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70" r:id="rId2"/>
    <p:sldId id="257" r:id="rId3"/>
    <p:sldId id="258" r:id="rId4"/>
    <p:sldId id="259" r:id="rId5"/>
    <p:sldId id="260" r:id="rId6"/>
    <p:sldId id="271" r:id="rId7"/>
    <p:sldId id="261" r:id="rId8"/>
    <p:sldId id="265" r:id="rId9"/>
    <p:sldId id="27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061" autoAdjust="0"/>
  </p:normalViewPr>
  <p:slideViewPr>
    <p:cSldViewPr showGuides="1">
      <p:cViewPr>
        <p:scale>
          <a:sx n="60" d="100"/>
          <a:sy n="60" d="100"/>
        </p:scale>
        <p:origin x="-1572" y="216"/>
      </p:cViewPr>
      <p:guideLst>
        <p:guide orient="horz" pos="2160"/>
        <p:guide pos="2880"/>
      </p:guideLst>
    </p:cSldViewPr>
  </p:slideViewPr>
  <p:notesTextViewPr>
    <p:cViewPr>
      <p:scale>
        <a:sx n="100" d="100"/>
        <a:sy n="100" d="100"/>
      </p:scale>
      <p:origin x="0" y="672"/>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2B8258-4EEB-4A3D-B38B-9EB0BC95D2CB}" type="datetimeFigureOut">
              <a:rPr lang="en-US" smtClean="0"/>
              <a:pPr/>
              <a:t>6/30/2013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DE0897-A1B1-497A-9E0E-C579FBA93ADC}" type="slidenum">
              <a:rPr lang="en-US" smtClean="0"/>
              <a:pPr/>
              <a:t>‹#›</a:t>
            </a:fld>
            <a:endParaRPr lang="en-US"/>
          </a:p>
        </p:txBody>
      </p:sp>
    </p:spTree>
    <p:extLst>
      <p:ext uri="{BB962C8B-B14F-4D97-AF65-F5344CB8AC3E}">
        <p14:creationId xmlns="" xmlns:p14="http://schemas.microsoft.com/office/powerpoint/2010/main" val="321950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access.ncsa.illinois.edu/Stories/phytoremediation/diagram.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oilspillsolutions.org/inlandspills.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perfund.ucsd.edu/index.php/news/detail/research_translation_core_collects_soil_sample_from_camp_pendleton_superfu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green.blogs.nytimes.com/2012/01/09/revisiting-the-deepwater-horizon-plumes/?_r=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latin typeface="+mn-lt"/>
                <a:ea typeface="+mn-ea"/>
                <a:cs typeface="+mn-cs"/>
              </a:rPr>
              <a:t>1. AUTHORS AND CONTEXT: </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 Scripps Institution of Oceanography, Ph.D. Candidate</a:t>
            </a:r>
          </a:p>
          <a:p>
            <a:r>
              <a:rPr lang="en-US" sz="1200" kern="1200" dirty="0" smtClean="0">
                <a:solidFill>
                  <a:schemeClr val="tx1"/>
                </a:solidFill>
                <a:latin typeface="+mn-lt"/>
                <a:ea typeface="+mn-ea"/>
                <a:cs typeface="+mn-cs"/>
              </a:rPr>
              <a:t>Jennifer </a:t>
            </a:r>
            <a:r>
              <a:rPr lang="en-US" sz="1200" kern="1200" dirty="0" err="1" smtClean="0">
                <a:solidFill>
                  <a:schemeClr val="tx1"/>
                </a:solidFill>
                <a:latin typeface="+mn-lt"/>
                <a:ea typeface="+mn-ea"/>
                <a:cs typeface="+mn-cs"/>
              </a:rPr>
              <a:t>Ogo</a:t>
            </a:r>
            <a:r>
              <a:rPr lang="en-US" sz="1200" kern="1200" dirty="0" smtClean="0">
                <a:solidFill>
                  <a:schemeClr val="tx1"/>
                </a:solidFill>
                <a:latin typeface="+mn-lt"/>
                <a:ea typeface="+mn-ea"/>
                <a:cs typeface="+mn-cs"/>
              </a:rPr>
              <a:t>, Kearny High School, Science Teacher</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This lesson is part of a multi-part lesson on heavy metal toxicity and phytoremediation. This lesson provides background for a phytoremediation lab activity in an AP Environmental Science class as part of the water pollution and toxicity unit. In this lesson, students will be introduced to bioremediation and phytoremediation in the environment and how they compare to traditional clean-up methods. Students will learn about different types of phytoremediation and some examples where this type of remediation method has been used. They will also understand how phytoremediation compares to traditional clean-up methods, and the advantages and disadvantages associated with each. </a:t>
            </a:r>
          </a:p>
          <a:p>
            <a:r>
              <a:rPr lang="en-US" sz="1200" kern="1200" dirty="0" smtClean="0">
                <a:solidFill>
                  <a:schemeClr val="tx1"/>
                </a:solidFill>
                <a:latin typeface="+mn-lt"/>
                <a:ea typeface="+mn-ea"/>
                <a:cs typeface="+mn-cs"/>
              </a:rPr>
              <a:t>To see where this lesson fits within the broader heavy metal and phytoremediation unit, see the </a:t>
            </a:r>
            <a:r>
              <a:rPr lang="en-US" sz="1200" i="1" kern="1200" dirty="0" smtClean="0">
                <a:solidFill>
                  <a:schemeClr val="tx1"/>
                </a:solidFill>
                <a:latin typeface="+mn-lt"/>
                <a:ea typeface="+mn-ea"/>
                <a:cs typeface="+mn-cs"/>
              </a:rPr>
              <a:t>Lesson Overview </a:t>
            </a:r>
            <a:r>
              <a:rPr lang="en-US" sz="1200" kern="1200" dirty="0" smtClean="0">
                <a:solidFill>
                  <a:schemeClr val="tx1"/>
                </a:solidFill>
                <a:latin typeface="+mn-lt"/>
                <a:ea typeface="+mn-ea"/>
                <a:cs typeface="+mn-cs"/>
              </a:rPr>
              <a:t>and the </a:t>
            </a:r>
            <a:r>
              <a:rPr lang="en-US" sz="1200" i="1" kern="1200" dirty="0" smtClean="0">
                <a:solidFill>
                  <a:schemeClr val="tx1"/>
                </a:solidFill>
                <a:latin typeface="+mn-lt"/>
                <a:ea typeface="+mn-ea"/>
                <a:cs typeface="+mn-cs"/>
              </a:rPr>
              <a:t>Phytoremediation Lab </a:t>
            </a:r>
            <a:r>
              <a:rPr lang="en-US" sz="1200" kern="1200" dirty="0" smtClean="0">
                <a:solidFill>
                  <a:schemeClr val="tx1"/>
                </a:solidFill>
                <a:latin typeface="+mn-lt"/>
                <a:ea typeface="+mn-ea"/>
                <a:cs typeface="+mn-cs"/>
              </a:rPr>
              <a:t>for the students and the teacher for more information.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  WHY: </a:t>
            </a:r>
          </a:p>
          <a:p>
            <a:r>
              <a:rPr lang="en-US" sz="1200" kern="1200" dirty="0" smtClean="0">
                <a:solidFill>
                  <a:schemeClr val="tx1"/>
                </a:solidFill>
                <a:latin typeface="+mn-lt"/>
                <a:ea typeface="+mn-ea"/>
                <a:cs typeface="+mn-cs"/>
              </a:rPr>
              <a:t>Bioremediation and phytoremediation are two methods for toxic clean-up that are increasingly being applied in the natural environment. These methods are often less expensive and less invasive than other clean-up methods and the technology for phytoremediation is being constantly improved. Several examples of phytoremediation will be explored in this lesson, and will be implemented in the lab activity that follows this introductory lesson.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3. SUMMARY: </a:t>
            </a:r>
          </a:p>
          <a:p>
            <a:r>
              <a:rPr lang="en-US" sz="1200" kern="1200" dirty="0" smtClean="0">
                <a:solidFill>
                  <a:schemeClr val="tx1"/>
                </a:solidFill>
                <a:latin typeface="+mn-lt"/>
                <a:ea typeface="+mn-ea"/>
                <a:cs typeface="+mn-cs"/>
              </a:rPr>
              <a:t>Phytoremediation is an effective method for cleaning up some types of toxic waste, including heavy metals and oil. Hyperaccumulating plants are used for phytoremediation because they can accumulate pollutants in their tissues at higher concentrations than their surrounding environment. Some case studies are explored which are using this technology and why it works for that particular site and pollutant.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4. PICTURE/GRAPHICS CREDITS:</a:t>
            </a:r>
          </a:p>
          <a:p>
            <a:r>
              <a:rPr lang="en-US" sz="1200" kern="1200" dirty="0" smtClean="0">
                <a:solidFill>
                  <a:schemeClr val="tx1"/>
                </a:solidFill>
                <a:latin typeface="+mn-lt"/>
                <a:ea typeface="+mn-ea"/>
                <a:cs typeface="+mn-cs"/>
              </a:rPr>
              <a:t>This picture shows a landfill in Columbia, Missouri where phytoremediation is being used.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5. WEBSITES USED IN THIS PRESENTATION: </a:t>
            </a:r>
          </a:p>
          <a:p>
            <a:r>
              <a:rPr lang="en-US" sz="1200" kern="1200" dirty="0" smtClean="0">
                <a:solidFill>
                  <a:schemeClr val="tx1"/>
                </a:solidFill>
                <a:latin typeface="+mn-lt"/>
                <a:ea typeface="+mn-ea"/>
                <a:cs typeface="+mn-cs"/>
              </a:rPr>
              <a:t>This photo is from: https://www.gocolumbiamo.com/PublicWorks/Solidwaste/Phytoremediation.php</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6.  ADDITIONAL READING:</a:t>
            </a:r>
          </a:p>
          <a:p>
            <a:r>
              <a:rPr lang="en-US" sz="1200" kern="1200" dirty="0" smtClean="0">
                <a:solidFill>
                  <a:schemeClr val="tx1"/>
                </a:solidFill>
                <a:latin typeface="+mn-lt"/>
                <a:ea typeface="+mn-ea"/>
                <a:cs typeface="+mn-cs"/>
              </a:rPr>
              <a:t>See </a:t>
            </a:r>
            <a:r>
              <a:rPr lang="en-US" sz="1200" i="1" kern="1200" dirty="0" smtClean="0">
                <a:solidFill>
                  <a:schemeClr val="tx1"/>
                </a:solidFill>
                <a:latin typeface="+mn-lt"/>
                <a:ea typeface="+mn-ea"/>
                <a:cs typeface="+mn-cs"/>
              </a:rPr>
              <a:t>Phytoremediation Lab </a:t>
            </a:r>
            <a:r>
              <a:rPr lang="en-US" sz="1200" kern="1200" dirty="0" smtClean="0">
                <a:solidFill>
                  <a:schemeClr val="tx1"/>
                </a:solidFill>
                <a:latin typeface="+mn-lt"/>
                <a:ea typeface="+mn-ea"/>
                <a:cs typeface="+mn-cs"/>
              </a:rPr>
              <a:t>for an activity related to this lesson on phytoremediation.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7.  CONTEXT FOR USE: </a:t>
            </a:r>
          </a:p>
          <a:p>
            <a:r>
              <a:rPr lang="en-US" sz="1200" kern="1200" dirty="0" smtClean="0">
                <a:solidFill>
                  <a:schemeClr val="tx1"/>
                </a:solidFill>
                <a:latin typeface="+mn-lt"/>
                <a:ea typeface="+mn-ea"/>
                <a:cs typeface="+mn-cs"/>
              </a:rPr>
              <a:t>This lesson was designed to be used in a water pollution and toxicity unit in an AP Environmental Science class before the students complete a phytoremediation lab.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8.  MISCONCEPTIONS:  </a:t>
            </a:r>
          </a:p>
          <a:p>
            <a:r>
              <a:rPr lang="en-US" sz="1200" kern="1200" dirty="0" smtClean="0">
                <a:solidFill>
                  <a:schemeClr val="tx1"/>
                </a:solidFill>
                <a:latin typeface="+mn-lt"/>
                <a:ea typeface="+mn-ea"/>
                <a:cs typeface="+mn-cs"/>
              </a:rPr>
              <a:t>A general misconception about phytoremediation is that it is “natural” and therefore has no disadvantages. This misconception will be addressed by comparing and contrasting the advantages and disadvantages of phytoremediation compared to traditional clean-up methods.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9.  EVALUATION TIPS: </a:t>
            </a:r>
          </a:p>
          <a:p>
            <a:r>
              <a:rPr lang="en-US" sz="1200" kern="1200" dirty="0" smtClean="0">
                <a:solidFill>
                  <a:schemeClr val="tx1"/>
                </a:solidFill>
                <a:latin typeface="+mn-lt"/>
                <a:ea typeface="+mn-ea"/>
                <a:cs typeface="+mn-cs"/>
              </a:rPr>
              <a:t>Students can make their own T-chart in pairs of what they think the advantages and disadvantages of phytoremediation are in order to get them to think about phytoremediation on their own.</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10.  TEACHING NOTES:</a:t>
            </a:r>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lesson should be preceded by other lessons on water and soil quality and Superfund sites.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the definition of bioremediation and phytoremediation.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Bio (any living organism) and </a:t>
            </a:r>
            <a:r>
              <a:rPr lang="en-US" sz="1200" kern="1200" dirty="0" err="1" smtClean="0">
                <a:solidFill>
                  <a:schemeClr val="tx1"/>
                </a:solidFill>
                <a:latin typeface="+mn-lt"/>
                <a:ea typeface="+mn-ea"/>
                <a:cs typeface="+mn-cs"/>
              </a:rPr>
              <a:t>phyto</a:t>
            </a:r>
            <a:r>
              <a:rPr lang="en-US" sz="1200" kern="1200" dirty="0" smtClean="0">
                <a:solidFill>
                  <a:schemeClr val="tx1"/>
                </a:solidFill>
                <a:latin typeface="+mn-lt"/>
                <a:ea typeface="+mn-ea"/>
                <a:cs typeface="+mn-cs"/>
              </a:rPr>
              <a:t>-remediation (specifically plants) are terms that refer to remediation or restoring balance to an ecosystem. These methods can be used to get rid of pollutants in air, water or soil. Phytoremediation and bioremediation can be used with a variety of pollutants, including metals, pesticides, solvents, explosives, and oil. They are generally thought to be very cost-effective and environmentally friendly clean-up methods.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kern="1200" dirty="0" smtClean="0">
                <a:solidFill>
                  <a:schemeClr val="tx1"/>
                </a:solidFill>
                <a:latin typeface="+mn-lt"/>
                <a:ea typeface="+mn-ea"/>
                <a:cs typeface="+mn-cs"/>
              </a:rPr>
              <a:t>none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the advantages and disadvantages of using phytoremediation in the environment compared to traditional clean-up methods.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An advantage of phytoremediation is that it costs less than physically removing pollutants from the environment. Often, it is also possible to fully recover and reuse the pollutant, and the environment is able to be preserved in its natural state. The disadvantages of phytoremediation are that it is only limited to the root depth of the plants you are using, so if pollutants are concentrated in the surface layer of soil or water then this method can be effective. Phytoremediation also requires a long-term commitment during the lifetime of the plant, and can even cause leaching of the pollutant into the water source for the plant. One of the main disadvantages is the potential for bioaccumulation in higher trophic levels if the plants used for phytoremediation are consumed by higher level consumers.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kern="1200" dirty="0" smtClean="0">
                <a:solidFill>
                  <a:schemeClr val="tx1"/>
                </a:solidFill>
                <a:latin typeface="+mn-lt"/>
                <a:ea typeface="+mn-ea"/>
                <a:cs typeface="+mn-cs"/>
              </a:rPr>
              <a:t>none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explains the type of plants that can be used in phytoremediation.</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Hyperaccumulators are the type of plants that have to be used in phytoremediation because they can accumulate pollutants in their tissues in much higher concentrations than in the medium in which they are growing. Examples of these types of plants are mustard plants, hemp, pigweed, duckweed and water lettuce. This picture depicts how hyperaccumulators take up pollutants from their environment.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u="sng" kern="1200" dirty="0" smtClean="0">
                <a:solidFill>
                  <a:schemeClr val="tx1"/>
                </a:solidFill>
                <a:latin typeface="+mn-lt"/>
                <a:ea typeface="+mn-ea"/>
                <a:cs typeface="+mn-cs"/>
                <a:hlinkClick r:id="rId3"/>
              </a:rPr>
              <a:t>http://access.ncsa.illinois.edu/Stories/phytoremediation/diagram.html</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different types of phytoremediation used in the environment.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There are several types of phytoremediation, and they differ based on the fate of pollutant. Phytoextraction involves the uptake of the pollutant into the plant’s biomass, and is the most common type of phytoremediation. </a:t>
            </a:r>
            <a:r>
              <a:rPr lang="en-US" sz="1200" kern="1200" dirty="0" err="1" smtClean="0">
                <a:solidFill>
                  <a:schemeClr val="tx1"/>
                </a:solidFill>
                <a:latin typeface="+mn-lt"/>
                <a:ea typeface="+mn-ea"/>
                <a:cs typeface="+mn-cs"/>
              </a:rPr>
              <a:t>Phytostabilization</a:t>
            </a:r>
            <a:r>
              <a:rPr lang="en-US" sz="1200" kern="1200" dirty="0" smtClean="0">
                <a:solidFill>
                  <a:schemeClr val="tx1"/>
                </a:solidFill>
                <a:latin typeface="+mn-lt"/>
                <a:ea typeface="+mn-ea"/>
                <a:cs typeface="+mn-cs"/>
              </a:rPr>
              <a:t> is the process by which the plant simply limits the leaching of the pollutant in the environment. </a:t>
            </a:r>
            <a:r>
              <a:rPr lang="en-US" sz="1200" kern="1200" dirty="0" err="1" smtClean="0">
                <a:solidFill>
                  <a:schemeClr val="tx1"/>
                </a:solidFill>
                <a:latin typeface="+mn-lt"/>
                <a:ea typeface="+mn-ea"/>
                <a:cs typeface="+mn-cs"/>
              </a:rPr>
              <a:t>Phytotransformation</a:t>
            </a:r>
            <a:r>
              <a:rPr lang="en-US" sz="1200" kern="1200" dirty="0" smtClean="0">
                <a:solidFill>
                  <a:schemeClr val="tx1"/>
                </a:solidFill>
                <a:latin typeface="+mn-lt"/>
                <a:ea typeface="+mn-ea"/>
                <a:cs typeface="+mn-cs"/>
              </a:rPr>
              <a:t> is when the plant transforms the pollutant into a less harmful chemical by metabolizing it and degrading it. </a:t>
            </a:r>
            <a:r>
              <a:rPr lang="en-US" sz="1200" kern="1200" dirty="0" err="1" smtClean="0">
                <a:solidFill>
                  <a:schemeClr val="tx1"/>
                </a:solidFill>
                <a:latin typeface="+mn-lt"/>
                <a:ea typeface="+mn-ea"/>
                <a:cs typeface="+mn-cs"/>
              </a:rPr>
              <a:t>Rhizosphere</a:t>
            </a:r>
            <a:r>
              <a:rPr lang="en-US" sz="1200" kern="1200" dirty="0" smtClean="0">
                <a:solidFill>
                  <a:schemeClr val="tx1"/>
                </a:solidFill>
                <a:latin typeface="+mn-lt"/>
                <a:ea typeface="+mn-ea"/>
                <a:cs typeface="+mn-cs"/>
              </a:rPr>
              <a:t> degradation refers to the processes in the roots that degrade the pollutant. </a:t>
            </a:r>
            <a:r>
              <a:rPr lang="en-US" sz="1200" kern="1200" dirty="0" err="1" smtClean="0">
                <a:solidFill>
                  <a:schemeClr val="tx1"/>
                </a:solidFill>
                <a:latin typeface="+mn-lt"/>
                <a:ea typeface="+mn-ea"/>
                <a:cs typeface="+mn-cs"/>
              </a:rPr>
              <a:t>Phytovolatilization</a:t>
            </a:r>
            <a:r>
              <a:rPr lang="en-US" sz="1200" kern="1200" dirty="0" smtClean="0">
                <a:solidFill>
                  <a:schemeClr val="tx1"/>
                </a:solidFill>
                <a:latin typeface="+mn-lt"/>
                <a:ea typeface="+mn-ea"/>
                <a:cs typeface="+mn-cs"/>
              </a:rPr>
              <a:t> refers to the removal of the pollutant and transformation into a harmless gas that is released to the atmosphere. And finally, </a:t>
            </a:r>
            <a:r>
              <a:rPr lang="en-US" sz="1200" kern="1200" dirty="0" err="1" smtClean="0">
                <a:solidFill>
                  <a:schemeClr val="tx1"/>
                </a:solidFill>
                <a:latin typeface="+mn-lt"/>
                <a:ea typeface="+mn-ea"/>
                <a:cs typeface="+mn-cs"/>
              </a:rPr>
              <a:t>rhizofiltration</a:t>
            </a:r>
            <a:r>
              <a:rPr lang="en-US" sz="1200" kern="1200" dirty="0" smtClean="0">
                <a:solidFill>
                  <a:schemeClr val="tx1"/>
                </a:solidFill>
                <a:latin typeface="+mn-lt"/>
                <a:ea typeface="+mn-ea"/>
                <a:cs typeface="+mn-cs"/>
              </a:rPr>
              <a:t> is the physical process of a pollutant being filtered through the roots of the plant to get rid of the contaminant. This picture shows the different types of phytoremediation.</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u="sng" kern="1200" dirty="0" smtClean="0">
                <a:solidFill>
                  <a:schemeClr val="tx1"/>
                </a:solidFill>
                <a:latin typeface="+mn-lt"/>
                <a:ea typeface="+mn-ea"/>
                <a:cs typeface="+mn-cs"/>
                <a:hlinkClick r:id="rId3"/>
              </a:rPr>
              <a:t>http://www.oilspillsolutions.org/inlandspills.htm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The point of this slide is to give an example of a Superfund site that uses phytoremediation.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A Superfund site is a site that has been deemed highly contaminated by the Comprehensive Environmental Response, Compensation and Liability Act of 1980 (CERCLA). This act enabled the EPA to interfere and clean-up highly contaminated sites. Camp Pendleton in San Diego is one such site, and they are using phytoremediation as one of the many ways to clean-up the contaminated soil. This picture shows researchers at UCSD taking soil samples at the Superfund site in Camp Pendleton.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u="sng" kern="1200" dirty="0" smtClean="0">
                <a:solidFill>
                  <a:schemeClr val="tx1"/>
                </a:solidFill>
                <a:latin typeface="+mn-lt"/>
                <a:ea typeface="+mn-ea"/>
                <a:cs typeface="+mn-cs"/>
                <a:hlinkClick r:id="rId3"/>
              </a:rPr>
              <a:t>http://superfund.ucsd.edu/index.php/news/detail/research_translation_core_collects_soil_sample_from_camp_pendleton_superfun</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CDE0897-A1B1-497A-9E0E-C579FBA93AD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a video about a case study of phytoremediation being used in Crozet, Virginia.</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This is a screen shot of a YouTube video about a phytoremediation project in Crozet, Virginia. The video discusses why phytoremediation was chosen, and how the process works at this site.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kern="1200" dirty="0" smtClean="0">
                <a:solidFill>
                  <a:schemeClr val="tx1"/>
                </a:solidFill>
                <a:latin typeface="+mn-lt"/>
                <a:ea typeface="+mn-ea"/>
                <a:cs typeface="+mn-cs"/>
              </a:rPr>
              <a:t>http://www.youtube.com/watch?v=IabslL-SgqY</a:t>
            </a:r>
          </a:p>
          <a:p>
            <a:endParaRPr lang="en-US" sz="1200" kern="1200" dirty="0" smtClean="0">
              <a:solidFill>
                <a:schemeClr val="tx1"/>
              </a:solidFill>
              <a:latin typeface="+mn-lt"/>
              <a:ea typeface="+mn-ea"/>
              <a:cs typeface="+mn-cs"/>
            </a:endParaRPr>
          </a:p>
          <a:p>
            <a:pPr>
              <a:defRPr/>
            </a:pPr>
            <a:endParaRPr lang="en-US" dirty="0" smtClean="0"/>
          </a:p>
          <a:p>
            <a:pPr>
              <a:defRPr/>
            </a:pPr>
            <a:endParaRPr lang="en-US" dirty="0"/>
          </a:p>
        </p:txBody>
      </p:sp>
      <p:sp>
        <p:nvSpPr>
          <p:cNvPr id="4" name="Slide Number Placeholder 3"/>
          <p:cNvSpPr>
            <a:spLocks noGrp="1"/>
          </p:cNvSpPr>
          <p:nvPr>
            <p:ph type="sldNum" sz="quarter" idx="10"/>
          </p:nvPr>
        </p:nvSpPr>
        <p:spPr/>
        <p:txBody>
          <a:bodyPr/>
          <a:lstStyle/>
          <a:p>
            <a:fld id="{FCDE0897-A1B1-497A-9E0E-C579FBA93AD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how bioremediation can be used in oil spills.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Naturally occurring bacteria can degrade oil, and these microbes are found near natural oil seeps on land and in the ocean. Using these bacteria to clean up oil spills has been implemented recently in the Deepwater Horizon oil spill in the Gulf of Mexico, and can be a useful alternative to use in conjunction with dispersants and other physical methods of oil clean-up. This type of remediation only works when the bacteria are able to grow; namely in conditions of lots of nutrients and warm temperatures. There are many unknown consequences of this type of bioremediation however, and there is active research exploring these possibilities. This picture shows the Deepwater Horizon oil spill.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u="sng" kern="1200" dirty="0" smtClean="0">
                <a:solidFill>
                  <a:schemeClr val="tx1"/>
                </a:solidFill>
                <a:latin typeface="+mn-lt"/>
                <a:ea typeface="+mn-ea"/>
                <a:cs typeface="+mn-cs"/>
                <a:hlinkClick r:id="rId3"/>
              </a:rPr>
              <a:t>http://green.blogs.nytimes.com/2012/01/09/revisiting-the-deepwater-horizon-plumes/?_r=0</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a:defRPr/>
            </a:pPr>
            <a:endParaRPr lang="en-US" dirty="0"/>
          </a:p>
        </p:txBody>
      </p:sp>
      <p:sp>
        <p:nvSpPr>
          <p:cNvPr id="4" name="Slide Number Placeholder 3"/>
          <p:cNvSpPr>
            <a:spLocks noGrp="1"/>
          </p:cNvSpPr>
          <p:nvPr>
            <p:ph type="sldNum" sz="quarter" idx="10"/>
          </p:nvPr>
        </p:nvSpPr>
        <p:spPr/>
        <p:txBody>
          <a:bodyPr/>
          <a:lstStyle/>
          <a:p>
            <a:fld id="{FCDE0897-A1B1-497A-9E0E-C579FBA93AD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summarizes what was covered in the lesson.</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BULLETED POINTS: </a:t>
            </a:r>
          </a:p>
          <a:p>
            <a:r>
              <a:rPr lang="en-US" sz="1200" kern="1200" dirty="0" smtClean="0">
                <a:solidFill>
                  <a:schemeClr val="tx1"/>
                </a:solidFill>
                <a:latin typeface="+mn-lt"/>
                <a:ea typeface="+mn-ea"/>
                <a:cs typeface="+mn-cs"/>
              </a:rPr>
              <a:t>Phytoremediation is a type of bioremediation, where plants are specifically used to clean up harmful pollutants. There are many advantages to this type of remediation, including keeping the environment in its natural state, and it is usually cost-effective. Disadvantages are the possibility of introducing invasive species, and the potential for bioaccumulation. Bioremediation is the general term for using living things to clean up pollutants. Most bioremediation uses bacteria, and the most common form of bioremediation is in oil spills such as the Deepwater Horizon oil spill.</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PICTURE/GRAPHICS CREDITS: </a:t>
            </a:r>
          </a:p>
          <a:p>
            <a:r>
              <a:rPr lang="en-US" sz="1200" kern="1200" dirty="0" smtClean="0">
                <a:solidFill>
                  <a:schemeClr val="tx1"/>
                </a:solidFill>
                <a:latin typeface="+mn-lt"/>
                <a:ea typeface="+mn-ea"/>
                <a:cs typeface="+mn-cs"/>
              </a:rPr>
              <a:t>none</a:t>
            </a:r>
          </a:p>
          <a:p>
            <a:endParaRPr lang="en-US" dirty="0"/>
          </a:p>
        </p:txBody>
      </p:sp>
      <p:sp>
        <p:nvSpPr>
          <p:cNvPr id="4" name="Slide Number Placeholder 3"/>
          <p:cNvSpPr>
            <a:spLocks noGrp="1"/>
          </p:cNvSpPr>
          <p:nvPr>
            <p:ph type="sldNum" sz="quarter" idx="10"/>
          </p:nvPr>
        </p:nvSpPr>
        <p:spPr/>
        <p:txBody>
          <a:bodyPr/>
          <a:lstStyle/>
          <a:p>
            <a:fld id="{FCDE0897-A1B1-497A-9E0E-C579FBA93ADC}"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99C252A-2ED4-4CC4-A3F2-D35A543F3A90}" type="datetimeFigureOut">
              <a:rPr lang="en-US" smtClean="0"/>
              <a:pPr/>
              <a:t>6/30/2013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F49DC32-A7B9-4BF7-B6E9-A94925A9724E}"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99C252A-2ED4-4CC4-A3F2-D35A543F3A90}"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F49DC32-A7B9-4BF7-B6E9-A94925A9724E}"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99C252A-2ED4-4CC4-A3F2-D35A543F3A90}" type="datetimeFigureOut">
              <a:rPr lang="en-US" smtClean="0"/>
              <a:pPr/>
              <a:t>6/30/2013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F49DC32-A7B9-4BF7-B6E9-A94925A9724E}"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99C252A-2ED4-4CC4-A3F2-D35A543F3A90}" type="datetimeFigureOut">
              <a:rPr lang="en-US" smtClean="0"/>
              <a:pPr/>
              <a:t>6/30/2013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9DC32-A7B9-4BF7-B6E9-A94925A9724E}"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99C252A-2ED4-4CC4-A3F2-D35A543F3A90}" type="datetimeFigureOut">
              <a:rPr lang="en-US" smtClean="0"/>
              <a:pPr/>
              <a:t>6/30/2013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F49DC32-A7B9-4BF7-B6E9-A94925A9724E}"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9C252A-2ED4-4CC4-A3F2-D35A543F3A90}" type="datetimeFigureOut">
              <a:rPr lang="en-US" smtClean="0"/>
              <a:pPr/>
              <a:t>6/30/2013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F49DC32-A7B9-4BF7-B6E9-A94925A972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99C252A-2ED4-4CC4-A3F2-D35A543F3A90}" type="datetimeFigureOut">
              <a:rPr lang="en-US" smtClean="0"/>
              <a:pPr/>
              <a:t>6/30/2013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F49DC32-A7B9-4BF7-B6E9-A94925A972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F49DC32-A7B9-4BF7-B6E9-A94925A9724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99C252A-2ED4-4CC4-A3F2-D35A543F3A90}" type="datetimeFigureOut">
              <a:rPr lang="en-US" smtClean="0"/>
              <a:pPr/>
              <a:t>6/30/2013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F49DC32-A7B9-4BF7-B6E9-A94925A9724E}"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99C252A-2ED4-4CC4-A3F2-D35A543F3A90}" type="datetimeFigureOut">
              <a:rPr lang="en-US" smtClean="0"/>
              <a:pPr/>
              <a:t>6/30/2013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C252A-2ED4-4CC4-A3F2-D35A543F3A90}"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9DC32-A7B9-4BF7-B6E9-A94925A972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F49DC32-A7B9-4BF7-B6E9-A94925A9724E}"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9C252A-2ED4-4CC4-A3F2-D35A543F3A90}"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99C252A-2ED4-4CC4-A3F2-D35A543F3A90}" type="datetimeFigureOut">
              <a:rPr lang="en-US" smtClean="0"/>
              <a:pPr/>
              <a:t>6/30/2013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F49DC32-A7B9-4BF7-B6E9-A94925A9724E}"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382000" cy="1828800"/>
          </a:xfrm>
        </p:spPr>
        <p:txBody>
          <a:bodyPr>
            <a:normAutofit/>
          </a:bodyPr>
          <a:lstStyle/>
          <a:p>
            <a:r>
              <a:rPr lang="en-US" sz="3600" dirty="0" smtClean="0">
                <a:solidFill>
                  <a:schemeClr val="accent1">
                    <a:lumMod val="75000"/>
                  </a:schemeClr>
                </a:solidFill>
              </a:rPr>
              <a:t>Bioremediation and Phytoremediation: </a:t>
            </a:r>
            <a:br>
              <a:rPr lang="en-US" sz="3600" dirty="0" smtClean="0">
                <a:solidFill>
                  <a:schemeClr val="accent1">
                    <a:lumMod val="75000"/>
                  </a:schemeClr>
                </a:solidFill>
              </a:rPr>
            </a:br>
            <a:r>
              <a:rPr lang="en-US" sz="3600" dirty="0" smtClean="0">
                <a:solidFill>
                  <a:schemeClr val="accent1">
                    <a:lumMod val="75000"/>
                  </a:schemeClr>
                </a:solidFill>
              </a:rPr>
              <a:t/>
            </a:r>
            <a:br>
              <a:rPr lang="en-US" sz="3600" dirty="0" smtClean="0">
                <a:solidFill>
                  <a:schemeClr val="accent1">
                    <a:lumMod val="75000"/>
                  </a:schemeClr>
                </a:solidFill>
              </a:rPr>
            </a:br>
            <a:r>
              <a:rPr lang="en-US" sz="2400" dirty="0" smtClean="0">
                <a:solidFill>
                  <a:schemeClr val="accent1">
                    <a:lumMod val="75000"/>
                  </a:schemeClr>
                </a:solidFill>
              </a:rPr>
              <a:t>Natural Methods for Toxic Clean-Up</a:t>
            </a:r>
            <a:endParaRPr lang="en-US" sz="2400" dirty="0">
              <a:solidFill>
                <a:schemeClr val="accent1">
                  <a:lumMod val="75000"/>
                </a:schemeClr>
              </a:solidFill>
            </a:endParaRPr>
          </a:p>
        </p:txBody>
      </p:sp>
      <p:grpSp>
        <p:nvGrpSpPr>
          <p:cNvPr id="7" name="Group 6"/>
          <p:cNvGrpSpPr/>
          <p:nvPr/>
        </p:nvGrpSpPr>
        <p:grpSpPr>
          <a:xfrm>
            <a:off x="76200" y="6324600"/>
            <a:ext cx="8991600" cy="445532"/>
            <a:chOff x="76200" y="6324600"/>
            <a:chExt cx="8991600" cy="445532"/>
          </a:xfrm>
        </p:grpSpPr>
        <p:sp>
          <p:nvSpPr>
            <p:cNvPr id="4" name="TextBox 3"/>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5" name="TextBox 4"/>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pic>
        <p:nvPicPr>
          <p:cNvPr id="17410" name="Picture 2" descr="tree sign for project"/>
          <p:cNvPicPr>
            <a:picLocks noChangeAspect="1" noChangeArrowheads="1"/>
          </p:cNvPicPr>
          <p:nvPr/>
        </p:nvPicPr>
        <p:blipFill>
          <a:blip r:embed="rId3" cstate="print"/>
          <a:srcRect/>
          <a:stretch>
            <a:fillRect/>
          </a:stretch>
        </p:blipFill>
        <p:spPr bwMode="auto">
          <a:xfrm>
            <a:off x="2209800" y="2819400"/>
            <a:ext cx="4648200" cy="2971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solidFill>
                  <a:schemeClr val="accent1">
                    <a:lumMod val="75000"/>
                  </a:schemeClr>
                </a:solidFill>
              </a:rPr>
              <a:t>What is Bioremediation and Phytoremediation?</a:t>
            </a:r>
            <a:endParaRPr lang="en-US" dirty="0">
              <a:solidFill>
                <a:schemeClr val="accent1">
                  <a:lumMod val="75000"/>
                </a:schemeClr>
              </a:solidFill>
            </a:endParaRPr>
          </a:p>
        </p:txBody>
      </p:sp>
      <p:sp>
        <p:nvSpPr>
          <p:cNvPr id="6" name="Content Placeholder 5"/>
          <p:cNvSpPr>
            <a:spLocks noGrp="1"/>
          </p:cNvSpPr>
          <p:nvPr>
            <p:ph sz="quarter" idx="1"/>
          </p:nvPr>
        </p:nvSpPr>
        <p:spPr/>
        <p:txBody>
          <a:bodyPr>
            <a:normAutofit fontScale="92500" lnSpcReduction="10000"/>
          </a:bodyPr>
          <a:lstStyle/>
          <a:p>
            <a:r>
              <a:rPr lang="en-US" i="1" u="sng" dirty="0" err="1" smtClean="0"/>
              <a:t>Remedium</a:t>
            </a:r>
            <a:r>
              <a:rPr lang="en-US" i="1" dirty="0" smtClean="0"/>
              <a:t>- </a:t>
            </a:r>
            <a:r>
              <a:rPr lang="en-US" dirty="0" smtClean="0"/>
              <a:t>restore balance</a:t>
            </a:r>
          </a:p>
          <a:p>
            <a:pPr lvl="1"/>
            <a:r>
              <a:rPr lang="en-US" i="1" u="sng" dirty="0" err="1" smtClean="0"/>
              <a:t>Phyto</a:t>
            </a:r>
            <a:r>
              <a:rPr lang="en-US" i="1" dirty="0" smtClean="0"/>
              <a:t>- </a:t>
            </a:r>
            <a:r>
              <a:rPr lang="en-US" dirty="0" smtClean="0"/>
              <a:t>plant</a:t>
            </a:r>
          </a:p>
          <a:p>
            <a:pPr lvl="1"/>
            <a:r>
              <a:rPr lang="en-US" i="1" u="sng" dirty="0" smtClean="0"/>
              <a:t>Bio</a:t>
            </a:r>
            <a:r>
              <a:rPr lang="en-US" dirty="0" smtClean="0"/>
              <a:t>- any living organism</a:t>
            </a:r>
          </a:p>
          <a:p>
            <a:pPr>
              <a:buNone/>
            </a:pPr>
            <a:endParaRPr lang="en-US" dirty="0" smtClean="0"/>
          </a:p>
          <a:p>
            <a:r>
              <a:rPr lang="en-US" dirty="0" smtClean="0"/>
              <a:t>Getting rid of pollutants</a:t>
            </a:r>
          </a:p>
          <a:p>
            <a:pPr lvl="1"/>
            <a:r>
              <a:rPr lang="en-US" dirty="0" smtClean="0"/>
              <a:t>Metals</a:t>
            </a:r>
          </a:p>
          <a:p>
            <a:pPr lvl="1"/>
            <a:r>
              <a:rPr lang="en-US" dirty="0" smtClean="0"/>
              <a:t>Pesticides</a:t>
            </a:r>
          </a:p>
          <a:p>
            <a:pPr lvl="1"/>
            <a:r>
              <a:rPr lang="en-US" dirty="0" smtClean="0"/>
              <a:t>Solvents</a:t>
            </a:r>
          </a:p>
          <a:p>
            <a:pPr lvl="1"/>
            <a:r>
              <a:rPr lang="en-US" dirty="0" smtClean="0"/>
              <a:t>Explosives</a:t>
            </a:r>
          </a:p>
          <a:p>
            <a:pPr lvl="1"/>
            <a:r>
              <a:rPr lang="en-US" dirty="0" smtClean="0"/>
              <a:t>Oil</a:t>
            </a:r>
          </a:p>
          <a:p>
            <a:endParaRPr lang="en-US" dirty="0" smtClean="0"/>
          </a:p>
          <a:p>
            <a:r>
              <a:rPr lang="en-US" dirty="0" smtClean="0"/>
              <a:t>Clean, cost-effective environmental clean-up methods</a:t>
            </a:r>
            <a:endParaRPr lang="en-US" dirty="0"/>
          </a:p>
        </p:txBody>
      </p:sp>
      <p:cxnSp>
        <p:nvCxnSpPr>
          <p:cNvPr id="8" name="Straight Connector 7"/>
          <p:cNvCxnSpPr/>
          <p:nvPr/>
        </p:nvCxnSpPr>
        <p:spPr>
          <a:xfrm>
            <a:off x="228600" y="1447800"/>
            <a:ext cx="8001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76200" y="6324600"/>
            <a:ext cx="8991600" cy="445532"/>
            <a:chOff x="76200" y="6324600"/>
            <a:chExt cx="8991600" cy="445532"/>
          </a:xfrm>
        </p:grpSpPr>
        <p:sp>
          <p:nvSpPr>
            <p:cNvPr id="9" name="TextBox 8"/>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10" name="TextBox 9"/>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1295400"/>
          </a:xfrm>
        </p:spPr>
        <p:txBody>
          <a:bodyPr>
            <a:normAutofit/>
          </a:bodyPr>
          <a:lstStyle/>
          <a:p>
            <a:r>
              <a:rPr lang="en-US" dirty="0" smtClean="0">
                <a:solidFill>
                  <a:schemeClr val="accent1">
                    <a:lumMod val="75000"/>
                  </a:schemeClr>
                </a:solidFill>
              </a:rPr>
              <a:t>Phytoremediation:</a:t>
            </a:r>
            <a:br>
              <a:rPr lang="en-US" dirty="0" smtClean="0">
                <a:solidFill>
                  <a:schemeClr val="accent1">
                    <a:lumMod val="75000"/>
                  </a:schemeClr>
                </a:solidFill>
              </a:rPr>
            </a:br>
            <a:r>
              <a:rPr lang="en-US" dirty="0" smtClean="0">
                <a:solidFill>
                  <a:schemeClr val="accent1">
                    <a:lumMod val="75000"/>
                  </a:schemeClr>
                </a:solidFill>
              </a:rPr>
              <a:t>Advantages vs. Disadvantages</a:t>
            </a:r>
            <a:endParaRPr lang="en-US" dirty="0">
              <a:solidFill>
                <a:schemeClr val="accent1">
                  <a:lumMod val="75000"/>
                </a:schemeClr>
              </a:solidFill>
            </a:endParaRPr>
          </a:p>
        </p:txBody>
      </p:sp>
      <p:sp>
        <p:nvSpPr>
          <p:cNvPr id="3" name="Content Placeholder 2"/>
          <p:cNvSpPr>
            <a:spLocks noGrp="1"/>
          </p:cNvSpPr>
          <p:nvPr>
            <p:ph sz="quarter" idx="1"/>
          </p:nvPr>
        </p:nvSpPr>
        <p:spPr/>
        <p:txBody>
          <a:bodyPr/>
          <a:lstStyle/>
          <a:p>
            <a:r>
              <a:rPr lang="en-US" dirty="0" smtClean="0"/>
              <a:t>Advantages</a:t>
            </a:r>
          </a:p>
          <a:p>
            <a:pPr lvl="1"/>
            <a:r>
              <a:rPr lang="en-US" dirty="0" smtClean="0"/>
              <a:t>Costs less</a:t>
            </a:r>
          </a:p>
          <a:p>
            <a:pPr lvl="1"/>
            <a:r>
              <a:rPr lang="en-US" dirty="0" smtClean="0"/>
              <a:t>Recovery and re-use</a:t>
            </a:r>
          </a:p>
          <a:p>
            <a:pPr lvl="1"/>
            <a:r>
              <a:rPr lang="en-US" dirty="0" smtClean="0"/>
              <a:t>Natural state</a:t>
            </a:r>
          </a:p>
          <a:p>
            <a:endParaRPr lang="en-US" dirty="0" smtClean="0"/>
          </a:p>
          <a:p>
            <a:r>
              <a:rPr lang="en-US" dirty="0" smtClean="0"/>
              <a:t>Disadvantages</a:t>
            </a:r>
          </a:p>
          <a:p>
            <a:pPr lvl="1"/>
            <a:r>
              <a:rPr lang="en-US" dirty="0" smtClean="0"/>
              <a:t>Limited to the surface area of  plants</a:t>
            </a:r>
          </a:p>
          <a:p>
            <a:pPr lvl="1"/>
            <a:r>
              <a:rPr lang="en-US" dirty="0" smtClean="0"/>
              <a:t>Long-term</a:t>
            </a:r>
          </a:p>
          <a:p>
            <a:pPr lvl="1"/>
            <a:r>
              <a:rPr lang="en-US" dirty="0" smtClean="0"/>
              <a:t>Leaching</a:t>
            </a:r>
          </a:p>
          <a:p>
            <a:pPr lvl="1"/>
            <a:r>
              <a:rPr lang="en-US" dirty="0" smtClean="0"/>
              <a:t>Potential for bioaccumulation</a:t>
            </a:r>
            <a:endParaRPr lang="en-US" dirty="0"/>
          </a:p>
        </p:txBody>
      </p:sp>
      <p:cxnSp>
        <p:nvCxnSpPr>
          <p:cNvPr id="4" name="Straight Connector 3"/>
          <p:cNvCxnSpPr/>
          <p:nvPr/>
        </p:nvCxnSpPr>
        <p:spPr>
          <a:xfrm>
            <a:off x="228600" y="1447800"/>
            <a:ext cx="8001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76200" y="6324600"/>
            <a:ext cx="8991600" cy="445532"/>
            <a:chOff x="76200" y="6324600"/>
            <a:chExt cx="8991600" cy="445532"/>
          </a:xfrm>
        </p:grpSpPr>
        <p:sp>
          <p:nvSpPr>
            <p:cNvPr id="6" name="TextBox 5"/>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7" name="TextBox 6"/>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rPr>
              <a:t>What Plants Can Be Used?</a:t>
            </a:r>
            <a:endParaRPr lang="en-US" dirty="0">
              <a:solidFill>
                <a:schemeClr val="accent1">
                  <a:lumMod val="75000"/>
                </a:schemeClr>
              </a:solidFill>
            </a:endParaRPr>
          </a:p>
        </p:txBody>
      </p:sp>
      <p:sp>
        <p:nvSpPr>
          <p:cNvPr id="3" name="Content Placeholder 2"/>
          <p:cNvSpPr>
            <a:spLocks noGrp="1"/>
          </p:cNvSpPr>
          <p:nvPr>
            <p:ph sz="half" idx="1"/>
          </p:nvPr>
        </p:nvSpPr>
        <p:spPr/>
        <p:txBody>
          <a:bodyPr/>
          <a:lstStyle/>
          <a:p>
            <a:endParaRPr lang="en-US" u="sng" dirty="0" smtClean="0"/>
          </a:p>
          <a:p>
            <a:endParaRPr lang="en-US" u="sng" dirty="0" smtClean="0"/>
          </a:p>
          <a:p>
            <a:r>
              <a:rPr lang="en-US" u="sng" dirty="0" smtClean="0"/>
              <a:t>Hyperaccumulators</a:t>
            </a:r>
            <a:r>
              <a:rPr lang="en-US" dirty="0" smtClean="0"/>
              <a:t>: concentrate pollutants</a:t>
            </a:r>
          </a:p>
          <a:p>
            <a:endParaRPr lang="en-US" dirty="0" smtClean="0"/>
          </a:p>
          <a:p>
            <a:pPr lvl="1"/>
            <a:r>
              <a:rPr lang="en-US" u="sng" dirty="0" smtClean="0"/>
              <a:t>Examples</a:t>
            </a:r>
            <a:r>
              <a:rPr lang="en-US" dirty="0" smtClean="0"/>
              <a:t>: mustard plants, hemp, pigweed, duckweed, water lettuce</a:t>
            </a:r>
            <a:endParaRPr lang="en-US" dirty="0"/>
          </a:p>
        </p:txBody>
      </p:sp>
      <p:cxnSp>
        <p:nvCxnSpPr>
          <p:cNvPr id="4" name="Straight Connector 3"/>
          <p:cNvCxnSpPr/>
          <p:nvPr/>
        </p:nvCxnSpPr>
        <p:spPr>
          <a:xfrm>
            <a:off x="228600" y="1447800"/>
            <a:ext cx="8001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http://jenniferwshepard.files.wordpress.com/2010/10/phytoremediation_diagram1.gif"/>
          <p:cNvPicPr>
            <a:picLocks noChangeAspect="1" noChangeArrowheads="1"/>
          </p:cNvPicPr>
          <p:nvPr/>
        </p:nvPicPr>
        <p:blipFill>
          <a:blip r:embed="rId3" cstate="print"/>
          <a:srcRect/>
          <a:stretch>
            <a:fillRect/>
          </a:stretch>
        </p:blipFill>
        <p:spPr bwMode="auto">
          <a:xfrm>
            <a:off x="4362450" y="1219200"/>
            <a:ext cx="4095750" cy="5114926"/>
          </a:xfrm>
          <a:prstGeom prst="rect">
            <a:avLst/>
          </a:prstGeom>
          <a:noFill/>
        </p:spPr>
      </p:pic>
      <p:grpSp>
        <p:nvGrpSpPr>
          <p:cNvPr id="6" name="Group 5"/>
          <p:cNvGrpSpPr/>
          <p:nvPr/>
        </p:nvGrpSpPr>
        <p:grpSpPr>
          <a:xfrm>
            <a:off x="76200" y="6324600"/>
            <a:ext cx="8991600" cy="445532"/>
            <a:chOff x="76200" y="6324600"/>
            <a:chExt cx="8991600" cy="445532"/>
          </a:xfrm>
        </p:grpSpPr>
        <p:sp>
          <p:nvSpPr>
            <p:cNvPr id="7" name="TextBox 6"/>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8" name="TextBox 7"/>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solidFill>
                  <a:schemeClr val="accent1">
                    <a:lumMod val="75000"/>
                  </a:schemeClr>
                </a:solidFill>
              </a:rPr>
              <a:t>Types of Phytoremediation</a:t>
            </a:r>
            <a:endParaRPr lang="en-US" dirty="0">
              <a:solidFill>
                <a:schemeClr val="accent1">
                  <a:lumMod val="75000"/>
                </a:schemeClr>
              </a:solidFill>
            </a:endParaRPr>
          </a:p>
        </p:txBody>
      </p:sp>
      <p:sp>
        <p:nvSpPr>
          <p:cNvPr id="10" name="Content Placeholder 9"/>
          <p:cNvSpPr>
            <a:spLocks noGrp="1"/>
          </p:cNvSpPr>
          <p:nvPr>
            <p:ph sz="half" idx="1"/>
          </p:nvPr>
        </p:nvSpPr>
        <p:spPr>
          <a:xfrm>
            <a:off x="4572000" y="1447800"/>
            <a:ext cx="4343400" cy="5562600"/>
          </a:xfrm>
        </p:spPr>
        <p:txBody>
          <a:bodyPr>
            <a:noAutofit/>
          </a:bodyPr>
          <a:lstStyle/>
          <a:p>
            <a:pPr>
              <a:spcBef>
                <a:spcPts val="0"/>
              </a:spcBef>
            </a:pPr>
            <a:r>
              <a:rPr lang="en-US" sz="2400" b="1" i="1" dirty="0" smtClean="0"/>
              <a:t>Phytoextraction</a:t>
            </a:r>
            <a:endParaRPr lang="en-US" sz="2400" dirty="0" smtClean="0"/>
          </a:p>
          <a:p>
            <a:pPr>
              <a:spcBef>
                <a:spcPts val="0"/>
              </a:spcBef>
              <a:buNone/>
            </a:pPr>
            <a:endParaRPr lang="en-US" sz="2400" dirty="0" smtClean="0"/>
          </a:p>
          <a:p>
            <a:pPr>
              <a:spcBef>
                <a:spcPts val="0"/>
              </a:spcBef>
            </a:pPr>
            <a:r>
              <a:rPr lang="en-US" sz="2400" b="1" i="1" dirty="0" err="1" smtClean="0"/>
              <a:t>Phytostabilization</a:t>
            </a:r>
            <a:endParaRPr lang="en-US" sz="2400" dirty="0" smtClean="0"/>
          </a:p>
          <a:p>
            <a:pPr>
              <a:spcBef>
                <a:spcPts val="0"/>
              </a:spcBef>
              <a:buNone/>
            </a:pPr>
            <a:endParaRPr lang="en-US" sz="2400" dirty="0" smtClean="0"/>
          </a:p>
          <a:p>
            <a:pPr>
              <a:spcBef>
                <a:spcPts val="0"/>
              </a:spcBef>
            </a:pPr>
            <a:r>
              <a:rPr lang="en-US" sz="2400" b="1" i="1" dirty="0" err="1" smtClean="0"/>
              <a:t>Phytotransformation</a:t>
            </a:r>
            <a:endParaRPr lang="en-US" sz="2400" dirty="0" smtClean="0"/>
          </a:p>
          <a:p>
            <a:pPr>
              <a:spcBef>
                <a:spcPts val="0"/>
              </a:spcBef>
              <a:buNone/>
            </a:pPr>
            <a:endParaRPr lang="en-US" sz="2400" dirty="0" smtClean="0"/>
          </a:p>
          <a:p>
            <a:pPr>
              <a:spcBef>
                <a:spcPts val="0"/>
              </a:spcBef>
            </a:pPr>
            <a:r>
              <a:rPr lang="en-US" sz="2400" b="1" i="1" dirty="0" err="1" smtClean="0"/>
              <a:t>Rhizosphere</a:t>
            </a:r>
            <a:r>
              <a:rPr lang="en-US" sz="2400" b="1" i="1" dirty="0" smtClean="0"/>
              <a:t> degradation</a:t>
            </a:r>
            <a:endParaRPr lang="en-US" sz="2400" dirty="0" smtClean="0"/>
          </a:p>
          <a:p>
            <a:pPr>
              <a:spcBef>
                <a:spcPts val="0"/>
              </a:spcBef>
              <a:buNone/>
            </a:pPr>
            <a:endParaRPr lang="en-US" sz="2400" dirty="0" smtClean="0"/>
          </a:p>
          <a:p>
            <a:pPr>
              <a:spcBef>
                <a:spcPts val="0"/>
              </a:spcBef>
            </a:pPr>
            <a:r>
              <a:rPr lang="en-US" sz="2400" b="1" i="1" dirty="0" err="1" smtClean="0"/>
              <a:t>Phytovolatilization</a:t>
            </a:r>
            <a:endParaRPr lang="en-US" sz="2400" dirty="0" smtClean="0"/>
          </a:p>
          <a:p>
            <a:pPr>
              <a:spcBef>
                <a:spcPts val="0"/>
              </a:spcBef>
              <a:buNone/>
            </a:pPr>
            <a:endParaRPr lang="en-US" sz="2400" dirty="0" smtClean="0"/>
          </a:p>
          <a:p>
            <a:pPr>
              <a:spcBef>
                <a:spcPts val="0"/>
              </a:spcBef>
            </a:pPr>
            <a:r>
              <a:rPr lang="en-US" sz="2400" b="1" i="1" dirty="0" err="1" smtClean="0"/>
              <a:t>Rhizofiltration</a:t>
            </a:r>
            <a:endParaRPr lang="en-US" sz="2400" dirty="0" smtClean="0"/>
          </a:p>
        </p:txBody>
      </p:sp>
      <p:pic>
        <p:nvPicPr>
          <p:cNvPr id="19460" name="Picture 4" descr="http://www.oilspillsolutions.org/Picture1.jpg"/>
          <p:cNvPicPr>
            <a:picLocks noChangeAspect="1" noChangeArrowheads="1"/>
          </p:cNvPicPr>
          <p:nvPr/>
        </p:nvPicPr>
        <p:blipFill>
          <a:blip r:embed="rId3" cstate="print"/>
          <a:srcRect/>
          <a:stretch>
            <a:fillRect/>
          </a:stretch>
        </p:blipFill>
        <p:spPr bwMode="auto">
          <a:xfrm>
            <a:off x="0" y="1524000"/>
            <a:ext cx="4572000" cy="5334000"/>
          </a:xfrm>
          <a:prstGeom prst="rect">
            <a:avLst/>
          </a:prstGeom>
          <a:noFill/>
        </p:spPr>
      </p:pic>
      <p:grpSp>
        <p:nvGrpSpPr>
          <p:cNvPr id="5" name="Group 4"/>
          <p:cNvGrpSpPr/>
          <p:nvPr/>
        </p:nvGrpSpPr>
        <p:grpSpPr>
          <a:xfrm>
            <a:off x="76200" y="6324600"/>
            <a:ext cx="8991600" cy="445532"/>
            <a:chOff x="76200" y="6324600"/>
            <a:chExt cx="8991600" cy="445532"/>
          </a:xfrm>
        </p:grpSpPr>
        <p:sp>
          <p:nvSpPr>
            <p:cNvPr id="6" name="TextBox 5"/>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7" name="TextBox 6"/>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rPr>
              <a:t>Superfund Sites</a:t>
            </a:r>
            <a:endParaRPr lang="en-US" dirty="0">
              <a:solidFill>
                <a:schemeClr val="accent1">
                  <a:lumMod val="75000"/>
                </a:schemeClr>
              </a:solidFill>
            </a:endParaRPr>
          </a:p>
        </p:txBody>
      </p:sp>
      <p:sp>
        <p:nvSpPr>
          <p:cNvPr id="5" name="Content Placeholder 4"/>
          <p:cNvSpPr>
            <a:spLocks noGrp="1"/>
          </p:cNvSpPr>
          <p:nvPr>
            <p:ph sz="half" idx="1"/>
          </p:nvPr>
        </p:nvSpPr>
        <p:spPr/>
        <p:txBody>
          <a:bodyPr>
            <a:normAutofit/>
          </a:bodyPr>
          <a:lstStyle/>
          <a:p>
            <a:endParaRPr lang="en-US" b="1" u="sng" dirty="0" smtClean="0"/>
          </a:p>
          <a:p>
            <a:endParaRPr lang="en-US" b="1" u="sng" dirty="0" smtClean="0"/>
          </a:p>
          <a:p>
            <a:endParaRPr lang="en-US" b="1" u="sng" dirty="0" smtClean="0"/>
          </a:p>
          <a:p>
            <a:r>
              <a:rPr lang="en-US" b="1" u="sng" dirty="0" smtClean="0"/>
              <a:t>Superfund</a:t>
            </a:r>
            <a:r>
              <a:rPr lang="en-US" dirty="0" smtClean="0"/>
              <a:t>:</a:t>
            </a:r>
          </a:p>
          <a:p>
            <a:pPr lvl="1"/>
            <a:r>
              <a:rPr lang="en-US" dirty="0" smtClean="0"/>
              <a:t>EPA to clean up polluted sites through a trust fund or by finding the guilty party</a:t>
            </a:r>
            <a:endParaRPr lang="en-US" dirty="0"/>
          </a:p>
        </p:txBody>
      </p:sp>
      <p:pic>
        <p:nvPicPr>
          <p:cNvPr id="6146" name="Picture 2" descr="Tim Jobe, Keith Pezzoli and Richard Winkler at the Camp Pendleton Superfund Site --collecting soil samples"/>
          <p:cNvPicPr>
            <a:picLocks noChangeAspect="1" noChangeArrowheads="1"/>
          </p:cNvPicPr>
          <p:nvPr/>
        </p:nvPicPr>
        <p:blipFill>
          <a:blip r:embed="rId3" cstate="print"/>
          <a:srcRect/>
          <a:stretch>
            <a:fillRect/>
          </a:stretch>
        </p:blipFill>
        <p:spPr bwMode="auto">
          <a:xfrm>
            <a:off x="4267200" y="2209800"/>
            <a:ext cx="4648200" cy="3200400"/>
          </a:xfrm>
          <a:prstGeom prst="rect">
            <a:avLst/>
          </a:prstGeom>
          <a:noFill/>
        </p:spPr>
      </p:pic>
      <p:grpSp>
        <p:nvGrpSpPr>
          <p:cNvPr id="6" name="Group 5"/>
          <p:cNvGrpSpPr/>
          <p:nvPr/>
        </p:nvGrpSpPr>
        <p:grpSpPr>
          <a:xfrm>
            <a:off x="76200" y="6324600"/>
            <a:ext cx="8991600" cy="445532"/>
            <a:chOff x="76200" y="6324600"/>
            <a:chExt cx="8991600" cy="445532"/>
          </a:xfrm>
        </p:grpSpPr>
        <p:sp>
          <p:nvSpPr>
            <p:cNvPr id="7" name="TextBox 6"/>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8" name="TextBox 7"/>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58952"/>
          </a:xfrm>
        </p:spPr>
        <p:txBody>
          <a:bodyPr>
            <a:normAutofit fontScale="90000"/>
          </a:bodyPr>
          <a:lstStyle/>
          <a:p>
            <a:r>
              <a:rPr lang="en-US" dirty="0" smtClean="0">
                <a:solidFill>
                  <a:schemeClr val="accent1">
                    <a:lumMod val="75000"/>
                  </a:schemeClr>
                </a:solidFill>
              </a:rPr>
              <a:t>Case Study: Arsenic Remediation in Crozet, Virginia </a:t>
            </a:r>
            <a:endParaRPr lang="en-US" dirty="0">
              <a:solidFill>
                <a:schemeClr val="accent1">
                  <a:lumMod val="75000"/>
                </a:schemeClr>
              </a:solidFill>
            </a:endParaRPr>
          </a:p>
        </p:txBody>
      </p:sp>
      <p:sp>
        <p:nvSpPr>
          <p:cNvPr id="5" name="Content Placeholder 4"/>
          <p:cNvSpPr>
            <a:spLocks noGrp="1"/>
          </p:cNvSpPr>
          <p:nvPr>
            <p:ph sz="quarter" idx="1"/>
          </p:nvPr>
        </p:nvSpPr>
        <p:spPr>
          <a:xfrm>
            <a:off x="0" y="1371600"/>
            <a:ext cx="8503920" cy="4572000"/>
          </a:xfrm>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http://www.youtube.com/watch?v=IabslL-SgqY</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795463" y="1476375"/>
            <a:ext cx="5553075" cy="4086225"/>
          </a:xfrm>
          <a:prstGeom prst="rect">
            <a:avLst/>
          </a:prstGeom>
          <a:noFill/>
          <a:ln w="9525">
            <a:noFill/>
            <a:miter lim="800000"/>
            <a:headEnd/>
            <a:tailEnd/>
          </a:ln>
        </p:spPr>
      </p:pic>
      <p:grpSp>
        <p:nvGrpSpPr>
          <p:cNvPr id="6" name="Group 5"/>
          <p:cNvGrpSpPr/>
          <p:nvPr/>
        </p:nvGrpSpPr>
        <p:grpSpPr>
          <a:xfrm>
            <a:off x="76200" y="6324600"/>
            <a:ext cx="8991600" cy="445532"/>
            <a:chOff x="76200" y="6324600"/>
            <a:chExt cx="8991600" cy="445532"/>
          </a:xfrm>
        </p:grpSpPr>
        <p:sp>
          <p:nvSpPr>
            <p:cNvPr id="7" name="TextBox 6"/>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8" name="TextBox 7"/>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rPr>
              <a:t>Bioremediation in Oil spills</a:t>
            </a:r>
            <a:endParaRPr lang="en-US" dirty="0">
              <a:solidFill>
                <a:schemeClr val="accent1">
                  <a:lumMod val="75000"/>
                </a:schemeClr>
              </a:solidFill>
            </a:endParaRPr>
          </a:p>
        </p:txBody>
      </p:sp>
      <p:sp>
        <p:nvSpPr>
          <p:cNvPr id="3" name="Content Placeholder 2"/>
          <p:cNvSpPr>
            <a:spLocks noGrp="1"/>
          </p:cNvSpPr>
          <p:nvPr>
            <p:ph sz="quarter" idx="1"/>
          </p:nvPr>
        </p:nvSpPr>
        <p:spPr/>
        <p:txBody>
          <a:bodyPr/>
          <a:lstStyle/>
          <a:p>
            <a:r>
              <a:rPr lang="en-US" dirty="0" smtClean="0"/>
              <a:t>Naturally occurring bacteria can “eat” oil </a:t>
            </a:r>
          </a:p>
          <a:p>
            <a:pPr lvl="1"/>
            <a:r>
              <a:rPr lang="en-US" dirty="0" smtClean="0"/>
              <a:t>Break down hydrocarbons</a:t>
            </a:r>
          </a:p>
          <a:p>
            <a:pPr lvl="1"/>
            <a:r>
              <a:rPr lang="en-US" dirty="0" smtClean="0"/>
              <a:t>Natural oil seeps</a:t>
            </a:r>
          </a:p>
          <a:p>
            <a:endParaRPr lang="en-US" dirty="0" smtClean="0"/>
          </a:p>
          <a:p>
            <a:endParaRPr lang="en-US" dirty="0" smtClean="0"/>
          </a:p>
          <a:p>
            <a:r>
              <a:rPr lang="en-US" dirty="0" smtClean="0"/>
              <a:t>Clean up oil spills</a:t>
            </a:r>
          </a:p>
          <a:p>
            <a:pPr lvl="1"/>
            <a:r>
              <a:rPr lang="en-US" dirty="0" smtClean="0"/>
              <a:t>Deepwater Horizon </a:t>
            </a:r>
          </a:p>
          <a:p>
            <a:pPr lvl="1">
              <a:buNone/>
            </a:pPr>
            <a:r>
              <a:rPr lang="en-US" dirty="0" smtClean="0"/>
              <a:t>    Oil Spill</a:t>
            </a:r>
            <a:endParaRPr lang="en-US" dirty="0"/>
          </a:p>
        </p:txBody>
      </p:sp>
      <p:pic>
        <p:nvPicPr>
          <p:cNvPr id="2050" name="Picture 2" descr="Oil on the surface of the Gulf of Mexico in June 2010."/>
          <p:cNvPicPr>
            <a:picLocks noChangeAspect="1" noChangeArrowheads="1"/>
          </p:cNvPicPr>
          <p:nvPr/>
        </p:nvPicPr>
        <p:blipFill>
          <a:blip r:embed="rId3" cstate="print"/>
          <a:srcRect/>
          <a:stretch>
            <a:fillRect/>
          </a:stretch>
        </p:blipFill>
        <p:spPr bwMode="auto">
          <a:xfrm>
            <a:off x="4038600" y="2667000"/>
            <a:ext cx="4572000" cy="3057526"/>
          </a:xfrm>
          <a:prstGeom prst="rect">
            <a:avLst/>
          </a:prstGeom>
          <a:noFill/>
        </p:spPr>
      </p:pic>
      <p:grpSp>
        <p:nvGrpSpPr>
          <p:cNvPr id="6" name="Group 5"/>
          <p:cNvGrpSpPr/>
          <p:nvPr/>
        </p:nvGrpSpPr>
        <p:grpSpPr>
          <a:xfrm>
            <a:off x="76200" y="6324600"/>
            <a:ext cx="8991600" cy="445532"/>
            <a:chOff x="76200" y="6324600"/>
            <a:chExt cx="8991600" cy="445532"/>
          </a:xfrm>
        </p:grpSpPr>
        <p:sp>
          <p:nvSpPr>
            <p:cNvPr id="7" name="TextBox 6"/>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8" name="TextBox 7"/>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rPr>
              <a:t>Conclusions</a:t>
            </a:r>
            <a:endParaRPr lang="en-US" dirty="0">
              <a:solidFill>
                <a:schemeClr val="accent1">
                  <a:lumMod val="75000"/>
                </a:schemeClr>
              </a:solidFill>
            </a:endParaRPr>
          </a:p>
        </p:txBody>
      </p:sp>
      <p:sp>
        <p:nvSpPr>
          <p:cNvPr id="3" name="Content Placeholder 2"/>
          <p:cNvSpPr>
            <a:spLocks noGrp="1"/>
          </p:cNvSpPr>
          <p:nvPr>
            <p:ph sz="quarter" idx="1"/>
          </p:nvPr>
        </p:nvSpPr>
        <p:spPr/>
        <p:txBody>
          <a:bodyPr>
            <a:normAutofit/>
          </a:bodyPr>
          <a:lstStyle/>
          <a:p>
            <a:endParaRPr lang="en-US" dirty="0" smtClean="0"/>
          </a:p>
          <a:p>
            <a:r>
              <a:rPr lang="en-US" dirty="0" smtClean="0"/>
              <a:t>Phytoremediation- using plants to clean up pollutants</a:t>
            </a:r>
          </a:p>
          <a:p>
            <a:pPr lvl="1"/>
            <a:r>
              <a:rPr lang="en-US" dirty="0" smtClean="0"/>
              <a:t>Advantages/disadvantages</a:t>
            </a:r>
          </a:p>
          <a:p>
            <a:pPr lvl="1"/>
            <a:r>
              <a:rPr lang="en-US" dirty="0" smtClean="0"/>
              <a:t>Common uses</a:t>
            </a:r>
          </a:p>
          <a:p>
            <a:endParaRPr lang="en-US" dirty="0" smtClean="0"/>
          </a:p>
          <a:p>
            <a:pPr>
              <a:buNone/>
            </a:pPr>
            <a:endParaRPr lang="en-US" dirty="0" smtClean="0"/>
          </a:p>
          <a:p>
            <a:r>
              <a:rPr lang="en-US" dirty="0" smtClean="0"/>
              <a:t>Bioremediation- using bacteria to clean up pollutants</a:t>
            </a:r>
          </a:p>
          <a:p>
            <a:pPr lvl="1"/>
            <a:r>
              <a:rPr lang="en-US" dirty="0" smtClean="0"/>
              <a:t>Oil spills</a:t>
            </a:r>
          </a:p>
          <a:p>
            <a:pPr lvl="1"/>
            <a:endParaRPr lang="en-US" dirty="0"/>
          </a:p>
        </p:txBody>
      </p:sp>
      <p:grpSp>
        <p:nvGrpSpPr>
          <p:cNvPr id="4" name="Group 3"/>
          <p:cNvGrpSpPr/>
          <p:nvPr/>
        </p:nvGrpSpPr>
        <p:grpSpPr>
          <a:xfrm>
            <a:off x="76200" y="6324600"/>
            <a:ext cx="8991600" cy="445532"/>
            <a:chOff x="76200" y="6324600"/>
            <a:chExt cx="8991600" cy="445532"/>
          </a:xfrm>
        </p:grpSpPr>
        <p:sp>
          <p:nvSpPr>
            <p:cNvPr id="5" name="TextBox 4"/>
            <p:cNvSpPr txBox="1"/>
            <p:nvPr/>
          </p:nvSpPr>
          <p:spPr>
            <a:xfrm>
              <a:off x="76200" y="6400800"/>
              <a:ext cx="1404552" cy="369332"/>
            </a:xfrm>
            <a:prstGeom prst="rect">
              <a:avLst/>
            </a:prstGeom>
            <a:noFill/>
          </p:spPr>
          <p:txBody>
            <a:bodyPr wrap="none" rtlCol="0">
              <a:spAutoFit/>
            </a:bodyPr>
            <a:lstStyle/>
            <a:p>
              <a:r>
                <a:rPr lang="en-US" dirty="0" smtClean="0"/>
                <a:t>earthref.org</a:t>
              </a:r>
              <a:endParaRPr lang="en-US" dirty="0"/>
            </a:p>
          </p:txBody>
        </p:sp>
        <p:sp>
          <p:nvSpPr>
            <p:cNvPr id="6" name="TextBox 5"/>
            <p:cNvSpPr txBox="1"/>
            <p:nvPr/>
          </p:nvSpPr>
          <p:spPr>
            <a:xfrm>
              <a:off x="5765293" y="6324600"/>
              <a:ext cx="3302507" cy="369332"/>
            </a:xfrm>
            <a:prstGeom prst="rect">
              <a:avLst/>
            </a:prstGeom>
            <a:noFill/>
          </p:spPr>
          <p:txBody>
            <a:bodyPr wrap="none" rtlCol="0">
              <a:spAutoFit/>
            </a:bodyPr>
            <a:lstStyle/>
            <a:p>
              <a:r>
                <a:rPr lang="en-US" dirty="0" smtClean="0"/>
                <a:t>Scripps Classroom Connection</a:t>
              </a:r>
              <a:endParaRPr lang="en-US" dirty="0"/>
            </a:p>
          </p:txBody>
        </p:sp>
      </p:gr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5637</TotalTime>
  <Words>385</Words>
  <Application>Microsoft Office PowerPoint</Application>
  <PresentationFormat>On-screen Show (4:3)</PresentationFormat>
  <Paragraphs>203</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Civic</vt:lpstr>
      <vt:lpstr>Bioremediation and Phytoremediation:   Natural Methods for Toxic Clean-Up</vt:lpstr>
      <vt:lpstr>What is Bioremediation and Phytoremediation?</vt:lpstr>
      <vt:lpstr>Phytoremediation: Advantages vs. Disadvantages</vt:lpstr>
      <vt:lpstr>What Plants Can Be Used?</vt:lpstr>
      <vt:lpstr>Types of Phytoremediation</vt:lpstr>
      <vt:lpstr>Superfund Sites</vt:lpstr>
      <vt:lpstr>Case Study: Arsenic Remediation in Crozet, Virginia </vt:lpstr>
      <vt:lpstr>Bioremediation in Oil spills</vt:lpstr>
      <vt:lpstr>Conclusions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Randie</dc:creator>
  <cp:lastModifiedBy>Randie</cp:lastModifiedBy>
  <cp:revision>76</cp:revision>
  <dcterms:created xsi:type="dcterms:W3CDTF">2012-07-06T21:31:44Z</dcterms:created>
  <dcterms:modified xsi:type="dcterms:W3CDTF">2013-06-30T23:16:04Z</dcterms:modified>
</cp:coreProperties>
</file>