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omments/comment1.xml" ContentType="application/vnd.openxmlformats-officedocument.presentationml.comments+xml"/>
  <Override PartName="/ppt/notesSlides/notesSlide3.xml" ContentType="application/vnd.openxmlformats-officedocument.presentationml.notesSlide+xml"/>
  <Override PartName="/ppt/comments/comment2.xml" ContentType="application/vnd.openxmlformats-officedocument.presentationml.comment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29" r:id="rId1"/>
  </p:sldMasterIdLst>
  <p:notesMasterIdLst>
    <p:notesMasterId r:id="rId8"/>
  </p:notesMasterIdLst>
  <p:sldIdLst>
    <p:sldId id="256" r:id="rId2"/>
    <p:sldId id="263" r:id="rId3"/>
    <p:sldId id="259" r:id="rId4"/>
    <p:sldId id="257" r:id="rId5"/>
    <p:sldId id="260" r:id="rId6"/>
    <p:sldId id="258" r:id="rId7"/>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Hubert Staudigel" initials="I" lastIdx="3" clrIdx="0"/>
</p:cmAuthorLst>
</file>

<file path=ppt/presProps.xml><?xml version="1.0" encoding="utf-8"?>
<p:presentationPr xmlns:a="http://schemas.openxmlformats.org/drawingml/2006/main" xmlns:r="http://schemas.openxmlformats.org/officeDocument/2006/relationships" xmlns:p="http://schemas.openxmlformats.org/presentationml/2006/main">
  <p:prnPr/>
  <p:clrMru>
    <a:srgbClr val="8B216A"/>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377" autoAdjust="0"/>
    <p:restoredTop sz="70862" autoAdjust="0"/>
  </p:normalViewPr>
  <p:slideViewPr>
    <p:cSldViewPr snapToGrid="0" snapToObjects="1">
      <p:cViewPr>
        <p:scale>
          <a:sx n="90" d="100"/>
          <a:sy n="90" d="100"/>
        </p:scale>
        <p:origin x="-832" y="-16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1" Type="http://schemas.openxmlformats.org/officeDocument/2006/relationships/presProps" Target="presProps.xml"/><Relationship Id="rId12" Type="http://schemas.openxmlformats.org/officeDocument/2006/relationships/viewProps" Target="viewProps.xml"/><Relationship Id="rId13" Type="http://schemas.openxmlformats.org/officeDocument/2006/relationships/theme" Target="theme/theme1.xml"/><Relationship Id="rId14"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notesMaster" Target="notesMasters/notesMaster1.xml"/><Relationship Id="rId9" Type="http://schemas.openxmlformats.org/officeDocument/2006/relationships/printerSettings" Target="printerSettings/printerSettings1.bin"/><Relationship Id="rId10" Type="http://schemas.openxmlformats.org/officeDocument/2006/relationships/commentAuthors" Target="commentAuthors.xml"/></Relationships>
</file>

<file path=ppt/comments/comment1.xml><?xml version="1.0" encoding="utf-8"?>
<p:cmLst xmlns:a="http://schemas.openxmlformats.org/drawingml/2006/main" xmlns:r="http://schemas.openxmlformats.org/officeDocument/2006/relationships" xmlns:p="http://schemas.openxmlformats.org/presentationml/2006/main">
  <p:cm authorId="0" dt="2013-04-16T14:18:26.112" idx="2">
    <p:pos x="106" y="106"/>
    <p:text>this slide is just asking for bringing up weather which has very little to do with volcanoes.  Either take this out or make sure that the students realize that this is only one example but we are focusing on the "solid" earth beneath us.  How about a picture of a landslide, or a fault offset from an earthquake?</p:text>
  </p:cm>
</p:cmLst>
</file>

<file path=ppt/comments/comment2.xml><?xml version="1.0" encoding="utf-8"?>
<p:cmLst xmlns:a="http://schemas.openxmlformats.org/drawingml/2006/main" xmlns:r="http://schemas.openxmlformats.org/officeDocument/2006/relationships" xmlns:p="http://schemas.openxmlformats.org/presentationml/2006/main">
  <p:cm authorId="0" dt="2013-04-16T14:31:42.147" idx="3">
    <p:pos x="10" y="10"/>
    <p:text>Change the sequence and/or rephrase points:
1. Cool the earth: very efficient way to lose heat that is generated by radioactive decay
2. To allow gas to escape from the earth's interior.
and then consequences of 1 and 2:
- make new oceanic crust
- make mountain ranges/topography
- maybe also make fertile soils
- play a role in producing and/or maintaining an atmosphere
</p:tex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68279E69-B91A-0A4F-B91B-25A8CA6AD886}" type="datetimeFigureOut">
              <a:rPr lang="en-US" smtClean="0"/>
              <a:pPr/>
              <a:t>8/15/13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0F6B30C-4948-AC4E-A971-35152792416C}" type="slidenum">
              <a:rPr lang="en-US" smtClean="0"/>
              <a:pPr/>
              <a:t>‹#›</a:t>
            </a:fld>
            <a:endParaRPr lang="en-US"/>
          </a:p>
        </p:txBody>
      </p:sp>
    </p:spTree>
    <p:extLst>
      <p:ext uri="{BB962C8B-B14F-4D97-AF65-F5344CB8AC3E}">
        <p14:creationId xmlns:p14="http://schemas.microsoft.com/office/powerpoint/2010/main" val="310837953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1" kern="1200" dirty="0" smtClean="0">
                <a:solidFill>
                  <a:schemeClr val="tx1"/>
                </a:solidFill>
                <a:effectLst/>
                <a:latin typeface="+mn-lt"/>
                <a:ea typeface="+mn-ea"/>
                <a:cs typeface="+mn-cs"/>
              </a:rPr>
              <a:t>Title Slide Notes  </a:t>
            </a:r>
          </a:p>
          <a:p>
            <a:r>
              <a:rPr lang="en-US" sz="1200" kern="1200" dirty="0" smtClean="0">
                <a:solidFill>
                  <a:schemeClr val="tx1"/>
                </a:solidFill>
                <a:effectLst/>
                <a:latin typeface="+mn-lt"/>
                <a:ea typeface="+mn-ea"/>
                <a:cs typeface="+mn-cs"/>
              </a:rPr>
              <a:t>AUTHORS:</a:t>
            </a:r>
          </a:p>
          <a:p>
            <a:r>
              <a:rPr lang="en-US" sz="1200" kern="1200" dirty="0" smtClean="0">
                <a:solidFill>
                  <a:schemeClr val="tx1"/>
                </a:solidFill>
                <a:effectLst/>
                <a:latin typeface="+mn-lt"/>
                <a:ea typeface="+mn-ea"/>
                <a:cs typeface="+mn-cs"/>
              </a:rPr>
              <a:t>Geoffrey Cromwell (Scripps Institution of</a:t>
            </a:r>
            <a:r>
              <a:rPr lang="en-US" sz="1200" kern="1200" baseline="0" dirty="0" smtClean="0">
                <a:solidFill>
                  <a:schemeClr val="tx1"/>
                </a:solidFill>
                <a:effectLst/>
                <a:latin typeface="+mn-lt"/>
                <a:ea typeface="+mn-ea"/>
                <a:cs typeface="+mn-cs"/>
              </a:rPr>
              <a:t> Oceanography, La Jolla, CA) and Danny Blas (Lincoln High School, San Diego, CA)</a:t>
            </a:r>
          </a:p>
          <a:p>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WHY: </a:t>
            </a:r>
          </a:p>
          <a:p>
            <a:pPr lvl="0"/>
            <a:r>
              <a:rPr lang="en-US" sz="1200" kern="1200" dirty="0" smtClean="0">
                <a:solidFill>
                  <a:schemeClr val="tx1"/>
                </a:solidFill>
                <a:effectLst/>
                <a:latin typeface="+mn-lt"/>
                <a:ea typeface="+mn-ea"/>
                <a:cs typeface="+mn-cs"/>
              </a:rPr>
              <a:t>The Earth</a:t>
            </a:r>
            <a:r>
              <a:rPr lang="en-US" sz="1200" kern="1200" baseline="0" dirty="0" smtClean="0">
                <a:solidFill>
                  <a:schemeClr val="tx1"/>
                </a:solidFill>
                <a:effectLst/>
                <a:latin typeface="+mn-lt"/>
                <a:ea typeface="+mn-ea"/>
                <a:cs typeface="+mn-cs"/>
              </a:rPr>
              <a:t> is not just a chunk of rock orbiting the Sun, it is an active, life-giving world full of wondrous features.</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SUMMARY: </a:t>
            </a:r>
          </a:p>
          <a:p>
            <a:pPr lvl="0"/>
            <a:r>
              <a:rPr lang="en-US" sz="1200" kern="1200" dirty="0" smtClean="0">
                <a:solidFill>
                  <a:schemeClr val="tx1"/>
                </a:solidFill>
                <a:effectLst/>
                <a:latin typeface="+mn-lt"/>
                <a:ea typeface="+mn-ea"/>
                <a:cs typeface="+mn-cs"/>
              </a:rPr>
              <a:t>This lesson</a:t>
            </a:r>
            <a:r>
              <a:rPr lang="en-US" sz="1200" kern="1200" baseline="0" dirty="0" smtClean="0">
                <a:solidFill>
                  <a:schemeClr val="tx1"/>
                </a:solidFill>
                <a:effectLst/>
                <a:latin typeface="+mn-lt"/>
                <a:ea typeface="+mn-ea"/>
                <a:cs typeface="+mn-cs"/>
              </a:rPr>
              <a:t> asks students to think about the Earth as a living world, not a dead rock. Students define what makes the Earth alive and compare that to indicators that define humans as alive (for instance both humans and the Earth give off heat). Volcanoes are integral to the Earth’s “life cycle”. Students learn several key roles volcanoes play in Earth history and develop a creative advertisement highlighting key facts about volcanoes.</a:t>
            </a:r>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PICTURE/GRAPHICS CREDITS: </a:t>
            </a:r>
          </a:p>
          <a:p>
            <a:pPr lvl="0"/>
            <a:r>
              <a:rPr lang="en-US" sz="1200" kern="1200" dirty="0" smtClean="0">
                <a:solidFill>
                  <a:schemeClr val="tx1"/>
                </a:solidFill>
                <a:effectLst/>
                <a:latin typeface="+mn-lt"/>
                <a:ea typeface="+mn-ea"/>
                <a:cs typeface="+mn-cs"/>
              </a:rPr>
              <a:t>Image from http://</a:t>
            </a:r>
            <a:r>
              <a:rPr lang="en-US" sz="1200" kern="1200" dirty="0" err="1" smtClean="0">
                <a:solidFill>
                  <a:schemeClr val="tx1"/>
                </a:solidFill>
                <a:effectLst/>
                <a:latin typeface="+mn-lt"/>
                <a:ea typeface="+mn-ea"/>
                <a:cs typeface="+mn-cs"/>
              </a:rPr>
              <a:t>upload.wikimedia.org</a:t>
            </a:r>
            <a:r>
              <a:rPr lang="en-US" sz="1200" kern="1200" dirty="0" smtClean="0">
                <a:solidFill>
                  <a:schemeClr val="tx1"/>
                </a:solidFill>
                <a:effectLst/>
                <a:latin typeface="+mn-lt"/>
                <a:ea typeface="+mn-ea"/>
                <a:cs typeface="+mn-cs"/>
              </a:rPr>
              <a:t>/</a:t>
            </a:r>
            <a:r>
              <a:rPr lang="en-US" sz="1200" kern="1200" dirty="0" err="1" smtClean="0">
                <a:solidFill>
                  <a:schemeClr val="tx1"/>
                </a:solidFill>
                <a:effectLst/>
                <a:latin typeface="+mn-lt"/>
                <a:ea typeface="+mn-ea"/>
                <a:cs typeface="+mn-cs"/>
              </a:rPr>
              <a:t>wikipedia</a:t>
            </a:r>
            <a:r>
              <a:rPr lang="en-US" sz="1200" kern="1200" dirty="0" smtClean="0">
                <a:solidFill>
                  <a:schemeClr val="tx1"/>
                </a:solidFill>
                <a:effectLst/>
                <a:latin typeface="+mn-lt"/>
                <a:ea typeface="+mn-ea"/>
                <a:cs typeface="+mn-cs"/>
              </a:rPr>
              <a:t>/commons/9/97/The_Earth_seen_from_Apollo_17.jpg</a:t>
            </a: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CONTEXT FOR USE:</a:t>
            </a:r>
          </a:p>
          <a:p>
            <a:pPr lvl="0"/>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lesson is the first lesson in a larger Volcano Unit intended for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Marine Science students. The lesson following this one is titled “Melting the Earth”. No prior knowledge is necessary for this lesson. It is likely that 11</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and 12</a:t>
            </a:r>
            <a:r>
              <a:rPr lang="en-US" sz="1200" kern="1200" baseline="30000" dirty="0" smtClean="0">
                <a:solidFill>
                  <a:schemeClr val="tx1"/>
                </a:solidFill>
                <a:effectLst/>
                <a:latin typeface="+mn-lt"/>
                <a:ea typeface="+mn-ea"/>
                <a:cs typeface="+mn-cs"/>
              </a:rPr>
              <a:t>th</a:t>
            </a:r>
            <a:r>
              <a:rPr lang="en-US" sz="1200" kern="1200" baseline="0" dirty="0" smtClean="0">
                <a:solidFill>
                  <a:schemeClr val="tx1"/>
                </a:solidFill>
                <a:effectLst/>
                <a:latin typeface="+mn-lt"/>
                <a:ea typeface="+mn-ea"/>
                <a:cs typeface="+mn-cs"/>
              </a:rPr>
              <a:t> grade students will have been exposed to volcanoes at an earlier age, so they should have some prior understanding about volcanoes and Earth processes. </a:t>
            </a:r>
          </a:p>
          <a:p>
            <a:pPr lvl="0"/>
            <a:endParaRPr lang="en-US" sz="1200" kern="1200" baseline="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MISCONCEPTIONS:</a:t>
            </a:r>
          </a:p>
          <a:p>
            <a:pPr lvl="0"/>
            <a:r>
              <a:rPr lang="en-US" sz="1200" kern="1200" dirty="0" smtClean="0">
                <a:solidFill>
                  <a:schemeClr val="tx1"/>
                </a:solidFill>
                <a:effectLst/>
                <a:latin typeface="+mn-lt"/>
                <a:ea typeface="+mn-ea"/>
                <a:cs typeface="+mn-cs"/>
              </a:rPr>
              <a:t>The Earth</a:t>
            </a:r>
            <a:r>
              <a:rPr lang="en-US" sz="1200" kern="1200" baseline="0" dirty="0" smtClean="0">
                <a:solidFill>
                  <a:schemeClr val="tx1"/>
                </a:solidFill>
                <a:effectLst/>
                <a:latin typeface="+mn-lt"/>
                <a:ea typeface="+mn-ea"/>
                <a:cs typeface="+mn-cs"/>
              </a:rPr>
              <a:t> is unchanging</a:t>
            </a:r>
          </a:p>
          <a:p>
            <a:pPr lvl="0"/>
            <a:r>
              <a:rPr lang="en-US" sz="1200" kern="1200" baseline="0" dirty="0" smtClean="0">
                <a:solidFill>
                  <a:schemeClr val="tx1"/>
                </a:solidFill>
                <a:effectLst/>
                <a:latin typeface="+mn-lt"/>
                <a:ea typeface="+mn-ea"/>
                <a:cs typeface="+mn-cs"/>
              </a:rPr>
              <a:t>Volcanoes are unrelated to plate tectonics and major Earth processes</a:t>
            </a:r>
          </a:p>
          <a:p>
            <a:pPr lvl="0"/>
            <a:endParaRPr lang="en-US" sz="1200" kern="1200" dirty="0" smtClean="0">
              <a:solidFill>
                <a:schemeClr val="tx1"/>
              </a:solidFill>
              <a:effectLst/>
              <a:latin typeface="+mn-lt"/>
              <a:ea typeface="+mn-ea"/>
              <a:cs typeface="+mn-cs"/>
            </a:endParaRPr>
          </a:p>
          <a:p>
            <a:pPr lvl="0"/>
            <a:endParaRPr lang="en-US" sz="1200" kern="1200" dirty="0" smtClean="0">
              <a:solidFill>
                <a:schemeClr val="tx1"/>
              </a:solidFill>
              <a:effectLst/>
              <a:latin typeface="+mn-lt"/>
              <a:ea typeface="+mn-ea"/>
              <a:cs typeface="+mn-cs"/>
            </a:endParaRPr>
          </a:p>
          <a:p>
            <a:pPr lvl="0"/>
            <a:r>
              <a:rPr lang="en-US" sz="1200" kern="1200" dirty="0" smtClean="0">
                <a:solidFill>
                  <a:schemeClr val="tx1"/>
                </a:solidFill>
                <a:effectLst/>
                <a:latin typeface="+mn-lt"/>
                <a:ea typeface="+mn-ea"/>
                <a:cs typeface="+mn-cs"/>
              </a:rPr>
              <a:t>TEACHING NOTES:</a:t>
            </a:r>
          </a:p>
          <a:p>
            <a:pPr lvl="0"/>
            <a:r>
              <a:rPr lang="en-US" sz="1200" kern="1200" dirty="0" smtClean="0">
                <a:solidFill>
                  <a:schemeClr val="tx1"/>
                </a:solidFill>
                <a:effectLst/>
                <a:latin typeface="+mn-lt"/>
                <a:ea typeface="+mn-ea"/>
                <a:cs typeface="+mn-cs"/>
              </a:rPr>
              <a:t>This</a:t>
            </a:r>
            <a:r>
              <a:rPr lang="en-US" sz="1200" kern="1200" baseline="0" dirty="0" smtClean="0">
                <a:solidFill>
                  <a:schemeClr val="tx1"/>
                </a:solidFill>
                <a:effectLst/>
                <a:latin typeface="+mn-lt"/>
                <a:ea typeface="+mn-ea"/>
                <a:cs typeface="+mn-cs"/>
              </a:rPr>
              <a:t> </a:t>
            </a:r>
            <a:r>
              <a:rPr lang="en-US" sz="1200" kern="1200" baseline="0" dirty="0" err="1" smtClean="0">
                <a:solidFill>
                  <a:schemeClr val="tx1"/>
                </a:solidFill>
                <a:effectLst/>
                <a:latin typeface="+mn-lt"/>
                <a:ea typeface="+mn-ea"/>
                <a:cs typeface="+mn-cs"/>
              </a:rPr>
              <a:t>powerpoint</a:t>
            </a:r>
            <a:r>
              <a:rPr lang="en-US" sz="1200" kern="1200" baseline="0" dirty="0" smtClean="0">
                <a:solidFill>
                  <a:schemeClr val="tx1"/>
                </a:solidFill>
                <a:effectLst/>
                <a:latin typeface="+mn-lt"/>
                <a:ea typeface="+mn-ea"/>
                <a:cs typeface="+mn-cs"/>
              </a:rPr>
              <a:t> is a description of this lesson plan designed for teachers and is not intended to be a presentation directed towards students. </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1</a:t>
            </a:fld>
            <a:endParaRPr lang="en-US"/>
          </a:p>
        </p:txBody>
      </p:sp>
    </p:spTree>
    <p:extLst>
      <p:ext uri="{BB962C8B-B14F-4D97-AF65-F5344CB8AC3E}">
        <p14:creationId xmlns:p14="http://schemas.microsoft.com/office/powerpoint/2010/main" val="40096402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Notes:</a:t>
            </a:r>
          </a:p>
          <a:p>
            <a:r>
              <a:rPr lang="en-US" sz="1200" kern="1200" baseline="0" dirty="0" smtClean="0">
                <a:solidFill>
                  <a:schemeClr val="tx1"/>
                </a:solidFill>
                <a:effectLst/>
                <a:latin typeface="+mn-lt"/>
                <a:ea typeface="+mn-ea"/>
                <a:cs typeface="+mn-cs"/>
              </a:rPr>
              <a:t>This slide is the first part of the lesson, a Think/Pair/Share activity. Students will answer the above question on their own and then share their responses with a partner. Following the partner sharing, discuss various responses as a class and build a consensus based on the students’ understanding. Record student responses on a chalk board or poster paper for reference during the remainder of the lesson.</a:t>
            </a:r>
          </a:p>
          <a:p>
            <a:endParaRPr lang="en-US" sz="1200" kern="1200" baseline="0" dirty="0" smtClean="0">
              <a:solidFill>
                <a:srgbClr val="FF0000"/>
              </a:solidFill>
              <a:effectLst/>
              <a:latin typeface="+mn-lt"/>
              <a:ea typeface="+mn-ea"/>
              <a:cs typeface="+mn-cs"/>
            </a:endParaRPr>
          </a:p>
          <a:p>
            <a:r>
              <a:rPr lang="en-US" baseline="0" dirty="0" smtClean="0"/>
              <a:t>Some answers students might give in response to the question, “How do we know the Earth is alive?”:</a:t>
            </a:r>
          </a:p>
          <a:p>
            <a:endParaRPr lang="en-US" baseline="0" dirty="0" smtClean="0"/>
          </a:p>
          <a:p>
            <a:r>
              <a:rPr lang="en-US" sz="1200" kern="1200" dirty="0" smtClean="0">
                <a:solidFill>
                  <a:schemeClr val="tx1"/>
                </a:solidFill>
                <a:effectLst/>
                <a:latin typeface="+mn-lt"/>
                <a:ea typeface="+mn-ea"/>
                <a:cs typeface="+mn-cs"/>
              </a:rPr>
              <a:t>Plate tectonics</a:t>
            </a:r>
          </a:p>
          <a:p>
            <a:r>
              <a:rPr lang="en-US" sz="1200" kern="1200" dirty="0" smtClean="0">
                <a:solidFill>
                  <a:schemeClr val="tx1"/>
                </a:solidFill>
                <a:effectLst/>
                <a:latin typeface="+mn-lt"/>
                <a:ea typeface="+mn-ea"/>
                <a:cs typeface="+mn-cs"/>
              </a:rPr>
              <a:t>Creates new crust (spreading centers)</a:t>
            </a:r>
          </a:p>
          <a:p>
            <a:r>
              <a:rPr lang="en-US" sz="1200" kern="1200" dirty="0" smtClean="0">
                <a:solidFill>
                  <a:schemeClr val="tx1"/>
                </a:solidFill>
                <a:effectLst/>
                <a:latin typeface="+mn-lt"/>
                <a:ea typeface="+mn-ea"/>
                <a:cs typeface="+mn-cs"/>
              </a:rPr>
              <a:t>Recycles old crust (</a:t>
            </a:r>
            <a:r>
              <a:rPr lang="en-US" sz="1200" kern="1200" dirty="0" err="1" smtClean="0">
                <a:solidFill>
                  <a:schemeClr val="tx1"/>
                </a:solidFill>
                <a:effectLst/>
                <a:latin typeface="+mn-lt"/>
                <a:ea typeface="+mn-ea"/>
                <a:cs typeface="+mn-cs"/>
              </a:rPr>
              <a:t>subduction</a:t>
            </a:r>
            <a:r>
              <a:rPr lang="en-US" sz="1200" kern="1200" dirty="0" smtClean="0">
                <a:solidFill>
                  <a:schemeClr val="tx1"/>
                </a:solidFill>
                <a:effectLst/>
                <a:latin typeface="+mn-lt"/>
                <a:ea typeface="+mn-ea"/>
                <a:cs typeface="+mn-cs"/>
              </a:rPr>
              <a:t>)</a:t>
            </a:r>
          </a:p>
          <a:p>
            <a:r>
              <a:rPr lang="en-US" sz="1200" kern="1200" dirty="0" smtClean="0">
                <a:solidFill>
                  <a:schemeClr val="tx1"/>
                </a:solidFill>
                <a:effectLst/>
                <a:latin typeface="+mn-lt"/>
                <a:ea typeface="+mn-ea"/>
                <a:cs typeface="+mn-cs"/>
              </a:rPr>
              <a:t>Volcanoes</a:t>
            </a:r>
          </a:p>
          <a:p>
            <a:r>
              <a:rPr lang="en-US" sz="1200" kern="1200" dirty="0" smtClean="0">
                <a:solidFill>
                  <a:schemeClr val="tx1"/>
                </a:solidFill>
                <a:effectLst/>
                <a:latin typeface="+mn-lt"/>
                <a:ea typeface="+mn-ea"/>
                <a:cs typeface="+mn-cs"/>
              </a:rPr>
              <a:t>Earthquakes</a:t>
            </a:r>
          </a:p>
          <a:p>
            <a:r>
              <a:rPr lang="en-US" sz="1200" kern="1200" dirty="0" smtClean="0">
                <a:solidFill>
                  <a:schemeClr val="tx1"/>
                </a:solidFill>
                <a:effectLst/>
                <a:latin typeface="+mn-lt"/>
                <a:ea typeface="+mn-ea"/>
                <a:cs typeface="+mn-cs"/>
              </a:rPr>
              <a:t>Hurricanes</a:t>
            </a:r>
          </a:p>
          <a:p>
            <a:r>
              <a:rPr lang="en-US" sz="1200" kern="1200" dirty="0" smtClean="0">
                <a:solidFill>
                  <a:schemeClr val="tx1"/>
                </a:solidFill>
                <a:effectLst/>
                <a:latin typeface="+mn-lt"/>
                <a:ea typeface="+mn-ea"/>
                <a:cs typeface="+mn-cs"/>
              </a:rPr>
              <a:t>Storms</a:t>
            </a:r>
          </a:p>
          <a:p>
            <a:r>
              <a:rPr lang="en-US" sz="1200" kern="1200" dirty="0" smtClean="0">
                <a:solidFill>
                  <a:schemeClr val="tx1"/>
                </a:solidFill>
                <a:effectLst/>
                <a:latin typeface="+mn-lt"/>
                <a:ea typeface="+mn-ea"/>
                <a:cs typeface="+mn-cs"/>
              </a:rPr>
              <a:t>Waves</a:t>
            </a:r>
          </a:p>
          <a:p>
            <a:r>
              <a:rPr lang="en-US" sz="1200" kern="1200" dirty="0" smtClean="0">
                <a:solidFill>
                  <a:schemeClr val="tx1"/>
                </a:solidFill>
                <a:effectLst/>
                <a:latin typeface="+mn-lt"/>
                <a:ea typeface="+mn-ea"/>
                <a:cs typeface="+mn-cs"/>
              </a:rPr>
              <a:t>Gives off heat (volcanoes)</a:t>
            </a:r>
          </a:p>
          <a:p>
            <a:r>
              <a:rPr lang="en-US" sz="1200" kern="1200" dirty="0" smtClean="0">
                <a:solidFill>
                  <a:schemeClr val="tx1"/>
                </a:solidFill>
                <a:effectLst/>
                <a:latin typeface="+mn-lt"/>
                <a:ea typeface="+mn-ea"/>
                <a:cs typeface="+mn-cs"/>
              </a:rPr>
              <a:t>Rotation (night and day)</a:t>
            </a:r>
          </a:p>
          <a:p>
            <a:r>
              <a:rPr lang="en-US" sz="1200" kern="1200" dirty="0" smtClean="0">
                <a:solidFill>
                  <a:schemeClr val="tx1"/>
                </a:solidFill>
                <a:effectLst/>
                <a:latin typeface="+mn-lt"/>
                <a:ea typeface="+mn-ea"/>
                <a:cs typeface="+mn-cs"/>
              </a:rPr>
              <a:t>Magnetic field</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Answers about weather</a:t>
            </a:r>
            <a:r>
              <a:rPr lang="en-US" sz="1200" kern="1200" baseline="0" dirty="0" smtClean="0">
                <a:solidFill>
                  <a:schemeClr val="tx1"/>
                </a:solidFill>
                <a:effectLst/>
                <a:latin typeface="+mn-lt"/>
                <a:ea typeface="+mn-ea"/>
                <a:cs typeface="+mn-cs"/>
              </a:rPr>
              <a:t> are OK, but these are minor effects compared to major events like earthquakes and volcanoes. Lead the discussion towards solid earth events. </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Image of a landslide in Mexico</a:t>
            </a:r>
            <a:r>
              <a:rPr lang="en-US" sz="1200" kern="1200" baseline="0" dirty="0" smtClean="0">
                <a:solidFill>
                  <a:schemeClr val="tx1"/>
                </a:solidFill>
                <a:effectLst/>
                <a:latin typeface="+mn-lt"/>
                <a:ea typeface="+mn-ea"/>
                <a:cs typeface="+mn-cs"/>
              </a:rPr>
              <a:t>: http://</a:t>
            </a:r>
            <a:r>
              <a:rPr lang="en-US" sz="1200" kern="1200" baseline="0" dirty="0" err="1" smtClean="0">
                <a:solidFill>
                  <a:schemeClr val="tx1"/>
                </a:solidFill>
                <a:effectLst/>
                <a:latin typeface="+mn-lt"/>
                <a:ea typeface="+mn-ea"/>
                <a:cs typeface="+mn-cs"/>
              </a:rPr>
              <a:t>en.wikipedia.org</a:t>
            </a:r>
            <a:r>
              <a:rPr lang="en-US" sz="1200" kern="1200" baseline="0" dirty="0" smtClean="0">
                <a:solidFill>
                  <a:schemeClr val="tx1"/>
                </a:solidFill>
                <a:effectLst/>
                <a:latin typeface="+mn-lt"/>
                <a:ea typeface="+mn-ea"/>
                <a:cs typeface="+mn-cs"/>
              </a:rPr>
              <a:t>/wiki/File:Slide-guerrero1.JPG</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2</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Notes:</a:t>
            </a:r>
          </a:p>
          <a:p>
            <a:pPr marL="0" marR="0" indent="0" algn="l" defTabSz="457200" rtl="0" eaLnBrk="1" fontAlgn="auto" latinLnBrk="0" hangingPunct="1">
              <a:lnSpc>
                <a:spcPct val="100000"/>
              </a:lnSpc>
              <a:spcBef>
                <a:spcPts val="0"/>
              </a:spcBef>
              <a:spcAft>
                <a:spcPts val="0"/>
              </a:spcAft>
              <a:buClrTx/>
              <a:buSzTx/>
              <a:buFontTx/>
              <a:buNone/>
              <a:tabLst/>
              <a:defRPr/>
            </a:pPr>
            <a:r>
              <a:rPr lang="en-US" baseline="0" dirty="0" smtClean="0"/>
              <a:t>This slide details key information about volcanoes that student’s should record in their notebooks. These notes answer the main questions of this lesson: </a:t>
            </a:r>
            <a:r>
              <a:rPr lang="en-US" sz="1200" kern="1200" dirty="0" smtClean="0">
                <a:solidFill>
                  <a:schemeClr val="tx1"/>
                </a:solidFill>
                <a:effectLst/>
                <a:latin typeface="+mn-lt"/>
                <a:ea typeface="+mn-ea"/>
                <a:cs typeface="+mn-cs"/>
              </a:rPr>
              <a:t>What do volcanoes actually do? What role does volcanism play in Earth’s history?</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As</a:t>
            </a:r>
            <a:r>
              <a:rPr lang="en-US" sz="1200" kern="1200" baseline="0" dirty="0" smtClean="0">
                <a:solidFill>
                  <a:schemeClr val="tx1"/>
                </a:solidFill>
                <a:effectLst/>
                <a:latin typeface="+mn-lt"/>
                <a:ea typeface="+mn-ea"/>
                <a:cs typeface="+mn-cs"/>
              </a:rPr>
              <a:t> part of this presentation, teachers should illustrate that </a:t>
            </a:r>
            <a:r>
              <a:rPr lang="en-US" sz="1200" kern="1200" dirty="0" smtClean="0">
                <a:solidFill>
                  <a:schemeClr val="tx1"/>
                </a:solidFill>
                <a:effectLst/>
                <a:latin typeface="+mn-lt"/>
                <a:ea typeface="+mn-ea"/>
                <a:cs typeface="+mn-cs"/>
              </a:rPr>
              <a:t>Volcanoes are one of the primary ways we can physically see that the Earth is alive. We can visually record eruptions, both on the Earth’s surface and below the oceans. Volcanoes have a direct impact on thousands of people; they destroy property, take lives and require constant vigilance. </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baseline="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There are two main facts about volcanoes that play a major role in Earth’s history.</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 </a:t>
            </a:r>
          </a:p>
          <a:p>
            <a:pPr marL="0" marR="0" indent="0" algn="l" defTabSz="457200" rtl="0" eaLnBrk="1" fontAlgn="auto" latinLnBrk="0" hangingPunct="1">
              <a:lnSpc>
                <a:spcPct val="100000"/>
              </a:lnSpc>
              <a:spcBef>
                <a:spcPts val="0"/>
              </a:spcBef>
              <a:spcAft>
                <a:spcPts val="0"/>
              </a:spcAft>
              <a:buClrTx/>
              <a:buSzTx/>
              <a:buFontTx/>
              <a:buNone/>
              <a:tabLst/>
              <a:defRPr/>
            </a:pPr>
            <a:r>
              <a:rPr lang="en-US" sz="1200" b="0" kern="1200" dirty="0" smtClean="0">
                <a:solidFill>
                  <a:schemeClr val="tx1"/>
                </a:solidFill>
                <a:effectLst/>
                <a:latin typeface="+mn-lt"/>
                <a:ea typeface="+mn-ea"/>
                <a:cs typeface="+mn-cs"/>
              </a:rPr>
              <a:t>1.</a:t>
            </a:r>
            <a:r>
              <a:rPr lang="en-US" sz="1200" b="0" kern="1200" baseline="0" dirty="0" smtClean="0">
                <a:solidFill>
                  <a:schemeClr val="tx1"/>
                </a:solidFill>
                <a:effectLst/>
                <a:latin typeface="+mn-lt"/>
                <a:ea typeface="+mn-ea"/>
                <a:cs typeface="+mn-cs"/>
              </a:rPr>
              <a:t> </a:t>
            </a:r>
            <a:r>
              <a:rPr lang="en-US" sz="1200" b="1" kern="1200" dirty="0" smtClean="0">
                <a:solidFill>
                  <a:schemeClr val="tx1"/>
                </a:solidFill>
                <a:effectLst/>
                <a:latin typeface="+mn-lt"/>
                <a:ea typeface="+mn-ea"/>
                <a:cs typeface="+mn-cs"/>
              </a:rPr>
              <a:t>Primary way the Earth keeps cool-</a:t>
            </a:r>
            <a:r>
              <a:rPr lang="en-US" sz="1200" kern="1200" dirty="0" smtClean="0">
                <a:solidFill>
                  <a:schemeClr val="tx1"/>
                </a:solidFill>
                <a:effectLst/>
                <a:latin typeface="+mn-lt"/>
                <a:ea typeface="+mn-ea"/>
                <a:cs typeface="+mn-cs"/>
              </a:rPr>
              <a:t> Heat in the earth is released through melting rock in the mantle and rising to the Earth’s surface. Energy is released at volcanoes, maintaining equilibrium between sources of heat (radioactive, initial heat) in Earth’s interior. </a:t>
            </a:r>
          </a:p>
          <a:p>
            <a:endParaRPr lang="en-US" sz="1200" kern="1200" dirty="0" smtClean="0">
              <a:solidFill>
                <a:schemeClr val="tx1"/>
              </a:solidFill>
              <a:effectLst/>
              <a:latin typeface="+mn-lt"/>
              <a:ea typeface="+mn-ea"/>
              <a:cs typeface="+mn-cs"/>
            </a:endParaRPr>
          </a:p>
          <a:p>
            <a:pPr marL="0" marR="0" indent="0" algn="l" defTabSz="457200" rtl="0" eaLnBrk="1" fontAlgn="auto" latinLnBrk="0" hangingPunct="1">
              <a:lnSpc>
                <a:spcPct val="100000"/>
              </a:lnSpc>
              <a:spcBef>
                <a:spcPts val="0"/>
              </a:spcBef>
              <a:spcAft>
                <a:spcPts val="0"/>
              </a:spcAft>
              <a:buClrTx/>
              <a:buSzTx/>
              <a:buFontTx/>
              <a:buNone/>
              <a:tabLst/>
              <a:defRPr/>
            </a:pPr>
            <a:r>
              <a:rPr lang="en-US" sz="1200" b="1" kern="1200" dirty="0" smtClean="0">
                <a:solidFill>
                  <a:schemeClr val="tx1"/>
                </a:solidFill>
                <a:effectLst/>
                <a:latin typeface="+mn-lt"/>
                <a:ea typeface="+mn-ea"/>
                <a:cs typeface="+mn-cs"/>
              </a:rPr>
              <a:t>2. Degassing-</a:t>
            </a:r>
            <a:r>
              <a:rPr lang="en-US" sz="1200" kern="1200" dirty="0" smtClean="0">
                <a:solidFill>
                  <a:schemeClr val="tx1"/>
                </a:solidFill>
                <a:effectLst/>
                <a:latin typeface="+mn-lt"/>
                <a:ea typeface="+mn-ea"/>
                <a:cs typeface="+mn-cs"/>
              </a:rPr>
              <a:t>transfer gaseous elements from the Earth’s interior into the atmosphere. Volcanoes are responsible for the formation of the</a:t>
            </a:r>
            <a:r>
              <a:rPr lang="en-US" sz="1200" kern="1200" baseline="0" dirty="0" smtClean="0">
                <a:solidFill>
                  <a:schemeClr val="tx1"/>
                </a:solidFill>
                <a:effectLst/>
                <a:latin typeface="+mn-lt"/>
                <a:ea typeface="+mn-ea"/>
                <a:cs typeface="+mn-cs"/>
              </a:rPr>
              <a:t> </a:t>
            </a:r>
            <a:r>
              <a:rPr lang="en-US" sz="1200" kern="1200" dirty="0" smtClean="0">
                <a:solidFill>
                  <a:schemeClr val="tx1"/>
                </a:solidFill>
                <a:effectLst/>
                <a:latin typeface="+mn-lt"/>
                <a:ea typeface="+mn-ea"/>
                <a:cs typeface="+mn-cs"/>
              </a:rPr>
              <a:t>early Earth atmosphere.</a:t>
            </a:r>
          </a:p>
          <a:p>
            <a:pPr marL="0" marR="0" indent="0" algn="l" defTabSz="457200" rtl="0" eaLnBrk="1" fontAlgn="auto" latinLnBrk="0" hangingPunct="1">
              <a:lnSpc>
                <a:spcPct val="100000"/>
              </a:lnSpc>
              <a:spcBef>
                <a:spcPts val="0"/>
              </a:spcBef>
              <a:spcAft>
                <a:spcPts val="0"/>
              </a:spcAft>
              <a:buClrTx/>
              <a:buSzTx/>
              <a:buFontTx/>
              <a:buNone/>
              <a:tabLst/>
              <a:defRPr/>
            </a:pPr>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In addition to the two main roles</a:t>
            </a:r>
            <a:r>
              <a:rPr lang="en-US" sz="1200" kern="1200" baseline="0" dirty="0" smtClean="0">
                <a:solidFill>
                  <a:schemeClr val="tx1"/>
                </a:solidFill>
                <a:effectLst/>
                <a:latin typeface="+mn-lt"/>
                <a:ea typeface="+mn-ea"/>
                <a:cs typeface="+mn-cs"/>
              </a:rPr>
              <a:t> of volcanoes, there are several features that also shape the structure of the Earth.</a:t>
            </a:r>
          </a:p>
          <a:p>
            <a:pPr marL="228600" indent="-228600">
              <a:buAutoNum type="arabicPeriod"/>
            </a:pPr>
            <a:r>
              <a:rPr lang="en-US" sz="1200" kern="1200" dirty="0" smtClean="0">
                <a:solidFill>
                  <a:schemeClr val="tx1"/>
                </a:solidFill>
                <a:effectLst/>
                <a:latin typeface="+mn-lt"/>
                <a:ea typeface="+mn-ea"/>
                <a:cs typeface="+mn-cs"/>
              </a:rPr>
              <a:t>Make new oceanic crust at spreading centers underneath the ocean</a:t>
            </a:r>
          </a:p>
          <a:p>
            <a:pPr marL="228600" indent="-228600">
              <a:buAutoNum type="arabicPeriod"/>
            </a:pPr>
            <a:r>
              <a:rPr lang="en-US" sz="1200" kern="1200" dirty="0" smtClean="0">
                <a:solidFill>
                  <a:schemeClr val="tx1"/>
                </a:solidFill>
                <a:effectLst/>
                <a:latin typeface="+mn-lt"/>
                <a:ea typeface="+mn-ea"/>
                <a:cs typeface="+mn-cs"/>
              </a:rPr>
              <a:t>Make new mountain</a:t>
            </a:r>
            <a:r>
              <a:rPr lang="en-US" sz="1200" kern="1200" baseline="0" dirty="0" smtClean="0">
                <a:solidFill>
                  <a:schemeClr val="tx1"/>
                </a:solidFill>
                <a:effectLst/>
                <a:latin typeface="+mn-lt"/>
                <a:ea typeface="+mn-ea"/>
                <a:cs typeface="+mn-cs"/>
              </a:rPr>
              <a:t> ranges. This occurs at </a:t>
            </a:r>
            <a:r>
              <a:rPr lang="en-US" sz="1200" kern="1200" baseline="0" dirty="0" err="1" smtClean="0">
                <a:solidFill>
                  <a:schemeClr val="tx1"/>
                </a:solidFill>
                <a:effectLst/>
                <a:latin typeface="+mn-lt"/>
                <a:ea typeface="+mn-ea"/>
                <a:cs typeface="+mn-cs"/>
              </a:rPr>
              <a:t>subductions</a:t>
            </a:r>
            <a:r>
              <a:rPr lang="en-US" sz="1200" kern="1200" baseline="0" dirty="0" smtClean="0">
                <a:solidFill>
                  <a:schemeClr val="tx1"/>
                </a:solidFill>
                <a:effectLst/>
                <a:latin typeface="+mn-lt"/>
                <a:ea typeface="+mn-ea"/>
                <a:cs typeface="+mn-cs"/>
              </a:rPr>
              <a:t> zones and the formation of island arcs</a:t>
            </a:r>
          </a:p>
          <a:p>
            <a:pPr marL="228600" indent="-228600">
              <a:buAutoNum type="arabicPeriod"/>
            </a:pPr>
            <a:r>
              <a:rPr lang="en-US" sz="1200" kern="1200" baseline="0" dirty="0" smtClean="0">
                <a:solidFill>
                  <a:schemeClr val="tx1"/>
                </a:solidFill>
                <a:effectLst/>
                <a:latin typeface="+mn-lt"/>
                <a:ea typeface="+mn-ea"/>
                <a:cs typeface="+mn-cs"/>
              </a:rPr>
              <a:t>Make new fertile soils. Volcanoes release a lot of minerals and nutrients that benefic local soils</a:t>
            </a:r>
          </a:p>
          <a:p>
            <a:pPr marL="228600" indent="-228600">
              <a:buAutoNum type="arabicPeriod"/>
            </a:pPr>
            <a:r>
              <a:rPr lang="en-US" sz="1200" kern="1200" baseline="0" dirty="0" smtClean="0">
                <a:solidFill>
                  <a:schemeClr val="tx1"/>
                </a:solidFill>
                <a:effectLst/>
                <a:latin typeface="+mn-lt"/>
                <a:ea typeface="+mn-ea"/>
                <a:cs typeface="+mn-cs"/>
              </a:rPr>
              <a:t>Maintain  and affect the current atmosphere and climate . For example the </a:t>
            </a:r>
            <a:r>
              <a:rPr lang="en-US" sz="1200" kern="1200" dirty="0" smtClean="0">
                <a:solidFill>
                  <a:schemeClr val="tx1"/>
                </a:solidFill>
                <a:effectLst/>
                <a:latin typeface="+mn-lt"/>
                <a:ea typeface="+mn-ea"/>
                <a:cs typeface="+mn-cs"/>
              </a:rPr>
              <a:t> 1783 </a:t>
            </a:r>
            <a:r>
              <a:rPr lang="en-US" sz="1200" kern="1200" dirty="0" err="1" smtClean="0">
                <a:solidFill>
                  <a:schemeClr val="tx1"/>
                </a:solidFill>
                <a:effectLst/>
                <a:latin typeface="+mn-lt"/>
                <a:ea typeface="+mn-ea"/>
                <a:cs typeface="+mn-cs"/>
              </a:rPr>
              <a:t>Laki</a:t>
            </a:r>
            <a:r>
              <a:rPr lang="en-US" sz="1200" kern="1200" baseline="0" dirty="0" smtClean="0">
                <a:solidFill>
                  <a:schemeClr val="tx1"/>
                </a:solidFill>
                <a:effectLst/>
                <a:latin typeface="+mn-lt"/>
                <a:ea typeface="+mn-ea"/>
                <a:cs typeface="+mn-cs"/>
              </a:rPr>
              <a:t> eruption in Iceland caused global cooling.</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Above image o</a:t>
            </a:r>
            <a:r>
              <a:rPr lang="en-US" sz="1200" kern="1200" baseline="0" dirty="0" smtClean="0">
                <a:solidFill>
                  <a:schemeClr val="tx1"/>
                </a:solidFill>
                <a:effectLst/>
                <a:latin typeface="+mn-lt"/>
                <a:ea typeface="+mn-ea"/>
                <a:cs typeface="+mn-cs"/>
              </a:rPr>
              <a:t>f volcano field in Kamchatka: http://</a:t>
            </a:r>
            <a:r>
              <a:rPr lang="en-US" sz="1200" kern="1200" baseline="0" dirty="0" err="1" smtClean="0">
                <a:solidFill>
                  <a:schemeClr val="tx1"/>
                </a:solidFill>
                <a:effectLst/>
                <a:latin typeface="+mn-lt"/>
                <a:ea typeface="+mn-ea"/>
                <a:cs typeface="+mn-cs"/>
              </a:rPr>
              <a:t>commons.wikimedia.org</a:t>
            </a:r>
            <a:r>
              <a:rPr lang="en-US" sz="1200" kern="1200" baseline="0" dirty="0" smtClean="0">
                <a:solidFill>
                  <a:schemeClr val="tx1"/>
                </a:solidFill>
                <a:effectLst/>
                <a:latin typeface="+mn-lt"/>
                <a:ea typeface="+mn-ea"/>
                <a:cs typeface="+mn-cs"/>
              </a:rPr>
              <a:t>/wiki/</a:t>
            </a:r>
            <a:r>
              <a:rPr lang="en-US" sz="1200" kern="1200" baseline="0" dirty="0" err="1" smtClean="0">
                <a:solidFill>
                  <a:schemeClr val="tx1"/>
                </a:solidFill>
                <a:effectLst/>
                <a:latin typeface="+mn-lt"/>
                <a:ea typeface="+mn-ea"/>
                <a:cs typeface="+mn-cs"/>
              </a:rPr>
              <a:t>File:Kamchatka_Volcanoes.JPG</a:t>
            </a:r>
            <a:endParaRPr lang="en-US" sz="1200" kern="1200" dirty="0" smtClean="0">
              <a:solidFill>
                <a:schemeClr val="tx1"/>
              </a:solidFill>
              <a:effectLst/>
              <a:latin typeface="+mn-lt"/>
              <a:ea typeface="+mn-ea"/>
              <a:cs typeface="+mn-cs"/>
            </a:endParaRPr>
          </a:p>
          <a:p>
            <a:endParaRPr lang="en-US" sz="1200" kern="1200" dirty="0" smtClean="0">
              <a:solidFill>
                <a:schemeClr val="tx1"/>
              </a:solidFill>
              <a:effectLst/>
              <a:latin typeface="+mn-lt"/>
              <a:ea typeface="+mn-ea"/>
              <a:cs typeface="+mn-cs"/>
            </a:endParaRPr>
          </a:p>
          <a:p>
            <a:endParaRPr lang="en-US" baseline="0" dirty="0" smtClean="0"/>
          </a:p>
          <a:p>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3</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aseline="0" dirty="0" smtClean="0"/>
              <a:t>Notes:</a:t>
            </a:r>
          </a:p>
          <a:p>
            <a:r>
              <a:rPr lang="en-US" baseline="0" dirty="0" smtClean="0"/>
              <a:t>This slide describes a follow-up activity to Think/Pair/Share. Students will create a T-chart (see </a:t>
            </a:r>
            <a:r>
              <a:rPr lang="en-US" baseline="0" dirty="0" smtClean="0"/>
              <a:t>“Lesson1_T Chart”) </a:t>
            </a:r>
            <a:r>
              <a:rPr lang="en-US" baseline="0" dirty="0" smtClean="0"/>
              <a:t>listing indicators of how we know humans and Earth are alive. This is obviously not a direct comparison but it will allow students to think creatively and they should find similarities between themselves and Earth processes. Below are some possible responses students might come up with. Students should list as many facts as they can think of. The instructor should guide students as they make their lists, classroom discussion is not necessary but it may be beneficial to record answers from some students to check for understanding.</a:t>
            </a:r>
          </a:p>
          <a:p>
            <a:endParaRPr lang="en-US" baseline="0" dirty="0" smtClean="0"/>
          </a:p>
          <a:p>
            <a:r>
              <a:rPr lang="en-US" baseline="0" dirty="0" smtClean="0"/>
              <a:t>How we know humans are alive:</a:t>
            </a:r>
          </a:p>
          <a:p>
            <a:r>
              <a:rPr lang="en-US" sz="1200" kern="1200" dirty="0" smtClean="0">
                <a:solidFill>
                  <a:schemeClr val="tx1"/>
                </a:solidFill>
                <a:effectLst/>
                <a:latin typeface="+mn-lt"/>
                <a:ea typeface="+mn-ea"/>
                <a:cs typeface="+mn-cs"/>
              </a:rPr>
              <a:t>Sweat</a:t>
            </a:r>
          </a:p>
          <a:p>
            <a:r>
              <a:rPr lang="en-US" sz="1200" kern="1200" dirty="0" smtClean="0">
                <a:solidFill>
                  <a:schemeClr val="tx1"/>
                </a:solidFill>
                <a:effectLst/>
                <a:latin typeface="+mn-lt"/>
                <a:ea typeface="+mn-ea"/>
                <a:cs typeface="+mn-cs"/>
              </a:rPr>
              <a:t>Breath</a:t>
            </a:r>
          </a:p>
          <a:p>
            <a:r>
              <a:rPr lang="en-US" sz="1200" kern="1200" dirty="0" smtClean="0">
                <a:solidFill>
                  <a:schemeClr val="tx1"/>
                </a:solidFill>
                <a:effectLst/>
                <a:latin typeface="+mn-lt"/>
                <a:ea typeface="+mn-ea"/>
                <a:cs typeface="+mn-cs"/>
              </a:rPr>
              <a:t>Give off heat</a:t>
            </a:r>
          </a:p>
          <a:p>
            <a:r>
              <a:rPr lang="en-US" sz="1200" kern="1200" dirty="0" smtClean="0">
                <a:solidFill>
                  <a:schemeClr val="tx1"/>
                </a:solidFill>
                <a:effectLst/>
                <a:latin typeface="+mn-lt"/>
                <a:ea typeface="+mn-ea"/>
                <a:cs typeface="+mn-cs"/>
              </a:rPr>
              <a:t>Thinking</a:t>
            </a:r>
          </a:p>
          <a:p>
            <a:r>
              <a:rPr lang="en-US" sz="1200" kern="1200" dirty="0" smtClean="0">
                <a:solidFill>
                  <a:schemeClr val="tx1"/>
                </a:solidFill>
                <a:effectLst/>
                <a:latin typeface="+mn-lt"/>
                <a:ea typeface="+mn-ea"/>
                <a:cs typeface="+mn-cs"/>
              </a:rPr>
              <a:t>Move limbs</a:t>
            </a:r>
          </a:p>
          <a:p>
            <a:r>
              <a:rPr lang="en-US" sz="1200" kern="1200" dirty="0" smtClean="0">
                <a:solidFill>
                  <a:schemeClr val="tx1"/>
                </a:solidFill>
                <a:effectLst/>
                <a:latin typeface="+mn-lt"/>
                <a:ea typeface="+mn-ea"/>
                <a:cs typeface="+mn-cs"/>
              </a:rPr>
              <a:t>Sleeping</a:t>
            </a:r>
          </a:p>
          <a:p>
            <a:r>
              <a:rPr lang="en-US" sz="1200" kern="1200" dirty="0" smtClean="0">
                <a:solidFill>
                  <a:schemeClr val="tx1"/>
                </a:solidFill>
                <a:effectLst/>
                <a:latin typeface="+mn-lt"/>
                <a:ea typeface="+mn-ea"/>
                <a:cs typeface="+mn-cs"/>
              </a:rPr>
              <a:t>Running/walking</a:t>
            </a:r>
          </a:p>
          <a:p>
            <a:r>
              <a:rPr lang="en-US" sz="1200" kern="1200" dirty="0" smtClean="0">
                <a:solidFill>
                  <a:schemeClr val="tx1"/>
                </a:solidFill>
                <a:effectLst/>
                <a:latin typeface="+mn-lt"/>
                <a:ea typeface="+mn-ea"/>
                <a:cs typeface="+mn-cs"/>
              </a:rPr>
              <a:t>Eating</a:t>
            </a:r>
          </a:p>
          <a:p>
            <a:r>
              <a:rPr lang="en-US" sz="1200" kern="1200" dirty="0" smtClean="0">
                <a:solidFill>
                  <a:schemeClr val="tx1"/>
                </a:solidFill>
                <a:effectLst/>
                <a:latin typeface="+mn-lt"/>
                <a:ea typeface="+mn-ea"/>
                <a:cs typeface="+mn-cs"/>
              </a:rPr>
              <a:t>Giving off gas (burping, farting)</a:t>
            </a:r>
          </a:p>
          <a:p>
            <a:r>
              <a:rPr lang="en-US" sz="1200" kern="1200" dirty="0" smtClean="0">
                <a:solidFill>
                  <a:schemeClr val="tx1"/>
                </a:solidFill>
                <a:effectLst/>
                <a:latin typeface="+mn-lt"/>
                <a:ea typeface="+mn-ea"/>
                <a:cs typeface="+mn-cs"/>
              </a:rPr>
              <a:t>Shiver</a:t>
            </a:r>
            <a:r>
              <a:rPr lang="en-US" dirty="0" smtClean="0">
                <a:effectLst/>
              </a:rPr>
              <a:t> </a:t>
            </a:r>
          </a:p>
          <a:p>
            <a:endParaRPr lang="en-US" baseline="0" dirty="0" smtClean="0">
              <a:effectLst/>
            </a:endParaRPr>
          </a:p>
          <a:p>
            <a:r>
              <a:rPr lang="en-US" baseline="0" dirty="0" smtClean="0">
                <a:effectLst/>
              </a:rPr>
              <a:t>How we know the Earth is alive:</a:t>
            </a:r>
          </a:p>
          <a:p>
            <a:r>
              <a:rPr lang="en-US" sz="1200" kern="1200" dirty="0" smtClean="0">
                <a:solidFill>
                  <a:schemeClr val="tx1"/>
                </a:solidFill>
                <a:effectLst/>
                <a:latin typeface="+mn-lt"/>
                <a:ea typeface="+mn-ea"/>
                <a:cs typeface="+mn-cs"/>
              </a:rPr>
              <a:t>Plate tectonics</a:t>
            </a:r>
          </a:p>
          <a:p>
            <a:r>
              <a:rPr lang="en-US" sz="1200" kern="1200" dirty="0" smtClean="0">
                <a:solidFill>
                  <a:schemeClr val="tx1"/>
                </a:solidFill>
                <a:effectLst/>
                <a:latin typeface="+mn-lt"/>
                <a:ea typeface="+mn-ea"/>
                <a:cs typeface="+mn-cs"/>
              </a:rPr>
              <a:t>Creates new crust</a:t>
            </a:r>
          </a:p>
          <a:p>
            <a:r>
              <a:rPr lang="en-US" sz="1200" kern="1200" dirty="0" smtClean="0">
                <a:solidFill>
                  <a:schemeClr val="tx1"/>
                </a:solidFill>
                <a:effectLst/>
                <a:latin typeface="+mn-lt"/>
                <a:ea typeface="+mn-ea"/>
                <a:cs typeface="+mn-cs"/>
              </a:rPr>
              <a:t>Volcanoes</a:t>
            </a:r>
          </a:p>
          <a:p>
            <a:r>
              <a:rPr lang="en-US" sz="1200" kern="1200" dirty="0" smtClean="0">
                <a:solidFill>
                  <a:schemeClr val="tx1"/>
                </a:solidFill>
                <a:effectLst/>
                <a:latin typeface="+mn-lt"/>
                <a:ea typeface="+mn-ea"/>
                <a:cs typeface="+mn-cs"/>
              </a:rPr>
              <a:t>Earthquakes</a:t>
            </a:r>
          </a:p>
          <a:p>
            <a:r>
              <a:rPr lang="en-US" sz="1200" kern="1200" dirty="0" smtClean="0">
                <a:solidFill>
                  <a:schemeClr val="tx1"/>
                </a:solidFill>
                <a:effectLst/>
                <a:latin typeface="+mn-lt"/>
                <a:ea typeface="+mn-ea"/>
                <a:cs typeface="+mn-cs"/>
              </a:rPr>
              <a:t>Gives off heat </a:t>
            </a:r>
          </a:p>
          <a:p>
            <a:r>
              <a:rPr lang="en-US" sz="1200" kern="1200" dirty="0" smtClean="0">
                <a:solidFill>
                  <a:schemeClr val="tx1"/>
                </a:solidFill>
                <a:effectLst/>
                <a:latin typeface="+mn-lt"/>
                <a:ea typeface="+mn-ea"/>
                <a:cs typeface="+mn-cs"/>
              </a:rPr>
              <a:t>Magnetic field</a:t>
            </a:r>
          </a:p>
          <a:p>
            <a:r>
              <a:rPr lang="en-US" sz="1200" kern="1200" dirty="0" smtClean="0">
                <a:solidFill>
                  <a:schemeClr val="tx1"/>
                </a:solidFill>
                <a:effectLst/>
                <a:latin typeface="+mn-lt"/>
                <a:ea typeface="+mn-ea"/>
                <a:cs typeface="+mn-cs"/>
              </a:rPr>
              <a:t>Mountains</a:t>
            </a:r>
          </a:p>
          <a:p>
            <a:r>
              <a:rPr lang="en-US" sz="1200" kern="1200" dirty="0" smtClean="0">
                <a:solidFill>
                  <a:schemeClr val="tx1"/>
                </a:solidFill>
                <a:effectLst/>
                <a:latin typeface="+mn-lt"/>
                <a:ea typeface="+mn-ea"/>
                <a:cs typeface="+mn-cs"/>
              </a:rPr>
              <a:t>Canyons</a:t>
            </a:r>
          </a:p>
          <a:p>
            <a:r>
              <a:rPr lang="en-US" sz="1200" kern="1200" dirty="0" smtClean="0">
                <a:solidFill>
                  <a:schemeClr val="tx1"/>
                </a:solidFill>
                <a:effectLst/>
                <a:latin typeface="+mn-lt"/>
                <a:ea typeface="+mn-ea"/>
                <a:cs typeface="+mn-cs"/>
              </a:rPr>
              <a:t>Gasses</a:t>
            </a:r>
            <a:r>
              <a:rPr lang="en-US" sz="1200" kern="1200" baseline="0" dirty="0" smtClean="0">
                <a:solidFill>
                  <a:schemeClr val="tx1"/>
                </a:solidFill>
                <a:effectLst/>
                <a:latin typeface="+mn-lt"/>
                <a:ea typeface="+mn-ea"/>
                <a:cs typeface="+mn-cs"/>
              </a:rPr>
              <a:t> from volcanic eruptions</a:t>
            </a:r>
            <a:endParaRPr lang="en-US" sz="1200" kern="1200" dirty="0" smtClean="0">
              <a:solidFill>
                <a:schemeClr val="tx1"/>
              </a:solidFill>
              <a:effectLst/>
              <a:latin typeface="+mn-lt"/>
              <a:ea typeface="+mn-ea"/>
              <a:cs typeface="+mn-cs"/>
            </a:endParaRPr>
          </a:p>
          <a:p>
            <a:endParaRPr lang="en-US" baseline="0" dirty="0" smtClean="0"/>
          </a:p>
          <a:p>
            <a:endParaRPr lang="en-US" baseline="0" dirty="0" smtClean="0"/>
          </a:p>
          <a:p>
            <a:r>
              <a:rPr lang="en-US" baseline="0" dirty="0" smtClean="0"/>
              <a:t>Image of an eruption of the Stromboli volcano: http://</a:t>
            </a:r>
            <a:r>
              <a:rPr lang="en-US" baseline="0" dirty="0" err="1" smtClean="0"/>
              <a:t>commons.wikimedia.org</a:t>
            </a:r>
            <a:r>
              <a:rPr lang="en-US" baseline="0" dirty="0" smtClean="0"/>
              <a:t>/wiki/</a:t>
            </a:r>
            <a:r>
              <a:rPr lang="en-US" baseline="0" dirty="0" err="1" smtClean="0"/>
              <a:t>File:Stromboli_Eruption.jpg</a:t>
            </a:r>
            <a:endParaRPr lang="en-US" baseline="0" dirty="0" smtClean="0"/>
          </a:p>
        </p:txBody>
      </p:sp>
      <p:sp>
        <p:nvSpPr>
          <p:cNvPr id="4" name="Slide Number Placeholder 3"/>
          <p:cNvSpPr>
            <a:spLocks noGrp="1"/>
          </p:cNvSpPr>
          <p:nvPr>
            <p:ph type="sldNum" sz="quarter" idx="10"/>
          </p:nvPr>
        </p:nvSpPr>
        <p:spPr/>
        <p:txBody>
          <a:bodyPr/>
          <a:lstStyle/>
          <a:p>
            <a:fld id="{00F6B30C-4948-AC4E-A971-35152792416C}" type="slidenum">
              <a:rPr lang="en-US" smtClean="0"/>
              <a:pPr/>
              <a:t>4</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 Notes:</a:t>
            </a:r>
          </a:p>
          <a:p>
            <a:endParaRPr lang="en-US" sz="1200" kern="1200" dirty="0" smtClean="0">
              <a:solidFill>
                <a:schemeClr val="tx1"/>
              </a:solidFill>
              <a:effectLst/>
              <a:latin typeface="+mn-lt"/>
              <a:ea typeface="+mn-ea"/>
              <a:cs typeface="+mn-cs"/>
            </a:endParaRPr>
          </a:p>
          <a:p>
            <a:r>
              <a:rPr lang="en-US" sz="1200" kern="1200" dirty="0" smtClean="0">
                <a:solidFill>
                  <a:schemeClr val="tx1"/>
                </a:solidFill>
                <a:effectLst/>
                <a:latin typeface="+mn-lt"/>
                <a:ea typeface="+mn-ea"/>
                <a:cs typeface="+mn-cs"/>
              </a:rPr>
              <a:t>This slide describes the output</a:t>
            </a:r>
            <a:r>
              <a:rPr lang="en-US" sz="1200" kern="1200" baseline="0" dirty="0" smtClean="0">
                <a:solidFill>
                  <a:schemeClr val="tx1"/>
                </a:solidFill>
                <a:effectLst/>
                <a:latin typeface="+mn-lt"/>
                <a:ea typeface="+mn-ea"/>
                <a:cs typeface="+mn-cs"/>
              </a:rPr>
              <a:t> activity where students demonstrate what they learned about volcanoes in today’s lesson. In this activity, student’s design an advertisement for a volcano-themed sports drink. Students must make up a creative, volcano-themed name for their beverage (like “Volcano Blast”), and include at least four facts about volcanoes and how they relate to Earth’s history (students should use their notes from the previous slide). Students must draw and design a bottle and label for their drink. If there is time, have the students share their advertisements with their classmates and vote on the best ones.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See the accompanying document, </a:t>
            </a:r>
            <a:r>
              <a:rPr lang="en-US" sz="1200" kern="1200" baseline="0" dirty="0" smtClean="0">
                <a:solidFill>
                  <a:schemeClr val="tx1"/>
                </a:solidFill>
                <a:effectLst/>
                <a:latin typeface="+mn-lt"/>
                <a:ea typeface="+mn-ea"/>
                <a:cs typeface="+mn-cs"/>
              </a:rPr>
              <a:t>“Lesson1_Output-Volcano Drink”</a:t>
            </a:r>
            <a:r>
              <a:rPr lang="en-US" sz="1200" kern="1200" baseline="0" dirty="0" smtClean="0">
                <a:solidFill>
                  <a:schemeClr val="tx1"/>
                </a:solidFill>
                <a:effectLst/>
                <a:latin typeface="+mn-lt"/>
                <a:ea typeface="+mn-ea"/>
                <a:cs typeface="+mn-cs"/>
              </a:rPr>
              <a:t>, for an example of what students should create in this activity. </a:t>
            </a:r>
          </a:p>
          <a:p>
            <a:endParaRPr lang="en-US" sz="1200" kern="1200" baseline="0" dirty="0" smtClean="0">
              <a:solidFill>
                <a:schemeClr val="tx1"/>
              </a:solidFill>
              <a:effectLst/>
              <a:latin typeface="+mn-lt"/>
              <a:ea typeface="+mn-ea"/>
              <a:cs typeface="+mn-cs"/>
            </a:endParaRPr>
          </a:p>
          <a:p>
            <a:r>
              <a:rPr lang="en-US" sz="1200" kern="1200" baseline="0" dirty="0" smtClean="0">
                <a:solidFill>
                  <a:schemeClr val="tx1"/>
                </a:solidFill>
                <a:effectLst/>
                <a:latin typeface="+mn-lt"/>
                <a:ea typeface="+mn-ea"/>
                <a:cs typeface="+mn-cs"/>
              </a:rPr>
              <a:t>Image of a sports drink on a hot day: http://</a:t>
            </a:r>
            <a:r>
              <a:rPr lang="en-US" sz="1200" kern="1200" baseline="0" dirty="0" err="1" smtClean="0">
                <a:solidFill>
                  <a:schemeClr val="tx1"/>
                </a:solidFill>
                <a:effectLst/>
                <a:latin typeface="+mn-lt"/>
                <a:ea typeface="+mn-ea"/>
                <a:cs typeface="+mn-cs"/>
              </a:rPr>
              <a:t>commons.wikimedia.org</a:t>
            </a:r>
            <a:r>
              <a:rPr lang="en-US" sz="1200" kern="1200" baseline="0" dirty="0" smtClean="0">
                <a:solidFill>
                  <a:schemeClr val="tx1"/>
                </a:solidFill>
                <a:effectLst/>
                <a:latin typeface="+mn-lt"/>
                <a:ea typeface="+mn-ea"/>
                <a:cs typeface="+mn-cs"/>
              </a:rPr>
              <a:t>/wiki/</a:t>
            </a:r>
            <a:r>
              <a:rPr lang="en-US" sz="1200" kern="1200" baseline="0" dirty="0" err="1" smtClean="0">
                <a:solidFill>
                  <a:schemeClr val="tx1"/>
                </a:solidFill>
                <a:effectLst/>
                <a:latin typeface="+mn-lt"/>
                <a:ea typeface="+mn-ea"/>
                <a:cs typeface="+mn-cs"/>
              </a:rPr>
              <a:t>File:Drinking.jpg</a:t>
            </a:r>
            <a:endParaRPr lang="en-US" sz="1200" kern="1200" dirty="0" smtClean="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00F6B30C-4948-AC4E-A971-35152792416C}" type="slidenum">
              <a:rPr lang="en-US" smtClean="0"/>
              <a:pPr/>
              <a:t>5</a:t>
            </a:fld>
            <a:endParaRPr lang="en-US"/>
          </a:p>
        </p:txBody>
      </p:sp>
    </p:spTree>
    <p:extLst>
      <p:ext uri="{BB962C8B-B14F-4D97-AF65-F5344CB8AC3E}">
        <p14:creationId xmlns:p14="http://schemas.microsoft.com/office/powerpoint/2010/main" val="66567934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Notes:</a:t>
            </a:r>
          </a:p>
          <a:p>
            <a:endParaRPr lang="en-US" dirty="0" smtClean="0"/>
          </a:p>
          <a:p>
            <a:r>
              <a:rPr lang="en-US" dirty="0" smtClean="0"/>
              <a:t>At</a:t>
            </a:r>
            <a:r>
              <a:rPr lang="en-US" baseline="0" dirty="0" smtClean="0"/>
              <a:t> the conclusion of the lesson, make sure that students have recorded and understand the main points highlighted in the above slide. Remind students that the Earth is an active system and that volcanoes pay an important role in that activity. Volcanoes play two main roles in the Earth, they allow the Earth to cool and allow gasses to escape from the interior, in effect creating the early Earth’s atmosphere.</a:t>
            </a:r>
          </a:p>
          <a:p>
            <a:endParaRPr lang="en-US" baseline="0" dirty="0" smtClean="0"/>
          </a:p>
          <a:p>
            <a:r>
              <a:rPr lang="en-US" baseline="0" dirty="0" smtClean="0"/>
              <a:t>Volcanoes also create new land at mid-ocean ridges, build mountains at </a:t>
            </a:r>
            <a:r>
              <a:rPr lang="en-US" baseline="0" dirty="0" err="1" smtClean="0"/>
              <a:t>subduction</a:t>
            </a:r>
            <a:r>
              <a:rPr lang="en-US" baseline="0" dirty="0" smtClean="0"/>
              <a:t> zones and affect the atmosphere and climate by releasing gasses and ash.</a:t>
            </a:r>
          </a:p>
          <a:p>
            <a:endParaRPr lang="en-US" baseline="0" dirty="0" smtClean="0"/>
          </a:p>
          <a:p>
            <a:r>
              <a:rPr lang="en-US" baseline="0" dirty="0" smtClean="0"/>
              <a:t>While there are other signs the Earth is alive (like earthquakes), volcanoes are the most visible.</a:t>
            </a:r>
          </a:p>
          <a:p>
            <a:endParaRPr lang="en-US" baseline="0" dirty="0" smtClean="0"/>
          </a:p>
          <a:p>
            <a:r>
              <a:rPr lang="en-US" baseline="0" dirty="0" smtClean="0"/>
              <a:t>The volcano-themed drink advertisement will allow students to demonstrate their knowledge about the key points about volcanoes and Earth’s history.  </a:t>
            </a:r>
          </a:p>
        </p:txBody>
      </p:sp>
      <p:sp>
        <p:nvSpPr>
          <p:cNvPr id="4" name="Slide Number Placeholder 3"/>
          <p:cNvSpPr>
            <a:spLocks noGrp="1"/>
          </p:cNvSpPr>
          <p:nvPr>
            <p:ph type="sldNum" sz="quarter" idx="10"/>
          </p:nvPr>
        </p:nvSpPr>
        <p:spPr/>
        <p:txBody>
          <a:bodyPr/>
          <a:lstStyle/>
          <a:p>
            <a:fld id="{00F6B30C-4948-AC4E-A971-35152792416C}" type="slidenum">
              <a:rPr lang="en-US" smtClean="0"/>
              <a:pPr/>
              <a:t>6</a:t>
            </a:fld>
            <a:endParaRPr lang="en-US"/>
          </a:p>
        </p:txBody>
      </p:sp>
    </p:spTree>
    <p:extLst>
      <p:ext uri="{BB962C8B-B14F-4D97-AF65-F5344CB8AC3E}">
        <p14:creationId xmlns:p14="http://schemas.microsoft.com/office/powerpoint/2010/main" val="34880238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1">
        <a:schemeClr val="bg2"/>
      </p:bgRef>
    </p:bg>
    <p:spTree>
      <p:nvGrpSpPr>
        <p:cNvPr id="1" name=""/>
        <p:cNvGrpSpPr/>
        <p:nvPr/>
      </p:nvGrpSpPr>
      <p:grpSpPr>
        <a:xfrm>
          <a:off x="0" y="0"/>
          <a:ext cx="0" cy="0"/>
          <a:chOff x="0" y="0"/>
          <a:chExt cx="0" cy="0"/>
        </a:xfrm>
      </p:grpSpPr>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3048"/>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25146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2" name="Rectangle 11"/>
          <p:cNvSpPr>
            <a:spLocks noChangeArrowheads="1"/>
          </p:cNvSpPr>
          <p:nvPr/>
        </p:nvSpPr>
        <p:spPr bwMode="auto">
          <a:xfrm>
            <a:off x="146304" y="6391656"/>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Subtitle 8"/>
          <p:cNvSpPr>
            <a:spLocks noGrp="1"/>
          </p:cNvSpPr>
          <p:nvPr>
            <p:ph type="subTitle" idx="1"/>
          </p:nvPr>
        </p:nvSpPr>
        <p:spPr>
          <a:xfrm>
            <a:off x="685800" y="2999232"/>
            <a:ext cx="7772400" cy="3209544"/>
          </a:xfrm>
        </p:spPr>
        <p:txBody>
          <a:bodyPr>
            <a:noAutofit/>
          </a:bodyPr>
          <a:lstStyle>
            <a:lvl1pPr marL="168275" indent="-168275" algn="l">
              <a:buFont typeface="Georgia" pitchFamily="18" charset="0"/>
              <a:buChar char="●"/>
              <a:defRPr kumimoji="0" lang="en-US" sz="2000" kern="1200" dirty="0">
                <a:solidFill>
                  <a:schemeClr val="tx1"/>
                </a:solidFill>
                <a:latin typeface="+mn-lt"/>
                <a:ea typeface="+mn-ea"/>
                <a:cs typeface="+mn-cs"/>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pPr marL="274320" lvl="0" indent="-274320" algn="l" rtl="0" eaLnBrk="1" latinLnBrk="0" hangingPunct="1">
              <a:spcBef>
                <a:spcPct val="20000"/>
              </a:spcBef>
              <a:buClr>
                <a:srgbClr val="8B216A"/>
              </a:buClr>
              <a:buSzPct val="85000"/>
              <a:buFont typeface="Georgia" pitchFamily="18" charset="0"/>
              <a:buChar char="●"/>
            </a:pPr>
            <a:r>
              <a:rPr kumimoji="0" lang="en-US" dirty="0" smtClean="0"/>
              <a:t>Click to edit Master subtitle style</a:t>
            </a:r>
            <a:endParaRPr kumimoji="0" lang="en-US" dirty="0"/>
          </a:p>
        </p:txBody>
      </p:sp>
      <p:sp>
        <p:nvSpPr>
          <p:cNvPr id="28" name="Date Placeholder 27"/>
          <p:cNvSpPr>
            <a:spLocks noGrp="1"/>
          </p:cNvSpPr>
          <p:nvPr>
            <p:ph type="dt" sz="half" idx="10"/>
          </p:nvPr>
        </p:nvSpPr>
        <p:spPr/>
        <p:txBody>
          <a:bodyPr/>
          <a:lstStyle/>
          <a:p>
            <a:r>
              <a:rPr lang="en-US" smtClean="0"/>
              <a:t>Scripps Classroom Connection</a:t>
            </a:r>
            <a:endParaRPr lang="en-US" dirty="0"/>
          </a:p>
        </p:txBody>
      </p:sp>
      <p:sp>
        <p:nvSpPr>
          <p:cNvPr id="17" name="Footer Placeholder 16"/>
          <p:cNvSpPr>
            <a:spLocks noGrp="1"/>
          </p:cNvSpPr>
          <p:nvPr>
            <p:ph type="ftr" sz="quarter" idx="11"/>
          </p:nvPr>
        </p:nvSpPr>
        <p:spPr/>
        <p:txBody>
          <a:bodyPr/>
          <a:lstStyle>
            <a:lvl1pPr>
              <a:defRPr>
                <a:solidFill>
                  <a:schemeClr val="bg1"/>
                </a:solidFill>
              </a:defRPr>
            </a:lvl1pPr>
          </a:lstStyle>
          <a:p>
            <a:r>
              <a:rPr lang="en-US" dirty="0" smtClean="0"/>
              <a:t>http://earthref.org/SCC</a:t>
            </a:r>
            <a:endParaRPr lang="en-US" dirty="0"/>
          </a:p>
        </p:txBody>
      </p:sp>
      <p:sp>
        <p:nvSpPr>
          <p:cNvPr id="7" name="Straight Connector 6"/>
          <p:cNvSpPr>
            <a:spLocks noChangeShapeType="1"/>
          </p:cNvSpPr>
          <p:nvPr/>
        </p:nvSpPr>
        <p:spPr bwMode="auto">
          <a:xfrm>
            <a:off x="155448" y="2420112"/>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0" name="Rectangle 9"/>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3" name="Oval 12"/>
          <p:cNvSpPr/>
          <p:nvPr/>
        </p:nvSpPr>
        <p:spPr>
          <a:xfrm>
            <a:off x="4267200" y="2115312"/>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Oval 13"/>
          <p:cNvSpPr/>
          <p:nvPr/>
        </p:nvSpPr>
        <p:spPr>
          <a:xfrm>
            <a:off x="4361688" y="2209800"/>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9" name="Slide Number Placeholder 28"/>
          <p:cNvSpPr>
            <a:spLocks noGrp="1"/>
          </p:cNvSpPr>
          <p:nvPr>
            <p:ph type="sldNum" sz="quarter" idx="12"/>
          </p:nvPr>
        </p:nvSpPr>
        <p:spPr>
          <a:xfrm>
            <a:off x="4343400" y="2199450"/>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8" name="Title 7"/>
          <p:cNvSpPr>
            <a:spLocks noGrp="1"/>
          </p:cNvSpPr>
          <p:nvPr>
            <p:ph type="ctrTitle"/>
          </p:nvPr>
        </p:nvSpPr>
        <p:spPr>
          <a:xfrm>
            <a:off x="685800" y="381000"/>
            <a:ext cx="7772400" cy="1752600"/>
          </a:xfrm>
        </p:spPr>
        <p:txBody>
          <a:bodyPr anchor="b"/>
          <a:lstStyle>
            <a:lvl1pPr>
              <a:defRPr sz="4200">
                <a:solidFill>
                  <a:srgbClr val="8B216A"/>
                </a:solidFill>
              </a:defRPr>
            </a:lvl1pPr>
          </a:lstStyle>
          <a:p>
            <a:r>
              <a:rPr kumimoji="0" lang="en-US" dirty="0" smtClean="0"/>
              <a:t>Click to edit Master title style</a:t>
            </a:r>
            <a:endParaRPr kumimoji="0"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and Content">
    <p:bg>
      <p:bgRef idx="1001">
        <a:schemeClr val="bg2"/>
      </p:bgRef>
    </p:bg>
    <p:spTree>
      <p:nvGrpSpPr>
        <p:cNvPr id="1" name=""/>
        <p:cNvGrpSpPr/>
        <p:nvPr/>
      </p:nvGrpSpPr>
      <p:grpSpPr>
        <a:xfrm>
          <a:off x="0" y="0"/>
          <a:ext cx="0" cy="0"/>
          <a:chOff x="0" y="0"/>
          <a:chExt cx="0" cy="0"/>
        </a:xfrm>
      </p:grpSpPr>
      <p:sp>
        <p:nvSpPr>
          <p:cNvPr id="8" name="Content Placeholder 7"/>
          <p:cNvSpPr>
            <a:spLocks noGrp="1"/>
          </p:cNvSpPr>
          <p:nvPr>
            <p:ph sz="quarter" idx="1"/>
          </p:nvPr>
        </p:nvSpPr>
        <p:spPr>
          <a:xfrm>
            <a:off x="301752" y="1527048"/>
            <a:ext cx="8503920" cy="4572000"/>
          </a:xfrm>
        </p:spPr>
        <p:txBody>
          <a:bodyPr/>
          <a:lstStyle/>
          <a:p>
            <a:pPr lvl="0" eaLnBrk="1" latinLnBrk="0" hangingPunct="1"/>
            <a:r>
              <a:rPr lang="en-US" dirty="0" smtClean="0"/>
              <a:t>Click to edit Master text styles</a:t>
            </a:r>
          </a:p>
          <a:p>
            <a:pPr lvl="1" eaLnBrk="1" latinLnBrk="0" hangingPunct="1"/>
            <a:r>
              <a:rPr lang="en-US" dirty="0" smtClean="0"/>
              <a:t>Second level</a:t>
            </a:r>
          </a:p>
          <a:p>
            <a:pPr lvl="2" eaLnBrk="1" latinLnBrk="0" hangingPunct="1"/>
            <a:r>
              <a:rPr lang="en-US" dirty="0" smtClean="0"/>
              <a:t>Third level</a:t>
            </a:r>
          </a:p>
          <a:p>
            <a:pPr lvl="3" eaLnBrk="1" latinLnBrk="0" hangingPunct="1"/>
            <a:r>
              <a:rPr lang="en-US" dirty="0" smtClean="0"/>
              <a:t>Fourth level</a:t>
            </a:r>
          </a:p>
          <a:p>
            <a:pPr lvl="4" eaLnBrk="1" latinLnBrk="0" hangingPunct="1"/>
            <a:r>
              <a:rPr lang="en-US" dirty="0" smtClean="0"/>
              <a:t>Fifth level</a:t>
            </a:r>
            <a:endParaRPr kumimoji="0" lang="en-US" dirty="0"/>
          </a:p>
        </p:txBody>
      </p:sp>
      <p:sp>
        <p:nvSpPr>
          <p:cNvPr id="7" name="Title 6"/>
          <p:cNvSpPr>
            <a:spLocks noGrp="1"/>
          </p:cNvSpPr>
          <p:nvPr>
            <p:ph type="title"/>
          </p:nvPr>
        </p:nvSpPr>
        <p:spPr/>
        <p:txBody>
          <a:bodyPr/>
          <a:lstStyle/>
          <a:p>
            <a:r>
              <a:rPr lang="en-US" smtClean="0"/>
              <a:t>Click to edit Master title style</a:t>
            </a:r>
            <a:endParaRPr lang="en-US"/>
          </a:p>
        </p:txBody>
      </p:sp>
      <p:sp>
        <p:nvSpPr>
          <p:cNvPr id="9" name="Date Placeholder 8"/>
          <p:cNvSpPr>
            <a:spLocks noGrp="1"/>
          </p:cNvSpPr>
          <p:nvPr>
            <p:ph type="dt" sz="half" idx="10"/>
          </p:nvPr>
        </p:nvSpPr>
        <p:spPr/>
        <p:txBody>
          <a:bodyPr/>
          <a:lstStyle/>
          <a:p>
            <a:r>
              <a:rPr lang="en-US" smtClean="0"/>
              <a:t>Scripps Classroom Connection</a:t>
            </a:r>
            <a:endParaRPr lang="en-US" dirty="0"/>
          </a:p>
        </p:txBody>
      </p:sp>
      <p:sp>
        <p:nvSpPr>
          <p:cNvPr id="10" name="Slide Number Placeholder 9"/>
          <p:cNvSpPr>
            <a:spLocks noGrp="1"/>
          </p:cNvSpPr>
          <p:nvPr>
            <p:ph type="sldNum" sz="quarter" idx="11"/>
          </p:nvPr>
        </p:nvSpPr>
        <p:spPr/>
        <p:txBody>
          <a:bodyPr/>
          <a:lstStyle/>
          <a:p>
            <a:fld id="{2699FF66-05F8-374C-B745-6BF8E34BE28D}" type="slidenum">
              <a:rPr lang="en-US" smtClean="0"/>
              <a:pPr/>
              <a:t>‹#›</a:t>
            </a:fld>
            <a:endParaRPr lang="en-US"/>
          </a:p>
        </p:txBody>
      </p:sp>
      <p:sp>
        <p:nvSpPr>
          <p:cNvPr id="11" name="Footer Placeholder 10"/>
          <p:cNvSpPr>
            <a:spLocks noGrp="1"/>
          </p:cNvSpPr>
          <p:nvPr>
            <p:ph type="ftr" sz="quarter" idx="12"/>
          </p:nvPr>
        </p:nvSpPr>
        <p:spPr/>
        <p:txBody>
          <a:bodyPr/>
          <a:lstStyle/>
          <a:p>
            <a:r>
              <a:rPr lang="en-US" dirty="0" smtClean="0"/>
              <a:t>http://earthref.org/SCC</a:t>
            </a:r>
            <a:endParaRPr lang="en-US" dirty="0"/>
          </a:p>
        </p:txBody>
      </p:sp>
    </p:spTree>
  </p:cSld>
  <p:clrMapOvr>
    <a:overrideClrMapping bg1="lt1" tx1="dk1" bg2="lt2" tx2="dk2" accent1="accent1" accent2="accent2" accent3="accent3" accent4="accent4" accent5="accent5" accent6="accent6" hlink="hlink" folHlink="folHlink"/>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1">
        <a:schemeClr val="bg2"/>
      </p:bgRef>
    </p:bg>
    <p:spTree>
      <p:nvGrpSpPr>
        <p:cNvPr id="1" name=""/>
        <p:cNvGrpSpPr/>
        <p:nvPr/>
      </p:nvGrpSpPr>
      <p:grpSpPr>
        <a:xfrm>
          <a:off x="0" y="0"/>
          <a:ext cx="0" cy="0"/>
          <a:chOff x="0" y="0"/>
          <a:chExt cx="0" cy="0"/>
        </a:xfrm>
      </p:grpSpPr>
      <p:sp>
        <p:nvSpPr>
          <p:cNvPr id="10" name="Straight Connector 9"/>
          <p:cNvSpPr>
            <a:spLocks noChangeShapeType="1"/>
          </p:cNvSpPr>
          <p:nvPr/>
        </p:nvSpPr>
        <p:spPr bwMode="auto">
          <a:xfrm flipV="1">
            <a:off x="4572000" y="2200275"/>
            <a:ext cx="0" cy="4187952"/>
          </a:xfrm>
          <a:prstGeom prst="line">
            <a:avLst/>
          </a:prstGeom>
          <a:noFill/>
          <a:ln w="9525" cap="flat" cmpd="sng" algn="ctr">
            <a:solidFill>
              <a:schemeClr val="tx2"/>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Rectangle 19"/>
          <p:cNvSpPr>
            <a:spLocks noChangeArrowheads="1"/>
          </p:cNvSpPr>
          <p:nvPr/>
        </p:nvSpPr>
        <p:spPr bwMode="white">
          <a:xfrm>
            <a:off x="0" y="0"/>
            <a:ext cx="9144000" cy="14478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1" name="Rectangle 20"/>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22" name="Rectangle 21"/>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1" name="Rectangle 10"/>
          <p:cNvSpPr/>
          <p:nvPr/>
        </p:nvSpPr>
        <p:spPr>
          <a:xfrm>
            <a:off x="152400" y="1371600"/>
            <a:ext cx="8833104" cy="914400"/>
          </a:xfrm>
          <a:prstGeom prst="rect">
            <a:avLst/>
          </a:prstGeom>
          <a:solidFill>
            <a:srgbClr val="8B216A">
              <a:alpha val="70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a:spLocks noChangeArrowheads="1"/>
          </p:cNvSpPr>
          <p:nvPr/>
        </p:nvSpPr>
        <p:spPr bwMode="auto">
          <a:xfrm>
            <a:off x="145923" y="6391656"/>
            <a:ext cx="8833104" cy="310896"/>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3" name="Text Placeholder 2"/>
          <p:cNvSpPr>
            <a:spLocks noGrp="1"/>
          </p:cNvSpPr>
          <p:nvPr>
            <p:ph type="body" idx="1"/>
          </p:nvPr>
        </p:nvSpPr>
        <p:spPr>
          <a:xfrm>
            <a:off x="301752" y="1460208"/>
            <a:ext cx="4040188" cy="732974"/>
          </a:xfrm>
          <a:noFill/>
          <a:ln w="15875" cap="rnd" cmpd="sng" algn="ctr">
            <a:noFill/>
            <a:prstDash val="solid"/>
          </a:ln>
        </p:spPr>
        <p:style>
          <a:lnRef idx="3">
            <a:schemeClr val="lt1"/>
          </a:lnRef>
          <a:fillRef idx="1">
            <a:schemeClr val="accent1"/>
          </a:fillRef>
          <a:effectRef idx="1">
            <a:schemeClr val="accent1"/>
          </a:effectRef>
          <a:fontRef idx="minor">
            <a:schemeClr val="lt1"/>
          </a:fontRef>
        </p:style>
        <p:txBody>
          <a:bodyPr anchor="ctr">
            <a:noAutofit/>
          </a:bodyPr>
          <a:lstStyle>
            <a:lvl1pPr marL="0" indent="0">
              <a:buNone/>
              <a:defRPr lang="en-US" sz="2200" b="1" dirty="0" smtClean="0">
                <a:solidFill>
                  <a:srgbClr val="FFFFFF"/>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791330" y="1460208"/>
            <a:ext cx="4041775" cy="731520"/>
          </a:xfrm>
          <a:noFill/>
          <a:ln w="15875" cap="rnd" cmpd="sng" algn="ctr">
            <a:noFill/>
            <a:prstDash val="solid"/>
          </a:ln>
        </p:spPr>
        <p:style>
          <a:lnRef idx="3">
            <a:schemeClr val="lt1"/>
          </a:lnRef>
          <a:fillRef idx="1">
            <a:schemeClr val="accent2"/>
          </a:fillRef>
          <a:effectRef idx="1">
            <a:schemeClr val="accent2"/>
          </a:effectRef>
          <a:fontRef idx="minor">
            <a:schemeClr val="lt1"/>
          </a:fontRef>
        </p:style>
        <p:txBody>
          <a:bodyPr anchor="ctr">
            <a:noAutofit/>
          </a:bodyPr>
          <a:lstStyle>
            <a:lvl1pPr marL="0" indent="0">
              <a:buNone/>
              <a:defRPr sz="2200" b="1"/>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8" name="Footer Placeholder 7"/>
          <p:cNvSpPr>
            <a:spLocks noGrp="1"/>
          </p:cNvSpPr>
          <p:nvPr>
            <p:ph type="ftr" sz="quarter" idx="11"/>
          </p:nvPr>
        </p:nvSpPr>
        <p:spPr>
          <a:xfrm>
            <a:off x="304800" y="6409944"/>
            <a:ext cx="3581400" cy="365760"/>
          </a:xfrm>
        </p:spPr>
        <p:txBody>
          <a:bodyPr/>
          <a:lstStyle/>
          <a:p>
            <a:r>
              <a:rPr lang="en-US" dirty="0" smtClean="0"/>
              <a:t>http://earthref.org/SCC</a:t>
            </a:r>
          </a:p>
        </p:txBody>
      </p:sp>
      <p:sp>
        <p:nvSpPr>
          <p:cNvPr id="15" name="Straight Connector 14"/>
          <p:cNvSpPr>
            <a:spLocks noChangeShapeType="1"/>
          </p:cNvSpPr>
          <p:nvPr/>
        </p:nvSpPr>
        <p:spPr bwMode="auto">
          <a:xfrm>
            <a:off x="152400" y="128016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4" name="Content Placeholder 23"/>
          <p:cNvSpPr>
            <a:spLocks noGrp="1"/>
          </p:cNvSpPr>
          <p:nvPr>
            <p:ph sz="quarter" idx="2"/>
          </p:nvPr>
        </p:nvSpPr>
        <p:spPr>
          <a:xfrm>
            <a:off x="301752" y="2471383"/>
            <a:ext cx="4041648" cy="3818404"/>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6" name="Content Placeholder 25"/>
          <p:cNvSpPr>
            <a:spLocks noGrp="1"/>
          </p:cNvSpPr>
          <p:nvPr>
            <p:ph sz="quarter" idx="4"/>
          </p:nvPr>
        </p:nvSpPr>
        <p:spPr>
          <a:xfrm>
            <a:off x="4800600" y="2471383"/>
            <a:ext cx="4038600" cy="3822192"/>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25" name="Oval 24"/>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7" name="Oval 26"/>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Slide Number Placeholder 8"/>
          <p:cNvSpPr>
            <a:spLocks noGrp="1"/>
          </p:cNvSpPr>
          <p:nvPr>
            <p:ph type="sldNum" sz="quarter" idx="12"/>
          </p:nvPr>
        </p:nvSpPr>
        <p:spPr>
          <a:xfrm>
            <a:off x="4343400" y="1042416"/>
            <a:ext cx="457200" cy="441325"/>
          </a:xfrm>
        </p:spPr>
        <p:txBody>
          <a:bodyPr/>
          <a:lstStyle>
            <a:lvl1pPr algn="ctr">
              <a:defRPr/>
            </a:lvl1pPr>
          </a:lstStyle>
          <a:p>
            <a:fld id="{2699FF66-05F8-374C-B745-6BF8E34BE28D}" type="slidenum">
              <a:rPr lang="en-US" smtClean="0"/>
              <a:pPr/>
              <a:t>‹#›</a:t>
            </a:fld>
            <a:endParaRPr lang="en-US"/>
          </a:p>
        </p:txBody>
      </p:sp>
      <p:sp>
        <p:nvSpPr>
          <p:cNvPr id="23" name="Title 22"/>
          <p:cNvSpPr>
            <a:spLocks noGrp="1"/>
          </p:cNvSpPr>
          <p:nvPr>
            <p:ph type="title"/>
          </p:nvPr>
        </p:nvSpPr>
        <p:spPr/>
        <p:txBody>
          <a:bodyPr rtlCol="0" anchor="b" anchorCtr="0"/>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1">
        <a:schemeClr val="bg1"/>
      </p:bgRef>
    </p:bg>
    <p:spTree>
      <p:nvGrpSpPr>
        <p:cNvPr id="1" name=""/>
        <p:cNvGrpSpPr/>
        <p:nvPr/>
      </p:nvGrpSpPr>
      <p:grpSpPr>
        <a:xfrm>
          <a:off x="0" y="0"/>
          <a:ext cx="0" cy="0"/>
          <a:chOff x="0" y="0"/>
          <a:chExt cx="0" cy="0"/>
        </a:xfrm>
      </p:grpSpPr>
      <p:sp>
        <p:nvSpPr>
          <p:cNvPr id="19" name="Rectangle 18"/>
          <p:cNvSpPr>
            <a:spLocks noChangeArrowheads="1"/>
          </p:cNvSpPr>
          <p:nvPr/>
        </p:nvSpPr>
        <p:spPr bwMode="auto">
          <a:xfrm>
            <a:off x="152400" y="152400"/>
            <a:ext cx="8833104" cy="304800"/>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5" name="Rectangle 14"/>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18872"/>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3" name="Rectangle 12"/>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381000" y="914400"/>
            <a:ext cx="2362200" cy="990600"/>
          </a:xfrm>
        </p:spPr>
        <p:txBody>
          <a:bodyPr anchor="b">
            <a:noAutofit/>
          </a:bodyPr>
          <a:lstStyle>
            <a:lvl1pPr algn="l">
              <a:buNone/>
              <a:defRPr sz="2200" b="1">
                <a:solidFill>
                  <a:srgbClr val="FFFFFF"/>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381000" y="1981200"/>
            <a:ext cx="2362200" cy="4144963"/>
          </a:xfrm>
        </p:spPr>
        <p:txBody>
          <a:bodyPr/>
          <a:lstStyle>
            <a:lvl1pPr marL="0" indent="0">
              <a:spcAft>
                <a:spcPts val="1000"/>
              </a:spcAft>
              <a:buNone/>
              <a:defRPr sz="1600">
                <a:solidFill>
                  <a:srgbClr val="FFFFFF"/>
                </a:solidFill>
              </a:defRPr>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8" name="Rectangle 7"/>
          <p:cNvSpPr>
            <a:spLocks noChangeArrowheads="1"/>
          </p:cNvSpPr>
          <p:nvPr/>
        </p:nvSpPr>
        <p:spPr bwMode="auto">
          <a:xfrm>
            <a:off x="152400" y="152400"/>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9" name="Straight Connector 8"/>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20" name="Content Placeholder 19"/>
          <p:cNvSpPr>
            <a:spLocks noGrp="1"/>
          </p:cNvSpPr>
          <p:nvPr>
            <p:ph sz="quarter" idx="1"/>
          </p:nvPr>
        </p:nvSpPr>
        <p:spPr>
          <a:xfrm>
            <a:off x="3124200" y="685800"/>
            <a:ext cx="5638800" cy="5410200"/>
          </a:xfrm>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0" name="Oval 9"/>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Oval 10"/>
          <p:cNvSpPr/>
          <p:nvPr/>
        </p:nvSpPr>
        <p:spPr>
          <a:xfrm>
            <a:off x="1389888" y="323088"/>
            <a:ext cx="420624" cy="420624"/>
          </a:xfrm>
          <a:prstGeom prst="ellipse">
            <a:avLst/>
          </a:prstGeom>
          <a:no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lvl1pPr>
              <a:defRPr>
                <a:solidFill>
                  <a:srgbClr val="8B216A"/>
                </a:solidFill>
              </a:defRPr>
            </a:lvl1pPr>
          </a:lstStyle>
          <a:p>
            <a:fld id="{2754ED01-E2A0-4C1E-8E21-014B99041579}" type="slidenum">
              <a:rPr lang="en-US" smtClean="0"/>
              <a:pPr/>
              <a:t>‹#›</a:t>
            </a:fld>
            <a:endParaRPr lang="en-US" dirty="0"/>
          </a:p>
        </p:txBody>
      </p:sp>
      <p:sp>
        <p:nvSpPr>
          <p:cNvPr id="21" name="Rectangle 20"/>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383280" cy="365760"/>
          </a:xfrm>
        </p:spPr>
        <p:txBody>
          <a:bodyPr/>
          <a:lstStyle/>
          <a:p>
            <a:r>
              <a:rPr lang="en-US" dirty="0" smtClean="0"/>
              <a:t>http://earthref.org/SCC</a:t>
            </a:r>
          </a:p>
        </p:txBody>
      </p:sp>
    </p:spTree>
  </p:cSld>
  <p:clrMapOvr>
    <a:overrideClrMapping bg1="lt1" tx1="dk1" bg2="lt2" tx2="dk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1" name="Straight Connector 20"/>
          <p:cNvSpPr>
            <a:spLocks noChangeShapeType="1"/>
          </p:cNvSpPr>
          <p:nvPr/>
        </p:nvSpPr>
        <p:spPr bwMode="auto">
          <a:xfrm>
            <a:off x="152400" y="533400"/>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7" name="Rectangle 16"/>
          <p:cNvSpPr>
            <a:spLocks noChangeArrowheads="1"/>
          </p:cNvSpPr>
          <p:nvPr/>
        </p:nvSpPr>
        <p:spPr bwMode="white">
          <a:xfrm>
            <a:off x="0" y="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20" name="Rectangle 19"/>
          <p:cNvSpPr>
            <a:spLocks noChangeArrowheads="1"/>
          </p:cNvSpPr>
          <p:nvPr/>
        </p:nvSpPr>
        <p:spPr bwMode="auto">
          <a:xfrm>
            <a:off x="152400" y="152400"/>
            <a:ext cx="8833104" cy="301752"/>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8" name="Rectangle 7"/>
          <p:cNvSpPr/>
          <p:nvPr/>
        </p:nvSpPr>
        <p:spPr>
          <a:xfrm>
            <a:off x="152400" y="609600"/>
            <a:ext cx="2743200" cy="5778785"/>
          </a:xfrm>
          <a:prstGeom prst="rect">
            <a:avLst/>
          </a:prstGeom>
          <a:solidFill>
            <a:srgbClr val="8B216A">
              <a:alpha val="75000"/>
            </a:srgbClr>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Rectangle 14"/>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2" name="Oval 11"/>
          <p:cNvSpPr/>
          <p:nvPr/>
        </p:nvSpPr>
        <p:spPr>
          <a:xfrm>
            <a:off x="1295400" y="228600"/>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Oval 12"/>
          <p:cNvSpPr/>
          <p:nvPr/>
        </p:nvSpPr>
        <p:spPr>
          <a:xfrm>
            <a:off x="1389888" y="323088"/>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7" name="Slide Number Placeholder 6"/>
          <p:cNvSpPr>
            <a:spLocks noGrp="1"/>
          </p:cNvSpPr>
          <p:nvPr>
            <p:ph type="sldNum" sz="quarter" idx="12"/>
          </p:nvPr>
        </p:nvSpPr>
        <p:spPr>
          <a:xfrm>
            <a:off x="1371600" y="312738"/>
            <a:ext cx="457200" cy="441325"/>
          </a:xfrm>
        </p:spPr>
        <p:txBody>
          <a:bodyPr/>
          <a:lstStyle/>
          <a:p>
            <a:fld id="{2699FF66-05F8-374C-B745-6BF8E34BE28D}" type="slidenum">
              <a:rPr lang="en-US" smtClean="0"/>
              <a:pPr/>
              <a:t>‹#›</a:t>
            </a:fld>
            <a:endParaRPr lang="en-US"/>
          </a:p>
        </p:txBody>
      </p:sp>
      <p:sp>
        <p:nvSpPr>
          <p:cNvPr id="2" name="Title 1"/>
          <p:cNvSpPr>
            <a:spLocks noGrp="1"/>
          </p:cNvSpPr>
          <p:nvPr>
            <p:ph type="title"/>
          </p:nvPr>
        </p:nvSpPr>
        <p:spPr>
          <a:xfrm>
            <a:off x="3000375" y="5029200"/>
            <a:ext cx="5867400" cy="1219200"/>
          </a:xfrm>
        </p:spPr>
        <p:txBody>
          <a:bodyPr anchor="t">
            <a:noAutofit/>
          </a:bodyPr>
          <a:lstStyle>
            <a:lvl1pPr algn="l">
              <a:buNone/>
              <a:defRPr sz="2400" b="1">
                <a:solidFill>
                  <a:schemeClr val="tx2"/>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3000375" y="609600"/>
            <a:ext cx="5867400" cy="4267200"/>
          </a:xfrm>
        </p:spPr>
        <p:txBody>
          <a:bodyPr/>
          <a:lstStyle>
            <a:lvl1pPr marL="0" indent="0">
              <a:buNone/>
              <a:defRPr sz="3200"/>
            </a:lvl1pPr>
          </a:lstStyle>
          <a:p>
            <a:r>
              <a:rPr kumimoji="0" lang="en-US" smtClean="0"/>
              <a:t>Drag picture to placeholder or click icon to add</a:t>
            </a:r>
            <a:endParaRPr kumimoji="0" lang="en-US" dirty="0"/>
          </a:p>
        </p:txBody>
      </p:sp>
      <p:sp>
        <p:nvSpPr>
          <p:cNvPr id="4" name="Text Placeholder 3"/>
          <p:cNvSpPr>
            <a:spLocks noGrp="1"/>
          </p:cNvSpPr>
          <p:nvPr>
            <p:ph type="body" sz="half" idx="2"/>
          </p:nvPr>
        </p:nvSpPr>
        <p:spPr>
          <a:xfrm>
            <a:off x="381000" y="990600"/>
            <a:ext cx="2438400" cy="5257800"/>
          </a:xfrm>
        </p:spPr>
        <p:txBody>
          <a:bodyPr/>
          <a:lstStyle>
            <a:lvl1pPr marL="0" indent="0">
              <a:spcAft>
                <a:spcPts val="1000"/>
              </a:spcAft>
              <a:buFontTx/>
              <a:buNone/>
              <a:defRPr sz="1600">
                <a:solidFill>
                  <a:srgbClr val="FFFFFF"/>
                </a:solidFill>
              </a:defRPr>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22" name="Rectangle 21"/>
          <p:cNvSpPr>
            <a:spLocks noChangeArrowheads="1"/>
          </p:cNvSpPr>
          <p:nvPr/>
        </p:nvSpPr>
        <p:spPr bwMode="auto">
          <a:xfrm>
            <a:off x="149352" y="6388385"/>
            <a:ext cx="8833104"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5" name="Date Placeholder 4"/>
          <p:cNvSpPr>
            <a:spLocks noGrp="1"/>
          </p:cNvSpPr>
          <p:nvPr>
            <p:ph type="dt" sz="half" idx="10"/>
          </p:nvPr>
        </p:nvSpPr>
        <p:spPr>
          <a:xfrm>
            <a:off x="5788152" y="6404984"/>
            <a:ext cx="3044952" cy="365760"/>
          </a:xfrm>
        </p:spPr>
        <p:txBody>
          <a:bodyPr/>
          <a:lstStyle>
            <a:lvl1pPr marL="0" marR="0" indent="0" algn="r" defTabSz="457200" rtl="0" eaLnBrk="1" fontAlgn="auto" latinLnBrk="0" hangingPunct="1">
              <a:lnSpc>
                <a:spcPct val="100000"/>
              </a:lnSpc>
              <a:spcBef>
                <a:spcPts val="0"/>
              </a:spcBef>
              <a:spcAft>
                <a:spcPts val="0"/>
              </a:spcAft>
              <a:buClrTx/>
              <a:buSzTx/>
              <a:buFontTx/>
              <a:buNone/>
              <a:tabLst/>
              <a:defRPr/>
            </a:lvl1pPr>
          </a:lstStyle>
          <a:p>
            <a:r>
              <a:rPr lang="en-US" smtClean="0"/>
              <a:t>Scripps Classroom Connection</a:t>
            </a:r>
            <a:endParaRPr lang="en-US" dirty="0"/>
          </a:p>
        </p:txBody>
      </p:sp>
      <p:sp>
        <p:nvSpPr>
          <p:cNvPr id="6" name="Footer Placeholder 5"/>
          <p:cNvSpPr>
            <a:spLocks noGrp="1"/>
          </p:cNvSpPr>
          <p:nvPr>
            <p:ph type="ftr" sz="quarter" idx="11"/>
          </p:nvPr>
        </p:nvSpPr>
        <p:spPr>
          <a:xfrm>
            <a:off x="301752" y="6410848"/>
            <a:ext cx="3584448" cy="365760"/>
          </a:xfrm>
        </p:spPr>
        <p:txBody>
          <a:bodyPr/>
          <a:lstStyle/>
          <a:p>
            <a:r>
              <a:rPr lang="en-US" dirty="0" smtClean="0"/>
              <a:t>http://earthref.org/SCC</a:t>
            </a: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17" name="Rectangle 16"/>
          <p:cNvSpPr>
            <a:spLocks noChangeArrowheads="1"/>
          </p:cNvSpPr>
          <p:nvPr/>
        </p:nvSpPr>
        <p:spPr bwMode="white">
          <a:xfrm>
            <a:off x="0" y="6705600"/>
            <a:ext cx="9144000" cy="1524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6" name="Rectangle 15"/>
          <p:cNvSpPr>
            <a:spLocks noChangeArrowheads="1"/>
          </p:cNvSpPr>
          <p:nvPr/>
        </p:nvSpPr>
        <p:spPr bwMode="white">
          <a:xfrm>
            <a:off x="0" y="0"/>
            <a:ext cx="9144000" cy="1393371"/>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8" name="Rectangle 17"/>
          <p:cNvSpPr>
            <a:spLocks noChangeArrowheads="1"/>
          </p:cNvSpPr>
          <p:nvPr/>
        </p:nvSpPr>
        <p:spPr bwMode="white">
          <a:xfrm>
            <a:off x="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9" name="Rectangle 18"/>
          <p:cNvSpPr>
            <a:spLocks noChangeArrowheads="1"/>
          </p:cNvSpPr>
          <p:nvPr/>
        </p:nvSpPr>
        <p:spPr bwMode="white">
          <a:xfrm>
            <a:off x="8991600" y="0"/>
            <a:ext cx="152400" cy="6858000"/>
          </a:xfrm>
          <a:prstGeom prst="rect">
            <a:avLst/>
          </a:prstGeom>
          <a:solidFill>
            <a:srgbClr val="FFFFFF"/>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9" name="Rectangle 8"/>
          <p:cNvSpPr>
            <a:spLocks noChangeArrowheads="1"/>
          </p:cNvSpPr>
          <p:nvPr/>
        </p:nvSpPr>
        <p:spPr bwMode="auto">
          <a:xfrm>
            <a:off x="159488" y="6395473"/>
            <a:ext cx="8830056" cy="309563"/>
          </a:xfrm>
          <a:prstGeom prst="rect">
            <a:avLst/>
          </a:prstGeom>
          <a:solidFill>
            <a:srgbClr val="8B216A">
              <a:alpha val="50000"/>
            </a:srgbClr>
          </a:solidFill>
          <a:ln w="9525" cap="flat" cmpd="sng" algn="ctr">
            <a:noFill/>
            <a:prstDash val="solid"/>
            <a:miter lim="800000"/>
            <a:headEnd type="none" w="med" len="med"/>
            <a:tailEnd type="none" w="med" len="med"/>
          </a:ln>
          <a:effectLst/>
        </p:spPr>
        <p:txBody>
          <a:bodyPr vert="horz" wrap="none" lIns="91440" tIns="45720" rIns="91440" bIns="45720" anchor="ctr" compatLnSpc="1"/>
          <a:lstStyle/>
          <a:p>
            <a:endParaRPr kumimoji="0" lang="en-US"/>
          </a:p>
        </p:txBody>
      </p:sp>
      <p:sp>
        <p:nvSpPr>
          <p:cNvPr id="14" name="Date Placeholder 13"/>
          <p:cNvSpPr>
            <a:spLocks noGrp="1"/>
          </p:cNvSpPr>
          <p:nvPr>
            <p:ph type="dt" sz="half" idx="2"/>
          </p:nvPr>
        </p:nvSpPr>
        <p:spPr>
          <a:xfrm>
            <a:off x="5932960" y="6390808"/>
            <a:ext cx="3044952" cy="365760"/>
          </a:xfrm>
          <a:prstGeom prst="rect">
            <a:avLst/>
          </a:prstGeom>
        </p:spPr>
        <p:txBody>
          <a:bodyPr vert="horz"/>
          <a:lstStyle>
            <a:lvl1pPr algn="r" eaLnBrk="1" latinLnBrk="0" hangingPunct="1">
              <a:defRPr kumimoji="0" sz="1400" b="1">
                <a:solidFill>
                  <a:srgbClr val="FFFFFF"/>
                </a:solidFill>
              </a:defRPr>
            </a:lvl1pPr>
          </a:lstStyle>
          <a:p>
            <a:r>
              <a:rPr lang="en-US" dirty="0" smtClean="0"/>
              <a:t>Scripps Classroom Connection</a:t>
            </a:r>
            <a:endParaRPr lang="en-US" dirty="0"/>
          </a:p>
        </p:txBody>
      </p:sp>
      <p:sp>
        <p:nvSpPr>
          <p:cNvPr id="3" name="Footer Placeholder 2"/>
          <p:cNvSpPr>
            <a:spLocks noGrp="1"/>
          </p:cNvSpPr>
          <p:nvPr>
            <p:ph type="ftr" sz="quarter" idx="3"/>
          </p:nvPr>
        </p:nvSpPr>
        <p:spPr>
          <a:xfrm>
            <a:off x="163040" y="6396672"/>
            <a:ext cx="3581400" cy="365760"/>
          </a:xfrm>
          <a:prstGeom prst="rect">
            <a:avLst/>
          </a:prstGeom>
        </p:spPr>
        <p:txBody>
          <a:bodyPr vert="horz"/>
          <a:lstStyle>
            <a:lvl1pPr algn="l" eaLnBrk="1" latinLnBrk="0" hangingPunct="1">
              <a:defRPr kumimoji="0" sz="1200" b="1">
                <a:solidFill>
                  <a:srgbClr val="FFFFFF"/>
                </a:solidFill>
              </a:defRPr>
            </a:lvl1pPr>
          </a:lstStyle>
          <a:p>
            <a:r>
              <a:rPr lang="en-US" dirty="0" smtClean="0"/>
              <a:t>http://earthref.org/SCC</a:t>
            </a:r>
            <a:endParaRPr lang="en-US" dirty="0"/>
          </a:p>
        </p:txBody>
      </p:sp>
      <p:sp>
        <p:nvSpPr>
          <p:cNvPr id="8" name="Rectangle 7"/>
          <p:cNvSpPr>
            <a:spLocks noChangeArrowheads="1"/>
          </p:cNvSpPr>
          <p:nvPr/>
        </p:nvSpPr>
        <p:spPr bwMode="auto">
          <a:xfrm>
            <a:off x="152400" y="155448"/>
            <a:ext cx="8833104" cy="6547104"/>
          </a:xfrm>
          <a:prstGeom prst="rect">
            <a:avLst/>
          </a:prstGeom>
          <a:noFill/>
          <a:ln w="12700" cap="flat" cmpd="sng" algn="ctr">
            <a:solidFill>
              <a:srgbClr val="8B216A"/>
            </a:solidFill>
            <a:prstDash val="solid"/>
            <a:miter lim="800000"/>
            <a:headEnd type="none" w="med" len="med"/>
            <a:tailEnd type="none" w="med" len="med"/>
          </a:ln>
          <a:effectLst/>
        </p:spPr>
        <p:txBody>
          <a:bodyPr vert="horz" wrap="none" lIns="91440" tIns="45720" rIns="91440" bIns="45720" anchor="ctr" compatLnSpc="1"/>
          <a:lstStyle/>
          <a:p>
            <a:endParaRPr kumimoji="0" lang="en-US" dirty="0"/>
          </a:p>
        </p:txBody>
      </p:sp>
      <p:sp>
        <p:nvSpPr>
          <p:cNvPr id="10" name="Straight Connector 9"/>
          <p:cNvSpPr>
            <a:spLocks noChangeShapeType="1"/>
          </p:cNvSpPr>
          <p:nvPr/>
        </p:nvSpPr>
        <p:spPr bwMode="auto">
          <a:xfrm>
            <a:off x="152400" y="1276743"/>
            <a:ext cx="8833104" cy="0"/>
          </a:xfrm>
          <a:prstGeom prst="line">
            <a:avLst/>
          </a:prstGeom>
          <a:noFill/>
          <a:ln w="12700" cap="flat" cmpd="sng" algn="ctr">
            <a:solidFill>
              <a:srgbClr val="8B216A"/>
            </a:solidFill>
            <a:prstDash val="sysDash"/>
            <a:round/>
            <a:headEnd type="none" w="med" len="med"/>
            <a:tailEnd type="none" w="med" len="med"/>
          </a:ln>
          <a:effectLst/>
        </p:spPr>
        <p:txBody>
          <a:bodyPr vert="horz" wrap="none" lIns="91440" tIns="45720" rIns="91440" bIns="45720" anchor="ctr" compatLnSpc="1"/>
          <a:lstStyle/>
          <a:p>
            <a:endParaRPr kumimoji="0" lang="en-US"/>
          </a:p>
        </p:txBody>
      </p:sp>
      <p:sp>
        <p:nvSpPr>
          <p:cNvPr id="12" name="Oval 11"/>
          <p:cNvSpPr/>
          <p:nvPr/>
        </p:nvSpPr>
        <p:spPr>
          <a:xfrm>
            <a:off x="4267200" y="956036"/>
            <a:ext cx="609600" cy="609600"/>
          </a:xfrm>
          <a:prstGeom prst="ellipse">
            <a:avLst/>
          </a:prstGeom>
          <a:solidFill>
            <a:srgbClr val="FFFFFF"/>
          </a:solidFill>
          <a:ln w="158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5" name="Oval 14"/>
          <p:cNvSpPr/>
          <p:nvPr/>
        </p:nvSpPr>
        <p:spPr>
          <a:xfrm>
            <a:off x="4361688" y="1050524"/>
            <a:ext cx="420624" cy="420624"/>
          </a:xfrm>
          <a:prstGeom prst="ellipse">
            <a:avLst/>
          </a:prstGeom>
          <a:solidFill>
            <a:srgbClr val="FFFFFF"/>
          </a:solidFill>
          <a:ln w="50800" cap="rnd" cmpd="dbl" algn="ctr">
            <a:solidFill>
              <a:srgbClr val="8B216A"/>
            </a:solid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23" name="Slide Number Placeholder 22"/>
          <p:cNvSpPr>
            <a:spLocks noGrp="1"/>
          </p:cNvSpPr>
          <p:nvPr>
            <p:ph type="sldNum" sz="quarter" idx="4"/>
          </p:nvPr>
        </p:nvSpPr>
        <p:spPr>
          <a:xfrm>
            <a:off x="4343400" y="1040174"/>
            <a:ext cx="457200" cy="441325"/>
          </a:xfrm>
          <a:prstGeom prst="rect">
            <a:avLst/>
          </a:prstGeom>
        </p:spPr>
        <p:txBody>
          <a:bodyPr vert="horz" lIns="45720" rIns="45720" anchor="ctr">
            <a:normAutofit/>
          </a:bodyPr>
          <a:lstStyle>
            <a:lvl1pPr algn="ctr" eaLnBrk="1" latinLnBrk="0" hangingPunct="1">
              <a:defRPr kumimoji="0" sz="1600" baseline="0">
                <a:solidFill>
                  <a:srgbClr val="8B216A"/>
                </a:solidFill>
              </a:defRPr>
            </a:lvl1pPr>
          </a:lstStyle>
          <a:p>
            <a:fld id="{2699FF66-05F8-374C-B745-6BF8E34BE28D}" type="slidenum">
              <a:rPr lang="en-US" smtClean="0"/>
              <a:pPr/>
              <a:t>‹#›</a:t>
            </a:fld>
            <a:endParaRPr lang="en-US" dirty="0"/>
          </a:p>
        </p:txBody>
      </p:sp>
      <p:sp>
        <p:nvSpPr>
          <p:cNvPr id="22" name="Title Placeholder 21"/>
          <p:cNvSpPr>
            <a:spLocks noGrp="1"/>
          </p:cNvSpPr>
          <p:nvPr>
            <p:ph type="title"/>
          </p:nvPr>
        </p:nvSpPr>
        <p:spPr>
          <a:xfrm>
            <a:off x="301752" y="228600"/>
            <a:ext cx="8534400" cy="758952"/>
          </a:xfrm>
          <a:prstGeom prst="rect">
            <a:avLst/>
          </a:prstGeom>
        </p:spPr>
        <p:txBody>
          <a:bodyPr vert="horz" anchor="b">
            <a:normAutofit/>
          </a:bodyPr>
          <a:lstStyle/>
          <a:p>
            <a:r>
              <a:rPr kumimoji="0" lang="en-US" dirty="0" smtClean="0"/>
              <a:t>Click to edit Master title style</a:t>
            </a:r>
            <a:endParaRPr kumimoji="0" lang="en-US" dirty="0"/>
          </a:p>
        </p:txBody>
      </p:sp>
      <p:sp>
        <p:nvSpPr>
          <p:cNvPr id="13" name="Text Placeholder 12"/>
          <p:cNvSpPr>
            <a:spLocks noGrp="1"/>
          </p:cNvSpPr>
          <p:nvPr>
            <p:ph type="body" idx="1"/>
          </p:nvPr>
        </p:nvSpPr>
        <p:spPr>
          <a:xfrm>
            <a:off x="301752" y="1524000"/>
            <a:ext cx="8534400" cy="4599432"/>
          </a:xfrm>
          <a:prstGeom prst="rect">
            <a:avLst/>
          </a:prstGeom>
        </p:spPr>
        <p:txBody>
          <a:bodyPr vert="horz">
            <a:normAutofit/>
          </a:bodyPr>
          <a:lstStyle/>
          <a:p>
            <a:pPr lvl="0" eaLnBrk="1" latinLnBrk="0" hangingPunct="1"/>
            <a:r>
              <a:rPr kumimoji="0" lang="en-US" dirty="0" smtClean="0"/>
              <a:t>Click to edit Master text styles</a:t>
            </a:r>
          </a:p>
          <a:p>
            <a:pPr lvl="1" eaLnBrk="1" latinLnBrk="0" hangingPunct="1"/>
            <a:r>
              <a:rPr kumimoji="0" lang="en-US" dirty="0" smtClean="0"/>
              <a:t>Second level</a:t>
            </a:r>
          </a:p>
          <a:p>
            <a:pPr lvl="2" eaLnBrk="1" latinLnBrk="0" hangingPunct="1"/>
            <a:r>
              <a:rPr kumimoji="0" lang="en-US" dirty="0" smtClean="0"/>
              <a:t>Third level</a:t>
            </a:r>
          </a:p>
          <a:p>
            <a:pPr lvl="3" eaLnBrk="1" latinLnBrk="0" hangingPunct="1"/>
            <a:r>
              <a:rPr kumimoji="0" lang="en-US" dirty="0" smtClean="0"/>
              <a:t>Fourth level</a:t>
            </a:r>
          </a:p>
          <a:p>
            <a:pPr lvl="4" eaLnBrk="1" latinLnBrk="0" hangingPunct="1"/>
            <a:r>
              <a:rPr kumimoji="0" lang="en-US" dirty="0" smtClean="0"/>
              <a:t>Fifth level</a:t>
            </a:r>
            <a:endParaRPr kumimoji="0" lang="en-US" dirty="0"/>
          </a:p>
        </p:txBody>
      </p:sp>
    </p:spTree>
  </p:cSld>
  <p:clrMap bg1="lt1" tx1="dk1" bg2="lt2" tx2="dk2" accent1="accent1" accent2="accent2" accent3="accent3" accent4="accent4" accent5="accent5" accent6="accent6" hlink="hlink" folHlink="folHlink"/>
  <p:sldLayoutIdLst>
    <p:sldLayoutId id="2147483730" r:id="rId1"/>
    <p:sldLayoutId id="2147483731" r:id="rId2"/>
    <p:sldLayoutId id="2147483734" r:id="rId3"/>
    <p:sldLayoutId id="2147483737" r:id="rId4"/>
    <p:sldLayoutId id="2147483738" r:id="rId5"/>
  </p:sldLayoutIdLst>
  <p:hf sldNum="0" hdr="0"/>
  <p:txStyles>
    <p:titleStyle>
      <a:lvl1pPr algn="ctr" rtl="0" eaLnBrk="1" latinLnBrk="0" hangingPunct="1">
        <a:spcBef>
          <a:spcPct val="0"/>
        </a:spcBef>
        <a:buNone/>
        <a:defRPr kumimoji="0" sz="3300" kern="1200">
          <a:solidFill>
            <a:srgbClr val="8B216A"/>
          </a:solidFill>
          <a:latin typeface="+mj-lt"/>
          <a:ea typeface="+mj-ea"/>
          <a:cs typeface="+mj-cs"/>
        </a:defRPr>
      </a:lvl1pPr>
    </p:titleStyle>
    <p:bodyStyle>
      <a:lvl1pPr marL="274320" indent="-274320" algn="l" rtl="0" eaLnBrk="1" latinLnBrk="0" hangingPunct="1">
        <a:spcBef>
          <a:spcPct val="20000"/>
        </a:spcBef>
        <a:buClr>
          <a:srgbClr val="8B216A"/>
        </a:buClr>
        <a:buSzPct val="85000"/>
        <a:buFont typeface="Georgia" pitchFamily="18" charset="0"/>
        <a:buChar char="●"/>
        <a:defRPr kumimoji="0" sz="2700" kern="1200">
          <a:solidFill>
            <a:schemeClr val="tx1"/>
          </a:solidFill>
          <a:latin typeface="+mn-lt"/>
          <a:ea typeface="+mn-ea"/>
          <a:cs typeface="+mn-cs"/>
        </a:defRPr>
      </a:lvl1pPr>
      <a:lvl2pPr marL="548640" indent="-274320" algn="l" rtl="0" eaLnBrk="1" latinLnBrk="0" hangingPunct="1">
        <a:spcBef>
          <a:spcPct val="20000"/>
        </a:spcBef>
        <a:buClr>
          <a:srgbClr val="8B216A"/>
        </a:buClr>
        <a:buSzPct val="85000"/>
        <a:buFont typeface="Georgia" pitchFamily="18" charset="0"/>
        <a:buChar char="●"/>
        <a:defRPr kumimoji="0" sz="2200" kern="1200">
          <a:solidFill>
            <a:schemeClr val="tx1">
              <a:lumMod val="50000"/>
              <a:lumOff val="50000"/>
            </a:schemeClr>
          </a:solidFill>
          <a:latin typeface="+mn-lt"/>
          <a:ea typeface="+mn-ea"/>
          <a:cs typeface="+mn-cs"/>
        </a:defRPr>
      </a:lvl2pPr>
      <a:lvl3pPr marL="822960" indent="-228600" algn="l" rtl="0" eaLnBrk="1" latinLnBrk="0" hangingPunct="1">
        <a:spcBef>
          <a:spcPct val="20000"/>
        </a:spcBef>
        <a:buClr>
          <a:srgbClr val="8B216A"/>
        </a:buClr>
        <a:buSzPct val="85000"/>
        <a:buFont typeface="Georgia" pitchFamily="18" charset="0"/>
        <a:buChar char="●"/>
        <a:defRPr kumimoji="0" sz="2000" kern="1200">
          <a:solidFill>
            <a:schemeClr val="bg2">
              <a:lumMod val="50000"/>
            </a:schemeClr>
          </a:solidFill>
          <a:latin typeface="+mn-lt"/>
          <a:ea typeface="+mn-ea"/>
          <a:cs typeface="+mn-cs"/>
        </a:defRPr>
      </a:lvl3pPr>
      <a:lvl4pPr marL="1097280" indent="-228600" algn="l" rtl="0" eaLnBrk="1" latinLnBrk="0" hangingPunct="1">
        <a:spcBef>
          <a:spcPct val="20000"/>
        </a:spcBef>
        <a:buClr>
          <a:srgbClr val="8B216A"/>
        </a:buClr>
        <a:buSzPct val="85000"/>
        <a:buFont typeface="Georgia" pitchFamily="18" charset="0"/>
        <a:buChar char="●"/>
        <a:defRPr kumimoji="0" sz="1800" kern="1200">
          <a:solidFill>
            <a:schemeClr val="bg2">
              <a:lumMod val="90000"/>
            </a:schemeClr>
          </a:solidFill>
          <a:latin typeface="+mn-lt"/>
          <a:ea typeface="+mn-ea"/>
          <a:cs typeface="+mn-cs"/>
        </a:defRPr>
      </a:lvl4pPr>
      <a:lvl5pPr marL="1371600" indent="-228600" algn="l" rtl="0" eaLnBrk="1" latinLnBrk="0" hangingPunct="1">
        <a:spcBef>
          <a:spcPct val="20000"/>
        </a:spcBef>
        <a:buClr>
          <a:srgbClr val="8B216A"/>
        </a:buClr>
        <a:buSzPct val="85000"/>
        <a:buFont typeface="Georgia" pitchFamily="18" charset="0"/>
        <a:buChar char="●"/>
        <a:defRPr kumimoji="0" sz="1400" kern="1200">
          <a:solidFill>
            <a:schemeClr val="accent5">
              <a:lumMod val="60000"/>
              <a:lumOff val="40000"/>
            </a:schemeClr>
          </a:solidFill>
          <a:latin typeface="+mn-lt"/>
          <a:ea typeface="+mn-ea"/>
          <a:cs typeface="+mn-cs"/>
        </a:defRPr>
      </a:lvl5pPr>
      <a:lvl6pPr marL="1645920" indent="-182880" algn="l" rtl="0" eaLnBrk="1" latinLnBrk="0" hangingPunct="1">
        <a:spcBef>
          <a:spcPct val="20000"/>
        </a:spcBef>
        <a:buClr>
          <a:schemeClr val="accent6"/>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1">
            <a:shade val="75000"/>
          </a:schemeClr>
        </a:buClr>
        <a:buSzPct val="90000"/>
        <a:buChar char="•"/>
        <a:defRPr kumimoji="0" sz="1600" kern="1200" baseline="0">
          <a:solidFill>
            <a:schemeClr val="tx1"/>
          </a:solidFill>
          <a:latin typeface="+mn-lt"/>
          <a:ea typeface="+mn-ea"/>
          <a:cs typeface="+mn-cs"/>
        </a:defRPr>
      </a:lvl7pPr>
      <a:lvl8pPr marL="2103120" indent="-182880" algn="l" rtl="0" eaLnBrk="1" latinLnBrk="0" hangingPunct="1">
        <a:spcBef>
          <a:spcPct val="20000"/>
        </a:spcBef>
        <a:buClr>
          <a:schemeClr val="accent4">
            <a:shade val="75000"/>
          </a:schemeClr>
        </a:buClr>
        <a:buChar char="•"/>
        <a:defRPr kumimoji="0" sz="1600" kern="1200">
          <a:solidFill>
            <a:schemeClr val="tx1"/>
          </a:solidFill>
          <a:latin typeface="+mn-lt"/>
          <a:ea typeface="+mn-ea"/>
          <a:cs typeface="+mn-cs"/>
        </a:defRPr>
      </a:lvl8pPr>
      <a:lvl9pPr marL="2377440" indent="-182880" algn="l" rtl="0" eaLnBrk="1" latinLnBrk="0" hangingPunct="1">
        <a:spcBef>
          <a:spcPct val="20000"/>
        </a:spcBef>
        <a:buClr>
          <a:schemeClr val="accent2">
            <a:shade val="75000"/>
          </a:schemeClr>
        </a:buClr>
        <a:buSzPct val="90000"/>
        <a:buChar char="•"/>
        <a:defRPr kumimoji="0" sz="1400" kern="1200" cap="all"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3.jpg"/></Relationships>
</file>

<file path=ppt/slides/_rels/slide2.xml.rels><?xml version="1.0" encoding="UTF-8" standalone="yes"?>
<Relationships xmlns="http://schemas.openxmlformats.org/package/2006/relationships"><Relationship Id="rId3" Type="http://schemas.openxmlformats.org/officeDocument/2006/relationships/image" Target="../media/image4.JPG"/><Relationship Id="rId4" Type="http://schemas.openxmlformats.org/officeDocument/2006/relationships/comments" Target="../comments/comment1.xml"/><Relationship Id="rId1" Type="http://schemas.openxmlformats.org/officeDocument/2006/relationships/slideLayout" Target="../slideLayouts/slideLayout5.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4" Type="http://schemas.openxmlformats.org/officeDocument/2006/relationships/comments" Target="../comments/comment2.xml"/><Relationship Id="rId1" Type="http://schemas.openxmlformats.org/officeDocument/2006/relationships/slideLayout" Target="../slideLayouts/slideLayout5.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4.xml"/><Relationship Id="rId3" Type="http://schemas.openxmlformats.org/officeDocument/2006/relationships/image" Target="../media/image6.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 Id="rId3" Type="http://schemas.openxmlformats.org/officeDocument/2006/relationships/image" Target="../media/image7.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The Earth is Alive</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pic>
        <p:nvPicPr>
          <p:cNvPr id="6" name="Picture 5" descr="Earth in spac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02497" y="2919678"/>
            <a:ext cx="3338688" cy="3340914"/>
          </a:xfrm>
          <a:prstGeom prst="rect">
            <a:avLst/>
          </a:prstGeom>
        </p:spPr>
      </p:pic>
    </p:spTree>
    <p:extLst>
      <p:ext uri="{BB962C8B-B14F-4D97-AF65-F5344CB8AC3E}">
        <p14:creationId xmlns:p14="http://schemas.microsoft.com/office/powerpoint/2010/main" val="3699192261"/>
      </p:ext>
    </p:extLst>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Think/Pair/Share</a:t>
            </a:r>
            <a:endParaRPr lang="en-US" dirty="0"/>
          </a:p>
        </p:txBody>
      </p:sp>
      <p:sp>
        <p:nvSpPr>
          <p:cNvPr id="4" name="Text Placeholder 3"/>
          <p:cNvSpPr>
            <a:spLocks noGrp="1"/>
          </p:cNvSpPr>
          <p:nvPr>
            <p:ph type="body" sz="half" idx="2"/>
          </p:nvPr>
        </p:nvSpPr>
        <p:spPr/>
        <p:txBody>
          <a:bodyPr/>
          <a:lstStyle/>
          <a:p>
            <a:r>
              <a:rPr lang="en-US" sz="2000" dirty="0" smtClean="0"/>
              <a:t>How do we know the Earth is alive?</a:t>
            </a:r>
          </a:p>
          <a:p>
            <a:endParaRPr lang="en-US" dirty="0"/>
          </a:p>
          <a:p>
            <a:pPr marL="285750" indent="-285750">
              <a:buFont typeface="Arial"/>
              <a:buChar char="•"/>
            </a:pPr>
            <a:r>
              <a:rPr lang="en-US" dirty="0" smtClean="0"/>
              <a:t>Name two indicators that tell you the Earth is active and not just a chunk of rock.</a:t>
            </a:r>
          </a:p>
          <a:p>
            <a:pPr marL="285750" indent="-285750">
              <a:buFont typeface="Arial"/>
              <a:buChar char="•"/>
            </a:pPr>
            <a:endParaRPr lang="en-US" dirty="0"/>
          </a:p>
          <a:p>
            <a:pPr marL="285750" indent="-285750">
              <a:buFont typeface="Arial"/>
              <a:buChar char="•"/>
            </a:pPr>
            <a:r>
              <a:rPr lang="en-US" dirty="0" smtClean="0"/>
              <a:t>After you list your two indicators, share your answers with a partner</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8" descr="landslid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161934" y="563615"/>
            <a:ext cx="3252435" cy="4465585"/>
          </a:xfrm>
          <a:prstGeom prst="rect">
            <a:avLst/>
          </a:prstGeom>
        </p:spPr>
      </p:pic>
    </p:spTree>
    <p:extLst>
      <p:ext uri="{BB962C8B-B14F-4D97-AF65-F5344CB8AC3E}">
        <p14:creationId xmlns:p14="http://schemas.microsoft.com/office/powerpoint/2010/main" val="3955814021"/>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Importance of Volcanoes</a:t>
            </a:r>
            <a:endParaRPr lang="en-US" dirty="0"/>
          </a:p>
        </p:txBody>
      </p:sp>
      <p:sp>
        <p:nvSpPr>
          <p:cNvPr id="4" name="Text Placeholder 3"/>
          <p:cNvSpPr>
            <a:spLocks noGrp="1"/>
          </p:cNvSpPr>
          <p:nvPr>
            <p:ph type="body" sz="half" idx="2"/>
          </p:nvPr>
        </p:nvSpPr>
        <p:spPr/>
        <p:txBody>
          <a:bodyPr/>
          <a:lstStyle/>
          <a:p>
            <a:r>
              <a:rPr lang="en-US" sz="1800" dirty="0" smtClean="0"/>
              <a:t>Volcanoes are the primary ways we can see that the Earth is alive</a:t>
            </a:r>
          </a:p>
          <a:p>
            <a:endParaRPr lang="en-US" sz="1800" dirty="0"/>
          </a:p>
          <a:p>
            <a:r>
              <a:rPr lang="en-US" dirty="0" smtClean="0"/>
              <a:t>So what do volcanoes do? </a:t>
            </a:r>
            <a:endParaRPr lang="en-US" dirty="0"/>
          </a:p>
          <a:p>
            <a:pPr marL="285750" indent="-285750">
              <a:buFont typeface="Arial"/>
              <a:buChar char="•"/>
            </a:pPr>
            <a:r>
              <a:rPr lang="en-US" dirty="0" smtClean="0"/>
              <a:t>1. Cool the earth</a:t>
            </a:r>
          </a:p>
          <a:p>
            <a:pPr marL="285750" indent="-285750">
              <a:buFont typeface="Arial"/>
              <a:buChar char="•"/>
            </a:pPr>
            <a:r>
              <a:rPr lang="en-US" dirty="0" smtClean="0"/>
              <a:t>2. Allow gas to escape</a:t>
            </a:r>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5" name="Picture Placeholder 4" descr="800px-Kamchatka_Volcanoes.JPG"/>
          <p:cNvPicPr>
            <a:picLocks noGrp="1" noChangeAspect="1"/>
          </p:cNvPicPr>
          <p:nvPr>
            <p:ph type="pic" idx="1"/>
          </p:nvPr>
        </p:nvPicPr>
        <p:blipFill>
          <a:blip r:embed="rId3">
            <a:extLst>
              <a:ext uri="{28A0092B-C50C-407E-A947-70E740481C1C}">
                <a14:useLocalDpi xmlns:a14="http://schemas.microsoft.com/office/drawing/2010/main" val="0"/>
              </a:ext>
            </a:extLst>
          </a:blip>
          <a:srcRect l="4281" r="4281"/>
          <a:stretch>
            <a:fillRect/>
          </a:stretch>
        </p:blipFill>
        <p:spPr/>
      </p:pic>
    </p:spTree>
    <p:extLst>
      <p:ext uri="{BB962C8B-B14F-4D97-AF65-F5344CB8AC3E}">
        <p14:creationId xmlns:p14="http://schemas.microsoft.com/office/powerpoint/2010/main" val="906748470"/>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Humans and Planet Earth</a:t>
            </a:r>
            <a:endParaRPr lang="en-US" dirty="0"/>
          </a:p>
        </p:txBody>
      </p:sp>
      <p:sp>
        <p:nvSpPr>
          <p:cNvPr id="4" name="Text Placeholder 3"/>
          <p:cNvSpPr>
            <a:spLocks noGrp="1"/>
          </p:cNvSpPr>
          <p:nvPr>
            <p:ph type="body" sz="half" idx="2"/>
          </p:nvPr>
        </p:nvSpPr>
        <p:spPr/>
        <p:txBody>
          <a:bodyPr/>
          <a:lstStyle/>
          <a:p>
            <a:r>
              <a:rPr lang="en-US" dirty="0" smtClean="0"/>
              <a:t>Humans and Earth are both “alive”.</a:t>
            </a:r>
            <a:endParaRPr lang="en-US" dirty="0"/>
          </a:p>
          <a:p>
            <a:r>
              <a:rPr lang="en-US" dirty="0" smtClean="0"/>
              <a:t>Create a T-chart of different indicators showing how humans and Earth are both active systems.</a:t>
            </a:r>
          </a:p>
          <a:p>
            <a:r>
              <a:rPr lang="en-US" dirty="0" smtClean="0"/>
              <a:t>Compare your lists for humans and Earth. Are there any similarities?</a:t>
            </a:r>
            <a:endParaRPr lang="en-US" dirty="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5" name="Picture Placeholder 4" descr="402px-Stromboli_Eruption.jpg"/>
          <p:cNvPicPr>
            <a:picLocks noGrp="1" noChangeAspect="1"/>
          </p:cNvPicPr>
          <p:nvPr>
            <p:ph type="pic" idx="1"/>
          </p:nvPr>
        </p:nvPicPr>
        <p:blipFill>
          <a:blip r:embed="rId3">
            <a:extLst>
              <a:ext uri="{28A0092B-C50C-407E-A947-70E740481C1C}">
                <a14:useLocalDpi xmlns:a14="http://schemas.microsoft.com/office/drawing/2010/main" val="0"/>
              </a:ext>
            </a:extLst>
          </a:blip>
          <a:srcRect t="25596" b="25596"/>
          <a:stretch>
            <a:fillRect/>
          </a:stretch>
        </p:blipFill>
        <p:spPr>
          <a:xfrm>
            <a:off x="3000375" y="639604"/>
            <a:ext cx="5867400" cy="4267200"/>
          </a:xfrm>
        </p:spPr>
      </p:pic>
    </p:spTree>
    <p:extLst>
      <p:ext uri="{BB962C8B-B14F-4D97-AF65-F5344CB8AC3E}">
        <p14:creationId xmlns:p14="http://schemas.microsoft.com/office/powerpoint/2010/main" val="127803321"/>
      </p:ext>
    </p:extLst>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Volcano Advertisement</a:t>
            </a:r>
            <a:endParaRPr lang="en-US" dirty="0"/>
          </a:p>
        </p:txBody>
      </p:sp>
      <p:sp>
        <p:nvSpPr>
          <p:cNvPr id="4" name="Text Placeholder 3"/>
          <p:cNvSpPr>
            <a:spLocks noGrp="1"/>
          </p:cNvSpPr>
          <p:nvPr>
            <p:ph type="body" sz="half" idx="2"/>
          </p:nvPr>
        </p:nvSpPr>
        <p:spPr/>
        <p:txBody>
          <a:bodyPr/>
          <a:lstStyle/>
          <a:p>
            <a:r>
              <a:rPr lang="en-US" dirty="0"/>
              <a:t>Design an advertisement for a </a:t>
            </a:r>
            <a:r>
              <a:rPr lang="en-US" dirty="0" smtClean="0"/>
              <a:t>refreshing, volcano-themed drink</a:t>
            </a:r>
          </a:p>
          <a:p>
            <a:r>
              <a:rPr lang="en-US" dirty="0"/>
              <a:t>M</a:t>
            </a:r>
            <a:r>
              <a:rPr lang="en-US" dirty="0" smtClean="0"/>
              <a:t>ake </a:t>
            </a:r>
            <a:r>
              <a:rPr lang="en-US" dirty="0"/>
              <a:t>up a name for the drink like “Volcano Cooler” or “Lava Splash”.</a:t>
            </a:r>
          </a:p>
          <a:p>
            <a:r>
              <a:rPr lang="en-US" dirty="0"/>
              <a:t>T</a:t>
            </a:r>
            <a:r>
              <a:rPr lang="en-US" dirty="0" smtClean="0"/>
              <a:t>ell </a:t>
            </a:r>
            <a:r>
              <a:rPr lang="en-US" dirty="0"/>
              <a:t>your customers about all the benefits of volcanoes and how they keep the Earth alive. </a:t>
            </a:r>
            <a:endParaRPr lang="en-US" dirty="0" smtClean="0"/>
          </a:p>
        </p:txBody>
      </p:sp>
      <p:sp>
        <p:nvSpPr>
          <p:cNvPr id="7" name="Date Placeholder 6"/>
          <p:cNvSpPr>
            <a:spLocks noGrp="1"/>
          </p:cNvSpPr>
          <p:nvPr>
            <p:ph type="dt" sz="half" idx="10"/>
          </p:nvPr>
        </p:nvSpPr>
        <p:spPr/>
        <p:txBody>
          <a:bodyPr/>
          <a:lstStyle/>
          <a:p>
            <a:r>
              <a:rPr lang="en-US" smtClean="0"/>
              <a:t>Scripps Classroom Connection</a:t>
            </a:r>
            <a:endParaRPr lang="en-US" dirty="0"/>
          </a:p>
        </p:txBody>
      </p:sp>
      <p:sp>
        <p:nvSpPr>
          <p:cNvPr id="6" name="Footer Placeholder 5"/>
          <p:cNvSpPr>
            <a:spLocks noGrp="1"/>
          </p:cNvSpPr>
          <p:nvPr>
            <p:ph type="ftr" sz="quarter" idx="11"/>
          </p:nvPr>
        </p:nvSpPr>
        <p:spPr/>
        <p:txBody>
          <a:bodyPr/>
          <a:lstStyle/>
          <a:p>
            <a:r>
              <a:rPr lang="en-US" smtClean="0"/>
              <a:t>http://earthref.org/SCC</a:t>
            </a:r>
            <a:endParaRPr lang="en-US" dirty="0" smtClean="0"/>
          </a:p>
        </p:txBody>
      </p:sp>
      <p:pic>
        <p:nvPicPr>
          <p:cNvPr id="9" name="Picture Placeholder 8" descr="600px-Drinking.jpg"/>
          <p:cNvPicPr>
            <a:picLocks noGrp="1" noChangeAspect="1"/>
          </p:cNvPicPr>
          <p:nvPr>
            <p:ph type="pic" idx="1"/>
          </p:nvPr>
        </p:nvPicPr>
        <p:blipFill>
          <a:blip r:embed="rId3">
            <a:extLst>
              <a:ext uri="{28A0092B-C50C-407E-A947-70E740481C1C}">
                <a14:useLocalDpi xmlns:a14="http://schemas.microsoft.com/office/drawing/2010/main" val="0"/>
              </a:ext>
            </a:extLst>
          </a:blip>
          <a:srcRect t="13636" b="13636"/>
          <a:stretch>
            <a:fillRect/>
          </a:stretch>
        </p:blipFill>
        <p:spPr/>
      </p:pic>
    </p:spTree>
    <p:extLst>
      <p:ext uri="{BB962C8B-B14F-4D97-AF65-F5344CB8AC3E}">
        <p14:creationId xmlns:p14="http://schemas.microsoft.com/office/powerpoint/2010/main" val="2790743995"/>
      </p:ext>
    </p:extLst>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ubtitle 1"/>
          <p:cNvSpPr>
            <a:spLocks noGrp="1"/>
          </p:cNvSpPr>
          <p:nvPr>
            <p:ph type="subTitle" idx="1"/>
          </p:nvPr>
        </p:nvSpPr>
        <p:spPr/>
        <p:txBody>
          <a:bodyPr>
            <a:noAutofit/>
          </a:bodyPr>
          <a:lstStyle/>
          <a:p>
            <a:r>
              <a:rPr lang="en-US" dirty="0" smtClean="0"/>
              <a:t>Volcanoes are a primary way we can observe that the Earth is alive</a:t>
            </a:r>
          </a:p>
          <a:p>
            <a:r>
              <a:rPr lang="en-US" dirty="0" smtClean="0"/>
              <a:t>Volcanoes:</a:t>
            </a:r>
            <a:endParaRPr lang="en-US" dirty="0"/>
          </a:p>
          <a:p>
            <a:pPr marL="0" indent="0">
              <a:buNone/>
            </a:pPr>
            <a:r>
              <a:rPr lang="en-US" dirty="0"/>
              <a:t>	</a:t>
            </a:r>
            <a:r>
              <a:rPr lang="en-US" dirty="0" smtClean="0"/>
              <a:t>-Cool the Earth (so it doesn’t explode)</a:t>
            </a:r>
          </a:p>
          <a:p>
            <a:pPr marL="0" indent="0">
              <a:buNone/>
            </a:pPr>
            <a:r>
              <a:rPr lang="en-US" dirty="0"/>
              <a:t>	</a:t>
            </a:r>
            <a:r>
              <a:rPr lang="en-US" dirty="0" smtClean="0"/>
              <a:t>-Release gasses from the Earth’s interior (make the 	atmosphere)</a:t>
            </a:r>
          </a:p>
          <a:p>
            <a:r>
              <a:rPr lang="en-US" dirty="0" smtClean="0"/>
              <a:t>Other things volcanoes do:</a:t>
            </a:r>
            <a:endParaRPr lang="en-US" dirty="0"/>
          </a:p>
          <a:p>
            <a:pPr marL="0" indent="0">
              <a:buNone/>
            </a:pPr>
            <a:r>
              <a:rPr lang="en-US" dirty="0" smtClean="0"/>
              <a:t>	-Make new land</a:t>
            </a:r>
          </a:p>
          <a:p>
            <a:pPr marL="0" indent="0">
              <a:buNone/>
            </a:pPr>
            <a:r>
              <a:rPr lang="en-US" dirty="0"/>
              <a:t>	</a:t>
            </a:r>
            <a:r>
              <a:rPr lang="en-US" dirty="0" smtClean="0"/>
              <a:t>-Build mountain ranges</a:t>
            </a:r>
          </a:p>
          <a:p>
            <a:pPr marL="0" indent="0">
              <a:buNone/>
            </a:pPr>
            <a:r>
              <a:rPr lang="en-US" dirty="0"/>
              <a:t>	</a:t>
            </a:r>
            <a:r>
              <a:rPr lang="en-US" dirty="0" smtClean="0"/>
              <a:t>-Affect the atmosphere and climate</a:t>
            </a:r>
          </a:p>
        </p:txBody>
      </p:sp>
      <p:sp>
        <p:nvSpPr>
          <p:cNvPr id="5" name="Date Placeholder 4"/>
          <p:cNvSpPr>
            <a:spLocks noGrp="1"/>
          </p:cNvSpPr>
          <p:nvPr>
            <p:ph type="dt" sz="half" idx="10"/>
          </p:nvPr>
        </p:nvSpPr>
        <p:spPr/>
        <p:txBody>
          <a:bodyPr/>
          <a:lstStyle/>
          <a:p>
            <a:r>
              <a:rPr lang="en-US" smtClean="0"/>
              <a:t>Scripps Classroom Connection</a:t>
            </a:r>
            <a:endParaRPr lang="en-US" dirty="0"/>
          </a:p>
        </p:txBody>
      </p:sp>
      <p:sp>
        <p:nvSpPr>
          <p:cNvPr id="4" name="Footer Placeholder 3"/>
          <p:cNvSpPr>
            <a:spLocks noGrp="1"/>
          </p:cNvSpPr>
          <p:nvPr>
            <p:ph type="ftr" sz="quarter" idx="11"/>
          </p:nvPr>
        </p:nvSpPr>
        <p:spPr/>
        <p:txBody>
          <a:bodyPr/>
          <a:lstStyle/>
          <a:p>
            <a:r>
              <a:rPr lang="en-US" smtClean="0"/>
              <a:t>http://earthref.org/SCC</a:t>
            </a:r>
            <a:endParaRPr lang="en-US" dirty="0"/>
          </a:p>
        </p:txBody>
      </p:sp>
      <p:sp>
        <p:nvSpPr>
          <p:cNvPr id="3" name="Title 2"/>
          <p:cNvSpPr>
            <a:spLocks noGrp="1"/>
          </p:cNvSpPr>
          <p:nvPr>
            <p:ph type="ctrTitle"/>
          </p:nvPr>
        </p:nvSpPr>
        <p:spPr/>
        <p:txBody>
          <a:bodyPr>
            <a:normAutofit/>
          </a:bodyPr>
          <a:lstStyle/>
          <a:p>
            <a:r>
              <a:rPr lang="en-US" dirty="0" smtClean="0"/>
              <a:t>Conclusions</a:t>
            </a:r>
            <a:br>
              <a:rPr lang="en-US" dirty="0" smtClean="0"/>
            </a:br>
            <a:endParaRPr lang="en-US" dirty="0"/>
          </a:p>
        </p:txBody>
      </p:sp>
    </p:spTree>
    <p:extLst>
      <p:ext uri="{BB962C8B-B14F-4D97-AF65-F5344CB8AC3E}">
        <p14:creationId xmlns:p14="http://schemas.microsoft.com/office/powerpoint/2010/main" val="3709687685"/>
      </p:ext>
    </p:extLst>
  </p:cSld>
  <p:clrMapOvr>
    <a:masterClrMapping/>
  </p:clrMapOvr>
  <p:timing>
    <p:tnLst>
      <p:par>
        <p:cTn xmlns:p14="http://schemas.microsoft.com/office/powerpoint/2010/mai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 Id="rId2" Type="http://schemas.openxmlformats.org/officeDocument/2006/relationships/image" Target="../media/image2.jpeg"/></Relationships>
</file>

<file path=ppt/theme/theme1.xml><?xml version="1.0" encoding="utf-8"?>
<a:theme xmlns:a="http://schemas.openxmlformats.org/drawingml/2006/main" name="SCC">
  <a:themeElements>
    <a:clrScheme name="Civic">
      <a:dk1>
        <a:sysClr val="windowText" lastClr="000000"/>
      </a:dk1>
      <a:lt1>
        <a:sysClr val="window" lastClr="FFFFFF"/>
      </a:lt1>
      <a:dk2>
        <a:srgbClr val="646B86"/>
      </a:dk2>
      <a:lt2>
        <a:srgbClr val="C5D1D7"/>
      </a:lt2>
      <a:accent1>
        <a:srgbClr val="D16349"/>
      </a:accent1>
      <a:accent2>
        <a:srgbClr val="CCB400"/>
      </a:accent2>
      <a:accent3>
        <a:srgbClr val="8CADAE"/>
      </a:accent3>
      <a:accent4>
        <a:srgbClr val="8C7B70"/>
      </a:accent4>
      <a:accent5>
        <a:srgbClr val="8FB08C"/>
      </a:accent5>
      <a:accent6>
        <a:srgbClr val="D19049"/>
      </a:accent6>
      <a:hlink>
        <a:srgbClr val="00A3D6"/>
      </a:hlink>
      <a:folHlink>
        <a:srgbClr val="694F07"/>
      </a:folHlink>
    </a:clrScheme>
    <a:fontScheme name="Civic">
      <a:majorFont>
        <a:latin typeface="Georgia"/>
        <a:ea typeface=""/>
        <a:cs typeface=""/>
        <a:font script="Jpan" typeface="ＭＳ Ｐゴシック"/>
        <a:font script="Hang" typeface="돋움"/>
        <a:font script="Hans" typeface="华文新魏"/>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Georgia"/>
        <a:ea typeface=""/>
        <a:cs typeface=""/>
        <a:font script="Jpan" typeface="ＭＳ Ｐ明朝"/>
        <a:font script="Hang" typeface="바탕"/>
        <a:font script="Hans" typeface="华文新魏"/>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Civic">
      <a:fillStyleLst>
        <a:solidFill>
          <a:schemeClr val="phClr"/>
        </a:solidFill>
        <a:solidFill>
          <a:schemeClr val="phClr">
            <a:tint val="45000"/>
          </a:schemeClr>
        </a:solidFill>
        <a:solidFill>
          <a:schemeClr val="phClr">
            <a:tint val="95000"/>
          </a:schemeClr>
        </a:solidFill>
      </a:fillStyleLst>
      <a:lnStyleLst>
        <a:ln w="9525" cap="flat" cmpd="sng" algn="ctr">
          <a:solidFill>
            <a:schemeClr val="phClr"/>
          </a:solidFill>
          <a:prstDash val="solid"/>
        </a:ln>
        <a:ln w="11429" cap="flat" cmpd="sng" algn="ctr">
          <a:solidFill>
            <a:schemeClr val="phClr"/>
          </a:solidFill>
          <a:prstDash val="sysDash"/>
        </a:ln>
        <a:ln w="20000" cap="flat" cmpd="sng" algn="ctr">
          <a:solidFill>
            <a:schemeClr val="phClr"/>
          </a:solidFill>
          <a:prstDash val="solid"/>
        </a:ln>
      </a:lnStyleLst>
      <a:effectStyleLst>
        <a:effectStyle>
          <a:effectLst>
            <a:outerShdw blurRad="50800" dist="25400" dir="5400000" rotWithShape="0">
              <a:srgbClr val="000000">
                <a:alpha val="35000"/>
              </a:srgbClr>
            </a:outerShdw>
          </a:effectLst>
        </a:effectStyle>
        <a:effectStyle>
          <a:effectLst>
            <a:outerShdw blurRad="50800" dist="25400" dir="5400000" rotWithShape="0">
              <a:srgbClr val="000000">
                <a:alpha val="45000"/>
              </a:srgbClr>
            </a:outerShdw>
          </a:effectLst>
          <a:scene3d>
            <a:camera prst="orthographicFront" fov="0">
              <a:rot lat="0" lon="0" rev="0"/>
            </a:camera>
            <a:lightRig rig="threePt" dir="t">
              <a:rot lat="0" lon="0" rev="0"/>
            </a:lightRig>
          </a:scene3d>
          <a:sp3d contourW="9525" prstMaterial="matte">
            <a:bevelT w="0" h="0"/>
            <a:contourClr>
              <a:schemeClr val="phClr">
                <a:shade val="70000"/>
                <a:satMod val="105000"/>
              </a:schemeClr>
            </a:contourClr>
          </a:sp3d>
        </a:effectStyle>
        <a:effectStyle>
          <a:effectLst>
            <a:outerShdw blurRad="50800" dist="25400" dir="5400000" rotWithShape="0">
              <a:srgbClr val="000000">
                <a:alpha val="45000"/>
              </a:srgbClr>
            </a:outerShdw>
          </a:effectLst>
          <a:scene3d>
            <a:camera prst="orthographicFront" fov="0">
              <a:rot lat="0" lon="0" rev="0"/>
            </a:camera>
            <a:lightRig rig="soft" dir="b">
              <a:rot lat="0" lon="0" rev="0"/>
            </a:lightRig>
          </a:scene3d>
          <a:sp3d prstMaterial="dkEdge">
            <a:bevelT w="63500" h="63500" prst="cross"/>
            <a:contourClr>
              <a:schemeClr val="phClr"/>
            </a:contourClr>
          </a:sp3d>
        </a:effectStyle>
      </a:effectStyleLst>
      <a:bgFillStyleLst>
        <a:solidFill>
          <a:schemeClr val="phClr"/>
        </a:solidFill>
        <a:blipFill>
          <a:blip xmlns:r="http://schemas.openxmlformats.org/officeDocument/2006/relationships" r:embed="rId1">
            <a:duotone>
              <a:schemeClr val="phClr">
                <a:shade val="70000"/>
                <a:satMod val="115000"/>
              </a:schemeClr>
              <a:schemeClr val="phClr">
                <a:tint val="85000"/>
              </a:schemeClr>
            </a:duotone>
          </a:blip>
          <a:tile tx="0" ty="0" sx="85000" sy="85000" flip="none" algn="tl"/>
        </a:blipFill>
        <a:blipFill>
          <a:blip xmlns:r="http://schemas.openxmlformats.org/officeDocument/2006/relationships" r:embed="rId2">
            <a:duotone>
              <a:schemeClr val="phClr">
                <a:shade val="65000"/>
                <a:satMod val="115000"/>
              </a:schemeClr>
              <a:schemeClr val="phClr">
                <a:tint val="85000"/>
              </a:schemeClr>
            </a:duotone>
          </a:blip>
          <a:tile tx="0" ty="0" sx="65000" sy="65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Civic.thmx</Template>
  <TotalTime>5488</TotalTime>
  <Words>1200</Words>
  <Application>Microsoft Macintosh PowerPoint</Application>
  <PresentationFormat>On-screen Show (4:3)</PresentationFormat>
  <Paragraphs>155</Paragraphs>
  <Slides>6</Slides>
  <Notes>6</Notes>
  <HiddenSlides>0</HiddenSlides>
  <MMClips>0</MMClips>
  <ScaleCrop>false</ScaleCrop>
  <HeadingPairs>
    <vt:vector size="4" baseType="variant">
      <vt:variant>
        <vt:lpstr>Theme</vt:lpstr>
      </vt:variant>
      <vt:variant>
        <vt:i4>1</vt:i4>
      </vt:variant>
      <vt:variant>
        <vt:lpstr>Slide Titles</vt:lpstr>
      </vt:variant>
      <vt:variant>
        <vt:i4>6</vt:i4>
      </vt:variant>
    </vt:vector>
  </HeadingPairs>
  <TitlesOfParts>
    <vt:vector size="7" baseType="lpstr">
      <vt:lpstr>SCC</vt:lpstr>
      <vt:lpstr>The Earth is Alive</vt:lpstr>
      <vt:lpstr>Think/Pair/Share</vt:lpstr>
      <vt:lpstr>The Importance of Volcanoes</vt:lpstr>
      <vt:lpstr>Humans and Planet Earth</vt:lpstr>
      <vt:lpstr>Volcano Advertisement</vt:lpstr>
      <vt:lpstr>Conclusions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perfect K-12 presentation ever (replace this with your title)</dc:title>
  <dc:creator>IGPP</dc:creator>
  <cp:lastModifiedBy>Geoff Cromwell</cp:lastModifiedBy>
  <cp:revision>127</cp:revision>
  <cp:lastPrinted>2011-07-11T02:33:14Z</cp:lastPrinted>
  <dcterms:created xsi:type="dcterms:W3CDTF">2011-06-23T20:06:11Z</dcterms:created>
  <dcterms:modified xsi:type="dcterms:W3CDTF">2013-08-15T19:29:30Z</dcterms:modified>
</cp:coreProperties>
</file>