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4"/>
  </p:notesMasterIdLst>
  <p:sldIdLst>
    <p:sldId id="256" r:id="rId2"/>
    <p:sldId id="259" r:id="rId3"/>
    <p:sldId id="260" r:id="rId4"/>
    <p:sldId id="261" r:id="rId5"/>
    <p:sldId id="262" r:id="rId6"/>
    <p:sldId id="268" r:id="rId7"/>
    <p:sldId id="270" r:id="rId8"/>
    <p:sldId id="263" r:id="rId9"/>
    <p:sldId id="267" r:id="rId10"/>
    <p:sldId id="266" r:id="rId11"/>
    <p:sldId id="265" r:id="rId12"/>
    <p:sldId id="25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227" autoAdjust="0"/>
    <p:restoredTop sz="60671" autoAdjust="0"/>
  </p:normalViewPr>
  <p:slideViewPr>
    <p:cSldViewPr snapToGrid="0" snapToObjects="1">
      <p:cViewPr varScale="1">
        <p:scale>
          <a:sx n="79" d="100"/>
          <a:sy n="79" d="100"/>
        </p:scale>
        <p:origin x="-7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AUTHORS:</a:t>
            </a:r>
          </a:p>
          <a:p>
            <a:r>
              <a:rPr lang="en-US" sz="1200" kern="1200" dirty="0" smtClean="0">
                <a:solidFill>
                  <a:schemeClr val="tx1"/>
                </a:solidFill>
                <a:effectLst/>
                <a:latin typeface="+mn-lt"/>
                <a:ea typeface="+mn-ea"/>
                <a:cs typeface="+mn-cs"/>
              </a:rPr>
              <a:t>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a:t>
            </a:r>
          </a:p>
          <a:p>
            <a:pPr lvl="0"/>
            <a:r>
              <a:rPr lang="en-US" sz="1200" kern="1200" dirty="0" smtClean="0">
                <a:solidFill>
                  <a:schemeClr val="tx1"/>
                </a:solidFill>
                <a:effectLst/>
                <a:latin typeface="+mn-lt"/>
                <a:ea typeface="+mn-ea"/>
                <a:cs typeface="+mn-cs"/>
              </a:rPr>
              <a:t>Volcanoes erupt lava</a:t>
            </a:r>
            <a:r>
              <a:rPr lang="en-US" sz="1200" kern="1200" baseline="0" dirty="0" smtClean="0">
                <a:solidFill>
                  <a:schemeClr val="tx1"/>
                </a:solidFill>
                <a:effectLst/>
                <a:latin typeface="+mn-lt"/>
                <a:ea typeface="+mn-ea"/>
                <a:cs typeface="+mn-cs"/>
              </a:rPr>
              <a:t> that was once solid rock. Melt forms deep in the Earth through two processes; 1) decompression melting and 2) flux-melting. Rocks DO NOT melt not simply by high temperatures, even though this is the most apparent idea.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a:t>
            </a:r>
          </a:p>
          <a:p>
            <a:pPr lvl="0"/>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this lesson student’s will learn that melt forms deep in the Earth through depressurization and the addition of volatile compounds (flux melting). Students will understand that rocks don’t melt in the Earth because of high temperatures. Students will think about the question in a Think/Pair/Share activity to start the class, followed by a brief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presentation explaining the key facts about rocks and how they melt. At the end of class, student’s will demonstrate what they learned in a synthesis activity based on their notes.</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p>
          <a:p>
            <a:pPr lvl="0"/>
            <a:r>
              <a:rPr lang="en-US" sz="1200" kern="1200" dirty="0" smtClean="0">
                <a:solidFill>
                  <a:schemeClr val="tx1"/>
                </a:solidFill>
                <a:effectLst/>
                <a:latin typeface="+mn-lt"/>
                <a:ea typeface="+mn-ea"/>
                <a:cs typeface="+mn-cs"/>
              </a:rPr>
              <a:t>This lesson is the second 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The previous lesson is titled “The Earth is Alive”, the following lesson in this Unit is titled “Volcanic Eruptions”. Student’s require some knowledge about plate tectonics prior to the Volcano Unit. This lesson builds on information presented in “The Earth is Alive”.</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  </a:t>
            </a:r>
          </a:p>
          <a:p>
            <a:pPr lvl="0"/>
            <a:r>
              <a:rPr lang="en-US" sz="1200" kern="1200" dirty="0" smtClean="0">
                <a:solidFill>
                  <a:schemeClr val="tx1"/>
                </a:solidFill>
                <a:effectLst/>
                <a:latin typeface="+mn-lt"/>
                <a:ea typeface="+mn-ea"/>
                <a:cs typeface="+mn-cs"/>
              </a:rPr>
              <a:t>Rocks melt because they are hot</a:t>
            </a:r>
          </a:p>
          <a:p>
            <a:pPr lvl="0"/>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Earth’s mantle is made of molten rock</a:t>
            </a:r>
          </a:p>
          <a:p>
            <a:pPr lvl="0"/>
            <a:r>
              <a:rPr lang="en-US" sz="1200" kern="1200" baseline="0" dirty="0" smtClean="0">
                <a:solidFill>
                  <a:schemeClr val="tx1"/>
                </a:solidFill>
                <a:effectLst/>
                <a:latin typeface="+mn-lt"/>
                <a:ea typeface="+mn-ea"/>
                <a:cs typeface="+mn-cs"/>
              </a:rPr>
              <a:t>Volcanoes are randomly distributed on the Earth</a:t>
            </a:r>
          </a:p>
          <a:p>
            <a:pPr lvl="0"/>
            <a:r>
              <a:rPr lang="en-US" sz="1200" kern="1200" baseline="0" dirty="0" smtClean="0">
                <a:solidFill>
                  <a:schemeClr val="tx1"/>
                </a:solidFill>
                <a:effectLst/>
                <a:latin typeface="+mn-lt"/>
                <a:ea typeface="+mn-ea"/>
                <a:cs typeface="+mn-cs"/>
              </a:rPr>
              <a:t>All rocks melt the same way</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Introduce the student’s to two key</a:t>
            </a:r>
            <a:r>
              <a:rPr lang="en-US" baseline="0" dirty="0" smtClean="0"/>
              <a:t> words, Melt and Volatiles. These terms are likely new to the students and they should be familiar with the geologic meaning of these terms. Students should record these definitions and refer to them throughout the unit.</a:t>
            </a:r>
          </a:p>
          <a:p>
            <a:endParaRPr lang="en-US" baseline="0" dirty="0" smtClean="0"/>
          </a:p>
          <a:p>
            <a:r>
              <a:rPr lang="en-US" baseline="0" dirty="0" smtClean="0"/>
              <a:t>Melt: Pockets of molten rock in the Earth’s interior. Melt forms from solid rock deep in the Earth’s mantle. Melt rises to the surface of the Earth and eventually is erupted as lava or cools near the surface as the core of mountain ranges. </a:t>
            </a:r>
          </a:p>
          <a:p>
            <a:endParaRPr lang="en-US" baseline="0" dirty="0" smtClean="0"/>
          </a:p>
          <a:p>
            <a:r>
              <a:rPr lang="en-US" baseline="0" dirty="0" smtClean="0"/>
              <a:t>Volatiles: Gasses (e.g., water vapor, carbon dioxide). Volatiles are gasses that lower the melting temperature of solids they come in contact with through chemical reactions.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1818400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There</a:t>
            </a:r>
            <a:r>
              <a:rPr lang="en-US" baseline="0" dirty="0" smtClean="0"/>
              <a:t> are three likely ways that rocks can melt: Direct Heating (very high temperatures causing melt), Depressurization (decreasing overlying pressure, allowing molecular bonds to change phase from solid to liquid), and Flux Melting (adding volatiles to a system, causing melting temperatures to decrease).</a:t>
            </a:r>
          </a:p>
          <a:p>
            <a:endParaRPr lang="en-US" baseline="0" dirty="0" smtClean="0"/>
          </a:p>
          <a:p>
            <a:r>
              <a:rPr lang="en-US" baseline="0" dirty="0" smtClean="0"/>
              <a:t>Explain to students that that Direct Heating is NOT the primary way that rocks melt in the Earth. While high temperatures play a role, other factors must be present for melt to form. Depressurization and Flux melting are the primary ways that melt forms in the Earth.</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389947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Direct</a:t>
            </a:r>
            <a:r>
              <a:rPr lang="en-US" baseline="0" dirty="0" smtClean="0"/>
              <a:t> heating is the equivalent of heating a rock with a blow torch or putting a rock in an oven. Lavas erupt from volcanoes at temperatures exceeding 1000° C, but this is at the earth’s surface where pressure equals 1 atm. The deep Earth easily reaches these temperatures, so one might expect melt to form once you go deep enough. However, the farther away you get from the Earth’s surface, pressure increases from all the overlying rock. As we know from physics and chemistry, higher pressures prevent materials from changing phase (i.e. from solid to liquid) without also increasing temperature.</a:t>
            </a:r>
          </a:p>
          <a:p>
            <a:endParaRPr lang="en-US" baseline="0" dirty="0" smtClean="0"/>
          </a:p>
          <a:p>
            <a:r>
              <a:rPr lang="en-US" baseline="0" dirty="0" smtClean="0"/>
              <a:t>At any given depth, the </a:t>
            </a:r>
            <a:r>
              <a:rPr lang="en-US" baseline="0" dirty="0" err="1" smtClean="0"/>
              <a:t>geotherm</a:t>
            </a:r>
            <a:r>
              <a:rPr lang="en-US" baseline="0" dirty="0" smtClean="0"/>
              <a:t> of the earth is cooler than the melting curve. So although, the Earth’s interior can reach very high temperatures, the interaction between temperature, pressure and depth prevents melting strictly by temperature. There must be other effects going on that essentially allow the </a:t>
            </a:r>
            <a:r>
              <a:rPr lang="en-US" baseline="0" dirty="0" err="1" smtClean="0"/>
              <a:t>geotherm</a:t>
            </a:r>
            <a:r>
              <a:rPr lang="en-US" baseline="0" dirty="0" smtClean="0"/>
              <a:t> to equal the melting curve.</a:t>
            </a:r>
          </a:p>
          <a:p>
            <a:endParaRPr lang="en-US" baseline="0" dirty="0" smtClean="0"/>
          </a:p>
          <a:p>
            <a:r>
              <a:rPr lang="en-US" baseline="0" dirty="0" smtClean="0"/>
              <a:t>Cartoon: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cartoon on this slide shows a typical geothermal gradient of the Earth (change in temperature with depth) and a typical melting curve of mantle rock (in this case </a:t>
            </a:r>
            <a:r>
              <a:rPr lang="en-US" baseline="0" dirty="0" err="1" smtClean="0"/>
              <a:t>peridotite</a:t>
            </a:r>
            <a:r>
              <a:rPr lang="en-US" baseline="0" dirty="0" smtClean="0"/>
              <a:t>). It is important that students copy the cartoon  in their notes. Note that all depths and curves are approximate and are designed to show general characteristics.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left axis is depth in kilometers, with 0 being at the Earth’s surface. The top axis is temperature in degrees </a:t>
            </a:r>
            <a:r>
              <a:rPr lang="en-US" baseline="0" dirty="0" err="1" smtClean="0"/>
              <a:t>Celcius</a:t>
            </a:r>
            <a:r>
              <a:rPr lang="en-US" baseline="0" dirty="0" smtClean="0"/>
              <a:t>, 0 on this axis is also at the Earth’s surface. The third axis, on the right side, is pressure in </a:t>
            </a:r>
            <a:r>
              <a:rPr lang="en-US" baseline="0" dirty="0" err="1" smtClean="0"/>
              <a:t>kilobars</a:t>
            </a:r>
            <a:r>
              <a:rPr lang="en-US" baseline="0" dirty="0" smtClean="0"/>
              <a:t>, 0 </a:t>
            </a:r>
            <a:r>
              <a:rPr lang="en-US" baseline="0" dirty="0" err="1" smtClean="0"/>
              <a:t>kbar</a:t>
            </a:r>
            <a:r>
              <a:rPr lang="en-US" baseline="0" dirty="0" smtClean="0"/>
              <a:t> is at the Earth’s surface.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First explain the </a:t>
            </a:r>
            <a:r>
              <a:rPr lang="en-US" baseline="0" dirty="0" err="1" smtClean="0"/>
              <a:t>geotherm</a:t>
            </a:r>
            <a:r>
              <a:rPr lang="en-US" baseline="0" dirty="0" smtClean="0"/>
              <a:t> to the students in terms of depth and temperature. As you move from the Earth’s surface (0 km, 0 C) down the curve, you are going deeper into the Earth and the temperature gets hotter. Point out that pressure and depth are directly related, the deeper you go the higher the pressure gets. The </a:t>
            </a:r>
            <a:r>
              <a:rPr lang="en-US" baseline="0" dirty="0" err="1" smtClean="0"/>
              <a:t>geotherm</a:t>
            </a:r>
            <a:r>
              <a:rPr lang="en-US" baseline="0" dirty="0" smtClean="0"/>
              <a:t> traces the temperature and pressure conditions of the Earth with depth.</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Now trace the melting curve with the students. The melting curve marks the conditions within the Earth that are necessary for mantle rock to turn from solid to liquid. Notice that at every depth, the melting curve is at higher temperatures than the </a:t>
            </a:r>
            <a:r>
              <a:rPr lang="en-US" baseline="0" dirty="0" err="1" smtClean="0"/>
              <a:t>geotherm</a:t>
            </a:r>
            <a:r>
              <a:rPr lang="en-US" baseline="0" dirty="0" smtClean="0"/>
              <a:t>, meaning that the Earth is never hot enough at any one depth to cause </a:t>
            </a:r>
            <a:r>
              <a:rPr lang="en-US" baseline="0" dirty="0" err="1" smtClean="0"/>
              <a:t>peridotite</a:t>
            </a:r>
            <a:r>
              <a:rPr lang="en-US" baseline="0" dirty="0" smtClean="0"/>
              <a:t> to melt. We know that rocks DO melt in the Earth, but clearly temperature alone can’t be the reason.</a:t>
            </a:r>
          </a:p>
          <a:p>
            <a:endParaRPr lang="en-US" baseline="0" dirty="0" smtClean="0"/>
          </a:p>
          <a:p>
            <a:r>
              <a:rPr lang="en-US" baseline="0" dirty="0" smtClean="0"/>
              <a:t/>
            </a:r>
            <a:br>
              <a:rPr lang="en-US" baseline="0" dirty="0" smtClean="0"/>
            </a:br>
            <a:r>
              <a:rPr lang="en-US" baseline="0" dirty="0" smtClean="0"/>
              <a:t>Cartoon is by Geoff Cromwell.</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616279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a:t>
            </a:r>
            <a:r>
              <a:rPr lang="en-US" baseline="0" dirty="0" smtClean="0"/>
              <a:t> slide outlines the process of depressurization melting and how it allows melt to form in the Earth.</a:t>
            </a:r>
          </a:p>
          <a:p>
            <a:endParaRPr lang="en-US" baseline="0" dirty="0" smtClean="0"/>
          </a:p>
          <a:p>
            <a:r>
              <a:rPr lang="en-US" baseline="0" dirty="0" smtClean="0"/>
              <a:t>Students should record these steps and refer to them in the following slides.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75322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r>
              <a:rPr lang="en-US" dirty="0" smtClean="0"/>
              <a:t/>
            </a:r>
            <a:br>
              <a:rPr lang="en-US" dirty="0" smtClean="0"/>
            </a:br>
            <a:r>
              <a:rPr lang="en-US" dirty="0" smtClean="0"/>
              <a:t>The</a:t>
            </a:r>
            <a:r>
              <a:rPr lang="en-US" baseline="0" dirty="0" smtClean="0"/>
              <a:t> video on this slide shows the effect of heat and density on a material. Hot water and cold water are placed in a tank with ambient temperature. The hot water, dyed red, rises to the surface, while the cold water (dyed blue) stays on the bottom of the tank. This is a similar relationship to changes in temperature in the Earth’s interior. Pockets of hot mantle rock will rise as they become less dense, which in turn lowers the overlying pressure and allows that pocket of rock to expand and rise even more.</a:t>
            </a:r>
          </a:p>
          <a:p>
            <a:endParaRPr lang="en-US" baseline="0" dirty="0" smtClean="0"/>
          </a:p>
          <a:p>
            <a:r>
              <a:rPr lang="en-US" baseline="0" dirty="0" smtClean="0"/>
              <a:t>It is important to distinguish the liquid water in the video with the solid rock in the Earth’s mantle. The rock in the mantle is not a liquid.</a:t>
            </a:r>
          </a:p>
          <a:p>
            <a:endParaRPr lang="en-US" baseline="0" dirty="0" smtClean="0"/>
          </a:p>
          <a:p>
            <a:r>
              <a:rPr lang="en-US" baseline="0" dirty="0" smtClean="0"/>
              <a:t>The video is from </a:t>
            </a:r>
            <a:r>
              <a:rPr lang="en-US" baseline="0" dirty="0" err="1" smtClean="0"/>
              <a:t>youtube</a:t>
            </a:r>
            <a:r>
              <a:rPr lang="en-US" baseline="0" dirty="0" smtClean="0"/>
              <a:t>: https://</a:t>
            </a:r>
            <a:r>
              <a:rPr lang="en-US" baseline="0" dirty="0" err="1" smtClean="0"/>
              <a:t>www.youtube.com</a:t>
            </a:r>
            <a:r>
              <a:rPr lang="en-US" baseline="0" dirty="0" smtClean="0"/>
              <a:t>/</a:t>
            </a:r>
            <a:r>
              <a:rPr lang="en-US" baseline="0" dirty="0" err="1" smtClean="0"/>
              <a:t>watch?v</a:t>
            </a:r>
            <a:r>
              <a:rPr lang="en-US" baseline="0" dirty="0" smtClean="0"/>
              <a:t>=_Ww6BIy3nc0</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443751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r>
              <a:rPr lang="en-US" dirty="0" smtClean="0"/>
              <a:t/>
            </a:r>
            <a:br>
              <a:rPr lang="en-US" dirty="0" smtClean="0"/>
            </a:br>
            <a:r>
              <a:rPr lang="en-US" dirty="0" smtClean="0"/>
              <a:t>This</a:t>
            </a:r>
            <a:r>
              <a:rPr lang="en-US" baseline="0" dirty="0" smtClean="0"/>
              <a:t> shows the end result of depressurization melting in terms of the </a:t>
            </a:r>
            <a:r>
              <a:rPr lang="en-US" baseline="0" dirty="0" err="1" smtClean="0"/>
              <a:t>geotherm</a:t>
            </a:r>
            <a:r>
              <a:rPr lang="en-US" baseline="0" dirty="0" smtClean="0"/>
              <a:t> and melting curve of the Earth. Decreasing pressure in a specific area means that at a given depth, the pressure is lower, essentially raising the </a:t>
            </a:r>
            <a:r>
              <a:rPr lang="en-US" baseline="0" dirty="0" err="1" smtClean="0"/>
              <a:t>geotherm</a:t>
            </a:r>
            <a:r>
              <a:rPr lang="en-US" baseline="0" dirty="0" smtClean="0"/>
              <a:t> curve at that location and allowing it to cross the melting curve. Under the new conditions, lower pressure, rocks will melt at that location where they originally would not.</a:t>
            </a: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443751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a:t>
            </a:r>
            <a:r>
              <a:rPr lang="en-US" baseline="0" dirty="0" smtClean="0"/>
              <a:t> slide highlights one example of depressurization melting that occurs at spreading centers. </a:t>
            </a:r>
          </a:p>
          <a:p>
            <a:endParaRPr lang="en-US" baseline="0" dirty="0" smtClean="0"/>
          </a:p>
          <a:p>
            <a:r>
              <a:rPr lang="en-US" baseline="0" dirty="0" smtClean="0"/>
              <a:t>At spreading </a:t>
            </a:r>
            <a:r>
              <a:rPr lang="en-US" baseline="0" dirty="0" smtClean="0"/>
              <a:t>centers the </a:t>
            </a:r>
            <a:r>
              <a:rPr lang="en-US" baseline="0" dirty="0" smtClean="0"/>
              <a:t>overlying crust thins as two plates move away from each other and eventually separate. The separation between the two plates </a:t>
            </a:r>
            <a:r>
              <a:rPr lang="en-US" baseline="0" dirty="0" smtClean="0"/>
              <a:t>creates a gap, reducing pressure </a:t>
            </a:r>
            <a:r>
              <a:rPr lang="en-US" baseline="0" dirty="0" smtClean="0"/>
              <a:t>on the underlying mantle, </a:t>
            </a:r>
            <a:r>
              <a:rPr lang="en-US" baseline="0" dirty="0" smtClean="0"/>
              <a:t>which allows the mantle rock to melt rise </a:t>
            </a:r>
            <a:r>
              <a:rPr lang="en-US" baseline="0" dirty="0" smtClean="0"/>
              <a:t>up to the </a:t>
            </a:r>
            <a:r>
              <a:rPr lang="en-US" baseline="0" dirty="0" smtClean="0"/>
              <a:t>surface. The now melted rock erupts </a:t>
            </a:r>
            <a:r>
              <a:rPr lang="en-US" baseline="0" dirty="0" smtClean="0"/>
              <a:t>along the spreading </a:t>
            </a:r>
            <a:r>
              <a:rPr lang="en-US" baseline="0" dirty="0" smtClean="0"/>
              <a:t>center, replacing the material that was once there. </a:t>
            </a:r>
            <a:endParaRPr lang="en-US" baseline="0" dirty="0" smtClean="0"/>
          </a:p>
          <a:p>
            <a:endParaRPr lang="en-US" baseline="0" dirty="0" smtClean="0"/>
          </a:p>
          <a:p>
            <a:r>
              <a:rPr lang="en-US" baseline="0" dirty="0" smtClean="0"/>
              <a:t>Image from : http://</a:t>
            </a:r>
            <a:r>
              <a:rPr lang="en-US" baseline="0" dirty="0" err="1" smtClean="0"/>
              <a:t>www.utexas.edu</a:t>
            </a:r>
            <a:r>
              <a:rPr lang="en-US" baseline="0" dirty="0" smtClean="0"/>
              <a:t>/</a:t>
            </a:r>
            <a:r>
              <a:rPr lang="en-US" baseline="0" dirty="0" err="1" smtClean="0"/>
              <a:t>tmm</a:t>
            </a:r>
            <a:r>
              <a:rPr lang="en-US" baseline="0" dirty="0" smtClean="0"/>
              <a:t>/</a:t>
            </a:r>
            <a:r>
              <a:rPr lang="en-US" baseline="0" dirty="0" err="1" smtClean="0"/>
              <a:t>npl</a:t>
            </a:r>
            <a:r>
              <a:rPr lang="en-US" baseline="0" dirty="0" smtClean="0"/>
              <a:t>/mineralogy/blowups/</a:t>
            </a:r>
            <a:r>
              <a:rPr lang="en-US" baseline="0" dirty="0" err="1" smtClean="0"/>
              <a:t>oceanicridge.jpg</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685644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a:t>
            </a:r>
            <a:r>
              <a:rPr lang="en-US" baseline="0" dirty="0" smtClean="0"/>
              <a:t> slide outlines the process of flux melting and how it allows melt to form in the Earth.</a:t>
            </a:r>
          </a:p>
          <a:p>
            <a:endParaRPr lang="en-US" baseline="0" dirty="0" smtClean="0"/>
          </a:p>
          <a:p>
            <a:r>
              <a:rPr lang="en-US" baseline="0" dirty="0" smtClean="0"/>
              <a:t>Students should record these steps and refer to them in the following slides.</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669172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baseline="0" dirty="0" smtClean="0"/>
          </a:p>
          <a:p>
            <a:r>
              <a:rPr lang="en-US" baseline="0" dirty="0" smtClean="0"/>
              <a:t>Volatiles cause the melting temperature of the solid mantle rock to decrease, meaning that the rocks will melt at their current temperatures where before they would have remained in a solid state. The “Dry” melting curve reflects the melting curve of mantle rock without volatiles. The “Wet” curve is for those mantle rocks that have been combined with gasses and liquids. The Wet Melting Curve has shifted to cooler temperatures and crosses the </a:t>
            </a:r>
            <a:r>
              <a:rPr lang="en-US" baseline="0" dirty="0" err="1" smtClean="0"/>
              <a:t>geotherm</a:t>
            </a:r>
            <a:r>
              <a:rPr lang="en-US" baseline="0" dirty="0" smtClean="0"/>
              <a:t> for that specific location, while the Dry Curve continues to require higher temperatures. No additional heat has been added to the this system, the only change has been the addition of volatiles to the mantle rock.</a:t>
            </a:r>
          </a:p>
          <a:p>
            <a:endParaRPr lang="en-US" baseline="0" dirty="0" smtClean="0"/>
          </a:p>
          <a:p>
            <a:r>
              <a:rPr lang="en-US" baseline="0" dirty="0" smtClean="0"/>
              <a:t>One example of flux melting with an everyday object is adding salt to ice cubes. The salt acts as a volatile and slightly lowers the melting temperature of the ice, allowing the ice cube to melt at a lower temperature.</a:t>
            </a:r>
          </a:p>
          <a:p>
            <a:endParaRPr lang="en-US" baseline="0" dirty="0" smtClean="0"/>
          </a:p>
          <a:p>
            <a:r>
              <a:rPr lang="en-US" baseline="0" dirty="0" smtClean="0"/>
              <a:t>Cartoon by: Geoff Cromwell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1681557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The image on this</a:t>
            </a:r>
            <a:r>
              <a:rPr lang="en-US" baseline="0" dirty="0" smtClean="0"/>
              <a:t> slide illustrates </a:t>
            </a:r>
            <a:r>
              <a:rPr lang="en-US" baseline="0" dirty="0" err="1" smtClean="0"/>
              <a:t>subduction</a:t>
            </a:r>
            <a:r>
              <a:rPr lang="en-US" baseline="0" dirty="0" smtClean="0"/>
              <a:t> between the </a:t>
            </a:r>
            <a:r>
              <a:rPr lang="en-US" baseline="0" dirty="0" err="1" smtClean="0"/>
              <a:t>Cocos</a:t>
            </a:r>
            <a:r>
              <a:rPr lang="en-US" baseline="0" dirty="0" smtClean="0"/>
              <a:t> plate and the Caribbean Plate and will explain the process where volatiles get added to a mantle system.</a:t>
            </a:r>
          </a:p>
          <a:p>
            <a:endParaRPr lang="en-US" baseline="0" dirty="0" smtClean="0"/>
          </a:p>
          <a:p>
            <a:r>
              <a:rPr lang="en-US" baseline="0" dirty="0" smtClean="0"/>
              <a:t>The </a:t>
            </a:r>
            <a:r>
              <a:rPr lang="en-US" baseline="0" dirty="0" err="1" smtClean="0"/>
              <a:t>Cocos</a:t>
            </a:r>
            <a:r>
              <a:rPr lang="en-US" baseline="0" dirty="0" smtClean="0"/>
              <a:t> plate, on the left, </a:t>
            </a:r>
            <a:r>
              <a:rPr lang="en-US" baseline="0" dirty="0" err="1" smtClean="0"/>
              <a:t>subducts</a:t>
            </a:r>
            <a:r>
              <a:rPr lang="en-US" baseline="0" dirty="0" smtClean="0"/>
              <a:t> beneath the Caribbean plate and carries with it seafloor sediments and oceanic crust. The </a:t>
            </a:r>
            <a:r>
              <a:rPr lang="en-US" baseline="0" dirty="0" err="1" smtClean="0"/>
              <a:t>subducting</a:t>
            </a:r>
            <a:r>
              <a:rPr lang="en-US" baseline="0" dirty="0" smtClean="0"/>
              <a:t> </a:t>
            </a:r>
            <a:r>
              <a:rPr lang="en-US" baseline="0" dirty="0" err="1" smtClean="0"/>
              <a:t>Cocos</a:t>
            </a:r>
            <a:r>
              <a:rPr lang="en-US" baseline="0" dirty="0" smtClean="0"/>
              <a:t> plate contains cold sediments and oceanic crust saturated with water from millions of years under the sea. The saturated </a:t>
            </a:r>
            <a:r>
              <a:rPr lang="en-US" baseline="0" dirty="0" err="1" smtClean="0"/>
              <a:t>Cocos</a:t>
            </a:r>
            <a:r>
              <a:rPr lang="en-US" baseline="0" dirty="0" smtClean="0"/>
              <a:t> plate is heated from the top down by the overlying mantle wedge. During this heating process, volatiles (e.g., water vapor, carbon dioxide) are released from the sediments and mix into the surrounding hot mantle, lowering the melting temperature of those mantle rocks. The resulting pockets of melt rise to the surface where they are erupted as lava from volcanoes. </a:t>
            </a:r>
            <a:r>
              <a:rPr lang="en-US" baseline="0" dirty="0" err="1" smtClean="0"/>
              <a:t>Subduction</a:t>
            </a:r>
            <a:r>
              <a:rPr lang="en-US" baseline="0" dirty="0" smtClean="0"/>
              <a:t> zones generate many of the world’s volcanoes through this process. Also in this image is the magma chamber, where the molten rock is stored before erupting. The trench forms where the </a:t>
            </a:r>
            <a:r>
              <a:rPr lang="en-US" baseline="0" dirty="0" err="1" smtClean="0"/>
              <a:t>subducting</a:t>
            </a:r>
            <a:r>
              <a:rPr lang="en-US" baseline="0" dirty="0" smtClean="0"/>
              <a:t> and overriding plates collide.  </a:t>
            </a:r>
            <a:endParaRPr lang="en-US" dirty="0" smtClean="0"/>
          </a:p>
          <a:p>
            <a:endParaRPr lang="en-US" baseline="0" dirty="0" smtClean="0"/>
          </a:p>
          <a:p>
            <a:r>
              <a:rPr lang="en-US" baseline="0" dirty="0" err="1" smtClean="0"/>
              <a:t>Subduction</a:t>
            </a:r>
            <a:r>
              <a:rPr lang="en-US" baseline="0" dirty="0" smtClean="0"/>
              <a:t> zones, and flux-melting, are responsible for creating many of the world’s </a:t>
            </a:r>
            <a:r>
              <a:rPr lang="en-US" baseline="0" dirty="0" err="1" smtClean="0"/>
              <a:t>stratovolcanoes</a:t>
            </a:r>
            <a:r>
              <a:rPr lang="en-US" baseline="0" dirty="0" smtClean="0"/>
              <a:t>. The addition of volatiles to the mantle, and then the erupting magma, creates chemical conditions conducive to large scale, violent eruptions. We will talk more about </a:t>
            </a:r>
            <a:r>
              <a:rPr lang="en-US" baseline="0" dirty="0" err="1" smtClean="0"/>
              <a:t>stratovolcanoes</a:t>
            </a:r>
            <a:r>
              <a:rPr lang="en-US" baseline="0" dirty="0" smtClean="0"/>
              <a:t> and the role volatiles play in the following lessons. </a:t>
            </a:r>
          </a:p>
          <a:p>
            <a:endParaRPr lang="en-US" baseline="0" dirty="0" smtClean="0"/>
          </a:p>
          <a:p>
            <a:r>
              <a:rPr lang="en-US" baseline="0" dirty="0" smtClean="0"/>
              <a:t>Above image modified from: http://</a:t>
            </a:r>
            <a:r>
              <a:rPr lang="en-US" baseline="0" dirty="0" err="1" smtClean="0"/>
              <a:t>sio.ucsd.edu</a:t>
            </a:r>
            <a:r>
              <a:rPr lang="en-US" baseline="0" dirty="0" smtClean="0"/>
              <a:t>/volcano/about/</a:t>
            </a:r>
            <a:r>
              <a:rPr lang="en-US" baseline="0" dirty="0" err="1" smtClean="0"/>
              <a:t>subduction.html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2271614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conclusion</a:t>
            </a:r>
            <a:r>
              <a:rPr lang="en-US" sz="1200" kern="1200" baseline="0" dirty="0" smtClean="0">
                <a:solidFill>
                  <a:schemeClr val="tx1"/>
                </a:solidFill>
                <a:effectLst/>
                <a:latin typeface="+mn-lt"/>
                <a:ea typeface="+mn-ea"/>
                <a:cs typeface="+mn-cs"/>
              </a:rPr>
              <a:t> slide illustrates the main points of this brief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presentation. Melt (molten rock) in the Earth is generated by Depressurization melting and Flux melting. Direct heating is not the primary cause of melt because of the unique conditions in the Earth’s interior. The </a:t>
            </a:r>
            <a:r>
              <a:rPr lang="en-US" sz="1200" kern="1200" baseline="0" dirty="0" err="1" smtClean="0">
                <a:solidFill>
                  <a:schemeClr val="tx1"/>
                </a:solidFill>
                <a:effectLst/>
                <a:latin typeface="+mn-lt"/>
                <a:ea typeface="+mn-ea"/>
                <a:cs typeface="+mn-cs"/>
              </a:rPr>
              <a:t>geotherm</a:t>
            </a:r>
            <a:r>
              <a:rPr lang="en-US" sz="1200" kern="1200" baseline="0" dirty="0" smtClean="0">
                <a:solidFill>
                  <a:schemeClr val="tx1"/>
                </a:solidFill>
                <a:effectLst/>
                <a:latin typeface="+mn-lt"/>
                <a:ea typeface="+mn-ea"/>
                <a:cs typeface="+mn-cs"/>
              </a:rPr>
              <a:t> and melting curves for a normal system do not cross, and melt will not be able to form. By lowering pressure (depressurization) or decreasing the melting temperature (adding volatiles), the conditions inside the Earth change and essentially shift the </a:t>
            </a:r>
            <a:r>
              <a:rPr lang="en-US" sz="1200" kern="1200" baseline="0" dirty="0" err="1" smtClean="0">
                <a:solidFill>
                  <a:schemeClr val="tx1"/>
                </a:solidFill>
                <a:effectLst/>
                <a:latin typeface="+mn-lt"/>
                <a:ea typeface="+mn-ea"/>
                <a:cs typeface="+mn-cs"/>
              </a:rPr>
              <a:t>geotherm</a:t>
            </a:r>
            <a:r>
              <a:rPr lang="en-US" sz="1200" kern="1200" baseline="0" dirty="0" smtClean="0">
                <a:solidFill>
                  <a:schemeClr val="tx1"/>
                </a:solidFill>
                <a:effectLst/>
                <a:latin typeface="+mn-lt"/>
                <a:ea typeface="+mn-ea"/>
                <a:cs typeface="+mn-cs"/>
              </a:rPr>
              <a:t> and melting curves until they cross, and allow melt to form.</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Following this presentation there is a summary activity based on student notes from this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The activity is titled “Lesson2_activity_strips”.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6.xml"/><Relationship Id="rId5" Type="http://schemas.openxmlformats.org/officeDocument/2006/relationships/image" Target="../media/image5.png"/><Relationship Id="rId1" Type="http://schemas.microsoft.com/office/2007/relationships/media" Target="../media/media1.mp4"/><Relationship Id="rId2" Type="http://schemas.openxmlformats.org/officeDocument/2006/relationships/video" Target="../media/media1.mp4"/></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8.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endParaRPr lang="en-US" dirty="0"/>
          </a:p>
        </p:txBody>
      </p:sp>
      <p:sp>
        <p:nvSpPr>
          <p:cNvPr id="2" name="Title 1"/>
          <p:cNvSpPr>
            <a:spLocks noGrp="1"/>
          </p:cNvSpPr>
          <p:nvPr>
            <p:ph type="ctrTitle"/>
          </p:nvPr>
        </p:nvSpPr>
        <p:spPr/>
        <p:txBody>
          <a:bodyPr>
            <a:normAutofit/>
          </a:bodyPr>
          <a:lstStyle/>
          <a:p>
            <a:r>
              <a:rPr lang="en-US" dirty="0" smtClean="0"/>
              <a:t>Melting the Earth</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4" name="Text Placeholder 3"/>
          <p:cNvSpPr>
            <a:spLocks noGrp="1"/>
          </p:cNvSpPr>
          <p:nvPr>
            <p:ph type="body" sz="half" idx="2"/>
          </p:nvPr>
        </p:nvSpPr>
        <p:spPr/>
        <p:txBody>
          <a:bodyPr/>
          <a:lstStyle/>
          <a:p>
            <a:r>
              <a:rPr lang="en-US" dirty="0" smtClean="0"/>
              <a:t>Melt</a:t>
            </a:r>
          </a:p>
          <a:p>
            <a:pPr marL="285750" indent="-285750">
              <a:buFont typeface="Arial"/>
              <a:buChar char="•"/>
            </a:pPr>
            <a:r>
              <a:rPr lang="en-US" dirty="0" smtClean="0"/>
              <a:t>The earth’s interior is so hot that it can happen that solid rock melts into a liquid forming pockets within the rock.</a:t>
            </a:r>
          </a:p>
          <a:p>
            <a:pPr marL="285750" indent="-285750">
              <a:buFont typeface="Arial"/>
              <a:buChar char="•"/>
            </a:pPr>
            <a:endParaRPr lang="en-US" dirty="0"/>
          </a:p>
          <a:p>
            <a:r>
              <a:rPr lang="en-US" dirty="0" smtClean="0"/>
              <a:t>Volatiles</a:t>
            </a:r>
          </a:p>
          <a:p>
            <a:pPr marL="285750" indent="-285750">
              <a:buFont typeface="Arial"/>
              <a:buChar char="•"/>
            </a:pPr>
            <a:r>
              <a:rPr lang="en-US" dirty="0" smtClean="0"/>
              <a:t>Under high pressure, gasses can be  included in rocks, melts or minerals</a:t>
            </a:r>
          </a:p>
          <a:p>
            <a:pPr marL="285750" indent="-285750">
              <a:buFont typeface="Arial"/>
              <a:buChar char="•"/>
            </a:pPr>
            <a:r>
              <a:rPr lang="en-US" dirty="0" smtClean="0"/>
              <a:t>e.g., water, carbon dioxide </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9"/>
          <p:cNvPicPr>
            <a:picLocks noChangeAspect="1"/>
          </p:cNvPicPr>
          <p:nvPr/>
        </p:nvPicPr>
        <p:blipFill>
          <a:blip r:embed="rId3"/>
          <a:stretch>
            <a:fillRect/>
          </a:stretch>
        </p:blipFill>
        <p:spPr>
          <a:xfrm>
            <a:off x="3572896" y="1157199"/>
            <a:ext cx="4788310" cy="3415661"/>
          </a:xfrm>
          <a:prstGeom prst="rect">
            <a:avLst/>
          </a:prstGeom>
        </p:spPr>
      </p:pic>
    </p:spTree>
    <p:extLst>
      <p:ext uri="{BB962C8B-B14F-4D97-AF65-F5344CB8AC3E}">
        <p14:creationId xmlns:p14="http://schemas.microsoft.com/office/powerpoint/2010/main" val="35544414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rocks melt?</a:t>
            </a:r>
            <a:endParaRPr lang="en-US" dirty="0"/>
          </a:p>
        </p:txBody>
      </p:sp>
      <p:sp>
        <p:nvSpPr>
          <p:cNvPr id="4" name="Text Placeholder 3"/>
          <p:cNvSpPr>
            <a:spLocks noGrp="1"/>
          </p:cNvSpPr>
          <p:nvPr>
            <p:ph type="body" sz="half" idx="2"/>
          </p:nvPr>
        </p:nvSpPr>
        <p:spPr>
          <a:xfrm>
            <a:off x="380999" y="990600"/>
            <a:ext cx="2476639" cy="5257800"/>
          </a:xfrm>
        </p:spPr>
        <p:txBody>
          <a:bodyPr/>
          <a:lstStyle/>
          <a:p>
            <a:r>
              <a:rPr lang="en-US" dirty="0" smtClean="0"/>
              <a:t>Three possibilities:</a:t>
            </a:r>
          </a:p>
          <a:p>
            <a:pPr marL="342900" indent="-342900">
              <a:buFont typeface="+mj-lt"/>
              <a:buAutoNum type="arabicPeriod"/>
            </a:pPr>
            <a:r>
              <a:rPr lang="en-US" dirty="0" smtClean="0"/>
              <a:t>Direct heating</a:t>
            </a:r>
          </a:p>
          <a:p>
            <a:pPr marL="342900" indent="-342900">
              <a:buFont typeface="+mj-lt"/>
              <a:buAutoNum type="arabicPeriod"/>
            </a:pPr>
            <a:endParaRPr lang="en-US" dirty="0" smtClean="0"/>
          </a:p>
          <a:p>
            <a:pPr marL="342900" indent="-342900">
              <a:buFont typeface="+mj-lt"/>
              <a:buAutoNum type="arabicPeriod"/>
            </a:pPr>
            <a:r>
              <a:rPr lang="en-US" dirty="0" smtClean="0"/>
              <a:t>Depressurization</a:t>
            </a:r>
          </a:p>
          <a:p>
            <a:pPr marL="342900" indent="-342900">
              <a:buFont typeface="+mj-lt"/>
              <a:buAutoNum type="arabicPeriod"/>
            </a:pPr>
            <a:endParaRPr lang="en-US" dirty="0" smtClean="0"/>
          </a:p>
          <a:p>
            <a:pPr marL="342900" indent="-342900">
              <a:buFont typeface="+mj-lt"/>
              <a:buAutoNum type="arabicPeriod"/>
            </a:pPr>
            <a:r>
              <a:rPr lang="en-US" dirty="0" smtClean="0"/>
              <a:t>Flux melting</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7" name="Rectangle 6"/>
          <p:cNvSpPr/>
          <p:nvPr/>
        </p:nvSpPr>
        <p:spPr>
          <a:xfrm>
            <a:off x="4617075" y="1980194"/>
            <a:ext cx="2584117" cy="1569660"/>
          </a:xfrm>
          <a:prstGeom prst="rect">
            <a:avLst/>
          </a:prstGeom>
          <a:noFill/>
        </p:spPr>
        <p:txBody>
          <a:bodyPr wrap="square" lIns="91440" tIns="45720" rIns="91440" bIns="45720">
            <a:spAutoFit/>
          </a:bodyPr>
          <a:lstStyle/>
          <a:p>
            <a:pPr algn="ctr"/>
            <a:r>
              <a:rPr lang="en-US" sz="9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a:t>
            </a:r>
            <a:endParaRPr lang="en-US" sz="9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249962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Heating - Doesn’t Work!</a:t>
            </a:r>
            <a:endParaRPr lang="en-US" dirty="0"/>
          </a:p>
        </p:txBody>
      </p:sp>
      <p:sp>
        <p:nvSpPr>
          <p:cNvPr id="4" name="Text Placeholder 3"/>
          <p:cNvSpPr>
            <a:spLocks noGrp="1"/>
          </p:cNvSpPr>
          <p:nvPr>
            <p:ph type="body" sz="half" idx="2"/>
          </p:nvPr>
        </p:nvSpPr>
        <p:spPr/>
        <p:txBody>
          <a:bodyPr/>
          <a:lstStyle/>
          <a:p>
            <a:r>
              <a:rPr lang="en-US" dirty="0" smtClean="0"/>
              <a:t>Rocks melt at temperatures described by the </a:t>
            </a:r>
            <a:r>
              <a:rPr lang="en-US" u="sng" dirty="0" smtClean="0"/>
              <a:t>Melting Curve</a:t>
            </a:r>
          </a:p>
          <a:p>
            <a:endParaRPr lang="en-US" dirty="0" smtClean="0"/>
          </a:p>
          <a:p>
            <a:r>
              <a:rPr lang="en-US" dirty="0" smtClean="0"/>
              <a:t>The interior of the Earth only reaches temperatures of the </a:t>
            </a:r>
            <a:r>
              <a:rPr lang="en-US" u="sng" dirty="0" err="1" smtClean="0"/>
              <a:t>Geotherm</a:t>
            </a:r>
            <a:endParaRPr lang="en-US" u="sng" dirty="0" smtClean="0"/>
          </a:p>
          <a:p>
            <a:endParaRPr lang="en-US" u="sng" dirty="0"/>
          </a:p>
          <a:p>
            <a:r>
              <a:rPr lang="en-US" dirty="0" smtClean="0"/>
              <a:t>Earth’s </a:t>
            </a:r>
            <a:r>
              <a:rPr lang="en-US" dirty="0" err="1" smtClean="0"/>
              <a:t>Geotherm</a:t>
            </a:r>
            <a:r>
              <a:rPr lang="en-US" dirty="0" smtClean="0"/>
              <a:t> is not hot enough to melt rocks!</a:t>
            </a:r>
          </a:p>
          <a:p>
            <a:endParaRPr lang="en-US" dirty="0" smtClean="0"/>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6" descr="geotherm_2.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596900"/>
            <a:ext cx="4305300" cy="4432300"/>
          </a:xfrm>
          <a:prstGeom prst="rect">
            <a:avLst/>
          </a:prstGeom>
        </p:spPr>
      </p:pic>
    </p:spTree>
    <p:extLst>
      <p:ext uri="{BB962C8B-B14F-4D97-AF65-F5344CB8AC3E}">
        <p14:creationId xmlns:p14="http://schemas.microsoft.com/office/powerpoint/2010/main" val="402187156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Depressurization Melting</a:t>
            </a:r>
            <a:endParaRPr lang="en-US" dirty="0"/>
          </a:p>
        </p:txBody>
      </p:sp>
      <p:sp>
        <p:nvSpPr>
          <p:cNvPr id="4" name="Text Placeholder 3"/>
          <p:cNvSpPr>
            <a:spLocks noGrp="1"/>
          </p:cNvSpPr>
          <p:nvPr>
            <p:ph type="body" sz="half" idx="2"/>
          </p:nvPr>
        </p:nvSpPr>
        <p:spPr/>
        <p:txBody>
          <a:bodyPr/>
          <a:lstStyle/>
          <a:p>
            <a:pPr marL="342900" indent="-342900">
              <a:buFont typeface="+mj-lt"/>
              <a:buAutoNum type="arabicPeriod"/>
            </a:pPr>
            <a:r>
              <a:rPr lang="en-US" dirty="0" smtClean="0"/>
              <a:t>Decrease pressure</a:t>
            </a:r>
          </a:p>
          <a:p>
            <a:pPr marL="342900" indent="-342900">
              <a:buFont typeface="+mj-lt"/>
              <a:buAutoNum type="arabicPeriod"/>
            </a:pPr>
            <a:endParaRPr lang="en-US" dirty="0" smtClean="0"/>
          </a:p>
          <a:p>
            <a:pPr marL="342900" indent="-342900">
              <a:buFont typeface="+mj-lt"/>
              <a:buAutoNum type="arabicPeriod"/>
            </a:pPr>
            <a:r>
              <a:rPr lang="en-US" dirty="0" smtClean="0"/>
              <a:t>Melting conditions change at a given location</a:t>
            </a:r>
          </a:p>
          <a:p>
            <a:pPr marL="342900" indent="-342900">
              <a:buFont typeface="+mj-lt"/>
              <a:buAutoNum type="arabicPeriod"/>
            </a:pPr>
            <a:endParaRPr lang="en-US" dirty="0" smtClean="0"/>
          </a:p>
          <a:p>
            <a:pPr marL="342900" indent="-342900">
              <a:buFont typeface="+mj-lt"/>
              <a:buAutoNum type="arabicPeriod"/>
            </a:pPr>
            <a:r>
              <a:rPr lang="en-US" dirty="0" smtClean="0"/>
              <a:t>Rocks can now melt where they used to be solid</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7" name="Rectangle 6"/>
          <p:cNvSpPr/>
          <p:nvPr/>
        </p:nvSpPr>
        <p:spPr>
          <a:xfrm>
            <a:off x="4617075" y="1980194"/>
            <a:ext cx="2584117" cy="1569660"/>
          </a:xfrm>
          <a:prstGeom prst="rect">
            <a:avLst/>
          </a:prstGeom>
          <a:noFill/>
        </p:spPr>
        <p:txBody>
          <a:bodyPr wrap="square" lIns="91440" tIns="45720" rIns="91440" bIns="45720">
            <a:spAutoFit/>
          </a:bodyPr>
          <a:lstStyle/>
          <a:p>
            <a:pPr algn="ctr"/>
            <a:r>
              <a:rPr lang="en-US" sz="9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a:t>
            </a:r>
            <a:endParaRPr lang="en-US" sz="9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0468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Lower Pressure</a:t>
            </a:r>
            <a:endParaRPr lang="en-US" dirty="0"/>
          </a:p>
        </p:txBody>
      </p:sp>
      <p:pic>
        <p:nvPicPr>
          <p:cNvPr id="7" name="Water Temperature and Density.mp4">
            <a:hlinkClick r:id="" action="ppaction://media"/>
          </p:cNvPr>
          <p:cNvPicPr>
            <a:picLocks noGrp="1" noChangeAspect="1"/>
          </p:cNvPicPr>
          <p:nvPr>
            <p:ph type="pic" idx="1"/>
            <a:videoFile r:link="rId2"/>
            <p:extLst>
              <p:ext uri="{DAA4B4D4-6D71-4841-9C94-3DE7FCFB9230}">
                <p14:media xmlns:p14="http://schemas.microsoft.com/office/powerpoint/2010/main" r:embed="rId1"/>
              </p:ext>
            </p:extLst>
          </p:nvPr>
        </p:nvPicPr>
        <p:blipFill>
          <a:blip r:embed="rId5"/>
          <a:stretch>
            <a:fillRect/>
          </a:stretch>
        </p:blipFill>
        <p:spPr>
          <a:xfrm>
            <a:off x="3160713" y="609600"/>
            <a:ext cx="5546725" cy="4267200"/>
          </a:xfrm>
        </p:spPr>
      </p:pic>
      <p:sp>
        <p:nvSpPr>
          <p:cNvPr id="4" name="Text Placeholder 3"/>
          <p:cNvSpPr>
            <a:spLocks noGrp="1"/>
          </p:cNvSpPr>
          <p:nvPr>
            <p:ph type="body" sz="half" idx="2"/>
          </p:nvPr>
        </p:nvSpPr>
        <p:spPr/>
        <p:txBody>
          <a:bodyPr/>
          <a:lstStyle/>
          <a:p>
            <a:pPr marL="285750" indent="-285750">
              <a:buFont typeface="Arial"/>
              <a:buChar char="•"/>
            </a:pPr>
            <a:r>
              <a:rPr lang="en-US" dirty="0" smtClean="0"/>
              <a:t>Changes in density can cause a material to rise or sink within a system</a:t>
            </a:r>
          </a:p>
          <a:p>
            <a:pPr marL="285750" indent="-285750">
              <a:buFont typeface="Arial"/>
              <a:buChar char="•"/>
            </a:pPr>
            <a:r>
              <a:rPr lang="en-US" dirty="0" smtClean="0"/>
              <a:t>Hot rock is less dense than cold rock</a:t>
            </a:r>
          </a:p>
          <a:p>
            <a:pPr marL="285750" indent="-285750">
              <a:buFont typeface="Arial"/>
              <a:buChar char="•"/>
            </a:pPr>
            <a:r>
              <a:rPr lang="en-US" dirty="0" smtClean="0"/>
              <a:t>The hotter rock will rise in the mantle, even though it is still solid. </a:t>
            </a:r>
          </a:p>
          <a:p>
            <a:pPr marL="285750" indent="-285750">
              <a:buFont typeface="Arial"/>
              <a:buChar char="•"/>
            </a:pPr>
            <a:endParaRPr lang="en-US" dirty="0"/>
          </a:p>
          <a:p>
            <a:pPr marL="285750" indent="-285750">
              <a:buFont typeface="Arial"/>
              <a:buChar char="•"/>
            </a:pPr>
            <a:r>
              <a:rPr lang="en-US" dirty="0" smtClean="0"/>
              <a:t>This is an example video of this effect</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Tree>
    <p:extLst>
      <p:ext uri="{BB962C8B-B14F-4D97-AF65-F5344CB8AC3E}">
        <p14:creationId xmlns:p14="http://schemas.microsoft.com/office/powerpoint/2010/main" val="355201835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Depressurization Melting</a:t>
            </a:r>
            <a:endParaRPr lang="en-US" dirty="0"/>
          </a:p>
        </p:txBody>
      </p:sp>
      <p:sp>
        <p:nvSpPr>
          <p:cNvPr id="4" name="Text Placeholder 3"/>
          <p:cNvSpPr>
            <a:spLocks noGrp="1"/>
          </p:cNvSpPr>
          <p:nvPr>
            <p:ph type="body" sz="half" idx="2"/>
          </p:nvPr>
        </p:nvSpPr>
        <p:spPr/>
        <p:txBody>
          <a:bodyPr/>
          <a:lstStyle/>
          <a:p>
            <a:r>
              <a:rPr lang="en-US" dirty="0" smtClean="0"/>
              <a:t>Reduced Pressure</a:t>
            </a:r>
          </a:p>
          <a:p>
            <a:pPr marL="285750" indent="-285750">
              <a:buFont typeface="Arial"/>
              <a:buChar char="•"/>
            </a:pPr>
            <a:r>
              <a:rPr lang="en-US" dirty="0" err="1" smtClean="0"/>
              <a:t>Geotherm</a:t>
            </a:r>
            <a:r>
              <a:rPr lang="en-US" dirty="0" smtClean="0"/>
              <a:t> essentially moves up</a:t>
            </a:r>
          </a:p>
          <a:p>
            <a:pPr marL="285750" indent="-285750">
              <a:buFont typeface="Arial"/>
              <a:buChar char="•"/>
            </a:pPr>
            <a:endParaRPr lang="en-US" dirty="0"/>
          </a:p>
          <a:p>
            <a:pPr marL="285750" indent="-285750">
              <a:buFont typeface="Arial"/>
              <a:buChar char="•"/>
            </a:pPr>
            <a:r>
              <a:rPr lang="en-US" dirty="0" smtClean="0"/>
              <a:t>Crosses the melting curve</a:t>
            </a:r>
          </a:p>
          <a:p>
            <a:pPr marL="285750" indent="-285750">
              <a:buFont typeface="Arial"/>
              <a:buChar char="•"/>
            </a:pPr>
            <a:endParaRPr lang="en-US" dirty="0"/>
          </a:p>
          <a:p>
            <a:pPr marL="285750" indent="-285750">
              <a:buFont typeface="Arial"/>
              <a:buChar char="•"/>
            </a:pPr>
            <a:r>
              <a:rPr lang="en-US" dirty="0" smtClean="0"/>
              <a:t>Rocks can melt where they couldn’t before</a:t>
            </a:r>
          </a:p>
          <a:p>
            <a:pPr marL="285750" indent="-285750">
              <a:buFont typeface="Arial"/>
              <a:buChar char="•"/>
            </a:pPr>
            <a:endParaRPr lang="en-US" dirty="0"/>
          </a:p>
          <a:p>
            <a:pPr marL="285750" indent="-285750">
              <a:buFont typeface="Arial"/>
              <a:buChar char="•"/>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8" descr="geotherm_4.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596900"/>
            <a:ext cx="4305300" cy="4432300"/>
          </a:xfrm>
          <a:prstGeom prst="rect">
            <a:avLst/>
          </a:prstGeom>
        </p:spPr>
      </p:pic>
    </p:spTree>
    <p:extLst>
      <p:ext uri="{BB962C8B-B14F-4D97-AF65-F5344CB8AC3E}">
        <p14:creationId xmlns:p14="http://schemas.microsoft.com/office/powerpoint/2010/main" val="40648559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Depressurization – Spreading Centers</a:t>
            </a:r>
            <a:endParaRPr lang="en-US" dirty="0"/>
          </a:p>
        </p:txBody>
      </p:sp>
      <p:sp>
        <p:nvSpPr>
          <p:cNvPr id="4" name="Text Placeholder 3"/>
          <p:cNvSpPr>
            <a:spLocks noGrp="1"/>
          </p:cNvSpPr>
          <p:nvPr>
            <p:ph type="body" sz="half" idx="2"/>
          </p:nvPr>
        </p:nvSpPr>
        <p:spPr/>
        <p:txBody>
          <a:bodyPr/>
          <a:lstStyle/>
          <a:p>
            <a:r>
              <a:rPr lang="en-US" sz="1800" dirty="0" smtClean="0"/>
              <a:t>Spreading Centers</a:t>
            </a:r>
          </a:p>
          <a:p>
            <a:endParaRPr lang="en-US" sz="1800" dirty="0" smtClean="0"/>
          </a:p>
          <a:p>
            <a:pPr marL="285750" indent="-285750">
              <a:buFont typeface="Arial"/>
              <a:buChar char="•"/>
            </a:pPr>
            <a:r>
              <a:rPr lang="en-US" dirty="0" smtClean="0"/>
              <a:t>Plates move away from each other</a:t>
            </a:r>
          </a:p>
          <a:p>
            <a:pPr marL="285750" indent="-285750">
              <a:buFont typeface="Arial"/>
              <a:buChar char="•"/>
            </a:pPr>
            <a:endParaRPr lang="en-US" dirty="0" smtClean="0"/>
          </a:p>
          <a:p>
            <a:pPr marL="285750" indent="-285750">
              <a:buFont typeface="Arial"/>
              <a:buChar char="•"/>
            </a:pPr>
            <a:r>
              <a:rPr lang="en-US" dirty="0" smtClean="0"/>
              <a:t>Space opens up between the plates</a:t>
            </a:r>
            <a:endParaRPr lang="en-US" dirty="0" smtClean="0"/>
          </a:p>
          <a:p>
            <a:pPr marL="285750" indent="-285750">
              <a:buFont typeface="Arial"/>
              <a:buChar char="•"/>
            </a:pPr>
            <a:endParaRPr lang="en-US" dirty="0"/>
          </a:p>
          <a:p>
            <a:pPr marL="285750" indent="-285750">
              <a:buFont typeface="Arial"/>
              <a:buChar char="•"/>
            </a:pPr>
            <a:r>
              <a:rPr lang="en-US" dirty="0" smtClean="0"/>
              <a:t>Underlying mantle rises up to surface</a:t>
            </a:r>
          </a:p>
          <a:p>
            <a:endParaRPr lang="en-US" dirty="0"/>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6" descr="oceanicrid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530" y="1527125"/>
            <a:ext cx="5168698" cy="2768125"/>
          </a:xfrm>
          <a:prstGeom prst="rect">
            <a:avLst/>
          </a:prstGeom>
        </p:spPr>
      </p:pic>
    </p:spTree>
    <p:extLst>
      <p:ext uri="{BB962C8B-B14F-4D97-AF65-F5344CB8AC3E}">
        <p14:creationId xmlns:p14="http://schemas.microsoft.com/office/powerpoint/2010/main" val="38486206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Flux Melting</a:t>
            </a:r>
            <a:endParaRPr lang="en-US" dirty="0"/>
          </a:p>
        </p:txBody>
      </p:sp>
      <p:sp>
        <p:nvSpPr>
          <p:cNvPr id="4" name="Text Placeholder 3"/>
          <p:cNvSpPr>
            <a:spLocks noGrp="1"/>
          </p:cNvSpPr>
          <p:nvPr>
            <p:ph type="body" sz="half" idx="2"/>
          </p:nvPr>
        </p:nvSpPr>
        <p:spPr/>
        <p:txBody>
          <a:bodyPr/>
          <a:lstStyle/>
          <a:p>
            <a:pPr marL="342900" indent="-342900">
              <a:buAutoNum type="arabicPeriod"/>
            </a:pPr>
            <a:r>
              <a:rPr lang="en-US" dirty="0" smtClean="0"/>
              <a:t>Occurs at </a:t>
            </a:r>
            <a:r>
              <a:rPr lang="en-US" dirty="0" err="1" smtClean="0"/>
              <a:t>subduction</a:t>
            </a:r>
            <a:r>
              <a:rPr lang="en-US" dirty="0" smtClean="0"/>
              <a:t> zones</a:t>
            </a:r>
          </a:p>
          <a:p>
            <a:pPr marL="342900" indent="-342900">
              <a:buAutoNum type="arabicPeriod"/>
            </a:pPr>
            <a:endParaRPr lang="en-US" dirty="0"/>
          </a:p>
          <a:p>
            <a:pPr marL="342900" indent="-342900">
              <a:buAutoNum type="arabicPeriod"/>
            </a:pPr>
            <a:r>
              <a:rPr lang="en-US" dirty="0" smtClean="0"/>
              <a:t>Gasses and fluids mix with mantle</a:t>
            </a:r>
          </a:p>
          <a:p>
            <a:pPr marL="342900" indent="-342900">
              <a:buAutoNum type="arabicPeriod"/>
            </a:pPr>
            <a:endParaRPr lang="en-US" dirty="0"/>
          </a:p>
          <a:p>
            <a:pPr marL="342900" indent="-342900">
              <a:buAutoNum type="arabicPeriod"/>
            </a:pPr>
            <a:r>
              <a:rPr lang="en-US" dirty="0" smtClean="0"/>
              <a:t>Lower melting temperature</a:t>
            </a:r>
          </a:p>
          <a:p>
            <a:pPr marL="342900" indent="-342900">
              <a:buAutoNum type="arabicPeriod"/>
            </a:pPr>
            <a:endParaRPr lang="en-US" dirty="0"/>
          </a:p>
          <a:p>
            <a:pPr marL="342900" indent="-342900">
              <a:buAutoNum type="arabicPeriod"/>
            </a:pPr>
            <a:r>
              <a:rPr lang="en-US" dirty="0" smtClean="0"/>
              <a:t>Rocks melt at lower temperatures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7" name="Rectangle 6"/>
          <p:cNvSpPr/>
          <p:nvPr/>
        </p:nvSpPr>
        <p:spPr>
          <a:xfrm>
            <a:off x="4617075" y="1980194"/>
            <a:ext cx="2584117" cy="1569660"/>
          </a:xfrm>
          <a:prstGeom prst="rect">
            <a:avLst/>
          </a:prstGeom>
          <a:noFill/>
        </p:spPr>
        <p:txBody>
          <a:bodyPr wrap="square" lIns="91440" tIns="45720" rIns="91440" bIns="45720">
            <a:spAutoFit/>
          </a:bodyPr>
          <a:lstStyle/>
          <a:p>
            <a:pPr algn="ctr"/>
            <a:r>
              <a:rPr lang="en-US" sz="9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a:t>
            </a:r>
            <a:endParaRPr lang="en-US" sz="9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924715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Flux Melting</a:t>
            </a:r>
            <a:endParaRPr lang="en-US" dirty="0"/>
          </a:p>
        </p:txBody>
      </p:sp>
      <p:sp>
        <p:nvSpPr>
          <p:cNvPr id="4" name="Text Placeholder 3"/>
          <p:cNvSpPr>
            <a:spLocks noGrp="1"/>
          </p:cNvSpPr>
          <p:nvPr>
            <p:ph type="body" sz="half" idx="2"/>
          </p:nvPr>
        </p:nvSpPr>
        <p:spPr/>
        <p:txBody>
          <a:bodyPr/>
          <a:lstStyle/>
          <a:p>
            <a:pPr marL="285750" indent="-285750">
              <a:buFont typeface="Arial"/>
              <a:buChar char="•"/>
            </a:pPr>
            <a:r>
              <a:rPr lang="en-US" dirty="0" smtClean="0"/>
              <a:t>Volatiles lower the melting temperature of the mantle rock</a:t>
            </a:r>
          </a:p>
          <a:p>
            <a:pPr marL="285750" indent="-285750">
              <a:buFont typeface="Arial"/>
              <a:buChar char="•"/>
            </a:pPr>
            <a:endParaRPr lang="en-US" dirty="0"/>
          </a:p>
          <a:p>
            <a:pPr marL="285750" indent="-285750">
              <a:buFont typeface="Arial"/>
              <a:buChar char="•"/>
            </a:pPr>
            <a:r>
              <a:rPr lang="en-US" dirty="0" smtClean="0"/>
              <a:t>Solid rock able to melt at current temperatures</a:t>
            </a:r>
          </a:p>
          <a:p>
            <a:pPr marL="285750" indent="-285750">
              <a:buFont typeface="Arial"/>
              <a:buChar char="•"/>
            </a:pPr>
            <a:endParaRPr lang="en-US" dirty="0"/>
          </a:p>
          <a:p>
            <a:pPr marL="285750" indent="-285750">
              <a:buFont typeface="Arial"/>
              <a:buChar char="•"/>
            </a:pPr>
            <a:r>
              <a:rPr lang="en-US" dirty="0" smtClean="0"/>
              <a:t>Does not require additional heat</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6" descr="geotherm_3.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596900"/>
            <a:ext cx="4305300" cy="4432300"/>
          </a:xfrm>
          <a:prstGeom prst="rect">
            <a:avLst/>
          </a:prstGeom>
        </p:spPr>
      </p:pic>
    </p:spTree>
    <p:extLst>
      <p:ext uri="{BB962C8B-B14F-4D97-AF65-F5344CB8AC3E}">
        <p14:creationId xmlns:p14="http://schemas.microsoft.com/office/powerpoint/2010/main" val="8217767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Subduction</a:t>
            </a:r>
            <a:endParaRPr lang="en-US" dirty="0"/>
          </a:p>
        </p:txBody>
      </p:sp>
      <p:sp>
        <p:nvSpPr>
          <p:cNvPr id="4" name="Text Placeholder 3"/>
          <p:cNvSpPr>
            <a:spLocks noGrp="1"/>
          </p:cNvSpPr>
          <p:nvPr>
            <p:ph type="body" sz="half" idx="2"/>
          </p:nvPr>
        </p:nvSpPr>
        <p:spPr/>
        <p:txBody>
          <a:bodyPr/>
          <a:lstStyle/>
          <a:p>
            <a:pPr marL="285750" indent="-285750">
              <a:buFont typeface="Arial"/>
              <a:buChar char="•"/>
            </a:pPr>
            <a:r>
              <a:rPr lang="en-US" dirty="0" smtClean="0"/>
              <a:t>Oceanic plate </a:t>
            </a:r>
            <a:r>
              <a:rPr lang="en-US" dirty="0" err="1" smtClean="0"/>
              <a:t>subducts</a:t>
            </a:r>
            <a:r>
              <a:rPr lang="en-US" dirty="0"/>
              <a:t> </a:t>
            </a:r>
            <a:r>
              <a:rPr lang="en-US" dirty="0" smtClean="0"/>
              <a:t>into the mantle</a:t>
            </a:r>
          </a:p>
          <a:p>
            <a:pPr marL="285750" indent="-285750">
              <a:buFont typeface="Arial"/>
              <a:buChar char="•"/>
            </a:pPr>
            <a:endParaRPr lang="en-US" dirty="0" smtClean="0"/>
          </a:p>
          <a:p>
            <a:pPr marL="285750" indent="-285750">
              <a:buFont typeface="Arial"/>
              <a:buChar char="•"/>
            </a:pPr>
            <a:r>
              <a:rPr lang="en-US" dirty="0" err="1" smtClean="0"/>
              <a:t>Subducting</a:t>
            </a:r>
            <a:r>
              <a:rPr lang="en-US" dirty="0" smtClean="0"/>
              <a:t> plate heats up, volatiles are expelled and rise up</a:t>
            </a:r>
          </a:p>
          <a:p>
            <a:pPr marL="285750" indent="-285750">
              <a:buFont typeface="Arial"/>
              <a:buChar char="•"/>
            </a:pPr>
            <a:endParaRPr lang="en-US" dirty="0" smtClean="0"/>
          </a:p>
          <a:p>
            <a:pPr marL="285750" indent="-285750">
              <a:buFont typeface="Arial"/>
              <a:buChar char="•"/>
            </a:pPr>
            <a:r>
              <a:rPr lang="en-US" dirty="0" smtClean="0"/>
              <a:t>Volatiles (water vapor, carbon dioxide) interact with overlying mantle</a:t>
            </a:r>
          </a:p>
          <a:p>
            <a:endParaRPr lang="en-US" dirty="0" smtClean="0"/>
          </a:p>
          <a:p>
            <a:pPr marL="285750" indent="-285750">
              <a:buFont typeface="Arial"/>
              <a:buChar char="•"/>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3" name="Picture 2" descr="subduc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782" y="974525"/>
            <a:ext cx="5362910" cy="4014024"/>
          </a:xfrm>
          <a:prstGeom prst="rect">
            <a:avLst/>
          </a:prstGeom>
        </p:spPr>
      </p:pic>
    </p:spTree>
    <p:extLst>
      <p:ext uri="{BB962C8B-B14F-4D97-AF65-F5344CB8AC3E}">
        <p14:creationId xmlns:p14="http://schemas.microsoft.com/office/powerpoint/2010/main" val="8366137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1576"/>
          </a:xfrm>
        </p:spPr>
        <p:txBody>
          <a:bodyPr>
            <a:noAutofit/>
          </a:bodyPr>
          <a:lstStyle/>
          <a:p>
            <a:r>
              <a:rPr lang="en-US" dirty="0" smtClean="0"/>
              <a:t>Two ways rocks melt in the Earth</a:t>
            </a:r>
            <a:endParaRPr lang="en-US" dirty="0"/>
          </a:p>
          <a:p>
            <a:pPr marL="0" indent="0">
              <a:buNone/>
            </a:pPr>
            <a:r>
              <a:rPr lang="en-US" dirty="0" smtClean="0"/>
              <a:t>1. Depressurization Melting</a:t>
            </a:r>
          </a:p>
          <a:p>
            <a:pPr marL="0" indent="0">
              <a:buNone/>
            </a:pPr>
            <a:r>
              <a:rPr lang="en-US" dirty="0"/>
              <a:t>	</a:t>
            </a:r>
            <a:r>
              <a:rPr lang="en-US" dirty="0" smtClean="0"/>
              <a:t>- Lower pressure at a given depth</a:t>
            </a:r>
          </a:p>
          <a:p>
            <a:pPr marL="0" indent="0">
              <a:buNone/>
            </a:pPr>
            <a:r>
              <a:rPr lang="en-US" dirty="0"/>
              <a:t>	</a:t>
            </a:r>
            <a:r>
              <a:rPr lang="en-US" dirty="0" smtClean="0"/>
              <a:t>-</a:t>
            </a:r>
            <a:r>
              <a:rPr lang="en-US" dirty="0" err="1" smtClean="0"/>
              <a:t>Geotherm</a:t>
            </a:r>
            <a:r>
              <a:rPr lang="en-US" dirty="0" smtClean="0"/>
              <a:t> changes, allows melt to form</a:t>
            </a:r>
          </a:p>
          <a:p>
            <a:pPr marL="0" indent="0">
              <a:buNone/>
            </a:pPr>
            <a:r>
              <a:rPr lang="en-US" dirty="0" smtClean="0"/>
              <a:t>2. </a:t>
            </a:r>
            <a:r>
              <a:rPr lang="en-US" dirty="0"/>
              <a:t> </a:t>
            </a:r>
            <a:r>
              <a:rPr lang="en-US" dirty="0" smtClean="0"/>
              <a:t>Flux Melting</a:t>
            </a:r>
          </a:p>
          <a:p>
            <a:pPr marL="0" indent="0">
              <a:buNone/>
            </a:pPr>
            <a:r>
              <a:rPr lang="en-US" dirty="0"/>
              <a:t>	</a:t>
            </a:r>
            <a:r>
              <a:rPr lang="en-US" dirty="0" smtClean="0"/>
              <a:t>-Volatiles (e.g., gas) added to mantle</a:t>
            </a:r>
          </a:p>
          <a:p>
            <a:pPr marL="0" indent="0">
              <a:buNone/>
            </a:pPr>
            <a:r>
              <a:rPr lang="en-US" dirty="0" smtClean="0"/>
              <a:t>	-Lowers melting temperature, Melting curve shifts</a:t>
            </a:r>
          </a:p>
          <a:p>
            <a:pPr marL="0" indent="0">
              <a:buNone/>
            </a:pPr>
            <a:r>
              <a:rPr lang="en-US" dirty="0" smtClean="0"/>
              <a:t>3. …NOT by direct heating!!</a:t>
            </a:r>
          </a:p>
          <a:p>
            <a:pPr marL="0" indent="0">
              <a:buNone/>
            </a:pPr>
            <a:r>
              <a:rPr lang="en-US" dirty="0"/>
              <a:t>	</a:t>
            </a:r>
            <a:r>
              <a:rPr lang="en-US" dirty="0" smtClean="0"/>
              <a:t>-High temperatures don’t mean rocks melt</a:t>
            </a:r>
          </a:p>
          <a:p>
            <a:pPr marL="0" indent="0">
              <a:buNone/>
            </a:pPr>
            <a:endParaRPr lang="en-US" dirty="0" smtClean="0"/>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5717</TotalTime>
  <Words>2175</Words>
  <Application>Microsoft Macintosh PowerPoint</Application>
  <PresentationFormat>On-screen Show (4:3)</PresentationFormat>
  <Paragraphs>212</Paragraphs>
  <Slides>12</Slides>
  <Notes>12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SCC</vt:lpstr>
      <vt:lpstr>Melting the Earth</vt:lpstr>
      <vt:lpstr>Definitions</vt:lpstr>
      <vt:lpstr>How do rocks melt?</vt:lpstr>
      <vt:lpstr>Direct Heating - Doesn’t Work!</vt:lpstr>
      <vt:lpstr>Depressurization Melting</vt:lpstr>
      <vt:lpstr>1. Lower Pressure</vt:lpstr>
      <vt:lpstr>1. Depressurization Melting</vt:lpstr>
      <vt:lpstr>1. Depressurization – Spreading Centers</vt:lpstr>
      <vt:lpstr>Flux Melting</vt:lpstr>
      <vt:lpstr>2. Flux Melting</vt:lpstr>
      <vt:lpstr>1. Subduction</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157</cp:revision>
  <cp:lastPrinted>2011-07-11T02:33:14Z</cp:lastPrinted>
  <dcterms:created xsi:type="dcterms:W3CDTF">2011-06-23T20:06:11Z</dcterms:created>
  <dcterms:modified xsi:type="dcterms:W3CDTF">2013-08-15T18:52:14Z</dcterms:modified>
</cp:coreProperties>
</file>