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0"/>
  </p:notesMasterIdLst>
  <p:sldIdLst>
    <p:sldId id="256" r:id="rId2"/>
    <p:sldId id="267" r:id="rId3"/>
    <p:sldId id="263" r:id="rId4"/>
    <p:sldId id="261" r:id="rId5"/>
    <p:sldId id="266" r:id="rId6"/>
    <p:sldId id="265" r:id="rId7"/>
    <p:sldId id="258" r:id="rId8"/>
    <p:sldId id="264"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65" autoAdjust="0"/>
    <p:restoredTop sz="45338" autoAdjust="0"/>
  </p:normalViewPr>
  <p:slideViewPr>
    <p:cSldViewPr snapToGrid="0" snapToObjects="1">
      <p:cViewPr varScale="1">
        <p:scale>
          <a:sx n="71" d="100"/>
          <a:sy n="71" d="100"/>
        </p:scale>
        <p:origin x="-2688"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7/26/13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youtube.com/watch?v=iyIV5fd1Aww" TargetMode="External"/><Relationship Id="rId4" Type="http://schemas.openxmlformats.org/officeDocument/2006/relationships/hyperlink" Target="http://www.youtube.com/watch?v=6J6X9PsAR5w" TargetMode="External"/><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AUTHORS: Geoffrey Cromwell (Scripps Institution of</a:t>
            </a:r>
            <a:r>
              <a:rPr lang="en-US" sz="1200" kern="1200" baseline="0" dirty="0" smtClean="0">
                <a:solidFill>
                  <a:schemeClr val="tx1"/>
                </a:solidFill>
                <a:effectLst/>
                <a:latin typeface="+mn-lt"/>
                <a:ea typeface="+mn-ea"/>
                <a:cs typeface="+mn-cs"/>
              </a:rPr>
              <a:t> Oceanography, La Jolla, CA) and Danny Blas (Lincoln High School, San Diego, CA)</a:t>
            </a:r>
          </a:p>
          <a:p>
            <a:endParaRPr lang="en-US" sz="120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WHY: Different volcano</a:t>
            </a:r>
            <a:r>
              <a:rPr lang="en-US" sz="1200" kern="1200" baseline="0" dirty="0" smtClean="0">
                <a:solidFill>
                  <a:schemeClr val="tx1"/>
                </a:solidFill>
                <a:effectLst/>
                <a:latin typeface="+mn-lt"/>
                <a:ea typeface="+mn-ea"/>
                <a:cs typeface="+mn-cs"/>
              </a:rPr>
              <a:t> types can be defined by their magma composition. Here we explore how magma viscosity influences volcano shape and the type of lava that is erupted.</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SUMMARY:  </a:t>
            </a:r>
          </a:p>
          <a:p>
            <a:pPr lvl="0"/>
            <a:r>
              <a:rPr lang="en-US" sz="1200" kern="1200" dirty="0" smtClean="0">
                <a:solidFill>
                  <a:schemeClr val="tx1"/>
                </a:solidFill>
                <a:effectLst/>
                <a:latin typeface="+mn-lt"/>
                <a:ea typeface="+mn-ea"/>
                <a:cs typeface="+mn-cs"/>
              </a:rPr>
              <a:t>An introduction to two different types</a:t>
            </a:r>
            <a:r>
              <a:rPr lang="en-US" sz="1200" kern="1200" baseline="0" dirty="0" smtClean="0">
                <a:solidFill>
                  <a:schemeClr val="tx1"/>
                </a:solidFill>
                <a:effectLst/>
                <a:latin typeface="+mn-lt"/>
                <a:ea typeface="+mn-ea"/>
                <a:cs typeface="+mn-cs"/>
              </a:rPr>
              <a:t> of volcanoes, </a:t>
            </a:r>
            <a:r>
              <a:rPr lang="en-US" sz="1200" kern="1200" baseline="0" dirty="0" err="1" smtClean="0">
                <a:solidFill>
                  <a:schemeClr val="tx1"/>
                </a:solidFill>
                <a:effectLst/>
                <a:latin typeface="+mn-lt"/>
                <a:ea typeface="+mn-ea"/>
                <a:cs typeface="+mn-cs"/>
              </a:rPr>
              <a:t>stratovolcano</a:t>
            </a:r>
            <a:r>
              <a:rPr lang="en-US" sz="1200" kern="1200" baseline="0" dirty="0" smtClean="0">
                <a:solidFill>
                  <a:schemeClr val="tx1"/>
                </a:solidFill>
                <a:effectLst/>
                <a:latin typeface="+mn-lt"/>
                <a:ea typeface="+mn-ea"/>
                <a:cs typeface="+mn-cs"/>
              </a:rPr>
              <a:t> and shield volcano, and some of the differences between them. This lesson explores how different types of magmas influence volcano shape and the types of lava that is extruded. Students will watch two short videos explaining the difference between </a:t>
            </a:r>
            <a:r>
              <a:rPr lang="en-US" sz="1200" kern="1200" baseline="0" dirty="0" err="1" smtClean="0">
                <a:solidFill>
                  <a:schemeClr val="tx1"/>
                </a:solidFill>
                <a:effectLst/>
                <a:latin typeface="+mn-lt"/>
                <a:ea typeface="+mn-ea"/>
                <a:cs typeface="+mn-cs"/>
              </a:rPr>
              <a:t>pahoehoe</a:t>
            </a:r>
            <a:r>
              <a:rPr lang="en-US" sz="1200" kern="1200" baseline="0" dirty="0" smtClean="0">
                <a:solidFill>
                  <a:schemeClr val="tx1"/>
                </a:solidFill>
                <a:effectLst/>
                <a:latin typeface="+mn-lt"/>
                <a:ea typeface="+mn-ea"/>
                <a:cs typeface="+mn-cs"/>
              </a:rPr>
              <a:t> and </a:t>
            </a:r>
            <a:r>
              <a:rPr lang="en-US" sz="1200" kern="1200" baseline="0" dirty="0" err="1" smtClean="0">
                <a:solidFill>
                  <a:schemeClr val="tx1"/>
                </a:solidFill>
                <a:effectLst/>
                <a:latin typeface="+mn-lt"/>
                <a:ea typeface="+mn-ea"/>
                <a:cs typeface="+mn-cs"/>
              </a:rPr>
              <a:t>aa</a:t>
            </a:r>
            <a:r>
              <a:rPr lang="en-US" sz="1200" kern="1200" baseline="0" dirty="0" smtClean="0">
                <a:solidFill>
                  <a:schemeClr val="tx1"/>
                </a:solidFill>
                <a:effectLst/>
                <a:latin typeface="+mn-lt"/>
                <a:ea typeface="+mn-ea"/>
                <a:cs typeface="+mn-cs"/>
              </a:rPr>
              <a:t> lavas.</a:t>
            </a:r>
          </a:p>
          <a:p>
            <a:pPr lvl="0"/>
            <a:endParaRPr lang="en-US" sz="1200" kern="1200" baseline="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PICTURE/GRAPHICS CREDITS: Image from http://</a:t>
            </a:r>
            <a:r>
              <a:rPr lang="en-US" sz="1200" kern="1200" dirty="0" err="1" smtClean="0">
                <a:solidFill>
                  <a:schemeClr val="tx1"/>
                </a:solidFill>
                <a:effectLst/>
                <a:latin typeface="+mn-lt"/>
                <a:ea typeface="+mn-ea"/>
                <a:cs typeface="+mn-cs"/>
              </a:rPr>
              <a:t>upload.wikimedia.org</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wikipedia</a:t>
            </a:r>
            <a:r>
              <a:rPr lang="en-US" sz="1200" kern="1200" dirty="0" smtClean="0">
                <a:solidFill>
                  <a:schemeClr val="tx1"/>
                </a:solidFill>
                <a:effectLst/>
                <a:latin typeface="+mn-lt"/>
                <a:ea typeface="+mn-ea"/>
                <a:cs typeface="+mn-cs"/>
              </a:rPr>
              <a:t>/commons/e/</a:t>
            </a:r>
            <a:r>
              <a:rPr lang="en-US" sz="1200" kern="1200" dirty="0" err="1" smtClean="0">
                <a:solidFill>
                  <a:schemeClr val="tx1"/>
                </a:solidFill>
                <a:effectLst/>
                <a:latin typeface="+mn-lt"/>
                <a:ea typeface="+mn-ea"/>
                <a:cs typeface="+mn-cs"/>
              </a:rPr>
              <a:t>ee</a:t>
            </a:r>
            <a:r>
              <a:rPr lang="en-US" sz="1200" kern="1200" dirty="0" smtClean="0">
                <a:solidFill>
                  <a:schemeClr val="tx1"/>
                </a:solidFill>
                <a:effectLst/>
                <a:latin typeface="+mn-lt"/>
                <a:ea typeface="+mn-ea"/>
                <a:cs typeface="+mn-cs"/>
              </a:rPr>
              <a:t>/1975_Pavlof_volcano_eruption,_Alaska_(1182883978).jpg</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There are four videos used in this lesson,</a:t>
            </a:r>
            <a:r>
              <a:rPr lang="en-US" sz="1200" kern="1200" baseline="0" dirty="0" smtClean="0">
                <a:solidFill>
                  <a:schemeClr val="tx1"/>
                </a:solidFill>
                <a:effectLst/>
                <a:latin typeface="+mn-lt"/>
                <a:ea typeface="+mn-ea"/>
                <a:cs typeface="+mn-cs"/>
              </a:rPr>
              <a:t> from </a:t>
            </a:r>
            <a:r>
              <a:rPr lang="en-US" sz="1200" kern="1200" baseline="0" dirty="0" err="1" smtClean="0">
                <a:solidFill>
                  <a:schemeClr val="tx1"/>
                </a:solidFill>
                <a:effectLst/>
                <a:latin typeface="+mn-lt"/>
                <a:ea typeface="+mn-ea"/>
                <a:cs typeface="+mn-cs"/>
              </a:rPr>
              <a:t>youtube.com</a:t>
            </a:r>
            <a:r>
              <a:rPr lang="en-US" sz="1200" kern="1200" baseline="0" dirty="0" smtClean="0">
                <a:solidFill>
                  <a:schemeClr val="tx1"/>
                </a:solidFill>
                <a:effectLst/>
                <a:latin typeface="+mn-lt"/>
                <a:ea typeface="+mn-ea"/>
                <a:cs typeface="+mn-cs"/>
              </a:rPr>
              <a:t> and personal videos created by Danny Blas and Geoff Cromwell</a:t>
            </a:r>
          </a:p>
          <a:p>
            <a:pPr lvl="0"/>
            <a:endParaRPr lang="en-US" sz="1200" kern="1200" baseline="0" dirty="0" smtClean="0">
              <a:solidFill>
                <a:schemeClr val="tx1"/>
              </a:solidFill>
              <a:effectLst/>
              <a:latin typeface="+mn-lt"/>
              <a:ea typeface="+mn-ea"/>
              <a:cs typeface="+mn-cs"/>
            </a:endParaRPr>
          </a:p>
          <a:p>
            <a:pPr lvl="0"/>
            <a:r>
              <a:rPr lang="en-US" sz="1200" kern="1200" baseline="0" dirty="0" smtClean="0">
                <a:solidFill>
                  <a:schemeClr val="tx1"/>
                </a:solidFill>
                <a:effectLst/>
                <a:latin typeface="+mn-lt"/>
                <a:ea typeface="+mn-ea"/>
                <a:cs typeface="+mn-cs"/>
              </a:rPr>
              <a:t>Aa_Lava.mv4 and Pahoehoe_Lava.mv4 are from D.B and G.C.</a:t>
            </a:r>
          </a:p>
          <a:p>
            <a:pPr lvl="0"/>
            <a:r>
              <a:rPr lang="en-US" sz="1200" kern="1200" baseline="0" dirty="0" smtClean="0">
                <a:solidFill>
                  <a:schemeClr val="tx1"/>
                </a:solidFill>
                <a:effectLst/>
                <a:latin typeface="+mn-lt"/>
                <a:ea typeface="+mn-ea"/>
                <a:cs typeface="+mn-cs"/>
              </a:rPr>
              <a:t>Flowing_aa.mp4 is from </a:t>
            </a:r>
            <a:r>
              <a:rPr lang="en-US" sz="1200" u="sng" kern="1200" dirty="0" smtClean="0">
                <a:solidFill>
                  <a:schemeClr val="tx1"/>
                </a:solidFill>
                <a:effectLst/>
                <a:latin typeface="+mn-lt"/>
                <a:ea typeface="+mn-ea"/>
                <a:cs typeface="+mn-cs"/>
                <a:hlinkClick r:id="rId3"/>
              </a:rPr>
              <a:t>http://www.youtube.com/watch?v=iyIV5fd1Aww</a:t>
            </a:r>
            <a:r>
              <a:rPr lang="en-US" dirty="0" smtClean="0">
                <a:effectLst/>
              </a:rPr>
              <a:t> </a:t>
            </a:r>
          </a:p>
          <a:p>
            <a:pPr lvl="0"/>
            <a:r>
              <a:rPr lang="en-US" sz="1200" kern="1200" dirty="0" smtClean="0">
                <a:solidFill>
                  <a:schemeClr val="tx1"/>
                </a:solidFill>
                <a:effectLst/>
                <a:latin typeface="+mn-lt"/>
                <a:ea typeface="+mn-ea"/>
                <a:cs typeface="+mn-cs"/>
              </a:rPr>
              <a:t>Flowing_pahoehoe.mp4</a:t>
            </a:r>
            <a:r>
              <a:rPr lang="en-US" sz="1200" kern="1200" baseline="0" dirty="0" smtClean="0">
                <a:solidFill>
                  <a:schemeClr val="tx1"/>
                </a:solidFill>
                <a:effectLst/>
                <a:latin typeface="+mn-lt"/>
                <a:ea typeface="+mn-ea"/>
                <a:cs typeface="+mn-cs"/>
              </a:rPr>
              <a:t> is from </a:t>
            </a:r>
            <a:r>
              <a:rPr lang="en-US" sz="1200" u="sng" kern="1200" dirty="0" smtClean="0">
                <a:solidFill>
                  <a:schemeClr val="tx1"/>
                </a:solidFill>
                <a:effectLst/>
                <a:latin typeface="+mn-lt"/>
                <a:ea typeface="+mn-ea"/>
                <a:cs typeface="+mn-cs"/>
                <a:hlinkClick r:id="rId4"/>
              </a:rPr>
              <a:t>http://www.youtube.com/watch?v=6J6X9PsAR5w</a:t>
            </a:r>
            <a:r>
              <a:rPr lang="en-US" dirty="0" smtClean="0">
                <a:effectLst/>
              </a:rPr>
              <a:t> </a:t>
            </a:r>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CONTEXT FOR USE: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This lesson is the third lesson in a larger</a:t>
            </a:r>
            <a:r>
              <a:rPr lang="en-US" sz="1200" kern="1200" baseline="0" dirty="0" smtClean="0">
                <a:solidFill>
                  <a:schemeClr val="tx1"/>
                </a:solidFill>
                <a:effectLst/>
                <a:latin typeface="+mn-lt"/>
                <a:ea typeface="+mn-ea"/>
                <a:cs typeface="+mn-cs"/>
              </a:rPr>
              <a:t> Volcano Unit intended for 11</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and 12</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grade Marine Science students. This lesson builds on information presented in the preceding lesson, “Melting the Earth”.</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MISCONCEPTIONS:</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All volcanoes have the same type of lava </a:t>
            </a:r>
          </a:p>
          <a:p>
            <a:pPr lvl="0"/>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p>
          <a:p>
            <a:endParaRPr lang="en-US" dirty="0" smtClean="0"/>
          </a:p>
          <a:p>
            <a:r>
              <a:rPr lang="en-US" baseline="0" dirty="0" smtClean="0"/>
              <a:t>Shield volcanoes, like Mauna Loa in Hawaii, are often found at hotspots and have large magma supplies. Hotspot volcanoes can form anywhere on Earth and aren’t constrained by plate tectonics. Shield volcanoes generally have low viscosity magmas, and as a result generally have less explosive eruptions. The lavas that erupts at shield volcanoes are usually dark in color and called basalt.</a:t>
            </a:r>
          </a:p>
          <a:p>
            <a:endParaRPr lang="en-US" baseline="0" dirty="0" smtClean="0"/>
          </a:p>
          <a:p>
            <a:r>
              <a:rPr lang="en-US" baseline="0" dirty="0" smtClean="0"/>
              <a:t>It is important to note that the lavas erupted  from shield volcanoes can be low viscosity, called </a:t>
            </a:r>
            <a:r>
              <a:rPr lang="en-US" baseline="0" dirty="0" err="1" smtClean="0"/>
              <a:t>pahoehoe</a:t>
            </a:r>
            <a:r>
              <a:rPr lang="en-US" baseline="0" dirty="0" smtClean="0"/>
              <a:t>, or high viscosity, called </a:t>
            </a:r>
            <a:r>
              <a:rPr lang="en-US" baseline="0" dirty="0" err="1" smtClean="0"/>
              <a:t>aa</a:t>
            </a:r>
            <a:r>
              <a:rPr lang="en-US" baseline="0" dirty="0" smtClean="0"/>
              <a:t>. Viscosity is dependent on temperature and a hot, low-viscosity </a:t>
            </a:r>
            <a:r>
              <a:rPr lang="en-US" baseline="0" dirty="0" err="1" smtClean="0"/>
              <a:t>pahoehoe</a:t>
            </a:r>
            <a:r>
              <a:rPr lang="en-US" baseline="0" dirty="0" smtClean="0"/>
              <a:t> flow may cool down away from the vent and turn into a slow moving, viscous </a:t>
            </a:r>
            <a:r>
              <a:rPr lang="en-US" baseline="0" dirty="0" err="1" smtClean="0"/>
              <a:t>aa</a:t>
            </a:r>
            <a:r>
              <a:rPr lang="en-US" baseline="0" dirty="0" smtClean="0"/>
              <a:t> flow. </a:t>
            </a:r>
          </a:p>
          <a:p>
            <a:endParaRPr lang="en-US" baseline="0" dirty="0" smtClean="0"/>
          </a:p>
          <a:p>
            <a:r>
              <a:rPr lang="en-US" baseline="0" dirty="0" smtClean="0"/>
              <a:t>The upper image is of Mauna Loa and is from http://</a:t>
            </a:r>
            <a:r>
              <a:rPr lang="en-US" baseline="0" dirty="0" err="1" smtClean="0"/>
              <a:t>volcanoes.usgs.gov</a:t>
            </a:r>
            <a:r>
              <a:rPr lang="en-US" baseline="0" dirty="0" smtClean="0"/>
              <a:t>/</a:t>
            </a:r>
            <a:r>
              <a:rPr lang="en-US" baseline="0" dirty="0" err="1" smtClean="0"/>
              <a:t>Imgs</a:t>
            </a:r>
            <a:r>
              <a:rPr lang="en-US" baseline="0" dirty="0" smtClean="0"/>
              <a:t>/Jpg/</a:t>
            </a:r>
            <a:r>
              <a:rPr lang="en-US" baseline="0" dirty="0" err="1" smtClean="0"/>
              <a:t>Photoglossary</a:t>
            </a:r>
            <a:r>
              <a:rPr lang="en-US" baseline="0" dirty="0" smtClean="0"/>
              <a:t>/shieldvolcano1_large.jpg</a:t>
            </a:r>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2510696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p>
          <a:p>
            <a:endParaRPr lang="en-US" dirty="0" smtClean="0"/>
          </a:p>
          <a:p>
            <a:r>
              <a:rPr lang="en-US" dirty="0" err="1" smtClean="0"/>
              <a:t>Stratovolcanoes</a:t>
            </a:r>
            <a:r>
              <a:rPr lang="en-US" dirty="0" smtClean="0"/>
              <a:t>, like Mt. St Helens above, are generally found at</a:t>
            </a:r>
            <a:r>
              <a:rPr lang="en-US" baseline="0" dirty="0" smtClean="0"/>
              <a:t> </a:t>
            </a:r>
            <a:r>
              <a:rPr lang="en-US" baseline="0" dirty="0" err="1" smtClean="0"/>
              <a:t>subduction</a:t>
            </a:r>
            <a:r>
              <a:rPr lang="en-US" baseline="0" dirty="0" smtClean="0"/>
              <a:t> zones, where an oceanic plate dives under another oceanic or continental plate. Volcanoes at </a:t>
            </a:r>
            <a:r>
              <a:rPr lang="en-US" baseline="0" dirty="0" err="1" smtClean="0"/>
              <a:t>subduction</a:t>
            </a:r>
            <a:r>
              <a:rPr lang="en-US" baseline="0" dirty="0" smtClean="0"/>
              <a:t> zones are found in volcanic arcs or island arcs. </a:t>
            </a:r>
            <a:r>
              <a:rPr lang="en-US" baseline="0" dirty="0" err="1" smtClean="0"/>
              <a:t>Stratovolcanoes</a:t>
            </a:r>
            <a:r>
              <a:rPr lang="en-US" baseline="0" dirty="0" smtClean="0"/>
              <a:t> are generally very explosive due to their highly viscous magmas, which usually have different chemical composition than shield volcano magmas. The lavas that  erupt from </a:t>
            </a:r>
            <a:r>
              <a:rPr lang="en-US" baseline="0" dirty="0" err="1" smtClean="0"/>
              <a:t>stratovolcanoes</a:t>
            </a:r>
            <a:r>
              <a:rPr lang="en-US" baseline="0" dirty="0" smtClean="0"/>
              <a:t> are often lighter in color and called rhyolite or andesite.</a:t>
            </a:r>
          </a:p>
          <a:p>
            <a:endParaRPr lang="en-US" baseline="0" dirty="0" smtClean="0"/>
          </a:p>
          <a:p>
            <a:r>
              <a:rPr lang="en-US" baseline="0" dirty="0" err="1" smtClean="0"/>
              <a:t>Stratovolcanoes</a:t>
            </a:r>
            <a:r>
              <a:rPr lang="en-US" baseline="0" dirty="0" smtClean="0"/>
              <a:t> generally erupt viscous lavas of rhyolite and andesite in smaller quantities than the lavas from shield volcanoes.</a:t>
            </a:r>
          </a:p>
          <a:p>
            <a:endParaRPr lang="en-US" baseline="0" dirty="0" smtClean="0"/>
          </a:p>
          <a:p>
            <a:r>
              <a:rPr lang="en-US" baseline="0" dirty="0" smtClean="0"/>
              <a:t>One of the key differences between </a:t>
            </a:r>
            <a:r>
              <a:rPr lang="en-US" baseline="0" dirty="0" err="1" smtClean="0"/>
              <a:t>stratovolcano</a:t>
            </a:r>
            <a:r>
              <a:rPr lang="en-US" baseline="0" dirty="0" smtClean="0"/>
              <a:t> eruptions and shield volcano eruptions is that </a:t>
            </a:r>
            <a:r>
              <a:rPr lang="en-US" baseline="0" dirty="0" err="1" smtClean="0"/>
              <a:t>stratovolcanoes</a:t>
            </a:r>
            <a:r>
              <a:rPr lang="en-US" baseline="0" dirty="0" smtClean="0"/>
              <a:t> generally eject large quantities of </a:t>
            </a:r>
            <a:r>
              <a:rPr lang="en-US" baseline="0" dirty="0" err="1" smtClean="0"/>
              <a:t>volcaniclastic</a:t>
            </a:r>
            <a:r>
              <a:rPr lang="en-US" baseline="0" dirty="0" smtClean="0"/>
              <a:t> material. </a:t>
            </a:r>
            <a:r>
              <a:rPr lang="en-US" baseline="0" dirty="0" err="1" smtClean="0"/>
              <a:t>Volcaniclastics</a:t>
            </a:r>
            <a:r>
              <a:rPr lang="en-US" baseline="0" dirty="0" smtClean="0"/>
              <a:t> range in size from small bits of ash, to large boulders and house-sized rocks called “bombs”. </a:t>
            </a:r>
            <a:r>
              <a:rPr lang="en-US" baseline="0" dirty="0" err="1" smtClean="0"/>
              <a:t>Volcaniclastics</a:t>
            </a:r>
            <a:r>
              <a:rPr lang="en-US" baseline="0" dirty="0" smtClean="0"/>
              <a:t> can be thrown miles away from the volcano, and for small particles like ash, all the way up to the stratosphere and around </a:t>
            </a:r>
            <a:r>
              <a:rPr lang="en-US" baseline="0" smtClean="0"/>
              <a:t>the globe.</a:t>
            </a:r>
          </a:p>
          <a:p>
            <a:endParaRPr lang="en-US" dirty="0" smtClean="0"/>
          </a:p>
          <a:p>
            <a:endParaRPr lang="en-US" dirty="0" smtClean="0"/>
          </a:p>
          <a:p>
            <a:endParaRPr lang="en-US" dirty="0" smtClean="0"/>
          </a:p>
          <a:p>
            <a:r>
              <a:rPr lang="en-US" dirty="0" smtClean="0"/>
              <a:t>The</a:t>
            </a:r>
            <a:r>
              <a:rPr lang="en-US" baseline="0" dirty="0" smtClean="0"/>
              <a:t> image of Mt. St. Helens is from: http://</a:t>
            </a:r>
            <a:r>
              <a:rPr lang="en-US" baseline="0" dirty="0" err="1" smtClean="0"/>
              <a:t>en.wikipedia.org</a:t>
            </a:r>
            <a:r>
              <a:rPr lang="en-US" baseline="0" dirty="0" smtClean="0"/>
              <a:t>/wiki/File:Sthelens1.jpg</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4102818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is a brief introduction</a:t>
            </a:r>
            <a:r>
              <a:rPr lang="en-US" baseline="0" dirty="0" smtClean="0"/>
              <a:t> about the viscosity of liquids. The purpose is to remind students (who have likely learned about viscosity at some point) that viscosity of a liquid represents its resistance to flow. A high viscosity liquid, like honey or syrup, will flow slower and appear thicker. A low viscosity liquid, like water, flows faster with less resistance. </a:t>
            </a:r>
          </a:p>
          <a:p>
            <a:endParaRPr lang="en-US" baseline="0" dirty="0" smtClean="0"/>
          </a:p>
          <a:p>
            <a:r>
              <a:rPr lang="en-US" baseline="0" dirty="0" smtClean="0"/>
              <a:t>The short </a:t>
            </a:r>
            <a:r>
              <a:rPr lang="en-US" baseline="0" dirty="0" err="1" smtClean="0"/>
              <a:t>youtube</a:t>
            </a:r>
            <a:r>
              <a:rPr lang="en-US" baseline="0" dirty="0" smtClean="0"/>
              <a:t> video demonstrates the differences between a high and low viscosity liquids, and should give students a general idea of how magmas in shield and </a:t>
            </a:r>
            <a:r>
              <a:rPr lang="en-US" baseline="0" dirty="0" err="1" smtClean="0"/>
              <a:t>stratovolcanoes</a:t>
            </a:r>
            <a:r>
              <a:rPr lang="en-US" baseline="0" dirty="0" smtClean="0"/>
              <a:t> differ. Viscosity can be affected by temperature as well as chemical composition. In the next lesson, we will go into greater detail about viscosity and </a:t>
            </a:r>
            <a:r>
              <a:rPr lang="en-US" baseline="0" dirty="0" err="1" smtClean="0"/>
              <a:t>explosivity</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2570050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p>
          <a:p>
            <a:endParaRPr lang="en-US" dirty="0" smtClean="0"/>
          </a:p>
          <a:p>
            <a:r>
              <a:rPr lang="en-US" dirty="0" smtClean="0"/>
              <a:t>This slide asks students to</a:t>
            </a:r>
            <a:r>
              <a:rPr lang="en-US" baseline="0" dirty="0" smtClean="0"/>
              <a:t> synthesize what they learned in the last two slides. Students should sketch each type of volcano in their notes and describe the general shape in a sentence or two. In the last two slides the students learned that shield volcanoes are generally less explosive, while </a:t>
            </a:r>
            <a:r>
              <a:rPr lang="en-US" baseline="0" dirty="0" err="1" smtClean="0"/>
              <a:t>stratovolcanoes</a:t>
            </a:r>
            <a:r>
              <a:rPr lang="en-US" baseline="0" dirty="0" smtClean="0"/>
              <a:t> are more explosive due to differences in their magma viscosity and chemistry. It is important to note that they shouldn’t be comparing apparent elevation differences between the two pictured volcanoes. </a:t>
            </a:r>
            <a:r>
              <a:rPr lang="en-US" baseline="0" dirty="0" smtClean="0"/>
              <a:t>Some shield </a:t>
            </a:r>
            <a:r>
              <a:rPr lang="en-US" baseline="0" dirty="0" smtClean="0"/>
              <a:t>volcanoes are actually the largest volcanoes on Earth.  What’s important is the shape of the volcano, not how tall it appears to be. </a:t>
            </a:r>
          </a:p>
          <a:p>
            <a:endParaRPr lang="en-US" baseline="0" dirty="0" smtClean="0"/>
          </a:p>
          <a:p>
            <a:r>
              <a:rPr lang="en-US" baseline="0" dirty="0" smtClean="0"/>
              <a:t>The connection students should make in their volcano descriptions should be something like the following:</a:t>
            </a:r>
          </a:p>
          <a:p>
            <a:endParaRPr lang="en-US" baseline="0" dirty="0" smtClean="0"/>
          </a:p>
          <a:p>
            <a:r>
              <a:rPr lang="en-US" baseline="0" dirty="0" smtClean="0"/>
              <a:t>Shield volcanoes have very gentle slopes, and look like a soldier’s shield lying on the ground. A volcano of this shape is likely to be less explosive</a:t>
            </a:r>
          </a:p>
          <a:p>
            <a:endParaRPr lang="en-US" baseline="0" dirty="0" smtClean="0"/>
          </a:p>
          <a:p>
            <a:r>
              <a:rPr lang="en-US" baseline="0" dirty="0" err="1" smtClean="0"/>
              <a:t>Stratovolcanoes</a:t>
            </a:r>
            <a:r>
              <a:rPr lang="en-US" baseline="0" dirty="0" smtClean="0"/>
              <a:t> have gentle sides at the base, but steep sides towards the crater. </a:t>
            </a:r>
            <a:r>
              <a:rPr lang="en-US" baseline="0" dirty="0" err="1" smtClean="0"/>
              <a:t>Stratovolcanoes</a:t>
            </a:r>
            <a:r>
              <a:rPr lang="en-US" baseline="0" dirty="0" smtClean="0"/>
              <a:t> have a “classic volcano shape”. Volcanoes that look like this are likely to be explosive. </a:t>
            </a:r>
          </a:p>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4102818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Notes: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Conclude</a:t>
            </a:r>
            <a:r>
              <a:rPr lang="en-US" sz="1200" kern="1200" baseline="0" dirty="0" smtClean="0">
                <a:solidFill>
                  <a:schemeClr val="tx1"/>
                </a:solidFill>
                <a:effectLst/>
                <a:latin typeface="+mn-lt"/>
                <a:ea typeface="+mn-ea"/>
                <a:cs typeface="+mn-cs"/>
              </a:rPr>
              <a:t> with this slide that sums up the key points in this brief presentation and activity. </a:t>
            </a:r>
            <a:r>
              <a:rPr lang="en-US" sz="1200" kern="1200" baseline="0" dirty="0" err="1" smtClean="0">
                <a:solidFill>
                  <a:schemeClr val="tx1"/>
                </a:solidFill>
                <a:effectLst/>
                <a:latin typeface="+mn-lt"/>
                <a:ea typeface="+mn-ea"/>
                <a:cs typeface="+mn-cs"/>
              </a:rPr>
              <a:t>Stratovolcanoe</a:t>
            </a:r>
            <a:r>
              <a:rPr lang="en-US" sz="1200" kern="1200" baseline="0" dirty="0" smtClean="0">
                <a:solidFill>
                  <a:schemeClr val="tx1"/>
                </a:solidFill>
                <a:effectLst/>
                <a:latin typeface="+mn-lt"/>
                <a:ea typeface="+mn-ea"/>
                <a:cs typeface="+mn-cs"/>
              </a:rPr>
              <a:t> are steep sided and explosive, with high viscosity magmas. Shield volcanoes have shallow sloping sides and are generally effusive (non explosive). Shield volcanoes generally have low viscosity magmas. </a:t>
            </a:r>
            <a:r>
              <a:rPr lang="en-US" sz="1200" kern="1200" baseline="0" dirty="0" err="1" smtClean="0">
                <a:solidFill>
                  <a:schemeClr val="tx1"/>
                </a:solidFill>
                <a:effectLst/>
                <a:latin typeface="+mn-lt"/>
                <a:ea typeface="+mn-ea"/>
                <a:cs typeface="+mn-cs"/>
              </a:rPr>
              <a:t>Stratovolcanoes</a:t>
            </a:r>
            <a:r>
              <a:rPr lang="en-US" sz="1200" kern="1200" baseline="0" dirty="0" smtClean="0">
                <a:solidFill>
                  <a:schemeClr val="tx1"/>
                </a:solidFill>
                <a:effectLst/>
                <a:latin typeface="+mn-lt"/>
                <a:ea typeface="+mn-ea"/>
                <a:cs typeface="+mn-cs"/>
              </a:rPr>
              <a:t> and shield volcanoes come from different tectonic regimes. </a:t>
            </a:r>
            <a:r>
              <a:rPr lang="en-US" sz="1200" kern="1200" baseline="0" dirty="0" err="1" smtClean="0">
                <a:solidFill>
                  <a:schemeClr val="tx1"/>
                </a:solidFill>
                <a:effectLst/>
                <a:latin typeface="+mn-lt"/>
                <a:ea typeface="+mn-ea"/>
                <a:cs typeface="+mn-cs"/>
              </a:rPr>
              <a:t>Stratovolcanoes</a:t>
            </a:r>
            <a:r>
              <a:rPr lang="en-US" sz="1200" kern="1200" baseline="0" dirty="0" smtClean="0">
                <a:solidFill>
                  <a:schemeClr val="tx1"/>
                </a:solidFill>
                <a:effectLst/>
                <a:latin typeface="+mn-lt"/>
                <a:ea typeface="+mn-ea"/>
                <a:cs typeface="+mn-cs"/>
              </a:rPr>
              <a:t> are found in </a:t>
            </a:r>
            <a:r>
              <a:rPr lang="en-US" sz="1200" kern="1200" baseline="0" dirty="0" err="1" smtClean="0">
                <a:solidFill>
                  <a:schemeClr val="tx1"/>
                </a:solidFill>
                <a:effectLst/>
                <a:latin typeface="+mn-lt"/>
                <a:ea typeface="+mn-ea"/>
                <a:cs typeface="+mn-cs"/>
              </a:rPr>
              <a:t>subduction</a:t>
            </a:r>
            <a:r>
              <a:rPr lang="en-US" sz="1200" kern="1200" baseline="0" dirty="0" smtClean="0">
                <a:solidFill>
                  <a:schemeClr val="tx1"/>
                </a:solidFill>
                <a:effectLst/>
                <a:latin typeface="+mn-lt"/>
                <a:ea typeface="+mn-ea"/>
                <a:cs typeface="+mn-cs"/>
              </a:rPr>
              <a:t> zones at plate boundaries, while </a:t>
            </a:r>
            <a:r>
              <a:rPr lang="en-US" sz="1200" kern="1200" baseline="0" dirty="0" err="1" smtClean="0">
                <a:solidFill>
                  <a:schemeClr val="tx1"/>
                </a:solidFill>
                <a:effectLst/>
                <a:latin typeface="+mn-lt"/>
                <a:ea typeface="+mn-ea"/>
                <a:cs typeface="+mn-cs"/>
              </a:rPr>
              <a:t>stratovolcanoes</a:t>
            </a:r>
            <a:r>
              <a:rPr lang="en-US" sz="1200" kern="1200" baseline="0" dirty="0" smtClean="0">
                <a:solidFill>
                  <a:schemeClr val="tx1"/>
                </a:solidFill>
                <a:effectLst/>
                <a:latin typeface="+mn-lt"/>
                <a:ea typeface="+mn-ea"/>
                <a:cs typeface="+mn-cs"/>
              </a:rPr>
              <a:t> often occur at hotspots. </a:t>
            </a:r>
          </a:p>
          <a:p>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3488023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slide is</a:t>
            </a:r>
            <a:r>
              <a:rPr lang="en-US" sz="1200" kern="1200" baseline="0" dirty="0" smtClean="0">
                <a:solidFill>
                  <a:schemeClr val="tx1"/>
                </a:solidFill>
                <a:effectLst/>
                <a:latin typeface="+mn-lt"/>
                <a:ea typeface="+mn-ea"/>
                <a:cs typeface="+mn-cs"/>
              </a:rPr>
              <a:t> for teacher reference only. The first part of the lesson focused on explosive eruptions and the connection between </a:t>
            </a:r>
            <a:r>
              <a:rPr lang="en-US" sz="1200" kern="1200" baseline="0" dirty="0" err="1" smtClean="0">
                <a:solidFill>
                  <a:schemeClr val="tx1"/>
                </a:solidFill>
                <a:effectLst/>
                <a:latin typeface="+mn-lt"/>
                <a:ea typeface="+mn-ea"/>
                <a:cs typeface="+mn-cs"/>
              </a:rPr>
              <a:t>explosivity</a:t>
            </a:r>
            <a:r>
              <a:rPr lang="en-US" sz="1200" kern="1200" baseline="0" dirty="0" smtClean="0">
                <a:solidFill>
                  <a:schemeClr val="tx1"/>
                </a:solidFill>
                <a:effectLst/>
                <a:latin typeface="+mn-lt"/>
                <a:ea typeface="+mn-ea"/>
                <a:cs typeface="+mn-cs"/>
              </a:rPr>
              <a:t> and magma viscosity and volcano shape. This next part is a group activity looking at lava flows and how they are affected by viscosity.</a:t>
            </a:r>
            <a:endParaRPr lang="en-US" sz="1200" kern="1200" dirty="0" smtClean="0">
              <a:solidFill>
                <a:schemeClr val="tx1"/>
              </a:solidFill>
              <a:effectLst/>
              <a:latin typeface="+mn-lt"/>
              <a:ea typeface="+mn-ea"/>
              <a:cs typeface="+mn-cs"/>
            </a:endParaRPr>
          </a:p>
          <a:p>
            <a:endParaRPr lang="en-US" sz="120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There</a:t>
            </a:r>
            <a:r>
              <a:rPr lang="en-US" sz="1200" kern="1200" baseline="0" dirty="0" smtClean="0">
                <a:solidFill>
                  <a:schemeClr val="tx1"/>
                </a:solidFill>
                <a:effectLst/>
                <a:latin typeface="+mn-lt"/>
                <a:ea typeface="+mn-ea"/>
                <a:cs typeface="+mn-cs"/>
              </a:rPr>
              <a:t> are four videos about lava flows on Hawaii, two each for </a:t>
            </a:r>
            <a:r>
              <a:rPr lang="en-US" sz="1200" kern="1200" baseline="0" dirty="0" err="1" smtClean="0">
                <a:solidFill>
                  <a:schemeClr val="tx1"/>
                </a:solidFill>
                <a:effectLst/>
                <a:latin typeface="+mn-lt"/>
                <a:ea typeface="+mn-ea"/>
                <a:cs typeface="+mn-cs"/>
              </a:rPr>
              <a:t>aa</a:t>
            </a:r>
            <a:r>
              <a:rPr lang="en-US" sz="1200" kern="1200" baseline="0" dirty="0" smtClean="0">
                <a:solidFill>
                  <a:schemeClr val="tx1"/>
                </a:solidFill>
                <a:effectLst/>
                <a:latin typeface="+mn-lt"/>
                <a:ea typeface="+mn-ea"/>
                <a:cs typeface="+mn-cs"/>
              </a:rPr>
              <a:t> and </a:t>
            </a:r>
            <a:r>
              <a:rPr lang="en-US" sz="1200" kern="1200" baseline="0" dirty="0" err="1" smtClean="0">
                <a:solidFill>
                  <a:schemeClr val="tx1"/>
                </a:solidFill>
                <a:effectLst/>
                <a:latin typeface="+mn-lt"/>
                <a:ea typeface="+mn-ea"/>
                <a:cs typeface="+mn-cs"/>
              </a:rPr>
              <a:t>pahoehoe</a:t>
            </a:r>
            <a:r>
              <a:rPr lang="en-US" sz="1200" kern="1200" baseline="0" dirty="0" smtClean="0">
                <a:solidFill>
                  <a:schemeClr val="tx1"/>
                </a:solidFill>
                <a:effectLst/>
                <a:latin typeface="+mn-lt"/>
                <a:ea typeface="+mn-ea"/>
                <a:cs typeface="+mn-cs"/>
              </a:rPr>
              <a:t> lavas. </a:t>
            </a:r>
          </a:p>
          <a:p>
            <a:endParaRPr lang="en-US" sz="1200" kern="1200" baseline="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Aa</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the </a:t>
            </a:r>
            <a:r>
              <a:rPr lang="en-US" sz="1200" kern="1200" dirty="0" smtClean="0">
                <a:solidFill>
                  <a:schemeClr val="tx1"/>
                </a:solidFill>
                <a:effectLst/>
                <a:latin typeface="+mn-lt"/>
                <a:ea typeface="+mn-ea"/>
                <a:cs typeface="+mn-cs"/>
              </a:rPr>
              <a:t>two videos</a:t>
            </a:r>
            <a:r>
              <a:rPr lang="en-US" sz="1200" kern="1200" baseline="0" dirty="0" smtClean="0">
                <a:solidFill>
                  <a:schemeClr val="tx1"/>
                </a:solidFill>
                <a:effectLst/>
                <a:latin typeface="+mn-lt"/>
                <a:ea typeface="+mn-ea"/>
                <a:cs typeface="+mn-cs"/>
              </a:rPr>
              <a:t> are titled “</a:t>
            </a:r>
            <a:r>
              <a:rPr lang="en-US" sz="1200" kern="1200" baseline="0" dirty="0" err="1" smtClean="0">
                <a:solidFill>
                  <a:schemeClr val="tx1"/>
                </a:solidFill>
                <a:effectLst/>
                <a:latin typeface="+mn-lt"/>
                <a:ea typeface="+mn-ea"/>
                <a:cs typeface="+mn-cs"/>
              </a:rPr>
              <a:t>Aa</a:t>
            </a:r>
            <a:r>
              <a:rPr lang="en-US" sz="1200" kern="1200" baseline="0" dirty="0" smtClean="0">
                <a:solidFill>
                  <a:schemeClr val="tx1"/>
                </a:solidFill>
                <a:effectLst/>
                <a:latin typeface="+mn-lt"/>
                <a:ea typeface="+mn-ea"/>
                <a:cs typeface="+mn-cs"/>
              </a:rPr>
              <a:t> Lava” and “Flowing </a:t>
            </a:r>
            <a:r>
              <a:rPr lang="en-US" sz="1200" kern="1200" baseline="0" dirty="0" err="1" smtClean="0">
                <a:solidFill>
                  <a:schemeClr val="tx1"/>
                </a:solidFill>
                <a:effectLst/>
                <a:latin typeface="+mn-lt"/>
                <a:ea typeface="+mn-ea"/>
                <a:cs typeface="+mn-cs"/>
              </a:rPr>
              <a:t>aa</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Aa</a:t>
            </a:r>
            <a:r>
              <a:rPr lang="en-US" sz="1200" kern="1200" baseline="0" dirty="0" smtClean="0">
                <a:solidFill>
                  <a:schemeClr val="tx1"/>
                </a:solidFill>
                <a:effectLst/>
                <a:latin typeface="+mn-lt"/>
                <a:ea typeface="+mn-ea"/>
                <a:cs typeface="+mn-cs"/>
              </a:rPr>
              <a:t> is a high viscosity lava and flows very slowly and has a jagged, mound-like structure. </a:t>
            </a:r>
            <a:r>
              <a:rPr lang="en-US" sz="1200" kern="1200" baseline="0" dirty="0" err="1" smtClean="0">
                <a:solidFill>
                  <a:schemeClr val="tx1"/>
                </a:solidFill>
                <a:effectLst/>
                <a:latin typeface="+mn-lt"/>
                <a:ea typeface="+mn-ea"/>
                <a:cs typeface="+mn-cs"/>
              </a:rPr>
              <a:t>Aa</a:t>
            </a:r>
            <a:r>
              <a:rPr lang="en-US" sz="1200" kern="1200" baseline="0" dirty="0" smtClean="0">
                <a:solidFill>
                  <a:schemeClr val="tx1"/>
                </a:solidFill>
                <a:effectLst/>
                <a:latin typeface="+mn-lt"/>
                <a:ea typeface="+mn-ea"/>
                <a:cs typeface="+mn-cs"/>
              </a:rPr>
              <a:t> cools in spires and built-up walls of rock. Listen to the distinctive sound the </a:t>
            </a:r>
            <a:r>
              <a:rPr lang="en-US" sz="1200" kern="1200" baseline="0" dirty="0" err="1" smtClean="0">
                <a:solidFill>
                  <a:schemeClr val="tx1"/>
                </a:solidFill>
                <a:effectLst/>
                <a:latin typeface="+mn-lt"/>
                <a:ea typeface="+mn-ea"/>
                <a:cs typeface="+mn-cs"/>
              </a:rPr>
              <a:t>aa</a:t>
            </a:r>
            <a:r>
              <a:rPr lang="en-US" sz="1200" kern="1200" baseline="0" dirty="0" smtClean="0">
                <a:solidFill>
                  <a:schemeClr val="tx1"/>
                </a:solidFill>
                <a:effectLst/>
                <a:latin typeface="+mn-lt"/>
                <a:ea typeface="+mn-ea"/>
                <a:cs typeface="+mn-cs"/>
              </a:rPr>
              <a:t> makes as it flows, the cooled lava breaks off and sounds like glass as it falls and moves around.</a:t>
            </a:r>
          </a:p>
          <a:p>
            <a:endParaRPr lang="en-US" sz="1200" kern="1200" baseline="0" dirty="0" smtClean="0">
              <a:solidFill>
                <a:schemeClr val="tx1"/>
              </a:solidFill>
              <a:effectLst/>
              <a:latin typeface="+mn-lt"/>
              <a:ea typeface="+mn-ea"/>
              <a:cs typeface="+mn-cs"/>
            </a:endParaRPr>
          </a:p>
          <a:p>
            <a:r>
              <a:rPr lang="en-US" sz="1200" kern="1200" baseline="0" dirty="0" err="1" smtClean="0">
                <a:solidFill>
                  <a:schemeClr val="tx1"/>
                </a:solidFill>
                <a:effectLst/>
                <a:latin typeface="+mn-lt"/>
                <a:ea typeface="+mn-ea"/>
                <a:cs typeface="+mn-cs"/>
              </a:rPr>
              <a:t>Pahoehoe</a:t>
            </a:r>
            <a:r>
              <a:rPr lang="en-US" sz="1200" kern="1200" baseline="0" dirty="0" smtClean="0">
                <a:solidFill>
                  <a:schemeClr val="tx1"/>
                </a:solidFill>
                <a:effectLst/>
                <a:latin typeface="+mn-lt"/>
                <a:ea typeface="+mn-ea"/>
                <a:cs typeface="+mn-cs"/>
              </a:rPr>
              <a:t>: The two videos are titled “</a:t>
            </a:r>
            <a:r>
              <a:rPr lang="en-US" sz="1200" kern="1200" baseline="0" dirty="0" err="1" smtClean="0">
                <a:solidFill>
                  <a:schemeClr val="tx1"/>
                </a:solidFill>
                <a:effectLst/>
                <a:latin typeface="+mn-lt"/>
                <a:ea typeface="+mn-ea"/>
                <a:cs typeface="+mn-cs"/>
              </a:rPr>
              <a:t>Pahoehoe</a:t>
            </a:r>
            <a:r>
              <a:rPr lang="en-US" sz="1200" kern="1200" baseline="0" dirty="0" smtClean="0">
                <a:solidFill>
                  <a:schemeClr val="tx1"/>
                </a:solidFill>
                <a:effectLst/>
                <a:latin typeface="+mn-lt"/>
                <a:ea typeface="+mn-ea"/>
                <a:cs typeface="+mn-cs"/>
              </a:rPr>
              <a:t> Lava” and “Flowing </a:t>
            </a:r>
            <a:r>
              <a:rPr lang="en-US" sz="1200" kern="1200" baseline="0" dirty="0" err="1" smtClean="0">
                <a:solidFill>
                  <a:schemeClr val="tx1"/>
                </a:solidFill>
                <a:effectLst/>
                <a:latin typeface="+mn-lt"/>
                <a:ea typeface="+mn-ea"/>
                <a:cs typeface="+mn-cs"/>
              </a:rPr>
              <a:t>pahoehoe</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Pahoehoe</a:t>
            </a:r>
            <a:r>
              <a:rPr lang="en-US" sz="1200" kern="1200" baseline="0" dirty="0" smtClean="0">
                <a:solidFill>
                  <a:schemeClr val="tx1"/>
                </a:solidFill>
                <a:effectLst/>
                <a:latin typeface="+mn-lt"/>
                <a:ea typeface="+mn-ea"/>
                <a:cs typeface="+mn-cs"/>
              </a:rPr>
              <a:t> has a much lower viscosity than </a:t>
            </a:r>
            <a:r>
              <a:rPr lang="en-US" sz="1200" kern="1200" baseline="0" dirty="0" err="1" smtClean="0">
                <a:solidFill>
                  <a:schemeClr val="tx1"/>
                </a:solidFill>
                <a:effectLst/>
                <a:latin typeface="+mn-lt"/>
                <a:ea typeface="+mn-ea"/>
                <a:cs typeface="+mn-cs"/>
              </a:rPr>
              <a:t>aa</a:t>
            </a:r>
            <a:r>
              <a:rPr lang="en-US" sz="1200" kern="1200" baseline="0" dirty="0" smtClean="0">
                <a:solidFill>
                  <a:schemeClr val="tx1"/>
                </a:solidFill>
                <a:effectLst/>
                <a:latin typeface="+mn-lt"/>
                <a:ea typeface="+mn-ea"/>
                <a:cs typeface="+mn-cs"/>
              </a:rPr>
              <a:t>, and flows like a river. When it cools, </a:t>
            </a:r>
            <a:r>
              <a:rPr lang="en-US" sz="1200" kern="1200" baseline="0" dirty="0" err="1" smtClean="0">
                <a:solidFill>
                  <a:schemeClr val="tx1"/>
                </a:solidFill>
                <a:effectLst/>
                <a:latin typeface="+mn-lt"/>
                <a:ea typeface="+mn-ea"/>
                <a:cs typeface="+mn-cs"/>
              </a:rPr>
              <a:t>pahoehoe</a:t>
            </a:r>
            <a:r>
              <a:rPr lang="en-US" sz="1200" kern="1200" baseline="0" dirty="0" smtClean="0">
                <a:solidFill>
                  <a:schemeClr val="tx1"/>
                </a:solidFill>
                <a:effectLst/>
                <a:latin typeface="+mn-lt"/>
                <a:ea typeface="+mn-ea"/>
                <a:cs typeface="+mn-cs"/>
              </a:rPr>
              <a:t> forms a glassy, ropey skin and you can see flow structures. </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a:t>
            </a:r>
            <a:r>
              <a:rPr lang="en-US" sz="1200" kern="1200" baseline="0" dirty="0" err="1" smtClean="0">
                <a:solidFill>
                  <a:schemeClr val="tx1"/>
                </a:solidFill>
                <a:effectLst/>
                <a:latin typeface="+mn-lt"/>
                <a:ea typeface="+mn-ea"/>
                <a:cs typeface="+mn-cs"/>
              </a:rPr>
              <a:t>Aa</a:t>
            </a:r>
            <a:r>
              <a:rPr lang="en-US" sz="1200" kern="1200" baseline="0" dirty="0" smtClean="0">
                <a:solidFill>
                  <a:schemeClr val="tx1"/>
                </a:solidFill>
                <a:effectLst/>
                <a:latin typeface="+mn-lt"/>
                <a:ea typeface="+mn-ea"/>
                <a:cs typeface="+mn-cs"/>
              </a:rPr>
              <a:t> Lava”  and “</a:t>
            </a:r>
            <a:r>
              <a:rPr lang="en-US" sz="1200" kern="1200" baseline="0" dirty="0" err="1" smtClean="0">
                <a:solidFill>
                  <a:schemeClr val="tx1"/>
                </a:solidFill>
                <a:effectLst/>
                <a:latin typeface="+mn-lt"/>
                <a:ea typeface="+mn-ea"/>
                <a:cs typeface="+mn-cs"/>
              </a:rPr>
              <a:t>Pahoehoe</a:t>
            </a:r>
            <a:r>
              <a:rPr lang="en-US" sz="1200" kern="1200" baseline="0" dirty="0" smtClean="0">
                <a:solidFill>
                  <a:schemeClr val="tx1"/>
                </a:solidFill>
                <a:effectLst/>
                <a:latin typeface="+mn-lt"/>
                <a:ea typeface="+mn-ea"/>
                <a:cs typeface="+mn-cs"/>
              </a:rPr>
              <a:t> Lava” were taken on the Big Island of Hawaii during a field trip in September 2012. The videos describe cooled </a:t>
            </a:r>
            <a:r>
              <a:rPr lang="en-US" sz="1200" kern="1200" baseline="0" dirty="0" err="1" smtClean="0">
                <a:solidFill>
                  <a:schemeClr val="tx1"/>
                </a:solidFill>
                <a:effectLst/>
                <a:latin typeface="+mn-lt"/>
                <a:ea typeface="+mn-ea"/>
                <a:cs typeface="+mn-cs"/>
              </a:rPr>
              <a:t>pahoehoe</a:t>
            </a:r>
            <a:r>
              <a:rPr lang="en-US" sz="1200" kern="1200" baseline="0" dirty="0" smtClean="0">
                <a:solidFill>
                  <a:schemeClr val="tx1"/>
                </a:solidFill>
                <a:effectLst/>
                <a:latin typeface="+mn-lt"/>
                <a:ea typeface="+mn-ea"/>
                <a:cs typeface="+mn-cs"/>
              </a:rPr>
              <a:t> and </a:t>
            </a:r>
            <a:r>
              <a:rPr lang="en-US" sz="1200" kern="1200" baseline="0" dirty="0" err="1" smtClean="0">
                <a:solidFill>
                  <a:schemeClr val="tx1"/>
                </a:solidFill>
                <a:effectLst/>
                <a:latin typeface="+mn-lt"/>
                <a:ea typeface="+mn-ea"/>
                <a:cs typeface="+mn-cs"/>
              </a:rPr>
              <a:t>aa</a:t>
            </a:r>
            <a:r>
              <a:rPr lang="en-US" sz="1200" kern="1200" baseline="0" dirty="0" smtClean="0">
                <a:solidFill>
                  <a:schemeClr val="tx1"/>
                </a:solidFill>
                <a:effectLst/>
                <a:latin typeface="+mn-lt"/>
                <a:ea typeface="+mn-ea"/>
                <a:cs typeface="+mn-cs"/>
              </a:rPr>
              <a:t> lava flows and some of the differences between them. The other two “Flowing” videos are from </a:t>
            </a:r>
            <a:r>
              <a:rPr lang="en-US" sz="1200" kern="1200" baseline="0" dirty="0" err="1" smtClean="0">
                <a:solidFill>
                  <a:schemeClr val="tx1"/>
                </a:solidFill>
                <a:effectLst/>
                <a:latin typeface="+mn-lt"/>
                <a:ea typeface="+mn-ea"/>
                <a:cs typeface="+mn-cs"/>
              </a:rPr>
              <a:t>youtube.com</a:t>
            </a:r>
            <a:r>
              <a:rPr lang="en-US" sz="1200" kern="1200" baseline="0" dirty="0" smtClean="0">
                <a:solidFill>
                  <a:schemeClr val="tx1"/>
                </a:solidFill>
                <a:effectLst/>
                <a:latin typeface="+mn-lt"/>
                <a:ea typeface="+mn-ea"/>
                <a:cs typeface="+mn-cs"/>
              </a:rPr>
              <a:t> and show active lava flows.</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This activity is designed as an independent or group learning activity where students watch the videos (using classroom computers) and answer the questions at their own pace. The videos could also be shown to the entire class at the same time. Student activity directions and questions about the videos are in the document, “Lesson3_Video Questions”. </a:t>
            </a:r>
          </a:p>
          <a:p>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extLst>
      <p:ext uri="{BB962C8B-B14F-4D97-AF65-F5344CB8AC3E}">
        <p14:creationId xmlns:p14="http://schemas.microsoft.com/office/powerpoint/2010/main"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4.jp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Volcanic Eruptions and Lava Flows</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pic>
        <p:nvPicPr>
          <p:cNvPr id="6" name="Picture 5" descr="1975_Pavlof_volcano_eruption,_Alaska_(118288397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6676" y="2620523"/>
            <a:ext cx="5311168" cy="3595005"/>
          </a:xfrm>
          <a:prstGeom prst="rect">
            <a:avLst/>
          </a:prstGeom>
        </p:spPr>
      </p:pic>
    </p:spTree>
    <p:extLst>
      <p:ext uri="{BB962C8B-B14F-4D97-AF65-F5344CB8AC3E}">
        <p14:creationId xmlns:p14="http://schemas.microsoft.com/office/powerpoint/2010/main" val="36991922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Shield and </a:t>
            </a:r>
            <a:r>
              <a:rPr lang="en-US" dirty="0" err="1" smtClean="0"/>
              <a:t>stratovolcanoes</a:t>
            </a:r>
            <a:endParaRPr lang="en-US" dirty="0" smtClean="0"/>
          </a:p>
          <a:p>
            <a:endParaRPr lang="en-US" dirty="0"/>
          </a:p>
          <a:p>
            <a:r>
              <a:rPr lang="en-US" dirty="0" smtClean="0"/>
              <a:t>Explosive and non-explosive eruptions</a:t>
            </a:r>
          </a:p>
          <a:p>
            <a:pPr marL="0" indent="0">
              <a:buNone/>
            </a:pPr>
            <a:endParaRPr lang="en-US" dirty="0"/>
          </a:p>
          <a:p>
            <a:r>
              <a:rPr lang="en-US" dirty="0" smtClean="0"/>
              <a:t>Magma Viscosity</a:t>
            </a:r>
          </a:p>
          <a:p>
            <a:endParaRPr lang="en-US" dirty="0" smtClean="0"/>
          </a:p>
          <a:p>
            <a:r>
              <a:rPr lang="en-US" dirty="0" smtClean="0"/>
              <a:t>Volcano </a:t>
            </a:r>
            <a:r>
              <a:rPr lang="en-US" dirty="0"/>
              <a:t>shape and </a:t>
            </a:r>
            <a:r>
              <a:rPr lang="en-US" dirty="0" err="1" smtClean="0"/>
              <a:t>explosivity</a:t>
            </a:r>
            <a:endParaRPr lang="en-US" dirty="0"/>
          </a:p>
        </p:txBody>
      </p:sp>
      <p:sp>
        <p:nvSpPr>
          <p:cNvPr id="3" name="Title 2"/>
          <p:cNvSpPr>
            <a:spLocks noGrp="1"/>
          </p:cNvSpPr>
          <p:nvPr>
            <p:ph type="title"/>
          </p:nvPr>
        </p:nvSpPr>
        <p:spPr/>
        <p:txBody>
          <a:bodyPr/>
          <a:lstStyle/>
          <a:p>
            <a:r>
              <a:rPr lang="en-US" dirty="0" smtClean="0"/>
              <a:t>Introduction</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225317748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Mauna Loa</a:t>
            </a:r>
            <a:endParaRPr lang="en-US" dirty="0"/>
          </a:p>
        </p:txBody>
      </p:sp>
      <p:sp>
        <p:nvSpPr>
          <p:cNvPr id="3" name="Content Placeholder 2"/>
          <p:cNvSpPr>
            <a:spLocks noGrp="1"/>
          </p:cNvSpPr>
          <p:nvPr>
            <p:ph idx="1"/>
          </p:nvPr>
        </p:nvSpPr>
        <p:spPr>
          <a:xfrm>
            <a:off x="457200" y="1834680"/>
            <a:ext cx="4693604" cy="4291483"/>
          </a:xfrm>
        </p:spPr>
        <p:txBody>
          <a:bodyPr/>
          <a:lstStyle/>
          <a:p>
            <a:r>
              <a:rPr lang="en-US" dirty="0" smtClean="0"/>
              <a:t>Shield volcano</a:t>
            </a:r>
          </a:p>
          <a:p>
            <a:endParaRPr lang="en-US" dirty="0" smtClean="0"/>
          </a:p>
          <a:p>
            <a:r>
              <a:rPr lang="en-US" dirty="0" smtClean="0"/>
              <a:t>Hotspots</a:t>
            </a:r>
          </a:p>
          <a:p>
            <a:endParaRPr lang="en-US" dirty="0" smtClean="0"/>
          </a:p>
          <a:p>
            <a:r>
              <a:rPr lang="en-US" dirty="0" smtClean="0"/>
              <a:t>Low viscosity magma</a:t>
            </a:r>
          </a:p>
          <a:p>
            <a:endParaRPr lang="en-US" dirty="0"/>
          </a:p>
          <a:p>
            <a:r>
              <a:rPr lang="en-US" dirty="0" smtClean="0"/>
              <a:t>Less explosive</a:t>
            </a:r>
          </a:p>
          <a:p>
            <a:endParaRPr lang="en-US" dirty="0" smtClean="0"/>
          </a:p>
        </p:txBody>
      </p:sp>
      <p:pic>
        <p:nvPicPr>
          <p:cNvPr id="4" name="Picture 3" descr="shieldvolcano1_larg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7904" y="2226547"/>
            <a:ext cx="4478248" cy="2798905"/>
          </a:xfrm>
          <a:prstGeom prst="rect">
            <a:avLst/>
          </a:prstGeom>
        </p:spPr>
      </p:pic>
      <p:sp>
        <p:nvSpPr>
          <p:cNvPr id="5"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Tree>
    <p:extLst>
      <p:ext uri="{BB962C8B-B14F-4D97-AF65-F5344CB8AC3E}">
        <p14:creationId xmlns:p14="http://schemas.microsoft.com/office/powerpoint/2010/main" val="195207745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Mt. St. Helens</a:t>
            </a:r>
            <a:endParaRPr lang="en-US" dirty="0"/>
          </a:p>
        </p:txBody>
      </p:sp>
      <p:sp>
        <p:nvSpPr>
          <p:cNvPr id="3" name="Content Placeholder 2"/>
          <p:cNvSpPr>
            <a:spLocks noGrp="1"/>
          </p:cNvSpPr>
          <p:nvPr>
            <p:ph idx="1"/>
          </p:nvPr>
        </p:nvSpPr>
        <p:spPr>
          <a:xfrm>
            <a:off x="457200" y="1728833"/>
            <a:ext cx="4234971" cy="4397330"/>
          </a:xfrm>
        </p:spPr>
        <p:txBody>
          <a:bodyPr>
            <a:normAutofit lnSpcReduction="10000"/>
          </a:bodyPr>
          <a:lstStyle/>
          <a:p>
            <a:r>
              <a:rPr lang="en-US" dirty="0" smtClean="0"/>
              <a:t>Stratovolcano</a:t>
            </a:r>
          </a:p>
          <a:p>
            <a:endParaRPr lang="en-US" dirty="0"/>
          </a:p>
          <a:p>
            <a:r>
              <a:rPr lang="en-US" dirty="0" err="1" smtClean="0"/>
              <a:t>Subduction</a:t>
            </a:r>
            <a:r>
              <a:rPr lang="en-US" dirty="0" smtClean="0"/>
              <a:t> zones</a:t>
            </a:r>
          </a:p>
          <a:p>
            <a:endParaRPr lang="en-US" dirty="0" smtClean="0"/>
          </a:p>
          <a:p>
            <a:r>
              <a:rPr lang="en-US" dirty="0" smtClean="0"/>
              <a:t>High viscosity magma</a:t>
            </a:r>
          </a:p>
          <a:p>
            <a:endParaRPr lang="en-US" dirty="0"/>
          </a:p>
          <a:p>
            <a:r>
              <a:rPr lang="en-US" dirty="0" smtClean="0"/>
              <a:t>More explosive</a:t>
            </a:r>
          </a:p>
          <a:p>
            <a:endParaRPr lang="en-US" dirty="0"/>
          </a:p>
          <a:p>
            <a:r>
              <a:rPr lang="en-US" dirty="0" err="1" smtClean="0"/>
              <a:t>Volcaniclastic</a:t>
            </a:r>
            <a:r>
              <a:rPr lang="en-US" dirty="0" err="1"/>
              <a:t>s</a:t>
            </a:r>
            <a:endParaRPr lang="en-US" dirty="0" smtClean="0"/>
          </a:p>
        </p:txBody>
      </p:sp>
      <p:pic>
        <p:nvPicPr>
          <p:cNvPr id="4" name="Picture 3" descr="300px-Sthelens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2171" y="2177519"/>
            <a:ext cx="3994629" cy="2703033"/>
          </a:xfrm>
          <a:prstGeom prst="rect">
            <a:avLst/>
          </a:prstGeom>
        </p:spPr>
      </p:pic>
      <p:sp>
        <p:nvSpPr>
          <p:cNvPr id="5"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Tree>
    <p:extLst>
      <p:ext uri="{BB962C8B-B14F-4D97-AF65-F5344CB8AC3E}">
        <p14:creationId xmlns:p14="http://schemas.microsoft.com/office/powerpoint/2010/main" val="384608945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301752" y="1527048"/>
            <a:ext cx="4532712" cy="4572000"/>
          </a:xfrm>
        </p:spPr>
        <p:txBody>
          <a:bodyPr/>
          <a:lstStyle/>
          <a:p>
            <a:r>
              <a:rPr lang="en-US" dirty="0" smtClean="0"/>
              <a:t>Resistance to flow</a:t>
            </a:r>
          </a:p>
          <a:p>
            <a:endParaRPr lang="en-US" dirty="0"/>
          </a:p>
          <a:p>
            <a:r>
              <a:rPr lang="en-US" dirty="0" smtClean="0"/>
              <a:t>High viscosity-flows slowly</a:t>
            </a:r>
          </a:p>
          <a:p>
            <a:pPr marL="0" indent="0">
              <a:buNone/>
            </a:pPr>
            <a:r>
              <a:rPr lang="en-US" dirty="0" smtClean="0"/>
              <a:t>	-honey, syrup</a:t>
            </a:r>
          </a:p>
          <a:p>
            <a:pPr marL="0" indent="0">
              <a:buNone/>
            </a:pPr>
            <a:endParaRPr lang="en-US" dirty="0"/>
          </a:p>
          <a:p>
            <a:r>
              <a:rPr lang="en-US" dirty="0" smtClean="0"/>
              <a:t>Low viscosity-flows easily</a:t>
            </a:r>
          </a:p>
          <a:p>
            <a:pPr marL="0" indent="0">
              <a:buNone/>
            </a:pPr>
            <a:r>
              <a:rPr lang="en-US" dirty="0"/>
              <a:t>	</a:t>
            </a:r>
            <a:r>
              <a:rPr lang="en-US" dirty="0" smtClean="0"/>
              <a:t>-water, milk</a:t>
            </a:r>
          </a:p>
        </p:txBody>
      </p:sp>
      <p:sp>
        <p:nvSpPr>
          <p:cNvPr id="3" name="Title 2"/>
          <p:cNvSpPr>
            <a:spLocks noGrp="1"/>
          </p:cNvSpPr>
          <p:nvPr>
            <p:ph type="title"/>
          </p:nvPr>
        </p:nvSpPr>
        <p:spPr/>
        <p:txBody>
          <a:bodyPr/>
          <a:lstStyle/>
          <a:p>
            <a:r>
              <a:rPr lang="en-US" dirty="0" smtClean="0"/>
              <a:t>Viscosity</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6" name="TextBox 5"/>
          <p:cNvSpPr txBox="1"/>
          <p:nvPr/>
        </p:nvSpPr>
        <p:spPr>
          <a:xfrm>
            <a:off x="5346590" y="3021113"/>
            <a:ext cx="2785962" cy="923330"/>
          </a:xfrm>
          <a:prstGeom prst="rect">
            <a:avLst/>
          </a:prstGeom>
          <a:noFill/>
        </p:spPr>
        <p:txBody>
          <a:bodyPr wrap="square" rtlCol="0">
            <a:spAutoFit/>
          </a:bodyPr>
          <a:lstStyle/>
          <a:p>
            <a:r>
              <a:rPr lang="en-US" dirty="0"/>
              <a:t>http://</a:t>
            </a:r>
            <a:r>
              <a:rPr lang="en-US" dirty="0" err="1"/>
              <a:t>www.youtube.com</a:t>
            </a:r>
            <a:r>
              <a:rPr lang="en-US" dirty="0"/>
              <a:t>/</a:t>
            </a:r>
            <a:r>
              <a:rPr lang="en-US" dirty="0" err="1"/>
              <a:t>watch?v</a:t>
            </a:r>
            <a:r>
              <a:rPr lang="en-US" dirty="0"/>
              <a:t>=</a:t>
            </a:r>
            <a:r>
              <a:rPr lang="en-US" dirty="0" err="1"/>
              <a:t>vNzTYzjLgKE</a:t>
            </a:r>
            <a:endParaRPr lang="en-US" dirty="0"/>
          </a:p>
        </p:txBody>
      </p:sp>
    </p:spTree>
    <p:extLst>
      <p:ext uri="{BB962C8B-B14F-4D97-AF65-F5344CB8AC3E}">
        <p14:creationId xmlns:p14="http://schemas.microsoft.com/office/powerpoint/2010/main" val="331137039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Volcano Shape</a:t>
            </a:r>
            <a:endParaRPr lang="en-US" dirty="0"/>
          </a:p>
        </p:txBody>
      </p:sp>
      <p:sp>
        <p:nvSpPr>
          <p:cNvPr id="3" name="Content Placeholder 2"/>
          <p:cNvSpPr>
            <a:spLocks noGrp="1"/>
          </p:cNvSpPr>
          <p:nvPr>
            <p:ph idx="1"/>
          </p:nvPr>
        </p:nvSpPr>
        <p:spPr>
          <a:xfrm>
            <a:off x="457200" y="1728833"/>
            <a:ext cx="4234971" cy="4397330"/>
          </a:xfrm>
        </p:spPr>
        <p:txBody>
          <a:bodyPr>
            <a:normAutofit/>
          </a:bodyPr>
          <a:lstStyle/>
          <a:p>
            <a:r>
              <a:rPr lang="en-US" dirty="0" smtClean="0"/>
              <a:t>Sketch the general shape of each volcano</a:t>
            </a:r>
          </a:p>
          <a:p>
            <a:endParaRPr lang="en-US" dirty="0"/>
          </a:p>
          <a:p>
            <a:endParaRPr lang="en-US" dirty="0" smtClean="0"/>
          </a:p>
          <a:p>
            <a:r>
              <a:rPr lang="en-US" dirty="0" smtClean="0"/>
              <a:t>Describe each volcano in terms of shape and </a:t>
            </a:r>
            <a:r>
              <a:rPr lang="en-US" dirty="0" err="1" smtClean="0"/>
              <a:t>explosivity</a:t>
            </a:r>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pPr marL="0" indent="0">
              <a:buNone/>
            </a:pPr>
            <a:endParaRPr lang="en-US" dirty="0" smtClean="0"/>
          </a:p>
        </p:txBody>
      </p:sp>
      <p:pic>
        <p:nvPicPr>
          <p:cNvPr id="4" name="Picture 3" descr="300px-Sthelens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8045" y="4348944"/>
            <a:ext cx="2626431" cy="1777219"/>
          </a:xfrm>
          <a:prstGeom prst="rect">
            <a:avLst/>
          </a:prstGeom>
        </p:spPr>
      </p:pic>
      <p:sp>
        <p:nvSpPr>
          <p:cNvPr id="5"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pic>
        <p:nvPicPr>
          <p:cNvPr id="7" name="Picture 6" descr="shieldvolcano1_larg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8045" y="2097002"/>
            <a:ext cx="2626431" cy="1641519"/>
          </a:xfrm>
          <a:prstGeom prst="rect">
            <a:avLst/>
          </a:prstGeom>
        </p:spPr>
      </p:pic>
      <p:sp>
        <p:nvSpPr>
          <p:cNvPr id="8" name="TextBox 7"/>
          <p:cNvSpPr txBox="1"/>
          <p:nvPr/>
        </p:nvSpPr>
        <p:spPr>
          <a:xfrm>
            <a:off x="5788152" y="1728833"/>
            <a:ext cx="1708295" cy="369332"/>
          </a:xfrm>
          <a:prstGeom prst="rect">
            <a:avLst/>
          </a:prstGeom>
          <a:noFill/>
        </p:spPr>
        <p:txBody>
          <a:bodyPr wrap="none" rtlCol="0">
            <a:spAutoFit/>
          </a:bodyPr>
          <a:lstStyle/>
          <a:p>
            <a:r>
              <a:rPr lang="en-US" dirty="0" smtClean="0"/>
              <a:t>Shield Volcano</a:t>
            </a:r>
            <a:endParaRPr lang="en-US" dirty="0"/>
          </a:p>
        </p:txBody>
      </p:sp>
      <p:sp>
        <p:nvSpPr>
          <p:cNvPr id="9" name="TextBox 8"/>
          <p:cNvSpPr txBox="1"/>
          <p:nvPr/>
        </p:nvSpPr>
        <p:spPr>
          <a:xfrm>
            <a:off x="5870092" y="3938638"/>
            <a:ext cx="1595922" cy="369332"/>
          </a:xfrm>
          <a:prstGeom prst="rect">
            <a:avLst/>
          </a:prstGeom>
          <a:noFill/>
        </p:spPr>
        <p:txBody>
          <a:bodyPr wrap="none" rtlCol="0">
            <a:spAutoFit/>
          </a:bodyPr>
          <a:lstStyle/>
          <a:p>
            <a:r>
              <a:rPr lang="en-US" dirty="0" smtClean="0"/>
              <a:t>Stratovolcano</a:t>
            </a:r>
            <a:endParaRPr lang="en-US" dirty="0"/>
          </a:p>
        </p:txBody>
      </p:sp>
    </p:spTree>
    <p:extLst>
      <p:ext uri="{BB962C8B-B14F-4D97-AF65-F5344CB8AC3E}">
        <p14:creationId xmlns:p14="http://schemas.microsoft.com/office/powerpoint/2010/main" val="392990226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Autofit/>
          </a:bodyPr>
          <a:lstStyle/>
          <a:p>
            <a:r>
              <a:rPr lang="en-US" dirty="0" smtClean="0"/>
              <a:t>Shield volcanoes</a:t>
            </a:r>
          </a:p>
          <a:p>
            <a:pPr marL="0" indent="0">
              <a:buNone/>
            </a:pPr>
            <a:r>
              <a:rPr lang="en-US" dirty="0"/>
              <a:t>	</a:t>
            </a:r>
            <a:r>
              <a:rPr lang="en-US" dirty="0" smtClean="0"/>
              <a:t>- Gentle sides</a:t>
            </a:r>
          </a:p>
          <a:p>
            <a:pPr marL="0" indent="0">
              <a:buNone/>
            </a:pPr>
            <a:r>
              <a:rPr lang="en-US" dirty="0"/>
              <a:t>	</a:t>
            </a:r>
            <a:r>
              <a:rPr lang="en-US" dirty="0" smtClean="0"/>
              <a:t>-Less explosive</a:t>
            </a:r>
          </a:p>
          <a:p>
            <a:pPr marL="0" indent="0">
              <a:buNone/>
            </a:pPr>
            <a:endParaRPr lang="en-US" dirty="0"/>
          </a:p>
          <a:p>
            <a:r>
              <a:rPr lang="en-US" dirty="0" err="1" smtClean="0"/>
              <a:t>Stratovolcanoes</a:t>
            </a:r>
            <a:endParaRPr lang="en-US" dirty="0" smtClean="0"/>
          </a:p>
          <a:p>
            <a:pPr marL="0" indent="0">
              <a:buNone/>
            </a:pPr>
            <a:r>
              <a:rPr lang="en-US" dirty="0"/>
              <a:t>	</a:t>
            </a:r>
            <a:r>
              <a:rPr lang="en-US" dirty="0" smtClean="0"/>
              <a:t>-Steep sides (classic volcano look)</a:t>
            </a:r>
          </a:p>
          <a:p>
            <a:pPr marL="0" indent="0">
              <a:buNone/>
            </a:pPr>
            <a:r>
              <a:rPr lang="en-US" dirty="0"/>
              <a:t>	</a:t>
            </a:r>
            <a:r>
              <a:rPr lang="en-US" dirty="0" smtClean="0"/>
              <a:t>-Explosive</a:t>
            </a:r>
          </a:p>
          <a:p>
            <a:pPr marL="0" indent="0">
              <a:buNone/>
            </a:pPr>
            <a:endParaRPr lang="en-US" dirty="0" smtClean="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Conclusions</a:t>
            </a:r>
            <a:br>
              <a:rPr lang="en-US" dirty="0" smtClean="0"/>
            </a:br>
            <a:endParaRPr lang="en-US" dirty="0"/>
          </a:p>
        </p:txBody>
      </p:sp>
    </p:spTree>
    <p:extLst>
      <p:ext uri="{BB962C8B-B14F-4D97-AF65-F5344CB8AC3E}">
        <p14:creationId xmlns:p14="http://schemas.microsoft.com/office/powerpoint/2010/main" val="370968768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Autofit/>
          </a:bodyPr>
          <a:lstStyle/>
          <a:p>
            <a:r>
              <a:rPr lang="en-US" dirty="0" smtClean="0"/>
              <a:t>Divide students into small groups</a:t>
            </a:r>
          </a:p>
          <a:p>
            <a:endParaRPr lang="en-US" dirty="0" smtClean="0"/>
          </a:p>
          <a:p>
            <a:r>
              <a:rPr lang="en-US" dirty="0" smtClean="0"/>
              <a:t>Watch short videos about </a:t>
            </a:r>
            <a:r>
              <a:rPr lang="en-US" dirty="0" err="1" smtClean="0"/>
              <a:t>aa</a:t>
            </a:r>
            <a:r>
              <a:rPr lang="en-US" dirty="0" smtClean="0"/>
              <a:t> and </a:t>
            </a:r>
            <a:r>
              <a:rPr lang="en-US" dirty="0" err="1" smtClean="0"/>
              <a:t>pahoehoe</a:t>
            </a:r>
            <a:r>
              <a:rPr lang="en-US" dirty="0" smtClean="0"/>
              <a:t> lava flows (4 videos total)</a:t>
            </a:r>
          </a:p>
          <a:p>
            <a:endParaRPr lang="en-US" dirty="0" smtClean="0"/>
          </a:p>
          <a:p>
            <a:r>
              <a:rPr lang="en-US" dirty="0" smtClean="0"/>
              <a:t>Answer questions about each video as a group</a:t>
            </a:r>
          </a:p>
          <a:p>
            <a:pPr marL="0" indent="0">
              <a:buNone/>
            </a:pP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Lava Flow Activity</a:t>
            </a:r>
            <a:endParaRPr lang="en-US" dirty="0"/>
          </a:p>
        </p:txBody>
      </p:sp>
    </p:spTree>
    <p:extLst>
      <p:ext uri="{BB962C8B-B14F-4D97-AF65-F5344CB8AC3E}">
        <p14:creationId xmlns:p14="http://schemas.microsoft.com/office/powerpoint/2010/main" val="24634140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5986</TotalTime>
  <Words>1455</Words>
  <Application>Microsoft Macintosh PowerPoint</Application>
  <PresentationFormat>On-screen Show (4:3)</PresentationFormat>
  <Paragraphs>151</Paragraphs>
  <Slides>8</Slides>
  <Notes>7</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SCC</vt:lpstr>
      <vt:lpstr>Volcanic Eruptions and Lava Flows</vt:lpstr>
      <vt:lpstr>Introduction</vt:lpstr>
      <vt:lpstr>Mauna Loa</vt:lpstr>
      <vt:lpstr>Mt. St. Helens</vt:lpstr>
      <vt:lpstr>Viscosity</vt:lpstr>
      <vt:lpstr>Volcano Shape</vt:lpstr>
      <vt:lpstr>Conclusions </vt:lpstr>
      <vt:lpstr>Lava Flow Activity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Hubert Staudigel</cp:lastModifiedBy>
  <cp:revision>114</cp:revision>
  <cp:lastPrinted>2011-07-11T02:33:14Z</cp:lastPrinted>
  <dcterms:created xsi:type="dcterms:W3CDTF">2011-06-23T20:06:11Z</dcterms:created>
  <dcterms:modified xsi:type="dcterms:W3CDTF">2013-07-26T21:19:58Z</dcterms:modified>
</cp:coreProperties>
</file>