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5"/>
  </p:notesMasterIdLst>
  <p:sldIdLst>
    <p:sldId id="256" r:id="rId2"/>
    <p:sldId id="264" r:id="rId3"/>
    <p:sldId id="266"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65" autoAdjust="0"/>
    <p:restoredTop sz="65832" autoAdjust="0"/>
  </p:normalViewPr>
  <p:slideViewPr>
    <p:cSldViewPr snapToGrid="0" snapToObjects="1">
      <p:cViewPr varScale="1">
        <p:scale>
          <a:sx n="62" d="100"/>
          <a:sy n="62" d="100"/>
        </p:scale>
        <p:origin x="-134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6/19/13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AUTHORS: Geoffrey Cromwell (Scripps Institution of</a:t>
            </a:r>
            <a:r>
              <a:rPr lang="en-US" sz="1200" kern="1200" baseline="0" dirty="0" smtClean="0">
                <a:solidFill>
                  <a:schemeClr val="tx1"/>
                </a:solidFill>
                <a:effectLst/>
                <a:latin typeface="+mn-lt"/>
                <a:ea typeface="+mn-ea"/>
                <a:cs typeface="+mn-cs"/>
              </a:rPr>
              <a:t> Oceanography, La Jolla, CA) and Danny Blas (Lincoln High School, San Diego, CA)</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WHY: Volcanoes</a:t>
            </a:r>
            <a:r>
              <a:rPr lang="en-US" sz="1200" kern="1200" baseline="0" dirty="0" smtClean="0">
                <a:solidFill>
                  <a:schemeClr val="tx1"/>
                </a:solidFill>
                <a:effectLst/>
                <a:latin typeface="+mn-lt"/>
                <a:ea typeface="+mn-ea"/>
                <a:cs typeface="+mn-cs"/>
              </a:rPr>
              <a:t> with viscous magmas are generally more explosive. Why does this happen? What is it about viscosity that controls how explosive a volcano is? A simple answer to this question can be observed by using a common household food item: pasta sauce.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SUMMARY (&lt; 100 words):  </a:t>
            </a:r>
          </a:p>
          <a:p>
            <a:pPr lvl="0"/>
            <a:r>
              <a:rPr lang="en-US" sz="1200" kern="1200" dirty="0" smtClean="0">
                <a:solidFill>
                  <a:schemeClr val="tx1"/>
                </a:solidFill>
                <a:effectLst/>
                <a:latin typeface="+mn-lt"/>
                <a:ea typeface="+mn-ea"/>
                <a:cs typeface="+mn-cs"/>
              </a:rPr>
              <a:t>Students boil</a:t>
            </a:r>
            <a:r>
              <a:rPr lang="en-US" sz="1200" kern="1200" baseline="0" dirty="0" smtClean="0">
                <a:solidFill>
                  <a:schemeClr val="tx1"/>
                </a:solidFill>
                <a:effectLst/>
                <a:latin typeface="+mn-lt"/>
                <a:ea typeface="+mn-ea"/>
                <a:cs typeface="+mn-cs"/>
              </a:rPr>
              <a:t> two liquids with different viscosities as proxies for different magma types: water (low viscosity) and pasta sauce (higher viscosity). The liquid that splashes out of its container the most can be considered the most explosive. This is a qualitative experiment where students can evaluate what they learned in the previous lesson (“Volcanic Eruptions”).</a:t>
            </a:r>
          </a:p>
          <a:p>
            <a:pPr lvl="0"/>
            <a:endParaRPr lang="en-US" sz="1200" kern="1200" baseline="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lesson is the fourth lesson in a larger</a:t>
            </a:r>
            <a:r>
              <a:rPr lang="en-US" sz="1200" kern="1200" baseline="0" dirty="0" smtClean="0">
                <a:solidFill>
                  <a:schemeClr val="tx1"/>
                </a:solidFill>
                <a:effectLst/>
                <a:latin typeface="+mn-lt"/>
                <a:ea typeface="+mn-ea"/>
                <a:cs typeface="+mn-cs"/>
              </a:rPr>
              <a:t> Volcano Unit intended for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grade Marine Science students. This lesson is a group experiment that asks students to evaluate concepts learned in the preceding lesson, “Volcanic Eruptions”.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All liquids</a:t>
            </a:r>
            <a:r>
              <a:rPr lang="en-US" sz="1200" kern="1200" baseline="0" dirty="0" smtClean="0">
                <a:solidFill>
                  <a:schemeClr val="tx1"/>
                </a:solidFill>
                <a:effectLst/>
                <a:latin typeface="+mn-lt"/>
                <a:ea typeface="+mn-ea"/>
                <a:cs typeface="+mn-cs"/>
              </a:rPr>
              <a:t> boil at the same rate</a:t>
            </a:r>
          </a:p>
          <a:p>
            <a:pPr lvl="0"/>
            <a:r>
              <a:rPr lang="en-US" sz="1200" kern="1200" baseline="0" dirty="0" smtClean="0">
                <a:solidFill>
                  <a:schemeClr val="tx1"/>
                </a:solidFill>
                <a:effectLst/>
                <a:latin typeface="+mn-lt"/>
                <a:ea typeface="+mn-ea"/>
                <a:cs typeface="+mn-cs"/>
              </a:rPr>
              <a:t>Explosive eruptions are caused only because of high temperatures.</a:t>
            </a: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TEACHING NOTES.  </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Notes:</a:t>
            </a:r>
          </a:p>
          <a:p>
            <a:r>
              <a:rPr lang="en-US" sz="1200" kern="1200" baseline="0" dirty="0" smtClean="0">
                <a:solidFill>
                  <a:schemeClr val="tx1"/>
                </a:solidFill>
                <a:effectLst/>
                <a:latin typeface="+mn-lt"/>
                <a:ea typeface="+mn-ea"/>
                <a:cs typeface="+mn-cs"/>
              </a:rPr>
              <a:t>This slide covers instructor directions for the Pasta Sauce Lab. Refer to the “Pasta Sauce Lab” document for step-by-step instructions. </a:t>
            </a:r>
          </a:p>
          <a:p>
            <a:endParaRPr lang="en-US" sz="1200" kern="1200" baseline="0" dirty="0" smtClean="0">
              <a:solidFill>
                <a:schemeClr val="tx1"/>
              </a:solidFill>
              <a:effectLst/>
              <a:latin typeface="+mn-lt"/>
              <a:ea typeface="+mn-ea"/>
              <a:cs typeface="+mn-cs"/>
            </a:endParaRPr>
          </a:p>
          <a:p>
            <a:r>
              <a:rPr lang="en-US" dirty="0" smtClean="0"/>
              <a:t>Walk students through the “Pasta Sauce Lab” document</a:t>
            </a:r>
          </a:p>
          <a:p>
            <a:r>
              <a:rPr lang="en-US" dirty="0" smtClean="0"/>
              <a:t>The lab document details the purpose, materials, procedures, and essential questions for the lab</a:t>
            </a:r>
          </a:p>
          <a:p>
            <a:r>
              <a:rPr lang="en-US" dirty="0" smtClean="0"/>
              <a:t>Have students develop a hypothesis for the experiment</a:t>
            </a:r>
          </a:p>
          <a:p>
            <a:pPr marL="0" indent="0">
              <a:buNone/>
            </a:pPr>
            <a:r>
              <a:rPr lang="en-US" dirty="0" smtClean="0"/>
              <a:t>	</a:t>
            </a:r>
            <a:r>
              <a:rPr lang="en-US" sz="1050" dirty="0" smtClean="0"/>
              <a:t>e.g., The pasta sauce will be more explosive than water because it has a 	higher viscosity. The pasta sauce will splatter more than the water</a:t>
            </a:r>
          </a:p>
          <a:p>
            <a:r>
              <a:rPr lang="en-US" dirty="0" smtClean="0"/>
              <a:t>Students should answer the essential questions following the experiment</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Notes:</a:t>
            </a:r>
          </a:p>
          <a:p>
            <a:r>
              <a:rPr lang="en-US" sz="1200" kern="1200" baseline="0" dirty="0" smtClean="0">
                <a:solidFill>
                  <a:schemeClr val="tx1"/>
                </a:solidFill>
                <a:effectLst/>
                <a:latin typeface="+mn-lt"/>
                <a:ea typeface="+mn-ea"/>
                <a:cs typeface="+mn-cs"/>
              </a:rPr>
              <a:t>This slide covers the expected results from the pasta sauce lab and an explanation for what the student’s will observe. The last three bullet points in this slide cover the take-home message for this lab about magma viscosity. Essential Question #6, on the “Pasta Sauce Lab” document, asks students to explain why viscosity affects volcanic </a:t>
            </a:r>
            <a:r>
              <a:rPr lang="en-US" sz="1200" kern="1200" baseline="0" dirty="0" err="1" smtClean="0">
                <a:solidFill>
                  <a:schemeClr val="tx1"/>
                </a:solidFill>
                <a:effectLst/>
                <a:latin typeface="+mn-lt"/>
                <a:ea typeface="+mn-ea"/>
                <a:cs typeface="+mn-cs"/>
              </a:rPr>
              <a:t>explosivity</a:t>
            </a:r>
            <a:r>
              <a:rPr lang="en-US" sz="1200" kern="1200" baseline="0" dirty="0" smtClean="0">
                <a:solidFill>
                  <a:schemeClr val="tx1"/>
                </a:solidFill>
                <a:effectLst/>
                <a:latin typeface="+mn-lt"/>
                <a:ea typeface="+mn-ea"/>
                <a:cs typeface="+mn-cs"/>
              </a:rPr>
              <a:t>, a correct answer would contain the take-home message presented here. Students may have trouble thinking about this on their own and may need guidance.</a:t>
            </a:r>
          </a:p>
          <a:p>
            <a:endParaRPr lang="en-US" sz="1200" kern="1200" baseline="0" dirty="0" smtClean="0">
              <a:solidFill>
                <a:schemeClr val="tx1"/>
              </a:solidFill>
              <a:effectLst/>
              <a:latin typeface="+mn-lt"/>
              <a:ea typeface="+mn-ea"/>
              <a:cs typeface="+mn-cs"/>
            </a:endParaRPr>
          </a:p>
          <a:p>
            <a:r>
              <a:rPr lang="en-US" sz="1200" dirty="0" smtClean="0"/>
              <a:t>In a five minute boil, the pasta sauce should splatter significantly more than the boiling water. In our class experiment, the water did not splash out of the beaker at all.</a:t>
            </a:r>
          </a:p>
          <a:p>
            <a:r>
              <a:rPr lang="en-US" sz="1200" dirty="0" smtClean="0"/>
              <a:t>Why is this?</a:t>
            </a:r>
          </a:p>
          <a:p>
            <a:r>
              <a:rPr lang="en-US" sz="1200" dirty="0" smtClean="0"/>
              <a:t>As each liquid heats up, gasses will try to escape. In the low-viscosity water, the gas bubbles are able to rise through the liquid and easily pop, releasing the gas.</a:t>
            </a:r>
          </a:p>
          <a:p>
            <a:r>
              <a:rPr lang="en-US" sz="1200" dirty="0" smtClean="0"/>
              <a:t>In the higher-viscosity pasta sauce the gas bubbles cannot escape as easily, the liquid is “stickier”. Since the gas does not release quickly, pressure will build up in the bubbles until they eventually burst, spraying sauce.</a:t>
            </a:r>
          </a:p>
          <a:p>
            <a:r>
              <a:rPr lang="en-US" sz="1200" dirty="0" smtClean="0"/>
              <a:t>This is analogous to magmas. In low viscosity </a:t>
            </a:r>
            <a:r>
              <a:rPr lang="en-US" sz="1200" dirty="0" smtClean="0"/>
              <a:t>magmas (found</a:t>
            </a:r>
            <a:r>
              <a:rPr lang="en-US" sz="1200" baseline="0" dirty="0" smtClean="0"/>
              <a:t> in shield volcanoes)</a:t>
            </a:r>
            <a:r>
              <a:rPr lang="en-US" sz="1200" dirty="0" smtClean="0"/>
              <a:t>, </a:t>
            </a:r>
            <a:r>
              <a:rPr lang="en-US" sz="1200" dirty="0" smtClean="0"/>
              <a:t>gasses escape more easily and gas pressure does not build up so much. In high viscosity </a:t>
            </a:r>
            <a:r>
              <a:rPr lang="en-US" sz="1200" dirty="0" smtClean="0"/>
              <a:t>magmas (found in</a:t>
            </a:r>
            <a:r>
              <a:rPr lang="en-US" sz="1200" baseline="0" dirty="0" smtClean="0"/>
              <a:t> </a:t>
            </a:r>
            <a:r>
              <a:rPr lang="en-US" sz="1200" baseline="0" dirty="0" err="1" smtClean="0"/>
              <a:t>stratovolcanoes</a:t>
            </a:r>
            <a:r>
              <a:rPr lang="en-US" sz="1200" baseline="0" dirty="0" smtClean="0"/>
              <a:t>)</a:t>
            </a:r>
            <a:r>
              <a:rPr lang="en-US" sz="1200" dirty="0" smtClean="0"/>
              <a:t>, </a:t>
            </a:r>
            <a:r>
              <a:rPr lang="en-US" sz="1200" dirty="0" smtClean="0"/>
              <a:t>gasses remain in the magma and expand, building pressure until the overlying rock bursts.</a:t>
            </a: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Magma Viscosity</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3" name="TextBox 2"/>
          <p:cNvSpPr txBox="1"/>
          <p:nvPr/>
        </p:nvSpPr>
        <p:spPr>
          <a:xfrm>
            <a:off x="353235" y="3556000"/>
            <a:ext cx="8721158" cy="2308324"/>
          </a:xfrm>
          <a:prstGeom prst="rect">
            <a:avLst/>
          </a:prstGeom>
          <a:noFill/>
        </p:spPr>
        <p:txBody>
          <a:bodyPr wrap="none" rtlCol="0">
            <a:spAutoFit/>
          </a:bodyPr>
          <a:lstStyle/>
          <a:p>
            <a:pPr algn="ctr"/>
            <a:r>
              <a:rPr lang="en-US" sz="3600" dirty="0" smtClean="0"/>
              <a:t>An experiment about volcanic </a:t>
            </a:r>
            <a:r>
              <a:rPr lang="en-US" sz="3600" dirty="0" err="1" smtClean="0"/>
              <a:t>explosivity</a:t>
            </a:r>
            <a:r>
              <a:rPr lang="en-US" sz="3600" dirty="0" smtClean="0"/>
              <a:t>: </a:t>
            </a:r>
          </a:p>
          <a:p>
            <a:pPr algn="ctr"/>
            <a:r>
              <a:rPr lang="en-US" sz="3600" dirty="0"/>
              <a:t>P</a:t>
            </a:r>
            <a:r>
              <a:rPr lang="en-US" sz="3600" dirty="0" smtClean="0"/>
              <a:t>asta sauce volcano</a:t>
            </a:r>
          </a:p>
          <a:p>
            <a:pPr algn="ctr"/>
            <a:r>
              <a:rPr lang="en-US" sz="3600" dirty="0" smtClean="0"/>
              <a:t>Vs. </a:t>
            </a:r>
          </a:p>
          <a:p>
            <a:pPr algn="ctr"/>
            <a:r>
              <a:rPr lang="en-US" sz="3600" dirty="0" smtClean="0"/>
              <a:t>Water volcano</a:t>
            </a:r>
            <a:endParaRPr lang="en-US" sz="3600"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US" dirty="0" smtClean="0"/>
              <a:t>Walk students through the “Pasta Sauce Lab” document</a:t>
            </a:r>
          </a:p>
          <a:p>
            <a:endParaRPr lang="en-US" dirty="0" smtClean="0"/>
          </a:p>
          <a:p>
            <a:r>
              <a:rPr lang="en-US" dirty="0" smtClean="0"/>
              <a:t>Have students develop a hypothesis for the experiment</a:t>
            </a:r>
          </a:p>
          <a:p>
            <a:pPr marL="0" indent="0">
              <a:buNone/>
            </a:pPr>
            <a:r>
              <a:rPr lang="en-US" dirty="0"/>
              <a:t>	</a:t>
            </a:r>
            <a:endParaRPr lang="en-US" dirty="0" smtClean="0"/>
          </a:p>
          <a:p>
            <a:r>
              <a:rPr lang="en-US" dirty="0" smtClean="0"/>
              <a:t>Perform the lab</a:t>
            </a:r>
          </a:p>
          <a:p>
            <a:endParaRPr lang="en-US" dirty="0"/>
          </a:p>
          <a:p>
            <a:r>
              <a:rPr lang="en-US" dirty="0" smtClean="0"/>
              <a:t>Have students answer the essential questions</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Pasta Sauce Lab</a:t>
            </a:r>
            <a:endParaRPr lang="en-US" dirty="0"/>
          </a:p>
        </p:txBody>
      </p:sp>
    </p:spTree>
    <p:extLst>
      <p:ext uri="{BB962C8B-B14F-4D97-AF65-F5344CB8AC3E}">
        <p14:creationId xmlns:p14="http://schemas.microsoft.com/office/powerpoint/2010/main" val="2463414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769758"/>
            <a:ext cx="7772400" cy="3626914"/>
          </a:xfrm>
        </p:spPr>
        <p:txBody>
          <a:bodyPr>
            <a:noAutofit/>
          </a:bodyPr>
          <a:lstStyle/>
          <a:p>
            <a:r>
              <a:rPr lang="en-US" sz="1600" dirty="0" smtClean="0"/>
              <a:t>The pasta sauce volcano will splatter more than the water-volcano</a:t>
            </a:r>
          </a:p>
          <a:p>
            <a:endParaRPr lang="en-US" sz="1600" dirty="0"/>
          </a:p>
          <a:p>
            <a:r>
              <a:rPr lang="en-US" sz="1600" dirty="0" smtClean="0"/>
              <a:t>As each liquid heats up, the gasses (steam) in the liquid will try to escape</a:t>
            </a:r>
          </a:p>
          <a:p>
            <a:endParaRPr lang="en-US" sz="1600" dirty="0"/>
          </a:p>
          <a:p>
            <a:r>
              <a:rPr lang="en-US" sz="1600" dirty="0" smtClean="0"/>
              <a:t>It takes more effort for bubbles in the pasta sauce to escape than from the water</a:t>
            </a:r>
          </a:p>
          <a:p>
            <a:endParaRPr lang="en-US" sz="1600" dirty="0"/>
          </a:p>
          <a:p>
            <a:r>
              <a:rPr lang="en-US" sz="1600" dirty="0" smtClean="0"/>
              <a:t>The greater effort to escape the pasta sauce volcano means that more energy is released, and therefore a greater “explosion”</a:t>
            </a:r>
          </a:p>
          <a:p>
            <a:endParaRPr lang="en-US" sz="1600" dirty="0"/>
          </a:p>
          <a:p>
            <a:endParaRPr lang="en-US" sz="1600"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Pasta Sauce Lab-Results</a:t>
            </a:r>
            <a:endParaRPr lang="en-US" dirty="0"/>
          </a:p>
        </p:txBody>
      </p:sp>
    </p:spTree>
    <p:extLst>
      <p:ext uri="{BB962C8B-B14F-4D97-AF65-F5344CB8AC3E}">
        <p14:creationId xmlns:p14="http://schemas.microsoft.com/office/powerpoint/2010/main" val="225140886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5211</TotalTime>
  <Words>364</Words>
  <Application>Microsoft Macintosh PowerPoint</Application>
  <PresentationFormat>On-screen Show (4:3)</PresentationFormat>
  <Paragraphs>65</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SCC</vt:lpstr>
      <vt:lpstr>Magma Viscosity</vt:lpstr>
      <vt:lpstr>Pasta Sauce Lab</vt:lpstr>
      <vt:lpstr>Pasta Sauce Lab-Results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Geoffrey Cromwell</cp:lastModifiedBy>
  <cp:revision>97</cp:revision>
  <cp:lastPrinted>2011-07-11T02:33:14Z</cp:lastPrinted>
  <dcterms:created xsi:type="dcterms:W3CDTF">2011-06-23T20:06:11Z</dcterms:created>
  <dcterms:modified xsi:type="dcterms:W3CDTF">2013-06-20T05:20:26Z</dcterms:modified>
</cp:coreProperties>
</file>