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9" r:id="rId1"/>
  </p:sldMasterIdLst>
  <p:notesMasterIdLst>
    <p:notesMasterId r:id="rId10"/>
  </p:notesMasterIdLst>
  <p:sldIdLst>
    <p:sldId id="256" r:id="rId2"/>
    <p:sldId id="264" r:id="rId3"/>
    <p:sldId id="267" r:id="rId4"/>
    <p:sldId id="272" r:id="rId5"/>
    <p:sldId id="270" r:id="rId6"/>
    <p:sldId id="268" r:id="rId7"/>
    <p:sldId id="269" r:id="rId8"/>
    <p:sldId id="271" r:id="rId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8B216A"/>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065" autoAdjust="0"/>
    <p:restoredTop sz="63485" autoAdjust="0"/>
  </p:normalViewPr>
  <p:slideViewPr>
    <p:cSldViewPr snapToGrid="0" snapToObjects="1">
      <p:cViewPr varScale="1">
        <p:scale>
          <a:sx n="101" d="100"/>
          <a:sy n="101" d="100"/>
        </p:scale>
        <p:origin x="-1824" y="-11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printerSettings" Target="printerSettings/printerSettings1.bin"/><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8279E69-B91A-0A4F-B91B-25A8CA6AD886}" type="datetimeFigureOut">
              <a:rPr lang="en-US" smtClean="0"/>
              <a:pPr/>
              <a:t>7/26/13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0F6B30C-4948-AC4E-A971-35152792416C}" type="slidenum">
              <a:rPr lang="en-US" smtClean="0"/>
              <a:pPr/>
              <a:t>‹#›</a:t>
            </a:fld>
            <a:endParaRPr lang="en-US"/>
          </a:p>
        </p:txBody>
      </p:sp>
    </p:spTree>
    <p:extLst>
      <p:ext uri="{BB962C8B-B14F-4D97-AF65-F5344CB8AC3E}">
        <p14:creationId xmlns:p14="http://schemas.microsoft.com/office/powerpoint/2010/main" val="310837953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 Id="rId3" Type="http://schemas.openxmlformats.org/officeDocument/2006/relationships/hyperlink" Target="http://classes.colgate.edu/kharpp/Depth_Charge/default.htm" TargetMode="Externa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AUTHORS: Geoffrey Cromwell (Scripps Institution of</a:t>
            </a:r>
            <a:r>
              <a:rPr lang="en-US" sz="1200" kern="1200" baseline="0" dirty="0" smtClean="0">
                <a:solidFill>
                  <a:schemeClr val="tx1"/>
                </a:solidFill>
                <a:effectLst/>
                <a:latin typeface="+mn-lt"/>
                <a:ea typeface="+mn-ea"/>
                <a:cs typeface="+mn-cs"/>
              </a:rPr>
              <a:t> Oceanography, La Jolla, CA) and Danny Blas (Lincoln High School, San Diego, CA)</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WHY: Most people will never witness an actual volcanic eruption in their</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lifetime. In this lesson you can watch a volcano explode, a garbage can volcano! Using liquid nitrogen, a soda bottle and a trash can, this lesson will simulate a </a:t>
            </a:r>
            <a:r>
              <a:rPr lang="en-US" sz="1200" kern="1200" dirty="0" err="1" smtClean="0">
                <a:solidFill>
                  <a:schemeClr val="tx1"/>
                </a:solidFill>
                <a:effectLst/>
                <a:latin typeface="+mn-lt"/>
                <a:ea typeface="+mn-ea"/>
                <a:cs typeface="+mn-cs"/>
              </a:rPr>
              <a:t>stratovolcano</a:t>
            </a:r>
            <a:r>
              <a:rPr lang="en-US" sz="1200" kern="1200" dirty="0" smtClean="0">
                <a:solidFill>
                  <a:schemeClr val="tx1"/>
                </a:solidFill>
                <a:effectLst/>
                <a:latin typeface="+mn-lt"/>
                <a:ea typeface="+mn-ea"/>
                <a:cs typeface="+mn-cs"/>
              </a:rPr>
              <a:t> eruption.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SUMMARY: </a:t>
            </a:r>
          </a:p>
          <a:p>
            <a:r>
              <a:rPr lang="en-US" sz="1200" kern="1200" dirty="0" smtClean="0">
                <a:solidFill>
                  <a:schemeClr val="tx1"/>
                </a:solidFill>
                <a:effectLst/>
                <a:latin typeface="+mn-lt"/>
                <a:ea typeface="+mn-ea"/>
                <a:cs typeface="+mn-cs"/>
              </a:rPr>
              <a:t>Students will learn about the demonstration and will make predictions about various components of the eruption. Following initial predictions in the classroom, students will go outside to witness two garbage can eruptions and evaluate the outcomes of their predictions. Back in the classroom, students will write-up a synthesis of the garbage can eruption and compare the demonstration to an actual </a:t>
            </a:r>
            <a:r>
              <a:rPr lang="en-US" sz="1200" kern="1200" dirty="0" err="1" smtClean="0">
                <a:solidFill>
                  <a:schemeClr val="tx1"/>
                </a:solidFill>
                <a:effectLst/>
                <a:latin typeface="+mn-lt"/>
                <a:ea typeface="+mn-ea"/>
                <a:cs typeface="+mn-cs"/>
              </a:rPr>
              <a:t>stratovolcano</a:t>
            </a:r>
            <a:r>
              <a:rPr lang="en-US" sz="1200" kern="1200" dirty="0" smtClean="0">
                <a:solidFill>
                  <a:schemeClr val="tx1"/>
                </a:solidFill>
                <a:effectLst/>
                <a:latin typeface="+mn-lt"/>
                <a:ea typeface="+mn-ea"/>
                <a:cs typeface="+mn-cs"/>
              </a:rPr>
              <a:t> eruption.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WEBSITES USED IN THIS PRESENTATION:</a:t>
            </a:r>
          </a:p>
          <a:p>
            <a:r>
              <a:rPr lang="en-US" sz="1200" u="sng" kern="1200" dirty="0" smtClean="0">
                <a:solidFill>
                  <a:schemeClr val="tx1"/>
                </a:solidFill>
                <a:effectLst/>
                <a:latin typeface="+mn-lt"/>
                <a:ea typeface="+mn-ea"/>
                <a:cs typeface="+mn-cs"/>
                <a:hlinkClick r:id="rId3"/>
              </a:rPr>
              <a:t>http://classes.colgate.edu/kharpp/Depth_Charge/default.htm</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ADDITIONAL READING: </a:t>
            </a:r>
          </a:p>
          <a:p>
            <a:r>
              <a:rPr lang="en-US" sz="1200" u="sng" kern="1200" dirty="0" smtClean="0">
                <a:solidFill>
                  <a:schemeClr val="tx1"/>
                </a:solidFill>
                <a:effectLst/>
                <a:latin typeface="+mn-lt"/>
                <a:ea typeface="+mn-ea"/>
                <a:cs typeface="+mn-cs"/>
                <a:hlinkClick r:id="rId3"/>
              </a:rPr>
              <a:t>http://classes.colgate.edu/kharpp/Depth_Charge/default.htm</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CONTEXT FOR USE: </a:t>
            </a:r>
          </a:p>
          <a:p>
            <a:r>
              <a:rPr lang="en-US" sz="1200" kern="1200" dirty="0" smtClean="0">
                <a:solidFill>
                  <a:schemeClr val="tx1"/>
                </a:solidFill>
                <a:effectLst/>
                <a:latin typeface="+mn-lt"/>
                <a:ea typeface="+mn-ea"/>
                <a:cs typeface="+mn-cs"/>
              </a:rPr>
              <a:t>This lesson is designed for a 11</a:t>
            </a:r>
            <a:r>
              <a:rPr lang="en-US" sz="1200" kern="1200" baseline="30000" dirty="0" smtClean="0">
                <a:solidFill>
                  <a:schemeClr val="tx1"/>
                </a:solidFill>
                <a:effectLst/>
                <a:latin typeface="+mn-lt"/>
                <a:ea typeface="+mn-ea"/>
                <a:cs typeface="+mn-cs"/>
              </a:rPr>
              <a:t>th</a:t>
            </a:r>
            <a:r>
              <a:rPr lang="en-US" sz="1200" kern="1200" baseline="0" dirty="0" smtClean="0">
                <a:solidFill>
                  <a:schemeClr val="tx1"/>
                </a:solidFill>
                <a:effectLst/>
                <a:latin typeface="+mn-lt"/>
                <a:ea typeface="+mn-ea"/>
                <a:cs typeface="+mn-cs"/>
              </a:rPr>
              <a:t> and 12th</a:t>
            </a:r>
            <a:r>
              <a:rPr lang="en-US" sz="1200" kern="1200" dirty="0" smtClean="0">
                <a:solidFill>
                  <a:schemeClr val="tx1"/>
                </a:solidFill>
                <a:effectLst/>
                <a:latin typeface="+mn-lt"/>
                <a:ea typeface="+mn-ea"/>
                <a:cs typeface="+mn-cs"/>
              </a:rPr>
              <a:t> grade Marine Science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class with 55-minute class periods. This lesson is the</a:t>
            </a:r>
            <a:r>
              <a:rPr lang="en-US" sz="1200" kern="1200" baseline="0" dirty="0" smtClean="0">
                <a:solidFill>
                  <a:schemeClr val="tx1"/>
                </a:solidFill>
                <a:effectLst/>
                <a:latin typeface="+mn-lt"/>
                <a:ea typeface="+mn-ea"/>
                <a:cs typeface="+mn-cs"/>
              </a:rPr>
              <a:t> sixth lesson in a larger volcano unit. The </a:t>
            </a:r>
            <a:r>
              <a:rPr lang="en-US" sz="1200" kern="1200" baseline="0" dirty="0" err="1" smtClean="0">
                <a:solidFill>
                  <a:schemeClr val="tx1"/>
                </a:solidFill>
                <a:effectLst/>
                <a:latin typeface="+mn-lt"/>
                <a:ea typeface="+mn-ea"/>
                <a:cs typeface="+mn-cs"/>
              </a:rPr>
              <a:t>preceeding</a:t>
            </a:r>
            <a:r>
              <a:rPr lang="en-US" sz="1200" kern="1200" baseline="0" dirty="0" smtClean="0">
                <a:solidFill>
                  <a:schemeClr val="tx1"/>
                </a:solidFill>
                <a:effectLst/>
                <a:latin typeface="+mn-lt"/>
                <a:ea typeface="+mn-ea"/>
                <a:cs typeface="+mn-cs"/>
              </a:rPr>
              <a:t> lesson is titled “Explosive Kilauea”. The lesson following this one is titled “Volcano Map”</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MISCONCEPTIONS:</a:t>
            </a:r>
          </a:p>
          <a:p>
            <a:r>
              <a:rPr lang="en-US" sz="1200" kern="1200" dirty="0" smtClean="0">
                <a:solidFill>
                  <a:schemeClr val="tx1"/>
                </a:solidFill>
                <a:effectLst/>
                <a:latin typeface="+mn-lt"/>
                <a:ea typeface="+mn-ea"/>
                <a:cs typeface="+mn-cs"/>
              </a:rPr>
              <a:t>Liquid nitrogen only keeps things cold</a:t>
            </a:r>
          </a:p>
          <a:p>
            <a:r>
              <a:rPr lang="en-US" sz="1200" kern="1200" dirty="0" smtClean="0">
                <a:solidFill>
                  <a:schemeClr val="tx1"/>
                </a:solidFill>
                <a:effectLst/>
                <a:latin typeface="+mn-lt"/>
                <a:ea typeface="+mn-ea"/>
                <a:cs typeface="+mn-cs"/>
              </a:rPr>
              <a:t>Fire or heat is necessary for an explosion</a:t>
            </a:r>
          </a:p>
        </p:txBody>
      </p:sp>
      <p:sp>
        <p:nvSpPr>
          <p:cNvPr id="4" name="Slide Number Placeholder 3"/>
          <p:cNvSpPr>
            <a:spLocks noGrp="1"/>
          </p:cNvSpPr>
          <p:nvPr>
            <p:ph type="sldNum" sz="quarter" idx="10"/>
          </p:nvPr>
        </p:nvSpPr>
        <p:spPr/>
        <p:txBody>
          <a:bodyPr/>
          <a:lstStyle/>
          <a:p>
            <a:fld id="{00F6B30C-4948-AC4E-A971-35152792416C}" type="slidenum">
              <a:rPr lang="en-US" smtClean="0"/>
              <a:pPr/>
              <a:t>1</a:t>
            </a:fld>
            <a:endParaRPr lang="en-US"/>
          </a:p>
        </p:txBody>
      </p:sp>
    </p:spTree>
    <p:extLst>
      <p:ext uri="{BB962C8B-B14F-4D97-AF65-F5344CB8AC3E}">
        <p14:creationId xmlns:p14="http://schemas.microsoft.com/office/powerpoint/2010/main" val="40096402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baseline="0" dirty="0" smtClean="0">
              <a:solidFill>
                <a:schemeClr val="tx1"/>
              </a:solidFill>
              <a:effectLst/>
              <a:latin typeface="+mn-lt"/>
              <a:ea typeface="+mn-ea"/>
              <a:cs typeface="+mn-cs"/>
            </a:endParaRPr>
          </a:p>
          <a:p>
            <a:endParaRPr lang="en-US" sz="1200" kern="1200" baseline="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2</a:t>
            </a:fld>
            <a:endParaRPr lang="en-US"/>
          </a:p>
        </p:txBody>
      </p:sp>
    </p:spTree>
    <p:extLst>
      <p:ext uri="{BB962C8B-B14F-4D97-AF65-F5344CB8AC3E}">
        <p14:creationId xmlns:p14="http://schemas.microsoft.com/office/powerpoint/2010/main" val="34880238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Notes:</a:t>
            </a:r>
          </a:p>
          <a:p>
            <a:r>
              <a:rPr lang="en-US" dirty="0" smtClean="0"/>
              <a:t>Use the instructions document, “Lesson6_Volcano Instructions”, as a reference for this section</a:t>
            </a:r>
          </a:p>
          <a:p>
            <a:r>
              <a:rPr lang="en-US" dirty="0" smtClean="0"/>
              <a:t>Explain the demonstration, detailing each step, all the components used (i.e. bricks) and what the purpose of each step is (i.e. bricks, to hold the bottle down, otherwise it will float). Refer</a:t>
            </a:r>
            <a:r>
              <a:rPr lang="en-US" baseline="0" dirty="0" smtClean="0"/>
              <a:t> to the instructions on the Colgate University website for a thorough review of the demonstration.</a:t>
            </a:r>
            <a:endParaRPr lang="en-US" dirty="0" smtClean="0"/>
          </a:p>
          <a:p>
            <a:r>
              <a:rPr lang="en-US" dirty="0" smtClean="0"/>
              <a:t>Watch the accompanying video showing an example demonstration “</a:t>
            </a:r>
            <a:r>
              <a:rPr lang="en-US" dirty="0" err="1" smtClean="0"/>
              <a:t>VolcanoDemo.MOV</a:t>
            </a:r>
            <a:r>
              <a:rPr lang="en-US" dirty="0" smtClean="0"/>
              <a:t>”,</a:t>
            </a:r>
            <a:r>
              <a:rPr lang="en-US" baseline="0" dirty="0" smtClean="0"/>
              <a:t> as well as some of the </a:t>
            </a:r>
            <a:r>
              <a:rPr lang="en-US" baseline="0" dirty="0" err="1" smtClean="0"/>
              <a:t>youtube.com</a:t>
            </a:r>
            <a:r>
              <a:rPr lang="en-US" baseline="0" dirty="0" smtClean="0"/>
              <a:t> videos listed on the instruction sheet. The </a:t>
            </a:r>
            <a:r>
              <a:rPr lang="en-US" dirty="0" err="1" smtClean="0"/>
              <a:t>VolcanoDemo.MOV</a:t>
            </a:r>
            <a:r>
              <a:rPr lang="en-US" dirty="0" smtClean="0"/>
              <a:t> is actual footage from our</a:t>
            </a:r>
            <a:r>
              <a:rPr lang="en-US" baseline="0" dirty="0" smtClean="0"/>
              <a:t> classroom demonstration. While showing the video, ask students to make notes on what they see, and how the eruptions in each video are similar or different from each other.</a:t>
            </a: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endParaRPr lang="en-US" sz="1200" kern="1200" baseline="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3</a:t>
            </a:fld>
            <a:endParaRPr lang="en-US"/>
          </a:p>
        </p:txBody>
      </p:sp>
    </p:spTree>
    <p:extLst>
      <p:ext uri="{BB962C8B-B14F-4D97-AF65-F5344CB8AC3E}">
        <p14:creationId xmlns:p14="http://schemas.microsoft.com/office/powerpoint/2010/main" val="34880238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a diagram showing the general</a:t>
            </a:r>
            <a:r>
              <a:rPr lang="en-US" baseline="0" dirty="0" smtClean="0"/>
              <a:t> set-up of the garbage can volcano. Show this diagram to the students so that they can get a better idea of the set-up and some of the dynamics of what will happen during the demonstration. Note, this is not drawn to scale, but is a close approximation.</a:t>
            </a:r>
          </a:p>
          <a:p>
            <a:endParaRPr lang="en-US" baseline="0" dirty="0" smtClean="0"/>
          </a:p>
          <a:p>
            <a:r>
              <a:rPr lang="en-US" baseline="0" dirty="0" smtClean="0"/>
              <a:t>The drawing on the left shows the garbage can filled about 70-80% with water (again, not to scale). The soda bottle, having been filled half-way with liquid nitrogen and the cap securely tightened, is duct-taped to two bricks and placed at the bottom of the trash can. After tightening the bottle cap, the instructor will place the brick/bottle combination at the center of the trash can as quickly as possible. It will take about 5-10 seconds for the bottle to erupt.</a:t>
            </a:r>
          </a:p>
          <a:p>
            <a:endParaRPr lang="en-US" baseline="0" dirty="0" smtClean="0"/>
          </a:p>
          <a:p>
            <a:r>
              <a:rPr lang="en-US" baseline="0" dirty="0" smtClean="0"/>
              <a:t>Once the cap is tightened, the liquid nitrogen will begin evaporating into gas and fill the bottle. The </a:t>
            </a:r>
            <a:r>
              <a:rPr lang="en-US" baseline="0" dirty="0" smtClean="0"/>
              <a:t>liquid </a:t>
            </a:r>
            <a:r>
              <a:rPr lang="en-US" baseline="0" dirty="0" smtClean="0"/>
              <a:t>will keep evaporating, and building up pressure inside the bottle, until the bottle eventually erupts. The bottle will usually erupt at its weakest point, often at the cap and sometimes along the side. </a:t>
            </a:r>
          </a:p>
          <a:p>
            <a:endParaRPr lang="en-US" baseline="0" dirty="0" smtClean="0"/>
          </a:p>
          <a:p>
            <a:r>
              <a:rPr lang="en-US" baseline="0" dirty="0" smtClean="0"/>
              <a:t>The drawing on the right shows the effects of liquid nitrogen eruption immediately after the bottle ruptures. The bottle ruptures somewhere near the top of the bottle (not always), and the energy from the explosion radiates outwards in all directions. The red arrows show the direction the energy travels. Some of the energy goes straight upwards, but most of it radiates outwards, interacting with the garbage can wall where it is deflected upward to the opening. If a garbage can has a weakness or corrosion on the sides, the can  may break from the energy.</a:t>
            </a:r>
          </a:p>
          <a:p>
            <a:endParaRPr lang="en-US" baseline="0" dirty="0" smtClean="0"/>
          </a:p>
          <a:p>
            <a:r>
              <a:rPr lang="en-US" baseline="0" dirty="0" smtClean="0"/>
              <a:t>All the energy eventually gets deflected upwards, ejecting the water out of the garbage can and into the air.</a:t>
            </a:r>
          </a:p>
        </p:txBody>
      </p:sp>
      <p:sp>
        <p:nvSpPr>
          <p:cNvPr id="4" name="Slide Number Placeholder 3"/>
          <p:cNvSpPr>
            <a:spLocks noGrp="1"/>
          </p:cNvSpPr>
          <p:nvPr>
            <p:ph type="sldNum" sz="quarter" idx="10"/>
          </p:nvPr>
        </p:nvSpPr>
        <p:spPr/>
        <p:txBody>
          <a:bodyPr/>
          <a:lstStyle/>
          <a:p>
            <a:fld id="{00F6B30C-4948-AC4E-A971-35152792416C}" type="slidenum">
              <a:rPr lang="en-US" smtClean="0"/>
              <a:pPr/>
              <a:t>4</a:t>
            </a:fld>
            <a:endParaRPr lang="en-US"/>
          </a:p>
        </p:txBody>
      </p:sp>
    </p:spTree>
    <p:extLst>
      <p:ext uri="{BB962C8B-B14F-4D97-AF65-F5344CB8AC3E}">
        <p14:creationId xmlns:p14="http://schemas.microsoft.com/office/powerpoint/2010/main" val="3286119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Have students answer</a:t>
            </a:r>
            <a:r>
              <a:rPr lang="en-US" sz="1200" kern="1200" baseline="0" dirty="0" smtClean="0">
                <a:solidFill>
                  <a:schemeClr val="tx1"/>
                </a:solidFill>
                <a:effectLst/>
                <a:latin typeface="+mn-lt"/>
                <a:ea typeface="+mn-ea"/>
                <a:cs typeface="+mn-cs"/>
              </a:rPr>
              <a:t> the following questions about the processes of the garbage can volcano and what the students might see during their own demonstration (answers in parentheses).</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Review student answers as a class and record the responses. Following the demonstration, students will look over their predictions and adjust their responses based on what they observe. </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How does the garbage can volcano get energy for the eruption? (From the pressure of expanding nitrogen gas that builds up in the soda bottle)</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Will the eruption occur in a quick, single event? Or will the  garbage can volcano produce several eruptions? (Single event)</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Based on the above answers, what type of volcano does the garbage can volcano represent? (</a:t>
            </a:r>
            <a:r>
              <a:rPr lang="en-US" sz="1200" kern="1200" baseline="0" dirty="0" err="1" smtClean="0">
                <a:solidFill>
                  <a:schemeClr val="tx1"/>
                </a:solidFill>
                <a:effectLst/>
                <a:latin typeface="+mn-lt"/>
                <a:ea typeface="+mn-ea"/>
                <a:cs typeface="+mn-cs"/>
              </a:rPr>
              <a:t>Stratovolcano</a:t>
            </a:r>
            <a:r>
              <a:rPr lang="en-US" sz="1200" kern="1200" baseline="0" dirty="0" smtClean="0">
                <a:solidFill>
                  <a:schemeClr val="tx1"/>
                </a:solidFill>
                <a:effectLst/>
                <a:latin typeface="+mn-lt"/>
                <a:ea typeface="+mn-ea"/>
                <a:cs typeface="+mn-cs"/>
              </a:rPr>
              <a:t>)</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Before volcanic</a:t>
            </a:r>
            <a:r>
              <a:rPr lang="en-US" sz="1200" kern="1200" baseline="0" dirty="0" smtClean="0">
                <a:solidFill>
                  <a:schemeClr val="tx1"/>
                </a:solidFill>
                <a:effectLst/>
                <a:latin typeface="+mn-lt"/>
                <a:ea typeface="+mn-ea"/>
                <a:cs typeface="+mn-cs"/>
              </a:rPr>
              <a:t> eruptions occur, s</a:t>
            </a:r>
            <a:r>
              <a:rPr lang="en-US" sz="1200" kern="1200" dirty="0" smtClean="0">
                <a:solidFill>
                  <a:schemeClr val="tx1"/>
                </a:solidFill>
                <a:effectLst/>
                <a:latin typeface="+mn-lt"/>
                <a:ea typeface="+mn-ea"/>
                <a:cs typeface="+mn-cs"/>
              </a:rPr>
              <a:t>cientists often</a:t>
            </a:r>
            <a:r>
              <a:rPr lang="en-US" sz="1200" kern="1200" baseline="0" dirty="0" smtClean="0">
                <a:solidFill>
                  <a:schemeClr val="tx1"/>
                </a:solidFill>
                <a:effectLst/>
                <a:latin typeface="+mn-lt"/>
                <a:ea typeface="+mn-ea"/>
                <a:cs typeface="+mn-cs"/>
              </a:rPr>
              <a:t> detect earthquakes and degassing from the volcano. Scientists use this information to predict when</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a volcano  might erupt. What evidence should you look for to predict when the garbage can volcano will erupt? (Reasonable responses might be: bubbles prior to eruption, some noise or sound)</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Will you be able to predict exactly when it will erupt? Why or why not? (Answers will vary, but, like scientists, students will not be able to accurately predict when the eruption will occur. Scientists only recognize signs that an eruptions is likely to happen)</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Do  you expect the eruption to go straight up or to the side? Why? (straight up. Based on the diagram of the demonstration, the garbage can walls will direct the energy upwards). </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If the eruption did go to the side, what might have happened to the garbage can to allow this? (there might be a weakness in the garbage can walls, allowing the energy from the gas to blow out the side instead of the top)</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What effect might wind have on the eruption of the garbage can volcano? (none, the eruption will occur regardless of what the wind is doing)</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What about the projectiles (e.g., ping pong balls), will they be affected by the wind? (Prevalent winds play a significant role in volcanic eruptions. Winds can affect the direction of volcanic as and other small </a:t>
            </a:r>
            <a:r>
              <a:rPr lang="en-US" sz="1200" kern="1200" baseline="0" dirty="0" err="1" smtClean="0">
                <a:solidFill>
                  <a:schemeClr val="tx1"/>
                </a:solidFill>
                <a:effectLst/>
                <a:latin typeface="+mn-lt"/>
                <a:ea typeface="+mn-ea"/>
                <a:cs typeface="+mn-cs"/>
              </a:rPr>
              <a:t>volcaniclastic</a:t>
            </a:r>
            <a:r>
              <a:rPr lang="en-US" sz="1200" kern="1200" baseline="0" dirty="0" smtClean="0">
                <a:solidFill>
                  <a:schemeClr val="tx1"/>
                </a:solidFill>
                <a:effectLst/>
                <a:latin typeface="+mn-lt"/>
                <a:ea typeface="+mn-ea"/>
                <a:cs typeface="+mn-cs"/>
              </a:rPr>
              <a:t> debris)</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5</a:t>
            </a:fld>
            <a:endParaRPr lang="en-US"/>
          </a:p>
        </p:txBody>
      </p:sp>
    </p:spTree>
    <p:extLst>
      <p:ext uri="{BB962C8B-B14F-4D97-AF65-F5344CB8AC3E}">
        <p14:creationId xmlns:p14="http://schemas.microsoft.com/office/powerpoint/2010/main" val="34880238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Direct students to an open area of the school and set up demonstration. You will want an</a:t>
            </a:r>
            <a:r>
              <a:rPr lang="en-US" baseline="0" dirty="0" smtClean="0"/>
              <a:t> open space (at least 50 </a:t>
            </a:r>
            <a:r>
              <a:rPr lang="en-US" baseline="0" dirty="0" err="1" smtClean="0"/>
              <a:t>ft</a:t>
            </a:r>
            <a:r>
              <a:rPr lang="en-US" baseline="0" dirty="0" smtClean="0"/>
              <a:t>) with </a:t>
            </a:r>
            <a:r>
              <a:rPr lang="en-US" dirty="0" smtClean="0"/>
              <a:t>easy</a:t>
            </a:r>
            <a:r>
              <a:rPr lang="en-US" baseline="0" dirty="0" smtClean="0"/>
              <a:t> access to a water hose. Have the students circle around the garbage can, keeping a distance of 15-20 </a:t>
            </a:r>
            <a:r>
              <a:rPr lang="en-US" baseline="0" dirty="0" err="1" smtClean="0"/>
              <a:t>ft</a:t>
            </a:r>
            <a:r>
              <a:rPr lang="en-US" baseline="0" dirty="0" smtClean="0"/>
              <a:t> from the volcano.</a:t>
            </a:r>
            <a:endParaRPr lang="en-US" dirty="0" smtClean="0"/>
          </a:p>
          <a:p>
            <a:r>
              <a:rPr lang="en-US" dirty="0" smtClean="0"/>
              <a:t>As you prepare the eruption, walk the students through each step, especially safety instructions and cautions</a:t>
            </a:r>
            <a:r>
              <a:rPr lang="en-US" baseline="0" dirty="0" smtClean="0"/>
              <a:t> because of the</a:t>
            </a:r>
            <a:r>
              <a:rPr lang="en-US" dirty="0" smtClean="0"/>
              <a:t> liquid nitrogen and the potential for flying debris. It would be beneficial to have one or two students record the eruption for the</a:t>
            </a:r>
            <a:r>
              <a:rPr lang="en-US" baseline="0" dirty="0" smtClean="0"/>
              <a:t> class.</a:t>
            </a:r>
            <a:endParaRPr lang="en-US" dirty="0" smtClean="0"/>
          </a:p>
          <a:p>
            <a:endParaRPr lang="en-US" dirty="0" smtClean="0"/>
          </a:p>
          <a:p>
            <a:r>
              <a:rPr lang="en-US" dirty="0" smtClean="0"/>
              <a:t>Perform the eruption</a:t>
            </a:r>
            <a:r>
              <a:rPr lang="en-US" baseline="0" dirty="0" smtClean="0"/>
              <a:t> at least</a:t>
            </a:r>
            <a:r>
              <a:rPr lang="en-US" dirty="0" smtClean="0"/>
              <a:t> two times if time allows</a:t>
            </a:r>
            <a:r>
              <a:rPr lang="en-US" baseline="0" dirty="0" smtClean="0"/>
              <a:t>. After each eruption, allow the students the students to help you set up the next eruption and discuss the predictions the students made. Before the next eruption, ask students if they expect the second demonstration to differ from the first and have them predict how long the second demonstration will take before it erupts.  </a:t>
            </a:r>
            <a:r>
              <a:rPr lang="en-US" dirty="0" smtClean="0"/>
              <a:t>This is important so student’s can see that even with the same methodology, each eruption is likely to be different (highlighting the unpredictable nature of volcanoes!)</a:t>
            </a:r>
          </a:p>
          <a:p>
            <a:endParaRPr lang="en-US" dirty="0" smtClean="0"/>
          </a:p>
          <a:p>
            <a:r>
              <a:rPr lang="en-US" dirty="0" smtClean="0"/>
              <a:t>Following the demonstrations, have the students</a:t>
            </a:r>
            <a:r>
              <a:rPr lang="en-US" baseline="0" dirty="0" smtClean="0"/>
              <a:t> help clean up and d</a:t>
            </a:r>
            <a:r>
              <a:rPr lang="en-US" dirty="0" smtClean="0"/>
              <a:t>irect them back to the classroom.</a:t>
            </a:r>
          </a:p>
          <a:p>
            <a:endParaRPr lang="en-US" sz="1200" kern="1200" baseline="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6</a:t>
            </a:fld>
            <a:endParaRPr lang="en-US"/>
          </a:p>
        </p:txBody>
      </p:sp>
    </p:spTree>
    <p:extLst>
      <p:ext uri="{BB962C8B-B14F-4D97-AF65-F5344CB8AC3E}">
        <p14:creationId xmlns:p14="http://schemas.microsoft.com/office/powerpoint/2010/main" val="34880238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baseline="0" dirty="0" smtClean="0">
                <a:solidFill>
                  <a:schemeClr val="tx1"/>
                </a:solidFill>
                <a:effectLst/>
                <a:latin typeface="+mn-lt"/>
                <a:ea typeface="+mn-ea"/>
                <a:cs typeface="+mn-cs"/>
              </a:rPr>
              <a:t>Back in the classroom, students will discuss their observations and address the predictions they made prior to the garbage can volcano demonstrations.</a:t>
            </a:r>
          </a:p>
          <a:p>
            <a:endParaRPr lang="en-US" sz="1200" kern="1200" baseline="0" dirty="0" smtClean="0">
              <a:solidFill>
                <a:schemeClr val="tx1"/>
              </a:solidFill>
              <a:effectLst/>
              <a:latin typeface="+mn-lt"/>
              <a:ea typeface="+mn-ea"/>
              <a:cs typeface="+mn-cs"/>
            </a:endParaRPr>
          </a:p>
          <a:p>
            <a:r>
              <a:rPr lang="en-US" sz="1200" kern="1200" baseline="0" dirty="0" smtClean="0">
                <a:solidFill>
                  <a:schemeClr val="tx1"/>
                </a:solidFill>
                <a:effectLst/>
                <a:latin typeface="+mn-lt"/>
                <a:ea typeface="+mn-ea"/>
                <a:cs typeface="+mn-cs"/>
              </a:rPr>
              <a:t>To begin, ask the students as a class to recall details about each eruption they witnessed. Ask students about the height of each eruption, the sound, how long it took each eruption to blow (from initial placement of the bottle in the garbage can), wind direction, distance of water spray, direction of ping pong balls, and anything else students can think of. The purpose of this is to compare two different demonstrations, that presumably had the same initial parameters, and to show that in variables are a natural occurrence. Even though you as the instructor did everything exactly the same (within human error), there are enough variables involved in the controlled garbage can eruption that affected the outcome. Ask students to imagine how eruptions will differ out in nature!</a:t>
            </a:r>
          </a:p>
          <a:p>
            <a:endParaRPr lang="en-US" sz="1200" kern="1200" baseline="0" dirty="0" smtClean="0">
              <a:solidFill>
                <a:schemeClr val="tx1"/>
              </a:solidFill>
              <a:effectLst/>
              <a:latin typeface="+mn-lt"/>
              <a:ea typeface="+mn-ea"/>
              <a:cs typeface="+mn-cs"/>
            </a:endParaRPr>
          </a:p>
          <a:p>
            <a:r>
              <a:rPr lang="en-US" sz="1200" kern="1200" baseline="0" dirty="0" smtClean="0">
                <a:solidFill>
                  <a:schemeClr val="tx1"/>
                </a:solidFill>
                <a:effectLst/>
                <a:latin typeface="+mn-lt"/>
                <a:ea typeface="+mn-ea"/>
                <a:cs typeface="+mn-cs"/>
              </a:rPr>
              <a:t>After discussing observations as a class, have the students review their predictions and make any adjustments they see necessary. It would be good at this point to give the the students the correct answers after they make changes on their own.</a:t>
            </a:r>
          </a:p>
          <a:p>
            <a:endParaRPr lang="en-US" sz="1200" kern="1200" baseline="0" dirty="0" smtClean="0">
              <a:solidFill>
                <a:schemeClr val="tx1"/>
              </a:solidFill>
              <a:effectLst/>
              <a:latin typeface="+mn-lt"/>
              <a:ea typeface="+mn-ea"/>
              <a:cs typeface="+mn-cs"/>
            </a:endParaRPr>
          </a:p>
          <a:p>
            <a:endParaRPr lang="en-US" sz="1200" kern="1200" baseline="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7</a:t>
            </a:fld>
            <a:endParaRPr lang="en-US"/>
          </a:p>
        </p:txBody>
      </p:sp>
    </p:spTree>
    <p:extLst>
      <p:ext uri="{BB962C8B-B14F-4D97-AF65-F5344CB8AC3E}">
        <p14:creationId xmlns:p14="http://schemas.microsoft.com/office/powerpoint/2010/main" val="34880238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garbage can volcano demonstration illustrates the effects of a gas-driven eruption. This type of volcanic eruption is very similar to that of a </a:t>
            </a:r>
            <a:r>
              <a:rPr lang="en-US" baseline="0" dirty="0" err="1" smtClean="0"/>
              <a:t>stratovolcano</a:t>
            </a:r>
            <a:r>
              <a:rPr lang="en-US" baseline="0" dirty="0" smtClean="0"/>
              <a:t> where pressure is the major source of energy for the eruption. The garbage can acts as the rock structure of the volcano and the soda-bottle with liquid nitrogen is the magma chamber. Like most </a:t>
            </a:r>
            <a:r>
              <a:rPr lang="en-US" baseline="0" dirty="0" err="1" smtClean="0"/>
              <a:t>stratovolcano</a:t>
            </a:r>
            <a:r>
              <a:rPr lang="en-US" baseline="0" dirty="0" smtClean="0"/>
              <a:t> eruptions, the garbage can volcano erupts in a single, explosive event. This is different from some shield volcanoes, and other effusive eruptions (like at Kilauea on the Big Island of Hawaii), where there can be near-continuous eruptions for days, years, and even decades.</a:t>
            </a:r>
          </a:p>
          <a:p>
            <a:endParaRPr lang="en-US" dirty="0" smtClean="0"/>
          </a:p>
          <a:p>
            <a:r>
              <a:rPr lang="en-US" dirty="0" smtClean="0"/>
              <a:t>The main takeaway from the post-demonstration wrap-up is that volcanic eruptions are inherently unpredictable.</a:t>
            </a:r>
            <a:r>
              <a:rPr lang="en-US" baseline="0" dirty="0" smtClean="0"/>
              <a:t> </a:t>
            </a:r>
            <a:r>
              <a:rPr lang="en-US" dirty="0" smtClean="0"/>
              <a:t>The descriptions about each eruption should be at least somewhat different, even though the recipe for each demonstration was the same. Scientists can often predict that an eruption is likely to happen, but the exact type, timing and scale of a volcanic eruption are unknown. The unpredictability of the garbage can</a:t>
            </a:r>
            <a:r>
              <a:rPr lang="en-US" baseline="0" dirty="0" smtClean="0"/>
              <a:t> </a:t>
            </a:r>
            <a:endParaRPr lang="en-US" dirty="0" smtClean="0"/>
          </a:p>
          <a:p>
            <a:r>
              <a:rPr lang="en-US" dirty="0" smtClean="0"/>
              <a:t>This unpredictability highlights the danger of living </a:t>
            </a:r>
            <a:r>
              <a:rPr lang="en-US" smtClean="0"/>
              <a:t>near volcanoes.</a:t>
            </a:r>
            <a:r>
              <a:rPr lang="en-US" baseline="0" smtClean="0"/>
              <a:t> </a:t>
            </a:r>
            <a:endParaRPr lang="en-US" dirty="0" smtClean="0"/>
          </a:p>
          <a:p>
            <a:endParaRPr lang="en-US" sz="1200" kern="1200" baseline="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8</a:t>
            </a:fld>
            <a:endParaRPr lang="en-US"/>
          </a:p>
        </p:txBody>
      </p:sp>
    </p:spTree>
    <p:extLst>
      <p:ext uri="{BB962C8B-B14F-4D97-AF65-F5344CB8AC3E}">
        <p14:creationId xmlns:p14="http://schemas.microsoft.com/office/powerpoint/2010/main" val="34880238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685800" y="2999232"/>
            <a:ext cx="7772400" cy="3209544"/>
          </a:xfrm>
        </p:spPr>
        <p:txBody>
          <a:bodyPr>
            <a:noAutofit/>
          </a:bodyPr>
          <a:lstStyle>
            <a:lvl1pPr marL="168275" indent="-168275" algn="l">
              <a:buFont typeface="Georgia" pitchFamily="18" charset="0"/>
              <a:buChar char="●"/>
              <a:defRPr kumimoji="0" lang="en-US" sz="2000" kern="1200" dirty="0">
                <a:solidFill>
                  <a:schemeClr val="tx1"/>
                </a:solidFill>
                <a:latin typeface="+mn-lt"/>
                <a:ea typeface="+mn-ea"/>
                <a:cs typeface="+mn-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pPr marL="274320" lvl="0" indent="-274320" algn="l" rtl="0" eaLnBrk="1" latinLnBrk="0" hangingPunct="1">
              <a:spcBef>
                <a:spcPct val="20000"/>
              </a:spcBef>
              <a:buClr>
                <a:srgbClr val="8B216A"/>
              </a:buClr>
              <a:buSzPct val="85000"/>
              <a:buFont typeface="Georgia" pitchFamily="18" charset="0"/>
              <a:buChar char="●"/>
            </a:pPr>
            <a:r>
              <a:rPr kumimoji="0" lang="en-US" dirty="0" smtClean="0"/>
              <a:t>Click to edit Master subtitle style</a:t>
            </a:r>
            <a:endParaRPr kumimoji="0" lang="en-US" dirty="0"/>
          </a:p>
        </p:txBody>
      </p:sp>
      <p:sp>
        <p:nvSpPr>
          <p:cNvPr id="28" name="Date Placeholder 27"/>
          <p:cNvSpPr>
            <a:spLocks noGrp="1"/>
          </p:cNvSpPr>
          <p:nvPr>
            <p:ph type="dt" sz="half" idx="10"/>
          </p:nvPr>
        </p:nvSpPr>
        <p:spPr/>
        <p:txBody>
          <a:bodyPr/>
          <a:lstStyle/>
          <a:p>
            <a:r>
              <a:rPr lang="en-US" smtClean="0"/>
              <a:t>Scripps Classroom Connection</a:t>
            </a:r>
            <a:endParaRPr lang="en-US" dirty="0"/>
          </a:p>
        </p:txBody>
      </p:sp>
      <p:sp>
        <p:nvSpPr>
          <p:cNvPr id="17" name="Footer Placeholder 16"/>
          <p:cNvSpPr>
            <a:spLocks noGrp="1"/>
          </p:cNvSpPr>
          <p:nvPr>
            <p:ph type="ftr" sz="quarter" idx="11"/>
          </p:nvPr>
        </p:nvSpPr>
        <p:spPr/>
        <p:txBody>
          <a:bodyPr/>
          <a:lstStyle>
            <a:lvl1pPr>
              <a:defRPr>
                <a:solidFill>
                  <a:schemeClr val="bg1"/>
                </a:solidFill>
              </a:defRPr>
            </a:lvl1pPr>
          </a:lstStyle>
          <a:p>
            <a:r>
              <a:rPr lang="en-US" dirty="0" smtClean="0"/>
              <a:t>http://earthref.org/SCC</a:t>
            </a:r>
            <a:endParaRPr lang="en-US" dirty="0"/>
          </a:p>
        </p:txBody>
      </p:sp>
      <p:sp>
        <p:nvSpPr>
          <p:cNvPr id="7" name="Straight Connector 6"/>
          <p:cNvSpPr>
            <a:spLocks noChangeShapeType="1"/>
          </p:cNvSpPr>
          <p:nvPr/>
        </p:nvSpPr>
        <p:spPr bwMode="auto">
          <a:xfrm>
            <a:off x="155448" y="2420112"/>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8" name="Title 7"/>
          <p:cNvSpPr>
            <a:spLocks noGrp="1"/>
          </p:cNvSpPr>
          <p:nvPr>
            <p:ph type="ctrTitle"/>
          </p:nvPr>
        </p:nvSpPr>
        <p:spPr>
          <a:xfrm>
            <a:off x="685800" y="381000"/>
            <a:ext cx="7772400" cy="1752600"/>
          </a:xfrm>
        </p:spPr>
        <p:txBody>
          <a:bodyPr anchor="b"/>
          <a:lstStyle>
            <a:lvl1pPr>
              <a:defRPr sz="4200">
                <a:solidFill>
                  <a:srgbClr val="8B216A"/>
                </a:solidFill>
              </a:defRPr>
            </a:lvl1pPr>
          </a:lstStyle>
          <a:p>
            <a:r>
              <a:rPr kumimoji="0" lang="en-US" dirty="0" smtClean="0"/>
              <a:t>Click to edit Master title style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Ref idx="1001">
        <a:schemeClr val="bg2"/>
      </p:bgRef>
    </p:bg>
    <p:spTree>
      <p:nvGrpSpPr>
        <p:cNvPr id="1" name=""/>
        <p:cNvGrpSpPr/>
        <p:nvPr/>
      </p:nvGrpSpPr>
      <p:grpSpPr>
        <a:xfrm>
          <a:off x="0" y="0"/>
          <a:ext cx="0" cy="0"/>
          <a:chOff x="0" y="0"/>
          <a:chExt cx="0" cy="0"/>
        </a:xfrm>
      </p:grpSpPr>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7" name="Title 6"/>
          <p:cNvSpPr>
            <a:spLocks noGrp="1"/>
          </p:cNvSpPr>
          <p:nvPr>
            <p:ph type="title"/>
          </p:nvPr>
        </p:nvSpPr>
        <p:spPr/>
        <p:txBody>
          <a:bodyPr/>
          <a:lstStyle/>
          <a:p>
            <a:r>
              <a:rPr lang="en-US" smtClean="0"/>
              <a:t>Click to edit Master title style</a:t>
            </a:r>
            <a:endParaRPr lang="en-US"/>
          </a:p>
        </p:txBody>
      </p:sp>
      <p:sp>
        <p:nvSpPr>
          <p:cNvPr id="9" name="Date Placeholder 8"/>
          <p:cNvSpPr>
            <a:spLocks noGrp="1"/>
          </p:cNvSpPr>
          <p:nvPr>
            <p:ph type="dt" sz="half" idx="10"/>
          </p:nvPr>
        </p:nvSpPr>
        <p:spPr/>
        <p:txBody>
          <a:bodyPr/>
          <a:lstStyle/>
          <a:p>
            <a:r>
              <a:rPr lang="en-US" smtClean="0"/>
              <a:t>Scripps Classroom Connection</a:t>
            </a:r>
            <a:endParaRPr lang="en-US" dirty="0"/>
          </a:p>
        </p:txBody>
      </p:sp>
      <p:sp>
        <p:nvSpPr>
          <p:cNvPr id="10" name="Slide Number Placeholder 9"/>
          <p:cNvSpPr>
            <a:spLocks noGrp="1"/>
          </p:cNvSpPr>
          <p:nvPr>
            <p:ph type="sldNum" sz="quarter" idx="11"/>
          </p:nvPr>
        </p:nvSpPr>
        <p:spPr/>
        <p:txBody>
          <a:bodyPr/>
          <a:lstStyle/>
          <a:p>
            <a:fld id="{2699FF66-05F8-374C-B745-6BF8E34BE28D}" type="slidenum">
              <a:rPr lang="en-US" smtClean="0"/>
              <a:pPr/>
              <a:t>‹#›</a:t>
            </a:fld>
            <a:endParaRPr lang="en-US"/>
          </a:p>
        </p:txBody>
      </p:sp>
      <p:sp>
        <p:nvSpPr>
          <p:cNvPr id="11" name="Footer Placeholder 10"/>
          <p:cNvSpPr>
            <a:spLocks noGrp="1"/>
          </p:cNvSpPr>
          <p:nvPr>
            <p:ph type="ftr" sz="quarter" idx="12"/>
          </p:nvPr>
        </p:nvSpPr>
        <p:spPr/>
        <p:txBody>
          <a:bodyPr/>
          <a:lstStyle/>
          <a:p>
            <a:r>
              <a:rPr lang="en-US" dirty="0" smtClean="0"/>
              <a:t>http://earthref.org/SCC</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rgbClr val="8B216A">
              <a:alpha val="70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460208"/>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460208"/>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8" name="Footer Placeholder 7"/>
          <p:cNvSpPr>
            <a:spLocks noGrp="1"/>
          </p:cNvSpPr>
          <p:nvPr>
            <p:ph type="ftr" sz="quarter" idx="11"/>
          </p:nvPr>
        </p:nvSpPr>
        <p:spPr>
          <a:xfrm>
            <a:off x="304800" y="6409944"/>
            <a:ext cx="3581400" cy="365760"/>
          </a:xfrm>
        </p:spPr>
        <p:txBody>
          <a:bodyPr/>
          <a:lstStyle/>
          <a:p>
            <a:r>
              <a:rPr lang="en-US" dirty="0" smtClean="0"/>
              <a:t>http://earthref.org/SCC</a:t>
            </a:r>
          </a:p>
        </p:txBody>
      </p:sp>
      <p:sp>
        <p:nvSpPr>
          <p:cNvPr id="15" name="Straight Connector 14"/>
          <p:cNvSpPr>
            <a:spLocks noChangeShapeType="1"/>
          </p:cNvSpPr>
          <p:nvPr/>
        </p:nvSpPr>
        <p:spPr bwMode="auto">
          <a:xfrm>
            <a:off x="152400" y="128016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2699FF66-05F8-374C-B745-6BF8E34BE28D}"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no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21" name="Rectangle 20"/>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383280" cy="365760"/>
          </a:xfrm>
        </p:spPr>
        <p:txBody>
          <a:bodyPr/>
          <a:lstStyle/>
          <a:p>
            <a:r>
              <a:rPr lang="en-US" dirty="0" smtClean="0"/>
              <a:t>http://earthref.org/SCC</a:t>
            </a:r>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2699FF66-05F8-374C-B745-6BF8E34BE28D}"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Drag picture to placeholder or click icon to add</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584448" cy="365760"/>
          </a:xfrm>
        </p:spPr>
        <p:txBody>
          <a:bodyPr/>
          <a:lstStyle/>
          <a:p>
            <a:r>
              <a:rPr lang="en-US" dirty="0" smtClean="0"/>
              <a:t>http://earthref.org/SCC</a:t>
            </a: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59488" y="6395473"/>
            <a:ext cx="8830056"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932960" y="6390808"/>
            <a:ext cx="3044952" cy="365760"/>
          </a:xfrm>
          <a:prstGeom prst="rect">
            <a:avLst/>
          </a:prstGeom>
        </p:spPr>
        <p:txBody>
          <a:bodyPr vert="horz"/>
          <a:lstStyle>
            <a:lvl1pPr algn="r" eaLnBrk="1" latinLnBrk="0" hangingPunct="1">
              <a:defRPr kumimoji="0" sz="1400" b="1">
                <a:solidFill>
                  <a:srgbClr val="FFFFFF"/>
                </a:solidFill>
              </a:defRPr>
            </a:lvl1pPr>
          </a:lstStyle>
          <a:p>
            <a:r>
              <a:rPr lang="en-US" dirty="0" smtClean="0"/>
              <a:t>Scripps Classroom Connection</a:t>
            </a:r>
            <a:endParaRPr lang="en-US" dirty="0"/>
          </a:p>
        </p:txBody>
      </p:sp>
      <p:sp>
        <p:nvSpPr>
          <p:cNvPr id="3" name="Footer Placeholder 2"/>
          <p:cNvSpPr>
            <a:spLocks noGrp="1"/>
          </p:cNvSpPr>
          <p:nvPr>
            <p:ph type="ftr" sz="quarter" idx="3"/>
          </p:nvPr>
        </p:nvSpPr>
        <p:spPr>
          <a:xfrm>
            <a:off x="163040" y="6396672"/>
            <a:ext cx="3581400" cy="365760"/>
          </a:xfrm>
          <a:prstGeom prst="rect">
            <a:avLst/>
          </a:prstGeom>
        </p:spPr>
        <p:txBody>
          <a:bodyPr vert="horz"/>
          <a:lstStyle>
            <a:lvl1pPr algn="l" eaLnBrk="1" latinLnBrk="0" hangingPunct="1">
              <a:defRPr kumimoji="0" sz="1200" b="1">
                <a:solidFill>
                  <a:srgbClr val="FFFFFF"/>
                </a:solidFill>
              </a:defRPr>
            </a:lvl1pPr>
          </a:lstStyle>
          <a:p>
            <a:r>
              <a:rPr lang="en-US" dirty="0" smtClean="0"/>
              <a:t>http://earthref.org/SCC</a:t>
            </a:r>
            <a:endParaRPr lang="en-US" dirty="0"/>
          </a:p>
        </p:txBody>
      </p:sp>
      <p:sp>
        <p:nvSpPr>
          <p:cNvPr id="8" name="Rectangle 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baseline="0">
                <a:solidFill>
                  <a:srgbClr val="8B216A"/>
                </a:solidFill>
              </a:defRPr>
            </a:lvl1pPr>
          </a:lstStyle>
          <a:p>
            <a:fld id="{2699FF66-05F8-374C-B745-6BF8E34BE28D}" type="slidenum">
              <a:rPr lang="en-US" smtClean="0"/>
              <a:pPr/>
              <a:t>‹#›</a:t>
            </a:fld>
            <a:endParaRPr lang="en-US" dirty="0"/>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dirty="0" smtClean="0"/>
              <a:t>Click to edit Master title style</a:t>
            </a:r>
            <a:endParaRPr kumimoji="0" lang="en-US" dirty="0"/>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Tree>
  </p:cSld>
  <p:clrMap bg1="lt1" tx1="dk1" bg2="lt2" tx2="dk2" accent1="accent1" accent2="accent2" accent3="accent3" accent4="accent4" accent5="accent5" accent6="accent6" hlink="hlink" folHlink="folHlink"/>
  <p:sldLayoutIdLst>
    <p:sldLayoutId id="2147483730" r:id="rId1"/>
    <p:sldLayoutId id="2147483731" r:id="rId2"/>
    <p:sldLayoutId id="2147483734" r:id="rId3"/>
    <p:sldLayoutId id="2147483737" r:id="rId4"/>
    <p:sldLayoutId id="2147483738" r:id="rId5"/>
  </p:sldLayoutIdLst>
  <p:hf sldNum="0" hdr="0"/>
  <p:txStyles>
    <p:titleStyle>
      <a:lvl1pPr algn="ctr" rtl="0" eaLnBrk="1" latinLnBrk="0" hangingPunct="1">
        <a:spcBef>
          <a:spcPct val="0"/>
        </a:spcBef>
        <a:buNone/>
        <a:defRPr kumimoji="0" sz="3300" kern="1200">
          <a:solidFill>
            <a:srgbClr val="8B216A"/>
          </a:solidFill>
          <a:latin typeface="+mj-lt"/>
          <a:ea typeface="+mj-ea"/>
          <a:cs typeface="+mj-cs"/>
        </a:defRPr>
      </a:lvl1pPr>
    </p:titleStyle>
    <p:bodyStyle>
      <a:lvl1pPr marL="274320" indent="-274320" algn="l" rtl="0" eaLnBrk="1" latinLnBrk="0" hangingPunct="1">
        <a:spcBef>
          <a:spcPct val="20000"/>
        </a:spcBef>
        <a:buClr>
          <a:srgbClr val="8B216A"/>
        </a:buClr>
        <a:buSzPct val="85000"/>
        <a:buFont typeface="Georgia" pitchFamily="18" charset="0"/>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rgbClr val="8B216A"/>
        </a:buClr>
        <a:buSzPct val="85000"/>
        <a:buFont typeface="Georgia" pitchFamily="18" charset="0"/>
        <a:buChar char="●"/>
        <a:defRPr kumimoji="0" sz="2200" kern="1200">
          <a:solidFill>
            <a:schemeClr val="tx1">
              <a:lumMod val="50000"/>
              <a:lumOff val="50000"/>
            </a:schemeClr>
          </a:solidFill>
          <a:latin typeface="+mn-lt"/>
          <a:ea typeface="+mn-ea"/>
          <a:cs typeface="+mn-cs"/>
        </a:defRPr>
      </a:lvl2pPr>
      <a:lvl3pPr marL="822960" indent="-228600" algn="l" rtl="0" eaLnBrk="1" latinLnBrk="0" hangingPunct="1">
        <a:spcBef>
          <a:spcPct val="20000"/>
        </a:spcBef>
        <a:buClr>
          <a:srgbClr val="8B216A"/>
        </a:buClr>
        <a:buSzPct val="85000"/>
        <a:buFont typeface="Georgia" pitchFamily="18" charset="0"/>
        <a:buChar char="●"/>
        <a:defRPr kumimoji="0" sz="2000" kern="1200">
          <a:solidFill>
            <a:schemeClr val="bg2">
              <a:lumMod val="50000"/>
            </a:schemeClr>
          </a:solidFill>
          <a:latin typeface="+mn-lt"/>
          <a:ea typeface="+mn-ea"/>
          <a:cs typeface="+mn-cs"/>
        </a:defRPr>
      </a:lvl3pPr>
      <a:lvl4pPr marL="1097280" indent="-228600" algn="l" rtl="0" eaLnBrk="1" latinLnBrk="0" hangingPunct="1">
        <a:spcBef>
          <a:spcPct val="20000"/>
        </a:spcBef>
        <a:buClr>
          <a:srgbClr val="8B216A"/>
        </a:buClr>
        <a:buSzPct val="85000"/>
        <a:buFont typeface="Georgia" pitchFamily="18" charset="0"/>
        <a:buChar char="●"/>
        <a:defRPr kumimoji="0" sz="1800" kern="1200">
          <a:solidFill>
            <a:schemeClr val="bg2">
              <a:lumMod val="90000"/>
            </a:schemeClr>
          </a:solidFill>
          <a:latin typeface="+mn-lt"/>
          <a:ea typeface="+mn-ea"/>
          <a:cs typeface="+mn-cs"/>
        </a:defRPr>
      </a:lvl4pPr>
      <a:lvl5pPr marL="1371600" indent="-228600" algn="l" rtl="0" eaLnBrk="1" latinLnBrk="0" hangingPunct="1">
        <a:spcBef>
          <a:spcPct val="20000"/>
        </a:spcBef>
        <a:buClr>
          <a:srgbClr val="8B216A"/>
        </a:buClr>
        <a:buSzPct val="85000"/>
        <a:buFont typeface="Georgia" pitchFamily="18" charset="0"/>
        <a:buChar char="●"/>
        <a:defRPr kumimoji="0" sz="1400" kern="1200">
          <a:solidFill>
            <a:schemeClr val="accent5">
              <a:lumMod val="60000"/>
              <a:lumOff val="40000"/>
            </a:schemeClr>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3.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Volcano Demonstration</a:t>
            </a:r>
            <a:endParaRPr lang="en-US" dirty="0"/>
          </a:p>
        </p:txBody>
      </p:sp>
      <p:sp>
        <p:nvSpPr>
          <p:cNvPr id="4" name="Footer Placeholder 3"/>
          <p:cNvSpPr>
            <a:spLocks noGrp="1"/>
          </p:cNvSpPr>
          <p:nvPr>
            <p:ph type="ftr" sz="quarter" idx="11"/>
          </p:nvPr>
        </p:nvSpPr>
        <p:spPr/>
        <p:txBody>
          <a:bodyPr/>
          <a:lstStyle/>
          <a:p>
            <a:r>
              <a:rPr lang="en-US" smtClean="0"/>
              <a:t>http://earthref.org/SCC</a:t>
            </a:r>
            <a:endParaRPr lang="en-US" dirty="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3" name="TextBox 2"/>
          <p:cNvSpPr txBox="1"/>
          <p:nvPr/>
        </p:nvSpPr>
        <p:spPr>
          <a:xfrm>
            <a:off x="2212981" y="3556000"/>
            <a:ext cx="5001690" cy="646331"/>
          </a:xfrm>
          <a:prstGeom prst="rect">
            <a:avLst/>
          </a:prstGeom>
          <a:noFill/>
        </p:spPr>
        <p:txBody>
          <a:bodyPr wrap="none" rtlCol="0">
            <a:spAutoFit/>
          </a:bodyPr>
          <a:lstStyle/>
          <a:p>
            <a:pPr algn="ctr"/>
            <a:r>
              <a:rPr lang="en-US" sz="3600" dirty="0" smtClean="0"/>
              <a:t>A Garbage Can Volcano</a:t>
            </a:r>
            <a:endParaRPr lang="en-US" sz="3600" dirty="0"/>
          </a:p>
        </p:txBody>
      </p:sp>
    </p:spTree>
    <p:extLst>
      <p:ext uri="{BB962C8B-B14F-4D97-AF65-F5344CB8AC3E}">
        <p14:creationId xmlns:p14="http://schemas.microsoft.com/office/powerpoint/2010/main" val="3699192261"/>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685800" y="2999232"/>
            <a:ext cx="7772400" cy="3397440"/>
          </a:xfrm>
        </p:spPr>
        <p:txBody>
          <a:bodyPr>
            <a:noAutofit/>
          </a:bodyPr>
          <a:lstStyle/>
          <a:p>
            <a:r>
              <a:rPr lang="en-US" dirty="0" smtClean="0"/>
              <a:t>This lesson is split into three parts, and can take place during a single 55 minute class period</a:t>
            </a:r>
          </a:p>
          <a:p>
            <a:endParaRPr lang="en-US" dirty="0" smtClean="0"/>
          </a:p>
          <a:p>
            <a:pPr marL="457200" indent="-457200">
              <a:buFont typeface="+mj-lt"/>
              <a:buAutoNum type="arabicPeriod"/>
            </a:pPr>
            <a:r>
              <a:rPr lang="en-US" dirty="0" smtClean="0"/>
              <a:t>Inside the classroom, describe the experiment and make predictions</a:t>
            </a:r>
          </a:p>
          <a:p>
            <a:pPr marL="457200" indent="-457200">
              <a:buFont typeface="+mj-lt"/>
              <a:buAutoNum type="arabicPeriod"/>
            </a:pPr>
            <a:endParaRPr lang="en-US" dirty="0" smtClean="0"/>
          </a:p>
          <a:p>
            <a:pPr marL="457200" indent="-457200">
              <a:buFont typeface="+mj-lt"/>
              <a:buAutoNum type="arabicPeriod"/>
            </a:pPr>
            <a:r>
              <a:rPr lang="en-US" dirty="0" smtClean="0"/>
              <a:t>Outside, erupt the volcano!</a:t>
            </a:r>
          </a:p>
          <a:p>
            <a:pPr marL="457200" indent="-457200">
              <a:buFont typeface="+mj-lt"/>
              <a:buAutoNum type="arabicPeriod"/>
            </a:pPr>
            <a:endParaRPr lang="en-US" dirty="0" smtClean="0"/>
          </a:p>
          <a:p>
            <a:pPr marL="457200" indent="-457200">
              <a:buFont typeface="+mj-lt"/>
              <a:buAutoNum type="arabicPeriod"/>
            </a:pPr>
            <a:r>
              <a:rPr lang="en-US" dirty="0" smtClean="0"/>
              <a:t>Wrap-up and discuss back in the classroom</a:t>
            </a:r>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4" name="Footer Placeholder 3"/>
          <p:cNvSpPr>
            <a:spLocks noGrp="1"/>
          </p:cNvSpPr>
          <p:nvPr>
            <p:ph type="ftr" sz="quarter" idx="11"/>
          </p:nvPr>
        </p:nvSpPr>
        <p:spPr/>
        <p:txBody>
          <a:bodyPr/>
          <a:lstStyle/>
          <a:p>
            <a:r>
              <a:rPr lang="en-US" smtClean="0"/>
              <a:t>http://earthref.org/SCC</a:t>
            </a:r>
            <a:endParaRPr lang="en-US" dirty="0"/>
          </a:p>
        </p:txBody>
      </p:sp>
      <p:sp>
        <p:nvSpPr>
          <p:cNvPr id="3" name="Title 2"/>
          <p:cNvSpPr>
            <a:spLocks noGrp="1"/>
          </p:cNvSpPr>
          <p:nvPr>
            <p:ph type="ctrTitle"/>
          </p:nvPr>
        </p:nvSpPr>
        <p:spPr/>
        <p:txBody>
          <a:bodyPr>
            <a:normAutofit/>
          </a:bodyPr>
          <a:lstStyle/>
          <a:p>
            <a:r>
              <a:rPr lang="en-US" dirty="0" smtClean="0"/>
              <a:t>Demonstration Outline</a:t>
            </a:r>
            <a:endParaRPr lang="en-US" dirty="0"/>
          </a:p>
        </p:txBody>
      </p:sp>
    </p:spTree>
    <p:extLst>
      <p:ext uri="{BB962C8B-B14F-4D97-AF65-F5344CB8AC3E}">
        <p14:creationId xmlns:p14="http://schemas.microsoft.com/office/powerpoint/2010/main" val="246341405"/>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685800" y="2999232"/>
            <a:ext cx="7772400" cy="3397440"/>
          </a:xfrm>
        </p:spPr>
        <p:txBody>
          <a:bodyPr>
            <a:noAutofit/>
          </a:bodyPr>
          <a:lstStyle/>
          <a:p>
            <a:r>
              <a:rPr lang="en-US" dirty="0" smtClean="0"/>
              <a:t>Go over the purpose of the demonstration (</a:t>
            </a:r>
            <a:r>
              <a:rPr lang="en-US" dirty="0"/>
              <a:t>“Lesson6_Volcano Instructions</a:t>
            </a:r>
            <a:r>
              <a:rPr lang="en-US" dirty="0" smtClean="0"/>
              <a:t>”)</a:t>
            </a:r>
          </a:p>
          <a:p>
            <a:endParaRPr lang="en-US" dirty="0"/>
          </a:p>
          <a:p>
            <a:r>
              <a:rPr lang="en-US" dirty="0" smtClean="0"/>
              <a:t>Review each step and explain the function of each component</a:t>
            </a:r>
          </a:p>
          <a:p>
            <a:endParaRPr lang="en-US" dirty="0"/>
          </a:p>
          <a:p>
            <a:r>
              <a:rPr lang="en-US" dirty="0" smtClean="0"/>
              <a:t>Watch the sample video (</a:t>
            </a:r>
            <a:r>
              <a:rPr lang="en-US" dirty="0"/>
              <a:t>“</a:t>
            </a:r>
            <a:r>
              <a:rPr lang="en-US" dirty="0" err="1"/>
              <a:t>VolcanoDemo.MOV</a:t>
            </a:r>
            <a:r>
              <a:rPr lang="en-US" dirty="0" smtClean="0"/>
              <a:t>”)</a:t>
            </a:r>
          </a:p>
          <a:p>
            <a:endParaRPr lang="en-US" dirty="0" smtClean="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4" name="Footer Placeholder 3"/>
          <p:cNvSpPr>
            <a:spLocks noGrp="1"/>
          </p:cNvSpPr>
          <p:nvPr>
            <p:ph type="ftr" sz="quarter" idx="11"/>
          </p:nvPr>
        </p:nvSpPr>
        <p:spPr/>
        <p:txBody>
          <a:bodyPr/>
          <a:lstStyle/>
          <a:p>
            <a:r>
              <a:rPr lang="en-US" smtClean="0"/>
              <a:t>http://earthref.org/SCC</a:t>
            </a:r>
            <a:endParaRPr lang="en-US" dirty="0"/>
          </a:p>
        </p:txBody>
      </p:sp>
      <p:sp>
        <p:nvSpPr>
          <p:cNvPr id="3" name="Title 2"/>
          <p:cNvSpPr>
            <a:spLocks noGrp="1"/>
          </p:cNvSpPr>
          <p:nvPr>
            <p:ph type="ctrTitle"/>
          </p:nvPr>
        </p:nvSpPr>
        <p:spPr/>
        <p:txBody>
          <a:bodyPr>
            <a:normAutofit/>
          </a:bodyPr>
          <a:lstStyle/>
          <a:p>
            <a:r>
              <a:rPr lang="en-US" dirty="0" smtClean="0"/>
              <a:t>1. Inside the Classroom</a:t>
            </a:r>
            <a:endParaRPr lang="en-US" dirty="0"/>
          </a:p>
        </p:txBody>
      </p:sp>
    </p:spTree>
    <p:extLst>
      <p:ext uri="{BB962C8B-B14F-4D97-AF65-F5344CB8AC3E}">
        <p14:creationId xmlns:p14="http://schemas.microsoft.com/office/powerpoint/2010/main" val="742297698"/>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Demonstration Diagram</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pic>
        <p:nvPicPr>
          <p:cNvPr id="6" name="Picture 5" descr="garbage can.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7408" y="1457571"/>
            <a:ext cx="7148357" cy="4933237"/>
          </a:xfrm>
          <a:prstGeom prst="rect">
            <a:avLst/>
          </a:prstGeom>
        </p:spPr>
      </p:pic>
    </p:spTree>
    <p:extLst>
      <p:ext uri="{BB962C8B-B14F-4D97-AF65-F5344CB8AC3E}">
        <p14:creationId xmlns:p14="http://schemas.microsoft.com/office/powerpoint/2010/main" val="5206891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685800" y="2999232"/>
            <a:ext cx="7772400" cy="3397440"/>
          </a:xfrm>
        </p:spPr>
        <p:txBody>
          <a:bodyPr>
            <a:noAutofit/>
          </a:bodyPr>
          <a:lstStyle/>
          <a:p>
            <a:r>
              <a:rPr lang="en-US" dirty="0" smtClean="0"/>
              <a:t>Students make predictions about the demonstration and answer questions about what the garbage can volcano (see below)</a:t>
            </a:r>
          </a:p>
          <a:p>
            <a:pPr marL="0" indent="0">
              <a:buNone/>
            </a:pPr>
            <a:endParaRPr lang="en-US" dirty="0" smtClean="0"/>
          </a:p>
          <a:p>
            <a:endParaRPr lang="en-US" dirty="0" smtClean="0"/>
          </a:p>
          <a:p>
            <a:r>
              <a:rPr lang="en-US" dirty="0" smtClean="0"/>
              <a:t>Students will address their predictions following the demonstration</a:t>
            </a:r>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4" name="Footer Placeholder 3"/>
          <p:cNvSpPr>
            <a:spLocks noGrp="1"/>
          </p:cNvSpPr>
          <p:nvPr>
            <p:ph type="ftr" sz="quarter" idx="11"/>
          </p:nvPr>
        </p:nvSpPr>
        <p:spPr/>
        <p:txBody>
          <a:bodyPr/>
          <a:lstStyle/>
          <a:p>
            <a:r>
              <a:rPr lang="en-US" smtClean="0"/>
              <a:t>http://earthref.org/SCC</a:t>
            </a:r>
            <a:endParaRPr lang="en-US" dirty="0"/>
          </a:p>
        </p:txBody>
      </p:sp>
      <p:sp>
        <p:nvSpPr>
          <p:cNvPr id="3" name="Title 2"/>
          <p:cNvSpPr>
            <a:spLocks noGrp="1"/>
          </p:cNvSpPr>
          <p:nvPr>
            <p:ph type="ctrTitle"/>
          </p:nvPr>
        </p:nvSpPr>
        <p:spPr/>
        <p:txBody>
          <a:bodyPr>
            <a:normAutofit/>
          </a:bodyPr>
          <a:lstStyle/>
          <a:p>
            <a:r>
              <a:rPr lang="en-US" dirty="0" smtClean="0"/>
              <a:t>1. Inside the Classroom</a:t>
            </a:r>
            <a:endParaRPr lang="en-US" dirty="0"/>
          </a:p>
        </p:txBody>
      </p:sp>
    </p:spTree>
    <p:extLst>
      <p:ext uri="{BB962C8B-B14F-4D97-AF65-F5344CB8AC3E}">
        <p14:creationId xmlns:p14="http://schemas.microsoft.com/office/powerpoint/2010/main" val="2137328444"/>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685800" y="2999232"/>
            <a:ext cx="7772400" cy="3397440"/>
          </a:xfrm>
        </p:spPr>
        <p:txBody>
          <a:bodyPr>
            <a:noAutofit/>
          </a:bodyPr>
          <a:lstStyle/>
          <a:p>
            <a:r>
              <a:rPr lang="en-US" dirty="0" smtClean="0"/>
              <a:t>Gather the students around the garbage can and review safety procedures</a:t>
            </a:r>
          </a:p>
          <a:p>
            <a:endParaRPr lang="en-US" dirty="0"/>
          </a:p>
          <a:p>
            <a:r>
              <a:rPr lang="en-US" dirty="0" smtClean="0"/>
              <a:t>Set up the demonstration, talking students through each step</a:t>
            </a:r>
          </a:p>
          <a:p>
            <a:endParaRPr lang="en-US" dirty="0"/>
          </a:p>
          <a:p>
            <a:r>
              <a:rPr lang="en-US" dirty="0" smtClean="0"/>
              <a:t>Following the initial eruption, discuss observations</a:t>
            </a:r>
          </a:p>
          <a:p>
            <a:endParaRPr lang="en-US" dirty="0"/>
          </a:p>
          <a:p>
            <a:r>
              <a:rPr lang="en-US" dirty="0" smtClean="0"/>
              <a:t>Do more than one eruption if time allows</a:t>
            </a:r>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4" name="Footer Placeholder 3"/>
          <p:cNvSpPr>
            <a:spLocks noGrp="1"/>
          </p:cNvSpPr>
          <p:nvPr>
            <p:ph type="ftr" sz="quarter" idx="11"/>
          </p:nvPr>
        </p:nvSpPr>
        <p:spPr/>
        <p:txBody>
          <a:bodyPr/>
          <a:lstStyle/>
          <a:p>
            <a:r>
              <a:rPr lang="en-US" smtClean="0"/>
              <a:t>http://earthref.org/SCC</a:t>
            </a:r>
            <a:endParaRPr lang="en-US" dirty="0"/>
          </a:p>
        </p:txBody>
      </p:sp>
      <p:sp>
        <p:nvSpPr>
          <p:cNvPr id="3" name="Title 2"/>
          <p:cNvSpPr>
            <a:spLocks noGrp="1"/>
          </p:cNvSpPr>
          <p:nvPr>
            <p:ph type="ctrTitle"/>
          </p:nvPr>
        </p:nvSpPr>
        <p:spPr/>
        <p:txBody>
          <a:bodyPr>
            <a:normAutofit/>
          </a:bodyPr>
          <a:lstStyle/>
          <a:p>
            <a:r>
              <a:rPr lang="en-US" dirty="0" smtClean="0"/>
              <a:t>2. Outside</a:t>
            </a:r>
            <a:endParaRPr lang="en-US" dirty="0"/>
          </a:p>
        </p:txBody>
      </p:sp>
    </p:spTree>
    <p:extLst>
      <p:ext uri="{BB962C8B-B14F-4D97-AF65-F5344CB8AC3E}">
        <p14:creationId xmlns:p14="http://schemas.microsoft.com/office/powerpoint/2010/main" val="3251689570"/>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685800" y="2999232"/>
            <a:ext cx="7772400" cy="3397440"/>
          </a:xfrm>
        </p:spPr>
        <p:txBody>
          <a:bodyPr>
            <a:noAutofit/>
          </a:bodyPr>
          <a:lstStyle/>
          <a:p>
            <a:r>
              <a:rPr lang="en-US" dirty="0" smtClean="0"/>
              <a:t> Record class observations about each eruption performed outside</a:t>
            </a:r>
          </a:p>
          <a:p>
            <a:pPr marL="0" indent="0">
              <a:buNone/>
            </a:pPr>
            <a:r>
              <a:rPr lang="en-US" dirty="0" smtClean="0"/>
              <a:t>	-e.g., sound, height reached, wind effects </a:t>
            </a:r>
          </a:p>
          <a:p>
            <a:pPr marL="0" indent="0">
              <a:buNone/>
            </a:pPr>
            <a:endParaRPr lang="en-US" dirty="0"/>
          </a:p>
          <a:p>
            <a:r>
              <a:rPr lang="en-US" dirty="0" smtClean="0"/>
              <a:t>Differences and similarities with natural volcanic eruptions</a:t>
            </a:r>
          </a:p>
          <a:p>
            <a:endParaRPr lang="en-US" dirty="0" smtClean="0"/>
          </a:p>
          <a:p>
            <a:r>
              <a:rPr lang="en-US" dirty="0"/>
              <a:t>Address student predictions</a:t>
            </a:r>
          </a:p>
          <a:p>
            <a:endParaRPr lang="en-US" dirty="0" smtClean="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4" name="Footer Placeholder 3"/>
          <p:cNvSpPr>
            <a:spLocks noGrp="1"/>
          </p:cNvSpPr>
          <p:nvPr>
            <p:ph type="ftr" sz="quarter" idx="11"/>
          </p:nvPr>
        </p:nvSpPr>
        <p:spPr/>
        <p:txBody>
          <a:bodyPr/>
          <a:lstStyle/>
          <a:p>
            <a:r>
              <a:rPr lang="en-US" smtClean="0"/>
              <a:t>http://earthref.org/SCC</a:t>
            </a:r>
            <a:endParaRPr lang="en-US" dirty="0"/>
          </a:p>
        </p:txBody>
      </p:sp>
      <p:sp>
        <p:nvSpPr>
          <p:cNvPr id="3" name="Title 2"/>
          <p:cNvSpPr>
            <a:spLocks noGrp="1"/>
          </p:cNvSpPr>
          <p:nvPr>
            <p:ph type="ctrTitle"/>
          </p:nvPr>
        </p:nvSpPr>
        <p:spPr/>
        <p:txBody>
          <a:bodyPr>
            <a:normAutofit/>
          </a:bodyPr>
          <a:lstStyle/>
          <a:p>
            <a:r>
              <a:rPr lang="en-US" dirty="0" smtClean="0"/>
              <a:t>3. Back in the Classroom</a:t>
            </a:r>
            <a:endParaRPr lang="en-US" dirty="0"/>
          </a:p>
        </p:txBody>
      </p:sp>
    </p:spTree>
    <p:extLst>
      <p:ext uri="{BB962C8B-B14F-4D97-AF65-F5344CB8AC3E}">
        <p14:creationId xmlns:p14="http://schemas.microsoft.com/office/powerpoint/2010/main" val="2360881062"/>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685800" y="2999232"/>
            <a:ext cx="7772400" cy="3397440"/>
          </a:xfrm>
        </p:spPr>
        <p:txBody>
          <a:bodyPr>
            <a:noAutofit/>
          </a:bodyPr>
          <a:lstStyle/>
          <a:p>
            <a:r>
              <a:rPr lang="en-US" dirty="0" smtClean="0"/>
              <a:t>The garbage can volcano is a gas-driven eruption</a:t>
            </a:r>
          </a:p>
          <a:p>
            <a:pPr marL="0" indent="0">
              <a:buNone/>
            </a:pPr>
            <a:r>
              <a:rPr lang="en-US" dirty="0"/>
              <a:t>	</a:t>
            </a:r>
            <a:r>
              <a:rPr lang="en-US" dirty="0" smtClean="0"/>
              <a:t>-Like a </a:t>
            </a:r>
            <a:r>
              <a:rPr lang="en-US" dirty="0" err="1" smtClean="0"/>
              <a:t>stratovolcano</a:t>
            </a:r>
            <a:endParaRPr lang="en-US" dirty="0" smtClean="0"/>
          </a:p>
          <a:p>
            <a:pPr marL="0" indent="0">
              <a:buNone/>
            </a:pPr>
            <a:endParaRPr lang="en-US" dirty="0"/>
          </a:p>
          <a:p>
            <a:r>
              <a:rPr lang="en-US" dirty="0"/>
              <a:t>V</a:t>
            </a:r>
            <a:r>
              <a:rPr lang="en-US" dirty="0" smtClean="0"/>
              <a:t>olcano erupts in a single, destructive event</a:t>
            </a:r>
          </a:p>
          <a:p>
            <a:endParaRPr lang="en-US" dirty="0" smtClean="0"/>
          </a:p>
          <a:p>
            <a:r>
              <a:rPr lang="en-US" dirty="0" smtClean="0"/>
              <a:t>No eruption is 100% predictable, even under controlled conditions</a:t>
            </a:r>
          </a:p>
          <a:p>
            <a:endParaRPr lang="en-US" dirty="0" smtClean="0"/>
          </a:p>
          <a:p>
            <a:endParaRPr lang="en-US" dirty="0"/>
          </a:p>
          <a:p>
            <a:endParaRPr lang="en-US" dirty="0" smtClean="0"/>
          </a:p>
          <a:p>
            <a:pPr marL="0" indent="0">
              <a:buNone/>
            </a:pPr>
            <a:endParaRPr lang="en-US" dirty="0" smtClean="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4" name="Footer Placeholder 3"/>
          <p:cNvSpPr>
            <a:spLocks noGrp="1"/>
          </p:cNvSpPr>
          <p:nvPr>
            <p:ph type="ftr" sz="quarter" idx="11"/>
          </p:nvPr>
        </p:nvSpPr>
        <p:spPr/>
        <p:txBody>
          <a:bodyPr/>
          <a:lstStyle/>
          <a:p>
            <a:r>
              <a:rPr lang="en-US" smtClean="0"/>
              <a:t>http://earthref.org/SCC</a:t>
            </a:r>
            <a:endParaRPr lang="en-US" dirty="0"/>
          </a:p>
        </p:txBody>
      </p:sp>
      <p:sp>
        <p:nvSpPr>
          <p:cNvPr id="3" name="Title 2"/>
          <p:cNvSpPr>
            <a:spLocks noGrp="1"/>
          </p:cNvSpPr>
          <p:nvPr>
            <p:ph type="ctrTitle"/>
          </p:nvPr>
        </p:nvSpPr>
        <p:spPr/>
        <p:txBody>
          <a:bodyPr>
            <a:normAutofit/>
          </a:bodyPr>
          <a:lstStyle/>
          <a:p>
            <a:r>
              <a:rPr lang="en-US" dirty="0" smtClean="0"/>
              <a:t>Garbage Can Volcano Conclusion</a:t>
            </a:r>
            <a:endParaRPr lang="en-US" dirty="0"/>
          </a:p>
        </p:txBody>
      </p:sp>
    </p:spTree>
    <p:extLst>
      <p:ext uri="{BB962C8B-B14F-4D97-AF65-F5344CB8AC3E}">
        <p14:creationId xmlns:p14="http://schemas.microsoft.com/office/powerpoint/2010/main" val="1927778853"/>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SC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华文新魏"/>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Civic.thmx</Template>
  <TotalTime>5698</TotalTime>
  <Words>1852</Words>
  <Application>Microsoft Macintosh PowerPoint</Application>
  <PresentationFormat>On-screen Show (4:3)</PresentationFormat>
  <Paragraphs>131</Paragraphs>
  <Slides>8</Slides>
  <Notes>8</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SCC</vt:lpstr>
      <vt:lpstr>Volcano Demonstration</vt:lpstr>
      <vt:lpstr>Demonstration Outline</vt:lpstr>
      <vt:lpstr>1. Inside the Classroom</vt:lpstr>
      <vt:lpstr>Demonstration Diagram</vt:lpstr>
      <vt:lpstr>1. Inside the Classroom</vt:lpstr>
      <vt:lpstr>2. Outside</vt:lpstr>
      <vt:lpstr>3. Back in the Classroom</vt:lpstr>
      <vt:lpstr>Garbage Can Volcano Conclusion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perfect K-12 presentation ever (replace this with your title)</dc:title>
  <dc:creator>IGPP</dc:creator>
  <cp:lastModifiedBy>Hubert Staudigel</cp:lastModifiedBy>
  <cp:revision>147</cp:revision>
  <cp:lastPrinted>2011-07-11T02:33:14Z</cp:lastPrinted>
  <dcterms:created xsi:type="dcterms:W3CDTF">2011-06-23T20:06:11Z</dcterms:created>
  <dcterms:modified xsi:type="dcterms:W3CDTF">2013-07-26T21:35:56Z</dcterms:modified>
</cp:coreProperties>
</file>