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1"/>
  </p:notesMasterIdLst>
  <p:sldIdLst>
    <p:sldId id="256" r:id="rId2"/>
    <p:sldId id="264" r:id="rId3"/>
    <p:sldId id="271" r:id="rId4"/>
    <p:sldId id="265" r:id="rId5"/>
    <p:sldId id="267" r:id="rId6"/>
    <p:sldId id="268" r:id="rId7"/>
    <p:sldId id="269" r:id="rId8"/>
    <p:sldId id="270" r:id="rId9"/>
    <p:sldId id="273"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065" autoAdjust="0"/>
    <p:restoredTop sz="65079" autoAdjust="0"/>
  </p:normalViewPr>
  <p:slideViewPr>
    <p:cSldViewPr snapToGrid="0" snapToObjects="1">
      <p:cViewPr varScale="1">
        <p:scale>
          <a:sx n="85" d="100"/>
          <a:sy n="85" d="100"/>
        </p:scale>
        <p:origin x="-896"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8/15/13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AUTHORS: Geoffrey Cromwell (Scripps Institution of</a:t>
            </a:r>
            <a:r>
              <a:rPr lang="en-US" sz="1200" kern="1200" baseline="0" dirty="0" smtClean="0">
                <a:solidFill>
                  <a:schemeClr val="tx1"/>
                </a:solidFill>
                <a:effectLst/>
                <a:latin typeface="+mn-lt"/>
                <a:ea typeface="+mn-ea"/>
                <a:cs typeface="+mn-cs"/>
              </a:rPr>
              <a:t> Oceanography, La Jolla, CA) and Danny Blas (Lincoln High School, San Diego, CA)</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WHY: Looking at individual</a:t>
            </a:r>
            <a:r>
              <a:rPr lang="en-US" sz="1200" kern="1200" baseline="0" dirty="0" smtClean="0">
                <a:solidFill>
                  <a:schemeClr val="tx1"/>
                </a:solidFill>
                <a:effectLst/>
                <a:latin typeface="+mn-lt"/>
                <a:ea typeface="+mn-ea"/>
                <a:cs typeface="+mn-cs"/>
              </a:rPr>
              <a:t> volcanoes is important when learning about volcano mechanisms and how different volcanoes behave. It is equally important to look at the bigger picture and how volcanoes behave on a global scale. Where do volcanoes exist? Are they equally distributed? How are they connected with earthquakes? These are some important and interesting questions to answer.</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SUMMARY: Students will observe and make conclusions about how volcanoes are distributed</a:t>
            </a:r>
            <a:r>
              <a:rPr lang="en-US" sz="1200" kern="1200" baseline="0" dirty="0" smtClean="0">
                <a:solidFill>
                  <a:schemeClr val="tx1"/>
                </a:solidFill>
                <a:effectLst/>
                <a:latin typeface="+mn-lt"/>
                <a:ea typeface="+mn-ea"/>
                <a:cs typeface="+mn-cs"/>
              </a:rPr>
              <a:t> on the globe. Students will be given a list of several volcanoes and will determine their general eruption style (explosive or non-explosive), and latitude and longitude on the Earth. Student’s will place color-coded stickers on a class map, which will eventually have several hundred stickers from all groups. Students will then draw conclusions from this map about volcanoes and their global behaviors.</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pPr lvl="0"/>
            <a:endParaRPr lang="en-US" sz="1200" kern="1200" baseline="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CONTEXT FOR USE: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This lesson is the seventh lesson in a larger</a:t>
            </a:r>
            <a:r>
              <a:rPr lang="en-US" sz="1200" kern="1200" baseline="0" dirty="0" smtClean="0">
                <a:solidFill>
                  <a:schemeClr val="tx1"/>
                </a:solidFill>
                <a:effectLst/>
                <a:latin typeface="+mn-lt"/>
                <a:ea typeface="+mn-ea"/>
                <a:cs typeface="+mn-cs"/>
              </a:rPr>
              <a:t> Volcano Unit intended for 11</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and 12</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grade Marine Science students. This lesson builds on the previous six lessons in the unit.</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ADDITIONAL READING: </a:t>
            </a:r>
          </a:p>
          <a:p>
            <a:r>
              <a:rPr lang="en-US" sz="1200" kern="1200" dirty="0" smtClean="0">
                <a:solidFill>
                  <a:schemeClr val="tx1"/>
                </a:solidFill>
                <a:effectLst/>
                <a:latin typeface="+mn-lt"/>
                <a:ea typeface="+mn-ea"/>
                <a:cs typeface="+mn-cs"/>
              </a:rPr>
              <a:t>MAP</a:t>
            </a:r>
            <a:r>
              <a:rPr lang="en-US" sz="1200" kern="1200" baseline="0" dirty="0" smtClean="0">
                <a:solidFill>
                  <a:schemeClr val="tx1"/>
                </a:solidFill>
                <a:effectLst/>
                <a:latin typeface="+mn-lt"/>
                <a:ea typeface="+mn-ea"/>
                <a:cs typeface="+mn-cs"/>
              </a:rPr>
              <a:t> REFERENCES</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Map Compilation-Used with permission by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Steve</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Cande</a:t>
            </a:r>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Topography- Smith and </a:t>
            </a:r>
            <a:r>
              <a:rPr lang="en-US" sz="1200" kern="1200" baseline="0" dirty="0" err="1" smtClean="0">
                <a:solidFill>
                  <a:schemeClr val="tx1"/>
                </a:solidFill>
                <a:effectLst/>
                <a:latin typeface="+mn-lt"/>
                <a:ea typeface="+mn-ea"/>
                <a:cs typeface="+mn-cs"/>
              </a:rPr>
              <a:t>Sandwell</a:t>
            </a:r>
            <a:r>
              <a:rPr lang="en-US" sz="1200" kern="1200" baseline="0" dirty="0" smtClean="0">
                <a:solidFill>
                  <a:schemeClr val="tx1"/>
                </a:solidFill>
                <a:effectLst/>
                <a:latin typeface="+mn-lt"/>
                <a:ea typeface="+mn-ea"/>
                <a:cs typeface="+mn-cs"/>
              </a:rPr>
              <a:t>, 1997</a:t>
            </a:r>
          </a:p>
          <a:p>
            <a:r>
              <a:rPr lang="en-US" sz="1200" kern="1200" baseline="0" dirty="0" smtClean="0">
                <a:solidFill>
                  <a:schemeClr val="tx1"/>
                </a:solidFill>
                <a:effectLst/>
                <a:latin typeface="+mn-lt"/>
                <a:ea typeface="+mn-ea"/>
                <a:cs typeface="+mn-cs"/>
              </a:rPr>
              <a:t>Volcanoes-</a:t>
            </a:r>
            <a:r>
              <a:rPr lang="en-US" sz="1200" kern="1200" baseline="0" dirty="0" err="1" smtClean="0">
                <a:solidFill>
                  <a:schemeClr val="tx1"/>
                </a:solidFill>
                <a:effectLst/>
                <a:latin typeface="+mn-lt"/>
                <a:ea typeface="+mn-ea"/>
                <a:cs typeface="+mn-cs"/>
              </a:rPr>
              <a:t>Simkin</a:t>
            </a:r>
            <a:r>
              <a:rPr lang="en-US" sz="1200" kern="1200" baseline="0" dirty="0" smtClean="0">
                <a:solidFill>
                  <a:schemeClr val="tx1"/>
                </a:solidFill>
                <a:effectLst/>
                <a:latin typeface="+mn-lt"/>
                <a:ea typeface="+mn-ea"/>
                <a:cs typeface="+mn-cs"/>
              </a:rPr>
              <a:t> and Siebert, 1994</a:t>
            </a:r>
          </a:p>
          <a:p>
            <a:r>
              <a:rPr lang="en-US" sz="1200" kern="1200" baseline="0" dirty="0" smtClean="0">
                <a:solidFill>
                  <a:schemeClr val="tx1"/>
                </a:solidFill>
                <a:effectLst/>
                <a:latin typeface="+mn-lt"/>
                <a:ea typeface="+mn-ea"/>
                <a:cs typeface="+mn-cs"/>
              </a:rPr>
              <a:t>Magnetic </a:t>
            </a:r>
            <a:r>
              <a:rPr lang="en-US" sz="1200" kern="1200" baseline="0" dirty="0" err="1" smtClean="0">
                <a:solidFill>
                  <a:schemeClr val="tx1"/>
                </a:solidFill>
                <a:effectLst/>
                <a:latin typeface="+mn-lt"/>
                <a:ea typeface="+mn-ea"/>
                <a:cs typeface="+mn-cs"/>
              </a:rPr>
              <a:t>Lineations</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Cande</a:t>
            </a:r>
            <a:r>
              <a:rPr lang="en-US" sz="1200" kern="1200" baseline="0" dirty="0" smtClean="0">
                <a:solidFill>
                  <a:schemeClr val="tx1"/>
                </a:solidFill>
                <a:effectLst/>
                <a:latin typeface="+mn-lt"/>
                <a:ea typeface="+mn-ea"/>
                <a:cs typeface="+mn-cs"/>
              </a:rPr>
              <a:t> et al., 1989</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MISCONCEPTIONS:</a:t>
            </a:r>
          </a:p>
          <a:p>
            <a:r>
              <a:rPr lang="en-US" sz="1200" kern="1200" dirty="0" smtClean="0">
                <a:solidFill>
                  <a:schemeClr val="tx1"/>
                </a:solidFill>
                <a:effectLst/>
                <a:latin typeface="+mn-lt"/>
                <a:ea typeface="+mn-ea"/>
                <a:cs typeface="+mn-cs"/>
              </a:rPr>
              <a:t>All</a:t>
            </a:r>
            <a:r>
              <a:rPr lang="en-US" sz="1200" kern="1200" baseline="0" dirty="0" smtClean="0">
                <a:solidFill>
                  <a:schemeClr val="tx1"/>
                </a:solidFill>
                <a:effectLst/>
                <a:latin typeface="+mn-lt"/>
                <a:ea typeface="+mn-ea"/>
                <a:cs typeface="+mn-cs"/>
              </a:rPr>
              <a:t> volcanoes have the same type of eruption</a:t>
            </a:r>
          </a:p>
          <a:p>
            <a:r>
              <a:rPr lang="en-US" sz="1200" kern="1200" dirty="0" smtClean="0">
                <a:solidFill>
                  <a:schemeClr val="tx1"/>
                </a:solidFill>
                <a:effectLst/>
                <a:latin typeface="+mn-lt"/>
                <a:ea typeface="+mn-ea"/>
                <a:cs typeface="+mn-cs"/>
              </a:rPr>
              <a:t>Volcanoes</a:t>
            </a:r>
            <a:r>
              <a:rPr lang="en-US" sz="1200" kern="1200" baseline="0" dirty="0" smtClean="0">
                <a:solidFill>
                  <a:schemeClr val="tx1"/>
                </a:solidFill>
                <a:effectLst/>
                <a:latin typeface="+mn-lt"/>
                <a:ea typeface="+mn-ea"/>
                <a:cs typeface="+mn-cs"/>
              </a:rPr>
              <a:t> always occur at plate boundaries</a:t>
            </a:r>
          </a:p>
          <a:p>
            <a:r>
              <a:rPr lang="en-US" sz="1200" kern="1200" baseline="0" dirty="0" smtClean="0">
                <a:solidFill>
                  <a:schemeClr val="tx1"/>
                </a:solidFill>
                <a:effectLst/>
                <a:latin typeface="+mn-lt"/>
                <a:ea typeface="+mn-ea"/>
                <a:cs typeface="+mn-cs"/>
              </a:rPr>
              <a:t>Volcanoes and earthquakes are not connected</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TEACHING NOTES.</a:t>
            </a:r>
            <a:r>
              <a:rPr lang="en-US" sz="1200" kern="1200" baseline="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p14="http://schemas.microsoft.com/office/powerpoint/2010/main"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baseline="0" dirty="0" smtClean="0">
              <a:solidFill>
                <a:schemeClr val="tx1"/>
              </a:solidFill>
              <a:effectLst/>
              <a:latin typeface="+mn-lt"/>
              <a:ea typeface="+mn-ea"/>
              <a:cs typeface="+mn-cs"/>
            </a:endParaRPr>
          </a:p>
          <a:p>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p14="http://schemas.microsoft.com/office/powerpoint/2010/main" val="3488023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baseline="0" dirty="0" smtClean="0">
              <a:solidFill>
                <a:schemeClr val="tx1"/>
              </a:solidFill>
              <a:effectLst/>
              <a:latin typeface="+mn-lt"/>
              <a:ea typeface="+mn-ea"/>
              <a:cs typeface="+mn-cs"/>
            </a:endParaRPr>
          </a:p>
          <a:p>
            <a:r>
              <a:rPr lang="en-US" sz="1200" dirty="0" smtClean="0"/>
              <a:t>The world map used in this lesson is unique, it shows many important geophysical structures that geologists use to understand the physical Earth</a:t>
            </a:r>
          </a:p>
          <a:p>
            <a:pPr marL="457200" indent="-457200">
              <a:buFont typeface="+mj-lt"/>
              <a:buAutoNum type="arabicPeriod"/>
            </a:pPr>
            <a:r>
              <a:rPr lang="en-US" sz="1200" dirty="0" smtClean="0"/>
              <a:t>Topography and Bathymetry (Smith and </a:t>
            </a:r>
            <a:r>
              <a:rPr lang="en-US" sz="1200" dirty="0" err="1" smtClean="0"/>
              <a:t>Sandwell</a:t>
            </a:r>
            <a:r>
              <a:rPr lang="en-US" sz="1200" dirty="0" smtClean="0"/>
              <a:t>, 1997). This shows the relative elevations of the sea floor, below sea level. The visible structures show ocean seamounts, island arcs, trenches, underwater volcanoes, hotspot island chains, plateaus</a:t>
            </a:r>
          </a:p>
          <a:p>
            <a:pPr marL="457200" indent="-457200">
              <a:buFont typeface="+mj-lt"/>
              <a:buAutoNum type="arabicPeriod"/>
            </a:pPr>
            <a:r>
              <a:rPr lang="en-US" sz="1200" dirty="0" smtClean="0"/>
              <a:t>Magnetic </a:t>
            </a:r>
            <a:r>
              <a:rPr lang="en-US" sz="1200" dirty="0" err="1" smtClean="0"/>
              <a:t>Lineations</a:t>
            </a:r>
            <a:r>
              <a:rPr lang="en-US" sz="1200" dirty="0" smtClean="0"/>
              <a:t> (</a:t>
            </a:r>
            <a:r>
              <a:rPr lang="en-US" sz="1200" dirty="0" err="1" smtClean="0"/>
              <a:t>Cande</a:t>
            </a:r>
            <a:r>
              <a:rPr lang="en-US" sz="1200" dirty="0" smtClean="0"/>
              <a:t> et al., 1989). These show reversals of the Earth’s magnetic field and are used to trace geologic time. Larger numbers are older reversals</a:t>
            </a:r>
          </a:p>
          <a:p>
            <a:pPr marL="457200" indent="-457200">
              <a:buFont typeface="+mj-lt"/>
              <a:buAutoNum type="arabicPeriod"/>
            </a:pPr>
            <a:r>
              <a:rPr lang="en-US" sz="1200" dirty="0" smtClean="0"/>
              <a:t>Earthquakes. Red, green and blue dots show shallow, mid-depth, and deep earthquake epicenters, respectively. Earthquakes follow faults and plate boundaries. Earthquake depth indicates the tectonic setting causing the earthquakes (e.g., deep earthquakes are caused by a </a:t>
            </a:r>
            <a:r>
              <a:rPr lang="en-US" sz="1200" dirty="0" err="1" smtClean="0"/>
              <a:t>subducting</a:t>
            </a:r>
            <a:r>
              <a:rPr lang="en-US" sz="1200" dirty="0" smtClean="0"/>
              <a:t> slab)</a:t>
            </a:r>
          </a:p>
          <a:p>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p14="http://schemas.microsoft.com/office/powerpoint/2010/main" val="34880238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There are 450 volcanoes (“Lesson7_volcanolist.xlsx”) for students to place on the map, the more students groups, the fewer volcanoes each group has to research.</a:t>
            </a:r>
          </a:p>
          <a:p>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p14="http://schemas.microsoft.com/office/powerpoint/2010/main" val="3488023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baseline="0" dirty="0" smtClean="0">
              <a:solidFill>
                <a:schemeClr val="tx1"/>
              </a:solidFill>
              <a:effectLst/>
              <a:latin typeface="+mn-lt"/>
              <a:ea typeface="+mn-ea"/>
              <a:cs typeface="+mn-cs"/>
            </a:endParaRPr>
          </a:p>
          <a:p>
            <a:r>
              <a:rPr lang="en-US" dirty="0" smtClean="0"/>
              <a:t>There are 450 volcanoes (“Volcano </a:t>
            </a:r>
            <a:r>
              <a:rPr lang="en-US" dirty="0" err="1" smtClean="0"/>
              <a:t>List.txt</a:t>
            </a:r>
            <a:r>
              <a:rPr lang="en-US" dirty="0" smtClean="0"/>
              <a:t>”) for students to place on the map</a:t>
            </a:r>
          </a:p>
          <a:p>
            <a:r>
              <a:rPr lang="en-US" dirty="0" smtClean="0"/>
              <a:t>This list is pared down from a greater list of volcanoes (“</a:t>
            </a:r>
            <a:r>
              <a:rPr lang="en-US" dirty="0" err="1" smtClean="0"/>
              <a:t>volcanoes.dat</a:t>
            </a:r>
            <a:r>
              <a:rPr lang="en-US" dirty="0" smtClean="0"/>
              <a:t>” [</a:t>
            </a:r>
            <a:r>
              <a:rPr lang="en-US" dirty="0" err="1" smtClean="0"/>
              <a:t>Simkin</a:t>
            </a:r>
            <a:r>
              <a:rPr lang="en-US" dirty="0" smtClean="0"/>
              <a:t> and Siebert, 1994]). It is important to have a large number of volcanoes on the map so students can observe a large distribution of eruption types and better correlate volcanoes to earthquakes and plate tectonics.</a:t>
            </a:r>
          </a:p>
          <a:p>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p14="http://schemas.microsoft.com/office/powerpoint/2010/main" val="3488023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baseline="0" dirty="0" smtClean="0">
              <a:solidFill>
                <a:schemeClr val="tx1"/>
              </a:solidFill>
              <a:effectLst/>
              <a:latin typeface="+mn-lt"/>
              <a:ea typeface="+mn-ea"/>
              <a:cs typeface="+mn-cs"/>
            </a:endParaRPr>
          </a:p>
          <a:p>
            <a:r>
              <a:rPr lang="en-US" dirty="0" smtClean="0"/>
              <a:t>Students should look up each volcano on their list and determine whether the volcano is likely to be explosive (e.g., </a:t>
            </a:r>
            <a:r>
              <a:rPr lang="en-US" dirty="0" err="1" smtClean="0"/>
              <a:t>stratovolcano</a:t>
            </a:r>
            <a:r>
              <a:rPr lang="en-US" dirty="0" smtClean="0"/>
              <a:t>), or effusive (e.g., shield volcano). If there are any other interesting facts about the volcanoes,</a:t>
            </a:r>
            <a:r>
              <a:rPr lang="en-US" baseline="0" dirty="0" smtClean="0"/>
              <a:t> they should record them for future reference.</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Look up the location of each volcano on the internet, using the latitude and longitude. This will help them when they place their volcanoes on the classroom map.</a:t>
            </a:r>
          </a:p>
          <a:p>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p14="http://schemas.microsoft.com/office/powerpoint/2010/main" val="3488023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baseline="0" dirty="0" smtClean="0">
              <a:solidFill>
                <a:schemeClr val="tx1"/>
              </a:solidFill>
              <a:effectLst/>
              <a:latin typeface="+mn-lt"/>
              <a:ea typeface="+mn-ea"/>
              <a:cs typeface="+mn-cs"/>
            </a:endParaRPr>
          </a:p>
          <a:p>
            <a:r>
              <a:rPr lang="en-US" dirty="0" smtClean="0"/>
              <a:t>Use small stickers, such as marker tab labels</a:t>
            </a:r>
          </a:p>
          <a:p>
            <a:r>
              <a:rPr lang="en-US" dirty="0" smtClean="0"/>
              <a:t>Have students find each of their volcanoes on the map (using latitude and longitude), and place the appropriate sticker where there volcano should be.</a:t>
            </a:r>
          </a:p>
          <a:p>
            <a:r>
              <a:rPr lang="en-US" dirty="0" smtClean="0"/>
              <a:t>Some volcanoes will be very close to each other and many stickers may overlap.</a:t>
            </a:r>
          </a:p>
          <a:p>
            <a:r>
              <a:rPr lang="en-US" dirty="0" smtClean="0"/>
              <a:t>Using latitude and longitude is good practice for students who may not have had much experience with maps.</a:t>
            </a:r>
          </a:p>
          <a:p>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extLst>
      <p:ext uri="{BB962C8B-B14F-4D97-AF65-F5344CB8AC3E}">
        <p14:creationId xmlns:p14="http://schemas.microsoft.com/office/powerpoint/2010/main" val="34880238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baseline="0" dirty="0" smtClean="0">
              <a:solidFill>
                <a:schemeClr val="tx1"/>
              </a:solidFill>
              <a:effectLst/>
              <a:latin typeface="+mn-lt"/>
              <a:ea typeface="+mn-ea"/>
              <a:cs typeface="+mn-cs"/>
            </a:endParaRPr>
          </a:p>
          <a:p>
            <a:r>
              <a:rPr lang="en-US" dirty="0" smtClean="0"/>
              <a:t>Once all volcanoes have been placed on the map, students should observe the distribution of volcanoes and answer the essential questions (“Lesson7_Essential Questions”)</a:t>
            </a:r>
          </a:p>
          <a:p>
            <a:endParaRPr lang="en-US" dirty="0" smtClean="0"/>
          </a:p>
          <a:p>
            <a:r>
              <a:rPr lang="en-US" dirty="0" smtClean="0"/>
              <a:t>Also important to note is the distribution of explosive volcanoes along </a:t>
            </a:r>
            <a:r>
              <a:rPr lang="en-US" dirty="0" err="1" smtClean="0"/>
              <a:t>subduction</a:t>
            </a:r>
            <a:r>
              <a:rPr lang="en-US" dirty="0" smtClean="0"/>
              <a:t> zones, and the apparent random distribution of effusive shield volcanoes</a:t>
            </a:r>
            <a:r>
              <a:rPr lang="en-US" dirty="0" smtClean="0"/>
              <a:t>.</a:t>
            </a:r>
          </a:p>
          <a:p>
            <a:endParaRPr lang="en-US" dirty="0" smtClean="0"/>
          </a:p>
          <a:p>
            <a:r>
              <a:rPr lang="en-US" dirty="0" smtClean="0"/>
              <a:t>If</a:t>
            </a:r>
            <a:r>
              <a:rPr lang="en-US" baseline="0" dirty="0" smtClean="0"/>
              <a:t> a volcano is located near any earthquakes, note the depth of the earthquake and the type of plate boundary. At </a:t>
            </a:r>
            <a:r>
              <a:rPr lang="en-US" baseline="0" dirty="0" err="1" smtClean="0"/>
              <a:t>subduction</a:t>
            </a:r>
            <a:r>
              <a:rPr lang="en-US" baseline="0" dirty="0" smtClean="0"/>
              <a:t> zones, earthquakes will occur at greater depths farther away from the trench. At transform boundaries, earthquakes will occur at about the same, shallow depth along the length of the boundary. </a:t>
            </a:r>
            <a:endParaRPr lang="en-US" dirty="0" smtClean="0"/>
          </a:p>
          <a:p>
            <a:endParaRPr lang="en-US" dirty="0" smtClean="0"/>
          </a:p>
          <a:p>
            <a:r>
              <a:rPr lang="en-US" dirty="0" smtClean="0"/>
              <a:t>This map can serve as a good reference for plate tectonics lessons,</a:t>
            </a:r>
            <a:r>
              <a:rPr lang="en-US" baseline="0" dirty="0" smtClean="0"/>
              <a:t> topography, ocean structure and general questions about the Earth. It will be a cool map to use in the future. </a:t>
            </a:r>
            <a:endParaRPr lang="en-US" dirty="0" smtClean="0"/>
          </a:p>
          <a:p>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a:p>
        </p:txBody>
      </p:sp>
    </p:spTree>
    <p:extLst>
      <p:ext uri="{BB962C8B-B14F-4D97-AF65-F5344CB8AC3E}">
        <p14:creationId xmlns:p14="http://schemas.microsoft.com/office/powerpoint/2010/main" val="34880238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baseline="0" dirty="0" smtClean="0">
                <a:solidFill>
                  <a:schemeClr val="tx1"/>
                </a:solidFill>
                <a:effectLst/>
                <a:latin typeface="+mn-lt"/>
                <a:ea typeface="+mn-ea"/>
                <a:cs typeface="+mn-cs"/>
              </a:rPr>
              <a:t>By using this geophysical map of the Earth’s surface, students will observe accurate information about all observed earthquakes and volcanoes in recent history. Students will be able to deduce where the active plate boundaries are from the locations of their volcano stickers and earthquakes printed on the map. Students will observe the relationship between plate tectonics, volcanoes and earthquakes. </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Students will hopefully be interested in the map and will spark more questions about the history of the Earth. This map can serve as a useful tool for lessons about plate tectonics, earthquakes, and structure of the ocean. </a:t>
            </a:r>
            <a:endParaRPr lang="en-US" dirty="0" smtClean="0"/>
          </a:p>
          <a:p>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9</a:t>
            </a:fld>
            <a:endParaRPr lang="en-US"/>
          </a:p>
        </p:txBody>
      </p:sp>
    </p:spTree>
    <p:extLst>
      <p:ext uri="{BB962C8B-B14F-4D97-AF65-F5344CB8AC3E}">
        <p14:creationId xmlns:p14="http://schemas.microsoft.com/office/powerpoint/2010/main" val="348802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Global Map</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3" name="TextBox 2"/>
          <p:cNvSpPr txBox="1"/>
          <p:nvPr/>
        </p:nvSpPr>
        <p:spPr>
          <a:xfrm>
            <a:off x="1468635" y="3556000"/>
            <a:ext cx="6490403" cy="646331"/>
          </a:xfrm>
          <a:prstGeom prst="rect">
            <a:avLst/>
          </a:prstGeom>
          <a:noFill/>
        </p:spPr>
        <p:txBody>
          <a:bodyPr wrap="none" rtlCol="0">
            <a:spAutoFit/>
          </a:bodyPr>
          <a:lstStyle/>
          <a:p>
            <a:pPr algn="ctr"/>
            <a:r>
              <a:rPr lang="en-US" sz="3600" dirty="0" smtClean="0"/>
              <a:t>Finding volcanoes on the globe</a:t>
            </a:r>
            <a:endParaRPr lang="en-US" sz="3600" dirty="0"/>
          </a:p>
        </p:txBody>
      </p:sp>
    </p:spTree>
    <p:extLst>
      <p:ext uri="{BB962C8B-B14F-4D97-AF65-F5344CB8AC3E}">
        <p14:creationId xmlns:p14="http://schemas.microsoft.com/office/powerpoint/2010/main" val="369919226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800" y="2999232"/>
            <a:ext cx="7772400" cy="3397440"/>
          </a:xfrm>
        </p:spPr>
        <p:txBody>
          <a:bodyPr>
            <a:noAutofit/>
          </a:bodyPr>
          <a:lstStyle/>
          <a:p>
            <a:pPr marL="457200" indent="-457200">
              <a:buFont typeface="+mj-lt"/>
              <a:buAutoNum type="arabicPeriod"/>
            </a:pPr>
            <a:r>
              <a:rPr lang="en-US" dirty="0" smtClean="0"/>
              <a:t>Map Introduction</a:t>
            </a:r>
          </a:p>
          <a:p>
            <a:pPr marL="457200" indent="-457200">
              <a:buFont typeface="+mj-lt"/>
              <a:buAutoNum type="arabicPeriod"/>
            </a:pPr>
            <a:r>
              <a:rPr lang="en-US" dirty="0" smtClean="0"/>
              <a:t>Form groups</a:t>
            </a:r>
          </a:p>
          <a:p>
            <a:pPr marL="457200" indent="-457200">
              <a:buFont typeface="+mj-lt"/>
              <a:buAutoNum type="arabicPeriod"/>
            </a:pPr>
            <a:r>
              <a:rPr lang="en-US" dirty="0" smtClean="0"/>
              <a:t>Hand out list of volcanoes to each group</a:t>
            </a:r>
          </a:p>
          <a:p>
            <a:pPr marL="457200" indent="-457200">
              <a:buFont typeface="+mj-lt"/>
              <a:buAutoNum type="arabicPeriod"/>
            </a:pPr>
            <a:r>
              <a:rPr lang="en-US" dirty="0" smtClean="0"/>
              <a:t>Each group researches their volcanoes (</a:t>
            </a:r>
            <a:r>
              <a:rPr lang="en-US" dirty="0" err="1" smtClean="0"/>
              <a:t>lat</a:t>
            </a:r>
            <a:r>
              <a:rPr lang="en-US" dirty="0" smtClean="0"/>
              <a:t>, </a:t>
            </a:r>
            <a:r>
              <a:rPr lang="en-US" dirty="0" err="1" smtClean="0"/>
              <a:t>lon</a:t>
            </a:r>
            <a:r>
              <a:rPr lang="en-US" dirty="0" smtClean="0"/>
              <a:t>, eruption type)</a:t>
            </a:r>
          </a:p>
          <a:p>
            <a:pPr marL="457200" indent="-457200">
              <a:buFont typeface="+mj-lt"/>
              <a:buAutoNum type="arabicPeriod"/>
            </a:pPr>
            <a:r>
              <a:rPr lang="en-US" dirty="0" smtClean="0"/>
              <a:t>Groups place color coded stickers for each volcano on the world map</a:t>
            </a:r>
            <a:endParaRPr lang="en-US" dirty="0"/>
          </a:p>
          <a:p>
            <a:pPr marL="457200" indent="-457200">
              <a:buFont typeface="+mj-lt"/>
              <a:buAutoNum type="arabicPeriod"/>
            </a:pPr>
            <a:r>
              <a:rPr lang="en-US" dirty="0" smtClean="0"/>
              <a:t>Students answer essential questions about volcanoes on the world map</a:t>
            </a:r>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Global Map Outline</a:t>
            </a:r>
            <a:endParaRPr lang="en-US" dirty="0"/>
          </a:p>
        </p:txBody>
      </p:sp>
    </p:spTree>
    <p:extLst>
      <p:ext uri="{BB962C8B-B14F-4D97-AF65-F5344CB8AC3E}">
        <p14:creationId xmlns:p14="http://schemas.microsoft.com/office/powerpoint/2010/main" val="24634140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800" y="2999232"/>
            <a:ext cx="7772400" cy="3397440"/>
          </a:xfrm>
        </p:spPr>
        <p:txBody>
          <a:bodyPr>
            <a:noAutofit/>
          </a:bodyPr>
          <a:lstStyle/>
          <a:p>
            <a:r>
              <a:rPr lang="en-US" dirty="0" smtClean="0"/>
              <a:t>The world map used in this lesson is unique, it shows many important geophysical structures that geologists use to understand the physical Earth</a:t>
            </a:r>
          </a:p>
          <a:p>
            <a:pPr marL="457200" indent="-457200">
              <a:buFont typeface="+mj-lt"/>
              <a:buAutoNum type="arabicPeriod"/>
            </a:pPr>
            <a:r>
              <a:rPr lang="en-US" dirty="0" smtClean="0"/>
              <a:t>Topography and Bathymetry (Smith and </a:t>
            </a:r>
            <a:r>
              <a:rPr lang="en-US" dirty="0" err="1" smtClean="0"/>
              <a:t>Sandwell</a:t>
            </a:r>
            <a:r>
              <a:rPr lang="en-US" dirty="0" smtClean="0"/>
              <a:t>, 1997). </a:t>
            </a:r>
          </a:p>
          <a:p>
            <a:pPr marL="457200" indent="-457200">
              <a:buFont typeface="+mj-lt"/>
              <a:buAutoNum type="arabicPeriod"/>
            </a:pPr>
            <a:r>
              <a:rPr lang="en-US" dirty="0" smtClean="0"/>
              <a:t>Magnetic </a:t>
            </a:r>
            <a:r>
              <a:rPr lang="en-US" dirty="0" err="1" smtClean="0"/>
              <a:t>Lineations</a:t>
            </a:r>
            <a:r>
              <a:rPr lang="en-US" dirty="0" smtClean="0"/>
              <a:t> (</a:t>
            </a:r>
            <a:r>
              <a:rPr lang="en-US" dirty="0" err="1" smtClean="0"/>
              <a:t>Cande</a:t>
            </a:r>
            <a:r>
              <a:rPr lang="en-US" dirty="0" smtClean="0"/>
              <a:t> et al., 1989)</a:t>
            </a:r>
          </a:p>
          <a:p>
            <a:pPr marL="457200" indent="-457200">
              <a:buFont typeface="+mj-lt"/>
              <a:buAutoNum type="arabicPeriod"/>
            </a:pPr>
            <a:r>
              <a:rPr lang="en-US" dirty="0" smtClean="0"/>
              <a:t> Earthquakes</a:t>
            </a:r>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1. World Map</a:t>
            </a:r>
            <a:endParaRPr lang="en-US" dirty="0"/>
          </a:p>
        </p:txBody>
      </p:sp>
    </p:spTree>
    <p:extLst>
      <p:ext uri="{BB962C8B-B14F-4D97-AF65-F5344CB8AC3E}">
        <p14:creationId xmlns:p14="http://schemas.microsoft.com/office/powerpoint/2010/main" val="335024517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800" y="2999232"/>
            <a:ext cx="7772400" cy="3397440"/>
          </a:xfrm>
        </p:spPr>
        <p:txBody>
          <a:bodyPr>
            <a:noAutofit/>
          </a:bodyPr>
          <a:lstStyle/>
          <a:p>
            <a:r>
              <a:rPr lang="en-US" dirty="0" smtClean="0"/>
              <a:t>Have students form groups of two or three</a:t>
            </a:r>
          </a:p>
          <a:p>
            <a:endParaRPr lang="en-US" dirty="0" smtClean="0"/>
          </a:p>
          <a:p>
            <a:r>
              <a:rPr lang="en-US" dirty="0" smtClean="0"/>
              <a:t>Students will research information about a group of volcanoes chosen from a larger list of 450 volcanoes.</a:t>
            </a:r>
          </a:p>
          <a:p>
            <a:endParaRPr lang="en-US" dirty="0"/>
          </a:p>
          <a:p>
            <a:r>
              <a:rPr lang="en-US" dirty="0" smtClean="0"/>
              <a:t>The more groups, the fewer volcanoes each group has to research</a:t>
            </a:r>
          </a:p>
          <a:p>
            <a:endParaRPr lang="en-US" dirty="0" smtClean="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a:t>2</a:t>
            </a:r>
            <a:r>
              <a:rPr lang="en-US" dirty="0" smtClean="0"/>
              <a:t>. Form Groups</a:t>
            </a:r>
            <a:endParaRPr lang="en-US" dirty="0"/>
          </a:p>
        </p:txBody>
      </p:sp>
    </p:spTree>
    <p:extLst>
      <p:ext uri="{BB962C8B-B14F-4D97-AF65-F5344CB8AC3E}">
        <p14:creationId xmlns:p14="http://schemas.microsoft.com/office/powerpoint/2010/main" val="391504393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800" y="2999232"/>
            <a:ext cx="7772400" cy="3397440"/>
          </a:xfrm>
        </p:spPr>
        <p:txBody>
          <a:bodyPr>
            <a:noAutofit/>
          </a:bodyPr>
          <a:lstStyle/>
          <a:p>
            <a:r>
              <a:rPr lang="en-US" dirty="0" smtClean="0"/>
              <a:t>There are 450 volcanoes (“Volcano </a:t>
            </a:r>
            <a:r>
              <a:rPr lang="en-US" dirty="0" err="1" smtClean="0"/>
              <a:t>List.txt</a:t>
            </a:r>
            <a:r>
              <a:rPr lang="en-US" dirty="0" smtClean="0"/>
              <a:t>”) for the class to place on the map</a:t>
            </a:r>
          </a:p>
          <a:p>
            <a:endParaRPr lang="en-US" dirty="0" smtClean="0"/>
          </a:p>
          <a:p>
            <a:r>
              <a:rPr lang="en-US" dirty="0" smtClean="0"/>
              <a:t>Divide the list of volcanoes between each group of students</a:t>
            </a:r>
          </a:p>
          <a:p>
            <a:endParaRPr lang="en-US" dirty="0" smtClean="0"/>
          </a:p>
          <a:p>
            <a:r>
              <a:rPr lang="en-US" dirty="0"/>
              <a:t>D</a:t>
            </a:r>
            <a:r>
              <a:rPr lang="en-US" dirty="0" smtClean="0"/>
              <a:t>epending on the number of groups, there should be about 20-30 volcanoes per group (or ~10 per student)</a:t>
            </a:r>
          </a:p>
          <a:p>
            <a:endParaRPr lang="en-US" dirty="0"/>
          </a:p>
          <a:p>
            <a:endParaRPr lang="en-US" dirty="0" smtClean="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a:t>3</a:t>
            </a:r>
            <a:r>
              <a:rPr lang="en-US" dirty="0" smtClean="0"/>
              <a:t>. Volcano List</a:t>
            </a:r>
            <a:endParaRPr lang="en-US" dirty="0"/>
          </a:p>
        </p:txBody>
      </p:sp>
    </p:spTree>
    <p:extLst>
      <p:ext uri="{BB962C8B-B14F-4D97-AF65-F5344CB8AC3E}">
        <p14:creationId xmlns:p14="http://schemas.microsoft.com/office/powerpoint/2010/main" val="92122960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800" y="2999232"/>
            <a:ext cx="7772400" cy="3397440"/>
          </a:xfrm>
        </p:spPr>
        <p:txBody>
          <a:bodyPr>
            <a:noAutofit/>
          </a:bodyPr>
          <a:lstStyle/>
          <a:p>
            <a:r>
              <a:rPr lang="en-US" dirty="0"/>
              <a:t>D</a:t>
            </a:r>
            <a:r>
              <a:rPr lang="en-US" dirty="0" smtClean="0"/>
              <a:t>etermine whether each volcano is likely to be explosive (e.g., </a:t>
            </a:r>
            <a:r>
              <a:rPr lang="en-US" dirty="0" err="1" smtClean="0"/>
              <a:t>stratovolcano</a:t>
            </a:r>
            <a:r>
              <a:rPr lang="en-US" dirty="0" smtClean="0"/>
              <a:t>), or effusive (e.g., shield volcano).</a:t>
            </a:r>
          </a:p>
          <a:p>
            <a:endParaRPr lang="en-US" dirty="0"/>
          </a:p>
          <a:p>
            <a:endParaRPr lang="en-US" dirty="0" smtClean="0"/>
          </a:p>
          <a:p>
            <a:r>
              <a:rPr lang="en-US" dirty="0" smtClean="0"/>
              <a:t>Find the latitude and longitude of each volcano</a:t>
            </a:r>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a:t>4</a:t>
            </a:r>
            <a:r>
              <a:rPr lang="en-US" dirty="0" smtClean="0"/>
              <a:t>. Volcano Research</a:t>
            </a:r>
            <a:endParaRPr lang="en-US" dirty="0"/>
          </a:p>
        </p:txBody>
      </p:sp>
    </p:spTree>
    <p:extLst>
      <p:ext uri="{BB962C8B-B14F-4D97-AF65-F5344CB8AC3E}">
        <p14:creationId xmlns:p14="http://schemas.microsoft.com/office/powerpoint/2010/main" val="414865297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800" y="2999232"/>
            <a:ext cx="7772400" cy="3397440"/>
          </a:xfrm>
        </p:spPr>
        <p:txBody>
          <a:bodyPr>
            <a:noAutofit/>
          </a:bodyPr>
          <a:lstStyle/>
          <a:p>
            <a:r>
              <a:rPr lang="en-US" dirty="0" smtClean="0"/>
              <a:t>Assign a sticker color for each type of volcano (i.e., yellow for explosive eruptions, red for effusive eruptions)</a:t>
            </a:r>
          </a:p>
          <a:p>
            <a:endParaRPr lang="en-US" dirty="0" smtClean="0"/>
          </a:p>
          <a:p>
            <a:r>
              <a:rPr lang="en-US" dirty="0"/>
              <a:t>P</a:t>
            </a:r>
            <a:r>
              <a:rPr lang="en-US" dirty="0" smtClean="0"/>
              <a:t>lace the appropriate sticker for a volcano on the map</a:t>
            </a:r>
          </a:p>
          <a:p>
            <a:endParaRPr lang="en-US" dirty="0"/>
          </a:p>
          <a:p>
            <a:r>
              <a:rPr lang="en-US" dirty="0" smtClean="0"/>
              <a:t>Use the map’s latitude and longitude grid lines </a:t>
            </a:r>
          </a:p>
          <a:p>
            <a:pPr marL="0" indent="0">
              <a:buNone/>
            </a:pPr>
            <a:endParaRPr lang="en-US" dirty="0" smtClean="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a:t>5</a:t>
            </a:r>
            <a:r>
              <a:rPr lang="en-US" dirty="0" smtClean="0"/>
              <a:t>. Stickers</a:t>
            </a:r>
            <a:endParaRPr lang="en-US" dirty="0"/>
          </a:p>
        </p:txBody>
      </p:sp>
    </p:spTree>
    <p:extLst>
      <p:ext uri="{BB962C8B-B14F-4D97-AF65-F5344CB8AC3E}">
        <p14:creationId xmlns:p14="http://schemas.microsoft.com/office/powerpoint/2010/main" val="116116144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800" y="2999232"/>
            <a:ext cx="7772400" cy="3397440"/>
          </a:xfrm>
        </p:spPr>
        <p:txBody>
          <a:bodyPr>
            <a:noAutofit/>
          </a:bodyPr>
          <a:lstStyle/>
          <a:p>
            <a:r>
              <a:rPr lang="en-US" dirty="0" smtClean="0"/>
              <a:t>Once all volcanoes have been placed on the map, students should answer the essential questions (“Lesson7_Essential Questions”)</a:t>
            </a:r>
          </a:p>
          <a:p>
            <a:endParaRPr lang="en-US" dirty="0" smtClean="0"/>
          </a:p>
          <a:p>
            <a:r>
              <a:rPr lang="en-US" dirty="0" smtClean="0"/>
              <a:t>Students should carefully look at the global map and take note of the relationship between earthquakes, volcanoes and plate boundaries.</a:t>
            </a:r>
          </a:p>
          <a:p>
            <a:pPr marL="0" indent="0">
              <a:buNone/>
            </a:pPr>
            <a:endParaRPr lang="en-US" dirty="0" smtClean="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6. Essential Questions</a:t>
            </a:r>
            <a:endParaRPr lang="en-US" dirty="0"/>
          </a:p>
        </p:txBody>
      </p:sp>
    </p:spTree>
    <p:extLst>
      <p:ext uri="{BB962C8B-B14F-4D97-AF65-F5344CB8AC3E}">
        <p14:creationId xmlns:p14="http://schemas.microsoft.com/office/powerpoint/2010/main" val="62648175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800" y="2999232"/>
            <a:ext cx="7772400" cy="3397440"/>
          </a:xfrm>
        </p:spPr>
        <p:txBody>
          <a:bodyPr>
            <a:noAutofit/>
          </a:bodyPr>
          <a:lstStyle/>
          <a:p>
            <a:r>
              <a:rPr lang="en-US" dirty="0" smtClean="0"/>
              <a:t>Active volcanoes are preferentially located along plate boundaries </a:t>
            </a:r>
          </a:p>
          <a:p>
            <a:pPr marL="0" indent="0">
              <a:buNone/>
            </a:pPr>
            <a:r>
              <a:rPr lang="en-US" dirty="0" smtClean="0"/>
              <a:t>	-</a:t>
            </a:r>
            <a:r>
              <a:rPr lang="en-US" dirty="0" err="1" smtClean="0"/>
              <a:t>Subduction</a:t>
            </a:r>
            <a:r>
              <a:rPr lang="en-US" dirty="0" smtClean="0"/>
              <a:t> zones, mid-ocean ridges</a:t>
            </a:r>
          </a:p>
          <a:p>
            <a:pPr marL="0" indent="0">
              <a:buNone/>
            </a:pPr>
            <a:endParaRPr lang="en-US" dirty="0" smtClean="0"/>
          </a:p>
          <a:p>
            <a:r>
              <a:rPr lang="en-US" dirty="0" smtClean="0"/>
              <a:t>Non-explosive shield volcanoes are common at hotspots</a:t>
            </a:r>
          </a:p>
          <a:p>
            <a:endParaRPr lang="en-US" dirty="0"/>
          </a:p>
          <a:p>
            <a:r>
              <a:rPr lang="en-US" dirty="0" smtClean="0"/>
              <a:t>Earthquakes and volcanoes are indicators of active plate tectonics</a:t>
            </a:r>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Conclusion</a:t>
            </a:r>
            <a:endParaRPr lang="en-US" dirty="0"/>
          </a:p>
        </p:txBody>
      </p:sp>
    </p:spTree>
    <p:extLst>
      <p:ext uri="{BB962C8B-B14F-4D97-AF65-F5344CB8AC3E}">
        <p14:creationId xmlns:p14="http://schemas.microsoft.com/office/powerpoint/2010/main" val="2388433610"/>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6846</TotalTime>
  <Words>1139</Words>
  <Application>Microsoft Macintosh PowerPoint</Application>
  <PresentationFormat>On-screen Show (4:3)</PresentationFormat>
  <Paragraphs>129</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SCC</vt:lpstr>
      <vt:lpstr>Global Map</vt:lpstr>
      <vt:lpstr>Global Map Outline</vt:lpstr>
      <vt:lpstr>1. World Map</vt:lpstr>
      <vt:lpstr>2. Form Groups</vt:lpstr>
      <vt:lpstr>3. Volcano List</vt:lpstr>
      <vt:lpstr>4. Volcano Research</vt:lpstr>
      <vt:lpstr>5. Stickers</vt:lpstr>
      <vt:lpstr>6. Essential Questions</vt:lpstr>
      <vt:lpstr>Conclusion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Geoff Cromwell</cp:lastModifiedBy>
  <cp:revision>157</cp:revision>
  <cp:lastPrinted>2011-07-11T02:33:14Z</cp:lastPrinted>
  <dcterms:created xsi:type="dcterms:W3CDTF">2011-06-23T20:06:11Z</dcterms:created>
  <dcterms:modified xsi:type="dcterms:W3CDTF">2013-08-15T18:57:39Z</dcterms:modified>
</cp:coreProperties>
</file>