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9"/>
  </p:notesMasterIdLst>
  <p:sldIdLst>
    <p:sldId id="256" r:id="rId2"/>
    <p:sldId id="264" r:id="rId3"/>
    <p:sldId id="267" r:id="rId4"/>
    <p:sldId id="272" r:id="rId5"/>
    <p:sldId id="273" r:id="rId6"/>
    <p:sldId id="274"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65" autoAdjust="0"/>
    <p:restoredTop sz="73016" autoAdjust="0"/>
  </p:normalViewPr>
  <p:slideViewPr>
    <p:cSldViewPr snapToGrid="0" snapToObjects="1">
      <p:cViewPr varScale="1">
        <p:scale>
          <a:sx n="96" d="100"/>
          <a:sy n="96" d="100"/>
        </p:scale>
        <p:origin x="-58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WHY:</a:t>
            </a:r>
            <a:r>
              <a:rPr lang="en-US" sz="1200" kern="1200" baseline="0" dirty="0" smtClean="0">
                <a:solidFill>
                  <a:schemeClr val="tx1"/>
                </a:solidFill>
                <a:effectLst/>
                <a:latin typeface="+mn-lt"/>
                <a:ea typeface="+mn-ea"/>
                <a:cs typeface="+mn-cs"/>
              </a:rPr>
              <a:t> Historical volcanic eruptions are important for scientists because there are often records of first hand accounts and eye-witness observations about the effects of the eruptions. Scientists can gain a better understanding of volcanic hazards and how volcanic eruptions might be predicted. Over the last few hundred years there have been many major eruptions that offer an insight into the great power of volcanoes.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a:t>
            </a:r>
            <a:r>
              <a:rPr lang="en-US" sz="1200" kern="1200" dirty="0" smtClean="0">
                <a:solidFill>
                  <a:schemeClr val="tx1"/>
                </a:solidFill>
                <a:effectLst/>
                <a:latin typeface="+mn-lt"/>
                <a:ea typeface="+mn-ea"/>
                <a:cs typeface="+mn-cs"/>
              </a:rPr>
              <a:t>: Students will</a:t>
            </a:r>
            <a:r>
              <a:rPr lang="en-US" sz="1200" kern="1200" baseline="0" dirty="0" smtClean="0">
                <a:solidFill>
                  <a:schemeClr val="tx1"/>
                </a:solidFill>
                <a:effectLst/>
                <a:latin typeface="+mn-lt"/>
                <a:ea typeface="+mn-ea"/>
                <a:cs typeface="+mn-cs"/>
              </a:rPr>
              <a:t> do a group research project on a volcano that has erupted in historical times. Students will use their research time to answer the Big Question, “</a:t>
            </a:r>
            <a:r>
              <a:rPr lang="en-US" sz="1200" b="1" kern="1200" dirty="0" smtClean="0">
                <a:solidFill>
                  <a:schemeClr val="tx1"/>
                </a:solidFill>
                <a:effectLst/>
                <a:latin typeface="+mn-lt"/>
                <a:ea typeface="+mn-ea"/>
                <a:cs typeface="+mn-cs"/>
              </a:rPr>
              <a:t>How did eruptions from your volcano affect the surrounding population and people around the Earth?”.</a:t>
            </a:r>
            <a:r>
              <a:rPr lang="en-US" sz="1200" b="1" kern="1200" baseline="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This question asks students to explain and explore volcanic hazards and the dangers of living near active volcanoes. In addition to answering the Big Question,</a:t>
            </a:r>
            <a:r>
              <a:rPr lang="en-US" dirty="0" smtClean="0">
                <a:effectLst/>
              </a:rPr>
              <a:t> </a:t>
            </a:r>
            <a:r>
              <a:rPr lang="en-US" sz="1200" kern="1200" baseline="0" dirty="0" smtClean="0">
                <a:solidFill>
                  <a:schemeClr val="tx1"/>
                </a:solidFill>
                <a:effectLst/>
                <a:latin typeface="+mn-lt"/>
                <a:ea typeface="+mn-ea"/>
                <a:cs typeface="+mn-cs"/>
              </a:rPr>
              <a:t>students will explore the type of eruption that occurred and the underlying causes for the eruption (tectonic setting, magma composition </a:t>
            </a:r>
            <a:r>
              <a:rPr lang="en-US" sz="1200" kern="1200" baseline="0" dirty="0" err="1" smtClean="0">
                <a:solidFill>
                  <a:schemeClr val="tx1"/>
                </a:solidFill>
                <a:effectLst/>
                <a:latin typeface="+mn-lt"/>
                <a:ea typeface="+mn-ea"/>
                <a:cs typeface="+mn-cs"/>
              </a:rPr>
              <a:t>etc</a:t>
            </a:r>
            <a:r>
              <a:rPr lang="en-US" sz="1200" kern="1200" baseline="0" dirty="0" smtClean="0">
                <a:solidFill>
                  <a:schemeClr val="tx1"/>
                </a:solidFill>
                <a:effectLst/>
                <a:latin typeface="+mn-lt"/>
                <a:ea typeface="+mn-ea"/>
                <a:cs typeface="+mn-cs"/>
              </a:rPr>
              <a:t>), incorporating all the previous lessons from the Volcano Unit.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lvl="0"/>
            <a:endParaRPr lang="en-US" sz="1200" kern="1200" baseline="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CONTEXT FOR USE: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lesson is the eighth</a:t>
            </a:r>
            <a:r>
              <a:rPr lang="en-US" sz="1200" kern="1200" baseline="0" dirty="0" smtClean="0">
                <a:solidFill>
                  <a:schemeClr val="tx1"/>
                </a:solidFill>
                <a:effectLst/>
                <a:latin typeface="+mn-lt"/>
                <a:ea typeface="+mn-ea"/>
                <a:cs typeface="+mn-cs"/>
              </a:rPr>
              <a:t> and final </a:t>
            </a:r>
            <a:r>
              <a:rPr lang="en-US" sz="1200" kern="1200" dirty="0" smtClean="0">
                <a:solidFill>
                  <a:schemeClr val="tx1"/>
                </a:solidFill>
                <a:effectLst/>
                <a:latin typeface="+mn-lt"/>
                <a:ea typeface="+mn-ea"/>
                <a:cs typeface="+mn-cs"/>
              </a:rPr>
              <a:t>lesson in a larger</a:t>
            </a:r>
            <a:r>
              <a:rPr lang="en-US" sz="1200" kern="1200" baseline="0" dirty="0" smtClean="0">
                <a:solidFill>
                  <a:schemeClr val="tx1"/>
                </a:solidFill>
                <a:effectLst/>
                <a:latin typeface="+mn-lt"/>
                <a:ea typeface="+mn-ea"/>
                <a:cs typeface="+mn-cs"/>
              </a:rPr>
              <a:t> Volcano Unit intended for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Marine Science students. This lesson builds on the previous seven lessons in the unit and can serve as a final assessment for students</a:t>
            </a:r>
            <a:r>
              <a:rPr lang="en-US" sz="1200" kern="1200" baseline="0" dirty="0" smtClean="0">
                <a:solidFill>
                  <a:schemeClr val="tx1"/>
                </a:solidFill>
                <a:effectLst/>
                <a:latin typeface="+mn-lt"/>
                <a:ea typeface="+mn-ea"/>
                <a:cs typeface="+mn-cs"/>
              </a:rPr>
              <a:t>. </a:t>
            </a:r>
            <a:r>
              <a:rPr lang="en-US" dirty="0" smtClean="0"/>
              <a:t>This research project is designed for students to work in groups of three or four, and should take about five or six class periods to complete</a:t>
            </a:r>
          </a:p>
          <a:p>
            <a:pPr lvl="0"/>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MISCONCEPTIONS:</a:t>
            </a:r>
          </a:p>
          <a:p>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volcanoes have the same type of eruption</a:t>
            </a:r>
          </a:p>
          <a:p>
            <a:r>
              <a:rPr lang="en-US" sz="1200" kern="1200" baseline="0" dirty="0" smtClean="0">
                <a:solidFill>
                  <a:schemeClr val="tx1"/>
                </a:solidFill>
                <a:effectLst/>
                <a:latin typeface="+mn-lt"/>
                <a:ea typeface="+mn-ea"/>
                <a:cs typeface="+mn-cs"/>
              </a:rPr>
              <a:t>The same hazards occur at all volcano types</a:t>
            </a:r>
          </a:p>
          <a:p>
            <a:r>
              <a:rPr lang="en-US" sz="1200" kern="1200" baseline="0" dirty="0" smtClean="0">
                <a:solidFill>
                  <a:schemeClr val="tx1"/>
                </a:solidFill>
                <a:effectLst/>
                <a:latin typeface="+mn-lt"/>
                <a:ea typeface="+mn-ea"/>
                <a:cs typeface="+mn-cs"/>
              </a:rPr>
              <a:t>It is not dangerous to live near a volcano</a:t>
            </a:r>
          </a:p>
          <a:p>
            <a:r>
              <a:rPr lang="en-US" sz="1200" kern="1200" baseline="0" dirty="0" smtClean="0">
                <a:solidFill>
                  <a:schemeClr val="tx1"/>
                </a:solidFill>
                <a:effectLst/>
                <a:latin typeface="+mn-lt"/>
                <a:ea typeface="+mn-ea"/>
                <a:cs typeface="+mn-cs"/>
              </a:rPr>
              <a:t>Volcanic eruptions are always predictable</a:t>
            </a:r>
          </a:p>
          <a:p>
            <a:r>
              <a:rPr lang="en-US" sz="1200" kern="1200" baseline="0" dirty="0" smtClean="0">
                <a:solidFill>
                  <a:schemeClr val="tx1"/>
                </a:solidFill>
                <a:effectLst/>
                <a:latin typeface="+mn-lt"/>
                <a:ea typeface="+mn-ea"/>
                <a:cs typeface="+mn-cs"/>
              </a:rPr>
              <a:t>Lava flows are the primary danger associated with volcanic eruptions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TEACHING NOTES.</a:t>
            </a:r>
            <a:r>
              <a:rPr lang="en-US" sz="1200" kern="1200" baseline="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outlines the research</a:t>
            </a:r>
            <a:r>
              <a:rPr lang="en-US" baseline="0" dirty="0" smtClean="0"/>
              <a:t> project and give students an idea of how much progress they should make on a daily basis. The first day will be an introduction to the project, followed by group formation and assignment to a volcano. If there is time students can begin researching their volcano.</a:t>
            </a:r>
          </a:p>
          <a:p>
            <a:r>
              <a:rPr lang="en-US" baseline="0" dirty="0" smtClean="0"/>
              <a:t> </a:t>
            </a:r>
          </a:p>
          <a:p>
            <a:r>
              <a:rPr lang="en-US" baseline="0" dirty="0" smtClean="0"/>
              <a:t>Days two, three and four are dedicated research and preparation days. Each group may advance at their own pace, but students should plan on being ready to present after day four.</a:t>
            </a:r>
          </a:p>
          <a:p>
            <a:endParaRPr lang="en-US" baseline="0" dirty="0" smtClean="0"/>
          </a:p>
          <a:p>
            <a:r>
              <a:rPr lang="en-US" baseline="0" dirty="0" smtClean="0"/>
              <a:t>Days five and six are for group presentations, depending on the size of the class and the number of groups. Two days is likely a minimum especially because students should be asking questions after each presentation and taking notes. </a:t>
            </a:r>
            <a:endParaRPr lang="en-US" dirty="0" smtClean="0"/>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Distribute and go over instructions for the project, “Lesson8_Case Study Outline”, and grading rubric, “Lesson8_Grading Rubric”</a:t>
            </a:r>
          </a:p>
          <a:p>
            <a:r>
              <a:rPr lang="en-US" dirty="0" smtClean="0"/>
              <a:t>Have students pick one of the volcanoes for their project (see next slide)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Students should pick their</a:t>
            </a:r>
            <a:r>
              <a:rPr lang="en-US" sz="1200" kern="1200" baseline="0" dirty="0" smtClean="0">
                <a:solidFill>
                  <a:schemeClr val="tx1"/>
                </a:solidFill>
                <a:effectLst/>
                <a:latin typeface="+mn-lt"/>
                <a:ea typeface="+mn-ea"/>
                <a:cs typeface="+mn-cs"/>
              </a:rPr>
              <a:t> volcano from the list featured on the above slide, this list can also be found in the document titled “Lesson8_VolcanoList”. If there is another historical volcanic eruption that a group wants to research, that should be ok.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Many of the above volcanoes have erupted several times in recorded history. If that is the case, students should focus their research on a single eruption that had the greatest impact on the local and global population. If there are multiple eruptions, it will be important for the students to reference that fact in their final output.</a:t>
            </a: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Help the students with their group research. They should use every available resource to collect information,</a:t>
            </a:r>
            <a:r>
              <a:rPr lang="en-US" baseline="0" dirty="0" smtClean="0"/>
              <a:t> including text books, the internet and the school library. Remind students that internet websites may not have accurate information. Students should look for websites with a .</a:t>
            </a:r>
            <a:r>
              <a:rPr lang="en-US" baseline="0" dirty="0" err="1" smtClean="0"/>
              <a:t>edu</a:t>
            </a:r>
            <a:r>
              <a:rPr lang="en-US" baseline="0" dirty="0" smtClean="0"/>
              <a:t> or .</a:t>
            </a:r>
            <a:r>
              <a:rPr lang="en-US" baseline="0" dirty="0" err="1" smtClean="0"/>
              <a:t>gov</a:t>
            </a:r>
            <a:r>
              <a:rPr lang="en-US" baseline="0" dirty="0" smtClean="0"/>
              <a:t> web address, these sites are likely to be legitimate and have some of the best </a:t>
            </a:r>
            <a:r>
              <a:rPr lang="en-US" baseline="0" dirty="0" smtClean="0"/>
              <a:t>information (although not always, it is best check multiple sources to make sure that everything is factual)</a:t>
            </a:r>
          </a:p>
          <a:p>
            <a:endParaRPr lang="en-US" baseline="0" dirty="0" smtClean="0"/>
          </a:p>
          <a:p>
            <a:r>
              <a:rPr lang="en-US" baseline="0" dirty="0" smtClean="0"/>
              <a:t>Wikipedia can also be a very good source of information. Many of the pages are well-researched and contain lists of legitimate references. Remind students to look for a reference list from any source they look at.</a:t>
            </a:r>
            <a:endParaRPr lang="en-US" baseline="0" dirty="0" smtClean="0"/>
          </a:p>
          <a:p>
            <a:endParaRPr lang="en-US" baseline="0" dirty="0" smtClean="0"/>
          </a:p>
          <a:p>
            <a:r>
              <a:rPr lang="en-US" baseline="0" dirty="0" smtClean="0"/>
              <a:t>Students should use the Background Questions as guidelines for their research. Answering these questions will help students construct their project and allow them to answer the Big Question. Students should focus their  time investigating a single eruption. </a:t>
            </a:r>
          </a:p>
          <a:p>
            <a:endParaRPr lang="en-US" dirty="0" smtClean="0"/>
          </a:p>
          <a:p>
            <a:r>
              <a:rPr lang="en-US" dirty="0" smtClean="0"/>
              <a:t>Remind students that they need to record all references that they take information from. It is important for students to have a bibliography for all future research projects.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a:t>
            </a:r>
            <a:r>
              <a:rPr lang="en-US" baseline="0" dirty="0" smtClean="0"/>
              <a:t> day 3 or 4, students should have completed the bulk of their research and should begin putting together their presentation. </a:t>
            </a:r>
            <a:r>
              <a:rPr lang="en-US" dirty="0" smtClean="0"/>
              <a:t>Students should consult the Grading Rubric when deciding what kind of output they want to create. Each group should have a written and oral aspect to their report,</a:t>
            </a:r>
            <a:r>
              <a:rPr lang="en-US" baseline="0" dirty="0" smtClean="0"/>
              <a:t> and student should think carefully about how they want to present their volcano. Students can do several things in order to fulfill both the written and oral requirements, for example:</a:t>
            </a:r>
          </a:p>
          <a:p>
            <a:endParaRPr lang="en-US" baseline="0" dirty="0" smtClean="0"/>
          </a:p>
          <a:p>
            <a:r>
              <a:rPr lang="en-US" baseline="0" dirty="0" smtClean="0"/>
              <a:t>Movie: Have text appear during the movie, along with dialogue</a:t>
            </a:r>
          </a:p>
          <a:p>
            <a:r>
              <a:rPr lang="en-US" baseline="0" dirty="0" smtClean="0"/>
              <a:t>Poster: Written poster, with image, students can orally present and describe the poster.</a:t>
            </a:r>
          </a:p>
          <a:p>
            <a:r>
              <a:rPr lang="en-US" baseline="0" dirty="0" err="1" smtClean="0"/>
              <a:t>Powerpoint</a:t>
            </a:r>
            <a:r>
              <a:rPr lang="en-US" baseline="0" dirty="0" smtClean="0"/>
              <a:t>: Text on the slides with images, can be accompanied by students discussing each slide.</a:t>
            </a:r>
          </a:p>
          <a:p>
            <a:endParaRPr lang="en-US" baseline="0" dirty="0" smtClean="0"/>
          </a:p>
          <a:p>
            <a:r>
              <a:rPr lang="en-US" dirty="0" smtClean="0"/>
              <a:t>The rubric we created assigns a bonus multiplier for students who create more elaborate and creative reports. Teachers</a:t>
            </a:r>
            <a:r>
              <a:rPr lang="en-US" baseline="0" dirty="0" smtClean="0"/>
              <a:t> should modify the rubric as necessary. Make sure students address all points in the rubric, including having the Big Picture question properly addressed during the presentation (both orally and in text).</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group should stand up and present their report to the class. The</a:t>
            </a:r>
            <a:r>
              <a:rPr lang="en-US" baseline="0" dirty="0" smtClean="0"/>
              <a:t> presentation formats will vary depending on what each group decides to do. </a:t>
            </a:r>
            <a:r>
              <a:rPr lang="en-US" dirty="0" smtClean="0"/>
              <a:t> Presentations should be about 5 minutes in length, with a few minutes afterwards to answer questions.</a:t>
            </a:r>
          </a:p>
          <a:p>
            <a:endParaRPr lang="en-US" dirty="0" smtClean="0"/>
          </a:p>
          <a:p>
            <a:r>
              <a:rPr lang="en-US" dirty="0" smtClean="0"/>
              <a:t>During each groups presentation, students in the audience should take notes and ask questions following each report. It would be worth grading</a:t>
            </a:r>
            <a:r>
              <a:rPr lang="en-US" baseline="0" dirty="0" smtClean="0"/>
              <a:t> other student’s notes to ensure they are paying attention.</a:t>
            </a:r>
          </a:p>
          <a:p>
            <a:endParaRPr lang="en-US" baseline="0" dirty="0" smtClean="0"/>
          </a:p>
          <a:p>
            <a:r>
              <a:rPr lang="en-US" baseline="0" dirty="0" smtClean="0"/>
              <a:t>This is also a forum to help students with their presentation skills. Many of the students in our class read slides word-for-word, did not speak to audience and were otherwise hard to hear. Encourage students to learn from other groups. Asking questions of the students was also a good way to determine who actually participated in the group learning process, and gave students practice in being put on the spot in front of an audience.</a:t>
            </a:r>
          </a:p>
          <a:p>
            <a:endParaRPr lang="en-US" baseline="0" dirty="0" smtClean="0"/>
          </a:p>
          <a:p>
            <a:r>
              <a:rPr lang="en-US" baseline="0" dirty="0" smtClean="0"/>
              <a:t>In general, all the presentations our class did were very good and productive. Each group answered the Background Questions, giving them a foundation to present a satisfactory report on their volcano.</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Volcano Case Study</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3" name="TextBox 2"/>
          <p:cNvSpPr txBox="1"/>
          <p:nvPr/>
        </p:nvSpPr>
        <p:spPr>
          <a:xfrm>
            <a:off x="1491171" y="3556000"/>
            <a:ext cx="6445319" cy="646331"/>
          </a:xfrm>
          <a:prstGeom prst="rect">
            <a:avLst/>
          </a:prstGeom>
          <a:noFill/>
        </p:spPr>
        <p:txBody>
          <a:bodyPr wrap="none" rtlCol="0">
            <a:spAutoFit/>
          </a:bodyPr>
          <a:lstStyle/>
          <a:p>
            <a:pPr algn="ctr"/>
            <a:r>
              <a:rPr lang="en-US" sz="3600" dirty="0" smtClean="0"/>
              <a:t>Looking at historical eruptions</a:t>
            </a:r>
            <a:endParaRPr lang="en-US" sz="3600"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Day 1- Introduction, form groups, pick volcano</a:t>
            </a:r>
          </a:p>
          <a:p>
            <a:r>
              <a:rPr lang="en-US" dirty="0" smtClean="0"/>
              <a:t>Days 2, 3- Research background and  big questions</a:t>
            </a:r>
          </a:p>
          <a:p>
            <a:r>
              <a:rPr lang="en-US" dirty="0" smtClean="0"/>
              <a:t>Days 3, 4- Prepare presentation</a:t>
            </a:r>
          </a:p>
          <a:p>
            <a:r>
              <a:rPr lang="en-US" dirty="0" smtClean="0"/>
              <a:t>Days 5, 6- Presentations in front of entire class, Wrap-up</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Case Study Outline</a:t>
            </a:r>
            <a:endParaRPr lang="en-US" dirty="0"/>
          </a:p>
        </p:txBody>
      </p:sp>
    </p:spTree>
    <p:extLst>
      <p:ext uri="{BB962C8B-B14F-4D97-AF65-F5344CB8AC3E}">
        <p14:creationId xmlns:p14="http://schemas.microsoft.com/office/powerpoint/2010/main" val="2463414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Form groups of three or four students</a:t>
            </a:r>
          </a:p>
          <a:p>
            <a:pPr marL="0" indent="0">
              <a:buNone/>
            </a:pPr>
            <a:endParaRPr lang="en-US" dirty="0"/>
          </a:p>
          <a:p>
            <a:r>
              <a:rPr lang="en-US" dirty="0" smtClean="0"/>
              <a:t>Read project instructions as a class</a:t>
            </a:r>
          </a:p>
          <a:p>
            <a:endParaRPr lang="en-US" dirty="0"/>
          </a:p>
          <a:p>
            <a:r>
              <a:rPr lang="en-US" dirty="0" smtClean="0"/>
              <a:t>Pick volcano</a:t>
            </a:r>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Day 1</a:t>
            </a:r>
            <a:endParaRPr lang="en-US" dirty="0"/>
          </a:p>
        </p:txBody>
      </p:sp>
    </p:spTree>
    <p:extLst>
      <p:ext uri="{BB962C8B-B14F-4D97-AF65-F5344CB8AC3E}">
        <p14:creationId xmlns:p14="http://schemas.microsoft.com/office/powerpoint/2010/main" val="7422976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734615"/>
            <a:ext cx="7772400" cy="3397440"/>
          </a:xfrm>
        </p:spPr>
        <p:txBody>
          <a:bodyPr>
            <a:noAutofit/>
          </a:bodyPr>
          <a:lstStyle/>
          <a:p>
            <a:pPr marL="457200" indent="-457200">
              <a:buFont typeface="+mj-lt"/>
              <a:buAutoNum type="arabicPeriod"/>
            </a:pPr>
            <a:r>
              <a:rPr lang="en-US" sz="1600" dirty="0" smtClean="0"/>
              <a:t>Mt. St. Helens, Washington, USA</a:t>
            </a:r>
          </a:p>
          <a:p>
            <a:pPr marL="457200" indent="-457200">
              <a:buFont typeface="+mj-lt"/>
              <a:buAutoNum type="arabicPeriod"/>
            </a:pPr>
            <a:r>
              <a:rPr lang="en-US" sz="1600" dirty="0" smtClean="0"/>
              <a:t>Mt. Rainier, Washington, USA</a:t>
            </a:r>
          </a:p>
          <a:p>
            <a:pPr marL="457200" indent="-457200">
              <a:buFont typeface="+mj-lt"/>
              <a:buAutoNum type="arabicPeriod"/>
            </a:pPr>
            <a:r>
              <a:rPr lang="en-US" sz="1600" dirty="0" smtClean="0"/>
              <a:t>Martinique, Caribbean</a:t>
            </a:r>
          </a:p>
          <a:p>
            <a:pPr marL="457200" indent="-457200">
              <a:buFont typeface="+mj-lt"/>
              <a:buAutoNum type="arabicPeriod"/>
            </a:pPr>
            <a:r>
              <a:rPr lang="en-US" sz="1600" dirty="0" smtClean="0"/>
              <a:t>Krakatoa, Indonesia</a:t>
            </a:r>
          </a:p>
          <a:p>
            <a:pPr marL="457200" indent="-457200">
              <a:buFont typeface="+mj-lt"/>
              <a:buAutoNum type="arabicPeriod"/>
            </a:pPr>
            <a:r>
              <a:rPr lang="en-US" sz="1600" dirty="0" smtClean="0"/>
              <a:t>Vesuvius, Italy</a:t>
            </a:r>
          </a:p>
          <a:p>
            <a:pPr marL="457200" indent="-457200">
              <a:buFont typeface="+mj-lt"/>
              <a:buAutoNum type="arabicPeriod"/>
            </a:pPr>
            <a:r>
              <a:rPr lang="en-US" sz="1600" dirty="0" err="1" smtClean="0"/>
              <a:t>Eyjafjallajokull</a:t>
            </a:r>
            <a:r>
              <a:rPr lang="en-US" sz="1600" dirty="0" smtClean="0"/>
              <a:t>, Iceland</a:t>
            </a:r>
          </a:p>
          <a:p>
            <a:pPr marL="457200" indent="-457200">
              <a:buFont typeface="+mj-lt"/>
              <a:buAutoNum type="arabicPeriod"/>
            </a:pPr>
            <a:r>
              <a:rPr lang="en-US" sz="1600" dirty="0" smtClean="0"/>
              <a:t>Kilauea, Hawaii, USA</a:t>
            </a:r>
          </a:p>
          <a:p>
            <a:pPr marL="457200" indent="-457200">
              <a:buFont typeface="+mj-lt"/>
              <a:buAutoNum type="arabicPeriod"/>
            </a:pPr>
            <a:r>
              <a:rPr lang="en-US" sz="1600" dirty="0" smtClean="0"/>
              <a:t>Ruiz Volcano, Colombia</a:t>
            </a:r>
          </a:p>
          <a:p>
            <a:pPr marL="457200" indent="-457200">
              <a:buFont typeface="+mj-lt"/>
              <a:buAutoNum type="arabicPeriod"/>
            </a:pPr>
            <a:r>
              <a:rPr lang="en-US" sz="1600" dirty="0" smtClean="0"/>
              <a:t>Mt. Pinatubo, Philippines</a:t>
            </a:r>
          </a:p>
          <a:p>
            <a:pPr marL="457200" indent="-457200">
              <a:buFont typeface="+mj-lt"/>
              <a:buAutoNum type="arabicPeriod"/>
            </a:pPr>
            <a:r>
              <a:rPr lang="en-US" sz="1600" dirty="0" err="1" smtClean="0"/>
              <a:t>Merapi</a:t>
            </a:r>
            <a:r>
              <a:rPr lang="en-US" sz="1600" dirty="0"/>
              <a:t> </a:t>
            </a:r>
            <a:r>
              <a:rPr lang="en-US" sz="1600" dirty="0" smtClean="0"/>
              <a:t>Volcano, Indonesia</a:t>
            </a:r>
          </a:p>
          <a:p>
            <a:pPr marL="457200" indent="-457200">
              <a:buFont typeface="+mj-lt"/>
              <a:buAutoNum type="arabicPeriod"/>
            </a:pPr>
            <a:r>
              <a:rPr lang="en-US" sz="1600" dirty="0" smtClean="0"/>
              <a:t>Montserrat Volcano, Caribbean</a:t>
            </a:r>
          </a:p>
          <a:p>
            <a:pPr marL="457200" indent="-457200">
              <a:buFont typeface="+mj-lt"/>
              <a:buAutoNum type="arabicPeriod"/>
            </a:pPr>
            <a:r>
              <a:rPr lang="en-US" sz="1600" dirty="0" err="1" smtClean="0"/>
              <a:t>Laki</a:t>
            </a:r>
            <a:r>
              <a:rPr lang="en-US" sz="1600" dirty="0" smtClean="0"/>
              <a:t>, Iceland</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Day 1-Volcano List</a:t>
            </a:r>
            <a:endParaRPr lang="en-US" dirty="0"/>
          </a:p>
        </p:txBody>
      </p:sp>
    </p:spTree>
    <p:extLst>
      <p:ext uri="{BB962C8B-B14F-4D97-AF65-F5344CB8AC3E}">
        <p14:creationId xmlns:p14="http://schemas.microsoft.com/office/powerpoint/2010/main" val="346610957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762"/>
            <a:ext cx="7772400" cy="3397440"/>
          </a:xfrm>
        </p:spPr>
        <p:txBody>
          <a:bodyPr>
            <a:noAutofit/>
          </a:bodyPr>
          <a:lstStyle/>
          <a:p>
            <a:r>
              <a:rPr lang="en-US" dirty="0" smtClean="0"/>
              <a:t>Use every available resource to find information</a:t>
            </a:r>
          </a:p>
          <a:p>
            <a:endParaRPr lang="en-US" dirty="0"/>
          </a:p>
          <a:p>
            <a:r>
              <a:rPr lang="en-US" dirty="0" smtClean="0"/>
              <a:t>Record references for bibliography</a:t>
            </a:r>
          </a:p>
          <a:p>
            <a:endParaRPr lang="en-US" dirty="0"/>
          </a:p>
          <a:p>
            <a:r>
              <a:rPr lang="en-US" dirty="0" smtClean="0"/>
              <a:t>Answer Background Questions first</a:t>
            </a:r>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Day 2,3- Research</a:t>
            </a:r>
            <a:endParaRPr lang="en-US" dirty="0"/>
          </a:p>
        </p:txBody>
      </p:sp>
    </p:spTree>
    <p:extLst>
      <p:ext uri="{BB962C8B-B14F-4D97-AF65-F5344CB8AC3E}">
        <p14:creationId xmlns:p14="http://schemas.microsoft.com/office/powerpoint/2010/main" val="32052363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876836"/>
            <a:ext cx="7772400" cy="3397440"/>
          </a:xfrm>
        </p:spPr>
        <p:txBody>
          <a:bodyPr>
            <a:noAutofit/>
          </a:bodyPr>
          <a:lstStyle/>
          <a:p>
            <a:r>
              <a:rPr lang="en-US" dirty="0" smtClean="0"/>
              <a:t>Select a presentation type (e.g., movie)</a:t>
            </a:r>
          </a:p>
          <a:p>
            <a:endParaRPr lang="en-US" dirty="0"/>
          </a:p>
          <a:p>
            <a:r>
              <a:rPr lang="en-US" dirty="0" smtClean="0"/>
              <a:t>Presentations should have oral and written component</a:t>
            </a:r>
          </a:p>
          <a:p>
            <a:endParaRPr lang="en-US" dirty="0"/>
          </a:p>
          <a:p>
            <a:r>
              <a:rPr lang="en-US" dirty="0" smtClean="0"/>
              <a:t>Consult the grading rubric</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Day 3,4- Presentation Preparation </a:t>
            </a:r>
            <a:endParaRPr lang="en-US" dirty="0"/>
          </a:p>
        </p:txBody>
      </p:sp>
    </p:spTree>
    <p:extLst>
      <p:ext uri="{BB962C8B-B14F-4D97-AF65-F5344CB8AC3E}">
        <p14:creationId xmlns:p14="http://schemas.microsoft.com/office/powerpoint/2010/main" val="5298499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Groups will present their research</a:t>
            </a:r>
          </a:p>
          <a:p>
            <a:endParaRPr lang="en-US" dirty="0"/>
          </a:p>
          <a:p>
            <a:r>
              <a:rPr lang="en-US" dirty="0" smtClean="0"/>
              <a:t>Each group should have minutes of presentation</a:t>
            </a:r>
          </a:p>
          <a:p>
            <a:endParaRPr lang="en-US" dirty="0"/>
          </a:p>
          <a:p>
            <a:r>
              <a:rPr lang="en-US" dirty="0" smtClean="0"/>
              <a:t>Allow 2-3 minutes for questions from the audience</a:t>
            </a:r>
          </a:p>
          <a:p>
            <a:pPr marL="0" indent="0">
              <a:buNone/>
            </a:pPr>
            <a:endParaRPr lang="en-US" dirty="0" smtClean="0"/>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Day 5,6- Presentation</a:t>
            </a:r>
            <a:endParaRPr lang="en-US" dirty="0"/>
          </a:p>
        </p:txBody>
      </p:sp>
      <p:sp>
        <p:nvSpPr>
          <p:cNvPr id="6" name="TextBox 5"/>
          <p:cNvSpPr txBox="1"/>
          <p:nvPr/>
        </p:nvSpPr>
        <p:spPr>
          <a:xfrm>
            <a:off x="4222956" y="4375656"/>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6964917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5499</TotalTime>
  <Words>1169</Words>
  <Application>Microsoft Macintosh PowerPoint</Application>
  <PresentationFormat>On-screen Show (4:3)</PresentationFormat>
  <Paragraphs>114</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SCC</vt:lpstr>
      <vt:lpstr>Volcano Case Study</vt:lpstr>
      <vt:lpstr>Case Study Outline</vt:lpstr>
      <vt:lpstr>Day 1</vt:lpstr>
      <vt:lpstr>Day 1-Volcano List</vt:lpstr>
      <vt:lpstr>Day 2,3- Research</vt:lpstr>
      <vt:lpstr>Day 3,4- Presentation Preparation </vt:lpstr>
      <vt:lpstr>Day 5,6-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 Cromwell</cp:lastModifiedBy>
  <cp:revision>139</cp:revision>
  <cp:lastPrinted>2011-07-11T02:33:14Z</cp:lastPrinted>
  <dcterms:created xsi:type="dcterms:W3CDTF">2011-06-23T20:06:11Z</dcterms:created>
  <dcterms:modified xsi:type="dcterms:W3CDTF">2013-08-15T19:14:43Z</dcterms:modified>
</cp:coreProperties>
</file>