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8"/>
  </p:notesMasterIdLst>
  <p:sldIdLst>
    <p:sldId id="256" r:id="rId2"/>
    <p:sldId id="259" r:id="rId3"/>
    <p:sldId id="257" r:id="rId4"/>
    <p:sldId id="272" r:id="rId5"/>
    <p:sldId id="273" r:id="rId6"/>
    <p:sldId id="271" r:id="rId7"/>
    <p:sldId id="274" r:id="rId8"/>
    <p:sldId id="275" r:id="rId9"/>
    <p:sldId id="276" r:id="rId10"/>
    <p:sldId id="277" r:id="rId11"/>
    <p:sldId id="278" r:id="rId12"/>
    <p:sldId id="279" r:id="rId13"/>
    <p:sldId id="280" r:id="rId14"/>
    <p:sldId id="269" r:id="rId15"/>
    <p:sldId id="281" r:id="rId16"/>
    <p:sldId id="28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49202" autoAdjust="0"/>
  </p:normalViewPr>
  <p:slideViewPr>
    <p:cSldViewPr snapToGrid="0" snapToObjects="1">
      <p:cViewPr varScale="1">
        <p:scale>
          <a:sx n="48" d="100"/>
          <a:sy n="48" d="100"/>
        </p:scale>
        <p:origin x="-1880"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9/26/13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iosearch.org/?p=81" TargetMode="External"/><Relationship Id="rId4" Type="http://schemas.openxmlformats.org/officeDocument/2006/relationships/hyperlink" Target="http://earthref.org/ERDA/1503/"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auditoryneuroscience.com/acoustics/sound_propagation" TargetMode="External"/><Relationship Id="rId4" Type="http://schemas.openxmlformats.org/officeDocument/2006/relationships/hyperlink" Target="http://www.physicsclassroom.com/Class/sound/u11l1a.cfm" TargetMode="External"/><Relationship Id="rId5" Type="http://schemas.openxmlformats.org/officeDocument/2006/relationships/hyperlink" Target="http://dev.physicslab.org/Document.aspx?doctype=3&amp;filename=WavesSound_IntroSound.xml" TargetMode="External"/><Relationship Id="rId6" Type="http://schemas.openxmlformats.org/officeDocument/2006/relationships/hyperlink" Target="https://github.com/geodynamics-liberation-front/frequency-generator" TargetMode="External"/><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divediscover.whoi.edu/expedition12/hottopics/images/sound4-en.jpg" TargetMode="External"/><Relationship Id="rId4" Type="http://schemas.openxmlformats.org/officeDocument/2006/relationships/hyperlink" Target="http://www.divediscover.whoi.edu/expedition12/hottopics/" TargetMode="External"/><Relationship Id="rId5" Type="http://schemas.openxmlformats.org/officeDocument/2006/relationships/hyperlink" Target="http://www.dosits.org/science/soundmovement/sofar/sofartravel/" TargetMode="External"/><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fu.ca/sonic-studio/handbook/Graphics/Refraction.gif" TargetMode="External"/><Relationship Id="rId4" Type="http://schemas.openxmlformats.org/officeDocument/2006/relationships/hyperlink" Target="http://www.dosits.org/science/soundmovement/sofar/sofartravel/" TargetMode="External"/><Relationship Id="rId5" Type="http://schemas.openxmlformats.org/officeDocument/2006/relationships/hyperlink" Target="http://www.pmel.noaa.gov/vents/acoustics/tutorial/11-sofar.html" TargetMode="External"/><Relationship Id="rId6" Type="http://schemas.openxmlformats.org/officeDocument/2006/relationships/hyperlink" Target="http://oceanexplorer.noaa.gov/explorations/sound01/background/acoustics/media/sofar.html" TargetMode="External"/><Relationship Id="rId7" Type="http://schemas.openxmlformats.org/officeDocument/2006/relationships/hyperlink" Target="http://en.wikipedia.org/wiki/SOFAR_channel" TargetMode="External"/><Relationship Id="rId8" Type="http://schemas.openxmlformats.org/officeDocument/2006/relationships/hyperlink" Target="http://www.mrwaynesclass.com/teacher/sound/refraction.htm" TargetMode="External"/><Relationship Id="rId9" Type="http://schemas.openxmlformats.org/officeDocument/2006/relationships/hyperlink" Target="http://www.ndt-ed.org/EducationResources/HighSchool/Sound/refraction.htm" TargetMode="External"/><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www.dosits.org/science/soundmovement/sofar/sofartravel/"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en.wikipedia.org/wiki/Animal_echolocation"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seawifs.gsfc.nasa.gov/OCEAN_PLANET/SQUID/journal.5Mar1999.part2.htm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 Id="rId3" Type="http://schemas.openxmlformats.org/officeDocument/2006/relationships/hyperlink" Target="http://www.mpl.ucsd.edu/people/hcsong/papers/pt_Kuperman10_2004.pdf"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n.wikipedia.org/wiki/Acoustic_Thermometry_of_Ocean_Climate" TargetMode="External"/><Relationship Id="rId4" Type="http://schemas.openxmlformats.org/officeDocument/2006/relationships/hyperlink" Target="http://atoc.ucsd.edu/" TargetMode="External"/><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pmel.noaa.gov/eoi/nemo/education/" TargetMode="External"/><Relationship Id="rId4" Type="http://schemas.openxmlformats.org/officeDocument/2006/relationships/hyperlink" Target="http://www.pmel.noaa.gov/vents/geology/tphase.html" TargetMode="External"/><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 Id="rId3" Type="http://schemas.openxmlformats.org/officeDocument/2006/relationships/hyperlink" Target="http://flowergarden.noaa.gov/science/fostersanctuaryscience2011.html"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ccma.nos.noaa.gov/products/biogeography/usvi_nps/details.aspx" TargetMode="External"/><Relationship Id="rId4" Type="http://schemas.openxmlformats.org/officeDocument/2006/relationships/hyperlink" Target="http://oceanexplorer.noaa.gov/edu/curriculum/section2.pdf" TargetMode="External"/><Relationship Id="rId5" Type="http://schemas.openxmlformats.org/officeDocument/2006/relationships/hyperlink" Target="http://video.nationalgeographic.com/video/news/environment-news/us-ocean-floor-mapping-vin/" TargetMode="External"/><Relationship Id="rId6" Type="http://schemas.openxmlformats.org/officeDocument/2006/relationships/hyperlink" Target="http://www.divediscover.whoi.edu/tools/sonar-singlebeam.html" TargetMode="External"/><Relationship Id="rId7" Type="http://schemas.openxmlformats.org/officeDocument/2006/relationships/hyperlink" Target="http://oceanservice.noaa.gov/education/seafloor-mapping/how_multibeamsonar.html" TargetMode="External"/><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dosits.org" TargetMode="External"/><Relationship Id="rId4" Type="http://schemas.openxmlformats.org/officeDocument/2006/relationships/hyperlink" Target="http://www.divediscover.whoi.edu/tools/sonar-singlebeam.html" TargetMode="External"/><Relationship Id="rId5" Type="http://schemas.openxmlformats.org/officeDocument/2006/relationships/hyperlink" Target="http://atoc.ucsd.edu/" TargetMode="External"/><Relationship Id="rId6" Type="http://schemas.openxmlformats.org/officeDocument/2006/relationships/hyperlink" Target="http://www.wikipedia.org" TargetMode="External"/><Relationship Id="rId7" Type="http://schemas.openxmlformats.org/officeDocument/2006/relationships/hyperlink" Target="http://misclab.umeoce.maine.edu/boss/classes/SMS_598_2005/PDFs/Physics%20Today%20October%202004-%20Shallow-Water%20Acoustics.htm" TargetMode="External"/><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mpl.ucsd.edu/people/hcsong/papers/pt_Kuperman10_2004.pdf" TargetMode="External"/><Relationship Id="rId4" Type="http://schemas.openxmlformats.org/officeDocument/2006/relationships/hyperlink" Target="http://physicsbuzz.physicscentral.com/2009/09/surprising-physics-of-pipe-organs.html" TargetMode="External"/><Relationship Id="rId5" Type="http://schemas.openxmlformats.org/officeDocument/2006/relationships/hyperlink" Target="http://www.youtube.com/watch?v=rhakZPMjPKE" TargetMode="External"/><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b="1" dirty="0" smtClean="0">
                <a:latin typeface="Calibri" charset="0"/>
                <a:ea typeface="MS PGothic" charset="0"/>
              </a:rPr>
              <a:t>AUTHORS: </a:t>
            </a:r>
            <a:r>
              <a:rPr lang="en-US" dirty="0" smtClean="0">
                <a:latin typeface="Calibri" charset="0"/>
                <a:ea typeface="MS PGothic" charset="0"/>
              </a:rPr>
              <a:t>Eric Orenstein – Scripps Institution of Oceanography, University of California – San Diego</a:t>
            </a:r>
          </a:p>
          <a:p>
            <a:pPr eaLnBrk="1" hangingPunct="1">
              <a:spcBef>
                <a:spcPct val="0"/>
              </a:spcBef>
            </a:pPr>
            <a:r>
              <a:rPr lang="en-US" dirty="0" smtClean="0">
                <a:latin typeface="Calibri" charset="0"/>
                <a:ea typeface="MS PGothic" charset="0"/>
              </a:rPr>
              <a:t>	        Susan Hooker – University City High School, San Diego Unified School District</a:t>
            </a:r>
            <a:endParaRPr lang="en-US" b="1" dirty="0" smtClean="0">
              <a:latin typeface="Calibri" charset="0"/>
              <a:ea typeface="MS PGothic" charset="0"/>
            </a:endParaRPr>
          </a:p>
          <a:p>
            <a:pPr eaLnBrk="1" hangingPunct="1">
              <a:spcBef>
                <a:spcPct val="0"/>
              </a:spcBef>
              <a:buFontTx/>
              <a:buAutoNum type="arabicPeriod"/>
            </a:pPr>
            <a:endParaRPr lang="en-US" dirty="0" smtClean="0">
              <a:latin typeface="Calibri" charset="0"/>
              <a:ea typeface="MS PGothic" charset="0"/>
            </a:endParaRPr>
          </a:p>
          <a:p>
            <a:pPr eaLnBrk="1" hangingPunct="1">
              <a:spcBef>
                <a:spcPct val="0"/>
              </a:spcBef>
              <a:buFontTx/>
              <a:buAutoNum type="arabicPeriod"/>
            </a:pPr>
            <a:r>
              <a:rPr lang="en-US" dirty="0" smtClean="0">
                <a:latin typeface="Calibri" charset="0"/>
                <a:ea typeface="MS PGothic" charset="0"/>
              </a:rPr>
              <a:t>WHY: Sound travels faster and more efficiently in water than in air. This allows animals like whales and dolphins to communicate and eat. Likewise, humans have been able to use these same properties to study those organisms. Scientists and engineers have further leveraged these properties to find fish, track submarines, locate the epicenter of earthquakes, and more. These technologies and the data they produce are used widely outside of the oceanographic community. </a:t>
            </a:r>
          </a:p>
          <a:p>
            <a:pPr eaLnBrk="1" hangingPunct="1">
              <a:spcBef>
                <a:spcPct val="0"/>
              </a:spcBef>
              <a:buFontTx/>
              <a:buAutoNum type="arabicPeriod"/>
            </a:pPr>
            <a:r>
              <a:rPr lang="en-US" dirty="0" smtClean="0">
                <a:latin typeface="Calibri" charset="0"/>
                <a:ea typeface="MS PGothic" charset="0"/>
              </a:rPr>
              <a:t>SUMMARY:  This presentation will cover the physics of the SOFAR channel by modeling it as a waveguide. Students will understand: </a:t>
            </a:r>
          </a:p>
          <a:p>
            <a:pPr marL="628650" lvl="1" indent="-171450" eaLnBrk="1" hangingPunct="1">
              <a:spcBef>
                <a:spcPct val="0"/>
              </a:spcBef>
              <a:buFontTx/>
              <a:buChar char="-"/>
            </a:pPr>
            <a:r>
              <a:rPr lang="en-US" dirty="0" smtClean="0">
                <a:latin typeface="Calibri" charset="0"/>
                <a:ea typeface="MS PGothic" charset="0"/>
              </a:rPr>
              <a:t>that sound speed is a function of the material through which it is propagating.</a:t>
            </a:r>
          </a:p>
          <a:p>
            <a:pPr marL="628650" lvl="1" indent="-171450" eaLnBrk="1" hangingPunct="1">
              <a:spcBef>
                <a:spcPct val="0"/>
              </a:spcBef>
              <a:buFontTx/>
              <a:buChar char="-"/>
            </a:pPr>
            <a:r>
              <a:rPr lang="en-US" dirty="0" smtClean="0">
                <a:latin typeface="Calibri" charset="0"/>
                <a:ea typeface="MS PGothic" charset="0"/>
              </a:rPr>
              <a:t>in the ocean, the sound speed is a function of salinity, temperature, and pressure.</a:t>
            </a:r>
          </a:p>
          <a:p>
            <a:pPr marL="628650" lvl="1" indent="-171450" eaLnBrk="1" hangingPunct="1">
              <a:spcBef>
                <a:spcPct val="0"/>
              </a:spcBef>
              <a:buFontTx/>
              <a:buChar char="-"/>
            </a:pPr>
            <a:r>
              <a:rPr lang="en-US" dirty="0" smtClean="0">
                <a:latin typeface="Calibri" charset="0"/>
                <a:ea typeface="MS PGothic" charset="0"/>
              </a:rPr>
              <a:t>sound refracts as it propagates within the SOFAR channel.</a:t>
            </a:r>
          </a:p>
          <a:p>
            <a:pPr marL="628650" lvl="1" indent="-171450" eaLnBrk="1" hangingPunct="1">
              <a:spcBef>
                <a:spcPct val="0"/>
              </a:spcBef>
              <a:buFontTx/>
              <a:buChar char="-"/>
            </a:pPr>
            <a:r>
              <a:rPr lang="en-US" dirty="0" smtClean="0">
                <a:latin typeface="Calibri" charset="0"/>
                <a:ea typeface="MS PGothic" charset="0"/>
              </a:rPr>
              <a:t>simple physics equations like v = d/t can be used to make reasonable estimates of distance in the ocean.</a:t>
            </a:r>
          </a:p>
          <a:p>
            <a:pPr eaLnBrk="1" hangingPunct="1">
              <a:spcBef>
                <a:spcPct val="0"/>
              </a:spcBef>
              <a:buFontTx/>
              <a:buAutoNum type="arabicPeriod"/>
            </a:pPr>
            <a:r>
              <a:rPr lang="en-US" dirty="0" smtClean="0">
                <a:latin typeface="Calibri" charset="0"/>
                <a:ea typeface="MS PGothic" charset="0"/>
              </a:rPr>
              <a:t>PICTURE/GRAPHICS CREDITS: </a:t>
            </a:r>
            <a:r>
              <a:rPr lang="en-US" dirty="0" smtClean="0">
                <a:latin typeface="Calibri" charset="0"/>
                <a:ea typeface="MS PGothic" charset="0"/>
                <a:hlinkClick r:id="rId3"/>
              </a:rPr>
              <a:t>http://www.siosearch.org/?p=81</a:t>
            </a:r>
            <a:endParaRPr lang="en-US" dirty="0" smtClean="0">
              <a:latin typeface="Calibri" charset="0"/>
              <a:ea typeface="MS PGothic" charset="0"/>
            </a:endParaRPr>
          </a:p>
          <a:p>
            <a:pPr eaLnBrk="1" hangingPunct="1">
              <a:spcBef>
                <a:spcPct val="0"/>
              </a:spcBef>
              <a:buFontTx/>
              <a:buAutoNum type="arabicPeriod"/>
            </a:pPr>
            <a:r>
              <a:rPr lang="en-US" dirty="0" smtClean="0">
                <a:latin typeface="Calibri" charset="0"/>
                <a:ea typeface="MS PGothic" charset="0"/>
              </a:rPr>
              <a:t>WEBSITES USED IN THIS PRESENTATION: See slides</a:t>
            </a:r>
          </a:p>
          <a:p>
            <a:pPr eaLnBrk="1" hangingPunct="1">
              <a:spcBef>
                <a:spcPct val="0"/>
              </a:spcBef>
              <a:buFontTx/>
              <a:buAutoNum type="arabicPeriod"/>
            </a:pPr>
            <a:r>
              <a:rPr lang="en-US" dirty="0" smtClean="0">
                <a:latin typeface="Calibri" charset="0"/>
                <a:ea typeface="MS PGothic" charset="0"/>
              </a:rPr>
              <a:t>ADDITIONAL READING: See slides</a:t>
            </a:r>
          </a:p>
          <a:p>
            <a:pPr eaLnBrk="1" hangingPunct="1">
              <a:spcBef>
                <a:spcPct val="0"/>
              </a:spcBef>
              <a:buFontTx/>
              <a:buAutoNum type="arabicPeriod"/>
            </a:pPr>
            <a:r>
              <a:rPr lang="en-US" dirty="0" smtClean="0">
                <a:latin typeface="Calibri" charset="0"/>
                <a:ea typeface="MS PGothic" charset="0"/>
              </a:rPr>
              <a:t>CONTEXT FOR USE: This lesson was designed for use in an Advanced Physics class for 10</a:t>
            </a:r>
            <a:r>
              <a:rPr lang="en-US" baseline="30000" dirty="0" smtClean="0">
                <a:latin typeface="Calibri" charset="0"/>
                <a:ea typeface="MS PGothic" charset="0"/>
              </a:rPr>
              <a:t>th</a:t>
            </a:r>
            <a:r>
              <a:rPr lang="en-US" dirty="0" smtClean="0">
                <a:latin typeface="Calibri" charset="0"/>
                <a:ea typeface="MS PGothic" charset="0"/>
              </a:rPr>
              <a:t> and 11</a:t>
            </a:r>
            <a:r>
              <a:rPr lang="en-US" baseline="30000" dirty="0" smtClean="0">
                <a:latin typeface="Calibri" charset="0"/>
                <a:ea typeface="MS PGothic" charset="0"/>
              </a:rPr>
              <a:t>th</a:t>
            </a:r>
            <a:r>
              <a:rPr lang="en-US" dirty="0" smtClean="0">
                <a:latin typeface="Calibri" charset="0"/>
                <a:ea typeface="MS PGothic" charset="0"/>
              </a:rPr>
              <a:t> graders who have already been introduced to the basic anatomy and properties of waves. Lesson 3 of Brianne </a:t>
            </a:r>
            <a:r>
              <a:rPr lang="en-US" dirty="0" err="1" smtClean="0">
                <a:latin typeface="Calibri" charset="0"/>
                <a:ea typeface="MS PGothic" charset="0"/>
              </a:rPr>
              <a:t>Moskovitz</a:t>
            </a:r>
            <a:r>
              <a:rPr lang="ja-JP" altLang="en-US" dirty="0" smtClean="0">
                <a:latin typeface="Calibri" charset="0"/>
                <a:ea typeface="MS PGothic" charset="0"/>
              </a:rPr>
              <a:t>’</a:t>
            </a:r>
            <a:r>
              <a:rPr lang="en-US" dirty="0" smtClean="0">
                <a:latin typeface="Calibri" charset="0"/>
                <a:ea typeface="MS PGothic" charset="0"/>
              </a:rPr>
              <a:t>s waves unit (</a:t>
            </a:r>
            <a:r>
              <a:rPr lang="en-US" dirty="0" smtClean="0">
                <a:latin typeface="Calibri" charset="0"/>
                <a:ea typeface="MS PGothic" charset="0"/>
                <a:hlinkClick r:id="rId4"/>
              </a:rPr>
              <a:t>http://earthref.org/ERDA/1503/</a:t>
            </a:r>
            <a:r>
              <a:rPr lang="en-US" dirty="0" smtClean="0">
                <a:latin typeface="Calibri" charset="0"/>
                <a:ea typeface="MS PGothic" charset="0"/>
              </a:rPr>
              <a:t>) provides a good introduction. A strong understanding of algebra is necessary to complete the associated group activity. </a:t>
            </a:r>
          </a:p>
          <a:p>
            <a:pPr eaLnBrk="1" hangingPunct="1">
              <a:spcBef>
                <a:spcPct val="0"/>
              </a:spcBef>
              <a:buFontTx/>
              <a:buAutoNum type="arabicPeriod"/>
            </a:pPr>
            <a:r>
              <a:rPr lang="en-US" dirty="0" smtClean="0">
                <a:latin typeface="Calibri" charset="0"/>
                <a:ea typeface="MS PGothic" charset="0"/>
              </a:rPr>
              <a:t>MISCONCEPTIONS: </a:t>
            </a:r>
          </a:p>
          <a:p>
            <a:pPr marL="628650" lvl="1" indent="-171450" eaLnBrk="1" hangingPunct="1">
              <a:spcBef>
                <a:spcPct val="0"/>
              </a:spcBef>
              <a:buFontTx/>
              <a:buChar char="-"/>
            </a:pPr>
            <a:r>
              <a:rPr lang="en-US" dirty="0" smtClean="0">
                <a:latin typeface="Calibri" charset="0"/>
                <a:ea typeface="MS PGothic" charset="0"/>
              </a:rPr>
              <a:t>A higher sound speed means the acoustic signal propagates more efficiently.</a:t>
            </a:r>
          </a:p>
          <a:p>
            <a:pPr marL="628650" lvl="1" indent="-171450" eaLnBrk="1" hangingPunct="1">
              <a:spcBef>
                <a:spcPct val="0"/>
              </a:spcBef>
              <a:buFontTx/>
              <a:buChar char="-"/>
            </a:pPr>
            <a:r>
              <a:rPr lang="en-US" dirty="0" smtClean="0">
                <a:latin typeface="Calibri" charset="0"/>
                <a:ea typeface="MS PGothic" charset="0"/>
              </a:rPr>
              <a:t>Sound travels more efficiently in air than in water because molecules have more room to oscillate (or </a:t>
            </a:r>
            <a:r>
              <a:rPr lang="ja-JP" altLang="en-US" dirty="0" smtClean="0">
                <a:latin typeface="Calibri" charset="0"/>
                <a:ea typeface="MS PGothic" charset="0"/>
              </a:rPr>
              <a:t>“</a:t>
            </a:r>
            <a:r>
              <a:rPr lang="en-US" dirty="0" smtClean="0">
                <a:latin typeface="Calibri" charset="0"/>
                <a:ea typeface="MS PGothic" charset="0"/>
              </a:rPr>
              <a:t>wiggle</a:t>
            </a:r>
            <a:r>
              <a:rPr lang="ja-JP" altLang="en-US" dirty="0" smtClean="0">
                <a:latin typeface="Calibri" charset="0"/>
                <a:ea typeface="MS PGothic" charset="0"/>
              </a:rPr>
              <a:t>”</a:t>
            </a:r>
            <a:r>
              <a:rPr lang="en-US" dirty="0" smtClean="0">
                <a:latin typeface="Calibri" charset="0"/>
                <a:ea typeface="MS PGothic" charset="0"/>
              </a:rPr>
              <a:t> as one student put it).</a:t>
            </a:r>
          </a:p>
          <a:p>
            <a:pPr marL="628650" lvl="1" indent="-171450" eaLnBrk="1" hangingPunct="1">
              <a:spcBef>
                <a:spcPct val="0"/>
              </a:spcBef>
              <a:buFontTx/>
              <a:buChar char="-"/>
            </a:pPr>
            <a:r>
              <a:rPr lang="en-US" dirty="0" smtClean="0">
                <a:latin typeface="Calibri" charset="0"/>
                <a:ea typeface="MS PGothic" charset="0"/>
              </a:rPr>
              <a:t>Waves carry matter not energy (this is something that is reiterated in all following lessons).</a:t>
            </a:r>
          </a:p>
          <a:p>
            <a:pPr eaLnBrk="1" hangingPunct="1">
              <a:spcBef>
                <a:spcPct val="0"/>
              </a:spcBef>
              <a:buFontTx/>
              <a:buAutoNum type="arabicPeriod"/>
            </a:pPr>
            <a:r>
              <a:rPr lang="en-US" dirty="0" smtClean="0">
                <a:latin typeface="Calibri" charset="0"/>
                <a:ea typeface="MS PGothic" charset="0"/>
              </a:rPr>
              <a:t>EVALUATION TIPS: The companion activity to this presentation has students research an underwater acoustic technology of their choice and write a word problem. The finished products can be assembled and assigned as homework or a group project. Students can be evaluated based on the quality of their problems and their ability to complete the set. These points are expanded upon in the teacher version of the activity handout.</a:t>
            </a:r>
          </a:p>
          <a:p>
            <a:pPr eaLnBrk="1" hangingPunct="1">
              <a:spcBef>
                <a:spcPct val="0"/>
              </a:spcBef>
              <a:buFontTx/>
              <a:buAutoNum type="arabicPeriod"/>
            </a:pPr>
            <a:r>
              <a:rPr lang="en-US" dirty="0" smtClean="0">
                <a:latin typeface="Calibri" charset="0"/>
                <a:ea typeface="MS PGothic" charset="0"/>
              </a:rPr>
              <a:t>TEACHING NOTES: Students in my class were generally comfortable with the simple algebra needed to write the problems. They had a little difficulty with choosing numbers to make the units physically reasonable. </a:t>
            </a:r>
            <a:endParaRPr lang="en-US" dirty="0">
              <a:latin typeface="Calibri" charset="0"/>
              <a:ea typeface="MS PGothic"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MS PGothic" charset="0"/>
              </a:rPr>
              <a:t>TEACHER NOTES: This activity was framed as think-pair-share. The students should know the answers to these questions, but may need to have their memory jogged. I found that the students were able to answer these questions pretty well with a little encouragement and explanation.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latin typeface="Calibri" charset="0"/>
              <a:ea typeface="MS PGothic" charset="0"/>
            </a:endParaRPr>
          </a:p>
          <a:p>
            <a:r>
              <a:rPr lang="en-US" dirty="0" smtClean="0">
                <a:latin typeface="Calibri" charset="0"/>
                <a:ea typeface="MS PGothic" charset="0"/>
              </a:rPr>
              <a:t>	ANSWERS: </a:t>
            </a:r>
          </a:p>
          <a:p>
            <a:pPr lvl="1">
              <a:buFontTx/>
              <a:buAutoNum type="arabicPeriod"/>
            </a:pPr>
            <a:r>
              <a:rPr lang="en-US" dirty="0" smtClean="0">
                <a:latin typeface="Calibri" charset="0"/>
                <a:ea typeface="MS PGothic" charset="0"/>
              </a:rPr>
              <a:t> Sound is a longitudinal pressure wave. Students in my class had done a classroom activity where different kinds of waves were illustrated with a slinky. Many of the groups explained the motion of a longitudinal wave with a slinky coil analogy. </a:t>
            </a:r>
          </a:p>
          <a:p>
            <a:pPr>
              <a:buFontTx/>
              <a:buAutoNum type="arabicPeriod"/>
            </a:pPr>
            <a:endParaRPr lang="en-US" dirty="0" smtClean="0">
              <a:latin typeface="Calibri" charset="0"/>
              <a:ea typeface="MS PGothic" charset="0"/>
            </a:endParaRPr>
          </a:p>
          <a:p>
            <a:pPr lvl="1">
              <a:buFontTx/>
              <a:buAutoNum type="arabicPeriod"/>
            </a:pPr>
            <a:r>
              <a:rPr lang="en-US" dirty="0" smtClean="0">
                <a:latin typeface="Calibri" charset="0"/>
                <a:ea typeface="MS PGothic" charset="0"/>
              </a:rPr>
              <a:t> Sound propagates by vibrating particles in the medium through which it is traveling. A specific example or demonstration helps here. For example, when a bell is rung is vibrates. As it moves back and forth, it pushes air particles. The result is an area of air near the bell with a changing amount of air particles. As the particles collide and more away from the bell, they set other air particles in motion. The result is an oscillating pressure field moving way from the bell. </a:t>
            </a:r>
          </a:p>
          <a:p>
            <a:pPr marL="1085850" marR="0" lvl="2" indent="-171450" algn="l" defTabSz="457200" rtl="0" eaLnBrk="1" fontAlgn="auto" latinLnBrk="0" hangingPunct="1">
              <a:lnSpc>
                <a:spcPct val="100000"/>
              </a:lnSpc>
              <a:spcBef>
                <a:spcPts val="0"/>
              </a:spcBef>
              <a:spcAft>
                <a:spcPts val="0"/>
              </a:spcAft>
              <a:buClrTx/>
              <a:buSzTx/>
              <a:buFontTx/>
              <a:buChar char="-"/>
              <a:tabLst/>
              <a:defRPr/>
            </a:pPr>
            <a:r>
              <a:rPr lang="en-US" dirty="0" smtClean="0">
                <a:latin typeface="Calibri" charset="0"/>
                <a:ea typeface="MS PGothic" charset="0"/>
              </a:rPr>
              <a:t>Again, the slinky analogy worked well here. Describing a bunched up group of coils as an area of high pressure helped the students visualize what is going on. One of the animations in the websites below may help, too. </a:t>
            </a:r>
          </a:p>
          <a:p>
            <a:pPr marL="914400" marR="0" lvl="2" indent="0" algn="l" defTabSz="457200" rtl="0" eaLnBrk="1" fontAlgn="auto" latinLnBrk="0" hangingPunct="1">
              <a:lnSpc>
                <a:spcPct val="100000"/>
              </a:lnSpc>
              <a:spcBef>
                <a:spcPts val="0"/>
              </a:spcBef>
              <a:spcAft>
                <a:spcPts val="0"/>
              </a:spcAft>
              <a:buClrTx/>
              <a:buSzTx/>
              <a:buFontTx/>
              <a:buNone/>
              <a:tabLst/>
              <a:defRPr/>
            </a:pPr>
            <a:endParaRPr lang="en-US" dirty="0" smtClean="0">
              <a:latin typeface="Calibri" charset="0"/>
              <a:ea typeface="MS PGothic" charset="0"/>
            </a:endParaRPr>
          </a:p>
          <a:p>
            <a:pPr lvl="1">
              <a:buFontTx/>
              <a:buAutoNum type="arabicPeriod"/>
            </a:pPr>
            <a:r>
              <a:rPr lang="en-US" dirty="0" smtClean="0">
                <a:latin typeface="Calibri" charset="0"/>
                <a:ea typeface="MS PGothic" charset="0"/>
              </a:rPr>
              <a:t> Sound speed is a property of the material through which the signal is traveling.</a:t>
            </a:r>
            <a:r>
              <a:rPr lang="en-US" baseline="0" dirty="0" smtClean="0">
                <a:latin typeface="Calibri" charset="0"/>
                <a:ea typeface="MS PGothic" charset="0"/>
              </a:rPr>
              <a:t> </a:t>
            </a:r>
            <a:r>
              <a:rPr lang="en-US" dirty="0" smtClean="0">
                <a:latin typeface="Calibri" charset="0"/>
                <a:ea typeface="MS PGothic" charset="0"/>
              </a:rPr>
              <a:t>In the ocean, sound speed is a function of salinity, temperature, and pressure. This point will be expanded upon in the discussion of sound speed profiles.   </a:t>
            </a:r>
          </a:p>
          <a:p>
            <a:pPr>
              <a:buFontTx/>
              <a:buAutoNum type="arabicPeriod"/>
            </a:pPr>
            <a:endParaRPr lang="en-US" dirty="0" smtClean="0">
              <a:latin typeface="Calibri" charset="0"/>
              <a:ea typeface="MS PGothic" charset="0"/>
            </a:endParaRPr>
          </a:p>
          <a:p>
            <a:pPr lvl="1">
              <a:buFontTx/>
              <a:buAutoNum type="arabicPeriod"/>
            </a:pPr>
            <a:r>
              <a:rPr lang="en-US" dirty="0" smtClean="0">
                <a:latin typeface="Calibri" charset="0"/>
                <a:ea typeface="MS PGothic" charset="0"/>
              </a:rPr>
              <a:t> Sound propagates 5 times faster in water. Sound speed in air is about 340 m/s while in seawater it is 1500 m/s. </a:t>
            </a:r>
          </a:p>
          <a:p>
            <a:pPr>
              <a:buFontTx/>
              <a:buAutoNum type="arabicPeriod"/>
            </a:pPr>
            <a:endParaRPr lang="en-US" dirty="0" smtClean="0">
              <a:latin typeface="Calibri" charset="0"/>
              <a:ea typeface="MS PGothic" charset="0"/>
            </a:endParaRPr>
          </a:p>
          <a:p>
            <a:r>
              <a:rPr lang="en-US" dirty="0" smtClean="0">
                <a:latin typeface="Calibri" charset="0"/>
                <a:ea typeface="MS PGothic" charset="0"/>
              </a:rPr>
              <a:t>WEBSITES: For additional information and animation:</a:t>
            </a:r>
          </a:p>
          <a:p>
            <a:pPr lvl="1"/>
            <a:r>
              <a:rPr lang="en-US" dirty="0" smtClean="0">
                <a:latin typeface="Calibri" charset="0"/>
                <a:ea typeface="MS PGothic" charset="0"/>
              </a:rPr>
              <a:t>	- For sound propagation check out: </a:t>
            </a:r>
            <a:r>
              <a:rPr lang="en-US" dirty="0" smtClean="0">
                <a:latin typeface="Calibri" charset="0"/>
                <a:ea typeface="MS PGothic" charset="0"/>
                <a:hlinkClick r:id="rId3"/>
              </a:rPr>
              <a:t>http://auditoryneuroscience.com/acoustics/sound_propagation</a:t>
            </a:r>
            <a:endParaRPr lang="en-US" dirty="0" smtClean="0">
              <a:latin typeface="Calibri" charset="0"/>
              <a:ea typeface="MS PGothic" charset="0"/>
            </a:endParaRPr>
          </a:p>
          <a:p>
            <a:pPr lvl="1"/>
            <a:r>
              <a:rPr lang="en-US" dirty="0" smtClean="0">
                <a:latin typeface="Calibri" charset="0"/>
                <a:ea typeface="MS PGothic" charset="0"/>
              </a:rPr>
              <a:t>	- More on sound: </a:t>
            </a:r>
            <a:r>
              <a:rPr lang="en-US" dirty="0" smtClean="0">
                <a:latin typeface="Calibri" charset="0"/>
                <a:ea typeface="MS PGothic" charset="0"/>
                <a:hlinkClick r:id="rId4"/>
              </a:rPr>
              <a:t>http://www.physicsclassroom.com/Class/sound/u11l1a.cfm</a:t>
            </a:r>
            <a:endParaRPr lang="en-US" dirty="0" smtClean="0">
              <a:latin typeface="Calibri" charset="0"/>
              <a:ea typeface="MS PGothic" charset="0"/>
            </a:endParaRPr>
          </a:p>
          <a:p>
            <a:pPr lvl="1"/>
            <a:r>
              <a:rPr lang="en-US" dirty="0" smtClean="0">
                <a:latin typeface="Calibri" charset="0"/>
                <a:ea typeface="MS PGothic" charset="0"/>
              </a:rPr>
              <a:t>	- More on sound (with a good animation): </a:t>
            </a:r>
            <a:r>
              <a:rPr lang="en-US" dirty="0" smtClean="0">
                <a:latin typeface="Calibri" charset="0"/>
                <a:ea typeface="MS PGothic" charset="0"/>
                <a:hlinkClick r:id="rId5"/>
              </a:rPr>
              <a:t>http://dev.physicslab.org/Document.aspx?doctype=3&amp;filename=WavesSound_IntroSound.xml</a:t>
            </a:r>
            <a:endParaRPr lang="en-US" dirty="0" smtClean="0">
              <a:latin typeface="Calibri" charset="0"/>
              <a:ea typeface="MS PGothic" charset="0"/>
            </a:endParaRPr>
          </a:p>
          <a:p>
            <a:pPr lvl="1"/>
            <a:r>
              <a:rPr lang="en-US" dirty="0" smtClean="0">
                <a:latin typeface="Calibri" charset="0"/>
                <a:ea typeface="MS PGothic" charset="0"/>
              </a:rPr>
              <a:t>	- HTML based frequency generator: </a:t>
            </a:r>
            <a:r>
              <a:rPr lang="en-US" sz="1200" u="sng" kern="1200" dirty="0" smtClean="0">
                <a:solidFill>
                  <a:schemeClr val="tx1"/>
                </a:solidFill>
                <a:effectLst/>
                <a:latin typeface="+mn-lt"/>
                <a:ea typeface="+mn-ea"/>
                <a:cs typeface="+mn-cs"/>
                <a:hlinkClick r:id="rId6"/>
              </a:rPr>
              <a:t>https://github.com/geodynamics-liberation-front/frequency-generator</a:t>
            </a:r>
            <a:r>
              <a:rPr lang="en-US" dirty="0" smtClean="0">
                <a:effectLst/>
              </a:rPr>
              <a:t> </a:t>
            </a:r>
            <a:endParaRPr lang="en-US" dirty="0" smtClean="0">
              <a:latin typeface="Calibri" charset="0"/>
              <a:ea typeface="MS PGothic" charset="0"/>
            </a:endParaRPr>
          </a:p>
          <a:p>
            <a:pPr lvl="1"/>
            <a:endParaRPr lang="en-US" dirty="0" smtClean="0">
              <a:latin typeface="Calibri" charset="0"/>
              <a:ea typeface="MS PGothic"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038612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SOLUTION: </a:t>
            </a:r>
          </a:p>
          <a:p>
            <a:r>
              <a:rPr lang="en-US" dirty="0" smtClean="0">
                <a:latin typeface="Calibri" charset="0"/>
                <a:ea typeface="MS PGothic" charset="0"/>
              </a:rPr>
              <a:t>c = d/t</a:t>
            </a:r>
          </a:p>
          <a:p>
            <a:r>
              <a:rPr lang="en-US" dirty="0" smtClean="0">
                <a:latin typeface="Calibri" charset="0"/>
                <a:ea typeface="MS PGothic" charset="0"/>
              </a:rPr>
              <a:t>1500 m/s = 12000 km / t </a:t>
            </a:r>
          </a:p>
          <a:p>
            <a:r>
              <a:rPr lang="en-US" dirty="0" smtClean="0">
                <a:latin typeface="Calibri" charset="0"/>
                <a:ea typeface="MS PGothic" charset="0"/>
              </a:rPr>
              <a:t>1500 m/s = 12000000 m /t </a:t>
            </a:r>
          </a:p>
          <a:p>
            <a:r>
              <a:rPr lang="en-US" dirty="0" smtClean="0">
                <a:latin typeface="Calibri" charset="0"/>
                <a:ea typeface="MS PGothic" charset="0"/>
              </a:rPr>
              <a:t>(1500 m/s)*t = 12000000 m</a:t>
            </a:r>
          </a:p>
          <a:p>
            <a:r>
              <a:rPr lang="en-US" dirty="0" smtClean="0">
                <a:latin typeface="Calibri" charset="0"/>
                <a:ea typeface="MS PGothic" charset="0"/>
              </a:rPr>
              <a:t>t = (12000000 m)/(15000 m/s)</a:t>
            </a:r>
          </a:p>
          <a:p>
            <a:r>
              <a:rPr lang="en-US" dirty="0" smtClean="0">
                <a:latin typeface="Calibri" charset="0"/>
                <a:ea typeface="MS PGothic" charset="0"/>
              </a:rPr>
              <a:t>t = 8000 sec = 134 min = 2.25 hours</a:t>
            </a:r>
          </a:p>
          <a:p>
            <a:endParaRPr lang="en-US" dirty="0" smtClean="0">
              <a:latin typeface="Calibri" charset="0"/>
              <a:ea typeface="MS PGothic" charset="0"/>
            </a:endParaRPr>
          </a:p>
          <a:p>
            <a:r>
              <a:rPr lang="en-US" dirty="0" smtClean="0">
                <a:latin typeface="Calibri" charset="0"/>
                <a:ea typeface="MS PGothic" charset="0"/>
              </a:rPr>
              <a:t>For comparison, a commercial flight from Santiago, Chile to Sydney, Australia takes about 14 hours non-stop. Sound is fast in water!</a:t>
            </a:r>
          </a:p>
          <a:p>
            <a:endParaRPr lang="en-US" dirty="0" smtClean="0">
              <a:latin typeface="Calibri" charset="0"/>
              <a:ea typeface="MS PGothic" charset="0"/>
            </a:endParaRPr>
          </a:p>
          <a:p>
            <a:r>
              <a:rPr lang="en-US" dirty="0" smtClean="0">
                <a:latin typeface="Calibri" charset="0"/>
                <a:ea typeface="MS PGothic" charset="0"/>
              </a:rPr>
              <a:t>TEACHER NOTE: This was done with the entire class. Rather then using this</a:t>
            </a:r>
            <a:r>
              <a:rPr lang="en-US" baseline="0" dirty="0" smtClean="0">
                <a:latin typeface="Calibri" charset="0"/>
                <a:ea typeface="MS PGothic" charset="0"/>
              </a:rPr>
              <a:t> image in</a:t>
            </a:r>
            <a:r>
              <a:rPr lang="en-US" dirty="0" smtClean="0">
                <a:latin typeface="Calibri" charset="0"/>
                <a:ea typeface="MS PGothic" charset="0"/>
              </a:rPr>
              <a:t> </a:t>
            </a:r>
            <a:r>
              <a:rPr lang="en-US" dirty="0" err="1" smtClean="0">
                <a:latin typeface="Calibri" charset="0"/>
                <a:ea typeface="MS PGothic" charset="0"/>
              </a:rPr>
              <a:t>Powerpoint</a:t>
            </a:r>
            <a:r>
              <a:rPr lang="en-US" dirty="0" smtClean="0">
                <a:latin typeface="Calibri" charset="0"/>
                <a:ea typeface="MS PGothic" charset="0"/>
              </a:rPr>
              <a:t>, I actually pointed</a:t>
            </a:r>
            <a:r>
              <a:rPr lang="en-US" baseline="0" dirty="0" smtClean="0">
                <a:latin typeface="Calibri" charset="0"/>
                <a:ea typeface="MS PGothic" charset="0"/>
              </a:rPr>
              <a:t> at the </a:t>
            </a:r>
            <a:r>
              <a:rPr lang="en-US" dirty="0" smtClean="0">
                <a:latin typeface="Calibri" charset="0"/>
                <a:ea typeface="MS PGothic" charset="0"/>
              </a:rPr>
              <a:t>large world map in the room. I made a show of estimating the distance between Chile and Australia using the legend. I did the math on the board, emphasizing the conversion of kilometers to meters.</a:t>
            </a:r>
          </a:p>
          <a:p>
            <a:endParaRPr lang="en-US" dirty="0" smtClean="0">
              <a:latin typeface="Calibri" charset="0"/>
              <a:ea typeface="MS PGothic" charset="0"/>
            </a:endParaRPr>
          </a:p>
          <a:p>
            <a:r>
              <a:rPr lang="en-US" dirty="0" smtClean="0">
                <a:latin typeface="Calibri" charset="0"/>
                <a:ea typeface="MS PGothic" charset="0"/>
              </a:rPr>
              <a:t>PICTURE CREDIT: </a:t>
            </a:r>
            <a:r>
              <a:rPr lang="en-US" dirty="0" err="1" smtClean="0">
                <a:latin typeface="Calibri" charset="0"/>
                <a:ea typeface="MS PGothic" charset="0"/>
              </a:rPr>
              <a:t>maps.google.com</a:t>
            </a:r>
            <a:r>
              <a:rPr lang="en-US" dirty="0" smtClean="0">
                <a:latin typeface="Calibri" charset="0"/>
                <a:ea typeface="MS PGothic" charset="0"/>
              </a:rPr>
              <a:t>   </a:t>
            </a:r>
            <a:endParaRPr lang="en-US" dirty="0">
              <a:latin typeface="Calibri" charset="0"/>
              <a:ea typeface="MS PGothic"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a:t>
            </a:r>
          </a:p>
          <a:p>
            <a:r>
              <a:rPr lang="en-US" dirty="0" smtClean="0">
                <a:latin typeface="Calibri" charset="0"/>
                <a:ea typeface="MS PGothic" charset="0"/>
              </a:rPr>
              <a:t>	Sound speed in seawater is a function of the temperature, pressure, and salinity of the water. The sound speed gets higher in warmer water because the water particles can bounce off each other more quickly (they have more kinetic energy). Likewise, the sound speed gets higher when the pressure goes up because the particles get closer together and do not have to move as far to propagate a signal. This means there is an area of minimum sound speed. </a:t>
            </a:r>
          </a:p>
          <a:p>
            <a:r>
              <a:rPr lang="en-US" dirty="0" smtClean="0">
                <a:latin typeface="Calibri" charset="0"/>
                <a:ea typeface="MS PGothic" charset="0"/>
              </a:rPr>
              <a:t>	In the diagram, the red line is temperature, the yellow line is pressure, and the green line is sound speed. In the mixed layer, the sun heats surface waters causing the temperature maximum. Temperature declines sharply below the mixed layer in the thermocline. Below the thermocline, the temperature is constant. The pressure increases linearly with depth. The effects of temperature are prevalent at first, with pressure becoming more important with depth. The resultant velocity profile has a minimum where the temperature is low, but the pressure is not so great as to drastically increase the sound speed.  </a:t>
            </a:r>
          </a:p>
          <a:p>
            <a:r>
              <a:rPr lang="en-US" dirty="0" smtClean="0">
                <a:latin typeface="Calibri" charset="0"/>
                <a:ea typeface="MS PGothic" charset="0"/>
              </a:rPr>
              <a:t>	At this stage, I asked my students why the sound might get trapped in between the areas of high sound speed and let them voice some ideas. A few guessed reflection without being able to offer an explanation. The answer is reflection</a:t>
            </a:r>
            <a:r>
              <a:rPr lang="en-US" baseline="0" dirty="0" smtClean="0">
                <a:latin typeface="Calibri" charset="0"/>
                <a:ea typeface="MS PGothic" charset="0"/>
              </a:rPr>
              <a:t> and the “why” is explained in the next slide. </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Important</a:t>
            </a:r>
            <a:r>
              <a:rPr lang="en-US" baseline="0" dirty="0" smtClean="0">
                <a:latin typeface="Calibri" charset="0"/>
                <a:ea typeface="MS PGothic" charset="0"/>
              </a:rPr>
              <a:t> points:</a:t>
            </a:r>
          </a:p>
          <a:p>
            <a:pPr marL="228600" indent="-228600">
              <a:buAutoNum type="arabicPeriod"/>
            </a:pPr>
            <a:r>
              <a:rPr lang="en-US" dirty="0" smtClean="0">
                <a:latin typeface="Georgia" charset="0"/>
                <a:ea typeface="MS PGothic" charset="0"/>
              </a:rPr>
              <a:t>Sound speed is a function of temperature and pressure</a:t>
            </a:r>
          </a:p>
          <a:p>
            <a:pPr marL="228600" indent="-228600">
              <a:buAutoNum type="arabicPeriod"/>
            </a:pPr>
            <a:r>
              <a:rPr lang="en-US" dirty="0" smtClean="0">
                <a:latin typeface="Georgia" charset="0"/>
                <a:ea typeface="MS PGothic" charset="0"/>
              </a:rPr>
              <a:t>At the surface, the water is warm.</a:t>
            </a:r>
          </a:p>
          <a:p>
            <a:pPr marL="228600" indent="-228600">
              <a:buAutoNum type="arabicPeriod"/>
            </a:pPr>
            <a:r>
              <a:rPr lang="en-US" dirty="0" smtClean="0">
                <a:latin typeface="Georgia" charset="0"/>
                <a:ea typeface="MS PGothic" charset="0"/>
              </a:rPr>
              <a:t>Pressure increases with depth</a:t>
            </a:r>
          </a:p>
          <a:p>
            <a:pPr marL="228600" indent="-228600">
              <a:buAutoNum type="arabicPeriod"/>
            </a:pPr>
            <a:r>
              <a:rPr lang="en-US" dirty="0" smtClean="0">
                <a:latin typeface="Georgia" charset="0"/>
                <a:ea typeface="MS PGothic" charset="0"/>
              </a:rPr>
              <a:t>The sound speed is high in the surface and at the bottom</a:t>
            </a:r>
          </a:p>
          <a:p>
            <a:pPr marL="228600" indent="-228600">
              <a:buAutoNum type="arabicPeriod"/>
            </a:pPr>
            <a:r>
              <a:rPr lang="en-US" dirty="0" smtClean="0">
                <a:latin typeface="Georgia" charset="0"/>
                <a:ea typeface="MS PGothic" charset="0"/>
              </a:rPr>
              <a:t>Sound gets trapped in between. </a:t>
            </a:r>
          </a:p>
          <a:p>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PICTURE CREDIT: </a:t>
            </a:r>
            <a:r>
              <a:rPr lang="en-US" dirty="0" smtClean="0">
                <a:latin typeface="Calibri" charset="0"/>
                <a:ea typeface="MS PGothic" charset="0"/>
                <a:hlinkClick r:id="rId3"/>
              </a:rPr>
              <a:t>http://www.divediscover.whoi.edu/expedition12/hottopics/images/sound4-en.jpg</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WEBSITES: </a:t>
            </a:r>
          </a:p>
          <a:p>
            <a:r>
              <a:rPr lang="en-US" dirty="0" smtClean="0">
                <a:latin typeface="Calibri" charset="0"/>
                <a:ea typeface="MS PGothic" charset="0"/>
              </a:rPr>
              <a:t>	- </a:t>
            </a:r>
            <a:r>
              <a:rPr lang="en-US" dirty="0" smtClean="0">
                <a:latin typeface="Calibri" charset="0"/>
                <a:ea typeface="MS PGothic" charset="0"/>
                <a:hlinkClick r:id="rId4"/>
              </a:rPr>
              <a:t>http://www.divediscover.whoi.edu/expedition12/hottopics/</a:t>
            </a:r>
            <a:endParaRPr lang="en-US" dirty="0" smtClean="0">
              <a:latin typeface="Calibri" charset="0"/>
              <a:ea typeface="MS PGothic" charset="0"/>
            </a:endParaRPr>
          </a:p>
          <a:p>
            <a:r>
              <a:rPr lang="en-US" dirty="0" smtClean="0">
                <a:latin typeface="Calibri" charset="0"/>
                <a:ea typeface="MS PGothic" charset="0"/>
              </a:rPr>
              <a:t>	- </a:t>
            </a:r>
            <a:r>
              <a:rPr lang="en-US" dirty="0" smtClean="0">
                <a:latin typeface="Calibri" charset="0"/>
                <a:ea typeface="MS PGothic" charset="0"/>
                <a:hlinkClick r:id="rId5"/>
              </a:rPr>
              <a:t>http://www.dosits.org/science/soundmovement/sofar/sofartravel/</a:t>
            </a:r>
            <a:endParaRPr lang="en-US" dirty="0" smtClean="0">
              <a:latin typeface="Calibri" charset="0"/>
              <a:ea typeface="MS PGothic"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1639098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a:t>
            </a:r>
          </a:p>
          <a:p>
            <a:r>
              <a:rPr lang="en-US" dirty="0" smtClean="0">
                <a:latin typeface="Calibri" charset="0"/>
                <a:ea typeface="MS PGothic" charset="0"/>
              </a:rPr>
              <a:t>	This diagram</a:t>
            </a:r>
            <a:r>
              <a:rPr lang="en-US" baseline="0" dirty="0" smtClean="0">
                <a:latin typeface="Calibri" charset="0"/>
                <a:ea typeface="MS PGothic" charset="0"/>
              </a:rPr>
              <a:t> follows a single wave front after it is created at the source. Imagine it as a time lapse; each dark line is the same wave at a different point in time. The dotted line the middle represents the divide between a area of high sound speed above and low sound speed below (where the source is). The sound leaves the source in an area of low sound speed (such as the SOFAR channel) propagating toward an area of high sound speed. When part of the wave crosses into the area of high sound speed, the wave front changes shape and direction. This is because the portion of the wave in the high speed area is traveling faster then the part in the lower region. The whole wave is eventually turned so that is traveling back downward. </a:t>
            </a:r>
          </a:p>
          <a:p>
            <a:r>
              <a:rPr lang="en-US" baseline="0" dirty="0" smtClean="0">
                <a:latin typeface="Calibri" charset="0"/>
                <a:ea typeface="MS PGothic" charset="0"/>
              </a:rPr>
              <a:t>	Ask the students to think about the previous slide. If the wave is now pointing downward, will it travel all the way to the bottom of the ocean? The answer is no, it will encounter another high-speed zone. At that interface, the process will reverse so that the wave is now point upward. This process repeats itself as the wave propagates down the waveguide. </a:t>
            </a:r>
            <a:endParaRPr lang="en-US" dirty="0" smtClean="0">
              <a:latin typeface="Calibri" charset="0"/>
              <a:ea typeface="MS PGothic" charset="0"/>
            </a:endParaRPr>
          </a:p>
          <a:p>
            <a:r>
              <a:rPr lang="en-US" dirty="0" smtClean="0">
                <a:latin typeface="Calibri" charset="0"/>
                <a:ea typeface="MS PGothic" charset="0"/>
              </a:rPr>
              <a:t>	This is tough for some students to understand. I like the analogy of a toy car rolling along a wood floor. If the toy crosses onto a carpet at an angle, the first tire to cross will rotate more slowly due to the increased friction. As a result, the car pivots. </a:t>
            </a:r>
          </a:p>
          <a:p>
            <a:r>
              <a:rPr lang="en-US" dirty="0" smtClean="0">
                <a:latin typeface="Calibri" charset="0"/>
                <a:ea typeface="MS PGothic" charset="0"/>
              </a:rPr>
              <a:t>	</a:t>
            </a:r>
          </a:p>
          <a:p>
            <a:r>
              <a:rPr lang="en-US" dirty="0" smtClean="0">
                <a:latin typeface="Calibri" charset="0"/>
                <a:ea typeface="MS PGothic" charset="0"/>
              </a:rPr>
              <a:t>PICTURE CREDIT: </a:t>
            </a:r>
            <a:r>
              <a:rPr lang="en-US" dirty="0" smtClean="0">
                <a:latin typeface="Calibri" charset="0"/>
                <a:ea typeface="MS PGothic" charset="0"/>
                <a:hlinkClick r:id="rId3"/>
              </a:rPr>
              <a:t>http://www.sfu.ca/sonic-studio/handbook/Graphics/Refraction.gif</a:t>
            </a:r>
            <a:endParaRPr lang="en-US" dirty="0" smtClean="0">
              <a:latin typeface="Calibri" charset="0"/>
              <a:ea typeface="MS PGothic" charset="0"/>
            </a:endParaRPr>
          </a:p>
          <a:p>
            <a:endParaRPr lang="en-US" dirty="0" smtClean="0">
              <a:latin typeface="+mn-lt"/>
              <a:ea typeface="MS PGothic" charset="0"/>
              <a:cs typeface="Calibri"/>
            </a:endParaRPr>
          </a:p>
          <a:p>
            <a:r>
              <a:rPr lang="en-US" dirty="0" smtClean="0">
                <a:latin typeface="+mn-lt"/>
                <a:ea typeface="MS PGothic" charset="0"/>
                <a:cs typeface="Calibri"/>
              </a:rPr>
              <a:t>WEBSITES:</a:t>
            </a:r>
          </a:p>
          <a:p>
            <a:pPr marL="171450" lvl="0" indent="-171450">
              <a:buFont typeface="Lucida Grande"/>
              <a:buChar char="-"/>
            </a:pPr>
            <a:r>
              <a:rPr lang="en-US" sz="1200" u="sng" kern="1200" dirty="0" smtClean="0">
                <a:solidFill>
                  <a:schemeClr val="tx1"/>
                </a:solidFill>
                <a:effectLst/>
                <a:latin typeface="+mn-lt"/>
                <a:ea typeface="+mn-ea"/>
                <a:cs typeface="Calibri"/>
                <a:hlinkClick r:id="rId4"/>
              </a:rPr>
              <a:t>http://www.dosits.org/science/soundmovement/sofar/sofartravel/</a:t>
            </a:r>
            <a:endParaRPr lang="en-US" sz="1200" kern="1200" dirty="0" smtClean="0">
              <a:solidFill>
                <a:schemeClr val="tx1"/>
              </a:solidFill>
              <a:effectLst/>
              <a:latin typeface="+mn-lt"/>
              <a:ea typeface="+mn-ea"/>
              <a:cs typeface="Calibri"/>
            </a:endParaRPr>
          </a:p>
          <a:p>
            <a:pPr marL="171450" lvl="0" indent="-171450">
              <a:buFont typeface="Lucida Grande"/>
              <a:buChar char="-"/>
            </a:pPr>
            <a:r>
              <a:rPr lang="en-US" sz="1200" u="sng" kern="1200" dirty="0" smtClean="0">
                <a:solidFill>
                  <a:schemeClr val="tx1"/>
                </a:solidFill>
                <a:effectLst/>
                <a:latin typeface="+mn-lt"/>
                <a:ea typeface="+mn-ea"/>
                <a:cs typeface="Calibri"/>
                <a:hlinkClick r:id="rId5"/>
              </a:rPr>
              <a:t>http://www.pmel.noaa.gov/vents/acoustics/tutorial/11-sofar.html</a:t>
            </a:r>
            <a:r>
              <a:rPr lang="en-US" sz="1200" kern="1200" dirty="0" smtClean="0">
                <a:solidFill>
                  <a:schemeClr val="tx1"/>
                </a:solidFill>
                <a:effectLst/>
                <a:latin typeface="+mn-lt"/>
                <a:ea typeface="+mn-ea"/>
                <a:cs typeface="Calibri"/>
              </a:rPr>
              <a:t>  </a:t>
            </a:r>
          </a:p>
          <a:p>
            <a:pPr marL="171450" lvl="0" indent="-171450">
              <a:buFont typeface="Lucida Grande"/>
              <a:buChar char="-"/>
            </a:pPr>
            <a:r>
              <a:rPr lang="en-US" sz="1200" u="sng" kern="1200" dirty="0" smtClean="0">
                <a:solidFill>
                  <a:schemeClr val="tx1"/>
                </a:solidFill>
                <a:effectLst/>
                <a:latin typeface="+mn-lt"/>
                <a:ea typeface="+mn-ea"/>
                <a:cs typeface="Calibri"/>
                <a:hlinkClick r:id="rId6"/>
              </a:rPr>
              <a:t>http://oceanexplorer.noaa.gov/explorations/sound01/background/acoustics/media/sofar.html</a:t>
            </a:r>
            <a:endParaRPr lang="en-US" sz="1200" kern="1200" dirty="0" smtClean="0">
              <a:solidFill>
                <a:schemeClr val="tx1"/>
              </a:solidFill>
              <a:effectLst/>
              <a:latin typeface="+mn-lt"/>
              <a:ea typeface="+mn-ea"/>
              <a:cs typeface="Calibri"/>
            </a:endParaRPr>
          </a:p>
          <a:p>
            <a:pPr marL="171450" lvl="0" indent="-171450">
              <a:buFont typeface="Lucida Grande"/>
              <a:buChar char="-"/>
            </a:pPr>
            <a:r>
              <a:rPr lang="en-US" sz="1200" u="sng" kern="1200" dirty="0" smtClean="0">
                <a:solidFill>
                  <a:schemeClr val="tx1"/>
                </a:solidFill>
                <a:effectLst/>
                <a:latin typeface="+mn-lt"/>
                <a:ea typeface="+mn-ea"/>
                <a:cs typeface="Calibri"/>
                <a:hlinkClick r:id="rId7"/>
              </a:rPr>
              <a:t>http://en.wikipedia.org/wiki/SOFAR_channel</a:t>
            </a:r>
            <a:r>
              <a:rPr lang="en-US" sz="1200" kern="1200" dirty="0" smtClean="0">
                <a:solidFill>
                  <a:schemeClr val="tx1"/>
                </a:solidFill>
                <a:effectLst/>
                <a:latin typeface="+mn-lt"/>
                <a:ea typeface="+mn-ea"/>
                <a:cs typeface="Calibri"/>
              </a:rPr>
              <a:t> – this Wikipedia page provides a lot vocabulary to could be used for a more advanced or marine science class</a:t>
            </a:r>
          </a:p>
          <a:p>
            <a:pPr marL="171450" lvl="0" indent="-171450">
              <a:buFont typeface="Lucida Grande"/>
              <a:buChar char="-"/>
            </a:pPr>
            <a:r>
              <a:rPr lang="en-US" sz="1200" u="sng" kern="1200" dirty="0" smtClean="0">
                <a:solidFill>
                  <a:schemeClr val="tx1"/>
                </a:solidFill>
                <a:effectLst/>
                <a:latin typeface="+mn-lt"/>
                <a:ea typeface="+mn-ea"/>
                <a:cs typeface="Calibri"/>
                <a:hlinkClick r:id="rId8"/>
              </a:rPr>
              <a:t>http://www.mrwaynesclass.com/teacher/sound/refraction.htm</a:t>
            </a:r>
            <a:r>
              <a:rPr lang="en-US" sz="1200" kern="1200" dirty="0" smtClean="0">
                <a:solidFill>
                  <a:schemeClr val="tx1"/>
                </a:solidFill>
                <a:effectLst/>
                <a:latin typeface="+mn-lt"/>
                <a:ea typeface="+mn-ea"/>
                <a:cs typeface="Calibri"/>
              </a:rPr>
              <a:t> – this is a fun animation for sound in air</a:t>
            </a:r>
          </a:p>
          <a:p>
            <a:pPr marL="171450" lvl="0" indent="-171450">
              <a:buFont typeface="Lucida Grande"/>
              <a:buChar char="-"/>
            </a:pPr>
            <a:r>
              <a:rPr lang="en-US" sz="1200" u="sng" kern="1200" dirty="0" smtClean="0">
                <a:solidFill>
                  <a:schemeClr val="tx1"/>
                </a:solidFill>
                <a:effectLst/>
                <a:latin typeface="+mn-lt"/>
                <a:ea typeface="+mn-ea"/>
                <a:cs typeface="Calibri"/>
                <a:hlinkClick r:id="rId9"/>
              </a:rPr>
              <a:t>http://www.ndt-ed.org/EducationResources/HighSchool/Sound/refraction.htm</a:t>
            </a:r>
            <a:r>
              <a:rPr lang="en-US" sz="1200" kern="1200" dirty="0" smtClean="0">
                <a:solidFill>
                  <a:schemeClr val="tx1"/>
                </a:solidFill>
                <a:effectLst/>
                <a:latin typeface="+mn-lt"/>
                <a:ea typeface="+mn-ea"/>
                <a:cs typeface="Calibri"/>
              </a:rPr>
              <a:t> – more animations and an applet</a:t>
            </a:r>
          </a:p>
          <a:p>
            <a:endParaRPr lang="en-US" dirty="0" smtClean="0"/>
          </a:p>
          <a:p>
            <a:endParaRPr lang="en-US" dirty="0" smtClean="0">
              <a:latin typeface="Georgia" charset="0"/>
              <a:ea typeface="MS PGothic"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450538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 NOTES: This slide unifies the previous two. On the left is a graph of the sound speed profile. Speed is on the x-axis</a:t>
            </a:r>
            <a:r>
              <a:rPr lang="en-US" baseline="0" dirty="0" smtClean="0"/>
              <a:t> and depth is on the y-axis (zero is the surface). On the right are ray paths of sound waves. Stress that the lines in the graph on the right are RAYS. That is, they represent the directions of propagation of the sound wave, not the oscillations themselves. Lines can be drawn perpendicular to the -12</a:t>
            </a:r>
            <a:r>
              <a:rPr lang="en-US" baseline="30000" dirty="0" smtClean="0"/>
              <a:t>o </a:t>
            </a:r>
            <a:r>
              <a:rPr lang="en-US" baseline="0" dirty="0" smtClean="0"/>
              <a:t>ray to illustrate this point. Note how the rays bend at both the top and the bottom of the channel. None of the rays are actually bouncing off of the bottom or the surface. Complicated things like bottom loss and surface scattering occur at those “hard” boundaries. </a:t>
            </a:r>
            <a:endParaRPr lang="en-US" baseline="0" dirty="0" smtClean="0"/>
          </a:p>
          <a:p>
            <a:endParaRPr lang="en-US" baseline="0" dirty="0" smtClean="0"/>
          </a:p>
          <a:p>
            <a:r>
              <a:rPr lang="en-US" baseline="0" dirty="0" smtClean="0"/>
              <a:t>PHOTO CREDIT: </a:t>
            </a:r>
            <a:r>
              <a:rPr lang="en-US" sz="1200" u="sng" kern="1200" dirty="0" smtClean="0">
                <a:solidFill>
                  <a:schemeClr val="tx1"/>
                </a:solidFill>
                <a:effectLst/>
                <a:latin typeface="+mn-lt"/>
                <a:ea typeface="+mn-ea"/>
                <a:cs typeface="+mn-cs"/>
                <a:hlinkClick r:id="rId3"/>
              </a:rPr>
              <a:t>http://www.dosits.org/science/soundmovement/sofar/sofartravel/</a:t>
            </a:r>
            <a:r>
              <a:rPr lang="en-US" dirty="0" smtClean="0">
                <a:effectLst/>
              </a:rPr>
              <a:t> </a:t>
            </a:r>
            <a:endParaRPr lang="en-US" baseline="30000"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256274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a:t>
            </a:r>
            <a:r>
              <a:rPr lang="en-US" baseline="0" dirty="0" smtClean="0"/>
              <a:t> NOTES:  The next several slides have diagrams and illustrations of sound being used in the ocean. These slides are not meant to be covered in any great depth. In the classroom activity, the students will select one of the following applications to write a word problem about. In the course of doing so, they will do research and become a “classroom expert” in that area. </a:t>
            </a:r>
          </a:p>
          <a:p>
            <a:endParaRPr lang="en-US" baseline="0" dirty="0" smtClean="0"/>
          </a:p>
          <a:p>
            <a:r>
              <a:rPr lang="en-US" baseline="0" dirty="0" smtClean="0"/>
              <a:t>This slide contains an illustration of echolocation. The animal is a bat, but the process is the same for a cetaceans (whales). The animal emits a sound and listens for reflections. The animal can use the time it takes for the echo to come back to figure out how far away the object is. They further use the difference in travel time between their ears to further localize the object. Animals use echolocation to navigate, find prey, and communicate. </a:t>
            </a:r>
          </a:p>
          <a:p>
            <a:endParaRPr lang="en-US" baseline="0" dirty="0" smtClean="0"/>
          </a:p>
          <a:p>
            <a:r>
              <a:rPr lang="en-US" baseline="0" dirty="0" smtClean="0"/>
              <a:t>PHOTO CREDIT: </a:t>
            </a:r>
            <a:r>
              <a:rPr lang="en-US" sz="1200" u="sng" kern="1200" dirty="0" smtClean="0">
                <a:solidFill>
                  <a:schemeClr val="tx1"/>
                </a:solidFill>
                <a:effectLst/>
                <a:latin typeface="+mn-lt"/>
                <a:ea typeface="+mn-ea"/>
                <a:cs typeface="+mn-cs"/>
                <a:hlinkClick r:id="rId3"/>
              </a:rPr>
              <a:t>http://en.wikipedia.org/wiki/Animal_echolocation</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4044708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 NOTES: Scientists can listen for sound</a:t>
            </a:r>
            <a:r>
              <a:rPr lang="en-US" baseline="0" dirty="0" smtClean="0"/>
              <a:t>s in the ocean to try to learn about wildlife. In this diagram, the triangles represent hydrophones, devices used to listen for sound underwater. The whale is hanging out somewhere near the array (not necessarily right next to the array) and makes a sound. The sound is picked up by all the different hydrophones. Scientists can then look at the differences in the arrival times (when the sound shows up) between the hydrophones to determine where the whale was. The works in much the same way as ears do to localize a sound source (imagine hearing a sound to your left. Your right ear hears it two, but you register it on the left first).  </a:t>
            </a:r>
            <a:endParaRPr lang="en-US" dirty="0" smtClean="0"/>
          </a:p>
          <a:p>
            <a:endParaRPr lang="en-US" dirty="0" smtClean="0"/>
          </a:p>
          <a:p>
            <a:r>
              <a:rPr lang="en-US" dirty="0" smtClean="0"/>
              <a:t>PHOTO CREDIT: </a:t>
            </a:r>
            <a:r>
              <a:rPr lang="en-US" sz="1200" u="sng" kern="1200" dirty="0" smtClean="0">
                <a:solidFill>
                  <a:schemeClr val="tx1"/>
                </a:solidFill>
                <a:effectLst/>
                <a:latin typeface="+mn-lt"/>
                <a:ea typeface="+mn-ea"/>
                <a:cs typeface="+mn-cs"/>
                <a:hlinkClick r:id="rId3"/>
              </a:rPr>
              <a:t>http://seawifs.gsfc.nasa.gov/OCEAN_PLANET/SQUID/journal.5Mar1999.part2.html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795125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TEACHER</a:t>
            </a:r>
            <a:r>
              <a:rPr lang="en-US" baseline="0" dirty="0" smtClean="0"/>
              <a:t> NOTES: </a:t>
            </a:r>
            <a:r>
              <a:rPr lang="en-US" dirty="0" smtClean="0">
                <a:latin typeface="Calibri" charset="0"/>
                <a:ea typeface="MS PGothic" charset="0"/>
              </a:rPr>
              <a:t>SONAR stands for Sound Navigation and Ranging. There are two types of SONAR: active and passive. Active SONAR requires a signal to be sound out and reflections listened for (similar to echolocation). Passive SONAR is when a receiver is placed underwater and sounds are simply listened for (like with the whale tracking).</a:t>
            </a:r>
          </a:p>
          <a:p>
            <a:r>
              <a:rPr lang="en-US" dirty="0" smtClean="0"/>
              <a:t>	The diagram</a:t>
            </a:r>
            <a:r>
              <a:rPr lang="en-US" baseline="0" dirty="0" smtClean="0"/>
              <a:t> illustrates the two modes. The top illustrates passive SONAR. The vessel on the surface is simply listening for things under the surface. The green lines illustrate noise from surface conditions. The orange lines are noise from the vessel itself. The blue lines from the large submarine on the left are sounds coming from the propellers. The surface ship tries to detect the sound of the large submarine amid all the other noise in the ocean. Differences in arrival times can again be used to compute the distance to the target. The smaller sub on the right is not moving, but nonetheless causes disturbances in the sonic field since it causes reflections. </a:t>
            </a:r>
          </a:p>
          <a:p>
            <a:r>
              <a:rPr lang="en-US" baseline="0" dirty="0" smtClean="0"/>
              <a:t>	The lower panel illustrates active SONAR. The vessel on the surface is now putting out sound (the ping noise so common in navel movies) as illustrated by the dark orange lines. The sound reflects off the surface and the bottom as shown by the yellow lines. The probe sound also bounces off the submarine. Again, travel times can be used to figure out how far away the submarine is. This system is analogous to animal echolocation.  </a:t>
            </a:r>
            <a:endParaRPr lang="en-US" dirty="0" smtClean="0"/>
          </a:p>
          <a:p>
            <a:endParaRPr lang="en-US" dirty="0" smtClean="0"/>
          </a:p>
          <a:p>
            <a:r>
              <a:rPr lang="en-US" dirty="0" smtClean="0"/>
              <a:t>PHOTO</a:t>
            </a:r>
            <a:r>
              <a:rPr lang="en-US" baseline="0" dirty="0" smtClean="0"/>
              <a:t> CREDIT: </a:t>
            </a:r>
            <a:r>
              <a:rPr lang="en-US" sz="1200" u="sng" kern="1200" dirty="0" smtClean="0">
                <a:solidFill>
                  <a:schemeClr val="tx1"/>
                </a:solidFill>
                <a:effectLst/>
                <a:latin typeface="+mn-lt"/>
                <a:ea typeface="+mn-ea"/>
                <a:cs typeface="+mn-cs"/>
                <a:hlinkClick r:id="rId3"/>
              </a:rPr>
              <a:t>http://www.mpl.ucsd.edu/people/hcsong/papers/pt_Kuperman10_2004.pdf</a:t>
            </a:r>
            <a:r>
              <a:rPr lang="en-US" dirty="0" smtClean="0">
                <a:effectLst/>
              </a:rPr>
              <a:t> </a:t>
            </a:r>
            <a:endParaRPr lang="en-US" dirty="0" smtClean="0">
              <a:effectLst/>
            </a:endParaRPr>
          </a:p>
          <a:p>
            <a:endParaRPr lang="en-US" dirty="0" smtClean="0">
              <a:effectLst/>
            </a:endParaRPr>
          </a:p>
          <a:p>
            <a:r>
              <a:rPr lang="en-US" dirty="0" smtClean="0">
                <a:effectLst/>
              </a:rPr>
              <a:t>REFERENCE: </a:t>
            </a:r>
          </a:p>
          <a:p>
            <a:r>
              <a:rPr lang="en-US" sz="1200" kern="1200" dirty="0" err="1" smtClean="0">
                <a:solidFill>
                  <a:schemeClr val="tx1"/>
                </a:solidFill>
                <a:latin typeface="+mn-lt"/>
                <a:ea typeface="+mn-ea"/>
                <a:cs typeface="+mn-cs"/>
              </a:rPr>
              <a:t>Kuperman</a:t>
            </a:r>
            <a:r>
              <a:rPr lang="en-US" sz="1200" kern="1200" dirty="0" smtClean="0">
                <a:solidFill>
                  <a:schemeClr val="tx1"/>
                </a:solidFill>
                <a:latin typeface="+mn-lt"/>
                <a:ea typeface="+mn-ea"/>
                <a:cs typeface="+mn-cs"/>
              </a:rPr>
              <a:t>, William A., and James F. Lynch. "Shallow-water acoustics." </a:t>
            </a:r>
            <a:r>
              <a:rPr lang="en-US" sz="1200" i="1" kern="1200" dirty="0" smtClean="0">
                <a:solidFill>
                  <a:schemeClr val="tx1"/>
                </a:solidFill>
                <a:latin typeface="+mn-lt"/>
                <a:ea typeface="+mn-ea"/>
                <a:cs typeface="+mn-cs"/>
              </a:rPr>
              <a:t>Physics Today</a:t>
            </a:r>
            <a:r>
              <a:rPr lang="en-US" sz="1200" i="0" kern="1200" dirty="0" smtClean="0">
                <a:solidFill>
                  <a:schemeClr val="tx1"/>
                </a:solidFill>
                <a:latin typeface="+mn-lt"/>
                <a:ea typeface="+mn-ea"/>
                <a:cs typeface="+mn-cs"/>
              </a:rPr>
              <a:t> 57.10 (2004): 55-61.</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727438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latin typeface="Calibri" charset="0"/>
                <a:ea typeface="MS PGothic" charset="0"/>
              </a:rPr>
              <a:t>TEACHER NOTES: Temperature can be measured with sound because sound speed in the ocean is a function of temperature, pressure, and salinity. Have students</a:t>
            </a:r>
            <a:r>
              <a:rPr lang="en-US" baseline="0" dirty="0" smtClean="0">
                <a:latin typeface="Calibri" charset="0"/>
                <a:ea typeface="MS PGothic" charset="0"/>
              </a:rPr>
              <a:t> think back to the diagram in slide 4.</a:t>
            </a:r>
            <a:r>
              <a:rPr lang="en-US" dirty="0" smtClean="0">
                <a:latin typeface="Calibri" charset="0"/>
                <a:ea typeface="MS PGothic" charset="0"/>
              </a:rPr>
              <a:t> In the Acoustic Thermometry of the Ocean Climate (ATOC) experiment, a sound source was placed off the shore of Hawaii. The source was moored in the SOFAR channel</a:t>
            </a:r>
            <a:r>
              <a:rPr lang="en-US" baseline="0" dirty="0" smtClean="0">
                <a:latin typeface="Calibri" charset="0"/>
                <a:ea typeface="MS PGothic" charset="0"/>
              </a:rPr>
              <a:t> to ensure the signal propagated an appropriate distance. </a:t>
            </a:r>
            <a:r>
              <a:rPr lang="en-US" dirty="0" smtClean="0">
                <a:latin typeface="Calibri" charset="0"/>
                <a:ea typeface="MS PGothic" charset="0"/>
              </a:rPr>
              <a:t>Stations all over the Pacific Ocean listened for arrivals. Using minute changes in the travel time between Hawaii and the listening</a:t>
            </a:r>
            <a:r>
              <a:rPr lang="en-US" baseline="0" dirty="0" smtClean="0">
                <a:latin typeface="Calibri" charset="0"/>
                <a:ea typeface="MS PGothic" charset="0"/>
              </a:rPr>
              <a:t> stations, scientists have been able to monitor changes in ocean temperature on a large scale.  </a:t>
            </a:r>
            <a:r>
              <a:rPr lang="en-US" dirty="0" smtClean="0">
                <a:latin typeface="Calibri" charset="0"/>
                <a:ea typeface="MS PGothic" charset="0"/>
              </a:rPr>
              <a:t>The differences in arrival times were used to deduce details of the thermal structure of the ocean well below the surface. The study ran</a:t>
            </a:r>
            <a:r>
              <a:rPr lang="en-US" baseline="0" dirty="0" smtClean="0">
                <a:latin typeface="Calibri" charset="0"/>
                <a:ea typeface="MS PGothic" charset="0"/>
              </a:rPr>
              <a:t> from 1996 to 2006 and provided accurate measurements of ocean temperature fluctuations in response to global climate change.</a:t>
            </a:r>
            <a:r>
              <a:rPr lang="en-US" dirty="0" smtClean="0">
                <a:latin typeface="Calibri" charset="0"/>
                <a:ea typeface="MS PGothic" charset="0"/>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PHOTO CREDIT: </a:t>
            </a:r>
            <a:r>
              <a:rPr lang="en-US" sz="1200" u="sng" kern="1200" dirty="0" smtClean="0">
                <a:solidFill>
                  <a:schemeClr val="tx1"/>
                </a:solidFill>
                <a:effectLst/>
                <a:latin typeface="+mn-lt"/>
                <a:ea typeface="+mn-ea"/>
                <a:cs typeface="+mn-cs"/>
                <a:hlinkClick r:id="rId3"/>
              </a:rPr>
              <a:t>http://en.wikipedia.org/wiki/Acoustic_Thermometry_of_Ocean_Climate</a:t>
            </a:r>
            <a:r>
              <a:rPr lang="en-US" dirty="0" smtClean="0">
                <a:effectLst/>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WEBSITES: </a:t>
            </a:r>
          </a:p>
          <a:p>
            <a:r>
              <a:rPr lang="en-US" sz="1200" u="sng" kern="1200" dirty="0" smtClean="0">
                <a:solidFill>
                  <a:schemeClr val="tx1"/>
                </a:solidFill>
                <a:effectLst/>
                <a:latin typeface="+mn-lt"/>
                <a:ea typeface="+mn-ea"/>
                <a:cs typeface="+mn-cs"/>
                <a:hlinkClick r:id="rId4"/>
              </a:rPr>
              <a:t>http://atoc.ucsd.edu</a:t>
            </a:r>
            <a:r>
              <a:rPr lang="en-US" sz="1200" u="sng" kern="1200" dirty="0" smtClean="0">
                <a:solidFill>
                  <a:schemeClr val="tx1"/>
                </a:solidFill>
                <a:effectLst/>
                <a:latin typeface="+mn-lt"/>
                <a:ea typeface="+mn-ea"/>
                <a:cs typeface="+mn-cs"/>
                <a:hlinkClick r:id="rId4"/>
              </a:rPr>
              <a:t>/</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842968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When an earthquake occurs, hydrophones can pick up acoustic signals from the event. Earthquakes</a:t>
            </a:r>
            <a:r>
              <a:rPr lang="en-US" baseline="0" dirty="0" smtClean="0">
                <a:latin typeface="Calibri" charset="0"/>
                <a:ea typeface="MS PGothic" charset="0"/>
              </a:rPr>
              <a:t> produce a number of different kinds of waves. Primary-waves and secondary-waves are two major ones. P-waves are longitudinal compressional waves and S-waves are transverse. These two types of waves propagate in the earth itself, but also create acoustic signals in the ocean. </a:t>
            </a:r>
            <a:r>
              <a:rPr lang="en-US" dirty="0" smtClean="0">
                <a:latin typeface="Calibri" charset="0"/>
                <a:ea typeface="MS PGothic" charset="0"/>
              </a:rPr>
              <a:t>If the event is nearby and the detector is an array of hydrophones, the epicenter can be located in the same way as the whale tracking. That is, the difference in arrival</a:t>
            </a:r>
            <a:r>
              <a:rPr lang="en-US" baseline="0" dirty="0" smtClean="0">
                <a:latin typeface="Calibri" charset="0"/>
                <a:ea typeface="MS PGothic" charset="0"/>
              </a:rPr>
              <a:t> times of the P- and S-waves can be used to localize the epicenter. This situation is illustrated in the diagram by the waves propagating in the ocean and arriving that the shallow hydrophone. The travel paths in the earth are the direction of seismic propagation. </a:t>
            </a:r>
          </a:p>
          <a:p>
            <a:endParaRPr lang="en-US" dirty="0" smtClean="0">
              <a:latin typeface="Calibri" charset="0"/>
              <a:ea typeface="MS PGothic" charset="0"/>
            </a:endParaRPr>
          </a:p>
          <a:p>
            <a:r>
              <a:rPr lang="en-US" dirty="0" smtClean="0">
                <a:latin typeface="Calibri" charset="0"/>
                <a:ea typeface="MS PGothic" charset="0"/>
              </a:rPr>
              <a:t>PHOTO CREDIT: </a:t>
            </a:r>
            <a:r>
              <a:rPr lang="en-US" sz="1200" u="sng" kern="1200" dirty="0" smtClean="0">
                <a:solidFill>
                  <a:schemeClr val="tx1"/>
                </a:solidFill>
                <a:effectLst/>
                <a:latin typeface="+mn-lt"/>
                <a:ea typeface="+mn-ea"/>
                <a:cs typeface="+mn-cs"/>
                <a:hlinkClick r:id="rId3"/>
              </a:rPr>
              <a:t>http://www.pmel.noaa.gov/eoi/nemo/education/</a:t>
            </a:r>
            <a:endParaRPr lang="en-US" sz="1200" kern="1200" dirty="0" smtClean="0">
              <a:solidFill>
                <a:schemeClr val="tx1"/>
              </a:solidFill>
              <a:effectLst/>
              <a:latin typeface="+mn-lt"/>
              <a:ea typeface="+mn-ea"/>
              <a:cs typeface="+mn-cs"/>
            </a:endParaRPr>
          </a:p>
          <a:p>
            <a:endParaRPr lang="en-US" dirty="0" smtClean="0">
              <a:latin typeface="Calibri" charset="0"/>
              <a:ea typeface="MS PGothic" charset="0"/>
            </a:endParaRPr>
          </a:p>
          <a:p>
            <a:r>
              <a:rPr lang="en-US" dirty="0" smtClean="0">
                <a:latin typeface="Calibri" charset="0"/>
                <a:ea typeface="MS PGothic" charset="0"/>
              </a:rPr>
              <a:t>WEBSITES:</a:t>
            </a:r>
          </a:p>
          <a:p>
            <a:r>
              <a:rPr lang="en-US" dirty="0" smtClean="0">
                <a:latin typeface="Calibri" charset="0"/>
                <a:ea typeface="MS PGothic" charset="0"/>
              </a:rPr>
              <a:t>	- </a:t>
            </a:r>
            <a:r>
              <a:rPr lang="en-US" dirty="0" smtClean="0">
                <a:latin typeface="Calibri" charset="0"/>
                <a:ea typeface="MS PGothic" charset="0"/>
                <a:hlinkClick r:id="rId4"/>
              </a:rPr>
              <a:t>http://www.pmel.noaa.gov/vents/geology/tphase.html</a:t>
            </a:r>
            <a:endParaRPr lang="en-US" dirty="0" smtClean="0">
              <a:latin typeface="Calibri" charset="0"/>
              <a:ea typeface="MS PGothic"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1404661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TEACHER NOTES: This image</a:t>
            </a:r>
            <a:r>
              <a:rPr lang="en-US" baseline="0" dirty="0" smtClean="0"/>
              <a:t> is from the screen of a fish finder. </a:t>
            </a:r>
            <a:r>
              <a:rPr lang="en-US" dirty="0" smtClean="0">
                <a:latin typeface="Calibri" charset="0"/>
                <a:ea typeface="MS PGothic" charset="0"/>
              </a:rPr>
              <a:t>Commercial fish finders use SONAR in much the same way whales do. A transducer/receiver (a fancy name for a device that makes sound and listens for reflections) transmits a pulse of sound from the bottom of a fishing boat</a:t>
            </a:r>
            <a:r>
              <a:rPr lang="en-US" baseline="0" dirty="0" smtClean="0">
                <a:latin typeface="Calibri" charset="0"/>
                <a:ea typeface="MS PGothic" charset="0"/>
              </a:rPr>
              <a:t> or research vessel.</a:t>
            </a:r>
            <a:r>
              <a:rPr lang="en-US" dirty="0" smtClean="0">
                <a:latin typeface="Calibri" charset="0"/>
                <a:ea typeface="MS PGothic" charset="0"/>
              </a:rPr>
              <a:t> Reflections are recorded at</a:t>
            </a:r>
            <a:r>
              <a:rPr lang="en-US" baseline="0" dirty="0" smtClean="0">
                <a:latin typeface="Calibri" charset="0"/>
                <a:ea typeface="MS PGothic" charset="0"/>
              </a:rPr>
              <a:t> the source </a:t>
            </a:r>
            <a:r>
              <a:rPr lang="en-US" dirty="0" smtClean="0">
                <a:latin typeface="Calibri" charset="0"/>
                <a:ea typeface="MS PGothic" charset="0"/>
              </a:rPr>
              <a:t>and the travel time is used to compute the distance. In this image, the seafloor is visible</a:t>
            </a:r>
            <a:r>
              <a:rPr lang="en-US" baseline="0" dirty="0" smtClean="0">
                <a:latin typeface="Calibri" charset="0"/>
                <a:ea typeface="MS PGothic" charset="0"/>
              </a:rPr>
              <a:t> a along the bottom. A school of fish is resolved above that. </a:t>
            </a:r>
            <a:r>
              <a:rPr lang="en-US" dirty="0" smtClean="0">
                <a:latin typeface="Calibri" charset="0"/>
                <a:ea typeface="MS PGothic" charset="0"/>
              </a:rPr>
              <a:t>   </a:t>
            </a:r>
          </a:p>
          <a:p>
            <a:endParaRPr lang="en-US" dirty="0" smtClean="0"/>
          </a:p>
          <a:p>
            <a:endParaRPr lang="en-US" dirty="0" smtClean="0"/>
          </a:p>
          <a:p>
            <a:r>
              <a:rPr lang="en-US" dirty="0" smtClean="0"/>
              <a:t>PHOTO</a:t>
            </a:r>
            <a:r>
              <a:rPr lang="en-US" baseline="0" dirty="0" smtClean="0"/>
              <a:t> CREDIT: </a:t>
            </a:r>
            <a:r>
              <a:rPr lang="en-US" sz="1200" u="sng" kern="1200" dirty="0" smtClean="0">
                <a:solidFill>
                  <a:schemeClr val="tx1"/>
                </a:solidFill>
                <a:effectLst/>
                <a:latin typeface="+mn-lt"/>
                <a:ea typeface="+mn-ea"/>
                <a:cs typeface="+mn-cs"/>
                <a:hlinkClick r:id="rId3"/>
              </a:rPr>
              <a:t>http://flowergarden.noaa.gov/science/fostersanctuaryscience2011.html</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2287537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These arrays are more complex versions of fish finders. The arrays consist of multiple transducer/receivers to increase the field of view. Each</a:t>
            </a:r>
            <a:r>
              <a:rPr lang="en-US" baseline="0" dirty="0" smtClean="0">
                <a:latin typeface="Calibri" charset="0"/>
                <a:ea typeface="MS PGothic" charset="0"/>
              </a:rPr>
              <a:t> transducer/receiver transmits a pulse of sound. The pulse bounces off the bottom and is recorded. The travel time is then used to compute the distance to the ocean bottom. In this image, the beam is coming from the bottom of the boat on the surface. The path behind it illustrates where it has already mapped. The color scale illustrates the depth the array records. </a:t>
            </a:r>
          </a:p>
          <a:p>
            <a:endParaRPr lang="en-US" dirty="0" smtClean="0">
              <a:latin typeface="Calibri" charset="0"/>
              <a:ea typeface="MS PGothic" charset="0"/>
            </a:endParaRPr>
          </a:p>
          <a:p>
            <a:r>
              <a:rPr lang="en-US" dirty="0" smtClean="0">
                <a:latin typeface="Calibri" charset="0"/>
                <a:ea typeface="MS PGothic" charset="0"/>
              </a:rPr>
              <a:t>PHOTO CREDIT: </a:t>
            </a:r>
            <a:r>
              <a:rPr lang="en-US" sz="1200" u="sng" kern="1200" dirty="0" smtClean="0">
                <a:solidFill>
                  <a:schemeClr val="tx1"/>
                </a:solidFill>
                <a:effectLst/>
                <a:latin typeface="+mn-lt"/>
                <a:ea typeface="+mn-ea"/>
                <a:cs typeface="+mn-cs"/>
                <a:hlinkClick r:id="rId3"/>
              </a:rPr>
              <a:t>http://ccma.nos.noaa.gov/products/biogeography/usvi_nps/details.aspx</a:t>
            </a:r>
            <a:endParaRPr lang="en-US" sz="1200" kern="1200" dirty="0" smtClean="0">
              <a:solidFill>
                <a:schemeClr val="tx1"/>
              </a:solidFill>
              <a:effectLst/>
              <a:latin typeface="+mn-lt"/>
              <a:ea typeface="+mn-ea"/>
              <a:cs typeface="+mn-cs"/>
            </a:endParaRPr>
          </a:p>
          <a:p>
            <a:endParaRPr lang="en-US" dirty="0" smtClean="0">
              <a:latin typeface="Calibri" charset="0"/>
              <a:ea typeface="MS PGothic" charset="0"/>
            </a:endParaRPr>
          </a:p>
          <a:p>
            <a:r>
              <a:rPr lang="en-US" dirty="0" smtClean="0">
                <a:latin typeface="Calibri" charset="0"/>
                <a:ea typeface="MS PGothic" charset="0"/>
              </a:rPr>
              <a:t>WEBSITES:</a:t>
            </a:r>
          </a:p>
          <a:p>
            <a:pPr marL="171450" lvl="0" indent="-171450">
              <a:buFont typeface="Lucida Grande"/>
              <a:buChar char="-"/>
            </a:pPr>
            <a:r>
              <a:rPr lang="en-US" sz="1200" u="sng" kern="1200" dirty="0" smtClean="0">
                <a:solidFill>
                  <a:schemeClr val="tx1"/>
                </a:solidFill>
                <a:effectLst/>
                <a:latin typeface="+mn-lt"/>
                <a:ea typeface="+mn-ea"/>
                <a:cs typeface="Calibri"/>
                <a:hlinkClick r:id="rId4"/>
              </a:rPr>
              <a:t>http://oceanexplorer.noaa.gov/edu/curriculum/section2.pdf</a:t>
            </a:r>
            <a:r>
              <a:rPr lang="en-US" sz="1200" kern="1200" dirty="0" smtClean="0">
                <a:solidFill>
                  <a:schemeClr val="tx1"/>
                </a:solidFill>
                <a:effectLst/>
                <a:latin typeface="+mn-lt"/>
                <a:ea typeface="+mn-ea"/>
                <a:cs typeface="Calibri"/>
              </a:rPr>
              <a:t> – This has some really cool activities for Earth Science classes</a:t>
            </a:r>
          </a:p>
          <a:p>
            <a:pPr marL="171450" lvl="0" indent="-171450">
              <a:buFont typeface="Lucida Grande"/>
              <a:buChar char="-"/>
            </a:pPr>
            <a:r>
              <a:rPr lang="en-US" sz="1200" u="sng" kern="1200" dirty="0" smtClean="0">
                <a:solidFill>
                  <a:schemeClr val="tx1"/>
                </a:solidFill>
                <a:effectLst/>
                <a:latin typeface="+mn-lt"/>
                <a:ea typeface="+mn-ea"/>
                <a:cs typeface="Calibri"/>
                <a:hlinkClick r:id="rId5"/>
              </a:rPr>
              <a:t>http://video.nationalgeographic.com/video/news/environment-news/us-ocean-floor-mapping-vin/</a:t>
            </a:r>
            <a:r>
              <a:rPr lang="en-US" sz="1200" kern="1200" dirty="0" smtClean="0">
                <a:solidFill>
                  <a:schemeClr val="tx1"/>
                </a:solidFill>
                <a:effectLst/>
                <a:latin typeface="+mn-lt"/>
                <a:ea typeface="+mn-ea"/>
                <a:cs typeface="Calibri"/>
              </a:rPr>
              <a:t> - 5 minute video describing an ocean bottom survey from 2004</a:t>
            </a:r>
          </a:p>
          <a:p>
            <a:pPr marL="171450" lvl="0" indent="-171450">
              <a:buFont typeface="Lucida Grande"/>
              <a:buChar char="-"/>
            </a:pPr>
            <a:r>
              <a:rPr lang="en-US" sz="1200" u="sng" kern="1200" dirty="0" smtClean="0">
                <a:solidFill>
                  <a:schemeClr val="tx1"/>
                </a:solidFill>
                <a:effectLst/>
                <a:latin typeface="+mn-lt"/>
                <a:ea typeface="+mn-ea"/>
                <a:cs typeface="Calibri"/>
                <a:hlinkClick r:id="rId6"/>
              </a:rPr>
              <a:t>http://www.divediscover.whoi.edu/tools/sonar-singlebeam.html</a:t>
            </a:r>
            <a:r>
              <a:rPr lang="en-US" sz="1200" kern="1200" dirty="0" smtClean="0">
                <a:solidFill>
                  <a:schemeClr val="tx1"/>
                </a:solidFill>
                <a:effectLst/>
                <a:latin typeface="+mn-lt"/>
                <a:ea typeface="+mn-ea"/>
                <a:cs typeface="Calibri"/>
              </a:rPr>
              <a:t> – Describes a single beam echo sounder.</a:t>
            </a:r>
          </a:p>
          <a:p>
            <a:pPr marL="171450" lvl="0" indent="-171450">
              <a:buFont typeface="Lucida Grande"/>
              <a:buChar char="-"/>
            </a:pPr>
            <a:r>
              <a:rPr lang="en-US" sz="1200" u="sng" kern="1200" dirty="0" smtClean="0">
                <a:solidFill>
                  <a:schemeClr val="tx1"/>
                </a:solidFill>
                <a:effectLst/>
                <a:latin typeface="+mn-lt"/>
                <a:ea typeface="+mn-ea"/>
                <a:cs typeface="Calibri"/>
                <a:hlinkClick r:id="rId7"/>
              </a:rPr>
              <a:t>http://oceanservice.noaa.gov/education/seafloor-mapping/how_multibeamsonar.html</a:t>
            </a:r>
            <a:endParaRPr lang="en-US" sz="1200" kern="1200" dirty="0" smtClean="0">
              <a:solidFill>
                <a:schemeClr val="tx1"/>
              </a:solidFill>
              <a:effectLst/>
              <a:latin typeface="+mn-lt"/>
              <a:ea typeface="+mn-ea"/>
              <a:cs typeface="Calibri"/>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2973280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NOTES: Each group should select a topic that was touched on briefly earlier in class. They will do some preliminary research using the handout as a guide. The goal is for the students to learn some vocabulary and understand how sound is applied in a wide range of applications. The most complex equations the students will need to use is v = d/t. If some students choose to look at any passive processes, they will need to write a system of equations using the difference in arrivals of a spread out pulse. The math is not that much harder, but requires explaining the concept of geometric dispersion (see the next slide). </a:t>
            </a:r>
          </a:p>
          <a:p>
            <a:r>
              <a:rPr lang="en-US" dirty="0" smtClean="0">
                <a:latin typeface="Calibri" charset="0"/>
                <a:ea typeface="MS PGothic" charset="0"/>
              </a:rPr>
              <a:t>	This activity was done in the classroom having students use their smart phones for research. At least one smart phone was available in each group in my class. For the most part, the students stayed focused and seemed to enjoy being able to freely use their mobile device in class. Emphasize the use of reliable resources. Wikipedia has good information for most of these topics. Also point them to:</a:t>
            </a:r>
          </a:p>
          <a:p>
            <a:endParaRPr lang="en-US" dirty="0" smtClean="0">
              <a:latin typeface="Calibri" charset="0"/>
              <a:ea typeface="MS PGothic" charset="0"/>
            </a:endParaRPr>
          </a:p>
          <a:p>
            <a:pPr>
              <a:buFontTx/>
              <a:buChar char="-"/>
            </a:pPr>
            <a:r>
              <a:rPr lang="en-US" dirty="0" smtClean="0">
                <a:latin typeface="Calibri" charset="0"/>
                <a:ea typeface="MS PGothic" charset="0"/>
              </a:rPr>
              <a:t> </a:t>
            </a:r>
            <a:r>
              <a:rPr lang="en-US" sz="1200" u="sng" kern="1200" dirty="0" smtClean="0">
                <a:solidFill>
                  <a:schemeClr val="tx1"/>
                </a:solidFill>
                <a:effectLst/>
                <a:latin typeface="+mn-lt"/>
                <a:ea typeface="+mn-ea"/>
                <a:cs typeface="+mn-cs"/>
                <a:hlinkClick r:id="rId3"/>
              </a:rPr>
              <a:t>http://www.dosits.org</a:t>
            </a:r>
            <a:r>
              <a:rPr lang="en-US" dirty="0" smtClean="0">
                <a:effectLst/>
              </a:rPr>
              <a:t> </a:t>
            </a:r>
            <a:r>
              <a:rPr lang="en-US" dirty="0" smtClean="0">
                <a:latin typeface="Calibri" charset="0"/>
                <a:ea typeface="MS PGothic" charset="0"/>
              </a:rPr>
              <a:t>– Has good information for almost all the topics</a:t>
            </a:r>
          </a:p>
          <a:p>
            <a:pPr>
              <a:buFontTx/>
              <a:buChar char="-"/>
            </a:pPr>
            <a:r>
              <a:rPr lang="en-US" dirty="0" smtClean="0">
                <a:latin typeface="Calibri" charset="0"/>
                <a:ea typeface="MS PGothic" charset="0"/>
                <a:hlinkClick r:id="rId4"/>
              </a:rPr>
              <a:t> http://www.divediscover.whoi.edu/tools/sonar-singlebeam.html</a:t>
            </a:r>
            <a:r>
              <a:rPr lang="en-US" dirty="0" smtClean="0">
                <a:latin typeface="Calibri" charset="0"/>
                <a:ea typeface="MS PGothic" charset="0"/>
              </a:rPr>
              <a:t> - Resource for echo-sounding</a:t>
            </a:r>
          </a:p>
          <a:p>
            <a:pPr>
              <a:buFontTx/>
              <a:buChar char="-"/>
            </a:pPr>
            <a:r>
              <a:rPr lang="en-US" dirty="0" smtClean="0">
                <a:latin typeface="Calibri" charset="0"/>
                <a:ea typeface="MS PGothic" charset="0"/>
                <a:hlinkClick r:id="rId5"/>
              </a:rPr>
              <a:t> http://atoc.ucsd.edu/</a:t>
            </a:r>
            <a:r>
              <a:rPr lang="en-US" dirty="0" smtClean="0">
                <a:latin typeface="Calibri" charset="0"/>
                <a:ea typeface="MS PGothic" charset="0"/>
              </a:rPr>
              <a:t> - for measuring ocean temperature</a:t>
            </a:r>
          </a:p>
          <a:p>
            <a:pPr>
              <a:buFontTx/>
              <a:buChar char="-"/>
            </a:pPr>
            <a:r>
              <a:rPr lang="en-US" dirty="0" smtClean="0">
                <a:latin typeface="Calibri" charset="0"/>
                <a:ea typeface="MS PGothic" charset="0"/>
              </a:rPr>
              <a:t> </a:t>
            </a:r>
            <a:r>
              <a:rPr lang="en-US" sz="1200" u="sng" kern="1200" dirty="0" smtClean="0">
                <a:solidFill>
                  <a:schemeClr val="tx1"/>
                </a:solidFill>
                <a:effectLst/>
                <a:latin typeface="+mn-lt"/>
                <a:ea typeface="+mn-ea"/>
                <a:cs typeface="+mn-cs"/>
                <a:hlinkClick r:id="rId6"/>
              </a:rPr>
              <a:t>http://www.wikipedia.org</a:t>
            </a:r>
            <a:r>
              <a:rPr lang="en-US" dirty="0" smtClean="0">
                <a:effectLst/>
              </a:rPr>
              <a:t> </a:t>
            </a:r>
            <a:r>
              <a:rPr lang="en-US" dirty="0" smtClean="0">
                <a:latin typeface="Calibri" charset="0"/>
                <a:ea typeface="MS PGothic" charset="0"/>
              </a:rPr>
              <a:t>– is a good jumping off point for any topic</a:t>
            </a:r>
          </a:p>
          <a:p>
            <a:pPr>
              <a:buFontTx/>
              <a:buChar char="-"/>
            </a:pPr>
            <a:r>
              <a:rPr lang="en-US" dirty="0" smtClean="0">
                <a:latin typeface="Calibri" charset="0"/>
                <a:ea typeface="MS PGothic" charset="0"/>
                <a:hlinkClick r:id="rId7"/>
              </a:rPr>
              <a:t> http://misclab.umeoce.maine.edu/boss/classes/SMS_598_2005/PDFs/Physics%20Today%20October%202004-%20Shallow-Water%20Acoustics.htm</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38726030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TEACHER NOTE: The topic of dispersion is complex and may confuse some students. Include this slide only for</a:t>
            </a:r>
            <a:r>
              <a:rPr lang="en-US" baseline="0" dirty="0" smtClean="0">
                <a:latin typeface="Calibri" charset="0"/>
                <a:ea typeface="MS PGothic" charset="0"/>
              </a:rPr>
              <a:t> advanced classes or</a:t>
            </a:r>
            <a:r>
              <a:rPr lang="en-US" dirty="0" smtClean="0">
                <a:latin typeface="Calibri" charset="0"/>
                <a:ea typeface="MS PGothic" charset="0"/>
              </a:rPr>
              <a:t> students that want to do whale tracking or passive sonar. </a:t>
            </a:r>
          </a:p>
          <a:p>
            <a:endParaRPr lang="en-US" dirty="0" smtClean="0">
              <a:latin typeface="Calibri" charset="0"/>
              <a:ea typeface="MS PGothic" charset="0"/>
            </a:endParaRPr>
          </a:p>
          <a:p>
            <a:r>
              <a:rPr lang="en-US" dirty="0" smtClean="0">
                <a:latin typeface="Calibri" charset="0"/>
                <a:ea typeface="MS PGothic" charset="0"/>
              </a:rPr>
              <a:t>	Due to the geometry of the ocean waveguide, only certain modes of acoustics waves propagate. The physics is quite similar to those of a pipe organ; the size and shape of a particular pipe only allow certain sounds to be made. The </a:t>
            </a:r>
            <a:r>
              <a:rPr lang="en-US" smtClean="0">
                <a:latin typeface="Calibri" charset="0"/>
                <a:ea typeface="MS PGothic" charset="0"/>
              </a:rPr>
              <a:t>acoustic </a:t>
            </a:r>
            <a:r>
              <a:rPr lang="en-US" smtClean="0">
                <a:latin typeface="Calibri" charset="0"/>
                <a:ea typeface="MS PGothic" charset="0"/>
              </a:rPr>
              <a:t>waves </a:t>
            </a:r>
            <a:r>
              <a:rPr lang="en-US" dirty="0" smtClean="0">
                <a:latin typeface="Calibri" charset="0"/>
                <a:ea typeface="MS PGothic" charset="0"/>
              </a:rPr>
              <a:t>that are allowed to travel in an underwater waveguide are called modes. Each mode propagates at a slightly different speed near the source. All sounds approach the ambient sound speed further away from the source. That initial difference is enough to observe a spread in the signal at a receiver. The difference in arrival times can be used to localize the source.</a:t>
            </a:r>
          </a:p>
          <a:p>
            <a:r>
              <a:rPr lang="en-US" dirty="0" smtClean="0">
                <a:latin typeface="Calibri" charset="0"/>
                <a:ea typeface="MS PGothic" charset="0"/>
              </a:rPr>
              <a:t>	This</a:t>
            </a:r>
            <a:r>
              <a:rPr lang="en-US" baseline="0" dirty="0" smtClean="0">
                <a:latin typeface="Calibri" charset="0"/>
                <a:ea typeface="MS PGothic" charset="0"/>
              </a:rPr>
              <a:t> diagram shows two simple, idealized waveguides. These are not SOFAR channels since the sound speed profile is constant (as indicated by the c(z) line on the right hand side of the lower panel). The top diagram illustrates the trajectory of each mode with a ray. Each trajectory is associated with a specific mode shape as illustrated in the bottom diagram. So the shape of k</a:t>
            </a:r>
            <a:r>
              <a:rPr lang="en-US" baseline="-25000" dirty="0" smtClean="0">
                <a:latin typeface="Calibri" charset="0"/>
                <a:ea typeface="MS PGothic" charset="0"/>
              </a:rPr>
              <a:t>1</a:t>
            </a:r>
            <a:r>
              <a:rPr lang="en-US" baseline="0" dirty="0" smtClean="0">
                <a:latin typeface="Calibri" charset="0"/>
                <a:ea typeface="MS PGothic" charset="0"/>
              </a:rPr>
              <a:t>, the green curve in the bottom, propagates down the waveguide at θ</a:t>
            </a:r>
            <a:r>
              <a:rPr lang="en-US" baseline="-25000" dirty="0" smtClean="0">
                <a:latin typeface="Calibri" charset="0"/>
                <a:ea typeface="MS PGothic" charset="0"/>
              </a:rPr>
              <a:t>1</a:t>
            </a:r>
            <a:r>
              <a:rPr lang="en-US" baseline="0" dirty="0" smtClean="0">
                <a:latin typeface="Calibri" charset="0"/>
                <a:ea typeface="MS PGothic" charset="0"/>
              </a:rPr>
              <a:t>. Every shape up to some </a:t>
            </a:r>
            <a:r>
              <a:rPr lang="en-US" baseline="0" dirty="0" err="1" smtClean="0">
                <a:latin typeface="Calibri" charset="0"/>
                <a:ea typeface="MS PGothic" charset="0"/>
              </a:rPr>
              <a:t>k</a:t>
            </a:r>
            <a:r>
              <a:rPr lang="en-US" baseline="-25000" dirty="0" err="1" smtClean="0">
                <a:latin typeface="Calibri" charset="0"/>
                <a:ea typeface="MS PGothic" charset="0"/>
              </a:rPr>
              <a:t>n</a:t>
            </a:r>
            <a:r>
              <a:rPr lang="en-US" baseline="0" dirty="0" smtClean="0">
                <a:latin typeface="Calibri" charset="0"/>
                <a:ea typeface="MS PGothic" charset="0"/>
              </a:rPr>
              <a:t> travels slightly differently down the guide. Above a critical angle, </a:t>
            </a:r>
            <a:r>
              <a:rPr lang="en-US" baseline="0" dirty="0" err="1" smtClean="0">
                <a:latin typeface="Calibri" charset="0"/>
                <a:ea typeface="MS PGothic" charset="0"/>
              </a:rPr>
              <a:t>θ</a:t>
            </a:r>
            <a:r>
              <a:rPr lang="en-US" baseline="-25000" dirty="0" err="1" smtClean="0">
                <a:latin typeface="Calibri" charset="0"/>
                <a:ea typeface="MS PGothic" charset="0"/>
              </a:rPr>
              <a:t>c</a:t>
            </a:r>
            <a:r>
              <a:rPr lang="en-US" baseline="0" dirty="0" smtClean="0">
                <a:latin typeface="Calibri" charset="0"/>
                <a:ea typeface="MS PGothic" charset="0"/>
              </a:rPr>
              <a:t>, no sound travels. Each of these wave shapes is associated with a different frequency. Each different frequency travels at a slightly different speed. This means that a receiver will pick up a “pulse spread” that can be used to figure out how far way something is.</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PHOTO CREDIT: </a:t>
            </a:r>
            <a:r>
              <a:rPr lang="en-US" sz="1200" u="sng" kern="1200" dirty="0" smtClean="0">
                <a:solidFill>
                  <a:schemeClr val="tx1"/>
                </a:solidFill>
                <a:effectLst/>
                <a:latin typeface="+mn-lt"/>
                <a:ea typeface="+mn-ea"/>
                <a:cs typeface="+mn-cs"/>
                <a:hlinkClick r:id="rId3"/>
              </a:rPr>
              <a:t>http://www.mpl.ucsd.edu/people/hcsong/papers/pt_Kuperman10_2004.pdf</a:t>
            </a:r>
            <a:r>
              <a:rPr lang="en-US" dirty="0" smtClean="0">
                <a:effectLst/>
              </a:rPr>
              <a:t> </a:t>
            </a:r>
            <a:endParaRPr lang="en-US" dirty="0" smtClean="0">
              <a:latin typeface="Calibri" charset="0"/>
              <a:ea typeface="MS PGothic" charset="0"/>
            </a:endParaRPr>
          </a:p>
          <a:p>
            <a:r>
              <a:rPr lang="en-US" dirty="0" smtClean="0">
                <a:latin typeface="Calibri" charset="0"/>
                <a:ea typeface="MS PGothic" charset="0"/>
              </a:rPr>
              <a:t>WEBSITES: </a:t>
            </a:r>
          </a:p>
          <a:p>
            <a:pPr marL="171450" lvl="0" indent="-171450">
              <a:buFont typeface="Lucida Grande"/>
              <a:buChar char="-"/>
            </a:pPr>
            <a:r>
              <a:rPr lang="en-US" sz="1200" u="sng" kern="1200" dirty="0" smtClean="0">
                <a:solidFill>
                  <a:schemeClr val="tx1"/>
                </a:solidFill>
                <a:effectLst/>
                <a:latin typeface="+mn-lt"/>
                <a:ea typeface="+mn-ea"/>
                <a:cs typeface="Calibri"/>
                <a:hlinkClick r:id="rId4"/>
              </a:rPr>
              <a:t>http://physicsbuzz.physicscentral.com/2009/09/surprising-physics-of-pipe-organs.html</a:t>
            </a:r>
            <a:endParaRPr lang="en-US" sz="1200" kern="1200" dirty="0" smtClean="0">
              <a:solidFill>
                <a:schemeClr val="tx1"/>
              </a:solidFill>
              <a:effectLst/>
              <a:latin typeface="+mn-lt"/>
              <a:ea typeface="+mn-ea"/>
              <a:cs typeface="Calibri"/>
            </a:endParaRPr>
          </a:p>
          <a:p>
            <a:pPr marL="171450" lvl="0" indent="-171450">
              <a:buFont typeface="Lucida Grande"/>
              <a:buChar char="-"/>
            </a:pPr>
            <a:r>
              <a:rPr lang="en-US" sz="1200" u="sng" kern="1200" dirty="0" smtClean="0">
                <a:solidFill>
                  <a:schemeClr val="tx1"/>
                </a:solidFill>
                <a:effectLst/>
                <a:latin typeface="+mn-lt"/>
                <a:ea typeface="+mn-ea"/>
                <a:cs typeface="Calibri"/>
                <a:hlinkClick r:id="rId5"/>
              </a:rPr>
              <a:t>http://www.youtube.com/watch?v=rhakZPMjPKE</a:t>
            </a:r>
            <a:r>
              <a:rPr lang="en-US" sz="1200" kern="1200" dirty="0" smtClean="0">
                <a:solidFill>
                  <a:schemeClr val="tx1"/>
                </a:solidFill>
                <a:effectLst/>
                <a:latin typeface="+mn-lt"/>
                <a:ea typeface="+mn-ea"/>
                <a:cs typeface="Calibri"/>
              </a:rPr>
              <a:t> – video about pipe organs</a:t>
            </a:r>
          </a:p>
          <a:p>
            <a:pPr marL="171450" marR="0" lvl="0" indent="-171450" algn="l" defTabSz="457200" rtl="0" eaLnBrk="1" fontAlgn="auto" latinLnBrk="0" hangingPunct="1">
              <a:lnSpc>
                <a:spcPct val="100000"/>
              </a:lnSpc>
              <a:spcBef>
                <a:spcPts val="0"/>
              </a:spcBef>
              <a:spcAft>
                <a:spcPts val="0"/>
              </a:spcAft>
              <a:buClrTx/>
              <a:buSzTx/>
              <a:buFont typeface="Lucida Grande"/>
              <a:buChar char="-"/>
              <a:tabLst/>
              <a:defRPr/>
            </a:pPr>
            <a:r>
              <a:rPr lang="en-US" sz="1200" u="sng" kern="1200" dirty="0" smtClean="0">
                <a:solidFill>
                  <a:schemeClr val="tx1"/>
                </a:solidFill>
                <a:effectLst/>
                <a:latin typeface="+mn-lt"/>
                <a:ea typeface="+mn-ea"/>
                <a:cs typeface="+mn-cs"/>
                <a:hlinkClick r:id="rId3"/>
              </a:rPr>
              <a:t>http://www.mpl.ucsd.edu/people/hcsong/papers/pt_Kuperman10_2004.pdf</a:t>
            </a:r>
            <a:r>
              <a:rPr lang="en-US" dirty="0" smtClean="0">
                <a:effectLst/>
              </a:rPr>
              <a:t> </a:t>
            </a:r>
            <a:r>
              <a:rPr lang="en-US" baseline="0" dirty="0" smtClean="0"/>
              <a:t> </a:t>
            </a:r>
            <a:r>
              <a:rPr lang="en-US" sz="1200" kern="1200" dirty="0" smtClean="0">
                <a:solidFill>
                  <a:schemeClr val="tx1"/>
                </a:solidFill>
                <a:effectLst/>
                <a:latin typeface="+mn-lt"/>
                <a:ea typeface="+mn-ea"/>
                <a:cs typeface="Calibri"/>
              </a:rPr>
              <a:t>– great overview of underwater acoustics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1487868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a:t>
            </a:r>
            <a:r>
              <a:rPr lang="en-US" baseline="0" dirty="0" smtClean="0"/>
              <a:t> NOTES:</a:t>
            </a:r>
          </a:p>
          <a:p>
            <a:endParaRPr lang="en-US" baseline="0" dirty="0" smtClean="0"/>
          </a:p>
          <a:p>
            <a:pPr marL="228600" indent="-228600">
              <a:buAutoNum type="arabicPeriod"/>
            </a:pPr>
            <a:r>
              <a:rPr lang="en-US" baseline="0" dirty="0" smtClean="0"/>
              <a:t>Sound speed changes based on what material it is propagating through. In the ocean, sound is a function of salinity, temperature, and depth. These three factors change the density of the water and thus the sound speed. In many places in the ocean, these factors create a sound speed profile that lends itself to long distance propagation of sound. </a:t>
            </a:r>
          </a:p>
          <a:p>
            <a:pPr marL="228600" indent="-228600">
              <a:buAutoNum type="arabicPeriod"/>
            </a:pPr>
            <a:endParaRPr lang="en-US" baseline="0" dirty="0" smtClean="0"/>
          </a:p>
          <a:p>
            <a:pPr marL="228600" indent="-228600">
              <a:buAutoNum type="arabicPeriod"/>
            </a:pPr>
            <a:r>
              <a:rPr lang="en-US" baseline="0" dirty="0" smtClean="0"/>
              <a:t>The SOFAR channel is a sound speed minimum zone located between warm surface waters and cold, pressurized deep water. As sound travels within in the channel, it reflects off the surface and bottom the channel to keep it focused around the middle. The signal can then propagate long distance without losing much energy. </a:t>
            </a:r>
          </a:p>
          <a:p>
            <a:pPr marL="228600" indent="-228600">
              <a:buAutoNum type="arabicPeriod"/>
            </a:pPr>
            <a:endParaRPr lang="en-US" baseline="0" dirty="0" smtClean="0"/>
          </a:p>
          <a:p>
            <a:pPr marL="228600" indent="-228600">
              <a:buAutoNum type="arabicPeriod"/>
            </a:pPr>
            <a:r>
              <a:rPr lang="en-US" baseline="0" dirty="0" smtClean="0"/>
              <a:t>As seen in the slides and activity, sound is used in many ways in the study of the ocean. While the details of many of these technologies are different, the basic physics is the same: v = d/t.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4049067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7772400" cy="1752600"/>
          </a:xfrm>
        </p:spPr>
        <p:txBody>
          <a:bodyPr>
            <a:normAutofit/>
          </a:bodyPr>
          <a:lstStyle/>
          <a:p>
            <a:r>
              <a:rPr lang="en-US" dirty="0"/>
              <a:t>Using Sound in the Ocean</a:t>
            </a:r>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46313" y="2819400"/>
            <a:ext cx="4657725"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a:buFont typeface="Wingdings 2" pitchFamily="18" charset="2"/>
              <a:buNone/>
              <a:defRPr/>
            </a:pPr>
            <a:r>
              <a:rPr lang="en-US" dirty="0" smtClean="0">
                <a:cs typeface="ＭＳ Ｐゴシック" charset="0"/>
              </a:rPr>
              <a:t>Please answer the following questions:</a:t>
            </a:r>
            <a:endParaRPr lang="en-US" dirty="0">
              <a:cs typeface="ＭＳ Ｐゴシック" charset="0"/>
            </a:endParaRPr>
          </a:p>
          <a:p>
            <a:pPr marL="342900" indent="-342900">
              <a:buFont typeface="Wingdings 2" pitchFamily="18" charset="2"/>
              <a:buAutoNum type="arabicPeriod"/>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What kind of wave is sound?</a:t>
            </a:r>
          </a:p>
          <a:p>
            <a:pPr marL="342900" indent="-342900">
              <a:buFont typeface="Wingdings 2" pitchFamily="18" charset="2"/>
              <a:buAutoNum type="arabicPeriod"/>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How does it propagate?</a:t>
            </a:r>
          </a:p>
          <a:p>
            <a:pPr marL="342900" indent="-342900">
              <a:buFont typeface="Wingdings 2" pitchFamily="18" charset="2"/>
              <a:buAutoNum type="arabicPeriod"/>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What governs the speed of sound?</a:t>
            </a:r>
          </a:p>
          <a:p>
            <a:pPr marL="342900" indent="-342900">
              <a:buFont typeface="Wingdings 2" pitchFamily="18" charset="2"/>
              <a:buAutoNum type="arabicPeriod"/>
              <a:defRPr/>
            </a:pPr>
            <a:endParaRPr lang="en-US" dirty="0">
              <a:cs typeface="ＭＳ Ｐゴシック" charset="0"/>
            </a:endParaRPr>
          </a:p>
          <a:p>
            <a:pPr marL="342900" indent="-342900">
              <a:buFont typeface="Wingdings 2" pitchFamily="18" charset="2"/>
              <a:buAutoNum type="arabicPeriod"/>
              <a:defRPr/>
            </a:pPr>
            <a:r>
              <a:rPr lang="en-US" dirty="0">
                <a:cs typeface="ＭＳ Ｐゴシック" charset="0"/>
              </a:rPr>
              <a:t>Does sound travel faster in air or water? </a:t>
            </a:r>
          </a:p>
          <a:p>
            <a:endParaRPr lang="en-US" dirty="0"/>
          </a:p>
        </p:txBody>
      </p:sp>
      <p:sp>
        <p:nvSpPr>
          <p:cNvPr id="3" name="Title 2"/>
          <p:cNvSpPr>
            <a:spLocks noGrp="1"/>
          </p:cNvSpPr>
          <p:nvPr>
            <p:ph type="title"/>
          </p:nvPr>
        </p:nvSpPr>
        <p:spPr/>
        <p:txBody>
          <a:bodyPr/>
          <a:lstStyle/>
          <a:p>
            <a:r>
              <a:rPr lang="en-US" sz="3600" b="1" dirty="0">
                <a:latin typeface="Georgia" charset="0"/>
                <a:ea typeface="MS PGothic" charset="0"/>
              </a:rPr>
              <a:t>Warm up: </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69199607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eorgia" charset="0"/>
                <a:ea typeface="MS PGothic" charset="0"/>
              </a:rPr>
              <a:t>Sound travels faster in water. . . so what?</a:t>
            </a:r>
            <a:endParaRPr lang="en-US" dirty="0"/>
          </a:p>
        </p:txBody>
      </p:sp>
      <p:pic>
        <p:nvPicPr>
          <p:cNvPr id="5" name="Picture Placeholder 4" descr="DSC_0827.jpg"/>
          <p:cNvPicPr>
            <a:picLocks noGrp="1" noChangeAspect="1"/>
          </p:cNvPicPr>
          <p:nvPr>
            <p:ph type="pic" idx="1"/>
          </p:nvPr>
        </p:nvPicPr>
        <p:blipFill>
          <a:blip r:embed="rId3">
            <a:extLst>
              <a:ext uri="{28A0092B-C50C-407E-A947-70E740481C1C}">
                <a14:useLocalDpi xmlns:a14="http://schemas.microsoft.com/office/drawing/2010/main" val="0"/>
              </a:ext>
            </a:extLst>
          </a:blip>
          <a:srcRect l="4346" r="4346"/>
          <a:stretch>
            <a:fillRect/>
          </a:stretch>
        </p:blipFill>
        <p:spPr/>
      </p:pic>
      <p:sp>
        <p:nvSpPr>
          <p:cNvPr id="4" name="Text Placeholder 3"/>
          <p:cNvSpPr>
            <a:spLocks noGrp="1"/>
          </p:cNvSpPr>
          <p:nvPr>
            <p:ph type="body" sz="half" idx="2"/>
          </p:nvPr>
        </p:nvSpPr>
        <p:spPr/>
        <p:txBody>
          <a:bodyPr/>
          <a:lstStyle/>
          <a:p>
            <a:pPr>
              <a:defRPr/>
            </a:pPr>
            <a:r>
              <a:rPr lang="en-US" dirty="0">
                <a:cs typeface="ＭＳ Ｐゴシック" charset="0"/>
              </a:rPr>
              <a:t>How long would it take a signal to travel from the coast of Chile to the east coast of Australia? Assume:</a:t>
            </a:r>
          </a:p>
          <a:p>
            <a:pPr>
              <a:defRPr/>
            </a:pPr>
            <a:r>
              <a:rPr lang="en-US" dirty="0">
                <a:cs typeface="ＭＳ Ｐゴシック" charset="0"/>
              </a:rPr>
              <a:t>The sound speed in the water is 1500 m/s</a:t>
            </a:r>
          </a:p>
          <a:p>
            <a:pPr>
              <a:defRPr/>
            </a:pPr>
            <a:r>
              <a:rPr lang="en-US" dirty="0">
                <a:cs typeface="ＭＳ Ｐゴシック" charset="0"/>
              </a:rPr>
              <a:t>The distance to be traveled is 12000 km</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Placeholder 4"/>
          <p:cNvPicPr>
            <a:picLocks noChangeAspect="1"/>
          </p:cNvPicPr>
          <p:nvPr/>
        </p:nvPicPr>
        <p:blipFill>
          <a:blip r:embed="rId4">
            <a:extLst>
              <a:ext uri="{28A0092B-C50C-407E-A947-70E740481C1C}">
                <a14:useLocalDpi xmlns:a14="http://schemas.microsoft.com/office/drawing/2010/main" val="0"/>
              </a:ext>
            </a:extLst>
          </a:blip>
          <a:srcRect l="4836" r="4836"/>
          <a:stretch>
            <a:fillRect/>
          </a:stretch>
        </p:blipFill>
        <p:spPr>
          <a:xfrm>
            <a:off x="3000375" y="609600"/>
            <a:ext cx="5867400" cy="4267200"/>
          </a:xfrm>
          <a:prstGeom prst="rect">
            <a:avLst/>
          </a:prstGeom>
        </p:spPr>
      </p:pic>
    </p:spTree>
    <p:extLst>
      <p:ext uri="{BB962C8B-B14F-4D97-AF65-F5344CB8AC3E}">
        <p14:creationId xmlns:p14="http://schemas.microsoft.com/office/powerpoint/2010/main" val="1278033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u="sng" dirty="0" err="1">
                <a:latin typeface="Georgia" charset="0"/>
                <a:ea typeface="MS PGothic" charset="0"/>
              </a:rPr>
              <a:t>SO</a:t>
            </a:r>
            <a:r>
              <a:rPr lang="en-US" dirty="0" err="1">
                <a:latin typeface="Georgia" charset="0"/>
                <a:ea typeface="MS PGothic" charset="0"/>
              </a:rPr>
              <a:t>und</a:t>
            </a:r>
            <a:r>
              <a:rPr lang="en-US" dirty="0">
                <a:latin typeface="Georgia" charset="0"/>
                <a:ea typeface="MS PGothic" charset="0"/>
              </a:rPr>
              <a:t> </a:t>
            </a:r>
            <a:r>
              <a:rPr lang="en-US" b="1" u="sng" dirty="0">
                <a:latin typeface="Georgia" charset="0"/>
                <a:ea typeface="MS PGothic" charset="0"/>
              </a:rPr>
              <a:t>F</a:t>
            </a:r>
            <a:r>
              <a:rPr lang="en-US" dirty="0">
                <a:latin typeface="Georgia" charset="0"/>
                <a:ea typeface="MS PGothic" charset="0"/>
              </a:rPr>
              <a:t>ixing and </a:t>
            </a:r>
            <a:r>
              <a:rPr lang="en-US" b="1" u="sng" dirty="0">
                <a:latin typeface="Georgia" charset="0"/>
                <a:ea typeface="MS PGothic" charset="0"/>
              </a:rPr>
              <a:t>R</a:t>
            </a:r>
            <a:r>
              <a:rPr lang="en-US" dirty="0">
                <a:latin typeface="Georgia" charset="0"/>
                <a:ea typeface="MS PGothic" charset="0"/>
              </a:rPr>
              <a:t>anging (</a:t>
            </a:r>
            <a:r>
              <a:rPr lang="en-US" b="1" u="sng" dirty="0">
                <a:latin typeface="Georgia" charset="0"/>
                <a:ea typeface="MS PGothic" charset="0"/>
              </a:rPr>
              <a:t>SOFAR</a:t>
            </a:r>
            <a:r>
              <a:rPr lang="en-US" dirty="0">
                <a:latin typeface="Georgia" charset="0"/>
                <a:ea typeface="MS PGothic" charset="0"/>
              </a:rPr>
              <a:t>) </a:t>
            </a:r>
            <a:r>
              <a:rPr lang="en-US" dirty="0" smtClean="0">
                <a:latin typeface="Georgia" charset="0"/>
                <a:ea typeface="MS PGothic" charset="0"/>
              </a:rPr>
              <a:t>Channel</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Placeholder 4"/>
          <p:cNvPicPr preferRelativeResize="0">
            <a:picLocks noGrp="1"/>
          </p:cNvPicPr>
          <p:nvPr>
            <p:ph sz="quarter" idx="1"/>
          </p:nvPr>
        </p:nvPicPr>
        <p:blipFill rotWithShape="1">
          <a:blip r:embed="rId3">
            <a:extLst>
              <a:ext uri="{28A0092B-C50C-407E-A947-70E740481C1C}">
                <a14:useLocalDpi xmlns:a14="http://schemas.microsoft.com/office/drawing/2010/main" val="0"/>
              </a:ext>
            </a:extLst>
          </a:blip>
          <a:srcRect l="-1000" r="-896"/>
          <a:stretch/>
        </p:blipFill>
        <p:spPr>
          <a:xfrm>
            <a:off x="1466618" y="1527047"/>
            <a:ext cx="6170523" cy="4716035"/>
          </a:xfrm>
        </p:spPr>
      </p:pic>
    </p:spTree>
    <p:extLst>
      <p:ext uri="{BB962C8B-B14F-4D97-AF65-F5344CB8AC3E}">
        <p14:creationId xmlns:p14="http://schemas.microsoft.com/office/powerpoint/2010/main" val="278379745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Reflection in the SOFAR channel</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Placeholder 4"/>
          <p:cNvPicPr preferRelativeResize="0">
            <a:picLocks noGrp="1" noChangeAspect="1"/>
          </p:cNvPicPr>
          <p:nvPr>
            <p:ph sz="quarter" idx="1"/>
          </p:nvPr>
        </p:nvPicPr>
        <p:blipFill rotWithShape="1">
          <a:blip r:embed="rId3">
            <a:extLst>
              <a:ext uri="{28A0092B-C50C-407E-A947-70E740481C1C}">
                <a14:useLocalDpi xmlns:a14="http://schemas.microsoft.com/office/drawing/2010/main" val="0"/>
              </a:ext>
            </a:extLst>
          </a:blip>
          <a:srcRect l="17484" t="-88" r="4067" b="25833"/>
          <a:stretch/>
        </p:blipFill>
        <p:spPr>
          <a:xfrm>
            <a:off x="396751" y="1645739"/>
            <a:ext cx="8350499" cy="4454235"/>
          </a:xfrm>
        </p:spPr>
      </p:pic>
      <p:sp>
        <p:nvSpPr>
          <p:cNvPr id="7" name="TextBox 6"/>
          <p:cNvSpPr txBox="1"/>
          <p:nvPr/>
        </p:nvSpPr>
        <p:spPr>
          <a:xfrm>
            <a:off x="396751" y="1645739"/>
            <a:ext cx="1880288" cy="707886"/>
          </a:xfrm>
          <a:prstGeom prst="rect">
            <a:avLst/>
          </a:prstGeom>
          <a:noFill/>
        </p:spPr>
        <p:txBody>
          <a:bodyPr wrap="square" rtlCol="0">
            <a:spAutoFit/>
          </a:bodyPr>
          <a:lstStyle/>
          <a:p>
            <a:r>
              <a:rPr lang="en-US" sz="2000" b="1" dirty="0" smtClean="0">
                <a:solidFill>
                  <a:srgbClr val="FF0000"/>
                </a:solidFill>
              </a:rPr>
              <a:t>HIGH sound speed </a:t>
            </a:r>
            <a:endParaRPr lang="en-US" sz="2000" b="1" dirty="0">
              <a:solidFill>
                <a:srgbClr val="FF0000"/>
              </a:solidFill>
            </a:endParaRPr>
          </a:p>
        </p:txBody>
      </p:sp>
      <p:sp>
        <p:nvSpPr>
          <p:cNvPr id="8" name="TextBox 7"/>
          <p:cNvSpPr txBox="1"/>
          <p:nvPr/>
        </p:nvSpPr>
        <p:spPr>
          <a:xfrm>
            <a:off x="1967413" y="5652763"/>
            <a:ext cx="2682836" cy="400110"/>
          </a:xfrm>
          <a:prstGeom prst="rect">
            <a:avLst/>
          </a:prstGeom>
          <a:noFill/>
        </p:spPr>
        <p:txBody>
          <a:bodyPr wrap="square" rtlCol="0">
            <a:spAutoFit/>
          </a:bodyPr>
          <a:lstStyle/>
          <a:p>
            <a:r>
              <a:rPr lang="en-US" sz="2000" b="1" dirty="0" smtClean="0">
                <a:solidFill>
                  <a:srgbClr val="0000FF"/>
                </a:solidFill>
              </a:rPr>
              <a:t>LOW sound speed</a:t>
            </a:r>
            <a:endParaRPr lang="en-US" sz="2000" b="1" dirty="0">
              <a:solidFill>
                <a:srgbClr val="0000FF"/>
              </a:solidFill>
            </a:endParaRPr>
          </a:p>
        </p:txBody>
      </p:sp>
    </p:spTree>
    <p:extLst>
      <p:ext uri="{BB962C8B-B14F-4D97-AF65-F5344CB8AC3E}">
        <p14:creationId xmlns:p14="http://schemas.microsoft.com/office/powerpoint/2010/main" val="38909097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2-3_bottom2.gif"/>
          <p:cNvPicPr>
            <a:picLocks noGrp="1" noChangeAspect="1"/>
          </p:cNvPicPr>
          <p:nvPr>
            <p:ph sz="quarter" idx="1"/>
          </p:nvPr>
        </p:nvPicPr>
        <p:blipFill>
          <a:blip r:embed="rId3">
            <a:extLst>
              <a:ext uri="{28A0092B-C50C-407E-A947-70E740481C1C}">
                <a14:useLocalDpi xmlns:a14="http://schemas.microsoft.com/office/drawing/2010/main" val="0"/>
              </a:ext>
            </a:extLst>
          </a:blip>
          <a:srcRect l="5358" r="5358"/>
          <a:stretch>
            <a:fillRect/>
          </a:stretch>
        </p:blipFill>
        <p:spPr>
          <a:xfrm>
            <a:off x="332232" y="1670156"/>
            <a:ext cx="8503920" cy="4572000"/>
          </a:xfrm>
        </p:spPr>
      </p:pic>
      <p:sp>
        <p:nvSpPr>
          <p:cNvPr id="3" name="Title 2"/>
          <p:cNvSpPr>
            <a:spLocks noGrp="1"/>
          </p:cNvSpPr>
          <p:nvPr>
            <p:ph type="title"/>
          </p:nvPr>
        </p:nvSpPr>
        <p:spPr/>
        <p:txBody>
          <a:bodyPr/>
          <a:lstStyle/>
          <a:p>
            <a:r>
              <a:rPr lang="en-US" dirty="0" smtClean="0"/>
              <a:t>Putting it together</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Rectangle 6"/>
          <p:cNvSpPr/>
          <p:nvPr/>
        </p:nvSpPr>
        <p:spPr>
          <a:xfrm>
            <a:off x="876393" y="5205551"/>
            <a:ext cx="1770672" cy="608208"/>
          </a:xfrm>
          <a:prstGeom prst="rect">
            <a:avLst/>
          </a:prstGeom>
          <a:solidFill>
            <a:schemeClr val="bg1"/>
          </a:solidFill>
          <a:ln w="3175"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119792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2000px-Animal_echolocation.svg.png"/>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617" r="1291" b="40671"/>
          <a:stretch/>
        </p:blipFill>
        <p:spPr>
          <a:xfrm>
            <a:off x="287243" y="2242585"/>
            <a:ext cx="8569514" cy="3571173"/>
          </a:xfrm>
        </p:spPr>
      </p:pic>
      <p:sp>
        <p:nvSpPr>
          <p:cNvPr id="3" name="Title 2"/>
          <p:cNvSpPr>
            <a:spLocks noGrp="1"/>
          </p:cNvSpPr>
          <p:nvPr>
            <p:ph type="title"/>
          </p:nvPr>
        </p:nvSpPr>
        <p:spPr/>
        <p:txBody>
          <a:bodyPr/>
          <a:lstStyle/>
          <a:p>
            <a:r>
              <a:rPr lang="en-US" dirty="0" smtClean="0"/>
              <a:t>Echolocation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083978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hydrophone_array_diagram.gif"/>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343" r="11851"/>
          <a:stretch/>
        </p:blipFill>
        <p:spPr>
          <a:xfrm>
            <a:off x="425385" y="1652267"/>
            <a:ext cx="8293230" cy="4572000"/>
          </a:xfrm>
        </p:spPr>
      </p:pic>
      <p:sp>
        <p:nvSpPr>
          <p:cNvPr id="3" name="Title 2"/>
          <p:cNvSpPr>
            <a:spLocks noGrp="1"/>
          </p:cNvSpPr>
          <p:nvPr>
            <p:ph type="title"/>
          </p:nvPr>
        </p:nvSpPr>
        <p:spPr/>
        <p:txBody>
          <a:bodyPr/>
          <a:lstStyle/>
          <a:p>
            <a:r>
              <a:rPr lang="en-US" dirty="0" smtClean="0"/>
              <a:t>Tracking and wildlife surveys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02227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u="sng" dirty="0" err="1" smtClean="0"/>
              <a:t>SO</a:t>
            </a:r>
            <a:r>
              <a:rPr lang="en-US" dirty="0" err="1" smtClean="0"/>
              <a:t>und</a:t>
            </a:r>
            <a:r>
              <a:rPr lang="en-US" dirty="0" smtClean="0"/>
              <a:t> </a:t>
            </a:r>
            <a:r>
              <a:rPr lang="en-US" u="sng" dirty="0" smtClean="0"/>
              <a:t>N</a:t>
            </a:r>
            <a:r>
              <a:rPr lang="en-US" dirty="0" smtClean="0"/>
              <a:t>avigation and </a:t>
            </a:r>
            <a:r>
              <a:rPr lang="en-US" u="sng" dirty="0" smtClean="0"/>
              <a:t>R</a:t>
            </a:r>
            <a:r>
              <a:rPr lang="en-US" dirty="0" smtClean="0"/>
              <a:t>anging (SONAR)</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Placeholder 4"/>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43" r="489"/>
          <a:stretch/>
        </p:blipFill>
        <p:spPr>
          <a:xfrm>
            <a:off x="304801" y="1688045"/>
            <a:ext cx="8534399" cy="4572000"/>
          </a:xfrm>
        </p:spPr>
      </p:pic>
    </p:spTree>
    <p:extLst>
      <p:ext uri="{BB962C8B-B14F-4D97-AF65-F5344CB8AC3E}">
        <p14:creationId xmlns:p14="http://schemas.microsoft.com/office/powerpoint/2010/main" val="1219299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Climate Studies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Content Placeholder 7" descr="KauaiArray2.gif"/>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3392" t="3552" r="1542" b="3267"/>
          <a:stretch/>
        </p:blipFill>
        <p:spPr>
          <a:xfrm>
            <a:off x="332245" y="1753071"/>
            <a:ext cx="8479511" cy="4221683"/>
          </a:xfrm>
        </p:spPr>
      </p:pic>
    </p:spTree>
    <p:extLst>
      <p:ext uri="{BB962C8B-B14F-4D97-AF65-F5344CB8AC3E}">
        <p14:creationId xmlns:p14="http://schemas.microsoft.com/office/powerpoint/2010/main" val="2373439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Earthquake localization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Placeholder 4"/>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483" r="-422"/>
          <a:stretch/>
        </p:blipFill>
        <p:spPr>
          <a:xfrm>
            <a:off x="301752" y="1670156"/>
            <a:ext cx="8534400" cy="4572000"/>
          </a:xfrm>
        </p:spPr>
      </p:pic>
    </p:spTree>
    <p:extLst>
      <p:ext uri="{BB962C8B-B14F-4D97-AF65-F5344CB8AC3E}">
        <p14:creationId xmlns:p14="http://schemas.microsoft.com/office/powerpoint/2010/main" val="3637550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nccossonarimage2.jpg"/>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179" r="6395"/>
          <a:stretch/>
        </p:blipFill>
        <p:spPr>
          <a:xfrm>
            <a:off x="601775" y="1688044"/>
            <a:ext cx="7940450" cy="4572000"/>
          </a:xfrm>
        </p:spPr>
      </p:pic>
      <p:sp>
        <p:nvSpPr>
          <p:cNvPr id="3" name="Title 2"/>
          <p:cNvSpPr>
            <a:spLocks noGrp="1"/>
          </p:cNvSpPr>
          <p:nvPr>
            <p:ph type="title"/>
          </p:nvPr>
        </p:nvSpPr>
        <p:spPr/>
        <p:txBody>
          <a:bodyPr/>
          <a:lstStyle/>
          <a:p>
            <a:r>
              <a:rPr lang="en-US" dirty="0" smtClean="0"/>
              <a:t>Fish Finding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15743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ultibeam.jpg"/>
          <p:cNvPicPr>
            <a:picLocks noGrp="1" noChangeAspect="1"/>
          </p:cNvPicPr>
          <p:nvPr>
            <p:ph sz="quarter" idx="1"/>
          </p:nvPr>
        </p:nvPicPr>
        <p:blipFill>
          <a:blip r:embed="rId3">
            <a:extLst>
              <a:ext uri="{28A0092B-C50C-407E-A947-70E740481C1C}">
                <a14:useLocalDpi xmlns:a14="http://schemas.microsoft.com/office/drawing/2010/main" val="0"/>
              </a:ext>
            </a:extLst>
          </a:blip>
          <a:srcRect t="-23793" b="-23793"/>
          <a:stretch>
            <a:fillRect/>
          </a:stretch>
        </p:blipFill>
        <p:spPr/>
      </p:pic>
      <p:sp>
        <p:nvSpPr>
          <p:cNvPr id="3" name="Title 2"/>
          <p:cNvSpPr>
            <a:spLocks noGrp="1"/>
          </p:cNvSpPr>
          <p:nvPr>
            <p:ph type="title"/>
          </p:nvPr>
        </p:nvSpPr>
        <p:spPr/>
        <p:txBody>
          <a:bodyPr/>
          <a:lstStyle/>
          <a:p>
            <a:r>
              <a:rPr lang="en-US" dirty="0" smtClean="0"/>
              <a:t>Ocean Bottom Mapping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3811832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lnSpcReduction="10000"/>
          </a:bodyPr>
          <a:lstStyle/>
          <a:p>
            <a:pPr>
              <a:buFont typeface="Wingdings 2" pitchFamily="18" charset="2"/>
              <a:buNone/>
              <a:defRPr/>
            </a:pPr>
            <a:r>
              <a:rPr lang="en-US" dirty="0">
                <a:cs typeface="ＭＳ Ｐゴシック" charset="0"/>
              </a:rPr>
              <a:t>In your groups, choose one of the following sound applications:</a:t>
            </a:r>
          </a:p>
          <a:p>
            <a:pPr>
              <a:buFont typeface="Wingdings 2" pitchFamily="18" charset="2"/>
              <a:buNone/>
              <a:defRPr/>
            </a:pPr>
            <a:endParaRPr lang="en-US" dirty="0">
              <a:cs typeface="ＭＳ Ｐゴシック" charset="0"/>
            </a:endParaRPr>
          </a:p>
          <a:p>
            <a:pPr marL="285750" indent="-285750">
              <a:buFontTx/>
              <a:buChar char="-"/>
              <a:defRPr/>
            </a:pPr>
            <a:r>
              <a:rPr lang="en-US" dirty="0">
                <a:cs typeface="ＭＳ Ｐゴシック" charset="0"/>
              </a:rPr>
              <a:t>Echolocation</a:t>
            </a:r>
          </a:p>
          <a:p>
            <a:pPr marL="285750" indent="-285750">
              <a:buFontTx/>
              <a:buChar char="-"/>
              <a:defRPr/>
            </a:pPr>
            <a:r>
              <a:rPr lang="en-US" dirty="0">
                <a:cs typeface="ＭＳ Ｐゴシック" charset="0"/>
              </a:rPr>
              <a:t>Whale tracking</a:t>
            </a:r>
          </a:p>
          <a:p>
            <a:pPr marL="285750" indent="-285750">
              <a:buFontTx/>
              <a:buChar char="-"/>
              <a:defRPr/>
            </a:pPr>
            <a:r>
              <a:rPr lang="en-US" dirty="0">
                <a:cs typeface="ＭＳ Ｐゴシック" charset="0"/>
              </a:rPr>
              <a:t>Sonar</a:t>
            </a:r>
          </a:p>
          <a:p>
            <a:pPr marL="285750" indent="-285750">
              <a:buFontTx/>
              <a:buChar char="-"/>
              <a:defRPr/>
            </a:pPr>
            <a:r>
              <a:rPr lang="en-US" dirty="0">
                <a:cs typeface="ＭＳ Ｐゴシック" charset="0"/>
              </a:rPr>
              <a:t>Measuring ocean temperature (ATOC)</a:t>
            </a:r>
          </a:p>
          <a:p>
            <a:pPr marL="285750" indent="-285750">
              <a:buFontTx/>
              <a:buChar char="-"/>
              <a:defRPr/>
            </a:pPr>
            <a:r>
              <a:rPr lang="en-US" dirty="0">
                <a:cs typeface="ＭＳ Ｐゴシック" charset="0"/>
              </a:rPr>
              <a:t>Locating earthquakes</a:t>
            </a:r>
          </a:p>
          <a:p>
            <a:pPr marL="285750" indent="-285750">
              <a:buFontTx/>
              <a:buChar char="-"/>
              <a:defRPr/>
            </a:pPr>
            <a:r>
              <a:rPr lang="en-US" dirty="0">
                <a:cs typeface="ＭＳ Ｐゴシック" charset="0"/>
              </a:rPr>
              <a:t>Fish finding</a:t>
            </a:r>
          </a:p>
          <a:p>
            <a:pPr marL="285750" indent="-285750">
              <a:buFontTx/>
              <a:buChar char="-"/>
              <a:defRPr/>
            </a:pPr>
            <a:r>
              <a:rPr lang="en-US" dirty="0">
                <a:cs typeface="ＭＳ Ｐゴシック" charset="0"/>
              </a:rPr>
              <a:t>Ocean bottom mapping</a:t>
            </a:r>
          </a:p>
          <a:p>
            <a:pPr marL="285750" indent="-285750">
              <a:buFontTx/>
              <a:buChar char="-"/>
              <a:defRPr/>
            </a:pPr>
            <a:endParaRPr lang="en-US" dirty="0">
              <a:cs typeface="ＭＳ Ｐゴシック" charset="0"/>
            </a:endParaRPr>
          </a:p>
          <a:p>
            <a:endParaRPr lang="en-US" dirty="0"/>
          </a:p>
        </p:txBody>
      </p:sp>
      <p:sp>
        <p:nvSpPr>
          <p:cNvPr id="3" name="Title 2"/>
          <p:cNvSpPr>
            <a:spLocks noGrp="1"/>
          </p:cNvSpPr>
          <p:nvPr>
            <p:ph type="title"/>
          </p:nvPr>
        </p:nvSpPr>
        <p:spPr/>
        <p:txBody>
          <a:bodyPr/>
          <a:lstStyle/>
          <a:p>
            <a:r>
              <a:rPr lang="en-US" dirty="0">
                <a:latin typeface="Georgia" charset="0"/>
                <a:ea typeface="MS PGothic" charset="0"/>
              </a:rPr>
              <a:t>Activity: Write a word problem!</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04042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Acoustic Dispersion – extension slide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Placeholder 4"/>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652" r="-277"/>
          <a:stretch/>
        </p:blipFill>
        <p:spPr>
          <a:xfrm>
            <a:off x="301752" y="1527048"/>
            <a:ext cx="8534400" cy="4572000"/>
          </a:xfrm>
        </p:spPr>
      </p:pic>
    </p:spTree>
    <p:extLst>
      <p:ext uri="{BB962C8B-B14F-4D97-AF65-F5344CB8AC3E}">
        <p14:creationId xmlns:p14="http://schemas.microsoft.com/office/powerpoint/2010/main" val="2973760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Sound propagates efficiently in the ocean.</a:t>
            </a:r>
          </a:p>
          <a:p>
            <a:r>
              <a:rPr lang="en-US" dirty="0" smtClean="0"/>
              <a:t>Sound can travel long distances in the SOFAR channel.</a:t>
            </a:r>
          </a:p>
          <a:p>
            <a:r>
              <a:rPr lang="en-US" dirty="0" smtClean="0"/>
              <a:t>Sound has many applications in the ocean </a:t>
            </a:r>
          </a:p>
          <a:p>
            <a:endParaRPr lang="en-US" dirty="0"/>
          </a:p>
        </p:txBody>
      </p:sp>
      <p:sp>
        <p:nvSpPr>
          <p:cNvPr id="3" name="Title 2"/>
          <p:cNvSpPr>
            <a:spLocks noGrp="1"/>
          </p:cNvSpPr>
          <p:nvPr>
            <p:ph type="title"/>
          </p:nvPr>
        </p:nvSpPr>
        <p:spPr/>
        <p:txBody>
          <a:bodyPr/>
          <a:lstStyle/>
          <a:p>
            <a:r>
              <a:rPr lang="en-US" dirty="0" smtClean="0"/>
              <a:t>Conclusions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8714234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5207</TotalTime>
  <Words>2169</Words>
  <Application>Microsoft Macintosh PowerPoint</Application>
  <PresentationFormat>On-screen Show (4:3)</PresentationFormat>
  <Paragraphs>240</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SCC</vt:lpstr>
      <vt:lpstr>Using Sound in the Ocean</vt:lpstr>
      <vt:lpstr>Warm up: </vt:lpstr>
      <vt:lpstr>Sound travels faster in water. . . so what?</vt:lpstr>
      <vt:lpstr>SOund Fixing and Ranging (SOFAR) Channel</vt:lpstr>
      <vt:lpstr>Reflection in the SOFAR channel</vt:lpstr>
      <vt:lpstr>Putting it together</vt:lpstr>
      <vt:lpstr>Echolocation</vt:lpstr>
      <vt:lpstr>Tracking and wildlife surveys</vt:lpstr>
      <vt:lpstr>SOund Navigation and Ranging (SONAR)</vt:lpstr>
      <vt:lpstr>Climate Studies</vt:lpstr>
      <vt:lpstr>Earthquake localization</vt:lpstr>
      <vt:lpstr>Fish Finding</vt:lpstr>
      <vt:lpstr>Ocean Bottom Mapping</vt:lpstr>
      <vt:lpstr>Activity: Write a word problem!</vt:lpstr>
      <vt:lpstr>Acoustic Dispersion – extension slide</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Eric Orenstein User</cp:lastModifiedBy>
  <cp:revision>90</cp:revision>
  <cp:lastPrinted>2011-07-11T02:33:14Z</cp:lastPrinted>
  <dcterms:created xsi:type="dcterms:W3CDTF">2011-06-23T20:06:11Z</dcterms:created>
  <dcterms:modified xsi:type="dcterms:W3CDTF">2013-09-26T23:41:21Z</dcterms:modified>
</cp:coreProperties>
</file>