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2"/>
  </p:notesMasterIdLst>
  <p:sldIdLst>
    <p:sldId id="256" r:id="rId2"/>
    <p:sldId id="259" r:id="rId3"/>
    <p:sldId id="257" r:id="rId4"/>
    <p:sldId id="267" r:id="rId5"/>
    <p:sldId id="262" r:id="rId6"/>
    <p:sldId id="264" r:id="rId7"/>
    <p:sldId id="268" r:id="rId8"/>
    <p:sldId id="265" r:id="rId9"/>
    <p:sldId id="266" r:id="rId10"/>
    <p:sldId id="269"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56143" autoAdjust="0"/>
  </p:normalViewPr>
  <p:slideViewPr>
    <p:cSldViewPr snapToGrid="0" snapToObjects="1">
      <p:cViewPr varScale="1">
        <p:scale>
          <a:sx n="56" d="100"/>
          <a:sy n="56" d="100"/>
        </p:scale>
        <p:origin x="-165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9/26/13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directindustry.com/prod/doble-lemke/ultrasonic-directional-microphones-for-the-location-of-partial-discharges-55765-365635.html" TargetMode="External"/><Relationship Id="rId4" Type="http://schemas.openxmlformats.org/officeDocument/2006/relationships/hyperlink" Target="http://www.phys.unsw.edu.au/~jw/I&amp;Iexperiments.pdf" TargetMode="External"/><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wikipedia.org/wiki/File:Interference_of_two_waves.svg" TargetMode="External"/><Relationship Id="rId4" Type="http://schemas.openxmlformats.org/officeDocument/2006/relationships/hyperlink" Target="http://www.math.umn.edu/~rogness/math1155/soundwaves/" TargetMode="External"/><Relationship Id="rId5" Type="http://schemas.openxmlformats.org/officeDocument/2006/relationships/hyperlink" Target="http://library.thinkquest.org/19537/java/Wave.html" TargetMode="External"/><Relationship Id="rId6" Type="http://schemas.openxmlformats.org/officeDocument/2006/relationships/hyperlink" Target="http://www.androidblip.com/android-apps/audio-tone-generator-270939.html" TargetMode="External"/><Relationship Id="rId7" Type="http://schemas.openxmlformats.org/officeDocument/2006/relationships/hyperlink" Target="https://itunes.apple.com/us/app/tone-generator/id457003837?mt=8" TargetMode="External"/><Relationship Id="rId8" Type="http://schemas.openxmlformats.org/officeDocument/2006/relationships/hyperlink" Target="http://www.freesound.org/people/StrangerEight/sounds/148695/" TargetMode="External"/><Relationship Id="rId9" Type="http://schemas.openxmlformats.org/officeDocument/2006/relationships/hyperlink" Target="http://www.freesound.org" TargetMode="External"/><Relationship Id="rId10" Type="http://schemas.openxmlformats.org/officeDocument/2006/relationships/hyperlink" Target="http://www.theatlantic.com/video/archive/2012/04/i-will-never-change-benga/255637/" TargetMode="External"/><Relationship Id="rId11" Type="http://schemas.openxmlformats.org/officeDocument/2006/relationships/hyperlink" Target="http://www.youtube.com/watch?v=gpCquUWqaYw" TargetMode="External"/><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en.wikipedia.org/wiki/Coherence_(physics)"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Fourier_transform" TargetMode="External"/><Relationship Id="rId4" Type="http://schemas.openxmlformats.org/officeDocument/2006/relationships/hyperlink" Target="http://mathworld.wolfram.com/FourierSeries.html" TargetMode="External"/><Relationship Id="rId5" Type="http://schemas.openxmlformats.org/officeDocument/2006/relationships/hyperlink" Target="http://clas.mq.edu.au/acoustics/frequency/spectral.html" TargetMode="External"/><Relationship Id="rId6" Type="http://schemas.openxmlformats.org/officeDocument/2006/relationships/hyperlink" Target="http://hyperphysics.phy-astr.gsu.edu/hbase/audio/fourier.html" TargetMode="External"/><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img441.imageshack.us/img441/8390/id725x1342sitesevenphas.png" TargetMode="External"/><Relationship Id="rId4" Type="http://schemas.openxmlformats.org/officeDocument/2006/relationships/hyperlink" Target="http://en.wikipedia.org/wiki/Spectrum_analyzer%23Audio-frequency_uses" TargetMode="External"/><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en.wikipedia.org/wiki/Spectrogram"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lay.google.com/store/apps/details?id=jp.gr.java_conf.nand.audio_analyzer_free&amp;feature=also_installed%23?t=W251bGwsMSwxLDEwNCwianAuZ3IuamF2YV9jb25mLm5hbmQuYXVkaW9fYW5hbHl6ZXJfZnJlZSJd" TargetMode="External"/><Relationship Id="rId4" Type="http://schemas.openxmlformats.org/officeDocument/2006/relationships/hyperlink" Target="https://itunes.apple.com/us/app/fourier-lite/id386084443?mt=8" TargetMode="External"/><Relationship Id="rId5" Type="http://schemas.openxmlformats.org/officeDocument/2006/relationships/hyperlink" Target="https://play.google.com/store/apps/details?id=com.DanielBach.FrequenSee&amp;hl=en" TargetMode="External"/><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scienceprog.com/wp-content/uploads/2013/01/parab.gif" TargetMode="External"/><Relationship Id="rId4" Type="http://schemas.openxmlformats.org/officeDocument/2006/relationships/hyperlink" Target="http://en.wikipedia.org/wiki/Radio_telescope" TargetMode="External"/><Relationship Id="rId5" Type="http://schemas.openxmlformats.org/officeDocument/2006/relationships/hyperlink" Target="http://en.wikipedia.org/wiki/Radar" TargetMode="External"/><Relationship Id="rId6" Type="http://schemas.openxmlformats.org/officeDocument/2006/relationships/hyperlink" Target="http://en.wikipedia.org/wiki/Communications_satellite" TargetMode="External"/><Relationship Id="rId7" Type="http://schemas.openxmlformats.org/officeDocument/2006/relationships/hyperlink" Target="http://modis.gsfc.nasa.gov/about/design.php" TargetMode="External"/><Relationship Id="rId8" Type="http://schemas.openxmlformats.org/officeDocument/2006/relationships/hyperlink" Target="http://www.physicsclassroom.com/class/refln/u13l3c.cfm" TargetMode="External"/><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smtClean="0">
                <a:latin typeface="Calibri" charset="0"/>
                <a:ea typeface="MS PGothic" charset="0"/>
              </a:rPr>
              <a:t>AUTHORS: </a:t>
            </a:r>
          </a:p>
          <a:p>
            <a:pPr lvl="0"/>
            <a:endParaRPr lang="en-US" sz="1200" b="1" kern="1200" dirty="0" smtClean="0">
              <a:solidFill>
                <a:schemeClr val="tx1"/>
              </a:solidFill>
              <a:effectLst/>
              <a:latin typeface="Calibri" charset="0"/>
              <a:ea typeface="MS PGothic" charset="0"/>
              <a:cs typeface="+mn-cs"/>
            </a:endParaRPr>
          </a:p>
          <a:p>
            <a:pPr marL="228600" lvl="0" indent="-228600">
              <a:buFont typeface="+mj-lt"/>
              <a:buAutoNum type="arabicPeriod"/>
            </a:pPr>
            <a:r>
              <a:rPr lang="en-US" sz="1200" kern="1200" dirty="0" smtClean="0">
                <a:solidFill>
                  <a:schemeClr val="tx1"/>
                </a:solidFill>
                <a:effectLst/>
                <a:latin typeface="+mn-lt"/>
                <a:ea typeface="+mn-ea"/>
                <a:cs typeface="+mn-cs"/>
              </a:rPr>
              <a:t>WHY: Scientists and engineers use reflective surfaces to guide information to a single point in applications as wide ranging as ocean- color observation and radio astronomy. Reflective dishes are found in more everyday applications such as satellite television and point–to-point wireless data communication. An understanding of the geometry of wave propagation and the laws of reflection and refraction is fundamental to these technologies. </a:t>
            </a:r>
          </a:p>
          <a:p>
            <a:pPr marL="228600" lvl="0" indent="-228600">
              <a:buFont typeface="+mj-lt"/>
              <a:buAutoNum type="arabicPeriod"/>
            </a:pPr>
            <a:r>
              <a:rPr lang="en-US" sz="1200" kern="1200" dirty="0" smtClean="0">
                <a:solidFill>
                  <a:schemeClr val="tx1"/>
                </a:solidFill>
                <a:effectLst/>
                <a:latin typeface="+mn-lt"/>
                <a:ea typeface="+mn-ea"/>
                <a:cs typeface="+mn-cs"/>
              </a:rPr>
              <a:t>SUMMARY:  Students will build a directional microphone and use it with a spectrum analyzer. The first</a:t>
            </a:r>
            <a:r>
              <a:rPr lang="en-US" sz="1200" kern="1200" baseline="0" dirty="0" smtClean="0">
                <a:solidFill>
                  <a:schemeClr val="tx1"/>
                </a:solidFill>
                <a:effectLst/>
                <a:latin typeface="+mn-lt"/>
                <a:ea typeface="+mn-ea"/>
                <a:cs typeface="+mn-cs"/>
              </a:rPr>
              <a:t> two points will be explained in lecture and the second two will be explored in lab. </a:t>
            </a:r>
            <a:r>
              <a:rPr lang="en-US" sz="1200" kern="1200" dirty="0" smtClean="0">
                <a:solidFill>
                  <a:schemeClr val="tx1"/>
                </a:solidFill>
                <a:effectLst/>
                <a:latin typeface="+mn-lt"/>
                <a:ea typeface="+mn-ea"/>
                <a:cs typeface="+mn-cs"/>
              </a:rPr>
              <a:t>Students will understand: </a:t>
            </a:r>
          </a:p>
          <a:p>
            <a:pPr marL="685800" lvl="1" indent="-228600">
              <a:buFont typeface="+mj-lt"/>
              <a:buAutoNum type="alphaLcPeriod"/>
            </a:pPr>
            <a:r>
              <a:rPr lang="en-US" sz="1200" kern="1200" dirty="0" smtClean="0">
                <a:solidFill>
                  <a:schemeClr val="tx1"/>
                </a:solidFill>
                <a:effectLst/>
                <a:latin typeface="+mn-lt"/>
                <a:ea typeface="+mn-ea"/>
                <a:cs typeface="+mn-cs"/>
              </a:rPr>
              <a:t>the basics of superposition.</a:t>
            </a:r>
          </a:p>
          <a:p>
            <a:pPr marL="685800" lvl="1" indent="-228600">
              <a:buFont typeface="+mj-lt"/>
              <a:buAutoNum type="alphaLcPeriod"/>
            </a:pPr>
            <a:r>
              <a:rPr lang="en-US" sz="1200" kern="1200" dirty="0" smtClean="0">
                <a:solidFill>
                  <a:schemeClr val="tx1"/>
                </a:solidFill>
                <a:effectLst/>
                <a:latin typeface="+mn-lt"/>
                <a:ea typeface="+mn-ea"/>
                <a:cs typeface="+mn-cs"/>
              </a:rPr>
              <a:t>what a Fourier transform is and how to use a spectrum analyzer.</a:t>
            </a:r>
          </a:p>
          <a:p>
            <a:pPr marL="685800" lvl="1" indent="-228600">
              <a:buFont typeface="+mj-lt"/>
              <a:buAutoNum type="alphaLcPeriod"/>
            </a:pPr>
            <a:r>
              <a:rPr lang="en-US" sz="1200" kern="1200" dirty="0" smtClean="0">
                <a:solidFill>
                  <a:schemeClr val="tx1"/>
                </a:solidFill>
                <a:effectLst/>
                <a:latin typeface="+mn-lt"/>
                <a:ea typeface="+mn-ea"/>
                <a:cs typeface="+mn-cs"/>
              </a:rPr>
              <a:t>how reflection off a dish can improve range of a device. </a:t>
            </a:r>
          </a:p>
          <a:p>
            <a:pPr marL="685800" lvl="1" indent="-228600">
              <a:buFont typeface="+mj-lt"/>
              <a:buAutoNum type="alphaLcPeriod"/>
            </a:pPr>
            <a:r>
              <a:rPr lang="en-US" sz="1200" kern="1200" dirty="0" smtClean="0">
                <a:solidFill>
                  <a:schemeClr val="tx1"/>
                </a:solidFill>
                <a:effectLst/>
                <a:latin typeface="+mn-lt"/>
                <a:ea typeface="+mn-ea"/>
                <a:cs typeface="+mn-cs"/>
              </a:rPr>
              <a:t>how sound (and other waves’) intensity decreases as a function of distance (1/r</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law).</a:t>
            </a:r>
          </a:p>
          <a:p>
            <a:pPr marL="228600" lvl="0" indent="-228600">
              <a:buFont typeface="+mj-lt"/>
              <a:buAutoNum type="arabicPeriod"/>
            </a:pPr>
            <a:r>
              <a:rPr lang="en-US" sz="1200" kern="1200" dirty="0" smtClean="0">
                <a:solidFill>
                  <a:schemeClr val="tx1"/>
                </a:solidFill>
                <a:effectLst/>
                <a:latin typeface="+mn-lt"/>
                <a:ea typeface="+mn-ea"/>
                <a:cs typeface="+mn-cs"/>
              </a:rPr>
              <a:t> PICTURE/GRAPHIC CREDIT:  </a:t>
            </a:r>
          </a:p>
          <a:p>
            <a:pPr marL="685800" lvl="1" indent="-228600">
              <a:buFont typeface="+mj-lt"/>
              <a:buAutoNum type="alphaLcPeriod"/>
            </a:pPr>
            <a:r>
              <a:rPr lang="en-US" sz="1200" u="sng" kern="1200" dirty="0" smtClean="0">
                <a:solidFill>
                  <a:schemeClr val="tx1"/>
                </a:solidFill>
                <a:effectLst/>
                <a:latin typeface="+mn-lt"/>
                <a:ea typeface="+mn-ea"/>
                <a:cs typeface="+mn-cs"/>
                <a:hlinkClick r:id="rId3"/>
              </a:rPr>
              <a:t>http://www.directindustry.com/prod/doble-lemke/ultrasonic-directional-microphones-for-the-location-of-partial-discharges-55765-365635.html</a:t>
            </a:r>
            <a:endParaRPr lang="en-US" sz="1200" kern="1200" dirty="0" smtClean="0">
              <a:solidFill>
                <a:schemeClr val="tx1"/>
              </a:solidFill>
              <a:effectLst/>
              <a:latin typeface="+mn-lt"/>
              <a:ea typeface="+mn-ea"/>
              <a:cs typeface="+mn-cs"/>
            </a:endParaRPr>
          </a:p>
          <a:p>
            <a:pPr marL="228600" lvl="0" indent="-228600">
              <a:buFont typeface="+mj-lt"/>
              <a:buAutoNum type="arabicPeriod"/>
            </a:pPr>
            <a:r>
              <a:rPr lang="en-US" sz="1200" kern="1200" dirty="0" smtClean="0">
                <a:solidFill>
                  <a:schemeClr val="tx1"/>
                </a:solidFill>
                <a:effectLst/>
                <a:latin typeface="+mn-lt"/>
                <a:ea typeface="+mn-ea"/>
                <a:cs typeface="+mn-cs"/>
              </a:rPr>
              <a:t>WEBSITES USED IN THIS PRESENTATION:</a:t>
            </a:r>
          </a:p>
          <a:p>
            <a:pPr marL="685800" lvl="1" indent="-228600">
              <a:buFont typeface="+mj-lt"/>
              <a:buAutoNum type="alphaLcPeriod"/>
            </a:pPr>
            <a:r>
              <a:rPr lang="en-US" sz="1200" u="sng" kern="1200" dirty="0" smtClean="0">
                <a:solidFill>
                  <a:schemeClr val="tx1"/>
                </a:solidFill>
                <a:effectLst/>
                <a:latin typeface="+mn-lt"/>
                <a:ea typeface="+mn-ea"/>
                <a:cs typeface="+mn-cs"/>
                <a:hlinkClick r:id="rId4"/>
              </a:rPr>
              <a:t>http://www.phys.unsw.edu.au/~jw/I&amp;Iexperiments.pdf</a:t>
            </a:r>
            <a:r>
              <a:rPr lang="en-US" sz="1200" kern="1200" dirty="0" smtClean="0">
                <a:solidFill>
                  <a:schemeClr val="tx1"/>
                </a:solidFill>
                <a:effectLst/>
                <a:latin typeface="+mn-lt"/>
                <a:ea typeface="+mn-ea"/>
                <a:cs typeface="+mn-cs"/>
              </a:rPr>
              <a:t> – pages 11 - 13 provided the basis for this project. The other lab activities are very cool, too.</a:t>
            </a:r>
          </a:p>
          <a:p>
            <a:pPr marL="228600" lvl="0" indent="-228600">
              <a:buFont typeface="+mj-lt"/>
              <a:buAutoNum type="arabicPeriod"/>
            </a:pPr>
            <a:r>
              <a:rPr lang="en-US" sz="1200" kern="1200" dirty="0" smtClean="0">
                <a:solidFill>
                  <a:schemeClr val="tx1"/>
                </a:solidFill>
                <a:effectLst/>
                <a:latin typeface="+mn-lt"/>
                <a:ea typeface="+mn-ea"/>
                <a:cs typeface="+mn-cs"/>
              </a:rPr>
              <a:t>ADDITIONAL READING: See individual slides</a:t>
            </a:r>
          </a:p>
          <a:p>
            <a:pPr marL="228600" lvl="0" indent="-228600">
              <a:buFont typeface="+mj-lt"/>
              <a:buAutoNum type="arabicPeriod"/>
            </a:pPr>
            <a:r>
              <a:rPr lang="en-US" sz="1200" kern="1200" dirty="0" smtClean="0">
                <a:solidFill>
                  <a:schemeClr val="tx1"/>
                </a:solidFill>
                <a:effectLst/>
                <a:latin typeface="+mn-lt"/>
                <a:ea typeface="+mn-ea"/>
                <a:cs typeface="+mn-cs"/>
              </a:rPr>
              <a:t>CONTEXT FOR USE: This lesson was designed for use in an Advanced Physics class for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and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graders who have already been introduced to the basic anatomy and properties of waves. Students should also be familiar with the concept of reflection and parabolic reflectors. Good graphing skills and some background in geometry is helpful for completing the lab activity.</a:t>
            </a:r>
          </a:p>
          <a:p>
            <a:pPr marL="228600" lvl="0" indent="-228600">
              <a:buFont typeface="+mj-lt"/>
              <a:buAutoNum type="arabicPeriod"/>
            </a:pPr>
            <a:r>
              <a:rPr lang="en-US" sz="1200" kern="1200" dirty="0" smtClean="0">
                <a:solidFill>
                  <a:schemeClr val="tx1"/>
                </a:solidFill>
                <a:effectLst/>
                <a:latin typeface="+mn-lt"/>
                <a:ea typeface="+mn-ea"/>
                <a:cs typeface="+mn-cs"/>
              </a:rPr>
              <a:t>MISCONCEPTIONS: </a:t>
            </a:r>
          </a:p>
          <a:p>
            <a:pPr marL="685800" lvl="1" indent="-228600">
              <a:buFont typeface="+mj-lt"/>
              <a:buAutoNum type="alphaLcPeriod"/>
            </a:pPr>
            <a:r>
              <a:rPr lang="en-US" sz="1200" kern="1200" dirty="0" smtClean="0">
                <a:solidFill>
                  <a:schemeClr val="tx1"/>
                </a:solidFill>
                <a:effectLst/>
                <a:latin typeface="+mn-lt"/>
                <a:ea typeface="+mn-ea"/>
                <a:cs typeface="+mn-cs"/>
              </a:rPr>
              <a:t>Waves carry matter not energy (this is something that is reiterated in all following lessons).</a:t>
            </a:r>
          </a:p>
          <a:p>
            <a:pPr marL="685800" lvl="1" indent="-228600">
              <a:buFont typeface="+mj-lt"/>
              <a:buAutoNum type="alphaLcPeriod"/>
            </a:pPr>
            <a:r>
              <a:rPr lang="en-US" sz="1200" kern="1200" dirty="0" smtClean="0">
                <a:solidFill>
                  <a:schemeClr val="tx1"/>
                </a:solidFill>
                <a:effectLst/>
                <a:latin typeface="+mn-lt"/>
                <a:ea typeface="+mn-ea"/>
                <a:cs typeface="+mn-cs"/>
              </a:rPr>
              <a:t>Once waves are added together, you cannot separate them</a:t>
            </a:r>
          </a:p>
          <a:p>
            <a:pPr marL="228600" lvl="0" indent="-228600">
              <a:buFont typeface="+mj-lt"/>
              <a:buAutoNum type="arabicPeriod"/>
            </a:pPr>
            <a:r>
              <a:rPr lang="en-US" sz="1200" kern="1200" dirty="0" smtClean="0">
                <a:solidFill>
                  <a:schemeClr val="tx1"/>
                </a:solidFill>
                <a:effectLst/>
                <a:latin typeface="+mn-lt"/>
                <a:ea typeface="+mn-ea"/>
                <a:cs typeface="+mn-cs"/>
              </a:rPr>
              <a:t>EVALUATION TIPS: Students can be evaluated based on their participation in the lab. Their results can be also be evaluated. Please see the teacher version of the lab handout for more instructions.</a:t>
            </a:r>
          </a:p>
          <a:p>
            <a:pPr marL="228600" indent="-228600">
              <a:buFont typeface="+mj-lt"/>
              <a:buAutoNum type="arabicPeriod"/>
            </a:pPr>
            <a:r>
              <a:rPr lang="en-US" sz="1200" kern="1200" dirty="0" smtClean="0">
                <a:solidFill>
                  <a:schemeClr val="tx1"/>
                </a:solidFill>
                <a:effectLst/>
                <a:latin typeface="+mn-lt"/>
                <a:ea typeface="+mn-ea"/>
                <a:cs typeface="+mn-cs"/>
              </a:rPr>
              <a:t>TEACHING NOTES: See individual slides</a:t>
            </a:r>
            <a:r>
              <a:rPr lang="en-US" dirty="0" smtClean="0">
                <a:effectLst/>
              </a:rPr>
              <a:t> </a:t>
            </a: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 Present</a:t>
            </a:r>
            <a:r>
              <a:rPr lang="en-US" baseline="0" dirty="0" smtClean="0">
                <a:latin typeface="Calibri" charset="0"/>
                <a:ea typeface="MS PGothic" charset="0"/>
              </a:rPr>
              <a:t> this as a think-pair-share type activity.</a:t>
            </a:r>
            <a:endParaRPr lang="en-US" dirty="0" smtClean="0">
              <a:latin typeface="Calibri" charset="0"/>
              <a:ea typeface="MS PGothic" charset="0"/>
            </a:endParaRPr>
          </a:p>
          <a:p>
            <a:endParaRPr lang="en-US" dirty="0" smtClean="0">
              <a:latin typeface="Calibri" charset="0"/>
              <a:ea typeface="MS PGothic" charset="0"/>
            </a:endParaRPr>
          </a:p>
          <a:p>
            <a:pPr>
              <a:buFontTx/>
              <a:buAutoNum type="arabicPeriod"/>
            </a:pPr>
            <a:r>
              <a:rPr lang="en-US" dirty="0" smtClean="0">
                <a:latin typeface="Calibri" charset="0"/>
                <a:ea typeface="MS PGothic" charset="0"/>
              </a:rPr>
              <a:t>Sound propagates by vibrating particles in the medium through which it is traveling. A specific example or demonstration helps here. For example, when a bell is rung it vibrates. As it moves back and forth, it pushes air particles. The result is an area of air near the bell with a changing amount of air particles. As the particles collide and more away from the bell, they set other air particles in motion. The result is an oscillating pressure field moving way from the bell. </a:t>
            </a:r>
          </a:p>
          <a:p>
            <a:pPr>
              <a:buFontTx/>
              <a:buAutoNum type="arabicPeriod"/>
            </a:pPr>
            <a:endParaRPr lang="en-US" dirty="0" smtClean="0">
              <a:latin typeface="Calibri" charset="0"/>
              <a:ea typeface="MS PGothic" charset="0"/>
            </a:endParaRPr>
          </a:p>
          <a:p>
            <a:pPr>
              <a:buFontTx/>
              <a:buAutoNum type="arabicPeriod"/>
            </a:pPr>
            <a:r>
              <a:rPr lang="en-US" dirty="0" smtClean="0">
                <a:latin typeface="Calibri" charset="0"/>
                <a:ea typeface="MS PGothic" charset="0"/>
              </a:rPr>
              <a:t>Frequency is a measure of the number of cycles per unit time of a periodic wave. It is typically measured in Hertz with units of 1/seconds. </a:t>
            </a:r>
          </a:p>
          <a:p>
            <a:pPr>
              <a:buFontTx/>
              <a:buAutoNum type="arabicPeriod"/>
            </a:pPr>
            <a:endParaRPr lang="en-US" dirty="0" smtClean="0">
              <a:latin typeface="Calibri" charset="0"/>
              <a:ea typeface="MS PGothic" charset="0"/>
            </a:endParaRPr>
          </a:p>
          <a:p>
            <a:pPr>
              <a:buFontTx/>
              <a:buAutoNum type="arabicPeriod"/>
            </a:pPr>
            <a:r>
              <a:rPr lang="en-US" dirty="0" smtClean="0">
                <a:latin typeface="Calibri" charset="0"/>
                <a:ea typeface="MS PGothic" charset="0"/>
              </a:rPr>
              <a:t>This question is meant</a:t>
            </a:r>
            <a:r>
              <a:rPr lang="en-US" baseline="0" dirty="0" smtClean="0">
                <a:latin typeface="Calibri" charset="0"/>
                <a:ea typeface="MS PGothic" charset="0"/>
              </a:rPr>
              <a:t> to ground the following discussion in terms of something they may have already seen. Active noise-canceling headphones sense the sonic environment around them and create a waveform that that reduces the noise. People use them on airplanes to reduce engine noise. This technology relies on the concept of superposition; the physical principle describing how waves can be layered on top of each other linearly. Superposition is a way to describe how complex sounds can be made up of many simpler sounds. Scientists and engineers can quantify how much of a particular simple wave is in a more complex one using a spectrum analyzer. The concepts of superposition and spectral analysis are explored in more detail in the rest of the lecture. </a:t>
            </a:r>
            <a:endParaRPr lang="en-US" dirty="0" smtClean="0">
              <a:latin typeface="Calibri" charset="0"/>
              <a:ea typeface="MS PGothic" charset="0"/>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352724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a:ea typeface="MS PGothic" charset="0"/>
                <a:cs typeface="Calibri"/>
              </a:rPr>
              <a:t>TEACHER NOTES: </a:t>
            </a:r>
          </a:p>
          <a:p>
            <a:pPr marL="0" marR="0">
              <a:spcBef>
                <a:spcPts val="0"/>
              </a:spcBef>
              <a:spcAft>
                <a:spcPts val="0"/>
              </a:spcAft>
            </a:pPr>
            <a:r>
              <a:rPr lang="en-US" dirty="0" smtClean="0">
                <a:latin typeface="Calibri"/>
                <a:ea typeface="MS PGothic" charset="0"/>
                <a:cs typeface="Calibri"/>
              </a:rPr>
              <a:t>	</a:t>
            </a:r>
            <a:r>
              <a:rPr lang="en-US" sz="1200" dirty="0" smtClean="0">
                <a:effectLst/>
                <a:latin typeface="Calibri"/>
                <a:ea typeface="ＭＳ 明朝"/>
                <a:cs typeface="Calibri"/>
              </a:rPr>
              <a:t>Superposition is the word used to describe how waves add together linearly to create new waves. In the diagram, three different situations are shown:</a:t>
            </a:r>
          </a:p>
          <a:p>
            <a:pPr marL="1257300" marR="0" lvl="2" indent="-342900">
              <a:spcBef>
                <a:spcPts val="0"/>
              </a:spcBef>
              <a:spcAft>
                <a:spcPts val="0"/>
              </a:spcAft>
              <a:buFont typeface="+mj-lt"/>
              <a:buAutoNum type="arabicPeriod"/>
              <a:tabLst>
                <a:tab pos="685800" algn="l"/>
              </a:tabLst>
            </a:pPr>
            <a:r>
              <a:rPr lang="en-US" sz="1200" dirty="0" smtClean="0">
                <a:effectLst/>
                <a:latin typeface="Calibri"/>
                <a:ea typeface="ＭＳ 明朝"/>
                <a:cs typeface="Calibri"/>
              </a:rPr>
              <a:t>On the left, two waves of the same frequency are added together in phase (the sounds are played at the same time) to create a wave with a larger amplitude. This is called perfect constructive interference.</a:t>
            </a:r>
          </a:p>
          <a:p>
            <a:pPr marL="1257300" marR="0" lvl="2" indent="-342900">
              <a:spcBef>
                <a:spcPts val="0"/>
              </a:spcBef>
              <a:spcAft>
                <a:spcPts val="0"/>
              </a:spcAft>
              <a:buFont typeface="+mj-lt"/>
              <a:buAutoNum type="arabicPeriod"/>
              <a:tabLst>
                <a:tab pos="685800" algn="l"/>
              </a:tabLst>
            </a:pPr>
            <a:r>
              <a:rPr lang="en-US" sz="1200" dirty="0" smtClean="0">
                <a:effectLst/>
                <a:latin typeface="Calibri"/>
                <a:ea typeface="ＭＳ 明朝"/>
                <a:cs typeface="Calibri"/>
              </a:rPr>
              <a:t>The right panel shows two waves of the same frequency being added together 180</a:t>
            </a:r>
            <a:r>
              <a:rPr lang="en-US" sz="1200" baseline="30000" dirty="0" smtClean="0">
                <a:effectLst/>
                <a:latin typeface="Calibri"/>
                <a:ea typeface="ＭＳ 明朝"/>
                <a:cs typeface="Calibri"/>
              </a:rPr>
              <a:t>o</a:t>
            </a:r>
            <a:r>
              <a:rPr lang="en-US" sz="1200" dirty="0" smtClean="0">
                <a:effectLst/>
                <a:latin typeface="Calibri"/>
                <a:ea typeface="ＭＳ 明朝"/>
                <a:cs typeface="Calibri"/>
              </a:rPr>
              <a:t> out of phase (sounds played at different times). The peaks and troughs eliminate each other. This is called perfect destructive interference. </a:t>
            </a:r>
          </a:p>
          <a:p>
            <a:pPr marL="0" marR="0">
              <a:spcBef>
                <a:spcPts val="0"/>
              </a:spcBef>
              <a:spcAft>
                <a:spcPts val="0"/>
              </a:spcAft>
            </a:pPr>
            <a:r>
              <a:rPr lang="en-US" sz="1200" dirty="0" smtClean="0">
                <a:effectLst/>
                <a:latin typeface="Calibri"/>
                <a:ea typeface="ＭＳ 明朝"/>
                <a:cs typeface="Calibri"/>
              </a:rPr>
              <a:t>	Emphasize that the situation illustrated in the diagram are “perfect.” That is, waves can add together in any number of ways in between these two extremes. In fact, the sounds produced by musical instruments are a result of imperfect superposition. Human speech also comes from adding together sounds produced in the vocal tract. Likewise, whales and dolphins create the complex sounds they use to echolocate and communicate by adding different noises.</a:t>
            </a:r>
          </a:p>
          <a:p>
            <a:pPr marL="0" marR="0">
              <a:spcBef>
                <a:spcPts val="0"/>
              </a:spcBef>
              <a:spcAft>
                <a:spcPts val="0"/>
              </a:spcAft>
            </a:pPr>
            <a:r>
              <a:rPr lang="en-US" sz="1200" dirty="0" smtClean="0">
                <a:effectLst/>
                <a:latin typeface="Calibri"/>
                <a:ea typeface="ＭＳ 明朝"/>
                <a:cs typeface="Calibri"/>
              </a:rPr>
              <a:t>	The school where I taught had access to Pasco </a:t>
            </a:r>
            <a:r>
              <a:rPr lang="en-US" sz="1200" dirty="0" err="1" smtClean="0">
                <a:effectLst/>
                <a:latin typeface="Calibri"/>
                <a:ea typeface="ＭＳ 明朝"/>
                <a:cs typeface="Calibri"/>
              </a:rPr>
              <a:t>Xplorer</a:t>
            </a:r>
            <a:r>
              <a:rPr lang="en-US" sz="1200" dirty="0" smtClean="0">
                <a:effectLst/>
                <a:latin typeface="Calibri"/>
                <a:ea typeface="ＭＳ 明朝"/>
                <a:cs typeface="Calibri"/>
              </a:rPr>
              <a:t> GLX computers. These are handheld, scientific multi-meters with tons of functionality. It has sound production capabilities that allow for observation of interference and beats. In the lab activity, my students used these as the sound source to be measured. After</a:t>
            </a:r>
            <a:r>
              <a:rPr lang="en-US" sz="1200" baseline="0" dirty="0" smtClean="0">
                <a:effectLst/>
                <a:latin typeface="Calibri"/>
                <a:ea typeface="ＭＳ 明朝"/>
                <a:cs typeface="Calibri"/>
              </a:rPr>
              <a:t> I showed this slide, I</a:t>
            </a:r>
            <a:r>
              <a:rPr lang="en-US" sz="1200" dirty="0" smtClean="0">
                <a:effectLst/>
                <a:latin typeface="Calibri"/>
                <a:ea typeface="ＭＳ 明朝"/>
                <a:cs typeface="Calibri"/>
              </a:rPr>
              <a:t>I let each group play with them to explore sound interference. If</a:t>
            </a:r>
            <a:r>
              <a:rPr lang="en-US" sz="1200" baseline="0" dirty="0" smtClean="0">
                <a:effectLst/>
                <a:latin typeface="Calibri"/>
                <a:ea typeface="ＭＳ 明朝"/>
                <a:cs typeface="Calibri"/>
              </a:rPr>
              <a:t> such sound generators are unavailable</a:t>
            </a:r>
            <a:r>
              <a:rPr lang="en-US" sz="1200" dirty="0" smtClean="0">
                <a:effectLst/>
                <a:latin typeface="Calibri"/>
                <a:ea typeface="ＭＳ 明朝"/>
                <a:cs typeface="Calibri"/>
              </a:rPr>
              <a:t>, there are a number of applets available online for demonstration purposes. There are also cellphone apps the students can download to explore further (some apps do not support overlaying different frequencies. Students can play sounds through two phones to observe similar effects).    </a:t>
            </a:r>
            <a:r>
              <a:rPr lang="en-US" dirty="0" smtClean="0">
                <a:latin typeface="Calibri"/>
                <a:ea typeface="MS PGothic" charset="0"/>
                <a:cs typeface="Calibri"/>
              </a:rPr>
              <a:t> </a:t>
            </a:r>
          </a:p>
          <a:p>
            <a:endParaRPr lang="en-US" dirty="0" smtClean="0">
              <a:latin typeface="Calibri" charset="0"/>
              <a:ea typeface="MS PGothic"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ea typeface="MS PGothic" charset="0"/>
              </a:rPr>
              <a:t>PHOTO</a:t>
            </a:r>
            <a:r>
              <a:rPr lang="en-US" baseline="0" dirty="0" smtClean="0">
                <a:latin typeface="Calibri" charset="0"/>
                <a:ea typeface="MS PGothic" charset="0"/>
              </a:rPr>
              <a:t> CREDIT: </a:t>
            </a:r>
            <a:r>
              <a:rPr lang="en-US" sz="1200" u="sng" kern="1200" dirty="0" smtClean="0">
                <a:solidFill>
                  <a:schemeClr val="tx1"/>
                </a:solidFill>
                <a:effectLst/>
                <a:latin typeface="+mn-lt"/>
                <a:ea typeface="+mn-ea"/>
                <a:cs typeface="+mn-cs"/>
                <a:hlinkClick r:id="rId3"/>
              </a:rPr>
              <a:t>http://en.wikipedia.org/wiki/File:Interference_of_two_waves.svg</a:t>
            </a:r>
            <a:endParaRPr lang="en-US" dirty="0" smtClean="0">
              <a:latin typeface="Calibri" charset="0"/>
              <a:ea typeface="MS PGothic" charset="0"/>
            </a:endParaRPr>
          </a:p>
          <a:p>
            <a:r>
              <a:rPr lang="en-US" dirty="0" smtClean="0">
                <a:latin typeface="Calibri" charset="0"/>
                <a:ea typeface="MS PGothic" charset="0"/>
              </a:rPr>
              <a:t>	   </a:t>
            </a:r>
          </a:p>
          <a:p>
            <a:r>
              <a:rPr lang="en-US" dirty="0" smtClean="0">
                <a:latin typeface="Calibri" charset="0"/>
                <a:ea typeface="MS PGothic" charset="0"/>
              </a:rPr>
              <a:t>WEBSITES:</a:t>
            </a:r>
          </a:p>
          <a:p>
            <a:r>
              <a:rPr lang="en-US" dirty="0" smtClean="0">
                <a:latin typeface="Calibri" charset="0"/>
                <a:ea typeface="MS PGothic" charset="0"/>
              </a:rPr>
              <a:t>	- </a:t>
            </a:r>
            <a:r>
              <a:rPr lang="en-US" dirty="0" smtClean="0">
                <a:latin typeface="Calibri" charset="0"/>
                <a:ea typeface="MS PGothic" charset="0"/>
                <a:hlinkClick r:id="rId4"/>
              </a:rPr>
              <a:t>http://www.math.umn.edu/~rogness/math1155/soundwaves/</a:t>
            </a:r>
            <a:r>
              <a:rPr lang="en-US" dirty="0" smtClean="0">
                <a:latin typeface="Calibri" charset="0"/>
                <a:ea typeface="MS PGothic" charset="0"/>
              </a:rPr>
              <a:t> - has a nice explanation of adding sound waves and some examples</a:t>
            </a:r>
          </a:p>
          <a:p>
            <a:r>
              <a:rPr lang="en-US" dirty="0" smtClean="0">
                <a:latin typeface="Calibri" charset="0"/>
                <a:ea typeface="MS PGothic" charset="0"/>
              </a:rPr>
              <a:t>	- </a:t>
            </a:r>
            <a:r>
              <a:rPr lang="en-US" dirty="0" smtClean="0">
                <a:latin typeface="Calibri" charset="0"/>
                <a:ea typeface="MS PGothic" charset="0"/>
                <a:hlinkClick r:id="rId5"/>
              </a:rPr>
              <a:t>http://library.thinkquest.org/19537/java/Wave.html</a:t>
            </a:r>
            <a:r>
              <a:rPr lang="en-US" dirty="0" smtClean="0">
                <a:latin typeface="Calibri" charset="0"/>
                <a:ea typeface="MS PGothic" charset="0"/>
              </a:rPr>
              <a:t> – sound production applet (must have java installed)</a:t>
            </a:r>
          </a:p>
          <a:p>
            <a:r>
              <a:rPr lang="en-US" dirty="0" smtClean="0">
                <a:latin typeface="Calibri" charset="0"/>
                <a:ea typeface="MS PGothic" charset="0"/>
              </a:rPr>
              <a:t>	- </a:t>
            </a:r>
            <a:r>
              <a:rPr lang="en-US" dirty="0" smtClean="0">
                <a:latin typeface="Calibri" charset="0"/>
                <a:ea typeface="MS PGothic" charset="0"/>
                <a:hlinkClick r:id="rId6"/>
              </a:rPr>
              <a:t>http://www.androidblip.com/android-apps/audio-tone-generator-270939.html</a:t>
            </a:r>
            <a:r>
              <a:rPr lang="en-US" dirty="0" smtClean="0">
                <a:latin typeface="Calibri" charset="0"/>
                <a:ea typeface="MS PGothic" charset="0"/>
              </a:rPr>
              <a:t> – free tone generator for Android phones</a:t>
            </a:r>
          </a:p>
          <a:p>
            <a:r>
              <a:rPr lang="en-US" dirty="0" smtClean="0">
                <a:latin typeface="Calibri" charset="0"/>
                <a:ea typeface="MS PGothic" charset="0"/>
              </a:rPr>
              <a:t>	- </a:t>
            </a:r>
            <a:r>
              <a:rPr lang="en-US" dirty="0" smtClean="0">
                <a:latin typeface="Calibri" charset="0"/>
                <a:ea typeface="MS PGothic" charset="0"/>
                <a:hlinkClick r:id="rId7"/>
              </a:rPr>
              <a:t>https://itunes.apple.com/us/app/tone-generator/id457003837?mt=8</a:t>
            </a:r>
            <a:r>
              <a:rPr lang="en-US" dirty="0" smtClean="0">
                <a:latin typeface="Calibri" charset="0"/>
                <a:ea typeface="MS PGothic" charset="0"/>
              </a:rPr>
              <a:t> – free tone generator for iPhones</a:t>
            </a:r>
          </a:p>
          <a:p>
            <a:endParaRPr lang="en-US" dirty="0" smtClean="0">
              <a:latin typeface="Calibri" charset="0"/>
              <a:ea typeface="MS PGothic" charset="0"/>
            </a:endParaRPr>
          </a:p>
          <a:p>
            <a:r>
              <a:rPr lang="en-US" dirty="0" smtClean="0">
                <a:latin typeface="Calibri" charset="0"/>
                <a:ea typeface="MS PGothic" charset="0"/>
              </a:rPr>
              <a:t>VIDEOS:</a:t>
            </a:r>
            <a:r>
              <a:rPr lang="en-US" baseline="0" dirty="0" smtClean="0">
                <a:latin typeface="Calibri" charset="0"/>
                <a:ea typeface="MS PGothic" charset="0"/>
              </a:rPr>
              <a:t> The following links go to pages that have music and the corresponding waveform: </a:t>
            </a:r>
          </a:p>
          <a:p>
            <a:pPr marL="228600" indent="-228600">
              <a:buAutoNum type="arabicPeriod"/>
            </a:pPr>
            <a:r>
              <a:rPr lang="en-US" dirty="0" smtClean="0">
                <a:latin typeface="Georgia" charset="0"/>
                <a:ea typeface="MS PGothic" charset="0"/>
                <a:hlinkClick r:id="rId8"/>
              </a:rPr>
              <a:t>http://www.freesound.org/people/StrangerEight/sounds/148695/</a:t>
            </a:r>
            <a:r>
              <a:rPr lang="en-US" dirty="0" smtClean="0">
                <a:latin typeface="Georgia" charset="0"/>
                <a:ea typeface="MS PGothic" charset="0"/>
              </a:rPr>
              <a:t> - </a:t>
            </a:r>
            <a:r>
              <a:rPr lang="en-US" sz="1200" kern="1200" dirty="0" smtClean="0">
                <a:solidFill>
                  <a:schemeClr val="tx1"/>
                </a:solidFill>
                <a:effectLst/>
                <a:latin typeface="+mn-lt"/>
                <a:ea typeface="+mn-ea"/>
                <a:cs typeface="+mn-cs"/>
              </a:rPr>
              <a:t>This is the waveform in time of an acoustic guitar track. Be sure to point out how complicated the structure of the wave is. It would be impossible to pick out individual frequencies from this graph. The website, </a:t>
            </a:r>
            <a:r>
              <a:rPr lang="en-US" sz="1200" u="sng" kern="1200" dirty="0" smtClean="0">
                <a:solidFill>
                  <a:schemeClr val="tx1"/>
                </a:solidFill>
                <a:effectLst/>
                <a:latin typeface="+mn-lt"/>
                <a:ea typeface="+mn-ea"/>
                <a:cs typeface="+mn-cs"/>
                <a:hlinkClick r:id="rId9"/>
              </a:rPr>
              <a:t>http://www.freesound.org</a:t>
            </a:r>
            <a:r>
              <a:rPr lang="en-US" sz="1200" kern="1200" dirty="0" smtClean="0">
                <a:solidFill>
                  <a:schemeClr val="tx1"/>
                </a:solidFill>
                <a:effectLst/>
                <a:latin typeface="+mn-lt"/>
                <a:ea typeface="+mn-ea"/>
                <a:cs typeface="+mn-cs"/>
              </a:rPr>
              <a:t>, has lots of visualizations like this.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en-US" dirty="0" smtClean="0">
                <a:latin typeface="Georgia" charset="0"/>
                <a:ea typeface="MS PGothic" charset="0"/>
                <a:hlinkClick r:id="rId10"/>
              </a:rPr>
              <a:t>http://www.theatlantic.com/video/archive/2012/04/i-will-never-change-benga/255637/</a:t>
            </a:r>
            <a:r>
              <a:rPr lang="en-US" dirty="0" smtClean="0">
                <a:latin typeface="Georgia" charset="0"/>
                <a:ea typeface="MS PGothic" charset="0"/>
              </a:rPr>
              <a:t> - </a:t>
            </a:r>
            <a:r>
              <a:rPr lang="en-US" sz="1200" kern="1200" dirty="0" smtClean="0">
                <a:solidFill>
                  <a:schemeClr val="tx1"/>
                </a:solidFill>
                <a:effectLst/>
                <a:latin typeface="+mn-lt"/>
                <a:ea typeface="+mn-ea"/>
                <a:cs typeface="+mn-cs"/>
              </a:rPr>
              <a:t>This is a link to a video of an artist’s visualization of the waveform of a </a:t>
            </a:r>
            <a:r>
              <a:rPr lang="en-US" sz="1200" kern="1200" dirty="0" err="1" smtClean="0">
                <a:solidFill>
                  <a:schemeClr val="tx1"/>
                </a:solidFill>
                <a:effectLst/>
                <a:latin typeface="+mn-lt"/>
                <a:ea typeface="+mn-ea"/>
                <a:cs typeface="+mn-cs"/>
              </a:rPr>
              <a:t>dubstep</a:t>
            </a:r>
            <a:r>
              <a:rPr lang="en-US" sz="1200" kern="1200" dirty="0" smtClean="0">
                <a:solidFill>
                  <a:schemeClr val="tx1"/>
                </a:solidFill>
                <a:effectLst/>
                <a:latin typeface="+mn-lt"/>
                <a:ea typeface="+mn-ea"/>
                <a:cs typeface="+mn-cs"/>
              </a:rPr>
              <a:t> song. While the graph is not scientific, the waveform is qualitatively accurate and visually interesting. Point out again that the structure of the superposition is really complicated.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en-US" dirty="0" smtClean="0">
                <a:latin typeface="Georgia" charset="0"/>
                <a:ea typeface="MS PGothic" charset="0"/>
                <a:hlinkClick r:id="rId11"/>
              </a:rPr>
              <a:t>http://www.youtube.com/watch?v=gpCquUWqaYw</a:t>
            </a:r>
            <a:r>
              <a:rPr lang="en-US" dirty="0" smtClean="0">
                <a:latin typeface="Georgia" charset="0"/>
                <a:ea typeface="MS PGothic" charset="0"/>
              </a:rPr>
              <a:t> - </a:t>
            </a:r>
            <a:r>
              <a:rPr lang="en-US" sz="1200" kern="1200" dirty="0" smtClean="0">
                <a:solidFill>
                  <a:schemeClr val="tx1"/>
                </a:solidFill>
                <a:effectLst/>
                <a:latin typeface="+mn-lt"/>
                <a:ea typeface="+mn-ea"/>
                <a:cs typeface="+mn-cs"/>
              </a:rPr>
              <a:t>This is a video of a Ruben’s tube being driven with a few different songs. A Ruben’s tube is a sound visualizer that plays sound through a pipe filled with and pressurized by propane. The pipe has holes drilled at constant intervals and are lit on fire much like a gas grill. When sound is driven through the tube, the elevated sound pressure drives more propane through some of the holes creating the waveform. It makes for an interesting discussion to ask what the students think is going on before explaining it. This video serves to underscore the point that sound waves are fluctuations of pressure.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endParaRPr lang="en-US" dirty="0" smtClean="0">
              <a:latin typeface="Georgia" charset="0"/>
              <a:ea typeface="MS PGothic" charset="0"/>
            </a:endParaRPr>
          </a:p>
          <a:p>
            <a:endParaRPr lang="en-US" dirty="0" smtClean="0">
              <a:latin typeface="Calibri" charset="0"/>
              <a:ea typeface="MS PGothic" charset="0"/>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a:t>
            </a:r>
            <a:r>
              <a:rPr lang="en-US" baseline="0" dirty="0" smtClean="0"/>
              <a:t> NOTES: The value of the each of the component waves at any given point is added to the corresponding points in each of the waves. The sum of all these waves gives the more complicated red wave at the bottom. You can emphasize this by following the value of the waves down the vertical dotted line in the middle.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PHOTO CREDIT</a:t>
            </a:r>
            <a:r>
              <a:rPr lang="en-US" baseline="0" dirty="0" smtClean="0"/>
              <a:t>: </a:t>
            </a:r>
            <a:r>
              <a:rPr lang="en-US" sz="1200" u="sng" kern="1200" dirty="0" smtClean="0">
                <a:solidFill>
                  <a:schemeClr val="tx1"/>
                </a:solidFill>
                <a:effectLst/>
                <a:latin typeface="+mn-lt"/>
                <a:ea typeface="+mn-ea"/>
                <a:cs typeface="+mn-cs"/>
                <a:hlinkClick r:id="rId3"/>
              </a:rPr>
              <a:t>http://en.wikipedia.org/wiki/Coherence_(physics)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4039942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ea typeface="MS PGothic" charset="0"/>
              </a:rPr>
              <a:t>TEACHER NOTES: Give the students a few minutes to think about this on their own and then solicit ideas from the whole class. You</a:t>
            </a:r>
            <a:r>
              <a:rPr lang="ja-JP" altLang="en-US" dirty="0" smtClean="0">
                <a:latin typeface="Calibri" charset="0"/>
                <a:ea typeface="MS PGothic" charset="0"/>
              </a:rPr>
              <a:t>’</a:t>
            </a:r>
            <a:r>
              <a:rPr lang="en-US" altLang="ja-JP" dirty="0" err="1" smtClean="0">
                <a:latin typeface="Calibri" charset="0"/>
                <a:ea typeface="MS PGothic" charset="0"/>
              </a:rPr>
              <a:t>ll</a:t>
            </a:r>
            <a:r>
              <a:rPr lang="en-US" altLang="ja-JP" dirty="0" smtClean="0">
                <a:latin typeface="Calibri" charset="0"/>
                <a:ea typeface="MS PGothic" charset="0"/>
              </a:rPr>
              <a:t> get some interesting answers. </a:t>
            </a:r>
          </a:p>
          <a:p>
            <a:r>
              <a:rPr lang="en-US" dirty="0" smtClean="0">
                <a:latin typeface="Calibri" charset="0"/>
                <a:ea typeface="MS PGothic" charset="0"/>
              </a:rPr>
              <a:t>	Fourier decomposition breaks a signal into the waves that form it. This is essentially the reverse of superposing multiple signals on top of each other like the diagram</a:t>
            </a:r>
            <a:r>
              <a:rPr lang="en-US" baseline="0" dirty="0" smtClean="0">
                <a:latin typeface="Calibri" charset="0"/>
                <a:ea typeface="MS PGothic" charset="0"/>
              </a:rPr>
              <a:t> shows in slide 4</a:t>
            </a:r>
            <a:r>
              <a:rPr lang="en-US" dirty="0" smtClean="0">
                <a:latin typeface="Calibri" charset="0"/>
                <a:ea typeface="MS PGothic" charset="0"/>
              </a:rPr>
              <a:t>. Remind</a:t>
            </a:r>
            <a:r>
              <a:rPr lang="en-US" baseline="0" dirty="0" smtClean="0">
                <a:latin typeface="Calibri" charset="0"/>
                <a:ea typeface="MS PGothic" charset="0"/>
              </a:rPr>
              <a:t> students that each of the constituent parts of the complicated wave are individual, different frequencies. Fourier decomposition picks out how much of an individual frequency is in your signal. </a:t>
            </a:r>
          </a:p>
          <a:p>
            <a:endParaRPr lang="en-US" dirty="0" smtClean="0">
              <a:latin typeface="Calibri" charset="0"/>
              <a:ea typeface="MS PGothic" charset="0"/>
            </a:endParaRPr>
          </a:p>
          <a:p>
            <a:r>
              <a:rPr lang="en-US" dirty="0" smtClean="0">
                <a:latin typeface="Calibri" charset="0"/>
                <a:ea typeface="MS PGothic" charset="0"/>
              </a:rPr>
              <a:t>WEBSITES:</a:t>
            </a:r>
          </a:p>
          <a:p>
            <a:r>
              <a:rPr lang="en-US" dirty="0" smtClean="0">
                <a:latin typeface="Calibri" charset="0"/>
                <a:ea typeface="MS PGothic" charset="0"/>
              </a:rPr>
              <a:t>	- </a:t>
            </a:r>
            <a:r>
              <a:rPr lang="en-US" dirty="0" smtClean="0">
                <a:latin typeface="Calibri" charset="0"/>
                <a:ea typeface="MS PGothic" charset="0"/>
                <a:hlinkClick r:id="rId3"/>
              </a:rPr>
              <a:t>https://en.wikipedia.org/wiki/Fourier_transform</a:t>
            </a:r>
            <a:r>
              <a:rPr lang="en-US" dirty="0" smtClean="0">
                <a:latin typeface="Calibri" charset="0"/>
                <a:ea typeface="MS PGothic" charset="0"/>
              </a:rPr>
              <a:t> – history and math resource</a:t>
            </a:r>
          </a:p>
          <a:p>
            <a:r>
              <a:rPr lang="en-US" dirty="0" smtClean="0">
                <a:latin typeface="Calibri" charset="0"/>
                <a:ea typeface="MS PGothic" charset="0"/>
              </a:rPr>
              <a:t>	- </a:t>
            </a:r>
            <a:r>
              <a:rPr lang="en-US" dirty="0" smtClean="0">
                <a:latin typeface="Calibri" charset="0"/>
                <a:ea typeface="MS PGothic" charset="0"/>
                <a:hlinkClick r:id="rId4"/>
              </a:rPr>
              <a:t>http://mathworld.wolfram.com/FourierSeries.html</a:t>
            </a:r>
            <a:r>
              <a:rPr lang="en-US" dirty="0" smtClean="0">
                <a:latin typeface="Calibri" charset="0"/>
                <a:ea typeface="MS PGothic" charset="0"/>
              </a:rPr>
              <a:t> – general math resource</a:t>
            </a:r>
          </a:p>
          <a:p>
            <a:r>
              <a:rPr lang="en-US" dirty="0" smtClean="0">
                <a:latin typeface="Calibri" charset="0"/>
                <a:ea typeface="MS PGothic" charset="0"/>
              </a:rPr>
              <a:t>	- </a:t>
            </a:r>
            <a:r>
              <a:rPr lang="en-US" dirty="0" smtClean="0">
                <a:latin typeface="Calibri" charset="0"/>
                <a:ea typeface="MS PGothic" charset="0"/>
                <a:hlinkClick r:id="rId5"/>
              </a:rPr>
              <a:t>http://clas.mq.edu.au/acoustics/frequency/spectral.html</a:t>
            </a:r>
            <a:r>
              <a:rPr lang="en-US" dirty="0" smtClean="0">
                <a:latin typeface="Calibri" charset="0"/>
                <a:ea typeface="MS PGothic" charset="0"/>
              </a:rPr>
              <a:t> – a description of Fourier transforms in the context of speech analysis</a:t>
            </a:r>
          </a:p>
          <a:p>
            <a:r>
              <a:rPr lang="en-US" dirty="0" smtClean="0">
                <a:latin typeface="Calibri" charset="0"/>
                <a:ea typeface="MS PGothic" charset="0"/>
              </a:rPr>
              <a:t>	- </a:t>
            </a:r>
            <a:r>
              <a:rPr lang="en-US" dirty="0" smtClean="0">
                <a:latin typeface="Calibri" charset="0"/>
                <a:ea typeface="MS PGothic" charset="0"/>
                <a:hlinkClick r:id="rId6"/>
              </a:rPr>
              <a:t>http://hyperphysics.phy-astr.gsu.edu/hbase/audio/fourier.html</a:t>
            </a:r>
            <a:r>
              <a:rPr lang="en-US" dirty="0" smtClean="0">
                <a:latin typeface="Calibri" charset="0"/>
                <a:ea typeface="MS PGothic" charset="0"/>
              </a:rPr>
              <a:t> - good illustration and description of Fourier transforms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latin typeface="Calibri" charset="0"/>
              <a:ea typeface="MS PGothic" charset="0"/>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418474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 </a:t>
            </a:r>
          </a:p>
          <a:p>
            <a:r>
              <a:rPr lang="en-US" dirty="0" smtClean="0">
                <a:latin typeface="Calibri" charset="0"/>
                <a:ea typeface="MS PGothic" charset="0"/>
              </a:rPr>
              <a:t>	A spectrum analyzer takes a sound and breaks it down into frequency components using Fourier transforms. In this graph the x – axis is frequency, and the y – axis is decibels (dB). Decibels are the unit of measuring sound level. It defined as the ratio of the measured level to a reference level in whatever medium the sound is traveling through. In air the reference is 2 x 10</a:t>
            </a:r>
            <a:r>
              <a:rPr lang="en-US" baseline="30000" dirty="0" smtClean="0">
                <a:latin typeface="Calibri" charset="0"/>
                <a:ea typeface="MS PGothic" charset="0"/>
              </a:rPr>
              <a:t>-4</a:t>
            </a:r>
            <a:r>
              <a:rPr lang="en-US" dirty="0" smtClean="0">
                <a:latin typeface="Calibri" charset="0"/>
                <a:ea typeface="MS PGothic" charset="0"/>
              </a:rPr>
              <a:t> </a:t>
            </a:r>
            <a:r>
              <a:rPr lang="en-US" dirty="0" err="1" smtClean="0">
                <a:latin typeface="Calibri" charset="0"/>
                <a:ea typeface="MS PGothic" charset="0"/>
              </a:rPr>
              <a:t>pascals</a:t>
            </a:r>
            <a:r>
              <a:rPr lang="en-US" dirty="0" smtClean="0">
                <a:latin typeface="Calibri" charset="0"/>
                <a:ea typeface="MS PGothic" charset="0"/>
              </a:rPr>
              <a:t>, which is a level of 0 </a:t>
            </a:r>
            <a:r>
              <a:rPr lang="en-US" dirty="0" err="1" smtClean="0">
                <a:latin typeface="Calibri" charset="0"/>
                <a:ea typeface="MS PGothic" charset="0"/>
              </a:rPr>
              <a:t>dB.</a:t>
            </a:r>
            <a:r>
              <a:rPr lang="en-US" dirty="0" smtClean="0">
                <a:latin typeface="Calibri" charset="0"/>
                <a:ea typeface="MS PGothic" charset="0"/>
              </a:rPr>
              <a:t> For reference, a barely audible noise has a level of 10 dB and a very loud concert has a level of 110 </a:t>
            </a:r>
            <a:r>
              <a:rPr lang="en-US" dirty="0" err="1" smtClean="0">
                <a:latin typeface="Calibri" charset="0"/>
                <a:ea typeface="MS PGothic" charset="0"/>
              </a:rPr>
              <a:t>dB.</a:t>
            </a:r>
            <a:r>
              <a:rPr lang="en-US" dirty="0" smtClean="0">
                <a:latin typeface="Calibri" charset="0"/>
                <a:ea typeface="MS PGothic" charset="0"/>
              </a:rPr>
              <a:t> Point out that the units are constructed this way because humans can hear such a wide range of sounds.</a:t>
            </a:r>
          </a:p>
          <a:p>
            <a:r>
              <a:rPr lang="en-US" dirty="0" smtClean="0">
                <a:latin typeface="Calibri" charset="0"/>
                <a:ea typeface="MS PGothic" charset="0"/>
              </a:rPr>
              <a:t>	In the histogram,</a:t>
            </a:r>
            <a:r>
              <a:rPr lang="en-US" baseline="0" dirty="0" smtClean="0">
                <a:latin typeface="Calibri" charset="0"/>
                <a:ea typeface="MS PGothic" charset="0"/>
              </a:rPr>
              <a:t> the level of each bar describes how much of the total signal is due to each of the frequencies along the x-axis. All these tones added together give the sound you hear, Some computer music visualizers use this. Sound engineers use graphs like this all the time when mixing records. </a:t>
            </a:r>
            <a:r>
              <a:rPr lang="en-US" dirty="0" smtClean="0">
                <a:latin typeface="Calibri" charset="0"/>
                <a:ea typeface="MS PGothic" charset="0"/>
              </a:rPr>
              <a:t> </a:t>
            </a:r>
          </a:p>
          <a:p>
            <a:r>
              <a:rPr lang="en-US" dirty="0" smtClean="0">
                <a:latin typeface="Calibri" charset="0"/>
                <a:ea typeface="MS PGothic" charset="0"/>
              </a:rPr>
              <a:t>	It is important that students understand that what this graph is showing is how much of a particular frequency is in the entire sound. Each bar shows how much of a particular, single frequency sine wave is present in the whole sound.  </a:t>
            </a:r>
          </a:p>
          <a:p>
            <a:endParaRPr lang="en-US" dirty="0" smtClean="0">
              <a:latin typeface="Calibri" charset="0"/>
              <a:ea typeface="MS PGothic" charset="0"/>
            </a:endParaRPr>
          </a:p>
          <a:p>
            <a:r>
              <a:rPr lang="en-US" dirty="0" smtClean="0">
                <a:latin typeface="Calibri" charset="0"/>
                <a:ea typeface="MS PGothic" charset="0"/>
              </a:rPr>
              <a:t>PHOTO CREDIT: </a:t>
            </a:r>
            <a:r>
              <a:rPr lang="en-US" dirty="0" smtClean="0">
                <a:latin typeface="Calibri" charset="0"/>
                <a:ea typeface="MS PGothic" charset="0"/>
                <a:hlinkClick r:id="rId3"/>
              </a:rPr>
              <a:t>http://img441.imageshack.us/img441/8390/id725x1342sitesevenphas.png</a:t>
            </a:r>
            <a:r>
              <a:rPr lang="en-US" dirty="0" smtClean="0">
                <a:latin typeface="Calibri" charset="0"/>
                <a:ea typeface="MS PGothic" charset="0"/>
              </a:rPr>
              <a:t> </a:t>
            </a:r>
          </a:p>
          <a:p>
            <a:endParaRPr lang="en-US" dirty="0" smtClean="0">
              <a:latin typeface="Calibri" charset="0"/>
              <a:ea typeface="MS PGothic" charset="0"/>
            </a:endParaRPr>
          </a:p>
          <a:p>
            <a:r>
              <a:rPr lang="en-US" dirty="0" smtClean="0">
                <a:latin typeface="Calibri" charset="0"/>
                <a:ea typeface="MS PGothic" charset="0"/>
              </a:rPr>
              <a:t>WEBSITES:</a:t>
            </a:r>
          </a:p>
          <a:p>
            <a:r>
              <a:rPr lang="en-US" dirty="0" smtClean="0">
                <a:latin typeface="Calibri" charset="0"/>
                <a:ea typeface="MS PGothic" charset="0"/>
              </a:rPr>
              <a:t>	- </a:t>
            </a:r>
            <a:r>
              <a:rPr lang="en-US" dirty="0" smtClean="0">
                <a:latin typeface="Calibri" charset="0"/>
                <a:ea typeface="MS PGothic" charset="0"/>
                <a:hlinkClick r:id="rId4"/>
              </a:rPr>
              <a:t>http://en.wikipedia.org/wiki/Spectrum_analyzer#Audio-frequency_uses</a:t>
            </a:r>
            <a:endParaRPr lang="en-US" dirty="0" smtClean="0">
              <a:latin typeface="Calibri" charset="0"/>
              <a:ea typeface="MS PGothic" charset="0"/>
            </a:endParaRPr>
          </a:p>
          <a:p>
            <a:r>
              <a:rPr lang="en-US" dirty="0" smtClean="0">
                <a:latin typeface="Calibri" charset="0"/>
                <a:ea typeface="MS PGothic" charset="0"/>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1331199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 NOTES:</a:t>
            </a:r>
          </a:p>
          <a:p>
            <a:r>
              <a:rPr lang="en-US" dirty="0" smtClean="0"/>
              <a:t>This is another, slightly more complex spectrogram. The x-axis</a:t>
            </a:r>
            <a:r>
              <a:rPr lang="en-US" baseline="0" dirty="0" smtClean="0"/>
              <a:t> is time and the y-axis is frequency. The color scale is in decibels as described by the bar on the right. The graph shows the frequency content of the signal at each instant in time. So as the signal is changing over time, the graph is recording the decibel contribution of each frequency. Graphs like these are used extensively by scientists studying animal calls and linguistics. Electrical engineers also use spectrograms as a diagnostic tool to assess the performance of a system.</a:t>
            </a:r>
          </a:p>
          <a:p>
            <a:endParaRPr lang="en-US" baseline="0" dirty="0" smtClean="0"/>
          </a:p>
          <a:p>
            <a:r>
              <a:rPr lang="en-US" baseline="0" dirty="0" smtClean="0"/>
              <a:t>PHOTO CREDIT: </a:t>
            </a:r>
            <a:r>
              <a:rPr lang="en-US" sz="1200" u="sng" kern="1200" dirty="0" smtClean="0">
                <a:solidFill>
                  <a:schemeClr val="tx1"/>
                </a:solidFill>
                <a:effectLst/>
                <a:latin typeface="+mn-lt"/>
                <a:ea typeface="+mn-ea"/>
                <a:cs typeface="+mn-cs"/>
                <a:hlinkClick r:id="rId3"/>
              </a:rPr>
              <a:t>http://en.wikipedia.org/wiki/Spectrogram</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4122501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 Have students download a spectrum analyzer. In my classroom, at least one student per group had a smartphone. In groups, have them play with the analyzer. Other group members can whistle, or a sound can be played from another phone or other type of sound generator. Be sure that the students are making</a:t>
            </a:r>
            <a:r>
              <a:rPr lang="en-US" baseline="0" dirty="0" smtClean="0">
                <a:latin typeface="Calibri" charset="0"/>
                <a:ea typeface="MS PGothic" charset="0"/>
              </a:rPr>
              <a:t> both high and low pitched noises at different volumes. Have</a:t>
            </a:r>
            <a:r>
              <a:rPr lang="en-US" dirty="0" smtClean="0">
                <a:latin typeface="Calibri" charset="0"/>
                <a:ea typeface="MS PGothic" charset="0"/>
              </a:rPr>
              <a:t> them pay particular attention to where the peak frequencies are on the graph. That is where is a high</a:t>
            </a:r>
            <a:r>
              <a:rPr lang="en-US" baseline="0" dirty="0" smtClean="0">
                <a:latin typeface="Calibri" charset="0"/>
                <a:ea typeface="MS PGothic" charset="0"/>
              </a:rPr>
              <a:t> pitch found relative to a low pitch.</a:t>
            </a:r>
            <a:r>
              <a:rPr lang="en-US" dirty="0" smtClean="0">
                <a:latin typeface="Calibri" charset="0"/>
                <a:ea typeface="MS PGothic" charset="0"/>
              </a:rPr>
              <a:t> </a:t>
            </a:r>
          </a:p>
          <a:p>
            <a:r>
              <a:rPr lang="en-US" dirty="0" smtClean="0">
                <a:latin typeface="Calibri" charset="0"/>
                <a:ea typeface="MS PGothic" charset="0"/>
              </a:rPr>
              <a:t>	There are other free analyzer apps available. I like these because you can pause them and scroll around the graph. Some students may find a bar graph visualizer easier to understand.  </a:t>
            </a:r>
          </a:p>
          <a:p>
            <a:r>
              <a:rPr lang="en-US" sz="1200" kern="1200" dirty="0" smtClean="0">
                <a:solidFill>
                  <a:schemeClr val="tx1"/>
                </a:solidFill>
                <a:effectLst/>
                <a:latin typeface="Calibri"/>
                <a:ea typeface="+mn-ea"/>
                <a:cs typeface="Calibri"/>
              </a:rPr>
              <a:t> </a:t>
            </a:r>
          </a:p>
          <a:p>
            <a:r>
              <a:rPr lang="en-US" sz="1200" kern="1200" dirty="0" smtClean="0">
                <a:solidFill>
                  <a:schemeClr val="tx1"/>
                </a:solidFill>
                <a:effectLst/>
                <a:latin typeface="Calibri"/>
                <a:ea typeface="+mn-ea"/>
                <a:cs typeface="Calibri"/>
              </a:rPr>
              <a:t>WEBSITES: </a:t>
            </a:r>
          </a:p>
          <a:p>
            <a:pPr marL="171450" lvl="0" indent="-171450">
              <a:buFont typeface="Lucida Grande"/>
              <a:buChar char="-"/>
            </a:pPr>
            <a:r>
              <a:rPr lang="en-US" sz="1200" u="sng" kern="1200" dirty="0" smtClean="0">
                <a:solidFill>
                  <a:schemeClr val="tx1"/>
                </a:solidFill>
                <a:effectLst/>
                <a:latin typeface="Calibri"/>
                <a:ea typeface="+mn-ea"/>
                <a:cs typeface="Calibri"/>
                <a:hlinkClick r:id="rId3"/>
              </a:rPr>
              <a:t>https://play.google.com/store/apps/details?id=jp.gr.java_conf.nand.audio_analyzer_free&amp;feature=also_installed#?t=W251bGwsMSwxLDEwNCwianAuZ3IuamF2YV9jb25mLm5hbmQuYXVkaW9fYW5hbHl6ZXJfZnJlZSJd</a:t>
            </a:r>
            <a:r>
              <a:rPr lang="en-US" sz="1200" kern="1200" dirty="0" smtClean="0">
                <a:solidFill>
                  <a:schemeClr val="tx1"/>
                </a:solidFill>
                <a:effectLst/>
                <a:latin typeface="Calibri"/>
                <a:ea typeface="+mn-ea"/>
                <a:cs typeface="Calibri"/>
              </a:rPr>
              <a:t> – Real time audio analyzer for Android</a:t>
            </a:r>
          </a:p>
          <a:p>
            <a:pPr marL="171450" lvl="0" indent="-171450">
              <a:buFont typeface="Lucida Grande"/>
              <a:buChar char="-"/>
            </a:pPr>
            <a:r>
              <a:rPr lang="en-US" sz="1200" u="sng" kern="1200" dirty="0" smtClean="0">
                <a:solidFill>
                  <a:schemeClr val="tx1"/>
                </a:solidFill>
                <a:effectLst/>
                <a:latin typeface="Calibri"/>
                <a:ea typeface="+mn-ea"/>
                <a:cs typeface="Calibri"/>
                <a:hlinkClick r:id="rId4"/>
              </a:rPr>
              <a:t>https://itunes.apple.com/us/app/fourier-lite/id386084443?mt=8</a:t>
            </a:r>
            <a:r>
              <a:rPr lang="en-US" sz="1200" kern="1200" dirty="0" smtClean="0">
                <a:solidFill>
                  <a:schemeClr val="tx1"/>
                </a:solidFill>
                <a:effectLst/>
                <a:latin typeface="Calibri"/>
                <a:ea typeface="+mn-ea"/>
                <a:cs typeface="Calibri"/>
              </a:rPr>
              <a:t> – Fourier lite for the iPhone</a:t>
            </a:r>
          </a:p>
          <a:p>
            <a:pPr marL="171450" lvl="0" indent="-171450">
              <a:buFont typeface="Lucida Grande"/>
              <a:buChar char="-"/>
            </a:pPr>
            <a:r>
              <a:rPr lang="en-US" sz="1200" u="sng" kern="1200" dirty="0" smtClean="0">
                <a:solidFill>
                  <a:schemeClr val="tx1"/>
                </a:solidFill>
                <a:effectLst/>
                <a:latin typeface="Calibri"/>
                <a:ea typeface="+mn-ea"/>
                <a:cs typeface="Calibri"/>
                <a:hlinkClick r:id="rId5"/>
              </a:rPr>
              <a:t>https://play.google.com/store/apps/details?id=com.DanielBach.FrequenSee&amp;hl=en</a:t>
            </a:r>
            <a:r>
              <a:rPr lang="en-US" sz="1200" kern="1200" dirty="0" smtClean="0">
                <a:solidFill>
                  <a:schemeClr val="tx1"/>
                </a:solidFill>
                <a:effectLst/>
                <a:latin typeface="Calibri"/>
                <a:ea typeface="+mn-ea"/>
                <a:cs typeface="Calibri"/>
              </a:rPr>
              <a:t>- a free spectrum analyzer that can be downloaded for a desktop computer</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212059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 This is a schematic of the microphone the students will build. Emphasize that this diagram shows how rays will be directed to the focus. These rays are just a ways to visualize the direction of sound propagation. Also point out that this same schematic can be used to guide electromagnetic waves. Dishes are commonly used to pick-up everything from television signals (like </a:t>
            </a:r>
            <a:r>
              <a:rPr lang="en-US" dirty="0" err="1" smtClean="0">
                <a:latin typeface="Calibri" charset="0"/>
                <a:ea typeface="MS PGothic" charset="0"/>
              </a:rPr>
              <a:t>DirectTV</a:t>
            </a:r>
            <a:r>
              <a:rPr lang="en-US" dirty="0" smtClean="0">
                <a:latin typeface="Calibri" charset="0"/>
                <a:ea typeface="MS PGothic" charset="0"/>
              </a:rPr>
              <a:t>) to transmissions from outer-space (with radio telescopes). </a:t>
            </a:r>
          </a:p>
          <a:p>
            <a:r>
              <a:rPr lang="en-US" dirty="0" smtClean="0">
                <a:latin typeface="Calibri" charset="0"/>
                <a:ea typeface="MS PGothic" charset="0"/>
              </a:rPr>
              <a:t>	Pass out the lab handout and explain the procedure. Make sure the students understand that the spectrum analyzer allows them to do this by picking out the probe sound from the rest of the acoustic environment.</a:t>
            </a:r>
          </a:p>
          <a:p>
            <a:endParaRPr lang="en-US" dirty="0" smtClean="0">
              <a:latin typeface="Calibri" charset="0"/>
              <a:ea typeface="MS PGothic" charset="0"/>
            </a:endParaRPr>
          </a:p>
          <a:p>
            <a:r>
              <a:rPr lang="en-US" dirty="0" smtClean="0">
                <a:latin typeface="Calibri" charset="0"/>
                <a:ea typeface="MS PGothic" charset="0"/>
              </a:rPr>
              <a:t>PHOTO CREDIT: </a:t>
            </a:r>
            <a:r>
              <a:rPr lang="en-US" dirty="0" smtClean="0">
                <a:latin typeface="Calibri" charset="0"/>
                <a:ea typeface="MS PGothic" charset="0"/>
                <a:hlinkClick r:id="rId3"/>
              </a:rPr>
              <a:t>http://www.scienceprog.com/wp-content/uploads/2013/01/parab.gif</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WEBSITES:</a:t>
            </a:r>
          </a:p>
          <a:p>
            <a:r>
              <a:rPr lang="en-US" dirty="0" smtClean="0">
                <a:latin typeface="Calibri" charset="0"/>
                <a:ea typeface="MS PGothic" charset="0"/>
              </a:rPr>
              <a:t>	- </a:t>
            </a:r>
            <a:r>
              <a:rPr lang="en-US" dirty="0" smtClean="0">
                <a:latin typeface="Calibri" charset="0"/>
                <a:ea typeface="MS PGothic" charset="0"/>
                <a:hlinkClick r:id="rId4"/>
              </a:rPr>
              <a:t>http://en.wikipedia.org/wiki/Radio_telescope</a:t>
            </a:r>
            <a:endParaRPr lang="en-US" dirty="0" smtClean="0">
              <a:latin typeface="Calibri" charset="0"/>
              <a:ea typeface="MS PGothic" charset="0"/>
            </a:endParaRPr>
          </a:p>
          <a:p>
            <a:r>
              <a:rPr lang="en-US" dirty="0" smtClean="0">
                <a:latin typeface="Calibri" charset="0"/>
                <a:ea typeface="MS PGothic" charset="0"/>
              </a:rPr>
              <a:t>	- </a:t>
            </a:r>
            <a:r>
              <a:rPr lang="en-US" dirty="0" smtClean="0">
                <a:latin typeface="Calibri" charset="0"/>
                <a:ea typeface="MS PGothic" charset="0"/>
                <a:hlinkClick r:id="rId5"/>
              </a:rPr>
              <a:t>http://en.wikipedia.org/wiki/Radar</a:t>
            </a:r>
            <a:endParaRPr lang="en-US" dirty="0" smtClean="0">
              <a:latin typeface="Calibri" charset="0"/>
              <a:ea typeface="MS PGothic" charset="0"/>
            </a:endParaRPr>
          </a:p>
          <a:p>
            <a:r>
              <a:rPr lang="en-US" dirty="0" smtClean="0">
                <a:latin typeface="Calibri" charset="0"/>
                <a:ea typeface="MS PGothic" charset="0"/>
              </a:rPr>
              <a:t>	- </a:t>
            </a:r>
            <a:r>
              <a:rPr lang="en-US" dirty="0" smtClean="0">
                <a:latin typeface="Calibri" charset="0"/>
                <a:ea typeface="MS PGothic" charset="0"/>
                <a:hlinkClick r:id="rId6"/>
              </a:rPr>
              <a:t>http://en.wikipedia.org/wiki/Communications_satellite</a:t>
            </a:r>
            <a:endParaRPr lang="en-US" dirty="0" smtClean="0">
              <a:latin typeface="Calibri" charset="0"/>
              <a:ea typeface="MS PGothic" charset="0"/>
            </a:endParaRPr>
          </a:p>
          <a:p>
            <a:r>
              <a:rPr lang="en-US" dirty="0" smtClean="0">
                <a:latin typeface="Calibri" charset="0"/>
                <a:ea typeface="MS PGothic" charset="0"/>
              </a:rPr>
              <a:t>	- </a:t>
            </a:r>
            <a:r>
              <a:rPr lang="en-US" dirty="0" smtClean="0">
                <a:latin typeface="Calibri" charset="0"/>
                <a:ea typeface="MS PGothic" charset="0"/>
                <a:hlinkClick r:id="rId7"/>
              </a:rPr>
              <a:t>http://modis.gsfc.nasa.gov/about/design.php</a:t>
            </a:r>
            <a:r>
              <a:rPr lang="en-US" dirty="0" smtClean="0">
                <a:latin typeface="Calibri" charset="0"/>
                <a:ea typeface="MS PGothic" charset="0"/>
              </a:rPr>
              <a:t> - NASA satellites use mirror assemblies to guide light into sensing arrays for observing the Earth</a:t>
            </a:r>
          </a:p>
          <a:p>
            <a:r>
              <a:rPr lang="en-US" dirty="0" smtClean="0">
                <a:latin typeface="Calibri" charset="0"/>
                <a:ea typeface="MS PGothic" charset="0"/>
              </a:rPr>
              <a:t>	- </a:t>
            </a:r>
            <a:r>
              <a:rPr lang="en-US" dirty="0" smtClean="0">
                <a:latin typeface="Calibri" charset="0"/>
                <a:ea typeface="MS PGothic" charset="0"/>
                <a:hlinkClick r:id="rId8"/>
              </a:rPr>
              <a:t>http://www.physicsclassroom.com/class/refln/u13l3c.cfm</a:t>
            </a:r>
            <a:r>
              <a:rPr lang="en-US" dirty="0" smtClean="0">
                <a:latin typeface="Calibri" charset="0"/>
                <a:ea typeface="MS PGothic" charset="0"/>
              </a:rPr>
              <a:t> - this website discusses concave mirrors in the context of light, but is equally applicable for sound</a:t>
            </a:r>
            <a:endParaRPr lang="en-US" dirty="0">
              <a:latin typeface="Calibri" charset="0"/>
              <a:ea typeface="MS PGothic"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3106443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a:t>
            </a:r>
            <a:r>
              <a:rPr lang="en-US" baseline="0" dirty="0" smtClean="0"/>
              <a:t> NOTES: </a:t>
            </a:r>
          </a:p>
          <a:p>
            <a:endParaRPr lang="en-US" baseline="0" dirty="0" smtClean="0"/>
          </a:p>
          <a:p>
            <a:pPr marL="228600" indent="-228600">
              <a:buAutoNum type="arabicPeriod"/>
            </a:pPr>
            <a:r>
              <a:rPr lang="en-US" baseline="0" dirty="0" smtClean="0"/>
              <a:t>Superposition describes how waves are added together – students should understand what the concept of superposition is. It is a physical and mathematical framework that describes how simple waves can be added linearly to make more complex ones. Superposition underlies phenomena like constructive and destructive interference of sound (and any other kind of wave).</a:t>
            </a:r>
          </a:p>
          <a:p>
            <a:pPr marL="0" indent="0">
              <a:buNone/>
            </a:pPr>
            <a:endParaRPr lang="en-US" baseline="0" dirty="0" smtClean="0"/>
          </a:p>
          <a:p>
            <a:pPr marL="228600" indent="-228600">
              <a:buAutoNum type="arabicPeriod"/>
            </a:pPr>
            <a:r>
              <a:rPr lang="en-US" baseline="0" dirty="0" smtClean="0"/>
              <a:t>Most sounds we hear are </a:t>
            </a:r>
            <a:r>
              <a:rPr lang="en-US" baseline="0" dirty="0" err="1" smtClean="0"/>
              <a:t>superpositions</a:t>
            </a:r>
            <a:r>
              <a:rPr lang="en-US" baseline="0" dirty="0" smtClean="0"/>
              <a:t> – students should understand that the sounds we hear all around us are themselves </a:t>
            </a:r>
            <a:r>
              <a:rPr lang="en-US" baseline="0" dirty="0" err="1" smtClean="0"/>
              <a:t>superpositions</a:t>
            </a:r>
            <a:r>
              <a:rPr lang="en-US" baseline="0" dirty="0" smtClean="0"/>
              <a:t> of simple, single frequency waves. Music and speech can both be understood as many waves layered on top of each other.</a:t>
            </a:r>
          </a:p>
          <a:p>
            <a:pPr marL="228600" indent="-228600">
              <a:buAutoNum type="arabicPeriod"/>
            </a:pPr>
            <a:endParaRPr lang="en-US" baseline="0" dirty="0" smtClean="0"/>
          </a:p>
          <a:p>
            <a:pPr marL="228600" indent="-228600">
              <a:buAutoNum type="arabicPeriod"/>
            </a:pPr>
            <a:r>
              <a:rPr lang="en-US" baseline="0" dirty="0" smtClean="0"/>
              <a:t>Complex waveforms can be broken down into their component simple waves – the concept of superposition can be used in reverse to study complicated signals. This is down with a sophisticated mathematical procedure called the Fourier transform. Efficient computer routines can execute the Fourier transform in real time, allowing scientists and engineers to gain insight into the signal they are studying. </a:t>
            </a:r>
          </a:p>
          <a:p>
            <a:pPr marL="228600" indent="-228600">
              <a:buAutoNum type="arabicPeriod"/>
            </a:pPr>
            <a:endParaRPr lang="en-US" baseline="0" dirty="0" smtClean="0"/>
          </a:p>
          <a:p>
            <a:pPr marL="228600" indent="-228600">
              <a:buAutoNum type="arabicPeriod"/>
            </a:pPr>
            <a:r>
              <a:rPr lang="en-US" baseline="0" dirty="0" smtClean="0"/>
              <a:t>Spectral analysis is useful in many scientific areas – Fourier decomposition allows scientists to study the frequency content of many different signals. Linguists use them to study human speech. Oceanographers use spectral analysis to study everything from marine mammals to shipping noise. Spectral analysis is important in areas outside of the study of sound, too. Anything that can be though of as a wave can be studied with Fourier transforms.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3209091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772400" cy="1752600"/>
          </a:xfrm>
        </p:spPr>
        <p:txBody>
          <a:bodyPr>
            <a:normAutofit/>
          </a:bodyPr>
          <a:lstStyle/>
          <a:p>
            <a:r>
              <a:rPr lang="en-US" dirty="0" smtClean="0"/>
              <a:t>Acoustic Superposition and Spectral Analysis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3550" y="2819400"/>
            <a:ext cx="3136900" cy="332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a:bodyPr>
          <a:lstStyle/>
          <a:p>
            <a:pPr>
              <a:buFont typeface="Wingdings 2" pitchFamily="18" charset="2"/>
              <a:buNone/>
              <a:defRPr/>
            </a:pPr>
            <a:r>
              <a:rPr lang="en-US" dirty="0">
                <a:cs typeface="ＭＳ Ｐゴシック" charset="0"/>
              </a:rPr>
              <a:t>Please answer the following questions:</a:t>
            </a:r>
          </a:p>
          <a:p>
            <a:pPr>
              <a:buFont typeface="Wingdings 2" pitchFamily="18" charset="2"/>
              <a:buNone/>
              <a:defRPr/>
            </a:pPr>
            <a:endParaRPr lang="en-US" dirty="0">
              <a:cs typeface="ＭＳ Ｐゴシック" charset="0"/>
            </a:endParaRPr>
          </a:p>
          <a:p>
            <a:pPr marL="342900" indent="-342900">
              <a:buFont typeface="Wingdings 2" pitchFamily="18" charset="2"/>
              <a:buAutoNum type="arabicPeriod"/>
              <a:defRPr/>
            </a:pPr>
            <a:r>
              <a:rPr lang="en-US" dirty="0">
                <a:cs typeface="ＭＳ Ｐゴシック" charset="0"/>
              </a:rPr>
              <a:t>How does sound travel in air?</a:t>
            </a:r>
          </a:p>
          <a:p>
            <a:pPr marL="0" indent="0">
              <a:buNone/>
              <a:defRPr/>
            </a:pPr>
            <a:endParaRPr lang="en-US" dirty="0">
              <a:cs typeface="ＭＳ Ｐゴシック" charset="0"/>
            </a:endParaRPr>
          </a:p>
          <a:p>
            <a:pPr marL="342900" indent="-342900">
              <a:buFont typeface="Wingdings 2" pitchFamily="18" charset="2"/>
              <a:buAutoNum type="arabicPeriod"/>
              <a:defRPr/>
            </a:pPr>
            <a:r>
              <a:rPr lang="en-US" dirty="0">
                <a:cs typeface="ＭＳ Ｐゴシック" charset="0"/>
              </a:rPr>
              <a:t>Can you </a:t>
            </a:r>
            <a:r>
              <a:rPr lang="en-US" dirty="0" smtClean="0">
                <a:cs typeface="ＭＳ Ｐゴシック" charset="0"/>
              </a:rPr>
              <a:t>describe </a:t>
            </a:r>
            <a:r>
              <a:rPr lang="en-US" dirty="0">
                <a:cs typeface="ＭＳ Ｐゴシック" charset="0"/>
              </a:rPr>
              <a:t>what frequency is?</a:t>
            </a:r>
          </a:p>
          <a:p>
            <a:pPr marL="342900" indent="-342900">
              <a:buFont typeface="Wingdings 2" pitchFamily="18" charset="2"/>
              <a:buAutoNum type="arabicPeriod"/>
              <a:defRPr/>
            </a:pPr>
            <a:endParaRPr lang="en-US" dirty="0">
              <a:cs typeface="ＭＳ Ｐゴシック" charset="0"/>
            </a:endParaRPr>
          </a:p>
          <a:p>
            <a:pPr marL="342900" indent="-342900">
              <a:buFont typeface="Wingdings 2" pitchFamily="18" charset="2"/>
              <a:buAutoNum type="arabicPeriod"/>
              <a:defRPr/>
            </a:pPr>
            <a:r>
              <a:rPr lang="en-US" dirty="0" smtClean="0">
                <a:cs typeface="ＭＳ Ｐゴシック" charset="0"/>
              </a:rPr>
              <a:t>How do you think noise-canceling headphones work?</a:t>
            </a:r>
            <a:endParaRPr lang="en-US" dirty="0">
              <a:cs typeface="ＭＳ Ｐゴシック" charset="0"/>
            </a:endParaRPr>
          </a:p>
          <a:p>
            <a:endParaRPr lang="en-US" dirty="0"/>
          </a:p>
        </p:txBody>
      </p:sp>
      <p:sp>
        <p:nvSpPr>
          <p:cNvPr id="3" name="Title 2"/>
          <p:cNvSpPr>
            <a:spLocks noGrp="1"/>
          </p:cNvSpPr>
          <p:nvPr>
            <p:ph type="title"/>
          </p:nvPr>
        </p:nvSpPr>
        <p:spPr/>
        <p:txBody>
          <a:bodyPr/>
          <a:lstStyle/>
          <a:p>
            <a:r>
              <a:rPr lang="en-US" dirty="0">
                <a:latin typeface="Georgia" charset="0"/>
                <a:ea typeface="MS PGothic" charset="0"/>
              </a:rPr>
              <a:t>Warm Up:</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929273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eorgia" charset="0"/>
                <a:ea typeface="MS PGothic" charset="0"/>
              </a:rPr>
              <a:t>Superposition</a:t>
            </a:r>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3000375" y="990600"/>
            <a:ext cx="5867400" cy="3817706"/>
          </a:xfrm>
        </p:spPr>
      </p:pic>
      <p:sp>
        <p:nvSpPr>
          <p:cNvPr id="4" name="Text Placeholder 3"/>
          <p:cNvSpPr>
            <a:spLocks noGrp="1"/>
          </p:cNvSpPr>
          <p:nvPr>
            <p:ph type="body" sz="half" idx="2"/>
          </p:nvPr>
        </p:nvSpPr>
        <p:spPr/>
        <p:txBody>
          <a:bodyPr/>
          <a:lstStyle/>
          <a:p>
            <a:pPr>
              <a:defRPr/>
            </a:pPr>
            <a:r>
              <a:rPr lang="en-US" dirty="0">
                <a:cs typeface="ＭＳ Ｐゴシック" charset="0"/>
              </a:rPr>
              <a:t>Waves add together to create new waves!</a:t>
            </a:r>
          </a:p>
          <a:p>
            <a:pPr marL="342900" indent="-342900">
              <a:buClr>
                <a:schemeClr val="bg1"/>
              </a:buClr>
              <a:buFont typeface="Arial" pitchFamily="34" charset="0"/>
              <a:buChar char="•"/>
              <a:defRPr/>
            </a:pPr>
            <a:r>
              <a:rPr lang="en-US" dirty="0" smtClean="0">
                <a:cs typeface="ＭＳ Ｐゴシック" charset="0"/>
              </a:rPr>
              <a:t>Perfect Constructive  </a:t>
            </a:r>
            <a:r>
              <a:rPr lang="en-US" dirty="0">
                <a:cs typeface="ＭＳ Ｐゴシック" charset="0"/>
              </a:rPr>
              <a:t>interference</a:t>
            </a:r>
          </a:p>
          <a:p>
            <a:pPr marL="342900" indent="-342900">
              <a:buClr>
                <a:schemeClr val="bg1"/>
              </a:buClr>
              <a:buFont typeface="Arial" pitchFamily="34" charset="0"/>
              <a:buChar char="•"/>
              <a:defRPr/>
            </a:pPr>
            <a:r>
              <a:rPr lang="en-US" dirty="0" smtClean="0">
                <a:cs typeface="ＭＳ Ｐゴシック" charset="0"/>
              </a:rPr>
              <a:t>Perfect Destructive </a:t>
            </a:r>
            <a:r>
              <a:rPr lang="en-US" dirty="0">
                <a:cs typeface="ＭＳ Ｐゴシック" charset="0"/>
              </a:rPr>
              <a:t>interference</a:t>
            </a:r>
          </a:p>
          <a:p>
            <a:pPr marL="342900" indent="-342900">
              <a:buClr>
                <a:schemeClr val="bg1"/>
              </a:buClr>
              <a:buFont typeface="Arial" pitchFamily="34" charset="0"/>
              <a:buChar char="•"/>
              <a:defRPr/>
            </a:pPr>
            <a:r>
              <a:rPr lang="en-US" dirty="0">
                <a:cs typeface="ＭＳ Ｐゴシック" charset="0"/>
              </a:rPr>
              <a:t>Combinations!</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Tree>
    <p:extLst>
      <p:ext uri="{BB962C8B-B14F-4D97-AF65-F5344CB8AC3E}">
        <p14:creationId xmlns:p14="http://schemas.microsoft.com/office/powerpoint/2010/main" val="12780332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pectral_coherence_continuous.png"/>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l="1766" r="4319" b="12052"/>
          <a:stretch/>
        </p:blipFill>
        <p:spPr>
          <a:xfrm>
            <a:off x="304800" y="1639756"/>
            <a:ext cx="8534400" cy="4653685"/>
          </a:xfrm>
        </p:spPr>
      </p:pic>
      <p:sp>
        <p:nvSpPr>
          <p:cNvPr id="3" name="Title 2"/>
          <p:cNvSpPr>
            <a:spLocks noGrp="1"/>
          </p:cNvSpPr>
          <p:nvPr>
            <p:ph type="title"/>
          </p:nvPr>
        </p:nvSpPr>
        <p:spPr/>
        <p:txBody>
          <a:bodyPr/>
          <a:lstStyle/>
          <a:p>
            <a:r>
              <a:rPr lang="en-US" dirty="0" smtClean="0"/>
              <a:t>Superposition of many waves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190227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algn="ctr">
              <a:buFont typeface="Wingdings 2" pitchFamily="18" charset="2"/>
              <a:buNone/>
              <a:defRPr/>
            </a:pPr>
            <a:r>
              <a:rPr lang="en-US" dirty="0">
                <a:cs typeface="ＭＳ Ｐゴシック" charset="0"/>
              </a:rPr>
              <a:t>What if we wanted to pick up a single frequency from a complicated super position?</a:t>
            </a:r>
          </a:p>
          <a:p>
            <a:pPr algn="ctr">
              <a:buFont typeface="Wingdings 2" pitchFamily="18" charset="2"/>
              <a:buNone/>
              <a:defRPr/>
            </a:pPr>
            <a:endParaRPr lang="en-US" dirty="0">
              <a:cs typeface="ＭＳ Ｐゴシック" charset="0"/>
            </a:endParaRPr>
          </a:p>
          <a:p>
            <a:pPr algn="ctr">
              <a:buFont typeface="Wingdings 2" pitchFamily="18" charset="2"/>
              <a:buNone/>
              <a:defRPr/>
            </a:pPr>
            <a:r>
              <a:rPr lang="en-US" dirty="0">
                <a:cs typeface="ＭＳ Ｐゴシック" charset="0"/>
              </a:rPr>
              <a:t>Think about how a scientist might tease out a whale call from all the noise in the ocean.</a:t>
            </a:r>
          </a:p>
          <a:p>
            <a:endParaRPr lang="en-US" dirty="0"/>
          </a:p>
        </p:txBody>
      </p:sp>
      <p:sp>
        <p:nvSpPr>
          <p:cNvPr id="3" name="Title 2"/>
          <p:cNvSpPr>
            <a:spLocks noGrp="1"/>
          </p:cNvSpPr>
          <p:nvPr>
            <p:ph type="title"/>
          </p:nvPr>
        </p:nvSpPr>
        <p:spPr>
          <a:xfrm>
            <a:off x="300451" y="282056"/>
            <a:ext cx="8534400" cy="758952"/>
          </a:xfrm>
        </p:spPr>
        <p:txBody>
          <a:bodyPr>
            <a:normAutofit fontScale="90000"/>
          </a:bodyPr>
          <a:lstStyle/>
          <a:p>
            <a:r>
              <a:rPr lang="en-US" dirty="0">
                <a:latin typeface="Georgia" charset="0"/>
                <a:ea typeface="MS PGothic" charset="0"/>
              </a:rPr>
              <a:t>How could we observe a single frequency from a sound?</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452006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eorgia" charset="0"/>
                <a:ea typeface="MS PGothic" charset="0"/>
              </a:rPr>
              <a:t>Spectrum Analyzer</a:t>
            </a:r>
            <a:endParaRPr lang="en-US" dirty="0"/>
          </a:p>
        </p:txBody>
      </p:sp>
      <p:sp>
        <p:nvSpPr>
          <p:cNvPr id="4" name="Text Placeholder 3"/>
          <p:cNvSpPr>
            <a:spLocks noGrp="1"/>
          </p:cNvSpPr>
          <p:nvPr>
            <p:ph type="body" sz="half" idx="2"/>
          </p:nvPr>
        </p:nvSpPr>
        <p:spPr/>
        <p:txBody>
          <a:bodyPr/>
          <a:lstStyle/>
          <a:p>
            <a:r>
              <a:rPr lang="en-US" dirty="0">
                <a:latin typeface="Georgia" charset="0"/>
                <a:ea typeface="MS PGothic" charset="0"/>
              </a:rPr>
              <a:t>Computers will do all that for us!</a:t>
            </a:r>
          </a:p>
          <a:p>
            <a:r>
              <a:rPr lang="en-US" dirty="0">
                <a:latin typeface="Georgia" charset="0"/>
                <a:ea typeface="MS PGothic" charset="0"/>
              </a:rPr>
              <a:t>Something like a spectrum analyzer is available on most audio players </a:t>
            </a:r>
          </a:p>
          <a:p>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7"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33649" b="-33649"/>
          <a:stretch>
            <a:fillRect/>
          </a:stretch>
        </p:blipFill>
        <p:spPr/>
      </p:pic>
    </p:spTree>
    <p:extLst>
      <p:ext uri="{BB962C8B-B14F-4D97-AF65-F5344CB8AC3E}">
        <p14:creationId xmlns:p14="http://schemas.microsoft.com/office/powerpoint/2010/main" val="39046930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pectrogram-19thC.png"/>
          <p:cNvPicPr>
            <a:picLocks noGrp="1" noChangeAspect="1"/>
          </p:cNvPicPr>
          <p:nvPr>
            <p:ph sz="quarter" idx="1"/>
          </p:nvPr>
        </p:nvPicPr>
        <p:blipFill>
          <a:blip r:embed="rId3">
            <a:extLst>
              <a:ext uri="{28A0092B-C50C-407E-A947-70E740481C1C}">
                <a14:useLocalDpi xmlns:a14="http://schemas.microsoft.com/office/drawing/2010/main" val="0"/>
              </a:ext>
            </a:extLst>
          </a:blip>
          <a:srcRect l="1621" r="1621"/>
          <a:stretch>
            <a:fillRect/>
          </a:stretch>
        </p:blipFill>
        <p:spPr>
          <a:xfrm>
            <a:off x="301752" y="1638009"/>
            <a:ext cx="8503920" cy="4572000"/>
          </a:xfrm>
        </p:spPr>
      </p:pic>
      <p:sp>
        <p:nvSpPr>
          <p:cNvPr id="3" name="Title 2"/>
          <p:cNvSpPr>
            <a:spLocks noGrp="1"/>
          </p:cNvSpPr>
          <p:nvPr>
            <p:ph type="title"/>
          </p:nvPr>
        </p:nvSpPr>
        <p:spPr/>
        <p:txBody>
          <a:bodyPr/>
          <a:lstStyle/>
          <a:p>
            <a:r>
              <a:rPr lang="en-US" dirty="0" smtClean="0"/>
              <a:t>Spectrum Analyzer</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279498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marL="0" indent="0" algn="ctr">
              <a:buNone/>
              <a:defRPr/>
            </a:pPr>
            <a:r>
              <a:rPr lang="en-US" dirty="0">
                <a:latin typeface="Georgia" charset="0"/>
                <a:ea typeface="MS PGothic" charset="0"/>
              </a:rPr>
              <a:t>FOR </a:t>
            </a:r>
            <a:r>
              <a:rPr lang="en-US" dirty="0" err="1" smtClean="0">
                <a:latin typeface="Georgia" charset="0"/>
                <a:ea typeface="MS PGothic" charset="0"/>
              </a:rPr>
              <a:t>iPHONE</a:t>
            </a:r>
            <a:r>
              <a:rPr lang="en-US" dirty="0">
                <a:latin typeface="Georgia" charset="0"/>
                <a:ea typeface="MS PGothic" charset="0"/>
              </a:rPr>
              <a:t>: FOURIER </a:t>
            </a:r>
            <a:r>
              <a:rPr lang="en-US" dirty="0" smtClean="0">
                <a:latin typeface="Georgia" charset="0"/>
                <a:ea typeface="MS PGothic" charset="0"/>
              </a:rPr>
              <a:t>LITE</a:t>
            </a:r>
          </a:p>
          <a:p>
            <a:pPr marL="0" indent="0" algn="ctr">
              <a:buNone/>
              <a:defRPr/>
            </a:pPr>
            <a:endParaRPr lang="en-US" dirty="0">
              <a:latin typeface="Georgia" charset="0"/>
              <a:ea typeface="MS PGothic" charset="0"/>
            </a:endParaRPr>
          </a:p>
          <a:p>
            <a:pPr marL="0" indent="0" algn="ctr">
              <a:buNone/>
              <a:defRPr/>
            </a:pPr>
            <a:r>
              <a:rPr lang="en-US" dirty="0">
                <a:latin typeface="Georgia" charset="0"/>
                <a:ea typeface="MS PGothic" charset="0"/>
              </a:rPr>
              <a:t>FOR ANDROID: </a:t>
            </a:r>
            <a:r>
              <a:rPr lang="en-US" dirty="0" smtClean="0">
                <a:latin typeface="Georgia" charset="0"/>
                <a:ea typeface="MS PGothic" charset="0"/>
              </a:rPr>
              <a:t>FREQUENSEE</a:t>
            </a:r>
          </a:p>
          <a:p>
            <a:pPr marL="0" indent="0" algn="ctr">
              <a:buNone/>
              <a:defRPr/>
            </a:pPr>
            <a:endParaRPr lang="en-US" dirty="0">
              <a:latin typeface="Georgia" charset="0"/>
              <a:ea typeface="MS PGothic" charset="0"/>
            </a:endParaRPr>
          </a:p>
          <a:p>
            <a:pPr marL="0" indent="0" algn="ctr">
              <a:buNone/>
              <a:defRPr/>
            </a:pPr>
            <a:r>
              <a:rPr lang="en-US" dirty="0">
                <a:latin typeface="Georgia" charset="0"/>
                <a:ea typeface="MS PGothic" charset="0"/>
              </a:rPr>
              <a:t>ONCE THE APP HAS DOWNLOADED, PLAY WITH IT A LITTLE BIT TO GET A SENSE FOR WHAT YOU ARE LOOKING AT. WE WILL USE THESE IN </a:t>
            </a:r>
            <a:r>
              <a:rPr lang="en-US" dirty="0" smtClean="0">
                <a:latin typeface="Georgia" charset="0"/>
                <a:ea typeface="MS PGothic" charset="0"/>
              </a:rPr>
              <a:t>TODAY’S </a:t>
            </a:r>
            <a:r>
              <a:rPr lang="en-US" dirty="0">
                <a:latin typeface="Georgia" charset="0"/>
                <a:ea typeface="MS PGothic" charset="0"/>
              </a:rPr>
              <a:t>LAB.</a:t>
            </a:r>
          </a:p>
          <a:p>
            <a:endParaRPr lang="en-US" dirty="0"/>
          </a:p>
        </p:txBody>
      </p:sp>
      <p:sp>
        <p:nvSpPr>
          <p:cNvPr id="3" name="Title 2"/>
          <p:cNvSpPr>
            <a:spLocks noGrp="1"/>
          </p:cNvSpPr>
          <p:nvPr>
            <p:ph type="title"/>
          </p:nvPr>
        </p:nvSpPr>
        <p:spPr/>
        <p:txBody>
          <a:bodyPr/>
          <a:lstStyle/>
          <a:p>
            <a:r>
              <a:rPr lang="en-US" dirty="0">
                <a:latin typeface="Georgia" charset="0"/>
                <a:ea typeface="MS PGothic" charset="0"/>
              </a:rPr>
              <a:t>Download a spectrum analyzer</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61845633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eorgia" charset="0"/>
                <a:ea typeface="MS PGothic" charset="0"/>
              </a:rPr>
              <a:t>Directional microphone</a:t>
            </a:r>
            <a:endParaRPr lang="en-US" dirty="0"/>
          </a:p>
        </p:txBody>
      </p:sp>
      <p:sp>
        <p:nvSpPr>
          <p:cNvPr id="4" name="Text Placeholder 3"/>
          <p:cNvSpPr>
            <a:spLocks noGrp="1"/>
          </p:cNvSpPr>
          <p:nvPr>
            <p:ph type="body" sz="half" idx="2"/>
          </p:nvPr>
        </p:nvSpPr>
        <p:spPr/>
        <p:txBody>
          <a:bodyPr/>
          <a:lstStyle/>
          <a:p>
            <a:r>
              <a:rPr lang="en-US" dirty="0">
                <a:latin typeface="Georgia" charset="0"/>
                <a:ea typeface="MS PGothic" charset="0"/>
              </a:rPr>
              <a:t>A dish is used to reflect  sound to a single point using . This extends the range of a microphone. </a:t>
            </a:r>
          </a:p>
          <a:p>
            <a:r>
              <a:rPr lang="en-US" dirty="0">
                <a:latin typeface="Georgia" charset="0"/>
                <a:ea typeface="MS PGothic" charset="0"/>
              </a:rPr>
              <a:t>Each group will build a directional microphone following the directions in the lab handout. </a:t>
            </a:r>
          </a:p>
          <a:p>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7"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l="-34118" r="-34118"/>
          <a:stretch>
            <a:fillRect/>
          </a:stretch>
        </p:blipFill>
        <p:spPr/>
      </p:pic>
    </p:spTree>
    <p:extLst>
      <p:ext uri="{BB962C8B-B14F-4D97-AF65-F5344CB8AC3E}">
        <p14:creationId xmlns:p14="http://schemas.microsoft.com/office/powerpoint/2010/main" val="312529852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algn="ctr"/>
            <a:endParaRPr lang="en-US" dirty="0" smtClean="0"/>
          </a:p>
          <a:p>
            <a:pPr algn="ctr"/>
            <a:r>
              <a:rPr lang="en-US" dirty="0" smtClean="0"/>
              <a:t>Superposition describes how waves are added together.</a:t>
            </a:r>
          </a:p>
          <a:p>
            <a:pPr algn="ctr"/>
            <a:r>
              <a:rPr lang="en-US" dirty="0" smtClean="0"/>
              <a:t>Most sounds we hear are </a:t>
            </a:r>
            <a:r>
              <a:rPr lang="en-US" dirty="0" err="1" smtClean="0"/>
              <a:t>superpositions</a:t>
            </a:r>
            <a:endParaRPr lang="en-US" dirty="0" smtClean="0"/>
          </a:p>
          <a:p>
            <a:pPr algn="ctr"/>
            <a:r>
              <a:rPr lang="en-US" dirty="0" smtClean="0"/>
              <a:t>Complex waveforms can be broken down into their component simple waves</a:t>
            </a:r>
          </a:p>
          <a:p>
            <a:pPr algn="ctr"/>
            <a:r>
              <a:rPr lang="en-US" dirty="0" smtClean="0"/>
              <a:t>Spectral analysis is useful in many scientific areas</a:t>
            </a:r>
            <a:endParaRPr lang="en-US" dirty="0"/>
          </a:p>
        </p:txBody>
      </p:sp>
      <p:sp>
        <p:nvSpPr>
          <p:cNvPr id="3" name="Title 2"/>
          <p:cNvSpPr>
            <a:spLocks noGrp="1"/>
          </p:cNvSpPr>
          <p:nvPr>
            <p:ph type="title"/>
          </p:nvPr>
        </p:nvSpPr>
        <p:spPr/>
        <p:txBody>
          <a:bodyPr/>
          <a:lstStyle/>
          <a:p>
            <a:r>
              <a:rPr lang="en-US" dirty="0" smtClean="0"/>
              <a:t>Conclusions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4977627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6370</TotalTime>
  <Words>1688</Words>
  <Application>Microsoft Macintosh PowerPoint</Application>
  <PresentationFormat>On-screen Show (4:3)</PresentationFormat>
  <Paragraphs>167</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SCC</vt:lpstr>
      <vt:lpstr>Acoustic Superposition and Spectral Analysis</vt:lpstr>
      <vt:lpstr>Warm Up:</vt:lpstr>
      <vt:lpstr>Superposition</vt:lpstr>
      <vt:lpstr>Superposition of many waves</vt:lpstr>
      <vt:lpstr>How could we observe a single frequency from a sound?</vt:lpstr>
      <vt:lpstr>Spectrum Analyzer</vt:lpstr>
      <vt:lpstr>Spectrum Analyzer</vt:lpstr>
      <vt:lpstr>Download a spectrum analyzer</vt:lpstr>
      <vt:lpstr>Directional microphone</vt:lpstr>
      <vt:lpstr>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Eric Orenstein User</cp:lastModifiedBy>
  <cp:revision>87</cp:revision>
  <cp:lastPrinted>2011-07-11T02:33:14Z</cp:lastPrinted>
  <dcterms:created xsi:type="dcterms:W3CDTF">2011-06-23T20:06:11Z</dcterms:created>
  <dcterms:modified xsi:type="dcterms:W3CDTF">2013-09-26T23:20:19Z</dcterms:modified>
</cp:coreProperties>
</file>