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tif" ContentType="image/tiff"/>
  <Default Extension="gif" ContentType="image/gif"/>
  <Default Extension="bin" ContentType="application/vnd.openxmlformats-officedocument.presentationml.printerSettings"/>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3"/>
  </p:notesMasterIdLst>
  <p:sldIdLst>
    <p:sldId id="256" r:id="rId2"/>
    <p:sldId id="259" r:id="rId3"/>
    <p:sldId id="267" r:id="rId4"/>
    <p:sldId id="260" r:id="rId5"/>
    <p:sldId id="269" r:id="rId6"/>
    <p:sldId id="270" r:id="rId7"/>
    <p:sldId id="263" r:id="rId8"/>
    <p:sldId id="264" r:id="rId9"/>
    <p:sldId id="265" r:id="rId10"/>
    <p:sldId id="268" r:id="rId11"/>
    <p:sldId id="27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150" autoAdjust="0"/>
    <p:restoredTop sz="55461" autoAdjust="0"/>
  </p:normalViewPr>
  <p:slideViewPr>
    <p:cSldViewPr snapToGrid="0">
      <p:cViewPr varScale="1">
        <p:scale>
          <a:sx n="55" d="100"/>
          <a:sy n="55" d="100"/>
        </p:scale>
        <p:origin x="-2256"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968"/>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9/26/13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plaza.ufl.edu/dwhahn/LaserPhoto5.jpg" TargetMode="External"/><Relationship Id="rId4" Type="http://schemas.openxmlformats.org/officeDocument/2006/relationships/hyperlink" Target="http://earthref.org/ERDA/1503/" TargetMode="External"/><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 Id="rId3" Type="http://schemas.openxmlformats.org/officeDocument/2006/relationships/hyperlink" Target="http://en.wikipedia.org/wiki/List_of_applications_for_lasers"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n.wikipedia.org/wiki/Laser%23Solid-state_lasers" TargetMode="External"/><Relationship Id="rId4" Type="http://schemas.openxmlformats.org/officeDocument/2006/relationships/hyperlink" Target="http://science.howstuffworks.com/laser.htm" TargetMode="External"/><Relationship Id="rId5" Type="http://schemas.openxmlformats.org/officeDocument/2006/relationships/hyperlink" Target="http://www.youtube.com/watch?v=y3SBSbsdiYg" TargetMode="External"/><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zeiss-campus.magnet.fsu.edu/tutorials/coherence/" TargetMode="External"/><Relationship Id="rId4" Type="http://schemas.openxmlformats.org/officeDocument/2006/relationships/hyperlink" Target="http://en.wikipedia.org/wiki/Coherence_(physics)%23Spatial_coherence" TargetMode="External"/><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discovercircuits.com/dc-mag/Issue_1111/Photos/Red%20Laser%20Beam.jpg" TargetMode="External"/><Relationship Id="rId4" Type="http://schemas.openxmlformats.org/officeDocument/2006/relationships/hyperlink" Target="http://www.youtube.com/watch?v=Y7ACAI8szdE&amp;feature=player_embedded%23!" TargetMode="External"/><Relationship Id="rId5" Type="http://schemas.openxmlformats.org/officeDocument/2006/relationships/hyperlink" Target="http://www.youtube.com/watch?v=WlnzcZj_rqU&amp;feature=player_embedded" TargetMode="External"/><Relationship Id="rId6" Type="http://schemas.openxmlformats.org/officeDocument/2006/relationships/hyperlink" Target="http://www.rp-photonics.com/encyclopedia.html" TargetMode="External"/><Relationship Id="rId7" Type="http://schemas.openxmlformats.org/officeDocument/2006/relationships/hyperlink" Target="http://spie.org/x35947.xml" TargetMode="External"/><Relationship Id="rId8" Type="http://schemas.openxmlformats.org/officeDocument/2006/relationships/hyperlink" Target="https://en.wikipedia.org/wiki/Gaussian_beam" TargetMode="External"/><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ngom.usgs.gov/dsp/tech/eaarl/images/Eaarl1.gif" TargetMode="External"/><Relationship Id="rId4" Type="http://schemas.openxmlformats.org/officeDocument/2006/relationships/hyperlink" Target="http://oceanservice.noaa.gov/facts/lidar.html" TargetMode="External"/><Relationship Id="rId5" Type="http://schemas.openxmlformats.org/officeDocument/2006/relationships/hyperlink" Target="http://lidar.cr.usgs.gov/" TargetMode="External"/><Relationship Id="rId6" Type="http://schemas.openxmlformats.org/officeDocument/2006/relationships/hyperlink" Target="http://www2.engr.arizona.edu/~arsl/lidar.html" TargetMode="External"/><Relationship Id="rId7" Type="http://schemas.openxmlformats.org/officeDocument/2006/relationships/hyperlink" Target="http://www.google.com/url?sa=t&amp;rct=j&amp;q=lidar%20phase%20shift&amp;source=web&amp;cd=3&amp;ved=0CD4QFjAC&amp;url=http://lidar.cr.usgs.gov/downloadfile2.php?file=Nayegandhi_Lidar_Technology_Overview.pdf&amp;ei=S7jxUZvXJOGjigLexYCoCg&amp;usg=AFQjCNHGOs1PSIyFva8slXP61Agi227iWg&amp;sig2=GMKbSRQvCBFfR0JeqokMAg&amp;bvm=bv.49784469,d.cGE" TargetMode="External"/><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 Id="rId3" Type="http://schemas.openxmlformats.org/officeDocument/2006/relationships/hyperlink" Target="http://en.wikipedia.org/wiki/Laser%23Use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b="1" dirty="0" smtClean="0">
                <a:latin typeface="Calibri" charset="0"/>
                <a:ea typeface="MS PGothic" charset="0"/>
              </a:rPr>
              <a:t>AUTHORS: </a:t>
            </a:r>
            <a:r>
              <a:rPr lang="en-US" dirty="0" smtClean="0">
                <a:latin typeface="Calibri" charset="0"/>
                <a:ea typeface="MS PGothic" charset="0"/>
              </a:rPr>
              <a:t>Eric Orenstein – Scripps Institution of Oceanography, University of California – San Diego</a:t>
            </a:r>
          </a:p>
          <a:p>
            <a:pPr eaLnBrk="1" hangingPunct="1">
              <a:spcBef>
                <a:spcPct val="0"/>
              </a:spcBef>
            </a:pPr>
            <a:r>
              <a:rPr lang="en-US" dirty="0" smtClean="0">
                <a:latin typeface="Calibri" charset="0"/>
                <a:ea typeface="MS PGothic" charset="0"/>
              </a:rPr>
              <a:t>	        Susan Hooker – University City High School, San Diego Unified School District</a:t>
            </a:r>
            <a:endParaRPr lang="en-US" b="1" dirty="0" smtClean="0">
              <a:latin typeface="Calibri" charset="0"/>
              <a:ea typeface="MS PGothic" charset="0"/>
            </a:endParaRPr>
          </a:p>
          <a:p>
            <a:pPr eaLnBrk="1" hangingPunct="1">
              <a:spcBef>
                <a:spcPct val="0"/>
              </a:spcBef>
              <a:buFontTx/>
              <a:buAutoNum type="arabicPeriod"/>
            </a:pPr>
            <a:endParaRPr lang="en-US" dirty="0" smtClean="0">
              <a:latin typeface="Calibri" charset="0"/>
              <a:ea typeface="MS PGothic" charset="0"/>
            </a:endParaRPr>
          </a:p>
          <a:p>
            <a:pPr eaLnBrk="1" hangingPunct="1">
              <a:spcBef>
                <a:spcPct val="0"/>
              </a:spcBef>
              <a:buFontTx/>
              <a:buAutoNum type="arabicPeriod"/>
            </a:pPr>
            <a:r>
              <a:rPr lang="en-US" dirty="0" smtClean="0">
                <a:latin typeface="Calibri" charset="0"/>
                <a:ea typeface="MS PGothic" charset="0"/>
              </a:rPr>
              <a:t>WHY: </a:t>
            </a:r>
            <a:r>
              <a:rPr lang="en-US" dirty="0" smtClean="0">
                <a:latin typeface="Georgia" charset="0"/>
                <a:ea typeface="MS PGothic" charset="0"/>
              </a:rPr>
              <a:t>Lasers can be used to accurately measure distances without having to use a ruler or even touch the object in question. Such measurements can be made using only geometry and basic properties of light propagation. The physics is simple but fundamental to many applications like LIDAR and 3-D object recognition. </a:t>
            </a:r>
            <a:endParaRPr lang="en-US" dirty="0" smtClean="0">
              <a:latin typeface="Calibri" charset="0"/>
              <a:ea typeface="MS PGothic" charset="0"/>
            </a:endParaRPr>
          </a:p>
          <a:p>
            <a:pPr eaLnBrk="1" hangingPunct="1">
              <a:spcBef>
                <a:spcPct val="0"/>
              </a:spcBef>
              <a:buFontTx/>
              <a:buAutoNum type="arabicPeriod"/>
            </a:pPr>
            <a:r>
              <a:rPr lang="en-US" dirty="0" smtClean="0">
                <a:latin typeface="Calibri" charset="0"/>
                <a:ea typeface="MS PGothic" charset="0"/>
              </a:rPr>
              <a:t>SUMMARY:  Students will build a basic laser range-finder. Students will understand: </a:t>
            </a:r>
          </a:p>
          <a:p>
            <a:pPr marL="628650" lvl="1" indent="-171450" eaLnBrk="1" hangingPunct="1">
              <a:spcBef>
                <a:spcPct val="0"/>
              </a:spcBef>
              <a:buFontTx/>
              <a:buChar char="-"/>
            </a:pPr>
            <a:r>
              <a:rPr lang="en-US" dirty="0" smtClean="0">
                <a:latin typeface="Calibri" charset="0"/>
                <a:ea typeface="MS PGothic" charset="0"/>
              </a:rPr>
              <a:t>what</a:t>
            </a:r>
            <a:r>
              <a:rPr lang="en-US" baseline="0" dirty="0" smtClean="0">
                <a:latin typeface="Calibri" charset="0"/>
                <a:ea typeface="MS PGothic" charset="0"/>
              </a:rPr>
              <a:t> a</a:t>
            </a:r>
            <a:r>
              <a:rPr lang="en-US" dirty="0" smtClean="0">
                <a:latin typeface="Calibri" charset="0"/>
                <a:ea typeface="MS PGothic" charset="0"/>
              </a:rPr>
              <a:t> beam splitter does.</a:t>
            </a:r>
          </a:p>
          <a:p>
            <a:pPr marL="628650" lvl="1" indent="-171450" eaLnBrk="1" hangingPunct="1">
              <a:spcBef>
                <a:spcPct val="0"/>
              </a:spcBef>
              <a:buFontTx/>
              <a:buChar char="-"/>
            </a:pPr>
            <a:r>
              <a:rPr lang="en-US" dirty="0" smtClean="0">
                <a:latin typeface="Calibri" charset="0"/>
                <a:ea typeface="MS PGothic" charset="0"/>
              </a:rPr>
              <a:t>that trigonometry can be used to solve scientific problems.</a:t>
            </a:r>
          </a:p>
          <a:p>
            <a:pPr marL="628650" lvl="1" indent="-171450" eaLnBrk="1" hangingPunct="1">
              <a:spcBef>
                <a:spcPct val="0"/>
              </a:spcBef>
              <a:buFontTx/>
              <a:buChar char="-"/>
            </a:pPr>
            <a:r>
              <a:rPr lang="en-US" dirty="0" smtClean="0">
                <a:latin typeface="Calibri" charset="0"/>
                <a:ea typeface="MS PGothic" charset="0"/>
              </a:rPr>
              <a:t>how the laws of reflections and refraction can be applied in the real world.</a:t>
            </a:r>
          </a:p>
          <a:p>
            <a:pPr marL="628650" lvl="1" indent="-171450" eaLnBrk="1" hangingPunct="1">
              <a:spcBef>
                <a:spcPct val="0"/>
              </a:spcBef>
              <a:buFontTx/>
              <a:buChar char="-"/>
            </a:pPr>
            <a:r>
              <a:rPr lang="en-US" dirty="0" smtClean="0">
                <a:latin typeface="Calibri" charset="0"/>
                <a:ea typeface="MS PGothic" charset="0"/>
              </a:rPr>
              <a:t>the difference between incoherent and coherent light </a:t>
            </a:r>
          </a:p>
          <a:p>
            <a:pPr eaLnBrk="1" hangingPunct="1">
              <a:spcBef>
                <a:spcPct val="0"/>
              </a:spcBef>
              <a:buFontTx/>
              <a:buAutoNum type="arabicPeriod"/>
            </a:pPr>
            <a:r>
              <a:rPr lang="en-US" dirty="0" smtClean="0">
                <a:latin typeface="Calibri" charset="0"/>
                <a:ea typeface="MS PGothic" charset="0"/>
              </a:rPr>
              <a:t> PICTURE/GRAPHIC CREDIT: </a:t>
            </a:r>
            <a:r>
              <a:rPr lang="en-US" dirty="0" smtClean="0">
                <a:latin typeface="Calibri" charset="0"/>
                <a:ea typeface="MS PGothic" charset="0"/>
                <a:hlinkClick r:id="rId3"/>
              </a:rPr>
              <a:t>http://plaza.ufl.edu/dwhahn/LaserPhoto5.jpg</a:t>
            </a:r>
            <a:endParaRPr lang="en-US" dirty="0" smtClean="0">
              <a:latin typeface="Calibri" charset="0"/>
              <a:ea typeface="MS PGothic" charset="0"/>
            </a:endParaRPr>
          </a:p>
          <a:p>
            <a:pPr eaLnBrk="1" hangingPunct="1">
              <a:spcBef>
                <a:spcPct val="0"/>
              </a:spcBef>
              <a:buFontTx/>
              <a:buAutoNum type="arabicPeriod"/>
            </a:pPr>
            <a:r>
              <a:rPr lang="en-US" dirty="0" smtClean="0">
                <a:latin typeface="Calibri" charset="0"/>
                <a:ea typeface="MS PGothic" charset="0"/>
              </a:rPr>
              <a:t>WEBSITES USED IN THIS PRESENTATION: See</a:t>
            </a:r>
            <a:r>
              <a:rPr lang="en-US" baseline="0" dirty="0" smtClean="0">
                <a:latin typeface="Calibri" charset="0"/>
                <a:ea typeface="MS PGothic" charset="0"/>
              </a:rPr>
              <a:t> slides</a:t>
            </a:r>
            <a:endParaRPr lang="en-US" dirty="0" smtClean="0">
              <a:latin typeface="Calibri" charset="0"/>
              <a:ea typeface="MS PGothic" charset="0"/>
            </a:endParaRPr>
          </a:p>
          <a:p>
            <a:pPr eaLnBrk="1" hangingPunct="1">
              <a:spcBef>
                <a:spcPct val="0"/>
              </a:spcBef>
              <a:buFontTx/>
              <a:buAutoNum type="arabicPeriod"/>
            </a:pPr>
            <a:r>
              <a:rPr lang="en-US" dirty="0" smtClean="0">
                <a:latin typeface="Calibri" charset="0"/>
                <a:ea typeface="MS PGothic" charset="0"/>
              </a:rPr>
              <a:t>ADDITIONAL READING: See individual slides. For those teachers comfortable with some calculus, Eugene Hecht’s </a:t>
            </a:r>
            <a:r>
              <a:rPr lang="en-US" i="1" dirty="0" smtClean="0">
                <a:latin typeface="Calibri" charset="0"/>
                <a:ea typeface="MS PGothic" charset="0"/>
              </a:rPr>
              <a:t>Optics </a:t>
            </a:r>
            <a:r>
              <a:rPr lang="en-US" dirty="0" smtClean="0">
                <a:latin typeface="Calibri" charset="0"/>
                <a:ea typeface="MS PGothic" charset="0"/>
              </a:rPr>
              <a:t>textbook does a really nice job of covering the subject in a very comprehensible way. Another good book with more of an engineering bend is </a:t>
            </a:r>
            <a:r>
              <a:rPr lang="en-US" dirty="0" err="1" smtClean="0">
                <a:latin typeface="Calibri" charset="0"/>
                <a:ea typeface="MS PGothic" charset="0"/>
              </a:rPr>
              <a:t>Saleh</a:t>
            </a:r>
            <a:r>
              <a:rPr lang="en-US" dirty="0" smtClean="0">
                <a:latin typeface="Calibri" charset="0"/>
                <a:ea typeface="MS PGothic" charset="0"/>
              </a:rPr>
              <a:t> and </a:t>
            </a:r>
            <a:r>
              <a:rPr lang="en-US" dirty="0" err="1" smtClean="0">
                <a:latin typeface="Calibri" charset="0"/>
                <a:ea typeface="MS PGothic" charset="0"/>
              </a:rPr>
              <a:t>Teich’s</a:t>
            </a:r>
            <a:r>
              <a:rPr lang="en-US" dirty="0" smtClean="0">
                <a:latin typeface="Calibri" charset="0"/>
                <a:ea typeface="MS PGothic" charset="0"/>
              </a:rPr>
              <a:t> </a:t>
            </a:r>
            <a:r>
              <a:rPr lang="en-US" i="1" dirty="0" smtClean="0">
                <a:latin typeface="Calibri" charset="0"/>
                <a:ea typeface="MS PGothic" charset="0"/>
              </a:rPr>
              <a:t>Fundamentals of Photonics</a:t>
            </a:r>
            <a:r>
              <a:rPr lang="en-US" dirty="0" smtClean="0">
                <a:latin typeface="Calibri" charset="0"/>
                <a:ea typeface="MS PGothic" charset="0"/>
              </a:rPr>
              <a:t>.</a:t>
            </a:r>
          </a:p>
          <a:p>
            <a:pPr eaLnBrk="1" hangingPunct="1">
              <a:spcBef>
                <a:spcPct val="0"/>
              </a:spcBef>
              <a:buFontTx/>
              <a:buAutoNum type="arabicPeriod"/>
            </a:pPr>
            <a:r>
              <a:rPr lang="en-US" dirty="0" smtClean="0">
                <a:latin typeface="Calibri" charset="0"/>
                <a:ea typeface="MS PGothic" charset="0"/>
              </a:rPr>
              <a:t>CONTEXT FOR USE: This lesson was designed for use in an Advanced Physics class for 10</a:t>
            </a:r>
            <a:r>
              <a:rPr lang="en-US" baseline="30000" dirty="0" smtClean="0">
                <a:latin typeface="Calibri" charset="0"/>
                <a:ea typeface="MS PGothic" charset="0"/>
              </a:rPr>
              <a:t>th</a:t>
            </a:r>
            <a:r>
              <a:rPr lang="en-US" dirty="0" smtClean="0">
                <a:latin typeface="Calibri" charset="0"/>
                <a:ea typeface="MS PGothic" charset="0"/>
              </a:rPr>
              <a:t> and 11</a:t>
            </a:r>
            <a:r>
              <a:rPr lang="en-US" baseline="30000" dirty="0" smtClean="0">
                <a:latin typeface="Calibri" charset="0"/>
                <a:ea typeface="MS PGothic" charset="0"/>
              </a:rPr>
              <a:t>th</a:t>
            </a:r>
            <a:r>
              <a:rPr lang="en-US" dirty="0" smtClean="0">
                <a:latin typeface="Calibri" charset="0"/>
                <a:ea typeface="MS PGothic" charset="0"/>
              </a:rPr>
              <a:t> graders who have already been introduced to the basic anatomy and properties of waves. Lesson 3 of Brianne </a:t>
            </a:r>
            <a:r>
              <a:rPr lang="en-US" dirty="0" err="1" smtClean="0">
                <a:latin typeface="Calibri" charset="0"/>
                <a:ea typeface="MS PGothic" charset="0"/>
              </a:rPr>
              <a:t>Moskovtiz</a:t>
            </a:r>
            <a:r>
              <a:rPr lang="ja-JP" altLang="en-US" dirty="0" smtClean="0">
                <a:latin typeface="Calibri" charset="0"/>
                <a:ea typeface="MS PGothic" charset="0"/>
              </a:rPr>
              <a:t>’</a:t>
            </a:r>
            <a:r>
              <a:rPr lang="en-US" altLang="ja-JP" dirty="0" smtClean="0">
                <a:latin typeface="Calibri" charset="0"/>
                <a:ea typeface="MS PGothic" charset="0"/>
              </a:rPr>
              <a:t>s waves unit (</a:t>
            </a:r>
            <a:r>
              <a:rPr lang="en-US" altLang="ja-JP" dirty="0" smtClean="0">
                <a:latin typeface="Calibri" charset="0"/>
                <a:ea typeface="MS PGothic" charset="0"/>
                <a:hlinkClick r:id="rId4"/>
              </a:rPr>
              <a:t>http://earthref.org/ERDA/1503/</a:t>
            </a:r>
            <a:r>
              <a:rPr lang="en-US" altLang="ja-JP" dirty="0" smtClean="0">
                <a:latin typeface="Calibri" charset="0"/>
                <a:ea typeface="MS PGothic" charset="0"/>
              </a:rPr>
              <a:t>) provides a good introduction. Students should already know a little bit about basic wave phenomena like reflection and refraction. Some understanding of atoms and energy states may be helpful for discussions of the inner workings of lasers. For the lab activity, students need to be familiar with trigonometry. </a:t>
            </a:r>
          </a:p>
          <a:p>
            <a:pPr eaLnBrk="1" hangingPunct="1">
              <a:spcBef>
                <a:spcPct val="0"/>
              </a:spcBef>
              <a:buFontTx/>
              <a:buAutoNum type="arabicPeriod"/>
            </a:pPr>
            <a:r>
              <a:rPr lang="en-US" dirty="0" smtClean="0">
                <a:latin typeface="Calibri" charset="0"/>
                <a:ea typeface="MS PGothic" charset="0"/>
              </a:rPr>
              <a:t>MISCONCEPTIONS: </a:t>
            </a:r>
          </a:p>
          <a:p>
            <a:pPr marL="628650" lvl="1" indent="-171450" eaLnBrk="1" hangingPunct="1">
              <a:spcBef>
                <a:spcPct val="0"/>
              </a:spcBef>
              <a:buFontTx/>
              <a:buChar char="-"/>
            </a:pPr>
            <a:r>
              <a:rPr lang="en-US" dirty="0" smtClean="0">
                <a:latin typeface="Calibri" charset="0"/>
                <a:ea typeface="MS PGothic" charset="0"/>
              </a:rPr>
              <a:t>Waves carry matter not energy (this is something that is reiterated in all following lessons).</a:t>
            </a:r>
          </a:p>
          <a:p>
            <a:pPr marL="628650" lvl="1" indent="-171450" eaLnBrk="1" hangingPunct="1">
              <a:spcBef>
                <a:spcPct val="0"/>
              </a:spcBef>
              <a:buFontTx/>
              <a:buChar char="-"/>
            </a:pPr>
            <a:r>
              <a:rPr lang="en-US" dirty="0" smtClean="0">
                <a:latin typeface="Calibri" charset="0"/>
                <a:ea typeface="MS PGothic" charset="0"/>
              </a:rPr>
              <a:t>Lasers are either small handheld pointers or giant laser-guns. </a:t>
            </a:r>
          </a:p>
          <a:p>
            <a:pPr marL="628650" lvl="1" indent="-171450" eaLnBrk="1" hangingPunct="1">
              <a:spcBef>
                <a:spcPct val="0"/>
              </a:spcBef>
              <a:buFontTx/>
              <a:buChar char="-"/>
            </a:pPr>
            <a:r>
              <a:rPr lang="en-US" dirty="0" smtClean="0">
                <a:latin typeface="Calibri" charset="0"/>
                <a:ea typeface="MS PGothic" charset="0"/>
              </a:rPr>
              <a:t>The law of refraction is only useful for finding the deviation angle of a ray in lab activities. </a:t>
            </a:r>
          </a:p>
          <a:p>
            <a:pPr eaLnBrk="1" hangingPunct="1">
              <a:spcBef>
                <a:spcPct val="0"/>
              </a:spcBef>
              <a:buFontTx/>
              <a:buAutoNum type="arabicPeriod"/>
            </a:pPr>
            <a:r>
              <a:rPr lang="en-US" dirty="0" smtClean="0">
                <a:latin typeface="Calibri" charset="0"/>
                <a:ea typeface="MS PGothic" charset="0"/>
              </a:rPr>
              <a:t>EVALUATION TIPS: Students can be evaluated based on their participation in the lab. Their results can be also be evaluated. Please see the teacher version of the lab handout for more instructions.</a:t>
            </a:r>
          </a:p>
          <a:p>
            <a:pPr eaLnBrk="1" hangingPunct="1">
              <a:spcBef>
                <a:spcPct val="0"/>
              </a:spcBef>
              <a:buFontTx/>
              <a:buAutoNum type="arabicPeriod"/>
            </a:pPr>
            <a:r>
              <a:rPr lang="en-US" dirty="0" smtClean="0">
                <a:latin typeface="Calibri" charset="0"/>
                <a:ea typeface="MS PGothic" charset="0"/>
              </a:rPr>
              <a:t>TEACHING NOTES: See individual slides</a:t>
            </a:r>
          </a:p>
          <a:p>
            <a:pPr eaLnBrk="1" hangingPunct="1">
              <a:spcBef>
                <a:spcPct val="0"/>
              </a:spcBef>
            </a:pPr>
            <a:endParaRPr lang="en-US" dirty="0" smtClean="0">
              <a:latin typeface="Calibri" charset="0"/>
              <a:ea typeface="MS PGothic" charset="0"/>
            </a:endParaRPr>
          </a:p>
          <a:p>
            <a:pPr eaLnBrk="1" hangingPunct="1">
              <a:spcBef>
                <a:spcPct val="0"/>
              </a:spcBef>
            </a:pPr>
            <a:endParaRPr lang="en-US"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TEACHER NOTES:</a:t>
            </a:r>
          </a:p>
          <a:p>
            <a:endParaRPr lang="en-US" dirty="0" smtClean="0">
              <a:latin typeface="Calibri" charset="0"/>
              <a:ea typeface="MS PGothic" charset="0"/>
            </a:endParaRPr>
          </a:p>
          <a:p>
            <a:r>
              <a:rPr lang="en-US" baseline="0" dirty="0" smtClean="0">
                <a:latin typeface="Calibri" charset="0"/>
                <a:ea typeface="MS PGothic" charset="0"/>
              </a:rPr>
              <a:t>Use these questions as a “think-pair-share” activity.</a:t>
            </a:r>
            <a:endParaRPr lang="en-US" dirty="0" smtClean="0">
              <a:latin typeface="Calibri" charset="0"/>
              <a:ea typeface="MS PGothic" charset="0"/>
            </a:endParaRPr>
          </a:p>
          <a:p>
            <a:endParaRPr lang="en-US" dirty="0" smtClean="0">
              <a:latin typeface="Calibri" charset="0"/>
              <a:ea typeface="MS PGothic" charset="0"/>
            </a:endParaRPr>
          </a:p>
          <a:p>
            <a:pPr>
              <a:buFontTx/>
              <a:buAutoNum type="arabicPeriod"/>
            </a:pPr>
            <a:r>
              <a:rPr lang="en-US" dirty="0" smtClean="0">
                <a:latin typeface="Calibri" charset="0"/>
                <a:ea typeface="MS PGothic" charset="0"/>
              </a:rPr>
              <a:t>Reflection is the change in directions of a wave at the interface between two different media such that the wave returns to the direction it came from. The law of reflection states that </a:t>
            </a:r>
            <a:r>
              <a:rPr lang="el-GR" dirty="0" smtClean="0">
                <a:latin typeface="Calibri" charset="0"/>
                <a:ea typeface="MS PGothic" charset="0"/>
              </a:rPr>
              <a:t>θ</a:t>
            </a:r>
            <a:r>
              <a:rPr lang="en-US" baseline="-25000" dirty="0" err="1" smtClean="0">
                <a:latin typeface="Calibri" charset="0"/>
                <a:ea typeface="MS PGothic" charset="0"/>
              </a:rPr>
              <a:t>i</a:t>
            </a:r>
            <a:r>
              <a:rPr lang="en-US" dirty="0" smtClean="0">
                <a:latin typeface="Calibri" charset="0"/>
                <a:ea typeface="MS PGothic" charset="0"/>
              </a:rPr>
              <a:t> = </a:t>
            </a:r>
            <a:r>
              <a:rPr lang="el-GR" dirty="0" smtClean="0">
                <a:latin typeface="Calibri" charset="0"/>
                <a:ea typeface="MS PGothic" charset="0"/>
              </a:rPr>
              <a:t>θ</a:t>
            </a:r>
            <a:r>
              <a:rPr lang="en-US" baseline="-25000" dirty="0" smtClean="0">
                <a:latin typeface="Calibri" charset="0"/>
                <a:ea typeface="MS PGothic" charset="0"/>
              </a:rPr>
              <a:t>r </a:t>
            </a:r>
            <a:r>
              <a:rPr lang="en-US" dirty="0" smtClean="0">
                <a:latin typeface="Calibri" charset="0"/>
                <a:ea typeface="MS PGothic" charset="0"/>
              </a:rPr>
              <a:t> where the index </a:t>
            </a:r>
            <a:r>
              <a:rPr lang="ja-JP" altLang="en-US" dirty="0" smtClean="0">
                <a:latin typeface="Calibri" charset="0"/>
                <a:ea typeface="MS PGothic" charset="0"/>
              </a:rPr>
              <a:t>“</a:t>
            </a:r>
            <a:r>
              <a:rPr lang="en-US" altLang="ja-JP" dirty="0" err="1" smtClean="0">
                <a:latin typeface="Calibri" charset="0"/>
                <a:ea typeface="MS PGothic" charset="0"/>
              </a:rPr>
              <a:t>i</a:t>
            </a:r>
            <a:r>
              <a:rPr lang="ja-JP" altLang="en-US" dirty="0" smtClean="0">
                <a:latin typeface="Calibri" charset="0"/>
                <a:ea typeface="MS PGothic" charset="0"/>
              </a:rPr>
              <a:t>”</a:t>
            </a:r>
            <a:r>
              <a:rPr lang="en-US" altLang="ja-JP" dirty="0" smtClean="0">
                <a:latin typeface="Calibri" charset="0"/>
                <a:ea typeface="MS PGothic" charset="0"/>
              </a:rPr>
              <a:t> refers to the incident angle and </a:t>
            </a:r>
            <a:r>
              <a:rPr lang="ja-JP" altLang="en-US" dirty="0" smtClean="0">
                <a:latin typeface="Calibri" charset="0"/>
                <a:ea typeface="MS PGothic" charset="0"/>
              </a:rPr>
              <a:t>“</a:t>
            </a:r>
            <a:r>
              <a:rPr lang="en-US" altLang="ja-JP" dirty="0" smtClean="0">
                <a:latin typeface="Calibri" charset="0"/>
                <a:ea typeface="MS PGothic" charset="0"/>
              </a:rPr>
              <a:t>r</a:t>
            </a:r>
            <a:r>
              <a:rPr lang="ja-JP" altLang="en-US" dirty="0" smtClean="0">
                <a:latin typeface="Calibri" charset="0"/>
                <a:ea typeface="MS PGothic" charset="0"/>
              </a:rPr>
              <a:t>”</a:t>
            </a:r>
            <a:r>
              <a:rPr lang="en-US" altLang="ja-JP" dirty="0" smtClean="0">
                <a:latin typeface="Calibri" charset="0"/>
                <a:ea typeface="MS PGothic" charset="0"/>
              </a:rPr>
              <a:t> to the reflected angle. This states that the angle of the incoming ray is equal to the outgoing ray. Refraction is the change of direction of a wave as it passes from one medium to another. Refraction is governed by Snell</a:t>
            </a:r>
            <a:r>
              <a:rPr lang="ja-JP" altLang="en-US" dirty="0" smtClean="0">
                <a:latin typeface="Calibri" charset="0"/>
                <a:ea typeface="MS PGothic" charset="0"/>
              </a:rPr>
              <a:t>’</a:t>
            </a:r>
            <a:r>
              <a:rPr lang="en-US" altLang="ja-JP" dirty="0" smtClean="0">
                <a:latin typeface="Calibri" charset="0"/>
                <a:ea typeface="MS PGothic" charset="0"/>
              </a:rPr>
              <a:t>s law, which for light is: n</a:t>
            </a:r>
            <a:r>
              <a:rPr lang="en-US" altLang="ja-JP" baseline="-25000" dirty="0" smtClean="0">
                <a:latin typeface="Calibri" charset="0"/>
                <a:ea typeface="MS PGothic" charset="0"/>
              </a:rPr>
              <a:t>1</a:t>
            </a:r>
            <a:r>
              <a:rPr lang="en-US" altLang="ja-JP" dirty="0" smtClean="0">
                <a:latin typeface="Calibri" charset="0"/>
                <a:ea typeface="MS PGothic" charset="0"/>
              </a:rPr>
              <a:t>*sin(</a:t>
            </a:r>
            <a:r>
              <a:rPr lang="el-GR" altLang="ja-JP" dirty="0" smtClean="0">
                <a:latin typeface="Calibri" charset="0"/>
                <a:ea typeface="MS PGothic" charset="0"/>
              </a:rPr>
              <a:t>θ</a:t>
            </a:r>
            <a:r>
              <a:rPr lang="en-US" altLang="ja-JP" baseline="-25000" dirty="0" err="1" smtClean="0">
                <a:latin typeface="Calibri" charset="0"/>
                <a:ea typeface="MS PGothic" charset="0"/>
              </a:rPr>
              <a:t>i</a:t>
            </a:r>
            <a:r>
              <a:rPr lang="en-US" altLang="ja-JP" dirty="0" smtClean="0">
                <a:latin typeface="Calibri" charset="0"/>
                <a:ea typeface="MS PGothic" charset="0"/>
              </a:rPr>
              <a:t>) = n</a:t>
            </a:r>
            <a:r>
              <a:rPr lang="en-US" altLang="ja-JP" baseline="-25000" dirty="0" smtClean="0">
                <a:latin typeface="Calibri" charset="0"/>
                <a:ea typeface="MS PGothic" charset="0"/>
              </a:rPr>
              <a:t>2</a:t>
            </a:r>
            <a:r>
              <a:rPr lang="en-US" altLang="ja-JP" dirty="0" smtClean="0">
                <a:latin typeface="Calibri" charset="0"/>
                <a:ea typeface="MS PGothic" charset="0"/>
              </a:rPr>
              <a:t>*sin(</a:t>
            </a:r>
            <a:r>
              <a:rPr lang="el-GR" altLang="ja-JP" dirty="0" smtClean="0">
                <a:latin typeface="Calibri" charset="0"/>
                <a:ea typeface="MS PGothic" charset="0"/>
              </a:rPr>
              <a:t>θ</a:t>
            </a:r>
            <a:r>
              <a:rPr lang="en-US" altLang="ja-JP" baseline="-25000" dirty="0" smtClean="0">
                <a:latin typeface="Calibri" charset="0"/>
                <a:ea typeface="MS PGothic" charset="0"/>
              </a:rPr>
              <a:t>r</a:t>
            </a:r>
            <a:r>
              <a:rPr lang="en-US" altLang="ja-JP" dirty="0" smtClean="0">
                <a:latin typeface="Calibri" charset="0"/>
                <a:ea typeface="MS PGothic" charset="0"/>
              </a:rPr>
              <a:t>) where n is the dimensionless index of refraction and </a:t>
            </a:r>
            <a:r>
              <a:rPr lang="el-GR" altLang="ja-JP" dirty="0" smtClean="0">
                <a:latin typeface="Calibri" charset="0"/>
                <a:ea typeface="MS PGothic" charset="0"/>
              </a:rPr>
              <a:t>θ</a:t>
            </a:r>
            <a:r>
              <a:rPr lang="en-US" altLang="ja-JP" dirty="0" smtClean="0">
                <a:latin typeface="Calibri" charset="0"/>
                <a:ea typeface="MS PGothic" charset="0"/>
              </a:rPr>
              <a:t> is measured with respect to the vertical. Snell</a:t>
            </a:r>
            <a:r>
              <a:rPr lang="ja-JP" altLang="en-US" dirty="0" smtClean="0">
                <a:latin typeface="Calibri" charset="0"/>
                <a:ea typeface="MS PGothic" charset="0"/>
              </a:rPr>
              <a:t>’</a:t>
            </a:r>
            <a:r>
              <a:rPr lang="en-US" altLang="ja-JP" dirty="0" smtClean="0">
                <a:latin typeface="Calibri" charset="0"/>
                <a:ea typeface="MS PGothic" charset="0"/>
              </a:rPr>
              <a:t>s law dictates the angular deflection of a ray as it travels from one media to another. Use the example of trying to grab a diving ring out of the pool. You have to account for the bending of light at the air-water interface in order to get your hand on the ring. </a:t>
            </a:r>
          </a:p>
          <a:p>
            <a:pPr marL="628650" lvl="1" indent="-171450">
              <a:buFontTx/>
              <a:buChar char="-"/>
            </a:pPr>
            <a:r>
              <a:rPr lang="en-US" dirty="0" smtClean="0">
                <a:latin typeface="Calibri" charset="0"/>
                <a:ea typeface="MS PGothic" charset="0"/>
              </a:rPr>
              <a:t>To get into the </a:t>
            </a:r>
            <a:r>
              <a:rPr lang="ja-JP" altLang="en-US" dirty="0" smtClean="0">
                <a:latin typeface="Calibri" charset="0"/>
                <a:ea typeface="MS PGothic" charset="0"/>
              </a:rPr>
              <a:t>“</a:t>
            </a:r>
            <a:r>
              <a:rPr lang="en-US" altLang="ja-JP" dirty="0" smtClean="0">
                <a:latin typeface="Calibri" charset="0"/>
                <a:ea typeface="MS PGothic" charset="0"/>
              </a:rPr>
              <a:t>why</a:t>
            </a:r>
            <a:r>
              <a:rPr lang="ja-JP" altLang="en-US" dirty="0" smtClean="0">
                <a:latin typeface="Calibri" charset="0"/>
                <a:ea typeface="MS PGothic" charset="0"/>
              </a:rPr>
              <a:t>”</a:t>
            </a:r>
            <a:r>
              <a:rPr lang="en-US" altLang="ja-JP" dirty="0" smtClean="0">
                <a:latin typeface="Calibri" charset="0"/>
                <a:ea typeface="MS PGothic" charset="0"/>
              </a:rPr>
              <a:t> of reflection and refraction, refer to a textbook such as </a:t>
            </a:r>
            <a:r>
              <a:rPr lang="en-US" altLang="ja-JP" i="1" dirty="0" smtClean="0">
                <a:latin typeface="Calibri" charset="0"/>
                <a:ea typeface="MS PGothic" charset="0"/>
              </a:rPr>
              <a:t>Optics</a:t>
            </a:r>
            <a:r>
              <a:rPr lang="en-US" altLang="ja-JP" dirty="0" smtClean="0">
                <a:latin typeface="Calibri" charset="0"/>
                <a:ea typeface="MS PGothic" charset="0"/>
              </a:rPr>
              <a:t> (4th Edition) (12 August 2001) by Eugene Hecht.</a:t>
            </a:r>
          </a:p>
          <a:p>
            <a:pPr marL="628650" lvl="1" indent="-171450">
              <a:buFontTx/>
              <a:buChar char="-"/>
            </a:pPr>
            <a:endParaRPr lang="en-US" altLang="ja-JP" dirty="0" smtClean="0">
              <a:latin typeface="Calibri" charset="0"/>
              <a:ea typeface="MS PGothic" charset="0"/>
            </a:endParaRPr>
          </a:p>
          <a:p>
            <a:pPr>
              <a:buFont typeface="Calibri" charset="0"/>
              <a:buAutoNum type="arabicPeriod"/>
            </a:pPr>
            <a:r>
              <a:rPr lang="en-US" dirty="0" smtClean="0">
                <a:latin typeface="Calibri" charset="0"/>
                <a:ea typeface="MS PGothic" charset="0"/>
              </a:rPr>
              <a:t>The speed of light is a function of the material through which it travels, much like acoustic waves. The speed is described by the refractive index of the material. </a:t>
            </a:r>
            <a:r>
              <a:rPr lang="en-US" i="1" dirty="0" smtClean="0">
                <a:latin typeface="Calibri" charset="0"/>
                <a:ea typeface="MS PGothic" charset="0"/>
              </a:rPr>
              <a:t>n</a:t>
            </a:r>
            <a:r>
              <a:rPr lang="en-US" dirty="0" smtClean="0">
                <a:latin typeface="Calibri" charset="0"/>
                <a:ea typeface="MS PGothic" charset="0"/>
              </a:rPr>
              <a:t> = </a:t>
            </a:r>
            <a:r>
              <a:rPr lang="en-US" i="1" dirty="0" smtClean="0">
                <a:latin typeface="Calibri" charset="0"/>
                <a:ea typeface="MS PGothic" charset="0"/>
              </a:rPr>
              <a:t>c</a:t>
            </a:r>
            <a:r>
              <a:rPr lang="en-US" dirty="0" smtClean="0">
                <a:latin typeface="Calibri" charset="0"/>
                <a:ea typeface="MS PGothic" charset="0"/>
              </a:rPr>
              <a:t>/</a:t>
            </a:r>
            <a:r>
              <a:rPr lang="en-US" i="1" dirty="0" smtClean="0">
                <a:latin typeface="Calibri" charset="0"/>
                <a:ea typeface="MS PGothic" charset="0"/>
              </a:rPr>
              <a:t>v</a:t>
            </a:r>
            <a:r>
              <a:rPr lang="en-US" dirty="0" smtClean="0">
                <a:latin typeface="Calibri" charset="0"/>
                <a:ea typeface="MS PGothic" charset="0"/>
              </a:rPr>
              <a:t> where </a:t>
            </a:r>
            <a:r>
              <a:rPr lang="en-US" i="1" dirty="0" smtClean="0">
                <a:latin typeface="Calibri" charset="0"/>
                <a:ea typeface="MS PGothic" charset="0"/>
              </a:rPr>
              <a:t>c</a:t>
            </a:r>
            <a:r>
              <a:rPr lang="en-US" dirty="0" smtClean="0">
                <a:latin typeface="Calibri" charset="0"/>
                <a:ea typeface="MS PGothic" charset="0"/>
              </a:rPr>
              <a:t> is the speed of light in a vacuum and </a:t>
            </a:r>
            <a:r>
              <a:rPr lang="en-US" i="1" dirty="0" smtClean="0">
                <a:latin typeface="Calibri" charset="0"/>
                <a:ea typeface="MS PGothic" charset="0"/>
              </a:rPr>
              <a:t>v</a:t>
            </a:r>
            <a:r>
              <a:rPr lang="en-US" dirty="0" smtClean="0">
                <a:latin typeface="Calibri" charset="0"/>
                <a:ea typeface="MS PGothic" charset="0"/>
              </a:rPr>
              <a:t> is the speed of light in the material. </a:t>
            </a:r>
            <a:r>
              <a:rPr lang="en-US" dirty="0" err="1" smtClean="0">
                <a:latin typeface="Calibri" charset="0"/>
                <a:ea typeface="MS PGothic" charset="0"/>
              </a:rPr>
              <a:t>n</a:t>
            </a:r>
            <a:r>
              <a:rPr lang="en-US" baseline="-25000" dirty="0" err="1" smtClean="0">
                <a:latin typeface="Calibri" charset="0"/>
                <a:ea typeface="MS PGothic" charset="0"/>
              </a:rPr>
              <a:t>air</a:t>
            </a:r>
            <a:r>
              <a:rPr lang="en-US" dirty="0" smtClean="0">
                <a:latin typeface="Calibri" charset="0"/>
                <a:ea typeface="MS PGothic" charset="0"/>
              </a:rPr>
              <a:t> = 1.0003 and </a:t>
            </a:r>
            <a:r>
              <a:rPr lang="en-US" dirty="0" err="1" smtClean="0">
                <a:latin typeface="Calibri" charset="0"/>
                <a:ea typeface="MS PGothic" charset="0"/>
              </a:rPr>
              <a:t>n</a:t>
            </a:r>
            <a:r>
              <a:rPr lang="en-US" baseline="-25000" dirty="0" err="1" smtClean="0">
                <a:latin typeface="Calibri" charset="0"/>
                <a:ea typeface="MS PGothic" charset="0"/>
              </a:rPr>
              <a:t>water</a:t>
            </a:r>
            <a:r>
              <a:rPr lang="en-US" dirty="0" smtClean="0">
                <a:latin typeface="Calibri" charset="0"/>
                <a:ea typeface="MS PGothic" charset="0"/>
              </a:rPr>
              <a:t> = 1.3 so the speed of light is faster in air. c = 3 x 10</a:t>
            </a:r>
            <a:r>
              <a:rPr lang="en-US" baseline="30000" dirty="0" smtClean="0">
                <a:latin typeface="Calibri" charset="0"/>
                <a:ea typeface="MS PGothic" charset="0"/>
              </a:rPr>
              <a:t>8</a:t>
            </a:r>
            <a:r>
              <a:rPr lang="en-US" dirty="0" smtClean="0">
                <a:latin typeface="Calibri" charset="0"/>
                <a:ea typeface="MS PGothic" charset="0"/>
              </a:rPr>
              <a:t> </a:t>
            </a:r>
            <a:r>
              <a:rPr lang="en-US" i="1" dirty="0" smtClean="0">
                <a:latin typeface="Calibri" charset="0"/>
                <a:ea typeface="MS PGothic" charset="0"/>
              </a:rPr>
              <a:t>m</a:t>
            </a:r>
            <a:r>
              <a:rPr lang="en-US" i="1" baseline="30000" dirty="0" smtClean="0">
                <a:latin typeface="Calibri" charset="0"/>
                <a:ea typeface="MS PGothic" charset="0"/>
              </a:rPr>
              <a:t>2</a:t>
            </a:r>
            <a:r>
              <a:rPr lang="en-US" dirty="0" smtClean="0">
                <a:latin typeface="Calibri" charset="0"/>
                <a:ea typeface="MS PGothic" charset="0"/>
              </a:rPr>
              <a:t>/</a:t>
            </a:r>
            <a:r>
              <a:rPr lang="en-US" i="1" dirty="0" smtClean="0">
                <a:latin typeface="Calibri" charset="0"/>
                <a:ea typeface="MS PGothic" charset="0"/>
              </a:rPr>
              <a:t>s </a:t>
            </a:r>
            <a:r>
              <a:rPr lang="en-US" dirty="0" smtClean="0">
                <a:latin typeface="Calibri" charset="0"/>
                <a:ea typeface="MS PGothic" charset="0"/>
              </a:rPr>
              <a:t>which is so fast that light can be considered to travel instantly for more applications. </a:t>
            </a:r>
          </a:p>
          <a:p>
            <a:pPr>
              <a:buFont typeface="Calibri" charset="0"/>
              <a:buAutoNum type="arabicPeriod"/>
            </a:pPr>
            <a:endParaRPr lang="en-US" dirty="0" smtClean="0">
              <a:latin typeface="Calibri" charset="0"/>
              <a:ea typeface="MS PGothic" charset="0"/>
            </a:endParaRPr>
          </a:p>
          <a:p>
            <a:pPr>
              <a:buFont typeface="Calibri" charset="0"/>
              <a:buAutoNum type="arabicPeriod"/>
            </a:pPr>
            <a:r>
              <a:rPr lang="en-US" baseline="0" dirty="0" smtClean="0">
                <a:latin typeface="Calibri" charset="0"/>
                <a:ea typeface="MS PGothic" charset="0"/>
              </a:rPr>
              <a:t> I posed this question to see what the students already knew. It provides a lead-in to the discussion about the innards of a LASER. </a:t>
            </a:r>
          </a:p>
          <a:p>
            <a:pPr>
              <a:buFont typeface="Calibri" charset="0"/>
              <a:buAutoNum type="arabicPeriod"/>
            </a:pPr>
            <a:endParaRPr lang="en-US" dirty="0" smtClean="0">
              <a:latin typeface="Calibri" charset="0"/>
              <a:ea typeface="MS PGothic" charset="0"/>
            </a:endParaRPr>
          </a:p>
          <a:p>
            <a:pPr>
              <a:buFont typeface="Calibri" charset="0"/>
              <a:buNone/>
            </a:pPr>
            <a:r>
              <a:rPr lang="en-US" dirty="0" smtClean="0">
                <a:latin typeface="Calibri" charset="0"/>
                <a:ea typeface="MS PGothic" charset="0"/>
              </a:rPr>
              <a:t>WEBSITES:</a:t>
            </a:r>
          </a:p>
          <a:p>
            <a:pPr>
              <a:buFont typeface="Calibri" charset="0"/>
              <a:buNone/>
            </a:pPr>
            <a:r>
              <a:rPr lang="en-US" dirty="0" smtClean="0">
                <a:latin typeface="Calibri" charset="0"/>
                <a:ea typeface="MS PGothic" charset="0"/>
              </a:rPr>
              <a:t>-</a:t>
            </a:r>
            <a:r>
              <a:rPr lang="en-US" sz="1200" u="sng" kern="1200" dirty="0" smtClean="0">
                <a:solidFill>
                  <a:schemeClr val="tx1"/>
                </a:solidFill>
                <a:effectLst/>
                <a:latin typeface="+mn-lt"/>
                <a:ea typeface="+mn-ea"/>
                <a:cs typeface="+mn-cs"/>
                <a:hlinkClick r:id="rId3"/>
              </a:rPr>
              <a:t>http://en.wikipedia.org/wiki/List_of_applications_for_lasers</a:t>
            </a:r>
            <a:r>
              <a:rPr lang="en-US" dirty="0" smtClean="0">
                <a:effectLst/>
              </a:rPr>
              <a:t> </a:t>
            </a:r>
            <a:r>
              <a:rPr lang="en-US" dirty="0" smtClean="0">
                <a:latin typeface="Calibri" charset="0"/>
                <a:ea typeface="MS PGothic" charset="0"/>
              </a:rPr>
              <a:t> – list of laser applications</a:t>
            </a:r>
            <a:r>
              <a:rPr lang="en-US" baseline="0" dirty="0" smtClean="0">
                <a:latin typeface="Calibri" charset="0"/>
                <a:ea typeface="MS PGothic" charset="0"/>
              </a:rPr>
              <a:t> </a:t>
            </a:r>
            <a:endParaRPr lang="en-US" dirty="0" smtClean="0">
              <a:latin typeface="Calibri" charset="0"/>
              <a:ea typeface="MS PGothic" charset="0"/>
            </a:endParaRPr>
          </a:p>
          <a:p>
            <a:pPr>
              <a:buFont typeface="Calibri" charset="0"/>
              <a:buNone/>
            </a:pPr>
            <a:r>
              <a:rPr lang="en-US" dirty="0" smtClean="0">
                <a:latin typeface="Calibri" charset="0"/>
                <a:ea typeface="MS PGothic" charset="0"/>
              </a:rPr>
              <a:t> </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3732579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TEACHER NOTES: </a:t>
            </a:r>
          </a:p>
          <a:p>
            <a:r>
              <a:rPr lang="en-US" dirty="0" smtClean="0">
                <a:latin typeface="Calibri" charset="0"/>
                <a:ea typeface="MS PGothic" charset="0"/>
              </a:rPr>
              <a:t>	</a:t>
            </a:r>
            <a:r>
              <a:rPr lang="en-US" dirty="0" smtClean="0">
                <a:latin typeface="Georgia" charset="0"/>
                <a:ea typeface="MS PGothic" charset="0"/>
              </a:rPr>
              <a:t>LASER is an acronym:</a:t>
            </a:r>
          </a:p>
          <a:p>
            <a:r>
              <a:rPr lang="en-US" dirty="0" smtClean="0">
                <a:latin typeface="Georgia" charset="0"/>
                <a:ea typeface="MS PGothic" charset="0"/>
              </a:rPr>
              <a:t>	</a:t>
            </a:r>
          </a:p>
          <a:p>
            <a:r>
              <a:rPr lang="en-US" dirty="0" smtClean="0">
                <a:latin typeface="Georgia" charset="0"/>
                <a:ea typeface="MS PGothic" charset="0"/>
              </a:rPr>
              <a:t>		Light</a:t>
            </a:r>
          </a:p>
          <a:p>
            <a:r>
              <a:rPr lang="en-US" dirty="0" smtClean="0">
                <a:latin typeface="Georgia" charset="0"/>
                <a:ea typeface="MS PGothic" charset="0"/>
              </a:rPr>
              <a:t>		Amplification by</a:t>
            </a:r>
          </a:p>
          <a:p>
            <a:r>
              <a:rPr lang="en-US" dirty="0" smtClean="0">
                <a:latin typeface="Georgia" charset="0"/>
                <a:ea typeface="MS PGothic" charset="0"/>
              </a:rPr>
              <a:t>		Stimulated</a:t>
            </a:r>
          </a:p>
          <a:p>
            <a:r>
              <a:rPr lang="en-US" dirty="0" smtClean="0">
                <a:latin typeface="Georgia" charset="0"/>
                <a:ea typeface="MS PGothic" charset="0"/>
              </a:rPr>
              <a:t>		Emission of</a:t>
            </a:r>
          </a:p>
          <a:p>
            <a:r>
              <a:rPr lang="en-US" dirty="0" smtClean="0">
                <a:latin typeface="Georgia" charset="0"/>
                <a:ea typeface="MS PGothic" charset="0"/>
              </a:rPr>
              <a:t>		Radiation</a:t>
            </a:r>
          </a:p>
          <a:p>
            <a:endParaRPr lang="en-US" dirty="0" smtClean="0">
              <a:latin typeface="Calibri" charset="0"/>
              <a:ea typeface="MS PGothic" charset="0"/>
            </a:endParaRPr>
          </a:p>
          <a:p>
            <a:r>
              <a:rPr lang="en-US" dirty="0" smtClean="0">
                <a:latin typeface="Calibri" charset="0"/>
                <a:ea typeface="MS PGothic" charset="0"/>
              </a:rPr>
              <a:t>	This is a diagram of a green hand-held laser pointer. The important part is the blown up DPSS (diode pumped solid state) laser module. In the module, a small diode emits red light on the far left side</a:t>
            </a:r>
            <a:r>
              <a:rPr lang="en-US" baseline="0" dirty="0" smtClean="0">
                <a:latin typeface="Calibri" charset="0"/>
                <a:ea typeface="MS PGothic" charset="0"/>
              </a:rPr>
              <a:t> of the blown up region</a:t>
            </a:r>
            <a:r>
              <a:rPr lang="en-US" dirty="0" smtClean="0">
                <a:latin typeface="Calibri" charset="0"/>
                <a:ea typeface="MS PGothic" charset="0"/>
              </a:rPr>
              <a:t>. The red light is focused in the “focusing</a:t>
            </a:r>
            <a:r>
              <a:rPr lang="en-US" baseline="0" dirty="0" smtClean="0">
                <a:latin typeface="Calibri" charset="0"/>
                <a:ea typeface="MS PGothic" charset="0"/>
              </a:rPr>
              <a:t> lens” down to a smaller spot size (much like how a camera focuses an image).</a:t>
            </a:r>
            <a:r>
              <a:rPr lang="en-US" dirty="0" smtClean="0">
                <a:latin typeface="Calibri" charset="0"/>
                <a:ea typeface="MS PGothic" charset="0"/>
              </a:rPr>
              <a:t> The</a:t>
            </a:r>
            <a:r>
              <a:rPr lang="en-US" baseline="0" dirty="0" smtClean="0">
                <a:latin typeface="Calibri" charset="0"/>
                <a:ea typeface="MS PGothic" charset="0"/>
              </a:rPr>
              <a:t> light is then used to </a:t>
            </a:r>
            <a:r>
              <a:rPr lang="en-US" dirty="0" smtClean="0">
                <a:latin typeface="Calibri" charset="0"/>
                <a:ea typeface="MS PGothic" charset="0"/>
              </a:rPr>
              <a:t>pump a neodymium-doped yttrium </a:t>
            </a:r>
            <a:r>
              <a:rPr lang="en-US" dirty="0" err="1" smtClean="0">
                <a:latin typeface="Calibri" charset="0"/>
                <a:ea typeface="MS PGothic" charset="0"/>
              </a:rPr>
              <a:t>orthovanadate</a:t>
            </a:r>
            <a:r>
              <a:rPr lang="en-US" dirty="0" smtClean="0">
                <a:latin typeface="Calibri" charset="0"/>
                <a:ea typeface="MS PGothic" charset="0"/>
              </a:rPr>
              <a:t> (Nd:YVO</a:t>
            </a:r>
            <a:r>
              <a:rPr lang="en-US" baseline="-25000" dirty="0" smtClean="0">
                <a:latin typeface="Calibri" charset="0"/>
                <a:ea typeface="MS PGothic" charset="0"/>
              </a:rPr>
              <a:t>4</a:t>
            </a:r>
            <a:r>
              <a:rPr lang="en-US" dirty="0" smtClean="0">
                <a:latin typeface="Calibri" charset="0"/>
                <a:ea typeface="MS PGothic" charset="0"/>
              </a:rPr>
              <a:t>) crystal. “Pumping” refers</a:t>
            </a:r>
            <a:r>
              <a:rPr lang="en-US" baseline="0" dirty="0" smtClean="0">
                <a:latin typeface="Calibri" charset="0"/>
                <a:ea typeface="MS PGothic" charset="0"/>
              </a:rPr>
              <a:t> to the energy that is imparted to the atoms in the crystal by the red beam. </a:t>
            </a:r>
            <a:r>
              <a:rPr lang="en-US" dirty="0" smtClean="0">
                <a:latin typeface="Calibri" charset="0"/>
                <a:ea typeface="MS PGothic" charset="0"/>
              </a:rPr>
              <a:t> The atoms in the crystal</a:t>
            </a:r>
            <a:r>
              <a:rPr lang="en-US" baseline="0" dirty="0" smtClean="0">
                <a:latin typeface="Calibri" charset="0"/>
                <a:ea typeface="MS PGothic" charset="0"/>
              </a:rPr>
              <a:t> reach an excited energy state and release photons when they return to ground. This creates a cascade where the photons from the first few atoms excite more atoms and so on. The result is a highly coherent (in phase) green beam leaving the crystal. </a:t>
            </a:r>
            <a:r>
              <a:rPr lang="en-US" dirty="0" smtClean="0">
                <a:latin typeface="Calibri" charset="0"/>
                <a:ea typeface="MS PGothic" charset="0"/>
              </a:rPr>
              <a:t>That beam is then expanded and sent toward</a:t>
            </a:r>
            <a:r>
              <a:rPr lang="en-US" baseline="0" dirty="0" smtClean="0">
                <a:latin typeface="Calibri" charset="0"/>
                <a:ea typeface="MS PGothic" charset="0"/>
              </a:rPr>
              <a:t> the opening of the pointer. To prevent the beam from expanding too much, it first goes through a collimating lens to reduce the beam divergence. The IR filter removes certain wavelengths of light that may be particularly harmful to human eyes. </a:t>
            </a:r>
          </a:p>
          <a:p>
            <a:r>
              <a:rPr lang="en-US" baseline="0" dirty="0" smtClean="0">
                <a:latin typeface="Calibri" charset="0"/>
                <a:ea typeface="MS PGothic" charset="0"/>
              </a:rPr>
              <a:t>	</a:t>
            </a:r>
            <a:r>
              <a:rPr lang="en-US" dirty="0" smtClean="0">
                <a:latin typeface="Calibri" charset="0"/>
                <a:ea typeface="MS PGothic" charset="0"/>
              </a:rPr>
              <a:t>To relate it to the acronym, </a:t>
            </a:r>
            <a:r>
              <a:rPr lang="en-US" b="1" u="sng" dirty="0" smtClean="0">
                <a:latin typeface="Calibri" charset="0"/>
                <a:ea typeface="MS PGothic" charset="0"/>
              </a:rPr>
              <a:t>light</a:t>
            </a:r>
            <a:r>
              <a:rPr lang="en-US" b="0" u="none" baseline="0" dirty="0" smtClean="0">
                <a:latin typeface="Calibri" charset="0"/>
                <a:ea typeface="MS PGothic" charset="0"/>
              </a:rPr>
              <a:t> </a:t>
            </a:r>
            <a:r>
              <a:rPr lang="en-US" b="0" u="none" dirty="0" smtClean="0">
                <a:latin typeface="Calibri" charset="0"/>
                <a:ea typeface="MS PGothic" charset="0"/>
              </a:rPr>
              <a:t>is</a:t>
            </a:r>
            <a:r>
              <a:rPr lang="en-US" dirty="0" smtClean="0">
                <a:latin typeface="Calibri" charset="0"/>
                <a:ea typeface="MS PGothic" charset="0"/>
              </a:rPr>
              <a:t> initially created by the diode. The </a:t>
            </a:r>
            <a:r>
              <a:rPr lang="en-US" b="1" u="sng" dirty="0" smtClean="0">
                <a:latin typeface="Calibri" charset="0"/>
                <a:ea typeface="MS PGothic" charset="0"/>
              </a:rPr>
              <a:t>amplification</a:t>
            </a:r>
            <a:r>
              <a:rPr lang="en-US" dirty="0" smtClean="0">
                <a:latin typeface="Calibri" charset="0"/>
                <a:ea typeface="MS PGothic" charset="0"/>
              </a:rPr>
              <a:t> takes place in the crystal. Atoms in the crystal are </a:t>
            </a:r>
            <a:r>
              <a:rPr lang="en-US" b="1" u="sng" dirty="0" smtClean="0">
                <a:latin typeface="Calibri" charset="0"/>
                <a:ea typeface="MS PGothic" charset="0"/>
              </a:rPr>
              <a:t>stimulated</a:t>
            </a:r>
            <a:r>
              <a:rPr lang="en-US" baseline="0" dirty="0" smtClean="0">
                <a:latin typeface="Calibri" charset="0"/>
                <a:ea typeface="MS PGothic" charset="0"/>
              </a:rPr>
              <a:t> </a:t>
            </a:r>
            <a:r>
              <a:rPr lang="en-US" dirty="0" smtClean="0">
                <a:latin typeface="Calibri" charset="0"/>
                <a:ea typeface="MS PGothic" charset="0"/>
              </a:rPr>
              <a:t>to a higher, unstable energy state by the light from the diode. The excited atoms quickly drop back down to their ground state, </a:t>
            </a:r>
            <a:r>
              <a:rPr lang="en-US" b="1" u="sng" dirty="0" smtClean="0">
                <a:latin typeface="Calibri" charset="0"/>
                <a:ea typeface="MS PGothic" charset="0"/>
              </a:rPr>
              <a:t>emitting</a:t>
            </a:r>
            <a:r>
              <a:rPr lang="en-US" dirty="0" smtClean="0">
                <a:latin typeface="Calibri" charset="0"/>
                <a:ea typeface="MS PGothic" charset="0"/>
              </a:rPr>
              <a:t> </a:t>
            </a:r>
            <a:r>
              <a:rPr lang="en-US" b="1" u="sng" dirty="0" smtClean="0">
                <a:latin typeface="Calibri" charset="0"/>
                <a:ea typeface="MS PGothic" charset="0"/>
              </a:rPr>
              <a:t>radiation</a:t>
            </a:r>
            <a:r>
              <a:rPr lang="en-US" dirty="0" smtClean="0">
                <a:latin typeface="Calibri" charset="0"/>
                <a:ea typeface="MS PGothic" charset="0"/>
              </a:rPr>
              <a:t> as a result. This process repeats itself through the crystal, resulting in more light coming out than was put-in. </a:t>
            </a:r>
          </a:p>
          <a:p>
            <a:r>
              <a:rPr lang="en-US" dirty="0" smtClean="0">
                <a:latin typeface="Calibri" charset="0"/>
                <a:ea typeface="MS PGothic" charset="0"/>
              </a:rPr>
              <a:t>	The</a:t>
            </a:r>
            <a:r>
              <a:rPr lang="en-US" baseline="0" dirty="0" smtClean="0">
                <a:latin typeface="Calibri" charset="0"/>
                <a:ea typeface="MS PGothic" charset="0"/>
              </a:rPr>
              <a:t> DPSS is just one kind of laser. The ideas underlying the function of other lasers are </a:t>
            </a:r>
            <a:r>
              <a:rPr lang="en-US" baseline="0" dirty="0" smtClean="0">
                <a:latin typeface="Calibri" charset="0"/>
                <a:ea typeface="MS PGothic" charset="0"/>
              </a:rPr>
              <a:t>similar</a:t>
            </a:r>
            <a:r>
              <a:rPr lang="en-US" baseline="0" dirty="0" smtClean="0">
                <a:latin typeface="Calibri" charset="0"/>
                <a:ea typeface="MS PGothic" charset="0"/>
              </a:rPr>
              <a:t>. For other kinds of lasers see the links below. </a:t>
            </a:r>
            <a:r>
              <a:rPr lang="en-US" dirty="0" smtClean="0">
                <a:latin typeface="Calibri" charset="0"/>
                <a:ea typeface="MS PGothic" charset="0"/>
              </a:rPr>
              <a:t>   </a:t>
            </a:r>
          </a:p>
          <a:p>
            <a:endParaRPr lang="en-US" dirty="0" smtClean="0">
              <a:latin typeface="Calibri" charset="0"/>
              <a:ea typeface="MS PGothic" charset="0"/>
            </a:endParaRPr>
          </a:p>
          <a:p>
            <a:r>
              <a:rPr lang="en-US" dirty="0" smtClean="0">
                <a:latin typeface="Calibri" charset="0"/>
                <a:ea typeface="MS PGothic" charset="0"/>
              </a:rPr>
              <a:t>PHOTO CREDIT: </a:t>
            </a:r>
            <a:r>
              <a:rPr lang="en-US" sz="1200" u="sng" kern="1200" dirty="0" smtClean="0">
                <a:solidFill>
                  <a:schemeClr val="tx1"/>
                </a:solidFill>
                <a:effectLst/>
                <a:latin typeface="+mn-lt"/>
                <a:ea typeface="+mn-ea"/>
                <a:cs typeface="+mn-cs"/>
                <a:hlinkClick r:id="rId3"/>
              </a:rPr>
              <a:t>https://en.wikipedia.org/wiki/Laser - Solid-state_lasers</a:t>
            </a:r>
            <a:r>
              <a:rPr lang="en-US" smtClean="0">
                <a:effectLst/>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WEBSITES:</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hlinkClick r:id="rId4"/>
              </a:rPr>
              <a:t>http://science.howstuffworks.com/laser.htm</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hlinkClick r:id="rId5"/>
              </a:rPr>
              <a:t>http://www.youtube.com/watch?v=y3SBSbsdiYg</a:t>
            </a:r>
            <a:r>
              <a:rPr lang="en-US" sz="1200" kern="1200" dirty="0" smtClean="0">
                <a:solidFill>
                  <a:schemeClr val="tx1"/>
                </a:solidFill>
                <a:effectLst/>
                <a:latin typeface="+mn-lt"/>
                <a:ea typeface="+mn-ea"/>
                <a:cs typeface="+mn-cs"/>
              </a:rPr>
              <a:t> - Minute Physics video</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2277514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Calibri" charset="0"/>
                <a:ea typeface="MS PGothic" charset="0"/>
              </a:rPr>
              <a:t>TEACHER NOTES: Pose this as a quick “think about it” question. After a few minutes, solicit answers from your students. The primary purpose here is to get the students thinking about what they already know about lights and lasers. Of primary concern is that the students understand that a light bulb</a:t>
            </a:r>
            <a:r>
              <a:rPr lang="en-US" baseline="0" dirty="0" smtClean="0">
                <a:latin typeface="Calibri" charset="0"/>
                <a:ea typeface="MS PGothic" charset="0"/>
              </a:rPr>
              <a:t> produces diffuse, spread out light. A LASER, on the other hand, creates a tight beam. </a:t>
            </a:r>
            <a:r>
              <a:rPr lang="en-US" dirty="0" smtClean="0">
                <a:latin typeface="Calibri" charset="0"/>
                <a:ea typeface="MS PGothic" charset="0"/>
              </a:rPr>
              <a:t>With these differences in mind, the concepts of incoherent and coherent light may be easier to grasp. The answer is discussed</a:t>
            </a:r>
            <a:r>
              <a:rPr lang="en-US" baseline="0" dirty="0" smtClean="0">
                <a:latin typeface="Calibri" charset="0"/>
                <a:ea typeface="MS PGothic" charset="0"/>
              </a:rPr>
              <a:t> in detail in the following slide. </a:t>
            </a:r>
            <a:endParaRPr lang="en-US" dirty="0" smtClean="0">
              <a:latin typeface="Calibri" charset="0"/>
              <a:ea typeface="MS PGothic" charset="0"/>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3784843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TEACHER NOTES:</a:t>
            </a:r>
          </a:p>
          <a:p>
            <a:pPr>
              <a:defRPr/>
            </a:pPr>
            <a:r>
              <a:rPr lang="en-US" dirty="0" smtClean="0"/>
              <a:t>Incoherent:</a:t>
            </a:r>
          </a:p>
          <a:p>
            <a:pPr marL="285750" indent="-285750">
              <a:buClrTx/>
              <a:buFontTx/>
              <a:buChar char="-"/>
              <a:defRPr/>
            </a:pPr>
            <a:r>
              <a:rPr lang="en-US" dirty="0" smtClean="0"/>
              <a:t>Many frequencies and wavelengths (colors)</a:t>
            </a:r>
          </a:p>
          <a:p>
            <a:pPr marL="285750" indent="-285750">
              <a:buClrTx/>
              <a:buFontTx/>
              <a:buChar char="-"/>
              <a:defRPr/>
            </a:pPr>
            <a:r>
              <a:rPr lang="en-US" dirty="0" smtClean="0"/>
              <a:t>Waves do not line up</a:t>
            </a:r>
          </a:p>
          <a:p>
            <a:pPr marL="285750" indent="-285750">
              <a:buFontTx/>
              <a:buChar char="-"/>
              <a:defRPr/>
            </a:pPr>
            <a:endParaRPr lang="en-US" dirty="0" smtClean="0"/>
          </a:p>
          <a:p>
            <a:pPr>
              <a:defRPr/>
            </a:pPr>
            <a:r>
              <a:rPr lang="en-US" dirty="0" smtClean="0"/>
              <a:t>Coherent:</a:t>
            </a:r>
          </a:p>
          <a:p>
            <a:pPr marL="285750" indent="-285750">
              <a:buClrTx/>
              <a:buFontTx/>
              <a:buChar char="-"/>
              <a:defRPr/>
            </a:pPr>
            <a:r>
              <a:rPr lang="en-US" dirty="0" smtClean="0"/>
              <a:t>One frequency and</a:t>
            </a:r>
            <a:r>
              <a:rPr lang="en-US" baseline="0" dirty="0" smtClean="0"/>
              <a:t> wavelength </a:t>
            </a:r>
            <a:r>
              <a:rPr lang="en-US" dirty="0" smtClean="0"/>
              <a:t>(color)</a:t>
            </a:r>
          </a:p>
          <a:p>
            <a:pPr marL="285750" indent="-285750">
              <a:buClrTx/>
              <a:buFontTx/>
              <a:buChar char="-"/>
              <a:defRPr/>
            </a:pPr>
            <a:r>
              <a:rPr lang="en-US" dirty="0" smtClean="0"/>
              <a:t>Waves line up</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This picture illustrates how incoherent light from an incandescent light bulb</a:t>
            </a:r>
            <a:r>
              <a:rPr lang="en-US" baseline="0" dirty="0" smtClean="0">
                <a:latin typeface="Calibri" charset="0"/>
                <a:ea typeface="MS PGothic" charset="0"/>
              </a:rPr>
              <a:t> </a:t>
            </a:r>
            <a:r>
              <a:rPr lang="en-US" dirty="0" smtClean="0">
                <a:latin typeface="Calibri" charset="0"/>
                <a:ea typeface="MS PGothic" charset="0"/>
              </a:rPr>
              <a:t>can be made into coherent light. The incoherent, white light is spatially filtered through a pinhole aperture which</a:t>
            </a:r>
            <a:r>
              <a:rPr lang="en-US" baseline="0" dirty="0" smtClean="0">
                <a:latin typeface="Calibri" charset="0"/>
                <a:ea typeface="MS PGothic" charset="0"/>
              </a:rPr>
              <a:t> lines the waves up. </a:t>
            </a:r>
            <a:r>
              <a:rPr lang="en-US" dirty="0" smtClean="0">
                <a:latin typeface="Calibri" charset="0"/>
                <a:ea typeface="MS PGothic" charset="0"/>
              </a:rPr>
              <a:t>The light is then filtered down to just one color by the wavelength</a:t>
            </a:r>
            <a:r>
              <a:rPr lang="en-US" baseline="0" dirty="0" smtClean="0">
                <a:latin typeface="Calibri" charset="0"/>
                <a:ea typeface="MS PGothic" charset="0"/>
              </a:rPr>
              <a:t> filter</a:t>
            </a:r>
            <a:r>
              <a:rPr lang="en-US" dirty="0" smtClean="0">
                <a:latin typeface="Calibri" charset="0"/>
                <a:ea typeface="MS PGothic" charset="0"/>
              </a:rPr>
              <a:t>, producing coherent light like that of a laser. </a:t>
            </a:r>
          </a:p>
          <a:p>
            <a:r>
              <a:rPr lang="en-US" dirty="0" smtClean="0">
                <a:latin typeface="Calibri" charset="0"/>
                <a:ea typeface="MS PGothic" charset="0"/>
              </a:rPr>
              <a:t>The important part of the diagram is to show that incoherent light is randomly</a:t>
            </a:r>
            <a:r>
              <a:rPr lang="en-US" baseline="0" dirty="0" smtClean="0">
                <a:latin typeface="Calibri" charset="0"/>
                <a:ea typeface="MS PGothic" charset="0"/>
              </a:rPr>
              <a:t> fluctuating</a:t>
            </a:r>
            <a:r>
              <a:rPr lang="en-US" dirty="0" smtClean="0">
                <a:latin typeface="Calibri" charset="0"/>
                <a:ea typeface="MS PGothic" charset="0"/>
              </a:rPr>
              <a:t> and made up of many different colors. Coherent light is of one color where all the waves are in phase. Another helpful diagram is in the next slide.</a:t>
            </a:r>
          </a:p>
          <a:p>
            <a:endParaRPr lang="en-US" dirty="0" smtClean="0">
              <a:latin typeface="Calibri" charset="0"/>
              <a:ea typeface="MS PGothic" charset="0"/>
            </a:endParaRPr>
          </a:p>
          <a:p>
            <a:r>
              <a:rPr lang="en-US" dirty="0" smtClean="0">
                <a:latin typeface="Calibri" charset="0"/>
                <a:ea typeface="MS PGothic" charset="0"/>
              </a:rPr>
              <a:t>PHOTO CREDIT: </a:t>
            </a:r>
            <a:r>
              <a:rPr lang="en-US" sz="1200" u="sng" kern="1200" dirty="0" smtClean="0">
                <a:solidFill>
                  <a:schemeClr val="tx1"/>
                </a:solidFill>
                <a:effectLst/>
                <a:latin typeface="+mn-lt"/>
                <a:ea typeface="+mn-ea"/>
                <a:cs typeface="+mn-cs"/>
                <a:hlinkClick r:id="rId3"/>
              </a:rPr>
              <a:t>http://zeiss-campus.magnet.fsu.edu/tutorials/coherence/</a:t>
            </a:r>
            <a:endParaRPr lang="en-US" sz="1200" kern="1200" dirty="0" smtClean="0">
              <a:solidFill>
                <a:schemeClr val="tx1"/>
              </a:solidFill>
              <a:effectLst/>
              <a:latin typeface="+mn-lt"/>
              <a:ea typeface="+mn-ea"/>
              <a:cs typeface="+mn-cs"/>
            </a:endParaRPr>
          </a:p>
          <a:p>
            <a:endParaRPr lang="en-US" dirty="0" smtClean="0">
              <a:latin typeface="Calibri" charset="0"/>
              <a:ea typeface="MS PGothic" charset="0"/>
            </a:endParaRPr>
          </a:p>
          <a:p>
            <a:pPr lvl="0"/>
            <a:r>
              <a:rPr lang="en-US" dirty="0" smtClean="0">
                <a:latin typeface="Calibri" charset="0"/>
                <a:ea typeface="MS PGothic" charset="0"/>
              </a:rPr>
              <a:t>WEBSITES:</a:t>
            </a:r>
            <a:br>
              <a:rPr lang="en-US" dirty="0" smtClean="0">
                <a:latin typeface="Calibri" charset="0"/>
                <a:ea typeface="MS PGothic" charset="0"/>
              </a:rPr>
            </a:br>
            <a:r>
              <a:rPr lang="en-US" dirty="0" smtClean="0">
                <a:latin typeface="Calibri" charset="0"/>
                <a:ea typeface="MS PGothic" charset="0"/>
              </a:rPr>
              <a:t>	-</a:t>
            </a:r>
            <a:r>
              <a:rPr lang="en-US" baseline="0" dirty="0" smtClean="0">
                <a:latin typeface="Calibri" charset="0"/>
                <a:ea typeface="MS PGothic" charset="0"/>
              </a:rPr>
              <a:t> </a:t>
            </a:r>
            <a:r>
              <a:rPr lang="en-US" sz="1200" u="sng" kern="1200" dirty="0" smtClean="0">
                <a:solidFill>
                  <a:schemeClr val="tx1"/>
                </a:solidFill>
                <a:effectLst/>
                <a:latin typeface="+mn-lt"/>
                <a:ea typeface="+mn-ea"/>
                <a:cs typeface="+mn-cs"/>
                <a:hlinkClick r:id="rId4"/>
              </a:rPr>
              <a:t>http://en.wikipedia.org/wiki/Coherence_(physics)#Spatial_coherence</a:t>
            </a:r>
            <a:endParaRPr lang="en-US" sz="1200" u="sng" kern="1200" dirty="0" smtClean="0">
              <a:solidFill>
                <a:schemeClr val="tx1"/>
              </a:solidFill>
              <a:effectLst/>
              <a:latin typeface="+mn-lt"/>
              <a:ea typeface="+mn-ea"/>
              <a:cs typeface="+mn-cs"/>
            </a:endParaRPr>
          </a:p>
          <a:p>
            <a:r>
              <a:rPr lang="en-US" sz="1200" u="none" kern="1200" dirty="0" smtClean="0">
                <a:solidFill>
                  <a:schemeClr val="tx1"/>
                </a:solidFill>
                <a:effectLst/>
                <a:latin typeface="+mn-lt"/>
                <a:ea typeface="+mn-ea"/>
                <a:cs typeface="+mn-cs"/>
              </a:rPr>
              <a:t>	-</a:t>
            </a:r>
            <a:r>
              <a:rPr lang="en-US" sz="1200" u="none" kern="1200" baseline="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hlinkClick r:id="rId3"/>
              </a:rPr>
              <a:t>http://zeiss-campus.magnet.fsu.edu/tutorials/coherence/</a:t>
            </a:r>
            <a:r>
              <a:rPr lang="en-US" sz="1200" u="none" kern="1200" baseline="0" dirty="0" smtClean="0">
                <a:solidFill>
                  <a:schemeClr val="tx1"/>
                </a:solidFill>
                <a:effectLst/>
                <a:latin typeface="+mn-lt"/>
                <a:ea typeface="+mn-ea"/>
                <a:cs typeface="+mn-cs"/>
              </a:rPr>
              <a:t> - </a:t>
            </a:r>
            <a:r>
              <a:rPr lang="en-US" dirty="0" smtClean="0"/>
              <a:t>This website</a:t>
            </a:r>
            <a:r>
              <a:rPr lang="en-US" baseline="0" dirty="0" smtClean="0"/>
              <a:t> has a cool applet to play with pinhole size and filter color</a:t>
            </a:r>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2471934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Calibri" charset="0"/>
                <a:ea typeface="MS PGothic" charset="0"/>
              </a:rPr>
              <a:t>TEACHER NOTE: This figure illustrates the same concepts as the previous figure. Point out that the incoherent light has lots of colors and the waves do not line up (OUT of phase). The LASER is one</a:t>
            </a:r>
            <a:r>
              <a:rPr lang="en-US" baseline="0" dirty="0" smtClean="0">
                <a:latin typeface="Calibri" charset="0"/>
                <a:ea typeface="MS PGothic" charset="0"/>
              </a:rPr>
              <a:t> color </a:t>
            </a:r>
            <a:r>
              <a:rPr lang="en-US" dirty="0" smtClean="0">
                <a:latin typeface="Calibri" charset="0"/>
                <a:ea typeface="MS PGothic" charset="0"/>
              </a:rPr>
              <a:t>and all the waves line up nicely (IN phase). Also</a:t>
            </a:r>
            <a:r>
              <a:rPr lang="en-US" baseline="0" dirty="0" smtClean="0">
                <a:latin typeface="Calibri" charset="0"/>
                <a:ea typeface="MS PGothic" charset="0"/>
              </a:rPr>
              <a:t> note that both of these graphs are made up purely of sine waves.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latin typeface="Calibri" charset="0"/>
              <a:ea typeface="MS PGothic"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latin typeface="Calibri" charset="0"/>
                <a:ea typeface="MS PGothic" charset="0"/>
              </a:rPr>
              <a:t>PHOTO CREDIT: Eric Orenstein</a:t>
            </a:r>
            <a:r>
              <a:rPr lang="en-US" dirty="0" smtClean="0">
                <a:latin typeface="Calibri" charset="0"/>
                <a:ea typeface="MS PGothic" charset="0"/>
              </a:rPr>
              <a:t> </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2468274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smtClean="0"/>
              <a:t>TEACHER NOTES: Coherent light beams concentrate a lot of energy in a small spot and propagate a long ways. Both of these properties are consequences of coherent light having a small divergence (the light does not spread out very much). That means the beam can travel a long way without losing a lot of energy to spreading out. Mention the flashlight beam again; how quickly does that beam spread out? Have a student draw a picture of light from a flashlight and light from a LASER on the board to illustrate this. The picture</a:t>
            </a:r>
            <a:r>
              <a:rPr lang="en-US" baseline="0" dirty="0" smtClean="0"/>
              <a:t> in the slide should give them a clue (a light bulb will not create a tight spot like the LASER). </a:t>
            </a:r>
            <a:endParaRPr lang="en-US" dirty="0" smtClean="0"/>
          </a:p>
          <a:p>
            <a:pPr>
              <a:defRPr/>
            </a:pPr>
            <a:endParaRPr lang="en-US" dirty="0" smtClean="0"/>
          </a:p>
          <a:p>
            <a:r>
              <a:rPr lang="en-US" sz="1200" kern="1200" dirty="0" smtClean="0">
                <a:solidFill>
                  <a:schemeClr val="tx1"/>
                </a:solidFill>
                <a:effectLst/>
                <a:latin typeface="+mn-lt"/>
                <a:ea typeface="+mn-ea"/>
                <a:cs typeface="+mn-cs"/>
              </a:rPr>
              <a:t>PHOTO CREDIT: </a:t>
            </a:r>
            <a:r>
              <a:rPr lang="en-US" sz="1200" u="sng" kern="1200" dirty="0" smtClean="0">
                <a:solidFill>
                  <a:schemeClr val="tx1"/>
                </a:solidFill>
                <a:effectLst/>
                <a:latin typeface="+mn-lt"/>
                <a:ea typeface="+mn-ea"/>
                <a:cs typeface="+mn-cs"/>
                <a:hlinkClick r:id="rId3"/>
              </a:rPr>
              <a:t>http://www.discovercircuits.com/dc-mag/Issue_1111/Photos/Red Laser Beam.jpg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WEBSITES:</a:t>
            </a:r>
          </a:p>
          <a:p>
            <a:r>
              <a:rPr lang="en-US" sz="1200" kern="1200" dirty="0" smtClean="0">
                <a:solidFill>
                  <a:schemeClr val="tx1"/>
                </a:solidFill>
                <a:effectLst/>
                <a:latin typeface="+mn-lt"/>
                <a:ea typeface="+mn-ea"/>
                <a:cs typeface="+mn-cs"/>
              </a:rPr>
              <a:t>The first two links below are videos that demonstrate that LASERs do in fact focuses energy and propagates it over long distances. Both videos use a Wicked brand LASER. Point out that these LASERs are much more powerful than a typical laser pointer and care needs to be taken to protect the eyes.  </a:t>
            </a:r>
          </a:p>
          <a:p>
            <a:pPr marL="171450" lvl="0" indent="-171450">
              <a:buFont typeface="Lucida Grande"/>
              <a:buChar char="-"/>
            </a:pPr>
            <a:r>
              <a:rPr lang="en-US" sz="1200" u="sng" kern="1200" dirty="0" smtClean="0">
                <a:solidFill>
                  <a:schemeClr val="tx1"/>
                </a:solidFill>
                <a:effectLst/>
                <a:latin typeface="+mn-lt"/>
                <a:ea typeface="+mn-ea"/>
                <a:cs typeface="+mn-cs"/>
                <a:hlinkClick r:id="rId4"/>
              </a:rPr>
              <a:t>http://www.youtube.com/watch?v=Y7ACAI8szdE&amp;feature=player_embedded - !</a:t>
            </a:r>
            <a:r>
              <a:rPr lang="en-US" sz="1200" kern="1200" dirty="0" smtClean="0">
                <a:solidFill>
                  <a:schemeClr val="tx1"/>
                </a:solidFill>
                <a:effectLst/>
                <a:latin typeface="+mn-lt"/>
                <a:ea typeface="+mn-ea"/>
                <a:cs typeface="+mn-cs"/>
              </a:rPr>
              <a:t>– video of bottle rockets being lit with a laser</a:t>
            </a:r>
          </a:p>
          <a:p>
            <a:pPr marL="171450" lvl="0" indent="-171450">
              <a:buFont typeface="Lucida Grande"/>
              <a:buChar char="-"/>
            </a:pPr>
            <a:r>
              <a:rPr lang="en-US" sz="1200" u="sng" kern="1200" dirty="0" smtClean="0">
                <a:solidFill>
                  <a:schemeClr val="tx1"/>
                </a:solidFill>
                <a:effectLst/>
                <a:latin typeface="+mn-lt"/>
                <a:ea typeface="+mn-ea"/>
                <a:cs typeface="+mn-cs"/>
                <a:hlinkClick r:id="rId5"/>
              </a:rPr>
              <a:t>http://www.youtube.com/watch?v=WlnzcZj_rqU&amp;feature=player_embedded</a:t>
            </a:r>
            <a:r>
              <a:rPr lang="en-US" sz="1200" kern="1200" dirty="0" smtClean="0">
                <a:solidFill>
                  <a:schemeClr val="tx1"/>
                </a:solidFill>
                <a:effectLst/>
                <a:latin typeface="+mn-lt"/>
                <a:ea typeface="+mn-ea"/>
                <a:cs typeface="+mn-cs"/>
              </a:rPr>
              <a:t> - balloons being popped with a laser</a:t>
            </a:r>
          </a:p>
          <a:p>
            <a:pPr marL="171450" lvl="0" indent="-171450">
              <a:buFont typeface="Lucida Grande"/>
              <a:buChar char="-"/>
            </a:pPr>
            <a:r>
              <a:rPr lang="en-US" sz="1200" u="sng" kern="1200" dirty="0" smtClean="0">
                <a:solidFill>
                  <a:schemeClr val="tx1"/>
                </a:solidFill>
                <a:effectLst/>
                <a:latin typeface="+mn-lt"/>
                <a:ea typeface="+mn-ea"/>
                <a:cs typeface="+mn-cs"/>
                <a:hlinkClick r:id="rId6"/>
              </a:rPr>
              <a:t>http://www.rp-photonics.com/encyclopedia.html</a:t>
            </a:r>
            <a:endParaRPr lang="en-US" sz="1200" kern="1200" dirty="0" smtClean="0">
              <a:solidFill>
                <a:schemeClr val="tx1"/>
              </a:solidFill>
              <a:effectLst/>
              <a:latin typeface="+mn-lt"/>
              <a:ea typeface="+mn-ea"/>
              <a:cs typeface="+mn-cs"/>
            </a:endParaRPr>
          </a:p>
          <a:p>
            <a:pPr marL="171450" lvl="0" indent="-171450">
              <a:buFont typeface="Lucida Grande"/>
              <a:buChar char="-"/>
            </a:pPr>
            <a:r>
              <a:rPr lang="en-US" sz="1200" u="sng" kern="1200" dirty="0" smtClean="0">
                <a:solidFill>
                  <a:schemeClr val="tx1"/>
                </a:solidFill>
                <a:effectLst/>
                <a:latin typeface="+mn-lt"/>
                <a:ea typeface="+mn-ea"/>
                <a:cs typeface="+mn-cs"/>
                <a:hlinkClick r:id="rId7"/>
              </a:rPr>
              <a:t>http://spie.org/x35947.xml</a:t>
            </a:r>
            <a:r>
              <a:rPr lang="en-US" sz="1200" kern="1200" dirty="0" smtClean="0">
                <a:solidFill>
                  <a:schemeClr val="tx1"/>
                </a:solidFill>
                <a:effectLst/>
                <a:latin typeface="+mn-lt"/>
                <a:ea typeface="+mn-ea"/>
                <a:cs typeface="+mn-cs"/>
              </a:rPr>
              <a:t>– this website lists some very cool laser applications</a:t>
            </a:r>
          </a:p>
          <a:p>
            <a:pPr marL="171450" lvl="0" indent="-171450">
              <a:buFont typeface="Lucida Grande"/>
              <a:buChar char="-"/>
            </a:pPr>
            <a:r>
              <a:rPr lang="en-US" sz="1200" u="sng" kern="1200" dirty="0" smtClean="0">
                <a:solidFill>
                  <a:schemeClr val="tx1"/>
                </a:solidFill>
                <a:effectLst/>
                <a:latin typeface="+mn-lt"/>
                <a:ea typeface="+mn-ea"/>
                <a:cs typeface="+mn-cs"/>
                <a:hlinkClick r:id="rId8"/>
              </a:rPr>
              <a:t>https://en.wikipedia.org/wiki/Gaussian_beam</a:t>
            </a:r>
            <a:r>
              <a:rPr lang="en-US" sz="1200" kern="1200" dirty="0" smtClean="0">
                <a:solidFill>
                  <a:schemeClr val="tx1"/>
                </a:solidFill>
                <a:effectLst/>
                <a:latin typeface="+mn-lt"/>
                <a:ea typeface="+mn-ea"/>
                <a:cs typeface="+mn-cs"/>
              </a:rPr>
              <a:t>- this Wikipedia article explains beam divergence in more depth</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3818790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TEACHER NOTES: LIDAR is very similar</a:t>
            </a:r>
            <a:r>
              <a:rPr lang="en-US" baseline="0" dirty="0" smtClean="0"/>
              <a:t> to active SONAR. A beam of light is sent out from a device, bounced off of something, and the reflection is recorded. The distance to the object from the detector is computed from the travel time with </a:t>
            </a:r>
            <a:r>
              <a:rPr lang="en-US" i="1" baseline="0" dirty="0" smtClean="0"/>
              <a:t>d</a:t>
            </a:r>
            <a:r>
              <a:rPr lang="en-US" baseline="0" dirty="0" smtClean="0"/>
              <a:t> = </a:t>
            </a:r>
            <a:r>
              <a:rPr lang="en-US" i="1" baseline="0" dirty="0" smtClean="0"/>
              <a:t>c</a:t>
            </a:r>
            <a:r>
              <a:rPr lang="en-US" baseline="0" dirty="0" smtClean="0"/>
              <a:t>*</a:t>
            </a:r>
            <a:r>
              <a:rPr lang="en-US" i="1" baseline="0" dirty="0" smtClean="0"/>
              <a:t>t</a:t>
            </a:r>
            <a:r>
              <a:rPr lang="en-US" i="0" baseline="0" dirty="0" smtClean="0"/>
              <a:t>.</a:t>
            </a:r>
            <a:r>
              <a:rPr lang="en-US" i="1" baseline="0" dirty="0" smtClean="0"/>
              <a:t> </a:t>
            </a:r>
            <a:r>
              <a:rPr lang="en-US" baseline="0" dirty="0" smtClean="0"/>
              <a:t>This is only possible because LASER beams propagate so efficiently. </a:t>
            </a:r>
            <a:r>
              <a:rPr lang="en-US" sz="1200" kern="1200" dirty="0" smtClean="0">
                <a:solidFill>
                  <a:schemeClr val="tx1"/>
                </a:solidFill>
                <a:effectLst/>
                <a:latin typeface="+mn-lt"/>
                <a:ea typeface="+mn-ea"/>
                <a:cs typeface="+mn-cs"/>
              </a:rPr>
              <a:t>There are other types of LIDAR that measure the phase change of the beam reflected back to the plane (how much the original test beam has been distorted). These measurements can be used to directly measure the distance to the target. </a:t>
            </a:r>
            <a:endParaRPr lang="en-US" baseline="0" dirty="0" smtClean="0"/>
          </a:p>
          <a:p>
            <a:r>
              <a:rPr lang="en-US" baseline="0" dirty="0" smtClean="0"/>
              <a:t>	The illustration above shows a LIDAR housed in an airplane. The airplane is surveying sea surface height around some islands. LIDAR allows scientists to make very accurate measurements of sea surface height over large areas. The other parameters shown (pitch, roll, etc.) allow scientists to account for the orientation of the plane when extracting the sea surface height from the full data set. </a:t>
            </a:r>
            <a:endParaRPr lang="en-US" dirty="0" smtClean="0"/>
          </a:p>
          <a:p>
            <a:r>
              <a:rPr lang="en-US" sz="1200" kern="1200" dirty="0" smtClean="0">
                <a:solidFill>
                  <a:schemeClr val="tx1"/>
                </a:solidFill>
                <a:effectLst/>
                <a:latin typeface="+mn-lt"/>
                <a:ea typeface="+mn-ea"/>
                <a:cs typeface="+mn-cs"/>
              </a:rPr>
              <a:t>PHOTO CREDIT: </a:t>
            </a:r>
            <a:r>
              <a:rPr lang="en-US" sz="1200" u="sng" kern="1200" dirty="0" smtClean="0">
                <a:solidFill>
                  <a:schemeClr val="tx1"/>
                </a:solidFill>
                <a:effectLst/>
                <a:latin typeface="+mn-lt"/>
                <a:ea typeface="+mn-ea"/>
                <a:cs typeface="+mn-cs"/>
                <a:hlinkClick r:id="rId3"/>
              </a:rPr>
              <a:t>http://ngom.usgs.gov/dsp/tech/eaarl/images/Eaarl1.gif</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WEBSITES: </a:t>
            </a:r>
          </a:p>
          <a:p>
            <a:pPr marL="171450" lvl="0" indent="-171450">
              <a:buFont typeface="Lucida Grande"/>
              <a:buChar char="-"/>
            </a:pPr>
            <a:r>
              <a:rPr lang="en-US" sz="1200" u="sng" kern="1200" dirty="0" smtClean="0">
                <a:solidFill>
                  <a:schemeClr val="tx1"/>
                </a:solidFill>
                <a:effectLst/>
                <a:latin typeface="+mn-lt"/>
                <a:ea typeface="+mn-ea"/>
                <a:cs typeface="+mn-cs"/>
                <a:hlinkClick r:id="rId4"/>
              </a:rPr>
              <a:t>http://oceanservice.noaa.gov/facts/lidar.html</a:t>
            </a:r>
            <a:endParaRPr lang="en-US" sz="1200" kern="1200" dirty="0" smtClean="0">
              <a:solidFill>
                <a:schemeClr val="tx1"/>
              </a:solidFill>
              <a:effectLst/>
              <a:latin typeface="+mn-lt"/>
              <a:ea typeface="+mn-ea"/>
              <a:cs typeface="+mn-cs"/>
            </a:endParaRPr>
          </a:p>
          <a:p>
            <a:pPr marL="171450" lvl="0" indent="-171450">
              <a:buFont typeface="Lucida Grande"/>
              <a:buChar char="-"/>
            </a:pPr>
            <a:r>
              <a:rPr lang="en-US" sz="1200" u="sng" kern="1200" dirty="0" smtClean="0">
                <a:solidFill>
                  <a:schemeClr val="tx1"/>
                </a:solidFill>
                <a:effectLst/>
                <a:latin typeface="+mn-lt"/>
                <a:ea typeface="+mn-ea"/>
                <a:cs typeface="+mn-cs"/>
                <a:hlinkClick r:id="rId5"/>
              </a:rPr>
              <a:t>http://lidar.cr.usgs.gov/</a:t>
            </a:r>
            <a:r>
              <a:rPr lang="en-US" sz="1200" kern="1200" dirty="0" smtClean="0">
                <a:solidFill>
                  <a:schemeClr val="tx1"/>
                </a:solidFill>
                <a:effectLst/>
                <a:latin typeface="+mn-lt"/>
                <a:ea typeface="+mn-ea"/>
                <a:cs typeface="+mn-cs"/>
              </a:rPr>
              <a:t>- lists some very cool uses of LIDAR for Earth observation</a:t>
            </a:r>
          </a:p>
          <a:p>
            <a:pPr marL="171450" lvl="0" indent="-171450">
              <a:buFont typeface="Lucida Grande"/>
              <a:buChar char="-"/>
            </a:pPr>
            <a:r>
              <a:rPr lang="en-US" sz="1200" u="sng" kern="1200" dirty="0" smtClean="0">
                <a:solidFill>
                  <a:schemeClr val="tx1"/>
                </a:solidFill>
                <a:effectLst/>
                <a:latin typeface="+mn-lt"/>
                <a:ea typeface="+mn-ea"/>
                <a:cs typeface="+mn-cs"/>
                <a:hlinkClick r:id="rId6"/>
              </a:rPr>
              <a:t>http://www2.engr.arizona.edu/~arsl/lidar.html</a:t>
            </a:r>
            <a:r>
              <a:rPr lang="en-US" sz="1200" kern="1200" dirty="0" smtClean="0">
                <a:solidFill>
                  <a:schemeClr val="tx1"/>
                </a:solidFill>
                <a:effectLst/>
                <a:latin typeface="+mn-lt"/>
                <a:ea typeface="+mn-ea"/>
                <a:cs typeface="+mn-cs"/>
              </a:rPr>
              <a:t>- a concise explanation of LIDAR</a:t>
            </a:r>
            <a:endParaRPr lang="en-US" sz="1200" kern="1200" baseline="0" dirty="0" smtClean="0">
              <a:solidFill>
                <a:schemeClr val="tx1"/>
              </a:solidFill>
              <a:effectLst/>
              <a:latin typeface="+mn-lt"/>
              <a:ea typeface="+mn-ea"/>
              <a:cs typeface="+mn-cs"/>
            </a:endParaRPr>
          </a:p>
          <a:p>
            <a:pPr marL="171450" lvl="0" indent="-171450">
              <a:buFont typeface="Lucida Grande"/>
              <a:buChar char="-"/>
            </a:pPr>
            <a:r>
              <a:rPr lang="en-US" sz="1200" u="sng" kern="1200" dirty="0" smtClean="0">
                <a:solidFill>
                  <a:schemeClr val="tx1"/>
                </a:solidFill>
                <a:effectLst/>
                <a:latin typeface="+mn-lt"/>
                <a:ea typeface="+mn-ea"/>
                <a:cs typeface="+mn-cs"/>
                <a:hlinkClick r:id="rId7"/>
              </a:rPr>
              <a:t>USGS LIDAR presentation</a:t>
            </a:r>
            <a:r>
              <a:rPr lang="en-US" dirty="0" smtClean="0">
                <a:effectLst/>
              </a:rPr>
              <a:t>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6886504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TEACHER NOTES: The lab handou</a:t>
            </a:r>
            <a:r>
              <a:rPr lang="en-US" baseline="0" dirty="0" smtClean="0"/>
              <a:t>t includes a detailed description of how to set up the range finder. Have the students play with the set-up a little bit before </a:t>
            </a:r>
            <a:r>
              <a:rPr lang="en-US" baseline="0" smtClean="0"/>
              <a:t>showing them the </a:t>
            </a:r>
            <a:r>
              <a:rPr lang="en-US" baseline="0" dirty="0" smtClean="0"/>
              <a:t>following schematic.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3296101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TEACHER</a:t>
            </a:r>
            <a:r>
              <a:rPr lang="en-US" baseline="0" dirty="0" smtClean="0"/>
              <a:t> NOTES: </a:t>
            </a:r>
          </a:p>
          <a:p>
            <a:r>
              <a:rPr lang="en-US" baseline="0" dirty="0" smtClean="0"/>
              <a:t>	This slide should not be shown to the class immediately! Give the students some time to brain storm about how to put the experiment together based on the directions in the hand out. </a:t>
            </a:r>
          </a:p>
          <a:p>
            <a:r>
              <a:rPr lang="en-US" baseline="0" dirty="0" smtClean="0"/>
              <a:t>	The laser is on the left and the protractor-mirror assembly is on the left. The beam-splitter is represented by the blue box. The beam-splitter and the mirror are separated by one meter. The object being measured is the green hexagon. </a:t>
            </a:r>
          </a:p>
          <a:p>
            <a:r>
              <a:rPr lang="en-US" baseline="0" dirty="0" smtClean="0"/>
              <a:t>	The beam-splitter both transmits and reflects light. The laser enters the slide, half of the light continues straight toward the mirror. The other half is sent toward the object via internal reflection. When the beam splitter is oriented properly, these two branches of the beam will make a </a:t>
            </a:r>
            <a:r>
              <a:rPr lang="en-US" sz="1200" kern="1200" dirty="0" smtClean="0">
                <a:solidFill>
                  <a:schemeClr val="tx1"/>
                </a:solidFill>
                <a:effectLst/>
                <a:latin typeface="+mn-lt"/>
                <a:ea typeface="+mn-ea"/>
                <a:cs typeface="+mn-cs"/>
              </a:rPr>
              <a:t>90</a:t>
            </a:r>
            <a:r>
              <a:rPr lang="en-US" sz="1200" kern="1200" baseline="30000" dirty="0" smtClean="0">
                <a:solidFill>
                  <a:schemeClr val="tx1"/>
                </a:solidFill>
                <a:effectLst/>
                <a:latin typeface="+mn-lt"/>
                <a:ea typeface="+mn-ea"/>
                <a:cs typeface="+mn-cs"/>
              </a:rPr>
              <a:t>o</a:t>
            </a:r>
            <a:r>
              <a:rPr lang="en-US" sz="1200" kern="1200" dirty="0" smtClean="0">
                <a:solidFill>
                  <a:schemeClr val="tx1"/>
                </a:solidFill>
                <a:effectLst/>
                <a:latin typeface="+mn-lt"/>
                <a:ea typeface="+mn-ea"/>
                <a:cs typeface="+mn-cs"/>
              </a:rPr>
              <a:t> angle.</a:t>
            </a:r>
            <a:r>
              <a:rPr lang="en-US" dirty="0" smtClean="0">
                <a:effectLst/>
              </a:rPr>
              <a:t> </a:t>
            </a:r>
            <a:endParaRPr lang="en-US" baseline="0" dirty="0" smtClean="0">
              <a:effectLst/>
            </a:endParaRPr>
          </a:p>
          <a:p>
            <a:r>
              <a:rPr lang="en-US" baseline="0" dirty="0" smtClean="0">
                <a:effectLst/>
              </a:rPr>
              <a:t>	</a:t>
            </a:r>
            <a:r>
              <a:rPr lang="en-US" baseline="0" dirty="0" smtClean="0"/>
              <a:t>Students will adjust the mirror so that the two spots will coincide on the object. They now have a right triangle with an angle they can measure from the protractor. Using trigonometry, the students can compute all the relevant distances. The relationship can be found in the teacher version of the lab handout. I let my students try to come up with the relation on their own. </a:t>
            </a:r>
          </a:p>
          <a:p>
            <a:endParaRPr lang="en-US" baseline="0" dirty="0" smtClean="0"/>
          </a:p>
          <a:p>
            <a:r>
              <a:rPr lang="en-US" baseline="0" dirty="0" smtClean="0"/>
              <a:t>PHOTO CREDIT: Eric Orenstein </a:t>
            </a:r>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extLst>
      <p:ext uri="{BB962C8B-B14F-4D97-AF65-F5344CB8AC3E}">
        <p14:creationId xmlns:p14="http://schemas.microsoft.com/office/powerpoint/2010/main" val="2728233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TEACHER</a:t>
            </a:r>
            <a:r>
              <a:rPr lang="en-US" sz="1200" kern="1200" baseline="0" dirty="0" smtClean="0">
                <a:solidFill>
                  <a:schemeClr val="tx1"/>
                </a:solidFill>
                <a:effectLst/>
                <a:latin typeface="+mn-lt"/>
                <a:ea typeface="+mn-ea"/>
                <a:cs typeface="+mn-cs"/>
              </a:rPr>
              <a:t> NOTES: Important points:</a:t>
            </a:r>
          </a:p>
          <a:p>
            <a:endParaRPr lang="en-US" dirty="0" smtClean="0"/>
          </a:p>
          <a:p>
            <a:pPr marL="228600" indent="-228600">
              <a:buAutoNum type="arabicPeriod"/>
            </a:pPr>
            <a:r>
              <a:rPr lang="en-US" dirty="0" smtClean="0"/>
              <a:t>Coherent</a:t>
            </a:r>
            <a:r>
              <a:rPr lang="en-US" baseline="0" dirty="0" smtClean="0"/>
              <a:t> vs. Incoherent light – students should understand the difference between these two types of light. Coherent light is of one color with all the constituent parts of the beam in phase. Incoherent light is made up of many wavelengths that are interacting out of phase. </a:t>
            </a:r>
          </a:p>
          <a:p>
            <a:pPr marL="228600" indent="-228600">
              <a:buAutoNum type="arabicPeriod"/>
            </a:pPr>
            <a:endParaRPr lang="en-US" baseline="0" dirty="0" smtClean="0"/>
          </a:p>
          <a:p>
            <a:pPr marL="228600" indent="-228600">
              <a:buAutoNum type="arabicPeriod"/>
            </a:pPr>
            <a:r>
              <a:rPr lang="en-US" baseline="0" dirty="0" smtClean="0"/>
              <a:t>LASERs produce coherent light – students should know that LASERs produce coherent light. LASERs are so useful because they are able to concentrate energy into small, coherent, low divergence beams.</a:t>
            </a:r>
          </a:p>
          <a:p>
            <a:pPr marL="228600" indent="-228600">
              <a:buAutoNum type="arabicPeriod"/>
            </a:pPr>
            <a:endParaRPr lang="en-US" baseline="0" dirty="0" smtClean="0"/>
          </a:p>
          <a:p>
            <a:pPr marL="228600" indent="-228600">
              <a:buAutoNum type="arabicPeriod"/>
            </a:pPr>
            <a:r>
              <a:rPr lang="en-US" baseline="0" dirty="0" smtClean="0"/>
              <a:t>LASERs in the real world – one application of LASERs is measurement via LIDAR. Have the students think about other application of LASERs they have heard of. Ask them to think about how a LASER is uniquely able to preform that function. Students might mention things like LASIK or other surgical instruments. These use LASERs to make highly precise manipulations of living tissue. The focused nature of the LASER beams allows such procedures to be effective. Similarly precise LASERs are used for micro-machining, an industrial technique for producing small components such as air bag triggers.</a:t>
            </a:r>
          </a:p>
          <a:p>
            <a:pPr marL="228600" indent="-228600">
              <a:buAutoNum type="arabicPeriod"/>
            </a:pPr>
            <a:endParaRPr lang="en-US" baseline="0" dirty="0" smtClean="0"/>
          </a:p>
          <a:p>
            <a:pPr marL="0" indent="0">
              <a:buNone/>
            </a:pPr>
            <a:r>
              <a:rPr lang="en-US" baseline="0" dirty="0" smtClean="0"/>
              <a:t>WEBSITES: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  </a:t>
            </a:r>
            <a:r>
              <a:rPr lang="en-US" sz="1200" u="sng" kern="1200" dirty="0" smtClean="0">
                <a:solidFill>
                  <a:schemeClr val="tx1"/>
                </a:solidFill>
                <a:effectLst/>
                <a:latin typeface="+mn-lt"/>
                <a:ea typeface="+mn-ea"/>
                <a:cs typeface="+mn-cs"/>
                <a:hlinkClick r:id="rId3"/>
              </a:rPr>
              <a:t>http://en.wikipedia.org/wiki/Laser - Uses</a:t>
            </a:r>
            <a:r>
              <a:rPr lang="en-US" sz="1200" u="none" kern="1200" baseline="0" dirty="0" smtClean="0">
                <a:solidFill>
                  <a:schemeClr val="tx1"/>
                </a:solidFill>
                <a:effectLst/>
                <a:latin typeface="+mn-lt"/>
                <a:ea typeface="+mn-ea"/>
                <a:cs typeface="+mn-cs"/>
              </a:rPr>
              <a:t> - lists many applications of LASERs.</a:t>
            </a:r>
            <a:endParaRPr lang="en-US" sz="1200" kern="1200" dirty="0" smtClean="0">
              <a:solidFill>
                <a:schemeClr val="tx1"/>
              </a:solidFill>
              <a:effectLst/>
              <a:latin typeface="+mn-lt"/>
              <a:ea typeface="+mn-ea"/>
              <a:cs typeface="+mn-cs"/>
            </a:endParaRPr>
          </a:p>
          <a:p>
            <a:pPr marL="0" indent="0">
              <a:buNone/>
            </a:pP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11</a:t>
            </a:fld>
            <a:endParaRPr lang="en-US"/>
          </a:p>
        </p:txBody>
      </p:sp>
    </p:spTree>
    <p:extLst>
      <p:ext uri="{BB962C8B-B14F-4D97-AF65-F5344CB8AC3E}">
        <p14:creationId xmlns:p14="http://schemas.microsoft.com/office/powerpoint/2010/main" val="2496812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t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8.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t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Laser Range-Finder</a:t>
            </a:r>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pic>
        <p:nvPicPr>
          <p:cNvPr id="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5838" y="2857500"/>
            <a:ext cx="4632325"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301752" y="1527048"/>
            <a:ext cx="8503920" cy="4863760"/>
          </a:xfrm>
        </p:spPr>
        <p:txBody>
          <a:bodyPr/>
          <a:lstStyle/>
          <a:p>
            <a:pPr algn="ctr">
              <a:buFont typeface="Wingdings 2" pitchFamily="18" charset="2"/>
              <a:buNone/>
              <a:defRPr/>
            </a:pPr>
            <a:r>
              <a:rPr lang="en-US" dirty="0">
                <a:cs typeface="ＭＳ Ｐゴシック" charset="0"/>
              </a:rPr>
              <a:t>Please answer the following questions:</a:t>
            </a:r>
          </a:p>
          <a:p>
            <a:pPr>
              <a:buFont typeface="Wingdings 2" pitchFamily="18" charset="2"/>
              <a:buNone/>
              <a:defRPr/>
            </a:pPr>
            <a:endParaRPr lang="en-US" dirty="0">
              <a:cs typeface="ＭＳ Ｐゴシック" charset="0"/>
            </a:endParaRPr>
          </a:p>
          <a:p>
            <a:pPr marL="342900" indent="-342900">
              <a:buFont typeface="Wingdings 2" pitchFamily="18" charset="2"/>
              <a:buAutoNum type="arabicPeriod"/>
              <a:defRPr/>
            </a:pPr>
            <a:r>
              <a:rPr lang="en-US" dirty="0">
                <a:cs typeface="ＭＳ Ｐゴシック" charset="0"/>
              </a:rPr>
              <a:t>What is reflection? Refraction?</a:t>
            </a:r>
          </a:p>
          <a:p>
            <a:pPr marL="342900" indent="-342900">
              <a:buFont typeface="Wingdings 2" pitchFamily="18" charset="2"/>
              <a:buAutoNum type="arabicPeriod"/>
              <a:defRPr/>
            </a:pPr>
            <a:endParaRPr lang="en-US" dirty="0">
              <a:cs typeface="ＭＳ Ｐゴシック" charset="0"/>
            </a:endParaRPr>
          </a:p>
          <a:p>
            <a:pPr marL="342900" indent="-342900">
              <a:buFont typeface="Wingdings 2" pitchFamily="18" charset="2"/>
              <a:buAutoNum type="arabicPeriod"/>
              <a:defRPr/>
            </a:pPr>
            <a:r>
              <a:rPr lang="en-US" dirty="0">
                <a:cs typeface="ＭＳ Ｐゴシック" charset="0"/>
              </a:rPr>
              <a:t>Does light travel faster in air or water?</a:t>
            </a:r>
          </a:p>
          <a:p>
            <a:pPr marL="342900" indent="-342900">
              <a:buFont typeface="Wingdings 2" pitchFamily="18" charset="2"/>
              <a:buAutoNum type="arabicPeriod"/>
              <a:defRPr/>
            </a:pPr>
            <a:endParaRPr lang="en-US" dirty="0">
              <a:cs typeface="ＭＳ Ｐゴシック" charset="0"/>
            </a:endParaRPr>
          </a:p>
          <a:p>
            <a:pPr marL="342900" indent="-342900">
              <a:buFont typeface="Wingdings 2" pitchFamily="18" charset="2"/>
              <a:buAutoNum type="arabicPeriod"/>
              <a:defRPr/>
            </a:pPr>
            <a:r>
              <a:rPr lang="en-US" dirty="0">
                <a:cs typeface="ＭＳ Ｐゴシック" charset="0"/>
              </a:rPr>
              <a:t>What is a laser? How do you think one works?</a:t>
            </a:r>
          </a:p>
          <a:p>
            <a:pPr marL="342900" indent="-342900">
              <a:buFont typeface="Wingdings 2" pitchFamily="18" charset="2"/>
              <a:buAutoNum type="arabicPeriod"/>
              <a:defRPr/>
            </a:pPr>
            <a:endParaRPr lang="en-US" dirty="0">
              <a:cs typeface="ＭＳ Ｐゴシック" charset="0"/>
            </a:endParaRPr>
          </a:p>
          <a:p>
            <a:pPr marL="0" indent="0">
              <a:buNone/>
            </a:pPr>
            <a:endParaRPr lang="en-US" dirty="0"/>
          </a:p>
        </p:txBody>
      </p:sp>
      <p:sp>
        <p:nvSpPr>
          <p:cNvPr id="3" name="Title 2"/>
          <p:cNvSpPr>
            <a:spLocks noGrp="1"/>
          </p:cNvSpPr>
          <p:nvPr>
            <p:ph type="title"/>
          </p:nvPr>
        </p:nvSpPr>
        <p:spPr/>
        <p:txBody>
          <a:bodyPr/>
          <a:lstStyle/>
          <a:p>
            <a:r>
              <a:rPr lang="en-US" dirty="0">
                <a:latin typeface="Georgia" charset="0"/>
                <a:ea typeface="MS PGothic" charset="0"/>
              </a:rPr>
              <a:t>Warm-up</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3949361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LASERs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Picture Placeholder 2" descr="laserSchematic.jpg"/>
          <p:cNvPicPr>
            <a:picLocks noGrp="1" noChangeAspect="1"/>
          </p:cNvPicPr>
          <p:nvPr>
            <p:ph sz="quarter" idx="1"/>
          </p:nvPr>
        </p:nvPicPr>
        <p:blipFill>
          <a:blip r:embed="rId3">
            <a:extLst>
              <a:ext uri="{28A0092B-C50C-407E-A947-70E740481C1C}">
                <a14:useLocalDpi xmlns:a14="http://schemas.microsoft.com/office/drawing/2010/main" val="0"/>
              </a:ext>
            </a:extLst>
          </a:blip>
          <a:srcRect l="-11940" r="-11940"/>
          <a:stretch>
            <a:fillRect/>
          </a:stretch>
        </p:blipFill>
        <p:spPr>
          <a:xfrm>
            <a:off x="-596788" y="1646020"/>
            <a:ext cx="10337577" cy="4578904"/>
          </a:xfrm>
          <a:prstGeom prst="rect">
            <a:avLst/>
          </a:prstGeom>
        </p:spPr>
      </p:pic>
    </p:spTree>
    <p:extLst>
      <p:ext uri="{BB962C8B-B14F-4D97-AF65-F5344CB8AC3E}">
        <p14:creationId xmlns:p14="http://schemas.microsoft.com/office/powerpoint/2010/main" val="1151702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pPr>
              <a:defRPr/>
            </a:pPr>
            <a:endParaRPr lang="en-US" dirty="0"/>
          </a:p>
          <a:p>
            <a:pPr marL="0" indent="0" algn="ctr">
              <a:buNone/>
              <a:defRPr/>
            </a:pPr>
            <a:r>
              <a:rPr lang="en-US" dirty="0"/>
              <a:t>What is the difference between a </a:t>
            </a:r>
            <a:r>
              <a:rPr lang="en-US" dirty="0" smtClean="0"/>
              <a:t>light bulb </a:t>
            </a:r>
            <a:r>
              <a:rPr lang="en-US" dirty="0"/>
              <a:t>and a laser??</a:t>
            </a:r>
          </a:p>
          <a:p>
            <a:endParaRPr lang="en-US" dirty="0"/>
          </a:p>
        </p:txBody>
      </p:sp>
      <p:sp>
        <p:nvSpPr>
          <p:cNvPr id="3" name="Title 2"/>
          <p:cNvSpPr>
            <a:spLocks noGrp="1"/>
          </p:cNvSpPr>
          <p:nvPr>
            <p:ph type="title"/>
          </p:nvPr>
        </p:nvSpPr>
        <p:spPr/>
        <p:txBody>
          <a:bodyPr/>
          <a:lstStyle/>
          <a:p>
            <a:r>
              <a:rPr lang="en-US" dirty="0">
                <a:latin typeface="Georgia" charset="0"/>
                <a:ea typeface="MS PGothic" charset="0"/>
              </a:rPr>
              <a:t>Question: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403511600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coherencetutorialfigure1.jpg"/>
          <p:cNvPicPr>
            <a:picLocks noGrp="1" noChangeAspect="1"/>
          </p:cNvPicPr>
          <p:nvPr>
            <p:ph sz="quarter" idx="1"/>
          </p:nvPr>
        </p:nvPicPr>
        <p:blipFill>
          <a:blip r:embed="rId3">
            <a:extLst>
              <a:ext uri="{28A0092B-C50C-407E-A947-70E740481C1C}">
                <a14:useLocalDpi xmlns:a14="http://schemas.microsoft.com/office/drawing/2010/main" val="0"/>
              </a:ext>
            </a:extLst>
          </a:blip>
          <a:srcRect l="-27744" r="-27744"/>
          <a:stretch>
            <a:fillRect/>
          </a:stretch>
        </p:blipFill>
        <p:spPr>
          <a:xfrm>
            <a:off x="-1720272" y="1619412"/>
            <a:ext cx="12584544" cy="4572000"/>
          </a:xfrm>
        </p:spPr>
      </p:pic>
      <p:sp>
        <p:nvSpPr>
          <p:cNvPr id="3" name="Title 2"/>
          <p:cNvSpPr>
            <a:spLocks noGrp="1"/>
          </p:cNvSpPr>
          <p:nvPr>
            <p:ph type="title"/>
          </p:nvPr>
        </p:nvSpPr>
        <p:spPr/>
        <p:txBody>
          <a:bodyPr/>
          <a:lstStyle/>
          <a:p>
            <a:r>
              <a:rPr lang="en-US" dirty="0" smtClean="0"/>
              <a:t>Coherent and Incoherent Light</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26676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cohere_incohere.tif"/>
          <p:cNvPicPr>
            <a:picLocks noGrp="1" noChangeAspect="1"/>
          </p:cNvPicPr>
          <p:nvPr>
            <p:ph sz="quarter" idx="1"/>
          </p:nvPr>
        </p:nvPicPr>
        <p:blipFill rotWithShape="1">
          <a:blip r:embed="rId3">
            <a:extLst>
              <a:ext uri="{28A0092B-C50C-407E-A947-70E740481C1C}">
                <a14:useLocalDpi xmlns:a14="http://schemas.microsoft.com/office/drawing/2010/main" val="0"/>
              </a:ext>
            </a:extLst>
          </a:blip>
          <a:srcRect l="10884" t="4324" r="6957" b="6507"/>
          <a:stretch/>
        </p:blipFill>
        <p:spPr>
          <a:xfrm>
            <a:off x="360585" y="1630710"/>
            <a:ext cx="8481620" cy="4612206"/>
          </a:xfrm>
        </p:spPr>
      </p:pic>
      <p:sp>
        <p:nvSpPr>
          <p:cNvPr id="3" name="Title 2"/>
          <p:cNvSpPr>
            <a:spLocks noGrp="1"/>
          </p:cNvSpPr>
          <p:nvPr>
            <p:ph type="title"/>
          </p:nvPr>
        </p:nvSpPr>
        <p:spPr/>
        <p:txBody>
          <a:bodyPr/>
          <a:lstStyle/>
          <a:p>
            <a:r>
              <a:rPr lang="en-US" dirty="0" smtClean="0"/>
              <a:t>Coherent and Incoherent </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111157774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eorgia" charset="0"/>
                <a:ea typeface="MS PGothic" charset="0"/>
              </a:rPr>
              <a:t>Coherent light does amazing things!</a:t>
            </a:r>
            <a:endParaRPr lang="en-US" dirty="0"/>
          </a:p>
        </p:txBody>
      </p:sp>
      <p:sp>
        <p:nvSpPr>
          <p:cNvPr id="4" name="Text Placeholder 3"/>
          <p:cNvSpPr>
            <a:spLocks noGrp="1"/>
          </p:cNvSpPr>
          <p:nvPr>
            <p:ph type="body" sz="half" idx="2"/>
          </p:nvPr>
        </p:nvSpPr>
        <p:spPr/>
        <p:txBody>
          <a:bodyPr/>
          <a:lstStyle/>
          <a:p>
            <a:pPr marL="285750" indent="-285750">
              <a:buClrTx/>
              <a:buFontTx/>
              <a:buChar char="-"/>
            </a:pPr>
            <a:r>
              <a:rPr lang="en-US" dirty="0">
                <a:latin typeface="Georgia" charset="0"/>
                <a:ea typeface="MS PGothic" charset="0"/>
              </a:rPr>
              <a:t>Lots of energy in a small spot</a:t>
            </a:r>
          </a:p>
          <a:p>
            <a:pPr marL="285750" indent="-285750">
              <a:buClrTx/>
              <a:buFontTx/>
              <a:buChar char="-"/>
            </a:pPr>
            <a:r>
              <a:rPr lang="en-US" dirty="0">
                <a:latin typeface="Georgia" charset="0"/>
                <a:ea typeface="MS PGothic" charset="0"/>
              </a:rPr>
              <a:t>Propagate long distances</a:t>
            </a:r>
          </a:p>
          <a:p>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7" name="Picture Placeholder 4" descr="Red Laser Beam.jpg"/>
          <p:cNvPicPr>
            <a:picLocks noGrp="1" noChangeAspect="1"/>
          </p:cNvPicPr>
          <p:nvPr>
            <p:ph type="pic" idx="1"/>
          </p:nvPr>
        </p:nvPicPr>
        <p:blipFill>
          <a:blip r:embed="rId3">
            <a:extLst>
              <a:ext uri="{28A0092B-C50C-407E-A947-70E740481C1C}">
                <a14:useLocalDpi xmlns:a14="http://schemas.microsoft.com/office/drawing/2010/main" val="0"/>
              </a:ext>
            </a:extLst>
          </a:blip>
          <a:srcRect t="2364" b="2364"/>
          <a:stretch>
            <a:fillRect/>
          </a:stretch>
        </p:blipFill>
        <p:spPr/>
      </p:pic>
    </p:spTree>
    <p:extLst>
      <p:ext uri="{BB962C8B-B14F-4D97-AF65-F5344CB8AC3E}">
        <p14:creationId xmlns:p14="http://schemas.microsoft.com/office/powerpoint/2010/main" val="355544725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application: LIDAR</a:t>
            </a:r>
            <a:endParaRPr lang="en-US" dirty="0"/>
          </a:p>
        </p:txBody>
      </p:sp>
      <p:pic>
        <p:nvPicPr>
          <p:cNvPr id="7" name="Picture Placeholder 6"/>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a:off x="4149852" y="609600"/>
            <a:ext cx="3568446" cy="4267200"/>
          </a:xfrm>
        </p:spPr>
      </p:pic>
      <p:sp>
        <p:nvSpPr>
          <p:cNvPr id="4" name="Text Placeholder 3"/>
          <p:cNvSpPr>
            <a:spLocks noGrp="1"/>
          </p:cNvSpPr>
          <p:nvPr>
            <p:ph type="body" sz="half" idx="2"/>
          </p:nvPr>
        </p:nvSpPr>
        <p:spPr/>
        <p:txBody>
          <a:bodyPr/>
          <a:lstStyle/>
          <a:p>
            <a:r>
              <a:rPr lang="en-US" dirty="0" smtClean="0"/>
              <a:t>Another acronym!</a:t>
            </a:r>
          </a:p>
          <a:p>
            <a:r>
              <a:rPr lang="en-US" dirty="0" err="1" smtClean="0"/>
              <a:t>LIght</a:t>
            </a:r>
            <a:endParaRPr lang="en-US" dirty="0" smtClean="0"/>
          </a:p>
          <a:p>
            <a:r>
              <a:rPr lang="en-US" dirty="0" smtClean="0"/>
              <a:t>Detection</a:t>
            </a:r>
          </a:p>
          <a:p>
            <a:r>
              <a:rPr lang="en-US" dirty="0" smtClean="0"/>
              <a:t>And</a:t>
            </a:r>
          </a:p>
          <a:p>
            <a:r>
              <a:rPr lang="en-US" dirty="0" smtClean="0"/>
              <a:t>Ranging</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Tree>
    <p:extLst>
      <p:ext uri="{BB962C8B-B14F-4D97-AF65-F5344CB8AC3E}">
        <p14:creationId xmlns:p14="http://schemas.microsoft.com/office/powerpoint/2010/main" val="161569347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a:bodyPr>
          <a:lstStyle/>
          <a:p>
            <a:pPr marL="0" indent="0" algn="ctr">
              <a:buNone/>
            </a:pPr>
            <a:r>
              <a:rPr lang="en-US" sz="3600" dirty="0" smtClean="0"/>
              <a:t>Follow the directions in the handout to build a geometric laser range-finder</a:t>
            </a:r>
            <a:endParaRPr lang="en-US" sz="3600" dirty="0"/>
          </a:p>
        </p:txBody>
      </p:sp>
      <p:sp>
        <p:nvSpPr>
          <p:cNvPr id="3" name="Title 2"/>
          <p:cNvSpPr>
            <a:spLocks noGrp="1"/>
          </p:cNvSpPr>
          <p:nvPr>
            <p:ph type="title"/>
          </p:nvPr>
        </p:nvSpPr>
        <p:spPr/>
        <p:txBody>
          <a:bodyPr/>
          <a:lstStyle/>
          <a:p>
            <a:r>
              <a:rPr lang="en-US" dirty="0" smtClean="0"/>
              <a:t>Lab Activity</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3226191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schematic.tif"/>
          <p:cNvPicPr>
            <a:picLocks noGrp="1" noChangeAspect="1"/>
          </p:cNvPicPr>
          <p:nvPr>
            <p:ph sz="quarter" idx="1"/>
          </p:nvPr>
        </p:nvPicPr>
        <p:blipFill>
          <a:blip r:embed="rId3">
            <a:extLst>
              <a:ext uri="{28A0092B-C50C-407E-A947-70E740481C1C}">
                <a14:useLocalDpi xmlns:a14="http://schemas.microsoft.com/office/drawing/2010/main" val="0"/>
              </a:ext>
            </a:extLst>
          </a:blip>
          <a:srcRect l="-28091" r="-28091"/>
          <a:stretch>
            <a:fillRect/>
          </a:stretch>
        </p:blipFill>
        <p:spPr>
          <a:xfrm>
            <a:off x="-1720273" y="1634081"/>
            <a:ext cx="12584546" cy="4572000"/>
          </a:xfrm>
        </p:spPr>
      </p:pic>
      <p:sp>
        <p:nvSpPr>
          <p:cNvPr id="3" name="Title 2"/>
          <p:cNvSpPr>
            <a:spLocks noGrp="1"/>
          </p:cNvSpPr>
          <p:nvPr>
            <p:ph type="title"/>
          </p:nvPr>
        </p:nvSpPr>
        <p:spPr/>
        <p:txBody>
          <a:bodyPr/>
          <a:lstStyle/>
          <a:p>
            <a:r>
              <a:rPr lang="en-US" dirty="0" smtClean="0"/>
              <a:t>Schematic</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3826283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endParaRPr lang="en-US" dirty="0" smtClean="0"/>
          </a:p>
          <a:p>
            <a:pPr algn="ctr"/>
            <a:r>
              <a:rPr lang="en-US" dirty="0" smtClean="0"/>
              <a:t>Coherent vs. Incoherent light</a:t>
            </a:r>
          </a:p>
          <a:p>
            <a:pPr algn="ctr"/>
            <a:endParaRPr lang="en-US" dirty="0" smtClean="0"/>
          </a:p>
          <a:p>
            <a:pPr algn="ctr"/>
            <a:r>
              <a:rPr lang="en-US" dirty="0" smtClean="0"/>
              <a:t>LASERs produce coherent light</a:t>
            </a:r>
          </a:p>
          <a:p>
            <a:pPr algn="ctr"/>
            <a:endParaRPr lang="en-US" dirty="0" smtClean="0"/>
          </a:p>
          <a:p>
            <a:pPr algn="ctr"/>
            <a:r>
              <a:rPr lang="en-US" dirty="0" smtClean="0"/>
              <a:t>LASERs in the real world</a:t>
            </a:r>
            <a:endParaRPr lang="en-US" dirty="0"/>
          </a:p>
        </p:txBody>
      </p:sp>
      <p:sp>
        <p:nvSpPr>
          <p:cNvPr id="3" name="Title 2"/>
          <p:cNvSpPr>
            <a:spLocks noGrp="1"/>
          </p:cNvSpPr>
          <p:nvPr>
            <p:ph type="title"/>
          </p:nvPr>
        </p:nvSpPr>
        <p:spPr/>
        <p:txBody>
          <a:bodyPr/>
          <a:lstStyle/>
          <a:p>
            <a:r>
              <a:rPr lang="en-US" dirty="0" smtClean="0"/>
              <a:t>Conclusion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34412195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5267</TotalTime>
  <Words>1496</Words>
  <Application>Microsoft Macintosh PowerPoint</Application>
  <PresentationFormat>On-screen Show (4:3)</PresentationFormat>
  <Paragraphs>175</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SCC</vt:lpstr>
      <vt:lpstr>Laser Range-Finder</vt:lpstr>
      <vt:lpstr>Warm-up</vt:lpstr>
      <vt:lpstr>LASERs</vt:lpstr>
      <vt:lpstr>Question:</vt:lpstr>
      <vt:lpstr>Coherent and Incoherent Light</vt:lpstr>
      <vt:lpstr>Coherent and Incoherent </vt:lpstr>
      <vt:lpstr>Coherent light does amazing things!</vt:lpstr>
      <vt:lpstr>One application: LIDAR</vt:lpstr>
      <vt:lpstr>Lab Activity</vt:lpstr>
      <vt:lpstr>Schematic</vt:lpstr>
      <vt:lpstr>Conclusion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Eric Orenstein User</cp:lastModifiedBy>
  <cp:revision>90</cp:revision>
  <cp:lastPrinted>2011-07-11T02:33:14Z</cp:lastPrinted>
  <dcterms:created xsi:type="dcterms:W3CDTF">2011-06-23T20:06:11Z</dcterms:created>
  <dcterms:modified xsi:type="dcterms:W3CDTF">2013-09-26T23:26:28Z</dcterms:modified>
</cp:coreProperties>
</file>