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notesSlides/notesSlide2.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theme/theme2.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6"/>
  </p:notesMasterIdLst>
  <p:sldIdLst>
    <p:sldId id="256" r:id="rId2"/>
    <p:sldId id="257" r:id="rId3"/>
    <p:sldId id="259" r:id="rId4"/>
    <p:sldId id="258"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54211" autoAdjust="0"/>
  </p:normalViewPr>
  <p:slideViewPr>
    <p:cSldViewPr snapToGrid="0" snapToObjects="1">
      <p:cViewPr varScale="1">
        <p:scale>
          <a:sx n="60" d="100"/>
          <a:sy n="60" d="100"/>
        </p:scale>
        <p:origin x="-166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arthquake.usgs.gov/regional/nca/1906/" TargetMode="External"/><Relationship Id="rId4" Type="http://schemas.openxmlformats.org/officeDocument/2006/relationships/hyperlink" Target="http://www.geosociety.org/gsatoday/archive/16/4/pdf/i1052-5173-16-4-4.pdf" TargetMode="External"/><Relationship Id="rId5" Type="http://schemas.openxmlformats.org/officeDocument/2006/relationships/hyperlink" Target="http://earthquake.usgs.gov/earthquakes/states/historical_state.php%23california" TargetMode="External"/><Relationship Id="rId6" Type="http://schemas.openxmlformats.org/officeDocument/2006/relationships/hyperlink" Target="http://earthquake.usgs.gov/earthquakes/world/historical.php"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Plate Tectonics through Natural Disasters</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Valerie Sahakian (Graduate Student, Scripps</a:t>
            </a:r>
            <a:r>
              <a:rPr lang="en-US" baseline="0" dirty="0" smtClean="0">
                <a:latin typeface="Calibri" charset="0"/>
              </a:rPr>
              <a:t> Institution of Oceanography) and Joe </a:t>
            </a:r>
            <a:r>
              <a:rPr lang="en-US" baseline="0" dirty="0" err="1" smtClean="0">
                <a:latin typeface="Calibri" charset="0"/>
              </a:rPr>
              <a:t>Krupens</a:t>
            </a:r>
            <a:r>
              <a:rPr lang="en-US" baseline="0" dirty="0" smtClean="0">
                <a:latin typeface="Calibri" charset="0"/>
              </a:rPr>
              <a:t> (Teacher, University City High School, San Diego)</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**Note</a:t>
            </a:r>
            <a:r>
              <a:rPr lang="en-US" baseline="0" dirty="0" smtClean="0">
                <a:latin typeface="Calibri" charset="0"/>
              </a:rPr>
              <a:t> that this is meant as more of a guide to the teacher than for the student.  Use slide 2 for the students, and use the other slides as a teacher’s guide.</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This</a:t>
            </a:r>
            <a:r>
              <a:rPr lang="en-US" baseline="0" dirty="0" smtClean="0">
                <a:latin typeface="Calibri" charset="0"/>
              </a:rPr>
              <a:t> is the first lesson in a unit designed to introduce 9</a:t>
            </a:r>
            <a:r>
              <a:rPr lang="en-US" baseline="30000" dirty="0" smtClean="0">
                <a:latin typeface="Calibri" charset="0"/>
              </a:rPr>
              <a:t>th</a:t>
            </a:r>
            <a:r>
              <a:rPr lang="en-US" baseline="0" dirty="0" smtClean="0">
                <a:latin typeface="Calibri" charset="0"/>
              </a:rPr>
              <a:t> grade Earth Science students to Plate Tectonics, through Natural Disasters.  The goal is to lead students through observations of natural disasters around the world that are related to earth processes, and introduce the concept of Plate Tectonics by way of the scientific method – having them form a hypothesis to explain the observations they make of these natural disasters.  These lessons are designed in two parts: the first part is leading students to a hypothesis of plate tectonics to explain their observations.  Then the teacher should cover plate tectonics as they usually would.  After this, these lessons will go into a little more detail to explain earthquakes and tsunamis, and various engineering methods to prevent damage caused by these hazards.</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SUMMARY</a:t>
            </a:r>
            <a:r>
              <a:rPr lang="en-US" dirty="0" smtClean="0">
                <a:latin typeface="Calibri" charset="0"/>
              </a:rPr>
              <a:t>:  In</a:t>
            </a:r>
            <a:r>
              <a:rPr lang="en-US" baseline="0" dirty="0" smtClean="0">
                <a:latin typeface="Calibri" charset="0"/>
              </a:rPr>
              <a:t> this lesson, you will cover the definitions of hazards and disasters, and discuss past events that will peak students’ interest.  Then students will perform a research activity (“Lesson1EventSearch”) into several hazards and disasters, followed by an exercise of mapping these events on a map or globe.  After this, students will start their “observations sheet”.  The main physical components of this lesson which follow into the rest of the unit are:</a:t>
            </a:r>
          </a:p>
          <a:p>
            <a:pPr marL="685800" lvl="1" indent="-228600" eaLnBrk="1" hangingPunct="1">
              <a:spcBef>
                <a:spcPct val="0"/>
              </a:spcBef>
              <a:buFontTx/>
              <a:buAutoNum type="alphaLcPeriod"/>
            </a:pPr>
            <a:r>
              <a:rPr lang="en-US" baseline="0" dirty="0" smtClean="0">
                <a:latin typeface="Calibri" charset="0"/>
              </a:rPr>
              <a:t>Observations List – students keep a log of observations of the natural disasters they research.  This will help them later in forming their hypothesis.</a:t>
            </a:r>
          </a:p>
          <a:p>
            <a:pPr marL="685800" lvl="1" indent="-228600" eaLnBrk="1" hangingPunct="1">
              <a:spcBef>
                <a:spcPct val="0"/>
              </a:spcBef>
              <a:buFontTx/>
              <a:buAutoNum type="alphaLcPeriod"/>
            </a:pPr>
            <a:r>
              <a:rPr lang="en-US" baseline="0" dirty="0" smtClean="0">
                <a:latin typeface="Calibri" charset="0"/>
              </a:rPr>
              <a:t>Map or Globe – students will keep a map or globe, on which they will place stickers for their natural disasters.  This will help in making their observations</a:t>
            </a:r>
          </a:p>
          <a:p>
            <a:pPr marL="685800" lvl="1" indent="-228600" eaLnBrk="1" hangingPunct="1">
              <a:spcBef>
                <a:spcPct val="0"/>
              </a:spcBef>
              <a:buFontTx/>
              <a:buAutoNum type="alphaLcPeriod"/>
            </a:pPr>
            <a:r>
              <a:rPr lang="en-US" baseline="0" dirty="0" smtClean="0">
                <a:latin typeface="Calibri" charset="0"/>
              </a:rPr>
              <a:t>Damage Caused List – students will keep a log of the damage caused by various disasters, and how they think this could be prevented.  This will aid them later in their engineering exercises, which aim to teach students various methods for earthquake and tsunami engineering.</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Start</a:t>
            </a:r>
            <a:r>
              <a:rPr lang="en-US" baseline="0" dirty="0" smtClean="0">
                <a:latin typeface="Calibri" charset="0"/>
              </a:rPr>
              <a:t> off by leading a discussion of natural hazards vs. disasters – have students make a list on the board of some examples of hazards and disasters, and then have them categorize these into hazard vs. disaster.  After that, have them list off some things they think distinguish a natural hazard from a natural disaster.  Natural hazards are as they sound – processes that pose a hazard to society in some way (</a:t>
            </a:r>
            <a:r>
              <a:rPr lang="en-US" baseline="0" dirty="0" err="1" smtClean="0">
                <a:latin typeface="Calibri" charset="0"/>
              </a:rPr>
              <a:t>ie</a:t>
            </a:r>
            <a:r>
              <a:rPr lang="en-US" baseline="0" dirty="0" smtClean="0">
                <a:latin typeface="Calibri" charset="0"/>
              </a:rPr>
              <a:t> a hurricane, earthquake, etc).  Natural disasters are when these processes start to actually cause lots of damage.  Once this is complete, have students use a computer lab to complete the “Event Search” activity – here they will research the latitude/longitude and magnitude of various natural disasters, and begin to answer other questions such as “what type of faulting caused this earthquake”, and “how much damage was caused by this event”.  Once this is complete, students will place a sticker on their map or globe for each of these event, and begin to fill out their “Observations List” and “Damage Caused List”.</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Misconceptions:</a:t>
            </a:r>
            <a:r>
              <a:rPr lang="en-US" baseline="0" dirty="0" smtClean="0">
                <a:latin typeface="Calibri" charset="0"/>
              </a:rPr>
              <a:t> Students may have some confusion regarding the damage that occurs with various disasters </a:t>
            </a:r>
            <a:r>
              <a:rPr lang="en-US" baseline="0" dirty="0" err="1" smtClean="0">
                <a:latin typeface="Calibri" charset="0"/>
              </a:rPr>
              <a:t>i.e</a:t>
            </a:r>
            <a:r>
              <a:rPr lang="en-US" baseline="0" dirty="0" smtClean="0">
                <a:latin typeface="Calibri" charset="0"/>
              </a:rPr>
              <a:t>, typhoon or hurricane damage is related to a tsunami.  Students may think that Natural hazards and disasters are the same (whereas a hazard has the potential to cause damage, a disaster is something that certainly caused damage/already occurred and caused damage).  </a:t>
            </a:r>
          </a:p>
          <a:p>
            <a:pPr eaLnBrk="1" hangingPunct="1">
              <a:spcBef>
                <a:spcPct val="0"/>
              </a:spcBef>
              <a:buFontTx/>
              <a:buAutoNum type="arabicPeriod"/>
            </a:pPr>
            <a:endParaRPr lang="en-US" baseline="0" dirty="0" smtClean="0">
              <a:latin typeface="Calibri" charset="0"/>
            </a:endParaRPr>
          </a:p>
          <a:p>
            <a:pPr eaLnBrk="1" hangingPunct="1">
              <a:spcBef>
                <a:spcPct val="0"/>
              </a:spcBef>
              <a:buFontTx/>
              <a:buAutoNum type="arabicPeriod"/>
            </a:pPr>
            <a:r>
              <a:rPr lang="en-US" baseline="0" dirty="0" smtClean="0">
                <a:latin typeface="Calibri" charset="0"/>
              </a:rPr>
              <a:t>This unit is intended for a 9</a:t>
            </a:r>
            <a:r>
              <a:rPr lang="en-US" baseline="30000" dirty="0" smtClean="0">
                <a:latin typeface="Calibri" charset="0"/>
              </a:rPr>
              <a:t>th</a:t>
            </a:r>
            <a:r>
              <a:rPr lang="en-US" baseline="0" dirty="0" smtClean="0">
                <a:latin typeface="Calibri" charset="0"/>
              </a:rPr>
              <a:t> grade earth science classroom, and should be performed after a unit on the ocean floor (covering the features one might observe on the seafloor, and what features occur where on the globe).  Students should be able to interpret bathymetry – what colors mean deep, what colors mean shallow. </a:t>
            </a: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WEBSITES/RESOURCES USED IN THIS PRESENTATION/ACTIVITY: </a:t>
            </a:r>
          </a:p>
          <a:p>
            <a:pPr lvl="1" eaLnBrk="1" hangingPunct="1">
              <a:spcBef>
                <a:spcPct val="0"/>
              </a:spcBef>
              <a:buFontTx/>
              <a:buAutoNum type="arabicPeriod"/>
            </a:pPr>
            <a:r>
              <a:rPr lang="en-US" dirty="0" smtClean="0">
                <a:latin typeface="Calibri" charset="0"/>
              </a:rPr>
              <a:t>Websites</a:t>
            </a:r>
            <a:r>
              <a:rPr lang="en-US" baseline="0" dirty="0" smtClean="0">
                <a:latin typeface="Calibri" charset="0"/>
              </a:rPr>
              <a:t> that students will use for the activity:</a:t>
            </a:r>
          </a:p>
          <a:p>
            <a:pPr lvl="2" eaLnBrk="1" hangingPunct="1">
              <a:spcBef>
                <a:spcPct val="0"/>
              </a:spcBef>
              <a:buFontTx/>
              <a:buAutoNum type="arabicPeriod"/>
            </a:pPr>
            <a:r>
              <a:rPr lang="en-US" baseline="0" dirty="0" smtClean="0">
                <a:latin typeface="Calibri" charset="0"/>
              </a:rPr>
              <a:t>USGS World’s largest earthquakes http://gallery.usgs.gov/photos/01_15_2014_eja4DPo00W_01_15_2014_9#.UvhQ6HewJzg</a:t>
            </a:r>
          </a:p>
          <a:p>
            <a:pPr lvl="2" eaLnBrk="1" hangingPunct="1">
              <a:spcBef>
                <a:spcPct val="0"/>
              </a:spcBef>
              <a:buFontTx/>
              <a:buAutoNum type="arabicPeriod"/>
            </a:pPr>
            <a:r>
              <a:rPr lang="en-US" baseline="0" dirty="0" smtClean="0">
                <a:latin typeface="Calibri" charset="0"/>
              </a:rPr>
              <a:t>USGS 1906 San Francisco Earthquake pages </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http://earthquake.usgs.gov/regional/nca/1906/</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4"/>
              </a:rPr>
              <a:t>                                                                                                   </a:t>
            </a:r>
            <a:r>
              <a:rPr lang="en-US" sz="1200" u="none" kern="1200" dirty="0" smtClean="0">
                <a:solidFill>
                  <a:schemeClr val="tx1"/>
                </a:solidFill>
                <a:latin typeface="+mn-lt"/>
                <a:ea typeface="+mn-ea"/>
                <a:cs typeface="+mn-cs"/>
                <a:hlinkClick r:id="rId4"/>
              </a:rPr>
              <a:t> </a:t>
            </a:r>
            <a:r>
              <a:rPr lang="en-US" sz="1200" u="sng" kern="1200" dirty="0" smtClean="0">
                <a:solidFill>
                  <a:schemeClr val="tx1"/>
                </a:solidFill>
                <a:latin typeface="+mn-lt"/>
                <a:ea typeface="+mn-ea"/>
                <a:cs typeface="+mn-cs"/>
                <a:hlinkClick r:id="rId4"/>
              </a:rPr>
              <a:t>http://www.geosociety.org/gsatoday/archive/16/4/pdf/i1052-5173-16-4-4.pdf</a:t>
            </a:r>
            <a:endParaRPr lang="en-US" sz="1200" u="none"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u="none" kern="1200" dirty="0" smtClean="0">
                <a:solidFill>
                  <a:schemeClr val="tx1"/>
                </a:solidFill>
                <a:latin typeface="+mn-lt"/>
                <a:ea typeface="+mn-ea"/>
                <a:cs typeface="+mn-cs"/>
              </a:rPr>
              <a:t>		3.USGS</a:t>
            </a:r>
            <a:r>
              <a:rPr lang="en-US" sz="1200" u="none" kern="1200" baseline="0" dirty="0" smtClean="0">
                <a:solidFill>
                  <a:schemeClr val="tx1"/>
                </a:solidFill>
                <a:latin typeface="+mn-lt"/>
                <a:ea typeface="+mn-ea"/>
                <a:cs typeface="+mn-cs"/>
              </a:rPr>
              <a:t> US Historic earthquakes  </a:t>
            </a:r>
            <a:r>
              <a:rPr lang="en-US" sz="1200" u="sng" kern="1200" dirty="0" smtClean="0">
                <a:solidFill>
                  <a:schemeClr val="tx1"/>
                </a:solidFill>
                <a:latin typeface="+mn-lt"/>
                <a:ea typeface="+mn-ea"/>
                <a:cs typeface="+mn-cs"/>
                <a:hlinkClick r:id="rId5"/>
              </a:rPr>
              <a:t>http://earthquake.usgs.gov/earthquakes/states/historical_state.php#california</a:t>
            </a:r>
            <a:endParaRPr lang="en-US" sz="1200" u="none"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u="none" kern="1200" dirty="0" smtClean="0">
                <a:solidFill>
                  <a:schemeClr val="tx1"/>
                </a:solidFill>
                <a:latin typeface="+mn-lt"/>
                <a:ea typeface="+mn-ea"/>
                <a:cs typeface="+mn-cs"/>
              </a:rPr>
              <a:t>		4.</a:t>
            </a:r>
            <a:r>
              <a:rPr lang="en-US" sz="1200" u="none" kern="1200" baseline="0" dirty="0" smtClean="0">
                <a:solidFill>
                  <a:schemeClr val="tx1"/>
                </a:solidFill>
                <a:latin typeface="+mn-lt"/>
                <a:ea typeface="+mn-ea"/>
                <a:cs typeface="+mn-cs"/>
              </a:rPr>
              <a:t>USGS Global Historic earthquakes  </a:t>
            </a:r>
            <a:r>
              <a:rPr lang="en-US" sz="1200" u="sng" kern="1200" dirty="0" smtClean="0">
                <a:solidFill>
                  <a:schemeClr val="tx1"/>
                </a:solidFill>
                <a:latin typeface="+mn-lt"/>
                <a:ea typeface="+mn-ea"/>
                <a:cs typeface="+mn-cs"/>
                <a:hlinkClick r:id="rId6"/>
              </a:rPr>
              <a:t>http://earthquake.usgs.gov/earthquakes/world/historical.php</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5.Smithsonian</a:t>
            </a:r>
            <a:r>
              <a:rPr lang="en-US" sz="1200" kern="1200" baseline="0" dirty="0" smtClean="0">
                <a:solidFill>
                  <a:schemeClr val="tx1"/>
                </a:solidFill>
                <a:latin typeface="+mn-lt"/>
                <a:ea typeface="+mn-ea"/>
                <a:cs typeface="+mn-cs"/>
              </a:rPr>
              <a:t> Institution National Museum of Natural History Global Volcanism Program Weekly report </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6"/>
              </a:rPr>
              <a:t> http://earthquake.usgs.gov/earthquakes/world/historical.php</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6.NOAA Center for Tsunami Research FAQ: http://</a:t>
            </a:r>
            <a:r>
              <a:rPr lang="en-US" sz="1200" kern="1200" dirty="0" err="1" smtClean="0">
                <a:solidFill>
                  <a:schemeClr val="tx1"/>
                </a:solidFill>
                <a:latin typeface="+mn-lt"/>
                <a:ea typeface="+mn-ea"/>
                <a:cs typeface="+mn-cs"/>
              </a:rPr>
              <a:t>nctr.pmel.noaa.gov/faq_display.php?kw</a:t>
            </a:r>
            <a:r>
              <a:rPr lang="en-US" sz="1200" kern="1200" dirty="0" smtClean="0">
                <a:solidFill>
                  <a:schemeClr val="tx1"/>
                </a:solidFill>
                <a:latin typeface="+mn-lt"/>
                <a:ea typeface="+mn-ea"/>
                <a:cs typeface="+mn-cs"/>
              </a:rPr>
              <a:t>=16</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7. </a:t>
            </a:r>
            <a:r>
              <a:rPr lang="en-US" sz="1200" kern="1200" dirty="0" err="1" smtClean="0">
                <a:solidFill>
                  <a:schemeClr val="tx1"/>
                </a:solidFill>
                <a:latin typeface="+mn-lt"/>
                <a:ea typeface="+mn-ea"/>
                <a:cs typeface="+mn-cs"/>
              </a:rPr>
              <a:t>GeoNet</a:t>
            </a:r>
            <a:r>
              <a:rPr lang="en-US" sz="1200" kern="1200" dirty="0" smtClean="0">
                <a:solidFill>
                  <a:schemeClr val="tx1"/>
                </a:solidFill>
                <a:latin typeface="+mn-lt"/>
                <a:ea typeface="+mn-ea"/>
                <a:cs typeface="+mn-cs"/>
              </a:rPr>
              <a:t>, Historical Tsunamis, GNS Science, New Zealand: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http://info.geonet.org.nz/display/tsunami/Krakatau+Volcano+tsunami,+28+to+29+August+1883</a:t>
            </a: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EVALUATION TIPS: Evaluation during this lesson can be made by listening to discussions that students have when they make lists of various natural hazards and disasters (this can also help in</a:t>
            </a:r>
            <a:r>
              <a:rPr lang="en-US" baseline="0" dirty="0" smtClean="0">
                <a:latin typeface="Calibri" charset="0"/>
              </a:rPr>
              <a:t> determining misconceptions about these hazards and disasters, keep these in mind for future lessons).  Additionally, what they write on their “observations list” and “damage caused list” should be used as two main methods of evaluation.</a:t>
            </a:r>
            <a:endParaRPr lang="en-US" dirty="0" smtClean="0">
              <a:latin typeface="Calibri" charset="0"/>
            </a:endParaRPr>
          </a:p>
          <a:p>
            <a:pPr eaLnBrk="1" hangingPunct="1">
              <a:spcBef>
                <a:spcPct val="0"/>
              </a:spcBef>
              <a:buFontTx/>
              <a:buAutoNum type="arabicPeriod"/>
            </a:pPr>
            <a:r>
              <a:rPr lang="en-US" dirty="0" smtClean="0">
                <a:latin typeface="Calibri" charset="0"/>
              </a:rPr>
              <a:t>TEACHING NOTES.  This power point is meant as an outline/notes for the teacher to</a:t>
            </a:r>
            <a:r>
              <a:rPr lang="en-US" baseline="0" dirty="0" smtClean="0">
                <a:latin typeface="Calibri" charset="0"/>
              </a:rPr>
              <a:t> guide student discussion.  Most information that students receive will be through the websites and questions in the assignment, as well as the topics involved in the student discussion.</a:t>
            </a:r>
            <a:r>
              <a:rPr lang="en-US" dirty="0" smtClean="0">
                <a:latin typeface="Calibri" charset="0"/>
              </a:rPr>
              <a:t> </a:t>
            </a: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baseline="0" dirty="0" smtClean="0">
                <a:solidFill>
                  <a:schemeClr val="tx1"/>
                </a:solidFill>
                <a:effectLst/>
                <a:latin typeface="+mn-lt"/>
                <a:ea typeface="+mn-ea"/>
                <a:cs typeface="+mn-cs"/>
              </a:rPr>
              <a:t>Use this photo as an intro into natural hazards.  Ask students what they think caused the damage.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Photo: Damage after the January 17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1994 Northridge earthquake, Northridge,</a:t>
            </a:r>
            <a:r>
              <a:rPr lang="en-US" sz="1200" kern="1200" baseline="0" dirty="0" smtClean="0">
                <a:solidFill>
                  <a:schemeClr val="tx1"/>
                </a:solidFill>
                <a:effectLst/>
                <a:latin typeface="+mn-lt"/>
                <a:ea typeface="+mn-ea"/>
                <a:cs typeface="+mn-cs"/>
              </a:rPr>
              <a:t> CA</a:t>
            </a:r>
          </a:p>
          <a:p>
            <a:r>
              <a:rPr lang="en-US" sz="1200" kern="1200" baseline="0" dirty="0" smtClean="0">
                <a:solidFill>
                  <a:schemeClr val="tx1"/>
                </a:solidFill>
                <a:effectLst/>
                <a:latin typeface="+mn-lt"/>
                <a:ea typeface="+mn-ea"/>
                <a:cs typeface="+mn-cs"/>
              </a:rPr>
              <a:t>USGS Multimedia gallery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http://gallery.usgs.gov/photos/01_15_2014_eja4DPo00W_01_15_2014_9#.UvhQ6HewJzg</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t>SUMMARY – Use</a:t>
            </a:r>
            <a:r>
              <a:rPr lang="en-US" baseline="0" dirty="0" smtClean="0"/>
              <a:t> this slide to begin a discussion about the differences between natural hazards and natural disasters. </a:t>
            </a:r>
            <a:r>
              <a:rPr lang="en-US" dirty="0" smtClean="0">
                <a:latin typeface="Calibri" charset="0"/>
              </a:rPr>
              <a:t>Start</a:t>
            </a:r>
            <a:r>
              <a:rPr lang="en-US" baseline="0" dirty="0" smtClean="0">
                <a:latin typeface="Calibri" charset="0"/>
              </a:rPr>
              <a:t> off by leading a discussion of natural hazards vs. disasters – have students make a list on the board of some examples of hazards and disasters, and then have them categorize these into hazard vs. disaster.  After that, have them list off some things they think distinguish a natural hazard from a natural disaster.  Natural hazards are as they sound – processes that pose a hazard to society in some way (</a:t>
            </a:r>
            <a:r>
              <a:rPr lang="en-US" baseline="0" dirty="0" err="1" smtClean="0">
                <a:latin typeface="Calibri" charset="0"/>
              </a:rPr>
              <a:t>ie</a:t>
            </a:r>
            <a:r>
              <a:rPr lang="en-US" baseline="0" dirty="0" smtClean="0">
                <a:latin typeface="Calibri" charset="0"/>
              </a:rPr>
              <a:t> a hurricane, earthquake, etc).  Natural disasters are when these processes start to actually cause lots of damage. </a:t>
            </a: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baseline="0" dirty="0" smtClean="0">
                <a:latin typeface="Calibri" charset="0"/>
              </a:rPr>
              <a:t>   </a:t>
            </a:r>
            <a:r>
              <a:rPr lang="en-US" baseline="0" dirty="0" smtClean="0">
                <a:latin typeface="Calibri" charset="0"/>
              </a:rPr>
              <a:t> </a:t>
            </a:r>
            <a:endParaRPr lang="en-US" dirty="0" smtClean="0">
              <a:solidFill>
                <a:srgbClr val="FF0000"/>
              </a:solidFill>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latin typeface="Calibri" charset="0"/>
              </a:rPr>
              <a:t>-Have students use a computer lab to complete the “Event Search” activity (Activity1EventSearch.docx) – here they will research the latitude/longitude and magnitude of various natural disasters, and begin to answer other questions such as “what type of faulting caused this earthquake”, and “how much damage was caused by this event”.  Once this is complete, students will place a sticker on their map or globe for each of these event, and begin to fill out their “Observations List” and “Damage Caused List”.</a:t>
            </a:r>
          </a:p>
          <a:p>
            <a:endParaRPr lang="en-US" sz="1200" kern="1200" baseline="0" dirty="0" smtClean="0">
              <a:solidFill>
                <a:schemeClr val="tx1"/>
              </a:solidFill>
              <a:effectLst/>
              <a:latin typeface="Calibri" charset="0"/>
              <a:ea typeface="+mn-ea"/>
              <a:cs typeface="+mn-cs"/>
            </a:endParaRPr>
          </a:p>
          <a:p>
            <a:r>
              <a:rPr lang="en-US" sz="1200" kern="1200" baseline="0" dirty="0" smtClean="0">
                <a:solidFill>
                  <a:schemeClr val="tx1"/>
                </a:solidFill>
                <a:effectLst/>
                <a:latin typeface="Calibri" charset="0"/>
                <a:ea typeface="+mn-ea"/>
                <a:cs typeface="+mn-cs"/>
              </a:rPr>
              <a:t>-</a:t>
            </a:r>
            <a:r>
              <a:rPr lang="en-US" sz="1200" kern="1200" dirty="0" smtClean="0">
                <a:solidFill>
                  <a:schemeClr val="tx1"/>
                </a:solidFill>
                <a:effectLst/>
                <a:latin typeface="+mn-lt"/>
                <a:ea typeface="+mn-ea"/>
                <a:cs typeface="+mn-cs"/>
              </a:rPr>
              <a:t>Before</a:t>
            </a:r>
            <a:r>
              <a:rPr lang="en-US" sz="1200" kern="1200" baseline="0" dirty="0" smtClean="0">
                <a:solidFill>
                  <a:schemeClr val="tx1"/>
                </a:solidFill>
                <a:effectLst/>
                <a:latin typeface="+mn-lt"/>
                <a:ea typeface="+mn-ea"/>
                <a:cs typeface="+mn-cs"/>
              </a:rPr>
              <a:t> students begin their Event Search assignment, ask them why they think the questions on the assignment are important.  This should get them </a:t>
            </a:r>
          </a:p>
          <a:p>
            <a:r>
              <a:rPr lang="en-US" sz="1200" kern="1200" baseline="0" dirty="0" smtClean="0">
                <a:solidFill>
                  <a:schemeClr val="tx1"/>
                </a:solidFill>
                <a:effectLst/>
                <a:latin typeface="+mn-lt"/>
                <a:ea typeface="+mn-ea"/>
                <a:cs typeface="+mn-cs"/>
              </a:rPr>
              <a:t>thinking about the hypothesis they will make in a few lessons regarding the observations they make.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a:buFontTx/>
              <a:buChar char="-"/>
            </a:pPr>
            <a:r>
              <a:rPr lang="en-US" dirty="0" smtClean="0"/>
              <a:t>Why do you think knowing the location of these events, as well as the damage they cause is important?  </a:t>
            </a:r>
          </a:p>
          <a:p>
            <a:pPr lvl="1">
              <a:buFontTx/>
              <a:buChar char="-"/>
            </a:pPr>
            <a:r>
              <a:rPr lang="en-US" dirty="0" smtClean="0"/>
              <a:t>Ask</a:t>
            </a:r>
            <a:r>
              <a:rPr lang="en-US" baseline="0" dirty="0" smtClean="0"/>
              <a:t> students this question.  They should be starting to think about how these events relate to earth processes, like plate tectonics.</a:t>
            </a:r>
          </a:p>
          <a:p>
            <a:pPr lvl="1">
              <a:buFontTx/>
              <a:buChar char="-"/>
            </a:pPr>
            <a:r>
              <a:rPr lang="en-US" baseline="0" dirty="0" smtClean="0"/>
              <a:t>The damage they cause is important because if we understand how, when, and where these disasters/hazards occur, we can take steps to reduce damage.  In most cases we cannot prevent damage, but we can mitigate damage.  </a:t>
            </a:r>
          </a:p>
          <a:p>
            <a:pPr lvl="1">
              <a:buFontTx/>
              <a:buChar char="-"/>
            </a:pPr>
            <a:r>
              <a:rPr lang="en-US" baseline="0" dirty="0" smtClean="0"/>
              <a:t>IMPORTANT: There is a difference in the monetary damage that these events cause (like the amount of money necessary to rebuild houses, etc), and loss of lives.  Although these events can put a strain on a country’s economy, lives can never be replaced and this is the more important type of damage to mitigate.</a:t>
            </a:r>
          </a:p>
          <a:p>
            <a:pPr lvl="0">
              <a:buFontTx/>
              <a:buChar char="-"/>
            </a:pPr>
            <a:endParaRPr lang="en-US" baseline="0" dirty="0" smtClean="0"/>
          </a:p>
          <a:p>
            <a:pPr lvl="0">
              <a:buFontTx/>
              <a:buChar char="-"/>
            </a:pPr>
            <a:r>
              <a:rPr lang="en-US" baseline="0" dirty="0" smtClean="0"/>
              <a:t>Some things to keep in mind:</a:t>
            </a:r>
          </a:p>
          <a:p>
            <a:pPr lvl="1">
              <a:buFontTx/>
              <a:buChar char="-"/>
            </a:pPr>
            <a:r>
              <a:rPr lang="en-US" baseline="0" dirty="0" smtClean="0"/>
              <a:t>For when you reach a conclusion of plate tectonics (or if you’re teaching this with a small plate tectonics base): The 1964 Great Alaska Earthquake, and 1960 Chile earthquake occurred when most people still did not accept the idea of plate tectonics.  </a:t>
            </a:r>
            <a:r>
              <a:rPr lang="en-US" baseline="0" smtClean="0"/>
              <a:t>The</a:t>
            </a:r>
            <a:r>
              <a:rPr lang="en-US" baseline="0" smtClean="0"/>
              <a:t> Great </a:t>
            </a:r>
            <a:r>
              <a:rPr lang="en-US" baseline="0" dirty="0" smtClean="0"/>
              <a:t>Alaska </a:t>
            </a:r>
            <a:r>
              <a:rPr lang="en-US" baseline="0" dirty="0" smtClean="0"/>
              <a:t>earthquake was really the first to be interpreted in the context of plate tectonics.</a:t>
            </a:r>
          </a:p>
          <a:p>
            <a:pPr lvl="1">
              <a:buFontTx/>
              <a:buChar char="-"/>
            </a:pPr>
            <a:r>
              <a:rPr lang="en-US" baseline="0" dirty="0" smtClean="0"/>
              <a:t>For when you reach tsunamis: the 1960 Chile earthquake took 12 hours to hit Hilo, Hawaii and caused a lot of damage.  This is one of the reasons that many buildings in Hawaii are now built on stilts. </a:t>
            </a:r>
          </a:p>
          <a:p>
            <a:pPr lvl="0">
              <a:buFontTx/>
              <a:buChar char="-"/>
            </a:pP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endParaRPr lang="en-US" dirty="0" smtClean="0"/>
          </a:p>
          <a:p>
            <a:pPr>
              <a:buNone/>
              <a:defRPr/>
            </a:pPr>
            <a:endParaRPr lang="en-US" dirty="0" smtClean="0"/>
          </a:p>
          <a:p>
            <a:pPr marL="0" indent="0">
              <a:buNone/>
            </a:pPr>
            <a:r>
              <a:rPr lang="en-US" dirty="0" smtClean="0"/>
              <a:t>In this lesson, we will:</a:t>
            </a:r>
          </a:p>
          <a:p>
            <a:pPr marL="457200" indent="-457200">
              <a:buAutoNum type="arabicPeriod"/>
            </a:pPr>
            <a:r>
              <a:rPr lang="en-US" dirty="0" smtClean="0"/>
              <a:t>Discuss the difference between natural hazards and disasters</a:t>
            </a:r>
          </a:p>
          <a:p>
            <a:pPr marL="457200" indent="-457200">
              <a:buAutoNum type="arabicPeriod"/>
            </a:pPr>
            <a:r>
              <a:rPr lang="en-US" dirty="0" smtClean="0"/>
              <a:t>Research some examples and make observations</a:t>
            </a:r>
          </a:p>
          <a:p>
            <a:pPr marL="457200" indent="-457200">
              <a:buAutoNum type="arabicPeriod"/>
            </a:pPr>
            <a:r>
              <a:rPr lang="en-US" dirty="0" smtClean="0"/>
              <a:t>Use these observations to learn about what causes them</a:t>
            </a:r>
          </a:p>
        </p:txBody>
      </p:sp>
      <p:sp>
        <p:nvSpPr>
          <p:cNvPr id="2" name="Title 1"/>
          <p:cNvSpPr>
            <a:spLocks noGrp="1"/>
          </p:cNvSpPr>
          <p:nvPr>
            <p:ph type="ctrTitle"/>
          </p:nvPr>
        </p:nvSpPr>
        <p:spPr/>
        <p:txBody>
          <a:bodyPr>
            <a:normAutofit fontScale="90000"/>
          </a:bodyPr>
          <a:lstStyle/>
          <a:p>
            <a:r>
              <a:rPr lang="en-US" dirty="0" smtClean="0"/>
              <a:t>Natural Hazards and Disasters Around the World: Focus on Seismic-</a:t>
            </a:r>
            <a:r>
              <a:rPr lang="en-US" smtClean="0"/>
              <a:t>Related Events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7" name="TextBox 6"/>
          <p:cNvSpPr txBox="1"/>
          <p:nvPr/>
        </p:nvSpPr>
        <p:spPr>
          <a:xfrm>
            <a:off x="163040" y="2726258"/>
            <a:ext cx="8814872" cy="923330"/>
          </a:xfrm>
          <a:prstGeom prst="rect">
            <a:avLst/>
          </a:prstGeom>
          <a:noFill/>
        </p:spPr>
        <p:txBody>
          <a:bodyPr wrap="square" rtlCol="0">
            <a:spAutoFit/>
          </a:bodyPr>
          <a:lstStyle/>
          <a:p>
            <a:pPr algn="ctr"/>
            <a:r>
              <a:rPr lang="en-US" dirty="0" smtClean="0"/>
              <a:t>Natural Hazards and Disasters are capable of causing large amounts of damage, and loss of lives.  Understanding them and what causes them can help us figure out how to prevent this damage in the future.</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endParaRPr lang="en-US" dirty="0" smtClean="0"/>
          </a:p>
          <a:p>
            <a:endParaRPr lang="en-US" dirty="0" smtClean="0"/>
          </a:p>
          <a:p>
            <a:endParaRPr lang="en-US" dirty="0" smtClean="0"/>
          </a:p>
          <a:p>
            <a:endParaRPr lang="en-US" dirty="0" smtClean="0"/>
          </a:p>
          <a:p>
            <a:endParaRPr lang="en-US" dirty="0" smtClean="0"/>
          </a:p>
          <a:p>
            <a:r>
              <a:rPr lang="en-US" dirty="0" smtClean="0"/>
              <a:t>What do you think caused this damage?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Placeholder 8" descr="Northridge_picture.jpg"/>
          <p:cNvPicPr>
            <a:picLocks noGrp="1" noChangeAspect="1"/>
          </p:cNvPicPr>
          <p:nvPr>
            <p:ph type="pic" idx="1"/>
          </p:nvPr>
        </p:nvPicPr>
        <p:blipFill>
          <a:blip r:embed="rId3"/>
          <a:srcRect t="-4600" b="-4600"/>
          <a:stretch>
            <a:fillRect/>
          </a:stretch>
        </p:blipFill>
        <p:spPr>
          <a:xfrm>
            <a:off x="3000375" y="1393371"/>
            <a:ext cx="5867400" cy="4267200"/>
          </a:xfr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algn="ctr"/>
            <a:endParaRPr lang="en-US" sz="3000" dirty="0" smtClean="0"/>
          </a:p>
          <a:p>
            <a:pPr algn="ctr"/>
            <a:endParaRPr lang="en-US" sz="3000" dirty="0" smtClean="0"/>
          </a:p>
          <a:p>
            <a:pPr algn="ctr"/>
            <a:endParaRPr lang="en-US" sz="3000" dirty="0" smtClean="0"/>
          </a:p>
          <a:p>
            <a:pPr algn="ctr"/>
            <a:r>
              <a:rPr lang="en-US" sz="3000" dirty="0" smtClean="0"/>
              <a:t>What is the difference between a natural hazard, and a natural disaster?</a:t>
            </a:r>
          </a:p>
          <a:p>
            <a:endParaRPr lang="en-US" dirty="0"/>
          </a:p>
        </p:txBody>
      </p:sp>
      <p:sp>
        <p:nvSpPr>
          <p:cNvPr id="3" name="Title 2"/>
          <p:cNvSpPr>
            <a:spLocks noGrp="1"/>
          </p:cNvSpPr>
          <p:nvPr>
            <p:ph type="title"/>
          </p:nvPr>
        </p:nvSpPr>
        <p:spPr/>
        <p:txBody>
          <a:bodyPr/>
          <a:lstStyle/>
          <a:p>
            <a:r>
              <a:rPr lang="en-US" dirty="0" smtClean="0"/>
              <a:t>Natural Hazards vs. Natural Disasters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0" indent="0">
              <a:buFont typeface="Arial"/>
              <a:buChar char="•"/>
            </a:pPr>
            <a:r>
              <a:rPr lang="en-US" sz="2400" dirty="0" smtClean="0"/>
              <a:t>Begin your Event Search assignment</a:t>
            </a:r>
          </a:p>
          <a:p>
            <a:pPr marL="0" indent="0">
              <a:buFont typeface="Arial"/>
              <a:buChar char="•"/>
            </a:pPr>
            <a:endParaRPr lang="en-US" sz="2400" dirty="0" smtClean="0"/>
          </a:p>
          <a:p>
            <a:pPr marL="0" indent="0">
              <a:buFont typeface="Arial"/>
              <a:buChar char="•"/>
            </a:pPr>
            <a:r>
              <a:rPr lang="en-US" sz="2400" dirty="0" smtClean="0"/>
              <a:t>Follow the instructions on the assignment sheet</a:t>
            </a:r>
          </a:p>
          <a:p>
            <a:pPr marL="0" indent="0">
              <a:buFont typeface="Arial"/>
              <a:buChar char="•"/>
            </a:pPr>
            <a:endParaRPr lang="en-US" sz="2400" dirty="0" smtClean="0"/>
          </a:p>
          <a:p>
            <a:pPr marL="0" indent="0">
              <a:buFont typeface="Arial"/>
              <a:buChar char="•"/>
            </a:pPr>
            <a:r>
              <a:rPr lang="en-US" sz="2400" dirty="0" smtClean="0"/>
              <a:t>Why do you think knowing the location of these events, as well as the damage they cause is important?</a:t>
            </a:r>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Event Search</a:t>
            </a:r>
            <a:br>
              <a:rPr lang="en-US" dirty="0" smtClean="0"/>
            </a:b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12565</TotalTime>
  <Words>1843</Words>
  <Application>Microsoft Macintosh PowerPoint</Application>
  <PresentationFormat>On-screen Show (4:3)</PresentationFormat>
  <Paragraphs>92</Paragraphs>
  <Slides>4</Slides>
  <Notes>4</Notes>
  <HiddenSlides>0</HiddenSlides>
  <MMClips>0</MMClips>
  <ScaleCrop>false</ScaleCrop>
  <HeadingPairs>
    <vt:vector size="4" baseType="variant">
      <vt:variant>
        <vt:lpstr>Design Template</vt:lpstr>
      </vt:variant>
      <vt:variant>
        <vt:i4>1</vt:i4>
      </vt:variant>
      <vt:variant>
        <vt:lpstr>Slide Titles</vt:lpstr>
      </vt:variant>
      <vt:variant>
        <vt:i4>4</vt:i4>
      </vt:variant>
    </vt:vector>
  </HeadingPairs>
  <TitlesOfParts>
    <vt:vector size="5" baseType="lpstr">
      <vt:lpstr>SCC</vt:lpstr>
      <vt:lpstr>Natural Hazards and Disasters Around the World: Focus on Seismic-Related Events</vt:lpstr>
      <vt:lpstr>Slide 2</vt:lpstr>
      <vt:lpstr>Natural Hazards vs. Natural Disasters</vt:lpstr>
      <vt:lpstr>Event Search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Valerie Sahakian</cp:lastModifiedBy>
  <cp:revision>127</cp:revision>
  <cp:lastPrinted>2011-07-11T02:33:14Z</cp:lastPrinted>
  <dcterms:created xsi:type="dcterms:W3CDTF">2014-04-22T17:29:30Z</dcterms:created>
  <dcterms:modified xsi:type="dcterms:W3CDTF">2014-04-22T17:30:53Z</dcterms:modified>
</cp:coreProperties>
</file>