
<file path=[Content_Types].xml><?xml version="1.0" encoding="utf-8"?>
<Types xmlns="http://schemas.openxmlformats.org/package/2006/content-types">
  <Override PartName="/ppt/slides/slide3.xml" ContentType="application/vnd.openxmlformats-officedocument.presentationml.slide+xml"/>
  <Override PartName="/docProps/core.xml" ContentType="application/vnd.openxmlformats-package.core-properties+xml"/>
  <Override PartName="/ppt/notesSlides/notesSlide2.xml" ContentType="application/vnd.openxmlformats-officedocument.presentationml.notesSlide+xml"/>
  <Override PartName="/ppt/notesSlides/notesSlide4.xml" ContentType="application/vnd.openxmlformats-officedocument.presentationml.notesSlide+xml"/>
  <Override PartName="/ppt/slideLayouts/slideLayout1.xml" ContentType="application/vnd.openxmlformats-officedocument.presentationml.slideLayout+xml"/>
  <Default Extension="xml" ContentType="application/xml"/>
  <Override PartName="/ppt/slideLayouts/slideLayout3.xml" ContentType="application/vnd.openxmlformats-officedocument.presentationml.slideLayout+xml"/>
  <Override PartName="/ppt/slides/slide2.xml" ContentType="application/vnd.openxmlformats-officedocument.presentationml.slide+xml"/>
  <Override PartName="/docProps/app.xml" ContentType="application/vnd.openxmlformats-officedocument.extended-properties+xml"/>
  <Override PartName="/ppt/slideMasters/slideMaster1.xml" ContentType="application/vnd.openxmlformats-officedocument.presentationml.slideMaster+xml"/>
  <Override PartName="/ppt/notesMasters/notesMaster1.xml" ContentType="application/vnd.openxmlformats-officedocument.presentationml.notesMaster+xml"/>
  <Override PartName="/ppt/slides/slide4.xml" ContentType="application/vnd.openxmlformats-officedocument.presentationml.slide+xml"/>
  <Override PartName="/ppt/slideLayouts/slideLayout5.xml" ContentType="application/vnd.openxmlformats-officedocument.presentationml.slideLayout+xml"/>
  <Override PartName="/ppt/viewProps.xml" ContentType="application/vnd.openxmlformats-officedocument.presentationml.viewProps+xml"/>
  <Override PartName="/ppt/theme/theme2.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Default Extension="jpeg" ContentType="image/jpeg"/>
  <Override PartName="/ppt/presProps.xml" ContentType="application/vnd.openxmlformats-officedocument.presentationml.presProps+xml"/>
  <Override PartName="/ppt/slideLayouts/slideLayout2.xml" ContentType="application/vnd.openxmlformats-officedocument.presentationml.slideLayout+xml"/>
  <Override PartName="/ppt/presentation.xml" ContentType="application/vnd.openxmlformats-officedocument.presentationml.presentation.main+xml"/>
  <Default Extension="bin" ContentType="application/vnd.openxmlformats-officedocument.presentationml.printerSettings"/>
  <Override PartName="/ppt/slides/slide1.xml" ContentType="application/vnd.openxmlformats-officedocument.presentationml.slide+xml"/>
  <Default Extension="rels" ContentType="application/vnd.openxmlformats-package.relationships+xml"/>
  <Override PartName="/ppt/tableStyles.xml" ContentType="application/vnd.openxmlformats-officedocument.presentationml.tableStyles+xml"/>
  <Override PartName="/ppt/slideLayouts/slideLayout4.xml" ContentType="application/vnd.openxmlformats-officedocument.presentationml.slideLayout+xml"/>
  <Override PartName="/ppt/theme/theme1.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729" r:id="rId1"/>
  </p:sldMasterIdLst>
  <p:notesMasterIdLst>
    <p:notesMasterId r:id="rId6"/>
  </p:notesMasterIdLst>
  <p:sldIdLst>
    <p:sldId id="256" r:id="rId2"/>
    <p:sldId id="257" r:id="rId3"/>
    <p:sldId id="259" r:id="rId4"/>
    <p:sldId id="258" r:id="rId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clrMru>
    <a:srgbClr val="8B216A"/>
  </p:clrMru>
  <p:extLst>
    <p:ext uri="{E76CE94A-603C-4142-B9EB-6D1370010A27}">
      <p14:discardImageEditData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p14="http://schemas.microsoft.com/office/powerpoint/2010/main" xmlns:p="http://schemas.openxmlformats.org/presentationml/2006/main" xmlns:r="http://schemas.openxmlformats.org/officeDocument/2006/relationships" xmlns:a="http://schemas.openxmlformats.org/drawingml/2006/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34580" autoAdjust="0"/>
    <p:restoredTop sz="49202" autoAdjust="0"/>
  </p:normalViewPr>
  <p:slideViewPr>
    <p:cSldViewPr snapToGrid="0" snapToObjects="1">
      <p:cViewPr varScale="1">
        <p:scale>
          <a:sx n="54" d="100"/>
          <a:sy n="54" d="100"/>
        </p:scale>
        <p:origin x="-1840"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notesMaster" Target="notesMasters/notesMaster1.xml"/><Relationship Id="rId7" Type="http://schemas.openxmlformats.org/officeDocument/2006/relationships/printerSettings" Target="printerSettings/printerSettings1.bin"/><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279E69-B91A-0A4F-B91B-25A8CA6AD886}" type="datetimeFigureOut">
              <a:rPr lang="en-US" smtClean="0"/>
              <a:pPr/>
              <a:t>4/22/14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F6B30C-4948-AC4E-A971-35152792416C}"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1083795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dirty="0" smtClean="0">
                <a:latin typeface="Calibri" charset="0"/>
              </a:rPr>
              <a:t>Faults</a:t>
            </a:r>
            <a:r>
              <a:rPr lang="en-US" baseline="0" dirty="0" smtClean="0">
                <a:latin typeface="Calibri" charset="0"/>
              </a:rPr>
              <a:t> and Earthquakes</a:t>
            </a:r>
            <a:endParaRPr lang="en-US" dirty="0" smtClean="0">
              <a:latin typeface="Calibri" charset="0"/>
            </a:endParaRPr>
          </a:p>
          <a:p>
            <a:pPr eaLnBrk="1" hangingPunct="1">
              <a:spcBef>
                <a:spcPct val="0"/>
              </a:spcBef>
            </a:pPr>
            <a:r>
              <a:rPr lang="en-US" dirty="0" smtClean="0">
                <a:latin typeface="Calibri" charset="0"/>
              </a:rPr>
              <a:t>Valerie</a:t>
            </a:r>
            <a:r>
              <a:rPr lang="en-US" baseline="0" dirty="0" smtClean="0">
                <a:latin typeface="Calibri" charset="0"/>
              </a:rPr>
              <a:t> Sahakian (Graduate Student, Scripps Institution of Oceanography) and Joe </a:t>
            </a:r>
            <a:r>
              <a:rPr lang="en-US" baseline="0" dirty="0" err="1" smtClean="0">
                <a:latin typeface="Calibri" charset="0"/>
              </a:rPr>
              <a:t>Krupens</a:t>
            </a:r>
            <a:r>
              <a:rPr lang="en-US" baseline="0" dirty="0" smtClean="0">
                <a:latin typeface="Calibri" charset="0"/>
              </a:rPr>
              <a:t> (Teacher, University City High School, San Diego, CA)</a:t>
            </a:r>
            <a:endParaRPr lang="en-US" baseline="0" dirty="0" smtClean="0">
              <a:latin typeface="Calibri" charset="0"/>
            </a:endParaRPr>
          </a:p>
          <a:p>
            <a:pPr eaLnBrk="1" hangingPunct="1">
              <a:spcBef>
                <a:spcPct val="0"/>
              </a:spcBef>
            </a:pPr>
            <a:endParaRPr lang="en-US" dirty="0" smtClean="0">
              <a:latin typeface="Calibri" charset="0"/>
            </a:endParaRPr>
          </a:p>
          <a:p>
            <a:pPr eaLnBrk="1" hangingPunct="1">
              <a:spcBef>
                <a:spcPct val="0"/>
              </a:spcBef>
            </a:pPr>
            <a:r>
              <a:rPr lang="en-US" dirty="0" smtClean="0">
                <a:latin typeface="Calibri" charset="0"/>
              </a:rPr>
              <a:t>**Note:</a:t>
            </a:r>
            <a:r>
              <a:rPr lang="en-US" baseline="0" dirty="0" smtClean="0">
                <a:latin typeface="Calibri" charset="0"/>
              </a:rPr>
              <a:t> This power point is meant mostly as a teacher’s guide for classroom discussion.  You could however show </a:t>
            </a:r>
            <a:r>
              <a:rPr lang="en-US" baseline="0" smtClean="0">
                <a:latin typeface="Calibri" charset="0"/>
              </a:rPr>
              <a:t>students slide 2.</a:t>
            </a:r>
            <a:endParaRPr lang="en-US" smtClean="0">
              <a:latin typeface="Calibri" charset="0"/>
            </a:endParaRPr>
          </a:p>
          <a:p>
            <a:pPr eaLnBrk="1" hangingPunct="1">
              <a:spcBef>
                <a:spcPct val="0"/>
              </a:spcBef>
            </a:pPr>
            <a:endParaRPr lang="en-US" dirty="0" smtClean="0">
              <a:latin typeface="Calibri" charset="0"/>
            </a:endParaRPr>
          </a:p>
          <a:p>
            <a:pPr eaLnBrk="1" hangingPunct="1">
              <a:spcBef>
                <a:spcPct val="0"/>
              </a:spcBef>
              <a:buFontTx/>
              <a:buAutoNum type="arabicPeriod"/>
            </a:pPr>
            <a:r>
              <a:rPr lang="en-US" dirty="0" smtClean="0">
                <a:latin typeface="Calibri" charset="0"/>
              </a:rPr>
              <a:t>WHY : The type of faulting we see causing earthquakes is often related to the magnitude of earthquakes – big reverse thrusts (or </a:t>
            </a:r>
            <a:r>
              <a:rPr lang="en-US" dirty="0" err="1" smtClean="0">
                <a:latin typeface="Calibri" charset="0"/>
              </a:rPr>
              <a:t>megathrusts</a:t>
            </a:r>
            <a:r>
              <a:rPr lang="en-US" dirty="0" smtClean="0">
                <a:latin typeface="Calibri" charset="0"/>
              </a:rPr>
              <a:t>) are what cause earthquakes close to Magnitude 9partly because of their size and style of faulting.  If we can identify what stress regime is in different</a:t>
            </a:r>
            <a:r>
              <a:rPr lang="en-US" baseline="0" dirty="0" smtClean="0">
                <a:latin typeface="Calibri" charset="0"/>
              </a:rPr>
              <a:t> areas, we can learn more about the natural hazards that threaten a region. </a:t>
            </a:r>
            <a:r>
              <a:rPr lang="en-US" dirty="0" smtClean="0">
                <a:latin typeface="Calibri" charset="0"/>
              </a:rPr>
              <a:t>This power point is meant as a</a:t>
            </a:r>
            <a:r>
              <a:rPr lang="en-US" baseline="0" dirty="0" smtClean="0">
                <a:latin typeface="Calibri" charset="0"/>
              </a:rPr>
              <a:t> guide to discussion and activity is outlined in the Lesson 2 5E.</a:t>
            </a:r>
          </a:p>
          <a:p>
            <a:pPr eaLnBrk="1" hangingPunct="1">
              <a:spcBef>
                <a:spcPct val="0"/>
              </a:spcBef>
              <a:buFontTx/>
              <a:buAutoNum type="arabicPeriod"/>
            </a:pPr>
            <a:endParaRPr lang="en-US" dirty="0" smtClean="0">
              <a:latin typeface="Calibri" charset="0"/>
            </a:endParaRPr>
          </a:p>
          <a:p>
            <a:pPr eaLnBrk="1" hangingPunct="1">
              <a:spcBef>
                <a:spcPct val="0"/>
              </a:spcBef>
              <a:buFontTx/>
              <a:buAutoNum type="arabicPeriod"/>
            </a:pPr>
            <a:r>
              <a:rPr lang="en-US" dirty="0" smtClean="0">
                <a:latin typeface="Calibri" charset="0"/>
              </a:rPr>
              <a:t>SUMMARY:  Students begin by looking at their Damage Caused list, noting anything</a:t>
            </a:r>
            <a:r>
              <a:rPr lang="en-US" baseline="0" dirty="0" smtClean="0">
                <a:latin typeface="Calibri" charset="0"/>
              </a:rPr>
              <a:t> in common between earthquakes.  Then students perform the faulting activity, visiting 3 stations for different kind of faulting.  They relate this to the type of stress causing the faulting.  Then they find what kind of motion or faulting created their earthquake, and place stickers on the map for what kind of faulting and stress regime exist at the location for their earthquakes.  Once mapped, students make observations about where they find what kind of faulting/stress regime, if there is any correlation between magnitude and faulting, etc. This will help them in their hypothesis regarding plate tectonics, and also  </a:t>
            </a:r>
            <a:endParaRPr lang="en-US" dirty="0" smtClean="0">
              <a:latin typeface="Calibri" charset="0"/>
            </a:endParaRPr>
          </a:p>
          <a:p>
            <a:pPr eaLnBrk="1" hangingPunct="1">
              <a:spcBef>
                <a:spcPct val="0"/>
              </a:spcBef>
              <a:buFontTx/>
              <a:buNone/>
            </a:pPr>
            <a:endParaRPr lang="en-US" baseline="0" dirty="0" smtClean="0">
              <a:latin typeface="Calibri" charset="0"/>
            </a:endParaRPr>
          </a:p>
          <a:p>
            <a:pPr eaLnBrk="1" hangingPunct="1">
              <a:spcBef>
                <a:spcPct val="0"/>
              </a:spcBef>
              <a:buFontTx/>
              <a:buNone/>
            </a:pPr>
            <a:endParaRPr lang="en-US" dirty="0" smtClean="0">
              <a:latin typeface="Calibri" charset="0"/>
            </a:endParaRPr>
          </a:p>
          <a:p>
            <a:pPr eaLnBrk="1" hangingPunct="1">
              <a:spcBef>
                <a:spcPct val="0"/>
              </a:spcBef>
              <a:buFontTx/>
              <a:buAutoNum type="arabicPeriod"/>
            </a:pPr>
            <a:r>
              <a:rPr lang="en-US" dirty="0" smtClean="0">
                <a:latin typeface="Calibri" charset="0"/>
              </a:rPr>
              <a:t>ADDITIONAL READING: The Southern</a:t>
            </a:r>
            <a:r>
              <a:rPr lang="en-US" baseline="0" dirty="0" smtClean="0">
                <a:latin typeface="Calibri" charset="0"/>
              </a:rPr>
              <a:t> California Earthquake Center (SCEC)</a:t>
            </a:r>
            <a:r>
              <a:rPr lang="en-US" dirty="0" smtClean="0">
                <a:latin typeface="Calibri" charset="0"/>
              </a:rPr>
              <a:t> shakeout website</a:t>
            </a:r>
            <a:r>
              <a:rPr lang="en-US" baseline="0" dirty="0" smtClean="0">
                <a:latin typeface="Calibri" charset="0"/>
              </a:rPr>
              <a:t> has a good explanation, and good animations to explain various types of faults: http://www.shakeout.org/downloads/ShakeOut_ES3_FaultHandModels.pdf</a:t>
            </a:r>
          </a:p>
          <a:p>
            <a:pPr lvl="4" eaLnBrk="1" hangingPunct="1">
              <a:spcBef>
                <a:spcPct val="0"/>
              </a:spcBef>
              <a:buFontTx/>
              <a:buNone/>
            </a:pPr>
            <a:r>
              <a:rPr lang="en-US" dirty="0" smtClean="0">
                <a:latin typeface="Calibri" charset="0"/>
              </a:rPr>
              <a:t>The Incorporated</a:t>
            </a:r>
            <a:r>
              <a:rPr lang="en-US" baseline="0" dirty="0" smtClean="0">
                <a:latin typeface="Calibri" charset="0"/>
              </a:rPr>
              <a:t> Research Institutions for Seismology (IRIS) Educational webpage also has some good video animations: http://www.iris.edu/hq/programs/education_and_outreach/animations/2</a:t>
            </a:r>
          </a:p>
          <a:p>
            <a:pPr lvl="4" eaLnBrk="1" hangingPunct="1">
              <a:spcBef>
                <a:spcPct val="0"/>
              </a:spcBef>
              <a:buFontTx/>
              <a:buNone/>
            </a:pPr>
            <a:endParaRPr lang="en-US" dirty="0" smtClean="0">
              <a:latin typeface="Calibri" charset="0"/>
            </a:endParaRPr>
          </a:p>
          <a:p>
            <a:pPr eaLnBrk="1" hangingPunct="1">
              <a:spcBef>
                <a:spcPct val="0"/>
              </a:spcBef>
              <a:buFontTx/>
              <a:buAutoNum type="arabicPeriod"/>
            </a:pPr>
            <a:r>
              <a:rPr lang="en-US" dirty="0" smtClean="0">
                <a:latin typeface="Calibri" charset="0"/>
              </a:rPr>
              <a:t>CONTEXT FOR USE: This is meant for a 9</a:t>
            </a:r>
            <a:r>
              <a:rPr lang="en-US" baseline="30000" dirty="0" smtClean="0">
                <a:latin typeface="Calibri" charset="0"/>
              </a:rPr>
              <a:t>th</a:t>
            </a:r>
            <a:r>
              <a:rPr lang="en-US" dirty="0" smtClean="0">
                <a:latin typeface="Calibri" charset="0"/>
              </a:rPr>
              <a:t> grade earth</a:t>
            </a:r>
            <a:r>
              <a:rPr lang="en-US" baseline="0" dirty="0" smtClean="0">
                <a:latin typeface="Calibri" charset="0"/>
              </a:rPr>
              <a:t> science classroom. This unit should be performed after a unit on the ocean floor (covering the features one might observe on the seafloor, and what features occur where on the globe).  Students should be able to interpret bathymetry – what colors mean deep, what colors mean shallow.  The prerequisite for this is Lesson 1 – students should have researched some earthquakes and started an observations list. This is followed with the tsunami/ocean wave basics lesson.  Some knowledge of plate tectonics is fine, and could in fact help or precede this unit (basics about the plate boundaries, that there are plates on the earth’s crust that move, etc).  </a:t>
            </a:r>
          </a:p>
          <a:p>
            <a:pPr eaLnBrk="1" hangingPunct="1">
              <a:spcBef>
                <a:spcPct val="0"/>
              </a:spcBef>
              <a:buFontTx/>
              <a:buNone/>
            </a:pPr>
            <a:endParaRPr lang="en-US" dirty="0" smtClean="0">
              <a:latin typeface="Calibri" charset="0"/>
            </a:endParaRPr>
          </a:p>
          <a:p>
            <a:pPr eaLnBrk="1" hangingPunct="1">
              <a:spcBef>
                <a:spcPct val="0"/>
              </a:spcBef>
              <a:buFontTx/>
              <a:buAutoNum type="arabicPeriod"/>
            </a:pPr>
            <a:r>
              <a:rPr lang="en-US" dirty="0" smtClean="0">
                <a:latin typeface="Calibri" charset="0"/>
              </a:rPr>
              <a:t>MISCONCEPTIONS:  Students</a:t>
            </a:r>
            <a:r>
              <a:rPr lang="en-US" baseline="0" dirty="0" smtClean="0">
                <a:latin typeface="Calibri" charset="0"/>
              </a:rPr>
              <a:t> may think that shear/extension/compression are types of motion (instead of the type of stress that causes the motion or faulting).  Students may not understand that in nature, it is common to find areas with some combination of stress or faulting (</a:t>
            </a:r>
            <a:r>
              <a:rPr lang="en-US" baseline="0" dirty="0" err="1" smtClean="0">
                <a:latin typeface="Calibri" charset="0"/>
              </a:rPr>
              <a:t>ie</a:t>
            </a:r>
            <a:r>
              <a:rPr lang="en-US" baseline="0" dirty="0" smtClean="0">
                <a:latin typeface="Calibri" charset="0"/>
              </a:rPr>
              <a:t> a strike-slip boundary that has some extension or compression, so there’s a combination of strike-slip and normal or strike-slip and reverse faulting). </a:t>
            </a:r>
          </a:p>
          <a:p>
            <a:pPr eaLnBrk="1" hangingPunct="1">
              <a:spcBef>
                <a:spcPct val="0"/>
              </a:spcBef>
              <a:buFontTx/>
              <a:buNone/>
            </a:pPr>
            <a:endParaRPr lang="en-US" dirty="0" smtClean="0">
              <a:latin typeface="Calibri" charset="0"/>
            </a:endParaRPr>
          </a:p>
          <a:p>
            <a:pPr eaLnBrk="1" hangingPunct="1">
              <a:spcBef>
                <a:spcPct val="0"/>
              </a:spcBef>
              <a:buFontTx/>
              <a:buAutoNum type="arabicPeriod"/>
            </a:pPr>
            <a:r>
              <a:rPr lang="en-US" dirty="0" smtClean="0">
                <a:latin typeface="Calibri" charset="0"/>
              </a:rPr>
              <a:t>EVALUATION TIPS:</a:t>
            </a:r>
            <a:r>
              <a:rPr lang="en-US" baseline="0" dirty="0" smtClean="0">
                <a:latin typeface="Calibri" charset="0"/>
              </a:rPr>
              <a:t> Students can be evaluated by what types of things they mention in their discussion of damage caused by earthquakes, by what stress regime they label the faulting stations, by the observations they make about where faulting occurs on earth and how this changes their interpretation of earth processes.</a:t>
            </a:r>
            <a:endParaRPr lang="en-US" dirty="0" smtClean="0">
              <a:latin typeface="Calibri" charset="0"/>
            </a:endParaRPr>
          </a:p>
          <a:p>
            <a:pPr eaLnBrk="1" hangingPunct="1">
              <a:spcBef>
                <a:spcPct val="0"/>
              </a:spcBef>
            </a:pPr>
            <a:endParaRPr lang="en-US" dirty="0" smtClean="0">
              <a:latin typeface="Calibri" charset="0"/>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1</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009640259"/>
      </p:ext>
    </p:extLst>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smtClean="0">
              <a:solidFill>
                <a:schemeClr val="tx1"/>
              </a:solidFill>
              <a:effectLst/>
              <a:latin typeface="+mn-lt"/>
              <a:ea typeface="+mn-ea"/>
              <a:cs typeface="+mn-cs"/>
            </a:endParaRPr>
          </a:p>
          <a:p>
            <a:r>
              <a:rPr lang="en-US" sz="1200" kern="1200" dirty="0" err="1" smtClean="0">
                <a:solidFill>
                  <a:schemeClr val="tx1"/>
                </a:solidFill>
                <a:effectLst/>
                <a:latin typeface="+mn-lt"/>
                <a:ea typeface="+mn-ea"/>
                <a:cs typeface="+mn-cs"/>
              </a:rPr>
              <a:t>TeachingNotes</a:t>
            </a:r>
            <a:r>
              <a:rPr lang="en-US" sz="1200" kern="1200" dirty="0" smtClean="0">
                <a:solidFill>
                  <a:schemeClr val="tx1"/>
                </a:solidFill>
                <a:effectLst/>
                <a:latin typeface="+mn-lt"/>
                <a:ea typeface="+mn-ea"/>
                <a:cs typeface="+mn-cs"/>
              </a:rPr>
              <a:t>:</a:t>
            </a:r>
            <a:r>
              <a:rPr lang="en-US" sz="1200" kern="1200" baseline="0" dirty="0" smtClean="0">
                <a:solidFill>
                  <a:schemeClr val="tx1"/>
                </a:solidFill>
                <a:effectLst/>
                <a:latin typeface="+mn-lt"/>
                <a:ea typeface="+mn-ea"/>
                <a:cs typeface="+mn-cs"/>
              </a:rPr>
              <a:t>  Ask students to look through their Damage Caused list – is there any damage that they see in common for earthquakes?  (</a:t>
            </a:r>
            <a:r>
              <a:rPr lang="en-US" sz="1200" kern="1200" baseline="0" dirty="0" err="1" smtClean="0">
                <a:solidFill>
                  <a:schemeClr val="tx1"/>
                </a:solidFill>
                <a:effectLst/>
                <a:latin typeface="+mn-lt"/>
                <a:ea typeface="+mn-ea"/>
                <a:cs typeface="+mn-cs"/>
              </a:rPr>
              <a:t>ie</a:t>
            </a:r>
            <a:r>
              <a:rPr lang="en-US" sz="1200" kern="1200" baseline="0" dirty="0" smtClean="0">
                <a:solidFill>
                  <a:schemeClr val="tx1"/>
                </a:solidFill>
                <a:effectLst/>
                <a:latin typeface="+mn-lt"/>
                <a:ea typeface="+mn-ea"/>
                <a:cs typeface="+mn-cs"/>
              </a:rPr>
              <a:t>, any particular type of damage to buildings?)  Have them write a short paragraph summarizing this, and why they think this particular damage is seen for earthquakes.  </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This photo is a panorama</a:t>
            </a:r>
            <a:r>
              <a:rPr lang="en-US" sz="1200" kern="1200" baseline="0" dirty="0" smtClean="0">
                <a:solidFill>
                  <a:schemeClr val="tx1"/>
                </a:solidFill>
                <a:effectLst/>
                <a:latin typeface="+mn-lt"/>
                <a:ea typeface="+mn-ea"/>
                <a:cs typeface="+mn-cs"/>
              </a:rPr>
              <a:t> of damage caused by the 1906 San Francisco earthquake.  It is important to mention to students that most of the damage from this was actually caused by fires.  Ask them how they think these fires started (the earthquake broke gas lines – fires started from this, and spread throughout the city).</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baseline="0" dirty="0" smtClean="0"/>
              <a:t>Photo: Panorama of damage caused by the 1906 San Francisco earthquake</a:t>
            </a:r>
          </a:p>
          <a:p>
            <a:r>
              <a:rPr lang="en-US" baseline="0" dirty="0" smtClean="0"/>
              <a:t>The Virtual Museum of the City of San Francisco</a:t>
            </a:r>
          </a:p>
          <a:p>
            <a:r>
              <a:rPr lang="en-US" baseline="0" dirty="0" smtClean="0"/>
              <a:t>Photographs of the 1906 Disaster</a:t>
            </a:r>
          </a:p>
          <a:p>
            <a:r>
              <a:rPr lang="en-US" baseline="0" dirty="0" smtClean="0"/>
              <a:t>http://www.sfmuseum.org/hist/pix49.html</a:t>
            </a:r>
          </a:p>
        </p:txBody>
      </p:sp>
      <p:sp>
        <p:nvSpPr>
          <p:cNvPr id="4" name="Slide Number Placeholder 3"/>
          <p:cNvSpPr>
            <a:spLocks noGrp="1"/>
          </p:cNvSpPr>
          <p:nvPr>
            <p:ph type="sldNum" sz="quarter" idx="10"/>
          </p:nvPr>
        </p:nvSpPr>
        <p:spPr/>
        <p:txBody>
          <a:bodyPr/>
          <a:lstStyle/>
          <a:p>
            <a:fld id="{00F6B30C-4948-AC4E-A971-35152792416C}" type="slidenum">
              <a:rPr lang="en-US" smtClean="0"/>
              <a:pPr/>
              <a:t>2</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665679344"/>
      </p:ext>
    </p:extLst>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228600" indent="-228600">
              <a:buAutoNum type="arabicPeriod"/>
            </a:pPr>
            <a:r>
              <a:rPr lang="en-US" dirty="0" smtClean="0"/>
              <a:t>SUMMARY:</a:t>
            </a:r>
          </a:p>
          <a:p>
            <a:pPr marL="228600" indent="-228600">
              <a:buNone/>
            </a:pPr>
            <a:r>
              <a:rPr lang="en-US" dirty="0" smtClean="0"/>
              <a:t>Before using this slide, have students </a:t>
            </a:r>
            <a:r>
              <a:rPr lang="en-US" baseline="0" dirty="0" smtClean="0"/>
              <a:t>perform the “Faulting and Stress” Activity.  This activity uses two other documents: 1) Lesson2ActivityPrintOuts.docx, and 2) </a:t>
            </a:r>
            <a:r>
              <a:rPr lang="en-US" baseline="0" dirty="0" err="1" smtClean="0"/>
              <a:t>FaultingStressActivity.docx</a:t>
            </a:r>
            <a:r>
              <a:rPr lang="en-US" baseline="0" dirty="0" smtClean="0"/>
              <a:t>.  </a:t>
            </a:r>
          </a:p>
          <a:p>
            <a:r>
              <a:rPr lang="en-US" baseline="0" dirty="0" smtClean="0"/>
              <a:t>Materials: </a:t>
            </a:r>
          </a:p>
          <a:p>
            <a:pPr marL="228600" indent="-228600">
              <a:buAutoNum type="arabicPeriod"/>
            </a:pPr>
            <a:r>
              <a:rPr lang="en-US" baseline="0" dirty="0" smtClean="0"/>
              <a:t>Foam blocks – color them ahead of time, similar to the diagrams in Lesson2ActivityPrintOuts.  Make a couple blocks per station, depending on the number of students.  Then cut the blocks as seen in the diagrams.  You may wish to glue a piece of paper on the contact where you cut the foam, depending on how “sticky” the foam blocks are; if they do not easily slide past each other you may wish to glue paper.</a:t>
            </a:r>
          </a:p>
          <a:p>
            <a:pPr marL="228600" indent="-228600">
              <a:buAutoNum type="arabicPeriod"/>
            </a:pPr>
            <a:r>
              <a:rPr lang="en-US" baseline="0" dirty="0" smtClean="0"/>
              <a:t>Diagrams – print out one set of diagrams for each set of blocks (Lesson2ActivityPrintOUts).</a:t>
            </a:r>
          </a:p>
          <a:p>
            <a:pPr marL="228600" indent="-228600">
              <a:buAutoNum type="arabicPeriod"/>
            </a:pPr>
            <a:endParaRPr lang="en-US" baseline="0" dirty="0" smtClean="0"/>
          </a:p>
          <a:p>
            <a:r>
              <a:rPr lang="en-US" baseline="0" dirty="0" smtClean="0"/>
              <a:t>Set up 3 stations with foam blocks, and prepare the foam blocks ahead of time.  </a:t>
            </a:r>
          </a:p>
          <a:p>
            <a:r>
              <a:rPr lang="en-US" baseline="0" dirty="0" smtClean="0"/>
              <a:t>Discuss the Activity’s Introduction with students.  Ask them what they think stress means, and what that means in terms of the earth’s crust.  Ask them what types of stress they think they might find in the earth’s crust.  (Lead them to the term “faulting”).  Read the instructions of the activity with them to be sure they understand the objective of the activity, and what they will be doing.</a:t>
            </a:r>
          </a:p>
          <a:p>
            <a:endParaRPr lang="en-US" baseline="0" dirty="0" smtClean="0"/>
          </a:p>
          <a:p>
            <a:r>
              <a:rPr lang="en-US" baseline="0" dirty="0" smtClean="0"/>
              <a:t>Have students visit each station, and play with the blocks according to the diagrams at the table.  Have them complete the worksheet (writing what kind of stress they think is associated with that kind of faulting, and drawing a diagram of the blocks and the direction each block moved).</a:t>
            </a:r>
          </a:p>
          <a:p>
            <a:endParaRPr lang="en-US" baseline="0" dirty="0" smtClean="0"/>
          </a:p>
          <a:p>
            <a:r>
              <a:rPr lang="en-US" baseline="0" dirty="0" smtClean="0"/>
              <a:t>Once students complete the activity, have them return to their groups and share their thoughts with their group.  Then have them share with the classroom.  Shear = strike-slip, Extension = normal, Compression = reverse/thrust faulting.  Ask them how they reached their conclusions.     </a:t>
            </a:r>
          </a:p>
          <a:p>
            <a:endParaRPr lang="en-US" baseline="0" dirty="0" smtClean="0"/>
          </a:p>
          <a:p>
            <a:r>
              <a:rPr lang="en-US" baseline="0" dirty="0" smtClean="0"/>
              <a:t>Finally, ask students what type of motion caused their earthquake.  What does this mean about the type of fault that created the earthquake?  About the stress in that region/plate boundary?</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Have</a:t>
            </a:r>
            <a:r>
              <a:rPr lang="en-US" sz="1200" kern="1200" baseline="0" dirty="0" smtClean="0">
                <a:solidFill>
                  <a:schemeClr val="tx1"/>
                </a:solidFill>
                <a:effectLst/>
                <a:latin typeface="+mn-lt"/>
                <a:ea typeface="+mn-ea"/>
                <a:cs typeface="+mn-cs"/>
              </a:rPr>
              <a:t> students place stickers on their map or globe – have 3 colors of stickers, one for each type of faulting.  Go through each of their earthquakes, and place one next to the earthquake to represent what kind of faulting created the earthquake.  Alternatively, have them label the pre-existing earthquake stickers – N, R, and S. (Normal, reverse, and strike</a:t>
            </a:r>
            <a:r>
              <a:rPr lang="en-US" sz="1200" kern="1200" baseline="0" smtClean="0">
                <a:solidFill>
                  <a:schemeClr val="tx1"/>
                </a:solidFill>
                <a:effectLst/>
                <a:latin typeface="+mn-lt"/>
                <a:ea typeface="+mn-ea"/>
                <a:cs typeface="+mn-cs"/>
              </a:rPr>
              <a:t>-slip).</a:t>
            </a:r>
          </a:p>
          <a:p>
            <a:pPr lvl="0"/>
            <a:r>
              <a:rPr lang="en-US" sz="1200" kern="1200" baseline="0" dirty="0" smtClean="0">
                <a:solidFill>
                  <a:schemeClr val="tx1"/>
                </a:solidFill>
                <a:effectLst/>
                <a:latin typeface="+mn-lt"/>
                <a:ea typeface="+mn-ea"/>
                <a:cs typeface="+mn-cs"/>
              </a:rPr>
              <a:t>Ask them what they think that means about the type of stress present there.  </a:t>
            </a:r>
          </a:p>
          <a:p>
            <a:pPr lvl="0"/>
            <a:endParaRPr lang="en-US" sz="1200" kern="1200" baseline="0" dirty="0" smtClean="0">
              <a:solidFill>
                <a:schemeClr val="tx1"/>
              </a:solidFill>
              <a:effectLst/>
              <a:latin typeface="+mn-lt"/>
              <a:ea typeface="+mn-ea"/>
              <a:cs typeface="+mn-cs"/>
            </a:endParaRPr>
          </a:p>
          <a:p>
            <a:pPr lvl="0"/>
            <a:r>
              <a:rPr lang="en-US" sz="1200" kern="1200" baseline="0" dirty="0" smtClean="0">
                <a:solidFill>
                  <a:schemeClr val="tx1"/>
                </a:solidFill>
                <a:effectLst/>
                <a:latin typeface="+mn-lt"/>
                <a:ea typeface="+mn-ea"/>
                <a:cs typeface="+mn-cs"/>
              </a:rPr>
              <a:t>Have the students write down any new observations they make – about where certain types of faulting tend to occur, if they’re associated with earthquake magnitude, etc.</a:t>
            </a:r>
          </a:p>
          <a:p>
            <a:pPr lvl="0"/>
            <a:endParaRPr lang="en-US" sz="1200" kern="1200" baseline="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This</a:t>
            </a:r>
            <a:r>
              <a:rPr lang="en-US" sz="1200" kern="1200" baseline="0" dirty="0" smtClean="0">
                <a:solidFill>
                  <a:schemeClr val="tx1"/>
                </a:solidFill>
                <a:effectLst/>
                <a:latin typeface="+mn-lt"/>
                <a:ea typeface="+mn-ea"/>
                <a:cs typeface="+mn-cs"/>
              </a:rPr>
              <a:t> will help them understand what kind of faulting occurs at what plate boundary, and what that means in terms of the earthquake hazard (and other natural hazards) it poses to the region.</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4</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4880238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r>
              <a:rPr lang="en-US" smtClean="0"/>
              <a:t>Scripps Classroom Connection</a:t>
            </a:r>
            <a:endParaRPr lang="en-US" dirty="0"/>
          </a:p>
        </p:txBody>
      </p:sp>
      <p:sp>
        <p:nvSpPr>
          <p:cNvPr id="17" name="Footer Placeholder 16"/>
          <p:cNvSpPr>
            <a:spLocks noGrp="1"/>
          </p:cNvSpPr>
          <p:nvPr>
            <p:ph type="ftr" sz="quarter" idx="11"/>
          </p:nvPr>
        </p:nvSpPr>
        <p:spPr/>
        <p:txBody>
          <a:bodyPr/>
          <a:lstStyle>
            <a:lvl1pPr>
              <a:defRPr>
                <a:solidFill>
                  <a:schemeClr val="bg1"/>
                </a:solidFill>
              </a:defRPr>
            </a:lvl1pPr>
          </a:lstStyle>
          <a:p>
            <a:r>
              <a:rPr lang="en-US" dirty="0" smtClean="0"/>
              <a:t>http://earthref.org/SCC</a:t>
            </a:r>
            <a:endParaRPr lang="en-US" dirty="0"/>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r>
              <a:rPr lang="en-US" smtClean="0"/>
              <a:t>Scripps Classroom Connection</a:t>
            </a:r>
            <a:endParaRPr lang="en-US" dirty="0"/>
          </a:p>
        </p:txBody>
      </p:sp>
      <p:sp>
        <p:nvSpPr>
          <p:cNvPr id="10" name="Slide Number Placeholder 9"/>
          <p:cNvSpPr>
            <a:spLocks noGrp="1"/>
          </p:cNvSpPr>
          <p:nvPr>
            <p:ph type="sldNum" sz="quarter" idx="11"/>
          </p:nvPr>
        </p:nvSpPr>
        <p:spPr/>
        <p:txBody>
          <a:bodyPr/>
          <a:lstStyle/>
          <a:p>
            <a:fld id="{2699FF66-05F8-374C-B745-6BF8E34BE28D}" type="slidenum">
              <a:rPr lang="en-US" smtClean="0"/>
              <a:pPr/>
              <a:t>‹#›</a:t>
            </a:fld>
            <a:endParaRPr lang="en-US"/>
          </a:p>
        </p:txBody>
      </p:sp>
      <p:sp>
        <p:nvSpPr>
          <p:cNvPr id="11" name="Footer Placeholder 10"/>
          <p:cNvSpPr>
            <a:spLocks noGrp="1"/>
          </p:cNvSpPr>
          <p:nvPr>
            <p:ph type="ftr" sz="quarter" idx="12"/>
          </p:nvPr>
        </p:nvSpPr>
        <p:spPr/>
        <p:txBody>
          <a:bodyPr/>
          <a:lstStyle/>
          <a:p>
            <a:r>
              <a:rPr lang="en-US" dirty="0" smtClean="0"/>
              <a:t>http://earthref.org/SCC</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8" name="Footer Placeholder 7"/>
          <p:cNvSpPr>
            <a:spLocks noGrp="1"/>
          </p:cNvSpPr>
          <p:nvPr>
            <p:ph type="ftr" sz="quarter" idx="11"/>
          </p:nvPr>
        </p:nvSpPr>
        <p:spPr>
          <a:xfrm>
            <a:off x="304800" y="6409944"/>
            <a:ext cx="3581400" cy="365760"/>
          </a:xfrm>
        </p:spPr>
        <p:txBody>
          <a:bodyPr/>
          <a:lstStyle/>
          <a:p>
            <a:r>
              <a:rPr lang="en-US" dirty="0" smtClean="0"/>
              <a:t>http://earthref.org/SCC</a:t>
            </a:r>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699FF66-05F8-374C-B745-6BF8E34BE28D}"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383280" cy="365760"/>
          </a:xfrm>
        </p:spPr>
        <p:txBody>
          <a:bodyPr/>
          <a:lstStyle/>
          <a:p>
            <a:r>
              <a:rPr lang="en-US" dirty="0" smtClean="0"/>
              <a:t>http://earthref.org/SCC</a:t>
            </a:r>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699FF66-05F8-374C-B745-6BF8E34BE28D}"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t>http://earthref.org/SCC</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r>
              <a:rPr lang="en-US" dirty="0" smtClean="0"/>
              <a:t>Scripps Classroom Connection</a:t>
            </a:r>
            <a:endParaRPr lang="en-US" dirty="0"/>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r>
              <a:rPr lang="en-US" dirty="0" smtClean="0"/>
              <a:t>http://earthref.org/SCC</a:t>
            </a:r>
            <a:endParaRPr lang="en-US" dirty="0"/>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fld id="{2699FF66-05F8-374C-B745-6BF8E34BE28D}"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4" r:id="rId3"/>
    <p:sldLayoutId id="2147483737" r:id="rId4"/>
    <p:sldLayoutId id="2147483738" r:id="rId5"/>
  </p:sldLayoutIdLst>
  <p:hf sldNum="0" hdr="0"/>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 Id="rId3"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3003258"/>
            <a:ext cx="7772400" cy="3212983"/>
          </a:xfrm>
        </p:spPr>
        <p:txBody>
          <a:bodyPr>
            <a:noAutofit/>
          </a:bodyPr>
          <a:lstStyle/>
          <a:p>
            <a:pPr>
              <a:buNone/>
              <a:defRPr/>
            </a:pPr>
            <a:endParaRPr lang="en-US" dirty="0" smtClean="0"/>
          </a:p>
          <a:p>
            <a:pPr>
              <a:buNone/>
              <a:defRPr/>
            </a:pPr>
            <a:r>
              <a:rPr lang="en-US" dirty="0" smtClean="0"/>
              <a:t>Now that you’ve completed your event search, we’ll focus on what caused your earthquakes.</a:t>
            </a:r>
          </a:p>
          <a:p>
            <a:pPr>
              <a:buNone/>
              <a:defRPr/>
            </a:pPr>
            <a:endParaRPr lang="en-US" dirty="0" smtClean="0"/>
          </a:p>
          <a:p>
            <a:pPr>
              <a:buNone/>
              <a:defRPr/>
            </a:pPr>
            <a:r>
              <a:rPr lang="en-US" dirty="0" smtClean="0"/>
              <a:t>Key Question:  What kind of motion did you find that caused your earthquakes?  What do you notice about how this motion is distributed around the earth?  </a:t>
            </a:r>
          </a:p>
          <a:p>
            <a:pPr marL="0" indent="0">
              <a:buNone/>
            </a:pPr>
            <a:endParaRPr lang="en-US" dirty="0"/>
          </a:p>
        </p:txBody>
      </p:sp>
      <p:sp>
        <p:nvSpPr>
          <p:cNvPr id="2" name="Title 1"/>
          <p:cNvSpPr>
            <a:spLocks noGrp="1"/>
          </p:cNvSpPr>
          <p:nvPr>
            <p:ph type="ctrTitle"/>
          </p:nvPr>
        </p:nvSpPr>
        <p:spPr/>
        <p:txBody>
          <a:bodyPr>
            <a:normAutofit/>
          </a:bodyPr>
          <a:lstStyle/>
          <a:p>
            <a:r>
              <a:rPr lang="en-US" dirty="0" smtClean="0"/>
              <a:t>Faults and Earthquakes</a:t>
            </a:r>
            <a:br>
              <a:rPr lang="en-US" dirty="0" smtClean="0"/>
            </a:b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6991922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Panorama of damage caused by the 1906 San Francisco earthquake</a:t>
            </a:r>
            <a:endParaRPr lang="en-US" dirty="0"/>
          </a:p>
        </p:txBody>
      </p:sp>
      <p:sp>
        <p:nvSpPr>
          <p:cNvPr id="4" name="Text Placeholder 3"/>
          <p:cNvSpPr>
            <a:spLocks noGrp="1"/>
          </p:cNvSpPr>
          <p:nvPr>
            <p:ph type="body" sz="half" idx="2"/>
          </p:nvPr>
        </p:nvSpPr>
        <p:spPr/>
        <p:txBody>
          <a:bodyPr/>
          <a:lstStyle/>
          <a:p>
            <a:r>
              <a:rPr lang="en-US" dirty="0" smtClean="0"/>
              <a:t>Earthquake Damage</a:t>
            </a:r>
          </a:p>
          <a:p>
            <a:pPr marL="285750" indent="-285750">
              <a:buFont typeface="Wingdings" charset="2"/>
              <a:buChar char="§"/>
            </a:pPr>
            <a:r>
              <a:rPr lang="en-US" dirty="0" smtClean="0"/>
              <a:t>What kind of damage occurred for the earthquakes you researched?</a:t>
            </a:r>
          </a:p>
          <a:p>
            <a:pPr marL="285750" indent="-285750">
              <a:buFont typeface="Wingdings" charset="2"/>
              <a:buChar char="§"/>
            </a:pPr>
            <a:endParaRPr lang="en-US" dirty="0" smtClean="0"/>
          </a:p>
          <a:p>
            <a:pPr marL="285750" indent="-285750">
              <a:buFont typeface="Wingdings" charset="2"/>
              <a:buChar char="§"/>
            </a:pPr>
            <a:r>
              <a:rPr lang="en-US" dirty="0" smtClean="0"/>
              <a:t>Is there anything in common between the earthquakes?</a:t>
            </a:r>
          </a:p>
          <a:p>
            <a:pPr marL="285750" indent="-285750">
              <a:buFont typeface="Wingdings" charset="2"/>
              <a:buChar char="§"/>
            </a:pPr>
            <a:endParaRPr lang="en-US" dirty="0" smtClean="0"/>
          </a:p>
        </p:txBody>
      </p:sp>
      <p:sp>
        <p:nvSpPr>
          <p:cNvPr id="7" name="Date Placeholder 6"/>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pic>
        <p:nvPicPr>
          <p:cNvPr id="9" name="Picture Placeholder 8" descr="SF1906DamagePanorama.gif"/>
          <p:cNvPicPr>
            <a:picLocks noGrp="1" noChangeAspect="1"/>
          </p:cNvPicPr>
          <p:nvPr>
            <p:ph type="pic" idx="1"/>
          </p:nvPr>
        </p:nvPicPr>
        <p:blipFill>
          <a:blip r:embed="rId3"/>
          <a:srcRect t="-20553" b="-20553"/>
          <a:stretch>
            <a:fillRect/>
          </a:stretch>
        </p:blipFill>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78033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normAutofit/>
          </a:bodyPr>
          <a:lstStyle/>
          <a:p>
            <a:pPr>
              <a:buNone/>
            </a:pPr>
            <a:endParaRPr lang="en-US" sz="2400" dirty="0" smtClean="0"/>
          </a:p>
          <a:p>
            <a:pPr>
              <a:buNone/>
            </a:pPr>
            <a:r>
              <a:rPr lang="en-US" sz="2400" dirty="0" smtClean="0"/>
              <a:t>What kind of stress (“stress regime”) caused your earthquake?  Was it:</a:t>
            </a:r>
          </a:p>
          <a:p>
            <a:pPr lvl="1"/>
            <a:r>
              <a:rPr lang="en-US" sz="2400" dirty="0" smtClean="0">
                <a:solidFill>
                  <a:schemeClr val="tx1"/>
                </a:solidFill>
              </a:rPr>
              <a:t>Shear?</a:t>
            </a:r>
          </a:p>
          <a:p>
            <a:pPr lvl="1"/>
            <a:endParaRPr lang="en-US" sz="2400" dirty="0" smtClean="0">
              <a:solidFill>
                <a:schemeClr val="tx1"/>
              </a:solidFill>
            </a:endParaRPr>
          </a:p>
          <a:p>
            <a:pPr lvl="1"/>
            <a:r>
              <a:rPr lang="en-US" sz="2400" dirty="0" smtClean="0">
                <a:solidFill>
                  <a:schemeClr val="tx1"/>
                </a:solidFill>
              </a:rPr>
              <a:t>Extension?</a:t>
            </a:r>
          </a:p>
          <a:p>
            <a:pPr lvl="1"/>
            <a:endParaRPr lang="en-US" sz="2400" dirty="0" smtClean="0">
              <a:solidFill>
                <a:schemeClr val="tx1"/>
              </a:solidFill>
            </a:endParaRPr>
          </a:p>
          <a:p>
            <a:pPr lvl="1"/>
            <a:r>
              <a:rPr lang="en-US" sz="2400" dirty="0" smtClean="0">
                <a:solidFill>
                  <a:schemeClr val="tx1"/>
                </a:solidFill>
              </a:rPr>
              <a:t>Compression?</a:t>
            </a:r>
            <a:endParaRPr lang="en-US" sz="2400" dirty="0">
              <a:solidFill>
                <a:schemeClr val="tx1"/>
              </a:solidFill>
            </a:endParaRPr>
          </a:p>
        </p:txBody>
      </p:sp>
      <p:sp>
        <p:nvSpPr>
          <p:cNvPr id="3" name="Title 2"/>
          <p:cNvSpPr>
            <a:spLocks noGrp="1"/>
          </p:cNvSpPr>
          <p:nvPr>
            <p:ph type="title"/>
          </p:nvPr>
        </p:nvSpPr>
        <p:spPr/>
        <p:txBody>
          <a:bodyPr/>
          <a:lstStyle/>
          <a:p>
            <a:r>
              <a:rPr lang="en-US" dirty="0" smtClean="0"/>
              <a:t>Stress and Faulting</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Autofit/>
          </a:bodyPr>
          <a:lstStyle/>
          <a:p>
            <a:pPr marL="0" indent="0">
              <a:buNone/>
            </a:pPr>
            <a:r>
              <a:rPr lang="en-US" dirty="0" smtClean="0"/>
              <a:t>Where do the various types of faulting/stress tend to occur?</a:t>
            </a:r>
          </a:p>
          <a:p>
            <a:pPr marL="0" indent="0">
              <a:buNone/>
            </a:pPr>
            <a:endParaRPr lang="en-US" dirty="0" smtClean="0"/>
          </a:p>
          <a:p>
            <a:pPr marL="0" indent="0">
              <a:buNone/>
            </a:pPr>
            <a:endParaRPr lang="en-US" dirty="0" smtClean="0"/>
          </a:p>
          <a:p>
            <a:pPr marL="0" indent="0">
              <a:buNone/>
            </a:pPr>
            <a:r>
              <a:rPr lang="en-US" dirty="0" smtClean="0"/>
              <a:t>What conclusions can you make about your observations?</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3" name="Title 2"/>
          <p:cNvSpPr>
            <a:spLocks noGrp="1"/>
          </p:cNvSpPr>
          <p:nvPr>
            <p:ph type="ctrTitle"/>
          </p:nvPr>
        </p:nvSpPr>
        <p:spPr/>
        <p:txBody>
          <a:bodyPr>
            <a:normAutofit/>
          </a:bodyPr>
          <a:lstStyle/>
          <a:p>
            <a:r>
              <a:rPr lang="en-US" dirty="0" smtClean="0"/>
              <a:t>Mapping and Observations</a:t>
            </a:r>
            <a:br>
              <a:rPr lang="en-US" dirty="0" smtClean="0"/>
            </a:br>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70968768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7726</TotalTime>
  <Words>1485</Words>
  <Application>Microsoft Macintosh PowerPoint</Application>
  <PresentationFormat>On-screen Show (4:3)</PresentationFormat>
  <Paragraphs>82</Paragraphs>
  <Slides>4</Slides>
  <Notes>4</Notes>
  <HiddenSlides>0</HiddenSlides>
  <MMClips>0</MMClips>
  <ScaleCrop>false</ScaleCrop>
  <HeadingPairs>
    <vt:vector size="4" baseType="variant">
      <vt:variant>
        <vt:lpstr>Design Template</vt:lpstr>
      </vt:variant>
      <vt:variant>
        <vt:i4>1</vt:i4>
      </vt:variant>
      <vt:variant>
        <vt:lpstr>Slide Titles</vt:lpstr>
      </vt:variant>
      <vt:variant>
        <vt:i4>4</vt:i4>
      </vt:variant>
    </vt:vector>
  </HeadingPairs>
  <TitlesOfParts>
    <vt:vector size="5" baseType="lpstr">
      <vt:lpstr>SCC</vt:lpstr>
      <vt:lpstr>Faults and Earthquakes </vt:lpstr>
      <vt:lpstr>Panorama of damage caused by the 1906 San Francisco earthquake</vt:lpstr>
      <vt:lpstr>Stress and Faulting</vt:lpstr>
      <vt:lpstr>Mapping and Observations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Valerie Sahakian</cp:lastModifiedBy>
  <cp:revision>120</cp:revision>
  <cp:lastPrinted>2011-07-11T02:33:14Z</cp:lastPrinted>
  <dcterms:created xsi:type="dcterms:W3CDTF">2014-04-22T17:02:07Z</dcterms:created>
  <dcterms:modified xsi:type="dcterms:W3CDTF">2014-04-22T17:02:43Z</dcterms:modified>
</cp:coreProperties>
</file>