
<file path=[Content_Types].xml><?xml version="1.0" encoding="utf-8"?>
<Types xmlns="http://schemas.openxmlformats.org/package/2006/content-types">
  <Override PartName="/ppt/slideLayouts/slideLayout4.xml" ContentType="application/vnd.openxmlformats-officedocument.presentationml.slideLayout+xml"/>
  <Override PartName="/docProps/core.xml" ContentType="application/vnd.openxmlformats-package.core-properties+xml"/>
  <Override PartName="/ppt/notesSlides/notesSlide2.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Layouts/slideLayout1.xml" ContentType="application/vnd.openxmlformats-officedocument.presentationml.slideLayout+xml"/>
  <Default Extension="png" ContentType="image/png"/>
  <Override PartName="/ppt/notesSlides/notesSlide6.xml" ContentType="application/vnd.openxmlformats-officedocument.presentationml.notesSlide+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slides/slide6.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8"/>
  </p:notesMasterIdLst>
  <p:sldIdLst>
    <p:sldId id="256" r:id="rId2"/>
    <p:sldId id="257" r:id="rId3"/>
    <p:sldId id="259" r:id="rId4"/>
    <p:sldId id="261" r:id="rId5"/>
    <p:sldId id="260" r:id="rId6"/>
    <p:sldId id="258"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54" d="100"/>
          <a:sy n="54" d="100"/>
        </p:scale>
        <p:origin x="-18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Tsunamis </a:t>
            </a:r>
          </a:p>
          <a:p>
            <a:pPr eaLnBrk="1" hangingPunct="1">
              <a:spcBef>
                <a:spcPct val="0"/>
              </a:spcBef>
            </a:pPr>
            <a:r>
              <a:rPr lang="en-US" dirty="0" smtClean="0">
                <a:latin typeface="Calibri" charset="0"/>
              </a:rPr>
              <a:t>Valerie</a:t>
            </a:r>
            <a:r>
              <a:rPr lang="en-US" baseline="0" dirty="0" smtClean="0">
                <a:latin typeface="Calibri" charset="0"/>
              </a:rPr>
              <a:t> Sahakian (Graduate Student, Scripps Institution of Oceanography) and Joe </a:t>
            </a:r>
            <a:r>
              <a:rPr lang="en-US" baseline="0" dirty="0" err="1" smtClean="0">
                <a:latin typeface="Calibri" charset="0"/>
              </a:rPr>
              <a:t>Krupens</a:t>
            </a:r>
            <a:r>
              <a:rPr lang="en-US" baseline="0" dirty="0" smtClean="0">
                <a:latin typeface="Calibri" charset="0"/>
              </a:rPr>
              <a:t> (Teacher, University City High School, San Diego, CA)</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**Note: This power point is meant to</a:t>
            </a:r>
            <a:r>
              <a:rPr lang="en-US" baseline="0" dirty="0" smtClean="0">
                <a:latin typeface="Calibri" charset="0"/>
              </a:rPr>
              <a:t> help teachers guide classroom discussion and learning, not to show.  Slide 2 however is meant to be shown to students</a:t>
            </a:r>
            <a:r>
              <a:rPr lang="en-US" baseline="0" dirty="0" smtClean="0">
                <a:latin typeface="Calibri" charset="0"/>
              </a:rPr>
              <a:t>.</a:t>
            </a:r>
          </a:p>
          <a:p>
            <a:pPr eaLnBrk="1" hangingPunct="1">
              <a:spcBef>
                <a:spcPct val="0"/>
              </a:spcBef>
            </a:pPr>
            <a:endParaRPr lang="en-US" dirty="0" smtClean="0">
              <a:latin typeface="Calibri" charset="0"/>
            </a:endParaRPr>
          </a:p>
          <a:p>
            <a:pPr eaLnBrk="1" hangingPunct="1">
              <a:spcBef>
                <a:spcPct val="0"/>
              </a:spcBef>
              <a:buFontTx/>
              <a:buAutoNum type="arabicPeriod"/>
            </a:pPr>
            <a:r>
              <a:rPr lang="en-US" dirty="0" smtClean="0">
                <a:latin typeface="Calibri" charset="0"/>
              </a:rPr>
              <a:t>WHY </a:t>
            </a:r>
            <a:r>
              <a:rPr lang="en-US" dirty="0" smtClean="0">
                <a:latin typeface="Calibri" charset="0"/>
              </a:rPr>
              <a:t>: Tsunamis can be caused by several things (landslides, volcanic eruptions, earthquakes), but most are associated with large </a:t>
            </a:r>
            <a:r>
              <a:rPr lang="en-US" dirty="0" err="1" smtClean="0">
                <a:latin typeface="Calibri" charset="0"/>
              </a:rPr>
              <a:t>megathrust</a:t>
            </a:r>
            <a:r>
              <a:rPr lang="en-US" dirty="0" smtClean="0">
                <a:latin typeface="Calibri" charset="0"/>
              </a:rPr>
              <a:t> earthquakes.  Understanding where they happen and why is key</a:t>
            </a:r>
            <a:r>
              <a:rPr lang="en-US" baseline="0" dirty="0" smtClean="0">
                <a:latin typeface="Calibri" charset="0"/>
              </a:rPr>
              <a:t> in forming early warning systems, preventing damage, and saving lives.</a:t>
            </a:r>
            <a:endParaRPr lang="en-US" dirty="0" smtClean="0">
              <a:latin typeface="Calibri" charset="0"/>
            </a:endParaRPr>
          </a:p>
          <a:p>
            <a:pPr eaLnBrk="1" hangingPunct="1">
              <a:spcBef>
                <a:spcPct val="0"/>
              </a:spcBef>
              <a:buFontTx/>
              <a:buAutoNum type="arabicPeriod"/>
            </a:pPr>
            <a:r>
              <a:rPr lang="en-US" dirty="0" smtClean="0">
                <a:latin typeface="Calibri" charset="0"/>
              </a:rPr>
              <a:t>SUMMARY:  This lesson begins with a review of students’ Damage</a:t>
            </a:r>
            <a:r>
              <a:rPr lang="en-US" baseline="0" dirty="0" smtClean="0">
                <a:latin typeface="Calibri" charset="0"/>
              </a:rPr>
              <a:t> Caused list for tsunamis, students write a paragraph summarizing the type of damage tsunamis tend to cause.  Next, perform a demo using a wave tank to allow students to observe the difference between wind-driven waves and tsunamis.  This is followed by a discussion of the similarities and differences, and can be followed by a video (URL below) if more explanation is necessary.  Once students understand the characteristics of these two waves, they look at the tsunamis they researched in Lesson 1 and map the cause of their tsunamis.  They add to their Observations list with any new patterns they notice after mapping the cause, and once this is complete, they form hypotheses of an earth process that would explain all of their observations.  </a:t>
            </a:r>
          </a:p>
          <a:p>
            <a:pPr eaLnBrk="1" hangingPunct="1">
              <a:spcBef>
                <a:spcPct val="0"/>
              </a:spcBef>
              <a:buFontTx/>
              <a:buNone/>
            </a:pPr>
            <a:r>
              <a:rPr lang="en-US" baseline="0" dirty="0" smtClean="0">
                <a:latin typeface="Calibri" charset="0"/>
              </a:rPr>
              <a:t>This lesson uses the document </a:t>
            </a:r>
            <a:r>
              <a:rPr lang="en-US" baseline="0" dirty="0" err="1" smtClean="0">
                <a:latin typeface="Calibri" charset="0"/>
              </a:rPr>
              <a:t>WaveTankDemo.docx</a:t>
            </a:r>
            <a:r>
              <a:rPr lang="en-US" baseline="0" dirty="0" smtClean="0">
                <a:latin typeface="Calibri" charset="0"/>
              </a:rPr>
              <a:t>.  This has instructions for making the wave tank and running the demo.</a:t>
            </a:r>
            <a:endParaRPr lang="en-US" dirty="0" smtClean="0">
              <a:latin typeface="Calibri" charset="0"/>
            </a:endParaRPr>
          </a:p>
          <a:p>
            <a:endParaRPr lang="en-US" dirty="0" smtClean="0">
              <a:latin typeface="Calibri" charset="0"/>
            </a:endParaRPr>
          </a:p>
          <a:p>
            <a:r>
              <a:rPr lang="en-US" dirty="0" smtClean="0">
                <a:latin typeface="Calibri" charset="0"/>
              </a:rPr>
              <a:t>WEBSITES/RESOURCES USED IN THIS PRESENTATION:   </a:t>
            </a:r>
          </a:p>
          <a:p>
            <a:r>
              <a:rPr lang="en-US" dirty="0" smtClean="0"/>
              <a:t>Ocean Waves </a:t>
            </a:r>
          </a:p>
          <a:p>
            <a:r>
              <a:rPr lang="en-US" dirty="0" smtClean="0"/>
              <a:t>National</a:t>
            </a:r>
            <a:r>
              <a:rPr lang="en-US" baseline="0" dirty="0" smtClean="0"/>
              <a:t> Oceanic and Atmospheric Administration’s Ocean Explorer Multimedia Discovery Missions</a:t>
            </a:r>
            <a:endParaRPr lang="en-US" dirty="0" smtClean="0"/>
          </a:p>
          <a:p>
            <a:r>
              <a:rPr lang="en-US" dirty="0" smtClean="0"/>
              <a:t>http://oceanexplorer.noaa.gov/edu/learning/player/lesson09.html</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CONTEXT FOR USE: This is part of the Plate tectonics through Natural Disasters unit,</a:t>
            </a:r>
            <a:r>
              <a:rPr lang="en-US" baseline="0" dirty="0" smtClean="0">
                <a:latin typeface="Calibri" charset="0"/>
              </a:rPr>
              <a:t> intended for a 9</a:t>
            </a:r>
            <a:r>
              <a:rPr lang="en-US" baseline="30000" dirty="0" smtClean="0">
                <a:latin typeface="Calibri" charset="0"/>
              </a:rPr>
              <a:t>th</a:t>
            </a:r>
            <a:r>
              <a:rPr lang="en-US" baseline="0" dirty="0" smtClean="0">
                <a:latin typeface="Calibri" charset="0"/>
              </a:rPr>
              <a:t> grade earth science classroom.  Prerequisites for this lesson are Lessons 1 and 2, and a basic knowledge of mechanical waves (characteristics such as amplitude, frequency and period, as well as understanding that water doesn’t move, energy moves).   </a:t>
            </a:r>
            <a:endParaRPr lang="en-US" dirty="0" smtClean="0">
              <a:latin typeface="Calibri" charset="0"/>
            </a:endParaRPr>
          </a:p>
          <a:p>
            <a:pPr eaLnBrk="1" hangingPunct="1">
              <a:spcBef>
                <a:spcPct val="0"/>
              </a:spcBef>
              <a:buFontTx/>
              <a:buAutoNum type="arabicPeriod"/>
            </a:pPr>
            <a:r>
              <a:rPr lang="en-US" dirty="0" smtClean="0">
                <a:latin typeface="Calibri" charset="0"/>
              </a:rPr>
              <a:t>MISCONCEPTIONS:</a:t>
            </a:r>
            <a:r>
              <a:rPr lang="en-US" baseline="0" dirty="0" smtClean="0">
                <a:latin typeface="Calibri" charset="0"/>
              </a:rPr>
              <a:t> Students may think that tsunamis are a very large, breaking ocean wave when in fact it’s more like a flood or short-period tide.  Some students may think that tsunamis are caused by storms or wind.</a:t>
            </a:r>
            <a:endParaRPr lang="en-US" dirty="0" smtClean="0">
              <a:latin typeface="Calibri" charset="0"/>
            </a:endParaRPr>
          </a:p>
          <a:p>
            <a:pPr eaLnBrk="1" hangingPunct="1">
              <a:spcBef>
                <a:spcPct val="0"/>
              </a:spcBef>
              <a:buFontTx/>
              <a:buAutoNum type="arabicPeriod"/>
            </a:pPr>
            <a:r>
              <a:rPr lang="en-US" dirty="0" smtClean="0">
                <a:latin typeface="Calibri" charset="0"/>
              </a:rPr>
              <a:t>EVALUATION TIPS:</a:t>
            </a:r>
            <a:r>
              <a:rPr lang="en-US" baseline="0" dirty="0" smtClean="0">
                <a:latin typeface="Calibri" charset="0"/>
              </a:rPr>
              <a:t> Reading students’ paragraphs and descriptions of the wave demo can be used to evaluate their understanding of ocean wave/tsunami characteristics.  The group/class lists they make on the board can be used.  Additionally, their additions to their Observations list can be used to evaluate their understanding of tsunamis and where they tend to occur, as well as the hypotheses the write to explain all of the observations on their list. </a:t>
            </a:r>
            <a:endParaRPr lang="en-US" dirty="0" smtClean="0">
              <a:latin typeface="Calibri" charset="0"/>
            </a:endParaRPr>
          </a:p>
          <a:p>
            <a:pPr eaLnBrk="1" hangingPunct="1">
              <a:spcBef>
                <a:spcPct val="0"/>
              </a:spcBef>
              <a:buFontTx/>
              <a:buAutoNum type="arabicPeriod"/>
            </a:pPr>
            <a:r>
              <a:rPr lang="en-US" dirty="0" smtClean="0">
                <a:latin typeface="Calibri" charset="0"/>
              </a:rPr>
              <a:t>TEACHING NOTES.  On this slide, have students read the key question</a:t>
            </a:r>
            <a:r>
              <a:rPr lang="en-US" baseline="0" dirty="0" smtClean="0">
                <a:latin typeface="Calibri" charset="0"/>
              </a:rPr>
              <a:t> and write thoughts in their notebook.  </a:t>
            </a: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 The purpose of this section is to guide the presenter through what should be said when</a:t>
            </a:r>
            <a:r>
              <a:rPr lang="en-US" sz="1200" kern="1200" baseline="0" dirty="0" smtClean="0">
                <a:solidFill>
                  <a:schemeClr val="tx1"/>
                </a:solidFill>
                <a:effectLst/>
                <a:latin typeface="+mn-lt"/>
                <a:ea typeface="+mn-ea"/>
                <a:cs typeface="+mn-cs"/>
              </a:rPr>
              <a:t> discussing this particular slide.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What kind of damage occurred due to the tsunamis you researched?   --   Have students look through their Damage Caused list to pick out what occurred due to tsunamis.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Is there anything in common?   --   Have students discuss what damage is common to tsunamis.  Have them then write a paragraph summarizing their findings – what kind of damage is common for tsunamis, and what could be done about it in the future.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Which picture above is a tsunami, and which is an ocean wave?    --    The top picture is an ocean wave breaking.  The bottom picture is from the 2011 Tohoku tsunami.  Ask students why they pick their response – what do they know about tsunamis?  This is important for determining misconceptions.</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Top</a:t>
            </a:r>
            <a:r>
              <a:rPr lang="en-US" sz="1200" kern="1200" baseline="0" dirty="0" smtClean="0">
                <a:solidFill>
                  <a:schemeClr val="tx1"/>
                </a:solidFill>
                <a:effectLst/>
                <a:latin typeface="+mn-lt"/>
                <a:ea typeface="+mn-ea"/>
                <a:cs typeface="+mn-cs"/>
              </a:rPr>
              <a:t> photo: </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baseline="0" dirty="0" smtClean="0">
                <a:solidFill>
                  <a:schemeClr val="tx1"/>
                </a:solidFill>
                <a:effectLst/>
                <a:latin typeface="+mn-lt"/>
                <a:ea typeface="+mn-ea"/>
                <a:cs typeface="+mn-cs"/>
              </a:rPr>
              <a:t>Captain Albert E. </a:t>
            </a:r>
            <a:r>
              <a:rPr lang="en-US" sz="1000" kern="1200" baseline="0" dirty="0" err="1" smtClean="0">
                <a:solidFill>
                  <a:schemeClr val="tx1"/>
                </a:solidFill>
                <a:effectLst/>
                <a:latin typeface="+mn-lt"/>
                <a:ea typeface="+mn-ea"/>
                <a:cs typeface="+mn-cs"/>
              </a:rPr>
              <a:t>Theberge</a:t>
            </a:r>
            <a:r>
              <a:rPr lang="en-US" sz="1000" kern="1200" baseline="0" dirty="0" smtClean="0">
                <a:solidFill>
                  <a:schemeClr val="tx1"/>
                </a:solidFill>
                <a:effectLst/>
                <a:latin typeface="+mn-lt"/>
                <a:ea typeface="+mn-ea"/>
                <a:cs typeface="+mn-cs"/>
              </a:rPr>
              <a:t>, NOAA corps (retired)</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baseline="0" dirty="0" smtClean="0">
                <a:solidFill>
                  <a:schemeClr val="tx1"/>
                </a:solidFill>
                <a:effectLst/>
                <a:latin typeface="+mn-lt"/>
                <a:ea typeface="+mn-ea"/>
                <a:cs typeface="+mn-cs"/>
              </a:rPr>
              <a:t>Wave breaking in Point Lobos, CA</a:t>
            </a:r>
          </a:p>
          <a:p>
            <a:r>
              <a:rPr lang="en-US" sz="1200" kern="1200" baseline="0" dirty="0" smtClean="0">
                <a:solidFill>
                  <a:schemeClr val="tx1"/>
                </a:solidFill>
                <a:effectLst/>
                <a:latin typeface="+mn-lt"/>
                <a:ea typeface="+mn-ea"/>
                <a:cs typeface="+mn-cs"/>
              </a:rPr>
              <a:t>NOAA photo library</a:t>
            </a:r>
            <a:endParaRPr lang="en-US" sz="120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http://www.photolib.noaa.gov/htmls/theb0011.htm</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Bottom</a:t>
            </a:r>
            <a:r>
              <a:rPr lang="en-US" sz="1200" b="0" kern="1200" baseline="0" dirty="0" smtClean="0">
                <a:solidFill>
                  <a:schemeClr val="tx1"/>
                </a:solidFill>
                <a:effectLst/>
                <a:latin typeface="+mn-lt"/>
                <a:ea typeface="+mn-ea"/>
                <a:cs typeface="+mn-cs"/>
              </a:rPr>
              <a:t> photo:</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Mainichi </a:t>
            </a:r>
            <a:r>
              <a:rPr lang="en-US" sz="1200" b="0" kern="1200" baseline="0" dirty="0" err="1" smtClean="0">
                <a:solidFill>
                  <a:schemeClr val="tx1"/>
                </a:solidFill>
                <a:effectLst/>
                <a:latin typeface="+mn-lt"/>
                <a:ea typeface="+mn-ea"/>
                <a:cs typeface="+mn-cs"/>
              </a:rPr>
              <a:t>Shimbun</a:t>
            </a:r>
            <a:r>
              <a:rPr lang="en-US" sz="1200" b="0" kern="1200" baseline="0" dirty="0" smtClean="0">
                <a:solidFill>
                  <a:schemeClr val="tx1"/>
                </a:solidFill>
                <a:effectLst/>
                <a:latin typeface="+mn-lt"/>
                <a:ea typeface="+mn-ea"/>
                <a:cs typeface="+mn-cs"/>
              </a:rPr>
              <a:t>/Reuters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National Geographic News – Japan Tsunami, 20 unforgettable pictures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baseline="0" dirty="0" smtClean="0">
                <a:solidFill>
                  <a:schemeClr val="tx1"/>
                </a:solidFill>
                <a:effectLst/>
                <a:latin typeface="+mn-lt"/>
                <a:ea typeface="+mn-ea"/>
                <a:cs typeface="+mn-cs"/>
              </a:rPr>
              <a:t>Tsunami in </a:t>
            </a:r>
            <a:r>
              <a:rPr lang="en-US" sz="1200" b="0" kern="1200" baseline="0" dirty="0" err="1" smtClean="0">
                <a:solidFill>
                  <a:schemeClr val="tx1"/>
                </a:solidFill>
                <a:effectLst/>
                <a:latin typeface="+mn-lt"/>
                <a:ea typeface="+mn-ea"/>
                <a:cs typeface="+mn-cs"/>
              </a:rPr>
              <a:t>Miyako</a:t>
            </a:r>
            <a:r>
              <a:rPr lang="en-US" sz="1200" b="0" kern="1200" baseline="0" dirty="0" smtClean="0">
                <a:solidFill>
                  <a:schemeClr val="tx1"/>
                </a:solidFill>
                <a:effectLst/>
                <a:latin typeface="+mn-lt"/>
                <a:ea typeface="+mn-ea"/>
                <a:cs typeface="+mn-cs"/>
              </a:rPr>
              <a:t> City, Iwate Prefecture, March 11</a:t>
            </a:r>
            <a:r>
              <a:rPr lang="en-US" sz="1200" b="0" kern="1200" baseline="30000" dirty="0" smtClean="0">
                <a:solidFill>
                  <a:schemeClr val="tx1"/>
                </a:solidFill>
                <a:effectLst/>
                <a:latin typeface="+mn-lt"/>
                <a:ea typeface="+mn-ea"/>
                <a:cs typeface="+mn-cs"/>
              </a:rPr>
              <a:t>th</a:t>
            </a:r>
            <a:r>
              <a:rPr lang="en-US" sz="1200" b="0" kern="1200" baseline="0" dirty="0" smtClean="0">
                <a:solidFill>
                  <a:schemeClr val="tx1"/>
                </a:solidFill>
                <a:effectLst/>
                <a:latin typeface="+mn-lt"/>
                <a:ea typeface="+mn-ea"/>
                <a:cs typeface="+mn-cs"/>
              </a:rPr>
              <a:t> 2011</a:t>
            </a:r>
          </a:p>
          <a:p>
            <a:r>
              <a:rPr lang="en-US" sz="1200" b="0" kern="1200" dirty="0" smtClean="0">
                <a:solidFill>
                  <a:schemeClr val="tx1"/>
                </a:solidFill>
                <a:effectLst/>
                <a:latin typeface="+mn-lt"/>
                <a:ea typeface="+mn-ea"/>
                <a:cs typeface="+mn-cs"/>
              </a:rPr>
              <a:t>http://news.nationalgeographic.com/news/2011/03/pictures/110315-nuclear-reactor-japan-tsunami-earthquake-world-photos-meltdown/#/japan-earthquake-tsunami-nuclear-unforgettable-pictures-wave_33291_600x450.jpg</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this slide to guide the wave tank demo.  Use </a:t>
            </a:r>
            <a:r>
              <a:rPr lang="en-US" dirty="0" err="1" smtClean="0"/>
              <a:t>WaveTankDemo.docx</a:t>
            </a:r>
            <a:r>
              <a:rPr lang="en-US" baseline="0" dirty="0" smtClean="0"/>
              <a:t> to create the wave tank, and run the demo.</a:t>
            </a:r>
          </a:p>
          <a:p>
            <a:endParaRPr lang="en-US" baseline="0" dirty="0" smtClean="0"/>
          </a:p>
          <a:p>
            <a:r>
              <a:rPr lang="en-US" baseline="0" dirty="0" smtClean="0"/>
              <a:t>Have students use a page in their notebook to record the values listed in the slide (amplitude, and if the particles at the bottom of the tank move).  Have them perform 5 trials for ocean waves and tsunamis each, and compute the average amplitude for ocean waves and for tsunamis.</a:t>
            </a:r>
          </a:p>
          <a:p>
            <a:endParaRPr lang="en-US" baseline="0" dirty="0" smtClean="0"/>
          </a:p>
          <a:p>
            <a:r>
              <a:rPr lang="en-US" baseline="0" dirty="0" smtClean="0"/>
              <a:t>Once the demo is complete, have students make a class list with the characteristics of ocean waves vs. tsunamis.  These values they recorded will be used here, and also used to determine how they affect us.</a:t>
            </a:r>
          </a:p>
          <a:p>
            <a:endParaRPr lang="en-US" baseline="0" dirty="0" smtClean="0"/>
          </a:p>
          <a:p>
            <a:r>
              <a:rPr lang="en-US" baseline="0" dirty="0" smtClean="0"/>
              <a:t>Ask students if their preconceptions about tsunamis has changed.  What did they learn from this exercise?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Play this lesson from NOAA Ocean Explorer.</a:t>
            </a:r>
            <a:r>
              <a:rPr lang="en-US" baseline="0" dirty="0" smtClean="0"/>
              <a:t>  The remaining slides are important to cover however – this is an added explanation if students seem to be having difficulty understanding the difference/characteristics between tsunamis and ocean waves.</a:t>
            </a:r>
          </a:p>
          <a:p>
            <a:r>
              <a:rPr lang="en-US" baseline="0" dirty="0" smtClean="0"/>
              <a:t>Note that at some point in the video, tsunamis are represented as breaking waves –this almost never happens.  It is important to mention this </a:t>
            </a:r>
            <a:r>
              <a:rPr lang="en-US" baseline="0" smtClean="0"/>
              <a:t>to students.</a:t>
            </a:r>
            <a:endParaRPr lang="en-US" smtClean="0"/>
          </a:p>
          <a:p>
            <a:endParaRPr lang="en-US" dirty="0" smtClean="0"/>
          </a:p>
          <a:p>
            <a:r>
              <a:rPr lang="en-US" dirty="0" smtClean="0"/>
              <a:t>Ocean Waves</a:t>
            </a:r>
          </a:p>
          <a:p>
            <a:r>
              <a:rPr lang="en-US" dirty="0" smtClean="0"/>
              <a:t>National</a:t>
            </a:r>
            <a:r>
              <a:rPr lang="en-US" baseline="0" dirty="0" smtClean="0"/>
              <a:t> Oceanic and Atmospheric Administration’s Ocean Explorer Multimedia Discovery Missions</a:t>
            </a:r>
            <a:endParaRPr lang="en-US" dirty="0" smtClean="0"/>
          </a:p>
          <a:p>
            <a:r>
              <a:rPr lang="en-US" dirty="0" smtClean="0"/>
              <a:t>http://oceanexplorer.noaa.gov/edu/learning/player/lesson09.html</a:t>
            </a:r>
          </a:p>
          <a:p>
            <a:endParaRPr lang="en-US" dirty="0" smtClean="0"/>
          </a:p>
          <a:p>
            <a:r>
              <a:rPr lang="en-US" dirty="0" smtClean="0"/>
              <a:t>The Lesson here discusses</a:t>
            </a:r>
            <a:r>
              <a:rPr lang="en-US" baseline="0" dirty="0" smtClean="0"/>
              <a:t> the characteristics of ocean waves and tsunamis.  The first part of the global impact video is more directed towards energy harnessed from waves, which is a little beyond the scope of the presentation, though interesting if you wish.  The second half discusses tsunamis.</a:t>
            </a:r>
            <a:endParaRPr lang="en-US" dirty="0" smtClean="0"/>
          </a:p>
          <a:p>
            <a:endParaRPr lang="en-US" dirty="0" smtClean="0"/>
          </a:p>
          <a:p>
            <a:r>
              <a:rPr lang="en-US" dirty="0" smtClean="0"/>
              <a:t>Photo: </a:t>
            </a:r>
          </a:p>
          <a:p>
            <a:r>
              <a:rPr lang="en-US" dirty="0" smtClean="0"/>
              <a:t>Artist: </a:t>
            </a:r>
            <a:r>
              <a:rPr lang="en-US" dirty="0" err="1" smtClean="0"/>
              <a:t>Katsuhika</a:t>
            </a:r>
            <a:r>
              <a:rPr lang="en-US" baseline="0" dirty="0" smtClean="0"/>
              <a:t> Hokusai</a:t>
            </a:r>
          </a:p>
          <a:p>
            <a:r>
              <a:rPr lang="en-US" baseline="0" dirty="0" smtClean="0"/>
              <a:t>Year: </a:t>
            </a:r>
            <a:r>
              <a:rPr lang="en-US" baseline="0" dirty="0" err="1" smtClean="0"/>
              <a:t>c</a:t>
            </a:r>
            <a:r>
              <a:rPr lang="en-US" baseline="0" dirty="0" smtClean="0"/>
              <a:t>. 1829 - 1832</a:t>
            </a:r>
            <a:endParaRPr lang="en-US" dirty="0" smtClean="0"/>
          </a:p>
          <a:p>
            <a:r>
              <a:rPr lang="en-US" dirty="0" smtClean="0"/>
              <a:t>Print: The Great Wave Off Kanagawa</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a:t>
            </a:r>
            <a:r>
              <a:rPr lang="en-US" dirty="0" smtClean="0"/>
              <a:t>caused your tsunamis?    --   Have students look back at their tsunamis and find what caused them.  Reinforce</a:t>
            </a:r>
            <a:r>
              <a:rPr lang="en-US" baseline="0" dirty="0" smtClean="0"/>
              <a:t> that movement of the seafloor is what creates tsunamis.</a:t>
            </a:r>
          </a:p>
          <a:p>
            <a:endParaRPr lang="en-US" baseline="0" dirty="0" smtClean="0"/>
          </a:p>
          <a:p>
            <a:r>
              <a:rPr lang="en-US" baseline="0" dirty="0" smtClean="0"/>
              <a:t>-Map </a:t>
            </a:r>
            <a:r>
              <a:rPr lang="en-US" baseline="0" dirty="0" smtClean="0"/>
              <a:t>the cause of your tsunamis    --   Have students add stickers/labels to their globe for the cause of their tsunamis.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-What </a:t>
            </a:r>
            <a:r>
              <a:rPr lang="en-US" dirty="0" smtClean="0"/>
              <a:t>do you notice about where these tend to occur?  Does this add anything to your previous observations?    --   Have students add</a:t>
            </a:r>
            <a:r>
              <a:rPr lang="en-US" baseline="0" dirty="0" smtClean="0"/>
              <a:t> to their Observations list with anything new they notice.  This is important for evaluation, in seeing what the students pick out about the connection between certain plate boundaries and the hazards that exist there, as well as how it affects places across the ocean.  </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-Add </a:t>
            </a:r>
            <a:r>
              <a:rPr lang="en-US" dirty="0" smtClean="0"/>
              <a:t>one last thing to your observations list – what do you notice about the seafloor features and bathymetry?  Is there any connection to everything else you’ve  mapped?    --</a:t>
            </a:r>
            <a:r>
              <a:rPr lang="en-US" baseline="0" dirty="0" smtClean="0"/>
              <a:t>    Have students look at the bathymetry and seafloor features on their globes/maps, and write down anything they notice about these features and their events.  </a:t>
            </a:r>
            <a:endParaRPr lang="en-US" dirty="0" smtClean="0"/>
          </a:p>
          <a:p>
            <a:pPr marL="0" indent="0">
              <a:buNone/>
            </a:pPr>
            <a:endParaRPr lang="en-US" dirty="0" smtClean="0"/>
          </a:p>
          <a:p>
            <a:pPr marL="0" indent="0">
              <a:buNone/>
            </a:pPr>
            <a:r>
              <a:rPr lang="en-US" dirty="0" smtClean="0"/>
              <a:t>-Look </a:t>
            </a:r>
            <a:r>
              <a:rPr lang="en-US" dirty="0" smtClean="0"/>
              <a:t>back at your Observations List – what kind of earth processes would explain all your observations?    --</a:t>
            </a:r>
            <a:r>
              <a:rPr lang="en-US" baseline="0" dirty="0" smtClean="0"/>
              <a:t>    Have students re-read all their observations, and start to think of an explanation for them.  What kind of earth process could explain all these?</a:t>
            </a:r>
            <a:endParaRPr lang="en-US" dirty="0" smtClean="0"/>
          </a:p>
          <a:p>
            <a:pPr marL="0" indent="0">
              <a:buNone/>
            </a:pPr>
            <a:endParaRPr lang="en-US" dirty="0" smtClean="0"/>
          </a:p>
          <a:p>
            <a:pPr marL="0" indent="0">
              <a:buNone/>
            </a:pPr>
            <a:r>
              <a:rPr lang="en-US" dirty="0" smtClean="0"/>
              <a:t>-Form </a:t>
            </a:r>
            <a:r>
              <a:rPr lang="en-US" dirty="0" smtClean="0"/>
              <a:t>a hypothesis.</a:t>
            </a:r>
            <a:r>
              <a:rPr lang="en-US" baseline="0" dirty="0" smtClean="0"/>
              <a:t>    --   Have students write down a hypothesis.  This should explain all their observations.  If you have not covered plate tectonics at all, try to lead them to a system that would create this.  If you have covered some plate tectonics, this can be a more detailed hypothesis, </a:t>
            </a:r>
            <a:r>
              <a:rPr lang="en-US" baseline="0" dirty="0" err="1" smtClean="0"/>
              <a:t>ie</a:t>
            </a:r>
            <a:r>
              <a:rPr lang="en-US" baseline="0" dirty="0" smtClean="0"/>
              <a:t> how do the plate boundaries affect the stress regime in different areas, how does this affect us, etc.</a:t>
            </a:r>
          </a:p>
          <a:p>
            <a:pPr marL="0" indent="0">
              <a:buNone/>
            </a:pPr>
            <a:endParaRPr lang="en-US" baseline="0" dirty="0" smtClean="0"/>
          </a:p>
          <a:p>
            <a:pPr marL="0" indent="0">
              <a:buNone/>
            </a:pPr>
            <a:r>
              <a:rPr lang="en-US" dirty="0" smtClean="0"/>
              <a:t>-Once </a:t>
            </a:r>
            <a:r>
              <a:rPr lang="en-US" dirty="0" smtClean="0"/>
              <a:t>students have complete this, have them share their hypotheses</a:t>
            </a:r>
            <a:r>
              <a:rPr lang="en-US" baseline="0" dirty="0" smtClean="0"/>
              <a:t> with each other, and write them on the board.  Start a discussion about how the might test their hypotheses, and which of all those posed do they think is the most viable?</a:t>
            </a:r>
          </a:p>
          <a:p>
            <a:pPr marL="0" indent="0">
              <a:buNone/>
            </a:pPr>
            <a:endParaRPr lang="en-US" baseline="0" dirty="0" smtClean="0"/>
          </a:p>
          <a:p>
            <a:pPr marL="0" indent="0">
              <a:buNone/>
            </a:pPr>
            <a:r>
              <a:rPr lang="en-US" baseline="0" smtClean="0"/>
              <a:t>-These </a:t>
            </a:r>
            <a:r>
              <a:rPr lang="en-US" baseline="0" dirty="0" smtClean="0"/>
              <a:t>hypotheses will be important for the next few lessons, where students focus more on the engineering aspect of things – now that they’re aware of the hazards that exist at certain plate boundaries and the type of damage these potential disasters cause, what can they do to prevent future damage?  Why is plate tectonics important in their daily lives?</a:t>
            </a:r>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oceanexplorer.noaa.gov/edu/learning/player/lesson09.html" TargetMode="External"/><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Today we’ll focus on the tsunamis you researched a few days ago.</a:t>
            </a:r>
          </a:p>
          <a:p>
            <a:pPr>
              <a:buNone/>
              <a:defRPr/>
            </a:pPr>
            <a:endParaRPr lang="en-US" dirty="0" smtClean="0"/>
          </a:p>
          <a:p>
            <a:pPr>
              <a:buNone/>
              <a:defRPr/>
            </a:pPr>
            <a:r>
              <a:rPr lang="en-US" dirty="0" smtClean="0"/>
              <a:t>Key Question:  What creates a tsunami?  Where do tsunamis tend to occur?</a:t>
            </a:r>
          </a:p>
          <a:p>
            <a:pPr>
              <a:buNone/>
              <a:defRPr/>
            </a:pPr>
            <a:endParaRPr lang="en-US" dirty="0" smtClean="0"/>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Tsunamis</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8" name="TextBox 7"/>
          <p:cNvSpPr txBox="1"/>
          <p:nvPr/>
        </p:nvSpPr>
        <p:spPr>
          <a:xfrm>
            <a:off x="1916545" y="3717636"/>
            <a:ext cx="184666" cy="369332"/>
          </a:xfrm>
          <a:prstGeom prst="rect">
            <a:avLst/>
          </a:prstGeom>
          <a:noFill/>
        </p:spPr>
        <p:txBody>
          <a:bodyPr wrap="none" rtlCol="0">
            <a:spAutoFit/>
          </a:bodyPr>
          <a:lstStyle/>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pPr marL="285750" indent="-285750"/>
            <a:endParaRPr lang="en-US" dirty="0" smtClean="0"/>
          </a:p>
          <a:p>
            <a:pPr marL="285750" indent="-285750">
              <a:buFont typeface="Wingdings" charset="2"/>
              <a:buChar char="§"/>
            </a:pPr>
            <a:r>
              <a:rPr lang="en-US" dirty="0" smtClean="0"/>
              <a:t>What kind of damage occurred due to the tsunamis you researched?  </a:t>
            </a:r>
          </a:p>
          <a:p>
            <a:pPr marL="285750" indent="-285750">
              <a:buFont typeface="Wingdings" charset="2"/>
              <a:buChar char="§"/>
            </a:pPr>
            <a:endParaRPr lang="en-US" dirty="0" smtClean="0"/>
          </a:p>
          <a:p>
            <a:pPr marL="285750" indent="-285750">
              <a:buFont typeface="Wingdings" charset="2"/>
              <a:buChar char="§"/>
            </a:pPr>
            <a:r>
              <a:rPr lang="en-US" dirty="0" smtClean="0"/>
              <a:t>Is there anything in common?</a:t>
            </a:r>
          </a:p>
          <a:p>
            <a:pPr marL="285750" indent="-285750">
              <a:buFont typeface="Wingdings" charset="2"/>
              <a:buChar char="§"/>
            </a:pPr>
            <a:endParaRPr lang="en-US" dirty="0" smtClean="0"/>
          </a:p>
          <a:p>
            <a:pPr marL="285750" indent="-285750">
              <a:buFont typeface="Wingdings" charset="2"/>
              <a:buChar char="§"/>
            </a:pPr>
            <a:r>
              <a:rPr lang="en-US" dirty="0" smtClean="0"/>
              <a:t>Which picture above is a tsunami, and which is an ocean wave?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2" name="Picture 11" descr="japan_tsunami_natgeo.jpg"/>
          <p:cNvPicPr>
            <a:picLocks noChangeAspect="1"/>
          </p:cNvPicPr>
          <p:nvPr/>
        </p:nvPicPr>
        <p:blipFill>
          <a:blip r:embed="rId3"/>
          <a:stretch>
            <a:fillRect/>
          </a:stretch>
        </p:blipFill>
        <p:spPr>
          <a:xfrm>
            <a:off x="4586896" y="3434820"/>
            <a:ext cx="4319483" cy="2872456"/>
          </a:xfrm>
          <a:prstGeom prst="rect">
            <a:avLst/>
          </a:prstGeom>
        </p:spPr>
      </p:pic>
      <p:pic>
        <p:nvPicPr>
          <p:cNvPr id="11" name="Picture Placeholder 10" descr="PointLobos_breakingwave.jpg"/>
          <p:cNvPicPr>
            <a:picLocks noGrp="1" noChangeAspect="1"/>
          </p:cNvPicPr>
          <p:nvPr>
            <p:ph type="pic" idx="1"/>
          </p:nvPr>
        </p:nvPicPr>
        <p:blipFill>
          <a:blip r:embed="rId4"/>
          <a:srcRect t="-5457" b="-5457"/>
          <a:stretch>
            <a:fillRect/>
          </a:stretch>
        </p:blipFill>
        <p:spPr>
          <a:xfrm>
            <a:off x="2975950" y="438610"/>
            <a:ext cx="4342534" cy="3158207"/>
          </a:xfr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Watch the wave tank demos.  For each demo, record:</a:t>
            </a:r>
          </a:p>
          <a:p>
            <a:pPr lvl="1"/>
            <a:endParaRPr lang="en-US" sz="2400" dirty="0" smtClean="0">
              <a:solidFill>
                <a:schemeClr val="tx1"/>
              </a:solidFill>
            </a:endParaRPr>
          </a:p>
          <a:p>
            <a:pPr lvl="1"/>
            <a:r>
              <a:rPr lang="en-US" sz="2400" dirty="0" smtClean="0">
                <a:solidFill>
                  <a:schemeClr val="tx1"/>
                </a:solidFill>
              </a:rPr>
              <a:t>The approximate length between cycles or </a:t>
            </a:r>
            <a:r>
              <a:rPr lang="en-US" sz="2400" b="1" dirty="0" smtClean="0">
                <a:solidFill>
                  <a:schemeClr val="tx1"/>
                </a:solidFill>
              </a:rPr>
              <a:t>wavelength</a:t>
            </a:r>
          </a:p>
          <a:p>
            <a:pPr lvl="1"/>
            <a:endParaRPr lang="en-US" sz="2400" b="1" dirty="0" smtClean="0">
              <a:solidFill>
                <a:schemeClr val="tx1"/>
              </a:solidFill>
            </a:endParaRPr>
          </a:p>
          <a:p>
            <a:pPr lvl="1"/>
            <a:r>
              <a:rPr lang="en-US" sz="2400" dirty="0" smtClean="0">
                <a:solidFill>
                  <a:schemeClr val="tx1"/>
                </a:solidFill>
              </a:rPr>
              <a:t>Do particles at the bottom of the tank move?</a:t>
            </a:r>
            <a:endParaRPr lang="en-US" sz="2400" dirty="0">
              <a:solidFill>
                <a:schemeClr val="tx1"/>
              </a:solidFill>
            </a:endParaRPr>
          </a:p>
        </p:txBody>
      </p:sp>
      <p:sp>
        <p:nvSpPr>
          <p:cNvPr id="3" name="Title 2"/>
          <p:cNvSpPr>
            <a:spLocks noGrp="1"/>
          </p:cNvSpPr>
          <p:nvPr>
            <p:ph type="title"/>
          </p:nvPr>
        </p:nvSpPr>
        <p:spPr/>
        <p:txBody>
          <a:bodyPr/>
          <a:lstStyle/>
          <a:p>
            <a:r>
              <a:rPr lang="en-US" dirty="0" smtClean="0"/>
              <a:t>Wave Tank Demo</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NOAA Ocean Explorer - Waves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9" name="Content Placeholder 8" descr="hokusai_greatwave.png">
            <a:hlinkClick r:id="rId3"/>
          </p:cNvPr>
          <p:cNvPicPr>
            <a:picLocks noGrp="1" noChangeAspect="1"/>
          </p:cNvPicPr>
          <p:nvPr>
            <p:ph sz="quarter" idx="1"/>
          </p:nvPr>
        </p:nvPicPr>
        <p:blipFill>
          <a:blip r:embed="rId4"/>
          <a:srcRect l="-13021" r="-13021"/>
          <a:stretch>
            <a:fillRect/>
          </a:stretch>
        </p:blipFill>
        <p:spPr/>
      </p:pic>
      <p:sp>
        <p:nvSpPr>
          <p:cNvPr id="10" name="TextBox 9"/>
          <p:cNvSpPr txBox="1"/>
          <p:nvPr/>
        </p:nvSpPr>
        <p:spPr>
          <a:xfrm>
            <a:off x="163040" y="6027340"/>
            <a:ext cx="7948922" cy="369332"/>
          </a:xfrm>
          <a:prstGeom prst="rect">
            <a:avLst/>
          </a:prstGeom>
          <a:noFill/>
        </p:spPr>
        <p:txBody>
          <a:bodyPr wrap="square" rtlCol="0">
            <a:spAutoFit/>
          </a:bodyPr>
          <a:lstStyle/>
          <a:p>
            <a:r>
              <a:rPr lang="en-US" dirty="0" smtClean="0"/>
              <a:t>The Great Wave Off Kanagawa, </a:t>
            </a:r>
            <a:r>
              <a:rPr lang="en-US" dirty="0" err="1" smtClean="0"/>
              <a:t>Katsuhika</a:t>
            </a:r>
            <a:r>
              <a:rPr lang="en-US" dirty="0" smtClean="0"/>
              <a:t> Hokusai </a:t>
            </a:r>
            <a:r>
              <a:rPr lang="en-US" dirty="0" err="1" smtClean="0"/>
              <a:t>c</a:t>
            </a:r>
            <a:r>
              <a:rPr lang="en-US" dirty="0" smtClean="0"/>
              <a:t>. 1829-32</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What caused your tsunamis?</a:t>
            </a:r>
          </a:p>
          <a:p>
            <a:endParaRPr lang="en-US" dirty="0" smtClean="0"/>
          </a:p>
          <a:p>
            <a:r>
              <a:rPr lang="en-US" dirty="0" smtClean="0"/>
              <a:t>Map the cause of your tsunamis</a:t>
            </a:r>
          </a:p>
          <a:p>
            <a:endParaRPr lang="en-US" dirty="0" smtClean="0"/>
          </a:p>
          <a:p>
            <a:r>
              <a:rPr lang="en-US" dirty="0" smtClean="0"/>
              <a:t>What do you notice about where these tend to occur?  Does this add anything to your previous observations?</a:t>
            </a:r>
            <a:endParaRPr lang="en-US" dirty="0"/>
          </a:p>
        </p:txBody>
      </p:sp>
      <p:sp>
        <p:nvSpPr>
          <p:cNvPr id="3" name="Title 2"/>
          <p:cNvSpPr>
            <a:spLocks noGrp="1"/>
          </p:cNvSpPr>
          <p:nvPr>
            <p:ph type="title"/>
          </p:nvPr>
        </p:nvSpPr>
        <p:spPr/>
        <p:txBody>
          <a:bodyPr/>
          <a:lstStyle/>
          <a:p>
            <a:r>
              <a:rPr lang="en-US" dirty="0" smtClean="0"/>
              <a:t>What about your tsunamis?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None/>
            </a:pPr>
            <a:r>
              <a:rPr lang="en-US" dirty="0" smtClean="0"/>
              <a:t>Add one last thing to your observations list – what do you notice about the seafloor features and bathymetry?  Is there any connection to everything else you’ve  mapped?</a:t>
            </a:r>
          </a:p>
          <a:p>
            <a:pPr marL="0" indent="0">
              <a:buNone/>
            </a:pPr>
            <a:endParaRPr lang="en-US" dirty="0" smtClean="0"/>
          </a:p>
          <a:p>
            <a:pPr marL="0" indent="0">
              <a:buNone/>
            </a:pPr>
            <a:r>
              <a:rPr lang="en-US" dirty="0" smtClean="0"/>
              <a:t>Look back at your Observations List – what kind of earth processes would explain all your observations?</a:t>
            </a:r>
          </a:p>
          <a:p>
            <a:pPr marL="0" indent="0">
              <a:buNone/>
            </a:pPr>
            <a:endParaRPr lang="en-US" dirty="0" smtClean="0"/>
          </a:p>
          <a:p>
            <a:pPr marL="0" indent="0">
              <a:buNone/>
            </a:pPr>
            <a:r>
              <a:rPr lang="en-US" dirty="0" smtClean="0"/>
              <a:t>Form a hypothesis.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What do you think?</a:t>
            </a:r>
            <a:br>
              <a:rPr lang="en-US" dirty="0" smtClean="0"/>
            </a:b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8141</TotalTime>
  <Words>1809</Words>
  <Application>Microsoft Macintosh PowerPoint</Application>
  <PresentationFormat>On-screen Show (4:3)</PresentationFormat>
  <Paragraphs>122</Paragraphs>
  <Slides>6</Slides>
  <Notes>6</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SCC</vt:lpstr>
      <vt:lpstr>Tsunamis </vt:lpstr>
      <vt:lpstr>Slide 2</vt:lpstr>
      <vt:lpstr>Wave Tank Demo</vt:lpstr>
      <vt:lpstr>NOAA Ocean Explorer - Waves</vt:lpstr>
      <vt:lpstr>What about your tsunamis?</vt:lpstr>
      <vt:lpstr>What do you think?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Valerie Sahakian</cp:lastModifiedBy>
  <cp:revision>120</cp:revision>
  <cp:lastPrinted>2011-07-11T02:33:14Z</cp:lastPrinted>
  <dcterms:created xsi:type="dcterms:W3CDTF">2014-04-22T17:34:10Z</dcterms:created>
  <dcterms:modified xsi:type="dcterms:W3CDTF">2014-04-22T17:36:07Z</dcterms:modified>
</cp:coreProperties>
</file>