
<file path=[Content_Types].xml><?xml version="1.0" encoding="utf-8"?>
<Types xmlns="http://schemas.openxmlformats.org/package/2006/content-types">
  <Override PartName="/ppt/notesSlides/notesSlide5.xml" ContentType="application/vnd.openxmlformats-officedocument.presentationml.notesSlide+xml"/>
  <Override PartName="/ppt/slideLayouts/slideLayout1.xml" ContentType="application/vnd.openxmlformats-officedocument.presentationml.slideLayout+xml"/>
  <Default Extension="png" ContentType="image/png"/>
  <Default Extension="rels" ContentType="application/vnd.openxmlformats-package.relationships+xml"/>
  <Default Extension="jpeg" ContentType="image/jpeg"/>
  <Default Extension="xml" ContentType="application/xml"/>
  <Override PartName="/ppt/slides/slide9.xml" ContentType="application/vnd.openxmlformats-officedocument.presentationml.slide+xml"/>
  <Override PartName="/ppt/notesSlides/notesSlide3.xml" ContentType="application/vnd.openxmlformats-officedocument.presentationml.notesSlide+xml"/>
  <Override PartName="/ppt/slides/slide11.xml" ContentType="application/vnd.openxmlformats-officedocument.presentationml.slide+xml"/>
  <Override PartName="/ppt/notesSlides/notesSlide10.xml" ContentType="application/vnd.openxmlformats-officedocument.presentationml.notesSlide+xml"/>
  <Override PartName="/ppt/tableStyles.xml" ContentType="application/vnd.openxmlformats-officedocument.presentationml.tableStyles+xml"/>
  <Override PartName="/ppt/slides/slide7.xml" ContentType="application/vnd.openxmlformats-officedocument.presentationml.slide+xml"/>
  <Override PartName="/ppt/notesSlides/notesSlide1.xml" ContentType="application/vnd.openxmlformats-officedocument.presentationml.notesSlide+xml"/>
  <Override PartName="/ppt/notesSlides/notesSlide8.xml" ContentType="application/vnd.openxmlformats-officedocument.presentationml.notesSlide+xml"/>
  <Override PartName="/ppt/slides/slide5.xml" ContentType="application/vnd.openxmlformats-officedocument.presentationml.slide+xml"/>
  <Override PartName="/ppt/theme/theme2.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notesSlides/notesSlide6.xml" ContentType="application/vnd.openxmlformats-officedocument.presentationml.notesSlide+xml"/>
  <Override PartName="/ppt/slideLayouts/slideLayout2.xml" ContentType="application/vnd.openxmlformats-officedocument.presentationml.slideLayout+xml"/>
  <Override PartName="/ppt/slides/slide1.xml" ContentType="application/vnd.openxmlformats-officedocument.presentationml.slide+xml"/>
  <Default Extension="bin" ContentType="application/vnd.openxmlformats-officedocument.presentationml.printerSettings"/>
  <Override PartName="/ppt/notesSlides/notesSlide4.xml" ContentType="application/vnd.openxmlformats-officedocument.presentationml.notesSlide+xml"/>
  <Override PartName="/ppt/slides/slide10.xml" ContentType="application/vnd.openxmlformats-officedocument.presentationml.slide+xml"/>
  <Override PartName="/ppt/viewProps.xml" ContentType="application/vnd.openxmlformats-officedocument.presentationml.viewProps+xml"/>
  <Override PartName="/ppt/slides/slide8.xml" ContentType="application/vnd.openxmlformats-officedocument.presentationml.slide+xml"/>
  <Override PartName="/ppt/notesSlides/notesSlide2.xml" ContentType="application/vnd.openxmlformats-officedocument.presentationml.notesSlide+xml"/>
  <Override PartName="/ppt/presentation.xml" ContentType="application/vnd.openxmlformats-officedocument.presentationml.presentation.main+xml"/>
  <Override PartName="/ppt/notesSlides/notesSlide9.xml" ContentType="application/vnd.openxmlformats-officedocument.presentationml.notesSlide+xml"/>
  <Override PartName="/ppt/slides/slide6.xml" ContentType="application/vnd.openxmlformats-officedocument.presentationml.slide+xml"/>
  <Default Extension="pdf" ContentType="application/pdf"/>
  <Override PartName="/ppt/notesMasters/notesMaster1.xml" ContentType="application/vnd.openxmlformats-officedocument.presentationml.notesMaster+xml"/>
  <Default Extension="gif" ContentType="image/gif"/>
  <Override PartName="/ppt/slideLayouts/slideLayout5.xml" ContentType="application/vnd.openxmlformats-officedocument.presentationml.slideLayout+xml"/>
  <Override PartName="/ppt/slides/slide4.xml" ContentType="application/vnd.openxmlformats-officedocument.presentationml.slide+xml"/>
  <Override PartName="/ppt/theme/theme1.xml" ContentType="application/vnd.openxmlformats-officedocument.theme+xml"/>
  <Override PartName="/ppt/presProps.xml" ContentType="application/vnd.openxmlformats-officedocument.presentationml.presProps+xml"/>
  <Override PartName="/ppt/notesSlides/notesSlide7.xml" ContentType="application/vnd.openxmlformats-officedocument.presentationml.notesSlide+xml"/>
  <Override PartName="/ppt/slideLayouts/slideLayout3.xml" ContentType="application/vnd.openxmlformats-officedocument.presentationml.slideLayout+xml"/>
  <Override PartName="/ppt/slides/slide2.xml" ContentType="application/vnd.openxmlformats-officedocument.presentationml.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729" r:id="rId1"/>
  </p:sldMasterIdLst>
  <p:notesMasterIdLst>
    <p:notesMasterId r:id="rId13"/>
  </p:notesMasterIdLst>
  <p:sldIdLst>
    <p:sldId id="256" r:id="rId2"/>
    <p:sldId id="259" r:id="rId3"/>
    <p:sldId id="260" r:id="rId4"/>
    <p:sldId id="257" r:id="rId5"/>
    <p:sldId id="261" r:id="rId6"/>
    <p:sldId id="263" r:id="rId7"/>
    <p:sldId id="262" r:id="rId8"/>
    <p:sldId id="265" r:id="rId9"/>
    <p:sldId id="266" r:id="rId10"/>
    <p:sldId id="267" r:id="rId11"/>
    <p:sldId id="264"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clrMru>
    <a:srgbClr val="8B216A"/>
  </p:clrMru>
  <p:extLst>
    <p:ext uri="{E76CE94A-603C-4142-B9EB-6D1370010A27}">
      <p14:discardImageEditData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34580" autoAdjust="0"/>
    <p:restoredTop sz="49202" autoAdjust="0"/>
  </p:normalViewPr>
  <p:slideViewPr>
    <p:cSldViewPr snapToGrid="0" snapToObjects="1">
      <p:cViewPr varScale="1">
        <p:scale>
          <a:sx n="54" d="100"/>
          <a:sy n="54" d="100"/>
        </p:scale>
        <p:origin x="-1840"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interSettings" Target="printerSettings/printerSettings1.bin"/><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279E69-B91A-0A4F-B91B-25A8CA6AD886}" type="datetimeFigureOut">
              <a:rPr lang="en-US" smtClean="0"/>
              <a:pPr/>
              <a:t>4/22/14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6B30C-4948-AC4E-A971-35152792416C}" type="slidenum">
              <a:rPr lang="en-US" smtClean="0"/>
              <a:pPr/>
              <a:t>‹#›</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1083795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smtClean="0">
                <a:latin typeface="Calibri" charset="0"/>
              </a:rPr>
              <a:t>Earthquakes and Engineering</a:t>
            </a:r>
          </a:p>
          <a:p>
            <a:pPr eaLnBrk="1" hangingPunct="1">
              <a:spcBef>
                <a:spcPct val="0"/>
              </a:spcBef>
            </a:pPr>
            <a:r>
              <a:rPr lang="en-US" dirty="0" smtClean="0">
                <a:latin typeface="Calibri" charset="0"/>
              </a:rPr>
              <a:t>Valerie</a:t>
            </a:r>
            <a:r>
              <a:rPr lang="en-US" baseline="0" dirty="0" smtClean="0">
                <a:latin typeface="Calibri" charset="0"/>
              </a:rPr>
              <a:t> Sahakian, Graduate Student, Scripps Institution of Oceanography and Joe </a:t>
            </a:r>
            <a:r>
              <a:rPr lang="en-US" baseline="0" dirty="0" err="1" smtClean="0">
                <a:latin typeface="Calibri" charset="0"/>
              </a:rPr>
              <a:t>Krupens</a:t>
            </a:r>
            <a:r>
              <a:rPr lang="en-US" baseline="0" dirty="0" smtClean="0">
                <a:latin typeface="Calibri" charset="0"/>
              </a:rPr>
              <a:t>, Teacher, University City High School, San Diego CA</a:t>
            </a:r>
          </a:p>
          <a:p>
            <a:pPr eaLnBrk="1" hangingPunct="1">
              <a:spcBef>
                <a:spcPct val="0"/>
              </a:spcBef>
            </a:pPr>
            <a:endParaRPr lang="en-US" dirty="0" smtClean="0">
              <a:latin typeface="Calibri" charset="0"/>
            </a:endParaRPr>
          </a:p>
          <a:p>
            <a:pPr eaLnBrk="1" hangingPunct="1">
              <a:spcBef>
                <a:spcPct val="0"/>
              </a:spcBef>
            </a:pPr>
            <a:r>
              <a:rPr lang="en-US" dirty="0" smtClean="0">
                <a:latin typeface="Calibri" charset="0"/>
              </a:rPr>
              <a:t>**Note: This </a:t>
            </a:r>
            <a:r>
              <a:rPr lang="en-US" dirty="0" err="1" smtClean="0">
                <a:latin typeface="Calibri" charset="0"/>
              </a:rPr>
              <a:t>powerpoint</a:t>
            </a:r>
            <a:r>
              <a:rPr lang="en-US" dirty="0" smtClean="0">
                <a:latin typeface="Calibri" charset="0"/>
              </a:rPr>
              <a:t> is meant mostly as a guide to teachers,</a:t>
            </a:r>
            <a:r>
              <a:rPr lang="en-US" baseline="0" dirty="0" smtClean="0">
                <a:latin typeface="Calibri" charset="0"/>
              </a:rPr>
              <a:t> for notes and as a discussion guide.  Slides 4 – 7 however should be shown to students.</a:t>
            </a:r>
            <a:endParaRPr lang="en-US" dirty="0" smtClean="0">
              <a:latin typeface="Calibri" charset="0"/>
            </a:endParaRPr>
          </a:p>
          <a:p>
            <a:pPr eaLnBrk="1" hangingPunct="1">
              <a:spcBef>
                <a:spcPct val="0"/>
              </a:spcBef>
            </a:pPr>
            <a:endParaRPr lang="en-US" dirty="0" smtClean="0">
              <a:latin typeface="Calibri" charset="0"/>
            </a:endParaRPr>
          </a:p>
          <a:p>
            <a:pPr eaLnBrk="1" hangingPunct="1">
              <a:spcBef>
                <a:spcPct val="0"/>
              </a:spcBef>
              <a:buFontTx/>
              <a:buAutoNum type="arabicPeriod"/>
            </a:pPr>
            <a:r>
              <a:rPr lang="en-US" dirty="0" smtClean="0">
                <a:latin typeface="Calibri" charset="0"/>
              </a:rPr>
              <a:t>WHY : Most damage</a:t>
            </a:r>
            <a:r>
              <a:rPr lang="en-US" baseline="0" dirty="0" smtClean="0">
                <a:latin typeface="Calibri" charset="0"/>
              </a:rPr>
              <a:t> during earthquakes is not due to the movement of the earth itself, but due to structures around us.  This lesson will introduce students to seismology basics, and how to apply those to engineering solutions to reduce damage and prevent collapse of structures during an earthquake.</a:t>
            </a:r>
            <a:endParaRPr lang="en-US" dirty="0" smtClean="0">
              <a:latin typeface="Calibri" charset="0"/>
            </a:endParaRPr>
          </a:p>
          <a:p>
            <a:pPr eaLnBrk="1" hangingPunct="1">
              <a:spcBef>
                <a:spcPct val="0"/>
              </a:spcBef>
              <a:buFontTx/>
              <a:buAutoNum type="arabicPeriod"/>
            </a:pPr>
            <a:r>
              <a:rPr lang="en-US" dirty="0" smtClean="0">
                <a:latin typeface="Calibri" charset="0"/>
              </a:rPr>
              <a:t>SUMMARY:  This</a:t>
            </a:r>
            <a:r>
              <a:rPr lang="en-US" baseline="0" dirty="0" smtClean="0">
                <a:latin typeface="Calibri" charset="0"/>
              </a:rPr>
              <a:t> lesson may take 2 days or more.  It starts off with seismology basics, such as how body waves and surface waves move.  It shows students how to interpret a seismogram.  Then it transitions to engineering, first trying to explain the impact of seismic waves on structures with real shake table videos, and then leads students through an exercise of engineering their own buildings to seismic code, and writing a building code for southern </a:t>
            </a:r>
            <a:r>
              <a:rPr lang="en-US" baseline="0" dirty="0" err="1" smtClean="0">
                <a:latin typeface="Calibri" charset="0"/>
              </a:rPr>
              <a:t>california</a:t>
            </a:r>
            <a:r>
              <a:rPr lang="en-US" baseline="0" dirty="0" smtClean="0">
                <a:latin typeface="Calibri" charset="0"/>
              </a:rPr>
              <a:t>.</a:t>
            </a:r>
          </a:p>
          <a:p>
            <a:pPr eaLnBrk="1" hangingPunct="1">
              <a:spcBef>
                <a:spcPct val="0"/>
              </a:spcBef>
              <a:buFontTx/>
              <a:buNone/>
            </a:pPr>
            <a:r>
              <a:rPr lang="en-US" baseline="0" dirty="0" smtClean="0">
                <a:latin typeface="Calibri" charset="0"/>
              </a:rPr>
              <a:t>This lesson uses </a:t>
            </a:r>
            <a:r>
              <a:rPr lang="en-US" baseline="0" dirty="0" err="1" smtClean="0">
                <a:latin typeface="Calibri" charset="0"/>
              </a:rPr>
              <a:t>Earthquakes.docx</a:t>
            </a:r>
            <a:r>
              <a:rPr lang="en-US" baseline="0" dirty="0" smtClean="0">
                <a:latin typeface="Calibri" charset="0"/>
              </a:rPr>
              <a:t>, </a:t>
            </a:r>
            <a:r>
              <a:rPr lang="en-US" baseline="0" dirty="0" err="1" smtClean="0">
                <a:latin typeface="Calibri" charset="0"/>
              </a:rPr>
              <a:t>ShakeTableActivity.docx</a:t>
            </a:r>
            <a:r>
              <a:rPr lang="en-US" baseline="0" dirty="0" smtClean="0">
                <a:latin typeface="Calibri" charset="0"/>
              </a:rPr>
              <a:t>, </a:t>
            </a:r>
            <a:r>
              <a:rPr lang="en-US" baseline="0" dirty="0" err="1" smtClean="0">
                <a:latin typeface="Calibri" charset="0"/>
              </a:rPr>
              <a:t>ShakeTableAct_forTeachers.docx</a:t>
            </a:r>
            <a:r>
              <a:rPr lang="en-US" baseline="0" smtClean="0">
                <a:latin typeface="Calibri" charset="0"/>
              </a:rPr>
              <a:t>, Lesson4TestingAndWritingRubric.docx.</a:t>
            </a:r>
            <a:endParaRPr lang="en-US" baseline="0" dirty="0" smtClean="0">
              <a:latin typeface="Calibri" charset="0"/>
            </a:endParaRPr>
          </a:p>
          <a:p>
            <a:pPr eaLnBrk="1" hangingPunct="1">
              <a:spcBef>
                <a:spcPct val="0"/>
              </a:spcBef>
              <a:buFontTx/>
              <a:buNone/>
            </a:pPr>
            <a:endParaRPr lang="en-US" dirty="0" smtClean="0">
              <a:latin typeface="Calibri" charset="0"/>
            </a:endParaRPr>
          </a:p>
          <a:p>
            <a:pPr eaLnBrk="1" hangingPunct="1">
              <a:spcBef>
                <a:spcPct val="0"/>
              </a:spcBef>
              <a:buFontTx/>
              <a:buAutoNum type="arabicPeriod"/>
            </a:pPr>
            <a:r>
              <a:rPr lang="en-US" dirty="0" smtClean="0">
                <a:latin typeface="Calibri" charset="0"/>
              </a:rPr>
              <a:t>WEBSITES/RESOURCES USED IN THIS PRESENTATION: </a:t>
            </a:r>
          </a:p>
          <a:p>
            <a:pPr eaLnBrk="1" hangingPunct="1">
              <a:spcBef>
                <a:spcPct val="0"/>
              </a:spcBef>
              <a:buFontTx/>
              <a:buNone/>
            </a:pPr>
            <a:r>
              <a:rPr lang="en-US" dirty="0" smtClean="0">
                <a:latin typeface="Calibri" charset="0"/>
              </a:rPr>
              <a:t>Pictures</a:t>
            </a:r>
            <a:r>
              <a:rPr lang="en-US" baseline="0" dirty="0" smtClean="0">
                <a:latin typeface="Calibri" charset="0"/>
              </a:rPr>
              <a:t> of seismic waves: </a:t>
            </a:r>
            <a:r>
              <a:rPr lang="en-US" dirty="0" smtClean="0">
                <a:latin typeface="Calibri" charset="0"/>
              </a:rPr>
              <a:t>Exploratorium, </a:t>
            </a:r>
            <a:r>
              <a:rPr lang="en-US" dirty="0" err="1" smtClean="0">
                <a:latin typeface="Calibri" charset="0"/>
              </a:rPr>
              <a:t>Faultline</a:t>
            </a:r>
            <a:r>
              <a:rPr lang="en-US" baseline="0" dirty="0" smtClean="0">
                <a:latin typeface="Calibri" charset="0"/>
              </a:rPr>
              <a:t> Seismic Science http://</a:t>
            </a:r>
            <a:r>
              <a:rPr lang="en-US" baseline="0" dirty="0" err="1" smtClean="0">
                <a:latin typeface="Calibri" charset="0"/>
              </a:rPr>
              <a:t>www.exploratorium.edu/faultline/basics/waves.html</a:t>
            </a:r>
            <a:endParaRPr lang="en-US" baseline="0" dirty="0" smtClean="0">
              <a:latin typeface="Calibri" charset="0"/>
            </a:endParaRPr>
          </a:p>
          <a:p>
            <a:pPr eaLnBrk="1" hangingPunct="1">
              <a:spcBef>
                <a:spcPct val="0"/>
              </a:spcBef>
              <a:buFontTx/>
              <a:buNone/>
            </a:pPr>
            <a:r>
              <a:rPr lang="en-US" baseline="0" dirty="0" smtClean="0">
                <a:latin typeface="Calibri" charset="0"/>
              </a:rPr>
              <a:t>L. </a:t>
            </a:r>
            <a:r>
              <a:rPr lang="en-US" baseline="0" dirty="0" err="1" smtClean="0">
                <a:latin typeface="Calibri" charset="0"/>
              </a:rPr>
              <a:t>Braile</a:t>
            </a:r>
            <a:r>
              <a:rPr lang="en-US" baseline="0" dirty="0" smtClean="0">
                <a:latin typeface="Calibri" charset="0"/>
              </a:rPr>
              <a:t>, Purdue University, Personal Website: </a:t>
            </a:r>
            <a:r>
              <a:rPr lang="en-US" baseline="0" dirty="0" err="1" smtClean="0">
                <a:latin typeface="Calibri" charset="0"/>
              </a:rPr>
              <a:t>http://web.ics.purdue.edu/~braile/edumod/waves/WaveDemo.htm#P_S_R_L_Animations</a:t>
            </a:r>
            <a:endParaRPr lang="en-US" baseline="0" dirty="0" smtClean="0">
              <a:latin typeface="Calibri" charset="0"/>
            </a:endParaRPr>
          </a:p>
          <a:p>
            <a:r>
              <a:rPr lang="en-US" sz="1200" kern="1200" baseline="0" dirty="0" smtClean="0">
                <a:solidFill>
                  <a:schemeClr val="tx1"/>
                </a:solidFill>
                <a:effectLst/>
                <a:latin typeface="+mn-lt"/>
                <a:ea typeface="+mn-ea"/>
                <a:cs typeface="+mn-cs"/>
              </a:rPr>
              <a:t>USGS Interactive Fault Map  -  </a:t>
            </a:r>
            <a:r>
              <a:rPr lang="en-US" sz="1200" kern="1200" dirty="0" smtClean="0">
                <a:solidFill>
                  <a:schemeClr val="tx1"/>
                </a:solidFill>
                <a:effectLst/>
                <a:latin typeface="+mn-lt"/>
                <a:ea typeface="+mn-ea"/>
                <a:cs typeface="+mn-cs"/>
              </a:rPr>
              <a:t>http://</a:t>
            </a:r>
            <a:r>
              <a:rPr lang="en-US" sz="1200" kern="1200" dirty="0" err="1" smtClean="0">
                <a:solidFill>
                  <a:schemeClr val="tx1"/>
                </a:solidFill>
                <a:effectLst/>
                <a:latin typeface="+mn-lt"/>
                <a:ea typeface="+mn-ea"/>
                <a:cs typeface="+mn-cs"/>
              </a:rPr>
              <a:t>earthquake.usgs.gov/hazards/qfaults/map</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USGS California</a:t>
            </a:r>
            <a:r>
              <a:rPr lang="en-US" sz="1200" kern="1200" baseline="0" dirty="0" smtClean="0">
                <a:solidFill>
                  <a:schemeClr val="tx1"/>
                </a:solidFill>
                <a:effectLst/>
                <a:latin typeface="+mn-lt"/>
                <a:ea typeface="+mn-ea"/>
                <a:cs typeface="+mn-cs"/>
              </a:rPr>
              <a:t> Fault Map  -  </a:t>
            </a:r>
            <a:r>
              <a:rPr lang="en-US" sz="1200" kern="1200" dirty="0" smtClean="0">
                <a:solidFill>
                  <a:schemeClr val="tx1"/>
                </a:solidFill>
                <a:effectLst/>
                <a:latin typeface="+mn-lt"/>
                <a:ea typeface="+mn-ea"/>
                <a:cs typeface="+mn-cs"/>
              </a:rPr>
              <a:t>http://</a:t>
            </a:r>
            <a:r>
              <a:rPr lang="en-US" sz="1200" kern="1200" dirty="0" err="1" smtClean="0">
                <a:solidFill>
                  <a:schemeClr val="tx1"/>
                </a:solidFill>
                <a:effectLst/>
                <a:latin typeface="+mn-lt"/>
                <a:ea typeface="+mn-ea"/>
                <a:cs typeface="+mn-cs"/>
              </a:rPr>
              <a:t>geohazards.usgs.gov/qfaults/ca/California.php</a:t>
            </a:r>
            <a:r>
              <a:rPr lang="en-US" sz="1200" kern="1200" dirty="0" smtClean="0">
                <a:solidFill>
                  <a:schemeClr val="tx1"/>
                </a:solidFill>
                <a:effectLst/>
                <a:latin typeface="+mn-lt"/>
                <a:ea typeface="+mn-ea"/>
                <a:cs typeface="+mn-cs"/>
              </a:rPr>
              <a:t> </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Earthquakes, FEMA </a:t>
            </a:r>
            <a:r>
              <a:rPr lang="en-US" baseline="0" dirty="0" err="1" smtClean="0"/>
              <a:t>ready.gov</a:t>
            </a:r>
            <a:r>
              <a:rPr lang="en-US" baseline="0" dirty="0" smtClean="0"/>
              <a:t>  -  http://</a:t>
            </a:r>
            <a:r>
              <a:rPr lang="en-US" baseline="0" dirty="0" err="1" smtClean="0"/>
              <a:t>www.ready.gov</a:t>
            </a:r>
            <a:r>
              <a:rPr lang="en-US" baseline="0" dirty="0" smtClean="0"/>
              <a:t>/earthquakes</a:t>
            </a:r>
            <a:endParaRPr lang="en-US" sz="1200" kern="1200" dirty="0" smtClean="0">
              <a:solidFill>
                <a:schemeClr val="tx1"/>
              </a:solidFill>
              <a:effectLst/>
              <a:latin typeface="+mn-lt"/>
              <a:ea typeface="+mn-ea"/>
              <a:cs typeface="+mn-cs"/>
            </a:endParaRPr>
          </a:p>
          <a:p>
            <a:pPr marL="228600" indent="-228600">
              <a:buNone/>
            </a:pPr>
            <a:r>
              <a:rPr lang="en-US" baseline="0" dirty="0" err="1" smtClean="0"/>
              <a:t>QuakeQuizSF</a:t>
            </a:r>
            <a:r>
              <a:rPr lang="en-US" baseline="0" dirty="0" smtClean="0"/>
              <a:t>, San Francisco Department of Emergency Management  -  http://</a:t>
            </a:r>
            <a:r>
              <a:rPr lang="en-US" baseline="0" dirty="0" err="1" smtClean="0"/>
              <a:t>quakequizsf.org</a:t>
            </a:r>
            <a:r>
              <a:rPr lang="en-US" baseline="0" dirty="0" smtClean="0"/>
              <a:t>/</a:t>
            </a:r>
          </a:p>
          <a:p>
            <a:pPr marL="228600" indent="-228600">
              <a:buNone/>
            </a:pPr>
            <a:r>
              <a:rPr lang="en-US" baseline="0" dirty="0" smtClean="0"/>
              <a:t>Beat The Quake Quiz, Earthquake Country Alliance and Home Depot  -  </a:t>
            </a:r>
            <a:r>
              <a:rPr lang="en-US" baseline="0" dirty="0" err="1" smtClean="0"/>
              <a:t>www.dropcoverholdon.org/beatthequake/game</a:t>
            </a:r>
            <a:r>
              <a:rPr lang="en-US" baseline="0" dirty="0" smtClean="0"/>
              <a:t>/</a:t>
            </a:r>
          </a:p>
          <a:p>
            <a:pPr marL="228600" marR="0" indent="-228600" algn="l" defTabSz="457200" rtl="0" eaLnBrk="1" fontAlgn="auto" latinLnBrk="0" hangingPunct="1">
              <a:lnSpc>
                <a:spcPct val="100000"/>
              </a:lnSpc>
              <a:spcBef>
                <a:spcPts val="0"/>
              </a:spcBef>
              <a:spcAft>
                <a:spcPts val="0"/>
              </a:spcAft>
              <a:buClrTx/>
              <a:buSzTx/>
              <a:buFontTx/>
              <a:buNone/>
              <a:tabLst/>
              <a:defRPr/>
            </a:pPr>
            <a:r>
              <a:rPr lang="en-US" baseline="0" dirty="0" smtClean="0"/>
              <a:t>The Great </a:t>
            </a:r>
            <a:r>
              <a:rPr lang="en-US" baseline="0" dirty="0" err="1" smtClean="0"/>
              <a:t>ShakeOut</a:t>
            </a:r>
            <a:r>
              <a:rPr lang="en-US" baseline="0" dirty="0" smtClean="0"/>
              <a:t>  -  Earthquakes, FEMA </a:t>
            </a:r>
            <a:r>
              <a:rPr lang="en-US" baseline="0" dirty="0" err="1" smtClean="0"/>
              <a:t>ready.gov</a:t>
            </a:r>
            <a:r>
              <a:rPr lang="en-US" baseline="0" dirty="0" smtClean="0"/>
              <a:t>  -  http://</a:t>
            </a:r>
            <a:r>
              <a:rPr lang="en-US" baseline="0" dirty="0" err="1" smtClean="0"/>
              <a:t>www.ready.gov</a:t>
            </a:r>
            <a:r>
              <a:rPr lang="en-US" baseline="0" dirty="0" smtClean="0"/>
              <a:t>/earthquakes</a:t>
            </a:r>
          </a:p>
          <a:p>
            <a:pPr marL="228600" indent="-228600">
              <a:buNone/>
            </a:pPr>
            <a:endParaRPr lang="en-US" baseline="0" dirty="0" smtClean="0"/>
          </a:p>
          <a:p>
            <a:endParaRPr lang="en-US" sz="1200" kern="1200" dirty="0" smtClean="0">
              <a:solidFill>
                <a:schemeClr val="tx1"/>
              </a:solidFill>
              <a:effectLst/>
              <a:latin typeface="+mn-lt"/>
              <a:ea typeface="+mn-ea"/>
              <a:cs typeface="+mn-cs"/>
            </a:endParaRPr>
          </a:p>
          <a:p>
            <a:pPr eaLnBrk="1" hangingPunct="1">
              <a:spcBef>
                <a:spcPct val="0"/>
              </a:spcBef>
              <a:buFontTx/>
              <a:buNone/>
            </a:pPr>
            <a:endParaRPr lang="en-US" baseline="0" dirty="0" smtClean="0">
              <a:latin typeface="Calibri" charset="0"/>
            </a:endParaRPr>
          </a:p>
          <a:p>
            <a:pPr eaLnBrk="1" hangingPunct="1">
              <a:spcBef>
                <a:spcPct val="0"/>
              </a:spcBef>
              <a:buFontTx/>
              <a:buNone/>
            </a:pPr>
            <a:endParaRPr lang="en-US" dirty="0" smtClean="0">
              <a:latin typeface="Calibri" charset="0"/>
            </a:endParaRPr>
          </a:p>
          <a:p>
            <a:pPr eaLnBrk="1" hangingPunct="1">
              <a:spcBef>
                <a:spcPct val="0"/>
              </a:spcBef>
              <a:buFontTx/>
              <a:buAutoNum type="arabicPeriod"/>
            </a:pPr>
            <a:r>
              <a:rPr lang="en-US" dirty="0" smtClean="0">
                <a:latin typeface="Calibri" charset="0"/>
              </a:rPr>
              <a:t>ADDITIONAL READING: The</a:t>
            </a:r>
            <a:r>
              <a:rPr lang="en-US" baseline="0" dirty="0" smtClean="0">
                <a:latin typeface="Calibri" charset="0"/>
              </a:rPr>
              <a:t> IRIS Seismic Wave Behavior animation could be helpful for demonstrating how seismic waves affect buildings. http://www.iris.edu/hq/programs/education_and_outreach/animations/6</a:t>
            </a:r>
            <a:endParaRPr lang="en-US" dirty="0" smtClean="0">
              <a:latin typeface="Calibri" charset="0"/>
            </a:endParaRPr>
          </a:p>
          <a:p>
            <a:pPr eaLnBrk="1" hangingPunct="1">
              <a:spcBef>
                <a:spcPct val="0"/>
              </a:spcBef>
              <a:buFontTx/>
              <a:buAutoNum type="arabicPeriod"/>
            </a:pPr>
            <a:r>
              <a:rPr lang="en-US" dirty="0" smtClean="0">
                <a:latin typeface="Calibri" charset="0"/>
              </a:rPr>
              <a:t>CONTEXT FOR USE: This lesson is intended for a 9</a:t>
            </a:r>
            <a:r>
              <a:rPr lang="en-US" baseline="30000" dirty="0" smtClean="0">
                <a:latin typeface="Calibri" charset="0"/>
              </a:rPr>
              <a:t>th</a:t>
            </a:r>
            <a:r>
              <a:rPr lang="en-US" dirty="0" smtClean="0">
                <a:latin typeface="Calibri" charset="0"/>
              </a:rPr>
              <a:t> grade science classroom.  Prerequisites: Basic</a:t>
            </a:r>
            <a:r>
              <a:rPr lang="en-US" baseline="0" dirty="0" smtClean="0">
                <a:latin typeface="Calibri" charset="0"/>
              </a:rPr>
              <a:t> understanding of waves (characteristics, that they transfer energy), and basic understanding of plate tectonics.  This lesson is intended to complement the first few lessons in the unit Natural Disasters through plate tectonics.  </a:t>
            </a:r>
            <a:endParaRPr lang="en-US" dirty="0" smtClean="0">
              <a:latin typeface="Calibri" charset="0"/>
            </a:endParaRPr>
          </a:p>
          <a:p>
            <a:pPr eaLnBrk="1" hangingPunct="1">
              <a:spcBef>
                <a:spcPct val="0"/>
              </a:spcBef>
              <a:buFontTx/>
              <a:buAutoNum type="arabicPeriod"/>
            </a:pPr>
            <a:r>
              <a:rPr lang="en-US" dirty="0" smtClean="0">
                <a:latin typeface="Calibri" charset="0"/>
              </a:rPr>
              <a:t>MISCONCEPTIONS:  Students may think that the earth opens during earthquakes</a:t>
            </a:r>
            <a:r>
              <a:rPr lang="en-US" baseline="0" dirty="0" smtClean="0">
                <a:latin typeface="Calibri" charset="0"/>
              </a:rPr>
              <a:t> and that is the hazard; they may think that the majority of damage in an earthquake is from severe ground shaking; they may think that all seismic waves move in the same way.  Students may think that Surface waves are “aftershocks” and </a:t>
            </a:r>
            <a:r>
              <a:rPr lang="en-US" baseline="0" dirty="0" err="1" smtClean="0">
                <a:latin typeface="Calibri" charset="0"/>
              </a:rPr>
              <a:t>p</a:t>
            </a:r>
            <a:r>
              <a:rPr lang="en-US" baseline="0" dirty="0" smtClean="0">
                <a:latin typeface="Calibri" charset="0"/>
              </a:rPr>
              <a:t> and </a:t>
            </a:r>
            <a:r>
              <a:rPr lang="en-US" baseline="0" dirty="0" err="1" smtClean="0">
                <a:latin typeface="Calibri" charset="0"/>
              </a:rPr>
              <a:t>s</a:t>
            </a:r>
            <a:r>
              <a:rPr lang="en-US" baseline="0" dirty="0" smtClean="0">
                <a:latin typeface="Calibri" charset="0"/>
              </a:rPr>
              <a:t> waves are the main shock – every earthquake has all of these seismic waves (including aftershocks) – aftershocks are just smaller earthquakes that continue to release stress in the earth’s crust.</a:t>
            </a:r>
            <a:endParaRPr lang="en-US" dirty="0" smtClean="0">
              <a:latin typeface="Calibri" charset="0"/>
            </a:endParaRPr>
          </a:p>
          <a:p>
            <a:pPr eaLnBrk="1" hangingPunct="1">
              <a:spcBef>
                <a:spcPct val="0"/>
              </a:spcBef>
              <a:buFontTx/>
              <a:buAutoNum type="arabicPeriod"/>
            </a:pPr>
            <a:r>
              <a:rPr lang="en-US" dirty="0" smtClean="0">
                <a:latin typeface="Calibri" charset="0"/>
              </a:rPr>
              <a:t>EVALUATION TIPS: Use students seismic</a:t>
            </a:r>
            <a:r>
              <a:rPr lang="en-US" baseline="0" dirty="0" smtClean="0">
                <a:latin typeface="Calibri" charset="0"/>
              </a:rPr>
              <a:t> wave matching exercise to evaluate their understanding of the reading and lesson information; Evaluate students based on how they label the seismogram (this will determine how well they understood the concept of seismic waves traveling at different speeds); Watch students’ building models for the </a:t>
            </a:r>
            <a:r>
              <a:rPr lang="en-US" baseline="0" dirty="0" err="1" smtClean="0">
                <a:latin typeface="Calibri" charset="0"/>
              </a:rPr>
              <a:t>shaketable</a:t>
            </a:r>
            <a:r>
              <a:rPr lang="en-US" baseline="0" dirty="0" smtClean="0">
                <a:latin typeface="Calibri" charset="0"/>
              </a:rPr>
              <a:t>, and listen and read their “reports” on the building’s performance and on future building codes.</a:t>
            </a:r>
            <a:endParaRPr lang="en-US" dirty="0" smtClean="0">
              <a:latin typeface="Calibri" charset="0"/>
            </a:endParaRPr>
          </a:p>
          <a:p>
            <a:pPr eaLnBrk="1" hangingPunct="1">
              <a:spcBef>
                <a:spcPct val="0"/>
              </a:spcBef>
              <a:buFontTx/>
              <a:buAutoNum type="arabicPeriod"/>
            </a:pPr>
            <a:r>
              <a:rPr lang="en-US" dirty="0" smtClean="0">
                <a:latin typeface="Calibri" charset="0"/>
              </a:rPr>
              <a:t>TEACHING NOTES. Have students write down their first thoughts regarding the key question.</a:t>
            </a:r>
            <a:r>
              <a:rPr lang="en-US" baseline="0" dirty="0" smtClean="0">
                <a:latin typeface="Calibri" charset="0"/>
              </a:rPr>
              <a:t>  This will get them thinking about what they already know regarding earthquakes.</a:t>
            </a:r>
            <a:endParaRPr lang="en-US" dirty="0" smtClean="0">
              <a:latin typeface="Calibri" charset="0"/>
            </a:endParaRPr>
          </a:p>
          <a:p>
            <a:pPr eaLnBrk="1" hangingPunct="1">
              <a:spcBef>
                <a:spcPct val="0"/>
              </a:spcBef>
            </a:pPr>
            <a:endParaRPr lang="en-US" dirty="0" smtClean="0">
              <a:latin typeface="Calibri" charset="0"/>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1</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4009640259"/>
      </p:ext>
    </p:extLst>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TEACHING</a:t>
            </a:r>
            <a:r>
              <a:rPr lang="en-US" baseline="0" dirty="0" smtClean="0"/>
              <a:t> NOTES:  Use this slide to guide students discussion; you may wish to not show the slides at all, as this can be distracting.  If you do show the slide, then ask them a question regarding the bullet before showing the bullet, and wait for their response.  For example:</a:t>
            </a:r>
          </a:p>
          <a:p>
            <a:pPr marL="228600" indent="-228600">
              <a:buAutoNum type="arabicPeriod"/>
            </a:pPr>
            <a:r>
              <a:rPr lang="en-US" baseline="0" dirty="0" smtClean="0"/>
              <a:t>What have we learned now about earthquakes and plate tectonics, where do we tend to find earthquakes?  (Wait for responses, gauge students’ understanding by their responses and try to fix holes if you notice misconceptions).   Show bullet after class comes to a consensus.</a:t>
            </a:r>
          </a:p>
          <a:p>
            <a:pPr marL="228600" indent="-228600">
              <a:buAutoNum type="arabicPeriod"/>
            </a:pPr>
            <a:r>
              <a:rPr lang="en-US" baseline="0" dirty="0" smtClean="0"/>
              <a:t>Do you think plates smoothly slide against each other like butter, or do they stick?  (Wait for responses, show bullet)</a:t>
            </a:r>
          </a:p>
          <a:p>
            <a:pPr marL="228600" indent="-228600">
              <a:buAutoNum type="arabicPeriod"/>
            </a:pPr>
            <a:r>
              <a:rPr lang="en-US" baseline="0" dirty="0" smtClean="0"/>
              <a:t>What happens when the plates stick?  (Wait for responses, show bullet)</a:t>
            </a:r>
          </a:p>
          <a:p>
            <a:pPr marL="228600" indent="-228600">
              <a:buAutoNum type="arabicPeriod"/>
            </a:pPr>
            <a:r>
              <a:rPr lang="en-US" baseline="0" dirty="0" smtClean="0"/>
              <a:t>So then how do earthquakes start?  What happens to all that energy that was built up?  (See what students say – if they seem to understand that plates break once the stress builds up to a certain amount, then continue on to ask what happens to the energy.  Make sure students understand that waves transfer energy, and do not move the material.  Then show bullet).</a:t>
            </a:r>
          </a:p>
        </p:txBody>
      </p:sp>
      <p:sp>
        <p:nvSpPr>
          <p:cNvPr id="4" name="Slide Number Placeholder 3"/>
          <p:cNvSpPr>
            <a:spLocks noGrp="1"/>
          </p:cNvSpPr>
          <p:nvPr>
            <p:ph type="sldNum" sz="quarter" idx="10"/>
          </p:nvPr>
        </p:nvSpPr>
        <p:spPr/>
        <p:txBody>
          <a:bodyPr/>
          <a:lstStyle/>
          <a:p>
            <a:fld id="{00F6B30C-4948-AC4E-A971-35152792416C}"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marR="0" indent="-228600" algn="l" defTabSz="457200" rtl="0" eaLnBrk="1" fontAlgn="auto" latinLnBrk="0" hangingPunct="1">
              <a:lnSpc>
                <a:spcPct val="100000"/>
              </a:lnSpc>
              <a:spcBef>
                <a:spcPts val="0"/>
              </a:spcBef>
              <a:spcAft>
                <a:spcPts val="0"/>
              </a:spcAft>
              <a:buClrTx/>
              <a:buSzTx/>
              <a:buFontTx/>
              <a:buAutoNum type="arabicPeriod"/>
              <a:tabLst/>
              <a:defRPr/>
            </a:pPr>
            <a:r>
              <a:rPr lang="en-US" dirty="0" smtClean="0"/>
              <a:t>Make seismic waves with your </a:t>
            </a:r>
            <a:r>
              <a:rPr lang="en-US" dirty="0" err="1" smtClean="0"/>
              <a:t>slinkies</a:t>
            </a:r>
            <a:r>
              <a:rPr lang="en-US" dirty="0" smtClean="0"/>
              <a:t>!  </a:t>
            </a:r>
            <a:r>
              <a:rPr lang="en-US" baseline="0" dirty="0" smtClean="0"/>
              <a:t>   --   Have students partner up.  One partner holds one end of the slinky still, and the other partner moves the other end of the slinky.  Have them think of any possible way to make a “wave” with the slinky.  This includes: back and forth, side to side, up and down, and a combination of all of these.  </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     You can use the URL below to visualize the types of waves they can make:</a:t>
            </a:r>
            <a:endParaRPr lang="en-US" dirty="0" smtClean="0"/>
          </a:p>
          <a:p>
            <a:r>
              <a:rPr lang="en-US" dirty="0" smtClean="0"/>
              <a:t>     http://</a:t>
            </a:r>
            <a:r>
              <a:rPr lang="en-US" dirty="0" err="1" smtClean="0"/>
              <a:t>www.exploratorium.edu/faultline/activezone/slinky.html</a:t>
            </a:r>
            <a:endParaRPr lang="en-US" dirty="0" smtClean="0"/>
          </a:p>
          <a:p>
            <a:r>
              <a:rPr lang="en-US" baseline="0" dirty="0" smtClean="0"/>
              <a:t>    </a:t>
            </a:r>
            <a:r>
              <a:rPr lang="en-US" dirty="0" smtClean="0"/>
              <a:t>And here you can visualize waves other than P (to try</a:t>
            </a:r>
            <a:r>
              <a:rPr lang="en-US" baseline="0" dirty="0" smtClean="0"/>
              <a:t> with the slinky):</a:t>
            </a:r>
          </a:p>
          <a:p>
            <a:r>
              <a:rPr lang="en-US" dirty="0" smtClean="0"/>
              <a:t>    </a:t>
            </a:r>
            <a:r>
              <a:rPr lang="en-US" dirty="0" err="1" smtClean="0"/>
              <a:t>http://web.ics.purdue.edu/~braile/edumod/waves/WaveDemo.htm#P_S_R_L_Animations</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Walk around to direct students, and make sure they understand all the different ways to make a wave.  Then ask them to share how they made a wave.  Maybe demonstrate at the front of the classroom if not everyone can see what they’re doing.  </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2. Have them read the article </a:t>
            </a:r>
            <a:r>
              <a:rPr lang="en-US" baseline="0" dirty="0" err="1" smtClean="0"/>
              <a:t>Earthquakes.docx</a:t>
            </a:r>
            <a:r>
              <a:rPr lang="en-US" baseline="0" dirty="0" smtClean="0"/>
              <a:t>.  Print out a couple of these per group, or one per student.</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3. After they’ve read the article, ask them to think back to the waves they made with their slinky.  Ask them to match the waves they made with what they read about.  </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Alternative method:</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Instead of having students play with the </a:t>
            </a:r>
            <a:r>
              <a:rPr lang="en-US" baseline="0" dirty="0" err="1" smtClean="0"/>
              <a:t>slinkies</a:t>
            </a:r>
            <a:r>
              <a:rPr lang="en-US" baseline="0" dirty="0" smtClean="0"/>
              <a:t> individually or in groups, you can do a demonstration in the hallway or front of the classroom in the same fashion – ask students how you might be able to move the slinky.  With each demonstration, discuss what type of wave it is (compressional, transverse, or both) and then describe which ones P, S, Love and Rayleigh waves are.  Be sure to ask them where the peak and crest are in the wave you are making, and ask them if the slinky is traveling between people holding it or if energy is traveling between the two people.  Then have them read the article after the demonstration.  Students may have a difficult time identifying the peak and crest of the compressional wave with the slinky.</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**IMPORTANT: Students should have some previous knowledge on mechanical waves.  Be sure to remind them (and ask them) what’s happening with the energy in the slinky, and the physical slinky.  Is the whole slinky moving, or just parts of it?  What about the energy?  Be sure to note that the energy is transmitted from one person to another, and eventually returns to the original person.  It is transmitted by temporarily moving parts of the slinky, but not the whole slinky.  This disturbance is how mechanical waves transmit energy – the same thing is happening in the earth, or in water with seismic waves and waves in the ocean (ocean waves, tsunamis).  </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smtClean="0">
                <a:solidFill>
                  <a:schemeClr val="tx1"/>
                </a:solidFill>
                <a:effectLst/>
                <a:latin typeface="+mn-lt"/>
                <a:ea typeface="+mn-ea"/>
                <a:cs typeface="+mn-cs"/>
              </a:rPr>
              <a:t>TeachingNotes</a:t>
            </a:r>
            <a:r>
              <a:rPr lang="en-US" sz="1200" kern="1200" dirty="0" smtClean="0">
                <a:solidFill>
                  <a:schemeClr val="tx1"/>
                </a:solidFill>
                <a:effectLst/>
                <a:latin typeface="+mn-lt"/>
                <a:ea typeface="+mn-ea"/>
                <a:cs typeface="+mn-cs"/>
              </a:rPr>
              <a:t>: This slide is to</a:t>
            </a:r>
            <a:r>
              <a:rPr lang="en-US" sz="1200" kern="1200" baseline="0" dirty="0" smtClean="0">
                <a:solidFill>
                  <a:schemeClr val="tx1"/>
                </a:solidFill>
                <a:effectLst/>
                <a:latin typeface="+mn-lt"/>
                <a:ea typeface="+mn-ea"/>
                <a:cs typeface="+mn-cs"/>
              </a:rPr>
              <a:t> reinforce what they learned about Body waves.  Use the image (same as on their reading) to reinforce the wave they made with their slinky to the seismic wave.</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This</a:t>
            </a:r>
            <a:r>
              <a:rPr lang="en-US" sz="1200" kern="1200" baseline="0" dirty="0" smtClean="0">
                <a:solidFill>
                  <a:schemeClr val="tx1"/>
                </a:solidFill>
                <a:effectLst/>
                <a:latin typeface="+mn-lt"/>
                <a:ea typeface="+mn-ea"/>
                <a:cs typeface="+mn-cs"/>
              </a:rPr>
              <a:t> photo shows P-waves being compressional. It shows the areas of compression, and dilatation.  It also demonstrates that S-waves move up and down or side to side, and shows how one would measure the wavelength.  It shows the direction in which the wave is moving.</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Bullets:  Body </a:t>
            </a:r>
            <a:r>
              <a:rPr lang="en-US" sz="1200" kern="1200" baseline="0" dirty="0" smtClean="0">
                <a:solidFill>
                  <a:schemeClr val="tx1"/>
                </a:solidFill>
                <a:effectLst/>
                <a:latin typeface="+mn-lt"/>
                <a:ea typeface="+mn-ea"/>
                <a:cs typeface="+mn-cs"/>
              </a:rPr>
              <a:t>waves travel straight through the earth (through the “body” of the earth as opposed to on the surface)  </a:t>
            </a:r>
          </a:p>
          <a:p>
            <a:r>
              <a:rPr lang="en-US" sz="1200" kern="1200" baseline="0" dirty="0" smtClean="0">
                <a:solidFill>
                  <a:schemeClr val="tx1"/>
                </a:solidFill>
                <a:effectLst/>
                <a:latin typeface="+mn-lt"/>
                <a:ea typeface="+mn-ea"/>
                <a:cs typeface="+mn-cs"/>
              </a:rPr>
              <a:t>              P-waves have a compressional motion, made by moving particles back and forth (aka pushing the slinky back and forth).</a:t>
            </a:r>
          </a:p>
          <a:p>
            <a:r>
              <a:rPr lang="en-US" sz="1200" kern="1200" baseline="0" dirty="0" smtClean="0">
                <a:solidFill>
                  <a:schemeClr val="tx1"/>
                </a:solidFill>
                <a:effectLst/>
                <a:latin typeface="+mn-lt"/>
                <a:ea typeface="+mn-ea"/>
                <a:cs typeface="+mn-cs"/>
              </a:rPr>
              <a:t>	   S-waves have transverse or shear motion, particles move up and down or side to side.</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Additional Resources – this video is very good to explain transverse/longitudinal waves, and the different types of transverse motion.  Starting in section 2.</a:t>
            </a:r>
          </a:p>
          <a:p>
            <a:r>
              <a:rPr lang="en-US" sz="1200" kern="1200" baseline="0" dirty="0" smtClean="0">
                <a:solidFill>
                  <a:schemeClr val="tx1"/>
                </a:solidFill>
                <a:effectLst/>
                <a:latin typeface="+mn-lt"/>
                <a:ea typeface="+mn-ea"/>
                <a:cs typeface="+mn-cs"/>
              </a:rPr>
              <a:t>Monterey Institute for Technology and Education</a:t>
            </a:r>
          </a:p>
          <a:p>
            <a:r>
              <a:rPr lang="en-US" sz="1200" kern="1200" baseline="0" dirty="0" smtClean="0">
                <a:solidFill>
                  <a:schemeClr val="tx1"/>
                </a:solidFill>
                <a:effectLst/>
                <a:latin typeface="+mn-lt"/>
                <a:ea typeface="+mn-ea"/>
                <a:cs typeface="+mn-cs"/>
              </a:rPr>
              <a:t>Wave Motion/Wave Basics</a:t>
            </a:r>
          </a:p>
          <a:p>
            <a:r>
              <a:rPr lang="en-US" sz="1200" kern="1200" baseline="0" dirty="0" smtClean="0">
                <a:solidFill>
                  <a:schemeClr val="tx1"/>
                </a:solidFill>
                <a:effectLst/>
                <a:latin typeface="+mn-lt"/>
                <a:ea typeface="+mn-ea"/>
                <a:cs typeface="+mn-cs"/>
              </a:rPr>
              <a:t>http://www.montereyinstitute.org/courses/Introductory%20Physics%20II/course%20files/multimedia/lesson42/lessonp.html?showTopic=1</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Photo:</a:t>
            </a:r>
            <a:r>
              <a:rPr lang="en-US" sz="1200" kern="1200" baseline="0" dirty="0" smtClean="0">
                <a:solidFill>
                  <a:schemeClr val="tx1"/>
                </a:solidFill>
                <a:effectLst/>
                <a:latin typeface="+mn-lt"/>
                <a:ea typeface="+mn-ea"/>
                <a:cs typeface="+mn-cs"/>
              </a:rPr>
              <a:t> From the Exploratorium </a:t>
            </a:r>
            <a:r>
              <a:rPr lang="en-US" sz="1200" kern="1200" baseline="0" dirty="0" err="1" smtClean="0">
                <a:solidFill>
                  <a:schemeClr val="tx1"/>
                </a:solidFill>
                <a:effectLst/>
                <a:latin typeface="+mn-lt"/>
                <a:ea typeface="+mn-ea"/>
                <a:cs typeface="+mn-cs"/>
              </a:rPr>
              <a:t>Faultine</a:t>
            </a:r>
            <a:r>
              <a:rPr lang="en-US" sz="1200" kern="1200" baseline="0" dirty="0" smtClean="0">
                <a:solidFill>
                  <a:schemeClr val="tx1"/>
                </a:solidFill>
                <a:effectLst/>
                <a:latin typeface="+mn-lt"/>
                <a:ea typeface="+mn-ea"/>
                <a:cs typeface="+mn-cs"/>
              </a:rPr>
              <a:t> Seismic Science site</a:t>
            </a:r>
          </a:p>
          <a:p>
            <a:r>
              <a:rPr lang="en-US" dirty="0" smtClean="0"/>
              <a:t>http://</a:t>
            </a:r>
            <a:r>
              <a:rPr lang="en-US" dirty="0" err="1" smtClean="0"/>
              <a:t>www.exploratorium.edu/faultline/basics/waves.html</a:t>
            </a:r>
            <a:endParaRPr lang="en-US" dirty="0" smtClean="0"/>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4</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665679344"/>
      </p:ext>
    </p:extLst>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smtClean="0">
                <a:solidFill>
                  <a:schemeClr val="tx1"/>
                </a:solidFill>
                <a:effectLst/>
                <a:latin typeface="+mn-lt"/>
                <a:ea typeface="+mn-ea"/>
                <a:cs typeface="+mn-cs"/>
              </a:rPr>
              <a:t>TeachingNotes</a:t>
            </a:r>
            <a:r>
              <a:rPr lang="en-US" sz="1200" kern="1200" dirty="0" smtClean="0">
                <a:solidFill>
                  <a:schemeClr val="tx1"/>
                </a:solidFill>
                <a:effectLst/>
                <a:latin typeface="+mn-lt"/>
                <a:ea typeface="+mn-ea"/>
                <a:cs typeface="+mn-cs"/>
              </a:rPr>
              <a:t>: This slide is to</a:t>
            </a:r>
            <a:r>
              <a:rPr lang="en-US" sz="1200" kern="1200" baseline="0" dirty="0" smtClean="0">
                <a:solidFill>
                  <a:schemeClr val="tx1"/>
                </a:solidFill>
                <a:effectLst/>
                <a:latin typeface="+mn-lt"/>
                <a:ea typeface="+mn-ea"/>
                <a:cs typeface="+mn-cs"/>
              </a:rPr>
              <a:t> reinforce what they learned about Body waves.  Use the image (same as on their reading) to reinforce the wave they made with their slinky to the seismic wave.</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This</a:t>
            </a:r>
            <a:r>
              <a:rPr lang="en-US" sz="1200" kern="1200" baseline="0" dirty="0" smtClean="0">
                <a:solidFill>
                  <a:schemeClr val="tx1"/>
                </a:solidFill>
                <a:effectLst/>
                <a:latin typeface="+mn-lt"/>
                <a:ea typeface="+mn-ea"/>
                <a:cs typeface="+mn-cs"/>
              </a:rPr>
              <a:t> photo shows P-waves being compressional. It shows the areas of compression, and dilatation.  It also demonstrates that S-waves move up and down or side to side, and shows how one would measure the wavelength.  It shows the direction in which the wave is moving.</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Bullets:  Surface waves travel only on the surface of the earth</a:t>
            </a:r>
          </a:p>
          <a:p>
            <a:r>
              <a:rPr lang="en-US" sz="1200" kern="1200" baseline="0" dirty="0" smtClean="0">
                <a:solidFill>
                  <a:schemeClr val="tx1"/>
                </a:solidFill>
                <a:effectLst/>
                <a:latin typeface="+mn-lt"/>
                <a:ea typeface="+mn-ea"/>
                <a:cs typeface="+mn-cs"/>
              </a:rPr>
              <a:t>	   Love waves move side to side, like some S waves</a:t>
            </a:r>
          </a:p>
          <a:p>
            <a:r>
              <a:rPr lang="en-US" sz="1200" kern="1200" baseline="0" dirty="0" smtClean="0">
                <a:solidFill>
                  <a:schemeClr val="tx1"/>
                </a:solidFill>
                <a:effectLst/>
                <a:latin typeface="+mn-lt"/>
                <a:ea typeface="+mn-ea"/>
                <a:cs typeface="+mn-cs"/>
              </a:rPr>
              <a:t>	   Rayleigh waves move up and down AND back and forth</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Photo:</a:t>
            </a:r>
            <a:r>
              <a:rPr lang="en-US" sz="1200" kern="1200" baseline="0" dirty="0" smtClean="0">
                <a:solidFill>
                  <a:schemeClr val="tx1"/>
                </a:solidFill>
                <a:effectLst/>
                <a:latin typeface="+mn-lt"/>
                <a:ea typeface="+mn-ea"/>
                <a:cs typeface="+mn-cs"/>
              </a:rPr>
              <a:t> From the Exploratorium </a:t>
            </a:r>
            <a:r>
              <a:rPr lang="en-US" sz="1200" kern="1200" baseline="0" dirty="0" err="1" smtClean="0">
                <a:solidFill>
                  <a:schemeClr val="tx1"/>
                </a:solidFill>
                <a:effectLst/>
                <a:latin typeface="+mn-lt"/>
                <a:ea typeface="+mn-ea"/>
                <a:cs typeface="+mn-cs"/>
              </a:rPr>
              <a:t>Faultine</a:t>
            </a:r>
            <a:r>
              <a:rPr lang="en-US" sz="1200" kern="1200" baseline="0" dirty="0" smtClean="0">
                <a:solidFill>
                  <a:schemeClr val="tx1"/>
                </a:solidFill>
                <a:effectLst/>
                <a:latin typeface="+mn-lt"/>
                <a:ea typeface="+mn-ea"/>
                <a:cs typeface="+mn-cs"/>
              </a:rPr>
              <a:t> Seismic Science site</a:t>
            </a:r>
          </a:p>
          <a:p>
            <a:r>
              <a:rPr lang="en-US" dirty="0" smtClean="0"/>
              <a:t>http://</a:t>
            </a:r>
            <a:r>
              <a:rPr lang="en-US" dirty="0" err="1" smtClean="0"/>
              <a:t>www.exploratorium.edu/faultline/basics/waves.html</a:t>
            </a:r>
            <a:endParaRPr lang="en-US" dirty="0" smtClean="0"/>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5</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665679344"/>
      </p:ext>
    </p:extLst>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Teaching notes: </a:t>
            </a:r>
          </a:p>
          <a:p>
            <a:r>
              <a:rPr lang="en-US" dirty="0" smtClean="0"/>
              <a:t>A</a:t>
            </a:r>
            <a:r>
              <a:rPr lang="en-US" baseline="0" dirty="0" smtClean="0"/>
              <a:t> seismogram is the recording from a seismometer, the instrument we use to measure how fast the ground is moving during an earthquake.  Make sure students understand the axes – the </a:t>
            </a:r>
            <a:r>
              <a:rPr lang="en-US" baseline="0" dirty="0" err="1" smtClean="0"/>
              <a:t>x</a:t>
            </a:r>
            <a:r>
              <a:rPr lang="en-US" baseline="0" dirty="0" smtClean="0"/>
              <a:t> axis is time in seconds, and the </a:t>
            </a:r>
            <a:r>
              <a:rPr lang="en-US" baseline="0" dirty="0" err="1" smtClean="0"/>
              <a:t>y</a:t>
            </a:r>
            <a:r>
              <a:rPr lang="en-US" baseline="0" dirty="0" smtClean="0"/>
              <a:t> axis is velocity in mm/</a:t>
            </a:r>
            <a:r>
              <a:rPr lang="en-US" baseline="0" dirty="0" err="1" smtClean="0"/>
              <a:t>s</a:t>
            </a:r>
            <a:r>
              <a:rPr lang="en-US" baseline="0" dirty="0" smtClean="0"/>
              <a:t> – so how fast the ground is moving.</a:t>
            </a:r>
          </a:p>
          <a:p>
            <a:endParaRPr lang="en-US" baseline="0" dirty="0" smtClean="0"/>
          </a:p>
          <a:p>
            <a:r>
              <a:rPr lang="en-US" baseline="0" dirty="0" smtClean="0"/>
              <a:t>- Ask students to identify the P wave (the first, small wave you see), the S wave (the second wave), and the surface waves (these start with the highest amplitude waves after the S wave, and continue).  There’s a slide at the end with these labeled.  Students should understand that P waves travel the fastest so this will be the first wave they see in the seismogram (the “first arrival”).  They should understand that S waves travel the second fastest, so that will be the second wave, and surface waves travel on the surface and are even slower so it will take them longer to reach the instrument – and hence are the last wave to be recorded.  </a:t>
            </a:r>
          </a:p>
          <a:p>
            <a:endParaRPr lang="en-US" baseline="0" dirty="0" smtClean="0"/>
          </a:p>
          <a:p>
            <a:pPr>
              <a:buFontTx/>
              <a:buChar char="-"/>
            </a:pPr>
            <a:r>
              <a:rPr lang="en-US" baseline="0" dirty="0" smtClean="0"/>
              <a:t>Ask students which wave they think would be the most damaging.  They should notice that the surface waves have the largest amplitude, and these will likely cause the most damage since the shake the ground the most.</a:t>
            </a:r>
          </a:p>
          <a:p>
            <a:pPr>
              <a:buFontTx/>
              <a:buChar char="-"/>
            </a:pPr>
            <a:endParaRPr lang="en-US" baseline="0" dirty="0" smtClean="0"/>
          </a:p>
          <a:p>
            <a:pPr>
              <a:buFontTx/>
              <a:buNone/>
            </a:pPr>
            <a:r>
              <a:rPr lang="en-US" baseline="0" dirty="0" smtClean="0"/>
              <a:t>Plot:</a:t>
            </a:r>
          </a:p>
          <a:p>
            <a:pPr>
              <a:buFontTx/>
              <a:buNone/>
            </a:pPr>
            <a:r>
              <a:rPr lang="en-US" baseline="0" dirty="0" smtClean="0"/>
              <a:t>Recording from the station PFO at </a:t>
            </a:r>
            <a:r>
              <a:rPr lang="en-US" baseline="0" dirty="0" err="1" smtClean="0"/>
              <a:t>Pinon</a:t>
            </a:r>
            <a:r>
              <a:rPr lang="en-US" baseline="0" dirty="0" smtClean="0"/>
              <a:t> Flats in California.  The recording is from March 11 2011, and the event seen here is the Tohoku earthquake in Japan (magnitude 9.0).  </a:t>
            </a:r>
          </a:p>
        </p:txBody>
      </p:sp>
      <p:sp>
        <p:nvSpPr>
          <p:cNvPr id="4" name="Slide Number Placeholder 3"/>
          <p:cNvSpPr>
            <a:spLocks noGrp="1"/>
          </p:cNvSpPr>
          <p:nvPr>
            <p:ph type="sldNum" sz="quarter" idx="10"/>
          </p:nvPr>
        </p:nvSpPr>
        <p:spPr/>
        <p:txBody>
          <a:bodyPr/>
          <a:lstStyle/>
          <a:p>
            <a:fld id="{00F6B30C-4948-AC4E-A971-35152792416C}"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Teaching Notes:</a:t>
            </a:r>
          </a:p>
          <a:p>
            <a:endParaRPr lang="en-US" dirty="0" smtClean="0"/>
          </a:p>
          <a:p>
            <a:r>
              <a:rPr lang="en-US" dirty="0" smtClean="0"/>
              <a:t>This is a model of</a:t>
            </a:r>
            <a:r>
              <a:rPr lang="en-US" baseline="0" dirty="0" smtClean="0"/>
              <a:t> a potential earthquake on the San Andreas Fault, magnitude 7.7.  The model on the left assumes the fault ruptures from north to south, and the model on the right assumes the fault ruptures from south to north, starting at it’s tip by the Salton Sea.  The thick white lines are faults.  The color represents velocity, the cross-hair is where the peak velocity magnitude is during the simulation.</a:t>
            </a:r>
          </a:p>
          <a:p>
            <a:endParaRPr lang="en-US" baseline="0" dirty="0" smtClean="0"/>
          </a:p>
          <a:p>
            <a:r>
              <a:rPr lang="en-US" baseline="0" dirty="0" smtClean="0"/>
              <a:t>First make sure students can orient themselves – make sure they know where they are on the map, and what direction is North (there is a N arrow – in each simulation, the left-hand side of the map is NW, and right-hand side is SE).  Be sure students understand that this is a </a:t>
            </a:r>
            <a:r>
              <a:rPr lang="en-US" u="sng" baseline="0" dirty="0" smtClean="0"/>
              <a:t>model</a:t>
            </a:r>
            <a:r>
              <a:rPr lang="en-US" u="none" baseline="0" dirty="0" smtClean="0"/>
              <a:t> – meaning scientists make some assumptions, and make a model based on information they know.  These are two of the most likely scenarios of an earthquake on the San Andreas given the information we have.  </a:t>
            </a:r>
            <a:r>
              <a:rPr lang="en-US" baseline="0" dirty="0" smtClean="0"/>
              <a:t>Note how most of the shaking is in LA for both models.  In the left simulation, the fault starts rupturing in the NW and goes to the SE.  Here, most of the ground shaking is directed South, towards the Salton Sea and Palm Springs and Mexico.  In the simulation on the right, the fault ruptures in the opposite direction, so from the Salton Sea to the NW.  In this model, LA sustains ground shaking for a long time, and large values as well.  Seismic waves get trapped in the sedimentary basin around LA.  Use this to ask students what areas they think would experience the most shaking if the San Andreas Fault ruptured in this way, and where they think the greatest hazard is.  Ask them in which areas they would make building codes stricter.</a:t>
            </a:r>
          </a:p>
          <a:p>
            <a:endParaRPr lang="en-US" baseline="0" dirty="0" smtClean="0"/>
          </a:p>
          <a:p>
            <a:r>
              <a:rPr lang="en-US" baseline="0" dirty="0" smtClean="0"/>
              <a:t>It may be good to play this a few times – the first time just to allow students to watch, and the second, third etc. for narration.</a:t>
            </a:r>
          </a:p>
          <a:p>
            <a:endParaRPr lang="en-US" baseline="0" dirty="0" smtClean="0"/>
          </a:p>
          <a:p>
            <a:r>
              <a:rPr lang="en-US" baseline="0" dirty="0" smtClean="0"/>
              <a:t>Movie:</a:t>
            </a:r>
          </a:p>
          <a:p>
            <a:r>
              <a:rPr lang="en-US" dirty="0" smtClean="0"/>
              <a:t>TeraShake_vmag-sidebyside_1280</a:t>
            </a:r>
          </a:p>
          <a:p>
            <a:r>
              <a:rPr lang="en-US" dirty="0" smtClean="0"/>
              <a:t>Movies</a:t>
            </a:r>
            <a:r>
              <a:rPr lang="en-US" baseline="0" dirty="0" smtClean="0"/>
              <a:t> made as part of the Southern California Earthquake Center’s (</a:t>
            </a:r>
            <a:r>
              <a:rPr lang="en-US" baseline="0" dirty="0" err="1" smtClean="0"/>
              <a:t>SCEC’s</a:t>
            </a:r>
            <a:r>
              <a:rPr lang="en-US" baseline="0" dirty="0" smtClean="0"/>
              <a:t>) </a:t>
            </a:r>
            <a:r>
              <a:rPr lang="en-US" baseline="0" dirty="0" err="1" smtClean="0"/>
              <a:t>TeraShake</a:t>
            </a:r>
            <a:r>
              <a:rPr lang="en-US" baseline="0" dirty="0" smtClean="0"/>
              <a:t> program.  </a:t>
            </a:r>
          </a:p>
          <a:p>
            <a:r>
              <a:rPr lang="en-US" dirty="0" smtClean="0"/>
              <a:t>http://</a:t>
            </a:r>
            <a:r>
              <a:rPr lang="en-US" dirty="0" err="1" smtClean="0"/>
              <a:t>www.scec.org/resources/movies.html</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About</a:t>
            </a:r>
            <a:r>
              <a:rPr lang="en-US" baseline="0" dirty="0" smtClean="0"/>
              <a:t> the </a:t>
            </a:r>
            <a:r>
              <a:rPr lang="en-US" baseline="0" dirty="0" err="1" smtClean="0"/>
              <a:t>shaketable</a:t>
            </a:r>
            <a:r>
              <a:rPr lang="en-US" baseline="0" dirty="0" smtClean="0"/>
              <a:t> and videos:</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These two videos are from the shake table, operating at the University of California, San Diego (UCSD) in conjunction with the Network for Earthquake Engineering Simulation (NEES).  The shake table is used for many projects, to test building response and engineering during earthquakes. The videos shown here are from a 5 story building.  Simulations were designed to test various engineering techniques (</a:t>
            </a:r>
            <a:r>
              <a:rPr lang="en-US" baseline="0" dirty="0" err="1" smtClean="0"/>
              <a:t>ie</a:t>
            </a:r>
            <a:r>
              <a:rPr lang="en-US" baseline="0" dirty="0" smtClean="0"/>
              <a:t> base isolators), and also had home, office, and hospital rooms set up inside.  Another main test was to see how well various hospital settings (</a:t>
            </a:r>
            <a:r>
              <a:rPr lang="en-US" baseline="0" dirty="0" err="1" smtClean="0"/>
              <a:t>ie</a:t>
            </a:r>
            <a:r>
              <a:rPr lang="en-US" baseline="0" dirty="0" smtClean="0"/>
              <a:t> surgery room) would perform during an earthquake, and what can be done in the future to insure that they continue to function after a large earthquake.  Lastly, they set the building on fire to see how a seismically damaged building would respond to fire (which is not unlikely in the event of an earthquake).  For more information, watch the video below under Additional Resources.  The video explains the intentions of these simulations, among other things.  13 minutes long.</a:t>
            </a:r>
          </a:p>
          <a:p>
            <a:endParaRPr lang="en-US" dirty="0" smtClean="0"/>
          </a:p>
          <a:p>
            <a:endParaRPr lang="en-US" dirty="0" smtClean="0"/>
          </a:p>
          <a:p>
            <a:r>
              <a:rPr lang="en-US" dirty="0" smtClean="0"/>
              <a:t>Teaching Notes:</a:t>
            </a:r>
          </a:p>
          <a:p>
            <a:endParaRPr lang="en-US" dirty="0" smtClean="0"/>
          </a:p>
          <a:p>
            <a:r>
              <a:rPr lang="en-US" dirty="0" smtClean="0"/>
              <a:t>Before showing these links, ask students what they</a:t>
            </a:r>
            <a:r>
              <a:rPr lang="en-US" baseline="0" dirty="0" smtClean="0"/>
              <a:t> think can be done to prevent damage or building collapse during an earthquake.  Ask them what they think the greatest danger is (</a:t>
            </a:r>
            <a:r>
              <a:rPr lang="en-US" baseline="0" dirty="0" err="1" smtClean="0"/>
              <a:t>ie</a:t>
            </a:r>
            <a:r>
              <a:rPr lang="en-US" baseline="0" dirty="0" smtClean="0"/>
              <a:t> the building shaking, or things inside the building?), ask them if they think certain buildings are more important than others and which (hint: hospitals are very important to infrastructure especially after an earthquake, and should be designed to continue functioning after an event.  See the additional resources video on the shake table – you can show this to students if there’s time.  </a:t>
            </a:r>
          </a:p>
          <a:p>
            <a:endParaRPr lang="en-US" baseline="0" dirty="0" smtClean="0"/>
          </a:p>
          <a:p>
            <a:r>
              <a:rPr lang="en-US" baseline="0" dirty="0" smtClean="0"/>
              <a:t>Then, show students the two videos linked in this slide.   The first is a video showing the outside of the building during a Magnitude 7.9 earthquake from a strike-slip fault  - it mimics the M7.9 earthquake that occurred in Denali, Alaska in 2002.  The first video also shows the main columns in the building on the first and third floors.  Mention to students that you can see an outlet in one of the columns, for scale.  </a:t>
            </a:r>
          </a:p>
          <a:p>
            <a:r>
              <a:rPr lang="en-US" baseline="0" dirty="0" smtClean="0"/>
              <a:t>The second video shows the inside of the building, on a floor with a home environment and laboratory environment.  It shows three simulations: the first two simulate an earthquake that occurred in 2007 in </a:t>
            </a:r>
            <a:r>
              <a:rPr lang="en-US" baseline="0" dirty="0" err="1" smtClean="0"/>
              <a:t>Pisco</a:t>
            </a:r>
            <a:r>
              <a:rPr lang="en-US" baseline="0" dirty="0" smtClean="0"/>
              <a:t>, Peru from a </a:t>
            </a:r>
            <a:r>
              <a:rPr lang="en-US" baseline="0" dirty="0" err="1" smtClean="0"/>
              <a:t>subduction</a:t>
            </a:r>
            <a:r>
              <a:rPr lang="en-US" baseline="0" dirty="0" smtClean="0"/>
              <a:t> zone (M8.0).  The first simulation shows the response of the building with base isolators (rubber bearings that allow the building’s foundation to move back and forth).  The second simulation shows the building without base isolators – so a fixed foundation.  </a:t>
            </a:r>
          </a:p>
          <a:p>
            <a:r>
              <a:rPr lang="en-US" baseline="0" dirty="0" smtClean="0"/>
              <a:t>Ask students to compare the first two simulations of this second video – how much do things move?  Is it different between simulations?  (Base isolators will allow less shaking in the building since it allows the building to move back and forth).</a:t>
            </a:r>
          </a:p>
          <a:p>
            <a:r>
              <a:rPr lang="en-US" baseline="0" dirty="0" smtClean="0"/>
              <a:t>The third simulation shows the building during the 2002 M7.9 Denali Earthquake on a building with a fixed base.  Ask students how different this is.  In this one, some items fall down inside the building – ask them if they think that is a problem. Ask them what would happen if it were a glass cabinet, or if there were heavy items on shelves that were not secured, etc.  Get them thinking about things that should be secured inside a building.</a:t>
            </a:r>
            <a:endParaRPr lang="en-US" dirty="0" smtClean="0"/>
          </a:p>
          <a:p>
            <a:endParaRPr lang="en-US" dirty="0" smtClean="0"/>
          </a:p>
          <a:p>
            <a:r>
              <a:rPr lang="en-US" dirty="0" smtClean="0"/>
              <a:t>Lastly, have students add to the list they made earlier about</a:t>
            </a:r>
            <a:r>
              <a:rPr lang="en-US" baseline="0" dirty="0" smtClean="0"/>
              <a:t> things to consider when designing buildings for earthquakes.  Have their thoughts changed?  </a:t>
            </a:r>
            <a:endParaRPr lang="en-US" dirty="0" smtClean="0"/>
          </a:p>
          <a:p>
            <a:endParaRPr lang="en-US" dirty="0" smtClean="0"/>
          </a:p>
          <a:p>
            <a:r>
              <a:rPr lang="en-US" dirty="0" smtClean="0"/>
              <a:t>Additional resources:</a:t>
            </a:r>
          </a:p>
          <a:p>
            <a:r>
              <a:rPr lang="en-US" dirty="0" smtClean="0"/>
              <a:t>13 minute video on shake table</a:t>
            </a:r>
          </a:p>
          <a:p>
            <a:r>
              <a:rPr lang="en-US" dirty="0" smtClean="0"/>
              <a:t>http://uctv.tv/shows/Protecting-Californias-Hospitals-The-Preview-UCTV-Prime-Cuts-23597</a:t>
            </a:r>
          </a:p>
          <a:p>
            <a:endParaRPr lang="en-US" dirty="0" smtClean="0"/>
          </a:p>
          <a:p>
            <a:r>
              <a:rPr lang="en-US" dirty="0" smtClean="0"/>
              <a:t>Video</a:t>
            </a:r>
            <a:r>
              <a:rPr lang="en-US" baseline="0" dirty="0" smtClean="0"/>
              <a:t>s:</a:t>
            </a:r>
          </a:p>
          <a:p>
            <a:pPr marL="228600" indent="-228600">
              <a:buAutoNum type="arabicPeriod"/>
            </a:pPr>
            <a:r>
              <a:rPr lang="en-US" baseline="0" dirty="0" smtClean="0"/>
              <a:t>Outside of building, UCSD/</a:t>
            </a:r>
            <a:r>
              <a:rPr lang="en-US" baseline="0" dirty="0" err="1" smtClean="0"/>
              <a:t>NEES’s</a:t>
            </a:r>
            <a:r>
              <a:rPr lang="en-US" baseline="0" dirty="0" smtClean="0"/>
              <a:t> large high-performance outdoor shake table in San Diego.</a:t>
            </a:r>
          </a:p>
          <a:p>
            <a:pPr marL="685800" marR="0" lvl="1" indent="-228600" algn="l" defTabSz="457200" rtl="0" eaLnBrk="1" fontAlgn="auto" latinLnBrk="0" hangingPunct="1">
              <a:lnSpc>
                <a:spcPct val="100000"/>
              </a:lnSpc>
              <a:spcBef>
                <a:spcPts val="0"/>
              </a:spcBef>
              <a:spcAft>
                <a:spcPts val="0"/>
              </a:spcAft>
              <a:buClrTx/>
              <a:buSzTx/>
              <a:buFontTx/>
              <a:buNone/>
              <a:tabLst/>
              <a:defRPr/>
            </a:pPr>
            <a:r>
              <a:rPr lang="en-US" baseline="0" dirty="0" smtClean="0"/>
              <a:t>http://</a:t>
            </a:r>
            <a:r>
              <a:rPr lang="en-US" baseline="0" dirty="0" err="1" smtClean="0"/>
              <a:t>www.youtube.com/watch?v</a:t>
            </a:r>
            <a:r>
              <a:rPr lang="en-US" baseline="0" dirty="0" smtClean="0"/>
              <a:t>=gpFGpO0P9e4</a:t>
            </a:r>
          </a:p>
          <a:p>
            <a:pPr marL="228600" indent="-228600">
              <a:buAutoNum type="arabicPeriod"/>
            </a:pPr>
            <a:r>
              <a:rPr lang="en-US" baseline="0" dirty="0" smtClean="0"/>
              <a:t>Inside of building, UCSD/</a:t>
            </a:r>
            <a:r>
              <a:rPr lang="en-US" baseline="0" dirty="0" err="1" smtClean="0"/>
              <a:t>NEES’s</a:t>
            </a:r>
            <a:r>
              <a:rPr lang="en-US" baseline="0" dirty="0" smtClean="0"/>
              <a:t> large high-performance outdoor shake table in San Diego.  </a:t>
            </a:r>
          </a:p>
          <a:p>
            <a:pPr marL="685800" lvl="1" indent="-228600">
              <a:buNone/>
            </a:pPr>
            <a:r>
              <a:rPr lang="en-US" baseline="0" dirty="0" smtClean="0"/>
              <a:t>http://</a:t>
            </a:r>
            <a:r>
              <a:rPr lang="en-US" baseline="0" dirty="0" err="1" smtClean="0"/>
              <a:t>www.youtube.com/watch?v</a:t>
            </a:r>
            <a:r>
              <a:rPr lang="en-US" baseline="0" dirty="0" smtClean="0"/>
              <a:t>=fczaBmW4yK4&amp;feature=</a:t>
            </a:r>
            <a:r>
              <a:rPr lang="en-US" baseline="0" dirty="0" err="1" smtClean="0"/>
              <a:t>youtu.be</a:t>
            </a:r>
            <a:endParaRPr lang="en-US" baseline="0" dirty="0" smtClean="0"/>
          </a:p>
          <a:p>
            <a:r>
              <a:rPr lang="en-US" baseline="0" dirty="0" smtClean="0"/>
              <a:t>More can be found here:</a:t>
            </a:r>
          </a:p>
          <a:p>
            <a:r>
              <a:rPr lang="en-US" baseline="0" dirty="0" smtClean="0"/>
              <a:t>http://</a:t>
            </a:r>
            <a:r>
              <a:rPr lang="en-US" baseline="0" dirty="0" err="1" smtClean="0"/>
              <a:t>bncs.ucsd.edu/index.html</a:t>
            </a:r>
            <a:endParaRPr lang="en-US" dirty="0" smtClean="0"/>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a:buFontTx/>
              <a:buChar char="-"/>
            </a:pPr>
            <a:r>
              <a:rPr lang="en-US" dirty="0" smtClean="0"/>
              <a:t>Build your own buildings to test on a shake table!  Follow the instructions given to you by your teacher</a:t>
            </a:r>
          </a:p>
          <a:p>
            <a:pPr lvl="1">
              <a:buFontTx/>
              <a:buNone/>
            </a:pPr>
            <a:r>
              <a:rPr lang="en-US" sz="1200" kern="1200" dirty="0" smtClean="0">
                <a:solidFill>
                  <a:schemeClr val="tx1"/>
                </a:solidFill>
                <a:effectLst/>
                <a:latin typeface="+mn-lt"/>
                <a:ea typeface="+mn-ea"/>
                <a:cs typeface="+mn-cs"/>
              </a:rPr>
              <a:t>Give</a:t>
            </a:r>
            <a:r>
              <a:rPr lang="en-US" sz="1200" kern="1200" baseline="0" dirty="0" smtClean="0">
                <a:solidFill>
                  <a:schemeClr val="tx1"/>
                </a:solidFill>
                <a:effectLst/>
                <a:latin typeface="+mn-lt"/>
                <a:ea typeface="+mn-ea"/>
                <a:cs typeface="+mn-cs"/>
              </a:rPr>
              <a:t> students the activity in </a:t>
            </a:r>
            <a:r>
              <a:rPr lang="en-US" sz="1200" kern="1200" baseline="0" dirty="0" err="1" smtClean="0">
                <a:solidFill>
                  <a:schemeClr val="tx1"/>
                </a:solidFill>
                <a:effectLst/>
                <a:latin typeface="+mn-lt"/>
                <a:ea typeface="+mn-ea"/>
                <a:cs typeface="+mn-cs"/>
              </a:rPr>
              <a:t>ShakeTableActivity.docx</a:t>
            </a:r>
            <a:r>
              <a:rPr lang="en-US" sz="1200" kern="1200" baseline="0" dirty="0" smtClean="0">
                <a:solidFill>
                  <a:schemeClr val="tx1"/>
                </a:solidFill>
                <a:effectLst/>
                <a:latin typeface="+mn-lt"/>
                <a:ea typeface="+mn-ea"/>
                <a:cs typeface="+mn-cs"/>
              </a:rPr>
              <a:t>. Teacher’s guide in </a:t>
            </a:r>
            <a:r>
              <a:rPr lang="en-US" sz="1200" kern="1200" baseline="0" dirty="0" err="1" smtClean="0">
                <a:solidFill>
                  <a:schemeClr val="tx1"/>
                </a:solidFill>
                <a:effectLst/>
                <a:latin typeface="+mn-lt"/>
                <a:ea typeface="+mn-ea"/>
                <a:cs typeface="+mn-cs"/>
              </a:rPr>
              <a:t>ShakeTableAct_forTeachers.docx</a:t>
            </a:r>
            <a:r>
              <a:rPr lang="en-US" sz="1200" kern="1200" baseline="0" dirty="0" smtClean="0">
                <a:solidFill>
                  <a:schemeClr val="tx1"/>
                </a:solidFill>
                <a:effectLst/>
                <a:latin typeface="+mn-lt"/>
                <a:ea typeface="+mn-ea"/>
                <a:cs typeface="+mn-cs"/>
              </a:rPr>
              <a:t>. The instructions for making a simple shake table are in the </a:t>
            </a:r>
            <a:r>
              <a:rPr lang="en-US" sz="1200" kern="1200" baseline="0" dirty="0" err="1" smtClean="0">
                <a:solidFill>
                  <a:schemeClr val="tx1"/>
                </a:solidFill>
                <a:effectLst/>
                <a:latin typeface="+mn-lt"/>
                <a:ea typeface="+mn-ea"/>
                <a:cs typeface="+mn-cs"/>
              </a:rPr>
              <a:t>ShakeTableAct_forTeachers</a:t>
            </a:r>
            <a:r>
              <a:rPr lang="en-US" sz="1200" kern="1200" baseline="0" dirty="0" smtClean="0">
                <a:solidFill>
                  <a:schemeClr val="tx1"/>
                </a:solidFill>
                <a:effectLst/>
                <a:latin typeface="+mn-lt"/>
                <a:ea typeface="+mn-ea"/>
                <a:cs typeface="+mn-cs"/>
              </a:rPr>
              <a:t> document, and the activity to give to the students is in </a:t>
            </a:r>
            <a:r>
              <a:rPr lang="en-US" sz="1200" kern="1200" baseline="0" dirty="0" err="1" smtClean="0">
                <a:solidFill>
                  <a:schemeClr val="tx1"/>
                </a:solidFill>
                <a:effectLst/>
                <a:latin typeface="+mn-lt"/>
                <a:ea typeface="+mn-ea"/>
                <a:cs typeface="+mn-cs"/>
              </a:rPr>
              <a:t>ShakeTableActivity</a:t>
            </a:r>
            <a:r>
              <a:rPr lang="en-US" sz="1200" kern="1200" baseline="0" dirty="0" smtClean="0">
                <a:solidFill>
                  <a:schemeClr val="tx1"/>
                </a:solidFill>
                <a:effectLst/>
                <a:latin typeface="+mn-lt"/>
                <a:ea typeface="+mn-ea"/>
                <a:cs typeface="+mn-cs"/>
              </a:rPr>
              <a:t>.</a:t>
            </a:r>
          </a:p>
          <a:p>
            <a:pPr lvl="1">
              <a:buFontTx/>
              <a:buNone/>
            </a:pPr>
            <a:endParaRPr lang="en-US" dirty="0" smtClean="0"/>
          </a:p>
          <a:p>
            <a:pPr marL="0" marR="0" indent="0" algn="l" defTabSz="457200" rtl="0" eaLnBrk="1" fontAlgn="auto" latinLnBrk="0" hangingPunct="1">
              <a:lnSpc>
                <a:spcPct val="100000"/>
              </a:lnSpc>
              <a:spcBef>
                <a:spcPts val="0"/>
              </a:spcBef>
              <a:spcAft>
                <a:spcPts val="0"/>
              </a:spcAft>
              <a:buClrTx/>
              <a:buSzTx/>
              <a:buFontTx/>
              <a:buChar char="-"/>
              <a:tabLst/>
              <a:defRPr/>
            </a:pPr>
            <a:r>
              <a:rPr lang="en-US" dirty="0" smtClean="0"/>
              <a:t>Before performing this activity, give</a:t>
            </a:r>
            <a:r>
              <a:rPr lang="en-US" baseline="0" dirty="0" smtClean="0"/>
              <a:t> students an overview of how it will be run.  Discuss how moving the table back and forth represents one direction of shaking in the ground (the ground actually shakes in 3 directions).  This is like reproducing the ground motions during an actual earthquake, or close to it.  </a:t>
            </a:r>
            <a:endParaRPr lang="en-US" dirty="0" smtClean="0"/>
          </a:p>
          <a:p>
            <a:pPr>
              <a:buFontTx/>
              <a:buChar char="-"/>
            </a:pPr>
            <a:endParaRPr lang="en-US" dirty="0" smtClean="0"/>
          </a:p>
          <a:p>
            <a:pPr marL="0" marR="0" indent="0" algn="l" defTabSz="457200" rtl="0" eaLnBrk="1" fontAlgn="auto" latinLnBrk="0" hangingPunct="1">
              <a:lnSpc>
                <a:spcPct val="100000"/>
              </a:lnSpc>
              <a:spcBef>
                <a:spcPts val="0"/>
              </a:spcBef>
              <a:spcAft>
                <a:spcPts val="0"/>
              </a:spcAft>
              <a:buClrTx/>
              <a:buSzTx/>
              <a:buFontTx/>
              <a:buChar char="-"/>
              <a:tabLst/>
              <a:defRPr/>
            </a:pPr>
            <a:r>
              <a:rPr lang="en-US" dirty="0" smtClean="0"/>
              <a:t>Which buildings performed the best?  Why do you think they performed the best?</a:t>
            </a:r>
          </a:p>
          <a:p>
            <a:pPr lvl="1">
              <a:buFontTx/>
              <a:buChar char="-"/>
            </a:pPr>
            <a:r>
              <a:rPr lang="en-US" dirty="0" smtClean="0"/>
              <a:t>Ask students which building</a:t>
            </a:r>
            <a:r>
              <a:rPr lang="en-US" baseline="0" dirty="0" smtClean="0"/>
              <a:t> lasted the longest, sustained the strongest shaking.  Ask them what about the engineering/structure of the building made it perform the best.  If the base isolators or cross braces performed the best, ask them what they think about those techniques makes a difference.  Why did these engineering techniques perform the best?  What about these structures allows them to withstand the shaking?</a:t>
            </a:r>
            <a:endParaRPr lang="en-US" dirty="0" smtClean="0"/>
          </a:p>
          <a:p>
            <a:pPr>
              <a:buFontTx/>
              <a:buChar char="-"/>
            </a:pPr>
            <a:endParaRPr lang="en-US" dirty="0" smtClean="0"/>
          </a:p>
          <a:p>
            <a:pPr marL="0" marR="0" indent="0" algn="l" defTabSz="457200" rtl="0" eaLnBrk="1" fontAlgn="auto" latinLnBrk="0" hangingPunct="1">
              <a:lnSpc>
                <a:spcPct val="100000"/>
              </a:lnSpc>
              <a:spcBef>
                <a:spcPts val="0"/>
              </a:spcBef>
              <a:spcAft>
                <a:spcPts val="0"/>
              </a:spcAft>
              <a:buClrTx/>
              <a:buSzTx/>
              <a:buFontTx/>
              <a:buChar char="-"/>
              <a:tabLst/>
              <a:defRPr/>
            </a:pPr>
            <a:r>
              <a:rPr lang="en-US" dirty="0" smtClean="0"/>
              <a:t>Make your own building code!</a:t>
            </a:r>
          </a:p>
          <a:p>
            <a:pPr lvl="1">
              <a:buFontTx/>
              <a:buChar char="-"/>
            </a:pPr>
            <a:r>
              <a:rPr lang="en-US" dirty="0" smtClean="0"/>
              <a:t>Have</a:t>
            </a:r>
            <a:r>
              <a:rPr lang="en-US" baseline="0" dirty="0" smtClean="0"/>
              <a:t> students write a “building code” for southern California.  They should include things like which cities should have stricter building code (have them think back to the San Andreas fault rupture model, maybe LA should have a stricter building code!), what types of structures are most important in an earthquake (</a:t>
            </a:r>
            <a:r>
              <a:rPr lang="en-US" baseline="0" dirty="0" err="1" smtClean="0"/>
              <a:t>ie</a:t>
            </a:r>
            <a:r>
              <a:rPr lang="en-US" baseline="0" dirty="0" smtClean="0"/>
              <a:t> hospitals and schools are very important, water facilities, power facilities, etc), and what type of building techniques would they require.  What about things inside the buildings?  (How should they be secured?  Tied down, or have shelves with lips…)</a:t>
            </a:r>
          </a:p>
          <a:p>
            <a:pPr lvl="1">
              <a:buFontTx/>
              <a:buChar char="-"/>
            </a:pPr>
            <a:r>
              <a:rPr lang="en-US" baseline="0" dirty="0" smtClean="0"/>
              <a:t>If there is no time in class, have them complete this as a homework assignment.</a:t>
            </a:r>
          </a:p>
          <a:p>
            <a:pPr lvl="1">
              <a:buFontTx/>
              <a:buNone/>
            </a:pPr>
            <a:endParaRPr lang="en-US" baseline="0" dirty="0" smtClean="0"/>
          </a:p>
          <a:p>
            <a:pPr lvl="0">
              <a:buFontTx/>
              <a:buChar char="-"/>
            </a:pPr>
            <a:r>
              <a:rPr lang="en-US" baseline="0" dirty="0" smtClean="0"/>
              <a:t>For this part of the activity, use Lesson4TeachingAndWritingRubric.docx.  This describes the chart students should use to record their observations during the activity, as well as the expectations for the writing assignment which will be used to assess them.</a:t>
            </a:r>
          </a:p>
          <a:p>
            <a:pPr lvl="1">
              <a:buFontTx/>
              <a:buNone/>
            </a:pPr>
            <a:endParaRPr lang="en-US" baseline="0" dirty="0" smtClean="0"/>
          </a:p>
          <a:p>
            <a:r>
              <a:rPr lang="en-US" sz="1200" kern="1200" dirty="0" smtClean="0">
                <a:solidFill>
                  <a:schemeClr val="tx1"/>
                </a:solidFill>
                <a:effectLst/>
                <a:latin typeface="+mn-lt"/>
                <a:ea typeface="+mn-ea"/>
                <a:cs typeface="+mn-cs"/>
              </a:rPr>
              <a:t>This will help them understand what</a:t>
            </a:r>
            <a:r>
              <a:rPr lang="en-US" sz="1200" kern="1200" baseline="0" dirty="0" smtClean="0">
                <a:solidFill>
                  <a:schemeClr val="tx1"/>
                </a:solidFill>
                <a:effectLst/>
                <a:latin typeface="+mn-lt"/>
                <a:ea typeface="+mn-ea"/>
                <a:cs typeface="+mn-cs"/>
              </a:rPr>
              <a:t> type of structures are important in an earthquake, and different ways that we can reduce damage during an earthquake.</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Links to put up while students are writing – use these fault maps so they can determine which areas of California are near active faults (the quaternary faults):</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USGS Interactive Fault Map</a:t>
            </a:r>
          </a:p>
          <a:p>
            <a:r>
              <a:rPr lang="en-US" sz="1200" kern="1200" dirty="0" smtClean="0">
                <a:solidFill>
                  <a:schemeClr val="tx1"/>
                </a:solidFill>
                <a:effectLst/>
                <a:latin typeface="+mn-lt"/>
                <a:ea typeface="+mn-ea"/>
                <a:cs typeface="+mn-cs"/>
              </a:rPr>
              <a:t>http://</a:t>
            </a:r>
            <a:r>
              <a:rPr lang="en-US" sz="1200" kern="1200" dirty="0" err="1" smtClean="0">
                <a:solidFill>
                  <a:schemeClr val="tx1"/>
                </a:solidFill>
                <a:effectLst/>
                <a:latin typeface="+mn-lt"/>
                <a:ea typeface="+mn-ea"/>
                <a:cs typeface="+mn-cs"/>
              </a:rPr>
              <a:t>earthquake.usgs.gov/hazards/qfaults/map</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USGS California</a:t>
            </a:r>
            <a:r>
              <a:rPr lang="en-US" sz="1200" kern="1200" baseline="0" dirty="0" smtClean="0">
                <a:solidFill>
                  <a:schemeClr val="tx1"/>
                </a:solidFill>
                <a:effectLst/>
                <a:latin typeface="+mn-lt"/>
                <a:ea typeface="+mn-ea"/>
                <a:cs typeface="+mn-cs"/>
              </a:rPr>
              <a:t> Fault Map</a:t>
            </a:r>
          </a:p>
          <a:p>
            <a:r>
              <a:rPr lang="en-US" sz="1200" kern="1200" dirty="0" smtClean="0">
                <a:solidFill>
                  <a:schemeClr val="tx1"/>
                </a:solidFill>
                <a:effectLst/>
                <a:latin typeface="+mn-lt"/>
                <a:ea typeface="+mn-ea"/>
                <a:cs typeface="+mn-cs"/>
              </a:rPr>
              <a:t>http://</a:t>
            </a:r>
            <a:r>
              <a:rPr lang="en-US" sz="1200" kern="1200" dirty="0" err="1" smtClean="0">
                <a:solidFill>
                  <a:schemeClr val="tx1"/>
                </a:solidFill>
                <a:effectLst/>
                <a:latin typeface="+mn-lt"/>
                <a:ea typeface="+mn-ea"/>
                <a:cs typeface="+mn-cs"/>
              </a:rPr>
              <a:t>geohazards.usgs.gov/qfaults/ca/California.php</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Teaching</a:t>
            </a:r>
            <a:r>
              <a:rPr lang="en-US" baseline="0" dirty="0" smtClean="0"/>
              <a:t>  Notes:  </a:t>
            </a:r>
          </a:p>
          <a:p>
            <a:r>
              <a:rPr lang="en-US" baseline="0" dirty="0" smtClean="0"/>
              <a:t>This unit was taught in Southern California – part of “Earthquake Country!”  Students should not only understand what earthquakes are and how they’re started, and how we prepare for them as a society – but they should also understand what they can do individually.  </a:t>
            </a:r>
          </a:p>
          <a:p>
            <a:endParaRPr lang="en-US" baseline="0" dirty="0" smtClean="0"/>
          </a:p>
          <a:p>
            <a:r>
              <a:rPr lang="en-US" baseline="0" dirty="0" smtClean="0"/>
              <a:t>-Have students group up.  Have them first make a list of the hazards that they think could exist in their own homes, schools, during their commutes, etc if an earthquake were to happen.</a:t>
            </a:r>
          </a:p>
          <a:p>
            <a:endParaRPr lang="en-US" baseline="0" dirty="0" smtClean="0"/>
          </a:p>
          <a:p>
            <a:r>
              <a:rPr lang="en-US" baseline="0" dirty="0" smtClean="0"/>
              <a:t>-Have students then make a list of things they could do to stay safe: before the earthquake, during the earthquake, and after the earthquake.  </a:t>
            </a:r>
          </a:p>
          <a:p>
            <a:endParaRPr lang="en-US" baseline="0" dirty="0" smtClean="0"/>
          </a:p>
          <a:p>
            <a:r>
              <a:rPr lang="en-US" baseline="0" dirty="0" smtClean="0"/>
              <a:t>-Have them discuss these with the class.  Next, put up this website: </a:t>
            </a:r>
          </a:p>
          <a:p>
            <a:r>
              <a:rPr lang="en-US" baseline="0" dirty="0" smtClean="0"/>
              <a:t>Earthquakes, FEMA </a:t>
            </a:r>
            <a:r>
              <a:rPr lang="en-US" baseline="0" dirty="0" err="1" smtClean="0"/>
              <a:t>ready.gov</a:t>
            </a:r>
            <a:r>
              <a:rPr lang="en-US" baseline="0" dirty="0" smtClean="0"/>
              <a:t>  -  http://</a:t>
            </a:r>
            <a:r>
              <a:rPr lang="en-US" baseline="0" dirty="0" err="1" smtClean="0"/>
              <a:t>www.ready.gov</a:t>
            </a:r>
            <a:r>
              <a:rPr lang="en-US" baseline="0" dirty="0" smtClean="0"/>
              <a:t>/earthquakes</a:t>
            </a:r>
          </a:p>
          <a:p>
            <a:endParaRPr lang="en-US" baseline="0" dirty="0" smtClean="0"/>
          </a:p>
          <a:p>
            <a:r>
              <a:rPr lang="en-US" baseline="0" dirty="0" smtClean="0"/>
              <a:t>-Go through the Before, During, and After tabs (especially the “Build a Kit” link in the before tab), and have them compare to their list.  Have them modify their list to include some of these tips.</a:t>
            </a:r>
          </a:p>
          <a:p>
            <a:endParaRPr lang="en-US" baseline="0" dirty="0" smtClean="0"/>
          </a:p>
          <a:p>
            <a:r>
              <a:rPr lang="en-US" baseline="0" dirty="0" smtClean="0"/>
              <a:t>-For fun, have the groups participate in these two interactive quizzes to reinforce what they just learned – one about what to do during an earthquake, and the other about making a living room safe.</a:t>
            </a:r>
          </a:p>
          <a:p>
            <a:pPr marL="228600" indent="-228600">
              <a:buAutoNum type="arabicPeriod"/>
            </a:pPr>
            <a:r>
              <a:rPr lang="en-US" baseline="0" dirty="0" err="1" smtClean="0"/>
              <a:t>QuakeQuizSF</a:t>
            </a:r>
            <a:r>
              <a:rPr lang="en-US" baseline="0" dirty="0" smtClean="0"/>
              <a:t>, San Francisco Department of Emergency Management  -  http://</a:t>
            </a:r>
            <a:r>
              <a:rPr lang="en-US" baseline="0" dirty="0" err="1" smtClean="0"/>
              <a:t>quakequizsf.org</a:t>
            </a:r>
            <a:r>
              <a:rPr lang="en-US" baseline="0" dirty="0" smtClean="0"/>
              <a:t>/</a:t>
            </a:r>
          </a:p>
          <a:p>
            <a:pPr marL="228600" indent="-228600">
              <a:buAutoNum type="arabicPeriod"/>
            </a:pPr>
            <a:r>
              <a:rPr lang="en-US" baseline="0" dirty="0" smtClean="0"/>
              <a:t>Beat The Quake Quiz, Earthquake Country Alliance and Home Depot  -  </a:t>
            </a:r>
            <a:r>
              <a:rPr lang="en-US" baseline="0" dirty="0" err="1" smtClean="0"/>
              <a:t>www.dropcoverholdon.org/beatthequake/game</a:t>
            </a:r>
            <a:r>
              <a:rPr lang="en-US" baseline="0" dirty="0" smtClean="0"/>
              <a:t>/</a:t>
            </a:r>
          </a:p>
          <a:p>
            <a:pPr marL="228600" indent="-228600">
              <a:buAutoNum type="arabicPeriod"/>
            </a:pPr>
            <a:endParaRPr lang="en-US" baseline="0" dirty="0" smtClean="0"/>
          </a:p>
          <a:p>
            <a:pPr marL="228600" indent="-228600">
              <a:buNone/>
            </a:pPr>
            <a:r>
              <a:rPr lang="en-US" baseline="0" dirty="0" smtClean="0"/>
              <a:t>-Lastly, talk with your students about the Great Shake Out Earthquake Drills.  There are drills all over the world – to participate, just sign up and follow some of the custom instructions for K-12 schools.  These drills are intended for earthquakes that could happen in your region.  Before the drill, students may do things like study and/or create evacuation plans, check earthquake supplies, etc.  At a certain time, the simulated earthquake will “occur”, and students can “drop, cover, and hold on”  For more information and to register to participate, go to:  http://</a:t>
            </a:r>
            <a:r>
              <a:rPr lang="en-US" baseline="0" dirty="0" err="1" smtClean="0"/>
              <a:t>www.shakeout.org</a:t>
            </a:r>
            <a:r>
              <a:rPr lang="en-US" baseline="0" dirty="0" smtClean="0"/>
              <a:t>/</a:t>
            </a:r>
          </a:p>
          <a:p>
            <a:endParaRPr lang="en-US" baseline="0" dirty="0" smtClean="0"/>
          </a:p>
          <a:p>
            <a:r>
              <a:rPr lang="en-US" baseline="0" dirty="0" smtClean="0"/>
              <a:t>Additional Resources:  </a:t>
            </a:r>
          </a:p>
          <a:p>
            <a:pPr marL="228600" indent="-228600">
              <a:buAutoNum type="arabicPeriod"/>
            </a:pPr>
            <a:r>
              <a:rPr lang="en-US" baseline="0" dirty="0" smtClean="0"/>
              <a:t>Federal Emergency Management Agency (FEMA), Earthquake Safety at School - http://</a:t>
            </a:r>
            <a:r>
              <a:rPr lang="en-US" baseline="0" dirty="0" err="1" smtClean="0"/>
              <a:t>www.fema.gov</a:t>
            </a:r>
            <a:r>
              <a:rPr lang="en-US" baseline="0" dirty="0" smtClean="0"/>
              <a:t>/earthquake/earthquake-safety-school</a:t>
            </a:r>
          </a:p>
          <a:p>
            <a:pPr marL="228600" indent="-228600">
              <a:buAutoNum type="arabicPeriod"/>
            </a:pPr>
            <a:r>
              <a:rPr lang="en-US" baseline="0" dirty="0" smtClean="0"/>
              <a:t>United States Geological Survey, Preparedness - http://</a:t>
            </a:r>
            <a:r>
              <a:rPr lang="en-US" baseline="0" dirty="0" err="1" smtClean="0"/>
              <a:t>earthquake.usgs.gov/learn/preparedness.php</a:t>
            </a:r>
            <a:endParaRPr lang="en-US" baseline="0" dirty="0" smtClean="0"/>
          </a:p>
          <a:p>
            <a:pPr marL="228600" indent="-228600">
              <a:buAutoNum type="arabicPeriod"/>
            </a:pPr>
            <a:endParaRPr lang="en-US" baseline="0" dirty="0" smtClean="0"/>
          </a:p>
          <a:p>
            <a:endParaRPr lang="en-US" baseline="0" dirty="0" smtClean="0"/>
          </a:p>
          <a:p>
            <a:endParaRPr lang="en-US" baseline="0" dirty="0" smtClean="0"/>
          </a:p>
          <a:p>
            <a:r>
              <a:rPr lang="en-US" baseline="0" dirty="0" smtClean="0"/>
              <a:t>Photo credit:</a:t>
            </a:r>
          </a:p>
          <a:p>
            <a:r>
              <a:rPr lang="en-US" baseline="0" dirty="0" smtClean="0"/>
              <a:t>The Great California </a:t>
            </a:r>
            <a:r>
              <a:rPr lang="en-US" baseline="0" dirty="0" err="1" smtClean="0"/>
              <a:t>ShakeOut</a:t>
            </a:r>
            <a:endParaRPr lang="en-US" baseline="0" dirty="0" smtClean="0"/>
          </a:p>
          <a:p>
            <a:r>
              <a:rPr lang="en-US" baseline="0" dirty="0" smtClean="0"/>
              <a:t>Shake Out.  Don’t Freak Out.</a:t>
            </a:r>
          </a:p>
          <a:p>
            <a:r>
              <a:rPr lang="en-US" dirty="0" err="1" smtClean="0"/>
              <a:t>http://www.shakeout.org/california/resources/index.html#multimedia</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baseline="0" dirty="0" smtClean="0"/>
              <a:t>Labeled seismogram, with P, S, and </a:t>
            </a:r>
            <a:r>
              <a:rPr lang="en-US" baseline="0" smtClean="0"/>
              <a:t>surface waves.</a:t>
            </a:r>
          </a:p>
          <a:p>
            <a:endParaRPr lang="en-US" baseline="0" dirty="0" smtClean="0"/>
          </a:p>
          <a:p>
            <a:pPr>
              <a:buFontTx/>
              <a:buNone/>
            </a:pPr>
            <a:r>
              <a:rPr lang="en-US" baseline="0" dirty="0" smtClean="0"/>
              <a:t>Plot:</a:t>
            </a:r>
          </a:p>
          <a:p>
            <a:pPr>
              <a:buFontTx/>
              <a:buNone/>
            </a:pPr>
            <a:r>
              <a:rPr lang="en-US" baseline="0" dirty="0" smtClean="0"/>
              <a:t>Recording from the station PFO at </a:t>
            </a:r>
            <a:r>
              <a:rPr lang="en-US" baseline="0" dirty="0" err="1" smtClean="0"/>
              <a:t>Pinon</a:t>
            </a:r>
            <a:r>
              <a:rPr lang="en-US" baseline="0" dirty="0" smtClean="0"/>
              <a:t> Flats in California.  The recording is from March 11 2011, and the event seen here is the Tohoku earthquake in Japan (magnitude 9.0).  </a:t>
            </a:r>
          </a:p>
        </p:txBody>
      </p:sp>
      <p:sp>
        <p:nvSpPr>
          <p:cNvPr id="4" name="Slide Number Placeholder 3"/>
          <p:cNvSpPr>
            <a:spLocks noGrp="1"/>
          </p:cNvSpPr>
          <p:nvPr>
            <p:ph type="sldNum" sz="quarter" idx="10"/>
          </p:nvPr>
        </p:nvSpPr>
        <p:spPr/>
        <p:txBody>
          <a:bodyPr/>
          <a:lstStyle/>
          <a:p>
            <a:fld id="{00F6B30C-4948-AC4E-A971-35152792416C}" type="slidenum">
              <a:rPr lang="en-US" smtClean="0"/>
              <a:pPr/>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t>http://earthref.org/SCC</a:t>
            </a:r>
            <a:endParaRPr lang="en-US" dirty="0"/>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2699FF66-05F8-374C-B745-6BF8E34BE28D}"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4" r:id="rId3"/>
    <p:sldLayoutId id="2147483737" r:id="rId4"/>
    <p:sldLayoutId id="2147483738" r:id="rId5"/>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image" Target="../media/image3.gi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4.gi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image" Target="../media/image6.png"/><Relationship Id="rId1" Type="http://schemas.openxmlformats.org/officeDocument/2006/relationships/video" Target="file://localhost/Users/sahakian/Documents/GK12/UC/Lesson4Earthquakes/figs/TeraShake_vmag-sidebyside_1280.mov" TargetMode="External"/><Relationship Id="rId2"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youtube.com/watch?v=gpFGpO0P9e4" TargetMode="External"/><Relationship Id="rId4" Type="http://schemas.openxmlformats.org/officeDocument/2006/relationships/hyperlink" Target="http://www.youtube.com/watch?v=fczaBmW4yK4&amp;feature=youtu.be" TargetMode="External"/><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7.pdf"/><Relationship Id="rId4" Type="http://schemas.openxmlformats.org/officeDocument/2006/relationships/image" Target="../media/image8.png"/><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3003258"/>
            <a:ext cx="7772400" cy="3212983"/>
          </a:xfrm>
        </p:spPr>
        <p:txBody>
          <a:bodyPr>
            <a:noAutofit/>
          </a:bodyPr>
          <a:lstStyle/>
          <a:p>
            <a:pPr>
              <a:buNone/>
              <a:defRPr/>
            </a:pPr>
            <a:r>
              <a:rPr lang="en-US" dirty="0" smtClean="0"/>
              <a:t>Why do we care about plate tectonics?  For one, they make earthquakes!</a:t>
            </a:r>
          </a:p>
          <a:p>
            <a:pPr>
              <a:buNone/>
              <a:defRPr/>
            </a:pPr>
            <a:endParaRPr lang="en-US" dirty="0" smtClean="0"/>
          </a:p>
          <a:p>
            <a:pPr>
              <a:buNone/>
              <a:defRPr/>
            </a:pPr>
            <a:r>
              <a:rPr lang="en-US" dirty="0" smtClean="0"/>
              <a:t>Key Question:  Why are earthquakes damaging?  How can we better engineer our buildings to prevent damage and collapse?</a:t>
            </a:r>
          </a:p>
          <a:p>
            <a:pPr marL="0" indent="0">
              <a:buNone/>
            </a:pPr>
            <a:endParaRPr lang="en-US" dirty="0"/>
          </a:p>
        </p:txBody>
      </p:sp>
      <p:sp>
        <p:nvSpPr>
          <p:cNvPr id="2" name="Title 1"/>
          <p:cNvSpPr>
            <a:spLocks noGrp="1"/>
          </p:cNvSpPr>
          <p:nvPr>
            <p:ph type="ctrTitle"/>
          </p:nvPr>
        </p:nvSpPr>
        <p:spPr/>
        <p:txBody>
          <a:bodyPr>
            <a:normAutofit/>
          </a:bodyPr>
          <a:lstStyle/>
          <a:p>
            <a:r>
              <a:rPr lang="en-US" dirty="0" smtClean="0"/>
              <a:t>Earthquakes</a:t>
            </a:r>
            <a:br>
              <a:rPr lang="en-US" dirty="0" smtClean="0"/>
            </a:b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6991922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r>
              <a:rPr lang="en-US" dirty="0" smtClean="0"/>
              <a:t>They happen at plate boundaries</a:t>
            </a:r>
          </a:p>
          <a:p>
            <a:endParaRPr lang="en-US" dirty="0" smtClean="0"/>
          </a:p>
          <a:p>
            <a:r>
              <a:rPr lang="en-US" dirty="0" smtClean="0"/>
              <a:t>As plates move, they stick, like holding two pieces of sandpaper.</a:t>
            </a:r>
          </a:p>
          <a:p>
            <a:endParaRPr lang="en-US" dirty="0" smtClean="0"/>
          </a:p>
          <a:p>
            <a:r>
              <a:rPr lang="en-US" dirty="0" smtClean="0"/>
              <a:t>This builds up energy.</a:t>
            </a:r>
          </a:p>
          <a:p>
            <a:endParaRPr lang="en-US" dirty="0" smtClean="0"/>
          </a:p>
          <a:p>
            <a:r>
              <a:rPr lang="en-US" dirty="0" smtClean="0"/>
              <a:t>After a while, the plates will slip, releasing energy.  A lot of this energy is in the form of </a:t>
            </a:r>
            <a:r>
              <a:rPr lang="en-US" b="1" dirty="0" smtClean="0"/>
              <a:t>seismic waves</a:t>
            </a:r>
            <a:r>
              <a:rPr lang="en-US" dirty="0" smtClean="0"/>
              <a:t>.</a:t>
            </a:r>
            <a:endParaRPr lang="en-US" dirty="0"/>
          </a:p>
        </p:txBody>
      </p:sp>
      <p:sp>
        <p:nvSpPr>
          <p:cNvPr id="3" name="Title 2"/>
          <p:cNvSpPr>
            <a:spLocks noGrp="1"/>
          </p:cNvSpPr>
          <p:nvPr>
            <p:ph type="title"/>
          </p:nvPr>
        </p:nvSpPr>
        <p:spPr/>
        <p:txBody>
          <a:bodyPr/>
          <a:lstStyle/>
          <a:p>
            <a:r>
              <a:rPr lang="en-US" dirty="0" smtClean="0"/>
              <a:t>What causes earthquakes?</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1" nodeType="clickEffect">
                                  <p:stCondLst>
                                    <p:cond delay="0"/>
                                  </p:stCondLst>
                                  <p:childTnLst>
                                    <p:set>
                                      <p:cBhvr>
                                        <p:cTn id="22" dur="1" fill="hold">
                                          <p:stCondLst>
                                            <p:cond delay="0"/>
                                          </p:stCondLst>
                                        </p:cTn>
                                        <p:tgtEl>
                                          <p:spTgt spid="2">
                                            <p:txEl>
                                              <p:pRg st="0" end="0"/>
                                            </p:txEl>
                                          </p:spTgt>
                                        </p:tgtEl>
                                        <p:attrNameLst>
                                          <p:attrName>style.visibility</p:attrName>
                                        </p:attrNameLst>
                                      </p:cBhvr>
                                      <p:to>
                                        <p:strVal val="visible"/>
                                      </p:to>
                                    </p:set>
                                    <p:animEffect transition="in" filter="fade">
                                      <p:cBhvr>
                                        <p:cTn id="23" dur="2000"/>
                                        <p:tgtEl>
                                          <p:spTgt spid="2">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1" nodeType="clickEffect">
                                  <p:stCondLst>
                                    <p:cond delay="0"/>
                                  </p:stCondLst>
                                  <p:childTnLst>
                                    <p:set>
                                      <p:cBhvr>
                                        <p:cTn id="27" dur="1" fill="hold">
                                          <p:stCondLst>
                                            <p:cond delay="0"/>
                                          </p:stCondLst>
                                        </p:cTn>
                                        <p:tgtEl>
                                          <p:spTgt spid="2">
                                            <p:txEl>
                                              <p:pRg st="2" end="2"/>
                                            </p:txEl>
                                          </p:spTgt>
                                        </p:tgtEl>
                                        <p:attrNameLst>
                                          <p:attrName>style.visibility</p:attrName>
                                        </p:attrNameLst>
                                      </p:cBhvr>
                                      <p:to>
                                        <p:strVal val="visible"/>
                                      </p:to>
                                    </p:set>
                                    <p:animEffect transition="in" filter="fade">
                                      <p:cBhvr>
                                        <p:cTn id="28" dur="2000"/>
                                        <p:tgtEl>
                                          <p:spTgt spid="2">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1" nodeType="clickEffect">
                                  <p:stCondLst>
                                    <p:cond delay="0"/>
                                  </p:stCondLst>
                                  <p:childTnLst>
                                    <p:set>
                                      <p:cBhvr>
                                        <p:cTn id="32" dur="1" fill="hold">
                                          <p:stCondLst>
                                            <p:cond delay="0"/>
                                          </p:stCondLst>
                                        </p:cTn>
                                        <p:tgtEl>
                                          <p:spTgt spid="2">
                                            <p:txEl>
                                              <p:pRg st="4" end="4"/>
                                            </p:txEl>
                                          </p:spTgt>
                                        </p:tgtEl>
                                        <p:attrNameLst>
                                          <p:attrName>style.visibility</p:attrName>
                                        </p:attrNameLst>
                                      </p:cBhvr>
                                      <p:to>
                                        <p:strVal val="visible"/>
                                      </p:to>
                                    </p:set>
                                    <p:animEffect transition="in" filter="fade">
                                      <p:cBhvr>
                                        <p:cTn id="33" dur="2000"/>
                                        <p:tgtEl>
                                          <p:spTgt spid="2">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1" nodeType="clickEffect">
                                  <p:stCondLst>
                                    <p:cond delay="0"/>
                                  </p:stCondLst>
                                  <p:childTnLst>
                                    <p:set>
                                      <p:cBhvr>
                                        <p:cTn id="37" dur="1" fill="hold">
                                          <p:stCondLst>
                                            <p:cond delay="0"/>
                                          </p:stCondLst>
                                        </p:cTn>
                                        <p:tgtEl>
                                          <p:spTgt spid="2">
                                            <p:txEl>
                                              <p:pRg st="6" end="6"/>
                                            </p:txEl>
                                          </p:spTgt>
                                        </p:tgtEl>
                                        <p:attrNameLst>
                                          <p:attrName>style.visibility</p:attrName>
                                        </p:attrNameLst>
                                      </p:cBhvr>
                                      <p:to>
                                        <p:strVal val="visible"/>
                                      </p:to>
                                    </p:set>
                                    <p:animEffect transition="in" filter="fade">
                                      <p:cBhvr>
                                        <p:cTn id="38" dur="20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2" grpId="1" build="p"/>
    </p:bld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normAutofit/>
          </a:bodyPr>
          <a:lstStyle/>
          <a:p>
            <a:r>
              <a:rPr lang="en-US" dirty="0" smtClean="0"/>
              <a:t>Make seismic waves with your </a:t>
            </a:r>
            <a:r>
              <a:rPr lang="en-US" dirty="0" err="1" smtClean="0"/>
              <a:t>slinkies</a:t>
            </a:r>
            <a:r>
              <a:rPr lang="en-US" dirty="0" smtClean="0"/>
              <a:t>!  </a:t>
            </a:r>
          </a:p>
          <a:p>
            <a:endParaRPr lang="en-US" dirty="0" smtClean="0"/>
          </a:p>
          <a:p>
            <a:r>
              <a:rPr lang="en-US" dirty="0" smtClean="0"/>
              <a:t>Now read the article on Earthquakes.</a:t>
            </a:r>
          </a:p>
          <a:p>
            <a:endParaRPr lang="en-US" dirty="0" smtClean="0"/>
          </a:p>
          <a:p>
            <a:r>
              <a:rPr lang="en-US" dirty="0" smtClean="0"/>
              <a:t>Which of your waves is a P-wave?  An S-wave?  A Love or Rayleigh wave?</a:t>
            </a:r>
            <a:endParaRPr lang="en-US" dirty="0"/>
          </a:p>
        </p:txBody>
      </p:sp>
      <p:sp>
        <p:nvSpPr>
          <p:cNvPr id="3" name="Title 2"/>
          <p:cNvSpPr>
            <a:spLocks noGrp="1"/>
          </p:cNvSpPr>
          <p:nvPr>
            <p:ph type="title"/>
          </p:nvPr>
        </p:nvSpPr>
        <p:spPr/>
        <p:txBody>
          <a:bodyPr/>
          <a:lstStyle/>
          <a:p>
            <a:r>
              <a:rPr lang="en-US" dirty="0" smtClean="0"/>
              <a:t>Slinky Activity</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P-waves and S-waves</a:t>
            </a:r>
            <a:endParaRPr lang="en-US" dirty="0"/>
          </a:p>
        </p:txBody>
      </p:sp>
      <p:sp>
        <p:nvSpPr>
          <p:cNvPr id="4" name="Text Placeholder 3"/>
          <p:cNvSpPr>
            <a:spLocks noGrp="1"/>
          </p:cNvSpPr>
          <p:nvPr>
            <p:ph type="body" sz="half" idx="2"/>
          </p:nvPr>
        </p:nvSpPr>
        <p:spPr/>
        <p:txBody>
          <a:bodyPr/>
          <a:lstStyle/>
          <a:p>
            <a:r>
              <a:rPr lang="en-US" b="1" dirty="0" smtClean="0"/>
              <a:t>Body Waves</a:t>
            </a:r>
          </a:p>
          <a:p>
            <a:pPr marL="285750" indent="-285750">
              <a:buFont typeface="Wingdings" charset="2"/>
              <a:buChar char="§"/>
            </a:pPr>
            <a:r>
              <a:rPr lang="en-US" dirty="0" smtClean="0"/>
              <a:t>They travel straight through the earth</a:t>
            </a:r>
          </a:p>
          <a:p>
            <a:pPr marL="285750" indent="-285750">
              <a:buFont typeface="Wingdings" charset="2"/>
              <a:buChar char="§"/>
            </a:pPr>
            <a:r>
              <a:rPr lang="en-US" dirty="0" smtClean="0"/>
              <a:t>P-waves are </a:t>
            </a:r>
            <a:r>
              <a:rPr lang="en-US" b="1" dirty="0" smtClean="0"/>
              <a:t>compressional </a:t>
            </a:r>
            <a:r>
              <a:rPr lang="en-US" dirty="0" smtClean="0"/>
              <a:t>– back and forth.</a:t>
            </a:r>
          </a:p>
          <a:p>
            <a:pPr marL="285750" indent="-285750">
              <a:buFont typeface="Wingdings" charset="2"/>
              <a:buChar char="§"/>
            </a:pPr>
            <a:r>
              <a:rPr lang="en-US" dirty="0" smtClean="0"/>
              <a:t>S-waves are </a:t>
            </a:r>
            <a:r>
              <a:rPr lang="en-US" b="1" dirty="0" smtClean="0"/>
              <a:t>transverse</a:t>
            </a:r>
            <a:r>
              <a:rPr lang="en-US" dirty="0" smtClean="0"/>
              <a:t> or </a:t>
            </a:r>
            <a:r>
              <a:rPr lang="en-US" b="1" dirty="0" smtClean="0"/>
              <a:t>shear </a:t>
            </a:r>
            <a:r>
              <a:rPr lang="en-US" dirty="0" smtClean="0"/>
              <a:t>– side to side, or up and down </a:t>
            </a:r>
            <a:endParaRPr lang="en-US" dirty="0"/>
          </a:p>
        </p:txBody>
      </p:sp>
      <p:sp>
        <p:nvSpPr>
          <p:cNvPr id="7" name="Date Placeholder 6"/>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pic>
        <p:nvPicPr>
          <p:cNvPr id="9" name="Picture Placeholder 8" descr="exploratorium_body.gif"/>
          <p:cNvPicPr>
            <a:picLocks noGrp="1" noChangeAspect="1"/>
          </p:cNvPicPr>
          <p:nvPr>
            <p:ph type="pic" idx="1"/>
          </p:nvPr>
        </p:nvPicPr>
        <p:blipFill>
          <a:blip r:embed="rId3"/>
          <a:srcRect l="-800" r="-800"/>
          <a:stretch>
            <a:fillRect/>
          </a:stretch>
        </p:blipFill>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278033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Love and Rayleigh waves</a:t>
            </a:r>
            <a:endParaRPr lang="en-US" dirty="0"/>
          </a:p>
        </p:txBody>
      </p:sp>
      <p:sp>
        <p:nvSpPr>
          <p:cNvPr id="4" name="Text Placeholder 3"/>
          <p:cNvSpPr>
            <a:spLocks noGrp="1"/>
          </p:cNvSpPr>
          <p:nvPr>
            <p:ph type="body" sz="half" idx="2"/>
          </p:nvPr>
        </p:nvSpPr>
        <p:spPr/>
        <p:txBody>
          <a:bodyPr/>
          <a:lstStyle/>
          <a:p>
            <a:r>
              <a:rPr lang="en-US" b="1" dirty="0" smtClean="0"/>
              <a:t>Surface Waves</a:t>
            </a:r>
          </a:p>
          <a:p>
            <a:pPr marL="285750" indent="-285750">
              <a:buFont typeface="Wingdings" charset="2"/>
              <a:buChar char="§"/>
            </a:pPr>
            <a:r>
              <a:rPr lang="en-US" dirty="0" smtClean="0"/>
              <a:t>They travel on the surface</a:t>
            </a:r>
          </a:p>
          <a:p>
            <a:pPr marL="285750" indent="-285750">
              <a:buFont typeface="Wingdings" charset="2"/>
              <a:buChar char="§"/>
            </a:pPr>
            <a:r>
              <a:rPr lang="en-US" b="1" dirty="0" smtClean="0"/>
              <a:t>Love waves </a:t>
            </a:r>
            <a:r>
              <a:rPr lang="en-US" dirty="0" smtClean="0"/>
              <a:t>move side to side</a:t>
            </a:r>
          </a:p>
          <a:p>
            <a:pPr marL="285750" indent="-285750">
              <a:buFont typeface="Wingdings" charset="2"/>
              <a:buChar char="§"/>
            </a:pPr>
            <a:r>
              <a:rPr lang="en-US" b="1" dirty="0" smtClean="0"/>
              <a:t>Rayleigh waves </a:t>
            </a:r>
            <a:r>
              <a:rPr lang="en-US" dirty="0" smtClean="0"/>
              <a:t>move up and down, and back and forth.</a:t>
            </a:r>
            <a:endParaRPr lang="en-US" dirty="0"/>
          </a:p>
        </p:txBody>
      </p:sp>
      <p:sp>
        <p:nvSpPr>
          <p:cNvPr id="7" name="Date Placeholder 6"/>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pic>
        <p:nvPicPr>
          <p:cNvPr id="10" name="Picture Placeholder 9" descr="exploratorium_surface.gif"/>
          <p:cNvPicPr>
            <a:picLocks noGrp="1" noChangeAspect="1"/>
          </p:cNvPicPr>
          <p:nvPr>
            <p:ph type="pic" idx="1"/>
          </p:nvPr>
        </p:nvPicPr>
        <p:blipFill>
          <a:blip r:embed="rId3"/>
          <a:srcRect t="-13606" b="-13606"/>
          <a:stretch>
            <a:fillRect/>
          </a:stretch>
        </p:blipFill>
        <p:spPr/>
      </p:pic>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278033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9" name="Picture Placeholder 8" descr="PFO_Tohoku_crop.png"/>
          <p:cNvPicPr>
            <a:picLocks noGrp="1" noChangeAspect="1"/>
          </p:cNvPicPr>
          <p:nvPr>
            <p:ph sz="quarter" idx="1"/>
          </p:nvPr>
        </p:nvPicPr>
        <p:blipFill>
          <a:blip r:embed="rId3"/>
          <a:srcRect l="-3844" r="-3844"/>
          <a:stretch>
            <a:fillRect/>
          </a:stretch>
        </p:blipFill>
        <p:spPr>
          <a:xfrm>
            <a:off x="301752" y="1527048"/>
            <a:ext cx="8503920" cy="4572000"/>
          </a:xfrm>
        </p:spPr>
      </p:pic>
      <p:sp>
        <p:nvSpPr>
          <p:cNvPr id="10" name="Title 9"/>
          <p:cNvSpPr>
            <a:spLocks noGrp="1"/>
          </p:cNvSpPr>
          <p:nvPr>
            <p:ph type="title"/>
          </p:nvPr>
        </p:nvSpPr>
        <p:spPr>
          <a:xfrm>
            <a:off x="301752" y="336708"/>
            <a:ext cx="8534400" cy="758952"/>
          </a:xfrm>
        </p:spPr>
        <p:txBody>
          <a:bodyPr>
            <a:normAutofit/>
          </a:bodyPr>
          <a:lstStyle/>
          <a:p>
            <a:r>
              <a:rPr lang="en-US" dirty="0" smtClean="0"/>
              <a:t>Identify waves in a seismogram</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2"/>
          </p:nvPr>
        </p:nvSpPr>
        <p:spPr/>
        <p:txBody>
          <a:bodyPr/>
          <a:lstStyle/>
          <a:p>
            <a:r>
              <a:rPr lang="en-US" smtClean="0"/>
              <a:t>http://earthref.org/SCC</a:t>
            </a:r>
            <a:endParaRPr lang="en-US" dirty="0" smtClean="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Earthquake on the San Andreas Fault!!</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8" name="TeraShake_vmag-sidebyside_1280.mov">
            <a:hlinkClick r:id="" action="ppaction://media"/>
          </p:cNvPr>
          <p:cNvPicPr/>
          <p:nvPr>
            <p:ph sz="quarter" idx="1"/>
            <a:videoFile r:link="rId1"/>
          </p:nvPr>
        </p:nvPicPr>
        <p:blipFill>
          <a:blip r:embed="rId4"/>
          <a:stretch>
            <a:fillRect/>
          </a:stretch>
        </p:blipFill>
        <p:spPr>
          <a:xfrm>
            <a:off x="163040" y="2043507"/>
            <a:ext cx="8814871" cy="3525949"/>
          </a:xfr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8"/>
                                        </p:tgtEl>
                                      </p:cBhvr>
                                    </p:cmd>
                                  </p:childTnLst>
                                </p:cTn>
                              </p:par>
                            </p:childTnLst>
                          </p:cTn>
                        </p:par>
                      </p:childTnLst>
                    </p:cTn>
                  </p:par>
                </p:childTnLst>
              </p:cTn>
              <p:nextCondLst>
                <p:cond evt="onClick" delay="0">
                  <p:tgtEl>
                    <p:spTgt spid="8"/>
                  </p:tgtEl>
                </p:cond>
              </p:nextCondLst>
            </p:seq>
            <p:video>
              <p:cMediaNode>
                <p:cTn id="7" fill="hold" display="0">
                  <p:stCondLst>
                    <p:cond delay="indefinite"/>
                  </p:stCondLst>
                  <p:endCondLst>
                    <p:cond evt="onNext" delay="0">
                      <p:tgtEl>
                        <p:sldTgt/>
                      </p:tgtEl>
                    </p:cond>
                    <p:cond evt="onPrev" delay="0">
                      <p:tgtEl>
                        <p:sldTgt/>
                      </p:tgtEl>
                    </p:cond>
                  </p:endCondLst>
                </p:cTn>
                <p:tgtEl>
                  <p:spTgt spid="8"/>
                </p:tgtEl>
              </p:cMediaNode>
            </p:video>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Content Placeholder 6"/>
          <p:cNvSpPr>
            <a:spLocks noGrp="1"/>
          </p:cNvSpPr>
          <p:nvPr>
            <p:ph sz="quarter" idx="1"/>
          </p:nvPr>
        </p:nvSpPr>
        <p:spPr/>
        <p:txBody>
          <a:bodyPr/>
          <a:lstStyle/>
          <a:p>
            <a:endParaRPr lang="en-US" dirty="0" smtClean="0">
              <a:hlinkClick r:id="rId3"/>
            </a:endParaRPr>
          </a:p>
          <a:p>
            <a:pPr>
              <a:buNone/>
            </a:pPr>
            <a:endParaRPr lang="en-US" dirty="0" smtClean="0">
              <a:hlinkClick r:id="rId3"/>
            </a:endParaRPr>
          </a:p>
          <a:p>
            <a:r>
              <a:rPr lang="en-US" dirty="0" smtClean="0">
                <a:hlinkClick r:id="rId3"/>
              </a:rPr>
              <a:t>Shake table Denali Earthquake – Outside</a:t>
            </a:r>
            <a:endParaRPr lang="en-US" dirty="0" smtClean="0"/>
          </a:p>
          <a:p>
            <a:endParaRPr lang="en-US" dirty="0" smtClean="0"/>
          </a:p>
          <a:p>
            <a:endParaRPr lang="en-US" dirty="0" smtClean="0"/>
          </a:p>
          <a:p>
            <a:endParaRPr lang="en-US" dirty="0" smtClean="0"/>
          </a:p>
          <a:p>
            <a:r>
              <a:rPr lang="en-US" dirty="0" smtClean="0">
                <a:hlinkClick r:id="rId4"/>
              </a:rPr>
              <a:t>Shake table - Interior</a:t>
            </a:r>
            <a:endParaRPr lang="en-US" dirty="0"/>
          </a:p>
        </p:txBody>
      </p:sp>
      <p:sp>
        <p:nvSpPr>
          <p:cNvPr id="6" name="Title 5"/>
          <p:cNvSpPr>
            <a:spLocks noGrp="1"/>
          </p:cNvSpPr>
          <p:nvPr>
            <p:ph type="title"/>
          </p:nvPr>
        </p:nvSpPr>
        <p:spPr/>
        <p:txBody>
          <a:bodyPr/>
          <a:lstStyle/>
          <a:p>
            <a:r>
              <a:rPr lang="en-US" dirty="0" smtClean="0"/>
              <a:t>UCSD Shake table</a:t>
            </a:r>
            <a:endParaRPr lang="en-US" dirty="0"/>
          </a:p>
        </p:txBody>
      </p:sp>
      <p:sp>
        <p:nvSpPr>
          <p:cNvPr id="3" name="Date Placeholder 2"/>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2"/>
          </p:nvPr>
        </p:nvSpPr>
        <p:spPr/>
        <p:txBody>
          <a:bodyPr/>
          <a:lstStyle/>
          <a:p>
            <a:r>
              <a:rPr lang="en-US" smtClean="0"/>
              <a:t>http://earthref.org/SCC</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r>
              <a:rPr lang="en-US" dirty="0" smtClean="0"/>
              <a:t>Build your own buildings to test on a shake table!  Follow the instructions given to you by your teacher.</a:t>
            </a:r>
          </a:p>
          <a:p>
            <a:endParaRPr lang="en-US" dirty="0" smtClean="0"/>
          </a:p>
          <a:p>
            <a:r>
              <a:rPr lang="en-US" dirty="0" smtClean="0"/>
              <a:t>Which buildings performed the best?  Why do you think they performed the best?</a:t>
            </a:r>
          </a:p>
          <a:p>
            <a:endParaRPr lang="en-US" dirty="0" smtClean="0"/>
          </a:p>
          <a:p>
            <a:r>
              <a:rPr lang="en-US" dirty="0" smtClean="0"/>
              <a:t>Make your own building code!</a:t>
            </a:r>
          </a:p>
          <a:p>
            <a:endParaRPr lang="en-US" dirty="0" smtClean="0"/>
          </a:p>
          <a:p>
            <a:endParaRPr lang="en-US" dirty="0"/>
          </a:p>
        </p:txBody>
      </p:sp>
      <p:sp>
        <p:nvSpPr>
          <p:cNvPr id="3" name="Title 2"/>
          <p:cNvSpPr>
            <a:spLocks noGrp="1"/>
          </p:cNvSpPr>
          <p:nvPr>
            <p:ph type="title"/>
          </p:nvPr>
        </p:nvSpPr>
        <p:spPr/>
        <p:txBody>
          <a:bodyPr/>
          <a:lstStyle/>
          <a:p>
            <a:r>
              <a:rPr lang="en-US" dirty="0" smtClean="0"/>
              <a:t>Your own shake table and building code</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 name="Picture Placeholder 6" descr="ShakeOut_CA_2014_Poster_DontFreakOut_Color.pdf"/>
          <p:cNvPicPr>
            <a:picLocks noGrp="1" noChangeAspect="1"/>
          </p:cNvPicPr>
          <p:nvPr>
            <p:ph type="pic" idx="1"/>
          </p:nvPr>
        </p:nvPicPr>
        <mc:AlternateContent>
          <mc:Choice xmlns:ma="http://schemas.microsoft.com/office/mac/drawingml/2008/main" Requires="ma">
            <p:blipFill>
              <a:blip r:embed="rId3"/>
              <a:srcRect l="-38971" r="-38971"/>
              <a:stretch>
                <a:fillRect/>
              </a:stretch>
            </p:blipFill>
          </mc:Choice>
          <mc:Fallback>
            <p:blipFill>
              <a:blip r:embed="rId4"/>
              <a:srcRect l="-38971" r="-38971"/>
              <a:stretch>
                <a:fillRect/>
              </a:stretch>
            </p:blipFill>
          </mc:Fallback>
        </mc:AlternateContent>
        <p:spPr>
          <a:xfrm>
            <a:off x="1837809" y="378560"/>
            <a:ext cx="8368184" cy="6085952"/>
          </a:xfrm>
        </p:spPr>
      </p:pic>
      <p:sp>
        <p:nvSpPr>
          <p:cNvPr id="4" name="Text Placeholder 3"/>
          <p:cNvSpPr>
            <a:spLocks noGrp="1"/>
          </p:cNvSpPr>
          <p:nvPr>
            <p:ph type="body" sz="half" idx="2"/>
          </p:nvPr>
        </p:nvSpPr>
        <p:spPr/>
        <p:txBody>
          <a:bodyPr/>
          <a:lstStyle/>
          <a:p>
            <a:r>
              <a:rPr lang="en-US" sz="1800" dirty="0" smtClean="0"/>
              <a:t>What can YOU do to be safe in the next earthquake?</a:t>
            </a:r>
          </a:p>
          <a:p>
            <a:pPr>
              <a:buClr>
                <a:schemeClr val="bg1"/>
              </a:buClr>
              <a:buFont typeface="Arial"/>
              <a:buChar char="•"/>
            </a:pPr>
            <a:r>
              <a:rPr lang="en-US" dirty="0" smtClean="0"/>
              <a:t>Make a list of things you can do to stay safe:</a:t>
            </a:r>
          </a:p>
          <a:p>
            <a:pPr lvl="1">
              <a:buClr>
                <a:schemeClr val="bg1"/>
              </a:buClr>
              <a:buFont typeface="Arial"/>
              <a:buChar char="•"/>
            </a:pPr>
            <a:r>
              <a:rPr lang="en-US" sz="1400" dirty="0" smtClean="0">
                <a:solidFill>
                  <a:schemeClr val="bg1"/>
                </a:solidFill>
              </a:rPr>
              <a:t>Before an earthquake</a:t>
            </a:r>
          </a:p>
          <a:p>
            <a:pPr lvl="1">
              <a:buClr>
                <a:schemeClr val="bg1"/>
              </a:buClr>
              <a:buFont typeface="Arial"/>
              <a:buChar char="•"/>
            </a:pPr>
            <a:r>
              <a:rPr lang="en-US" sz="1400" dirty="0" smtClean="0">
                <a:solidFill>
                  <a:schemeClr val="bg1"/>
                </a:solidFill>
              </a:rPr>
              <a:t>During an earthquake</a:t>
            </a:r>
          </a:p>
          <a:p>
            <a:pPr lvl="1">
              <a:buClr>
                <a:schemeClr val="bg1"/>
              </a:buClr>
              <a:buFont typeface="Arial"/>
              <a:buChar char="•"/>
            </a:pPr>
            <a:r>
              <a:rPr lang="en-US" sz="1400" dirty="0" smtClean="0">
                <a:solidFill>
                  <a:schemeClr val="bg1"/>
                </a:solidFill>
              </a:rPr>
              <a:t>After an earthquake</a:t>
            </a:r>
          </a:p>
          <a:p>
            <a:pPr>
              <a:buClr>
                <a:schemeClr val="bg1"/>
              </a:buClr>
              <a:buFont typeface="Arial"/>
              <a:buChar char="•"/>
            </a:pPr>
            <a:endParaRPr lang="en-US" sz="1800" dirty="0" smtClean="0">
              <a:solidFill>
                <a:schemeClr val="bg1"/>
              </a:solidFill>
            </a:endParaRPr>
          </a:p>
          <a:p>
            <a:pPr>
              <a:buClr>
                <a:schemeClr val="bg1"/>
              </a:buClr>
              <a:buFont typeface="Arial"/>
              <a:buChar char="•"/>
            </a:pPr>
            <a:r>
              <a:rPr lang="en-US" sz="1800" dirty="0" smtClean="0">
                <a:solidFill>
                  <a:schemeClr val="bg1"/>
                </a:solidFill>
              </a:rPr>
              <a:t>Compare these with a list that your teacher shows </a:t>
            </a:r>
            <a:r>
              <a:rPr lang="en-US" sz="1800" dirty="0" err="1" smtClean="0">
                <a:solidFill>
                  <a:schemeClr val="bg1"/>
                </a:solidFill>
              </a:rPr>
              <a:t>yo</a:t>
            </a:r>
            <a:endParaRPr lang="en-US" sz="1800" dirty="0" smtClean="0">
              <a:solidFill>
                <a:schemeClr val="bg1"/>
              </a:solidFill>
            </a:endParaRPr>
          </a:p>
          <a:p>
            <a:pPr>
              <a:buClr>
                <a:schemeClr val="bg1"/>
              </a:buClr>
              <a:buFont typeface="Arial"/>
              <a:buChar char="•"/>
            </a:pPr>
            <a:endParaRPr lang="en-US" sz="1800" dirty="0" smtClean="0">
              <a:solidFill>
                <a:schemeClr val="bg1"/>
              </a:solidFill>
            </a:endParaRPr>
          </a:p>
          <a:p>
            <a:pPr>
              <a:buClr>
                <a:schemeClr val="bg1"/>
              </a:buClr>
              <a:buFont typeface="Arial"/>
              <a:buChar char="•"/>
            </a:pPr>
            <a:r>
              <a:rPr lang="en-US" sz="1800" dirty="0" smtClean="0">
                <a:solidFill>
                  <a:schemeClr val="bg1"/>
                </a:solidFill>
              </a:rPr>
              <a:t>Participate in the </a:t>
            </a:r>
            <a:r>
              <a:rPr lang="en-US" sz="1800" dirty="0" err="1" smtClean="0">
                <a:solidFill>
                  <a:schemeClr val="bg1"/>
                </a:solidFill>
              </a:rPr>
              <a:t>ShakeOut</a:t>
            </a:r>
            <a:r>
              <a:rPr lang="en-US" sz="1800" dirty="0" smtClean="0">
                <a:solidFill>
                  <a:schemeClr val="bg1"/>
                </a:solidFill>
              </a:rPr>
              <a:t>!</a:t>
            </a:r>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9" name="Picture Placeholder 8" descr="PFO_Tohoku_crop.png"/>
          <p:cNvPicPr>
            <a:picLocks noGrp="1" noChangeAspect="1"/>
          </p:cNvPicPr>
          <p:nvPr>
            <p:ph sz="quarter" idx="1"/>
          </p:nvPr>
        </p:nvPicPr>
        <p:blipFill>
          <a:blip r:embed="rId3"/>
          <a:srcRect l="-3844" r="-3844"/>
          <a:stretch>
            <a:fillRect/>
          </a:stretch>
        </p:blipFill>
        <p:spPr>
          <a:xfrm>
            <a:off x="301752" y="1527048"/>
            <a:ext cx="8503920" cy="4572000"/>
          </a:xfrm>
        </p:spPr>
      </p:pic>
      <p:sp>
        <p:nvSpPr>
          <p:cNvPr id="10" name="Title 9"/>
          <p:cNvSpPr>
            <a:spLocks noGrp="1"/>
          </p:cNvSpPr>
          <p:nvPr>
            <p:ph type="title"/>
          </p:nvPr>
        </p:nvSpPr>
        <p:spPr>
          <a:xfrm>
            <a:off x="301752" y="336708"/>
            <a:ext cx="8534400" cy="758952"/>
          </a:xfrm>
        </p:spPr>
        <p:txBody>
          <a:bodyPr>
            <a:normAutofit/>
          </a:bodyPr>
          <a:lstStyle/>
          <a:p>
            <a:r>
              <a:rPr lang="en-US" dirty="0" smtClean="0"/>
              <a:t>Identify waves in a seismogram</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2"/>
          </p:nvPr>
        </p:nvSpPr>
        <p:spPr/>
        <p:txBody>
          <a:bodyPr/>
          <a:lstStyle/>
          <a:p>
            <a:r>
              <a:rPr lang="en-US" smtClean="0"/>
              <a:t>http://earthref.org/SCC</a:t>
            </a:r>
            <a:endParaRPr lang="en-US" dirty="0" smtClean="0"/>
          </a:p>
        </p:txBody>
      </p:sp>
      <p:sp>
        <p:nvSpPr>
          <p:cNvPr id="7" name="TextBox 6"/>
          <p:cNvSpPr txBox="1"/>
          <p:nvPr/>
        </p:nvSpPr>
        <p:spPr>
          <a:xfrm>
            <a:off x="972834" y="4392352"/>
            <a:ext cx="1243071" cy="369332"/>
          </a:xfrm>
          <a:prstGeom prst="rect">
            <a:avLst/>
          </a:prstGeom>
          <a:noFill/>
        </p:spPr>
        <p:txBody>
          <a:bodyPr wrap="square" rtlCol="0">
            <a:spAutoFit/>
          </a:bodyPr>
          <a:lstStyle/>
          <a:p>
            <a:r>
              <a:rPr lang="en-US" dirty="0" smtClean="0"/>
              <a:t>P-wave</a:t>
            </a:r>
            <a:endParaRPr lang="en-US" dirty="0"/>
          </a:p>
        </p:txBody>
      </p:sp>
      <p:cxnSp>
        <p:nvCxnSpPr>
          <p:cNvPr id="11" name="Straight Arrow Connector 10"/>
          <p:cNvCxnSpPr/>
          <p:nvPr/>
        </p:nvCxnSpPr>
        <p:spPr>
          <a:xfrm rot="5400000" flipH="1" flipV="1">
            <a:off x="1505892" y="3805163"/>
            <a:ext cx="675667" cy="49871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1269959" y="2045936"/>
            <a:ext cx="972973" cy="369332"/>
          </a:xfrm>
          <a:prstGeom prst="rect">
            <a:avLst/>
          </a:prstGeom>
          <a:noFill/>
        </p:spPr>
        <p:txBody>
          <a:bodyPr wrap="square" rtlCol="0">
            <a:spAutoFit/>
          </a:bodyPr>
          <a:lstStyle/>
          <a:p>
            <a:r>
              <a:rPr lang="en-US" dirty="0" smtClean="0"/>
              <a:t>S-wave</a:t>
            </a:r>
            <a:endParaRPr lang="en-US" dirty="0"/>
          </a:p>
        </p:txBody>
      </p:sp>
      <p:cxnSp>
        <p:nvCxnSpPr>
          <p:cNvPr id="14" name="Straight Arrow Connector 13"/>
          <p:cNvCxnSpPr/>
          <p:nvPr/>
        </p:nvCxnSpPr>
        <p:spPr>
          <a:xfrm rot="16200000" flipH="1">
            <a:off x="1713361" y="2794987"/>
            <a:ext cx="1147482" cy="38804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1269959" y="5279455"/>
            <a:ext cx="1705038" cy="369332"/>
          </a:xfrm>
          <a:prstGeom prst="rect">
            <a:avLst/>
          </a:prstGeom>
          <a:noFill/>
        </p:spPr>
        <p:txBody>
          <a:bodyPr wrap="square" rtlCol="0">
            <a:spAutoFit/>
          </a:bodyPr>
          <a:lstStyle/>
          <a:p>
            <a:r>
              <a:rPr lang="en-US" dirty="0" smtClean="0"/>
              <a:t>Surface waves</a:t>
            </a:r>
            <a:endParaRPr lang="en-US" dirty="0"/>
          </a:p>
        </p:txBody>
      </p:sp>
      <p:cxnSp>
        <p:nvCxnSpPr>
          <p:cNvPr id="19" name="Straight Arrow Connector 18"/>
          <p:cNvCxnSpPr/>
          <p:nvPr/>
        </p:nvCxnSpPr>
        <p:spPr>
          <a:xfrm rot="5400000" flipH="1" flipV="1">
            <a:off x="2028444" y="4332903"/>
            <a:ext cx="1399232" cy="49387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15354</TotalTime>
  <Words>4666</Words>
  <Application>Microsoft Macintosh PowerPoint</Application>
  <PresentationFormat>On-screen Show (4:3)</PresentationFormat>
  <Paragraphs>268</Paragraphs>
  <Slides>11</Slides>
  <Notes>11</Notes>
  <HiddenSlides>0</HiddenSlides>
  <MMClips>1</MMClips>
  <ScaleCrop>false</ScaleCrop>
  <HeadingPairs>
    <vt:vector size="4" baseType="variant">
      <vt:variant>
        <vt:lpstr>Design Template</vt:lpstr>
      </vt:variant>
      <vt:variant>
        <vt:i4>1</vt:i4>
      </vt:variant>
      <vt:variant>
        <vt:lpstr>Slide Titles</vt:lpstr>
      </vt:variant>
      <vt:variant>
        <vt:i4>11</vt:i4>
      </vt:variant>
    </vt:vector>
  </HeadingPairs>
  <TitlesOfParts>
    <vt:vector size="12" baseType="lpstr">
      <vt:lpstr>SCC</vt:lpstr>
      <vt:lpstr>Earthquakes </vt:lpstr>
      <vt:lpstr>What causes earthquakes?</vt:lpstr>
      <vt:lpstr>Slinky Activity</vt:lpstr>
      <vt:lpstr>P-waves and S-waves</vt:lpstr>
      <vt:lpstr>Love and Rayleigh waves</vt:lpstr>
      <vt:lpstr>Identify waves in a seismogram</vt:lpstr>
      <vt:lpstr>Earthquake on the San Andreas Fault!!</vt:lpstr>
      <vt:lpstr>UCSD Shake table</vt:lpstr>
      <vt:lpstr>Your own shake table and building code</vt:lpstr>
      <vt:lpstr>Slide 10</vt:lpstr>
      <vt:lpstr>Identify waves in a seismogram</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Valerie Sahakian</cp:lastModifiedBy>
  <cp:revision>163</cp:revision>
  <cp:lastPrinted>2011-07-11T02:33:14Z</cp:lastPrinted>
  <dcterms:created xsi:type="dcterms:W3CDTF">2014-04-22T17:36:16Z</dcterms:created>
  <dcterms:modified xsi:type="dcterms:W3CDTF">2014-04-22T17:37:34Z</dcterms:modified>
</cp:coreProperties>
</file>