
<file path=[Content_Types].xml><?xml version="1.0" encoding="utf-8"?>
<Types xmlns="http://schemas.openxmlformats.org/package/2006/content-types">
  <Override PartName="/ppt/slides/slide3.xml" ContentType="application/vnd.openxmlformats-officedocument.presentationml.slide+xml"/>
  <Override PartName="/docProps/core.xml" ContentType="application/vnd.openxmlformats-package.core-properties+xml"/>
  <Override PartName="/ppt/notesSlides/notesSlide2.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Layouts/slideLayout1.xml" ContentType="application/vnd.openxmlformats-officedocument.presentationml.slideLayout+xml"/>
  <Default Extension="xml" ContentType="application/xml"/>
  <Override PartName="/ppt/slideLayouts/slideLayout3.xml" ContentType="application/vnd.openxmlformats-officedocument.presentationml.slideLayout+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4.xml" ContentType="application/vnd.openxmlformats-officedocument.presentationml.slide+xml"/>
  <Override PartName="/ppt/slideLayouts/slideLayout5.xml" ContentType="application/vnd.openxmlformats-officedocument.presentationml.slideLayout+xml"/>
  <Override PartName="/ppt/viewProps.xml" ContentType="application/vnd.openxmlformats-officedocument.presentationml.viewProps+xml"/>
  <Override PartName="/ppt/theme/theme2.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Default Extension="jpeg" ContentType="image/jpeg"/>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rels" ContentType="application/vnd.openxmlformats-package.relationships+xml"/>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7"/>
  </p:notesMasterIdLst>
  <p:sldIdLst>
    <p:sldId id="256" r:id="rId2"/>
    <p:sldId id="259" r:id="rId3"/>
    <p:sldId id="260" r:id="rId4"/>
    <p:sldId id="261" r:id="rId5"/>
    <p:sldId id="258"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34580" autoAdjust="0"/>
    <p:restoredTop sz="49202" autoAdjust="0"/>
  </p:normalViewPr>
  <p:slideViewPr>
    <p:cSldViewPr snapToGrid="0" snapToObjects="1">
      <p:cViewPr varScale="1">
        <p:scale>
          <a:sx n="54" d="100"/>
          <a:sy n="54" d="100"/>
        </p:scale>
        <p:origin x="-184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4/22/14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latin typeface="Calibri" charset="0"/>
              </a:rPr>
              <a:t>Valerie</a:t>
            </a:r>
            <a:r>
              <a:rPr lang="en-US" baseline="0" dirty="0" smtClean="0">
                <a:latin typeface="Calibri" charset="0"/>
              </a:rPr>
              <a:t> Sahakian (Graduate Student, Scripps Institution of Oceanography) and Joe </a:t>
            </a:r>
            <a:r>
              <a:rPr lang="en-US" baseline="0" dirty="0" err="1" smtClean="0">
                <a:latin typeface="Calibri" charset="0"/>
              </a:rPr>
              <a:t>Krupens</a:t>
            </a:r>
            <a:r>
              <a:rPr lang="en-US" baseline="0" dirty="0" smtClean="0">
                <a:latin typeface="Calibri" charset="0"/>
              </a:rPr>
              <a:t> (Teacher, University City High School, San Diego, CA)</a:t>
            </a:r>
          </a:p>
          <a:p>
            <a:pPr eaLnBrk="1" hangingPunct="1">
              <a:spcBef>
                <a:spcPct val="0"/>
              </a:spcBef>
            </a:pPr>
            <a:endParaRPr lang="en-US" baseline="0" dirty="0" smtClean="0">
              <a:latin typeface="Calibri" charset="0"/>
            </a:endParaRPr>
          </a:p>
          <a:p>
            <a:pPr eaLnBrk="1" hangingPunct="1">
              <a:spcBef>
                <a:spcPct val="0"/>
              </a:spcBef>
            </a:pPr>
            <a:r>
              <a:rPr lang="en-US" baseline="0" dirty="0" smtClean="0">
                <a:latin typeface="Calibri" charset="0"/>
              </a:rPr>
              <a:t>**Note: This </a:t>
            </a:r>
            <a:r>
              <a:rPr lang="en-US" baseline="0" dirty="0" err="1" smtClean="0">
                <a:latin typeface="Calibri" charset="0"/>
              </a:rPr>
              <a:t>powerpoint</a:t>
            </a:r>
            <a:r>
              <a:rPr lang="en-US" baseline="0" dirty="0" smtClean="0">
                <a:latin typeface="Calibri" charset="0"/>
              </a:rPr>
              <a:t> is meant for teachers, to help guide the lesson and questioning.  However, slides 3 and 5 should be shown to students.</a:t>
            </a:r>
          </a:p>
          <a:p>
            <a:pPr eaLnBrk="1" hangingPunct="1">
              <a:spcBef>
                <a:spcPct val="0"/>
              </a:spcBef>
            </a:pPr>
            <a:endParaRPr lang="en-US" baseline="0" dirty="0" smtClean="0">
              <a:latin typeface="Calibri" charset="0"/>
            </a:endParaRPr>
          </a:p>
          <a:p>
            <a:pPr eaLnBrk="1" hangingPunct="1">
              <a:spcBef>
                <a:spcPct val="0"/>
              </a:spcBef>
              <a:buFontTx/>
              <a:buAutoNum type="arabicPeriod"/>
            </a:pPr>
            <a:r>
              <a:rPr lang="en-US" dirty="0" smtClean="0">
                <a:latin typeface="Calibri" charset="0"/>
              </a:rPr>
              <a:t>WHY : Tsunamis</a:t>
            </a:r>
            <a:r>
              <a:rPr lang="en-US" baseline="0" dirty="0" smtClean="0">
                <a:latin typeface="Calibri" charset="0"/>
              </a:rPr>
              <a:t> can devastate regions.  Although they cannot be prevented, some of the damage can be reduced.  By investigating early warning systems and engineering solution, students will become aware of hazards in various places of the world, what solutions exist to reduce damage, and how to apply what they’ve learned about waves and plate tectonics.</a:t>
            </a:r>
            <a:endParaRPr lang="en-US" dirty="0" smtClean="0">
              <a:latin typeface="Calibri" charset="0"/>
            </a:endParaRPr>
          </a:p>
          <a:p>
            <a:pPr eaLnBrk="1" hangingPunct="1">
              <a:spcBef>
                <a:spcPct val="0"/>
              </a:spcBef>
              <a:buFontTx/>
              <a:buAutoNum type="arabicPeriod"/>
            </a:pPr>
            <a:r>
              <a:rPr lang="en-US" dirty="0" smtClean="0">
                <a:latin typeface="Calibri" charset="0"/>
              </a:rPr>
              <a:t>SUMMARY:</a:t>
            </a:r>
            <a:r>
              <a:rPr lang="en-US" baseline="0" dirty="0" smtClean="0">
                <a:latin typeface="Calibri" charset="0"/>
              </a:rPr>
              <a:t> Students first watch some tsunami footage to understand how these waves affect land.  They discuss how they think early warning could be implemented, and ideas for engineering buildings to be tsunami proof.  Next, they are walked through the components of an early warning system and what one can do with that warning.  Last, they build structures to test in the wave tank to learn about what is used in real life. </a:t>
            </a:r>
          </a:p>
          <a:p>
            <a:pPr eaLnBrk="1" hangingPunct="1">
              <a:spcBef>
                <a:spcPct val="0"/>
              </a:spcBef>
              <a:buFontTx/>
              <a:buNone/>
            </a:pPr>
            <a:r>
              <a:rPr lang="en-US" baseline="0" dirty="0" smtClean="0">
                <a:latin typeface="Calibri" charset="0"/>
              </a:rPr>
              <a:t>This lesson uses </a:t>
            </a:r>
            <a:r>
              <a:rPr lang="en-US" baseline="0" dirty="0" err="1" smtClean="0">
                <a:latin typeface="Calibri" charset="0"/>
              </a:rPr>
              <a:t>TsunamiEngActivity.docx</a:t>
            </a:r>
            <a:r>
              <a:rPr lang="en-US" baseline="0" dirty="0" smtClean="0">
                <a:latin typeface="Calibri" charset="0"/>
              </a:rPr>
              <a:t> and </a:t>
            </a:r>
            <a:r>
              <a:rPr lang="en-US" baseline="0" dirty="0" err="1" smtClean="0">
                <a:latin typeface="Calibri" charset="0"/>
              </a:rPr>
              <a:t>TsunamiEngAct_Teachers.docx</a:t>
            </a:r>
            <a:r>
              <a:rPr lang="en-US" baseline="0" dirty="0" smtClean="0">
                <a:latin typeface="Calibri" charset="0"/>
              </a:rPr>
              <a:t>.</a:t>
            </a:r>
            <a:endParaRPr lang="en-US" dirty="0" smtClean="0">
              <a:latin typeface="Calibri" charset="0"/>
            </a:endParaRPr>
          </a:p>
          <a:p>
            <a:pPr eaLnBrk="1" hangingPunct="1">
              <a:spcBef>
                <a:spcPct val="0"/>
              </a:spcBef>
              <a:buFontTx/>
              <a:buAutoNum type="arabicPeriod"/>
            </a:pPr>
            <a:r>
              <a:rPr lang="en-US" dirty="0" smtClean="0">
                <a:latin typeface="Calibri" charset="0"/>
              </a:rPr>
              <a:t>WEBSITES/RESOURCES USED IN THIS PRESENTATION: </a:t>
            </a:r>
            <a:r>
              <a:rPr lang="en-US" baseline="0" dirty="0" smtClean="0">
                <a:latin typeface="Calibri" charset="0"/>
              </a:rPr>
              <a:t>  </a:t>
            </a:r>
          </a:p>
          <a:p>
            <a:pPr eaLnBrk="1" hangingPunct="1">
              <a:spcBef>
                <a:spcPct val="0"/>
              </a:spcBef>
              <a:buFontTx/>
              <a:buNone/>
            </a:pPr>
            <a:r>
              <a:rPr lang="en-US" baseline="0" dirty="0" smtClean="0">
                <a:latin typeface="Calibri" charset="0"/>
              </a:rPr>
              <a:t>-The wave tank used in Lesson 3 will be necessary for this lesson.</a:t>
            </a:r>
          </a:p>
          <a:p>
            <a:pPr eaLnBrk="1" hangingPunct="1">
              <a:spcBef>
                <a:spcPct val="0"/>
              </a:spcBef>
              <a:buFontTx/>
              <a:buAutoNum type="arabicPeriod"/>
            </a:pPr>
            <a:endParaRPr lang="en-US" baseline="0" dirty="0" smtClean="0">
              <a:latin typeface="Calibri" charset="0"/>
            </a:endParaRPr>
          </a:p>
          <a:p>
            <a:pPr eaLnBrk="1" hangingPunct="1">
              <a:spcBef>
                <a:spcPct val="0"/>
              </a:spcBef>
              <a:buFontTx/>
              <a:buNone/>
            </a:pPr>
            <a:r>
              <a:rPr lang="en-US" baseline="0" dirty="0" smtClean="0">
                <a:latin typeface="Calibri" charset="0"/>
              </a:rPr>
              <a:t>-HD Footage of Japan Tsunami</a:t>
            </a:r>
          </a:p>
          <a:p>
            <a:pPr eaLnBrk="1" hangingPunct="1">
              <a:spcBef>
                <a:spcPct val="0"/>
              </a:spcBef>
              <a:buFontTx/>
              <a:buNone/>
            </a:pPr>
            <a:r>
              <a:rPr lang="en-US" baseline="0" dirty="0" smtClean="0">
                <a:latin typeface="Calibri" charset="0"/>
              </a:rPr>
              <a:t>http://</a:t>
            </a:r>
            <a:r>
              <a:rPr lang="en-US" baseline="0" dirty="0" err="1" smtClean="0">
                <a:latin typeface="Calibri" charset="0"/>
              </a:rPr>
              <a:t>www.youtube.com/watch?v</a:t>
            </a:r>
            <a:r>
              <a:rPr lang="en-US" baseline="0" dirty="0" smtClean="0">
                <a:latin typeface="Calibri" charset="0"/>
              </a:rPr>
              <a:t>=J2hUwFo6Vpc</a:t>
            </a: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-NOAA Ocean Explorer Tsunami Early Warning Animation</a:t>
            </a:r>
          </a:p>
          <a:p>
            <a:pPr eaLnBrk="1" hangingPunct="1">
              <a:spcBef>
                <a:spcPct val="0"/>
              </a:spcBef>
              <a:buFontTx/>
              <a:buNone/>
            </a:pPr>
            <a:r>
              <a:rPr lang="en-US" dirty="0" smtClean="0">
                <a:latin typeface="Calibri" charset="0"/>
              </a:rPr>
              <a:t>http://oceanexplorer.noaa.gov/edu/learning/player/lesson09/l9la2_b.html</a:t>
            </a:r>
          </a:p>
          <a:p>
            <a:pPr eaLnBrk="1" hangingPunct="1">
              <a:spcBef>
                <a:spcPct val="0"/>
              </a:spcBef>
              <a:buFontTx/>
              <a:buNone/>
            </a:pPr>
            <a:endParaRPr lang="en-US" dirty="0" smtClean="0">
              <a:latin typeface="Calibri" charset="0"/>
            </a:endParaRPr>
          </a:p>
          <a:p>
            <a:pPr eaLnBrk="1" hangingPunct="1">
              <a:spcBef>
                <a:spcPct val="0"/>
              </a:spcBef>
              <a:buFontTx/>
              <a:buNone/>
            </a:pPr>
            <a:r>
              <a:rPr lang="en-US" baseline="0" dirty="0" smtClean="0">
                <a:latin typeface="Calibri" charset="0"/>
              </a:rPr>
              <a:t>-Model of the 2004 Indian Ocean Tsunami from Dr. Steven Ward at UC Santa Cruz.</a:t>
            </a:r>
          </a:p>
          <a:p>
            <a:pPr eaLnBrk="1" hangingPunct="1">
              <a:spcBef>
                <a:spcPct val="0"/>
              </a:spcBef>
              <a:buFontTx/>
              <a:buNone/>
            </a:pPr>
            <a:r>
              <a:rPr lang="en-US" baseline="0" dirty="0" smtClean="0">
                <a:latin typeface="Calibri" charset="0"/>
              </a:rPr>
              <a:t> https://</a:t>
            </a:r>
            <a:r>
              <a:rPr lang="en-US" baseline="0" dirty="0" err="1" smtClean="0">
                <a:latin typeface="Calibri" charset="0"/>
              </a:rPr>
              <a:t>www.youtube.com/watch?v</a:t>
            </a:r>
            <a:r>
              <a:rPr lang="en-US" baseline="0" dirty="0" smtClean="0">
                <a:latin typeface="Calibri" charset="0"/>
              </a:rPr>
              <a:t>=IC4xWwZ60BE</a:t>
            </a: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-Model from NOAA of the Japan 2011 tsunami.  </a:t>
            </a:r>
          </a:p>
          <a:p>
            <a:pPr eaLnBrk="1" hangingPunct="1">
              <a:spcBef>
                <a:spcPct val="0"/>
              </a:spcBef>
              <a:buFontTx/>
              <a:buNone/>
            </a:pPr>
            <a:r>
              <a:rPr lang="en-US" baseline="0" dirty="0" smtClean="0">
                <a:latin typeface="Calibri" charset="0"/>
              </a:rPr>
              <a:t>http://green.blogs.nytimes.com/2011/03/15/wave-power-of-tsunami/?_php=</a:t>
            </a:r>
            <a:r>
              <a:rPr lang="en-US" baseline="0" dirty="0" err="1" smtClean="0">
                <a:latin typeface="Calibri" charset="0"/>
              </a:rPr>
              <a:t>true&amp;_type</a:t>
            </a:r>
            <a:r>
              <a:rPr lang="en-US" baseline="0" dirty="0" smtClean="0">
                <a:latin typeface="Calibri" charset="0"/>
              </a:rPr>
              <a:t>=</a:t>
            </a:r>
            <a:r>
              <a:rPr lang="en-US" baseline="0" dirty="0" err="1" smtClean="0">
                <a:latin typeface="Calibri" charset="0"/>
              </a:rPr>
              <a:t>blogs&amp;_php</a:t>
            </a:r>
            <a:r>
              <a:rPr lang="en-US" baseline="0" dirty="0" smtClean="0">
                <a:latin typeface="Calibri" charset="0"/>
              </a:rPr>
              <a:t>=</a:t>
            </a:r>
            <a:r>
              <a:rPr lang="en-US" baseline="0" dirty="0" err="1" smtClean="0">
                <a:latin typeface="Calibri" charset="0"/>
              </a:rPr>
              <a:t>true&amp;_type</a:t>
            </a:r>
            <a:r>
              <a:rPr lang="en-US" baseline="0" dirty="0" smtClean="0">
                <a:latin typeface="Calibri" charset="0"/>
              </a:rPr>
              <a:t>=</a:t>
            </a:r>
            <a:r>
              <a:rPr lang="en-US" baseline="0" dirty="0" err="1" smtClean="0">
                <a:latin typeface="Calibri" charset="0"/>
              </a:rPr>
              <a:t>blogs&amp;_r</a:t>
            </a:r>
            <a:r>
              <a:rPr lang="en-US" baseline="0" dirty="0" smtClean="0">
                <a:latin typeface="Calibri" charset="0"/>
              </a:rPr>
              <a:t>=1</a:t>
            </a:r>
          </a:p>
          <a:p>
            <a:pPr eaLnBrk="1" hangingPunct="1">
              <a:spcBef>
                <a:spcPct val="0"/>
              </a:spcBef>
              <a:buFontTx/>
              <a:buNone/>
            </a:pP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AutoNum type="arabicPeriod"/>
            </a:pPr>
            <a:r>
              <a:rPr lang="en-US" dirty="0" smtClean="0">
                <a:latin typeface="Calibri" charset="0"/>
              </a:rPr>
              <a:t>ADDITIONAL READING:</a:t>
            </a:r>
          </a:p>
          <a:p>
            <a:pPr eaLnBrk="1" hangingPunct="1">
              <a:spcBef>
                <a:spcPct val="0"/>
              </a:spcBef>
              <a:buFontTx/>
              <a:buNone/>
            </a:pPr>
            <a:r>
              <a:rPr lang="en-US" dirty="0" smtClean="0">
                <a:latin typeface="Calibri" charset="0"/>
              </a:rPr>
              <a:t>-NOAA:</a:t>
            </a:r>
            <a:r>
              <a:rPr lang="en-US" baseline="0" dirty="0" smtClean="0">
                <a:latin typeface="Calibri" charset="0"/>
              </a:rPr>
              <a:t> How a tsunami early warning system works: This is helpful for some information about the process of a tsunami early warning system</a:t>
            </a:r>
          </a:p>
          <a:p>
            <a:pPr eaLnBrk="1" hangingPunct="1">
              <a:spcBef>
                <a:spcPct val="0"/>
              </a:spcBef>
              <a:buFontTx/>
              <a:buNone/>
            </a:pPr>
            <a:r>
              <a:rPr lang="en-US" dirty="0" smtClean="0">
                <a:latin typeface="Calibri" charset="0"/>
              </a:rPr>
              <a:t>http://</a:t>
            </a:r>
            <a:r>
              <a:rPr lang="en-US" dirty="0" err="1" smtClean="0">
                <a:latin typeface="Calibri" charset="0"/>
              </a:rPr>
              <a:t>www.tsunami.noaa.gov/warning_system_works.html</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AutoNum type="arabicPeriod"/>
            </a:pPr>
            <a:r>
              <a:rPr lang="en-US" dirty="0" smtClean="0">
                <a:latin typeface="Calibri" charset="0"/>
              </a:rPr>
              <a:t>CONTEXT FOR USE:</a:t>
            </a:r>
            <a:r>
              <a:rPr lang="en-US" baseline="0" dirty="0" smtClean="0">
                <a:latin typeface="Calibri" charset="0"/>
              </a:rPr>
              <a:t> This lesson is part of the Plate Tectonics and Natural Disasters unit.  It is intended for a 9</a:t>
            </a:r>
            <a:r>
              <a:rPr lang="en-US" baseline="30000" dirty="0" smtClean="0">
                <a:latin typeface="Calibri" charset="0"/>
              </a:rPr>
              <a:t>th</a:t>
            </a:r>
            <a:r>
              <a:rPr lang="en-US" baseline="0" dirty="0" smtClean="0">
                <a:latin typeface="Calibri" charset="0"/>
              </a:rPr>
              <a:t> grade earth science classroom.  Prerequisites: Lessons 1-4.  A basic understanding of mechanical waves and the anatomy of a wave, as well as a basic understanding of plate tectonics.  </a:t>
            </a:r>
            <a:endParaRPr lang="en-US" dirty="0" smtClean="0">
              <a:latin typeface="Calibri" charset="0"/>
            </a:endParaRPr>
          </a:p>
          <a:p>
            <a:pPr eaLnBrk="1" hangingPunct="1">
              <a:spcBef>
                <a:spcPct val="0"/>
              </a:spcBef>
              <a:buFontTx/>
              <a:buAutoNum type="arabicPeriod"/>
            </a:pPr>
            <a:r>
              <a:rPr lang="en-US" dirty="0" smtClean="0">
                <a:latin typeface="Calibri" charset="0"/>
              </a:rPr>
              <a:t>MISCONCEPTIONS:</a:t>
            </a:r>
            <a:r>
              <a:rPr lang="en-US" baseline="0" dirty="0" smtClean="0">
                <a:latin typeface="Calibri" charset="0"/>
              </a:rPr>
              <a:t> Students may think that tsunamis cause damage as a large breaking wave would (instead of like a powerful flood or surge).  </a:t>
            </a:r>
            <a:endParaRPr lang="en-US" dirty="0" smtClean="0">
              <a:latin typeface="Calibri" charset="0"/>
            </a:endParaRPr>
          </a:p>
          <a:p>
            <a:pPr eaLnBrk="1" hangingPunct="1">
              <a:spcBef>
                <a:spcPct val="0"/>
              </a:spcBef>
              <a:buFontTx/>
              <a:buAutoNum type="arabicPeriod"/>
            </a:pPr>
            <a:r>
              <a:rPr lang="en-US" dirty="0" smtClean="0">
                <a:latin typeface="Calibri" charset="0"/>
              </a:rPr>
              <a:t>EVALUATION TIPS: Listen to students’ discussions about how early warning systems would work, about what is</a:t>
            </a:r>
            <a:r>
              <a:rPr lang="en-US" baseline="0" dirty="0" smtClean="0">
                <a:latin typeface="Calibri" charset="0"/>
              </a:rPr>
              <a:t> so damaging to structures and how to construct better buildings to solve this, watch their building construction, and read their paragraphs on what “at-risk” areas should do for their buildings and seawalls, etc.</a:t>
            </a:r>
            <a:endParaRPr lang="en-US" dirty="0" smtClean="0">
              <a:latin typeface="Calibri" charset="0"/>
            </a:endParaRPr>
          </a:p>
          <a:p>
            <a:pPr eaLnBrk="1" hangingPunct="1">
              <a:spcBef>
                <a:spcPct val="0"/>
              </a:spcBef>
              <a:buFontTx/>
              <a:buAutoNum type="arabicPeriod"/>
            </a:pPr>
            <a:r>
              <a:rPr lang="en-US" dirty="0" smtClean="0">
                <a:latin typeface="Calibri" charset="0"/>
              </a:rPr>
              <a:t>TEACHING NOTES. </a:t>
            </a:r>
            <a:r>
              <a:rPr lang="en-US" baseline="0" dirty="0" smtClean="0">
                <a:latin typeface="Calibri" charset="0"/>
              </a:rPr>
              <a:t> </a:t>
            </a:r>
            <a:r>
              <a:rPr lang="en-US" dirty="0" smtClean="0">
                <a:latin typeface="Calibri" charset="0"/>
              </a:rPr>
              <a:t>Use the Key Question to get students to write</a:t>
            </a:r>
            <a:r>
              <a:rPr lang="en-US" baseline="0" dirty="0" smtClean="0">
                <a:latin typeface="Calibri" charset="0"/>
              </a:rPr>
              <a:t> down their initial ideas.  No idea is right or wrong, this is just to see from their standpoint as well as a teacher’s standpoint what they already know about the subject and what they can learn.  Ask them in what ways do they think damage from tsunamis could be reduced – what if you had warning?  Do you think you could devise a system to give a warning – say if you knew an earthquake happened?  Could you build your structures differently?</a:t>
            </a: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-Show students the video of footage from the Japan tsunami.  Pause every so often for discussion if helpful.  Talk</a:t>
            </a:r>
            <a:r>
              <a:rPr lang="en-US" baseline="0" dirty="0" smtClean="0"/>
              <a:t> about how this is the initial arrival of the tsunami – after this it goes out, and comes back in, etc.  </a:t>
            </a:r>
            <a:r>
              <a:rPr lang="en-US" dirty="0" smtClean="0"/>
              <a:t> </a:t>
            </a:r>
          </a:p>
          <a:p>
            <a:endParaRPr lang="en-US" dirty="0" smtClean="0"/>
          </a:p>
          <a:p>
            <a:r>
              <a:rPr lang="en-US" dirty="0" smtClean="0"/>
              <a:t>-What kind of damage did you see?  -   Ask them to describe what type of damage they see, and what they think it’s from.</a:t>
            </a:r>
            <a:r>
              <a:rPr lang="en-US" baseline="0" dirty="0" smtClean="0"/>
              <a:t>  </a:t>
            </a:r>
          </a:p>
          <a:p>
            <a:endParaRPr lang="en-US" baseline="0" dirty="0" smtClean="0"/>
          </a:p>
          <a:p>
            <a:r>
              <a:rPr lang="en-US" baseline="0" dirty="0" smtClean="0"/>
              <a:t>-Could anything be done to reduce some of this damage?  -  There were trucks and cars on the road – what do you think you could do with a certain amount of warning – 10 minutes, 30 minutes?  Or for example, when houses are carried away, could anything be done (perhaps inland, not by the coast where the tsunami is very powerful) to prevent that from happening?  </a:t>
            </a:r>
          </a:p>
          <a:p>
            <a:r>
              <a:rPr lang="en-US" baseline="0" dirty="0" smtClean="0"/>
              <a:t>Have students discuss in their groups and write some ideas about what could be done.  How could they instate a tsunami early warning system?  What kind of instruments would they use, how would you calculate a warning time?  How about engineering buildings?</a:t>
            </a:r>
          </a:p>
          <a:p>
            <a:endParaRPr lang="en-US" dirty="0" smtClean="0"/>
          </a:p>
          <a:p>
            <a:endParaRPr lang="en-US" dirty="0" smtClean="0"/>
          </a:p>
          <a:p>
            <a:endParaRPr lang="en-US" dirty="0" smtClean="0"/>
          </a:p>
          <a:p>
            <a:r>
              <a:rPr lang="en-US" dirty="0" smtClean="0"/>
              <a:t>Video:</a:t>
            </a:r>
          </a:p>
          <a:p>
            <a:r>
              <a:rPr lang="en-US" dirty="0" smtClean="0"/>
              <a:t>HD Footage of the Tohoku</a:t>
            </a:r>
            <a:r>
              <a:rPr lang="en-US" baseline="0" dirty="0" smtClean="0"/>
              <a:t> Tsunami in Japan.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latin typeface="Calibri" charset="0"/>
              </a:rPr>
              <a:t>http://</a:t>
            </a:r>
            <a:r>
              <a:rPr lang="en-US" baseline="0" dirty="0" err="1" smtClean="0">
                <a:latin typeface="Calibri" charset="0"/>
              </a:rPr>
              <a:t>www.youtube.com/watch?v</a:t>
            </a:r>
            <a:r>
              <a:rPr lang="en-US" baseline="0" dirty="0" smtClean="0">
                <a:latin typeface="Calibri" charset="0"/>
              </a:rPr>
              <a:t>=J2hUwFo6Vpc</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eaLnBrk="1" hangingPunct="1">
              <a:spcBef>
                <a:spcPct val="0"/>
              </a:spcBef>
              <a:buFontTx/>
              <a:buNone/>
            </a:pPr>
            <a:r>
              <a:rPr lang="en-US" baseline="0" dirty="0" smtClean="0">
                <a:latin typeface="Calibri" charset="0"/>
              </a:rPr>
              <a:t>-Early warning starts when seismometers record an earthquake    -   The first step in recognizing that a tsunami may have been generated is recording an earthquake on a thrust fault.  We can tell from seismometers where an earthquake happened, how large it is, and what type of fault it occurred on, so if the first (and quick) estimate indicates it happened on a large thrust fault, other types of monitoring should begin and the first warning should be issued.  </a:t>
            </a:r>
          </a:p>
          <a:p>
            <a:pPr eaLnBrk="1" hangingPunct="1">
              <a:spcBef>
                <a:spcPct val="0"/>
              </a:spcBef>
              <a:buFontTx/>
              <a:buNone/>
            </a:pPr>
            <a:r>
              <a:rPr lang="en-US" baseline="0" dirty="0" smtClean="0">
                <a:latin typeface="Calibri" charset="0"/>
              </a:rPr>
              <a:t>Ask students what they think the next steps are when seismometers have recorded an earthquake.  Ask them if they think it matters where the earthquake happens, and on what type of fault.</a:t>
            </a: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-Earthquake magnitude is important.    -   The larger the earthquake, the larger the displacement, the larger the potential tsunami. The displacement at the seafloor is what matters, and not all large earthquakes produce the same amount of displacement on the seafloor (More displacement = larger tsunami).  </a:t>
            </a:r>
          </a:p>
          <a:p>
            <a:pPr eaLnBrk="1" hangingPunct="1">
              <a:spcBef>
                <a:spcPct val="0"/>
              </a:spcBef>
              <a:buFontTx/>
              <a:buNone/>
            </a:pPr>
            <a:r>
              <a:rPr lang="en-US" baseline="0" dirty="0" smtClean="0">
                <a:latin typeface="Calibri" charset="0"/>
              </a:rPr>
              <a:t>Ask students why they think the magnitude is important.  Ask them how that would affect the warning.  </a:t>
            </a: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-What about tracking the wave?   -   Now you have a clue that there is likely a tsunami, but you want to know how large it is and where it is, how fast it’s traveling.  How would you track it?  Ask them for their ideas.</a:t>
            </a: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-Early Warning Animation    -    Have students watch the short animation from NOAA about pressure sensors and DART buoys.  These pressure sensors are placed under the ocean floor, and can sense a tsunami because there is more pressure on top of it as the crest of the wave passes.  They send the data to a buoy on the surface, which sends the data to a satellite and then to data centers around the world which use it to model the tsunami.  Once this happens, we have a much better idea of how much time before the tsunami reaches land.  </a:t>
            </a:r>
          </a:p>
          <a:p>
            <a:pPr eaLnBrk="1" hangingPunct="1">
              <a:spcBef>
                <a:spcPct val="0"/>
              </a:spcBef>
              <a:buFontTx/>
              <a:buNone/>
            </a:pPr>
            <a:r>
              <a:rPr lang="en-US" baseline="0" dirty="0" smtClean="0">
                <a:latin typeface="Calibri" charset="0"/>
              </a:rPr>
              <a:t>Ask students what they think is going on in the animation, and then describe it.  If time, ask them the questions below the animation, especially the one regarding ocean waves.</a:t>
            </a:r>
          </a:p>
          <a:p>
            <a:pPr eaLnBrk="1" hangingPunct="1">
              <a:spcBef>
                <a:spcPct val="0"/>
              </a:spcBef>
              <a:buFontTx/>
              <a:buNone/>
            </a:pPr>
            <a:r>
              <a:rPr lang="en-US" baseline="0" dirty="0" smtClean="0">
                <a:latin typeface="Calibri" charset="0"/>
              </a:rPr>
              <a:t>Then ask students what they would do with that much time of warning – where would they put sirens, how would the communicate to the public the warning?</a:t>
            </a:r>
          </a:p>
          <a:p>
            <a:pPr eaLnBrk="1" hangingPunct="1">
              <a:spcBef>
                <a:spcPct val="0"/>
              </a:spcBef>
              <a:buFontTx/>
              <a:buNone/>
            </a:pPr>
            <a:r>
              <a:rPr lang="en-US" baseline="0" dirty="0" smtClean="0">
                <a:latin typeface="Calibri" charset="0"/>
              </a:rPr>
              <a:t>Early Warning Animation:</a:t>
            </a:r>
          </a:p>
          <a:p>
            <a:pPr eaLnBrk="1" hangingPunct="1">
              <a:spcBef>
                <a:spcPct val="0"/>
              </a:spcBef>
              <a:buFontTx/>
              <a:buNone/>
            </a:pPr>
            <a:r>
              <a:rPr lang="en-US" baseline="0" dirty="0" smtClean="0">
                <a:latin typeface="Calibri" charset="0"/>
              </a:rPr>
              <a:t>NOAA Ocean Explorer Tsunami Early Warning Animation</a:t>
            </a:r>
          </a:p>
          <a:p>
            <a:pPr eaLnBrk="1" hangingPunct="1">
              <a:spcBef>
                <a:spcPct val="0"/>
              </a:spcBef>
              <a:buFontTx/>
              <a:buNone/>
            </a:pPr>
            <a:r>
              <a:rPr lang="en-US" smtClean="0">
                <a:latin typeface="Calibri" charset="0"/>
              </a:rPr>
              <a:t>http://oceanexplorer.noaa.gov/edu/learning/player/lesson09/l9la2_b.html</a:t>
            </a:r>
          </a:p>
          <a:p>
            <a:pPr eaLnBrk="1" hangingPunct="1">
              <a:spcBef>
                <a:spcPct val="0"/>
              </a:spcBef>
              <a:buFontTx/>
              <a:buNone/>
            </a:pPr>
            <a:endParaRPr lang="en-US" baseline="0" smtClean="0">
              <a:latin typeface="Calibri" charset="0"/>
            </a:endParaRPr>
          </a:p>
          <a:p>
            <a:pPr eaLnBrk="1" hangingPunct="1">
              <a:spcBef>
                <a:spcPct val="0"/>
              </a:spcBef>
              <a:buFontTx/>
              <a:buNone/>
            </a:pPr>
            <a:endParaRPr lang="en-US" baseline="0" dirty="0" smtClean="0">
              <a:latin typeface="Calibri" charset="0"/>
            </a:endParaRP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Some things to keep in mind:</a:t>
            </a:r>
          </a:p>
          <a:p>
            <a:pPr eaLnBrk="1" hangingPunct="1">
              <a:spcBef>
                <a:spcPct val="0"/>
              </a:spcBef>
              <a:buFontTx/>
              <a:buNone/>
            </a:pPr>
            <a:r>
              <a:rPr lang="en-US" baseline="0" dirty="0" smtClean="0">
                <a:latin typeface="Calibri" charset="0"/>
              </a:rPr>
              <a:t>	- Models are an important part of the warning process.  For areas close to the earthquake, the best solution is just to go to higher ground for a few hours, until risk has passed.  For areas that are further away, early warning helps in models.  This is where the buoys come in – the wave height they record goes into models that will predict wave height and arrival time at different areas across the ocean.</a:t>
            </a:r>
          </a:p>
          <a:p>
            <a:pPr eaLnBrk="1" hangingPunct="1">
              <a:spcBef>
                <a:spcPct val="0"/>
              </a:spcBef>
              <a:buFontTx/>
              <a:buNone/>
            </a:pPr>
            <a:r>
              <a:rPr lang="en-US" baseline="0" dirty="0" smtClean="0">
                <a:latin typeface="Calibri" charset="0"/>
              </a:rPr>
              <a:t>	- To illustrate this, show these two videos:</a:t>
            </a:r>
          </a:p>
          <a:p>
            <a:pPr eaLnBrk="1" hangingPunct="1">
              <a:spcBef>
                <a:spcPct val="0"/>
              </a:spcBef>
              <a:buFontTx/>
              <a:buNone/>
            </a:pPr>
            <a:r>
              <a:rPr lang="en-US" baseline="0" dirty="0" smtClean="0">
                <a:latin typeface="Calibri" charset="0"/>
              </a:rPr>
              <a:t>		1. Model of the 2004 Indian Ocean Tsunami from Dr. Steven Ward at UC Santa Cruz.  Notice that around 1 hour and 30 minutes the tsunami hits </a:t>
            </a:r>
            <a:r>
              <a:rPr lang="en-US" baseline="0" dirty="0" err="1" smtClean="0">
                <a:latin typeface="Calibri" charset="0"/>
              </a:rPr>
              <a:t>madagascar</a:t>
            </a:r>
            <a:r>
              <a:rPr lang="en-US" baseline="0" dirty="0" smtClean="0">
                <a:latin typeface="Calibri" charset="0"/>
              </a:rPr>
              <a:t>.  This is where the model would be useful, if an early warning system were in place.  There are wave run-up heights at the end of the movie. https://</a:t>
            </a:r>
            <a:r>
              <a:rPr lang="en-US" baseline="0" dirty="0" err="1" smtClean="0">
                <a:latin typeface="Calibri" charset="0"/>
              </a:rPr>
              <a:t>www.youtube.com/watch?v</a:t>
            </a:r>
            <a:r>
              <a:rPr lang="en-US" baseline="0" dirty="0" smtClean="0">
                <a:latin typeface="Calibri" charset="0"/>
              </a:rPr>
              <a:t>=IC4xWwZ60BE</a:t>
            </a:r>
          </a:p>
          <a:p>
            <a:pPr eaLnBrk="1" hangingPunct="1">
              <a:spcBef>
                <a:spcPct val="0"/>
              </a:spcBef>
              <a:buFontTx/>
              <a:buNone/>
            </a:pPr>
            <a:r>
              <a:rPr lang="en-US" baseline="0" dirty="0" smtClean="0">
                <a:latin typeface="Calibri" charset="0"/>
              </a:rPr>
              <a:t>		2. Model from NOAA of the Japan 2011 tsunami.  Notice how this takes about 6 or 7 hours to hit the Hawaiian islands.  Also notice how this encounter diffuses the wave a bit. </a:t>
            </a:r>
          </a:p>
          <a:p>
            <a:pPr eaLnBrk="1" hangingPunct="1">
              <a:spcBef>
                <a:spcPct val="0"/>
              </a:spcBef>
              <a:buFontTx/>
              <a:buNone/>
            </a:pPr>
            <a:r>
              <a:rPr lang="en-US" baseline="0" dirty="0" smtClean="0">
                <a:latin typeface="Calibri" charset="0"/>
              </a:rPr>
              <a:t>		http://green.blogs.nytimes.com/2011/03/15/wave-power-of-tsunami/?_php=</a:t>
            </a:r>
            <a:r>
              <a:rPr lang="en-US" baseline="0" dirty="0" err="1" smtClean="0">
                <a:latin typeface="Calibri" charset="0"/>
              </a:rPr>
              <a:t>true&amp;_type</a:t>
            </a:r>
            <a:r>
              <a:rPr lang="en-US" baseline="0" dirty="0" smtClean="0">
                <a:latin typeface="Calibri" charset="0"/>
              </a:rPr>
              <a:t>=</a:t>
            </a:r>
            <a:r>
              <a:rPr lang="en-US" baseline="0" dirty="0" err="1" smtClean="0">
                <a:latin typeface="Calibri" charset="0"/>
              </a:rPr>
              <a:t>blogs&amp;_php</a:t>
            </a:r>
            <a:r>
              <a:rPr lang="en-US" baseline="0" dirty="0" smtClean="0">
                <a:latin typeface="Calibri" charset="0"/>
              </a:rPr>
              <a:t>=</a:t>
            </a:r>
            <a:r>
              <a:rPr lang="en-US" baseline="0" dirty="0" err="1" smtClean="0">
                <a:latin typeface="Calibri" charset="0"/>
              </a:rPr>
              <a:t>true&amp;_type</a:t>
            </a:r>
            <a:r>
              <a:rPr lang="en-US" baseline="0" dirty="0" smtClean="0">
                <a:latin typeface="Calibri" charset="0"/>
              </a:rPr>
              <a:t>=</a:t>
            </a:r>
            <a:r>
              <a:rPr lang="en-US" baseline="0" dirty="0" err="1" smtClean="0">
                <a:latin typeface="Calibri" charset="0"/>
              </a:rPr>
              <a:t>blogs&amp;_r</a:t>
            </a:r>
            <a:r>
              <a:rPr lang="en-US" baseline="0" dirty="0" smtClean="0">
                <a:latin typeface="Calibri" charset="0"/>
              </a:rPr>
              <a:t>=1</a:t>
            </a:r>
          </a:p>
          <a:p>
            <a:pPr eaLnBrk="1" hangingPunct="1">
              <a:spcBef>
                <a:spcPct val="0"/>
              </a:spcBef>
              <a:buFontTx/>
              <a:buNone/>
            </a:pPr>
            <a:r>
              <a:rPr lang="en-US" baseline="0" dirty="0" smtClean="0">
                <a:latin typeface="Calibri" charset="0"/>
              </a:rPr>
              <a:t>		3. Having information from buoys helps immensely for an accurate prediction from these models.  </a:t>
            </a:r>
          </a:p>
          <a:p>
            <a:pPr eaLnBrk="1" hangingPunct="1">
              <a:spcBef>
                <a:spcPct val="0"/>
              </a:spcBef>
              <a:buFontTx/>
              <a:buNone/>
            </a:pPr>
            <a:endParaRPr lang="en-US" baseline="0" dirty="0" smtClean="0">
              <a:latin typeface="Calibri" charset="0"/>
            </a:endParaRP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Early Warning Animation:</a:t>
            </a:r>
          </a:p>
          <a:p>
            <a:pPr eaLnBrk="1" hangingPunct="1">
              <a:spcBef>
                <a:spcPct val="0"/>
              </a:spcBef>
              <a:buFontTx/>
              <a:buNone/>
            </a:pPr>
            <a:r>
              <a:rPr lang="en-US" baseline="0" dirty="0" smtClean="0">
                <a:latin typeface="Calibri" charset="0"/>
              </a:rPr>
              <a:t>NOAA Ocean Explorer Tsunami Early Warning Animation</a:t>
            </a:r>
          </a:p>
          <a:p>
            <a:pPr eaLnBrk="1" hangingPunct="1">
              <a:spcBef>
                <a:spcPct val="0"/>
              </a:spcBef>
              <a:buFontTx/>
              <a:buNone/>
            </a:pPr>
            <a:r>
              <a:rPr lang="en-US" dirty="0" smtClean="0">
                <a:latin typeface="Calibri" charset="0"/>
              </a:rPr>
              <a:t>http://oceanexplorer.noaa.gov/edu/learning/player/lesson09/l9la2_b.html</a:t>
            </a:r>
          </a:p>
          <a:p>
            <a:endParaRPr lang="en-US" dirty="0" smtClean="0"/>
          </a:p>
          <a:p>
            <a:r>
              <a:rPr lang="en-US" dirty="0" smtClean="0"/>
              <a:t>Photo:</a:t>
            </a:r>
          </a:p>
          <a:p>
            <a:r>
              <a:rPr lang="en-US" dirty="0" smtClean="0"/>
              <a:t>Tsunami buoy being deployed</a:t>
            </a:r>
          </a:p>
          <a:p>
            <a:r>
              <a:rPr lang="en-US" dirty="0" smtClean="0"/>
              <a:t>NOAA news</a:t>
            </a:r>
          </a:p>
          <a:p>
            <a:r>
              <a:rPr lang="en-US" dirty="0" smtClean="0"/>
              <a:t>http://www.noaanews.noaa.gov/stories2004/s2358.htm</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-Why do you think tsunamis are so destructive to buildings?   -   One of the reasons tsunamis</a:t>
            </a:r>
            <a:r>
              <a:rPr lang="en-US" baseline="0" dirty="0" smtClean="0"/>
              <a:t> are so destructive to buildings is because of scour on the foundations – the water scours the sides of the buildings, weakening them.</a:t>
            </a:r>
          </a:p>
          <a:p>
            <a:r>
              <a:rPr lang="en-US" dirty="0" smtClean="0"/>
              <a:t>Ask students</a:t>
            </a:r>
            <a:r>
              <a:rPr lang="en-US" baseline="0" dirty="0" smtClean="0"/>
              <a:t> why they think the tsunami is so destructive to buildings (other than it’s force).  Lead them to the conclusion that it’s partly because of scour – the more surface area, the more scour.</a:t>
            </a:r>
          </a:p>
          <a:p>
            <a:endParaRPr lang="en-US" baseline="0" dirty="0" smtClean="0"/>
          </a:p>
          <a:p>
            <a:r>
              <a:rPr lang="en-US" baseline="0" dirty="0" smtClean="0"/>
              <a:t>-What can be done to reduce some of this destruction?    -   Buildings can be raised on pilings, buried deep into the ground.  This way it reduces the amount of surface area for scour, and most of the wave can pass through the building.  The pilings do need to be deep however, otherwise the wave will wash away the sediment around the pilings.  Additionally, seawalls can reduce some of the damage.</a:t>
            </a:r>
          </a:p>
          <a:p>
            <a:r>
              <a:rPr lang="en-US" baseline="0" dirty="0" smtClean="0"/>
              <a:t>Ask students what they think can be done to reduce some of this destruction.  Lead them to seawalls, or how they think buildings can be better designed to reduce scour?  Have students write a list of things to try.</a:t>
            </a:r>
          </a:p>
          <a:p>
            <a:endParaRPr lang="en-US" baseline="0" dirty="0" smtClean="0"/>
          </a:p>
          <a:p>
            <a:endParaRPr lang="en-US" baseline="0" dirty="0" smtClean="0"/>
          </a:p>
          <a:p>
            <a:r>
              <a:rPr lang="en-US" baseline="0" dirty="0" smtClean="0"/>
              <a:t>Now, use </a:t>
            </a:r>
            <a:r>
              <a:rPr lang="en-US" baseline="0" dirty="0" err="1" smtClean="0"/>
              <a:t>TsunamiEngActivity.docx</a:t>
            </a:r>
            <a:r>
              <a:rPr lang="en-US" baseline="0" dirty="0" smtClean="0"/>
              <a:t>.  Have students make their structures to test in the wave tank (</a:t>
            </a:r>
            <a:r>
              <a:rPr lang="en-US" baseline="0" dirty="0" err="1" smtClean="0"/>
              <a:t>WaveTankDemo.docx</a:t>
            </a:r>
            <a:r>
              <a:rPr lang="en-US" baseline="0" dirty="0" smtClean="0"/>
              <a:t>, from the first tsunami lesson in this unit – Lesson 3).  Use </a:t>
            </a:r>
            <a:r>
              <a:rPr lang="en-US" baseline="0" dirty="0" err="1" smtClean="0"/>
              <a:t>TsunamiEngActivity_Teachers.docx</a:t>
            </a:r>
            <a:r>
              <a:rPr lang="en-US" baseline="0" dirty="0" smtClean="0"/>
              <a:t> for guidance on how to construct the seawall and pilings (and to direct students in this activity).</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Wrap-up</a:t>
            </a:r>
            <a:r>
              <a:rPr lang="en-US" sz="1200" kern="1200" baseline="0" dirty="0" smtClean="0">
                <a:solidFill>
                  <a:schemeClr val="tx1"/>
                </a:solidFill>
                <a:effectLst/>
                <a:latin typeface="+mn-lt"/>
                <a:ea typeface="+mn-ea"/>
                <a:cs typeface="+mn-cs"/>
              </a:rPr>
              <a:t> the activity by asking students which buildings/engineering solutions performed the best.  Ask them why they think that.  </a:t>
            </a:r>
          </a:p>
          <a:p>
            <a:r>
              <a:rPr lang="en-US" sz="1200" kern="1200" baseline="0" dirty="0" smtClean="0">
                <a:solidFill>
                  <a:schemeClr val="tx1"/>
                </a:solidFill>
                <a:effectLst/>
                <a:latin typeface="+mn-lt"/>
                <a:ea typeface="+mn-ea"/>
                <a:cs typeface="+mn-cs"/>
              </a:rPr>
              <a:t>Have them write a report describing the building/solution’s performance, and why they performed that way.  Have them also write which areas are at greatest risk of tsunamis, and what type of structures they would recommend for those regions.</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will integrate their knowledge of plate tectonics, tsunami wave basics, damage that caused by tsunamis, and what solutions exist to reduce some of this damage.</a:t>
            </a:r>
            <a:endParaRPr lang="en-US" sz="1200" kern="1200" dirty="0" smtClean="0">
              <a:solidFill>
                <a:schemeClr val="tx1"/>
              </a:solidFill>
              <a:effectLst/>
              <a:latin typeface="+mn-lt"/>
              <a:ea typeface="+mn-ea"/>
              <a:cs typeface="+mn-cs"/>
            </a:endParaRPr>
          </a:p>
          <a:p>
            <a:endParaRPr lang="en-US" dirty="0" smtClean="0"/>
          </a:p>
          <a:p>
            <a:r>
              <a:rPr lang="en-US" dirty="0" smtClean="0"/>
              <a:t>**Interesting Note:  The buildings in </a:t>
            </a:r>
            <a:r>
              <a:rPr lang="en-US" baseline="0" dirty="0" smtClean="0"/>
              <a:t>Hawaii began to use these pilings after the 1960 tsunami from Chile (which was include in the event search).  </a:t>
            </a:r>
            <a:endParaRPr lang="en-US" dirty="0" smtClean="0"/>
          </a:p>
          <a:p>
            <a:endParaRPr lang="en-US" dirty="0" smtClean="0"/>
          </a:p>
          <a:p>
            <a:r>
              <a:rPr lang="en-US" dirty="0" smtClean="0"/>
              <a:t>Photo on left:</a:t>
            </a:r>
          </a:p>
          <a:p>
            <a:r>
              <a:rPr lang="en-US" dirty="0" smtClean="0"/>
              <a:t>Sea wall at </a:t>
            </a:r>
            <a:r>
              <a:rPr lang="en-US" dirty="0" err="1" smtClean="0"/>
              <a:t>Fudai</a:t>
            </a:r>
            <a:r>
              <a:rPr lang="en-US" dirty="0" smtClean="0"/>
              <a:t> (was</a:t>
            </a:r>
            <a:r>
              <a:rPr lang="en-US" baseline="0" dirty="0" smtClean="0"/>
              <a:t> tall and strong enough to protect the city)</a:t>
            </a:r>
          </a:p>
          <a:p>
            <a:r>
              <a:rPr lang="en-US" baseline="0" dirty="0" smtClean="0"/>
              <a:t>Daily Mail</a:t>
            </a:r>
          </a:p>
          <a:p>
            <a:r>
              <a:rPr lang="en-US" dirty="0" smtClean="0"/>
              <a:t>http://www.dailymail.co.uk/news/article-1386978/The-Japanese-mayor-laughed-building-huge-sea-wall--village-left-untouched-tsunami.html</a:t>
            </a:r>
          </a:p>
          <a:p>
            <a:endParaRPr lang="en-US" dirty="0" smtClean="0"/>
          </a:p>
          <a:p>
            <a:r>
              <a:rPr lang="en-US" dirty="0" smtClean="0"/>
              <a:t>Photo on right:</a:t>
            </a:r>
          </a:p>
          <a:p>
            <a:r>
              <a:rPr lang="en-US" dirty="0" smtClean="0"/>
              <a:t>Building in Hilo, Hawaii on pilings to protect from tsunami</a:t>
            </a:r>
          </a:p>
          <a:p>
            <a:r>
              <a:rPr lang="en-US" dirty="0" smtClean="0"/>
              <a:t>Hawaii Tsunami</a:t>
            </a:r>
            <a:r>
              <a:rPr lang="en-US" baseline="0" dirty="0" smtClean="0"/>
              <a:t> Education System: Unit 7.3 Tsunami Aftermath and Response</a:t>
            </a:r>
            <a:endParaRPr lang="en-US" dirty="0" smtClean="0"/>
          </a:p>
          <a:p>
            <a:r>
              <a:rPr lang="en-US" dirty="0" smtClean="0"/>
              <a:t>http://www.discovertsunamis.org/tsunami_science_u7.html</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www.youtube.com/watch?v=J2hUwFo6Vpc"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oceanexplorer.noaa.gov/edu/learning/player/lesson09/l9la2_b.html" TargetMode="External"/><Relationship Id="rId4" Type="http://schemas.openxmlformats.org/officeDocument/2006/relationships/image" Target="../media/image3.jpeg"/><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pPr>
              <a:buNone/>
              <a:defRPr/>
            </a:pPr>
            <a:r>
              <a:rPr lang="en-US" dirty="0" smtClean="0"/>
              <a:t>Tsunamis cannot be prevented, but some of the damage caused by them can be.</a:t>
            </a:r>
          </a:p>
          <a:p>
            <a:pPr>
              <a:buNone/>
              <a:defRPr/>
            </a:pPr>
            <a:endParaRPr lang="en-US" dirty="0" smtClean="0"/>
          </a:p>
          <a:p>
            <a:pPr>
              <a:buNone/>
              <a:defRPr/>
            </a:pPr>
            <a:r>
              <a:rPr lang="en-US" dirty="0" smtClean="0"/>
              <a:t>Key Question: In what way do you think damage from tsunamis can be reduced?</a:t>
            </a:r>
          </a:p>
          <a:p>
            <a:pPr>
              <a:buNone/>
              <a:defRPr/>
            </a:pPr>
            <a:endParaRPr lang="en-US" dirty="0"/>
          </a:p>
          <a:p>
            <a:pPr marL="0" indent="0">
              <a:buNone/>
            </a:pPr>
            <a:endParaRPr lang="en-US" dirty="0"/>
          </a:p>
        </p:txBody>
      </p:sp>
      <p:sp>
        <p:nvSpPr>
          <p:cNvPr id="2" name="Title 1"/>
          <p:cNvSpPr>
            <a:spLocks noGrp="1"/>
          </p:cNvSpPr>
          <p:nvPr>
            <p:ph type="ctrTitle"/>
          </p:nvPr>
        </p:nvSpPr>
        <p:spPr/>
        <p:txBody>
          <a:bodyPr>
            <a:normAutofit/>
          </a:bodyPr>
          <a:lstStyle/>
          <a:p>
            <a:r>
              <a:rPr lang="en-US" dirty="0" smtClean="0"/>
              <a:t>Tsunami Warning </a:t>
            </a:r>
            <a:br>
              <a:rPr lang="en-US" dirty="0" smtClean="0"/>
            </a:br>
            <a:r>
              <a:rPr lang="en-US" dirty="0" smtClean="0"/>
              <a:t>and Engineering</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Watch </a:t>
            </a:r>
            <a:r>
              <a:rPr lang="en-US" dirty="0" smtClean="0">
                <a:hlinkClick r:id="rId3"/>
              </a:rPr>
              <a:t>this video</a:t>
            </a:r>
            <a:r>
              <a:rPr lang="en-US" dirty="0" smtClean="0"/>
              <a:t>.</a:t>
            </a:r>
          </a:p>
          <a:p>
            <a:endParaRPr lang="en-US" dirty="0" smtClean="0"/>
          </a:p>
          <a:p>
            <a:r>
              <a:rPr lang="en-US" dirty="0" smtClean="0"/>
              <a:t>What kind of damage did you see?</a:t>
            </a:r>
          </a:p>
          <a:p>
            <a:endParaRPr lang="en-US" dirty="0" smtClean="0"/>
          </a:p>
          <a:p>
            <a:r>
              <a:rPr lang="en-US" dirty="0" smtClean="0"/>
              <a:t>Could anything be done to reduce some of this damage?  </a:t>
            </a:r>
            <a:endParaRPr lang="en-US" dirty="0"/>
          </a:p>
        </p:txBody>
      </p:sp>
      <p:sp>
        <p:nvSpPr>
          <p:cNvPr id="3" name="Title 2"/>
          <p:cNvSpPr>
            <a:spLocks noGrp="1"/>
          </p:cNvSpPr>
          <p:nvPr>
            <p:ph type="title"/>
          </p:nvPr>
        </p:nvSpPr>
        <p:spPr/>
        <p:txBody>
          <a:bodyPr/>
          <a:lstStyle/>
          <a:p>
            <a:r>
              <a:rPr lang="en-US" dirty="0" smtClean="0"/>
              <a:t>Tohoku Tsunami Footage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Tsunami Early Warning System</a:t>
            </a:r>
            <a:endParaRPr lang="en-US" dirty="0"/>
          </a:p>
        </p:txBody>
      </p:sp>
      <p:sp>
        <p:nvSpPr>
          <p:cNvPr id="2" name="Content Placeholder 1"/>
          <p:cNvSpPr>
            <a:spLocks noGrp="1"/>
          </p:cNvSpPr>
          <p:nvPr>
            <p:ph type="body" idx="2"/>
          </p:nvPr>
        </p:nvSpPr>
        <p:spPr/>
        <p:txBody>
          <a:bodyPr/>
          <a:lstStyle/>
          <a:p>
            <a:r>
              <a:rPr lang="en-US" dirty="0" smtClean="0"/>
              <a:t>Early Warning starts when seismometers record an earthquake</a:t>
            </a:r>
          </a:p>
          <a:p>
            <a:endParaRPr lang="en-US" dirty="0" smtClean="0"/>
          </a:p>
          <a:p>
            <a:r>
              <a:rPr lang="en-US" dirty="0" smtClean="0"/>
              <a:t>Earthquake magnitude is important</a:t>
            </a:r>
          </a:p>
          <a:p>
            <a:endParaRPr lang="en-US" dirty="0" smtClean="0"/>
          </a:p>
          <a:p>
            <a:r>
              <a:rPr lang="en-US" dirty="0" smtClean="0"/>
              <a:t>What about tracking the wave?</a:t>
            </a:r>
          </a:p>
          <a:p>
            <a:endParaRPr lang="en-US" dirty="0" smtClean="0">
              <a:hlinkClick r:id="rId3"/>
            </a:endParaRPr>
          </a:p>
          <a:p>
            <a:r>
              <a:rPr lang="en-US" dirty="0" smtClean="0">
                <a:hlinkClick r:id="rId3"/>
              </a:rPr>
              <a:t>Early Warning Animation</a:t>
            </a:r>
            <a:endParaRPr lang="en-US" dirty="0"/>
          </a:p>
        </p:txBody>
      </p:sp>
      <p:pic>
        <p:nvPicPr>
          <p:cNvPr id="7" name="Picture Placeholder 6" descr="tsunami-buoy-deployment2.jpg"/>
          <p:cNvPicPr>
            <a:picLocks noGrp="1" noChangeAspect="1"/>
          </p:cNvPicPr>
          <p:nvPr>
            <p:ph sz="quarter" idx="1"/>
          </p:nvPr>
        </p:nvPicPr>
        <p:blipFill>
          <a:blip r:embed="rId4"/>
          <a:srcRect l="-28618" r="-28618"/>
          <a:stretch>
            <a:fillRect/>
          </a:stretch>
        </p:blipFill>
        <p:spPr>
          <a:xfrm>
            <a:off x="2930964" y="602967"/>
            <a:ext cx="5966951" cy="5725048"/>
          </a:xfrm>
        </p:spPr>
      </p:pic>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1"/>
          </p:nvPr>
        </p:nvSpPr>
        <p:spPr/>
        <p:txBody>
          <a:bodyPr/>
          <a:lstStyle/>
          <a:p>
            <a:r>
              <a:rPr lang="en-US" smtClean="0"/>
              <a:t>http://earthref.org/SCC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1"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animEffect transition="in" filter="fade">
                                      <p:cBhvr>
                                        <p:cTn id="23" dur="2000"/>
                                        <p:tgtEl>
                                          <p:spTgt spid="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1"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2000"/>
                                        <p:tgtEl>
                                          <p:spTgt spid="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1"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2000"/>
                                        <p:tgtEl>
                                          <p:spTgt spid="2">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1" nodeType="clickEffect">
                                  <p:stCondLst>
                                    <p:cond delay="0"/>
                                  </p:stCondLst>
                                  <p:childTnLst>
                                    <p:set>
                                      <p:cBhvr>
                                        <p:cTn id="37" dur="1" fill="hold">
                                          <p:stCondLst>
                                            <p:cond delay="0"/>
                                          </p:stCondLst>
                                        </p:cTn>
                                        <p:tgtEl>
                                          <p:spTgt spid="2">
                                            <p:txEl>
                                              <p:pRg st="6" end="6"/>
                                            </p:txEl>
                                          </p:spTgt>
                                        </p:tgtEl>
                                        <p:attrNameLst>
                                          <p:attrName>style.visibility</p:attrName>
                                        </p:attrNameLst>
                                      </p:cBhvr>
                                      <p:to>
                                        <p:strVal val="visible"/>
                                      </p:to>
                                    </p:set>
                                    <p:animEffect transition="in" filter="fade">
                                      <p:cBhvr>
                                        <p:cTn id="38"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 grpId="1"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endParaRPr lang="en-US" smtClean="0"/>
          </a:p>
          <a:p>
            <a:r>
              <a:rPr lang="en-US" smtClean="0"/>
              <a:t>Why </a:t>
            </a:r>
            <a:r>
              <a:rPr lang="en-US" dirty="0" smtClean="0"/>
              <a:t>do you think tsunamis are so destructive to buildings?</a:t>
            </a:r>
          </a:p>
          <a:p>
            <a:endParaRPr lang="en-US" dirty="0" smtClean="0"/>
          </a:p>
          <a:p>
            <a:r>
              <a:rPr lang="en-US" dirty="0" smtClean="0"/>
              <a:t>What can be done to reduce some of this destruction?</a:t>
            </a:r>
          </a:p>
          <a:p>
            <a:endParaRPr lang="en-US" dirty="0" smtClean="0"/>
          </a:p>
          <a:p>
            <a:endParaRPr lang="en-US" dirty="0"/>
          </a:p>
        </p:txBody>
      </p:sp>
      <p:sp>
        <p:nvSpPr>
          <p:cNvPr id="3" name="Title 2"/>
          <p:cNvSpPr>
            <a:spLocks noGrp="1"/>
          </p:cNvSpPr>
          <p:nvPr>
            <p:ph type="title"/>
          </p:nvPr>
        </p:nvSpPr>
        <p:spPr/>
        <p:txBody>
          <a:bodyPr/>
          <a:lstStyle/>
          <a:p>
            <a:r>
              <a:rPr lang="en-US" dirty="0" smtClean="0"/>
              <a:t>Tsunami Engineering</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805955"/>
            <a:ext cx="7772400" cy="3209544"/>
          </a:xfrm>
        </p:spPr>
        <p:txBody>
          <a:bodyPr>
            <a:noAutofit/>
          </a:bodyPr>
          <a:lstStyle/>
          <a:p>
            <a:pPr marL="0" indent="0">
              <a:buNone/>
            </a:pPr>
            <a:r>
              <a:rPr lang="en-US" dirty="0" smtClean="0"/>
              <a:t>Engineering solutions can reduce damage from tsunamis.</a:t>
            </a:r>
          </a:p>
          <a:p>
            <a:pPr marL="0" indent="0">
              <a:buNone/>
            </a:pPr>
            <a:r>
              <a:rPr lang="en-US" dirty="0" smtClean="0"/>
              <a:t>What engineering solutions did you come up with?</a:t>
            </a:r>
          </a:p>
          <a:p>
            <a:pPr marL="0" indent="0">
              <a:buNone/>
            </a:pPr>
            <a:endParaRPr lang="en-US" dirty="0" smtClean="0"/>
          </a:p>
          <a:p>
            <a:pPr marL="0" indent="0">
              <a:buNone/>
            </a:pP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Engineering </a:t>
            </a:r>
            <a:br>
              <a:rPr lang="en-US" dirty="0" smtClean="0"/>
            </a:br>
            <a:r>
              <a:rPr lang="en-US" dirty="0" smtClean="0"/>
              <a:t>Conclusions</a:t>
            </a:r>
            <a:endParaRPr lang="en-US" dirty="0"/>
          </a:p>
        </p:txBody>
      </p:sp>
      <p:pic>
        <p:nvPicPr>
          <p:cNvPr id="6" name="Picture 5" descr="Fudai_seawall.jpg"/>
          <p:cNvPicPr>
            <a:picLocks noChangeAspect="1"/>
          </p:cNvPicPr>
          <p:nvPr/>
        </p:nvPicPr>
        <p:blipFill>
          <a:blip r:embed="rId3"/>
          <a:stretch>
            <a:fillRect/>
          </a:stretch>
        </p:blipFill>
        <p:spPr>
          <a:xfrm>
            <a:off x="685800" y="3743421"/>
            <a:ext cx="3588083" cy="2272078"/>
          </a:xfrm>
          <a:prstGeom prst="rect">
            <a:avLst/>
          </a:prstGeom>
        </p:spPr>
      </p:pic>
      <p:pic>
        <p:nvPicPr>
          <p:cNvPr id="7" name="Picture 6" descr="Hilo_building_pilings.jpg"/>
          <p:cNvPicPr>
            <a:picLocks noChangeAspect="1"/>
          </p:cNvPicPr>
          <p:nvPr/>
        </p:nvPicPr>
        <p:blipFill>
          <a:blip r:embed="rId4"/>
          <a:stretch>
            <a:fillRect/>
          </a:stretch>
        </p:blipFill>
        <p:spPr>
          <a:xfrm>
            <a:off x="4653549" y="3646704"/>
            <a:ext cx="3804651" cy="2744104"/>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8321</TotalTime>
  <Words>2283</Words>
  <Application>Microsoft Macintosh PowerPoint</Application>
  <PresentationFormat>On-screen Show (4:3)</PresentationFormat>
  <Paragraphs>142</Paragraphs>
  <Slides>5</Slides>
  <Notes>5</Notes>
  <HiddenSlides>0</HiddenSlides>
  <MMClips>0</MMClips>
  <ScaleCrop>false</ScaleCrop>
  <HeadingPairs>
    <vt:vector size="4" baseType="variant">
      <vt:variant>
        <vt:lpstr>Design Template</vt:lpstr>
      </vt:variant>
      <vt:variant>
        <vt:i4>1</vt:i4>
      </vt:variant>
      <vt:variant>
        <vt:lpstr>Slide Titles</vt:lpstr>
      </vt:variant>
      <vt:variant>
        <vt:i4>5</vt:i4>
      </vt:variant>
    </vt:vector>
  </HeadingPairs>
  <TitlesOfParts>
    <vt:vector size="6" baseType="lpstr">
      <vt:lpstr>SCC</vt:lpstr>
      <vt:lpstr>Tsunami Warning  and Engineering</vt:lpstr>
      <vt:lpstr>Tohoku Tsunami Footage</vt:lpstr>
      <vt:lpstr>Tsunami Early Warning System</vt:lpstr>
      <vt:lpstr>Tsunami Engineering</vt:lpstr>
      <vt:lpstr>Engineering  Conclusions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Valerie Sahakian</cp:lastModifiedBy>
  <cp:revision>124</cp:revision>
  <cp:lastPrinted>2011-07-11T02:33:14Z</cp:lastPrinted>
  <dcterms:created xsi:type="dcterms:W3CDTF">2014-04-22T17:37:41Z</dcterms:created>
  <dcterms:modified xsi:type="dcterms:W3CDTF">2014-04-22T17:38:40Z</dcterms:modified>
</cp:coreProperties>
</file>