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84" r:id="rId3"/>
    <p:sldId id="263" r:id="rId4"/>
    <p:sldId id="285" r:id="rId5"/>
    <p:sldId id="291" r:id="rId6"/>
    <p:sldId id="287" r:id="rId7"/>
    <p:sldId id="292" r:id="rId8"/>
    <p:sldId id="295" r:id="rId9"/>
    <p:sldId id="296" r:id="rId10"/>
    <p:sldId id="29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C3D63"/>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47" autoAdjust="0"/>
    <p:restoredTop sz="65336" autoAdjust="0"/>
  </p:normalViewPr>
  <p:slideViewPr>
    <p:cSldViewPr snapToGrid="0" snapToObjects="1">
      <p:cViewPr varScale="1">
        <p:scale>
          <a:sx n="48" d="100"/>
          <a:sy n="48" d="100"/>
        </p:scale>
        <p:origin x="-26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buAutoNum type="arabicPeriod"/>
            </a:pPr>
            <a:r>
              <a:rPr lang="en-US" baseline="0" dirty="0" smtClean="0">
                <a:latin typeface="Calibri" charset="0"/>
              </a:rPr>
              <a:t>AUTHORS AND CONTEXT</a:t>
            </a:r>
          </a:p>
          <a:p>
            <a:pPr marL="0" indent="0" eaLnBrk="1" hangingPunct="1">
              <a:spcBef>
                <a:spcPct val="0"/>
              </a:spcBef>
              <a:buNone/>
            </a:pPr>
            <a:r>
              <a:rPr lang="en-US" baseline="0" dirty="0" smtClean="0">
                <a:latin typeface="Calibri" charset="0"/>
              </a:rPr>
              <a:t>Greg Sinnett, Scripps Institution of Oceanography, Ph.D. Student</a:t>
            </a:r>
          </a:p>
          <a:p>
            <a:pPr marL="0" indent="0" eaLnBrk="1" hangingPunct="1">
              <a:spcBef>
                <a:spcPct val="0"/>
              </a:spcBef>
              <a:buNone/>
            </a:pPr>
            <a:r>
              <a:rPr lang="en-US" baseline="0" dirty="0" smtClean="0">
                <a:latin typeface="Calibri" charset="0"/>
              </a:rPr>
              <a:t>Jennifer </a:t>
            </a:r>
            <a:r>
              <a:rPr lang="en-US" baseline="0" dirty="0" err="1" smtClean="0">
                <a:latin typeface="Calibri" charset="0"/>
              </a:rPr>
              <a:t>Ogo</a:t>
            </a:r>
            <a:r>
              <a:rPr lang="en-US" baseline="0" dirty="0" smtClean="0">
                <a:latin typeface="Calibri" charset="0"/>
              </a:rPr>
              <a:t>, Kearny High School, Science Teacher</a:t>
            </a:r>
          </a:p>
          <a:p>
            <a:endParaRPr lang="en-US" baseline="0" dirty="0" smtClean="0">
              <a:latin typeface="Calibri" charset="0"/>
              <a:ea typeface="+mn-ea"/>
            </a:endParaRPr>
          </a:p>
          <a:p>
            <a:r>
              <a:rPr lang="en-US" baseline="0" dirty="0" smtClean="0">
                <a:latin typeface="Calibri" charset="0"/>
                <a:ea typeface="+mn-ea"/>
              </a:rPr>
              <a:t>This slide is intended for teachers to introduce the unit and this lesson.  The remaining slides can be shown to students.</a:t>
            </a:r>
          </a:p>
          <a:p>
            <a:endParaRPr lang="en-US" baseline="0" dirty="0" smtClean="0">
              <a:latin typeface="Calibri" charset="0"/>
              <a:ea typeface="+mn-ea"/>
            </a:endParaRPr>
          </a:p>
          <a:p>
            <a:r>
              <a:rPr lang="en-US" baseline="0" dirty="0" smtClean="0">
                <a:latin typeface="Calibri" charset="0"/>
                <a:ea typeface="+mn-ea"/>
              </a:rPr>
              <a:t>This lesson is designed to introduce students to the concept of density and how density can play a significant role in the ocean.</a:t>
            </a:r>
          </a:p>
          <a:p>
            <a:r>
              <a:rPr lang="en-US" dirty="0" smtClean="0">
                <a:latin typeface="Calibri" charset="0"/>
                <a:ea typeface="MS PGothic" charset="0"/>
              </a:rPr>
              <a:t> </a:t>
            </a:r>
          </a:p>
          <a:p>
            <a:r>
              <a:rPr lang="en-US" dirty="0" smtClean="0">
                <a:latin typeface="Calibri" charset="0"/>
                <a:ea typeface="MS PGothic" charset="0"/>
              </a:rPr>
              <a:t>In this lesson, students will</a:t>
            </a:r>
            <a:r>
              <a:rPr lang="en-US" baseline="0" dirty="0" smtClean="0">
                <a:latin typeface="Calibri" charset="0"/>
                <a:ea typeface="MS PGothic" charset="0"/>
              </a:rPr>
              <a:t> be introduced to the concept and the mathematical definition of density.  They will understand how density is different from weight (a common misconception) and how weight is different from mass.  They will be introduced to what happens when fluids of different densities interact through a “density float” demonstration.  Using the definition of density, they will calculate the densities of each fluid and predict how the layers will stack up in the density float.  Students will then be introduced to how density differences happen in the ocean through a lab experience.  They will use temperature and salt to adjust the density of two different water masses.  They will then combine these water masses to observe how the layers interact.  The activity is designed to introduce students to what a “stratified” water column profile might look like in the ocean, how it behaves and why it is important to understand in the context of oceanography.</a:t>
            </a:r>
            <a:endParaRPr lang="en-US" dirty="0" smtClean="0">
              <a:latin typeface="Calibri" charset="0"/>
              <a:ea typeface="MS PGothic" charset="0"/>
            </a:endParaRPr>
          </a:p>
          <a:p>
            <a:r>
              <a:rPr lang="en-US" dirty="0" smtClean="0">
                <a:latin typeface="Calibri" charset="0"/>
                <a:ea typeface="MS PGothic" charset="0"/>
              </a:rPr>
              <a:t> </a:t>
            </a:r>
          </a:p>
          <a:p>
            <a:r>
              <a:rPr lang="en-US" baseline="0" dirty="0" smtClean="0">
                <a:latin typeface="Calibri" charset="0"/>
                <a:ea typeface="MS PGothic" charset="0"/>
              </a:rPr>
              <a:t>After this lesson, students will be prepared to learn how density differences cause currents in the ocean.</a:t>
            </a:r>
            <a:endParaRPr lang="en-US" dirty="0" smtClean="0">
              <a:latin typeface="Calibri" charset="0"/>
              <a:ea typeface="MS PGothic" charset="0"/>
            </a:endParaRPr>
          </a:p>
          <a:p>
            <a:r>
              <a:rPr lang="en-US" dirty="0" smtClean="0">
                <a:latin typeface="Calibri" charset="0"/>
                <a:ea typeface="MS PGothic" charset="0"/>
              </a:rPr>
              <a:t> </a:t>
            </a:r>
          </a:p>
          <a:p>
            <a:pPr marL="228600" indent="-228600">
              <a:buAutoNum type="arabicPeriod" startAt="2"/>
            </a:pPr>
            <a:r>
              <a:rPr lang="en-US" dirty="0" smtClean="0">
                <a:latin typeface="Calibri" charset="0"/>
                <a:ea typeface="MS PGothic" charset="0"/>
              </a:rPr>
              <a:t>WHY: </a:t>
            </a:r>
          </a:p>
          <a:p>
            <a:pPr marL="0" indent="0">
              <a:buNone/>
            </a:pPr>
            <a:r>
              <a:rPr lang="en-US" dirty="0" smtClean="0">
                <a:latin typeface="Calibri" charset="0"/>
                <a:ea typeface="MS PGothic" charset="0"/>
              </a:rPr>
              <a:t>It is easy to think that the ocean is just one big,</a:t>
            </a:r>
            <a:r>
              <a:rPr lang="en-US" baseline="0" dirty="0" smtClean="0">
                <a:latin typeface="Calibri" charset="0"/>
                <a:ea typeface="MS PGothic" charset="0"/>
              </a:rPr>
              <a:t> blue pool of water (after all – it looks that way!)  However, small changes in the temperature and salinity cause density differences which cause global scale currents to form and affect how marine organisms behave, how water moves around the planet, and the local climate in many regions of the world.  This introductory lesson establishes the concept of density, and prepares the students to explore the ocean as a dynamic and constantly changing place.</a:t>
            </a: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3. SUMMARY:  </a:t>
            </a:r>
          </a:p>
          <a:p>
            <a:r>
              <a:rPr lang="en-US" dirty="0" smtClean="0">
                <a:latin typeface="Calibri" charset="0"/>
                <a:ea typeface="MS PGothic" charset="0"/>
              </a:rPr>
              <a:t>This presentation introduces the concept of density</a:t>
            </a:r>
            <a:r>
              <a:rPr lang="en-US" baseline="0" dirty="0" smtClean="0">
                <a:latin typeface="Calibri" charset="0"/>
                <a:ea typeface="MS PGothic" charset="0"/>
              </a:rPr>
              <a:t>.  A demonstration will show students how to calculate the density of various fluids and how fluids of different density interact with one another.  A lab experience will introduce students to how density in the ocean changes and what ocean density differences look like.</a:t>
            </a:r>
            <a:endParaRPr lang="en-US" dirty="0" smtClean="0">
              <a:latin typeface="Calibri" charset="0"/>
              <a:ea typeface="MS PGothic" charset="0"/>
            </a:endParaRPr>
          </a:p>
          <a:p>
            <a:r>
              <a:rPr lang="en-US" dirty="0" smtClean="0">
                <a:latin typeface="Calibri" charset="0"/>
                <a:ea typeface="MS PGothic" charset="0"/>
              </a:rPr>
              <a:t>  </a:t>
            </a:r>
          </a:p>
          <a:p>
            <a:r>
              <a:rPr lang="en-US" dirty="0" smtClean="0">
                <a:latin typeface="Calibri" charset="0"/>
                <a:ea typeface="MS PGothic" charset="0"/>
              </a:rPr>
              <a:t> </a:t>
            </a:r>
          </a:p>
          <a:p>
            <a:r>
              <a:rPr lang="en-US" dirty="0" smtClean="0">
                <a:latin typeface="Calibri" charset="0"/>
                <a:ea typeface="MS PGothic" charset="0"/>
              </a:rPr>
              <a:t>4. PICTURE/GRAPHICS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latin typeface="Calibri" charset="0"/>
              </a:rPr>
              <a:t>http://</a:t>
            </a:r>
            <a:r>
              <a:rPr lang="en-US" baseline="0" dirty="0" err="1" smtClean="0">
                <a:latin typeface="Calibri" charset="0"/>
              </a:rPr>
              <a:t>commons.wikimedia.org</a:t>
            </a:r>
            <a:r>
              <a:rPr lang="en-US" baseline="0" dirty="0" smtClean="0">
                <a:latin typeface="Calibri" charset="0"/>
              </a:rPr>
              <a:t>/wiki/File:Blue_water,_</a:t>
            </a:r>
            <a:r>
              <a:rPr lang="en-US" baseline="0" dirty="0" err="1" smtClean="0">
                <a:latin typeface="Calibri" charset="0"/>
              </a:rPr>
              <a:t>Lake_Tahoe.jpg</a:t>
            </a:r>
            <a:endParaRPr lang="en-US" baseline="0" dirty="0" smtClean="0">
              <a:latin typeface="Calibri" charset="0"/>
            </a:endParaRPr>
          </a:p>
          <a:p>
            <a:r>
              <a:rPr lang="en-US" dirty="0" smtClean="0">
                <a:latin typeface="Calibri" charset="0"/>
                <a:ea typeface="MS PGothic" charset="0"/>
              </a:rPr>
              <a:t> </a:t>
            </a:r>
          </a:p>
          <a:p>
            <a:r>
              <a:rPr lang="en-US" dirty="0" smtClean="0">
                <a:latin typeface="Calibri" charset="0"/>
                <a:ea typeface="MS PGothic" charset="0"/>
              </a:rPr>
              <a:t>5. WEBSITES USED IN THIS PRESENTATION: </a:t>
            </a:r>
          </a:p>
          <a:p>
            <a:r>
              <a:rPr lang="en-US" dirty="0" smtClean="0">
                <a:latin typeface="Calibri" charset="0"/>
                <a:ea typeface="MS PGothic" charset="0"/>
              </a:rPr>
              <a:t>None</a:t>
            </a:r>
          </a:p>
          <a:p>
            <a:endParaRPr lang="en-US" dirty="0" smtClean="0">
              <a:latin typeface="Calibri" charset="0"/>
              <a:ea typeface="MS PGothic" charset="0"/>
            </a:endParaRPr>
          </a:p>
          <a:p>
            <a:pPr marL="228600" indent="-228600">
              <a:buAutoNum type="arabicPeriod" startAt="6"/>
            </a:pPr>
            <a:r>
              <a:rPr lang="en-US" dirty="0" smtClean="0">
                <a:latin typeface="Calibri" charset="0"/>
                <a:ea typeface="MS PGothic" charset="0"/>
              </a:rPr>
              <a:t>ADDITIONAL READING:</a:t>
            </a:r>
          </a:p>
          <a:p>
            <a:pPr marL="0" indent="0">
              <a:buNone/>
            </a:pPr>
            <a:r>
              <a:rPr lang="en-US" dirty="0" smtClean="0">
                <a:latin typeface="Calibri" charset="0"/>
                <a:ea typeface="MS PGothic" charset="0"/>
              </a:rPr>
              <a:t>Chapter 6 from: Stewart,</a:t>
            </a:r>
            <a:r>
              <a:rPr lang="en-US" baseline="0" dirty="0" smtClean="0">
                <a:latin typeface="Calibri" charset="0"/>
                <a:ea typeface="MS PGothic" charset="0"/>
              </a:rPr>
              <a:t> Robert H. “Introduction to Physical Oceanography” Department of Oceanography, Texas A&amp;M University. 1997-2005.</a:t>
            </a:r>
            <a:endParaRPr lang="en-US" dirty="0" smtClean="0">
              <a:latin typeface="Calibri" charset="0"/>
              <a:ea typeface="MS PGothic" charset="0"/>
            </a:endParaRP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Section 6.5 linked</a:t>
            </a:r>
            <a:r>
              <a:rPr lang="en-US" baseline="0" dirty="0" smtClean="0">
                <a:latin typeface="Calibri" charset="0"/>
                <a:ea typeface="MS PGothic" charset="0"/>
              </a:rPr>
              <a:t> here:  </a:t>
            </a:r>
            <a:r>
              <a:rPr lang="en-US" dirty="0" smtClean="0">
                <a:latin typeface="Calibri" charset="0"/>
                <a:ea typeface="MS PGothic" charset="0"/>
              </a:rPr>
              <a:t>http://</a:t>
            </a:r>
            <a:r>
              <a:rPr lang="en-US" dirty="0" err="1" smtClean="0">
                <a:latin typeface="Calibri" charset="0"/>
                <a:ea typeface="MS PGothic" charset="0"/>
              </a:rPr>
              <a:t>oceanworld.tamu.edu</a:t>
            </a:r>
            <a:r>
              <a:rPr lang="en-US" dirty="0" smtClean="0">
                <a:latin typeface="Calibri" charset="0"/>
                <a:ea typeface="MS PGothic" charset="0"/>
              </a:rPr>
              <a:t>/resources/</a:t>
            </a:r>
            <a:r>
              <a:rPr lang="en-US" dirty="0" err="1" smtClean="0">
                <a:latin typeface="Calibri" charset="0"/>
                <a:ea typeface="MS PGothic" charset="0"/>
              </a:rPr>
              <a:t>ocng_textbook</a:t>
            </a:r>
            <a:r>
              <a:rPr lang="en-US" dirty="0" smtClean="0">
                <a:latin typeface="Calibri" charset="0"/>
                <a:ea typeface="MS PGothic" charset="0"/>
              </a:rPr>
              <a:t>/chapter06/chapter06_05.htm</a:t>
            </a:r>
          </a:p>
          <a:p>
            <a:pPr marL="0" indent="0">
              <a:buNone/>
            </a:pPr>
            <a:r>
              <a:rPr lang="en-US" dirty="0" smtClean="0">
                <a:latin typeface="Calibri" charset="0"/>
                <a:ea typeface="MS PGothic" charset="0"/>
              </a:rPr>
              <a:t> </a:t>
            </a:r>
          </a:p>
          <a:p>
            <a:r>
              <a:rPr lang="en-US" dirty="0" smtClean="0">
                <a:latin typeface="Calibri" charset="0"/>
                <a:ea typeface="MS PGothic" charset="0"/>
              </a:rPr>
              <a:t>7.  CONTEXT FOR USE:  This lesson was designed</a:t>
            </a:r>
            <a:r>
              <a:rPr lang="en-US" baseline="0" dirty="0" smtClean="0">
                <a:latin typeface="Calibri" charset="0"/>
                <a:ea typeface="MS PGothic" charset="0"/>
              </a:rPr>
              <a:t> for a 9</a:t>
            </a:r>
            <a:r>
              <a:rPr lang="en-US" baseline="30000" dirty="0" smtClean="0">
                <a:latin typeface="Calibri" charset="0"/>
                <a:ea typeface="MS PGothic" charset="0"/>
              </a:rPr>
              <a:t>th</a:t>
            </a:r>
            <a:r>
              <a:rPr lang="en-US" baseline="0" dirty="0" smtClean="0">
                <a:latin typeface="Calibri" charset="0"/>
                <a:ea typeface="MS PGothic" charset="0"/>
              </a:rPr>
              <a:t> grade marine science class as part of a unit on ocean circulation and physical oceanography.</a:t>
            </a:r>
            <a:endParaRPr lang="en-US" dirty="0" smtClean="0">
              <a:latin typeface="Calibri" charset="0"/>
              <a:ea typeface="MS PGothic" charset="0"/>
            </a:endParaRPr>
          </a:p>
          <a:p>
            <a:r>
              <a:rPr lang="en-US" dirty="0" smtClean="0">
                <a:latin typeface="Calibri" charset="0"/>
                <a:ea typeface="MS PGothic" charset="0"/>
              </a:rPr>
              <a:t> </a:t>
            </a:r>
          </a:p>
          <a:p>
            <a:pPr marL="228600" indent="-228600">
              <a:buAutoNum type="arabicPeriod" startAt="8"/>
            </a:pPr>
            <a:r>
              <a:rPr lang="en-US" dirty="0" smtClean="0">
                <a:latin typeface="Calibri" charset="0"/>
                <a:ea typeface="MS PGothic" charset="0"/>
              </a:rPr>
              <a:t>MISCONCEPTIONS:  </a:t>
            </a:r>
          </a:p>
          <a:p>
            <a:pPr marL="0" indent="0">
              <a:buNone/>
            </a:pPr>
            <a:r>
              <a:rPr lang="en-US" dirty="0" smtClean="0">
                <a:latin typeface="Calibri" charset="0"/>
                <a:ea typeface="MS PGothic" charset="0"/>
              </a:rPr>
              <a:t>“The heavier something is, the denser it is” –</a:t>
            </a:r>
            <a:r>
              <a:rPr lang="en-US" baseline="0" dirty="0" smtClean="0">
                <a:latin typeface="Calibri" charset="0"/>
                <a:ea typeface="MS PGothic" charset="0"/>
              </a:rPr>
              <a:t> This misconception is addressed through the introduction to density calculations and the power point lecture</a:t>
            </a:r>
          </a:p>
          <a:p>
            <a:pPr marL="0" indent="0">
              <a:buNone/>
            </a:pPr>
            <a:r>
              <a:rPr lang="en-US" baseline="0" dirty="0" smtClean="0">
                <a:latin typeface="Calibri" charset="0"/>
                <a:ea typeface="MS PGothic" charset="0"/>
              </a:rPr>
              <a:t>“Mass is the same thing as weight” – This misconception is addressed through the power point lecture</a:t>
            </a:r>
          </a:p>
          <a:p>
            <a:pPr marL="0" indent="0">
              <a:buNone/>
            </a:pPr>
            <a:r>
              <a:rPr lang="en-US" baseline="0" dirty="0" smtClean="0">
                <a:latin typeface="Calibri" charset="0"/>
                <a:ea typeface="MS PGothic" charset="0"/>
              </a:rPr>
              <a:t>“The ocean is just a big pool of water” – This misconception is addressed by the lab experience and demonstration introducing stratification</a:t>
            </a:r>
            <a:endParaRPr lang="en-US" dirty="0" smtClean="0">
              <a:latin typeface="Calibri" charset="0"/>
              <a:ea typeface="MS PGothic" charset="0"/>
            </a:endParaRPr>
          </a:p>
          <a:p>
            <a:r>
              <a:rPr lang="en-US" dirty="0" smtClean="0">
                <a:latin typeface="Calibri" charset="0"/>
                <a:ea typeface="MS PGothic" charset="0"/>
              </a:rPr>
              <a:t> </a:t>
            </a:r>
          </a:p>
          <a:p>
            <a:r>
              <a:rPr lang="en-US" dirty="0" smtClean="0">
                <a:latin typeface="Calibri" charset="0"/>
                <a:ea typeface="MS PGothic" charset="0"/>
              </a:rPr>
              <a:t>9.  EVALUATION TIPS: In-class</a:t>
            </a:r>
            <a:r>
              <a:rPr lang="en-US" baseline="0" dirty="0" smtClean="0">
                <a:latin typeface="Calibri" charset="0"/>
                <a:ea typeface="MS PGothic" charset="0"/>
              </a:rPr>
              <a:t> discussions on calculating density during the presentation, group activity (calculating the various fluid densities) during the demonstration, and the lab activity are all opportunities for evaluation.  The lab write up is intended to gauge the students understanding of density and ability to apply that understanding to the ocean.</a:t>
            </a:r>
            <a:endParaRPr lang="en-US" dirty="0" smtClean="0">
              <a:latin typeface="Calibri" charset="0"/>
              <a:ea typeface="MS PGothic" charset="0"/>
            </a:endParaRPr>
          </a:p>
          <a:p>
            <a:r>
              <a:rPr lang="en-US" i="1" dirty="0" smtClean="0">
                <a:latin typeface="Calibri" charset="0"/>
                <a:ea typeface="MS PGothic" charset="0"/>
              </a:rPr>
              <a:t> </a:t>
            </a:r>
            <a:endParaRPr lang="en-US" dirty="0" smtClean="0">
              <a:latin typeface="Calibri" charset="0"/>
              <a:ea typeface="MS PGothic" charset="0"/>
            </a:endParaRPr>
          </a:p>
          <a:p>
            <a:pPr marL="228600" indent="-228600">
              <a:buAutoNum type="arabicPeriod" startAt="10"/>
            </a:pPr>
            <a:r>
              <a:rPr lang="en-US" dirty="0" smtClean="0">
                <a:latin typeface="Calibri" charset="0"/>
                <a:ea typeface="MS PGothic" charset="0"/>
              </a:rPr>
              <a:t>TEACHING NOTES:  See the </a:t>
            </a:r>
            <a:r>
              <a:rPr lang="en-US" i="1" dirty="0" smtClean="0">
                <a:latin typeface="Calibri" charset="0"/>
                <a:ea typeface="MS PGothic" charset="0"/>
              </a:rPr>
              <a:t>Lesson Overview </a:t>
            </a:r>
            <a:r>
              <a:rPr lang="en-US" dirty="0" smtClean="0">
                <a:latin typeface="Calibri" charset="0"/>
                <a:ea typeface="MS PGothic" charset="0"/>
              </a:rPr>
              <a:t>for more information on the various activities and labs associated with this unit of study (approximately 5-6 class periods, 90 minutes each)</a:t>
            </a:r>
          </a:p>
          <a:p>
            <a:pPr marL="228600" indent="-228600">
              <a:buAutoNum type="arabicPeriod" startAt="10"/>
            </a:pPr>
            <a:endParaRPr lang="en-US" dirty="0" smtClean="0">
              <a:latin typeface="Calibri" charset="0"/>
              <a:ea typeface="MS PGothic" charset="0"/>
            </a:endParaRPr>
          </a:p>
          <a:p>
            <a:pPr marL="228600" indent="-228600">
              <a:buAutoNum type="arabicPeriod" startAt="10"/>
            </a:pPr>
            <a:r>
              <a:rPr lang="en-US" dirty="0" smtClean="0">
                <a:latin typeface="Calibri" charset="0"/>
                <a:ea typeface="MS PGothic" charset="0"/>
              </a:rPr>
              <a:t>SCIENCE</a:t>
            </a:r>
            <a:r>
              <a:rPr lang="en-US" baseline="0" dirty="0" smtClean="0">
                <a:latin typeface="Calibri" charset="0"/>
                <a:ea typeface="MS PGothic" charset="0"/>
              </a:rPr>
              <a:t> STANDARDS ADDRESSED:  This lesson </a:t>
            </a:r>
            <a:r>
              <a:rPr lang="en-US" baseline="0" smtClean="0">
                <a:latin typeface="Calibri" charset="0"/>
                <a:ea typeface="MS PGothic" charset="0"/>
              </a:rPr>
              <a:t>addresses HS-ESS2-5, HS-PS3-4.</a:t>
            </a:r>
            <a:endParaRPr lang="en-US" dirty="0" smtClean="0">
              <a:latin typeface="Calibri" charset="0"/>
              <a:ea typeface="MS PGothic" charset="0"/>
            </a:endParaRPr>
          </a:p>
          <a:p>
            <a:pPr marL="0" indent="0" eaLnBrk="1" hangingPunct="1">
              <a:spcBef>
                <a:spcPct val="0"/>
              </a:spcBef>
              <a:buNone/>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introduces the concept</a:t>
            </a:r>
            <a:r>
              <a:rPr lang="en-US" baseline="0" dirty="0" smtClean="0">
                <a:latin typeface="Calibri" charset="0"/>
                <a:ea typeface="MS PGothic" charset="0"/>
              </a:rPr>
              <a:t> of density and is intended to show students.</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Density</a:t>
            </a:r>
            <a:r>
              <a:rPr lang="en-US" baseline="0" dirty="0" smtClean="0">
                <a:latin typeface="Calibri" charset="0"/>
                <a:ea typeface="MS PGothic" charset="0"/>
              </a:rPr>
              <a:t> is a simple proportion of mass to volume but it has a large roll in physical oceanography.  We will use this proportion to explore density in this lesson.  It is important to note that mass is not the same as weight (weight = mass * gravity).  Underwater is a “weightless” environment (you can’t use a bathroom scale to weigh a fish underwater, for instance) but objects underwater still have mass.</a:t>
            </a:r>
          </a:p>
          <a:p>
            <a:endParaRPr lang="en-US" baseline="0" dirty="0" smtClean="0">
              <a:latin typeface="Calibri" charset="0"/>
              <a:ea typeface="MS PGothic" charset="0"/>
            </a:endParaRPr>
          </a:p>
          <a:p>
            <a:r>
              <a:rPr lang="en-US" baseline="0" dirty="0" smtClean="0">
                <a:latin typeface="Calibri" charset="0"/>
                <a:ea typeface="MS PGothic" charset="0"/>
              </a:rPr>
              <a:t>For further information on mass vs. weight, please see for instance: http://</a:t>
            </a:r>
            <a:r>
              <a:rPr lang="en-US" baseline="0" dirty="0" err="1" smtClean="0">
                <a:latin typeface="Calibri" charset="0"/>
                <a:ea typeface="MS PGothic" charset="0"/>
              </a:rPr>
              <a:t>en.wikipedia.org</a:t>
            </a:r>
            <a:r>
              <a:rPr lang="en-US" baseline="0" dirty="0" smtClean="0">
                <a:latin typeface="Calibri" charset="0"/>
                <a:ea typeface="MS PGothic" charset="0"/>
              </a:rPr>
              <a:t>/wiki/</a:t>
            </a:r>
            <a:r>
              <a:rPr lang="en-US" baseline="0" dirty="0" err="1" smtClean="0">
                <a:latin typeface="Calibri" charset="0"/>
                <a:ea typeface="MS PGothic" charset="0"/>
              </a:rPr>
              <a:t>Mass_versus_weight</a:t>
            </a:r>
            <a:endParaRPr lang="en-US" dirty="0" smtClean="0">
              <a:latin typeface="Calibri"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is meant to introduce the concept of density in a tangibl</a:t>
            </a:r>
            <a:r>
              <a:rPr lang="en-US" baseline="0" dirty="0" smtClean="0">
                <a:latin typeface="Calibri" charset="0"/>
                <a:ea typeface="MS PGothic" charset="0"/>
              </a:rPr>
              <a:t>e way.</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Here</a:t>
            </a:r>
            <a:r>
              <a:rPr lang="en-US" baseline="0" dirty="0" smtClean="0">
                <a:latin typeface="Calibri" charset="0"/>
                <a:ea typeface="MS PGothic" charset="0"/>
              </a:rPr>
              <a:t> we ask students to apply what they know about density (Density = Mass/Volume).  Ask the students the question on the left, then advance the slide to reveal the answer.  This example should be somewhat physically intuitive (more marbles means more density), but the point is that it is more MASS in the same VOLUME that means higher density.</a:t>
            </a:r>
            <a:endParaRPr lang="en-US" dirty="0" smtClean="0">
              <a:latin typeface="Calibri"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703875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a:t>
            </a:r>
            <a:r>
              <a:rPr lang="en-US" baseline="0" dirty="0" smtClean="0">
                <a:latin typeface="Calibri" charset="0"/>
                <a:ea typeface="MS PGothic" charset="0"/>
              </a:rPr>
              <a:t> is a less intuitive example that requires students to actually use the formula for density to answer.</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Again, ask the students the question on the left,</a:t>
            </a:r>
            <a:r>
              <a:rPr lang="en-US" baseline="0" dirty="0" smtClean="0">
                <a:latin typeface="Calibri" charset="0"/>
                <a:ea typeface="MS PGothic" charset="0"/>
              </a:rPr>
              <a:t> allowing time for the students to do the calculation.  Advance the slide to reveal the answer.  </a:t>
            </a:r>
            <a:r>
              <a:rPr lang="en-US" dirty="0" smtClean="0">
                <a:latin typeface="Calibri" charset="0"/>
                <a:ea typeface="MS PGothic" charset="0"/>
              </a:rPr>
              <a:t>Students should be</a:t>
            </a:r>
            <a:r>
              <a:rPr lang="en-US" baseline="0" dirty="0" smtClean="0">
                <a:latin typeface="Calibri" charset="0"/>
                <a:ea typeface="MS PGothic" charset="0"/>
              </a:rPr>
              <a:t> able to see that the volume of these two objects is the same, but the mass of the brick is greater.  Therefore the brick has higher density than the wood.  Remind students that density is how much mass is contained in a given volume.</a:t>
            </a:r>
          </a:p>
          <a:p>
            <a:endParaRPr lang="en-US" baseline="0" dirty="0" smtClean="0">
              <a:latin typeface="Calibri" charset="0"/>
              <a:ea typeface="MS PGothic" charset="0"/>
            </a:endParaRPr>
          </a:p>
          <a:p>
            <a:r>
              <a:rPr lang="en-US" baseline="0" dirty="0" smtClean="0">
                <a:latin typeface="Calibri" charset="0"/>
                <a:ea typeface="MS PGothic" charset="0"/>
              </a:rPr>
              <a:t>For advanced classes, the instructor may ask students other questions.  For example:  What if the brick was cut in half so that the mass of the new brick was the same as the wood, and the volume of the new brick was 0.0005 m^3?  (Answer:  The half of a brick is still more dense because there is the same amount of mass as the wood, but in half the volume.)  Or, what if a large press compacted the wood (squeezed it) so that it now took up half of it’s original volume – which is more dense then?  (Answer:  The brick and the compressed wood have the same density since the proportion of mass/volume is the same.)</a:t>
            </a:r>
          </a:p>
          <a:p>
            <a:endParaRPr lang="en-US" baseline="0"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703875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addresses common misconceptions</a:t>
            </a:r>
            <a:r>
              <a:rPr lang="en-US" baseline="0" dirty="0" smtClean="0">
                <a:latin typeface="Calibri" charset="0"/>
                <a:ea typeface="MS PGothic" charset="0"/>
              </a:rPr>
              <a:t> around weight vs. mass.  This is an important concept to master if students are to have an intuition about density in the ocean.</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Ask the students the question</a:t>
            </a:r>
            <a:r>
              <a:rPr lang="en-US" baseline="0" dirty="0" smtClean="0">
                <a:latin typeface="Calibri" charset="0"/>
                <a:ea typeface="MS PGothic" charset="0"/>
              </a:rPr>
              <a:t> on the left.  </a:t>
            </a:r>
            <a:r>
              <a:rPr lang="en-US" dirty="0" smtClean="0">
                <a:latin typeface="Calibri" charset="0"/>
                <a:ea typeface="MS PGothic" charset="0"/>
              </a:rPr>
              <a:t>This is</a:t>
            </a:r>
            <a:r>
              <a:rPr lang="en-US" baseline="0" dirty="0" smtClean="0">
                <a:latin typeface="Calibri" charset="0"/>
                <a:ea typeface="MS PGothic" charset="0"/>
              </a:rPr>
              <a:t> the same question as in the previous slide – but now in space.  Advance the slide to reveal the answer.  Weight = Mass * gravity, so on earth where gravity is roughly constant, weight and mass are related simply by a constant.  But where there is no acceleration due to gravity (as in space) the object is “weightless” but not “massless.”  The answers to this slide are the same as in the previous slide.  Thus, density is a property of the substance and does not change due to the environment (in space, under water, in air etc…)</a:t>
            </a: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703875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introduces</a:t>
            </a:r>
            <a:r>
              <a:rPr lang="en-US" baseline="0" dirty="0" smtClean="0">
                <a:latin typeface="Calibri" charset="0"/>
                <a:ea typeface="MS PGothic" charset="0"/>
              </a:rPr>
              <a:t> the fact that the density of objects (like air or water) can change due to differences in temperature.  We introduce this concept in air first because students are more likely to have observed this phenomenon before.</a:t>
            </a: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t>Ask the students the question on the left</a:t>
            </a:r>
            <a:r>
              <a:rPr lang="en-US" baseline="0" dirty="0" smtClean="0"/>
              <a:t> - t</a:t>
            </a:r>
            <a:r>
              <a:rPr lang="en-US" dirty="0" smtClean="0"/>
              <a:t>hey will need to draw</a:t>
            </a:r>
            <a:r>
              <a:rPr lang="en-US" baseline="0" dirty="0" smtClean="0"/>
              <a:t> from personal experience.  Advance the slide to reveal the answer, then explain that w</a:t>
            </a:r>
            <a:r>
              <a:rPr lang="en-US" dirty="0" smtClean="0"/>
              <a:t>hen</a:t>
            </a:r>
            <a:r>
              <a:rPr lang="en-US" baseline="0" dirty="0" smtClean="0"/>
              <a:t> air warms up, it expands (takes up less volume) and is less dense then before.  This is why hot-air balloons are able to </a:t>
            </a:r>
            <a:r>
              <a:rPr lang="en-US" baseline="0" dirty="0" smtClean="0"/>
              <a:t>rise (the warm air inside the balloon is less dense than the surrounding air, and the balloon “floats”.)  </a:t>
            </a:r>
            <a:r>
              <a:rPr lang="en-US" baseline="0" dirty="0" smtClean="0"/>
              <a:t>Similarly, when air (and water) cool down, </a:t>
            </a:r>
            <a:r>
              <a:rPr lang="en-US" baseline="0" dirty="0" smtClean="0"/>
              <a:t>they </a:t>
            </a:r>
            <a:r>
              <a:rPr lang="en-US" baseline="0" dirty="0" smtClean="0"/>
              <a:t>take up less volume and are more dense than before.  This is why air from an open freezer </a:t>
            </a:r>
            <a:r>
              <a:rPr lang="en-US" baseline="0" dirty="0" smtClean="0"/>
              <a:t>door (the photo on the left) </a:t>
            </a:r>
            <a:r>
              <a:rPr lang="en-US" baseline="0" dirty="0" smtClean="0"/>
              <a:t>is seen to tumble to the floor.  Students should understand that the act of warming or cooling the air (or water) changes the volume of the air (or water) which changes its density.  Usually the lower atmosphere is warm, caused by the warm earth and the pressure of the upper atmosphere.  Air is typically cooler higher up, mostly due to the reduction in atmospheric pressure.</a:t>
            </a:r>
          </a:p>
          <a:p>
            <a:endParaRPr lang="en-US" baseline="0" dirty="0" smtClean="0"/>
          </a:p>
          <a:p>
            <a:r>
              <a:rPr lang="en-US" baseline="0" dirty="0" smtClean="0"/>
              <a:t>Advance the slide to reveal the last image, which shows one way density differences can be seen in the atmosphere.</a:t>
            </a:r>
          </a:p>
          <a:p>
            <a:endParaRPr lang="en-US" baseline="0" dirty="0" smtClean="0"/>
          </a:p>
          <a:p>
            <a:r>
              <a:rPr lang="en-US" baseline="0" dirty="0" smtClean="0"/>
              <a:t>Typically, the temperature profile in the atmosphere is dictated by the atmospheric pressure, and the fact that the earth acts to heat up the air – making the lower troposphere warmer than the upper troposphere (see, for instance, http://</a:t>
            </a:r>
            <a:r>
              <a:rPr lang="en-US" baseline="0" dirty="0" err="1" smtClean="0"/>
              <a:t>commons.wikimedia.org</a:t>
            </a:r>
            <a:r>
              <a:rPr lang="en-US" baseline="0" dirty="0" smtClean="0"/>
              <a:t>/wiki/</a:t>
            </a:r>
            <a:r>
              <a:rPr lang="en-US" baseline="0" dirty="0" err="1" smtClean="0"/>
              <a:t>File:Atmprofile.jpg</a:t>
            </a:r>
            <a:r>
              <a:rPr lang="en-US" baseline="0" dirty="0" smtClean="0"/>
              <a:t>).  This results in air near the earth being heated and rising to high altitudes where it eventually cools and finds an altitude with air of similar density.  The situation depicted here (which is not typical) is called an “inversion” which takes place when there is cold (dense) air near the ground and warmer air aloft.  This may happen in valleys where solar heating is shadowed, or coastal valleys where the ocean cools the lower atmosphere.  The smoke from the chimney trapped by the low density warm layer of air sitting above the cold layer. When the rising smoke meets this layer, the density of the smoke is less then the warm layer, so the smoke does not continue to rise.  This effect is commonly seen as “smog” in places that have cool low lying areas with warm upper air (like Los Angeles or San Francisco, which are cooled by the ocean) that can trap car or factory exhaust similar to the chimney in this photo.</a:t>
            </a:r>
          </a:p>
          <a:p>
            <a:endParaRPr lang="en-US" baseline="0" dirty="0" smtClean="0"/>
          </a:p>
          <a:p>
            <a:r>
              <a:rPr lang="en-US" baseline="0" dirty="0" smtClean="0"/>
              <a:t>The main takeaway for students is that the difference in densities between the warm upper air and cold lower air forms a “stratification.”  Thus, the density differences cause the air to be “stratified.”</a:t>
            </a:r>
          </a:p>
          <a:p>
            <a:endParaRPr lang="en-US" dirty="0" smtClean="0"/>
          </a:p>
          <a:p>
            <a:r>
              <a:rPr lang="en-US" dirty="0" smtClean="0"/>
              <a:t>IMAGE/GRAPHICS</a:t>
            </a:r>
            <a:r>
              <a:rPr lang="en-US" baseline="0" dirty="0" smtClean="0"/>
              <a:t> CREDITS:</a:t>
            </a:r>
            <a:endParaRPr lang="en-US" dirty="0" smtClean="0"/>
          </a:p>
          <a:p>
            <a:r>
              <a:rPr lang="en-US" dirty="0" smtClean="0"/>
              <a:t>http://</a:t>
            </a:r>
            <a:r>
              <a:rPr lang="en-US" dirty="0" err="1" smtClean="0"/>
              <a:t>upload.wikimedia.org</a:t>
            </a:r>
            <a:r>
              <a:rPr lang="en-US" dirty="0" smtClean="0"/>
              <a:t>/</a:t>
            </a:r>
            <a:r>
              <a:rPr lang="en-US" dirty="0" err="1" smtClean="0"/>
              <a:t>wikipedia</a:t>
            </a:r>
            <a:r>
              <a:rPr lang="en-US" dirty="0" smtClean="0"/>
              <a:t>/commons/b/b9/</a:t>
            </a:r>
            <a:r>
              <a:rPr lang="en-US" dirty="0" err="1" smtClean="0"/>
              <a:t>SmokeCeilingInLochcarron.jpg</a:t>
            </a:r>
            <a:endParaRPr lang="en-US" dirty="0" smtClean="0"/>
          </a:p>
          <a:p>
            <a:r>
              <a:rPr lang="en-US" dirty="0" smtClean="0"/>
              <a:t>http://</a:t>
            </a:r>
            <a:r>
              <a:rPr lang="en-US" dirty="0" err="1" smtClean="0"/>
              <a:t>upload.wikimedia.org</a:t>
            </a:r>
            <a:r>
              <a:rPr lang="en-US" dirty="0" smtClean="0"/>
              <a:t>/</a:t>
            </a:r>
            <a:r>
              <a:rPr lang="en-US" dirty="0" err="1" smtClean="0"/>
              <a:t>wikipedia</a:t>
            </a:r>
            <a:r>
              <a:rPr lang="en-US" dirty="0" smtClean="0"/>
              <a:t>/commons/b/</a:t>
            </a:r>
            <a:r>
              <a:rPr lang="en-US" dirty="0" err="1" smtClean="0"/>
              <a:t>ba</a:t>
            </a:r>
            <a:r>
              <a:rPr lang="en-US" dirty="0" smtClean="0"/>
              <a:t>/Hot_air_balloon_in_flight_quebec_2005.jpeg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703875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a:t>
            </a:r>
            <a:r>
              <a:rPr lang="en-US" baseline="0" dirty="0" smtClean="0">
                <a:latin typeface="Calibri" charset="0"/>
                <a:ea typeface="MS PGothic" charset="0"/>
              </a:rPr>
              <a:t>e introduces the concept of density in the ocean.  This is a demonstration intended to prepare the students for the lab experience.</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a:t>
            </a:r>
          </a:p>
          <a:p>
            <a:r>
              <a:rPr lang="en-US" baseline="0" dirty="0" smtClean="0">
                <a:latin typeface="Calibri" charset="0"/>
                <a:ea typeface="MS PGothic" charset="0"/>
              </a:rPr>
              <a:t>This is a demonstration to illustrate how different density fluids interact.  The demo procedure is outlined in “</a:t>
            </a:r>
            <a:r>
              <a:rPr lang="en-US" baseline="0" dirty="0" err="1" smtClean="0">
                <a:latin typeface="Calibri" charset="0"/>
                <a:ea typeface="MS PGothic" charset="0"/>
              </a:rPr>
              <a:t>DensityDemo.docx</a:t>
            </a:r>
            <a:r>
              <a:rPr lang="en-US" baseline="0" dirty="0" smtClean="0">
                <a:latin typeface="Calibri" charset="0"/>
                <a:ea typeface="MS PGothic" charset="0"/>
              </a:rPr>
              <a:t>”.</a:t>
            </a:r>
          </a:p>
          <a:p>
            <a:endParaRPr lang="en-US" baseline="0" dirty="0" smtClean="0">
              <a:latin typeface="Calibri" charset="0"/>
              <a:ea typeface="MS PGothic" charset="0"/>
            </a:endParaRPr>
          </a:p>
          <a:p>
            <a:r>
              <a:rPr lang="en-US" baseline="0" dirty="0" smtClean="0">
                <a:latin typeface="Calibri" charset="0"/>
                <a:ea typeface="MS PGothic" charset="0"/>
              </a:rPr>
              <a:t>We have talked about how temperature affects density, but different fluids have different densities as well.  The difference in density is due to the chemical nature of the fluid – some fluids have heavy molecules close together, while others have lighter molecules that are spaced farther apart.  This demo is divided into two parts:</a:t>
            </a:r>
          </a:p>
          <a:p>
            <a:endParaRPr lang="en-US" baseline="0" dirty="0" smtClean="0">
              <a:latin typeface="Calibri" charset="0"/>
              <a:ea typeface="MS PGothic" charset="0"/>
            </a:endParaRPr>
          </a:p>
          <a:p>
            <a:pPr marL="228600" indent="-228600">
              <a:buAutoNum type="arabicParenR"/>
            </a:pPr>
            <a:r>
              <a:rPr lang="en-US" baseline="0" dirty="0" smtClean="0">
                <a:latin typeface="Calibri" charset="0"/>
                <a:ea typeface="MS PGothic" charset="0"/>
              </a:rPr>
              <a:t>“Magic floating objects”  Show the students the glass beaker filled with corn syrup and vegetable oil (half and half).  Ask the students what they think will happen when you drop the bolt in the liquid, then do it.  Ask them what will happen when you drop the </a:t>
            </a:r>
            <a:r>
              <a:rPr lang="en-US" baseline="0" dirty="0" err="1" smtClean="0">
                <a:latin typeface="Calibri" charset="0"/>
                <a:ea typeface="MS PGothic" charset="0"/>
              </a:rPr>
              <a:t>ping-pong</a:t>
            </a:r>
            <a:r>
              <a:rPr lang="en-US" baseline="0" dirty="0" smtClean="0">
                <a:latin typeface="Calibri" charset="0"/>
                <a:ea typeface="MS PGothic" charset="0"/>
              </a:rPr>
              <a:t> ball in the liquid.  Now ask what will happen when you drop the die in the liquid.  Hopefully some students will say it will float, and some will say it will sink.  This is a good time to ask why they think something will float or sink – remind them that objects that are less dense float on objects that are more dense.  Drop the die in; it should sink to the bottom of the vegetable oil but float on the corn syrup.  Ask the students if the die is more or less dense then the corn syrup and vegetable oil.  (Answer:  Die is more dense then the vegetable oil, but less dense then the corn syrup.)</a:t>
            </a:r>
          </a:p>
          <a:p>
            <a:pPr marL="228600" indent="-228600">
              <a:buAutoNum type="arabicParenR"/>
            </a:pPr>
            <a:r>
              <a:rPr lang="en-US" baseline="0" dirty="0" smtClean="0">
                <a:latin typeface="Calibri" charset="0"/>
                <a:ea typeface="MS PGothic" charset="0"/>
              </a:rPr>
              <a:t>“Density Calculation”  Now you will do a density float to help prepare them for the lab (follow the procedure outlined in ****.  A brief outline is provided here for reference.)  First, show the students the liquids (corn syrup, milk, water, vegetable oil and rubbing alcohol).  Second, measure out the same quantity of liquid into the small graduated </a:t>
            </a:r>
            <a:r>
              <a:rPr lang="en-US" baseline="0" dirty="0" err="1" smtClean="0">
                <a:latin typeface="Calibri" charset="0"/>
                <a:ea typeface="MS PGothic" charset="0"/>
              </a:rPr>
              <a:t>cylindars</a:t>
            </a:r>
            <a:r>
              <a:rPr lang="en-US" baseline="0" dirty="0" smtClean="0">
                <a:latin typeface="Calibri" charset="0"/>
                <a:ea typeface="MS PGothic" charset="0"/>
              </a:rPr>
              <a:t>; it is very important that the same volume is measured into each.  Third, weigh each cup and have the class record the value.  Fourth, give the class time to calculate the density of each liquid (this is best done in groups of 4 or 5).  Fifth, discuss which are the densest liquids and which are less dense. Have the students rank them from most to least dense.  Sixth, being careful not to get any on the sides, pour the liquids into a wide graduated cylinder in the following order:  corn syrup, milk, water, vegetable oil and rubbing alcohol.  Ask the students if they were right about the density.</a:t>
            </a:r>
            <a:endParaRPr lang="en-US" dirty="0" smtClean="0">
              <a:latin typeface="Calibri" charset="0"/>
              <a:ea typeface="MS PGothic" charset="0"/>
            </a:endParaRPr>
          </a:p>
          <a:p>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t>None</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is a background slide</a:t>
            </a:r>
            <a:r>
              <a:rPr lang="en-US" baseline="0" dirty="0" smtClean="0">
                <a:latin typeface="Calibri" charset="0"/>
                <a:ea typeface="MS PGothic" charset="0"/>
              </a:rPr>
              <a:t> intended to be displayed while the students are working on the lab.</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a:t>
            </a:r>
          </a:p>
          <a:p>
            <a:r>
              <a:rPr lang="en-US" dirty="0" smtClean="0">
                <a:latin typeface="Calibri" charset="0"/>
                <a:ea typeface="MS PGothic" charset="0"/>
              </a:rPr>
              <a:t>The</a:t>
            </a:r>
            <a:r>
              <a:rPr lang="en-US" baseline="0" dirty="0" smtClean="0">
                <a:latin typeface="Calibri" charset="0"/>
                <a:ea typeface="MS PGothic" charset="0"/>
              </a:rPr>
              <a:t> lab is described in “</a:t>
            </a:r>
            <a:r>
              <a:rPr lang="en-US" baseline="0" dirty="0" err="1" smtClean="0">
                <a:latin typeface="Calibri" charset="0"/>
                <a:ea typeface="MS PGothic" charset="0"/>
              </a:rPr>
              <a:t>DensityLab.docx</a:t>
            </a:r>
            <a:r>
              <a:rPr lang="en-US" baseline="0" dirty="0" smtClean="0">
                <a:latin typeface="Calibri" charset="0"/>
                <a:ea typeface="MS PGothic" charset="0"/>
              </a:rPr>
              <a:t>”.  Students will create low and high density water by adjusting the temperature and the salt content.  They will then observe what happens when the two layers are combined.  This is intended to mimic what happens in the ocean when two water masses of different densities come together.</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t>Veronica </a:t>
            </a:r>
            <a:r>
              <a:rPr lang="en-US" dirty="0" err="1" smtClean="0"/>
              <a:t>Tamsitt</a:t>
            </a:r>
            <a:r>
              <a:rPr lang="en-US" dirty="0" smtClean="0"/>
              <a:t>: Aboard</a:t>
            </a:r>
            <a:r>
              <a:rPr lang="en-US" baseline="0" dirty="0" smtClean="0"/>
              <a:t> the R/V Palmer April 18, 2014 in the Southern Ocean</a:t>
            </a:r>
          </a:p>
          <a:p>
            <a:endParaRPr lang="en-US" baseline="0" dirty="0" smtClean="0"/>
          </a:p>
          <a:p>
            <a:r>
              <a:rPr lang="en-US" baseline="0" dirty="0" smtClean="0"/>
              <a:t>These scientists are doing casts using a “rosette” (the big round orange thing) with several </a:t>
            </a:r>
            <a:r>
              <a:rPr lang="en-US" baseline="0" dirty="0" err="1" smtClean="0"/>
              <a:t>Niskin</a:t>
            </a:r>
            <a:r>
              <a:rPr lang="en-US" baseline="0" dirty="0" smtClean="0"/>
              <a:t> bottles (the white cylinders) and a “CTD” (Conductivity, Temperature and Depth) device (the black instrument strapped to the left side of the rosette.  The whole instrument is lowered overboard to the bottom of the ocean, while water samples are collected in the </a:t>
            </a:r>
            <a:r>
              <a:rPr lang="en-US" baseline="0" dirty="0" err="1" smtClean="0"/>
              <a:t>Niskin</a:t>
            </a:r>
            <a:r>
              <a:rPr lang="en-US" baseline="0" dirty="0" smtClean="0"/>
              <a:t> bottles, and a profile of salinity, temperature and depth is recorded – from which density can be calculated.  This is one way oceanographers study density profiles in the ocean.</a:t>
            </a:r>
            <a:endParaRPr lang="en-US"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is intended to illustrate how the “CTD” (photo in the previous slide) measures</a:t>
            </a:r>
            <a:r>
              <a:rPr lang="en-US" baseline="0" dirty="0" smtClean="0">
                <a:latin typeface="Calibri" charset="0"/>
                <a:ea typeface="MS PGothic" charset="0"/>
              </a:rPr>
              <a:t> properties of seawater.</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a:t>
            </a:r>
          </a:p>
          <a:p>
            <a:r>
              <a:rPr lang="en-US" dirty="0" smtClean="0">
                <a:latin typeface="Calibri" charset="0"/>
                <a:ea typeface="MS PGothic" charset="0"/>
              </a:rPr>
              <a:t>This plot shows the temperature, the salinity (measured in PSU or “practical salinity units”), and the density of a water column</a:t>
            </a:r>
            <a:r>
              <a:rPr lang="en-US" baseline="0" dirty="0" smtClean="0">
                <a:latin typeface="Calibri" charset="0"/>
                <a:ea typeface="MS PGothic" charset="0"/>
              </a:rPr>
              <a:t> in the middle of the southern Atlantic ocean</a:t>
            </a:r>
            <a:r>
              <a:rPr lang="en-US" dirty="0" smtClean="0">
                <a:latin typeface="Calibri" charset="0"/>
                <a:ea typeface="MS PGothic" charset="0"/>
              </a:rPr>
              <a:t>.  The CTD</a:t>
            </a:r>
            <a:r>
              <a:rPr lang="en-US" baseline="0" dirty="0" smtClean="0">
                <a:latin typeface="Calibri" charset="0"/>
                <a:ea typeface="MS PGothic" charset="0"/>
              </a:rPr>
              <a:t> instrument measures the temperature, the conductivity of the water (which is a function of salinity) and the pressure (which is a function of density and depth).  From this information, oceanographers can calculate the density profile of the water column.</a:t>
            </a:r>
          </a:p>
          <a:p>
            <a:endParaRPr lang="en-US" baseline="0" dirty="0" smtClean="0">
              <a:latin typeface="Calibri" charset="0"/>
              <a:ea typeface="MS PGothic" charset="0"/>
            </a:endParaRPr>
          </a:p>
          <a:p>
            <a:r>
              <a:rPr lang="en-US" baseline="0" dirty="0" smtClean="0">
                <a:latin typeface="Calibri" charset="0"/>
                <a:ea typeface="MS PGothic" charset="0"/>
              </a:rPr>
              <a:t>Note the relatively warm layer on the surface (left plot) and the essentially mirror image of temperature in the density profile (right plot).  Temperature (at least in this location) is the dominant feature that sets the density.</a:t>
            </a:r>
          </a:p>
          <a:p>
            <a:endParaRPr lang="en-US" baseline="0" dirty="0" smtClean="0">
              <a:latin typeface="Calibri" charset="0"/>
              <a:ea typeface="MS PGothic" charset="0"/>
            </a:endParaRPr>
          </a:p>
          <a:p>
            <a:r>
              <a:rPr lang="en-US" baseline="0" dirty="0" smtClean="0">
                <a:latin typeface="Calibri" charset="0"/>
                <a:ea typeface="MS PGothic" charset="0"/>
              </a:rPr>
              <a:t>In the lab, we used warm fresh water and cold salty water to mimic two different water masses.  This illustrates stratification and what happens when water masses of two different densities come together, but not what salt and temperature do to density independently of each other.  Use this slide to have students observe what happens to the density as temperature and salt change independently.</a:t>
            </a:r>
          </a:p>
          <a:p>
            <a:endParaRPr lang="en-US" baseline="0" dirty="0" smtClean="0">
              <a:latin typeface="Calibri" charset="0"/>
              <a:ea typeface="MS PGothic" charset="0"/>
            </a:endParaRPr>
          </a:p>
          <a:p>
            <a:r>
              <a:rPr lang="en-US" baseline="0" smtClean="0">
                <a:latin typeface="Calibri" charset="0"/>
                <a:ea typeface="MS PGothic" charset="0"/>
              </a:rPr>
              <a:t>1) </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latin typeface="Calibri" charset="0"/>
                <a:ea typeface="MS PGothic" charset="0"/>
              </a:rPr>
              <a:t>Generated using the Java Ocean Atlas and</a:t>
            </a:r>
            <a:r>
              <a:rPr lang="en-US" baseline="0" dirty="0" smtClean="0">
                <a:latin typeface="Calibri" charset="0"/>
                <a:ea typeface="MS PGothic" charset="0"/>
              </a:rPr>
              <a:t> data from the 1992 “A12” section.</a:t>
            </a:r>
          </a:p>
          <a:p>
            <a:r>
              <a:rPr lang="en-US" dirty="0" smtClean="0">
                <a:latin typeface="Calibri" charset="0"/>
                <a:ea typeface="MS PGothic" charset="0"/>
              </a:rPr>
              <a:t>http://</a:t>
            </a:r>
            <a:r>
              <a:rPr lang="en-US" dirty="0" err="1" smtClean="0">
                <a:latin typeface="Calibri" charset="0"/>
                <a:ea typeface="MS PGothic" charset="0"/>
              </a:rPr>
              <a:t>joa.ucsd.edu</a:t>
            </a:r>
            <a:r>
              <a:rPr lang="en-US" dirty="0" smtClean="0">
                <a:latin typeface="Calibri" charset="0"/>
                <a:ea typeface="MS PGothic" charset="0"/>
              </a:rPr>
              <a:t>/data/</a:t>
            </a:r>
            <a:r>
              <a:rPr lang="en-US" dirty="0" err="1" smtClean="0">
                <a:latin typeface="Calibri" charset="0"/>
                <a:ea typeface="MS PGothic" charset="0"/>
              </a:rPr>
              <a:t>best.html</a:t>
            </a:r>
            <a:endParaRPr lang="en-US" dirty="0" smtClean="0">
              <a:latin typeface="Calibri" charset="0"/>
              <a:ea typeface="MS PGothic" charset="0"/>
            </a:endParaRP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1700990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summarizes the main points in this lesson introducing density.</a:t>
            </a:r>
          </a:p>
          <a:p>
            <a:endParaRPr lang="en-US" dirty="0" smtClean="0">
              <a:latin typeface="Calibri" charset="0"/>
              <a:ea typeface="MS PGothic" charset="0"/>
            </a:endParaRPr>
          </a:p>
          <a:p>
            <a:r>
              <a:rPr lang="en-US" dirty="0" smtClean="0">
                <a:latin typeface="Calibri" charset="0"/>
                <a:ea typeface="MS PGothic" charset="0"/>
              </a:rPr>
              <a:t>BULLETED POINTS: 	</a:t>
            </a:r>
          </a:p>
          <a:p>
            <a:r>
              <a:rPr lang="en-US" dirty="0" smtClean="0">
                <a:latin typeface="Calibri" charset="0"/>
                <a:ea typeface="MS PGothic" charset="0"/>
              </a:rPr>
              <a:t>Density is</a:t>
            </a:r>
            <a:r>
              <a:rPr lang="en-US" baseline="0" dirty="0" smtClean="0">
                <a:latin typeface="Calibri" charset="0"/>
                <a:ea typeface="MS PGothic" charset="0"/>
              </a:rPr>
              <a:t> a ratio of an objects mass to the volume it occupies.  Remember, mass is not the same as weight.  Heating objects usually causes their molecules to spread out, increasing the volume the object occupies, thus decreasing the density.  Cooling objects generally decreases the space between the molecules, thus increasing the density.  Adding salt incorporates extra mass (that is dissolved) to the water, thus increasing the density.  Fluids can float on one another if they have different densities.  In the lab, we saw that warm fresh water floated on top of cold salty water.  Both increasing the temperature and keeping the water fresh make the water less dense (similarly, cooling the water and adding salt make the water more dense).  Thus, you may want to ask an advanced class what would happen if we tried warm salty water and cold fresh water.  The answer is undetermined – these two effects would then be competing, and it may be possible to have these two water masses have </a:t>
            </a:r>
            <a:r>
              <a:rPr lang="en-US" baseline="0" smtClean="0">
                <a:latin typeface="Calibri" charset="0"/>
                <a:ea typeface="MS PGothic" charset="0"/>
              </a:rPr>
              <a:t>equal densities.</a:t>
            </a:r>
            <a:endParaRPr lang="en-US" baseline="0" dirty="0" smtClean="0">
              <a:latin typeface="Calibri" charset="0"/>
              <a:ea typeface="MS PGothic" charset="0"/>
            </a:endParaRPr>
          </a:p>
          <a:p>
            <a:endParaRPr lang="en-US" baseline="0" dirty="0" smtClean="0">
              <a:latin typeface="Calibri" charset="0"/>
              <a:ea typeface="MS PGothic" charset="0"/>
            </a:endParaRPr>
          </a:p>
          <a:p>
            <a:r>
              <a:rPr lang="en-US" dirty="0" smtClean="0">
                <a:latin typeface="Calibri" charset="0"/>
                <a:ea typeface="MS PGothic" charset="0"/>
              </a:rPr>
              <a:t>The</a:t>
            </a:r>
            <a:r>
              <a:rPr lang="en-US" baseline="0" dirty="0" smtClean="0">
                <a:latin typeface="Calibri" charset="0"/>
                <a:ea typeface="MS PGothic" charset="0"/>
              </a:rPr>
              <a:t> next lesson in this unit focuses on how density differences in the ocean form and how these differences can drive global currents.  Ask students to consider what parts of the earth might add heat (near the equator) and what parts might cool the water (near the poles).  What parts of the earth might add freshwater (where it rains a lot) or what parts of the world might have a saltier ocean (where there’s a lot of evaporation).  Cooling or adding salt to water increases its density and causes it to sink.  This drives some of the large-scale currents in the ocean addressed in the next lesson.</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latin typeface="Calibri" charset="0"/>
                <a:ea typeface="MS PGothic" charset="0"/>
              </a:rPr>
              <a:t>none</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294673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7" r:id="rId2"/>
    <p:sldLayoutId id="2147483738" r:id="rId3"/>
    <p:sldLayoutId id="2147483734" r:id="rId4"/>
    <p:sldLayoutId id="2147483731"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5" Type="http://schemas.openxmlformats.org/officeDocument/2006/relationships/image" Target="../media/image6.emf"/><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5.emf"/><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eg"/><Relationship Id="rId5" Type="http://schemas.openxmlformats.org/officeDocument/2006/relationships/image" Target="../media/image13.jp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4.emf"/><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4.png"/><Relationship Id="rId5" Type="http://schemas.openxmlformats.org/officeDocument/2006/relationships/image" Target="../media/image14.emf"/><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2" name="Title 1"/>
          <p:cNvSpPr>
            <a:spLocks noGrp="1"/>
          </p:cNvSpPr>
          <p:nvPr>
            <p:ph type="ctrTitle"/>
          </p:nvPr>
        </p:nvSpPr>
        <p:spPr>
          <a:xfrm>
            <a:off x="685800" y="381000"/>
            <a:ext cx="7772400" cy="1554480"/>
          </a:xfrm>
        </p:spPr>
        <p:txBody>
          <a:bodyPr anchor="ctr">
            <a:normAutofit/>
          </a:bodyPr>
          <a:lstStyle/>
          <a:p>
            <a:r>
              <a:rPr lang="en-US" sz="5400" dirty="0" smtClean="0"/>
              <a:t>Density</a:t>
            </a:r>
            <a:endParaRPr lang="en-US" dirty="0"/>
          </a:p>
        </p:txBody>
      </p:sp>
      <p:pic>
        <p:nvPicPr>
          <p:cNvPr id="7" name="Picture 6"/>
          <p:cNvPicPr>
            <a:picLocks noChangeAspect="1"/>
          </p:cNvPicPr>
          <p:nvPr/>
        </p:nvPicPr>
        <p:blipFill rotWithShape="1">
          <a:blip r:embed="rId3">
            <a:alphaModFix/>
            <a:extLst>
              <a:ext uri="{28A0092B-C50C-407E-A947-70E740481C1C}">
                <a14:useLocalDpi xmlns:a14="http://schemas.microsoft.com/office/drawing/2010/main"/>
              </a:ext>
            </a:extLst>
          </a:blip>
          <a:srcRect/>
          <a:stretch/>
        </p:blipFill>
        <p:spPr>
          <a:xfrm>
            <a:off x="163040" y="2506845"/>
            <a:ext cx="8814872" cy="3883964"/>
          </a:xfrm>
          <a:prstGeom prst="rect">
            <a:avLst/>
          </a:prstGeom>
        </p:spPr>
      </p:pic>
      <p:pic>
        <p:nvPicPr>
          <p:cNvPr id="9"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2120169"/>
            <a:ext cx="652241" cy="636461"/>
          </a:xfrm>
          <a:prstGeom prst="rect">
            <a:avLst/>
          </a:prstGeom>
          <a:noFill/>
          <a:ln w="9525">
            <a:noFill/>
            <a:miter lim="800000"/>
            <a:headEnd/>
            <a:tailEnd/>
          </a:ln>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What is Density?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Rectangle 1"/>
          <p:cNvSpPr/>
          <p:nvPr/>
        </p:nvSpPr>
        <p:spPr>
          <a:xfrm>
            <a:off x="163040" y="1390487"/>
            <a:ext cx="8814872" cy="50061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pic>
        <p:nvPicPr>
          <p:cNvPr id="6" name="Picture 5"/>
          <p:cNvPicPr>
            <a:picLocks noChangeAspect="1"/>
          </p:cNvPicPr>
          <p:nvPr/>
        </p:nvPicPr>
        <p:blipFill>
          <a:blip r:embed="rId4"/>
          <a:stretch>
            <a:fillRect/>
          </a:stretch>
        </p:blipFill>
        <p:spPr>
          <a:xfrm>
            <a:off x="2601771" y="1557345"/>
            <a:ext cx="3911600" cy="952500"/>
          </a:xfrm>
          <a:prstGeom prst="rect">
            <a:avLst/>
          </a:prstGeom>
        </p:spPr>
      </p:pic>
      <p:sp>
        <p:nvSpPr>
          <p:cNvPr id="7" name="TextBox 6"/>
          <p:cNvSpPr txBox="1"/>
          <p:nvPr/>
        </p:nvSpPr>
        <p:spPr>
          <a:xfrm>
            <a:off x="301752" y="2871630"/>
            <a:ext cx="8534400" cy="400110"/>
          </a:xfrm>
          <a:prstGeom prst="rect">
            <a:avLst/>
          </a:prstGeom>
          <a:noFill/>
        </p:spPr>
        <p:txBody>
          <a:bodyPr wrap="square" rtlCol="0">
            <a:spAutoFit/>
          </a:bodyPr>
          <a:lstStyle/>
          <a:p>
            <a:r>
              <a:rPr lang="en-US" sz="2000" dirty="0" smtClean="0"/>
              <a:t>Mass: </a:t>
            </a:r>
            <a:r>
              <a:rPr lang="en-US" sz="2000" dirty="0"/>
              <a:t>M</a:t>
            </a:r>
            <a:r>
              <a:rPr lang="en-US" sz="2000" dirty="0" smtClean="0"/>
              <a:t>easure of how much matter is in an object </a:t>
            </a:r>
            <a:endParaRPr lang="en-US" sz="2000" dirty="0"/>
          </a:p>
        </p:txBody>
      </p:sp>
      <p:pic>
        <p:nvPicPr>
          <p:cNvPr id="8" name="Picture 7"/>
          <p:cNvPicPr>
            <a:picLocks noChangeAspect="1"/>
          </p:cNvPicPr>
          <p:nvPr/>
        </p:nvPicPr>
        <p:blipFill>
          <a:blip r:embed="rId5"/>
          <a:stretch>
            <a:fillRect/>
          </a:stretch>
        </p:blipFill>
        <p:spPr>
          <a:xfrm>
            <a:off x="6669095" y="3126662"/>
            <a:ext cx="2184400" cy="292100"/>
          </a:xfrm>
          <a:prstGeom prst="rect">
            <a:avLst/>
          </a:prstGeom>
        </p:spPr>
      </p:pic>
      <p:sp>
        <p:nvSpPr>
          <p:cNvPr id="15" name="TextBox 14"/>
          <p:cNvSpPr txBox="1"/>
          <p:nvPr/>
        </p:nvSpPr>
        <p:spPr>
          <a:xfrm>
            <a:off x="319095" y="4210842"/>
            <a:ext cx="8534400" cy="400110"/>
          </a:xfrm>
          <a:prstGeom prst="rect">
            <a:avLst/>
          </a:prstGeom>
          <a:noFill/>
        </p:spPr>
        <p:txBody>
          <a:bodyPr wrap="square" rtlCol="0">
            <a:spAutoFit/>
          </a:bodyPr>
          <a:lstStyle/>
          <a:p>
            <a:r>
              <a:rPr lang="en-US" sz="2000" dirty="0" smtClean="0"/>
              <a:t>Volume is the space an object takes up</a:t>
            </a:r>
            <a:endParaRPr lang="en-US" sz="2000" dirty="0"/>
          </a:p>
        </p:txBody>
      </p:sp>
      <p:sp>
        <p:nvSpPr>
          <p:cNvPr id="9" name="TextBox 8"/>
          <p:cNvSpPr txBox="1"/>
          <p:nvPr/>
        </p:nvSpPr>
        <p:spPr>
          <a:xfrm>
            <a:off x="163040" y="4965127"/>
            <a:ext cx="8814872" cy="553998"/>
          </a:xfrm>
          <a:prstGeom prst="rect">
            <a:avLst/>
          </a:prstGeom>
          <a:noFill/>
        </p:spPr>
        <p:txBody>
          <a:bodyPr wrap="square" rtlCol="0">
            <a:spAutoFit/>
          </a:bodyPr>
          <a:lstStyle/>
          <a:p>
            <a:r>
              <a:rPr lang="en-US" sz="3000" dirty="0" smtClean="0"/>
              <a:t>Density is “how much mass is in a given volume”</a:t>
            </a:r>
            <a:endParaRPr lang="en-US" sz="3000" dirty="0"/>
          </a:p>
        </p:txBody>
      </p:sp>
      <p:sp>
        <p:nvSpPr>
          <p:cNvPr id="12" name="TextBox 11"/>
          <p:cNvSpPr txBox="1"/>
          <p:nvPr/>
        </p:nvSpPr>
        <p:spPr>
          <a:xfrm>
            <a:off x="293695" y="3372642"/>
            <a:ext cx="8534400" cy="400110"/>
          </a:xfrm>
          <a:prstGeom prst="rect">
            <a:avLst/>
          </a:prstGeom>
          <a:noFill/>
        </p:spPr>
        <p:txBody>
          <a:bodyPr wrap="square" rtlCol="0">
            <a:spAutoFit/>
          </a:bodyPr>
          <a:lstStyle/>
          <a:p>
            <a:r>
              <a:rPr lang="en-US" sz="2000" dirty="0" smtClean="0"/>
              <a:t>Weight: The force on the mass of an object due to gravity </a:t>
            </a:r>
            <a:endParaRPr lang="en-US" sz="2000" dirty="0"/>
          </a:p>
        </p:txBody>
      </p:sp>
    </p:spTree>
    <p:extLst>
      <p:ext uri="{BB962C8B-B14F-4D97-AF65-F5344CB8AC3E}">
        <p14:creationId xmlns:p14="http://schemas.microsoft.com/office/powerpoint/2010/main" val="21792995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200 marbles in a box</a:t>
            </a:r>
            <a:endParaRPr lang="en-US" dirty="0"/>
          </a:p>
        </p:txBody>
      </p:sp>
      <p:sp>
        <p:nvSpPr>
          <p:cNvPr id="4" name="Text Placeholder 3"/>
          <p:cNvSpPr>
            <a:spLocks noGrp="1"/>
          </p:cNvSpPr>
          <p:nvPr>
            <p:ph type="body" sz="half" idx="2"/>
          </p:nvPr>
        </p:nvSpPr>
        <p:spPr>
          <a:xfrm>
            <a:off x="99372" y="990600"/>
            <a:ext cx="2984678" cy="5257800"/>
          </a:xfrm>
        </p:spPr>
        <p:txBody>
          <a:bodyPr>
            <a:normAutofit/>
          </a:bodyPr>
          <a:lstStyle/>
          <a:p>
            <a:r>
              <a:rPr lang="en-US" sz="2000" dirty="0" smtClean="0"/>
              <a:t>If marbles weigh 10 g each…</a:t>
            </a:r>
          </a:p>
          <a:p>
            <a:endParaRPr lang="en-US" sz="2000" dirty="0"/>
          </a:p>
          <a:p>
            <a:r>
              <a:rPr lang="en-US" sz="2000" dirty="0" smtClean="0"/>
              <a:t>Which has a higher density?</a:t>
            </a:r>
          </a:p>
          <a:p>
            <a:endParaRPr lang="en-US" sz="2000" dirty="0"/>
          </a:p>
          <a:p>
            <a:r>
              <a:rPr lang="en-US" sz="2000" dirty="0" smtClean="0"/>
              <a:t>A) 100 marbles in a box</a:t>
            </a:r>
            <a:endParaRPr lang="en-US" sz="2000" dirty="0"/>
          </a:p>
          <a:p>
            <a:r>
              <a:rPr lang="en-US" sz="2000" dirty="0" smtClean="0"/>
              <a:t>B) 200 marbles in a box</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27524" y="1573023"/>
            <a:ext cx="3121256" cy="2459818"/>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Brick</a:t>
            </a:r>
            <a:br>
              <a:rPr lang="en-US" dirty="0" smtClean="0"/>
            </a:br>
            <a:r>
              <a:rPr lang="en-US" dirty="0"/>
              <a:t/>
            </a:r>
            <a:br>
              <a:rPr lang="en-US" dirty="0"/>
            </a:br>
            <a:r>
              <a:rPr lang="en-US" dirty="0" smtClean="0"/>
              <a:t>	</a:t>
            </a:r>
            <a:r>
              <a:rPr lang="en-US" sz="2000" b="0" i="1" dirty="0" smtClean="0">
                <a:solidFill>
                  <a:schemeClr val="tx1"/>
                </a:solidFill>
              </a:rPr>
              <a:t>Remember:  </a:t>
            </a:r>
            <a:endParaRPr lang="en-US" sz="2000" b="0" i="1" dirty="0">
              <a:solidFill>
                <a:schemeClr val="tx1"/>
              </a:solidFill>
            </a:endParaRPr>
          </a:p>
        </p:txBody>
      </p:sp>
      <p:sp>
        <p:nvSpPr>
          <p:cNvPr id="4" name="Text Placeholder 3"/>
          <p:cNvSpPr>
            <a:spLocks noGrp="1"/>
          </p:cNvSpPr>
          <p:nvPr>
            <p:ph type="body" sz="half" idx="2"/>
          </p:nvPr>
        </p:nvSpPr>
        <p:spPr>
          <a:xfrm>
            <a:off x="197057" y="990600"/>
            <a:ext cx="2622343" cy="5257800"/>
          </a:xfrm>
        </p:spPr>
        <p:txBody>
          <a:bodyPr>
            <a:normAutofit/>
          </a:bodyPr>
          <a:lstStyle/>
          <a:p>
            <a:r>
              <a:rPr lang="en-US" sz="2000" dirty="0" smtClean="0"/>
              <a:t>Which is denser?</a:t>
            </a:r>
          </a:p>
          <a:p>
            <a:endParaRPr lang="en-US" sz="2000" dirty="0"/>
          </a:p>
          <a:p>
            <a:r>
              <a:rPr lang="en-US" sz="2000" dirty="0" smtClean="0"/>
              <a:t>A) This brick</a:t>
            </a:r>
          </a:p>
          <a:p>
            <a:r>
              <a:rPr lang="en-US" sz="2000" dirty="0" smtClean="0"/>
              <a:t>B) This block of wood</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59424" y="1620410"/>
            <a:ext cx="2436281" cy="133948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52639" y="990600"/>
            <a:ext cx="2421590" cy="2421590"/>
          </a:xfrm>
          <a:prstGeom prst="rect">
            <a:avLst/>
          </a:prstGeom>
        </p:spPr>
      </p:pic>
      <p:sp>
        <p:nvSpPr>
          <p:cNvPr id="9" name="TextBox 8"/>
          <p:cNvSpPr txBox="1"/>
          <p:nvPr/>
        </p:nvSpPr>
        <p:spPr>
          <a:xfrm>
            <a:off x="3000375" y="3284614"/>
            <a:ext cx="2582911" cy="646331"/>
          </a:xfrm>
          <a:prstGeom prst="rect">
            <a:avLst/>
          </a:prstGeom>
          <a:noFill/>
        </p:spPr>
        <p:txBody>
          <a:bodyPr wrap="square" rtlCol="0">
            <a:spAutoFit/>
          </a:bodyPr>
          <a:lstStyle/>
          <a:p>
            <a:r>
              <a:rPr lang="en-US" dirty="0" smtClean="0"/>
              <a:t>Mass:		1 kg</a:t>
            </a:r>
          </a:p>
          <a:p>
            <a:r>
              <a:rPr lang="en-US" dirty="0" smtClean="0"/>
              <a:t>Volume:		0.001 m</a:t>
            </a:r>
            <a:r>
              <a:rPr lang="en-US" baseline="30000" dirty="0" smtClean="0"/>
              <a:t>3</a:t>
            </a:r>
            <a:endParaRPr lang="en-US" dirty="0"/>
          </a:p>
        </p:txBody>
      </p:sp>
      <p:sp>
        <p:nvSpPr>
          <p:cNvPr id="10" name="TextBox 9"/>
          <p:cNvSpPr txBox="1"/>
          <p:nvPr/>
        </p:nvSpPr>
        <p:spPr>
          <a:xfrm>
            <a:off x="6210278" y="3284614"/>
            <a:ext cx="2582911" cy="646331"/>
          </a:xfrm>
          <a:prstGeom prst="rect">
            <a:avLst/>
          </a:prstGeom>
          <a:noFill/>
        </p:spPr>
        <p:txBody>
          <a:bodyPr wrap="square" rtlCol="0">
            <a:spAutoFit/>
          </a:bodyPr>
          <a:lstStyle/>
          <a:p>
            <a:r>
              <a:rPr lang="en-US" dirty="0" smtClean="0"/>
              <a:t>Mass:		0.5 kg</a:t>
            </a:r>
          </a:p>
          <a:p>
            <a:r>
              <a:rPr lang="en-US" dirty="0" smtClean="0"/>
              <a:t>Volume:		0.001 m</a:t>
            </a:r>
            <a:r>
              <a:rPr lang="en-US" baseline="30000" dirty="0" smtClean="0"/>
              <a:t>3</a:t>
            </a:r>
            <a:endParaRPr lang="en-US" dirty="0"/>
          </a:p>
        </p:txBody>
      </p:sp>
      <p:cxnSp>
        <p:nvCxnSpPr>
          <p:cNvPr id="11" name="Straight Connector 10"/>
          <p:cNvCxnSpPr/>
          <p:nvPr/>
        </p:nvCxnSpPr>
        <p:spPr>
          <a:xfrm>
            <a:off x="5788152" y="655967"/>
            <a:ext cx="0" cy="327497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12" name="Picture 11"/>
          <p:cNvPicPr>
            <a:picLocks noChangeAspect="1"/>
          </p:cNvPicPr>
          <p:nvPr/>
        </p:nvPicPr>
        <p:blipFill>
          <a:blip r:embed="rId5"/>
          <a:stretch>
            <a:fillRect/>
          </a:stretch>
        </p:blipFill>
        <p:spPr>
          <a:xfrm>
            <a:off x="5817425" y="5747448"/>
            <a:ext cx="2229192" cy="542823"/>
          </a:xfrm>
          <a:prstGeom prst="rect">
            <a:avLst/>
          </a:prstGeom>
        </p:spPr>
      </p:pic>
    </p:spTree>
    <p:extLst>
      <p:ext uri="{BB962C8B-B14F-4D97-AF65-F5344CB8AC3E}">
        <p14:creationId xmlns:p14="http://schemas.microsoft.com/office/powerpoint/2010/main" val="10093952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4897812"/>
            <a:ext cx="5867400" cy="1219200"/>
          </a:xfrm>
        </p:spPr>
        <p:txBody>
          <a:bodyPr/>
          <a:lstStyle/>
          <a:p>
            <a:r>
              <a:rPr lang="en-US" dirty="0" smtClean="0"/>
              <a:t>Answer:  Brick  </a:t>
            </a:r>
            <a:br>
              <a:rPr lang="en-US" dirty="0" smtClean="0"/>
            </a:br>
            <a:r>
              <a:rPr lang="en-US" dirty="0" smtClean="0"/>
              <a:t/>
            </a:r>
            <a:br>
              <a:rPr lang="en-US" dirty="0" smtClean="0"/>
            </a:br>
            <a:r>
              <a:rPr lang="en-US" sz="2000" dirty="0" smtClean="0"/>
              <a:t>(Although each are weightless, the mass of the objects still has not changed)</a:t>
            </a:r>
            <a:endParaRPr lang="en-US" sz="2000" dirty="0"/>
          </a:p>
        </p:txBody>
      </p:sp>
      <p:sp>
        <p:nvSpPr>
          <p:cNvPr id="4" name="Text Placeholder 3"/>
          <p:cNvSpPr>
            <a:spLocks noGrp="1"/>
          </p:cNvSpPr>
          <p:nvPr>
            <p:ph type="body" sz="half" idx="2"/>
          </p:nvPr>
        </p:nvSpPr>
        <p:spPr>
          <a:xfrm>
            <a:off x="197057" y="990600"/>
            <a:ext cx="2622343" cy="5257800"/>
          </a:xfrm>
        </p:spPr>
        <p:txBody>
          <a:bodyPr>
            <a:normAutofit/>
          </a:bodyPr>
          <a:lstStyle/>
          <a:p>
            <a:r>
              <a:rPr lang="en-US" sz="2000" dirty="0" smtClean="0"/>
              <a:t>Which is denser?</a:t>
            </a:r>
          </a:p>
          <a:p>
            <a:endParaRPr lang="en-US" sz="2000" dirty="0"/>
          </a:p>
          <a:p>
            <a:r>
              <a:rPr lang="en-US" sz="2000" dirty="0" smtClean="0"/>
              <a:t>A) This brick</a:t>
            </a:r>
          </a:p>
          <a:p>
            <a:r>
              <a:rPr lang="en-US" sz="2000" dirty="0" smtClean="0"/>
              <a:t>(</a:t>
            </a:r>
            <a:r>
              <a:rPr lang="en-US" sz="2000" dirty="0"/>
              <a:t>I</a:t>
            </a:r>
            <a:r>
              <a:rPr lang="en-US" sz="2000" dirty="0" smtClean="0"/>
              <a:t>n weightlessness of space)</a:t>
            </a:r>
          </a:p>
          <a:p>
            <a:endParaRPr lang="en-US" sz="2000" dirty="0"/>
          </a:p>
          <a:p>
            <a:r>
              <a:rPr lang="en-US" sz="2000" dirty="0" smtClean="0"/>
              <a:t>B) This block of wood</a:t>
            </a:r>
          </a:p>
          <a:p>
            <a:r>
              <a:rPr lang="en-US" sz="2000" dirty="0" smtClean="0"/>
              <a:t>(In weightlessness of space)</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9" name="TextBox 8"/>
          <p:cNvSpPr txBox="1"/>
          <p:nvPr/>
        </p:nvSpPr>
        <p:spPr>
          <a:xfrm>
            <a:off x="3000375" y="3284614"/>
            <a:ext cx="2582911" cy="646331"/>
          </a:xfrm>
          <a:prstGeom prst="rect">
            <a:avLst/>
          </a:prstGeom>
          <a:noFill/>
        </p:spPr>
        <p:txBody>
          <a:bodyPr wrap="square" rtlCol="0">
            <a:spAutoFit/>
          </a:bodyPr>
          <a:lstStyle/>
          <a:p>
            <a:r>
              <a:rPr lang="en-US" dirty="0" smtClean="0">
                <a:solidFill>
                  <a:schemeClr val="bg1"/>
                </a:solidFill>
              </a:rPr>
              <a:t>Mass:		1 kg</a:t>
            </a:r>
          </a:p>
          <a:p>
            <a:r>
              <a:rPr lang="en-US" dirty="0" smtClean="0">
                <a:solidFill>
                  <a:schemeClr val="bg1"/>
                </a:solidFill>
              </a:rPr>
              <a:t>Volume:		0.001 m</a:t>
            </a:r>
            <a:r>
              <a:rPr lang="en-US" baseline="30000" dirty="0" smtClean="0">
                <a:solidFill>
                  <a:schemeClr val="bg1"/>
                </a:solidFill>
              </a:rPr>
              <a:t>3</a:t>
            </a:r>
            <a:endParaRPr lang="en-US" dirty="0">
              <a:solidFill>
                <a:schemeClr val="bg1"/>
              </a:solidFill>
            </a:endParaRPr>
          </a:p>
        </p:txBody>
      </p:sp>
      <p:sp>
        <p:nvSpPr>
          <p:cNvPr id="10" name="TextBox 9"/>
          <p:cNvSpPr txBox="1"/>
          <p:nvPr/>
        </p:nvSpPr>
        <p:spPr>
          <a:xfrm>
            <a:off x="6210278" y="3284614"/>
            <a:ext cx="2582911" cy="646331"/>
          </a:xfrm>
          <a:prstGeom prst="rect">
            <a:avLst/>
          </a:prstGeom>
          <a:noFill/>
        </p:spPr>
        <p:txBody>
          <a:bodyPr wrap="square" rtlCol="0">
            <a:spAutoFit/>
          </a:bodyPr>
          <a:lstStyle/>
          <a:p>
            <a:r>
              <a:rPr lang="en-US" dirty="0" smtClean="0">
                <a:solidFill>
                  <a:schemeClr val="bg1"/>
                </a:solidFill>
              </a:rPr>
              <a:t>Mass:		0.5 kg</a:t>
            </a:r>
          </a:p>
          <a:p>
            <a:r>
              <a:rPr lang="en-US" dirty="0" smtClean="0">
                <a:solidFill>
                  <a:schemeClr val="bg1"/>
                </a:solidFill>
              </a:rPr>
              <a:t>Volume:		0.001 m</a:t>
            </a:r>
            <a:r>
              <a:rPr lang="en-US" baseline="30000" dirty="0" smtClean="0">
                <a:solidFill>
                  <a:schemeClr val="bg1"/>
                </a:solidFill>
              </a:rPr>
              <a:t>3</a:t>
            </a:r>
            <a:endParaRPr lang="en-US" dirty="0">
              <a:solidFill>
                <a:schemeClr val="bg1"/>
              </a:solidFill>
            </a:endParaRPr>
          </a:p>
        </p:txBody>
      </p:sp>
      <p:pic>
        <p:nvPicPr>
          <p:cNvPr id="12" name="Picture 11" descr="SpaceBric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0029" y="634133"/>
            <a:ext cx="6093646" cy="3427283"/>
          </a:xfrm>
          <a:prstGeom prst="rect">
            <a:avLst/>
          </a:prstGeom>
        </p:spPr>
      </p:pic>
      <p:sp>
        <p:nvSpPr>
          <p:cNvPr id="13" name="TextBox 12"/>
          <p:cNvSpPr txBox="1"/>
          <p:nvPr/>
        </p:nvSpPr>
        <p:spPr>
          <a:xfrm>
            <a:off x="3152775" y="3437014"/>
            <a:ext cx="2582911" cy="646331"/>
          </a:xfrm>
          <a:prstGeom prst="rect">
            <a:avLst/>
          </a:prstGeom>
          <a:noFill/>
        </p:spPr>
        <p:txBody>
          <a:bodyPr wrap="square" rtlCol="0">
            <a:spAutoFit/>
          </a:bodyPr>
          <a:lstStyle/>
          <a:p>
            <a:r>
              <a:rPr lang="en-US" dirty="0" smtClean="0">
                <a:solidFill>
                  <a:srgbClr val="FFFFFF"/>
                </a:solidFill>
              </a:rPr>
              <a:t>Mass:		1 kg</a:t>
            </a:r>
          </a:p>
          <a:p>
            <a:r>
              <a:rPr lang="en-US" dirty="0" smtClean="0">
                <a:solidFill>
                  <a:srgbClr val="FFFFFF"/>
                </a:solidFill>
              </a:rPr>
              <a:t>Volume:		0.001 m</a:t>
            </a:r>
            <a:r>
              <a:rPr lang="en-US" baseline="30000" dirty="0" smtClean="0">
                <a:solidFill>
                  <a:srgbClr val="FFFFFF"/>
                </a:solidFill>
              </a:rPr>
              <a:t>3</a:t>
            </a:r>
            <a:endParaRPr lang="en-US" dirty="0">
              <a:solidFill>
                <a:srgbClr val="FFFFFF"/>
              </a:solidFill>
            </a:endParaRPr>
          </a:p>
        </p:txBody>
      </p:sp>
      <p:sp>
        <p:nvSpPr>
          <p:cNvPr id="14" name="TextBox 13"/>
          <p:cNvSpPr txBox="1"/>
          <p:nvPr/>
        </p:nvSpPr>
        <p:spPr>
          <a:xfrm>
            <a:off x="6362678" y="3437014"/>
            <a:ext cx="2582911" cy="646331"/>
          </a:xfrm>
          <a:prstGeom prst="rect">
            <a:avLst/>
          </a:prstGeom>
          <a:noFill/>
        </p:spPr>
        <p:txBody>
          <a:bodyPr wrap="square" rtlCol="0">
            <a:spAutoFit/>
          </a:bodyPr>
          <a:lstStyle/>
          <a:p>
            <a:r>
              <a:rPr lang="en-US" dirty="0" smtClean="0">
                <a:solidFill>
                  <a:srgbClr val="FFFFFF"/>
                </a:solidFill>
              </a:rPr>
              <a:t>Mass:		0.5 kg</a:t>
            </a:r>
          </a:p>
          <a:p>
            <a:r>
              <a:rPr lang="en-US" dirty="0" smtClean="0">
                <a:solidFill>
                  <a:srgbClr val="FFFFFF"/>
                </a:solidFill>
              </a:rPr>
              <a:t>Volume:		0.001 m</a:t>
            </a:r>
            <a:r>
              <a:rPr lang="en-US" baseline="30000" dirty="0" smtClean="0">
                <a:solidFill>
                  <a:srgbClr val="FFFFFF"/>
                </a:solidFill>
              </a:rPr>
              <a:t>3</a:t>
            </a:r>
            <a:endParaRPr lang="en-US" dirty="0">
              <a:solidFill>
                <a:srgbClr val="FFFFFF"/>
              </a:solidFill>
            </a:endParaRPr>
          </a:p>
        </p:txBody>
      </p:sp>
    </p:spTree>
    <p:extLst>
      <p:ext uri="{BB962C8B-B14F-4D97-AF65-F5344CB8AC3E}">
        <p14:creationId xmlns:p14="http://schemas.microsoft.com/office/powerpoint/2010/main" val="25173013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G_0892.JPG"/>
          <p:cNvPicPr>
            <a:picLocks noChangeAspect="1"/>
          </p:cNvPicPr>
          <p:nvPr/>
        </p:nvPicPr>
        <p:blipFill rotWithShape="1">
          <a:blip r:embed="rId3">
            <a:extLst>
              <a:ext uri="{28A0092B-C50C-407E-A947-70E740481C1C}">
                <a14:useLocalDpi xmlns:a14="http://schemas.microsoft.com/office/drawing/2010/main" val="0"/>
              </a:ext>
            </a:extLst>
          </a:blip>
          <a:srcRect l="15434" r="15370"/>
          <a:stretch/>
        </p:blipFill>
        <p:spPr>
          <a:xfrm>
            <a:off x="2866444" y="709655"/>
            <a:ext cx="3504999" cy="3798982"/>
          </a:xfrm>
          <a:prstGeom prst="rect">
            <a:avLst/>
          </a:prstGeom>
        </p:spPr>
      </p:pic>
      <p:pic>
        <p:nvPicPr>
          <p:cNvPr id="14" name="Picture 13" descr="Hotairballoon.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6995" y="707207"/>
            <a:ext cx="2430780" cy="3346450"/>
          </a:xfrm>
          <a:prstGeom prst="rect">
            <a:avLst/>
          </a:prstGeom>
        </p:spPr>
      </p:pic>
      <p:sp>
        <p:nvSpPr>
          <p:cNvPr id="2" name="Title 1"/>
          <p:cNvSpPr>
            <a:spLocks noGrp="1"/>
          </p:cNvSpPr>
          <p:nvPr>
            <p:ph type="title"/>
          </p:nvPr>
        </p:nvSpPr>
        <p:spPr/>
        <p:txBody>
          <a:bodyPr/>
          <a:lstStyle/>
          <a:p>
            <a:r>
              <a:rPr lang="en-US" dirty="0" smtClean="0"/>
              <a:t>Answer:  Cold Air</a:t>
            </a:r>
            <a:endParaRPr lang="en-US" dirty="0"/>
          </a:p>
        </p:txBody>
      </p:sp>
      <p:sp>
        <p:nvSpPr>
          <p:cNvPr id="4" name="Text Placeholder 3"/>
          <p:cNvSpPr>
            <a:spLocks noGrp="1"/>
          </p:cNvSpPr>
          <p:nvPr>
            <p:ph type="body" sz="half" idx="2"/>
          </p:nvPr>
        </p:nvSpPr>
        <p:spPr>
          <a:xfrm>
            <a:off x="197057" y="990600"/>
            <a:ext cx="2622343" cy="5257800"/>
          </a:xfrm>
        </p:spPr>
        <p:txBody>
          <a:bodyPr>
            <a:normAutofit/>
          </a:bodyPr>
          <a:lstStyle/>
          <a:p>
            <a:r>
              <a:rPr lang="en-US" sz="2000" dirty="0" smtClean="0"/>
              <a:t>Which is denser?</a:t>
            </a:r>
          </a:p>
          <a:p>
            <a:endParaRPr lang="en-US" sz="2000" dirty="0"/>
          </a:p>
          <a:p>
            <a:r>
              <a:rPr lang="en-US" sz="2000" dirty="0" smtClean="0"/>
              <a:t>Warm Air</a:t>
            </a:r>
          </a:p>
          <a:p>
            <a:endParaRPr lang="en-US" sz="2000" dirty="0"/>
          </a:p>
          <a:p>
            <a:r>
              <a:rPr lang="en-US" sz="2000" dirty="0" smtClean="0"/>
              <a:t>Cold Air</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3" name="Picture 2" descr="Inversio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2175" y="1304734"/>
            <a:ext cx="6705600" cy="4191000"/>
          </a:xfrm>
          <a:prstGeom prst="rect">
            <a:avLst/>
          </a:prstGeom>
        </p:spPr>
      </p:pic>
      <p:sp>
        <p:nvSpPr>
          <p:cNvPr id="10" name="TextBox 9"/>
          <p:cNvSpPr txBox="1"/>
          <p:nvPr/>
        </p:nvSpPr>
        <p:spPr>
          <a:xfrm>
            <a:off x="4233590" y="3203607"/>
            <a:ext cx="1554562" cy="646331"/>
          </a:xfrm>
          <a:prstGeom prst="rect">
            <a:avLst/>
          </a:prstGeom>
          <a:noFill/>
        </p:spPr>
        <p:txBody>
          <a:bodyPr wrap="square" rtlCol="0">
            <a:spAutoFit/>
          </a:bodyPr>
          <a:lstStyle/>
          <a:p>
            <a:pPr algn="ctr"/>
            <a:r>
              <a:rPr lang="en-US" dirty="0" smtClean="0"/>
              <a:t>Temperature</a:t>
            </a:r>
          </a:p>
          <a:p>
            <a:pPr algn="ctr"/>
            <a:r>
              <a:rPr lang="en-US" dirty="0" smtClean="0"/>
              <a:t>Inversion</a:t>
            </a:r>
            <a:endParaRPr lang="en-US" dirty="0"/>
          </a:p>
        </p:txBody>
      </p:sp>
      <p:cxnSp>
        <p:nvCxnSpPr>
          <p:cNvPr id="13" name="Straight Arrow Connector 12"/>
          <p:cNvCxnSpPr/>
          <p:nvPr/>
        </p:nvCxnSpPr>
        <p:spPr>
          <a:xfrm>
            <a:off x="5897730" y="2679697"/>
            <a:ext cx="0" cy="1674810"/>
          </a:xfrm>
          <a:prstGeom prst="straightConnector1">
            <a:avLst/>
          </a:prstGeom>
          <a:ln w="57150" cmpd="sng">
            <a:solidFill>
              <a:schemeClr val="tx1"/>
            </a:solidFill>
            <a:prstDash val="solid"/>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93952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Density of Liquids</a:t>
            </a:r>
            <a:endParaRPr lang="en-US" dirty="0"/>
          </a:p>
        </p:txBody>
      </p:sp>
      <p:pic>
        <p:nvPicPr>
          <p:cNvPr id="10"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48448" y="1624013"/>
            <a:ext cx="8840917" cy="2062103"/>
          </a:xfrm>
          <a:prstGeom prst="rect">
            <a:avLst/>
          </a:prstGeom>
          <a:noFill/>
        </p:spPr>
        <p:txBody>
          <a:bodyPr wrap="square" rtlCol="0">
            <a:spAutoFit/>
          </a:bodyPr>
          <a:lstStyle/>
          <a:p>
            <a:pPr algn="ctr"/>
            <a:r>
              <a:rPr lang="en-US" sz="3200" dirty="0" smtClean="0"/>
              <a:t>Time for a demonstration</a:t>
            </a:r>
          </a:p>
          <a:p>
            <a:pPr algn="ctr"/>
            <a:endParaRPr lang="en-US" sz="3200" dirty="0"/>
          </a:p>
          <a:p>
            <a:pPr algn="ctr"/>
            <a:endParaRPr lang="en-US" sz="3200" dirty="0" smtClean="0"/>
          </a:p>
          <a:p>
            <a:pPr algn="ctr"/>
            <a:r>
              <a:rPr lang="en-US" sz="3200" dirty="0" smtClean="0"/>
              <a:t>Remember:</a:t>
            </a:r>
          </a:p>
        </p:txBody>
      </p:sp>
      <p:pic>
        <p:nvPicPr>
          <p:cNvPr id="4" name="Picture 3"/>
          <p:cNvPicPr>
            <a:picLocks noChangeAspect="1"/>
          </p:cNvPicPr>
          <p:nvPr/>
        </p:nvPicPr>
        <p:blipFill>
          <a:blip r:embed="rId4"/>
          <a:stretch>
            <a:fillRect/>
          </a:stretch>
        </p:blipFill>
        <p:spPr>
          <a:xfrm>
            <a:off x="2616200" y="4068093"/>
            <a:ext cx="3911600" cy="952500"/>
          </a:xfrm>
          <a:prstGeom prst="rect">
            <a:avLst/>
          </a:prstGeom>
        </p:spPr>
      </p:pic>
    </p:spTree>
    <p:extLst>
      <p:ext uri="{BB962C8B-B14F-4D97-AF65-F5344CB8AC3E}">
        <p14:creationId xmlns:p14="http://schemas.microsoft.com/office/powerpoint/2010/main" val="22321451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ruise.JPG"/>
          <p:cNvPicPr>
            <a:picLocks noChangeAspect="1"/>
          </p:cNvPicPr>
          <p:nvPr/>
        </p:nvPicPr>
        <p:blipFill rotWithShape="1">
          <a:blip r:embed="rId3">
            <a:alphaModFix amt="70000"/>
            <a:extLst>
              <a:ext uri="{28A0092B-C50C-407E-A947-70E740481C1C}">
                <a14:useLocalDpi xmlns:a14="http://schemas.microsoft.com/office/drawing/2010/main" val="0"/>
              </a:ext>
            </a:extLst>
          </a:blip>
          <a:srcRect l="4085"/>
          <a:stretch/>
        </p:blipFill>
        <p:spPr>
          <a:xfrm>
            <a:off x="179294" y="1239370"/>
            <a:ext cx="8770471" cy="5149215"/>
          </a:xfrm>
          <a:prstGeom prst="rect">
            <a:avLst/>
          </a:prstGeom>
        </p:spPr>
      </p:pic>
      <p:sp>
        <p:nvSpPr>
          <p:cNvPr id="3" name="Title 2"/>
          <p:cNvSpPr>
            <a:spLocks noGrp="1"/>
          </p:cNvSpPr>
          <p:nvPr>
            <p:ph type="title"/>
          </p:nvPr>
        </p:nvSpPr>
        <p:spPr/>
        <p:txBody>
          <a:bodyPr anchor="ctr"/>
          <a:lstStyle/>
          <a:p>
            <a:r>
              <a:rPr lang="en-US" dirty="0" smtClean="0"/>
              <a:t>Density in the Ocean Lab</a:t>
            </a:r>
            <a:endParaRPr lang="en-US" dirty="0"/>
          </a:p>
        </p:txBody>
      </p:sp>
      <p:pic>
        <p:nvPicPr>
          <p:cNvPr id="10"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pic>
        <p:nvPicPr>
          <p:cNvPr id="4" name="Picture 3"/>
          <p:cNvPicPr>
            <a:picLocks noChangeAspect="1"/>
          </p:cNvPicPr>
          <p:nvPr/>
        </p:nvPicPr>
        <p:blipFill>
          <a:blip r:embed="rId5"/>
          <a:stretch>
            <a:fillRect/>
          </a:stretch>
        </p:blipFill>
        <p:spPr>
          <a:xfrm>
            <a:off x="3677023" y="1624013"/>
            <a:ext cx="3911600" cy="952500"/>
          </a:xfrm>
          <a:prstGeom prst="rect">
            <a:avLst/>
          </a:prstGeom>
        </p:spPr>
      </p:pic>
    </p:spTree>
    <p:extLst>
      <p:ext uri="{BB962C8B-B14F-4D97-AF65-F5344CB8AC3E}">
        <p14:creationId xmlns:p14="http://schemas.microsoft.com/office/powerpoint/2010/main" val="29528255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3040" y="1381871"/>
            <a:ext cx="8814872" cy="50089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dirty="0" smtClean="0"/>
              <a:t>CTD and the Ocean </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 name="Picture 1" descr="CTDProfil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1308"/>
            <a:ext cx="9144000" cy="3276600"/>
          </a:xfrm>
          <a:prstGeom prst="rect">
            <a:avLst/>
          </a:prstGeom>
        </p:spPr>
      </p:pic>
      <p:pic>
        <p:nvPicPr>
          <p:cNvPr id="6"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Tree>
    <p:extLst>
      <p:ext uri="{BB962C8B-B14F-4D97-AF65-F5344CB8AC3E}">
        <p14:creationId xmlns:p14="http://schemas.microsoft.com/office/powerpoint/2010/main" val="6681899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Summary and Extension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624013"/>
            <a:ext cx="8814872" cy="4585871"/>
          </a:xfrm>
          <a:prstGeom prst="rect">
            <a:avLst/>
          </a:prstGeom>
          <a:noFill/>
        </p:spPr>
        <p:txBody>
          <a:bodyPr wrap="square" rtlCol="0">
            <a:spAutoFit/>
          </a:bodyPr>
          <a:lstStyle/>
          <a:p>
            <a:pPr marL="342900" indent="-342900">
              <a:buFont typeface="Wingdings" charset="2"/>
              <a:buChar char=""/>
            </a:pPr>
            <a:r>
              <a:rPr lang="en-US" sz="2000" dirty="0" smtClean="0"/>
              <a:t> </a:t>
            </a:r>
          </a:p>
          <a:p>
            <a:pPr marL="342900" indent="-342900">
              <a:buFont typeface="Wingdings" charset="2"/>
              <a:buChar char=""/>
            </a:pPr>
            <a:endParaRPr lang="en-US" sz="2000" dirty="0"/>
          </a:p>
          <a:p>
            <a:pPr marL="342900" indent="-342900">
              <a:buFont typeface="Wingdings" charset="2"/>
              <a:buChar char=""/>
            </a:pPr>
            <a:r>
              <a:rPr lang="en-US" sz="2000" dirty="0" smtClean="0"/>
              <a:t>Density can change:</a:t>
            </a:r>
          </a:p>
          <a:p>
            <a:pPr marL="800100" lvl="1" indent="-342900">
              <a:buFont typeface="Courier New"/>
              <a:buChar char="o"/>
            </a:pPr>
            <a:r>
              <a:rPr lang="en-US" sz="2000" dirty="0" smtClean="0"/>
              <a:t>Cold and salty water (like the North Atlantic) is dense</a:t>
            </a:r>
          </a:p>
          <a:p>
            <a:pPr marL="800100" lvl="1" indent="-342900">
              <a:buFont typeface="Courier New"/>
              <a:buChar char="o"/>
            </a:pPr>
            <a:r>
              <a:rPr lang="en-US" sz="2000" dirty="0" smtClean="0"/>
              <a:t>Warm and fresh water is less dense.</a:t>
            </a:r>
            <a:endParaRPr lang="en-US" sz="2000" dirty="0"/>
          </a:p>
          <a:p>
            <a:pPr marL="800100" lvl="1" indent="-342900">
              <a:buFont typeface="Wingdings" charset="2"/>
              <a:buChar char=""/>
            </a:pPr>
            <a:endParaRPr lang="en-US" sz="2000" dirty="0"/>
          </a:p>
          <a:p>
            <a:pPr marL="342900" indent="-342900">
              <a:buFont typeface="Wingdings" charset="2"/>
              <a:buChar char=""/>
            </a:pPr>
            <a:r>
              <a:rPr lang="en-US" sz="2000" dirty="0" smtClean="0"/>
              <a:t>Fluids of different densities can form layers or be “stratified”</a:t>
            </a:r>
          </a:p>
          <a:p>
            <a:pPr marL="342900" indent="-342900">
              <a:buFont typeface="Wingdings" charset="2"/>
              <a:buChar char=""/>
            </a:pPr>
            <a:endParaRPr lang="en-US" sz="2000" dirty="0" smtClean="0"/>
          </a:p>
          <a:p>
            <a:endParaRPr lang="en-US" sz="2000" dirty="0"/>
          </a:p>
          <a:p>
            <a:r>
              <a:rPr lang="en-US" sz="3200" i="1" dirty="0" smtClean="0"/>
              <a:t>Think further…</a:t>
            </a:r>
          </a:p>
          <a:p>
            <a:endParaRPr lang="en-US" sz="2000" dirty="0"/>
          </a:p>
          <a:p>
            <a:pPr marL="342900" indent="-342900">
              <a:buFont typeface="Wingdings" charset="2"/>
              <a:buChar char=""/>
            </a:pPr>
            <a:r>
              <a:rPr lang="en-US" sz="2000" dirty="0" smtClean="0"/>
              <a:t>What might happen in some parts of the ocean to cause density to change?</a:t>
            </a:r>
          </a:p>
          <a:p>
            <a:pPr marL="342900" indent="-342900">
              <a:buFont typeface="Wingdings" charset="2"/>
              <a:buChar char=""/>
            </a:pPr>
            <a:r>
              <a:rPr lang="en-US" sz="2000" dirty="0" smtClean="0"/>
              <a:t>How could changes in density cause currents in the ocean?</a:t>
            </a:r>
            <a:endParaRPr lang="en-US" sz="2000" dirty="0"/>
          </a:p>
        </p:txBody>
      </p:sp>
      <p:pic>
        <p:nvPicPr>
          <p:cNvPr id="7" name="Picture 6"/>
          <p:cNvPicPr>
            <a:picLocks noChangeAspect="1"/>
          </p:cNvPicPr>
          <p:nvPr/>
        </p:nvPicPr>
        <p:blipFill>
          <a:blip r:embed="rId4"/>
          <a:stretch>
            <a:fillRect/>
          </a:stretch>
        </p:blipFill>
        <p:spPr>
          <a:xfrm>
            <a:off x="632839" y="1594131"/>
            <a:ext cx="2229192" cy="542823"/>
          </a:xfrm>
          <a:prstGeom prst="rect">
            <a:avLst/>
          </a:prstGeom>
        </p:spPr>
      </p:pic>
    </p:spTree>
    <p:extLst>
      <p:ext uri="{BB962C8B-B14F-4D97-AF65-F5344CB8AC3E}">
        <p14:creationId xmlns:p14="http://schemas.microsoft.com/office/powerpoint/2010/main" val="331182582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11299</TotalTime>
  <Words>2607</Words>
  <Application>Microsoft Macintosh PowerPoint</Application>
  <PresentationFormat>On-screen Show (4:3)</PresentationFormat>
  <Paragraphs>224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Density</vt:lpstr>
      <vt:lpstr>What is Density?</vt:lpstr>
      <vt:lpstr>Answer:  200 marbles in a box</vt:lpstr>
      <vt:lpstr>Answer:  Brick   Remember:  </vt:lpstr>
      <vt:lpstr>Answer:  Brick    (Although each are weightless, the mass of the objects still has not changed)</vt:lpstr>
      <vt:lpstr>Answer:  Cold Air</vt:lpstr>
      <vt:lpstr>Density of Liquids</vt:lpstr>
      <vt:lpstr>Density in the Ocean Lab</vt:lpstr>
      <vt:lpstr>CTD and the Ocean </vt:lpstr>
      <vt:lpstr>Summary and Extension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Greg Sinnett</cp:lastModifiedBy>
  <cp:revision>230</cp:revision>
  <cp:lastPrinted>2011-07-11T02:33:14Z</cp:lastPrinted>
  <dcterms:created xsi:type="dcterms:W3CDTF">2011-06-23T20:06:11Z</dcterms:created>
  <dcterms:modified xsi:type="dcterms:W3CDTF">2014-06-09T15:44:27Z</dcterms:modified>
</cp:coreProperties>
</file>