
<file path=[Content_Types].xml><?xml version="1.0" encoding="utf-8"?>
<Types xmlns="http://schemas.openxmlformats.org/package/2006/content-types">
  <Default Extension="xml" ContentType="application/xml"/>
  <Default Extension="jpeg" ContentType="image/jpeg"/>
  <Default Extension="jpg" ContentType="image/jpeg"/>
  <Default Extension="m4v" ContentType="video/unknown"/>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84" r:id="rId3"/>
    <p:sldId id="285" r:id="rId4"/>
    <p:sldId id="286" r:id="rId5"/>
    <p:sldId id="287" r:id="rId6"/>
    <p:sldId id="288" r:id="rId7"/>
    <p:sldId id="289" r:id="rId8"/>
    <p:sldId id="290" r:id="rId9"/>
    <p:sldId id="292" r:id="rId10"/>
    <p:sldId id="291"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C3D63"/>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47" autoAdjust="0"/>
    <p:restoredTop sz="81304" autoAdjust="0"/>
  </p:normalViewPr>
  <p:slideViewPr>
    <p:cSldViewPr snapToGrid="0" snapToObjects="1">
      <p:cViewPr varScale="1">
        <p:scale>
          <a:sx n="100" d="100"/>
          <a:sy n="100" d="100"/>
        </p:scale>
        <p:origin x="-319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424"/>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DBC11F-7947-974F-9D2F-C95C496EC100}" type="doc">
      <dgm:prSet loTypeId="urn:microsoft.com/office/officeart/2005/8/layout/process1" loCatId="" qsTypeId="urn:microsoft.com/office/officeart/2005/8/quickstyle/simple4" qsCatId="simple" csTypeId="urn:microsoft.com/office/officeart/2005/8/colors/accent1_2" csCatId="accent1" phldr="1"/>
      <dgm:spPr/>
      <dgm:t>
        <a:bodyPr/>
        <a:lstStyle/>
        <a:p>
          <a:endParaRPr lang="en-US"/>
        </a:p>
      </dgm:t>
    </dgm:pt>
    <dgm:pt modelId="{3FFCA734-AB26-4C4E-BDCB-3DC66C91B2C9}">
      <dgm:prSet/>
      <dgm:spPr/>
      <dgm:t>
        <a:bodyPr/>
        <a:lstStyle/>
        <a:p>
          <a:pPr rtl="0"/>
          <a:r>
            <a:rPr lang="en-US" dirty="0" smtClean="0"/>
            <a:t>Increase Salinity          (3 </a:t>
          </a:r>
          <a:r>
            <a:rPr lang="en-US" dirty="0" err="1" smtClean="0"/>
            <a:t>psu</a:t>
          </a:r>
          <a:r>
            <a:rPr lang="en-US" dirty="0" smtClean="0"/>
            <a:t>)</a:t>
          </a:r>
          <a:endParaRPr lang="en-US" dirty="0"/>
        </a:p>
      </dgm:t>
    </dgm:pt>
    <dgm:pt modelId="{778CFDCE-CE0B-0D47-A727-11A6EA71CA8A}" type="parTrans" cxnId="{C4EB17C4-6BB9-B64F-A764-94E6F43B5638}">
      <dgm:prSet/>
      <dgm:spPr/>
      <dgm:t>
        <a:bodyPr/>
        <a:lstStyle/>
        <a:p>
          <a:endParaRPr lang="en-US"/>
        </a:p>
      </dgm:t>
    </dgm:pt>
    <dgm:pt modelId="{C086A24B-4666-4A4F-B74E-F45AEEBB1300}" type="sibTrans" cxnId="{C4EB17C4-6BB9-B64F-A764-94E6F43B5638}">
      <dgm:prSet/>
      <dgm:spPr/>
      <dgm:t>
        <a:bodyPr/>
        <a:lstStyle/>
        <a:p>
          <a:endParaRPr lang="en-US"/>
        </a:p>
      </dgm:t>
    </dgm:pt>
    <dgm:pt modelId="{19ACEDBB-A65E-FC41-9DBC-A4AF52A76D61}">
      <dgm:prSet/>
      <dgm:spPr/>
      <dgm:t>
        <a:bodyPr/>
        <a:lstStyle/>
        <a:p>
          <a:pPr rtl="0"/>
          <a:r>
            <a:rPr lang="en-US" dirty="0" smtClean="0"/>
            <a:t>Increases Mass</a:t>
          </a:r>
          <a:endParaRPr lang="en-US" dirty="0"/>
        </a:p>
      </dgm:t>
    </dgm:pt>
    <dgm:pt modelId="{BB7A2CC4-4078-E849-895B-C824F5D89DC3}" type="parTrans" cxnId="{D08EFE6C-8CD7-4B41-9BE3-4C4DCCDCDA8D}">
      <dgm:prSet/>
      <dgm:spPr/>
      <dgm:t>
        <a:bodyPr/>
        <a:lstStyle/>
        <a:p>
          <a:endParaRPr lang="en-US"/>
        </a:p>
      </dgm:t>
    </dgm:pt>
    <dgm:pt modelId="{E67FD114-EE05-3748-817D-90B19482D6BA}" type="sibTrans" cxnId="{D08EFE6C-8CD7-4B41-9BE3-4C4DCCDCDA8D}">
      <dgm:prSet/>
      <dgm:spPr/>
      <dgm:t>
        <a:bodyPr/>
        <a:lstStyle/>
        <a:p>
          <a:endParaRPr lang="en-US"/>
        </a:p>
      </dgm:t>
    </dgm:pt>
    <dgm:pt modelId="{F9092070-43BB-FA47-90BA-228E03C89CD3}">
      <dgm:prSet custT="1"/>
      <dgm:spPr/>
      <dgm:t>
        <a:bodyPr/>
        <a:lstStyle/>
        <a:p>
          <a:pPr rtl="0"/>
          <a:r>
            <a:rPr lang="en-US" sz="2500" dirty="0" smtClean="0"/>
            <a:t>Denser by          3 kg/m</a:t>
          </a:r>
          <a:r>
            <a:rPr lang="en-US" sz="2500" baseline="30000" dirty="0" smtClean="0"/>
            <a:t>3</a:t>
          </a:r>
          <a:endParaRPr lang="en-US" sz="2500" dirty="0"/>
        </a:p>
      </dgm:t>
    </dgm:pt>
    <dgm:pt modelId="{17805B5C-0CE5-4C49-B7C9-CD7999E278B5}" type="parTrans" cxnId="{D5618A60-8BA1-C046-9C3E-D7656699D284}">
      <dgm:prSet/>
      <dgm:spPr/>
      <dgm:t>
        <a:bodyPr/>
        <a:lstStyle/>
        <a:p>
          <a:endParaRPr lang="en-US"/>
        </a:p>
      </dgm:t>
    </dgm:pt>
    <dgm:pt modelId="{0F54564A-0DF1-3D45-83D6-D5E94A04C7DE}" type="sibTrans" cxnId="{D5618A60-8BA1-C046-9C3E-D7656699D284}">
      <dgm:prSet/>
      <dgm:spPr/>
      <dgm:t>
        <a:bodyPr/>
        <a:lstStyle/>
        <a:p>
          <a:endParaRPr lang="en-US"/>
        </a:p>
      </dgm:t>
    </dgm:pt>
    <dgm:pt modelId="{0BA75025-2546-394F-BB80-DABFC7A5C504}" type="pres">
      <dgm:prSet presAssocID="{45DBC11F-7947-974F-9D2F-C95C496EC100}" presName="Name0" presStyleCnt="0">
        <dgm:presLayoutVars>
          <dgm:dir/>
          <dgm:resizeHandles val="exact"/>
        </dgm:presLayoutVars>
      </dgm:prSet>
      <dgm:spPr/>
      <dgm:t>
        <a:bodyPr/>
        <a:lstStyle/>
        <a:p>
          <a:endParaRPr lang="en-US"/>
        </a:p>
      </dgm:t>
    </dgm:pt>
    <dgm:pt modelId="{3EA1BEA1-4E85-7446-9948-F43E18F25E9C}" type="pres">
      <dgm:prSet presAssocID="{3FFCA734-AB26-4C4E-BDCB-3DC66C91B2C9}" presName="node" presStyleLbl="node1" presStyleIdx="0" presStyleCnt="3">
        <dgm:presLayoutVars>
          <dgm:bulletEnabled val="1"/>
        </dgm:presLayoutVars>
      </dgm:prSet>
      <dgm:spPr/>
      <dgm:t>
        <a:bodyPr/>
        <a:lstStyle/>
        <a:p>
          <a:endParaRPr lang="en-US"/>
        </a:p>
      </dgm:t>
    </dgm:pt>
    <dgm:pt modelId="{0A53EE8E-E1AB-184C-A787-6ECC95CDBF99}" type="pres">
      <dgm:prSet presAssocID="{C086A24B-4666-4A4F-B74E-F45AEEBB1300}" presName="sibTrans" presStyleLbl="sibTrans2D1" presStyleIdx="0" presStyleCnt="2"/>
      <dgm:spPr/>
      <dgm:t>
        <a:bodyPr/>
        <a:lstStyle/>
        <a:p>
          <a:endParaRPr lang="en-US"/>
        </a:p>
      </dgm:t>
    </dgm:pt>
    <dgm:pt modelId="{CB4B96BD-10EC-D24D-A967-6CD99A59D6A3}" type="pres">
      <dgm:prSet presAssocID="{C086A24B-4666-4A4F-B74E-F45AEEBB1300}" presName="connectorText" presStyleLbl="sibTrans2D1" presStyleIdx="0" presStyleCnt="2"/>
      <dgm:spPr/>
      <dgm:t>
        <a:bodyPr/>
        <a:lstStyle/>
        <a:p>
          <a:endParaRPr lang="en-US"/>
        </a:p>
      </dgm:t>
    </dgm:pt>
    <dgm:pt modelId="{76A529A4-4170-4242-AA46-F586BD6045E4}" type="pres">
      <dgm:prSet presAssocID="{19ACEDBB-A65E-FC41-9DBC-A4AF52A76D61}" presName="node" presStyleLbl="node1" presStyleIdx="1" presStyleCnt="3">
        <dgm:presLayoutVars>
          <dgm:bulletEnabled val="1"/>
        </dgm:presLayoutVars>
      </dgm:prSet>
      <dgm:spPr/>
      <dgm:t>
        <a:bodyPr/>
        <a:lstStyle/>
        <a:p>
          <a:endParaRPr lang="en-US"/>
        </a:p>
      </dgm:t>
    </dgm:pt>
    <dgm:pt modelId="{2AC2CD78-BCC8-FF43-90F9-03C53C040D4A}" type="pres">
      <dgm:prSet presAssocID="{E67FD114-EE05-3748-817D-90B19482D6BA}" presName="sibTrans" presStyleLbl="sibTrans2D1" presStyleIdx="1" presStyleCnt="2"/>
      <dgm:spPr/>
      <dgm:t>
        <a:bodyPr/>
        <a:lstStyle/>
        <a:p>
          <a:endParaRPr lang="en-US"/>
        </a:p>
      </dgm:t>
    </dgm:pt>
    <dgm:pt modelId="{E673A8F9-566F-8644-981A-149B001072C1}" type="pres">
      <dgm:prSet presAssocID="{E67FD114-EE05-3748-817D-90B19482D6BA}" presName="connectorText" presStyleLbl="sibTrans2D1" presStyleIdx="1" presStyleCnt="2"/>
      <dgm:spPr/>
      <dgm:t>
        <a:bodyPr/>
        <a:lstStyle/>
        <a:p>
          <a:endParaRPr lang="en-US"/>
        </a:p>
      </dgm:t>
    </dgm:pt>
    <dgm:pt modelId="{9B74AAF8-EA6A-574B-BFEE-801695472259}" type="pres">
      <dgm:prSet presAssocID="{F9092070-43BB-FA47-90BA-228E03C89CD3}" presName="node" presStyleLbl="node1" presStyleIdx="2" presStyleCnt="3">
        <dgm:presLayoutVars>
          <dgm:bulletEnabled val="1"/>
        </dgm:presLayoutVars>
      </dgm:prSet>
      <dgm:spPr/>
      <dgm:t>
        <a:bodyPr/>
        <a:lstStyle/>
        <a:p>
          <a:endParaRPr lang="en-US"/>
        </a:p>
      </dgm:t>
    </dgm:pt>
  </dgm:ptLst>
  <dgm:cxnLst>
    <dgm:cxn modelId="{C6A32CF8-A6E2-2E41-B099-BCED07AB5F11}" type="presOf" srcId="{19ACEDBB-A65E-FC41-9DBC-A4AF52A76D61}" destId="{76A529A4-4170-4242-AA46-F586BD6045E4}" srcOrd="0" destOrd="0" presId="urn:microsoft.com/office/officeart/2005/8/layout/process1"/>
    <dgm:cxn modelId="{4287C1CD-E86E-034F-AA2A-0AA951E2BA98}" type="presOf" srcId="{C086A24B-4666-4A4F-B74E-F45AEEBB1300}" destId="{0A53EE8E-E1AB-184C-A787-6ECC95CDBF99}" srcOrd="0" destOrd="0" presId="urn:microsoft.com/office/officeart/2005/8/layout/process1"/>
    <dgm:cxn modelId="{D5618A60-8BA1-C046-9C3E-D7656699D284}" srcId="{45DBC11F-7947-974F-9D2F-C95C496EC100}" destId="{F9092070-43BB-FA47-90BA-228E03C89CD3}" srcOrd="2" destOrd="0" parTransId="{17805B5C-0CE5-4C49-B7C9-CD7999E278B5}" sibTransId="{0F54564A-0DF1-3D45-83D6-D5E94A04C7DE}"/>
    <dgm:cxn modelId="{D08EFE6C-8CD7-4B41-9BE3-4C4DCCDCDA8D}" srcId="{45DBC11F-7947-974F-9D2F-C95C496EC100}" destId="{19ACEDBB-A65E-FC41-9DBC-A4AF52A76D61}" srcOrd="1" destOrd="0" parTransId="{BB7A2CC4-4078-E849-895B-C824F5D89DC3}" sibTransId="{E67FD114-EE05-3748-817D-90B19482D6BA}"/>
    <dgm:cxn modelId="{FCE06D67-68FF-714D-AA3E-330809A59AE8}" type="presOf" srcId="{E67FD114-EE05-3748-817D-90B19482D6BA}" destId="{E673A8F9-566F-8644-981A-149B001072C1}" srcOrd="1" destOrd="0" presId="urn:microsoft.com/office/officeart/2005/8/layout/process1"/>
    <dgm:cxn modelId="{99908CDD-50AE-F442-8B78-114EEE8AC36A}" type="presOf" srcId="{45DBC11F-7947-974F-9D2F-C95C496EC100}" destId="{0BA75025-2546-394F-BB80-DABFC7A5C504}" srcOrd="0" destOrd="0" presId="urn:microsoft.com/office/officeart/2005/8/layout/process1"/>
    <dgm:cxn modelId="{34CA07A4-6523-0140-A405-8FB8CEB03B15}" type="presOf" srcId="{C086A24B-4666-4A4F-B74E-F45AEEBB1300}" destId="{CB4B96BD-10EC-D24D-A967-6CD99A59D6A3}" srcOrd="1" destOrd="0" presId="urn:microsoft.com/office/officeart/2005/8/layout/process1"/>
    <dgm:cxn modelId="{5E065A25-663A-744D-BABD-FED998924925}" type="presOf" srcId="{3FFCA734-AB26-4C4E-BDCB-3DC66C91B2C9}" destId="{3EA1BEA1-4E85-7446-9948-F43E18F25E9C}" srcOrd="0" destOrd="0" presId="urn:microsoft.com/office/officeart/2005/8/layout/process1"/>
    <dgm:cxn modelId="{C4EB17C4-6BB9-B64F-A764-94E6F43B5638}" srcId="{45DBC11F-7947-974F-9D2F-C95C496EC100}" destId="{3FFCA734-AB26-4C4E-BDCB-3DC66C91B2C9}" srcOrd="0" destOrd="0" parTransId="{778CFDCE-CE0B-0D47-A727-11A6EA71CA8A}" sibTransId="{C086A24B-4666-4A4F-B74E-F45AEEBB1300}"/>
    <dgm:cxn modelId="{C2FA686F-C17A-954F-BB2D-7BEE982F58B6}" type="presOf" srcId="{E67FD114-EE05-3748-817D-90B19482D6BA}" destId="{2AC2CD78-BCC8-FF43-90F9-03C53C040D4A}" srcOrd="0" destOrd="0" presId="urn:microsoft.com/office/officeart/2005/8/layout/process1"/>
    <dgm:cxn modelId="{4F0A23B9-35C6-2142-839A-77FCA0904B94}" type="presOf" srcId="{F9092070-43BB-FA47-90BA-228E03C89CD3}" destId="{9B74AAF8-EA6A-574B-BFEE-801695472259}" srcOrd="0" destOrd="0" presId="urn:microsoft.com/office/officeart/2005/8/layout/process1"/>
    <dgm:cxn modelId="{3F34FEE8-311F-8E45-B57A-90969861A9D2}" type="presParOf" srcId="{0BA75025-2546-394F-BB80-DABFC7A5C504}" destId="{3EA1BEA1-4E85-7446-9948-F43E18F25E9C}" srcOrd="0" destOrd="0" presId="urn:microsoft.com/office/officeart/2005/8/layout/process1"/>
    <dgm:cxn modelId="{69E521C3-AE8B-D848-AFA2-2B9D9C0DECCB}" type="presParOf" srcId="{0BA75025-2546-394F-BB80-DABFC7A5C504}" destId="{0A53EE8E-E1AB-184C-A787-6ECC95CDBF99}" srcOrd="1" destOrd="0" presId="urn:microsoft.com/office/officeart/2005/8/layout/process1"/>
    <dgm:cxn modelId="{327A2E0C-262B-AE4F-9ADF-CEC9ABF7987D}" type="presParOf" srcId="{0A53EE8E-E1AB-184C-A787-6ECC95CDBF99}" destId="{CB4B96BD-10EC-D24D-A967-6CD99A59D6A3}" srcOrd="0" destOrd="0" presId="urn:microsoft.com/office/officeart/2005/8/layout/process1"/>
    <dgm:cxn modelId="{DB2C8C09-4408-9341-A401-7D9E3B6FD4B9}" type="presParOf" srcId="{0BA75025-2546-394F-BB80-DABFC7A5C504}" destId="{76A529A4-4170-4242-AA46-F586BD6045E4}" srcOrd="2" destOrd="0" presId="urn:microsoft.com/office/officeart/2005/8/layout/process1"/>
    <dgm:cxn modelId="{78D248B7-4C95-4346-AFB5-9740A08A65C6}" type="presParOf" srcId="{0BA75025-2546-394F-BB80-DABFC7A5C504}" destId="{2AC2CD78-BCC8-FF43-90F9-03C53C040D4A}" srcOrd="3" destOrd="0" presId="urn:microsoft.com/office/officeart/2005/8/layout/process1"/>
    <dgm:cxn modelId="{49C667ED-E7A3-3D4C-8797-3C4C02EF9576}" type="presParOf" srcId="{2AC2CD78-BCC8-FF43-90F9-03C53C040D4A}" destId="{E673A8F9-566F-8644-981A-149B001072C1}" srcOrd="0" destOrd="0" presId="urn:microsoft.com/office/officeart/2005/8/layout/process1"/>
    <dgm:cxn modelId="{8019DFAD-398B-9B4D-A604-4E0A7C36DE90}" type="presParOf" srcId="{0BA75025-2546-394F-BB80-DABFC7A5C504}" destId="{9B74AAF8-EA6A-574B-BFEE-801695472259}"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DBC11F-7947-974F-9D2F-C95C496EC100}" type="doc">
      <dgm:prSet loTypeId="urn:microsoft.com/office/officeart/2005/8/layout/process1" loCatId="" qsTypeId="urn:microsoft.com/office/officeart/2005/8/quickstyle/simple4" qsCatId="simple" csTypeId="urn:microsoft.com/office/officeart/2005/8/colors/accent1_2" csCatId="accent1" phldr="1"/>
      <dgm:spPr/>
      <dgm:t>
        <a:bodyPr/>
        <a:lstStyle/>
        <a:p>
          <a:endParaRPr lang="en-US"/>
        </a:p>
      </dgm:t>
    </dgm:pt>
    <dgm:pt modelId="{3FFCA734-AB26-4C4E-BDCB-3DC66C91B2C9}">
      <dgm:prSet custT="1"/>
      <dgm:spPr/>
      <dgm:t>
        <a:bodyPr/>
        <a:lstStyle/>
        <a:p>
          <a:pPr rtl="0"/>
          <a:r>
            <a:rPr lang="en-US" sz="2500" dirty="0" smtClean="0"/>
            <a:t>Decrease Temperature (15 </a:t>
          </a:r>
          <a:r>
            <a:rPr lang="en-US" sz="2500" baseline="30000" dirty="0" err="1" smtClean="0"/>
            <a:t>o</a:t>
          </a:r>
          <a:r>
            <a:rPr lang="en-US" sz="2500" dirty="0" err="1" smtClean="0"/>
            <a:t>C</a:t>
          </a:r>
          <a:r>
            <a:rPr lang="en-US" sz="2500" dirty="0" smtClean="0"/>
            <a:t>)</a:t>
          </a:r>
          <a:endParaRPr lang="en-US" sz="2500" dirty="0"/>
        </a:p>
      </dgm:t>
    </dgm:pt>
    <dgm:pt modelId="{778CFDCE-CE0B-0D47-A727-11A6EA71CA8A}" type="parTrans" cxnId="{C4EB17C4-6BB9-B64F-A764-94E6F43B5638}">
      <dgm:prSet/>
      <dgm:spPr/>
      <dgm:t>
        <a:bodyPr/>
        <a:lstStyle/>
        <a:p>
          <a:endParaRPr lang="en-US"/>
        </a:p>
      </dgm:t>
    </dgm:pt>
    <dgm:pt modelId="{C086A24B-4666-4A4F-B74E-F45AEEBB1300}" type="sibTrans" cxnId="{C4EB17C4-6BB9-B64F-A764-94E6F43B5638}">
      <dgm:prSet/>
      <dgm:spPr/>
      <dgm:t>
        <a:bodyPr/>
        <a:lstStyle/>
        <a:p>
          <a:endParaRPr lang="en-US"/>
        </a:p>
      </dgm:t>
    </dgm:pt>
    <dgm:pt modelId="{19ACEDBB-A65E-FC41-9DBC-A4AF52A76D61}">
      <dgm:prSet custT="1"/>
      <dgm:spPr/>
      <dgm:t>
        <a:bodyPr/>
        <a:lstStyle/>
        <a:p>
          <a:pPr rtl="0"/>
          <a:r>
            <a:rPr lang="en-US" sz="2500" dirty="0" smtClean="0"/>
            <a:t>Decrease Volume</a:t>
          </a:r>
          <a:endParaRPr lang="en-US" sz="2500" dirty="0"/>
        </a:p>
      </dgm:t>
    </dgm:pt>
    <dgm:pt modelId="{BB7A2CC4-4078-E849-895B-C824F5D89DC3}" type="parTrans" cxnId="{D08EFE6C-8CD7-4B41-9BE3-4C4DCCDCDA8D}">
      <dgm:prSet/>
      <dgm:spPr/>
      <dgm:t>
        <a:bodyPr/>
        <a:lstStyle/>
        <a:p>
          <a:endParaRPr lang="en-US"/>
        </a:p>
      </dgm:t>
    </dgm:pt>
    <dgm:pt modelId="{E67FD114-EE05-3748-817D-90B19482D6BA}" type="sibTrans" cxnId="{D08EFE6C-8CD7-4B41-9BE3-4C4DCCDCDA8D}">
      <dgm:prSet/>
      <dgm:spPr/>
      <dgm:t>
        <a:bodyPr/>
        <a:lstStyle/>
        <a:p>
          <a:endParaRPr lang="en-US"/>
        </a:p>
      </dgm:t>
    </dgm:pt>
    <dgm:pt modelId="{F9092070-43BB-FA47-90BA-228E03C89CD3}">
      <dgm:prSet custT="1"/>
      <dgm:spPr/>
      <dgm:t>
        <a:bodyPr/>
        <a:lstStyle/>
        <a:p>
          <a:pPr rtl="0"/>
          <a:r>
            <a:rPr lang="en-US" sz="2500" dirty="0" smtClean="0"/>
            <a:t>Denser by          3 kg/m</a:t>
          </a:r>
          <a:r>
            <a:rPr lang="en-US" sz="2500" baseline="30000" dirty="0" smtClean="0"/>
            <a:t>3</a:t>
          </a:r>
          <a:endParaRPr lang="en-US" sz="2500" dirty="0"/>
        </a:p>
      </dgm:t>
    </dgm:pt>
    <dgm:pt modelId="{17805B5C-0CE5-4C49-B7C9-CD7999E278B5}" type="parTrans" cxnId="{D5618A60-8BA1-C046-9C3E-D7656699D284}">
      <dgm:prSet/>
      <dgm:spPr/>
      <dgm:t>
        <a:bodyPr/>
        <a:lstStyle/>
        <a:p>
          <a:endParaRPr lang="en-US"/>
        </a:p>
      </dgm:t>
    </dgm:pt>
    <dgm:pt modelId="{0F54564A-0DF1-3D45-83D6-D5E94A04C7DE}" type="sibTrans" cxnId="{D5618A60-8BA1-C046-9C3E-D7656699D284}">
      <dgm:prSet/>
      <dgm:spPr/>
      <dgm:t>
        <a:bodyPr/>
        <a:lstStyle/>
        <a:p>
          <a:endParaRPr lang="en-US"/>
        </a:p>
      </dgm:t>
    </dgm:pt>
    <dgm:pt modelId="{0BA75025-2546-394F-BB80-DABFC7A5C504}" type="pres">
      <dgm:prSet presAssocID="{45DBC11F-7947-974F-9D2F-C95C496EC100}" presName="Name0" presStyleCnt="0">
        <dgm:presLayoutVars>
          <dgm:dir/>
          <dgm:resizeHandles val="exact"/>
        </dgm:presLayoutVars>
      </dgm:prSet>
      <dgm:spPr/>
      <dgm:t>
        <a:bodyPr/>
        <a:lstStyle/>
        <a:p>
          <a:endParaRPr lang="en-US"/>
        </a:p>
      </dgm:t>
    </dgm:pt>
    <dgm:pt modelId="{3EA1BEA1-4E85-7446-9948-F43E18F25E9C}" type="pres">
      <dgm:prSet presAssocID="{3FFCA734-AB26-4C4E-BDCB-3DC66C91B2C9}" presName="node" presStyleLbl="node1" presStyleIdx="0" presStyleCnt="3">
        <dgm:presLayoutVars>
          <dgm:bulletEnabled val="1"/>
        </dgm:presLayoutVars>
      </dgm:prSet>
      <dgm:spPr/>
      <dgm:t>
        <a:bodyPr/>
        <a:lstStyle/>
        <a:p>
          <a:endParaRPr lang="en-US"/>
        </a:p>
      </dgm:t>
    </dgm:pt>
    <dgm:pt modelId="{0A53EE8E-E1AB-184C-A787-6ECC95CDBF99}" type="pres">
      <dgm:prSet presAssocID="{C086A24B-4666-4A4F-B74E-F45AEEBB1300}" presName="sibTrans" presStyleLbl="sibTrans2D1" presStyleIdx="0" presStyleCnt="2"/>
      <dgm:spPr/>
      <dgm:t>
        <a:bodyPr/>
        <a:lstStyle/>
        <a:p>
          <a:endParaRPr lang="en-US"/>
        </a:p>
      </dgm:t>
    </dgm:pt>
    <dgm:pt modelId="{CB4B96BD-10EC-D24D-A967-6CD99A59D6A3}" type="pres">
      <dgm:prSet presAssocID="{C086A24B-4666-4A4F-B74E-F45AEEBB1300}" presName="connectorText" presStyleLbl="sibTrans2D1" presStyleIdx="0" presStyleCnt="2"/>
      <dgm:spPr/>
      <dgm:t>
        <a:bodyPr/>
        <a:lstStyle/>
        <a:p>
          <a:endParaRPr lang="en-US"/>
        </a:p>
      </dgm:t>
    </dgm:pt>
    <dgm:pt modelId="{76A529A4-4170-4242-AA46-F586BD6045E4}" type="pres">
      <dgm:prSet presAssocID="{19ACEDBB-A65E-FC41-9DBC-A4AF52A76D61}" presName="node" presStyleLbl="node1" presStyleIdx="1" presStyleCnt="3">
        <dgm:presLayoutVars>
          <dgm:bulletEnabled val="1"/>
        </dgm:presLayoutVars>
      </dgm:prSet>
      <dgm:spPr/>
      <dgm:t>
        <a:bodyPr/>
        <a:lstStyle/>
        <a:p>
          <a:endParaRPr lang="en-US"/>
        </a:p>
      </dgm:t>
    </dgm:pt>
    <dgm:pt modelId="{2AC2CD78-BCC8-FF43-90F9-03C53C040D4A}" type="pres">
      <dgm:prSet presAssocID="{E67FD114-EE05-3748-817D-90B19482D6BA}" presName="sibTrans" presStyleLbl="sibTrans2D1" presStyleIdx="1" presStyleCnt="2"/>
      <dgm:spPr/>
      <dgm:t>
        <a:bodyPr/>
        <a:lstStyle/>
        <a:p>
          <a:endParaRPr lang="en-US"/>
        </a:p>
      </dgm:t>
    </dgm:pt>
    <dgm:pt modelId="{E673A8F9-566F-8644-981A-149B001072C1}" type="pres">
      <dgm:prSet presAssocID="{E67FD114-EE05-3748-817D-90B19482D6BA}" presName="connectorText" presStyleLbl="sibTrans2D1" presStyleIdx="1" presStyleCnt="2"/>
      <dgm:spPr/>
      <dgm:t>
        <a:bodyPr/>
        <a:lstStyle/>
        <a:p>
          <a:endParaRPr lang="en-US"/>
        </a:p>
      </dgm:t>
    </dgm:pt>
    <dgm:pt modelId="{9B74AAF8-EA6A-574B-BFEE-801695472259}" type="pres">
      <dgm:prSet presAssocID="{F9092070-43BB-FA47-90BA-228E03C89CD3}" presName="node" presStyleLbl="node1" presStyleIdx="2" presStyleCnt="3">
        <dgm:presLayoutVars>
          <dgm:bulletEnabled val="1"/>
        </dgm:presLayoutVars>
      </dgm:prSet>
      <dgm:spPr/>
      <dgm:t>
        <a:bodyPr/>
        <a:lstStyle/>
        <a:p>
          <a:endParaRPr lang="en-US"/>
        </a:p>
      </dgm:t>
    </dgm:pt>
  </dgm:ptLst>
  <dgm:cxnLst>
    <dgm:cxn modelId="{338AD59A-5804-FE42-8A11-AC012D563944}" type="presOf" srcId="{19ACEDBB-A65E-FC41-9DBC-A4AF52A76D61}" destId="{76A529A4-4170-4242-AA46-F586BD6045E4}" srcOrd="0" destOrd="0" presId="urn:microsoft.com/office/officeart/2005/8/layout/process1"/>
    <dgm:cxn modelId="{B368ECCA-9E22-A946-9248-987B2A0A4BFD}" type="presOf" srcId="{C086A24B-4666-4A4F-B74E-F45AEEBB1300}" destId="{CB4B96BD-10EC-D24D-A967-6CD99A59D6A3}" srcOrd="1" destOrd="0" presId="urn:microsoft.com/office/officeart/2005/8/layout/process1"/>
    <dgm:cxn modelId="{B4C71835-92D1-634D-94E6-902BAC67A476}" type="presOf" srcId="{C086A24B-4666-4A4F-B74E-F45AEEBB1300}" destId="{0A53EE8E-E1AB-184C-A787-6ECC95CDBF99}" srcOrd="0" destOrd="0" presId="urn:microsoft.com/office/officeart/2005/8/layout/process1"/>
    <dgm:cxn modelId="{D5618A60-8BA1-C046-9C3E-D7656699D284}" srcId="{45DBC11F-7947-974F-9D2F-C95C496EC100}" destId="{F9092070-43BB-FA47-90BA-228E03C89CD3}" srcOrd="2" destOrd="0" parTransId="{17805B5C-0CE5-4C49-B7C9-CD7999E278B5}" sibTransId="{0F54564A-0DF1-3D45-83D6-D5E94A04C7DE}"/>
    <dgm:cxn modelId="{D08EFE6C-8CD7-4B41-9BE3-4C4DCCDCDA8D}" srcId="{45DBC11F-7947-974F-9D2F-C95C496EC100}" destId="{19ACEDBB-A65E-FC41-9DBC-A4AF52A76D61}" srcOrd="1" destOrd="0" parTransId="{BB7A2CC4-4078-E849-895B-C824F5D89DC3}" sibTransId="{E67FD114-EE05-3748-817D-90B19482D6BA}"/>
    <dgm:cxn modelId="{1FCEE628-5DF5-8145-A303-7EC5B4FA89D5}" type="presOf" srcId="{E67FD114-EE05-3748-817D-90B19482D6BA}" destId="{2AC2CD78-BCC8-FF43-90F9-03C53C040D4A}" srcOrd="0" destOrd="0" presId="urn:microsoft.com/office/officeart/2005/8/layout/process1"/>
    <dgm:cxn modelId="{4B450213-B3A7-0749-A209-728DB1B641CD}" type="presOf" srcId="{F9092070-43BB-FA47-90BA-228E03C89CD3}" destId="{9B74AAF8-EA6A-574B-BFEE-801695472259}" srcOrd="0" destOrd="0" presId="urn:microsoft.com/office/officeart/2005/8/layout/process1"/>
    <dgm:cxn modelId="{C4EB17C4-6BB9-B64F-A764-94E6F43B5638}" srcId="{45DBC11F-7947-974F-9D2F-C95C496EC100}" destId="{3FFCA734-AB26-4C4E-BDCB-3DC66C91B2C9}" srcOrd="0" destOrd="0" parTransId="{778CFDCE-CE0B-0D47-A727-11A6EA71CA8A}" sibTransId="{C086A24B-4666-4A4F-B74E-F45AEEBB1300}"/>
    <dgm:cxn modelId="{8FCC9A73-CA28-AF48-9A7B-B5D1C13D8C82}" type="presOf" srcId="{3FFCA734-AB26-4C4E-BDCB-3DC66C91B2C9}" destId="{3EA1BEA1-4E85-7446-9948-F43E18F25E9C}" srcOrd="0" destOrd="0" presId="urn:microsoft.com/office/officeart/2005/8/layout/process1"/>
    <dgm:cxn modelId="{DF0E8CF3-A23D-A64F-8E9F-47F0082580EE}" type="presOf" srcId="{45DBC11F-7947-974F-9D2F-C95C496EC100}" destId="{0BA75025-2546-394F-BB80-DABFC7A5C504}" srcOrd="0" destOrd="0" presId="urn:microsoft.com/office/officeart/2005/8/layout/process1"/>
    <dgm:cxn modelId="{3B0989C0-3040-2148-AF98-445E8F174338}" type="presOf" srcId="{E67FD114-EE05-3748-817D-90B19482D6BA}" destId="{E673A8F9-566F-8644-981A-149B001072C1}" srcOrd="1" destOrd="0" presId="urn:microsoft.com/office/officeart/2005/8/layout/process1"/>
    <dgm:cxn modelId="{77AFFD65-8411-C24E-82A2-93FD1DC089CB}" type="presParOf" srcId="{0BA75025-2546-394F-BB80-DABFC7A5C504}" destId="{3EA1BEA1-4E85-7446-9948-F43E18F25E9C}" srcOrd="0" destOrd="0" presId="urn:microsoft.com/office/officeart/2005/8/layout/process1"/>
    <dgm:cxn modelId="{10E66ECC-8B88-1845-AD0E-221FB5297A4C}" type="presParOf" srcId="{0BA75025-2546-394F-BB80-DABFC7A5C504}" destId="{0A53EE8E-E1AB-184C-A787-6ECC95CDBF99}" srcOrd="1" destOrd="0" presId="urn:microsoft.com/office/officeart/2005/8/layout/process1"/>
    <dgm:cxn modelId="{687A7D95-C2BC-3449-BD8F-7142203E7EDD}" type="presParOf" srcId="{0A53EE8E-E1AB-184C-A787-6ECC95CDBF99}" destId="{CB4B96BD-10EC-D24D-A967-6CD99A59D6A3}" srcOrd="0" destOrd="0" presId="urn:microsoft.com/office/officeart/2005/8/layout/process1"/>
    <dgm:cxn modelId="{A1EC144A-957E-524B-8913-1D91FAEB1E7C}" type="presParOf" srcId="{0BA75025-2546-394F-BB80-DABFC7A5C504}" destId="{76A529A4-4170-4242-AA46-F586BD6045E4}" srcOrd="2" destOrd="0" presId="urn:microsoft.com/office/officeart/2005/8/layout/process1"/>
    <dgm:cxn modelId="{AA4719C4-A35B-9E49-959B-E940BFAE858B}" type="presParOf" srcId="{0BA75025-2546-394F-BB80-DABFC7A5C504}" destId="{2AC2CD78-BCC8-FF43-90F9-03C53C040D4A}" srcOrd="3" destOrd="0" presId="urn:microsoft.com/office/officeart/2005/8/layout/process1"/>
    <dgm:cxn modelId="{52E400B1-8BE2-244E-9638-4E467EC182F7}" type="presParOf" srcId="{2AC2CD78-BCC8-FF43-90F9-03C53C040D4A}" destId="{E673A8F9-566F-8644-981A-149B001072C1}" srcOrd="0" destOrd="0" presId="urn:microsoft.com/office/officeart/2005/8/layout/process1"/>
    <dgm:cxn modelId="{B403AD99-5CC9-5044-A8FD-D70CAEA19FEE}" type="presParOf" srcId="{0BA75025-2546-394F-BB80-DABFC7A5C504}" destId="{9B74AAF8-EA6A-574B-BFEE-801695472259}" srcOrd="4" destOrd="0" presId="urn:microsoft.com/office/officeart/2005/8/layout/process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1BEA1-4E85-7446-9948-F43E18F25E9C}">
      <dsp:nvSpPr>
        <dsp:cNvPr id="0" name=""/>
        <dsp:cNvSpPr/>
      </dsp:nvSpPr>
      <dsp:spPr>
        <a:xfrm>
          <a:off x="7535" y="62971"/>
          <a:ext cx="2252306" cy="1351384"/>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Increase Salinity          (3 </a:t>
          </a:r>
          <a:r>
            <a:rPr lang="en-US" sz="2500" kern="1200" dirty="0" err="1" smtClean="0"/>
            <a:t>psu</a:t>
          </a:r>
          <a:r>
            <a:rPr lang="en-US" sz="2500" kern="1200" dirty="0" smtClean="0"/>
            <a:t>)</a:t>
          </a:r>
          <a:endParaRPr lang="en-US" sz="2500" kern="1200" dirty="0"/>
        </a:p>
      </dsp:txBody>
      <dsp:txXfrm>
        <a:off x="47116" y="102552"/>
        <a:ext cx="2173144" cy="1272222"/>
      </dsp:txXfrm>
    </dsp:sp>
    <dsp:sp modelId="{0A53EE8E-E1AB-184C-A787-6ECC95CDBF99}">
      <dsp:nvSpPr>
        <dsp:cNvPr id="0" name=""/>
        <dsp:cNvSpPr/>
      </dsp:nvSpPr>
      <dsp:spPr>
        <a:xfrm>
          <a:off x="2485073" y="459377"/>
          <a:ext cx="477489" cy="558572"/>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2485073" y="571091"/>
        <a:ext cx="334242" cy="335144"/>
      </dsp:txXfrm>
    </dsp:sp>
    <dsp:sp modelId="{76A529A4-4170-4242-AA46-F586BD6045E4}">
      <dsp:nvSpPr>
        <dsp:cNvPr id="0" name=""/>
        <dsp:cNvSpPr/>
      </dsp:nvSpPr>
      <dsp:spPr>
        <a:xfrm>
          <a:off x="3160765" y="62971"/>
          <a:ext cx="2252306" cy="1351384"/>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Increases Mass</a:t>
          </a:r>
          <a:endParaRPr lang="en-US" sz="2500" kern="1200" dirty="0"/>
        </a:p>
      </dsp:txBody>
      <dsp:txXfrm>
        <a:off x="3200346" y="102552"/>
        <a:ext cx="2173144" cy="1272222"/>
      </dsp:txXfrm>
    </dsp:sp>
    <dsp:sp modelId="{2AC2CD78-BCC8-FF43-90F9-03C53C040D4A}">
      <dsp:nvSpPr>
        <dsp:cNvPr id="0" name=""/>
        <dsp:cNvSpPr/>
      </dsp:nvSpPr>
      <dsp:spPr>
        <a:xfrm>
          <a:off x="5638302" y="459377"/>
          <a:ext cx="477489" cy="558572"/>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a:off x="5638302" y="571091"/>
        <a:ext cx="334242" cy="335144"/>
      </dsp:txXfrm>
    </dsp:sp>
    <dsp:sp modelId="{9B74AAF8-EA6A-574B-BFEE-801695472259}">
      <dsp:nvSpPr>
        <dsp:cNvPr id="0" name=""/>
        <dsp:cNvSpPr/>
      </dsp:nvSpPr>
      <dsp:spPr>
        <a:xfrm>
          <a:off x="6313994" y="62971"/>
          <a:ext cx="2252306" cy="1351384"/>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Denser by          3 kg/m</a:t>
          </a:r>
          <a:r>
            <a:rPr lang="en-US" sz="2500" kern="1200" baseline="30000" dirty="0" smtClean="0"/>
            <a:t>3</a:t>
          </a:r>
          <a:endParaRPr lang="en-US" sz="2500" kern="1200" dirty="0"/>
        </a:p>
      </dsp:txBody>
      <dsp:txXfrm>
        <a:off x="6353575" y="102552"/>
        <a:ext cx="2173144" cy="12722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A1BEA1-4E85-7446-9948-F43E18F25E9C}">
      <dsp:nvSpPr>
        <dsp:cNvPr id="0" name=""/>
        <dsp:cNvSpPr/>
      </dsp:nvSpPr>
      <dsp:spPr>
        <a:xfrm>
          <a:off x="7562" y="60535"/>
          <a:ext cx="2260427" cy="1356256"/>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Decrease Temperature (15 </a:t>
          </a:r>
          <a:r>
            <a:rPr lang="en-US" sz="2500" kern="1200" baseline="30000" dirty="0" err="1" smtClean="0"/>
            <a:t>o</a:t>
          </a:r>
          <a:r>
            <a:rPr lang="en-US" sz="2500" kern="1200" dirty="0" err="1" smtClean="0"/>
            <a:t>C</a:t>
          </a:r>
          <a:r>
            <a:rPr lang="en-US" sz="2500" kern="1200" dirty="0" smtClean="0"/>
            <a:t>)</a:t>
          </a:r>
          <a:endParaRPr lang="en-US" sz="2500" kern="1200" dirty="0"/>
        </a:p>
      </dsp:txBody>
      <dsp:txXfrm>
        <a:off x="47285" y="100258"/>
        <a:ext cx="2180981" cy="1276810"/>
      </dsp:txXfrm>
    </dsp:sp>
    <dsp:sp modelId="{0A53EE8E-E1AB-184C-A787-6ECC95CDBF99}">
      <dsp:nvSpPr>
        <dsp:cNvPr id="0" name=""/>
        <dsp:cNvSpPr/>
      </dsp:nvSpPr>
      <dsp:spPr>
        <a:xfrm>
          <a:off x="2494033" y="458370"/>
          <a:ext cx="479210" cy="56058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a:off x="2494033" y="570487"/>
        <a:ext cx="335447" cy="336352"/>
      </dsp:txXfrm>
    </dsp:sp>
    <dsp:sp modelId="{76A529A4-4170-4242-AA46-F586BD6045E4}">
      <dsp:nvSpPr>
        <dsp:cNvPr id="0" name=""/>
        <dsp:cNvSpPr/>
      </dsp:nvSpPr>
      <dsp:spPr>
        <a:xfrm>
          <a:off x="3172161" y="60535"/>
          <a:ext cx="2260427" cy="1356256"/>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Decrease Volume</a:t>
          </a:r>
          <a:endParaRPr lang="en-US" sz="2500" kern="1200" dirty="0"/>
        </a:p>
      </dsp:txBody>
      <dsp:txXfrm>
        <a:off x="3211884" y="100258"/>
        <a:ext cx="2180981" cy="1276810"/>
      </dsp:txXfrm>
    </dsp:sp>
    <dsp:sp modelId="{2AC2CD78-BCC8-FF43-90F9-03C53C040D4A}">
      <dsp:nvSpPr>
        <dsp:cNvPr id="0" name=""/>
        <dsp:cNvSpPr/>
      </dsp:nvSpPr>
      <dsp:spPr>
        <a:xfrm>
          <a:off x="5658631" y="458370"/>
          <a:ext cx="479210" cy="56058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tint val="60000"/>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en-US" sz="2400" kern="1200"/>
        </a:p>
      </dsp:txBody>
      <dsp:txXfrm>
        <a:off x="5658631" y="570487"/>
        <a:ext cx="335447" cy="336352"/>
      </dsp:txXfrm>
    </dsp:sp>
    <dsp:sp modelId="{9B74AAF8-EA6A-574B-BFEE-801695472259}">
      <dsp:nvSpPr>
        <dsp:cNvPr id="0" name=""/>
        <dsp:cNvSpPr/>
      </dsp:nvSpPr>
      <dsp:spPr>
        <a:xfrm>
          <a:off x="6336759" y="60535"/>
          <a:ext cx="2260427" cy="1356256"/>
        </a:xfrm>
        <a:prstGeom prst="roundRect">
          <a:avLst>
            <a:gd name="adj" fmla="val 10000"/>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accent1">
              <a:hueOff val="0"/>
              <a:satOff val="0"/>
              <a:lumOff val="0"/>
              <a:alphaOff val="0"/>
              <a:shade val="70000"/>
              <a:satMod val="105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dirty="0" smtClean="0"/>
            <a:t>Denser by          3 kg/m</a:t>
          </a:r>
          <a:r>
            <a:rPr lang="en-US" sz="2500" kern="1200" baseline="30000" dirty="0" smtClean="0"/>
            <a:t>3</a:t>
          </a:r>
          <a:endParaRPr lang="en-US" sz="2500" kern="1200" dirty="0"/>
        </a:p>
      </dsp:txBody>
      <dsp:txXfrm>
        <a:off x="6376482" y="100258"/>
        <a:ext cx="2180981" cy="127681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buAutoNum type="arabicPeriod"/>
            </a:pPr>
            <a:r>
              <a:rPr lang="en-US" baseline="0" dirty="0" smtClean="0">
                <a:latin typeface="Calibri" charset="0"/>
              </a:rPr>
              <a:t>AUTHORS AND CONTEXT</a:t>
            </a:r>
          </a:p>
          <a:p>
            <a:pPr marL="0" indent="0" eaLnBrk="1" hangingPunct="1">
              <a:spcBef>
                <a:spcPct val="0"/>
              </a:spcBef>
              <a:buNone/>
            </a:pPr>
            <a:r>
              <a:rPr lang="en-US" baseline="0" dirty="0" smtClean="0">
                <a:latin typeface="Calibri" charset="0"/>
              </a:rPr>
              <a:t>Greg Sinnett, Scripps Institution of Oceanography, Ph.D. Student</a:t>
            </a:r>
          </a:p>
          <a:p>
            <a:pPr marL="0" indent="0" eaLnBrk="1" hangingPunct="1">
              <a:spcBef>
                <a:spcPct val="0"/>
              </a:spcBef>
              <a:buNone/>
            </a:pPr>
            <a:r>
              <a:rPr lang="en-US" baseline="0" dirty="0" smtClean="0">
                <a:latin typeface="Calibri" charset="0"/>
              </a:rPr>
              <a:t>Jennifer </a:t>
            </a:r>
            <a:r>
              <a:rPr lang="en-US" baseline="0" dirty="0" err="1" smtClean="0">
                <a:latin typeface="Calibri" charset="0"/>
              </a:rPr>
              <a:t>Ogo</a:t>
            </a:r>
            <a:r>
              <a:rPr lang="en-US" baseline="0" dirty="0" smtClean="0">
                <a:latin typeface="Calibri" charset="0"/>
              </a:rPr>
              <a:t>, Kearny High School, Science Teacher</a:t>
            </a:r>
          </a:p>
          <a:p>
            <a:endParaRPr lang="en-US" baseline="0" dirty="0" smtClean="0">
              <a:latin typeface="Calibri" charset="0"/>
              <a:ea typeface="+mn-ea"/>
            </a:endParaRPr>
          </a:p>
          <a:p>
            <a:r>
              <a:rPr lang="en-US" baseline="0" dirty="0" smtClean="0">
                <a:latin typeface="Calibri" charset="0"/>
                <a:ea typeface="+mn-ea"/>
              </a:rPr>
              <a:t>This is the second (of 5) lessons on ocean currents and physical oceanography.  This lesson uses what the students learned about density in the ocean to introduce how density causes water to flow in large (ocean scale) currents.</a:t>
            </a:r>
          </a:p>
          <a:p>
            <a:r>
              <a:rPr lang="en-US" dirty="0" smtClean="0">
                <a:latin typeface="Calibri" charset="0"/>
                <a:ea typeface="MS PGothic" charset="0"/>
              </a:rPr>
              <a:t> </a:t>
            </a:r>
          </a:p>
          <a:p>
            <a:pPr marL="228600" indent="-228600">
              <a:buAutoNum type="arabicPeriod" startAt="2"/>
            </a:pPr>
            <a:r>
              <a:rPr lang="en-US" dirty="0" smtClean="0">
                <a:latin typeface="Calibri" charset="0"/>
                <a:ea typeface="MS PGothic" charset="0"/>
              </a:rPr>
              <a:t>WHY: </a:t>
            </a:r>
          </a:p>
          <a:p>
            <a:pPr marL="0" indent="0">
              <a:buNone/>
            </a:pPr>
            <a:r>
              <a:rPr lang="en-US" dirty="0" smtClean="0">
                <a:latin typeface="Calibri" charset="0"/>
                <a:ea typeface="MS PGothic" charset="0"/>
              </a:rPr>
              <a:t>Ocean currents are primarily</a:t>
            </a:r>
            <a:r>
              <a:rPr lang="en-US" baseline="0" dirty="0" smtClean="0">
                <a:latin typeface="Calibri" charset="0"/>
                <a:ea typeface="MS PGothic" charset="0"/>
              </a:rPr>
              <a:t> forced by two mechanisms: winds and density differences (gradients).  This lesson will explore how density differences cause large currents to develop, and how those currents affect life on earth by transporting heat.</a:t>
            </a:r>
            <a:endParaRPr lang="en-US" dirty="0" smtClean="0">
              <a:latin typeface="Calibri" charset="0"/>
              <a:ea typeface="MS PGothic" charset="0"/>
            </a:endParaRP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3. SUMMARY:  </a:t>
            </a:r>
          </a:p>
          <a:p>
            <a:r>
              <a:rPr lang="en-US" dirty="0" smtClean="0">
                <a:latin typeface="Calibri" charset="0"/>
                <a:ea typeface="MS PGothic" charset="0"/>
              </a:rPr>
              <a:t>In this lesson, students</a:t>
            </a:r>
            <a:r>
              <a:rPr lang="en-US" baseline="0" dirty="0" smtClean="0">
                <a:latin typeface="Calibri" charset="0"/>
                <a:ea typeface="MS PGothic" charset="0"/>
              </a:rPr>
              <a:t> will learn that different parts of the world can change the ocean’s surface temperature or the salinity.  Making surface water colder or saltier increases the density, and students will learn that this can create a vertical current of sinking water.  They will observe how these density driven currents look in a lab experience, and measure the rate of sinking (and rising) of the dense (and lighter) water.  Students will then learn why these density driven currents (or “</a:t>
            </a:r>
            <a:r>
              <a:rPr lang="en-US" baseline="0" dirty="0" err="1" smtClean="0">
                <a:latin typeface="Calibri" charset="0"/>
                <a:ea typeface="MS PGothic" charset="0"/>
              </a:rPr>
              <a:t>thermohaline</a:t>
            </a:r>
            <a:r>
              <a:rPr lang="en-US" baseline="0" dirty="0" smtClean="0">
                <a:latin typeface="Calibri" charset="0"/>
                <a:ea typeface="MS PGothic" charset="0"/>
              </a:rPr>
              <a:t> circulation”) are important to people on earth by observing how heat is transported.  They will compare the climate of two locations, one warmed by </a:t>
            </a:r>
            <a:r>
              <a:rPr lang="en-US" baseline="0" dirty="0" err="1" smtClean="0">
                <a:latin typeface="Calibri" charset="0"/>
                <a:ea typeface="MS PGothic" charset="0"/>
              </a:rPr>
              <a:t>thermohaline</a:t>
            </a:r>
            <a:r>
              <a:rPr lang="en-US" baseline="0" dirty="0" smtClean="0">
                <a:latin typeface="Calibri" charset="0"/>
                <a:ea typeface="MS PGothic" charset="0"/>
              </a:rPr>
              <a:t> circulation, and one not.</a:t>
            </a:r>
          </a:p>
          <a:p>
            <a:endParaRPr lang="en-US" baseline="0" dirty="0" smtClean="0">
              <a:latin typeface="Calibri" charset="0"/>
              <a:ea typeface="MS PGothic" charset="0"/>
            </a:endParaRPr>
          </a:p>
          <a:p>
            <a:r>
              <a:rPr lang="en-US" baseline="0" dirty="0" smtClean="0">
                <a:latin typeface="Calibri" charset="0"/>
                <a:ea typeface="MS PGothic" charset="0"/>
              </a:rPr>
              <a:t>This introductory slide is a good opportunity to review the “Thinking Further” questions from Lesson 1 as a class or group discussion.  Specifically: 1) What might happen in some parts of the ocean to change its density.  2) How could changes in density cause currents in the ocean?  This lesson will address both of these questions.  See the description of the pictures below for background on this slide’s images.</a:t>
            </a:r>
            <a:endParaRPr lang="en-US" dirty="0" smtClean="0">
              <a:latin typeface="Calibri" charset="0"/>
              <a:ea typeface="MS PGothic" charset="0"/>
            </a:endParaRPr>
          </a:p>
          <a:p>
            <a:r>
              <a:rPr lang="en-US" dirty="0" smtClean="0">
                <a:latin typeface="Calibri" charset="0"/>
                <a:ea typeface="MS PGothic" charset="0"/>
              </a:rPr>
              <a:t>   </a:t>
            </a:r>
          </a:p>
          <a:p>
            <a:r>
              <a:rPr lang="en-US" dirty="0" smtClean="0">
                <a:latin typeface="Calibri" charset="0"/>
                <a:ea typeface="MS PGothic" charset="0"/>
              </a:rPr>
              <a:t>4. PICTURE/GRAPHICS CREDITS:</a:t>
            </a:r>
          </a:p>
          <a:p>
            <a:pPr marL="0" indent="0" eaLnBrk="1" hangingPunct="1">
              <a:spcBef>
                <a:spcPct val="0"/>
              </a:spcBef>
              <a:buNone/>
            </a:pPr>
            <a:r>
              <a:rPr lang="en-US" baseline="0" dirty="0" smtClean="0">
                <a:latin typeface="Calibri" charset="0"/>
              </a:rPr>
              <a:t>Aqua Launch:  http://</a:t>
            </a:r>
            <a:r>
              <a:rPr lang="en-US" baseline="0" dirty="0" err="1" smtClean="0">
                <a:latin typeface="Calibri" charset="0"/>
              </a:rPr>
              <a:t>earthobservatory.nasa.gov</a:t>
            </a:r>
            <a:r>
              <a:rPr lang="en-US" baseline="0" dirty="0" smtClean="0">
                <a:latin typeface="Calibri" charset="0"/>
              </a:rPr>
              <a:t>/Features/Aqua/Aqua3.php</a:t>
            </a:r>
          </a:p>
          <a:p>
            <a:pPr marL="0" indent="0" eaLnBrk="1" hangingPunct="1">
              <a:spcBef>
                <a:spcPct val="0"/>
              </a:spcBef>
              <a:buNone/>
            </a:pPr>
            <a:r>
              <a:rPr lang="en-US" baseline="0" dirty="0" smtClean="0">
                <a:latin typeface="Calibri" charset="0"/>
              </a:rPr>
              <a:t>Aqua Sea Surface Temperature data:  http://</a:t>
            </a:r>
            <a:r>
              <a:rPr lang="en-US" baseline="0" dirty="0" err="1" smtClean="0">
                <a:latin typeface="Calibri" charset="0"/>
              </a:rPr>
              <a:t>neo.sci.gsfc.nasa.gov</a:t>
            </a:r>
            <a:r>
              <a:rPr lang="en-US" baseline="0" dirty="0" smtClean="0">
                <a:latin typeface="Calibri" charset="0"/>
              </a:rPr>
              <a:t>/</a:t>
            </a:r>
            <a:r>
              <a:rPr lang="en-US" baseline="0" dirty="0" err="1" smtClean="0">
                <a:latin typeface="Calibri" charset="0"/>
              </a:rPr>
              <a:t>view.php?datasetId</a:t>
            </a:r>
            <a:r>
              <a:rPr lang="en-US" baseline="0" dirty="0" smtClean="0">
                <a:latin typeface="Calibri" charset="0"/>
              </a:rPr>
              <a:t>=MYD28M&amp;year=2013</a:t>
            </a:r>
          </a:p>
          <a:p>
            <a:pPr marL="0" indent="0" eaLnBrk="1" hangingPunct="1">
              <a:spcBef>
                <a:spcPct val="0"/>
              </a:spcBef>
              <a:buNone/>
            </a:pPr>
            <a:endParaRPr lang="en-US" baseline="0" dirty="0" smtClean="0">
              <a:latin typeface="Calibri" charset="0"/>
              <a:ea typeface="MS PGothic" charset="0"/>
            </a:endParaRPr>
          </a:p>
          <a:p>
            <a:pPr marL="0" indent="0" eaLnBrk="1" hangingPunct="1">
              <a:spcBef>
                <a:spcPct val="0"/>
              </a:spcBef>
              <a:buNone/>
            </a:pPr>
            <a:r>
              <a:rPr lang="en-US" dirty="0" smtClean="0">
                <a:latin typeface="Calibri" charset="0"/>
                <a:ea typeface="MS PGothic" charset="0"/>
              </a:rPr>
              <a:t>In</a:t>
            </a:r>
            <a:r>
              <a:rPr lang="en-US" baseline="0" dirty="0" smtClean="0">
                <a:latin typeface="Calibri" charset="0"/>
                <a:ea typeface="MS PGothic" charset="0"/>
              </a:rPr>
              <a:t> </a:t>
            </a:r>
            <a:r>
              <a:rPr lang="en-US" dirty="0" smtClean="0">
                <a:latin typeface="Calibri" charset="0"/>
                <a:ea typeface="MS PGothic" charset="0"/>
              </a:rPr>
              <a:t> 1999, NASA launched</a:t>
            </a:r>
            <a:r>
              <a:rPr lang="en-US" baseline="0" dirty="0" smtClean="0">
                <a:latin typeface="Calibri" charset="0"/>
                <a:ea typeface="MS PGothic" charset="0"/>
              </a:rPr>
              <a:t> “AQUA” the second (of many) earth observing satellites as part of the “Earth Observing System.”  The satellite launch is shown on the left.  AQUA was equipped with many instruments to study the earth, atmosphere and oceans; one of which is a microwave scanning radiometer which measures sea-surface temperature.  On the right is a plot of monthly mean sea-surface temperature (January 2013 is shown) taken from AQUA data.  Temperature is a major contributor to density differences in the ocean, and it is important to understand that ocean temperature changes in different parts of the world.  We will use more AQUA data later in the presentation. </a:t>
            </a:r>
          </a:p>
          <a:p>
            <a:endParaRPr lang="en-US" dirty="0" smtClean="0">
              <a:latin typeface="Calibri" charset="0"/>
              <a:ea typeface="MS PGothic" charset="0"/>
            </a:endParaRPr>
          </a:p>
          <a:p>
            <a:r>
              <a:rPr lang="en-US" dirty="0" smtClean="0">
                <a:latin typeface="Calibri" charset="0"/>
                <a:ea typeface="MS PGothic" charset="0"/>
              </a:rPr>
              <a:t>5. WEBSITES USED IN THIS PRESENTATION: </a:t>
            </a:r>
          </a:p>
          <a:p>
            <a:r>
              <a:rPr lang="en-US" dirty="0" smtClean="0">
                <a:latin typeface="Calibri" charset="0"/>
                <a:ea typeface="MS PGothic" charset="0"/>
              </a:rPr>
              <a:t>None</a:t>
            </a:r>
          </a:p>
          <a:p>
            <a:endParaRPr lang="en-US" dirty="0" smtClean="0">
              <a:latin typeface="Calibri" charset="0"/>
              <a:ea typeface="MS PGothic" charset="0"/>
            </a:endParaRPr>
          </a:p>
          <a:p>
            <a:pPr marL="228600" indent="-228600">
              <a:buAutoNum type="arabicPeriod" startAt="6"/>
            </a:pPr>
            <a:r>
              <a:rPr lang="en-US" dirty="0" smtClean="0">
                <a:latin typeface="Calibri" charset="0"/>
                <a:ea typeface="MS PGothic" charset="0"/>
              </a:rPr>
              <a:t>ADDITIONAL READING:</a:t>
            </a:r>
          </a:p>
          <a:p>
            <a:pPr marL="0" indent="0">
              <a:buNone/>
            </a:pPr>
            <a:r>
              <a:rPr lang="en-US" dirty="0" smtClean="0">
                <a:latin typeface="Calibri" charset="0"/>
                <a:ea typeface="MS PGothic" charset="0"/>
              </a:rPr>
              <a:t>Chapter 6 from: Stewart,</a:t>
            </a:r>
            <a:r>
              <a:rPr lang="en-US" baseline="0" dirty="0" smtClean="0">
                <a:latin typeface="Calibri" charset="0"/>
                <a:ea typeface="MS PGothic" charset="0"/>
              </a:rPr>
              <a:t> Robert H. “Introduction to Physical Oceanography” Department of Oceanography, Texas A&amp;M University. 1997-2005.</a:t>
            </a:r>
            <a:endParaRPr lang="en-US" dirty="0" smtClean="0">
              <a:latin typeface="Calibri" charset="0"/>
              <a:ea typeface="MS PGothic" charset="0"/>
            </a:endParaRPr>
          </a:p>
          <a:p>
            <a:pPr marL="0" indent="0">
              <a:buNone/>
            </a:pPr>
            <a:endParaRPr lang="en-US" dirty="0" smtClean="0">
              <a:latin typeface="Calibri" charset="0"/>
              <a:ea typeface="MS PGothic" charset="0"/>
            </a:endParaRPr>
          </a:p>
          <a:p>
            <a:pPr marL="0" indent="0">
              <a:buNone/>
            </a:pPr>
            <a:r>
              <a:rPr lang="en-US" dirty="0" smtClean="0">
                <a:latin typeface="Calibri" charset="0"/>
                <a:ea typeface="MS PGothic" charset="0"/>
              </a:rPr>
              <a:t>Section 6.5 linked</a:t>
            </a:r>
            <a:r>
              <a:rPr lang="en-US" baseline="0" dirty="0" smtClean="0">
                <a:latin typeface="Calibri" charset="0"/>
                <a:ea typeface="MS PGothic" charset="0"/>
              </a:rPr>
              <a:t> here:  </a:t>
            </a:r>
            <a:r>
              <a:rPr lang="en-US" dirty="0" smtClean="0">
                <a:latin typeface="Calibri" charset="0"/>
                <a:ea typeface="MS PGothic" charset="0"/>
              </a:rPr>
              <a:t>http://</a:t>
            </a:r>
            <a:r>
              <a:rPr lang="en-US" dirty="0" err="1" smtClean="0">
                <a:latin typeface="Calibri" charset="0"/>
                <a:ea typeface="MS PGothic" charset="0"/>
              </a:rPr>
              <a:t>oceanworld.tamu.edu</a:t>
            </a:r>
            <a:r>
              <a:rPr lang="en-US" dirty="0" smtClean="0">
                <a:latin typeface="Calibri" charset="0"/>
                <a:ea typeface="MS PGothic" charset="0"/>
              </a:rPr>
              <a:t>/resources/</a:t>
            </a:r>
            <a:r>
              <a:rPr lang="en-US" dirty="0" err="1" smtClean="0">
                <a:latin typeface="Calibri" charset="0"/>
                <a:ea typeface="MS PGothic" charset="0"/>
              </a:rPr>
              <a:t>ocng_textbook</a:t>
            </a:r>
            <a:r>
              <a:rPr lang="en-US" dirty="0" smtClean="0">
                <a:latin typeface="Calibri" charset="0"/>
                <a:ea typeface="MS PGothic" charset="0"/>
              </a:rPr>
              <a:t>/chapter06/chapter06_05.htm</a:t>
            </a:r>
          </a:p>
          <a:p>
            <a:pPr marL="0" indent="0">
              <a:buNone/>
            </a:pPr>
            <a:r>
              <a:rPr lang="en-US" dirty="0" smtClean="0">
                <a:latin typeface="Calibri" charset="0"/>
                <a:ea typeface="MS PGothic" charset="0"/>
              </a:rPr>
              <a:t> </a:t>
            </a:r>
          </a:p>
          <a:p>
            <a:r>
              <a:rPr lang="en-US" dirty="0" smtClean="0">
                <a:latin typeface="Calibri" charset="0"/>
                <a:ea typeface="MS PGothic" charset="0"/>
              </a:rPr>
              <a:t>7.  CONTEXT FOR USE:  This lesson was designed</a:t>
            </a:r>
            <a:r>
              <a:rPr lang="en-US" baseline="0" dirty="0" smtClean="0">
                <a:latin typeface="Calibri" charset="0"/>
                <a:ea typeface="MS PGothic" charset="0"/>
              </a:rPr>
              <a:t> for a 9</a:t>
            </a:r>
            <a:r>
              <a:rPr lang="en-US" baseline="30000" dirty="0" smtClean="0">
                <a:latin typeface="Calibri" charset="0"/>
                <a:ea typeface="MS PGothic" charset="0"/>
              </a:rPr>
              <a:t>th</a:t>
            </a:r>
            <a:r>
              <a:rPr lang="en-US" baseline="0" dirty="0" smtClean="0">
                <a:latin typeface="Calibri" charset="0"/>
                <a:ea typeface="MS PGothic" charset="0"/>
              </a:rPr>
              <a:t> grade marine science class as part of a unit on ocean circulation and physical oceanography.</a:t>
            </a:r>
            <a:endParaRPr lang="en-US" dirty="0" smtClean="0">
              <a:latin typeface="Calibri" charset="0"/>
              <a:ea typeface="MS PGothic" charset="0"/>
            </a:endParaRPr>
          </a:p>
          <a:p>
            <a:r>
              <a:rPr lang="en-US" dirty="0" smtClean="0">
                <a:latin typeface="Calibri" charset="0"/>
                <a:ea typeface="MS PGothic" charset="0"/>
              </a:rPr>
              <a:t> </a:t>
            </a:r>
          </a:p>
          <a:p>
            <a:pPr marL="228600" indent="-228600">
              <a:buAutoNum type="arabicPeriod" startAt="8"/>
            </a:pPr>
            <a:r>
              <a:rPr lang="en-US" dirty="0" smtClean="0">
                <a:latin typeface="Calibri" charset="0"/>
                <a:ea typeface="MS PGothic" charset="0"/>
              </a:rPr>
              <a:t>MISCONCEPTIONS:  </a:t>
            </a:r>
          </a:p>
          <a:p>
            <a:pPr marL="0" indent="0">
              <a:buNone/>
            </a:pPr>
            <a:r>
              <a:rPr lang="en-US" baseline="0" dirty="0" smtClean="0">
                <a:latin typeface="Calibri" charset="0"/>
                <a:ea typeface="MS PGothic" charset="0"/>
              </a:rPr>
              <a:t>“The ocean is just a big pool of water” – This misconception is addressed by plots of ocean surface temperature and salinity - which change in different parts of the world.</a:t>
            </a:r>
          </a:p>
          <a:p>
            <a:pPr marL="0" indent="0">
              <a:buNone/>
            </a:pPr>
            <a:r>
              <a:rPr lang="en-US" baseline="0" dirty="0" smtClean="0">
                <a:latin typeface="Calibri" charset="0"/>
                <a:ea typeface="MS PGothic" charset="0"/>
              </a:rPr>
              <a:t>“Water in the ocean only moves from side to side” – Most people observe currents that move from one place to another (on the surface) but currents can travel up and down too (by sinking or floating).  This misconception is addressed by the lab exercise.</a:t>
            </a:r>
          </a:p>
          <a:p>
            <a:pPr marL="0" indent="0">
              <a:buNone/>
            </a:pPr>
            <a:r>
              <a:rPr lang="en-US" baseline="0" dirty="0" smtClean="0">
                <a:latin typeface="Calibri" charset="0"/>
                <a:ea typeface="MS PGothic" charset="0"/>
              </a:rPr>
              <a:t>“Currents flow from one place to another” – Although this is technically true, it is important to understand that currents are part of a connected system.  Students will understand this by talking about “circulation” and the connected loop of </a:t>
            </a:r>
            <a:r>
              <a:rPr lang="en-US" baseline="0" dirty="0" err="1" smtClean="0">
                <a:latin typeface="Calibri" charset="0"/>
                <a:ea typeface="MS PGothic" charset="0"/>
              </a:rPr>
              <a:t>thermohaline</a:t>
            </a:r>
            <a:r>
              <a:rPr lang="en-US" baseline="0" dirty="0" smtClean="0">
                <a:latin typeface="Calibri" charset="0"/>
                <a:ea typeface="MS PGothic" charset="0"/>
              </a:rPr>
              <a:t> circulation.</a:t>
            </a:r>
            <a:endParaRPr lang="en-US" dirty="0" smtClean="0">
              <a:latin typeface="Calibri" charset="0"/>
              <a:ea typeface="MS PGothic" charset="0"/>
            </a:endParaRPr>
          </a:p>
          <a:p>
            <a:r>
              <a:rPr lang="en-US" dirty="0" smtClean="0">
                <a:latin typeface="Calibri" charset="0"/>
                <a:ea typeface="MS PGothic" charset="0"/>
              </a:rPr>
              <a:t> </a:t>
            </a:r>
          </a:p>
          <a:p>
            <a:r>
              <a:rPr lang="en-US" dirty="0" smtClean="0">
                <a:latin typeface="Calibri" charset="0"/>
                <a:ea typeface="MS PGothic" charset="0"/>
              </a:rPr>
              <a:t>9.  EVALUATION TIPS: Student</a:t>
            </a:r>
            <a:r>
              <a:rPr lang="en-US" baseline="0" dirty="0" smtClean="0">
                <a:latin typeface="Calibri" charset="0"/>
                <a:ea typeface="MS PGothic" charset="0"/>
              </a:rPr>
              <a:t> discussions during the first few slides about why </a:t>
            </a:r>
            <a:r>
              <a:rPr lang="en-US" baseline="0" dirty="0" err="1" smtClean="0">
                <a:latin typeface="Calibri" charset="0"/>
                <a:ea typeface="MS PGothic" charset="0"/>
              </a:rPr>
              <a:t>thermohaline</a:t>
            </a:r>
            <a:r>
              <a:rPr lang="en-US" baseline="0" dirty="0" smtClean="0">
                <a:latin typeface="Calibri" charset="0"/>
                <a:ea typeface="MS PGothic" charset="0"/>
              </a:rPr>
              <a:t> circulation happens and what drives it are good opportunities to gauge understanding.  The lab experience and write up are also good chances to see how well the students can make the connection between what they see happen and how this applies to the ocean.  The discussion about the significance of </a:t>
            </a:r>
            <a:r>
              <a:rPr lang="en-US" baseline="0" dirty="0" err="1" smtClean="0">
                <a:latin typeface="Calibri" charset="0"/>
                <a:ea typeface="MS PGothic" charset="0"/>
              </a:rPr>
              <a:t>thermohaline</a:t>
            </a:r>
            <a:r>
              <a:rPr lang="en-US" baseline="0" dirty="0" smtClean="0">
                <a:latin typeface="Calibri" charset="0"/>
                <a:ea typeface="MS PGothic" charset="0"/>
              </a:rPr>
              <a:t> circulation (slides 7-9) will demonstrate students’ understanding of the non-intuitive effects on a region’s climate.</a:t>
            </a:r>
            <a:endParaRPr lang="en-US" dirty="0" smtClean="0">
              <a:latin typeface="Calibri" charset="0"/>
              <a:ea typeface="MS PGothic" charset="0"/>
            </a:endParaRPr>
          </a:p>
          <a:p>
            <a:r>
              <a:rPr lang="en-US" i="1" dirty="0" smtClean="0">
                <a:latin typeface="Calibri" charset="0"/>
                <a:ea typeface="MS PGothic" charset="0"/>
              </a:rPr>
              <a:t> </a:t>
            </a:r>
            <a:endParaRPr lang="en-US" dirty="0" smtClean="0">
              <a:latin typeface="Calibri" charset="0"/>
              <a:ea typeface="MS PGothic" charset="0"/>
            </a:endParaRPr>
          </a:p>
          <a:p>
            <a:pPr marL="228600" indent="-228600">
              <a:buAutoNum type="arabicPeriod" startAt="10"/>
            </a:pPr>
            <a:r>
              <a:rPr lang="en-US" dirty="0" smtClean="0">
                <a:latin typeface="Calibri" charset="0"/>
                <a:ea typeface="MS PGothic" charset="0"/>
              </a:rPr>
              <a:t>TEACHING NOTES:  See the </a:t>
            </a:r>
            <a:r>
              <a:rPr lang="en-US" i="1" dirty="0" smtClean="0">
                <a:latin typeface="Calibri" charset="0"/>
                <a:ea typeface="MS PGothic" charset="0"/>
              </a:rPr>
              <a:t>Lesson Overview </a:t>
            </a:r>
            <a:r>
              <a:rPr lang="en-US" dirty="0" smtClean="0">
                <a:latin typeface="Calibri" charset="0"/>
                <a:ea typeface="MS PGothic" charset="0"/>
              </a:rPr>
              <a:t>for more information on the various activities and labs associated with this unit of study (approximately 5-6 class periods, 90 minutes each)</a:t>
            </a:r>
          </a:p>
          <a:p>
            <a:pPr marL="228600" indent="-228600">
              <a:buAutoNum type="arabicPeriod" startAt="10"/>
            </a:pPr>
            <a:endParaRPr lang="en-US" dirty="0" smtClean="0">
              <a:latin typeface="Calibri" charset="0"/>
              <a:ea typeface="MS PGothic" charset="0"/>
            </a:endParaRPr>
          </a:p>
          <a:p>
            <a:pPr marL="228600" indent="-228600">
              <a:buAutoNum type="arabicPeriod" startAt="10"/>
            </a:pPr>
            <a:r>
              <a:rPr lang="en-US" dirty="0" smtClean="0">
                <a:latin typeface="Calibri" charset="0"/>
                <a:ea typeface="MS PGothic" charset="0"/>
              </a:rPr>
              <a:t>SCIENCE STANDARDS</a:t>
            </a:r>
            <a:r>
              <a:rPr lang="en-US" baseline="0" dirty="0" smtClean="0">
                <a:latin typeface="Calibri" charset="0"/>
                <a:ea typeface="MS PGothic" charset="0"/>
              </a:rPr>
              <a:t> ADDRESSED:  This lesson can be used to illustrate HS-PS3-4, HS-ESS2-2</a:t>
            </a:r>
            <a:r>
              <a:rPr lang="en-US" baseline="0" smtClean="0">
                <a:latin typeface="Calibri" charset="0"/>
                <a:ea typeface="MS PGothic" charset="0"/>
              </a:rPr>
              <a:t>, HS-ESS2-4, HS-ESS2-5</a:t>
            </a:r>
            <a:endParaRPr lang="en-US" dirty="0" smtClean="0">
              <a:latin typeface="Calibri" charset="0"/>
              <a:ea typeface="MS PGothic" charset="0"/>
            </a:endParaRP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introduces the concept</a:t>
            </a:r>
            <a:r>
              <a:rPr lang="en-US" baseline="0" dirty="0" smtClean="0">
                <a:latin typeface="Calibri" charset="0"/>
                <a:ea typeface="MS PGothic" charset="0"/>
              </a:rPr>
              <a:t> that density of ocean water can change due to changes in temperature or salinity.</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slide is read left to right.  Here we explore what happens under two hypothetical situations.  The “Change in Ocean” is to either increase the salinity (usually by evaporation) or decrease temperature (usually at the polar latitudes).  The “Effect on Water” is to either increase the mass as the salt dissolves in the water (there are now salt ions trapped in the polar water molecules), or decrease the volume (as the space between the molecules shrinks as thermal energy is removed).  The “Result” in each case is that the density is increased by 3 kg/m^3.</a:t>
            </a:r>
          </a:p>
          <a:p>
            <a:endParaRPr lang="en-US" baseline="0" dirty="0" smtClean="0"/>
          </a:p>
          <a:p>
            <a:r>
              <a:rPr lang="en-US" baseline="0" dirty="0" smtClean="0"/>
              <a:t>Note that it is much more likely that ocean water will undergo a temperature change of 15 degrees C (usually at the poles) than a salinity change of 3 </a:t>
            </a:r>
            <a:r>
              <a:rPr lang="en-US" baseline="0" dirty="0" err="1" smtClean="0"/>
              <a:t>psu</a:t>
            </a:r>
            <a:r>
              <a:rPr lang="en-US" baseline="0" dirty="0" smtClean="0"/>
              <a:t> (“practical salinity units”).  Thus, temperature changes (and not salinity changes) are what usually act to change the density in the ocean.</a:t>
            </a:r>
          </a:p>
          <a:p>
            <a:endParaRPr lang="en-US" baseline="0" dirty="0" smtClean="0"/>
          </a:p>
          <a:p>
            <a:r>
              <a:rPr lang="en-US" baseline="0" dirty="0" smtClean="0"/>
              <a:t>Practical Salinity Units are used by physical oceanographers as a way to relate conductivity (how electricity flows through seawater) to the amount of salt ions in the water.  A typical sample of seawater may have 35 </a:t>
            </a:r>
            <a:r>
              <a:rPr lang="en-US" baseline="0" dirty="0" err="1" smtClean="0"/>
              <a:t>ppt</a:t>
            </a:r>
            <a:r>
              <a:rPr lang="en-US" baseline="0" dirty="0" smtClean="0"/>
              <a:t> (</a:t>
            </a:r>
            <a:r>
              <a:rPr lang="en-US" baseline="0" dirty="0" err="1" smtClean="0"/>
              <a:t>perts</a:t>
            </a:r>
            <a:r>
              <a:rPr lang="en-US" baseline="0" dirty="0" smtClean="0"/>
              <a:t> per trillion salt) and a PSU of 35, with about 35.5 g/kg (grams salt per kilogram seawater).</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illustrates where dense water is created.</a:t>
            </a: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In order for water to sink from the surface to the bottom, the density of the surface water needs to increase.  This is primarily done in two general regions.</a:t>
            </a:r>
          </a:p>
          <a:p>
            <a:endParaRPr lang="en-US" baseline="0" dirty="0" smtClean="0"/>
          </a:p>
          <a:p>
            <a:r>
              <a:rPr lang="en-US" baseline="0" dirty="0" smtClean="0"/>
              <a:t>Surface temperature is shown in the left plot.  Point out that places with cooler temperatures have denser surface water (these areas are circled near the poles).  Warm water that enters these regions is cooled and becomes more dense.</a:t>
            </a:r>
          </a:p>
          <a:p>
            <a:endParaRPr lang="en-US" baseline="0" dirty="0" smtClean="0"/>
          </a:p>
          <a:p>
            <a:r>
              <a:rPr lang="en-US" baseline="0" dirty="0" smtClean="0"/>
              <a:t>The resulting sea surface density is shown in the right-hand plot.  Red areas have the highest surface density; these are polar regions (where cold air and strong wind cools the surface water). </a:t>
            </a:r>
            <a:r>
              <a:rPr lang="en-US" baseline="0" smtClean="0"/>
              <a:t>These </a:t>
            </a:r>
            <a:r>
              <a:rPr lang="en-US" baseline="0" dirty="0" smtClean="0"/>
              <a:t>areas are where light surface water becomes more dense and sinks. </a:t>
            </a:r>
          </a:p>
          <a:p>
            <a:endParaRPr lang="en-US" baseline="0" dirty="0" smtClean="0"/>
          </a:p>
          <a:p>
            <a:r>
              <a:rPr lang="en-US" baseline="0" dirty="0" smtClean="0"/>
              <a:t>PICTURE CREDITS:</a:t>
            </a:r>
          </a:p>
          <a:p>
            <a:r>
              <a:rPr lang="en-US" baseline="0" dirty="0" smtClean="0"/>
              <a:t>Photos from the World Ocean Atlas 2009:  http://</a:t>
            </a:r>
            <a:r>
              <a:rPr lang="en-US" baseline="0" dirty="0" err="1" smtClean="0"/>
              <a:t>en.wikipedia.org</a:t>
            </a:r>
            <a:r>
              <a:rPr lang="en-US" baseline="0" dirty="0" smtClean="0"/>
              <a:t>/wiki/</a:t>
            </a:r>
            <a:r>
              <a:rPr lang="en-US" baseline="0" dirty="0" err="1" smtClean="0"/>
              <a:t>World_Ocean_Atlas</a:t>
            </a:r>
            <a:r>
              <a:rPr lang="en-US" baseline="0" dirty="0" smtClean="0"/>
              <a:t> and http://</a:t>
            </a:r>
            <a:r>
              <a:rPr lang="en-US" baseline="0" dirty="0" err="1" smtClean="0"/>
              <a:t>en.wikipedia.org</a:t>
            </a:r>
            <a:r>
              <a:rPr lang="en-US" baseline="0" dirty="0" smtClean="0"/>
              <a:t>/wiki/File:WOA09_sea-surf_DEN_AYool.png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a:t>
            </a:r>
            <a:r>
              <a:rPr lang="en-US" baseline="0" dirty="0" smtClean="0">
                <a:latin typeface="Calibri" charset="0"/>
                <a:ea typeface="MS PGothic" charset="0"/>
              </a:rPr>
              <a:t> slide introduces the “</a:t>
            </a:r>
            <a:r>
              <a:rPr lang="en-US" baseline="0" dirty="0" err="1" smtClean="0">
                <a:latin typeface="Calibri" charset="0"/>
                <a:ea typeface="MS PGothic" charset="0"/>
              </a:rPr>
              <a:t>Thermohaline</a:t>
            </a:r>
            <a:r>
              <a:rPr lang="en-US" baseline="0" dirty="0" smtClean="0">
                <a:latin typeface="Calibri" charset="0"/>
                <a:ea typeface="MS PGothic" charset="0"/>
              </a:rPr>
              <a:t> Circulation” which results from the sinking water formed from increasing surface density.</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is a simplified cartoon image of the “Global Overturning Circulation” or “</a:t>
            </a:r>
            <a:r>
              <a:rPr lang="en-US" baseline="0" dirty="0" err="1" smtClean="0"/>
              <a:t>Thermohaline</a:t>
            </a:r>
            <a:r>
              <a:rPr lang="en-US" baseline="0" dirty="0" smtClean="0"/>
              <a:t> Circulation”.  The root words for “</a:t>
            </a:r>
            <a:r>
              <a:rPr lang="en-US" baseline="0" dirty="0" err="1" smtClean="0"/>
              <a:t>Thermohaline</a:t>
            </a:r>
            <a:r>
              <a:rPr lang="en-US" baseline="0" dirty="0" smtClean="0"/>
              <a:t>” come from “temperature” and “salt” – this circulation is current that is driven by temperature and salt (and thus density!)  The red currents are intended to be warm surface water, and the blue currents represent colder deep currents.  The regions of the world where surface density is increased (circled on the previous slide) are highlighted here as locations for “deep water formation”.  At these locations, warm surface water is cooled and becomes more dense.  This newly formed dense water sinks and spreads out along the bottom of the ocean.</a:t>
            </a:r>
          </a:p>
          <a:p>
            <a:endParaRPr lang="en-US" baseline="0" dirty="0" smtClean="0"/>
          </a:p>
          <a:p>
            <a:r>
              <a:rPr lang="en-US" baseline="0" dirty="0" smtClean="0"/>
              <a:t>The typical “conveyor belt” moves water in steps:  1) Warm surface water enters the northern or southern latitudes (labeled deep water formation), 2) The surface water is cooled, gains density and sinks, 3) The newly formed bottom water spreads out, moving south from the Norwegian Sea, or north from the Antarctic Circumpolar Current into the Pacific and Indian oceans, 4) Here, the water SLOWLY rises again to the surface over thousands of years, 5) The now warmer surface water returns to the site of </a:t>
            </a:r>
            <a:r>
              <a:rPr lang="en-US" baseline="0" dirty="0" err="1" smtClean="0"/>
              <a:t>deepwater</a:t>
            </a:r>
            <a:r>
              <a:rPr lang="en-US" baseline="0" dirty="0" smtClean="0"/>
              <a:t> formation.</a:t>
            </a:r>
          </a:p>
          <a:p>
            <a:endParaRPr lang="en-US" baseline="0" dirty="0" smtClean="0"/>
          </a:p>
          <a:p>
            <a:r>
              <a:rPr lang="en-US" baseline="0" dirty="0" smtClean="0"/>
              <a:t>Many students are confused by the fact that currents appear to cross over each other.  Make sure they understand that these currents are at different depths (red on top and blue on the bottom).  In the lab exercise, we will explore what happens in the spots where the surface current (red) turns more dense and becomes a bottom current (blue) and also where bottom current becomes surface current (in the Pacific Ocean and Indian Ocean – east of Africa).</a:t>
            </a:r>
          </a:p>
          <a:p>
            <a:endParaRPr lang="en-US" baseline="0" dirty="0" smtClean="0"/>
          </a:p>
          <a:p>
            <a:r>
              <a:rPr lang="en-US" baseline="0" dirty="0" smtClean="0"/>
              <a:t>IMAGE CREDIT:</a:t>
            </a:r>
          </a:p>
          <a:p>
            <a:r>
              <a:rPr lang="en-US" baseline="0" dirty="0" smtClean="0"/>
              <a:t>Photo from http://</a:t>
            </a:r>
            <a:r>
              <a:rPr lang="en-US" baseline="0" dirty="0" err="1" smtClean="0"/>
              <a:t>en.wikipedia.org</a:t>
            </a:r>
            <a:r>
              <a:rPr lang="en-US" baseline="0" dirty="0" smtClean="0"/>
              <a:t>/wiki/File:Thermohaline_Circulation_2.png</a:t>
            </a:r>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better illustrates the dynamics of the </a:t>
            </a:r>
            <a:r>
              <a:rPr lang="en-US" baseline="0" dirty="0" err="1" smtClean="0">
                <a:latin typeface="Calibri" charset="0"/>
                <a:ea typeface="MS PGothic" charset="0"/>
              </a:rPr>
              <a:t>thermohaline</a:t>
            </a:r>
            <a:r>
              <a:rPr lang="en-US" baseline="0" dirty="0" smtClean="0">
                <a:latin typeface="Calibri" charset="0"/>
                <a:ea typeface="MS PGothic" charset="0"/>
              </a:rPr>
              <a:t> circulation in preparation for the lab.</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video has no sound.  Arrows indicate the direction of flow with white arrows representing surface current, and darker arrows representing bottom current.</a:t>
            </a:r>
          </a:p>
          <a:p>
            <a:endParaRPr lang="en-US" baseline="0" dirty="0" smtClean="0"/>
          </a:p>
          <a:p>
            <a:r>
              <a:rPr lang="en-US" baseline="0" dirty="0" smtClean="0"/>
              <a:t>The movie will zoom in near the Nordic and Labrador Seas, where we will see surface water sink to the bottom.  Point out that this is because the warm water moving north (the Gulf Stream) is cooled by strong winds and cold air.  The video will then zoom out so we can see how this newly formed bottom water spreads south, eventually joining deep water formed near Antarctica.  As the earth rotates, we see some of this deep water becoming shallow water in the Indian Ocean again.</a:t>
            </a:r>
          </a:p>
          <a:p>
            <a:endParaRPr lang="en-US" baseline="0" dirty="0" smtClean="0"/>
          </a:p>
          <a:p>
            <a:r>
              <a:rPr lang="en-US" baseline="0" dirty="0" smtClean="0"/>
              <a:t>A lab exercise (*****) will explore the processes related to the sinking water (seen near the beginning of the video) and the slowly rising water seen near the end.</a:t>
            </a:r>
          </a:p>
          <a:p>
            <a:endParaRPr lang="en-US" baseline="0" dirty="0" smtClean="0"/>
          </a:p>
          <a:p>
            <a:r>
              <a:rPr lang="en-US" baseline="0" dirty="0" smtClean="0"/>
              <a:t>VIDEO CREDIT:</a:t>
            </a:r>
          </a:p>
          <a:p>
            <a:r>
              <a:rPr lang="en-US" baseline="0" dirty="0" smtClean="0"/>
              <a:t>Movie Credit:  </a:t>
            </a:r>
            <a:r>
              <a:rPr lang="hr-HR" baseline="0" dirty="0" smtClean="0"/>
              <a:t>http://svs.gsfc.nasa.gov/vis/a000000/a003600/a003658/</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is intended to build consensus on the lab exercise</a:t>
            </a:r>
            <a:r>
              <a:rPr lang="en-US" baseline="0" dirty="0" smtClean="0">
                <a:latin typeface="Calibri" charset="0"/>
                <a:ea typeface="MS PGothic" charset="0"/>
              </a:rPr>
              <a:t> and prepare the students for an extension.  It is intended to help instructors (not to show students)</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t>This slide is intended to wrap up the lab and build consensus on what happened in the lab.</a:t>
            </a:r>
          </a:p>
          <a:p>
            <a:endParaRPr lang="en-US" baseline="0" dirty="0" smtClean="0"/>
          </a:p>
          <a:p>
            <a:r>
              <a:rPr lang="en-US" baseline="0" dirty="0" smtClean="0"/>
              <a:t>Guide the students through a discussion on their results – specifically:</a:t>
            </a:r>
          </a:p>
          <a:p>
            <a:endParaRPr lang="en-US" baseline="0" dirty="0" smtClean="0"/>
          </a:p>
          <a:p>
            <a:r>
              <a:rPr lang="en-US" baseline="0" dirty="0" smtClean="0"/>
              <a:t>In the freshwater beaker:</a:t>
            </a:r>
          </a:p>
          <a:p>
            <a:r>
              <a:rPr lang="en-US" baseline="0" dirty="0" smtClean="0"/>
              <a:t>	The freshwater glass should have had colored cold water sink in a relatively concentrated plume.  (This is directly analogous to the sinking water in the deep water formation sites)</a:t>
            </a:r>
          </a:p>
          <a:p>
            <a:r>
              <a:rPr lang="en-US" baseline="0" dirty="0" smtClean="0"/>
              <a:t>	The sinking rate was rapid and water stayed on the bottom.  (Dense water that is formed sinks quickly)</a:t>
            </a:r>
          </a:p>
          <a:p>
            <a:r>
              <a:rPr lang="en-US" baseline="0" dirty="0" smtClean="0"/>
              <a:t>	The rising rate of the rest of the water column was relatively slow.  (The students observed a rate that is probably at least one order of magnitude smaller.  In the ocean, this rate is hundreds of thousands of times smaller – about 10^-7 m/s.)</a:t>
            </a:r>
          </a:p>
          <a:p>
            <a:r>
              <a:rPr lang="en-US" baseline="0" dirty="0" smtClean="0"/>
              <a:t>	The two layers didn’t mix much – although if stirred, they would.</a:t>
            </a:r>
          </a:p>
          <a:p>
            <a:endParaRPr lang="en-US" baseline="0" dirty="0" smtClean="0"/>
          </a:p>
          <a:p>
            <a:r>
              <a:rPr lang="en-US" baseline="0" dirty="0" smtClean="0"/>
              <a:t>Saltwater:</a:t>
            </a:r>
          </a:p>
          <a:p>
            <a:r>
              <a:rPr lang="en-US" baseline="0" dirty="0" smtClean="0"/>
              <a:t>	Depending on the amount of salt, the colored cold water may have floated on the top or sank much slower.</a:t>
            </a:r>
          </a:p>
          <a:p>
            <a:endParaRPr lang="en-US" baseline="0" dirty="0" smtClean="0"/>
          </a:p>
          <a:p>
            <a:r>
              <a:rPr lang="en-US" baseline="0" dirty="0" smtClean="0"/>
              <a:t>Optional follow up questions for advanced students:</a:t>
            </a:r>
          </a:p>
          <a:p>
            <a:r>
              <a:rPr lang="en-US" baseline="0" dirty="0" smtClean="0"/>
              <a:t>What would happen if we let the experiment sit for a very long time? (Diffusion would eventually mix the layers – this is an extremely slow process and may take years)</a:t>
            </a:r>
          </a:p>
          <a:p>
            <a:r>
              <a:rPr lang="en-US" baseline="0" dirty="0" smtClean="0"/>
              <a:t>What if we stirred it, would the water settle back out? (No, unlike oil and water which do not mix, the temperature and salt properties of the water will mix.  After stirring, the water would be homogeneous.)</a:t>
            </a:r>
          </a:p>
          <a:p>
            <a:r>
              <a:rPr lang="en-US" baseline="0" dirty="0" smtClean="0"/>
              <a:t>What part of the world did we just simulate? (We simulated the polar regions where surface water is cooled and sinks to the bottom</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a:t>
            </a:r>
            <a:r>
              <a:rPr lang="en-US" baseline="0" dirty="0" smtClean="0">
                <a:latin typeface="Calibri" charset="0"/>
                <a:ea typeface="MS PGothic" charset="0"/>
              </a:rPr>
              <a:t> slide introduces why</a:t>
            </a:r>
            <a:r>
              <a:rPr lang="en-US" dirty="0" smtClean="0">
                <a:latin typeface="Calibri" charset="0"/>
                <a:ea typeface="MS PGothic" charset="0"/>
              </a:rPr>
              <a:t> </a:t>
            </a:r>
            <a:r>
              <a:rPr lang="en-US" baseline="0" dirty="0" err="1" smtClean="0">
                <a:latin typeface="Calibri" charset="0"/>
                <a:ea typeface="MS PGothic" charset="0"/>
              </a:rPr>
              <a:t>thermohaline</a:t>
            </a:r>
            <a:r>
              <a:rPr lang="en-US" baseline="0" dirty="0" smtClean="0">
                <a:latin typeface="Calibri" charset="0"/>
                <a:ea typeface="MS PGothic" charset="0"/>
              </a:rPr>
              <a:t> circulation is important to everyday people.</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dirty="0" smtClean="0">
                <a:latin typeface="Calibri" charset="0"/>
                <a:ea typeface="MS PGothic" charset="0"/>
              </a:rPr>
              <a:t>Bulleted points:  Because</a:t>
            </a:r>
            <a:r>
              <a:rPr lang="en-US" baseline="0" dirty="0" smtClean="0">
                <a:latin typeface="Calibri" charset="0"/>
                <a:ea typeface="MS PGothic" charset="0"/>
              </a:rPr>
              <a:t> of </a:t>
            </a:r>
            <a:r>
              <a:rPr lang="en-US" baseline="0" dirty="0" err="1" smtClean="0">
                <a:latin typeface="Calibri" charset="0"/>
                <a:ea typeface="MS PGothic" charset="0"/>
              </a:rPr>
              <a:t>thermohaline</a:t>
            </a:r>
            <a:r>
              <a:rPr lang="en-US" baseline="0" dirty="0" smtClean="0">
                <a:latin typeface="Calibri" charset="0"/>
                <a:ea typeface="MS PGothic" charset="0"/>
              </a:rPr>
              <a:t> circulation, cold water moves to warmer places (cooling them down) and warm water moves to colder places (warming them up).  This process has been called a “heat conveyor belt” that supplies heat to different parts of the world affecting both the local weather (day to day) and the climate (long term average).  In general, places that lie near warm surface currents (such as the Gulf Stream) are on average warmer than they would be otherwise.</a:t>
            </a:r>
          </a:p>
          <a:p>
            <a:endParaRPr lang="en-US" baseline="0" dirty="0" smtClean="0">
              <a:latin typeface="Calibri" charset="0"/>
              <a:ea typeface="MS PGothic"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As in Slide 4, the typical “conveyor belt” moves water in steps:  1) Warm surface water enters the northern or southern latitudes (labeled deep water formation) near Bergen, 2) The surface water is cooled, gains density and sinks, 3) The newly formed bottom water spreads out, moving south from the Norwegian Sea, or north from the Antarctic Circumpolar Current into the Pacific and Indian oceans, 4) Here, the water SLOWLY rises again to the surface over thousands of years, 5) The now warmer surface water returns to the site of </a:t>
            </a:r>
            <a:r>
              <a:rPr lang="en-US" baseline="0" dirty="0" err="1" smtClean="0"/>
              <a:t>deepwater</a:t>
            </a:r>
            <a:r>
              <a:rPr lang="en-US" baseline="0" dirty="0" smtClean="0"/>
              <a:t> formation (near Bergen)</a:t>
            </a:r>
          </a:p>
          <a:p>
            <a:endParaRPr lang="en-US" dirty="0" smtClean="0">
              <a:latin typeface="Calibri" charset="0"/>
              <a:ea typeface="MS PGothic"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As</a:t>
            </a:r>
            <a:r>
              <a:rPr lang="en-US" baseline="0" dirty="0" smtClean="0">
                <a:latin typeface="Calibri" charset="0"/>
                <a:ea typeface="MS PGothic" charset="0"/>
              </a:rPr>
              <a:t> an example of how </a:t>
            </a:r>
            <a:r>
              <a:rPr lang="en-US" baseline="0" dirty="0" err="1" smtClean="0">
                <a:latin typeface="Calibri" charset="0"/>
                <a:ea typeface="MS PGothic" charset="0"/>
              </a:rPr>
              <a:t>thermohaline</a:t>
            </a:r>
            <a:r>
              <a:rPr lang="en-US" baseline="0" dirty="0" smtClean="0">
                <a:latin typeface="Calibri" charset="0"/>
                <a:ea typeface="MS PGothic" charset="0"/>
              </a:rPr>
              <a:t> circulation directly affects people, we will compare the winters of Dalhousie Canada and Bergen Norway.  This is a map showing the two cities.</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latin typeface="Calibri" charset="0"/>
                <a:ea typeface="MS PGothic" charset="0"/>
              </a:rPr>
              <a:t>Bergen Norway is about 1000 miles farther north than Dalhousie is (this is similar to the distance between Portland OR and San Diego CA, or Boston MA and Charleston SC.)  However, the Norwegians experience a more mild winter due to the heat transported to the Nordic Sea via </a:t>
            </a:r>
            <a:r>
              <a:rPr lang="en-US" baseline="0" dirty="0" err="1" smtClean="0">
                <a:latin typeface="Calibri" charset="0"/>
                <a:ea typeface="MS PGothic" charset="0"/>
              </a:rPr>
              <a:t>thermohaline</a:t>
            </a:r>
            <a:r>
              <a:rPr lang="en-US" baseline="0" dirty="0" smtClean="0">
                <a:latin typeface="Calibri" charset="0"/>
                <a:ea typeface="MS PGothic" charset="0"/>
              </a:rPr>
              <a:t> circulation.  This non-intuitive result is a good example of how important the </a:t>
            </a:r>
            <a:r>
              <a:rPr lang="en-US" baseline="0" dirty="0" err="1" smtClean="0">
                <a:latin typeface="Calibri" charset="0"/>
                <a:ea typeface="MS PGothic" charset="0"/>
              </a:rPr>
              <a:t>thermohaline</a:t>
            </a:r>
            <a:r>
              <a:rPr lang="en-US" baseline="0" dirty="0" smtClean="0">
                <a:latin typeface="Calibri" charset="0"/>
                <a:ea typeface="MS PGothic" charset="0"/>
              </a:rPr>
              <a:t> circulation is to everyday people (in this case the Norwegians!)</a:t>
            </a:r>
          </a:p>
          <a:p>
            <a:endParaRPr lang="en-US" baseline="0" dirty="0" smtClean="0">
              <a:latin typeface="Calibri" charset="0"/>
              <a:ea typeface="MS PGothic" charset="0"/>
            </a:endParaRPr>
          </a:p>
          <a:p>
            <a:r>
              <a:rPr lang="en-US" baseline="0" dirty="0" smtClean="0">
                <a:latin typeface="Calibri" charset="0"/>
                <a:ea typeface="MS PGothic" charset="0"/>
              </a:rPr>
              <a:t>Ask the students to predict which city has a colder winter.  Most will choose Bergen Norway because it is farther north.</a:t>
            </a:r>
          </a:p>
          <a:p>
            <a:endParaRPr lang="en-US" baseline="0" dirty="0" smtClean="0">
              <a:latin typeface="Calibri" charset="0"/>
              <a:ea typeface="MS PGothic" charset="0"/>
            </a:endParaRPr>
          </a:p>
          <a:p>
            <a:r>
              <a:rPr lang="en-US" baseline="0" dirty="0" smtClean="0">
                <a:latin typeface="Calibri" charset="0"/>
                <a:ea typeface="MS PGothic" charset="0"/>
              </a:rPr>
              <a:t>IMAGE CREDIT:</a:t>
            </a:r>
          </a:p>
          <a:p>
            <a:r>
              <a:rPr lang="en-US" baseline="0" dirty="0" smtClean="0">
                <a:latin typeface="Calibri" charset="0"/>
                <a:ea typeface="MS PGothic" charset="0"/>
              </a:rPr>
              <a:t>Google Earth</a:t>
            </a:r>
          </a:p>
          <a:p>
            <a:endParaRPr lang="en-US" dirty="0" smtClean="0">
              <a:latin typeface="Calibri" charset="0"/>
              <a:ea typeface="MS PGothic" charset="0"/>
            </a:endParaRP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a:t>
            </a:r>
            <a:r>
              <a:rPr lang="en-US" baseline="0" dirty="0" smtClean="0">
                <a:latin typeface="Calibri" charset="0"/>
                <a:ea typeface="MS PGothic" charset="0"/>
              </a:rPr>
              <a:t> shows the effect of the </a:t>
            </a:r>
            <a:r>
              <a:rPr lang="en-US" baseline="0" dirty="0" err="1" smtClean="0">
                <a:latin typeface="Calibri" charset="0"/>
                <a:ea typeface="MS PGothic" charset="0"/>
              </a:rPr>
              <a:t>thermohaline</a:t>
            </a:r>
            <a:r>
              <a:rPr lang="en-US" baseline="0" dirty="0" smtClean="0">
                <a:latin typeface="Calibri" charset="0"/>
                <a:ea typeface="MS PGothic" charset="0"/>
              </a:rPr>
              <a:t> circulation on the climate of Dalhousie Canada and Bergen Norway.</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CONTENT: </a:t>
            </a:r>
          </a:p>
          <a:p>
            <a:r>
              <a:rPr lang="en-US" baseline="0" dirty="0" smtClean="0">
                <a:latin typeface="Calibri" charset="0"/>
                <a:ea typeface="MS PGothic" charset="0"/>
              </a:rPr>
              <a:t>This is the same map as the previous slide – only with the sea surface temperature overlaid on the ocean surface.  Pink colors are warmer (</a:t>
            </a:r>
            <a:r>
              <a:rPr lang="en-US" baseline="0" dirty="0" err="1" smtClean="0">
                <a:latin typeface="Calibri" charset="0"/>
                <a:ea typeface="MS PGothic" charset="0"/>
              </a:rPr>
              <a:t>colorbar</a:t>
            </a:r>
            <a:r>
              <a:rPr lang="en-US" baseline="0" dirty="0" smtClean="0">
                <a:latin typeface="Calibri" charset="0"/>
                <a:ea typeface="MS PGothic" charset="0"/>
              </a:rPr>
              <a:t> in the upper left) and show the Gulf Stream moving off to the middle of the Atlantic ocean near North Carolina (bottom left of the map).  The warm water makes its way across the Atlantic, all the way north to Bergen Norway, where it eventually gives up its heat to the atmosphere and cools.  This water sinks, but the heat it gives up warms the climate of Bergen Norway.  Notice that the Gulf Stream is too far south to significantly affect Dalhousie’s climate.</a:t>
            </a:r>
          </a:p>
          <a:p>
            <a:endParaRPr lang="en-US" baseline="0" dirty="0" smtClean="0">
              <a:latin typeface="Calibri" charset="0"/>
              <a:ea typeface="MS PGothic" charset="0"/>
            </a:endParaRPr>
          </a:p>
          <a:p>
            <a:r>
              <a:rPr lang="en-US" baseline="0" dirty="0" smtClean="0">
                <a:latin typeface="Calibri" charset="0"/>
                <a:ea typeface="MS PGothic" charset="0"/>
              </a:rPr>
              <a:t>Advance the slide to reveal the average climate in each city.  The graph shows the monthly high and low temperature (Dalhousie is the blue area, and Bergen is the red area).  For example, the average February high temperature in Bergen is 39 degrees Fahrenheit and the average February low temperature is 31 degrees Fahrenheit. The summer temperatures are roughly the same, but the warm water near Bergen (due to </a:t>
            </a:r>
            <a:r>
              <a:rPr lang="en-US" baseline="0" dirty="0" err="1" smtClean="0">
                <a:latin typeface="Calibri" charset="0"/>
                <a:ea typeface="MS PGothic" charset="0"/>
              </a:rPr>
              <a:t>thermohaline</a:t>
            </a:r>
            <a:r>
              <a:rPr lang="en-US" baseline="0" dirty="0" smtClean="0">
                <a:latin typeface="Calibri" charset="0"/>
                <a:ea typeface="MS PGothic" charset="0"/>
              </a:rPr>
              <a:t> circulation) keeps the winters warmer.  Point out that the difference in the winter months (with Dalhousie much colder than Bergen) is due to the fact that the </a:t>
            </a:r>
            <a:r>
              <a:rPr lang="en-US" baseline="0" dirty="0" err="1" smtClean="0">
                <a:latin typeface="Calibri" charset="0"/>
                <a:ea typeface="MS PGothic" charset="0"/>
              </a:rPr>
              <a:t>thermohaline</a:t>
            </a:r>
            <a:r>
              <a:rPr lang="en-US" baseline="0" dirty="0" smtClean="0">
                <a:latin typeface="Calibri" charset="0"/>
                <a:ea typeface="MS PGothic" charset="0"/>
              </a:rPr>
              <a:t> circulation brings warm water near Bergen, but not Dalhousie.</a:t>
            </a:r>
          </a:p>
          <a:p>
            <a:endParaRPr lang="en-US" baseline="0" dirty="0" smtClean="0">
              <a:latin typeface="Calibri" charset="0"/>
              <a:ea typeface="MS PGothic" charset="0"/>
            </a:endParaRPr>
          </a:p>
          <a:p>
            <a:r>
              <a:rPr lang="en-US" baseline="0" dirty="0" smtClean="0">
                <a:latin typeface="Calibri" charset="0"/>
                <a:ea typeface="MS PGothic" charset="0"/>
              </a:rPr>
              <a:t>Some students may wonder why the </a:t>
            </a:r>
            <a:r>
              <a:rPr lang="en-US" baseline="0" dirty="0" err="1" smtClean="0">
                <a:latin typeface="Calibri" charset="0"/>
                <a:ea typeface="MS PGothic" charset="0"/>
              </a:rPr>
              <a:t>thermohaline</a:t>
            </a:r>
            <a:r>
              <a:rPr lang="en-US" baseline="0" dirty="0" smtClean="0">
                <a:latin typeface="Calibri" charset="0"/>
                <a:ea typeface="MS PGothic" charset="0"/>
              </a:rPr>
              <a:t> circulation does not increase the summer temperature in Bergen as well.  This is because the water temperature is actually cooler than the air in summer – thus Dalhousie’s summer (farther south) is cooled more than Bergen’s summer (in the north), making the summer temperatures roughly equal on average.</a:t>
            </a:r>
          </a:p>
          <a:p>
            <a:endParaRPr lang="en-US" baseline="0" dirty="0" smtClean="0">
              <a:latin typeface="Calibri" charset="0"/>
              <a:ea typeface="MS PGothic" charset="0"/>
            </a:endParaRPr>
          </a:p>
          <a:p>
            <a:r>
              <a:rPr lang="en-US" baseline="0" dirty="0" err="1" smtClean="0">
                <a:latin typeface="Calibri" charset="0"/>
                <a:ea typeface="MS PGothic" charset="0"/>
              </a:rPr>
              <a:t>Thermohaline</a:t>
            </a:r>
            <a:r>
              <a:rPr lang="en-US" baseline="0" dirty="0" smtClean="0">
                <a:latin typeface="Calibri" charset="0"/>
                <a:ea typeface="MS PGothic" charset="0"/>
              </a:rPr>
              <a:t> circulation is not the only contributor to climate in these regions.  Upper air wind patterns (among many other things) also play a part – but </a:t>
            </a:r>
            <a:r>
              <a:rPr lang="en-US" baseline="0" dirty="0" err="1" smtClean="0">
                <a:latin typeface="Calibri" charset="0"/>
                <a:ea typeface="MS PGothic" charset="0"/>
              </a:rPr>
              <a:t>thermohaline</a:t>
            </a:r>
            <a:r>
              <a:rPr lang="en-US" baseline="0" dirty="0" smtClean="0">
                <a:latin typeface="Calibri" charset="0"/>
                <a:ea typeface="MS PGothic" charset="0"/>
              </a:rPr>
              <a:t> circulation is a large factor in </a:t>
            </a:r>
            <a:r>
              <a:rPr lang="en-US" baseline="0" smtClean="0">
                <a:latin typeface="Calibri" charset="0"/>
                <a:ea typeface="MS PGothic" charset="0"/>
              </a:rPr>
              <a:t>Bergen’s mild climate</a:t>
            </a:r>
            <a:r>
              <a:rPr lang="en-US" baseline="0" dirty="0" smtClean="0">
                <a:latin typeface="Calibri" charset="0"/>
                <a:ea typeface="MS PGothic" charset="0"/>
              </a:rPr>
              <a:t>.</a:t>
            </a:r>
          </a:p>
          <a:p>
            <a:endParaRPr lang="en-US" baseline="0" dirty="0" smtClean="0">
              <a:latin typeface="Calibri" charset="0"/>
              <a:ea typeface="MS PGothic" charset="0"/>
            </a:endParaRPr>
          </a:p>
          <a:p>
            <a:r>
              <a:rPr lang="en-US" baseline="0" dirty="0" smtClean="0">
                <a:latin typeface="Calibri" charset="0"/>
                <a:ea typeface="MS PGothic" charset="0"/>
              </a:rPr>
              <a:t>IMAGE CREDIT:</a:t>
            </a:r>
          </a:p>
          <a:p>
            <a:r>
              <a:rPr lang="en-US" baseline="0" dirty="0" smtClean="0">
                <a:latin typeface="Calibri" charset="0"/>
                <a:ea typeface="MS PGothic" charset="0"/>
              </a:rPr>
              <a:t>Google Earth</a:t>
            </a:r>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2294673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summarizes the main points in this lesson introducing </a:t>
            </a:r>
            <a:r>
              <a:rPr lang="en-US" dirty="0" err="1" smtClean="0">
                <a:latin typeface="Calibri" charset="0"/>
                <a:ea typeface="MS PGothic" charset="0"/>
              </a:rPr>
              <a:t>thermohaline</a:t>
            </a:r>
            <a:r>
              <a:rPr lang="en-US" baseline="0" dirty="0" smtClean="0">
                <a:latin typeface="Calibri" charset="0"/>
                <a:ea typeface="MS PGothic" charset="0"/>
              </a:rPr>
              <a:t> circulation</a:t>
            </a:r>
            <a:r>
              <a:rPr lang="en-US" dirty="0" smtClean="0">
                <a:latin typeface="Calibri" charset="0"/>
                <a:ea typeface="MS PGothic" charset="0"/>
              </a:rPr>
              <a:t>.</a:t>
            </a:r>
          </a:p>
          <a:p>
            <a:endParaRPr lang="en-US" dirty="0" smtClean="0">
              <a:latin typeface="Calibri" charset="0"/>
              <a:ea typeface="MS PGothic" charset="0"/>
            </a:endParaRPr>
          </a:p>
          <a:p>
            <a:r>
              <a:rPr lang="en-US" dirty="0" smtClean="0">
                <a:latin typeface="Calibri" charset="0"/>
                <a:ea typeface="MS PGothic" charset="0"/>
              </a:rPr>
              <a:t>BULLETED POINTS: 	</a:t>
            </a:r>
          </a:p>
          <a:p>
            <a:r>
              <a:rPr lang="en-US" dirty="0" err="1" smtClean="0">
                <a:latin typeface="Calibri" charset="0"/>
                <a:ea typeface="MS PGothic" charset="0"/>
              </a:rPr>
              <a:t>Thermohaline</a:t>
            </a:r>
            <a:r>
              <a:rPr lang="en-US" dirty="0" smtClean="0">
                <a:latin typeface="Calibri" charset="0"/>
                <a:ea typeface="MS PGothic" charset="0"/>
              </a:rPr>
              <a:t> circulation is driven</a:t>
            </a:r>
            <a:r>
              <a:rPr lang="en-US" baseline="0" dirty="0" smtClean="0">
                <a:latin typeface="Calibri" charset="0"/>
                <a:ea typeface="MS PGothic" charset="0"/>
              </a:rPr>
              <a:t> by density changes to the surface of the ocean that occur at specific places (the polar regions especially).  These locations make the water denser (by </a:t>
            </a:r>
            <a:r>
              <a:rPr lang="en-US" baseline="0" smtClean="0">
                <a:latin typeface="Calibri" charset="0"/>
                <a:ea typeface="MS PGothic" charset="0"/>
              </a:rPr>
              <a:t>cooling it)</a:t>
            </a:r>
            <a:r>
              <a:rPr lang="en-US" baseline="0" dirty="0" smtClean="0">
                <a:latin typeface="Calibri" charset="0"/>
                <a:ea typeface="MS PGothic" charset="0"/>
              </a:rPr>
              <a:t>.  When dense water is created on the surface, it sinks (like the colored water in the lab exercise) and then spreads out on the bottom of the ocean.  Since water is constantly being cooled at the surface, and sinking, this is the driver for the “</a:t>
            </a:r>
            <a:r>
              <a:rPr lang="en-US" baseline="0" dirty="0" err="1" smtClean="0">
                <a:latin typeface="Calibri" charset="0"/>
                <a:ea typeface="MS PGothic" charset="0"/>
              </a:rPr>
              <a:t>Thermohaline</a:t>
            </a:r>
            <a:r>
              <a:rPr lang="en-US" baseline="0" dirty="0" smtClean="0">
                <a:latin typeface="Calibri" charset="0"/>
                <a:ea typeface="MS PGothic" charset="0"/>
              </a:rPr>
              <a:t> Circulation”.  Essentially, this is a heat pump that carries cold water away from the surface in specific parts of the world, and lets warm water replace it (bringing warm water to an otherwise very cold place).</a:t>
            </a:r>
          </a:p>
          <a:p>
            <a:endParaRPr lang="en-US" baseline="0" dirty="0" smtClean="0">
              <a:latin typeface="Calibri" charset="0"/>
              <a:ea typeface="MS PGothic" charset="0"/>
            </a:endParaRPr>
          </a:p>
          <a:p>
            <a:r>
              <a:rPr lang="en-US" baseline="0" dirty="0" smtClean="0">
                <a:latin typeface="Calibri" charset="0"/>
                <a:ea typeface="MS PGothic" charset="0"/>
              </a:rPr>
              <a:t>The extension point asks students to think about the impact of global climate change on </a:t>
            </a:r>
            <a:r>
              <a:rPr lang="en-US" baseline="0" dirty="0" err="1" smtClean="0">
                <a:latin typeface="Calibri" charset="0"/>
                <a:ea typeface="MS PGothic" charset="0"/>
              </a:rPr>
              <a:t>thermohaline</a:t>
            </a:r>
            <a:r>
              <a:rPr lang="en-US" baseline="0" dirty="0" smtClean="0">
                <a:latin typeface="Calibri" charset="0"/>
                <a:ea typeface="MS PGothic" charset="0"/>
              </a:rPr>
              <a:t> circulation.  Scientists believe that warming in the surface ocean will weaken the </a:t>
            </a:r>
            <a:r>
              <a:rPr lang="en-US" baseline="0" dirty="0" err="1" smtClean="0">
                <a:latin typeface="Calibri" charset="0"/>
                <a:ea typeface="MS PGothic" charset="0"/>
              </a:rPr>
              <a:t>thermohaline</a:t>
            </a:r>
            <a:r>
              <a:rPr lang="en-US" baseline="0" dirty="0" smtClean="0">
                <a:latin typeface="Calibri" charset="0"/>
                <a:ea typeface="MS PGothic" charset="0"/>
              </a:rPr>
              <a:t> circulation (sometimes called the Atlantic </a:t>
            </a:r>
            <a:r>
              <a:rPr lang="en-US" baseline="0" dirty="0" err="1" smtClean="0">
                <a:latin typeface="Calibri" charset="0"/>
                <a:ea typeface="MS PGothic" charset="0"/>
              </a:rPr>
              <a:t>Meridional</a:t>
            </a:r>
            <a:r>
              <a:rPr lang="en-US" baseline="0" dirty="0" smtClean="0">
                <a:latin typeface="Calibri" charset="0"/>
                <a:ea typeface="MS PGothic" charset="0"/>
              </a:rPr>
              <a:t> Overturning Circulation) in the 21</a:t>
            </a:r>
            <a:r>
              <a:rPr lang="en-US" baseline="30000" dirty="0" smtClean="0">
                <a:latin typeface="Calibri" charset="0"/>
                <a:ea typeface="MS PGothic" charset="0"/>
              </a:rPr>
              <a:t>st</a:t>
            </a:r>
            <a:r>
              <a:rPr lang="en-US" baseline="0" dirty="0" smtClean="0">
                <a:latin typeface="Calibri" charset="0"/>
                <a:ea typeface="MS PGothic" charset="0"/>
              </a:rPr>
              <a:t> century by between 11% and 34%.  Unlike some previous estimates students may have seen (i.e., the film “An Inconvenient Truth” and others), it is “unlikely” the </a:t>
            </a:r>
            <a:r>
              <a:rPr lang="en-US" baseline="0" dirty="0" err="1" smtClean="0">
                <a:latin typeface="Calibri" charset="0"/>
                <a:ea typeface="MS PGothic" charset="0"/>
              </a:rPr>
              <a:t>thermohaline</a:t>
            </a:r>
            <a:r>
              <a:rPr lang="en-US" baseline="0" dirty="0" smtClean="0">
                <a:latin typeface="Calibri" charset="0"/>
                <a:ea typeface="MS PGothic" charset="0"/>
              </a:rPr>
              <a:t> circulation will collapse in the 21</a:t>
            </a:r>
            <a:r>
              <a:rPr lang="en-US" baseline="30000" dirty="0" smtClean="0">
                <a:latin typeface="Calibri" charset="0"/>
                <a:ea typeface="MS PGothic" charset="0"/>
              </a:rPr>
              <a:t>st</a:t>
            </a:r>
            <a:r>
              <a:rPr lang="en-US" baseline="0" dirty="0" smtClean="0">
                <a:latin typeface="Calibri" charset="0"/>
                <a:ea typeface="MS PGothic" charset="0"/>
              </a:rPr>
              <a:t> century.</a:t>
            </a:r>
          </a:p>
          <a:p>
            <a:endParaRPr lang="en-US" baseline="0" dirty="0" smtClean="0">
              <a:latin typeface="Calibri" charset="0"/>
              <a:ea typeface="MS PGothic" charset="0"/>
            </a:endParaRPr>
          </a:p>
          <a:p>
            <a:r>
              <a:rPr lang="en-US" baseline="0" dirty="0" smtClean="0">
                <a:latin typeface="Calibri" charset="0"/>
                <a:ea typeface="MS PGothic" charset="0"/>
              </a:rPr>
              <a:t>ADDITIONAL READING AND INFORMATION:</a:t>
            </a:r>
          </a:p>
          <a:p>
            <a:r>
              <a:rPr lang="en-US" baseline="0" dirty="0" smtClean="0">
                <a:latin typeface="Calibri" charset="0"/>
                <a:ea typeface="MS PGothic" charset="0"/>
              </a:rPr>
              <a:t>Additional information can be found in the Intergovernmental Panel on Climate Change Working Group I report on the Physical Science Basis.  The summary is linked below:</a:t>
            </a:r>
          </a:p>
          <a:p>
            <a:r>
              <a:rPr lang="en-US" dirty="0" smtClean="0">
                <a:latin typeface="Calibri" charset="0"/>
                <a:ea typeface="MS PGothic" charset="0"/>
              </a:rPr>
              <a:t>http://www.climatechange2013.org/images/report/WG1AR5_SPM_FINAL.pdf</a:t>
            </a: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latin typeface="Calibri" charset="0"/>
                <a:ea typeface="MS PGothic" charset="0"/>
              </a:rPr>
              <a:t>none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2946739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7" r:id="rId2"/>
    <p:sldLayoutId id="2147483738" r:id="rId3"/>
    <p:sldLayoutId id="2147483734" r:id="rId4"/>
    <p:sldLayoutId id="2147483731"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1" Type="http://schemas.openxmlformats.org/officeDocument/2006/relationships/diagramQuickStyle" Target="../diagrams/quickStyle2.xml"/><Relationship Id="rId12" Type="http://schemas.openxmlformats.org/officeDocument/2006/relationships/diagramColors" Target="../diagrams/colors2.xml"/><Relationship Id="rId13" Type="http://schemas.microsoft.com/office/2007/relationships/diagramDrawing" Target="../diagrams/drawing2.xml"/><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diagramData" Target="../diagrams/data1.xml"/><Relationship Id="rId5" Type="http://schemas.openxmlformats.org/officeDocument/2006/relationships/diagramLayout" Target="../diagrams/layout1.xml"/><Relationship Id="rId6" Type="http://schemas.openxmlformats.org/officeDocument/2006/relationships/diagramQuickStyle" Target="../diagrams/quickStyle1.xml"/><Relationship Id="rId7" Type="http://schemas.openxmlformats.org/officeDocument/2006/relationships/diagramColors" Target="../diagrams/colors1.xml"/><Relationship Id="rId8" Type="http://schemas.microsoft.com/office/2007/relationships/diagramDrawing" Target="../diagrams/drawing1.xml"/><Relationship Id="rId9" Type="http://schemas.openxmlformats.org/officeDocument/2006/relationships/diagramData" Target="../diagrams/data2.xml"/><Relationship Id="rId10"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5.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5.xml"/><Relationship Id="rId5" Type="http://schemas.openxmlformats.org/officeDocument/2006/relationships/image" Target="../media/image5.png"/><Relationship Id="rId6" Type="http://schemas.openxmlformats.org/officeDocument/2006/relationships/image" Target="../media/image10.png"/><Relationship Id="rId1" Type="http://schemas.microsoft.com/office/2007/relationships/media" Target="../media/media1.m4v"/><Relationship Id="rId2" Type="http://schemas.openxmlformats.org/officeDocument/2006/relationships/video" Target="../media/media1.m4v"/></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9.pn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emf"/><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STAqua.jpeg"/>
          <p:cNvPicPr>
            <a:picLocks noChangeAspect="1"/>
          </p:cNvPicPr>
          <p:nvPr/>
        </p:nvPicPr>
        <p:blipFill rotWithShape="1">
          <a:blip r:embed="rId3">
            <a:extLst>
              <a:ext uri="{28A0092B-C50C-407E-A947-70E740481C1C}">
                <a14:useLocalDpi xmlns:a14="http://schemas.microsoft.com/office/drawing/2010/main" val="0"/>
              </a:ext>
            </a:extLst>
          </a:blip>
          <a:srcRect l="4977" r="7184"/>
          <a:stretch/>
        </p:blipFill>
        <p:spPr>
          <a:xfrm>
            <a:off x="2036440" y="2431233"/>
            <a:ext cx="6955975" cy="3959575"/>
          </a:xfrm>
          <a:prstGeom prst="rect">
            <a:avLst/>
          </a:prstGeom>
        </p:spPr>
      </p:pic>
      <p:pic>
        <p:nvPicPr>
          <p:cNvPr id="3" name="Picture 2" descr="AquaLaunch.jpg"/>
          <p:cNvPicPr>
            <a:picLocks noChangeAspect="1"/>
          </p:cNvPicPr>
          <p:nvPr/>
        </p:nvPicPr>
        <p:blipFill rotWithShape="1">
          <a:blip r:embed="rId4">
            <a:extLst>
              <a:ext uri="{28A0092B-C50C-407E-A947-70E740481C1C}">
                <a14:useLocalDpi xmlns:a14="http://schemas.microsoft.com/office/drawing/2010/main" val="0"/>
              </a:ext>
            </a:extLst>
          </a:blip>
          <a:srcRect l="17484"/>
          <a:stretch/>
        </p:blipFill>
        <p:spPr>
          <a:xfrm>
            <a:off x="160161" y="2431233"/>
            <a:ext cx="1876279" cy="3982460"/>
          </a:xfrm>
          <a:prstGeom prst="rect">
            <a:avLst/>
          </a:prstGeom>
        </p:spPr>
      </p:pic>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2" name="Title 1"/>
          <p:cNvSpPr>
            <a:spLocks noGrp="1"/>
          </p:cNvSpPr>
          <p:nvPr>
            <p:ph type="ctrTitle"/>
          </p:nvPr>
        </p:nvSpPr>
        <p:spPr>
          <a:xfrm>
            <a:off x="163040" y="381000"/>
            <a:ext cx="8814872" cy="1554480"/>
          </a:xfrm>
        </p:spPr>
        <p:txBody>
          <a:bodyPr anchor="ctr">
            <a:normAutofit/>
          </a:bodyPr>
          <a:lstStyle/>
          <a:p>
            <a:r>
              <a:rPr lang="en-US" sz="5400" dirty="0" smtClean="0"/>
              <a:t>Density </a:t>
            </a:r>
            <a:r>
              <a:rPr lang="en-US" sz="5400" smtClean="0"/>
              <a:t>Driven Current</a:t>
            </a:r>
            <a:endParaRPr lang="en-US" dirty="0"/>
          </a:p>
        </p:txBody>
      </p:sp>
      <p:pic>
        <p:nvPicPr>
          <p:cNvPr id="9" name="Picture 5"/>
          <p:cNvPicPr>
            <a:picLocks noChangeAspect="1" noChangeArrowheads="1"/>
          </p:cNvPicPr>
          <p:nvPr/>
        </p:nvPicPr>
        <p:blipFill>
          <a:blip r:embed="rId5">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2120169"/>
            <a:ext cx="652241" cy="636461"/>
          </a:xfrm>
          <a:prstGeom prst="rect">
            <a:avLst/>
          </a:prstGeom>
          <a:noFill/>
          <a:ln w="9525">
            <a:noFill/>
            <a:miter lim="800000"/>
            <a:headEnd/>
            <a:tailEnd/>
          </a:ln>
        </p:spPr>
      </p:pic>
      <p:pic>
        <p:nvPicPr>
          <p:cNvPr id="10" name="Picture 5"/>
          <p:cNvPicPr>
            <a:picLocks noChangeAspect="1" noChangeArrowheads="1"/>
          </p:cNvPicPr>
          <p:nvPr/>
        </p:nvPicPr>
        <p:blipFill>
          <a:blip r:embed="rId5">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2097426"/>
            <a:ext cx="652241" cy="636461"/>
          </a:xfrm>
          <a:prstGeom prst="rect">
            <a:avLst/>
          </a:prstGeom>
          <a:noFill/>
          <a:ln w="9525">
            <a:noFill/>
            <a:miter lim="800000"/>
            <a:headEnd/>
            <a:tailEnd/>
          </a:ln>
        </p:spPr>
      </p:pic>
      <p:pic>
        <p:nvPicPr>
          <p:cNvPr id="8" name="Picture 7"/>
          <p:cNvPicPr>
            <a:picLocks noChangeAspect="1"/>
          </p:cNvPicPr>
          <p:nvPr/>
        </p:nvPicPr>
        <p:blipFill rotWithShape="1">
          <a:blip r:embed="rId6"/>
          <a:srcRect l="4161" t="14517"/>
          <a:stretch/>
        </p:blipFill>
        <p:spPr>
          <a:xfrm>
            <a:off x="6361042" y="5869704"/>
            <a:ext cx="2616869" cy="521104"/>
          </a:xfrm>
          <a:prstGeom prst="rect">
            <a:avLst/>
          </a:prstGeom>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lstStyle/>
          <a:p>
            <a:r>
              <a:rPr lang="en-US" dirty="0" smtClean="0"/>
              <a:t>How to Increase Density in the Ocean?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graphicFrame>
        <p:nvGraphicFramePr>
          <p:cNvPr id="11" name="Diagram 10"/>
          <p:cNvGraphicFramePr/>
          <p:nvPr>
            <p:extLst>
              <p:ext uri="{D42A27DB-BD31-4B8C-83A1-F6EECF244321}">
                <p14:modId xmlns:p14="http://schemas.microsoft.com/office/powerpoint/2010/main" val="2721549343"/>
              </p:ext>
            </p:extLst>
          </p:nvPr>
        </p:nvGraphicFramePr>
        <p:xfrm>
          <a:off x="274195" y="2074385"/>
          <a:ext cx="8573837" cy="14773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3" name="Diagram 12"/>
          <p:cNvGraphicFramePr/>
          <p:nvPr>
            <p:extLst>
              <p:ext uri="{D42A27DB-BD31-4B8C-83A1-F6EECF244321}">
                <p14:modId xmlns:p14="http://schemas.microsoft.com/office/powerpoint/2010/main" val="438567330"/>
              </p:ext>
            </p:extLst>
          </p:nvPr>
        </p:nvGraphicFramePr>
        <p:xfrm>
          <a:off x="272145" y="3728195"/>
          <a:ext cx="8604750" cy="147732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4" name="TextBox 13"/>
          <p:cNvSpPr txBox="1"/>
          <p:nvPr/>
        </p:nvSpPr>
        <p:spPr>
          <a:xfrm>
            <a:off x="301752" y="5457797"/>
            <a:ext cx="8221589" cy="923330"/>
          </a:xfrm>
          <a:prstGeom prst="rect">
            <a:avLst/>
          </a:prstGeom>
          <a:noFill/>
        </p:spPr>
        <p:txBody>
          <a:bodyPr wrap="square" rtlCol="0">
            <a:spAutoFit/>
          </a:bodyPr>
          <a:lstStyle/>
          <a:p>
            <a:r>
              <a:rPr lang="en-US" dirty="0" smtClean="0"/>
              <a:t>Temperature change of 15 </a:t>
            </a:r>
            <a:r>
              <a:rPr lang="en-US" baseline="30000" dirty="0" err="1" smtClean="0"/>
              <a:t>o</a:t>
            </a:r>
            <a:r>
              <a:rPr lang="en-US" dirty="0" err="1" smtClean="0"/>
              <a:t>C</a:t>
            </a:r>
            <a:r>
              <a:rPr lang="en-US" dirty="0" smtClean="0"/>
              <a:t> is more likely than a salinity change of 3 </a:t>
            </a:r>
            <a:r>
              <a:rPr lang="en-US" dirty="0" err="1" smtClean="0"/>
              <a:t>psu</a:t>
            </a:r>
            <a:r>
              <a:rPr lang="en-US" dirty="0" smtClean="0"/>
              <a:t>.</a:t>
            </a:r>
          </a:p>
          <a:p>
            <a:endParaRPr lang="en-US" dirty="0"/>
          </a:p>
          <a:p>
            <a:r>
              <a:rPr lang="en-US" dirty="0" smtClean="0"/>
              <a:t>Temperature is the major driver of density differences in the ocean.</a:t>
            </a:r>
            <a:endParaRPr lang="en-US" dirty="0"/>
          </a:p>
        </p:txBody>
      </p:sp>
    </p:spTree>
    <p:extLst>
      <p:ext uri="{BB962C8B-B14F-4D97-AF65-F5344CB8AC3E}">
        <p14:creationId xmlns:p14="http://schemas.microsoft.com/office/powerpoint/2010/main" val="2179299540"/>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1752" y="228600"/>
            <a:ext cx="8534400" cy="582894"/>
          </a:xfrm>
        </p:spPr>
        <p:txBody>
          <a:bodyPr anchor="ctr">
            <a:normAutofit fontScale="90000"/>
          </a:bodyPr>
          <a:lstStyle/>
          <a:p>
            <a:r>
              <a:rPr lang="en-US" dirty="0" smtClean="0"/>
              <a:t>Ocean Surface Density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pic>
        <p:nvPicPr>
          <p:cNvPr id="2" name="Picture 1" descr="WOA09_sea-surf_DEN_AYool.png"/>
          <p:cNvPicPr>
            <a:picLocks noChangeAspect="1"/>
          </p:cNvPicPr>
          <p:nvPr/>
        </p:nvPicPr>
        <p:blipFill rotWithShape="1">
          <a:blip r:embed="rId4">
            <a:extLst>
              <a:ext uri="{28A0092B-C50C-407E-A947-70E740481C1C}">
                <a14:useLocalDpi xmlns:a14="http://schemas.microsoft.com/office/drawing/2010/main" val="0"/>
              </a:ext>
            </a:extLst>
          </a:blip>
          <a:srcRect b="6044"/>
          <a:stretch/>
        </p:blipFill>
        <p:spPr>
          <a:xfrm>
            <a:off x="4527865" y="2047574"/>
            <a:ext cx="4465067" cy="2811597"/>
          </a:xfrm>
          <a:prstGeom prst="rect">
            <a:avLst/>
          </a:prstGeom>
        </p:spPr>
      </p:pic>
      <p:pic>
        <p:nvPicPr>
          <p:cNvPr id="8" name="Picture 7" descr="WOA09_sea-surf_TMP_AYool.png"/>
          <p:cNvPicPr>
            <a:picLocks noChangeAspect="1"/>
          </p:cNvPicPr>
          <p:nvPr/>
        </p:nvPicPr>
        <p:blipFill rotWithShape="1">
          <a:blip r:embed="rId5">
            <a:extLst>
              <a:ext uri="{28A0092B-C50C-407E-A947-70E740481C1C}">
                <a14:useLocalDpi xmlns:a14="http://schemas.microsoft.com/office/drawing/2010/main" val="0"/>
              </a:ext>
            </a:extLst>
          </a:blip>
          <a:srcRect b="5417"/>
          <a:stretch/>
        </p:blipFill>
        <p:spPr>
          <a:xfrm>
            <a:off x="240609" y="2000535"/>
            <a:ext cx="4388767" cy="2858636"/>
          </a:xfrm>
          <a:prstGeom prst="rect">
            <a:avLst/>
          </a:prstGeom>
        </p:spPr>
      </p:pic>
      <p:sp>
        <p:nvSpPr>
          <p:cNvPr id="15" name="Oval 14"/>
          <p:cNvSpPr/>
          <p:nvPr/>
        </p:nvSpPr>
        <p:spPr>
          <a:xfrm>
            <a:off x="1674894" y="2166422"/>
            <a:ext cx="1327124" cy="263164"/>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1163732" y="3760504"/>
            <a:ext cx="2593376" cy="263164"/>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5952846" y="2215492"/>
            <a:ext cx="1327124" cy="263164"/>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441684" y="3763806"/>
            <a:ext cx="2593376" cy="263164"/>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2663855" y="5337655"/>
            <a:ext cx="4328506" cy="369332"/>
          </a:xfrm>
          <a:prstGeom prst="rect">
            <a:avLst/>
          </a:prstGeom>
          <a:noFill/>
        </p:spPr>
        <p:txBody>
          <a:bodyPr wrap="square" rtlCol="0">
            <a:spAutoFit/>
          </a:bodyPr>
          <a:lstStyle/>
          <a:p>
            <a:r>
              <a:rPr lang="en-US" dirty="0" smtClean="0"/>
              <a:t>Cold Temperature = High Density</a:t>
            </a:r>
            <a:endParaRPr lang="en-US" dirty="0"/>
          </a:p>
        </p:txBody>
      </p:sp>
      <p:sp>
        <p:nvSpPr>
          <p:cNvPr id="23" name="Oval 22"/>
          <p:cNvSpPr/>
          <p:nvPr/>
        </p:nvSpPr>
        <p:spPr>
          <a:xfrm>
            <a:off x="2507353" y="5303329"/>
            <a:ext cx="4000586" cy="469118"/>
          </a:xfrm>
          <a:prstGeom prst="ellipse">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256288" y="1756931"/>
            <a:ext cx="4373088" cy="369332"/>
          </a:xfrm>
          <a:prstGeom prst="rect">
            <a:avLst/>
          </a:prstGeom>
          <a:solidFill>
            <a:schemeClr val="bg1"/>
          </a:solidFill>
        </p:spPr>
        <p:txBody>
          <a:bodyPr wrap="square" rtlCol="0">
            <a:spAutoFit/>
          </a:bodyPr>
          <a:lstStyle/>
          <a:p>
            <a:pPr algn="ctr"/>
            <a:r>
              <a:rPr lang="en-US" dirty="0" smtClean="0"/>
              <a:t>Temperature (</a:t>
            </a:r>
            <a:r>
              <a:rPr lang="en-US" baseline="30000" dirty="0" err="1" smtClean="0"/>
              <a:t>o</a:t>
            </a:r>
            <a:r>
              <a:rPr lang="en-US" dirty="0" err="1" smtClean="0"/>
              <a:t>C</a:t>
            </a:r>
            <a:r>
              <a:rPr lang="en-US" dirty="0" smtClean="0"/>
              <a:t>)</a:t>
            </a:r>
            <a:endParaRPr lang="en-US" dirty="0"/>
          </a:p>
        </p:txBody>
      </p:sp>
      <p:sp>
        <p:nvSpPr>
          <p:cNvPr id="26" name="TextBox 25"/>
          <p:cNvSpPr txBox="1"/>
          <p:nvPr/>
        </p:nvSpPr>
        <p:spPr>
          <a:xfrm>
            <a:off x="4617553" y="1754869"/>
            <a:ext cx="4360359" cy="369332"/>
          </a:xfrm>
          <a:prstGeom prst="rect">
            <a:avLst/>
          </a:prstGeom>
          <a:solidFill>
            <a:schemeClr val="bg1"/>
          </a:solidFill>
        </p:spPr>
        <p:txBody>
          <a:bodyPr wrap="square" rtlCol="0">
            <a:spAutoFit/>
          </a:bodyPr>
          <a:lstStyle/>
          <a:p>
            <a:pPr algn="ctr"/>
            <a:r>
              <a:rPr lang="en-US" dirty="0" smtClean="0"/>
              <a:t>Sea-Surface Density (kg/m</a:t>
            </a:r>
            <a:r>
              <a:rPr lang="en-US" baseline="30000" dirty="0" smtClean="0"/>
              <a:t>3</a:t>
            </a:r>
            <a:r>
              <a:rPr lang="en-US" dirty="0" smtClean="0"/>
              <a:t>)</a:t>
            </a:r>
            <a:endParaRPr lang="en-US" dirty="0"/>
          </a:p>
        </p:txBody>
      </p:sp>
    </p:spTree>
    <p:extLst>
      <p:ext uri="{BB962C8B-B14F-4D97-AF65-F5344CB8AC3E}">
        <p14:creationId xmlns:p14="http://schemas.microsoft.com/office/powerpoint/2010/main" val="6577255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63040" y="1384472"/>
            <a:ext cx="8814872" cy="461665"/>
          </a:xfrm>
          <a:prstGeom prst="rect">
            <a:avLst/>
          </a:prstGeom>
          <a:solidFill>
            <a:srgbClr val="FFFFFF"/>
          </a:solidFill>
        </p:spPr>
        <p:txBody>
          <a:bodyPr wrap="square" rtlCol="0">
            <a:spAutoFit/>
          </a:bodyPr>
          <a:lstStyle/>
          <a:p>
            <a:r>
              <a:rPr lang="en-US" sz="2400" dirty="0" smtClean="0"/>
              <a:t>	Thermo = Temperature					</a:t>
            </a:r>
            <a:r>
              <a:rPr lang="en-US" sz="2400" dirty="0" err="1" smtClean="0"/>
              <a:t>Haline</a:t>
            </a:r>
            <a:r>
              <a:rPr lang="en-US" sz="2400" dirty="0" smtClean="0"/>
              <a:t> = Salt</a:t>
            </a:r>
            <a:endParaRPr lang="en-US" sz="24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itle 6"/>
          <p:cNvSpPr>
            <a:spLocks noGrp="1"/>
          </p:cNvSpPr>
          <p:nvPr>
            <p:ph type="title"/>
          </p:nvPr>
        </p:nvSpPr>
        <p:spPr/>
        <p:txBody>
          <a:bodyPr/>
          <a:lstStyle/>
          <a:p>
            <a:r>
              <a:rPr lang="en-US" dirty="0" err="1" smtClean="0"/>
              <a:t>Thermohaline</a:t>
            </a:r>
            <a:r>
              <a:rPr lang="en-US" dirty="0" smtClean="0"/>
              <a:t> Circulation</a:t>
            </a:r>
            <a:endParaRPr lang="en-US" dirty="0"/>
          </a:p>
        </p:txBody>
      </p:sp>
      <p:pic>
        <p:nvPicPr>
          <p:cNvPr id="9" name="Picture 8" descr="Thermohaline_Circulation_2.png"/>
          <p:cNvPicPr>
            <a:picLocks noChangeAspect="1"/>
          </p:cNvPicPr>
          <p:nvPr/>
        </p:nvPicPr>
        <p:blipFill rotWithShape="1">
          <a:blip r:embed="rId3">
            <a:extLst>
              <a:ext uri="{28A0092B-C50C-407E-A947-70E740481C1C}">
                <a14:useLocalDpi xmlns:a14="http://schemas.microsoft.com/office/drawing/2010/main" val="0"/>
              </a:ext>
            </a:extLst>
          </a:blip>
          <a:srcRect l="1783" t="8899" r="1816" b="11429"/>
          <a:stretch/>
        </p:blipFill>
        <p:spPr>
          <a:xfrm>
            <a:off x="163040" y="1819264"/>
            <a:ext cx="8814872" cy="4571543"/>
          </a:xfrm>
          <a:prstGeom prst="rect">
            <a:avLst/>
          </a:prstGeom>
        </p:spPr>
      </p:pic>
      <p:pic>
        <p:nvPicPr>
          <p:cNvPr id="23"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Tree>
    <p:extLst>
      <p:ext uri="{BB962C8B-B14F-4D97-AF65-F5344CB8AC3E}">
        <p14:creationId xmlns:p14="http://schemas.microsoft.com/office/powerpoint/2010/main" val="178841943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itle 6"/>
          <p:cNvSpPr>
            <a:spLocks noGrp="1"/>
          </p:cNvSpPr>
          <p:nvPr>
            <p:ph type="title"/>
          </p:nvPr>
        </p:nvSpPr>
        <p:spPr/>
        <p:txBody>
          <a:bodyPr/>
          <a:lstStyle/>
          <a:p>
            <a:r>
              <a:rPr lang="en-US" dirty="0" smtClean="0"/>
              <a:t>Deep Water Formation Lab</a:t>
            </a:r>
            <a:endParaRPr lang="en-US" dirty="0"/>
          </a:p>
        </p:txBody>
      </p:sp>
      <p:pic>
        <p:nvPicPr>
          <p:cNvPr id="23" name="Picture 5"/>
          <p:cNvPicPr>
            <a:picLocks noChangeAspect="1" noChangeArrowheads="1"/>
          </p:cNvPicPr>
          <p:nvPr/>
        </p:nvPicPr>
        <p:blipFill>
          <a:blip r:embed="rId5">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pic>
        <p:nvPicPr>
          <p:cNvPr id="3" name="thermohaline_conveyor_iPod.m4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08000" y="1624013"/>
            <a:ext cx="8128000" cy="4572000"/>
          </a:xfrm>
          <a:prstGeom prst="rect">
            <a:avLst/>
          </a:prstGeom>
        </p:spPr>
      </p:pic>
    </p:spTree>
    <p:extLst>
      <p:ext uri="{BB962C8B-B14F-4D97-AF65-F5344CB8AC3E}">
        <p14:creationId xmlns:p14="http://schemas.microsoft.com/office/powerpoint/2010/main" val="91887141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itle 6"/>
          <p:cNvSpPr>
            <a:spLocks noGrp="1"/>
          </p:cNvSpPr>
          <p:nvPr>
            <p:ph type="title"/>
          </p:nvPr>
        </p:nvSpPr>
        <p:spPr/>
        <p:txBody>
          <a:bodyPr/>
          <a:lstStyle/>
          <a:p>
            <a:r>
              <a:rPr lang="en-US" dirty="0" smtClean="0"/>
              <a:t>Observations</a:t>
            </a:r>
            <a:endParaRPr lang="en-US" dirty="0"/>
          </a:p>
        </p:txBody>
      </p:sp>
      <p:pic>
        <p:nvPicPr>
          <p:cNvPr id="23"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sp>
        <p:nvSpPr>
          <p:cNvPr id="3" name="TextBox 2"/>
          <p:cNvSpPr txBox="1"/>
          <p:nvPr/>
        </p:nvSpPr>
        <p:spPr>
          <a:xfrm>
            <a:off x="301752" y="1516466"/>
            <a:ext cx="8534400" cy="523220"/>
          </a:xfrm>
          <a:prstGeom prst="rect">
            <a:avLst/>
          </a:prstGeom>
          <a:noFill/>
        </p:spPr>
        <p:txBody>
          <a:bodyPr wrap="square" rtlCol="0">
            <a:spAutoFit/>
          </a:bodyPr>
          <a:lstStyle/>
          <a:p>
            <a:pPr algn="ctr"/>
            <a:r>
              <a:rPr lang="en-US" sz="2800" i="1" dirty="0" smtClean="0"/>
              <a:t>What Happened?</a:t>
            </a:r>
            <a:endParaRPr lang="en-US" sz="2800" i="1" dirty="0"/>
          </a:p>
        </p:txBody>
      </p:sp>
    </p:spTree>
    <p:extLst>
      <p:ext uri="{BB962C8B-B14F-4D97-AF65-F5344CB8AC3E}">
        <p14:creationId xmlns:p14="http://schemas.microsoft.com/office/powerpoint/2010/main" val="207297448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itle 6"/>
          <p:cNvSpPr>
            <a:spLocks noGrp="1"/>
          </p:cNvSpPr>
          <p:nvPr>
            <p:ph type="title"/>
          </p:nvPr>
        </p:nvSpPr>
        <p:spPr/>
        <p:txBody>
          <a:bodyPr/>
          <a:lstStyle/>
          <a:p>
            <a:r>
              <a:rPr lang="en-US" dirty="0" smtClean="0"/>
              <a:t>Why do we care?</a:t>
            </a:r>
            <a:endParaRPr lang="en-US" dirty="0"/>
          </a:p>
        </p:txBody>
      </p:sp>
      <p:pic>
        <p:nvPicPr>
          <p:cNvPr id="23" name="Picture 5"/>
          <p:cNvPicPr>
            <a:picLocks noChangeAspect="1" noChangeArrowheads="1"/>
          </p:cNvPicPr>
          <p:nvPr/>
        </p:nvPicPr>
        <p:blipFill>
          <a:blip r:embed="rId3">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987552"/>
            <a:ext cx="652241" cy="636461"/>
          </a:xfrm>
          <a:prstGeom prst="rect">
            <a:avLst/>
          </a:prstGeom>
          <a:noFill/>
          <a:ln w="9525">
            <a:noFill/>
            <a:miter lim="800000"/>
            <a:headEnd/>
            <a:tailEnd/>
          </a:ln>
        </p:spPr>
      </p:pic>
      <p:pic>
        <p:nvPicPr>
          <p:cNvPr id="8" name="Picture 7" descr="Thermohaline_Circulation_2.png"/>
          <p:cNvPicPr>
            <a:picLocks noChangeAspect="1"/>
          </p:cNvPicPr>
          <p:nvPr/>
        </p:nvPicPr>
        <p:blipFill rotWithShape="1">
          <a:blip r:embed="rId4">
            <a:extLst>
              <a:ext uri="{28A0092B-C50C-407E-A947-70E740481C1C}">
                <a14:useLocalDpi xmlns:a14="http://schemas.microsoft.com/office/drawing/2010/main" val="0"/>
              </a:ext>
            </a:extLst>
          </a:blip>
          <a:srcRect l="1783" t="8899" r="1816" b="11429"/>
          <a:stretch/>
        </p:blipFill>
        <p:spPr>
          <a:xfrm>
            <a:off x="1283609" y="2194517"/>
            <a:ext cx="6555700" cy="3399898"/>
          </a:xfrm>
          <a:prstGeom prst="rect">
            <a:avLst/>
          </a:prstGeom>
        </p:spPr>
      </p:pic>
      <p:sp>
        <p:nvSpPr>
          <p:cNvPr id="3" name="TextBox 2"/>
          <p:cNvSpPr txBox="1"/>
          <p:nvPr/>
        </p:nvSpPr>
        <p:spPr>
          <a:xfrm>
            <a:off x="163040" y="1481343"/>
            <a:ext cx="8212441" cy="4801315"/>
          </a:xfrm>
          <a:prstGeom prst="rect">
            <a:avLst/>
          </a:prstGeom>
          <a:noFill/>
        </p:spPr>
        <p:txBody>
          <a:bodyPr wrap="square" rtlCol="0">
            <a:spAutoFit/>
          </a:bodyPr>
          <a:lstStyle/>
          <a:p>
            <a:pPr marL="285750" indent="-285750">
              <a:buFont typeface="Arial"/>
              <a:buChar char="•"/>
            </a:pPr>
            <a:r>
              <a:rPr lang="en-US" dirty="0" err="1" smtClean="0"/>
              <a:t>Thermohaline</a:t>
            </a:r>
            <a:r>
              <a:rPr lang="en-US" dirty="0" smtClean="0"/>
              <a:t> circulation brings cold water to warm places, and warm water to cold places (</a:t>
            </a:r>
            <a:r>
              <a:rPr lang="en-US" b="1" dirty="0" smtClean="0"/>
              <a:t>heat transport</a:t>
            </a:r>
            <a:r>
              <a:rPr lang="en-US" dirty="0" smtClean="0"/>
              <a:t>).</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a:p>
            <a:pPr marL="285750" indent="-285750">
              <a:buFont typeface="Arial"/>
              <a:buChar char="•"/>
            </a:pPr>
            <a:r>
              <a:rPr lang="en-US" dirty="0" smtClean="0"/>
              <a:t>This circulation affects local </a:t>
            </a:r>
            <a:r>
              <a:rPr lang="en-US" b="1" dirty="0" smtClean="0"/>
              <a:t>weather</a:t>
            </a:r>
            <a:r>
              <a:rPr lang="en-US" dirty="0" smtClean="0"/>
              <a:t>, and changes to the circulation can affect </a:t>
            </a:r>
            <a:r>
              <a:rPr lang="en-US" b="1" dirty="0" smtClean="0"/>
              <a:t>climate</a:t>
            </a:r>
            <a:r>
              <a:rPr lang="en-US" dirty="0" smtClean="0"/>
              <a:t>.</a:t>
            </a:r>
            <a:endParaRPr lang="en-US" dirty="0"/>
          </a:p>
        </p:txBody>
      </p:sp>
    </p:spTree>
    <p:extLst>
      <p:ext uri="{BB962C8B-B14F-4D97-AF65-F5344CB8AC3E}">
        <p14:creationId xmlns:p14="http://schemas.microsoft.com/office/powerpoint/2010/main" val="60082859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rotWithShape="1">
          <a:blip r:embed="rId3"/>
          <a:srcRect l="714" t="18131" r="-267" b="11124"/>
          <a:stretch/>
        </p:blipFill>
        <p:spPr>
          <a:xfrm>
            <a:off x="13654" y="987552"/>
            <a:ext cx="9103036" cy="3853389"/>
          </a:xfrm>
          <a:prstGeom prst="rect">
            <a:avLst/>
          </a:prstGeom>
        </p:spPr>
      </p:pic>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itle 6"/>
          <p:cNvSpPr>
            <a:spLocks noGrp="1"/>
          </p:cNvSpPr>
          <p:nvPr>
            <p:ph type="title"/>
          </p:nvPr>
        </p:nvSpPr>
        <p:spPr/>
        <p:txBody>
          <a:bodyPr/>
          <a:lstStyle/>
          <a:p>
            <a:r>
              <a:rPr lang="en-US" dirty="0" smtClean="0"/>
              <a:t>Why do we care?</a:t>
            </a:r>
            <a:endParaRPr lang="en-US" dirty="0"/>
          </a:p>
        </p:txBody>
      </p:sp>
      <p:sp>
        <p:nvSpPr>
          <p:cNvPr id="14" name="TextBox 13"/>
          <p:cNvSpPr txBox="1"/>
          <p:nvPr/>
        </p:nvSpPr>
        <p:spPr>
          <a:xfrm>
            <a:off x="163040" y="5340605"/>
            <a:ext cx="8818821" cy="984885"/>
          </a:xfrm>
          <a:prstGeom prst="rect">
            <a:avLst/>
          </a:prstGeom>
          <a:noFill/>
        </p:spPr>
        <p:txBody>
          <a:bodyPr wrap="square" rtlCol="0">
            <a:spAutoFit/>
          </a:bodyPr>
          <a:lstStyle/>
          <a:p>
            <a:pPr algn="ctr"/>
            <a:r>
              <a:rPr lang="en-US" sz="2800" dirty="0" smtClean="0"/>
              <a:t>Who do you think has a colder winter?</a:t>
            </a:r>
          </a:p>
          <a:p>
            <a:pPr algn="ctr"/>
            <a:endParaRPr lang="en-US" sz="1200" dirty="0"/>
          </a:p>
          <a:p>
            <a:r>
              <a:rPr lang="en-US" dirty="0" smtClean="0"/>
              <a:t>	Dalhousie Canada (48 </a:t>
            </a:r>
            <a:r>
              <a:rPr lang="en-US" baseline="30000" dirty="0" err="1" smtClean="0"/>
              <a:t>o</a:t>
            </a:r>
            <a:r>
              <a:rPr lang="en-US" dirty="0" err="1" smtClean="0"/>
              <a:t>N</a:t>
            </a:r>
            <a:r>
              <a:rPr lang="en-US" dirty="0" smtClean="0"/>
              <a:t>)						Bergen Norway (60 </a:t>
            </a:r>
            <a:r>
              <a:rPr lang="en-US" baseline="30000" dirty="0" err="1" smtClean="0"/>
              <a:t>o</a:t>
            </a:r>
            <a:r>
              <a:rPr lang="en-US" dirty="0" err="1" smtClean="0"/>
              <a:t>N</a:t>
            </a:r>
            <a:r>
              <a:rPr lang="en-US" dirty="0" smtClean="0"/>
              <a:t>)	</a:t>
            </a:r>
            <a:endParaRPr lang="en-US" dirty="0"/>
          </a:p>
        </p:txBody>
      </p:sp>
      <p:cxnSp>
        <p:nvCxnSpPr>
          <p:cNvPr id="3" name="Straight Arrow Connector 2"/>
          <p:cNvCxnSpPr/>
          <p:nvPr/>
        </p:nvCxnSpPr>
        <p:spPr>
          <a:xfrm flipV="1">
            <a:off x="983189" y="2935729"/>
            <a:ext cx="300419" cy="304716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flipV="1">
            <a:off x="7619716" y="1711452"/>
            <a:ext cx="125089" cy="4271443"/>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471410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tretch>
            <a:fillRect/>
          </a:stretch>
        </p:blipFill>
        <p:spPr>
          <a:xfrm>
            <a:off x="13655" y="0"/>
            <a:ext cx="9144000" cy="4840941"/>
          </a:xfrm>
          <a:prstGeom prst="rect">
            <a:avLst/>
          </a:prstGeom>
        </p:spPr>
      </p:pic>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50" y="76200"/>
            <a:ext cx="35433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p:cNvSpPr txBox="1"/>
          <p:nvPr/>
        </p:nvSpPr>
        <p:spPr>
          <a:xfrm>
            <a:off x="163040" y="5312282"/>
            <a:ext cx="3386610" cy="369332"/>
          </a:xfrm>
          <a:prstGeom prst="rect">
            <a:avLst/>
          </a:prstGeom>
          <a:noFill/>
        </p:spPr>
        <p:txBody>
          <a:bodyPr wrap="square" rtlCol="0">
            <a:spAutoFit/>
          </a:bodyPr>
          <a:lstStyle/>
          <a:p>
            <a:r>
              <a:rPr lang="en-US" dirty="0" smtClean="0"/>
              <a:t>Dalhousie has a colder winter!</a:t>
            </a:r>
            <a:endParaRPr lang="en-US" dirty="0"/>
          </a:p>
        </p:txBody>
      </p:sp>
      <p:pic>
        <p:nvPicPr>
          <p:cNvPr id="18" name="Picture 17" descr="Climate.pdf"/>
          <p:cNvPicPr>
            <a:picLocks noChangeAspect="1"/>
          </p:cNvPicPr>
          <p:nvPr/>
        </p:nvPicPr>
        <p:blipFill rotWithShape="1">
          <a:blip r:embed="rId5">
            <a:extLst>
              <a:ext uri="{28A0092B-C50C-407E-A947-70E740481C1C}">
                <a14:useLocalDpi xmlns:a14="http://schemas.microsoft.com/office/drawing/2010/main" val="0"/>
              </a:ext>
            </a:extLst>
          </a:blip>
          <a:srcRect l="6680" t="8081" r="4932" b="4308"/>
          <a:stretch/>
        </p:blipFill>
        <p:spPr>
          <a:xfrm rot="5400000">
            <a:off x="4043875" y="1757877"/>
            <a:ext cx="4456445" cy="5716494"/>
          </a:xfrm>
          <a:prstGeom prst="rect">
            <a:avLst/>
          </a:prstGeom>
          <a:solidFill>
            <a:schemeClr val="bg1"/>
          </a:solidFill>
        </p:spPr>
      </p:pic>
    </p:spTree>
    <p:extLst>
      <p:ext uri="{BB962C8B-B14F-4D97-AF65-F5344CB8AC3E}">
        <p14:creationId xmlns:p14="http://schemas.microsoft.com/office/powerpoint/2010/main" val="3504325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7" name="Title 6"/>
          <p:cNvSpPr>
            <a:spLocks noGrp="1"/>
          </p:cNvSpPr>
          <p:nvPr>
            <p:ph type="title"/>
          </p:nvPr>
        </p:nvSpPr>
        <p:spPr/>
        <p:txBody>
          <a:bodyPr/>
          <a:lstStyle/>
          <a:p>
            <a:r>
              <a:rPr lang="en-US" dirty="0" smtClean="0"/>
              <a:t>Summary and Extension</a:t>
            </a:r>
            <a:endParaRPr lang="en-US" dirty="0"/>
          </a:p>
        </p:txBody>
      </p:sp>
      <p:sp>
        <p:nvSpPr>
          <p:cNvPr id="2" name="TextBox 1"/>
          <p:cNvSpPr txBox="1"/>
          <p:nvPr/>
        </p:nvSpPr>
        <p:spPr>
          <a:xfrm>
            <a:off x="163040" y="1447383"/>
            <a:ext cx="8814872" cy="5016759"/>
          </a:xfrm>
          <a:prstGeom prst="rect">
            <a:avLst/>
          </a:prstGeom>
          <a:noFill/>
        </p:spPr>
        <p:txBody>
          <a:bodyPr wrap="square" rtlCol="0">
            <a:spAutoFit/>
          </a:bodyPr>
          <a:lstStyle/>
          <a:p>
            <a:pPr marL="285750" indent="-285750">
              <a:buFont typeface="Arial"/>
              <a:buChar char="•"/>
            </a:pPr>
            <a:r>
              <a:rPr lang="en-US" dirty="0" smtClean="0"/>
              <a:t>Some places cool surface water, increasing the density</a:t>
            </a:r>
          </a:p>
          <a:p>
            <a:endParaRPr lang="en-US" dirty="0" smtClean="0"/>
          </a:p>
          <a:p>
            <a:endParaRPr lang="en-US" dirty="0"/>
          </a:p>
          <a:p>
            <a:pPr marL="285750" indent="-285750">
              <a:buFont typeface="Arial"/>
              <a:buChar char="•"/>
            </a:pPr>
            <a:r>
              <a:rPr lang="en-US" dirty="0" smtClean="0"/>
              <a:t>When water becomes denser, it sinks</a:t>
            </a:r>
          </a:p>
          <a:p>
            <a:pPr marL="285750" indent="-285750">
              <a:buFont typeface="Arial"/>
              <a:buChar char="•"/>
            </a:pPr>
            <a:endParaRPr lang="en-US" dirty="0" smtClean="0"/>
          </a:p>
          <a:p>
            <a:endParaRPr lang="en-US" dirty="0"/>
          </a:p>
          <a:p>
            <a:pPr marL="285750" indent="-285750">
              <a:buFont typeface="Arial"/>
              <a:buChar char="•"/>
            </a:pPr>
            <a:r>
              <a:rPr lang="en-US" dirty="0" smtClean="0"/>
              <a:t>This dense water spreads out over the bottom of the ocean and drives “</a:t>
            </a:r>
            <a:r>
              <a:rPr lang="en-US" dirty="0" err="1" smtClean="0"/>
              <a:t>Thermohaline</a:t>
            </a:r>
            <a:r>
              <a:rPr lang="en-US" dirty="0" smtClean="0"/>
              <a:t> Circulation”</a:t>
            </a:r>
          </a:p>
          <a:p>
            <a:pPr marL="285750" indent="-285750">
              <a:buFont typeface="Arial"/>
              <a:buChar char="•"/>
            </a:pPr>
            <a:endParaRPr lang="en-US" dirty="0" smtClean="0"/>
          </a:p>
          <a:p>
            <a:endParaRPr lang="en-US" dirty="0"/>
          </a:p>
          <a:p>
            <a:pPr marL="285750" indent="-285750">
              <a:buFont typeface="Arial"/>
              <a:buChar char="•"/>
            </a:pPr>
            <a:r>
              <a:rPr lang="en-US" dirty="0" err="1" smtClean="0"/>
              <a:t>Thermohaline</a:t>
            </a:r>
            <a:r>
              <a:rPr lang="en-US" dirty="0" smtClean="0"/>
              <a:t> Circulation transports heat and affects climate</a:t>
            </a:r>
          </a:p>
          <a:p>
            <a:endParaRPr lang="en-US" dirty="0"/>
          </a:p>
          <a:p>
            <a:r>
              <a:rPr lang="en-US" sz="3200" i="1" dirty="0" smtClean="0"/>
              <a:t>Think Further…</a:t>
            </a:r>
          </a:p>
          <a:p>
            <a:endParaRPr lang="en-US" dirty="0"/>
          </a:p>
          <a:p>
            <a:r>
              <a:rPr lang="en-US" dirty="0" smtClean="0"/>
              <a:t>Scientists have shown that on average, the earth’s climate is heating up – especially in polar regions.  What do you think would happen to the </a:t>
            </a:r>
            <a:r>
              <a:rPr lang="en-US" dirty="0" err="1" smtClean="0"/>
              <a:t>thermohaline</a:t>
            </a:r>
            <a:r>
              <a:rPr lang="en-US" dirty="0" smtClean="0"/>
              <a:t> circulation if the polar regions became warmer?</a:t>
            </a:r>
            <a:endParaRPr lang="en-US" dirty="0"/>
          </a:p>
        </p:txBody>
      </p:sp>
    </p:spTree>
    <p:extLst>
      <p:ext uri="{BB962C8B-B14F-4D97-AF65-F5344CB8AC3E}">
        <p14:creationId xmlns:p14="http://schemas.microsoft.com/office/powerpoint/2010/main" val="409294323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11274</TotalTime>
  <Words>2284</Words>
  <Application>Microsoft Macintosh PowerPoint</Application>
  <PresentationFormat>On-screen Show (4:3)</PresentationFormat>
  <Paragraphs>237</Paragraphs>
  <Slides>10</Slides>
  <Notes>10</Notes>
  <HiddenSlides>0</HiddenSlides>
  <MMClips>1</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Density Driven Current</vt:lpstr>
      <vt:lpstr>How to Increase Density in the Ocean?</vt:lpstr>
      <vt:lpstr>Ocean Surface Density</vt:lpstr>
      <vt:lpstr>Thermohaline Circulation</vt:lpstr>
      <vt:lpstr>Deep Water Formation Lab</vt:lpstr>
      <vt:lpstr>Observations</vt:lpstr>
      <vt:lpstr>Why do we care?</vt:lpstr>
      <vt:lpstr>Why do we care?</vt:lpstr>
      <vt:lpstr>PowerPoint Presentation</vt:lpstr>
      <vt:lpstr>Summary and Extension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Greg Sinnett</cp:lastModifiedBy>
  <cp:revision>227</cp:revision>
  <cp:lastPrinted>2011-07-11T02:33:14Z</cp:lastPrinted>
  <dcterms:created xsi:type="dcterms:W3CDTF">2011-06-23T20:06:11Z</dcterms:created>
  <dcterms:modified xsi:type="dcterms:W3CDTF">2014-06-06T21:00:09Z</dcterms:modified>
</cp:coreProperties>
</file>