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1"/>
  </p:notesMasterIdLst>
  <p:sldIdLst>
    <p:sldId id="256" r:id="rId2"/>
    <p:sldId id="284" r:id="rId3"/>
    <p:sldId id="295" r:id="rId4"/>
    <p:sldId id="296" r:id="rId5"/>
    <p:sldId id="297" r:id="rId6"/>
    <p:sldId id="298" r:id="rId7"/>
    <p:sldId id="299" r:id="rId8"/>
    <p:sldId id="300" r:id="rId9"/>
    <p:sldId id="29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C3D63"/>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47" autoAdjust="0"/>
    <p:restoredTop sz="60800" autoAdjust="0"/>
  </p:normalViewPr>
  <p:slideViewPr>
    <p:cSldViewPr snapToGrid="0" snapToObjects="1">
      <p:cViewPr varScale="1">
        <p:scale>
          <a:sx n="72" d="100"/>
          <a:sy n="72" d="100"/>
        </p:scale>
        <p:origin x="-396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buAutoNum type="arabicPeriod"/>
            </a:pPr>
            <a:r>
              <a:rPr lang="en-US" baseline="0" dirty="0" smtClean="0">
                <a:latin typeface="Calibri" charset="0"/>
              </a:rPr>
              <a:t>AUTHORS AND CONTEXT</a:t>
            </a:r>
          </a:p>
          <a:p>
            <a:pPr marL="0" indent="0" eaLnBrk="1" hangingPunct="1">
              <a:spcBef>
                <a:spcPct val="0"/>
              </a:spcBef>
              <a:buNone/>
            </a:pPr>
            <a:r>
              <a:rPr lang="en-US" baseline="0" dirty="0" smtClean="0">
                <a:latin typeface="Calibri" charset="0"/>
              </a:rPr>
              <a:t>Greg Sinnett, Scripps Institution of Oceanography, Ph.D. Student</a:t>
            </a:r>
          </a:p>
          <a:p>
            <a:pPr marL="0" indent="0" eaLnBrk="1" hangingPunct="1">
              <a:spcBef>
                <a:spcPct val="0"/>
              </a:spcBef>
              <a:buNone/>
            </a:pPr>
            <a:r>
              <a:rPr lang="en-US" baseline="0" dirty="0" smtClean="0">
                <a:latin typeface="Calibri" charset="0"/>
              </a:rPr>
              <a:t>Jennifer </a:t>
            </a:r>
            <a:r>
              <a:rPr lang="en-US" baseline="0" dirty="0" err="1" smtClean="0">
                <a:latin typeface="Calibri" charset="0"/>
              </a:rPr>
              <a:t>Ogo</a:t>
            </a:r>
            <a:r>
              <a:rPr lang="en-US" baseline="0" dirty="0" smtClean="0">
                <a:latin typeface="Calibri" charset="0"/>
              </a:rPr>
              <a:t>, Kearny High School, Science Teacher</a:t>
            </a:r>
          </a:p>
          <a:p>
            <a:endParaRPr lang="en-US" baseline="0" dirty="0" smtClean="0">
              <a:latin typeface="Calibri" charset="0"/>
              <a:ea typeface="+mn-ea"/>
            </a:endParaRPr>
          </a:p>
          <a:p>
            <a:r>
              <a:rPr lang="en-US" baseline="0" dirty="0" smtClean="0">
                <a:latin typeface="Calibri" charset="0"/>
                <a:ea typeface="+mn-ea"/>
              </a:rPr>
              <a:t>This is the third (of 5) lessons on ocean currents and physical oceanography.  This lesson introduces the “</a:t>
            </a:r>
            <a:r>
              <a:rPr lang="en-US" baseline="0" dirty="0" err="1" smtClean="0">
                <a:latin typeface="Calibri" charset="0"/>
                <a:ea typeface="+mn-ea"/>
              </a:rPr>
              <a:t>coriolis</a:t>
            </a:r>
            <a:r>
              <a:rPr lang="en-US" baseline="0" dirty="0" smtClean="0">
                <a:latin typeface="Calibri" charset="0"/>
                <a:ea typeface="+mn-ea"/>
              </a:rPr>
              <a:t> effect” – a critical component for physical oceanography, particularly wind driven ocean circulation.  This lecture is in preparation for the next lesson on wind-driven currents.</a:t>
            </a:r>
          </a:p>
          <a:p>
            <a:r>
              <a:rPr lang="en-US" dirty="0" smtClean="0">
                <a:latin typeface="Calibri" charset="0"/>
                <a:ea typeface="MS PGothic" charset="0"/>
              </a:rPr>
              <a:t> </a:t>
            </a:r>
          </a:p>
          <a:p>
            <a:pPr marL="228600" indent="-228600">
              <a:buAutoNum type="arabicPeriod" startAt="2"/>
            </a:pPr>
            <a:r>
              <a:rPr lang="en-US" dirty="0" smtClean="0">
                <a:latin typeface="Calibri" charset="0"/>
                <a:ea typeface="MS PGothic" charset="0"/>
              </a:rPr>
              <a:t>WHY: </a:t>
            </a:r>
          </a:p>
          <a:p>
            <a:pPr marL="0" indent="0">
              <a:buNone/>
            </a:pPr>
            <a:r>
              <a:rPr lang="en-US" dirty="0" smtClean="0">
                <a:latin typeface="Calibri" charset="0"/>
                <a:ea typeface="MS PGothic" charset="0"/>
              </a:rPr>
              <a:t>Ocean currents are primarily</a:t>
            </a:r>
            <a:r>
              <a:rPr lang="en-US" baseline="0" dirty="0" smtClean="0">
                <a:latin typeface="Calibri" charset="0"/>
                <a:ea typeface="MS PGothic" charset="0"/>
              </a:rPr>
              <a:t> forced by two mechanisms: winds and density differences (gradients).  This lesson will prepare students to learn how winds drive currents on the earth (in the next lesson) by introducing the “</a:t>
            </a:r>
            <a:r>
              <a:rPr lang="en-US" baseline="0" dirty="0" err="1" smtClean="0">
                <a:latin typeface="Calibri" charset="0"/>
                <a:ea typeface="MS PGothic" charset="0"/>
              </a:rPr>
              <a:t>coriolis</a:t>
            </a:r>
            <a:r>
              <a:rPr lang="en-US" baseline="0" dirty="0" smtClean="0">
                <a:latin typeface="Calibri" charset="0"/>
                <a:ea typeface="MS PGothic" charset="0"/>
              </a:rPr>
              <a:t> effect”.</a:t>
            </a:r>
            <a:endParaRPr lang="en-US" dirty="0" smtClean="0">
              <a:latin typeface="Calibri" charset="0"/>
              <a:ea typeface="MS PGothic" charset="0"/>
            </a:endParaRP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3. SUMMARY:  </a:t>
            </a:r>
          </a:p>
          <a:p>
            <a:r>
              <a:rPr lang="en-US" dirty="0" smtClean="0">
                <a:latin typeface="Calibri" charset="0"/>
                <a:ea typeface="MS PGothic" charset="0"/>
              </a:rPr>
              <a:t>The </a:t>
            </a:r>
            <a:r>
              <a:rPr lang="en-US" dirty="0" err="1" smtClean="0">
                <a:latin typeface="Calibri" charset="0"/>
                <a:ea typeface="MS PGothic" charset="0"/>
              </a:rPr>
              <a:t>coriolis</a:t>
            </a:r>
            <a:r>
              <a:rPr lang="en-US" baseline="0" dirty="0" smtClean="0">
                <a:latin typeface="Calibri" charset="0"/>
                <a:ea typeface="MS PGothic" charset="0"/>
              </a:rPr>
              <a:t> effect</a:t>
            </a:r>
            <a:r>
              <a:rPr lang="en-US" dirty="0" smtClean="0">
                <a:latin typeface="Calibri" charset="0"/>
                <a:ea typeface="MS PGothic" charset="0"/>
              </a:rPr>
              <a:t> is an</a:t>
            </a:r>
            <a:r>
              <a:rPr lang="en-US" baseline="0" dirty="0" smtClean="0">
                <a:latin typeface="Calibri" charset="0"/>
                <a:ea typeface="MS PGothic" charset="0"/>
              </a:rPr>
              <a:t> apparent force that arises from the fact that we are observers on a rotating reference frame.  Students may be familiar with Newton’s first law of motion (… an object in motion will remain in motion unless acted on by an outside force), but this is true only for a stationary reference frame.  This lesson explores this law in a game of “golf” where students can experience how objects travel in a straight line unless they are moved by an external force.  In a rotating reference frame, however, objects that are traveling straight (and unaffected by an external force) appear to curve because the observer is moving in the rotating reference frame.  This is true for us on earth, and students will explore what this looks like through a video and then a lab experience.  At the end of the lesson, students should understand how rotating reference frames affect the apparent motion paths of objects, and how this affects the motion wind and ocean currents on earth.</a:t>
            </a:r>
            <a:endParaRPr lang="en-US" dirty="0" smtClean="0">
              <a:latin typeface="Calibri" charset="0"/>
              <a:ea typeface="MS PGothic" charset="0"/>
            </a:endParaRPr>
          </a:p>
          <a:p>
            <a:r>
              <a:rPr lang="en-US" dirty="0" smtClean="0">
                <a:latin typeface="Calibri" charset="0"/>
                <a:ea typeface="MS PGothic" charset="0"/>
              </a:rPr>
              <a:t>   </a:t>
            </a:r>
          </a:p>
          <a:p>
            <a:r>
              <a:rPr lang="en-US" dirty="0" smtClean="0">
                <a:latin typeface="Calibri" charset="0"/>
                <a:ea typeface="MS PGothic" charset="0"/>
              </a:rPr>
              <a:t>4. PICTURE/GRAPHICS CREDITS:</a:t>
            </a:r>
          </a:p>
          <a:p>
            <a:pPr marL="0" marR="0" indent="0" algn="l" defTabSz="4572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Hurricane Rita:  http://</a:t>
            </a:r>
            <a:r>
              <a:rPr lang="en-US" baseline="0" dirty="0" err="1" smtClean="0">
                <a:latin typeface="Calibri" charset="0"/>
              </a:rPr>
              <a:t>rsd.gsfc.nasa.gov</a:t>
            </a:r>
            <a:r>
              <a:rPr lang="en-US" baseline="0" dirty="0" smtClean="0">
                <a:latin typeface="Calibri" charset="0"/>
              </a:rPr>
              <a:t>/goes/pub/goes/050923.rita.goes_modis.jpg</a:t>
            </a:r>
          </a:p>
          <a:p>
            <a:pPr marL="0" indent="0" eaLnBrk="1" hangingPunct="1">
              <a:spcBef>
                <a:spcPct val="0"/>
              </a:spcBef>
              <a:buNone/>
            </a:pPr>
            <a:endParaRPr lang="en-US" baseline="0" dirty="0" smtClean="0">
              <a:latin typeface="Calibri" charset="0"/>
            </a:endParaRPr>
          </a:p>
          <a:p>
            <a:pPr marL="0" indent="0" eaLnBrk="1" hangingPunct="1">
              <a:spcBef>
                <a:spcPct val="0"/>
              </a:spcBef>
              <a:buNone/>
            </a:pPr>
            <a:r>
              <a:rPr lang="en-US" baseline="0" dirty="0" smtClean="0">
                <a:latin typeface="Calibri" charset="0"/>
              </a:rPr>
              <a:t>Hurricanes are an example of how the </a:t>
            </a:r>
            <a:r>
              <a:rPr lang="en-US" baseline="0" dirty="0" err="1" smtClean="0">
                <a:latin typeface="Calibri" charset="0"/>
              </a:rPr>
              <a:t>coriolis</a:t>
            </a:r>
            <a:r>
              <a:rPr lang="en-US" baseline="0" dirty="0" smtClean="0">
                <a:latin typeface="Calibri" charset="0"/>
              </a:rPr>
              <a:t> effect works in the atmosphere.  The center of the hurricane has low air pressure compared to the surrounding air.  Thus, just like how air is drawn into a vacuum cleaner, air is drawn in toward the center of the hurricane.  This is evident if you trace the clouds from the right side of the image (north of Haiti) in toward the hurricane.  The clouds curve to the right (due to the </a:t>
            </a:r>
            <a:r>
              <a:rPr lang="en-US" baseline="0" dirty="0" err="1" smtClean="0">
                <a:latin typeface="Calibri" charset="0"/>
              </a:rPr>
              <a:t>coriolis</a:t>
            </a:r>
            <a:r>
              <a:rPr lang="en-US" baseline="0" dirty="0" smtClean="0">
                <a:latin typeface="Calibri" charset="0"/>
              </a:rPr>
              <a:t> effect in the northern hemisphere), arcing over the Bahamas, central Florida and the Florida panhandle, before joining the circulation around the hurricane.</a:t>
            </a:r>
          </a:p>
          <a:p>
            <a:pPr marL="0" indent="0" eaLnBrk="1" hangingPunct="1">
              <a:spcBef>
                <a:spcPct val="0"/>
              </a:spcBef>
              <a:buNone/>
            </a:pPr>
            <a:endParaRPr lang="en-US" baseline="0" dirty="0" smtClean="0">
              <a:latin typeface="Calibri" charset="0"/>
              <a:ea typeface="MS PGothic" charset="0"/>
            </a:endParaRPr>
          </a:p>
          <a:p>
            <a:r>
              <a:rPr lang="en-US" dirty="0" smtClean="0">
                <a:latin typeface="Calibri" charset="0"/>
                <a:ea typeface="MS PGothic" charset="0"/>
              </a:rPr>
              <a:t>5. WEBSITES USED IN THIS PRESENTATION: </a:t>
            </a:r>
          </a:p>
          <a:p>
            <a:r>
              <a:rPr lang="en-US" dirty="0" smtClean="0">
                <a:latin typeface="Calibri" charset="0"/>
                <a:ea typeface="MS PGothic" charset="0"/>
              </a:rPr>
              <a:t>None</a:t>
            </a:r>
          </a:p>
          <a:p>
            <a:endParaRPr lang="en-US" dirty="0" smtClean="0">
              <a:latin typeface="Calibri" charset="0"/>
              <a:ea typeface="MS PGothic" charset="0"/>
            </a:endParaRPr>
          </a:p>
          <a:p>
            <a:pPr marL="228600" indent="-228600">
              <a:buAutoNum type="arabicPeriod" startAt="6"/>
            </a:pPr>
            <a:r>
              <a:rPr lang="en-US" dirty="0" smtClean="0">
                <a:latin typeface="Calibri" charset="0"/>
                <a:ea typeface="MS PGothic" charset="0"/>
              </a:rPr>
              <a:t>ADDITIONAL READING:</a:t>
            </a:r>
          </a:p>
          <a:p>
            <a:r>
              <a:rPr lang="en-US" dirty="0" smtClean="0">
                <a:latin typeface="Calibri" charset="0"/>
                <a:ea typeface="MS PGothic" charset="0"/>
              </a:rPr>
              <a:t>An excellent scientific</a:t>
            </a:r>
            <a:r>
              <a:rPr lang="en-US" baseline="0" dirty="0" smtClean="0">
                <a:latin typeface="Calibri" charset="0"/>
                <a:ea typeface="MS PGothic" charset="0"/>
              </a:rPr>
              <a:t> article on understanding the </a:t>
            </a:r>
            <a:r>
              <a:rPr lang="en-US" baseline="0" dirty="0" err="1" smtClean="0">
                <a:latin typeface="Calibri" charset="0"/>
                <a:ea typeface="MS PGothic" charset="0"/>
              </a:rPr>
              <a:t>Coriolis</a:t>
            </a:r>
            <a:r>
              <a:rPr lang="en-US" baseline="0" dirty="0" smtClean="0">
                <a:latin typeface="Calibri" charset="0"/>
                <a:ea typeface="MS PGothic" charset="0"/>
              </a:rPr>
              <a:t> force:  </a:t>
            </a:r>
            <a:r>
              <a:rPr lang="en-US" baseline="0" dirty="0" err="1" smtClean="0">
                <a:latin typeface="Calibri" charset="0"/>
                <a:ea typeface="MS PGothic" charset="0"/>
              </a:rPr>
              <a:t>Persson</a:t>
            </a:r>
            <a:r>
              <a:rPr lang="en-US" baseline="0" dirty="0" smtClean="0">
                <a:latin typeface="Calibri" charset="0"/>
                <a:ea typeface="MS PGothic" charset="0"/>
              </a:rPr>
              <a:t>, Anders. (1998) “How Do We Understand the </a:t>
            </a:r>
            <a:r>
              <a:rPr lang="en-US" baseline="0" dirty="0" err="1" smtClean="0">
                <a:latin typeface="Calibri" charset="0"/>
                <a:ea typeface="MS PGothic" charset="0"/>
              </a:rPr>
              <a:t>Coriolis</a:t>
            </a:r>
            <a:r>
              <a:rPr lang="en-US" baseline="0" dirty="0" smtClean="0">
                <a:latin typeface="Calibri" charset="0"/>
                <a:ea typeface="MS PGothic" charset="0"/>
              </a:rPr>
              <a:t> Force?” Bulletin of the American Meteorological Society. Vol. 79, n. 7. 1373-1385.</a:t>
            </a:r>
          </a:p>
          <a:p>
            <a:endParaRPr lang="en-US" baseline="0" dirty="0" smtClean="0">
              <a:latin typeface="Calibri" charset="0"/>
              <a:ea typeface="MS PGothic" charset="0"/>
            </a:endParaRPr>
          </a:p>
          <a:p>
            <a:r>
              <a:rPr lang="en-US" dirty="0" smtClean="0">
                <a:latin typeface="Calibri" charset="0"/>
                <a:ea typeface="MS PGothic" charset="0"/>
              </a:rPr>
              <a:t>http://</a:t>
            </a:r>
            <a:r>
              <a:rPr lang="en-US" dirty="0" err="1" smtClean="0">
                <a:latin typeface="Calibri" charset="0"/>
                <a:ea typeface="MS PGothic" charset="0"/>
              </a:rPr>
              <a:t>www.aos.princeton.edu</a:t>
            </a:r>
            <a:r>
              <a:rPr lang="en-US" dirty="0" smtClean="0">
                <a:latin typeface="Calibri" charset="0"/>
                <a:ea typeface="MS PGothic" charset="0"/>
              </a:rPr>
              <a:t>/WWWPUBLIC/</a:t>
            </a:r>
            <a:r>
              <a:rPr lang="en-US" dirty="0" err="1" smtClean="0">
                <a:latin typeface="Calibri" charset="0"/>
                <a:ea typeface="MS PGothic" charset="0"/>
              </a:rPr>
              <a:t>gkv</a:t>
            </a:r>
            <a:r>
              <a:rPr lang="en-US" dirty="0" smtClean="0">
                <a:latin typeface="Calibri" charset="0"/>
                <a:ea typeface="MS PGothic" charset="0"/>
              </a:rPr>
              <a:t>/history/Persson98.pdf</a:t>
            </a:r>
          </a:p>
          <a:p>
            <a:endParaRPr lang="en-US" dirty="0" smtClean="0">
              <a:latin typeface="Calibri" charset="0"/>
              <a:ea typeface="MS PGothic" charset="0"/>
            </a:endParaRPr>
          </a:p>
          <a:p>
            <a:r>
              <a:rPr lang="en-US" dirty="0" smtClean="0">
                <a:latin typeface="Calibri" charset="0"/>
                <a:ea typeface="MS PGothic" charset="0"/>
              </a:rPr>
              <a:t>7.  CONTEXT FOR USE:  This lesson was designed</a:t>
            </a:r>
            <a:r>
              <a:rPr lang="en-US" baseline="0" dirty="0" smtClean="0">
                <a:latin typeface="Calibri" charset="0"/>
                <a:ea typeface="MS PGothic" charset="0"/>
              </a:rPr>
              <a:t> for a 9</a:t>
            </a:r>
            <a:r>
              <a:rPr lang="en-US" baseline="30000" dirty="0" smtClean="0">
                <a:latin typeface="Calibri" charset="0"/>
                <a:ea typeface="MS PGothic" charset="0"/>
              </a:rPr>
              <a:t>th</a:t>
            </a:r>
            <a:r>
              <a:rPr lang="en-US" baseline="0" dirty="0" smtClean="0">
                <a:latin typeface="Calibri" charset="0"/>
                <a:ea typeface="MS PGothic" charset="0"/>
              </a:rPr>
              <a:t> grade marine science class as part of a unit on ocean circulation and physical oceanography.</a:t>
            </a:r>
            <a:endParaRPr lang="en-US" dirty="0" smtClean="0">
              <a:latin typeface="Calibri" charset="0"/>
              <a:ea typeface="MS PGothic" charset="0"/>
            </a:endParaRPr>
          </a:p>
          <a:p>
            <a:r>
              <a:rPr lang="en-US" dirty="0" smtClean="0">
                <a:latin typeface="Calibri" charset="0"/>
                <a:ea typeface="MS PGothic" charset="0"/>
              </a:rPr>
              <a:t> </a:t>
            </a:r>
          </a:p>
          <a:p>
            <a:pPr marL="228600" indent="-228600">
              <a:buAutoNum type="arabicPeriod" startAt="8"/>
            </a:pPr>
            <a:r>
              <a:rPr lang="en-US" dirty="0" smtClean="0">
                <a:latin typeface="Calibri" charset="0"/>
                <a:ea typeface="MS PGothic" charset="0"/>
              </a:rPr>
              <a:t>MISCONCEPTIONS:  </a:t>
            </a:r>
          </a:p>
          <a:p>
            <a:pPr marL="0" indent="0">
              <a:buNone/>
            </a:pPr>
            <a:r>
              <a:rPr lang="en-US" dirty="0" smtClean="0">
                <a:latin typeface="Calibri" charset="0"/>
                <a:ea typeface="MS PGothic" charset="0"/>
              </a:rPr>
              <a:t>“Objects</a:t>
            </a:r>
            <a:r>
              <a:rPr lang="en-US" baseline="0" dirty="0" smtClean="0">
                <a:latin typeface="Calibri" charset="0"/>
                <a:ea typeface="MS PGothic" charset="0"/>
              </a:rPr>
              <a:t> on the earth always travel in a straight line if no force is applied” – Although this is Newton’s first law, it only applies to stationary reference frames.  Students will observe what happens in rotating reference frames in the lecture and lab.</a:t>
            </a:r>
          </a:p>
          <a:p>
            <a:pPr marL="0" indent="0">
              <a:buNone/>
            </a:pPr>
            <a:r>
              <a:rPr lang="en-US" baseline="0" dirty="0" smtClean="0">
                <a:latin typeface="Calibri" charset="0"/>
                <a:ea typeface="MS PGothic" charset="0"/>
              </a:rPr>
              <a:t>“Something pushes the object to deflect it” – Although it looks like an object is “pushed” to the right or left due to </a:t>
            </a:r>
            <a:r>
              <a:rPr lang="en-US" baseline="0" dirty="0" err="1" smtClean="0">
                <a:latin typeface="Calibri" charset="0"/>
                <a:ea typeface="MS PGothic" charset="0"/>
              </a:rPr>
              <a:t>coriolis</a:t>
            </a:r>
            <a:r>
              <a:rPr lang="en-US" baseline="0" dirty="0" smtClean="0">
                <a:latin typeface="Calibri" charset="0"/>
                <a:ea typeface="MS PGothic" charset="0"/>
              </a:rPr>
              <a:t>, it is simply that the the rotating reference frame makes it look like the object is following a curved path.  Students will observe this in the video.</a:t>
            </a:r>
          </a:p>
          <a:p>
            <a:pPr marL="0" indent="0">
              <a:buNone/>
            </a:pPr>
            <a:r>
              <a:rPr lang="en-US" baseline="0" dirty="0" smtClean="0">
                <a:latin typeface="Calibri" charset="0"/>
                <a:ea typeface="MS PGothic" charset="0"/>
              </a:rPr>
              <a:t>“</a:t>
            </a:r>
            <a:r>
              <a:rPr lang="en-US" baseline="0" dirty="0" err="1" smtClean="0">
                <a:latin typeface="Calibri" charset="0"/>
                <a:ea typeface="MS PGothic" charset="0"/>
              </a:rPr>
              <a:t>Coriolis</a:t>
            </a:r>
            <a:r>
              <a:rPr lang="en-US" baseline="0" dirty="0" smtClean="0">
                <a:latin typeface="Calibri" charset="0"/>
                <a:ea typeface="MS PGothic" charset="0"/>
              </a:rPr>
              <a:t> always deflects objects to the right (or left)” – The direction of apparent deflection is dependent on the rotation.  This will be observed in the lab.</a:t>
            </a:r>
          </a:p>
          <a:p>
            <a:pPr marL="0" indent="0">
              <a:buNone/>
            </a:pPr>
            <a:r>
              <a:rPr lang="en-US" baseline="0" dirty="0" smtClean="0">
                <a:latin typeface="Calibri" charset="0"/>
                <a:ea typeface="MS PGothic" charset="0"/>
              </a:rPr>
              <a:t>“The direction water drains is due to the </a:t>
            </a:r>
            <a:r>
              <a:rPr lang="en-US" baseline="0" dirty="0" err="1" smtClean="0">
                <a:latin typeface="Calibri" charset="0"/>
                <a:ea typeface="MS PGothic" charset="0"/>
              </a:rPr>
              <a:t>coriolis</a:t>
            </a:r>
            <a:r>
              <a:rPr lang="en-US" baseline="0" dirty="0" smtClean="0">
                <a:latin typeface="Calibri" charset="0"/>
                <a:ea typeface="MS PGothic" charset="0"/>
              </a:rPr>
              <a:t> effect” – A common misconception is that water in a sink or toilet swirls one way in the northern hemisphere and the opposite way in the southern hemisphere because of </a:t>
            </a:r>
            <a:r>
              <a:rPr lang="en-US" baseline="0" dirty="0" err="1" smtClean="0">
                <a:latin typeface="Calibri" charset="0"/>
                <a:ea typeface="MS PGothic" charset="0"/>
              </a:rPr>
              <a:t>coriolis</a:t>
            </a:r>
            <a:r>
              <a:rPr lang="en-US" baseline="0" dirty="0" smtClean="0">
                <a:latin typeface="Calibri" charset="0"/>
                <a:ea typeface="MS PGothic" charset="0"/>
              </a:rPr>
              <a:t>.  In reality, the length scale and velocity of this motion is much too small and fast to allow </a:t>
            </a:r>
            <a:r>
              <a:rPr lang="en-US" baseline="0" dirty="0" err="1" smtClean="0">
                <a:latin typeface="Calibri" charset="0"/>
                <a:ea typeface="MS PGothic" charset="0"/>
              </a:rPr>
              <a:t>coriolis</a:t>
            </a:r>
            <a:r>
              <a:rPr lang="en-US" baseline="0" dirty="0" smtClean="0">
                <a:latin typeface="Calibri" charset="0"/>
                <a:ea typeface="MS PGothic" charset="0"/>
              </a:rPr>
              <a:t> to be important (i.e., the </a:t>
            </a:r>
            <a:r>
              <a:rPr lang="en-US" baseline="0" dirty="0" err="1" smtClean="0">
                <a:latin typeface="Calibri" charset="0"/>
                <a:ea typeface="MS PGothic" charset="0"/>
              </a:rPr>
              <a:t>Rossby</a:t>
            </a:r>
            <a:r>
              <a:rPr lang="en-US" baseline="0" dirty="0" smtClean="0">
                <a:latin typeface="Calibri" charset="0"/>
                <a:ea typeface="MS PGothic" charset="0"/>
              </a:rPr>
              <a:t> number is very large).</a:t>
            </a:r>
          </a:p>
          <a:p>
            <a:pPr marL="0" indent="0">
              <a:buNone/>
            </a:pPr>
            <a:r>
              <a:rPr lang="en-US" i="1" dirty="0" smtClean="0">
                <a:latin typeface="Calibri" charset="0"/>
                <a:ea typeface="MS PGothic" charset="0"/>
              </a:rPr>
              <a:t> </a:t>
            </a:r>
            <a:endParaRPr lang="en-US" dirty="0" smtClean="0">
              <a:latin typeface="Calibri" charset="0"/>
              <a:ea typeface="MS PGothic" charset="0"/>
            </a:endParaRPr>
          </a:p>
          <a:p>
            <a:pPr marL="228600" indent="-228600">
              <a:buAutoNum type="arabicPeriod" startAt="9"/>
            </a:pPr>
            <a:r>
              <a:rPr lang="en-US" dirty="0" smtClean="0">
                <a:latin typeface="Calibri" charset="0"/>
                <a:ea typeface="MS PGothic" charset="0"/>
              </a:rPr>
              <a:t>TEACHING NOTES:  See the </a:t>
            </a:r>
            <a:r>
              <a:rPr lang="en-US" i="1" dirty="0" smtClean="0">
                <a:latin typeface="Calibri" charset="0"/>
                <a:ea typeface="MS PGothic" charset="0"/>
              </a:rPr>
              <a:t>Lesson Overview </a:t>
            </a:r>
            <a:r>
              <a:rPr lang="en-US" dirty="0" smtClean="0">
                <a:latin typeface="Calibri" charset="0"/>
                <a:ea typeface="MS PGothic" charset="0"/>
              </a:rPr>
              <a:t>for more information on the various activities and labs associated with this unit of study (approximately 5-6 class periods, 90 minutes each)</a:t>
            </a:r>
          </a:p>
          <a:p>
            <a:pPr marL="228600" indent="-228600">
              <a:buAutoNum type="arabicPeriod" startAt="9"/>
            </a:pPr>
            <a:endParaRPr lang="en-US" dirty="0" smtClean="0">
              <a:latin typeface="Calibri" charset="0"/>
              <a:ea typeface="MS PGothic" charset="0"/>
            </a:endParaRPr>
          </a:p>
          <a:p>
            <a:pPr marL="228600" indent="-228600">
              <a:buAutoNum type="arabicPeriod" startAt="9"/>
            </a:pPr>
            <a:r>
              <a:rPr lang="en-US" smtClean="0">
                <a:latin typeface="Calibri" charset="0"/>
                <a:ea typeface="MS PGothic" charset="0"/>
              </a:rPr>
              <a:t>SCIENCE STANDARDS ADDRESSED:</a:t>
            </a:r>
            <a:r>
              <a:rPr lang="en-US" baseline="0" smtClean="0">
                <a:latin typeface="Calibri" charset="0"/>
                <a:ea typeface="MS PGothic" charset="0"/>
              </a:rPr>
              <a:t>  HS-PS2-2</a:t>
            </a:r>
            <a:endParaRPr lang="en-US" dirty="0" smtClean="0">
              <a:latin typeface="Calibri" charset="0"/>
              <a:ea typeface="MS PGothic" charset="0"/>
            </a:endParaRP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introduces Newton’s first law of motion</a:t>
            </a:r>
            <a:r>
              <a:rPr lang="en-US" baseline="0" dirty="0" smtClean="0">
                <a:latin typeface="Calibri" charset="0"/>
                <a:ea typeface="MS PGothic" charset="0"/>
              </a:rPr>
              <a:t> - the foundation for understanding the </a:t>
            </a:r>
            <a:r>
              <a:rPr lang="en-US" baseline="0" dirty="0" err="1" smtClean="0">
                <a:latin typeface="Calibri" charset="0"/>
                <a:ea typeface="MS PGothic" charset="0"/>
              </a:rPr>
              <a:t>coriolis</a:t>
            </a:r>
            <a:r>
              <a:rPr lang="en-US" baseline="0" dirty="0" smtClean="0">
                <a:latin typeface="Calibri" charset="0"/>
                <a:ea typeface="MS PGothic" charset="0"/>
              </a:rPr>
              <a:t> effect.</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Newton (pictured) outlined several basic laws of nature in his masterpiece “Mathematical Principles of Natural Philosophy” written in Latin in 1687.  In it, are his famous three laws of motion – the first of which is stated on this slide.  Basically, the law says that a stationary object will remain stationary, and a moving object will move in a straight line unless an external force is applied to it.</a:t>
            </a:r>
          </a:p>
          <a:p>
            <a:endParaRPr lang="en-US" baseline="0" dirty="0" smtClean="0"/>
          </a:p>
          <a:p>
            <a:r>
              <a:rPr lang="en-US" baseline="0" dirty="0" smtClean="0"/>
              <a:t>Ask the students to read the first law and then explain it in their own words.  Students may want to draw on personal experiences (the motion of a hockey puck, air hockey table </a:t>
            </a:r>
            <a:r>
              <a:rPr lang="en-US" baseline="0" dirty="0" err="1" smtClean="0"/>
              <a:t>etc</a:t>
            </a:r>
            <a:r>
              <a:rPr lang="en-US" baseline="0" dirty="0" smtClean="0"/>
              <a:t>).</a:t>
            </a:r>
          </a:p>
          <a:p>
            <a:endParaRPr lang="en-US" baseline="0" dirty="0" smtClean="0"/>
          </a:p>
          <a:p>
            <a:r>
              <a:rPr lang="en-US" baseline="0" dirty="0" smtClean="0"/>
              <a:t>We will apply this law first in a stationary reference frame (where both the observer and object have the same fixed coordinate system) and then to a moving reference frame (where the observer is rotating relative to the object - which gives rise to the </a:t>
            </a:r>
            <a:r>
              <a:rPr lang="en-US" baseline="0" dirty="0" err="1" smtClean="0"/>
              <a:t>coriolis</a:t>
            </a:r>
            <a:r>
              <a:rPr lang="en-US" baseline="0" dirty="0" smtClean="0"/>
              <a:t> “force” in the observers frame of reference).</a:t>
            </a:r>
          </a:p>
          <a:p>
            <a:endParaRPr lang="en-US" baseline="0" dirty="0" smtClean="0"/>
          </a:p>
          <a:p>
            <a:r>
              <a:rPr lang="en-US" baseline="0" dirty="0" smtClean="0"/>
              <a:t>PICTURE/IMAGE CREDITS:</a:t>
            </a:r>
          </a:p>
          <a:p>
            <a:r>
              <a:rPr lang="en-US" baseline="0" dirty="0" smtClean="0"/>
              <a:t>Newton’s picture:  http://</a:t>
            </a:r>
            <a:r>
              <a:rPr lang="en-US" baseline="0" dirty="0" err="1" smtClean="0"/>
              <a:t>upload.wikimedia.org</a:t>
            </a:r>
            <a:r>
              <a:rPr lang="en-US" baseline="0" dirty="0" smtClean="0"/>
              <a:t>/</a:t>
            </a:r>
            <a:r>
              <a:rPr lang="en-US" baseline="0" dirty="0" err="1" smtClean="0"/>
              <a:t>wikipedia</a:t>
            </a:r>
            <a:r>
              <a:rPr lang="en-US" baseline="0" dirty="0" smtClean="0"/>
              <a:t>/commons/3/39/GodfreyKneller-IsaacNewton-1689.jpg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introduces an activity to demonstrate Newton’s first law.  It is intended for the instructor, but may be shown to students for a reference.</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activity (~10 min) is designed to help students develop an intuition for what Newton’s first law “looks like” in a stationary reference frame.  Using the “playing board” found in </a:t>
            </a:r>
            <a:r>
              <a:rPr lang="en-US" baseline="0" dirty="0" err="1" smtClean="0"/>
              <a:t>NewtonGolfBoard.pptx</a:t>
            </a:r>
            <a:r>
              <a:rPr lang="en-US" baseline="0" dirty="0" smtClean="0"/>
              <a:t>” and the instructions on this slide and in “</a:t>
            </a:r>
            <a:r>
              <a:rPr lang="en-US" baseline="0" dirty="0" err="1" smtClean="0"/>
              <a:t>NewtonGolfActivity.docx</a:t>
            </a:r>
            <a:r>
              <a:rPr lang="en-US" baseline="0" dirty="0" smtClean="0"/>
              <a:t>”, observe the students blowing on a marble to explore Newton’s first law.</a:t>
            </a:r>
          </a:p>
          <a:p>
            <a:endParaRPr lang="en-US" baseline="0" dirty="0" smtClean="0"/>
          </a:p>
          <a:p>
            <a:r>
              <a:rPr lang="en-US" baseline="0" dirty="0" smtClean="0"/>
              <a:t>Tips:  You may want to start out asking the students to blow only one at a time, taking turns at forcing the marble to travel different ways.  If the students are having trouble controlling the marble, encourage them to gently blow from one direction (say the east) to start the motion of the marble, then have another student gently blow from the opposite direction to stop the motion of the marble.</a:t>
            </a:r>
          </a:p>
          <a:p>
            <a:endParaRPr lang="en-US" baseline="0" dirty="0" smtClean="0"/>
          </a:p>
          <a:p>
            <a:r>
              <a:rPr lang="en-US" baseline="0" dirty="0" smtClean="0"/>
              <a:t>PHOTO/IMAGE CREDIT:</a:t>
            </a:r>
          </a:p>
          <a:p>
            <a:r>
              <a:rPr lang="en-US" baseline="0" dirty="0" smtClean="0"/>
              <a:t>http://</a:t>
            </a:r>
            <a:r>
              <a:rPr lang="en-US" baseline="0" dirty="0" err="1" smtClean="0"/>
              <a:t>upload.wikimedia.org</a:t>
            </a:r>
            <a:r>
              <a:rPr lang="en-US" baseline="0" dirty="0" smtClean="0"/>
              <a:t>/</a:t>
            </a:r>
            <a:r>
              <a:rPr lang="en-US" baseline="0" dirty="0" err="1" smtClean="0"/>
              <a:t>wikipedia</a:t>
            </a:r>
            <a:r>
              <a:rPr lang="en-US" baseline="0" dirty="0" smtClean="0"/>
              <a:t>/commons/d/</a:t>
            </a:r>
            <a:r>
              <a:rPr lang="en-US" baseline="0" dirty="0" err="1" smtClean="0"/>
              <a:t>db</a:t>
            </a:r>
            <a:r>
              <a:rPr lang="en-US" baseline="0" dirty="0" smtClean="0"/>
              <a:t>/1901_Sartorial_Arts_Journal_Fashion_Plate_Men%27s_Golfing_Clothes.png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is designed</a:t>
            </a:r>
            <a:r>
              <a:rPr lang="en-US" baseline="0" dirty="0" smtClean="0">
                <a:latin typeface="Calibri" charset="0"/>
                <a:ea typeface="MS PGothic" charset="0"/>
              </a:rPr>
              <a:t> to guide a discussion on what Newton’s first law looked like in a fixed reference frame.  It can be shown to students to aid discussion, but is intended for teachers.</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After the “Newton’s Golf” activity, the students should have observed the following:</a:t>
            </a:r>
          </a:p>
          <a:p>
            <a:pPr marL="228600" indent="-228600">
              <a:buAutoNum type="arabicParenR"/>
            </a:pPr>
            <a:r>
              <a:rPr lang="en-US" baseline="0" dirty="0" smtClean="0"/>
              <a:t>When blowing on the marble, the marble changed direction.</a:t>
            </a:r>
          </a:p>
          <a:p>
            <a:pPr marL="228600" indent="-228600">
              <a:buAutoNum type="arabicParenR"/>
            </a:pPr>
            <a:r>
              <a:rPr lang="en-US" baseline="0" dirty="0" smtClean="0"/>
              <a:t>When not blowing on the marble, the marble would continue in the same direction of travel.</a:t>
            </a:r>
          </a:p>
          <a:p>
            <a:pPr marL="228600" indent="-228600">
              <a:buAutoNum type="arabicParenR"/>
            </a:pPr>
            <a:endParaRPr lang="en-US" baseline="0" dirty="0" smtClean="0"/>
          </a:p>
          <a:p>
            <a:pPr marL="0" indent="0">
              <a:buNone/>
            </a:pPr>
            <a:r>
              <a:rPr lang="en-US" baseline="0" dirty="0" smtClean="0"/>
              <a:t>You can use the image of the game board to talk about some of the students’ strategies.  Some effective strategies may include blowing one at a time, first from one direction to get the marble moving, then from a second direction to change the trajectory.  Another may be to blow only from the East/West direction to start (then stop) the marble at the right East/West location, then blow from the North/South direction to move the marble along this axis.  In either case, students must take advantage of the fact that when they are not blowing, the marble continues in a straight line.</a:t>
            </a:r>
          </a:p>
          <a:p>
            <a:pPr marL="0" indent="0">
              <a:buNone/>
            </a:pPr>
            <a:endParaRPr lang="en-US" baseline="0" dirty="0" smtClean="0"/>
          </a:p>
          <a:p>
            <a:pPr marL="0" indent="0">
              <a:buNone/>
            </a:pPr>
            <a:r>
              <a:rPr lang="en-US" baseline="0" dirty="0" smtClean="0"/>
              <a:t>The last question asks the students to think about what would happen if the paper were spinning (and the reference frame was no longer stationary.)  Help the students realize that their intuition that the game would be harder is correct (even though the marble would still obey Newton’s laws and travel in a straight line).  The straight path the marble takes would no longer be straight relative to the rotating playing field, however.</a:t>
            </a:r>
          </a:p>
          <a:p>
            <a:pPr marL="0" indent="0">
              <a:buNone/>
            </a:pPr>
            <a:endParaRPr lang="en-US" baseline="0" dirty="0" smtClean="0"/>
          </a:p>
          <a:p>
            <a:pPr marL="0" indent="0">
              <a:buNone/>
            </a:pP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introduces the </a:t>
            </a:r>
            <a:r>
              <a:rPr lang="en-US" dirty="0" err="1" smtClean="0">
                <a:latin typeface="Calibri" charset="0"/>
                <a:ea typeface="MS PGothic" charset="0"/>
              </a:rPr>
              <a:t>coriolis</a:t>
            </a:r>
            <a:r>
              <a:rPr lang="en-US" dirty="0" smtClean="0">
                <a:latin typeface="Calibri" charset="0"/>
                <a:ea typeface="MS PGothic" charset="0"/>
              </a:rPr>
              <a:t> effect in the context of the</a:t>
            </a:r>
            <a:r>
              <a:rPr lang="en-US" baseline="0" dirty="0" smtClean="0">
                <a:latin typeface="Calibri" charset="0"/>
                <a:ea typeface="MS PGothic" charset="0"/>
              </a:rPr>
              <a:t> Newton’s golf activity and objects traveling in a straight line through a moving reference frame.</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The video (no sound) highlights the effects of an object traveling in a straight line through a rotating reference frame.</a:t>
            </a:r>
          </a:p>
          <a:p>
            <a:endParaRPr lang="en-US" baseline="0" dirty="0" smtClean="0"/>
          </a:p>
          <a:p>
            <a:r>
              <a:rPr lang="en-US" baseline="0" dirty="0" smtClean="0"/>
              <a:t>Before starting the video, introduce the students the the concept of a “reference frame” (the perspective from which we observe the motion of the ball).  </a:t>
            </a:r>
            <a:r>
              <a:rPr lang="en-US" dirty="0" smtClean="0"/>
              <a:t>Newton’s Golf worked because we were in an “inertial reference frame.”  But what would happen if we rotated the paper?  What if the paper was stationary, but I rotated the room?  These are examples of moving reference frames</a:t>
            </a:r>
            <a:r>
              <a:rPr lang="en-US" baseline="0" dirty="0" smtClean="0"/>
              <a:t> (relative to the motion of the ball) and are what cause the apparent force that we observe as the </a:t>
            </a:r>
            <a:r>
              <a:rPr lang="en-US" baseline="0" dirty="0" err="1" smtClean="0"/>
              <a:t>Coriolis</a:t>
            </a:r>
            <a:r>
              <a:rPr lang="en-US" baseline="0" dirty="0" smtClean="0"/>
              <a:t> effect.</a:t>
            </a:r>
            <a:endParaRPr lang="en-US" dirty="0" smtClean="0"/>
          </a:p>
          <a:p>
            <a:endParaRPr lang="en-US" dirty="0" smtClean="0">
              <a:latin typeface="Calibri" charset="0"/>
              <a:ea typeface="MS PGothic" charset="0"/>
            </a:endParaRPr>
          </a:p>
          <a:p>
            <a:r>
              <a:rPr lang="en-US" dirty="0" smtClean="0">
                <a:latin typeface="Calibri" charset="0"/>
                <a:ea typeface="MS PGothic" charset="0"/>
              </a:rPr>
              <a:t>The video</a:t>
            </a:r>
            <a:r>
              <a:rPr lang="en-US" baseline="0" dirty="0" smtClean="0">
                <a:latin typeface="Calibri" charset="0"/>
                <a:ea typeface="MS PGothic" charset="0"/>
              </a:rPr>
              <a:t> has three useful sections.  You may want to pause it to discuss what is happening after each section.</a:t>
            </a:r>
            <a:endParaRPr lang="en-US" dirty="0" smtClean="0">
              <a:latin typeface="Calibri" charset="0"/>
              <a:ea typeface="MS PGothic" charset="0"/>
            </a:endParaRPr>
          </a:p>
          <a:p>
            <a:r>
              <a:rPr lang="en-US" baseline="0" dirty="0" smtClean="0"/>
              <a:t>1) 0:00 to 0:20 The start of the video is similar to the Newton’s golf activity.  Explain that passing the ball back and forth is like blowing on the marble – it travels in a predictable straight line after it has been pushed.  When the platform starts spinning, the reference frame is no longer stationary.  The two people are not in a rotating reference frame relative to the classroom and the ball.  When the ball is pushed, it travels in a straight line relative to the non-rotating room (since there are no external forces acting on the ball) but the people in the rotating frame see the path of the ball differently.</a:t>
            </a:r>
          </a:p>
          <a:p>
            <a:endParaRPr lang="en-US" baseline="0" dirty="0" smtClean="0"/>
          </a:p>
          <a:p>
            <a:r>
              <a:rPr lang="en-US" baseline="0" dirty="0" smtClean="0"/>
              <a:t>2) 0:20 to 1:00 From an overhead view in the “Rest Frame” the camera is fixed to the classroom floor, and we see the travel of the ball as obeying Newton’s first law.  The path is straight when it is released from the person’s hand.</a:t>
            </a:r>
          </a:p>
          <a:p>
            <a:endParaRPr lang="en-US" baseline="0" dirty="0" smtClean="0"/>
          </a:p>
          <a:p>
            <a:r>
              <a:rPr lang="en-US" baseline="0" dirty="0" smtClean="0"/>
              <a:t>3) 1:00 to 2:14 From an overhead view in the “Rotating Frame” the camera is mounted to the rotating platform.  This “rotating frame” is what the people observe as the path of the ball.  In the replay, we can see that the path of the ball </a:t>
            </a:r>
            <a:r>
              <a:rPr lang="en-US" u="sng" baseline="0" dirty="0" smtClean="0"/>
              <a:t>appears</a:t>
            </a:r>
            <a:r>
              <a:rPr lang="en-US" u="none" baseline="0" dirty="0" smtClean="0"/>
              <a:t> curved in the rotating frame, even though we know it to be straight in the non-rotating frame.  Changing the direction of rotation also changes the direction the ball </a:t>
            </a:r>
            <a:r>
              <a:rPr lang="en-US" u="sng" baseline="0" dirty="0" smtClean="0"/>
              <a:t>appears</a:t>
            </a:r>
            <a:r>
              <a:rPr lang="en-US" u="none" baseline="0" dirty="0" smtClean="0"/>
              <a:t> to curve.</a:t>
            </a:r>
          </a:p>
          <a:p>
            <a:endParaRPr lang="en-US" u="none" baseline="0" dirty="0" smtClean="0"/>
          </a:p>
          <a:p>
            <a:r>
              <a:rPr lang="en-US" u="none" baseline="0" dirty="0" smtClean="0"/>
              <a:t>Note:  There’s a funny blooper’s real at the end (with sound).</a:t>
            </a:r>
          </a:p>
          <a:p>
            <a:endParaRPr lang="en-US" u="none" baseline="0" dirty="0" smtClean="0"/>
          </a:p>
          <a:p>
            <a:r>
              <a:rPr lang="en-US" u="none" baseline="0" dirty="0" smtClean="0"/>
              <a:t>Make sure the students understand three very important things:</a:t>
            </a:r>
          </a:p>
          <a:p>
            <a:pPr marL="228600" indent="-228600">
              <a:buAutoNum type="arabicParenR"/>
            </a:pPr>
            <a:r>
              <a:rPr lang="en-US" u="none" baseline="0" dirty="0" smtClean="0"/>
              <a:t>The ball travels in a straight line in the non-rotating frame, obeying Newton’s first law.</a:t>
            </a:r>
          </a:p>
          <a:p>
            <a:pPr marL="228600" indent="-228600">
              <a:buAutoNum type="arabicParenR"/>
            </a:pPr>
            <a:r>
              <a:rPr lang="en-US" u="none" baseline="0" dirty="0" smtClean="0"/>
              <a:t>Observers in a rotating frame see the ball follow a curved path because they are moving around the straight path of the ball.</a:t>
            </a:r>
          </a:p>
          <a:p>
            <a:pPr marL="228600" indent="-228600">
              <a:buAutoNum type="arabicParenR"/>
            </a:pPr>
            <a:r>
              <a:rPr lang="en-US" u="none" baseline="0" dirty="0" smtClean="0"/>
              <a:t>The direction of rotation determines the direction the object </a:t>
            </a:r>
            <a:r>
              <a:rPr lang="en-US" u="sng" baseline="0" dirty="0" smtClean="0"/>
              <a:t>appears</a:t>
            </a:r>
            <a:r>
              <a:rPr lang="en-US" u="none" baseline="0" dirty="0" smtClean="0"/>
              <a:t> to curve.</a:t>
            </a:r>
            <a:endParaRPr lang="en-US" baseline="0" dirty="0" smtClean="0"/>
          </a:p>
          <a:p>
            <a:endParaRPr lang="en-US" baseline="0" dirty="0" smtClean="0"/>
          </a:p>
          <a:p>
            <a:r>
              <a:rPr lang="en-US" baseline="0" dirty="0" smtClean="0"/>
              <a:t>On earth, the </a:t>
            </a:r>
            <a:r>
              <a:rPr lang="en-US" baseline="0" dirty="0" err="1" smtClean="0"/>
              <a:t>coriolis</a:t>
            </a:r>
            <a:r>
              <a:rPr lang="en-US" baseline="0" dirty="0" smtClean="0"/>
              <a:t> effect is an apparent force felt 90 degrees to the right or left (depending on the hemisphere) of the path of motion.  The magnitude of the </a:t>
            </a:r>
            <a:r>
              <a:rPr lang="en-US" baseline="0" dirty="0" err="1" smtClean="0"/>
              <a:t>coriolis</a:t>
            </a:r>
            <a:r>
              <a:rPr lang="en-US" baseline="0" dirty="0" smtClean="0"/>
              <a:t> “force” depends on the </a:t>
            </a:r>
            <a:r>
              <a:rPr lang="en-US" baseline="0" dirty="0" err="1" smtClean="0"/>
              <a:t>coriolis</a:t>
            </a:r>
            <a:r>
              <a:rPr lang="en-US" baseline="0" dirty="0" smtClean="0"/>
              <a:t> parameter, </a:t>
            </a:r>
            <a:r>
              <a:rPr lang="en-US" i="1" baseline="0" dirty="0" smtClean="0"/>
              <a:t>f</a:t>
            </a:r>
            <a:r>
              <a:rPr lang="en-US" i="0" baseline="0" dirty="0" smtClean="0"/>
              <a:t>, which in turn depends on the rotation rate of the earth (in radians/second) and the latitude.  </a:t>
            </a:r>
            <a:r>
              <a:rPr lang="en-US" b="1" i="1" baseline="0" dirty="0" smtClean="0"/>
              <a:t>f</a:t>
            </a:r>
            <a:r>
              <a:rPr lang="en-US" b="1" i="0" baseline="0" dirty="0" smtClean="0"/>
              <a:t> = 2</a:t>
            </a:r>
            <a:r>
              <a:rPr lang="en-US" b="1" i="0" dirty="0" smtClean="0">
                <a:latin typeface="Lucida Grande"/>
                <a:ea typeface="Lucida Grande"/>
                <a:cs typeface="Lucida Grande"/>
              </a:rPr>
              <a:t>Ω</a:t>
            </a:r>
            <a:r>
              <a:rPr lang="en-US" b="1" i="0" baseline="0" dirty="0" smtClean="0">
                <a:latin typeface="Lucida Grande"/>
                <a:ea typeface="Lucida Grande"/>
                <a:cs typeface="Lucida Grande"/>
              </a:rPr>
              <a:t>sin(</a:t>
            </a:r>
            <a:r>
              <a:rPr lang="en-US" b="1" i="0" dirty="0" err="1" smtClean="0">
                <a:latin typeface="Lucida Grande"/>
                <a:ea typeface="Lucida Grande"/>
                <a:cs typeface="Lucida Grande"/>
              </a:rPr>
              <a:t>φ</a:t>
            </a:r>
            <a:r>
              <a:rPr lang="en-US" b="1" i="0" dirty="0" smtClean="0">
                <a:latin typeface="Lucida Grande"/>
                <a:ea typeface="Lucida Grande"/>
                <a:cs typeface="Lucida Grande"/>
              </a:rPr>
              <a:t>) </a:t>
            </a:r>
            <a:r>
              <a:rPr lang="en-US" b="0" i="0" dirty="0" smtClean="0">
                <a:latin typeface="Lucida Grande"/>
                <a:ea typeface="Lucida Grande"/>
                <a:cs typeface="Lucida Grande"/>
              </a:rPr>
              <a:t>where </a:t>
            </a:r>
            <a:r>
              <a:rPr lang="en-US" b="1" i="0" dirty="0" smtClean="0">
                <a:latin typeface="Lucida Grande"/>
                <a:ea typeface="Lucida Grande"/>
                <a:cs typeface="Lucida Grande"/>
              </a:rPr>
              <a:t> </a:t>
            </a:r>
            <a:r>
              <a:rPr lang="en-US" b="1" i="0" dirty="0" err="1" smtClean="0">
                <a:latin typeface="Lucida Grande"/>
                <a:ea typeface="Lucida Grande"/>
                <a:cs typeface="Lucida Grande"/>
              </a:rPr>
              <a:t>Ω</a:t>
            </a:r>
            <a:r>
              <a:rPr lang="en-US" b="1" i="0" dirty="0" smtClean="0">
                <a:latin typeface="Lucida Grande"/>
                <a:ea typeface="Lucida Grande"/>
                <a:cs typeface="Lucida Grande"/>
              </a:rPr>
              <a:t> </a:t>
            </a:r>
            <a:r>
              <a:rPr lang="en-US" b="0" i="0" dirty="0" smtClean="0">
                <a:latin typeface="Lucida Grande"/>
                <a:ea typeface="Lucida Grande"/>
                <a:cs typeface="Lucida Grande"/>
              </a:rPr>
              <a:t>is</a:t>
            </a:r>
            <a:r>
              <a:rPr lang="en-US" b="0" i="0" baseline="0" dirty="0" smtClean="0">
                <a:latin typeface="Lucida Grande"/>
                <a:ea typeface="Lucida Grande"/>
                <a:cs typeface="Lucida Grande"/>
              </a:rPr>
              <a:t> the rotation rate of the earth and </a:t>
            </a:r>
            <a:r>
              <a:rPr lang="en-US" b="1" i="0" dirty="0" err="1" smtClean="0">
                <a:latin typeface="Lucida Grande"/>
                <a:ea typeface="Lucida Grande"/>
                <a:cs typeface="Lucida Grande"/>
              </a:rPr>
              <a:t>φ</a:t>
            </a:r>
            <a:r>
              <a:rPr lang="en-US" b="0" i="0" dirty="0" smtClean="0">
                <a:latin typeface="Lucida Grande"/>
                <a:ea typeface="Lucida Grande"/>
                <a:cs typeface="Lucida Grande"/>
              </a:rPr>
              <a:t> is the latitude.  A</a:t>
            </a:r>
            <a:r>
              <a:rPr lang="en-US" b="0" i="0" baseline="0" dirty="0" smtClean="0">
                <a:latin typeface="Lucida Grande"/>
                <a:ea typeface="Lucida Grande"/>
                <a:cs typeface="Lucida Grande"/>
              </a:rPr>
              <a:t> “typical” value of </a:t>
            </a:r>
            <a:r>
              <a:rPr lang="en-US" b="0" i="1" baseline="0" dirty="0" smtClean="0">
                <a:latin typeface="Lucida Grande"/>
                <a:ea typeface="Lucida Grande"/>
                <a:cs typeface="Lucida Grande"/>
              </a:rPr>
              <a:t>f</a:t>
            </a:r>
            <a:r>
              <a:rPr lang="en-US" b="0" i="0" baseline="0" dirty="0" smtClean="0">
                <a:latin typeface="Lucida Grande"/>
                <a:ea typeface="Lucida Grande"/>
                <a:cs typeface="Lucida Grande"/>
              </a:rPr>
              <a:t> is about 1x10^-4 rad/sec, but can range between 0 (at the equator) and 1.46x10^-4 at the poles.  </a:t>
            </a:r>
            <a:r>
              <a:rPr lang="en-US" b="0" i="0" baseline="0" dirty="0" err="1" smtClean="0">
                <a:latin typeface="Lucida Grande"/>
                <a:ea typeface="Lucida Grande"/>
                <a:cs typeface="Lucida Grande"/>
              </a:rPr>
              <a:t>Coriolis</a:t>
            </a:r>
            <a:r>
              <a:rPr lang="en-US" b="0" i="0" baseline="0" dirty="0" smtClean="0">
                <a:latin typeface="Lucida Grande"/>
                <a:ea typeface="Lucida Grande"/>
                <a:cs typeface="Lucida Grande"/>
              </a:rPr>
              <a:t> is a difficult concept even without this extra detail, so it is not mentioned in this lesson – however advanced classes may want to discuss how the </a:t>
            </a:r>
            <a:r>
              <a:rPr lang="en-US" b="0" i="0" baseline="0" dirty="0" err="1" smtClean="0">
                <a:latin typeface="Lucida Grande"/>
                <a:ea typeface="Lucida Grande"/>
                <a:cs typeface="Lucida Grande"/>
              </a:rPr>
              <a:t>coriolis</a:t>
            </a:r>
            <a:r>
              <a:rPr lang="en-US" b="0" i="0" baseline="0" dirty="0" smtClean="0">
                <a:latin typeface="Lucida Grande"/>
                <a:ea typeface="Lucida Grande"/>
                <a:cs typeface="Lucida Grande"/>
              </a:rPr>
              <a:t> (apparent) force changes with latitude, and what this would mean for a parcel of air or water that crossed the equator.</a:t>
            </a:r>
            <a:endParaRPr lang="en-US" b="1" baseline="0" dirty="0" smtClean="0"/>
          </a:p>
          <a:p>
            <a:endParaRPr lang="en-US" baseline="0" dirty="0" smtClean="0"/>
          </a:p>
          <a:p>
            <a:r>
              <a:rPr lang="en-US" baseline="0" dirty="0" smtClean="0"/>
              <a:t>For more information, see:  http://</a:t>
            </a:r>
            <a:r>
              <a:rPr lang="en-US" baseline="0" dirty="0" err="1" smtClean="0"/>
              <a:t>en.wikipedia.org</a:t>
            </a:r>
            <a:r>
              <a:rPr lang="en-US" baseline="0" dirty="0" smtClean="0"/>
              <a:t>/wiki/</a:t>
            </a:r>
            <a:r>
              <a:rPr lang="en-US" baseline="0" dirty="0" err="1" smtClean="0"/>
              <a:t>Coriolis_effect#Rotating_sphere</a:t>
            </a:r>
            <a:endParaRPr lang="en-US" baseline="0" dirty="0" smtClean="0"/>
          </a:p>
          <a:p>
            <a:r>
              <a:rPr lang="en-US" baseline="0" dirty="0" smtClean="0"/>
              <a:t>Video:  https://</a:t>
            </a:r>
            <a:r>
              <a:rPr lang="en-US" baseline="0" dirty="0" err="1" smtClean="0"/>
              <a:t>www.youtube.com</a:t>
            </a:r>
            <a:r>
              <a:rPr lang="en-US" baseline="0" dirty="0" smtClean="0"/>
              <a:t>/</a:t>
            </a:r>
            <a:r>
              <a:rPr lang="en-US" baseline="0" dirty="0" err="1" smtClean="0"/>
              <a:t>watch?v</a:t>
            </a:r>
            <a:r>
              <a:rPr lang="en-US" baseline="0" dirty="0" smtClean="0"/>
              <a:t>=dt_XJp77-mk</a:t>
            </a: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introduces the </a:t>
            </a:r>
            <a:r>
              <a:rPr lang="en-US" baseline="0" dirty="0" err="1" smtClean="0">
                <a:latin typeface="Calibri" charset="0"/>
                <a:ea typeface="MS PGothic" charset="0"/>
              </a:rPr>
              <a:t>coriolis</a:t>
            </a:r>
            <a:r>
              <a:rPr lang="en-US" baseline="0" dirty="0" smtClean="0">
                <a:latin typeface="Calibri" charset="0"/>
                <a:ea typeface="MS PGothic" charset="0"/>
              </a:rPr>
              <a:t> lab activity.</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The lab activity, outlined in </a:t>
            </a:r>
            <a:r>
              <a:rPr lang="en-US" baseline="0" dirty="0" err="1" smtClean="0"/>
              <a:t>CoriolisLab.docx</a:t>
            </a:r>
            <a:r>
              <a:rPr lang="en-US" baseline="0" dirty="0" smtClean="0"/>
              <a:t>, allows to students to see how the </a:t>
            </a:r>
            <a:r>
              <a:rPr lang="en-US" baseline="0" dirty="0" err="1" smtClean="0"/>
              <a:t>coriolis</a:t>
            </a:r>
            <a:r>
              <a:rPr lang="en-US" baseline="0" dirty="0" smtClean="0"/>
              <a:t> effect changes the apparent path of a moving object in a rotating frame.  The students will be able to link what they observe in the lab with what happens on the rotating earth, and will be able to experiment with how the direction of rotation affects the direction of apparent curvature.</a:t>
            </a:r>
          </a:p>
          <a:p>
            <a:endParaRPr lang="en-US" baseline="0" dirty="0" smtClean="0"/>
          </a:p>
          <a:p>
            <a:r>
              <a:rPr lang="en-US" baseline="0" dirty="0" smtClean="0"/>
              <a:t>The photo is of the model earth they will build to see the path of a freely moving droplet placed on the spinning surface.</a:t>
            </a:r>
          </a:p>
          <a:p>
            <a:endParaRPr lang="en-US" baseline="0" dirty="0" smtClean="0"/>
          </a:p>
          <a:p>
            <a:r>
              <a:rPr lang="en-US" baseline="0" dirty="0" smtClean="0"/>
              <a:t>NOTE:  Three things about this demonstration are approximations to the actual </a:t>
            </a:r>
            <a:r>
              <a:rPr lang="en-US" baseline="0" dirty="0" err="1" smtClean="0"/>
              <a:t>coriolis</a:t>
            </a:r>
            <a:r>
              <a:rPr lang="en-US" baseline="0" dirty="0" smtClean="0"/>
              <a:t> effect.  Instructors may wish to discuss these with students (advanced classes) or they may choose to ignore them in favor of a simplified demonstration.</a:t>
            </a:r>
          </a:p>
          <a:p>
            <a:endParaRPr lang="en-US" baseline="0" dirty="0" smtClean="0"/>
          </a:p>
          <a:p>
            <a:pPr marL="228600" indent="-228600">
              <a:buAutoNum type="arabicParenR"/>
            </a:pPr>
            <a:r>
              <a:rPr lang="en-US" baseline="0" dirty="0" smtClean="0"/>
              <a:t>This demonstration uses the fact that the friction between two things not moving relative to each other is greater than the friction between two things sliding past each other (static friction is larger than kinetic friction).  Thus, when the droplet finally “releases” from its initial position, it will feel some frictional effects of the rotating paper, but the friction will be much less than it initially felt before it broke loose.  Thus, this is an </a:t>
            </a:r>
            <a:r>
              <a:rPr lang="en-US" u="sng" baseline="0" dirty="0" smtClean="0"/>
              <a:t>approximation</a:t>
            </a:r>
            <a:r>
              <a:rPr lang="en-US" u="none" baseline="0" dirty="0" smtClean="0"/>
              <a:t> of the </a:t>
            </a:r>
            <a:r>
              <a:rPr lang="en-US" u="none" baseline="0" dirty="0" err="1" smtClean="0"/>
              <a:t>coriolis</a:t>
            </a:r>
            <a:r>
              <a:rPr lang="en-US" u="none" baseline="0" dirty="0" smtClean="0"/>
              <a:t> effect since the droplet still feels the effect of rotation as it moves through space, causing the path in the stationary frame to be slightly curved as well.  The kinetic friction is small enough, however, that a straight line is still a fairly good approximation for the droplet’s path in the fixed frame.</a:t>
            </a:r>
          </a:p>
          <a:p>
            <a:pPr marL="228600" indent="-228600">
              <a:buAutoNum type="arabicParenR"/>
            </a:pPr>
            <a:r>
              <a:rPr lang="en-US" u="none" baseline="0" dirty="0" smtClean="0"/>
              <a:t>The droplet begins as a stationary object in the rotating frame (as objects on earth do).  However, rather than give the droplet a “push” to start it moving, we rely on the centrifugal force to overcome the static friction of the droplet with the paper.  Thus the rotation itself causes the initial movement – which does not happen on earth.</a:t>
            </a:r>
          </a:p>
          <a:p>
            <a:pPr marL="228600" indent="-228600">
              <a:buAutoNum type="arabicParenR"/>
            </a:pPr>
            <a:r>
              <a:rPr lang="en-US" u="none" baseline="0" dirty="0" smtClean="0"/>
              <a:t>The “earth” here is flat.  The simulated </a:t>
            </a:r>
            <a:r>
              <a:rPr lang="en-US" u="none" baseline="0" dirty="0" err="1" smtClean="0"/>
              <a:t>coriolis</a:t>
            </a:r>
            <a:r>
              <a:rPr lang="en-US" u="none" baseline="0" dirty="0" smtClean="0"/>
              <a:t> effect here will not depend on latitude as it does on the </a:t>
            </a:r>
            <a:r>
              <a:rPr lang="en-US" u="none" baseline="0" smtClean="0"/>
              <a:t>real earth.</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is intended to show how we know if </a:t>
            </a:r>
            <a:r>
              <a:rPr lang="en-US" baseline="0" dirty="0" err="1" smtClean="0">
                <a:latin typeface="Calibri" charset="0"/>
                <a:ea typeface="MS PGothic" charset="0"/>
              </a:rPr>
              <a:t>coriolis</a:t>
            </a:r>
            <a:r>
              <a:rPr lang="en-US" baseline="0" dirty="0" smtClean="0">
                <a:latin typeface="Calibri" charset="0"/>
                <a:ea typeface="MS PGothic" charset="0"/>
              </a:rPr>
              <a:t> is important using the </a:t>
            </a:r>
            <a:r>
              <a:rPr lang="en-US" baseline="0" dirty="0" err="1" smtClean="0">
                <a:latin typeface="Calibri" charset="0"/>
                <a:ea typeface="MS PGothic" charset="0"/>
              </a:rPr>
              <a:t>Rossby</a:t>
            </a:r>
            <a:r>
              <a:rPr lang="en-US" baseline="0" dirty="0" smtClean="0">
                <a:latin typeface="Calibri" charset="0"/>
                <a:ea typeface="MS PGothic" charset="0"/>
              </a:rPr>
              <a:t> number.  This is a more advanced concept that shows when the </a:t>
            </a:r>
            <a:r>
              <a:rPr lang="en-US" baseline="0" dirty="0" err="1" smtClean="0">
                <a:latin typeface="Calibri" charset="0"/>
                <a:ea typeface="MS PGothic" charset="0"/>
              </a:rPr>
              <a:t>Coriolis</a:t>
            </a:r>
            <a:r>
              <a:rPr lang="en-US" baseline="0" dirty="0" smtClean="0">
                <a:latin typeface="Calibri" charset="0"/>
                <a:ea typeface="MS PGothic" charset="0"/>
              </a:rPr>
              <a:t> force is important (for large, slow flows) and when it is not (for fast, small flows – like water going down a drain).</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The</a:t>
            </a:r>
            <a:r>
              <a:rPr lang="en-US" baseline="0" dirty="0" smtClean="0">
                <a:latin typeface="Calibri" charset="0"/>
                <a:ea typeface="MS PGothic" charset="0"/>
              </a:rPr>
              <a:t> concept of when </a:t>
            </a:r>
            <a:r>
              <a:rPr lang="en-US" baseline="0" dirty="0" err="1" smtClean="0">
                <a:latin typeface="Calibri" charset="0"/>
                <a:ea typeface="MS PGothic" charset="0"/>
              </a:rPr>
              <a:t>coriolis</a:t>
            </a:r>
            <a:r>
              <a:rPr lang="en-US" baseline="0" dirty="0" smtClean="0">
                <a:latin typeface="Calibri" charset="0"/>
                <a:ea typeface="MS PGothic" charset="0"/>
              </a:rPr>
              <a:t> is important is a common misconception, but is a more advanced topic.  Some classes may wish to stop here and skip the next two slides and activity, and some may wish to address this topic.  For those who skip these slides, it is important to note that the </a:t>
            </a:r>
            <a:r>
              <a:rPr lang="en-US" baseline="0" dirty="0" err="1" smtClean="0">
                <a:latin typeface="Calibri" charset="0"/>
                <a:ea typeface="MS PGothic" charset="0"/>
              </a:rPr>
              <a:t>coriolis</a:t>
            </a:r>
            <a:r>
              <a:rPr lang="en-US" baseline="0" dirty="0" smtClean="0">
                <a:latin typeface="Calibri" charset="0"/>
                <a:ea typeface="MS PGothic" charset="0"/>
              </a:rPr>
              <a:t> effect on earth is only important for large motion (more than a kilometer or so) and plays no effect in the rotation of motion in a toilet or drain (for instance).</a:t>
            </a:r>
          </a:p>
          <a:p>
            <a:endParaRPr lang="en-US" dirty="0" smtClean="0">
              <a:latin typeface="Calibri" charset="0"/>
              <a:ea typeface="MS PGothic" charset="0"/>
            </a:endParaRPr>
          </a:p>
          <a:p>
            <a:r>
              <a:rPr lang="en-US" baseline="0" dirty="0" err="1" smtClean="0"/>
              <a:t>Coriolis</a:t>
            </a:r>
            <a:r>
              <a:rPr lang="en-US" baseline="0" dirty="0" smtClean="0"/>
              <a:t> affects all moving objects on earth.  However, its impact is extremely small for </a:t>
            </a:r>
            <a:r>
              <a:rPr lang="en-US" baseline="0" dirty="0" smtClean="0"/>
              <a:t>very small </a:t>
            </a:r>
            <a:r>
              <a:rPr lang="en-US" baseline="0" dirty="0" smtClean="0"/>
              <a:t>motion on small scales (which is why you don’t run into the doorframe, or why basketball players don’t need to adjust for the curvature of the basketball due to the </a:t>
            </a:r>
            <a:r>
              <a:rPr lang="en-US" baseline="0" dirty="0" err="1" smtClean="0"/>
              <a:t>Coriolis</a:t>
            </a:r>
            <a:r>
              <a:rPr lang="en-US" baseline="0" dirty="0" smtClean="0"/>
              <a:t> effect when they take a shot.)</a:t>
            </a:r>
          </a:p>
          <a:p>
            <a:endParaRPr lang="en-US" baseline="0" dirty="0" smtClean="0"/>
          </a:p>
          <a:p>
            <a:r>
              <a:rPr lang="en-US" baseline="0" dirty="0" smtClean="0"/>
              <a:t>However, at larger </a:t>
            </a:r>
            <a:r>
              <a:rPr lang="en-US" baseline="0" dirty="0" err="1" smtClean="0"/>
              <a:t>planitary</a:t>
            </a:r>
            <a:r>
              <a:rPr lang="en-US" baseline="0" dirty="0" smtClean="0"/>
              <a:t> scales (or slow velocities), the </a:t>
            </a:r>
            <a:r>
              <a:rPr lang="en-US" baseline="0" dirty="0" err="1" smtClean="0"/>
              <a:t>coriolis</a:t>
            </a:r>
            <a:r>
              <a:rPr lang="en-US" baseline="0" dirty="0" smtClean="0"/>
              <a:t> effect does matter.  To see if the </a:t>
            </a:r>
            <a:r>
              <a:rPr lang="en-US" baseline="0" dirty="0" err="1" smtClean="0"/>
              <a:t>coriolis</a:t>
            </a:r>
            <a:r>
              <a:rPr lang="en-US" baseline="0" dirty="0" smtClean="0"/>
              <a:t> effect is important, we compare the angular frequency of the rotation of the earth to the speed and length scale of the object motion.  This is called the </a:t>
            </a:r>
            <a:r>
              <a:rPr lang="en-US" baseline="0" dirty="0" err="1" smtClean="0"/>
              <a:t>Rossby</a:t>
            </a:r>
            <a:r>
              <a:rPr lang="en-US" baseline="0" dirty="0" smtClean="0"/>
              <a:t> number.  Small </a:t>
            </a:r>
            <a:r>
              <a:rPr lang="en-US" baseline="0" dirty="0" err="1" smtClean="0"/>
              <a:t>Rossby</a:t>
            </a:r>
            <a:r>
              <a:rPr lang="en-US" baseline="0" dirty="0" smtClean="0"/>
              <a:t> numbers (less than  about 1) mean that </a:t>
            </a:r>
            <a:r>
              <a:rPr lang="en-US" baseline="0" dirty="0" err="1" smtClean="0"/>
              <a:t>coriolis</a:t>
            </a:r>
            <a:r>
              <a:rPr lang="en-US" baseline="0" dirty="0" smtClean="0"/>
              <a:t> is important.</a:t>
            </a:r>
          </a:p>
          <a:p>
            <a:endParaRPr lang="en-US" baseline="0" dirty="0" smtClean="0"/>
          </a:p>
          <a:p>
            <a:r>
              <a:rPr lang="en-US" baseline="0" dirty="0" smtClean="0"/>
              <a:t>The motion of an object (in the diagram this is indicated by the curved yellow dotted line) has a velocity, U, and a distance, L.  Their ratio is shown as U/L.  The rotational motion of the earth (indicated by a red arrow around the axis) is given in radians/second.  This is a measure of the rate of the earth’s rotation. (Radians are similar to angular degrees.  A degree is measured out of 360, whereas a radian is measured out of 2*pi.)</a:t>
            </a:r>
          </a:p>
          <a:p>
            <a:endParaRPr lang="en-US" baseline="0" dirty="0" smtClean="0"/>
          </a:p>
          <a:p>
            <a:r>
              <a:rPr lang="en-US" baseline="0" dirty="0" smtClean="0"/>
              <a:t>It is important that the students realize that the </a:t>
            </a:r>
            <a:r>
              <a:rPr lang="en-US" baseline="0" dirty="0" err="1" smtClean="0"/>
              <a:t>Rossby</a:t>
            </a:r>
            <a:r>
              <a:rPr lang="en-US" baseline="0" dirty="0" smtClean="0"/>
              <a:t> number compares the </a:t>
            </a:r>
            <a:r>
              <a:rPr lang="en-US" baseline="0" dirty="0" err="1" smtClean="0"/>
              <a:t>Coriolis</a:t>
            </a:r>
            <a:r>
              <a:rPr lang="en-US" baseline="0" dirty="0" smtClean="0"/>
              <a:t> force (due to the earth’s rotation) to the inertial motion of the object itself.  This means that the size of the </a:t>
            </a:r>
            <a:r>
              <a:rPr lang="en-US" baseline="0" dirty="0" err="1" smtClean="0"/>
              <a:t>Rossby</a:t>
            </a:r>
            <a:r>
              <a:rPr lang="en-US" baseline="0" dirty="0" smtClean="0"/>
              <a:t> number tells whether </a:t>
            </a:r>
            <a:r>
              <a:rPr lang="en-US" baseline="0" dirty="0" err="1" smtClean="0"/>
              <a:t>Coriolis</a:t>
            </a:r>
            <a:r>
              <a:rPr lang="en-US" baseline="0" dirty="0" smtClean="0"/>
              <a:t> is important or not.  A large </a:t>
            </a:r>
            <a:r>
              <a:rPr lang="en-US" baseline="0" dirty="0" err="1" smtClean="0"/>
              <a:t>Rossby</a:t>
            </a:r>
            <a:r>
              <a:rPr lang="en-US" baseline="0" dirty="0" smtClean="0"/>
              <a:t> number indicates that the object is traveling very fast or on small scales relative to the rotation of the earth.  In this case, </a:t>
            </a:r>
            <a:r>
              <a:rPr lang="en-US" baseline="0" dirty="0" err="1" smtClean="0"/>
              <a:t>Coriolis</a:t>
            </a:r>
            <a:r>
              <a:rPr lang="en-US" baseline="0" dirty="0" smtClean="0"/>
              <a:t> is not important.  When the </a:t>
            </a:r>
            <a:r>
              <a:rPr lang="en-US" baseline="0" dirty="0" err="1" smtClean="0"/>
              <a:t>Rossby</a:t>
            </a:r>
            <a:r>
              <a:rPr lang="en-US" baseline="0" dirty="0" smtClean="0"/>
              <a:t> number is small, the rotation of the earth is significant compared to the motion of the object and the </a:t>
            </a:r>
            <a:r>
              <a:rPr lang="en-US" baseline="0" dirty="0" err="1" smtClean="0"/>
              <a:t>Coriolis</a:t>
            </a:r>
            <a:r>
              <a:rPr lang="en-US" baseline="0" dirty="0" smtClean="0"/>
              <a:t> effect must be considered.</a:t>
            </a:r>
          </a:p>
          <a:p>
            <a:endParaRPr lang="en-US" baseline="0" dirty="0" smtClean="0"/>
          </a:p>
          <a:p>
            <a:r>
              <a:rPr lang="en-US" baseline="0" dirty="0" smtClean="0"/>
              <a:t>This is why for most planetary-scale motion (ocean or wind currents) the </a:t>
            </a:r>
            <a:r>
              <a:rPr lang="en-US" baseline="0" dirty="0" err="1" smtClean="0"/>
              <a:t>coriolis</a:t>
            </a:r>
            <a:r>
              <a:rPr lang="en-US" baseline="0" dirty="0" smtClean="0"/>
              <a:t> effect is important, but for most motions that we observe on smaller scales (passing a ball, or water going down a drain) the </a:t>
            </a:r>
            <a:r>
              <a:rPr lang="en-US" baseline="0" dirty="0" err="1" smtClean="0"/>
              <a:t>coriolis</a:t>
            </a:r>
            <a:r>
              <a:rPr lang="en-US" baseline="0" dirty="0" smtClean="0"/>
              <a:t> effect is extremely small compared to other forces.</a:t>
            </a:r>
          </a:p>
          <a:p>
            <a:endParaRPr lang="en-US" baseline="0" dirty="0" smtClean="0"/>
          </a:p>
          <a:p>
            <a:r>
              <a:rPr lang="en-US" baseline="0" dirty="0" smtClean="0"/>
              <a:t>IMAGE CREDIT:</a:t>
            </a:r>
          </a:p>
          <a:p>
            <a:r>
              <a:rPr lang="en-US" baseline="0" dirty="0" smtClean="0"/>
              <a:t>Google Earth</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is intended to address some misconceptions and illustrate how we know if </a:t>
            </a:r>
            <a:r>
              <a:rPr lang="en-US" baseline="0" dirty="0" err="1" smtClean="0">
                <a:latin typeface="Calibri" charset="0"/>
                <a:ea typeface="MS PGothic" charset="0"/>
              </a:rPr>
              <a:t>coriolis</a:t>
            </a:r>
            <a:r>
              <a:rPr lang="en-US" baseline="0" dirty="0" smtClean="0">
                <a:latin typeface="Calibri" charset="0"/>
                <a:ea typeface="MS PGothic" charset="0"/>
              </a:rPr>
              <a:t> is important.</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The </a:t>
            </a:r>
            <a:r>
              <a:rPr lang="en-US" baseline="0" dirty="0" err="1" smtClean="0"/>
              <a:t>Rossby</a:t>
            </a:r>
            <a:r>
              <a:rPr lang="en-US" baseline="0" dirty="0" smtClean="0"/>
              <a:t> number tells whether or not </a:t>
            </a:r>
            <a:r>
              <a:rPr lang="en-US" baseline="0" dirty="0" err="1" smtClean="0"/>
              <a:t>Coriolis</a:t>
            </a:r>
            <a:r>
              <a:rPr lang="en-US" baseline="0" dirty="0" smtClean="0"/>
              <a:t> is important in determining the path of an objects motion.  This activity (to be done as a class or in groups) uses the </a:t>
            </a:r>
            <a:r>
              <a:rPr lang="en-US" baseline="0" dirty="0" err="1" smtClean="0"/>
              <a:t>Rossby</a:t>
            </a:r>
            <a:r>
              <a:rPr lang="en-US" baseline="0" dirty="0" smtClean="0"/>
              <a:t> number to see if </a:t>
            </a:r>
            <a:r>
              <a:rPr lang="en-US" baseline="0" dirty="0" err="1" smtClean="0"/>
              <a:t>Coriolis</a:t>
            </a:r>
            <a:r>
              <a:rPr lang="en-US" baseline="0" dirty="0" smtClean="0"/>
              <a:t> is important for different kinds of motion on earth.  Many students have misconceptions about whether </a:t>
            </a:r>
            <a:r>
              <a:rPr lang="en-US" baseline="0" dirty="0" err="1" smtClean="0"/>
              <a:t>Coriolis</a:t>
            </a:r>
            <a:r>
              <a:rPr lang="en-US" baseline="0" dirty="0" smtClean="0"/>
              <a:t> is important (for example, they may think that the toilet will spin the other way in the southern hemisphere.)  For each case listed in the table, help the students calculate the </a:t>
            </a:r>
            <a:r>
              <a:rPr lang="en-US" baseline="0" dirty="0" err="1" smtClean="0"/>
              <a:t>Rossby</a:t>
            </a:r>
            <a:r>
              <a:rPr lang="en-US" baseline="0" dirty="0" smtClean="0"/>
              <a:t> number using an approximate value for the earth’s rotation (f = 10^-4 rad/sec).  Then, help the students decide if </a:t>
            </a:r>
            <a:r>
              <a:rPr lang="en-US" baseline="0" dirty="0" err="1" smtClean="0"/>
              <a:t>coriolis</a:t>
            </a:r>
            <a:r>
              <a:rPr lang="en-US" baseline="0" dirty="0" smtClean="0"/>
              <a:t> is likely to affect the object’s motion.</a:t>
            </a:r>
          </a:p>
          <a:p>
            <a:endParaRPr lang="en-US" baseline="0" dirty="0" smtClean="0"/>
          </a:p>
          <a:p>
            <a:pPr marL="171450" indent="-171450">
              <a:buFont typeface="Arial"/>
              <a:buChar char="•"/>
            </a:pPr>
            <a:r>
              <a:rPr lang="en-US" baseline="0" dirty="0" smtClean="0"/>
              <a:t>Hurricane: Ro = 0.8 (</a:t>
            </a:r>
            <a:r>
              <a:rPr lang="en-US" baseline="0" dirty="0" err="1" smtClean="0"/>
              <a:t>Coriolis</a:t>
            </a:r>
            <a:r>
              <a:rPr lang="en-US" baseline="0" dirty="0" smtClean="0"/>
              <a:t> is important for hurricanes – deflected incoming air is what causes them to start spinning.)</a:t>
            </a:r>
          </a:p>
          <a:p>
            <a:pPr marL="171450" indent="-171450">
              <a:buFont typeface="Arial"/>
              <a:buChar char="•"/>
            </a:pPr>
            <a:r>
              <a:rPr lang="en-US" baseline="0" dirty="0" smtClean="0"/>
              <a:t>Bullet: Ro = 100000 (This can vary depending on muzzle velocity and firing distance – but for most guns, </a:t>
            </a:r>
            <a:r>
              <a:rPr lang="en-US" baseline="0" dirty="0" err="1" smtClean="0"/>
              <a:t>coriolis</a:t>
            </a:r>
            <a:r>
              <a:rPr lang="en-US" baseline="0" dirty="0" smtClean="0"/>
              <a:t> is not important.)</a:t>
            </a:r>
          </a:p>
          <a:p>
            <a:pPr marL="171450" indent="-171450">
              <a:buFont typeface="Arial"/>
              <a:buChar char="•"/>
            </a:pPr>
            <a:r>
              <a:rPr lang="en-US" baseline="0" dirty="0" smtClean="0"/>
              <a:t>Railway Gun: Ro = 137 (This enormous gun was built during WWII.  Similar to the famous Paris Gun of WWI, it could fire so far </a:t>
            </a:r>
            <a:r>
              <a:rPr lang="en-US" baseline="0" dirty="0" err="1" smtClean="0"/>
              <a:t>coriolis</a:t>
            </a:r>
            <a:r>
              <a:rPr lang="en-US" baseline="0" dirty="0" smtClean="0"/>
              <a:t> started to become weakly important and minor adjustments to aim the gun were required.)</a:t>
            </a:r>
          </a:p>
          <a:p>
            <a:pPr marL="171450" indent="-171450">
              <a:buFont typeface="Arial"/>
              <a:buChar char="•"/>
            </a:pPr>
            <a:r>
              <a:rPr lang="en-US" baseline="0" dirty="0" smtClean="0"/>
              <a:t>Toilet: Ro = 20,000 (Despite popular misconceptions, toilets and sink drains are unaffected by </a:t>
            </a:r>
            <a:r>
              <a:rPr lang="en-US" baseline="0" dirty="0" err="1" smtClean="0"/>
              <a:t>coriolis</a:t>
            </a:r>
            <a:r>
              <a:rPr lang="en-US" baseline="0" dirty="0" smtClean="0"/>
              <a:t>.  A toilet would have to be about 10km across for </a:t>
            </a:r>
            <a:r>
              <a:rPr lang="en-US" baseline="0" dirty="0" err="1" smtClean="0"/>
              <a:t>coriolis</a:t>
            </a:r>
            <a:r>
              <a:rPr lang="en-US" baseline="0" dirty="0" smtClean="0"/>
              <a:t> to start being important.)</a:t>
            </a:r>
          </a:p>
          <a:p>
            <a:pPr marL="171450" indent="-171450">
              <a:buFont typeface="Arial"/>
              <a:buChar char="•"/>
            </a:pPr>
            <a:r>
              <a:rPr lang="en-US" baseline="0" dirty="0" smtClean="0"/>
              <a:t>Jet Stream: Ro = 0.5 (The upper air wind is affected by </a:t>
            </a:r>
            <a:r>
              <a:rPr lang="en-US" baseline="0" dirty="0" err="1" smtClean="0"/>
              <a:t>Coriolis</a:t>
            </a:r>
            <a:r>
              <a:rPr lang="en-US" baseline="0" dirty="0" smtClean="0"/>
              <a:t>.  This is often what causes the dips and curves in the wind patterns.)</a:t>
            </a:r>
          </a:p>
          <a:p>
            <a:pPr marL="171450" indent="-171450">
              <a:buFont typeface="Arial"/>
              <a:buChar char="•"/>
            </a:pPr>
            <a:r>
              <a:rPr lang="en-US" baseline="0" dirty="0" smtClean="0"/>
              <a:t>Airplane: Ro = 2.2 (Typically, airplanes are weekly affected by </a:t>
            </a:r>
            <a:r>
              <a:rPr lang="en-US" baseline="0" dirty="0" err="1" smtClean="0"/>
              <a:t>Coriolis</a:t>
            </a:r>
            <a:r>
              <a:rPr lang="en-US" baseline="0" dirty="0" smtClean="0"/>
              <a:t>.  The slower or farther it travels, the more deflection due to </a:t>
            </a:r>
            <a:r>
              <a:rPr lang="en-US" baseline="0" dirty="0" err="1" smtClean="0"/>
              <a:t>coriolis</a:t>
            </a:r>
            <a:r>
              <a:rPr lang="en-US" baseline="0" dirty="0" smtClean="0"/>
              <a:t> the airplane experiences.)</a:t>
            </a:r>
          </a:p>
          <a:p>
            <a:pPr marL="171450" indent="-171450">
              <a:buFont typeface="Arial"/>
              <a:buChar char="•"/>
            </a:pPr>
            <a:r>
              <a:rPr lang="en-US" baseline="0" dirty="0" smtClean="0"/>
              <a:t>Ocean Currents: Ro = 0.0025 (Large-scale ocean currents are affected by </a:t>
            </a:r>
            <a:r>
              <a:rPr lang="en-US" baseline="0" dirty="0" err="1" smtClean="0"/>
              <a:t>Coriolis</a:t>
            </a:r>
            <a:r>
              <a:rPr lang="en-US" baseline="0" dirty="0" smtClean="0"/>
              <a:t>, which is why we are studying this!  Most ocean processes at latitudes higher than 20 degrees and larger than a few kilometers are affected by </a:t>
            </a:r>
            <a:r>
              <a:rPr lang="en-US" baseline="0" dirty="0" err="1" smtClean="0"/>
              <a:t>Coriolis</a:t>
            </a:r>
            <a:r>
              <a:rPr lang="en-US" baseline="0" dirty="0" smtClean="0"/>
              <a:t>.)</a:t>
            </a:r>
          </a:p>
          <a:p>
            <a:endParaRPr lang="en-US" baseline="0" dirty="0" smtClean="0"/>
          </a:p>
          <a:p>
            <a:r>
              <a:rPr lang="en-US" baseline="0" dirty="0" smtClean="0"/>
              <a:t>IMAGE CREDITS:</a:t>
            </a:r>
          </a:p>
          <a:p>
            <a:pPr marL="0" marR="0" indent="0" algn="l" defTabSz="4572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Hurricane Rita:  http://</a:t>
            </a:r>
            <a:r>
              <a:rPr lang="en-US" baseline="0" dirty="0" err="1" smtClean="0">
                <a:latin typeface="Calibri" charset="0"/>
              </a:rPr>
              <a:t>rsd.gsfc.nasa.gov</a:t>
            </a:r>
            <a:r>
              <a:rPr lang="en-US" baseline="0" dirty="0" smtClean="0">
                <a:latin typeface="Calibri" charset="0"/>
              </a:rPr>
              <a:t>/goes/pub/goes/050923.rita.goes_modis.jpg</a:t>
            </a:r>
          </a:p>
          <a:p>
            <a:r>
              <a:rPr lang="en-US" baseline="0" dirty="0" smtClean="0"/>
              <a:t>Bullet:  http://</a:t>
            </a:r>
            <a:r>
              <a:rPr lang="en-US" baseline="0" dirty="0" err="1" smtClean="0"/>
              <a:t>upload.wikimedia.org</a:t>
            </a:r>
            <a:r>
              <a:rPr lang="en-US" baseline="0" dirty="0" smtClean="0"/>
              <a:t>/</a:t>
            </a:r>
            <a:r>
              <a:rPr lang="en-US" baseline="0" dirty="0" err="1" smtClean="0"/>
              <a:t>wikipedia</a:t>
            </a:r>
            <a:r>
              <a:rPr lang="en-US" baseline="0" dirty="0" smtClean="0"/>
              <a:t>/commons/2/23/Bullet_coming_from_S%26W.jpg</a:t>
            </a:r>
          </a:p>
          <a:p>
            <a:r>
              <a:rPr lang="en-US" baseline="0" dirty="0" smtClean="0"/>
              <a:t>Railway Gun:  http://</a:t>
            </a:r>
            <a:r>
              <a:rPr lang="en-US" baseline="0" dirty="0" err="1" smtClean="0"/>
              <a:t>upload.wikimedia.org</a:t>
            </a:r>
            <a:r>
              <a:rPr lang="en-US" baseline="0" dirty="0" smtClean="0"/>
              <a:t>/</a:t>
            </a:r>
            <a:r>
              <a:rPr lang="en-US" baseline="0" dirty="0" err="1" smtClean="0"/>
              <a:t>wikipedia</a:t>
            </a:r>
            <a:r>
              <a:rPr lang="en-US" baseline="0" dirty="0" smtClean="0"/>
              <a:t>/commons/d/d1/210_mm_Railway_Gun.jpg</a:t>
            </a:r>
          </a:p>
          <a:p>
            <a:r>
              <a:rPr lang="en-US" baseline="0" dirty="0" smtClean="0"/>
              <a:t>Toilet: http://</a:t>
            </a:r>
            <a:r>
              <a:rPr lang="en-US" baseline="0" dirty="0" err="1" smtClean="0"/>
              <a:t>upload.wikimedia.org</a:t>
            </a:r>
            <a:r>
              <a:rPr lang="en-US" baseline="0" dirty="0" smtClean="0"/>
              <a:t>/</a:t>
            </a:r>
            <a:r>
              <a:rPr lang="en-US" baseline="0" dirty="0" err="1" smtClean="0"/>
              <a:t>wikipedia</a:t>
            </a:r>
            <a:r>
              <a:rPr lang="en-US" baseline="0" dirty="0" smtClean="0"/>
              <a:t>/commons/3/3c/</a:t>
            </a:r>
            <a:r>
              <a:rPr lang="en-US" baseline="0" dirty="0" err="1" smtClean="0"/>
              <a:t>Flushing_toilet.jpg</a:t>
            </a:r>
            <a:endParaRPr lang="en-US" baseline="0" dirty="0" smtClean="0"/>
          </a:p>
          <a:p>
            <a:r>
              <a:rPr lang="en-US" baseline="0" dirty="0" smtClean="0"/>
              <a:t>Jet Stream:  http://</a:t>
            </a:r>
            <a:r>
              <a:rPr lang="en-US" baseline="0" dirty="0" err="1" smtClean="0"/>
              <a:t>www.nnvl.noaa.gov</a:t>
            </a:r>
            <a:r>
              <a:rPr lang="en-US" baseline="0" dirty="0" smtClean="0"/>
              <a:t>/MediaDetail2.php?MediaID=1002&amp;MediaTypeID=1  (The color scale represents upper air velocity – darker is faster)</a:t>
            </a:r>
          </a:p>
          <a:p>
            <a:r>
              <a:rPr lang="en-US" baseline="0" dirty="0" smtClean="0"/>
              <a:t>Airplane:  http://</a:t>
            </a:r>
            <a:r>
              <a:rPr lang="en-US" baseline="0" dirty="0" err="1" smtClean="0"/>
              <a:t>upload.wikimedia.org</a:t>
            </a:r>
            <a:r>
              <a:rPr lang="en-US" baseline="0" dirty="0" smtClean="0"/>
              <a:t>/</a:t>
            </a:r>
            <a:r>
              <a:rPr lang="en-US" baseline="0" dirty="0" err="1" smtClean="0"/>
              <a:t>wikipedia</a:t>
            </a:r>
            <a:r>
              <a:rPr lang="en-US" baseline="0" dirty="0" smtClean="0"/>
              <a:t>/commons/f/fc/Tarom.b737-700.yr-bgg.arp.jpg</a:t>
            </a:r>
          </a:p>
          <a:p>
            <a:r>
              <a:rPr lang="en-US" baseline="0" dirty="0" smtClean="0"/>
              <a:t>Ocean Currents:  http://</a:t>
            </a:r>
            <a:r>
              <a:rPr lang="en-US" baseline="0" dirty="0" err="1" smtClean="0"/>
              <a:t>svs.gsfc.nasa.gov</a:t>
            </a:r>
            <a:r>
              <a:rPr lang="en-US" baseline="0" dirty="0" smtClean="0"/>
              <a:t>/</a:t>
            </a:r>
            <a:r>
              <a:rPr lang="en-US" baseline="0" dirty="0" err="1" smtClean="0"/>
              <a:t>vis</a:t>
            </a:r>
            <a:r>
              <a:rPr lang="en-US" baseline="0" dirty="0" smtClean="0"/>
              <a:t>/a000000/a003800/a003827/siggraph_currents_STILL2.15402_web.png</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summarizes the main points in this lesson introducing the</a:t>
            </a:r>
            <a:r>
              <a:rPr lang="en-US" baseline="0" dirty="0" smtClean="0">
                <a:latin typeface="Calibri" charset="0"/>
                <a:ea typeface="MS PGothic" charset="0"/>
              </a:rPr>
              <a:t> </a:t>
            </a:r>
            <a:r>
              <a:rPr lang="en-US" baseline="0" dirty="0" err="1" smtClean="0">
                <a:latin typeface="Calibri" charset="0"/>
                <a:ea typeface="MS PGothic" charset="0"/>
              </a:rPr>
              <a:t>Coriolis</a:t>
            </a:r>
            <a:r>
              <a:rPr lang="en-US" baseline="0" dirty="0" smtClean="0">
                <a:latin typeface="Calibri" charset="0"/>
                <a:ea typeface="MS PGothic" charset="0"/>
              </a:rPr>
              <a:t> force</a:t>
            </a:r>
            <a:r>
              <a:rPr lang="en-US" dirty="0" smtClean="0">
                <a:latin typeface="Calibri" charset="0"/>
                <a:ea typeface="MS PGothic" charset="0"/>
              </a:rPr>
              <a:t>.</a:t>
            </a:r>
          </a:p>
          <a:p>
            <a:endParaRPr lang="en-US" dirty="0" smtClean="0">
              <a:latin typeface="Calibri" charset="0"/>
              <a:ea typeface="MS PGothic" charset="0"/>
            </a:endParaRPr>
          </a:p>
          <a:p>
            <a:r>
              <a:rPr lang="en-US" dirty="0" smtClean="0">
                <a:latin typeface="Calibri" charset="0"/>
                <a:ea typeface="MS PGothic" charset="0"/>
              </a:rPr>
              <a:t>BULLETED POINTS: 	</a:t>
            </a:r>
          </a:p>
          <a:p>
            <a:r>
              <a:rPr lang="en-US" baseline="0" dirty="0" smtClean="0">
                <a:latin typeface="Calibri" charset="0"/>
                <a:ea typeface="MS PGothic" charset="0"/>
              </a:rPr>
              <a:t>In a fixed reference frame, objects in motion obey Newton’s first law and travel in a straight line unless some other external force deflects them.  The students explored this in the “Newton’s Golf” activity.</a:t>
            </a:r>
          </a:p>
          <a:p>
            <a:endParaRPr lang="en-US" baseline="0" dirty="0" smtClean="0">
              <a:latin typeface="Calibri" charset="0"/>
              <a:ea typeface="MS PGothic" charset="0"/>
            </a:endParaRPr>
          </a:p>
          <a:p>
            <a:r>
              <a:rPr lang="en-US" baseline="0" dirty="0" smtClean="0">
                <a:latin typeface="Calibri" charset="0"/>
                <a:ea typeface="MS PGothic" charset="0"/>
              </a:rPr>
              <a:t>However, if the person observing the straight line motion of an object is in a rotating frame (rotating around the moving object), the path of the object appears curved.  Students observed this from the path of the ball in the video.</a:t>
            </a:r>
          </a:p>
          <a:p>
            <a:endParaRPr lang="en-US" baseline="0" dirty="0" smtClean="0">
              <a:latin typeface="Calibri" charset="0"/>
              <a:ea typeface="MS PGothic" charset="0"/>
            </a:endParaRPr>
          </a:p>
          <a:p>
            <a:r>
              <a:rPr lang="en-US" baseline="0" dirty="0" smtClean="0">
                <a:latin typeface="Calibri" charset="0"/>
                <a:ea typeface="MS PGothic" charset="0"/>
              </a:rPr>
              <a:t>This “apparent motion” is termed the </a:t>
            </a:r>
            <a:r>
              <a:rPr lang="en-US" baseline="0" dirty="0" err="1" smtClean="0">
                <a:latin typeface="Calibri" charset="0"/>
                <a:ea typeface="MS PGothic" charset="0"/>
              </a:rPr>
              <a:t>coriolis</a:t>
            </a:r>
            <a:r>
              <a:rPr lang="en-US" baseline="0" dirty="0" smtClean="0">
                <a:latin typeface="Calibri" charset="0"/>
                <a:ea typeface="MS PGothic" charset="0"/>
              </a:rPr>
              <a:t> effect or </a:t>
            </a:r>
            <a:r>
              <a:rPr lang="en-US" baseline="0" dirty="0" err="1" smtClean="0">
                <a:latin typeface="Calibri" charset="0"/>
                <a:ea typeface="MS PGothic" charset="0"/>
              </a:rPr>
              <a:t>coriolis</a:t>
            </a:r>
            <a:r>
              <a:rPr lang="en-US" baseline="0" dirty="0" smtClean="0">
                <a:latin typeface="Calibri" charset="0"/>
                <a:ea typeface="MS PGothic" charset="0"/>
              </a:rPr>
              <a:t> force (even though there is not actually a “force” deflecting the motion of the object.</a:t>
            </a:r>
          </a:p>
          <a:p>
            <a:endParaRPr lang="en-US" baseline="0" dirty="0" smtClean="0">
              <a:latin typeface="Calibri" charset="0"/>
              <a:ea typeface="MS PGothic" charset="0"/>
            </a:endParaRPr>
          </a:p>
          <a:p>
            <a:r>
              <a:rPr lang="en-US" baseline="0" dirty="0" smtClean="0">
                <a:latin typeface="Calibri" charset="0"/>
                <a:ea typeface="MS PGothic" charset="0"/>
              </a:rPr>
              <a:t>On large scales (greater than about a kilometer) most motion we observe on earth starts to be affected by </a:t>
            </a:r>
            <a:r>
              <a:rPr lang="en-US" baseline="0" dirty="0" err="1" smtClean="0">
                <a:latin typeface="Calibri" charset="0"/>
                <a:ea typeface="MS PGothic" charset="0"/>
              </a:rPr>
              <a:t>coriolis</a:t>
            </a:r>
            <a:r>
              <a:rPr lang="en-US" baseline="0" dirty="0" smtClean="0">
                <a:latin typeface="Calibri" charset="0"/>
                <a:ea typeface="MS PGothic" charset="0"/>
              </a:rPr>
              <a:t>.  This is why oceanographers who study ocean or wind currents must take </a:t>
            </a:r>
            <a:r>
              <a:rPr lang="en-US" baseline="0" dirty="0" err="1" smtClean="0">
                <a:latin typeface="Calibri" charset="0"/>
                <a:ea typeface="MS PGothic" charset="0"/>
              </a:rPr>
              <a:t>coriolis</a:t>
            </a:r>
            <a:r>
              <a:rPr lang="en-US" baseline="0" dirty="0" smtClean="0">
                <a:latin typeface="Calibri" charset="0"/>
                <a:ea typeface="MS PGothic" charset="0"/>
              </a:rPr>
              <a:t> </a:t>
            </a:r>
            <a:r>
              <a:rPr lang="en-US" baseline="0" smtClean="0">
                <a:latin typeface="Calibri" charset="0"/>
                <a:ea typeface="MS PGothic" charset="0"/>
              </a:rPr>
              <a:t>into account.</a:t>
            </a:r>
            <a:endParaRPr lang="en-US" baseline="0" dirty="0" smtClean="0">
              <a:latin typeface="Calibri" charset="0"/>
              <a:ea typeface="MS PGothic" charset="0"/>
            </a:endParaRPr>
          </a:p>
          <a:p>
            <a:endParaRPr lang="en-US" baseline="0" dirty="0" smtClean="0">
              <a:latin typeface="Calibri" charset="0"/>
              <a:ea typeface="MS PGothic" charset="0"/>
            </a:endParaRPr>
          </a:p>
          <a:p>
            <a:pPr marL="0" indent="0">
              <a:buNone/>
            </a:pPr>
            <a:r>
              <a:rPr lang="en-US" dirty="0" smtClean="0">
                <a:latin typeface="Calibri" charset="0"/>
                <a:ea typeface="MS PGothic" charset="0"/>
              </a:rPr>
              <a:t>ADDITIONAL READING:</a:t>
            </a:r>
          </a:p>
          <a:p>
            <a:r>
              <a:rPr lang="en-US" dirty="0" smtClean="0">
                <a:latin typeface="Calibri" charset="0"/>
                <a:ea typeface="MS PGothic" charset="0"/>
              </a:rPr>
              <a:t>An excellent scientific</a:t>
            </a:r>
            <a:r>
              <a:rPr lang="en-US" baseline="0" dirty="0" smtClean="0">
                <a:latin typeface="Calibri" charset="0"/>
                <a:ea typeface="MS PGothic" charset="0"/>
              </a:rPr>
              <a:t> article on understanding the </a:t>
            </a:r>
            <a:r>
              <a:rPr lang="en-US" baseline="0" dirty="0" err="1" smtClean="0">
                <a:latin typeface="Calibri" charset="0"/>
                <a:ea typeface="MS PGothic" charset="0"/>
              </a:rPr>
              <a:t>Coriolis</a:t>
            </a:r>
            <a:r>
              <a:rPr lang="en-US" baseline="0" dirty="0" smtClean="0">
                <a:latin typeface="Calibri" charset="0"/>
                <a:ea typeface="MS PGothic" charset="0"/>
              </a:rPr>
              <a:t> force:  </a:t>
            </a:r>
            <a:r>
              <a:rPr lang="en-US" baseline="0" dirty="0" err="1" smtClean="0">
                <a:latin typeface="Calibri" charset="0"/>
                <a:ea typeface="MS PGothic" charset="0"/>
              </a:rPr>
              <a:t>Persson</a:t>
            </a:r>
            <a:r>
              <a:rPr lang="en-US" baseline="0" dirty="0" smtClean="0">
                <a:latin typeface="Calibri" charset="0"/>
                <a:ea typeface="MS PGothic" charset="0"/>
              </a:rPr>
              <a:t>, Anders. (1998) “How Do We Understand the </a:t>
            </a:r>
            <a:r>
              <a:rPr lang="en-US" baseline="0" dirty="0" err="1" smtClean="0">
                <a:latin typeface="Calibri" charset="0"/>
                <a:ea typeface="MS PGothic" charset="0"/>
              </a:rPr>
              <a:t>Coriolis</a:t>
            </a:r>
            <a:r>
              <a:rPr lang="en-US" baseline="0" dirty="0" smtClean="0">
                <a:latin typeface="Calibri" charset="0"/>
                <a:ea typeface="MS PGothic" charset="0"/>
              </a:rPr>
              <a:t> Force?” Bulletin of the American Meteorological Society. Vol. 79, n. 7. 1373-1385.</a:t>
            </a: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latin typeface="Calibri" charset="0"/>
                <a:ea typeface="MS PGothic" charset="0"/>
              </a:rPr>
              <a:t>none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2294673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7" r:id="rId2"/>
    <p:sldLayoutId id="2147483738" r:id="rId3"/>
    <p:sldLayoutId id="2147483734" r:id="rId4"/>
    <p:sldLayoutId id="2147483731"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5.xml"/><Relationship Id="rId5" Type="http://schemas.openxmlformats.org/officeDocument/2006/relationships/image" Target="../media/image8.png"/><Relationship Id="rId1" Type="http://schemas.microsoft.com/office/2007/relationships/media" Target="../media/media1.mp4"/><Relationship Id="rId2" Type="http://schemas.openxmlformats.org/officeDocument/2006/relationships/video" Target="../media/media1.mp4"/></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12.jpg"/><Relationship Id="rId5" Type="http://schemas.openxmlformats.org/officeDocument/2006/relationships/image" Target="../media/image13.jpg"/><Relationship Id="rId6" Type="http://schemas.openxmlformats.org/officeDocument/2006/relationships/image" Target="../media/image14.jp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jp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2" name="Title 1"/>
          <p:cNvSpPr>
            <a:spLocks noGrp="1"/>
          </p:cNvSpPr>
          <p:nvPr>
            <p:ph type="ctrTitle"/>
          </p:nvPr>
        </p:nvSpPr>
        <p:spPr>
          <a:xfrm>
            <a:off x="685800" y="381000"/>
            <a:ext cx="7772400" cy="1554480"/>
          </a:xfrm>
        </p:spPr>
        <p:txBody>
          <a:bodyPr anchor="ctr">
            <a:normAutofit/>
          </a:bodyPr>
          <a:lstStyle/>
          <a:p>
            <a:r>
              <a:rPr lang="en-US" sz="5400" dirty="0" err="1" smtClean="0"/>
              <a:t>Coriolis</a:t>
            </a:r>
            <a:endParaRPr lang="en-US" dirty="0"/>
          </a:p>
        </p:txBody>
      </p:sp>
      <p:pic>
        <p:nvPicPr>
          <p:cNvPr id="3" name="Picture 2" descr="HurricaneRita.jpg"/>
          <p:cNvPicPr>
            <a:picLocks noChangeAspect="1"/>
          </p:cNvPicPr>
          <p:nvPr/>
        </p:nvPicPr>
        <p:blipFill rotWithShape="1">
          <a:blip r:embed="rId3">
            <a:extLst>
              <a:ext uri="{28A0092B-C50C-407E-A947-70E740481C1C}">
                <a14:useLocalDpi xmlns:a14="http://schemas.microsoft.com/office/drawing/2010/main" val="0"/>
              </a:ext>
            </a:extLst>
          </a:blip>
          <a:srcRect t="34623" b="12128"/>
          <a:stretch/>
        </p:blipFill>
        <p:spPr>
          <a:xfrm>
            <a:off x="136087" y="2460013"/>
            <a:ext cx="8871515" cy="3936659"/>
          </a:xfrm>
          <a:prstGeom prst="rect">
            <a:avLst/>
          </a:prstGeom>
        </p:spPr>
      </p:pic>
      <p:pic>
        <p:nvPicPr>
          <p:cNvPr id="9"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2120169"/>
            <a:ext cx="652241" cy="636461"/>
          </a:xfrm>
          <a:prstGeom prst="rect">
            <a:avLst/>
          </a:prstGeom>
          <a:noFill/>
          <a:ln w="9525">
            <a:noFill/>
            <a:miter lim="800000"/>
            <a:headEnd/>
            <a:tailEnd/>
          </a:ln>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Motion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9" name="Picture 8" descr="NewtonPictu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357297"/>
            <a:ext cx="3681044" cy="5055782"/>
          </a:xfrm>
          <a:prstGeom prst="rect">
            <a:avLst/>
          </a:prstGeom>
        </p:spPr>
      </p:pic>
      <p:sp>
        <p:nvSpPr>
          <p:cNvPr id="11" name="Oval Callout 10"/>
          <p:cNvSpPr/>
          <p:nvPr/>
        </p:nvSpPr>
        <p:spPr>
          <a:xfrm>
            <a:off x="2677130" y="1533217"/>
            <a:ext cx="6300782" cy="1681962"/>
          </a:xfrm>
          <a:prstGeom prst="wedgeEllipseCallout">
            <a:avLst>
              <a:gd name="adj1" fmla="val -51854"/>
              <a:gd name="adj2" fmla="val 54337"/>
            </a:avLst>
          </a:prstGeom>
          <a:solidFill>
            <a:schemeClr val="accent3">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err="1" smtClean="0">
                <a:solidFill>
                  <a:srgbClr val="000000"/>
                </a:solidFill>
              </a:rPr>
              <a:t>Lex</a:t>
            </a:r>
            <a:r>
              <a:rPr lang="en-US" b="1" i="1" dirty="0" smtClean="0">
                <a:solidFill>
                  <a:srgbClr val="000000"/>
                </a:solidFill>
              </a:rPr>
              <a:t> I:</a:t>
            </a:r>
            <a:r>
              <a:rPr lang="en-US" i="1" dirty="0" smtClean="0">
                <a:solidFill>
                  <a:srgbClr val="000000"/>
                </a:solidFill>
              </a:rPr>
              <a:t> Corpus </a:t>
            </a:r>
            <a:r>
              <a:rPr lang="en-US" i="1" dirty="0" err="1" smtClean="0">
                <a:solidFill>
                  <a:srgbClr val="000000"/>
                </a:solidFill>
              </a:rPr>
              <a:t>omne</a:t>
            </a:r>
            <a:r>
              <a:rPr lang="en-US" i="1" dirty="0" smtClean="0">
                <a:solidFill>
                  <a:srgbClr val="000000"/>
                </a:solidFill>
              </a:rPr>
              <a:t> </a:t>
            </a:r>
            <a:r>
              <a:rPr lang="en-US" i="1" dirty="0" err="1" smtClean="0">
                <a:solidFill>
                  <a:srgbClr val="000000"/>
                </a:solidFill>
              </a:rPr>
              <a:t>perseverare</a:t>
            </a:r>
            <a:r>
              <a:rPr lang="en-US" i="1" dirty="0" smtClean="0">
                <a:solidFill>
                  <a:srgbClr val="000000"/>
                </a:solidFill>
              </a:rPr>
              <a:t> in </a:t>
            </a:r>
            <a:r>
              <a:rPr lang="en-US" i="1" dirty="0" err="1" smtClean="0">
                <a:solidFill>
                  <a:srgbClr val="000000"/>
                </a:solidFill>
              </a:rPr>
              <a:t>statu</a:t>
            </a:r>
            <a:r>
              <a:rPr lang="en-US" i="1" dirty="0" smtClean="0">
                <a:solidFill>
                  <a:srgbClr val="000000"/>
                </a:solidFill>
              </a:rPr>
              <a:t> </a:t>
            </a:r>
            <a:r>
              <a:rPr lang="en-US" i="1" dirty="0" err="1" smtClean="0">
                <a:solidFill>
                  <a:srgbClr val="000000"/>
                </a:solidFill>
              </a:rPr>
              <a:t>suo</a:t>
            </a:r>
            <a:r>
              <a:rPr lang="en-US" i="1" dirty="0" smtClean="0">
                <a:solidFill>
                  <a:srgbClr val="000000"/>
                </a:solidFill>
              </a:rPr>
              <a:t> </a:t>
            </a:r>
            <a:r>
              <a:rPr lang="en-US" i="1" dirty="0" err="1" smtClean="0">
                <a:solidFill>
                  <a:srgbClr val="000000"/>
                </a:solidFill>
              </a:rPr>
              <a:t>quiescendi</a:t>
            </a:r>
            <a:r>
              <a:rPr lang="en-US" i="1" dirty="0" smtClean="0">
                <a:solidFill>
                  <a:srgbClr val="000000"/>
                </a:solidFill>
              </a:rPr>
              <a:t> </a:t>
            </a:r>
            <a:r>
              <a:rPr lang="en-US" i="1" dirty="0" err="1" smtClean="0">
                <a:solidFill>
                  <a:srgbClr val="000000"/>
                </a:solidFill>
              </a:rPr>
              <a:t>vel</a:t>
            </a:r>
            <a:r>
              <a:rPr lang="en-US" i="1" dirty="0" smtClean="0">
                <a:solidFill>
                  <a:srgbClr val="000000"/>
                </a:solidFill>
              </a:rPr>
              <a:t> </a:t>
            </a:r>
            <a:r>
              <a:rPr lang="en-US" i="1" dirty="0" err="1" smtClean="0">
                <a:solidFill>
                  <a:srgbClr val="000000"/>
                </a:solidFill>
              </a:rPr>
              <a:t>movendi</a:t>
            </a:r>
            <a:r>
              <a:rPr lang="en-US" i="1" dirty="0" smtClean="0">
                <a:solidFill>
                  <a:srgbClr val="000000"/>
                </a:solidFill>
              </a:rPr>
              <a:t> </a:t>
            </a:r>
            <a:r>
              <a:rPr lang="en-US" i="1" dirty="0" err="1" smtClean="0">
                <a:solidFill>
                  <a:srgbClr val="000000"/>
                </a:solidFill>
              </a:rPr>
              <a:t>uniformiter</a:t>
            </a:r>
            <a:r>
              <a:rPr lang="en-US" i="1" dirty="0" smtClean="0">
                <a:solidFill>
                  <a:srgbClr val="000000"/>
                </a:solidFill>
              </a:rPr>
              <a:t> in </a:t>
            </a:r>
            <a:r>
              <a:rPr lang="en-US" i="1" dirty="0" err="1" smtClean="0">
                <a:solidFill>
                  <a:srgbClr val="000000"/>
                </a:solidFill>
              </a:rPr>
              <a:t>directum</a:t>
            </a:r>
            <a:r>
              <a:rPr lang="en-US" i="1" dirty="0" smtClean="0">
                <a:solidFill>
                  <a:srgbClr val="000000"/>
                </a:solidFill>
              </a:rPr>
              <a:t>, nisi </a:t>
            </a:r>
            <a:r>
              <a:rPr lang="en-US" i="1" dirty="0" err="1" smtClean="0">
                <a:solidFill>
                  <a:srgbClr val="000000"/>
                </a:solidFill>
              </a:rPr>
              <a:t>quatenus</a:t>
            </a:r>
            <a:r>
              <a:rPr lang="en-US" i="1" dirty="0" smtClean="0">
                <a:solidFill>
                  <a:srgbClr val="000000"/>
                </a:solidFill>
              </a:rPr>
              <a:t> a </a:t>
            </a:r>
            <a:r>
              <a:rPr lang="en-US" i="1" dirty="0" err="1" smtClean="0">
                <a:solidFill>
                  <a:srgbClr val="000000"/>
                </a:solidFill>
              </a:rPr>
              <a:t>viribus</a:t>
            </a:r>
            <a:r>
              <a:rPr lang="en-US" i="1" dirty="0" smtClean="0">
                <a:solidFill>
                  <a:srgbClr val="000000"/>
                </a:solidFill>
              </a:rPr>
              <a:t> </a:t>
            </a:r>
            <a:r>
              <a:rPr lang="en-US" i="1" dirty="0" err="1" smtClean="0">
                <a:solidFill>
                  <a:srgbClr val="000000"/>
                </a:solidFill>
              </a:rPr>
              <a:t>impressis</a:t>
            </a:r>
            <a:r>
              <a:rPr lang="en-US" i="1" dirty="0" smtClean="0">
                <a:solidFill>
                  <a:srgbClr val="000000"/>
                </a:solidFill>
              </a:rPr>
              <a:t> </a:t>
            </a:r>
            <a:r>
              <a:rPr lang="en-US" i="1" dirty="0" err="1" smtClean="0">
                <a:solidFill>
                  <a:srgbClr val="000000"/>
                </a:solidFill>
              </a:rPr>
              <a:t>cogitur</a:t>
            </a:r>
            <a:r>
              <a:rPr lang="en-US" i="1" dirty="0" smtClean="0">
                <a:solidFill>
                  <a:srgbClr val="000000"/>
                </a:solidFill>
              </a:rPr>
              <a:t> </a:t>
            </a:r>
            <a:r>
              <a:rPr lang="en-US" i="1" dirty="0" err="1" smtClean="0">
                <a:solidFill>
                  <a:srgbClr val="000000"/>
                </a:solidFill>
              </a:rPr>
              <a:t>statum</a:t>
            </a:r>
            <a:r>
              <a:rPr lang="en-US" i="1" dirty="0" smtClean="0">
                <a:solidFill>
                  <a:srgbClr val="000000"/>
                </a:solidFill>
              </a:rPr>
              <a:t> </a:t>
            </a:r>
            <a:r>
              <a:rPr lang="en-US" i="1" dirty="0" err="1" smtClean="0">
                <a:solidFill>
                  <a:srgbClr val="000000"/>
                </a:solidFill>
              </a:rPr>
              <a:t>illum</a:t>
            </a:r>
            <a:r>
              <a:rPr lang="en-US" i="1" dirty="0" smtClean="0">
                <a:solidFill>
                  <a:srgbClr val="000000"/>
                </a:solidFill>
              </a:rPr>
              <a:t> </a:t>
            </a:r>
            <a:r>
              <a:rPr lang="en-US" i="1" dirty="0" err="1" smtClean="0">
                <a:solidFill>
                  <a:srgbClr val="000000"/>
                </a:solidFill>
              </a:rPr>
              <a:t>matare</a:t>
            </a:r>
            <a:r>
              <a:rPr lang="en-US" i="1" dirty="0" smtClean="0">
                <a:solidFill>
                  <a:srgbClr val="000000"/>
                </a:solidFill>
              </a:rPr>
              <a:t>.</a:t>
            </a:r>
            <a:endParaRPr lang="en-US" i="1" dirty="0">
              <a:solidFill>
                <a:srgbClr val="000000"/>
              </a:solidFill>
            </a:endParaRPr>
          </a:p>
        </p:txBody>
      </p:sp>
      <p:sp>
        <p:nvSpPr>
          <p:cNvPr id="12" name="TextBox 11"/>
          <p:cNvSpPr txBox="1"/>
          <p:nvPr/>
        </p:nvSpPr>
        <p:spPr>
          <a:xfrm>
            <a:off x="4004254" y="3615646"/>
            <a:ext cx="4831898" cy="1200329"/>
          </a:xfrm>
          <a:prstGeom prst="rect">
            <a:avLst/>
          </a:prstGeom>
          <a:noFill/>
        </p:spPr>
        <p:txBody>
          <a:bodyPr wrap="square" rtlCol="0">
            <a:spAutoFit/>
          </a:bodyPr>
          <a:lstStyle/>
          <a:p>
            <a:r>
              <a:rPr lang="en-US" b="1" dirty="0" smtClean="0"/>
              <a:t>First Law:</a:t>
            </a:r>
          </a:p>
          <a:p>
            <a:r>
              <a:rPr lang="en-US" dirty="0" smtClean="0"/>
              <a:t>An object at rest will remain at rest, and an object in motion will remain in motion unless acted on by an external and unbalanced force.</a:t>
            </a:r>
            <a:endParaRPr lang="en-US" dirty="0"/>
          </a:p>
        </p:txBody>
      </p:sp>
    </p:spTree>
    <p:extLst>
      <p:ext uri="{BB962C8B-B14F-4D97-AF65-F5344CB8AC3E}">
        <p14:creationId xmlns:p14="http://schemas.microsoft.com/office/powerpoint/2010/main" val="21792995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olf19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1119" y="1287233"/>
            <a:ext cx="3689397" cy="5109815"/>
          </a:xfrm>
          <a:prstGeom prst="rect">
            <a:avLst/>
          </a:prstGeom>
        </p:spPr>
      </p:pic>
      <p:sp>
        <p:nvSpPr>
          <p:cNvPr id="3" name="Title 2"/>
          <p:cNvSpPr>
            <a:spLocks noGrp="1"/>
          </p:cNvSpPr>
          <p:nvPr>
            <p:ph type="title"/>
          </p:nvPr>
        </p:nvSpPr>
        <p:spPr/>
        <p:txBody>
          <a:bodyPr anchor="ctr"/>
          <a:lstStyle/>
          <a:p>
            <a:r>
              <a:rPr lang="en-US" dirty="0" smtClean="0"/>
              <a:t>Newton’s Golf</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TextBox 1"/>
          <p:cNvSpPr txBox="1"/>
          <p:nvPr/>
        </p:nvSpPr>
        <p:spPr>
          <a:xfrm>
            <a:off x="163040" y="1377126"/>
            <a:ext cx="5108079" cy="4524316"/>
          </a:xfrm>
          <a:prstGeom prst="rect">
            <a:avLst/>
          </a:prstGeom>
          <a:noFill/>
        </p:spPr>
        <p:txBody>
          <a:bodyPr wrap="square" rtlCol="0">
            <a:spAutoFit/>
          </a:bodyPr>
          <a:lstStyle/>
          <a:p>
            <a:r>
              <a:rPr lang="en-US" b="1" dirty="0" smtClean="0"/>
              <a:t>Object:</a:t>
            </a:r>
            <a:r>
              <a:rPr lang="en-US" dirty="0" smtClean="0"/>
              <a:t>  Get the marble to touch the dot.</a:t>
            </a:r>
          </a:p>
          <a:p>
            <a:endParaRPr lang="en-US" dirty="0" smtClean="0"/>
          </a:p>
          <a:p>
            <a:r>
              <a:rPr lang="en-US" b="1" dirty="0" smtClean="0"/>
              <a:t>Set-up:</a:t>
            </a:r>
          </a:p>
          <a:p>
            <a:pPr marL="285750" indent="-285750">
              <a:buFont typeface="Arial"/>
              <a:buChar char="•"/>
            </a:pPr>
            <a:r>
              <a:rPr lang="en-US" dirty="0" smtClean="0"/>
              <a:t>Place the marble on the “tee.”</a:t>
            </a:r>
          </a:p>
          <a:p>
            <a:pPr marL="285750" indent="-285750">
              <a:buFont typeface="Arial"/>
              <a:buChar char="•"/>
            </a:pPr>
            <a:r>
              <a:rPr lang="en-US" dirty="0" smtClean="0"/>
              <a:t>Four players then go to each side of the “course”</a:t>
            </a:r>
          </a:p>
          <a:p>
            <a:pPr marL="285750" indent="-285750">
              <a:buFont typeface="Arial"/>
              <a:buChar char="•"/>
            </a:pPr>
            <a:r>
              <a:rPr lang="en-US" dirty="0" smtClean="0"/>
              <a:t>Using only a puff of air through the straw, move the marble from the tee to the hole.</a:t>
            </a:r>
          </a:p>
          <a:p>
            <a:endParaRPr lang="en-US" dirty="0"/>
          </a:p>
          <a:p>
            <a:r>
              <a:rPr lang="en-US" b="1" dirty="0" smtClean="0"/>
              <a:t>Rules:</a:t>
            </a:r>
          </a:p>
          <a:p>
            <a:pPr marL="285750" indent="-285750">
              <a:buFont typeface="Arial"/>
              <a:buChar char="•"/>
            </a:pPr>
            <a:r>
              <a:rPr lang="en-US" dirty="0" smtClean="0"/>
              <a:t>You can only blow through the straw.</a:t>
            </a:r>
          </a:p>
          <a:p>
            <a:pPr marL="285750" indent="-285750">
              <a:buFont typeface="Arial"/>
              <a:buChar char="•"/>
            </a:pPr>
            <a:r>
              <a:rPr lang="en-US" dirty="0" smtClean="0"/>
              <a:t>You can only blow in quick puffs.</a:t>
            </a:r>
          </a:p>
          <a:p>
            <a:pPr marL="285750" indent="-285750">
              <a:buFont typeface="Arial"/>
              <a:buChar char="•"/>
            </a:pPr>
            <a:r>
              <a:rPr lang="en-US" dirty="0" smtClean="0"/>
              <a:t>You can only blow in the North, South, East or West directions.</a:t>
            </a:r>
          </a:p>
          <a:p>
            <a:pPr marL="285750" indent="-285750">
              <a:buFont typeface="Arial"/>
              <a:buChar char="•"/>
            </a:pPr>
            <a:r>
              <a:rPr lang="en-US" dirty="0" smtClean="0"/>
              <a:t>You cannot touch the marble or move the paper in any way.</a:t>
            </a:r>
          </a:p>
        </p:txBody>
      </p:sp>
    </p:spTree>
    <p:extLst>
      <p:ext uri="{BB962C8B-B14F-4D97-AF65-F5344CB8AC3E}">
        <p14:creationId xmlns:p14="http://schemas.microsoft.com/office/powerpoint/2010/main" val="29833549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Newton’s Golf</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6" name="TextBox 5"/>
          <p:cNvSpPr txBox="1"/>
          <p:nvPr/>
        </p:nvSpPr>
        <p:spPr>
          <a:xfrm>
            <a:off x="163040" y="1527728"/>
            <a:ext cx="8814872" cy="707886"/>
          </a:xfrm>
          <a:prstGeom prst="rect">
            <a:avLst/>
          </a:prstGeom>
          <a:noFill/>
        </p:spPr>
        <p:txBody>
          <a:bodyPr wrap="square" rtlCol="0">
            <a:spAutoFit/>
          </a:bodyPr>
          <a:lstStyle/>
          <a:p>
            <a:r>
              <a:rPr lang="en-US" sz="2000" dirty="0" smtClean="0"/>
              <a:t>What did you observe about the marble when you blew on it?</a:t>
            </a:r>
          </a:p>
          <a:p>
            <a:r>
              <a:rPr lang="en-US" sz="2000" dirty="0" smtClean="0"/>
              <a:t>How about when you stopped blowing on it?</a:t>
            </a:r>
          </a:p>
        </p:txBody>
      </p:sp>
      <p:pic>
        <p:nvPicPr>
          <p:cNvPr id="7" name="Picture 6"/>
          <p:cNvPicPr>
            <a:picLocks noChangeAspect="1"/>
          </p:cNvPicPr>
          <p:nvPr/>
        </p:nvPicPr>
        <p:blipFill>
          <a:blip r:embed="rId3"/>
          <a:stretch>
            <a:fillRect/>
          </a:stretch>
        </p:blipFill>
        <p:spPr>
          <a:xfrm>
            <a:off x="3748109" y="2496282"/>
            <a:ext cx="5229803" cy="3900390"/>
          </a:xfrm>
          <a:prstGeom prst="rect">
            <a:avLst/>
          </a:prstGeom>
        </p:spPr>
      </p:pic>
      <p:sp>
        <p:nvSpPr>
          <p:cNvPr id="8" name="TextBox 7"/>
          <p:cNvSpPr txBox="1"/>
          <p:nvPr/>
        </p:nvSpPr>
        <p:spPr>
          <a:xfrm>
            <a:off x="163040" y="2496282"/>
            <a:ext cx="3581400" cy="2554545"/>
          </a:xfrm>
          <a:prstGeom prst="rect">
            <a:avLst/>
          </a:prstGeom>
          <a:noFill/>
        </p:spPr>
        <p:txBody>
          <a:bodyPr wrap="square" rtlCol="0">
            <a:spAutoFit/>
          </a:bodyPr>
          <a:lstStyle/>
          <a:p>
            <a:r>
              <a:rPr lang="en-US" sz="2000" dirty="0"/>
              <a:t>What were the most effective strategies?</a:t>
            </a:r>
          </a:p>
          <a:p>
            <a:endParaRPr lang="en-US" sz="2000" dirty="0"/>
          </a:p>
          <a:p>
            <a:r>
              <a:rPr lang="en-US" sz="2000" dirty="0"/>
              <a:t>Would the game be easier or harder if the paper were spinning</a:t>
            </a:r>
            <a:r>
              <a:rPr lang="en-US" sz="2000" dirty="0" smtClean="0"/>
              <a:t>?</a:t>
            </a:r>
          </a:p>
          <a:p>
            <a:endParaRPr lang="en-US" sz="2000" dirty="0"/>
          </a:p>
          <a:p>
            <a:r>
              <a:rPr lang="en-US" sz="2000" dirty="0" smtClean="0"/>
              <a:t>Why?</a:t>
            </a:r>
            <a:endParaRPr lang="en-US" sz="2000" dirty="0"/>
          </a:p>
        </p:txBody>
      </p:sp>
    </p:spTree>
    <p:extLst>
      <p:ext uri="{BB962C8B-B14F-4D97-AF65-F5344CB8AC3E}">
        <p14:creationId xmlns:p14="http://schemas.microsoft.com/office/powerpoint/2010/main" val="354782359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err="1" smtClean="0"/>
              <a:t>Coriolis</a:t>
            </a:r>
            <a:r>
              <a:rPr lang="en-US" dirty="0" smtClean="0"/>
              <a:t> Effect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CoriolisEffec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3040" y="1432443"/>
            <a:ext cx="8814872" cy="4958366"/>
          </a:xfrm>
          <a:prstGeom prst="rect">
            <a:avLst/>
          </a:prstGeom>
        </p:spPr>
      </p:pic>
    </p:spTree>
    <p:extLst>
      <p:ext uri="{BB962C8B-B14F-4D97-AF65-F5344CB8AC3E}">
        <p14:creationId xmlns:p14="http://schemas.microsoft.com/office/powerpoint/2010/main" val="427107987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err="1" smtClean="0"/>
              <a:t>Coriolis</a:t>
            </a:r>
            <a:r>
              <a:rPr lang="en-US" dirty="0" smtClean="0"/>
              <a:t> Effect Lab</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 name="Picture 1" descr="LabPho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035" y="1396998"/>
            <a:ext cx="6658412" cy="4993809"/>
          </a:xfrm>
          <a:prstGeom prst="rect">
            <a:avLst/>
          </a:prstGeom>
        </p:spPr>
      </p:pic>
      <p:pic>
        <p:nvPicPr>
          <p:cNvPr id="7"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Tree>
    <p:extLst>
      <p:ext uri="{BB962C8B-B14F-4D97-AF65-F5344CB8AC3E}">
        <p14:creationId xmlns:p14="http://schemas.microsoft.com/office/powerpoint/2010/main" val="1915502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err="1" smtClean="0"/>
              <a:t>Coriolis</a:t>
            </a:r>
            <a:r>
              <a:rPr lang="en-US" dirty="0" smtClean="0"/>
              <a:t> Effect On Earth</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TextBox 1"/>
          <p:cNvSpPr txBox="1"/>
          <p:nvPr/>
        </p:nvSpPr>
        <p:spPr>
          <a:xfrm>
            <a:off x="163040" y="1354707"/>
            <a:ext cx="8814872" cy="5078313"/>
          </a:xfrm>
          <a:prstGeom prst="rect">
            <a:avLst/>
          </a:prstGeom>
          <a:noFill/>
        </p:spPr>
        <p:txBody>
          <a:bodyPr wrap="square" rtlCol="0">
            <a:spAutoFit/>
          </a:bodyPr>
          <a:lstStyle/>
          <a:p>
            <a:r>
              <a:rPr lang="en-US" sz="2300" dirty="0" smtClean="0"/>
              <a:t>Does </a:t>
            </a:r>
            <a:r>
              <a:rPr lang="en-US" sz="2300" dirty="0" err="1" smtClean="0"/>
              <a:t>Coriolis</a:t>
            </a:r>
            <a:r>
              <a:rPr lang="en-US" sz="2300" dirty="0" smtClean="0"/>
              <a:t> matter?</a:t>
            </a:r>
          </a:p>
          <a:p>
            <a:r>
              <a:rPr lang="en-US" sz="2300" dirty="0" smtClean="0"/>
              <a:t>Why don’t we see the </a:t>
            </a:r>
            <a:r>
              <a:rPr lang="en-US" sz="2300" dirty="0" err="1" smtClean="0"/>
              <a:t>Coriolis</a:t>
            </a:r>
            <a:r>
              <a:rPr lang="en-US" sz="2300" dirty="0" smtClean="0"/>
              <a:t> effect deflecting everyday objects?</a:t>
            </a:r>
          </a:p>
          <a:p>
            <a:endParaRPr lang="en-US" dirty="0" smtClean="0"/>
          </a:p>
          <a:p>
            <a:r>
              <a:rPr lang="en-US" sz="2000" dirty="0" smtClean="0"/>
              <a:t>Compare the motion of the object with the motion of the earth.</a:t>
            </a:r>
          </a:p>
          <a:p>
            <a:endParaRPr lang="en-US" sz="2000" dirty="0"/>
          </a:p>
          <a:p>
            <a:r>
              <a:rPr lang="en-US" sz="2000" b="1" dirty="0" smtClean="0"/>
              <a:t>Object motion</a:t>
            </a:r>
            <a:r>
              <a:rPr lang="en-US" sz="2000" dirty="0" smtClean="0"/>
              <a:t>:  </a:t>
            </a:r>
            <a:r>
              <a:rPr lang="en-US" sz="2000" i="1" dirty="0" smtClean="0"/>
              <a:t>U (m/s) = Object velocity</a:t>
            </a:r>
            <a:endParaRPr lang="en-US" sz="2000" dirty="0" smtClean="0"/>
          </a:p>
          <a:p>
            <a:endParaRPr lang="en-US" sz="2000" dirty="0"/>
          </a:p>
          <a:p>
            <a:r>
              <a:rPr lang="en-US" sz="2000" b="1" dirty="0" smtClean="0"/>
              <a:t>Earth’s rotational motion</a:t>
            </a:r>
            <a:r>
              <a:rPr lang="en-US" sz="2000" dirty="0" smtClean="0"/>
              <a:t>:  </a:t>
            </a:r>
            <a:r>
              <a:rPr lang="en-US" sz="2000" i="1" dirty="0" smtClean="0"/>
              <a:t>Lf  (m/s)</a:t>
            </a:r>
          </a:p>
          <a:p>
            <a:r>
              <a:rPr lang="en-US" sz="2000" i="1" dirty="0" smtClean="0"/>
              <a:t> </a:t>
            </a:r>
            <a:r>
              <a:rPr lang="en-US" sz="2000" dirty="0"/>
              <a:t>	</a:t>
            </a:r>
            <a:r>
              <a:rPr lang="en-US" sz="2000" i="1" dirty="0" smtClean="0"/>
              <a:t>L = Path length (m) </a:t>
            </a:r>
          </a:p>
          <a:p>
            <a:r>
              <a:rPr lang="en-US" sz="2000" i="1" dirty="0"/>
              <a:t>	</a:t>
            </a:r>
            <a:r>
              <a:rPr lang="en-US" sz="2000" i="1" dirty="0" smtClean="0"/>
              <a:t>f = Earth’s rotational frequency (1/s)</a:t>
            </a:r>
            <a:endParaRPr lang="en-US" sz="2000" dirty="0" smtClean="0"/>
          </a:p>
          <a:p>
            <a:endParaRPr lang="en-US" sz="2000" dirty="0"/>
          </a:p>
          <a:p>
            <a:r>
              <a:rPr lang="en-US" sz="2000" b="1" dirty="0" err="1" smtClean="0"/>
              <a:t>Rossby</a:t>
            </a:r>
            <a:r>
              <a:rPr lang="en-US" sz="2000" b="1" dirty="0" smtClean="0"/>
              <a:t> Number </a:t>
            </a:r>
            <a:r>
              <a:rPr lang="en-US" sz="2000" dirty="0" smtClean="0"/>
              <a:t>(no units): </a:t>
            </a:r>
          </a:p>
          <a:p>
            <a:endParaRPr lang="en-US" sz="2000" dirty="0"/>
          </a:p>
          <a:p>
            <a:endParaRPr lang="en-US" sz="2000" dirty="0" smtClean="0"/>
          </a:p>
          <a:p>
            <a:endParaRPr lang="en-US" sz="2000" dirty="0"/>
          </a:p>
          <a:p>
            <a:r>
              <a:rPr lang="en-US" sz="2000" dirty="0" smtClean="0"/>
              <a:t>Small </a:t>
            </a:r>
            <a:r>
              <a:rPr lang="en-US" sz="2000" i="1" dirty="0" smtClean="0"/>
              <a:t>Ro</a:t>
            </a:r>
            <a:r>
              <a:rPr lang="en-US" sz="2000" dirty="0" smtClean="0"/>
              <a:t> means the </a:t>
            </a:r>
            <a:r>
              <a:rPr lang="en-US" sz="2000" dirty="0" err="1"/>
              <a:t>C</a:t>
            </a:r>
            <a:r>
              <a:rPr lang="en-US" sz="2000" dirty="0" err="1" smtClean="0"/>
              <a:t>oriolis</a:t>
            </a:r>
            <a:r>
              <a:rPr lang="en-US" sz="2000" dirty="0" smtClean="0"/>
              <a:t> effect is important.</a:t>
            </a:r>
          </a:p>
        </p:txBody>
      </p:sp>
      <p:pic>
        <p:nvPicPr>
          <p:cNvPr id="9" name="Picture 8"/>
          <p:cNvPicPr>
            <a:picLocks noChangeAspect="1"/>
          </p:cNvPicPr>
          <p:nvPr/>
        </p:nvPicPr>
        <p:blipFill>
          <a:blip r:embed="rId3"/>
          <a:stretch>
            <a:fillRect/>
          </a:stretch>
        </p:blipFill>
        <p:spPr>
          <a:xfrm>
            <a:off x="1628245" y="5189175"/>
            <a:ext cx="3784600" cy="647700"/>
          </a:xfrm>
          <a:prstGeom prst="rect">
            <a:avLst/>
          </a:prstGeom>
        </p:spPr>
      </p:pic>
      <p:grpSp>
        <p:nvGrpSpPr>
          <p:cNvPr id="66" name="Group 65"/>
          <p:cNvGrpSpPr/>
          <p:nvPr/>
        </p:nvGrpSpPr>
        <p:grpSpPr>
          <a:xfrm>
            <a:off x="5597969" y="2620358"/>
            <a:ext cx="3398265" cy="3004808"/>
            <a:chOff x="5597969" y="2620358"/>
            <a:chExt cx="3398265" cy="3004808"/>
          </a:xfrm>
        </p:grpSpPr>
        <p:grpSp>
          <p:nvGrpSpPr>
            <p:cNvPr id="65" name="Group 64"/>
            <p:cNvGrpSpPr/>
            <p:nvPr/>
          </p:nvGrpSpPr>
          <p:grpSpPr>
            <a:xfrm>
              <a:off x="5597969" y="2731237"/>
              <a:ext cx="3398265" cy="2893929"/>
              <a:chOff x="5597969" y="2731237"/>
              <a:chExt cx="3398265" cy="2893929"/>
            </a:xfrm>
          </p:grpSpPr>
          <p:pic>
            <p:nvPicPr>
              <p:cNvPr id="14" name="Picture 13"/>
              <p:cNvPicPr>
                <a:picLocks noChangeAspect="1"/>
              </p:cNvPicPr>
              <p:nvPr/>
            </p:nvPicPr>
            <p:blipFill>
              <a:blip r:embed="rId4"/>
              <a:stretch>
                <a:fillRect/>
              </a:stretch>
            </p:blipFill>
            <p:spPr>
              <a:xfrm>
                <a:off x="5597969" y="2731237"/>
                <a:ext cx="3398265" cy="2893929"/>
              </a:xfrm>
              <a:prstGeom prst="rect">
                <a:avLst/>
              </a:prstGeom>
            </p:spPr>
          </p:pic>
          <p:sp>
            <p:nvSpPr>
              <p:cNvPr id="15" name="Arc 14"/>
              <p:cNvSpPr/>
              <p:nvPr/>
            </p:nvSpPr>
            <p:spPr>
              <a:xfrm rot="15886273">
                <a:off x="6994564" y="3671307"/>
                <a:ext cx="1029641" cy="1035148"/>
              </a:xfrm>
              <a:prstGeom prst="arc">
                <a:avLst/>
              </a:prstGeom>
              <a:ln w="57150" cmpd="sng">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 name="Straight Connector 16"/>
              <p:cNvCxnSpPr/>
              <p:nvPr/>
            </p:nvCxnSpPr>
            <p:spPr>
              <a:xfrm flipH="1" flipV="1">
                <a:off x="7031648" y="2827701"/>
                <a:ext cx="68991" cy="370168"/>
              </a:xfrm>
              <a:prstGeom prst="line">
                <a:avLst/>
              </a:prstGeom>
              <a:ln w="38100" cmpd="sng"/>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flipV="1">
                <a:off x="7493248" y="5254998"/>
                <a:ext cx="68991" cy="370168"/>
              </a:xfrm>
              <a:prstGeom prst="line">
                <a:avLst/>
              </a:prstGeom>
              <a:ln w="38100" cmpd="sng"/>
            </p:spPr>
            <p:style>
              <a:lnRef idx="2">
                <a:schemeClr val="accent1"/>
              </a:lnRef>
              <a:fillRef idx="0">
                <a:schemeClr val="accent1"/>
              </a:fillRef>
              <a:effectRef idx="1">
                <a:schemeClr val="accent1"/>
              </a:effectRef>
              <a:fontRef idx="minor">
                <a:schemeClr val="tx1"/>
              </a:fontRef>
            </p:style>
          </p:cxnSp>
          <p:sp>
            <p:nvSpPr>
              <p:cNvPr id="23" name="Curved Up Arrow 22"/>
              <p:cNvSpPr/>
              <p:nvPr/>
            </p:nvSpPr>
            <p:spPr>
              <a:xfrm rot="20971663">
                <a:off x="6759786" y="2995154"/>
                <a:ext cx="665169" cy="259502"/>
              </a:xfrm>
              <a:prstGeom prst="curvedUpArrow">
                <a:avLst/>
              </a:prstGeom>
              <a:scene3d>
                <a:camera prst="isometricOffAxis1Top"/>
                <a:lightRig rig="threePt" dir="t">
                  <a:rot lat="0" lon="0" rev="0"/>
                </a:lightRig>
              </a:scene3d>
              <a:sp3d contourW="9525" prstMaterial="matte">
                <a:bevelT w="0" h="0"/>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62" name="Straight Arrow Connector 61"/>
              <p:cNvCxnSpPr/>
              <p:nvPr/>
            </p:nvCxnSpPr>
            <p:spPr>
              <a:xfrm flipV="1">
                <a:off x="6993964" y="3403600"/>
                <a:ext cx="37684" cy="832449"/>
              </a:xfrm>
              <a:prstGeom prst="straightConnector1">
                <a:avLst/>
              </a:prstGeom>
              <a:ln w="57150" cmpd="sng">
                <a:solidFill>
                  <a:srgbClr val="FFFF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rot="16459882">
                <a:off x="6253431" y="3698785"/>
                <a:ext cx="1079455" cy="307777"/>
              </a:xfrm>
              <a:prstGeom prst="rect">
                <a:avLst/>
              </a:prstGeom>
              <a:noFill/>
            </p:spPr>
            <p:txBody>
              <a:bodyPr wrap="none" rtlCol="0">
                <a:spAutoFit/>
              </a:bodyPr>
              <a:lstStyle/>
              <a:p>
                <a:r>
                  <a:rPr lang="en-US" sz="1400" dirty="0" smtClean="0">
                    <a:solidFill>
                      <a:schemeClr val="bg1"/>
                    </a:solidFill>
                  </a:rPr>
                  <a:t>Initial Path</a:t>
                </a:r>
                <a:endParaRPr lang="en-US" sz="1400" dirty="0">
                  <a:solidFill>
                    <a:schemeClr val="bg1"/>
                  </a:solidFill>
                </a:endParaRPr>
              </a:p>
            </p:txBody>
          </p:sp>
          <p:sp>
            <p:nvSpPr>
              <p:cNvPr id="64" name="TextBox 63"/>
              <p:cNvSpPr txBox="1"/>
              <p:nvPr/>
            </p:nvSpPr>
            <p:spPr>
              <a:xfrm rot="19443159">
                <a:off x="6934300" y="3618687"/>
                <a:ext cx="1103475" cy="307777"/>
              </a:xfrm>
              <a:prstGeom prst="rect">
                <a:avLst/>
              </a:prstGeom>
              <a:noFill/>
            </p:spPr>
            <p:txBody>
              <a:bodyPr wrap="none" rtlCol="0">
                <a:spAutoFit/>
              </a:bodyPr>
              <a:lstStyle/>
              <a:p>
                <a:r>
                  <a:rPr lang="en-US" sz="1400" dirty="0" smtClean="0">
                    <a:solidFill>
                      <a:schemeClr val="bg1"/>
                    </a:solidFill>
                  </a:rPr>
                  <a:t>Actual Path</a:t>
                </a:r>
                <a:endParaRPr lang="en-US" sz="1400" dirty="0">
                  <a:solidFill>
                    <a:schemeClr val="bg1"/>
                  </a:solidFill>
                </a:endParaRPr>
              </a:p>
            </p:txBody>
          </p:sp>
        </p:grpSp>
        <p:sp>
          <p:nvSpPr>
            <p:cNvPr id="60" name="Arc 59"/>
            <p:cNvSpPr/>
            <p:nvPr/>
          </p:nvSpPr>
          <p:spPr>
            <a:xfrm rot="8631655">
              <a:off x="5995086" y="2620358"/>
              <a:ext cx="2444579" cy="2361237"/>
            </a:xfrm>
            <a:prstGeom prst="arc">
              <a:avLst>
                <a:gd name="adj1" fmla="val 14117557"/>
                <a:gd name="adj2" fmla="val 0"/>
              </a:avLst>
            </a:prstGeom>
            <a:ln w="25400" cmpd="sng">
              <a:solidFill>
                <a:schemeClr val="accent1"/>
              </a:solidFill>
              <a:prstDash val="soli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102954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err="1" smtClean="0"/>
              <a:t>Coriolis</a:t>
            </a:r>
            <a:r>
              <a:rPr lang="en-US" dirty="0" smtClean="0"/>
              <a:t> Effect On Earth</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27737833"/>
              </p:ext>
            </p:extLst>
          </p:nvPr>
        </p:nvGraphicFramePr>
        <p:xfrm>
          <a:off x="2238375" y="1524196"/>
          <a:ext cx="6724777" cy="2968428"/>
        </p:xfrm>
        <a:graphic>
          <a:graphicData uri="http://schemas.openxmlformats.org/drawingml/2006/table">
            <a:tbl>
              <a:tblPr firstRow="1" bandRow="1">
                <a:tableStyleId>{5C22544A-7EE6-4342-B048-85BDC9FD1C3A}</a:tableStyleId>
              </a:tblPr>
              <a:tblGrid>
                <a:gridCol w="2249282"/>
                <a:gridCol w="1383625"/>
                <a:gridCol w="1496539"/>
                <a:gridCol w="1595331"/>
              </a:tblGrid>
              <a:tr h="371690">
                <a:tc>
                  <a:txBody>
                    <a:bodyPr/>
                    <a:lstStyle/>
                    <a:p>
                      <a:pPr algn="ctr"/>
                      <a:r>
                        <a:rPr lang="en-US" sz="1600" dirty="0" smtClean="0"/>
                        <a:t>Use</a:t>
                      </a:r>
                      <a:r>
                        <a:rPr lang="en-US" sz="1600" baseline="0" dirty="0" smtClean="0"/>
                        <a:t> f = 10</a:t>
                      </a:r>
                      <a:r>
                        <a:rPr lang="en-US" sz="1600" baseline="30000" dirty="0" smtClean="0"/>
                        <a:t>-4</a:t>
                      </a:r>
                      <a:endParaRPr lang="en-US" sz="1600" dirty="0"/>
                    </a:p>
                  </a:txBody>
                  <a:tcPr marL="83262" marR="83262" marT="41631" marB="41631"/>
                </a:tc>
                <a:tc>
                  <a:txBody>
                    <a:bodyPr/>
                    <a:lstStyle/>
                    <a:p>
                      <a:pPr algn="ctr"/>
                      <a:r>
                        <a:rPr lang="en-US" sz="1600" dirty="0" smtClean="0"/>
                        <a:t>U (m/s)</a:t>
                      </a:r>
                      <a:endParaRPr lang="en-US" sz="1600" dirty="0"/>
                    </a:p>
                  </a:txBody>
                  <a:tcPr marL="83262" marR="83262" marT="41631" marB="41631"/>
                </a:tc>
                <a:tc>
                  <a:txBody>
                    <a:bodyPr/>
                    <a:lstStyle/>
                    <a:p>
                      <a:pPr algn="ctr"/>
                      <a:r>
                        <a:rPr lang="en-US" sz="1600" dirty="0" smtClean="0"/>
                        <a:t>L (m)</a:t>
                      </a:r>
                      <a:endParaRPr lang="en-US" sz="1600" dirty="0"/>
                    </a:p>
                  </a:txBody>
                  <a:tcPr marL="83262" marR="83262" marT="41631" marB="41631"/>
                </a:tc>
                <a:tc>
                  <a:txBody>
                    <a:bodyPr/>
                    <a:lstStyle/>
                    <a:p>
                      <a:pPr algn="ctr"/>
                      <a:r>
                        <a:rPr lang="en-US" sz="1600" dirty="0" smtClean="0"/>
                        <a:t>Ro = U/(Lf)</a:t>
                      </a:r>
                      <a:endParaRPr lang="en-US" sz="1600" dirty="0"/>
                    </a:p>
                  </a:txBody>
                  <a:tcPr marL="83262" marR="83262" marT="41631" marB="41631"/>
                </a:tc>
              </a:tr>
              <a:tr h="371690">
                <a:tc>
                  <a:txBody>
                    <a:bodyPr/>
                    <a:lstStyle/>
                    <a:p>
                      <a:r>
                        <a:rPr lang="en-US" sz="1600" dirty="0" smtClean="0"/>
                        <a:t>Hurricane</a:t>
                      </a:r>
                      <a:endParaRPr lang="en-US" sz="1600" dirty="0"/>
                    </a:p>
                  </a:txBody>
                  <a:tcPr marL="83262" marR="83262" marT="41631" marB="41631"/>
                </a:tc>
                <a:tc>
                  <a:txBody>
                    <a:bodyPr/>
                    <a:lstStyle/>
                    <a:p>
                      <a:pPr algn="ctr"/>
                      <a:r>
                        <a:rPr lang="en-US" sz="1600" dirty="0" smtClean="0"/>
                        <a:t>32</a:t>
                      </a:r>
                      <a:endParaRPr lang="en-US" sz="1600" dirty="0"/>
                    </a:p>
                  </a:txBody>
                  <a:tcPr marL="83262" marR="83262" marT="41631" marB="41631"/>
                </a:tc>
                <a:tc>
                  <a:txBody>
                    <a:bodyPr/>
                    <a:lstStyle/>
                    <a:p>
                      <a:pPr algn="ctr"/>
                      <a:r>
                        <a:rPr lang="en-US" sz="1600" dirty="0" smtClean="0"/>
                        <a:t>400,000</a:t>
                      </a:r>
                    </a:p>
                  </a:txBody>
                  <a:tcPr marL="83262" marR="83262" marT="41631" marB="41631"/>
                </a:tc>
                <a:tc>
                  <a:txBody>
                    <a:bodyPr/>
                    <a:lstStyle/>
                    <a:p>
                      <a:endParaRPr lang="en-US" sz="1600" dirty="0"/>
                    </a:p>
                  </a:txBody>
                  <a:tcPr marL="83262" marR="83262" marT="41631" marB="41631"/>
                </a:tc>
              </a:tr>
              <a:tr h="371690">
                <a:tc>
                  <a:txBody>
                    <a:bodyPr/>
                    <a:lstStyle/>
                    <a:p>
                      <a:r>
                        <a:rPr lang="en-US" sz="1600" dirty="0" smtClean="0"/>
                        <a:t>Bullet</a:t>
                      </a:r>
                      <a:endParaRPr lang="en-US" sz="1600" dirty="0"/>
                    </a:p>
                  </a:txBody>
                  <a:tcPr marL="83262" marR="83262" marT="41631" marB="41631"/>
                </a:tc>
                <a:tc>
                  <a:txBody>
                    <a:bodyPr/>
                    <a:lstStyle/>
                    <a:p>
                      <a:pPr algn="ctr"/>
                      <a:r>
                        <a:rPr lang="en-US" sz="1600" dirty="0" smtClean="0"/>
                        <a:t>1000</a:t>
                      </a:r>
                      <a:endParaRPr lang="en-US" sz="1600" dirty="0"/>
                    </a:p>
                  </a:txBody>
                  <a:tcPr marL="83262" marR="83262" marT="41631" marB="41631"/>
                </a:tc>
                <a:tc>
                  <a:txBody>
                    <a:bodyPr/>
                    <a:lstStyle/>
                    <a:p>
                      <a:pPr algn="ctr"/>
                      <a:r>
                        <a:rPr lang="en-US" sz="1600" dirty="0" smtClean="0"/>
                        <a:t>100</a:t>
                      </a:r>
                      <a:endParaRPr lang="en-US" sz="1600" dirty="0"/>
                    </a:p>
                  </a:txBody>
                  <a:tcPr marL="83262" marR="83262" marT="41631" marB="41631"/>
                </a:tc>
                <a:tc>
                  <a:txBody>
                    <a:bodyPr/>
                    <a:lstStyle/>
                    <a:p>
                      <a:endParaRPr lang="en-US" sz="1600" dirty="0"/>
                    </a:p>
                  </a:txBody>
                  <a:tcPr marL="83262" marR="83262" marT="41631" marB="41631"/>
                </a:tc>
              </a:tr>
              <a:tr h="371690">
                <a:tc>
                  <a:txBody>
                    <a:bodyPr/>
                    <a:lstStyle/>
                    <a:p>
                      <a:r>
                        <a:rPr lang="en-US" sz="1600" dirty="0" smtClean="0"/>
                        <a:t>Railway</a:t>
                      </a:r>
                      <a:r>
                        <a:rPr lang="en-US" sz="1600" baseline="0" dirty="0" smtClean="0"/>
                        <a:t> Gun</a:t>
                      </a:r>
                      <a:endParaRPr lang="en-US" sz="1600" dirty="0"/>
                    </a:p>
                  </a:txBody>
                  <a:tcPr marL="83262" marR="83262" marT="41631" marB="41631"/>
                </a:tc>
                <a:tc>
                  <a:txBody>
                    <a:bodyPr/>
                    <a:lstStyle/>
                    <a:p>
                      <a:pPr algn="ctr"/>
                      <a:r>
                        <a:rPr lang="en-US" sz="1600" dirty="0" smtClean="0"/>
                        <a:t>1640</a:t>
                      </a:r>
                      <a:endParaRPr lang="en-US" sz="1600" dirty="0"/>
                    </a:p>
                  </a:txBody>
                  <a:tcPr marL="83262" marR="83262" marT="41631" marB="41631"/>
                </a:tc>
                <a:tc>
                  <a:txBody>
                    <a:bodyPr/>
                    <a:lstStyle/>
                    <a:p>
                      <a:pPr algn="ctr"/>
                      <a:r>
                        <a:rPr lang="en-US" sz="1600" dirty="0" smtClean="0"/>
                        <a:t>120,000</a:t>
                      </a:r>
                      <a:endParaRPr lang="en-US" sz="1600" dirty="0"/>
                    </a:p>
                  </a:txBody>
                  <a:tcPr marL="83262" marR="83262" marT="41631" marB="41631"/>
                </a:tc>
                <a:tc>
                  <a:txBody>
                    <a:bodyPr/>
                    <a:lstStyle/>
                    <a:p>
                      <a:endParaRPr lang="en-US" sz="1600"/>
                    </a:p>
                  </a:txBody>
                  <a:tcPr marL="83262" marR="83262" marT="41631" marB="41631"/>
                </a:tc>
              </a:tr>
              <a:tr h="371690">
                <a:tc>
                  <a:txBody>
                    <a:bodyPr/>
                    <a:lstStyle/>
                    <a:p>
                      <a:r>
                        <a:rPr lang="en-US" sz="1600" dirty="0" smtClean="0"/>
                        <a:t>Toilet</a:t>
                      </a:r>
                      <a:endParaRPr lang="en-US" sz="1600" dirty="0"/>
                    </a:p>
                  </a:txBody>
                  <a:tcPr marL="83262" marR="83262" marT="41631" marB="41631"/>
                </a:tc>
                <a:tc>
                  <a:txBody>
                    <a:bodyPr/>
                    <a:lstStyle/>
                    <a:p>
                      <a:pPr algn="ctr"/>
                      <a:r>
                        <a:rPr lang="en-US" sz="1600" dirty="0" smtClean="0"/>
                        <a:t>1</a:t>
                      </a:r>
                      <a:endParaRPr lang="en-US" sz="1600" dirty="0"/>
                    </a:p>
                  </a:txBody>
                  <a:tcPr marL="83262" marR="83262" marT="41631" marB="41631"/>
                </a:tc>
                <a:tc>
                  <a:txBody>
                    <a:bodyPr/>
                    <a:lstStyle/>
                    <a:p>
                      <a:pPr algn="ctr"/>
                      <a:r>
                        <a:rPr lang="en-US" sz="1600" dirty="0" smtClean="0"/>
                        <a:t>0.5</a:t>
                      </a:r>
                      <a:endParaRPr lang="en-US" sz="1600" dirty="0"/>
                    </a:p>
                  </a:txBody>
                  <a:tcPr marL="83262" marR="83262" marT="41631" marB="41631"/>
                </a:tc>
                <a:tc>
                  <a:txBody>
                    <a:bodyPr/>
                    <a:lstStyle/>
                    <a:p>
                      <a:endParaRPr lang="en-US" sz="1600" dirty="0"/>
                    </a:p>
                  </a:txBody>
                  <a:tcPr marL="83262" marR="83262" marT="41631" marB="41631"/>
                </a:tc>
              </a:tr>
              <a:tr h="366598">
                <a:tc>
                  <a:txBody>
                    <a:bodyPr/>
                    <a:lstStyle/>
                    <a:p>
                      <a:r>
                        <a:rPr lang="en-US" sz="1600" dirty="0" smtClean="0"/>
                        <a:t>Jet Stream</a:t>
                      </a:r>
                      <a:endParaRPr lang="en-US" sz="1600" dirty="0"/>
                    </a:p>
                  </a:txBody>
                  <a:tcPr marL="83262" marR="83262" marT="41631" marB="41631"/>
                </a:tc>
                <a:tc>
                  <a:txBody>
                    <a:bodyPr/>
                    <a:lstStyle/>
                    <a:p>
                      <a:pPr algn="ctr"/>
                      <a:r>
                        <a:rPr lang="en-US" sz="1600" dirty="0" smtClean="0"/>
                        <a:t>20</a:t>
                      </a:r>
                      <a:endParaRPr lang="en-US" sz="1600" dirty="0"/>
                    </a:p>
                  </a:txBody>
                  <a:tcPr marL="83262" marR="83262" marT="41631" marB="41631"/>
                </a:tc>
                <a:tc>
                  <a:txBody>
                    <a:bodyPr/>
                    <a:lstStyle/>
                    <a:p>
                      <a:pPr algn="ctr"/>
                      <a:r>
                        <a:rPr lang="en-US" sz="1600" dirty="0" smtClean="0"/>
                        <a:t>400,000</a:t>
                      </a:r>
                      <a:endParaRPr lang="en-US" sz="1600" dirty="0"/>
                    </a:p>
                  </a:txBody>
                  <a:tcPr marL="83262" marR="83262" marT="41631" marB="41631"/>
                </a:tc>
                <a:tc>
                  <a:txBody>
                    <a:bodyPr/>
                    <a:lstStyle/>
                    <a:p>
                      <a:endParaRPr lang="en-US" sz="1600"/>
                    </a:p>
                  </a:txBody>
                  <a:tcPr marL="83262" marR="83262" marT="41631" marB="41631"/>
                </a:tc>
              </a:tr>
              <a:tr h="371690">
                <a:tc>
                  <a:txBody>
                    <a:bodyPr/>
                    <a:lstStyle/>
                    <a:p>
                      <a:r>
                        <a:rPr lang="en-US" sz="1600" dirty="0" smtClean="0"/>
                        <a:t>Airplane</a:t>
                      </a:r>
                      <a:endParaRPr lang="en-US" sz="1600" dirty="0"/>
                    </a:p>
                  </a:txBody>
                  <a:tcPr marL="83262" marR="83262" marT="41631" marB="41631"/>
                </a:tc>
                <a:tc>
                  <a:txBody>
                    <a:bodyPr/>
                    <a:lstStyle/>
                    <a:p>
                      <a:pPr algn="ctr"/>
                      <a:r>
                        <a:rPr lang="en-US" sz="1600" dirty="0" smtClean="0"/>
                        <a:t>220</a:t>
                      </a:r>
                      <a:endParaRPr lang="en-US" sz="1600" dirty="0"/>
                    </a:p>
                  </a:txBody>
                  <a:tcPr marL="83262" marR="83262" marT="41631" marB="41631"/>
                </a:tc>
                <a:tc>
                  <a:txBody>
                    <a:bodyPr/>
                    <a:lstStyle/>
                    <a:p>
                      <a:pPr algn="ctr"/>
                      <a:r>
                        <a:rPr lang="en-US" sz="1600" dirty="0" smtClean="0"/>
                        <a:t>1,000,000</a:t>
                      </a:r>
                      <a:endParaRPr lang="en-US" sz="1600" dirty="0"/>
                    </a:p>
                  </a:txBody>
                  <a:tcPr marL="83262" marR="83262" marT="41631" marB="41631"/>
                </a:tc>
                <a:tc>
                  <a:txBody>
                    <a:bodyPr/>
                    <a:lstStyle/>
                    <a:p>
                      <a:endParaRPr lang="en-US" sz="1600"/>
                    </a:p>
                  </a:txBody>
                  <a:tcPr marL="83262" marR="83262" marT="41631" marB="41631"/>
                </a:tc>
              </a:tr>
              <a:tr h="371690">
                <a:tc>
                  <a:txBody>
                    <a:bodyPr/>
                    <a:lstStyle/>
                    <a:p>
                      <a:r>
                        <a:rPr lang="en-US" sz="1600" dirty="0" smtClean="0"/>
                        <a:t>Ocean Currents</a:t>
                      </a:r>
                      <a:endParaRPr lang="en-US" sz="1600" dirty="0"/>
                    </a:p>
                  </a:txBody>
                  <a:tcPr marL="83262" marR="83262" marT="41631" marB="41631"/>
                </a:tc>
                <a:tc>
                  <a:txBody>
                    <a:bodyPr/>
                    <a:lstStyle/>
                    <a:p>
                      <a:pPr algn="ctr"/>
                      <a:r>
                        <a:rPr lang="en-US" sz="1600" dirty="0" smtClean="0"/>
                        <a:t>0.1</a:t>
                      </a:r>
                      <a:endParaRPr lang="en-US" sz="1600" dirty="0"/>
                    </a:p>
                  </a:txBody>
                  <a:tcPr marL="83262" marR="83262" marT="41631" marB="41631"/>
                </a:tc>
                <a:tc>
                  <a:txBody>
                    <a:bodyPr/>
                    <a:lstStyle/>
                    <a:p>
                      <a:pPr algn="ctr"/>
                      <a:r>
                        <a:rPr lang="en-US" sz="1600" dirty="0" smtClean="0"/>
                        <a:t>400,000</a:t>
                      </a:r>
                      <a:endParaRPr lang="en-US" sz="1600" dirty="0"/>
                    </a:p>
                  </a:txBody>
                  <a:tcPr marL="83262" marR="83262" marT="41631" marB="41631"/>
                </a:tc>
                <a:tc>
                  <a:txBody>
                    <a:bodyPr/>
                    <a:lstStyle/>
                    <a:p>
                      <a:endParaRPr lang="en-US" sz="1600" dirty="0"/>
                    </a:p>
                  </a:txBody>
                  <a:tcPr marL="83262" marR="83262" marT="41631" marB="41631"/>
                </a:tc>
              </a:tr>
            </a:tbl>
          </a:graphicData>
        </a:graphic>
      </p:graphicFrame>
      <p:pic>
        <p:nvPicPr>
          <p:cNvPr id="2" name="Picture 1" descr="HurricaneRita.jpg"/>
          <p:cNvPicPr>
            <a:picLocks noChangeAspect="1"/>
          </p:cNvPicPr>
          <p:nvPr/>
        </p:nvPicPr>
        <p:blipFill rotWithShape="1">
          <a:blip r:embed="rId3">
            <a:extLst>
              <a:ext uri="{28A0092B-C50C-407E-A947-70E740481C1C}">
                <a14:useLocalDpi xmlns:a14="http://schemas.microsoft.com/office/drawing/2010/main" val="0"/>
              </a:ext>
            </a:extLst>
          </a:blip>
          <a:srcRect l="11612" t="39815" r="56366" b="26157"/>
          <a:stretch/>
        </p:blipFill>
        <p:spPr>
          <a:xfrm>
            <a:off x="174753" y="1413071"/>
            <a:ext cx="2063622" cy="1827424"/>
          </a:xfrm>
          <a:prstGeom prst="rect">
            <a:avLst/>
          </a:prstGeom>
        </p:spPr>
      </p:pic>
      <p:pic>
        <p:nvPicPr>
          <p:cNvPr id="7" name="Picture 6" descr="Bullet.jpg"/>
          <p:cNvPicPr>
            <a:picLocks noChangeAspect="1"/>
          </p:cNvPicPr>
          <p:nvPr/>
        </p:nvPicPr>
        <p:blipFill rotWithShape="1">
          <a:blip r:embed="rId4">
            <a:extLst>
              <a:ext uri="{28A0092B-C50C-407E-A947-70E740481C1C}">
                <a14:useLocalDpi xmlns:a14="http://schemas.microsoft.com/office/drawing/2010/main" val="0"/>
              </a:ext>
            </a:extLst>
          </a:blip>
          <a:srcRect l="11632" t="24889" r="35116" b="22009"/>
          <a:stretch/>
        </p:blipFill>
        <p:spPr>
          <a:xfrm>
            <a:off x="158974" y="3238500"/>
            <a:ext cx="2079401" cy="1301750"/>
          </a:xfrm>
          <a:prstGeom prst="rect">
            <a:avLst/>
          </a:prstGeom>
        </p:spPr>
      </p:pic>
      <p:pic>
        <p:nvPicPr>
          <p:cNvPr id="8" name="Picture 7" descr="RailwayGun.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974" y="4492625"/>
            <a:ext cx="1443869" cy="1905907"/>
          </a:xfrm>
          <a:prstGeom prst="rect">
            <a:avLst/>
          </a:prstGeom>
        </p:spPr>
      </p:pic>
      <p:pic>
        <p:nvPicPr>
          <p:cNvPr id="9" name="Picture 8" descr="Toilet.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2842" y="4492626"/>
            <a:ext cx="1594967" cy="1905906"/>
          </a:xfrm>
          <a:prstGeom prst="rect">
            <a:avLst/>
          </a:prstGeom>
        </p:spPr>
      </p:pic>
      <p:pic>
        <p:nvPicPr>
          <p:cNvPr id="10" name="Picture 9" descr="JetStream.png"/>
          <p:cNvPicPr>
            <a:picLocks noChangeAspect="1"/>
          </p:cNvPicPr>
          <p:nvPr/>
        </p:nvPicPr>
        <p:blipFill rotWithShape="1">
          <a:blip r:embed="rId7">
            <a:extLst>
              <a:ext uri="{28A0092B-C50C-407E-A947-70E740481C1C}">
                <a14:useLocalDpi xmlns:a14="http://schemas.microsoft.com/office/drawing/2010/main" val="0"/>
              </a:ext>
            </a:extLst>
          </a:blip>
          <a:srcRect l="15686"/>
          <a:stretch/>
        </p:blipFill>
        <p:spPr>
          <a:xfrm>
            <a:off x="3197810" y="4492625"/>
            <a:ext cx="2856778" cy="1905905"/>
          </a:xfrm>
          <a:prstGeom prst="rect">
            <a:avLst/>
          </a:prstGeom>
        </p:spPr>
      </p:pic>
      <p:pic>
        <p:nvPicPr>
          <p:cNvPr id="12" name="Picture 11" descr="OceanCurrent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68384" y="4762500"/>
            <a:ext cx="2894768" cy="1628307"/>
          </a:xfrm>
          <a:prstGeom prst="rect">
            <a:avLst/>
          </a:prstGeom>
        </p:spPr>
      </p:pic>
      <p:pic>
        <p:nvPicPr>
          <p:cNvPr id="11" name="Picture 10" descr="Airplane.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59960" y="4540251"/>
            <a:ext cx="892306" cy="595312"/>
          </a:xfrm>
          <a:prstGeom prst="rect">
            <a:avLst/>
          </a:prstGeom>
        </p:spPr>
      </p:pic>
    </p:spTree>
    <p:extLst>
      <p:ext uri="{BB962C8B-B14F-4D97-AF65-F5344CB8AC3E}">
        <p14:creationId xmlns:p14="http://schemas.microsoft.com/office/powerpoint/2010/main" val="10359323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Summary and Extension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41682"/>
            <a:ext cx="8814872" cy="3785652"/>
          </a:xfrm>
          <a:prstGeom prst="rect">
            <a:avLst/>
          </a:prstGeom>
          <a:noFill/>
        </p:spPr>
        <p:txBody>
          <a:bodyPr wrap="square" rtlCol="0">
            <a:spAutoFit/>
          </a:bodyPr>
          <a:lstStyle/>
          <a:p>
            <a:r>
              <a:rPr lang="en-US" sz="2400" dirty="0" smtClean="0"/>
              <a:t>Newton’s law: Objects travel in a straight line unless another force deflects them.</a:t>
            </a:r>
          </a:p>
          <a:p>
            <a:endParaRPr lang="en-US" sz="2400" dirty="0"/>
          </a:p>
          <a:p>
            <a:r>
              <a:rPr lang="en-US" sz="2400" dirty="0" smtClean="0"/>
              <a:t>On a rotating earth, straight line motion appears curved.</a:t>
            </a:r>
          </a:p>
          <a:p>
            <a:endParaRPr lang="en-US" sz="2400" dirty="0" smtClean="0"/>
          </a:p>
          <a:p>
            <a:r>
              <a:rPr lang="en-US" sz="2400" dirty="0" smtClean="0"/>
              <a:t>This is the “</a:t>
            </a:r>
            <a:r>
              <a:rPr lang="en-US" sz="2400" dirty="0" err="1" smtClean="0"/>
              <a:t>Coriolis</a:t>
            </a:r>
            <a:r>
              <a:rPr lang="en-US" sz="2400" dirty="0" smtClean="0"/>
              <a:t> effect”</a:t>
            </a:r>
          </a:p>
          <a:p>
            <a:endParaRPr lang="en-US" sz="2400" dirty="0"/>
          </a:p>
          <a:p>
            <a:r>
              <a:rPr lang="en-US" sz="2400" dirty="0" smtClean="0"/>
              <a:t>The </a:t>
            </a:r>
            <a:r>
              <a:rPr lang="en-US" sz="2400" dirty="0" err="1" smtClean="0"/>
              <a:t>Coriolis</a:t>
            </a:r>
            <a:r>
              <a:rPr lang="en-US" sz="2400" dirty="0" smtClean="0"/>
              <a:t> effect is only important on large spatial scales</a:t>
            </a:r>
          </a:p>
          <a:p>
            <a:endParaRPr lang="en-US" sz="2400" dirty="0"/>
          </a:p>
          <a:p>
            <a:r>
              <a:rPr lang="en-US" sz="2400" dirty="0" err="1" smtClean="0"/>
              <a:t>Coriolis</a:t>
            </a:r>
            <a:r>
              <a:rPr lang="en-US" sz="2400" dirty="0" smtClean="0"/>
              <a:t> is needed to understand wind and water currents.</a:t>
            </a:r>
            <a:endParaRPr lang="en-US" sz="2400" dirty="0"/>
          </a:p>
        </p:txBody>
      </p:sp>
    </p:spTree>
    <p:extLst>
      <p:ext uri="{BB962C8B-B14F-4D97-AF65-F5344CB8AC3E}">
        <p14:creationId xmlns:p14="http://schemas.microsoft.com/office/powerpoint/2010/main" val="331182582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11653</TotalTime>
  <Words>3543</Words>
  <Application>Microsoft Macintosh PowerPoint</Application>
  <PresentationFormat>On-screen Show (4:3)</PresentationFormat>
  <Paragraphs>278</Paragraphs>
  <Slides>9</Slides>
  <Notes>9</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SCC</vt:lpstr>
      <vt:lpstr>Coriolis</vt:lpstr>
      <vt:lpstr>Motion</vt:lpstr>
      <vt:lpstr>Newton’s Golf</vt:lpstr>
      <vt:lpstr>Newton’s Golf</vt:lpstr>
      <vt:lpstr>Coriolis Effect</vt:lpstr>
      <vt:lpstr>Coriolis Effect Lab</vt:lpstr>
      <vt:lpstr>Coriolis Effect On Earth</vt:lpstr>
      <vt:lpstr>Coriolis Effect On Earth</vt:lpstr>
      <vt:lpstr>Summary and Extension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Greg Sinnett</cp:lastModifiedBy>
  <cp:revision>238</cp:revision>
  <cp:lastPrinted>2011-07-11T02:33:14Z</cp:lastPrinted>
  <dcterms:created xsi:type="dcterms:W3CDTF">2011-06-23T20:06:11Z</dcterms:created>
  <dcterms:modified xsi:type="dcterms:W3CDTF">2014-06-06T21:00:05Z</dcterms:modified>
</cp:coreProperties>
</file>