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0"/>
  </p:notesMasterIdLst>
  <p:sldIdLst>
    <p:sldId id="256" r:id="rId2"/>
    <p:sldId id="284" r:id="rId3"/>
    <p:sldId id="295" r:id="rId4"/>
    <p:sldId id="304" r:id="rId5"/>
    <p:sldId id="296" r:id="rId6"/>
    <p:sldId id="297" r:id="rId7"/>
    <p:sldId id="298" r:id="rId8"/>
    <p:sldId id="294"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C3D63"/>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47" autoAdjust="0"/>
    <p:restoredTop sz="47746" autoAdjust="0"/>
  </p:normalViewPr>
  <p:slideViewPr>
    <p:cSldViewPr snapToGrid="0" snapToObjects="1">
      <p:cViewPr varScale="1">
        <p:scale>
          <a:sx n="53" d="100"/>
          <a:sy n="53" d="100"/>
        </p:scale>
        <p:origin x="-448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6/6/14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buAutoNum type="arabicPeriod"/>
            </a:pPr>
            <a:r>
              <a:rPr lang="en-US" baseline="0" dirty="0" smtClean="0">
                <a:latin typeface="Calibri" charset="0"/>
              </a:rPr>
              <a:t>AUTHORS AND CONTEXT</a:t>
            </a:r>
          </a:p>
          <a:p>
            <a:pPr marL="0" indent="0" eaLnBrk="1" hangingPunct="1">
              <a:spcBef>
                <a:spcPct val="0"/>
              </a:spcBef>
              <a:buNone/>
            </a:pPr>
            <a:r>
              <a:rPr lang="en-US" baseline="0" dirty="0" smtClean="0">
                <a:latin typeface="Calibri" charset="0"/>
              </a:rPr>
              <a:t>Greg Sinnett, Scripps Institution of Oceanography, Ph.D. Student</a:t>
            </a:r>
          </a:p>
          <a:p>
            <a:pPr marL="0" indent="0" eaLnBrk="1" hangingPunct="1">
              <a:spcBef>
                <a:spcPct val="0"/>
              </a:spcBef>
              <a:buNone/>
            </a:pPr>
            <a:r>
              <a:rPr lang="en-US" baseline="0" dirty="0" smtClean="0">
                <a:latin typeface="Calibri" charset="0"/>
              </a:rPr>
              <a:t>Jennifer </a:t>
            </a:r>
            <a:r>
              <a:rPr lang="en-US" baseline="0" dirty="0" err="1" smtClean="0">
                <a:latin typeface="Calibri" charset="0"/>
              </a:rPr>
              <a:t>Ogo</a:t>
            </a:r>
            <a:r>
              <a:rPr lang="en-US" baseline="0" dirty="0" smtClean="0">
                <a:latin typeface="Calibri" charset="0"/>
              </a:rPr>
              <a:t>, Kearny High School, Science Teacher</a:t>
            </a:r>
          </a:p>
          <a:p>
            <a:endParaRPr lang="en-US" baseline="0" dirty="0" smtClean="0">
              <a:latin typeface="Calibri" charset="0"/>
              <a:ea typeface="+mn-ea"/>
            </a:endParaRPr>
          </a:p>
          <a:p>
            <a:r>
              <a:rPr lang="en-US" baseline="0" dirty="0" smtClean="0">
                <a:latin typeface="Calibri" charset="0"/>
                <a:ea typeface="+mn-ea"/>
              </a:rPr>
              <a:t>This is the 4th (of 5) lessons on ocean currents and physical oceanography.  This lesson builds on the previous lesson regarding the </a:t>
            </a:r>
            <a:r>
              <a:rPr lang="en-US" baseline="0" dirty="0" err="1" smtClean="0">
                <a:latin typeface="Calibri" charset="0"/>
                <a:ea typeface="+mn-ea"/>
              </a:rPr>
              <a:t>Coriolis</a:t>
            </a:r>
            <a:r>
              <a:rPr lang="en-US" baseline="0" dirty="0" smtClean="0">
                <a:latin typeface="Calibri" charset="0"/>
                <a:ea typeface="+mn-ea"/>
              </a:rPr>
              <a:t> effect to explore how winds drive ocean currents.</a:t>
            </a:r>
          </a:p>
          <a:p>
            <a:r>
              <a:rPr lang="en-US" dirty="0" smtClean="0">
                <a:latin typeface="Calibri" charset="0"/>
                <a:ea typeface="MS PGothic" charset="0"/>
              </a:rPr>
              <a:t> </a:t>
            </a:r>
          </a:p>
          <a:p>
            <a:pPr marL="228600" indent="-228600">
              <a:buAutoNum type="arabicPeriod" startAt="2"/>
            </a:pPr>
            <a:r>
              <a:rPr lang="en-US" dirty="0" smtClean="0">
                <a:latin typeface="Calibri" charset="0"/>
                <a:ea typeface="MS PGothic" charset="0"/>
              </a:rPr>
              <a:t>WHY: </a:t>
            </a:r>
          </a:p>
          <a:p>
            <a:pPr marL="0" indent="0">
              <a:buNone/>
            </a:pPr>
            <a:r>
              <a:rPr lang="en-US" dirty="0" smtClean="0">
                <a:latin typeface="Calibri" charset="0"/>
                <a:ea typeface="MS PGothic" charset="0"/>
              </a:rPr>
              <a:t>Ocean currents are primarily</a:t>
            </a:r>
            <a:r>
              <a:rPr lang="en-US" baseline="0" dirty="0" smtClean="0">
                <a:latin typeface="Calibri" charset="0"/>
                <a:ea typeface="MS PGothic" charset="0"/>
              </a:rPr>
              <a:t> forced by two mechanisms: winds and density differences (gradients).  This lesson will explore how winds and the (</a:t>
            </a:r>
            <a:r>
              <a:rPr lang="en-US" baseline="0" dirty="0" err="1" smtClean="0">
                <a:latin typeface="Calibri" charset="0"/>
                <a:ea typeface="MS PGothic" charset="0"/>
              </a:rPr>
              <a:t>coriolis</a:t>
            </a:r>
            <a:r>
              <a:rPr lang="en-US" baseline="0" dirty="0" smtClean="0">
                <a:latin typeface="Calibri" charset="0"/>
                <a:ea typeface="MS PGothic" charset="0"/>
              </a:rPr>
              <a:t> effect) produce surface currents in the ocean.</a:t>
            </a:r>
            <a:endParaRPr lang="en-US" dirty="0" smtClean="0">
              <a:latin typeface="Calibri" charset="0"/>
              <a:ea typeface="MS PGothic" charset="0"/>
            </a:endParaRPr>
          </a:p>
          <a:p>
            <a:pPr marL="0" indent="0">
              <a:buNone/>
            </a:pPr>
            <a:endParaRPr lang="en-US" dirty="0" smtClean="0">
              <a:latin typeface="Calibri" charset="0"/>
              <a:ea typeface="MS PGothic" charset="0"/>
            </a:endParaRPr>
          </a:p>
          <a:p>
            <a:pPr marL="0" indent="0">
              <a:buNone/>
            </a:pPr>
            <a:r>
              <a:rPr lang="en-US" dirty="0" smtClean="0">
                <a:latin typeface="Calibri" charset="0"/>
                <a:ea typeface="MS PGothic" charset="0"/>
              </a:rPr>
              <a:t>3. SUMMARY:  </a:t>
            </a:r>
          </a:p>
          <a:p>
            <a:r>
              <a:rPr lang="en-US" dirty="0" smtClean="0">
                <a:latin typeface="Calibri" charset="0"/>
                <a:ea typeface="MS PGothic" charset="0"/>
              </a:rPr>
              <a:t>The first few slides tell the story of the “Voyage of the </a:t>
            </a:r>
            <a:r>
              <a:rPr lang="en-US" i="1" dirty="0" err="1" smtClean="0">
                <a:latin typeface="Calibri" charset="0"/>
                <a:ea typeface="MS PGothic" charset="0"/>
              </a:rPr>
              <a:t>Fram</a:t>
            </a:r>
            <a:r>
              <a:rPr lang="en-US" i="0" dirty="0" smtClean="0">
                <a:latin typeface="Calibri" charset="0"/>
                <a:ea typeface="MS PGothic" charset="0"/>
              </a:rPr>
              <a:t>” between</a:t>
            </a:r>
            <a:r>
              <a:rPr lang="en-US" i="0" baseline="0" dirty="0" smtClean="0">
                <a:latin typeface="Calibri" charset="0"/>
                <a:ea typeface="MS PGothic" charset="0"/>
              </a:rPr>
              <a:t> 1893 and 1896.  It was on this voyage that the true nature of wind driven ocean currents were first observed and later explained.  Students will learn how careful observations lead to questions, which eventually were explained by physics and tested repeatedly.  The scientific method at work!</a:t>
            </a:r>
          </a:p>
          <a:p>
            <a:endParaRPr lang="en-US" i="0" baseline="0" dirty="0" smtClean="0">
              <a:latin typeface="Calibri" charset="0"/>
              <a:ea typeface="MS PGothic" charset="0"/>
            </a:endParaRPr>
          </a:p>
          <a:p>
            <a:r>
              <a:rPr lang="en-US" i="0" baseline="0" dirty="0" smtClean="0">
                <a:latin typeface="Calibri" charset="0"/>
                <a:ea typeface="MS PGothic" charset="0"/>
              </a:rPr>
              <a:t>Students will then build an “Ekman Spiral” in a ~30 min activity, and explore how wind driven current works on earth.</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This slide</a:t>
            </a:r>
            <a:r>
              <a:rPr lang="en-US" baseline="0" dirty="0" smtClean="0">
                <a:latin typeface="Calibri" charset="0"/>
                <a:ea typeface="MS PGothic" charset="0"/>
              </a:rPr>
              <a:t> introduces the story of how wind driven ocean currents were first understood.  The “Explorer” </a:t>
            </a:r>
            <a:r>
              <a:rPr lang="en-US" baseline="0" dirty="0" err="1" smtClean="0">
                <a:latin typeface="Calibri" charset="0"/>
                <a:ea typeface="MS PGothic" charset="0"/>
              </a:rPr>
              <a:t>Fridjof</a:t>
            </a:r>
            <a:r>
              <a:rPr lang="en-US" baseline="0" dirty="0" smtClean="0">
                <a:latin typeface="Calibri" charset="0"/>
                <a:ea typeface="MS PGothic" charset="0"/>
              </a:rPr>
              <a:t> Nansen provided puzzling data to the “Scientist” </a:t>
            </a:r>
            <a:r>
              <a:rPr lang="en-US" baseline="0" dirty="0" err="1" smtClean="0">
                <a:latin typeface="Calibri" charset="0"/>
                <a:ea typeface="MS PGothic" charset="0"/>
              </a:rPr>
              <a:t>Vilhelm</a:t>
            </a:r>
            <a:r>
              <a:rPr lang="en-US" baseline="0" dirty="0" smtClean="0">
                <a:latin typeface="Calibri" charset="0"/>
                <a:ea typeface="MS PGothic" charset="0"/>
              </a:rPr>
              <a:t> </a:t>
            </a:r>
            <a:r>
              <a:rPr lang="en-US" baseline="0" dirty="0" err="1" smtClean="0">
                <a:latin typeface="Calibri" charset="0"/>
                <a:ea typeface="MS PGothic" charset="0"/>
              </a:rPr>
              <a:t>Bjerknes</a:t>
            </a:r>
            <a:r>
              <a:rPr lang="en-US" baseline="0" dirty="0" smtClean="0">
                <a:latin typeface="Calibri" charset="0"/>
                <a:ea typeface="MS PGothic" charset="0"/>
              </a:rPr>
              <a:t> who asked his student </a:t>
            </a:r>
            <a:r>
              <a:rPr lang="en-US" baseline="0" dirty="0" err="1" smtClean="0">
                <a:latin typeface="Calibri" charset="0"/>
                <a:ea typeface="MS PGothic" charset="0"/>
              </a:rPr>
              <a:t>Vagn</a:t>
            </a:r>
            <a:r>
              <a:rPr lang="en-US" baseline="0" dirty="0" smtClean="0">
                <a:latin typeface="Calibri" charset="0"/>
                <a:ea typeface="MS PGothic" charset="0"/>
              </a:rPr>
              <a:t> </a:t>
            </a:r>
            <a:r>
              <a:rPr lang="en-US" baseline="0" dirty="0" err="1" smtClean="0">
                <a:latin typeface="Calibri" charset="0"/>
                <a:ea typeface="MS PGothic" charset="0"/>
              </a:rPr>
              <a:t>Walfrid</a:t>
            </a:r>
            <a:r>
              <a:rPr lang="en-US" baseline="0" dirty="0" smtClean="0">
                <a:latin typeface="Calibri" charset="0"/>
                <a:ea typeface="MS PGothic" charset="0"/>
              </a:rPr>
              <a:t> Ekman to look into it.  Ekman solved the problem – which we will study in this lesson.</a:t>
            </a:r>
          </a:p>
          <a:p>
            <a:endParaRPr lang="en-US" dirty="0" smtClean="0">
              <a:latin typeface="Calibri" charset="0"/>
              <a:ea typeface="MS PGothic" charset="0"/>
            </a:endParaRPr>
          </a:p>
          <a:p>
            <a:r>
              <a:rPr lang="en-US" dirty="0" smtClean="0">
                <a:latin typeface="Calibri" charset="0"/>
                <a:ea typeface="MS PGothic" charset="0"/>
              </a:rPr>
              <a:t>4. PICTURE/GRAPHICS CREDITS:</a:t>
            </a:r>
          </a:p>
          <a:p>
            <a:pPr marL="0" indent="0" eaLnBrk="1" hangingPunct="1">
              <a:spcBef>
                <a:spcPct val="0"/>
              </a:spcBef>
              <a:buNone/>
            </a:pPr>
            <a:r>
              <a:rPr lang="en-US" baseline="0" dirty="0" smtClean="0">
                <a:latin typeface="Calibri" charset="0"/>
                <a:ea typeface="MS PGothic" charset="0"/>
              </a:rPr>
              <a:t>Nansen Photo:  http://</a:t>
            </a:r>
            <a:r>
              <a:rPr lang="en-US" baseline="0" dirty="0" err="1" smtClean="0">
                <a:latin typeface="Calibri" charset="0"/>
                <a:ea typeface="MS PGothic" charset="0"/>
              </a:rPr>
              <a:t>upload.wikimedia.org</a:t>
            </a:r>
            <a:r>
              <a:rPr lang="en-US" baseline="0" dirty="0" smtClean="0">
                <a:latin typeface="Calibri" charset="0"/>
                <a:ea typeface="MS PGothic" charset="0"/>
              </a:rPr>
              <a:t>/</a:t>
            </a:r>
            <a:r>
              <a:rPr lang="en-US" baseline="0" dirty="0" err="1" smtClean="0">
                <a:latin typeface="Calibri" charset="0"/>
                <a:ea typeface="MS PGothic" charset="0"/>
              </a:rPr>
              <a:t>wikipedia</a:t>
            </a:r>
            <a:r>
              <a:rPr lang="en-US" baseline="0" dirty="0" smtClean="0">
                <a:latin typeface="Calibri" charset="0"/>
                <a:ea typeface="MS PGothic" charset="0"/>
              </a:rPr>
              <a:t>/en/c/c6/Bundesarchiv_Bild_102-09772%2C_Fridjof_Nansen_%28cropped%29.jpg</a:t>
            </a:r>
          </a:p>
          <a:p>
            <a:pPr marL="0" indent="0" eaLnBrk="1" hangingPunct="1">
              <a:spcBef>
                <a:spcPct val="0"/>
              </a:spcBef>
              <a:buNone/>
            </a:pPr>
            <a:r>
              <a:rPr lang="en-US" baseline="0" dirty="0" err="1" smtClean="0">
                <a:latin typeface="Calibri" charset="0"/>
                <a:ea typeface="MS PGothic" charset="0"/>
              </a:rPr>
              <a:t>Bjerknes</a:t>
            </a:r>
            <a:r>
              <a:rPr lang="en-US" baseline="0" dirty="0" smtClean="0">
                <a:latin typeface="Calibri" charset="0"/>
                <a:ea typeface="MS PGothic" charset="0"/>
              </a:rPr>
              <a:t> Photo:  http://</a:t>
            </a:r>
            <a:r>
              <a:rPr lang="en-US" baseline="0" dirty="0" err="1" smtClean="0">
                <a:latin typeface="Calibri" charset="0"/>
                <a:ea typeface="MS PGothic" charset="0"/>
              </a:rPr>
              <a:t>upload.wikimedia.org</a:t>
            </a:r>
            <a:r>
              <a:rPr lang="en-US" baseline="0" dirty="0" smtClean="0">
                <a:latin typeface="Calibri" charset="0"/>
                <a:ea typeface="MS PGothic" charset="0"/>
              </a:rPr>
              <a:t>/</a:t>
            </a:r>
            <a:r>
              <a:rPr lang="en-US" baseline="0" dirty="0" err="1" smtClean="0">
                <a:latin typeface="Calibri" charset="0"/>
                <a:ea typeface="MS PGothic" charset="0"/>
              </a:rPr>
              <a:t>wikipedia</a:t>
            </a:r>
            <a:r>
              <a:rPr lang="en-US" baseline="0" dirty="0" smtClean="0">
                <a:latin typeface="Calibri" charset="0"/>
                <a:ea typeface="MS PGothic" charset="0"/>
              </a:rPr>
              <a:t>/commons/4/42/</a:t>
            </a:r>
            <a:r>
              <a:rPr lang="en-US" baseline="0" dirty="0" err="1" smtClean="0">
                <a:latin typeface="Calibri" charset="0"/>
                <a:ea typeface="MS PGothic" charset="0"/>
              </a:rPr>
              <a:t>Bjerknes.jpg</a:t>
            </a:r>
            <a:endParaRPr lang="en-US" baseline="0" dirty="0" smtClean="0">
              <a:latin typeface="Calibri" charset="0"/>
              <a:ea typeface="MS PGothic" charset="0"/>
            </a:endParaRPr>
          </a:p>
          <a:p>
            <a:pPr marL="0" indent="0" eaLnBrk="1" hangingPunct="1">
              <a:spcBef>
                <a:spcPct val="0"/>
              </a:spcBef>
              <a:buNone/>
            </a:pPr>
            <a:r>
              <a:rPr lang="en-US" baseline="0" dirty="0" smtClean="0">
                <a:latin typeface="Calibri" charset="0"/>
                <a:ea typeface="MS PGothic" charset="0"/>
              </a:rPr>
              <a:t>Ekman Photo:  http://</a:t>
            </a:r>
            <a:r>
              <a:rPr lang="en-US" baseline="0" dirty="0" err="1" smtClean="0">
                <a:latin typeface="Calibri" charset="0"/>
                <a:ea typeface="MS PGothic" charset="0"/>
              </a:rPr>
              <a:t>upload.wikimedia.org</a:t>
            </a:r>
            <a:r>
              <a:rPr lang="en-US" baseline="0" dirty="0" smtClean="0">
                <a:latin typeface="Calibri" charset="0"/>
                <a:ea typeface="MS PGothic" charset="0"/>
              </a:rPr>
              <a:t>/</a:t>
            </a:r>
            <a:r>
              <a:rPr lang="en-US" baseline="0" dirty="0" err="1" smtClean="0">
                <a:latin typeface="Calibri" charset="0"/>
                <a:ea typeface="MS PGothic" charset="0"/>
              </a:rPr>
              <a:t>wikipedia</a:t>
            </a:r>
            <a:r>
              <a:rPr lang="en-US" baseline="0" dirty="0" smtClean="0">
                <a:latin typeface="Calibri" charset="0"/>
                <a:ea typeface="MS PGothic" charset="0"/>
              </a:rPr>
              <a:t>/commons/a/ac/</a:t>
            </a:r>
            <a:r>
              <a:rPr lang="en-US" baseline="0" dirty="0" err="1" smtClean="0">
                <a:latin typeface="Calibri" charset="0"/>
                <a:ea typeface="MS PGothic" charset="0"/>
              </a:rPr>
              <a:t>Ekman_Vagn.jpg</a:t>
            </a:r>
            <a:endParaRPr lang="en-US" baseline="0" dirty="0" smtClean="0">
              <a:latin typeface="Calibri" charset="0"/>
              <a:ea typeface="MS PGothic" charset="0"/>
            </a:endParaRPr>
          </a:p>
          <a:p>
            <a:pPr marL="0" indent="0" eaLnBrk="1" hangingPunct="1">
              <a:spcBef>
                <a:spcPct val="0"/>
              </a:spcBef>
              <a:buNone/>
            </a:pPr>
            <a:endParaRPr lang="en-US" baseline="0" dirty="0" smtClean="0">
              <a:latin typeface="Calibri" charset="0"/>
              <a:ea typeface="MS PGothic" charset="0"/>
            </a:endParaRPr>
          </a:p>
          <a:p>
            <a:r>
              <a:rPr lang="en-US" dirty="0" smtClean="0">
                <a:latin typeface="Calibri" charset="0"/>
                <a:ea typeface="MS PGothic" charset="0"/>
              </a:rPr>
              <a:t>5. WEBSITES USED IN THIS PRESENTATION: </a:t>
            </a:r>
          </a:p>
          <a:p>
            <a:r>
              <a:rPr lang="en-US" dirty="0" smtClean="0">
                <a:latin typeface="Calibri" charset="0"/>
                <a:ea typeface="MS PGothic" charset="0"/>
              </a:rPr>
              <a:t>None</a:t>
            </a:r>
          </a:p>
          <a:p>
            <a:endParaRPr lang="en-US" dirty="0" smtClean="0">
              <a:latin typeface="Calibri" charset="0"/>
              <a:ea typeface="MS PGothic" charset="0"/>
            </a:endParaRPr>
          </a:p>
          <a:p>
            <a:pPr marL="228600" indent="-228600">
              <a:buAutoNum type="arabicPeriod" startAt="6"/>
            </a:pPr>
            <a:r>
              <a:rPr lang="en-US" dirty="0" smtClean="0">
                <a:latin typeface="Calibri" charset="0"/>
                <a:ea typeface="MS PGothic" charset="0"/>
              </a:rPr>
              <a:t>ADDITIONAL READING:</a:t>
            </a:r>
          </a:p>
          <a:p>
            <a:pPr marL="0" indent="0">
              <a:buNone/>
            </a:pPr>
            <a:r>
              <a:rPr lang="en-US" dirty="0" smtClean="0">
                <a:latin typeface="Calibri" charset="0"/>
                <a:ea typeface="MS PGothic" charset="0"/>
              </a:rPr>
              <a:t>On</a:t>
            </a:r>
            <a:r>
              <a:rPr lang="en-US" baseline="0" dirty="0" smtClean="0">
                <a:latin typeface="Calibri" charset="0"/>
                <a:ea typeface="MS PGothic" charset="0"/>
              </a:rPr>
              <a:t> how </a:t>
            </a:r>
            <a:r>
              <a:rPr lang="en-US" baseline="0" dirty="0" err="1" smtClean="0">
                <a:latin typeface="Calibri" charset="0"/>
                <a:ea typeface="MS PGothic" charset="0"/>
              </a:rPr>
              <a:t>Fridtjof</a:t>
            </a:r>
            <a:r>
              <a:rPr lang="en-US" baseline="0" dirty="0" smtClean="0">
                <a:latin typeface="Calibri" charset="0"/>
                <a:ea typeface="MS PGothic" charset="0"/>
              </a:rPr>
              <a:t> Nansen, </a:t>
            </a:r>
            <a:r>
              <a:rPr lang="en-US" baseline="0" dirty="0" err="1" smtClean="0">
                <a:latin typeface="Calibri" charset="0"/>
                <a:ea typeface="MS PGothic" charset="0"/>
              </a:rPr>
              <a:t>Vilhelm</a:t>
            </a:r>
            <a:r>
              <a:rPr lang="en-US" baseline="0" dirty="0" smtClean="0">
                <a:latin typeface="Calibri" charset="0"/>
                <a:ea typeface="MS PGothic" charset="0"/>
              </a:rPr>
              <a:t> </a:t>
            </a:r>
            <a:r>
              <a:rPr lang="en-US" baseline="0" dirty="0" err="1" smtClean="0">
                <a:latin typeface="Calibri" charset="0"/>
                <a:ea typeface="MS PGothic" charset="0"/>
              </a:rPr>
              <a:t>Bjerknes</a:t>
            </a:r>
            <a:r>
              <a:rPr lang="en-US" baseline="0" dirty="0" smtClean="0">
                <a:latin typeface="Calibri" charset="0"/>
                <a:ea typeface="MS PGothic" charset="0"/>
              </a:rPr>
              <a:t> and </a:t>
            </a:r>
            <a:r>
              <a:rPr lang="en-US" baseline="0" dirty="0" err="1" smtClean="0">
                <a:latin typeface="Calibri" charset="0"/>
                <a:ea typeface="MS PGothic" charset="0"/>
              </a:rPr>
              <a:t>Walfrid</a:t>
            </a:r>
            <a:r>
              <a:rPr lang="en-US" baseline="0" dirty="0" smtClean="0">
                <a:latin typeface="Calibri" charset="0"/>
                <a:ea typeface="MS PGothic" charset="0"/>
              </a:rPr>
              <a:t> Ekman observed ship and iceberg drift to apply the </a:t>
            </a:r>
            <a:r>
              <a:rPr lang="en-US" baseline="0" dirty="0" err="1" smtClean="0">
                <a:latin typeface="Calibri" charset="0"/>
                <a:ea typeface="MS PGothic" charset="0"/>
              </a:rPr>
              <a:t>coriolis</a:t>
            </a:r>
            <a:r>
              <a:rPr lang="en-US" baseline="0" dirty="0" smtClean="0">
                <a:latin typeface="Calibri" charset="0"/>
                <a:ea typeface="MS PGothic" charset="0"/>
              </a:rPr>
              <a:t> force to develop a theory on how winds force current in the ocean:</a:t>
            </a:r>
          </a:p>
          <a:p>
            <a:pPr marL="0" indent="0">
              <a:buNone/>
            </a:pPr>
            <a:r>
              <a:rPr lang="en-US" baseline="0" dirty="0" err="1" smtClean="0">
                <a:latin typeface="Calibri" charset="0"/>
                <a:ea typeface="MS PGothic" charset="0"/>
              </a:rPr>
              <a:t>Persson</a:t>
            </a:r>
            <a:r>
              <a:rPr lang="en-US" baseline="0" dirty="0" smtClean="0">
                <a:latin typeface="Calibri" charset="0"/>
                <a:ea typeface="MS PGothic" charset="0"/>
              </a:rPr>
              <a:t>, Anders. (2001) “The </a:t>
            </a:r>
            <a:r>
              <a:rPr lang="en-US" baseline="0" dirty="0" err="1" smtClean="0">
                <a:latin typeface="Calibri" charset="0"/>
                <a:ea typeface="MS PGothic" charset="0"/>
              </a:rPr>
              <a:t>Coriolis</a:t>
            </a:r>
            <a:r>
              <a:rPr lang="en-US" baseline="0" dirty="0" smtClean="0">
                <a:latin typeface="Calibri" charset="0"/>
                <a:ea typeface="MS PGothic" charset="0"/>
              </a:rPr>
              <a:t> force and drifting icebergs (</a:t>
            </a:r>
            <a:r>
              <a:rPr lang="en-US" baseline="0" dirty="0" err="1" smtClean="0">
                <a:latin typeface="Calibri" charset="0"/>
                <a:ea typeface="MS PGothic" charset="0"/>
              </a:rPr>
              <a:t>Coriolis</a:t>
            </a:r>
            <a:r>
              <a:rPr lang="en-US" baseline="0" dirty="0" smtClean="0">
                <a:latin typeface="Calibri" charset="0"/>
                <a:ea typeface="MS PGothic" charset="0"/>
              </a:rPr>
              <a:t> part 6).” Weather. Vol. 56, pp. 439-444.</a:t>
            </a:r>
          </a:p>
          <a:p>
            <a:pPr marL="0" indent="0">
              <a:buNone/>
            </a:pPr>
            <a:r>
              <a:rPr lang="en-US" dirty="0" smtClean="0">
                <a:latin typeface="Calibri" charset="0"/>
                <a:ea typeface="MS PGothic" charset="0"/>
              </a:rPr>
              <a:t>http://</a:t>
            </a:r>
            <a:r>
              <a:rPr lang="en-US" dirty="0" err="1" smtClean="0">
                <a:latin typeface="Calibri" charset="0"/>
                <a:ea typeface="MS PGothic" charset="0"/>
              </a:rPr>
              <a:t>onlinelibrary.wiley.com</a:t>
            </a:r>
            <a:r>
              <a:rPr lang="en-US" dirty="0" smtClean="0">
                <a:latin typeface="Calibri" charset="0"/>
                <a:ea typeface="MS PGothic" charset="0"/>
              </a:rPr>
              <a:t>/store/10.1002/j.1477-8696.2001.tb06527.x/asset/j.1477-8696.2001.tb06527.x.pdf?v=1&amp;t=</a:t>
            </a:r>
            <a:r>
              <a:rPr lang="en-US" dirty="0" err="1" smtClean="0">
                <a:latin typeface="Calibri" charset="0"/>
                <a:ea typeface="MS PGothic" charset="0"/>
              </a:rPr>
              <a:t>hulgnpye&amp;s</a:t>
            </a:r>
            <a:r>
              <a:rPr lang="en-US" dirty="0" smtClean="0">
                <a:latin typeface="Calibri" charset="0"/>
                <a:ea typeface="MS PGothic" charset="0"/>
              </a:rPr>
              <a:t>=a449874d70bd83f019d0977e5603eb119568d285</a:t>
            </a:r>
          </a:p>
          <a:p>
            <a:pPr marL="0" indent="0">
              <a:buNone/>
            </a:pPr>
            <a:endParaRPr lang="en-US" dirty="0" smtClean="0">
              <a:latin typeface="Calibri" charset="0"/>
              <a:ea typeface="MS PGothic" charset="0"/>
            </a:endParaRPr>
          </a:p>
          <a:p>
            <a:pPr marL="0" indent="0">
              <a:buNone/>
            </a:pPr>
            <a:r>
              <a:rPr lang="en-US" dirty="0" smtClean="0">
                <a:latin typeface="Calibri" charset="0"/>
                <a:ea typeface="MS PGothic" charset="0"/>
              </a:rPr>
              <a:t>Ekman’s landmark paper:  Ekman,</a:t>
            </a:r>
            <a:r>
              <a:rPr lang="en-US" baseline="0" dirty="0" smtClean="0">
                <a:latin typeface="Calibri" charset="0"/>
                <a:ea typeface="MS PGothic" charset="0"/>
              </a:rPr>
              <a:t> V. </a:t>
            </a:r>
            <a:r>
              <a:rPr lang="en-US" baseline="0" dirty="0" err="1" smtClean="0">
                <a:latin typeface="Calibri" charset="0"/>
                <a:ea typeface="MS PGothic" charset="0"/>
              </a:rPr>
              <a:t>Walfrid</a:t>
            </a:r>
            <a:r>
              <a:rPr lang="en-US" baseline="0" dirty="0" smtClean="0">
                <a:latin typeface="Calibri" charset="0"/>
                <a:ea typeface="MS PGothic" charset="0"/>
              </a:rPr>
              <a:t>. (1905) “On the Influence of the Earth’s Rotation on Ocean-Currents.” </a:t>
            </a:r>
            <a:r>
              <a:rPr lang="en-US" baseline="0" dirty="0" err="1" smtClean="0">
                <a:latin typeface="Calibri" charset="0"/>
                <a:ea typeface="MS PGothic" charset="0"/>
              </a:rPr>
              <a:t>Arkiv</a:t>
            </a:r>
            <a:r>
              <a:rPr lang="en-US" baseline="0" dirty="0" smtClean="0">
                <a:latin typeface="Calibri" charset="0"/>
                <a:ea typeface="MS PGothic" charset="0"/>
              </a:rPr>
              <a:t> for </a:t>
            </a:r>
            <a:r>
              <a:rPr lang="en-US" baseline="0" dirty="0" err="1" smtClean="0">
                <a:latin typeface="Calibri" charset="0"/>
                <a:ea typeface="MS PGothic" charset="0"/>
              </a:rPr>
              <a:t>Matematik</a:t>
            </a:r>
            <a:r>
              <a:rPr lang="en-US" baseline="0" dirty="0" smtClean="0">
                <a:latin typeface="Calibri" charset="0"/>
                <a:ea typeface="MS PGothic" charset="0"/>
              </a:rPr>
              <a:t>, </a:t>
            </a:r>
            <a:r>
              <a:rPr lang="en-US" baseline="0" dirty="0" err="1" smtClean="0">
                <a:latin typeface="Calibri" charset="0"/>
                <a:ea typeface="MS PGothic" charset="0"/>
              </a:rPr>
              <a:t>Astronomi</a:t>
            </a:r>
            <a:r>
              <a:rPr lang="en-US" baseline="0" dirty="0" smtClean="0">
                <a:latin typeface="Calibri" charset="0"/>
                <a:ea typeface="MS PGothic" charset="0"/>
              </a:rPr>
              <a:t> </a:t>
            </a:r>
            <a:r>
              <a:rPr lang="en-US" baseline="0" dirty="0" err="1" smtClean="0">
                <a:latin typeface="Calibri" charset="0"/>
                <a:ea typeface="MS PGothic" charset="0"/>
              </a:rPr>
              <a:t>Och</a:t>
            </a:r>
            <a:r>
              <a:rPr lang="en-US" baseline="0" dirty="0" smtClean="0">
                <a:latin typeface="Calibri" charset="0"/>
                <a:ea typeface="MS PGothic" charset="0"/>
              </a:rPr>
              <a:t> </a:t>
            </a:r>
            <a:r>
              <a:rPr lang="en-US" baseline="0" dirty="0" err="1" smtClean="0">
                <a:latin typeface="Calibri" charset="0"/>
                <a:ea typeface="MS PGothic" charset="0"/>
              </a:rPr>
              <a:t>Fysik</a:t>
            </a:r>
            <a:r>
              <a:rPr lang="en-US" baseline="0" dirty="0" smtClean="0">
                <a:latin typeface="Calibri" charset="0"/>
                <a:ea typeface="MS PGothic" charset="0"/>
              </a:rPr>
              <a:t>, </a:t>
            </a:r>
            <a:r>
              <a:rPr lang="en-US" baseline="0" dirty="0" err="1" smtClean="0">
                <a:latin typeface="Calibri" charset="0"/>
                <a:ea typeface="MS PGothic" charset="0"/>
              </a:rPr>
              <a:t>Vol</a:t>
            </a:r>
            <a:r>
              <a:rPr lang="en-US" baseline="0" dirty="0" smtClean="0">
                <a:latin typeface="Calibri" charset="0"/>
                <a:ea typeface="MS PGothic" charset="0"/>
              </a:rPr>
              <a:t> 2. No. 11.</a:t>
            </a:r>
          </a:p>
          <a:p>
            <a:pPr marL="0" indent="0">
              <a:buNone/>
            </a:pPr>
            <a:r>
              <a:rPr lang="en-US" dirty="0" smtClean="0">
                <a:latin typeface="Calibri" charset="0"/>
                <a:ea typeface="MS PGothic" charset="0"/>
              </a:rPr>
              <a:t>http://</a:t>
            </a:r>
            <a:r>
              <a:rPr lang="en-US" dirty="0" err="1" smtClean="0">
                <a:latin typeface="Calibri" charset="0"/>
                <a:ea typeface="MS PGothic" charset="0"/>
              </a:rPr>
              <a:t>www.aos.princeton.edu</a:t>
            </a:r>
            <a:r>
              <a:rPr lang="en-US" dirty="0" smtClean="0">
                <a:latin typeface="Calibri" charset="0"/>
                <a:ea typeface="MS PGothic" charset="0"/>
              </a:rPr>
              <a:t>/WWWPUBLIC/</a:t>
            </a:r>
            <a:r>
              <a:rPr lang="en-US" dirty="0" err="1" smtClean="0">
                <a:latin typeface="Calibri" charset="0"/>
                <a:ea typeface="MS PGothic" charset="0"/>
              </a:rPr>
              <a:t>gkv</a:t>
            </a:r>
            <a:r>
              <a:rPr lang="en-US" dirty="0" smtClean="0">
                <a:latin typeface="Calibri" charset="0"/>
                <a:ea typeface="MS PGothic" charset="0"/>
              </a:rPr>
              <a:t>/history/Ekman05.pdf</a:t>
            </a:r>
          </a:p>
          <a:p>
            <a:pPr marL="0" indent="0">
              <a:buNone/>
            </a:pPr>
            <a:endParaRPr lang="en-US" dirty="0" smtClean="0">
              <a:latin typeface="Calibri" charset="0"/>
              <a:ea typeface="MS PGothic" charset="0"/>
            </a:endParaRPr>
          </a:p>
          <a:p>
            <a:pPr marL="0" indent="0">
              <a:buNone/>
            </a:pPr>
            <a:r>
              <a:rPr lang="en-US" dirty="0" smtClean="0">
                <a:latin typeface="Calibri" charset="0"/>
                <a:ea typeface="MS PGothic" charset="0"/>
              </a:rPr>
              <a:t>Reference on wind</a:t>
            </a:r>
            <a:r>
              <a:rPr lang="en-US" baseline="0" dirty="0" smtClean="0">
                <a:latin typeface="Calibri" charset="0"/>
                <a:ea typeface="MS PGothic" charset="0"/>
              </a:rPr>
              <a:t> driven surface currents:  See Chapter 9 of http://</a:t>
            </a:r>
            <a:r>
              <a:rPr lang="en-US" baseline="0" dirty="0" err="1" smtClean="0">
                <a:latin typeface="Calibri" charset="0"/>
                <a:ea typeface="MS PGothic" charset="0"/>
              </a:rPr>
              <a:t>oceanworld.tamu.edu</a:t>
            </a:r>
            <a:r>
              <a:rPr lang="en-US" baseline="0" dirty="0" smtClean="0">
                <a:latin typeface="Calibri" charset="0"/>
                <a:ea typeface="MS PGothic" charset="0"/>
              </a:rPr>
              <a:t>/resources/</a:t>
            </a:r>
            <a:r>
              <a:rPr lang="en-US" baseline="0" dirty="0" err="1" smtClean="0">
                <a:latin typeface="Calibri" charset="0"/>
                <a:ea typeface="MS PGothic" charset="0"/>
              </a:rPr>
              <a:t>ocng_textbook</a:t>
            </a:r>
            <a:r>
              <a:rPr lang="en-US" baseline="0" dirty="0" smtClean="0">
                <a:latin typeface="Calibri" charset="0"/>
                <a:ea typeface="MS PGothic" charset="0"/>
              </a:rPr>
              <a:t>/</a:t>
            </a:r>
            <a:r>
              <a:rPr lang="en-US" baseline="0" dirty="0" err="1" smtClean="0">
                <a:latin typeface="Calibri" charset="0"/>
                <a:ea typeface="MS PGothic" charset="0"/>
              </a:rPr>
              <a:t>contents.html</a:t>
            </a:r>
            <a:r>
              <a:rPr lang="en-US" baseline="0" dirty="0" smtClean="0">
                <a:latin typeface="Calibri" charset="0"/>
                <a:ea typeface="MS PGothic" charset="0"/>
              </a:rPr>
              <a:t>  (Especially 9.2, 9.3 and 9.4)</a:t>
            </a:r>
          </a:p>
          <a:p>
            <a:pPr marL="0" indent="0">
              <a:buNone/>
            </a:pPr>
            <a:endParaRPr lang="en-US" dirty="0" smtClean="0">
              <a:latin typeface="Calibri" charset="0"/>
              <a:ea typeface="MS PGothic" charset="0"/>
            </a:endParaRPr>
          </a:p>
          <a:p>
            <a:r>
              <a:rPr lang="en-US" dirty="0" smtClean="0">
                <a:latin typeface="Calibri" charset="0"/>
                <a:ea typeface="MS PGothic" charset="0"/>
              </a:rPr>
              <a:t>7.  CONTEXT FOR USE:  This lesson was designed</a:t>
            </a:r>
            <a:r>
              <a:rPr lang="en-US" baseline="0" dirty="0" smtClean="0">
                <a:latin typeface="Calibri" charset="0"/>
                <a:ea typeface="MS PGothic" charset="0"/>
              </a:rPr>
              <a:t> for a 9</a:t>
            </a:r>
            <a:r>
              <a:rPr lang="en-US" baseline="30000" dirty="0" smtClean="0">
                <a:latin typeface="Calibri" charset="0"/>
                <a:ea typeface="MS PGothic" charset="0"/>
              </a:rPr>
              <a:t>th</a:t>
            </a:r>
            <a:r>
              <a:rPr lang="en-US" baseline="0" dirty="0" smtClean="0">
                <a:latin typeface="Calibri" charset="0"/>
                <a:ea typeface="MS PGothic" charset="0"/>
              </a:rPr>
              <a:t> grade marine science class as part of a unit on ocean circulation and physical oceanography.</a:t>
            </a:r>
            <a:endParaRPr lang="en-US" dirty="0" smtClean="0">
              <a:latin typeface="Calibri" charset="0"/>
              <a:ea typeface="MS PGothic" charset="0"/>
            </a:endParaRPr>
          </a:p>
          <a:p>
            <a:r>
              <a:rPr lang="en-US" dirty="0" smtClean="0">
                <a:latin typeface="Calibri" charset="0"/>
                <a:ea typeface="MS PGothic" charset="0"/>
              </a:rPr>
              <a:t> </a:t>
            </a:r>
          </a:p>
          <a:p>
            <a:pPr marL="228600" indent="-228600">
              <a:buAutoNum type="arabicPeriod" startAt="8"/>
            </a:pPr>
            <a:r>
              <a:rPr lang="en-US" dirty="0" smtClean="0">
                <a:latin typeface="Calibri" charset="0"/>
                <a:ea typeface="MS PGothic" charset="0"/>
              </a:rPr>
              <a:t>MISCONCEPTIONS:  </a:t>
            </a:r>
          </a:p>
          <a:p>
            <a:r>
              <a:rPr lang="en-US" dirty="0" smtClean="0">
                <a:latin typeface="Calibri" charset="0"/>
                <a:ea typeface="MS PGothic" charset="0"/>
              </a:rPr>
              <a:t>“Water travels the same way the wind blows” –</a:t>
            </a:r>
            <a:r>
              <a:rPr lang="en-US" baseline="0" dirty="0" smtClean="0">
                <a:latin typeface="Calibri" charset="0"/>
                <a:ea typeface="MS PGothic" charset="0"/>
              </a:rPr>
              <a:t> The </a:t>
            </a:r>
            <a:r>
              <a:rPr lang="en-US" baseline="0" dirty="0" err="1" smtClean="0">
                <a:latin typeface="Calibri" charset="0"/>
                <a:ea typeface="MS PGothic" charset="0"/>
              </a:rPr>
              <a:t>coriolis</a:t>
            </a:r>
            <a:r>
              <a:rPr lang="en-US" baseline="0" dirty="0" smtClean="0">
                <a:latin typeface="Calibri" charset="0"/>
                <a:ea typeface="MS PGothic" charset="0"/>
              </a:rPr>
              <a:t> force actually causes the water to move differently.  Students will explore how rotation affects the motion of wind forces water in the Ekman spiral activity.</a:t>
            </a:r>
          </a:p>
          <a:p>
            <a:r>
              <a:rPr lang="en-US" baseline="0" dirty="0" smtClean="0">
                <a:latin typeface="Calibri" charset="0"/>
                <a:ea typeface="MS PGothic" charset="0"/>
              </a:rPr>
              <a:t>“Currents travel in the same direction at all depths” – Students often think that water moves as “chunks.”  In reality, water is sheared (moves in different directions at different depths) when the wind blows.</a:t>
            </a:r>
            <a:endParaRPr lang="en-US" dirty="0" smtClean="0">
              <a:latin typeface="Calibri" charset="0"/>
              <a:ea typeface="MS PGothic" charset="0"/>
            </a:endParaRPr>
          </a:p>
          <a:p>
            <a:r>
              <a:rPr lang="en-US" dirty="0" smtClean="0">
                <a:latin typeface="Calibri" charset="0"/>
                <a:ea typeface="MS PGothic" charset="0"/>
              </a:rPr>
              <a:t> </a:t>
            </a:r>
          </a:p>
          <a:p>
            <a:pPr marL="228600" indent="-228600">
              <a:buAutoNum type="arabicPeriod" startAt="9"/>
            </a:pPr>
            <a:r>
              <a:rPr lang="en-US" dirty="0" smtClean="0">
                <a:latin typeface="Calibri" charset="0"/>
                <a:ea typeface="MS PGothic" charset="0"/>
              </a:rPr>
              <a:t>EVALUATION TIPS:</a:t>
            </a:r>
            <a:r>
              <a:rPr lang="en-US" i="0" baseline="0" dirty="0" smtClean="0">
                <a:latin typeface="Calibri" charset="0"/>
                <a:ea typeface="MS PGothic" charset="0"/>
              </a:rPr>
              <a:t> </a:t>
            </a:r>
          </a:p>
          <a:p>
            <a:pPr marL="0" indent="0">
              <a:buNone/>
            </a:pPr>
            <a:r>
              <a:rPr lang="en-US" i="0" baseline="0" dirty="0" smtClean="0">
                <a:latin typeface="Calibri" charset="0"/>
                <a:ea typeface="MS PGothic" charset="0"/>
              </a:rPr>
              <a:t>Students often have a hard time with the concept that wind blowing in one direction can cause water to move in many directions.  As students build the models of current flow, observe their conversations as they work out which way current must flow.  Answers to the questions of how the “Ekman Spiral” is formed and what it means for the direction of water transport will show the student’s level of understanding of this complicated topic.</a:t>
            </a:r>
          </a:p>
          <a:p>
            <a:pPr marL="0" indent="0">
              <a:buNone/>
            </a:pPr>
            <a:r>
              <a:rPr lang="en-US" i="1" dirty="0" smtClean="0">
                <a:latin typeface="Calibri" charset="0"/>
                <a:ea typeface="MS PGothic" charset="0"/>
              </a:rPr>
              <a:t> </a:t>
            </a:r>
            <a:endParaRPr lang="en-US" dirty="0" smtClean="0">
              <a:latin typeface="Calibri" charset="0"/>
              <a:ea typeface="MS PGothic" charset="0"/>
            </a:endParaRPr>
          </a:p>
          <a:p>
            <a:r>
              <a:rPr lang="en-US" dirty="0" smtClean="0">
                <a:latin typeface="Calibri" charset="0"/>
                <a:ea typeface="MS PGothic" charset="0"/>
              </a:rPr>
              <a:t>10.  TEACHING NOTES:  See the </a:t>
            </a:r>
            <a:r>
              <a:rPr lang="en-US" i="1" dirty="0" smtClean="0">
                <a:latin typeface="Calibri" charset="0"/>
                <a:ea typeface="MS PGothic" charset="0"/>
              </a:rPr>
              <a:t>Lesson Overview </a:t>
            </a:r>
            <a:r>
              <a:rPr lang="en-US" dirty="0" smtClean="0">
                <a:latin typeface="Calibri" charset="0"/>
                <a:ea typeface="MS PGothic" charset="0"/>
              </a:rPr>
              <a:t>for more information on the various activities and labs associated with this unit of study (approximately 5-6 class periods, 90 minutes each)</a:t>
            </a:r>
          </a:p>
          <a:p>
            <a:pPr marL="0" indent="0" eaLnBrk="1" hangingPunct="1">
              <a:spcBef>
                <a:spcPct val="0"/>
              </a:spcBef>
              <a:buNone/>
            </a:pPr>
            <a:endParaRPr lang="en-US" baseline="0" dirty="0" smtClean="0">
              <a:latin typeface="Calibri" charset="0"/>
            </a:endParaRPr>
          </a:p>
          <a:p>
            <a:pPr marL="0" indent="0" eaLnBrk="1" hangingPunct="1">
              <a:spcBef>
                <a:spcPct val="0"/>
              </a:spcBef>
              <a:buNone/>
            </a:pPr>
            <a:r>
              <a:rPr lang="en-US" baseline="0" dirty="0" smtClean="0">
                <a:latin typeface="Calibri" charset="0"/>
              </a:rPr>
              <a:t>11. SCIENCE STANDARDS ADDRESSED:  HS-ESS2-5, HS-PS3-2 (partially), HS-PS3-3 </a:t>
            </a:r>
            <a:r>
              <a:rPr lang="en-US" baseline="0" smtClean="0">
                <a:latin typeface="Calibri" charset="0"/>
              </a:rPr>
              <a:t>(modeled), </a:t>
            </a:r>
            <a:endParaRPr lang="en-US" baseline="0" dirty="0" smtClean="0">
              <a:latin typeface="Calibri" charset="0"/>
            </a:endParaRPr>
          </a:p>
          <a:p>
            <a:pPr marL="0" indent="0" eaLnBrk="1" hangingPunct="1">
              <a:spcBef>
                <a:spcPct val="0"/>
              </a:spcBef>
              <a:buNone/>
            </a:pPr>
            <a:endParaRPr lang="en-US" baseline="0" dirty="0" smtClean="0">
              <a:latin typeface="Calibri" charset="0"/>
            </a:endParaRPr>
          </a:p>
          <a:p>
            <a:pPr marL="0" indent="0" eaLnBrk="1" hangingPunct="1">
              <a:spcBef>
                <a:spcPct val="0"/>
              </a:spcBef>
              <a:buNone/>
            </a:pPr>
            <a:endParaRPr lang="en-US" baseline="0" dirty="0" smtClean="0">
              <a:latin typeface="Calibri" charset="0"/>
            </a:endParaRPr>
          </a:p>
          <a:p>
            <a:pPr marL="0" indent="0" eaLnBrk="1" hangingPunct="1">
              <a:spcBef>
                <a:spcPct val="0"/>
              </a:spcBef>
              <a:buNone/>
            </a:pPr>
            <a:endParaRPr lang="en-US" baseline="0" dirty="0" smtClean="0">
              <a:latin typeface="Calibri" charset="0"/>
            </a:endParaRPr>
          </a:p>
          <a:p>
            <a:pPr marL="0" indent="0" eaLnBrk="1" hangingPunct="1">
              <a:spcBef>
                <a:spcPct val="0"/>
              </a:spcBef>
              <a:buNone/>
            </a:pPr>
            <a:endParaRPr lang="en-US" baseline="0"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The </a:t>
            </a:r>
            <a:r>
              <a:rPr lang="en-US" dirty="0" err="1" smtClean="0">
                <a:latin typeface="Calibri" charset="0"/>
                <a:ea typeface="MS PGothic" charset="0"/>
              </a:rPr>
              <a:t>Coriolis</a:t>
            </a:r>
            <a:r>
              <a:rPr lang="en-US" baseline="0" dirty="0" smtClean="0">
                <a:latin typeface="Calibri" charset="0"/>
                <a:ea typeface="MS PGothic" charset="0"/>
              </a:rPr>
              <a:t> effect (due to observing straight line motion from a rotating frame of reference) is very important to wind driven current.  This slide reviews some basic concepts from the third lesson.</a:t>
            </a: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Ask the students to recall what the </a:t>
            </a:r>
            <a:r>
              <a:rPr lang="en-US" baseline="0" dirty="0" err="1" smtClean="0"/>
              <a:t>Coriolis</a:t>
            </a:r>
            <a:r>
              <a:rPr lang="en-US" baseline="0" dirty="0" smtClean="0"/>
              <a:t> effect is and what it does by using these two images.  They may do this in groups, or in front of the class.  Remind them that it is the result of viewing straight line motion from a rotating reference frame (similar to throwing a ball across a </a:t>
            </a:r>
            <a:r>
              <a:rPr lang="en-US" baseline="0" dirty="0" smtClean="0"/>
              <a:t>merry</a:t>
            </a:r>
            <a:r>
              <a:rPr lang="en-US" baseline="0" dirty="0" smtClean="0"/>
              <a:t>-go-round).  Refer to lesson 3 for more information and demonstrations on the </a:t>
            </a:r>
            <a:r>
              <a:rPr lang="en-US" baseline="0" dirty="0" err="1" smtClean="0"/>
              <a:t>Coriolis</a:t>
            </a:r>
            <a:r>
              <a:rPr lang="en-US" baseline="0" dirty="0" smtClean="0"/>
              <a:t> effect.</a:t>
            </a:r>
          </a:p>
          <a:p>
            <a:endParaRPr lang="en-US" baseline="0" dirty="0" smtClean="0"/>
          </a:p>
          <a:p>
            <a:r>
              <a:rPr lang="en-US" baseline="0" dirty="0" smtClean="0"/>
              <a:t>The picture on the left is Hurricane Isabel with overlaid wind paths (in black), pressure force (blue) and </a:t>
            </a:r>
            <a:r>
              <a:rPr lang="en-US" baseline="0" dirty="0" err="1" smtClean="0"/>
              <a:t>coriolis</a:t>
            </a:r>
            <a:r>
              <a:rPr lang="en-US" baseline="0" dirty="0" smtClean="0"/>
              <a:t> effect (red).  Walk the students through what is happening, asking for input along the way:  1) Warm, moist air rises in the center of the hurricane, creating low pressure in the center.  2) The low pressure creates a “pressure gradient force” directed toward the center (blue).  3) This force causes air to begin moving toward the center of the hurricane.  4) The moving air is deflected by </a:t>
            </a:r>
            <a:r>
              <a:rPr lang="en-US" baseline="0" dirty="0" err="1" smtClean="0"/>
              <a:t>coriolis</a:t>
            </a:r>
            <a:r>
              <a:rPr lang="en-US" baseline="0" dirty="0" smtClean="0"/>
              <a:t> (red) until the air moves quickly enough that the apparent </a:t>
            </a:r>
            <a:r>
              <a:rPr lang="en-US" baseline="0" dirty="0" err="1" smtClean="0"/>
              <a:t>coriolis</a:t>
            </a:r>
            <a:r>
              <a:rPr lang="en-US" baseline="0" dirty="0" smtClean="0"/>
              <a:t> force balances the pressure gradient force.  5) The important take-away is that even though the </a:t>
            </a:r>
            <a:r>
              <a:rPr lang="en-US" baseline="0" dirty="0" err="1" smtClean="0"/>
              <a:t>coriolis</a:t>
            </a:r>
            <a:r>
              <a:rPr lang="en-US" baseline="0" dirty="0" smtClean="0"/>
              <a:t> force is to the right of the direction of air motion, the storm begins to rotate counter-clockwise (in the northern hemisphere)</a:t>
            </a:r>
          </a:p>
          <a:p>
            <a:endParaRPr lang="en-US" baseline="0" dirty="0" smtClean="0"/>
          </a:p>
          <a:p>
            <a:r>
              <a:rPr lang="en-US" baseline="0" dirty="0" smtClean="0"/>
              <a:t>The picture on the right is a schematic of what the </a:t>
            </a:r>
            <a:r>
              <a:rPr lang="en-US" baseline="0" dirty="0" err="1" smtClean="0"/>
              <a:t>coriolis</a:t>
            </a:r>
            <a:r>
              <a:rPr lang="en-US" baseline="0" dirty="0" smtClean="0"/>
              <a:t> deflection might look like on the rotating planet.  Ask the students to describe what is happening, and use this to differentiate between the initial path of an object set in motion, and the actual path it takes on the rotating planet.</a:t>
            </a:r>
          </a:p>
          <a:p>
            <a:endParaRPr lang="en-US" baseline="0" dirty="0" smtClean="0"/>
          </a:p>
          <a:p>
            <a:r>
              <a:rPr lang="en-US" baseline="0" dirty="0" smtClean="0"/>
              <a:t>PICTURE/IMAGE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ea typeface="MS PGothic" charset="0"/>
              </a:rPr>
              <a:t>Hurricane Isabel with diagram</a:t>
            </a:r>
            <a:r>
              <a:rPr lang="en-US" baseline="0" dirty="0" smtClean="0">
                <a:latin typeface="Calibri" charset="0"/>
                <a:ea typeface="MS PGothic" charset="0"/>
              </a:rPr>
              <a:t> of air motion:  http://</a:t>
            </a:r>
            <a:r>
              <a:rPr lang="en-US" baseline="0" dirty="0" err="1" smtClean="0">
                <a:latin typeface="Calibri" charset="0"/>
                <a:ea typeface="MS PGothic" charset="0"/>
              </a:rPr>
              <a:t>upload.wikimedia.org</a:t>
            </a:r>
            <a:r>
              <a:rPr lang="en-US" baseline="0" dirty="0" smtClean="0">
                <a:latin typeface="Calibri" charset="0"/>
                <a:ea typeface="MS PGothic" charset="0"/>
              </a:rPr>
              <a:t>/</a:t>
            </a:r>
            <a:r>
              <a:rPr lang="en-US" baseline="0" dirty="0" err="1" smtClean="0">
                <a:latin typeface="Calibri" charset="0"/>
                <a:ea typeface="MS PGothic" charset="0"/>
              </a:rPr>
              <a:t>wikipedia</a:t>
            </a:r>
            <a:r>
              <a:rPr lang="en-US" baseline="0" dirty="0" smtClean="0">
                <a:latin typeface="Calibri" charset="0"/>
                <a:ea typeface="MS PGothic" charset="0"/>
              </a:rPr>
              <a:t>/commons/0/03/</a:t>
            </a:r>
            <a:r>
              <a:rPr lang="en-US" baseline="0" dirty="0" err="1" smtClean="0">
                <a:latin typeface="Calibri" charset="0"/>
                <a:ea typeface="MS PGothic" charset="0"/>
              </a:rPr>
              <a:t>Hurricane_isabel_and_coriolis_force.jpg</a:t>
            </a:r>
            <a:endParaRPr lang="en-US" dirty="0" smtClean="0">
              <a:latin typeface="Calibri" charset="0"/>
              <a:ea typeface="MS PGothic" charset="0"/>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is intended to be shown during the story of the </a:t>
            </a:r>
            <a:r>
              <a:rPr lang="en-US" i="1" dirty="0" err="1" smtClean="0">
                <a:latin typeface="Calibri" charset="0"/>
                <a:ea typeface="MS PGothic" charset="0"/>
              </a:rPr>
              <a:t>Fram</a:t>
            </a:r>
            <a:r>
              <a:rPr lang="en-US" i="0" dirty="0" smtClean="0">
                <a:latin typeface="Calibri" charset="0"/>
                <a:ea typeface="MS PGothic" charset="0"/>
              </a:rPr>
              <a:t>.</a:t>
            </a:r>
            <a:r>
              <a:rPr lang="en-US" i="0" baseline="0" dirty="0" smtClean="0">
                <a:latin typeface="Calibri" charset="0"/>
                <a:ea typeface="MS PGothic" charset="0"/>
              </a:rPr>
              <a:t>  It shows pictures of Nansen and his voyage</a:t>
            </a:r>
            <a:r>
              <a:rPr lang="en-US" i="0" baseline="0" dirty="0" smtClean="0">
                <a:latin typeface="Calibri" charset="0"/>
                <a:ea typeface="MS PGothic" charset="0"/>
              </a:rPr>
              <a:t>.  Advancing the slide will show a larger image of </a:t>
            </a:r>
            <a:r>
              <a:rPr lang="en-US" i="0" baseline="0" smtClean="0">
                <a:latin typeface="Calibri" charset="0"/>
                <a:ea typeface="MS PGothic" charset="0"/>
              </a:rPr>
              <a:t>the voyage map.</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This slide illustrates some of the events in the story of the </a:t>
            </a:r>
            <a:r>
              <a:rPr lang="en-US" i="1" baseline="0" dirty="0" err="1" smtClean="0"/>
              <a:t>Fram</a:t>
            </a:r>
            <a:r>
              <a:rPr lang="en-US" i="0" baseline="0" dirty="0" smtClean="0"/>
              <a:t> (</a:t>
            </a:r>
            <a:r>
              <a:rPr lang="en-US" i="0" baseline="0" dirty="0" err="1" smtClean="0"/>
              <a:t>Fram</a:t>
            </a:r>
            <a:r>
              <a:rPr lang="en-US" i="0" baseline="0" dirty="0" smtClean="0"/>
              <a:t> </a:t>
            </a:r>
            <a:r>
              <a:rPr lang="en-US" i="0" baseline="0" dirty="0" err="1" smtClean="0"/>
              <a:t>Story.doc</a:t>
            </a:r>
            <a:r>
              <a:rPr lang="en-US" i="0" baseline="0" dirty="0" smtClean="0"/>
              <a:t>)  Use this slide to illustrate the narrative, while having the students take turns reading each paragraph. Clicking forward will bring up a large map of the expedition.</a:t>
            </a:r>
          </a:p>
          <a:p>
            <a:endParaRPr lang="en-US" i="0" baseline="0" dirty="0" smtClean="0"/>
          </a:p>
          <a:p>
            <a:r>
              <a:rPr lang="en-US" i="0" baseline="0" dirty="0" smtClean="0"/>
              <a:t>First describe the photos:</a:t>
            </a:r>
          </a:p>
          <a:p>
            <a:r>
              <a:rPr lang="en-US" i="0" baseline="0" dirty="0" smtClean="0"/>
              <a:t>Left Photo:  Photo of </a:t>
            </a:r>
            <a:r>
              <a:rPr lang="en-US" i="0" baseline="0" dirty="0" err="1" smtClean="0"/>
              <a:t>Fridtjof</a:t>
            </a:r>
            <a:r>
              <a:rPr lang="en-US" i="0" baseline="0" dirty="0" smtClean="0"/>
              <a:t> Nansen – Norwegian polar explorer (1861-1930)</a:t>
            </a:r>
          </a:p>
          <a:p>
            <a:r>
              <a:rPr lang="en-US" i="0" baseline="0" dirty="0" smtClean="0"/>
              <a:t>Top Photo:  Photo of the </a:t>
            </a:r>
            <a:r>
              <a:rPr lang="en-US" i="1" baseline="0" dirty="0" err="1" smtClean="0"/>
              <a:t>Fram</a:t>
            </a:r>
            <a:r>
              <a:rPr lang="en-US" i="0" baseline="0" dirty="0" smtClean="0"/>
              <a:t> as it leaves Bergen Norway in July of 1893.  (Bergen Norway was the city used as an example of </a:t>
            </a:r>
            <a:r>
              <a:rPr lang="en-US" i="0" baseline="0" dirty="0" err="1" smtClean="0"/>
              <a:t>thermohaline</a:t>
            </a:r>
            <a:r>
              <a:rPr lang="en-US" i="0" baseline="0" dirty="0" smtClean="0"/>
              <a:t> circulation affecting local climate in lesson 2)</a:t>
            </a:r>
          </a:p>
          <a:p>
            <a:r>
              <a:rPr lang="en-US" i="0" baseline="0" dirty="0" smtClean="0"/>
              <a:t>Right Photo:  Photo of the </a:t>
            </a:r>
            <a:r>
              <a:rPr lang="en-US" i="1" baseline="0" dirty="0" err="1" smtClean="0"/>
              <a:t>Fram</a:t>
            </a:r>
            <a:r>
              <a:rPr lang="en-US" i="0" baseline="0" dirty="0" smtClean="0"/>
              <a:t> stuck in ice and adrift in the Arctic ocean in March 1884.  Note the windmill used to provide electricity.</a:t>
            </a:r>
          </a:p>
          <a:p>
            <a:r>
              <a:rPr lang="en-US" i="0" baseline="0" dirty="0" smtClean="0"/>
              <a:t>Bottom Photo:  Map showing the </a:t>
            </a:r>
            <a:r>
              <a:rPr lang="en-US" i="1" baseline="0" dirty="0" err="1" smtClean="0"/>
              <a:t>Fram’s</a:t>
            </a:r>
            <a:r>
              <a:rPr lang="en-US" i="0" baseline="0" dirty="0" smtClean="0"/>
              <a:t> projected rout (dotted) and actual voyage (dashed) from the upper right corner (New Siberia Islands) to the bottom (Norway).  To date, this was the closest anyone had ever gotten to the North Pole.</a:t>
            </a:r>
            <a:endParaRPr lang="en-US" baseline="0" dirty="0" smtClean="0"/>
          </a:p>
          <a:p>
            <a:endParaRPr lang="en-US" baseline="0" dirty="0" smtClean="0"/>
          </a:p>
          <a:p>
            <a:r>
              <a:rPr lang="en-US" baseline="0" dirty="0" smtClean="0"/>
              <a:t>Next, read the story of the </a:t>
            </a:r>
            <a:r>
              <a:rPr lang="en-US" i="1" baseline="0" dirty="0" err="1" smtClean="0"/>
              <a:t>Fram</a:t>
            </a:r>
            <a:r>
              <a:rPr lang="en-US" i="0" baseline="0" dirty="0" smtClean="0"/>
              <a:t> (</a:t>
            </a:r>
            <a:r>
              <a:rPr lang="en-US" i="0" baseline="0" dirty="0" err="1" smtClean="0"/>
              <a:t>Fram</a:t>
            </a:r>
            <a:r>
              <a:rPr lang="en-US" i="0" baseline="0" dirty="0" smtClean="0"/>
              <a:t> </a:t>
            </a:r>
            <a:r>
              <a:rPr lang="en-US" i="0" baseline="0" dirty="0" err="1" smtClean="0"/>
              <a:t>Story.doc</a:t>
            </a:r>
            <a:r>
              <a:rPr lang="en-US" i="0" baseline="0" dirty="0" smtClean="0"/>
              <a:t>).  Advance this slide to show a larger map of the expedition</a:t>
            </a:r>
            <a:r>
              <a:rPr lang="en-US" i="0" baseline="0" dirty="0" smtClean="0"/>
              <a:t>.  The map shows Nansen’s intended route over the north pole as a dotted line.  His actual route is the dark dashed line (including a brief expedition on foot to try to reach the pole).  </a:t>
            </a:r>
            <a:r>
              <a:rPr lang="en-US" i="0" baseline="0" dirty="0" smtClean="0"/>
              <a:t>It may be important to emphasize that the overall path the ship took while encased in ice was largely due to the “Transpolar Current” that runs from northern Russia to the eastern coast of Greenland.  While in the arctic, Nansen observed icebergs traveling in a direction to the right of the wind.</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i="0" baseline="0" dirty="0" smtClean="0"/>
              <a:t>After reading the narrative, ask the students to hypothesize why the ice drifted at an angle of about 20-40 degrees from the direction of the wind.</a:t>
            </a:r>
          </a:p>
          <a:p>
            <a:endParaRPr lang="en-US" baseline="0" dirty="0" smtClean="0"/>
          </a:p>
          <a:p>
            <a:endParaRPr lang="en-US" baseline="0" dirty="0" smtClean="0"/>
          </a:p>
          <a:p>
            <a:r>
              <a:rPr lang="en-US" baseline="0" dirty="0" smtClean="0"/>
              <a:t>PICTURE/IMAGE CREDITS:</a:t>
            </a:r>
          </a:p>
          <a:p>
            <a:r>
              <a:rPr lang="en-US" baseline="0" dirty="0" smtClean="0"/>
              <a:t>Photo of Nansen: http://</a:t>
            </a:r>
            <a:r>
              <a:rPr lang="en-US" baseline="0" dirty="0" err="1" smtClean="0"/>
              <a:t>upload.wikimedia.org</a:t>
            </a:r>
            <a:r>
              <a:rPr lang="en-US" baseline="0" dirty="0" smtClean="0"/>
              <a:t>/</a:t>
            </a:r>
            <a:r>
              <a:rPr lang="en-US" baseline="0" dirty="0" err="1" smtClean="0"/>
              <a:t>wikipedia</a:t>
            </a:r>
            <a:r>
              <a:rPr lang="en-US" baseline="0" dirty="0" smtClean="0"/>
              <a:t>/commons/9/9b/Fridtjof_Nansen_LOC_03377u-3.jpg</a:t>
            </a:r>
          </a:p>
          <a:p>
            <a:r>
              <a:rPr lang="en-US" baseline="0" dirty="0" smtClean="0"/>
              <a:t>Photo of </a:t>
            </a:r>
            <a:r>
              <a:rPr lang="en-US" baseline="0" dirty="0" err="1" smtClean="0"/>
              <a:t>Fram</a:t>
            </a:r>
            <a:r>
              <a:rPr lang="en-US" baseline="0" dirty="0" smtClean="0"/>
              <a:t>:  http://</a:t>
            </a:r>
            <a:r>
              <a:rPr lang="en-US" baseline="0" dirty="0" err="1" smtClean="0"/>
              <a:t>upload.wikimedia.org</a:t>
            </a:r>
            <a:r>
              <a:rPr lang="en-US" baseline="0" dirty="0" smtClean="0"/>
              <a:t>/</a:t>
            </a:r>
            <a:r>
              <a:rPr lang="en-US" baseline="0" dirty="0" err="1" smtClean="0"/>
              <a:t>wikipedia</a:t>
            </a:r>
            <a:r>
              <a:rPr lang="en-US" baseline="0" dirty="0" smtClean="0"/>
              <a:t>/commons/9/91/Fram_Bergen_1893.jpg</a:t>
            </a:r>
          </a:p>
          <a:p>
            <a:r>
              <a:rPr lang="en-US" baseline="0" dirty="0" smtClean="0"/>
              <a:t>Photo of </a:t>
            </a:r>
            <a:r>
              <a:rPr lang="en-US" baseline="0" dirty="0" err="1" smtClean="0"/>
              <a:t>Fram</a:t>
            </a:r>
            <a:r>
              <a:rPr lang="en-US" baseline="0" dirty="0" smtClean="0"/>
              <a:t> in Ice:  http://</a:t>
            </a:r>
            <a:r>
              <a:rPr lang="en-US" baseline="0" dirty="0" err="1" smtClean="0"/>
              <a:t>upload.wikimedia.org</a:t>
            </a:r>
            <a:r>
              <a:rPr lang="en-US" baseline="0" dirty="0" smtClean="0"/>
              <a:t>/</a:t>
            </a:r>
            <a:r>
              <a:rPr lang="en-US" baseline="0" dirty="0" err="1" smtClean="0"/>
              <a:t>wikipedia</a:t>
            </a:r>
            <a:r>
              <a:rPr lang="en-US" baseline="0" dirty="0" smtClean="0"/>
              <a:t>/commons/d/d9/Fram_March_1894.jpg</a:t>
            </a:r>
          </a:p>
          <a:p>
            <a:r>
              <a:rPr lang="en-US" baseline="0" dirty="0" smtClean="0"/>
              <a:t>Photo of Expedition map: http://</a:t>
            </a:r>
            <a:r>
              <a:rPr lang="en-US" baseline="0" dirty="0" err="1" smtClean="0"/>
              <a:t>upload.wikimedia.org</a:t>
            </a:r>
            <a:r>
              <a:rPr lang="en-US" baseline="0" dirty="0" smtClean="0"/>
              <a:t>/</a:t>
            </a:r>
            <a:r>
              <a:rPr lang="en-US" baseline="0" dirty="0" err="1" smtClean="0"/>
              <a:t>wikipedia</a:t>
            </a:r>
            <a:r>
              <a:rPr lang="en-US" baseline="0" dirty="0" smtClean="0"/>
              <a:t>/commons/d/d5/PSM_V57_D434_Map_showing_the_regions_traversed_by_nansen.png</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illustrates Ekman’s explanation</a:t>
            </a:r>
            <a:r>
              <a:rPr lang="en-US" baseline="0" dirty="0" smtClean="0">
                <a:latin typeface="Calibri" charset="0"/>
                <a:ea typeface="MS PGothic" charset="0"/>
              </a:rPr>
              <a:t> of Nansen’s observations of wind and drifting ice.</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dirty="0" smtClean="0">
                <a:latin typeface="Calibri" charset="0"/>
                <a:ea typeface="MS PGothic" charset="0"/>
              </a:rPr>
              <a:t>This slide picks up where the</a:t>
            </a:r>
            <a:r>
              <a:rPr lang="en-US" baseline="0" dirty="0" smtClean="0">
                <a:latin typeface="Calibri" charset="0"/>
                <a:ea typeface="MS PGothic" charset="0"/>
              </a:rPr>
              <a:t> story of Nansen and the </a:t>
            </a:r>
            <a:r>
              <a:rPr lang="en-US" i="1" baseline="0" dirty="0" err="1" smtClean="0">
                <a:latin typeface="Calibri" charset="0"/>
                <a:ea typeface="MS PGothic" charset="0"/>
              </a:rPr>
              <a:t>Fram</a:t>
            </a:r>
            <a:r>
              <a:rPr lang="en-US" i="1" baseline="0" dirty="0" smtClean="0">
                <a:latin typeface="Calibri" charset="0"/>
                <a:ea typeface="MS PGothic" charset="0"/>
              </a:rPr>
              <a:t> </a:t>
            </a:r>
            <a:r>
              <a:rPr lang="en-US" i="0" baseline="0" dirty="0" smtClean="0">
                <a:latin typeface="Calibri" charset="0"/>
                <a:ea typeface="MS PGothic" charset="0"/>
              </a:rPr>
              <a:t>leaves off.  Continue the story by explaining </a:t>
            </a:r>
            <a:r>
              <a:rPr lang="en-US" i="0" baseline="0" dirty="0" smtClean="0">
                <a:latin typeface="+mn-lt"/>
                <a:ea typeface="+mn-ea"/>
              </a:rPr>
              <a:t>t</a:t>
            </a:r>
            <a:r>
              <a:rPr lang="en-US" baseline="0" dirty="0" smtClean="0"/>
              <a:t>he photo on the left is </a:t>
            </a:r>
            <a:r>
              <a:rPr lang="en-US" baseline="0" dirty="0" err="1" smtClean="0"/>
              <a:t>Vagn</a:t>
            </a:r>
            <a:r>
              <a:rPr lang="en-US" baseline="0" dirty="0" smtClean="0"/>
              <a:t> </a:t>
            </a:r>
            <a:r>
              <a:rPr lang="en-US" baseline="0" dirty="0" err="1" smtClean="0"/>
              <a:t>Walfrid</a:t>
            </a:r>
            <a:r>
              <a:rPr lang="en-US" baseline="0" dirty="0" smtClean="0"/>
              <a:t> Ekman who solved the mystery of Nansen’s drifting icebergs when he was still a student.</a:t>
            </a:r>
            <a:endParaRPr lang="en-US" dirty="0" smtClean="0">
              <a:latin typeface="Calibri" charset="0"/>
              <a:ea typeface="MS PGothic" charset="0"/>
            </a:endParaRPr>
          </a:p>
          <a:p>
            <a:r>
              <a:rPr lang="en-US" dirty="0" smtClean="0">
                <a:latin typeface="Calibri" charset="0"/>
                <a:ea typeface="MS PGothic" charset="0"/>
              </a:rPr>
              <a:t>Nansen gave the oceanographer</a:t>
            </a:r>
            <a:r>
              <a:rPr lang="en-US" baseline="0" dirty="0" smtClean="0">
                <a:latin typeface="Calibri" charset="0"/>
                <a:ea typeface="MS PGothic" charset="0"/>
              </a:rPr>
              <a:t> </a:t>
            </a:r>
            <a:r>
              <a:rPr lang="en-US" baseline="0" dirty="0" err="1" smtClean="0">
                <a:latin typeface="Calibri" charset="0"/>
                <a:ea typeface="MS PGothic" charset="0"/>
              </a:rPr>
              <a:t>Vilhelm</a:t>
            </a:r>
            <a:r>
              <a:rPr lang="en-US" baseline="0" dirty="0" smtClean="0">
                <a:latin typeface="Calibri" charset="0"/>
                <a:ea typeface="MS PGothic" charset="0"/>
              </a:rPr>
              <a:t> </a:t>
            </a:r>
            <a:r>
              <a:rPr lang="en-US" baseline="0" dirty="0" err="1" smtClean="0">
                <a:latin typeface="Calibri" charset="0"/>
                <a:ea typeface="MS PGothic" charset="0"/>
              </a:rPr>
              <a:t>Bjerknes</a:t>
            </a:r>
            <a:r>
              <a:rPr lang="en-US" baseline="0" dirty="0" smtClean="0">
                <a:latin typeface="Calibri" charset="0"/>
                <a:ea typeface="MS PGothic" charset="0"/>
              </a:rPr>
              <a:t> his data, who then passed it along to his student </a:t>
            </a:r>
            <a:r>
              <a:rPr lang="en-US" baseline="0" dirty="0" err="1" smtClean="0">
                <a:latin typeface="Calibri" charset="0"/>
                <a:ea typeface="MS PGothic" charset="0"/>
              </a:rPr>
              <a:t>Vagn</a:t>
            </a:r>
            <a:r>
              <a:rPr lang="en-US" baseline="0" dirty="0" smtClean="0">
                <a:latin typeface="Calibri" charset="0"/>
                <a:ea typeface="MS PGothic" charset="0"/>
              </a:rPr>
              <a:t> </a:t>
            </a:r>
            <a:r>
              <a:rPr lang="en-US" baseline="0" dirty="0" err="1" smtClean="0">
                <a:latin typeface="Calibri" charset="0"/>
                <a:ea typeface="MS PGothic" charset="0"/>
              </a:rPr>
              <a:t>Walfried</a:t>
            </a:r>
            <a:r>
              <a:rPr lang="en-US" baseline="0" dirty="0" smtClean="0">
                <a:latin typeface="Calibri" charset="0"/>
                <a:ea typeface="MS PGothic" charset="0"/>
              </a:rPr>
              <a:t> Ekman.  Ekman looked at the data, then came up with a brilliant solution.</a:t>
            </a:r>
            <a:endParaRPr lang="en-US" dirty="0" smtClean="0">
              <a:latin typeface="Calibri" charset="0"/>
              <a:ea typeface="MS PGothic" charset="0"/>
            </a:endParaRPr>
          </a:p>
          <a:p>
            <a:endParaRPr lang="en-US" dirty="0" smtClean="0">
              <a:latin typeface="Calibri" charset="0"/>
              <a:ea typeface="MS PGothic" charset="0"/>
            </a:endParaRPr>
          </a:p>
          <a:p>
            <a:r>
              <a:rPr lang="en-US" baseline="0" dirty="0" smtClean="0"/>
              <a:t>This slide is animated, advancing the slide in presenter view will play the animation.  Walk the students through Ekman’s explanation of wind-driven motion on the surface.  Animation steps are described below:</a:t>
            </a:r>
          </a:p>
          <a:p>
            <a:endParaRPr lang="en-US" baseline="0" dirty="0" smtClean="0"/>
          </a:p>
          <a:p>
            <a:pPr marL="171450" indent="-171450">
              <a:buFontTx/>
              <a:buChar char="-"/>
            </a:pPr>
            <a:r>
              <a:rPr lang="en-US" baseline="0" dirty="0" smtClean="0"/>
              <a:t>Ekman and a top view (looking down) of an iceberg is shown.  (Advance the slide)  </a:t>
            </a:r>
          </a:p>
          <a:p>
            <a:pPr marL="171450" indent="-171450">
              <a:buFontTx/>
              <a:buChar char="-"/>
            </a:pPr>
            <a:r>
              <a:rPr lang="en-US" baseline="0" dirty="0" smtClean="0"/>
              <a:t>Wind starts to blow on the iceberg.  In this case the wind is from the “rear”, but in reality, the wind direction doesn’t matter (we could be facing in any direction).  (Advance the slide)</a:t>
            </a:r>
          </a:p>
          <a:p>
            <a:pPr marL="171450" indent="-171450">
              <a:buFontTx/>
              <a:buChar char="-"/>
            </a:pPr>
            <a:r>
              <a:rPr lang="en-US" baseline="0" dirty="0" smtClean="0"/>
              <a:t>The wind pushes the iceberg forward in the direction of the wind.  However, the motion is slow (about 1.6 km per day) and the scale is large, so that the </a:t>
            </a:r>
            <a:r>
              <a:rPr lang="en-US" baseline="0" dirty="0" err="1" smtClean="0"/>
              <a:t>Rossby</a:t>
            </a:r>
            <a:r>
              <a:rPr lang="en-US" baseline="0" dirty="0" smtClean="0"/>
              <a:t> number is low (about 0.15) indicating </a:t>
            </a:r>
            <a:r>
              <a:rPr lang="en-US" baseline="0" dirty="0" err="1" smtClean="0"/>
              <a:t>Coriolis</a:t>
            </a:r>
            <a:r>
              <a:rPr lang="en-US" baseline="0" dirty="0" smtClean="0"/>
              <a:t> is important. (Advance the slide)</a:t>
            </a:r>
          </a:p>
          <a:p>
            <a:pPr marL="171450" indent="-171450">
              <a:buFontTx/>
              <a:buChar char="-"/>
            </a:pPr>
            <a:r>
              <a:rPr lang="en-US" baseline="0" dirty="0" smtClean="0"/>
              <a:t>The </a:t>
            </a:r>
            <a:r>
              <a:rPr lang="en-US" baseline="0" dirty="0" err="1" smtClean="0"/>
              <a:t>Coriolis</a:t>
            </a:r>
            <a:r>
              <a:rPr lang="en-US" baseline="0" dirty="0" smtClean="0"/>
              <a:t> effect (the </a:t>
            </a:r>
            <a:r>
              <a:rPr lang="en-US" u="sng" baseline="0" dirty="0" smtClean="0"/>
              <a:t>apparent</a:t>
            </a:r>
            <a:r>
              <a:rPr lang="en-US" u="none" baseline="0" dirty="0" smtClean="0"/>
              <a:t> force caused by observing straight line motion from a rotating reference frame) deflects the iceberg to the right (in the northern hemisphere) relative to the earth’s reference frame.  The ice continues to deflect to the right until the </a:t>
            </a:r>
            <a:r>
              <a:rPr lang="en-US" u="none" baseline="0" dirty="0" err="1" smtClean="0"/>
              <a:t>coriolis</a:t>
            </a:r>
            <a:r>
              <a:rPr lang="en-US" u="none" baseline="0" dirty="0" smtClean="0"/>
              <a:t> “force” (“pulling” the ice to the right in the earth’s reference frame) balances the wind force (pushing the ice to the left). (Advance the slide)</a:t>
            </a:r>
          </a:p>
          <a:p>
            <a:pPr marL="171450" indent="-171450">
              <a:buFontTx/>
              <a:buChar char="-"/>
            </a:pPr>
            <a:r>
              <a:rPr lang="en-US" u="none" baseline="0" dirty="0" smtClean="0"/>
              <a:t>Thus, the ice eventually moves at an angle relative to the direction of the wind motion just like Nansen observed!</a:t>
            </a:r>
            <a:endParaRPr lang="en-US" baseline="0" dirty="0" smtClean="0"/>
          </a:p>
          <a:p>
            <a:endParaRPr lang="en-US" baseline="0" dirty="0" smtClean="0"/>
          </a:p>
          <a:p>
            <a:r>
              <a:rPr lang="en-US" baseline="0" dirty="0" smtClean="0"/>
              <a:t>PICTURE/IMAGE CREDITS:</a:t>
            </a:r>
          </a:p>
          <a:p>
            <a:r>
              <a:rPr lang="en-US" baseline="0" dirty="0" smtClean="0"/>
              <a:t>Photo of Ekman:  http://</a:t>
            </a:r>
            <a:r>
              <a:rPr lang="en-US" baseline="0" dirty="0" err="1" smtClean="0"/>
              <a:t>upload.wikimedia.org</a:t>
            </a:r>
            <a:r>
              <a:rPr lang="en-US" baseline="0" dirty="0" smtClean="0"/>
              <a:t>/</a:t>
            </a:r>
            <a:r>
              <a:rPr lang="en-US" baseline="0" dirty="0" err="1" smtClean="0"/>
              <a:t>wikipedia</a:t>
            </a:r>
            <a:r>
              <a:rPr lang="en-US" baseline="0" dirty="0" smtClean="0"/>
              <a:t>/commons/a/ac/</a:t>
            </a:r>
            <a:r>
              <a:rPr lang="en-US" baseline="0" dirty="0" err="1" smtClean="0"/>
              <a:t>Ekman_Vagn.jpg</a:t>
            </a:r>
            <a:endParaRPr lang="en-US" baseline="0" dirty="0" smtClean="0"/>
          </a:p>
          <a:p>
            <a:r>
              <a:rPr lang="en-US" baseline="0" dirty="0" smtClean="0"/>
              <a:t>Iceberg:  http://</a:t>
            </a:r>
            <a:r>
              <a:rPr lang="en-US" baseline="0" dirty="0" err="1" smtClean="0"/>
              <a:t>commons.wikimedia.org</a:t>
            </a:r>
            <a:r>
              <a:rPr lang="en-US" baseline="0" dirty="0" smtClean="0"/>
              <a:t>/wiki/</a:t>
            </a:r>
            <a:r>
              <a:rPr lang="en-US" baseline="0" dirty="0" err="1" smtClean="0"/>
              <a:t>Iceberg#mediaviewer</a:t>
            </a:r>
            <a:r>
              <a:rPr lang="en-US" baseline="0" dirty="0" smtClean="0"/>
              <a:t>/File:Iceberg_1_1997_08_07.jpg</a:t>
            </a:r>
          </a:p>
          <a:p>
            <a:r>
              <a:rPr lang="en-US" baseline="0" dirty="0" smtClean="0"/>
              <a:t>Wind icon:  https://</a:t>
            </a:r>
            <a:r>
              <a:rPr lang="en-US" baseline="0" dirty="0" err="1" smtClean="0"/>
              <a:t>mauritiusattractions.com</a:t>
            </a:r>
            <a:r>
              <a:rPr lang="en-US" baseline="0" dirty="0" smtClean="0"/>
              <a:t>/content/images/guide/</a:t>
            </a:r>
            <a:r>
              <a:rPr lang="en-US" baseline="0" dirty="0" err="1" smtClean="0"/>
              <a:t>mauritius-wind.gif</a:t>
            </a:r>
            <a:r>
              <a:rPr lang="en-US" baseline="0" dirty="0" smtClean="0"/>
              <a:t>  (clip art)</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introduces the lab activity which will apply Ekman’s principal at the surface to wind</a:t>
            </a:r>
            <a:r>
              <a:rPr lang="en-US" baseline="0" dirty="0" smtClean="0">
                <a:latin typeface="Calibri" charset="0"/>
                <a:ea typeface="MS PGothic" charset="0"/>
              </a:rPr>
              <a:t>-driven ocean current beneath the surface.</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dirty="0" smtClean="0">
                <a:latin typeface="Calibri" charset="0"/>
                <a:ea typeface="MS PGothic" charset="0"/>
              </a:rPr>
              <a:t>Ekman applied what he knew</a:t>
            </a:r>
            <a:r>
              <a:rPr lang="en-US" baseline="0" dirty="0" smtClean="0">
                <a:latin typeface="Calibri" charset="0"/>
                <a:ea typeface="MS PGothic" charset="0"/>
              </a:rPr>
              <a:t> about fluid dynamics and </a:t>
            </a:r>
            <a:r>
              <a:rPr lang="en-US" baseline="0" dirty="0" err="1" smtClean="0">
                <a:latin typeface="Calibri" charset="0"/>
                <a:ea typeface="MS PGothic" charset="0"/>
              </a:rPr>
              <a:t>Coriolis</a:t>
            </a:r>
            <a:r>
              <a:rPr lang="en-US" baseline="0" dirty="0" smtClean="0">
                <a:latin typeface="Calibri" charset="0"/>
                <a:ea typeface="MS PGothic" charset="0"/>
              </a:rPr>
              <a:t> to explain not only the SURFACE motion due to wind, but also motion below the surface of the ocean.  This slide is the title page of Ekman’s landmark paper (essentially his “lab report”) on wind-driven ocean currents.</a:t>
            </a:r>
          </a:p>
          <a:p>
            <a:endParaRPr lang="en-US" baseline="0" dirty="0" smtClean="0">
              <a:latin typeface="Calibri" charset="0"/>
              <a:ea typeface="MS PGothic" charset="0"/>
            </a:endParaRPr>
          </a:p>
          <a:p>
            <a:r>
              <a:rPr lang="en-US" baseline="0" dirty="0" smtClean="0">
                <a:latin typeface="Calibri" charset="0"/>
                <a:ea typeface="MS PGothic" charset="0"/>
              </a:rPr>
              <a:t>In this lab activity, we will perform the same thought experiment Ekman did to arrive at what is known as the “Ekman spiral” (a spiral of current decreasing in magnitude with depth) in response to wind blowing on the surface.  Further, we will deduce what direction the average current (or transport) is flowing with respect to the wind – called “Ekman Transport.”</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Tell</a:t>
            </a:r>
            <a:r>
              <a:rPr lang="en-US" baseline="0" dirty="0" smtClean="0">
                <a:latin typeface="Calibri" charset="0"/>
                <a:ea typeface="MS PGothic" charset="0"/>
              </a:rPr>
              <a:t> the students that Ekman thought deeply about what would happen </a:t>
            </a:r>
            <a:r>
              <a:rPr lang="en-US" u="sng" baseline="0" dirty="0" smtClean="0">
                <a:latin typeface="Calibri" charset="0"/>
                <a:ea typeface="MS PGothic" charset="0"/>
              </a:rPr>
              <a:t>below</a:t>
            </a:r>
            <a:r>
              <a:rPr lang="en-US" baseline="0" dirty="0" smtClean="0">
                <a:latin typeface="Calibri" charset="0"/>
                <a:ea typeface="MS PGothic" charset="0"/>
              </a:rPr>
              <a:t> the surface of the ocean by applying what he knew to be happening on the surface.  The students will do the same in this lab.</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The</a:t>
            </a:r>
            <a:r>
              <a:rPr lang="en-US" baseline="0" dirty="0" smtClean="0">
                <a:latin typeface="Calibri" charset="0"/>
                <a:ea typeface="MS PGothic" charset="0"/>
              </a:rPr>
              <a:t> lab materials can be found in Ekman </a:t>
            </a:r>
            <a:r>
              <a:rPr lang="en-US" baseline="0" dirty="0" err="1" smtClean="0">
                <a:latin typeface="Calibri" charset="0"/>
                <a:ea typeface="MS PGothic" charset="0"/>
              </a:rPr>
              <a:t>Lab.docx</a:t>
            </a:r>
            <a:r>
              <a:rPr lang="en-US" baseline="0" dirty="0" smtClean="0">
                <a:latin typeface="Calibri" charset="0"/>
                <a:ea typeface="MS PGothic" charset="0"/>
              </a:rPr>
              <a:t> and </a:t>
            </a:r>
            <a:r>
              <a:rPr lang="en-US" baseline="0" dirty="0" err="1" smtClean="0">
                <a:latin typeface="Calibri" charset="0"/>
                <a:ea typeface="MS PGothic" charset="0"/>
              </a:rPr>
              <a:t>LabArrows.docx</a:t>
            </a:r>
            <a:endParaRPr lang="en-US" dirty="0" smtClean="0">
              <a:latin typeface="Calibri" charset="0"/>
              <a:ea typeface="MS PGothic" charset="0"/>
            </a:endParaRPr>
          </a:p>
          <a:p>
            <a:endParaRPr lang="en-US" baseline="0" dirty="0" smtClean="0"/>
          </a:p>
          <a:p>
            <a:r>
              <a:rPr lang="en-US" baseline="0" dirty="0" smtClean="0"/>
              <a:t>PICTURE/IMAGE CREDITS:</a:t>
            </a:r>
          </a:p>
          <a:p>
            <a:r>
              <a:rPr lang="en-US" baseline="0" dirty="0" smtClean="0"/>
              <a:t>This is the title page to Ekman’s landmark paper in which he describes how the </a:t>
            </a:r>
            <a:r>
              <a:rPr lang="en-US" baseline="0" dirty="0" err="1" smtClean="0"/>
              <a:t>Coriolis</a:t>
            </a:r>
            <a:r>
              <a:rPr lang="en-US" baseline="0" dirty="0" smtClean="0"/>
              <a:t> force affects wind driven currents in the ocean</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summarizes</a:t>
            </a:r>
            <a:r>
              <a:rPr lang="en-US" baseline="0" dirty="0" smtClean="0">
                <a:latin typeface="Calibri" charset="0"/>
                <a:ea typeface="MS PGothic" charset="0"/>
              </a:rPr>
              <a:t> the results of the lab.</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After the lab, use this slide to build consensus.  There are three points to emphasize.</a:t>
            </a:r>
          </a:p>
          <a:p>
            <a:endParaRPr lang="en-US" baseline="0" dirty="0" smtClean="0"/>
          </a:p>
          <a:p>
            <a:pPr marL="228600" indent="-228600">
              <a:buAutoNum type="arabicParenR"/>
            </a:pPr>
            <a:r>
              <a:rPr lang="en-US" baseline="0" dirty="0" smtClean="0"/>
              <a:t>The surface current is deflected roughly 45 degrees to the right (left) of the wind stress in the northern (southern) hemisphere.</a:t>
            </a:r>
          </a:p>
          <a:p>
            <a:pPr marL="228600" indent="-228600">
              <a:buAutoNum type="arabicParenR"/>
            </a:pPr>
            <a:r>
              <a:rPr lang="en-US" baseline="0" dirty="0" smtClean="0"/>
              <a:t>Water below the surface does not “feel” the wind stress, but instead is affected by friction from the water just above it.  This friction causes the water below the surface to spiral downwards in the “Ekman Spiral”</a:t>
            </a:r>
          </a:p>
          <a:p>
            <a:pPr marL="228600" indent="-228600">
              <a:buAutoNum type="arabicParenR"/>
            </a:pPr>
            <a:r>
              <a:rPr lang="en-US" baseline="0" dirty="0" smtClean="0"/>
              <a:t>On average, the transport of water in the “surface layer” (that affected by the wind) is 90 degrees to the right (left) of the wind stress in the northern (southern) hemisphere.</a:t>
            </a:r>
          </a:p>
          <a:p>
            <a:pPr marL="228600" indent="-228600">
              <a:buAutoNum type="arabicParenR"/>
            </a:pPr>
            <a:endParaRPr lang="en-US" baseline="0" dirty="0" smtClean="0"/>
          </a:p>
          <a:p>
            <a:pPr marL="0" indent="0">
              <a:buNone/>
            </a:pPr>
            <a:r>
              <a:rPr lang="en-US" baseline="0" dirty="0" smtClean="0"/>
              <a:t>It may be helpful to have the students reason through the “Ekman’s Breakthrough” section of the lab.  The discussion might go something like:  Q: What two forces act on the water at the surface?  A: Stress from the wind and apparent deflection by </a:t>
            </a:r>
            <a:r>
              <a:rPr lang="en-US" baseline="0" dirty="0" err="1" smtClean="0"/>
              <a:t>coriolis</a:t>
            </a:r>
            <a:r>
              <a:rPr lang="en-US" baseline="0" dirty="0" smtClean="0"/>
              <a:t>.  Q: Which direction are these forces in?  A: Wind stress is in the direction of the wind, and </a:t>
            </a:r>
            <a:r>
              <a:rPr lang="en-US" baseline="0" dirty="0" err="1" smtClean="0"/>
              <a:t>coriolis</a:t>
            </a:r>
            <a:r>
              <a:rPr lang="en-US" baseline="0" dirty="0" smtClean="0"/>
              <a:t> is 90 degrees to the right or left of the motion of the water.  Q:  When these two forces add together, what direction do they point (recall the vector adding part of the lab).  A: roughly 45 degrees to the right of the wind direction.  Q: Now we move down a “layer” to 20m below the surface.  What two forces act on water at this depth?  A: The stress of the water above it, and </a:t>
            </a:r>
            <a:r>
              <a:rPr lang="en-US" baseline="0" dirty="0" err="1" smtClean="0"/>
              <a:t>coriolis</a:t>
            </a:r>
            <a:r>
              <a:rPr lang="en-US" baseline="0" dirty="0" smtClean="0"/>
              <a:t>. (It is tempting for students to say that wind is a force acting on water at 20 m – however, water below the surface is not in direct contact with the atmosphere.)  Q:  What direction do these forces point?  A: The stress due to the water above 20 m points in the direction of that water’s motion (we figured this out in the previous step), and </a:t>
            </a:r>
            <a:r>
              <a:rPr lang="en-US" baseline="0" dirty="0" err="1" smtClean="0"/>
              <a:t>coriolis</a:t>
            </a:r>
            <a:r>
              <a:rPr lang="en-US" baseline="0" dirty="0" smtClean="0"/>
              <a:t> points 90 degrees to the right or left of the motion of the water at 20m.  Q: What is the resulting direction of motion for water at 20 m?  A: It is rotated to the right of the wind stress (in the northern hemisphere) in this example.  The teacher can continue for deeper water layers, using the figure as a guide and stopping at their discretion. </a:t>
            </a:r>
          </a:p>
          <a:p>
            <a:pPr marL="0" indent="0">
              <a:buNone/>
            </a:pPr>
            <a:endParaRPr lang="en-US" baseline="0" dirty="0" smtClean="0"/>
          </a:p>
          <a:p>
            <a:pPr marL="0" indent="0">
              <a:buNone/>
            </a:pPr>
            <a:endParaRPr lang="en-US" baseline="0" dirty="0" smtClean="0"/>
          </a:p>
          <a:p>
            <a:pPr marL="0" indent="0">
              <a:buNone/>
            </a:pPr>
            <a:r>
              <a:rPr lang="en-US" baseline="0" dirty="0" smtClean="0"/>
              <a:t>These results are not intuitive!  Students may have a hard time understanding why a wind stress on the surface in one direction could cause a current in another direction.  Remind them that ocean currents are not attached to the earth (they are free to move as Newton’s laws require) and we are just moving around them in our rotating reference frame.  Next, we will explore two ways the wind-driven “Ekman Transport” causes important ocean currents to form, so building consensus at this step is critical.</a:t>
            </a:r>
          </a:p>
          <a:p>
            <a:endParaRPr lang="en-US" baseline="0" dirty="0" smtClean="0"/>
          </a:p>
          <a:p>
            <a:r>
              <a:rPr lang="en-US" baseline="0" dirty="0" smtClean="0"/>
              <a:t>PICTURE/IMAGE CREDITS:</a:t>
            </a:r>
          </a:p>
          <a:p>
            <a:r>
              <a:rPr lang="en-US" baseline="0" dirty="0" smtClean="0"/>
              <a:t>http://</a:t>
            </a:r>
            <a:r>
              <a:rPr lang="en-US" baseline="0" dirty="0" err="1" smtClean="0"/>
              <a:t>oceanservice.noaa.gov</a:t>
            </a:r>
            <a:r>
              <a:rPr lang="en-US" baseline="0" dirty="0" smtClean="0"/>
              <a:t>/education/</a:t>
            </a:r>
            <a:r>
              <a:rPr lang="en-US" baseline="0" dirty="0" err="1" smtClean="0"/>
              <a:t>tutorial_currents</a:t>
            </a:r>
            <a:r>
              <a:rPr lang="en-US" baseline="0" dirty="0" smtClean="0"/>
              <a:t>/media/supp_cur04e.html</a:t>
            </a: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a:t>
            </a:r>
            <a:r>
              <a:rPr lang="en-US" baseline="0" dirty="0" smtClean="0">
                <a:latin typeface="Calibri" charset="0"/>
                <a:ea typeface="MS PGothic" charset="0"/>
              </a:rPr>
              <a:t> introduces Ekman </a:t>
            </a:r>
            <a:r>
              <a:rPr lang="en-US" baseline="0" dirty="0" smtClean="0">
                <a:latin typeface="Calibri" charset="0"/>
                <a:ea typeface="MS PGothic" charset="0"/>
              </a:rPr>
              <a:t>upwelling </a:t>
            </a:r>
            <a:r>
              <a:rPr lang="en-US" baseline="0" dirty="0" smtClean="0">
                <a:latin typeface="Calibri" charset="0"/>
                <a:ea typeface="MS PGothic" charset="0"/>
              </a:rPr>
              <a:t>near coasts.  Upwelling is an important feature of wind driven currents that bring nutrients to the coasts.</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This picture shows an upwelling current near a coast in the southern hemisphere (Southern Peru for instance.)  A wind starts to blow from the south to the north.  Ask the students how </a:t>
            </a:r>
            <a:r>
              <a:rPr lang="en-US" baseline="0" dirty="0" err="1" smtClean="0"/>
              <a:t>coriolis</a:t>
            </a:r>
            <a:r>
              <a:rPr lang="en-US" baseline="0" dirty="0" smtClean="0"/>
              <a:t> and the wind forcing might cause water to be brought up near the coast from below.</a:t>
            </a:r>
          </a:p>
          <a:p>
            <a:endParaRPr lang="en-US" baseline="0" dirty="0" smtClean="0"/>
          </a:p>
          <a:p>
            <a:r>
              <a:rPr lang="en-US" baseline="0" dirty="0" smtClean="0"/>
              <a:t>Here’s what’s happening:</a:t>
            </a:r>
          </a:p>
          <a:p>
            <a:pPr marL="228600" indent="-228600">
              <a:buAutoNum type="arabicParenR"/>
            </a:pPr>
            <a:r>
              <a:rPr lang="en-US" baseline="0" dirty="0" smtClean="0"/>
              <a:t>The wind starts to blow from south to north</a:t>
            </a:r>
          </a:p>
          <a:p>
            <a:pPr marL="228600" indent="-228600">
              <a:buAutoNum type="arabicParenR"/>
            </a:pPr>
            <a:r>
              <a:rPr lang="en-US" baseline="0" dirty="0" smtClean="0"/>
              <a:t>The wind starts to move the surface water toward the north, but it is deflected due to the </a:t>
            </a:r>
            <a:r>
              <a:rPr lang="en-US" baseline="0" dirty="0" err="1" smtClean="0"/>
              <a:t>coriolis</a:t>
            </a:r>
            <a:r>
              <a:rPr lang="en-US" baseline="0" dirty="0" smtClean="0"/>
              <a:t> effect.  (Make sure the students understand that </a:t>
            </a:r>
            <a:r>
              <a:rPr lang="en-US" baseline="0" dirty="0" err="1" smtClean="0"/>
              <a:t>coriolis</a:t>
            </a:r>
            <a:r>
              <a:rPr lang="en-US" baseline="0" dirty="0" smtClean="0"/>
              <a:t> deflects objects to the left in the southern hemisphere.)</a:t>
            </a:r>
          </a:p>
          <a:p>
            <a:pPr marL="228600" indent="-228600">
              <a:buAutoNum type="arabicParenR"/>
            </a:pPr>
            <a:r>
              <a:rPr lang="en-US" baseline="0" dirty="0" smtClean="0"/>
              <a:t>The deflected surface water moves offshore (due to </a:t>
            </a:r>
            <a:r>
              <a:rPr lang="en-US" baseline="0" dirty="0" err="1" smtClean="0"/>
              <a:t>coriolis</a:t>
            </a:r>
            <a:r>
              <a:rPr lang="en-US" baseline="0" dirty="0" smtClean="0"/>
              <a:t>).</a:t>
            </a:r>
          </a:p>
          <a:p>
            <a:pPr marL="228600" indent="-228600">
              <a:buAutoNum type="arabicParenR"/>
            </a:pPr>
            <a:r>
              <a:rPr lang="en-US" baseline="0" dirty="0" smtClean="0"/>
              <a:t>When surface water is moved away from the shore, it is replaced by water from underneath (as the white arrows in the figure show).  Fish love this because this water is typically nutrient rich.</a:t>
            </a:r>
          </a:p>
          <a:p>
            <a:endParaRPr lang="en-US" baseline="0" dirty="0" smtClean="0"/>
          </a:p>
          <a:p>
            <a:r>
              <a:rPr lang="en-US" baseline="0" dirty="0" smtClean="0"/>
              <a:t>Now ask the students what happens when the wind blows the other way.  </a:t>
            </a:r>
            <a:r>
              <a:rPr lang="en-US" baseline="0" dirty="0" smtClean="0"/>
              <a:t>In this case, upwelling doesn’t happen, since buoyant surface water is deflected toward the coast by </a:t>
            </a:r>
            <a:r>
              <a:rPr lang="en-US" baseline="0" dirty="0" err="1" smtClean="0"/>
              <a:t>coriolis</a:t>
            </a:r>
            <a:r>
              <a:rPr lang="en-US" baseline="0" dirty="0" smtClean="0"/>
              <a:t>, and is simply trapped against the coast.</a:t>
            </a:r>
            <a:endParaRPr lang="en-US" baseline="0" dirty="0" smtClean="0"/>
          </a:p>
          <a:p>
            <a:pPr marL="0" indent="0">
              <a:buNone/>
            </a:pPr>
            <a:endParaRPr lang="en-US" baseline="0" dirty="0" smtClean="0"/>
          </a:p>
          <a:p>
            <a:pPr marL="0" indent="0">
              <a:buNone/>
            </a:pPr>
            <a:r>
              <a:rPr lang="en-US" baseline="0" dirty="0" smtClean="0"/>
              <a:t>The fact that the water near the coast comes from the deep ocean (we say it is “upwelled”) means it is likely rich in nutrients and can support coastal marine life better than the old nutrient-depleted surface water that was transported offshore.</a:t>
            </a:r>
          </a:p>
          <a:p>
            <a:endParaRPr lang="en-US" baseline="0" dirty="0" smtClean="0"/>
          </a:p>
          <a:p>
            <a:r>
              <a:rPr lang="en-US" baseline="0" dirty="0" smtClean="0"/>
              <a:t>PICTURE/IMAGE CREDITS:</a:t>
            </a:r>
          </a:p>
          <a:p>
            <a:r>
              <a:rPr lang="en-US" baseline="0" dirty="0" smtClean="0"/>
              <a:t>Upwelling photo:  http://</a:t>
            </a:r>
            <a:r>
              <a:rPr lang="en-US" baseline="0" dirty="0" err="1" smtClean="0"/>
              <a:t>oceanservice.noaa.gov</a:t>
            </a:r>
            <a:r>
              <a:rPr lang="en-US" baseline="0" dirty="0" smtClean="0"/>
              <a:t>/education/</a:t>
            </a:r>
            <a:r>
              <a:rPr lang="en-US" baseline="0" dirty="0" err="1" smtClean="0"/>
              <a:t>tutorial_currents</a:t>
            </a:r>
            <a:r>
              <a:rPr lang="en-US" baseline="0" dirty="0" smtClean="0"/>
              <a:t>/media/supp_cur03b.html and http://</a:t>
            </a:r>
            <a:r>
              <a:rPr lang="en-US" baseline="0" dirty="0" err="1" smtClean="0"/>
              <a:t>oceanservice.noaa.gov</a:t>
            </a:r>
            <a:r>
              <a:rPr lang="en-US" baseline="0" dirty="0" smtClean="0"/>
              <a:t>/education/</a:t>
            </a:r>
            <a:r>
              <a:rPr lang="en-US" baseline="0" dirty="0" err="1" smtClean="0"/>
              <a:t>tutorial_currents</a:t>
            </a:r>
            <a:r>
              <a:rPr lang="en-US" baseline="0" dirty="0" smtClean="0"/>
              <a:t>/03coastal4.html</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summarizes the main points in this lesson introducing wind driven currents.</a:t>
            </a:r>
          </a:p>
          <a:p>
            <a:endParaRPr lang="en-US" dirty="0" smtClean="0">
              <a:latin typeface="Calibri" charset="0"/>
              <a:ea typeface="MS PGothic" charset="0"/>
            </a:endParaRPr>
          </a:p>
          <a:p>
            <a:r>
              <a:rPr lang="en-US" dirty="0" smtClean="0">
                <a:latin typeface="Calibri" charset="0"/>
                <a:ea typeface="MS PGothic" charset="0"/>
              </a:rPr>
              <a:t>BULLETED POINTS: 	</a:t>
            </a:r>
          </a:p>
          <a:p>
            <a:r>
              <a:rPr lang="en-US" dirty="0" smtClean="0">
                <a:latin typeface="Calibri" charset="0"/>
                <a:ea typeface="MS PGothic" charset="0"/>
              </a:rPr>
              <a:t>Nansen’s expedition to the north pole provided the data for Ekman’s theory on wind driven surface</a:t>
            </a:r>
            <a:r>
              <a:rPr lang="en-US" baseline="0" dirty="0" smtClean="0">
                <a:latin typeface="Calibri" charset="0"/>
                <a:ea typeface="MS PGothic" charset="0"/>
              </a:rPr>
              <a:t> currents.  As the wind stress on the surface of the ocean causes the ocean to move, but on this large scale and slow motion, the </a:t>
            </a:r>
            <a:r>
              <a:rPr lang="en-US" baseline="0" dirty="0" err="1" smtClean="0">
                <a:latin typeface="Calibri" charset="0"/>
                <a:ea typeface="MS PGothic" charset="0"/>
              </a:rPr>
              <a:t>coriolis</a:t>
            </a:r>
            <a:r>
              <a:rPr lang="en-US" baseline="0" dirty="0" smtClean="0">
                <a:latin typeface="Calibri" charset="0"/>
                <a:ea typeface="MS PGothic" charset="0"/>
              </a:rPr>
              <a:t> effect is important and deflects the water to the right (northern hemisphere) or to the left (southern hemisphere).  Beneath the surface of the ocean, the water does not feel the wind stress, but instead feels the water directly above it – thus the </a:t>
            </a:r>
            <a:r>
              <a:rPr lang="en-US" baseline="0" dirty="0" err="1" smtClean="0">
                <a:latin typeface="Calibri" charset="0"/>
                <a:ea typeface="MS PGothic" charset="0"/>
              </a:rPr>
              <a:t>coriolis</a:t>
            </a:r>
            <a:r>
              <a:rPr lang="en-US" baseline="0" dirty="0" smtClean="0">
                <a:latin typeface="Calibri" charset="0"/>
                <a:ea typeface="MS PGothic" charset="0"/>
              </a:rPr>
              <a:t> force continues to rotate the flow in what is known as the “Ekman Spiral.”  The “net” transport is roughly 90</a:t>
            </a:r>
            <a:r>
              <a:rPr lang="en-US" baseline="30000" dirty="0" smtClean="0">
                <a:latin typeface="Calibri" charset="0"/>
                <a:ea typeface="MS PGothic" charset="0"/>
              </a:rPr>
              <a:t>o</a:t>
            </a:r>
            <a:r>
              <a:rPr lang="en-US" baseline="0" dirty="0" smtClean="0">
                <a:latin typeface="Calibri" charset="0"/>
                <a:ea typeface="MS PGothic" charset="0"/>
              </a:rPr>
              <a:t> to the right (or left in the southern hemisphere) of the wind stress.  So a wind blowing along the shore will push water offshore or onshore.  If water is pushed offshore, nutrient rich bottom water “upwells” to take its place.  If water is pushed onshore</a:t>
            </a:r>
            <a:r>
              <a:rPr lang="en-US" baseline="0" dirty="0" smtClean="0">
                <a:latin typeface="Calibri" charset="0"/>
                <a:ea typeface="MS PGothic" charset="0"/>
              </a:rPr>
              <a:t>, upwelling doesn’t happen </a:t>
            </a:r>
            <a:r>
              <a:rPr lang="en-US" baseline="0" dirty="0" smtClean="0">
                <a:latin typeface="Calibri" charset="0"/>
                <a:ea typeface="MS PGothic" charset="0"/>
              </a:rPr>
              <a:t>and nutrient rich bottom water is pushed deeper and farther from the coast.  </a:t>
            </a:r>
          </a:p>
          <a:p>
            <a:endParaRPr lang="en-US" dirty="0" smtClean="0">
              <a:latin typeface="Calibri" charset="0"/>
              <a:ea typeface="MS PGothic" charset="0"/>
            </a:endParaRPr>
          </a:p>
          <a:p>
            <a:r>
              <a:rPr lang="en-US" dirty="0" smtClean="0">
                <a:latin typeface="Calibri" charset="0"/>
                <a:ea typeface="MS PGothic" charset="0"/>
              </a:rPr>
              <a:t>PICTURE/GRAPHICS CREDITS: </a:t>
            </a:r>
          </a:p>
          <a:p>
            <a:pPr marL="0" marR="0" indent="0" algn="l" defTabSz="457200" rtl="0" eaLnBrk="1" fontAlgn="auto" latinLnBrk="0" hangingPunct="1">
              <a:lnSpc>
                <a:spcPct val="100000"/>
              </a:lnSpc>
              <a:spcBef>
                <a:spcPts val="0"/>
              </a:spcBef>
              <a:spcAft>
                <a:spcPts val="0"/>
              </a:spcAft>
              <a:buClrTx/>
              <a:buSzTx/>
              <a:buFontTx/>
              <a:buNone/>
              <a:tabLst/>
              <a:defRPr/>
            </a:pPr>
            <a:r>
              <a:rPr lang="en-US" i="0" baseline="0" dirty="0" smtClean="0"/>
              <a:t>Photo of the </a:t>
            </a:r>
            <a:r>
              <a:rPr lang="en-US" i="1" baseline="0" dirty="0" err="1" smtClean="0"/>
              <a:t>Fram</a:t>
            </a:r>
            <a:r>
              <a:rPr lang="en-US" i="1" baseline="0" dirty="0" smtClean="0"/>
              <a:t>: </a:t>
            </a:r>
            <a:r>
              <a:rPr lang="en-US" baseline="0" dirty="0" smtClean="0"/>
              <a:t>http://</a:t>
            </a:r>
            <a:r>
              <a:rPr lang="en-US" baseline="0" dirty="0" err="1" smtClean="0"/>
              <a:t>upload.wikimedia.org</a:t>
            </a:r>
            <a:r>
              <a:rPr lang="en-US" baseline="0" dirty="0" smtClean="0"/>
              <a:t>/</a:t>
            </a:r>
            <a:r>
              <a:rPr lang="en-US" baseline="0" dirty="0" err="1" smtClean="0"/>
              <a:t>wikipedia</a:t>
            </a:r>
            <a:r>
              <a:rPr lang="en-US" baseline="0" dirty="0" smtClean="0"/>
              <a:t>/commons/d/d9/Fram_March_1894.jpg</a:t>
            </a:r>
            <a:endParaRPr lang="en-US" dirty="0" smtClean="0">
              <a:latin typeface="Calibri" charset="0"/>
              <a:ea typeface="MS PGothic"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Ekman Spiral Photo:  http://</a:t>
            </a:r>
            <a:r>
              <a:rPr lang="en-US" baseline="0" dirty="0" err="1" smtClean="0"/>
              <a:t>oceanservice.noaa.gov</a:t>
            </a:r>
            <a:r>
              <a:rPr lang="en-US" baseline="0" dirty="0" smtClean="0"/>
              <a:t>/education/</a:t>
            </a:r>
            <a:r>
              <a:rPr lang="en-US" baseline="0" dirty="0" err="1" smtClean="0"/>
              <a:t>tutorial_currents</a:t>
            </a:r>
            <a:r>
              <a:rPr lang="en-US" baseline="0" dirty="0" smtClean="0"/>
              <a:t>/media/supp_cur04e.html</a:t>
            </a:r>
            <a:endParaRPr lang="en-US" dirty="0" smtClean="0">
              <a:latin typeface="Calibri" charset="0"/>
              <a:ea typeface="MS PGothic"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Upwelling photo:  http://</a:t>
            </a:r>
            <a:r>
              <a:rPr lang="en-US" baseline="0" dirty="0" err="1" smtClean="0"/>
              <a:t>oceanservice.noaa.gov</a:t>
            </a:r>
            <a:r>
              <a:rPr lang="en-US" baseline="0" dirty="0" smtClean="0"/>
              <a:t>/education/</a:t>
            </a:r>
            <a:r>
              <a:rPr lang="en-US" baseline="0" dirty="0" err="1" smtClean="0"/>
              <a:t>tutorial_currents</a:t>
            </a:r>
            <a:r>
              <a:rPr lang="en-US" baseline="0" dirty="0" smtClean="0"/>
              <a:t>/media/supp_cur03b.html and http://</a:t>
            </a:r>
            <a:r>
              <a:rPr lang="en-US" baseline="0" dirty="0" err="1" smtClean="0"/>
              <a:t>oceanservice.noaa.gov</a:t>
            </a:r>
            <a:r>
              <a:rPr lang="en-US" baseline="0" dirty="0" smtClean="0"/>
              <a:t>/education/</a:t>
            </a:r>
            <a:r>
              <a:rPr lang="en-US" baseline="0" dirty="0" err="1" smtClean="0"/>
              <a:t>tutorial_currents</a:t>
            </a:r>
            <a:r>
              <a:rPr lang="en-US" baseline="0" dirty="0" smtClean="0"/>
              <a:t>/03coastal4.</a:t>
            </a:r>
            <a:r>
              <a:rPr lang="en-US" baseline="0" dirty="0" smtClean="0"/>
              <a:t>html</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2294673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7" r:id="rId2"/>
    <p:sldLayoutId id="2147483738" r:id="rId3"/>
    <p:sldLayoutId id="2147483734" r:id="rId4"/>
    <p:sldLayoutId id="2147483731"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png"/><Relationship Id="rId6"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jp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2.jpg"/><Relationship Id="rId7"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13.jpg"/><Relationship Id="rId5" Type="http://schemas.openxmlformats.org/officeDocument/2006/relationships/image" Target="../media/image14.gif"/><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6.gif"/><Relationship Id="rId4"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7.jpg"/><Relationship Id="rId5" Type="http://schemas.openxmlformats.org/officeDocument/2006/relationships/image" Target="../media/image16.gif"/><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2" name="Title 1"/>
          <p:cNvSpPr>
            <a:spLocks noGrp="1"/>
          </p:cNvSpPr>
          <p:nvPr>
            <p:ph type="ctrTitle"/>
          </p:nvPr>
        </p:nvSpPr>
        <p:spPr>
          <a:xfrm>
            <a:off x="685800" y="381000"/>
            <a:ext cx="7772400" cy="1554480"/>
          </a:xfrm>
        </p:spPr>
        <p:txBody>
          <a:bodyPr anchor="ctr">
            <a:normAutofit fontScale="90000"/>
          </a:bodyPr>
          <a:lstStyle/>
          <a:p>
            <a:r>
              <a:rPr lang="en-US" sz="5400" dirty="0" smtClean="0"/>
              <a:t>Winds and Surface Current</a:t>
            </a:r>
            <a:endParaRPr lang="en-US" dirty="0"/>
          </a:p>
        </p:txBody>
      </p:sp>
      <p:pic>
        <p:nvPicPr>
          <p:cNvPr id="3" name="Picture 2" descr="NansenOl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40" y="2514600"/>
            <a:ext cx="2543092" cy="3876208"/>
          </a:xfrm>
          <a:prstGeom prst="rect">
            <a:avLst/>
          </a:prstGeom>
        </p:spPr>
      </p:pic>
      <p:pic>
        <p:nvPicPr>
          <p:cNvPr id="6" name="Picture 5" descr="BjerknesPhot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8916" y="2514599"/>
            <a:ext cx="2434184" cy="3883631"/>
          </a:xfrm>
          <a:prstGeom prst="rect">
            <a:avLst/>
          </a:prstGeom>
        </p:spPr>
      </p:pic>
      <p:pic>
        <p:nvPicPr>
          <p:cNvPr id="9" name="Picture 5"/>
          <p:cNvPicPr>
            <a:picLocks noChangeAspect="1" noChangeArrowheads="1"/>
          </p:cNvPicPr>
          <p:nvPr/>
        </p:nvPicPr>
        <p:blipFill>
          <a:blip r:embed="rId5">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2120169"/>
            <a:ext cx="652241" cy="636461"/>
          </a:xfrm>
          <a:prstGeom prst="rect">
            <a:avLst/>
          </a:prstGeom>
          <a:noFill/>
          <a:ln w="9525">
            <a:noFill/>
            <a:miter lim="800000"/>
            <a:headEnd/>
            <a:tailEnd/>
          </a:ln>
        </p:spPr>
      </p:pic>
      <p:pic>
        <p:nvPicPr>
          <p:cNvPr id="7" name="Picture 6" descr="EkmanPhoto.jpg"/>
          <p:cNvPicPr>
            <a:picLocks noChangeAspect="1"/>
          </p:cNvPicPr>
          <p:nvPr/>
        </p:nvPicPr>
        <p:blipFill rotWithShape="1">
          <a:blip r:embed="rId6">
            <a:extLst>
              <a:ext uri="{28A0092B-C50C-407E-A947-70E740481C1C}">
                <a14:useLocalDpi xmlns:a14="http://schemas.microsoft.com/office/drawing/2010/main" val="0"/>
              </a:ext>
            </a:extLst>
          </a:blip>
          <a:srcRect l="7970" r="10331"/>
          <a:stretch/>
        </p:blipFill>
        <p:spPr>
          <a:xfrm>
            <a:off x="6375400" y="2514600"/>
            <a:ext cx="2603500" cy="3868208"/>
          </a:xfrm>
          <a:prstGeom prst="rect">
            <a:avLst/>
          </a:prstGeom>
        </p:spPr>
      </p:pic>
      <p:sp>
        <p:nvSpPr>
          <p:cNvPr id="8" name="TextBox 7"/>
          <p:cNvSpPr txBox="1"/>
          <p:nvPr/>
        </p:nvSpPr>
        <p:spPr>
          <a:xfrm>
            <a:off x="355600" y="5626100"/>
            <a:ext cx="2159566" cy="769441"/>
          </a:xfrm>
          <a:prstGeom prst="rect">
            <a:avLst/>
          </a:prstGeom>
          <a:noFill/>
        </p:spPr>
        <p:txBody>
          <a:bodyPr wrap="none" rtlCol="0">
            <a:spAutoFit/>
          </a:bodyPr>
          <a:lstStyle/>
          <a:p>
            <a:r>
              <a:rPr lang="en-US" sz="4400" dirty="0" smtClean="0">
                <a:solidFill>
                  <a:schemeClr val="bg1"/>
                </a:solidFill>
                <a:latin typeface="Times New Roman"/>
                <a:cs typeface="Times New Roman"/>
              </a:rPr>
              <a:t>Explorer</a:t>
            </a:r>
            <a:endParaRPr lang="en-US" sz="4400" dirty="0">
              <a:solidFill>
                <a:schemeClr val="bg1"/>
              </a:solidFill>
              <a:latin typeface="Times New Roman"/>
              <a:cs typeface="Times New Roman"/>
            </a:endParaRPr>
          </a:p>
        </p:txBody>
      </p:sp>
      <p:sp>
        <p:nvSpPr>
          <p:cNvPr id="10" name="TextBox 9"/>
          <p:cNvSpPr txBox="1"/>
          <p:nvPr/>
        </p:nvSpPr>
        <p:spPr>
          <a:xfrm>
            <a:off x="3504634" y="5626100"/>
            <a:ext cx="2128157" cy="769441"/>
          </a:xfrm>
          <a:prstGeom prst="rect">
            <a:avLst/>
          </a:prstGeom>
          <a:noFill/>
        </p:spPr>
        <p:txBody>
          <a:bodyPr wrap="none" rtlCol="0">
            <a:spAutoFit/>
          </a:bodyPr>
          <a:lstStyle/>
          <a:p>
            <a:r>
              <a:rPr lang="en-US" sz="4400" dirty="0" smtClean="0">
                <a:solidFill>
                  <a:schemeClr val="bg1"/>
                </a:solidFill>
                <a:latin typeface="Times New Roman"/>
                <a:cs typeface="Times New Roman"/>
              </a:rPr>
              <a:t>Scientist</a:t>
            </a:r>
            <a:endParaRPr lang="en-US" sz="4400" dirty="0">
              <a:solidFill>
                <a:schemeClr val="bg1"/>
              </a:solidFill>
              <a:latin typeface="Times New Roman"/>
              <a:cs typeface="Times New Roman"/>
            </a:endParaRPr>
          </a:p>
        </p:txBody>
      </p:sp>
      <p:sp>
        <p:nvSpPr>
          <p:cNvPr id="11" name="TextBox 10"/>
          <p:cNvSpPr txBox="1"/>
          <p:nvPr/>
        </p:nvSpPr>
        <p:spPr>
          <a:xfrm>
            <a:off x="6756400" y="5626100"/>
            <a:ext cx="1908846" cy="769441"/>
          </a:xfrm>
          <a:prstGeom prst="rect">
            <a:avLst/>
          </a:prstGeom>
          <a:noFill/>
        </p:spPr>
        <p:txBody>
          <a:bodyPr wrap="none" rtlCol="0">
            <a:spAutoFit/>
          </a:bodyPr>
          <a:lstStyle/>
          <a:p>
            <a:r>
              <a:rPr lang="en-US" sz="4400" dirty="0" smtClean="0">
                <a:solidFill>
                  <a:schemeClr val="bg1"/>
                </a:solidFill>
                <a:latin typeface="Times New Roman"/>
                <a:cs typeface="Times New Roman"/>
              </a:rPr>
              <a:t>Student</a:t>
            </a:r>
            <a:endParaRPr lang="en-US" sz="4400" dirty="0">
              <a:solidFill>
                <a:schemeClr val="bg1"/>
              </a:solidFill>
              <a:latin typeface="Times New Roman"/>
              <a:cs typeface="Times New Roman"/>
            </a:endParaRPr>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err="1" smtClean="0"/>
              <a:t>Coriolis</a:t>
            </a:r>
            <a:r>
              <a:rPr lang="en-US" dirty="0" smtClean="0"/>
              <a:t> Review</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grpSp>
        <p:nvGrpSpPr>
          <p:cNvPr id="15" name="Group 14"/>
          <p:cNvGrpSpPr/>
          <p:nvPr/>
        </p:nvGrpSpPr>
        <p:grpSpPr>
          <a:xfrm>
            <a:off x="5155901" y="1287068"/>
            <a:ext cx="3822012" cy="3304703"/>
            <a:chOff x="5597969" y="2620358"/>
            <a:chExt cx="3398265" cy="3004808"/>
          </a:xfrm>
        </p:grpSpPr>
        <p:grpSp>
          <p:nvGrpSpPr>
            <p:cNvPr id="16" name="Group 15"/>
            <p:cNvGrpSpPr/>
            <p:nvPr/>
          </p:nvGrpSpPr>
          <p:grpSpPr>
            <a:xfrm>
              <a:off x="5597969" y="2731237"/>
              <a:ext cx="3398265" cy="2893929"/>
              <a:chOff x="5597969" y="2731237"/>
              <a:chExt cx="3398265" cy="2893929"/>
            </a:xfrm>
          </p:grpSpPr>
          <p:pic>
            <p:nvPicPr>
              <p:cNvPr id="18" name="Picture 17"/>
              <p:cNvPicPr>
                <a:picLocks noChangeAspect="1"/>
              </p:cNvPicPr>
              <p:nvPr/>
            </p:nvPicPr>
            <p:blipFill>
              <a:blip r:embed="rId3"/>
              <a:stretch>
                <a:fillRect/>
              </a:stretch>
            </p:blipFill>
            <p:spPr>
              <a:xfrm>
                <a:off x="5597969" y="2731237"/>
                <a:ext cx="3398265" cy="2893929"/>
              </a:xfrm>
              <a:prstGeom prst="rect">
                <a:avLst/>
              </a:prstGeom>
            </p:spPr>
          </p:pic>
          <p:sp>
            <p:nvSpPr>
              <p:cNvPr id="19" name="Arc 18"/>
              <p:cNvSpPr/>
              <p:nvPr/>
            </p:nvSpPr>
            <p:spPr>
              <a:xfrm rot="15886273">
                <a:off x="6994564" y="3671307"/>
                <a:ext cx="1029641" cy="1035148"/>
              </a:xfrm>
              <a:prstGeom prst="arc">
                <a:avLst/>
              </a:prstGeom>
              <a:ln w="57150" cmpd="sng">
                <a:solidFill>
                  <a:srgbClr val="FFFF00"/>
                </a:solidFill>
                <a:headEnd type="none"/>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0" name="Straight Connector 19"/>
              <p:cNvCxnSpPr/>
              <p:nvPr/>
            </p:nvCxnSpPr>
            <p:spPr>
              <a:xfrm flipH="1" flipV="1">
                <a:off x="7031648" y="2827701"/>
                <a:ext cx="68991" cy="370168"/>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flipV="1">
                <a:off x="7493248" y="5254998"/>
                <a:ext cx="68991" cy="370168"/>
              </a:xfrm>
              <a:prstGeom prst="line">
                <a:avLst/>
              </a:prstGeom>
              <a:ln w="38100" cmpd="sng"/>
            </p:spPr>
            <p:style>
              <a:lnRef idx="2">
                <a:schemeClr val="accent1"/>
              </a:lnRef>
              <a:fillRef idx="0">
                <a:schemeClr val="accent1"/>
              </a:fillRef>
              <a:effectRef idx="1">
                <a:schemeClr val="accent1"/>
              </a:effectRef>
              <a:fontRef idx="minor">
                <a:schemeClr val="tx1"/>
              </a:fontRef>
            </p:style>
          </p:cxnSp>
          <p:sp>
            <p:nvSpPr>
              <p:cNvPr id="22" name="Curved Up Arrow 21"/>
              <p:cNvSpPr/>
              <p:nvPr/>
            </p:nvSpPr>
            <p:spPr>
              <a:xfrm rot="20971663">
                <a:off x="6759786" y="2995154"/>
                <a:ext cx="665169" cy="259502"/>
              </a:xfrm>
              <a:prstGeom prst="curvedUpArrow">
                <a:avLst/>
              </a:prstGeom>
              <a:scene3d>
                <a:camera prst="isometricOffAxis1Top"/>
                <a:lightRig rig="threePt" dir="t">
                  <a:rot lat="0" lon="0" rev="0"/>
                </a:lightRig>
              </a:scene3d>
              <a:sp3d contourW="9525" prstMaterial="matte">
                <a:bevelT w="0" h="0"/>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3" name="Straight Arrow Connector 22"/>
              <p:cNvCxnSpPr/>
              <p:nvPr/>
            </p:nvCxnSpPr>
            <p:spPr>
              <a:xfrm flipV="1">
                <a:off x="6993964" y="3403600"/>
                <a:ext cx="37684" cy="832449"/>
              </a:xfrm>
              <a:prstGeom prst="straightConnector1">
                <a:avLst/>
              </a:prstGeom>
              <a:ln w="57150" cmpd="sng">
                <a:solidFill>
                  <a:srgbClr val="FFFF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rot="16459882">
                <a:off x="6253431" y="3698785"/>
                <a:ext cx="1079455" cy="307777"/>
              </a:xfrm>
              <a:prstGeom prst="rect">
                <a:avLst/>
              </a:prstGeom>
              <a:noFill/>
            </p:spPr>
            <p:txBody>
              <a:bodyPr wrap="none" rtlCol="0">
                <a:spAutoFit/>
              </a:bodyPr>
              <a:lstStyle/>
              <a:p>
                <a:r>
                  <a:rPr lang="en-US" sz="1400" dirty="0" smtClean="0">
                    <a:solidFill>
                      <a:schemeClr val="bg1"/>
                    </a:solidFill>
                  </a:rPr>
                  <a:t>Initial Path</a:t>
                </a:r>
                <a:endParaRPr lang="en-US" sz="1400" dirty="0">
                  <a:solidFill>
                    <a:schemeClr val="bg1"/>
                  </a:solidFill>
                </a:endParaRPr>
              </a:p>
            </p:txBody>
          </p:sp>
          <p:sp>
            <p:nvSpPr>
              <p:cNvPr id="25" name="TextBox 24"/>
              <p:cNvSpPr txBox="1"/>
              <p:nvPr/>
            </p:nvSpPr>
            <p:spPr>
              <a:xfrm rot="19443159">
                <a:off x="6934300" y="3618687"/>
                <a:ext cx="1103475" cy="307777"/>
              </a:xfrm>
              <a:prstGeom prst="rect">
                <a:avLst/>
              </a:prstGeom>
              <a:noFill/>
            </p:spPr>
            <p:txBody>
              <a:bodyPr wrap="none" rtlCol="0">
                <a:spAutoFit/>
              </a:bodyPr>
              <a:lstStyle/>
              <a:p>
                <a:r>
                  <a:rPr lang="en-US" sz="1400" dirty="0" smtClean="0">
                    <a:solidFill>
                      <a:schemeClr val="bg1"/>
                    </a:solidFill>
                  </a:rPr>
                  <a:t>Actual Path</a:t>
                </a:r>
                <a:endParaRPr lang="en-US" sz="1400" dirty="0">
                  <a:solidFill>
                    <a:schemeClr val="bg1"/>
                  </a:solidFill>
                </a:endParaRPr>
              </a:p>
            </p:txBody>
          </p:sp>
        </p:grpSp>
        <p:sp>
          <p:nvSpPr>
            <p:cNvPr id="17" name="Arc 16"/>
            <p:cNvSpPr/>
            <p:nvPr/>
          </p:nvSpPr>
          <p:spPr>
            <a:xfrm rot="8631655">
              <a:off x="5995086" y="2620358"/>
              <a:ext cx="2444579" cy="2361237"/>
            </a:xfrm>
            <a:prstGeom prst="arc">
              <a:avLst>
                <a:gd name="adj1" fmla="val 14117557"/>
                <a:gd name="adj2" fmla="val 0"/>
              </a:avLst>
            </a:prstGeom>
            <a:ln w="25400" cmpd="sng">
              <a:solidFill>
                <a:schemeClr val="accent1"/>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pic>
        <p:nvPicPr>
          <p:cNvPr id="2" name="Picture 1" descr="Hurricaneisabelcorioli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040" y="2081841"/>
            <a:ext cx="4328604" cy="4328604"/>
          </a:xfrm>
          <a:prstGeom prst="rect">
            <a:avLst/>
          </a:prstGeom>
        </p:spPr>
      </p:pic>
      <p:cxnSp>
        <p:nvCxnSpPr>
          <p:cNvPr id="27" name="Straight Arrow Connector 26"/>
          <p:cNvCxnSpPr/>
          <p:nvPr/>
        </p:nvCxnSpPr>
        <p:spPr>
          <a:xfrm>
            <a:off x="4564836" y="5542944"/>
            <a:ext cx="518428" cy="0"/>
          </a:xfrm>
          <a:prstGeom prst="straightConnector1">
            <a:avLst/>
          </a:prstGeom>
          <a:ln w="28575" cmpd="sng">
            <a:solidFill>
              <a:srgbClr val="0000FF"/>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160583" y="5361503"/>
            <a:ext cx="1699391" cy="369332"/>
          </a:xfrm>
          <a:prstGeom prst="rect">
            <a:avLst/>
          </a:prstGeom>
          <a:noFill/>
        </p:spPr>
        <p:txBody>
          <a:bodyPr wrap="none" rtlCol="0">
            <a:spAutoFit/>
          </a:bodyPr>
          <a:lstStyle/>
          <a:p>
            <a:r>
              <a:rPr lang="en-US" dirty="0" smtClean="0"/>
              <a:t>Pressure Force</a:t>
            </a:r>
            <a:endParaRPr lang="en-US" dirty="0"/>
          </a:p>
        </p:txBody>
      </p:sp>
      <p:cxnSp>
        <p:nvCxnSpPr>
          <p:cNvPr id="29" name="Straight Arrow Connector 28"/>
          <p:cNvCxnSpPr/>
          <p:nvPr/>
        </p:nvCxnSpPr>
        <p:spPr>
          <a:xfrm>
            <a:off x="4564836" y="6071130"/>
            <a:ext cx="518428" cy="0"/>
          </a:xfrm>
          <a:prstGeom prst="straightConnector1">
            <a:avLst/>
          </a:prstGeom>
          <a:ln w="28575" cmpd="sng">
            <a:solidFill>
              <a:srgbClr val="FF0000"/>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160583" y="5889689"/>
            <a:ext cx="1796435" cy="369332"/>
          </a:xfrm>
          <a:prstGeom prst="rect">
            <a:avLst/>
          </a:prstGeom>
          <a:noFill/>
        </p:spPr>
        <p:txBody>
          <a:bodyPr wrap="none" rtlCol="0">
            <a:spAutoFit/>
          </a:bodyPr>
          <a:lstStyle/>
          <a:p>
            <a:r>
              <a:rPr lang="en-US" dirty="0" err="1" smtClean="0"/>
              <a:t>Coriolis</a:t>
            </a:r>
            <a:r>
              <a:rPr lang="en-US" dirty="0" smtClean="0"/>
              <a:t> “Force”</a:t>
            </a:r>
            <a:endParaRPr lang="en-US" dirty="0"/>
          </a:p>
        </p:txBody>
      </p:sp>
    </p:spTree>
    <p:extLst>
      <p:ext uri="{BB962C8B-B14F-4D97-AF65-F5344CB8AC3E}">
        <p14:creationId xmlns:p14="http://schemas.microsoft.com/office/powerpoint/2010/main" val="21792995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ramMap.png"/>
          <p:cNvPicPr>
            <a:picLocks noChangeAspect="1"/>
          </p:cNvPicPr>
          <p:nvPr/>
        </p:nvPicPr>
        <p:blipFill rotWithShape="1">
          <a:blip r:embed="rId3">
            <a:extLst>
              <a:ext uri="{28A0092B-C50C-407E-A947-70E740481C1C}">
                <a14:useLocalDpi xmlns:a14="http://schemas.microsoft.com/office/drawing/2010/main" val="0"/>
              </a:ext>
            </a:extLst>
          </a:blip>
          <a:srcRect l="4430" t="20489" r="3076" b="6831"/>
          <a:stretch/>
        </p:blipFill>
        <p:spPr>
          <a:xfrm>
            <a:off x="3335547" y="3136594"/>
            <a:ext cx="2983440" cy="3255816"/>
          </a:xfrm>
          <a:prstGeom prst="rect">
            <a:avLst/>
          </a:prstGeom>
        </p:spPr>
      </p:pic>
      <p:pic>
        <p:nvPicPr>
          <p:cNvPr id="7" name="Picture 6" descr="Fram1893.jpg"/>
          <p:cNvPicPr>
            <a:picLocks noChangeAspect="1"/>
          </p:cNvPicPr>
          <p:nvPr/>
        </p:nvPicPr>
        <p:blipFill rotWithShape="1">
          <a:blip r:embed="rId4">
            <a:extLst>
              <a:ext uri="{28A0092B-C50C-407E-A947-70E740481C1C}">
                <a14:useLocalDpi xmlns:a14="http://schemas.microsoft.com/office/drawing/2010/main" val="0"/>
              </a:ext>
            </a:extLst>
          </a:blip>
          <a:srcRect t="19509"/>
          <a:stretch/>
        </p:blipFill>
        <p:spPr>
          <a:xfrm>
            <a:off x="3197835" y="1400887"/>
            <a:ext cx="3121152" cy="1871917"/>
          </a:xfrm>
          <a:prstGeom prst="rect">
            <a:avLst/>
          </a:prstGeom>
        </p:spPr>
      </p:pic>
      <p:sp>
        <p:nvSpPr>
          <p:cNvPr id="3" name="Title 2"/>
          <p:cNvSpPr>
            <a:spLocks noGrp="1"/>
          </p:cNvSpPr>
          <p:nvPr>
            <p:ph type="title"/>
          </p:nvPr>
        </p:nvSpPr>
        <p:spPr/>
        <p:txBody>
          <a:bodyPr anchor="ctr"/>
          <a:lstStyle/>
          <a:p>
            <a:r>
              <a:rPr lang="en-US" dirty="0" smtClean="0"/>
              <a:t>Nansen’s Voyage to the Arctic</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 name="Picture 1" descr="Fram_March_1894.jpg"/>
          <p:cNvPicPr>
            <a:picLocks noChangeAspect="1"/>
          </p:cNvPicPr>
          <p:nvPr/>
        </p:nvPicPr>
        <p:blipFill rotWithShape="1">
          <a:blip r:embed="rId5">
            <a:extLst>
              <a:ext uri="{28A0092B-C50C-407E-A947-70E740481C1C}">
                <a14:useLocalDpi xmlns:a14="http://schemas.microsoft.com/office/drawing/2010/main" val="0"/>
              </a:ext>
            </a:extLst>
          </a:blip>
          <a:srcRect l="4885" r="13414"/>
          <a:stretch/>
        </p:blipFill>
        <p:spPr>
          <a:xfrm>
            <a:off x="6318987" y="1386831"/>
            <a:ext cx="2658925" cy="5003977"/>
          </a:xfrm>
          <a:prstGeom prst="rect">
            <a:avLst/>
          </a:prstGeom>
        </p:spPr>
      </p:pic>
      <p:pic>
        <p:nvPicPr>
          <p:cNvPr id="9" name="Picture 8" descr="NansenPhoto.jpg"/>
          <p:cNvPicPr>
            <a:picLocks noChangeAspect="1"/>
          </p:cNvPicPr>
          <p:nvPr/>
        </p:nvPicPr>
        <p:blipFill rotWithShape="1">
          <a:blip r:embed="rId6">
            <a:extLst>
              <a:ext uri="{28A0092B-C50C-407E-A947-70E740481C1C}">
                <a14:useLocalDpi xmlns:a14="http://schemas.microsoft.com/office/drawing/2010/main" val="0"/>
              </a:ext>
            </a:extLst>
          </a:blip>
          <a:srcRect l="7445"/>
          <a:stretch/>
        </p:blipFill>
        <p:spPr>
          <a:xfrm>
            <a:off x="152400" y="1400887"/>
            <a:ext cx="3183147" cy="4989921"/>
          </a:xfrm>
          <a:prstGeom prst="rect">
            <a:avLst/>
          </a:prstGeom>
        </p:spPr>
      </p:pic>
      <p:pic>
        <p:nvPicPr>
          <p:cNvPr id="10" name="Picture 5"/>
          <p:cNvPicPr>
            <a:picLocks noChangeAspect="1" noChangeArrowheads="1"/>
          </p:cNvPicPr>
          <p:nvPr/>
        </p:nvPicPr>
        <p:blipFill>
          <a:blip r:embed="rId7">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52661" y="964469"/>
            <a:ext cx="652241" cy="636461"/>
          </a:xfrm>
          <a:prstGeom prst="rect">
            <a:avLst/>
          </a:prstGeom>
          <a:noFill/>
          <a:ln w="9525">
            <a:noFill/>
            <a:miter lim="800000"/>
            <a:headEnd/>
            <a:tailEnd/>
          </a:ln>
        </p:spPr>
      </p:pic>
      <p:pic>
        <p:nvPicPr>
          <p:cNvPr id="11" name="Picture 10" descr="FramMa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5500" y="0"/>
            <a:ext cx="4938204" cy="6858000"/>
          </a:xfrm>
          <a:prstGeom prst="rect">
            <a:avLst/>
          </a:prstGeom>
        </p:spPr>
      </p:pic>
    </p:spTree>
    <p:extLst>
      <p:ext uri="{BB962C8B-B14F-4D97-AF65-F5344CB8AC3E}">
        <p14:creationId xmlns:p14="http://schemas.microsoft.com/office/powerpoint/2010/main" val="16617655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kmanPho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40" y="1383983"/>
            <a:ext cx="4129560" cy="5012689"/>
          </a:xfrm>
          <a:prstGeom prst="rect">
            <a:avLst/>
          </a:prstGeom>
        </p:spPr>
      </p:pic>
      <p:sp>
        <p:nvSpPr>
          <p:cNvPr id="6" name="Cloud Callout 5"/>
          <p:cNvSpPr/>
          <p:nvPr/>
        </p:nvSpPr>
        <p:spPr>
          <a:xfrm>
            <a:off x="3533648" y="1383983"/>
            <a:ext cx="5610352" cy="1803400"/>
          </a:xfrm>
          <a:prstGeom prst="cloudCallout">
            <a:avLst>
              <a:gd name="adj1" fmla="val -60447"/>
              <a:gd name="adj2" fmla="val 35035"/>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err="1" smtClean="0">
                <a:solidFill>
                  <a:schemeClr val="tx1"/>
                </a:solidFill>
              </a:rPr>
              <a:t>Coriolis</a:t>
            </a:r>
            <a:r>
              <a:rPr lang="en-US" sz="2000" dirty="0" smtClean="0">
                <a:solidFill>
                  <a:schemeClr val="tx1"/>
                </a:solidFill>
              </a:rPr>
              <a:t> deflects moving objects to the right or left…</a:t>
            </a:r>
            <a:endParaRPr lang="en-US" sz="2000" dirty="0">
              <a:solidFill>
                <a:schemeClr val="tx1"/>
              </a:solidFill>
            </a:endParaRPr>
          </a:p>
        </p:txBody>
      </p:sp>
      <p:pic>
        <p:nvPicPr>
          <p:cNvPr id="9" name="Picture 8" descr="Iceberg.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212" y="4418164"/>
            <a:ext cx="1791002" cy="1220823"/>
          </a:xfrm>
          <a:prstGeom prst="rect">
            <a:avLst/>
          </a:prstGeom>
        </p:spPr>
      </p:pic>
      <p:sp>
        <p:nvSpPr>
          <p:cNvPr id="3" name="Title 2"/>
          <p:cNvSpPr>
            <a:spLocks noGrp="1"/>
          </p:cNvSpPr>
          <p:nvPr>
            <p:ph type="title"/>
          </p:nvPr>
        </p:nvSpPr>
        <p:spPr/>
        <p:txBody>
          <a:bodyPr anchor="ctr"/>
          <a:lstStyle/>
          <a:p>
            <a:r>
              <a:rPr lang="en-US" dirty="0" smtClean="0"/>
              <a:t>Ekman’s Explanation of Drifting Ice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8" name="Picture 7" descr="WindClip.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238168" y="5752356"/>
            <a:ext cx="1332102" cy="879187"/>
          </a:xfrm>
          <a:prstGeom prst="rect">
            <a:avLst/>
          </a:prstGeom>
        </p:spPr>
      </p:pic>
      <p:cxnSp>
        <p:nvCxnSpPr>
          <p:cNvPr id="11" name="Straight Arrow Connector 10"/>
          <p:cNvCxnSpPr/>
          <p:nvPr/>
        </p:nvCxnSpPr>
        <p:spPr>
          <a:xfrm flipV="1">
            <a:off x="4851400" y="2628900"/>
            <a:ext cx="0" cy="2692400"/>
          </a:xfrm>
          <a:prstGeom prst="straightConnector1">
            <a:avLst/>
          </a:prstGeom>
          <a:ln w="57150" cmpd="sng">
            <a:solidFill>
              <a:srgbClr val="0000FF"/>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4851400" y="2628900"/>
            <a:ext cx="1930400" cy="2692400"/>
          </a:xfrm>
          <a:prstGeom prst="straightConnector1">
            <a:avLst/>
          </a:prstGeom>
          <a:ln w="57150" cmpd="sng">
            <a:solidFill>
              <a:srgbClr val="0000FF"/>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319768" y="3378791"/>
            <a:ext cx="1282585" cy="369332"/>
          </a:xfrm>
          <a:prstGeom prst="rect">
            <a:avLst/>
          </a:prstGeom>
          <a:noFill/>
        </p:spPr>
        <p:txBody>
          <a:bodyPr wrap="none" rtlCol="0">
            <a:spAutoFit/>
          </a:bodyPr>
          <a:lstStyle/>
          <a:p>
            <a:r>
              <a:rPr lang="en-US" dirty="0" smtClean="0"/>
              <a:t>Ice motion</a:t>
            </a:r>
            <a:endParaRPr lang="en-US" dirty="0"/>
          </a:p>
        </p:txBody>
      </p:sp>
      <p:sp>
        <p:nvSpPr>
          <p:cNvPr id="17" name="TextBox 16"/>
          <p:cNvSpPr txBox="1"/>
          <p:nvPr/>
        </p:nvSpPr>
        <p:spPr>
          <a:xfrm>
            <a:off x="3089680" y="3972071"/>
            <a:ext cx="1721370" cy="369332"/>
          </a:xfrm>
          <a:prstGeom prst="rect">
            <a:avLst/>
          </a:prstGeom>
          <a:noFill/>
        </p:spPr>
        <p:txBody>
          <a:bodyPr wrap="none" rtlCol="0">
            <a:spAutoFit/>
          </a:bodyPr>
          <a:lstStyle/>
          <a:p>
            <a:r>
              <a:rPr lang="en-US" dirty="0" smtClean="0"/>
              <a:t>Wind direction</a:t>
            </a:r>
            <a:endParaRPr lang="en-US" dirty="0"/>
          </a:p>
        </p:txBody>
      </p:sp>
      <p:sp>
        <p:nvSpPr>
          <p:cNvPr id="20" name="TextBox 19"/>
          <p:cNvSpPr txBox="1"/>
          <p:nvPr/>
        </p:nvSpPr>
        <p:spPr>
          <a:xfrm>
            <a:off x="5748895" y="4273034"/>
            <a:ext cx="2418714" cy="369332"/>
          </a:xfrm>
          <a:prstGeom prst="rect">
            <a:avLst/>
          </a:prstGeom>
          <a:noFill/>
        </p:spPr>
        <p:txBody>
          <a:bodyPr wrap="none" rtlCol="0">
            <a:spAutoFit/>
          </a:bodyPr>
          <a:lstStyle/>
          <a:p>
            <a:r>
              <a:rPr lang="en-US" dirty="0" smtClean="0"/>
              <a:t>1) Wind starts to blow</a:t>
            </a:r>
            <a:endParaRPr lang="en-US" dirty="0"/>
          </a:p>
        </p:txBody>
      </p:sp>
      <p:sp>
        <p:nvSpPr>
          <p:cNvPr id="21" name="TextBox 20"/>
          <p:cNvSpPr txBox="1"/>
          <p:nvPr/>
        </p:nvSpPr>
        <p:spPr>
          <a:xfrm>
            <a:off x="5748895" y="4667766"/>
            <a:ext cx="2257086" cy="369332"/>
          </a:xfrm>
          <a:prstGeom prst="rect">
            <a:avLst/>
          </a:prstGeom>
          <a:noFill/>
        </p:spPr>
        <p:txBody>
          <a:bodyPr wrap="none" rtlCol="0">
            <a:spAutoFit/>
          </a:bodyPr>
          <a:lstStyle/>
          <a:p>
            <a:r>
              <a:rPr lang="en-US" dirty="0" smtClean="0"/>
              <a:t>2) Ice starts to move</a:t>
            </a:r>
            <a:endParaRPr lang="en-US" dirty="0"/>
          </a:p>
        </p:txBody>
      </p:sp>
      <p:sp>
        <p:nvSpPr>
          <p:cNvPr id="22" name="TextBox 21"/>
          <p:cNvSpPr txBox="1"/>
          <p:nvPr/>
        </p:nvSpPr>
        <p:spPr>
          <a:xfrm>
            <a:off x="5762583" y="5055376"/>
            <a:ext cx="3229017" cy="646331"/>
          </a:xfrm>
          <a:prstGeom prst="rect">
            <a:avLst/>
          </a:prstGeom>
          <a:noFill/>
        </p:spPr>
        <p:txBody>
          <a:bodyPr wrap="square" rtlCol="0">
            <a:spAutoFit/>
          </a:bodyPr>
          <a:lstStyle/>
          <a:p>
            <a:r>
              <a:rPr lang="en-US" dirty="0" smtClean="0"/>
              <a:t>3) </a:t>
            </a:r>
            <a:r>
              <a:rPr lang="en-US" dirty="0" err="1" smtClean="0"/>
              <a:t>Coriolis</a:t>
            </a:r>
            <a:r>
              <a:rPr lang="en-US" dirty="0" smtClean="0"/>
              <a:t> is important. </a:t>
            </a:r>
            <a:r>
              <a:rPr lang="en-US" dirty="0"/>
              <a:t>T</a:t>
            </a:r>
            <a:r>
              <a:rPr lang="en-US" dirty="0" smtClean="0"/>
              <a:t>he </a:t>
            </a:r>
            <a:r>
              <a:rPr lang="en-US" u="sng" dirty="0" smtClean="0"/>
              <a:t>apparent</a:t>
            </a:r>
            <a:r>
              <a:rPr lang="en-US" dirty="0" smtClean="0"/>
              <a:t> ship track is curved.</a:t>
            </a:r>
            <a:endParaRPr lang="en-US" dirty="0"/>
          </a:p>
        </p:txBody>
      </p:sp>
      <p:sp>
        <p:nvSpPr>
          <p:cNvPr id="23" name="TextBox 22"/>
          <p:cNvSpPr txBox="1"/>
          <p:nvPr/>
        </p:nvSpPr>
        <p:spPr>
          <a:xfrm>
            <a:off x="5753794" y="5734734"/>
            <a:ext cx="3044952" cy="646331"/>
          </a:xfrm>
          <a:prstGeom prst="rect">
            <a:avLst/>
          </a:prstGeom>
          <a:noFill/>
        </p:spPr>
        <p:txBody>
          <a:bodyPr wrap="square" rtlCol="0">
            <a:spAutoFit/>
          </a:bodyPr>
          <a:lstStyle/>
          <a:p>
            <a:r>
              <a:rPr lang="en-US" dirty="0" smtClean="0"/>
              <a:t>4) The ice has moved at an angle to the wind.</a:t>
            </a:r>
            <a:endParaRPr lang="en-US" dirty="0"/>
          </a:p>
        </p:txBody>
      </p:sp>
    </p:spTree>
    <p:extLst>
      <p:ext uri="{BB962C8B-B14F-4D97-AF65-F5344CB8AC3E}">
        <p14:creationId xmlns:p14="http://schemas.microsoft.com/office/powerpoint/2010/main" val="19817653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1.6363E-6 -3.68178E-6 C 0.0026 -0.05504 0.00538 -0.10962 0.03748 -0.17021 C 0.06941 -0.23057 0.15061 -0.31868 0.1933 -0.36285 " pathEditMode="relative" rAng="0" ptsTypes="aaA">
                                      <p:cBhvr>
                                        <p:cTn id="22" dur="2000" fill="hold"/>
                                        <p:tgtEl>
                                          <p:spTgt spid="9"/>
                                        </p:tgtEl>
                                        <p:attrNameLst>
                                          <p:attrName>ppt_x</p:attrName>
                                          <p:attrName>ppt_y</p:attrName>
                                        </p:attrNameLst>
                                      </p:cBhvr>
                                      <p:rCtr x="9665" y="-18154"/>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7" grpId="0"/>
      <p:bldP spid="20"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Ekman’s Lab Report</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8" name="Picture 7"/>
          <p:cNvPicPr>
            <a:picLocks noChangeAspect="1"/>
          </p:cNvPicPr>
          <p:nvPr/>
        </p:nvPicPr>
        <p:blipFill rotWithShape="1">
          <a:blip r:embed="rId3"/>
          <a:srcRect r="7193"/>
          <a:stretch/>
        </p:blipFill>
        <p:spPr>
          <a:xfrm>
            <a:off x="493240" y="1333971"/>
            <a:ext cx="8180860" cy="5062701"/>
          </a:xfrm>
          <a:prstGeom prst="rect">
            <a:avLst/>
          </a:prstGeom>
        </p:spPr>
      </p:pic>
      <p:sp>
        <p:nvSpPr>
          <p:cNvPr id="2" name="Rectangle 1"/>
          <p:cNvSpPr/>
          <p:nvPr/>
        </p:nvSpPr>
        <p:spPr>
          <a:xfrm>
            <a:off x="505940" y="1333971"/>
            <a:ext cx="8180860" cy="505683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5"/>
          <p:cNvPicPr>
            <a:picLocks noChangeAspect="1" noChangeArrowheads="1"/>
          </p:cNvPicPr>
          <p:nvPr/>
        </p:nvPicPr>
        <p:blipFill>
          <a:blip r:embed="rId4">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52661" y="964469"/>
            <a:ext cx="652241" cy="636461"/>
          </a:xfrm>
          <a:prstGeom prst="rect">
            <a:avLst/>
          </a:prstGeom>
          <a:noFill/>
          <a:ln w="9525">
            <a:noFill/>
            <a:miter lim="800000"/>
            <a:headEnd/>
            <a:tailEnd/>
          </a:ln>
        </p:spPr>
      </p:pic>
    </p:spTree>
    <p:extLst>
      <p:ext uri="{BB962C8B-B14F-4D97-AF65-F5344CB8AC3E}">
        <p14:creationId xmlns:p14="http://schemas.microsoft.com/office/powerpoint/2010/main" val="166176551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Lab Recap</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 name="Picture 1" descr="ekman_spira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40" y="1357933"/>
            <a:ext cx="6631460" cy="4967144"/>
          </a:xfrm>
          <a:prstGeom prst="rect">
            <a:avLst/>
          </a:prstGeom>
        </p:spPr>
      </p:pic>
      <p:pic>
        <p:nvPicPr>
          <p:cNvPr id="6" name="Picture 5"/>
          <p:cNvPicPr>
            <a:picLocks noChangeAspect="1" noChangeArrowheads="1"/>
          </p:cNvPicPr>
          <p:nvPr/>
        </p:nvPicPr>
        <p:blipFill>
          <a:blip r:embed="rId4">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52661" y="964469"/>
            <a:ext cx="652241" cy="636461"/>
          </a:xfrm>
          <a:prstGeom prst="rect">
            <a:avLst/>
          </a:prstGeom>
          <a:noFill/>
          <a:ln w="9525">
            <a:noFill/>
            <a:miter lim="800000"/>
            <a:headEnd/>
            <a:tailEnd/>
          </a:ln>
        </p:spPr>
      </p:pic>
    </p:spTree>
    <p:extLst>
      <p:ext uri="{BB962C8B-B14F-4D97-AF65-F5344CB8AC3E}">
        <p14:creationId xmlns:p14="http://schemas.microsoft.com/office/powerpoint/2010/main" val="16617655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Upwelling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descr="upwelling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8402" y="2271499"/>
            <a:ext cx="5715000" cy="3733800"/>
          </a:xfrm>
          <a:prstGeom prst="rect">
            <a:avLst/>
          </a:prstGeom>
        </p:spPr>
      </p:pic>
      <p:sp>
        <p:nvSpPr>
          <p:cNvPr id="7" name="TextBox 6"/>
          <p:cNvSpPr txBox="1"/>
          <p:nvPr/>
        </p:nvSpPr>
        <p:spPr>
          <a:xfrm>
            <a:off x="3214844" y="1910800"/>
            <a:ext cx="4752285" cy="369332"/>
          </a:xfrm>
          <a:prstGeom prst="rect">
            <a:avLst/>
          </a:prstGeom>
          <a:noFill/>
        </p:spPr>
        <p:txBody>
          <a:bodyPr wrap="none" rtlCol="0">
            <a:spAutoFit/>
          </a:bodyPr>
          <a:lstStyle/>
          <a:p>
            <a:r>
              <a:rPr lang="en-US" dirty="0" smtClean="0"/>
              <a:t>This photo is in the SOUTHERN hemisphere</a:t>
            </a:r>
            <a:endParaRPr lang="en-US" dirty="0"/>
          </a:p>
        </p:txBody>
      </p:sp>
      <p:pic>
        <p:nvPicPr>
          <p:cNvPr id="8" name="Picture 5"/>
          <p:cNvPicPr>
            <a:picLocks noChangeAspect="1" noChangeArrowheads="1"/>
          </p:cNvPicPr>
          <p:nvPr/>
        </p:nvPicPr>
        <p:blipFill>
          <a:blip r:embed="rId4">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52661" y="964469"/>
            <a:ext cx="652241" cy="636461"/>
          </a:xfrm>
          <a:prstGeom prst="rect">
            <a:avLst/>
          </a:prstGeom>
          <a:noFill/>
          <a:ln w="9525">
            <a:noFill/>
            <a:miter lim="800000"/>
            <a:headEnd/>
            <a:tailEnd/>
          </a:ln>
        </p:spPr>
      </p:pic>
    </p:spTree>
    <p:extLst>
      <p:ext uri="{BB962C8B-B14F-4D97-AF65-F5344CB8AC3E}">
        <p14:creationId xmlns:p14="http://schemas.microsoft.com/office/powerpoint/2010/main" val="166176551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Summary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2" name="TextBox 1"/>
          <p:cNvSpPr txBox="1"/>
          <p:nvPr/>
        </p:nvSpPr>
        <p:spPr>
          <a:xfrm>
            <a:off x="163040" y="1424371"/>
            <a:ext cx="6994253" cy="4093428"/>
          </a:xfrm>
          <a:prstGeom prst="rect">
            <a:avLst/>
          </a:prstGeom>
          <a:noFill/>
        </p:spPr>
        <p:txBody>
          <a:bodyPr wrap="square" rtlCol="0">
            <a:spAutoFit/>
          </a:bodyPr>
          <a:lstStyle/>
          <a:p>
            <a:pPr marL="285750" indent="-285750">
              <a:buFont typeface="Arial"/>
              <a:buChar char="•"/>
            </a:pPr>
            <a:endParaRPr lang="en-US" sz="2000" dirty="0" smtClean="0"/>
          </a:p>
          <a:p>
            <a:pPr marL="285750" indent="-285750">
              <a:buFont typeface="Arial"/>
              <a:buChar char="•"/>
            </a:pPr>
            <a:r>
              <a:rPr lang="en-US" sz="2000" dirty="0" smtClean="0"/>
              <a:t>Wind </a:t>
            </a:r>
            <a:r>
              <a:rPr lang="en-US" sz="2000" dirty="0" smtClean="0"/>
              <a:t>pushes the surface water – but </a:t>
            </a:r>
            <a:r>
              <a:rPr lang="en-US" sz="2000" dirty="0" err="1" smtClean="0"/>
              <a:t>Coriolis</a:t>
            </a:r>
            <a:r>
              <a:rPr lang="en-US" sz="2000" dirty="0" smtClean="0"/>
              <a:t> deflects </a:t>
            </a:r>
            <a:r>
              <a:rPr lang="en-US" sz="2000" dirty="0" smtClean="0"/>
              <a:t>it.</a:t>
            </a:r>
            <a:endParaRPr lang="en-US" sz="2000" dirty="0" smtClean="0"/>
          </a:p>
          <a:p>
            <a:pPr marL="285750" indent="-285750">
              <a:buFont typeface="Arial"/>
              <a:buChar char="•"/>
            </a:pPr>
            <a:endParaRPr lang="en-US" sz="2000" dirty="0" smtClean="0"/>
          </a:p>
          <a:p>
            <a:endParaRPr lang="en-US" sz="2000" dirty="0" smtClean="0"/>
          </a:p>
          <a:p>
            <a:endParaRPr lang="en-US" sz="2000" dirty="0"/>
          </a:p>
          <a:p>
            <a:endParaRPr lang="en-US" sz="2000" dirty="0" smtClean="0"/>
          </a:p>
          <a:p>
            <a:pPr marL="285750" indent="-285750">
              <a:buFont typeface="Arial"/>
              <a:buChar char="•"/>
            </a:pPr>
            <a:endParaRPr lang="en-US" sz="2000" dirty="0"/>
          </a:p>
          <a:p>
            <a:endParaRPr lang="en-US" sz="2000" dirty="0" smtClean="0"/>
          </a:p>
          <a:p>
            <a:endParaRPr lang="en-US" sz="2000" dirty="0" smtClean="0"/>
          </a:p>
          <a:p>
            <a:endParaRPr lang="en-US" sz="2000" dirty="0"/>
          </a:p>
          <a:p>
            <a:endParaRPr lang="en-US" sz="2000" dirty="0"/>
          </a:p>
          <a:p>
            <a:pPr marL="285750" indent="-285750">
              <a:buFont typeface="Arial"/>
              <a:buChar char="•"/>
            </a:pPr>
            <a:r>
              <a:rPr lang="en-US" sz="2000" dirty="0" smtClean="0"/>
              <a:t>Wind and </a:t>
            </a:r>
            <a:r>
              <a:rPr lang="en-US" sz="2000" dirty="0" err="1" smtClean="0"/>
              <a:t>Coriolis</a:t>
            </a:r>
            <a:r>
              <a:rPr lang="en-US" sz="2000" dirty="0" smtClean="0"/>
              <a:t> can cause upwelling – important for fish and the coastal habitat.</a:t>
            </a:r>
            <a:endParaRPr lang="en-US" sz="2000" dirty="0" smtClean="0"/>
          </a:p>
        </p:txBody>
      </p:sp>
      <p:pic>
        <p:nvPicPr>
          <p:cNvPr id="6" name="Picture 5" descr="Fram_March_1894.jpg"/>
          <p:cNvPicPr>
            <a:picLocks noChangeAspect="1"/>
          </p:cNvPicPr>
          <p:nvPr/>
        </p:nvPicPr>
        <p:blipFill rotWithShape="1">
          <a:blip r:embed="rId3">
            <a:extLst>
              <a:ext uri="{28A0092B-C50C-407E-A947-70E740481C1C}">
                <a14:useLocalDpi xmlns:a14="http://schemas.microsoft.com/office/drawing/2010/main" val="0"/>
              </a:ext>
            </a:extLst>
          </a:blip>
          <a:srcRect l="4885" r="13414"/>
          <a:stretch/>
        </p:blipFill>
        <p:spPr>
          <a:xfrm>
            <a:off x="7552060" y="228600"/>
            <a:ext cx="1425852" cy="2683389"/>
          </a:xfrm>
          <a:prstGeom prst="rect">
            <a:avLst/>
          </a:prstGeom>
        </p:spPr>
      </p:pic>
      <p:sp>
        <p:nvSpPr>
          <p:cNvPr id="7" name="Rectangle 6"/>
          <p:cNvSpPr/>
          <p:nvPr/>
        </p:nvSpPr>
        <p:spPr>
          <a:xfrm>
            <a:off x="1612150" y="3199080"/>
            <a:ext cx="7347354" cy="707886"/>
          </a:xfrm>
          <a:prstGeom prst="rect">
            <a:avLst/>
          </a:prstGeom>
        </p:spPr>
        <p:txBody>
          <a:bodyPr wrap="square">
            <a:spAutoFit/>
          </a:bodyPr>
          <a:lstStyle/>
          <a:p>
            <a:pPr marL="1257300" lvl="2" indent="-342900">
              <a:buFont typeface="Arial"/>
              <a:buChar char="•"/>
            </a:pPr>
            <a:r>
              <a:rPr lang="en-US" sz="2000" dirty="0"/>
              <a:t>Beneath the surface, </a:t>
            </a:r>
            <a:r>
              <a:rPr lang="en-US" sz="2000" dirty="0" err="1"/>
              <a:t>C</a:t>
            </a:r>
            <a:r>
              <a:rPr lang="en-US" sz="2000" dirty="0" err="1" smtClean="0"/>
              <a:t>oriolis</a:t>
            </a:r>
            <a:r>
              <a:rPr lang="en-US" sz="2000" dirty="0" smtClean="0"/>
              <a:t> causes an “Ekman Spiral”</a:t>
            </a:r>
            <a:endParaRPr lang="en-US" sz="2000" dirty="0"/>
          </a:p>
        </p:txBody>
      </p:sp>
      <p:pic>
        <p:nvPicPr>
          <p:cNvPr id="9" name="Picture 8" descr="upwelling4.jpg"/>
          <p:cNvPicPr>
            <a:picLocks noChangeAspect="1"/>
          </p:cNvPicPr>
          <p:nvPr/>
        </p:nvPicPr>
        <p:blipFill rotWithShape="1">
          <a:blip r:embed="rId4">
            <a:extLst>
              <a:ext uri="{28A0092B-C50C-407E-A947-70E740481C1C}">
                <a14:useLocalDpi xmlns:a14="http://schemas.microsoft.com/office/drawing/2010/main" val="0"/>
              </a:ext>
            </a:extLst>
          </a:blip>
          <a:srcRect l="41380" t="11783" r="6662" b="39958"/>
          <a:stretch/>
        </p:blipFill>
        <p:spPr>
          <a:xfrm>
            <a:off x="6985656" y="4626366"/>
            <a:ext cx="1979557" cy="1201278"/>
          </a:xfrm>
          <a:prstGeom prst="rect">
            <a:avLst/>
          </a:prstGeom>
        </p:spPr>
      </p:pic>
      <p:pic>
        <p:nvPicPr>
          <p:cNvPr id="10" name="Picture 9" descr="ekman_spiral.gi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752" y="2707077"/>
            <a:ext cx="2212551" cy="1657261"/>
          </a:xfrm>
          <a:prstGeom prst="rect">
            <a:avLst/>
          </a:prstGeom>
        </p:spPr>
      </p:pic>
    </p:spTree>
    <p:extLst>
      <p:ext uri="{BB962C8B-B14F-4D97-AF65-F5344CB8AC3E}">
        <p14:creationId xmlns:p14="http://schemas.microsoft.com/office/powerpoint/2010/main" val="331182582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12753</TotalTime>
  <Words>2697</Words>
  <Application>Microsoft Macintosh PowerPoint</Application>
  <PresentationFormat>On-screen Show (4:3)</PresentationFormat>
  <Paragraphs>221</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SCC</vt:lpstr>
      <vt:lpstr>Winds and Surface Current</vt:lpstr>
      <vt:lpstr>Coriolis Review</vt:lpstr>
      <vt:lpstr>Nansen’s Voyage to the Arctic</vt:lpstr>
      <vt:lpstr>Ekman’s Explanation of Drifting Ice</vt:lpstr>
      <vt:lpstr>Ekman’s Lab Report</vt:lpstr>
      <vt:lpstr>Lab Recap</vt:lpstr>
      <vt:lpstr>Upwelling</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Greg Sinnett</cp:lastModifiedBy>
  <cp:revision>261</cp:revision>
  <cp:lastPrinted>2011-07-11T02:33:14Z</cp:lastPrinted>
  <dcterms:created xsi:type="dcterms:W3CDTF">2011-06-23T20:06:11Z</dcterms:created>
  <dcterms:modified xsi:type="dcterms:W3CDTF">2014-06-06T20:59:53Z</dcterms:modified>
</cp:coreProperties>
</file>