
<file path=[Content_Types].xml><?xml version="1.0" encoding="utf-8"?>
<Types xmlns="http://schemas.openxmlformats.org/package/2006/content-types">
  <Default Extension="xml" ContentType="application/xml"/>
  <Default Extension="jpeg" ContentType="image/jpeg"/>
  <Default Extension="jpg" ContentType="image/jpeg"/>
  <Default Extension="mp4" ContentType="video/unknown"/>
  <Default Extension="rels" ContentType="application/vnd.openxmlformats-package.relationships+xml"/>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16"/>
  </p:notesMasterIdLst>
  <p:sldIdLst>
    <p:sldId id="285" r:id="rId2"/>
    <p:sldId id="276" r:id="rId3"/>
    <p:sldId id="269" r:id="rId4"/>
    <p:sldId id="281" r:id="rId5"/>
    <p:sldId id="278" r:id="rId6"/>
    <p:sldId id="282" r:id="rId7"/>
    <p:sldId id="279" r:id="rId8"/>
    <p:sldId id="283" r:id="rId9"/>
    <p:sldId id="280" r:id="rId10"/>
    <p:sldId id="284" r:id="rId11"/>
    <p:sldId id="273" r:id="rId12"/>
    <p:sldId id="274" r:id="rId13"/>
    <p:sldId id="275" r:id="rId14"/>
    <p:sldId id="277"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054" autoAdjust="0"/>
    <p:restoredTop sz="61167" autoAdjust="0"/>
  </p:normalViewPr>
  <p:slideViewPr>
    <p:cSldViewPr snapToGrid="0" snapToObjects="1">
      <p:cViewPr varScale="1">
        <p:scale>
          <a:sx n="70" d="100"/>
          <a:sy n="70" d="100"/>
        </p:scale>
        <p:origin x="-3392"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2952"/>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interSettings" Target="printerSettings/printerSettings1.bin"/><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6/6/14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spcBef>
                <a:spcPct val="0"/>
              </a:spcBef>
              <a:buAutoNum type="arabicPeriod"/>
            </a:pPr>
            <a:r>
              <a:rPr lang="en-US" baseline="0" dirty="0" smtClean="0">
                <a:latin typeface="Calibri" charset="0"/>
              </a:rPr>
              <a:t>AUTHORS AND CONTEXT</a:t>
            </a:r>
          </a:p>
          <a:p>
            <a:pPr marL="0" indent="0" eaLnBrk="1" hangingPunct="1">
              <a:spcBef>
                <a:spcPct val="0"/>
              </a:spcBef>
              <a:buNone/>
            </a:pPr>
            <a:r>
              <a:rPr lang="en-US" baseline="0" dirty="0" smtClean="0">
                <a:latin typeface="Calibri" charset="0"/>
              </a:rPr>
              <a:t>Greg Sinnett, Scripps Institution of Oceanography, Ph.D. Student</a:t>
            </a:r>
          </a:p>
          <a:p>
            <a:pPr marL="0" indent="0" eaLnBrk="1" hangingPunct="1">
              <a:spcBef>
                <a:spcPct val="0"/>
              </a:spcBef>
              <a:buNone/>
            </a:pPr>
            <a:r>
              <a:rPr lang="en-US" baseline="0" dirty="0" smtClean="0">
                <a:latin typeface="Calibri" charset="0"/>
              </a:rPr>
              <a:t>Jennifer </a:t>
            </a:r>
            <a:r>
              <a:rPr lang="en-US" baseline="0" dirty="0" err="1" smtClean="0">
                <a:latin typeface="Calibri" charset="0"/>
              </a:rPr>
              <a:t>Ogo</a:t>
            </a:r>
            <a:r>
              <a:rPr lang="en-US" baseline="0" dirty="0" smtClean="0">
                <a:latin typeface="Calibri" charset="0"/>
              </a:rPr>
              <a:t>, Kearny High School, Science Teacher</a:t>
            </a:r>
          </a:p>
          <a:p>
            <a:pPr marL="0" indent="0" eaLnBrk="1" hangingPunct="1">
              <a:spcBef>
                <a:spcPct val="0"/>
              </a:spcBef>
              <a:buNone/>
            </a:pPr>
            <a:endParaRPr lang="en-US" baseline="0" dirty="0" smtClean="0">
              <a:latin typeface="Calibri" charset="0"/>
            </a:endParaRPr>
          </a:p>
          <a:p>
            <a:pPr marL="0" indent="0" eaLnBrk="1" hangingPunct="1">
              <a:spcBef>
                <a:spcPct val="0"/>
              </a:spcBef>
              <a:buNone/>
            </a:pPr>
            <a:r>
              <a:rPr lang="en-US" baseline="0" dirty="0" smtClean="0">
                <a:latin typeface="Calibri" charset="0"/>
              </a:rPr>
              <a:t>This is the last lesson in a 5 lesson unit on physical oceanography and ocean currents.  This lesson is intended to wrap up the unit and summarize key points.  Students are then able to see how understanding ocean currents and physical oceanography is important by participating in a simulation experience as a National Oceanic and Atmospheric Administration (NOAA) oceanographer.</a:t>
            </a:r>
          </a:p>
          <a:p>
            <a:pPr marL="0" indent="0" eaLnBrk="1" hangingPunct="1">
              <a:spcBef>
                <a:spcPct val="0"/>
              </a:spcBef>
              <a:buNone/>
            </a:pPr>
            <a:endParaRPr lang="en-US" baseline="0" dirty="0" smtClean="0">
              <a:latin typeface="Calibri" charset="0"/>
            </a:endParaRPr>
          </a:p>
          <a:p>
            <a:pPr marL="0" indent="0" eaLnBrk="1" hangingPunct="1">
              <a:spcBef>
                <a:spcPct val="0"/>
              </a:spcBef>
              <a:buNone/>
            </a:pPr>
            <a:r>
              <a:rPr lang="en-US" baseline="0" dirty="0" smtClean="0">
                <a:latin typeface="Calibri" charset="0"/>
              </a:rPr>
              <a:t>This first slide is a visualization that shows ocean surface currents from June 2005 to December 2007.  Satellite data, as well as data from ships, buoys and drifters deployed around the world were combined and then processed at high enough resolution so that eddies (the swirls of water) and strong narrow currents (such as the gulf stream near Florida) could be resolved.  You may want to point out times when wind appears to blow on the surface of the water (when regions appear to “flash” quickly – this is not a gust, but rather a strong sustained wind that pushed water and is then sped up in the simulation so that it appears as a gust).  Also, advanced classes may be aware that the water moves in a straight line near the equator, but there are lots of rings and eddies near the poles.  This is the result of the </a:t>
            </a:r>
            <a:r>
              <a:rPr lang="en-US" baseline="0" dirty="0" err="1" smtClean="0">
                <a:latin typeface="Calibri" charset="0"/>
              </a:rPr>
              <a:t>coriolis</a:t>
            </a:r>
            <a:r>
              <a:rPr lang="en-US" baseline="0" dirty="0" smtClean="0">
                <a:latin typeface="Calibri" charset="0"/>
              </a:rPr>
              <a:t> force which is strong near the poles and zero on the equator.</a:t>
            </a:r>
          </a:p>
          <a:p>
            <a:pPr marL="0" indent="0" eaLnBrk="1" hangingPunct="1">
              <a:spcBef>
                <a:spcPct val="0"/>
              </a:spcBef>
              <a:buNone/>
            </a:pPr>
            <a:endParaRPr lang="en-US" baseline="0" dirty="0" smtClean="0">
              <a:latin typeface="Calibri" charset="0"/>
            </a:endParaRPr>
          </a:p>
          <a:p>
            <a:pPr marL="228600" indent="-228600" eaLnBrk="1" hangingPunct="1">
              <a:spcBef>
                <a:spcPct val="0"/>
              </a:spcBef>
              <a:buAutoNum type="arabicPeriod" startAt="2"/>
            </a:pPr>
            <a:r>
              <a:rPr lang="en-US" baseline="0" dirty="0" smtClean="0">
                <a:latin typeface="Calibri" charset="0"/>
              </a:rPr>
              <a:t>WHY:</a:t>
            </a:r>
          </a:p>
          <a:p>
            <a:pPr marL="0" indent="0" eaLnBrk="1" hangingPunct="1">
              <a:spcBef>
                <a:spcPct val="0"/>
              </a:spcBef>
              <a:buNone/>
            </a:pPr>
            <a:r>
              <a:rPr lang="en-US" baseline="0" dirty="0" smtClean="0">
                <a:latin typeface="Calibri" charset="0"/>
              </a:rPr>
              <a:t>The unit has presented four key concepts:  1) Density as it relates to the ocean, 2) Density driven currents (“</a:t>
            </a:r>
            <a:r>
              <a:rPr lang="en-US" baseline="0" dirty="0" err="1" smtClean="0">
                <a:latin typeface="Calibri" charset="0"/>
              </a:rPr>
              <a:t>Thermohaline</a:t>
            </a:r>
            <a:r>
              <a:rPr lang="en-US" baseline="0" dirty="0" smtClean="0">
                <a:latin typeface="Calibri" charset="0"/>
              </a:rPr>
              <a:t> Circulation”), 3) The </a:t>
            </a:r>
            <a:r>
              <a:rPr lang="en-US" baseline="0" dirty="0" err="1" smtClean="0">
                <a:latin typeface="Calibri" charset="0"/>
              </a:rPr>
              <a:t>Coriolis</a:t>
            </a:r>
            <a:r>
              <a:rPr lang="en-US" baseline="0" dirty="0" smtClean="0">
                <a:latin typeface="Calibri" charset="0"/>
              </a:rPr>
              <a:t> effect, and 4) Wind driven surface currents.  This lesson reviews key concepts from each lesson, and then combines them in a fun and engaging experience.</a:t>
            </a:r>
          </a:p>
          <a:p>
            <a:pPr marL="0" indent="0" eaLnBrk="1" hangingPunct="1">
              <a:spcBef>
                <a:spcPct val="0"/>
              </a:spcBef>
              <a:buNone/>
            </a:pPr>
            <a:endParaRPr lang="en-US" baseline="0" dirty="0" smtClean="0">
              <a:latin typeface="Calibri" charset="0"/>
            </a:endParaRPr>
          </a:p>
          <a:p>
            <a:pPr marL="228600" indent="-228600" eaLnBrk="1" hangingPunct="1">
              <a:spcBef>
                <a:spcPct val="0"/>
              </a:spcBef>
              <a:buAutoNum type="arabicPeriod" startAt="3"/>
            </a:pPr>
            <a:r>
              <a:rPr lang="en-US" baseline="0" dirty="0" smtClean="0">
                <a:latin typeface="Calibri" charset="0"/>
              </a:rPr>
              <a:t>SUMMARY:</a:t>
            </a:r>
          </a:p>
          <a:p>
            <a:pPr marL="0" indent="0" eaLnBrk="1" hangingPunct="1">
              <a:spcBef>
                <a:spcPct val="0"/>
              </a:spcBef>
              <a:buNone/>
            </a:pPr>
            <a:r>
              <a:rPr lang="en-US" baseline="0" dirty="0" smtClean="0">
                <a:latin typeface="Calibri" charset="0"/>
              </a:rPr>
              <a:t>The first part of the lesson is a quiz/</a:t>
            </a:r>
            <a:r>
              <a:rPr lang="en-US" baseline="0" dirty="0" err="1" smtClean="0">
                <a:latin typeface="Calibri" charset="0"/>
              </a:rPr>
              <a:t>gameshow</a:t>
            </a:r>
            <a:r>
              <a:rPr lang="en-US" baseline="0" dirty="0" smtClean="0">
                <a:latin typeface="Calibri" charset="0"/>
              </a:rPr>
              <a:t> that reviews concepts from each of the previous lessons.  The second part lets students use an actual simulation tool oceanographers at NOAA use to track and remediate oil spills.  Students will use their knowledge of winds and currents to predict and model ocean currents and an actual historical oil spill in Santa Barbara channel.</a:t>
            </a:r>
          </a:p>
          <a:p>
            <a:pPr marL="0" indent="0" eaLnBrk="1" hangingPunct="1">
              <a:spcBef>
                <a:spcPct val="0"/>
              </a:spcBef>
              <a:buNone/>
            </a:pPr>
            <a:endParaRPr lang="en-US" baseline="0" dirty="0" smtClean="0">
              <a:latin typeface="Calibri" charset="0"/>
            </a:endParaRPr>
          </a:p>
          <a:p>
            <a:pPr marL="228600" indent="-228600" eaLnBrk="1" hangingPunct="1">
              <a:spcBef>
                <a:spcPct val="0"/>
              </a:spcBef>
              <a:buAutoNum type="arabicPeriod" startAt="4"/>
            </a:pPr>
            <a:r>
              <a:rPr lang="en-US" baseline="0" dirty="0" smtClean="0">
                <a:latin typeface="Calibri" charset="0"/>
              </a:rPr>
              <a:t>PICTURE/GRAPHICS CREDITS:</a:t>
            </a:r>
          </a:p>
          <a:p>
            <a:pPr marL="0" marR="0" indent="0" algn="l" defTabSz="457200" rtl="0" eaLnBrk="1" fontAlgn="auto" latinLnBrk="0" hangingPunct="1">
              <a:lnSpc>
                <a:spcPct val="100000"/>
              </a:lnSpc>
              <a:spcBef>
                <a:spcPct val="0"/>
              </a:spcBef>
              <a:spcAft>
                <a:spcPts val="0"/>
              </a:spcAft>
              <a:buClrTx/>
              <a:buSzTx/>
              <a:buFontTx/>
              <a:buNone/>
              <a:tabLst/>
              <a:defRPr/>
            </a:pPr>
            <a:r>
              <a:rPr lang="hr-HR" sz="1200" baseline="0" dirty="0" smtClean="0">
                <a:solidFill>
                  <a:schemeClr val="bg1"/>
                </a:solidFill>
                <a:latin typeface="Calibri" charset="0"/>
              </a:rPr>
              <a:t>Surface ocean currents video: http://svs.gsfc.nasa.gov/vis/a000000/a003800/a003827/</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aseline="0" dirty="0" smtClean="0">
              <a:solidFill>
                <a:schemeClr val="bg1"/>
              </a:solidFill>
              <a:latin typeface="Calibri" charset="0"/>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5"/>
              <a:tabLst/>
              <a:defRPr/>
            </a:pPr>
            <a:r>
              <a:rPr lang="en-US" sz="1200" baseline="0" dirty="0" smtClean="0">
                <a:solidFill>
                  <a:schemeClr val="bg1"/>
                </a:solidFill>
                <a:latin typeface="Calibri" charset="0"/>
              </a:rPr>
              <a:t>WEBSITES USED IN THIS PRESENTATION:</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6"/>
              <a:tabLst/>
              <a:defRPr/>
            </a:pPr>
            <a:r>
              <a:rPr lang="en-US" sz="1200" dirty="0" smtClean="0">
                <a:solidFill>
                  <a:schemeClr val="bg1"/>
                </a:solidFill>
              </a:rPr>
              <a:t>ADDITIONAL</a:t>
            </a:r>
            <a:r>
              <a:rPr lang="en-US" sz="1200" baseline="0" dirty="0" smtClean="0">
                <a:solidFill>
                  <a:schemeClr val="bg1"/>
                </a:solidFill>
              </a:rPr>
              <a:t> READING:</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aseline="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7"/>
              <a:tabLst/>
              <a:defRPr/>
            </a:pPr>
            <a:r>
              <a:rPr lang="en-US" sz="1200" baseline="0" dirty="0" smtClean="0">
                <a:solidFill>
                  <a:schemeClr val="bg1"/>
                </a:solidFill>
              </a:rPr>
              <a:t>CONTEXT FOR USE:</a:t>
            </a:r>
          </a:p>
          <a:p>
            <a:pPr marL="0" marR="0" indent="0" algn="l" defTabSz="457200" rtl="0" eaLnBrk="1" fontAlgn="auto" latinLnBrk="0" hangingPunct="1">
              <a:lnSpc>
                <a:spcPct val="100000"/>
              </a:lnSpc>
              <a:spcBef>
                <a:spcPct val="0"/>
              </a:spcBef>
              <a:spcAft>
                <a:spcPts val="0"/>
              </a:spcAft>
              <a:buClrTx/>
              <a:buSzTx/>
              <a:buFontTx/>
              <a:buNone/>
              <a:tabLst/>
              <a:defRPr/>
            </a:pPr>
            <a:r>
              <a:rPr lang="en-US" dirty="0" smtClean="0">
                <a:latin typeface="Calibri" charset="0"/>
                <a:ea typeface="MS PGothic" charset="0"/>
              </a:rPr>
              <a:t>This lesson was designed</a:t>
            </a:r>
            <a:r>
              <a:rPr lang="en-US" baseline="0" dirty="0" smtClean="0">
                <a:latin typeface="Calibri" charset="0"/>
                <a:ea typeface="MS PGothic" charset="0"/>
              </a:rPr>
              <a:t> for a 9</a:t>
            </a:r>
            <a:r>
              <a:rPr lang="en-US" baseline="30000" dirty="0" smtClean="0">
                <a:latin typeface="Calibri" charset="0"/>
                <a:ea typeface="MS PGothic" charset="0"/>
              </a:rPr>
              <a:t>th</a:t>
            </a:r>
            <a:r>
              <a:rPr lang="en-US" baseline="0" dirty="0" smtClean="0">
                <a:latin typeface="Calibri" charset="0"/>
                <a:ea typeface="MS PGothic" charset="0"/>
              </a:rPr>
              <a:t> grade marine science class as part of a unit on ocean circulation and physical oceanography.</a:t>
            </a:r>
            <a:endParaRPr lang="en-US" sz="1200" baseline="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7"/>
              <a:tabLst/>
              <a:defRPr/>
            </a:pPr>
            <a:endParaRPr lang="en-US" sz="1200" baseline="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8"/>
              <a:tabLst/>
              <a:defRPr/>
            </a:pPr>
            <a:r>
              <a:rPr lang="en-US" sz="1200" baseline="0" dirty="0" smtClean="0">
                <a:solidFill>
                  <a:schemeClr val="bg1"/>
                </a:solidFill>
              </a:rPr>
              <a:t>MISCONCEPTIONS: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aseline="0" dirty="0" smtClean="0">
                <a:solidFill>
                  <a:schemeClr val="bg1"/>
                </a:solidFill>
              </a:rPr>
              <a:t>“Ocean currents do not apply to me” – The ocean is easy to dismiss as far away or not part of everyday life.  This misconception is addressed by students applying their knowledge of ocean currents to protect the coast from an oil spill in the lab experience.</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aseline="0" dirty="0" smtClean="0">
                <a:solidFill>
                  <a:schemeClr val="bg1"/>
                </a:solidFill>
              </a:rPr>
              <a:t>“Oceanographers just study fish and animals” – Oceanographers do lots of things.  The lab experience will show them an aspect of oceanography that many people are unfamiliar with.</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aseline="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9"/>
              <a:tabLst/>
              <a:defRPr/>
            </a:pPr>
            <a:r>
              <a:rPr lang="en-US" sz="1200" baseline="0" dirty="0" smtClean="0">
                <a:solidFill>
                  <a:schemeClr val="bg1"/>
                </a:solidFill>
              </a:rPr>
              <a:t>EVALUATION TIPS: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aseline="0" dirty="0" smtClean="0">
                <a:solidFill>
                  <a:schemeClr val="bg1"/>
                </a:solidFill>
              </a:rPr>
              <a:t>The quiz/</a:t>
            </a:r>
            <a:r>
              <a:rPr lang="en-US" sz="1200" baseline="0" dirty="0" err="1" smtClean="0">
                <a:solidFill>
                  <a:schemeClr val="bg1"/>
                </a:solidFill>
              </a:rPr>
              <a:t>gameshow</a:t>
            </a:r>
            <a:r>
              <a:rPr lang="en-US" sz="1200" baseline="0" dirty="0" smtClean="0">
                <a:solidFill>
                  <a:schemeClr val="bg1"/>
                </a:solidFill>
              </a:rPr>
              <a:t> is a great opportunity to gauge students comfort level with basic concepts presented in this unit.  The teacher may want to have students do this as a group (5 or less seems to work well) or individually as a “quiz.”  The lab experience is an extension of their understanding of concepts presented in this unit to application.  The lab write-up is a great opportunity to gauge how well students synthesized the material and can apply it to a real situation.</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baseline="0" dirty="0" smtClean="0">
              <a:solidFill>
                <a:schemeClr val="bg1"/>
              </a:solidFill>
            </a:endParaRPr>
          </a:p>
          <a:p>
            <a:pPr marL="228600" marR="0" indent="-228600" algn="l" defTabSz="457200" rtl="0" eaLnBrk="1" fontAlgn="auto" latinLnBrk="0" hangingPunct="1">
              <a:lnSpc>
                <a:spcPct val="100000"/>
              </a:lnSpc>
              <a:spcBef>
                <a:spcPct val="0"/>
              </a:spcBef>
              <a:spcAft>
                <a:spcPts val="0"/>
              </a:spcAft>
              <a:buClrTx/>
              <a:buSzTx/>
              <a:buFontTx/>
              <a:buAutoNum type="arabicPeriod" startAt="10"/>
              <a:tabLst/>
              <a:defRPr/>
            </a:pPr>
            <a:r>
              <a:rPr lang="en-US" sz="1200" baseline="0" dirty="0" smtClean="0">
                <a:solidFill>
                  <a:schemeClr val="bg1"/>
                </a:solidFill>
              </a:rPr>
              <a:t>TEACHING NOTES:</a:t>
            </a:r>
          </a:p>
          <a:p>
            <a:pPr marL="0" marR="0" indent="0" algn="l" defTabSz="457200" rtl="0" eaLnBrk="1" fontAlgn="auto" latinLnBrk="0" hangingPunct="1">
              <a:lnSpc>
                <a:spcPct val="100000"/>
              </a:lnSpc>
              <a:spcBef>
                <a:spcPct val="0"/>
              </a:spcBef>
              <a:spcAft>
                <a:spcPts val="0"/>
              </a:spcAft>
              <a:buClrTx/>
              <a:buSzTx/>
              <a:buFontTx/>
              <a:buNone/>
              <a:tabLst/>
              <a:defRPr/>
            </a:pPr>
            <a:r>
              <a:rPr lang="en-US" sz="1200" baseline="0" dirty="0" smtClean="0">
                <a:solidFill>
                  <a:schemeClr val="bg1"/>
                </a:solidFill>
              </a:rPr>
              <a:t>See the lesson overview for more information regarding this unit and lab activities associated with this series of lessons (approximately 6 class periods, 90 minutes each).</a:t>
            </a:r>
          </a:p>
          <a:p>
            <a:pPr marL="0" marR="0" indent="0" algn="l" defTabSz="457200" rtl="0" eaLnBrk="1" fontAlgn="auto" latinLnBrk="0" hangingPunct="1">
              <a:lnSpc>
                <a:spcPct val="100000"/>
              </a:lnSpc>
              <a:spcBef>
                <a:spcPct val="0"/>
              </a:spcBef>
              <a:spcAft>
                <a:spcPts val="0"/>
              </a:spcAft>
              <a:buClrTx/>
              <a:buSzTx/>
              <a:buFontTx/>
              <a:buNone/>
              <a:tabLst/>
              <a:defRPr/>
            </a:pPr>
            <a:endParaRPr lang="en-US" sz="1200" dirty="0" smtClean="0">
              <a:solidFill>
                <a:schemeClr val="bg1"/>
              </a:solidFill>
            </a:endParaRPr>
          </a:p>
          <a:p>
            <a:pPr marL="0" marR="0" indent="0" algn="l" defTabSz="457200" rtl="0" eaLnBrk="1" fontAlgn="auto" latinLnBrk="0" hangingPunct="1">
              <a:lnSpc>
                <a:spcPct val="100000"/>
              </a:lnSpc>
              <a:spcBef>
                <a:spcPct val="0"/>
              </a:spcBef>
              <a:spcAft>
                <a:spcPts val="0"/>
              </a:spcAft>
              <a:buClrTx/>
              <a:buSzTx/>
              <a:buFontTx/>
              <a:buNone/>
              <a:tabLst/>
              <a:defRPr/>
            </a:pPr>
            <a:r>
              <a:rPr lang="en-US" sz="1200" dirty="0" smtClean="0">
                <a:solidFill>
                  <a:schemeClr val="bg1"/>
                </a:solidFill>
              </a:rPr>
              <a:t>11. SCIENCE STANDARDS</a:t>
            </a:r>
            <a:r>
              <a:rPr lang="en-US" sz="1200" baseline="0" dirty="0" smtClean="0">
                <a:solidFill>
                  <a:schemeClr val="bg1"/>
                </a:solidFill>
              </a:rPr>
              <a:t> ADDRESSED:  This lesson addresses HS-ETS1-4, HS-ETS1-3</a:t>
            </a:r>
            <a:r>
              <a:rPr lang="en-US" sz="1200" baseline="0" smtClean="0">
                <a:solidFill>
                  <a:schemeClr val="bg1"/>
                </a:solidFill>
              </a:rPr>
              <a:t>, and HS</a:t>
            </a:r>
            <a:r>
              <a:rPr lang="en-US" sz="1200" baseline="0" dirty="0" smtClean="0">
                <a:solidFill>
                  <a:schemeClr val="bg1"/>
                </a:solidFill>
              </a:rPr>
              <a:t>-ESS3</a:t>
            </a:r>
            <a:r>
              <a:rPr lang="en-US" sz="1200" baseline="0" smtClean="0">
                <a:solidFill>
                  <a:schemeClr val="bg1"/>
                </a:solidFill>
              </a:rPr>
              <a:t>-4 HS-LS2-7</a:t>
            </a:r>
            <a:endParaRPr lang="en-US" sz="1200" dirty="0" smtClean="0">
              <a:solidFill>
                <a:schemeClr val="bg1"/>
              </a:solidFill>
            </a:endParaRPr>
          </a:p>
          <a:p>
            <a:pPr marL="0" marR="0" indent="0" algn="l" defTabSz="457200" rtl="0" eaLnBrk="1" fontAlgn="auto" latinLnBrk="0" hangingPunct="1">
              <a:lnSpc>
                <a:spcPct val="100000"/>
              </a:lnSpc>
              <a:spcBef>
                <a:spcPct val="0"/>
              </a:spcBef>
              <a:spcAft>
                <a:spcPts val="0"/>
              </a:spcAft>
              <a:buClrTx/>
              <a:buSzTx/>
              <a:buFontTx/>
              <a:buNone/>
              <a:tabLst/>
              <a:defRPr/>
            </a:pPr>
            <a:endParaRPr lang="en-US" baseline="0" dirty="0" smtClean="0">
              <a:latin typeface="Calibri" charset="0"/>
            </a:endParaRPr>
          </a:p>
          <a:p>
            <a:pPr marL="0" indent="0" eaLnBrk="1" hangingPunct="1">
              <a:spcBef>
                <a:spcPct val="0"/>
              </a:spcBef>
              <a:buNone/>
            </a:pPr>
            <a:endParaRPr lang="en-US" baseline="0" dirty="0" smtClean="0">
              <a:latin typeface="Calibri" charset="0"/>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a video which shows a broad overview of surface currents around the world.  This slide is intended to show students.</a:t>
            </a:r>
          </a:p>
          <a:p>
            <a:endParaRPr lang="en-US" baseline="0" dirty="0" smtClean="0"/>
          </a:p>
          <a:p>
            <a:r>
              <a:rPr lang="en-US" baseline="0" dirty="0" smtClean="0"/>
              <a:t>CONTENT:</a:t>
            </a:r>
          </a:p>
          <a:p>
            <a:pPr marL="0" indent="0" eaLnBrk="1" hangingPunct="1">
              <a:spcBef>
                <a:spcPct val="0"/>
              </a:spcBef>
              <a:buNone/>
            </a:pPr>
            <a:r>
              <a:rPr lang="en-US" baseline="0" dirty="0" smtClean="0">
                <a:latin typeface="Calibri" charset="0"/>
              </a:rPr>
              <a:t>This first slide is a visualization that shows ocean surface currents from June 2005 to December 2007.  Satellite data, as well as data from ships, buoys and drifters deployed around the world were combined and then processed at high enough resolution so that eddies (the swirls of water) and strong narrow currents (such as the gulf stream near Florida) could be resolved.  You may want to point out times when wind appears to blow on the surface of the water (when regions appear to “flash” quickly – this is not a gust, but rather a strong sustained wind that pushed water and is then sped up in the simulation so that it appears as a gust).  Also, advanced classes may be aware that the water moves in a straight line near the equator, but there are lots of rings and eddies near the poles.  This is the result of the </a:t>
            </a:r>
            <a:r>
              <a:rPr lang="en-US" baseline="0" dirty="0" err="1" smtClean="0">
                <a:latin typeface="Calibri" charset="0"/>
              </a:rPr>
              <a:t>coriolis</a:t>
            </a:r>
            <a:r>
              <a:rPr lang="en-US" baseline="0" dirty="0" smtClean="0">
                <a:latin typeface="Calibri" charset="0"/>
              </a:rPr>
              <a:t> force which is strong near the poles and zero on the equator.</a:t>
            </a:r>
          </a:p>
          <a:p>
            <a:pPr marL="0" indent="0" eaLnBrk="1" hangingPunct="1">
              <a:spcBef>
                <a:spcPct val="0"/>
              </a:spcBef>
              <a:buNone/>
            </a:pPr>
            <a:endParaRPr lang="en-US" baseline="0" dirty="0" smtClean="0">
              <a:latin typeface="Calibri" charset="0"/>
            </a:endParaRPr>
          </a:p>
          <a:p>
            <a:endParaRPr lang="en-US" dirty="0" smtClean="0"/>
          </a:p>
          <a:p>
            <a:r>
              <a:rPr lang="en-US" dirty="0" smtClean="0"/>
              <a:t>Video CREDIT:</a:t>
            </a:r>
            <a:endParaRPr lang="en-US" baseline="0" dirty="0" smtClean="0"/>
          </a:p>
          <a:p>
            <a:pPr marL="0" marR="0" indent="0" algn="l" defTabSz="457200" rtl="0" eaLnBrk="1" fontAlgn="auto" latinLnBrk="0" hangingPunct="1">
              <a:lnSpc>
                <a:spcPct val="100000"/>
              </a:lnSpc>
              <a:spcBef>
                <a:spcPct val="0"/>
              </a:spcBef>
              <a:spcAft>
                <a:spcPts val="0"/>
              </a:spcAft>
              <a:buClrTx/>
              <a:buSzTx/>
              <a:buFontTx/>
              <a:buNone/>
              <a:tabLst/>
              <a:defRPr/>
            </a:pPr>
            <a:r>
              <a:rPr lang="hr-HR" sz="1200" baseline="0" dirty="0" smtClean="0">
                <a:solidFill>
                  <a:schemeClr val="bg1"/>
                </a:solidFill>
                <a:latin typeface="Calibri" charset="0"/>
              </a:rPr>
              <a:t>Surface ocean currents video: http://svs.gsfc.nasa.gov/vis/a000000/a003800/a003827/</a:t>
            </a:r>
          </a:p>
          <a:p>
            <a:pPr marL="0" indent="0" eaLnBrk="1" hangingPunct="1">
              <a:spcBef>
                <a:spcPct val="0"/>
              </a:spcBef>
              <a:buNone/>
            </a:pPr>
            <a:endParaRPr lang="en-US" baseline="0" dirty="0" smtClean="0">
              <a:latin typeface="Calibri" charset="0"/>
            </a:endParaRPr>
          </a:p>
          <a:p>
            <a:pPr marL="0" indent="0" eaLnBrk="1" hangingPunct="1">
              <a:spcBef>
                <a:spcPct val="0"/>
              </a:spcBef>
              <a:buNone/>
            </a:pPr>
            <a:endParaRPr lang="en-US" dirty="0" smtClean="0">
              <a:latin typeface="Calibri" charset="0"/>
            </a:endParaRPr>
          </a:p>
          <a:p>
            <a:pPr eaLnBrk="1" hangingPunct="1">
              <a:spcBef>
                <a:spcPct val="0"/>
              </a:spcBef>
            </a:pPr>
            <a:endParaRPr lang="en-US" dirty="0" smtClean="0">
              <a:latin typeface="Calibri" charset="0"/>
            </a:endParaRP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21898196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  C  Density is Mass/Volume</a:t>
            </a:r>
            <a:r>
              <a:rPr lang="en-US" baseline="0" dirty="0" smtClean="0"/>
              <a:t> and is</a:t>
            </a:r>
            <a:r>
              <a:rPr lang="en-US" dirty="0" smtClean="0"/>
              <a:t> increased by either decreasing the volume (keeping the mass of the</a:t>
            </a:r>
            <a:r>
              <a:rPr lang="en-US" baseline="0" dirty="0" smtClean="0"/>
              <a:t> object the same) or increasing the mass (keeping the volume of the object the same).</a:t>
            </a:r>
            <a:endParaRPr lang="en-US" dirty="0" smtClean="0"/>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a:t>
            </a:r>
            <a:r>
              <a:rPr lang="en-US" baseline="0" dirty="0" smtClean="0"/>
              <a:t> C  Because warm water is less dense than cold water, a quite pool heated by the sun will become stratified with warmer water on the surface (where the thermometer was) and colder water at depth.</a:t>
            </a:r>
            <a:endParaRPr lang="en-US" dirty="0" smtClean="0"/>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a:t>
            </a:r>
            <a:r>
              <a:rPr lang="en-US" baseline="0" dirty="0" smtClean="0"/>
              <a:t> D  Salinity and temperature are the two factors that change the density of ocean water.  However, it is much more likely for there to be significant temperature changes than significant salinity changes in the ocean environment – so temperature is the primary factor responsible for density changes in the ocean.   Note that we are not talking about freezing water – only cooling it down.  When water freezes, it makes ice which is fresh (salt is excluded when the water crystals form) and is actually less dense than the surrounding water (hence the floating icebergs).</a:t>
            </a:r>
            <a:endParaRPr lang="en-US" dirty="0" smtClean="0"/>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 D  All of these processes take place on the ocean surface making dense water that falls to the</a:t>
            </a:r>
            <a:r>
              <a:rPr lang="en-US" baseline="0" dirty="0" smtClean="0"/>
              <a:t> bottom.  Evaporation happens frequently in the Mediterranean Sea, and cold are and ice cool the water near the polar regions.</a:t>
            </a:r>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a:t>
            </a:r>
            <a:r>
              <a:rPr lang="en-US" baseline="0" dirty="0" smtClean="0"/>
              <a:t>: C  The </a:t>
            </a:r>
            <a:r>
              <a:rPr lang="en-US" baseline="0" dirty="0" err="1" smtClean="0"/>
              <a:t>Coriolis</a:t>
            </a:r>
            <a:r>
              <a:rPr lang="en-US" baseline="0" dirty="0" smtClean="0"/>
              <a:t> effect is simply the result of us (on a rotating planet) observing an object from a rotating reference frame.  The object itself still obeys Newton’s laws (and travels in a straight line as long as no other forces act on it) but we see it from our spot on earth which is traveling at different velocities relative to the earth’s axis depending on whether you are on the equator (rotating at a high velocity around the earth’s axis) or on the pole (rotating at a low velocity around the earth’s axis.)</a:t>
            </a:r>
            <a:endParaRPr lang="en-US" dirty="0" smtClean="0"/>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7</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a:t>
            </a:r>
            <a:r>
              <a:rPr lang="en-US" baseline="0" dirty="0" smtClean="0"/>
              <a:t> D  The </a:t>
            </a:r>
            <a:r>
              <a:rPr lang="en-US" baseline="0" dirty="0" err="1" smtClean="0"/>
              <a:t>Rossby</a:t>
            </a:r>
            <a:r>
              <a:rPr lang="en-US" baseline="0" dirty="0" smtClean="0"/>
              <a:t> number determines if the </a:t>
            </a:r>
            <a:r>
              <a:rPr lang="en-US" baseline="0" dirty="0" err="1" smtClean="0"/>
              <a:t>Coriolis</a:t>
            </a:r>
            <a:r>
              <a:rPr lang="en-US" baseline="0" dirty="0" smtClean="0"/>
              <a:t> effect is important (small Ro means </a:t>
            </a:r>
            <a:r>
              <a:rPr lang="en-US" baseline="0" dirty="0" err="1" smtClean="0"/>
              <a:t>Coriolis</a:t>
            </a:r>
            <a:r>
              <a:rPr lang="en-US" baseline="0" dirty="0" smtClean="0"/>
              <a:t> is important).  Ro = Velocity/(Earth’s rotation * Length scale)  and the only answer with an extremely small length scale is D (making Ro large and </a:t>
            </a:r>
            <a:r>
              <a:rPr lang="en-US" baseline="0" dirty="0" err="1" smtClean="0"/>
              <a:t>Coriolis</a:t>
            </a:r>
            <a:r>
              <a:rPr lang="en-US" baseline="0" dirty="0" smtClean="0"/>
              <a:t> unimportant).</a:t>
            </a:r>
          </a:p>
          <a:p>
            <a:endParaRPr lang="en-US" baseline="0" dirty="0" smtClean="0"/>
          </a:p>
          <a:p>
            <a:r>
              <a:rPr lang="en-US" baseline="0" dirty="0" smtClean="0"/>
              <a:t>Note:  This is a common misconception that is important to address.  Be sure that students understand that even though the </a:t>
            </a:r>
            <a:r>
              <a:rPr lang="en-US" baseline="0" dirty="0" err="1" smtClean="0"/>
              <a:t>Coriolis</a:t>
            </a:r>
            <a:r>
              <a:rPr lang="en-US" baseline="0" dirty="0" smtClean="0"/>
              <a:t> force is always present on earth, its effect is only significant over large length scales. </a:t>
            </a:r>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8</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one of a series of slides to quiz students on concepts presented in this unit.</a:t>
            </a:r>
          </a:p>
          <a:p>
            <a:endParaRPr lang="en-US" baseline="0" dirty="0" smtClean="0"/>
          </a:p>
          <a:p>
            <a:r>
              <a:rPr lang="en-US" baseline="0" dirty="0" smtClean="0"/>
              <a:t>CONTENT:</a:t>
            </a:r>
          </a:p>
          <a:p>
            <a:r>
              <a:rPr lang="en-US" dirty="0" smtClean="0"/>
              <a:t>Answer: E </a:t>
            </a:r>
            <a:r>
              <a:rPr lang="en-US" baseline="0" dirty="0" smtClean="0"/>
              <a:t> Wind-driven currents require sustained winds.  Upwelling requires Ekman transport offshore (meaning winds must be blowing parallel to the shore) which is replaced by water from below.</a:t>
            </a:r>
            <a:endParaRPr lang="en-US" dirty="0" smtClean="0"/>
          </a:p>
          <a:p>
            <a:endParaRPr lang="en-US" dirty="0" smtClean="0"/>
          </a:p>
          <a:p>
            <a:r>
              <a:rPr lang="en-US" dirty="0" smtClean="0"/>
              <a:t>PHOTO CREDIT:</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9</a:t>
            </a:fld>
            <a:endParaRPr lang="en-US"/>
          </a:p>
        </p:txBody>
      </p:sp>
    </p:spTree>
    <p:extLst>
      <p:ext uri="{BB962C8B-B14F-4D97-AF65-F5344CB8AC3E}">
        <p14:creationId xmlns:p14="http://schemas.microsoft.com/office/powerpoint/2010/main" val="40242090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introduces the lab experience of being a NOAA oceanographer.</a:t>
            </a:r>
          </a:p>
          <a:p>
            <a:endParaRPr lang="en-US" baseline="0" dirty="0" smtClean="0"/>
          </a:p>
          <a:p>
            <a:r>
              <a:rPr lang="en-US" baseline="0" dirty="0" smtClean="0"/>
              <a:t>CONTENT:</a:t>
            </a:r>
          </a:p>
          <a:p>
            <a:r>
              <a:rPr lang="en-US" dirty="0" smtClean="0"/>
              <a:t>This photo from space is of the </a:t>
            </a:r>
            <a:r>
              <a:rPr lang="en-US" dirty="0" err="1" smtClean="0"/>
              <a:t>Deepwater</a:t>
            </a:r>
            <a:r>
              <a:rPr lang="en-US" dirty="0" smtClean="0"/>
              <a:t> Horizon oil spill in the Gulf</a:t>
            </a:r>
            <a:r>
              <a:rPr lang="en-US" baseline="0" dirty="0" smtClean="0"/>
              <a:t> of Mexico which spilled roughly 210 million gallons of oil.  The red dot is the approximate location of the </a:t>
            </a:r>
            <a:r>
              <a:rPr lang="en-US" baseline="0" dirty="0" err="1" smtClean="0"/>
              <a:t>deepwater</a:t>
            </a:r>
            <a:r>
              <a:rPr lang="en-US" baseline="0" dirty="0" smtClean="0"/>
              <a:t> horizon rig, and the shiny film on the surface is the floating oil (which breaks down the surface tension of the water and reflects light differently).  Ocean currents and surface winds are transporting the oil, potentially affecting thousands of miles of coastline and delicate habitat.  Explain that oceanographers are responsible for predicting where that oil will go, and how best to prevent the oil from coming onshore.  This is the students’ task today in the lab.</a:t>
            </a:r>
            <a:endParaRPr lang="en-US" dirty="0" smtClean="0"/>
          </a:p>
          <a:p>
            <a:endParaRPr lang="en-US" dirty="0" smtClean="0"/>
          </a:p>
          <a:p>
            <a:r>
              <a:rPr lang="en-US" dirty="0" smtClean="0"/>
              <a:t>PHOTO CREDIT:</a:t>
            </a:r>
            <a:endParaRPr lang="en-US" baseline="0" dirty="0" smtClean="0"/>
          </a:p>
          <a:p>
            <a:r>
              <a:rPr lang="en-US" dirty="0" smtClean="0"/>
              <a:t>http://</a:t>
            </a:r>
            <a:r>
              <a:rPr lang="en-US" dirty="0" err="1" smtClean="0"/>
              <a:t>upload.wikimedia.org</a:t>
            </a:r>
            <a:r>
              <a:rPr lang="en-US" dirty="0" smtClean="0"/>
              <a:t>/</a:t>
            </a:r>
            <a:r>
              <a:rPr lang="en-US" dirty="0" err="1" smtClean="0"/>
              <a:t>wikipedia</a:t>
            </a:r>
            <a:r>
              <a:rPr lang="en-US" dirty="0" smtClean="0"/>
              <a:t>/commons/7/7b/Deepwater_Horizon_oil_spill_-_May_24%2C_2010_-_with_locator.jpg</a:t>
            </a:r>
          </a:p>
          <a:p>
            <a:endParaRPr lang="en-US" dirty="0" smtClean="0"/>
          </a:p>
          <a:p>
            <a:r>
              <a:rPr lang="en-US" dirty="0" smtClean="0"/>
              <a:t>This is a NASA</a:t>
            </a:r>
            <a:r>
              <a:rPr lang="en-US" baseline="0" dirty="0" smtClean="0"/>
              <a:t> photo taken from the “Terra” satellite on May 24</a:t>
            </a:r>
            <a:r>
              <a:rPr lang="en-US" baseline="30000" dirty="0" smtClean="0"/>
              <a:t>th</a:t>
            </a:r>
            <a:r>
              <a:rPr lang="en-US" baseline="0" dirty="0" smtClean="0"/>
              <a:t>, 2010.</a:t>
            </a:r>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10</a:t>
            </a:fld>
            <a:endParaRPr lang="en-US"/>
          </a:p>
        </p:txBody>
      </p:sp>
    </p:spTree>
    <p:extLst>
      <p:ext uri="{BB962C8B-B14F-4D97-AF65-F5344CB8AC3E}">
        <p14:creationId xmlns:p14="http://schemas.microsoft.com/office/powerpoint/2010/main" val="21898196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shows what the NOAA </a:t>
            </a:r>
            <a:r>
              <a:rPr lang="en-US" baseline="0" dirty="0" err="1" smtClean="0"/>
              <a:t>Dissaster</a:t>
            </a:r>
            <a:r>
              <a:rPr lang="en-US" baseline="0" dirty="0" smtClean="0"/>
              <a:t> Response Center is like.</a:t>
            </a:r>
          </a:p>
          <a:p>
            <a:endParaRPr lang="en-US" baseline="0" dirty="0" smtClean="0"/>
          </a:p>
          <a:p>
            <a:r>
              <a:rPr lang="en-US" baseline="0" dirty="0" smtClean="0"/>
              <a:t>CONTENT:</a:t>
            </a:r>
          </a:p>
          <a:p>
            <a:r>
              <a:rPr lang="en-US" dirty="0" smtClean="0"/>
              <a:t>NOAA has many more high</a:t>
            </a:r>
            <a:r>
              <a:rPr lang="en-US" baseline="0" dirty="0" smtClean="0"/>
              <a:t> tech instruments and command centers at their disposal.  Some of these include (clockwise from top left) atmospheric weather prediction centers, disaster response centers, OHMSETT (Oil and Hazardous Material Simulated Environmental Test Tank), mobile response headquarters (this one in New Orleans LA, for Hurricane Isaac).</a:t>
            </a:r>
          </a:p>
          <a:p>
            <a:endParaRPr lang="en-US" baseline="0" dirty="0" smtClean="0"/>
          </a:p>
          <a:p>
            <a:r>
              <a:rPr lang="en-US" baseline="0" dirty="0" smtClean="0"/>
              <a:t>These centers use satellites and sophisticated computer models to inform time-sensitive decisions on how best to allocate resources and mitigate disasters.</a:t>
            </a:r>
            <a:endParaRPr lang="en-US" dirty="0" smtClean="0"/>
          </a:p>
          <a:p>
            <a:endParaRPr lang="en-US" dirty="0" smtClean="0"/>
          </a:p>
          <a:p>
            <a:r>
              <a:rPr lang="en-US" dirty="0" smtClean="0"/>
              <a:t>PHOTO CREDIT:</a:t>
            </a:r>
            <a:r>
              <a:rPr lang="en-US" baseline="0" dirty="0" smtClean="0"/>
              <a:t>  </a:t>
            </a:r>
          </a:p>
          <a:p>
            <a:r>
              <a:rPr lang="en-US" baseline="0" dirty="0" smtClean="0"/>
              <a:t>http://</a:t>
            </a:r>
            <a:r>
              <a:rPr lang="en-US" baseline="0" dirty="0" err="1" smtClean="0"/>
              <a:t>www.ncep.noaa.gov</a:t>
            </a:r>
            <a:r>
              <a:rPr lang="en-US" baseline="0" dirty="0" smtClean="0"/>
              <a:t>/newsletter/january2012/</a:t>
            </a:r>
          </a:p>
          <a:p>
            <a:r>
              <a:rPr lang="en-US" baseline="0" dirty="0" smtClean="0"/>
              <a:t>http://</a:t>
            </a:r>
            <a:r>
              <a:rPr lang="en-US" baseline="0" dirty="0" err="1" smtClean="0"/>
              <a:t>oceanservice.noaa.gov</a:t>
            </a:r>
            <a:r>
              <a:rPr lang="en-US" baseline="0" dirty="0" smtClean="0"/>
              <a:t>/hazards/</a:t>
            </a:r>
            <a:r>
              <a:rPr lang="en-US" baseline="0" dirty="0" err="1" smtClean="0"/>
              <a:t>drc</a:t>
            </a:r>
            <a:r>
              <a:rPr lang="en-US" baseline="0" dirty="0" smtClean="0"/>
              <a:t>/</a:t>
            </a:r>
          </a:p>
          <a:p>
            <a:r>
              <a:rPr lang="en-US" baseline="0" dirty="0" smtClean="0"/>
              <a:t>http://</a:t>
            </a:r>
            <a:r>
              <a:rPr lang="en-US" baseline="0" dirty="0" err="1" smtClean="0"/>
              <a:t>response.restoration.noaa.gov</a:t>
            </a:r>
            <a:r>
              <a:rPr lang="en-US" baseline="0" dirty="0" smtClean="0"/>
              <a:t>/about/media/watching-chemical-dispersants-work-oil-spill-research-facility.html</a:t>
            </a:r>
          </a:p>
          <a:p>
            <a:r>
              <a:rPr lang="en-US" baseline="0" dirty="0" smtClean="0"/>
              <a:t>http://</a:t>
            </a:r>
            <a:r>
              <a:rPr lang="en-US" baseline="0" dirty="0" err="1" smtClean="0"/>
              <a:t>usresponserestoration.wordpress.com</a:t>
            </a:r>
            <a:r>
              <a:rPr lang="en-US" baseline="0" dirty="0" smtClean="0"/>
              <a:t>/2012/09/18/weeks-later-responders-still-dealing-with-pollution-left-in-hurricane-isaacs-wake/  (linked from the NOAA page)</a:t>
            </a:r>
          </a:p>
        </p:txBody>
      </p:sp>
      <p:sp>
        <p:nvSpPr>
          <p:cNvPr id="4" name="Slide Number Placeholder 3"/>
          <p:cNvSpPr>
            <a:spLocks noGrp="1"/>
          </p:cNvSpPr>
          <p:nvPr>
            <p:ph type="sldNum" sz="quarter" idx="10"/>
          </p:nvPr>
        </p:nvSpPr>
        <p:spPr/>
        <p:txBody>
          <a:bodyPr/>
          <a:lstStyle/>
          <a:p>
            <a:fld id="{00F6B30C-4948-AC4E-A971-35152792416C}" type="slidenum">
              <a:rPr lang="en-US" smtClean="0"/>
              <a:pPr/>
              <a:t>11</a:t>
            </a:fld>
            <a:endParaRPr lang="en-US"/>
          </a:p>
        </p:txBody>
      </p:sp>
    </p:spTree>
    <p:extLst>
      <p:ext uri="{BB962C8B-B14F-4D97-AF65-F5344CB8AC3E}">
        <p14:creationId xmlns:p14="http://schemas.microsoft.com/office/powerpoint/2010/main" val="38849289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Introduce NOAA’s “General NOAA Operational Modeling Environment” (GNOME) modeling environment in the context of the Santa Barbara oil spill of 1969.</a:t>
            </a:r>
          </a:p>
          <a:p>
            <a:endParaRPr lang="en-US" baseline="0" dirty="0" smtClean="0"/>
          </a:p>
          <a:p>
            <a:r>
              <a:rPr lang="en-US" baseline="0" dirty="0" smtClean="0"/>
              <a:t>CONTENT:</a:t>
            </a:r>
          </a:p>
          <a:p>
            <a:r>
              <a:rPr lang="en-US" baseline="0" dirty="0" smtClean="0"/>
              <a:t>GNOME is used by NOAA to predict the possible trajectories of pollutants in water.  The model takes input from the scientist to forecast a path expected to be taken by the pollutants.  Input to the model, such as wind speed, wind direction, ocean currents, tides, and other parameters are variables that can be set by the user.  In this lab, we will use the conditions that were actually present during the Santa Barbara oil spill to practice an actual oil spill response.  Students will then have the opportunity to experiment with the model to see how different conditions affect the oil spill trajectory.</a:t>
            </a:r>
          </a:p>
          <a:p>
            <a:endParaRPr lang="en-US" baseline="0" dirty="0" smtClean="0"/>
          </a:p>
          <a:p>
            <a:r>
              <a:rPr lang="en-US" baseline="0" dirty="0" smtClean="0"/>
              <a:t>This slide shows a simulation of the Santa Barbara channel (near LA in Southern California) with the black dots indicating where oil is in the water and red dots indicating where tracers or dispersants (used to help clean up the oil) are located.  The inset photo is of the oil rig that failed in 1969 (Union Oil’s Platform A) spilling over 4 million gallons of oil (the third largest spill in US history as of 2014).  This lab will use the NOAA GNOME modeling environment to model this spill.</a:t>
            </a:r>
          </a:p>
          <a:p>
            <a:endParaRPr lang="en-US" baseline="0" dirty="0" smtClean="0"/>
          </a:p>
          <a:p>
            <a:r>
              <a:rPr lang="en-US" baseline="0" dirty="0" smtClean="0"/>
              <a:t>GNOME homepage:  http://</a:t>
            </a:r>
            <a:r>
              <a:rPr lang="en-US" baseline="0" dirty="0" err="1" smtClean="0"/>
              <a:t>response.restoration.noaa.gov</a:t>
            </a:r>
            <a:r>
              <a:rPr lang="en-US" baseline="0" dirty="0" smtClean="0"/>
              <a:t>/oil-and-chemical-spills/oil-spills/response-tools/</a:t>
            </a:r>
            <a:r>
              <a:rPr lang="en-US" baseline="0" dirty="0" err="1" smtClean="0"/>
              <a:t>gnome.html</a:t>
            </a:r>
            <a:endParaRPr lang="en-US" baseline="0" dirty="0" smtClean="0"/>
          </a:p>
          <a:p>
            <a:r>
              <a:rPr lang="en-US" baseline="0" dirty="0" smtClean="0"/>
              <a:t>Additional Ref:  http://</a:t>
            </a:r>
            <a:r>
              <a:rPr lang="en-US" baseline="0" dirty="0" err="1" smtClean="0"/>
              <a:t>response.restoration.noaa.gov</a:t>
            </a:r>
            <a:r>
              <a:rPr lang="en-US" baseline="0" dirty="0" smtClean="0"/>
              <a:t>/oil-and-chemical-spills/oil-spills/response-tools/gnome-</a:t>
            </a:r>
            <a:r>
              <a:rPr lang="en-US" baseline="0" dirty="0" err="1" smtClean="0"/>
              <a:t>references.html</a:t>
            </a:r>
            <a:endParaRPr lang="en-US" baseline="0" dirty="0" smtClean="0"/>
          </a:p>
          <a:p>
            <a:r>
              <a:rPr lang="en-US" baseline="0" dirty="0" smtClean="0"/>
              <a:t>And: http://</a:t>
            </a:r>
            <a:r>
              <a:rPr lang="en-US" baseline="0" dirty="0" err="1" smtClean="0"/>
              <a:t>response.restoration.noaa.gov</a:t>
            </a:r>
            <a:r>
              <a:rPr lang="en-US" baseline="0" dirty="0" smtClean="0"/>
              <a:t>/oil-and-chemical-spills/oil-spills/response-tools/frequently-asked-questions-about-</a:t>
            </a:r>
            <a:r>
              <a:rPr lang="en-US" baseline="0" dirty="0" err="1" smtClean="0"/>
              <a:t>gnome.html</a:t>
            </a:r>
            <a:endParaRPr lang="en-US" baseline="0" dirty="0" smtClean="0"/>
          </a:p>
          <a:p>
            <a:endParaRPr lang="en-US" dirty="0" smtClean="0"/>
          </a:p>
          <a:p>
            <a:r>
              <a:rPr lang="en-US" dirty="0" smtClean="0"/>
              <a:t>PHOTO CREDIT:</a:t>
            </a:r>
            <a:r>
              <a:rPr lang="en-US" baseline="0" dirty="0" smtClean="0"/>
              <a:t>  </a:t>
            </a:r>
          </a:p>
          <a:p>
            <a:r>
              <a:rPr lang="en-US" baseline="0" dirty="0" smtClean="0"/>
              <a:t>Platform A in Santa Barbara Channel (the one that blew out in 1969):  http://</a:t>
            </a:r>
            <a:r>
              <a:rPr lang="en-US" baseline="0" dirty="0" err="1" smtClean="0"/>
              <a:t>en.wikipedia.org</a:t>
            </a:r>
            <a:r>
              <a:rPr lang="en-US" baseline="0" dirty="0" smtClean="0"/>
              <a:t>/wiki/File:Platform_A,_</a:t>
            </a:r>
            <a:r>
              <a:rPr lang="en-US" baseline="0" dirty="0" err="1" smtClean="0"/>
              <a:t>Dos_Cuadras</a:t>
            </a:r>
            <a:r>
              <a:rPr lang="en-US" baseline="0" dirty="0" smtClean="0"/>
              <a:t>_(1).jpg</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12</a:t>
            </a:fld>
            <a:endParaRPr lang="en-US"/>
          </a:p>
        </p:txBody>
      </p:sp>
    </p:spTree>
    <p:extLst>
      <p:ext uri="{BB962C8B-B14F-4D97-AF65-F5344CB8AC3E}">
        <p14:creationId xmlns:p14="http://schemas.microsoft.com/office/powerpoint/2010/main" val="1699675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POINT OF</a:t>
            </a:r>
            <a:r>
              <a:rPr lang="en-US" baseline="0" dirty="0" smtClean="0"/>
              <a:t> SLIDE:</a:t>
            </a:r>
          </a:p>
          <a:p>
            <a:r>
              <a:rPr lang="en-US" baseline="0" dirty="0" smtClean="0"/>
              <a:t>This slide is intended to introduce the lab.</a:t>
            </a:r>
          </a:p>
          <a:p>
            <a:endParaRPr lang="en-US" baseline="0" dirty="0" smtClean="0"/>
          </a:p>
          <a:p>
            <a:r>
              <a:rPr lang="en-US" baseline="0" dirty="0" smtClean="0"/>
              <a:t>CONTENT:</a:t>
            </a:r>
          </a:p>
          <a:p>
            <a:r>
              <a:rPr lang="en-US" baseline="0" dirty="0" smtClean="0"/>
              <a:t>Oceanographers use models to predict what will happen in the ocean.  But before models are trusted, they must be verified.  The bullet points on the left highlight the steps we will do in the lab to use the model.  First, we will “</a:t>
            </a:r>
            <a:r>
              <a:rPr lang="en-US" baseline="0" dirty="0" err="1" smtClean="0"/>
              <a:t>hindcast</a:t>
            </a:r>
            <a:r>
              <a:rPr lang="en-US" baseline="0" dirty="0" smtClean="0"/>
              <a:t>” or use the model to simulate something we already know.  We will simulate the 1969 oil spill to see if what the model predicts agrees with what actually happened.  Next, we will use the model to plan for a spill that hasn’t happened yet.  What if oil was spilled today from one of the hundreds of rigs in the Santa Barbara channel today!?  Lastly, the students will explore the model to see what happens under different wind and ocean current conditions.</a:t>
            </a:r>
          </a:p>
          <a:p>
            <a:endParaRPr lang="en-US" baseline="0" dirty="0" smtClean="0"/>
          </a:p>
          <a:p>
            <a:r>
              <a:rPr lang="en-US" baseline="0" dirty="0" smtClean="0"/>
              <a:t>Lab material is found in “</a:t>
            </a:r>
            <a:r>
              <a:rPr lang="en-US" baseline="0" dirty="0" err="1" smtClean="0"/>
              <a:t>GNOME_Lab.docx</a:t>
            </a:r>
            <a:r>
              <a:rPr lang="en-US" baseline="0" dirty="0" smtClean="0"/>
              <a:t>”</a:t>
            </a:r>
          </a:p>
          <a:p>
            <a:endParaRPr lang="en-US" baseline="0" dirty="0" smtClean="0"/>
          </a:p>
          <a:p>
            <a:r>
              <a:rPr lang="en-US" baseline="0" dirty="0" smtClean="0"/>
              <a:t>For documentation on the lab for this lesson, please refer to the teacher’s materials:</a:t>
            </a:r>
          </a:p>
          <a:p>
            <a:r>
              <a:rPr lang="en-US" baseline="0" dirty="0" smtClean="0"/>
              <a:t>See “</a:t>
            </a:r>
            <a:r>
              <a:rPr lang="en-US" baseline="0" dirty="0" err="1" smtClean="0"/>
              <a:t>GNOME_help_file.pptx</a:t>
            </a:r>
            <a:r>
              <a:rPr lang="en-US" baseline="0" dirty="0" smtClean="0"/>
              <a:t>” for step-by-step instructions to set up a simulation.</a:t>
            </a:r>
          </a:p>
          <a:p>
            <a:endParaRPr lang="en-US" dirty="0" smtClean="0"/>
          </a:p>
          <a:p>
            <a:r>
              <a:rPr lang="en-US" dirty="0" smtClean="0"/>
              <a:t>PHOTO CREDIT:</a:t>
            </a:r>
            <a:r>
              <a:rPr lang="en-US" baseline="0" dirty="0" smtClean="0"/>
              <a:t>  </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Platform A in Santa Barbara Channel (the one that blew out in 1969):  http://</a:t>
            </a:r>
            <a:r>
              <a:rPr lang="en-US" baseline="0" dirty="0" err="1" smtClean="0"/>
              <a:t>en.wikipedia.org</a:t>
            </a:r>
            <a:r>
              <a:rPr lang="en-US" baseline="0" dirty="0" smtClean="0"/>
              <a:t>/wiki/File:Platform_A,_</a:t>
            </a:r>
            <a:r>
              <a:rPr lang="en-US" baseline="0" dirty="0" err="1" smtClean="0"/>
              <a:t>Dos_Cuadras</a:t>
            </a:r>
            <a:r>
              <a:rPr lang="en-US" baseline="0" dirty="0" smtClean="0"/>
              <a:t>_(1).jpg</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http://</a:t>
            </a:r>
            <a:r>
              <a:rPr lang="en-US" baseline="0" dirty="0" err="1" smtClean="0"/>
              <a:t>en.wikipedia.org</a:t>
            </a:r>
            <a:r>
              <a:rPr lang="en-US" baseline="0" dirty="0" smtClean="0"/>
              <a:t>/wiki/File:1969_Santa_Barbara_Oil_Spill_CA.jpg</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13</a:t>
            </a:fld>
            <a:endParaRPr lang="en-US"/>
          </a:p>
        </p:txBody>
      </p:sp>
    </p:spTree>
    <p:extLst>
      <p:ext uri="{BB962C8B-B14F-4D97-AF65-F5344CB8AC3E}">
        <p14:creationId xmlns:p14="http://schemas.microsoft.com/office/powerpoint/2010/main" val="29135535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Calibri" charset="0"/>
                <a:ea typeface="MS PGothic" charset="0"/>
              </a:rPr>
              <a:t>POINT OF SLIDE: </a:t>
            </a:r>
          </a:p>
          <a:p>
            <a:r>
              <a:rPr lang="en-US" dirty="0" smtClean="0">
                <a:latin typeface="Calibri" charset="0"/>
                <a:ea typeface="MS PGothic" charset="0"/>
              </a:rPr>
              <a:t>This slide summarizes the main points in this concluding lesson.</a:t>
            </a:r>
          </a:p>
          <a:p>
            <a:endParaRPr lang="en-US" dirty="0" smtClean="0">
              <a:latin typeface="Calibri" charset="0"/>
              <a:ea typeface="MS PGothic" charset="0"/>
            </a:endParaRPr>
          </a:p>
          <a:p>
            <a:r>
              <a:rPr lang="en-US" dirty="0" smtClean="0">
                <a:latin typeface="Calibri" charset="0"/>
                <a:ea typeface="MS PGothic" charset="0"/>
              </a:rPr>
              <a:t>BULLETED POINTS: 	</a:t>
            </a:r>
          </a:p>
          <a:p>
            <a:r>
              <a:rPr lang="en-US" dirty="0" smtClean="0">
                <a:latin typeface="Calibri" charset="0"/>
                <a:ea typeface="MS PGothic" charset="0"/>
              </a:rPr>
              <a:t>This lesson has</a:t>
            </a:r>
            <a:r>
              <a:rPr lang="en-US" baseline="0" dirty="0" smtClean="0">
                <a:latin typeface="Calibri" charset="0"/>
                <a:ea typeface="MS PGothic" charset="0"/>
              </a:rPr>
              <a:t> addressed how two major factors (density and wind) cause currents to flow in the ocean.  Instructors may wish to ask students to reflect on how density and wind cause water to move. (Less dense surface water is made more dense by cooling or increasing salinity and sinks then spreads out on the ocean floor.  Winds blow surface water while the </a:t>
            </a:r>
            <a:r>
              <a:rPr lang="en-US" baseline="0" dirty="0" err="1" smtClean="0">
                <a:latin typeface="Calibri" charset="0"/>
                <a:ea typeface="MS PGothic" charset="0"/>
              </a:rPr>
              <a:t>coriolis</a:t>
            </a:r>
            <a:r>
              <a:rPr lang="en-US" baseline="0" dirty="0" smtClean="0">
                <a:latin typeface="Calibri" charset="0"/>
                <a:ea typeface="MS PGothic" charset="0"/>
              </a:rPr>
              <a:t> effect causes it to rotate in an Ekman spiral with net wind-driven transport being perpendicular to the wind stress.)  The lab experience showed the students how understanding wind and ocean currents can help reduce the effect disasters (such as oil spills) can have on the population and environment.  Critical to the success of the simulation was knowledge of how currents form, where they flow, how they change and what the impact of the current will be to the environment (for example, upwelling brings nutrients, while other currents may bring pollutants from river </a:t>
            </a:r>
            <a:r>
              <a:rPr lang="en-US" baseline="0" smtClean="0">
                <a:latin typeface="Calibri" charset="0"/>
                <a:ea typeface="MS PGothic" charset="0"/>
              </a:rPr>
              <a:t>sources etc.) </a:t>
            </a:r>
            <a:endParaRPr lang="en-US" dirty="0" smtClean="0">
              <a:latin typeface="Calibri" charset="0"/>
              <a:ea typeface="MS PGothic" charset="0"/>
            </a:endParaRPr>
          </a:p>
          <a:p>
            <a:endParaRPr lang="en-US" dirty="0" smtClean="0">
              <a:latin typeface="Calibri" charset="0"/>
              <a:ea typeface="MS PGothic" charset="0"/>
            </a:endParaRPr>
          </a:p>
          <a:p>
            <a:r>
              <a:rPr lang="en-US" dirty="0" smtClean="0">
                <a:latin typeface="Calibri" charset="0"/>
                <a:ea typeface="MS PGothic" charset="0"/>
              </a:rPr>
              <a:t>PICTURE/GRAPHICS CREDITS: </a:t>
            </a:r>
          </a:p>
          <a:p>
            <a:r>
              <a:rPr lang="en-US" dirty="0" smtClean="0">
                <a:latin typeface="Calibri" charset="0"/>
                <a:ea typeface="MS PGothic" charset="0"/>
              </a:rPr>
              <a:t>none</a:t>
            </a:r>
          </a:p>
          <a:p>
            <a:endParaRPr lang="en-US" dirty="0"/>
          </a:p>
        </p:txBody>
      </p:sp>
      <p:sp>
        <p:nvSpPr>
          <p:cNvPr id="4" name="Slide Number Placeholder 3"/>
          <p:cNvSpPr>
            <a:spLocks noGrp="1"/>
          </p:cNvSpPr>
          <p:nvPr>
            <p:ph type="sldNum" sz="quarter" idx="10"/>
          </p:nvPr>
        </p:nvSpPr>
        <p:spPr/>
        <p:txBody>
          <a:bodyPr/>
          <a:lstStyle/>
          <a:p>
            <a:fld id="{00F6B30C-4948-AC4E-A971-35152792416C}" type="slidenum">
              <a:rPr lang="en-US" smtClean="0"/>
              <a:pPr/>
              <a:t>14</a:t>
            </a:fld>
            <a:endParaRPr lang="en-US"/>
          </a:p>
        </p:txBody>
      </p:sp>
    </p:spTree>
    <p:extLst>
      <p:ext uri="{BB962C8B-B14F-4D97-AF65-F5344CB8AC3E}">
        <p14:creationId xmlns:p14="http://schemas.microsoft.com/office/powerpoint/2010/main" val="2189819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7" r:id="rId2"/>
    <p:sldLayoutId id="2147483738" r:id="rId3"/>
    <p:sldLayoutId id="2147483734" r:id="rId4"/>
    <p:sldLayoutId id="2147483731"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4" Type="http://schemas.openxmlformats.org/officeDocument/2006/relationships/notesSlide" Target="../notesSlides/notesSlide2.xml"/><Relationship Id="rId5" Type="http://schemas.openxmlformats.org/officeDocument/2006/relationships/image" Target="../media/image4.png"/><Relationship Id="rId6" Type="http://schemas.openxmlformats.org/officeDocument/2006/relationships/image" Target="../media/image5.png"/><Relationship Id="rId1" Type="http://schemas.microsoft.com/office/2007/relationships/media" Target="../media/media1.mp4"/><Relationship Id="rId2" Type="http://schemas.openxmlformats.org/officeDocument/2006/relationships/video" Target="../media/media1.mp4"/></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 Id="rId3"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4.png"/><Relationship Id="rId5" Type="http://schemas.openxmlformats.org/officeDocument/2006/relationships/image" Target="../media/image7.png"/><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4.png"/><Relationship Id="rId5" Type="http://schemas.openxmlformats.org/officeDocument/2006/relationships/image" Target="../media/image9.jpg"/><Relationship Id="rId6" Type="http://schemas.openxmlformats.org/officeDocument/2006/relationships/image" Target="../media/image10.jpg"/><Relationship Id="rId7" Type="http://schemas.openxmlformats.org/officeDocument/2006/relationships/image" Target="../media/image11.jpg"/><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4.png"/><Relationship Id="rId1" Type="http://schemas.openxmlformats.org/officeDocument/2006/relationships/slideLayout" Target="../slideLayouts/slideLayout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jpeg"/><Relationship Id="rId5" Type="http://schemas.microsoft.com/office/2007/relationships/hdphoto" Target="../media/hdphoto1.wdp"/><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2" name="Title 1"/>
          <p:cNvSpPr>
            <a:spLocks noGrp="1"/>
          </p:cNvSpPr>
          <p:nvPr>
            <p:ph type="ctrTitle"/>
          </p:nvPr>
        </p:nvSpPr>
        <p:spPr>
          <a:xfrm>
            <a:off x="685800" y="381000"/>
            <a:ext cx="7772400" cy="1554480"/>
          </a:xfrm>
        </p:spPr>
        <p:txBody>
          <a:bodyPr anchor="ctr">
            <a:normAutofit fontScale="90000"/>
          </a:bodyPr>
          <a:lstStyle/>
          <a:p>
            <a:r>
              <a:rPr lang="en-US" sz="5400" dirty="0" smtClean="0"/>
              <a:t>Ocean Currents</a:t>
            </a:r>
            <a:br>
              <a:rPr lang="en-US" sz="5400" dirty="0" smtClean="0"/>
            </a:br>
            <a:r>
              <a:rPr lang="en-US" sz="5400" dirty="0" smtClean="0"/>
              <a:t>Putting it all together</a:t>
            </a:r>
            <a:endParaRPr lang="en-US" dirty="0"/>
          </a:p>
        </p:txBody>
      </p:sp>
      <p:pic>
        <p:nvPicPr>
          <p:cNvPr id="7" name="Picture 6"/>
          <p:cNvPicPr>
            <a:picLocks noChangeAspect="1"/>
          </p:cNvPicPr>
          <p:nvPr/>
        </p:nvPicPr>
        <p:blipFill rotWithShape="1">
          <a:blip r:embed="rId3">
            <a:alphaModFix/>
            <a:extLst>
              <a:ext uri="{28A0092B-C50C-407E-A947-70E740481C1C}">
                <a14:useLocalDpi xmlns:a14="http://schemas.microsoft.com/office/drawing/2010/main"/>
              </a:ext>
            </a:extLst>
          </a:blip>
          <a:srcRect/>
          <a:stretch/>
        </p:blipFill>
        <p:spPr>
          <a:xfrm>
            <a:off x="163040" y="2506845"/>
            <a:ext cx="8814872" cy="3883964"/>
          </a:xfrm>
          <a:prstGeom prst="rect">
            <a:avLst/>
          </a:prstGeom>
        </p:spPr>
      </p:pic>
      <p:pic>
        <p:nvPicPr>
          <p:cNvPr id="9" name="Picture 5"/>
          <p:cNvPicPr>
            <a:picLocks noChangeAspect="1" noChangeArrowheads="1"/>
          </p:cNvPicPr>
          <p:nvPr/>
        </p:nvPicPr>
        <p:blipFill>
          <a:blip r:embed="rId4">
            <a:clrChange>
              <a:clrFrom>
                <a:srgbClr val="C5D1D7"/>
              </a:clrFrom>
              <a:clrTo>
                <a:srgbClr val="C5D1D7">
                  <a:alpha val="0"/>
                </a:srgbClr>
              </a:clrTo>
            </a:clrChange>
            <a:extLst>
              <a:ext uri="{28A0092B-C50C-407E-A947-70E740481C1C}">
                <a14:useLocalDpi xmlns:a14="http://schemas.microsoft.com/office/drawing/2010/main"/>
              </a:ext>
            </a:extLst>
          </a:blip>
          <a:srcRect/>
          <a:stretch>
            <a:fillRect/>
          </a:stretch>
        </p:blipFill>
        <p:spPr bwMode="auto">
          <a:xfrm>
            <a:off x="4239961" y="2120169"/>
            <a:ext cx="652241" cy="636461"/>
          </a:xfrm>
          <a:prstGeom prst="rect">
            <a:avLst/>
          </a:prstGeom>
          <a:noFill/>
          <a:ln w="9525">
            <a:noFill/>
            <a:miter lim="800000"/>
            <a:headEnd/>
            <a:tailEnd/>
          </a:ln>
        </p:spPr>
      </p:pic>
    </p:spTree>
    <p:extLst>
      <p:ext uri="{BB962C8B-B14F-4D97-AF65-F5344CB8AC3E}">
        <p14:creationId xmlns:p14="http://schemas.microsoft.com/office/powerpoint/2010/main" val="368681796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Ocean Currents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10" name="Picture 5"/>
          <p:cNvPicPr>
            <a:picLocks noChangeAspect="1" noChangeArrowheads="1"/>
          </p:cNvPicPr>
          <p:nvPr/>
        </p:nvPicPr>
        <p:blipFill>
          <a:blip r:embed="rId5">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pic>
        <p:nvPicPr>
          <p:cNvPr id="2" name="Perpetual Ocean Video.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163040" y="1432443"/>
            <a:ext cx="8814872" cy="4958366"/>
          </a:xfrm>
          <a:prstGeom prst="rect">
            <a:avLst/>
          </a:prstGeom>
        </p:spPr>
      </p:pic>
    </p:spTree>
    <p:extLst>
      <p:ext uri="{BB962C8B-B14F-4D97-AF65-F5344CB8AC3E}">
        <p14:creationId xmlns:p14="http://schemas.microsoft.com/office/powerpoint/2010/main" val="433529882"/>
      </p:ext>
    </p:extLst>
  </p:cSld>
  <p:clrMapOvr>
    <a:masterClrMapping/>
  </p:clrMapOvr>
  <p:timing>
    <p:tnLst>
      <p:par>
        <p:cTn xmlns:p14="http://schemas.microsoft.com/office/powerpoint/2010/mai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
                                        </p:tgtEl>
                                      </p:cBhvr>
                                    </p:cmd>
                                  </p:childTnLst>
                                </p:cTn>
                              </p:par>
                            </p:childTnLst>
                          </p:cTn>
                        </p:par>
                      </p:childTnLst>
                    </p:cTn>
                  </p:par>
                </p:childTnLst>
              </p:cTn>
              <p:nextCondLst>
                <p:cond evt="onClick" delay="0">
                  <p:tgtEl>
                    <p:spTgt spid="2"/>
                  </p:tgtEl>
                </p:cond>
              </p:nextCondLst>
            </p:seq>
            <p:video>
              <p:cMediaNode vol="80000">
                <p:cTn id="7" fill="hold" display="0">
                  <p:stCondLst>
                    <p:cond delay="indefinite"/>
                  </p:stCondLst>
                </p:cTn>
                <p:tgtEl>
                  <p:spTgt spid="2"/>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Density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99607"/>
            <a:ext cx="8814872" cy="3416320"/>
          </a:xfrm>
          <a:prstGeom prst="rect">
            <a:avLst/>
          </a:prstGeom>
          <a:noFill/>
        </p:spPr>
        <p:txBody>
          <a:bodyPr wrap="square" rtlCol="0">
            <a:spAutoFit/>
          </a:bodyPr>
          <a:lstStyle/>
          <a:p>
            <a:r>
              <a:rPr lang="en-US" dirty="0" smtClean="0"/>
              <a:t>Ryan and Seth are going camping, but Ryan forgot a pillow.  He plans to use his puffy down jacket, but it’s too soft and doesn’t support his head.  What can he do to increase his makeshift pillow’s density?</a:t>
            </a:r>
          </a:p>
          <a:p>
            <a:endParaRPr lang="en-US" dirty="0"/>
          </a:p>
          <a:p>
            <a:pPr marL="342900" indent="-342900">
              <a:buAutoNum type="alphaUcParenR"/>
            </a:pPr>
            <a:r>
              <a:rPr lang="en-US" dirty="0" smtClean="0"/>
              <a:t>Spread the jacket out as much as possible to increase it’s volume.</a:t>
            </a:r>
          </a:p>
          <a:p>
            <a:pPr marL="342900" indent="-342900">
              <a:buAutoNum type="alphaUcParenR"/>
            </a:pPr>
            <a:endParaRPr lang="en-US" dirty="0"/>
          </a:p>
          <a:p>
            <a:pPr marL="342900" indent="-342900">
              <a:buAutoNum type="alphaUcParenR"/>
            </a:pPr>
            <a:r>
              <a:rPr lang="en-US" dirty="0" smtClean="0"/>
              <a:t>Lay his jacket on top of Seth’s down jacket, making twice the mass and twice the volume.</a:t>
            </a:r>
          </a:p>
          <a:p>
            <a:pPr marL="342900" indent="-342900">
              <a:buAutoNum type="alphaUcParenR"/>
            </a:pPr>
            <a:endParaRPr lang="en-US" dirty="0"/>
          </a:p>
          <a:p>
            <a:pPr marL="342900" indent="-342900">
              <a:buAutoNum type="alphaUcParenR"/>
            </a:pPr>
            <a:r>
              <a:rPr lang="en-US" dirty="0" smtClean="0"/>
              <a:t>Stuff his jacket in a small bag, decreasing it’s volume.</a:t>
            </a:r>
          </a:p>
          <a:p>
            <a:pPr marL="342900" indent="-342900">
              <a:buAutoNum type="alphaUcParenR"/>
            </a:pPr>
            <a:endParaRPr lang="en-US" dirty="0"/>
          </a:p>
          <a:p>
            <a:pPr marL="342900" indent="-342900">
              <a:buAutoNum type="alphaUcParenR"/>
            </a:pPr>
            <a:r>
              <a:rPr lang="en-US" dirty="0" smtClean="0"/>
              <a:t>Turn the jacket inside out, exposing the soft lining.</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Density</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32057"/>
            <a:ext cx="8814872" cy="5078314"/>
          </a:xfrm>
          <a:prstGeom prst="rect">
            <a:avLst/>
          </a:prstGeom>
          <a:noFill/>
        </p:spPr>
        <p:txBody>
          <a:bodyPr wrap="square" rtlCol="0">
            <a:spAutoFit/>
          </a:bodyPr>
          <a:lstStyle/>
          <a:p>
            <a:r>
              <a:rPr lang="en-US" dirty="0" smtClean="0"/>
              <a:t>It’s May 1</a:t>
            </a:r>
            <a:r>
              <a:rPr lang="en-US" baseline="30000" dirty="0" smtClean="0"/>
              <a:t>st</a:t>
            </a:r>
            <a:r>
              <a:rPr lang="en-US" dirty="0" smtClean="0"/>
              <a:t>, and the weather is finally starting to get warm.  Sarah decides to invite her friends over for a pool party. </a:t>
            </a:r>
            <a:r>
              <a:rPr lang="en-US" dirty="0"/>
              <a:t> </a:t>
            </a:r>
            <a:r>
              <a:rPr lang="en-US" dirty="0" smtClean="0"/>
              <a:t>She takes the pool cover off in the morning so it will heat up in the midday sun.  By 4pm, the thermometer bobbing on the surface reads 64</a:t>
            </a:r>
            <a:r>
              <a:rPr lang="en-US" baseline="30000" dirty="0" smtClean="0"/>
              <a:t>o</a:t>
            </a:r>
            <a:r>
              <a:rPr lang="en-US" dirty="0" smtClean="0"/>
              <a:t>C.  Sarah’s friend Mark dives in and manages to swim around for a minute before he jumps out of the pool frozen.  The thermometer now reads 57</a:t>
            </a:r>
            <a:r>
              <a:rPr lang="en-US" baseline="30000" dirty="0" smtClean="0"/>
              <a:t>o</a:t>
            </a:r>
            <a:r>
              <a:rPr lang="en-US" dirty="0" smtClean="0"/>
              <a:t>C.  What happened?</a:t>
            </a:r>
          </a:p>
          <a:p>
            <a:endParaRPr lang="en-US" dirty="0"/>
          </a:p>
          <a:p>
            <a:pPr marL="342900" indent="-342900">
              <a:buAutoNum type="alphaUcParenR"/>
            </a:pPr>
            <a:r>
              <a:rPr lang="en-US" dirty="0" smtClean="0"/>
              <a:t>The pool cover was keeping the water warm.  When Sarah took the pool cover off, the surface temperature fell.</a:t>
            </a:r>
          </a:p>
          <a:p>
            <a:pPr marL="342900" indent="-342900">
              <a:buAutoNum type="alphaUcParenR"/>
            </a:pPr>
            <a:endParaRPr lang="en-US" dirty="0"/>
          </a:p>
          <a:p>
            <a:pPr marL="342900" indent="-342900">
              <a:buAutoNum type="alphaUcParenR"/>
            </a:pPr>
            <a:r>
              <a:rPr lang="en-US" dirty="0" smtClean="0"/>
              <a:t>After 4pm, the sun stopped heating the pool.  The temperature of the pool dropped very quickly (11</a:t>
            </a:r>
            <a:r>
              <a:rPr lang="en-US" baseline="30000" dirty="0" smtClean="0"/>
              <a:t>o</a:t>
            </a:r>
            <a:r>
              <a:rPr lang="en-US" dirty="0" smtClean="0"/>
              <a:t>C in one minute).</a:t>
            </a:r>
          </a:p>
          <a:p>
            <a:pPr marL="342900" indent="-342900">
              <a:buAutoNum type="alphaUcParenR"/>
            </a:pPr>
            <a:endParaRPr lang="en-US" dirty="0"/>
          </a:p>
          <a:p>
            <a:pPr marL="342900" indent="-342900">
              <a:buAutoNum type="alphaUcParenR"/>
            </a:pPr>
            <a:r>
              <a:rPr lang="en-US" dirty="0" smtClean="0"/>
              <a:t>The sun warmed the pool, but the warm water floated on the surface.  After Mark jumped in and swam around, the cooler bottom water was mixed up to where the thermometer was.</a:t>
            </a:r>
          </a:p>
          <a:p>
            <a:pPr marL="342900" indent="-342900">
              <a:buAutoNum type="alphaUcParenR"/>
            </a:pPr>
            <a:endParaRPr lang="en-US" dirty="0"/>
          </a:p>
          <a:p>
            <a:pPr marL="342900" indent="-342900">
              <a:buAutoNum type="alphaUcParenR"/>
            </a:pPr>
            <a:r>
              <a:rPr lang="en-US" dirty="0" smtClean="0"/>
              <a:t>Mark is an extremely cold person and when he jumped in the pool, he cooled the water.</a:t>
            </a:r>
            <a:endParaRPr lang="en-US" dirty="0"/>
          </a:p>
        </p:txBody>
      </p:sp>
    </p:spTree>
    <p:extLst>
      <p:ext uri="{BB962C8B-B14F-4D97-AF65-F5344CB8AC3E}">
        <p14:creationId xmlns:p14="http://schemas.microsoft.com/office/powerpoint/2010/main" val="366575540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Thermohaline</a:t>
            </a:r>
            <a:r>
              <a:rPr lang="en-US" dirty="0" smtClean="0"/>
              <a:t> Circulation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32057"/>
            <a:ext cx="8814872" cy="3416320"/>
          </a:xfrm>
          <a:prstGeom prst="rect">
            <a:avLst/>
          </a:prstGeom>
          <a:noFill/>
        </p:spPr>
        <p:txBody>
          <a:bodyPr wrap="square" rtlCol="0">
            <a:spAutoFit/>
          </a:bodyPr>
          <a:lstStyle/>
          <a:p>
            <a:r>
              <a:rPr lang="en-US" dirty="0" smtClean="0"/>
              <a:t>Ocean water sinks or floats depending on its density.  Two things are primarily responsible for changing the density of the ocean.  What are they?</a:t>
            </a:r>
          </a:p>
          <a:p>
            <a:endParaRPr lang="en-US" dirty="0"/>
          </a:p>
          <a:p>
            <a:pPr marL="342900" indent="-342900">
              <a:buAutoNum type="alphaUcParenR"/>
            </a:pPr>
            <a:r>
              <a:rPr lang="en-US" dirty="0" smtClean="0"/>
              <a:t>Ocean color and temperature (but primarily temperature)</a:t>
            </a:r>
          </a:p>
          <a:p>
            <a:pPr marL="342900" indent="-342900">
              <a:buAutoNum type="alphaUcParenR"/>
            </a:pPr>
            <a:endParaRPr lang="en-US" dirty="0"/>
          </a:p>
          <a:p>
            <a:pPr marL="342900" indent="-342900">
              <a:buAutoNum type="alphaUcParenR"/>
            </a:pPr>
            <a:r>
              <a:rPr lang="en-US" dirty="0" smtClean="0"/>
              <a:t>Ocean salinity and currents</a:t>
            </a:r>
          </a:p>
          <a:p>
            <a:pPr marL="342900" indent="-342900">
              <a:buAutoNum type="alphaUcParenR"/>
            </a:pPr>
            <a:endParaRPr lang="en-US" dirty="0"/>
          </a:p>
          <a:p>
            <a:pPr marL="342900" indent="-342900">
              <a:buAutoNum type="alphaUcParenR"/>
            </a:pPr>
            <a:r>
              <a:rPr lang="en-US" dirty="0" smtClean="0"/>
              <a:t>Ocean salinity and temperature (but primarily salinity)</a:t>
            </a:r>
          </a:p>
          <a:p>
            <a:pPr marL="342900" indent="-342900">
              <a:buAutoNum type="alphaUcParenR"/>
            </a:pPr>
            <a:endParaRPr lang="en-US" dirty="0"/>
          </a:p>
          <a:p>
            <a:pPr marL="342900" indent="-342900">
              <a:buAutoNum type="alphaUcParenR"/>
            </a:pPr>
            <a:r>
              <a:rPr lang="en-US" dirty="0" smtClean="0"/>
              <a:t>Ocean salinity and temperature (but primarily temperature)</a:t>
            </a:r>
          </a:p>
          <a:p>
            <a:pPr marL="342900" indent="-342900">
              <a:buAutoNum type="alphaUcParenR"/>
            </a:pPr>
            <a:endParaRPr lang="en-US" dirty="0"/>
          </a:p>
          <a:p>
            <a:pPr marL="342900" indent="-342900">
              <a:buAutoNum type="alphaUcParenR"/>
            </a:pPr>
            <a:r>
              <a:rPr lang="en-US" dirty="0" smtClean="0"/>
              <a:t>Ocean temperature and location</a:t>
            </a:r>
            <a:endParaRPr lang="en-US" dirty="0"/>
          </a:p>
        </p:txBody>
      </p:sp>
    </p:spTree>
    <p:extLst>
      <p:ext uri="{BB962C8B-B14F-4D97-AF65-F5344CB8AC3E}">
        <p14:creationId xmlns:p14="http://schemas.microsoft.com/office/powerpoint/2010/main" val="341656058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err="1" smtClean="0"/>
              <a:t>Thermohaline</a:t>
            </a:r>
            <a:r>
              <a:rPr lang="en-US" dirty="0" smtClean="0"/>
              <a:t> Circulation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45567"/>
            <a:ext cx="8814872" cy="3139321"/>
          </a:xfrm>
          <a:prstGeom prst="rect">
            <a:avLst/>
          </a:prstGeom>
          <a:noFill/>
        </p:spPr>
        <p:txBody>
          <a:bodyPr wrap="square" rtlCol="0">
            <a:spAutoFit/>
          </a:bodyPr>
          <a:lstStyle/>
          <a:p>
            <a:r>
              <a:rPr lang="en-US" dirty="0" err="1" smtClean="0"/>
              <a:t>Thermohaline</a:t>
            </a:r>
            <a:r>
              <a:rPr lang="en-US" dirty="0" smtClean="0"/>
              <a:t> circulation happens when surface water becomes more dense and falls to the bottom of the ocean.  What processes might make surface water more dense?</a:t>
            </a:r>
          </a:p>
          <a:p>
            <a:endParaRPr lang="en-US" dirty="0"/>
          </a:p>
          <a:p>
            <a:r>
              <a:rPr lang="en-US" dirty="0" smtClean="0"/>
              <a:t>A) Evaporation removes freshwater from the surface and puts it in the atmosphere, making the ocean water saltier.</a:t>
            </a:r>
          </a:p>
          <a:p>
            <a:endParaRPr lang="en-US" dirty="0"/>
          </a:p>
          <a:p>
            <a:r>
              <a:rPr lang="en-US" dirty="0" smtClean="0"/>
              <a:t>B) Extremely cold air cools the warmer surface water.</a:t>
            </a:r>
          </a:p>
          <a:p>
            <a:endParaRPr lang="en-US" dirty="0"/>
          </a:p>
          <a:p>
            <a:r>
              <a:rPr lang="en-US" dirty="0" smtClean="0"/>
              <a:t>C) Water cooled from melting ice sinks to the bottom.</a:t>
            </a:r>
          </a:p>
          <a:p>
            <a:endParaRPr lang="en-US" dirty="0"/>
          </a:p>
          <a:p>
            <a:r>
              <a:rPr lang="en-US" dirty="0" smtClean="0"/>
              <a:t>D) All of the above</a:t>
            </a:r>
            <a:endParaRPr lang="en-US" dirty="0"/>
          </a:p>
        </p:txBody>
      </p:sp>
    </p:spTree>
    <p:extLst>
      <p:ext uri="{BB962C8B-B14F-4D97-AF65-F5344CB8AC3E}">
        <p14:creationId xmlns:p14="http://schemas.microsoft.com/office/powerpoint/2010/main" val="58639223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err="1" smtClean="0"/>
              <a:t>Coriolis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6" name="TextBox 5"/>
          <p:cNvSpPr txBox="1"/>
          <p:nvPr/>
        </p:nvSpPr>
        <p:spPr>
          <a:xfrm>
            <a:off x="163040" y="1418547"/>
            <a:ext cx="8814872" cy="3693319"/>
          </a:xfrm>
          <a:prstGeom prst="rect">
            <a:avLst/>
          </a:prstGeom>
          <a:noFill/>
        </p:spPr>
        <p:txBody>
          <a:bodyPr wrap="square" rtlCol="0">
            <a:spAutoFit/>
          </a:bodyPr>
          <a:lstStyle/>
          <a:p>
            <a:r>
              <a:rPr lang="en-US" dirty="0" err="1" smtClean="0"/>
              <a:t>Coriolis</a:t>
            </a:r>
            <a:r>
              <a:rPr lang="en-US" dirty="0" smtClean="0"/>
              <a:t> is an “apparent force.”  That is, nothing is actually deflecting objects moving around the planet.  Why then, do we observe this “apparent force”?</a:t>
            </a:r>
          </a:p>
          <a:p>
            <a:endParaRPr lang="en-US" dirty="0"/>
          </a:p>
          <a:p>
            <a:pPr marL="342900" indent="-342900">
              <a:buAutoNum type="alphaUcParenR"/>
            </a:pPr>
            <a:r>
              <a:rPr lang="en-US" dirty="0" smtClean="0"/>
              <a:t>Just like gravity, the </a:t>
            </a:r>
            <a:r>
              <a:rPr lang="en-US" dirty="0" err="1" smtClean="0"/>
              <a:t>coriolis</a:t>
            </a:r>
            <a:r>
              <a:rPr lang="en-US" dirty="0" smtClean="0"/>
              <a:t> force is invisible but affects all moving objects.</a:t>
            </a:r>
          </a:p>
          <a:p>
            <a:pPr marL="342900" indent="-342900">
              <a:buAutoNum type="alphaUcParenR"/>
            </a:pPr>
            <a:endParaRPr lang="en-US" dirty="0"/>
          </a:p>
          <a:p>
            <a:pPr marL="342900" indent="-342900">
              <a:buAutoNum type="alphaUcParenR"/>
            </a:pPr>
            <a:r>
              <a:rPr lang="en-US" dirty="0" smtClean="0"/>
              <a:t>The </a:t>
            </a:r>
            <a:r>
              <a:rPr lang="en-US" dirty="0" err="1" smtClean="0"/>
              <a:t>coriolis</a:t>
            </a:r>
            <a:r>
              <a:rPr lang="en-US" dirty="0" smtClean="0"/>
              <a:t> force is always present, you just have to be really far away to see it.</a:t>
            </a:r>
          </a:p>
          <a:p>
            <a:pPr marL="342900" indent="-342900">
              <a:buAutoNum type="alphaUcParenR"/>
            </a:pPr>
            <a:endParaRPr lang="en-US" dirty="0"/>
          </a:p>
          <a:p>
            <a:pPr marL="342900" indent="-342900">
              <a:buAutoNum type="alphaUcParenR"/>
            </a:pPr>
            <a:r>
              <a:rPr lang="en-US" dirty="0" smtClean="0"/>
              <a:t>The </a:t>
            </a:r>
            <a:r>
              <a:rPr lang="en-US" dirty="0" err="1" smtClean="0"/>
              <a:t>coriolis</a:t>
            </a:r>
            <a:r>
              <a:rPr lang="en-US" dirty="0" smtClean="0"/>
              <a:t> force is not a “force” at all.  We are just observing a moving object from a rotating reference frame (standing on earth).  That’s why objects that travel in a straight line through space appear to curve to those standing on earth.</a:t>
            </a:r>
          </a:p>
          <a:p>
            <a:pPr marL="342900" indent="-342900">
              <a:buAutoNum type="alphaUcParenR"/>
            </a:pPr>
            <a:endParaRPr lang="en-US" dirty="0" smtClean="0"/>
          </a:p>
          <a:p>
            <a:pPr marL="342900" indent="-342900">
              <a:buAutoNum type="alphaUcParenR"/>
            </a:pPr>
            <a:r>
              <a:rPr lang="en-US" dirty="0" smtClean="0"/>
              <a:t>Just like a curveball in baseball, the spin (or rotation) of the object in motion causes the object to curve through the air or water.</a:t>
            </a:r>
            <a:endParaRPr lang="en-US" dirty="0"/>
          </a:p>
        </p:txBody>
      </p:sp>
    </p:spTree>
    <p:extLst>
      <p:ext uri="{BB962C8B-B14F-4D97-AF65-F5344CB8AC3E}">
        <p14:creationId xmlns:p14="http://schemas.microsoft.com/office/powerpoint/2010/main" val="369818655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err="1" smtClean="0"/>
              <a:t>Coriolis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45567"/>
            <a:ext cx="8814872" cy="3416320"/>
          </a:xfrm>
          <a:prstGeom prst="rect">
            <a:avLst/>
          </a:prstGeom>
          <a:noFill/>
        </p:spPr>
        <p:txBody>
          <a:bodyPr wrap="square" rtlCol="0">
            <a:spAutoFit/>
          </a:bodyPr>
          <a:lstStyle/>
          <a:p>
            <a:r>
              <a:rPr lang="en-US" dirty="0" smtClean="0"/>
              <a:t>The </a:t>
            </a:r>
            <a:r>
              <a:rPr lang="en-US" dirty="0" err="1" smtClean="0"/>
              <a:t>coriolis</a:t>
            </a:r>
            <a:r>
              <a:rPr lang="en-US" dirty="0" smtClean="0"/>
              <a:t> force affects many processes on earth.  Find the process that is NOT affected by the </a:t>
            </a:r>
            <a:r>
              <a:rPr lang="en-US" dirty="0" err="1" smtClean="0"/>
              <a:t>coriolis</a:t>
            </a:r>
            <a:r>
              <a:rPr lang="en-US" dirty="0" smtClean="0"/>
              <a:t> force.</a:t>
            </a:r>
          </a:p>
          <a:p>
            <a:endParaRPr lang="en-US" dirty="0"/>
          </a:p>
          <a:p>
            <a:pPr marL="342900" indent="-342900">
              <a:buAutoNum type="alphaUcParenR"/>
            </a:pPr>
            <a:r>
              <a:rPr lang="en-US" dirty="0" smtClean="0"/>
              <a:t>Winds blow on the surface of the ocean, creating a spiral of current in upper 50 m or so of the ocean.  The average current in this layer is at right angles to the wind.</a:t>
            </a:r>
          </a:p>
          <a:p>
            <a:pPr marL="342900" indent="-342900">
              <a:buAutoNum type="alphaUcParenR"/>
            </a:pPr>
            <a:endParaRPr lang="en-US" dirty="0"/>
          </a:p>
          <a:p>
            <a:pPr marL="342900" indent="-342900">
              <a:buAutoNum type="alphaUcParenR"/>
            </a:pPr>
            <a:r>
              <a:rPr lang="en-US" dirty="0" smtClean="0"/>
              <a:t>Global wind patterns cause large circular currents in ocean basins called “gyres.”</a:t>
            </a:r>
          </a:p>
          <a:p>
            <a:pPr marL="342900" indent="-342900">
              <a:buAutoNum type="alphaUcParenR"/>
            </a:pPr>
            <a:endParaRPr lang="en-US" dirty="0"/>
          </a:p>
          <a:p>
            <a:pPr marL="342900" indent="-342900">
              <a:buAutoNum type="alphaUcParenR"/>
            </a:pPr>
            <a:r>
              <a:rPr lang="en-US" dirty="0" smtClean="0"/>
              <a:t>Wind rushing in to a low pressure system is deflected (from the earth’s reference point), causing the system to start spinning and creating a hurricane.</a:t>
            </a:r>
          </a:p>
          <a:p>
            <a:pPr marL="342900" indent="-342900">
              <a:buAutoNum type="alphaUcParenR"/>
            </a:pPr>
            <a:endParaRPr lang="en-US" dirty="0"/>
          </a:p>
          <a:p>
            <a:pPr marL="342900" indent="-342900">
              <a:buAutoNum type="alphaUcParenR"/>
            </a:pPr>
            <a:r>
              <a:rPr lang="en-US" dirty="0" smtClean="0"/>
              <a:t>Water going down a drain always starts to swirl.</a:t>
            </a:r>
          </a:p>
        </p:txBody>
      </p:sp>
    </p:spTree>
    <p:extLst>
      <p:ext uri="{BB962C8B-B14F-4D97-AF65-F5344CB8AC3E}">
        <p14:creationId xmlns:p14="http://schemas.microsoft.com/office/powerpoint/2010/main" val="3049470514"/>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Wind Driven Circulation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2053" name="Picture 5"/>
          <p:cNvPicPr>
            <a:picLocks noChangeAspect="1" noChangeArrowheads="1"/>
          </p:cNvPicPr>
          <p:nvPr/>
        </p:nvPicPr>
        <p:blipFill>
          <a:blip r:embed="rId3">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
        <p:nvSpPr>
          <p:cNvPr id="2" name="TextBox 1"/>
          <p:cNvSpPr txBox="1"/>
          <p:nvPr/>
        </p:nvSpPr>
        <p:spPr>
          <a:xfrm>
            <a:off x="163040" y="1432057"/>
            <a:ext cx="8814872" cy="3970318"/>
          </a:xfrm>
          <a:prstGeom prst="rect">
            <a:avLst/>
          </a:prstGeom>
          <a:noFill/>
        </p:spPr>
        <p:txBody>
          <a:bodyPr wrap="square" rtlCol="0">
            <a:spAutoFit/>
          </a:bodyPr>
          <a:lstStyle/>
          <a:p>
            <a:r>
              <a:rPr lang="en-US" dirty="0" smtClean="0"/>
              <a:t>Wind-driven upwelling is most likely to happen when:</a:t>
            </a:r>
          </a:p>
          <a:p>
            <a:endParaRPr lang="en-US" dirty="0"/>
          </a:p>
          <a:p>
            <a:pPr marL="342900" indent="-342900">
              <a:buAutoNum type="alphaUcParenR"/>
            </a:pPr>
            <a:r>
              <a:rPr lang="en-US" dirty="0" smtClean="0"/>
              <a:t>A gust of wind pushes surface water offshore.</a:t>
            </a:r>
          </a:p>
          <a:p>
            <a:pPr marL="342900" indent="-342900">
              <a:buAutoNum type="alphaUcParenR"/>
            </a:pPr>
            <a:endParaRPr lang="en-US" dirty="0"/>
          </a:p>
          <a:p>
            <a:pPr marL="342900" indent="-342900">
              <a:buAutoNum type="alphaUcParenR"/>
            </a:pPr>
            <a:r>
              <a:rPr lang="en-US" dirty="0" smtClean="0"/>
              <a:t>Ocean currents slam up against a coast.</a:t>
            </a:r>
          </a:p>
          <a:p>
            <a:pPr marL="342900" indent="-342900">
              <a:buAutoNum type="alphaUcParenR"/>
            </a:pPr>
            <a:endParaRPr lang="en-US" dirty="0"/>
          </a:p>
          <a:p>
            <a:pPr marL="342900" indent="-342900">
              <a:buAutoNum type="alphaUcParenR"/>
            </a:pPr>
            <a:r>
              <a:rPr lang="en-US" dirty="0" smtClean="0"/>
              <a:t>Sustained winds blowing perpendicular to the shore cause surface water to be pushed offshore, which is replaced by water from below.</a:t>
            </a:r>
          </a:p>
          <a:p>
            <a:pPr marL="342900" indent="-342900">
              <a:buAutoNum type="alphaUcParenR"/>
            </a:pPr>
            <a:endParaRPr lang="en-US" dirty="0"/>
          </a:p>
          <a:p>
            <a:pPr marL="342900" indent="-342900">
              <a:buAutoNum type="alphaUcParenR"/>
            </a:pPr>
            <a:r>
              <a:rPr lang="en-US" dirty="0" smtClean="0"/>
              <a:t>Sustained winds blowing parallel to the shore cause surface water to be pushed onshore.</a:t>
            </a:r>
          </a:p>
          <a:p>
            <a:pPr marL="342900" indent="-342900">
              <a:buAutoNum type="alphaUcParenR"/>
            </a:pPr>
            <a:endParaRPr lang="en-US" dirty="0"/>
          </a:p>
          <a:p>
            <a:pPr marL="342900" indent="-342900">
              <a:buAutoNum type="alphaUcParenR"/>
            </a:pPr>
            <a:r>
              <a:rPr lang="en-US" dirty="0" smtClean="0"/>
              <a:t>Sustained winds blowing parallel to the shore cause surface water to be pushed offshore, which is replaced by water from below. </a:t>
            </a:r>
            <a:endParaRPr lang="en-US" dirty="0"/>
          </a:p>
        </p:txBody>
      </p:sp>
    </p:spTree>
    <p:extLst>
      <p:ext uri="{BB962C8B-B14F-4D97-AF65-F5344CB8AC3E}">
        <p14:creationId xmlns:p14="http://schemas.microsoft.com/office/powerpoint/2010/main" val="1898378108"/>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Ocean Currents in Action</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7" name="Picture 6" descr="DWH from Space.jpg"/>
          <p:cNvPicPr>
            <a:picLocks noChangeAspect="1"/>
          </p:cNvPicPr>
          <p:nvPr/>
        </p:nvPicPr>
        <p:blipFill rotWithShape="1">
          <a:blip r:embed="rId3">
            <a:extLst>
              <a:ext uri="{28A0092B-C50C-407E-A947-70E740481C1C}">
                <a14:useLocalDpi xmlns:a14="http://schemas.microsoft.com/office/drawing/2010/main" val="0"/>
              </a:ext>
            </a:extLst>
          </a:blip>
          <a:srcRect t="4436" b="17541"/>
          <a:stretch/>
        </p:blipFill>
        <p:spPr>
          <a:xfrm>
            <a:off x="163040" y="1306493"/>
            <a:ext cx="8814872" cy="5090179"/>
          </a:xfrm>
          <a:prstGeom prst="rect">
            <a:avLst/>
          </a:prstGeom>
        </p:spPr>
      </p:pic>
      <p:pic>
        <p:nvPicPr>
          <p:cNvPr id="10" name="Picture 5"/>
          <p:cNvPicPr>
            <a:picLocks noChangeAspect="1" noChangeArrowheads="1"/>
          </p:cNvPicPr>
          <p:nvPr/>
        </p:nvPicPr>
        <p:blipFill>
          <a:blip r:embed="rId4">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pic>
        <p:nvPicPr>
          <p:cNvPr id="9" name="Picture 8"/>
          <p:cNvPicPr>
            <a:picLocks noChangeAspect="1"/>
          </p:cNvPicPr>
          <p:nvPr/>
        </p:nvPicPr>
        <p:blipFill>
          <a:blip r:embed="rId5"/>
          <a:stretch>
            <a:fillRect/>
          </a:stretch>
        </p:blipFill>
        <p:spPr>
          <a:xfrm>
            <a:off x="163040" y="5435930"/>
            <a:ext cx="2137625" cy="954878"/>
          </a:xfrm>
          <a:prstGeom prst="rect">
            <a:avLst/>
          </a:prstGeom>
        </p:spPr>
      </p:pic>
      <p:sp>
        <p:nvSpPr>
          <p:cNvPr id="2" name="Oval 1"/>
          <p:cNvSpPr/>
          <p:nvPr/>
        </p:nvSpPr>
        <p:spPr>
          <a:xfrm>
            <a:off x="5435600" y="5249333"/>
            <a:ext cx="186597" cy="186597"/>
          </a:xfrm>
          <a:prstGeom prst="ellips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1187313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t>NOAA Simulation and Modeling and Response</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6" name="Content Placeholder 5" descr="NOAAopsCenter.jpg"/>
          <p:cNvPicPr>
            <a:picLocks noGrp="1" noChangeAspect="1"/>
          </p:cNvPicPr>
          <p:nvPr>
            <p:ph sz="quarter" idx="1"/>
          </p:nvPr>
        </p:nvPicPr>
        <p:blipFill>
          <a:blip r:embed="rId3">
            <a:extLst>
              <a:ext uri="{28A0092B-C50C-407E-A947-70E740481C1C}">
                <a14:useLocalDpi xmlns:a14="http://schemas.microsoft.com/office/drawing/2010/main" val="0"/>
              </a:ext>
            </a:extLst>
          </a:blip>
          <a:srcRect t="9413" b="9413"/>
          <a:stretch>
            <a:fillRect/>
          </a:stretch>
        </p:blipFill>
        <p:spPr>
          <a:xfrm>
            <a:off x="163040" y="1398771"/>
            <a:ext cx="5081042" cy="2731743"/>
          </a:xfrm>
        </p:spPr>
      </p:pic>
      <p:pic>
        <p:nvPicPr>
          <p:cNvPr id="10" name="Picture 5"/>
          <p:cNvPicPr>
            <a:picLocks noChangeAspect="1" noChangeArrowheads="1"/>
          </p:cNvPicPr>
          <p:nvPr/>
        </p:nvPicPr>
        <p:blipFill>
          <a:blip r:embed="rId4">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pic>
        <p:nvPicPr>
          <p:cNvPr id="7" name="Picture 6" descr="GoMDisaster Response center.jpg"/>
          <p:cNvPicPr>
            <a:picLocks noChangeAspect="1"/>
          </p:cNvPicPr>
          <p:nvPr/>
        </p:nvPicPr>
        <p:blipFill rotWithShape="1">
          <a:blip r:embed="rId5">
            <a:extLst>
              <a:ext uri="{28A0092B-C50C-407E-A947-70E740481C1C}">
                <a14:useLocalDpi xmlns:a14="http://schemas.microsoft.com/office/drawing/2010/main" val="0"/>
              </a:ext>
            </a:extLst>
          </a:blip>
          <a:srcRect t="13264"/>
          <a:stretch/>
        </p:blipFill>
        <p:spPr>
          <a:xfrm>
            <a:off x="5244082" y="1398771"/>
            <a:ext cx="3733830" cy="2428924"/>
          </a:xfrm>
          <a:prstGeom prst="rect">
            <a:avLst/>
          </a:prstGeom>
        </p:spPr>
      </p:pic>
      <p:pic>
        <p:nvPicPr>
          <p:cNvPr id="11" name="Picture 10" descr="hurricane-isaac-kyle-jellison-uscg-oil-spills-maps_noaa-ed-levine.jpg"/>
          <p:cNvPicPr>
            <a:picLocks noChangeAspect="1"/>
          </p:cNvPicPr>
          <p:nvPr/>
        </p:nvPicPr>
        <p:blipFill rotWithShape="1">
          <a:blip r:embed="rId6">
            <a:extLst>
              <a:ext uri="{28A0092B-C50C-407E-A947-70E740481C1C}">
                <a14:useLocalDpi xmlns:a14="http://schemas.microsoft.com/office/drawing/2010/main" val="0"/>
              </a:ext>
            </a:extLst>
          </a:blip>
          <a:srcRect t="17280"/>
          <a:stretch/>
        </p:blipFill>
        <p:spPr>
          <a:xfrm>
            <a:off x="387468" y="4000712"/>
            <a:ext cx="3852493" cy="2390096"/>
          </a:xfrm>
          <a:prstGeom prst="rect">
            <a:avLst/>
          </a:prstGeom>
        </p:spPr>
      </p:pic>
      <p:pic>
        <p:nvPicPr>
          <p:cNvPr id="12" name="Picture 11" descr="ohmsett-aerial-view-oil-spill-test-tank_bsee_472.jpg"/>
          <p:cNvPicPr>
            <a:picLocks noChangeAspect="1"/>
          </p:cNvPicPr>
          <p:nvPr/>
        </p:nvPicPr>
        <p:blipFill rotWithShape="1">
          <a:blip r:embed="rId7">
            <a:extLst>
              <a:ext uri="{28A0092B-C50C-407E-A947-70E740481C1C}">
                <a14:useLocalDpi xmlns:a14="http://schemas.microsoft.com/office/drawing/2010/main" val="0"/>
              </a:ext>
            </a:extLst>
          </a:blip>
          <a:srcRect t="9656"/>
          <a:stretch/>
        </p:blipFill>
        <p:spPr>
          <a:xfrm>
            <a:off x="4594247" y="3636098"/>
            <a:ext cx="4241905" cy="276057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chor="ctr">
            <a:noAutofit/>
          </a:bodyPr>
          <a:lstStyle/>
          <a:p>
            <a:r>
              <a:rPr lang="en-US" sz="2400" dirty="0" smtClean="0"/>
              <a:t>GNOME: General NOAA Operational Modeling Environment</a:t>
            </a:r>
            <a:endParaRPr lang="en-US" sz="2400"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pic>
        <p:nvPicPr>
          <p:cNvPr id="8" name="Content Placeholder 7" descr="ExxonBeach.jpg"/>
          <p:cNvPicPr>
            <a:picLocks noGrp="1" noChangeAspect="1"/>
          </p:cNvPicPr>
          <p:nvPr>
            <p:ph sz="quarter" idx="1"/>
          </p:nvPr>
        </p:nvPicPr>
        <p:blipFill>
          <a:blip r:embed="rId3"/>
          <a:stretch>
            <a:fillRect/>
          </a:stretch>
        </p:blipFill>
        <p:spPr>
          <a:xfrm>
            <a:off x="163040" y="1373150"/>
            <a:ext cx="7288264" cy="5023522"/>
          </a:xfrm>
        </p:spPr>
      </p:pic>
      <p:pic>
        <p:nvPicPr>
          <p:cNvPr id="10" name="Picture 5"/>
          <p:cNvPicPr>
            <a:picLocks noChangeAspect="1" noChangeArrowheads="1"/>
          </p:cNvPicPr>
          <p:nvPr/>
        </p:nvPicPr>
        <p:blipFill>
          <a:blip r:embed="rId4">
            <a:clrChange>
              <a:clrFrom>
                <a:srgbClr val="C5D1D7"/>
              </a:clrFrom>
              <a:clrTo>
                <a:srgbClr val="C5D1D7">
                  <a:alpha val="0"/>
                </a:srgbClr>
              </a:clrTo>
            </a:clrChange>
          </a:blip>
          <a:srcRect/>
          <a:stretch>
            <a:fillRect/>
          </a:stretch>
        </p:blipFill>
        <p:spPr bwMode="auto">
          <a:xfrm>
            <a:off x="4239961" y="987552"/>
            <a:ext cx="652241" cy="636461"/>
          </a:xfrm>
          <a:prstGeom prst="rect">
            <a:avLst/>
          </a:prstGeom>
          <a:noFill/>
          <a:ln w="9525">
            <a:noFill/>
            <a:miter lim="800000"/>
            <a:headEnd/>
            <a:tailEnd/>
          </a:ln>
        </p:spPr>
      </p:pic>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5704" y="609600"/>
            <a:ext cx="5867400" cy="1219200"/>
          </a:xfrm>
        </p:spPr>
        <p:txBody>
          <a:bodyPr/>
          <a:lstStyle/>
          <a:p>
            <a:pPr algn="ctr"/>
            <a:r>
              <a:rPr lang="en-US" sz="4400" dirty="0" smtClean="0"/>
              <a:t>Lab Time!</a:t>
            </a:r>
            <a:endParaRPr lang="en-US" sz="4400" dirty="0"/>
          </a:p>
        </p:txBody>
      </p:sp>
      <p:sp>
        <p:nvSpPr>
          <p:cNvPr id="4" name="Text Placeholder 3"/>
          <p:cNvSpPr>
            <a:spLocks noGrp="1"/>
          </p:cNvSpPr>
          <p:nvPr>
            <p:ph type="body" sz="half" idx="2"/>
          </p:nvPr>
        </p:nvSpPr>
        <p:spPr>
          <a:xfrm>
            <a:off x="167640" y="822960"/>
            <a:ext cx="2740152" cy="5257800"/>
          </a:xfrm>
        </p:spPr>
        <p:txBody>
          <a:bodyPr>
            <a:normAutofit lnSpcReduction="10000"/>
          </a:bodyPr>
          <a:lstStyle/>
          <a:p>
            <a:r>
              <a:rPr lang="en-US" sz="2400" dirty="0" smtClean="0"/>
              <a:t>Lab Objectives:</a:t>
            </a:r>
          </a:p>
          <a:p>
            <a:pPr marL="342900" indent="-342900">
              <a:buFont typeface="Wingdings" pitchFamily="2" charset="2"/>
              <a:buChar char="q"/>
            </a:pPr>
            <a:r>
              <a:rPr lang="en-US" sz="1800" b="1" dirty="0" smtClean="0"/>
              <a:t>Test the model</a:t>
            </a:r>
          </a:p>
          <a:p>
            <a:pPr marL="342900" indent="-342900"/>
            <a:r>
              <a:rPr lang="en-US" sz="1800" b="1" dirty="0" smtClean="0"/>
              <a:t>	“</a:t>
            </a:r>
            <a:r>
              <a:rPr lang="en-US" sz="1800" dirty="0" err="1" smtClean="0"/>
              <a:t>Hindcast</a:t>
            </a:r>
            <a:r>
              <a:rPr lang="en-US" sz="1800" dirty="0" smtClean="0"/>
              <a:t>” the Santa Barbara 1969 oil spill</a:t>
            </a:r>
          </a:p>
          <a:p>
            <a:pPr marL="342900" indent="-342900">
              <a:buFont typeface="Wingdings" pitchFamily="2" charset="2"/>
              <a:buChar char="q"/>
            </a:pPr>
            <a:endParaRPr lang="en-US" sz="1800" dirty="0" smtClean="0"/>
          </a:p>
          <a:p>
            <a:pPr marL="342900" indent="-342900">
              <a:buFont typeface="Wingdings" pitchFamily="2" charset="2"/>
              <a:buChar char="q"/>
            </a:pPr>
            <a:r>
              <a:rPr lang="en-US" sz="1800" b="1" dirty="0" smtClean="0"/>
              <a:t>Use the model</a:t>
            </a:r>
          </a:p>
          <a:p>
            <a:pPr marL="342900" indent="-342900"/>
            <a:r>
              <a:rPr lang="en-US" sz="1800" dirty="0" smtClean="0"/>
              <a:t>	Form a plan for a spill that happens today.</a:t>
            </a:r>
          </a:p>
          <a:p>
            <a:pPr marL="342900" indent="-342900">
              <a:buFont typeface="Wingdings" pitchFamily="2" charset="2"/>
              <a:buChar char="q"/>
            </a:pPr>
            <a:endParaRPr lang="en-US" sz="1800" dirty="0" smtClean="0"/>
          </a:p>
          <a:p>
            <a:pPr marL="342900" indent="-342900">
              <a:buFont typeface="Wingdings" pitchFamily="2" charset="2"/>
              <a:buChar char="q"/>
            </a:pPr>
            <a:r>
              <a:rPr lang="en-US" sz="1800" b="1" dirty="0" smtClean="0"/>
              <a:t>Explore the model </a:t>
            </a:r>
            <a:endParaRPr lang="en-US" sz="1800" dirty="0" smtClean="0"/>
          </a:p>
          <a:p>
            <a:pPr marL="342900" indent="-342900"/>
            <a:r>
              <a:rPr lang="en-US" sz="1800" dirty="0" smtClean="0"/>
              <a:t>	Change parameters to see what happens in various conditions.</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7" name="Content Placeholder 7" descr="ExxonBeach.jpg"/>
          <p:cNvPicPr>
            <a:picLocks noGrp="1" noChangeAspect="1"/>
          </p:cNvPicPr>
          <p:nvPr>
            <p:ph type="pic" idx="1"/>
          </p:nvPr>
        </p:nvPicPr>
        <p:blipFill>
          <a:blip r:embed="rId3"/>
          <a:srcRect l="2613" r="2613"/>
          <a:stretch>
            <a:fillRect/>
          </a:stretch>
        </p:blipFill>
        <p:spPr>
          <a:xfrm>
            <a:off x="3000375" y="1737360"/>
            <a:ext cx="5867400" cy="4267200"/>
          </a:xfrm>
        </p:spPr>
      </p:pic>
      <p:pic>
        <p:nvPicPr>
          <p:cNvPr id="3" name="Picture 2" descr="1969_Santa_Barbara_Oil_Spill_CA.jpg"/>
          <p:cNvPicPr>
            <a:picLocks noChangeAspect="1"/>
          </p:cNvPicPr>
          <p:nvPr/>
        </p:nvPicPr>
        <p:blipFill>
          <a:blip r:embed="rId4">
            <a:extLst>
              <a:ext uri="{BEBA8EAE-BF5A-486C-A8C5-ECC9F3942E4B}">
                <a14:imgProps xmlns:a14="http://schemas.microsoft.com/office/drawing/2010/main">
                  <a14:imgLayer r:embed="rId5">
                    <a14:imgEffect>
                      <a14:brightnessContrast bright="39000" contrast="22000"/>
                    </a14:imgEffect>
                  </a14:imgLayer>
                </a14:imgProps>
              </a:ext>
              <a:ext uri="{28A0092B-C50C-407E-A947-70E740481C1C}">
                <a14:useLocalDpi xmlns:a14="http://schemas.microsoft.com/office/drawing/2010/main" val="0"/>
              </a:ext>
            </a:extLst>
          </a:blip>
          <a:stretch>
            <a:fillRect/>
          </a:stretch>
        </p:blipFill>
        <p:spPr>
          <a:xfrm>
            <a:off x="5914253" y="2116568"/>
            <a:ext cx="2953522" cy="230729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Ocean Currents</a:t>
            </a:r>
            <a:endParaRPr lang="en-US" dirty="0"/>
          </a:p>
        </p:txBody>
      </p:sp>
      <p:sp>
        <p:nvSpPr>
          <p:cNvPr id="4" name="Date Placeholder 3"/>
          <p:cNvSpPr>
            <a:spLocks noGrp="1"/>
          </p:cNvSpPr>
          <p:nvPr>
            <p:ph type="dt" sz="half" idx="10"/>
          </p:nvPr>
        </p:nvSpPr>
        <p:spPr/>
        <p:txBody>
          <a:bodyPr/>
          <a:lstStyle/>
          <a:p>
            <a:r>
              <a:rPr lang="en-US" smtClean="0"/>
              <a:t>Scripps Classroom Connection</a:t>
            </a:r>
            <a:endParaRPr lang="en-US" dirty="0"/>
          </a:p>
        </p:txBody>
      </p:sp>
      <p:sp>
        <p:nvSpPr>
          <p:cNvPr id="5" name="Footer Placeholder 4"/>
          <p:cNvSpPr>
            <a:spLocks noGrp="1"/>
          </p:cNvSpPr>
          <p:nvPr>
            <p:ph type="ftr" sz="quarter" idx="12"/>
          </p:nvPr>
        </p:nvSpPr>
        <p:spPr/>
        <p:txBody>
          <a:bodyPr/>
          <a:lstStyle/>
          <a:p>
            <a:r>
              <a:rPr lang="en-US" smtClean="0"/>
              <a:t>http://earthref.org/SCC</a:t>
            </a:r>
            <a:endParaRPr lang="en-US" dirty="0"/>
          </a:p>
        </p:txBody>
      </p:sp>
      <p:sp>
        <p:nvSpPr>
          <p:cNvPr id="2" name="TextBox 1"/>
          <p:cNvSpPr txBox="1"/>
          <p:nvPr/>
        </p:nvSpPr>
        <p:spPr>
          <a:xfrm>
            <a:off x="163040" y="1495725"/>
            <a:ext cx="8814872" cy="4524315"/>
          </a:xfrm>
          <a:prstGeom prst="rect">
            <a:avLst/>
          </a:prstGeom>
          <a:noFill/>
        </p:spPr>
        <p:txBody>
          <a:bodyPr wrap="square" rtlCol="0">
            <a:spAutoFit/>
          </a:bodyPr>
          <a:lstStyle/>
          <a:p>
            <a:pPr marL="342900" indent="-342900">
              <a:buFont typeface="Arial"/>
              <a:buChar char="•"/>
            </a:pPr>
            <a:r>
              <a:rPr lang="en-US" sz="2400" dirty="0" smtClean="0"/>
              <a:t>Ocean currents can be caused by:</a:t>
            </a:r>
            <a:endParaRPr lang="en-US" sz="2400" dirty="0"/>
          </a:p>
          <a:p>
            <a:pPr marL="800100" lvl="1" indent="-342900">
              <a:buFont typeface="Arial"/>
              <a:buChar char="•"/>
            </a:pPr>
            <a:r>
              <a:rPr lang="en-US" sz="2400" dirty="0" smtClean="0"/>
              <a:t>Density differences</a:t>
            </a:r>
          </a:p>
          <a:p>
            <a:pPr marL="800100" lvl="1" indent="-342900">
              <a:buFont typeface="Arial"/>
              <a:buChar char="•"/>
            </a:pPr>
            <a:r>
              <a:rPr lang="en-US" sz="2400" dirty="0" smtClean="0"/>
              <a:t>Wind</a:t>
            </a:r>
          </a:p>
          <a:p>
            <a:endParaRPr lang="en-US" sz="2400" dirty="0"/>
          </a:p>
          <a:p>
            <a:pPr marL="342900" indent="-342900">
              <a:buFont typeface="Arial"/>
              <a:buChar char="•"/>
            </a:pPr>
            <a:r>
              <a:rPr lang="en-US" sz="2400" dirty="0" smtClean="0"/>
              <a:t>Oceanographers study many things about currents:</a:t>
            </a:r>
          </a:p>
          <a:p>
            <a:pPr lvl="2"/>
            <a:r>
              <a:rPr lang="en-US" sz="2400" dirty="0" smtClean="0"/>
              <a:t>- How currents form</a:t>
            </a:r>
            <a:endParaRPr lang="en-US" sz="2400" dirty="0"/>
          </a:p>
          <a:p>
            <a:pPr lvl="1"/>
            <a:r>
              <a:rPr lang="en-US" sz="2400" dirty="0" smtClean="0"/>
              <a:t>	- Where currents will flow</a:t>
            </a:r>
          </a:p>
          <a:p>
            <a:pPr lvl="1"/>
            <a:r>
              <a:rPr lang="en-US" sz="2400" dirty="0"/>
              <a:t>	</a:t>
            </a:r>
            <a:r>
              <a:rPr lang="en-US" sz="2400" dirty="0" smtClean="0"/>
              <a:t>- How currents will change</a:t>
            </a:r>
          </a:p>
          <a:p>
            <a:pPr lvl="1"/>
            <a:r>
              <a:rPr lang="en-US" sz="2400" dirty="0"/>
              <a:t>	</a:t>
            </a:r>
            <a:r>
              <a:rPr lang="en-US" sz="2400" dirty="0" smtClean="0"/>
              <a:t>- How currents impact the environment</a:t>
            </a:r>
          </a:p>
          <a:p>
            <a:pPr lvl="1"/>
            <a:endParaRPr lang="en-US" sz="2400" dirty="0"/>
          </a:p>
          <a:p>
            <a:r>
              <a:rPr lang="en-US" sz="2400" i="1" dirty="0" smtClean="0"/>
              <a:t>We have used our knowledge of ocean currents to clean up an oil spill.  Can you think of other applications?</a:t>
            </a:r>
            <a:endParaRPr lang="en-US" sz="2400" i="1" dirty="0"/>
          </a:p>
        </p:txBody>
      </p:sp>
    </p:spTree>
    <p:extLst>
      <p:ext uri="{BB962C8B-B14F-4D97-AF65-F5344CB8AC3E}">
        <p14:creationId xmlns:p14="http://schemas.microsoft.com/office/powerpoint/2010/main" val="2807976490"/>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7860</TotalTime>
  <Words>3602</Words>
  <Application>Microsoft Macintosh PowerPoint</Application>
  <PresentationFormat>On-screen Show (4:3)</PresentationFormat>
  <Paragraphs>299</Paragraphs>
  <Slides>14</Slides>
  <Notes>14</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SCC</vt:lpstr>
      <vt:lpstr>Ocean Currents Putting it all together</vt:lpstr>
      <vt:lpstr>Ocean Currents</vt:lpstr>
      <vt:lpstr>Density</vt:lpstr>
      <vt:lpstr>Density</vt:lpstr>
      <vt:lpstr>Thermohaline Circulation</vt:lpstr>
      <vt:lpstr>Thermohaline Circulation</vt:lpstr>
      <vt:lpstr>Coriolis</vt:lpstr>
      <vt:lpstr>Coriolis</vt:lpstr>
      <vt:lpstr>Wind Driven Circulation</vt:lpstr>
      <vt:lpstr>Ocean Currents in Action</vt:lpstr>
      <vt:lpstr>NOAA Simulation and Modeling and Response</vt:lpstr>
      <vt:lpstr>GNOME: General NOAA Operational Modeling Environment</vt:lpstr>
      <vt:lpstr>Lab Time!</vt:lpstr>
      <vt:lpstr>Ocean Currents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Greg Sinnett</cp:lastModifiedBy>
  <cp:revision>158</cp:revision>
  <cp:lastPrinted>2011-07-11T02:33:14Z</cp:lastPrinted>
  <dcterms:created xsi:type="dcterms:W3CDTF">2011-06-23T20:06:11Z</dcterms:created>
  <dcterms:modified xsi:type="dcterms:W3CDTF">2014-06-06T21:00:13Z</dcterms:modified>
</cp:coreProperties>
</file>