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1" r:id="rId6"/>
    <p:sldId id="262" r:id="rId7"/>
    <p:sldId id="263" r:id="rId8"/>
    <p:sldId id="264" r:id="rId9"/>
    <p:sldId id="260"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D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36782" autoAdjust="0"/>
  </p:normalViewPr>
  <p:slideViewPr>
    <p:cSldViewPr>
      <p:cViewPr varScale="1">
        <p:scale>
          <a:sx n="25" d="100"/>
          <a:sy n="25" d="100"/>
        </p:scale>
        <p:origin x="-267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F1AC63-7656-44D8-B590-E691AE59A190}" type="datetimeFigureOut">
              <a:rPr lang="en-US" smtClean="0"/>
              <a:pPr/>
              <a:t>6/18/2014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983CD8-A60F-45F7-812A-F3CCF5355F72}" type="slidenum">
              <a:rPr lang="en-US" smtClean="0"/>
              <a:pPr/>
              <a:t>‹#›</a:t>
            </a:fld>
            <a:endParaRPr lang="en-US"/>
          </a:p>
        </p:txBody>
      </p:sp>
    </p:spTree>
    <p:extLst>
      <p:ext uri="{BB962C8B-B14F-4D97-AF65-F5344CB8AC3E}">
        <p14:creationId xmlns:p14="http://schemas.microsoft.com/office/powerpoint/2010/main" xmlns="" val="2497612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i="1" dirty="0" smtClean="0"/>
              <a:t>This slide is for the instructor</a:t>
            </a:r>
          </a:p>
          <a:p>
            <a:endParaRPr lang="en-US" dirty="0" smtClean="0"/>
          </a:p>
          <a:p>
            <a:r>
              <a:rPr lang="en-US" b="1" dirty="0" smtClean="0"/>
              <a:t>AUTHORS</a:t>
            </a:r>
            <a:r>
              <a:rPr lang="en-US" dirty="0" smtClean="0"/>
              <a:t>: Heather Page, Scripps Institution of Oceanography;</a:t>
            </a:r>
            <a:r>
              <a:rPr lang="en-US" baseline="0" dirty="0" smtClean="0"/>
              <a:t> </a:t>
            </a:r>
            <a:r>
              <a:rPr lang="en-US" dirty="0" smtClean="0"/>
              <a:t>Alison Dickens, Lincoln High School</a:t>
            </a:r>
            <a:endParaRPr lang="en-US" baseline="0" dirty="0" smtClean="0"/>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WHY: </a:t>
            </a:r>
            <a:r>
              <a:rPr lang="en-US" sz="1200" b="0" dirty="0" smtClean="0">
                <a:ea typeface="ＭＳ Ｐゴシック" charset="0"/>
                <a:cs typeface="ＭＳ Ｐゴシック" charset="0"/>
              </a:rPr>
              <a:t>Many</a:t>
            </a:r>
            <a:r>
              <a:rPr lang="en-US" sz="1200" b="0" baseline="0" dirty="0" smtClean="0">
                <a:ea typeface="ＭＳ Ｐゴシック" charset="0"/>
                <a:cs typeface="ＭＳ Ｐゴシック" charset="0"/>
              </a:rPr>
              <a:t> organisms, including humans, rely on a narrow range of pH to control physiological processes.  The humans maintain blood pH to regulate the carbon dioxide levels. When the pH of the blood changes, then the body accumulates too much carbon dioxide.  Some marine animals, like crustaceans and fish, also regulate their internal pH to maintain daily life processes, including calcification.  However, many invertebrates are not able to regulate their pH very well and therefore seawater pH plays a major role in their survival.  The oceans are acidifying due to increased carbon dioxide.  Before understanding the impact of pH on marine life, students need to have a thorough understanding of what pH means.</a:t>
            </a:r>
            <a:endParaRPr lang="en-US" sz="1200" b="1" dirty="0" smtClean="0">
              <a:ea typeface="ＭＳ Ｐゴシック" charset="0"/>
              <a:cs typeface="ＭＳ Ｐゴシック" charset="0"/>
            </a:endParaRPr>
          </a:p>
          <a:p>
            <a:pPr>
              <a:lnSpc>
                <a:spcPct val="80000"/>
              </a:lnSpc>
            </a:pPr>
            <a:endParaRPr lang="en-US" sz="1200" b="1" dirty="0" smtClean="0">
              <a:ea typeface="ＭＳ Ｐゴシック" charset="0"/>
              <a:cs typeface="ＭＳ Ｐゴシック" charset="0"/>
            </a:endParaRPr>
          </a:p>
          <a:p>
            <a:pPr marL="0" marR="0" indent="0" algn="l" defTabSz="9144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SUMMARY: </a:t>
            </a:r>
            <a:r>
              <a:rPr lang="en-US" sz="1200" kern="1200" dirty="0" smtClean="0">
                <a:solidFill>
                  <a:schemeClr val="tx1"/>
                </a:solidFill>
                <a:latin typeface="+mn-lt"/>
                <a:ea typeface="+mn-ea"/>
                <a:cs typeface="+mn-cs"/>
              </a:rPr>
              <a:t>The instructor will go through a demonstration that measures pH changes in a solution through an indicator dye.  Student will then create their own pH scale by testing pH of ten common solutions, including seawater.  Afterwards, students will do an online simulation of acids and bases to learn how to relate pH to hydrogen ion concentration and the difference between acids and bases.  By the end of the class, they should be able to add numbers to their pH scale, represent hydrogen and hydroxide concentrations on their scales, and classify the solutions they measured as acidic, neutral, or basic.  This lesson will take 2-3</a:t>
            </a:r>
            <a:r>
              <a:rPr lang="en-US" sz="1200" kern="1200" baseline="0" dirty="0" smtClean="0">
                <a:solidFill>
                  <a:schemeClr val="tx1"/>
                </a:solidFill>
                <a:latin typeface="+mn-lt"/>
                <a:ea typeface="+mn-ea"/>
                <a:cs typeface="+mn-cs"/>
              </a:rPr>
              <a:t> days for a 50 min long class.</a:t>
            </a:r>
            <a:endParaRPr lang="en-US" sz="1200" baseline="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dirty="0" smtClean="0">
                <a:ea typeface="ＭＳ Ｐゴシック" charset="0"/>
                <a:cs typeface="ＭＳ Ｐゴシック" charset="0"/>
              </a:rPr>
              <a:t>Credits given on each individual</a:t>
            </a:r>
            <a:r>
              <a:rPr lang="en-US" sz="1200" baseline="0" dirty="0" smtClean="0">
                <a:ea typeface="ＭＳ Ｐゴシック" charset="0"/>
                <a:cs typeface="ＭＳ Ｐゴシック" charset="0"/>
              </a:rPr>
              <a:t> slide.</a:t>
            </a: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baseline="0" dirty="0" smtClean="0">
                <a:ea typeface="ＭＳ Ｐゴシック" charset="0"/>
                <a:cs typeface="ＭＳ Ｐゴシック" charset="0"/>
              </a:rPr>
              <a:t>WEBSITES USED IN THIS PRESENTATION: </a:t>
            </a:r>
            <a:r>
              <a:rPr lang="en-US" dirty="0" smtClean="0"/>
              <a:t>http://phet.colorado.edu/en/simulation/acid-base-solutions</a:t>
            </a:r>
            <a:r>
              <a:rPr lang="en-US" baseline="0" dirty="0" smtClean="0"/>
              <a:t> (slide 6)</a:t>
            </a:r>
            <a:r>
              <a:rPr lang="en-US" dirty="0" smtClean="0"/>
              <a:t> </a:t>
            </a:r>
            <a:endParaRPr lang="en-US" sz="1200" b="1"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1"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baseline="0" dirty="0" smtClean="0">
                <a:ea typeface="ＭＳ Ｐゴシック" charset="0"/>
                <a:cs typeface="ＭＳ Ｐゴシック" charset="0"/>
              </a:rPr>
              <a:t>ADDITIONAL RESOURCES: </a:t>
            </a:r>
            <a:r>
              <a:rPr lang="en-US" sz="1200" b="0" baseline="0" dirty="0" smtClean="0">
                <a:ea typeface="ＭＳ Ｐゴシック" charset="0"/>
                <a:cs typeface="ＭＳ Ｐゴシック" charset="0"/>
              </a:rPr>
              <a:t>Exploring Acids and Bases Worksheet</a:t>
            </a:r>
            <a:endParaRPr lang="en-US" sz="1200" b="1" baseline="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CONTEXT FOR USE: </a:t>
            </a:r>
            <a:r>
              <a:rPr lang="en-US" sz="1200" dirty="0" smtClean="0">
                <a:ea typeface="ＭＳ Ｐゴシック" charset="0"/>
                <a:cs typeface="ＭＳ Ｐゴシック" charset="0"/>
              </a:rPr>
              <a:t>This unit was designed for a high</a:t>
            </a:r>
            <a:r>
              <a:rPr lang="en-US" sz="1200" baseline="0" dirty="0" smtClean="0">
                <a:ea typeface="ＭＳ Ｐゴシック" charset="0"/>
                <a:cs typeface="ＭＳ Ｐゴシック" charset="0"/>
              </a:rPr>
              <a:t> school</a:t>
            </a:r>
            <a:r>
              <a:rPr lang="en-US" sz="1200" dirty="0" smtClean="0">
                <a:ea typeface="ＭＳ Ｐゴシック" charset="0"/>
                <a:cs typeface="ＭＳ Ｐゴシック" charset="0"/>
              </a:rPr>
              <a:t> chemistry class or middle school science class and is lesson 1 of 5 in a unit on “Ocean</a:t>
            </a:r>
            <a:r>
              <a:rPr lang="en-US" sz="1200" baseline="0" dirty="0" smtClean="0">
                <a:ea typeface="ＭＳ Ｐゴシック" charset="0"/>
                <a:cs typeface="ＭＳ Ｐゴシック" charset="0"/>
              </a:rPr>
              <a:t> Acidification.”  This unit should be taught after students have learned the carbon cycle, chemical reactions and equilibrium, and properties of gasses.  The lessons should be taught in order as the concepts build upon one another.  The activities within the lessons were designed to be performed in groups of 4 students. </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MISCONCEPTIONS: </a:t>
            </a:r>
          </a:p>
          <a:p>
            <a:pPr marL="228600" indent="-228600">
              <a:lnSpc>
                <a:spcPct val="80000"/>
              </a:lnSpc>
              <a:buAutoNum type="arabicPeriod"/>
            </a:pPr>
            <a:r>
              <a:rPr lang="en-US" baseline="0" dirty="0" smtClean="0"/>
              <a:t>Ocean is a neutral solution since it’s water.</a:t>
            </a:r>
          </a:p>
          <a:p>
            <a:pPr marL="228600" indent="-228600">
              <a:lnSpc>
                <a:spcPct val="80000"/>
              </a:lnSpc>
              <a:buAutoNum type="arabicPeriod"/>
            </a:pPr>
            <a:r>
              <a:rPr lang="en-US" baseline="0" dirty="0" smtClean="0"/>
              <a:t>High pH means a solution is more acidic.</a:t>
            </a:r>
          </a:p>
          <a:p>
            <a:pPr marL="228600" indent="-228600">
              <a:lnSpc>
                <a:spcPct val="80000"/>
              </a:lnSpc>
              <a:buAutoNum type="arabicPeriod"/>
            </a:pPr>
            <a:r>
              <a:rPr lang="en-US" baseline="0" dirty="0" smtClean="0"/>
              <a:t>More hydrogen ions leads to bigger pH number.</a:t>
            </a:r>
          </a:p>
          <a:p>
            <a:pPr>
              <a:lnSpc>
                <a:spcPct val="80000"/>
              </a:lnSpc>
            </a:pPr>
            <a:endParaRPr lang="en-US" sz="1200" baseline="0" dirty="0" smtClean="0">
              <a:ea typeface="ＭＳ Ｐゴシック" charset="0"/>
              <a:cs typeface="ＭＳ Ｐゴシック" charset="0"/>
            </a:endParaRPr>
          </a:p>
          <a:p>
            <a:pPr>
              <a:lnSpc>
                <a:spcPct val="80000"/>
              </a:lnSpc>
            </a:pPr>
            <a:r>
              <a:rPr lang="en-US" sz="1200" b="1" baseline="0" dirty="0" smtClean="0">
                <a:ea typeface="ＭＳ Ｐゴシック" charset="0"/>
                <a:cs typeface="ＭＳ Ｐゴシック" charset="0"/>
              </a:rPr>
              <a:t>EVALUATION TIPS: </a:t>
            </a:r>
            <a:r>
              <a:rPr lang="en-US" sz="1200" b="0" baseline="0" dirty="0" smtClean="0">
                <a:ea typeface="ＭＳ Ｐゴシック" charset="0"/>
                <a:cs typeface="ＭＳ Ｐゴシック" charset="0"/>
              </a:rPr>
              <a:t>Instructor will collect the worksheet and pH poster completed by the students.</a:t>
            </a:r>
            <a:endParaRPr lang="en-US" sz="1200" b="1"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b="1" u="sng" baseline="0" dirty="0" smtClean="0"/>
              <a:t>Next Generation Science Standards</a:t>
            </a:r>
          </a:p>
          <a:p>
            <a:r>
              <a:rPr lang="en-US" sz="1200" b="1" kern="1200" dirty="0" smtClean="0">
                <a:solidFill>
                  <a:schemeClr val="tx1"/>
                </a:solidFill>
                <a:latin typeface="+mn-lt"/>
                <a:ea typeface="+mn-ea"/>
                <a:cs typeface="+mn-cs"/>
              </a:rPr>
              <a:t>MS-PS1-1: Develop models to describe atomic composition of simple molecules and extended structures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Substances are made from different types of atoms</a:t>
            </a:r>
          </a:p>
          <a:p>
            <a:pPr lvl="0"/>
            <a:r>
              <a:rPr lang="en-US" sz="1200" kern="1200" dirty="0" smtClean="0">
                <a:solidFill>
                  <a:schemeClr val="tx1"/>
                </a:solidFill>
                <a:latin typeface="+mn-lt"/>
                <a:ea typeface="+mn-ea"/>
                <a:cs typeface="+mn-cs"/>
              </a:rPr>
              <a:t>Models can be used to observe systems that are too small to see by our naked eye</a:t>
            </a:r>
          </a:p>
          <a:p>
            <a:r>
              <a:rPr lang="en-US" sz="1200" b="1" kern="1200" dirty="0" smtClean="0">
                <a:solidFill>
                  <a:schemeClr val="tx1"/>
                </a:solidFill>
                <a:latin typeface="+mn-lt"/>
                <a:ea typeface="+mn-ea"/>
                <a:cs typeface="+mn-cs"/>
              </a:rPr>
              <a:t>MS-PS1-2: Analyze and interpret data on the properties of substances before and after the substances interact to determine if a chemical reaction has occurred</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Each pure substance has characteristic chemical properties</a:t>
            </a:r>
          </a:p>
          <a:p>
            <a:pPr lvl="0"/>
            <a:r>
              <a:rPr lang="en-US" sz="1200" kern="1200" dirty="0" smtClean="0">
                <a:solidFill>
                  <a:schemeClr val="tx1"/>
                </a:solidFill>
                <a:latin typeface="+mn-lt"/>
                <a:ea typeface="+mn-ea"/>
                <a:cs typeface="+mn-cs"/>
              </a:rPr>
              <a:t>Substances react chemically in characteristic ways to form new properties</a:t>
            </a:r>
          </a:p>
          <a:p>
            <a:pPr lvl="0"/>
            <a:r>
              <a:rPr lang="en-US" sz="1200" kern="1200" dirty="0" smtClean="0">
                <a:solidFill>
                  <a:schemeClr val="tx1"/>
                </a:solidFill>
                <a:latin typeface="+mn-lt"/>
                <a:ea typeface="+mn-ea"/>
                <a:cs typeface="+mn-cs"/>
              </a:rPr>
              <a:t>Macroscopic patterns are related to nature of atomic-level structure</a:t>
            </a:r>
          </a:p>
          <a:p>
            <a:r>
              <a:rPr lang="en-US" sz="1200" b="1" kern="1200" dirty="0" smtClean="0">
                <a:solidFill>
                  <a:schemeClr val="tx1"/>
                </a:solidFill>
                <a:latin typeface="+mn-lt"/>
                <a:ea typeface="+mn-ea"/>
                <a:cs typeface="+mn-cs"/>
              </a:rPr>
              <a:t>MS-PS1-4: Develop a model that predicts and describes changes in state of a pure substance</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In a liquid, molecules constantly in contact with others</a:t>
            </a:r>
          </a:p>
          <a:p>
            <a:pPr lvl="0"/>
            <a:r>
              <a:rPr lang="en-US" sz="1200" kern="1200" dirty="0" smtClean="0">
                <a:solidFill>
                  <a:schemeClr val="tx1"/>
                </a:solidFill>
                <a:latin typeface="+mn-lt"/>
                <a:ea typeface="+mn-ea"/>
                <a:cs typeface="+mn-cs"/>
              </a:rPr>
              <a:t>Cause and effect relationships can be used to predict phenomena</a:t>
            </a:r>
          </a:p>
          <a:p>
            <a:r>
              <a:rPr lang="en-US" sz="1200" b="1" kern="1200" dirty="0" smtClean="0">
                <a:solidFill>
                  <a:schemeClr val="tx1"/>
                </a:solidFill>
                <a:latin typeface="+mn-lt"/>
                <a:ea typeface="+mn-ea"/>
                <a:cs typeface="+mn-cs"/>
              </a:rPr>
              <a:t>HS-PS1-3: Plan and conduct an investigation to gather evidence to compare the structure of substances at the bulk scale to infer the strength of electrical forces between particles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Structure and interactions of matter at the bulk scale are determined by electrical</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forces within and between atoms</a:t>
            </a:r>
          </a:p>
          <a:p>
            <a:pPr lvl="0"/>
            <a:r>
              <a:rPr lang="en-US" sz="1200" kern="1200" dirty="0" smtClean="0">
                <a:solidFill>
                  <a:schemeClr val="tx1"/>
                </a:solidFill>
                <a:latin typeface="+mn-lt"/>
                <a:ea typeface="+mn-ea"/>
                <a:cs typeface="+mn-cs"/>
              </a:rPr>
              <a:t>Different patterns may be observed at each of the scales at which a system is studied and can provide evidence for causality in explanations of phenomena</a:t>
            </a:r>
          </a:p>
          <a:p>
            <a:r>
              <a:rPr lang="en-US" sz="1200" b="1" kern="1200" dirty="0" smtClean="0">
                <a:solidFill>
                  <a:schemeClr val="tx1"/>
                </a:solidFill>
                <a:latin typeface="+mn-lt"/>
                <a:ea typeface="+mn-ea"/>
                <a:cs typeface="+mn-cs"/>
              </a:rPr>
              <a:t>HS-PS1-6: Refine the design of a chemical system by specifying a change in conditions that would produce increased amounts of products at equilibrium</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Much of science deals with constructing explanations of how things change</a:t>
            </a:r>
          </a:p>
          <a:p>
            <a:r>
              <a:rPr lang="en-US" sz="1200" b="1" kern="1200" dirty="0" smtClean="0">
                <a:solidFill>
                  <a:schemeClr val="tx1"/>
                </a:solidFill>
                <a:latin typeface="+mn-lt"/>
                <a:ea typeface="+mn-ea"/>
                <a:cs typeface="+mn-cs"/>
              </a:rPr>
              <a:t>HS-PS2-6: Communicate scientific and technical information about why the molecular-level structure is important in the functioning of designed materials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Investigating structures requires a detailed examination of the properties of different materials, the structures of different components, and connections of components to reveal its function and/or solve a problem</a:t>
            </a:r>
          </a:p>
          <a:p>
            <a:pPr>
              <a:lnSpc>
                <a:spcPct val="80000"/>
              </a:lnSpc>
            </a:pPr>
            <a:r>
              <a:rPr lang="en-US" sz="1200" dirty="0" smtClean="0">
                <a:ea typeface="ＭＳ Ｐゴシック" charset="0"/>
                <a:cs typeface="ＭＳ Ｐゴシック" charset="0"/>
              </a:rPr>
              <a:t>-----------------------------------------------------------------------------------</a:t>
            </a:r>
          </a:p>
          <a:p>
            <a:pPr>
              <a:lnSpc>
                <a:spcPct val="80000"/>
              </a:lnSpc>
            </a:pPr>
            <a:r>
              <a:rPr lang="en-US" sz="1200" b="1" dirty="0" smtClean="0">
                <a:ea typeface="ＭＳ Ｐゴシック" charset="0"/>
                <a:cs typeface="ＭＳ Ｐゴシック" charset="0"/>
              </a:rPr>
              <a:t>This Slide:</a:t>
            </a:r>
            <a:r>
              <a:rPr lang="en-US" sz="1200" b="1" baseline="0" dirty="0" smtClean="0">
                <a:ea typeface="ＭＳ Ｐゴシック" charset="0"/>
                <a:cs typeface="ＭＳ Ｐゴシック" charset="0"/>
              </a:rPr>
              <a:t> </a:t>
            </a:r>
            <a:r>
              <a:rPr lang="en-US" sz="1200" b="0" baseline="0" dirty="0" smtClean="0">
                <a:ea typeface="ＭＳ Ｐゴシック" charset="0"/>
                <a:cs typeface="ＭＳ Ｐゴシック" charset="0"/>
              </a:rPr>
              <a:t>The figure uses colors to represent average pH of the world’s oceans.  The overall average of seawater pH is 8.1.  Older water that has been away from the surface has had more respiration occurring in it, causing a lower pH.  This is why the Pacific Ocean has a lower pH than the Atlantic Ocean. (New water is formed at the Atlantic Ocean.)  Older, deep water is </a:t>
            </a:r>
            <a:r>
              <a:rPr lang="en-US" sz="1200" b="0" baseline="0" dirty="0" err="1" smtClean="0">
                <a:ea typeface="ＭＳ Ｐゴシック" charset="0"/>
                <a:cs typeface="ＭＳ Ｐゴシック" charset="0"/>
              </a:rPr>
              <a:t>upwelled</a:t>
            </a:r>
            <a:r>
              <a:rPr lang="en-US" sz="1200" b="0" baseline="0" dirty="0" smtClean="0">
                <a:ea typeface="ＭＳ Ｐゴシック" charset="0"/>
                <a:cs typeface="ＭＳ Ｐゴシック" charset="0"/>
              </a:rPr>
              <a:t> (flows from deep water to the surface) on the eastern boundary of each ocean, causing low pH near the western coasts.</a:t>
            </a:r>
            <a:endParaRPr lang="en-US" sz="1200" b="1"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PICTURE/GRAPHICS CREDIT</a:t>
            </a:r>
            <a:r>
              <a:rPr lang="en-US" sz="1200" dirty="0" smtClean="0">
                <a:ea typeface="ＭＳ Ｐゴシック" charset="0"/>
                <a:cs typeface="ＭＳ Ｐゴシック" charset="0"/>
              </a:rPr>
              <a:t>: http://www.appinsys.com/globalwarming/OceanAcidification.htm</a:t>
            </a:r>
          </a:p>
        </p:txBody>
      </p:sp>
      <p:sp>
        <p:nvSpPr>
          <p:cNvPr id="4" name="Slide Number Placeholder 3"/>
          <p:cNvSpPr>
            <a:spLocks noGrp="1"/>
          </p:cNvSpPr>
          <p:nvPr>
            <p:ph type="sldNum" sz="quarter" idx="10"/>
          </p:nvPr>
        </p:nvSpPr>
        <p:spPr/>
        <p:txBody>
          <a:bodyPr/>
          <a:lstStyle/>
          <a:p>
            <a:fld id="{42983CD8-A60F-45F7-812A-F3CCF5355F7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t>This slide is for the instructor</a:t>
            </a:r>
          </a:p>
          <a:p>
            <a:endParaRPr lang="en-US" dirty="0" smtClean="0"/>
          </a:p>
          <a:p>
            <a:r>
              <a:rPr lang="en-US" b="1" dirty="0" smtClean="0"/>
              <a:t>WHY:</a:t>
            </a:r>
            <a:r>
              <a:rPr lang="en-US" b="1" baseline="0" dirty="0" smtClean="0"/>
              <a:t> </a:t>
            </a:r>
            <a:r>
              <a:rPr lang="en-US" b="0" baseline="0" dirty="0" smtClean="0"/>
              <a:t>The first few minutes of class will be spent on this demonstration, which will engage students in thinking about what is causing the color change.  Students should fill out worksheets as the instructor goes through the demonstration (see slide 3).  </a:t>
            </a:r>
            <a:endParaRPr lang="en-US" b="1" dirty="0" smtClean="0"/>
          </a:p>
          <a:p>
            <a:endParaRPr lang="en-US" dirty="0" smtClean="0"/>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DEMO CREDIT: </a:t>
            </a:r>
            <a:r>
              <a:rPr lang="en-US" sz="1200" b="0" dirty="0" err="1" smtClean="0">
                <a:ea typeface="ＭＳ Ｐゴシック" charset="0"/>
                <a:cs typeface="ＭＳ Ｐゴシック" charset="0"/>
              </a:rPr>
              <a:t>Flinn</a:t>
            </a:r>
            <a:r>
              <a:rPr lang="en-US" sz="1200" b="0" dirty="0" smtClean="0">
                <a:ea typeface="ＭＳ Ｐゴシック" charset="0"/>
                <a:cs typeface="ＭＳ Ｐゴシック" charset="0"/>
              </a:rPr>
              <a:t> Scientific</a:t>
            </a:r>
            <a:endParaRPr lang="en-US" sz="1200"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baseline="0" dirty="0" smtClean="0">
                <a:ea typeface="ＭＳ Ｐゴシック" charset="0"/>
                <a:cs typeface="ＭＳ Ｐゴシック" charset="0"/>
              </a:rPr>
              <a:t>The materials  needed for the demonstration are listed in the slide.  The instructor can use one of three procedures depending on availability of pH indicator.  The Universal Indicator will produce the most changes in colors.  </a:t>
            </a: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1"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baseline="0" dirty="0" smtClean="0">
                <a:ea typeface="ＭＳ Ｐゴシック" charset="0"/>
                <a:cs typeface="ＭＳ Ｐゴシック" charset="0"/>
              </a:rPr>
              <a:t>Procedure Using Universal Indicator: </a:t>
            </a:r>
          </a:p>
          <a:p>
            <a:r>
              <a:rPr lang="en-US" dirty="0" smtClean="0"/>
              <a:t>1. Measure out approximately 350 </a:t>
            </a:r>
            <a:r>
              <a:rPr lang="en-US" dirty="0" err="1" smtClean="0"/>
              <a:t>mL</a:t>
            </a:r>
            <a:r>
              <a:rPr lang="en-US" dirty="0" smtClean="0"/>
              <a:t> of distilled water in a 600 </a:t>
            </a:r>
            <a:r>
              <a:rPr lang="en-US" dirty="0" err="1" smtClean="0"/>
              <a:t>mL</a:t>
            </a:r>
            <a:r>
              <a:rPr lang="en-US" dirty="0" smtClean="0"/>
              <a:t> beaker.</a:t>
            </a:r>
          </a:p>
          <a:p>
            <a:r>
              <a:rPr lang="en-US" dirty="0" smtClean="0"/>
              <a:t>2. Add 100 </a:t>
            </a:r>
            <a:r>
              <a:rPr lang="en-US" dirty="0" err="1" smtClean="0"/>
              <a:t>mL</a:t>
            </a:r>
            <a:r>
              <a:rPr lang="en-US" dirty="0" smtClean="0"/>
              <a:t> of 0.1 M </a:t>
            </a:r>
            <a:r>
              <a:rPr lang="en-US" dirty="0" err="1" smtClean="0"/>
              <a:t>NaOH</a:t>
            </a:r>
            <a:r>
              <a:rPr lang="en-US" dirty="0" smtClean="0"/>
              <a:t>.</a:t>
            </a:r>
          </a:p>
          <a:p>
            <a:r>
              <a:rPr lang="en-US" dirty="0" smtClean="0"/>
              <a:t>3. Add 10 </a:t>
            </a:r>
            <a:r>
              <a:rPr lang="en-US" dirty="0" err="1" smtClean="0"/>
              <a:t>mL</a:t>
            </a:r>
            <a:r>
              <a:rPr lang="en-US" dirty="0" smtClean="0"/>
              <a:t> of universal indicator and stir. The solution should be dark purple.</a:t>
            </a:r>
          </a:p>
          <a:p>
            <a:r>
              <a:rPr lang="en-US" dirty="0" smtClean="0"/>
              <a:t>4. Pour the solution into the 500 </a:t>
            </a:r>
            <a:r>
              <a:rPr lang="en-US" dirty="0" err="1" smtClean="0"/>
              <a:t>mL</a:t>
            </a:r>
            <a:r>
              <a:rPr lang="en-US" dirty="0" smtClean="0"/>
              <a:t> graduated cylinder.</a:t>
            </a:r>
          </a:p>
          <a:p>
            <a:r>
              <a:rPr lang="en-US" dirty="0" smtClean="0"/>
              <a:t>5. Drop an Alka-Seltzer tablet into the 500 </a:t>
            </a:r>
            <a:r>
              <a:rPr lang="en-US" dirty="0" err="1" smtClean="0"/>
              <a:t>mL</a:t>
            </a:r>
            <a:r>
              <a:rPr lang="en-US" dirty="0" smtClean="0"/>
              <a:t> graduated cylinder. Observe the color changes as the carbon dioxide bubbles are formed.  The color should change</a:t>
            </a:r>
            <a:r>
              <a:rPr lang="en-US" baseline="0" dirty="0" smtClean="0"/>
              <a:t> from purple to green.</a:t>
            </a:r>
            <a:endParaRPr lang="en-US" dirty="0" smtClean="0"/>
          </a:p>
          <a:p>
            <a:r>
              <a:rPr lang="en-US" dirty="0" smtClean="0"/>
              <a:t>6. When the tablet rises to the top of the graduated cylinder or when yellow starts appearing, add about 10 </a:t>
            </a:r>
            <a:r>
              <a:rPr lang="en-US" dirty="0" err="1" smtClean="0"/>
              <a:t>mL</a:t>
            </a:r>
            <a:r>
              <a:rPr lang="en-US" dirty="0" smtClean="0"/>
              <a:t> of vinegar to the solution. This will turn the solution in the</a:t>
            </a:r>
            <a:r>
              <a:rPr lang="en-US" baseline="0" dirty="0" smtClean="0"/>
              <a:t> </a:t>
            </a:r>
            <a:r>
              <a:rPr lang="en-US" dirty="0" smtClean="0"/>
              <a:t>top of the graduated cylinder red.</a:t>
            </a:r>
          </a:p>
          <a:p>
            <a:endParaRPr lang="en-US" dirty="0" smtClean="0"/>
          </a:p>
          <a:p>
            <a:r>
              <a:rPr lang="en-US" b="1" dirty="0" smtClean="0"/>
              <a:t>Alternative Procedure Using</a:t>
            </a:r>
            <a:r>
              <a:rPr lang="en-US" b="1" baseline="0" dirty="0" smtClean="0"/>
              <a:t> </a:t>
            </a:r>
            <a:r>
              <a:rPr lang="en-US" b="1" baseline="0" dirty="0" err="1" smtClean="0"/>
              <a:t>Bromothymol</a:t>
            </a:r>
            <a:r>
              <a:rPr lang="en-US" b="1" baseline="0" dirty="0" smtClean="0"/>
              <a:t> Blue</a:t>
            </a:r>
          </a:p>
          <a:p>
            <a:r>
              <a:rPr lang="en-US" dirty="0" smtClean="0"/>
              <a:t>1. Measure out approximately 350 </a:t>
            </a:r>
            <a:r>
              <a:rPr lang="en-US" dirty="0" err="1" smtClean="0"/>
              <a:t>mL</a:t>
            </a:r>
            <a:r>
              <a:rPr lang="en-US" dirty="0" smtClean="0"/>
              <a:t> of distilled water in a 600 </a:t>
            </a:r>
            <a:r>
              <a:rPr lang="en-US" dirty="0" err="1" smtClean="0"/>
              <a:t>mL</a:t>
            </a:r>
            <a:r>
              <a:rPr lang="en-US" dirty="0" smtClean="0"/>
              <a:t> beaker.</a:t>
            </a:r>
          </a:p>
          <a:p>
            <a:r>
              <a:rPr lang="en-US" dirty="0" smtClean="0"/>
              <a:t>2. Add 100 </a:t>
            </a:r>
            <a:r>
              <a:rPr lang="en-US" dirty="0" err="1" smtClean="0"/>
              <a:t>mL</a:t>
            </a:r>
            <a:r>
              <a:rPr lang="en-US" dirty="0" smtClean="0"/>
              <a:t> of 0.1 M </a:t>
            </a:r>
            <a:r>
              <a:rPr lang="en-US" dirty="0" err="1" smtClean="0"/>
              <a:t>NaOH</a:t>
            </a:r>
            <a:r>
              <a:rPr lang="en-US" dirty="0" smtClean="0"/>
              <a:t>.</a:t>
            </a:r>
          </a:p>
          <a:p>
            <a:r>
              <a:rPr lang="en-US" dirty="0" smtClean="0"/>
              <a:t>3. Add 10 </a:t>
            </a:r>
            <a:r>
              <a:rPr lang="en-US" dirty="0" err="1" smtClean="0"/>
              <a:t>mL</a:t>
            </a:r>
            <a:r>
              <a:rPr lang="en-US" dirty="0" smtClean="0"/>
              <a:t> of universal indicator and stir. The solution should be blue.</a:t>
            </a:r>
          </a:p>
          <a:p>
            <a:r>
              <a:rPr lang="en-US" dirty="0" smtClean="0"/>
              <a:t>4. Pour the solution into the 500 </a:t>
            </a:r>
            <a:r>
              <a:rPr lang="en-US" dirty="0" err="1" smtClean="0"/>
              <a:t>mL</a:t>
            </a:r>
            <a:r>
              <a:rPr lang="en-US" dirty="0" smtClean="0"/>
              <a:t> graduated cylinder.</a:t>
            </a:r>
          </a:p>
          <a:p>
            <a:r>
              <a:rPr lang="en-US" dirty="0" smtClean="0"/>
              <a:t>5</a:t>
            </a:r>
            <a:r>
              <a:rPr lang="en-US" b="0" dirty="0" smtClean="0"/>
              <a:t>. Drop an Alka-Seltzer tablet into the 500 </a:t>
            </a:r>
            <a:r>
              <a:rPr lang="en-US" b="0" dirty="0" err="1" smtClean="0"/>
              <a:t>mL</a:t>
            </a:r>
            <a:r>
              <a:rPr lang="en-US" b="0" dirty="0" smtClean="0"/>
              <a:t> graduated cylinder. Carbon dioxide bubbles will form but color</a:t>
            </a:r>
            <a:r>
              <a:rPr lang="en-US" b="0" baseline="0" dirty="0" smtClean="0"/>
              <a:t> will not change.</a:t>
            </a:r>
            <a:endParaRPr lang="en-US" b="0" dirty="0" smtClean="0"/>
          </a:p>
          <a:p>
            <a:r>
              <a:rPr lang="en-US" b="0" dirty="0" smtClean="0"/>
              <a:t>6. When the tablet rises to the top of the graduated cylinder, add about 10 </a:t>
            </a:r>
            <a:r>
              <a:rPr lang="en-US" b="0" dirty="0" err="1" smtClean="0"/>
              <a:t>mL</a:t>
            </a:r>
            <a:r>
              <a:rPr lang="en-US" b="0" dirty="0" smtClean="0"/>
              <a:t> of vinegar to the solution. This will turn the solution green.</a:t>
            </a:r>
          </a:p>
          <a:p>
            <a:endParaRPr lang="en-US" b="1" dirty="0" smtClean="0"/>
          </a:p>
          <a:p>
            <a:r>
              <a:rPr lang="en-US" b="1" dirty="0" smtClean="0"/>
              <a:t>Alternative Procedure Using</a:t>
            </a:r>
            <a:r>
              <a:rPr lang="en-US" b="1" baseline="0" dirty="0" smtClean="0"/>
              <a:t> Litmus Solution</a:t>
            </a:r>
          </a:p>
          <a:p>
            <a:r>
              <a:rPr lang="en-US" dirty="0" smtClean="0"/>
              <a:t>1. Measure out approximately 350 </a:t>
            </a:r>
            <a:r>
              <a:rPr lang="en-US" dirty="0" err="1" smtClean="0"/>
              <a:t>mL</a:t>
            </a:r>
            <a:r>
              <a:rPr lang="en-US" dirty="0" smtClean="0"/>
              <a:t> of distilled water in a 600 </a:t>
            </a:r>
            <a:r>
              <a:rPr lang="en-US" dirty="0" err="1" smtClean="0"/>
              <a:t>mL</a:t>
            </a:r>
            <a:r>
              <a:rPr lang="en-US" dirty="0" smtClean="0"/>
              <a:t> beaker.</a:t>
            </a:r>
          </a:p>
          <a:p>
            <a:r>
              <a:rPr lang="en-US" dirty="0" smtClean="0"/>
              <a:t>2. Add 100 </a:t>
            </a:r>
            <a:r>
              <a:rPr lang="en-US" dirty="0" err="1" smtClean="0"/>
              <a:t>mL</a:t>
            </a:r>
            <a:r>
              <a:rPr lang="en-US" dirty="0" smtClean="0"/>
              <a:t> of 0.1 M </a:t>
            </a:r>
            <a:r>
              <a:rPr lang="en-US" dirty="0" err="1" smtClean="0"/>
              <a:t>NaOH</a:t>
            </a:r>
            <a:r>
              <a:rPr lang="en-US" dirty="0" smtClean="0"/>
              <a:t>.</a:t>
            </a:r>
          </a:p>
          <a:p>
            <a:r>
              <a:rPr lang="en-US" dirty="0" smtClean="0"/>
              <a:t>3. Add 10 </a:t>
            </a:r>
            <a:r>
              <a:rPr lang="en-US" dirty="0" err="1" smtClean="0"/>
              <a:t>mL</a:t>
            </a:r>
            <a:r>
              <a:rPr lang="en-US" dirty="0" smtClean="0"/>
              <a:t> of universal indicator and stir. The solution should be blue.</a:t>
            </a:r>
          </a:p>
          <a:p>
            <a:r>
              <a:rPr lang="en-US" dirty="0" smtClean="0"/>
              <a:t>4. Pour the solution into the 500 </a:t>
            </a:r>
            <a:r>
              <a:rPr lang="en-US" dirty="0" err="1" smtClean="0"/>
              <a:t>mL</a:t>
            </a:r>
            <a:r>
              <a:rPr lang="en-US" dirty="0" smtClean="0"/>
              <a:t> graduated cylinder.</a:t>
            </a:r>
          </a:p>
          <a:p>
            <a:r>
              <a:rPr lang="en-US" dirty="0" smtClean="0"/>
              <a:t>5</a:t>
            </a:r>
            <a:r>
              <a:rPr lang="en-US" b="0" dirty="0" smtClean="0"/>
              <a:t>. Drop an Alka-Seltzer tablet into the 500 </a:t>
            </a:r>
            <a:r>
              <a:rPr lang="en-US" b="0" dirty="0" err="1" smtClean="0"/>
              <a:t>mL</a:t>
            </a:r>
            <a:r>
              <a:rPr lang="en-US" b="0" dirty="0" smtClean="0"/>
              <a:t> graduated cylinder. Carbon dioxide bubbles will form and observe color change to red.</a:t>
            </a:r>
            <a:endParaRPr lang="en-US" b="1" dirty="0" smtClean="0"/>
          </a:p>
          <a:p>
            <a:endParaRPr lang="en-US" dirty="0" smtClean="0"/>
          </a:p>
          <a:p>
            <a:endParaRPr lang="en-US" sz="1200" b="1" baseline="0" dirty="0" smtClean="0">
              <a:ea typeface="ＭＳ Ｐゴシック" charset="0"/>
              <a:cs typeface="ＭＳ Ｐゴシック" charset="0"/>
            </a:endParaRPr>
          </a:p>
          <a:p>
            <a:endParaRPr lang="en-US" sz="1200" b="1" baseline="0" dirty="0" smtClean="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42983CD8-A60F-45F7-812A-F3CCF5355F7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t>This slide is for the students</a:t>
            </a:r>
          </a:p>
          <a:p>
            <a:endParaRPr lang="en-US" dirty="0" smtClean="0"/>
          </a:p>
          <a:p>
            <a:r>
              <a:rPr lang="en-US" b="1" baseline="0" dirty="0" smtClean="0"/>
              <a:t>Directions for the Instructor:</a:t>
            </a:r>
            <a:endParaRPr lang="en-US" b="0" baseline="0" dirty="0" smtClean="0"/>
          </a:p>
          <a:p>
            <a:pPr marL="228600" indent="-228600">
              <a:buAutoNum type="arabicPeriod"/>
            </a:pPr>
            <a:r>
              <a:rPr lang="en-US" b="0" baseline="0" dirty="0" smtClean="0"/>
              <a:t>This is an example of a notebook entry for the students to complete while you do the demonstration.</a:t>
            </a:r>
          </a:p>
          <a:p>
            <a:pPr marL="228600" indent="-228600">
              <a:buAutoNum type="arabicPeriod"/>
            </a:pPr>
            <a:r>
              <a:rPr lang="en-US" b="0" baseline="0" dirty="0" smtClean="0"/>
              <a:t>As you go through the demonstration, be sure to mention what is being added to the DIW and prompt students for their observed changes.  Afterwards, ask them about their “I wonder…” comments.</a:t>
            </a:r>
          </a:p>
          <a:p>
            <a:endParaRPr lang="en-US" b="1" baseline="0" dirty="0" smtClean="0"/>
          </a:p>
          <a:p>
            <a:r>
              <a:rPr lang="en-US" b="1" dirty="0" smtClean="0"/>
              <a:t>Demonstration Explanation,</a:t>
            </a:r>
            <a:r>
              <a:rPr lang="en-US" b="1" baseline="0" dirty="0" smtClean="0"/>
              <a:t> modified from </a:t>
            </a:r>
            <a:r>
              <a:rPr lang="en-US" b="1" baseline="0" dirty="0" err="1" smtClean="0"/>
              <a:t>Flinn</a:t>
            </a:r>
            <a:r>
              <a:rPr lang="en-US" b="1" baseline="0" dirty="0" smtClean="0"/>
              <a:t> Scientific (can be used to answer students’ questions)</a:t>
            </a:r>
            <a:r>
              <a:rPr lang="en-US" b="1" dirty="0" smtClean="0"/>
              <a:t>:</a:t>
            </a:r>
          </a:p>
          <a:p>
            <a:r>
              <a:rPr lang="en-US" dirty="0" smtClean="0"/>
              <a:t>The Alka-Seltzer tablets contain sodium bicarbonate and citric acid. As the Alka-Seltzer tablet dissolves in water, the citric acid reacts with the sodium bicarbonate to produce carbonic acid</a:t>
            </a:r>
            <a:r>
              <a:rPr lang="en-US" baseline="0" dirty="0" smtClean="0"/>
              <a:t> </a:t>
            </a:r>
            <a:r>
              <a:rPr lang="en-US" dirty="0" smtClean="0"/>
              <a:t>and carbon dioxide.</a:t>
            </a:r>
          </a:p>
          <a:p>
            <a:endParaRPr lang="en-US" dirty="0" smtClean="0"/>
          </a:p>
          <a:p>
            <a:r>
              <a:rPr lang="en-US" dirty="0" smtClean="0"/>
              <a:t>HCO</a:t>
            </a:r>
            <a:r>
              <a:rPr lang="en-US" baseline="-25000" dirty="0" smtClean="0"/>
              <a:t>3</a:t>
            </a:r>
            <a:r>
              <a:rPr lang="en-US" baseline="30000" dirty="0" smtClean="0"/>
              <a:t>-</a:t>
            </a:r>
            <a:r>
              <a:rPr lang="en-US" dirty="0" smtClean="0"/>
              <a:t> + H</a:t>
            </a:r>
            <a:r>
              <a:rPr lang="en-US" baseline="30000" dirty="0" smtClean="0"/>
              <a:t>+</a:t>
            </a:r>
            <a:r>
              <a:rPr lang="en-US" dirty="0" smtClean="0"/>
              <a:t> </a:t>
            </a:r>
            <a:r>
              <a:rPr lang="en-US" dirty="0" smtClean="0">
                <a:sym typeface="Wingdings"/>
              </a:rPr>
              <a:t></a:t>
            </a:r>
            <a:r>
              <a:rPr lang="en-US" dirty="0" smtClean="0"/>
              <a:t> H</a:t>
            </a:r>
            <a:r>
              <a:rPr lang="en-US" baseline="-25000" dirty="0" smtClean="0"/>
              <a:t>2</a:t>
            </a:r>
            <a:r>
              <a:rPr lang="en-US" dirty="0" smtClean="0"/>
              <a:t>CO</a:t>
            </a:r>
            <a:r>
              <a:rPr lang="en-US" baseline="-25000" dirty="0" smtClean="0"/>
              <a:t>3</a:t>
            </a:r>
          </a:p>
          <a:p>
            <a:r>
              <a:rPr lang="en-US" dirty="0" smtClean="0"/>
              <a:t>H</a:t>
            </a:r>
            <a:r>
              <a:rPr lang="en-US" baseline="-25000" dirty="0" smtClean="0"/>
              <a:t>2</a:t>
            </a:r>
            <a:r>
              <a:rPr lang="en-US" dirty="0" smtClean="0"/>
              <a:t>CO</a:t>
            </a:r>
            <a:r>
              <a:rPr lang="en-US" baseline="-25000" dirty="0" smtClean="0"/>
              <a:t>3</a:t>
            </a:r>
            <a:r>
              <a:rPr lang="en-US" dirty="0" smtClean="0"/>
              <a:t> </a:t>
            </a:r>
            <a:r>
              <a:rPr lang="en-US" dirty="0" smtClean="0">
                <a:sym typeface="Wingdings"/>
              </a:rPr>
              <a:t> </a:t>
            </a:r>
            <a:r>
              <a:rPr lang="en-US" dirty="0" smtClean="0"/>
              <a:t>H</a:t>
            </a:r>
            <a:r>
              <a:rPr lang="en-US" baseline="-25000" dirty="0" smtClean="0"/>
              <a:t>2</a:t>
            </a:r>
            <a:r>
              <a:rPr lang="en-US" dirty="0" smtClean="0"/>
              <a:t>O + CO</a:t>
            </a:r>
            <a:r>
              <a:rPr lang="en-US" baseline="-25000" dirty="0" smtClean="0"/>
              <a:t>2</a:t>
            </a:r>
          </a:p>
          <a:p>
            <a:endParaRPr lang="en-US" baseline="-25000" dirty="0" smtClean="0"/>
          </a:p>
          <a:p>
            <a:r>
              <a:rPr lang="en-US" dirty="0" smtClean="0"/>
              <a:t>The carbonic acid then reacts with the basic sodium hydroxide to change the pH of the solution.</a:t>
            </a:r>
          </a:p>
          <a:p>
            <a:endParaRPr lang="en-US" dirty="0" smtClean="0"/>
          </a:p>
          <a:p>
            <a:r>
              <a:rPr lang="en-US" dirty="0" smtClean="0"/>
              <a:t>H</a:t>
            </a:r>
            <a:r>
              <a:rPr lang="en-US" baseline="-25000" dirty="0" smtClean="0"/>
              <a:t>2</a:t>
            </a:r>
            <a:r>
              <a:rPr lang="en-US" dirty="0" smtClean="0"/>
              <a:t>CO</a:t>
            </a:r>
            <a:r>
              <a:rPr lang="en-US" baseline="-25000" dirty="0" smtClean="0"/>
              <a:t>3</a:t>
            </a:r>
            <a:r>
              <a:rPr lang="en-US" dirty="0" smtClean="0"/>
              <a:t> + OH</a:t>
            </a:r>
            <a:r>
              <a:rPr lang="en-US" baseline="30000" dirty="0" smtClean="0"/>
              <a:t>- </a:t>
            </a:r>
            <a:r>
              <a:rPr lang="en-US" dirty="0" smtClean="0">
                <a:sym typeface="Wingdings"/>
              </a:rPr>
              <a:t> </a:t>
            </a:r>
            <a:r>
              <a:rPr lang="en-US" dirty="0" smtClean="0"/>
              <a:t>HCO</a:t>
            </a:r>
            <a:r>
              <a:rPr lang="en-US" baseline="-25000" dirty="0" smtClean="0"/>
              <a:t>3</a:t>
            </a:r>
            <a:r>
              <a:rPr lang="en-US" baseline="30000" dirty="0" smtClean="0"/>
              <a:t>-</a:t>
            </a:r>
            <a:r>
              <a:rPr lang="en-US" dirty="0" smtClean="0"/>
              <a:t> + H</a:t>
            </a:r>
            <a:r>
              <a:rPr lang="en-US" baseline="-25000" dirty="0" smtClean="0"/>
              <a:t>2</a:t>
            </a:r>
            <a:r>
              <a:rPr lang="en-US" dirty="0" smtClean="0"/>
              <a:t>O</a:t>
            </a:r>
          </a:p>
          <a:p>
            <a:r>
              <a:rPr lang="en-US" dirty="0" smtClean="0"/>
              <a:t>HCO</a:t>
            </a:r>
            <a:r>
              <a:rPr lang="en-US" baseline="-25000" dirty="0" smtClean="0"/>
              <a:t>3</a:t>
            </a:r>
            <a:r>
              <a:rPr lang="en-US" baseline="30000" dirty="0" smtClean="0"/>
              <a:t>-</a:t>
            </a:r>
            <a:r>
              <a:rPr lang="en-US" dirty="0" smtClean="0"/>
              <a:t> + OH</a:t>
            </a:r>
            <a:r>
              <a:rPr lang="en-US" baseline="30000" dirty="0" smtClean="0"/>
              <a:t>-</a:t>
            </a:r>
            <a:r>
              <a:rPr lang="en-US" dirty="0" smtClean="0"/>
              <a:t> </a:t>
            </a:r>
            <a:r>
              <a:rPr lang="en-US" dirty="0" smtClean="0">
                <a:sym typeface="Wingdings"/>
              </a:rPr>
              <a:t></a:t>
            </a:r>
            <a:r>
              <a:rPr lang="en-US" dirty="0" smtClean="0"/>
              <a:t> CO</a:t>
            </a:r>
            <a:r>
              <a:rPr lang="en-US" baseline="-25000" dirty="0" smtClean="0"/>
              <a:t>3</a:t>
            </a:r>
            <a:r>
              <a:rPr lang="en-US" baseline="30000" dirty="0" smtClean="0"/>
              <a:t>2-</a:t>
            </a:r>
            <a:r>
              <a:rPr lang="en-US" dirty="0" smtClean="0"/>
              <a:t> + H</a:t>
            </a:r>
            <a:r>
              <a:rPr lang="en-US" baseline="-25000" dirty="0" smtClean="0"/>
              <a:t>2</a:t>
            </a:r>
            <a:r>
              <a:rPr lang="en-US" dirty="0" smtClean="0"/>
              <a:t>O</a:t>
            </a:r>
          </a:p>
          <a:p>
            <a:endParaRPr lang="en-US" dirty="0" smtClean="0"/>
          </a:p>
          <a:p>
            <a:r>
              <a:rPr lang="en-US" dirty="0" smtClean="0"/>
              <a:t>As the base is consumed, the solution will slowly become more acidic, resulting in the color changes. </a:t>
            </a:r>
          </a:p>
          <a:p>
            <a:endParaRPr lang="en-US" dirty="0" smtClean="0"/>
          </a:p>
          <a:p>
            <a:r>
              <a:rPr lang="en-US" dirty="0" smtClean="0"/>
              <a:t>The Alka-Seltzer tablet initially sinks to the bottom of the cylinder. As the carbon dioxide bubbles adhere to the tablet, the tablet begins to rise and eventually floats. The buoyancy of the tablet and the final addition of vinegar lead to a pH gradient. Universal indicator makes the pH gradient visible and produces the characteristic rainbow of colors.</a:t>
            </a:r>
          </a:p>
          <a:p>
            <a:endParaRPr lang="en-US" b="1" baseline="0" dirty="0" smtClean="0"/>
          </a:p>
          <a:p>
            <a:endParaRPr lang="en-US" b="0" baseline="0" dirty="0" smtClean="0"/>
          </a:p>
          <a:p>
            <a:endParaRPr lang="en-US" b="1"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t>This slide is for the students</a:t>
            </a:r>
          </a:p>
          <a:p>
            <a:pPr marL="228600" marR="0" indent="-228600" algn="l" defTabSz="914400" rtl="0" eaLnBrk="1" fontAlgn="auto" latinLnBrk="0" hangingPunct="1">
              <a:lnSpc>
                <a:spcPct val="100000"/>
              </a:lnSpc>
              <a:spcBef>
                <a:spcPts val="0"/>
              </a:spcBef>
              <a:spcAft>
                <a:spcPts val="0"/>
              </a:spcAft>
              <a:buClrTx/>
              <a:buSzTx/>
              <a:buFontTx/>
              <a:buNone/>
              <a:tabLst/>
              <a:defRPr/>
            </a:pPr>
            <a:endParaRPr lang="en-US" sz="1200" b="1" i="1" baseline="0" dirty="0" smtClean="0">
              <a:ea typeface="+mn-ea"/>
              <a:cs typeface="+mn-cs"/>
            </a:endParaRPr>
          </a:p>
          <a:p>
            <a:pPr marL="228600" marR="0" indent="-228600" algn="l" defTabSz="914400" rtl="0" eaLnBrk="1" fontAlgn="auto" latinLnBrk="0" hangingPunct="1">
              <a:lnSpc>
                <a:spcPct val="100000"/>
              </a:lnSpc>
              <a:spcBef>
                <a:spcPts val="0"/>
              </a:spcBef>
              <a:spcAft>
                <a:spcPts val="0"/>
              </a:spcAft>
              <a:buClrTx/>
              <a:buSzTx/>
              <a:buFontTx/>
              <a:buNone/>
              <a:tabLst/>
              <a:defRPr/>
            </a:pPr>
            <a:r>
              <a:rPr lang="en-US" sz="1200" b="1" u="none" baseline="0" dirty="0" smtClean="0">
                <a:ea typeface="ＭＳ Ｐゴシック" charset="0"/>
                <a:cs typeface="ＭＳ Ｐゴシック" charset="0"/>
              </a:rPr>
              <a:t>Narrative for the Instructor</a:t>
            </a:r>
          </a:p>
          <a:p>
            <a:pPr marL="228600" marR="0" indent="-228600" algn="l" defTabSz="914400" rtl="0" eaLnBrk="1" fontAlgn="auto" latinLnBrk="0" hangingPunct="1">
              <a:lnSpc>
                <a:spcPct val="100000"/>
              </a:lnSpc>
              <a:spcBef>
                <a:spcPts val="0"/>
              </a:spcBef>
              <a:spcAft>
                <a:spcPts val="0"/>
              </a:spcAft>
              <a:buClrTx/>
              <a:buSzTx/>
              <a:buFontTx/>
              <a:buNone/>
              <a:tabLst/>
              <a:defRPr/>
            </a:pPr>
            <a:r>
              <a:rPr lang="en-US" sz="1200" b="0" baseline="0" dirty="0" smtClean="0">
                <a:ea typeface="ＭＳ Ｐゴシック" charset="0"/>
                <a:cs typeface="ＭＳ Ｐゴシック" charset="0"/>
              </a:rPr>
              <a:t>The color changes observed in the demo were due to changes in the distilled water’s pH , which is a measure of its acidity.  We used an indicator dye called universal indicator to track the changes in pH.  Another example of an indicator dye is red cabbage extract.  This indicator is made by extracting a pigment called </a:t>
            </a:r>
            <a:r>
              <a:rPr lang="en-US" sz="1200" b="0" baseline="0" dirty="0" err="1" smtClean="0">
                <a:ea typeface="ＭＳ Ｐゴシック" charset="0"/>
                <a:cs typeface="ＭＳ Ｐゴシック" charset="0"/>
              </a:rPr>
              <a:t>flavin</a:t>
            </a:r>
            <a:r>
              <a:rPr lang="en-US" sz="1200" b="0" baseline="0" dirty="0" smtClean="0">
                <a:ea typeface="ＭＳ Ｐゴシック" charset="0"/>
                <a:cs typeface="ＭＳ Ｐゴシック" charset="0"/>
              </a:rPr>
              <a:t>, which is sensitive to pH.  Scientists also use litmus papers which change to blue or red, depending on the acidity of the solution.  pH meters use conductivity to measure pH.</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ea typeface="ＭＳ Ｐゴシック" charset="0"/>
              <a:cs typeface="ＭＳ Ｐゴシック"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ea typeface="ＭＳ Ｐゴシック" charset="0"/>
                <a:cs typeface="ＭＳ Ｐゴシック"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ea typeface="ＭＳ Ｐゴシック" charset="0"/>
                <a:cs typeface="ＭＳ Ｐゴシック" charset="0"/>
              </a:rPr>
              <a:t>Top:</a:t>
            </a:r>
            <a:r>
              <a:rPr lang="en-US" sz="1200" b="0" baseline="0" dirty="0" smtClean="0">
                <a:ea typeface="ＭＳ Ｐゴシック" charset="0"/>
                <a:cs typeface="ＭＳ Ｐゴシック" charset="0"/>
              </a:rPr>
              <a:t> http://science7acidbase.wikispaces.com/Litmus+Paper</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ea typeface="ＭＳ Ｐゴシック" charset="0"/>
                <a:cs typeface="ＭＳ Ｐゴシック" charset="0"/>
              </a:rPr>
              <a:t>Bottom: http://www.hannainst.com/usa/prods2.cfm?id=040002&amp;ProdCode=pH%2020</a:t>
            </a:r>
            <a:endParaRPr lang="en-US" sz="1200" b="0" dirty="0" smtClean="0">
              <a:ea typeface="ＭＳ Ｐゴシック" charset="0"/>
              <a:cs typeface="ＭＳ Ｐゴシック"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0" dirty="0" smtClean="0">
              <a:ea typeface="ＭＳ Ｐゴシック"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1" i="0" dirty="0" smtClean="0"/>
          </a:p>
          <a:p>
            <a:endParaRPr lang="en-US"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instructor</a:t>
            </a:r>
          </a:p>
          <a:p>
            <a:endParaRPr lang="en-US" b="1" i="1" dirty="0" smtClean="0"/>
          </a:p>
          <a:p>
            <a:r>
              <a:rPr lang="en-US" b="1" i="0" dirty="0" smtClean="0"/>
              <a:t>WHY: </a:t>
            </a:r>
            <a:r>
              <a:rPr lang="en-US" b="0" i="0" dirty="0" smtClean="0"/>
              <a:t>This lab activity </a:t>
            </a:r>
            <a:r>
              <a:rPr lang="en-US" b="0" i="0" dirty="0" smtClean="0"/>
              <a:t>in </a:t>
            </a:r>
            <a:r>
              <a:rPr lang="en-US" b="0" i="0" smtClean="0"/>
              <a:t>the classroom will </a:t>
            </a:r>
            <a:r>
              <a:rPr lang="en-US" b="0" i="0" dirty="0" smtClean="0"/>
              <a:t>build up students’ intuition about pH by testing the pH of common solutions,</a:t>
            </a:r>
            <a:r>
              <a:rPr lang="en-US" b="0" i="0" baseline="0" dirty="0" smtClean="0"/>
              <a:t> including seawater.</a:t>
            </a:r>
          </a:p>
          <a:p>
            <a:endParaRPr lang="en-US" b="0" i="0" baseline="0" dirty="0" smtClean="0"/>
          </a:p>
          <a:p>
            <a:r>
              <a:rPr lang="en-US" b="1" baseline="0" dirty="0" smtClean="0"/>
              <a:t>Laboratory Preparation (for the teacher):</a:t>
            </a:r>
          </a:p>
          <a:p>
            <a:pPr marL="228600" indent="-228600">
              <a:buAutoNum type="arabicPeriod"/>
            </a:pPr>
            <a:r>
              <a:rPr lang="en-US" b="0" baseline="0" dirty="0" smtClean="0"/>
              <a:t>Gather solutions listed on the slide.  As many solutions should be used as possible to cover the whole range of the pH scale.  </a:t>
            </a:r>
          </a:p>
          <a:p>
            <a:pPr marL="228600" indent="-228600">
              <a:buAutoNum type="arabicPeriod"/>
            </a:pPr>
            <a:r>
              <a:rPr lang="en-US" b="0" baseline="0" dirty="0" smtClean="0"/>
              <a:t>Solutions should be set around the room to prevent students from being on top of one another.  For antacid, the tablet should be dissolved in water before students begin the lab activity.  For seawater, you can collect some from the ocean, purchase Instant Ocean, or follow the recipe included with the unit (“Recipe for Artificial Seawater”)</a:t>
            </a:r>
          </a:p>
          <a:p>
            <a:endParaRPr lang="en-US" b="1" baseline="0" dirty="0" smtClean="0"/>
          </a:p>
          <a:p>
            <a:r>
              <a:rPr lang="en-US" b="1" baseline="0" dirty="0" smtClean="0"/>
              <a:t>Procedure for the lab activity:</a:t>
            </a:r>
          </a:p>
          <a:p>
            <a:r>
              <a:rPr lang="en-US" dirty="0" smtClean="0"/>
              <a:t>1. Groups need to gather materials.  </a:t>
            </a:r>
          </a:p>
          <a:p>
            <a:r>
              <a:rPr lang="en-US" dirty="0" smtClean="0"/>
              <a:t>2. Add at</a:t>
            </a:r>
            <a:r>
              <a:rPr lang="en-US" baseline="0" dirty="0" smtClean="0"/>
              <a:t> least 25 </a:t>
            </a:r>
            <a:r>
              <a:rPr lang="en-US" baseline="0" dirty="0" err="1" smtClean="0"/>
              <a:t>mL</a:t>
            </a:r>
            <a:r>
              <a:rPr lang="en-US" baseline="0" dirty="0" smtClean="0"/>
              <a:t> of a solution to the beaker</a:t>
            </a:r>
            <a:endParaRPr lang="en-US" dirty="0" smtClean="0"/>
          </a:p>
          <a:p>
            <a:r>
              <a:rPr lang="en-US" dirty="0" smtClean="0"/>
              <a:t>3. Add a few drops of Universal</a:t>
            </a:r>
            <a:r>
              <a:rPr lang="en-US" baseline="0" dirty="0" smtClean="0"/>
              <a:t> </a:t>
            </a:r>
            <a:r>
              <a:rPr lang="en-US" dirty="0" smtClean="0"/>
              <a:t>pH indicator.</a:t>
            </a:r>
          </a:p>
          <a:p>
            <a:r>
              <a:rPr lang="en-US" dirty="0" smtClean="0"/>
              <a:t>4. Note the color of the pH indicator.</a:t>
            </a:r>
          </a:p>
          <a:p>
            <a:r>
              <a:rPr lang="en-US" dirty="0" smtClean="0"/>
              <a:t>5. Repeat steps 2-4 for each solution,</a:t>
            </a:r>
            <a:r>
              <a:rPr lang="en-US" baseline="0" dirty="0" smtClean="0"/>
              <a:t> cleaning out the beaker first.</a:t>
            </a:r>
            <a:r>
              <a:rPr lang="en-US" dirty="0" smtClean="0"/>
              <a:t>  </a:t>
            </a:r>
          </a:p>
          <a:p>
            <a:r>
              <a:rPr lang="en-US" dirty="0" smtClean="0"/>
              <a:t>6. Draw pH scale (based on color) with the solutions in the appropriate locations.  The colors should form a gradient across the scale.</a:t>
            </a:r>
          </a:p>
          <a:p>
            <a:r>
              <a:rPr lang="en-US" dirty="0" smtClean="0"/>
              <a:t>7. Students should set aside their poster and index cards. These will be completed</a:t>
            </a:r>
            <a:r>
              <a:rPr lang="en-US" baseline="0" dirty="0" smtClean="0"/>
              <a:t> later during the lesson (slide 9).</a:t>
            </a:r>
            <a:r>
              <a:rPr lang="en-US" dirty="0" smtClean="0"/>
              <a:t> </a:t>
            </a:r>
          </a:p>
          <a:p>
            <a:endParaRPr lang="en-US" b="1" i="0"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t>This slide is for the students</a:t>
            </a:r>
          </a:p>
          <a:p>
            <a:endParaRPr lang="en-US" dirty="0" smtClean="0"/>
          </a:p>
          <a:p>
            <a:r>
              <a:rPr lang="en-US" b="1" u="none" dirty="0" smtClean="0"/>
              <a:t>WHY: </a:t>
            </a:r>
            <a:r>
              <a:rPr lang="en-US" b="0" u="none" dirty="0" smtClean="0"/>
              <a:t>The brief</a:t>
            </a:r>
            <a:r>
              <a:rPr lang="en-US" b="0" u="none" baseline="0" dirty="0" smtClean="0"/>
              <a:t> narrative and discussion led by the instructor will teach students some reactive properties of acids and bases.  This introduction will be followed with a computer simulation that allows students to further explore acids and bases on the molecular level.  Acids and bases are also related to pH which is the property they measured during the laboratory activity.</a:t>
            </a:r>
            <a:endParaRPr lang="en-US" b="1" u="none" dirty="0" smtClean="0"/>
          </a:p>
          <a:p>
            <a:endParaRPr lang="en-US" u="sng" dirty="0" smtClean="0"/>
          </a:p>
          <a:p>
            <a:r>
              <a:rPr lang="en-US" b="1" u="none" dirty="0" smtClean="0"/>
              <a:t>Narrative for the Instructor</a:t>
            </a:r>
          </a:p>
          <a:p>
            <a:r>
              <a:rPr lang="en-US" dirty="0" smtClean="0"/>
              <a:t>pH is used to measure the acidity of a solution which is determined by the concentration of H</a:t>
            </a:r>
            <a:r>
              <a:rPr lang="en-US" baseline="30000" dirty="0" smtClean="0"/>
              <a:t>+</a:t>
            </a:r>
            <a:r>
              <a:rPr lang="en-US" dirty="0" smtClean="0"/>
              <a:t> ions</a:t>
            </a:r>
            <a:r>
              <a:rPr lang="en-US" baseline="0" dirty="0" smtClean="0"/>
              <a:t> as shown in the equation.  Because of the negative sign in front of the log [H</a:t>
            </a:r>
            <a:r>
              <a:rPr lang="en-US" baseline="30000" dirty="0" smtClean="0"/>
              <a:t>+</a:t>
            </a:r>
            <a:r>
              <a:rPr lang="en-US" baseline="0" dirty="0" smtClean="0"/>
              <a:t>], the relationship between pH and H</a:t>
            </a:r>
            <a:r>
              <a:rPr lang="en-US" baseline="30000" dirty="0" smtClean="0"/>
              <a:t>+</a:t>
            </a:r>
            <a:r>
              <a:rPr lang="en-US" baseline="0" dirty="0" smtClean="0"/>
              <a:t> is negative; lower pH values have higher concentrations of H</a:t>
            </a:r>
            <a:r>
              <a:rPr lang="en-US" baseline="30000" dirty="0" smtClean="0"/>
              <a:t>+</a:t>
            </a:r>
            <a:r>
              <a:rPr lang="en-US" baseline="0" dirty="0" smtClean="0"/>
              <a:t> while high pH values have lower concentrations of H</a:t>
            </a:r>
            <a:r>
              <a:rPr lang="en-US" baseline="30000" dirty="0" smtClean="0"/>
              <a:t>+</a:t>
            </a:r>
            <a:r>
              <a:rPr lang="en-US" baseline="0" dirty="0" smtClean="0"/>
              <a:t>.  Most solutions are recognized as acids or bases.  Acids have low pH which means they have excess H</a:t>
            </a:r>
            <a:r>
              <a:rPr lang="en-US" b="0" baseline="30000" dirty="0" smtClean="0"/>
              <a:t>+</a:t>
            </a:r>
            <a:r>
              <a:rPr lang="en-US" baseline="0" dirty="0" smtClean="0"/>
              <a:t> ions and donate H</a:t>
            </a:r>
            <a:r>
              <a:rPr lang="en-US" baseline="30000" dirty="0" smtClean="0"/>
              <a:t>+</a:t>
            </a:r>
            <a:r>
              <a:rPr lang="en-US" baseline="0" dirty="0" smtClean="0"/>
              <a:t> ions to a solutions.  Bases on the other hand have excess OH</a:t>
            </a:r>
            <a:r>
              <a:rPr lang="en-US" baseline="30000" dirty="0" smtClean="0"/>
              <a:t>-</a:t>
            </a:r>
            <a:r>
              <a:rPr lang="en-US" baseline="0" dirty="0" smtClean="0"/>
              <a:t> ions and therefore accept H</a:t>
            </a:r>
            <a:r>
              <a:rPr lang="en-US" baseline="30000" dirty="0" smtClean="0"/>
              <a:t>+</a:t>
            </a:r>
            <a:r>
              <a:rPr lang="en-US" baseline="0" dirty="0" smtClean="0"/>
              <a:t> ions from a solution.  </a:t>
            </a:r>
          </a:p>
          <a:p>
            <a:endParaRPr lang="en-US" b="0" u="sng" baseline="0" dirty="0" smtClean="0"/>
          </a:p>
          <a:p>
            <a:r>
              <a:rPr lang="en-US" b="1" u="none" baseline="0" dirty="0" smtClean="0"/>
              <a:t>Question for discussion: </a:t>
            </a:r>
            <a:r>
              <a:rPr lang="en-US" b="0" u="none" baseline="0" dirty="0" smtClean="0"/>
              <a:t>What do you think will happen if I add an acid (with excess H</a:t>
            </a:r>
            <a:r>
              <a:rPr lang="en-US" b="0" u="none" baseline="30000" dirty="0" smtClean="0"/>
              <a:t>+</a:t>
            </a:r>
            <a:r>
              <a:rPr lang="en-US" b="0" u="none" baseline="0" dirty="0" smtClean="0"/>
              <a:t> ions) to a base (with excess OH</a:t>
            </a:r>
            <a:r>
              <a:rPr lang="en-US" b="0" u="none" baseline="30000" dirty="0" smtClean="0"/>
              <a:t>-</a:t>
            </a:r>
            <a:r>
              <a:rPr lang="en-US" b="0" u="none" baseline="0" dirty="0" smtClean="0"/>
              <a:t> ions)?  What compound will they form?  </a:t>
            </a:r>
          </a:p>
          <a:p>
            <a:r>
              <a:rPr lang="en-US" b="1" u="none" baseline="0" dirty="0" smtClean="0"/>
              <a:t>Explanation: </a:t>
            </a:r>
            <a:r>
              <a:rPr lang="en-US" b="0" u="none" baseline="0" dirty="0" smtClean="0"/>
              <a:t>When a strong acid and base react with one another, it will form water (H</a:t>
            </a:r>
            <a:r>
              <a:rPr lang="en-US" b="0" u="none" baseline="-25000" dirty="0" smtClean="0"/>
              <a:t>2</a:t>
            </a:r>
            <a:r>
              <a:rPr lang="en-US" b="0" u="none" baseline="0" dirty="0" smtClean="0"/>
              <a:t>O) until there are no more excess ions to react.</a:t>
            </a:r>
          </a:p>
          <a:p>
            <a:endParaRPr lang="en-US" b="0" u="none" baseline="0" dirty="0" smtClean="0"/>
          </a:p>
          <a:p>
            <a:r>
              <a:rPr lang="en-US" b="1" u="sng" baseline="0" dirty="0" smtClean="0"/>
              <a:t>Exploring Acids and Bases Worksheet</a:t>
            </a:r>
          </a:p>
          <a:p>
            <a:r>
              <a:rPr lang="en-US" b="0" baseline="0" dirty="0" smtClean="0"/>
              <a:t>1. Instruct students to log into the shortcut link shown in the slide.  </a:t>
            </a:r>
          </a:p>
          <a:p>
            <a:r>
              <a:rPr lang="en-US" b="0" baseline="0" dirty="0" smtClean="0"/>
              <a:t>2. Have students complete the worksheet (“Exploring Acids and Bases Worksheet”) using the online simulation of acids and bases.</a:t>
            </a:r>
          </a:p>
          <a:p>
            <a:endParaRPr lang="en-US" baseline="0" dirty="0" smtClean="0"/>
          </a:p>
          <a:p>
            <a:r>
              <a:rPr lang="en-US" baseline="0" dirty="0" smtClean="0"/>
              <a:t>The shortcut link in the PowerPoint should take you to the following site:  </a:t>
            </a:r>
            <a:r>
              <a:rPr lang="en-US" dirty="0" smtClean="0"/>
              <a:t>http://phet.colorado.edu/en/simulation/acid-base-solutions </a:t>
            </a:r>
          </a:p>
          <a:p>
            <a:endParaRPr lang="en-US" dirty="0" smtClean="0"/>
          </a:p>
          <a:p>
            <a:endParaRPr lang="en-US" dirty="0" smtClean="0"/>
          </a:p>
          <a:p>
            <a:endParaRPr lang="en-US" b="1"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WHY: </a:t>
            </a:r>
            <a:r>
              <a:rPr lang="en-US" b="0" dirty="0" smtClean="0"/>
              <a:t>The next two slides review what the students learned through the laboratory activity and computer simulation.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Procedure for the Instructor</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0" dirty="0" smtClean="0"/>
              <a:t>If using a </a:t>
            </a:r>
            <a:r>
              <a:rPr lang="en-US" b="0" dirty="0" err="1" smtClean="0"/>
              <a:t>Promethan</a:t>
            </a:r>
            <a:r>
              <a:rPr lang="en-US" b="0" dirty="0" smtClean="0"/>
              <a:t> board, cover up the bottom half of the slide (everything below “acidic</a:t>
            </a:r>
            <a:r>
              <a:rPr lang="en-US" b="0" baseline="0" dirty="0" smtClean="0"/>
              <a:t>, neutral, basic”)</a:t>
            </a:r>
            <a:r>
              <a:rPr lang="en-US" b="0" dirty="0" smtClean="0"/>
              <a:t> so you can slowly reveal each component.</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b="0" dirty="0" smtClean="0"/>
              <a:t>Walk students</a:t>
            </a:r>
            <a:r>
              <a:rPr lang="en-US" b="0" baseline="0" dirty="0" smtClean="0"/>
              <a:t> through each component using the narrative below.</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b="0" baseline="0" dirty="0" smtClean="0"/>
          </a:p>
          <a:p>
            <a:pPr marL="228600" marR="0" indent="-228600" algn="l" defTabSz="914400" rtl="0" eaLnBrk="1" fontAlgn="auto" latinLnBrk="0" hangingPunct="1">
              <a:lnSpc>
                <a:spcPct val="100000"/>
              </a:lnSpc>
              <a:spcBef>
                <a:spcPts val="0"/>
              </a:spcBef>
              <a:spcAft>
                <a:spcPts val="0"/>
              </a:spcAft>
              <a:buClrTx/>
              <a:buSzTx/>
              <a:buFontTx/>
              <a:buNone/>
              <a:tabLst/>
              <a:defRPr/>
            </a:pPr>
            <a:r>
              <a:rPr lang="en-US" b="1" baseline="0" dirty="0" smtClean="0"/>
              <a:t>Narrative for the Instructor</a:t>
            </a:r>
          </a:p>
          <a:p>
            <a:pPr marL="228600" marR="0" indent="-228600" algn="l" defTabSz="914400" rtl="0" eaLnBrk="1" fontAlgn="auto" latinLnBrk="0" hangingPunct="1">
              <a:lnSpc>
                <a:spcPct val="100000"/>
              </a:lnSpc>
              <a:spcBef>
                <a:spcPts val="0"/>
              </a:spcBef>
              <a:spcAft>
                <a:spcPts val="0"/>
              </a:spcAft>
              <a:buClrTx/>
              <a:buSzTx/>
              <a:buFontTx/>
              <a:buNone/>
              <a:tabLst/>
              <a:defRPr/>
            </a:pPr>
            <a:r>
              <a:rPr lang="en-US" b="0" dirty="0" smtClean="0"/>
              <a:t>Shown</a:t>
            </a:r>
            <a:r>
              <a:rPr lang="en-US" b="0" baseline="0" dirty="0" smtClean="0"/>
              <a:t> in the yellow is the pH scale from 0 to 14.  These are the numbers you saw in the gray box during the computer simulation activity.  Remember that the low pH numbers have more hydrogen ions and that high pH numbers have more hydroxide ions.  See how the concentrations change as you move from the left to the right side of the scale.  During the computer simulation, you measured the pH and concentrations of these ions for water.  What was the pH? (answer = 7)  Was the concentration of hydrogen less than, equal to, or more than hydroxide? (answer = equal to)  When the number of hydrogen and hydroxide ions are equal,  the solution is considered to be neutral.  (Reveal the next portion of the slide where it says “acidic, neutral, basic”)  These are the three classifications of solutions.  Do acids have more hydrogen or hydroxide ions?  (answer = hydrogen; reveal the next portion of the slide where it says “increasing hydrogen”).  Finally we have basic solutions with numbers 8-14.  Which ion is more dominant for the basic solutions? (answer = hydroxide ions; reveal the last portion of the slide where it says “increasing hydroxide ions”)</a:t>
            </a:r>
            <a:endParaRPr lang="en-US" b="0"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ea typeface="ＭＳ Ｐゴシック" charset="0"/>
                <a:cs typeface="ＭＳ Ｐゴシック"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b="0" dirty="0" smtClean="0">
                <a:ea typeface="ＭＳ Ｐゴシック" charset="0"/>
                <a:cs typeface="ＭＳ Ｐゴシック" charset="0"/>
              </a:rPr>
              <a:t>http://www.elmhurst.edu/~chm/vchembook/184ph.html</a:t>
            </a:r>
          </a:p>
          <a:p>
            <a:endParaRPr lang="en-US"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WHY: </a:t>
            </a:r>
            <a:r>
              <a:rPr lang="en-US" b="0" baseline="0" dirty="0" smtClean="0"/>
              <a:t>This slide just recaps the relationship between hydrogen ion concentration, pH number, and classification of solutions.  Some common solutions, including ones measured during the laboratory activity, are listed as examples of acids and bases.</a:t>
            </a: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Narrative for the Instructor</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Now we are going to pull everything together.  During the laboratory activity, you measure the acidity of several solutions, which is a way to classify the solutions.  If a solution has a lot of hydrogen ions, the pH number will be low – between 0 and 6.  These solutions are considered acids.  Some examples of acids are stomach acid, sodas, vinegar, and fruit.  If a solution has few hydrogen ions, the pH number will be high – between 8 and 14.  These solutions are basic and include seawater, baking soda, antacids, and bleach.  Remember than a pH of 7 – right in the middle – is considered neutral and has an equal concentration of H</a:t>
            </a:r>
            <a:r>
              <a:rPr lang="en-US" baseline="30000" dirty="0" smtClean="0"/>
              <a:t>+</a:t>
            </a:r>
            <a:r>
              <a:rPr lang="en-US" baseline="0" dirty="0" smtClean="0"/>
              <a:t>/OH</a:t>
            </a:r>
            <a:r>
              <a:rPr lang="en-US" baseline="30000" dirty="0" smtClean="0"/>
              <a:t>-</a:t>
            </a:r>
            <a:r>
              <a:rPr lang="en-US" baseline="0" dirty="0" smtClean="0"/>
              <a:t> ions.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Question to Students: </a:t>
            </a:r>
            <a:r>
              <a:rPr lang="en-US" b="0" baseline="0" dirty="0" smtClean="0"/>
              <a:t>Where do most foods fall on this pH scale?</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Explanation: </a:t>
            </a:r>
            <a:r>
              <a:rPr lang="en-US" b="0" baseline="0" dirty="0" smtClean="0"/>
              <a:t>Most foods are acidic to varying degrees. This is why we might get an upset stomach sometimes when we eat too much foods.  We are essentially adding acids to our stomach fluid, which is already acidic.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Question to Students: </a:t>
            </a:r>
            <a:r>
              <a:rPr lang="en-US" b="0" baseline="0" dirty="0" smtClean="0"/>
              <a:t>What do we do to combat an upset stomach and why?</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Explanation: </a:t>
            </a:r>
            <a:r>
              <a:rPr lang="en-US" b="0" baseline="0" dirty="0" smtClean="0"/>
              <a:t>Typically we will take an antacid which is a base.  When we add a base to our acidic stomach fluid, we help raise the pH slightly, restoring it to its natural pH.</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Question to Students: </a:t>
            </a:r>
            <a:r>
              <a:rPr lang="en-US" b="0" baseline="0" dirty="0" smtClean="0"/>
              <a:t>Do you recognize any solutions on here that are bad for you?</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Explanation: </a:t>
            </a:r>
            <a:r>
              <a:rPr lang="en-US" b="0" baseline="0" dirty="0" smtClean="0"/>
              <a:t>Solutions with very low (0-2) and very high (12-14) pH levels can be toxic.  Our bodies depend on a narrow range of pH values in order to function properly.  When we are exposed to strong acids or bases, it can change our pH and consequently affect our physiology such as gas exchange.</a:t>
            </a:r>
            <a:endParaRPr lang="en-US"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ea typeface="ＭＳ Ｐゴシック" charset="0"/>
              <a:cs typeface="ＭＳ Ｐゴシック"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ea typeface="ＭＳ Ｐゴシック" charset="0"/>
                <a:cs typeface="ＭＳ Ｐゴシック"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b="0" dirty="0" smtClean="0">
                <a:ea typeface="ＭＳ Ｐゴシック" charset="0"/>
                <a:cs typeface="ＭＳ Ｐゴシック" charset="0"/>
              </a:rPr>
              <a:t>http://dnfitness.files.wordpress.com/2014/01/phscale.jpg</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r>
              <a:rPr lang="en-US" b="1" i="0" dirty="0" smtClean="0"/>
              <a:t>WHY: </a:t>
            </a:r>
            <a:r>
              <a:rPr lang="en-US" b="0" i="0" dirty="0" smtClean="0"/>
              <a:t>Students will expand on the pH scale they started during the laboratory</a:t>
            </a:r>
            <a:r>
              <a:rPr lang="en-US" b="0" i="0" baseline="0" dirty="0" smtClean="0"/>
              <a:t> activity (slide 5) to reinforce all the concepts they learned during the lesson.</a:t>
            </a:r>
            <a:endParaRPr lang="en-US" b="1" i="0" dirty="0" smtClean="0"/>
          </a:p>
          <a:p>
            <a:endParaRPr lang="en-US" b="1" i="1" dirty="0" smtClean="0"/>
          </a:p>
          <a:p>
            <a:r>
              <a:rPr lang="en-US" b="1" i="0" dirty="0" smtClean="0"/>
              <a:t>Directions</a:t>
            </a:r>
            <a:r>
              <a:rPr lang="en-US" b="1" i="0" baseline="0" dirty="0" smtClean="0"/>
              <a:t> for the Instructor:</a:t>
            </a:r>
          </a:p>
          <a:p>
            <a:pPr marL="228600" indent="-228600">
              <a:buAutoNum type="arabicPeriod"/>
            </a:pPr>
            <a:r>
              <a:rPr lang="en-US" b="0" i="0" baseline="0" dirty="0" smtClean="0"/>
              <a:t>Instruct students to add components listed on the slide to their group posters that were started during the laboratory activity</a:t>
            </a:r>
          </a:p>
          <a:p>
            <a:pPr marL="228600" indent="-228600">
              <a:buAutoNum type="arabicPeriod"/>
            </a:pPr>
            <a:r>
              <a:rPr lang="en-US" b="0" i="0" baseline="0" dirty="0" smtClean="0"/>
              <a:t>Instruct students to copy the pH scale with ions and solution classifications onto the index card they collected during the laboratory activity</a:t>
            </a:r>
          </a:p>
          <a:p>
            <a:pPr marL="228600" indent="-228600">
              <a:buAutoNum type="arabicPeriod"/>
            </a:pPr>
            <a:endParaRPr lang="en-US" b="0" i="0" baseline="0" dirty="0" smtClean="0"/>
          </a:p>
          <a:p>
            <a:pPr marL="228600" indent="-228600">
              <a:buNone/>
            </a:pPr>
            <a:r>
              <a:rPr lang="en-US" b="0" i="0" baseline="0" dirty="0" smtClean="0"/>
              <a:t>The index cards can be handed in as an exit slip to the instructor.  The students should receive these cards back before the 3</a:t>
            </a:r>
            <a:r>
              <a:rPr lang="en-US" b="0" i="0" baseline="30000" dirty="0" smtClean="0"/>
              <a:t>rd</a:t>
            </a:r>
            <a:r>
              <a:rPr lang="en-US" b="0" i="0" baseline="0" dirty="0" smtClean="0"/>
              <a:t> lesson (Ocean Acidification) in this unit to help them remember acids and bases.</a:t>
            </a:r>
          </a:p>
        </p:txBody>
      </p:sp>
      <p:sp>
        <p:nvSpPr>
          <p:cNvPr id="4" name="Slide Number Placeholder 3"/>
          <p:cNvSpPr>
            <a:spLocks noGrp="1"/>
          </p:cNvSpPr>
          <p:nvPr>
            <p:ph type="sldNum" sz="quarter" idx="10"/>
          </p:nvPr>
        </p:nvSpPr>
        <p:spPr/>
        <p:txBody>
          <a:bodyPr/>
          <a:lstStyle/>
          <a:p>
            <a:fld id="{42983CD8-A60F-45F7-812A-F3CCF5355F72}"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n-US" sz="1200" b="1" i="1" dirty="0" smtClean="0">
                <a:ea typeface="ＭＳ Ｐゴシック" charset="0"/>
                <a:cs typeface="ＭＳ Ｐゴシック" charset="0"/>
              </a:rPr>
              <a:t>This slide is for the students.</a:t>
            </a:r>
          </a:p>
          <a:p>
            <a:pPr>
              <a:lnSpc>
                <a:spcPct val="80000"/>
              </a:lnSpc>
            </a:pPr>
            <a:endParaRPr lang="en-US" sz="1200" b="1" i="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WHY:</a:t>
            </a:r>
            <a:r>
              <a:rPr lang="en-US" sz="1200" b="1" baseline="0" dirty="0" smtClean="0">
                <a:ea typeface="ＭＳ Ｐゴシック" charset="0"/>
                <a:cs typeface="ＭＳ Ｐゴシック" charset="0"/>
              </a:rPr>
              <a:t> </a:t>
            </a:r>
            <a:r>
              <a:rPr lang="en-US" sz="1200" b="0" baseline="0" dirty="0" smtClean="0">
                <a:ea typeface="ＭＳ Ｐゴシック" charset="0"/>
                <a:cs typeface="ＭＳ Ｐゴシック" charset="0"/>
              </a:rPr>
              <a:t>By the end of this lesson, students should be able to classify solutions as acids and bases based on the pH scale.  They should also have learned that seawater is slightly basic (pH ~ 8).</a:t>
            </a:r>
            <a:endParaRPr lang="en-US" sz="1200" b="1" dirty="0" smtClean="0">
              <a:ea typeface="ＭＳ Ｐゴシック" charset="0"/>
              <a:cs typeface="ＭＳ Ｐゴシック" charset="0"/>
            </a:endParaRPr>
          </a:p>
          <a:p>
            <a:pPr>
              <a:lnSpc>
                <a:spcPct val="80000"/>
              </a:lnSpc>
            </a:pPr>
            <a:endParaRPr lang="en-US" sz="1200" b="1" dirty="0" smtClean="0">
              <a:ea typeface="ＭＳ Ｐゴシック" charset="0"/>
              <a:cs typeface="ＭＳ Ｐゴシック" charset="0"/>
            </a:endParaRPr>
          </a:p>
          <a:p>
            <a:pPr>
              <a:lnSpc>
                <a:spcPct val="80000"/>
              </a:lnSpc>
            </a:pPr>
            <a:r>
              <a:rPr lang="en-US" sz="1200" b="1" smtClean="0">
                <a:ea typeface="ＭＳ Ｐゴシック" charset="0"/>
                <a:cs typeface="ＭＳ Ｐゴシック" charset="0"/>
              </a:rPr>
              <a:t>Conclusions</a:t>
            </a:r>
            <a:endParaRPr lang="en-US" sz="1200" b="1" dirty="0" smtClean="0">
              <a:ea typeface="ＭＳ Ｐゴシック" charset="0"/>
              <a:cs typeface="ＭＳ Ｐゴシック" charset="0"/>
            </a:endParaRPr>
          </a:p>
          <a:p>
            <a:pPr>
              <a:lnSpc>
                <a:spcPct val="80000"/>
              </a:lnSpc>
            </a:pPr>
            <a:r>
              <a:rPr lang="en-US" sz="1200" b="0" dirty="0" smtClean="0">
                <a:ea typeface="ＭＳ Ｐゴシック" charset="0"/>
                <a:cs typeface="ＭＳ Ｐゴシック" charset="0"/>
              </a:rPr>
              <a:t>The</a:t>
            </a:r>
            <a:r>
              <a:rPr lang="en-US" sz="1200" b="0" baseline="0" dirty="0" smtClean="0">
                <a:ea typeface="ＭＳ Ｐゴシック" charset="0"/>
                <a:cs typeface="ＭＳ Ｐゴシック" charset="0"/>
              </a:rPr>
              <a:t> pH scale, which describes the acidity of a solution, ranges from 0 to 14.  Universal Indicator will react with solutions to display different colors for each pH which is why the colors changed during the </a:t>
            </a:r>
            <a:r>
              <a:rPr lang="en-US" sz="1200" b="0" baseline="0" dirty="0" err="1" smtClean="0">
                <a:ea typeface="ＭＳ Ｐゴシック" charset="0"/>
                <a:cs typeface="ＭＳ Ｐゴシック" charset="0"/>
              </a:rPr>
              <a:t>Alka_Seltzer</a:t>
            </a:r>
            <a:r>
              <a:rPr lang="en-US" sz="1200" b="0" baseline="0" dirty="0" smtClean="0">
                <a:ea typeface="ＭＳ Ｐゴシック" charset="0"/>
                <a:cs typeface="ＭＳ Ｐゴシック" charset="0"/>
              </a:rPr>
              <a:t> Rainbow Demo (slide 2).  Acids have a pH value of 0-6 which means they have a greater concentration of hydrogen ions (versus hydroxide ions).  Solutions on the other end of the pH scale (8-14) are classified as bases and contain more hydroxide ions than hydrogen ions.  A pH of 7 indicates a neutral solution that is neither an acid nor a base.  During the laboratory activity, the students measured the acidity of seawater.  The pH of seawater should be around 8 which is slightly basic.  The following lessons in this unit will discuss the acidity of the oceans, so it is important that students notice the slightly basic pH of seawater.</a:t>
            </a:r>
            <a:endParaRPr lang="en-US" sz="1200" b="0" dirty="0" smtClean="0">
              <a:ea typeface="ＭＳ Ｐゴシック" charset="0"/>
              <a:cs typeface="ＭＳ Ｐゴシック" charset="0"/>
            </a:endParaRPr>
          </a:p>
          <a:p>
            <a:pPr>
              <a:lnSpc>
                <a:spcPct val="80000"/>
              </a:lnSpc>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MISCONCEPTIONS ADDRESSED: </a:t>
            </a:r>
          </a:p>
          <a:p>
            <a:pPr marL="228600" indent="-228600">
              <a:lnSpc>
                <a:spcPct val="80000"/>
              </a:lnSpc>
              <a:buAutoNum type="arabicPeriod"/>
            </a:pPr>
            <a:r>
              <a:rPr lang="en-US" baseline="0" dirty="0" smtClean="0"/>
              <a:t>Ocean is a neutral solution since it’s water.</a:t>
            </a:r>
          </a:p>
          <a:p>
            <a:pPr marL="228600" indent="-228600">
              <a:lnSpc>
                <a:spcPct val="80000"/>
              </a:lnSpc>
              <a:buAutoNum type="arabicPeriod"/>
            </a:pPr>
            <a:r>
              <a:rPr lang="en-US" baseline="0" dirty="0" smtClean="0"/>
              <a:t>High pH means a solution is more acidic.</a:t>
            </a:r>
          </a:p>
          <a:p>
            <a:endParaRPr lang="en-US" dirty="0"/>
          </a:p>
        </p:txBody>
      </p:sp>
      <p:sp>
        <p:nvSpPr>
          <p:cNvPr id="4" name="Slide Number Placeholder 3"/>
          <p:cNvSpPr>
            <a:spLocks noGrp="1"/>
          </p:cNvSpPr>
          <p:nvPr>
            <p:ph type="sldNum" sz="quarter" idx="10"/>
          </p:nvPr>
        </p:nvSpPr>
        <p:spPr/>
        <p:txBody>
          <a:bodyPr/>
          <a:lstStyle/>
          <a:p>
            <a:fld id="{42983CD8-A60F-45F7-812A-F3CCF5355F72}"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6BA3881-EE75-4C75-90BE-65851949485F}" type="datetimeFigureOut">
              <a:rPr lang="en-US" smtClean="0"/>
              <a:pPr/>
              <a:t>6/18/2014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FB618A3-FA52-4420-88CE-0D461CD08EC0}"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6BA3881-EE75-4C75-90BE-65851949485F}" type="datetimeFigureOut">
              <a:rPr lang="en-US" smtClean="0"/>
              <a:pPr/>
              <a:t>6/18/2014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CFB618A3-FA52-4420-88CE-0D461CD08EC0}"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66BA3881-EE75-4C75-90BE-65851949485F}" type="datetimeFigureOut">
              <a:rPr lang="en-US" smtClean="0"/>
              <a:pPr/>
              <a:t>6/18/2014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FB618A3-FA52-4420-88CE-0D461CD08EC0}"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66BA3881-EE75-4C75-90BE-65851949485F}" type="datetimeFigureOut">
              <a:rPr lang="en-US" smtClean="0"/>
              <a:pPr/>
              <a:t>6/18/2014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B618A3-FA52-4420-88CE-0D461CD08EC0}"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6BA3881-EE75-4C75-90BE-65851949485F}" type="datetimeFigureOut">
              <a:rPr lang="en-US" smtClean="0"/>
              <a:pPr/>
              <a:t>6/18/2014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FB618A3-FA52-4420-88CE-0D461CD08EC0}"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6BA3881-EE75-4C75-90BE-65851949485F}" type="datetimeFigureOut">
              <a:rPr lang="en-US" smtClean="0"/>
              <a:pPr/>
              <a:t>6/18/2014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CFB618A3-FA52-4420-88CE-0D461CD08EC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66BA3881-EE75-4C75-90BE-65851949485F}" type="datetimeFigureOut">
              <a:rPr lang="en-US" smtClean="0"/>
              <a:pPr/>
              <a:t>6/18/2014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FB618A3-FA52-4420-88CE-0D461CD08EC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FB618A3-FA52-4420-88CE-0D461CD08EC0}"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66BA3881-EE75-4C75-90BE-65851949485F}" type="datetimeFigureOut">
              <a:rPr lang="en-US" smtClean="0"/>
              <a:pPr/>
              <a:t>6/18/2014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FB618A3-FA52-4420-88CE-0D461CD08EC0}"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66BA3881-EE75-4C75-90BE-65851949485F}" type="datetimeFigureOut">
              <a:rPr lang="en-US" smtClean="0"/>
              <a:pPr/>
              <a:t>6/18/2014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BA3881-EE75-4C75-90BE-65851949485F}" type="datetimeFigureOut">
              <a:rPr lang="en-US" smtClean="0"/>
              <a:pPr/>
              <a:t>6/18/2014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B618A3-FA52-4420-88CE-0D461CD08EC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FB618A3-FA52-4420-88CE-0D461CD08EC0}"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6BA3881-EE75-4C75-90BE-65851949485F}" type="datetimeFigureOut">
              <a:rPr lang="en-US" smtClean="0"/>
              <a:pPr/>
              <a:t>6/18/2014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6BA3881-EE75-4C75-90BE-65851949485F}" type="datetimeFigureOut">
              <a:rPr lang="en-US" smtClean="0"/>
              <a:pPr/>
              <a:t>6/18/2014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FB618A3-FA52-4420-88CE-0D461CD08EC0}"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p:txBody>
      </p:sp>
      <p:sp>
        <p:nvSpPr>
          <p:cNvPr id="2" name="Title 1"/>
          <p:cNvSpPr>
            <a:spLocks noGrp="1"/>
          </p:cNvSpPr>
          <p:nvPr>
            <p:ph type="ctrTitle"/>
          </p:nvPr>
        </p:nvSpPr>
        <p:spPr/>
        <p:txBody>
          <a:bodyPr/>
          <a:lstStyle/>
          <a:p>
            <a:r>
              <a:rPr lang="en-US" dirty="0" smtClean="0"/>
              <a:t>pH</a:t>
            </a:r>
            <a:endParaRPr lang="en-US" dirty="0"/>
          </a:p>
        </p:txBody>
      </p:sp>
      <p:pic>
        <p:nvPicPr>
          <p:cNvPr id="18434" name="Picture 2" descr="http://www.appinsys.com/globalwarming/OceanAcidification_files/image001.jpg"/>
          <p:cNvPicPr>
            <a:picLocks noChangeAspect="1" noChangeArrowheads="1"/>
          </p:cNvPicPr>
          <p:nvPr/>
        </p:nvPicPr>
        <p:blipFill>
          <a:blip r:embed="rId3" cstate="print"/>
          <a:srcRect/>
          <a:stretch>
            <a:fillRect/>
          </a:stretch>
        </p:blipFill>
        <p:spPr bwMode="auto">
          <a:xfrm>
            <a:off x="381000" y="2438400"/>
            <a:ext cx="8382000" cy="3969810"/>
          </a:xfrm>
          <a:prstGeom prst="rect">
            <a:avLst/>
          </a:prstGeom>
          <a:noFill/>
        </p:spPr>
      </p:pic>
      <p:sp>
        <p:nvSpPr>
          <p:cNvPr id="5" name="TextBox 4"/>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6" name="TextBox 5"/>
          <p:cNvSpPr txBox="1"/>
          <p:nvPr/>
        </p:nvSpPr>
        <p:spPr>
          <a:xfrm>
            <a:off x="152400" y="6400800"/>
            <a:ext cx="3581400" cy="369332"/>
          </a:xfrm>
          <a:prstGeom prst="rect">
            <a:avLst/>
          </a:prstGeom>
          <a:noFill/>
        </p:spPr>
        <p:txBody>
          <a:bodyPr wrap="square" rtlCol="0">
            <a:spAutoFit/>
          </a:body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Alka-Seltzer Rainbow Demo</a:t>
            </a:r>
            <a:endParaRPr lang="en-US" dirty="0"/>
          </a:p>
        </p:txBody>
      </p:sp>
      <p:sp>
        <p:nvSpPr>
          <p:cNvPr id="3" name="Content Placeholder 2"/>
          <p:cNvSpPr>
            <a:spLocks noGrp="1"/>
          </p:cNvSpPr>
          <p:nvPr>
            <p:ph sz="quarter" idx="1"/>
          </p:nvPr>
        </p:nvSpPr>
        <p:spPr>
          <a:xfrm>
            <a:off x="301752" y="1527048"/>
            <a:ext cx="8503920" cy="4949952"/>
          </a:xfrm>
        </p:spPr>
        <p:txBody>
          <a:bodyPr>
            <a:normAutofit fontScale="92500" lnSpcReduction="10000"/>
          </a:bodyPr>
          <a:lstStyle/>
          <a:p>
            <a:pPr>
              <a:buNone/>
            </a:pPr>
            <a:r>
              <a:rPr lang="en-US" b="1" dirty="0" smtClean="0"/>
              <a:t>Materials Needed</a:t>
            </a:r>
          </a:p>
          <a:p>
            <a:pPr>
              <a:buNone/>
            </a:pPr>
            <a:r>
              <a:rPr lang="en-US" dirty="0" smtClean="0"/>
              <a:t>		1 tablet Alka-Seltzer</a:t>
            </a:r>
          </a:p>
          <a:p>
            <a:pPr>
              <a:buNone/>
            </a:pPr>
            <a:r>
              <a:rPr lang="en-US" dirty="0" smtClean="0"/>
              <a:t>		350 </a:t>
            </a:r>
            <a:r>
              <a:rPr lang="en-US" dirty="0" err="1" smtClean="0"/>
              <a:t>mL</a:t>
            </a:r>
            <a:r>
              <a:rPr lang="en-US" dirty="0" smtClean="0"/>
              <a:t> Distilled </a:t>
            </a:r>
            <a:r>
              <a:rPr lang="en-US" dirty="0" smtClean="0"/>
              <a:t>Water (DIW)</a:t>
            </a:r>
            <a:endParaRPr lang="en-US" dirty="0" smtClean="0"/>
          </a:p>
          <a:p>
            <a:pPr>
              <a:buNone/>
            </a:pPr>
            <a:r>
              <a:rPr lang="en-US" dirty="0" smtClean="0"/>
              <a:t>		100 </a:t>
            </a:r>
            <a:r>
              <a:rPr lang="en-US" dirty="0" err="1" smtClean="0"/>
              <a:t>mL</a:t>
            </a:r>
            <a:r>
              <a:rPr lang="en-US" dirty="0" smtClean="0"/>
              <a:t> 0.1M </a:t>
            </a:r>
            <a:r>
              <a:rPr lang="en-US" dirty="0" err="1" smtClean="0"/>
              <a:t>NaOH</a:t>
            </a:r>
            <a:endParaRPr lang="en-US" dirty="0" smtClean="0"/>
          </a:p>
          <a:p>
            <a:pPr>
              <a:buNone/>
            </a:pPr>
            <a:r>
              <a:rPr lang="en-US" dirty="0" smtClean="0"/>
              <a:t>		10 </a:t>
            </a:r>
            <a:r>
              <a:rPr lang="en-US" dirty="0" err="1" smtClean="0"/>
              <a:t>mL</a:t>
            </a:r>
            <a:r>
              <a:rPr lang="en-US" dirty="0" smtClean="0"/>
              <a:t> pH Indicator Dye (See Below for Options)</a:t>
            </a:r>
          </a:p>
          <a:p>
            <a:pPr>
              <a:buNone/>
            </a:pPr>
            <a:r>
              <a:rPr lang="en-US" dirty="0" smtClean="0"/>
              <a:t>		10 </a:t>
            </a:r>
            <a:r>
              <a:rPr lang="en-US" dirty="0" err="1" smtClean="0"/>
              <a:t>mL</a:t>
            </a:r>
            <a:r>
              <a:rPr lang="en-US" dirty="0" smtClean="0"/>
              <a:t> Vinegar</a:t>
            </a:r>
          </a:p>
          <a:p>
            <a:pPr>
              <a:buNone/>
            </a:pPr>
            <a:r>
              <a:rPr lang="en-US" dirty="0" smtClean="0"/>
              <a:t>		600 </a:t>
            </a:r>
            <a:r>
              <a:rPr lang="en-US" dirty="0" err="1" smtClean="0"/>
              <a:t>mL</a:t>
            </a:r>
            <a:r>
              <a:rPr lang="en-US" dirty="0" smtClean="0"/>
              <a:t> Beaker</a:t>
            </a:r>
          </a:p>
          <a:p>
            <a:pPr>
              <a:buNone/>
            </a:pPr>
            <a:r>
              <a:rPr lang="en-US" dirty="0" smtClean="0"/>
              <a:t>		100 </a:t>
            </a:r>
            <a:r>
              <a:rPr lang="en-US" dirty="0" err="1" smtClean="0"/>
              <a:t>mL</a:t>
            </a:r>
            <a:r>
              <a:rPr lang="en-US" dirty="0" smtClean="0"/>
              <a:t> Graduated Cylinder</a:t>
            </a:r>
          </a:p>
          <a:p>
            <a:pPr>
              <a:buNone/>
            </a:pPr>
            <a:r>
              <a:rPr lang="en-US" dirty="0" smtClean="0"/>
              <a:t>		10 </a:t>
            </a:r>
            <a:r>
              <a:rPr lang="en-US" dirty="0" err="1" smtClean="0"/>
              <a:t>mL</a:t>
            </a:r>
            <a:r>
              <a:rPr lang="en-US" dirty="0" smtClean="0"/>
              <a:t> Graduated Cylinder</a:t>
            </a:r>
          </a:p>
          <a:p>
            <a:pPr>
              <a:buNone/>
            </a:pPr>
            <a:r>
              <a:rPr lang="en-US" dirty="0" smtClean="0"/>
              <a:t>		500 </a:t>
            </a:r>
            <a:r>
              <a:rPr lang="en-US" dirty="0" err="1" smtClean="0"/>
              <a:t>mL</a:t>
            </a:r>
            <a:r>
              <a:rPr lang="en-US" dirty="0" smtClean="0"/>
              <a:t> Graduated Cylinder</a:t>
            </a:r>
          </a:p>
          <a:p>
            <a:pPr>
              <a:buNone/>
            </a:pPr>
            <a:r>
              <a:rPr lang="en-US" dirty="0" smtClean="0"/>
              <a:t>		Stirring Rod</a:t>
            </a:r>
            <a:endParaRPr lang="en-US" dirty="0"/>
          </a:p>
        </p:txBody>
      </p:sp>
      <p:sp>
        <p:nvSpPr>
          <p:cNvPr id="4" name="TextBox 3"/>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5" name="TextBox 4"/>
          <p:cNvSpPr txBox="1"/>
          <p:nvPr/>
        </p:nvSpPr>
        <p:spPr>
          <a:xfrm>
            <a:off x="152400" y="6400800"/>
            <a:ext cx="3581400" cy="369332"/>
          </a:xfrm>
          <a:prstGeom prst="rect">
            <a:avLst/>
          </a:prstGeom>
          <a:noFill/>
        </p:spPr>
        <p:txBody>
          <a:bodyPr wrap="square" rtlCol="0">
            <a:spAutoFit/>
          </a:body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Alka-Seltzer Rainbow Demo: Student Worksheet</a:t>
            </a:r>
            <a:endParaRPr lang="en-US" dirty="0"/>
          </a:p>
        </p:txBody>
      </p:sp>
      <p:graphicFrame>
        <p:nvGraphicFramePr>
          <p:cNvPr id="4" name="Content Placeholder 3"/>
          <p:cNvGraphicFramePr>
            <a:graphicFrameLocks noGrp="1"/>
          </p:cNvGraphicFramePr>
          <p:nvPr>
            <p:ph sz="quarter" idx="1"/>
          </p:nvPr>
        </p:nvGraphicFramePr>
        <p:xfrm>
          <a:off x="304800" y="1676400"/>
          <a:ext cx="8504238" cy="3139440"/>
        </p:xfrm>
        <a:graphic>
          <a:graphicData uri="http://schemas.openxmlformats.org/drawingml/2006/table">
            <a:tbl>
              <a:tblPr firstRow="1" bandRow="1">
                <a:tableStyleId>{5C22544A-7EE6-4342-B048-85BDC9FD1C3A}</a:tableStyleId>
              </a:tblPr>
              <a:tblGrid>
                <a:gridCol w="2834746"/>
                <a:gridCol w="2834746"/>
                <a:gridCol w="2834746"/>
              </a:tblGrid>
              <a:tr h="370840">
                <a:tc>
                  <a:txBody>
                    <a:bodyPr/>
                    <a:lstStyle/>
                    <a:p>
                      <a:r>
                        <a:rPr lang="en-US" sz="3200" dirty="0" smtClean="0"/>
                        <a:t>Solution</a:t>
                      </a:r>
                      <a:endParaRPr lang="en-US" sz="3200" dirty="0"/>
                    </a:p>
                  </a:txBody>
                  <a:tcPr/>
                </a:tc>
                <a:tc>
                  <a:txBody>
                    <a:bodyPr/>
                    <a:lstStyle/>
                    <a:p>
                      <a:r>
                        <a:rPr lang="en-US" sz="3200" dirty="0" smtClean="0"/>
                        <a:t>I Observed…</a:t>
                      </a:r>
                      <a:endParaRPr lang="en-US" sz="3200" dirty="0"/>
                    </a:p>
                  </a:txBody>
                  <a:tcPr/>
                </a:tc>
                <a:tc>
                  <a:txBody>
                    <a:bodyPr/>
                    <a:lstStyle/>
                    <a:p>
                      <a:r>
                        <a:rPr lang="en-US" sz="3200" dirty="0" smtClean="0"/>
                        <a:t>I Wonder…</a:t>
                      </a:r>
                      <a:endParaRPr lang="en-US" sz="3200" dirty="0"/>
                    </a:p>
                  </a:txBody>
                  <a:tcPr/>
                </a:tc>
              </a:tr>
              <a:tr h="370840">
                <a:tc>
                  <a:txBody>
                    <a:bodyPr/>
                    <a:lstStyle/>
                    <a:p>
                      <a:r>
                        <a:rPr lang="en-US" sz="2400" dirty="0" smtClean="0"/>
                        <a:t>Distilled Water (DIW)</a:t>
                      </a:r>
                      <a:endParaRPr lang="en-US" sz="2400" dirty="0"/>
                    </a:p>
                  </a:txBody>
                  <a:tcPr/>
                </a:tc>
                <a:tc>
                  <a:txBody>
                    <a:bodyPr/>
                    <a:lstStyle/>
                    <a:p>
                      <a:endParaRPr lang="en-US" dirty="0"/>
                    </a:p>
                  </a:txBody>
                  <a:tcPr/>
                </a:tc>
                <a:tc>
                  <a:txBody>
                    <a:bodyPr/>
                    <a:lstStyle/>
                    <a:p>
                      <a:endParaRPr lang="en-US" dirty="0"/>
                    </a:p>
                  </a:txBody>
                  <a:tcPr/>
                </a:tc>
              </a:tr>
              <a:tr h="370840">
                <a:tc>
                  <a:txBody>
                    <a:bodyPr/>
                    <a:lstStyle/>
                    <a:p>
                      <a:r>
                        <a:rPr lang="en-US" sz="2400" dirty="0" smtClean="0"/>
                        <a:t>DIW with </a:t>
                      </a:r>
                      <a:r>
                        <a:rPr lang="en-US" sz="2400" dirty="0" err="1" smtClean="0"/>
                        <a:t>NaOH</a:t>
                      </a:r>
                      <a:endParaRPr lang="en-US" sz="2400" dirty="0"/>
                    </a:p>
                  </a:txBody>
                  <a:tcPr/>
                </a:tc>
                <a:tc>
                  <a:txBody>
                    <a:bodyPr/>
                    <a:lstStyle/>
                    <a:p>
                      <a:endParaRPr lang="en-US"/>
                    </a:p>
                  </a:txBody>
                  <a:tcPr/>
                </a:tc>
                <a:tc>
                  <a:txBody>
                    <a:bodyPr/>
                    <a:lstStyle/>
                    <a:p>
                      <a:endParaRPr lang="en-US"/>
                    </a:p>
                  </a:txBody>
                  <a:tcPr/>
                </a:tc>
              </a:tr>
              <a:tr h="370840">
                <a:tc>
                  <a:txBody>
                    <a:bodyPr/>
                    <a:lstStyle/>
                    <a:p>
                      <a:r>
                        <a:rPr lang="en-US" sz="2400" dirty="0" smtClean="0"/>
                        <a:t>DIW with Alka-Seltzer</a:t>
                      </a:r>
                      <a:endParaRPr lang="en-US" sz="2400" dirty="0"/>
                    </a:p>
                  </a:txBody>
                  <a:tcPr/>
                </a:tc>
                <a:tc>
                  <a:txBody>
                    <a:bodyPr/>
                    <a:lstStyle/>
                    <a:p>
                      <a:endParaRPr lang="en-US"/>
                    </a:p>
                  </a:txBody>
                  <a:tcPr/>
                </a:tc>
                <a:tc>
                  <a:txBody>
                    <a:bodyPr/>
                    <a:lstStyle/>
                    <a:p>
                      <a:endParaRPr lang="en-US"/>
                    </a:p>
                  </a:txBody>
                  <a:tcPr/>
                </a:tc>
              </a:tr>
              <a:tr h="370840">
                <a:tc>
                  <a:txBody>
                    <a:bodyPr/>
                    <a:lstStyle/>
                    <a:p>
                      <a:r>
                        <a:rPr lang="en-US" sz="2400" dirty="0" smtClean="0"/>
                        <a:t>DIW with Vinegar</a:t>
                      </a:r>
                      <a:endParaRPr lang="en-US" sz="2400" dirty="0"/>
                    </a:p>
                  </a:txBody>
                  <a:tcPr/>
                </a:tc>
                <a:tc>
                  <a:txBody>
                    <a:bodyPr/>
                    <a:lstStyle/>
                    <a:p>
                      <a:endParaRPr lang="en-US"/>
                    </a:p>
                  </a:txBody>
                  <a:tcPr/>
                </a:tc>
                <a:tc>
                  <a:txBody>
                    <a:bodyPr/>
                    <a:lstStyle/>
                    <a:p>
                      <a:endParaRPr lang="en-US" dirty="0"/>
                    </a:p>
                  </a:txBody>
                  <a:tcPr/>
                </a:tc>
              </a:tr>
            </a:tbl>
          </a:graphicData>
        </a:graphic>
      </p:graphicFrame>
      <p:sp>
        <p:nvSpPr>
          <p:cNvPr id="5" name="TextBox 4"/>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6" name="TextBox 5"/>
          <p:cNvSpPr txBox="1"/>
          <p:nvPr/>
        </p:nvSpPr>
        <p:spPr>
          <a:xfrm>
            <a:off x="152400" y="6400800"/>
            <a:ext cx="3581400" cy="369332"/>
          </a:xfrm>
          <a:prstGeom prst="rect">
            <a:avLst/>
          </a:prstGeom>
          <a:noFill/>
        </p:spPr>
        <p:txBody>
          <a:bodyPr wrap="square" rtlCol="0">
            <a:spAutoFit/>
          </a:bodyPr>
          <a:lstStyle/>
          <a:p>
            <a:r>
              <a:rPr lang="en-US" dirty="0" smtClean="0"/>
              <a:t>http://earthref/SCC</a:t>
            </a:r>
            <a:endParaRPr lang="en-US" dirty="0"/>
          </a:p>
        </p:txBody>
      </p:sp>
      <p:sp>
        <p:nvSpPr>
          <p:cNvPr id="7" name="TextBox 6"/>
          <p:cNvSpPr txBox="1"/>
          <p:nvPr/>
        </p:nvSpPr>
        <p:spPr>
          <a:xfrm>
            <a:off x="342900" y="5029200"/>
            <a:ext cx="8458200" cy="830997"/>
          </a:xfrm>
          <a:prstGeom prst="rect">
            <a:avLst/>
          </a:prstGeom>
          <a:noFill/>
        </p:spPr>
        <p:txBody>
          <a:bodyPr wrap="square" rtlCol="0">
            <a:spAutoFit/>
          </a:bodyPr>
          <a:lstStyle/>
          <a:p>
            <a:pPr algn="ctr"/>
            <a:r>
              <a:rPr lang="en-US" sz="2400" b="1" i="1" dirty="0" smtClean="0"/>
              <a:t>Why did the solution change colors when the different liquids were added to the water?</a:t>
            </a:r>
            <a:endParaRPr lang="en-US" sz="2400" b="1" i="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we Measure pH</a:t>
            </a:r>
            <a:endParaRPr lang="en-US" dirty="0"/>
          </a:p>
        </p:txBody>
      </p:sp>
      <p:sp>
        <p:nvSpPr>
          <p:cNvPr id="3" name="Content Placeholder 2"/>
          <p:cNvSpPr>
            <a:spLocks noGrp="1"/>
          </p:cNvSpPr>
          <p:nvPr>
            <p:ph sz="quarter" idx="1"/>
          </p:nvPr>
        </p:nvSpPr>
        <p:spPr>
          <a:xfrm>
            <a:off x="301752" y="1527048"/>
            <a:ext cx="2974848" cy="4572000"/>
          </a:xfrm>
        </p:spPr>
        <p:txBody>
          <a:bodyPr/>
          <a:lstStyle/>
          <a:p>
            <a:r>
              <a:rPr lang="en-US" dirty="0" smtClean="0"/>
              <a:t>Indicator Dyes</a:t>
            </a:r>
          </a:p>
          <a:p>
            <a:endParaRPr lang="en-US" dirty="0" smtClean="0"/>
          </a:p>
          <a:p>
            <a:r>
              <a:rPr lang="en-US" dirty="0" smtClean="0"/>
              <a:t>Litmus Paper</a:t>
            </a:r>
          </a:p>
          <a:p>
            <a:endParaRPr lang="en-US" dirty="0" smtClean="0"/>
          </a:p>
          <a:p>
            <a:r>
              <a:rPr lang="en-US" dirty="0" smtClean="0"/>
              <a:t>Conductivity</a:t>
            </a:r>
            <a:endParaRPr lang="en-US" dirty="0"/>
          </a:p>
        </p:txBody>
      </p:sp>
      <p:pic>
        <p:nvPicPr>
          <p:cNvPr id="12290" name="Picture 2" descr="http://science7acidbase.wikispaces.com/file/view/litmus_paper.jpg/30396560/litmus_paper.jpg"/>
          <p:cNvPicPr>
            <a:picLocks noChangeAspect="1" noChangeArrowheads="1"/>
          </p:cNvPicPr>
          <p:nvPr/>
        </p:nvPicPr>
        <p:blipFill>
          <a:blip r:embed="rId3" cstate="print"/>
          <a:srcRect/>
          <a:stretch>
            <a:fillRect/>
          </a:stretch>
        </p:blipFill>
        <p:spPr bwMode="auto">
          <a:xfrm>
            <a:off x="5105437" y="1371600"/>
            <a:ext cx="3319272" cy="2057259"/>
          </a:xfrm>
          <a:prstGeom prst="rect">
            <a:avLst/>
          </a:prstGeom>
          <a:noFill/>
        </p:spPr>
      </p:pic>
      <p:pic>
        <p:nvPicPr>
          <p:cNvPr id="12292" name="Picture 4" descr="http://www.hannainst.com/images/pH20_400.jpg"/>
          <p:cNvPicPr>
            <a:picLocks noChangeAspect="1" noChangeArrowheads="1"/>
          </p:cNvPicPr>
          <p:nvPr/>
        </p:nvPicPr>
        <p:blipFill>
          <a:blip r:embed="rId4" cstate="print"/>
          <a:srcRect t="6383" b="6383"/>
          <a:stretch>
            <a:fillRect/>
          </a:stretch>
        </p:blipFill>
        <p:spPr bwMode="auto">
          <a:xfrm>
            <a:off x="5105400" y="3429000"/>
            <a:ext cx="3319347" cy="2895600"/>
          </a:xfrm>
          <a:prstGeom prst="rect">
            <a:avLst/>
          </a:prstGeom>
          <a:noFill/>
        </p:spPr>
      </p:pic>
      <p:sp>
        <p:nvSpPr>
          <p:cNvPr id="6" name="TextBox 5"/>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7" name="TextBox 6"/>
          <p:cNvSpPr txBox="1"/>
          <p:nvPr/>
        </p:nvSpPr>
        <p:spPr>
          <a:xfrm>
            <a:off x="152400" y="6400800"/>
            <a:ext cx="3581400" cy="369332"/>
          </a:xfrm>
          <a:prstGeom prst="rect">
            <a:avLst/>
          </a:prstGeom>
          <a:noFill/>
        </p:spPr>
        <p:txBody>
          <a:bodyPr wrap="square" rtlCol="0">
            <a:spAutoFit/>
          </a:body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 Lab</a:t>
            </a:r>
            <a:endParaRPr lang="en-US" dirty="0"/>
          </a:p>
        </p:txBody>
      </p:sp>
      <p:sp>
        <p:nvSpPr>
          <p:cNvPr id="3" name="Content Placeholder 2"/>
          <p:cNvSpPr>
            <a:spLocks noGrp="1"/>
          </p:cNvSpPr>
          <p:nvPr>
            <p:ph sz="quarter" idx="1"/>
          </p:nvPr>
        </p:nvSpPr>
        <p:spPr>
          <a:xfrm>
            <a:off x="301752" y="1371600"/>
            <a:ext cx="8503920" cy="5254752"/>
          </a:xfrm>
        </p:spPr>
        <p:txBody>
          <a:bodyPr numCol="2">
            <a:normAutofit lnSpcReduction="10000"/>
          </a:bodyPr>
          <a:lstStyle/>
          <a:p>
            <a:pPr>
              <a:buNone/>
            </a:pPr>
            <a:r>
              <a:rPr lang="en-US" b="1" dirty="0" smtClean="0"/>
              <a:t>Materials Needed </a:t>
            </a:r>
          </a:p>
          <a:p>
            <a:pPr>
              <a:buNone/>
            </a:pPr>
            <a:r>
              <a:rPr lang="en-US" b="1" dirty="0" smtClean="0"/>
              <a:t>(per group)</a:t>
            </a:r>
          </a:p>
          <a:p>
            <a:pPr>
              <a:buNone/>
            </a:pPr>
            <a:r>
              <a:rPr lang="en-US" dirty="0" smtClean="0"/>
              <a:t>	1 beaker </a:t>
            </a:r>
            <a:r>
              <a:rPr lang="en-US" sz="2200" dirty="0" smtClean="0"/>
              <a:t>(100 </a:t>
            </a:r>
            <a:r>
              <a:rPr lang="en-US" sz="2200" dirty="0" err="1" smtClean="0"/>
              <a:t>mL</a:t>
            </a:r>
            <a:r>
              <a:rPr lang="en-US" sz="2200" dirty="0" smtClean="0"/>
              <a:t> or smaller)</a:t>
            </a:r>
          </a:p>
          <a:p>
            <a:pPr>
              <a:buNone/>
            </a:pPr>
            <a:r>
              <a:rPr lang="en-US" dirty="0" smtClean="0"/>
              <a:t>	Universal Indicator Dye</a:t>
            </a:r>
          </a:p>
          <a:p>
            <a:pPr>
              <a:buNone/>
            </a:pPr>
            <a:r>
              <a:rPr lang="en-US" dirty="0" smtClean="0"/>
              <a:t>	Poster paper &amp; Markers</a:t>
            </a:r>
          </a:p>
          <a:p>
            <a:pPr>
              <a:buNone/>
            </a:pPr>
            <a:r>
              <a:rPr lang="en-US" dirty="0" smtClean="0"/>
              <a:t>	Index Cards </a:t>
            </a:r>
            <a:r>
              <a:rPr lang="en-US" sz="2000" dirty="0" smtClean="0"/>
              <a:t>(1 per student)</a:t>
            </a:r>
            <a:r>
              <a:rPr lang="en-US" dirty="0" smtClean="0"/>
              <a:t>	</a:t>
            </a:r>
          </a:p>
          <a:p>
            <a:pPr>
              <a:buNone/>
            </a:pPr>
            <a:endParaRPr lang="en-US" dirty="0" smtClean="0"/>
          </a:p>
          <a:p>
            <a:pPr>
              <a:buNone/>
            </a:pPr>
            <a:endParaRPr lang="en-US" dirty="0" smtClean="0"/>
          </a:p>
          <a:p>
            <a:pPr>
              <a:buNone/>
            </a:pPr>
            <a:endParaRPr lang="en-US" dirty="0" smtClean="0"/>
          </a:p>
          <a:p>
            <a:pPr>
              <a:buNone/>
            </a:pPr>
            <a:r>
              <a:rPr lang="en-US" b="1" dirty="0" smtClean="0"/>
              <a:t>		                     Solutions to Measure</a:t>
            </a:r>
            <a:endParaRPr lang="en-US" dirty="0" smtClean="0"/>
          </a:p>
          <a:p>
            <a:pPr>
              <a:buNone/>
            </a:pPr>
            <a:r>
              <a:rPr lang="en-US" dirty="0" smtClean="0"/>
              <a:t>		Lemon Juice (pH 2)</a:t>
            </a:r>
          </a:p>
          <a:p>
            <a:pPr>
              <a:buNone/>
            </a:pPr>
            <a:r>
              <a:rPr lang="en-US" dirty="0" smtClean="0"/>
              <a:t>		Soda (pH 3)</a:t>
            </a:r>
          </a:p>
          <a:p>
            <a:pPr>
              <a:buNone/>
            </a:pPr>
            <a:r>
              <a:rPr lang="en-US" dirty="0" smtClean="0"/>
              <a:t>		Vinegar (pH 3)</a:t>
            </a:r>
          </a:p>
          <a:p>
            <a:pPr>
              <a:buNone/>
            </a:pPr>
            <a:r>
              <a:rPr lang="en-US" dirty="0" smtClean="0"/>
              <a:t>		Orange Juice (pH 4)</a:t>
            </a:r>
          </a:p>
          <a:p>
            <a:pPr>
              <a:buNone/>
            </a:pPr>
            <a:r>
              <a:rPr lang="en-US" dirty="0" smtClean="0"/>
              <a:t>		Tomato Juice (pH 5)</a:t>
            </a:r>
          </a:p>
          <a:p>
            <a:pPr>
              <a:buNone/>
            </a:pPr>
            <a:r>
              <a:rPr lang="en-US" dirty="0" smtClean="0"/>
              <a:t>		DIW (pH 7)</a:t>
            </a:r>
          </a:p>
          <a:p>
            <a:pPr>
              <a:buNone/>
            </a:pPr>
            <a:r>
              <a:rPr lang="en-US" dirty="0" smtClean="0"/>
              <a:t>		Seawater (pH 8)</a:t>
            </a:r>
          </a:p>
          <a:p>
            <a:pPr>
              <a:buNone/>
            </a:pPr>
            <a:r>
              <a:rPr lang="en-US" dirty="0" smtClean="0"/>
              <a:t>		Dish Soap (pH 9)</a:t>
            </a:r>
          </a:p>
          <a:p>
            <a:pPr>
              <a:buNone/>
            </a:pPr>
            <a:r>
              <a:rPr lang="en-US" dirty="0" smtClean="0"/>
              <a:t>		Antacid (pH 10)</a:t>
            </a:r>
          </a:p>
          <a:p>
            <a:pPr>
              <a:buNone/>
            </a:pPr>
            <a:r>
              <a:rPr lang="en-US" dirty="0" smtClean="0"/>
              <a:t>		Bleach (pH 13)</a:t>
            </a:r>
          </a:p>
        </p:txBody>
      </p:sp>
      <p:sp>
        <p:nvSpPr>
          <p:cNvPr id="4" name="TextBox 3"/>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5" name="TextBox 4"/>
          <p:cNvSpPr txBox="1"/>
          <p:nvPr/>
        </p:nvSpPr>
        <p:spPr>
          <a:xfrm>
            <a:off x="152400" y="6400800"/>
            <a:ext cx="3581400" cy="369332"/>
          </a:xfrm>
          <a:prstGeom prst="rect">
            <a:avLst/>
          </a:prstGeom>
          <a:noFill/>
        </p:spPr>
        <p:txBody>
          <a:bodyPr wrap="square" rtlCol="0">
            <a:spAutoFit/>
          </a:body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 Inversely Relates to [H</a:t>
            </a:r>
            <a:r>
              <a:rPr lang="en-US" baseline="30000" dirty="0" smtClean="0"/>
              <a:t>+</a:t>
            </a:r>
            <a:r>
              <a:rPr lang="en-US" dirty="0" smtClean="0"/>
              <a:t>]</a:t>
            </a:r>
            <a:endParaRPr lang="en-US" dirty="0"/>
          </a:p>
        </p:txBody>
      </p:sp>
      <p:sp>
        <p:nvSpPr>
          <p:cNvPr id="4" name="TextBox 3"/>
          <p:cNvSpPr txBox="1"/>
          <p:nvPr/>
        </p:nvSpPr>
        <p:spPr>
          <a:xfrm>
            <a:off x="381000" y="2124670"/>
            <a:ext cx="8763000" cy="923330"/>
          </a:xfrm>
          <a:prstGeom prst="rect">
            <a:avLst/>
          </a:prstGeom>
          <a:noFill/>
          <a:ln>
            <a:noFill/>
          </a:ln>
        </p:spPr>
        <p:txBody>
          <a:bodyPr wrap="square" rtlCol="0">
            <a:spAutoFit/>
          </a:bodyPr>
          <a:lstStyle/>
          <a:p>
            <a:r>
              <a:rPr lang="en-US" sz="5400" dirty="0" smtClean="0">
                <a:solidFill>
                  <a:schemeClr val="accent4">
                    <a:lumMod val="75000"/>
                  </a:schemeClr>
                </a:solidFill>
              </a:rPr>
              <a:t>pH = -log[H</a:t>
            </a:r>
            <a:r>
              <a:rPr lang="en-US" sz="5400" baseline="30000" dirty="0" smtClean="0">
                <a:solidFill>
                  <a:schemeClr val="accent4">
                    <a:lumMod val="75000"/>
                  </a:schemeClr>
                </a:solidFill>
              </a:rPr>
              <a:t>+</a:t>
            </a:r>
            <a:r>
              <a:rPr lang="en-US" sz="5400" dirty="0" smtClean="0">
                <a:solidFill>
                  <a:schemeClr val="accent4">
                    <a:lumMod val="75000"/>
                  </a:schemeClr>
                </a:solidFill>
              </a:rPr>
              <a:t>]</a:t>
            </a:r>
            <a:endParaRPr lang="en-US" sz="5400" dirty="0">
              <a:solidFill>
                <a:schemeClr val="accent4">
                  <a:lumMod val="75000"/>
                </a:schemeClr>
              </a:solidFill>
            </a:endParaRPr>
          </a:p>
        </p:txBody>
      </p:sp>
      <p:graphicFrame>
        <p:nvGraphicFramePr>
          <p:cNvPr id="5" name="Table 4"/>
          <p:cNvGraphicFramePr>
            <a:graphicFrameLocks noGrp="1"/>
          </p:cNvGraphicFramePr>
          <p:nvPr/>
        </p:nvGraphicFramePr>
        <p:xfrm>
          <a:off x="380999" y="3429000"/>
          <a:ext cx="7924800" cy="1280160"/>
        </p:xfrm>
        <a:graphic>
          <a:graphicData uri="http://schemas.openxmlformats.org/drawingml/2006/table">
            <a:tbl>
              <a:tblPr firstCol="1">
                <a:tableStyleId>{5C22544A-7EE6-4342-B048-85BDC9FD1C3A}</a:tableStyleId>
              </a:tblPr>
              <a:tblGrid>
                <a:gridCol w="2743201"/>
                <a:gridCol w="2438400"/>
                <a:gridCol w="2743199"/>
              </a:tblGrid>
              <a:tr h="370840">
                <a:tc>
                  <a:txBody>
                    <a:bodyPr/>
                    <a:lstStyle/>
                    <a:p>
                      <a:r>
                        <a:rPr lang="en-US" sz="3600" dirty="0" smtClean="0"/>
                        <a:t>ACID</a:t>
                      </a:r>
                      <a:endParaRPr lang="en-US" sz="3600" dirty="0"/>
                    </a:p>
                  </a:txBody>
                  <a:tcPr/>
                </a:tc>
                <a:tc>
                  <a:txBody>
                    <a:bodyPr/>
                    <a:lstStyle/>
                    <a:p>
                      <a:r>
                        <a:rPr lang="en-US" sz="2800" dirty="0" smtClean="0"/>
                        <a:t>Excess H</a:t>
                      </a:r>
                      <a:r>
                        <a:rPr lang="en-US" sz="2800" baseline="30000" dirty="0" smtClean="0"/>
                        <a:t>+ </a:t>
                      </a:r>
                      <a:endParaRPr lang="en-US" sz="2800" baseline="30000" dirty="0"/>
                    </a:p>
                  </a:txBody>
                  <a:tcPr/>
                </a:tc>
                <a:tc>
                  <a:txBody>
                    <a:bodyPr/>
                    <a:lstStyle/>
                    <a:p>
                      <a:r>
                        <a:rPr lang="en-US" sz="2800" dirty="0" smtClean="0"/>
                        <a:t>H-donor</a:t>
                      </a:r>
                      <a:endParaRPr lang="en-US" sz="2800" dirty="0"/>
                    </a:p>
                  </a:txBody>
                  <a:tcPr/>
                </a:tc>
              </a:tr>
              <a:tr h="370840">
                <a:tc>
                  <a:txBody>
                    <a:bodyPr/>
                    <a:lstStyle/>
                    <a:p>
                      <a:r>
                        <a:rPr lang="en-US" sz="3600" dirty="0" smtClean="0"/>
                        <a:t>BASE</a:t>
                      </a:r>
                      <a:endParaRPr lang="en-US" sz="3600" dirty="0"/>
                    </a:p>
                  </a:txBody>
                  <a:tcPr/>
                </a:tc>
                <a:tc>
                  <a:txBody>
                    <a:bodyPr/>
                    <a:lstStyle/>
                    <a:p>
                      <a:r>
                        <a:rPr lang="en-US" sz="2800" dirty="0" smtClean="0"/>
                        <a:t>Excess OH</a:t>
                      </a:r>
                      <a:r>
                        <a:rPr lang="en-US" sz="2800" baseline="30000" dirty="0" smtClean="0"/>
                        <a:t>-</a:t>
                      </a:r>
                      <a:endParaRPr lang="en-US" sz="2800" baseline="30000" dirty="0"/>
                    </a:p>
                  </a:txBody>
                  <a:tcPr/>
                </a:tc>
                <a:tc>
                  <a:txBody>
                    <a:bodyPr/>
                    <a:lstStyle/>
                    <a:p>
                      <a:r>
                        <a:rPr lang="en-US" sz="2800" dirty="0" smtClean="0"/>
                        <a:t>H-acceptor</a:t>
                      </a:r>
                      <a:endParaRPr lang="en-US" sz="2800" dirty="0"/>
                    </a:p>
                  </a:txBody>
                  <a:tcPr/>
                </a:tc>
              </a:tr>
            </a:tbl>
          </a:graphicData>
        </a:graphic>
      </p:graphicFrame>
      <p:sp>
        <p:nvSpPr>
          <p:cNvPr id="6" name="Rectangle 5"/>
          <p:cNvSpPr/>
          <p:nvPr/>
        </p:nvSpPr>
        <p:spPr>
          <a:xfrm>
            <a:off x="381000" y="5297269"/>
            <a:ext cx="9351396" cy="646331"/>
          </a:xfrm>
          <a:prstGeom prst="rect">
            <a:avLst/>
          </a:prstGeom>
          <a:noFill/>
          <a:ln>
            <a:noFill/>
          </a:ln>
        </p:spPr>
        <p:txBody>
          <a:bodyPr wrap="square">
            <a:spAutoFit/>
          </a:bodyPr>
          <a:lstStyle/>
          <a:p>
            <a:r>
              <a:rPr lang="en-US" sz="3600" b="1" dirty="0" smtClean="0">
                <a:solidFill>
                  <a:schemeClr val="accent4">
                    <a:lumMod val="75000"/>
                  </a:schemeClr>
                </a:solidFill>
              </a:rPr>
              <a:t>http://goo.gl/V0YcK</a:t>
            </a:r>
            <a:endParaRPr lang="en-US" sz="3600" b="1" dirty="0">
              <a:solidFill>
                <a:schemeClr val="accent4">
                  <a:lumMod val="75000"/>
                </a:schemeClr>
              </a:solidFill>
            </a:endParaRPr>
          </a:p>
        </p:txBody>
      </p:sp>
      <p:sp>
        <p:nvSpPr>
          <p:cNvPr id="7" name="TextBox 6"/>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8" name="TextBox 7"/>
          <p:cNvSpPr txBox="1"/>
          <p:nvPr/>
        </p:nvSpPr>
        <p:spPr>
          <a:xfrm>
            <a:off x="152400" y="6400800"/>
            <a:ext cx="3581400" cy="369332"/>
          </a:xfrm>
          <a:prstGeom prst="rect">
            <a:avLst/>
          </a:prstGeom>
          <a:noFill/>
        </p:spPr>
        <p:txBody>
          <a:bodyPr wrap="square" rtlCol="0">
            <a:spAutoFit/>
          </a:bodyPr>
          <a:lstStyle/>
          <a:p>
            <a:r>
              <a:rPr lang="en-US" dirty="0" smtClean="0"/>
              <a:t>http://earthref/SCC</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 Scale</a:t>
            </a:r>
            <a:endParaRPr lang="en-US" dirty="0"/>
          </a:p>
        </p:txBody>
      </p:sp>
      <p:sp>
        <p:nvSpPr>
          <p:cNvPr id="3" name="Content Placeholder 2"/>
          <p:cNvSpPr>
            <a:spLocks noGrp="1"/>
          </p:cNvSpPr>
          <p:nvPr>
            <p:ph sz="quarter" idx="1"/>
          </p:nvPr>
        </p:nvSpPr>
        <p:spPr/>
        <p:txBody>
          <a:bodyPr/>
          <a:lstStyle/>
          <a:p>
            <a:endParaRPr lang="en-US"/>
          </a:p>
        </p:txBody>
      </p:sp>
      <p:pic>
        <p:nvPicPr>
          <p:cNvPr id="4" name="Picture 2" descr="http://www.elmhurst.edu/~chm/vchembook/images2/184phscale.gif"/>
          <p:cNvPicPr>
            <a:picLocks noChangeAspect="1" noChangeArrowheads="1"/>
          </p:cNvPicPr>
          <p:nvPr/>
        </p:nvPicPr>
        <p:blipFill>
          <a:blip r:embed="rId3" cstate="print"/>
          <a:srcRect/>
          <a:stretch>
            <a:fillRect/>
          </a:stretch>
        </p:blipFill>
        <p:spPr bwMode="auto">
          <a:xfrm>
            <a:off x="152400" y="1371600"/>
            <a:ext cx="8839200" cy="5029199"/>
          </a:xfrm>
          <a:prstGeom prst="rect">
            <a:avLst/>
          </a:prstGeom>
          <a:noFill/>
        </p:spPr>
      </p:pic>
      <p:sp>
        <p:nvSpPr>
          <p:cNvPr id="5" name="TextBox 4"/>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6" name="TextBox 5"/>
          <p:cNvSpPr txBox="1"/>
          <p:nvPr/>
        </p:nvSpPr>
        <p:spPr>
          <a:xfrm>
            <a:off x="152400" y="6400800"/>
            <a:ext cx="3581400" cy="369332"/>
          </a:xfrm>
          <a:prstGeom prst="rect">
            <a:avLst/>
          </a:prstGeom>
          <a:noFill/>
        </p:spPr>
        <p:txBody>
          <a:bodyPr wrap="square" rtlCol="0">
            <a:spAutoFit/>
          </a:body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Classifying Solutions</a:t>
            </a:r>
            <a:endParaRPr lang="en-US" dirty="0"/>
          </a:p>
        </p:txBody>
      </p:sp>
      <p:sp>
        <p:nvSpPr>
          <p:cNvPr id="4" name="TextBox 3"/>
          <p:cNvSpPr txBox="1"/>
          <p:nvPr/>
        </p:nvSpPr>
        <p:spPr>
          <a:xfrm>
            <a:off x="259309" y="1676400"/>
            <a:ext cx="8625382" cy="1200329"/>
          </a:xfrm>
          <a:prstGeom prst="rect">
            <a:avLst/>
          </a:prstGeom>
          <a:noFill/>
        </p:spPr>
        <p:txBody>
          <a:bodyPr wrap="square" rtlCol="0">
            <a:spAutoFit/>
          </a:bodyPr>
          <a:lstStyle/>
          <a:p>
            <a:pPr algn="ctr"/>
            <a:r>
              <a:rPr lang="en-US" sz="3600" dirty="0" smtClean="0">
                <a:solidFill>
                  <a:srgbClr val="00D600"/>
                </a:solidFill>
                <a:latin typeface="Arial Black" pitchFamily="34" charset="0"/>
              </a:rPr>
              <a:t>Lots of H</a:t>
            </a:r>
            <a:r>
              <a:rPr lang="en-US" sz="3600" baseline="30000" dirty="0" smtClean="0">
                <a:solidFill>
                  <a:srgbClr val="00D600"/>
                </a:solidFill>
                <a:latin typeface="Arial Black" pitchFamily="34" charset="0"/>
              </a:rPr>
              <a:t>+</a:t>
            </a:r>
            <a:r>
              <a:rPr lang="en-US" sz="3600" dirty="0" smtClean="0">
                <a:solidFill>
                  <a:srgbClr val="00D600"/>
                </a:solidFill>
                <a:latin typeface="Arial Black" pitchFamily="34" charset="0"/>
              </a:rPr>
              <a:t> = Low pH (0-6) = Acidic</a:t>
            </a:r>
          </a:p>
          <a:p>
            <a:pPr algn="ctr"/>
            <a:r>
              <a:rPr lang="en-US" sz="3600" dirty="0" smtClean="0">
                <a:solidFill>
                  <a:srgbClr val="FF0000"/>
                </a:solidFill>
                <a:latin typeface="Arial Black" pitchFamily="34" charset="0"/>
              </a:rPr>
              <a:t>Few H</a:t>
            </a:r>
            <a:r>
              <a:rPr lang="en-US" sz="3600" baseline="30000" dirty="0" smtClean="0">
                <a:solidFill>
                  <a:srgbClr val="FF0000"/>
                </a:solidFill>
                <a:latin typeface="Arial Black" pitchFamily="34" charset="0"/>
              </a:rPr>
              <a:t>+</a:t>
            </a:r>
            <a:r>
              <a:rPr lang="en-US" sz="3600" dirty="0" smtClean="0">
                <a:solidFill>
                  <a:srgbClr val="FF0000"/>
                </a:solidFill>
                <a:latin typeface="Arial Black" pitchFamily="34" charset="0"/>
              </a:rPr>
              <a:t> = High pH (8-14) = Basic</a:t>
            </a:r>
          </a:p>
        </p:txBody>
      </p:sp>
      <p:pic>
        <p:nvPicPr>
          <p:cNvPr id="5" name="Picture 2" descr="http://www.crsd.org/cms/lib5/PA01000188/Centricity/Domain/1418/phscale.jpg"/>
          <p:cNvPicPr>
            <a:picLocks noChangeAspect="1" noChangeArrowheads="1"/>
          </p:cNvPicPr>
          <p:nvPr/>
        </p:nvPicPr>
        <p:blipFill>
          <a:blip r:embed="rId3" cstate="print"/>
          <a:srcRect/>
          <a:stretch>
            <a:fillRect/>
          </a:stretch>
        </p:blipFill>
        <p:spPr bwMode="auto">
          <a:xfrm>
            <a:off x="0" y="3092262"/>
            <a:ext cx="9144000" cy="3308538"/>
          </a:xfrm>
          <a:prstGeom prst="rect">
            <a:avLst/>
          </a:prstGeom>
          <a:noFill/>
        </p:spPr>
      </p:pic>
      <p:sp>
        <p:nvSpPr>
          <p:cNvPr id="6" name="TextBox 5"/>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7" name="TextBox 6"/>
          <p:cNvSpPr txBox="1"/>
          <p:nvPr/>
        </p:nvSpPr>
        <p:spPr>
          <a:xfrm>
            <a:off x="152400" y="6400800"/>
            <a:ext cx="3581400" cy="369332"/>
          </a:xfrm>
          <a:prstGeom prst="rect">
            <a:avLst/>
          </a:prstGeom>
          <a:noFill/>
        </p:spPr>
        <p:txBody>
          <a:bodyPr wrap="square" rtlCol="0">
            <a:spAutoFit/>
          </a:body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Assessment</a:t>
            </a:r>
            <a:endParaRPr lang="en-US" dirty="0"/>
          </a:p>
        </p:txBody>
      </p:sp>
      <p:sp>
        <p:nvSpPr>
          <p:cNvPr id="4" name="Content Placeholder 2"/>
          <p:cNvSpPr>
            <a:spLocks noGrp="1"/>
          </p:cNvSpPr>
          <p:nvPr>
            <p:ph sz="quarter" idx="1"/>
          </p:nvPr>
        </p:nvSpPr>
        <p:spPr/>
        <p:txBody>
          <a:bodyPr>
            <a:normAutofit lnSpcReduction="10000"/>
          </a:bodyPr>
          <a:lstStyle/>
          <a:p>
            <a:r>
              <a:rPr lang="en-US" sz="4000" dirty="0" smtClean="0"/>
              <a:t>Add numbers to your pH scale</a:t>
            </a:r>
          </a:p>
          <a:p>
            <a:pPr>
              <a:buNone/>
            </a:pPr>
            <a:endParaRPr lang="en-US" sz="4000" dirty="0" smtClean="0"/>
          </a:p>
          <a:p>
            <a:r>
              <a:rPr lang="en-US" sz="4000" dirty="0" smtClean="0"/>
              <a:t>Represent H</a:t>
            </a:r>
            <a:r>
              <a:rPr lang="en-US" sz="4000" baseline="30000" dirty="0" smtClean="0"/>
              <a:t>+</a:t>
            </a:r>
            <a:r>
              <a:rPr lang="en-US" sz="4000" dirty="0" smtClean="0"/>
              <a:t> and OH</a:t>
            </a:r>
            <a:r>
              <a:rPr lang="en-US" sz="4000" baseline="30000" dirty="0" smtClean="0"/>
              <a:t>-</a:t>
            </a:r>
            <a:r>
              <a:rPr lang="en-US" sz="4000" dirty="0" smtClean="0"/>
              <a:t> ions on your pH scale</a:t>
            </a:r>
          </a:p>
          <a:p>
            <a:endParaRPr lang="en-US" sz="4000" dirty="0" smtClean="0"/>
          </a:p>
          <a:p>
            <a:r>
              <a:rPr lang="en-US" sz="4000" dirty="0" smtClean="0"/>
              <a:t>Classify each solution as acidic, neutral, or basic</a:t>
            </a:r>
            <a:endParaRPr lang="en-US" sz="4000" dirty="0"/>
          </a:p>
        </p:txBody>
      </p:sp>
      <p:sp>
        <p:nvSpPr>
          <p:cNvPr id="5" name="TextBox 4"/>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6" name="TextBox 5"/>
          <p:cNvSpPr txBox="1"/>
          <p:nvPr/>
        </p:nvSpPr>
        <p:spPr>
          <a:xfrm>
            <a:off x="152400" y="6400800"/>
            <a:ext cx="3581400" cy="369332"/>
          </a:xfrm>
          <a:prstGeom prst="rect">
            <a:avLst/>
          </a:prstGeom>
          <a:noFill/>
        </p:spPr>
        <p:txBody>
          <a:bodyPr wrap="square" rtlCol="0">
            <a:spAutoFit/>
          </a:bodyPr>
          <a:lstStyle/>
          <a:p>
            <a:r>
              <a:rPr lang="en-US" dirty="0" smtClean="0"/>
              <a:t>http://earthref/SCC</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sz="quarter" idx="1"/>
          </p:nvPr>
        </p:nvSpPr>
        <p:spPr/>
        <p:txBody>
          <a:bodyPr>
            <a:normAutofit lnSpcReduction="10000"/>
          </a:bodyPr>
          <a:lstStyle/>
          <a:p>
            <a:r>
              <a:rPr lang="en-US" sz="3600" dirty="0" smtClean="0"/>
              <a:t>pH scale = 0-14</a:t>
            </a:r>
          </a:p>
          <a:p>
            <a:pPr>
              <a:buNone/>
            </a:pPr>
            <a:endParaRPr lang="en-US" sz="3600" dirty="0" smtClean="0"/>
          </a:p>
          <a:p>
            <a:r>
              <a:rPr lang="en-US" sz="3600" dirty="0" smtClean="0"/>
              <a:t>Low pH = acid</a:t>
            </a:r>
          </a:p>
          <a:p>
            <a:pPr>
              <a:buNone/>
            </a:pPr>
            <a:endParaRPr lang="en-US" sz="3600" dirty="0" smtClean="0"/>
          </a:p>
          <a:p>
            <a:r>
              <a:rPr lang="en-US" sz="3600" dirty="0" smtClean="0"/>
              <a:t>High pH = base</a:t>
            </a:r>
          </a:p>
          <a:p>
            <a:pPr>
              <a:buNone/>
            </a:pPr>
            <a:endParaRPr lang="en-US" sz="3600" dirty="0" smtClean="0"/>
          </a:p>
          <a:p>
            <a:r>
              <a:rPr lang="en-US" sz="3600" dirty="0" smtClean="0"/>
              <a:t>Seawater is basic</a:t>
            </a:r>
          </a:p>
          <a:p>
            <a:endParaRPr lang="en-US" dirty="0"/>
          </a:p>
        </p:txBody>
      </p:sp>
      <p:sp>
        <p:nvSpPr>
          <p:cNvPr id="4" name="TextBox 3"/>
          <p:cNvSpPr txBox="1"/>
          <p:nvPr/>
        </p:nvSpPr>
        <p:spPr>
          <a:xfrm>
            <a:off x="5410200" y="6400800"/>
            <a:ext cx="3581400" cy="369332"/>
          </a:xfrm>
          <a:prstGeom prst="rect">
            <a:avLst/>
          </a:prstGeom>
          <a:noFill/>
        </p:spPr>
        <p:txBody>
          <a:bodyPr wrap="square" rtlCol="0">
            <a:spAutoFit/>
          </a:bodyPr>
          <a:lstStyle/>
          <a:p>
            <a:pPr algn="r"/>
            <a:r>
              <a:rPr lang="en-US" dirty="0" smtClean="0"/>
              <a:t>Scripps Classroom Connection</a:t>
            </a:r>
            <a:endParaRPr lang="en-US" dirty="0"/>
          </a:p>
        </p:txBody>
      </p:sp>
      <p:sp>
        <p:nvSpPr>
          <p:cNvPr id="5" name="TextBox 4"/>
          <p:cNvSpPr txBox="1"/>
          <p:nvPr/>
        </p:nvSpPr>
        <p:spPr>
          <a:xfrm>
            <a:off x="152400" y="6400800"/>
            <a:ext cx="3581400" cy="369332"/>
          </a:xfrm>
          <a:prstGeom prst="rect">
            <a:avLst/>
          </a:prstGeom>
          <a:noFill/>
        </p:spPr>
        <p:txBody>
          <a:bodyPr wrap="square" rtlCol="0">
            <a:spAutoFit/>
          </a:bodyPr>
          <a:lstStyle/>
          <a:p>
            <a:r>
              <a:rPr lang="en-US" dirty="0" smtClean="0"/>
              <a:t>http://earthref/SCC</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370</TotalTime>
  <Words>3485</Words>
  <Application>Microsoft Office PowerPoint</Application>
  <PresentationFormat>On-screen Show (4:3)</PresentationFormat>
  <Paragraphs>295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Civic</vt:lpstr>
      <vt:lpstr>pH</vt:lpstr>
      <vt:lpstr>Alka-Seltzer Rainbow Demo</vt:lpstr>
      <vt:lpstr>Alka-Seltzer Rainbow Demo: Student Worksheet</vt:lpstr>
      <vt:lpstr>How we Measure pH</vt:lpstr>
      <vt:lpstr>pH Lab</vt:lpstr>
      <vt:lpstr>pH Inversely Relates to [H+]</vt:lpstr>
      <vt:lpstr>pH Scale</vt:lpstr>
      <vt:lpstr>Classifying Solutions</vt:lpstr>
      <vt:lpstr>Final Assessment</vt:lpstr>
      <vt:lpstr>Conclusions</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dc:title>
  <dc:creator>Heather</dc:creator>
  <cp:lastModifiedBy>Nvrtbr8Girl</cp:lastModifiedBy>
  <cp:revision>59</cp:revision>
  <dcterms:created xsi:type="dcterms:W3CDTF">2013-07-09T21:02:46Z</dcterms:created>
  <dcterms:modified xsi:type="dcterms:W3CDTF">2014-06-18T15:04:45Z</dcterms:modified>
</cp:coreProperties>
</file>