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4" r:id="rId6"/>
    <p:sldId id="260" r:id="rId7"/>
    <p:sldId id="263" r:id="rId8"/>
    <p:sldId id="265" r:id="rId9"/>
    <p:sldId id="261" r:id="rId10"/>
    <p:sldId id="269" r:id="rId11"/>
    <p:sldId id="267" r:id="rId12"/>
    <p:sldId id="268"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8736" autoAdjust="0"/>
  </p:normalViewPr>
  <p:slideViewPr>
    <p:cSldViewPr>
      <p:cViewPr varScale="1">
        <p:scale>
          <a:sx n="34" d="100"/>
          <a:sy n="34" d="100"/>
        </p:scale>
        <p:origin x="-2406" y="-84"/>
      </p:cViewPr>
      <p:guideLst>
        <p:guide orient="horz" pos="2160"/>
        <p:guide pos="2880"/>
      </p:guideLst>
    </p:cSldViewPr>
  </p:slideViewPr>
  <p:notesTextViewPr>
    <p:cViewPr>
      <p:scale>
        <a:sx n="100" d="100"/>
        <a:sy n="100" d="100"/>
      </p:scale>
      <p:origin x="0" y="131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1AC63-7656-44D8-B590-E691AE59A190}" type="datetimeFigureOut">
              <a:rPr lang="en-US" smtClean="0"/>
              <a:pPr/>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983CD8-A60F-45F7-812A-F3CCF5355F7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i="1" dirty="0" smtClean="0"/>
              <a:t>This slide is for the instructor</a:t>
            </a:r>
          </a:p>
          <a:p>
            <a:endParaRPr lang="en-US" dirty="0" smtClean="0"/>
          </a:p>
          <a:p>
            <a:r>
              <a:rPr lang="en-US" b="1" dirty="0" smtClean="0"/>
              <a:t>AUTHORS</a:t>
            </a:r>
            <a:r>
              <a:rPr lang="en-US" dirty="0" smtClean="0"/>
              <a:t>: Heather Page, Scripps Institution of Oceanography;</a:t>
            </a:r>
            <a:r>
              <a:rPr lang="en-US" baseline="0" dirty="0" smtClean="0"/>
              <a:t> </a:t>
            </a:r>
            <a:r>
              <a:rPr lang="en-US" dirty="0" smtClean="0"/>
              <a:t>Alison Dickens, Lincoln High School</a:t>
            </a:r>
            <a:endParaRPr lang="en-US" baseline="0" dirty="0" smtClean="0"/>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WHY: </a:t>
            </a:r>
            <a:r>
              <a:rPr lang="en-US" sz="1200" b="0" dirty="0" smtClean="0">
                <a:ea typeface="ＭＳ Ｐゴシック" charset="0"/>
                <a:cs typeface="ＭＳ Ｐゴシック" charset="0"/>
              </a:rPr>
              <a:t>This</a:t>
            </a:r>
            <a:r>
              <a:rPr lang="en-US" sz="1200" b="0" baseline="0" dirty="0" smtClean="0">
                <a:ea typeface="ＭＳ Ｐゴシック" charset="0"/>
                <a:cs typeface="ＭＳ Ｐゴシック" charset="0"/>
              </a:rPr>
              <a:t> lesson is intended to teach students the significance of seawater pH and introduce the carbonate chemistry reaction which will re-appear in later lessons.  Seawater acts as a buffer against changes in pH through carbonate chemistry reactions.  In general, this buffering minimizes fluctuations in pH which allow marine organisms to carry out physiological processes critical for survival such as calcification and gas exchange across gills and blood vessels.</a:t>
            </a:r>
            <a:r>
              <a:rPr lang="en-US" sz="1200" b="1" dirty="0" smtClean="0">
                <a:ea typeface="ＭＳ Ｐゴシック" charset="0"/>
                <a:cs typeface="ＭＳ Ｐゴシック" charset="0"/>
              </a:rPr>
              <a:t> </a:t>
            </a:r>
          </a:p>
          <a:p>
            <a:pPr>
              <a:lnSpc>
                <a:spcPct val="80000"/>
              </a:lnSpc>
            </a:pPr>
            <a:endParaRPr lang="en-US" sz="1200" b="1" dirty="0" smtClean="0">
              <a:ea typeface="ＭＳ Ｐゴシック" charset="0"/>
              <a:cs typeface="ＭＳ Ｐゴシック" charset="0"/>
            </a:endParaRPr>
          </a:p>
          <a:p>
            <a:pPr marL="0" marR="0" indent="0" algn="l" defTabSz="9144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SUMMARY:</a:t>
            </a:r>
            <a:r>
              <a:rPr lang="en-US" sz="1200" b="0" dirty="0" smtClean="0">
                <a:ea typeface="ＭＳ Ｐゴシック" charset="0"/>
                <a:cs typeface="ＭＳ Ｐゴシック" charset="0"/>
              </a:rPr>
              <a:t> This lesson will begin by</a:t>
            </a:r>
            <a:r>
              <a:rPr lang="en-US" sz="1200" b="0" baseline="0" dirty="0" smtClean="0">
                <a:ea typeface="ＭＳ Ｐゴシック" charset="0"/>
                <a:cs typeface="ＭＳ Ｐゴシック" charset="0"/>
              </a:rPr>
              <a:t> having the teacher measure pH of seawater and distilled water while dissolving sand. Following the demonstration, students will complete a laboratory activity where acids and bases will be added to distilled water and seawater to measure the effects on the solution’s pH.  A short lecture and modeling exercise teaches students the chemistry behind seawater buffering.  To extend this lesson, they will talk about a personal experience with buffering in the blood by holding their breath and talking about the chemistry changes associated with stopping air flow through the body.  Finally students will complete a worksheet that goes along with the movie Finding </a:t>
            </a:r>
            <a:r>
              <a:rPr lang="en-US" sz="1200" b="0" baseline="0" dirty="0" err="1" smtClean="0">
                <a:ea typeface="ＭＳ Ｐゴシック" charset="0"/>
                <a:cs typeface="ＭＳ Ｐゴシック" charset="0"/>
              </a:rPr>
              <a:t>Nemo</a:t>
            </a:r>
            <a:r>
              <a:rPr lang="en-US" sz="1200" b="0" baseline="0" dirty="0" smtClean="0">
                <a:ea typeface="ＭＳ Ｐゴシック" charset="0"/>
                <a:cs typeface="ＭＳ Ｐゴシック" charset="0"/>
              </a:rPr>
              <a:t> to further their understanding of buffers in the marine realm.</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WEBSITES USED IN THIS PRESENTATION: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ADDITIONAL RESOURCES: </a:t>
            </a:r>
            <a:r>
              <a:rPr lang="en-US" sz="1200" b="0" baseline="0" dirty="0" smtClean="0">
                <a:ea typeface="ＭＳ Ｐゴシック" charset="0"/>
                <a:cs typeface="ＭＳ Ｐゴシック" charset="0"/>
              </a:rPr>
              <a:t>Finding </a:t>
            </a:r>
            <a:r>
              <a:rPr lang="en-US" sz="1200" b="0" baseline="0" dirty="0" err="1" smtClean="0">
                <a:ea typeface="ＭＳ Ｐゴシック" charset="0"/>
                <a:cs typeface="ＭＳ Ｐゴシック" charset="0"/>
              </a:rPr>
              <a:t>Nemo</a:t>
            </a:r>
            <a:r>
              <a:rPr lang="en-US" sz="1200" b="0" baseline="0" dirty="0" smtClean="0">
                <a:ea typeface="ＭＳ Ｐゴシック" charset="0"/>
                <a:cs typeface="ＭＳ Ｐゴシック" charset="0"/>
              </a:rPr>
              <a:t> (movie) and accompanying worksheet “Experiencing </a:t>
            </a:r>
            <a:r>
              <a:rPr lang="en-US" sz="1200" b="0" baseline="0" dirty="0" err="1" smtClean="0">
                <a:ea typeface="ＭＳ Ｐゴシック" charset="0"/>
                <a:cs typeface="ＭＳ Ｐゴシック" charset="0"/>
              </a:rPr>
              <a:t>Buffers_A</a:t>
            </a:r>
            <a:r>
              <a:rPr lang="en-US" sz="1200" b="0" baseline="0" dirty="0" smtClean="0">
                <a:ea typeface="ＭＳ Ｐゴシック" charset="0"/>
                <a:cs typeface="ＭＳ Ｐゴシック" charset="0"/>
              </a:rPr>
              <a:t> Fish’s View”</a:t>
            </a:r>
            <a:endParaRPr lang="en-US" sz="1200" b="1"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unit was designed for a middle school life science or high</a:t>
            </a:r>
            <a:r>
              <a:rPr lang="en-US" sz="1200" baseline="0" dirty="0" smtClean="0">
                <a:ea typeface="ＭＳ Ｐゴシック" charset="0"/>
                <a:cs typeface="ＭＳ Ｐゴシック" charset="0"/>
              </a:rPr>
              <a:t> school</a:t>
            </a:r>
            <a:r>
              <a:rPr lang="en-US" sz="1200" dirty="0" smtClean="0">
                <a:ea typeface="ＭＳ Ｐゴシック" charset="0"/>
                <a:cs typeface="ＭＳ Ｐゴシック" charset="0"/>
              </a:rPr>
              <a:t> chemistry class and is lesson 2 of 5 in a unit on “Ocean</a:t>
            </a:r>
            <a:r>
              <a:rPr lang="en-US" sz="1200" baseline="0" dirty="0" smtClean="0">
                <a:ea typeface="ＭＳ Ｐゴシック" charset="0"/>
                <a:cs typeface="ＭＳ Ｐゴシック" charset="0"/>
              </a:rPr>
              <a:t> Acidification.”  This unit should be taught after students have learned about seawater pH.  This lesson builds a foundation of knowledge on which future lessons are based. The lessons should be taught in order as the concepts build upon one another.  The activities within the lessons were designed to be performed in groups of 4 students. </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p>
          <a:p>
            <a:pPr marL="228600" indent="-228600">
              <a:lnSpc>
                <a:spcPct val="80000"/>
              </a:lnSpc>
              <a:buAutoNum type="arabicPeriod"/>
            </a:pPr>
            <a:r>
              <a:rPr lang="en-US" sz="1200" b="0" baseline="0" dirty="0" smtClean="0">
                <a:ea typeface="ＭＳ Ｐゴシック" charset="0"/>
                <a:cs typeface="ＭＳ Ｐゴシック" charset="0"/>
              </a:rPr>
              <a:t>Sand only comes from weathered rocks that have been broken down over time.</a:t>
            </a:r>
          </a:p>
          <a:p>
            <a:pPr marL="228600" indent="-228600">
              <a:lnSpc>
                <a:spcPct val="80000"/>
              </a:lnSpc>
              <a:buAutoNum type="arabicPeriod"/>
            </a:pPr>
            <a:r>
              <a:rPr lang="en-US" sz="1200" b="0" baseline="0" dirty="0" smtClean="0">
                <a:ea typeface="ＭＳ Ｐゴシック" charset="0"/>
                <a:cs typeface="ＭＳ Ｐゴシック" charset="0"/>
              </a:rPr>
              <a:t>Solutions will change pH when a strong acid or base is added to it.</a:t>
            </a:r>
          </a:p>
          <a:p>
            <a:pPr marL="228600" indent="-228600">
              <a:lnSpc>
                <a:spcPct val="80000"/>
              </a:lnSpc>
              <a:buAutoNum type="arabicPeriod"/>
            </a:pPr>
            <a:r>
              <a:rPr lang="en-US" sz="1200" b="0" baseline="0" dirty="0" smtClean="0">
                <a:ea typeface="ＭＳ Ｐゴシック" charset="0"/>
                <a:cs typeface="ＭＳ Ｐゴシック" charset="0"/>
              </a:rPr>
              <a:t>Buffering of seawater is controlled by salts.</a:t>
            </a:r>
          </a:p>
          <a:p>
            <a:pPr marL="228600" indent="-228600">
              <a:lnSpc>
                <a:spcPct val="80000"/>
              </a:lnSpc>
              <a:buAutoNum type="arabicPeriod"/>
            </a:pPr>
            <a:r>
              <a:rPr lang="en-US" sz="1200" b="0" baseline="0" dirty="0" smtClean="0">
                <a:ea typeface="ＭＳ Ｐゴシック" charset="0"/>
                <a:cs typeface="ＭＳ Ｐゴシック" charset="0"/>
              </a:rPr>
              <a:t>We feel the need to take another breath because we need more oxygen.</a:t>
            </a:r>
            <a:endParaRPr lang="en-US" sz="1200" b="0" dirty="0" smtClean="0">
              <a:ea typeface="ＭＳ Ｐゴシック" charset="0"/>
              <a:cs typeface="ＭＳ Ｐゴシック" charset="0"/>
            </a:endParaRPr>
          </a:p>
          <a:p>
            <a:pPr>
              <a:lnSpc>
                <a:spcPct val="80000"/>
              </a:lnSpc>
            </a:pPr>
            <a:endParaRPr lang="en-US" sz="1200" baseline="0" dirty="0" smtClean="0">
              <a:ea typeface="ＭＳ Ｐゴシック" charset="0"/>
              <a:cs typeface="ＭＳ Ｐゴシック" charset="0"/>
            </a:endParaRPr>
          </a:p>
          <a:p>
            <a:pPr>
              <a:lnSpc>
                <a:spcPct val="80000"/>
              </a:lnSpc>
            </a:pPr>
            <a:r>
              <a:rPr lang="en-US" sz="1200" b="1" baseline="0" dirty="0" smtClean="0">
                <a:ea typeface="ＭＳ Ｐゴシック" charset="0"/>
                <a:cs typeface="ＭＳ Ｐゴシック" charset="0"/>
              </a:rPr>
              <a:t>EVALUATION TIPS: </a:t>
            </a:r>
            <a:r>
              <a:rPr lang="en-US" sz="1200" b="0" baseline="0" dirty="0" smtClean="0">
                <a:ea typeface="ＭＳ Ｐゴシック" charset="0"/>
                <a:cs typeface="ＭＳ Ｐゴシック" charset="0"/>
              </a:rPr>
              <a:t>Instructors will collect student lab notebooks.  Questions to pose to students are given throughout the teacher notes.   </a:t>
            </a:r>
            <a:endParaRPr lang="en-US" sz="1200" b="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u="sng" dirty="0" smtClean="0">
                <a:ea typeface="ＭＳ Ｐゴシック" charset="0"/>
                <a:cs typeface="ＭＳ Ｐゴシック" charset="0"/>
              </a:rPr>
              <a:t>NGSS</a:t>
            </a:r>
          </a:p>
          <a:p>
            <a:r>
              <a:rPr lang="en-US" sz="1200" b="1" kern="1200" dirty="0" smtClean="0">
                <a:solidFill>
                  <a:schemeClr val="tx1"/>
                </a:solidFill>
                <a:latin typeface="+mn-lt"/>
                <a:ea typeface="+mn-ea"/>
                <a:cs typeface="+mn-cs"/>
              </a:rPr>
              <a:t>MS-PS1-1: Develop models to describe atomic composition of simple molecules and extended structures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Substances are made from different types of atoms, which combine with one another in various ways</a:t>
            </a:r>
          </a:p>
          <a:p>
            <a:pPr lvl="0"/>
            <a:r>
              <a:rPr lang="en-US" sz="1200" kern="1200" dirty="0" smtClean="0">
                <a:solidFill>
                  <a:schemeClr val="tx1"/>
                </a:solidFill>
                <a:latin typeface="+mn-lt"/>
                <a:ea typeface="+mn-ea"/>
                <a:cs typeface="+mn-cs"/>
              </a:rPr>
              <a:t>Models can be used to observe systems that are too small to see by our naked eye</a:t>
            </a:r>
          </a:p>
          <a:p>
            <a:r>
              <a:rPr lang="en-US" sz="1200" b="1" kern="1200" dirty="0" smtClean="0">
                <a:solidFill>
                  <a:schemeClr val="tx1"/>
                </a:solidFill>
                <a:latin typeface="+mn-lt"/>
                <a:ea typeface="+mn-ea"/>
                <a:cs typeface="+mn-cs"/>
              </a:rPr>
              <a:t>MS-PS1-2: Analyze and interpret data on the properties of substances before and after the substances interact to determine if a chemical reaction has occurred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Substances react chemically in characteristic ways.  In a chemical process, the atoms that make up the original substances are regrouped into different molecules, and these new substances have different properties from those of the reactants</a:t>
            </a:r>
          </a:p>
          <a:p>
            <a:pPr lvl="0"/>
            <a:r>
              <a:rPr lang="en-US" sz="1200" kern="1200" dirty="0" smtClean="0">
                <a:solidFill>
                  <a:schemeClr val="tx1"/>
                </a:solidFill>
                <a:latin typeface="+mn-lt"/>
                <a:ea typeface="+mn-ea"/>
                <a:cs typeface="+mn-cs"/>
              </a:rPr>
              <a:t>Macroscopic patterns are related to nature of atomic-level structure</a:t>
            </a:r>
          </a:p>
          <a:p>
            <a:r>
              <a:rPr lang="en-US" sz="1200" b="1" kern="1200" dirty="0" smtClean="0">
                <a:solidFill>
                  <a:schemeClr val="tx1"/>
                </a:solidFill>
                <a:latin typeface="+mn-lt"/>
                <a:ea typeface="+mn-ea"/>
                <a:cs typeface="+mn-cs"/>
              </a:rPr>
              <a:t>MS-PS1-4: Develop a model that predicts and describes changes in state of a pure substance</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Cause and effect relationships can be used to predict phenomena</a:t>
            </a:r>
          </a:p>
          <a:p>
            <a:r>
              <a:rPr lang="en-US" sz="1200" b="1" kern="1200" dirty="0" smtClean="0">
                <a:solidFill>
                  <a:schemeClr val="tx1"/>
                </a:solidFill>
                <a:latin typeface="+mn-lt"/>
                <a:ea typeface="+mn-ea"/>
                <a:cs typeface="+mn-cs"/>
              </a:rPr>
              <a:t>MS-PS1-5: Develop and use a model to describe how the total number of atoms does not change in a chemical reaction and thus mass is conserved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The total number of each type of atom is conserved, and thus the mass does not change</a:t>
            </a:r>
          </a:p>
          <a:p>
            <a:pPr lvl="0"/>
            <a:r>
              <a:rPr lang="en-US" sz="1200" kern="1200" dirty="0" smtClean="0">
                <a:solidFill>
                  <a:schemeClr val="tx1"/>
                </a:solidFill>
                <a:latin typeface="+mn-lt"/>
                <a:ea typeface="+mn-ea"/>
                <a:cs typeface="+mn-cs"/>
              </a:rPr>
              <a:t>Matter is conserved because atoms are conserved in chemical processes</a:t>
            </a:r>
          </a:p>
          <a:p>
            <a:r>
              <a:rPr lang="en-US" sz="1200" b="1" kern="1200" dirty="0" smtClean="0">
                <a:solidFill>
                  <a:schemeClr val="tx1"/>
                </a:solidFill>
                <a:latin typeface="+mn-lt"/>
                <a:ea typeface="+mn-ea"/>
                <a:cs typeface="+mn-cs"/>
              </a:rPr>
              <a:t>MS-LS1-8: Gather and synthesize information that sensory receptors respond to stimuli by sending messages to the brain for immediate behavior</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Each sense receptor responds to different inputs (e.g. chemical), transmitting them as signals that travel along nerve cells to the brain</a:t>
            </a:r>
          </a:p>
          <a:p>
            <a:r>
              <a:rPr lang="en-US" sz="1200" b="1" kern="1200" dirty="0" smtClean="0">
                <a:solidFill>
                  <a:schemeClr val="tx1"/>
                </a:solidFill>
                <a:latin typeface="+mn-lt"/>
                <a:ea typeface="+mn-ea"/>
                <a:cs typeface="+mn-cs"/>
              </a:rPr>
              <a:t>HS-PS1-2: Construct and revise an explanation for the outcome of a simple chemical reaction</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Construct and revise an explanation based on valid and reliable evidence obtained from a variety of sources</a:t>
            </a:r>
          </a:p>
          <a:p>
            <a:r>
              <a:rPr lang="en-US" sz="1200" b="1" kern="1200" dirty="0" smtClean="0">
                <a:solidFill>
                  <a:schemeClr val="tx1"/>
                </a:solidFill>
                <a:latin typeface="+mn-lt"/>
                <a:ea typeface="+mn-ea"/>
                <a:cs typeface="+mn-cs"/>
              </a:rPr>
              <a:t>HS-PS1-6: Refine the design of a chemical system by specifying a change in conditions that would produce increased amounts of products at equilibrium</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In many situations, a dynamic and condition-dependent balance between a reaction and the reverse reaction determines the numbers of all types of molecules present</a:t>
            </a:r>
          </a:p>
          <a:p>
            <a:pPr lvl="0"/>
            <a:r>
              <a:rPr lang="en-US" sz="1200" kern="1200" dirty="0" smtClean="0">
                <a:solidFill>
                  <a:schemeClr val="tx1"/>
                </a:solidFill>
                <a:latin typeface="+mn-lt"/>
                <a:ea typeface="+mn-ea"/>
                <a:cs typeface="+mn-cs"/>
              </a:rPr>
              <a:t>Much of sciences deals with constructing explanations of how things change and how they remain stable</a:t>
            </a:r>
          </a:p>
          <a:p>
            <a:r>
              <a:rPr lang="en-US" sz="1200" b="1" kern="1200" dirty="0" smtClean="0">
                <a:solidFill>
                  <a:schemeClr val="tx1"/>
                </a:solidFill>
                <a:latin typeface="+mn-lt"/>
                <a:ea typeface="+mn-ea"/>
                <a:cs typeface="+mn-cs"/>
              </a:rPr>
              <a:t>HS-ESS2-5: Plan and conduct an investigation of the properties of water and its effects on Earth materials and surface processes.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The abundance of liquid water on Earth’s surface and its unique combination of physical and chemical properties are central to the planet’s dynamics</a:t>
            </a:r>
          </a:p>
          <a:p>
            <a:pPr>
              <a:lnSpc>
                <a:spcPct val="80000"/>
              </a:lnSpc>
            </a:pP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b="1" dirty="0" smtClean="0">
                <a:ea typeface="ＭＳ Ｐゴシック" charset="0"/>
                <a:cs typeface="ＭＳ Ｐゴシック" charset="0"/>
              </a:rPr>
              <a:t>This Slide:</a:t>
            </a:r>
            <a:r>
              <a:rPr lang="en-US" sz="1200" b="1" baseline="0" dirty="0" smtClean="0">
                <a:ea typeface="ＭＳ Ｐゴシック" charset="0"/>
                <a:cs typeface="ＭＳ Ｐゴシック" charset="0"/>
              </a:rPr>
              <a:t> </a:t>
            </a:r>
            <a:r>
              <a:rPr lang="en-US" sz="1200" b="0" baseline="0" dirty="0" smtClean="0">
                <a:ea typeface="ＭＳ Ｐゴシック" charset="0"/>
                <a:cs typeface="ＭＳ Ｐゴシック" charset="0"/>
              </a:rPr>
              <a:t>The ability of seawater to buffer against pH changes is primarily controlled by its total alkalinity. Total alkalinity can be defined as the excess bases over acids.  In this graphic, we see the sea-surface alkalinity for the world’s oceans.  Lower values (purple areas) have low alkalinity and therefore cannot buffer against changes in pH as well as areas with higher alkalinity (red areas).</a:t>
            </a:r>
            <a:endParaRPr lang="en-US" sz="1200" b="1"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Graphics Credit:</a:t>
            </a:r>
            <a:r>
              <a:rPr lang="en-US" sz="1200" b="1" baseline="0" dirty="0" smtClean="0">
                <a:ea typeface="ＭＳ Ｐゴシック" charset="0"/>
                <a:cs typeface="ＭＳ Ｐゴシック" charset="0"/>
              </a:rPr>
              <a:t> </a:t>
            </a:r>
            <a:r>
              <a:rPr lang="en-US" sz="1200" b="0" baseline="0" dirty="0" smtClean="0">
                <a:ea typeface="ＭＳ Ｐゴシック" charset="0"/>
                <a:cs typeface="ＭＳ Ｐゴシック" charset="0"/>
              </a:rPr>
              <a:t>http://en.wikipedia.org/wiki/Alkalinity#mediaviewer/File:WOA05_GLODAP_pd_ALK_AYool.png</a:t>
            </a:r>
            <a:endParaRPr lang="en-US" sz="1200" b="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42983CD8-A60F-45F7-812A-F3CCF5355F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a:t>
            </a:r>
            <a:r>
              <a:rPr lang="en-US" b="1" i="1" baseline="0" dirty="0" smtClean="0"/>
              <a:t> the instructor</a:t>
            </a:r>
          </a:p>
          <a:p>
            <a:endParaRPr lang="en-US" b="1" i="1" baseline="0" dirty="0" smtClean="0"/>
          </a:p>
          <a:p>
            <a:r>
              <a:rPr lang="en-US" b="1" i="0" baseline="0" dirty="0" smtClean="0"/>
              <a:t>WHY: </a:t>
            </a:r>
            <a:r>
              <a:rPr lang="en-US" b="0" i="0" baseline="0" dirty="0" smtClean="0"/>
              <a:t>This demo engages students by having them observe the pH change differences between distilled water and seawater.  Seawater pH should not change because it buffers against pH changes.</a:t>
            </a:r>
            <a:endParaRPr lang="en-US" b="1" i="0" baseline="0" dirty="0" smtClean="0"/>
          </a:p>
          <a:p>
            <a:endParaRPr lang="en-US" b="1" i="1" baseline="0" dirty="0" smtClean="0"/>
          </a:p>
          <a:p>
            <a:r>
              <a:rPr lang="en-US" b="0" i="0" u="sng" baseline="0" dirty="0" smtClean="0"/>
              <a:t>Sand Dissolution Demo</a:t>
            </a:r>
          </a:p>
          <a:p>
            <a:pPr marL="228600" indent="-228600">
              <a:buAutoNum type="arabicPeriod"/>
            </a:pPr>
            <a:r>
              <a:rPr lang="en-US" b="0" i="0" u="none" baseline="0" dirty="0" smtClean="0"/>
              <a:t>Set the two beakers side by side so the class can see both beakers.</a:t>
            </a:r>
          </a:p>
          <a:p>
            <a:pPr marL="228600" indent="-228600">
              <a:buAutoNum type="arabicPeriod"/>
            </a:pPr>
            <a:r>
              <a:rPr lang="en-US" b="0" i="0" u="none" baseline="0" dirty="0" smtClean="0"/>
              <a:t>Place a stir bar in each beaker.</a:t>
            </a:r>
          </a:p>
          <a:p>
            <a:pPr marL="228600" indent="-228600">
              <a:buAutoNum type="arabicPeriod"/>
            </a:pPr>
            <a:r>
              <a:rPr lang="en-US" b="0" i="0" u="none" baseline="0" dirty="0" smtClean="0"/>
              <a:t>Pour distilled water in one beaker and seawater in the other.</a:t>
            </a:r>
          </a:p>
          <a:p>
            <a:pPr marL="228600" indent="-228600">
              <a:buAutoNum type="arabicPeriod"/>
            </a:pPr>
            <a:r>
              <a:rPr lang="en-US" b="0" i="0" u="none" dirty="0" smtClean="0"/>
              <a:t>Set the beakers on the stir plates</a:t>
            </a:r>
            <a:r>
              <a:rPr lang="en-US" b="0" i="0" u="none" baseline="0" dirty="0" smtClean="0"/>
              <a:t>.</a:t>
            </a:r>
          </a:p>
          <a:p>
            <a:pPr marL="228600" indent="-228600">
              <a:buAutoNum type="arabicPeriod"/>
            </a:pPr>
            <a:r>
              <a:rPr lang="en-US" b="0" i="0" u="none" baseline="0" dirty="0" smtClean="0"/>
              <a:t>Add pH indicator to the solution.  If using a probe, it would be easiest to have a stand holding the probe in the solution.  Universal Indicator or Phenolphthalein can be used alternatively or in addition to the probe.  Note the initial pH.  Seawater pH will be slightly higher than distilled water.</a:t>
            </a:r>
          </a:p>
          <a:p>
            <a:pPr marL="228600" indent="-228600">
              <a:buAutoNum type="arabicPeriod"/>
            </a:pPr>
            <a:r>
              <a:rPr lang="en-US" b="0" i="0" u="none" baseline="0" dirty="0" smtClean="0"/>
              <a:t>Add ~15 mg of sand to each beaker and begin stirring.  The pH of distilled water should start to rise as the sand dissolves. </a:t>
            </a:r>
          </a:p>
          <a:p>
            <a:pPr marL="228600" indent="-228600">
              <a:buNone/>
            </a:pPr>
            <a:endParaRPr lang="en-US" b="0" i="0" u="sng" baseline="0" dirty="0" smtClean="0"/>
          </a:p>
          <a:p>
            <a:pPr marL="228600" indent="-228600">
              <a:buNone/>
            </a:pPr>
            <a:r>
              <a:rPr lang="en-US" b="0" i="0" u="sng" baseline="0" dirty="0" smtClean="0"/>
              <a:t>Expected Result</a:t>
            </a:r>
          </a:p>
          <a:p>
            <a:pPr marL="228600" indent="-228600">
              <a:buNone/>
            </a:pPr>
            <a:r>
              <a:rPr lang="en-US" b="0" i="0" u="none" dirty="0" smtClean="0">
                <a:sym typeface="Wingdings" pitchFamily="2" charset="2"/>
              </a:rPr>
              <a:t>The</a:t>
            </a:r>
            <a:r>
              <a:rPr lang="en-US" b="0" i="0" u="none" baseline="0" dirty="0" smtClean="0">
                <a:sym typeface="Wingdings" pitchFamily="2" charset="2"/>
              </a:rPr>
              <a:t> pH of the seawater shouldn’t change while the pH of the distilled water will increase as sand dissolves.  The graphic shows the contrasting pH after some sand has dissolved in beakers dyed with phenolphthalein (darker pink = higher pH).  The beaker on the left contains seawater while the beaker on the right contains distilled water.  The color of the distilled water was initially clear.   </a:t>
            </a:r>
          </a:p>
          <a:p>
            <a:pPr marL="228600" indent="-228600">
              <a:buNone/>
            </a:pPr>
            <a:endParaRPr lang="en-US" b="1" i="0" u="none" baseline="0" dirty="0" smtClean="0">
              <a:sym typeface="Wingdings" pitchFamily="2" charset="2"/>
            </a:endParaRPr>
          </a:p>
          <a:p>
            <a:pPr marL="228600" indent="-228600">
              <a:buNone/>
            </a:pPr>
            <a:r>
              <a:rPr lang="en-US" b="1" i="0" u="none" baseline="0" dirty="0" smtClean="0">
                <a:sym typeface="Wingdings" pitchFamily="2" charset="2"/>
              </a:rPr>
              <a:t>**********</a:t>
            </a:r>
            <a:endParaRPr lang="en-US" b="1" i="0" u="none" dirty="0" smtClean="0">
              <a:sym typeface="Wingdings" pitchFamily="2" charset="2"/>
            </a:endParaRPr>
          </a:p>
          <a:p>
            <a:pPr marL="228600" indent="-228600">
              <a:buNone/>
            </a:pPr>
            <a:r>
              <a:rPr lang="en-US" b="1" i="0" u="none" dirty="0" smtClean="0"/>
              <a:t>Graphic Credit: </a:t>
            </a:r>
            <a:r>
              <a:rPr lang="en-US" b="0" i="0" u="none" dirty="0" smtClean="0"/>
              <a:t>Heather Page (2014)</a:t>
            </a:r>
            <a:endParaRPr lang="en-US" b="1" i="0" u="none"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i="1" dirty="0" smtClean="0"/>
              <a:t>This slide is for the students</a:t>
            </a:r>
          </a:p>
          <a:p>
            <a:endParaRPr lang="en-US" b="1" i="1" dirty="0" smtClean="0"/>
          </a:p>
          <a:p>
            <a:r>
              <a:rPr lang="en-US" b="1" i="0" dirty="0" smtClean="0"/>
              <a:t>WHY: </a:t>
            </a:r>
            <a:r>
              <a:rPr lang="en-US" b="0" i="0" dirty="0" smtClean="0"/>
              <a:t>Many</a:t>
            </a:r>
            <a:r>
              <a:rPr lang="en-US" b="0" i="0" baseline="0" dirty="0" smtClean="0"/>
              <a:t> students do not know where sand comes from.  The next two slides (3-4) will give a brief (&lt;5 minutes) overview of the origin and chemistry of sands.</a:t>
            </a:r>
          </a:p>
          <a:p>
            <a:endParaRPr lang="en-US" b="1" i="0" dirty="0" smtClean="0"/>
          </a:p>
          <a:p>
            <a:r>
              <a:rPr lang="en-US" b="1" i="0" dirty="0" smtClean="0"/>
              <a:t>Narrative for the Instructor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Have</a:t>
            </a:r>
            <a:r>
              <a:rPr lang="en-US" baseline="0" dirty="0" smtClean="0"/>
              <a:t> you ever noticed that sand can be a variety of colors?  Beaches can be many colors based on the origin of the sand.  Local sands are </a:t>
            </a:r>
            <a:r>
              <a:rPr lang="en-US" baseline="0" dirty="0" err="1" smtClean="0"/>
              <a:t>terrigenous</a:t>
            </a:r>
            <a:r>
              <a:rPr lang="en-US" baseline="0" dirty="0" smtClean="0"/>
              <a:t>, meaning they came from </a:t>
            </a:r>
            <a:r>
              <a:rPr lang="en-US" baseline="0" dirty="0" err="1" smtClean="0"/>
              <a:t>riverine</a:t>
            </a:r>
            <a:r>
              <a:rPr lang="en-US" baseline="0" dirty="0" smtClean="0"/>
              <a:t> runoff.  Breakdown of lava leads to black and red sand beaches.  The picture on the right is the famous Pink Sand Beach in Indonesia.  The sand is pink because its made up of shells from microscopic marine organisms called foraminifera.  Most of the world’s tropical sands actually come from coral!  Some fish eat the algae growing on the coral and scrapes the coral skeleton during the process.  The fish cannot digest the calcium carbonate of the skeleton so it passes through the gut and get deposited as sand elsewhere.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Graphic Credit: </a:t>
            </a:r>
            <a:r>
              <a:rPr lang="en-US" b="0" baseline="0" dirty="0" smtClean="0"/>
              <a:t>http://www.theluxuryspot.com/what-could-be-more-fabulous-than-a-pink-beach/screen-shot-2013-07-21-at-5.02.38-pm/</a:t>
            </a:r>
            <a:endParaRPr lang="en-US" b="0" dirty="0" smtClean="0"/>
          </a:p>
        </p:txBody>
      </p:sp>
      <p:sp>
        <p:nvSpPr>
          <p:cNvPr id="4" name="Slide Number Placeholder 3"/>
          <p:cNvSpPr>
            <a:spLocks noGrp="1"/>
          </p:cNvSpPr>
          <p:nvPr>
            <p:ph type="sldNum" sz="quarter" idx="10"/>
          </p:nvPr>
        </p:nvSpPr>
        <p:spPr/>
        <p:txBody>
          <a:bodyPr/>
          <a:lstStyle/>
          <a:p>
            <a:fld id="{42983CD8-A60F-45F7-812A-F3CCF5355F7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dirty="0" smtClean="0"/>
              <a:t>WHY: </a:t>
            </a:r>
            <a:r>
              <a:rPr lang="en-US" b="0" i="0" dirty="0" smtClean="0"/>
              <a:t>This</a:t>
            </a:r>
            <a:r>
              <a:rPr lang="en-US" b="0" i="0" baseline="0" dirty="0" smtClean="0"/>
              <a:t> slide continues from slide 3 to describe what makes up sand and its chemical composition.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Narrative for the Instructor (continued from slide 3)</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In face, when you examine sand under a microscope, you can see the calcified structures from foraminifera, bivalves, and sea urchins.  Sand is made of seashell fragments and other skeleton parts of marine organisms made of calcium carbonate, abbreviated as CaCO</a:t>
            </a:r>
            <a:r>
              <a:rPr lang="en-US" b="0" i="0" baseline="-25000" dirty="0" smtClean="0"/>
              <a:t>3</a:t>
            </a:r>
            <a:r>
              <a:rPr lang="en-US" b="0" i="0" baseline="0" dirty="0" smtClean="0"/>
              <a:t>.  </a:t>
            </a:r>
          </a:p>
          <a:p>
            <a:endParaRPr lang="en-US" b="1" i="0" dirty="0" smtClean="0"/>
          </a:p>
          <a:p>
            <a:r>
              <a:rPr lang="en-US" b="1" i="0" dirty="0" smtClean="0"/>
              <a:t>**********</a:t>
            </a:r>
          </a:p>
          <a:p>
            <a:r>
              <a:rPr lang="en-US" b="1" i="0" dirty="0" smtClean="0"/>
              <a:t>Graphic Credit: </a:t>
            </a:r>
            <a:r>
              <a:rPr lang="en-US" dirty="0" smtClean="0"/>
              <a:t>http://www.newark.osu.edu/facultystaff/personal/jstjohn/Documents/Sediments/Carbonate-platform-beach-sediments.htm</a:t>
            </a:r>
            <a:endParaRPr lang="en-US"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1" i="0" dirty="0" smtClean="0"/>
              <a:t>WHY: </a:t>
            </a:r>
            <a:r>
              <a:rPr lang="en-US" b="0" i="0" dirty="0" smtClean="0"/>
              <a:t>This slide provides</a:t>
            </a:r>
            <a:r>
              <a:rPr lang="en-US" b="0" i="0" baseline="0" dirty="0" smtClean="0"/>
              <a:t> more background information for the instructor.  This slide can be used to answer any questions by students or shown to more advanced chemistry classes.</a:t>
            </a:r>
          </a:p>
          <a:p>
            <a:endParaRPr lang="en-US" b="0" i="0" baseline="0" dirty="0" smtClean="0"/>
          </a:p>
          <a:p>
            <a:r>
              <a:rPr lang="en-US" b="1" i="0" baseline="0" dirty="0" smtClean="0"/>
              <a:t>Background Information</a:t>
            </a:r>
          </a:p>
          <a:p>
            <a:r>
              <a:rPr lang="en-US" b="0" i="0" dirty="0" smtClean="0"/>
              <a:t>Sand</a:t>
            </a:r>
            <a:r>
              <a:rPr lang="en-US" b="0" i="0" baseline="0" dirty="0" smtClean="0"/>
              <a:t> made of calcium carbonate is not only important because of its abundance but also due to its high reactivity (dissolves easily).  Calcium carbonate can take on several forms including calcite (least soluble), aragonite, and magnesium-calcite (most soluble).  </a:t>
            </a:r>
            <a:r>
              <a:rPr lang="en-US" baseline="0" dirty="0" smtClean="0"/>
              <a:t>The primary difference between the forms of CaCO3 are the shapes of the crystal lattice; calcite is </a:t>
            </a:r>
            <a:r>
              <a:rPr lang="en-US" baseline="0" dirty="0" err="1" smtClean="0"/>
              <a:t>rhombohedral</a:t>
            </a:r>
            <a:r>
              <a:rPr lang="en-US" baseline="0" dirty="0" smtClean="0"/>
              <a:t> while aragonite is orthorhombic. So calcite forms a rectangular prism while aragonite forms a cube stretched along two of its orthogonal pairs.  Magnesium-calcite occurs when magnesium becomes accidently substituted for calcium; this occurs often in seawater because magnesium is much more abundant.  However, since magnesium and calcium are different sizes, this substitution alters the crystalline structure to a more readily dissolved state.  Shells and skeletons of marine calcifiers – and therefore the calcium carbonate in sand – are made of either calcite or aragonite, with some magnesium-calcite mixed in due to the substitutions.</a:t>
            </a:r>
          </a:p>
          <a:p>
            <a:endParaRPr lang="en-US" dirty="0" smtClean="0"/>
          </a:p>
          <a:p>
            <a:r>
              <a:rPr lang="en-US" b="1" dirty="0" smtClean="0"/>
              <a:t>**********</a:t>
            </a:r>
          </a:p>
          <a:p>
            <a:r>
              <a:rPr lang="en-US" b="1" dirty="0" smtClean="0"/>
              <a:t>Graphics Credit:</a:t>
            </a:r>
            <a:r>
              <a:rPr lang="en-US" b="1" baseline="0" dirty="0" smtClean="0"/>
              <a:t> </a:t>
            </a:r>
            <a:r>
              <a:rPr lang="en-US" b="0" baseline="0" dirty="0" smtClean="0"/>
              <a:t>http://www.pengellytrust.org/museum/aragonite/images/aragonite_crystalline_structure.gif</a:t>
            </a:r>
            <a:endParaRPr lang="en-US" b="0"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This slide is for</a:t>
            </a:r>
            <a:r>
              <a:rPr lang="en-US" b="1" baseline="0" dirty="0" smtClean="0"/>
              <a:t> the instructor.</a:t>
            </a:r>
          </a:p>
          <a:p>
            <a:endParaRPr lang="en-US" b="1" baseline="0" dirty="0" smtClean="0"/>
          </a:p>
          <a:p>
            <a:r>
              <a:rPr lang="en-US" b="1" baseline="0" dirty="0" smtClean="0"/>
              <a:t>WHY: </a:t>
            </a:r>
            <a:r>
              <a:rPr lang="en-US" b="0" baseline="0" dirty="0" smtClean="0"/>
              <a:t>This laboratory activity gives students a chance to see how adding strong acids and bases may or may not change the pH of another solution (distilled water or seawater).</a:t>
            </a:r>
          </a:p>
          <a:p>
            <a:endParaRPr lang="en-US" b="0" baseline="0" dirty="0" smtClean="0"/>
          </a:p>
          <a:p>
            <a:r>
              <a:rPr lang="en-US" b="1" baseline="0" dirty="0" smtClean="0"/>
              <a:t>Instructor Preparation</a:t>
            </a:r>
          </a:p>
          <a:p>
            <a:pPr marL="228600" indent="-228600">
              <a:buAutoNum type="arabicPeriod"/>
            </a:pPr>
            <a:r>
              <a:rPr lang="en-US" b="0" baseline="0" dirty="0" smtClean="0"/>
              <a:t>Set out the materials needed for the laboratory activity, including safety goggles since the students will be working with strong acids and bases</a:t>
            </a:r>
          </a:p>
          <a:p>
            <a:pPr marL="228600" indent="-228600">
              <a:buAutoNum type="arabicPeriod"/>
            </a:pPr>
            <a:r>
              <a:rPr lang="en-US" b="0" baseline="0" dirty="0" smtClean="0"/>
              <a:t>Go over the procedure with the students before beginning the laboratory </a:t>
            </a:r>
            <a:r>
              <a:rPr lang="en-US" b="0" baseline="0" dirty="0" err="1" smtClean="0"/>
              <a:t>acitivity</a:t>
            </a:r>
            <a:r>
              <a:rPr lang="en-US" b="0" baseline="0" dirty="0" smtClean="0"/>
              <a:t>.</a:t>
            </a:r>
          </a:p>
          <a:p>
            <a:endParaRPr lang="en-US" b="1" baseline="0" dirty="0" smtClean="0"/>
          </a:p>
          <a:p>
            <a:r>
              <a:rPr lang="en-US" b="1" baseline="0" dirty="0" smtClean="0"/>
              <a:t>Procedure for the Seawater Buffering Lab Activity</a:t>
            </a:r>
          </a:p>
          <a:p>
            <a:r>
              <a:rPr lang="en-US" b="0" dirty="0" smtClean="0"/>
              <a:t>1. Fill each beaker with</a:t>
            </a:r>
            <a:r>
              <a:rPr lang="en-US" b="0" baseline="0" dirty="0" smtClean="0"/>
              <a:t> ~40 </a:t>
            </a:r>
            <a:r>
              <a:rPr lang="en-US" b="0" baseline="0" dirty="0" err="1" smtClean="0"/>
              <a:t>mL</a:t>
            </a:r>
            <a:r>
              <a:rPr lang="en-US" b="0" baseline="0" dirty="0" smtClean="0"/>
              <a:t> of solution (distilled water and seawater).</a:t>
            </a:r>
          </a:p>
          <a:p>
            <a:r>
              <a:rPr lang="en-US" b="0" baseline="0" dirty="0" smtClean="0"/>
              <a:t>2. Add ~5 drops of Universal Indicator to each beaker.</a:t>
            </a:r>
          </a:p>
          <a:p>
            <a:r>
              <a:rPr lang="en-US" b="0" baseline="0" dirty="0" smtClean="0"/>
              <a:t>3. Record the initial pH of each beaker.</a:t>
            </a:r>
          </a:p>
          <a:p>
            <a:r>
              <a:rPr lang="en-US" b="0" baseline="0" dirty="0" smtClean="0"/>
              <a:t>4. Add 2 drops of HCl to each beaker.  Record the new pH, even if it did not change, of each beaker.</a:t>
            </a:r>
          </a:p>
          <a:p>
            <a:r>
              <a:rPr lang="en-US" b="0" baseline="0" dirty="0" smtClean="0"/>
              <a:t>5. Add 3 more drops of HCl (so drops total 5) to each beaker. Record the new pH of each beaker.</a:t>
            </a:r>
          </a:p>
          <a:p>
            <a:r>
              <a:rPr lang="en-US" b="0" baseline="0" dirty="0" smtClean="0"/>
              <a:t>6. Add drops of HCl in increments of 5 until a total of 20 drops is reached.  Be sure to record the pH after each increment of 5 is added.</a:t>
            </a:r>
          </a:p>
          <a:p>
            <a:r>
              <a:rPr lang="en-US" b="0" baseline="0" dirty="0" smtClean="0"/>
              <a:t>7. Rinse out the beakers and repeat steps 1-6 using </a:t>
            </a:r>
            <a:r>
              <a:rPr lang="en-US" b="0" baseline="0" dirty="0" err="1" smtClean="0"/>
              <a:t>NaOH</a:t>
            </a:r>
            <a:r>
              <a:rPr lang="en-US" b="0" baseline="0" dirty="0" smtClean="0"/>
              <a:t> instead of HCl.</a:t>
            </a:r>
          </a:p>
          <a:p>
            <a:endParaRPr lang="en-US" b="0" baseline="0" dirty="0" smtClean="0"/>
          </a:p>
          <a:p>
            <a:r>
              <a:rPr lang="en-US" b="1" baseline="0" dirty="0" smtClean="0"/>
              <a:t>Expected Results</a:t>
            </a:r>
          </a:p>
          <a:p>
            <a:pPr>
              <a:buFont typeface="Arial" pitchFamily="34" charset="0"/>
              <a:buChar char="•"/>
            </a:pPr>
            <a:r>
              <a:rPr lang="en-US" b="0" baseline="0" dirty="0" smtClean="0"/>
              <a:t>The pH of DIW will change instantly to the lowest (highest) pH indicated by the dye.</a:t>
            </a:r>
          </a:p>
          <a:p>
            <a:pPr>
              <a:buFont typeface="Arial" pitchFamily="34" charset="0"/>
              <a:buChar char="•"/>
            </a:pPr>
            <a:r>
              <a:rPr lang="en-US" b="0" baseline="0" dirty="0" smtClean="0"/>
              <a:t>The pH of SW will slowly decrease or increase when acid or base is added, respectively.</a:t>
            </a:r>
          </a:p>
          <a:p>
            <a:pPr>
              <a:buFont typeface="Arial" pitchFamily="34" charset="0"/>
              <a:buChar char="•"/>
            </a:pPr>
            <a:endParaRPr lang="en-US" b="0" baseline="0" dirty="0" smtClean="0"/>
          </a:p>
          <a:p>
            <a:pPr>
              <a:buFont typeface="Arial" pitchFamily="34" charset="0"/>
              <a:buNone/>
            </a:pPr>
            <a:r>
              <a:rPr lang="en-US" b="1" baseline="0" dirty="0" smtClean="0"/>
              <a:t>Follow-Up Questions</a:t>
            </a:r>
          </a:p>
          <a:p>
            <a:pPr>
              <a:buFont typeface="Arial" pitchFamily="34" charset="0"/>
              <a:buNone/>
            </a:pPr>
            <a:r>
              <a:rPr lang="en-US" b="0" dirty="0" smtClean="0"/>
              <a:t>Which of the two solutions changed the quickest and/or the most?  Why do you think this happened?  What allows seawater to buffer against the rapid change in pH?</a:t>
            </a:r>
          </a:p>
          <a:p>
            <a:pPr>
              <a:buFont typeface="Arial" pitchFamily="34" charset="0"/>
              <a:buNone/>
            </a:pPr>
            <a:r>
              <a:rPr lang="en-US" b="0" dirty="0" smtClean="0"/>
              <a:t>	Expected Student</a:t>
            </a:r>
            <a:r>
              <a:rPr lang="en-US" b="0" baseline="0" dirty="0" smtClean="0"/>
              <a:t> Response: Salt in the seawater makes it change less or more slowly.</a:t>
            </a:r>
            <a:endParaRPr lang="en-US" b="0"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1" i="0" dirty="0" smtClean="0"/>
              <a:t>WHY: </a:t>
            </a:r>
            <a:r>
              <a:rPr lang="en-US" b="0" i="0" dirty="0" smtClean="0"/>
              <a:t>This</a:t>
            </a:r>
            <a:r>
              <a:rPr lang="en-US" b="0" i="0" baseline="0" dirty="0" smtClean="0"/>
              <a:t> slide shows that the pH of seawater actually depends on the relative concentrations of three inorganic carbon species</a:t>
            </a:r>
            <a:endParaRPr lang="en-US" b="1" i="0" dirty="0" smtClean="0"/>
          </a:p>
          <a:p>
            <a:endParaRPr lang="en-US" dirty="0" smtClean="0"/>
          </a:p>
          <a:p>
            <a:r>
              <a:rPr lang="en-US" b="1" dirty="0" smtClean="0"/>
              <a:t>Background Information for the Instructor</a:t>
            </a:r>
          </a:p>
          <a:p>
            <a:r>
              <a:rPr lang="en-US" b="0" dirty="0" smtClean="0"/>
              <a:t>Seawater</a:t>
            </a:r>
            <a:r>
              <a:rPr lang="en-US" b="0" baseline="0" dirty="0" smtClean="0"/>
              <a:t> was able to buffer against the pH changes expected from adding strong acids or bases to it.  This is due to the relative amounts of three chemical species of carbon: carbon dioxide (in blue), bicarbonate (in green), and carbonate (in red).  The pH scale is shown along the x-axis.  When you add up the y-value of the three lines at any pH, they add up to 1.  As you can see in the graph, the distribution of each carbonate species is closely related to the seawater pH.  Low pH seawater contains mostly carbon dioxide while high pH seawater contains mostly carbonate.  Seawater pH falls near the middle of the pH scale at ~8.2.  At this pH, bicarbonate is the most abundant of the three carbon species.  The actual concentrations of each species as well as hydrogen ions is given below:  </a:t>
            </a:r>
            <a:endParaRPr lang="en-US" baseline="0" dirty="0" smtClean="0"/>
          </a:p>
          <a:p>
            <a:endParaRPr lang="en-US" baseline="0" dirty="0" smtClean="0"/>
          </a:p>
          <a:p>
            <a:r>
              <a:rPr lang="en-US" baseline="0" dirty="0" smtClean="0"/>
              <a:t>HCO</a:t>
            </a:r>
            <a:r>
              <a:rPr lang="en-US" baseline="-25000" dirty="0" smtClean="0"/>
              <a:t>3</a:t>
            </a:r>
            <a:r>
              <a:rPr lang="en-US" baseline="30000" dirty="0" smtClean="0"/>
              <a:t>-</a:t>
            </a:r>
            <a:r>
              <a:rPr lang="en-US" baseline="0" dirty="0" smtClean="0"/>
              <a:t>: 1800 </a:t>
            </a:r>
            <a:r>
              <a:rPr lang="en-US" baseline="0" dirty="0" err="1" smtClean="0"/>
              <a:t>uM</a:t>
            </a:r>
            <a:endParaRPr lang="en-US" baseline="0" dirty="0" smtClean="0"/>
          </a:p>
          <a:p>
            <a:r>
              <a:rPr lang="en-US" baseline="0" dirty="0" smtClean="0"/>
              <a:t>CO</a:t>
            </a:r>
            <a:r>
              <a:rPr lang="en-US" baseline="-25000" dirty="0" smtClean="0"/>
              <a:t>3</a:t>
            </a:r>
            <a:r>
              <a:rPr lang="en-US" baseline="30000" dirty="0" smtClean="0"/>
              <a:t>2-</a:t>
            </a:r>
            <a:r>
              <a:rPr lang="en-US" baseline="0" dirty="0" smtClean="0"/>
              <a:t>: 200 </a:t>
            </a:r>
            <a:r>
              <a:rPr lang="en-US" baseline="0" dirty="0" err="1" smtClean="0"/>
              <a:t>uM</a:t>
            </a:r>
            <a:endParaRPr lang="en-US" baseline="0" dirty="0" smtClean="0"/>
          </a:p>
          <a:p>
            <a:r>
              <a:rPr lang="en-US" baseline="0" dirty="0" smtClean="0"/>
              <a:t>CO</a:t>
            </a:r>
            <a:r>
              <a:rPr lang="en-US" baseline="-25000" dirty="0" smtClean="0"/>
              <a:t>2</a:t>
            </a:r>
            <a:r>
              <a:rPr lang="en-US" baseline="0" dirty="0" smtClean="0"/>
              <a:t>: 10 </a:t>
            </a:r>
            <a:r>
              <a:rPr lang="en-US" baseline="0" dirty="0" err="1" smtClean="0"/>
              <a:t>uM</a:t>
            </a:r>
            <a:endParaRPr lang="en-US" baseline="0" dirty="0" smtClean="0"/>
          </a:p>
          <a:p>
            <a:r>
              <a:rPr lang="en-US" baseline="0" dirty="0" smtClean="0"/>
              <a:t>H</a:t>
            </a:r>
            <a:r>
              <a:rPr lang="en-US" baseline="30000" dirty="0" smtClean="0"/>
              <a:t>+</a:t>
            </a:r>
            <a:r>
              <a:rPr lang="en-US" baseline="0" dirty="0" smtClean="0"/>
              <a:t>: 0.01 </a:t>
            </a:r>
            <a:r>
              <a:rPr lang="en-US" baseline="0" dirty="0" err="1" smtClean="0"/>
              <a:t>uM</a:t>
            </a:r>
            <a:r>
              <a:rPr lang="en-US" baseline="0" dirty="0" smtClean="0"/>
              <a:t> (at pH ~8)</a:t>
            </a:r>
          </a:p>
          <a:p>
            <a:endParaRPr lang="en-US" baseline="0" dirty="0" smtClean="0"/>
          </a:p>
          <a:p>
            <a:r>
              <a:rPr lang="en-US" b="0" baseline="0" dirty="0" smtClean="0"/>
              <a:t>Looking at this graph, y</a:t>
            </a:r>
            <a:r>
              <a:rPr lang="en-US" baseline="0" dirty="0" smtClean="0"/>
              <a:t>ou might think that pH is controlling the distribution of these species but the abundance of each species also exerts control over the pH.  In the laboratory activity, the concentration </a:t>
            </a:r>
            <a:r>
              <a:rPr lang="en-US" baseline="0" smtClean="0"/>
              <a:t>of </a:t>
            </a:r>
            <a:r>
              <a:rPr lang="en-US" baseline="0" smtClean="0"/>
              <a:t>hydrogen </a:t>
            </a:r>
            <a:r>
              <a:rPr lang="en-US" baseline="0" dirty="0" smtClean="0"/>
              <a:t>ions (pH) was altered by adding a strong acid.  This would normally cause a decrease in pH but the carbonate ions in seawater can take up some of those hydrogen ions, forming bicarbonate and therefore buffering again changes in seawater pH.  When a strong base is added, the bicarbonate can lose the hydrogen to lower the pH of the seawater.  </a:t>
            </a:r>
          </a:p>
          <a:p>
            <a:endParaRPr lang="en-US" baseline="0" dirty="0" smtClean="0"/>
          </a:p>
          <a:p>
            <a:r>
              <a:rPr lang="en-US" baseline="0" dirty="0" smtClean="0"/>
              <a:t>The following two slides will allow students to examine how the carbon chemistry of seawater allows it to buffer against pH changes through a modeling exercise.   </a:t>
            </a:r>
          </a:p>
          <a:p>
            <a:endParaRPr lang="en-US" baseline="0" dirty="0" smtClean="0"/>
          </a:p>
          <a:p>
            <a:r>
              <a:rPr lang="en-US" b="1" baseline="0" dirty="0" smtClean="0"/>
              <a:t>**********</a:t>
            </a:r>
          </a:p>
          <a:p>
            <a:r>
              <a:rPr lang="en-US" b="1" baseline="0" dirty="0" smtClean="0"/>
              <a:t>Graphics Credit: </a:t>
            </a:r>
            <a:r>
              <a:rPr lang="en-US" baseline="0" dirty="0" smtClean="0"/>
              <a:t>www.advancedaquarist.com/2008/12/chemistry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2983CD8-A60F-45F7-812A-F3CCF5355F7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dirty="0" smtClean="0"/>
          </a:p>
          <a:p>
            <a:r>
              <a:rPr lang="en-US" b="1" dirty="0" smtClean="0"/>
              <a:t>WHY: </a:t>
            </a:r>
            <a:r>
              <a:rPr lang="en-US" b="0" dirty="0" smtClean="0"/>
              <a:t>This</a:t>
            </a:r>
            <a:r>
              <a:rPr lang="en-US" b="0" baseline="0" dirty="0" smtClean="0"/>
              <a:t> slide addresses the misconception that salts in seawater allow the buffering to occur.</a:t>
            </a:r>
          </a:p>
          <a:p>
            <a:endParaRPr lang="en-US" b="0" baseline="0" dirty="0" smtClean="0"/>
          </a:p>
          <a:p>
            <a:r>
              <a:rPr lang="en-US" b="1" baseline="0" dirty="0" smtClean="0"/>
              <a:t>Narrative for the Instructor</a:t>
            </a:r>
          </a:p>
          <a:p>
            <a:r>
              <a:rPr lang="en-US" b="0" baseline="0" dirty="0" smtClean="0"/>
              <a:t>Most of the students know seawater is salty and think this allows the buffering against pH changes.  However, it is actually the alkalinity that allows buffering.  Alkalinity can be defined as the amount of excess bases over acids.  Two of the main components of alkalinity are bicarbonate and carbonate.  Both of these chemical species come from carbon dioxide reacting with seawater.  Next we are going to model what happens when carbon dioxide reacts with water and see how these reactions influence the pH of seawater.</a:t>
            </a:r>
          </a:p>
          <a:p>
            <a:r>
              <a:rPr lang="en-US" b="0" baseline="0" dirty="0" smtClean="0"/>
              <a:t> </a:t>
            </a:r>
            <a:endParaRPr lang="en-US" b="0" dirty="0" smtClean="0"/>
          </a:p>
          <a:p>
            <a:r>
              <a:rPr lang="en-US" b="1" dirty="0" smtClean="0"/>
              <a:t>**********</a:t>
            </a:r>
          </a:p>
          <a:p>
            <a:r>
              <a:rPr lang="en-US" b="1" dirty="0" smtClean="0"/>
              <a:t>Graphics</a:t>
            </a:r>
            <a:r>
              <a:rPr lang="en-US" b="1" baseline="0" dirty="0" smtClean="0"/>
              <a:t> Credit: </a:t>
            </a:r>
            <a:r>
              <a:rPr lang="en-US" b="0" baseline="0" dirty="0" smtClean="0"/>
              <a:t>http://www.whoi.edu/OCB-OA/page.do?pid=40276&amp;tid=441&amp;cid=103589&amp;ct=61&amp;article=69327</a:t>
            </a:r>
            <a:endParaRPr lang="en-US" b="0"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sym typeface="Wingdings" pitchFamily="2" charset="2"/>
              </a:rPr>
              <a:t>This slide is for the students.</a:t>
            </a:r>
          </a:p>
          <a:p>
            <a:endParaRPr lang="en-US" b="1" i="1" dirty="0" smtClean="0">
              <a:sym typeface="Wingdings" pitchFamily="2" charset="2"/>
            </a:endParaRPr>
          </a:p>
          <a:p>
            <a:r>
              <a:rPr lang="en-US" b="1" i="0" dirty="0" smtClean="0">
                <a:sym typeface="Wingdings" pitchFamily="2" charset="2"/>
              </a:rPr>
              <a:t>WHY: </a:t>
            </a:r>
            <a:r>
              <a:rPr lang="en-US" b="0" i="0" dirty="0" smtClean="0">
                <a:sym typeface="Wingdings" pitchFamily="2" charset="2"/>
              </a:rPr>
              <a:t>This modeling exercise will allow students to tangibly</a:t>
            </a:r>
            <a:r>
              <a:rPr lang="en-US" b="0" i="0" baseline="0" dirty="0" smtClean="0">
                <a:sym typeface="Wingdings" pitchFamily="2" charset="2"/>
              </a:rPr>
              <a:t> see how the carbon chemistry relates to seawater pH and buffering.</a:t>
            </a:r>
          </a:p>
          <a:p>
            <a:endParaRPr lang="en-US" b="0" i="0" baseline="0" dirty="0" smtClean="0">
              <a:sym typeface="Wingdings" pitchFamily="2" charset="2"/>
            </a:endParaRPr>
          </a:p>
          <a:p>
            <a:r>
              <a:rPr lang="en-US" b="1" i="0" baseline="0" dirty="0" smtClean="0">
                <a:sym typeface="Wingdings" pitchFamily="2" charset="2"/>
              </a:rPr>
              <a:t>Preparation for the Instructor</a:t>
            </a:r>
          </a:p>
          <a:p>
            <a:r>
              <a:rPr lang="en-US" b="0" i="0" baseline="0" dirty="0" smtClean="0">
                <a:sym typeface="Wingdings" pitchFamily="2" charset="2"/>
              </a:rPr>
              <a:t>Materials need to be gathered for the modeling exercise.  As you progress through the narrative (see below), you should model each of the chemical reactions.  Molecular Model Kits are ideal to use but a cheap substitute can be colored marshmallows (atoms) and pretzel sticks (bonds).  Each group will need materials to represent the following:</a:t>
            </a:r>
          </a:p>
          <a:p>
            <a:r>
              <a:rPr lang="en-US" b="0" i="0" baseline="0" dirty="0" smtClean="0">
                <a:sym typeface="Wingdings" pitchFamily="2" charset="2"/>
              </a:rPr>
              <a:t>     1 C atom</a:t>
            </a:r>
          </a:p>
          <a:p>
            <a:r>
              <a:rPr lang="en-US" b="0" i="0" baseline="0" dirty="0" smtClean="0">
                <a:sym typeface="Wingdings" pitchFamily="2" charset="2"/>
              </a:rPr>
              <a:t>     3 O atoms</a:t>
            </a:r>
          </a:p>
          <a:p>
            <a:r>
              <a:rPr lang="en-US" b="0" i="0" baseline="0" dirty="0" smtClean="0">
                <a:sym typeface="Wingdings" pitchFamily="2" charset="2"/>
              </a:rPr>
              <a:t>     2 H atoms</a:t>
            </a:r>
          </a:p>
          <a:p>
            <a:r>
              <a:rPr lang="en-US" b="0" i="0" baseline="0" dirty="0" smtClean="0">
                <a:sym typeface="Wingdings" pitchFamily="2" charset="2"/>
              </a:rPr>
              <a:t>     5 bonds</a:t>
            </a:r>
            <a:endParaRPr lang="en-US" b="0" i="0" dirty="0" smtClean="0">
              <a:sym typeface="Wingdings" pitchFamily="2" charset="2"/>
            </a:endParaRPr>
          </a:p>
          <a:p>
            <a:endParaRPr lang="en-US" b="1" i="1" dirty="0" smtClean="0">
              <a:sym typeface="Wingdings" pitchFamily="2" charset="2"/>
            </a:endParaRPr>
          </a:p>
          <a:p>
            <a:r>
              <a:rPr lang="en-US" b="1" i="0" dirty="0" smtClean="0">
                <a:sym typeface="Wingdings" pitchFamily="2" charset="2"/>
              </a:rPr>
              <a:t>Procedure/ Narrative for</a:t>
            </a:r>
            <a:r>
              <a:rPr lang="en-US" b="1" i="0" baseline="0" dirty="0" smtClean="0">
                <a:sym typeface="Wingdings" pitchFamily="2" charset="2"/>
              </a:rPr>
              <a:t> the Instructor (Note: see the slide for the structure of the molecules)</a:t>
            </a:r>
          </a:p>
          <a:p>
            <a:pPr marL="228600" indent="-228600">
              <a:buAutoNum type="arabicPeriod"/>
            </a:pPr>
            <a:r>
              <a:rPr lang="en-US" b="0" i="0" baseline="0" dirty="0" smtClean="0">
                <a:sym typeface="Wingdings" pitchFamily="2" charset="2"/>
              </a:rPr>
              <a:t>First, we need to make our two molecules that are initially reacting with one another: carbon dioxide and water.  Carbon dioxide needs to form 4 bonds to fill all of it’s vacant spots, while oxygen needs two.  So what kind of bond does carbon make with each oxygen atom?  (Answer: double bond)  </a:t>
            </a:r>
          </a:p>
          <a:p>
            <a:pPr marL="228600" indent="-228600">
              <a:buAutoNum type="arabicPeriod"/>
            </a:pPr>
            <a:r>
              <a:rPr lang="en-US" b="0" i="0" baseline="0" dirty="0" smtClean="0">
                <a:sym typeface="Wingdings" pitchFamily="2" charset="2"/>
              </a:rPr>
              <a:t>The carbon dioxide gas that dissolves in seawater combines with water molecules to form carbonic acid.</a:t>
            </a:r>
          </a:p>
          <a:p>
            <a:pPr marL="228600" indent="-228600">
              <a:buAutoNum type="arabicPeriod"/>
            </a:pPr>
            <a:r>
              <a:rPr lang="en-US" b="0" i="0" baseline="0" dirty="0" smtClean="0">
                <a:sym typeface="Wingdings" pitchFamily="2" charset="2"/>
              </a:rPr>
              <a:t>Carbonic acid is very unstable in seawater and only last a few milliseconds.  It almost immediately loses a hydrogen ion to form hydrogen and bicarbonate.  Now you’ve just added a hydrogen ion to seawater.  What does that do to the pH of seawater? (Answer: decreases it)</a:t>
            </a:r>
          </a:p>
          <a:p>
            <a:pPr marL="228600" indent="-228600">
              <a:buAutoNum type="arabicPeriod"/>
            </a:pPr>
            <a:r>
              <a:rPr lang="en-US" b="0" i="0" baseline="0" dirty="0" smtClean="0">
                <a:sym typeface="Wingdings" pitchFamily="2" charset="2"/>
              </a:rPr>
              <a:t>Bicarbonate still has one hydrogen attached to it.  The bicarbonate can lose that hydrogen ion to become carbonate.  Now how many hydrogen ions do you have in the seawater? (Answer: two)  What does this do to the seawater pH? (Answer: decreases it)  </a:t>
            </a:r>
          </a:p>
          <a:p>
            <a:pPr marL="228600" indent="-228600">
              <a:buAutoNum type="arabicPeriod"/>
            </a:pPr>
            <a:r>
              <a:rPr lang="en-US" b="0" i="0" baseline="0" dirty="0" smtClean="0">
                <a:sym typeface="Wingdings" pitchFamily="2" charset="2"/>
              </a:rPr>
              <a:t>Most of the free hydrogen ions in the seawater want to combine with another molecule.  So they combine with carbonate to form more bicarbonate.  We used up a hydrogen that was in the seawater to make our bicarbonate, so how does the pH of seawater change? (Answer: it increases)</a:t>
            </a:r>
          </a:p>
          <a:p>
            <a:pPr marL="228600" indent="-228600">
              <a:buAutoNum type="arabicPeriod"/>
            </a:pPr>
            <a:r>
              <a:rPr lang="en-US" b="0" i="0" baseline="0" dirty="0" smtClean="0">
                <a:sym typeface="Wingdings" pitchFamily="2" charset="2"/>
              </a:rPr>
              <a:t>Now this new bicarbonate can also lose its hydrogen ion to make carbonate again.  This would decrease the seawater pH but carbonate likes to combine with hydrogen to keep pH from changing.  This transition really forms the basis of seawater buffering.  When there are too many hydrogen ions, carbonate can take them up to keep pH from decreasing.  When seawater starts to become more basic, bicarbonate donates hydrogen to the solution, preventing the pH from increasing.</a:t>
            </a:r>
          </a:p>
          <a:p>
            <a:pPr marL="228600" indent="-228600">
              <a:buAutoNum type="arabicPeriod"/>
            </a:pPr>
            <a:r>
              <a:rPr lang="en-US" b="0" i="0" baseline="0" dirty="0" smtClean="0">
                <a:sym typeface="Wingdings" pitchFamily="2" charset="2"/>
              </a:rPr>
              <a:t>Now we are going to answer some questions to better understand alkalinity and buffering of seawater pH.  Using your models and the diagram, let’s discuss some questions.  </a:t>
            </a:r>
            <a:endParaRPr lang="en-US" b="0" i="0" dirty="0" smtClean="0">
              <a:sym typeface="Wingdings" pitchFamily="2" charset="2"/>
            </a:endParaRPr>
          </a:p>
          <a:p>
            <a:endParaRPr lang="en-US" b="1" i="1" dirty="0" smtClean="0">
              <a:sym typeface="Wingdings" pitchFamily="2" charset="2"/>
            </a:endParaRPr>
          </a:p>
          <a:p>
            <a:endParaRPr lang="en-US" baseline="0" dirty="0" smtClean="0">
              <a:sym typeface="Wingdings" pitchFamily="2" charset="2"/>
            </a:endParaRPr>
          </a:p>
          <a:p>
            <a:r>
              <a:rPr lang="en-US" b="1" baseline="0" dirty="0" smtClean="0">
                <a:sym typeface="Wingdings" pitchFamily="2" charset="2"/>
              </a:rPr>
              <a:t>Questions for Student Discussion to Understand Figure</a:t>
            </a:r>
          </a:p>
          <a:p>
            <a:pPr marL="228600" indent="-228600">
              <a:buAutoNum type="arabicPeriod"/>
            </a:pPr>
            <a:r>
              <a:rPr lang="en-US" sz="1200" kern="1200" dirty="0" smtClean="0">
                <a:solidFill>
                  <a:schemeClr val="tx1"/>
                </a:solidFill>
                <a:latin typeface="+mn-lt"/>
                <a:ea typeface="+mn-ea"/>
                <a:cs typeface="+mn-cs"/>
              </a:rPr>
              <a:t>What is the main atom involved in this reaction?</a:t>
            </a:r>
          </a:p>
          <a:p>
            <a:pPr marL="228600" indent="-228600">
              <a:buNone/>
            </a:pP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Answer:</a:t>
            </a:r>
            <a:r>
              <a:rPr lang="en-US" sz="1200" b="1"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Carbon is the central atom.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2.  What molecules does this atom form in seawater?</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Answer: </a:t>
            </a:r>
            <a:r>
              <a:rPr lang="en-US" sz="1200" b="0" kern="1200" dirty="0" smtClean="0">
                <a:solidFill>
                  <a:schemeClr val="tx1"/>
                </a:solidFill>
                <a:latin typeface="+mn-lt"/>
                <a:ea typeface="+mn-ea"/>
                <a:cs typeface="+mn-cs"/>
              </a:rPr>
              <a:t>Carbon dioxide,</a:t>
            </a:r>
            <a:r>
              <a:rPr lang="en-US" sz="1200" b="0" kern="1200" baseline="0" dirty="0" smtClean="0">
                <a:solidFill>
                  <a:schemeClr val="tx1"/>
                </a:solidFill>
                <a:latin typeface="+mn-lt"/>
                <a:ea typeface="+mn-ea"/>
                <a:cs typeface="+mn-cs"/>
              </a:rPr>
              <a:t> carbonic acid, bicarbonate, and carbonate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3. Which molecule appears to be the most abundant?  What chemical </a:t>
            </a:r>
          </a:p>
          <a:p>
            <a:r>
              <a:rPr lang="en-US" sz="1200" kern="1200" dirty="0" smtClean="0">
                <a:solidFill>
                  <a:schemeClr val="tx1"/>
                </a:solidFill>
                <a:latin typeface="+mn-lt"/>
                <a:ea typeface="+mn-ea"/>
                <a:cs typeface="+mn-cs"/>
              </a:rPr>
              <a:t>     reactions form this molecule?</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Answer: </a:t>
            </a:r>
            <a:r>
              <a:rPr lang="en-US" sz="1200" b="0" kern="1200" dirty="0" smtClean="0">
                <a:solidFill>
                  <a:schemeClr val="tx1"/>
                </a:solidFill>
                <a:latin typeface="+mn-lt"/>
                <a:ea typeface="+mn-ea"/>
                <a:cs typeface="+mn-cs"/>
              </a:rPr>
              <a:t>Bicarbonate.  It can be formed from the breakdown of carbonic acid or the combination</a:t>
            </a:r>
            <a:r>
              <a:rPr lang="en-US" sz="1200" b="0" kern="1200" baseline="0" dirty="0" smtClean="0">
                <a:solidFill>
                  <a:schemeClr val="tx1"/>
                </a:solidFill>
                <a:latin typeface="+mn-lt"/>
                <a:ea typeface="+mn-ea"/>
                <a:cs typeface="+mn-cs"/>
              </a:rPr>
              <a:t> of hydrogen and carbonate.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4. Which molecule(s) acts as an acid?  Which one acts as a base?</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Answer: </a:t>
            </a:r>
            <a:r>
              <a:rPr lang="en-US" sz="1200" b="0" kern="1200" dirty="0" smtClean="0">
                <a:solidFill>
                  <a:schemeClr val="tx1"/>
                </a:solidFill>
                <a:latin typeface="+mn-lt"/>
                <a:ea typeface="+mn-ea"/>
                <a:cs typeface="+mn-cs"/>
              </a:rPr>
              <a:t>Carbonic acid and bicarbonate</a:t>
            </a:r>
            <a:r>
              <a:rPr lang="en-US" sz="1200" b="0" kern="1200" baseline="0" dirty="0" smtClean="0">
                <a:solidFill>
                  <a:schemeClr val="tx1"/>
                </a:solidFill>
                <a:latin typeface="+mn-lt"/>
                <a:ea typeface="+mn-ea"/>
                <a:cs typeface="+mn-cs"/>
              </a:rPr>
              <a:t> act as acids.  Carbonate and sometime bicarbonate can act as bases by accepting hydrogen ions.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5. How does seawater buffer against pH changes?</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Answer: </a:t>
            </a:r>
            <a:r>
              <a:rPr lang="en-US" sz="1200" b="0" kern="1200" dirty="0" smtClean="0">
                <a:solidFill>
                  <a:schemeClr val="tx1"/>
                </a:solidFill>
                <a:latin typeface="+mn-lt"/>
                <a:ea typeface="+mn-ea"/>
                <a:cs typeface="+mn-cs"/>
              </a:rPr>
              <a:t>The carbonate chemistry (or</a:t>
            </a:r>
            <a:r>
              <a:rPr lang="en-US" sz="1200" b="0" kern="1200" baseline="0" dirty="0" smtClean="0">
                <a:solidFill>
                  <a:schemeClr val="tx1"/>
                </a:solidFill>
                <a:latin typeface="+mn-lt"/>
                <a:ea typeface="+mn-ea"/>
                <a:cs typeface="+mn-cs"/>
              </a:rPr>
              <a:t> alkalinity) allows seawater to buffer against pH changes.  Bicarbonate will donate hydrogen ions to a solution to form carbonate.  Carbonate will take up excess </a:t>
            </a:r>
            <a:r>
              <a:rPr lang="en-US" sz="1200" b="0" kern="1200" baseline="0" dirty="0" err="1" smtClean="0">
                <a:solidFill>
                  <a:schemeClr val="tx1"/>
                </a:solidFill>
                <a:latin typeface="+mn-lt"/>
                <a:ea typeface="+mn-ea"/>
                <a:cs typeface="+mn-cs"/>
              </a:rPr>
              <a:t>hydrogens</a:t>
            </a:r>
            <a:r>
              <a:rPr lang="en-US" sz="1200" b="0" kern="1200" baseline="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6. What might the blue and red colors of the figure represent?  How did you arrive at this conclusion?</a:t>
            </a:r>
          </a:p>
          <a:p>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Answer: </a:t>
            </a:r>
            <a:r>
              <a:rPr lang="en-US" sz="1200" b="0" kern="1200" dirty="0" smtClean="0">
                <a:solidFill>
                  <a:schemeClr val="tx1"/>
                </a:solidFill>
                <a:latin typeface="+mn-lt"/>
                <a:ea typeface="+mn-ea"/>
                <a:cs typeface="+mn-cs"/>
              </a:rPr>
              <a:t>The colors represent</a:t>
            </a:r>
            <a:r>
              <a:rPr lang="en-US" sz="1200" b="0" kern="1200" baseline="0" dirty="0" smtClean="0">
                <a:solidFill>
                  <a:schemeClr val="tx1"/>
                </a:solidFill>
                <a:latin typeface="+mn-lt"/>
                <a:ea typeface="+mn-ea"/>
                <a:cs typeface="+mn-cs"/>
              </a:rPr>
              <a:t> the acidity of seawater.  The red surface waters show more acidic regions while the deeper waters are more basic (blue).  Buffering appears to be happening in the blue areas, </a:t>
            </a:r>
          </a:p>
          <a:p>
            <a:r>
              <a:rPr lang="en-US" sz="1200" b="0" kern="1200" baseline="0" dirty="0" smtClean="0">
                <a:solidFill>
                  <a:schemeClr val="tx1"/>
                </a:solidFill>
                <a:latin typeface="+mn-lt"/>
                <a:ea typeface="+mn-ea"/>
                <a:cs typeface="+mn-cs"/>
              </a:rPr>
              <a:t>                                  preventing the pH from decreasing too much.</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b="1" baseline="0" dirty="0" smtClean="0">
                <a:sym typeface="Wingdings" pitchFamily="2" charset="2"/>
              </a:rPr>
              <a:t>**********</a:t>
            </a:r>
          </a:p>
          <a:p>
            <a:r>
              <a:rPr lang="en-US" b="1" baseline="0" dirty="0" smtClean="0">
                <a:sym typeface="Wingdings" pitchFamily="2" charset="2"/>
              </a:rPr>
              <a:t>Graphics Credit: </a:t>
            </a:r>
            <a:r>
              <a:rPr lang="en-US" b="0" baseline="0" dirty="0" smtClean="0">
                <a:sym typeface="Wingdings" pitchFamily="2" charset="2"/>
              </a:rPr>
              <a:t>http://www.whoi.edu/OCB-OA/page.do?pid=112076</a:t>
            </a:r>
            <a:endParaRPr lang="en-US" b="1" baseline="0" dirty="0" smtClean="0">
              <a:sym typeface="Wingdings" pitchFamily="2" charset="2"/>
            </a:endParaRPr>
          </a:p>
          <a:p>
            <a:endParaRPr lang="en-US" dirty="0" smtClean="0">
              <a:sym typeface="Wingdings" pitchFamily="2" charset="2"/>
            </a:endParaRPr>
          </a:p>
          <a:p>
            <a:endParaRPr lang="en-US" dirty="0" smtClean="0">
              <a:sym typeface="Wingdings" pitchFamily="2" charset="2"/>
            </a:endParaRPr>
          </a:p>
        </p:txBody>
      </p:sp>
      <p:sp>
        <p:nvSpPr>
          <p:cNvPr id="4" name="Slide Number Placeholder 3"/>
          <p:cNvSpPr>
            <a:spLocks noGrp="1"/>
          </p:cNvSpPr>
          <p:nvPr>
            <p:ph type="sldNum" sz="quarter" idx="10"/>
          </p:nvPr>
        </p:nvSpPr>
        <p:spPr/>
        <p:txBody>
          <a:bodyPr/>
          <a:lstStyle/>
          <a:p>
            <a:fld id="{42983CD8-A60F-45F7-812A-F3CCF5355F7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This slide recaps the carbonate chemistry after the student discussion and displays the reaction a different way.  This slide serves as a transition into the next activity which</a:t>
            </a:r>
            <a:r>
              <a:rPr lang="en-US" b="0" i="0" baseline="0" dirty="0" smtClean="0"/>
              <a:t> shows blood buffering (by the same chemical reactions).</a:t>
            </a:r>
          </a:p>
          <a:p>
            <a:endParaRPr lang="en-US" b="0" i="0" baseline="0" dirty="0" smtClean="0"/>
          </a:p>
          <a:p>
            <a:r>
              <a:rPr lang="en-US" b="1" i="0" baseline="0" dirty="0" smtClean="0"/>
              <a:t>Narrative for the Instructor</a:t>
            </a:r>
          </a:p>
          <a:p>
            <a:r>
              <a:rPr lang="en-US" b="0" i="0" dirty="0" smtClean="0"/>
              <a:t>Once</a:t>
            </a:r>
            <a:r>
              <a:rPr lang="en-US" b="0" i="0" baseline="0" dirty="0" smtClean="0"/>
              <a:t> again, we see that carbon dioxide reacts with water to form bicarbonate and hydrogen ions (step 2 in the slide).  Bicarbonate loses its hydrogen to become carbonate ions. Then most of the carbonate reacts with hydrogen ions to form more bicarbonate (step 3 in the slide).  When reactions occur to form bicarbonate or carbonate, the pH of the seawater changes as the amount of hydrogen ions change. </a:t>
            </a:r>
          </a:p>
          <a:p>
            <a:endParaRPr lang="en-US" b="0" i="0" baseline="0" dirty="0" smtClean="0"/>
          </a:p>
        </p:txBody>
      </p:sp>
      <p:sp>
        <p:nvSpPr>
          <p:cNvPr id="4" name="Slide Number Placeholder 3"/>
          <p:cNvSpPr>
            <a:spLocks noGrp="1"/>
          </p:cNvSpPr>
          <p:nvPr>
            <p:ph type="sldNum" sz="quarter" idx="10"/>
          </p:nvPr>
        </p:nvSpPr>
        <p:spPr/>
        <p:txBody>
          <a:bodyPr/>
          <a:lstStyle/>
          <a:p>
            <a:fld id="{42983CD8-A60F-45F7-812A-F3CCF5355F7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1" i="0" baseline="0" dirty="0" smtClean="0"/>
              <a:t>WHY: </a:t>
            </a:r>
            <a:r>
              <a:rPr lang="en-US" b="0" i="0" baseline="0" dirty="0" smtClean="0"/>
              <a:t>This personal experience will allow students to realize the importance of buffers in their everyday lives.</a:t>
            </a:r>
          </a:p>
          <a:p>
            <a:endParaRPr lang="en-US" b="0" i="0" baseline="0" dirty="0" smtClean="0"/>
          </a:p>
          <a:p>
            <a:r>
              <a:rPr lang="en-US" b="1" i="0" baseline="0" dirty="0" smtClean="0"/>
              <a:t>The Need to Breathe Activity</a:t>
            </a:r>
          </a:p>
          <a:p>
            <a:r>
              <a:rPr lang="en-US" b="0" i="0" baseline="0" dirty="0" smtClean="0"/>
              <a:t>Students should hold their breaths for as long as they can.  As they are holding their breaths, they should have felt the need to breathe again and possibly taken a big breath once they stopped holding it.  Alternatively, you can just ask students about an experience with holding their breath.</a:t>
            </a:r>
          </a:p>
          <a:p>
            <a:endParaRPr lang="en-US" b="0" i="0" baseline="0" dirty="0" smtClean="0"/>
          </a:p>
          <a:p>
            <a:r>
              <a:rPr lang="en-US" b="1" i="0" baseline="0" dirty="0" smtClean="0"/>
              <a:t>Questions to Students (Narrative for Instructor)</a:t>
            </a:r>
          </a:p>
          <a:p>
            <a:pPr marL="228600" indent="-228600">
              <a:buNone/>
            </a:pPr>
            <a:r>
              <a:rPr lang="en-US" b="0" i="0" baseline="0" dirty="0" smtClean="0"/>
              <a:t>Why they need to breathe again?  </a:t>
            </a:r>
          </a:p>
          <a:p>
            <a:pPr marL="228600" indent="-228600">
              <a:buNone/>
            </a:pPr>
            <a:r>
              <a:rPr lang="en-US" b="0" i="0" baseline="0" dirty="0" smtClean="0"/>
              <a:t>	</a:t>
            </a:r>
            <a:r>
              <a:rPr lang="en-US" b="1" i="1" baseline="0" dirty="0" smtClean="0"/>
              <a:t>Expected Student Response: </a:t>
            </a:r>
            <a:r>
              <a:rPr lang="en-US" b="0" i="0" baseline="0" dirty="0" smtClean="0"/>
              <a:t>I need more oxygen.</a:t>
            </a:r>
          </a:p>
          <a:p>
            <a:pPr marL="228600" indent="-228600">
              <a:buNone/>
            </a:pPr>
            <a:r>
              <a:rPr lang="en-US" b="0" i="0" baseline="0" dirty="0" smtClean="0"/>
              <a:t>Well, let’s think about what happens to your body when you hold your breath.</a:t>
            </a:r>
          </a:p>
          <a:p>
            <a:r>
              <a:rPr lang="en-US" b="0" i="0" baseline="0" dirty="0" smtClean="0"/>
              <a:t>     </a:t>
            </a:r>
            <a:r>
              <a:rPr lang="en-US" b="1" i="1" baseline="0" dirty="0" smtClean="0"/>
              <a:t>Expected Student Response: </a:t>
            </a:r>
            <a:r>
              <a:rPr lang="en-US" b="0" i="0" baseline="0" dirty="0" smtClean="0"/>
              <a:t>We run out of oxygen and don’t breathe out carbon</a:t>
            </a:r>
          </a:p>
          <a:p>
            <a:r>
              <a:rPr lang="en-US" b="0" i="0" baseline="0" dirty="0" smtClean="0"/>
              <a:t>                                                    dioxide.</a:t>
            </a:r>
          </a:p>
          <a:p>
            <a:r>
              <a:rPr lang="en-US" b="0" i="0" baseline="0" dirty="0" smtClean="0"/>
              <a:t>We stop breathing out carbon dioxide.  What do we think will happen to blood pH if carbon dioxide keeps building up? </a:t>
            </a:r>
          </a:p>
          <a:p>
            <a:r>
              <a:rPr lang="en-US" b="0" i="0" baseline="0" dirty="0" smtClean="0"/>
              <a:t>	</a:t>
            </a:r>
            <a:r>
              <a:rPr lang="en-US" b="1" i="1" baseline="0" dirty="0" smtClean="0"/>
              <a:t>Answer: </a:t>
            </a:r>
            <a:r>
              <a:rPr lang="en-US" b="0" i="0" baseline="0" dirty="0" smtClean="0"/>
              <a:t>The pH of our blood decreases to become more acidic.  Normally the </a:t>
            </a:r>
          </a:p>
          <a:p>
            <a:r>
              <a:rPr lang="en-US" b="0" i="0" baseline="0" dirty="0" smtClean="0"/>
              <a:t>                                  blood can buffer against the change in pH through the chemical </a:t>
            </a:r>
          </a:p>
          <a:p>
            <a:r>
              <a:rPr lang="en-US" b="0" i="0" baseline="0" dirty="0" smtClean="0"/>
              <a:t>                                  reactions we saw in seawater but too much carbon dioxide can </a:t>
            </a:r>
          </a:p>
          <a:p>
            <a:r>
              <a:rPr lang="en-US" b="0" i="0" baseline="0" dirty="0" smtClean="0"/>
              <a:t>                                  exceed the buffering capacity of the blood, resulting in acidosis.</a:t>
            </a:r>
          </a:p>
          <a:p>
            <a:endParaRPr lang="en-US" b="0" i="0" baseline="0" dirty="0" smtClean="0"/>
          </a:p>
          <a:p>
            <a:r>
              <a:rPr lang="en-US" b="1" dirty="0" smtClean="0"/>
              <a:t>**********</a:t>
            </a:r>
          </a:p>
          <a:p>
            <a:r>
              <a:rPr lang="en-US" b="1" dirty="0" smtClean="0"/>
              <a:t>Graphics</a:t>
            </a:r>
            <a:r>
              <a:rPr lang="en-US" b="1" baseline="0" dirty="0" smtClean="0"/>
              <a:t> Credit: </a:t>
            </a:r>
            <a:r>
              <a:rPr lang="en-US" b="0" baseline="0" dirty="0" smtClean="0"/>
              <a:t>http://ubctriathlon.blogspot.com/2009/10/how-to-hold-your-breath.html</a:t>
            </a:r>
            <a:endParaRPr lang="en-US" b="0"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Narrative for the Instructor</a:t>
            </a:r>
          </a:p>
          <a:p>
            <a:r>
              <a:rPr lang="en-US" b="0" i="0" dirty="0" smtClean="0"/>
              <a:t>This picture shows how gas exchange between muscles</a:t>
            </a:r>
            <a:r>
              <a:rPr lang="en-US" b="0" i="0" baseline="0" dirty="0" smtClean="0"/>
              <a:t> and the blood works.  The left side of the picture shows cells of muscle tissue.  On the right side in red, we have the blood. The blood contains a protein called hemoglobin.  Hemoglobin carries gasses (oxygen and carbon dioxide) through the blood stream.  Normally oxygen goes into the muscle cells and carbon dioxide goes from the muscle to the blood where its carried to our lungs to be expelled from the body.  However, this gas exchange between the muscles and blood can only occur if the blood pH is maintain around 7.35-7.45.  The blood regulates pH through the same buffering reactions we saw in seawater shown by the yellow reactions in the blood on the figure.  When we hold our breaths, carbon dioxide builds up in the blood, eventually overriding the ability of the reactions to buffer and causing the pH to decrease.  This drop in blood pH is what signals our brain to take another breath, so the buffering system can regulate pH once again.</a:t>
            </a:r>
            <a:endParaRPr lang="en-US" b="1" i="1"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Conclusions</a:t>
            </a:r>
          </a:p>
          <a:p>
            <a:pPr marL="228600" indent="-228600">
              <a:buAutoNum type="arabicPeriod"/>
            </a:pPr>
            <a:r>
              <a:rPr lang="en-US" b="0" i="0" dirty="0" smtClean="0"/>
              <a:t>Buffers prevent pH of solutions from changing</a:t>
            </a:r>
            <a:r>
              <a:rPr lang="en-US" b="0" i="0" baseline="0" dirty="0" smtClean="0"/>
              <a:t> quickly when strong acids or bases are added to them by accepting protons when they are in excess and donating them when they are few hydrogen ions.</a:t>
            </a:r>
          </a:p>
          <a:p>
            <a:pPr marL="228600" indent="-228600">
              <a:buAutoNum type="arabicPeriod"/>
            </a:pPr>
            <a:r>
              <a:rPr lang="en-US" b="0" i="0" baseline="0" dirty="0" smtClean="0"/>
              <a:t>Carbon dioxide undergoes a series of reactions in water.  Some of these reactions donate hydrogen ions to solution while other steps accept hydrogen ions.</a:t>
            </a:r>
          </a:p>
          <a:p>
            <a:pPr marL="228600" indent="-228600">
              <a:buAutoNum type="arabicPeriod"/>
            </a:pPr>
            <a:r>
              <a:rPr lang="en-US" b="0" i="0" baseline="0" dirty="0" smtClean="0"/>
              <a:t> The first example of a buffer seen in the demonstration (slide 2) and buffering laboratory activity (slide 6).  Seawater regulates pH to maintain it around 8.</a:t>
            </a:r>
          </a:p>
          <a:p>
            <a:pPr marL="228600" indent="-228600">
              <a:buAutoNum type="arabicPeriod"/>
            </a:pPr>
            <a:r>
              <a:rPr lang="en-US" b="0" i="0" baseline="0" dirty="0" smtClean="0"/>
              <a:t>This second example of a buffer was seen in during the Need to Breathe activity (slide 11).  Blood buffers pH to be maintained around 7.35-7.45 so gas exchange can occur between the muscles </a:t>
            </a:r>
            <a:r>
              <a:rPr lang="en-US" b="0" i="0" baseline="0" smtClean="0"/>
              <a:t>and blood.</a:t>
            </a:r>
            <a:endParaRPr lang="en-US" b="0" i="0" baseline="0" dirty="0" smtClean="0"/>
          </a:p>
          <a:p>
            <a:pPr marL="228600" indent="-228600">
              <a:buAutoNum type="arabicPeriod"/>
            </a:pPr>
            <a:endParaRPr lang="en-US" b="0" i="0" dirty="0" smtClean="0"/>
          </a:p>
          <a:p>
            <a:endParaRPr lang="en-US" b="0" i="0" dirty="0" smtClean="0"/>
          </a:p>
          <a:p>
            <a:endParaRPr lang="en-US" b="0" i="0" dirty="0" smtClean="0"/>
          </a:p>
          <a:p>
            <a:r>
              <a:rPr lang="en-US" b="1" i="0" dirty="0" smtClean="0"/>
              <a:t>Final Assessment</a:t>
            </a:r>
          </a:p>
          <a:p>
            <a:r>
              <a:rPr lang="en-US" b="0" i="0" dirty="0" smtClean="0"/>
              <a:t>Students will now use their newfound knowledge to answer some</a:t>
            </a:r>
            <a:r>
              <a:rPr lang="en-US" b="0" i="0" baseline="0" dirty="0" smtClean="0"/>
              <a:t> questions about the role of buffers to marine organisms.  They will complete a worksheet that corresponds to movie clips from Finding </a:t>
            </a:r>
            <a:r>
              <a:rPr lang="en-US" b="0" i="0" baseline="0" dirty="0" err="1" smtClean="0"/>
              <a:t>Nemo</a:t>
            </a:r>
            <a:r>
              <a:rPr lang="en-US" b="0" i="0" baseline="0" dirty="0" smtClean="0"/>
              <a:t>.  The movie clips to show in class are listed in the worksheet.  </a:t>
            </a:r>
            <a:endParaRPr lang="en-US" b="0" i="0" dirty="0" smtClean="0"/>
          </a:p>
          <a:p>
            <a:endParaRPr lang="en-US" b="0" i="0" dirty="0" smtClean="0"/>
          </a:p>
          <a:p>
            <a:r>
              <a:rPr lang="en-US" b="1" i="0" dirty="0" smtClean="0"/>
              <a:t>Worksheet</a:t>
            </a:r>
            <a:r>
              <a:rPr lang="en-US" b="0" i="0" dirty="0" smtClean="0"/>
              <a:t>:</a:t>
            </a:r>
            <a:r>
              <a:rPr lang="en-US" b="0" i="0" baseline="0" dirty="0" smtClean="0"/>
              <a:t> Buffers and Control of Seawater pH Worksheet_Experiencing </a:t>
            </a:r>
            <a:r>
              <a:rPr lang="en-US" b="0" i="0" baseline="0" dirty="0" err="1" smtClean="0"/>
              <a:t>Buffers_A</a:t>
            </a:r>
            <a:r>
              <a:rPr lang="en-US" b="0" i="0" baseline="0" dirty="0" smtClean="0"/>
              <a:t> Fish’s View</a:t>
            </a:r>
            <a:endParaRPr lang="en-US" b="0" i="0" dirty="0" smtClean="0"/>
          </a:p>
        </p:txBody>
      </p:sp>
      <p:sp>
        <p:nvSpPr>
          <p:cNvPr id="4" name="Slide Number Placeholder 3"/>
          <p:cNvSpPr>
            <a:spLocks noGrp="1"/>
          </p:cNvSpPr>
          <p:nvPr>
            <p:ph type="sldNum" sz="quarter" idx="10"/>
          </p:nvPr>
        </p:nvSpPr>
        <p:spPr/>
        <p:txBody>
          <a:bodyPr/>
          <a:lstStyle/>
          <a:p>
            <a:fld id="{42983CD8-A60F-45F7-812A-F3CCF5355F72}"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6BA3881-EE75-4C75-90BE-65851949485F}" type="datetimeFigureOut">
              <a:rPr lang="en-US" smtClean="0"/>
              <a:pPr/>
              <a:t>6/20/2014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B618A3-FA52-4420-88CE-0D461CD08EC0}"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6BA3881-EE75-4C75-90BE-65851949485F}"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FB618A3-FA52-4420-88CE-0D461CD08EC0}"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6BA3881-EE75-4C75-90BE-65851949485F}" type="datetimeFigureOut">
              <a:rPr lang="en-US" smtClean="0"/>
              <a:pPr/>
              <a:t>6/20/2014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B618A3-FA52-4420-88CE-0D461CD08EC0}"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6BA3881-EE75-4C75-90BE-65851949485F}"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B618A3-FA52-4420-88CE-0D461CD08EC0}"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6BA3881-EE75-4C75-90BE-65851949485F}" type="datetimeFigureOut">
              <a:rPr lang="en-US" smtClean="0"/>
              <a:pPr/>
              <a:t>6/20/2014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FB618A3-FA52-4420-88CE-0D461CD08EC0}"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BA3881-EE75-4C75-90BE-65851949485F}"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FB618A3-FA52-4420-88CE-0D461CD08E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6BA3881-EE75-4C75-90BE-65851949485F}"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FB618A3-FA52-4420-88CE-0D461CD08E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FB618A3-FA52-4420-88CE-0D461CD08EC0}"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6BA3881-EE75-4C75-90BE-65851949485F}" type="datetimeFigureOut">
              <a:rPr lang="en-US" smtClean="0"/>
              <a:pPr/>
              <a:t>6/20/2014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FB618A3-FA52-4420-88CE-0D461CD08EC0}"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6BA3881-EE75-4C75-90BE-65851949485F}" type="datetimeFigureOut">
              <a:rPr lang="en-US" smtClean="0"/>
              <a:pPr/>
              <a:t>6/20/2014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BA3881-EE75-4C75-90BE-65851949485F}"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B618A3-FA52-4420-88CE-0D461CD08E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FB618A3-FA52-4420-88CE-0D461CD08EC0}"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BA3881-EE75-4C75-90BE-65851949485F}"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6BA3881-EE75-4C75-90BE-65851949485F}" type="datetimeFigureOut">
              <a:rPr lang="en-US" smtClean="0"/>
              <a:pPr/>
              <a:t>6/20/2014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FB618A3-FA52-4420-88CE-0D461CD08EC0}"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Buffering Capacity: </a:t>
            </a:r>
            <a:br>
              <a:rPr lang="en-US" dirty="0" smtClean="0"/>
            </a:br>
            <a:r>
              <a:rPr lang="en-US" dirty="0" smtClean="0"/>
              <a:t>Seawater CO</a:t>
            </a:r>
            <a:r>
              <a:rPr lang="en-US" baseline="-25000" dirty="0" smtClean="0"/>
              <a:t>2</a:t>
            </a:r>
            <a:r>
              <a:rPr lang="en-US" dirty="0" smtClean="0"/>
              <a:t> Chemistry</a:t>
            </a:r>
            <a:endParaRPr lang="en-US" dirty="0"/>
          </a:p>
        </p:txBody>
      </p:sp>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pic>
        <p:nvPicPr>
          <p:cNvPr id="24580" name="Picture 4" descr="http://upload.wikimedia.org/wikipedia/commons/thumb/8/8c/WOA05_GLODAP_pd_ALK_AYool.png/1280px-WOA05_GLODAP_pd_ALK_AYool.png"/>
          <p:cNvPicPr>
            <a:picLocks noChangeAspect="1" noChangeArrowheads="1"/>
          </p:cNvPicPr>
          <p:nvPr/>
        </p:nvPicPr>
        <p:blipFill>
          <a:blip r:embed="rId3" cstate="print"/>
          <a:srcRect/>
          <a:stretch>
            <a:fillRect/>
          </a:stretch>
        </p:blipFill>
        <p:spPr bwMode="auto">
          <a:xfrm>
            <a:off x="1905000" y="2574314"/>
            <a:ext cx="5334000" cy="374833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Sand Dissolution Demo</a:t>
            </a:r>
            <a:endParaRPr lang="en-US" dirty="0"/>
          </a:p>
        </p:txBody>
      </p:sp>
      <p:sp>
        <p:nvSpPr>
          <p:cNvPr id="3" name="Content Placeholder 2"/>
          <p:cNvSpPr>
            <a:spLocks noGrp="1"/>
          </p:cNvSpPr>
          <p:nvPr>
            <p:ph sz="quarter" idx="1"/>
          </p:nvPr>
        </p:nvSpPr>
        <p:spPr/>
        <p:txBody>
          <a:bodyPr/>
          <a:lstStyle/>
          <a:p>
            <a:pPr>
              <a:buNone/>
            </a:pPr>
            <a:r>
              <a:rPr lang="en-US" dirty="0" smtClean="0"/>
              <a:t>Materials Needed</a:t>
            </a:r>
          </a:p>
          <a:p>
            <a:pPr>
              <a:buNone/>
            </a:pPr>
            <a:r>
              <a:rPr lang="en-US" dirty="0" smtClean="0"/>
              <a:t>	</a:t>
            </a:r>
            <a:r>
              <a:rPr lang="en-US" sz="2800" dirty="0" smtClean="0"/>
              <a:t>Calcium Carbonate Sand</a:t>
            </a:r>
          </a:p>
          <a:p>
            <a:pPr>
              <a:buNone/>
            </a:pPr>
            <a:r>
              <a:rPr lang="en-US" sz="2800" dirty="0" smtClean="0"/>
              <a:t>	Two 100 </a:t>
            </a:r>
            <a:r>
              <a:rPr lang="en-US" sz="2800" dirty="0" err="1" smtClean="0"/>
              <a:t>mL</a:t>
            </a:r>
            <a:r>
              <a:rPr lang="en-US" sz="2800" dirty="0" smtClean="0"/>
              <a:t> beakers</a:t>
            </a:r>
          </a:p>
          <a:p>
            <a:pPr>
              <a:buNone/>
            </a:pPr>
            <a:r>
              <a:rPr lang="en-US" sz="2800" dirty="0" smtClean="0"/>
              <a:t>	Distilled water</a:t>
            </a:r>
          </a:p>
          <a:p>
            <a:pPr>
              <a:buNone/>
            </a:pPr>
            <a:r>
              <a:rPr lang="en-US" sz="2800" dirty="0" smtClean="0"/>
              <a:t>	Seawater</a:t>
            </a:r>
          </a:p>
          <a:p>
            <a:pPr>
              <a:buNone/>
            </a:pPr>
            <a:r>
              <a:rPr lang="en-US" sz="2800" dirty="0" smtClean="0"/>
              <a:t>	pH Indicator (probe or dye) </a:t>
            </a:r>
          </a:p>
          <a:p>
            <a:pPr>
              <a:buNone/>
            </a:pPr>
            <a:r>
              <a:rPr lang="en-US" sz="2800" dirty="0" smtClean="0"/>
              <a:t>	Stir plate &amp; bars OR Spoon</a:t>
            </a:r>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1026" name="Picture 2" descr="C:\Users\Nvrtbr8Girl\Dropbox\Camera Uploads\2014-04-14 13.13.20.jpg"/>
          <p:cNvPicPr>
            <a:picLocks noChangeAspect="1" noChangeArrowheads="1"/>
          </p:cNvPicPr>
          <p:nvPr/>
        </p:nvPicPr>
        <p:blipFill>
          <a:blip r:embed="rId3" cstate="print"/>
          <a:srcRect/>
          <a:stretch>
            <a:fillRect/>
          </a:stretch>
        </p:blipFill>
        <p:spPr bwMode="auto">
          <a:xfrm>
            <a:off x="5105400" y="2133600"/>
            <a:ext cx="3657600" cy="2743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304800"/>
            <a:ext cx="8534400" cy="758952"/>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300" b="0" i="0" u="none" strike="noStrike" kern="1200" cap="none" spc="0" normalizeH="0" baseline="0" noProof="0" dirty="0" smtClean="0">
                <a:ln>
                  <a:noFill/>
                </a:ln>
                <a:solidFill>
                  <a:schemeClr val="accent3">
                    <a:shade val="75000"/>
                  </a:schemeClr>
                </a:solidFill>
                <a:effectLst/>
                <a:uLnTx/>
                <a:uFillTx/>
                <a:latin typeface="+mj-lt"/>
                <a:ea typeface="+mj-ea"/>
                <a:cs typeface="+mj-cs"/>
              </a:rPr>
              <a:t>Where does sand come from?</a:t>
            </a:r>
            <a:endParaRPr kumimoji="0" lang="en-US" sz="3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6" name="TextBox 5"/>
          <p:cNvSpPr txBox="1"/>
          <p:nvPr/>
        </p:nvSpPr>
        <p:spPr>
          <a:xfrm>
            <a:off x="228600" y="1524000"/>
            <a:ext cx="3352800" cy="3970318"/>
          </a:xfrm>
          <a:prstGeom prst="rect">
            <a:avLst/>
          </a:prstGeom>
          <a:noFill/>
        </p:spPr>
        <p:txBody>
          <a:bodyPr wrap="square" rtlCol="0">
            <a:spAutoFit/>
          </a:bodyPr>
          <a:lstStyle/>
          <a:p>
            <a:pPr>
              <a:buFont typeface="Arial" pitchFamily="34" charset="0"/>
              <a:buChar char="•"/>
            </a:pPr>
            <a:r>
              <a:rPr lang="en-US" sz="2800" dirty="0" err="1" smtClean="0"/>
              <a:t>Riverine</a:t>
            </a:r>
            <a:r>
              <a:rPr lang="en-US" sz="2800" dirty="0" smtClean="0"/>
              <a:t> Runoff</a:t>
            </a:r>
          </a:p>
          <a:p>
            <a:pPr>
              <a:buFont typeface="Arial" pitchFamily="34" charset="0"/>
              <a:buChar char="•"/>
            </a:pPr>
            <a:endParaRPr lang="en-US" sz="2800" dirty="0"/>
          </a:p>
          <a:p>
            <a:pPr>
              <a:buFont typeface="Arial" pitchFamily="34" charset="0"/>
              <a:buChar char="•"/>
            </a:pPr>
            <a:r>
              <a:rPr lang="en-US" sz="2800" dirty="0" smtClean="0"/>
              <a:t>Weathering of Rocks</a:t>
            </a:r>
          </a:p>
          <a:p>
            <a:pPr>
              <a:buFont typeface="Arial" pitchFamily="34" charset="0"/>
              <a:buChar char="•"/>
            </a:pPr>
            <a:endParaRPr lang="en-US" sz="2800" dirty="0"/>
          </a:p>
          <a:p>
            <a:pPr>
              <a:buFont typeface="Arial" pitchFamily="34" charset="0"/>
              <a:buChar char="•"/>
            </a:pPr>
            <a:r>
              <a:rPr lang="en-US" sz="2800" dirty="0" smtClean="0"/>
              <a:t>Calcified parts of marine species</a:t>
            </a:r>
          </a:p>
          <a:p>
            <a:pPr lvl="1">
              <a:buFont typeface="Arial" pitchFamily="34" charset="0"/>
              <a:buChar char="•"/>
            </a:pPr>
            <a:r>
              <a:rPr lang="en-US" sz="2800" dirty="0" smtClean="0"/>
              <a:t>Corals</a:t>
            </a:r>
            <a:endParaRPr lang="en-US" sz="2800" dirty="0"/>
          </a:p>
          <a:p>
            <a:pPr lvl="1">
              <a:buFont typeface="Arial" pitchFamily="34" charset="0"/>
              <a:buChar char="•"/>
            </a:pPr>
            <a:r>
              <a:rPr lang="en-US" sz="2800" dirty="0" smtClean="0"/>
              <a:t>Foraminifera</a:t>
            </a:r>
          </a:p>
        </p:txBody>
      </p:sp>
      <p:sp>
        <p:nvSpPr>
          <p:cNvPr id="8"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9"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22530" name="Picture 2" descr="http://www.theluxuryspot.com/wp-content/uploads/2013/07/Screen-shot-2013-07-21-at-5.02.38-PM.png"/>
          <p:cNvPicPr>
            <a:picLocks noChangeAspect="1" noChangeArrowheads="1"/>
          </p:cNvPicPr>
          <p:nvPr/>
        </p:nvPicPr>
        <p:blipFill>
          <a:blip r:embed="rId3" cstate="print"/>
          <a:srcRect/>
          <a:stretch>
            <a:fillRect/>
          </a:stretch>
        </p:blipFill>
        <p:spPr bwMode="auto">
          <a:xfrm>
            <a:off x="3581400" y="1713734"/>
            <a:ext cx="5210175" cy="392506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Chemistry of Sand</a:t>
            </a:r>
            <a:endParaRPr lang="en-US" dirty="0"/>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12290" name="Picture 2" descr="http://www.newark.osu.edu/facultystaff/personal/jstjohn/Documents/Sediments/Carbonate-platform-beach-sediments_files/image020.jpg"/>
          <p:cNvPicPr>
            <a:picLocks noChangeAspect="1" noChangeArrowheads="1"/>
          </p:cNvPicPr>
          <p:nvPr/>
        </p:nvPicPr>
        <p:blipFill>
          <a:blip r:embed="rId3" cstate="print"/>
          <a:srcRect/>
          <a:stretch>
            <a:fillRect/>
          </a:stretch>
        </p:blipFill>
        <p:spPr bwMode="auto">
          <a:xfrm>
            <a:off x="1981200" y="2328041"/>
            <a:ext cx="5181600" cy="3920359"/>
          </a:xfrm>
          <a:prstGeom prst="rect">
            <a:avLst/>
          </a:prstGeom>
          <a:noFill/>
        </p:spPr>
      </p:pic>
      <p:sp>
        <p:nvSpPr>
          <p:cNvPr id="7" name="TextBox 6"/>
          <p:cNvSpPr txBox="1"/>
          <p:nvPr/>
        </p:nvSpPr>
        <p:spPr>
          <a:xfrm>
            <a:off x="2286000" y="1600200"/>
            <a:ext cx="4572000" cy="707886"/>
          </a:xfrm>
          <a:prstGeom prst="rect">
            <a:avLst/>
          </a:prstGeom>
          <a:noFill/>
        </p:spPr>
        <p:txBody>
          <a:bodyPr wrap="square" rtlCol="0">
            <a:spAutoFit/>
          </a:bodyPr>
          <a:lstStyle/>
          <a:p>
            <a:pPr algn="ctr"/>
            <a:r>
              <a:rPr lang="en-US" sz="4000" b="1" dirty="0" smtClean="0">
                <a:latin typeface="Calibri"/>
              </a:rPr>
              <a:t>CaCO</a:t>
            </a:r>
            <a:r>
              <a:rPr lang="en-US" sz="4000" b="1" baseline="-25000" dirty="0" smtClean="0">
                <a:latin typeface="Calibri"/>
              </a:rPr>
              <a:t>3</a:t>
            </a:r>
            <a:endParaRPr lang="en-US" sz="4000" b="1" baseline="-25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1752" y="304800"/>
            <a:ext cx="8534400" cy="758952"/>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300" b="0" i="0" u="none" strike="noStrike" kern="1200" cap="none" spc="0" normalizeH="0" baseline="0" noProof="0" dirty="0" smtClean="0">
                <a:ln>
                  <a:noFill/>
                </a:ln>
                <a:solidFill>
                  <a:schemeClr val="accent3">
                    <a:shade val="75000"/>
                  </a:schemeClr>
                </a:solidFill>
                <a:effectLst/>
                <a:uLnTx/>
                <a:uFillTx/>
                <a:latin typeface="+mj-lt"/>
                <a:ea typeface="+mj-ea"/>
                <a:cs typeface="+mj-cs"/>
              </a:rPr>
              <a:t>CaCO</a:t>
            </a:r>
            <a:r>
              <a:rPr kumimoji="0" lang="en-US" sz="3300" b="0" i="0" u="none" strike="noStrike" kern="1200" cap="none" spc="0" normalizeH="0" baseline="-25000" noProof="0" dirty="0" smtClean="0">
                <a:ln>
                  <a:noFill/>
                </a:ln>
                <a:solidFill>
                  <a:schemeClr val="accent3">
                    <a:shade val="75000"/>
                  </a:schemeClr>
                </a:solidFill>
                <a:effectLst/>
                <a:uLnTx/>
                <a:uFillTx/>
                <a:latin typeface="+mj-lt"/>
                <a:ea typeface="+mj-ea"/>
                <a:cs typeface="+mj-cs"/>
              </a:rPr>
              <a:t>3</a:t>
            </a:r>
            <a:r>
              <a:rPr kumimoji="0" lang="en-US" sz="3300" b="0" i="0" u="none" strike="noStrike" kern="1200" cap="none" spc="0" normalizeH="0" baseline="0" noProof="0" dirty="0" smtClean="0">
                <a:ln>
                  <a:noFill/>
                </a:ln>
                <a:solidFill>
                  <a:schemeClr val="accent3">
                    <a:shade val="75000"/>
                  </a:schemeClr>
                </a:solidFill>
                <a:effectLst/>
                <a:uLnTx/>
                <a:uFillTx/>
                <a:latin typeface="+mj-lt"/>
                <a:ea typeface="+mj-ea"/>
                <a:cs typeface="+mj-cs"/>
              </a:rPr>
              <a:t> Minerals</a:t>
            </a:r>
            <a:endParaRPr kumimoji="0" lang="en-US" sz="3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
        <p:nvSpPr>
          <p:cNvPr id="5" name="Content Placeholder 2"/>
          <p:cNvSpPr txBox="1">
            <a:spLocks/>
          </p:cNvSpPr>
          <p:nvPr/>
        </p:nvSpPr>
        <p:spPr>
          <a:xfrm>
            <a:off x="228600" y="1447800"/>
            <a:ext cx="8577072" cy="45720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700" b="1" i="0" u="none" strike="noStrike" kern="1200" cap="none" spc="0" normalizeH="0" baseline="0" noProof="0" dirty="0" smtClean="0">
                <a:ln>
                  <a:noFill/>
                </a:ln>
                <a:solidFill>
                  <a:schemeClr val="tx1"/>
                </a:solidFill>
                <a:effectLst/>
                <a:uLnTx/>
                <a:uFillTx/>
                <a:latin typeface="+mn-lt"/>
                <a:ea typeface="+mn-ea"/>
                <a:cs typeface="+mn-cs"/>
              </a:rPr>
              <a:t>Calcite</a:t>
            </a:r>
            <a:r>
              <a:rPr kumimoji="0" lang="en-US" sz="2700" b="0" i="0" u="none" strike="noStrike" kern="1200" cap="none" spc="0" normalizeH="0" baseline="0" noProof="0" dirty="0" smtClean="0">
                <a:ln>
                  <a:noFill/>
                </a:ln>
                <a:solidFill>
                  <a:schemeClr val="tx1"/>
                </a:solidFill>
                <a:effectLst/>
                <a:uLnTx/>
                <a:uFillTx/>
                <a:latin typeface="+mn-lt"/>
                <a:ea typeface="+mn-ea"/>
                <a:cs typeface="+mn-cs"/>
              </a:rPr>
              <a:t> - </a:t>
            </a:r>
            <a:r>
              <a:rPr kumimoji="0" lang="en-US" sz="2700" b="0" i="0" u="none" strike="noStrike" kern="1200" cap="none" spc="0" normalizeH="0" baseline="0" noProof="0" dirty="0" err="1" smtClean="0">
                <a:ln>
                  <a:noFill/>
                </a:ln>
                <a:solidFill>
                  <a:schemeClr val="tx1"/>
                </a:solidFill>
                <a:effectLst/>
                <a:uLnTx/>
                <a:uFillTx/>
                <a:latin typeface="+mn-lt"/>
                <a:ea typeface="+mn-ea"/>
                <a:cs typeface="+mn-cs"/>
              </a:rPr>
              <a:t>rhombohedral</a:t>
            </a:r>
            <a:endParaRPr kumimoji="0" lang="en-US" sz="2700" b="1"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700" b="1" i="0" u="none" strike="noStrike" kern="1200" cap="none" spc="0" normalizeH="0" baseline="0" noProof="0" dirty="0" smtClean="0">
                <a:ln>
                  <a:noFill/>
                </a:ln>
                <a:solidFill>
                  <a:schemeClr val="tx1"/>
                </a:solidFill>
                <a:effectLst/>
                <a:uLnTx/>
                <a:uFillTx/>
                <a:latin typeface="+mn-lt"/>
                <a:ea typeface="+mn-ea"/>
                <a:cs typeface="+mn-cs"/>
              </a:rPr>
              <a:t>Aragonite</a:t>
            </a:r>
            <a:r>
              <a:rPr kumimoji="0" lang="en-US" sz="2700" b="0" i="0" u="none" strike="noStrike" kern="1200" cap="none" spc="0" normalizeH="0" baseline="0" noProof="0" dirty="0" smtClean="0">
                <a:ln>
                  <a:noFill/>
                </a:ln>
                <a:solidFill>
                  <a:schemeClr val="tx1"/>
                </a:solidFill>
                <a:effectLst/>
                <a:uLnTx/>
                <a:uFillTx/>
                <a:latin typeface="+mn-lt"/>
                <a:ea typeface="+mn-ea"/>
                <a:cs typeface="+mn-cs"/>
              </a:rPr>
              <a:t> - orthorhombic</a:t>
            </a:r>
            <a:endParaRPr kumimoji="0" lang="en-US" sz="2700" b="1"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700" b="1" i="0" u="none" strike="noStrike" kern="1200" cap="none" spc="0" normalizeH="0" baseline="0" noProof="0" dirty="0" smtClean="0">
                <a:ln>
                  <a:noFill/>
                </a:ln>
                <a:solidFill>
                  <a:schemeClr val="tx1"/>
                </a:solidFill>
                <a:effectLst/>
                <a:uLnTx/>
                <a:uFillTx/>
                <a:latin typeface="+mn-lt"/>
                <a:ea typeface="+mn-ea"/>
                <a:cs typeface="+mn-cs"/>
              </a:rPr>
              <a:t>Mg-Calcite</a:t>
            </a:r>
            <a:r>
              <a:rPr kumimoji="0" lang="en-US" sz="2700" b="0" i="0" u="none" strike="noStrike" kern="1200" cap="none" spc="0" normalizeH="0" baseline="0" noProof="0" dirty="0" smtClean="0">
                <a:ln>
                  <a:noFill/>
                </a:ln>
                <a:solidFill>
                  <a:schemeClr val="tx1"/>
                </a:solidFill>
                <a:effectLst/>
                <a:uLnTx/>
                <a:uFillTx/>
                <a:latin typeface="+mn-lt"/>
                <a:ea typeface="+mn-ea"/>
                <a:cs typeface="+mn-cs"/>
              </a:rPr>
              <a:t> – Mg</a:t>
            </a:r>
            <a:r>
              <a:rPr kumimoji="0" lang="en-US" sz="2700" b="0" i="0" u="none" strike="noStrike" kern="1200" cap="none" spc="0" normalizeH="0" baseline="30000" noProof="0" dirty="0" smtClean="0">
                <a:ln>
                  <a:noFill/>
                </a:ln>
                <a:solidFill>
                  <a:schemeClr val="tx1"/>
                </a:solidFill>
                <a:effectLst/>
                <a:uLnTx/>
                <a:uFillTx/>
                <a:latin typeface="+mn-lt"/>
                <a:ea typeface="+mn-ea"/>
                <a:cs typeface="+mn-cs"/>
              </a:rPr>
              <a:t>2+ </a:t>
            </a:r>
            <a:r>
              <a:rPr kumimoji="0" lang="en-US" sz="2700" b="0" i="0" u="none" strike="noStrike" kern="1200" cap="none" spc="0" normalizeH="0" baseline="0" noProof="0" dirty="0" smtClean="0">
                <a:ln>
                  <a:noFill/>
                </a:ln>
                <a:solidFill>
                  <a:schemeClr val="tx1"/>
                </a:solidFill>
                <a:effectLst/>
                <a:uLnTx/>
                <a:uFillTx/>
                <a:latin typeface="+mn-lt"/>
                <a:ea typeface="+mn-ea"/>
                <a:cs typeface="+mn-cs"/>
              </a:rPr>
              <a:t>replaces &gt;4% of Ca</a:t>
            </a:r>
            <a:r>
              <a:rPr kumimoji="0" lang="en-US" sz="2700" b="0" i="0" u="none" strike="noStrike" kern="1200" cap="none" spc="0" normalizeH="0" baseline="30000" noProof="0" dirty="0" smtClean="0">
                <a:ln>
                  <a:noFill/>
                </a:ln>
                <a:solidFill>
                  <a:schemeClr val="tx1"/>
                </a:solidFill>
                <a:effectLst/>
                <a:uLnTx/>
                <a:uFillTx/>
                <a:latin typeface="+mn-lt"/>
                <a:ea typeface="+mn-ea"/>
                <a:cs typeface="+mn-cs"/>
              </a:rPr>
              <a:t>2+ </a:t>
            </a:r>
            <a:r>
              <a:rPr kumimoji="0" lang="en-US" sz="2700" b="0" i="0" u="none" strike="noStrike" kern="1200" cap="none" spc="0" normalizeH="0" baseline="0" noProof="0" dirty="0" smtClean="0">
                <a:ln>
                  <a:noFill/>
                </a:ln>
                <a:solidFill>
                  <a:schemeClr val="tx1"/>
                </a:solidFill>
                <a:effectLst/>
                <a:uLnTx/>
                <a:uFillTx/>
                <a:latin typeface="+mn-lt"/>
                <a:ea typeface="+mn-ea"/>
                <a:cs typeface="+mn-cs"/>
              </a:rPr>
              <a:t>in calcite</a:t>
            </a:r>
            <a:endParaRPr kumimoji="0" lang="en-US" sz="2700" b="1" i="0" u="none" strike="noStrike" kern="1200" cap="none" spc="0" normalizeH="0" baseline="0" noProof="0" dirty="0">
              <a:ln>
                <a:noFill/>
              </a:ln>
              <a:solidFill>
                <a:schemeClr val="tx1"/>
              </a:solidFill>
              <a:effectLst/>
              <a:uLnTx/>
              <a:uFillTx/>
              <a:latin typeface="+mn-lt"/>
              <a:ea typeface="+mn-ea"/>
              <a:cs typeface="+mn-cs"/>
            </a:endParaRPr>
          </a:p>
        </p:txBody>
      </p:sp>
      <p:sp>
        <p:nvSpPr>
          <p:cNvPr id="7"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8" name="TextBox 7"/>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16388" name="Picture 4" descr="http://www.pengellytrust.org/museum/aragonite/images/aragonite_crystalline_structure.gif"/>
          <p:cNvPicPr>
            <a:picLocks noChangeAspect="1" noChangeArrowheads="1"/>
          </p:cNvPicPr>
          <p:nvPr/>
        </p:nvPicPr>
        <p:blipFill>
          <a:blip r:embed="rId3" cstate="print"/>
          <a:srcRect/>
          <a:stretch>
            <a:fillRect/>
          </a:stretch>
        </p:blipFill>
        <p:spPr bwMode="auto">
          <a:xfrm>
            <a:off x="1771650" y="2977787"/>
            <a:ext cx="5600700" cy="327240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Seawater Buffering Lab</a:t>
            </a:r>
            <a:endParaRPr lang="en-US" dirty="0"/>
          </a:p>
        </p:txBody>
      </p:sp>
      <p:sp>
        <p:nvSpPr>
          <p:cNvPr id="3" name="Content Placeholder 2"/>
          <p:cNvSpPr>
            <a:spLocks noGrp="1"/>
          </p:cNvSpPr>
          <p:nvPr>
            <p:ph sz="quarter" idx="1"/>
          </p:nvPr>
        </p:nvSpPr>
        <p:spPr/>
        <p:txBody>
          <a:bodyPr/>
          <a:lstStyle/>
          <a:p>
            <a:pPr>
              <a:buNone/>
            </a:pPr>
            <a:r>
              <a:rPr lang="en-US" dirty="0" smtClean="0"/>
              <a:t>Materials Needed (per group)</a:t>
            </a:r>
          </a:p>
          <a:p>
            <a:pPr>
              <a:buNone/>
            </a:pPr>
            <a:r>
              <a:rPr lang="en-US" dirty="0" smtClean="0"/>
              <a:t>	Two 50 </a:t>
            </a:r>
            <a:r>
              <a:rPr lang="en-US" dirty="0" err="1" smtClean="0"/>
              <a:t>mL</a:t>
            </a:r>
            <a:r>
              <a:rPr lang="en-US" dirty="0" smtClean="0"/>
              <a:t> beakers</a:t>
            </a:r>
          </a:p>
          <a:p>
            <a:pPr>
              <a:buNone/>
            </a:pPr>
            <a:r>
              <a:rPr lang="en-US" dirty="0" smtClean="0"/>
              <a:t>		1 beaker will have distilled water (DIW)</a:t>
            </a:r>
          </a:p>
          <a:p>
            <a:pPr>
              <a:buNone/>
            </a:pPr>
            <a:r>
              <a:rPr lang="en-US" dirty="0" smtClean="0"/>
              <a:t>		1 beaker will have seawater (SW)</a:t>
            </a:r>
          </a:p>
          <a:p>
            <a:pPr>
              <a:buNone/>
            </a:pPr>
            <a:r>
              <a:rPr lang="en-US" dirty="0" smtClean="0"/>
              <a:t>	Universal Indicator </a:t>
            </a:r>
          </a:p>
          <a:p>
            <a:pPr>
              <a:buNone/>
            </a:pPr>
            <a:r>
              <a:rPr lang="en-US" dirty="0" smtClean="0"/>
              <a:t>	</a:t>
            </a:r>
            <a:r>
              <a:rPr lang="en-US" dirty="0" err="1" smtClean="0"/>
              <a:t>HCl</a:t>
            </a:r>
            <a:r>
              <a:rPr lang="en-US" dirty="0" smtClean="0"/>
              <a:t> (strong acid)</a:t>
            </a:r>
          </a:p>
          <a:p>
            <a:pPr>
              <a:buNone/>
            </a:pPr>
            <a:r>
              <a:rPr lang="en-US" dirty="0" smtClean="0"/>
              <a:t>	</a:t>
            </a:r>
            <a:r>
              <a:rPr lang="en-US" dirty="0" err="1" smtClean="0"/>
              <a:t>NaOH</a:t>
            </a:r>
            <a:r>
              <a:rPr lang="en-US" dirty="0" smtClean="0"/>
              <a:t> (strong base)</a:t>
            </a:r>
          </a:p>
          <a:p>
            <a:pPr>
              <a:buNone/>
            </a:pPr>
            <a:r>
              <a:rPr lang="en-US" dirty="0" smtClean="0"/>
              <a:t>	Droppers	</a:t>
            </a:r>
          </a:p>
          <a:p>
            <a:pPr>
              <a:buNone/>
            </a:pPr>
            <a:r>
              <a:rPr lang="en-US" dirty="0" smtClean="0"/>
              <a:t>	Goggles (1 pair per student)</a:t>
            </a:r>
            <a:endParaRPr lang="en-US" dirty="0"/>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 of carbonate chemistry and pH</a:t>
            </a:r>
            <a:endParaRPr lang="en-US" dirty="0"/>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
        <p:nvSpPr>
          <p:cNvPr id="6146" name="AutoShape 2" descr="Figure 2. Speciation diagram for CO&lt;sub&gt;2&lt;/sub&gt; in sea water showing the relative proportion of each species. The speciation at normal seawater pH (pH = 8.20) is indicated by the dashed line. Values calculated for S =35, T = 25 °C, P = 1 at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8" name="AutoShape 4" descr="Figure 2. Speciation diagram for CO&lt;sub&gt;2&lt;/sub&gt; in sea water showing the relative proportion of each species. The speciation at normal seawater pH (pH = 8.20) is indicated by the dashed line. Values calculated for S =35, T = 25 °C, P = 1 at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0" name="AutoShape 6" descr="Figure 2. Speciation diagram for CO&lt;sub&gt;2&lt;/sub&gt; in sea water showing the relative proportion of each species. The speciation at normal seawater pH (pH = 8.20) is indicated by the dashed line. Values calculated for S =35, T = 25 °C, P = 1 at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2" name="AutoShape 8" descr="http://www.advancedaquarist.com/2008/12/chemistry_album/image004.jpg"/>
          <p:cNvSpPr>
            <a:spLocks noChangeAspect="1" noChangeArrowheads="1"/>
          </p:cNvSpPr>
          <p:nvPr/>
        </p:nvSpPr>
        <p:spPr bwMode="auto">
          <a:xfrm>
            <a:off x="155575" y="-1790700"/>
            <a:ext cx="52863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4" name="AutoShape 10" descr="http://www.advancedaquarist.com/2008/12/chemistry_album/image004.jpg"/>
          <p:cNvSpPr>
            <a:spLocks noChangeAspect="1" noChangeArrowheads="1"/>
          </p:cNvSpPr>
          <p:nvPr/>
        </p:nvSpPr>
        <p:spPr bwMode="auto">
          <a:xfrm>
            <a:off x="155575" y="-1790700"/>
            <a:ext cx="52863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8" name="AutoShape 14" descr="http://www.advancedaquarist.com/2008/12/chemistry_album/image004.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59" name="Picture 15" descr="C:\Users\Nvrtbr8Girl\Desktop\SW Carbonate Chem &amp; pH.jpg"/>
          <p:cNvPicPr>
            <a:picLocks noChangeAspect="1" noChangeArrowheads="1"/>
          </p:cNvPicPr>
          <p:nvPr/>
        </p:nvPicPr>
        <p:blipFill>
          <a:blip r:embed="rId3" cstate="print"/>
          <a:srcRect/>
          <a:stretch>
            <a:fillRect/>
          </a:stretch>
        </p:blipFill>
        <p:spPr bwMode="auto">
          <a:xfrm>
            <a:off x="1398494" y="1676400"/>
            <a:ext cx="6347012" cy="4495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Seawater Buffering Capacity</a:t>
            </a:r>
            <a:endParaRPr lang="en-US" dirty="0"/>
          </a:p>
        </p:txBody>
      </p:sp>
      <p:pic>
        <p:nvPicPr>
          <p:cNvPr id="1026" name="Picture 2" descr="https://www.whoi.edu/cms/images/fig3_249995.jpg"/>
          <p:cNvPicPr>
            <a:picLocks noChangeAspect="1" noChangeArrowheads="1"/>
          </p:cNvPicPr>
          <p:nvPr/>
        </p:nvPicPr>
        <p:blipFill>
          <a:blip r:embed="rId3" cstate="print"/>
          <a:srcRect/>
          <a:stretch>
            <a:fillRect/>
          </a:stretch>
        </p:blipFill>
        <p:spPr bwMode="auto">
          <a:xfrm>
            <a:off x="228600" y="1676400"/>
            <a:ext cx="8686800" cy="4557091"/>
          </a:xfrm>
          <a:prstGeom prst="rect">
            <a:avLst/>
          </a:prstGeom>
          <a:noFill/>
        </p:spPr>
      </p:pic>
      <p:sp>
        <p:nvSpPr>
          <p:cNvPr id="5" name="TextBox 4"/>
          <p:cNvSpPr txBox="1"/>
          <p:nvPr/>
        </p:nvSpPr>
        <p:spPr>
          <a:xfrm>
            <a:off x="304800" y="1762780"/>
            <a:ext cx="7425431" cy="523220"/>
          </a:xfrm>
          <a:prstGeom prst="rect">
            <a:avLst/>
          </a:prstGeom>
          <a:noFill/>
        </p:spPr>
        <p:txBody>
          <a:bodyPr wrap="none" rtlCol="0">
            <a:spAutoFit/>
          </a:bodyPr>
          <a:lstStyle/>
          <a:p>
            <a:r>
              <a:rPr lang="en-US" sz="2800" dirty="0" smtClean="0"/>
              <a:t>Alkalinity (TA or A</a:t>
            </a:r>
            <a:r>
              <a:rPr lang="en-US" sz="2800" baseline="-25000" dirty="0" smtClean="0"/>
              <a:t>T</a:t>
            </a:r>
            <a:r>
              <a:rPr lang="en-US" sz="2800" dirty="0" smtClean="0"/>
              <a:t>) = excess bases over acids</a:t>
            </a:r>
            <a:endParaRPr lang="en-US" sz="2800" dirty="0"/>
          </a:p>
        </p:txBody>
      </p:sp>
      <p:sp>
        <p:nvSpPr>
          <p:cNvPr id="6"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7" name="TextBox 6"/>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Seawater CO</a:t>
            </a:r>
            <a:r>
              <a:rPr lang="en-US" baseline="-25000" dirty="0" smtClean="0"/>
              <a:t>2</a:t>
            </a:r>
            <a:r>
              <a:rPr lang="en-US" dirty="0" smtClean="0"/>
              <a:t> Chemistry</a:t>
            </a:r>
            <a:endParaRPr lang="en-US" dirty="0"/>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
        <p:nvSpPr>
          <p:cNvPr id="6" name="Rectangle 5"/>
          <p:cNvSpPr/>
          <p:nvPr/>
        </p:nvSpPr>
        <p:spPr>
          <a:xfrm>
            <a:off x="152400" y="1676400"/>
            <a:ext cx="3810000" cy="523220"/>
          </a:xfrm>
          <a:prstGeom prst="rect">
            <a:avLst/>
          </a:prstGeom>
        </p:spPr>
        <p:txBody>
          <a:bodyPr wrap="square">
            <a:spAutoFit/>
          </a:bodyPr>
          <a:lstStyle/>
          <a:p>
            <a:pPr>
              <a:buNone/>
            </a:pPr>
            <a:r>
              <a:rPr lang="en-US" sz="2800" b="1" dirty="0" smtClean="0">
                <a:cs typeface="Arial" pitchFamily="34" charset="0"/>
              </a:rPr>
              <a:t>CO</a:t>
            </a:r>
            <a:r>
              <a:rPr lang="en-US" sz="2800" b="1" baseline="-25000" dirty="0" smtClean="0">
                <a:cs typeface="Arial" pitchFamily="34" charset="0"/>
              </a:rPr>
              <a:t>2</a:t>
            </a:r>
            <a:r>
              <a:rPr lang="en-US" sz="2800" b="1" dirty="0" smtClean="0">
                <a:cs typeface="Arial" pitchFamily="34" charset="0"/>
              </a:rPr>
              <a:t> + H</a:t>
            </a:r>
            <a:r>
              <a:rPr lang="en-US" sz="2800" b="1" baseline="-25000" dirty="0" smtClean="0">
                <a:cs typeface="Arial" pitchFamily="34" charset="0"/>
              </a:rPr>
              <a:t>2</a:t>
            </a:r>
            <a:r>
              <a:rPr lang="en-US" sz="2800" b="1" dirty="0" smtClean="0">
                <a:cs typeface="Arial" pitchFamily="34" charset="0"/>
              </a:rPr>
              <a:t>O ↔ H</a:t>
            </a:r>
            <a:r>
              <a:rPr lang="en-US" sz="2800" b="1" baseline="-25000" dirty="0" smtClean="0">
                <a:cs typeface="Arial" pitchFamily="34" charset="0"/>
              </a:rPr>
              <a:t>2</a:t>
            </a:r>
            <a:r>
              <a:rPr lang="en-US" sz="2800" b="1" dirty="0" smtClean="0">
                <a:cs typeface="Arial" pitchFamily="34" charset="0"/>
              </a:rPr>
              <a:t>CO</a:t>
            </a:r>
            <a:r>
              <a:rPr lang="en-US" sz="2800" b="1" baseline="-25000" dirty="0" smtClean="0">
                <a:cs typeface="Arial" pitchFamily="34" charset="0"/>
              </a:rPr>
              <a:t>3</a:t>
            </a:r>
            <a:r>
              <a:rPr lang="en-US" sz="2800" b="1" dirty="0" smtClean="0">
                <a:cs typeface="Arial" pitchFamily="34" charset="0"/>
              </a:rPr>
              <a:t>  </a:t>
            </a:r>
            <a:endParaRPr lang="en-US" sz="2800" b="1" baseline="30000" dirty="0" smtClean="0">
              <a:cs typeface="Arial" pitchFamily="34" charset="0"/>
              <a:sym typeface="Wingdings" pitchFamily="2" charset="2"/>
            </a:endParaRPr>
          </a:p>
        </p:txBody>
      </p:sp>
      <p:sp>
        <p:nvSpPr>
          <p:cNvPr id="7" name="Rectangle 6"/>
          <p:cNvSpPr/>
          <p:nvPr/>
        </p:nvSpPr>
        <p:spPr>
          <a:xfrm>
            <a:off x="3810000" y="1676400"/>
            <a:ext cx="2743200" cy="523220"/>
          </a:xfrm>
          <a:prstGeom prst="rect">
            <a:avLst/>
          </a:prstGeom>
        </p:spPr>
        <p:txBody>
          <a:bodyPr wrap="square">
            <a:spAutoFit/>
          </a:bodyPr>
          <a:lstStyle/>
          <a:p>
            <a:pPr>
              <a:buNone/>
            </a:pPr>
            <a:r>
              <a:rPr lang="en-US" sz="2800" b="1" dirty="0" smtClean="0">
                <a:sym typeface="Wingdings" pitchFamily="2" charset="2"/>
              </a:rPr>
              <a:t> HCO</a:t>
            </a:r>
            <a:r>
              <a:rPr lang="en-US" sz="2800" b="1" baseline="-25000" dirty="0" smtClean="0">
                <a:sym typeface="Wingdings" pitchFamily="2" charset="2"/>
              </a:rPr>
              <a:t>3</a:t>
            </a:r>
            <a:r>
              <a:rPr lang="en-US" sz="2800" b="1" baseline="30000" dirty="0" smtClean="0">
                <a:sym typeface="Wingdings" pitchFamily="2" charset="2"/>
              </a:rPr>
              <a:t>-</a:t>
            </a:r>
            <a:r>
              <a:rPr lang="en-US" sz="2800" b="1" dirty="0" smtClean="0">
                <a:sym typeface="Wingdings" pitchFamily="2" charset="2"/>
              </a:rPr>
              <a:t> + H</a:t>
            </a:r>
            <a:r>
              <a:rPr lang="en-US" sz="2800" b="1" baseline="30000" dirty="0" smtClean="0">
                <a:sym typeface="Wingdings" pitchFamily="2" charset="2"/>
              </a:rPr>
              <a:t>+</a:t>
            </a:r>
            <a:r>
              <a:rPr lang="en-US" sz="2800" b="1" dirty="0" smtClean="0">
                <a:sym typeface="Wingdings" pitchFamily="2" charset="2"/>
              </a:rPr>
              <a:t> </a:t>
            </a:r>
            <a:endParaRPr lang="en-US" sz="2800" b="1" baseline="30000" dirty="0" smtClean="0">
              <a:sym typeface="Wingdings" pitchFamily="2" charset="2"/>
            </a:endParaRPr>
          </a:p>
        </p:txBody>
      </p:sp>
      <p:sp>
        <p:nvSpPr>
          <p:cNvPr id="8" name="Rectangle 7"/>
          <p:cNvSpPr/>
          <p:nvPr/>
        </p:nvSpPr>
        <p:spPr>
          <a:xfrm>
            <a:off x="6858000" y="1676400"/>
            <a:ext cx="2514600" cy="523220"/>
          </a:xfrm>
          <a:prstGeom prst="rect">
            <a:avLst/>
          </a:prstGeom>
        </p:spPr>
        <p:txBody>
          <a:bodyPr wrap="square">
            <a:spAutoFit/>
          </a:bodyPr>
          <a:lstStyle/>
          <a:p>
            <a:pPr>
              <a:buNone/>
            </a:pPr>
            <a:r>
              <a:rPr lang="en-US" sz="2800" b="1" dirty="0" smtClean="0">
                <a:sym typeface="Wingdings" pitchFamily="2" charset="2"/>
              </a:rPr>
              <a:t>CO</a:t>
            </a:r>
            <a:r>
              <a:rPr lang="en-US" sz="2800" b="1" baseline="-25000" dirty="0" smtClean="0">
                <a:sym typeface="Wingdings" pitchFamily="2" charset="2"/>
              </a:rPr>
              <a:t>3</a:t>
            </a:r>
            <a:r>
              <a:rPr lang="en-US" sz="2800" b="1" baseline="30000" dirty="0" smtClean="0">
                <a:sym typeface="Wingdings" pitchFamily="2" charset="2"/>
              </a:rPr>
              <a:t>2-</a:t>
            </a:r>
            <a:r>
              <a:rPr lang="en-US" sz="2800" b="1" dirty="0" smtClean="0">
                <a:sym typeface="Wingdings" pitchFamily="2" charset="2"/>
              </a:rPr>
              <a:t> + 2H</a:t>
            </a:r>
            <a:r>
              <a:rPr lang="en-US" sz="2800" b="1" baseline="30000" dirty="0" smtClean="0">
                <a:sym typeface="Wingdings" pitchFamily="2" charset="2"/>
              </a:rPr>
              <a:t>+</a:t>
            </a:r>
          </a:p>
        </p:txBody>
      </p:sp>
      <p:sp>
        <p:nvSpPr>
          <p:cNvPr id="10" name="Rectangle 9"/>
          <p:cNvSpPr/>
          <p:nvPr/>
        </p:nvSpPr>
        <p:spPr>
          <a:xfrm>
            <a:off x="6400800" y="1676400"/>
            <a:ext cx="533400" cy="523220"/>
          </a:xfrm>
          <a:prstGeom prst="rect">
            <a:avLst/>
          </a:prstGeom>
        </p:spPr>
        <p:txBody>
          <a:bodyPr wrap="square">
            <a:spAutoFit/>
          </a:bodyPr>
          <a:lstStyle/>
          <a:p>
            <a:pPr>
              <a:buNone/>
            </a:pPr>
            <a:r>
              <a:rPr lang="en-US" sz="2800" b="1" dirty="0" smtClean="0">
                <a:sym typeface="Wingdings" pitchFamily="2" charset="2"/>
              </a:rPr>
              <a:t> </a:t>
            </a:r>
            <a:endParaRPr lang="en-US" sz="2800" b="1" baseline="30000" dirty="0" smtClean="0">
              <a:sym typeface="Wingdings" pitchFamily="2" charset="2"/>
            </a:endParaRPr>
          </a:p>
        </p:txBody>
      </p:sp>
      <p:pic>
        <p:nvPicPr>
          <p:cNvPr id="7170" name="Picture 2" descr="https://www.whoi.edu/cms/images/fig2_250033.jpg"/>
          <p:cNvPicPr>
            <a:picLocks noChangeAspect="1" noChangeArrowheads="1"/>
          </p:cNvPicPr>
          <p:nvPr/>
        </p:nvPicPr>
        <p:blipFill>
          <a:blip r:embed="rId3" cstate="print"/>
          <a:srcRect/>
          <a:stretch>
            <a:fillRect/>
          </a:stretch>
        </p:blipFill>
        <p:spPr bwMode="auto">
          <a:xfrm>
            <a:off x="1962150" y="2343150"/>
            <a:ext cx="5219700" cy="39147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Seawater CO</a:t>
            </a:r>
            <a:r>
              <a:rPr lang="en-US" baseline="-25000" dirty="0" smtClean="0"/>
              <a:t>2</a:t>
            </a:r>
            <a:r>
              <a:rPr lang="en-US" dirty="0" smtClean="0"/>
              <a:t> Chemistry</a:t>
            </a:r>
            <a:endParaRPr lang="en-US" dirty="0"/>
          </a:p>
        </p:txBody>
      </p:sp>
      <p:sp>
        <p:nvSpPr>
          <p:cNvPr id="5" name="TextBox 4"/>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cxnSp>
        <p:nvCxnSpPr>
          <p:cNvPr id="8" name="Straight Connector 7"/>
          <p:cNvCxnSpPr/>
          <p:nvPr/>
        </p:nvCxnSpPr>
        <p:spPr>
          <a:xfrm>
            <a:off x="266700" y="2438400"/>
            <a:ext cx="86106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1181100" y="1524000"/>
            <a:ext cx="533400" cy="533400"/>
            <a:chOff x="4305300" y="3162300"/>
            <a:chExt cx="533400" cy="533400"/>
          </a:xfrm>
        </p:grpSpPr>
        <p:sp>
          <p:nvSpPr>
            <p:cNvPr id="17" name="Oval 16"/>
            <p:cNvSpPr/>
            <p:nvPr/>
          </p:nvSpPr>
          <p:spPr>
            <a:xfrm>
              <a:off x="4305300" y="3162300"/>
              <a:ext cx="533400" cy="533400"/>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343400" y="3167390"/>
              <a:ext cx="457200" cy="523220"/>
            </a:xfrm>
            <a:prstGeom prst="rect">
              <a:avLst/>
            </a:prstGeom>
            <a:noFill/>
          </p:spPr>
          <p:txBody>
            <a:bodyPr wrap="square" rtlCol="0">
              <a:spAutoFit/>
            </a:bodyPr>
            <a:lstStyle/>
            <a:p>
              <a:pPr algn="ctr"/>
              <a:r>
                <a:rPr lang="en-US" sz="2800" b="1" dirty="0" smtClean="0">
                  <a:solidFill>
                    <a:schemeClr val="bg1"/>
                  </a:solidFill>
                </a:rPr>
                <a:t>C</a:t>
              </a:r>
              <a:endParaRPr lang="en-US" sz="2800" b="1" dirty="0">
                <a:solidFill>
                  <a:schemeClr val="bg1"/>
                </a:solidFill>
              </a:endParaRPr>
            </a:p>
          </p:txBody>
        </p:sp>
      </p:grpSp>
      <p:grpSp>
        <p:nvGrpSpPr>
          <p:cNvPr id="24" name="Group 23"/>
          <p:cNvGrpSpPr/>
          <p:nvPr/>
        </p:nvGrpSpPr>
        <p:grpSpPr>
          <a:xfrm>
            <a:off x="685800" y="1524000"/>
            <a:ext cx="533400" cy="533400"/>
            <a:chOff x="1143000" y="2286000"/>
            <a:chExt cx="533400" cy="533400"/>
          </a:xfrm>
        </p:grpSpPr>
        <p:sp>
          <p:nvSpPr>
            <p:cNvPr id="22" name="Oval 21"/>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25" name="Group 24"/>
          <p:cNvGrpSpPr/>
          <p:nvPr/>
        </p:nvGrpSpPr>
        <p:grpSpPr>
          <a:xfrm>
            <a:off x="1676400" y="1524000"/>
            <a:ext cx="533400" cy="533400"/>
            <a:chOff x="1143000" y="2286000"/>
            <a:chExt cx="533400" cy="533400"/>
          </a:xfrm>
        </p:grpSpPr>
        <p:sp>
          <p:nvSpPr>
            <p:cNvPr id="26" name="Oval 25"/>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sp>
        <p:nvSpPr>
          <p:cNvPr id="28" name="TextBox 27"/>
          <p:cNvSpPr txBox="1"/>
          <p:nvPr/>
        </p:nvSpPr>
        <p:spPr>
          <a:xfrm>
            <a:off x="2286000" y="1529090"/>
            <a:ext cx="1066800" cy="523220"/>
          </a:xfrm>
          <a:prstGeom prst="rect">
            <a:avLst/>
          </a:prstGeom>
          <a:noFill/>
        </p:spPr>
        <p:txBody>
          <a:bodyPr wrap="square" rtlCol="0">
            <a:spAutoFit/>
          </a:bodyPr>
          <a:lstStyle/>
          <a:p>
            <a:r>
              <a:rPr lang="en-US" sz="2800" b="1" dirty="0" smtClean="0"/>
              <a:t>CO</a:t>
            </a:r>
            <a:r>
              <a:rPr lang="en-US" sz="2800" b="1" baseline="-25000" dirty="0" smtClean="0"/>
              <a:t>2</a:t>
            </a:r>
            <a:endParaRPr lang="en-US" sz="2800" b="1" baseline="-25000" dirty="0"/>
          </a:p>
        </p:txBody>
      </p:sp>
      <p:sp>
        <p:nvSpPr>
          <p:cNvPr id="29" name="TextBox 28"/>
          <p:cNvSpPr txBox="1"/>
          <p:nvPr/>
        </p:nvSpPr>
        <p:spPr>
          <a:xfrm>
            <a:off x="2286000" y="1981200"/>
            <a:ext cx="4572000" cy="461665"/>
          </a:xfrm>
          <a:prstGeom prst="rect">
            <a:avLst/>
          </a:prstGeom>
          <a:noFill/>
        </p:spPr>
        <p:txBody>
          <a:bodyPr wrap="square" rtlCol="0">
            <a:spAutoFit/>
          </a:bodyPr>
          <a:lstStyle/>
          <a:p>
            <a:r>
              <a:rPr lang="en-US" sz="2400" dirty="0" smtClean="0"/>
              <a:t>1. Dissolves in the ocean</a:t>
            </a:r>
            <a:endParaRPr lang="en-US" sz="2400" dirty="0"/>
          </a:p>
        </p:txBody>
      </p:sp>
      <p:cxnSp>
        <p:nvCxnSpPr>
          <p:cNvPr id="31" name="Straight Arrow Connector 30"/>
          <p:cNvCxnSpPr/>
          <p:nvPr/>
        </p:nvCxnSpPr>
        <p:spPr>
          <a:xfrm>
            <a:off x="1600200" y="2133600"/>
            <a:ext cx="152400" cy="762000"/>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1752600" y="3200400"/>
            <a:ext cx="533400" cy="533400"/>
            <a:chOff x="1143000" y="2286000"/>
            <a:chExt cx="533400" cy="533400"/>
          </a:xfrm>
        </p:grpSpPr>
        <p:sp>
          <p:nvSpPr>
            <p:cNvPr id="34" name="Oval 33"/>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39" name="Group 38"/>
          <p:cNvGrpSpPr/>
          <p:nvPr/>
        </p:nvGrpSpPr>
        <p:grpSpPr>
          <a:xfrm>
            <a:off x="1295400" y="2971800"/>
            <a:ext cx="533400" cy="533400"/>
            <a:chOff x="685800" y="3200400"/>
            <a:chExt cx="533400" cy="533400"/>
          </a:xfrm>
        </p:grpSpPr>
        <p:sp>
          <p:nvSpPr>
            <p:cNvPr id="37" name="Oval 36"/>
            <p:cNvSpPr/>
            <p:nvPr/>
          </p:nvSpPr>
          <p:spPr>
            <a:xfrm>
              <a:off x="685800" y="3200400"/>
              <a:ext cx="533400" cy="533400"/>
            </a:xfrm>
            <a:prstGeom prst="ellipse">
              <a:avLst/>
            </a:prstGeom>
            <a:solidFill>
              <a:schemeClr val="bg1">
                <a:lumMod val="9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723900" y="3205490"/>
              <a:ext cx="457200" cy="523220"/>
            </a:xfrm>
            <a:prstGeom prst="rect">
              <a:avLst/>
            </a:prstGeom>
            <a:noFill/>
          </p:spPr>
          <p:txBody>
            <a:bodyPr wrap="square" rtlCol="0">
              <a:spAutoFit/>
            </a:bodyPr>
            <a:lstStyle/>
            <a:p>
              <a:pPr algn="ctr"/>
              <a:r>
                <a:rPr lang="en-US" sz="2800" b="1" dirty="0" smtClean="0">
                  <a:solidFill>
                    <a:schemeClr val="tx1">
                      <a:lumMod val="85000"/>
                      <a:lumOff val="15000"/>
                    </a:schemeClr>
                  </a:solidFill>
                </a:rPr>
                <a:t>H</a:t>
              </a:r>
              <a:endParaRPr lang="en-US" sz="2800" b="1" dirty="0">
                <a:solidFill>
                  <a:schemeClr val="tx1">
                    <a:lumMod val="85000"/>
                    <a:lumOff val="15000"/>
                  </a:schemeClr>
                </a:solidFill>
              </a:endParaRPr>
            </a:p>
          </p:txBody>
        </p:sp>
      </p:grpSp>
      <p:grpSp>
        <p:nvGrpSpPr>
          <p:cNvPr id="40" name="Group 39"/>
          <p:cNvGrpSpPr/>
          <p:nvPr/>
        </p:nvGrpSpPr>
        <p:grpSpPr>
          <a:xfrm>
            <a:off x="1752600" y="3733800"/>
            <a:ext cx="533400" cy="533400"/>
            <a:chOff x="685800" y="3200400"/>
            <a:chExt cx="533400" cy="533400"/>
          </a:xfrm>
        </p:grpSpPr>
        <p:sp>
          <p:nvSpPr>
            <p:cNvPr id="41" name="Oval 40"/>
            <p:cNvSpPr/>
            <p:nvPr/>
          </p:nvSpPr>
          <p:spPr>
            <a:xfrm>
              <a:off x="685800" y="3200400"/>
              <a:ext cx="533400" cy="533400"/>
            </a:xfrm>
            <a:prstGeom prst="ellipse">
              <a:avLst/>
            </a:prstGeom>
            <a:solidFill>
              <a:schemeClr val="bg1">
                <a:lumMod val="9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723900" y="3205490"/>
              <a:ext cx="457200" cy="523220"/>
            </a:xfrm>
            <a:prstGeom prst="rect">
              <a:avLst/>
            </a:prstGeom>
            <a:noFill/>
          </p:spPr>
          <p:txBody>
            <a:bodyPr wrap="square" rtlCol="0">
              <a:spAutoFit/>
            </a:bodyPr>
            <a:lstStyle/>
            <a:p>
              <a:pPr algn="ctr"/>
              <a:r>
                <a:rPr lang="en-US" sz="2800" b="1" dirty="0" smtClean="0">
                  <a:solidFill>
                    <a:schemeClr val="tx1">
                      <a:lumMod val="85000"/>
                      <a:lumOff val="15000"/>
                    </a:schemeClr>
                  </a:solidFill>
                </a:rPr>
                <a:t>H</a:t>
              </a:r>
              <a:endParaRPr lang="en-US" sz="2800" b="1" dirty="0">
                <a:solidFill>
                  <a:schemeClr val="tx1">
                    <a:lumMod val="85000"/>
                    <a:lumOff val="15000"/>
                  </a:schemeClr>
                </a:solidFill>
              </a:endParaRPr>
            </a:p>
          </p:txBody>
        </p:sp>
      </p:grpSp>
      <p:sp>
        <p:nvSpPr>
          <p:cNvPr id="43" name="TextBox 42"/>
          <p:cNvSpPr txBox="1"/>
          <p:nvPr/>
        </p:nvSpPr>
        <p:spPr>
          <a:xfrm>
            <a:off x="533400" y="3591580"/>
            <a:ext cx="1066800" cy="523220"/>
          </a:xfrm>
          <a:prstGeom prst="rect">
            <a:avLst/>
          </a:prstGeom>
          <a:noFill/>
        </p:spPr>
        <p:txBody>
          <a:bodyPr wrap="square" rtlCol="0">
            <a:spAutoFit/>
          </a:bodyPr>
          <a:lstStyle/>
          <a:p>
            <a:r>
              <a:rPr lang="en-US" sz="2800" b="1" dirty="0" smtClean="0"/>
              <a:t>H</a:t>
            </a:r>
            <a:r>
              <a:rPr lang="en-US" sz="2800" b="1" baseline="-25000" dirty="0" smtClean="0"/>
              <a:t>2</a:t>
            </a:r>
            <a:r>
              <a:rPr lang="en-US" sz="2800" b="1" dirty="0" smtClean="0"/>
              <a:t>O</a:t>
            </a:r>
            <a:endParaRPr lang="en-US" sz="2800" b="1" baseline="-25000" dirty="0"/>
          </a:p>
        </p:txBody>
      </p:sp>
      <p:cxnSp>
        <p:nvCxnSpPr>
          <p:cNvPr id="45" name="Straight Arrow Connector 44"/>
          <p:cNvCxnSpPr/>
          <p:nvPr/>
        </p:nvCxnSpPr>
        <p:spPr>
          <a:xfrm>
            <a:off x="2667000" y="3048000"/>
            <a:ext cx="2667000" cy="0"/>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096000" y="3124200"/>
            <a:ext cx="533400" cy="533400"/>
            <a:chOff x="4305300" y="3162300"/>
            <a:chExt cx="533400" cy="533400"/>
          </a:xfrm>
        </p:grpSpPr>
        <p:sp>
          <p:nvSpPr>
            <p:cNvPr id="48" name="Oval 47"/>
            <p:cNvSpPr/>
            <p:nvPr/>
          </p:nvSpPr>
          <p:spPr>
            <a:xfrm>
              <a:off x="4305300" y="3162300"/>
              <a:ext cx="533400" cy="533400"/>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4343400" y="3167390"/>
              <a:ext cx="457200" cy="523220"/>
            </a:xfrm>
            <a:prstGeom prst="rect">
              <a:avLst/>
            </a:prstGeom>
            <a:noFill/>
          </p:spPr>
          <p:txBody>
            <a:bodyPr wrap="square" rtlCol="0">
              <a:spAutoFit/>
            </a:bodyPr>
            <a:lstStyle/>
            <a:p>
              <a:pPr algn="ctr"/>
              <a:r>
                <a:rPr lang="en-US" sz="2800" b="1" dirty="0" smtClean="0">
                  <a:solidFill>
                    <a:schemeClr val="bg1"/>
                  </a:solidFill>
                </a:rPr>
                <a:t>C</a:t>
              </a:r>
              <a:endParaRPr lang="en-US" sz="2800" b="1" dirty="0">
                <a:solidFill>
                  <a:schemeClr val="bg1"/>
                </a:solidFill>
              </a:endParaRPr>
            </a:p>
          </p:txBody>
        </p:sp>
      </p:grpSp>
      <p:grpSp>
        <p:nvGrpSpPr>
          <p:cNvPr id="50" name="Group 49"/>
          <p:cNvGrpSpPr/>
          <p:nvPr/>
        </p:nvGrpSpPr>
        <p:grpSpPr>
          <a:xfrm>
            <a:off x="5715000" y="3505200"/>
            <a:ext cx="533400" cy="533400"/>
            <a:chOff x="1143000" y="2286000"/>
            <a:chExt cx="533400" cy="533400"/>
          </a:xfrm>
        </p:grpSpPr>
        <p:sp>
          <p:nvSpPr>
            <p:cNvPr id="51" name="Oval 50"/>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53" name="Group 52"/>
          <p:cNvGrpSpPr/>
          <p:nvPr/>
        </p:nvGrpSpPr>
        <p:grpSpPr>
          <a:xfrm>
            <a:off x="6477000" y="3505200"/>
            <a:ext cx="533400" cy="533400"/>
            <a:chOff x="1143000" y="2286000"/>
            <a:chExt cx="533400" cy="533400"/>
          </a:xfrm>
        </p:grpSpPr>
        <p:sp>
          <p:nvSpPr>
            <p:cNvPr id="54" name="Oval 53"/>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56" name="Group 55"/>
          <p:cNvGrpSpPr/>
          <p:nvPr/>
        </p:nvGrpSpPr>
        <p:grpSpPr>
          <a:xfrm>
            <a:off x="6096000" y="2590800"/>
            <a:ext cx="533400" cy="533400"/>
            <a:chOff x="1143000" y="2286000"/>
            <a:chExt cx="533400" cy="533400"/>
          </a:xfrm>
        </p:grpSpPr>
        <p:sp>
          <p:nvSpPr>
            <p:cNvPr id="57" name="Oval 56"/>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59" name="Group 58"/>
          <p:cNvGrpSpPr/>
          <p:nvPr/>
        </p:nvGrpSpPr>
        <p:grpSpPr>
          <a:xfrm>
            <a:off x="6934200" y="3276600"/>
            <a:ext cx="533400" cy="533400"/>
            <a:chOff x="685800" y="3200400"/>
            <a:chExt cx="533400" cy="533400"/>
          </a:xfrm>
        </p:grpSpPr>
        <p:sp>
          <p:nvSpPr>
            <p:cNvPr id="60" name="Oval 59"/>
            <p:cNvSpPr/>
            <p:nvPr/>
          </p:nvSpPr>
          <p:spPr>
            <a:xfrm>
              <a:off x="685800" y="3200400"/>
              <a:ext cx="533400" cy="533400"/>
            </a:xfrm>
            <a:prstGeom prst="ellipse">
              <a:avLst/>
            </a:prstGeom>
            <a:solidFill>
              <a:schemeClr val="bg1">
                <a:lumMod val="9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723900" y="3205490"/>
              <a:ext cx="457200" cy="523220"/>
            </a:xfrm>
            <a:prstGeom prst="rect">
              <a:avLst/>
            </a:prstGeom>
            <a:noFill/>
          </p:spPr>
          <p:txBody>
            <a:bodyPr wrap="square" rtlCol="0">
              <a:spAutoFit/>
            </a:bodyPr>
            <a:lstStyle/>
            <a:p>
              <a:pPr algn="ctr"/>
              <a:r>
                <a:rPr lang="en-US" sz="2800" b="1" dirty="0" smtClean="0">
                  <a:solidFill>
                    <a:schemeClr val="tx1">
                      <a:lumMod val="85000"/>
                      <a:lumOff val="15000"/>
                    </a:schemeClr>
                  </a:solidFill>
                </a:rPr>
                <a:t>H</a:t>
              </a:r>
              <a:endParaRPr lang="en-US" sz="2800" b="1" dirty="0">
                <a:solidFill>
                  <a:schemeClr val="tx1">
                    <a:lumMod val="85000"/>
                    <a:lumOff val="15000"/>
                  </a:schemeClr>
                </a:solidFill>
              </a:endParaRPr>
            </a:p>
          </p:txBody>
        </p:sp>
      </p:grpSp>
      <p:sp>
        <p:nvSpPr>
          <p:cNvPr id="62" name="TextBox 61"/>
          <p:cNvSpPr txBox="1"/>
          <p:nvPr/>
        </p:nvSpPr>
        <p:spPr>
          <a:xfrm>
            <a:off x="6858000" y="2677180"/>
            <a:ext cx="2133600" cy="523220"/>
          </a:xfrm>
          <a:prstGeom prst="rect">
            <a:avLst/>
          </a:prstGeom>
          <a:noFill/>
        </p:spPr>
        <p:txBody>
          <a:bodyPr wrap="square" rtlCol="0">
            <a:spAutoFit/>
          </a:bodyPr>
          <a:lstStyle/>
          <a:p>
            <a:r>
              <a:rPr lang="en-US" sz="2800" b="1" dirty="0" smtClean="0"/>
              <a:t>HCO</a:t>
            </a:r>
            <a:r>
              <a:rPr lang="en-US" sz="2800" b="1" baseline="-25000" dirty="0" smtClean="0"/>
              <a:t>3</a:t>
            </a:r>
            <a:r>
              <a:rPr lang="en-US" sz="2800" b="1" baseline="40000" dirty="0" smtClean="0"/>
              <a:t>-</a:t>
            </a:r>
            <a:endParaRPr lang="en-US" sz="2800" b="1" baseline="40000" dirty="0"/>
          </a:p>
        </p:txBody>
      </p:sp>
      <p:sp>
        <p:nvSpPr>
          <p:cNvPr id="63" name="TextBox 62"/>
          <p:cNvSpPr txBox="1"/>
          <p:nvPr/>
        </p:nvSpPr>
        <p:spPr>
          <a:xfrm>
            <a:off x="2438400" y="3119735"/>
            <a:ext cx="3276600" cy="1415772"/>
          </a:xfrm>
          <a:prstGeom prst="rect">
            <a:avLst/>
          </a:prstGeom>
          <a:noFill/>
        </p:spPr>
        <p:txBody>
          <a:bodyPr wrap="square" rtlCol="0">
            <a:spAutoFit/>
          </a:bodyPr>
          <a:lstStyle/>
          <a:p>
            <a:r>
              <a:rPr lang="en-US" sz="2400" dirty="0" smtClean="0"/>
              <a:t>1. Reacts with water to form bicarbonate ion</a:t>
            </a:r>
          </a:p>
          <a:p>
            <a:endParaRPr lang="en-US" sz="1400" dirty="0" smtClean="0"/>
          </a:p>
          <a:p>
            <a:r>
              <a:rPr lang="en-US" sz="2400" dirty="0" smtClean="0"/>
              <a:t>and hydrogen ion</a:t>
            </a:r>
            <a:endParaRPr lang="en-US" sz="2400" dirty="0"/>
          </a:p>
        </p:txBody>
      </p:sp>
      <p:grpSp>
        <p:nvGrpSpPr>
          <p:cNvPr id="67" name="Group 66"/>
          <p:cNvGrpSpPr/>
          <p:nvPr/>
        </p:nvGrpSpPr>
        <p:grpSpPr>
          <a:xfrm>
            <a:off x="5257800" y="4267200"/>
            <a:ext cx="685800" cy="533400"/>
            <a:chOff x="6019800" y="4267200"/>
            <a:chExt cx="685800" cy="533400"/>
          </a:xfrm>
        </p:grpSpPr>
        <p:sp>
          <p:nvSpPr>
            <p:cNvPr id="65" name="Oval 64"/>
            <p:cNvSpPr/>
            <p:nvPr/>
          </p:nvSpPr>
          <p:spPr>
            <a:xfrm>
              <a:off x="6096000" y="4267200"/>
              <a:ext cx="533400" cy="533400"/>
            </a:xfrm>
            <a:prstGeom prst="ellipse">
              <a:avLst/>
            </a:prstGeom>
            <a:solidFill>
              <a:schemeClr val="accent4">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p:cNvSpPr txBox="1"/>
            <p:nvPr/>
          </p:nvSpPr>
          <p:spPr>
            <a:xfrm>
              <a:off x="6019800" y="4303068"/>
              <a:ext cx="685800" cy="461665"/>
            </a:xfrm>
            <a:prstGeom prst="rect">
              <a:avLst/>
            </a:prstGeom>
            <a:noFill/>
          </p:spPr>
          <p:txBody>
            <a:bodyPr wrap="square" rtlCol="0">
              <a:spAutoFit/>
            </a:bodyPr>
            <a:lstStyle/>
            <a:p>
              <a:pPr algn="ctr"/>
              <a:r>
                <a:rPr lang="en-US" sz="2400" b="1" dirty="0" smtClean="0">
                  <a:solidFill>
                    <a:schemeClr val="tx1">
                      <a:lumMod val="85000"/>
                      <a:lumOff val="15000"/>
                    </a:schemeClr>
                  </a:solidFill>
                </a:rPr>
                <a:t>H</a:t>
              </a:r>
              <a:r>
                <a:rPr lang="en-US" sz="2400" b="1" baseline="40000" dirty="0" smtClean="0">
                  <a:solidFill>
                    <a:schemeClr val="tx1">
                      <a:lumMod val="85000"/>
                      <a:lumOff val="15000"/>
                    </a:schemeClr>
                  </a:solidFill>
                </a:rPr>
                <a:t>+</a:t>
              </a:r>
              <a:endParaRPr lang="en-US" sz="2400" b="1" baseline="40000" dirty="0">
                <a:solidFill>
                  <a:schemeClr val="tx1">
                    <a:lumMod val="85000"/>
                    <a:lumOff val="15000"/>
                  </a:schemeClr>
                </a:solidFill>
              </a:endParaRPr>
            </a:p>
          </p:txBody>
        </p:sp>
      </p:grpSp>
      <p:grpSp>
        <p:nvGrpSpPr>
          <p:cNvPr id="68" name="Group 67"/>
          <p:cNvGrpSpPr/>
          <p:nvPr/>
        </p:nvGrpSpPr>
        <p:grpSpPr>
          <a:xfrm>
            <a:off x="1295400" y="5410200"/>
            <a:ext cx="533400" cy="533400"/>
            <a:chOff x="4305300" y="3162300"/>
            <a:chExt cx="533400" cy="533400"/>
          </a:xfrm>
        </p:grpSpPr>
        <p:sp>
          <p:nvSpPr>
            <p:cNvPr id="69" name="Oval 68"/>
            <p:cNvSpPr/>
            <p:nvPr/>
          </p:nvSpPr>
          <p:spPr>
            <a:xfrm>
              <a:off x="4305300" y="3162300"/>
              <a:ext cx="533400" cy="533400"/>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4343400" y="3167390"/>
              <a:ext cx="457200" cy="523220"/>
            </a:xfrm>
            <a:prstGeom prst="rect">
              <a:avLst/>
            </a:prstGeom>
            <a:noFill/>
          </p:spPr>
          <p:txBody>
            <a:bodyPr wrap="square" rtlCol="0">
              <a:spAutoFit/>
            </a:bodyPr>
            <a:lstStyle/>
            <a:p>
              <a:pPr algn="ctr"/>
              <a:r>
                <a:rPr lang="en-US" sz="2800" b="1" dirty="0" smtClean="0">
                  <a:solidFill>
                    <a:schemeClr val="bg1"/>
                  </a:solidFill>
                </a:rPr>
                <a:t>C</a:t>
              </a:r>
              <a:endParaRPr lang="en-US" sz="2800" b="1" dirty="0">
                <a:solidFill>
                  <a:schemeClr val="bg1"/>
                </a:solidFill>
              </a:endParaRPr>
            </a:p>
          </p:txBody>
        </p:sp>
      </p:grpSp>
      <p:grpSp>
        <p:nvGrpSpPr>
          <p:cNvPr id="71" name="Group 70"/>
          <p:cNvGrpSpPr/>
          <p:nvPr/>
        </p:nvGrpSpPr>
        <p:grpSpPr>
          <a:xfrm>
            <a:off x="914400" y="5791200"/>
            <a:ext cx="533400" cy="533400"/>
            <a:chOff x="1143000" y="2286000"/>
            <a:chExt cx="533400" cy="533400"/>
          </a:xfrm>
        </p:grpSpPr>
        <p:sp>
          <p:nvSpPr>
            <p:cNvPr id="72" name="Oval 71"/>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74" name="Group 73"/>
          <p:cNvGrpSpPr/>
          <p:nvPr/>
        </p:nvGrpSpPr>
        <p:grpSpPr>
          <a:xfrm>
            <a:off x="1676400" y="5791200"/>
            <a:ext cx="533400" cy="533400"/>
            <a:chOff x="1143000" y="2286000"/>
            <a:chExt cx="533400" cy="533400"/>
          </a:xfrm>
        </p:grpSpPr>
        <p:sp>
          <p:nvSpPr>
            <p:cNvPr id="75" name="Oval 74"/>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77" name="Group 76"/>
          <p:cNvGrpSpPr/>
          <p:nvPr/>
        </p:nvGrpSpPr>
        <p:grpSpPr>
          <a:xfrm>
            <a:off x="1295400" y="4876800"/>
            <a:ext cx="533400" cy="533400"/>
            <a:chOff x="1143000" y="2286000"/>
            <a:chExt cx="533400" cy="533400"/>
          </a:xfrm>
        </p:grpSpPr>
        <p:sp>
          <p:nvSpPr>
            <p:cNvPr id="78" name="Oval 77"/>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80" name="Group 79"/>
          <p:cNvGrpSpPr/>
          <p:nvPr/>
        </p:nvGrpSpPr>
        <p:grpSpPr>
          <a:xfrm>
            <a:off x="1905000" y="4876800"/>
            <a:ext cx="685800" cy="533400"/>
            <a:chOff x="6019800" y="4267200"/>
            <a:chExt cx="685800" cy="533400"/>
          </a:xfrm>
        </p:grpSpPr>
        <p:sp>
          <p:nvSpPr>
            <p:cNvPr id="81" name="Oval 80"/>
            <p:cNvSpPr/>
            <p:nvPr/>
          </p:nvSpPr>
          <p:spPr>
            <a:xfrm>
              <a:off x="6096000" y="4267200"/>
              <a:ext cx="533400" cy="533400"/>
            </a:xfrm>
            <a:prstGeom prst="ellipse">
              <a:avLst/>
            </a:prstGeom>
            <a:solidFill>
              <a:schemeClr val="accent4">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019800" y="4303068"/>
              <a:ext cx="685800" cy="461665"/>
            </a:xfrm>
            <a:prstGeom prst="rect">
              <a:avLst/>
            </a:prstGeom>
            <a:noFill/>
          </p:spPr>
          <p:txBody>
            <a:bodyPr wrap="square" rtlCol="0">
              <a:spAutoFit/>
            </a:bodyPr>
            <a:lstStyle/>
            <a:p>
              <a:pPr algn="ctr"/>
              <a:r>
                <a:rPr lang="en-US" sz="2400" b="1" dirty="0" smtClean="0">
                  <a:solidFill>
                    <a:schemeClr val="tx1">
                      <a:lumMod val="85000"/>
                      <a:lumOff val="15000"/>
                    </a:schemeClr>
                  </a:solidFill>
                </a:rPr>
                <a:t>H</a:t>
              </a:r>
              <a:r>
                <a:rPr lang="en-US" sz="2400" b="1" baseline="40000" dirty="0" smtClean="0">
                  <a:solidFill>
                    <a:schemeClr val="tx1">
                      <a:lumMod val="85000"/>
                      <a:lumOff val="15000"/>
                    </a:schemeClr>
                  </a:solidFill>
                </a:rPr>
                <a:t>+</a:t>
              </a:r>
              <a:endParaRPr lang="en-US" sz="2400" b="1" baseline="40000" dirty="0">
                <a:solidFill>
                  <a:schemeClr val="tx1">
                    <a:lumMod val="85000"/>
                    <a:lumOff val="15000"/>
                  </a:schemeClr>
                </a:solidFill>
              </a:endParaRPr>
            </a:p>
          </p:txBody>
        </p:sp>
      </p:grpSp>
      <p:cxnSp>
        <p:nvCxnSpPr>
          <p:cNvPr id="83" name="Straight Arrow Connector 82"/>
          <p:cNvCxnSpPr/>
          <p:nvPr/>
        </p:nvCxnSpPr>
        <p:spPr>
          <a:xfrm>
            <a:off x="2743200" y="5105400"/>
            <a:ext cx="4038600" cy="0"/>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2514600" y="5177135"/>
            <a:ext cx="4191000" cy="1200329"/>
          </a:xfrm>
          <a:prstGeom prst="rect">
            <a:avLst/>
          </a:prstGeom>
          <a:noFill/>
        </p:spPr>
        <p:txBody>
          <a:bodyPr wrap="square" rtlCol="0">
            <a:spAutoFit/>
          </a:bodyPr>
          <a:lstStyle/>
          <a:p>
            <a:r>
              <a:rPr lang="en-US" sz="2400" dirty="0" smtClean="0"/>
              <a:t>3. Most of that hydrogen ion reacts with carbonate ion to form more bicarbonate</a:t>
            </a:r>
            <a:endParaRPr lang="en-US" sz="2400" dirty="0"/>
          </a:p>
        </p:txBody>
      </p:sp>
      <p:grpSp>
        <p:nvGrpSpPr>
          <p:cNvPr id="112" name="Group 111"/>
          <p:cNvGrpSpPr/>
          <p:nvPr/>
        </p:nvGrpSpPr>
        <p:grpSpPr>
          <a:xfrm>
            <a:off x="7162800" y="5334000"/>
            <a:ext cx="533400" cy="533400"/>
            <a:chOff x="4305300" y="3162300"/>
            <a:chExt cx="533400" cy="533400"/>
          </a:xfrm>
        </p:grpSpPr>
        <p:sp>
          <p:nvSpPr>
            <p:cNvPr id="113" name="Oval 112"/>
            <p:cNvSpPr/>
            <p:nvPr/>
          </p:nvSpPr>
          <p:spPr>
            <a:xfrm>
              <a:off x="4305300" y="3162300"/>
              <a:ext cx="533400" cy="533400"/>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Box 113"/>
            <p:cNvSpPr txBox="1"/>
            <p:nvPr/>
          </p:nvSpPr>
          <p:spPr>
            <a:xfrm>
              <a:off x="4343400" y="3167390"/>
              <a:ext cx="457200" cy="523220"/>
            </a:xfrm>
            <a:prstGeom prst="rect">
              <a:avLst/>
            </a:prstGeom>
            <a:noFill/>
          </p:spPr>
          <p:txBody>
            <a:bodyPr wrap="square" rtlCol="0">
              <a:spAutoFit/>
            </a:bodyPr>
            <a:lstStyle/>
            <a:p>
              <a:pPr algn="ctr"/>
              <a:r>
                <a:rPr lang="en-US" sz="2800" b="1" dirty="0" smtClean="0">
                  <a:solidFill>
                    <a:schemeClr val="bg1"/>
                  </a:solidFill>
                </a:rPr>
                <a:t>C</a:t>
              </a:r>
              <a:endParaRPr lang="en-US" sz="2800" b="1" dirty="0">
                <a:solidFill>
                  <a:schemeClr val="bg1"/>
                </a:solidFill>
              </a:endParaRPr>
            </a:p>
          </p:txBody>
        </p:sp>
      </p:grpSp>
      <p:grpSp>
        <p:nvGrpSpPr>
          <p:cNvPr id="115" name="Group 114"/>
          <p:cNvGrpSpPr/>
          <p:nvPr/>
        </p:nvGrpSpPr>
        <p:grpSpPr>
          <a:xfrm>
            <a:off x="6781800" y="5715000"/>
            <a:ext cx="533400" cy="533400"/>
            <a:chOff x="1143000" y="2286000"/>
            <a:chExt cx="533400" cy="533400"/>
          </a:xfrm>
        </p:grpSpPr>
        <p:sp>
          <p:nvSpPr>
            <p:cNvPr id="116" name="Oval 115"/>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extBox 116"/>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118" name="Group 117"/>
          <p:cNvGrpSpPr/>
          <p:nvPr/>
        </p:nvGrpSpPr>
        <p:grpSpPr>
          <a:xfrm>
            <a:off x="7543800" y="5715000"/>
            <a:ext cx="533400" cy="533400"/>
            <a:chOff x="1143000" y="2286000"/>
            <a:chExt cx="533400" cy="533400"/>
          </a:xfrm>
        </p:grpSpPr>
        <p:sp>
          <p:nvSpPr>
            <p:cNvPr id="119" name="Oval 118"/>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Box 119"/>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121" name="Group 120"/>
          <p:cNvGrpSpPr/>
          <p:nvPr/>
        </p:nvGrpSpPr>
        <p:grpSpPr>
          <a:xfrm>
            <a:off x="7162800" y="4800600"/>
            <a:ext cx="533400" cy="533400"/>
            <a:chOff x="1143000" y="2286000"/>
            <a:chExt cx="533400" cy="533400"/>
          </a:xfrm>
        </p:grpSpPr>
        <p:sp>
          <p:nvSpPr>
            <p:cNvPr id="122" name="Oval 121"/>
            <p:cNvSpPr/>
            <p:nvPr/>
          </p:nvSpPr>
          <p:spPr>
            <a:xfrm>
              <a:off x="1143000" y="2286000"/>
              <a:ext cx="533400" cy="533400"/>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p:cNvSpPr txBox="1"/>
            <p:nvPr/>
          </p:nvSpPr>
          <p:spPr>
            <a:xfrm>
              <a:off x="1181100" y="2291090"/>
              <a:ext cx="457200" cy="523220"/>
            </a:xfrm>
            <a:prstGeom prst="rect">
              <a:avLst/>
            </a:prstGeom>
            <a:noFill/>
          </p:spPr>
          <p:txBody>
            <a:bodyPr wrap="square" rtlCol="0">
              <a:spAutoFit/>
            </a:bodyPr>
            <a:lstStyle/>
            <a:p>
              <a:pPr algn="ctr"/>
              <a:r>
                <a:rPr lang="en-US" sz="2800" b="1" dirty="0" smtClean="0">
                  <a:solidFill>
                    <a:schemeClr val="bg1"/>
                  </a:solidFill>
                </a:rPr>
                <a:t>O</a:t>
              </a:r>
              <a:endParaRPr lang="en-US" sz="2800" b="1" dirty="0">
                <a:solidFill>
                  <a:schemeClr val="bg1"/>
                </a:solidFill>
              </a:endParaRPr>
            </a:p>
          </p:txBody>
        </p:sp>
      </p:grpSp>
      <p:grpSp>
        <p:nvGrpSpPr>
          <p:cNvPr id="124" name="Group 123"/>
          <p:cNvGrpSpPr/>
          <p:nvPr/>
        </p:nvGrpSpPr>
        <p:grpSpPr>
          <a:xfrm>
            <a:off x="8001000" y="5486400"/>
            <a:ext cx="533400" cy="533400"/>
            <a:chOff x="685800" y="3200400"/>
            <a:chExt cx="533400" cy="533400"/>
          </a:xfrm>
        </p:grpSpPr>
        <p:sp>
          <p:nvSpPr>
            <p:cNvPr id="125" name="Oval 124"/>
            <p:cNvSpPr/>
            <p:nvPr/>
          </p:nvSpPr>
          <p:spPr>
            <a:xfrm>
              <a:off x="685800" y="3200400"/>
              <a:ext cx="533400" cy="533400"/>
            </a:xfrm>
            <a:prstGeom prst="ellipse">
              <a:avLst/>
            </a:prstGeom>
            <a:solidFill>
              <a:schemeClr val="bg1">
                <a:lumMod val="9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p:cNvSpPr txBox="1"/>
            <p:nvPr/>
          </p:nvSpPr>
          <p:spPr>
            <a:xfrm>
              <a:off x="723900" y="3205490"/>
              <a:ext cx="457200" cy="523220"/>
            </a:xfrm>
            <a:prstGeom prst="rect">
              <a:avLst/>
            </a:prstGeom>
            <a:noFill/>
          </p:spPr>
          <p:txBody>
            <a:bodyPr wrap="square" rtlCol="0">
              <a:spAutoFit/>
            </a:bodyPr>
            <a:lstStyle/>
            <a:p>
              <a:pPr algn="ctr"/>
              <a:r>
                <a:rPr lang="en-US" sz="2800" b="1" dirty="0" smtClean="0">
                  <a:solidFill>
                    <a:schemeClr val="tx1">
                      <a:lumMod val="85000"/>
                      <a:lumOff val="15000"/>
                    </a:schemeClr>
                  </a:solidFill>
                </a:rPr>
                <a:t>H</a:t>
              </a:r>
              <a:endParaRPr lang="en-US" sz="2800" b="1" dirty="0">
                <a:solidFill>
                  <a:schemeClr val="tx1">
                    <a:lumMod val="85000"/>
                    <a:lumOff val="15000"/>
                  </a:schemeClr>
                </a:solidFill>
              </a:endParaRPr>
            </a:p>
          </p:txBody>
        </p:sp>
      </p:grpSp>
      <p:sp>
        <p:nvSpPr>
          <p:cNvPr id="127" name="TextBox 126"/>
          <p:cNvSpPr txBox="1"/>
          <p:nvPr/>
        </p:nvSpPr>
        <p:spPr>
          <a:xfrm>
            <a:off x="7467600" y="4343400"/>
            <a:ext cx="2133600" cy="523220"/>
          </a:xfrm>
          <a:prstGeom prst="rect">
            <a:avLst/>
          </a:prstGeom>
          <a:noFill/>
        </p:spPr>
        <p:txBody>
          <a:bodyPr wrap="square" rtlCol="0">
            <a:spAutoFit/>
          </a:bodyPr>
          <a:lstStyle/>
          <a:p>
            <a:r>
              <a:rPr lang="en-US" sz="2800" b="1" dirty="0" smtClean="0"/>
              <a:t>HCO</a:t>
            </a:r>
            <a:r>
              <a:rPr lang="en-US" sz="2800" b="1" baseline="-25000" dirty="0" smtClean="0"/>
              <a:t>3</a:t>
            </a:r>
            <a:r>
              <a:rPr lang="en-US" sz="2800" b="1" baseline="40000" dirty="0" smtClean="0"/>
              <a:t>-</a:t>
            </a:r>
            <a:endParaRPr lang="en-US" sz="2800" b="1" baseline="40000" dirty="0"/>
          </a:p>
        </p:txBody>
      </p:sp>
      <p:sp>
        <p:nvSpPr>
          <p:cNvPr id="128" name="TextBox 127"/>
          <p:cNvSpPr txBox="1"/>
          <p:nvPr/>
        </p:nvSpPr>
        <p:spPr>
          <a:xfrm>
            <a:off x="152400" y="4886980"/>
            <a:ext cx="2133600" cy="523220"/>
          </a:xfrm>
          <a:prstGeom prst="rect">
            <a:avLst/>
          </a:prstGeom>
          <a:noFill/>
        </p:spPr>
        <p:txBody>
          <a:bodyPr wrap="square" rtlCol="0">
            <a:spAutoFit/>
          </a:bodyPr>
          <a:lstStyle/>
          <a:p>
            <a:r>
              <a:rPr lang="en-US" sz="2800" b="1" dirty="0" smtClean="0"/>
              <a:t>CO</a:t>
            </a:r>
            <a:r>
              <a:rPr lang="en-US" sz="2800" b="1" baseline="-25000" dirty="0" smtClean="0"/>
              <a:t>3</a:t>
            </a:r>
            <a:r>
              <a:rPr lang="en-US" sz="2800" b="1" baseline="40000" dirty="0" smtClean="0"/>
              <a:t>2-</a:t>
            </a:r>
            <a:endParaRPr lang="en-US" sz="2800" b="1" baseline="40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Need to Breathe</a:t>
            </a:r>
            <a:endParaRPr lang="en-US" dirty="0"/>
          </a:p>
        </p:txBody>
      </p:sp>
      <p:sp>
        <p:nvSpPr>
          <p:cNvPr id="3" name="Content Placeholder 2"/>
          <p:cNvSpPr>
            <a:spLocks noGrp="1"/>
          </p:cNvSpPr>
          <p:nvPr>
            <p:ph sz="quarter" idx="1"/>
          </p:nvPr>
        </p:nvSpPr>
        <p:spPr>
          <a:xfrm>
            <a:off x="301752" y="1527048"/>
            <a:ext cx="4270248" cy="4572000"/>
          </a:xfrm>
        </p:spPr>
        <p:txBody>
          <a:bodyPr/>
          <a:lstStyle/>
          <a:p>
            <a:r>
              <a:rPr lang="en-US" dirty="0" smtClean="0"/>
              <a:t>Students hold breath as long as they can</a:t>
            </a:r>
          </a:p>
          <a:p>
            <a:endParaRPr lang="en-US" dirty="0" smtClean="0"/>
          </a:p>
          <a:p>
            <a:r>
              <a:rPr lang="en-US" dirty="0" smtClean="0"/>
              <a:t>They should have felt the urge to take another breath</a:t>
            </a:r>
          </a:p>
          <a:p>
            <a:endParaRPr lang="en-US" dirty="0" smtClean="0"/>
          </a:p>
          <a:p>
            <a:r>
              <a:rPr lang="en-US" dirty="0" smtClean="0"/>
              <a:t>This urge is due to increase of CO</a:t>
            </a:r>
            <a:r>
              <a:rPr lang="en-US" baseline="-25000" dirty="0" smtClean="0"/>
              <a:t>2</a:t>
            </a:r>
            <a:r>
              <a:rPr lang="en-US" dirty="0" smtClean="0"/>
              <a:t> beyond buffering capacity.</a:t>
            </a:r>
            <a:endParaRPr lang="en-US" dirty="0"/>
          </a:p>
        </p:txBody>
      </p:sp>
      <p:pic>
        <p:nvPicPr>
          <p:cNvPr id="1028" name="Picture 4" descr="http://3.bp.blogspot.com/_-izToGNfoTc/Sw8ifLZRHdI/AAAAAAAACJE/hea9wfPdMjA/s400/Breath+hold.jpg"/>
          <p:cNvPicPr>
            <a:picLocks noChangeAspect="1" noChangeArrowheads="1"/>
          </p:cNvPicPr>
          <p:nvPr/>
        </p:nvPicPr>
        <p:blipFill>
          <a:blip r:embed="rId3" cstate="print"/>
          <a:srcRect/>
          <a:stretch>
            <a:fillRect/>
          </a:stretch>
        </p:blipFill>
        <p:spPr bwMode="auto">
          <a:xfrm>
            <a:off x="4876800" y="1828800"/>
            <a:ext cx="3810000" cy="3657600"/>
          </a:xfrm>
          <a:prstGeom prst="rect">
            <a:avLst/>
          </a:prstGeom>
          <a:noFill/>
        </p:spPr>
      </p:pic>
      <p:sp>
        <p:nvSpPr>
          <p:cNvPr id="5"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Buffer: Blood</a:t>
            </a:r>
            <a:endParaRPr lang="en-US" dirty="0"/>
          </a:p>
        </p:txBody>
      </p:sp>
      <p:pic>
        <p:nvPicPr>
          <p:cNvPr id="4" name="Picture 2" descr="http://www.chemistry.wustl.edu/%7Eedudev/LabTutorials/Buffer/images/Fluids2.jpg"/>
          <p:cNvPicPr>
            <a:picLocks noChangeAspect="1" noChangeArrowheads="1"/>
          </p:cNvPicPr>
          <p:nvPr/>
        </p:nvPicPr>
        <p:blipFill>
          <a:blip r:embed="rId3" cstate="print"/>
          <a:srcRect/>
          <a:stretch>
            <a:fillRect/>
          </a:stretch>
        </p:blipFill>
        <p:spPr bwMode="auto">
          <a:xfrm>
            <a:off x="2095500" y="1371600"/>
            <a:ext cx="4953000" cy="4953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
          </p:nvPr>
        </p:nvSpPr>
        <p:spPr/>
        <p:txBody>
          <a:bodyPr>
            <a:normAutofit/>
          </a:bodyPr>
          <a:lstStyle/>
          <a:p>
            <a:pPr marL="228600" indent="-228600">
              <a:lnSpc>
                <a:spcPct val="80000"/>
              </a:lnSpc>
            </a:pPr>
            <a:r>
              <a:rPr lang="en-US" sz="3600" dirty="0" smtClean="0">
                <a:ea typeface="ＭＳ Ｐゴシック" charset="0"/>
                <a:cs typeface="ＭＳ Ｐゴシック" charset="0"/>
              </a:rPr>
              <a:t>Buffers combat pH change</a:t>
            </a:r>
          </a:p>
          <a:p>
            <a:pPr marL="228600" indent="-228600">
              <a:lnSpc>
                <a:spcPct val="80000"/>
              </a:lnSpc>
            </a:pPr>
            <a:endParaRPr lang="en-US" sz="3600" dirty="0" smtClean="0">
              <a:ea typeface="ＭＳ Ｐゴシック" charset="0"/>
              <a:cs typeface="ＭＳ Ｐゴシック" charset="0"/>
            </a:endParaRPr>
          </a:p>
          <a:p>
            <a:pPr marL="228600" indent="-228600">
              <a:lnSpc>
                <a:spcPct val="80000"/>
              </a:lnSpc>
            </a:pPr>
            <a:r>
              <a:rPr lang="en-US" sz="3600" dirty="0" smtClean="0">
                <a:ea typeface="ＭＳ Ｐゴシック" charset="0"/>
                <a:cs typeface="ＭＳ Ｐゴシック" charset="0"/>
              </a:rPr>
              <a:t>CO</a:t>
            </a:r>
            <a:r>
              <a:rPr lang="en-US" sz="3600" baseline="-25000" dirty="0" smtClean="0">
                <a:ea typeface="ＭＳ Ｐゴシック" charset="0"/>
                <a:cs typeface="ＭＳ Ｐゴシック" charset="0"/>
              </a:rPr>
              <a:t>2</a:t>
            </a:r>
            <a:r>
              <a:rPr lang="en-US" sz="3600" dirty="0" smtClean="0">
                <a:ea typeface="ＭＳ Ｐゴシック" charset="0"/>
                <a:cs typeface="ＭＳ Ｐゴシック" charset="0"/>
              </a:rPr>
              <a:t> chemistry buffers pH</a:t>
            </a:r>
          </a:p>
          <a:p>
            <a:pPr marL="228600" indent="-228600">
              <a:lnSpc>
                <a:spcPct val="80000"/>
              </a:lnSpc>
            </a:pPr>
            <a:endParaRPr lang="en-US" sz="3600" dirty="0" smtClean="0">
              <a:ea typeface="ＭＳ Ｐゴシック" charset="0"/>
              <a:cs typeface="ＭＳ Ｐゴシック" charset="0"/>
            </a:endParaRPr>
          </a:p>
          <a:p>
            <a:pPr marL="228600" indent="-228600">
              <a:lnSpc>
                <a:spcPct val="80000"/>
              </a:lnSpc>
            </a:pPr>
            <a:r>
              <a:rPr lang="en-US" sz="3600" dirty="0" smtClean="0">
                <a:ea typeface="ＭＳ Ｐゴシック" charset="0"/>
                <a:cs typeface="ＭＳ Ｐゴシック" charset="0"/>
              </a:rPr>
              <a:t>Seawater is a buffer</a:t>
            </a:r>
          </a:p>
          <a:p>
            <a:pPr marL="228600" indent="-228600">
              <a:lnSpc>
                <a:spcPct val="80000"/>
              </a:lnSpc>
            </a:pPr>
            <a:endParaRPr lang="en-US" sz="3600" dirty="0" smtClean="0">
              <a:ea typeface="ＭＳ Ｐゴシック" charset="0"/>
              <a:cs typeface="ＭＳ Ｐゴシック" charset="0"/>
            </a:endParaRPr>
          </a:p>
          <a:p>
            <a:pPr marL="228600" indent="-228600">
              <a:lnSpc>
                <a:spcPct val="80000"/>
              </a:lnSpc>
            </a:pPr>
            <a:r>
              <a:rPr lang="en-US" sz="3600" dirty="0" smtClean="0">
                <a:ea typeface="ＭＳ Ｐゴシック" charset="0"/>
                <a:cs typeface="ＭＳ Ｐゴシック" charset="0"/>
              </a:rPr>
              <a:t>Blood is a buffer</a:t>
            </a:r>
          </a:p>
          <a:p>
            <a:pPr marL="228600" indent="-228600">
              <a:lnSpc>
                <a:spcPct val="80000"/>
              </a:lnSpc>
            </a:pPr>
            <a:endParaRPr lang="en-US" sz="2800" dirty="0" smtClean="0">
              <a:ea typeface="ＭＳ Ｐゴシック" charset="0"/>
              <a:cs typeface="ＭＳ Ｐゴシック" charset="0"/>
            </a:endParaRPr>
          </a:p>
          <a:p>
            <a:pPr marL="228600" indent="-228600">
              <a:lnSpc>
                <a:spcPct val="80000"/>
              </a:lnSpc>
              <a:buNone/>
            </a:pPr>
            <a:endParaRPr lang="en-US" sz="2800" dirty="0" smtClean="0">
              <a:ea typeface="ＭＳ Ｐゴシック" charset="0"/>
              <a:cs typeface="ＭＳ Ｐゴシック" charset="0"/>
            </a:endParaRPr>
          </a:p>
          <a:p>
            <a:pPr marL="228600" indent="-228600">
              <a:lnSpc>
                <a:spcPct val="80000"/>
              </a:lnSpc>
              <a:buAutoNum type="arabicPeriod"/>
            </a:pPr>
            <a:endParaRPr lang="en-US" sz="2800" dirty="0" smtClean="0">
              <a:ea typeface="ＭＳ Ｐゴシック" charset="0"/>
              <a:cs typeface="ＭＳ Ｐゴシック" charset="0"/>
            </a:endParaRPr>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4"/>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1051</TotalTime>
  <Words>3846</Words>
  <Application>Microsoft Office PowerPoint</Application>
  <PresentationFormat>On-screen Show (4:3)</PresentationFormat>
  <Paragraphs>361</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Civic</vt:lpstr>
      <vt:lpstr>Buffering Capacity:  Seawater CO2 Chemistry</vt:lpstr>
      <vt:lpstr>Sand Dissolution Demo</vt:lpstr>
      <vt:lpstr>Slide 3</vt:lpstr>
      <vt:lpstr>Chemistry of Sand</vt:lpstr>
      <vt:lpstr>Slide 5</vt:lpstr>
      <vt:lpstr>Seawater Buffering Lab</vt:lpstr>
      <vt:lpstr>Relation of carbonate chemistry and pH</vt:lpstr>
      <vt:lpstr>Seawater Buffering Capacity</vt:lpstr>
      <vt:lpstr>Modeling Seawater CO2 Chemistry</vt:lpstr>
      <vt:lpstr>Modeling Seawater CO2 Chemistry</vt:lpstr>
      <vt:lpstr>The Need to Breathe</vt:lpstr>
      <vt:lpstr>Another Buffer: Blood</vt:lpstr>
      <vt:lpstr>Conclusions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c:title>
  <dc:creator>Heather</dc:creator>
  <cp:lastModifiedBy>Nvrtbr8Girl</cp:lastModifiedBy>
  <cp:revision>148</cp:revision>
  <dcterms:created xsi:type="dcterms:W3CDTF">2013-07-09T21:02:46Z</dcterms:created>
  <dcterms:modified xsi:type="dcterms:W3CDTF">2014-06-21T00:59:50Z</dcterms:modified>
</cp:coreProperties>
</file>