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56" r:id="rId2"/>
    <p:sldId id="257" r:id="rId3"/>
    <p:sldId id="274" r:id="rId4"/>
    <p:sldId id="258" r:id="rId5"/>
    <p:sldId id="259" r:id="rId6"/>
    <p:sldId id="260" r:id="rId7"/>
    <p:sldId id="261" r:id="rId8"/>
    <p:sldId id="262" r:id="rId9"/>
    <p:sldId id="264" r:id="rId10"/>
    <p:sldId id="265" r:id="rId11"/>
    <p:sldId id="270" r:id="rId12"/>
    <p:sldId id="267" r:id="rId13"/>
    <p:sldId id="268" r:id="rId14"/>
    <p:sldId id="271"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3597" autoAdjust="0"/>
  </p:normalViewPr>
  <p:slideViewPr>
    <p:cSldViewPr>
      <p:cViewPr varScale="1">
        <p:scale>
          <a:sx n="37" d="100"/>
          <a:sy n="37" d="100"/>
        </p:scale>
        <p:origin x="-708"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F9EEF21-1623-470B-B990-C012E2A0EF00}" type="datetimeFigureOut">
              <a:rPr lang="en-US" smtClean="0"/>
              <a:pPr/>
              <a:t>6/20/2014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DEB26C7-3BA2-41DC-B1DA-DBB343311BE9}" type="slidenum">
              <a:rPr lang="en-US" smtClean="0"/>
              <a:pPr/>
              <a:t>‹#›</a:t>
            </a:fld>
            <a:endParaRPr lang="en-US"/>
          </a:p>
        </p:txBody>
      </p:sp>
    </p:spTree>
    <p:extLst>
      <p:ext uri="{BB962C8B-B14F-4D97-AF65-F5344CB8AC3E}">
        <p14:creationId xmlns:p14="http://schemas.microsoft.com/office/powerpoint/2010/main" xmlns="" val="37943757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b="1" i="1" dirty="0" smtClean="0"/>
              <a:t>This slide is for the instructor</a:t>
            </a:r>
          </a:p>
          <a:p>
            <a:endParaRPr lang="en-US" dirty="0" smtClean="0"/>
          </a:p>
          <a:p>
            <a:r>
              <a:rPr lang="en-US" b="1" dirty="0" smtClean="0"/>
              <a:t>AUTHORS</a:t>
            </a:r>
            <a:r>
              <a:rPr lang="en-US" dirty="0" smtClean="0"/>
              <a:t>: Heather Page, Scripps Institution of Oceanography;</a:t>
            </a:r>
            <a:r>
              <a:rPr lang="en-US" baseline="0" dirty="0" smtClean="0"/>
              <a:t> </a:t>
            </a:r>
            <a:r>
              <a:rPr lang="en-US" dirty="0" smtClean="0"/>
              <a:t>Alison Dickens, Lincoln High School</a:t>
            </a:r>
            <a:endParaRPr lang="en-US" baseline="0" dirty="0" smtClean="0"/>
          </a:p>
          <a:p>
            <a:pPr>
              <a:lnSpc>
                <a:spcPct val="80000"/>
              </a:lnSpc>
            </a:pPr>
            <a:endParaRPr lang="en-US" sz="1200" dirty="0" smtClean="0">
              <a:ea typeface="ＭＳ Ｐゴシック" charset="0"/>
              <a:cs typeface="ＭＳ Ｐゴシック" charset="0"/>
            </a:endParaRPr>
          </a:p>
          <a:p>
            <a:pPr>
              <a:lnSpc>
                <a:spcPct val="80000"/>
              </a:lnSpc>
            </a:pPr>
            <a:r>
              <a:rPr lang="en-US" sz="1200" b="1" dirty="0" smtClean="0">
                <a:ea typeface="ＭＳ Ｐゴシック" charset="0"/>
                <a:cs typeface="ＭＳ Ｐゴシック" charset="0"/>
              </a:rPr>
              <a:t>WHY: </a:t>
            </a:r>
            <a:r>
              <a:rPr lang="en-US" sz="1200" kern="1200" dirty="0" smtClean="0">
                <a:solidFill>
                  <a:schemeClr val="tx1"/>
                </a:solidFill>
                <a:latin typeface="+mn-lt"/>
                <a:ea typeface="+mn-ea"/>
                <a:cs typeface="+mn-cs"/>
              </a:rPr>
              <a:t>As anthropogenic carbon dioxide (CO</a:t>
            </a:r>
            <a:r>
              <a:rPr lang="en-US" sz="1200" kern="1200" baseline="-25000" dirty="0" smtClean="0">
                <a:solidFill>
                  <a:schemeClr val="tx1"/>
                </a:solidFill>
                <a:latin typeface="+mn-lt"/>
                <a:ea typeface="+mn-ea"/>
                <a:cs typeface="+mn-cs"/>
              </a:rPr>
              <a:t>2</a:t>
            </a:r>
            <a:r>
              <a:rPr lang="en-US" sz="1200" kern="1200" dirty="0" smtClean="0">
                <a:solidFill>
                  <a:schemeClr val="tx1"/>
                </a:solidFill>
                <a:latin typeface="+mn-lt"/>
                <a:ea typeface="+mn-ea"/>
                <a:cs typeface="+mn-cs"/>
              </a:rPr>
              <a:t>) emissions increase, marine ecosystems face the imminent threat of ocean acidification (OA) as the oceans absorb 26% of this CO</a:t>
            </a:r>
            <a:r>
              <a:rPr lang="en-US" sz="1200" kern="1200" baseline="-25000" dirty="0" smtClean="0">
                <a:solidFill>
                  <a:schemeClr val="tx1"/>
                </a:solidFill>
                <a:latin typeface="+mn-lt"/>
                <a:ea typeface="+mn-ea"/>
                <a:cs typeface="+mn-cs"/>
              </a:rPr>
              <a:t>2</a:t>
            </a:r>
            <a:r>
              <a:rPr lang="en-US" sz="1200" kern="1200" dirty="0" smtClean="0">
                <a:solidFill>
                  <a:schemeClr val="tx1"/>
                </a:solidFill>
                <a:latin typeface="+mn-lt"/>
                <a:ea typeface="+mn-ea"/>
                <a:cs typeface="+mn-cs"/>
              </a:rPr>
              <a:t>. When CO</a:t>
            </a:r>
            <a:r>
              <a:rPr lang="en-US" sz="1200" kern="1200" baseline="-25000" dirty="0" smtClean="0">
                <a:solidFill>
                  <a:schemeClr val="tx1"/>
                </a:solidFill>
                <a:latin typeface="+mn-lt"/>
                <a:ea typeface="+mn-ea"/>
                <a:cs typeface="+mn-cs"/>
              </a:rPr>
              <a:t>2</a:t>
            </a:r>
            <a:r>
              <a:rPr lang="en-US" sz="1200" kern="1200" dirty="0" smtClean="0">
                <a:solidFill>
                  <a:schemeClr val="tx1"/>
                </a:solidFill>
                <a:latin typeface="+mn-lt"/>
                <a:ea typeface="+mn-ea"/>
                <a:cs typeface="+mn-cs"/>
              </a:rPr>
              <a:t> reacts with seawater, it reduces seawater pH and lowers carbonate (CO</a:t>
            </a:r>
            <a:r>
              <a:rPr lang="en-US" sz="1200" kern="1200" baseline="-25000" dirty="0" smtClean="0">
                <a:solidFill>
                  <a:schemeClr val="tx1"/>
                </a:solidFill>
                <a:latin typeface="+mn-lt"/>
                <a:ea typeface="+mn-ea"/>
                <a:cs typeface="+mn-cs"/>
              </a:rPr>
              <a:t>3</a:t>
            </a:r>
            <a:r>
              <a:rPr lang="en-US" sz="1200" kern="1200" baseline="30000" dirty="0" smtClean="0">
                <a:solidFill>
                  <a:schemeClr val="tx1"/>
                </a:solidFill>
                <a:latin typeface="+mn-lt"/>
                <a:ea typeface="+mn-ea"/>
                <a:cs typeface="+mn-cs"/>
              </a:rPr>
              <a:t>2-</a:t>
            </a:r>
            <a:r>
              <a:rPr lang="en-US" sz="1200" kern="1200" dirty="0" smtClean="0">
                <a:solidFill>
                  <a:schemeClr val="tx1"/>
                </a:solidFill>
                <a:latin typeface="+mn-lt"/>
                <a:ea typeface="+mn-ea"/>
                <a:cs typeface="+mn-cs"/>
              </a:rPr>
              <a:t>) saturation states with respect to CaCO</a:t>
            </a:r>
            <a:r>
              <a:rPr lang="en-US" sz="1200" kern="1200" baseline="-25000" dirty="0" smtClean="0">
                <a:solidFill>
                  <a:schemeClr val="tx1"/>
                </a:solidFill>
                <a:latin typeface="+mn-lt"/>
                <a:ea typeface="+mn-ea"/>
                <a:cs typeface="+mn-cs"/>
              </a:rPr>
              <a:t>3</a:t>
            </a:r>
            <a:r>
              <a:rPr lang="en-US" sz="1200" kern="1200" dirty="0" smtClean="0">
                <a:solidFill>
                  <a:schemeClr val="tx1"/>
                </a:solidFill>
                <a:latin typeface="+mn-lt"/>
                <a:ea typeface="+mn-ea"/>
                <a:cs typeface="+mn-cs"/>
              </a:rPr>
              <a:t> minerals, potentially making it more difficult for organisms such as shellfish (mussels, oysters, scallops),</a:t>
            </a:r>
            <a:r>
              <a:rPr lang="en-US" sz="1200" kern="1200" baseline="0" dirty="0" smtClean="0">
                <a:solidFill>
                  <a:schemeClr val="tx1"/>
                </a:solidFill>
                <a:latin typeface="+mn-lt"/>
                <a:ea typeface="+mn-ea"/>
                <a:cs typeface="+mn-cs"/>
              </a:rPr>
              <a:t> corals, and crustaceans (crabs, lobsters)</a:t>
            </a:r>
            <a:r>
              <a:rPr lang="en-US" sz="1200" kern="1200" dirty="0" smtClean="0">
                <a:solidFill>
                  <a:schemeClr val="tx1"/>
                </a:solidFill>
                <a:latin typeface="+mn-lt"/>
                <a:ea typeface="+mn-ea"/>
                <a:cs typeface="+mn-cs"/>
              </a:rPr>
              <a:t> to form shell and exoskeleton structures. </a:t>
            </a:r>
            <a:endParaRPr lang="en-US" sz="1200" b="1" dirty="0" smtClean="0">
              <a:ea typeface="ＭＳ Ｐゴシック" charset="0"/>
              <a:cs typeface="ＭＳ Ｐゴシック" charset="0"/>
            </a:endParaRPr>
          </a:p>
          <a:p>
            <a:pPr>
              <a:lnSpc>
                <a:spcPct val="80000"/>
              </a:lnSpc>
            </a:pPr>
            <a:endParaRPr lang="en-US" sz="1200" b="1" dirty="0" smtClean="0">
              <a:ea typeface="ＭＳ Ｐゴシック" charset="0"/>
              <a:cs typeface="ＭＳ Ｐゴシック" charset="0"/>
            </a:endParaRPr>
          </a:p>
          <a:p>
            <a:pPr marL="0" marR="0" indent="0" algn="l" defTabSz="914400" rtl="0" eaLnBrk="1" fontAlgn="auto" latinLnBrk="0" hangingPunct="1">
              <a:lnSpc>
                <a:spcPct val="80000"/>
              </a:lnSpc>
              <a:spcBef>
                <a:spcPts val="0"/>
              </a:spcBef>
              <a:spcAft>
                <a:spcPts val="0"/>
              </a:spcAft>
              <a:buClrTx/>
              <a:buSzTx/>
              <a:buFontTx/>
              <a:buNone/>
              <a:tabLst/>
              <a:defRPr/>
            </a:pPr>
            <a:r>
              <a:rPr lang="en-US" sz="1200" b="1" dirty="0" smtClean="0">
                <a:ea typeface="ＭＳ Ｐゴシック" charset="0"/>
                <a:cs typeface="ＭＳ Ｐゴシック" charset="0"/>
              </a:rPr>
              <a:t>SUMMARY:</a:t>
            </a:r>
            <a:r>
              <a:rPr lang="en-US" sz="1200" b="1" baseline="0" dirty="0" smtClean="0">
                <a:ea typeface="ＭＳ Ｐゴシック" charset="0"/>
                <a:cs typeface="ＭＳ Ｐゴシック" charset="0"/>
              </a:rPr>
              <a:t> </a:t>
            </a:r>
            <a:r>
              <a:rPr lang="en-US" sz="1200" b="0" baseline="0" dirty="0" smtClean="0">
                <a:ea typeface="ＭＳ Ｐゴシック" charset="0"/>
                <a:cs typeface="ＭＳ Ｐゴシック" charset="0"/>
              </a:rPr>
              <a:t>This lesson begins with a 5-10 </a:t>
            </a:r>
            <a:r>
              <a:rPr lang="en-US" sz="1200" b="0" baseline="0" dirty="0" smtClean="0">
                <a:ea typeface="ＭＳ Ｐゴシック" charset="0"/>
                <a:cs typeface="ＭＳ Ｐゴシック" charset="0"/>
              </a:rPr>
              <a:t>minute review </a:t>
            </a:r>
            <a:r>
              <a:rPr lang="en-US" sz="1200" b="0" baseline="0" dirty="0" smtClean="0">
                <a:ea typeface="ＭＳ Ｐゴシック" charset="0"/>
                <a:cs typeface="ＭＳ Ｐゴシック" charset="0"/>
              </a:rPr>
              <a:t>of the sources and sinks of carbon dioxide.  Students will interpret the Keeling Curve to see how carbon dioxide in the atmosphere has changed over time and then do an activity where sources and sinks are identified.  Then the students will be taken outside for a demo that bubbles emissions from a car exhaust into a beaker of water with pH indicator to show the pH changed caused by carbon dioxide.  Students will further explore the relationship between atmospheric carbon dioxide and seawater pH through a laboratory activity.  During this laboratory activity, students will apply the Ideal Gas Law and create a graph of their data.  A short lecture on ocean acidification follows the laboratory activity. Then the instructor will have students explain an ocean acidification demonstration and finally interpret a graph of carbon dioxide and seawater pH measurements taken in Hawaii. </a:t>
            </a:r>
            <a:endParaRPr lang="en-US" sz="1200" b="1" baseline="0" dirty="0" smtClean="0">
              <a:ea typeface="ＭＳ Ｐゴシック" charset="0"/>
              <a:cs typeface="ＭＳ Ｐゴシック" charset="0"/>
            </a:endParaRPr>
          </a:p>
          <a:p>
            <a:pPr>
              <a:lnSpc>
                <a:spcPct val="80000"/>
              </a:lnSpc>
            </a:pPr>
            <a:endParaRPr lang="en-US" sz="1200" dirty="0" smtClean="0">
              <a:ea typeface="ＭＳ Ｐゴシック" charset="0"/>
              <a:cs typeface="ＭＳ Ｐゴシック" charset="0"/>
            </a:endParaRPr>
          </a:p>
          <a:p>
            <a:pPr marL="0" marR="0" indent="0" algn="l" defTabSz="457200" rtl="0" eaLnBrk="1" fontAlgn="auto" latinLnBrk="0" hangingPunct="1">
              <a:lnSpc>
                <a:spcPct val="80000"/>
              </a:lnSpc>
              <a:spcBef>
                <a:spcPts val="0"/>
              </a:spcBef>
              <a:spcAft>
                <a:spcPts val="0"/>
              </a:spcAft>
              <a:buClrTx/>
              <a:buSzTx/>
              <a:buFontTx/>
              <a:buNone/>
              <a:tabLst/>
              <a:defRPr/>
            </a:pPr>
            <a:r>
              <a:rPr lang="en-US" sz="1200" b="1" dirty="0" smtClean="0">
                <a:ea typeface="ＭＳ Ｐゴシック" charset="0"/>
                <a:cs typeface="ＭＳ Ｐゴシック" charset="0"/>
              </a:rPr>
              <a:t>PICTURE/GRAPHICS CREDITS: </a:t>
            </a:r>
            <a:r>
              <a:rPr lang="en-US" sz="1200" dirty="0" smtClean="0">
                <a:ea typeface="ＭＳ Ｐゴシック" charset="0"/>
                <a:cs typeface="ＭＳ Ｐゴシック" charset="0"/>
              </a:rPr>
              <a:t>Credits given on each individual</a:t>
            </a:r>
            <a:r>
              <a:rPr lang="en-US" sz="1200" baseline="0" dirty="0" smtClean="0">
                <a:ea typeface="ＭＳ Ｐゴシック" charset="0"/>
                <a:cs typeface="ＭＳ Ｐゴシック" charset="0"/>
              </a:rPr>
              <a:t> slide.</a:t>
            </a:r>
          </a:p>
          <a:p>
            <a:pPr marL="0" marR="0" indent="0" algn="l" defTabSz="457200" rtl="0" eaLnBrk="1" fontAlgn="auto" latinLnBrk="0" hangingPunct="1">
              <a:lnSpc>
                <a:spcPct val="80000"/>
              </a:lnSpc>
              <a:spcBef>
                <a:spcPts val="0"/>
              </a:spcBef>
              <a:spcAft>
                <a:spcPts val="0"/>
              </a:spcAft>
              <a:buClrTx/>
              <a:buSzTx/>
              <a:buFontTx/>
              <a:buNone/>
              <a:tabLst/>
              <a:defRPr/>
            </a:pPr>
            <a:endParaRPr lang="en-US" sz="1200" baseline="0" dirty="0" smtClean="0">
              <a:ea typeface="ＭＳ Ｐゴシック" charset="0"/>
              <a:cs typeface="ＭＳ Ｐゴシック" charset="0"/>
            </a:endParaRPr>
          </a:p>
          <a:p>
            <a:pPr marL="0" marR="0" indent="0" algn="l" defTabSz="457200" rtl="0" eaLnBrk="1" fontAlgn="auto" latinLnBrk="0" hangingPunct="1">
              <a:lnSpc>
                <a:spcPct val="80000"/>
              </a:lnSpc>
              <a:spcBef>
                <a:spcPts val="0"/>
              </a:spcBef>
              <a:spcAft>
                <a:spcPts val="0"/>
              </a:spcAft>
              <a:buClrTx/>
              <a:buSzTx/>
              <a:buFontTx/>
              <a:buNone/>
              <a:tabLst/>
              <a:defRPr/>
            </a:pPr>
            <a:r>
              <a:rPr lang="en-US" sz="1200" b="1" baseline="0" dirty="0" smtClean="0">
                <a:ea typeface="ＭＳ Ｐゴシック" charset="0"/>
                <a:cs typeface="ＭＳ Ｐゴシック" charset="0"/>
              </a:rPr>
              <a:t>WEBSITES USED IN THIS PRESENTATION: </a:t>
            </a:r>
            <a:r>
              <a:rPr lang="en-US" sz="1200" b="0" baseline="0" dirty="0" smtClean="0">
                <a:ea typeface="ＭＳ Ｐゴシック" charset="0"/>
                <a:cs typeface="ＭＳ Ｐゴシック" charset="0"/>
              </a:rPr>
              <a:t>NA</a:t>
            </a:r>
            <a:endParaRPr lang="en-US" sz="1200" b="1" baseline="0" dirty="0" smtClean="0">
              <a:ea typeface="ＭＳ Ｐゴシック" charset="0"/>
              <a:cs typeface="ＭＳ Ｐゴシック" charset="0"/>
            </a:endParaRPr>
          </a:p>
          <a:p>
            <a:pPr marL="0" marR="0" indent="0" algn="l" defTabSz="457200" rtl="0" eaLnBrk="1" fontAlgn="auto" latinLnBrk="0" hangingPunct="1">
              <a:lnSpc>
                <a:spcPct val="80000"/>
              </a:lnSpc>
              <a:spcBef>
                <a:spcPts val="0"/>
              </a:spcBef>
              <a:spcAft>
                <a:spcPts val="0"/>
              </a:spcAft>
              <a:buClrTx/>
              <a:buSzTx/>
              <a:buFontTx/>
              <a:buNone/>
              <a:tabLst/>
              <a:defRPr/>
            </a:pPr>
            <a:endParaRPr lang="en-US" sz="1200" b="1" baseline="0" dirty="0" smtClean="0">
              <a:ea typeface="ＭＳ Ｐゴシック" charset="0"/>
              <a:cs typeface="ＭＳ Ｐゴシック" charset="0"/>
            </a:endParaRPr>
          </a:p>
          <a:p>
            <a:pPr marL="0" marR="0" indent="0" algn="l" defTabSz="457200" rtl="0" eaLnBrk="1" fontAlgn="auto" latinLnBrk="0" hangingPunct="1">
              <a:lnSpc>
                <a:spcPct val="80000"/>
              </a:lnSpc>
              <a:spcBef>
                <a:spcPts val="0"/>
              </a:spcBef>
              <a:spcAft>
                <a:spcPts val="0"/>
              </a:spcAft>
              <a:buClrTx/>
              <a:buSzTx/>
              <a:buFontTx/>
              <a:buNone/>
              <a:tabLst/>
              <a:defRPr/>
            </a:pPr>
            <a:r>
              <a:rPr lang="en-US" sz="1200" b="1" baseline="0" dirty="0" smtClean="0">
                <a:ea typeface="ＭＳ Ｐゴシック" charset="0"/>
                <a:cs typeface="ＭＳ Ｐゴシック" charset="0"/>
              </a:rPr>
              <a:t>ADDITIONAL RESOURCES: </a:t>
            </a:r>
            <a:r>
              <a:rPr lang="en-US" sz="1200" b="0" baseline="0" dirty="0" smtClean="0">
                <a:ea typeface="ＭＳ Ｐゴシック" charset="0"/>
                <a:cs typeface="ＭＳ Ｐゴシック" charset="0"/>
              </a:rPr>
              <a:t>NA</a:t>
            </a:r>
            <a:endParaRPr lang="en-US" sz="1200" b="1" baseline="0" dirty="0" smtClean="0">
              <a:ea typeface="ＭＳ Ｐゴシック" charset="0"/>
              <a:cs typeface="ＭＳ Ｐゴシック" charset="0"/>
            </a:endParaRPr>
          </a:p>
          <a:p>
            <a:pPr>
              <a:lnSpc>
                <a:spcPct val="80000"/>
              </a:lnSpc>
            </a:pPr>
            <a:endParaRPr lang="en-US" sz="1200" dirty="0" smtClean="0">
              <a:ea typeface="ＭＳ Ｐゴシック" charset="0"/>
              <a:cs typeface="ＭＳ Ｐゴシック" charset="0"/>
            </a:endParaRPr>
          </a:p>
          <a:p>
            <a:pPr marL="0" marR="0" indent="0" algn="l" defTabSz="457200" rtl="0" eaLnBrk="1" fontAlgn="auto" latinLnBrk="0" hangingPunct="1">
              <a:lnSpc>
                <a:spcPct val="80000"/>
              </a:lnSpc>
              <a:spcBef>
                <a:spcPts val="0"/>
              </a:spcBef>
              <a:spcAft>
                <a:spcPts val="0"/>
              </a:spcAft>
              <a:buClrTx/>
              <a:buSzTx/>
              <a:buFontTx/>
              <a:buNone/>
              <a:tabLst/>
              <a:defRPr/>
            </a:pPr>
            <a:r>
              <a:rPr lang="en-US" sz="1200" b="1" dirty="0" smtClean="0">
                <a:ea typeface="ＭＳ Ｐゴシック" charset="0"/>
                <a:cs typeface="ＭＳ Ｐゴシック" charset="0"/>
              </a:rPr>
              <a:t>CONTEXT FOR USE: </a:t>
            </a:r>
            <a:r>
              <a:rPr lang="en-US" sz="1200" dirty="0" smtClean="0">
                <a:ea typeface="ＭＳ Ｐゴシック" charset="0"/>
                <a:cs typeface="ＭＳ Ｐゴシック" charset="0"/>
              </a:rPr>
              <a:t>This unit was designed for a high</a:t>
            </a:r>
            <a:r>
              <a:rPr lang="en-US" sz="1200" baseline="0" dirty="0" smtClean="0">
                <a:ea typeface="ＭＳ Ｐゴシック" charset="0"/>
                <a:cs typeface="ＭＳ Ｐゴシック" charset="0"/>
              </a:rPr>
              <a:t> school</a:t>
            </a:r>
            <a:r>
              <a:rPr lang="en-US" sz="1200" dirty="0" smtClean="0">
                <a:ea typeface="ＭＳ Ｐゴシック" charset="0"/>
                <a:cs typeface="ＭＳ Ｐゴシック" charset="0"/>
              </a:rPr>
              <a:t> chemistry class and is lesson 3 of 5 in a unit on “Ocean</a:t>
            </a:r>
            <a:r>
              <a:rPr lang="en-US" sz="1200" baseline="0" dirty="0" smtClean="0">
                <a:ea typeface="ＭＳ Ｐゴシック" charset="0"/>
                <a:cs typeface="ＭＳ Ｐゴシック" charset="0"/>
              </a:rPr>
              <a:t> Acidification.  This unit should be taught after students have learned chemical reactions and properties of gases.  The lessons should be taught in order as the concepts build upon one another.  The activities within the lessons were designed to be performed in groups of 4 students. </a:t>
            </a:r>
          </a:p>
          <a:p>
            <a:pPr>
              <a:lnSpc>
                <a:spcPct val="80000"/>
              </a:lnSpc>
            </a:pPr>
            <a:endParaRPr lang="en-US" sz="1200" dirty="0" smtClean="0">
              <a:ea typeface="ＭＳ Ｐゴシック" charset="0"/>
              <a:cs typeface="ＭＳ Ｐゴシック" charset="0"/>
            </a:endParaRPr>
          </a:p>
          <a:p>
            <a:pPr lvl="0"/>
            <a:r>
              <a:rPr lang="en-US" sz="1200" b="1" dirty="0" smtClean="0">
                <a:ea typeface="ＭＳ Ｐゴシック" charset="0"/>
                <a:cs typeface="ＭＳ Ｐゴシック" charset="0"/>
              </a:rPr>
              <a:t>MISCONCEPTIONS:</a:t>
            </a:r>
            <a:r>
              <a:rPr lang="en-US" sz="1200" b="1" baseline="0" dirty="0" smtClean="0">
                <a:ea typeface="ＭＳ Ｐゴシック" charset="0"/>
                <a:cs typeface="ＭＳ Ｐゴシック" charset="0"/>
              </a:rPr>
              <a:t> </a:t>
            </a:r>
          </a:p>
          <a:p>
            <a:pPr lvl="0"/>
            <a:r>
              <a:rPr lang="en-US" sz="1200" b="0" baseline="0" dirty="0" smtClean="0">
                <a:ea typeface="ＭＳ Ｐゴシック" charset="0"/>
              </a:rPr>
              <a:t>1. </a:t>
            </a:r>
            <a:r>
              <a:rPr lang="en-US" b="0" dirty="0" smtClean="0"/>
              <a:t>CO</a:t>
            </a:r>
            <a:r>
              <a:rPr lang="en-US" b="0" baseline="-25000" dirty="0" smtClean="0"/>
              <a:t>2</a:t>
            </a:r>
            <a:r>
              <a:rPr lang="en-US" dirty="0" smtClean="0"/>
              <a:t> stays in the atmosphere</a:t>
            </a:r>
          </a:p>
          <a:p>
            <a:pPr lvl="0"/>
            <a:r>
              <a:rPr lang="en-US" dirty="0" smtClean="0"/>
              <a:t>2. Atmosphere and seawater are disconnected</a:t>
            </a:r>
          </a:p>
          <a:p>
            <a:pPr lvl="0"/>
            <a:r>
              <a:rPr lang="en-US" dirty="0" smtClean="0"/>
              <a:t>3. Seawater is becoming an acid, rather than becoming more acidic</a:t>
            </a:r>
          </a:p>
          <a:p>
            <a:pPr>
              <a:lnSpc>
                <a:spcPct val="80000"/>
              </a:lnSpc>
            </a:pPr>
            <a:endParaRPr lang="en-US" sz="1200" baseline="0" dirty="0" smtClean="0">
              <a:ea typeface="ＭＳ Ｐゴシック" charset="0"/>
              <a:cs typeface="ＭＳ Ｐゴシック" charset="0"/>
            </a:endParaRPr>
          </a:p>
          <a:p>
            <a:pPr>
              <a:lnSpc>
                <a:spcPct val="80000"/>
              </a:lnSpc>
            </a:pPr>
            <a:r>
              <a:rPr lang="en-US" sz="1200" b="1" baseline="0" dirty="0" smtClean="0">
                <a:ea typeface="ＭＳ Ｐゴシック" charset="0"/>
                <a:cs typeface="ＭＳ Ｐゴシック" charset="0"/>
              </a:rPr>
              <a:t>EVALUATION TIPS: </a:t>
            </a:r>
            <a:r>
              <a:rPr lang="en-US" sz="1200" b="0" baseline="0" dirty="0" smtClean="0">
                <a:ea typeface="ＭＳ Ｐゴシック" charset="0"/>
                <a:cs typeface="ＭＳ Ｐゴシック" charset="0"/>
              </a:rPr>
              <a:t>Instructor should collect student lab notebooks.  For the candle demo (slide 13) and the field data (slide 14), instructor may prompt students to explain what they are seeing and interpret the trends in the graph.</a:t>
            </a:r>
            <a:endParaRPr lang="en-US" sz="1200" b="1" dirty="0" smtClean="0">
              <a:ea typeface="ＭＳ Ｐゴシック" charset="0"/>
              <a:cs typeface="ＭＳ Ｐゴシック" charset="0"/>
            </a:endParaRPr>
          </a:p>
          <a:p>
            <a:pPr>
              <a:lnSpc>
                <a:spcPct val="80000"/>
              </a:lnSpc>
            </a:pPr>
            <a:endParaRPr lang="en-US" sz="1200" dirty="0" smtClean="0">
              <a:solidFill>
                <a:srgbClr val="FF0000"/>
              </a:solidFill>
              <a:ea typeface="ＭＳ Ｐゴシック" charset="0"/>
              <a:cs typeface="ＭＳ Ｐゴシック" charset="0"/>
            </a:endParaRPr>
          </a:p>
          <a:p>
            <a:pPr>
              <a:lnSpc>
                <a:spcPct val="80000"/>
              </a:lnSpc>
            </a:pPr>
            <a:r>
              <a:rPr lang="en-US" sz="1200" b="1" u="sng" dirty="0" smtClean="0">
                <a:solidFill>
                  <a:srgbClr val="FF0000"/>
                </a:solidFill>
                <a:ea typeface="ＭＳ Ｐゴシック" charset="0"/>
                <a:cs typeface="ＭＳ Ｐゴシック" charset="0"/>
              </a:rPr>
              <a:t>Next Generation Science Standards</a:t>
            </a:r>
          </a:p>
          <a:p>
            <a:r>
              <a:rPr lang="en-US" sz="1200" b="1" kern="1200" dirty="0" smtClean="0">
                <a:solidFill>
                  <a:schemeClr val="tx1"/>
                </a:solidFill>
                <a:latin typeface="+mn-lt"/>
                <a:ea typeface="+mn-ea"/>
                <a:cs typeface="+mn-cs"/>
              </a:rPr>
              <a:t>MS-PS1-1. Develop models to describe the atomic composition of simple molecules and extended structures.</a:t>
            </a:r>
            <a:endParaRPr lang="en-US"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Time, space, and energy phenomena can be observed at various scales using models to study systems that are too large or too small</a:t>
            </a:r>
          </a:p>
          <a:p>
            <a:r>
              <a:rPr lang="en-US" sz="1200" b="1" kern="1200" dirty="0" smtClean="0">
                <a:solidFill>
                  <a:schemeClr val="tx1"/>
                </a:solidFill>
                <a:latin typeface="+mn-lt"/>
                <a:ea typeface="+mn-ea"/>
                <a:cs typeface="+mn-cs"/>
              </a:rPr>
              <a:t>MS-PS1-2. Analyze and interpret data on the properties of substances before and after the substances interact to determine if a chemical reaction has occurred.</a:t>
            </a:r>
            <a:endParaRPr lang="en-US"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Analyze and interpret data to determine similarities and differences in findings</a:t>
            </a:r>
          </a:p>
          <a:p>
            <a:pPr lvl="0"/>
            <a:r>
              <a:rPr lang="en-US" sz="1200" kern="1200" dirty="0" smtClean="0">
                <a:solidFill>
                  <a:schemeClr val="tx1"/>
                </a:solidFill>
                <a:latin typeface="+mn-lt"/>
                <a:ea typeface="+mn-ea"/>
                <a:cs typeface="+mn-cs"/>
              </a:rPr>
              <a:t>Science knowledge is based upon logical and conceptual connections between evidence and explanations</a:t>
            </a:r>
          </a:p>
          <a:p>
            <a:pPr lvl="0"/>
            <a:r>
              <a:rPr lang="en-US" sz="1200" kern="1200" dirty="0" smtClean="0">
                <a:solidFill>
                  <a:schemeClr val="tx1"/>
                </a:solidFill>
                <a:latin typeface="+mn-lt"/>
                <a:ea typeface="+mn-ea"/>
                <a:cs typeface="+mn-cs"/>
              </a:rPr>
              <a:t>Substances react chemically in characteristic ways</a:t>
            </a:r>
          </a:p>
          <a:p>
            <a:pPr lvl="0"/>
            <a:r>
              <a:rPr lang="en-US" sz="1200" kern="1200" dirty="0" smtClean="0">
                <a:solidFill>
                  <a:schemeClr val="tx1"/>
                </a:solidFill>
                <a:latin typeface="+mn-lt"/>
                <a:ea typeface="+mn-ea"/>
                <a:cs typeface="+mn-cs"/>
              </a:rPr>
              <a:t>Macroscopic patterns are related to the nature of microscopic and atomic-level structure</a:t>
            </a:r>
          </a:p>
          <a:p>
            <a:r>
              <a:rPr lang="en-US" sz="1200" b="1" kern="1200" dirty="0" smtClean="0">
                <a:solidFill>
                  <a:schemeClr val="tx1"/>
                </a:solidFill>
                <a:latin typeface="+mn-lt"/>
                <a:ea typeface="+mn-ea"/>
                <a:cs typeface="+mn-cs"/>
              </a:rPr>
              <a:t>MS-PS1-4. Develop a model that predicts and describes changes in particle motion, temperature, and state of a pure substance when thermal energy is added or removed.</a:t>
            </a:r>
            <a:endParaRPr lang="en-US"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Gases and liquids are made of molecules or inert atoms that are moving about relative to each other</a:t>
            </a:r>
          </a:p>
          <a:p>
            <a:pPr lvl="0"/>
            <a:r>
              <a:rPr lang="en-US" sz="1200" kern="1200" dirty="0" smtClean="0">
                <a:solidFill>
                  <a:schemeClr val="tx1"/>
                </a:solidFill>
                <a:latin typeface="+mn-lt"/>
                <a:ea typeface="+mn-ea"/>
                <a:cs typeface="+mn-cs"/>
              </a:rPr>
              <a:t>Cause and effect relationships may be used to predict phenomena in natural or designed systems</a:t>
            </a:r>
          </a:p>
          <a:p>
            <a:r>
              <a:rPr lang="en-US" sz="1200" b="1" kern="1200" dirty="0" smtClean="0">
                <a:solidFill>
                  <a:schemeClr val="tx1"/>
                </a:solidFill>
                <a:latin typeface="+mn-lt"/>
                <a:ea typeface="+mn-ea"/>
                <a:cs typeface="+mn-cs"/>
              </a:rPr>
              <a:t>MS-LS1-6. Construct a scientific explanation based on evidence for the role of photosynthesis in the cycling of matter and flow of energy into and out of organisms</a:t>
            </a:r>
            <a:endParaRPr lang="en-US"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Plants, algae (including phytoplankton) and many microorganisms use the energy from light to make sugars (food) from carbon dioxide from the atmosphere and water through the process of photosynthesis, which also releases oxygen.</a:t>
            </a:r>
          </a:p>
          <a:p>
            <a:r>
              <a:rPr lang="en-US" sz="1200" b="1" kern="1200" dirty="0" smtClean="0">
                <a:solidFill>
                  <a:schemeClr val="tx1"/>
                </a:solidFill>
                <a:latin typeface="+mn-lt"/>
                <a:ea typeface="+mn-ea"/>
                <a:cs typeface="+mn-cs"/>
              </a:rPr>
              <a:t>MS-LS2-3. Develop a model to describe the cycling of matter and flow of energy among living and nonliving parts of an ecosystem.</a:t>
            </a:r>
          </a:p>
          <a:p>
            <a:r>
              <a:rPr lang="en-US" sz="1200" b="0" kern="1200" dirty="0" smtClean="0">
                <a:solidFill>
                  <a:schemeClr val="tx1"/>
                </a:solidFill>
                <a:latin typeface="+mn-lt"/>
                <a:ea typeface="+mn-ea"/>
                <a:cs typeface="+mn-cs"/>
              </a:rPr>
              <a:t>Transfers of matter into and out of the physical environment occur</a:t>
            </a:r>
            <a:r>
              <a:rPr lang="en-US" sz="1200" b="0" kern="1200" baseline="0" dirty="0" smtClean="0">
                <a:solidFill>
                  <a:schemeClr val="tx1"/>
                </a:solidFill>
                <a:latin typeface="+mn-lt"/>
                <a:ea typeface="+mn-ea"/>
                <a:cs typeface="+mn-cs"/>
              </a:rPr>
              <a:t> at every level.</a:t>
            </a:r>
          </a:p>
          <a:p>
            <a:r>
              <a:rPr lang="en-US" sz="1200" b="0" kern="1200" baseline="0" dirty="0" smtClean="0">
                <a:solidFill>
                  <a:schemeClr val="tx1"/>
                </a:solidFill>
                <a:latin typeface="+mn-lt"/>
                <a:ea typeface="+mn-ea"/>
                <a:cs typeface="+mn-cs"/>
              </a:rPr>
              <a:t>Decomposers recycle nutrients from dead plant or animal matter back into the soil in terrestrial environments or to the water in aquatic environments.  The atoms that make up the organisms in an ecosystem are cycled repeatedly between the living and nonliving parts of the ecosystem</a:t>
            </a:r>
            <a:endParaRPr lang="en-US" sz="1200" b="0"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MS-ESS2-1. Develop a model to describe the cycling of Earth’s materials and the flow of energy that drives this process.</a:t>
            </a:r>
            <a:endParaRPr lang="en-US"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All Earth’s processes are the result of energy flowing and matter cycling within and among the planet’s ecosystems.  The energy that flows and matter that cycles produce chemical and physical changes in Earth’s materials and living organisms.</a:t>
            </a:r>
          </a:p>
          <a:p>
            <a:pPr lvl="0"/>
            <a:r>
              <a:rPr lang="en-US" sz="1200" kern="1200" dirty="0" smtClean="0">
                <a:solidFill>
                  <a:schemeClr val="tx1"/>
                </a:solidFill>
                <a:latin typeface="+mn-lt"/>
                <a:ea typeface="+mn-ea"/>
                <a:cs typeface="+mn-cs"/>
              </a:rPr>
              <a:t>Explanations of stability and change in natural or designed systems can be constructed by examining the changes over time and processes at different scales, including the atomic scales.</a:t>
            </a:r>
          </a:p>
          <a:p>
            <a:pPr lvl="0"/>
            <a:r>
              <a:rPr lang="en-US" sz="1200" kern="1200" dirty="0" smtClean="0">
                <a:solidFill>
                  <a:schemeClr val="tx1"/>
                </a:solidFill>
                <a:latin typeface="+mn-lt"/>
                <a:ea typeface="+mn-ea"/>
                <a:cs typeface="+mn-cs"/>
              </a:rPr>
              <a:t>Models can be used to represent systems and their interactions – such as inputs, processes, and outputs – and energy, matter, and information flows within systems.</a:t>
            </a:r>
          </a:p>
          <a:p>
            <a:r>
              <a:rPr lang="en-US" sz="1200" kern="1200" dirty="0" smtClean="0">
                <a:solidFill>
                  <a:schemeClr val="tx1"/>
                </a:solidFill>
                <a:latin typeface="+mn-lt"/>
                <a:ea typeface="+mn-ea"/>
                <a:cs typeface="+mn-cs"/>
              </a:rPr>
              <a:t> </a:t>
            </a:r>
          </a:p>
          <a:p>
            <a:r>
              <a:rPr lang="en-US" sz="1200" b="1" kern="1200" dirty="0" smtClean="0">
                <a:solidFill>
                  <a:schemeClr val="tx1"/>
                </a:solidFill>
                <a:latin typeface="+mn-lt"/>
                <a:ea typeface="+mn-ea"/>
                <a:cs typeface="+mn-cs"/>
              </a:rPr>
              <a:t>HS-LS2-5. Develop a model to illustrate the role of photosynthesis and cellular respiration in the cycling of carbon among the biosphere, atmosphere, hydrosphere, and </a:t>
            </a:r>
            <a:r>
              <a:rPr lang="en-US" sz="1200" b="1" kern="1200" dirty="0" err="1" smtClean="0">
                <a:solidFill>
                  <a:schemeClr val="tx1"/>
                </a:solidFill>
                <a:latin typeface="+mn-lt"/>
                <a:ea typeface="+mn-ea"/>
                <a:cs typeface="+mn-cs"/>
              </a:rPr>
              <a:t>geosphere</a:t>
            </a:r>
            <a:r>
              <a:rPr lang="en-US" sz="1200" b="1" kern="1200" dirty="0" smtClean="0">
                <a:solidFill>
                  <a:schemeClr val="tx1"/>
                </a:solidFill>
                <a:latin typeface="+mn-lt"/>
                <a:ea typeface="+mn-ea"/>
                <a:cs typeface="+mn-cs"/>
              </a:rPr>
              <a:t>.</a:t>
            </a:r>
            <a:endParaRPr lang="en-US"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Photosynthesis and cellular respiration are important components of the carbon cycle, in which carbon is exchanged among the biosphere, atmosphere, oceans, and </a:t>
            </a:r>
            <a:r>
              <a:rPr lang="en-US" sz="1200" kern="1200" dirty="0" err="1" smtClean="0">
                <a:solidFill>
                  <a:schemeClr val="tx1"/>
                </a:solidFill>
                <a:latin typeface="+mn-lt"/>
                <a:ea typeface="+mn-ea"/>
                <a:cs typeface="+mn-cs"/>
              </a:rPr>
              <a:t>geosphere</a:t>
            </a:r>
            <a:r>
              <a:rPr lang="en-US" sz="1200" kern="1200" dirty="0" smtClean="0">
                <a:solidFill>
                  <a:schemeClr val="tx1"/>
                </a:solidFill>
                <a:latin typeface="+mn-lt"/>
                <a:ea typeface="+mn-ea"/>
                <a:cs typeface="+mn-cs"/>
              </a:rPr>
              <a:t> through chemical, physical, geological, and biological processes</a:t>
            </a:r>
          </a:p>
          <a:p>
            <a:pPr lvl="0"/>
            <a:r>
              <a:rPr lang="en-US" sz="1200" kern="1200" dirty="0" smtClean="0">
                <a:solidFill>
                  <a:schemeClr val="tx1"/>
                </a:solidFill>
                <a:latin typeface="+mn-lt"/>
                <a:ea typeface="+mn-ea"/>
                <a:cs typeface="+mn-cs"/>
              </a:rPr>
              <a:t>Models can be used to simulate systems and interactions – including energy, matter, and information flows – within and between systems at different scales</a:t>
            </a:r>
          </a:p>
          <a:p>
            <a:r>
              <a:rPr lang="en-US" sz="1200" b="1" kern="1200" dirty="0" smtClean="0">
                <a:solidFill>
                  <a:schemeClr val="tx1"/>
                </a:solidFill>
                <a:latin typeface="+mn-lt"/>
                <a:ea typeface="+mn-ea"/>
                <a:cs typeface="+mn-cs"/>
              </a:rPr>
              <a:t>HS-ESS2-6. Develop a quantitative model to describe the cycling of carbon among the hydrosphere, atmosphere, </a:t>
            </a:r>
            <a:r>
              <a:rPr lang="en-US" sz="1200" b="1" kern="1200" dirty="0" err="1" smtClean="0">
                <a:solidFill>
                  <a:schemeClr val="tx1"/>
                </a:solidFill>
                <a:latin typeface="+mn-lt"/>
                <a:ea typeface="+mn-ea"/>
                <a:cs typeface="+mn-cs"/>
              </a:rPr>
              <a:t>geosphere</a:t>
            </a:r>
            <a:r>
              <a:rPr lang="en-US" sz="1200" b="1" kern="1200" dirty="0" smtClean="0">
                <a:solidFill>
                  <a:schemeClr val="tx1"/>
                </a:solidFill>
                <a:latin typeface="+mn-lt"/>
                <a:ea typeface="+mn-ea"/>
                <a:cs typeface="+mn-cs"/>
              </a:rPr>
              <a:t>, and biosphere.</a:t>
            </a:r>
            <a:endParaRPr lang="en-US"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Changes in the atmosphere due to human activity have increased carbon dioxide concentrations and thus affect climate</a:t>
            </a:r>
          </a:p>
          <a:p>
            <a:pPr>
              <a:lnSpc>
                <a:spcPct val="80000"/>
              </a:lnSpc>
            </a:pPr>
            <a:endParaRPr lang="en-US" sz="1200" dirty="0" smtClean="0">
              <a:solidFill>
                <a:srgbClr val="FF0000"/>
              </a:solidFill>
              <a:ea typeface="ＭＳ Ｐゴシック" charset="0"/>
              <a:cs typeface="ＭＳ Ｐゴシック" charset="0"/>
            </a:endParaRPr>
          </a:p>
          <a:p>
            <a:pPr>
              <a:lnSpc>
                <a:spcPct val="80000"/>
              </a:lnSpc>
            </a:pPr>
            <a:endParaRPr lang="en-US" sz="1200" b="1" dirty="0" smtClean="0">
              <a:ea typeface="ＭＳ Ｐゴシック" charset="0"/>
              <a:cs typeface="ＭＳ Ｐゴシック" charset="0"/>
            </a:endParaRPr>
          </a:p>
          <a:p>
            <a:pPr>
              <a:lnSpc>
                <a:spcPct val="80000"/>
              </a:lnSpc>
            </a:pPr>
            <a:r>
              <a:rPr lang="en-US" sz="1200" dirty="0" smtClean="0">
                <a:ea typeface="ＭＳ Ｐゴシック" charset="0"/>
                <a:cs typeface="ＭＳ Ｐゴシック" charset="0"/>
              </a:rPr>
              <a:t>-----------------------------------------------------------------------------------</a:t>
            </a:r>
          </a:p>
          <a:p>
            <a:pPr>
              <a:lnSpc>
                <a:spcPct val="80000"/>
              </a:lnSpc>
            </a:pPr>
            <a:r>
              <a:rPr lang="en-US" sz="1200" b="1" dirty="0" smtClean="0">
                <a:ea typeface="ＭＳ Ｐゴシック" charset="0"/>
                <a:cs typeface="ＭＳ Ｐゴシック" charset="0"/>
              </a:rPr>
              <a:t>This Slide: </a:t>
            </a:r>
            <a:r>
              <a:rPr lang="en-US" sz="1200" dirty="0" smtClean="0">
                <a:ea typeface="ＭＳ Ｐゴシック" charset="0"/>
                <a:cs typeface="ＭＳ Ｐゴシック" charset="0"/>
              </a:rPr>
              <a:t>The figure represents the shift from a healthy coral reef to an unhealthy one in the future as</a:t>
            </a:r>
            <a:r>
              <a:rPr lang="en-US" sz="1200" baseline="0" dirty="0" smtClean="0">
                <a:ea typeface="ＭＳ Ｐゴシック" charset="0"/>
                <a:cs typeface="ＭＳ Ｐゴシック" charset="0"/>
              </a:rPr>
              <a:t> seawater becomes more acidic and warms up.  The numbers on each picture represent the concentration of carbon dioxide and average increase in seawater temperature relative to today.  The healthy reef on the left is dominated by corals and large fish.  As carbon dioxide concentrations increase, algae begins to take over the reef until it causes a phase shift from a coral-dominated state to an algal dominated state.</a:t>
            </a:r>
            <a:endParaRPr lang="en-US" sz="1200" dirty="0" smtClean="0">
              <a:ea typeface="ＭＳ Ｐゴシック" charset="0"/>
              <a:cs typeface="ＭＳ Ｐゴシック" charset="0"/>
            </a:endParaRPr>
          </a:p>
          <a:p>
            <a:endParaRPr lang="en-US" dirty="0" smtClean="0"/>
          </a:p>
          <a:p>
            <a:r>
              <a:rPr lang="en-US" b="1" dirty="0" smtClean="0"/>
              <a:t>PICTURE/GRAPHIC</a:t>
            </a:r>
            <a:r>
              <a:rPr lang="en-US" b="1" baseline="0" dirty="0" smtClean="0"/>
              <a:t>S CREDIT: </a:t>
            </a:r>
            <a:r>
              <a:rPr lang="en-US" b="0" baseline="0" dirty="0" err="1" smtClean="0"/>
              <a:t>Hoegh-Guldberg</a:t>
            </a:r>
            <a:r>
              <a:rPr lang="en-US" b="0" baseline="0" dirty="0" smtClean="0"/>
              <a:t>, O. </a:t>
            </a:r>
            <a:r>
              <a:rPr lang="en-US" b="0" i="1" baseline="0" dirty="0" smtClean="0"/>
              <a:t>et al. </a:t>
            </a:r>
            <a:r>
              <a:rPr lang="en-US" b="0" i="0" baseline="0" dirty="0" smtClean="0"/>
              <a:t>2007. Coral Reefs Under Rapid Climate Change and Ocean Acidification. </a:t>
            </a:r>
            <a:r>
              <a:rPr lang="en-US" b="0" i="1" baseline="0" dirty="0" smtClean="0"/>
              <a:t>Science</a:t>
            </a:r>
            <a:r>
              <a:rPr lang="en-US" b="0" i="0" baseline="0" dirty="0" smtClean="0"/>
              <a:t>, 318: 1737-1742.</a:t>
            </a:r>
            <a:endParaRPr lang="en-US" b="1" dirty="0"/>
          </a:p>
        </p:txBody>
      </p:sp>
      <p:sp>
        <p:nvSpPr>
          <p:cNvPr id="4" name="Slide Number Placeholder 3"/>
          <p:cNvSpPr>
            <a:spLocks noGrp="1"/>
          </p:cNvSpPr>
          <p:nvPr>
            <p:ph type="sldNum" sz="quarter" idx="10"/>
          </p:nvPr>
        </p:nvSpPr>
        <p:spPr/>
        <p:txBody>
          <a:bodyPr/>
          <a:lstStyle/>
          <a:p>
            <a:fld id="{7DEB26C7-3BA2-41DC-B1DA-DBB343311BE9}"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b="1" i="1" dirty="0" smtClean="0"/>
              <a:t>This slide is for the students</a:t>
            </a:r>
          </a:p>
          <a:p>
            <a:endParaRPr lang="en-US" b="1" i="1" dirty="0" smtClean="0"/>
          </a:p>
          <a:p>
            <a:r>
              <a:rPr lang="en-US" b="1" i="0" dirty="0" smtClean="0"/>
              <a:t>WHY: </a:t>
            </a:r>
            <a:r>
              <a:rPr lang="en-US" b="0" i="0" dirty="0" smtClean="0"/>
              <a:t>This graph shows</a:t>
            </a:r>
            <a:r>
              <a:rPr lang="en-US" b="0" i="0" baseline="0" dirty="0" smtClean="0"/>
              <a:t> students how carbon dioxide levels in the atmosphere changes over time.  They will begin thinking about carbon dioxide which causes environmental issues like ocean acidification.</a:t>
            </a:r>
            <a:endParaRPr lang="en-US" b="0" i="0" dirty="0" smtClean="0"/>
          </a:p>
          <a:p>
            <a:endParaRPr lang="en-US" b="0" i="0" dirty="0" smtClean="0"/>
          </a:p>
          <a:p>
            <a:r>
              <a:rPr lang="en-US" b="1" i="0" dirty="0" smtClean="0"/>
              <a:t>Background</a:t>
            </a:r>
            <a:r>
              <a:rPr lang="en-US" b="1" i="0" baseline="0" dirty="0" smtClean="0"/>
              <a:t> Information for the Instructor</a:t>
            </a:r>
          </a:p>
          <a:p>
            <a:r>
              <a:rPr lang="en-US" b="0" i="0" baseline="0" dirty="0" smtClean="0"/>
              <a:t>This graph shows the concentration of carbon dioxide in the atmosphere over the past 2000 years. As you can see, we have reached carbon dioxide concentrations that are unprecedented going back 2000 years.  The rate of increase is also much faster than any time in history.  If you go to the website listed on the slide (co2now.org), you can see the most recent measurements taken by Scripps Institution of Oceanography.  The rapid increase in carbon dioxide since the 1950s is known as the Keeling Curve.  David Keeling started measuring atmospheric </a:t>
            </a:r>
            <a:r>
              <a:rPr lang="en-US" dirty="0" smtClean="0"/>
              <a:t>CO</a:t>
            </a:r>
            <a:r>
              <a:rPr lang="en-US" baseline="-25000" dirty="0" smtClean="0"/>
              <a:t>2</a:t>
            </a:r>
            <a:r>
              <a:rPr lang="en-US" dirty="0" smtClean="0"/>
              <a:t> all over the world and noticed that the average concentration and trends in the data were similar.  Beginning in 1957, Scripps Institution of Oceanography supported continuous monitoring of atmospheric</a:t>
            </a:r>
            <a:r>
              <a:rPr lang="en-US" baseline="0" dirty="0" smtClean="0"/>
              <a:t> </a:t>
            </a:r>
            <a:r>
              <a:rPr lang="en-US" dirty="0" smtClean="0"/>
              <a:t>CO</a:t>
            </a:r>
            <a:r>
              <a:rPr lang="en-US" baseline="-25000" dirty="0" smtClean="0"/>
              <a:t>2</a:t>
            </a:r>
            <a:r>
              <a:rPr lang="en-US" dirty="0" smtClean="0"/>
              <a:t> in Mauna Loa, Hawaii.  </a:t>
            </a:r>
          </a:p>
          <a:p>
            <a:endParaRPr lang="en-US" dirty="0" smtClean="0"/>
          </a:p>
          <a:p>
            <a:pPr defTabSz="931774">
              <a:defRPr/>
            </a:pPr>
            <a:r>
              <a:rPr lang="en-US" b="1" i="0" dirty="0" smtClean="0"/>
              <a:t>Narrative for the Instructor/Questions to ask Students</a:t>
            </a:r>
          </a:p>
          <a:p>
            <a:pPr defTabSz="931774">
              <a:defRPr/>
            </a:pPr>
            <a:r>
              <a:rPr lang="en-US" b="0" i="0" dirty="0" smtClean="0"/>
              <a:t>What</a:t>
            </a:r>
            <a:r>
              <a:rPr lang="en-US" b="0" i="0" baseline="0" dirty="0" smtClean="0"/>
              <a:t> does the x-axis of this graph show?</a:t>
            </a:r>
          </a:p>
          <a:p>
            <a:pPr defTabSz="931774">
              <a:defRPr/>
            </a:pPr>
            <a:r>
              <a:rPr lang="en-US" b="0" i="0" baseline="0" dirty="0" smtClean="0"/>
              <a:t>     Answer: Time from year 0 to 2020</a:t>
            </a:r>
          </a:p>
          <a:p>
            <a:pPr defTabSz="931774">
              <a:defRPr/>
            </a:pPr>
            <a:r>
              <a:rPr lang="en-US" b="0" i="0" baseline="0" dirty="0" smtClean="0"/>
              <a:t>What does the y-axis of this graph show?</a:t>
            </a:r>
          </a:p>
          <a:p>
            <a:pPr defTabSz="931774">
              <a:defRPr/>
            </a:pPr>
            <a:r>
              <a:rPr lang="en-US" b="0" i="0" baseline="0" dirty="0" smtClean="0"/>
              <a:t>     Answer: CO</a:t>
            </a:r>
            <a:r>
              <a:rPr lang="en-US" b="0" i="0" baseline="-25000" dirty="0" smtClean="0"/>
              <a:t>2</a:t>
            </a:r>
          </a:p>
          <a:p>
            <a:pPr defTabSz="931774">
              <a:defRPr/>
            </a:pPr>
            <a:r>
              <a:rPr lang="en-US" b="0" i="0" baseline="0" dirty="0" smtClean="0"/>
              <a:t>What trend(s) do you notice about the left side of the graph?  Is carbon dioxide increasing, decreasing, or staying stable? What is the concentration?</a:t>
            </a:r>
          </a:p>
          <a:p>
            <a:pPr defTabSz="931774">
              <a:defRPr/>
            </a:pPr>
            <a:r>
              <a:rPr lang="en-US" b="0" i="0" baseline="0" dirty="0" smtClean="0"/>
              <a:t>     Answer: It’s fairly stable at ~280 ppm.</a:t>
            </a:r>
          </a:p>
          <a:p>
            <a:pPr defTabSz="931774">
              <a:defRPr/>
            </a:pPr>
            <a:r>
              <a:rPr lang="en-US" b="0" i="0" baseline="0" dirty="0" smtClean="0"/>
              <a:t>What trend(s) do you notice on the right side of the graph from 1800 to 2020?</a:t>
            </a:r>
          </a:p>
          <a:p>
            <a:pPr defTabSz="931774">
              <a:defRPr/>
            </a:pPr>
            <a:r>
              <a:rPr lang="en-US" b="0" i="0" baseline="0" dirty="0" smtClean="0"/>
              <a:t>     Answer: There is a rapid increase in carbon dioxide</a:t>
            </a:r>
          </a:p>
          <a:p>
            <a:pPr defTabSz="931774">
              <a:defRPr/>
            </a:pPr>
            <a:r>
              <a:rPr lang="en-US" b="0" i="0" baseline="0" dirty="0" smtClean="0"/>
              <a:t>Why do you think there is a sudden increase in carbon dioxide?</a:t>
            </a:r>
          </a:p>
          <a:p>
            <a:pPr defTabSz="931774">
              <a:defRPr/>
            </a:pPr>
            <a:r>
              <a:rPr lang="en-US" b="0" i="0" baseline="0" dirty="0" smtClean="0"/>
              <a:t>     Answer: The Industrial Revolution  began during the 1850s.  With the Industrial Revolution came a change in land use practices and production of more </a:t>
            </a:r>
          </a:p>
          <a:p>
            <a:pPr defTabSz="931774">
              <a:defRPr/>
            </a:pPr>
            <a:r>
              <a:rPr lang="en-US" b="0" i="0" baseline="0" dirty="0" smtClean="0"/>
              <a:t>                  factories.</a:t>
            </a:r>
          </a:p>
          <a:p>
            <a:pPr defTabSz="931774">
              <a:defRPr/>
            </a:pPr>
            <a:endParaRPr lang="en-US" b="0" i="0" baseline="0" dirty="0" smtClean="0"/>
          </a:p>
          <a:p>
            <a:pPr defTabSz="931774">
              <a:defRPr/>
            </a:pPr>
            <a:endParaRPr lang="en-US" b="0" i="0" baseline="-25000" dirty="0" smtClean="0"/>
          </a:p>
          <a:p>
            <a:pPr marL="228600" indent="-228600" defTabSz="931774">
              <a:buNone/>
              <a:defRPr/>
            </a:pPr>
            <a:endParaRPr lang="en-US" baseline="0" dirty="0" smtClean="0"/>
          </a:p>
          <a:p>
            <a:pPr marL="228600" indent="-228600" defTabSz="931774">
              <a:buNone/>
              <a:defRPr/>
            </a:pPr>
            <a:r>
              <a:rPr lang="en-US" b="1" baseline="0" dirty="0" smtClean="0"/>
              <a:t>**********</a:t>
            </a:r>
          </a:p>
          <a:p>
            <a:pPr rtl="0"/>
            <a:r>
              <a:rPr lang="en-US" b="1" baseline="0" dirty="0" smtClean="0"/>
              <a:t>Graphics Credit: </a:t>
            </a:r>
            <a:r>
              <a:rPr lang="en-US" sz="1200" kern="1200" dirty="0" err="1" smtClean="0">
                <a:solidFill>
                  <a:schemeClr val="tx1"/>
                </a:solidFill>
                <a:latin typeface="+mn-lt"/>
                <a:ea typeface="+mn-ea"/>
                <a:cs typeface="+mn-cs"/>
              </a:rPr>
              <a:t>Ciais</a:t>
            </a:r>
            <a:r>
              <a:rPr lang="en-US" sz="1200" kern="1200" dirty="0" smtClean="0">
                <a:solidFill>
                  <a:schemeClr val="tx1"/>
                </a:solidFill>
                <a:latin typeface="+mn-lt"/>
                <a:ea typeface="+mn-ea"/>
                <a:cs typeface="+mn-cs"/>
              </a:rPr>
              <a:t>, P., C. Sabine, G. </a:t>
            </a:r>
            <a:r>
              <a:rPr lang="en-US" sz="1200" kern="1200" dirty="0" err="1" smtClean="0">
                <a:solidFill>
                  <a:schemeClr val="tx1"/>
                </a:solidFill>
                <a:latin typeface="+mn-lt"/>
                <a:ea typeface="+mn-ea"/>
                <a:cs typeface="+mn-cs"/>
              </a:rPr>
              <a:t>Bala</a:t>
            </a:r>
            <a:r>
              <a:rPr lang="en-US" sz="1200" kern="1200" dirty="0" smtClean="0">
                <a:solidFill>
                  <a:schemeClr val="tx1"/>
                </a:solidFill>
                <a:latin typeface="+mn-lt"/>
                <a:ea typeface="+mn-ea"/>
                <a:cs typeface="+mn-cs"/>
              </a:rPr>
              <a:t>, L. Bopp, V. </a:t>
            </a:r>
            <a:r>
              <a:rPr lang="en-US" sz="1200" kern="1200" dirty="0" err="1" smtClean="0">
                <a:solidFill>
                  <a:schemeClr val="tx1"/>
                </a:solidFill>
                <a:latin typeface="+mn-lt"/>
                <a:ea typeface="+mn-ea"/>
                <a:cs typeface="+mn-cs"/>
              </a:rPr>
              <a:t>Brovkin</a:t>
            </a:r>
            <a:r>
              <a:rPr lang="en-US" sz="1200" kern="1200" dirty="0" smtClean="0">
                <a:solidFill>
                  <a:schemeClr val="tx1"/>
                </a:solidFill>
                <a:latin typeface="+mn-lt"/>
                <a:ea typeface="+mn-ea"/>
                <a:cs typeface="+mn-cs"/>
              </a:rPr>
              <a:t>, J. </a:t>
            </a:r>
            <a:r>
              <a:rPr lang="en-US" sz="1200" kern="1200" dirty="0" err="1" smtClean="0">
                <a:solidFill>
                  <a:schemeClr val="tx1"/>
                </a:solidFill>
                <a:latin typeface="+mn-lt"/>
                <a:ea typeface="+mn-ea"/>
                <a:cs typeface="+mn-cs"/>
              </a:rPr>
              <a:t>Canadell</a:t>
            </a:r>
            <a:r>
              <a:rPr lang="en-US" sz="1200" kern="1200" dirty="0" smtClean="0">
                <a:solidFill>
                  <a:schemeClr val="tx1"/>
                </a:solidFill>
                <a:latin typeface="+mn-lt"/>
                <a:ea typeface="+mn-ea"/>
                <a:cs typeface="+mn-cs"/>
              </a:rPr>
              <a:t>, A. </a:t>
            </a:r>
            <a:r>
              <a:rPr lang="en-US" sz="1200" kern="1200" dirty="0" err="1" smtClean="0">
                <a:solidFill>
                  <a:schemeClr val="tx1"/>
                </a:solidFill>
                <a:latin typeface="+mn-lt"/>
                <a:ea typeface="+mn-ea"/>
                <a:cs typeface="+mn-cs"/>
              </a:rPr>
              <a:t>Chhabra</a:t>
            </a:r>
            <a:r>
              <a:rPr lang="en-US" sz="1200" kern="1200" dirty="0" smtClean="0">
                <a:solidFill>
                  <a:schemeClr val="tx1"/>
                </a:solidFill>
                <a:latin typeface="+mn-lt"/>
                <a:ea typeface="+mn-ea"/>
                <a:cs typeface="+mn-cs"/>
              </a:rPr>
              <a:t>, R. </a:t>
            </a:r>
            <a:r>
              <a:rPr lang="en-US" sz="1200" kern="1200" dirty="0" err="1" smtClean="0">
                <a:solidFill>
                  <a:schemeClr val="tx1"/>
                </a:solidFill>
                <a:latin typeface="+mn-lt"/>
                <a:ea typeface="+mn-ea"/>
                <a:cs typeface="+mn-cs"/>
              </a:rPr>
              <a:t>DeFries</a:t>
            </a:r>
            <a:r>
              <a:rPr lang="en-US" sz="1200" kern="1200" dirty="0" smtClean="0">
                <a:solidFill>
                  <a:schemeClr val="tx1"/>
                </a:solidFill>
                <a:latin typeface="+mn-lt"/>
                <a:ea typeface="+mn-ea"/>
                <a:cs typeface="+mn-cs"/>
              </a:rPr>
              <a:t>, J. Galloway, M. </a:t>
            </a:r>
            <a:r>
              <a:rPr lang="en-US" sz="1200" kern="1200" dirty="0" err="1" smtClean="0">
                <a:solidFill>
                  <a:schemeClr val="tx1"/>
                </a:solidFill>
                <a:latin typeface="+mn-lt"/>
                <a:ea typeface="+mn-ea"/>
                <a:cs typeface="+mn-cs"/>
              </a:rPr>
              <a:t>Heimann</a:t>
            </a:r>
            <a:r>
              <a:rPr lang="en-US" sz="1200" kern="1200" dirty="0" smtClean="0">
                <a:solidFill>
                  <a:schemeClr val="tx1"/>
                </a:solidFill>
                <a:latin typeface="+mn-lt"/>
                <a:ea typeface="+mn-ea"/>
                <a:cs typeface="+mn-cs"/>
              </a:rPr>
              <a:t>, C. Jones, C. Le </a:t>
            </a:r>
            <a:r>
              <a:rPr lang="en-US" sz="1200" kern="1200" dirty="0" err="1" smtClean="0">
                <a:solidFill>
                  <a:schemeClr val="tx1"/>
                </a:solidFill>
                <a:latin typeface="+mn-lt"/>
                <a:ea typeface="+mn-ea"/>
                <a:cs typeface="+mn-cs"/>
              </a:rPr>
              <a:t>Quéré</a:t>
            </a:r>
            <a:r>
              <a:rPr lang="en-US" sz="1200" kern="1200" dirty="0" smtClean="0">
                <a:solidFill>
                  <a:schemeClr val="tx1"/>
                </a:solidFill>
                <a:latin typeface="+mn-lt"/>
                <a:ea typeface="+mn-ea"/>
                <a:cs typeface="+mn-cs"/>
              </a:rPr>
              <a:t>, R.B. </a:t>
            </a:r>
            <a:r>
              <a:rPr lang="en-US" sz="1200" kern="1200" dirty="0" err="1" smtClean="0">
                <a:solidFill>
                  <a:schemeClr val="tx1"/>
                </a:solidFill>
                <a:latin typeface="+mn-lt"/>
                <a:ea typeface="+mn-ea"/>
                <a:cs typeface="+mn-cs"/>
              </a:rPr>
              <a:t>Myneni</a:t>
            </a:r>
            <a:r>
              <a:rPr lang="en-US" sz="1200" kern="1200" dirty="0" smtClean="0">
                <a:solidFill>
                  <a:schemeClr val="tx1"/>
                </a:solidFill>
                <a:latin typeface="+mn-lt"/>
                <a:ea typeface="+mn-ea"/>
                <a:cs typeface="+mn-cs"/>
              </a:rPr>
              <a:t>, S. </a:t>
            </a:r>
            <a:r>
              <a:rPr lang="en-US" sz="1200" kern="1200" dirty="0" err="1" smtClean="0">
                <a:solidFill>
                  <a:schemeClr val="tx1"/>
                </a:solidFill>
                <a:latin typeface="+mn-lt"/>
                <a:ea typeface="+mn-ea"/>
                <a:cs typeface="+mn-cs"/>
              </a:rPr>
              <a:t>Piao</a:t>
            </a:r>
            <a:r>
              <a:rPr lang="en-US" sz="1200" kern="1200" dirty="0" smtClean="0">
                <a:solidFill>
                  <a:schemeClr val="tx1"/>
                </a:solidFill>
                <a:latin typeface="+mn-lt"/>
                <a:ea typeface="+mn-ea"/>
                <a:cs typeface="+mn-cs"/>
              </a:rPr>
              <a:t> and P. Thornton, 2013: Carbon and Other Biogeochemical Cycles.</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In: Climate Change 2013: The Physical Science Basis. Contribution of Working</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Group I to the Fifth Assessment Report of the Intergovernmental Panel on Climate Change</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[Stocker, T.F., D. Qin, G.-K. </a:t>
            </a:r>
            <a:r>
              <a:rPr lang="en-US" sz="1200" kern="1200" dirty="0" err="1" smtClean="0">
                <a:solidFill>
                  <a:schemeClr val="tx1"/>
                </a:solidFill>
                <a:latin typeface="+mn-lt"/>
                <a:ea typeface="+mn-ea"/>
                <a:cs typeface="+mn-cs"/>
              </a:rPr>
              <a:t>Plattner</a:t>
            </a:r>
            <a:r>
              <a:rPr lang="en-US" sz="1200" kern="1200" dirty="0" smtClean="0">
                <a:solidFill>
                  <a:schemeClr val="tx1"/>
                </a:solidFill>
                <a:latin typeface="+mn-lt"/>
                <a:ea typeface="+mn-ea"/>
                <a:cs typeface="+mn-cs"/>
              </a:rPr>
              <a:t>, M. </a:t>
            </a:r>
            <a:r>
              <a:rPr lang="en-US" sz="1200" kern="1200" dirty="0" err="1" smtClean="0">
                <a:solidFill>
                  <a:schemeClr val="tx1"/>
                </a:solidFill>
                <a:latin typeface="+mn-lt"/>
                <a:ea typeface="+mn-ea"/>
                <a:cs typeface="+mn-cs"/>
              </a:rPr>
              <a:t>Tignor</a:t>
            </a:r>
            <a:r>
              <a:rPr lang="en-US" sz="1200" kern="1200" dirty="0" smtClean="0">
                <a:solidFill>
                  <a:schemeClr val="tx1"/>
                </a:solidFill>
                <a:latin typeface="+mn-lt"/>
                <a:ea typeface="+mn-ea"/>
                <a:cs typeface="+mn-cs"/>
              </a:rPr>
              <a:t>, S.K. Allen, J. </a:t>
            </a:r>
            <a:r>
              <a:rPr lang="en-US" sz="1200" kern="1200" baseline="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Boschung</a:t>
            </a:r>
            <a:r>
              <a:rPr lang="en-US" sz="1200" kern="1200" dirty="0" smtClean="0">
                <a:solidFill>
                  <a:schemeClr val="tx1"/>
                </a:solidFill>
                <a:latin typeface="+mn-lt"/>
                <a:ea typeface="+mn-ea"/>
                <a:cs typeface="+mn-cs"/>
              </a:rPr>
              <a:t>, A. </a:t>
            </a:r>
            <a:r>
              <a:rPr lang="en-US" sz="1200" kern="1200" dirty="0" err="1" smtClean="0">
                <a:solidFill>
                  <a:schemeClr val="tx1"/>
                </a:solidFill>
                <a:latin typeface="+mn-lt"/>
                <a:ea typeface="+mn-ea"/>
                <a:cs typeface="+mn-cs"/>
              </a:rPr>
              <a:t>Nauels</a:t>
            </a:r>
            <a:r>
              <a:rPr lang="en-US" sz="1200" kern="1200" dirty="0" smtClean="0">
                <a:solidFill>
                  <a:schemeClr val="tx1"/>
                </a:solidFill>
                <a:latin typeface="+mn-lt"/>
                <a:ea typeface="+mn-ea"/>
                <a:cs typeface="+mn-cs"/>
              </a:rPr>
              <a:t>, Y. Xia, V. </a:t>
            </a:r>
            <a:r>
              <a:rPr lang="en-US" sz="1200" kern="1200" dirty="0" err="1" smtClean="0">
                <a:solidFill>
                  <a:schemeClr val="tx1"/>
                </a:solidFill>
                <a:latin typeface="+mn-lt"/>
                <a:ea typeface="+mn-ea"/>
                <a:cs typeface="+mn-cs"/>
              </a:rPr>
              <a:t>Bex</a:t>
            </a:r>
            <a:r>
              <a:rPr lang="en-US" sz="1200" kern="1200" dirty="0" smtClean="0">
                <a:solidFill>
                  <a:schemeClr val="tx1"/>
                </a:solidFill>
                <a:latin typeface="+mn-lt"/>
                <a:ea typeface="+mn-ea"/>
                <a:cs typeface="+mn-cs"/>
              </a:rPr>
              <a:t> and P.M. </a:t>
            </a:r>
            <a:r>
              <a:rPr lang="en-US" sz="1200" kern="1200" dirty="0" err="1" smtClean="0">
                <a:solidFill>
                  <a:schemeClr val="tx1"/>
                </a:solidFill>
                <a:latin typeface="+mn-lt"/>
                <a:ea typeface="+mn-ea"/>
                <a:cs typeface="+mn-cs"/>
              </a:rPr>
              <a:t>Midgley</a:t>
            </a:r>
            <a:r>
              <a:rPr lang="en-US" sz="1200" kern="1200" dirty="0" smtClean="0">
                <a:solidFill>
                  <a:schemeClr val="tx1"/>
                </a:solidFill>
                <a:latin typeface="+mn-lt"/>
                <a:ea typeface="+mn-ea"/>
                <a:cs typeface="+mn-cs"/>
              </a:rPr>
              <a:t> (eds.)]. Cambridge</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University Press, Cambridge, United </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Kingdom and New York, NY, USA.</a:t>
            </a:r>
          </a:p>
          <a:p>
            <a:pPr marL="228600" indent="-228600" defTabSz="931774">
              <a:buNone/>
              <a:defRPr/>
            </a:pPr>
            <a:endParaRPr lang="en-US" b="1" baseline="0" dirty="0" smtClean="0"/>
          </a:p>
          <a:p>
            <a:pPr marL="228600" indent="-228600" defTabSz="931774">
              <a:buNone/>
              <a:defRPr/>
            </a:pPr>
            <a:endParaRPr lang="en-US" baseline="0" dirty="0" smtClean="0"/>
          </a:p>
          <a:p>
            <a:pPr marL="228600" indent="-228600" defTabSz="931774">
              <a:buNone/>
              <a:defRPr/>
            </a:pPr>
            <a:endParaRPr lang="en-US" dirty="0" smtClean="0"/>
          </a:p>
          <a:p>
            <a:endParaRPr lang="en-US" b="1" i="1" dirty="0"/>
          </a:p>
        </p:txBody>
      </p:sp>
      <p:sp>
        <p:nvSpPr>
          <p:cNvPr id="4" name="Slide Number Placeholder 3"/>
          <p:cNvSpPr>
            <a:spLocks noGrp="1"/>
          </p:cNvSpPr>
          <p:nvPr>
            <p:ph type="sldNum" sz="quarter" idx="10"/>
          </p:nvPr>
        </p:nvSpPr>
        <p:spPr/>
        <p:txBody>
          <a:bodyPr/>
          <a:lstStyle/>
          <a:p>
            <a:fld id="{7DEB26C7-3BA2-41DC-B1DA-DBB343311BE9}"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i="1" dirty="0" smtClean="0"/>
              <a:t>This slide is for the instructor.</a:t>
            </a:r>
          </a:p>
          <a:p>
            <a:endParaRPr lang="en-US" b="1" i="1" dirty="0" smtClean="0"/>
          </a:p>
          <a:p>
            <a:r>
              <a:rPr lang="en-US" b="1" i="0" dirty="0" smtClean="0"/>
              <a:t>WHY: </a:t>
            </a:r>
            <a:r>
              <a:rPr lang="en-US" b="0" i="0" dirty="0" smtClean="0"/>
              <a:t>This slide shows an example of the graph displayed on co2now.org</a:t>
            </a:r>
            <a:r>
              <a:rPr lang="en-US" b="0" i="0" baseline="0" dirty="0" smtClean="0"/>
              <a:t>.  The home page will also have the most recent measurement of CO</a:t>
            </a:r>
            <a:r>
              <a:rPr lang="en-US" b="0" i="0" baseline="-25000" dirty="0" smtClean="0"/>
              <a:t>2</a:t>
            </a:r>
            <a:r>
              <a:rPr lang="en-US" b="0" i="0" baseline="0" dirty="0" smtClean="0"/>
              <a:t> displayed.</a:t>
            </a:r>
          </a:p>
          <a:p>
            <a:endParaRPr lang="en-US" b="0" i="0" baseline="0" dirty="0" smtClean="0"/>
          </a:p>
          <a:p>
            <a:r>
              <a:rPr lang="en-US" b="1" i="0" baseline="0" dirty="0" smtClean="0"/>
              <a:t>Graphics Credit: </a:t>
            </a:r>
            <a:r>
              <a:rPr lang="en-US" b="0" i="0" baseline="0" dirty="0" smtClean="0"/>
              <a:t>co2now.org</a:t>
            </a:r>
            <a:endParaRPr lang="en-US" b="1" i="0" dirty="0"/>
          </a:p>
        </p:txBody>
      </p:sp>
      <p:sp>
        <p:nvSpPr>
          <p:cNvPr id="4" name="Slide Number Placeholder 3"/>
          <p:cNvSpPr>
            <a:spLocks noGrp="1"/>
          </p:cNvSpPr>
          <p:nvPr>
            <p:ph type="sldNum" sz="quarter" idx="10"/>
          </p:nvPr>
        </p:nvSpPr>
        <p:spPr/>
        <p:txBody>
          <a:bodyPr/>
          <a:lstStyle/>
          <a:p>
            <a:fld id="{7DEB26C7-3BA2-41DC-B1DA-DBB343311BE9}"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i="1" dirty="0" smtClean="0"/>
              <a:t>This slide is for the students</a:t>
            </a:r>
          </a:p>
          <a:p>
            <a:endParaRPr lang="en-US" b="1" i="1" dirty="0" smtClean="0"/>
          </a:p>
          <a:p>
            <a:r>
              <a:rPr lang="en-US" b="1" i="0" dirty="0" smtClean="0"/>
              <a:t>WHY: </a:t>
            </a:r>
            <a:r>
              <a:rPr lang="en-US" b="0" i="0" dirty="0" smtClean="0"/>
              <a:t>Students begin thinking about the sources of carbon dioxide and realize we are altering</a:t>
            </a:r>
            <a:r>
              <a:rPr lang="en-US" b="0" i="0" baseline="0" dirty="0" smtClean="0"/>
              <a:t> the amount of carbon dioxide in the atmosphere.  This sets up the first activity of this lesson (slide 4).</a:t>
            </a:r>
            <a:endParaRPr lang="en-US" b="1" i="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smtClean="0"/>
              <a:t>Narrative for the Instructor</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In addition to the Industrial Revolution beginning, you can probably think of many sources of carbon dioxide in the atmosphere.  What are some of these sources? </a:t>
            </a:r>
          </a:p>
          <a:p>
            <a:pPr marL="0" marR="0" indent="0" algn="l" defTabSz="914400" rtl="0" eaLnBrk="1" fontAlgn="auto" latinLnBrk="0" hangingPunct="1">
              <a:lnSpc>
                <a:spcPct val="100000"/>
              </a:lnSpc>
              <a:spcBef>
                <a:spcPts val="0"/>
              </a:spcBef>
              <a:spcAft>
                <a:spcPts val="0"/>
              </a:spcAft>
              <a:buClrTx/>
              <a:buSzTx/>
              <a:buFontTx/>
              <a:buNone/>
              <a:tabLst/>
              <a:defRPr/>
            </a:pPr>
            <a:r>
              <a:rPr lang="en-US" b="0" i="0" baseline="0" dirty="0" smtClean="0"/>
              <a:t>     </a:t>
            </a:r>
            <a:r>
              <a:rPr lang="en-US" b="1" i="1" baseline="0" dirty="0" smtClean="0"/>
              <a:t>Expected Student Responses: </a:t>
            </a:r>
            <a:r>
              <a:rPr lang="en-US" b="0" i="0" baseline="0" dirty="0" smtClean="0"/>
              <a:t>cars, airplanes, boats, factories, breathing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i="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0" i="0" baseline="0" dirty="0" smtClean="0"/>
              <a:t>Those are few of many sources of carbon dioxide.  Two other important sources are cement production and decomposition of plant or animal matter.  Some of these sources can be classified as natural sources.  However, some of the sources you named are considered to be anthropogenic, which can be defined as “caused by humans.”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smtClean="0"/>
              <a:t>**********</a:t>
            </a: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smtClean="0"/>
              <a:t>Graphics Credit: </a:t>
            </a:r>
            <a:r>
              <a:rPr lang="en-US" b="0" baseline="0" dirty="0" smtClean="0"/>
              <a:t>http://frack-off.org.uk/carbon-capture-and-storage-having-your-cake-and-burning-it/</a:t>
            </a:r>
            <a:endParaRPr lang="en-US" b="0" dirty="0" smtClean="0"/>
          </a:p>
          <a:p>
            <a:endParaRPr lang="en-US" b="0" i="0" dirty="0"/>
          </a:p>
        </p:txBody>
      </p:sp>
      <p:sp>
        <p:nvSpPr>
          <p:cNvPr id="4" name="Slide Number Placeholder 3"/>
          <p:cNvSpPr>
            <a:spLocks noGrp="1"/>
          </p:cNvSpPr>
          <p:nvPr>
            <p:ph type="sldNum" sz="quarter" idx="10"/>
          </p:nvPr>
        </p:nvSpPr>
        <p:spPr/>
        <p:txBody>
          <a:bodyPr/>
          <a:lstStyle/>
          <a:p>
            <a:fld id="{7DEB26C7-3BA2-41DC-B1DA-DBB343311BE9}"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i="1" dirty="0" smtClean="0"/>
              <a:t>This slide is for the students</a:t>
            </a:r>
          </a:p>
          <a:p>
            <a:endParaRPr lang="en-US" b="1" i="1" dirty="0" smtClean="0"/>
          </a:p>
          <a:p>
            <a:r>
              <a:rPr lang="en-US" b="1" i="0" dirty="0" smtClean="0"/>
              <a:t>WHY: </a:t>
            </a:r>
            <a:r>
              <a:rPr lang="en-US" b="0" i="0" dirty="0" smtClean="0"/>
              <a:t>This slides reviews</a:t>
            </a:r>
            <a:r>
              <a:rPr lang="en-US" b="0" i="0" baseline="0" dirty="0" smtClean="0"/>
              <a:t> the carbon cycle that students should have learned previously in an earth science or biology class.  This activity will allow the instructor to assess prior student knowledge about the carbon cycle.  This review should be brief (~5 min).  You may have students list the sources and sinks in their notebooks.</a:t>
            </a:r>
            <a:endParaRPr lang="en-US" b="1" i="0" dirty="0" smtClean="0"/>
          </a:p>
          <a:p>
            <a:endParaRPr lang="en-US" b="1" i="1" dirty="0" smtClean="0"/>
          </a:p>
          <a:p>
            <a:r>
              <a:rPr lang="en-US" b="1" i="0" dirty="0" smtClean="0"/>
              <a:t>Narrative for the Instructor</a:t>
            </a:r>
          </a:p>
          <a:p>
            <a:r>
              <a:rPr lang="en-US" b="0" i="0" dirty="0" smtClean="0"/>
              <a:t>This figure shows</a:t>
            </a:r>
            <a:r>
              <a:rPr lang="en-US" b="0" i="0" baseline="0" dirty="0" smtClean="0"/>
              <a:t> the various sources, sinks, and storages of carbon through the carbon cycle.  The numbers state how much carbon is transferred through that process each year or how much carbon is stored in that reservoir.  For instance, the atmosphere holds 850 GT of carbon.  The arrows show which way the carbon is flowing between reservoirs.  Some of the reservoirs listed include the atmosphere, vegetation, fossil fuels, ocean, and rock.  However, we are going to focus on the processes (arrows) in this figure.  Let’s go through each of the processes on this figure and identify the sources and sinks of carbon dioxide.</a:t>
            </a:r>
          </a:p>
          <a:p>
            <a:r>
              <a:rPr lang="en-US" b="0" i="0" baseline="0" dirty="0" smtClean="0"/>
              <a:t>(Note: Ask students whether each one of the following is a source or sink when guiding them through the processes.)</a:t>
            </a:r>
            <a:endParaRPr lang="en-US" b="0" i="0" dirty="0" smtClean="0"/>
          </a:p>
          <a:p>
            <a:endParaRPr lang="en-US" b="1" i="0" dirty="0" smtClean="0"/>
          </a:p>
          <a:p>
            <a:r>
              <a:rPr lang="en-US" b="0" i="0" u="sng" dirty="0" smtClean="0"/>
              <a:t>Respiration</a:t>
            </a:r>
            <a:r>
              <a:rPr lang="en-US" b="0" i="0" u="none" baseline="0" dirty="0" smtClean="0"/>
              <a:t> of plants and animals produce carbon dioxide, so it is considered a </a:t>
            </a:r>
            <a:r>
              <a:rPr lang="en-US" b="0" i="0" u="sng" baseline="0" dirty="0" smtClean="0"/>
              <a:t>source.</a:t>
            </a:r>
          </a:p>
          <a:p>
            <a:r>
              <a:rPr lang="en-US" b="0" i="0" u="sng" baseline="0" dirty="0" smtClean="0"/>
              <a:t>Photosynthesis</a:t>
            </a:r>
            <a:r>
              <a:rPr lang="en-US" b="0" i="0" u="none" baseline="0" dirty="0" smtClean="0"/>
              <a:t> by plants use carbon dioxide, water, and light to make energy.  This process would be a </a:t>
            </a:r>
            <a:r>
              <a:rPr lang="en-US" b="0" i="0" u="sng" baseline="0" dirty="0" smtClean="0"/>
              <a:t>sink</a:t>
            </a:r>
            <a:r>
              <a:rPr lang="en-US" b="0" i="0" u="none" baseline="0" dirty="0" smtClean="0"/>
              <a:t> of carbon dioxide.</a:t>
            </a:r>
          </a:p>
          <a:p>
            <a:r>
              <a:rPr lang="en-US" b="0" i="0" u="sng" baseline="0" dirty="0" smtClean="0"/>
              <a:t>Land Use</a:t>
            </a:r>
            <a:r>
              <a:rPr lang="en-US" b="0" i="0" u="none" baseline="0" dirty="0" smtClean="0"/>
              <a:t> can be considered to be a </a:t>
            </a:r>
            <a:r>
              <a:rPr lang="en-US" b="0" i="0" u="sng" baseline="0" dirty="0" smtClean="0"/>
              <a:t>source or sink</a:t>
            </a:r>
            <a:r>
              <a:rPr lang="en-US" b="0" i="0" u="none" baseline="0" dirty="0" smtClean="0"/>
              <a:t>.  The changes to land use since the Industrial Revolution is a major contributor of the Keeling Curve seen </a:t>
            </a:r>
          </a:p>
          <a:p>
            <a:r>
              <a:rPr lang="en-US" b="0" i="0" u="none" baseline="0" dirty="0" smtClean="0"/>
              <a:t>     previously.</a:t>
            </a:r>
          </a:p>
          <a:p>
            <a:r>
              <a:rPr lang="en-US" b="0" i="0" u="sng" baseline="0" dirty="0" smtClean="0"/>
              <a:t>Burning of Fossil Fuels</a:t>
            </a:r>
            <a:r>
              <a:rPr lang="en-US" b="0" i="0" u="none" baseline="0" dirty="0" smtClean="0"/>
              <a:t> adds carbon dioxide (and other pollutants) to the atmosphere and therefore would be an anthropogenic </a:t>
            </a:r>
            <a:r>
              <a:rPr lang="en-US" b="0" i="0" u="sng" baseline="0" dirty="0" smtClean="0"/>
              <a:t>source.</a:t>
            </a:r>
            <a:endParaRPr lang="en-US" b="0" i="0" u="none" baseline="0" dirty="0" smtClean="0"/>
          </a:p>
          <a:p>
            <a:r>
              <a:rPr lang="en-US" b="0" i="0" u="none" baseline="0" dirty="0" smtClean="0"/>
              <a:t>The </a:t>
            </a:r>
            <a:r>
              <a:rPr lang="en-US" b="0" i="0" u="sng" baseline="0" dirty="0" smtClean="0"/>
              <a:t>Oceans</a:t>
            </a:r>
            <a:r>
              <a:rPr lang="en-US" b="0" i="0" u="none" baseline="0" dirty="0" smtClean="0"/>
              <a:t> can be a </a:t>
            </a:r>
            <a:r>
              <a:rPr lang="en-US" b="0" i="0" u="sng" baseline="0" dirty="0" smtClean="0"/>
              <a:t>source or sink</a:t>
            </a:r>
            <a:r>
              <a:rPr lang="en-US" b="0" i="0" u="none" baseline="0" dirty="0" smtClean="0"/>
              <a:t> depending the process you are examining (degassing versus absorption) and where you are located.  Overall, the </a:t>
            </a:r>
          </a:p>
          <a:p>
            <a:r>
              <a:rPr lang="en-US" b="0" i="0" u="none" baseline="0" dirty="0" smtClean="0"/>
              <a:t>     oceans are a </a:t>
            </a:r>
            <a:r>
              <a:rPr lang="en-US" b="0" i="0" u="sng" baseline="0" dirty="0" smtClean="0"/>
              <a:t>sink</a:t>
            </a:r>
            <a:r>
              <a:rPr lang="en-US" b="0" i="0" u="none" baseline="0" dirty="0" smtClean="0"/>
              <a:t> of carbon dioxide which has helped prevent our climate from changing even more dramatically.</a:t>
            </a:r>
          </a:p>
          <a:p>
            <a:endParaRPr lang="en-US" b="0" i="0" baseline="0" dirty="0" smtClean="0"/>
          </a:p>
          <a:p>
            <a:r>
              <a:rPr lang="en-US" b="1" i="0" baseline="0" dirty="0" smtClean="0"/>
              <a:t>**********</a:t>
            </a:r>
          </a:p>
          <a:p>
            <a:r>
              <a:rPr lang="en-US" b="1" i="0" baseline="0" dirty="0" smtClean="0"/>
              <a:t>GRAPHIC CREDIT: </a:t>
            </a:r>
            <a:r>
              <a:rPr lang="en-US" b="0" i="0" baseline="0" dirty="0" smtClean="0"/>
              <a:t>http://tothepoles.files.wordpress.com/2013/08/carboncycle.png</a:t>
            </a:r>
          </a:p>
          <a:p>
            <a:r>
              <a:rPr lang="en-US" b="0" i="0" dirty="0" smtClean="0"/>
              <a:t> </a:t>
            </a:r>
            <a:endParaRPr lang="en-US" b="0" i="0" dirty="0"/>
          </a:p>
        </p:txBody>
      </p:sp>
      <p:sp>
        <p:nvSpPr>
          <p:cNvPr id="4" name="Slide Number Placeholder 3"/>
          <p:cNvSpPr>
            <a:spLocks noGrp="1"/>
          </p:cNvSpPr>
          <p:nvPr>
            <p:ph type="sldNum" sz="quarter" idx="10"/>
          </p:nvPr>
        </p:nvSpPr>
        <p:spPr/>
        <p:txBody>
          <a:bodyPr/>
          <a:lstStyle/>
          <a:p>
            <a:fld id="{7DEB26C7-3BA2-41DC-B1DA-DBB343311BE9}"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i="1" dirty="0" smtClean="0"/>
              <a:t>This slide is for the students</a:t>
            </a:r>
          </a:p>
          <a:p>
            <a:endParaRPr lang="en-US" b="1" i="1" dirty="0" smtClean="0"/>
          </a:p>
          <a:p>
            <a:r>
              <a:rPr lang="en-US" b="1" i="0" dirty="0" smtClean="0"/>
              <a:t>WHY: </a:t>
            </a:r>
            <a:r>
              <a:rPr lang="en-US" b="0" i="0" dirty="0" smtClean="0"/>
              <a:t>This slide shows the three</a:t>
            </a:r>
            <a:r>
              <a:rPr lang="en-US" b="0" i="0" baseline="0" dirty="0" smtClean="0"/>
              <a:t> sinks of carbon dioxide that is produced and the importance of the oceans as a sink.</a:t>
            </a:r>
            <a:endParaRPr lang="en-US" b="1" i="0" dirty="0" smtClean="0"/>
          </a:p>
          <a:p>
            <a:endParaRPr lang="en-US" b="1" i="1" dirty="0" smtClean="0"/>
          </a:p>
          <a:p>
            <a:r>
              <a:rPr lang="en-US" b="1" i="0" dirty="0" smtClean="0"/>
              <a:t>Narrative for the Instructor</a:t>
            </a:r>
          </a:p>
          <a:p>
            <a:r>
              <a:rPr lang="en-US" b="0" i="0" dirty="0" smtClean="0"/>
              <a:t>As</a:t>
            </a:r>
            <a:r>
              <a:rPr lang="en-US" b="0" i="0" baseline="0" dirty="0" smtClean="0"/>
              <a:t> you just saw, carbon is constantly cycling through living and nonliving parts of the ecosystem.  Anthropogenic carbon dioxide produced from factories and deforestation does not stay in the atmosphere, only 46% of it remains in that sink.  The other half is taken by plants for photosynthesis and dissolves into the oceans.  These are all considered sinks because they remove the carbon dioxide that is produced.</a:t>
            </a:r>
          </a:p>
          <a:p>
            <a:endParaRPr lang="en-US" b="0" i="0" baseline="0" dirty="0" smtClean="0"/>
          </a:p>
          <a:p>
            <a:r>
              <a:rPr lang="en-US" b="1" i="0" baseline="0" dirty="0" smtClean="0"/>
              <a:t>Citation for Numbers: </a:t>
            </a:r>
            <a:r>
              <a:rPr lang="en-US" b="0" i="0" baseline="0" dirty="0" smtClean="0"/>
              <a:t> Le </a:t>
            </a:r>
            <a:r>
              <a:rPr lang="en-US" b="0" i="0" baseline="0" dirty="0" err="1" smtClean="0"/>
              <a:t>Qu</a:t>
            </a:r>
            <a:r>
              <a:rPr lang="en-US" b="0" i="0" baseline="0" dirty="0" err="1" smtClean="0">
                <a:latin typeface="Calibri"/>
              </a:rPr>
              <a:t>éré</a:t>
            </a:r>
            <a:r>
              <a:rPr lang="en-US" b="0" i="0" baseline="0" dirty="0" smtClean="0">
                <a:latin typeface="Calibri"/>
              </a:rPr>
              <a:t>, C. </a:t>
            </a:r>
            <a:r>
              <a:rPr lang="en-US" b="0" i="1" baseline="0" dirty="0" smtClean="0">
                <a:latin typeface="Calibri"/>
              </a:rPr>
              <a:t>et al. </a:t>
            </a:r>
            <a:r>
              <a:rPr lang="en-US" b="0" i="0" baseline="0" dirty="0" smtClean="0">
                <a:latin typeface="Calibri"/>
              </a:rPr>
              <a:t>2013. The global carbon budget 1959-2011. </a:t>
            </a:r>
            <a:r>
              <a:rPr lang="en-US" b="0" i="1" baseline="0" dirty="0" smtClean="0">
                <a:latin typeface="Calibri"/>
              </a:rPr>
              <a:t>Earth Syst. Sci. Data</a:t>
            </a:r>
            <a:r>
              <a:rPr lang="en-US" b="0" i="0" baseline="0" dirty="0" smtClean="0">
                <a:latin typeface="Calibri"/>
              </a:rPr>
              <a:t>, 5: 165-185.</a:t>
            </a:r>
            <a:endParaRPr lang="en-US" b="0" i="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smtClean="0"/>
              <a:t>**********</a:t>
            </a: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smtClean="0"/>
              <a:t>Graphic Credit (left): </a:t>
            </a:r>
            <a:r>
              <a:rPr lang="en-US" b="0" baseline="0" dirty="0" smtClean="0"/>
              <a:t>http://www.energyjustice.net/biomass</a:t>
            </a: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smtClean="0"/>
              <a:t>Graphics Credit (right): </a:t>
            </a:r>
            <a:r>
              <a:rPr lang="en-US" b="0" baseline="0" dirty="0" smtClean="0"/>
              <a:t>Heather Page</a:t>
            </a:r>
            <a:endParaRPr lang="en-US" b="1" dirty="0" smtClean="0"/>
          </a:p>
          <a:p>
            <a:endParaRPr lang="en-US" b="0" i="0" dirty="0"/>
          </a:p>
        </p:txBody>
      </p:sp>
      <p:sp>
        <p:nvSpPr>
          <p:cNvPr id="4" name="Slide Number Placeholder 3"/>
          <p:cNvSpPr>
            <a:spLocks noGrp="1"/>
          </p:cNvSpPr>
          <p:nvPr>
            <p:ph type="sldNum" sz="quarter" idx="10"/>
          </p:nvPr>
        </p:nvSpPr>
        <p:spPr/>
        <p:txBody>
          <a:bodyPr/>
          <a:lstStyle/>
          <a:p>
            <a:fld id="{7DEB26C7-3BA2-41DC-B1DA-DBB343311BE9}"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i="1" dirty="0" smtClean="0"/>
              <a:t>This slide is for</a:t>
            </a:r>
            <a:r>
              <a:rPr lang="en-US" b="1" i="1" baseline="0" dirty="0" smtClean="0"/>
              <a:t> the instructors</a:t>
            </a:r>
          </a:p>
          <a:p>
            <a:endParaRPr lang="en-US" b="1" i="1" baseline="0" dirty="0" smtClean="0"/>
          </a:p>
          <a:p>
            <a:r>
              <a:rPr lang="en-US" baseline="0" dirty="0" smtClean="0"/>
              <a:t>NOTE: Students will be taken outside for this demo.  Teacher can substitute the candle demo (See slide 11) instead if this is not possible with their class. </a:t>
            </a:r>
          </a:p>
          <a:p>
            <a:endParaRPr lang="en-US" baseline="0" dirty="0" smtClean="0"/>
          </a:p>
          <a:p>
            <a:r>
              <a:rPr lang="en-US" b="1" i="0" dirty="0" smtClean="0"/>
              <a:t>WHY: </a:t>
            </a:r>
            <a:r>
              <a:rPr lang="en-US" dirty="0" smtClean="0"/>
              <a:t>Show students that CO</a:t>
            </a:r>
            <a:r>
              <a:rPr lang="en-US" baseline="-25000" dirty="0" smtClean="0"/>
              <a:t>2</a:t>
            </a:r>
            <a:r>
              <a:rPr lang="en-US" dirty="0" smtClean="0"/>
              <a:t> from car exhaust affects seawater pH.</a:t>
            </a:r>
          </a:p>
          <a:p>
            <a:endParaRPr lang="en-US" dirty="0" smtClean="0"/>
          </a:p>
          <a:p>
            <a:r>
              <a:rPr lang="en-US" b="1" i="0" dirty="0" smtClean="0"/>
              <a:t>Procedure:</a:t>
            </a:r>
            <a:endParaRPr lang="en-US" i="0" dirty="0" smtClean="0"/>
          </a:p>
          <a:p>
            <a:r>
              <a:rPr lang="en-US" dirty="0" smtClean="0"/>
              <a:t>1. Attach tubing to narrow end of the funnel.</a:t>
            </a:r>
          </a:p>
          <a:p>
            <a:r>
              <a:rPr lang="en-US" dirty="0" smtClean="0"/>
              <a:t>2. Fill beaker with distilled water or seawater.  If using distilled water, add the BTB pH indicator; for seawater, use phenol red.</a:t>
            </a:r>
          </a:p>
          <a:p>
            <a:r>
              <a:rPr lang="en-US" dirty="0" smtClean="0"/>
              <a:t>3. Place the other end of the tubing into the beaker.</a:t>
            </a:r>
          </a:p>
          <a:p>
            <a:r>
              <a:rPr lang="en-US" dirty="0" smtClean="0"/>
              <a:t>4. While wearing the oven mitt, hold the funnel to the car exhaust pipe.</a:t>
            </a:r>
          </a:p>
          <a:p>
            <a:r>
              <a:rPr lang="en-US" dirty="0" smtClean="0"/>
              <a:t>5. Turn on car and observe color change in the seawater. The</a:t>
            </a:r>
            <a:r>
              <a:rPr lang="en-US" baseline="0" dirty="0" smtClean="0"/>
              <a:t> BTB in distilled water will turn from blue to light green/yellow.  The phenol red in seawater will turn from red to yellow.</a:t>
            </a:r>
            <a:r>
              <a:rPr lang="en-US" dirty="0" smtClean="0"/>
              <a:t> Revving the engine will produce a faster, larger change in pH.</a:t>
            </a:r>
          </a:p>
          <a:p>
            <a:r>
              <a:rPr lang="en-US" dirty="0" smtClean="0"/>
              <a:t>6. Have students take a picture so they can recall the color of the solution after CO</a:t>
            </a:r>
            <a:r>
              <a:rPr lang="en-US" baseline="-25000" dirty="0" smtClean="0"/>
              <a:t>2</a:t>
            </a:r>
            <a:r>
              <a:rPr lang="en-US" dirty="0" smtClean="0"/>
              <a:t> was added.</a:t>
            </a:r>
          </a:p>
          <a:p>
            <a:endParaRPr lang="en-US" dirty="0" smtClean="0"/>
          </a:p>
          <a:p>
            <a:r>
              <a:rPr lang="en-US" dirty="0" smtClean="0"/>
              <a:t>NOTE: Doing</a:t>
            </a:r>
            <a:r>
              <a:rPr lang="en-US" baseline="0" dirty="0" smtClean="0"/>
              <a:t> this demonstration with distilled water and seawater in two beakers can be done to reinforce the concept of buffering in seawater.  The pH of seawater will not change as soon as distilled water and the change in pH will be less than that of distilled water.</a:t>
            </a:r>
          </a:p>
          <a:p>
            <a:endParaRPr lang="en-US" baseline="0" dirty="0" smtClean="0"/>
          </a:p>
          <a:p>
            <a:endParaRPr lang="en-US" dirty="0" smtClean="0"/>
          </a:p>
          <a:p>
            <a:endParaRPr lang="en-US" dirty="0" smtClean="0"/>
          </a:p>
          <a:p>
            <a:endParaRPr lang="en-US" b="1" i="1" dirty="0"/>
          </a:p>
        </p:txBody>
      </p:sp>
      <p:sp>
        <p:nvSpPr>
          <p:cNvPr id="4" name="Slide Number Placeholder 3"/>
          <p:cNvSpPr>
            <a:spLocks noGrp="1"/>
          </p:cNvSpPr>
          <p:nvPr>
            <p:ph type="sldNum" sz="quarter" idx="10"/>
          </p:nvPr>
        </p:nvSpPr>
        <p:spPr/>
        <p:txBody>
          <a:bodyPr/>
          <a:lstStyle/>
          <a:p>
            <a:fld id="{7DEB26C7-3BA2-41DC-B1DA-DBB343311BE9}"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i="1" dirty="0" smtClean="0"/>
              <a:t>This slide is for the instructor</a:t>
            </a:r>
          </a:p>
          <a:p>
            <a:endParaRPr lang="en-US" b="1" i="1" dirty="0" smtClean="0"/>
          </a:p>
          <a:p>
            <a:r>
              <a:rPr lang="en-US" baseline="0" dirty="0" smtClean="0"/>
              <a:t>This lab may take up to 2-3 days to complete.  </a:t>
            </a:r>
          </a:p>
          <a:p>
            <a:endParaRPr lang="en-US" baseline="0" dirty="0" smtClean="0"/>
          </a:p>
          <a:p>
            <a:r>
              <a:rPr lang="en-US" b="1" baseline="0" dirty="0" smtClean="0"/>
              <a:t>WHY: </a:t>
            </a:r>
            <a:r>
              <a:rPr lang="en-US" b="0" baseline="0" dirty="0" smtClean="0"/>
              <a:t>Students will learn about the relationship between [CO</a:t>
            </a:r>
            <a:r>
              <a:rPr lang="en-US" b="0" baseline="-25000" dirty="0" smtClean="0"/>
              <a:t>2</a:t>
            </a:r>
            <a:r>
              <a:rPr lang="en-US" b="0" baseline="0" dirty="0" smtClean="0"/>
              <a:t>] and seawater pH change.  They will also be able to apply the Ideal Gas Law.</a:t>
            </a:r>
          </a:p>
          <a:p>
            <a:endParaRPr lang="en-US" b="0" baseline="0" dirty="0" smtClean="0"/>
          </a:p>
          <a:p>
            <a:r>
              <a:rPr lang="en-US" b="1" baseline="0" dirty="0" smtClean="0"/>
              <a:t>Narrative for the Instructor</a:t>
            </a:r>
          </a:p>
          <a:p>
            <a:r>
              <a:rPr lang="en-US" b="0" baseline="0" dirty="0" smtClean="0"/>
              <a:t>Atmospheric carbon dioxide have been dramatically increasing over the past 50 years, due to human actions.  Roughly one-third of the carbon dioxide produced enters the world’s oceans.  This contributes to a process known as ocean acidification.  This is what we just observed during the demonstrate.  Now we are going to a lab that looks at how atmospheric CO</a:t>
            </a:r>
            <a:r>
              <a:rPr lang="en-US" b="0" baseline="-25000" dirty="0" smtClean="0"/>
              <a:t>2</a:t>
            </a:r>
            <a:r>
              <a:rPr lang="en-US" b="0" baseline="0" dirty="0" smtClean="0"/>
              <a:t> affects the pH of seawater.</a:t>
            </a:r>
          </a:p>
          <a:p>
            <a:endParaRPr lang="en-US" baseline="0" dirty="0" smtClean="0"/>
          </a:p>
          <a:p>
            <a:r>
              <a:rPr lang="en-US" b="1" baseline="0" dirty="0" smtClean="0"/>
              <a:t>Instructor Preparation for the Lab</a:t>
            </a:r>
          </a:p>
          <a:p>
            <a:pPr marL="228600" indent="-228600">
              <a:buAutoNum type="arabicPeriod"/>
            </a:pPr>
            <a:r>
              <a:rPr lang="en-US" b="0" baseline="0" dirty="0" smtClean="0"/>
              <a:t>Gather materials for the activity</a:t>
            </a:r>
          </a:p>
          <a:p>
            <a:pPr marL="228600" indent="-228600">
              <a:buAutoNum type="arabicPeriod"/>
            </a:pPr>
            <a:r>
              <a:rPr lang="en-US" b="0" baseline="0" dirty="0" smtClean="0"/>
              <a:t>Cut each of the straws in half so you have one per student</a:t>
            </a:r>
          </a:p>
          <a:p>
            <a:pPr marL="228600" indent="-228600">
              <a:buAutoNum type="arabicPeriod"/>
            </a:pPr>
            <a:r>
              <a:rPr lang="en-US" b="0" baseline="0" dirty="0" smtClean="0"/>
              <a:t>Using the rubber bands, attach a balloon to the straw to replicate the picture in the slide.  Small hair ties work well as a substitute for rubber bands.  You want the rubber band tight enough to prevent loss of air once the balloon is blown up but not so tight that it cuts the air flow through the straw.</a:t>
            </a:r>
          </a:p>
          <a:p>
            <a:endParaRPr lang="en-US" baseline="0" dirty="0" smtClean="0"/>
          </a:p>
          <a:p>
            <a:r>
              <a:rPr lang="en-US" b="1" i="0" dirty="0" smtClean="0"/>
              <a:t>Laboratory Procedure:</a:t>
            </a:r>
            <a:endParaRPr lang="en-US" i="0" dirty="0" smtClean="0"/>
          </a:p>
          <a:p>
            <a:pPr marL="228600" indent="-228600">
              <a:buAutoNum type="arabicPeriod"/>
            </a:pPr>
            <a:r>
              <a:rPr lang="en-US" baseline="0" dirty="0" smtClean="0"/>
              <a:t>Measure initial pH of seawater by placing 5 drops of pH Indicator Dye (BTB works very well for this lab) into 100 </a:t>
            </a:r>
            <a:r>
              <a:rPr lang="en-US" baseline="0" dirty="0" err="1" smtClean="0"/>
              <a:t>mL</a:t>
            </a:r>
            <a:r>
              <a:rPr lang="en-US" baseline="0" dirty="0" smtClean="0"/>
              <a:t> of seawater and record data.</a:t>
            </a:r>
          </a:p>
          <a:p>
            <a:pPr marL="228600" indent="-228600">
              <a:buAutoNum type="arabicPeriod"/>
            </a:pPr>
            <a:r>
              <a:rPr lang="en-US" baseline="0" dirty="0" smtClean="0"/>
              <a:t>Blow up a balloon through the straw.  Temporarily close the open end of the straw by pinching the straw closed.</a:t>
            </a:r>
          </a:p>
          <a:p>
            <a:pPr marL="228600" indent="-228600">
              <a:buAutoNum type="arabicPeriod"/>
            </a:pPr>
            <a:r>
              <a:rPr lang="en-US" baseline="0" dirty="0" smtClean="0"/>
              <a:t>Measure the circumference of the balloon and record the data.</a:t>
            </a:r>
          </a:p>
          <a:p>
            <a:pPr marL="228600" indent="-228600">
              <a:buAutoNum type="arabicPeriod"/>
            </a:pPr>
            <a:r>
              <a:rPr lang="en-US" baseline="0" dirty="0" smtClean="0"/>
              <a:t>Submerge the open end of the straw into the seawater and slowly release the gas.  The seawater should not be bubbling outside the beaker.</a:t>
            </a:r>
          </a:p>
          <a:p>
            <a:pPr marL="228600" indent="-228600">
              <a:buAutoNum type="arabicPeriod"/>
            </a:pPr>
            <a:r>
              <a:rPr lang="en-US" baseline="0" dirty="0" smtClean="0"/>
              <a:t>Measure the final pH of seawater and record the data.</a:t>
            </a:r>
          </a:p>
          <a:p>
            <a:pPr marL="228600" indent="-228600">
              <a:buAutoNum type="arabicPeriod"/>
            </a:pPr>
            <a:r>
              <a:rPr lang="en-US" baseline="0" dirty="0" smtClean="0"/>
              <a:t>Rinse out the beaker.</a:t>
            </a:r>
          </a:p>
          <a:p>
            <a:pPr marL="228600" indent="-228600">
              <a:buAutoNum type="arabicPeriod"/>
            </a:pPr>
            <a:r>
              <a:rPr lang="en-US" baseline="0" dirty="0" smtClean="0"/>
              <a:t>Repeat steps 1-6 two more times.  There should be 3 sets of data by the time the laboratory </a:t>
            </a:r>
            <a:r>
              <a:rPr lang="en-US" baseline="0" dirty="0" err="1" smtClean="0"/>
              <a:t>acitivty</a:t>
            </a:r>
            <a:r>
              <a:rPr lang="en-US" baseline="0" dirty="0" smtClean="0"/>
              <a:t> is finished.</a:t>
            </a:r>
          </a:p>
          <a:p>
            <a:pPr marL="228600" indent="-228600">
              <a:buAutoNum type="arabicPeriod"/>
            </a:pPr>
            <a:r>
              <a:rPr lang="en-US" baseline="0" dirty="0" smtClean="0"/>
              <a:t>Calculate the volume of gas in the balloon for each trial by assuming the balloon is a sphere.  Use C=2 </a:t>
            </a:r>
            <a:r>
              <a:rPr lang="el-GR" baseline="0" dirty="0" smtClean="0"/>
              <a:t>π</a:t>
            </a:r>
            <a:r>
              <a:rPr lang="en-US" baseline="0" dirty="0" smtClean="0"/>
              <a:t> r and V=4/3 </a:t>
            </a:r>
            <a:r>
              <a:rPr lang="el-GR" baseline="0" dirty="0" smtClean="0"/>
              <a:t>π</a:t>
            </a:r>
            <a:r>
              <a:rPr lang="en-US" baseline="0" dirty="0" smtClean="0"/>
              <a:t> r</a:t>
            </a:r>
            <a:r>
              <a:rPr lang="en-US" baseline="30000" dirty="0" smtClean="0"/>
              <a:t>3</a:t>
            </a:r>
          </a:p>
          <a:p>
            <a:pPr marL="228600" indent="-228600">
              <a:buAutoNum type="arabicPeriod"/>
            </a:pPr>
            <a:r>
              <a:rPr lang="en-US" baseline="0" dirty="0" smtClean="0"/>
              <a:t>Calculate the [CO</a:t>
            </a:r>
            <a:r>
              <a:rPr lang="en-US" baseline="-25000" dirty="0" smtClean="0"/>
              <a:t>2</a:t>
            </a:r>
            <a:r>
              <a:rPr lang="en-US" baseline="0" dirty="0" smtClean="0"/>
              <a:t>] by using the Ideal Gas Law (1 mole = 22.4 L) for each trial.</a:t>
            </a:r>
          </a:p>
          <a:p>
            <a:endParaRPr lang="en-US" baseline="0" dirty="0" smtClean="0"/>
          </a:p>
          <a:p>
            <a:r>
              <a:rPr lang="en-US" b="1" baseline="0" dirty="0" smtClean="0"/>
              <a:t>Conclusion Questions</a:t>
            </a:r>
          </a:p>
          <a:p>
            <a:pPr marL="228600" indent="-228600">
              <a:buAutoNum type="arabicPeriod"/>
            </a:pPr>
            <a:r>
              <a:rPr lang="en-US" b="0" baseline="0" dirty="0" smtClean="0"/>
              <a:t>Describe how this lab activity models what happens when car exhaust enters the oceans.</a:t>
            </a:r>
          </a:p>
          <a:p>
            <a:pPr marL="228600" indent="-228600">
              <a:buAutoNum type="arabicPeriod"/>
            </a:pPr>
            <a:r>
              <a:rPr lang="en-US" b="0" baseline="0" dirty="0" smtClean="0"/>
              <a:t>According to the graph, how does atmospheric CO2 affect the pH of seawater?</a:t>
            </a:r>
          </a:p>
          <a:p>
            <a:pPr marL="228600" indent="-228600">
              <a:buAutoNum type="arabicPeriod"/>
            </a:pPr>
            <a:r>
              <a:rPr lang="en-US" b="0" baseline="0" dirty="0" smtClean="0"/>
              <a:t>Were your hypotheses correct or incorrect?  Explain why.</a:t>
            </a:r>
          </a:p>
          <a:p>
            <a:pPr marL="228600" indent="-228600">
              <a:buAutoNum type="arabicPeriod"/>
            </a:pPr>
            <a:r>
              <a:rPr lang="en-US" b="0" baseline="0" dirty="0" smtClean="0"/>
              <a:t>What are possible sources of error with this lab?  How might you improve your methods?</a:t>
            </a:r>
          </a:p>
          <a:p>
            <a:endParaRPr lang="en-US" b="1" i="1" dirty="0"/>
          </a:p>
        </p:txBody>
      </p:sp>
      <p:sp>
        <p:nvSpPr>
          <p:cNvPr id="4" name="Slide Number Placeholder 3"/>
          <p:cNvSpPr>
            <a:spLocks noGrp="1"/>
          </p:cNvSpPr>
          <p:nvPr>
            <p:ph type="sldNum" sz="quarter" idx="10"/>
          </p:nvPr>
        </p:nvSpPr>
        <p:spPr/>
        <p:txBody>
          <a:bodyPr/>
          <a:lstStyle/>
          <a:p>
            <a:fld id="{7DEB26C7-3BA2-41DC-B1DA-DBB343311BE9}"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i="1" dirty="0" smtClean="0"/>
              <a:t>This slide is for the instructor</a:t>
            </a:r>
          </a:p>
          <a:p>
            <a:endParaRPr lang="en-US" dirty="0" smtClean="0"/>
          </a:p>
          <a:p>
            <a:r>
              <a:rPr lang="en-US" b="1" baseline="0" dirty="0" smtClean="0"/>
              <a:t>WHY: </a:t>
            </a:r>
            <a:r>
              <a:rPr lang="en-US" b="0" baseline="0" dirty="0" smtClean="0"/>
              <a:t>Ties this lesson to the carbonate chemistry which the students saw previously in the “Buffering pH” lesson.  This slide can be used the day after the laboratory activity is finished to review what the students just observed and begin the </a:t>
            </a:r>
            <a:r>
              <a:rPr lang="en-US" b="0" baseline="0" smtClean="0"/>
              <a:t>short lecture.</a:t>
            </a:r>
            <a:endParaRPr lang="en-US" b="0" baseline="0" dirty="0" smtClean="0"/>
          </a:p>
          <a:p>
            <a:endParaRPr lang="en-US" b="1" baseline="0" dirty="0" smtClean="0"/>
          </a:p>
          <a:p>
            <a:r>
              <a:rPr lang="en-US" b="1" baseline="0" dirty="0" smtClean="0"/>
              <a:t>Narrative for the Instructor</a:t>
            </a:r>
          </a:p>
          <a:p>
            <a:r>
              <a:rPr lang="en-US" baseline="0" dirty="0" smtClean="0"/>
              <a:t>We saw this reaction previously when we talked about seawater buffering.  When carbon dioxide dissolves into the oceans, it reacts with seawater to produce bicarbonate, carbonate, and hydrogen ions.  During this lesson, we are focusing on the relationship between carbon dioxide and hydrogen ions.</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7DEB26C7-3BA2-41DC-B1DA-DBB343311BE9}"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i="1" dirty="0" smtClean="0"/>
              <a:t>This slide is for the students</a:t>
            </a:r>
          </a:p>
          <a:p>
            <a:endParaRPr lang="en-US" b="1" i="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WHY: </a:t>
            </a:r>
            <a:r>
              <a:rPr lang="en-US" b="0" dirty="0" smtClean="0"/>
              <a:t>This slide helps</a:t>
            </a:r>
            <a:r>
              <a:rPr lang="en-US" b="0" baseline="0" dirty="0" smtClean="0"/>
              <a:t> students recall the first lesson of this unit covering pH to see how the pH changes observed in the laboratory activity relate to changes in the hydrogen ion concentration of the solution.</a:t>
            </a:r>
            <a:endParaRPr lang="en-US" b="1"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Narrative</a:t>
            </a:r>
            <a:r>
              <a:rPr lang="en-US" b="1" baseline="0" dirty="0" smtClean="0"/>
              <a:t> for the Instructor</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smtClean="0"/>
              <a:t>During our pH lesson, you each copied down the pH scale onto individual index cards.  Using your cards, please describe the relationship between pH and concentration of hydrogen ions.  (Answer: Low pH numbers correspond to a lot of hydrogen ions while high pH numbers mean there are few hydrogen ions.)  Which end of the pH scale is classified as basic?  (Answer: right side; pH 8-14)</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smtClean="0"/>
              <a:t>Now let’s focus on seawater since that is the solution we just worked with during the laboratory activity.  When you measured the pH of seawater during the pH lab, where did it fall on the scale? (Answer: pH 8)  By releasing the carbon dioxide gas from the balloon into the seawater, you changed the pH.  What happened to the pH of the seawater?  (Answer: It decreased, becoming more acidic)  Although we refer to this process as ocean acidification, the oceans are not becoming acidic from the additional carbon dioxide.  Instead, they are losing base, sliding towards a neutral pH.  (Instruction for the Instructor: play the animation on the slide)</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p:txBody>
      </p:sp>
      <p:sp>
        <p:nvSpPr>
          <p:cNvPr id="4" name="Slide Number Placeholder 3"/>
          <p:cNvSpPr>
            <a:spLocks noGrp="1"/>
          </p:cNvSpPr>
          <p:nvPr>
            <p:ph type="sldNum" sz="quarter" idx="10"/>
          </p:nvPr>
        </p:nvSpPr>
        <p:spPr/>
        <p:txBody>
          <a:bodyPr/>
          <a:lstStyle/>
          <a:p>
            <a:fld id="{7DEB26C7-3BA2-41DC-B1DA-DBB343311BE9}"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i="1" dirty="0" smtClean="0"/>
              <a:t>This slide is for the students</a:t>
            </a:r>
          </a:p>
          <a:p>
            <a:endParaRPr lang="en-US" b="1" i="1" dirty="0" smtClean="0"/>
          </a:p>
          <a:p>
            <a:r>
              <a:rPr lang="en-US" b="1" i="0" dirty="0" smtClean="0"/>
              <a:t>WHY: </a:t>
            </a:r>
            <a:r>
              <a:rPr lang="en-US" b="0" i="0" dirty="0" smtClean="0"/>
              <a:t>This</a:t>
            </a:r>
            <a:r>
              <a:rPr lang="en-US" b="0" i="0" baseline="0" dirty="0" smtClean="0"/>
              <a:t> slides reviews the carbon chemistry of the oceans, which students have seen in the previous lesson on buffering pH, and how adding carbon dioxide changes the pH.</a:t>
            </a:r>
            <a:endParaRPr lang="en-US" b="1" i="0" dirty="0" smtClean="0"/>
          </a:p>
          <a:p>
            <a:endParaRPr lang="en-US" dirty="0" smtClean="0"/>
          </a:p>
          <a:p>
            <a:r>
              <a:rPr lang="en-US" b="1" dirty="0" smtClean="0"/>
              <a:t>Narrative for the Instructor (play animations are you are talking)</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This is the same reaction that was covered earlier in the lecture but</a:t>
            </a:r>
            <a:r>
              <a:rPr lang="en-US" baseline="0" dirty="0" smtClean="0"/>
              <a:t> now includes seawater pH.  As we increase carbon dioxide emissions (animation), we are causing carbon dioxide concentration in seawater to increase (animation).  This results in more hydrogen ions in seawater (animation) as the reaction goes forward, resulting in a decreased seawater pH (animation).  This process of decreasing seawater pH due to increased carbon dioxide is known as ocean acidification. </a:t>
            </a:r>
            <a:endParaRPr lang="en-US" dirty="0" smtClean="0"/>
          </a:p>
          <a:p>
            <a:endParaRPr lang="en-US" dirty="0" smtClean="0"/>
          </a:p>
        </p:txBody>
      </p:sp>
      <p:sp>
        <p:nvSpPr>
          <p:cNvPr id="4" name="Slide Number Placeholder 3"/>
          <p:cNvSpPr>
            <a:spLocks noGrp="1"/>
          </p:cNvSpPr>
          <p:nvPr>
            <p:ph type="sldNum" sz="quarter" idx="10"/>
          </p:nvPr>
        </p:nvSpPr>
        <p:spPr/>
        <p:txBody>
          <a:bodyPr/>
          <a:lstStyle/>
          <a:p>
            <a:fld id="{7DEB26C7-3BA2-41DC-B1DA-DBB343311BE9}"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i="1" dirty="0" smtClean="0"/>
              <a:t>This slide is for the instructor</a:t>
            </a:r>
          </a:p>
          <a:p>
            <a:endParaRPr lang="en-US" b="1" i="1" dirty="0" smtClean="0"/>
          </a:p>
          <a:p>
            <a:r>
              <a:rPr lang="en-US" baseline="0" dirty="0" smtClean="0"/>
              <a:t>This demonstration can also be done as an engagement activity near the beginning of class (in addition to or instead of the car demo).</a:t>
            </a:r>
          </a:p>
          <a:p>
            <a:endParaRPr lang="en-US" baseline="0" dirty="0" smtClean="0"/>
          </a:p>
          <a:p>
            <a:r>
              <a:rPr lang="en-US" b="1" baseline="0" dirty="0" smtClean="0"/>
              <a:t>WHY: </a:t>
            </a:r>
            <a:r>
              <a:rPr lang="en-US" b="0" baseline="0" dirty="0" smtClean="0"/>
              <a:t>This demonstration models the process of ocean acidification on the global scale.</a:t>
            </a:r>
            <a:endParaRPr lang="en-US" b="1" baseline="0" dirty="0" smtClean="0"/>
          </a:p>
          <a:p>
            <a:endParaRPr lang="en-US" baseline="0" dirty="0" smtClean="0"/>
          </a:p>
          <a:p>
            <a:r>
              <a:rPr lang="en-US" b="1" i="0" dirty="0" smtClean="0"/>
              <a:t>Procedure:</a:t>
            </a:r>
            <a:endParaRPr lang="en-US" i="0" dirty="0" smtClean="0"/>
          </a:p>
          <a:p>
            <a:r>
              <a:rPr lang="en-US" dirty="0" smtClean="0"/>
              <a:t>1. Tell students that the water represents the ocean.  Why DI Water?  (Answer: you will see a pH change because it's not a buffer).  </a:t>
            </a:r>
          </a:p>
          <a:p>
            <a:r>
              <a:rPr lang="en-US" dirty="0" smtClean="0"/>
              <a:t>2. Add a 10-15 drops of pH indicator dye</a:t>
            </a:r>
          </a:p>
          <a:p>
            <a:r>
              <a:rPr lang="en-US" dirty="0" smtClean="0"/>
              <a:t>3. Float candles in the water.  The candles represent countries burning fossil fuels.  (You can make them USA, China, and everyone else.)</a:t>
            </a:r>
          </a:p>
          <a:p>
            <a:r>
              <a:rPr lang="en-US" dirty="0" smtClean="0"/>
              <a:t>4. Light the candles and quickly put the other dish on top of the dish with water.  You've essentially created an entire atmosphere by doing so.</a:t>
            </a:r>
          </a:p>
          <a:p>
            <a:r>
              <a:rPr lang="en-US" dirty="0" smtClean="0"/>
              <a:t>5. Ask questions to have students explain the observed changes over time.</a:t>
            </a:r>
          </a:p>
          <a:p>
            <a:r>
              <a:rPr lang="en-US" dirty="0" smtClean="0"/>
              <a:t>	a. Candles should burn out once the oxygen is used up</a:t>
            </a:r>
          </a:p>
          <a:p>
            <a:r>
              <a:rPr lang="en-US" dirty="0" smtClean="0"/>
              <a:t>	b. Color of water should change but only in the upper layer because that's where gas </a:t>
            </a:r>
          </a:p>
          <a:p>
            <a:r>
              <a:rPr lang="en-US" dirty="0" smtClean="0"/>
              <a:t>	    exchange takes place.</a:t>
            </a:r>
          </a:p>
          <a:p>
            <a:endParaRPr lang="en-US" b="1" i="1" dirty="0"/>
          </a:p>
        </p:txBody>
      </p:sp>
      <p:sp>
        <p:nvSpPr>
          <p:cNvPr id="4" name="Slide Number Placeholder 3"/>
          <p:cNvSpPr>
            <a:spLocks noGrp="1"/>
          </p:cNvSpPr>
          <p:nvPr>
            <p:ph type="sldNum" sz="quarter" idx="10"/>
          </p:nvPr>
        </p:nvSpPr>
        <p:spPr/>
        <p:txBody>
          <a:bodyPr/>
          <a:lstStyle/>
          <a:p>
            <a:fld id="{7DEB26C7-3BA2-41DC-B1DA-DBB343311BE9}"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i="1" dirty="0" smtClean="0"/>
              <a:t>This slide</a:t>
            </a:r>
            <a:r>
              <a:rPr lang="en-US" b="1" i="1" baseline="0" dirty="0" smtClean="0"/>
              <a:t> is for the students</a:t>
            </a:r>
          </a:p>
          <a:p>
            <a:endParaRPr lang="en-US" b="1" i="1" baseline="0" dirty="0" smtClean="0"/>
          </a:p>
          <a:p>
            <a:r>
              <a:rPr lang="en-US" b="1" i="0" baseline="0" dirty="0" smtClean="0"/>
              <a:t>WHY: </a:t>
            </a:r>
            <a:r>
              <a:rPr lang="en-US" b="0" i="0" baseline="0" dirty="0" smtClean="0"/>
              <a:t>Gives students an example of published data showing ocean acidification</a:t>
            </a:r>
          </a:p>
          <a:p>
            <a:endParaRPr lang="en-US" b="1" i="0" baseline="0" dirty="0" smtClean="0"/>
          </a:p>
          <a:p>
            <a:r>
              <a:rPr lang="en-US" b="1" i="0" baseline="0" dirty="0" smtClean="0"/>
              <a:t>Questions to Students/Narrative for the Instructor</a:t>
            </a:r>
          </a:p>
          <a:p>
            <a:r>
              <a:rPr lang="en-US" b="0" i="0" baseline="0" dirty="0" smtClean="0"/>
              <a:t>Ocean acidification has been measured in the field and here is an example showing data collected in Hawaii. </a:t>
            </a:r>
          </a:p>
          <a:p>
            <a:endParaRPr lang="en-US" b="0" i="0" baseline="0" dirty="0" smtClean="0"/>
          </a:p>
          <a:p>
            <a:r>
              <a:rPr lang="en-US" b="0" i="0" baseline="0" dirty="0" smtClean="0"/>
              <a:t>What does the x-axis of this graph represent?</a:t>
            </a:r>
          </a:p>
          <a:p>
            <a:r>
              <a:rPr lang="en-US" b="0" i="0" baseline="0" dirty="0" smtClean="0"/>
              <a:t>      Answer: year from 1956-2010 </a:t>
            </a:r>
          </a:p>
          <a:p>
            <a:endParaRPr lang="en-US" b="0" i="0" baseline="0" dirty="0" smtClean="0"/>
          </a:p>
          <a:p>
            <a:r>
              <a:rPr lang="en-US" b="0" i="0" baseline="0" dirty="0" smtClean="0"/>
              <a:t>This graph has two y-axes since the range of numbers are so different for CO2 and pH.  The y-axis on the left side (CO2) shows the values for the red and blue lines.  The green line on the graph goes with the other y-axis that shows pH from 8.03 to 8.38.  Now let’s focus on the data shown in the graph.</a:t>
            </a:r>
          </a:p>
          <a:p>
            <a:endParaRPr lang="en-US" b="0" i="0" baseline="0" dirty="0" smtClean="0"/>
          </a:p>
          <a:p>
            <a:r>
              <a:rPr lang="en-US" b="0" i="0" baseline="0" dirty="0" smtClean="0"/>
              <a:t>What does the red line represent? </a:t>
            </a:r>
          </a:p>
          <a:p>
            <a:r>
              <a:rPr lang="en-US" b="0" i="0" baseline="0" dirty="0" smtClean="0"/>
              <a:t>     Answer: Atmospheric CO2 in units of </a:t>
            </a:r>
            <a:r>
              <a:rPr lang="en-US" b="0" i="0" baseline="0" dirty="0" err="1" smtClean="0"/>
              <a:t>ppmv</a:t>
            </a:r>
            <a:endParaRPr lang="en-US" b="0" i="0" baseline="0" dirty="0" smtClean="0"/>
          </a:p>
          <a:p>
            <a:r>
              <a:rPr lang="en-US" b="0" i="0" baseline="0" dirty="0" smtClean="0"/>
              <a:t>What trends do you see in the red line? </a:t>
            </a:r>
          </a:p>
          <a:p>
            <a:r>
              <a:rPr lang="en-US" b="0" i="0" baseline="0" dirty="0" smtClean="0"/>
              <a:t>    Answer: Overall increasing trend over time as seen in slide 2 and the Keeling Curve.  The red line also is not smooth but has a </a:t>
            </a:r>
            <a:r>
              <a:rPr lang="en-US" b="0" i="0" baseline="0" dirty="0" err="1" smtClean="0"/>
              <a:t>zig-zag</a:t>
            </a:r>
            <a:r>
              <a:rPr lang="en-US" b="0" i="0" baseline="0" dirty="0" smtClean="0"/>
              <a:t> pattern.  These </a:t>
            </a:r>
          </a:p>
          <a:p>
            <a:r>
              <a:rPr lang="en-US" b="0" i="0" baseline="0" dirty="0" smtClean="0"/>
              <a:t>                 show seasonal differences in atmospheric carbon dioxide.  The top peaks correspond with winter while the bottom peak matches summer.</a:t>
            </a:r>
          </a:p>
          <a:p>
            <a:r>
              <a:rPr lang="en-US" b="0" i="0" baseline="0" dirty="0" smtClean="0"/>
              <a:t>Why would summer carbon dioxide values be lower than winter?</a:t>
            </a:r>
          </a:p>
          <a:p>
            <a:r>
              <a:rPr lang="en-US" b="0" i="0" baseline="0" dirty="0" smtClean="0"/>
              <a:t>     Answer: Photosynthesis occurs during the summer.  (Note: You may need to help students get to this answer so students understand why there is more </a:t>
            </a:r>
          </a:p>
          <a:p>
            <a:r>
              <a:rPr lang="en-US" b="0" i="0" baseline="0" dirty="0" smtClean="0"/>
              <a:t>                  photosynthesis in the summer.  During the summer, plants receive more light and days are longer.)</a:t>
            </a:r>
          </a:p>
          <a:p>
            <a:endParaRPr lang="en-US" b="0" i="0" baseline="0" dirty="0" smtClean="0"/>
          </a:p>
          <a:p>
            <a:r>
              <a:rPr lang="en-US" b="0" i="0" baseline="0" dirty="0" smtClean="0"/>
              <a:t>Let’s move onto the blue now.  According to the legend, what does this data does the blue line show?</a:t>
            </a:r>
          </a:p>
          <a:p>
            <a:r>
              <a:rPr lang="en-US" b="0" i="0" baseline="0" dirty="0" smtClean="0"/>
              <a:t>     Answer: Seawater pCO</a:t>
            </a:r>
            <a:r>
              <a:rPr lang="en-US" b="0" i="0" baseline="-25000" dirty="0" smtClean="0"/>
              <a:t>2</a:t>
            </a:r>
            <a:r>
              <a:rPr lang="en-US" b="0" i="0" baseline="0" dirty="0" smtClean="0"/>
              <a:t> in µatm (Note for the Instructor: </a:t>
            </a:r>
            <a:r>
              <a:rPr lang="en-US" b="0" i="0" baseline="0" dirty="0" err="1" smtClean="0"/>
              <a:t>ppmv</a:t>
            </a:r>
            <a:r>
              <a:rPr lang="en-US" b="0" i="0" baseline="0" dirty="0" smtClean="0"/>
              <a:t> and µatm have very similar values which is why they share one y-axis)</a:t>
            </a:r>
          </a:p>
          <a:p>
            <a:r>
              <a:rPr lang="en-US" b="0" i="0" baseline="0" dirty="0" smtClean="0"/>
              <a:t>What trends do you see in the blue line?</a:t>
            </a:r>
          </a:p>
          <a:p>
            <a:r>
              <a:rPr lang="en-US" b="0" i="0" baseline="0" dirty="0" smtClean="0"/>
              <a:t>     Answer: It also increases over time like the blue line.  (This makes sense because one-third of the carbon dioxide in the atmosphere dissolves into the </a:t>
            </a:r>
          </a:p>
          <a:p>
            <a:r>
              <a:rPr lang="en-US" b="0" i="0" baseline="0" dirty="0" smtClean="0"/>
              <a:t>                  oceans.)  The peaks and valleys of the data (noise) is much greater than the red line.  These measurements were taken over a coral reef where </a:t>
            </a:r>
          </a:p>
          <a:p>
            <a:r>
              <a:rPr lang="en-US" b="0" i="0" baseline="0" dirty="0" smtClean="0"/>
              <a:t>                  pCO</a:t>
            </a:r>
            <a:r>
              <a:rPr lang="en-US" b="0" i="0" baseline="-25000" dirty="0" smtClean="0"/>
              <a:t>2</a:t>
            </a:r>
            <a:r>
              <a:rPr lang="en-US" b="0" i="0" baseline="0" dirty="0" smtClean="0"/>
              <a:t> is not influenced by adsorption of atmospheric carbon dioxide but also biological activities such as photosynthesis, respiration, and </a:t>
            </a:r>
          </a:p>
          <a:p>
            <a:r>
              <a:rPr lang="en-US" b="0" i="0" baseline="0" dirty="0" smtClean="0"/>
              <a:t>                  calcification.  The next lesson (Lesson 4: Biology Influences Seawater Chemistry) will further explore the relationships between these biological </a:t>
            </a:r>
          </a:p>
          <a:p>
            <a:r>
              <a:rPr lang="en-US" b="0" i="0" baseline="0" dirty="0" smtClean="0"/>
              <a:t>                  processes and seawater pCO</a:t>
            </a:r>
            <a:r>
              <a:rPr lang="en-US" b="0" i="0" baseline="-25000" dirty="0" smtClean="0"/>
              <a:t>2</a:t>
            </a:r>
            <a:r>
              <a:rPr lang="en-US" b="0" i="0" baseline="0" dirty="0" smtClean="0"/>
              <a:t> and pH.</a:t>
            </a:r>
          </a:p>
          <a:p>
            <a:endParaRPr lang="en-US" b="0" i="0" baseline="0" dirty="0" smtClean="0"/>
          </a:p>
          <a:p>
            <a:r>
              <a:rPr lang="en-US" b="0" i="0" baseline="0" dirty="0" smtClean="0"/>
              <a:t>Finally, we have one more set of data shown in this graph as the aqua line.  What does this aqua line represent?</a:t>
            </a:r>
          </a:p>
          <a:p>
            <a:r>
              <a:rPr lang="en-US" b="0" i="0" baseline="0" dirty="0" smtClean="0"/>
              <a:t>     Answer: Seawater pH</a:t>
            </a:r>
          </a:p>
          <a:p>
            <a:r>
              <a:rPr lang="en-US" b="0" i="0" baseline="0" dirty="0" smtClean="0"/>
              <a:t>What overall trend do you notice about seawater pH?</a:t>
            </a:r>
          </a:p>
          <a:p>
            <a:r>
              <a:rPr lang="en-US" b="0" i="0" baseline="0" dirty="0" smtClean="0"/>
              <a:t>     Answer: Its decreasing</a:t>
            </a:r>
          </a:p>
          <a:p>
            <a:r>
              <a:rPr lang="en-US" b="0" i="0" baseline="0" dirty="0" smtClean="0"/>
              <a:t>Why is the seawater pH decreasing?  How does it relate to the other data shown on this graph?</a:t>
            </a:r>
          </a:p>
          <a:p>
            <a:r>
              <a:rPr lang="en-US" b="0" i="0" baseline="0" dirty="0" smtClean="0"/>
              <a:t>     Answer: Seawater pH has been decreasing as seawater pCO2 and atmospheric CO2 concentration have been increasing.  Carbon dioxide dissolves into </a:t>
            </a:r>
          </a:p>
          <a:p>
            <a:r>
              <a:rPr lang="en-US" b="0" i="0" baseline="0" dirty="0" smtClean="0"/>
              <a:t>                  the oceans where it reacts with water, ultimately decreasing pH.</a:t>
            </a:r>
          </a:p>
          <a:p>
            <a:r>
              <a:rPr lang="en-US" b="0" i="0" baseline="0" dirty="0" smtClean="0"/>
              <a:t>How much has CO2 decreased seawater pH from 1990-2010?</a:t>
            </a:r>
          </a:p>
          <a:p>
            <a:r>
              <a:rPr lang="en-US" b="0" i="0" baseline="0" dirty="0" smtClean="0"/>
              <a:t>     Answer: Seawater pH decreased approximately 0.04 units.  This corresponds to an approximately 30% increase in acidity.</a:t>
            </a:r>
          </a:p>
          <a:p>
            <a:endParaRPr lang="en-US" b="0" i="0" baseline="0" dirty="0" smtClean="0"/>
          </a:p>
          <a:p>
            <a:r>
              <a:rPr lang="en-US" b="1" i="0" baseline="0" dirty="0" smtClean="0"/>
              <a:t>**********</a:t>
            </a:r>
          </a:p>
          <a:p>
            <a:r>
              <a:rPr lang="en-US" b="1" i="0" baseline="0" dirty="0" smtClean="0"/>
              <a:t>Graphic Credit: </a:t>
            </a:r>
            <a:r>
              <a:rPr lang="en-US" b="0" i="0" baseline="0" dirty="0" smtClean="0"/>
              <a:t>http://www.igbp.net/news/features/features/changesinthecarbonatesystemoftheglobaloceans.5.1b8ae20512db692f2a680005564.html</a:t>
            </a:r>
            <a:endParaRPr lang="en-US" b="0" i="0" dirty="0" smtClean="0"/>
          </a:p>
          <a:p>
            <a:endParaRPr lang="en-US" b="1" i="1" baseline="0" dirty="0" smtClean="0"/>
          </a:p>
          <a:p>
            <a:endParaRPr lang="en-US" b="1" i="1" baseline="0" dirty="0" smtClean="0"/>
          </a:p>
          <a:p>
            <a:endParaRPr lang="en-US" b="1" i="1" baseline="0" dirty="0" smtClean="0"/>
          </a:p>
          <a:p>
            <a:endParaRPr lang="en-US" b="1" i="1" dirty="0"/>
          </a:p>
        </p:txBody>
      </p:sp>
      <p:sp>
        <p:nvSpPr>
          <p:cNvPr id="4" name="Slide Number Placeholder 3"/>
          <p:cNvSpPr>
            <a:spLocks noGrp="1"/>
          </p:cNvSpPr>
          <p:nvPr>
            <p:ph type="sldNum" sz="quarter" idx="10"/>
          </p:nvPr>
        </p:nvSpPr>
        <p:spPr/>
        <p:txBody>
          <a:bodyPr/>
          <a:lstStyle/>
          <a:p>
            <a:fld id="{7DEB26C7-3BA2-41DC-B1DA-DBB343311BE9}"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i="1" dirty="0" smtClean="0"/>
              <a:t>This slide is for the students</a:t>
            </a:r>
          </a:p>
          <a:p>
            <a:endParaRPr lang="en-US" b="1" i="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0" i="0" dirty="0" smtClean="0"/>
              <a:t>After completing the activities in this</a:t>
            </a:r>
            <a:r>
              <a:rPr lang="en-US" b="0" i="0" baseline="0" dirty="0" smtClean="0"/>
              <a:t> lesson, s</a:t>
            </a:r>
            <a:r>
              <a:rPr lang="en-US" b="0" i="0" dirty="0" smtClean="0"/>
              <a:t>tudents</a:t>
            </a:r>
            <a:r>
              <a:rPr lang="en-US" b="0" i="0" baseline="0" dirty="0" smtClean="0"/>
              <a:t> should be able to summarize the main concepts of this lesson, which address the common misconceptions (also listed on slide 1).</a:t>
            </a:r>
          </a:p>
          <a:p>
            <a:endParaRPr lang="en-US" b="1" i="1" dirty="0" smtClean="0"/>
          </a:p>
          <a:p>
            <a:r>
              <a:rPr lang="en-US" b="1" i="0" dirty="0" smtClean="0"/>
              <a:t>Conclusions</a:t>
            </a:r>
          </a:p>
          <a:p>
            <a:pPr marL="228600" indent="-228600">
              <a:buAutoNum type="arabicPeriod"/>
            </a:pPr>
            <a:r>
              <a:rPr lang="en-US" b="0" i="0" dirty="0" smtClean="0"/>
              <a:t>Burning</a:t>
            </a:r>
            <a:r>
              <a:rPr lang="en-US" b="0" i="0" baseline="0" dirty="0" smtClean="0"/>
              <a:t> of more fossil fuels and land use changes have caused the amount of carbon dioxide in the atmosphere to increase to much higher concentration more quickly than in the past thousands of years.</a:t>
            </a:r>
          </a:p>
          <a:p>
            <a:pPr marL="228600" indent="-228600">
              <a:buAutoNum type="arabicPeriod"/>
            </a:pPr>
            <a:r>
              <a:rPr lang="en-US" b="0" i="0" baseline="0" dirty="0" smtClean="0"/>
              <a:t>Approximately one-third of the carbon dioxide produced dissolves into the oceans.  The other sinks of carbon dioxide are the atmosphere and plants.</a:t>
            </a:r>
          </a:p>
          <a:p>
            <a:pPr marL="228600" indent="-228600">
              <a:buAutoNum type="arabicPeriod"/>
            </a:pPr>
            <a:r>
              <a:rPr lang="en-US" b="0" i="0" baseline="0" dirty="0" smtClean="0"/>
              <a:t>Once carbon dioxide enters the oceans, it reacts with water molecules to increase hydrogen ion concentration, consequently lowering the seawater pH.  However, the oceans are still considered to be basic since the pH is above 7.</a:t>
            </a:r>
            <a:endParaRPr lang="en-US" b="0" i="0" dirty="0" smtClean="0"/>
          </a:p>
          <a:p>
            <a:endParaRPr lang="en-US" b="0" i="0" baseline="0" dirty="0" smtClean="0"/>
          </a:p>
          <a:p>
            <a:pPr lvl="0"/>
            <a:r>
              <a:rPr lang="en-US" sz="1200" b="1" dirty="0" smtClean="0">
                <a:ea typeface="ＭＳ Ｐゴシック" charset="0"/>
                <a:cs typeface="ＭＳ Ｐゴシック" charset="0"/>
              </a:rPr>
              <a:t>MISCONCEPTIONS:</a:t>
            </a:r>
            <a:r>
              <a:rPr lang="en-US" sz="1200" b="1" baseline="0" dirty="0" smtClean="0">
                <a:ea typeface="ＭＳ Ｐゴシック" charset="0"/>
                <a:cs typeface="ＭＳ Ｐゴシック" charset="0"/>
              </a:rPr>
              <a:t> </a:t>
            </a:r>
          </a:p>
          <a:p>
            <a:pPr lvl="0"/>
            <a:r>
              <a:rPr lang="en-US" sz="1200" b="0" baseline="0" dirty="0" smtClean="0">
                <a:ea typeface="ＭＳ Ｐゴシック" charset="0"/>
              </a:rPr>
              <a:t>1. </a:t>
            </a:r>
            <a:r>
              <a:rPr lang="en-US" b="0" dirty="0" smtClean="0"/>
              <a:t>CO</a:t>
            </a:r>
            <a:r>
              <a:rPr lang="en-US" b="0" baseline="-25000" dirty="0" smtClean="0"/>
              <a:t>2</a:t>
            </a:r>
            <a:r>
              <a:rPr lang="en-US" dirty="0" smtClean="0"/>
              <a:t> stays in the atmosphere</a:t>
            </a:r>
          </a:p>
          <a:p>
            <a:pPr lvl="0"/>
            <a:r>
              <a:rPr lang="en-US" dirty="0" smtClean="0"/>
              <a:t>2. Atmosphere and seawater are disconnected</a:t>
            </a:r>
          </a:p>
          <a:p>
            <a:pPr lvl="0"/>
            <a:r>
              <a:rPr lang="en-US" dirty="0" smtClean="0"/>
              <a:t>3. Seawater is becoming an acid, rather than becoming more acidic</a:t>
            </a:r>
            <a:endParaRPr lang="en-US" b="0" i="0" baseline="0" dirty="0" smtClean="0"/>
          </a:p>
          <a:p>
            <a:endParaRPr lang="en-US" b="0" i="0" baseline="0" dirty="0" smtClean="0"/>
          </a:p>
          <a:p>
            <a:endParaRPr lang="en-US" b="0" i="0" dirty="0"/>
          </a:p>
        </p:txBody>
      </p:sp>
      <p:sp>
        <p:nvSpPr>
          <p:cNvPr id="4" name="Slide Number Placeholder 3"/>
          <p:cNvSpPr>
            <a:spLocks noGrp="1"/>
          </p:cNvSpPr>
          <p:nvPr>
            <p:ph type="sldNum" sz="quarter" idx="10"/>
          </p:nvPr>
        </p:nvSpPr>
        <p:spPr/>
        <p:txBody>
          <a:bodyPr/>
          <a:lstStyle/>
          <a:p>
            <a:fld id="{7DEB26C7-3BA2-41DC-B1DA-DBB343311BE9}" type="slidenum">
              <a:rPr lang="en-US" smtClean="0"/>
              <a:pPr/>
              <a:t>14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65A3605D-A717-4C52-9FF6-5D0E79218B5F}" type="datetimeFigureOut">
              <a:rPr lang="en-US" smtClean="0"/>
              <a:pPr/>
              <a:t>6/20/2014</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A8BE6FD3-2927-441E-84AC-1AD9C82FA536}"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65A3605D-A717-4C52-9FF6-5D0E79218B5F}" type="datetimeFigureOut">
              <a:rPr lang="en-US" smtClean="0"/>
              <a:pPr/>
              <a:t>6/20/2014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A8BE6FD3-2927-441E-84AC-1AD9C82FA536}"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65A3605D-A717-4C52-9FF6-5D0E79218B5F}" type="datetimeFigureOut">
              <a:rPr lang="en-US" smtClean="0"/>
              <a:pPr/>
              <a:t>6/20/2014</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A8BE6FD3-2927-441E-84AC-1AD9C82FA536}"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65A3605D-A717-4C52-9FF6-5D0E79218B5F}" type="datetimeFigureOut">
              <a:rPr lang="en-US" smtClean="0"/>
              <a:pPr/>
              <a:t>6/20/2014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BE6FD3-2927-441E-84AC-1AD9C82FA536}"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65A3605D-A717-4C52-9FF6-5D0E79218B5F}" type="datetimeFigureOut">
              <a:rPr lang="en-US" smtClean="0"/>
              <a:pPr/>
              <a:t>6/20/2014</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A8BE6FD3-2927-441E-84AC-1AD9C82FA536}"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5A3605D-A717-4C52-9FF6-5D0E79218B5F}" type="datetimeFigureOut">
              <a:rPr lang="en-US" smtClean="0"/>
              <a:pPr/>
              <a:t>6/20/2014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A8BE6FD3-2927-441E-84AC-1AD9C82FA53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65A3605D-A717-4C52-9FF6-5D0E79218B5F}" type="datetimeFigureOut">
              <a:rPr lang="en-US" smtClean="0"/>
              <a:pPr/>
              <a:t>6/20/2014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A8BE6FD3-2927-441E-84AC-1AD9C82FA53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A8BE6FD3-2927-441E-84AC-1AD9C82FA536}"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65A3605D-A717-4C52-9FF6-5D0E79218B5F}" type="datetimeFigureOut">
              <a:rPr lang="en-US" smtClean="0"/>
              <a:pPr/>
              <a:t>6/20/2014</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A8BE6FD3-2927-441E-84AC-1AD9C82FA536}"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65A3605D-A717-4C52-9FF6-5D0E79218B5F}" type="datetimeFigureOut">
              <a:rPr lang="en-US" smtClean="0"/>
              <a:pPr/>
              <a:t>6/20/2014</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5A3605D-A717-4C52-9FF6-5D0E79218B5F}" type="datetimeFigureOut">
              <a:rPr lang="en-US" smtClean="0"/>
              <a:pPr/>
              <a:t>6/20/2014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BE6FD3-2927-441E-84AC-1AD9C82FA536}"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A8BE6FD3-2927-441E-84AC-1AD9C82FA536}"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5A3605D-A717-4C52-9FF6-5D0E79218B5F}" type="datetimeFigureOut">
              <a:rPr lang="en-US" smtClean="0"/>
              <a:pPr/>
              <a:t>6/20/2014</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65A3605D-A717-4C52-9FF6-5D0E79218B5F}" type="datetimeFigureOut">
              <a:rPr lang="en-US" smtClean="0"/>
              <a:pPr/>
              <a:t>6/20/2014</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A8BE6FD3-2927-441E-84AC-1AD9C82FA536}"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0"/>
            <a:ext cx="7772400" cy="1752600"/>
          </a:xfrm>
        </p:spPr>
        <p:txBody>
          <a:bodyPr/>
          <a:lstStyle/>
          <a:p>
            <a:r>
              <a:rPr lang="en-US" dirty="0" smtClean="0"/>
              <a:t>Ocean Acidification</a:t>
            </a:r>
            <a:endParaRPr lang="en-US" dirty="0"/>
          </a:p>
        </p:txBody>
      </p:sp>
      <p:pic>
        <p:nvPicPr>
          <p:cNvPr id="3" name="Picture 2"/>
          <p:cNvPicPr>
            <a:picLocks noChangeAspect="1" noChangeArrowheads="1"/>
          </p:cNvPicPr>
          <p:nvPr/>
        </p:nvPicPr>
        <p:blipFill>
          <a:blip r:embed="rId3" cstate="print"/>
          <a:srcRect/>
          <a:stretch>
            <a:fillRect/>
          </a:stretch>
        </p:blipFill>
        <p:spPr bwMode="auto">
          <a:xfrm>
            <a:off x="0" y="1981200"/>
            <a:ext cx="9144000" cy="4397375"/>
          </a:xfrm>
          <a:prstGeom prst="rect">
            <a:avLst/>
          </a:prstGeom>
          <a:noFill/>
          <a:ln w="9525">
            <a:noFill/>
            <a:miter lim="800000"/>
            <a:headEnd/>
            <a:tailEnd/>
          </a:ln>
        </p:spPr>
      </p:pic>
      <p:sp>
        <p:nvSpPr>
          <p:cNvPr id="4" name="TextBox 3"/>
          <p:cNvSpPr txBox="1"/>
          <p:nvPr/>
        </p:nvSpPr>
        <p:spPr>
          <a:xfrm>
            <a:off x="5410200" y="6400800"/>
            <a:ext cx="3581400" cy="369332"/>
          </a:xfrm>
          <a:prstGeom prst="rect">
            <a:avLst/>
          </a:prstGeom>
          <a:noFill/>
        </p:spPr>
        <p:txBody>
          <a:bodyPr wrap="square" rtlCol="0">
            <a:spAutoFit/>
          </a:bodyPr>
          <a:lstStyle/>
          <a:p>
            <a:pPr algn="r"/>
            <a:r>
              <a:rPr lang="en-US" dirty="0" smtClean="0"/>
              <a:t>Scripps Classroom Connection</a:t>
            </a:r>
            <a:endParaRPr lang="en-US" dirty="0"/>
          </a:p>
        </p:txBody>
      </p:sp>
      <p:sp>
        <p:nvSpPr>
          <p:cNvPr id="5" name="TextBox 5"/>
          <p:cNvSpPr txBox="1"/>
          <p:nvPr/>
        </p:nvSpPr>
        <p:spPr>
          <a:xfrm>
            <a:off x="152400" y="6412468"/>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http://earthref/SCC</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Atmospheric CO</a:t>
            </a:r>
            <a:r>
              <a:rPr lang="en-US" baseline="-25000" dirty="0" smtClean="0"/>
              <a:t>2</a:t>
            </a:r>
            <a:endParaRPr lang="en-US" baseline="-25000" dirty="0"/>
          </a:p>
        </p:txBody>
      </p:sp>
      <p:sp>
        <p:nvSpPr>
          <p:cNvPr id="5" name="TextBox 4"/>
          <p:cNvSpPr txBox="1"/>
          <p:nvPr/>
        </p:nvSpPr>
        <p:spPr>
          <a:xfrm>
            <a:off x="5410200" y="6400800"/>
            <a:ext cx="3581400" cy="369332"/>
          </a:xfrm>
          <a:prstGeom prst="rect">
            <a:avLst/>
          </a:prstGeom>
          <a:noFill/>
        </p:spPr>
        <p:txBody>
          <a:bodyPr wrap="square" rtlCol="0">
            <a:spAutoFit/>
          </a:bodyPr>
          <a:lstStyle/>
          <a:p>
            <a:pPr algn="r"/>
            <a:r>
              <a:rPr lang="en-US" dirty="0" smtClean="0"/>
              <a:t>Scripps Classroom Connection</a:t>
            </a:r>
            <a:endParaRPr lang="en-US" dirty="0"/>
          </a:p>
        </p:txBody>
      </p:sp>
      <p:sp>
        <p:nvSpPr>
          <p:cNvPr id="6" name="TextBox 5"/>
          <p:cNvSpPr txBox="1"/>
          <p:nvPr/>
        </p:nvSpPr>
        <p:spPr>
          <a:xfrm>
            <a:off x="152400" y="6412468"/>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http://earthref/SCC</a:t>
            </a:r>
            <a:endParaRPr lang="en-US" dirty="0"/>
          </a:p>
        </p:txBody>
      </p:sp>
      <p:pic>
        <p:nvPicPr>
          <p:cNvPr id="30722" name="Picture 2"/>
          <p:cNvPicPr>
            <a:picLocks noChangeAspect="1" noChangeArrowheads="1"/>
          </p:cNvPicPr>
          <p:nvPr/>
        </p:nvPicPr>
        <p:blipFill>
          <a:blip r:embed="rId3" cstate="print"/>
          <a:srcRect b="68572"/>
          <a:stretch>
            <a:fillRect/>
          </a:stretch>
        </p:blipFill>
        <p:spPr bwMode="auto">
          <a:xfrm>
            <a:off x="228600" y="1714500"/>
            <a:ext cx="8639175" cy="2095500"/>
          </a:xfrm>
          <a:prstGeom prst="rect">
            <a:avLst/>
          </a:prstGeom>
          <a:noFill/>
          <a:ln w="9525">
            <a:noFill/>
            <a:miter lim="800000"/>
            <a:headEnd/>
            <a:tailEnd/>
          </a:ln>
        </p:spPr>
      </p:pic>
      <p:sp>
        <p:nvSpPr>
          <p:cNvPr id="9" name="TextBox 8"/>
          <p:cNvSpPr txBox="1"/>
          <p:nvPr/>
        </p:nvSpPr>
        <p:spPr>
          <a:xfrm>
            <a:off x="609600" y="3733800"/>
            <a:ext cx="304800" cy="369332"/>
          </a:xfrm>
          <a:prstGeom prst="rect">
            <a:avLst/>
          </a:prstGeom>
          <a:noFill/>
        </p:spPr>
        <p:txBody>
          <a:bodyPr wrap="square" rtlCol="0">
            <a:spAutoFit/>
          </a:bodyPr>
          <a:lstStyle/>
          <a:p>
            <a:r>
              <a:rPr lang="en-US" dirty="0" smtClean="0"/>
              <a:t>0</a:t>
            </a:r>
            <a:endParaRPr lang="en-US" dirty="0"/>
          </a:p>
        </p:txBody>
      </p:sp>
      <p:sp>
        <p:nvSpPr>
          <p:cNvPr id="10" name="TextBox 9"/>
          <p:cNvSpPr txBox="1"/>
          <p:nvPr/>
        </p:nvSpPr>
        <p:spPr>
          <a:xfrm>
            <a:off x="1600200" y="3733800"/>
            <a:ext cx="609600" cy="369332"/>
          </a:xfrm>
          <a:prstGeom prst="rect">
            <a:avLst/>
          </a:prstGeom>
          <a:noFill/>
        </p:spPr>
        <p:txBody>
          <a:bodyPr wrap="square" rtlCol="0">
            <a:spAutoFit/>
          </a:bodyPr>
          <a:lstStyle/>
          <a:p>
            <a:r>
              <a:rPr lang="en-US" dirty="0" smtClean="0"/>
              <a:t>500</a:t>
            </a:r>
            <a:endParaRPr lang="en-US" dirty="0"/>
          </a:p>
        </p:txBody>
      </p:sp>
      <p:sp>
        <p:nvSpPr>
          <p:cNvPr id="11" name="TextBox 10"/>
          <p:cNvSpPr txBox="1"/>
          <p:nvPr/>
        </p:nvSpPr>
        <p:spPr>
          <a:xfrm>
            <a:off x="2667000" y="3733800"/>
            <a:ext cx="762000" cy="369332"/>
          </a:xfrm>
          <a:prstGeom prst="rect">
            <a:avLst/>
          </a:prstGeom>
          <a:noFill/>
        </p:spPr>
        <p:txBody>
          <a:bodyPr wrap="square" rtlCol="0">
            <a:spAutoFit/>
          </a:bodyPr>
          <a:lstStyle/>
          <a:p>
            <a:r>
              <a:rPr lang="en-US" dirty="0" smtClean="0"/>
              <a:t>1000</a:t>
            </a:r>
            <a:endParaRPr lang="en-US" dirty="0"/>
          </a:p>
        </p:txBody>
      </p:sp>
      <p:sp>
        <p:nvSpPr>
          <p:cNvPr id="12" name="TextBox 11"/>
          <p:cNvSpPr txBox="1"/>
          <p:nvPr/>
        </p:nvSpPr>
        <p:spPr>
          <a:xfrm>
            <a:off x="3733800" y="3733800"/>
            <a:ext cx="762000" cy="369332"/>
          </a:xfrm>
          <a:prstGeom prst="rect">
            <a:avLst/>
          </a:prstGeom>
          <a:noFill/>
        </p:spPr>
        <p:txBody>
          <a:bodyPr wrap="square" rtlCol="0">
            <a:spAutoFit/>
          </a:bodyPr>
          <a:lstStyle/>
          <a:p>
            <a:r>
              <a:rPr lang="en-US" dirty="0" smtClean="0"/>
              <a:t>1500</a:t>
            </a:r>
            <a:endParaRPr lang="en-US" dirty="0"/>
          </a:p>
        </p:txBody>
      </p:sp>
      <p:sp>
        <p:nvSpPr>
          <p:cNvPr id="13" name="TextBox 12"/>
          <p:cNvSpPr txBox="1"/>
          <p:nvPr/>
        </p:nvSpPr>
        <p:spPr>
          <a:xfrm>
            <a:off x="4343400" y="3733800"/>
            <a:ext cx="762000" cy="369332"/>
          </a:xfrm>
          <a:prstGeom prst="rect">
            <a:avLst/>
          </a:prstGeom>
          <a:noFill/>
        </p:spPr>
        <p:txBody>
          <a:bodyPr wrap="square" rtlCol="0">
            <a:spAutoFit/>
          </a:bodyPr>
          <a:lstStyle/>
          <a:p>
            <a:r>
              <a:rPr lang="en-US" dirty="0" smtClean="0"/>
              <a:t>1750</a:t>
            </a:r>
            <a:endParaRPr lang="en-US" dirty="0"/>
          </a:p>
        </p:txBody>
      </p:sp>
      <p:sp>
        <p:nvSpPr>
          <p:cNvPr id="14" name="TextBox 13"/>
          <p:cNvSpPr txBox="1"/>
          <p:nvPr/>
        </p:nvSpPr>
        <p:spPr>
          <a:xfrm>
            <a:off x="5181600" y="3733800"/>
            <a:ext cx="762000" cy="369332"/>
          </a:xfrm>
          <a:prstGeom prst="rect">
            <a:avLst/>
          </a:prstGeom>
          <a:noFill/>
        </p:spPr>
        <p:txBody>
          <a:bodyPr wrap="square" rtlCol="0">
            <a:spAutoFit/>
          </a:bodyPr>
          <a:lstStyle/>
          <a:p>
            <a:r>
              <a:rPr lang="en-US" dirty="0" smtClean="0"/>
              <a:t>1800</a:t>
            </a:r>
            <a:endParaRPr lang="en-US" dirty="0"/>
          </a:p>
        </p:txBody>
      </p:sp>
      <p:sp>
        <p:nvSpPr>
          <p:cNvPr id="15" name="TextBox 14"/>
          <p:cNvSpPr txBox="1"/>
          <p:nvPr/>
        </p:nvSpPr>
        <p:spPr>
          <a:xfrm>
            <a:off x="6629400" y="3733800"/>
            <a:ext cx="762000" cy="369332"/>
          </a:xfrm>
          <a:prstGeom prst="rect">
            <a:avLst/>
          </a:prstGeom>
          <a:noFill/>
        </p:spPr>
        <p:txBody>
          <a:bodyPr wrap="square" rtlCol="0">
            <a:spAutoFit/>
          </a:bodyPr>
          <a:lstStyle/>
          <a:p>
            <a:r>
              <a:rPr lang="en-US" dirty="0" smtClean="0"/>
              <a:t>1900</a:t>
            </a:r>
            <a:endParaRPr lang="en-US" dirty="0"/>
          </a:p>
        </p:txBody>
      </p:sp>
      <p:sp>
        <p:nvSpPr>
          <p:cNvPr id="16" name="TextBox 15"/>
          <p:cNvSpPr txBox="1"/>
          <p:nvPr/>
        </p:nvSpPr>
        <p:spPr>
          <a:xfrm>
            <a:off x="8001000" y="3733800"/>
            <a:ext cx="762000" cy="369332"/>
          </a:xfrm>
          <a:prstGeom prst="rect">
            <a:avLst/>
          </a:prstGeom>
          <a:noFill/>
        </p:spPr>
        <p:txBody>
          <a:bodyPr wrap="square" rtlCol="0">
            <a:spAutoFit/>
          </a:bodyPr>
          <a:lstStyle/>
          <a:p>
            <a:r>
              <a:rPr lang="en-US" dirty="0" smtClean="0"/>
              <a:t>2000</a:t>
            </a:r>
            <a:endParaRPr lang="en-US" dirty="0"/>
          </a:p>
        </p:txBody>
      </p:sp>
      <p:sp>
        <p:nvSpPr>
          <p:cNvPr id="17" name="TextBox 16"/>
          <p:cNvSpPr txBox="1"/>
          <p:nvPr/>
        </p:nvSpPr>
        <p:spPr>
          <a:xfrm>
            <a:off x="8229600" y="4050268"/>
            <a:ext cx="762000" cy="369332"/>
          </a:xfrm>
          <a:prstGeom prst="rect">
            <a:avLst/>
          </a:prstGeom>
          <a:noFill/>
        </p:spPr>
        <p:txBody>
          <a:bodyPr wrap="square" rtlCol="0">
            <a:spAutoFit/>
          </a:bodyPr>
          <a:lstStyle/>
          <a:p>
            <a:r>
              <a:rPr lang="en-US" dirty="0" smtClean="0"/>
              <a:t>2020</a:t>
            </a:r>
            <a:endParaRPr lang="en-US" dirty="0"/>
          </a:p>
        </p:txBody>
      </p:sp>
      <p:cxnSp>
        <p:nvCxnSpPr>
          <p:cNvPr id="19" name="Straight Connector 18"/>
          <p:cNvCxnSpPr/>
          <p:nvPr/>
        </p:nvCxnSpPr>
        <p:spPr>
          <a:xfrm>
            <a:off x="8686800" y="3733800"/>
            <a:ext cx="0" cy="45720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dirty="0" smtClean="0"/>
              <a:t>co2now.org</a:t>
            </a:r>
            <a:endParaRPr lang="en-US" sz="4400" dirty="0"/>
          </a:p>
        </p:txBody>
      </p:sp>
      <p:pic>
        <p:nvPicPr>
          <p:cNvPr id="47106" name="Picture 2" descr="Current chart and data for atmospheric CO2"/>
          <p:cNvPicPr>
            <a:picLocks noChangeAspect="1" noChangeArrowheads="1"/>
          </p:cNvPicPr>
          <p:nvPr/>
        </p:nvPicPr>
        <p:blipFill>
          <a:blip r:embed="rId3" cstate="print"/>
          <a:srcRect/>
          <a:stretch>
            <a:fillRect/>
          </a:stretch>
        </p:blipFill>
        <p:spPr bwMode="auto">
          <a:xfrm>
            <a:off x="1714500" y="1600200"/>
            <a:ext cx="5715000" cy="4762500"/>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Sources of CO</a:t>
            </a:r>
            <a:r>
              <a:rPr lang="en-US" baseline="-25000" dirty="0" smtClean="0"/>
              <a:t>2</a:t>
            </a:r>
            <a:endParaRPr lang="en-US" baseline="-25000" dirty="0"/>
          </a:p>
        </p:txBody>
      </p:sp>
      <p:pic>
        <p:nvPicPr>
          <p:cNvPr id="6" name="Picture 5"/>
          <p:cNvPicPr>
            <a:picLocks noChangeAspect="1" noChangeArrowheads="1"/>
          </p:cNvPicPr>
          <p:nvPr/>
        </p:nvPicPr>
        <p:blipFill>
          <a:blip r:embed="rId3" cstate="print"/>
          <a:srcRect/>
          <a:stretch>
            <a:fillRect/>
          </a:stretch>
        </p:blipFill>
        <p:spPr bwMode="auto">
          <a:xfrm>
            <a:off x="3733800" y="1600200"/>
            <a:ext cx="5105400" cy="4495800"/>
          </a:xfrm>
          <a:prstGeom prst="rect">
            <a:avLst/>
          </a:prstGeom>
          <a:noFill/>
          <a:ln w="9525">
            <a:noFill/>
            <a:miter lim="800000"/>
            <a:headEnd/>
            <a:tailEnd/>
          </a:ln>
        </p:spPr>
      </p:pic>
      <p:sp>
        <p:nvSpPr>
          <p:cNvPr id="8" name="TextBox 7"/>
          <p:cNvSpPr txBox="1"/>
          <p:nvPr/>
        </p:nvSpPr>
        <p:spPr>
          <a:xfrm>
            <a:off x="381000" y="1663004"/>
            <a:ext cx="3124200" cy="2985433"/>
          </a:xfrm>
          <a:prstGeom prst="rect">
            <a:avLst/>
          </a:prstGeom>
          <a:noFill/>
        </p:spPr>
        <p:txBody>
          <a:bodyPr wrap="square" rtlCol="0">
            <a:spAutoFit/>
          </a:bodyPr>
          <a:lstStyle/>
          <a:p>
            <a:r>
              <a:rPr lang="en-US" sz="3200" dirty="0" smtClean="0"/>
              <a:t>Natural</a:t>
            </a:r>
          </a:p>
          <a:p>
            <a:endParaRPr lang="en-US" sz="3200" dirty="0"/>
          </a:p>
          <a:p>
            <a:r>
              <a:rPr lang="en-US" sz="3200" dirty="0"/>
              <a:t>v</a:t>
            </a:r>
            <a:r>
              <a:rPr lang="en-US" sz="3200" dirty="0" smtClean="0"/>
              <a:t>s.</a:t>
            </a:r>
          </a:p>
          <a:p>
            <a:endParaRPr lang="en-US" sz="2800" dirty="0"/>
          </a:p>
          <a:p>
            <a:r>
              <a:rPr lang="en-US" sz="3200" dirty="0" smtClean="0"/>
              <a:t>Anthropogenic</a:t>
            </a:r>
          </a:p>
          <a:p>
            <a:endParaRPr lang="en-US" sz="3200" dirty="0" smtClean="0"/>
          </a:p>
        </p:txBody>
      </p:sp>
      <p:sp>
        <p:nvSpPr>
          <p:cNvPr id="9" name="TextBox 8"/>
          <p:cNvSpPr txBox="1"/>
          <p:nvPr/>
        </p:nvSpPr>
        <p:spPr>
          <a:xfrm>
            <a:off x="5410200" y="6400800"/>
            <a:ext cx="3581400" cy="369332"/>
          </a:xfrm>
          <a:prstGeom prst="rect">
            <a:avLst/>
          </a:prstGeom>
          <a:noFill/>
        </p:spPr>
        <p:txBody>
          <a:bodyPr wrap="square" rtlCol="0">
            <a:spAutoFit/>
          </a:bodyPr>
          <a:lstStyle/>
          <a:p>
            <a:pPr algn="r"/>
            <a:r>
              <a:rPr lang="en-US" dirty="0" smtClean="0"/>
              <a:t>Scripps Classroom Connection</a:t>
            </a:r>
            <a:endParaRPr lang="en-US" dirty="0"/>
          </a:p>
        </p:txBody>
      </p:sp>
      <p:sp>
        <p:nvSpPr>
          <p:cNvPr id="10" name="TextBox 5"/>
          <p:cNvSpPr txBox="1"/>
          <p:nvPr/>
        </p:nvSpPr>
        <p:spPr>
          <a:xfrm>
            <a:off x="152400" y="6412468"/>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http://earthref/SCC</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5410200" y="6400800"/>
            <a:ext cx="3581400" cy="369332"/>
          </a:xfrm>
          <a:prstGeom prst="rect">
            <a:avLst/>
          </a:prstGeom>
          <a:noFill/>
        </p:spPr>
        <p:txBody>
          <a:bodyPr wrap="square" rtlCol="0">
            <a:spAutoFit/>
          </a:bodyPr>
          <a:lstStyle/>
          <a:p>
            <a:pPr algn="r"/>
            <a:r>
              <a:rPr lang="en-US" dirty="0" smtClean="0"/>
              <a:t>Scripps Classroom Connection</a:t>
            </a:r>
            <a:endParaRPr lang="en-US" dirty="0"/>
          </a:p>
        </p:txBody>
      </p:sp>
      <p:pic>
        <p:nvPicPr>
          <p:cNvPr id="26630" name="Picture 6" descr="http://tothepoles.files.wordpress.com/2013/08/carboncycle.png"/>
          <p:cNvPicPr>
            <a:picLocks noChangeAspect="1" noChangeArrowheads="1"/>
          </p:cNvPicPr>
          <p:nvPr/>
        </p:nvPicPr>
        <p:blipFill>
          <a:blip r:embed="rId3" cstate="print"/>
          <a:srcRect/>
          <a:stretch>
            <a:fillRect/>
          </a:stretch>
        </p:blipFill>
        <p:spPr bwMode="auto">
          <a:xfrm>
            <a:off x="379767" y="76200"/>
            <a:ext cx="8384466" cy="6324600"/>
          </a:xfrm>
          <a:prstGeom prst="rect">
            <a:avLst/>
          </a:prstGeom>
          <a:noFill/>
        </p:spPr>
      </p:pic>
      <p:sp>
        <p:nvSpPr>
          <p:cNvPr id="18" name="TextBox 5"/>
          <p:cNvSpPr txBox="1"/>
          <p:nvPr/>
        </p:nvSpPr>
        <p:spPr>
          <a:xfrm>
            <a:off x="152400" y="6412468"/>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http://earthref/SCC</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Sinks of CO</a:t>
            </a:r>
            <a:r>
              <a:rPr lang="en-US" baseline="-25000" dirty="0" smtClean="0"/>
              <a:t>2</a:t>
            </a:r>
            <a:endParaRPr lang="en-US" baseline="-25000" dirty="0"/>
          </a:p>
        </p:txBody>
      </p:sp>
      <p:pic>
        <p:nvPicPr>
          <p:cNvPr id="4" name="Picture 3" descr="E:\My Files(Nvrtbr8Girl-PC)\Native\C\Users\Nvrtbr8Girl\Pictures\2010\Alaska!\IMG_6732.JPG"/>
          <p:cNvPicPr>
            <a:picLocks noChangeAspect="1" noChangeArrowheads="1"/>
          </p:cNvPicPr>
          <p:nvPr/>
        </p:nvPicPr>
        <p:blipFill>
          <a:blip r:embed="rId3" cstate="print"/>
          <a:srcRect/>
          <a:stretch>
            <a:fillRect/>
          </a:stretch>
        </p:blipFill>
        <p:spPr bwMode="auto">
          <a:xfrm>
            <a:off x="6743700" y="1447800"/>
            <a:ext cx="2057400" cy="1543050"/>
          </a:xfrm>
          <a:prstGeom prst="rect">
            <a:avLst/>
          </a:prstGeom>
          <a:noFill/>
          <a:ln>
            <a:solidFill>
              <a:schemeClr val="accent1"/>
            </a:solidFill>
          </a:ln>
        </p:spPr>
      </p:pic>
      <p:pic>
        <p:nvPicPr>
          <p:cNvPr id="5" name="Picture 4" descr="E:\My Files(Nvrtbr8Girl-PC)\Native\C\Users\Nvrtbr8Girl\Pictures\2009\Summer - Redwood Forest\IMG_3650.JPG"/>
          <p:cNvPicPr>
            <a:picLocks noChangeAspect="1" noChangeArrowheads="1"/>
          </p:cNvPicPr>
          <p:nvPr/>
        </p:nvPicPr>
        <p:blipFill>
          <a:blip r:embed="rId4" cstate="print"/>
          <a:srcRect/>
          <a:stretch>
            <a:fillRect/>
          </a:stretch>
        </p:blipFill>
        <p:spPr bwMode="auto">
          <a:xfrm>
            <a:off x="6743700" y="3104376"/>
            <a:ext cx="2057400" cy="1543050"/>
          </a:xfrm>
          <a:prstGeom prst="rect">
            <a:avLst/>
          </a:prstGeom>
          <a:noFill/>
          <a:ln>
            <a:solidFill>
              <a:schemeClr val="accent1"/>
            </a:solidFill>
          </a:ln>
        </p:spPr>
      </p:pic>
      <p:pic>
        <p:nvPicPr>
          <p:cNvPr id="6" name="Picture 5" descr="E:\My Files(Nvrtbr8Girl-PC)\Native\C\Users\Nvrtbr8Girl\Pictures\2012\August\Bermuda\DSCN3733.JPG"/>
          <p:cNvPicPr>
            <a:picLocks noChangeAspect="1" noChangeArrowheads="1"/>
          </p:cNvPicPr>
          <p:nvPr/>
        </p:nvPicPr>
        <p:blipFill>
          <a:blip r:embed="rId5" cstate="print"/>
          <a:srcRect/>
          <a:stretch>
            <a:fillRect/>
          </a:stretch>
        </p:blipFill>
        <p:spPr bwMode="auto">
          <a:xfrm>
            <a:off x="6743700" y="4760952"/>
            <a:ext cx="2057400" cy="1543050"/>
          </a:xfrm>
          <a:prstGeom prst="rect">
            <a:avLst/>
          </a:prstGeom>
          <a:noFill/>
          <a:ln>
            <a:solidFill>
              <a:schemeClr val="accent1"/>
            </a:solidFill>
          </a:ln>
        </p:spPr>
      </p:pic>
      <p:cxnSp>
        <p:nvCxnSpPr>
          <p:cNvPr id="7" name="Straight Arrow Connector 6"/>
          <p:cNvCxnSpPr/>
          <p:nvPr/>
        </p:nvCxnSpPr>
        <p:spPr>
          <a:xfrm flipV="1">
            <a:off x="3048000" y="2209800"/>
            <a:ext cx="3505200" cy="1295400"/>
          </a:xfrm>
          <a:prstGeom prst="straightConnector1">
            <a:avLst/>
          </a:prstGeom>
          <a:ln w="57150">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3124200" y="3810000"/>
            <a:ext cx="3048000" cy="0"/>
          </a:xfrm>
          <a:prstGeom prst="straightConnector1">
            <a:avLst/>
          </a:prstGeom>
          <a:ln w="57150">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3048000" y="4038600"/>
            <a:ext cx="3505200" cy="1524000"/>
          </a:xfrm>
          <a:prstGeom prst="straightConnector1">
            <a:avLst/>
          </a:prstGeom>
          <a:ln w="57150">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810000" y="2209800"/>
            <a:ext cx="1371600" cy="707886"/>
          </a:xfrm>
          <a:prstGeom prst="rect">
            <a:avLst/>
          </a:prstGeom>
          <a:noFill/>
          <a:ln>
            <a:noFill/>
          </a:ln>
        </p:spPr>
        <p:txBody>
          <a:bodyPr wrap="square" rtlCol="0">
            <a:spAutoFit/>
          </a:bodyPr>
          <a:lstStyle/>
          <a:p>
            <a:r>
              <a:rPr lang="en-US" sz="4000" b="1" dirty="0" smtClean="0">
                <a:solidFill>
                  <a:schemeClr val="bg2">
                    <a:lumMod val="50000"/>
                  </a:schemeClr>
                </a:solidFill>
                <a:latin typeface="Arial Black" pitchFamily="34" charset="0"/>
              </a:rPr>
              <a:t>46%</a:t>
            </a:r>
            <a:endParaRPr lang="en-US" sz="4000" b="1" baseline="-25000" dirty="0">
              <a:solidFill>
                <a:schemeClr val="bg2">
                  <a:lumMod val="50000"/>
                </a:schemeClr>
              </a:solidFill>
              <a:latin typeface="Arial Black" pitchFamily="34" charset="0"/>
            </a:endParaRPr>
          </a:p>
        </p:txBody>
      </p:sp>
      <p:sp>
        <p:nvSpPr>
          <p:cNvPr id="11" name="TextBox 10"/>
          <p:cNvSpPr txBox="1"/>
          <p:nvPr/>
        </p:nvSpPr>
        <p:spPr>
          <a:xfrm>
            <a:off x="4572000" y="3200400"/>
            <a:ext cx="1371600" cy="707886"/>
          </a:xfrm>
          <a:prstGeom prst="rect">
            <a:avLst/>
          </a:prstGeom>
          <a:noFill/>
          <a:ln>
            <a:noFill/>
          </a:ln>
        </p:spPr>
        <p:txBody>
          <a:bodyPr wrap="square" rtlCol="0">
            <a:spAutoFit/>
          </a:bodyPr>
          <a:lstStyle/>
          <a:p>
            <a:r>
              <a:rPr lang="en-US" sz="4000" b="1" dirty="0" smtClean="0">
                <a:solidFill>
                  <a:schemeClr val="bg2">
                    <a:lumMod val="50000"/>
                  </a:schemeClr>
                </a:solidFill>
                <a:latin typeface="Arial Black" pitchFamily="34" charset="0"/>
              </a:rPr>
              <a:t>28%</a:t>
            </a:r>
            <a:endParaRPr lang="en-US" sz="4000" b="1" baseline="-25000" dirty="0">
              <a:solidFill>
                <a:schemeClr val="bg2">
                  <a:lumMod val="50000"/>
                </a:schemeClr>
              </a:solidFill>
              <a:latin typeface="Arial Black" pitchFamily="34" charset="0"/>
            </a:endParaRPr>
          </a:p>
        </p:txBody>
      </p:sp>
      <p:sp>
        <p:nvSpPr>
          <p:cNvPr id="12" name="TextBox 11"/>
          <p:cNvSpPr txBox="1"/>
          <p:nvPr/>
        </p:nvSpPr>
        <p:spPr>
          <a:xfrm>
            <a:off x="3962400" y="4800600"/>
            <a:ext cx="1371600" cy="707886"/>
          </a:xfrm>
          <a:prstGeom prst="rect">
            <a:avLst/>
          </a:prstGeom>
          <a:noFill/>
          <a:ln>
            <a:noFill/>
          </a:ln>
        </p:spPr>
        <p:txBody>
          <a:bodyPr wrap="square" rtlCol="0">
            <a:spAutoFit/>
          </a:bodyPr>
          <a:lstStyle/>
          <a:p>
            <a:r>
              <a:rPr lang="en-US" sz="4000" b="1" dirty="0" smtClean="0">
                <a:solidFill>
                  <a:schemeClr val="bg2">
                    <a:lumMod val="50000"/>
                  </a:schemeClr>
                </a:solidFill>
                <a:latin typeface="Arial Black" pitchFamily="34" charset="0"/>
              </a:rPr>
              <a:t>28%</a:t>
            </a:r>
            <a:endParaRPr lang="en-US" sz="4000" b="1" baseline="-25000" dirty="0">
              <a:solidFill>
                <a:schemeClr val="bg2">
                  <a:lumMod val="50000"/>
                </a:schemeClr>
              </a:solidFill>
              <a:latin typeface="Arial Black" pitchFamily="34" charset="0"/>
            </a:endParaRPr>
          </a:p>
        </p:txBody>
      </p:sp>
      <p:sp>
        <p:nvSpPr>
          <p:cNvPr id="13" name="TextBox 12"/>
          <p:cNvSpPr txBox="1"/>
          <p:nvPr/>
        </p:nvSpPr>
        <p:spPr>
          <a:xfrm>
            <a:off x="6553200" y="2494002"/>
            <a:ext cx="2438400" cy="553998"/>
          </a:xfrm>
          <a:prstGeom prst="rect">
            <a:avLst/>
          </a:prstGeom>
          <a:noFill/>
          <a:ln>
            <a:noFill/>
          </a:ln>
        </p:spPr>
        <p:txBody>
          <a:bodyPr wrap="square" rtlCol="0">
            <a:spAutoFit/>
          </a:bodyPr>
          <a:lstStyle/>
          <a:p>
            <a:pPr algn="ctr"/>
            <a:r>
              <a:rPr lang="en-US" sz="3000" b="1" dirty="0" smtClean="0">
                <a:solidFill>
                  <a:schemeClr val="bg1"/>
                </a:solidFill>
                <a:latin typeface="Arial Black" pitchFamily="34" charset="0"/>
              </a:rPr>
              <a:t>Air</a:t>
            </a:r>
            <a:endParaRPr lang="en-US" sz="3000" b="1" dirty="0">
              <a:solidFill>
                <a:schemeClr val="bg1"/>
              </a:solidFill>
              <a:latin typeface="Arial Black" pitchFamily="34" charset="0"/>
            </a:endParaRPr>
          </a:p>
        </p:txBody>
      </p:sp>
      <p:sp>
        <p:nvSpPr>
          <p:cNvPr id="14" name="TextBox 13"/>
          <p:cNvSpPr txBox="1"/>
          <p:nvPr/>
        </p:nvSpPr>
        <p:spPr>
          <a:xfrm>
            <a:off x="6553200" y="4038600"/>
            <a:ext cx="2438400" cy="553998"/>
          </a:xfrm>
          <a:prstGeom prst="rect">
            <a:avLst/>
          </a:prstGeom>
          <a:noFill/>
          <a:ln>
            <a:noFill/>
          </a:ln>
        </p:spPr>
        <p:txBody>
          <a:bodyPr wrap="square" rtlCol="0">
            <a:spAutoFit/>
          </a:bodyPr>
          <a:lstStyle/>
          <a:p>
            <a:pPr algn="ctr"/>
            <a:r>
              <a:rPr lang="en-US" sz="3000" b="1" dirty="0" smtClean="0">
                <a:solidFill>
                  <a:schemeClr val="bg1"/>
                </a:solidFill>
                <a:latin typeface="Arial Black" pitchFamily="34" charset="0"/>
              </a:rPr>
              <a:t>Forests</a:t>
            </a:r>
            <a:endParaRPr lang="en-US" sz="3000" b="1" dirty="0">
              <a:solidFill>
                <a:schemeClr val="bg1"/>
              </a:solidFill>
              <a:latin typeface="Arial Black" pitchFamily="34" charset="0"/>
            </a:endParaRPr>
          </a:p>
        </p:txBody>
      </p:sp>
      <p:sp>
        <p:nvSpPr>
          <p:cNvPr id="15" name="TextBox 14"/>
          <p:cNvSpPr txBox="1"/>
          <p:nvPr/>
        </p:nvSpPr>
        <p:spPr>
          <a:xfrm>
            <a:off x="6553200" y="5770602"/>
            <a:ext cx="2438400" cy="553998"/>
          </a:xfrm>
          <a:prstGeom prst="rect">
            <a:avLst/>
          </a:prstGeom>
          <a:noFill/>
          <a:ln>
            <a:noFill/>
          </a:ln>
        </p:spPr>
        <p:txBody>
          <a:bodyPr wrap="square" rtlCol="0">
            <a:spAutoFit/>
          </a:bodyPr>
          <a:lstStyle/>
          <a:p>
            <a:pPr algn="ctr"/>
            <a:r>
              <a:rPr lang="en-US" sz="3000" b="1" dirty="0" smtClean="0">
                <a:solidFill>
                  <a:schemeClr val="bg1"/>
                </a:solidFill>
                <a:latin typeface="Arial Black" pitchFamily="34" charset="0"/>
              </a:rPr>
              <a:t>Oceans</a:t>
            </a:r>
            <a:endParaRPr lang="en-US" sz="3000" b="1" dirty="0">
              <a:solidFill>
                <a:schemeClr val="bg1"/>
              </a:solidFill>
              <a:latin typeface="Arial Black" pitchFamily="34" charset="0"/>
            </a:endParaRPr>
          </a:p>
        </p:txBody>
      </p:sp>
      <p:pic>
        <p:nvPicPr>
          <p:cNvPr id="16" name="Picture 4" descr="http://images.sciencedaily.com/2008/01/080103135757-large.jpg"/>
          <p:cNvPicPr>
            <a:picLocks noChangeAspect="1" noChangeArrowheads="1"/>
          </p:cNvPicPr>
          <p:nvPr/>
        </p:nvPicPr>
        <p:blipFill>
          <a:blip r:embed="rId6" cstate="print"/>
          <a:srcRect/>
          <a:stretch>
            <a:fillRect/>
          </a:stretch>
        </p:blipFill>
        <p:spPr bwMode="auto">
          <a:xfrm>
            <a:off x="228601" y="2743200"/>
            <a:ext cx="2666999" cy="2667000"/>
          </a:xfrm>
          <a:prstGeom prst="rect">
            <a:avLst/>
          </a:prstGeom>
          <a:noFill/>
          <a:ln>
            <a:solidFill>
              <a:schemeClr val="accent1"/>
            </a:solidFill>
          </a:ln>
        </p:spPr>
      </p:pic>
      <p:sp>
        <p:nvSpPr>
          <p:cNvPr id="17" name="TextBox 16"/>
          <p:cNvSpPr txBox="1"/>
          <p:nvPr/>
        </p:nvSpPr>
        <p:spPr>
          <a:xfrm>
            <a:off x="5410200" y="6400800"/>
            <a:ext cx="3581400" cy="369332"/>
          </a:xfrm>
          <a:prstGeom prst="rect">
            <a:avLst/>
          </a:prstGeom>
          <a:noFill/>
        </p:spPr>
        <p:txBody>
          <a:bodyPr wrap="square" rtlCol="0">
            <a:spAutoFit/>
          </a:bodyPr>
          <a:lstStyle/>
          <a:p>
            <a:pPr algn="r"/>
            <a:r>
              <a:rPr lang="en-US" dirty="0" smtClean="0"/>
              <a:t>Scripps Classroom Connection</a:t>
            </a:r>
            <a:endParaRPr lang="en-US" dirty="0"/>
          </a:p>
        </p:txBody>
      </p:sp>
      <p:sp>
        <p:nvSpPr>
          <p:cNvPr id="18" name="TextBox 5"/>
          <p:cNvSpPr txBox="1"/>
          <p:nvPr/>
        </p:nvSpPr>
        <p:spPr>
          <a:xfrm>
            <a:off x="152400" y="6412468"/>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http://earthref/SCC</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par>
                                <p:cTn id="27" presetID="1" presetClass="entr" presetSubtype="0" fill="hold" grpId="1"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1" grpId="1"/>
      <p:bldP spid="12" grpId="0"/>
      <p:bldP spid="13" grpId="0"/>
      <p:bldP spid="14" grpId="0"/>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 Exhaust Demo</a:t>
            </a:r>
            <a:endParaRPr lang="en-US" dirty="0"/>
          </a:p>
        </p:txBody>
      </p:sp>
      <p:sp>
        <p:nvSpPr>
          <p:cNvPr id="4" name="Content Placeholder 2"/>
          <p:cNvSpPr>
            <a:spLocks noGrp="1"/>
          </p:cNvSpPr>
          <p:nvPr>
            <p:ph sz="quarter" idx="1"/>
          </p:nvPr>
        </p:nvSpPr>
        <p:spPr/>
        <p:txBody>
          <a:bodyPr/>
          <a:lstStyle/>
          <a:p>
            <a:pPr>
              <a:buNone/>
            </a:pPr>
            <a:r>
              <a:rPr lang="en-US" dirty="0" smtClean="0"/>
              <a:t>Materials </a:t>
            </a:r>
          </a:p>
          <a:p>
            <a:pPr>
              <a:buNone/>
            </a:pPr>
            <a:r>
              <a:rPr lang="en-US" dirty="0" smtClean="0"/>
              <a:t>	Access to a Car Exhaust</a:t>
            </a:r>
          </a:p>
          <a:p>
            <a:pPr>
              <a:buNone/>
            </a:pPr>
            <a:r>
              <a:rPr lang="en-US" dirty="0" smtClean="0"/>
              <a:t>	Funnel </a:t>
            </a:r>
            <a:r>
              <a:rPr lang="en-US" sz="2400" dirty="0" smtClean="0"/>
              <a:t>(cheaper substitute: Index Folder)</a:t>
            </a:r>
          </a:p>
          <a:p>
            <a:pPr>
              <a:buNone/>
            </a:pPr>
            <a:r>
              <a:rPr lang="en-US" dirty="0" smtClean="0"/>
              <a:t>	Large Tubing to fit Funnel </a:t>
            </a:r>
            <a:r>
              <a:rPr lang="en-US" sz="2400" dirty="0" smtClean="0"/>
              <a:t>(cheaper substitute: Hose)</a:t>
            </a:r>
          </a:p>
          <a:p>
            <a:pPr>
              <a:buNone/>
            </a:pPr>
            <a:r>
              <a:rPr lang="en-US" dirty="0" smtClean="0"/>
              <a:t>	Large Beaker </a:t>
            </a:r>
            <a:r>
              <a:rPr lang="en-US" sz="2400" dirty="0" smtClean="0"/>
              <a:t>(cheaper substitute: Bucket)</a:t>
            </a:r>
          </a:p>
          <a:p>
            <a:pPr>
              <a:buNone/>
            </a:pPr>
            <a:r>
              <a:rPr lang="en-US" dirty="0" smtClean="0"/>
              <a:t>	Distilled Water or Seawater</a:t>
            </a:r>
          </a:p>
          <a:p>
            <a:pPr>
              <a:buNone/>
            </a:pPr>
            <a:r>
              <a:rPr lang="en-US" dirty="0" smtClean="0"/>
              <a:t>	pH Indicator Dye (BTB or Phenol Red)</a:t>
            </a:r>
            <a:endParaRPr lang="en-US" dirty="0"/>
          </a:p>
        </p:txBody>
      </p:sp>
      <p:sp>
        <p:nvSpPr>
          <p:cNvPr id="5" name="TextBox 4"/>
          <p:cNvSpPr txBox="1"/>
          <p:nvPr/>
        </p:nvSpPr>
        <p:spPr>
          <a:xfrm>
            <a:off x="5410200" y="6400800"/>
            <a:ext cx="3581400" cy="369332"/>
          </a:xfrm>
          <a:prstGeom prst="rect">
            <a:avLst/>
          </a:prstGeom>
          <a:noFill/>
        </p:spPr>
        <p:txBody>
          <a:bodyPr wrap="square" rtlCol="0">
            <a:spAutoFit/>
          </a:bodyPr>
          <a:lstStyle/>
          <a:p>
            <a:pPr algn="r"/>
            <a:r>
              <a:rPr lang="en-US" dirty="0" smtClean="0"/>
              <a:t>Scripps Classroom Connection</a:t>
            </a:r>
            <a:endParaRPr lang="en-US" dirty="0"/>
          </a:p>
        </p:txBody>
      </p:sp>
      <p:sp>
        <p:nvSpPr>
          <p:cNvPr id="6" name="TextBox 5"/>
          <p:cNvSpPr txBox="1"/>
          <p:nvPr/>
        </p:nvSpPr>
        <p:spPr>
          <a:xfrm>
            <a:off x="152400" y="6412468"/>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http://earthref/SCC</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Ocean Acidification Balloon Lab</a:t>
            </a:r>
            <a:endParaRPr lang="en-US" dirty="0"/>
          </a:p>
        </p:txBody>
      </p:sp>
      <p:sp>
        <p:nvSpPr>
          <p:cNvPr id="4" name="Content Placeholder 2"/>
          <p:cNvSpPr>
            <a:spLocks noGrp="1"/>
          </p:cNvSpPr>
          <p:nvPr>
            <p:ph sz="quarter" idx="1"/>
          </p:nvPr>
        </p:nvSpPr>
        <p:spPr/>
        <p:txBody>
          <a:bodyPr/>
          <a:lstStyle/>
          <a:p>
            <a:pPr>
              <a:buNone/>
            </a:pPr>
            <a:r>
              <a:rPr lang="en-US" dirty="0" smtClean="0"/>
              <a:t>Materials</a:t>
            </a:r>
          </a:p>
          <a:p>
            <a:pPr>
              <a:buNone/>
            </a:pPr>
            <a:r>
              <a:rPr lang="en-US" dirty="0" smtClean="0"/>
              <a:t>	Balloons</a:t>
            </a:r>
          </a:p>
          <a:p>
            <a:pPr>
              <a:buNone/>
            </a:pPr>
            <a:r>
              <a:rPr lang="en-US" dirty="0" smtClean="0"/>
              <a:t>	Straws (cut in half)</a:t>
            </a:r>
          </a:p>
          <a:p>
            <a:pPr>
              <a:buNone/>
            </a:pPr>
            <a:r>
              <a:rPr lang="en-US" dirty="0" smtClean="0"/>
              <a:t>	Small Rubber Bands</a:t>
            </a:r>
          </a:p>
          <a:p>
            <a:pPr>
              <a:buNone/>
            </a:pPr>
            <a:r>
              <a:rPr lang="en-US" dirty="0" smtClean="0"/>
              <a:t>	250 mL Beakers</a:t>
            </a:r>
          </a:p>
          <a:p>
            <a:pPr>
              <a:buNone/>
            </a:pPr>
            <a:r>
              <a:rPr lang="en-US" dirty="0" smtClean="0"/>
              <a:t>	Seawater</a:t>
            </a:r>
          </a:p>
          <a:p>
            <a:pPr>
              <a:buNone/>
            </a:pPr>
            <a:r>
              <a:rPr lang="en-US" dirty="0" smtClean="0"/>
              <a:t>	pH Indicator Dye</a:t>
            </a:r>
          </a:p>
          <a:p>
            <a:pPr>
              <a:buNone/>
            </a:pPr>
            <a:r>
              <a:rPr lang="en-US" dirty="0" smtClean="0"/>
              <a:t>	Tape Measures</a:t>
            </a:r>
          </a:p>
          <a:p>
            <a:pPr>
              <a:buNone/>
            </a:pPr>
            <a:r>
              <a:rPr lang="en-US" dirty="0" smtClean="0"/>
              <a:t>	Calculators</a:t>
            </a:r>
            <a:endParaRPr lang="en-US" dirty="0"/>
          </a:p>
        </p:txBody>
      </p:sp>
      <p:pic>
        <p:nvPicPr>
          <p:cNvPr id="6" name="Picture 5" descr="C:\Users\Nvrtbr8Girl\Desktop\photo.JPG"/>
          <p:cNvPicPr>
            <a:picLocks noChangeAspect="1" noChangeArrowheads="1"/>
          </p:cNvPicPr>
          <p:nvPr/>
        </p:nvPicPr>
        <p:blipFill>
          <a:blip r:embed="rId3" cstate="print"/>
          <a:srcRect/>
          <a:stretch>
            <a:fillRect/>
          </a:stretch>
        </p:blipFill>
        <p:spPr bwMode="auto">
          <a:xfrm rot="16200000">
            <a:off x="4714875" y="2124075"/>
            <a:ext cx="5029200" cy="3524250"/>
          </a:xfrm>
          <a:prstGeom prst="rect">
            <a:avLst/>
          </a:prstGeom>
          <a:noFill/>
        </p:spPr>
      </p:pic>
      <p:sp>
        <p:nvSpPr>
          <p:cNvPr id="5" name="TextBox 4"/>
          <p:cNvSpPr txBox="1"/>
          <p:nvPr/>
        </p:nvSpPr>
        <p:spPr>
          <a:xfrm>
            <a:off x="5410200" y="6400800"/>
            <a:ext cx="3581400" cy="369332"/>
          </a:xfrm>
          <a:prstGeom prst="rect">
            <a:avLst/>
          </a:prstGeom>
          <a:noFill/>
        </p:spPr>
        <p:txBody>
          <a:bodyPr wrap="square" rtlCol="0">
            <a:spAutoFit/>
          </a:bodyPr>
          <a:lstStyle/>
          <a:p>
            <a:pPr algn="r"/>
            <a:r>
              <a:rPr lang="en-US" dirty="0" smtClean="0"/>
              <a:t>Scripps Classroom Connection</a:t>
            </a:r>
            <a:endParaRPr lang="en-US" dirty="0"/>
          </a:p>
        </p:txBody>
      </p:sp>
      <p:sp>
        <p:nvSpPr>
          <p:cNvPr id="7" name="TextBox 5"/>
          <p:cNvSpPr txBox="1"/>
          <p:nvPr/>
        </p:nvSpPr>
        <p:spPr>
          <a:xfrm>
            <a:off x="152400" y="6412468"/>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http://earthref/SCC</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Ocean CO</a:t>
            </a:r>
            <a:r>
              <a:rPr lang="en-US" baseline="-25000" dirty="0" smtClean="0"/>
              <a:t>2</a:t>
            </a:r>
            <a:r>
              <a:rPr lang="en-US" dirty="0" smtClean="0"/>
              <a:t> Chemistry</a:t>
            </a:r>
            <a:endParaRPr lang="en-US" dirty="0"/>
          </a:p>
        </p:txBody>
      </p:sp>
      <p:sp>
        <p:nvSpPr>
          <p:cNvPr id="4" name="Double Wave 3"/>
          <p:cNvSpPr/>
          <p:nvPr/>
        </p:nvSpPr>
        <p:spPr>
          <a:xfrm>
            <a:off x="-381000" y="2667000"/>
            <a:ext cx="9677400" cy="5029200"/>
          </a:xfrm>
          <a:prstGeom prst="doubleWave">
            <a:avLst>
              <a:gd name="adj1" fmla="val 3986"/>
              <a:gd name="adj2" fmla="val 555"/>
            </a:avLst>
          </a:prstGeom>
          <a:solidFill>
            <a:srgbClr val="3898F0"/>
          </a:solidFill>
          <a:ln>
            <a:solidFill>
              <a:srgbClr val="00B0F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457200" y="1676400"/>
            <a:ext cx="1752600" cy="646331"/>
          </a:xfrm>
          <a:prstGeom prst="rect">
            <a:avLst/>
          </a:prstGeom>
          <a:noFill/>
        </p:spPr>
        <p:txBody>
          <a:bodyPr wrap="square" rtlCol="0">
            <a:spAutoFit/>
          </a:bodyPr>
          <a:lstStyle/>
          <a:p>
            <a:r>
              <a:rPr lang="en-US" sz="3600" b="1" dirty="0" smtClean="0">
                <a:solidFill>
                  <a:schemeClr val="tx1">
                    <a:lumMod val="95000"/>
                    <a:lumOff val="5000"/>
                  </a:schemeClr>
                </a:solidFill>
              </a:rPr>
              <a:t>CO</a:t>
            </a:r>
            <a:r>
              <a:rPr lang="en-US" sz="3600" b="1" baseline="-25000" dirty="0" smtClean="0">
                <a:solidFill>
                  <a:schemeClr val="tx1">
                    <a:lumMod val="95000"/>
                    <a:lumOff val="5000"/>
                  </a:schemeClr>
                </a:solidFill>
              </a:rPr>
              <a:t>2</a:t>
            </a:r>
            <a:endParaRPr lang="en-US" sz="3600" b="1" baseline="-25000" dirty="0">
              <a:solidFill>
                <a:schemeClr val="tx1">
                  <a:lumMod val="95000"/>
                  <a:lumOff val="5000"/>
                </a:schemeClr>
              </a:solidFill>
            </a:endParaRPr>
          </a:p>
        </p:txBody>
      </p:sp>
      <p:sp>
        <p:nvSpPr>
          <p:cNvPr id="6" name="TextBox 5"/>
          <p:cNvSpPr txBox="1"/>
          <p:nvPr/>
        </p:nvSpPr>
        <p:spPr>
          <a:xfrm>
            <a:off x="228600" y="3677335"/>
            <a:ext cx="1143000" cy="584775"/>
          </a:xfrm>
          <a:prstGeom prst="rect">
            <a:avLst/>
          </a:prstGeom>
          <a:noFill/>
        </p:spPr>
        <p:txBody>
          <a:bodyPr wrap="square" rtlCol="0">
            <a:spAutoFit/>
          </a:bodyPr>
          <a:lstStyle/>
          <a:p>
            <a:r>
              <a:rPr lang="en-US" sz="3200" b="1" dirty="0" smtClean="0">
                <a:solidFill>
                  <a:schemeClr val="tx1">
                    <a:lumMod val="95000"/>
                    <a:lumOff val="5000"/>
                  </a:schemeClr>
                </a:solidFill>
              </a:rPr>
              <a:t>CO</a:t>
            </a:r>
            <a:r>
              <a:rPr lang="en-US" sz="3200" b="1" baseline="-25000" dirty="0" smtClean="0">
                <a:solidFill>
                  <a:schemeClr val="tx1">
                    <a:lumMod val="95000"/>
                    <a:lumOff val="5000"/>
                  </a:schemeClr>
                </a:solidFill>
              </a:rPr>
              <a:t>2</a:t>
            </a:r>
            <a:endParaRPr lang="en-US" sz="3200" b="1" baseline="-25000" dirty="0">
              <a:solidFill>
                <a:schemeClr val="tx1">
                  <a:lumMod val="95000"/>
                  <a:lumOff val="5000"/>
                </a:schemeClr>
              </a:solidFill>
            </a:endParaRPr>
          </a:p>
        </p:txBody>
      </p:sp>
      <p:sp>
        <p:nvSpPr>
          <p:cNvPr id="7" name="TextBox 6"/>
          <p:cNvSpPr txBox="1"/>
          <p:nvPr/>
        </p:nvSpPr>
        <p:spPr>
          <a:xfrm>
            <a:off x="1447800" y="3746213"/>
            <a:ext cx="1447800" cy="584775"/>
          </a:xfrm>
          <a:prstGeom prst="rect">
            <a:avLst/>
          </a:prstGeom>
          <a:noFill/>
        </p:spPr>
        <p:txBody>
          <a:bodyPr wrap="square" rtlCol="0">
            <a:spAutoFit/>
          </a:bodyPr>
          <a:lstStyle/>
          <a:p>
            <a:r>
              <a:rPr lang="en-US" sz="3200" b="1" dirty="0" smtClean="0">
                <a:solidFill>
                  <a:schemeClr val="tx1">
                    <a:lumMod val="95000"/>
                    <a:lumOff val="5000"/>
                  </a:schemeClr>
                </a:solidFill>
              </a:rPr>
              <a:t>H</a:t>
            </a:r>
            <a:r>
              <a:rPr lang="en-US" sz="3200" b="1" baseline="-25000" dirty="0" smtClean="0">
                <a:solidFill>
                  <a:schemeClr val="tx1">
                    <a:lumMod val="95000"/>
                    <a:lumOff val="5000"/>
                  </a:schemeClr>
                </a:solidFill>
              </a:rPr>
              <a:t>2</a:t>
            </a:r>
            <a:r>
              <a:rPr lang="en-US" sz="3200" b="1" dirty="0" smtClean="0">
                <a:solidFill>
                  <a:schemeClr val="tx1">
                    <a:lumMod val="95000"/>
                    <a:lumOff val="5000"/>
                  </a:schemeClr>
                </a:solidFill>
              </a:rPr>
              <a:t>O</a:t>
            </a:r>
            <a:endParaRPr lang="en-US" sz="3200" b="1" baseline="-25000" dirty="0">
              <a:solidFill>
                <a:schemeClr val="tx1">
                  <a:lumMod val="95000"/>
                  <a:lumOff val="5000"/>
                </a:schemeClr>
              </a:solidFill>
            </a:endParaRPr>
          </a:p>
        </p:txBody>
      </p:sp>
      <p:sp>
        <p:nvSpPr>
          <p:cNvPr id="14" name="TextBox 13"/>
          <p:cNvSpPr txBox="1"/>
          <p:nvPr/>
        </p:nvSpPr>
        <p:spPr>
          <a:xfrm>
            <a:off x="6477000" y="3746213"/>
            <a:ext cx="1447800" cy="584775"/>
          </a:xfrm>
          <a:prstGeom prst="rect">
            <a:avLst/>
          </a:prstGeom>
          <a:noFill/>
        </p:spPr>
        <p:txBody>
          <a:bodyPr wrap="square" rtlCol="0">
            <a:spAutoFit/>
          </a:bodyPr>
          <a:lstStyle/>
          <a:p>
            <a:r>
              <a:rPr lang="en-US" sz="3200" b="1" dirty="0" smtClean="0">
                <a:solidFill>
                  <a:schemeClr val="tx1">
                    <a:lumMod val="95000"/>
                    <a:lumOff val="5000"/>
                  </a:schemeClr>
                </a:solidFill>
              </a:rPr>
              <a:t>CO</a:t>
            </a:r>
            <a:r>
              <a:rPr lang="en-US" sz="3200" b="1" baseline="-25000" dirty="0" smtClean="0">
                <a:solidFill>
                  <a:schemeClr val="tx1">
                    <a:lumMod val="95000"/>
                    <a:lumOff val="5000"/>
                  </a:schemeClr>
                </a:solidFill>
              </a:rPr>
              <a:t>3</a:t>
            </a:r>
            <a:r>
              <a:rPr lang="en-US" sz="3200" b="1" baseline="30000" dirty="0" smtClean="0">
                <a:solidFill>
                  <a:schemeClr val="tx1">
                    <a:lumMod val="95000"/>
                    <a:lumOff val="5000"/>
                  </a:schemeClr>
                </a:solidFill>
              </a:rPr>
              <a:t>2-</a:t>
            </a:r>
            <a:endParaRPr lang="en-US" sz="3200" b="1" baseline="30000" dirty="0">
              <a:solidFill>
                <a:schemeClr val="tx1">
                  <a:lumMod val="95000"/>
                  <a:lumOff val="5000"/>
                </a:schemeClr>
              </a:solidFill>
            </a:endParaRPr>
          </a:p>
        </p:txBody>
      </p:sp>
      <p:sp>
        <p:nvSpPr>
          <p:cNvPr id="15" name="TextBox 14"/>
          <p:cNvSpPr txBox="1"/>
          <p:nvPr/>
        </p:nvSpPr>
        <p:spPr>
          <a:xfrm>
            <a:off x="7467600" y="3715435"/>
            <a:ext cx="533400" cy="646331"/>
          </a:xfrm>
          <a:prstGeom prst="rect">
            <a:avLst/>
          </a:prstGeom>
          <a:noFill/>
        </p:spPr>
        <p:txBody>
          <a:bodyPr wrap="square" rtlCol="0">
            <a:spAutoFit/>
          </a:bodyPr>
          <a:lstStyle/>
          <a:p>
            <a:pPr algn="ctr"/>
            <a:r>
              <a:rPr lang="en-US" sz="3600" b="1" dirty="0" smtClean="0">
                <a:solidFill>
                  <a:schemeClr val="tx1">
                    <a:lumMod val="95000"/>
                    <a:lumOff val="5000"/>
                  </a:schemeClr>
                </a:solidFill>
              </a:rPr>
              <a:t>+</a:t>
            </a:r>
          </a:p>
        </p:txBody>
      </p:sp>
      <p:sp>
        <p:nvSpPr>
          <p:cNvPr id="16" name="TextBox 15"/>
          <p:cNvSpPr txBox="1"/>
          <p:nvPr/>
        </p:nvSpPr>
        <p:spPr>
          <a:xfrm>
            <a:off x="7848600" y="3746213"/>
            <a:ext cx="1143000" cy="584775"/>
          </a:xfrm>
          <a:prstGeom prst="rect">
            <a:avLst/>
          </a:prstGeom>
          <a:noFill/>
        </p:spPr>
        <p:txBody>
          <a:bodyPr wrap="square" rtlCol="0">
            <a:spAutoFit/>
          </a:bodyPr>
          <a:lstStyle/>
          <a:p>
            <a:pPr algn="ctr"/>
            <a:r>
              <a:rPr lang="en-US" sz="3200" b="1" dirty="0" smtClean="0">
                <a:solidFill>
                  <a:schemeClr val="tx1">
                    <a:lumMod val="95000"/>
                    <a:lumOff val="5000"/>
                  </a:schemeClr>
                </a:solidFill>
              </a:rPr>
              <a:t>2H</a:t>
            </a:r>
            <a:r>
              <a:rPr lang="en-US" sz="3200" b="1" baseline="30000" dirty="0" smtClean="0">
                <a:solidFill>
                  <a:schemeClr val="tx1">
                    <a:lumMod val="95000"/>
                    <a:lumOff val="5000"/>
                  </a:schemeClr>
                </a:solidFill>
              </a:rPr>
              <a:t>+</a:t>
            </a:r>
            <a:endParaRPr lang="en-US" sz="3200" b="1" baseline="30000" dirty="0">
              <a:solidFill>
                <a:schemeClr val="tx1">
                  <a:lumMod val="95000"/>
                  <a:lumOff val="5000"/>
                </a:schemeClr>
              </a:solidFill>
            </a:endParaRPr>
          </a:p>
        </p:txBody>
      </p:sp>
      <p:cxnSp>
        <p:nvCxnSpPr>
          <p:cNvPr id="18" name="Straight Arrow Connector 17"/>
          <p:cNvCxnSpPr/>
          <p:nvPr/>
        </p:nvCxnSpPr>
        <p:spPr>
          <a:xfrm>
            <a:off x="5791200" y="4038600"/>
            <a:ext cx="685800" cy="0"/>
          </a:xfrm>
          <a:prstGeom prst="straightConnector1">
            <a:avLst/>
          </a:prstGeom>
          <a:ln w="571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3276600" y="3746213"/>
            <a:ext cx="1676400" cy="584775"/>
          </a:xfrm>
          <a:prstGeom prst="rect">
            <a:avLst/>
          </a:prstGeom>
          <a:noFill/>
        </p:spPr>
        <p:txBody>
          <a:bodyPr wrap="square" rtlCol="0">
            <a:spAutoFit/>
          </a:bodyPr>
          <a:lstStyle/>
          <a:p>
            <a:r>
              <a:rPr lang="en-US" sz="3200" b="1" dirty="0" smtClean="0">
                <a:solidFill>
                  <a:schemeClr val="tx1">
                    <a:lumMod val="95000"/>
                    <a:lumOff val="5000"/>
                  </a:schemeClr>
                </a:solidFill>
              </a:rPr>
              <a:t>HCO</a:t>
            </a:r>
            <a:r>
              <a:rPr lang="en-US" sz="3200" b="1" baseline="-25000" dirty="0" smtClean="0">
                <a:solidFill>
                  <a:schemeClr val="tx1">
                    <a:lumMod val="95000"/>
                    <a:lumOff val="5000"/>
                  </a:schemeClr>
                </a:solidFill>
              </a:rPr>
              <a:t>3</a:t>
            </a:r>
            <a:r>
              <a:rPr lang="en-US" sz="3200" b="1" baseline="30000" dirty="0" smtClean="0">
                <a:solidFill>
                  <a:schemeClr val="tx1">
                    <a:lumMod val="95000"/>
                    <a:lumOff val="5000"/>
                  </a:schemeClr>
                </a:solidFill>
              </a:rPr>
              <a:t>-</a:t>
            </a:r>
            <a:endParaRPr lang="en-US" sz="3200" b="1" baseline="30000" dirty="0">
              <a:solidFill>
                <a:schemeClr val="tx1">
                  <a:lumMod val="95000"/>
                  <a:lumOff val="5000"/>
                </a:schemeClr>
              </a:solidFill>
            </a:endParaRPr>
          </a:p>
        </p:txBody>
      </p:sp>
      <p:sp>
        <p:nvSpPr>
          <p:cNvPr id="20" name="TextBox 19"/>
          <p:cNvSpPr txBox="1"/>
          <p:nvPr/>
        </p:nvSpPr>
        <p:spPr>
          <a:xfrm>
            <a:off x="4495800" y="3697069"/>
            <a:ext cx="609600" cy="646331"/>
          </a:xfrm>
          <a:prstGeom prst="rect">
            <a:avLst/>
          </a:prstGeom>
          <a:noFill/>
        </p:spPr>
        <p:txBody>
          <a:bodyPr wrap="square" rtlCol="0">
            <a:spAutoFit/>
          </a:bodyPr>
          <a:lstStyle/>
          <a:p>
            <a:pPr algn="ctr"/>
            <a:r>
              <a:rPr lang="en-US" sz="3600" b="1" dirty="0" smtClean="0">
                <a:solidFill>
                  <a:schemeClr val="tx1">
                    <a:lumMod val="95000"/>
                    <a:lumOff val="5000"/>
                  </a:schemeClr>
                </a:solidFill>
              </a:rPr>
              <a:t>+</a:t>
            </a:r>
          </a:p>
        </p:txBody>
      </p:sp>
      <p:sp>
        <p:nvSpPr>
          <p:cNvPr id="21" name="TextBox 20"/>
          <p:cNvSpPr txBox="1"/>
          <p:nvPr/>
        </p:nvSpPr>
        <p:spPr>
          <a:xfrm>
            <a:off x="4953000" y="3746213"/>
            <a:ext cx="990600" cy="584775"/>
          </a:xfrm>
          <a:prstGeom prst="rect">
            <a:avLst/>
          </a:prstGeom>
          <a:noFill/>
        </p:spPr>
        <p:txBody>
          <a:bodyPr wrap="square" rtlCol="0">
            <a:spAutoFit/>
          </a:bodyPr>
          <a:lstStyle/>
          <a:p>
            <a:pPr algn="ctr"/>
            <a:r>
              <a:rPr lang="en-US" sz="3200" b="1" dirty="0" smtClean="0">
                <a:solidFill>
                  <a:schemeClr val="tx1">
                    <a:lumMod val="95000"/>
                    <a:lumOff val="5000"/>
                  </a:schemeClr>
                </a:solidFill>
              </a:rPr>
              <a:t>H</a:t>
            </a:r>
            <a:r>
              <a:rPr lang="en-US" sz="3200" b="1" baseline="30000" dirty="0" smtClean="0">
                <a:solidFill>
                  <a:schemeClr val="tx1">
                    <a:lumMod val="95000"/>
                    <a:lumOff val="5000"/>
                  </a:schemeClr>
                </a:solidFill>
              </a:rPr>
              <a:t>+</a:t>
            </a:r>
            <a:endParaRPr lang="en-US" sz="3200" b="1" baseline="30000" dirty="0">
              <a:solidFill>
                <a:schemeClr val="tx1">
                  <a:lumMod val="95000"/>
                  <a:lumOff val="5000"/>
                </a:schemeClr>
              </a:solidFill>
            </a:endParaRPr>
          </a:p>
        </p:txBody>
      </p:sp>
      <p:sp>
        <p:nvSpPr>
          <p:cNvPr id="22" name="TextBox 21"/>
          <p:cNvSpPr txBox="1"/>
          <p:nvPr/>
        </p:nvSpPr>
        <p:spPr>
          <a:xfrm>
            <a:off x="1066800" y="3677335"/>
            <a:ext cx="609600" cy="646331"/>
          </a:xfrm>
          <a:prstGeom prst="rect">
            <a:avLst/>
          </a:prstGeom>
          <a:noFill/>
        </p:spPr>
        <p:txBody>
          <a:bodyPr wrap="square" rtlCol="0">
            <a:spAutoFit/>
          </a:bodyPr>
          <a:lstStyle/>
          <a:p>
            <a:pPr algn="ctr"/>
            <a:r>
              <a:rPr lang="en-US" sz="3600" b="1" dirty="0" smtClean="0">
                <a:solidFill>
                  <a:schemeClr val="tx1">
                    <a:lumMod val="95000"/>
                    <a:lumOff val="5000"/>
                  </a:schemeClr>
                </a:solidFill>
              </a:rPr>
              <a:t>+</a:t>
            </a:r>
          </a:p>
        </p:txBody>
      </p:sp>
      <p:cxnSp>
        <p:nvCxnSpPr>
          <p:cNvPr id="24" name="Straight Arrow Connector 23"/>
          <p:cNvCxnSpPr/>
          <p:nvPr/>
        </p:nvCxnSpPr>
        <p:spPr>
          <a:xfrm>
            <a:off x="2590800" y="4038600"/>
            <a:ext cx="685800" cy="0"/>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7" name="Oval 26"/>
          <p:cNvSpPr/>
          <p:nvPr/>
        </p:nvSpPr>
        <p:spPr>
          <a:xfrm>
            <a:off x="152400" y="3505200"/>
            <a:ext cx="1143000" cy="1066800"/>
          </a:xfrm>
          <a:prstGeom prst="ellipse">
            <a:avLst/>
          </a:prstGeom>
          <a:noFill/>
          <a:ln w="76200">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Oval 27"/>
          <p:cNvSpPr/>
          <p:nvPr/>
        </p:nvSpPr>
        <p:spPr>
          <a:xfrm>
            <a:off x="5010150" y="3429000"/>
            <a:ext cx="857250" cy="1066800"/>
          </a:xfrm>
          <a:prstGeom prst="ellipse">
            <a:avLst/>
          </a:prstGeom>
          <a:noFill/>
          <a:ln w="76200">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Oval 28"/>
          <p:cNvSpPr/>
          <p:nvPr/>
        </p:nvSpPr>
        <p:spPr>
          <a:xfrm>
            <a:off x="7905750" y="3429000"/>
            <a:ext cx="1085850" cy="1066800"/>
          </a:xfrm>
          <a:prstGeom prst="ellipse">
            <a:avLst/>
          </a:prstGeom>
          <a:noFill/>
          <a:ln w="76200">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0" name="Straight Arrow Connector 29"/>
          <p:cNvCxnSpPr/>
          <p:nvPr/>
        </p:nvCxnSpPr>
        <p:spPr>
          <a:xfrm flipV="1">
            <a:off x="838200" y="2286000"/>
            <a:ext cx="0" cy="914400"/>
          </a:xfrm>
          <a:prstGeom prst="straightConnector1">
            <a:avLst/>
          </a:prstGeom>
          <a:ln w="571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5410200" y="6400800"/>
            <a:ext cx="3581400" cy="369332"/>
          </a:xfrm>
          <a:prstGeom prst="rect">
            <a:avLst/>
          </a:prstGeom>
          <a:noFill/>
        </p:spPr>
        <p:txBody>
          <a:bodyPr wrap="square" rtlCol="0">
            <a:spAutoFit/>
          </a:bodyPr>
          <a:lstStyle/>
          <a:p>
            <a:pPr algn="r"/>
            <a:r>
              <a:rPr lang="en-US" dirty="0" smtClean="0"/>
              <a:t>Scripps Classroom Connection</a:t>
            </a:r>
            <a:endParaRPr lang="en-US" dirty="0"/>
          </a:p>
        </p:txBody>
      </p:sp>
      <p:sp>
        <p:nvSpPr>
          <p:cNvPr id="25" name="TextBox 5"/>
          <p:cNvSpPr txBox="1"/>
          <p:nvPr/>
        </p:nvSpPr>
        <p:spPr>
          <a:xfrm>
            <a:off x="152400" y="6412468"/>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http://earthref/SCC</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 calcmode="lin" valueType="num">
                                      <p:cBhvr>
                                        <p:cTn id="9" dur="500" fill="hold"/>
                                        <p:tgtEl>
                                          <p:spTgt spid="27"/>
                                        </p:tgtEl>
                                        <p:attrNameLst>
                                          <p:attrName>style.rotation</p:attrName>
                                        </p:attrNameLst>
                                      </p:cBhvr>
                                      <p:tavLst>
                                        <p:tav tm="0">
                                          <p:val>
                                            <p:fltVal val="360"/>
                                          </p:val>
                                        </p:tav>
                                        <p:tav tm="100000">
                                          <p:val>
                                            <p:fltVal val="0"/>
                                          </p:val>
                                        </p:tav>
                                      </p:tavLst>
                                    </p:anim>
                                    <p:animEffect transition="in" filter="fade">
                                      <p:cBhvr>
                                        <p:cTn id="10" dur="500"/>
                                        <p:tgtEl>
                                          <p:spTgt spid="27"/>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p:cTn id="13" dur="500" fill="hold"/>
                                        <p:tgtEl>
                                          <p:spTgt spid="28"/>
                                        </p:tgtEl>
                                        <p:attrNameLst>
                                          <p:attrName>ppt_w</p:attrName>
                                        </p:attrNameLst>
                                      </p:cBhvr>
                                      <p:tavLst>
                                        <p:tav tm="0">
                                          <p:val>
                                            <p:fltVal val="0"/>
                                          </p:val>
                                        </p:tav>
                                        <p:tav tm="100000">
                                          <p:val>
                                            <p:strVal val="#ppt_w"/>
                                          </p:val>
                                        </p:tav>
                                      </p:tavLst>
                                    </p:anim>
                                    <p:anim calcmode="lin" valueType="num">
                                      <p:cBhvr>
                                        <p:cTn id="14" dur="500" fill="hold"/>
                                        <p:tgtEl>
                                          <p:spTgt spid="28"/>
                                        </p:tgtEl>
                                        <p:attrNameLst>
                                          <p:attrName>ppt_h</p:attrName>
                                        </p:attrNameLst>
                                      </p:cBhvr>
                                      <p:tavLst>
                                        <p:tav tm="0">
                                          <p:val>
                                            <p:fltVal val="0"/>
                                          </p:val>
                                        </p:tav>
                                        <p:tav tm="100000">
                                          <p:val>
                                            <p:strVal val="#ppt_h"/>
                                          </p:val>
                                        </p:tav>
                                      </p:tavLst>
                                    </p:anim>
                                    <p:anim calcmode="lin" valueType="num">
                                      <p:cBhvr>
                                        <p:cTn id="15" dur="500" fill="hold"/>
                                        <p:tgtEl>
                                          <p:spTgt spid="28"/>
                                        </p:tgtEl>
                                        <p:attrNameLst>
                                          <p:attrName>style.rotation</p:attrName>
                                        </p:attrNameLst>
                                      </p:cBhvr>
                                      <p:tavLst>
                                        <p:tav tm="0">
                                          <p:val>
                                            <p:fltVal val="360"/>
                                          </p:val>
                                        </p:tav>
                                        <p:tav tm="100000">
                                          <p:val>
                                            <p:fltVal val="0"/>
                                          </p:val>
                                        </p:tav>
                                      </p:tavLst>
                                    </p:anim>
                                    <p:animEffect transition="in" filter="fade">
                                      <p:cBhvr>
                                        <p:cTn id="16" dur="500"/>
                                        <p:tgtEl>
                                          <p:spTgt spid="28"/>
                                        </p:tgtEl>
                                      </p:cBhvr>
                                    </p:animEffect>
                                  </p:childTnLst>
                                </p:cTn>
                              </p:par>
                              <p:par>
                                <p:cTn id="17" presetID="49" presetClass="entr" presetSubtype="0" decel="10000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p:cTn id="19" dur="500" fill="hold"/>
                                        <p:tgtEl>
                                          <p:spTgt spid="29"/>
                                        </p:tgtEl>
                                        <p:attrNameLst>
                                          <p:attrName>ppt_w</p:attrName>
                                        </p:attrNameLst>
                                      </p:cBhvr>
                                      <p:tavLst>
                                        <p:tav tm="0">
                                          <p:val>
                                            <p:fltVal val="0"/>
                                          </p:val>
                                        </p:tav>
                                        <p:tav tm="100000">
                                          <p:val>
                                            <p:strVal val="#ppt_w"/>
                                          </p:val>
                                        </p:tav>
                                      </p:tavLst>
                                    </p:anim>
                                    <p:anim calcmode="lin" valueType="num">
                                      <p:cBhvr>
                                        <p:cTn id="20" dur="500" fill="hold"/>
                                        <p:tgtEl>
                                          <p:spTgt spid="29"/>
                                        </p:tgtEl>
                                        <p:attrNameLst>
                                          <p:attrName>ppt_h</p:attrName>
                                        </p:attrNameLst>
                                      </p:cBhvr>
                                      <p:tavLst>
                                        <p:tav tm="0">
                                          <p:val>
                                            <p:fltVal val="0"/>
                                          </p:val>
                                        </p:tav>
                                        <p:tav tm="100000">
                                          <p:val>
                                            <p:strVal val="#ppt_h"/>
                                          </p:val>
                                        </p:tav>
                                      </p:tavLst>
                                    </p:anim>
                                    <p:anim calcmode="lin" valueType="num">
                                      <p:cBhvr>
                                        <p:cTn id="21" dur="500" fill="hold"/>
                                        <p:tgtEl>
                                          <p:spTgt spid="29"/>
                                        </p:tgtEl>
                                        <p:attrNameLst>
                                          <p:attrName>style.rotation</p:attrName>
                                        </p:attrNameLst>
                                      </p:cBhvr>
                                      <p:tavLst>
                                        <p:tav tm="0">
                                          <p:val>
                                            <p:fltVal val="360"/>
                                          </p:val>
                                        </p:tav>
                                        <p:tav tm="100000">
                                          <p:val>
                                            <p:fltVal val="0"/>
                                          </p:val>
                                        </p:tav>
                                      </p:tavLst>
                                    </p:anim>
                                    <p:animEffect transition="in" filter="fade">
                                      <p:cBhvr>
                                        <p:cTn id="2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Seawater pH</a:t>
            </a:r>
            <a:endParaRPr lang="en-US" dirty="0"/>
          </a:p>
        </p:txBody>
      </p:sp>
      <p:sp>
        <p:nvSpPr>
          <p:cNvPr id="4" name="TextBox 3"/>
          <p:cNvSpPr txBox="1"/>
          <p:nvPr/>
        </p:nvSpPr>
        <p:spPr>
          <a:xfrm>
            <a:off x="381000" y="1447800"/>
            <a:ext cx="8382000" cy="646331"/>
          </a:xfrm>
          <a:prstGeom prst="rect">
            <a:avLst/>
          </a:prstGeom>
          <a:noFill/>
        </p:spPr>
        <p:txBody>
          <a:bodyPr wrap="square" rtlCol="0">
            <a:spAutoFit/>
          </a:bodyPr>
          <a:lstStyle/>
          <a:p>
            <a:pPr algn="ctr"/>
            <a:r>
              <a:rPr lang="en-US" sz="3600" dirty="0" smtClean="0">
                <a:solidFill>
                  <a:schemeClr val="accent5">
                    <a:lumMod val="50000"/>
                  </a:schemeClr>
                </a:solidFill>
                <a:latin typeface="Arial Black" pitchFamily="34" charset="0"/>
              </a:rPr>
              <a:t>Measure of a solution’s acidity</a:t>
            </a:r>
            <a:endParaRPr lang="en-US" sz="3600" baseline="-25000" dirty="0">
              <a:solidFill>
                <a:schemeClr val="accent5">
                  <a:lumMod val="50000"/>
                </a:schemeClr>
              </a:solidFill>
              <a:latin typeface="Arial Black" pitchFamily="34" charset="0"/>
            </a:endParaRPr>
          </a:p>
        </p:txBody>
      </p:sp>
      <p:sp>
        <p:nvSpPr>
          <p:cNvPr id="5" name="TextBox 4"/>
          <p:cNvSpPr txBox="1"/>
          <p:nvPr/>
        </p:nvSpPr>
        <p:spPr>
          <a:xfrm>
            <a:off x="380142" y="2362200"/>
            <a:ext cx="8245240" cy="1232930"/>
          </a:xfrm>
          <a:prstGeom prst="rect">
            <a:avLst/>
          </a:prstGeom>
          <a:noFill/>
        </p:spPr>
        <p:txBody>
          <a:bodyPr wrap="square" rtlCol="0">
            <a:spAutoFit/>
          </a:bodyPr>
          <a:lstStyle/>
          <a:p>
            <a:pPr algn="ctr"/>
            <a:r>
              <a:rPr lang="en-US" sz="3600" dirty="0" smtClean="0">
                <a:solidFill>
                  <a:srgbClr val="FF0000"/>
                </a:solidFill>
                <a:latin typeface="Arial Black" pitchFamily="34" charset="0"/>
              </a:rPr>
              <a:t>Few H</a:t>
            </a:r>
            <a:r>
              <a:rPr lang="en-US" sz="3600" baseline="30000" dirty="0" smtClean="0">
                <a:solidFill>
                  <a:srgbClr val="FF0000"/>
                </a:solidFill>
                <a:latin typeface="Arial Black" pitchFamily="34" charset="0"/>
              </a:rPr>
              <a:t>+</a:t>
            </a:r>
            <a:r>
              <a:rPr lang="en-US" sz="3600" dirty="0" smtClean="0">
                <a:solidFill>
                  <a:srgbClr val="FF0000"/>
                </a:solidFill>
                <a:latin typeface="Arial Black" pitchFamily="34" charset="0"/>
              </a:rPr>
              <a:t> = High pH = Basic</a:t>
            </a:r>
          </a:p>
          <a:p>
            <a:pPr algn="ctr"/>
            <a:r>
              <a:rPr lang="en-US" sz="3600" dirty="0" smtClean="0">
                <a:solidFill>
                  <a:srgbClr val="1EEC14"/>
                </a:solidFill>
                <a:latin typeface="Arial Black" pitchFamily="34" charset="0"/>
              </a:rPr>
              <a:t>Lots of H</a:t>
            </a:r>
            <a:r>
              <a:rPr lang="en-US" sz="3600" baseline="30000" dirty="0" smtClean="0">
                <a:solidFill>
                  <a:srgbClr val="1EEC14"/>
                </a:solidFill>
                <a:latin typeface="Arial Black" pitchFamily="34" charset="0"/>
              </a:rPr>
              <a:t>+</a:t>
            </a:r>
            <a:r>
              <a:rPr lang="en-US" sz="3600" dirty="0" smtClean="0">
                <a:solidFill>
                  <a:srgbClr val="1EEC14"/>
                </a:solidFill>
                <a:latin typeface="Arial Black" pitchFamily="34" charset="0"/>
              </a:rPr>
              <a:t> = Low pH = Acidic</a:t>
            </a:r>
            <a:endParaRPr lang="en-US" sz="3600" dirty="0">
              <a:solidFill>
                <a:srgbClr val="1EEC14"/>
              </a:solidFill>
              <a:latin typeface="Arial Black" pitchFamily="34" charset="0"/>
            </a:endParaRPr>
          </a:p>
        </p:txBody>
      </p:sp>
      <p:pic>
        <p:nvPicPr>
          <p:cNvPr id="6" name="Picture 2" descr="http://www.crsd.org/cms/lib5/PA01000188/Centricity/Domain/1418/phscale.jpg"/>
          <p:cNvPicPr>
            <a:picLocks noChangeAspect="1" noChangeArrowheads="1"/>
          </p:cNvPicPr>
          <p:nvPr/>
        </p:nvPicPr>
        <p:blipFill>
          <a:blip r:embed="rId3" cstate="print"/>
          <a:srcRect b="58544"/>
          <a:stretch>
            <a:fillRect/>
          </a:stretch>
        </p:blipFill>
        <p:spPr bwMode="auto">
          <a:xfrm>
            <a:off x="0" y="3581400"/>
            <a:ext cx="9144000" cy="1371600"/>
          </a:xfrm>
          <a:prstGeom prst="rect">
            <a:avLst/>
          </a:prstGeom>
          <a:noFill/>
        </p:spPr>
      </p:pic>
      <p:sp>
        <p:nvSpPr>
          <p:cNvPr id="7" name="TextBox 6"/>
          <p:cNvSpPr txBox="1"/>
          <p:nvPr/>
        </p:nvSpPr>
        <p:spPr>
          <a:xfrm>
            <a:off x="4800600" y="4901625"/>
            <a:ext cx="990600" cy="584775"/>
          </a:xfrm>
          <a:prstGeom prst="rect">
            <a:avLst/>
          </a:prstGeom>
          <a:noFill/>
        </p:spPr>
        <p:txBody>
          <a:bodyPr wrap="square" rtlCol="0">
            <a:spAutoFit/>
          </a:bodyPr>
          <a:lstStyle/>
          <a:p>
            <a:r>
              <a:rPr lang="en-US" sz="3200" b="1" dirty="0" smtClean="0"/>
              <a:t>SW</a:t>
            </a:r>
            <a:endParaRPr lang="en-US" sz="3200" b="1" dirty="0"/>
          </a:p>
        </p:txBody>
      </p:sp>
      <p:sp>
        <p:nvSpPr>
          <p:cNvPr id="8" name="TextBox 7"/>
          <p:cNvSpPr txBox="1"/>
          <p:nvPr/>
        </p:nvSpPr>
        <p:spPr>
          <a:xfrm>
            <a:off x="5410200" y="6400800"/>
            <a:ext cx="3581400" cy="369332"/>
          </a:xfrm>
          <a:prstGeom prst="rect">
            <a:avLst/>
          </a:prstGeom>
          <a:noFill/>
        </p:spPr>
        <p:txBody>
          <a:bodyPr wrap="square" rtlCol="0">
            <a:spAutoFit/>
          </a:bodyPr>
          <a:lstStyle/>
          <a:p>
            <a:pPr algn="r"/>
            <a:r>
              <a:rPr lang="en-US" dirty="0" smtClean="0"/>
              <a:t>Scripps Classroom Connection</a:t>
            </a:r>
            <a:endParaRPr lang="en-US" dirty="0"/>
          </a:p>
        </p:txBody>
      </p:sp>
      <p:sp>
        <p:nvSpPr>
          <p:cNvPr id="9" name="TextBox 5"/>
          <p:cNvSpPr txBox="1"/>
          <p:nvPr/>
        </p:nvSpPr>
        <p:spPr>
          <a:xfrm>
            <a:off x="152400" y="6412468"/>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http://earthref/SCC</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5" presetClass="path" presetSubtype="0" accel="50000" decel="50000" fill="hold" grpId="0" nodeType="clickEffect">
                                  <p:stCondLst>
                                    <p:cond delay="0"/>
                                  </p:stCondLst>
                                  <p:childTnLst>
                                    <p:animMotion origin="layout" path="M -3.33333E-6 -2.08092E-6 L -0.075 -2.08092E-6 " pathEditMode="relative" rAng="0" ptsTypes="AA">
                                      <p:cBhvr>
                                        <p:cTn id="10" dur="2000" fill="hold"/>
                                        <p:tgtEl>
                                          <p:spTgt spid="7"/>
                                        </p:tgtEl>
                                        <p:attrNameLst>
                                          <p:attrName>ppt_x</p:attrName>
                                          <p:attrName>ppt_y</p:attrName>
                                        </p:attrNameLst>
                                      </p:cBhvr>
                                      <p:rCtr x="-38"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Ocean Acidification</a:t>
            </a:r>
            <a:endParaRPr lang="en-US" dirty="0"/>
          </a:p>
        </p:txBody>
      </p:sp>
      <p:sp>
        <p:nvSpPr>
          <p:cNvPr id="4" name="Double Wave 3"/>
          <p:cNvSpPr/>
          <p:nvPr/>
        </p:nvSpPr>
        <p:spPr>
          <a:xfrm>
            <a:off x="-381000" y="2667000"/>
            <a:ext cx="9677400" cy="5029200"/>
          </a:xfrm>
          <a:prstGeom prst="doubleWave">
            <a:avLst>
              <a:gd name="adj1" fmla="val 3986"/>
              <a:gd name="adj2" fmla="val 555"/>
            </a:avLst>
          </a:prstGeom>
          <a:solidFill>
            <a:srgbClr val="3898F0"/>
          </a:solidFill>
          <a:ln>
            <a:solidFill>
              <a:srgbClr val="00B0F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457200" y="1447800"/>
            <a:ext cx="1752600" cy="646331"/>
          </a:xfrm>
          <a:prstGeom prst="rect">
            <a:avLst/>
          </a:prstGeom>
          <a:noFill/>
        </p:spPr>
        <p:txBody>
          <a:bodyPr wrap="square" rtlCol="0">
            <a:spAutoFit/>
          </a:bodyPr>
          <a:lstStyle/>
          <a:p>
            <a:r>
              <a:rPr lang="en-US" sz="3600" b="1" dirty="0" smtClean="0">
                <a:solidFill>
                  <a:schemeClr val="tx1">
                    <a:lumMod val="95000"/>
                    <a:lumOff val="5000"/>
                  </a:schemeClr>
                </a:solidFill>
              </a:rPr>
              <a:t>CO</a:t>
            </a:r>
            <a:r>
              <a:rPr lang="en-US" sz="3600" b="1" baseline="-25000" dirty="0" smtClean="0">
                <a:solidFill>
                  <a:schemeClr val="tx1">
                    <a:lumMod val="95000"/>
                    <a:lumOff val="5000"/>
                  </a:schemeClr>
                </a:solidFill>
              </a:rPr>
              <a:t>2</a:t>
            </a:r>
            <a:endParaRPr lang="en-US" sz="3600" b="1" baseline="-25000" dirty="0">
              <a:solidFill>
                <a:schemeClr val="tx1">
                  <a:lumMod val="95000"/>
                  <a:lumOff val="5000"/>
                </a:schemeClr>
              </a:solidFill>
            </a:endParaRPr>
          </a:p>
        </p:txBody>
      </p:sp>
      <p:sp>
        <p:nvSpPr>
          <p:cNvPr id="6" name="TextBox 5"/>
          <p:cNvSpPr txBox="1"/>
          <p:nvPr/>
        </p:nvSpPr>
        <p:spPr>
          <a:xfrm>
            <a:off x="0" y="3657600"/>
            <a:ext cx="1371600" cy="584775"/>
          </a:xfrm>
          <a:prstGeom prst="rect">
            <a:avLst/>
          </a:prstGeom>
          <a:noFill/>
        </p:spPr>
        <p:txBody>
          <a:bodyPr wrap="square" rtlCol="0">
            <a:spAutoFit/>
          </a:bodyPr>
          <a:lstStyle/>
          <a:p>
            <a:r>
              <a:rPr lang="en-US" sz="3200" b="1" dirty="0" smtClean="0">
                <a:solidFill>
                  <a:schemeClr val="tx1">
                    <a:lumMod val="95000"/>
                    <a:lumOff val="5000"/>
                  </a:schemeClr>
                </a:solidFill>
              </a:rPr>
              <a:t>CO</a:t>
            </a:r>
            <a:r>
              <a:rPr lang="en-US" sz="3200" b="1" baseline="-25000" dirty="0" smtClean="0">
                <a:solidFill>
                  <a:schemeClr val="tx1">
                    <a:lumMod val="95000"/>
                    <a:lumOff val="5000"/>
                  </a:schemeClr>
                </a:solidFill>
              </a:rPr>
              <a:t>2</a:t>
            </a:r>
            <a:endParaRPr lang="en-US" sz="3200" b="1" baseline="-25000" dirty="0">
              <a:solidFill>
                <a:schemeClr val="tx1">
                  <a:lumMod val="95000"/>
                  <a:lumOff val="5000"/>
                </a:schemeClr>
              </a:solidFill>
            </a:endParaRPr>
          </a:p>
        </p:txBody>
      </p:sp>
      <p:sp>
        <p:nvSpPr>
          <p:cNvPr id="7" name="TextBox 6"/>
          <p:cNvSpPr txBox="1"/>
          <p:nvPr/>
        </p:nvSpPr>
        <p:spPr>
          <a:xfrm>
            <a:off x="1447800" y="3677335"/>
            <a:ext cx="1447800" cy="584775"/>
          </a:xfrm>
          <a:prstGeom prst="rect">
            <a:avLst/>
          </a:prstGeom>
          <a:noFill/>
        </p:spPr>
        <p:txBody>
          <a:bodyPr wrap="square" rtlCol="0">
            <a:spAutoFit/>
          </a:bodyPr>
          <a:lstStyle/>
          <a:p>
            <a:r>
              <a:rPr lang="en-US" sz="3200" b="1" dirty="0" smtClean="0">
                <a:solidFill>
                  <a:schemeClr val="tx1">
                    <a:lumMod val="95000"/>
                    <a:lumOff val="5000"/>
                  </a:schemeClr>
                </a:solidFill>
              </a:rPr>
              <a:t>H</a:t>
            </a:r>
            <a:r>
              <a:rPr lang="en-US" sz="3200" b="1" baseline="-25000" dirty="0" smtClean="0">
                <a:solidFill>
                  <a:schemeClr val="tx1">
                    <a:lumMod val="95000"/>
                    <a:lumOff val="5000"/>
                  </a:schemeClr>
                </a:solidFill>
              </a:rPr>
              <a:t>2</a:t>
            </a:r>
            <a:r>
              <a:rPr lang="en-US" sz="3200" b="1" dirty="0" smtClean="0">
                <a:solidFill>
                  <a:schemeClr val="tx1">
                    <a:lumMod val="95000"/>
                    <a:lumOff val="5000"/>
                  </a:schemeClr>
                </a:solidFill>
              </a:rPr>
              <a:t>O</a:t>
            </a:r>
            <a:endParaRPr lang="en-US" sz="3200" b="1" baseline="-25000" dirty="0">
              <a:solidFill>
                <a:schemeClr val="tx1">
                  <a:lumMod val="95000"/>
                  <a:lumOff val="5000"/>
                </a:schemeClr>
              </a:solidFill>
            </a:endParaRPr>
          </a:p>
        </p:txBody>
      </p:sp>
      <p:sp>
        <p:nvSpPr>
          <p:cNvPr id="14" name="TextBox 13"/>
          <p:cNvSpPr txBox="1"/>
          <p:nvPr/>
        </p:nvSpPr>
        <p:spPr>
          <a:xfrm>
            <a:off x="6324600" y="3677335"/>
            <a:ext cx="1447800" cy="584775"/>
          </a:xfrm>
          <a:prstGeom prst="rect">
            <a:avLst/>
          </a:prstGeom>
          <a:noFill/>
        </p:spPr>
        <p:txBody>
          <a:bodyPr wrap="square" rtlCol="0">
            <a:spAutoFit/>
          </a:bodyPr>
          <a:lstStyle/>
          <a:p>
            <a:r>
              <a:rPr lang="en-US" sz="3200" b="1" dirty="0" smtClean="0">
                <a:solidFill>
                  <a:schemeClr val="tx1">
                    <a:lumMod val="95000"/>
                    <a:lumOff val="5000"/>
                  </a:schemeClr>
                </a:solidFill>
              </a:rPr>
              <a:t>CO</a:t>
            </a:r>
            <a:r>
              <a:rPr lang="en-US" sz="3200" b="1" baseline="-25000" dirty="0" smtClean="0">
                <a:solidFill>
                  <a:schemeClr val="tx1">
                    <a:lumMod val="95000"/>
                    <a:lumOff val="5000"/>
                  </a:schemeClr>
                </a:solidFill>
              </a:rPr>
              <a:t>3</a:t>
            </a:r>
            <a:r>
              <a:rPr lang="en-US" sz="3200" b="1" baseline="40000" dirty="0" smtClean="0">
                <a:solidFill>
                  <a:schemeClr val="tx1">
                    <a:lumMod val="95000"/>
                    <a:lumOff val="5000"/>
                  </a:schemeClr>
                </a:solidFill>
              </a:rPr>
              <a:t>2-</a:t>
            </a:r>
            <a:endParaRPr lang="en-US" sz="3200" b="1" baseline="40000" dirty="0">
              <a:solidFill>
                <a:schemeClr val="tx1">
                  <a:lumMod val="95000"/>
                  <a:lumOff val="5000"/>
                </a:schemeClr>
              </a:solidFill>
            </a:endParaRPr>
          </a:p>
        </p:txBody>
      </p:sp>
      <p:sp>
        <p:nvSpPr>
          <p:cNvPr id="15" name="TextBox 14"/>
          <p:cNvSpPr txBox="1"/>
          <p:nvPr/>
        </p:nvSpPr>
        <p:spPr>
          <a:xfrm>
            <a:off x="7543800" y="3581400"/>
            <a:ext cx="533400" cy="646331"/>
          </a:xfrm>
          <a:prstGeom prst="rect">
            <a:avLst/>
          </a:prstGeom>
          <a:noFill/>
        </p:spPr>
        <p:txBody>
          <a:bodyPr wrap="square" rtlCol="0">
            <a:spAutoFit/>
          </a:bodyPr>
          <a:lstStyle/>
          <a:p>
            <a:pPr algn="ctr"/>
            <a:r>
              <a:rPr lang="en-US" sz="3600" b="1" dirty="0" smtClean="0">
                <a:solidFill>
                  <a:schemeClr val="tx1">
                    <a:lumMod val="95000"/>
                    <a:lumOff val="5000"/>
                  </a:schemeClr>
                </a:solidFill>
              </a:rPr>
              <a:t>+</a:t>
            </a:r>
          </a:p>
        </p:txBody>
      </p:sp>
      <p:sp>
        <p:nvSpPr>
          <p:cNvPr id="16" name="TextBox 15"/>
          <p:cNvSpPr txBox="1"/>
          <p:nvPr/>
        </p:nvSpPr>
        <p:spPr>
          <a:xfrm>
            <a:off x="8001000" y="3677335"/>
            <a:ext cx="1295400" cy="584775"/>
          </a:xfrm>
          <a:prstGeom prst="rect">
            <a:avLst/>
          </a:prstGeom>
          <a:noFill/>
        </p:spPr>
        <p:txBody>
          <a:bodyPr wrap="square" rtlCol="0">
            <a:spAutoFit/>
          </a:bodyPr>
          <a:lstStyle/>
          <a:p>
            <a:r>
              <a:rPr lang="en-US" sz="3200" b="1" dirty="0" smtClean="0">
                <a:solidFill>
                  <a:schemeClr val="tx1">
                    <a:lumMod val="95000"/>
                    <a:lumOff val="5000"/>
                  </a:schemeClr>
                </a:solidFill>
              </a:rPr>
              <a:t>2H</a:t>
            </a:r>
            <a:r>
              <a:rPr lang="en-US" sz="3200" b="1" baseline="40000" dirty="0" smtClean="0">
                <a:solidFill>
                  <a:schemeClr val="tx1">
                    <a:lumMod val="95000"/>
                    <a:lumOff val="5000"/>
                  </a:schemeClr>
                </a:solidFill>
              </a:rPr>
              <a:t>+</a:t>
            </a:r>
            <a:endParaRPr lang="en-US" sz="3200" b="1" baseline="40000" dirty="0">
              <a:solidFill>
                <a:schemeClr val="tx1">
                  <a:lumMod val="95000"/>
                  <a:lumOff val="5000"/>
                </a:schemeClr>
              </a:solidFill>
            </a:endParaRPr>
          </a:p>
        </p:txBody>
      </p:sp>
      <p:cxnSp>
        <p:nvCxnSpPr>
          <p:cNvPr id="18" name="Straight Arrow Connector 17"/>
          <p:cNvCxnSpPr/>
          <p:nvPr/>
        </p:nvCxnSpPr>
        <p:spPr>
          <a:xfrm>
            <a:off x="5638800" y="3962400"/>
            <a:ext cx="685800" cy="0"/>
          </a:xfrm>
          <a:prstGeom prst="straightConnector1">
            <a:avLst/>
          </a:prstGeom>
          <a:ln w="571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3048000" y="3677335"/>
            <a:ext cx="1676400" cy="584775"/>
          </a:xfrm>
          <a:prstGeom prst="rect">
            <a:avLst/>
          </a:prstGeom>
          <a:noFill/>
        </p:spPr>
        <p:txBody>
          <a:bodyPr wrap="square" rtlCol="0">
            <a:spAutoFit/>
          </a:bodyPr>
          <a:lstStyle/>
          <a:p>
            <a:r>
              <a:rPr lang="en-US" sz="3200" b="1" dirty="0" smtClean="0">
                <a:solidFill>
                  <a:schemeClr val="tx1">
                    <a:lumMod val="95000"/>
                    <a:lumOff val="5000"/>
                  </a:schemeClr>
                </a:solidFill>
              </a:rPr>
              <a:t>HCO</a:t>
            </a:r>
            <a:r>
              <a:rPr lang="en-US" sz="3200" b="1" baseline="-25000" dirty="0" smtClean="0">
                <a:solidFill>
                  <a:schemeClr val="tx1">
                    <a:lumMod val="95000"/>
                    <a:lumOff val="5000"/>
                  </a:schemeClr>
                </a:solidFill>
              </a:rPr>
              <a:t>3</a:t>
            </a:r>
            <a:r>
              <a:rPr lang="en-US" sz="3200" b="1" baseline="40000" dirty="0" smtClean="0">
                <a:solidFill>
                  <a:schemeClr val="tx1">
                    <a:lumMod val="95000"/>
                    <a:lumOff val="5000"/>
                  </a:schemeClr>
                </a:solidFill>
              </a:rPr>
              <a:t>-</a:t>
            </a:r>
            <a:endParaRPr lang="en-US" sz="3200" b="1" baseline="40000" dirty="0">
              <a:solidFill>
                <a:schemeClr val="tx1">
                  <a:lumMod val="95000"/>
                  <a:lumOff val="5000"/>
                </a:schemeClr>
              </a:solidFill>
            </a:endParaRPr>
          </a:p>
        </p:txBody>
      </p:sp>
      <p:sp>
        <p:nvSpPr>
          <p:cNvPr id="20" name="TextBox 19"/>
          <p:cNvSpPr txBox="1"/>
          <p:nvPr/>
        </p:nvSpPr>
        <p:spPr>
          <a:xfrm>
            <a:off x="4495800" y="3620869"/>
            <a:ext cx="609600" cy="646331"/>
          </a:xfrm>
          <a:prstGeom prst="rect">
            <a:avLst/>
          </a:prstGeom>
          <a:noFill/>
        </p:spPr>
        <p:txBody>
          <a:bodyPr wrap="square" rtlCol="0">
            <a:spAutoFit/>
          </a:bodyPr>
          <a:lstStyle/>
          <a:p>
            <a:pPr algn="ctr"/>
            <a:r>
              <a:rPr lang="en-US" sz="3600" b="1" dirty="0" smtClean="0">
                <a:solidFill>
                  <a:schemeClr val="tx1">
                    <a:lumMod val="95000"/>
                    <a:lumOff val="5000"/>
                  </a:schemeClr>
                </a:solidFill>
              </a:rPr>
              <a:t>+ </a:t>
            </a:r>
          </a:p>
        </p:txBody>
      </p:sp>
      <p:sp>
        <p:nvSpPr>
          <p:cNvPr id="21" name="TextBox 20"/>
          <p:cNvSpPr txBox="1"/>
          <p:nvPr/>
        </p:nvSpPr>
        <p:spPr>
          <a:xfrm>
            <a:off x="4953000" y="3677335"/>
            <a:ext cx="1143000" cy="584775"/>
          </a:xfrm>
          <a:prstGeom prst="rect">
            <a:avLst/>
          </a:prstGeom>
          <a:noFill/>
        </p:spPr>
        <p:txBody>
          <a:bodyPr wrap="square" rtlCol="0">
            <a:spAutoFit/>
          </a:bodyPr>
          <a:lstStyle/>
          <a:p>
            <a:r>
              <a:rPr lang="en-US" sz="3200" b="1" dirty="0" smtClean="0">
                <a:solidFill>
                  <a:schemeClr val="tx1">
                    <a:lumMod val="95000"/>
                    <a:lumOff val="5000"/>
                  </a:schemeClr>
                </a:solidFill>
              </a:rPr>
              <a:t>H</a:t>
            </a:r>
            <a:r>
              <a:rPr lang="en-US" sz="3200" b="1" baseline="40000" dirty="0" smtClean="0">
                <a:solidFill>
                  <a:schemeClr val="tx1">
                    <a:lumMod val="95000"/>
                    <a:lumOff val="5000"/>
                  </a:schemeClr>
                </a:solidFill>
              </a:rPr>
              <a:t>+</a:t>
            </a:r>
            <a:endParaRPr lang="en-US" sz="3200" b="1" baseline="40000" dirty="0">
              <a:solidFill>
                <a:schemeClr val="tx1">
                  <a:lumMod val="95000"/>
                  <a:lumOff val="5000"/>
                </a:schemeClr>
              </a:solidFill>
            </a:endParaRPr>
          </a:p>
        </p:txBody>
      </p:sp>
      <p:sp>
        <p:nvSpPr>
          <p:cNvPr id="22" name="TextBox 21"/>
          <p:cNvSpPr txBox="1"/>
          <p:nvPr/>
        </p:nvSpPr>
        <p:spPr>
          <a:xfrm>
            <a:off x="1066800" y="3677335"/>
            <a:ext cx="609600" cy="646331"/>
          </a:xfrm>
          <a:prstGeom prst="rect">
            <a:avLst/>
          </a:prstGeom>
          <a:noFill/>
        </p:spPr>
        <p:txBody>
          <a:bodyPr wrap="square" rtlCol="0">
            <a:spAutoFit/>
          </a:bodyPr>
          <a:lstStyle/>
          <a:p>
            <a:pPr algn="ctr"/>
            <a:r>
              <a:rPr lang="en-US" sz="3600" b="1" dirty="0" smtClean="0">
                <a:solidFill>
                  <a:schemeClr val="tx1">
                    <a:lumMod val="95000"/>
                    <a:lumOff val="5000"/>
                  </a:schemeClr>
                </a:solidFill>
              </a:rPr>
              <a:t>+</a:t>
            </a:r>
          </a:p>
        </p:txBody>
      </p:sp>
      <p:cxnSp>
        <p:nvCxnSpPr>
          <p:cNvPr id="24" name="Straight Arrow Connector 23"/>
          <p:cNvCxnSpPr/>
          <p:nvPr/>
        </p:nvCxnSpPr>
        <p:spPr>
          <a:xfrm>
            <a:off x="2514600" y="3962400"/>
            <a:ext cx="533400" cy="0"/>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V="1">
            <a:off x="838200" y="2286000"/>
            <a:ext cx="0" cy="914400"/>
          </a:xfrm>
          <a:prstGeom prst="straightConnector1">
            <a:avLst/>
          </a:prstGeom>
          <a:ln w="571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2609850" y="4916269"/>
            <a:ext cx="3924300" cy="707886"/>
          </a:xfrm>
          <a:prstGeom prst="rect">
            <a:avLst/>
          </a:prstGeom>
          <a:noFill/>
        </p:spPr>
        <p:txBody>
          <a:bodyPr wrap="square" rtlCol="0">
            <a:spAutoFit/>
          </a:bodyPr>
          <a:lstStyle/>
          <a:p>
            <a:pPr algn="ctr"/>
            <a:r>
              <a:rPr lang="en-US" sz="4000" b="1" dirty="0" smtClean="0">
                <a:solidFill>
                  <a:schemeClr val="tx1">
                    <a:lumMod val="95000"/>
                    <a:lumOff val="5000"/>
                  </a:schemeClr>
                </a:solidFill>
              </a:rPr>
              <a:t>Seawater pH</a:t>
            </a:r>
            <a:endParaRPr lang="en-US" sz="4000" b="1" baseline="-25000" dirty="0">
              <a:solidFill>
                <a:schemeClr val="tx1">
                  <a:lumMod val="95000"/>
                  <a:lumOff val="5000"/>
                </a:schemeClr>
              </a:solidFill>
            </a:endParaRPr>
          </a:p>
        </p:txBody>
      </p:sp>
      <p:sp>
        <p:nvSpPr>
          <p:cNvPr id="25" name="TextBox 24"/>
          <p:cNvSpPr txBox="1"/>
          <p:nvPr/>
        </p:nvSpPr>
        <p:spPr>
          <a:xfrm>
            <a:off x="5410200" y="6400800"/>
            <a:ext cx="3581400" cy="369332"/>
          </a:xfrm>
          <a:prstGeom prst="rect">
            <a:avLst/>
          </a:prstGeom>
          <a:noFill/>
        </p:spPr>
        <p:txBody>
          <a:bodyPr wrap="square" rtlCol="0">
            <a:spAutoFit/>
          </a:bodyPr>
          <a:lstStyle/>
          <a:p>
            <a:pPr algn="r"/>
            <a:r>
              <a:rPr lang="en-US" dirty="0" smtClean="0"/>
              <a:t>Scripps Classroom Connection</a:t>
            </a:r>
            <a:endParaRPr lang="en-US" dirty="0"/>
          </a:p>
        </p:txBody>
      </p:sp>
      <p:sp>
        <p:nvSpPr>
          <p:cNvPr id="26" name="TextBox 5"/>
          <p:cNvSpPr txBox="1"/>
          <p:nvPr/>
        </p:nvSpPr>
        <p:spPr>
          <a:xfrm>
            <a:off x="152400" y="6412468"/>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http://earthref/SCC</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mph" presetSubtype="2" fill="hold" grpId="0" nodeType="clickEffect">
                                  <p:stCondLst>
                                    <p:cond delay="0"/>
                                  </p:stCondLst>
                                  <p:childTnLst>
                                    <p:anim to="1.25" calcmode="lin" valueType="num">
                                      <p:cBhvr override="childStyle">
                                        <p:cTn id="6" dur="2000" fill="hold"/>
                                        <p:tgtEl>
                                          <p:spTgt spid="5"/>
                                        </p:tgtEl>
                                        <p:attrNameLst>
                                          <p:attrName>style.fontSize</p:attrName>
                                        </p:attrNameLst>
                                      </p:cBhvr>
                                    </p:anim>
                                  </p:childTnLst>
                                </p:cTn>
                              </p:par>
                            </p:childTnLst>
                          </p:cTn>
                        </p:par>
                      </p:childTnLst>
                    </p:cTn>
                  </p:par>
                  <p:par>
                    <p:cTn id="7" fill="hold">
                      <p:stCondLst>
                        <p:cond delay="indefinite"/>
                      </p:stCondLst>
                      <p:childTnLst>
                        <p:par>
                          <p:cTn id="8" fill="hold">
                            <p:stCondLst>
                              <p:cond delay="0"/>
                            </p:stCondLst>
                            <p:childTnLst>
                              <p:par>
                                <p:cTn id="9" presetID="4" presetClass="emph" presetSubtype="2" fill="hold" grpId="0" nodeType="clickEffect">
                                  <p:stCondLst>
                                    <p:cond delay="0"/>
                                  </p:stCondLst>
                                  <p:childTnLst>
                                    <p:anim to="1.4" calcmode="lin" valueType="num">
                                      <p:cBhvr override="childStyle">
                                        <p:cTn id="10" dur="2000" fill="hold"/>
                                        <p:tgtEl>
                                          <p:spTgt spid="6"/>
                                        </p:tgtEl>
                                        <p:attrNameLst>
                                          <p:attrName>style.fontSize</p:attrName>
                                        </p:attrNameLst>
                                      </p:cBhvr>
                                    </p:anim>
                                  </p:childTnLst>
                                </p:cTn>
                              </p:par>
                            </p:childTnLst>
                          </p:cTn>
                        </p:par>
                      </p:childTnLst>
                    </p:cTn>
                  </p:par>
                  <p:par>
                    <p:cTn id="11" fill="hold">
                      <p:stCondLst>
                        <p:cond delay="indefinite"/>
                      </p:stCondLst>
                      <p:childTnLst>
                        <p:par>
                          <p:cTn id="12" fill="hold">
                            <p:stCondLst>
                              <p:cond delay="0"/>
                            </p:stCondLst>
                            <p:childTnLst>
                              <p:par>
                                <p:cTn id="13" presetID="4" presetClass="emph" presetSubtype="2" fill="hold" grpId="0" nodeType="clickEffect">
                                  <p:stCondLst>
                                    <p:cond delay="0"/>
                                  </p:stCondLst>
                                  <p:childTnLst>
                                    <p:anim to="1.5" calcmode="lin" valueType="num">
                                      <p:cBhvr override="childStyle">
                                        <p:cTn id="14" dur="2000" fill="hold"/>
                                        <p:tgtEl>
                                          <p:spTgt spid="16"/>
                                        </p:tgtEl>
                                        <p:attrNameLst>
                                          <p:attrName>style.fontSize</p:attrName>
                                        </p:attrNameLst>
                                      </p:cBhvr>
                                    </p:anim>
                                  </p:childTnLst>
                                </p:cTn>
                              </p:par>
                              <p:par>
                                <p:cTn id="15" presetID="4" presetClass="emph" presetSubtype="2" fill="hold" grpId="0" nodeType="withEffect">
                                  <p:stCondLst>
                                    <p:cond delay="0"/>
                                  </p:stCondLst>
                                  <p:childTnLst>
                                    <p:anim to="1.5" calcmode="lin" valueType="num">
                                      <p:cBhvr override="childStyle">
                                        <p:cTn id="16" dur="2000" fill="hold"/>
                                        <p:tgtEl>
                                          <p:spTgt spid="21"/>
                                        </p:tgtEl>
                                        <p:attrNameLst>
                                          <p:attrName>style.fontSize</p:attrName>
                                        </p:attrNameLst>
                                      </p:cBhvr>
                                    </p:anim>
                                  </p:childTnLst>
                                </p:cTn>
                              </p:par>
                            </p:childTnLst>
                          </p:cTn>
                        </p:par>
                      </p:childTnLst>
                    </p:cTn>
                  </p:par>
                  <p:par>
                    <p:cTn id="17" fill="hold">
                      <p:stCondLst>
                        <p:cond delay="indefinite"/>
                      </p:stCondLst>
                      <p:childTnLst>
                        <p:par>
                          <p:cTn id="18" fill="hold">
                            <p:stCondLst>
                              <p:cond delay="0"/>
                            </p:stCondLst>
                            <p:childTnLst>
                              <p:par>
                                <p:cTn id="19" presetID="4" presetClass="emph" presetSubtype="2" fill="hold" grpId="0" nodeType="clickEffect">
                                  <p:stCondLst>
                                    <p:cond delay="0"/>
                                  </p:stCondLst>
                                  <p:childTnLst>
                                    <p:anim to="0.75" calcmode="lin" valueType="num">
                                      <p:cBhvr override="childStyle">
                                        <p:cTn id="20" dur="2000" fill="hold"/>
                                        <p:tgtEl>
                                          <p:spTgt spid="23"/>
                                        </p:tgtEl>
                                        <p:attrNameLst>
                                          <p:attrName>style.fontSize</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6" grpId="0"/>
      <p:bldP spid="21" grpId="0"/>
      <p:bldP spid="2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Candle Ocean Acidification Demo</a:t>
            </a:r>
            <a:endParaRPr lang="en-US" dirty="0"/>
          </a:p>
        </p:txBody>
      </p:sp>
      <p:sp>
        <p:nvSpPr>
          <p:cNvPr id="4" name="Content Placeholder 2"/>
          <p:cNvSpPr>
            <a:spLocks noGrp="1"/>
          </p:cNvSpPr>
          <p:nvPr>
            <p:ph sz="quarter" idx="1"/>
          </p:nvPr>
        </p:nvSpPr>
        <p:spPr/>
        <p:txBody>
          <a:bodyPr/>
          <a:lstStyle/>
          <a:p>
            <a:pPr>
              <a:buNone/>
            </a:pPr>
            <a:r>
              <a:rPr lang="en-US" dirty="0" smtClean="0"/>
              <a:t>Materials</a:t>
            </a:r>
          </a:p>
          <a:p>
            <a:pPr>
              <a:buNone/>
            </a:pPr>
            <a:r>
              <a:rPr lang="en-US" dirty="0" smtClean="0"/>
              <a:t>	Two wide, shallow glass dishes	</a:t>
            </a:r>
          </a:p>
          <a:p>
            <a:pPr>
              <a:buNone/>
            </a:pPr>
            <a:r>
              <a:rPr lang="en-US" dirty="0" smtClean="0"/>
              <a:t>	Tea Candles (3)</a:t>
            </a:r>
          </a:p>
          <a:p>
            <a:pPr>
              <a:buNone/>
            </a:pPr>
            <a:r>
              <a:rPr lang="en-US" dirty="0" smtClean="0"/>
              <a:t>	Match/Lighter</a:t>
            </a:r>
          </a:p>
          <a:p>
            <a:pPr>
              <a:buNone/>
            </a:pPr>
            <a:r>
              <a:rPr lang="en-US" dirty="0" smtClean="0"/>
              <a:t>	pH Indicator Dye</a:t>
            </a:r>
          </a:p>
          <a:p>
            <a:pPr>
              <a:buNone/>
            </a:pPr>
            <a:r>
              <a:rPr lang="en-US" dirty="0" smtClean="0"/>
              <a:t>	Distilled Water or Tap Water</a:t>
            </a:r>
            <a:endParaRPr lang="en-US" dirty="0"/>
          </a:p>
        </p:txBody>
      </p:sp>
      <p:sp>
        <p:nvSpPr>
          <p:cNvPr id="5" name="TextBox 4"/>
          <p:cNvSpPr txBox="1"/>
          <p:nvPr/>
        </p:nvSpPr>
        <p:spPr>
          <a:xfrm>
            <a:off x="5410200" y="6400800"/>
            <a:ext cx="3581400" cy="369332"/>
          </a:xfrm>
          <a:prstGeom prst="rect">
            <a:avLst/>
          </a:prstGeom>
          <a:noFill/>
        </p:spPr>
        <p:txBody>
          <a:bodyPr wrap="square" rtlCol="0">
            <a:spAutoFit/>
          </a:bodyPr>
          <a:lstStyle/>
          <a:p>
            <a:pPr algn="r"/>
            <a:r>
              <a:rPr lang="en-US" dirty="0" smtClean="0"/>
              <a:t>Scripps Classroom Connection</a:t>
            </a:r>
            <a:endParaRPr lang="en-US" dirty="0"/>
          </a:p>
        </p:txBody>
      </p:sp>
      <p:pic>
        <p:nvPicPr>
          <p:cNvPr id="1026" name="Picture 2" descr="C:\Users\Nvrtbr8Girl\Dropbox\Page &amp; Dickens OA Lesson Plans\OA Unit_3_Changing pH by Ocean Acidification\Candle Demo.jpg"/>
          <p:cNvPicPr>
            <a:picLocks noChangeAspect="1" noChangeArrowheads="1"/>
          </p:cNvPicPr>
          <p:nvPr/>
        </p:nvPicPr>
        <p:blipFill>
          <a:blip r:embed="rId3" cstate="print"/>
          <a:srcRect/>
          <a:stretch>
            <a:fillRect/>
          </a:stretch>
        </p:blipFill>
        <p:spPr bwMode="auto">
          <a:xfrm>
            <a:off x="5372100" y="1625600"/>
            <a:ext cx="3467100" cy="462280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410200" y="6400800"/>
            <a:ext cx="3581400" cy="369332"/>
          </a:xfrm>
          <a:prstGeom prst="rect">
            <a:avLst/>
          </a:prstGeom>
          <a:noFill/>
        </p:spPr>
        <p:txBody>
          <a:bodyPr wrap="square" rtlCol="0">
            <a:spAutoFit/>
          </a:bodyPr>
          <a:lstStyle/>
          <a:p>
            <a:pPr algn="r"/>
            <a:r>
              <a:rPr lang="en-US" dirty="0" smtClean="0"/>
              <a:t>Scripps Classroom Connection</a:t>
            </a:r>
            <a:endParaRPr lang="en-US" dirty="0"/>
          </a:p>
        </p:txBody>
      </p:sp>
      <p:sp>
        <p:nvSpPr>
          <p:cNvPr id="6" name="TextBox 5"/>
          <p:cNvSpPr txBox="1"/>
          <p:nvPr/>
        </p:nvSpPr>
        <p:spPr>
          <a:xfrm>
            <a:off x="152400" y="6412468"/>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http://earthref/SCC</a:t>
            </a:r>
            <a:endParaRPr lang="en-US" dirty="0"/>
          </a:p>
        </p:txBody>
      </p:sp>
      <p:pic>
        <p:nvPicPr>
          <p:cNvPr id="4098" name="Picture 2" descr="http://www.igbp.net/images/18.1b8ae20512db692f2a680005556/1376383186214/NL73-carbonate_hirez.gif"/>
          <p:cNvPicPr>
            <a:picLocks noChangeAspect="1" noChangeArrowheads="1"/>
          </p:cNvPicPr>
          <p:nvPr/>
        </p:nvPicPr>
        <p:blipFill>
          <a:blip r:embed="rId3" cstate="print"/>
          <a:srcRect/>
          <a:stretch>
            <a:fillRect/>
          </a:stretch>
        </p:blipFill>
        <p:spPr bwMode="auto">
          <a:xfrm>
            <a:off x="0" y="742948"/>
            <a:ext cx="9144000" cy="5657852"/>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sz="quarter" idx="1"/>
          </p:nvPr>
        </p:nvSpPr>
        <p:spPr/>
        <p:txBody>
          <a:bodyPr>
            <a:normAutofit/>
          </a:bodyPr>
          <a:lstStyle/>
          <a:p>
            <a:r>
              <a:rPr lang="en-US" sz="3600" dirty="0" smtClean="0"/>
              <a:t>Increased Emissions = More CO</a:t>
            </a:r>
            <a:r>
              <a:rPr lang="en-US" sz="3600" baseline="-25000" dirty="0" smtClean="0"/>
              <a:t>2</a:t>
            </a:r>
            <a:r>
              <a:rPr lang="en-US" sz="3600" dirty="0" smtClean="0"/>
              <a:t> </a:t>
            </a:r>
          </a:p>
          <a:p>
            <a:endParaRPr lang="en-US" sz="3600" dirty="0" smtClean="0"/>
          </a:p>
          <a:p>
            <a:r>
              <a:rPr lang="en-US" sz="3600" dirty="0" smtClean="0"/>
              <a:t>CO</a:t>
            </a:r>
            <a:r>
              <a:rPr lang="en-US" sz="3600" baseline="-25000" dirty="0" smtClean="0"/>
              <a:t>2</a:t>
            </a:r>
            <a:r>
              <a:rPr lang="en-US" sz="3600" dirty="0" smtClean="0"/>
              <a:t> Dissolves into Oceans</a:t>
            </a:r>
          </a:p>
          <a:p>
            <a:endParaRPr lang="en-US" sz="3600" dirty="0" smtClean="0"/>
          </a:p>
          <a:p>
            <a:r>
              <a:rPr lang="en-US" sz="3600" dirty="0" smtClean="0"/>
              <a:t>Oceans Losing Base</a:t>
            </a:r>
          </a:p>
          <a:p>
            <a:endParaRPr lang="en-US" dirty="0" smtClean="0"/>
          </a:p>
        </p:txBody>
      </p:sp>
      <p:sp>
        <p:nvSpPr>
          <p:cNvPr id="4" name="TextBox 3"/>
          <p:cNvSpPr txBox="1"/>
          <p:nvPr/>
        </p:nvSpPr>
        <p:spPr>
          <a:xfrm>
            <a:off x="5410200" y="6400800"/>
            <a:ext cx="3581400" cy="369332"/>
          </a:xfrm>
          <a:prstGeom prst="rect">
            <a:avLst/>
          </a:prstGeom>
          <a:noFill/>
        </p:spPr>
        <p:txBody>
          <a:bodyPr wrap="square" rtlCol="0">
            <a:spAutoFit/>
          </a:bodyPr>
          <a:lstStyle/>
          <a:p>
            <a:pPr algn="r"/>
            <a:r>
              <a:rPr lang="en-US" dirty="0" smtClean="0"/>
              <a:t>Scripps Classroom Connection</a:t>
            </a:r>
            <a:endParaRPr lang="en-US" dirty="0"/>
          </a:p>
        </p:txBody>
      </p:sp>
      <p:sp>
        <p:nvSpPr>
          <p:cNvPr id="5" name="TextBox 5"/>
          <p:cNvSpPr txBox="1"/>
          <p:nvPr/>
        </p:nvSpPr>
        <p:spPr>
          <a:xfrm>
            <a:off x="152400" y="6412468"/>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http://earthref/SCC</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611</TotalTime>
  <Words>4401</Words>
  <Application>Microsoft Office PowerPoint</Application>
  <PresentationFormat>On-screen Show (4:3)</PresentationFormat>
  <Paragraphs>391</Paragraphs>
  <Slides>14</Slides>
  <Notes>14</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Civic</vt:lpstr>
      <vt:lpstr>Ocean Acidification</vt:lpstr>
      <vt:lpstr>Atmospheric CO2</vt:lpstr>
      <vt:lpstr>co2now.org</vt:lpstr>
      <vt:lpstr>Sources of CO2</vt:lpstr>
      <vt:lpstr>Slide 5</vt:lpstr>
      <vt:lpstr>Sinks of CO2</vt:lpstr>
      <vt:lpstr>Car Exhaust Demo</vt:lpstr>
      <vt:lpstr>Ocean Acidification Balloon Lab</vt:lpstr>
      <vt:lpstr>Ocean CO2 Chemistry</vt:lpstr>
      <vt:lpstr>Seawater pH</vt:lpstr>
      <vt:lpstr>Ocean Acidification</vt:lpstr>
      <vt:lpstr>Candle Ocean Acidification Demo</vt:lpstr>
      <vt:lpstr>Slide 13</vt:lpstr>
      <vt:lpstr>CONCLUSIONS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Ocean Acidification</dc:title>
  <dc:creator>Nvrtbr8Girl</dc:creator>
  <cp:lastModifiedBy>Nvrtbr8Girl</cp:lastModifiedBy>
  <cp:revision>105</cp:revision>
  <dcterms:created xsi:type="dcterms:W3CDTF">2013-07-10T02:29:50Z</dcterms:created>
  <dcterms:modified xsi:type="dcterms:W3CDTF">2014-06-21T01:01:18Z</dcterms:modified>
</cp:coreProperties>
</file>