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68" r:id="rId3"/>
    <p:sldId id="291" r:id="rId4"/>
    <p:sldId id="260" r:id="rId5"/>
    <p:sldId id="269" r:id="rId6"/>
    <p:sldId id="270" r:id="rId7"/>
    <p:sldId id="288" r:id="rId8"/>
    <p:sldId id="292" r:id="rId9"/>
    <p:sldId id="289" r:id="rId10"/>
    <p:sldId id="290"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54856" autoAdjust="0"/>
  </p:normalViewPr>
  <p:slideViewPr>
    <p:cSldViewPr>
      <p:cViewPr>
        <p:scale>
          <a:sx n="40" d="100"/>
          <a:sy n="40" d="100"/>
        </p:scale>
        <p:origin x="-3600" y="-49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D3804AE-ED96-48FA-9441-DF079CCCAB1D}" type="datetimeFigureOut">
              <a:rPr lang="en-US" smtClean="0"/>
              <a:pPr/>
              <a:t>6/17/2014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E0C8C1-B1A9-4E75-B821-7C411C90931C}"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i="1" dirty="0" smtClean="0"/>
              <a:t>This slide is for the instructor</a:t>
            </a:r>
          </a:p>
          <a:p>
            <a:endParaRPr lang="en-US" dirty="0" smtClean="0"/>
          </a:p>
          <a:p>
            <a:r>
              <a:rPr lang="en-US" b="1" dirty="0" smtClean="0"/>
              <a:t>AUTHORS</a:t>
            </a:r>
            <a:r>
              <a:rPr lang="en-US" dirty="0" smtClean="0"/>
              <a:t>: Heather Page, Scripps Institution of Oceanography;</a:t>
            </a:r>
            <a:r>
              <a:rPr lang="en-US" baseline="0" dirty="0" smtClean="0"/>
              <a:t> </a:t>
            </a:r>
            <a:r>
              <a:rPr lang="en-US" dirty="0" smtClean="0"/>
              <a:t>Alison Dickens, Lincoln High School</a:t>
            </a:r>
            <a:endParaRPr lang="en-US" baseline="0" dirty="0" smtClean="0"/>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solidFill>
                  <a:srgbClr val="FF0000"/>
                </a:solidFill>
                <a:ea typeface="ＭＳ Ｐゴシック" charset="0"/>
                <a:cs typeface="ＭＳ Ｐゴシック" charset="0"/>
              </a:rPr>
              <a:t>WHY</a:t>
            </a:r>
            <a:r>
              <a:rPr lang="en-US" sz="1200" b="1" dirty="0" smtClean="0">
                <a:ea typeface="ＭＳ Ｐゴシック" charset="0"/>
                <a:cs typeface="ＭＳ Ｐゴシック" charset="0"/>
              </a:rPr>
              <a:t>: </a:t>
            </a:r>
            <a:r>
              <a:rPr lang="en-US" sz="1200" b="0" dirty="0" smtClean="0">
                <a:ea typeface="ＭＳ Ｐゴシック" charset="0"/>
                <a:cs typeface="ＭＳ Ｐゴシック" charset="0"/>
              </a:rPr>
              <a:t>Ocean acidification isn’t the only process altering the amount</a:t>
            </a:r>
            <a:r>
              <a:rPr lang="en-US" sz="1200" b="0" baseline="0" dirty="0" smtClean="0">
                <a:ea typeface="ＭＳ Ｐゴシック" charset="0"/>
                <a:cs typeface="ＭＳ Ｐゴシック" charset="0"/>
              </a:rPr>
              <a:t> of carbon dioxide, and therefore acidity, of seawater.  Respiration and calcification increase carbon dioxide in seawater while photosynthesis and dissolution decrease it.  In near-shore environments, such as coral reefs or estuaries, these biological processes could lead to much greater daily changes in seawater </a:t>
            </a:r>
            <a:r>
              <a:rPr lang="en-US" sz="1200" b="0" i="1" baseline="0" dirty="0" smtClean="0">
                <a:ea typeface="ＭＳ Ｐゴシック" charset="0"/>
                <a:cs typeface="ＭＳ Ｐゴシック" charset="0"/>
              </a:rPr>
              <a:t>p</a:t>
            </a:r>
            <a:r>
              <a:rPr lang="en-US" sz="1200" b="0" i="0" baseline="0" dirty="0" smtClean="0">
                <a:ea typeface="ＭＳ Ｐゴシック" charset="0"/>
                <a:cs typeface="ＭＳ Ｐゴシック" charset="0"/>
              </a:rPr>
              <a:t>CO</a:t>
            </a:r>
            <a:r>
              <a:rPr lang="en-US" sz="1200" b="0" i="0" baseline="-25000" dirty="0" smtClean="0">
                <a:ea typeface="ＭＳ Ｐゴシック" charset="0"/>
                <a:cs typeface="ＭＳ Ｐゴシック" charset="0"/>
              </a:rPr>
              <a:t>2</a:t>
            </a:r>
            <a:r>
              <a:rPr lang="en-US" sz="1200" b="0" i="0" baseline="0" dirty="0" smtClean="0">
                <a:ea typeface="ＭＳ Ｐゴシック" charset="0"/>
                <a:cs typeface="ＭＳ Ｐゴシック" charset="0"/>
              </a:rPr>
              <a:t>.  When considering the fate of marine environments, we need to consider both anthropogenic acidification and naturally occurring processes that alter seawater acidity.</a:t>
            </a:r>
            <a:endParaRPr lang="en-US" sz="1200" b="1" dirty="0" smtClean="0">
              <a:ea typeface="ＭＳ Ｐゴシック" charset="0"/>
              <a:cs typeface="ＭＳ Ｐゴシック" charset="0"/>
            </a:endParaRPr>
          </a:p>
          <a:p>
            <a:pPr>
              <a:lnSpc>
                <a:spcPct val="80000"/>
              </a:lnSpc>
            </a:pPr>
            <a:endParaRPr lang="en-US" sz="1200" b="1" dirty="0" smtClean="0">
              <a:ea typeface="ＭＳ Ｐゴシック" charset="0"/>
              <a:cs typeface="ＭＳ Ｐゴシック" charset="0"/>
            </a:endParaRPr>
          </a:p>
          <a:p>
            <a:pPr marL="0" marR="0" indent="0" algn="l" defTabSz="9144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SUMMARY:</a:t>
            </a:r>
            <a:r>
              <a:rPr lang="en-US" sz="1200" b="0" dirty="0" smtClean="0">
                <a:ea typeface="ＭＳ Ｐゴシック" charset="0"/>
                <a:cs typeface="ＭＳ Ｐゴシック" charset="0"/>
              </a:rPr>
              <a:t> This lesson will start with the students</a:t>
            </a:r>
            <a:r>
              <a:rPr lang="en-US" sz="1200" b="0" baseline="0" dirty="0" smtClean="0">
                <a:ea typeface="ＭＳ Ｐゴシック" charset="0"/>
                <a:cs typeface="ＭＳ Ｐゴシック" charset="0"/>
              </a:rPr>
              <a:t> acidifying cups of water by breathing into a straw immersed in the water</a:t>
            </a:r>
            <a:r>
              <a:rPr lang="en-US" sz="1200" b="0" baseline="0" dirty="0" smtClean="0">
                <a:ea typeface="ＭＳ Ｐゴシック" charset="0"/>
                <a:cs typeface="ＭＳ Ｐゴシック" charset="0"/>
              </a:rPr>
              <a:t>.  A short (10-15 min) lecture outlining how respiration, photosynthesis, calcification, and dissolution affect seawater chemistry will follow the engagement activity.  Once the students have seen the overall influence of physiological processes on seawater CO</a:t>
            </a:r>
            <a:r>
              <a:rPr lang="en-US" sz="1200" b="0" baseline="-25000" dirty="0" smtClean="0">
                <a:ea typeface="ＭＳ Ｐゴシック" charset="0"/>
                <a:cs typeface="ＭＳ Ｐゴシック" charset="0"/>
              </a:rPr>
              <a:t>2</a:t>
            </a:r>
            <a:r>
              <a:rPr lang="en-US" sz="1200" b="0" baseline="0" dirty="0" smtClean="0">
                <a:ea typeface="ＭＳ Ｐゴシック" charset="0"/>
                <a:cs typeface="ＭＳ Ｐゴシック" charset="0"/>
              </a:rPr>
              <a:t> and pH, they will design their own experiment and conduct it in the classroom. For this laboratory, students practice each step of the scientific processes from creating a hypothesis to testing that hypothesis to sharing the results through a poster presentation.  The laboratory activity can range from 2 to 5 days.</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WEBSITES USED IN THIS PRESENTATION: </a:t>
            </a:r>
            <a:r>
              <a:rPr lang="en-US" sz="1200" b="0" baseline="0" dirty="0" smtClean="0">
                <a:ea typeface="ＭＳ Ｐゴシック" charset="0"/>
                <a:cs typeface="ＭＳ Ｐゴシック" charset="0"/>
              </a:rPr>
              <a:t>NA</a:t>
            </a: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baseline="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baseline="0" dirty="0" smtClean="0">
                <a:ea typeface="ＭＳ Ｐゴシック" charset="0"/>
                <a:cs typeface="ＭＳ Ｐゴシック" charset="0"/>
              </a:rPr>
              <a:t>ADDITIONAL RESOURCES: </a:t>
            </a:r>
            <a:r>
              <a:rPr lang="en-US" sz="1200" b="0" baseline="0" dirty="0" smtClean="0">
                <a:ea typeface="ＭＳ Ｐゴシック" charset="0"/>
                <a:cs typeface="ＭＳ Ｐゴシック" charset="0"/>
              </a:rPr>
              <a:t>NA</a:t>
            </a:r>
            <a:endParaRPr lang="en-US" sz="1200" b="1" baseline="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unit was designed for a high</a:t>
            </a:r>
            <a:r>
              <a:rPr lang="en-US" sz="1200" baseline="0" dirty="0" smtClean="0">
                <a:ea typeface="ＭＳ Ｐゴシック" charset="0"/>
                <a:cs typeface="ＭＳ Ｐゴシック" charset="0"/>
              </a:rPr>
              <a:t> school</a:t>
            </a:r>
            <a:r>
              <a:rPr lang="en-US" sz="1200" dirty="0" smtClean="0">
                <a:ea typeface="ＭＳ Ｐゴシック" charset="0"/>
                <a:cs typeface="ＭＳ Ｐゴシック" charset="0"/>
              </a:rPr>
              <a:t> chemistry class and is lesson 4 of 5 in a unit on “Ocean</a:t>
            </a:r>
            <a:r>
              <a:rPr lang="en-US" sz="1200" baseline="0" dirty="0" smtClean="0">
                <a:ea typeface="ＭＳ Ｐゴシック" charset="0"/>
                <a:cs typeface="ＭＳ Ｐゴシック" charset="0"/>
              </a:rPr>
              <a:t> Acidification.  This unit should be taught after students have learned about the carbon cycle and ocean acidification from human activities. The lessons should be taught in order as the concepts build upon one another.  The activities within the lessons were designed to be performed in groups of 2-4 students. </a:t>
            </a:r>
          </a:p>
          <a:p>
            <a:pPr>
              <a:lnSpc>
                <a:spcPct val="80000"/>
              </a:lnSpc>
            </a:pPr>
            <a:endParaRPr lang="en-US" sz="1200" dirty="0" smtClean="0">
              <a:ea typeface="ＭＳ Ｐゴシック" charset="0"/>
              <a:cs typeface="ＭＳ Ｐゴシック" charset="0"/>
            </a:endParaRPr>
          </a:p>
          <a:p>
            <a:pPr lvl="0"/>
            <a:r>
              <a:rPr lang="en-US" sz="1200" b="1" dirty="0" smtClean="0">
                <a:ea typeface="ＭＳ Ｐゴシック" charset="0"/>
                <a:cs typeface="ＭＳ Ｐゴシック" charset="0"/>
              </a:rPr>
              <a:t>MISCONCEPTIONS:</a:t>
            </a:r>
            <a:r>
              <a:rPr lang="en-US" sz="1200" b="1" baseline="0" dirty="0" smtClean="0">
                <a:ea typeface="ＭＳ Ｐゴシック" charset="0"/>
                <a:cs typeface="ＭＳ Ｐゴシック" charset="0"/>
              </a:rPr>
              <a:t> </a:t>
            </a:r>
          </a:p>
          <a:p>
            <a:pPr marL="228600" lvl="0" indent="-228600">
              <a:buAutoNum type="arabicPeriod"/>
            </a:pPr>
            <a:r>
              <a:rPr lang="en-US" sz="1200" b="0" baseline="0" dirty="0" smtClean="0">
                <a:ea typeface="ＭＳ Ｐゴシック" charset="0"/>
                <a:cs typeface="ＭＳ Ｐゴシック" charset="0"/>
              </a:rPr>
              <a:t>Marine organisms breathe seawater.</a:t>
            </a:r>
          </a:p>
          <a:p>
            <a:pPr marL="228600" lvl="0" indent="-228600">
              <a:buAutoNum type="arabicPeriod"/>
            </a:pPr>
            <a:r>
              <a:rPr lang="en-US" sz="1200" b="0" baseline="0" dirty="0" smtClean="0">
                <a:ea typeface="ＭＳ Ｐゴシック" charset="0"/>
                <a:cs typeface="ＭＳ Ｐゴシック" charset="0"/>
              </a:rPr>
              <a:t>Photosynthesis doesn’t occur in the oceans.</a:t>
            </a:r>
          </a:p>
          <a:p>
            <a:pPr marL="228600" lvl="0" indent="-228600">
              <a:buAutoNum type="arabicPeriod"/>
            </a:pPr>
            <a:r>
              <a:rPr lang="en-US" sz="1200" b="0" baseline="0" dirty="0" smtClean="0">
                <a:ea typeface="ＭＳ Ｐゴシック" charset="0"/>
                <a:cs typeface="ＭＳ Ｐゴシック" charset="0"/>
              </a:rPr>
              <a:t>Biology does not affect seawater chemistry</a:t>
            </a:r>
          </a:p>
          <a:p>
            <a:pPr>
              <a:lnSpc>
                <a:spcPct val="80000"/>
              </a:lnSpc>
            </a:pPr>
            <a:endParaRPr lang="en-US" sz="1200" baseline="0" dirty="0" smtClean="0">
              <a:ea typeface="ＭＳ Ｐゴシック" charset="0"/>
              <a:cs typeface="ＭＳ Ｐゴシック" charset="0"/>
            </a:endParaRPr>
          </a:p>
          <a:p>
            <a:pPr>
              <a:lnSpc>
                <a:spcPct val="80000"/>
              </a:lnSpc>
            </a:pPr>
            <a:r>
              <a:rPr lang="en-US" sz="1200" b="1" baseline="0" dirty="0" smtClean="0">
                <a:ea typeface="ＭＳ Ｐゴシック" charset="0"/>
                <a:cs typeface="ＭＳ Ｐゴシック" charset="0"/>
              </a:rPr>
              <a:t>EVALUATION TIPS: </a:t>
            </a:r>
            <a:r>
              <a:rPr lang="en-US" sz="1200" b="0" baseline="0" dirty="0" smtClean="0">
                <a:ea typeface="ＭＳ Ｐゴシック" charset="0"/>
                <a:cs typeface="ＭＳ Ｐゴシック" charset="0"/>
              </a:rPr>
              <a:t>The teacher may pose some questions (listed on slide 2) for the students after the engagement activity.  They should assess the final poster students create (see “Suggested Grading Rubric for Posters”).</a:t>
            </a:r>
            <a:endParaRPr lang="en-US" sz="1200" b="1" dirty="0" smtClean="0">
              <a:ea typeface="ＭＳ Ｐゴシック" charset="0"/>
              <a:cs typeface="ＭＳ Ｐゴシック" charset="0"/>
            </a:endParaRPr>
          </a:p>
          <a:p>
            <a:endParaRPr lang="en-US" dirty="0" smtClean="0"/>
          </a:p>
          <a:p>
            <a:r>
              <a:rPr lang="en-US" b="1" dirty="0" smtClean="0"/>
              <a:t>Next Generation Science Standards</a:t>
            </a:r>
          </a:p>
          <a:p>
            <a:r>
              <a:rPr lang="en-US" sz="1200" b="1" kern="1200" dirty="0" smtClean="0">
                <a:solidFill>
                  <a:schemeClr val="tx1"/>
                </a:solidFill>
                <a:latin typeface="+mn-lt"/>
                <a:ea typeface="+mn-ea"/>
                <a:cs typeface="+mn-cs"/>
              </a:rPr>
              <a:t>MS-PS1-2. Analyze and interpret data on the properties of substances before and after the substances interact to determine if a chemical reaction has occurred.</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Analyze and interpret data to determine similarities and differences in findings</a:t>
            </a:r>
          </a:p>
          <a:p>
            <a:pPr lvl="0"/>
            <a:r>
              <a:rPr lang="en-US" sz="1200" kern="1200" dirty="0" smtClean="0">
                <a:solidFill>
                  <a:schemeClr val="tx1"/>
                </a:solidFill>
                <a:latin typeface="+mn-lt"/>
                <a:ea typeface="+mn-ea"/>
                <a:cs typeface="+mn-cs"/>
              </a:rPr>
              <a:t>Science knowledge is based upon logical and conceptual connections between evidence and explanations</a:t>
            </a:r>
          </a:p>
          <a:p>
            <a:pPr lvl="0"/>
            <a:r>
              <a:rPr lang="en-US" sz="1200" kern="1200" dirty="0" smtClean="0">
                <a:solidFill>
                  <a:schemeClr val="tx1"/>
                </a:solidFill>
                <a:latin typeface="+mn-lt"/>
                <a:ea typeface="+mn-ea"/>
                <a:cs typeface="+mn-cs"/>
              </a:rPr>
              <a:t>Substances react chemically in characteristic ways</a:t>
            </a:r>
          </a:p>
          <a:p>
            <a:pPr lvl="0"/>
            <a:r>
              <a:rPr lang="en-US" sz="1200" kern="1200" dirty="0" smtClean="0">
                <a:solidFill>
                  <a:schemeClr val="tx1"/>
                </a:solidFill>
                <a:latin typeface="+mn-lt"/>
                <a:ea typeface="+mn-ea"/>
                <a:cs typeface="+mn-cs"/>
              </a:rPr>
              <a:t>Macroscopic patterns are related to the nature of microscopic and atomic-level structure</a:t>
            </a:r>
          </a:p>
          <a:p>
            <a:r>
              <a:rPr lang="en-US" sz="1200" b="1" kern="1200" dirty="0" smtClean="0">
                <a:solidFill>
                  <a:schemeClr val="tx1"/>
                </a:solidFill>
                <a:latin typeface="+mn-lt"/>
                <a:ea typeface="+mn-ea"/>
                <a:cs typeface="+mn-cs"/>
              </a:rPr>
              <a:t>MS-LS1-6. Construct a scientific explanation based on evidence for the role of photosynthesis in the cycling of matter and flow of energy into and out of organisms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Plants, algae (including phytoplankton) and many microorganisms use the energy from light to make sugars (food) from carbon dioxide from the atmosphere and water through the process of photosynthesis, which also releases oxygen.</a:t>
            </a:r>
          </a:p>
          <a:p>
            <a:r>
              <a:rPr lang="en-US" sz="1200" b="1" kern="1200" dirty="0" smtClean="0">
                <a:solidFill>
                  <a:schemeClr val="tx1"/>
                </a:solidFill>
                <a:latin typeface="+mn-lt"/>
                <a:ea typeface="+mn-ea"/>
                <a:cs typeface="+mn-cs"/>
              </a:rPr>
              <a:t>MS-ESS2-1. Develop a model to describe the cycling of Earth’s materials and the flow of energy that drives this process.</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All Earth’s processes are the result of energy flowing and matter cycling within and among the planet’s ecosystems.  The energy that flows and matter that cycles produce chemical and physical changes in Earth’s materials and living organisms.</a:t>
            </a:r>
          </a:p>
          <a:p>
            <a:pPr lvl="0"/>
            <a:r>
              <a:rPr lang="en-US" sz="1200" kern="1200" dirty="0" smtClean="0">
                <a:solidFill>
                  <a:schemeClr val="tx1"/>
                </a:solidFill>
                <a:latin typeface="+mn-lt"/>
                <a:ea typeface="+mn-ea"/>
                <a:cs typeface="+mn-cs"/>
              </a:rPr>
              <a:t>Explanations of stability and change in natural or designed systems can be constructed by examining the changes over time and processes at different scales, including the atomic scales.</a:t>
            </a:r>
          </a:p>
          <a:p>
            <a:pPr lvl="0"/>
            <a:r>
              <a:rPr lang="en-US" sz="1200" kern="1200" dirty="0" smtClean="0">
                <a:solidFill>
                  <a:schemeClr val="tx1"/>
                </a:solidFill>
                <a:latin typeface="+mn-lt"/>
                <a:ea typeface="+mn-ea"/>
                <a:cs typeface="+mn-cs"/>
              </a:rPr>
              <a:t>Models can be used to represent systems and their interactions – such as inputs, processes, and outputs – and energy, matter, and information flows within systems.</a:t>
            </a:r>
          </a:p>
          <a:p>
            <a:r>
              <a:rPr lang="en-US" sz="1200" kern="1200" dirty="0" smtClean="0">
                <a:solidFill>
                  <a:schemeClr val="tx1"/>
                </a:solidFill>
                <a:latin typeface="+mn-lt"/>
                <a:ea typeface="+mn-ea"/>
                <a:cs typeface="+mn-cs"/>
              </a:rPr>
              <a:t> </a:t>
            </a:r>
          </a:p>
          <a:p>
            <a:r>
              <a:rPr lang="en-US" sz="1200" b="1" kern="1200" dirty="0" smtClean="0">
                <a:solidFill>
                  <a:schemeClr val="tx1"/>
                </a:solidFill>
                <a:latin typeface="+mn-lt"/>
                <a:ea typeface="+mn-ea"/>
                <a:cs typeface="+mn-cs"/>
              </a:rPr>
              <a:t>HS-LS2-5. Develop a model to illustrate the role of photosynthesis and cellular respiration in the cycling of carbon among the biosphere, atmosphere, hydrosphere, and </a:t>
            </a:r>
            <a:r>
              <a:rPr lang="en-US" sz="1200" b="1" kern="1200" dirty="0" err="1" smtClean="0">
                <a:solidFill>
                  <a:schemeClr val="tx1"/>
                </a:solidFill>
                <a:latin typeface="+mn-lt"/>
                <a:ea typeface="+mn-ea"/>
                <a:cs typeface="+mn-cs"/>
              </a:rPr>
              <a:t>geosphere</a:t>
            </a:r>
            <a:r>
              <a:rPr lang="en-US" sz="1200" b="1" kern="1200" dirty="0" smtClean="0">
                <a:solidFill>
                  <a:schemeClr val="tx1"/>
                </a:solidFill>
                <a:latin typeface="+mn-lt"/>
                <a:ea typeface="+mn-ea"/>
                <a:cs typeface="+mn-cs"/>
              </a:rPr>
              <a:t>.</a:t>
            </a:r>
            <a:endParaRPr lang="en-US" sz="1200" kern="1200" dirty="0" smtClean="0">
              <a:solidFill>
                <a:schemeClr val="tx1"/>
              </a:solidFill>
              <a:latin typeface="+mn-lt"/>
              <a:ea typeface="+mn-ea"/>
              <a:cs typeface="+mn-cs"/>
            </a:endParaRPr>
          </a:p>
          <a:p>
            <a:pPr lvl="0"/>
            <a:r>
              <a:rPr lang="en-US" sz="1200" kern="1200" dirty="0" smtClean="0">
                <a:solidFill>
                  <a:schemeClr val="tx1"/>
                </a:solidFill>
                <a:latin typeface="+mn-lt"/>
                <a:ea typeface="+mn-ea"/>
                <a:cs typeface="+mn-cs"/>
              </a:rPr>
              <a:t>Photosynthesis and cellular respiration are important components of the carbon cycle, in which carbon is exchanged among the biosphere, atmosphere, oceans, and </a:t>
            </a:r>
            <a:r>
              <a:rPr lang="en-US" sz="1200" kern="1200" dirty="0" err="1" smtClean="0">
                <a:solidFill>
                  <a:schemeClr val="tx1"/>
                </a:solidFill>
                <a:latin typeface="+mn-lt"/>
                <a:ea typeface="+mn-ea"/>
                <a:cs typeface="+mn-cs"/>
              </a:rPr>
              <a:t>geosphere</a:t>
            </a:r>
            <a:r>
              <a:rPr lang="en-US" sz="1200" kern="1200" dirty="0" smtClean="0">
                <a:solidFill>
                  <a:schemeClr val="tx1"/>
                </a:solidFill>
                <a:latin typeface="+mn-lt"/>
                <a:ea typeface="+mn-ea"/>
                <a:cs typeface="+mn-cs"/>
              </a:rPr>
              <a:t> through chemical, physical, geological, and biological processes</a:t>
            </a:r>
          </a:p>
          <a:p>
            <a:pPr lvl="0"/>
            <a:r>
              <a:rPr lang="en-US" sz="1200" kern="1200" dirty="0" smtClean="0">
                <a:solidFill>
                  <a:schemeClr val="tx1"/>
                </a:solidFill>
                <a:latin typeface="+mn-lt"/>
                <a:ea typeface="+mn-ea"/>
                <a:cs typeface="+mn-cs"/>
              </a:rPr>
              <a:t>Models can be used to simulate systems and interactions – including energy, matter, and information flows – within and between systems at different scales</a:t>
            </a:r>
          </a:p>
          <a:p>
            <a:pPr>
              <a:lnSpc>
                <a:spcPct val="80000"/>
              </a:lnSpc>
            </a:pPr>
            <a:endParaRPr lang="en-US" sz="1200" b="1" dirty="0" smtClean="0">
              <a:ea typeface="ＭＳ Ｐゴシック" charset="0"/>
              <a:cs typeface="ＭＳ Ｐゴシック" charset="0"/>
            </a:endParaRPr>
          </a:p>
          <a:p>
            <a:pPr>
              <a:lnSpc>
                <a:spcPct val="80000"/>
              </a:lnSpc>
            </a:pPr>
            <a:r>
              <a:rPr lang="en-US" sz="1200" dirty="0" smtClean="0">
                <a:ea typeface="ＭＳ Ｐゴシック" charset="0"/>
                <a:cs typeface="ＭＳ Ｐゴシック" charset="0"/>
              </a:rPr>
              <a:t>-----------------------------------------------------------------------------------</a:t>
            </a:r>
          </a:p>
          <a:p>
            <a:pPr>
              <a:lnSpc>
                <a:spcPct val="80000"/>
              </a:lnSpc>
            </a:pPr>
            <a:r>
              <a:rPr lang="en-US" sz="1200" b="1" dirty="0" smtClean="0">
                <a:ea typeface="ＭＳ Ｐゴシック" charset="0"/>
                <a:cs typeface="ＭＳ Ｐゴシック" charset="0"/>
              </a:rPr>
              <a:t>This Slide</a:t>
            </a:r>
            <a:r>
              <a:rPr lang="en-US" sz="1200" dirty="0" smtClean="0">
                <a:ea typeface="ＭＳ Ｐゴシック" charset="0"/>
                <a:cs typeface="ＭＳ Ｐゴシック" charset="0"/>
              </a:rPr>
              <a:t>: This graph shows the </a:t>
            </a:r>
            <a:r>
              <a:rPr lang="en-US" sz="1200" i="1" dirty="0" smtClean="0">
                <a:ea typeface="ＭＳ Ｐゴシック" charset="0"/>
                <a:cs typeface="ＭＳ Ｐゴシック" charset="0"/>
              </a:rPr>
              <a:t>p</a:t>
            </a:r>
            <a:r>
              <a:rPr lang="en-US" sz="1200" i="0" dirty="0" smtClean="0">
                <a:ea typeface="ＭＳ Ｐゴシック" charset="0"/>
                <a:cs typeface="ＭＳ Ｐゴシック" charset="0"/>
              </a:rPr>
              <a:t>CO</a:t>
            </a:r>
            <a:r>
              <a:rPr lang="en-US" sz="1200" i="0" baseline="-25000" dirty="0" smtClean="0">
                <a:ea typeface="ＭＳ Ｐゴシック" charset="0"/>
                <a:cs typeface="ＭＳ Ｐゴシック" charset="0"/>
              </a:rPr>
              <a:t>2</a:t>
            </a:r>
            <a:r>
              <a:rPr lang="en-US" sz="1200" i="0" dirty="0" smtClean="0">
                <a:ea typeface="ＭＳ Ｐゴシック" charset="0"/>
                <a:cs typeface="ＭＳ Ｐゴシック" charset="0"/>
              </a:rPr>
              <a:t> in the air and seawater of two coral</a:t>
            </a:r>
            <a:r>
              <a:rPr lang="en-US" sz="1200" i="0" baseline="0" dirty="0" smtClean="0">
                <a:ea typeface="ＭＳ Ｐゴシック" charset="0"/>
                <a:cs typeface="ＭＳ Ｐゴシック" charset="0"/>
              </a:rPr>
              <a:t> reefs</a:t>
            </a:r>
            <a:r>
              <a:rPr lang="en-US" sz="1200" i="0" baseline="0" dirty="0" smtClean="0">
                <a:ea typeface="ＭＳ Ｐゴシック" charset="0"/>
                <a:cs typeface="ＭＳ Ｐゴシック" charset="0"/>
              </a:rPr>
              <a:t>.  The diurnal fluctuations are much greater than the atmosphere at both Puerto Rico and Hawaii.  These changes are due to the balance of physiological processes on coral reefs that also manipulate </a:t>
            </a:r>
            <a:r>
              <a:rPr lang="en-US" sz="1200" i="1" baseline="0" dirty="0" smtClean="0">
                <a:ea typeface="ＭＳ Ｐゴシック" charset="0"/>
                <a:cs typeface="ＭＳ Ｐゴシック" charset="0"/>
              </a:rPr>
              <a:t>p</a:t>
            </a:r>
            <a:r>
              <a:rPr lang="en-US" sz="1200" i="0" baseline="0" dirty="0" smtClean="0">
                <a:ea typeface="ＭＳ Ｐゴシック" charset="0"/>
                <a:cs typeface="ＭＳ Ｐゴシック" charset="0"/>
              </a:rPr>
              <a:t>CO</a:t>
            </a:r>
            <a:r>
              <a:rPr lang="en-US" sz="1200" i="0" baseline="-25000" dirty="0" smtClean="0">
                <a:ea typeface="ＭＳ Ｐゴシック" charset="0"/>
                <a:cs typeface="ＭＳ Ｐゴシック" charset="0"/>
              </a:rPr>
              <a:t>2</a:t>
            </a:r>
            <a:r>
              <a:rPr lang="en-US" sz="1200" i="0" baseline="0" dirty="0" smtClean="0">
                <a:ea typeface="ＭＳ Ｐゴシック" charset="0"/>
                <a:cs typeface="ＭＳ Ｐゴシック" charset="0"/>
              </a:rPr>
              <a:t>. During the day, calcification, respiration and photosynthesis occur.  Although calcification and respiration increases </a:t>
            </a:r>
            <a:r>
              <a:rPr lang="en-US" sz="1200" i="1" baseline="0" dirty="0" smtClean="0">
                <a:ea typeface="ＭＳ Ｐゴシック" charset="0"/>
                <a:cs typeface="ＭＳ Ｐゴシック" charset="0"/>
              </a:rPr>
              <a:t>p</a:t>
            </a:r>
            <a:r>
              <a:rPr lang="en-US" sz="1200" i="0" baseline="0" dirty="0" smtClean="0">
                <a:ea typeface="ＭＳ Ｐゴシック" charset="0"/>
                <a:cs typeface="ＭＳ Ｐゴシック" charset="0"/>
              </a:rPr>
              <a:t>CO</a:t>
            </a:r>
            <a:r>
              <a:rPr lang="en-US" sz="1200" i="0" baseline="-25000" dirty="0" smtClean="0">
                <a:ea typeface="ＭＳ Ｐゴシック" charset="0"/>
                <a:cs typeface="ＭＳ Ｐゴシック" charset="0"/>
              </a:rPr>
              <a:t>2</a:t>
            </a:r>
            <a:r>
              <a:rPr lang="en-US" sz="1200" i="0" baseline="0" dirty="0" smtClean="0">
                <a:ea typeface="ＭＳ Ｐゴシック" charset="0"/>
                <a:cs typeface="ＭＳ Ｐゴシック" charset="0"/>
              </a:rPr>
              <a:t>, photosynthesis decreases it, leading to the low peaks.  At nighttime, calcification rates are typically lower and photosynthesis stops because there is no longer light. Because respiration continues, the pCO</a:t>
            </a:r>
            <a:r>
              <a:rPr lang="en-US" sz="1200" i="0" baseline="-25000" dirty="0" smtClean="0">
                <a:ea typeface="ＭＳ Ｐゴシック" charset="0"/>
                <a:cs typeface="ＭＳ Ｐゴシック" charset="0"/>
              </a:rPr>
              <a:t>2</a:t>
            </a:r>
            <a:r>
              <a:rPr lang="en-US" sz="1200" i="0" baseline="0" dirty="0" smtClean="0">
                <a:ea typeface="ＭＳ Ｐゴシック" charset="0"/>
                <a:cs typeface="ＭＳ Ｐゴシック" charset="0"/>
              </a:rPr>
              <a:t> level peaks to maximum values at night.  In the graph, we can see that the fluctuations are much greater for Hawaii compared to Puerto Rico.  These differences are probably due to proximity to the coral reef and the relative amounts of calcifying species and plants on each reef.  (Coral reefs in the Pacific Ocean typically have more coral and algal cover than reefs in the Caribbean which can be dominated by sponges.)</a:t>
            </a:r>
            <a:endParaRPr lang="en-US" sz="1200" dirty="0" smtClean="0">
              <a:ea typeface="ＭＳ Ｐゴシック" charset="0"/>
              <a:cs typeface="ＭＳ Ｐゴシック" charset="0"/>
            </a:endParaRP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PICTURE/GRAPHICS CREDIT: </a:t>
            </a:r>
            <a:r>
              <a:rPr lang="en-US" sz="1200" b="0" dirty="0" smtClean="0">
                <a:ea typeface="ＭＳ Ｐゴシック" charset="0"/>
                <a:cs typeface="ＭＳ Ｐゴシック" charset="0"/>
              </a:rPr>
              <a:t>Andersson, AJ </a:t>
            </a:r>
            <a:r>
              <a:rPr lang="en-US" sz="1200" b="0" dirty="0" smtClean="0">
                <a:ea typeface="ＭＳ Ｐゴシック" charset="0"/>
                <a:cs typeface="ＭＳ Ｐゴシック" charset="0"/>
              </a:rPr>
              <a:t>&amp; </a:t>
            </a:r>
            <a:r>
              <a:rPr lang="en-US" sz="1200" b="0" dirty="0" smtClean="0">
                <a:ea typeface="ＭＳ Ｐゴシック" charset="0"/>
                <a:cs typeface="ＭＳ Ｐゴシック" charset="0"/>
              </a:rPr>
              <a:t>Mackenzie, FT. 2012. Revisiting four scientific debates in ocean acidification research. </a:t>
            </a:r>
            <a:r>
              <a:rPr lang="en-US" sz="1200" b="0" i="1" dirty="0" err="1" smtClean="0">
                <a:ea typeface="ＭＳ Ｐゴシック" charset="0"/>
                <a:cs typeface="ＭＳ Ｐゴシック" charset="0"/>
              </a:rPr>
              <a:t>Biogeosciences</a:t>
            </a:r>
            <a:r>
              <a:rPr lang="en-US" sz="1200" b="0" i="0" dirty="0" smtClean="0">
                <a:ea typeface="ＭＳ Ｐゴシック" charset="0"/>
                <a:cs typeface="ＭＳ Ｐゴシック" charset="0"/>
              </a:rPr>
              <a:t>, 9: 893-905.</a:t>
            </a:r>
            <a:endParaRPr lang="en-US" sz="1200" b="0" dirty="0" smtClean="0">
              <a:ea typeface="ＭＳ Ｐゴシック" charset="0"/>
              <a:cs typeface="ＭＳ Ｐゴシック" charset="0"/>
            </a:endParaRPr>
          </a:p>
          <a:p>
            <a:endParaRPr lang="en-US" dirty="0" smtClean="0"/>
          </a:p>
          <a:p>
            <a:endParaRPr lang="en-US"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teacher.</a:t>
            </a:r>
          </a:p>
          <a:p>
            <a:endParaRPr lang="en-US" dirty="0" smtClean="0"/>
          </a:p>
          <a:p>
            <a:r>
              <a:rPr lang="en-US" b="1" dirty="0" smtClean="0"/>
              <a:t>WHY:</a:t>
            </a:r>
            <a:r>
              <a:rPr lang="en-US" b="1" baseline="0" dirty="0" smtClean="0"/>
              <a:t> </a:t>
            </a:r>
            <a:r>
              <a:rPr lang="en-US" dirty="0" smtClean="0"/>
              <a:t>This activity is intended</a:t>
            </a:r>
            <a:r>
              <a:rPr lang="en-US" baseline="0" dirty="0" smtClean="0"/>
              <a:t> to engage students and have them realize biological activities such as breathing can change the pH of solutions.</a:t>
            </a:r>
          </a:p>
          <a:p>
            <a:endParaRPr lang="en-US" baseline="0" dirty="0" smtClean="0"/>
          </a:p>
          <a:p>
            <a:r>
              <a:rPr lang="en-US" b="1" baseline="0" dirty="0" smtClean="0"/>
              <a:t>Procedure</a:t>
            </a:r>
          </a:p>
          <a:p>
            <a:pPr marL="228600" indent="-228600">
              <a:buAutoNum type="arabicPeriod"/>
            </a:pPr>
            <a:r>
              <a:rPr lang="en-US" baseline="0" dirty="0" smtClean="0"/>
              <a:t>Each student needs to fill their cup or beaker with water.</a:t>
            </a:r>
          </a:p>
          <a:p>
            <a:pPr marL="228600" indent="-228600">
              <a:buAutoNum type="arabicPeriod"/>
            </a:pPr>
            <a:r>
              <a:rPr lang="en-US" baseline="0" dirty="0" smtClean="0"/>
              <a:t>Add a few drops of indicator dye (</a:t>
            </a:r>
            <a:r>
              <a:rPr lang="en-US" baseline="0" dirty="0" err="1" smtClean="0"/>
              <a:t>Bromothymol</a:t>
            </a:r>
            <a:r>
              <a:rPr lang="en-US" baseline="0" dirty="0" smtClean="0"/>
              <a:t> Blue or Universal Indicator) to the water.</a:t>
            </a:r>
          </a:p>
          <a:p>
            <a:pPr marL="228600" indent="-228600">
              <a:buAutoNum type="arabicPeriod"/>
            </a:pPr>
            <a:r>
              <a:rPr lang="en-US" baseline="0" dirty="0" smtClean="0"/>
              <a:t>Blow through the straw and watch the color of the dye change as pH changes.</a:t>
            </a:r>
          </a:p>
          <a:p>
            <a:pPr marL="228600" indent="-228600">
              <a:buNone/>
            </a:pPr>
            <a:endParaRPr lang="en-US" baseline="0" dirty="0" smtClean="0"/>
          </a:p>
          <a:p>
            <a:pPr marL="228600" indent="-228600">
              <a:buNone/>
            </a:pPr>
            <a:r>
              <a:rPr lang="en-US" b="1" baseline="0" dirty="0" smtClean="0"/>
              <a:t>Follow-Up Questions</a:t>
            </a:r>
          </a:p>
          <a:p>
            <a:pPr marL="228600" indent="-228600">
              <a:buAutoNum type="arabicPeriod"/>
            </a:pPr>
            <a:r>
              <a:rPr lang="en-US" baseline="0" dirty="0" smtClean="0"/>
              <a:t>What happened to the pH of the water?  Why did the pH change?</a:t>
            </a:r>
          </a:p>
          <a:p>
            <a:pPr marL="228600" indent="-228600">
              <a:buNone/>
            </a:pPr>
            <a:r>
              <a:rPr lang="en-US" baseline="0" dirty="0" smtClean="0"/>
              <a:t>		A: The pH decreased due to the addition of carbon dioxide.</a:t>
            </a:r>
          </a:p>
          <a:p>
            <a:pPr marL="228600" indent="-228600">
              <a:buFont typeface="+mj-lt"/>
              <a:buAutoNum type="arabicPeriod" startAt="2"/>
            </a:pPr>
            <a:r>
              <a:rPr lang="en-US" baseline="0" dirty="0" smtClean="0"/>
              <a:t>Can you think of other similar processes that can cause a change in pH? Are there anything in the oceans that can do these things?</a:t>
            </a:r>
          </a:p>
          <a:p>
            <a:pPr marL="228600" indent="-228600">
              <a:buNone/>
            </a:pPr>
            <a:r>
              <a:rPr lang="en-US" baseline="0" dirty="0" smtClean="0"/>
              <a:t>		A: Breathing, photosynthesis, calcification.  Many animals breathe gasses that are dissolved in water. Plants do photosynthesis.</a:t>
            </a:r>
          </a:p>
          <a:p>
            <a:pPr marL="228600" indent="-228600">
              <a:buNone/>
            </a:pPr>
            <a:endParaRPr lang="en-US" b="1" baseline="0" dirty="0" smtClean="0"/>
          </a:p>
          <a:p>
            <a:pPr marL="228600" indent="-228600">
              <a:buNone/>
            </a:pPr>
            <a:r>
              <a:rPr lang="en-US" b="1" baseline="0" dirty="0" smtClean="0"/>
              <a:t>**********</a:t>
            </a:r>
          </a:p>
          <a:p>
            <a:pPr marL="228600" indent="-228600">
              <a:buNone/>
            </a:pPr>
            <a:r>
              <a:rPr lang="en-US" b="1" baseline="0" dirty="0" smtClean="0"/>
              <a:t>Graphics Credit: </a:t>
            </a:r>
            <a:r>
              <a:rPr lang="en-US" b="0" baseline="0" dirty="0" smtClean="0"/>
              <a:t>http://www.csiro.au/helix/sciencemail/activities/AcidOcean.html</a:t>
            </a:r>
            <a:endParaRPr lang="en-US" b="1" baseline="0" dirty="0" smtClean="0"/>
          </a:p>
        </p:txBody>
      </p:sp>
      <p:sp>
        <p:nvSpPr>
          <p:cNvPr id="4" name="Slide Number Placeholder 3"/>
          <p:cNvSpPr>
            <a:spLocks noGrp="1"/>
          </p:cNvSpPr>
          <p:nvPr>
            <p:ph type="sldNum" sz="quarter" idx="10"/>
          </p:nvPr>
        </p:nvSpPr>
        <p:spPr/>
        <p:txBody>
          <a:bodyPr/>
          <a:lstStyle/>
          <a:p>
            <a:fld id="{17E0C8C1-B1A9-4E75-B821-7C411C90931C}"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a:t>
            </a:r>
            <a:r>
              <a:rPr lang="en-US" b="1" i="1" baseline="0" dirty="0" smtClean="0"/>
              <a:t> is for the students.</a:t>
            </a:r>
          </a:p>
          <a:p>
            <a:endParaRPr lang="en-US" b="1" i="1" baseline="0" dirty="0" smtClean="0"/>
          </a:p>
          <a:p>
            <a:r>
              <a:rPr lang="en-US" b="1" i="0" baseline="0" dirty="0" smtClean="0"/>
              <a:t>WHY: </a:t>
            </a:r>
            <a:r>
              <a:rPr lang="en-US" b="0" i="0" baseline="0" dirty="0" smtClean="0"/>
              <a:t>Reviews the scientific method and helps students understand the flow of the lesson</a:t>
            </a:r>
          </a:p>
          <a:p>
            <a:endParaRPr lang="en-US" b="0" i="0" baseline="0" dirty="0" smtClean="0"/>
          </a:p>
          <a:p>
            <a:r>
              <a:rPr lang="en-US" b="1" i="0" baseline="0" dirty="0" smtClean="0"/>
              <a:t>Narrative for the Instructor</a:t>
            </a:r>
          </a:p>
          <a:p>
            <a:r>
              <a:rPr lang="en-US" b="0" i="0" baseline="0" dirty="0" smtClean="0"/>
              <a:t>During the activity, you made an observation about the water’s pH change.  Now we want to move on to the next step of the scientific method.  We might be wondering how biological processes alter seawater pH.  That would be our research question.  Next we’ll go over some research so you can eventually form your own hypothesis to test with an experiment.</a:t>
            </a:r>
          </a:p>
          <a:p>
            <a:endParaRPr lang="en-US" b="0" i="0" baseline="0" dirty="0" smtClean="0"/>
          </a:p>
          <a:p>
            <a:r>
              <a:rPr lang="en-US" b="1" i="0" baseline="0" dirty="0" smtClean="0"/>
              <a:t>**********</a:t>
            </a:r>
          </a:p>
          <a:p>
            <a:r>
              <a:rPr lang="en-US" b="1" i="0" baseline="0" dirty="0" smtClean="0"/>
              <a:t>Graphic Credit: </a:t>
            </a:r>
            <a:r>
              <a:rPr lang="en-US" b="0" i="0" baseline="0" dirty="0" smtClean="0"/>
              <a:t> http://www.teacherspayteachers.com/Product/Scientific-Method-Mini-Posters-173881</a:t>
            </a:r>
            <a:endParaRPr lang="en-US" b="1" i="0"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a:t>
            </a:r>
            <a:r>
              <a:rPr lang="en-US" b="1" i="1" baseline="0" dirty="0" smtClean="0"/>
              <a:t> is for the students</a:t>
            </a:r>
            <a:r>
              <a:rPr lang="en-US" b="1" i="1" baseline="0" dirty="0" smtClean="0"/>
              <a:t>.</a:t>
            </a:r>
          </a:p>
          <a:p>
            <a:endParaRPr lang="en-US" b="1" i="1" baseline="0" dirty="0" smtClean="0"/>
          </a:p>
          <a:p>
            <a:r>
              <a:rPr lang="en-US" b="1" i="0" baseline="0" dirty="0" smtClean="0"/>
              <a:t>WHY: </a:t>
            </a:r>
            <a:r>
              <a:rPr lang="en-US" b="0" i="0" baseline="0" dirty="0" smtClean="0"/>
              <a:t>The next 3 slides go over how different biological processes influence seawater CO</a:t>
            </a:r>
            <a:r>
              <a:rPr lang="en-US" b="0" i="0" baseline="-25000" dirty="0" smtClean="0"/>
              <a:t>2</a:t>
            </a:r>
            <a:r>
              <a:rPr lang="en-US" b="0" i="0" baseline="0" dirty="0" smtClean="0"/>
              <a:t> and pH.  This provides the “research” of the scientific method.</a:t>
            </a:r>
            <a:endParaRPr lang="en-US" b="1" i="0" baseline="0" dirty="0" smtClean="0"/>
          </a:p>
          <a:p>
            <a:endParaRPr lang="en-US" b="1" i="1" baseline="0" dirty="0" smtClean="0"/>
          </a:p>
          <a:p>
            <a:r>
              <a:rPr lang="en-US" b="1" i="1" baseline="0" dirty="0" smtClean="0"/>
              <a:t>Note: </a:t>
            </a:r>
            <a:r>
              <a:rPr lang="en-US" b="0" i="0" baseline="0" dirty="0" smtClean="0"/>
              <a:t> The instructor may choose to remove the words “increases” and “decreases” on the next few slides to have students guess the answer by looking at the chemical reaction.</a:t>
            </a:r>
            <a:endParaRPr lang="en-US" b="1" i="1" baseline="0" dirty="0" smtClean="0"/>
          </a:p>
          <a:p>
            <a:endParaRPr lang="en-US" b="1" i="1" baseline="0" dirty="0" smtClean="0"/>
          </a:p>
          <a:p>
            <a:r>
              <a:rPr lang="en-US" b="1" i="0" baseline="0" dirty="0" smtClean="0"/>
              <a:t>Narrative for the Instructor</a:t>
            </a:r>
          </a:p>
          <a:p>
            <a:r>
              <a:rPr lang="en-US" b="0" i="0" baseline="0" dirty="0" smtClean="0"/>
              <a:t>Animals in the water breathe just like humans on land.  Fish do not breathe the seawater itself but rather the gas in the seawater.  They use oxygen gas and sugar to gain energy and this reaction produces carbon dioxide and water.  So the amount of carbon dioxide gas in the water increases.  As we’ve seen previously, an increase in carbon dioxide leads to a decrease in seawater pH.  This process occurs throughout the day and night.  </a:t>
            </a:r>
          </a:p>
          <a:p>
            <a:endParaRPr lang="en-US" b="1" i="0" baseline="0" dirty="0" smtClean="0"/>
          </a:p>
          <a:p>
            <a:r>
              <a:rPr lang="en-US" b="1" i="0" baseline="0" dirty="0" smtClean="0"/>
              <a:t>**********</a:t>
            </a:r>
            <a:endParaRPr lang="en-US" dirty="0" smtClean="0"/>
          </a:p>
          <a:p>
            <a:r>
              <a:rPr lang="en-US" b="1" dirty="0" smtClean="0"/>
              <a:t>Graphic</a:t>
            </a:r>
            <a:r>
              <a:rPr lang="en-US" b="1" baseline="0" dirty="0" smtClean="0"/>
              <a:t>s Credit:</a:t>
            </a:r>
            <a:r>
              <a:rPr lang="en-US" b="0" baseline="0" dirty="0" smtClean="0"/>
              <a:t> </a:t>
            </a:r>
            <a:r>
              <a:rPr lang="en-US" b="0" baseline="0" dirty="0" smtClean="0"/>
              <a:t>http://en.wikipedia.org/wiki/Amphiprioninae</a:t>
            </a:r>
            <a:endParaRPr lang="en-US" b="1"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a:t>
            </a:r>
            <a:r>
              <a:rPr lang="en-US" b="1" i="1" baseline="0" dirty="0" smtClean="0"/>
              <a:t> is for the students.</a:t>
            </a:r>
          </a:p>
          <a:p>
            <a:endParaRPr lang="en-US" b="1" i="1" baseline="0" dirty="0" smtClean="0"/>
          </a:p>
          <a:p>
            <a:r>
              <a:rPr lang="en-US" b="1" i="0" baseline="0" dirty="0" smtClean="0"/>
              <a:t>Narrative for the Instructor</a:t>
            </a:r>
          </a:p>
          <a:p>
            <a:r>
              <a:rPr lang="en-US" b="0" i="0" baseline="0" dirty="0" smtClean="0"/>
              <a:t>Plants perform photosynthesis to convert light into a usable form of energy.  Sunlight can penetrate seawater, so photosynthesis happens in the water as well as on land.  The reaction for photosynthesis is the opposite of respiration; carbon dioxide is used to produce sugars and oxygen.  Sometimes you can see the oxygen gas as bubbles on the leaves of kelp and seaweeds. The process of photosynthesis uses carbon dioxide, so the amount in seawater decreases.  This causes seawater pH to increase.  </a:t>
            </a:r>
          </a:p>
          <a:p>
            <a:endParaRPr lang="en-US" dirty="0" smtClean="0"/>
          </a:p>
          <a:p>
            <a:r>
              <a:rPr lang="en-US" b="1" dirty="0" smtClean="0"/>
              <a:t>**********</a:t>
            </a:r>
            <a:endParaRPr lang="en-US" b="1" dirty="0" smtClean="0"/>
          </a:p>
          <a:p>
            <a:r>
              <a:rPr lang="en-US" b="1" dirty="0" smtClean="0"/>
              <a:t>Graphics </a:t>
            </a:r>
            <a:r>
              <a:rPr lang="en-US" b="1" dirty="0" smtClean="0"/>
              <a:t>Credit:</a:t>
            </a:r>
            <a:r>
              <a:rPr lang="en-US" b="1" baseline="0" dirty="0" smtClean="0"/>
              <a:t> </a:t>
            </a:r>
            <a:r>
              <a:rPr lang="en-US" b="0" dirty="0" smtClean="0"/>
              <a:t>http://www.californiasciencecenter.org/Exhibits/WorldOfEcology/ForestZone/KelpForest/KelpForest.php</a:t>
            </a:r>
            <a:endParaRPr lang="en-US" b="1"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r>
              <a:rPr lang="en-US" b="1" i="1" dirty="0" smtClean="0"/>
              <a:t>.</a:t>
            </a:r>
          </a:p>
          <a:p>
            <a:endParaRPr lang="en-US" b="1" i="1" dirty="0" smtClean="0"/>
          </a:p>
          <a:p>
            <a:r>
              <a:rPr lang="en-US" b="1" i="0" dirty="0" smtClean="0"/>
              <a:t>Narrative for the Instructor</a:t>
            </a:r>
          </a:p>
          <a:p>
            <a:r>
              <a:rPr lang="en-US" b="0" i="0" dirty="0" smtClean="0"/>
              <a:t>There are two other physiological processes that can alter seawater</a:t>
            </a:r>
            <a:r>
              <a:rPr lang="en-US" b="0" i="0" baseline="0" dirty="0" smtClean="0"/>
              <a:t> carbon chemistry and pH.  They are calcification and dissolution.  Calcification is the process of building shell or other hardened body structures like skeletons.  Dissolution is the opposite of calcification.  Dissolution is when the shells break down and dissolve into the water. When looking at the pictures, you can see that the shell has started to dissolve which is why the shell no longer looks smooth.  Calcification produces carbon dioxide and lowers seawater pH while dissolution (which is the backwards reaction of calcification) has the opposite effect. </a:t>
            </a:r>
            <a:endParaRPr lang="en-US" b="0" i="0" dirty="0" smtClean="0"/>
          </a:p>
          <a:p>
            <a:endParaRPr lang="en-US" b="1" i="1" dirty="0" smtClean="0"/>
          </a:p>
          <a:p>
            <a:r>
              <a:rPr lang="en-US" b="1" i="0" dirty="0" smtClean="0"/>
              <a:t>**********</a:t>
            </a:r>
            <a:endParaRPr lang="en-US" i="0" dirty="0" smtClean="0"/>
          </a:p>
          <a:p>
            <a:r>
              <a:rPr lang="en-US" b="1" dirty="0" smtClean="0"/>
              <a:t>Graphics Credit: </a:t>
            </a:r>
            <a:r>
              <a:rPr lang="en-US" b="0" dirty="0" smtClean="0"/>
              <a:t>http://timkovach.com/wp/2013/08/26/ocean-acidification-can-amplify-global-warming/</a:t>
            </a:r>
            <a:endParaRPr lang="en-US" b="0"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students.</a:t>
            </a:r>
          </a:p>
          <a:p>
            <a:endParaRPr lang="en-US" b="1" i="1" dirty="0" smtClean="0"/>
          </a:p>
          <a:p>
            <a:r>
              <a:rPr lang="en-US" b="1" i="0" dirty="0" smtClean="0"/>
              <a:t>WHY: </a:t>
            </a:r>
            <a:r>
              <a:rPr lang="en-US" b="0" i="0" dirty="0" smtClean="0"/>
              <a:t>Corals are given as an example</a:t>
            </a:r>
            <a:r>
              <a:rPr lang="en-US" b="0" i="0" baseline="0" dirty="0" smtClean="0"/>
              <a:t> of an organism that can do all four processes.  Marine organisms do more than one of the processes discussed, so their effect on seawater can be more difficult to predict.</a:t>
            </a:r>
          </a:p>
          <a:p>
            <a:endParaRPr lang="en-US" b="1" i="0" dirty="0" smtClean="0"/>
          </a:p>
          <a:p>
            <a:r>
              <a:rPr lang="en-US" b="1" i="0" dirty="0" smtClean="0"/>
              <a:t>Narrative for the Instructor</a:t>
            </a:r>
          </a:p>
          <a:p>
            <a:r>
              <a:rPr lang="en-US" b="0" i="0" dirty="0" smtClean="0"/>
              <a:t>While </a:t>
            </a:r>
            <a:r>
              <a:rPr lang="en-US" b="0" i="0" dirty="0" smtClean="0"/>
              <a:t>the previous slides show</a:t>
            </a:r>
            <a:r>
              <a:rPr lang="en-US" b="0" i="0" baseline="0" dirty="0" smtClean="0"/>
              <a:t> very </a:t>
            </a:r>
            <a:r>
              <a:rPr lang="en-US" b="0" i="0" baseline="0" dirty="0" smtClean="0"/>
              <a:t>basic, predictable </a:t>
            </a:r>
            <a:r>
              <a:rPr lang="en-US" b="0" i="0" baseline="0" dirty="0" smtClean="0"/>
              <a:t>relationships, it is often more complicated in reality.  Some plants (calcifying algae) and animals (coral) can do all four biological processes.  Coral would be a classic example.  A coral is an animal that forms tissue a few mm thick around a massive skeleton.  Corals have a symbiotic algae called zooxanthellae living inside their tissues.  So a living coral calcifies its skeleton which could dissolve depending on the seawater conditions.  The zooxanthellae perform photosynthesis while both zooxanthellae and coral are doing respiration.  We are still researching how these organisms change seawater carbonate chemistry and pH over short time periods.</a:t>
            </a:r>
            <a:endParaRPr lang="en-US" b="0" i="0"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a:t>
            </a:r>
            <a:r>
              <a:rPr lang="en-US" b="1" i="1" baseline="0" dirty="0" smtClean="0"/>
              <a:t> is for the students.</a:t>
            </a:r>
          </a:p>
          <a:p>
            <a:endParaRPr lang="en-US" b="1" i="1" baseline="0" dirty="0" smtClean="0"/>
          </a:p>
          <a:p>
            <a:r>
              <a:rPr lang="en-US" b="1" i="0" baseline="0" dirty="0" smtClean="0"/>
              <a:t>WHY: </a:t>
            </a:r>
            <a:r>
              <a:rPr lang="en-US" b="0" i="0" baseline="0" dirty="0" smtClean="0"/>
              <a:t>Reviews the scientific method and helps students understand the flow of the lesson</a:t>
            </a:r>
          </a:p>
          <a:p>
            <a:endParaRPr lang="en-US" b="0" i="0" baseline="0" dirty="0" smtClean="0"/>
          </a:p>
          <a:p>
            <a:r>
              <a:rPr lang="en-US" b="1" i="0" baseline="0" dirty="0" smtClean="0"/>
              <a:t>Narrative for the Instructor</a:t>
            </a:r>
          </a:p>
          <a:p>
            <a:r>
              <a:rPr lang="en-US" b="0" i="0" baseline="0" dirty="0" smtClean="0"/>
              <a:t>Now we have made an observation and done research related to our question of how biology affects seawater pH.  Next you will be forming your own hypotheses, designing an experiment to test them, and then collecting data and forming conclusions.  After you do the experiment and come up with your conclusions, you will be sharing your results through a scientific poster.</a:t>
            </a:r>
          </a:p>
          <a:p>
            <a:endParaRPr lang="en-US" b="0" i="0" baseline="0" dirty="0" smtClean="0"/>
          </a:p>
          <a:p>
            <a:r>
              <a:rPr lang="en-US" b="1" i="0" baseline="0" dirty="0" smtClean="0"/>
              <a:t>**********</a:t>
            </a:r>
          </a:p>
          <a:p>
            <a:r>
              <a:rPr lang="en-US" b="1" i="0" baseline="0" dirty="0" smtClean="0"/>
              <a:t>Graphic Credit: </a:t>
            </a:r>
            <a:r>
              <a:rPr lang="en-US" b="0" i="0" baseline="0" dirty="0" smtClean="0"/>
              <a:t> http://www.teacherspayteachers.com/Product/Scientific-Method-Mini-Posters-173881</a:t>
            </a:r>
            <a:endParaRPr lang="en-US" b="1" i="0"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1" i="1" dirty="0" smtClean="0"/>
              <a:t>This slide</a:t>
            </a:r>
            <a:r>
              <a:rPr lang="en-US" b="1" i="1" baseline="0" dirty="0" smtClean="0"/>
              <a:t> is for the </a:t>
            </a:r>
            <a:r>
              <a:rPr lang="en-US" b="1" i="1" baseline="0" dirty="0" smtClean="0"/>
              <a:t>instructor.</a:t>
            </a:r>
            <a:endParaRPr lang="en-US" b="1" i="1" baseline="0" dirty="0" smtClean="0"/>
          </a:p>
          <a:p>
            <a:endParaRPr lang="en-US" b="1" i="1" baseline="0" dirty="0" smtClean="0"/>
          </a:p>
          <a:p>
            <a:r>
              <a:rPr lang="en-US" b="1" i="0" baseline="0" dirty="0" smtClean="0"/>
              <a:t>WHY: </a:t>
            </a:r>
            <a:r>
              <a:rPr lang="en-US" b="0" i="0" baseline="0" dirty="0" smtClean="0"/>
              <a:t>This multi-day laboratory experiment will allow students to apply the Scientific Method.  They will be developing their own research questions (suggestions given below), hypotheses, and experimental design.  They will then set up the experiment in the classroom and collect data.  Finally, the results will be graphed and shared as a scientific poster</a:t>
            </a:r>
            <a:endParaRPr lang="en-US" b="1" i="0" baseline="0" dirty="0" smtClean="0"/>
          </a:p>
          <a:p>
            <a:endParaRPr lang="en-US" b="1" i="1" baseline="0" dirty="0" smtClean="0"/>
          </a:p>
          <a:p>
            <a:r>
              <a:rPr lang="en-US" b="1" i="0" baseline="0" dirty="0" smtClean="0"/>
              <a:t>Notes for the Instructor</a:t>
            </a:r>
          </a:p>
          <a:p>
            <a:r>
              <a:rPr lang="en-US" b="0" i="0" baseline="0" dirty="0" smtClean="0"/>
              <a:t>In groups of 3-4, students </a:t>
            </a:r>
            <a:r>
              <a:rPr lang="en-US" b="0" i="0" baseline="0" dirty="0" smtClean="0"/>
              <a:t>will conduct a multi-day experiment to see how biological processes such as respiration, photosynthesis, and calcification may influence seawater pH.  Given a list of available supplies, </a:t>
            </a:r>
            <a:r>
              <a:rPr lang="en-US" b="0" i="0" baseline="0" dirty="0" smtClean="0"/>
              <a:t>student groups will </a:t>
            </a:r>
            <a:r>
              <a:rPr lang="en-US" b="0" i="0" baseline="0" dirty="0" smtClean="0"/>
              <a:t>design their own research questions, hypotheses, and experimental design/procedure. The </a:t>
            </a:r>
            <a:r>
              <a:rPr lang="en-US" b="0" i="0" baseline="0" dirty="0" smtClean="0"/>
              <a:t>instructor should </a:t>
            </a:r>
            <a:r>
              <a:rPr lang="en-US" b="0" i="0" baseline="0" dirty="0" smtClean="0"/>
              <a:t>help students develop research questions and design an experiment that will test that research question.  The </a:t>
            </a:r>
            <a:r>
              <a:rPr lang="en-US" b="0" i="0" baseline="0" dirty="0" smtClean="0"/>
              <a:t>instructor may </a:t>
            </a:r>
            <a:r>
              <a:rPr lang="en-US" b="0" i="0" baseline="0" dirty="0" smtClean="0"/>
              <a:t>determine how long the experiment will last and how often students are allowed to sample their water chemistry throughout the day</a:t>
            </a:r>
            <a:r>
              <a:rPr lang="en-US" b="0" i="0" baseline="0" dirty="0" smtClean="0"/>
              <a:t>.  Students should measure seawater chemistry at the same time each day.  A suggested timeline is given below.  </a:t>
            </a:r>
          </a:p>
          <a:p>
            <a:endParaRPr lang="en-US" b="0" i="0" baseline="0" dirty="0" smtClean="0"/>
          </a:p>
          <a:p>
            <a:r>
              <a:rPr lang="en-US" b="0" i="0" baseline="0" dirty="0" smtClean="0"/>
              <a:t>The small tanks and organisms available to the students will depend on the store’s availability.  Most pet stores carry beta fish tanks or tanks of similar size.  You can find fish and live plants in any pet store but other organisms (snails, crabs, etc.) may not be available.     </a:t>
            </a:r>
          </a:p>
          <a:p>
            <a:endParaRPr lang="en-US" b="0" i="0" baseline="0" dirty="0" smtClean="0"/>
          </a:p>
          <a:p>
            <a:r>
              <a:rPr lang="en-US" b="1" i="0" baseline="0" dirty="0" smtClean="0"/>
              <a:t>Preparation for the Instructor</a:t>
            </a:r>
          </a:p>
          <a:p>
            <a:pPr>
              <a:buFont typeface="Arial" pitchFamily="34" charset="0"/>
              <a:buChar char="•"/>
            </a:pPr>
            <a:r>
              <a:rPr lang="en-US" b="0" i="0" baseline="0" dirty="0" smtClean="0"/>
              <a:t>Examples of research questions can be given to the students</a:t>
            </a:r>
          </a:p>
          <a:p>
            <a:pPr>
              <a:buFont typeface="Arial" pitchFamily="34" charset="0"/>
              <a:buChar char="•"/>
            </a:pPr>
            <a:r>
              <a:rPr lang="en-US" b="0" i="0" baseline="0" dirty="0" smtClean="0"/>
              <a:t>See what plants and animals are available from the local pet store.  This will determine the list of materials available to the students.</a:t>
            </a:r>
          </a:p>
          <a:p>
            <a:pPr>
              <a:buFont typeface="Arial" pitchFamily="34" charset="0"/>
              <a:buChar char="•"/>
            </a:pPr>
            <a:r>
              <a:rPr lang="en-US" b="0" i="0" baseline="0" dirty="0" smtClean="0"/>
              <a:t>Materials need to be gathered.  Each group should turn in a list of materials they need after the first day of planning.</a:t>
            </a:r>
          </a:p>
          <a:p>
            <a:pPr>
              <a:buFont typeface="Arial" pitchFamily="34" charset="0"/>
              <a:buChar char="•"/>
            </a:pPr>
            <a:r>
              <a:rPr lang="en-US" b="0" i="0" baseline="0" dirty="0" smtClean="0"/>
              <a:t>Space should be cleared in the classroom for multiple tanks.</a:t>
            </a:r>
            <a:endParaRPr lang="en-US" b="0" i="0" baseline="0" dirty="0" smtClean="0"/>
          </a:p>
          <a:p>
            <a:endParaRPr lang="en-US" b="0" i="0" baseline="0" dirty="0" smtClean="0"/>
          </a:p>
          <a:p>
            <a:r>
              <a:rPr lang="en-US" b="1" i="0" baseline="0" dirty="0" smtClean="0"/>
              <a:t>Examples of Research Questions</a:t>
            </a:r>
          </a:p>
          <a:p>
            <a:pPr marL="228600" indent="-228600">
              <a:buAutoNum type="arabicPeriod"/>
            </a:pPr>
            <a:r>
              <a:rPr lang="en-US" b="0" i="0" baseline="0" dirty="0" smtClean="0"/>
              <a:t>How does a fish change water pH?</a:t>
            </a:r>
          </a:p>
          <a:p>
            <a:pPr marL="228600" indent="-228600">
              <a:buAutoNum type="arabicPeriod"/>
            </a:pPr>
            <a:r>
              <a:rPr lang="en-US" b="0" i="0" baseline="0" dirty="0" smtClean="0"/>
              <a:t>How does a plant change water pH?</a:t>
            </a:r>
          </a:p>
          <a:p>
            <a:pPr marL="228600" indent="-228600">
              <a:buAutoNum type="arabicPeriod"/>
            </a:pPr>
            <a:r>
              <a:rPr lang="en-US" b="0" i="0" baseline="0" dirty="0" smtClean="0"/>
              <a:t>How do snails change the water pH?</a:t>
            </a:r>
          </a:p>
          <a:p>
            <a:pPr marL="228600" indent="-228600">
              <a:buAutoNum type="arabicPeriod"/>
            </a:pPr>
            <a:r>
              <a:rPr lang="en-US" b="0" i="0" baseline="0" dirty="0" smtClean="0"/>
              <a:t>How does sand change the water pH?</a:t>
            </a:r>
          </a:p>
          <a:p>
            <a:pPr marL="228600" indent="-228600">
              <a:buAutoNum type="arabicPeriod"/>
            </a:pPr>
            <a:r>
              <a:rPr lang="en-US" b="0" i="0" baseline="0" dirty="0" smtClean="0"/>
              <a:t>Does a plant with a fish keep water pH the same as water with no organisms?</a:t>
            </a:r>
          </a:p>
          <a:p>
            <a:pPr marL="228600" indent="-228600">
              <a:buAutoNum type="arabicPeriod"/>
            </a:pPr>
            <a:r>
              <a:rPr lang="en-US" b="0" i="0" baseline="0" dirty="0" smtClean="0"/>
              <a:t>Does light influence the effect of the organism on water pH?</a:t>
            </a:r>
          </a:p>
          <a:p>
            <a:pPr marL="228600" indent="-228600">
              <a:buAutoNum type="arabicPeriod"/>
            </a:pPr>
            <a:r>
              <a:rPr lang="en-US" b="0" i="0" baseline="0" dirty="0" smtClean="0"/>
              <a:t>How does the change caused by the organism differ when the seawater is acidified</a:t>
            </a:r>
            <a:r>
              <a:rPr lang="en-US" b="0" i="0" baseline="0" dirty="0" smtClean="0"/>
              <a:t>?</a:t>
            </a:r>
          </a:p>
          <a:p>
            <a:pPr marL="228600" indent="-228600">
              <a:buAutoNum type="arabicPeriod"/>
            </a:pPr>
            <a:endParaRPr lang="en-US" b="0" i="0" baseline="0" dirty="0" smtClean="0"/>
          </a:p>
          <a:p>
            <a:pPr marL="228600" indent="-228600">
              <a:buNone/>
            </a:pPr>
            <a:r>
              <a:rPr lang="en-US" b="1" i="0" baseline="0" dirty="0" smtClean="0"/>
              <a:t>Examples of Experimental Setup for each Question</a:t>
            </a:r>
          </a:p>
          <a:p>
            <a:pPr marL="228600" indent="-228600">
              <a:buAutoNum type="arabicPeriod"/>
            </a:pPr>
            <a:r>
              <a:rPr lang="en-US" b="0" i="0" baseline="0" dirty="0" smtClean="0"/>
              <a:t>One tank contains water and the other tank contains water with a fish.</a:t>
            </a:r>
            <a:r>
              <a:rPr lang="en-US" b="1" i="0" baseline="0" dirty="0" smtClean="0"/>
              <a:t> </a:t>
            </a:r>
            <a:endParaRPr lang="en-US" b="0" i="0" baseline="0" dirty="0" smtClean="0"/>
          </a:p>
          <a:p>
            <a:pPr marL="228600" indent="-228600">
              <a:buAutoNum type="arabicPeriod"/>
            </a:pPr>
            <a:r>
              <a:rPr lang="en-US" b="0" i="0" baseline="0" dirty="0" smtClean="0"/>
              <a:t>One tank contains water and the other tank contains water with a plant.</a:t>
            </a:r>
          </a:p>
          <a:p>
            <a:pPr marL="228600" indent="-228600">
              <a:buAutoNum type="arabicPeriod"/>
            </a:pPr>
            <a:r>
              <a:rPr lang="en-US" b="0" i="0" baseline="0" dirty="0" smtClean="0"/>
              <a:t>One tank contains water and the other tank contains water with snails.</a:t>
            </a:r>
          </a:p>
          <a:p>
            <a:pPr marL="228600" indent="-228600">
              <a:buAutoNum type="arabicPeriod"/>
            </a:pPr>
            <a:r>
              <a:rPr lang="en-US" b="0" i="0" baseline="0" dirty="0" smtClean="0"/>
              <a:t>One tank contains water and the other tank contains water with sand.</a:t>
            </a:r>
          </a:p>
          <a:p>
            <a:pPr marL="228600" indent="-228600">
              <a:buAutoNum type="arabicPeriod"/>
            </a:pPr>
            <a:r>
              <a:rPr lang="en-US" b="0" i="0" baseline="0" dirty="0" smtClean="0"/>
              <a:t>One tank contains water and the other tank contains water with a fish and plant.</a:t>
            </a:r>
          </a:p>
          <a:p>
            <a:pPr marL="228600" indent="-228600">
              <a:buAutoNum type="arabicPeriod"/>
            </a:pPr>
            <a:r>
              <a:rPr lang="en-US" b="0" i="0" baseline="0" dirty="0" smtClean="0"/>
              <a:t>One tank  exposed to light and the other tank covered with black construction paper or garbage bag.</a:t>
            </a:r>
          </a:p>
          <a:p>
            <a:pPr marL="228600" indent="-228600">
              <a:buAutoNum type="arabicPeriod"/>
            </a:pPr>
            <a:r>
              <a:rPr lang="en-US" b="0" i="0" baseline="0" dirty="0" smtClean="0"/>
              <a:t>One tank contains regular water with an organism and the other tank contains acidified water with an organism.</a:t>
            </a:r>
            <a:endParaRPr lang="en-US" b="0" i="0" baseline="0" dirty="0" smtClean="0"/>
          </a:p>
          <a:p>
            <a:pPr marL="228600" indent="-228600">
              <a:buAutoNum type="arabicPeriod"/>
            </a:pPr>
            <a:endParaRPr lang="en-US" b="0" i="0" baseline="0" dirty="0" smtClean="0"/>
          </a:p>
          <a:p>
            <a:r>
              <a:rPr lang="en-US" b="1" i="0" baseline="0" dirty="0" smtClean="0"/>
              <a:t>Suggested Timeline (for 50 min. class periods)</a:t>
            </a:r>
          </a:p>
          <a:p>
            <a:r>
              <a:rPr lang="en-US" b="1" i="1" baseline="0" dirty="0" smtClean="0"/>
              <a:t>Day 1</a:t>
            </a:r>
            <a:r>
              <a:rPr lang="en-US" b="0" i="0" baseline="0" dirty="0" smtClean="0"/>
              <a:t>: Develop research questions, hypotheses, and experimental setup. </a:t>
            </a:r>
            <a:r>
              <a:rPr lang="en-US" b="0" i="0" baseline="0" dirty="0" smtClean="0"/>
              <a:t>A list of available materials should be given to the students to help guide the planning process.  At the end of the day, each group should turn in a list </a:t>
            </a:r>
          </a:p>
          <a:p>
            <a:r>
              <a:rPr lang="en-US" b="0" i="0" baseline="0" dirty="0" smtClean="0"/>
              <a:t>           of materials, including organisms, that they will need for their experiment.</a:t>
            </a:r>
            <a:endParaRPr lang="en-US" b="0" i="0" baseline="0" dirty="0" smtClean="0"/>
          </a:p>
          <a:p>
            <a:r>
              <a:rPr lang="en-US" b="1" i="1" baseline="0" dirty="0" smtClean="0"/>
              <a:t>Day 2</a:t>
            </a:r>
            <a:r>
              <a:rPr lang="en-US" b="0" i="0" baseline="0" dirty="0" smtClean="0"/>
              <a:t>: </a:t>
            </a:r>
            <a:r>
              <a:rPr lang="en-US" b="0" i="0" baseline="0" dirty="0" smtClean="0"/>
              <a:t>Students set up their tanks and collect initial data.</a:t>
            </a:r>
            <a:endParaRPr lang="en-US" b="0" i="0" baseline="0" dirty="0" smtClean="0"/>
          </a:p>
          <a:p>
            <a:r>
              <a:rPr lang="en-US" b="1" i="1" baseline="0" dirty="0" smtClean="0"/>
              <a:t>Day 3-5</a:t>
            </a:r>
            <a:r>
              <a:rPr lang="en-US" b="0" i="0" baseline="0" dirty="0" smtClean="0"/>
              <a:t>: Students continue collecting data by sampling water chemistry.</a:t>
            </a:r>
          </a:p>
          <a:p>
            <a:r>
              <a:rPr lang="en-US" b="1" i="1" baseline="0" dirty="0" smtClean="0"/>
              <a:t>Day 6: </a:t>
            </a:r>
            <a:r>
              <a:rPr lang="en-US" b="0" i="0" baseline="0" dirty="0" smtClean="0"/>
              <a:t>Students create graphs or tables of their data.  They should come up with conclusions; was their hypotheses proven or disproven?</a:t>
            </a:r>
          </a:p>
          <a:p>
            <a:r>
              <a:rPr lang="en-US" b="1" i="1" baseline="0" dirty="0" smtClean="0"/>
              <a:t>Day 7-8: </a:t>
            </a:r>
            <a:r>
              <a:rPr lang="en-US" b="0" i="0" baseline="0" dirty="0" smtClean="0"/>
              <a:t>Instructor goes over the “How to Make a Poster Guide” with the students (see slide 10) and students create their posters using </a:t>
            </a:r>
            <a:r>
              <a:rPr lang="en-US" b="0" i="0" baseline="0" dirty="0" err="1" smtClean="0"/>
              <a:t>Powerpoint</a:t>
            </a:r>
            <a:r>
              <a:rPr lang="en-US" b="0" i="0" baseline="0" dirty="0" smtClean="0"/>
              <a:t>.</a:t>
            </a:r>
            <a:endParaRPr lang="en-US" b="1" i="1" baseline="0" dirty="0" smtClean="0"/>
          </a:p>
          <a:p>
            <a:endParaRPr lang="en-US" b="1" i="1" dirty="0"/>
          </a:p>
        </p:txBody>
      </p:sp>
      <p:sp>
        <p:nvSpPr>
          <p:cNvPr id="4" name="Slide Number Placeholder 3"/>
          <p:cNvSpPr>
            <a:spLocks noGrp="1"/>
          </p:cNvSpPr>
          <p:nvPr>
            <p:ph type="sldNum" sz="quarter" idx="10"/>
          </p:nvPr>
        </p:nvSpPr>
        <p:spPr/>
        <p:txBody>
          <a:bodyPr/>
          <a:lstStyle/>
          <a:p>
            <a:fld id="{17E0C8C1-B1A9-4E75-B821-7C411C90931C}"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i="1" dirty="0" smtClean="0"/>
              <a:t>This slide is for the </a:t>
            </a:r>
            <a:r>
              <a:rPr lang="en-US" b="1" i="1" dirty="0" smtClean="0"/>
              <a:t>students.</a:t>
            </a:r>
          </a:p>
          <a:p>
            <a:endParaRPr lang="en-US" b="1" i="1" dirty="0" smtClean="0"/>
          </a:p>
          <a:p>
            <a:r>
              <a:rPr lang="en-US" b="1" i="0" dirty="0" smtClean="0"/>
              <a:t>WHY: </a:t>
            </a:r>
            <a:r>
              <a:rPr lang="en-US" b="0" i="0" dirty="0" smtClean="0"/>
              <a:t>This serves as a final assessment to the laboratory</a:t>
            </a:r>
            <a:r>
              <a:rPr lang="en-US" b="0" i="0" baseline="0" dirty="0" smtClean="0"/>
              <a:t> experiment and allow students to develop computer skills that will be used in college.</a:t>
            </a:r>
          </a:p>
          <a:p>
            <a:endParaRPr lang="en-US" b="0" i="0" baseline="0" dirty="0" smtClean="0"/>
          </a:p>
          <a:p>
            <a:r>
              <a:rPr lang="en-US" b="1" i="0" dirty="0" smtClean="0"/>
              <a:t>Narrative for the Instructor</a:t>
            </a:r>
            <a:endParaRPr lang="en-US" b="1" i="1" dirty="0" smtClean="0"/>
          </a:p>
          <a:p>
            <a:r>
              <a:rPr lang="en-US" b="0" i="0" baseline="0" dirty="0" smtClean="0"/>
              <a:t>Now that you have completed your research project, you need to share your results with the scientific community.  One way to communicate your research is by attending a scientific conference where you can present a poster like the one pictured on the slide.  Using </a:t>
            </a:r>
            <a:r>
              <a:rPr lang="en-US" b="0" i="0" baseline="0" smtClean="0"/>
              <a:t>a guide, we </a:t>
            </a:r>
            <a:r>
              <a:rPr lang="en-US" b="0" i="0" baseline="0" dirty="0" smtClean="0"/>
              <a:t>will go over how to create the poster step by step and then you will start filling in your own information (research questions, methods, results, conclusions) on the poster.</a:t>
            </a:r>
          </a:p>
          <a:p>
            <a:endParaRPr lang="en-US" b="0" i="0" baseline="0" dirty="0" smtClean="0"/>
          </a:p>
          <a:p>
            <a:r>
              <a:rPr lang="en-US" b="1" i="0" baseline="0" dirty="0" smtClean="0"/>
              <a:t>Additional Worksheet: </a:t>
            </a:r>
            <a:r>
              <a:rPr lang="en-US" b="0" i="0" baseline="0" dirty="0" smtClean="0"/>
              <a:t>How to Make a Poster Guide</a:t>
            </a:r>
            <a:endParaRPr lang="en-US" b="1" i="0" baseline="0" dirty="0" smtClean="0"/>
          </a:p>
        </p:txBody>
      </p:sp>
      <p:sp>
        <p:nvSpPr>
          <p:cNvPr id="4" name="Slide Number Placeholder 3"/>
          <p:cNvSpPr>
            <a:spLocks noGrp="1"/>
          </p:cNvSpPr>
          <p:nvPr>
            <p:ph type="sldNum" sz="quarter" idx="10"/>
          </p:nvPr>
        </p:nvSpPr>
        <p:spPr/>
        <p:txBody>
          <a:bodyPr/>
          <a:lstStyle/>
          <a:p>
            <a:fld id="{17E0C8C1-B1A9-4E75-B821-7C411C90931C}" type="slidenum">
              <a:rPr lang="en-US" smtClean="0"/>
              <a:pPr/>
              <a:t>10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C8A3CFC-A3AD-4846-9BC3-40A2D4089B7F}" type="datetimeFigureOut">
              <a:rPr lang="en-US" smtClean="0"/>
              <a:pPr/>
              <a:t>6/17/2014</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5CE3A3F-0340-497B-82F3-AAC0449AAF7F}" type="slidenum">
              <a:rPr lang="en-US" smtClean="0"/>
              <a:pPr/>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C8A3CFC-A3AD-4846-9BC3-40A2D4089B7F}"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55CE3A3F-0340-497B-82F3-AAC0449AAF7F}" type="slidenum">
              <a:rPr lang="en-US" smtClean="0"/>
              <a:pPr/>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FC8A3CFC-A3AD-4846-9BC3-40A2D4089B7F}" type="datetimeFigureOut">
              <a:rPr lang="en-US" smtClean="0"/>
              <a:pPr/>
              <a:t>6/17/2014</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55CE3A3F-0340-497B-82F3-AAC0449AAF7F}" type="slidenum">
              <a:rPr lang="en-US" smtClean="0"/>
              <a:pPr/>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C8A3CFC-A3AD-4846-9BC3-40A2D4089B7F}" type="datetimeFigureOut">
              <a:rPr lang="en-US" smtClean="0"/>
              <a:pPr/>
              <a:t>6/17/2014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5CE3A3F-0340-497B-82F3-AAC0449AAF7F}" type="slidenum">
              <a:rPr lang="en-US" smtClean="0"/>
              <a:pPr/>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C8A3CFC-A3AD-4846-9BC3-40A2D4089B7F}" type="datetimeFigureOut">
              <a:rPr lang="en-US" smtClean="0"/>
              <a:pPr/>
              <a:t>6/17/2014</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55CE3A3F-0340-497B-82F3-AAC0449AAF7F}"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C8A3CFC-A3AD-4846-9BC3-40A2D4089B7F}" type="datetimeFigureOut">
              <a:rPr lang="en-US" smtClean="0"/>
              <a:pPr/>
              <a:t>6/17/2014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55CE3A3F-0340-497B-82F3-AAC0449AAF7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C8A3CFC-A3AD-4846-9BC3-40A2D4089B7F}" type="datetimeFigureOut">
              <a:rPr lang="en-US" smtClean="0"/>
              <a:pPr/>
              <a:t>6/17/2014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55CE3A3F-0340-497B-82F3-AAC0449AAF7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55CE3A3F-0340-497B-82F3-AAC0449AAF7F}" type="slidenum">
              <a:rPr lang="en-US" smtClean="0"/>
              <a:pPr/>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C8A3CFC-A3AD-4846-9BC3-40A2D4089B7F}" type="datetimeFigureOut">
              <a:rPr lang="en-US" smtClean="0"/>
              <a:pPr/>
              <a:t>6/17/2014</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55CE3A3F-0340-497B-82F3-AAC0449AAF7F}"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C8A3CFC-A3AD-4846-9BC3-40A2D4089B7F}" type="datetimeFigureOut">
              <a:rPr lang="en-US" smtClean="0"/>
              <a:pPr/>
              <a:t>6/17/2014</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8A3CFC-A3AD-4846-9BC3-40A2D4089B7F}"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5CE3A3F-0340-497B-82F3-AAC0449AAF7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55CE3A3F-0340-497B-82F3-AAC0449AAF7F}" type="slidenum">
              <a:rPr lang="en-US" smtClean="0"/>
              <a:pPr/>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C8A3CFC-A3AD-4846-9BC3-40A2D4089B7F}" type="datetimeFigureOut">
              <a:rPr lang="en-US" smtClean="0"/>
              <a:pPr/>
              <a:t>6/17/2014</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C8A3CFC-A3AD-4846-9BC3-40A2D4089B7F}" type="datetimeFigureOut">
              <a:rPr lang="en-US" smtClean="0"/>
              <a:pPr/>
              <a:t>6/17/2014</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55CE3A3F-0340-497B-82F3-AAC0449AAF7F}" type="slidenum">
              <a:rPr lang="en-US" smtClean="0"/>
              <a:pPr/>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Biology Influences Seawater CO</a:t>
            </a:r>
            <a:r>
              <a:rPr lang="en-US" baseline="-25000" dirty="0" smtClean="0"/>
              <a:t>2</a:t>
            </a:r>
            <a:r>
              <a:rPr lang="en-US" dirty="0" smtClean="0"/>
              <a:t> Chemistry</a:t>
            </a:r>
            <a:endParaRPr lang="en-US" dirty="0"/>
          </a:p>
        </p:txBody>
      </p:sp>
      <p:sp>
        <p:nvSpPr>
          <p:cNvPr id="3"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4"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676400" y="2611496"/>
            <a:ext cx="5791200" cy="378930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Low Can You Go?</a:t>
            </a:r>
            <a:endParaRPr lang="en-US" dirty="0"/>
          </a:p>
        </p:txBody>
      </p:sp>
      <p:sp>
        <p:nvSpPr>
          <p:cNvPr id="3" name="Content Placeholder 2"/>
          <p:cNvSpPr>
            <a:spLocks noGrp="1"/>
          </p:cNvSpPr>
          <p:nvPr>
            <p:ph sz="quarter" idx="1"/>
          </p:nvPr>
        </p:nvSpPr>
        <p:spPr>
          <a:xfrm>
            <a:off x="301752" y="1527048"/>
            <a:ext cx="5260848" cy="4572000"/>
          </a:xfrm>
        </p:spPr>
        <p:txBody>
          <a:bodyPr/>
          <a:lstStyle/>
          <a:p>
            <a:pPr>
              <a:buNone/>
            </a:pPr>
            <a:r>
              <a:rPr lang="en-US" dirty="0" smtClean="0"/>
              <a:t>Materials List</a:t>
            </a:r>
          </a:p>
          <a:p>
            <a:pPr>
              <a:buNone/>
            </a:pPr>
            <a:r>
              <a:rPr lang="en-US" dirty="0" smtClean="0"/>
              <a:t>	Clear plastic cups or 25 </a:t>
            </a:r>
            <a:r>
              <a:rPr lang="en-US" dirty="0" err="1" smtClean="0"/>
              <a:t>mL</a:t>
            </a:r>
            <a:r>
              <a:rPr lang="en-US" dirty="0" smtClean="0"/>
              <a:t> beakers (1 per student)</a:t>
            </a:r>
          </a:p>
          <a:p>
            <a:pPr>
              <a:buNone/>
            </a:pPr>
            <a:r>
              <a:rPr lang="en-US" dirty="0" smtClean="0"/>
              <a:t>	Straws (1 per student)</a:t>
            </a:r>
          </a:p>
          <a:p>
            <a:pPr>
              <a:buNone/>
            </a:pPr>
            <a:r>
              <a:rPr lang="en-US" dirty="0" smtClean="0"/>
              <a:t>	Distilled or Tap Water</a:t>
            </a:r>
          </a:p>
          <a:p>
            <a:pPr>
              <a:buNone/>
            </a:pPr>
            <a:r>
              <a:rPr lang="en-US" dirty="0" smtClean="0"/>
              <a:t>	pH Indicator Dye</a:t>
            </a:r>
          </a:p>
          <a:p>
            <a:pPr>
              <a:buNone/>
            </a:pPr>
            <a:endParaRPr lang="en-US" dirty="0" smtClean="0"/>
          </a:p>
        </p:txBody>
      </p:sp>
      <p:sp>
        <p:nvSpPr>
          <p:cNvPr id="4"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14338" name="Picture 2" descr="http://t2.gstatic.com/images?q=tbn:ANd9GcTNevtRze2IugF0h-ZIZljq5YUw4EhO4_BDMG1cDlEVfCKovLGr:www.csiro.au/helix/sciencemail/activities/images/AcidOceansStepThree.jpg"/>
          <p:cNvPicPr>
            <a:picLocks noChangeAspect="1" noChangeArrowheads="1"/>
          </p:cNvPicPr>
          <p:nvPr/>
        </p:nvPicPr>
        <p:blipFill>
          <a:blip r:embed="rId3" cstate="print"/>
          <a:srcRect/>
          <a:stretch>
            <a:fillRect/>
          </a:stretch>
        </p:blipFill>
        <p:spPr bwMode="auto">
          <a:xfrm>
            <a:off x="5943600" y="1523997"/>
            <a:ext cx="2926080" cy="2200414"/>
          </a:xfrm>
          <a:prstGeom prst="rect">
            <a:avLst/>
          </a:prstGeom>
          <a:noFill/>
        </p:spPr>
      </p:pic>
      <p:pic>
        <p:nvPicPr>
          <p:cNvPr id="14340" name="Picture 4" descr="http://www.csiro.au/helix/sciencemail/activities/images/AcidOceansStepFour.jpg"/>
          <p:cNvPicPr>
            <a:picLocks noChangeAspect="1" noChangeArrowheads="1"/>
          </p:cNvPicPr>
          <p:nvPr/>
        </p:nvPicPr>
        <p:blipFill>
          <a:blip r:embed="rId4" cstate="print"/>
          <a:srcRect/>
          <a:stretch>
            <a:fillRect/>
          </a:stretch>
        </p:blipFill>
        <p:spPr bwMode="auto">
          <a:xfrm>
            <a:off x="5943600" y="4038600"/>
            <a:ext cx="2926080" cy="2200414"/>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mcdn1.teacherspayteachers.com/thumbitem/Scientific-Method-Mini-Posters/original-173881-1.jpg"/>
          <p:cNvPicPr>
            <a:picLocks noChangeAspect="1" noChangeArrowheads="1"/>
          </p:cNvPicPr>
          <p:nvPr/>
        </p:nvPicPr>
        <p:blipFill>
          <a:blip r:embed="rId3" cstate="print"/>
          <a:srcRect/>
          <a:stretch>
            <a:fillRect/>
          </a:stretch>
        </p:blipFill>
        <p:spPr bwMode="auto">
          <a:xfrm>
            <a:off x="39478" y="16599"/>
            <a:ext cx="9104522" cy="6841401"/>
          </a:xfrm>
          <a:prstGeom prst="rect">
            <a:avLst/>
          </a:prstGeom>
          <a:noFill/>
        </p:spPr>
      </p:pic>
      <p:sp>
        <p:nvSpPr>
          <p:cNvPr id="5"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Animals Breathe!</a:t>
            </a:r>
            <a:endParaRPr lang="en-US" dirty="0"/>
          </a:p>
        </p:txBody>
      </p:sp>
      <p:sp>
        <p:nvSpPr>
          <p:cNvPr id="3" name="Content Placeholder 2"/>
          <p:cNvSpPr>
            <a:spLocks noGrp="1"/>
          </p:cNvSpPr>
          <p:nvPr>
            <p:ph sz="quarter" idx="1"/>
          </p:nvPr>
        </p:nvSpPr>
        <p:spPr>
          <a:xfrm>
            <a:off x="301752" y="1527048"/>
            <a:ext cx="4498848" cy="4572000"/>
          </a:xfrm>
        </p:spPr>
        <p:txBody>
          <a:bodyPr>
            <a:normAutofit/>
          </a:bodyPr>
          <a:lstStyle/>
          <a:p>
            <a:pPr>
              <a:buNone/>
            </a:pPr>
            <a:r>
              <a:rPr lang="en-US" sz="2800" b="1" dirty="0" smtClean="0"/>
              <a:t>CH</a:t>
            </a:r>
            <a:r>
              <a:rPr lang="en-US" sz="2800" b="1" baseline="-25000" dirty="0" smtClean="0"/>
              <a:t>2</a:t>
            </a:r>
            <a:r>
              <a:rPr lang="en-US" sz="2800" b="1" dirty="0" smtClean="0"/>
              <a:t>O</a:t>
            </a:r>
            <a:r>
              <a:rPr lang="en-US" sz="2800" b="1" baseline="30000" dirty="0" smtClean="0"/>
              <a:t> </a:t>
            </a:r>
            <a:r>
              <a:rPr lang="en-US" sz="2800" b="1" dirty="0" smtClean="0"/>
              <a:t>+ O</a:t>
            </a:r>
            <a:r>
              <a:rPr lang="en-US" sz="2800" b="1" baseline="-25000" dirty="0" smtClean="0"/>
              <a:t>2</a:t>
            </a:r>
            <a:r>
              <a:rPr lang="az-Cyrl-AZ" sz="2800" b="1" dirty="0" smtClean="0">
                <a:latin typeface="Times New Roman"/>
                <a:cs typeface="Times New Roman"/>
              </a:rPr>
              <a:t>→</a:t>
            </a:r>
            <a:r>
              <a:rPr lang="en-US" sz="2800" b="1" dirty="0" smtClean="0"/>
              <a:t>CO</a:t>
            </a:r>
            <a:r>
              <a:rPr lang="en-US" sz="2800" b="1" baseline="-25000" dirty="0" smtClean="0"/>
              <a:t>2</a:t>
            </a:r>
            <a:r>
              <a:rPr lang="en-US" sz="2800" b="1" dirty="0" smtClean="0"/>
              <a:t> + H</a:t>
            </a:r>
            <a:r>
              <a:rPr lang="en-US" sz="2800" b="1" baseline="-25000" dirty="0" smtClean="0"/>
              <a:t>2</a:t>
            </a:r>
            <a:r>
              <a:rPr lang="en-US" sz="2800" b="1" dirty="0" smtClean="0"/>
              <a:t>O</a:t>
            </a:r>
          </a:p>
          <a:p>
            <a:pPr>
              <a:buNone/>
            </a:pPr>
            <a:endParaRPr lang="en-US" sz="2800" b="1" dirty="0" smtClean="0"/>
          </a:p>
          <a:p>
            <a:pPr>
              <a:buNone/>
            </a:pPr>
            <a:r>
              <a:rPr lang="en-US" sz="4800" dirty="0" smtClean="0"/>
              <a:t>CO</a:t>
            </a:r>
            <a:r>
              <a:rPr lang="en-US" sz="4800" baseline="-25000" dirty="0" smtClean="0"/>
              <a:t>2</a:t>
            </a:r>
            <a:r>
              <a:rPr lang="en-US" sz="4800" dirty="0" smtClean="0"/>
              <a:t> increases</a:t>
            </a:r>
          </a:p>
          <a:p>
            <a:pPr>
              <a:buNone/>
            </a:pPr>
            <a:r>
              <a:rPr lang="en-US" sz="4800" dirty="0" smtClean="0"/>
              <a:t>pH decreases</a:t>
            </a:r>
          </a:p>
          <a:p>
            <a:pPr>
              <a:buNone/>
            </a:pPr>
            <a:endParaRPr lang="en-US" sz="2800" b="1" dirty="0" smtClean="0"/>
          </a:p>
        </p:txBody>
      </p:sp>
      <p:sp>
        <p:nvSpPr>
          <p:cNvPr id="4"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pic>
        <p:nvPicPr>
          <p:cNvPr id="17412" name="Picture 4" descr="http://upload.wikimedia.org/wikipedia/commons/f/f6/Clown_fish_in_the_Andaman_Coral_Reef.jpg"/>
          <p:cNvPicPr>
            <a:picLocks noChangeAspect="1" noChangeArrowheads="1"/>
          </p:cNvPicPr>
          <p:nvPr/>
        </p:nvPicPr>
        <p:blipFill>
          <a:blip r:embed="rId3" cstate="print"/>
          <a:srcRect l="5952" r="29762"/>
          <a:stretch>
            <a:fillRect/>
          </a:stretch>
        </p:blipFill>
        <p:spPr bwMode="auto">
          <a:xfrm>
            <a:off x="4724400" y="1555488"/>
            <a:ext cx="4114800" cy="4692912"/>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Plants Photosynthesize!</a:t>
            </a:r>
            <a:endParaRPr lang="en-US" dirty="0"/>
          </a:p>
        </p:txBody>
      </p:sp>
      <p:sp>
        <p:nvSpPr>
          <p:cNvPr id="4" name="Content Placeholder 2"/>
          <p:cNvSpPr>
            <a:spLocks noGrp="1"/>
          </p:cNvSpPr>
          <p:nvPr>
            <p:ph sz="quarter" idx="1"/>
          </p:nvPr>
        </p:nvSpPr>
        <p:spPr>
          <a:xfrm>
            <a:off x="304800" y="1527048"/>
            <a:ext cx="4419600" cy="4572000"/>
          </a:xfrm>
        </p:spPr>
        <p:txBody>
          <a:bodyPr>
            <a:normAutofit/>
          </a:bodyPr>
          <a:lstStyle/>
          <a:p>
            <a:pPr>
              <a:buNone/>
            </a:pPr>
            <a:r>
              <a:rPr lang="en-US" sz="2800" b="1" dirty="0" smtClean="0"/>
              <a:t>CO</a:t>
            </a:r>
            <a:r>
              <a:rPr lang="en-US" sz="2800" b="1" baseline="-25000" dirty="0" smtClean="0"/>
              <a:t>2</a:t>
            </a:r>
            <a:r>
              <a:rPr lang="en-US" sz="2800" b="1" dirty="0" smtClean="0"/>
              <a:t> + H</a:t>
            </a:r>
            <a:r>
              <a:rPr lang="en-US" sz="2800" b="1" baseline="-25000" dirty="0" smtClean="0"/>
              <a:t>2</a:t>
            </a:r>
            <a:r>
              <a:rPr lang="en-US" sz="2800" b="1" dirty="0" smtClean="0"/>
              <a:t>O</a:t>
            </a:r>
            <a:r>
              <a:rPr lang="az-Cyrl-AZ" sz="2800" b="1" dirty="0" smtClean="0">
                <a:latin typeface="Times New Roman"/>
                <a:cs typeface="Times New Roman"/>
              </a:rPr>
              <a:t>→</a:t>
            </a:r>
            <a:r>
              <a:rPr lang="en-US" sz="2800" b="1" dirty="0" smtClean="0"/>
              <a:t>CH</a:t>
            </a:r>
            <a:r>
              <a:rPr lang="en-US" sz="2800" b="1" baseline="-25000" dirty="0" smtClean="0"/>
              <a:t>2</a:t>
            </a:r>
            <a:r>
              <a:rPr lang="en-US" sz="2800" b="1" dirty="0" smtClean="0"/>
              <a:t>O</a:t>
            </a:r>
            <a:r>
              <a:rPr lang="en-US" sz="2800" b="1" baseline="30000" dirty="0" smtClean="0"/>
              <a:t> </a:t>
            </a:r>
            <a:r>
              <a:rPr lang="en-US" sz="2800" b="1" dirty="0" smtClean="0"/>
              <a:t>+ O</a:t>
            </a:r>
            <a:r>
              <a:rPr lang="en-US" sz="2800" b="1" baseline="-25000" dirty="0" smtClean="0"/>
              <a:t>2</a:t>
            </a:r>
          </a:p>
          <a:p>
            <a:pPr>
              <a:buNone/>
            </a:pPr>
            <a:endParaRPr lang="en-US" sz="2800" b="1" baseline="-25000" dirty="0" smtClean="0"/>
          </a:p>
          <a:p>
            <a:pPr>
              <a:buNone/>
            </a:pPr>
            <a:r>
              <a:rPr lang="en-US" sz="4800" dirty="0" smtClean="0"/>
              <a:t>CO</a:t>
            </a:r>
            <a:r>
              <a:rPr lang="en-US" sz="4800" baseline="-25000" dirty="0" smtClean="0"/>
              <a:t>2</a:t>
            </a:r>
            <a:r>
              <a:rPr lang="en-US" sz="4800" dirty="0" smtClean="0"/>
              <a:t> decreases</a:t>
            </a:r>
          </a:p>
          <a:p>
            <a:pPr>
              <a:buNone/>
            </a:pPr>
            <a:r>
              <a:rPr lang="en-US" sz="4800" dirty="0" smtClean="0"/>
              <a:t>pH increases</a:t>
            </a:r>
          </a:p>
        </p:txBody>
      </p:sp>
      <p:pic>
        <p:nvPicPr>
          <p:cNvPr id="1026" name="Picture 2" descr="http://www.californiasciencecenter.org/Exhibits/WorldOfEcology/ForestZone/KelpForest/images/Island-kelp-forest.jpg"/>
          <p:cNvPicPr>
            <a:picLocks noChangeAspect="1" noChangeArrowheads="1"/>
          </p:cNvPicPr>
          <p:nvPr/>
        </p:nvPicPr>
        <p:blipFill>
          <a:blip r:embed="rId3" cstate="print"/>
          <a:srcRect l="41375"/>
          <a:stretch>
            <a:fillRect/>
          </a:stretch>
        </p:blipFill>
        <p:spPr bwMode="auto">
          <a:xfrm>
            <a:off x="4756771" y="1600201"/>
            <a:ext cx="4082429" cy="4648200"/>
          </a:xfrm>
          <a:prstGeom prst="rect">
            <a:avLst/>
          </a:prstGeom>
          <a:noFill/>
        </p:spPr>
      </p:pic>
      <p:sp>
        <p:nvSpPr>
          <p:cNvPr id="5"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Calcification &amp; Dissolution</a:t>
            </a:r>
            <a:endParaRPr lang="en-US" dirty="0"/>
          </a:p>
        </p:txBody>
      </p:sp>
      <p:sp>
        <p:nvSpPr>
          <p:cNvPr id="4" name="Content Placeholder 2"/>
          <p:cNvSpPr>
            <a:spLocks noGrp="1"/>
          </p:cNvSpPr>
          <p:nvPr>
            <p:ph sz="quarter" idx="1"/>
          </p:nvPr>
        </p:nvSpPr>
        <p:spPr>
          <a:xfrm>
            <a:off x="301752" y="1527048"/>
            <a:ext cx="4346448" cy="4873752"/>
          </a:xfrm>
        </p:spPr>
        <p:txBody>
          <a:bodyPr>
            <a:normAutofit lnSpcReduction="10000"/>
          </a:bodyPr>
          <a:lstStyle/>
          <a:p>
            <a:pPr>
              <a:buNone/>
            </a:pPr>
            <a:r>
              <a:rPr lang="en-US" sz="2800" b="1" dirty="0" smtClean="0"/>
              <a:t>Ca</a:t>
            </a:r>
            <a:r>
              <a:rPr lang="en-US" sz="2800" b="1" baseline="30000" dirty="0" smtClean="0"/>
              <a:t>2+ </a:t>
            </a:r>
            <a:r>
              <a:rPr lang="en-US" sz="2800" b="1" dirty="0" smtClean="0"/>
              <a:t>+ 2HCO</a:t>
            </a:r>
            <a:r>
              <a:rPr lang="en-US" sz="2800" b="1" baseline="-25000" dirty="0" smtClean="0"/>
              <a:t>3</a:t>
            </a:r>
            <a:r>
              <a:rPr lang="en-US" sz="2800" b="1" baseline="30000" dirty="0" smtClean="0"/>
              <a:t>-</a:t>
            </a:r>
            <a:r>
              <a:rPr lang="en-US" sz="2800" b="1" dirty="0" smtClean="0"/>
              <a:t> </a:t>
            </a:r>
            <a:r>
              <a:rPr lang="az-Cyrl-AZ" sz="2800" b="1" dirty="0" smtClean="0">
                <a:latin typeface="Times New Roman"/>
                <a:cs typeface="Times New Roman"/>
              </a:rPr>
              <a:t>↔</a:t>
            </a:r>
            <a:r>
              <a:rPr lang="en-US" sz="2800" b="1" dirty="0" smtClean="0"/>
              <a:t> CaCO</a:t>
            </a:r>
            <a:r>
              <a:rPr lang="en-US" sz="2800" b="1" baseline="-25000" dirty="0" smtClean="0"/>
              <a:t>3 </a:t>
            </a:r>
            <a:r>
              <a:rPr lang="en-US" sz="2800" b="1" dirty="0" smtClean="0"/>
              <a:t>+ CO</a:t>
            </a:r>
            <a:r>
              <a:rPr lang="en-US" sz="2800" b="1" baseline="-25000" dirty="0" smtClean="0"/>
              <a:t>2</a:t>
            </a:r>
            <a:r>
              <a:rPr lang="en-US" sz="2800" b="1" dirty="0" smtClean="0"/>
              <a:t> + H</a:t>
            </a:r>
            <a:r>
              <a:rPr lang="en-US" sz="2800" b="1" baseline="-25000" dirty="0" smtClean="0"/>
              <a:t>2</a:t>
            </a:r>
            <a:r>
              <a:rPr lang="en-US" sz="2800" b="1" dirty="0" smtClean="0"/>
              <a:t>O</a:t>
            </a:r>
          </a:p>
          <a:p>
            <a:pPr>
              <a:buNone/>
            </a:pPr>
            <a:r>
              <a:rPr lang="en-US" sz="4000" u="sng" baseline="-25000" dirty="0" smtClean="0"/>
              <a:t>Calcification</a:t>
            </a:r>
          </a:p>
          <a:p>
            <a:pPr>
              <a:buNone/>
            </a:pPr>
            <a:r>
              <a:rPr lang="en-US" sz="4400" dirty="0" smtClean="0"/>
              <a:t>CO</a:t>
            </a:r>
            <a:r>
              <a:rPr lang="en-US" sz="4400" baseline="-25000" dirty="0" smtClean="0"/>
              <a:t>2</a:t>
            </a:r>
            <a:r>
              <a:rPr lang="en-US" sz="4400" dirty="0" smtClean="0"/>
              <a:t> increases</a:t>
            </a:r>
          </a:p>
          <a:p>
            <a:pPr>
              <a:buNone/>
            </a:pPr>
            <a:r>
              <a:rPr lang="en-US" sz="4400" dirty="0" smtClean="0"/>
              <a:t>pH decreases</a:t>
            </a:r>
          </a:p>
          <a:p>
            <a:pPr>
              <a:buNone/>
            </a:pPr>
            <a:r>
              <a:rPr lang="en-US" sz="4000" u="sng" baseline="-25000" dirty="0" smtClean="0"/>
              <a:t>Dissolution</a:t>
            </a:r>
          </a:p>
          <a:p>
            <a:pPr>
              <a:buNone/>
            </a:pPr>
            <a:r>
              <a:rPr lang="en-US" sz="4400" dirty="0" smtClean="0"/>
              <a:t>CO</a:t>
            </a:r>
            <a:r>
              <a:rPr lang="en-US" sz="4400" baseline="-25000" dirty="0" smtClean="0"/>
              <a:t>2</a:t>
            </a:r>
            <a:r>
              <a:rPr lang="en-US" sz="4400" dirty="0" smtClean="0"/>
              <a:t> decreases</a:t>
            </a:r>
          </a:p>
          <a:p>
            <a:pPr>
              <a:buNone/>
            </a:pPr>
            <a:r>
              <a:rPr lang="en-US" sz="4400" dirty="0" smtClean="0"/>
              <a:t>pH increases</a:t>
            </a:r>
          </a:p>
          <a:p>
            <a:pPr>
              <a:buNone/>
            </a:pPr>
            <a:endParaRPr lang="en-US" sz="2800" b="1" baseline="-25000" dirty="0" smtClean="0"/>
          </a:p>
          <a:p>
            <a:pPr>
              <a:buNone/>
            </a:pPr>
            <a:endParaRPr lang="en-US" sz="3600" baseline="-25000" dirty="0" smtClean="0"/>
          </a:p>
        </p:txBody>
      </p:sp>
      <p:pic>
        <p:nvPicPr>
          <p:cNvPr id="13314" name="Picture 2" descr="http://timkovach.com/wp/wp-content/uploads/2013/08/dissolving-shell-ocean-acidity.jpg"/>
          <p:cNvPicPr>
            <a:picLocks noChangeAspect="1" noChangeArrowheads="1"/>
          </p:cNvPicPr>
          <p:nvPr/>
        </p:nvPicPr>
        <p:blipFill>
          <a:blip r:embed="rId3" cstate="print"/>
          <a:srcRect t="8621" r="50000"/>
          <a:stretch>
            <a:fillRect/>
          </a:stretch>
        </p:blipFill>
        <p:spPr bwMode="auto">
          <a:xfrm>
            <a:off x="4876800" y="1447800"/>
            <a:ext cx="3605006" cy="2423160"/>
          </a:xfrm>
          <a:prstGeom prst="rect">
            <a:avLst/>
          </a:prstGeom>
          <a:noFill/>
        </p:spPr>
      </p:pic>
      <p:pic>
        <p:nvPicPr>
          <p:cNvPr id="5" name="Picture 2" descr="http://timkovach.com/wp/wp-content/uploads/2013/08/dissolving-shell-ocean-acidity.jpg"/>
          <p:cNvPicPr>
            <a:picLocks noChangeAspect="1" noChangeArrowheads="1"/>
          </p:cNvPicPr>
          <p:nvPr/>
        </p:nvPicPr>
        <p:blipFill>
          <a:blip r:embed="rId3" cstate="print"/>
          <a:srcRect l="50000"/>
          <a:stretch>
            <a:fillRect/>
          </a:stretch>
        </p:blipFill>
        <p:spPr bwMode="auto">
          <a:xfrm>
            <a:off x="5310394" y="3657600"/>
            <a:ext cx="3605006" cy="2651760"/>
          </a:xfrm>
          <a:prstGeom prst="rect">
            <a:avLst/>
          </a:prstGeom>
          <a:noFill/>
        </p:spPr>
      </p:pic>
      <p:sp>
        <p:nvSpPr>
          <p:cNvPr id="6"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7"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Some Animals &amp; Plants do All Four Processes!</a:t>
            </a:r>
            <a:endParaRPr lang="en-US" dirty="0"/>
          </a:p>
        </p:txBody>
      </p:sp>
      <p:sp>
        <p:nvSpPr>
          <p:cNvPr id="3" name="Content Placeholder 2"/>
          <p:cNvSpPr>
            <a:spLocks noGrp="1"/>
          </p:cNvSpPr>
          <p:nvPr>
            <p:ph sz="quarter" idx="1"/>
          </p:nvPr>
        </p:nvSpPr>
        <p:spPr>
          <a:xfrm>
            <a:off x="301752" y="1527048"/>
            <a:ext cx="4117848" cy="4572000"/>
          </a:xfrm>
        </p:spPr>
        <p:txBody>
          <a:bodyPr>
            <a:normAutofit lnSpcReduction="10000"/>
          </a:bodyPr>
          <a:lstStyle/>
          <a:p>
            <a:pPr>
              <a:buNone/>
            </a:pPr>
            <a:r>
              <a:rPr lang="en-US" b="1" u="sng" dirty="0" smtClean="0"/>
              <a:t>Coral</a:t>
            </a:r>
          </a:p>
          <a:p>
            <a:pPr>
              <a:buNone/>
            </a:pPr>
            <a:r>
              <a:rPr lang="en-US" dirty="0" smtClean="0"/>
              <a:t>Animal living on CaCO</a:t>
            </a:r>
            <a:r>
              <a:rPr lang="en-US" baseline="-25000" dirty="0" smtClean="0"/>
              <a:t>3</a:t>
            </a:r>
            <a:r>
              <a:rPr lang="en-US" dirty="0" smtClean="0"/>
              <a:t> skeleton.  </a:t>
            </a:r>
          </a:p>
          <a:p>
            <a:pPr>
              <a:buNone/>
            </a:pPr>
            <a:r>
              <a:rPr lang="en-US" dirty="0" smtClean="0"/>
              <a:t>Symbiotic plants live inside them. </a:t>
            </a:r>
          </a:p>
          <a:p>
            <a:endParaRPr lang="en-US" dirty="0" smtClean="0"/>
          </a:p>
          <a:p>
            <a:r>
              <a:rPr lang="en-US" dirty="0" smtClean="0"/>
              <a:t>Calcification</a:t>
            </a:r>
          </a:p>
          <a:p>
            <a:r>
              <a:rPr lang="en-US" dirty="0" smtClean="0"/>
              <a:t>Dissolution</a:t>
            </a:r>
          </a:p>
          <a:p>
            <a:r>
              <a:rPr lang="en-US" dirty="0" smtClean="0"/>
              <a:t>Respiration</a:t>
            </a:r>
          </a:p>
          <a:p>
            <a:r>
              <a:rPr lang="en-US" dirty="0" smtClean="0"/>
              <a:t>Photosynthesis</a:t>
            </a:r>
          </a:p>
        </p:txBody>
      </p:sp>
      <p:pic>
        <p:nvPicPr>
          <p:cNvPr id="35842" name="Picture 2" descr="http://conservingbiodiversity.yolasite.com/resources/AnatomyOfPolypCoralReefResearch2007.jpg"/>
          <p:cNvPicPr>
            <a:picLocks noChangeAspect="1" noChangeArrowheads="1"/>
          </p:cNvPicPr>
          <p:nvPr/>
        </p:nvPicPr>
        <p:blipFill>
          <a:blip r:embed="rId3" cstate="print"/>
          <a:srcRect/>
          <a:stretch>
            <a:fillRect/>
          </a:stretch>
        </p:blipFill>
        <p:spPr bwMode="auto">
          <a:xfrm>
            <a:off x="4343400" y="1676400"/>
            <a:ext cx="4572000" cy="4572000"/>
          </a:xfrm>
          <a:prstGeom prst="rect">
            <a:avLst/>
          </a:prstGeom>
          <a:noFill/>
        </p:spPr>
      </p:pic>
      <p:sp>
        <p:nvSpPr>
          <p:cNvPr id="5"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descr="http://mcdn1.teacherspayteachers.com/thumbitem/Scientific-Method-Mini-Posters/original-173881-1.jpg"/>
          <p:cNvPicPr>
            <a:picLocks noChangeAspect="1" noChangeArrowheads="1"/>
          </p:cNvPicPr>
          <p:nvPr/>
        </p:nvPicPr>
        <p:blipFill>
          <a:blip r:embed="rId3" cstate="print"/>
          <a:srcRect/>
          <a:stretch>
            <a:fillRect/>
          </a:stretch>
        </p:blipFill>
        <p:spPr bwMode="auto">
          <a:xfrm>
            <a:off x="39478" y="16599"/>
            <a:ext cx="9104522" cy="6841401"/>
          </a:xfrm>
          <a:prstGeom prst="rect">
            <a:avLst/>
          </a:prstGeom>
          <a:noFill/>
        </p:spPr>
      </p:pic>
      <p:sp>
        <p:nvSpPr>
          <p:cNvPr id="5"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Lab: How Does Biology Influence Seawater pH?</a:t>
            </a:r>
            <a:endParaRPr lang="en-US" dirty="0"/>
          </a:p>
        </p:txBody>
      </p:sp>
      <p:sp>
        <p:nvSpPr>
          <p:cNvPr id="3" name="Content Placeholder 2"/>
          <p:cNvSpPr>
            <a:spLocks noGrp="1"/>
          </p:cNvSpPr>
          <p:nvPr>
            <p:ph sz="quarter" idx="1"/>
          </p:nvPr>
        </p:nvSpPr>
        <p:spPr/>
        <p:txBody>
          <a:bodyPr>
            <a:normAutofit fontScale="92500" lnSpcReduction="10000"/>
          </a:bodyPr>
          <a:lstStyle/>
          <a:p>
            <a:pPr>
              <a:buNone/>
            </a:pPr>
            <a:r>
              <a:rPr lang="en-US" dirty="0" smtClean="0"/>
              <a:t>Materials List</a:t>
            </a:r>
          </a:p>
          <a:p>
            <a:pPr>
              <a:buNone/>
            </a:pPr>
            <a:r>
              <a:rPr lang="en-US" dirty="0" smtClean="0"/>
              <a:t>	Small tanks (2 per group</a:t>
            </a:r>
            <a:r>
              <a:rPr lang="en-US" dirty="0" smtClean="0"/>
              <a:t>) (beta fish tanks work well)</a:t>
            </a:r>
            <a:endParaRPr lang="en-US" dirty="0" smtClean="0"/>
          </a:p>
          <a:p>
            <a:pPr>
              <a:buNone/>
            </a:pPr>
            <a:r>
              <a:rPr lang="en-US" dirty="0" smtClean="0"/>
              <a:t>	Organisms for Tanks (fish, plants, snails, etc</a:t>
            </a:r>
            <a:r>
              <a:rPr lang="en-US" dirty="0" smtClean="0"/>
              <a:t>.)</a:t>
            </a:r>
            <a:endParaRPr lang="en-US" dirty="0" smtClean="0"/>
          </a:p>
          <a:p>
            <a:pPr>
              <a:buNone/>
            </a:pPr>
            <a:r>
              <a:rPr lang="en-US" dirty="0" smtClean="0"/>
              <a:t>	Fish Food</a:t>
            </a:r>
          </a:p>
          <a:p>
            <a:pPr>
              <a:buNone/>
            </a:pPr>
            <a:r>
              <a:rPr lang="en-US" dirty="0" smtClean="0"/>
              <a:t>	Office </a:t>
            </a:r>
            <a:r>
              <a:rPr lang="en-US" dirty="0" smtClean="0"/>
              <a:t>Supplies (scissors, tape, glue, pencils, papers, etc.)</a:t>
            </a:r>
            <a:endParaRPr lang="en-US" dirty="0" smtClean="0"/>
          </a:p>
          <a:p>
            <a:pPr>
              <a:buNone/>
            </a:pPr>
            <a:r>
              <a:rPr lang="en-US" dirty="0" smtClean="0"/>
              <a:t>	Black Construction Paper or Black Garbage Bag</a:t>
            </a:r>
          </a:p>
          <a:p>
            <a:pPr>
              <a:buNone/>
            </a:pPr>
            <a:r>
              <a:rPr lang="en-US" dirty="0" smtClean="0"/>
              <a:t>	Thermometer</a:t>
            </a:r>
          </a:p>
          <a:p>
            <a:pPr>
              <a:buNone/>
            </a:pPr>
            <a:r>
              <a:rPr lang="en-US" dirty="0" smtClean="0"/>
              <a:t>	Hydrometer</a:t>
            </a:r>
          </a:p>
          <a:p>
            <a:pPr>
              <a:buNone/>
            </a:pPr>
            <a:r>
              <a:rPr lang="en-US" dirty="0" smtClean="0"/>
              <a:t>	pH Indicator (Dye or Meters)</a:t>
            </a:r>
          </a:p>
          <a:p>
            <a:pPr>
              <a:buNone/>
            </a:pPr>
            <a:r>
              <a:rPr lang="en-US" dirty="0" smtClean="0"/>
              <a:t>	Lamp</a:t>
            </a:r>
          </a:p>
        </p:txBody>
      </p:sp>
      <p:sp>
        <p:nvSpPr>
          <p:cNvPr id="4"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5"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Lab: Creating a Scientific Poster</a:t>
            </a:r>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1524000" y="1364974"/>
            <a:ext cx="6096000" cy="5035827"/>
          </a:xfrm>
          <a:prstGeom prst="rect">
            <a:avLst/>
          </a:prstGeom>
          <a:noFill/>
          <a:ln w="9525">
            <a:noFill/>
            <a:miter lim="800000"/>
            <a:headEnd/>
            <a:tailEnd/>
          </a:ln>
          <a:effectLst/>
        </p:spPr>
      </p:pic>
      <p:sp>
        <p:nvSpPr>
          <p:cNvPr id="5" name="TextBox 3"/>
          <p:cNvSpPr txBox="1"/>
          <p:nvPr/>
        </p:nvSpPr>
        <p:spPr>
          <a:xfrm>
            <a:off x="54102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smtClean="0"/>
              <a:t>Scripps Classroom Connection</a:t>
            </a:r>
            <a:endParaRPr lang="en-US" dirty="0"/>
          </a:p>
        </p:txBody>
      </p:sp>
      <p:sp>
        <p:nvSpPr>
          <p:cNvPr id="6" name="TextBox 5"/>
          <p:cNvSpPr txBox="1"/>
          <p:nvPr/>
        </p:nvSpPr>
        <p:spPr>
          <a:xfrm>
            <a:off x="152400" y="6412468"/>
            <a:ext cx="3581400" cy="3693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smtClean="0"/>
              <a:t>http://earthref/SCC</a:t>
            </a:r>
            <a:endParaRPr lang="en-US"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769</TotalTime>
  <Words>2485</Words>
  <Application>Microsoft Office PowerPoint</Application>
  <PresentationFormat>On-screen Show (4:3)</PresentationFormat>
  <Paragraphs>234</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How Biology Influences Seawater CO2 Chemistry</vt:lpstr>
      <vt:lpstr>How Low Can You Go?</vt:lpstr>
      <vt:lpstr>Slide 3</vt:lpstr>
      <vt:lpstr>Animals Breathe!</vt:lpstr>
      <vt:lpstr>Plants Photosynthesize!</vt:lpstr>
      <vt:lpstr>Calcification &amp; Dissolution</vt:lpstr>
      <vt:lpstr>Some Animals &amp; Plants do All Four Processes!</vt:lpstr>
      <vt:lpstr>Slide 8</vt:lpstr>
      <vt:lpstr>Lab: How Does Biology Influence Seawater pH?</vt:lpstr>
      <vt:lpstr>Lab: Creating a Scientific Poster</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Seawater as a Buffer and CaCO3 Dissolution</dc:title>
  <dc:creator>Nvrtbr8Girl</dc:creator>
  <cp:lastModifiedBy>Heather</cp:lastModifiedBy>
  <cp:revision>106</cp:revision>
  <dcterms:created xsi:type="dcterms:W3CDTF">2013-07-10T03:27:11Z</dcterms:created>
  <dcterms:modified xsi:type="dcterms:W3CDTF">2014-06-17T19:09:44Z</dcterms:modified>
</cp:coreProperties>
</file>