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74" r:id="rId4"/>
    <p:sldId id="258" r:id="rId5"/>
    <p:sldId id="261" r:id="rId6"/>
    <p:sldId id="263" r:id="rId7"/>
    <p:sldId id="264" r:id="rId8"/>
    <p:sldId id="270" r:id="rId9"/>
    <p:sldId id="268" r:id="rId10"/>
    <p:sldId id="272" r:id="rId11"/>
    <p:sldId id="275"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62" autoAdjust="0"/>
    <p:restoredTop sz="44366" autoAdjust="0"/>
  </p:normalViewPr>
  <p:slideViewPr>
    <p:cSldViewPr>
      <p:cViewPr varScale="1">
        <p:scale>
          <a:sx n="44" d="100"/>
          <a:sy n="44" d="100"/>
        </p:scale>
        <p:origin x="-894" y="-108"/>
      </p:cViewPr>
      <p:guideLst>
        <p:guide orient="horz" pos="2160"/>
        <p:guide pos="2880"/>
      </p:guideLst>
    </p:cSldViewPr>
  </p:slideViewPr>
  <p:notesTextViewPr>
    <p:cViewPr>
      <p:scale>
        <a:sx n="100" d="100"/>
        <a:sy n="100" d="100"/>
      </p:scale>
      <p:origin x="0" y="123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SeaHawk\Desktop\NOAA%20Internship\Change%20in%20mass%20and%20CW-1.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a:pPr>
            <a:r>
              <a:rPr lang="en-US" sz="2400" dirty="0" smtClean="0">
                <a:latin typeface="Arial Black" pitchFamily="34" charset="0"/>
              </a:rPr>
              <a:t>Young</a:t>
            </a:r>
            <a:r>
              <a:rPr lang="en-US" sz="2400" baseline="0" dirty="0" smtClean="0">
                <a:latin typeface="Arial Black" pitchFamily="34" charset="0"/>
              </a:rPr>
              <a:t> Crab Growth</a:t>
            </a:r>
            <a:endParaRPr lang="en-US" sz="2400" dirty="0">
              <a:latin typeface="Arial Black" pitchFamily="34" charset="0"/>
            </a:endParaRPr>
          </a:p>
        </c:rich>
      </c:tx>
      <c:layout>
        <c:manualLayout>
          <c:xMode val="edge"/>
          <c:yMode val="edge"/>
          <c:x val="0.17491671041120169"/>
          <c:y val="3.4482758620689696E-2"/>
        </c:manualLayout>
      </c:layout>
    </c:title>
    <c:plotArea>
      <c:layout>
        <c:manualLayout>
          <c:layoutTarget val="inner"/>
          <c:xMode val="edge"/>
          <c:yMode val="edge"/>
          <c:x val="0.18060824783265741"/>
          <c:y val="0.10051381289203185"/>
          <c:w val="0.74367613139266686"/>
          <c:h val="0.85247594050743669"/>
        </c:manualLayout>
      </c:layout>
      <c:barChart>
        <c:barDir val="col"/>
        <c:grouping val="clustered"/>
        <c:ser>
          <c:idx val="0"/>
          <c:order val="0"/>
          <c:tx>
            <c:strRef>
              <c:f>'Molt 1'!$J$2</c:f>
              <c:strCache>
                <c:ptCount val="1"/>
                <c:pt idx="0">
                  <c:v>Control</c:v>
                </c:pt>
              </c:strCache>
            </c:strRef>
          </c:tx>
          <c:spPr>
            <a:solidFill>
              <a:srgbClr val="002060"/>
            </a:solidFill>
          </c:spPr>
          <c:errBars>
            <c:errBarType val="both"/>
            <c:errValType val="cust"/>
            <c:plus>
              <c:numRef>
                <c:f>'Molt 1'!$P$2</c:f>
                <c:numCache>
                  <c:formatCode>General</c:formatCode>
                  <c:ptCount val="1"/>
                  <c:pt idx="0">
                    <c:v>7.2921015419396884E-2</c:v>
                  </c:pt>
                </c:numCache>
              </c:numRef>
            </c:plus>
            <c:minus>
              <c:numRef>
                <c:f>'Molt 1'!$P$2</c:f>
                <c:numCache>
                  <c:formatCode>General</c:formatCode>
                  <c:ptCount val="1"/>
                  <c:pt idx="0">
                    <c:v>7.2921015419396884E-2</c:v>
                  </c:pt>
                </c:numCache>
              </c:numRef>
            </c:minus>
          </c:errBars>
          <c:val>
            <c:numRef>
              <c:f>'Molt 1'!$N$2</c:f>
              <c:numCache>
                <c:formatCode>0.00</c:formatCode>
                <c:ptCount val="1"/>
                <c:pt idx="0">
                  <c:v>1.5282142857142818</c:v>
                </c:pt>
              </c:numCache>
            </c:numRef>
          </c:val>
        </c:ser>
        <c:ser>
          <c:idx val="1"/>
          <c:order val="1"/>
          <c:tx>
            <c:strRef>
              <c:f>'Molt 1'!$J$3</c:f>
              <c:strCache>
                <c:ptCount val="1"/>
                <c:pt idx="0">
                  <c:v>pH 7.8</c:v>
                </c:pt>
              </c:strCache>
            </c:strRef>
          </c:tx>
          <c:spPr>
            <a:solidFill>
              <a:srgbClr val="FF0000"/>
            </a:solidFill>
          </c:spPr>
          <c:errBars>
            <c:errBarType val="both"/>
            <c:errValType val="cust"/>
            <c:plus>
              <c:numRef>
                <c:f>'Molt 1'!$P$3</c:f>
                <c:numCache>
                  <c:formatCode>General</c:formatCode>
                  <c:ptCount val="1"/>
                  <c:pt idx="0">
                    <c:v>6.87289505161639E-2</c:v>
                  </c:pt>
                </c:numCache>
              </c:numRef>
            </c:plus>
            <c:minus>
              <c:numRef>
                <c:f>'Molt 1'!$P$3</c:f>
                <c:numCache>
                  <c:formatCode>General</c:formatCode>
                  <c:ptCount val="1"/>
                  <c:pt idx="0">
                    <c:v>6.87289505161639E-2</c:v>
                  </c:pt>
                </c:numCache>
              </c:numRef>
            </c:minus>
          </c:errBars>
          <c:val>
            <c:numRef>
              <c:f>'Molt 1'!$N$3</c:f>
              <c:numCache>
                <c:formatCode>0.00</c:formatCode>
                <c:ptCount val="1"/>
                <c:pt idx="0">
                  <c:v>1.3692307692307701</c:v>
                </c:pt>
              </c:numCache>
            </c:numRef>
          </c:val>
        </c:ser>
        <c:ser>
          <c:idx val="2"/>
          <c:order val="2"/>
          <c:tx>
            <c:strRef>
              <c:f>'Molt 1'!$J$4</c:f>
              <c:strCache>
                <c:ptCount val="1"/>
                <c:pt idx="0">
                  <c:v>pH 7.5</c:v>
                </c:pt>
              </c:strCache>
            </c:strRef>
          </c:tx>
          <c:spPr>
            <a:solidFill>
              <a:srgbClr val="00B050"/>
            </a:solidFill>
          </c:spPr>
          <c:errBars>
            <c:errBarType val="both"/>
            <c:errValType val="cust"/>
            <c:plus>
              <c:numRef>
                <c:f>'Molt 1'!$P$4</c:f>
                <c:numCache>
                  <c:formatCode>General</c:formatCode>
                  <c:ptCount val="1"/>
                  <c:pt idx="0">
                    <c:v>9.0895201833006298E-2</c:v>
                  </c:pt>
                </c:numCache>
              </c:numRef>
            </c:plus>
            <c:minus>
              <c:numRef>
                <c:f>'Molt 1'!$P$4</c:f>
                <c:numCache>
                  <c:formatCode>General</c:formatCode>
                  <c:ptCount val="1"/>
                  <c:pt idx="0">
                    <c:v>9.0895201833006298E-2</c:v>
                  </c:pt>
                </c:numCache>
              </c:numRef>
            </c:minus>
          </c:errBars>
          <c:val>
            <c:numRef>
              <c:f>'Molt 1'!$N$4</c:f>
              <c:numCache>
                <c:formatCode>0.00</c:formatCode>
                <c:ptCount val="1"/>
                <c:pt idx="0">
                  <c:v>1.2017647058823182</c:v>
                </c:pt>
              </c:numCache>
            </c:numRef>
          </c:val>
        </c:ser>
        <c:axId val="62597376"/>
        <c:axId val="62631936"/>
      </c:barChart>
      <c:catAx>
        <c:axId val="62597376"/>
        <c:scaling>
          <c:orientation val="minMax"/>
        </c:scaling>
        <c:delete val="1"/>
        <c:axPos val="b"/>
        <c:majorTickMark val="none"/>
        <c:tickLblPos val="none"/>
        <c:crossAx val="62631936"/>
        <c:crosses val="autoZero"/>
        <c:auto val="1"/>
        <c:lblAlgn val="ctr"/>
        <c:lblOffset val="100"/>
      </c:catAx>
      <c:valAx>
        <c:axId val="62631936"/>
        <c:scaling>
          <c:orientation val="minMax"/>
        </c:scaling>
        <c:axPos val="l"/>
        <c:title>
          <c:tx>
            <c:rich>
              <a:bodyPr/>
              <a:lstStyle/>
              <a:p>
                <a:pPr>
                  <a:defRPr sz="1600">
                    <a:latin typeface="+mj-lt"/>
                  </a:defRPr>
                </a:pPr>
                <a:r>
                  <a:rPr lang="el-GR" sz="1600" baseline="0" dirty="0" smtClean="0">
                    <a:latin typeface="Times New Roman"/>
                    <a:cs typeface="Times New Roman"/>
                  </a:rPr>
                  <a:t>Δ</a:t>
                </a:r>
                <a:r>
                  <a:rPr lang="en-US" sz="1600" baseline="0" dirty="0" smtClean="0">
                    <a:latin typeface="+mj-lt"/>
                  </a:rPr>
                  <a:t> </a:t>
                </a:r>
                <a:r>
                  <a:rPr lang="en-US" sz="1600" dirty="0" smtClean="0">
                    <a:latin typeface="+mj-lt"/>
                  </a:rPr>
                  <a:t>Carapace </a:t>
                </a:r>
                <a:r>
                  <a:rPr lang="en-US" sz="1600" dirty="0">
                    <a:latin typeface="+mj-lt"/>
                  </a:rPr>
                  <a:t>Width (mm)</a:t>
                </a:r>
              </a:p>
            </c:rich>
          </c:tx>
          <c:layout>
            <c:manualLayout>
              <c:xMode val="edge"/>
              <c:yMode val="edge"/>
              <c:x val="1.4349996023224317E-2"/>
              <c:y val="0.23672461641662795"/>
            </c:manualLayout>
          </c:layout>
        </c:title>
        <c:numFmt formatCode="0.00" sourceLinked="1"/>
        <c:tickLblPos val="nextTo"/>
        <c:txPr>
          <a:bodyPr/>
          <a:lstStyle/>
          <a:p>
            <a:pPr>
              <a:defRPr sz="1400">
                <a:latin typeface="+mj-lt"/>
              </a:defRPr>
            </a:pPr>
            <a:endParaRPr lang="en-US"/>
          </a:p>
        </c:txPr>
        <c:crossAx val="62597376"/>
        <c:crosses val="autoZero"/>
        <c:crossBetween val="between"/>
      </c:valAx>
      <c:spPr>
        <a:solidFill>
          <a:schemeClr val="bg1"/>
        </a:solidFill>
      </c:spPr>
    </c:plotArea>
    <c:plotVisOnly val="1"/>
  </c:chart>
  <c:spPr>
    <a:solidFill>
      <a:schemeClr val="bg1"/>
    </a:solidFill>
    <a:ln>
      <a:solidFill>
        <a:srgbClr val="DEF5FA">
          <a:lumMod val="25000"/>
        </a:srgbClr>
      </a:solidFill>
    </a:ln>
  </c:sp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3804AE-ED96-48FA-9441-DF079CCCAB1D}" type="datetimeFigureOut">
              <a:rPr lang="en-US" smtClean="0"/>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E0C8C1-B1A9-4E75-B821-7C411C9093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i="1" dirty="0" smtClean="0"/>
              <a:t>This slide is for the instructor</a:t>
            </a:r>
          </a:p>
          <a:p>
            <a:endParaRPr lang="en-US" dirty="0" smtClean="0"/>
          </a:p>
          <a:p>
            <a:r>
              <a:rPr lang="en-US" b="1" dirty="0" smtClean="0"/>
              <a:t>AUTHORS</a:t>
            </a:r>
            <a:r>
              <a:rPr lang="en-US" dirty="0" smtClean="0"/>
              <a:t>: Heather Page, Scripps Institution of Oceanography;</a:t>
            </a:r>
            <a:r>
              <a:rPr lang="en-US" baseline="0" dirty="0" smtClean="0"/>
              <a:t> </a:t>
            </a:r>
            <a:r>
              <a:rPr lang="en-US" dirty="0" smtClean="0"/>
              <a:t>Alison Dickens, Lincoln High School</a:t>
            </a:r>
            <a:endParaRPr lang="en-US" baseline="0" dirty="0" smtClean="0"/>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WHY: </a:t>
            </a:r>
            <a:r>
              <a:rPr lang="en-US" sz="1200" b="0" dirty="0" smtClean="0">
                <a:ea typeface="ＭＳ Ｐゴシック" charset="0"/>
                <a:cs typeface="ＭＳ Ｐゴシック" charset="0"/>
              </a:rPr>
              <a:t>Ocean</a:t>
            </a:r>
            <a:r>
              <a:rPr lang="en-US" sz="1200" b="0" baseline="0" dirty="0" smtClean="0">
                <a:ea typeface="ＭＳ Ｐゴシック" charset="0"/>
                <a:cs typeface="ＭＳ Ｐゴシック" charset="0"/>
              </a:rPr>
              <a:t> acidification affects marine life in a variety of ways.  In general, calcifying species have more trouble forming hardened body structures and may even start to dissolves if waters become </a:t>
            </a:r>
            <a:r>
              <a:rPr lang="en-US" sz="1200" b="0" baseline="0" dirty="0" err="1" smtClean="0">
                <a:ea typeface="ＭＳ Ｐゴシック" charset="0"/>
                <a:cs typeface="ＭＳ Ｐゴシック" charset="0"/>
              </a:rPr>
              <a:t>undersaturated</a:t>
            </a:r>
            <a:r>
              <a:rPr lang="en-US" sz="1200" b="0" baseline="0" dirty="0" smtClean="0">
                <a:ea typeface="ＭＳ Ｐゴシック" charset="0"/>
                <a:cs typeface="ＭＳ Ｐゴシック" charset="0"/>
              </a:rPr>
              <a:t> with respect to calcium carbonate.  Even non-calcifying species such as fish are influenced by ocean acidification.  The different responses of plants and animals to ocean acidification may cause drastic changes in ecosystem goods (fishery species, medicines from sponges) and services (habitat for other species, shoreline protection by coral and oyster reefs).</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marL="0" marR="0" indent="0" algn="l" defTabSz="9144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SUMMARY:</a:t>
            </a:r>
            <a:r>
              <a:rPr lang="en-US" sz="1200" b="1" baseline="0" dirty="0" smtClean="0">
                <a:ea typeface="ＭＳ Ｐゴシック" charset="0"/>
                <a:cs typeface="ＭＳ Ｐゴシック" charset="0"/>
              </a:rPr>
              <a:t> </a:t>
            </a:r>
            <a:r>
              <a:rPr lang="en-US" sz="1200" kern="1200" dirty="0" smtClean="0">
                <a:solidFill>
                  <a:schemeClr val="tx1"/>
                </a:solidFill>
                <a:latin typeface="+mn-lt"/>
                <a:ea typeface="+mn-ea"/>
                <a:cs typeface="+mn-cs"/>
              </a:rPr>
              <a:t>Ocean CO</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chemistry will be reviewed by having students arrange paper slips with the carbonate reaction components listed.  Class will then discuss calcium carbonate substances, including sand, on display, one of which will be acidified by the instructor.  During the laboratory activity, students will monitor dissolution of different calcium carbonate minerals in regular and acidified </a:t>
            </a:r>
            <a:r>
              <a:rPr lang="en-US" sz="1200" kern="1200" baseline="0" dirty="0" smtClean="0">
                <a:solidFill>
                  <a:schemeClr val="tx1"/>
                </a:solidFill>
                <a:latin typeface="+mn-lt"/>
                <a:ea typeface="+mn-ea"/>
                <a:cs typeface="+mn-cs"/>
              </a:rPr>
              <a:t>seawater overnight. </a:t>
            </a:r>
            <a:r>
              <a:rPr lang="en-US" sz="1200" kern="1200" dirty="0" smtClean="0">
                <a:solidFill>
                  <a:schemeClr val="tx1"/>
                </a:solidFill>
                <a:latin typeface="+mn-lt"/>
                <a:ea typeface="+mn-ea"/>
                <a:cs typeface="+mn-cs"/>
              </a:rPr>
              <a:t>After this lab, students should be able to define ocean acidification and identify changes that occur in the field.  Examples of dissolution in ocean acidification experiments will be given.  The final assessment allows students to further explore</a:t>
            </a:r>
            <a:r>
              <a:rPr lang="en-US" sz="1200" kern="1200" baseline="0" dirty="0" smtClean="0">
                <a:solidFill>
                  <a:schemeClr val="tx1"/>
                </a:solidFill>
                <a:latin typeface="+mn-lt"/>
                <a:ea typeface="+mn-ea"/>
                <a:cs typeface="+mn-cs"/>
              </a:rPr>
              <a:t> the effects of ocean acidification on their favorite marine animal or plant.</a:t>
            </a:r>
            <a:r>
              <a:rPr lang="en-US" sz="1200" kern="1200" dirty="0" smtClean="0">
                <a:solidFill>
                  <a:schemeClr val="tx1"/>
                </a:solidFill>
                <a:latin typeface="+mn-lt"/>
                <a:ea typeface="+mn-ea"/>
                <a:cs typeface="+mn-cs"/>
              </a:rPr>
              <a:t>    </a:t>
            </a:r>
            <a:endParaRPr lang="en-US" sz="1200"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WEBSITES USED IN THIS PRESENTATION: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ADDITIONAL RESOURCES: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unit was designed for a high</a:t>
            </a:r>
            <a:r>
              <a:rPr lang="en-US" sz="1200" baseline="0" dirty="0" smtClean="0">
                <a:ea typeface="ＭＳ Ｐゴシック" charset="0"/>
                <a:cs typeface="ＭＳ Ｐゴシック" charset="0"/>
              </a:rPr>
              <a:t> school</a:t>
            </a:r>
            <a:r>
              <a:rPr lang="en-US" sz="1200" dirty="0" smtClean="0">
                <a:ea typeface="ＭＳ Ｐゴシック" charset="0"/>
                <a:cs typeface="ＭＳ Ｐゴシック" charset="0"/>
              </a:rPr>
              <a:t> chemistry class and is lesson 5 of 5 in a unit on “Ocean</a:t>
            </a:r>
            <a:r>
              <a:rPr lang="en-US" sz="1200" baseline="0" dirty="0" smtClean="0">
                <a:ea typeface="ＭＳ Ｐゴシック" charset="0"/>
                <a:cs typeface="ＭＳ Ｐゴシック" charset="0"/>
              </a:rPr>
              <a:t> Acidification.”  This unit should be taught after students have learned seawater buffering and carbonate chemistry.  The lessons should be taught in order as the concepts build upon one another.  The activities within the lessons were designed to be performed in groups of 4 students. </a:t>
            </a:r>
          </a:p>
          <a:p>
            <a:pPr>
              <a:lnSpc>
                <a:spcPct val="80000"/>
              </a:lnSpc>
            </a:pPr>
            <a:endParaRPr lang="en-US" sz="1200" dirty="0" smtClean="0">
              <a:ea typeface="ＭＳ Ｐゴシック" charset="0"/>
              <a:cs typeface="ＭＳ Ｐゴシック" charset="0"/>
            </a:endParaRPr>
          </a:p>
          <a:p>
            <a:pPr lvl="0"/>
            <a:r>
              <a:rPr lang="en-US" sz="1200" b="1" dirty="0" smtClean="0">
                <a:ea typeface="ＭＳ Ｐゴシック" charset="0"/>
                <a:cs typeface="ＭＳ Ｐゴシック" charset="0"/>
              </a:rPr>
              <a:t>MISCONCEPTIONS:</a:t>
            </a:r>
            <a:r>
              <a:rPr lang="en-US" sz="1200" b="1" baseline="0" dirty="0" smtClean="0">
                <a:ea typeface="ＭＳ Ｐゴシック" charset="0"/>
                <a:cs typeface="ＭＳ Ｐゴシック" charset="0"/>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1. Ocean acidification will not affect marine organisms</a:t>
            </a:r>
          </a:p>
          <a:p>
            <a:pPr lvl="0"/>
            <a:r>
              <a:rPr lang="en-US" sz="1200" kern="1200" dirty="0" smtClean="0">
                <a:solidFill>
                  <a:schemeClr val="tx1"/>
                </a:solidFill>
                <a:latin typeface="+mn-lt"/>
                <a:ea typeface="+mn-ea"/>
                <a:cs typeface="+mn-cs"/>
              </a:rPr>
              <a:t>2. All organisms have the same response to ocean acidification</a:t>
            </a:r>
          </a:p>
          <a:p>
            <a:pPr>
              <a:lnSpc>
                <a:spcPct val="80000"/>
              </a:lnSpc>
            </a:pPr>
            <a:endParaRPr lang="en-US" sz="1200" baseline="0" dirty="0" smtClean="0">
              <a:ea typeface="ＭＳ Ｐゴシック" charset="0"/>
              <a:cs typeface="ＭＳ Ｐゴシック" charset="0"/>
            </a:endParaRPr>
          </a:p>
          <a:p>
            <a:pPr>
              <a:lnSpc>
                <a:spcPct val="80000"/>
              </a:lnSpc>
            </a:pPr>
            <a:r>
              <a:rPr lang="en-US" sz="1200" b="1" baseline="0" dirty="0" smtClean="0">
                <a:ea typeface="ＭＳ Ｐゴシック" charset="0"/>
                <a:cs typeface="ＭＳ Ｐゴシック" charset="0"/>
              </a:rPr>
              <a:t>EVALUATION TIPS: </a:t>
            </a:r>
            <a:r>
              <a:rPr lang="en-US" sz="1200" b="0" baseline="0" dirty="0" smtClean="0">
                <a:ea typeface="ＭＳ Ｐゴシック" charset="0"/>
                <a:cs typeface="ＭＳ Ｐゴシック" charset="0"/>
              </a:rPr>
              <a:t>Discussion questions are given within the notes on each slide.  A suggested grading rubric for the final project (brochure) has been posted online.</a:t>
            </a:r>
            <a:endParaRPr lang="en-US" sz="1200" b="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Next</a:t>
            </a:r>
            <a:r>
              <a:rPr lang="en-US" sz="1200" b="1" baseline="0" dirty="0" smtClean="0">
                <a:ea typeface="ＭＳ Ｐゴシック" charset="0"/>
                <a:cs typeface="ＭＳ Ｐゴシック" charset="0"/>
              </a:rPr>
              <a:t> Generation Science Standards</a:t>
            </a:r>
          </a:p>
          <a:p>
            <a:r>
              <a:rPr lang="en-US" sz="1200" b="1" kern="1200" dirty="0" smtClean="0">
                <a:solidFill>
                  <a:schemeClr val="tx1"/>
                </a:solidFill>
                <a:latin typeface="+mn-lt"/>
                <a:ea typeface="+mn-ea"/>
                <a:cs typeface="+mn-cs"/>
              </a:rPr>
              <a:t>MS-PS1-2. Analyze and interpret data on the properties of substances before and after the substances interact to determine if a chemical reaction has occurred.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Analyze and interpret data to determine similarities and differences in findings</a:t>
            </a:r>
          </a:p>
          <a:p>
            <a:pPr lvl="0"/>
            <a:r>
              <a:rPr lang="en-US" sz="1200" kern="1200" dirty="0" smtClean="0">
                <a:solidFill>
                  <a:schemeClr val="tx1"/>
                </a:solidFill>
                <a:latin typeface="+mn-lt"/>
                <a:ea typeface="+mn-ea"/>
                <a:cs typeface="+mn-cs"/>
              </a:rPr>
              <a:t>Science knowledge is based upon logical and conceptual connections between evidence and explanations</a:t>
            </a:r>
          </a:p>
          <a:p>
            <a:pPr lvl="0"/>
            <a:r>
              <a:rPr lang="en-US" sz="1200" kern="1200" dirty="0" smtClean="0">
                <a:solidFill>
                  <a:schemeClr val="tx1"/>
                </a:solidFill>
                <a:latin typeface="+mn-lt"/>
                <a:ea typeface="+mn-ea"/>
                <a:cs typeface="+mn-cs"/>
              </a:rPr>
              <a:t>Substances react chemically in characteristic ways</a:t>
            </a:r>
          </a:p>
          <a:p>
            <a:pPr lvl="0"/>
            <a:r>
              <a:rPr lang="en-US" sz="1200" kern="1200" dirty="0" smtClean="0">
                <a:solidFill>
                  <a:schemeClr val="tx1"/>
                </a:solidFill>
                <a:latin typeface="+mn-lt"/>
                <a:ea typeface="+mn-ea"/>
                <a:cs typeface="+mn-cs"/>
              </a:rPr>
              <a:t>Macroscopic patterns are related to the nature of microscopic and atomic-level structure</a:t>
            </a:r>
          </a:p>
          <a:p>
            <a:r>
              <a:rPr lang="en-US" sz="1200" b="1" kern="1200" dirty="0" smtClean="0">
                <a:solidFill>
                  <a:schemeClr val="tx1"/>
                </a:solidFill>
                <a:latin typeface="+mn-lt"/>
                <a:ea typeface="+mn-ea"/>
                <a:cs typeface="+mn-cs"/>
              </a:rPr>
              <a:t>MS-ESS3-3. Apply scientific principles to design a method for monitoring and minimizing a human impact on the environment.</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Human activities have significantly altered the biosphere, sometimes damaging or destroying natural habitats and causing the extinction of other species.</a:t>
            </a:r>
          </a:p>
          <a:p>
            <a:pPr lvl="0"/>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HS-ESS2-5: Plan and conduct an investigation of the properties of water and its effects on Earth materials and surface processes.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The abundance of liquid water on Earth’s surface and its unique combination of physical and chemical properties are central to the planet’s dynamics. </a:t>
            </a:r>
          </a:p>
          <a:p>
            <a:pPr>
              <a:lnSpc>
                <a:spcPct val="80000"/>
              </a:lnSpc>
            </a:pPr>
            <a:r>
              <a:rPr lang="en-US" sz="1200" dirty="0" smtClean="0">
                <a:ea typeface="ＭＳ Ｐゴシック" charset="0"/>
                <a:cs typeface="ＭＳ Ｐゴシック" charset="0"/>
              </a:rPr>
              <a:t>-----------------------------------------------------------------------------------</a:t>
            </a:r>
          </a:p>
          <a:p>
            <a:pPr>
              <a:lnSpc>
                <a:spcPct val="80000"/>
              </a:lnSpc>
            </a:pPr>
            <a:r>
              <a:rPr lang="en-US" sz="1200" b="1" dirty="0" smtClean="0">
                <a:ea typeface="ＭＳ Ｐゴシック" charset="0"/>
                <a:cs typeface="ＭＳ Ｐゴシック" charset="0"/>
              </a:rPr>
              <a:t>This Slide: </a:t>
            </a:r>
            <a:r>
              <a:rPr lang="en-US" sz="1200" dirty="0" smtClean="0">
                <a:ea typeface="ＭＳ Ｐゴシック" charset="0"/>
                <a:cs typeface="ＭＳ Ｐゴシック" charset="0"/>
              </a:rPr>
              <a:t>This series of pictures shows</a:t>
            </a:r>
            <a:r>
              <a:rPr lang="en-US" sz="1200" baseline="0" dirty="0" smtClean="0">
                <a:ea typeface="ＭＳ Ｐゴシック" charset="0"/>
                <a:cs typeface="ＭＳ Ｐゴシック" charset="0"/>
              </a:rPr>
              <a:t> dissolution of the calcium carbonate skeleton of a </a:t>
            </a:r>
            <a:r>
              <a:rPr lang="en-US" sz="1200" baseline="0" dirty="0" err="1" smtClean="0">
                <a:ea typeface="ＭＳ Ｐゴシック" charset="0"/>
                <a:cs typeface="ＭＳ Ｐゴシック" charset="0"/>
              </a:rPr>
              <a:t>pteropod</a:t>
            </a:r>
            <a:r>
              <a:rPr lang="en-US" sz="1200" baseline="0" dirty="0" smtClean="0">
                <a:ea typeface="ＭＳ Ｐゴシック" charset="0"/>
                <a:cs typeface="ＭＳ Ｐゴシック" charset="0"/>
              </a:rPr>
              <a:t>, a very small mollusc (snail) that swims in the water, exposed to ocean acidification.  The first picture on the left labeled “0 days” shows the original condition of the </a:t>
            </a:r>
            <a:r>
              <a:rPr lang="en-US" sz="1200" baseline="0" dirty="0" err="1" smtClean="0">
                <a:ea typeface="ＭＳ Ｐゴシック" charset="0"/>
                <a:cs typeface="ＭＳ Ｐゴシック" charset="0"/>
              </a:rPr>
              <a:t>pteropod</a:t>
            </a:r>
            <a:r>
              <a:rPr lang="en-US" sz="1200" baseline="0" dirty="0" smtClean="0">
                <a:ea typeface="ＭＳ Ｐゴシック" charset="0"/>
                <a:cs typeface="ＭＳ Ｐゴシック" charset="0"/>
              </a:rPr>
              <a:t> shell.  After 15 days of being exposed to ocean acidification, the shell starts to change quality.  By Days 30 and 45, the shell have become malformed due to dissolution from being exposed to the acidified waters for so long.  </a:t>
            </a:r>
            <a:r>
              <a:rPr lang="en-US" sz="1200" baseline="0" dirty="0" err="1" smtClean="0">
                <a:ea typeface="ＭＳ Ｐゴシック" charset="0"/>
                <a:cs typeface="ＭＳ Ｐゴシック" charset="0"/>
              </a:rPr>
              <a:t>Pteropods</a:t>
            </a:r>
            <a:r>
              <a:rPr lang="en-US" sz="1200" baseline="0" dirty="0" smtClean="0">
                <a:ea typeface="ＭＳ Ｐゴシック" charset="0"/>
                <a:cs typeface="ＭＳ Ｐゴシック" charset="0"/>
              </a:rPr>
              <a:t> have been identified as one of the species more vulnerable to ocean acidification and their loss will be felt throughout the food web as they form the base of the food chain in coldwater environments (e.g. North Pacific Ocean).</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PICTURE/GRAPHICS CREDIT: </a:t>
            </a:r>
            <a:r>
              <a:rPr lang="en-US" sz="1200" b="0" dirty="0" smtClean="0">
                <a:ea typeface="ＭＳ Ｐゴシック" charset="0"/>
                <a:cs typeface="ＭＳ Ｐゴシック" charset="0"/>
              </a:rPr>
              <a:t>http://www.pmel.noaa.gov/co2/story/What+is+Ocean+Acidification%3F</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dirty="0" smtClean="0"/>
              <a:t>WHY: </a:t>
            </a:r>
            <a:r>
              <a:rPr lang="en-US" b="0" i="0" dirty="0" smtClean="0"/>
              <a:t>Engages</a:t>
            </a:r>
            <a:r>
              <a:rPr lang="en-US" b="0" i="0" baseline="0" dirty="0" smtClean="0"/>
              <a:t> students by having them recall the chemical equation shown previously.  This equation pertains to the current lesson. </a:t>
            </a:r>
            <a:r>
              <a:rPr lang="en-US" b="0" i="0" baseline="0" dirty="0" smtClean="0">
                <a:sym typeface="Wingdings" pitchFamily="2" charset="2"/>
              </a:rPr>
              <a:t>In the previous lessons, we focused on the relationship between carbon dioxide and hydrogen ions (pH).  During this lesson we are going to see why other components of this reaction (bicarbonate and carbonate) are important to biogeochemistry and marine organisms.</a:t>
            </a:r>
            <a:endParaRPr lang="en-US" b="0" i="0" baseline="0" dirty="0" smtClean="0"/>
          </a:p>
          <a:p>
            <a:endParaRPr lang="en-US" b="0" i="0" baseline="0" dirty="0" smtClean="0"/>
          </a:p>
          <a:p>
            <a:r>
              <a:rPr lang="en-US" b="1" i="0" baseline="0" dirty="0" smtClean="0"/>
              <a:t>Instructor Preparation</a:t>
            </a:r>
          </a:p>
          <a:p>
            <a:r>
              <a:rPr lang="en-US" b="0" i="0" baseline="0" dirty="0" smtClean="0"/>
              <a:t>Write individual pieces of paper each with a chemical symbol and/or sign as listed on the slide.  Be sure to have multiple arrows and plus signs in each group’s envelope.  </a:t>
            </a:r>
          </a:p>
          <a:p>
            <a:endParaRPr lang="en-US" b="1" i="0" baseline="0" dirty="0" smtClean="0"/>
          </a:p>
          <a:p>
            <a:r>
              <a:rPr lang="en-US" b="1" i="0" baseline="0" dirty="0" smtClean="0"/>
              <a:t>PROCEDURE:</a:t>
            </a:r>
          </a:p>
          <a:p>
            <a:pPr marL="228600" indent="-228600">
              <a:buAutoNum type="arabicPeriod"/>
            </a:pPr>
            <a:r>
              <a:rPr lang="en-US" b="0" i="0" baseline="0" dirty="0" smtClean="0"/>
              <a:t>Each group will be given an envelope containing slips of paper with chemical symbol or sign on it</a:t>
            </a:r>
          </a:p>
          <a:p>
            <a:pPr marL="228600" indent="-228600">
              <a:buAutoNum type="arabicPeriod"/>
            </a:pPr>
            <a:r>
              <a:rPr lang="en-US" b="0" i="0" baseline="0" dirty="0" smtClean="0"/>
              <a:t>Each group needs to form the carbonate chemistry reaction by using the given components</a:t>
            </a:r>
          </a:p>
          <a:p>
            <a:pPr marL="228600" indent="-228600">
              <a:buAutoNum type="arabicPeriod"/>
            </a:pPr>
            <a:r>
              <a:rPr lang="en-US" b="0" i="0" dirty="0" smtClean="0"/>
              <a:t>The final reaction should be (as previously taught): CO</a:t>
            </a:r>
            <a:r>
              <a:rPr lang="en-US" b="0" i="0" baseline="-25000" dirty="0" smtClean="0"/>
              <a:t>2</a:t>
            </a:r>
            <a:r>
              <a:rPr lang="en-US" b="0" i="0" dirty="0" smtClean="0"/>
              <a:t> + H</a:t>
            </a:r>
            <a:r>
              <a:rPr lang="en-US" b="0" i="0" baseline="-25000" dirty="0" smtClean="0"/>
              <a:t>2</a:t>
            </a:r>
            <a:r>
              <a:rPr lang="en-US" b="0" i="0" dirty="0" smtClean="0"/>
              <a:t>O </a:t>
            </a:r>
            <a:r>
              <a:rPr lang="en-US" b="0" i="0" dirty="0" smtClean="0">
                <a:sym typeface="Wingdings" pitchFamily="2" charset="2"/>
              </a:rPr>
              <a:t> HCO</a:t>
            </a:r>
            <a:r>
              <a:rPr lang="en-US" b="0" i="0" baseline="-25000" dirty="0" smtClean="0">
                <a:sym typeface="Wingdings" pitchFamily="2" charset="2"/>
              </a:rPr>
              <a:t>3</a:t>
            </a:r>
            <a:r>
              <a:rPr lang="en-US" b="0" i="0" baseline="30000" dirty="0" smtClean="0">
                <a:sym typeface="Wingdings" pitchFamily="2" charset="2"/>
              </a:rPr>
              <a:t>-</a:t>
            </a:r>
            <a:r>
              <a:rPr lang="en-US" b="0" i="0" dirty="0" smtClean="0">
                <a:sym typeface="Wingdings" pitchFamily="2" charset="2"/>
              </a:rPr>
              <a:t> + H</a:t>
            </a:r>
            <a:r>
              <a:rPr lang="en-US" b="0" i="0" baseline="30000" dirty="0" smtClean="0">
                <a:sym typeface="Wingdings" pitchFamily="2" charset="2"/>
              </a:rPr>
              <a:t>+</a:t>
            </a:r>
            <a:r>
              <a:rPr lang="en-US" b="0" i="0" dirty="0" smtClean="0">
                <a:sym typeface="Wingdings" pitchFamily="2" charset="2"/>
              </a:rPr>
              <a:t>  CO</a:t>
            </a:r>
            <a:r>
              <a:rPr lang="en-US" b="0" i="0" baseline="-25000" dirty="0" smtClean="0">
                <a:sym typeface="Wingdings" pitchFamily="2" charset="2"/>
              </a:rPr>
              <a:t>3</a:t>
            </a:r>
            <a:r>
              <a:rPr lang="en-US" b="0" i="0" baseline="30000" dirty="0" smtClean="0">
                <a:sym typeface="Wingdings" pitchFamily="2" charset="2"/>
              </a:rPr>
              <a:t>2-</a:t>
            </a:r>
            <a:r>
              <a:rPr lang="en-US" b="0" i="0" baseline="0" dirty="0" smtClean="0">
                <a:sym typeface="Wingdings" pitchFamily="2" charset="2"/>
              </a:rPr>
              <a:t> + 2H</a:t>
            </a:r>
            <a:r>
              <a:rPr lang="en-US" b="0" i="0" baseline="30000" dirty="0" smtClean="0">
                <a:sym typeface="Wingdings" pitchFamily="2" charset="2"/>
              </a:rPr>
              <a:t>+</a:t>
            </a:r>
          </a:p>
          <a:p>
            <a:pPr marL="228600" indent="-228600">
              <a:buAutoNum type="arabicPeriod"/>
            </a:pPr>
            <a:endParaRPr lang="en-US" b="0" i="0" baseline="30000" dirty="0" smtClean="0">
              <a:sym typeface="Wingdings" pitchFamily="2" charset="2"/>
            </a:endParaRPr>
          </a:p>
          <a:p>
            <a:pPr marL="228600" indent="-228600">
              <a:buNone/>
            </a:pPr>
            <a:endParaRPr lang="en-US" b="0" i="0" dirty="0" smtClean="0"/>
          </a:p>
        </p:txBody>
      </p:sp>
      <p:sp>
        <p:nvSpPr>
          <p:cNvPr id="4" name="Slide Number Placeholder 3"/>
          <p:cNvSpPr>
            <a:spLocks noGrp="1"/>
          </p:cNvSpPr>
          <p:nvPr>
            <p:ph type="sldNum" sz="quarter" idx="10"/>
          </p:nvPr>
        </p:nvSpPr>
        <p:spPr/>
        <p:txBody>
          <a:bodyPr/>
          <a:lstStyle/>
          <a:p>
            <a:fld id="{17E0C8C1-B1A9-4E75-B821-7C411C90931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This slide is</a:t>
            </a:r>
            <a:r>
              <a:rPr lang="en-US" b="1" i="1" baseline="0" dirty="0" smtClean="0"/>
              <a:t> for the instructor.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WHY: </a:t>
            </a:r>
            <a:r>
              <a:rPr lang="en-US" b="0" i="0" baseline="0" dirty="0" smtClean="0"/>
              <a:t>The reefs in Papua New Guinea (pictured in green on the world map) serve as a natural ocean acidification experiment.  Natural </a:t>
            </a:r>
            <a:r>
              <a:rPr lang="en-US" b="0" i="0" baseline="0" dirty="0" err="1" smtClean="0"/>
              <a:t>outgassing</a:t>
            </a:r>
            <a:r>
              <a:rPr lang="en-US" b="0" i="0" baseline="0" dirty="0" smtClean="0"/>
              <a:t> of carbon dioxide (from the Earth’s interior) leads to localized areas of acidification, so the reefs located at the seeps and away from them can be compared.  This short video will engage students by showing them how communities may respond to ocean acidification.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dirty="0" smtClean="0"/>
              <a:t>Objective:</a:t>
            </a:r>
            <a:r>
              <a:rPr lang="en-US" b="1" i="0" baseline="0" dirty="0" smtClean="0"/>
              <a:t> </a:t>
            </a:r>
            <a:r>
              <a:rPr lang="en-US" b="0" i="0" baseline="0" dirty="0" smtClean="0"/>
              <a:t>Compare and contrast the “healthy” coral reef (1</a:t>
            </a:r>
            <a:r>
              <a:rPr lang="en-US" b="0" i="0" baseline="30000" dirty="0" smtClean="0"/>
              <a:t>st</a:t>
            </a:r>
            <a:r>
              <a:rPr lang="en-US" b="0" i="0" baseline="0" dirty="0" smtClean="0"/>
              <a:t> half of the video) and the reefs near the seep.  This comparison may be done through discussion questions or having students record differences in their notebooks.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Suggested Discussion Questions for Students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i="0" baseline="0" dirty="0" smtClean="0"/>
              <a:t>What organism(s) were abundant in the reefs away from the seeps (first half of the video)?</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0" i="0" baseline="0" dirty="0" smtClean="0"/>
              <a:t>	     </a:t>
            </a:r>
            <a:r>
              <a:rPr lang="en-US" b="1" i="1" baseline="0" dirty="0" smtClean="0"/>
              <a:t>Expected Student Response: </a:t>
            </a:r>
            <a:r>
              <a:rPr lang="en-US" b="0" i="0" baseline="0" dirty="0" smtClean="0"/>
              <a:t>corals, fish</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i="0" baseline="0" dirty="0" smtClean="0"/>
              <a:t>What gas was bubbling up from the seeps? How does this gas affect seawater pH?</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0" i="0" baseline="0" dirty="0" smtClean="0"/>
              <a:t>	     </a:t>
            </a:r>
            <a:r>
              <a:rPr lang="en-US" b="1" i="1" baseline="0" dirty="0" smtClean="0"/>
              <a:t>Expected Student Response: </a:t>
            </a:r>
            <a:r>
              <a:rPr lang="en-US" b="0" i="0" baseline="0" dirty="0" smtClean="0"/>
              <a:t>carbon dioxide lowers the pH</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i="0" baseline="0" dirty="0" smtClean="0"/>
              <a:t>What organism(s) were abundant near the seeps?</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0" i="0" baseline="0" dirty="0" smtClean="0"/>
              <a:t>  	     </a:t>
            </a:r>
            <a:r>
              <a:rPr lang="en-US" b="1" i="1" baseline="0" dirty="0" smtClean="0"/>
              <a:t>Expected Student Response: </a:t>
            </a:r>
            <a:r>
              <a:rPr lang="en-US" b="0" i="0" baseline="0" dirty="0" smtClean="0"/>
              <a:t>grasses, plants, bleached coral, fish</a:t>
            </a:r>
            <a:endParaRPr lang="en-US" b="0" i="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Video: </a:t>
            </a:r>
            <a:r>
              <a:rPr lang="en-US" b="1" baseline="0" dirty="0" smtClean="0"/>
              <a:t> </a:t>
            </a:r>
            <a:r>
              <a:rPr lang="en-US" b="1" dirty="0" smtClean="0"/>
              <a:t>https://www.youtube.com/watch?v=15isE36esMM</a:t>
            </a:r>
            <a:endParaRPr lang="en-US" dirty="0" smtClean="0"/>
          </a:p>
          <a:p>
            <a:r>
              <a:rPr lang="en-US" b="0" dirty="0" smtClean="0"/>
              <a:t>In this video,</a:t>
            </a:r>
            <a:r>
              <a:rPr lang="en-US" b="0" baseline="0" dirty="0" smtClean="0"/>
              <a:t> divers (scientists) are collecting data on the coral reef communities near and removed from the seeps.  During the first half of the video, they show a coral reef growing away from the seeps.  The ecosystem contains many types of corals and other animals such as fish.  Then, they show the community growing near the seeps. The bubbles are carbon dioxide released from the seabed.  Where there is gas bubbling from the Earth’s seafloor, </a:t>
            </a:r>
            <a:r>
              <a:rPr lang="en-US" b="0" baseline="0" dirty="0" err="1" smtClean="0"/>
              <a:t>seagrasses</a:t>
            </a:r>
            <a:r>
              <a:rPr lang="en-US" b="0" baseline="0" dirty="0" smtClean="0"/>
              <a:t> and algae are abundant.  Corals also look bleached (white) from exposure to acidified waters.  </a:t>
            </a:r>
            <a:endParaRPr lang="en-US" b="0" dirty="0" smtClean="0"/>
          </a:p>
          <a:p>
            <a:endParaRPr lang="en-US" dirty="0" smtClean="0"/>
          </a:p>
          <a:p>
            <a:r>
              <a:rPr lang="en-US" b="1" dirty="0" smtClean="0"/>
              <a:t>More Images from this reef</a:t>
            </a:r>
            <a:r>
              <a:rPr lang="en-US" dirty="0" smtClean="0"/>
              <a:t>: http://ocean.si.edu/blog/sneak-peek-future-coral-reefs-acidifying-ocean</a:t>
            </a:r>
          </a:p>
          <a:p>
            <a:endParaRPr lang="en-US" b="0" dirty="0" smtClean="0"/>
          </a:p>
          <a:p>
            <a:r>
              <a:rPr lang="en-US" b="1" i="1" dirty="0" smtClean="0"/>
              <a:t>Additional Notes for the Teacher</a:t>
            </a:r>
          </a:p>
          <a:p>
            <a:pPr>
              <a:buFont typeface="Arial" pitchFamily="34" charset="0"/>
              <a:buChar char="•"/>
            </a:pPr>
            <a:r>
              <a:rPr lang="en-US" b="0" i="0" dirty="0" smtClean="0"/>
              <a:t>These carbon</a:t>
            </a:r>
            <a:r>
              <a:rPr lang="en-US" b="0" i="0" baseline="0" dirty="0" smtClean="0"/>
              <a:t> dioxide seeps are not permanent fixtures though the area in general always has carbon dioxide bubbling from the seabed.</a:t>
            </a:r>
          </a:p>
          <a:p>
            <a:pPr>
              <a:buFont typeface="Arial" pitchFamily="34" charset="0"/>
              <a:buChar char="•"/>
            </a:pPr>
            <a:r>
              <a:rPr lang="en-US" b="0" i="0" baseline="0" dirty="0" smtClean="0"/>
              <a:t>The seeps are natural features and the gas bubbles up from the seafloor.</a:t>
            </a:r>
          </a:p>
          <a:p>
            <a:pPr>
              <a:buFont typeface="Arial" pitchFamily="34" charset="0"/>
              <a:buChar char="•"/>
            </a:pPr>
            <a:r>
              <a:rPr lang="en-US" b="0" i="0" baseline="0" dirty="0" smtClean="0"/>
              <a:t>The divers are using waterproof paper and number 2 pencils to write underwater.</a:t>
            </a:r>
          </a:p>
          <a:p>
            <a:pPr>
              <a:buFont typeface="Arial" pitchFamily="34" charset="0"/>
              <a:buChar char="•"/>
            </a:pPr>
            <a:r>
              <a:rPr lang="en-US" b="0" i="0" baseline="0" dirty="0" smtClean="0"/>
              <a:t>The white parts on the coral colonies indicate bleaching or death of the coral tissue.</a:t>
            </a:r>
          </a:p>
          <a:p>
            <a:pPr>
              <a:buFont typeface="Arial" pitchFamily="34" charset="0"/>
              <a:buChar char="•"/>
            </a:pPr>
            <a:endParaRPr lang="en-US" b="0" i="0" baseline="0" dirty="0" smtClean="0"/>
          </a:p>
          <a:p>
            <a:pPr>
              <a:buFont typeface="Arial" pitchFamily="34" charset="0"/>
              <a:buNone/>
            </a:pPr>
            <a:r>
              <a:rPr lang="en-US" b="1" i="0" baseline="0" dirty="0" smtClean="0"/>
              <a:t>**********</a:t>
            </a:r>
          </a:p>
          <a:p>
            <a:pPr>
              <a:buFont typeface="Arial" pitchFamily="34" charset="0"/>
              <a:buNone/>
            </a:pPr>
            <a:r>
              <a:rPr lang="en-US" b="1" i="0" baseline="0" dirty="0" smtClean="0"/>
              <a:t>Graphic Credit: </a:t>
            </a:r>
            <a:r>
              <a:rPr lang="en-US" b="0" i="0" baseline="0" dirty="0" smtClean="0"/>
              <a:t>http://en.wikipedia.org/wiki/Papua_New_Guinea</a:t>
            </a:r>
            <a:endParaRPr lang="en-US" b="0" i="0" dirty="0" smtClean="0"/>
          </a:p>
          <a:p>
            <a:endParaRPr lang="en-US" b="1"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i="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WHY: </a:t>
            </a:r>
            <a:r>
              <a:rPr lang="en-US" b="0" i="0" baseline="0" dirty="0" smtClean="0"/>
              <a:t>Ocean acidification poses a huge threat to marine organisms that produce calcium carbonate skeletons.  The oceans are home to a wide variety of animals that calcify.  This exercise allows students to realize how many organisms will be affected by changing seawater chemistry.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dirty="0" smtClean="0"/>
              <a:t>Objective:</a:t>
            </a:r>
            <a:r>
              <a:rPr lang="en-US" b="1" i="0" baseline="0" dirty="0" smtClean="0"/>
              <a:t> </a:t>
            </a:r>
            <a:r>
              <a:rPr lang="en-US" b="0" i="0" baseline="0" dirty="0" smtClean="0"/>
              <a:t>Investigate the shells and skeletons made of CaCO</a:t>
            </a:r>
            <a:r>
              <a:rPr lang="en-US" b="0" i="0" baseline="-25000" dirty="0" smtClean="0"/>
              <a:t>3</a:t>
            </a:r>
            <a:r>
              <a:rPr lang="en-US" b="0" i="0" baseline="0" dirty="0" smtClean="0"/>
              <a:t> pictured on the slide and/or on display for the students for commonality.  Some materials  to include are: coral skeletons, shells, crab molts, sea urchin spines, and sand.  Instructor should lead investigative inquiry with the students.</a:t>
            </a:r>
          </a:p>
          <a:p>
            <a:endParaRPr lang="en-US" b="0" i="0" baseline="0" dirty="0" smtClean="0"/>
          </a:p>
          <a:p>
            <a:r>
              <a:rPr lang="en-US" b="1" i="0" baseline="0" dirty="0" smtClean="0"/>
              <a:t>Question for Students: </a:t>
            </a:r>
            <a:r>
              <a:rPr lang="en-US" b="0" i="0" baseline="0" dirty="0" smtClean="0"/>
              <a:t>What do all of these things (pictures and minerals on display) have in common?</a:t>
            </a:r>
          </a:p>
          <a:p>
            <a:r>
              <a:rPr lang="en-US" b="1" i="0" baseline="0" dirty="0" smtClean="0"/>
              <a:t>Expected Responses: </a:t>
            </a:r>
            <a:r>
              <a:rPr lang="en-US" b="0" i="0" baseline="0" dirty="0" smtClean="0"/>
              <a:t>marine, live in the ocean, dead, hard, shells</a:t>
            </a:r>
            <a:endParaRPr lang="en-US" b="1" i="0" baseline="0" dirty="0" smtClean="0"/>
          </a:p>
          <a:p>
            <a:r>
              <a:rPr lang="en-US" b="1" i="0" baseline="0" dirty="0" smtClean="0"/>
              <a:t>Answer</a:t>
            </a:r>
            <a:r>
              <a:rPr lang="en-US" b="0" i="0" baseline="0" dirty="0" smtClean="0"/>
              <a:t>: All of the organisms showed have hardened structures made of the same chemical compound CaCO</a:t>
            </a:r>
            <a:r>
              <a:rPr lang="en-US" b="0" i="0" baseline="-25000" dirty="0" smtClean="0"/>
              <a:t>3 </a:t>
            </a:r>
            <a:r>
              <a:rPr lang="en-US" b="0" i="0" baseline="0" dirty="0" smtClean="0"/>
              <a:t>(calcium carbonate).</a:t>
            </a:r>
            <a:endParaRPr lang="en-US" b="1" i="0" baseline="-25000" dirty="0" smtClean="0"/>
          </a:p>
          <a:p>
            <a:endParaRPr lang="en-US" b="1" i="0" baseline="0" dirty="0" smtClean="0"/>
          </a:p>
          <a:p>
            <a:r>
              <a:rPr lang="en-US" b="1" i="0" baseline="0" dirty="0" smtClean="0"/>
              <a:t>**********</a:t>
            </a:r>
          </a:p>
          <a:p>
            <a:r>
              <a:rPr lang="en-US" b="1" i="0" baseline="0" dirty="0" smtClean="0"/>
              <a:t>PICTURE/GRAPHIC CREDITS (starting at top left and going clockwise):</a:t>
            </a:r>
          </a:p>
          <a:p>
            <a:r>
              <a:rPr lang="en-US" b="0" i="0" baseline="0" dirty="0" err="1" smtClean="0"/>
              <a:t>Coccolithophore</a:t>
            </a:r>
            <a:r>
              <a:rPr lang="en-US" b="0" i="0" baseline="0" dirty="0" smtClean="0"/>
              <a:t> – http://www.biolago.org/aktuelles-presse/news-artikel/alge-des-jahres-2009-emiliania-huxleyi-ein-algenzwerg-der-auf-das-weltweite-klima-wirkt/148/</a:t>
            </a:r>
          </a:p>
          <a:p>
            <a:r>
              <a:rPr lang="en-US" b="0" i="0" baseline="0" dirty="0" smtClean="0"/>
              <a:t>Oyster with spat (newly settled oysters) – Heather Page</a:t>
            </a:r>
          </a:p>
          <a:p>
            <a:r>
              <a:rPr lang="en-US" b="0" i="0" baseline="0" dirty="0" smtClean="0"/>
              <a:t>Tanner crab molting its exoskeleton – Heather Page</a:t>
            </a:r>
          </a:p>
          <a:p>
            <a:r>
              <a:rPr lang="en-US" b="0" i="0" baseline="0" dirty="0" smtClean="0"/>
              <a:t>Sea Urchin – Heather Page</a:t>
            </a:r>
          </a:p>
          <a:p>
            <a:endParaRPr lang="en-US" b="1" i="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1" i="1" dirty="0" smtClean="0"/>
              <a:t>This slide is for the instructor</a:t>
            </a:r>
          </a:p>
          <a:p>
            <a:endParaRPr lang="en-US" dirty="0" smtClean="0"/>
          </a:p>
          <a:p>
            <a:r>
              <a:rPr lang="en-US" b="1" dirty="0" smtClean="0"/>
              <a:t>WHY: </a:t>
            </a:r>
            <a:r>
              <a:rPr lang="en-US" b="0" dirty="0" smtClean="0"/>
              <a:t>This laboratory activity will allow students to see how</a:t>
            </a:r>
            <a:r>
              <a:rPr lang="en-US" b="0" baseline="0" dirty="0" smtClean="0"/>
              <a:t> dissolution may be affected by ocean acidification.</a:t>
            </a:r>
            <a:endParaRPr lang="en-US" b="1" dirty="0" smtClean="0"/>
          </a:p>
          <a:p>
            <a:endParaRPr lang="en-US" b="1" dirty="0" smtClean="0"/>
          </a:p>
          <a:p>
            <a:r>
              <a:rPr lang="en-US" b="1" dirty="0" smtClean="0"/>
              <a:t>Laboratory Preparation</a:t>
            </a:r>
          </a:p>
          <a:p>
            <a:pPr marL="228600" indent="-228600">
              <a:buAutoNum type="arabicPeriod"/>
            </a:pPr>
            <a:r>
              <a:rPr lang="en-US" b="0" baseline="0" dirty="0" smtClean="0"/>
              <a:t>Gather materials listed on the slide</a:t>
            </a:r>
          </a:p>
          <a:p>
            <a:pPr marL="228600" indent="-228600">
              <a:buAutoNum type="arabicPeriod"/>
            </a:pPr>
            <a:r>
              <a:rPr lang="en-US" b="0" baseline="0" dirty="0" smtClean="0"/>
              <a:t>Acidify seawater by adding car exhaust fumes, CO</a:t>
            </a:r>
            <a:r>
              <a:rPr lang="en-US" b="0" baseline="-25000" dirty="0" smtClean="0"/>
              <a:t>2</a:t>
            </a:r>
            <a:r>
              <a:rPr lang="en-US" b="0" baseline="0" dirty="0" smtClean="0"/>
              <a:t> gas, or sodium bicarbonate to a container of seawater.  Try to get the pH at least 0.4 units below the regular seawater pH since this represents the change expected by 2100 if we continue our current emission rates.</a:t>
            </a:r>
            <a:endParaRPr lang="en-US" b="0" dirty="0" smtClean="0"/>
          </a:p>
          <a:p>
            <a:endParaRPr lang="en-US" dirty="0" smtClean="0"/>
          </a:p>
          <a:p>
            <a:r>
              <a:rPr lang="en-US" sz="1200" b="1" i="0" kern="1200" dirty="0" smtClean="0">
                <a:solidFill>
                  <a:schemeClr val="tx1"/>
                </a:solidFill>
                <a:latin typeface="+mn-lt"/>
                <a:ea typeface="+mn-ea"/>
                <a:cs typeface="+mn-cs"/>
              </a:rPr>
              <a:t>Procedure: Day 1</a:t>
            </a:r>
            <a:endParaRPr lang="en-US" sz="1200" kern="1200" dirty="0" smtClean="0">
              <a:solidFill>
                <a:schemeClr val="tx1"/>
              </a:solidFill>
              <a:latin typeface="+mn-lt"/>
              <a:ea typeface="+mn-ea"/>
              <a:cs typeface="+mn-cs"/>
            </a:endParaRPr>
          </a:p>
          <a:p>
            <a:pPr marL="228600" indent="-228600">
              <a:buAutoNum type="arabicPeriod"/>
            </a:pPr>
            <a:r>
              <a:rPr lang="en-US" sz="1200" kern="1200" dirty="0" smtClean="0">
                <a:solidFill>
                  <a:schemeClr val="tx1"/>
                </a:solidFill>
                <a:latin typeface="+mn-lt"/>
                <a:ea typeface="+mn-ea"/>
                <a:cs typeface="+mn-cs"/>
              </a:rPr>
              <a:t>Label one beaker</a:t>
            </a:r>
            <a:r>
              <a:rPr lang="en-US" sz="1200" kern="1200" baseline="0" dirty="0" smtClean="0">
                <a:solidFill>
                  <a:schemeClr val="tx1"/>
                </a:solidFill>
                <a:latin typeface="+mn-lt"/>
                <a:ea typeface="+mn-ea"/>
                <a:cs typeface="+mn-cs"/>
              </a:rPr>
              <a:t> as “Regular Seawater” and fill with ~100 </a:t>
            </a:r>
            <a:r>
              <a:rPr lang="en-US" sz="1200" kern="1200" baseline="0" dirty="0" err="1" smtClean="0">
                <a:solidFill>
                  <a:schemeClr val="tx1"/>
                </a:solidFill>
                <a:latin typeface="+mn-lt"/>
                <a:ea typeface="+mn-ea"/>
                <a:cs typeface="+mn-cs"/>
              </a:rPr>
              <a:t>mL</a:t>
            </a:r>
            <a:r>
              <a:rPr lang="en-US" sz="1200" kern="1200" baseline="0" dirty="0" smtClean="0">
                <a:solidFill>
                  <a:schemeClr val="tx1"/>
                </a:solidFill>
                <a:latin typeface="+mn-lt"/>
                <a:ea typeface="+mn-ea"/>
                <a:cs typeface="+mn-cs"/>
              </a:rPr>
              <a:t> of seawater</a:t>
            </a:r>
          </a:p>
          <a:p>
            <a:pPr marL="228600" indent="-228600">
              <a:buAutoNum type="arabicPeriod"/>
            </a:pPr>
            <a:r>
              <a:rPr lang="en-US" sz="1200" kern="1200" baseline="0" dirty="0" smtClean="0">
                <a:solidFill>
                  <a:schemeClr val="tx1"/>
                </a:solidFill>
                <a:latin typeface="+mn-lt"/>
                <a:ea typeface="+mn-ea"/>
                <a:cs typeface="+mn-cs"/>
              </a:rPr>
              <a:t>Label the other beaker as “Acidified Seawater” and fill with ~100 </a:t>
            </a:r>
            <a:r>
              <a:rPr lang="en-US" sz="1200" kern="1200" baseline="0" dirty="0" err="1" smtClean="0">
                <a:solidFill>
                  <a:schemeClr val="tx1"/>
                </a:solidFill>
                <a:latin typeface="+mn-lt"/>
                <a:ea typeface="+mn-ea"/>
                <a:cs typeface="+mn-cs"/>
              </a:rPr>
              <a:t>mL</a:t>
            </a:r>
            <a:r>
              <a:rPr lang="en-US" sz="1200" kern="1200" baseline="0" dirty="0" smtClean="0">
                <a:solidFill>
                  <a:schemeClr val="tx1"/>
                </a:solidFill>
                <a:latin typeface="+mn-lt"/>
                <a:ea typeface="+mn-ea"/>
                <a:cs typeface="+mn-cs"/>
              </a:rPr>
              <a:t> of acidified seawater</a:t>
            </a:r>
          </a:p>
          <a:p>
            <a:pPr marL="228600" indent="-228600">
              <a:buAutoNum type="arabicPeriod"/>
            </a:pPr>
            <a:r>
              <a:rPr lang="en-US" sz="1200" kern="1200" baseline="0" dirty="0" smtClean="0">
                <a:solidFill>
                  <a:schemeClr val="tx1"/>
                </a:solidFill>
                <a:latin typeface="+mn-lt"/>
                <a:ea typeface="+mn-ea"/>
                <a:cs typeface="+mn-cs"/>
              </a:rPr>
              <a:t>Add 10 drops of pH indicator dye to the seawater in each beaker and record the initial pH.</a:t>
            </a:r>
          </a:p>
          <a:p>
            <a:pPr marL="228600" indent="-228600">
              <a:buAutoNum type="arabicPeriod"/>
            </a:pPr>
            <a:r>
              <a:rPr lang="en-US" sz="1200" kern="1200" baseline="0" dirty="0" smtClean="0">
                <a:solidFill>
                  <a:schemeClr val="tx1"/>
                </a:solidFill>
                <a:latin typeface="+mn-lt"/>
                <a:ea typeface="+mn-ea"/>
                <a:cs typeface="+mn-cs"/>
              </a:rPr>
              <a:t>Collect your CaCO3 material and make observations, including the initial weight and observations under the microscope.</a:t>
            </a:r>
          </a:p>
          <a:p>
            <a:pPr marL="228600" indent="-228600">
              <a:buAutoNum type="arabicPeriod"/>
            </a:pPr>
            <a:r>
              <a:rPr lang="en-US" sz="1200" kern="1200" baseline="0" dirty="0" smtClean="0">
                <a:solidFill>
                  <a:schemeClr val="tx1"/>
                </a:solidFill>
                <a:latin typeface="+mn-lt"/>
                <a:ea typeface="+mn-ea"/>
                <a:cs typeface="+mn-cs"/>
              </a:rPr>
              <a:t>Add the same amount of CaCO3 material to each beaker.  Record any observations such as color change to the pH indicator, bubbles, etc.</a:t>
            </a:r>
          </a:p>
          <a:p>
            <a:pPr marL="228600" indent="-228600">
              <a:buAutoNum type="arabicPeriod"/>
            </a:pPr>
            <a:r>
              <a:rPr lang="en-US" sz="1200" kern="1200" baseline="0" dirty="0" smtClean="0">
                <a:solidFill>
                  <a:schemeClr val="tx1"/>
                </a:solidFill>
                <a:latin typeface="+mn-lt"/>
                <a:ea typeface="+mn-ea"/>
                <a:cs typeface="+mn-cs"/>
              </a:rPr>
              <a:t>Cover the beakers with </a:t>
            </a:r>
            <a:r>
              <a:rPr lang="en-US" sz="1200" kern="1200" baseline="0" dirty="0" err="1" smtClean="0">
                <a:solidFill>
                  <a:schemeClr val="tx1"/>
                </a:solidFill>
                <a:latin typeface="+mn-lt"/>
                <a:ea typeface="+mn-ea"/>
                <a:cs typeface="+mn-cs"/>
              </a:rPr>
              <a:t>Parafilm</a:t>
            </a:r>
            <a:r>
              <a:rPr lang="en-US" sz="1200" kern="1200" baseline="0" dirty="0" smtClean="0">
                <a:solidFill>
                  <a:schemeClr val="tx1"/>
                </a:solidFill>
                <a:latin typeface="+mn-lt"/>
                <a:ea typeface="+mn-ea"/>
                <a:cs typeface="+mn-cs"/>
              </a:rPr>
              <a:t> and label with the group name.</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Expected Results</a:t>
            </a:r>
          </a:p>
          <a:p>
            <a:r>
              <a:rPr lang="en-US" sz="1200" kern="1200" baseline="0" dirty="0" smtClean="0">
                <a:solidFill>
                  <a:schemeClr val="tx1"/>
                </a:solidFill>
                <a:latin typeface="+mn-lt"/>
                <a:ea typeface="+mn-ea"/>
                <a:cs typeface="+mn-cs"/>
              </a:rPr>
              <a:t>Students may observe bubbles coming off of the calcium carbonate minerals (particularly the sand).  The bubbles are due to dissolution of calcium carbonate which produces carbon dioxide.  The pH of seawater solutions should not change since seawater buffers against changes in pH.</a:t>
            </a:r>
            <a:endParaRPr lang="en-US" sz="1200" kern="1200" dirty="0" smtClean="0">
              <a:solidFill>
                <a:schemeClr val="tx1"/>
              </a:solidFill>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kern="1200" dirty="0" smtClean="0">
                <a:solidFill>
                  <a:schemeClr val="tx1"/>
                </a:solidFill>
                <a:latin typeface="+mn-lt"/>
                <a:ea typeface="+mn-ea"/>
                <a:cs typeface="+mn-cs"/>
              </a:rPr>
              <a:t>This slide is for the instructor</a:t>
            </a: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Procedure: Day 2</a:t>
            </a:r>
            <a:endParaRPr lang="en-US" sz="1200" i="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Students make predictions about what happened to their CaCO</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mineral.</a:t>
            </a:r>
          </a:p>
          <a:p>
            <a:r>
              <a:rPr lang="en-US" sz="1200" kern="1200" dirty="0" smtClean="0">
                <a:solidFill>
                  <a:schemeClr val="tx1"/>
                </a:solidFill>
                <a:latin typeface="+mn-lt"/>
                <a:ea typeface="+mn-ea"/>
                <a:cs typeface="+mn-cs"/>
              </a:rPr>
              <a:t>2. Students collect their beakers and remove the </a:t>
            </a:r>
            <a:r>
              <a:rPr lang="en-US" sz="1200" kern="1200" dirty="0" err="1" smtClean="0">
                <a:solidFill>
                  <a:schemeClr val="tx1"/>
                </a:solidFill>
                <a:latin typeface="+mn-lt"/>
                <a:ea typeface="+mn-ea"/>
                <a:cs typeface="+mn-cs"/>
              </a:rPr>
              <a:t>Parafilm</a:t>
            </a:r>
            <a:r>
              <a:rPr lang="en-US" sz="1200" kern="1200" baseline="0" dirty="0" smtClean="0">
                <a:solidFill>
                  <a:schemeClr val="tx1"/>
                </a:solidFill>
                <a:latin typeface="+mn-lt"/>
                <a:ea typeface="+mn-ea"/>
                <a:cs typeface="+mn-cs"/>
              </a:rPr>
              <a:t> to m</a:t>
            </a:r>
            <a:r>
              <a:rPr lang="en-US" sz="1200" kern="1200" dirty="0" smtClean="0">
                <a:solidFill>
                  <a:schemeClr val="tx1"/>
                </a:solidFill>
                <a:latin typeface="+mn-lt"/>
                <a:ea typeface="+mn-ea"/>
                <a:cs typeface="+mn-cs"/>
              </a:rPr>
              <a:t>ake initial observations such as seawater pH of each beaker.</a:t>
            </a:r>
          </a:p>
          <a:p>
            <a:r>
              <a:rPr lang="en-US" sz="1200" kern="1200" dirty="0" smtClean="0">
                <a:solidFill>
                  <a:schemeClr val="tx1"/>
                </a:solidFill>
                <a:latin typeface="+mn-lt"/>
                <a:ea typeface="+mn-ea"/>
                <a:cs typeface="+mn-cs"/>
              </a:rPr>
              <a:t>3. Students need to get one large beaker (1 per group), filter papers (2 per group), and funnels (1 per group)</a:t>
            </a:r>
          </a:p>
          <a:p>
            <a:r>
              <a:rPr lang="en-US" sz="1200" kern="1200" dirty="0" smtClean="0">
                <a:solidFill>
                  <a:schemeClr val="tx1"/>
                </a:solidFill>
                <a:latin typeface="+mn-lt"/>
                <a:ea typeface="+mn-ea"/>
                <a:cs typeface="+mn-cs"/>
              </a:rPr>
              <a:t>4. Weigh the filter paper</a:t>
            </a:r>
          </a:p>
          <a:p>
            <a:r>
              <a:rPr lang="en-US" sz="1200" kern="1200" dirty="0" smtClean="0">
                <a:solidFill>
                  <a:schemeClr val="tx1"/>
                </a:solidFill>
                <a:latin typeface="+mn-lt"/>
                <a:ea typeface="+mn-ea"/>
                <a:cs typeface="+mn-cs"/>
              </a:rPr>
              <a:t>4. Fold the filter paper to fit inside the funnel.</a:t>
            </a:r>
          </a:p>
          <a:p>
            <a:r>
              <a:rPr lang="en-US" sz="1200" kern="1200" dirty="0" smtClean="0">
                <a:solidFill>
                  <a:schemeClr val="tx1"/>
                </a:solidFill>
                <a:latin typeface="+mn-lt"/>
                <a:ea typeface="+mn-ea"/>
                <a:cs typeface="+mn-cs"/>
              </a:rPr>
              <a:t>5. Pour contents of a beaker into the funnel to collect the CaCO</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minerals. (You may need to wait an additional day before weighing the CaCO3</a:t>
            </a:r>
            <a:r>
              <a:rPr lang="en-US" sz="1200" kern="1200" baseline="0" dirty="0" smtClean="0">
                <a:solidFill>
                  <a:schemeClr val="tx1"/>
                </a:solidFill>
                <a:latin typeface="+mn-lt"/>
                <a:ea typeface="+mn-ea"/>
                <a:cs typeface="+mn-cs"/>
              </a:rPr>
              <a:t> mineral so it can dry.)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6. Place the filter paper with CaCO</a:t>
            </a:r>
            <a:r>
              <a:rPr lang="en-US" sz="1200" kern="1200" baseline="-25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mineral into a weighing dish.  Calculate</a:t>
            </a:r>
            <a:r>
              <a:rPr lang="en-US" sz="1200" kern="1200" baseline="0" dirty="0" smtClean="0">
                <a:solidFill>
                  <a:schemeClr val="tx1"/>
                </a:solidFill>
                <a:latin typeface="+mn-lt"/>
                <a:ea typeface="+mn-ea"/>
                <a:cs typeface="+mn-cs"/>
              </a:rPr>
              <a:t> the w</a:t>
            </a:r>
            <a:r>
              <a:rPr lang="en-US" sz="1200" kern="1200" dirty="0" smtClean="0">
                <a:solidFill>
                  <a:schemeClr val="tx1"/>
                </a:solidFill>
                <a:latin typeface="+mn-lt"/>
                <a:ea typeface="+mn-ea"/>
                <a:cs typeface="+mn-cs"/>
              </a:rPr>
              <a:t>eight of the mineral.  Was there a change?</a:t>
            </a:r>
          </a:p>
          <a:p>
            <a:r>
              <a:rPr lang="en-US" sz="1200" kern="1200" dirty="0" smtClean="0">
                <a:solidFill>
                  <a:schemeClr val="tx1"/>
                </a:solidFill>
                <a:latin typeface="+mn-lt"/>
                <a:ea typeface="+mn-ea"/>
                <a:cs typeface="+mn-cs"/>
              </a:rPr>
              <a:t>7. Examine mineral under the microscope and observe changes from initial condition.</a:t>
            </a:r>
          </a:p>
          <a:p>
            <a:r>
              <a:rPr lang="en-US" sz="1200" kern="1200" dirty="0" smtClean="0">
                <a:solidFill>
                  <a:schemeClr val="tx1"/>
                </a:solidFill>
                <a:latin typeface="+mn-lt"/>
                <a:ea typeface="+mn-ea"/>
                <a:cs typeface="+mn-cs"/>
              </a:rPr>
              <a:t>8. Repeat steps 4-7 for each beaker.</a:t>
            </a:r>
          </a:p>
          <a:p>
            <a:endParaRPr lang="en-US" baseline="0" dirty="0" smtClean="0"/>
          </a:p>
          <a:p>
            <a:r>
              <a:rPr lang="en-US" baseline="0" dirty="0" smtClean="0"/>
              <a:t>After all the groups are done, the class should do a share-out of results to compare seawater and acidified water.</a:t>
            </a:r>
          </a:p>
          <a:p>
            <a:endParaRPr lang="en-US" dirty="0" smtClean="0"/>
          </a:p>
          <a:p>
            <a:r>
              <a:rPr lang="en-US" b="1" dirty="0" smtClean="0"/>
              <a:t>Possible</a:t>
            </a:r>
            <a:r>
              <a:rPr lang="en-US" b="1" baseline="0" dirty="0" smtClean="0"/>
              <a:t> Conclusion Questions</a:t>
            </a:r>
          </a:p>
          <a:p>
            <a:r>
              <a:rPr lang="en-US" sz="1200" kern="1200" dirty="0" smtClean="0">
                <a:solidFill>
                  <a:schemeClr val="tx1"/>
                </a:solidFill>
                <a:latin typeface="+mn-lt"/>
                <a:ea typeface="+mn-ea"/>
                <a:cs typeface="+mn-cs"/>
              </a:rPr>
              <a:t>1. How much did the weight of the sand change?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(Final Sand Weight – Initial Sand Weight)</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 Did the weight of the sand change more in regular or acidified seawater?  </a:t>
            </a:r>
          </a:p>
          <a:p>
            <a:r>
              <a:rPr lang="en-US" sz="1200" kern="1200" dirty="0" smtClean="0">
                <a:solidFill>
                  <a:schemeClr val="tx1"/>
                </a:solidFill>
                <a:latin typeface="+mn-lt"/>
                <a:ea typeface="+mn-ea"/>
                <a:cs typeface="+mn-cs"/>
              </a:rPr>
              <a:t> 	Expected</a:t>
            </a:r>
            <a:r>
              <a:rPr lang="en-US" sz="1200" kern="1200" baseline="0" dirty="0" smtClean="0">
                <a:solidFill>
                  <a:schemeClr val="tx1"/>
                </a:solidFill>
                <a:latin typeface="+mn-lt"/>
                <a:ea typeface="+mn-ea"/>
                <a:cs typeface="+mn-cs"/>
              </a:rPr>
              <a:t> Response: Acidified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3.  What process(</a:t>
            </a:r>
            <a:r>
              <a:rPr lang="en-US" sz="1200" kern="1200" dirty="0" err="1" smtClean="0">
                <a:solidFill>
                  <a:schemeClr val="tx1"/>
                </a:solidFill>
                <a:latin typeface="+mn-lt"/>
                <a:ea typeface="+mn-ea"/>
                <a:cs typeface="+mn-cs"/>
              </a:rPr>
              <a:t>es</a:t>
            </a:r>
            <a:r>
              <a:rPr lang="en-US" sz="1200" kern="1200" dirty="0" smtClean="0">
                <a:solidFill>
                  <a:schemeClr val="tx1"/>
                </a:solidFill>
                <a:latin typeface="+mn-lt"/>
                <a:ea typeface="+mn-ea"/>
                <a:cs typeface="+mn-cs"/>
              </a:rPr>
              <a:t>) led to the change in the weight of sand?</a:t>
            </a:r>
          </a:p>
          <a:p>
            <a:r>
              <a:rPr lang="en-US" sz="1200" kern="1200" dirty="0" smtClean="0">
                <a:solidFill>
                  <a:schemeClr val="tx1"/>
                </a:solidFill>
                <a:latin typeface="+mn-lt"/>
                <a:ea typeface="+mn-ea"/>
                <a:cs typeface="+mn-cs"/>
              </a:rPr>
              <a:t> 	Expected</a:t>
            </a:r>
            <a:r>
              <a:rPr lang="en-US" sz="1200" kern="1200" baseline="0" dirty="0" smtClean="0">
                <a:solidFill>
                  <a:schemeClr val="tx1"/>
                </a:solidFill>
                <a:latin typeface="+mn-lt"/>
                <a:ea typeface="+mn-ea"/>
                <a:cs typeface="+mn-cs"/>
              </a:rPr>
              <a:t> Response: Dissolution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4. Using your answer from above, how might ocean acidification affect marine organisms?</a:t>
            </a:r>
          </a:p>
          <a:p>
            <a:r>
              <a:rPr lang="en-US" sz="1200" kern="1200" dirty="0" smtClean="0">
                <a:solidFill>
                  <a:schemeClr val="tx1"/>
                </a:solidFill>
                <a:latin typeface="+mn-lt"/>
                <a:ea typeface="+mn-ea"/>
                <a:cs typeface="+mn-cs"/>
              </a:rPr>
              <a:t>	Expected Response:</a:t>
            </a:r>
            <a:r>
              <a:rPr lang="en-US" sz="1200" kern="1200" baseline="0" dirty="0" smtClean="0">
                <a:solidFill>
                  <a:schemeClr val="tx1"/>
                </a:solidFill>
                <a:latin typeface="+mn-lt"/>
                <a:ea typeface="+mn-ea"/>
                <a:cs typeface="+mn-cs"/>
              </a:rPr>
              <a:t> Shells of marine animals may dissolve.  These animals could die.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latin typeface="+mn-lt"/>
                <a:ea typeface="+mn-ea"/>
                <a:cs typeface="+mn-cs"/>
              </a:rPr>
              <a:t>This slide is for the </a:t>
            </a:r>
            <a:r>
              <a:rPr lang="en-US" sz="1200" b="1" i="1" kern="1200" dirty="0" smtClean="0">
                <a:solidFill>
                  <a:schemeClr val="tx1"/>
                </a:solidFill>
                <a:latin typeface="+mn-lt"/>
                <a:ea typeface="+mn-ea"/>
                <a:cs typeface="+mn-cs"/>
              </a:rPr>
              <a:t>instructor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smtClean="0">
              <a:solidFill>
                <a:schemeClr val="tx1"/>
              </a:solidFill>
              <a:latin typeface="+mn-lt"/>
              <a:ea typeface="+mn-ea"/>
              <a:cs typeface="+mn-cs"/>
            </a:endParaRPr>
          </a:p>
          <a:p>
            <a:r>
              <a:rPr lang="en-US" b="1" dirty="0" smtClean="0"/>
              <a:t>Background Information</a:t>
            </a:r>
            <a:endParaRPr lang="en-US" b="1" dirty="0" smtClean="0"/>
          </a:p>
          <a:p>
            <a:r>
              <a:rPr lang="en-US" dirty="0" smtClean="0"/>
              <a:t>Calcification is described by the reaction given at the top of the slide.  Again, calcium carbonate</a:t>
            </a:r>
            <a:r>
              <a:rPr lang="en-US" baseline="0" dirty="0" smtClean="0"/>
              <a:t> can be one of three forms: calcite, aragonite, or </a:t>
            </a:r>
            <a:r>
              <a:rPr lang="en-US" baseline="0" dirty="0" smtClean="0"/>
              <a:t>Mg-calcite (see Lesson 3_Ocean Acidification).</a:t>
            </a:r>
            <a:r>
              <a:rPr lang="en-US" dirty="0" smtClean="0"/>
              <a:t>  </a:t>
            </a:r>
            <a:r>
              <a:rPr lang="en-US" dirty="0" smtClean="0"/>
              <a:t>The ability</a:t>
            </a:r>
            <a:r>
              <a:rPr lang="en-US" baseline="0" dirty="0" smtClean="0"/>
              <a:t> of calcium carbonate to be precipitated in seawater depends on the saturation </a:t>
            </a:r>
            <a:r>
              <a:rPr lang="en-US" baseline="0" dirty="0" smtClean="0"/>
              <a:t>state (</a:t>
            </a:r>
            <a:r>
              <a:rPr lang="el-GR" baseline="0" dirty="0" smtClean="0"/>
              <a:t>Ω</a:t>
            </a:r>
            <a:r>
              <a:rPr lang="en-US" baseline="0" dirty="0" smtClean="0"/>
              <a:t>) </a:t>
            </a:r>
            <a:r>
              <a:rPr lang="en-US" baseline="0" dirty="0" smtClean="0"/>
              <a:t>with respect to the calcium carbonate mineral.  The saturation state is calculated from the concentrations of calcium and carbonate over a solubility </a:t>
            </a:r>
            <a:r>
              <a:rPr lang="en-US" baseline="0" dirty="0" smtClean="0"/>
              <a:t>constant (K’</a:t>
            </a:r>
            <a:r>
              <a:rPr lang="en-US" baseline="-25000" dirty="0" smtClean="0"/>
              <a:t>sp</a:t>
            </a:r>
            <a:r>
              <a:rPr lang="en-US" baseline="0" dirty="0" smtClean="0"/>
              <a:t>).  The solubility product basically describes how much calcium carbonate would dissolve under a certain pressure and temperature.  Because </a:t>
            </a:r>
            <a:r>
              <a:rPr lang="en-US" baseline="0" dirty="0" smtClean="0"/>
              <a:t>[</a:t>
            </a:r>
            <a:r>
              <a:rPr lang="en-US" baseline="0" dirty="0" smtClean="0"/>
              <a:t>Ca</a:t>
            </a:r>
            <a:r>
              <a:rPr lang="en-US" baseline="40000" dirty="0" smtClean="0"/>
              <a:t>2+</a:t>
            </a:r>
            <a:r>
              <a:rPr lang="en-US" baseline="0" dirty="0" smtClean="0"/>
              <a:t>] </a:t>
            </a:r>
            <a:r>
              <a:rPr lang="en-US" baseline="0" dirty="0" smtClean="0"/>
              <a:t>is relatively constant in the oceans, the saturation state is largely controlled by carbonate.  </a:t>
            </a:r>
            <a:endParaRPr lang="en-US" baseline="0" dirty="0" smtClean="0"/>
          </a:p>
          <a:p>
            <a:endParaRPr lang="en-US" baseline="0" dirty="0" smtClean="0"/>
          </a:p>
          <a:p>
            <a:r>
              <a:rPr lang="en-US" baseline="0" dirty="0" smtClean="0"/>
              <a:t>As a consequence of ocean acidification, the concentration of carbonate ions decreases.  Therefore, the overall saturation state with respect to calcium carbonate also decreases.  This means that is could be harder to precipitate calcium carbonate and that calcium carbonate will more readily dissolve. </a:t>
            </a:r>
          </a:p>
          <a:p>
            <a:endParaRPr lang="en-US" baseline="0" dirty="0" smtClean="0"/>
          </a:p>
          <a:p>
            <a:r>
              <a:rPr lang="en-US" baseline="0" dirty="0" smtClean="0"/>
              <a:t>When </a:t>
            </a:r>
            <a:r>
              <a:rPr lang="en-US" baseline="0" dirty="0" smtClean="0"/>
              <a:t>the saturation state is above one, there is more carbonate than expected at equilibrium and the solution is considered to be supersaturated.  When the saturation state falls below one, calcium carbonate will start to dissolve into the seawater.  Dissolution is the reverse of the calcification reaction.  </a:t>
            </a:r>
            <a:r>
              <a:rPr lang="en-US" baseline="0" dirty="0" smtClean="0"/>
              <a:t>Some marine organisms (e.g. corals) </a:t>
            </a:r>
            <a:r>
              <a:rPr lang="en-US" baseline="0" dirty="0" smtClean="0"/>
              <a:t>may require a higher saturation state in order to </a:t>
            </a:r>
            <a:r>
              <a:rPr lang="en-US" baseline="0" dirty="0" smtClean="0"/>
              <a:t>calcify while other organisms </a:t>
            </a:r>
            <a:r>
              <a:rPr lang="en-US" baseline="0" dirty="0" smtClean="0"/>
              <a:t>in the deep sea are able to calcify even though the seawater is </a:t>
            </a:r>
            <a:r>
              <a:rPr lang="en-US" baseline="0" dirty="0" smtClean="0"/>
              <a:t>under-saturated.</a:t>
            </a:r>
            <a:endParaRPr lang="en-US"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0" i="0" dirty="0" smtClean="0"/>
          </a:p>
          <a:p>
            <a:r>
              <a:rPr lang="en-US" b="1" i="0" dirty="0" smtClean="0"/>
              <a:t>WHY: </a:t>
            </a:r>
            <a:r>
              <a:rPr lang="en-US" b="0" i="0" dirty="0" smtClean="0"/>
              <a:t>Shows students the different responses of marine organisms to ocean acidification.</a:t>
            </a:r>
          </a:p>
          <a:p>
            <a:endParaRPr lang="en-US" b="0" i="0" dirty="0" smtClean="0"/>
          </a:p>
          <a:p>
            <a:r>
              <a:rPr lang="en-US" b="1" i="0" dirty="0" smtClean="0"/>
              <a:t>Narrative for the Instructor</a:t>
            </a:r>
          </a:p>
          <a:p>
            <a:r>
              <a:rPr lang="en-US" b="0" i="0" dirty="0" smtClean="0"/>
              <a:t>This slide shows the</a:t>
            </a:r>
            <a:r>
              <a:rPr lang="en-US" b="0" i="0" baseline="0" dirty="0" smtClean="0"/>
              <a:t> results of two different studies.  The study on the left examined the growth of young Tanner crabs local to Alaska.  We have three different bars shown on the graph; each one of these bars represents a different concentration of carbon dioxide, or saturation state.  The blue bar corresponds to regular seawater while the red and green bars show seawater acidified with carbon dioxide gas.  The crabs growing in the regular seawater had more growth than the crab growing in seawater that was acidified.  (Note: The carapace refers to the main part of the exoskeleton which covers most of its body.)  Therefore, the crabs growing in the acidified seawater were smaller than the ones growing in regular seawater.  So not only can we have dissolution as you observed in your lab, but ocean acidification may also slow down growth (calcification).</a:t>
            </a:r>
          </a:p>
          <a:p>
            <a:endParaRPr lang="en-US" b="0" i="0" baseline="0" dirty="0" smtClean="0"/>
          </a:p>
          <a:p>
            <a:r>
              <a:rPr lang="en-US" b="0" i="0" baseline="0" dirty="0" smtClean="0"/>
              <a:t>The second study examined the changes in coral skeletons of young Bermudian corals that have just started growing their skeleton.  The top skeleton grew in regular seawater and you can see the progressive changes as the seawater acidity (or amount of carbon dioxide) increases.  In the most acidified seawater, the coral skeleton was almost completely dissolved.    </a:t>
            </a:r>
            <a:endParaRPr lang="en-US" b="1" i="0" dirty="0" smtClean="0"/>
          </a:p>
          <a:p>
            <a:endParaRPr lang="en-US" b="0" i="0" baseline="0" dirty="0" smtClean="0"/>
          </a:p>
          <a:p>
            <a:r>
              <a:rPr lang="en-US" b="1" i="0" baseline="0" dirty="0" smtClean="0"/>
              <a:t>**********</a:t>
            </a:r>
          </a:p>
          <a:p>
            <a:r>
              <a:rPr lang="en-US" b="1" i="0" baseline="0" dirty="0" smtClean="0"/>
              <a:t>Graphics Credit (Left): </a:t>
            </a:r>
            <a:r>
              <a:rPr lang="en-US" b="0" i="0" baseline="0" dirty="0" smtClean="0"/>
              <a:t>Heather Page (2010)</a:t>
            </a:r>
          </a:p>
          <a:p>
            <a:r>
              <a:rPr lang="en-US" b="1" i="0" dirty="0" smtClean="0"/>
              <a:t>Graphic Credit (Right): </a:t>
            </a:r>
            <a:r>
              <a:rPr lang="en-US" b="0" i="0" dirty="0" smtClean="0"/>
              <a:t>Cohen,</a:t>
            </a:r>
            <a:r>
              <a:rPr lang="en-US" b="0" i="0" baseline="0" dirty="0" smtClean="0"/>
              <a:t> AL, McCorkle, DC, de Putron, S, </a:t>
            </a:r>
            <a:r>
              <a:rPr lang="en-US" b="0" i="0" baseline="0" dirty="0" err="1" smtClean="0"/>
              <a:t>Gaetani</a:t>
            </a:r>
            <a:r>
              <a:rPr lang="en-US" b="0" i="0" baseline="0" dirty="0" smtClean="0"/>
              <a:t>, GA &amp; Rose, KA. 2009. Morphological and compositional changes in the skeletons of new coral recruits reared in acidified seawater: Insights into the biomineralization response to ocean acidification. </a:t>
            </a:r>
            <a:r>
              <a:rPr lang="en-US" b="0" i="1" baseline="0" dirty="0" smtClean="0"/>
              <a:t>G</a:t>
            </a:r>
            <a:r>
              <a:rPr lang="en-US" b="0" i="1" baseline="30000" dirty="0" smtClean="0"/>
              <a:t>3</a:t>
            </a:r>
            <a:r>
              <a:rPr lang="en-US" b="0" i="0" baseline="0" dirty="0" smtClean="0"/>
              <a:t>, 10(7): ISSN 1525-2027.  </a:t>
            </a:r>
            <a:r>
              <a:rPr lang="en-US" b="1" i="0" dirty="0" smtClean="0"/>
              <a:t> </a:t>
            </a:r>
            <a:endParaRPr lang="en-US" b="1" i="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a:t>
            </a:r>
            <a:r>
              <a:rPr lang="en-US" b="1" i="1" dirty="0" smtClean="0"/>
              <a:t>students</a:t>
            </a:r>
          </a:p>
          <a:p>
            <a:endParaRPr lang="en-US" b="1" i="1" dirty="0" smtClean="0"/>
          </a:p>
          <a:p>
            <a:r>
              <a:rPr lang="en-US" b="1" i="0" dirty="0" smtClean="0"/>
              <a:t>WHY: </a:t>
            </a:r>
            <a:r>
              <a:rPr lang="en-US" b="0" i="0" dirty="0" smtClean="0"/>
              <a:t>This slide summarizes student knowledge about ocean acidification.</a:t>
            </a:r>
          </a:p>
          <a:p>
            <a:endParaRPr lang="en-US" b="0" i="0" dirty="0" smtClean="0"/>
          </a:p>
          <a:p>
            <a:r>
              <a:rPr lang="en-US" b="1" i="0" dirty="0" smtClean="0"/>
              <a:t>Note for the Instructor:</a:t>
            </a:r>
            <a:r>
              <a:rPr lang="en-US" b="1" i="0" baseline="0" dirty="0" smtClean="0"/>
              <a:t> </a:t>
            </a:r>
            <a:r>
              <a:rPr lang="en-US" b="0" i="0" baseline="0" dirty="0" smtClean="0"/>
              <a:t>This slide contains animations to go along with the narrative.  The animations serve to emphasize the changes in seawater chemistry and processes due to increased carbon dioxide emission and ocean acidification.  When an animation should be played, there will be a note within the text.</a:t>
            </a:r>
          </a:p>
          <a:p>
            <a:endParaRPr lang="en-US" b="0" i="0" baseline="0" dirty="0" smtClean="0"/>
          </a:p>
          <a:p>
            <a:r>
              <a:rPr lang="en-US" b="1" i="0" baseline="0" dirty="0" smtClean="0"/>
              <a:t>Narrative for the Instructor</a:t>
            </a:r>
          </a:p>
          <a:p>
            <a:r>
              <a:rPr lang="en-US" b="0" i="0" dirty="0" smtClean="0"/>
              <a:t>Before</a:t>
            </a:r>
            <a:r>
              <a:rPr lang="en-US" b="0" i="0" baseline="0" dirty="0" smtClean="0"/>
              <a:t> introducing the final project for this unit, let’s summarize what we’ve learned so far.  This slide shows the carbon dioxide in the atmosphere dissolving into the ocean where it goes through a series of reactions.  These are the same reactions we’ve seen throughout the unit but now they are written out as two reactions.  Remember that the second reaction can go forwards and backwards, allowing seawater to buffer pH changes.  However, we have seen that seawater doesn’t completely buffer against changes in pH as the oceans continue to take up the carbon dioxide from the atmosphere.  So how is the concentration of carbon dioxide in the atmosphere changing? (Answer: Increasing; play animation)  Then as some of this carbon dioxide dissolves into the oceans, it causes the amount in seawater to increase as well (play animation).  When carbon dioxide levels in seawater increase, how does the concentration of hydrogen ions change? (Answer: Increases; play animation)  More hydrogen ions means the pH is smaller or bigger? (Answer: Smaller; play animation)  We saw in the laboratory activity that ocean acidification caused more dissolution of sand (play animation).  How did the calcification of crabs change when exposed to seawater with smaller pH? (Answer: Decreased; play animation) </a:t>
            </a:r>
          </a:p>
          <a:p>
            <a:endParaRPr lang="en-US" b="0" i="0" baseline="0" dirty="0" smtClean="0"/>
          </a:p>
          <a:p>
            <a:r>
              <a:rPr lang="en-US" b="1" i="0" baseline="0" dirty="0" smtClean="0"/>
              <a:t>Extend Activity</a:t>
            </a:r>
          </a:p>
          <a:p>
            <a:r>
              <a:rPr lang="en-US" b="0" i="0" baseline="0" dirty="0" smtClean="0"/>
              <a:t>Think-Pair-Share: Students should come up with their own definition of ocean acidification now that they have learned about these different components.    </a:t>
            </a:r>
            <a:endParaRPr lang="en-US" b="0" i="0" dirty="0" smtClean="0"/>
          </a:p>
          <a:p>
            <a:endParaRPr lang="en-US" b="0" i="0"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7DEB26C7-3BA2-41DC-B1DA-DBB343311BE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a:t>
            </a:r>
            <a:r>
              <a:rPr lang="en-US" b="1" i="1" dirty="0" smtClean="0"/>
              <a:t>students.</a:t>
            </a:r>
            <a:endParaRPr lang="en-US" b="1" i="1" dirty="0" smtClean="0"/>
          </a:p>
          <a:p>
            <a:endParaRPr lang="en-US" b="1" i="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WHY: </a:t>
            </a:r>
            <a:r>
              <a:rPr lang="en-US" b="0" i="0" baseline="0" dirty="0" smtClean="0"/>
              <a:t>Final project for the students to complete in order to learn about different responses of marine organisms and show what they have learned throughout this unit.</a:t>
            </a:r>
            <a:endParaRPr lang="en-US" b="1"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i="0" baseline="0" dirty="0" smtClean="0"/>
              <a:t>Narrative for the 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While decreased calcification and increased dissolution are common responses to ocean acidification, few marine organisms can respond differently.  We can see the variety of responses in this graph on the right.  Along the left side of the graph, we see several groups of marine organisms, including corals, bivalves, crustaceans, and plants.  The second column lists different physiological processes like survival, calcification, growth, and photosynthesis.  Next to each of these, is a box shaded red, yellow, grey or green.  Red means there is a reduction in that process while green means there is an increase.  Yellow means there is no change and grey areas are still unknown.  Do you see one of these colors or multiple? (Answer: multiple colors)  So what does that mean in terms of the response of marine organisms? (Answer: They respond differently)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For your final project, you have been hired by a grassroots organization that was started to protect the oceans, with a focus of increasing the public’s awareness about ocean acidification and how it affects marine organisms.  To do this, they would like you to create an informational brochure about ocean acidification and its effects on your marine organism, as well as how we can help your organism deal with these effects. </a:t>
            </a:r>
            <a:endParaRPr lang="en-US" b="0" i="0" dirty="0" smtClean="0"/>
          </a:p>
          <a:p>
            <a:endParaRPr lang="en-US" b="0" i="0" dirty="0" smtClean="0"/>
          </a:p>
          <a:p>
            <a:r>
              <a:rPr lang="en-US" b="1" i="0" dirty="0" smtClean="0"/>
              <a:t>Process/Steps for the Students</a:t>
            </a:r>
          </a:p>
          <a:p>
            <a:pPr marL="228600" indent="-228600">
              <a:buAutoNum type="arabicPeriod"/>
            </a:pPr>
            <a:r>
              <a:rPr lang="en-US" b="0" i="0" dirty="0" smtClean="0"/>
              <a:t>Choose your marine organism</a:t>
            </a:r>
            <a:r>
              <a:rPr lang="en-US" b="0" i="0" baseline="0" dirty="0" smtClean="0"/>
              <a:t> (suggested organisms on slide 11 of this DLP)</a:t>
            </a:r>
          </a:p>
          <a:p>
            <a:pPr marL="228600" indent="-228600">
              <a:buAutoNum type="arabicPeriod"/>
            </a:pPr>
            <a:r>
              <a:rPr lang="en-US" b="0" i="0" baseline="0" dirty="0" smtClean="0"/>
              <a:t>Collect information about ocean acidification and your marine organism (see </a:t>
            </a:r>
            <a:r>
              <a:rPr lang="en-US" b="1" i="0" baseline="0" dirty="0" smtClean="0"/>
              <a:t>“Ocean Acidification Brochure Data Collection Worksheet”</a:t>
            </a:r>
            <a:r>
              <a:rPr lang="en-US" b="0" i="0" baseline="0" dirty="0" smtClean="0"/>
              <a:t>)</a:t>
            </a:r>
          </a:p>
          <a:p>
            <a:pPr marL="228600" indent="-228600">
              <a:buAutoNum type="arabicPeriod"/>
            </a:pPr>
            <a:r>
              <a:rPr lang="en-US" b="0" i="0" baseline="0" dirty="0" smtClean="0"/>
              <a:t>Make a draft of your brochure layout</a:t>
            </a:r>
          </a:p>
          <a:p>
            <a:pPr marL="228600" indent="-228600">
              <a:buAutoNum type="arabicPeriod"/>
            </a:pPr>
            <a:r>
              <a:rPr lang="en-US" b="0" i="0" baseline="0" dirty="0" smtClean="0"/>
              <a:t>Create the final product using Microsoft Word</a:t>
            </a:r>
            <a:endParaRPr lang="en-US" b="0" i="0" dirty="0" smtClean="0"/>
          </a:p>
          <a:p>
            <a:endParaRPr lang="en-US" b="0" i="0" dirty="0" smtClean="0"/>
          </a:p>
          <a:p>
            <a:r>
              <a:rPr lang="en-US" b="1" i="0" baseline="0" dirty="0" smtClean="0"/>
              <a:t>Suggested </a:t>
            </a:r>
            <a:r>
              <a:rPr lang="en-US" b="1" i="0" baseline="0" dirty="0" smtClean="0"/>
              <a:t>Grading Rubric included</a:t>
            </a:r>
            <a:r>
              <a:rPr lang="en-US" b="1" i="0" baseline="0" dirty="0" smtClean="0"/>
              <a:t>. These brochures should be shared so students can see the variety of responses by marine organisms.</a:t>
            </a:r>
          </a:p>
          <a:p>
            <a:endParaRPr lang="en-US" b="1" i="0" baseline="0" dirty="0" smtClean="0"/>
          </a:p>
          <a:p>
            <a:r>
              <a:rPr lang="en-US" b="1" i="0" baseline="0" dirty="0" smtClean="0"/>
              <a:t>**********</a:t>
            </a:r>
          </a:p>
          <a:p>
            <a:r>
              <a:rPr lang="en-US" b="1" i="0" baseline="0" dirty="0" smtClean="0"/>
              <a:t>Graphic Credit: </a:t>
            </a:r>
            <a:r>
              <a:rPr lang="en-US" b="0" i="0" baseline="0" dirty="0" smtClean="0"/>
              <a:t>http://www.ncbi.nlm.nih.gov/pmc/articles/PMC3664023/</a:t>
            </a:r>
            <a:endParaRPr lang="en-US" b="0" i="0" baseline="0" dirty="0" smtClean="0"/>
          </a:p>
        </p:txBody>
      </p:sp>
      <p:sp>
        <p:nvSpPr>
          <p:cNvPr id="4" name="Slide Number Placeholder 3"/>
          <p:cNvSpPr>
            <a:spLocks noGrp="1"/>
          </p:cNvSpPr>
          <p:nvPr>
            <p:ph type="sldNum" sz="quarter" idx="10"/>
          </p:nvPr>
        </p:nvSpPr>
        <p:spPr/>
        <p:txBody>
          <a:bodyPr/>
          <a:lstStyle/>
          <a:p>
            <a:fld id="{17E0C8C1-B1A9-4E75-B821-7C411C90931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a:t>
            </a:r>
            <a:r>
              <a:rPr lang="en-US" b="1" i="1" baseline="0" dirty="0" smtClean="0"/>
              <a:t> slide is for the instructor</a:t>
            </a:r>
          </a:p>
          <a:p>
            <a:endParaRPr lang="en-US" b="1" i="1" baseline="0" dirty="0" smtClean="0"/>
          </a:p>
          <a:p>
            <a:r>
              <a:rPr lang="en-US" b="1" i="0" baseline="0" dirty="0" smtClean="0"/>
              <a:t>Examples of Marine Organisms for Final Project</a:t>
            </a:r>
          </a:p>
          <a:p>
            <a:r>
              <a:rPr lang="en-US" b="0" i="0" baseline="0" dirty="0" smtClean="0"/>
              <a:t>Marine organisms can be assigned to students or they may pick from the list.  There are many resources online as well as publications describing the response of these marine organisms to ocean acidification.</a:t>
            </a:r>
          </a:p>
        </p:txBody>
      </p:sp>
      <p:sp>
        <p:nvSpPr>
          <p:cNvPr id="4" name="Slide Number Placeholder 3"/>
          <p:cNvSpPr>
            <a:spLocks noGrp="1"/>
          </p:cNvSpPr>
          <p:nvPr>
            <p:ph type="sldNum" sz="quarter" idx="10"/>
          </p:nvPr>
        </p:nvSpPr>
        <p:spPr/>
        <p:txBody>
          <a:bodyPr/>
          <a:lstStyle/>
          <a:p>
            <a:fld id="{17E0C8C1-B1A9-4E75-B821-7C411C90931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0" i="0" dirty="0" smtClean="0"/>
              <a:t>By the end of this lesson, students should understand the</a:t>
            </a:r>
            <a:r>
              <a:rPr lang="en-US" b="0" i="0" baseline="0" dirty="0" smtClean="0"/>
              <a:t> significance of ocean acidification through the combination of activities, short lecture, and final project that addressed two misconceptions listed on slide 1 and below.  </a:t>
            </a:r>
            <a:endParaRPr lang="en-US" b="0" i="0" dirty="0" smtClean="0"/>
          </a:p>
          <a:p>
            <a:endParaRPr lang="en-US" b="1" i="1" dirty="0" smtClean="0"/>
          </a:p>
          <a:p>
            <a:r>
              <a:rPr lang="en-US" b="1" i="0" dirty="0" smtClean="0"/>
              <a:t>Conclusions</a:t>
            </a:r>
          </a:p>
          <a:p>
            <a:pPr marL="228600" indent="-228600">
              <a:buAutoNum type="arabicPeriod"/>
            </a:pPr>
            <a:r>
              <a:rPr lang="en-US" b="0" i="0" baseline="0" dirty="0" smtClean="0"/>
              <a:t>During the video (slide 3 engagement activity), the differences in ecosystems growing near and away from vents were seen.  Coral reefs grew in seawater away from the vents but </a:t>
            </a:r>
            <a:r>
              <a:rPr lang="en-US" b="0" i="0" baseline="0" dirty="0" err="1" smtClean="0"/>
              <a:t>seagrasses</a:t>
            </a:r>
            <a:r>
              <a:rPr lang="en-US" b="0" i="0" baseline="0" dirty="0" smtClean="0"/>
              <a:t> dominated the ecosystem where carbon dioxide was bubbling through the seafloor.</a:t>
            </a:r>
          </a:p>
          <a:p>
            <a:pPr marL="228600" indent="-228600">
              <a:buAutoNum type="arabicPeriod"/>
            </a:pPr>
            <a:r>
              <a:rPr lang="en-US" b="0" i="0" dirty="0" smtClean="0"/>
              <a:t>More</a:t>
            </a:r>
            <a:r>
              <a:rPr lang="en-US" b="0" i="0" baseline="0" dirty="0" smtClean="0"/>
              <a:t> d</a:t>
            </a:r>
            <a:r>
              <a:rPr lang="en-US" b="0" i="0" dirty="0" smtClean="0"/>
              <a:t>issolution</a:t>
            </a:r>
            <a:r>
              <a:rPr lang="en-US" b="0" i="0" baseline="0" dirty="0" smtClean="0"/>
              <a:t> was observed for calcium carbonate materials (sand, shells, etc.) that were exposed to acidified seawater.</a:t>
            </a:r>
          </a:p>
          <a:p>
            <a:pPr marL="228600" indent="-228600">
              <a:buAutoNum type="arabicPeriod"/>
            </a:pPr>
            <a:r>
              <a:rPr lang="en-US" b="0" i="0" baseline="0" dirty="0" smtClean="0"/>
              <a:t>By the end of their final projects, students should understand that some marine organisms may do worse under ocean acidification (e.g. most calcifying species) while others grow more (e.g. crustaceans, </a:t>
            </a:r>
            <a:r>
              <a:rPr lang="en-US" b="0" i="0" baseline="0" dirty="0" err="1" smtClean="0"/>
              <a:t>seagrasses</a:t>
            </a:r>
            <a:r>
              <a:rPr lang="en-US" b="0" i="0" baseline="0" dirty="0" smtClean="0"/>
              <a:t>).  </a:t>
            </a:r>
            <a:endParaRPr lang="en-US" b="0" i="0" dirty="0" smtClean="0"/>
          </a:p>
          <a:p>
            <a:endParaRPr lang="en-US" b="1" i="1" dirty="0" smtClean="0"/>
          </a:p>
          <a:p>
            <a:pPr lvl="0"/>
            <a:r>
              <a:rPr lang="en-US" sz="1200" b="1" dirty="0" smtClean="0">
                <a:ea typeface="ＭＳ Ｐゴシック" charset="0"/>
                <a:cs typeface="ＭＳ Ｐゴシック" charset="0"/>
              </a:rPr>
              <a:t>MISCONCEPTIONS:</a:t>
            </a:r>
            <a:r>
              <a:rPr lang="en-US" sz="1200" b="1" baseline="0" dirty="0" smtClean="0">
                <a:ea typeface="ＭＳ Ｐゴシック" charset="0"/>
                <a:cs typeface="ＭＳ Ｐゴシック" charset="0"/>
              </a:rPr>
              <a: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1. Ocean acidification will not affect marine organisms</a:t>
            </a:r>
          </a:p>
          <a:p>
            <a:pPr lvl="0"/>
            <a:r>
              <a:rPr lang="en-US" sz="1200" kern="1200" dirty="0" smtClean="0">
                <a:solidFill>
                  <a:schemeClr val="tx1"/>
                </a:solidFill>
                <a:latin typeface="+mn-lt"/>
                <a:ea typeface="+mn-ea"/>
                <a:cs typeface="+mn-cs"/>
              </a:rPr>
              <a:t>2. All organisms have the same response to ocean acidification</a:t>
            </a:r>
          </a:p>
          <a:p>
            <a:endParaRPr lang="en-US" b="1" i="1"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C8A3CFC-A3AD-4846-9BC3-40A2D4089B7F}" type="datetimeFigureOut">
              <a:rPr lang="en-US" smtClean="0"/>
              <a:pPr/>
              <a:t>6/17/2014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5CE3A3F-0340-497B-82F3-AAC0449AAF7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E3A3F-0340-497B-82F3-AAC0449AAF7F}"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C8A3CFC-A3AD-4846-9BC3-40A2D4089B7F}" type="datetimeFigureOut">
              <a:rPr lang="en-US" smtClean="0"/>
              <a:pPr/>
              <a:t>6/17/2014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5CE3A3F-0340-497B-82F3-AAC0449AAF7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8A3CFC-A3AD-4846-9BC3-40A2D4089B7F}"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5CE3A3F-0340-497B-82F3-AAC0449AAF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C8A3CFC-A3AD-4846-9BC3-40A2D4089B7F}"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5CE3A3F-0340-497B-82F3-AAC0449AAF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5CE3A3F-0340-497B-82F3-AAC0449AAF7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E3A3F-0340-497B-82F3-AAC0449AAF7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5CE3A3F-0340-497B-82F3-AAC0449AAF7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C8A3CFC-A3AD-4846-9BC3-40A2D4089B7F}" type="datetimeFigureOut">
              <a:rPr lang="en-US" smtClean="0"/>
              <a:pPr/>
              <a:t>6/17/2014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5CE3A3F-0340-497B-82F3-AAC0449AAF7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Ocean Acidification Affects Biology</a:t>
            </a:r>
            <a:endParaRPr lang="en-US" dirty="0"/>
          </a:p>
        </p:txBody>
      </p:sp>
      <p:sp>
        <p:nvSpPr>
          <p:cNvPr id="3"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4"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20482" name="Picture 2" descr="http://www.pmel.noaa.gov/co2/files/pteropodpics1_med.jpg"/>
          <p:cNvPicPr>
            <a:picLocks noChangeAspect="1" noChangeArrowheads="1"/>
          </p:cNvPicPr>
          <p:nvPr/>
        </p:nvPicPr>
        <p:blipFill>
          <a:blip r:embed="rId3" cstate="print"/>
          <a:srcRect/>
          <a:stretch>
            <a:fillRect/>
          </a:stretch>
        </p:blipFill>
        <p:spPr bwMode="auto">
          <a:xfrm>
            <a:off x="264795" y="2819400"/>
            <a:ext cx="8614410" cy="2590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Ocean Acidification</a:t>
            </a:r>
            <a:endParaRPr lang="en-US" dirty="0"/>
          </a:p>
        </p:txBody>
      </p:sp>
      <p:sp>
        <p:nvSpPr>
          <p:cNvPr id="3" name="Content Placeholder 2"/>
          <p:cNvSpPr>
            <a:spLocks noGrp="1"/>
          </p:cNvSpPr>
          <p:nvPr>
            <p:ph sz="quarter" idx="1"/>
          </p:nvPr>
        </p:nvSpPr>
        <p:spPr>
          <a:xfrm>
            <a:off x="301752" y="1527048"/>
            <a:ext cx="8503920" cy="5330952"/>
          </a:xfrm>
        </p:spPr>
        <p:txBody>
          <a:bodyPr>
            <a:normAutofit fontScale="85000" lnSpcReduction="20000"/>
          </a:bodyPr>
          <a:lstStyle/>
          <a:p>
            <a:pPr>
              <a:buNone/>
            </a:pPr>
            <a:r>
              <a:rPr lang="en-US" dirty="0" smtClean="0"/>
              <a:t>Materials Needed</a:t>
            </a:r>
          </a:p>
          <a:p>
            <a:pPr>
              <a:buNone/>
            </a:pPr>
            <a:r>
              <a:rPr lang="en-US" dirty="0" smtClean="0"/>
              <a:t>	Small pieces of paper with the following (per group):</a:t>
            </a:r>
            <a:endParaRPr lang="en-US" baseline="-25000" dirty="0" smtClean="0"/>
          </a:p>
          <a:p>
            <a:pPr>
              <a:buNone/>
            </a:pPr>
            <a:r>
              <a:rPr lang="en-US" dirty="0" smtClean="0"/>
              <a:t>		CO</a:t>
            </a:r>
            <a:r>
              <a:rPr lang="en-US" baseline="-25000" dirty="0" smtClean="0"/>
              <a:t>2</a:t>
            </a:r>
          </a:p>
          <a:p>
            <a:pPr>
              <a:buNone/>
            </a:pPr>
            <a:r>
              <a:rPr lang="en-US" dirty="0" smtClean="0"/>
              <a:t>		H</a:t>
            </a:r>
            <a:r>
              <a:rPr lang="en-US" baseline="-25000" dirty="0" smtClean="0"/>
              <a:t>2</a:t>
            </a:r>
            <a:r>
              <a:rPr lang="en-US" dirty="0" smtClean="0"/>
              <a:t>O</a:t>
            </a:r>
          </a:p>
          <a:p>
            <a:pPr>
              <a:buNone/>
            </a:pPr>
            <a:r>
              <a:rPr lang="en-US" dirty="0" smtClean="0"/>
              <a:t>		HCO</a:t>
            </a:r>
            <a:r>
              <a:rPr lang="en-US" baseline="-25000" dirty="0" smtClean="0"/>
              <a:t>3</a:t>
            </a:r>
            <a:r>
              <a:rPr lang="en-US" baseline="40000" dirty="0" smtClean="0"/>
              <a:t>-</a:t>
            </a:r>
          </a:p>
          <a:p>
            <a:pPr>
              <a:buNone/>
            </a:pPr>
            <a:r>
              <a:rPr lang="en-US" dirty="0" smtClean="0"/>
              <a:t>		H</a:t>
            </a:r>
            <a:r>
              <a:rPr lang="en-US" baseline="30000" dirty="0" smtClean="0"/>
              <a:t>+</a:t>
            </a:r>
          </a:p>
          <a:p>
            <a:pPr>
              <a:buNone/>
            </a:pPr>
            <a:r>
              <a:rPr lang="en-US" dirty="0" smtClean="0"/>
              <a:t>		CO</a:t>
            </a:r>
            <a:r>
              <a:rPr lang="en-US" baseline="-25000" dirty="0" smtClean="0"/>
              <a:t>3</a:t>
            </a:r>
            <a:r>
              <a:rPr lang="en-US" baseline="40000" dirty="0" smtClean="0"/>
              <a:t>2-</a:t>
            </a:r>
          </a:p>
          <a:p>
            <a:pPr>
              <a:buNone/>
            </a:pPr>
            <a:r>
              <a:rPr lang="en-US" dirty="0" smtClean="0"/>
              <a:t>		H</a:t>
            </a:r>
            <a:r>
              <a:rPr lang="en-US" baseline="40000" dirty="0" smtClean="0"/>
              <a:t>+</a:t>
            </a:r>
          </a:p>
          <a:p>
            <a:pPr>
              <a:buNone/>
            </a:pPr>
            <a:r>
              <a:rPr lang="en-US" baseline="30000" dirty="0" smtClean="0"/>
              <a:t>		</a:t>
            </a:r>
            <a:r>
              <a:rPr lang="en-US" dirty="0" smtClean="0"/>
              <a:t>2H</a:t>
            </a:r>
            <a:r>
              <a:rPr lang="en-US" baseline="40000" dirty="0" smtClean="0"/>
              <a:t>+</a:t>
            </a:r>
          </a:p>
          <a:p>
            <a:pPr>
              <a:buNone/>
            </a:pPr>
            <a:r>
              <a:rPr lang="en-US" dirty="0" smtClean="0"/>
              <a:t>		Arrow (5 per group)</a:t>
            </a:r>
          </a:p>
          <a:p>
            <a:pPr>
              <a:buNone/>
            </a:pPr>
            <a:r>
              <a:rPr lang="en-US" dirty="0" smtClean="0"/>
              <a:t>		Plus Sign (3 per group)</a:t>
            </a:r>
          </a:p>
          <a:p>
            <a:pPr>
              <a:buNone/>
            </a:pPr>
            <a:r>
              <a:rPr lang="en-US" dirty="0" smtClean="0"/>
              <a:t>	Envelope</a:t>
            </a:r>
          </a:p>
          <a:p>
            <a:pPr>
              <a:buNone/>
            </a:pPr>
            <a:r>
              <a:rPr lang="en-US" dirty="0" smtClean="0"/>
              <a:t>		</a:t>
            </a:r>
          </a:p>
          <a:p>
            <a:pPr>
              <a:buNone/>
            </a:pPr>
            <a:r>
              <a:rPr lang="en-US" dirty="0" smtClean="0"/>
              <a:t>		</a:t>
            </a:r>
            <a:endParaRPr lang="en-US" dirty="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Naturally Acidified Reefs Video</a:t>
            </a:r>
            <a:endParaRPr lang="en-US" dirty="0"/>
          </a:p>
        </p:txBody>
      </p:sp>
      <p:pic>
        <p:nvPicPr>
          <p:cNvPr id="1028" name="Picture 4" descr="File:Papua New Guinea (orthographic projection).svg"/>
          <p:cNvPicPr>
            <a:picLocks noChangeAspect="1" noChangeArrowheads="1"/>
          </p:cNvPicPr>
          <p:nvPr/>
        </p:nvPicPr>
        <p:blipFill>
          <a:blip r:embed="rId3" cstate="print"/>
          <a:srcRect/>
          <a:stretch>
            <a:fillRect/>
          </a:stretch>
        </p:blipFill>
        <p:spPr bwMode="auto">
          <a:xfrm>
            <a:off x="4191000" y="1676400"/>
            <a:ext cx="4619625" cy="4619626"/>
          </a:xfrm>
          <a:prstGeom prst="rect">
            <a:avLst/>
          </a:prstGeom>
          <a:noFill/>
        </p:spPr>
      </p:pic>
      <p:sp>
        <p:nvSpPr>
          <p:cNvPr id="7" name="TextBox 6"/>
          <p:cNvSpPr txBox="1"/>
          <p:nvPr/>
        </p:nvSpPr>
        <p:spPr>
          <a:xfrm>
            <a:off x="304800" y="1600200"/>
            <a:ext cx="4114800" cy="4678204"/>
          </a:xfrm>
          <a:prstGeom prst="rect">
            <a:avLst/>
          </a:prstGeom>
          <a:noFill/>
        </p:spPr>
        <p:txBody>
          <a:bodyPr wrap="square" rtlCol="0">
            <a:spAutoFit/>
          </a:bodyPr>
          <a:lstStyle/>
          <a:p>
            <a:r>
              <a:rPr lang="en-US" sz="2800" b="1" dirty="0" smtClean="0"/>
              <a:t>Papua New Guinea</a:t>
            </a:r>
          </a:p>
          <a:p>
            <a:pPr>
              <a:buFont typeface="Arial" pitchFamily="34" charset="0"/>
              <a:buChar char="•"/>
            </a:pPr>
            <a:r>
              <a:rPr lang="en-US" sz="2800" dirty="0" smtClean="0"/>
              <a:t>North of Australia</a:t>
            </a:r>
          </a:p>
          <a:p>
            <a:endParaRPr lang="en-US" sz="2800" dirty="0" smtClean="0"/>
          </a:p>
          <a:p>
            <a:pPr>
              <a:buFont typeface="Arial" pitchFamily="34" charset="0"/>
              <a:buChar char="•"/>
            </a:pPr>
            <a:r>
              <a:rPr lang="en-US" sz="2800" dirty="0" smtClean="0"/>
              <a:t>Seeps Add CO2</a:t>
            </a:r>
          </a:p>
          <a:p>
            <a:pPr>
              <a:buFont typeface="Arial" pitchFamily="34" charset="0"/>
              <a:buChar char="•"/>
            </a:pPr>
            <a:endParaRPr lang="en-US" sz="2800" dirty="0" smtClean="0"/>
          </a:p>
          <a:p>
            <a:pPr>
              <a:buFont typeface="Arial" pitchFamily="34" charset="0"/>
              <a:buChar char="•"/>
            </a:pPr>
            <a:r>
              <a:rPr lang="en-US" sz="2800" dirty="0" smtClean="0"/>
              <a:t>Creates Natural pH Gradient</a:t>
            </a:r>
          </a:p>
          <a:p>
            <a:pPr>
              <a:buFont typeface="Arial" pitchFamily="34" charset="0"/>
              <a:buChar char="•"/>
            </a:pPr>
            <a:endParaRPr lang="en-US" sz="2800" dirty="0" smtClean="0"/>
          </a:p>
          <a:p>
            <a:pPr>
              <a:buFont typeface="Arial" pitchFamily="34" charset="0"/>
              <a:buChar char="•"/>
            </a:pPr>
            <a:r>
              <a:rPr lang="en-US" sz="2800" dirty="0" smtClean="0"/>
              <a:t>Compare Coral Reefs Along Gradient</a:t>
            </a:r>
          </a:p>
          <a:p>
            <a:pPr>
              <a:buFont typeface="Arial" pitchFamily="34" charset="0"/>
              <a:buChar char="•"/>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they have in common?</a:t>
            </a:r>
            <a:endParaRPr lang="en-US" dirty="0"/>
          </a:p>
        </p:txBody>
      </p:sp>
      <p:sp>
        <p:nvSpPr>
          <p:cNvPr id="3" name="Content Placeholder 2"/>
          <p:cNvSpPr>
            <a:spLocks noGrp="1"/>
          </p:cNvSpPr>
          <p:nvPr>
            <p:ph sz="quarter" idx="1"/>
          </p:nvPr>
        </p:nvSpPr>
        <p:spPr/>
        <p:txBody>
          <a:bodyPr/>
          <a:lstStyle/>
          <a:p>
            <a:r>
              <a:rPr lang="en-US" dirty="0" err="1" smtClean="0"/>
              <a:t>Coccolithophore</a:t>
            </a:r>
            <a:endParaRPr lang="en-US" dirty="0" smtClean="0"/>
          </a:p>
          <a:p>
            <a:endParaRPr lang="en-US" dirty="0" smtClean="0"/>
          </a:p>
          <a:p>
            <a:r>
              <a:rPr lang="en-US" dirty="0" smtClean="0"/>
              <a:t>Oysters</a:t>
            </a:r>
          </a:p>
          <a:p>
            <a:endParaRPr lang="en-US" dirty="0" smtClean="0"/>
          </a:p>
          <a:p>
            <a:r>
              <a:rPr lang="en-US" dirty="0" smtClean="0"/>
              <a:t>Crab</a:t>
            </a:r>
          </a:p>
          <a:p>
            <a:endParaRPr lang="en-US" dirty="0" smtClean="0"/>
          </a:p>
          <a:p>
            <a:r>
              <a:rPr lang="en-US" dirty="0" smtClean="0"/>
              <a:t>Sea Urchin</a:t>
            </a:r>
            <a:endParaRPr lang="en-US" dirty="0"/>
          </a:p>
        </p:txBody>
      </p:sp>
      <p:pic>
        <p:nvPicPr>
          <p:cNvPr id="4" name="Picture 4"/>
          <p:cNvPicPr>
            <a:picLocks noChangeAspect="1" noChangeArrowheads="1"/>
          </p:cNvPicPr>
          <p:nvPr/>
        </p:nvPicPr>
        <p:blipFill>
          <a:blip r:embed="rId3" cstate="print"/>
          <a:srcRect/>
          <a:stretch>
            <a:fillRect/>
          </a:stretch>
        </p:blipFill>
        <p:spPr bwMode="auto">
          <a:xfrm>
            <a:off x="3429000" y="1447800"/>
            <a:ext cx="2133600" cy="2115608"/>
          </a:xfrm>
          <a:prstGeom prst="rect">
            <a:avLst/>
          </a:prstGeom>
          <a:noFill/>
          <a:ln w="9525">
            <a:noFill/>
            <a:miter lim="800000"/>
            <a:headEnd/>
            <a:tailEnd/>
          </a:ln>
        </p:spPr>
      </p:pic>
      <p:pic>
        <p:nvPicPr>
          <p:cNvPr id="5" name="Picture 3" descr="C:\Users\Nvrtbr8Girl\Pictures\2011\Science\DSCN1426.JPG"/>
          <p:cNvPicPr>
            <a:picLocks noChangeAspect="1" noChangeArrowheads="1"/>
          </p:cNvPicPr>
          <p:nvPr/>
        </p:nvPicPr>
        <p:blipFill>
          <a:blip r:embed="rId4" cstate="print"/>
          <a:srcRect/>
          <a:stretch>
            <a:fillRect/>
          </a:stretch>
        </p:blipFill>
        <p:spPr bwMode="auto">
          <a:xfrm>
            <a:off x="5943600" y="1447800"/>
            <a:ext cx="2971800" cy="2228850"/>
          </a:xfrm>
          <a:prstGeom prst="rect">
            <a:avLst/>
          </a:prstGeom>
          <a:noFill/>
        </p:spPr>
      </p:pic>
      <p:pic>
        <p:nvPicPr>
          <p:cNvPr id="6" name="Picture 5" descr="C:\Users\Nvrtbr8Girl\Pictures\2008\Newport Aquarium Internship\IMG_0143.JPG"/>
          <p:cNvPicPr>
            <a:picLocks noChangeAspect="1" noChangeArrowheads="1"/>
          </p:cNvPicPr>
          <p:nvPr/>
        </p:nvPicPr>
        <p:blipFill>
          <a:blip r:embed="rId5" cstate="print"/>
          <a:srcRect/>
          <a:stretch>
            <a:fillRect/>
          </a:stretch>
        </p:blipFill>
        <p:spPr bwMode="auto">
          <a:xfrm rot="5400000">
            <a:off x="3333750" y="3829050"/>
            <a:ext cx="2590800" cy="2400300"/>
          </a:xfrm>
          <a:prstGeom prst="rect">
            <a:avLst/>
          </a:prstGeom>
          <a:noFill/>
        </p:spPr>
      </p:pic>
      <p:pic>
        <p:nvPicPr>
          <p:cNvPr id="7" name="Picture 54" descr="https://fbcdn-sphotos-e-a.akamaihd.net/hphotos-ak-ash3/36977_400269526945_7006186_n.jpg"/>
          <p:cNvPicPr>
            <a:picLocks noChangeAspect="1" noChangeArrowheads="1"/>
          </p:cNvPicPr>
          <p:nvPr/>
        </p:nvPicPr>
        <p:blipFill>
          <a:blip r:embed="rId6" cstate="print"/>
          <a:srcRect l="50419" t="29987" b="35426"/>
          <a:stretch>
            <a:fillRect/>
          </a:stretch>
        </p:blipFill>
        <p:spPr bwMode="auto">
          <a:xfrm>
            <a:off x="6248399" y="3768724"/>
            <a:ext cx="2667001" cy="2555876"/>
          </a:xfrm>
          <a:prstGeom prst="rect">
            <a:avLst/>
          </a:prstGeom>
          <a:noFill/>
          <a:ln w="12700">
            <a:noFill/>
          </a:ln>
        </p:spPr>
      </p:pic>
      <p:sp>
        <p:nvSpPr>
          <p:cNvPr id="8"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9"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1:  Dissolution Lab</a:t>
            </a:r>
            <a:endParaRPr lang="en-US" dirty="0"/>
          </a:p>
        </p:txBody>
      </p:sp>
      <p:sp>
        <p:nvSpPr>
          <p:cNvPr id="4" name="Content Placeholder 2"/>
          <p:cNvSpPr>
            <a:spLocks noGrp="1"/>
          </p:cNvSpPr>
          <p:nvPr>
            <p:ph sz="quarter" idx="1"/>
          </p:nvPr>
        </p:nvSpPr>
        <p:spPr/>
        <p:txBody>
          <a:bodyPr>
            <a:normAutofit fontScale="92500" lnSpcReduction="20000"/>
          </a:bodyPr>
          <a:lstStyle/>
          <a:p>
            <a:pPr>
              <a:buNone/>
            </a:pPr>
            <a:r>
              <a:rPr lang="en-US" dirty="0" smtClean="0"/>
              <a:t>Materials</a:t>
            </a:r>
          </a:p>
          <a:p>
            <a:pPr>
              <a:buNone/>
            </a:pPr>
            <a:r>
              <a:rPr lang="en-US" dirty="0" smtClean="0"/>
              <a:t>	Microscopes</a:t>
            </a:r>
          </a:p>
          <a:p>
            <a:pPr>
              <a:buNone/>
            </a:pPr>
            <a:r>
              <a:rPr lang="en-US" dirty="0" smtClean="0"/>
              <a:t>	Scale &amp; weighing containers</a:t>
            </a:r>
          </a:p>
          <a:p>
            <a:pPr>
              <a:buNone/>
            </a:pPr>
            <a:r>
              <a:rPr lang="en-US" dirty="0" smtClean="0"/>
              <a:t>	CaCO</a:t>
            </a:r>
            <a:r>
              <a:rPr lang="en-US" baseline="-25000" dirty="0" smtClean="0"/>
              <a:t>3</a:t>
            </a:r>
            <a:r>
              <a:rPr lang="en-US" dirty="0" smtClean="0"/>
              <a:t> Materials (e.g. sand, shells) (1  per group)</a:t>
            </a:r>
          </a:p>
          <a:p>
            <a:pPr>
              <a:buNone/>
            </a:pPr>
            <a:r>
              <a:rPr lang="en-US" dirty="0" smtClean="0"/>
              <a:t>	pH indicator (BTB or Universal Indicator)</a:t>
            </a:r>
          </a:p>
          <a:p>
            <a:pPr>
              <a:buNone/>
            </a:pPr>
            <a:r>
              <a:rPr lang="en-US" dirty="0" smtClean="0"/>
              <a:t>	Beakers (2 per group)</a:t>
            </a:r>
          </a:p>
          <a:p>
            <a:pPr>
              <a:buNone/>
            </a:pPr>
            <a:r>
              <a:rPr lang="en-US" dirty="0" smtClean="0"/>
              <a:t>	Seawater</a:t>
            </a:r>
          </a:p>
          <a:p>
            <a:pPr>
              <a:buNone/>
            </a:pPr>
            <a:r>
              <a:rPr lang="en-US" dirty="0" smtClean="0"/>
              <a:t>	Acidified Seawater</a:t>
            </a:r>
          </a:p>
          <a:p>
            <a:pPr>
              <a:buNone/>
            </a:pPr>
            <a:r>
              <a:rPr lang="en-US" dirty="0" smtClean="0"/>
              <a:t>	</a:t>
            </a:r>
            <a:r>
              <a:rPr lang="en-US" dirty="0" err="1" smtClean="0"/>
              <a:t>Parafilm</a:t>
            </a:r>
            <a:endParaRPr lang="en-US" dirty="0" smtClean="0"/>
          </a:p>
          <a:p>
            <a:pPr>
              <a:buNone/>
            </a:pPr>
            <a:r>
              <a:rPr lang="en-US" dirty="0" smtClean="0"/>
              <a:t>	Filter papers &amp; Funnels (Day 2)</a:t>
            </a:r>
          </a:p>
          <a:p>
            <a:pPr>
              <a:buNone/>
            </a:pPr>
            <a:r>
              <a:rPr lang="en-US" dirty="0" smtClean="0"/>
              <a:t>	Large beakers (~500 </a:t>
            </a:r>
            <a:r>
              <a:rPr lang="en-US" dirty="0" err="1" smtClean="0"/>
              <a:t>mL</a:t>
            </a:r>
            <a:r>
              <a:rPr lang="en-US" dirty="0" smtClean="0"/>
              <a:t>) (Day 2)</a:t>
            </a:r>
          </a:p>
        </p:txBody>
      </p:sp>
      <p:sp>
        <p:nvSpPr>
          <p:cNvPr id="5"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2: Dissolution Lab</a:t>
            </a:r>
            <a:endParaRPr lang="en-US" dirty="0"/>
          </a:p>
        </p:txBody>
      </p:sp>
      <p:sp>
        <p:nvSpPr>
          <p:cNvPr id="4" name="Content Placeholder 3"/>
          <p:cNvSpPr txBox="1">
            <a:spLocks noGrp="1"/>
          </p:cNvSpPr>
          <p:nvPr>
            <p:ph sz="quarter" idx="1"/>
          </p:nvPr>
        </p:nvSpPr>
        <p:spPr>
          <a:xfrm>
            <a:off x="0" y="1527048"/>
            <a:ext cx="9144000" cy="4056495"/>
          </a:xfrm>
          <a:prstGeom prst="rect">
            <a:avLst/>
          </a:prstGeom>
          <a:noFill/>
        </p:spPr>
        <p:txBody>
          <a:bodyPr wrap="square" rtlCol="0">
            <a:spAutoFit/>
          </a:bodyPr>
          <a:lstStyle/>
          <a:p>
            <a:pPr lvl="1">
              <a:buNone/>
            </a:pPr>
            <a:r>
              <a:rPr lang="en-US" sz="3200" dirty="0" smtClean="0">
                <a:solidFill>
                  <a:schemeClr val="bg2">
                    <a:lumMod val="10000"/>
                  </a:schemeClr>
                </a:solidFill>
              </a:rPr>
              <a:t>Expected Results</a:t>
            </a:r>
          </a:p>
          <a:p>
            <a:pPr lvl="1"/>
            <a:r>
              <a:rPr lang="en-US" sz="2400" dirty="0" smtClean="0">
                <a:solidFill>
                  <a:schemeClr val="bg2">
                    <a:lumMod val="10000"/>
                  </a:schemeClr>
                </a:solidFill>
              </a:rPr>
              <a:t>	CaCO3 minerals should weigh less.</a:t>
            </a:r>
          </a:p>
          <a:p>
            <a:pPr lvl="1"/>
            <a:r>
              <a:rPr lang="en-US" sz="2400" dirty="0" smtClean="0">
                <a:solidFill>
                  <a:schemeClr val="bg2">
                    <a:lumMod val="10000"/>
                  </a:schemeClr>
                </a:solidFill>
              </a:rPr>
              <a:t>	Some dissolution may be observed under the    </a:t>
            </a:r>
          </a:p>
          <a:p>
            <a:pPr lvl="1">
              <a:buNone/>
            </a:pPr>
            <a:r>
              <a:rPr lang="en-US" sz="2400" dirty="0" smtClean="0">
                <a:solidFill>
                  <a:schemeClr val="bg2">
                    <a:lumMod val="10000"/>
                  </a:schemeClr>
                </a:solidFill>
              </a:rPr>
              <a:t>         microscope.</a:t>
            </a:r>
          </a:p>
          <a:p>
            <a:pPr lvl="1"/>
            <a:r>
              <a:rPr lang="en-US" sz="2400" dirty="0" smtClean="0">
                <a:solidFill>
                  <a:schemeClr val="bg2">
                    <a:lumMod val="10000"/>
                  </a:schemeClr>
                </a:solidFill>
              </a:rPr>
              <a:t>	Order from least to most dissolved:</a:t>
            </a:r>
          </a:p>
          <a:p>
            <a:pPr lvl="1">
              <a:buNone/>
            </a:pPr>
            <a:r>
              <a:rPr lang="en-US" sz="2400" dirty="0" smtClean="0">
                <a:solidFill>
                  <a:schemeClr val="bg2">
                    <a:lumMod val="10000"/>
                  </a:schemeClr>
                </a:solidFill>
              </a:rPr>
              <a:t>			Seawater</a:t>
            </a:r>
          </a:p>
          <a:p>
            <a:pPr lvl="1">
              <a:buNone/>
            </a:pPr>
            <a:r>
              <a:rPr lang="en-US" sz="2400" dirty="0" smtClean="0">
                <a:solidFill>
                  <a:schemeClr val="bg2">
                    <a:lumMod val="10000"/>
                  </a:schemeClr>
                </a:solidFill>
              </a:rPr>
              <a:t>			Acidified Seawater</a:t>
            </a:r>
          </a:p>
          <a:p>
            <a:pPr lvl="1">
              <a:buFont typeface="Arial" pitchFamily="34" charset="0"/>
              <a:buChar char="•"/>
            </a:pPr>
            <a:endParaRPr lang="en-US" sz="2000" dirty="0" smtClean="0"/>
          </a:p>
          <a:p>
            <a:endParaRPr lang="en-US" sz="2400" dirty="0"/>
          </a:p>
        </p:txBody>
      </p:sp>
      <p:sp>
        <p:nvSpPr>
          <p:cNvPr id="5"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CaCO</a:t>
            </a:r>
            <a:r>
              <a:rPr lang="en-US" baseline="-25000" dirty="0" smtClean="0"/>
              <a:t>3</a:t>
            </a:r>
            <a:r>
              <a:rPr lang="en-US" dirty="0" smtClean="0"/>
              <a:t> Saturation State</a:t>
            </a:r>
            <a:endParaRPr lang="en-US" dirty="0"/>
          </a:p>
        </p:txBody>
      </p:sp>
      <p:sp>
        <p:nvSpPr>
          <p:cNvPr id="4" name="TextBox 3"/>
          <p:cNvSpPr txBox="1"/>
          <p:nvPr/>
        </p:nvSpPr>
        <p:spPr>
          <a:xfrm>
            <a:off x="304800" y="1447800"/>
            <a:ext cx="8229600" cy="584775"/>
          </a:xfrm>
          <a:prstGeom prst="rect">
            <a:avLst/>
          </a:prstGeom>
          <a:noFill/>
        </p:spPr>
        <p:txBody>
          <a:bodyPr>
            <a:spAutoFit/>
          </a:bodyPr>
          <a:lstStyle/>
          <a:p>
            <a:pPr fontAlgn="auto">
              <a:spcBef>
                <a:spcPts val="0"/>
              </a:spcBef>
              <a:spcAft>
                <a:spcPts val="0"/>
              </a:spcAft>
              <a:defRPr/>
            </a:pPr>
            <a:r>
              <a:rPr lang="en-US" sz="3200" b="1" dirty="0" smtClean="0">
                <a:solidFill>
                  <a:schemeClr val="accent1">
                    <a:lumMod val="75000"/>
                  </a:schemeClr>
                </a:solidFill>
                <a:latin typeface="+mj-lt"/>
              </a:rPr>
              <a:t>Ca</a:t>
            </a:r>
            <a:r>
              <a:rPr lang="en-US" sz="3200" b="1" baseline="40000" dirty="0" smtClean="0">
                <a:solidFill>
                  <a:schemeClr val="accent1">
                    <a:lumMod val="75000"/>
                  </a:schemeClr>
                </a:solidFill>
                <a:latin typeface="+mj-lt"/>
              </a:rPr>
              <a:t>2</a:t>
            </a:r>
            <a:r>
              <a:rPr lang="en-US" sz="3200" b="1" baseline="40000" dirty="0">
                <a:solidFill>
                  <a:schemeClr val="accent1">
                    <a:lumMod val="75000"/>
                  </a:schemeClr>
                </a:solidFill>
                <a:latin typeface="+mj-lt"/>
              </a:rPr>
              <a:t>+ </a:t>
            </a:r>
            <a:r>
              <a:rPr lang="en-US" sz="3200" b="1" dirty="0">
                <a:solidFill>
                  <a:schemeClr val="accent1">
                    <a:lumMod val="75000"/>
                  </a:schemeClr>
                </a:solidFill>
                <a:latin typeface="+mj-lt"/>
              </a:rPr>
              <a:t>+ CO</a:t>
            </a:r>
            <a:r>
              <a:rPr lang="en-US" sz="3200" b="1" baseline="-25000" dirty="0">
                <a:solidFill>
                  <a:schemeClr val="accent1">
                    <a:lumMod val="75000"/>
                  </a:schemeClr>
                </a:solidFill>
                <a:latin typeface="+mj-lt"/>
              </a:rPr>
              <a:t>3</a:t>
            </a:r>
            <a:r>
              <a:rPr lang="en-US" sz="3200" b="1" baseline="40000" dirty="0">
                <a:solidFill>
                  <a:schemeClr val="accent1">
                    <a:lumMod val="75000"/>
                  </a:schemeClr>
                </a:solidFill>
                <a:latin typeface="+mj-lt"/>
              </a:rPr>
              <a:t>2-</a:t>
            </a:r>
            <a:r>
              <a:rPr lang="en-US" sz="3200" b="1" dirty="0">
                <a:solidFill>
                  <a:schemeClr val="accent1">
                    <a:lumMod val="75000"/>
                  </a:schemeClr>
                </a:solidFill>
                <a:latin typeface="+mj-lt"/>
              </a:rPr>
              <a:t> ↔ CaCO</a:t>
            </a:r>
            <a:r>
              <a:rPr lang="en-US" sz="3200" b="1" baseline="-25000" dirty="0">
                <a:solidFill>
                  <a:schemeClr val="accent1">
                    <a:lumMod val="75000"/>
                  </a:schemeClr>
                </a:solidFill>
                <a:latin typeface="+mj-lt"/>
              </a:rPr>
              <a:t>3</a:t>
            </a:r>
          </a:p>
        </p:txBody>
      </p:sp>
      <p:grpSp>
        <p:nvGrpSpPr>
          <p:cNvPr id="5" name="Group 4"/>
          <p:cNvGrpSpPr/>
          <p:nvPr/>
        </p:nvGrpSpPr>
        <p:grpSpPr>
          <a:xfrm>
            <a:off x="533400" y="2438400"/>
            <a:ext cx="7924800" cy="1905000"/>
            <a:chOff x="990600" y="2209800"/>
            <a:chExt cx="7315200" cy="1905000"/>
          </a:xfrm>
        </p:grpSpPr>
        <p:sp>
          <p:nvSpPr>
            <p:cNvPr id="6" name="TextBox 5"/>
            <p:cNvSpPr txBox="1"/>
            <p:nvPr/>
          </p:nvSpPr>
          <p:spPr>
            <a:xfrm>
              <a:off x="990600" y="2562136"/>
              <a:ext cx="1828800" cy="1200329"/>
            </a:xfrm>
            <a:prstGeom prst="rect">
              <a:avLst/>
            </a:prstGeom>
            <a:noFill/>
          </p:spPr>
          <p:txBody>
            <a:bodyPr>
              <a:spAutoFit/>
            </a:bodyPr>
            <a:lstStyle/>
            <a:p>
              <a:pPr algn="ctr" fontAlgn="auto">
                <a:spcBef>
                  <a:spcPts val="0"/>
                </a:spcBef>
                <a:spcAft>
                  <a:spcPts val="0"/>
                </a:spcAft>
                <a:defRPr/>
              </a:pPr>
              <a:r>
                <a:rPr lang="el-GR" sz="7200" b="1" dirty="0">
                  <a:solidFill>
                    <a:schemeClr val="accent3">
                      <a:lumMod val="50000"/>
                    </a:schemeClr>
                  </a:solidFill>
                  <a:latin typeface="+mj-lt"/>
                  <a:cs typeface="Times New Roman"/>
                </a:rPr>
                <a:t>Ω</a:t>
              </a:r>
              <a:r>
                <a:rPr lang="en-US" sz="7200" b="1" dirty="0">
                  <a:solidFill>
                    <a:schemeClr val="accent3">
                      <a:lumMod val="50000"/>
                    </a:schemeClr>
                  </a:solidFill>
                  <a:latin typeface="+mj-lt"/>
                  <a:cs typeface="Times New Roman"/>
                </a:rPr>
                <a:t> = </a:t>
              </a:r>
              <a:endParaRPr lang="en-US" sz="7200" b="1" dirty="0">
                <a:solidFill>
                  <a:schemeClr val="accent3">
                    <a:lumMod val="50000"/>
                  </a:schemeClr>
                </a:solidFill>
                <a:latin typeface="+mj-lt"/>
              </a:endParaRPr>
            </a:p>
          </p:txBody>
        </p:sp>
        <p:grpSp>
          <p:nvGrpSpPr>
            <p:cNvPr id="7" name="Group 7"/>
            <p:cNvGrpSpPr/>
            <p:nvPr/>
          </p:nvGrpSpPr>
          <p:grpSpPr>
            <a:xfrm>
              <a:off x="1905000" y="2209800"/>
              <a:ext cx="6400800" cy="1905000"/>
              <a:chOff x="2362200" y="2590800"/>
              <a:chExt cx="6400800" cy="1905000"/>
            </a:xfrm>
          </p:grpSpPr>
          <p:sp>
            <p:nvSpPr>
              <p:cNvPr id="8" name="TextBox 5"/>
              <p:cNvSpPr txBox="1"/>
              <p:nvPr/>
            </p:nvSpPr>
            <p:spPr>
              <a:xfrm>
                <a:off x="4648200" y="3572470"/>
                <a:ext cx="1828800" cy="923330"/>
              </a:xfrm>
              <a:prstGeom prst="rect">
                <a:avLst/>
              </a:prstGeom>
              <a:noFill/>
            </p:spPr>
            <p:txBody>
              <a:bodyPr>
                <a:spAutoFit/>
              </a:bodyPr>
              <a:lstStyle/>
              <a:p>
                <a:pPr algn="ctr" fontAlgn="auto">
                  <a:spcBef>
                    <a:spcPts val="0"/>
                  </a:spcBef>
                  <a:spcAft>
                    <a:spcPts val="0"/>
                  </a:spcAft>
                  <a:defRPr/>
                </a:pPr>
                <a:r>
                  <a:rPr lang="en-US" sz="5400" b="1" dirty="0">
                    <a:solidFill>
                      <a:schemeClr val="accent3">
                        <a:lumMod val="50000"/>
                      </a:schemeClr>
                    </a:solidFill>
                    <a:latin typeface="+mj-lt"/>
                    <a:cs typeface="Times New Roman"/>
                  </a:rPr>
                  <a:t>K’</a:t>
                </a:r>
                <a:r>
                  <a:rPr lang="en-US" sz="5400" b="1" baseline="-25000" dirty="0">
                    <a:solidFill>
                      <a:schemeClr val="accent3">
                        <a:lumMod val="50000"/>
                      </a:schemeClr>
                    </a:solidFill>
                    <a:latin typeface="+mj-lt"/>
                    <a:cs typeface="Times New Roman"/>
                  </a:rPr>
                  <a:t>sp</a:t>
                </a:r>
                <a:endParaRPr lang="en-US" sz="5400" b="1" baseline="-25000" dirty="0">
                  <a:solidFill>
                    <a:schemeClr val="accent3">
                      <a:lumMod val="50000"/>
                    </a:schemeClr>
                  </a:solidFill>
                  <a:latin typeface="+mj-lt"/>
                </a:endParaRPr>
              </a:p>
            </p:txBody>
          </p:sp>
          <p:sp>
            <p:nvSpPr>
              <p:cNvPr id="9" name="TextBox 8"/>
              <p:cNvSpPr txBox="1"/>
              <p:nvPr/>
            </p:nvSpPr>
            <p:spPr>
              <a:xfrm>
                <a:off x="2362200" y="2590800"/>
                <a:ext cx="6400800" cy="923330"/>
              </a:xfrm>
              <a:prstGeom prst="rect">
                <a:avLst/>
              </a:prstGeom>
              <a:noFill/>
            </p:spPr>
            <p:txBody>
              <a:bodyPr wrap="square">
                <a:spAutoFit/>
              </a:bodyPr>
              <a:lstStyle/>
              <a:p>
                <a:pPr algn="ctr" fontAlgn="auto">
                  <a:spcBef>
                    <a:spcPts val="0"/>
                  </a:spcBef>
                  <a:spcAft>
                    <a:spcPts val="0"/>
                  </a:spcAft>
                  <a:defRPr/>
                </a:pPr>
                <a:r>
                  <a:rPr lang="en-US" sz="5400" b="1" u="sng" dirty="0" smtClean="0">
                    <a:solidFill>
                      <a:schemeClr val="accent3">
                        <a:lumMod val="50000"/>
                      </a:schemeClr>
                    </a:solidFill>
                    <a:latin typeface="+mj-lt"/>
                    <a:cs typeface="Times New Roman"/>
                  </a:rPr>
                  <a:t>[Ca</a:t>
                </a:r>
                <a:r>
                  <a:rPr lang="en-US" sz="5400" b="1" u="sng" baseline="30000" dirty="0" smtClean="0">
                    <a:solidFill>
                      <a:schemeClr val="accent3">
                        <a:lumMod val="50000"/>
                      </a:schemeClr>
                    </a:solidFill>
                    <a:latin typeface="+mj-lt"/>
                    <a:cs typeface="Times New Roman"/>
                  </a:rPr>
                  <a:t>2+</a:t>
                </a:r>
                <a:r>
                  <a:rPr lang="en-US" sz="5400" b="1" u="sng" dirty="0" smtClean="0">
                    <a:solidFill>
                      <a:schemeClr val="accent3">
                        <a:lumMod val="50000"/>
                      </a:schemeClr>
                    </a:solidFill>
                    <a:latin typeface="+mj-lt"/>
                    <a:cs typeface="Times New Roman"/>
                  </a:rPr>
                  <a:t>][CO</a:t>
                </a:r>
                <a:r>
                  <a:rPr lang="en-US" sz="5400" b="1" baseline="-25000" dirty="0" smtClean="0">
                    <a:solidFill>
                      <a:schemeClr val="accent3">
                        <a:lumMod val="50000"/>
                      </a:schemeClr>
                    </a:solidFill>
                    <a:latin typeface="+mj-lt"/>
                    <a:cs typeface="Times New Roman"/>
                  </a:rPr>
                  <a:t>3</a:t>
                </a:r>
                <a:r>
                  <a:rPr lang="en-US" sz="5400" b="1" u="sng" baseline="30000" dirty="0" smtClean="0">
                    <a:solidFill>
                      <a:schemeClr val="accent3">
                        <a:lumMod val="50000"/>
                      </a:schemeClr>
                    </a:solidFill>
                    <a:latin typeface="+mj-lt"/>
                    <a:cs typeface="Times New Roman"/>
                  </a:rPr>
                  <a:t>2-</a:t>
                </a:r>
                <a:r>
                  <a:rPr lang="en-US" sz="5400" b="1" u="sng" dirty="0">
                    <a:solidFill>
                      <a:schemeClr val="accent3">
                        <a:lumMod val="50000"/>
                      </a:schemeClr>
                    </a:solidFill>
                    <a:latin typeface="+mj-lt"/>
                    <a:cs typeface="Times New Roman"/>
                  </a:rPr>
                  <a:t>]</a:t>
                </a:r>
                <a:endParaRPr lang="en-US" sz="5400" b="1" u="sng" dirty="0">
                  <a:solidFill>
                    <a:schemeClr val="accent3">
                      <a:lumMod val="50000"/>
                    </a:schemeClr>
                  </a:solidFill>
                  <a:latin typeface="+mj-lt"/>
                </a:endParaRPr>
              </a:p>
            </p:txBody>
          </p:sp>
        </p:grpSp>
      </p:grpSp>
      <p:sp>
        <p:nvSpPr>
          <p:cNvPr id="10" name="TextBox 9"/>
          <p:cNvSpPr txBox="1"/>
          <p:nvPr/>
        </p:nvSpPr>
        <p:spPr>
          <a:xfrm>
            <a:off x="304800" y="4648200"/>
            <a:ext cx="8382000" cy="1754326"/>
          </a:xfrm>
          <a:prstGeom prst="rect">
            <a:avLst/>
          </a:prstGeom>
          <a:noFill/>
        </p:spPr>
        <p:txBody>
          <a:bodyPr wrap="square" rtlCol="0">
            <a:spAutoFit/>
          </a:bodyPr>
          <a:lstStyle/>
          <a:p>
            <a:r>
              <a:rPr lang="el-GR" sz="3600" b="1" dirty="0" smtClean="0">
                <a:solidFill>
                  <a:schemeClr val="accent1">
                    <a:lumMod val="75000"/>
                  </a:schemeClr>
                </a:solidFill>
                <a:latin typeface="Calibri"/>
              </a:rPr>
              <a:t>Ω</a:t>
            </a:r>
            <a:r>
              <a:rPr lang="en-US" sz="3600" b="1" dirty="0" smtClean="0">
                <a:solidFill>
                  <a:schemeClr val="accent1">
                    <a:lumMod val="75000"/>
                  </a:schemeClr>
                </a:solidFill>
                <a:latin typeface="Calibri"/>
              </a:rPr>
              <a:t> &gt; 1	Supersaturated</a:t>
            </a:r>
          </a:p>
          <a:p>
            <a:r>
              <a:rPr lang="en-US" sz="3600" b="1" dirty="0" smtClean="0">
                <a:solidFill>
                  <a:schemeClr val="accent1">
                    <a:lumMod val="75000"/>
                  </a:schemeClr>
                </a:solidFill>
                <a:latin typeface="Calibri"/>
              </a:rPr>
              <a:t>Ω = 1	Saturated</a:t>
            </a:r>
          </a:p>
          <a:p>
            <a:r>
              <a:rPr lang="en-US" sz="3600" b="1" dirty="0" smtClean="0">
                <a:solidFill>
                  <a:schemeClr val="accent1">
                    <a:lumMod val="75000"/>
                  </a:schemeClr>
                </a:solidFill>
                <a:latin typeface="Calibri"/>
              </a:rPr>
              <a:t>Ω &lt; 1	</a:t>
            </a:r>
            <a:r>
              <a:rPr lang="en-US" sz="3600" b="1" dirty="0" err="1" smtClean="0">
                <a:solidFill>
                  <a:schemeClr val="accent1">
                    <a:lumMod val="75000"/>
                  </a:schemeClr>
                </a:solidFill>
                <a:latin typeface="Calibri"/>
              </a:rPr>
              <a:t>Undersaturated</a:t>
            </a:r>
            <a:r>
              <a:rPr lang="en-US" sz="3600" b="1" dirty="0" smtClean="0">
                <a:solidFill>
                  <a:schemeClr val="accent1">
                    <a:lumMod val="75000"/>
                  </a:schemeClr>
                </a:solidFill>
                <a:latin typeface="Calibri"/>
              </a:rPr>
              <a:t> </a:t>
            </a:r>
            <a:r>
              <a:rPr lang="en-US" sz="3600" b="1" dirty="0" smtClean="0">
                <a:solidFill>
                  <a:schemeClr val="accent1">
                    <a:lumMod val="75000"/>
                  </a:schemeClr>
                </a:solidFill>
                <a:latin typeface="Calibri"/>
                <a:sym typeface="Wingdings" pitchFamily="2" charset="2"/>
              </a:rPr>
              <a:t> Dissolution!</a:t>
            </a:r>
            <a:endParaRPr lang="en-US" sz="3600" b="1" dirty="0">
              <a:solidFill>
                <a:schemeClr val="accent1">
                  <a:lumMod val="75000"/>
                </a:schemeClr>
              </a:solidFill>
            </a:endParaRPr>
          </a:p>
        </p:txBody>
      </p:sp>
      <p:sp>
        <p:nvSpPr>
          <p:cNvPr id="11"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12"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Low </a:t>
            </a:r>
            <a:r>
              <a:rPr lang="el-GR" dirty="0" smtClean="0"/>
              <a:t>Ω</a:t>
            </a:r>
            <a:r>
              <a:rPr lang="en-US" dirty="0" smtClean="0"/>
              <a:t> Causes Changes in CaCO</a:t>
            </a:r>
            <a:r>
              <a:rPr lang="en-US" baseline="-25000" dirty="0" smtClean="0"/>
              <a:t>3</a:t>
            </a:r>
            <a:r>
              <a:rPr lang="en-US" dirty="0" smtClean="0"/>
              <a:t> Minerals</a:t>
            </a:r>
            <a:endParaRPr lang="en-US" dirty="0"/>
          </a:p>
        </p:txBody>
      </p:sp>
      <p:graphicFrame>
        <p:nvGraphicFramePr>
          <p:cNvPr id="4" name="Chart 3"/>
          <p:cNvGraphicFramePr/>
          <p:nvPr/>
        </p:nvGraphicFramePr>
        <p:xfrm>
          <a:off x="304800" y="1905000"/>
          <a:ext cx="5867400" cy="4251648"/>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6" descr="IMG_6872.JPG"/>
          <p:cNvPicPr>
            <a:picLocks noChangeAspect="1"/>
          </p:cNvPicPr>
          <p:nvPr/>
        </p:nvPicPr>
        <p:blipFill>
          <a:blip r:embed="rId4" cstate="print"/>
          <a:srcRect l="17188" t="25000" r="41562" b="21249"/>
          <a:stretch>
            <a:fillRect/>
          </a:stretch>
        </p:blipFill>
        <p:spPr bwMode="auto">
          <a:xfrm>
            <a:off x="4724400" y="1981200"/>
            <a:ext cx="1421037" cy="1389062"/>
          </a:xfrm>
          <a:prstGeom prst="rect">
            <a:avLst/>
          </a:prstGeom>
          <a:noFill/>
          <a:ln w="9525">
            <a:noFill/>
            <a:miter lim="800000"/>
            <a:headEnd/>
            <a:tailEnd/>
          </a:ln>
        </p:spPr>
      </p:pic>
      <p:sp>
        <p:nvSpPr>
          <p:cNvPr id="7" name="TextBox 6"/>
          <p:cNvSpPr txBox="1"/>
          <p:nvPr/>
        </p:nvSpPr>
        <p:spPr>
          <a:xfrm>
            <a:off x="1968500" y="5257800"/>
            <a:ext cx="1155700" cy="646331"/>
          </a:xfrm>
          <a:prstGeom prst="rect">
            <a:avLst/>
          </a:prstGeom>
          <a:noFill/>
        </p:spPr>
        <p:txBody>
          <a:bodyPr wrap="square" rtlCol="0">
            <a:spAutoFit/>
          </a:bodyPr>
          <a:lstStyle/>
          <a:p>
            <a:pPr algn="ctr"/>
            <a:r>
              <a:rPr lang="en-US" dirty="0" smtClean="0">
                <a:solidFill>
                  <a:schemeClr val="bg1"/>
                </a:solidFill>
                <a:latin typeface="Arial Black" pitchFamily="34" charset="0"/>
              </a:rPr>
              <a:t>High </a:t>
            </a:r>
            <a:r>
              <a:rPr lang="en-US" dirty="0" smtClean="0">
                <a:solidFill>
                  <a:schemeClr val="bg1"/>
                </a:solidFill>
                <a:latin typeface="Arial Black" pitchFamily="34" charset="0"/>
              </a:rPr>
              <a:t>pH</a:t>
            </a:r>
            <a:endParaRPr lang="en-US" baseline="-25000" dirty="0">
              <a:solidFill>
                <a:schemeClr val="bg1"/>
              </a:solidFill>
              <a:latin typeface="Arial Black" pitchFamily="34" charset="0"/>
            </a:endParaRPr>
          </a:p>
        </p:txBody>
      </p:sp>
      <p:sp>
        <p:nvSpPr>
          <p:cNvPr id="9"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10"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11" name="TextBox 10"/>
          <p:cNvSpPr txBox="1"/>
          <p:nvPr/>
        </p:nvSpPr>
        <p:spPr>
          <a:xfrm>
            <a:off x="4724400" y="1371600"/>
            <a:ext cx="2438400" cy="954107"/>
          </a:xfrm>
          <a:prstGeom prst="rect">
            <a:avLst/>
          </a:prstGeom>
          <a:noFill/>
          <a:ln>
            <a:noFill/>
          </a:ln>
        </p:spPr>
        <p:txBody>
          <a:bodyPr wrap="square" rtlCol="0">
            <a:spAutoFit/>
          </a:bodyPr>
          <a:lstStyle/>
          <a:p>
            <a:pPr algn="r"/>
            <a:r>
              <a:rPr lang="en-US" sz="2800" dirty="0" smtClean="0">
                <a:solidFill>
                  <a:schemeClr val="tx2">
                    <a:lumMod val="75000"/>
                  </a:schemeClr>
                </a:solidFill>
                <a:latin typeface="Arial Black" pitchFamily="34" charset="0"/>
              </a:rPr>
              <a:t>Increasing </a:t>
            </a:r>
          </a:p>
          <a:p>
            <a:pPr algn="r"/>
            <a:r>
              <a:rPr lang="en-US" sz="2800" dirty="0" smtClean="0">
                <a:solidFill>
                  <a:schemeClr val="tx2">
                    <a:lumMod val="75000"/>
                  </a:schemeClr>
                </a:solidFill>
                <a:latin typeface="Arial Black" pitchFamily="34" charset="0"/>
              </a:rPr>
              <a:t>     CO</a:t>
            </a:r>
            <a:r>
              <a:rPr lang="en-US" sz="2800" baseline="-25000" dirty="0" smtClean="0">
                <a:solidFill>
                  <a:schemeClr val="tx2">
                    <a:lumMod val="75000"/>
                  </a:schemeClr>
                </a:solidFill>
                <a:latin typeface="Arial Black" pitchFamily="34" charset="0"/>
              </a:rPr>
              <a:t>2</a:t>
            </a:r>
            <a:endParaRPr lang="en-US" sz="2800" baseline="-25000" dirty="0">
              <a:solidFill>
                <a:schemeClr val="tx2">
                  <a:lumMod val="75000"/>
                </a:schemeClr>
              </a:solidFill>
              <a:latin typeface="Arial Black" pitchFamily="34" charset="0"/>
            </a:endParaRPr>
          </a:p>
        </p:txBody>
      </p:sp>
      <p:cxnSp>
        <p:nvCxnSpPr>
          <p:cNvPr id="12" name="Straight Arrow Connector 11"/>
          <p:cNvCxnSpPr/>
          <p:nvPr/>
        </p:nvCxnSpPr>
        <p:spPr>
          <a:xfrm>
            <a:off x="7162800" y="1524000"/>
            <a:ext cx="0" cy="4800600"/>
          </a:xfrm>
          <a:prstGeom prst="straightConnector1">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noChangeArrowheads="1"/>
          </p:cNvPicPr>
          <p:nvPr/>
        </p:nvPicPr>
        <p:blipFill>
          <a:blip r:embed="rId5" cstate="print"/>
          <a:srcRect r="51120"/>
          <a:stretch>
            <a:fillRect/>
          </a:stretch>
        </p:blipFill>
        <p:spPr bwMode="auto">
          <a:xfrm>
            <a:off x="7339737" y="1402686"/>
            <a:ext cx="1651864" cy="4998114"/>
          </a:xfrm>
          <a:prstGeom prst="rect">
            <a:avLst/>
          </a:prstGeom>
          <a:noFill/>
          <a:ln w="9525">
            <a:noFill/>
            <a:miter lim="800000"/>
            <a:headEnd/>
            <a:tailEnd/>
          </a:ln>
        </p:spPr>
      </p:pic>
      <p:sp>
        <p:nvSpPr>
          <p:cNvPr id="14" name="TextBox 13"/>
          <p:cNvSpPr txBox="1"/>
          <p:nvPr/>
        </p:nvSpPr>
        <p:spPr>
          <a:xfrm>
            <a:off x="3949700" y="5257800"/>
            <a:ext cx="1155700" cy="646331"/>
          </a:xfrm>
          <a:prstGeom prst="rect">
            <a:avLst/>
          </a:prstGeom>
          <a:noFill/>
        </p:spPr>
        <p:txBody>
          <a:bodyPr wrap="square" rtlCol="0">
            <a:spAutoFit/>
          </a:bodyPr>
          <a:lstStyle/>
          <a:p>
            <a:pPr algn="ctr"/>
            <a:r>
              <a:rPr lang="en-US" dirty="0" smtClean="0">
                <a:solidFill>
                  <a:schemeClr val="bg1"/>
                </a:solidFill>
                <a:latin typeface="Arial Black" pitchFamily="34" charset="0"/>
              </a:rPr>
              <a:t>Low  </a:t>
            </a:r>
            <a:r>
              <a:rPr lang="en-US" dirty="0" smtClean="0">
                <a:solidFill>
                  <a:schemeClr val="bg1"/>
                </a:solidFill>
                <a:latin typeface="Arial Black" pitchFamily="34" charset="0"/>
              </a:rPr>
              <a:t>pH</a:t>
            </a:r>
            <a:endParaRPr lang="en-US" baseline="-25000" dirty="0">
              <a:solidFill>
                <a:schemeClr val="bg1"/>
              </a:solidFill>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Ocean Acidification: Tying it All Together</a:t>
            </a:r>
            <a:endParaRPr lang="en-US" dirty="0"/>
          </a:p>
        </p:txBody>
      </p:sp>
      <p:sp>
        <p:nvSpPr>
          <p:cNvPr id="4" name="Double Wave 3"/>
          <p:cNvSpPr/>
          <p:nvPr/>
        </p:nvSpPr>
        <p:spPr>
          <a:xfrm>
            <a:off x="-381000" y="2438400"/>
            <a:ext cx="9677400" cy="5257800"/>
          </a:xfrm>
          <a:prstGeom prst="doubleWave">
            <a:avLst>
              <a:gd name="adj1" fmla="val 3986"/>
              <a:gd name="adj2" fmla="val 555"/>
            </a:avLst>
          </a:prstGeom>
          <a:solidFill>
            <a:srgbClr val="3898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457200" y="1371600"/>
            <a:ext cx="1752600" cy="646331"/>
          </a:xfrm>
          <a:prstGeom prst="rect">
            <a:avLst/>
          </a:prstGeom>
          <a:noFill/>
        </p:spPr>
        <p:txBody>
          <a:bodyPr wrap="square" rtlCol="0">
            <a:spAutoFit/>
          </a:bodyPr>
          <a:lstStyle/>
          <a:p>
            <a:r>
              <a:rPr lang="en-US" sz="3600" b="1" dirty="0" smtClean="0">
                <a:solidFill>
                  <a:schemeClr val="tx1">
                    <a:lumMod val="95000"/>
                    <a:lumOff val="5000"/>
                  </a:schemeClr>
                </a:solidFill>
              </a:rPr>
              <a:t>CO</a:t>
            </a:r>
            <a:r>
              <a:rPr lang="en-US" sz="3600" b="1" baseline="-25000" dirty="0" smtClean="0">
                <a:solidFill>
                  <a:schemeClr val="tx1">
                    <a:lumMod val="95000"/>
                    <a:lumOff val="5000"/>
                  </a:schemeClr>
                </a:solidFill>
              </a:rPr>
              <a:t>2</a:t>
            </a:r>
            <a:endParaRPr lang="en-US" sz="3600" b="1" baseline="-25000" dirty="0">
              <a:solidFill>
                <a:schemeClr val="tx1">
                  <a:lumMod val="95000"/>
                  <a:lumOff val="5000"/>
                </a:schemeClr>
              </a:solidFill>
            </a:endParaRPr>
          </a:p>
        </p:txBody>
      </p:sp>
      <p:sp>
        <p:nvSpPr>
          <p:cNvPr id="6" name="TextBox 5"/>
          <p:cNvSpPr txBox="1"/>
          <p:nvPr/>
        </p:nvSpPr>
        <p:spPr>
          <a:xfrm>
            <a:off x="457200" y="3078778"/>
            <a:ext cx="13716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2</a:t>
            </a:r>
            <a:endParaRPr lang="en-US" sz="3200" b="1" baseline="-25000" dirty="0">
              <a:solidFill>
                <a:schemeClr val="tx1">
                  <a:lumMod val="95000"/>
                  <a:lumOff val="5000"/>
                </a:schemeClr>
              </a:solidFill>
            </a:endParaRPr>
          </a:p>
        </p:txBody>
      </p:sp>
      <p:sp>
        <p:nvSpPr>
          <p:cNvPr id="7" name="TextBox 6"/>
          <p:cNvSpPr txBox="1"/>
          <p:nvPr/>
        </p:nvSpPr>
        <p:spPr>
          <a:xfrm>
            <a:off x="2362200" y="3078778"/>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25000" dirty="0" smtClean="0">
                <a:solidFill>
                  <a:schemeClr val="tx1">
                    <a:lumMod val="95000"/>
                    <a:lumOff val="5000"/>
                  </a:schemeClr>
                </a:solidFill>
              </a:rPr>
              <a:t>2</a:t>
            </a:r>
            <a:r>
              <a:rPr lang="en-US" sz="3200" b="1" dirty="0" smtClean="0">
                <a:solidFill>
                  <a:schemeClr val="tx1">
                    <a:lumMod val="95000"/>
                    <a:lumOff val="5000"/>
                  </a:schemeClr>
                </a:solidFill>
              </a:rPr>
              <a:t>O</a:t>
            </a:r>
            <a:endParaRPr lang="en-US" sz="3200" b="1" baseline="-25000" dirty="0">
              <a:solidFill>
                <a:schemeClr val="tx1">
                  <a:lumMod val="95000"/>
                  <a:lumOff val="5000"/>
                </a:schemeClr>
              </a:solidFill>
            </a:endParaRPr>
          </a:p>
        </p:txBody>
      </p:sp>
      <p:sp>
        <p:nvSpPr>
          <p:cNvPr id="14" name="TextBox 13"/>
          <p:cNvSpPr txBox="1"/>
          <p:nvPr/>
        </p:nvSpPr>
        <p:spPr>
          <a:xfrm>
            <a:off x="3505200" y="3840778"/>
            <a:ext cx="1447800" cy="584775"/>
          </a:xfrm>
          <a:prstGeom prst="rect">
            <a:avLst/>
          </a:prstGeom>
          <a:noFill/>
        </p:spPr>
        <p:txBody>
          <a:bodyPr wrap="square" rtlCol="0">
            <a:spAutoFit/>
          </a:bodyPr>
          <a:lstStyle/>
          <a:p>
            <a:r>
              <a:rPr lang="en-US" sz="3200" b="1" dirty="0" smtClean="0">
                <a:solidFill>
                  <a:schemeClr val="tx1">
                    <a:lumMod val="95000"/>
                    <a:lumOff val="5000"/>
                  </a:schemeClr>
                </a:solidFill>
              </a:rPr>
              <a:t>CO</a:t>
            </a:r>
            <a:r>
              <a:rPr lang="en-US" sz="3200" b="1" baseline="-25000" dirty="0" smtClean="0">
                <a:solidFill>
                  <a:schemeClr val="tx1">
                    <a:lumMod val="95000"/>
                    <a:lumOff val="5000"/>
                  </a:schemeClr>
                </a:solidFill>
              </a:rPr>
              <a:t>3</a:t>
            </a:r>
            <a:r>
              <a:rPr lang="en-US" sz="3200" b="1" baseline="40000" dirty="0" smtClean="0">
                <a:solidFill>
                  <a:schemeClr val="tx1">
                    <a:lumMod val="95000"/>
                    <a:lumOff val="5000"/>
                  </a:schemeClr>
                </a:solidFill>
              </a:rPr>
              <a:t>2-</a:t>
            </a:r>
            <a:endParaRPr lang="en-US" sz="3200" b="1" baseline="40000" dirty="0">
              <a:solidFill>
                <a:schemeClr val="tx1">
                  <a:lumMod val="95000"/>
                  <a:lumOff val="5000"/>
                </a:schemeClr>
              </a:solidFill>
            </a:endParaRPr>
          </a:p>
        </p:txBody>
      </p:sp>
      <p:sp>
        <p:nvSpPr>
          <p:cNvPr id="15" name="TextBox 14"/>
          <p:cNvSpPr txBox="1"/>
          <p:nvPr/>
        </p:nvSpPr>
        <p:spPr>
          <a:xfrm>
            <a:off x="5105400" y="3810000"/>
            <a:ext cx="5334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sp>
        <p:nvSpPr>
          <p:cNvPr id="16" name="TextBox 15"/>
          <p:cNvSpPr txBox="1"/>
          <p:nvPr/>
        </p:nvSpPr>
        <p:spPr>
          <a:xfrm>
            <a:off x="5791200" y="3840778"/>
            <a:ext cx="12954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cxnSp>
        <p:nvCxnSpPr>
          <p:cNvPr id="18" name="Straight Arrow Connector 17"/>
          <p:cNvCxnSpPr/>
          <p:nvPr/>
        </p:nvCxnSpPr>
        <p:spPr>
          <a:xfrm>
            <a:off x="2438400" y="4114800"/>
            <a:ext cx="914400" cy="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572000" y="3078778"/>
            <a:ext cx="1676400" cy="584775"/>
          </a:xfrm>
          <a:prstGeom prst="rect">
            <a:avLst/>
          </a:prstGeom>
          <a:noFill/>
        </p:spPr>
        <p:txBody>
          <a:bodyPr wrap="square" rtlCol="0">
            <a:spAutoFit/>
          </a:bodyPr>
          <a:lstStyle/>
          <a:p>
            <a:r>
              <a:rPr lang="en-US" sz="3200" b="1" dirty="0" smtClean="0">
                <a:solidFill>
                  <a:schemeClr val="tx1">
                    <a:lumMod val="95000"/>
                    <a:lumOff val="5000"/>
                  </a:schemeClr>
                </a:solidFill>
              </a:rPr>
              <a:t>HCO</a:t>
            </a:r>
            <a:r>
              <a:rPr lang="en-US" sz="3200" b="1" baseline="-25000" dirty="0" smtClean="0">
                <a:solidFill>
                  <a:schemeClr val="tx1">
                    <a:lumMod val="95000"/>
                    <a:lumOff val="5000"/>
                  </a:schemeClr>
                </a:solidFill>
              </a:rPr>
              <a:t>3</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sp>
        <p:nvSpPr>
          <p:cNvPr id="20" name="TextBox 19"/>
          <p:cNvSpPr txBox="1"/>
          <p:nvPr/>
        </p:nvSpPr>
        <p:spPr>
          <a:xfrm>
            <a:off x="6096000" y="3048000"/>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sp>
        <p:nvSpPr>
          <p:cNvPr id="21" name="TextBox 20"/>
          <p:cNvSpPr txBox="1"/>
          <p:nvPr/>
        </p:nvSpPr>
        <p:spPr>
          <a:xfrm>
            <a:off x="6858000" y="3078778"/>
            <a:ext cx="1143000" cy="584775"/>
          </a:xfrm>
          <a:prstGeom prst="rect">
            <a:avLst/>
          </a:prstGeom>
          <a:noFill/>
        </p:spPr>
        <p:txBody>
          <a:bodyPr wrap="square" rtlCol="0">
            <a:spAutoFit/>
          </a:bodyPr>
          <a:lstStyle/>
          <a:p>
            <a:r>
              <a:rPr lang="en-US" sz="3200" b="1" dirty="0" smtClean="0">
                <a:solidFill>
                  <a:schemeClr val="tx1">
                    <a:lumMod val="95000"/>
                    <a:lumOff val="5000"/>
                  </a:schemeClr>
                </a:solidFill>
              </a:rPr>
              <a:t>H</a:t>
            </a:r>
            <a:r>
              <a:rPr lang="en-US" sz="3200" b="1" baseline="30000" dirty="0" smtClean="0">
                <a:solidFill>
                  <a:schemeClr val="tx1">
                    <a:lumMod val="95000"/>
                    <a:lumOff val="5000"/>
                  </a:schemeClr>
                </a:solidFill>
              </a:rPr>
              <a:t>+</a:t>
            </a:r>
            <a:endParaRPr lang="en-US" sz="3200" b="1" baseline="30000" dirty="0">
              <a:solidFill>
                <a:schemeClr val="tx1">
                  <a:lumMod val="95000"/>
                  <a:lumOff val="5000"/>
                </a:schemeClr>
              </a:solidFill>
            </a:endParaRPr>
          </a:p>
        </p:txBody>
      </p:sp>
      <p:sp>
        <p:nvSpPr>
          <p:cNvPr id="22" name="TextBox 21"/>
          <p:cNvSpPr txBox="1"/>
          <p:nvPr/>
        </p:nvSpPr>
        <p:spPr>
          <a:xfrm>
            <a:off x="1524000" y="3048000"/>
            <a:ext cx="609600" cy="646331"/>
          </a:xfrm>
          <a:prstGeom prst="rect">
            <a:avLst/>
          </a:prstGeom>
          <a:noFill/>
        </p:spPr>
        <p:txBody>
          <a:bodyPr wrap="square" rtlCol="0">
            <a:spAutoFit/>
          </a:bodyPr>
          <a:lstStyle/>
          <a:p>
            <a:pPr algn="ctr"/>
            <a:r>
              <a:rPr lang="en-US" sz="3600" b="1" dirty="0" smtClean="0">
                <a:solidFill>
                  <a:schemeClr val="tx1">
                    <a:lumMod val="95000"/>
                    <a:lumOff val="5000"/>
                  </a:schemeClr>
                </a:solidFill>
              </a:rPr>
              <a:t>+</a:t>
            </a:r>
          </a:p>
        </p:txBody>
      </p:sp>
      <p:cxnSp>
        <p:nvCxnSpPr>
          <p:cNvPr id="24" name="Straight Arrow Connector 23"/>
          <p:cNvCxnSpPr/>
          <p:nvPr/>
        </p:nvCxnSpPr>
        <p:spPr>
          <a:xfrm>
            <a:off x="3505200" y="3371165"/>
            <a:ext cx="91440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838200" y="2057400"/>
            <a:ext cx="0" cy="914400"/>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81000" y="4778514"/>
            <a:ext cx="3924300" cy="707886"/>
          </a:xfrm>
          <a:prstGeom prst="rect">
            <a:avLst/>
          </a:prstGeom>
          <a:noFill/>
        </p:spPr>
        <p:txBody>
          <a:bodyPr wrap="square" rtlCol="0">
            <a:spAutoFit/>
          </a:bodyPr>
          <a:lstStyle/>
          <a:p>
            <a:pPr algn="ctr"/>
            <a:r>
              <a:rPr lang="en-US" sz="4000" b="1" dirty="0" smtClean="0">
                <a:solidFill>
                  <a:schemeClr val="tx1">
                    <a:lumMod val="95000"/>
                    <a:lumOff val="5000"/>
                  </a:schemeClr>
                </a:solidFill>
              </a:rPr>
              <a:t>Seawater pH</a:t>
            </a:r>
            <a:endParaRPr lang="en-US" sz="4000" b="1" baseline="-25000" dirty="0">
              <a:solidFill>
                <a:schemeClr val="tx1">
                  <a:lumMod val="95000"/>
                  <a:lumOff val="5000"/>
                </a:schemeClr>
              </a:solidFill>
            </a:endParaRPr>
          </a:p>
        </p:txBody>
      </p:sp>
      <p:sp>
        <p:nvSpPr>
          <p:cNvPr id="26" name="TextBox 25"/>
          <p:cNvSpPr txBox="1"/>
          <p:nvPr/>
        </p:nvSpPr>
        <p:spPr>
          <a:xfrm>
            <a:off x="4343400" y="4756428"/>
            <a:ext cx="4800600" cy="707886"/>
          </a:xfrm>
          <a:prstGeom prst="rect">
            <a:avLst/>
          </a:prstGeom>
          <a:noFill/>
        </p:spPr>
        <p:txBody>
          <a:bodyPr wrap="square" rtlCol="0">
            <a:spAutoFit/>
          </a:bodyPr>
          <a:lstStyle/>
          <a:p>
            <a:pPr algn="ctr"/>
            <a:r>
              <a:rPr lang="en-US" sz="4000" b="1" dirty="0" smtClean="0">
                <a:solidFill>
                  <a:schemeClr val="tx1">
                    <a:lumMod val="95000"/>
                    <a:lumOff val="5000"/>
                  </a:schemeClr>
                </a:solidFill>
              </a:rPr>
              <a:t>Dissolution</a:t>
            </a:r>
            <a:endParaRPr lang="en-US" sz="4000" b="1" baseline="-25000" dirty="0">
              <a:solidFill>
                <a:schemeClr val="tx1">
                  <a:lumMod val="95000"/>
                  <a:lumOff val="5000"/>
                </a:schemeClr>
              </a:solidFill>
            </a:endParaRPr>
          </a:p>
        </p:txBody>
      </p:sp>
      <p:sp>
        <p:nvSpPr>
          <p:cNvPr id="27" name="TextBox 26"/>
          <p:cNvSpPr txBox="1"/>
          <p:nvPr/>
        </p:nvSpPr>
        <p:spPr>
          <a:xfrm>
            <a:off x="4914900" y="5715000"/>
            <a:ext cx="3924300" cy="707886"/>
          </a:xfrm>
          <a:prstGeom prst="rect">
            <a:avLst/>
          </a:prstGeom>
          <a:noFill/>
        </p:spPr>
        <p:txBody>
          <a:bodyPr wrap="square" rtlCol="0">
            <a:spAutoFit/>
          </a:bodyPr>
          <a:lstStyle/>
          <a:p>
            <a:pPr algn="ctr"/>
            <a:r>
              <a:rPr lang="en-US" sz="4000" b="1" dirty="0" smtClean="0">
                <a:solidFill>
                  <a:schemeClr val="tx1">
                    <a:lumMod val="95000"/>
                    <a:lumOff val="5000"/>
                  </a:schemeClr>
                </a:solidFill>
              </a:rPr>
              <a:t>Calcification</a:t>
            </a:r>
            <a:endParaRPr lang="en-US" sz="4000" b="1" baseline="-25000" dirty="0">
              <a:solidFill>
                <a:schemeClr val="tx1">
                  <a:lumMod val="95000"/>
                  <a:lumOff val="5000"/>
                </a:schemeClr>
              </a:solidFill>
            </a:endParaRPr>
          </a:p>
        </p:txBody>
      </p:sp>
      <p:sp>
        <p:nvSpPr>
          <p:cNvPr id="28"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29"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32" name="TextBox 31"/>
          <p:cNvSpPr txBox="1"/>
          <p:nvPr/>
        </p:nvSpPr>
        <p:spPr>
          <a:xfrm>
            <a:off x="457200" y="3840778"/>
            <a:ext cx="1676400" cy="584775"/>
          </a:xfrm>
          <a:prstGeom prst="rect">
            <a:avLst/>
          </a:prstGeom>
          <a:noFill/>
        </p:spPr>
        <p:txBody>
          <a:bodyPr wrap="square" rtlCol="0">
            <a:spAutoFit/>
          </a:bodyPr>
          <a:lstStyle/>
          <a:p>
            <a:r>
              <a:rPr lang="en-US" sz="3200" b="1" dirty="0" smtClean="0">
                <a:solidFill>
                  <a:schemeClr val="tx1">
                    <a:lumMod val="95000"/>
                    <a:lumOff val="5000"/>
                  </a:schemeClr>
                </a:solidFill>
              </a:rPr>
              <a:t>HCO</a:t>
            </a:r>
            <a:r>
              <a:rPr lang="en-US" sz="3200" b="1" baseline="-25000" dirty="0" smtClean="0">
                <a:solidFill>
                  <a:schemeClr val="tx1">
                    <a:lumMod val="95000"/>
                    <a:lumOff val="5000"/>
                  </a:schemeClr>
                </a:solidFill>
              </a:rPr>
              <a:t>3</a:t>
            </a:r>
            <a:r>
              <a:rPr lang="en-US" sz="3200" b="1" baseline="40000" dirty="0" smtClean="0">
                <a:solidFill>
                  <a:schemeClr val="tx1">
                    <a:lumMod val="95000"/>
                    <a:lumOff val="5000"/>
                  </a:schemeClr>
                </a:solidFill>
              </a:rPr>
              <a:t>-</a:t>
            </a:r>
            <a:endParaRPr lang="en-US" sz="3200" b="1" baseline="4000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25" calcmode="lin" valueType="num">
                                      <p:cBhvr override="childStyle">
                                        <p:cTn id="6" dur="2000" fill="hold"/>
                                        <p:tgtEl>
                                          <p:spTgt spid="5"/>
                                        </p:tgtEl>
                                        <p:attrNameLst>
                                          <p:attrName>style.fontSize</p:attrName>
                                        </p:attrNameLst>
                                      </p:cBhvr>
                                    </p:anim>
                                  </p:childTnLst>
                                </p:cTn>
                              </p:par>
                            </p:childTnLst>
                          </p:cTn>
                        </p:par>
                      </p:childTnLst>
                    </p:cTn>
                  </p:par>
                  <p:par>
                    <p:cTn id="7" fill="hold">
                      <p:stCondLst>
                        <p:cond delay="indefinite"/>
                      </p:stCondLst>
                      <p:childTnLst>
                        <p:par>
                          <p:cTn id="8" fill="hold">
                            <p:stCondLst>
                              <p:cond delay="0"/>
                            </p:stCondLst>
                            <p:childTnLst>
                              <p:par>
                                <p:cTn id="9" presetID="4" presetClass="emph" presetSubtype="2" fill="hold" grpId="0" nodeType="clickEffect">
                                  <p:stCondLst>
                                    <p:cond delay="0"/>
                                  </p:stCondLst>
                                  <p:childTnLst>
                                    <p:anim to="1.4" calcmode="lin" valueType="num">
                                      <p:cBhvr override="childStyle">
                                        <p:cTn id="10" dur="2000" fill="hold"/>
                                        <p:tgtEl>
                                          <p:spTgt spid="6"/>
                                        </p:tgtEl>
                                        <p:attrNameLst>
                                          <p:attrName>style.fontSize</p:attrName>
                                        </p:attrNameLst>
                                      </p:cBhvr>
                                    </p:anim>
                                  </p:childTnLst>
                                </p:cTn>
                              </p:par>
                            </p:childTnLst>
                          </p:cTn>
                        </p:par>
                      </p:childTnLst>
                    </p:cTn>
                  </p:par>
                  <p:par>
                    <p:cTn id="11" fill="hold">
                      <p:stCondLst>
                        <p:cond delay="indefinite"/>
                      </p:stCondLst>
                      <p:childTnLst>
                        <p:par>
                          <p:cTn id="12" fill="hold">
                            <p:stCondLst>
                              <p:cond delay="0"/>
                            </p:stCondLst>
                            <p:childTnLst>
                              <p:par>
                                <p:cTn id="13" presetID="4" presetClass="emph" presetSubtype="2" fill="hold" grpId="0" nodeType="clickEffect">
                                  <p:stCondLst>
                                    <p:cond delay="0"/>
                                  </p:stCondLst>
                                  <p:childTnLst>
                                    <p:anim to="1.5" calcmode="lin" valueType="num">
                                      <p:cBhvr override="childStyle">
                                        <p:cTn id="14" dur="2000" fill="hold"/>
                                        <p:tgtEl>
                                          <p:spTgt spid="16"/>
                                        </p:tgtEl>
                                        <p:attrNameLst>
                                          <p:attrName>style.fontSize</p:attrName>
                                        </p:attrNameLst>
                                      </p:cBhvr>
                                    </p:anim>
                                  </p:childTnLst>
                                </p:cTn>
                              </p:par>
                              <p:par>
                                <p:cTn id="15" presetID="4" presetClass="emph" presetSubtype="2" fill="hold" grpId="0" nodeType="withEffect">
                                  <p:stCondLst>
                                    <p:cond delay="0"/>
                                  </p:stCondLst>
                                  <p:childTnLst>
                                    <p:anim to="1.5" calcmode="lin" valueType="num">
                                      <p:cBhvr override="childStyle">
                                        <p:cTn id="16" dur="2000" fill="hold"/>
                                        <p:tgtEl>
                                          <p:spTgt spid="21"/>
                                        </p:tgtEl>
                                        <p:attrNameLst>
                                          <p:attrName>style.fontSize</p:attrName>
                                        </p:attrNameLst>
                                      </p:cBhvr>
                                    </p:anim>
                                  </p:childTnLst>
                                </p:cTn>
                              </p:par>
                            </p:childTnLst>
                          </p:cTn>
                        </p:par>
                      </p:childTnLst>
                    </p:cTn>
                  </p:par>
                  <p:par>
                    <p:cTn id="17" fill="hold">
                      <p:stCondLst>
                        <p:cond delay="indefinite"/>
                      </p:stCondLst>
                      <p:childTnLst>
                        <p:par>
                          <p:cTn id="18" fill="hold">
                            <p:stCondLst>
                              <p:cond delay="0"/>
                            </p:stCondLst>
                            <p:childTnLst>
                              <p:par>
                                <p:cTn id="19" presetID="4" presetClass="emph" presetSubtype="2" fill="hold" grpId="0" nodeType="clickEffect">
                                  <p:stCondLst>
                                    <p:cond delay="0"/>
                                  </p:stCondLst>
                                  <p:childTnLst>
                                    <p:anim to="0.75" calcmode="lin" valueType="num">
                                      <p:cBhvr override="childStyle">
                                        <p:cTn id="20" dur="2000" fill="hold"/>
                                        <p:tgtEl>
                                          <p:spTgt spid="23"/>
                                        </p:tgtEl>
                                        <p:attrNameLst>
                                          <p:attrName>style.fontSize</p:attrName>
                                        </p:attrNameLst>
                                      </p:cBhvr>
                                    </p:anim>
                                  </p:childTnLst>
                                </p:cTn>
                              </p:par>
                            </p:childTnLst>
                          </p:cTn>
                        </p:par>
                      </p:childTnLst>
                    </p:cTn>
                  </p:par>
                  <p:par>
                    <p:cTn id="21" fill="hold">
                      <p:stCondLst>
                        <p:cond delay="indefinite"/>
                      </p:stCondLst>
                      <p:childTnLst>
                        <p:par>
                          <p:cTn id="22" fill="hold">
                            <p:stCondLst>
                              <p:cond delay="0"/>
                            </p:stCondLst>
                            <p:childTnLst>
                              <p:par>
                                <p:cTn id="23" presetID="4" presetClass="emph" presetSubtype="2" fill="hold" grpId="0" nodeType="clickEffect">
                                  <p:stCondLst>
                                    <p:cond delay="0"/>
                                  </p:stCondLst>
                                  <p:childTnLst>
                                    <p:anim to="1.5" calcmode="lin" valueType="num">
                                      <p:cBhvr override="childStyle">
                                        <p:cTn id="24" dur="2000" fill="hold"/>
                                        <p:tgtEl>
                                          <p:spTgt spid="26"/>
                                        </p:tgtEl>
                                        <p:attrNameLst>
                                          <p:attrName>style.fontSize</p:attrName>
                                        </p:attrNameLst>
                                      </p:cBhvr>
                                    </p:anim>
                                  </p:childTnLst>
                                </p:cTn>
                              </p:par>
                            </p:childTnLst>
                          </p:cTn>
                        </p:par>
                      </p:childTnLst>
                    </p:cTn>
                  </p:par>
                  <p:par>
                    <p:cTn id="25" fill="hold">
                      <p:stCondLst>
                        <p:cond delay="indefinite"/>
                      </p:stCondLst>
                      <p:childTnLst>
                        <p:par>
                          <p:cTn id="26" fill="hold">
                            <p:stCondLst>
                              <p:cond delay="0"/>
                            </p:stCondLst>
                            <p:childTnLst>
                              <p:par>
                                <p:cTn id="27" presetID="4" presetClass="emph" presetSubtype="2" fill="hold" grpId="0" nodeType="clickEffect">
                                  <p:stCondLst>
                                    <p:cond delay="0"/>
                                  </p:stCondLst>
                                  <p:childTnLst>
                                    <p:anim to="0.75" calcmode="lin" valueType="num">
                                      <p:cBhvr override="childStyle">
                                        <p:cTn id="28" dur="2000" fill="hold"/>
                                        <p:tgtEl>
                                          <p:spTgt spid="27"/>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21" grpId="0"/>
      <p:bldP spid="23"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Effects on Biology: Final Project</a:t>
            </a:r>
            <a:endParaRPr lang="en-US" dirty="0"/>
          </a:p>
        </p:txBody>
      </p:sp>
      <p:pic>
        <p:nvPicPr>
          <p:cNvPr id="4" name="Picture 2"/>
          <p:cNvPicPr>
            <a:picLocks noChangeAspect="1" noChangeArrowheads="1"/>
          </p:cNvPicPr>
          <p:nvPr/>
        </p:nvPicPr>
        <p:blipFill>
          <a:blip r:embed="rId3" cstate="print"/>
          <a:srcRect/>
          <a:stretch>
            <a:fillRect/>
          </a:stretch>
        </p:blipFill>
        <p:spPr bwMode="auto">
          <a:xfrm>
            <a:off x="5943600" y="1371600"/>
            <a:ext cx="2970701" cy="4953153"/>
          </a:xfrm>
          <a:prstGeom prst="rect">
            <a:avLst/>
          </a:prstGeom>
          <a:noFill/>
          <a:ln w="9525">
            <a:noFill/>
            <a:miter lim="800000"/>
            <a:headEnd/>
            <a:tailEnd/>
          </a:ln>
        </p:spPr>
      </p:pic>
      <p:sp>
        <p:nvSpPr>
          <p:cNvPr id="6"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7"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8" name="TextBox 7"/>
          <p:cNvSpPr txBox="1"/>
          <p:nvPr/>
        </p:nvSpPr>
        <p:spPr>
          <a:xfrm>
            <a:off x="152400" y="1676400"/>
            <a:ext cx="5779146" cy="3539430"/>
          </a:xfrm>
          <a:prstGeom prst="rect">
            <a:avLst/>
          </a:prstGeom>
          <a:noFill/>
        </p:spPr>
        <p:txBody>
          <a:bodyPr wrap="none" rtlCol="0">
            <a:spAutoFit/>
          </a:bodyPr>
          <a:lstStyle/>
          <a:p>
            <a:pPr>
              <a:buFont typeface="Arial" pitchFamily="34" charset="0"/>
              <a:buChar char="•"/>
            </a:pPr>
            <a:r>
              <a:rPr lang="en-US" sz="2800" dirty="0" smtClean="0"/>
              <a:t>Hired by grassroots organization</a:t>
            </a:r>
          </a:p>
          <a:p>
            <a:pPr>
              <a:buFont typeface="Arial" pitchFamily="34" charset="0"/>
              <a:buChar char="•"/>
            </a:pPr>
            <a:endParaRPr lang="en-US" sz="2800" dirty="0" smtClean="0"/>
          </a:p>
          <a:p>
            <a:pPr>
              <a:buFont typeface="Arial" pitchFamily="34" charset="0"/>
              <a:buChar char="•"/>
            </a:pPr>
            <a:r>
              <a:rPr lang="en-US" sz="2800" dirty="0" smtClean="0"/>
              <a:t>Want to increase public awareness</a:t>
            </a:r>
            <a:endParaRPr lang="en-US" sz="2800" dirty="0" smtClean="0"/>
          </a:p>
          <a:p>
            <a:pPr>
              <a:buFont typeface="Arial" pitchFamily="34" charset="0"/>
              <a:buChar char="•"/>
            </a:pPr>
            <a:endParaRPr lang="en-US" sz="2800" dirty="0" smtClean="0"/>
          </a:p>
          <a:p>
            <a:pPr>
              <a:buFont typeface="Arial" pitchFamily="34" charset="0"/>
              <a:buChar char="•"/>
            </a:pPr>
            <a:r>
              <a:rPr lang="en-US" sz="2800" dirty="0" smtClean="0"/>
              <a:t>Create informational brochure</a:t>
            </a:r>
          </a:p>
          <a:p>
            <a:pPr lvl="1">
              <a:buFont typeface="Arial" pitchFamily="34" charset="0"/>
              <a:buChar char="•"/>
            </a:pPr>
            <a:r>
              <a:rPr lang="en-US" sz="2800" dirty="0" smtClean="0"/>
              <a:t>Ocean acidification</a:t>
            </a:r>
          </a:p>
          <a:p>
            <a:pPr lvl="1">
              <a:buFont typeface="Arial" pitchFamily="34" charset="0"/>
              <a:buChar char="•"/>
            </a:pPr>
            <a:r>
              <a:rPr lang="en-US" sz="2800" dirty="0" smtClean="0"/>
              <a:t>Response by marine life</a:t>
            </a:r>
          </a:p>
          <a:p>
            <a:pPr lvl="1">
              <a:buFont typeface="Arial" pitchFamily="34" charset="0"/>
              <a:buChar char="•"/>
            </a:pPr>
            <a:r>
              <a:rPr lang="en-US" sz="2800" dirty="0" smtClean="0"/>
              <a:t>How we can help</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30"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
        <p:nvSpPr>
          <p:cNvPr id="31" name="Title 1"/>
          <p:cNvSpPr>
            <a:spLocks noGrp="1"/>
          </p:cNvSpPr>
          <p:nvPr>
            <p:ph type="title"/>
          </p:nvPr>
        </p:nvSpPr>
        <p:spPr>
          <a:xfrm>
            <a:off x="301752" y="228600"/>
            <a:ext cx="8534400" cy="758952"/>
          </a:xfrm>
        </p:spPr>
        <p:txBody>
          <a:bodyPr/>
          <a:lstStyle/>
          <a:p>
            <a:r>
              <a:rPr lang="en-US" dirty="0" smtClean="0"/>
              <a:t>Suggested Marine Organisms</a:t>
            </a:r>
            <a:endParaRPr lang="en-US" dirty="0"/>
          </a:p>
        </p:txBody>
      </p:sp>
      <p:sp>
        <p:nvSpPr>
          <p:cNvPr id="32" name="TextBox 31"/>
          <p:cNvSpPr txBox="1"/>
          <p:nvPr/>
        </p:nvSpPr>
        <p:spPr>
          <a:xfrm>
            <a:off x="304800" y="1600200"/>
            <a:ext cx="8534400" cy="5509200"/>
          </a:xfrm>
          <a:prstGeom prst="rect">
            <a:avLst/>
          </a:prstGeom>
          <a:noFill/>
        </p:spPr>
        <p:txBody>
          <a:bodyPr wrap="square" numCol="2" rtlCol="0">
            <a:spAutoFit/>
          </a:bodyPr>
          <a:lstStyle/>
          <a:p>
            <a:r>
              <a:rPr lang="en-US" sz="3200" dirty="0" smtClean="0"/>
              <a:t>Oyster</a:t>
            </a:r>
            <a:endParaRPr lang="en-US" sz="3200" dirty="0" smtClean="0"/>
          </a:p>
          <a:p>
            <a:r>
              <a:rPr lang="en-US" sz="3200" dirty="0" smtClean="0"/>
              <a:t>Mussel</a:t>
            </a:r>
          </a:p>
          <a:p>
            <a:r>
              <a:rPr lang="en-US" sz="3200" dirty="0" smtClean="0"/>
              <a:t>Clam</a:t>
            </a:r>
          </a:p>
          <a:p>
            <a:r>
              <a:rPr lang="en-US" sz="3200" dirty="0" err="1" smtClean="0"/>
              <a:t>Coccolithophore</a:t>
            </a:r>
            <a:endParaRPr lang="en-US" sz="3200" dirty="0" smtClean="0"/>
          </a:p>
          <a:p>
            <a:r>
              <a:rPr lang="en-US" sz="3200" dirty="0" smtClean="0"/>
              <a:t>Diatom</a:t>
            </a:r>
          </a:p>
          <a:p>
            <a:r>
              <a:rPr lang="en-US" sz="3200" dirty="0" err="1" smtClean="0"/>
              <a:t>Pteropod</a:t>
            </a:r>
            <a:r>
              <a:rPr lang="en-US" sz="3200" dirty="0" smtClean="0"/>
              <a:t> </a:t>
            </a:r>
          </a:p>
          <a:p>
            <a:r>
              <a:rPr lang="en-US" sz="3200" dirty="0" smtClean="0"/>
              <a:t>Cold Water Coral</a:t>
            </a:r>
          </a:p>
          <a:p>
            <a:r>
              <a:rPr lang="en-US" sz="3200" dirty="0" smtClean="0"/>
              <a:t>Tropical Coral</a:t>
            </a:r>
          </a:p>
          <a:p>
            <a:r>
              <a:rPr lang="en-US" sz="3200" dirty="0" err="1" smtClean="0"/>
              <a:t>Seagrass</a:t>
            </a:r>
            <a:r>
              <a:rPr lang="en-US" sz="3200" dirty="0" smtClean="0"/>
              <a:t>/Algae</a:t>
            </a:r>
          </a:p>
          <a:p>
            <a:endParaRPr lang="en-US" sz="3200" dirty="0" smtClean="0"/>
          </a:p>
          <a:p>
            <a:endParaRPr lang="en-US" sz="3200" dirty="0" smtClean="0"/>
          </a:p>
          <a:p>
            <a:r>
              <a:rPr lang="en-US" sz="3200" dirty="0" smtClean="0"/>
              <a:t>Cuttlefish</a:t>
            </a:r>
          </a:p>
          <a:p>
            <a:r>
              <a:rPr lang="en-US" sz="3200" dirty="0" smtClean="0"/>
              <a:t>Fish (Clownfish)</a:t>
            </a:r>
          </a:p>
          <a:p>
            <a:r>
              <a:rPr lang="en-US" sz="3200" dirty="0" smtClean="0"/>
              <a:t>Shrimp</a:t>
            </a:r>
          </a:p>
          <a:p>
            <a:r>
              <a:rPr lang="en-US" sz="3200" dirty="0" smtClean="0"/>
              <a:t>Lobster</a:t>
            </a:r>
          </a:p>
          <a:p>
            <a:r>
              <a:rPr lang="en-US" sz="3200" dirty="0" smtClean="0"/>
              <a:t>Crab</a:t>
            </a:r>
          </a:p>
          <a:p>
            <a:r>
              <a:rPr lang="en-US" sz="3200" dirty="0" smtClean="0"/>
              <a:t>Barnacle</a:t>
            </a:r>
          </a:p>
          <a:p>
            <a:r>
              <a:rPr lang="en-US" sz="3200" dirty="0" smtClean="0"/>
              <a:t>Sea Urchin</a:t>
            </a:r>
          </a:p>
          <a:p>
            <a:r>
              <a:rPr lang="en-US" sz="3200" dirty="0" smtClean="0"/>
              <a:t>Sea Star</a:t>
            </a:r>
          </a:p>
          <a:p>
            <a:endParaRPr lang="en-US" sz="3200" dirty="0" smtClean="0"/>
          </a:p>
          <a:p>
            <a:endParaRPr lang="en-US" sz="3200" dirty="0" smtClean="0"/>
          </a:p>
          <a:p>
            <a:endParaRPr lang="en-US" sz="32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p:txBody>
          <a:bodyPr>
            <a:normAutofit/>
          </a:bodyPr>
          <a:lstStyle/>
          <a:p>
            <a:r>
              <a:rPr lang="en-US" sz="3600" dirty="0" smtClean="0"/>
              <a:t>Acidification changes ecosystems</a:t>
            </a:r>
          </a:p>
          <a:p>
            <a:endParaRPr lang="en-US" sz="3600" dirty="0" smtClean="0"/>
          </a:p>
          <a:p>
            <a:r>
              <a:rPr lang="en-US" sz="3600" dirty="0" smtClean="0"/>
              <a:t>Acidification causes  CaCO</a:t>
            </a:r>
            <a:r>
              <a:rPr lang="en-US" sz="3600" baseline="-25000" dirty="0" smtClean="0"/>
              <a:t>3</a:t>
            </a:r>
            <a:r>
              <a:rPr lang="en-US" sz="3600" dirty="0" smtClean="0"/>
              <a:t> dissolution</a:t>
            </a:r>
          </a:p>
          <a:p>
            <a:endParaRPr lang="en-US" sz="3600" dirty="0" smtClean="0"/>
          </a:p>
          <a:p>
            <a:r>
              <a:rPr lang="en-US" sz="3600" dirty="0" smtClean="0"/>
              <a:t>Different marine responses</a:t>
            </a:r>
            <a:endParaRPr lang="en-US" sz="3600" dirty="0" smtClean="0"/>
          </a:p>
        </p:txBody>
      </p:sp>
      <p:sp>
        <p:nvSpPr>
          <p:cNvPr id="4" name="TextBox 3"/>
          <p:cNvSpPr txBox="1"/>
          <p:nvPr/>
        </p:nvSpPr>
        <p:spPr>
          <a:xfrm>
            <a:off x="5410200" y="6324600"/>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Civic</Template>
  <TotalTime>701</TotalTime>
  <Words>3295</Words>
  <Application>Microsoft Office PowerPoint</Application>
  <PresentationFormat>On-screen Show (4:3)</PresentationFormat>
  <Paragraphs>354</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How Ocean Acidification Affects Biology</vt:lpstr>
      <vt:lpstr>Review: Ocean Acidification</vt:lpstr>
      <vt:lpstr>Naturally Acidified Reefs Video</vt:lpstr>
      <vt:lpstr>What do they have in common?</vt:lpstr>
      <vt:lpstr>Day 1:  Dissolution Lab</vt:lpstr>
      <vt:lpstr>Day 2: Dissolution Lab</vt:lpstr>
      <vt:lpstr>CaCO3 Saturation State</vt:lpstr>
      <vt:lpstr>Low Ω Causes Changes in CaCO3 Minerals</vt:lpstr>
      <vt:lpstr>Ocean Acidification: Tying it All Together</vt:lpstr>
      <vt:lpstr>Other Effects on Biology: Final Project</vt:lpstr>
      <vt:lpstr>Suggested Marine Organisms</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Seawater as a Buffer and CaCO3 Dissolution</dc:title>
  <dc:creator>Nvrtbr8Girl</dc:creator>
  <cp:lastModifiedBy>Heather</cp:lastModifiedBy>
  <cp:revision>107</cp:revision>
  <dcterms:created xsi:type="dcterms:W3CDTF">2013-07-10T03:27:11Z</dcterms:created>
  <dcterms:modified xsi:type="dcterms:W3CDTF">2014-06-17T17:09:39Z</dcterms:modified>
</cp:coreProperties>
</file>