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30"/>
  </p:notesMasterIdLst>
  <p:sldIdLst>
    <p:sldId id="260" r:id="rId2"/>
    <p:sldId id="261"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7" r:id="rId28"/>
    <p:sldId id="286"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inimized">
    <p:restoredLeft sz="14002" autoAdjust="0"/>
    <p:restoredTop sz="66704" autoAdjust="0"/>
  </p:normalViewPr>
  <p:slideViewPr>
    <p:cSldViewPr snapToGrid="0" snapToObjects="1">
      <p:cViewPr>
        <p:scale>
          <a:sx n="70" d="100"/>
          <a:sy n="70" d="100"/>
        </p:scale>
        <p:origin x="-2730" y="9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3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6/30/2014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dnaftb.or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brainpop.com/science/cellularlifeandgenetics/dna/"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en.wikipedia.org/wiki/File:Blue-lobster.jpg"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en.wikipedia.org/wiki/File:Lightmatter_lab_mice.jpg"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en.wikipedia.org/wiki/File:Blue-lobster.jpg"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en.wikipedia.org/wiki/File:Lightmatter_lab_mice.jpg"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en.wikipedia.org/wiki/File:Blue-lobster.jpg"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en.wikipedia.org/wiki/File:Lightmatter_lab_mice.jpg"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brainpop.com/science/cellularlifeandgenetics/dna/"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pompe.com/patients/inheriting-pompe/genetics.aspx"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pompe.com/patients/inheriting-pompe/genetics.aspx"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sciencelearn.org.nz/Contexts/Uniquely-Me/Sci-Media/Images/Cell-chromosomes-and-DNA"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dnaftb.org/"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www2.le.ac.uk/departments/genetics/vgec/highereducation/topics/dnageneschromosomes"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merriam-webster.com/dictionary/protein"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obs-vlfr.fr/gallery2/v/Aquaparadox/Marine-Diatoms/"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en.wikipedia.org/wiki/File:Blue-lobster.jpg"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en.wikipedia.org/wiki/File:Lightmatter_lab_mice.jpg"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Teacher Slide:</a:t>
            </a:r>
          </a:p>
          <a:p>
            <a:endParaRPr lang="en-US" dirty="0" smtClean="0"/>
          </a:p>
          <a:p>
            <a:r>
              <a:rPr lang="en-US" dirty="0" smtClean="0"/>
              <a:t>Authors: Sarah Lerch and</a:t>
            </a:r>
            <a:r>
              <a:rPr lang="en-US" baseline="0" dirty="0" smtClean="0"/>
              <a:t> Felicia Ryder</a:t>
            </a:r>
            <a:endParaRPr lang="en-US" dirty="0" smtClean="0"/>
          </a:p>
          <a:p>
            <a:pPr marL="228600" indent="-228600">
              <a:buFont typeface="+mj-lt"/>
              <a:buNone/>
            </a:pPr>
            <a:endParaRPr lang="en-US" baseline="0" dirty="0" smtClean="0"/>
          </a:p>
          <a:p>
            <a:pPr eaLnBrk="1" hangingPunct="1">
              <a:spcBef>
                <a:spcPct val="0"/>
              </a:spcBef>
              <a:buFontTx/>
              <a:buNone/>
            </a:pPr>
            <a:r>
              <a:rPr lang="en-US" b="1" dirty="0" smtClean="0">
                <a:latin typeface="Calibri" charset="0"/>
              </a:rPr>
              <a:t>WHY : </a:t>
            </a:r>
          </a:p>
          <a:p>
            <a:pPr marL="0" marR="0" indent="0" algn="l" defTabSz="914400" rtl="0" eaLnBrk="1" fontAlgn="auto" latinLnBrk="0" hangingPunct="1">
              <a:lnSpc>
                <a:spcPct val="100000"/>
              </a:lnSpc>
              <a:spcBef>
                <a:spcPct val="0"/>
              </a:spcBef>
              <a:spcAft>
                <a:spcPts val="0"/>
              </a:spcAft>
              <a:buClrTx/>
              <a:buSzTx/>
              <a:buFontTx/>
              <a:buNone/>
              <a:tabLst/>
              <a:defRPr/>
            </a:pPr>
            <a:r>
              <a:rPr lang="en-US" baseline="0" dirty="0" smtClean="0">
                <a:latin typeface="Calibri" charset="0"/>
              </a:rPr>
              <a:t>Genetic mutation is naturally intriguing to students because it brings to mind thoughts of superman and monsters, but it is also an important concept for them to understand. Natural selection is dependent on genetic mutation, a concept which they will focus on more as they continue in science. This unit can also be used as a platform to introduce students to genetics and parts of the central dogma of biology (DNA</a:t>
            </a:r>
            <a:r>
              <a:rPr lang="en-US" baseline="0" dirty="0" smtClean="0">
                <a:latin typeface="Calibri" charset="0"/>
                <a:sym typeface="Wingdings" pitchFamily="2" charset="2"/>
              </a:rPr>
              <a:t> RNA Protein). </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This lesson</a:t>
            </a:r>
            <a:r>
              <a:rPr lang="en-US" baseline="0" dirty="0" smtClean="0">
                <a:latin typeface="Calibri" charset="0"/>
              </a:rPr>
              <a:t> is the first in a series of four looking at genetic mutation using single celled organisms called diatoms. The lesson will begin by discussing mutation in </a:t>
            </a:r>
            <a:r>
              <a:rPr lang="en-US" baseline="0" dirty="0" err="1" smtClean="0">
                <a:latin typeface="Calibri" charset="0"/>
              </a:rPr>
              <a:t>multicellular</a:t>
            </a:r>
            <a:r>
              <a:rPr lang="en-US" baseline="0" dirty="0" smtClean="0">
                <a:latin typeface="Calibri" charset="0"/>
              </a:rPr>
              <a:t> organisms which students are more familiar with. This and the following units will then transition into discussing mutation in single cells, the basic components of </a:t>
            </a:r>
            <a:r>
              <a:rPr lang="en-US" baseline="0" dirty="0" err="1" smtClean="0">
                <a:latin typeface="Calibri" charset="0"/>
              </a:rPr>
              <a:t>multicellular</a:t>
            </a:r>
            <a:r>
              <a:rPr lang="en-US" baseline="0" dirty="0" smtClean="0">
                <a:latin typeface="Calibri" charset="0"/>
              </a:rPr>
              <a:t> life. Because diatoms are a single celled organism with a distinct phenotype they are a good model for students to learn about mutation within. Diatoms will be described in greater detail in the following lessons. </a:t>
            </a:r>
          </a:p>
          <a:p>
            <a:pPr eaLnBrk="1" hangingPunct="1">
              <a:spcBef>
                <a:spcPct val="0"/>
              </a:spcBef>
              <a:buFontTx/>
              <a:buNone/>
            </a:pPr>
            <a:endParaRPr lang="en-US" baseline="0" dirty="0" smtClean="0">
              <a:latin typeface="Calibri" charset="0"/>
              <a:sym typeface="Wingdings" pitchFamily="2" charset="2"/>
            </a:endParaRPr>
          </a:p>
          <a:p>
            <a:pPr eaLnBrk="1" hangingPunct="1">
              <a:spcBef>
                <a:spcPct val="0"/>
              </a:spcBef>
              <a:buFontTx/>
              <a:buNone/>
            </a:pPr>
            <a:r>
              <a:rPr lang="en-US" baseline="0" dirty="0" smtClean="0">
                <a:latin typeface="Calibri" charset="0"/>
                <a:sym typeface="Wingdings" pitchFamily="2" charset="2"/>
              </a:rPr>
              <a:t>This first lesson will introduce students to the idea that proteins are the cellular genetic elements that actually create phenotypes. It will be helpful if students have already done their inheritance unit (Mendel, punnett squares, the concept of genes etc.) before this lesson.</a:t>
            </a:r>
          </a:p>
          <a:p>
            <a:pPr eaLnBrk="1" hangingPunct="1">
              <a:spcBef>
                <a:spcPct val="0"/>
              </a:spcBef>
              <a:buFontTx/>
              <a:buAutoNum type="arabicPeriod"/>
            </a:pPr>
            <a:endParaRPr lang="en-US" baseline="0" dirty="0" smtClean="0">
              <a:latin typeface="Calibri" charset="0"/>
              <a:sym typeface="Wingdings" pitchFamily="2" charset="2"/>
            </a:endParaRPr>
          </a:p>
          <a:p>
            <a:pPr marL="228600" indent="-228600" eaLnBrk="1" hangingPunct="1">
              <a:spcBef>
                <a:spcPct val="0"/>
              </a:spcBef>
              <a:buFont typeface="+mj-lt"/>
              <a:buNone/>
            </a:pPr>
            <a:r>
              <a:rPr lang="en-US" b="1" dirty="0" smtClean="0">
                <a:latin typeface="Calibri" charset="0"/>
              </a:rPr>
              <a:t>SUMMARY:  </a:t>
            </a:r>
          </a:p>
          <a:p>
            <a:pPr eaLnBrk="1" hangingPunct="1">
              <a:spcBef>
                <a:spcPct val="0"/>
              </a:spcBef>
              <a:buFontTx/>
              <a:buNone/>
            </a:pPr>
            <a:r>
              <a:rPr lang="en-US" dirty="0" smtClean="0">
                <a:latin typeface="Calibri" charset="0"/>
              </a:rPr>
              <a:t>Students will use</a:t>
            </a:r>
            <a:r>
              <a:rPr lang="en-US" baseline="0" dirty="0" smtClean="0">
                <a:latin typeface="Calibri" charset="0"/>
              </a:rPr>
              <a:t> a construction site analogy paired with a matching activity in order to understand the roles proteins play in the cell and how these roles impact phenotype. Students will begin by thinking about what mutants are and how genetics control phenotype, this will lead into a matching activity where they will match construction workers/ materials to their analogous protein functions. The activity will end with students thinking about how the constructed building (cell) would change if workers did things differently/ different materials were used (protein functions changed) and linking this back to what causes mutants to look different.</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baseline="0" dirty="0" smtClean="0">
              <a:latin typeface="Calibri"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baseline="0" dirty="0" smtClean="0">
                <a:latin typeface="Calibri" charset="0"/>
              </a:rPr>
              <a:t>Lesson learning goal: </a:t>
            </a:r>
            <a:r>
              <a:rPr lang="en-US" sz="1200" kern="1200" dirty="0" smtClean="0">
                <a:solidFill>
                  <a:schemeClr val="tx1"/>
                </a:solidFill>
                <a:latin typeface="+mn-lt"/>
                <a:ea typeface="+mn-ea"/>
                <a:cs typeface="+mn-cs"/>
              </a:rPr>
              <a:t>Students understand that genes determine phenotype through a variety proteins with different functions.</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baseline="0" dirty="0" smtClean="0">
                <a:solidFill>
                  <a:schemeClr val="tx1"/>
                </a:solidFill>
                <a:latin typeface="+mn-lt"/>
                <a:ea typeface="+mn-ea"/>
                <a:cs typeface="+mn-cs"/>
              </a:rPr>
              <a:t>Key Questions:</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228600" marR="0" lvl="0" indent="-228600" algn="l" defTabSz="914400" rtl="0" eaLnBrk="1" fontAlgn="auto" latinLnBrk="0" hangingPunct="1">
              <a:lnSpc>
                <a:spcPct val="100000"/>
              </a:lnSpc>
              <a:spcBef>
                <a:spcPct val="0"/>
              </a:spcBef>
              <a:spcAft>
                <a:spcPts val="0"/>
              </a:spcAft>
              <a:buClrTx/>
              <a:buSzTx/>
              <a:buFontTx/>
              <a:buAutoNum type="arabicPeriod"/>
              <a:tabLst/>
              <a:defRPr/>
            </a:pPr>
            <a:r>
              <a:rPr lang="en-US" sz="1200" kern="1200" baseline="0" dirty="0" smtClean="0">
                <a:solidFill>
                  <a:schemeClr val="tx1"/>
                </a:solidFill>
                <a:latin typeface="+mn-lt"/>
                <a:ea typeface="+mn-ea"/>
                <a:cs typeface="+mn-cs"/>
              </a:rPr>
              <a:t>What are proteins?</a:t>
            </a:r>
          </a:p>
          <a:p>
            <a:pPr marL="228600" marR="0" lvl="0" indent="-228600" algn="l" defTabSz="914400" rtl="0" eaLnBrk="1" fontAlgn="auto" latinLnBrk="0" hangingPunct="1">
              <a:lnSpc>
                <a:spcPct val="100000"/>
              </a:lnSpc>
              <a:spcBef>
                <a:spcPct val="0"/>
              </a:spcBef>
              <a:spcAft>
                <a:spcPts val="0"/>
              </a:spcAft>
              <a:buClrTx/>
              <a:buSzTx/>
              <a:buFontTx/>
              <a:buAutoNum type="arabicPeriod"/>
              <a:tabLst/>
              <a:defRPr/>
            </a:pPr>
            <a:r>
              <a:rPr lang="en-US" sz="1200" kern="1200" baseline="0" dirty="0" smtClean="0">
                <a:solidFill>
                  <a:schemeClr val="tx1"/>
                </a:solidFill>
                <a:latin typeface="+mn-lt"/>
                <a:ea typeface="+mn-ea"/>
                <a:cs typeface="+mn-cs"/>
              </a:rPr>
              <a:t>What jobs do proteins have in the cell?</a:t>
            </a:r>
          </a:p>
          <a:p>
            <a:pPr marL="228600" marR="0" lvl="0" indent="-228600" algn="l" defTabSz="914400" rtl="0" eaLnBrk="1" fontAlgn="auto" latinLnBrk="0" hangingPunct="1">
              <a:lnSpc>
                <a:spcPct val="100000"/>
              </a:lnSpc>
              <a:spcBef>
                <a:spcPct val="0"/>
              </a:spcBef>
              <a:spcAft>
                <a:spcPts val="0"/>
              </a:spcAft>
              <a:buClrTx/>
              <a:buSzTx/>
              <a:buFontTx/>
              <a:buAutoNum type="arabicPeriod"/>
              <a:tabLst/>
              <a:defRPr/>
            </a:pPr>
            <a:r>
              <a:rPr lang="en-US" sz="1200" kern="1200" baseline="0" dirty="0" smtClean="0">
                <a:solidFill>
                  <a:schemeClr val="tx1"/>
                </a:solidFill>
                <a:latin typeface="+mn-lt"/>
                <a:ea typeface="+mn-ea"/>
                <a:cs typeface="+mn-cs"/>
              </a:rPr>
              <a:t>How do protein’s different jobs effect a cell’s phenotype?</a:t>
            </a:r>
            <a:endParaRPr lang="en-US" baseline="0" dirty="0" smtClean="0">
              <a:latin typeface="Calibri" charset="0"/>
            </a:endParaRPr>
          </a:p>
          <a:p>
            <a:pPr eaLnBrk="1" hangingPunct="1">
              <a:spcBef>
                <a:spcPct val="0"/>
              </a:spcBef>
              <a:buFontTx/>
              <a:buNone/>
            </a:pPr>
            <a:endParaRPr lang="en-US" baseline="0" dirty="0" smtClean="0">
              <a:latin typeface="Calibri" charset="0"/>
            </a:endParaRPr>
          </a:p>
          <a:p>
            <a:pPr marL="0" marR="0" indent="0" algn="l" defTabSz="914400" rtl="0" eaLnBrk="1" fontAlgn="auto" latinLnBrk="0" hangingPunct="1">
              <a:lnSpc>
                <a:spcPct val="100000"/>
              </a:lnSpc>
              <a:spcBef>
                <a:spcPct val="0"/>
              </a:spcBef>
              <a:spcAft>
                <a:spcPts val="0"/>
              </a:spcAft>
              <a:buClrTx/>
              <a:buSzTx/>
              <a:buFontTx/>
              <a:buNone/>
              <a:tabLst/>
              <a:defRPr/>
            </a:pPr>
            <a:r>
              <a:rPr lang="en-US" baseline="0" dirty="0" smtClean="0">
                <a:latin typeface="Calibri" charset="0"/>
              </a:rPr>
              <a:t>Overview of the lesson:</a:t>
            </a:r>
          </a:p>
          <a:p>
            <a:pPr eaLnBrk="1" hangingPunct="1">
              <a:spcBef>
                <a:spcPct val="0"/>
              </a:spcBef>
              <a:buFontTx/>
              <a:buNone/>
            </a:pPr>
            <a:endParaRPr lang="en-US" baseline="0" dirty="0" smtClean="0">
              <a:latin typeface="Calibri" charset="0"/>
            </a:endParaRPr>
          </a:p>
          <a:p>
            <a:pPr eaLnBrk="1" hangingPunct="1">
              <a:spcBef>
                <a:spcPct val="0"/>
              </a:spcBef>
              <a:buFontTx/>
              <a:buNone/>
            </a:pPr>
            <a:r>
              <a:rPr lang="en-US" baseline="0" dirty="0" smtClean="0">
                <a:latin typeface="Calibri" charset="0"/>
              </a:rPr>
              <a:t>Engage</a:t>
            </a:r>
          </a:p>
          <a:p>
            <a:pPr eaLnBrk="1" hangingPunct="1">
              <a:spcBef>
                <a:spcPct val="0"/>
              </a:spcBef>
              <a:buFontTx/>
              <a:buChar char="-"/>
            </a:pPr>
            <a:r>
              <a:rPr lang="en-US" baseline="0" dirty="0" smtClean="0">
                <a:latin typeface="Calibri" charset="0"/>
              </a:rPr>
              <a:t> Goal: </a:t>
            </a:r>
            <a:r>
              <a:rPr lang="en-US" b="0" baseline="0" dirty="0" smtClean="0"/>
              <a:t>To get students intrigued with the idea of mutants, mutation and their relationship with genetics. During this Engage they will establish what they already know (or think they know) about mutants.</a:t>
            </a:r>
            <a:endParaRPr lang="en-US" baseline="0" dirty="0" smtClean="0">
              <a:latin typeface="Calibri" charset="0"/>
            </a:endParaRPr>
          </a:p>
          <a:p>
            <a:pPr marL="228600" indent="-228600" eaLnBrk="1" hangingPunct="1">
              <a:spcBef>
                <a:spcPct val="0"/>
              </a:spcBef>
              <a:buFont typeface="+mj-lt"/>
              <a:buAutoNum type="arabicPeriod"/>
            </a:pPr>
            <a:r>
              <a:rPr lang="en-US" u="sng" baseline="0" dirty="0" smtClean="0">
                <a:latin typeface="Calibri" charset="0"/>
              </a:rPr>
              <a:t>Begin by allowing students to hypothesize about answers to the 3 key questions (see above).</a:t>
            </a:r>
            <a:r>
              <a:rPr lang="en-US" baseline="0" dirty="0" smtClean="0">
                <a:latin typeface="Calibri" charset="0"/>
              </a:rPr>
              <a:t> </a:t>
            </a:r>
          </a:p>
          <a:p>
            <a:pPr marL="685800" lvl="1" indent="-228600" eaLnBrk="1" hangingPunct="1">
              <a:spcBef>
                <a:spcPct val="0"/>
              </a:spcBef>
              <a:buFont typeface="Arial" pitchFamily="34" charset="0"/>
              <a:buChar char="•"/>
            </a:pPr>
            <a:r>
              <a:rPr lang="en-US" baseline="0" dirty="0" smtClean="0">
                <a:latin typeface="Calibri" charset="0"/>
              </a:rPr>
              <a:t>Following this up with the video on DNA will help them to focus on the genetic answers to these questions.</a:t>
            </a:r>
            <a:endParaRPr lang="en-US" u="sng" baseline="0" dirty="0" smtClean="0">
              <a:latin typeface="Calibri" charset="0"/>
            </a:endParaRPr>
          </a:p>
          <a:p>
            <a:pPr marL="228600" indent="-228600" eaLnBrk="1" hangingPunct="1">
              <a:spcBef>
                <a:spcPct val="0"/>
              </a:spcBef>
              <a:buFont typeface="+mj-lt"/>
              <a:buAutoNum type="arabicPeriod"/>
            </a:pPr>
            <a:r>
              <a:rPr lang="en-US" baseline="0" dirty="0" smtClean="0">
                <a:latin typeface="Calibri" charset="0"/>
              </a:rPr>
              <a:t>Capture students attention with an image of a mouse with red eyes, blue lobster and an altered DNA double helix. </a:t>
            </a:r>
          </a:p>
          <a:p>
            <a:pPr marL="228600" indent="-228600" eaLnBrk="1" hangingPunct="1">
              <a:spcBef>
                <a:spcPct val="0"/>
              </a:spcBef>
              <a:buFont typeface="+mj-lt"/>
              <a:buAutoNum type="arabicPeriod"/>
            </a:pPr>
            <a:r>
              <a:rPr lang="en-US" baseline="0" dirty="0" smtClean="0">
                <a:latin typeface="Calibri" charset="0"/>
              </a:rPr>
              <a:t>Use questioning to start students thinking about mutants and the causes of mutant phenotypes.</a:t>
            </a:r>
          </a:p>
          <a:p>
            <a:pPr marL="685800" lvl="1" indent="-228600" eaLnBrk="1" hangingPunct="1">
              <a:spcBef>
                <a:spcPct val="0"/>
              </a:spcBef>
              <a:buFont typeface="Arial" pitchFamily="34" charset="0"/>
              <a:buChar char="•"/>
            </a:pPr>
            <a:r>
              <a:rPr lang="en-US" baseline="0" dirty="0" smtClean="0">
                <a:latin typeface="Calibri" charset="0"/>
              </a:rPr>
              <a:t>What do you think of when I say mutant?</a:t>
            </a:r>
          </a:p>
          <a:p>
            <a:pPr marL="685800" lvl="1" indent="-228600" eaLnBrk="1" hangingPunct="1">
              <a:spcBef>
                <a:spcPct val="0"/>
              </a:spcBef>
              <a:buFont typeface="Arial" pitchFamily="34" charset="0"/>
              <a:buChar char="•"/>
            </a:pPr>
            <a:r>
              <a:rPr lang="en-US" baseline="0" dirty="0" smtClean="0">
                <a:latin typeface="Calibri" charset="0"/>
              </a:rPr>
              <a:t>What causes mutants to look different?</a:t>
            </a:r>
          </a:p>
          <a:p>
            <a:pPr marL="685800" lvl="1" indent="-228600" eaLnBrk="1" hangingPunct="1">
              <a:spcBef>
                <a:spcPct val="0"/>
              </a:spcBef>
              <a:buFont typeface="Arial" pitchFamily="34" charset="0"/>
              <a:buChar char="•"/>
            </a:pPr>
            <a:r>
              <a:rPr lang="en-US" baseline="0" dirty="0" smtClean="0">
                <a:latin typeface="Calibri" charset="0"/>
              </a:rPr>
              <a:t>What makes organisms look the way they do?</a:t>
            </a:r>
          </a:p>
          <a:p>
            <a:pPr marL="228600" indent="-228600" eaLnBrk="1" hangingPunct="1">
              <a:spcBef>
                <a:spcPct val="0"/>
              </a:spcBef>
              <a:buFont typeface="+mj-lt"/>
              <a:buAutoNum type="arabicPeriod"/>
            </a:pPr>
            <a:r>
              <a:rPr lang="en-US" u="sng" baseline="0" dirty="0" smtClean="0">
                <a:latin typeface="Calibri" charset="0"/>
              </a:rPr>
              <a:t>DNA brain pop video on genetics.</a:t>
            </a:r>
          </a:p>
          <a:p>
            <a:pPr eaLnBrk="1" hangingPunct="1">
              <a:spcBef>
                <a:spcPct val="0"/>
              </a:spcBef>
              <a:buFontTx/>
              <a:buChar char="-"/>
            </a:pPr>
            <a:endParaRPr lang="en-US" baseline="0" dirty="0" smtClean="0">
              <a:latin typeface="Calibri" charset="0"/>
            </a:endParaRPr>
          </a:p>
          <a:p>
            <a:pPr eaLnBrk="1" hangingPunct="1">
              <a:spcBef>
                <a:spcPct val="0"/>
              </a:spcBef>
              <a:buFontTx/>
              <a:buNone/>
            </a:pPr>
            <a:r>
              <a:rPr lang="en-US" baseline="0" dirty="0" smtClean="0">
                <a:latin typeface="Calibri" charset="0"/>
              </a:rPr>
              <a:t>Explore</a:t>
            </a:r>
          </a:p>
          <a:p>
            <a:pPr marL="228600" indent="-228600">
              <a:buFontTx/>
              <a:buChar char="-"/>
            </a:pPr>
            <a:r>
              <a:rPr lang="en-US" baseline="0" dirty="0" smtClean="0">
                <a:latin typeface="Calibri" charset="0"/>
              </a:rPr>
              <a:t>Goals: (1) </a:t>
            </a:r>
            <a:r>
              <a:rPr lang="en-US" dirty="0" smtClean="0"/>
              <a:t>Solidify previously learned concepts about different elements</a:t>
            </a:r>
            <a:r>
              <a:rPr lang="en-US" baseline="0" dirty="0" smtClean="0"/>
              <a:t> of genetics and their relationships with one another. (2) </a:t>
            </a:r>
            <a:r>
              <a:rPr lang="en-US" b="0" baseline="0" dirty="0" smtClean="0"/>
              <a:t>Students understand that proteins have a variety of functions within the cell and that these different functions affect the cell’s phenotype.</a:t>
            </a:r>
            <a:endParaRPr lang="en-US" baseline="0" dirty="0" smtClean="0"/>
          </a:p>
          <a:p>
            <a:pPr marL="228600" indent="-228600" eaLnBrk="1" hangingPunct="1">
              <a:spcBef>
                <a:spcPct val="0"/>
              </a:spcBef>
              <a:buFont typeface="+mj-lt"/>
              <a:buAutoNum type="arabicPeriod"/>
            </a:pPr>
            <a:r>
              <a:rPr lang="en-US" baseline="0" dirty="0" smtClean="0">
                <a:latin typeface="Calibri" charset="0"/>
              </a:rPr>
              <a:t>Genetic elements and their relationships: Matching activity where students have a chance to review the elements involved in genetics and their relationships.</a:t>
            </a:r>
          </a:p>
          <a:p>
            <a:pPr lvl="1">
              <a:buFont typeface="Arial" pitchFamily="34" charset="0"/>
              <a:buChar char="•"/>
            </a:pPr>
            <a:r>
              <a:rPr lang="en-US" baseline="0" dirty="0" smtClean="0">
                <a:latin typeface="Calibri" charset="0"/>
              </a:rPr>
              <a:t> Necessary documents: </a:t>
            </a:r>
            <a:r>
              <a:rPr lang="en-US" sz="1200" kern="1200" dirty="0" smtClean="0">
                <a:solidFill>
                  <a:schemeClr val="tx1"/>
                </a:solidFill>
                <a:latin typeface="+mn-lt"/>
                <a:ea typeface="+mn-ea"/>
                <a:cs typeface="+mn-cs"/>
              </a:rPr>
              <a:t>1. DNA relationship worksheet.pdf,</a:t>
            </a:r>
            <a:r>
              <a:rPr lang="en-US" sz="1200" kern="1200" baseline="0" dirty="0" smtClean="0">
                <a:solidFill>
                  <a:schemeClr val="tx1"/>
                </a:solidFill>
                <a:latin typeface="+mn-lt"/>
                <a:ea typeface="+mn-ea"/>
                <a:cs typeface="+mn-cs"/>
              </a:rPr>
              <a:t> </a:t>
            </a:r>
            <a:r>
              <a:rPr lang="en-US" sz="1200" kern="1200" dirty="0" smtClean="0">
                <a:solidFill>
                  <a:srgbClr val="FFFF00"/>
                </a:solidFill>
                <a:latin typeface="+mn-lt"/>
                <a:ea typeface="+mn-ea"/>
                <a:cs typeface="+mn-cs"/>
              </a:rPr>
              <a:t>1. DNA relationship </a:t>
            </a:r>
            <a:r>
              <a:rPr lang="en-US" sz="1200" kern="1200" dirty="0" smtClean="0">
                <a:solidFill>
                  <a:srgbClr val="FFFF00"/>
                </a:solidFill>
                <a:latin typeface="+mn-lt"/>
                <a:ea typeface="+mn-ea"/>
                <a:cs typeface="+mn-cs"/>
              </a:rPr>
              <a:t>worksheet-key.pdf</a:t>
            </a:r>
            <a:endParaRPr lang="en-US" sz="1200" kern="1200" baseline="0" dirty="0" smtClean="0">
              <a:solidFill>
                <a:srgbClr val="FFFF00"/>
              </a:solidFill>
              <a:latin typeface="Calibri" charset="0"/>
              <a:ea typeface="+mn-ea"/>
              <a:cs typeface="+mn-cs"/>
            </a:endParaRPr>
          </a:p>
          <a:p>
            <a:pPr lvl="1">
              <a:buFont typeface="Arial" pitchFamily="34" charset="0"/>
              <a:buChar char="•"/>
            </a:pPr>
            <a:r>
              <a:rPr lang="en-US" sz="1200" kern="1200" baseline="0" dirty="0" smtClean="0">
                <a:solidFill>
                  <a:schemeClr val="tx1"/>
                </a:solidFill>
                <a:latin typeface="Calibri" charset="0"/>
                <a:ea typeface="+mn-ea"/>
                <a:cs typeface="+mn-cs"/>
              </a:rPr>
              <a:t> </a:t>
            </a:r>
            <a:r>
              <a:rPr lang="en-US" baseline="0" dirty="0" smtClean="0">
                <a:latin typeface="Calibri" charset="0"/>
              </a:rPr>
              <a:t>Optional documents: </a:t>
            </a:r>
            <a:r>
              <a:rPr lang="en-US" sz="1200" kern="1200" dirty="0" smtClean="0">
                <a:solidFill>
                  <a:schemeClr val="tx1"/>
                </a:solidFill>
                <a:latin typeface="+mn-lt"/>
                <a:ea typeface="+mn-ea"/>
                <a:cs typeface="+mn-cs"/>
              </a:rPr>
              <a:t> 1. Genetic </a:t>
            </a:r>
            <a:r>
              <a:rPr lang="en-US" sz="1200" kern="1200" dirty="0" smtClean="0">
                <a:solidFill>
                  <a:schemeClr val="tx1"/>
                </a:solidFill>
                <a:latin typeface="+mn-lt"/>
                <a:ea typeface="+mn-ea"/>
                <a:cs typeface="+mn-cs"/>
              </a:rPr>
              <a:t>elements-</a:t>
            </a:r>
            <a:r>
              <a:rPr lang="en-US" sz="1200" kern="1200" dirty="0" err="1" smtClean="0">
                <a:solidFill>
                  <a:schemeClr val="tx1"/>
                </a:solidFill>
                <a:latin typeface="+mn-lt"/>
                <a:ea typeface="+mn-ea"/>
                <a:cs typeface="+mn-cs"/>
              </a:rPr>
              <a:t>flipchart.flipchart</a:t>
            </a:r>
            <a:endParaRPr lang="en-US" sz="1200" kern="1200" dirty="0" smtClean="0">
              <a:solidFill>
                <a:schemeClr val="tx1"/>
              </a:solidFill>
              <a:latin typeface="+mn-lt"/>
              <a:ea typeface="+mn-ea"/>
              <a:cs typeface="+mn-cs"/>
            </a:endParaRPr>
          </a:p>
          <a:p>
            <a:pPr lvl="1">
              <a:buFont typeface="Arial" pitchFamily="34" charset="0"/>
              <a:buChar char="•"/>
            </a:pPr>
            <a:r>
              <a:rPr lang="en-US" sz="1200" kern="1200" dirty="0" smtClean="0">
                <a:solidFill>
                  <a:schemeClr val="tx1"/>
                </a:solidFill>
                <a:latin typeface="+mn-lt"/>
                <a:ea typeface="+mn-ea"/>
                <a:cs typeface="+mn-cs"/>
              </a:rPr>
              <a:t> Supplemental slides provided for additional</a:t>
            </a:r>
            <a:r>
              <a:rPr lang="en-US" sz="1200" kern="1200" baseline="0" dirty="0" smtClean="0">
                <a:solidFill>
                  <a:schemeClr val="tx1"/>
                </a:solidFill>
                <a:latin typeface="+mn-lt"/>
                <a:ea typeface="+mn-ea"/>
                <a:cs typeface="+mn-cs"/>
              </a:rPr>
              <a:t> review/ information</a:t>
            </a:r>
          </a:p>
          <a:p>
            <a:pPr marL="228600" lvl="0" indent="-228600">
              <a:buFont typeface="+mj-lt"/>
              <a:buAutoNum type="arabicPeriod"/>
            </a:pPr>
            <a:r>
              <a:rPr lang="en-US" sz="1200" kern="1200" baseline="0" dirty="0" smtClean="0">
                <a:solidFill>
                  <a:schemeClr val="tx1"/>
                </a:solidFill>
                <a:latin typeface="+mn-lt"/>
                <a:ea typeface="+mn-ea"/>
                <a:cs typeface="+mn-cs"/>
              </a:rPr>
              <a:t> Give students a visual connection to phenotype using images of “critters” from the Science &amp; Life Issues textbook. This is a reminder to students that although they know that genes determine phenotype, they are actually missing the link between genes and phenotype, proteins. </a:t>
            </a:r>
          </a:p>
          <a:p>
            <a:pPr marL="228600" lvl="0" indent="-228600">
              <a:buFont typeface="+mj-lt"/>
              <a:buAutoNum type="arabicPeriod"/>
            </a:pPr>
            <a:r>
              <a:rPr lang="en-US" sz="1200" kern="1200" baseline="0" dirty="0" smtClean="0">
                <a:solidFill>
                  <a:schemeClr val="tx1"/>
                </a:solidFill>
                <a:latin typeface="+mn-lt"/>
                <a:ea typeface="+mn-ea"/>
                <a:cs typeface="+mn-cs"/>
              </a:rPr>
              <a:t>Introduce and define proteins. </a:t>
            </a:r>
          </a:p>
          <a:p>
            <a:pPr marL="228600" lvl="0" indent="-228600">
              <a:buFont typeface="+mj-lt"/>
              <a:buAutoNum type="arabicPeriod"/>
            </a:pPr>
            <a:r>
              <a:rPr lang="en-US" sz="1200" kern="1200" baseline="0" dirty="0" smtClean="0">
                <a:solidFill>
                  <a:schemeClr val="tx1"/>
                </a:solidFill>
                <a:latin typeface="+mn-lt"/>
                <a:ea typeface="+mn-ea"/>
                <a:cs typeface="+mn-cs"/>
              </a:rPr>
              <a:t>Introduce students to the idea that single celled organisms have phenotypes too. This will be their first introduction to diatoms.</a:t>
            </a:r>
          </a:p>
          <a:p>
            <a:pPr marL="228600" lvl="0" indent="-228600">
              <a:buFont typeface="+mj-lt"/>
              <a:buAutoNum type="arabicPeriod"/>
            </a:pPr>
            <a:r>
              <a:rPr lang="en-US" sz="1200" u="sng" kern="1200" baseline="0" dirty="0" smtClean="0">
                <a:solidFill>
                  <a:schemeClr val="tx1"/>
                </a:solidFill>
                <a:latin typeface="+mn-lt"/>
                <a:ea typeface="+mn-ea"/>
                <a:cs typeface="+mn-cs"/>
              </a:rPr>
              <a:t>Cellular construction zone analogy matching</a:t>
            </a:r>
            <a:r>
              <a:rPr lang="en-US" sz="1200" kern="1200" baseline="0" dirty="0" smtClean="0">
                <a:solidFill>
                  <a:schemeClr val="tx1"/>
                </a:solidFill>
                <a:latin typeface="+mn-lt"/>
                <a:ea typeface="+mn-ea"/>
                <a:cs typeface="+mn-cs"/>
              </a:rPr>
              <a:t>: This will be a matching activity using a construction site as an analogy for a cell, where the cell is the house and the construction workers are the proteins. The jobs of the construction workers and the way they do them will change the way the house looks, changing its phenotype, similarly to how proteins determine a cell’s phenotype.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Necessary documents: </a:t>
            </a:r>
            <a:r>
              <a:rPr lang="en-US" sz="1200" kern="1200" dirty="0" smtClean="0">
                <a:solidFill>
                  <a:schemeClr val="tx1"/>
                </a:solidFill>
                <a:latin typeface="+mn-lt"/>
                <a:ea typeface="+mn-ea"/>
                <a:cs typeface="+mn-cs"/>
              </a:rPr>
              <a:t> 1. Cellular construction </a:t>
            </a:r>
            <a:r>
              <a:rPr lang="en-US" sz="1200" kern="1200" dirty="0" smtClean="0">
                <a:solidFill>
                  <a:schemeClr val="tx1"/>
                </a:solidFill>
                <a:latin typeface="+mn-lt"/>
                <a:ea typeface="+mn-ea"/>
                <a:cs typeface="+mn-cs"/>
              </a:rPr>
              <a:t>zone-matching</a:t>
            </a:r>
            <a:r>
              <a:rPr lang="en-US" sz="1200" kern="1200" dirty="0" smtClean="0">
                <a:solidFill>
                  <a:schemeClr val="tx1"/>
                </a:solidFill>
                <a:latin typeface="+mn-lt"/>
                <a:ea typeface="+mn-ea"/>
                <a:cs typeface="+mn-cs"/>
              </a:rPr>
              <a:t>. docx</a:t>
            </a:r>
          </a:p>
          <a:p>
            <a:pPr marL="685800" lvl="1" indent="-228600">
              <a:buFont typeface="Arial" pitchFamily="34" charset="0"/>
              <a:buChar char="•"/>
            </a:pPr>
            <a:r>
              <a:rPr lang="en-US" sz="1200" kern="1200" baseline="0" dirty="0" smtClean="0">
                <a:solidFill>
                  <a:schemeClr val="tx1"/>
                </a:solidFill>
                <a:latin typeface="+mn-lt"/>
                <a:ea typeface="+mn-ea"/>
                <a:cs typeface="+mn-cs"/>
              </a:rPr>
              <a:t>Optional documents: </a:t>
            </a:r>
            <a:r>
              <a:rPr lang="en-US" sz="1200" kern="1200" dirty="0" smtClean="0">
                <a:solidFill>
                  <a:schemeClr val="tx1"/>
                </a:solidFill>
                <a:latin typeface="+mn-lt"/>
                <a:ea typeface="+mn-ea"/>
                <a:cs typeface="+mn-cs"/>
              </a:rPr>
              <a:t>1. Cellular construction zone </a:t>
            </a:r>
            <a:r>
              <a:rPr lang="en-US" sz="1200" kern="1200" dirty="0" smtClean="0">
                <a:solidFill>
                  <a:schemeClr val="tx1"/>
                </a:solidFill>
                <a:latin typeface="+mn-lt"/>
                <a:ea typeface="+mn-ea"/>
                <a:cs typeface="+mn-cs"/>
              </a:rPr>
              <a:t>matching-</a:t>
            </a:r>
            <a:r>
              <a:rPr lang="en-US" sz="1200" kern="1200" dirty="0" err="1" smtClean="0">
                <a:solidFill>
                  <a:schemeClr val="tx1"/>
                </a:solidFill>
                <a:latin typeface="+mn-lt"/>
                <a:ea typeface="+mn-ea"/>
                <a:cs typeface="+mn-cs"/>
              </a:rPr>
              <a:t>flipchart.flipchart</a:t>
            </a:r>
            <a:endParaRPr lang="en-US" sz="1200" kern="1200" baseline="0" dirty="0" smtClean="0">
              <a:solidFill>
                <a:schemeClr val="tx1"/>
              </a:solidFill>
              <a:latin typeface="+mn-lt"/>
              <a:ea typeface="+mn-ea"/>
              <a:cs typeface="+mn-cs"/>
            </a:endParaRPr>
          </a:p>
          <a:p>
            <a:pPr marL="228600" lvl="0" indent="-228600">
              <a:buFont typeface="+mj-lt"/>
              <a:buAutoNum type="arabicPeriod"/>
            </a:pPr>
            <a:r>
              <a:rPr lang="en-US" sz="1200" u="sng" kern="1200" baseline="0" dirty="0" smtClean="0">
                <a:solidFill>
                  <a:schemeClr val="tx1"/>
                </a:solidFill>
                <a:latin typeface="+mn-lt"/>
                <a:ea typeface="+mn-ea"/>
                <a:cs typeface="+mn-cs"/>
              </a:rPr>
              <a:t>Vocabulary, give students time to write down their new vocabulary in their notebooks.</a:t>
            </a:r>
          </a:p>
          <a:p>
            <a:pPr marL="228600" lvl="0" indent="-228600">
              <a:buFont typeface="+mj-lt"/>
              <a:buAutoNum type="arabicPeriod"/>
            </a:pPr>
            <a:endParaRPr lang="en-US" sz="1200" kern="1200" baseline="0" dirty="0" smtClean="0">
              <a:solidFill>
                <a:schemeClr val="tx1"/>
              </a:solidFill>
              <a:latin typeface="+mn-lt"/>
              <a:ea typeface="+mn-ea"/>
              <a:cs typeface="+mn-cs"/>
            </a:endParaRPr>
          </a:p>
          <a:p>
            <a:pPr marL="228600" lvl="0" indent="-228600">
              <a:buFont typeface="+mj-lt"/>
              <a:buNone/>
            </a:pPr>
            <a:r>
              <a:rPr lang="en-US" sz="1200" kern="1200" baseline="0" dirty="0" smtClean="0">
                <a:solidFill>
                  <a:schemeClr val="tx1"/>
                </a:solidFill>
                <a:latin typeface="+mn-lt"/>
                <a:ea typeface="+mn-ea"/>
                <a:cs typeface="+mn-cs"/>
              </a:rPr>
              <a:t>Explain</a:t>
            </a:r>
          </a:p>
          <a:p>
            <a:pPr marL="228600" lvl="0" indent="-228600">
              <a:buFontTx/>
              <a:buChar char="-"/>
            </a:pPr>
            <a:r>
              <a:rPr lang="en-US" sz="1200" kern="1200" baseline="0" dirty="0" smtClean="0">
                <a:solidFill>
                  <a:schemeClr val="tx1"/>
                </a:solidFill>
                <a:latin typeface="+mn-lt"/>
                <a:ea typeface="+mn-ea"/>
                <a:cs typeface="+mn-cs"/>
              </a:rPr>
              <a:t>Goal: Allow students to cement the new ideas they have learned through writing and discussion.</a:t>
            </a:r>
          </a:p>
          <a:p>
            <a:pPr marL="228600" lvl="0" indent="-228600">
              <a:buFont typeface="+mj-lt"/>
              <a:buAutoNum type="arabicPeriod"/>
            </a:pPr>
            <a:r>
              <a:rPr lang="en-US" sz="1200" u="sng" kern="1200" baseline="0" dirty="0" smtClean="0">
                <a:solidFill>
                  <a:schemeClr val="tx1"/>
                </a:solidFill>
                <a:latin typeface="+mn-lt"/>
                <a:ea typeface="+mn-ea"/>
                <a:cs typeface="+mn-cs"/>
              </a:rPr>
              <a:t>Students answer analysis questions in their notebooks after table/ class discussion.</a:t>
            </a:r>
          </a:p>
          <a:p>
            <a:pPr marL="685800" lvl="1" indent="-228600">
              <a:buFont typeface="Arial" pitchFamily="34" charset="0"/>
              <a:buChar char="•"/>
            </a:pPr>
            <a:r>
              <a:rPr lang="en-US" dirty="0" smtClean="0"/>
              <a:t>What would happen to the building if the workers did their jobs differently?</a:t>
            </a:r>
          </a:p>
          <a:p>
            <a:pPr marL="685800" lvl="1" indent="-228600">
              <a:buFont typeface="Arial" pitchFamily="34" charset="0"/>
              <a:buChar char="•"/>
            </a:pPr>
            <a:r>
              <a:rPr lang="en-US" dirty="0" smtClean="0"/>
              <a:t>What is an example of a way a worker would change what they were doing?</a:t>
            </a:r>
          </a:p>
          <a:p>
            <a:pPr marL="685800" lvl="1" indent="-228600">
              <a:buFont typeface="Arial" pitchFamily="34" charset="0"/>
              <a:buChar char="•"/>
            </a:pPr>
            <a:r>
              <a:rPr lang="en-US" dirty="0" smtClean="0"/>
              <a:t>How would this change the way the building looked?</a:t>
            </a:r>
          </a:p>
          <a:p>
            <a:pPr marL="685800" lvl="1" indent="-228600">
              <a:buFont typeface="Arial" pitchFamily="34" charset="0"/>
              <a:buChar char="•"/>
            </a:pPr>
            <a:r>
              <a:rPr lang="en-US" dirty="0" smtClean="0"/>
              <a:t>How does a construction site represent a cell with proteins?</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smtClean="0"/>
              <a:t>What causes a mutant to look different?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Assign</a:t>
            </a:r>
            <a:r>
              <a:rPr lang="en-US" sz="1200" kern="1200" baseline="0" dirty="0" smtClean="0">
                <a:solidFill>
                  <a:schemeClr val="tx1"/>
                </a:solidFill>
                <a:latin typeface="+mn-lt"/>
                <a:ea typeface="+mn-ea"/>
                <a:cs typeface="+mn-cs"/>
              </a:rPr>
              <a:t> homework</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Students re-visit initial hypotheses and answer questions using evidence from notebooks if they were incorrect. </a:t>
            </a:r>
            <a:r>
              <a:rPr lang="en-US" sz="1200" u="sng" kern="1200" baseline="0" dirty="0" smtClean="0">
                <a:solidFill>
                  <a:schemeClr val="tx1"/>
                </a:solidFill>
                <a:latin typeface="+mn-lt"/>
                <a:ea typeface="+mn-ea"/>
                <a:cs typeface="+mn-cs"/>
              </a:rPr>
              <a:t>These answers are recorded in notebooks.</a:t>
            </a:r>
            <a:endParaRPr lang="en-US" sz="1200" u="sng" kern="1200" dirty="0" smtClean="0">
              <a:solidFill>
                <a:schemeClr val="tx1"/>
              </a:solidFill>
              <a:latin typeface="+mn-lt"/>
              <a:ea typeface="+mn-ea"/>
              <a:cs typeface="+mn-cs"/>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b="1" dirty="0" smtClean="0">
                <a:latin typeface="Calibri" charset="0"/>
              </a:rPr>
              <a:t> PICTURE/ GRAPHICS CREDITS:</a:t>
            </a:r>
          </a:p>
          <a:p>
            <a:pPr eaLnBrk="1" hangingPunct="1">
              <a:spcBef>
                <a:spcPct val="0"/>
              </a:spcBef>
              <a:buFontTx/>
              <a:buNone/>
            </a:pPr>
            <a:r>
              <a:rPr lang="en-US" dirty="0" smtClean="0">
                <a:latin typeface="Calibri" charset="0"/>
              </a:rPr>
              <a:t>-  </a:t>
            </a:r>
            <a:r>
              <a:rPr lang="en-US" baseline="0" dirty="0" smtClean="0">
                <a:latin typeface="Calibri" charset="0"/>
              </a:rPr>
              <a:t>Cited on each slide.</a:t>
            </a:r>
            <a:endParaRPr lang="en-US" dirty="0" smtClean="0"/>
          </a:p>
          <a:p>
            <a:pPr eaLnBrk="1" hangingPunct="1">
              <a:spcBef>
                <a:spcPct val="0"/>
              </a:spcBef>
              <a:buFontTx/>
              <a:buChar char="-"/>
            </a:pPr>
            <a:endParaRPr lang="en-US" dirty="0" smtClean="0"/>
          </a:p>
          <a:p>
            <a:pPr marL="228600" indent="-228600" eaLnBrk="1" hangingPunct="1">
              <a:spcBef>
                <a:spcPct val="0"/>
              </a:spcBef>
              <a:buFont typeface="+mj-lt"/>
              <a:buNone/>
            </a:pPr>
            <a:r>
              <a:rPr lang="en-US" b="1" baseline="0" dirty="0" smtClean="0">
                <a:latin typeface="Calibri" charset="0"/>
              </a:rPr>
              <a:t>WEBSITES/ RESOURCES USED IN THIS PRESENTATION:</a:t>
            </a:r>
          </a:p>
          <a:p>
            <a:pPr marL="228600" indent="-228600" eaLnBrk="1" hangingPunct="1">
              <a:spcBef>
                <a:spcPct val="0"/>
              </a:spcBef>
              <a:buFontTx/>
              <a:buChar char="-"/>
            </a:pPr>
            <a:r>
              <a:rPr lang="en-US" b="0" baseline="0" dirty="0" smtClean="0">
                <a:solidFill>
                  <a:srgbClr val="FF0000"/>
                </a:solidFill>
                <a:latin typeface="Calibri" charset="0"/>
              </a:rPr>
              <a:t>Science Education for Public Understanding Program, UC Berkeley. Science &amp; Life Issues. </a:t>
            </a:r>
            <a:r>
              <a:rPr lang="en-US" sz="1200" b="0" i="0" kern="1200" dirty="0" smtClean="0">
                <a:solidFill>
                  <a:schemeClr val="tx1"/>
                </a:solidFill>
                <a:latin typeface="+mn-lt"/>
                <a:ea typeface="+mn-ea"/>
                <a:cs typeface="+mn-cs"/>
              </a:rPr>
              <a:t>Ronkonkoma: Lab Aids, 2001.</a:t>
            </a:r>
          </a:p>
          <a:p>
            <a:pPr marL="228600" indent="-228600" eaLnBrk="1" hangingPunct="1">
              <a:spcBef>
                <a:spcPct val="0"/>
              </a:spcBef>
              <a:buFontTx/>
              <a:buChar char="-"/>
            </a:pPr>
            <a:endParaRPr lang="en-US" b="1" dirty="0" smtClean="0">
              <a:latin typeface="Calibri" charset="0"/>
            </a:endParaRPr>
          </a:p>
          <a:p>
            <a:pPr marL="228600" indent="-228600" eaLnBrk="1" hangingPunct="1">
              <a:spcBef>
                <a:spcPct val="0"/>
              </a:spcBef>
              <a:buFont typeface="+mj-lt"/>
              <a:buNone/>
            </a:pPr>
            <a:r>
              <a:rPr lang="en-US" b="1" dirty="0" smtClean="0">
                <a:latin typeface="Calibri" charset="0"/>
              </a:rPr>
              <a:t>ADDITIONAL READING:</a:t>
            </a:r>
          </a:p>
          <a:p>
            <a:pPr marL="228600" indent="-228600" eaLnBrk="1" hangingPunct="1">
              <a:spcBef>
                <a:spcPct val="0"/>
              </a:spcBef>
              <a:buFontTx/>
              <a:buChar char="-"/>
            </a:pPr>
            <a:r>
              <a:rPr lang="en-US" dirty="0" smtClean="0"/>
              <a:t>Websites</a:t>
            </a:r>
            <a:r>
              <a:rPr lang="en-US" baseline="0" dirty="0" smtClean="0"/>
              <a:t>/ media for genetics and DNA review:</a:t>
            </a:r>
          </a:p>
          <a:p>
            <a:pPr marL="685800" lvl="1" indent="-228600" eaLnBrk="1" hangingPunct="1">
              <a:spcBef>
                <a:spcPct val="0"/>
              </a:spcBef>
              <a:buFont typeface="Arial" pitchFamily="34" charset="0"/>
              <a:buChar char="•"/>
            </a:pPr>
            <a:r>
              <a:rPr lang="en-US" dirty="0" smtClean="0">
                <a:hlinkClick r:id="rId3"/>
              </a:rPr>
              <a:t>http://www.dnaftb.org/</a:t>
            </a:r>
            <a:endParaRPr lang="en-US" baseline="0" dirty="0" smtClean="0"/>
          </a:p>
          <a:p>
            <a:pPr marL="685800" lvl="1" indent="-228600" eaLnBrk="1" hangingPunct="1">
              <a:spcBef>
                <a:spcPct val="0"/>
              </a:spcBef>
              <a:buFont typeface="Arial" pitchFamily="34" charset="0"/>
              <a:buChar char="•"/>
            </a:pPr>
            <a:r>
              <a:rPr lang="en-US" baseline="0" dirty="0" smtClean="0"/>
              <a:t>Video: https://www.youtube.com/watch?v=9kQpYdCnU14</a:t>
            </a:r>
            <a:endParaRPr lang="en-US" dirty="0" smtClean="0"/>
          </a:p>
          <a:p>
            <a:pPr marL="228600" indent="-228600" eaLnBrk="1" hangingPunct="1">
              <a:spcBef>
                <a:spcPct val="0"/>
              </a:spcBef>
              <a:buFontTx/>
              <a:buChar char="-"/>
            </a:pPr>
            <a:r>
              <a:rPr lang="en-US" dirty="0" smtClean="0"/>
              <a:t>Websites for</a:t>
            </a:r>
            <a:r>
              <a:rPr lang="en-US" baseline="0" dirty="0" smtClean="0"/>
              <a:t> background on diatoms:</a:t>
            </a:r>
          </a:p>
          <a:p>
            <a:pPr marL="685800" lvl="1" indent="-228600" eaLnBrk="1" hangingPunct="1">
              <a:spcBef>
                <a:spcPct val="0"/>
              </a:spcBef>
              <a:buFont typeface="Arial" pitchFamily="34" charset="0"/>
              <a:buChar char="•"/>
            </a:pPr>
            <a:r>
              <a:rPr lang="en-US" b="0" baseline="0" dirty="0" smtClean="0">
                <a:latin typeface="Calibri" charset="0"/>
              </a:rPr>
              <a:t>http://earthguide.ucsd.edu/diatom/d1.html (Great website, discusses topics in ways that could be explained to students as well) </a:t>
            </a:r>
          </a:p>
          <a:p>
            <a:pPr marL="685800" lvl="1" indent="-228600" eaLnBrk="1" hangingPunct="1">
              <a:spcBef>
                <a:spcPct val="0"/>
              </a:spcBef>
              <a:buFont typeface="Arial" pitchFamily="34" charset="0"/>
              <a:buChar char="•"/>
            </a:pPr>
            <a:r>
              <a:rPr lang="en-US" b="0" baseline="0" dirty="0" smtClean="0">
                <a:latin typeface="Calibri" charset="0"/>
              </a:rPr>
              <a:t>http://www.ucl.ac.uk/GeolSci/micropal/diatom.html (More detailed than necessary but has good information and images)</a:t>
            </a:r>
          </a:p>
          <a:p>
            <a:pPr lvl="0">
              <a:buFontTx/>
              <a:buChar char="-"/>
            </a:pPr>
            <a:r>
              <a:rPr lang="en-US" b="0" baseline="0" dirty="0" smtClean="0">
                <a:latin typeface="Calibri" charset="0"/>
              </a:rPr>
              <a:t> Websites/ media for additional information on proteins:</a:t>
            </a:r>
          </a:p>
          <a:p>
            <a:pPr lvl="1">
              <a:buFont typeface="Arial" pitchFamily="34" charset="0"/>
              <a:buChar char="•"/>
            </a:pPr>
            <a:r>
              <a:rPr lang="en-US" baseline="0" dirty="0" smtClean="0"/>
              <a:t> http://www.nature.com/scitable/topicpage/protein-function-14123348</a:t>
            </a:r>
          </a:p>
          <a:p>
            <a:pPr lvl="1">
              <a:buFont typeface="Arial" pitchFamily="34" charset="0"/>
              <a:buChar char="•"/>
            </a:pPr>
            <a:r>
              <a:rPr lang="en-US" baseline="0" dirty="0" smtClean="0"/>
              <a:t> http://ghr.nlm.nih.gov/handbook/howgeneswork/protein</a:t>
            </a:r>
          </a:p>
          <a:p>
            <a:pPr lvl="1">
              <a:buFont typeface="Arial" pitchFamily="34" charset="0"/>
              <a:buChar char="•"/>
            </a:pPr>
            <a:r>
              <a:rPr lang="en-US" baseline="0" dirty="0" smtClean="0"/>
              <a:t> Video: https://www.youtube.com/watch?v=g9G0zzdQx-M</a:t>
            </a:r>
            <a:endParaRPr lang="en-US" b="0" dirty="0" smtClean="0">
              <a:latin typeface="Calibri" charset="0"/>
            </a:endParaRPr>
          </a:p>
          <a:p>
            <a:pPr marL="228600" indent="-228600" eaLnBrk="1" hangingPunct="1">
              <a:spcBef>
                <a:spcPct val="0"/>
              </a:spcBef>
              <a:buFont typeface="+mj-lt"/>
              <a:buNone/>
            </a:pPr>
            <a:endParaRPr lang="en-US" b="0" dirty="0" smtClean="0">
              <a:latin typeface="Calibri" charset="0"/>
            </a:endParaRPr>
          </a:p>
          <a:p>
            <a:pPr marL="228600" indent="-228600" eaLnBrk="1" hangingPunct="1">
              <a:spcBef>
                <a:spcPct val="0"/>
              </a:spcBef>
              <a:buFont typeface="+mj-lt"/>
              <a:buNone/>
            </a:pPr>
            <a:r>
              <a:rPr lang="en-US" b="1" baseline="0" dirty="0" smtClean="0">
                <a:latin typeface="Calibri" charset="0"/>
              </a:rPr>
              <a:t>CONTEXT FOR USE: </a:t>
            </a:r>
          </a:p>
          <a:p>
            <a:pPr marL="228600" indent="-228600" eaLnBrk="1" hangingPunct="1">
              <a:spcBef>
                <a:spcPct val="0"/>
              </a:spcBef>
              <a:buFontTx/>
              <a:buChar char="-"/>
            </a:pPr>
            <a:r>
              <a:rPr lang="en-US" b="0" baseline="0" dirty="0" smtClean="0">
                <a:latin typeface="Calibri" charset="0"/>
              </a:rPr>
              <a:t>7</a:t>
            </a:r>
            <a:r>
              <a:rPr lang="en-US" b="0" baseline="30000" dirty="0" smtClean="0">
                <a:latin typeface="Calibri" charset="0"/>
              </a:rPr>
              <a:t>TH</a:t>
            </a:r>
            <a:r>
              <a:rPr lang="en-US" b="0" baseline="0" dirty="0" smtClean="0">
                <a:latin typeface="Calibri" charset="0"/>
              </a:rPr>
              <a:t> grade life science</a:t>
            </a:r>
          </a:p>
          <a:p>
            <a:pPr marL="228600" indent="-228600" eaLnBrk="1" hangingPunct="1">
              <a:spcBef>
                <a:spcPct val="0"/>
              </a:spcBef>
              <a:buFontTx/>
              <a:buChar char="-"/>
            </a:pPr>
            <a:r>
              <a:rPr lang="en-US" b="0" baseline="0" dirty="0" smtClean="0">
                <a:latin typeface="Calibri" charset="0"/>
              </a:rPr>
              <a:t>First lesson in four lesson unit on genetic mutation</a:t>
            </a:r>
          </a:p>
          <a:p>
            <a:pPr marL="685800" lvl="1" indent="-228600" eaLnBrk="1" hangingPunct="1">
              <a:spcBef>
                <a:spcPct val="0"/>
              </a:spcBef>
              <a:buFont typeface="+mj-lt"/>
              <a:buAutoNum type="arabicParenR"/>
            </a:pPr>
            <a:r>
              <a:rPr lang="en-US" b="0" i="1" baseline="0" dirty="0" smtClean="0">
                <a:latin typeface="Calibri" charset="0"/>
              </a:rPr>
              <a:t>The Cellular Construction Zone</a:t>
            </a:r>
          </a:p>
          <a:p>
            <a:pPr marL="685800" lvl="1" indent="-228600" eaLnBrk="1" hangingPunct="1">
              <a:spcBef>
                <a:spcPct val="0"/>
              </a:spcBef>
              <a:buFont typeface="+mj-lt"/>
              <a:buAutoNum type="arabicParenR"/>
            </a:pPr>
            <a:r>
              <a:rPr lang="en-US" b="0" baseline="0" dirty="0" smtClean="0">
                <a:latin typeface="Calibri" charset="0"/>
              </a:rPr>
              <a:t>From Gene to Protein</a:t>
            </a:r>
          </a:p>
          <a:p>
            <a:pPr marL="685800" lvl="1" indent="-228600" eaLnBrk="1" hangingPunct="1">
              <a:spcBef>
                <a:spcPct val="0"/>
              </a:spcBef>
              <a:buFont typeface="+mj-lt"/>
              <a:buAutoNum type="arabicParenR"/>
            </a:pPr>
            <a:r>
              <a:rPr lang="en-US" b="0" baseline="0" dirty="0" smtClean="0">
                <a:latin typeface="Calibri" charset="0"/>
              </a:rPr>
              <a:t>Causes of Mutation</a:t>
            </a:r>
          </a:p>
          <a:p>
            <a:pPr marL="685800" lvl="1" indent="-228600" eaLnBrk="1" hangingPunct="1">
              <a:spcBef>
                <a:spcPct val="0"/>
              </a:spcBef>
              <a:buFont typeface="+mj-lt"/>
              <a:buAutoNum type="arabicParenR"/>
            </a:pPr>
            <a:r>
              <a:rPr lang="en-US" b="0" baseline="0" dirty="0" smtClean="0">
                <a:latin typeface="Calibri" charset="0"/>
              </a:rPr>
              <a:t>Modeling Mutants</a:t>
            </a:r>
          </a:p>
          <a:p>
            <a:pPr marL="228600" lvl="0" indent="-228600" eaLnBrk="1" hangingPunct="1">
              <a:spcBef>
                <a:spcPct val="0"/>
              </a:spcBef>
              <a:buFontTx/>
              <a:buChar char="-"/>
            </a:pPr>
            <a:r>
              <a:rPr lang="en-US" b="0" baseline="0" dirty="0" smtClean="0">
                <a:latin typeface="Calibri" charset="0"/>
              </a:rPr>
              <a:t>Should follow inheritance unit.</a:t>
            </a:r>
          </a:p>
          <a:p>
            <a:pPr marL="228600" lvl="0" indent="-228600" eaLnBrk="1" hangingPunct="1">
              <a:spcBef>
                <a:spcPct val="0"/>
              </a:spcBef>
              <a:buFontTx/>
              <a:buChar char="-"/>
            </a:pPr>
            <a:r>
              <a:rPr lang="en-US" b="0" baseline="0" dirty="0" smtClean="0">
                <a:latin typeface="Calibri" charset="0"/>
              </a:rPr>
              <a:t>Works well when it follows Primary Production unit authored by Sarah Lerch and Felicia Ryder on SCC website; can be modified so this is not necessary though.</a:t>
            </a:r>
          </a:p>
          <a:p>
            <a:pPr marL="228600" lvl="0" indent="-228600" eaLnBrk="1" hangingPunct="1">
              <a:spcBef>
                <a:spcPct val="0"/>
              </a:spcBef>
              <a:buFontTx/>
              <a:buNone/>
            </a:pPr>
            <a:endParaRPr lang="en-US" b="0" baseline="0" dirty="0" smtClean="0">
              <a:latin typeface="Calibri" charset="0"/>
            </a:endParaRPr>
          </a:p>
          <a:p>
            <a:pPr marL="228600" lvl="0" indent="-228600" eaLnBrk="1" hangingPunct="1">
              <a:spcBef>
                <a:spcPct val="0"/>
              </a:spcBef>
              <a:buFont typeface="+mj-lt"/>
              <a:buNone/>
            </a:pPr>
            <a:r>
              <a:rPr lang="en-US" b="1" baseline="0" dirty="0" smtClean="0">
                <a:latin typeface="Calibri" charset="0"/>
              </a:rPr>
              <a:t>EVALUATION TIPS:</a:t>
            </a:r>
          </a:p>
          <a:p>
            <a:pPr marL="228600" lvl="0" indent="-228600" eaLnBrk="1" hangingPunct="1">
              <a:spcBef>
                <a:spcPct val="0"/>
              </a:spcBef>
              <a:buFontTx/>
              <a:buChar char="-"/>
            </a:pPr>
            <a:r>
              <a:rPr lang="en-US" b="0" baseline="0" dirty="0" smtClean="0">
                <a:latin typeface="Calibri" charset="0"/>
              </a:rPr>
              <a:t>Evaluation techniques used in this activity: Gauging class discussions, notebooks</a:t>
            </a:r>
          </a:p>
          <a:p>
            <a:pPr marL="228600" lvl="0" indent="-228600" eaLnBrk="1" hangingPunct="1">
              <a:spcBef>
                <a:spcPct val="0"/>
              </a:spcBef>
              <a:buFontTx/>
              <a:buChar char="-"/>
            </a:pPr>
            <a:r>
              <a:rPr lang="en-US" b="0" baseline="0" dirty="0" smtClean="0">
                <a:latin typeface="Calibri" charset="0"/>
              </a:rPr>
              <a:t>Refer to 5E lesson plan, 1. Cellular construction </a:t>
            </a:r>
            <a:r>
              <a:rPr lang="en-US" b="0" baseline="0" dirty="0" smtClean="0">
                <a:latin typeface="Calibri" charset="0"/>
              </a:rPr>
              <a:t>zone-5E.doc</a:t>
            </a:r>
            <a:endParaRPr lang="en-US" b="0" baseline="0" dirty="0" smtClean="0">
              <a:latin typeface="Calibri" charset="0"/>
            </a:endParaRPr>
          </a:p>
          <a:p>
            <a:pPr marL="228600" lvl="0" indent="-228600" eaLnBrk="1" hangingPunct="1">
              <a:spcBef>
                <a:spcPct val="0"/>
              </a:spcBef>
              <a:buFontTx/>
              <a:buChar char="-"/>
            </a:pPr>
            <a:endParaRPr lang="en-US" b="0" baseline="0" dirty="0" smtClean="0">
              <a:latin typeface="Calibri" charset="0"/>
            </a:endParaRPr>
          </a:p>
          <a:p>
            <a:pPr marL="228600" lvl="0" indent="-228600" eaLnBrk="1" hangingPunct="1">
              <a:spcBef>
                <a:spcPct val="0"/>
              </a:spcBef>
              <a:buFontTx/>
              <a:buNone/>
            </a:pPr>
            <a:r>
              <a:rPr lang="en-US" b="1" baseline="0" dirty="0" smtClean="0">
                <a:latin typeface="Calibri" charset="0"/>
              </a:rPr>
              <a:t>TEACHING NOTES:</a:t>
            </a:r>
          </a:p>
          <a:p>
            <a:pPr marL="228600" lvl="0" indent="-228600" eaLnBrk="1" hangingPunct="1">
              <a:spcBef>
                <a:spcPct val="0"/>
              </a:spcBef>
              <a:buFontTx/>
              <a:buChar char="-"/>
            </a:pPr>
            <a:r>
              <a:rPr lang="en-US" b="0" dirty="0" smtClean="0">
                <a:latin typeface="Calibri" charset="0"/>
              </a:rPr>
              <a:t>ESR</a:t>
            </a:r>
            <a:r>
              <a:rPr lang="en-US" b="0" baseline="0" dirty="0" smtClean="0">
                <a:latin typeface="Calibri" charset="0"/>
              </a:rPr>
              <a:t> will be used as an acronym for Expected Student Response.</a:t>
            </a:r>
          </a:p>
          <a:p>
            <a:pPr marL="228600" marR="0" lvl="0" indent="-228600" algn="l" defTabSz="914400" rtl="0" eaLnBrk="1" fontAlgn="auto" latinLnBrk="0" hangingPunct="1">
              <a:lnSpc>
                <a:spcPct val="100000"/>
              </a:lnSpc>
              <a:spcBef>
                <a:spcPct val="0"/>
              </a:spcBef>
              <a:spcAft>
                <a:spcPts val="0"/>
              </a:spcAft>
              <a:buClrTx/>
              <a:buSzTx/>
              <a:buFontTx/>
              <a:buChar char="-"/>
              <a:tabLst/>
              <a:defRPr/>
            </a:pPr>
            <a:r>
              <a:rPr lang="en-US" b="0" baseline="0" dirty="0" smtClean="0">
                <a:latin typeface="Calibri" charset="0"/>
              </a:rPr>
              <a:t>Each slide will have “Teacher slide:” or “Student slide:” at the top of the presentation notes. This indicates whether or not the slide should be used by the teacher (teacher slide) or shown to the students (student slide). Teacher slides can be hidden  when presenting using the “Hide Slide” option. </a:t>
            </a:r>
          </a:p>
          <a:p>
            <a:pPr marL="228600" lvl="0" indent="-228600" eaLnBrk="1" hangingPunct="1">
              <a:spcBef>
                <a:spcPct val="0"/>
              </a:spcBef>
              <a:buFontTx/>
              <a:buChar char="-"/>
            </a:pPr>
            <a:r>
              <a:rPr lang="en-US" b="0" u="none" baseline="0" dirty="0" smtClean="0">
                <a:latin typeface="Calibri" charset="0"/>
              </a:rPr>
              <a:t>Students will be required to record ideas and analysis in notebooks throughout the unit, a template for the student notebooks is provided in 1. Cellular construction </a:t>
            </a:r>
            <a:r>
              <a:rPr lang="en-US" b="0" u="none" baseline="0" dirty="0" smtClean="0">
                <a:latin typeface="Calibri" charset="0"/>
              </a:rPr>
              <a:t>zone-notebook.docx</a:t>
            </a:r>
            <a:endParaRPr lang="en-US" b="0" u="none" baseline="0" dirty="0" smtClean="0">
              <a:latin typeface="Calibri" charset="0"/>
            </a:endParaRPr>
          </a:p>
          <a:p>
            <a:pPr marL="685800" lvl="1" indent="-228600" eaLnBrk="1" hangingPunct="1">
              <a:spcBef>
                <a:spcPct val="0"/>
              </a:spcBef>
              <a:buFont typeface="Arial" pitchFamily="34" charset="0"/>
              <a:buChar char="•"/>
            </a:pPr>
            <a:r>
              <a:rPr lang="en-US" b="0" u="sng" baseline="0" dirty="0" smtClean="0">
                <a:latin typeface="Calibri" charset="0"/>
              </a:rPr>
              <a:t>Underlined text indicates a place where students should record something in their notebooks</a:t>
            </a:r>
          </a:p>
          <a:p>
            <a:pPr marL="685800" lvl="1" indent="-228600" eaLnBrk="1" hangingPunct="1">
              <a:spcBef>
                <a:spcPct val="0"/>
              </a:spcBef>
              <a:buFont typeface="Arial" pitchFamily="34" charset="0"/>
              <a:buChar char="•"/>
            </a:pPr>
            <a:r>
              <a:rPr lang="en-US" b="0" u="none" baseline="0" dirty="0" smtClean="0">
                <a:latin typeface="Calibri" charset="0"/>
              </a:rPr>
              <a:t>Notebooks will always be divided into 4 sections: Questions, hypotheses, evidence and analysis. </a:t>
            </a:r>
          </a:p>
          <a:p>
            <a:pPr marL="685800" lvl="1" indent="-228600" eaLnBrk="1" hangingPunct="1">
              <a:spcBef>
                <a:spcPct val="0"/>
              </a:spcBef>
              <a:buFont typeface="Arial" pitchFamily="34" charset="0"/>
              <a:buChar char="•"/>
            </a:pPr>
            <a:r>
              <a:rPr lang="en-US" b="0" u="none" baseline="0" dirty="0" smtClean="0">
                <a:latin typeface="Calibri" charset="0"/>
              </a:rPr>
              <a:t>This set up allows students to hypothesize about the questions looked at in the unit, gather evidence, analyze that evidence and compare their final answers to the problems to their original hypotheses.</a:t>
            </a:r>
          </a:p>
          <a:p>
            <a:pPr marL="685800" lvl="1" indent="-228600" eaLnBrk="1" hangingPunct="1">
              <a:spcBef>
                <a:spcPct val="0"/>
              </a:spcBef>
              <a:buFont typeface="Arial" pitchFamily="34" charset="0"/>
              <a:buChar char="•"/>
            </a:pPr>
            <a:endParaRPr lang="en-US" b="0" baseline="0" dirty="0" smtClean="0">
              <a:latin typeface="Calibri" charset="0"/>
            </a:endParaRPr>
          </a:p>
          <a:p>
            <a:pPr marL="228600" marR="0" lvl="0" indent="-228600" algn="l" defTabSz="914400" rtl="0" eaLnBrk="1" fontAlgn="auto" latinLnBrk="0" hangingPunct="1">
              <a:lnSpc>
                <a:spcPct val="100000"/>
              </a:lnSpc>
              <a:spcBef>
                <a:spcPct val="0"/>
              </a:spcBef>
              <a:spcAft>
                <a:spcPts val="0"/>
              </a:spcAft>
              <a:buClrTx/>
              <a:buSzTx/>
              <a:buFontTx/>
              <a:buNone/>
              <a:tabLst/>
              <a:defRPr/>
            </a:pPr>
            <a:r>
              <a:rPr lang="en-US" b="1" baseline="0" dirty="0" smtClean="0">
                <a:latin typeface="Calibri" charset="0"/>
              </a:rPr>
              <a:t>VOCABULARY:</a:t>
            </a:r>
          </a:p>
          <a:p>
            <a:pPr>
              <a:buFontTx/>
              <a:buChar char="-"/>
            </a:pPr>
            <a:r>
              <a:rPr lang="en-US" b="0" dirty="0" smtClean="0"/>
              <a:t> Protein: </a:t>
            </a:r>
            <a:r>
              <a:rPr lang="en-US" sz="1200" b="0" dirty="0" smtClean="0"/>
              <a:t>Compounds made by organisms that are involved in almost every aspect of what happens in living organisms.</a:t>
            </a:r>
          </a:p>
          <a:p>
            <a:pPr>
              <a:buFontTx/>
              <a:buChar char="-"/>
            </a:pPr>
            <a:r>
              <a:rPr lang="en-US" sz="1200" b="0" dirty="0" smtClean="0"/>
              <a:t> Function: What something does, or its job.</a:t>
            </a:r>
            <a:endParaRPr lang="en-US" b="0" baseline="0" dirty="0" smtClean="0">
              <a:latin typeface="Calibri" charset="0"/>
            </a:endParaRPr>
          </a:p>
          <a:p>
            <a:pPr marL="228600" lvl="0" indent="-228600" eaLnBrk="1" hangingPunct="1">
              <a:spcBef>
                <a:spcPct val="0"/>
              </a:spcBef>
              <a:buFontTx/>
              <a:buChar char="-"/>
            </a:pPr>
            <a:endParaRPr lang="en-US" b="0" baseline="0" dirty="0" smtClean="0">
              <a:latin typeface="Calibri" charset="0"/>
            </a:endParaRPr>
          </a:p>
          <a:p>
            <a:pPr marL="228600" lvl="0" indent="-228600" eaLnBrk="1" hangingPunct="1">
              <a:spcBef>
                <a:spcPct val="0"/>
              </a:spcBef>
              <a:buFontTx/>
              <a:buNone/>
            </a:pPr>
            <a:r>
              <a:rPr lang="en-US" b="1" baseline="0" dirty="0" smtClean="0">
                <a:latin typeface="Calibri" charset="0"/>
              </a:rPr>
              <a:t>MATERIALS PROVIDED:</a:t>
            </a:r>
          </a:p>
          <a:p>
            <a:pPr lvl="0">
              <a:buFontTx/>
              <a:buChar char="-"/>
            </a:pPr>
            <a:r>
              <a:rPr lang="en-US" sz="1200" kern="1200" dirty="0" smtClean="0">
                <a:solidFill>
                  <a:schemeClr val="tx1"/>
                </a:solidFill>
                <a:latin typeface="+mn-lt"/>
                <a:ea typeface="+mn-ea"/>
                <a:cs typeface="+mn-cs"/>
              </a:rPr>
              <a:t> 1. Cellular construction zone.ppt</a:t>
            </a:r>
          </a:p>
          <a:p>
            <a:pPr lvl="0">
              <a:buFontTx/>
              <a:buChar char="-"/>
            </a:pPr>
            <a:r>
              <a:rPr lang="en-US" sz="1200" kern="1200" dirty="0" smtClean="0">
                <a:solidFill>
                  <a:schemeClr val="tx1"/>
                </a:solidFill>
                <a:latin typeface="+mn-lt"/>
                <a:ea typeface="+mn-ea"/>
                <a:cs typeface="+mn-cs"/>
              </a:rPr>
              <a:t> 1. Cellular construction </a:t>
            </a:r>
            <a:r>
              <a:rPr lang="en-US" sz="1200" kern="1200" dirty="0" smtClean="0">
                <a:solidFill>
                  <a:schemeClr val="tx1"/>
                </a:solidFill>
                <a:latin typeface="+mn-lt"/>
                <a:ea typeface="+mn-ea"/>
                <a:cs typeface="+mn-cs"/>
              </a:rPr>
              <a:t>zone-5E.docx</a:t>
            </a:r>
            <a:endParaRPr lang="en-US" sz="1200" kern="1200" dirty="0" smtClean="0">
              <a:solidFill>
                <a:schemeClr val="tx1"/>
              </a:solidFill>
              <a:latin typeface="+mn-lt"/>
              <a:ea typeface="+mn-ea"/>
              <a:cs typeface="+mn-cs"/>
            </a:endParaRPr>
          </a:p>
          <a:p>
            <a:pPr lvl="0">
              <a:buFontTx/>
              <a:buChar char="-"/>
            </a:pPr>
            <a:r>
              <a:rPr lang="en-US" b="0" u="none" baseline="0" dirty="0" smtClean="0">
                <a:latin typeface="Calibri" charset="0"/>
              </a:rPr>
              <a:t> 1. Cellular construction </a:t>
            </a:r>
            <a:r>
              <a:rPr lang="en-US" b="0" u="none" baseline="0" dirty="0" smtClean="0">
                <a:latin typeface="Calibri" charset="0"/>
              </a:rPr>
              <a:t>zone-notebook.docx</a:t>
            </a:r>
            <a:endParaRPr lang="en-US" b="0" u="none" baseline="0" dirty="0" smtClean="0">
              <a:latin typeface="Calibri" charset="0"/>
            </a:endParaRPr>
          </a:p>
          <a:p>
            <a:pPr lvl="0">
              <a:buFontTx/>
              <a:buChar char="-"/>
            </a:pPr>
            <a:r>
              <a:rPr lang="en-US" sz="1200" b="0" u="none" kern="1200" baseline="0" dirty="0" smtClean="0">
                <a:solidFill>
                  <a:schemeClr val="tx1"/>
                </a:solidFill>
                <a:latin typeface="Calibri" charset="0"/>
                <a:ea typeface="+mn-ea"/>
                <a:cs typeface="+mn-cs"/>
              </a:rPr>
              <a:t> 1. Cellular construction </a:t>
            </a:r>
            <a:r>
              <a:rPr lang="en-US" sz="1200" b="0" u="none" kern="1200" baseline="0" dirty="0" smtClean="0">
                <a:solidFill>
                  <a:schemeClr val="tx1"/>
                </a:solidFill>
                <a:latin typeface="Calibri" charset="0"/>
                <a:ea typeface="+mn-ea"/>
                <a:cs typeface="+mn-cs"/>
              </a:rPr>
              <a:t>zone-notebook-key.docx</a:t>
            </a:r>
            <a:endParaRPr lang="en-US" sz="1200" kern="1200" dirty="0" smtClean="0">
              <a:solidFill>
                <a:schemeClr val="tx1"/>
              </a:solidFill>
              <a:latin typeface="+mn-lt"/>
              <a:ea typeface="+mn-ea"/>
              <a:cs typeface="+mn-cs"/>
            </a:endParaRPr>
          </a:p>
          <a:p>
            <a:pPr lvl="0">
              <a:buFontTx/>
              <a:buChar char="-"/>
            </a:pPr>
            <a:r>
              <a:rPr lang="en-US" sz="1200" kern="1200" dirty="0" smtClean="0">
                <a:solidFill>
                  <a:schemeClr val="tx1"/>
                </a:solidFill>
                <a:latin typeface="+mn-lt"/>
                <a:ea typeface="+mn-ea"/>
                <a:cs typeface="+mn-cs"/>
              </a:rPr>
              <a:t> 1. Cellular construction </a:t>
            </a:r>
            <a:r>
              <a:rPr lang="en-US" sz="1200" kern="1200" dirty="0" smtClean="0">
                <a:solidFill>
                  <a:schemeClr val="tx1"/>
                </a:solidFill>
                <a:latin typeface="+mn-lt"/>
                <a:ea typeface="+mn-ea"/>
                <a:cs typeface="+mn-cs"/>
              </a:rPr>
              <a:t>zone-matching</a:t>
            </a:r>
            <a:r>
              <a:rPr lang="en-US" sz="1200" kern="1200" dirty="0" smtClean="0">
                <a:solidFill>
                  <a:schemeClr val="tx1"/>
                </a:solidFill>
                <a:latin typeface="+mn-lt"/>
                <a:ea typeface="+mn-ea"/>
                <a:cs typeface="+mn-cs"/>
              </a:rPr>
              <a:t>. docx</a:t>
            </a:r>
          </a:p>
          <a:p>
            <a:pPr lvl="0">
              <a:buFontTx/>
              <a:buChar char="-"/>
            </a:pPr>
            <a:r>
              <a:rPr lang="en-US" sz="1200" kern="1200" dirty="0" smtClean="0">
                <a:solidFill>
                  <a:schemeClr val="tx1"/>
                </a:solidFill>
                <a:latin typeface="+mn-lt"/>
                <a:ea typeface="+mn-ea"/>
                <a:cs typeface="+mn-cs"/>
              </a:rPr>
              <a:t> 1. Construction site </a:t>
            </a:r>
            <a:r>
              <a:rPr lang="en-US" sz="1200" kern="1200" dirty="0" smtClean="0">
                <a:solidFill>
                  <a:schemeClr val="tx1"/>
                </a:solidFill>
                <a:latin typeface="+mn-lt"/>
                <a:ea typeface="+mn-ea"/>
                <a:cs typeface="+mn-cs"/>
              </a:rPr>
              <a:t>matching-</a:t>
            </a:r>
            <a:r>
              <a:rPr lang="en-US" sz="1200" kern="1200" dirty="0" err="1" smtClean="0">
                <a:solidFill>
                  <a:schemeClr val="tx1"/>
                </a:solidFill>
                <a:latin typeface="+mn-lt"/>
                <a:ea typeface="+mn-ea"/>
                <a:cs typeface="+mn-cs"/>
              </a:rPr>
              <a:t>flipchart.flipchart</a:t>
            </a:r>
            <a:endParaRPr lang="en-US" sz="1200" kern="1200" dirty="0" smtClean="0">
              <a:solidFill>
                <a:schemeClr val="tx1"/>
              </a:solidFill>
              <a:latin typeface="+mn-lt"/>
              <a:ea typeface="+mn-ea"/>
              <a:cs typeface="+mn-cs"/>
            </a:endParaRPr>
          </a:p>
          <a:p>
            <a:pPr lvl="0">
              <a:buFontTx/>
              <a:buChar char="-"/>
            </a:pPr>
            <a:r>
              <a:rPr lang="en-US" sz="1200" kern="1200" dirty="0" smtClean="0">
                <a:solidFill>
                  <a:schemeClr val="tx1"/>
                </a:solidFill>
                <a:latin typeface="+mn-lt"/>
                <a:ea typeface="+mn-ea"/>
                <a:cs typeface="+mn-cs"/>
              </a:rPr>
              <a:t> 1. Genetic </a:t>
            </a:r>
            <a:r>
              <a:rPr lang="en-US" sz="1200" kern="1200" dirty="0" smtClean="0">
                <a:solidFill>
                  <a:schemeClr val="tx1"/>
                </a:solidFill>
                <a:latin typeface="+mn-lt"/>
                <a:ea typeface="+mn-ea"/>
                <a:cs typeface="+mn-cs"/>
              </a:rPr>
              <a:t>elements-</a:t>
            </a:r>
            <a:r>
              <a:rPr lang="en-US" sz="1200" kern="1200" dirty="0" err="1" smtClean="0">
                <a:solidFill>
                  <a:schemeClr val="tx1"/>
                </a:solidFill>
                <a:latin typeface="+mn-lt"/>
                <a:ea typeface="+mn-ea"/>
                <a:cs typeface="+mn-cs"/>
              </a:rPr>
              <a:t>flipchart.flipchart</a:t>
            </a:r>
            <a:endParaRPr lang="en-US" sz="1200" kern="1200" dirty="0" smtClean="0">
              <a:solidFill>
                <a:schemeClr val="tx1"/>
              </a:solidFill>
              <a:latin typeface="+mn-lt"/>
              <a:ea typeface="+mn-ea"/>
              <a:cs typeface="+mn-cs"/>
            </a:endParaRPr>
          </a:p>
          <a:p>
            <a:pPr lvl="0">
              <a:buFontTx/>
              <a:buChar char="-"/>
            </a:pPr>
            <a:r>
              <a:rPr lang="en-US" sz="1200" kern="1200" dirty="0" smtClean="0">
                <a:solidFill>
                  <a:schemeClr val="tx1"/>
                </a:solidFill>
                <a:latin typeface="+mn-lt"/>
                <a:ea typeface="+mn-ea"/>
                <a:cs typeface="+mn-cs"/>
              </a:rPr>
              <a:t> 1. DNA relationship worksheet.pdf</a:t>
            </a:r>
          </a:p>
          <a:p>
            <a:pPr lvl="0">
              <a:buFontTx/>
              <a:buChar char="-"/>
            </a:pPr>
            <a:r>
              <a:rPr lang="en-US" sz="1200" kern="1200" dirty="0" smtClean="0">
                <a:solidFill>
                  <a:schemeClr val="tx1"/>
                </a:solidFill>
                <a:latin typeface="+mn-lt"/>
                <a:ea typeface="+mn-ea"/>
                <a:cs typeface="+mn-cs"/>
              </a:rPr>
              <a:t> 1. DNA relationship </a:t>
            </a:r>
            <a:r>
              <a:rPr lang="en-US" sz="1200" kern="1200" dirty="0" smtClean="0">
                <a:solidFill>
                  <a:schemeClr val="tx1"/>
                </a:solidFill>
                <a:latin typeface="+mn-lt"/>
                <a:ea typeface="+mn-ea"/>
                <a:cs typeface="+mn-cs"/>
              </a:rPr>
              <a:t>worksheet-key.pdf</a:t>
            </a:r>
            <a:endParaRPr lang="en-US" sz="1200" kern="1200" dirty="0" smtClean="0">
              <a:solidFill>
                <a:schemeClr val="tx1"/>
              </a:solidFill>
              <a:latin typeface="+mn-lt"/>
              <a:ea typeface="+mn-ea"/>
              <a:cs typeface="+mn-cs"/>
            </a:endParaRPr>
          </a:p>
          <a:p>
            <a:pPr lvl="0">
              <a:buFontTx/>
              <a:buChar char="-"/>
            </a:pPr>
            <a:endParaRPr lang="en-US" sz="1200" kern="1200" dirty="0" smtClean="0">
              <a:solidFill>
                <a:schemeClr val="tx1"/>
              </a:solidFill>
              <a:latin typeface="+mn-lt"/>
              <a:ea typeface="+mn-ea"/>
              <a:cs typeface="+mn-cs"/>
            </a:endParaRPr>
          </a:p>
          <a:p>
            <a:pPr lvl="0">
              <a:buFontTx/>
              <a:buNone/>
            </a:pPr>
            <a:r>
              <a:rPr lang="en-US" sz="1200" b="1" kern="1200" dirty="0" smtClean="0">
                <a:solidFill>
                  <a:schemeClr val="tx1"/>
                </a:solidFill>
                <a:latin typeface="+mn-lt"/>
                <a:ea typeface="+mn-ea"/>
                <a:cs typeface="+mn-cs"/>
              </a:rPr>
              <a:t>OPTIONAL MATERIALS:</a:t>
            </a:r>
          </a:p>
          <a:p>
            <a:pPr lvl="0">
              <a:buFontTx/>
              <a:buChar char="-"/>
            </a:pPr>
            <a:r>
              <a:rPr lang="en-US" sz="1200" b="0" kern="1200" baseline="0" dirty="0" smtClean="0">
                <a:solidFill>
                  <a:schemeClr val="tx1"/>
                </a:solidFill>
                <a:latin typeface="+mn-lt"/>
                <a:ea typeface="+mn-ea"/>
                <a:cs typeface="+mn-cs"/>
              </a:rPr>
              <a:t> Small, single person white boards.</a:t>
            </a:r>
          </a:p>
          <a:p>
            <a:pPr lvl="0">
              <a:buFontTx/>
              <a:buChar char="-"/>
            </a:pPr>
            <a:r>
              <a:rPr lang="en-US" sz="1200" b="0" kern="1200" baseline="0" dirty="0" smtClean="0">
                <a:solidFill>
                  <a:schemeClr val="tx1"/>
                </a:solidFill>
                <a:latin typeface="+mn-lt"/>
                <a:ea typeface="+mn-ea"/>
                <a:cs typeface="+mn-cs"/>
              </a:rPr>
              <a:t> Whiteboard pens.</a:t>
            </a:r>
          </a:p>
          <a:p>
            <a:pPr lvl="0">
              <a:buFontTx/>
              <a:buChar char="-"/>
            </a:pPr>
            <a:r>
              <a:rPr lang="en-US" sz="1200" b="0" kern="1200" baseline="0" dirty="0" smtClean="0">
                <a:solidFill>
                  <a:schemeClr val="tx1"/>
                </a:solidFill>
                <a:latin typeface="+mn-lt"/>
                <a:ea typeface="+mn-ea"/>
                <a:cs typeface="+mn-cs"/>
              </a:rPr>
              <a:t> Promethean interactive whiteboard and associated software.</a:t>
            </a:r>
            <a:endParaRPr lang="en-US" sz="1200" b="1" kern="1200" dirty="0" smtClean="0">
              <a:solidFill>
                <a:schemeClr val="tx1"/>
              </a:solidFill>
              <a:latin typeface="+mn-lt"/>
              <a:ea typeface="+mn-ea"/>
              <a:cs typeface="+mn-cs"/>
            </a:endParaRPr>
          </a:p>
          <a:p>
            <a:pPr marL="228600" lvl="0" indent="-228600" eaLnBrk="1" hangingPunct="1">
              <a:spcBef>
                <a:spcPct val="0"/>
              </a:spcBef>
              <a:buFontTx/>
              <a:buChar char="-"/>
            </a:pPr>
            <a:endParaRPr lang="en-US" b="0" dirty="0" smtClean="0">
              <a:latin typeface="Calibri" charset="0"/>
            </a:endParaRPr>
          </a:p>
        </p:txBody>
      </p:sp>
      <p:sp>
        <p:nvSpPr>
          <p:cNvPr id="4" name="Slide Number Placeholder 3"/>
          <p:cNvSpPr>
            <a:spLocks noGrp="1"/>
          </p:cNvSpPr>
          <p:nvPr>
            <p:ph type="sldNum" sz="quarter" idx="10"/>
          </p:nvPr>
        </p:nvSpPr>
        <p:spPr/>
        <p:txBody>
          <a:bodyPr/>
          <a:lstStyle/>
          <a:p>
            <a:fld id="{C6122946-5863-4517-8CB2-676EB955A2BF}"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Teacher</a:t>
            </a:r>
            <a:r>
              <a:rPr lang="en-US" baseline="0" dirty="0" smtClean="0"/>
              <a:t> slide: ENGAGE</a:t>
            </a:r>
          </a:p>
          <a:p>
            <a:endParaRPr lang="en-US" baseline="0" dirty="0" smtClean="0"/>
          </a:p>
          <a:p>
            <a:r>
              <a:rPr lang="en-US" b="1" baseline="0" dirty="0" smtClean="0"/>
              <a:t>INSTRUCTIONS:</a:t>
            </a:r>
          </a:p>
          <a:p>
            <a:pPr>
              <a:buFontTx/>
              <a:buNone/>
            </a:pPr>
            <a:r>
              <a:rPr lang="en-US" b="0" baseline="0" dirty="0" smtClean="0"/>
              <a:t>- This slide can be used as a quick reference for the Engage section. More details will be provided in the comments for each slide.</a:t>
            </a:r>
          </a:p>
          <a:p>
            <a:pPr>
              <a:buFontTx/>
              <a:buNone/>
            </a:pPr>
            <a:endParaRPr lang="en-US" b="0" baseline="0" dirty="0" smtClean="0"/>
          </a:p>
          <a:p>
            <a:pPr>
              <a:buFontTx/>
              <a:buNone/>
            </a:pPr>
            <a:r>
              <a:rPr lang="en-US" b="1" baseline="0" dirty="0" smtClean="0"/>
              <a:t>ENGAGE GOAL:</a:t>
            </a:r>
          </a:p>
          <a:p>
            <a:pPr>
              <a:buFontTx/>
              <a:buNone/>
            </a:pPr>
            <a:r>
              <a:rPr lang="en-US" b="0" baseline="0" dirty="0" smtClean="0"/>
              <a:t>- To get students intrigued with the idea of mutants, mutation and their relationship with genetics. During this Engage they will establish what they already know (or think they know) about mutants.</a:t>
            </a:r>
          </a:p>
          <a:p>
            <a:pPr>
              <a:buFontTx/>
              <a:buNone/>
            </a:pPr>
            <a:endParaRPr lang="en-US" b="1" baseline="0" dirty="0" smtClean="0"/>
          </a:p>
          <a:p>
            <a:pPr>
              <a:buFontTx/>
              <a:buNone/>
            </a:pPr>
            <a:r>
              <a:rPr lang="en-US" b="1" baseline="0" dirty="0" smtClean="0"/>
              <a:t>OVERVIEW:</a:t>
            </a:r>
          </a:p>
          <a:p>
            <a:pPr marL="228600" indent="-228600">
              <a:buFontTx/>
              <a:buAutoNum type="arabicPeriod"/>
            </a:pPr>
            <a:r>
              <a:rPr lang="en-US" baseline="0" dirty="0" smtClean="0"/>
              <a:t>Hypothesizing</a:t>
            </a:r>
          </a:p>
          <a:p>
            <a:pPr marL="228600" indent="-228600">
              <a:buFontTx/>
              <a:buChar char="-"/>
            </a:pPr>
            <a:r>
              <a:rPr lang="en-US" baseline="0" dirty="0" smtClean="0"/>
              <a:t>Goal: To allow students to establish their current ideas about proteins, revealing their misconceptions and prior knowledge.</a:t>
            </a:r>
          </a:p>
          <a:p>
            <a:pPr marL="228600" indent="-228600">
              <a:buFontTx/>
              <a:buChar char="-"/>
            </a:pPr>
            <a:r>
              <a:rPr lang="en-US" baseline="0" dirty="0" smtClean="0"/>
              <a:t>Students hypothesize about the 3 main questions they are trying to answer through the unit’s activities.</a:t>
            </a:r>
          </a:p>
          <a:p>
            <a:pPr marL="228600" indent="-228600">
              <a:buFontTx/>
              <a:buChar char="-"/>
            </a:pPr>
            <a:r>
              <a:rPr lang="en-US" baseline="0" dirty="0" smtClean="0"/>
              <a:t>Questions</a:t>
            </a:r>
          </a:p>
          <a:p>
            <a:pPr marL="685800" lvl="1" indent="-228600">
              <a:buFont typeface="Arial" pitchFamily="34" charset="0"/>
              <a:buChar char="•"/>
            </a:pPr>
            <a:r>
              <a:rPr lang="en-US" baseline="0" dirty="0" smtClean="0"/>
              <a:t>What are proteins?</a:t>
            </a:r>
          </a:p>
          <a:p>
            <a:pPr marL="1143000" lvl="2" indent="-228600" rtl="0" eaLnBrk="1" fontAlgn="base" latinLnBrk="0" hangingPunct="1">
              <a:buFont typeface="Wingdings" pitchFamily="2" charset="2"/>
              <a:buChar char="§"/>
            </a:pPr>
            <a:r>
              <a:rPr lang="en-US" b="0" u="none" kern="1200" baseline="0" dirty="0" smtClean="0">
                <a:solidFill>
                  <a:schemeClr val="tx1"/>
                </a:solidFill>
                <a:latin typeface="+mn-lt"/>
                <a:ea typeface="+mn-ea"/>
                <a:cs typeface="+mn-cs"/>
              </a:rPr>
              <a:t>ESR: Stuff found in meat, things in muscle. </a:t>
            </a:r>
            <a:endParaRPr lang="en-US" baseline="0" dirty="0" smtClean="0"/>
          </a:p>
          <a:p>
            <a:pPr marL="685800" lvl="1" indent="-228600">
              <a:buFont typeface="Arial" pitchFamily="34" charset="0"/>
              <a:buChar char="•"/>
            </a:pPr>
            <a:r>
              <a:rPr lang="en-US" baseline="0" dirty="0" smtClean="0"/>
              <a:t>What jobs do proteins have in the cell?</a:t>
            </a:r>
          </a:p>
          <a:p>
            <a:pPr marL="1143000" lvl="2" indent="-228600" rtl="0" eaLnBrk="1" fontAlgn="base" latinLnBrk="0" hangingPunct="1">
              <a:buFont typeface="Wingdings" pitchFamily="2" charset="2"/>
              <a:buChar char="§"/>
            </a:pPr>
            <a:r>
              <a:rPr lang="en-US" b="0" u="none" kern="1200" baseline="0" dirty="0" smtClean="0">
                <a:solidFill>
                  <a:schemeClr val="tx1"/>
                </a:solidFill>
                <a:latin typeface="+mn-lt"/>
                <a:ea typeface="+mn-ea"/>
                <a:cs typeface="+mn-cs"/>
              </a:rPr>
              <a:t>ESR: Make them stronger, make them bigger.</a:t>
            </a:r>
            <a:endParaRPr lang="en-US" baseline="0" dirty="0" smtClean="0"/>
          </a:p>
          <a:p>
            <a:pPr marL="685800" lvl="1" indent="-228600">
              <a:buFont typeface="Arial" pitchFamily="34" charset="0"/>
              <a:buChar char="•"/>
            </a:pPr>
            <a:r>
              <a:rPr lang="en-US" baseline="0" dirty="0" smtClean="0"/>
              <a:t>How do protein’s different jobs effect a cell’s phenotype?</a:t>
            </a:r>
          </a:p>
          <a:p>
            <a:pPr marL="1143000" lvl="2" indent="-228600" rtl="0" eaLnBrk="1" fontAlgn="base" latinLnBrk="0" hangingPunct="1">
              <a:buFont typeface="Wingdings" pitchFamily="2" charset="2"/>
              <a:buChar char="§"/>
            </a:pPr>
            <a:r>
              <a:rPr lang="en-US" b="0" u="none" kern="1200" baseline="0" dirty="0" smtClean="0">
                <a:solidFill>
                  <a:schemeClr val="tx1"/>
                </a:solidFill>
                <a:latin typeface="+mn-lt"/>
                <a:ea typeface="+mn-ea"/>
                <a:cs typeface="+mn-cs"/>
              </a:rPr>
              <a:t>ESR: Change how big they are.</a:t>
            </a:r>
            <a:endParaRPr lang="en-US" baseline="0" dirty="0" smtClean="0"/>
          </a:p>
          <a:p>
            <a:pPr marL="228600" indent="-228600">
              <a:buFontTx/>
              <a:buChar char="-"/>
            </a:pPr>
            <a:r>
              <a:rPr lang="en-US" u="sng" baseline="0" dirty="0" smtClean="0"/>
              <a:t>Hypotheses are recorded in notebooks.</a:t>
            </a:r>
          </a:p>
          <a:p>
            <a:pPr marL="228600" indent="-228600">
              <a:buFontTx/>
              <a:buNone/>
            </a:pPr>
            <a:endParaRPr lang="en-US" u="none" baseline="0" dirty="0" smtClean="0"/>
          </a:p>
          <a:p>
            <a:pPr marL="228600" indent="-228600">
              <a:buFont typeface="+mj-lt"/>
              <a:buAutoNum type="arabicPeriod" startAt="2"/>
            </a:pPr>
            <a:r>
              <a:rPr lang="en-US" u="none" baseline="0" dirty="0" smtClean="0"/>
              <a:t>Questioning</a:t>
            </a:r>
          </a:p>
          <a:p>
            <a:pPr marL="228600" indent="-228600">
              <a:buFontTx/>
              <a:buChar char="-"/>
            </a:pPr>
            <a:r>
              <a:rPr lang="en-US" u="none" baseline="0" dirty="0" smtClean="0"/>
              <a:t>Goal: Intrigue students with three seemingly disconnected images and get them thinking about the concept of mutants.</a:t>
            </a:r>
          </a:p>
          <a:p>
            <a:pPr marL="228600" indent="-228600">
              <a:buFontTx/>
              <a:buChar char="-"/>
            </a:pPr>
            <a:r>
              <a:rPr lang="en-US" u="none" baseline="0" dirty="0" smtClean="0"/>
              <a:t>Students are introduced to images of three things and are asked to find what they have in common (they are all mutants or mutated).</a:t>
            </a:r>
          </a:p>
          <a:p>
            <a:pPr marL="228600" indent="-228600">
              <a:buFontTx/>
              <a:buChar char="-"/>
            </a:pPr>
            <a:r>
              <a:rPr lang="en-US" u="none" baseline="0" dirty="0" smtClean="0"/>
              <a:t>Questions:</a:t>
            </a:r>
          </a:p>
          <a:p>
            <a:pPr marL="685800" lvl="1" indent="-228600">
              <a:buFont typeface="Arial" pitchFamily="34" charset="0"/>
              <a:buChar char="•"/>
            </a:pPr>
            <a:r>
              <a:rPr lang="en-US" u="none" baseline="0" dirty="0" smtClean="0"/>
              <a:t>What do you think of when I say mutant?</a:t>
            </a:r>
          </a:p>
          <a:p>
            <a:pPr marL="1143000" lvl="2" indent="-228600">
              <a:buFont typeface="Wingdings" pitchFamily="2" charset="2"/>
              <a:buChar char="§"/>
            </a:pPr>
            <a:r>
              <a:rPr lang="en-US" baseline="0" dirty="0" smtClean="0"/>
              <a:t>ESR: </a:t>
            </a:r>
            <a:r>
              <a:rPr lang="en-US" b="0" baseline="0" dirty="0" smtClean="0"/>
              <a:t>Blue lobsters, mice with red eyes , monsters, super heroes, ninja turtles, deformed people and animals</a:t>
            </a:r>
            <a:endParaRPr lang="en-US" u="none" baseline="0" dirty="0" smtClean="0"/>
          </a:p>
          <a:p>
            <a:pPr marL="685800" lvl="1" indent="-228600">
              <a:buFont typeface="Arial" pitchFamily="34" charset="0"/>
              <a:buChar char="•"/>
            </a:pPr>
            <a:r>
              <a:rPr lang="en-US" u="none" baseline="0" dirty="0" smtClean="0"/>
              <a:t>What causes mutants to look different?</a:t>
            </a:r>
          </a:p>
          <a:p>
            <a:pPr marL="1143000" marR="0" lvl="2" indent="-2286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baseline="0" dirty="0" smtClean="0"/>
              <a:t>ESR: The yellow DNA, genes, p</a:t>
            </a:r>
            <a:r>
              <a:rPr lang="en-US" b="0" baseline="0" dirty="0" smtClean="0"/>
              <a:t>oisons, pollution, nuclear waste, radiation, born with it, genetic disease</a:t>
            </a:r>
          </a:p>
          <a:p>
            <a:pPr marL="1143000" marR="0" lvl="2" indent="-228600" algn="l" defTabSz="457200" rtl="0" eaLnBrk="1" fontAlgn="auto" latinLnBrk="0" hangingPunct="1">
              <a:lnSpc>
                <a:spcPct val="100000"/>
              </a:lnSpc>
              <a:spcBef>
                <a:spcPts val="0"/>
              </a:spcBef>
              <a:spcAft>
                <a:spcPts val="0"/>
              </a:spcAft>
              <a:buClrTx/>
              <a:buSzTx/>
              <a:buFont typeface="Wingdings" pitchFamily="2" charset="2"/>
              <a:buChar char="§"/>
              <a:tabLst/>
              <a:defRPr/>
            </a:pPr>
            <a:endParaRPr lang="en-US" b="0" baseline="0" dirty="0" smtClean="0"/>
          </a:p>
          <a:p>
            <a:pPr marL="228600" lvl="0" indent="-228600">
              <a:buFont typeface="+mj-lt"/>
              <a:buAutoNum type="arabicPeriod" startAt="3"/>
            </a:pPr>
            <a:r>
              <a:rPr lang="en-US" u="none" baseline="0" dirty="0" smtClean="0"/>
              <a:t>Multimedia </a:t>
            </a:r>
          </a:p>
          <a:p>
            <a:pPr marL="228600" indent="-228600">
              <a:buFontTx/>
              <a:buChar char="-"/>
            </a:pPr>
            <a:r>
              <a:rPr lang="en-US" u="none" baseline="0" dirty="0" smtClean="0"/>
              <a:t>Goal: </a:t>
            </a:r>
            <a:r>
              <a:rPr lang="en-US" baseline="0" dirty="0" smtClean="0"/>
              <a:t>Give students basic information on DNA, chromosomes and genes; what they are and what they do.</a:t>
            </a:r>
          </a:p>
          <a:p>
            <a:pPr marL="228600" indent="-228600">
              <a:buFontTx/>
              <a:buChar char="-"/>
            </a:pPr>
            <a:r>
              <a:rPr lang="en-US" u="none" baseline="0" dirty="0" smtClean="0"/>
              <a:t>Students watch an animated video on genetics and </a:t>
            </a:r>
            <a:r>
              <a:rPr lang="en-US" u="sng" baseline="0" dirty="0" smtClean="0"/>
              <a:t>record three main points of their choice from the video.</a:t>
            </a:r>
          </a:p>
          <a:p>
            <a:pPr lvl="1">
              <a:buFont typeface="Arial" pitchFamily="34" charset="0"/>
              <a:buChar char="•"/>
            </a:pPr>
            <a:r>
              <a:rPr lang="en-US" dirty="0" smtClean="0">
                <a:hlinkClick r:id="rId3"/>
              </a:rPr>
              <a:t> http://www.brainpop.com/science/cellularlifeandgenetics/dna/</a:t>
            </a:r>
            <a:r>
              <a:rPr lang="en-US" baseline="0" dirty="0" smtClean="0"/>
              <a:t> (s</a:t>
            </a:r>
            <a:r>
              <a:rPr lang="en-US" dirty="0" smtClean="0"/>
              <a:t>how only through 1:50)</a:t>
            </a:r>
          </a:p>
        </p:txBody>
      </p:sp>
      <p:sp>
        <p:nvSpPr>
          <p:cNvPr id="4" name="Slide Number Placeholder 3"/>
          <p:cNvSpPr>
            <a:spLocks noGrp="1"/>
          </p:cNvSpPr>
          <p:nvPr>
            <p:ph type="sldNum" sz="quarter" idx="10"/>
          </p:nvPr>
        </p:nvSpPr>
        <p:spPr/>
        <p:txBody>
          <a:bodyPr/>
          <a:lstStyle/>
          <a:p>
            <a:fld id="{C6122946-5863-4517-8CB2-676EB955A2BF}"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rtl="0" eaLnBrk="1" latinLnBrk="0" hangingPunct="1"/>
            <a:r>
              <a:rPr lang="en-US" sz="1200" kern="1200" dirty="0" smtClean="0">
                <a:solidFill>
                  <a:schemeClr val="tx1"/>
                </a:solidFill>
                <a:latin typeface="+mn-lt"/>
                <a:ea typeface="+mn-ea"/>
                <a:cs typeface="+mn-cs"/>
              </a:rPr>
              <a:t>Student</a:t>
            </a:r>
            <a:r>
              <a:rPr lang="en-US" sz="1200" kern="1200" baseline="0" dirty="0" smtClean="0">
                <a:solidFill>
                  <a:schemeClr val="tx1"/>
                </a:solidFill>
                <a:latin typeface="+mn-lt"/>
                <a:ea typeface="+mn-ea"/>
                <a:cs typeface="+mn-cs"/>
              </a:rPr>
              <a:t> slide: ENGAGE</a:t>
            </a:r>
            <a:endParaRPr lang="en-US" dirty="0" smtClean="0"/>
          </a:p>
          <a:p>
            <a:pPr rtl="0" eaLnBrk="1" fontAlgn="base" latinLnBrk="0" hangingPunct="1"/>
            <a:endParaRPr lang="en-US" sz="1200" kern="1200" baseline="0" dirty="0" smtClean="0">
              <a:solidFill>
                <a:schemeClr val="tx1"/>
              </a:solidFill>
              <a:latin typeface="+mn-lt"/>
              <a:ea typeface="+mn-ea"/>
              <a:cs typeface="+mn-cs"/>
            </a:endParaRPr>
          </a:p>
          <a:p>
            <a:pPr rtl="0" eaLnBrk="1" latinLnBrk="0" hangingPunct="1"/>
            <a:r>
              <a:rPr lang="en-US" sz="1200" b="1" kern="1200" baseline="0" dirty="0" smtClean="0">
                <a:solidFill>
                  <a:schemeClr val="tx1"/>
                </a:solidFill>
                <a:latin typeface="+mn-lt"/>
                <a:ea typeface="+mn-ea"/>
                <a:cs typeface="+mn-cs"/>
              </a:rPr>
              <a:t>INSTRUCTIONS:</a:t>
            </a:r>
            <a:endParaRPr lang="en-US" dirty="0" smtClean="0"/>
          </a:p>
          <a:p>
            <a:pPr rtl="0" eaLnBrk="1" fontAlgn="base" latinLnBrk="0" hangingPunct="1">
              <a:buFontTx/>
              <a:buChar char="-"/>
            </a:pPr>
            <a:r>
              <a:rPr lang="en-US" sz="1200" b="0" kern="1200" baseline="0" dirty="0" smtClean="0">
                <a:solidFill>
                  <a:schemeClr val="tx1"/>
                </a:solidFill>
                <a:latin typeface="+mn-lt"/>
                <a:ea typeface="+mn-ea"/>
                <a:cs typeface="+mn-cs"/>
              </a:rPr>
              <a:t>Bring up each different hypothesis question separately.</a:t>
            </a:r>
          </a:p>
          <a:p>
            <a:pPr lvl="1" rtl="0" eaLnBrk="1" fontAlgn="base" latinLnBrk="0" hangingPunct="1">
              <a:buFont typeface="Arial" pitchFamily="34" charset="0"/>
              <a:buChar char="•"/>
            </a:pPr>
            <a:r>
              <a:rPr lang="en-US" b="0" kern="1200" baseline="0" dirty="0" smtClean="0">
                <a:solidFill>
                  <a:schemeClr val="tx1"/>
                </a:solidFill>
                <a:latin typeface="+mn-lt"/>
                <a:ea typeface="+mn-ea"/>
                <a:cs typeface="+mn-cs"/>
              </a:rPr>
              <a:t> </a:t>
            </a:r>
            <a:r>
              <a:rPr lang="en-US" b="0" u="sng" kern="1200" baseline="0" dirty="0" smtClean="0">
                <a:solidFill>
                  <a:schemeClr val="tx1"/>
                </a:solidFill>
                <a:latin typeface="+mn-lt"/>
                <a:ea typeface="+mn-ea"/>
                <a:cs typeface="+mn-cs"/>
              </a:rPr>
              <a:t>Students discuss hypotheses at tables and then write them down in notebooks.</a:t>
            </a:r>
          </a:p>
          <a:p>
            <a:pPr lvl="1" rtl="0" eaLnBrk="1" fontAlgn="base" latinLnBrk="0" hangingPunct="1">
              <a:buFont typeface="Arial" pitchFamily="34" charset="0"/>
              <a:buChar char="•"/>
            </a:pPr>
            <a:r>
              <a:rPr lang="en-US" b="0" u="none" kern="1200" baseline="0" dirty="0" smtClean="0">
                <a:solidFill>
                  <a:schemeClr val="tx1"/>
                </a:solidFill>
                <a:latin typeface="+mn-lt"/>
                <a:ea typeface="+mn-ea"/>
                <a:cs typeface="+mn-cs"/>
              </a:rPr>
              <a:t> Sentence starters may be needed by some classes. </a:t>
            </a:r>
          </a:p>
          <a:p>
            <a:pPr lvl="2" rtl="0" eaLnBrk="1" fontAlgn="base" latinLnBrk="0" hangingPunct="1">
              <a:buFont typeface="Wingdings" pitchFamily="2" charset="2"/>
              <a:buChar char="§"/>
            </a:pPr>
            <a:r>
              <a:rPr lang="en-US" b="0" u="none" kern="1200" baseline="0" dirty="0" smtClean="0">
                <a:solidFill>
                  <a:schemeClr val="tx1"/>
                </a:solidFill>
                <a:latin typeface="+mn-lt"/>
                <a:ea typeface="+mn-ea"/>
                <a:cs typeface="+mn-cs"/>
              </a:rPr>
              <a:t> Ex: Proteins </a:t>
            </a:r>
            <a:r>
              <a:rPr lang="en-US" b="0" u="none" kern="1200" baseline="0" dirty="0" smtClean="0">
                <a:solidFill>
                  <a:schemeClr val="tx1"/>
                </a:solidFill>
                <a:latin typeface="+mn-lt"/>
                <a:ea typeface="+mn-ea"/>
                <a:cs typeface="+mn-cs"/>
              </a:rPr>
              <a:t>are------.</a:t>
            </a:r>
            <a:endParaRPr lang="en-US" b="0" u="none" kern="1200" baseline="0" dirty="0" smtClean="0">
              <a:solidFill>
                <a:schemeClr val="tx1"/>
              </a:solidFill>
              <a:latin typeface="+mn-lt"/>
              <a:ea typeface="+mn-ea"/>
              <a:cs typeface="+mn-cs"/>
            </a:endParaRPr>
          </a:p>
          <a:p>
            <a:pPr lvl="2" rtl="0" eaLnBrk="1" fontAlgn="base" latinLnBrk="0" hangingPunct="1">
              <a:buFont typeface="Wingdings" pitchFamily="2" charset="2"/>
              <a:buChar char="§"/>
            </a:pPr>
            <a:r>
              <a:rPr lang="en-US" b="0" u="none" kern="1200" baseline="0" dirty="0" smtClean="0">
                <a:solidFill>
                  <a:schemeClr val="tx1"/>
                </a:solidFill>
                <a:latin typeface="+mn-lt"/>
                <a:ea typeface="+mn-ea"/>
                <a:cs typeface="+mn-cs"/>
              </a:rPr>
              <a:t> Ex: Proteins do </a:t>
            </a:r>
            <a:r>
              <a:rPr lang="en-US" b="0" u="none" kern="1200" baseline="0" dirty="0" smtClean="0">
                <a:solidFill>
                  <a:schemeClr val="tx1"/>
                </a:solidFill>
                <a:latin typeface="+mn-lt"/>
                <a:ea typeface="+mn-ea"/>
                <a:cs typeface="+mn-cs"/>
              </a:rPr>
              <a:t>------------ </a:t>
            </a:r>
            <a:r>
              <a:rPr lang="en-US" b="0" u="none" kern="1200" baseline="0" dirty="0" smtClean="0">
                <a:solidFill>
                  <a:schemeClr val="tx1"/>
                </a:solidFill>
                <a:latin typeface="+mn-lt"/>
                <a:ea typeface="+mn-ea"/>
                <a:cs typeface="+mn-cs"/>
              </a:rPr>
              <a:t>and </a:t>
            </a:r>
            <a:r>
              <a:rPr lang="en-US" b="0" u="none" kern="1200" baseline="0" dirty="0" smtClean="0">
                <a:solidFill>
                  <a:schemeClr val="tx1"/>
                </a:solidFill>
                <a:latin typeface="+mn-lt"/>
                <a:ea typeface="+mn-ea"/>
                <a:cs typeface="+mn-cs"/>
              </a:rPr>
              <a:t>------------ </a:t>
            </a:r>
            <a:r>
              <a:rPr lang="en-US" b="0" u="none" kern="1200" baseline="0" dirty="0" smtClean="0">
                <a:solidFill>
                  <a:schemeClr val="tx1"/>
                </a:solidFill>
                <a:latin typeface="+mn-lt"/>
                <a:ea typeface="+mn-ea"/>
                <a:cs typeface="+mn-cs"/>
              </a:rPr>
              <a:t>in the cell.</a:t>
            </a:r>
          </a:p>
          <a:p>
            <a:pPr lvl="2" rtl="0" eaLnBrk="1" fontAlgn="base" latinLnBrk="0" hangingPunct="1">
              <a:buFont typeface="Wingdings" pitchFamily="2" charset="2"/>
              <a:buChar char="§"/>
            </a:pPr>
            <a:r>
              <a:rPr lang="en-US" b="0" u="none" kern="1200" baseline="0" dirty="0" smtClean="0">
                <a:solidFill>
                  <a:schemeClr val="tx1"/>
                </a:solidFill>
                <a:latin typeface="+mn-lt"/>
                <a:ea typeface="+mn-ea"/>
                <a:cs typeface="+mn-cs"/>
              </a:rPr>
              <a:t> Ex: Protein’s different jobs affect a cells phenotype by </a:t>
            </a:r>
            <a:r>
              <a:rPr lang="en-US" b="0" u="none" kern="1200" baseline="0" dirty="0" smtClean="0">
                <a:solidFill>
                  <a:schemeClr val="tx1"/>
                </a:solidFill>
                <a:latin typeface="+mn-lt"/>
                <a:ea typeface="+mn-ea"/>
                <a:cs typeface="+mn-cs"/>
              </a:rPr>
              <a:t>---------------------.</a:t>
            </a:r>
            <a:endParaRPr lang="en-US" b="0" u="none" kern="1200" baseline="0" dirty="0" smtClean="0">
              <a:solidFill>
                <a:schemeClr val="tx1"/>
              </a:solidFill>
              <a:latin typeface="+mn-lt"/>
              <a:ea typeface="+mn-ea"/>
              <a:cs typeface="+mn-cs"/>
            </a:endParaRPr>
          </a:p>
          <a:p>
            <a:pPr lvl="0" rtl="0" eaLnBrk="1" fontAlgn="base" latinLnBrk="0" hangingPunct="1">
              <a:buFontTx/>
              <a:buChar char="-"/>
            </a:pPr>
            <a:r>
              <a:rPr lang="en-US" b="0" u="none" kern="1200" baseline="0" dirty="0" smtClean="0">
                <a:solidFill>
                  <a:schemeClr val="tx1"/>
                </a:solidFill>
                <a:latin typeface="+mn-lt"/>
                <a:ea typeface="+mn-ea"/>
                <a:cs typeface="+mn-cs"/>
              </a:rPr>
              <a:t> ESRs:</a:t>
            </a:r>
          </a:p>
          <a:p>
            <a:pPr marL="228600" lvl="0" indent="-228600" rtl="0" eaLnBrk="1" fontAlgn="base" latinLnBrk="0" hangingPunct="1">
              <a:buFont typeface="+mj-lt"/>
              <a:buAutoNum type="arabicPeriod"/>
            </a:pPr>
            <a:r>
              <a:rPr lang="en-US" b="0" u="none" kern="1200" baseline="0" dirty="0" smtClean="0">
                <a:solidFill>
                  <a:schemeClr val="tx1"/>
                </a:solidFill>
                <a:latin typeface="+mn-lt"/>
                <a:ea typeface="+mn-ea"/>
                <a:cs typeface="+mn-cs"/>
              </a:rPr>
              <a:t>Stuff found in meat, things in muscle. </a:t>
            </a:r>
          </a:p>
          <a:p>
            <a:pPr marL="228600" lvl="0" indent="-228600" rtl="0" eaLnBrk="1" fontAlgn="base" latinLnBrk="0" hangingPunct="1">
              <a:buFont typeface="+mj-lt"/>
              <a:buAutoNum type="arabicPeriod"/>
            </a:pPr>
            <a:r>
              <a:rPr lang="en-US" b="0" u="none" kern="1200" baseline="0" dirty="0" smtClean="0">
                <a:solidFill>
                  <a:schemeClr val="tx1"/>
                </a:solidFill>
                <a:latin typeface="+mn-lt"/>
                <a:ea typeface="+mn-ea"/>
                <a:cs typeface="+mn-cs"/>
              </a:rPr>
              <a:t>Make them stronger, make them bigger.</a:t>
            </a:r>
          </a:p>
          <a:p>
            <a:pPr marL="228600" lvl="0" indent="-228600" rtl="0" eaLnBrk="1" fontAlgn="base" latinLnBrk="0" hangingPunct="1">
              <a:buFont typeface="+mj-lt"/>
              <a:buAutoNum type="arabicPeriod"/>
            </a:pPr>
            <a:r>
              <a:rPr lang="en-US" b="0" u="none" kern="1200" baseline="0" dirty="0" smtClean="0">
                <a:solidFill>
                  <a:schemeClr val="tx1"/>
                </a:solidFill>
                <a:latin typeface="+mn-lt"/>
                <a:ea typeface="+mn-ea"/>
                <a:cs typeface="+mn-cs"/>
              </a:rPr>
              <a:t>Change how big they are.</a:t>
            </a:r>
            <a:endParaRPr lang="en-US" dirty="0" smtClean="0"/>
          </a:p>
          <a:p>
            <a:pPr rtl="0" eaLnBrk="1" fontAlgn="base" latinLnBrk="0" hangingPunct="1"/>
            <a:endParaRPr lang="en-US" sz="1200" b="0" kern="1200" baseline="0" dirty="0" smtClean="0">
              <a:solidFill>
                <a:schemeClr val="tx1"/>
              </a:solidFill>
              <a:latin typeface="+mn-lt"/>
              <a:ea typeface="+mn-ea"/>
              <a:cs typeface="+mn-cs"/>
            </a:endParaRPr>
          </a:p>
          <a:p>
            <a:pPr rtl="0" eaLnBrk="1" latinLnBrk="0" hangingPunct="1"/>
            <a:r>
              <a:rPr lang="en-US" sz="1200" b="1" kern="1200" baseline="0" dirty="0" smtClean="0">
                <a:solidFill>
                  <a:schemeClr val="tx1"/>
                </a:solidFill>
                <a:latin typeface="+mn-lt"/>
                <a:ea typeface="+mn-ea"/>
                <a:cs typeface="+mn-cs"/>
              </a:rPr>
              <a:t>SLIDE GOAL:</a:t>
            </a:r>
            <a:endParaRPr lang="en-US" dirty="0" smtClean="0"/>
          </a:p>
          <a:p>
            <a:pPr marL="228600" indent="-228600">
              <a:buFontTx/>
              <a:buChar char="-"/>
            </a:pPr>
            <a:r>
              <a:rPr lang="en-US" baseline="0" dirty="0" smtClean="0"/>
              <a:t>Goal: To allow students to establish their current ideas about proteins, revealing their misconceptions and prior knowledge.</a:t>
            </a:r>
          </a:p>
          <a:p>
            <a:pPr rtl="0" eaLnBrk="1" latinLnBrk="0" hangingPunct="1"/>
            <a:endParaRPr lang="en-US" sz="1200" b="0" kern="1200" baseline="0" dirty="0" smtClean="0">
              <a:solidFill>
                <a:schemeClr val="tx1"/>
              </a:solidFill>
              <a:latin typeface="+mn-lt"/>
              <a:ea typeface="+mn-ea"/>
              <a:cs typeface="+mn-cs"/>
            </a:endParaRPr>
          </a:p>
          <a:p>
            <a:pPr rtl="0" eaLnBrk="1" latinLnBrk="0" hangingPunct="1"/>
            <a:r>
              <a:rPr lang="en-US" sz="1200" b="1" kern="1200" baseline="0" dirty="0" smtClean="0">
                <a:solidFill>
                  <a:schemeClr val="tx1"/>
                </a:solidFill>
                <a:latin typeface="+mn-lt"/>
                <a:ea typeface="+mn-ea"/>
                <a:cs typeface="+mn-cs"/>
              </a:rPr>
              <a:t>NOTES:</a:t>
            </a:r>
            <a:endParaRPr lang="en-US" dirty="0" smtClean="0"/>
          </a:p>
          <a:p>
            <a:pPr rtl="0" eaLnBrk="1" latinLnBrk="0" hangingPunct="1">
              <a:buFontTx/>
              <a:buNone/>
            </a:pPr>
            <a:r>
              <a:rPr lang="en-US" sz="1200" b="0" kern="1200" baseline="0" dirty="0" smtClean="0">
                <a:solidFill>
                  <a:schemeClr val="tx1"/>
                </a:solidFill>
                <a:latin typeface="+mn-lt"/>
                <a:ea typeface="+mn-ea"/>
                <a:cs typeface="+mn-cs"/>
              </a:rPr>
              <a:t>-It is ok that these questions will take many students off guard, this is an opportunity for them to establish what they know/ think now before they go through the lesson, their answers to these questions will likely change. It’s not expected that any students will know what cellular proteins are at this point.</a:t>
            </a:r>
          </a:p>
          <a:p>
            <a:pPr rtl="0" eaLnBrk="1" latinLnBrk="0" hangingPunct="1">
              <a:buFontTx/>
              <a:buNone/>
            </a:pPr>
            <a:endParaRPr lang="en-US" sz="1200" b="0" kern="1200" baseline="0" dirty="0" smtClean="0">
              <a:solidFill>
                <a:schemeClr val="tx1"/>
              </a:solidFill>
              <a:latin typeface="+mn-lt"/>
              <a:ea typeface="+mn-ea"/>
              <a:cs typeface="+mn-cs"/>
            </a:endParaRPr>
          </a:p>
          <a:p>
            <a:pPr rtl="0" eaLnBrk="1" latinLnBrk="0" hangingPunct="1">
              <a:buFontTx/>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b="0" baseline="0" dirty="0" smtClean="0"/>
              <a:t>Student Slide: ENGAGE</a:t>
            </a:r>
          </a:p>
          <a:p>
            <a:endParaRPr lang="en-US" b="0" baseline="0" dirty="0" smtClean="0"/>
          </a:p>
          <a:p>
            <a:r>
              <a:rPr lang="en-US" b="1" baseline="0" dirty="0" smtClean="0"/>
              <a:t>INSTRUCTIONS:</a:t>
            </a:r>
          </a:p>
          <a:p>
            <a:pPr>
              <a:buFontTx/>
              <a:buChar char="-"/>
            </a:pPr>
            <a:r>
              <a:rPr lang="en-US" b="0" baseline="0" dirty="0" smtClean="0"/>
              <a:t> Let students know that the lesson is shifting gears now but that it is all leading up to answering the questions they hypothesized about.</a:t>
            </a:r>
          </a:p>
          <a:p>
            <a:pPr>
              <a:buFontTx/>
              <a:buChar char="-"/>
            </a:pPr>
            <a:r>
              <a:rPr lang="en-US" b="0" baseline="0" dirty="0" smtClean="0"/>
              <a:t> Ask: What do these three images have common? </a:t>
            </a:r>
          </a:p>
          <a:p>
            <a:pPr lvl="1">
              <a:buFont typeface="Arial" pitchFamily="34" charset="0"/>
              <a:buChar char="•"/>
            </a:pPr>
            <a:r>
              <a:rPr lang="en-US" b="0" baseline="0" dirty="0" smtClean="0"/>
              <a:t> Students discuss ideas at tables and share out.</a:t>
            </a:r>
          </a:p>
          <a:p>
            <a:pPr lvl="1">
              <a:buFont typeface="Arial" pitchFamily="34" charset="0"/>
              <a:buChar char="•"/>
            </a:pPr>
            <a:r>
              <a:rPr lang="en-US" b="0" baseline="0" dirty="0" smtClean="0"/>
              <a:t> As they are considering this question it might be helpful to prompt them with some of the following questions to get them thinking.</a:t>
            </a:r>
          </a:p>
          <a:p>
            <a:pPr lvl="2">
              <a:buFont typeface="Wingdings" pitchFamily="2" charset="2"/>
              <a:buChar char="§"/>
            </a:pPr>
            <a:r>
              <a:rPr lang="en-US" b="0" baseline="0" dirty="0" smtClean="0"/>
              <a:t>  So we have white mice with red eyes, and a blue lobster…. Those are both animals but what about this other piece?</a:t>
            </a:r>
          </a:p>
          <a:p>
            <a:pPr lvl="2">
              <a:buFont typeface="Wingdings" pitchFamily="2" charset="2"/>
              <a:buChar char="§"/>
            </a:pPr>
            <a:r>
              <a:rPr lang="en-US" b="0" baseline="0" dirty="0" smtClean="0"/>
              <a:t>  Does anyone have any ideas about what this spiral shape might represent?</a:t>
            </a:r>
          </a:p>
          <a:p>
            <a:pPr lvl="2">
              <a:buFont typeface="Wingdings" pitchFamily="2" charset="2"/>
              <a:buChar char="§"/>
            </a:pPr>
            <a:r>
              <a:rPr lang="en-US" b="0" baseline="0" dirty="0" smtClean="0"/>
              <a:t>  How might whatever this spiral shape represent relate to these animals?</a:t>
            </a:r>
          </a:p>
          <a:p>
            <a:pPr lvl="2">
              <a:buFont typeface="Wingdings" pitchFamily="2" charset="2"/>
              <a:buChar char="§"/>
            </a:pPr>
            <a:r>
              <a:rPr lang="en-US" b="0" baseline="0" dirty="0" smtClean="0"/>
              <a:t>  Why do you think one of these bars is yellow?</a:t>
            </a:r>
          </a:p>
          <a:p>
            <a:pPr lvl="1">
              <a:buFont typeface="Arial" pitchFamily="34" charset="0"/>
              <a:buChar char="•"/>
            </a:pPr>
            <a:r>
              <a:rPr lang="en-US" b="0" baseline="0" dirty="0" smtClean="0"/>
              <a:t> ESR: They all have DNA, they all look weird, they are all deformed, they all have weird coloration</a:t>
            </a:r>
          </a:p>
          <a:p>
            <a:pPr lvl="1">
              <a:buFont typeface="Arial" pitchFamily="34" charset="0"/>
              <a:buChar char="•"/>
            </a:pPr>
            <a:r>
              <a:rPr lang="en-US" b="0" baseline="0" dirty="0" smtClean="0"/>
              <a:t> We will come back to these later in the unit!</a:t>
            </a:r>
          </a:p>
          <a:p>
            <a:pPr>
              <a:buFontTx/>
              <a:buChar char="-"/>
            </a:pPr>
            <a:endParaRPr lang="en-US" b="0" baseline="0" dirty="0" smtClean="0"/>
          </a:p>
          <a:p>
            <a:pPr>
              <a:buFontTx/>
              <a:buNone/>
            </a:pPr>
            <a:r>
              <a:rPr lang="en-US" b="1" baseline="0" dirty="0" smtClean="0"/>
              <a:t>SLIDE GOAL:</a:t>
            </a:r>
          </a:p>
          <a:p>
            <a:pPr>
              <a:buFontTx/>
              <a:buNone/>
            </a:pPr>
            <a:r>
              <a:rPr lang="en-US" b="0" baseline="0" dirty="0" smtClean="0"/>
              <a:t>- This is a simple Engage in order to get the students focused and interested in the lesson. Hopefully the mystery of how all these things are related will intrigue them.</a:t>
            </a:r>
          </a:p>
          <a:p>
            <a:endParaRPr lang="en-US" b="0" baseline="0" dirty="0" smtClean="0"/>
          </a:p>
          <a:p>
            <a:r>
              <a:rPr lang="en-US" b="1" dirty="0" smtClean="0">
                <a:latin typeface="Calibri" charset="0"/>
              </a:rPr>
              <a:t>NOTES:</a:t>
            </a:r>
            <a:endParaRPr lang="en-US" b="0" dirty="0" smtClean="0">
              <a:latin typeface="Calibri" charset="0"/>
            </a:endParaRPr>
          </a:p>
          <a:p>
            <a:r>
              <a:rPr lang="en-US" b="0" dirty="0" smtClean="0">
                <a:latin typeface="Calibri" charset="0"/>
              </a:rPr>
              <a:t>-</a:t>
            </a:r>
            <a:r>
              <a:rPr lang="en-US" b="0" baseline="0" dirty="0" smtClean="0">
                <a:latin typeface="Calibri" charset="0"/>
              </a:rPr>
              <a:t> These images all have something to do with mutation. The red eyes of the mice and the blue color of the lobster are created by genetic mutations. The blue spiral represents a DNA double helix, the orange rod in the spiral represents a mutation in the DNA. The lesson will come back to this slide at the end, with hopes that students might be able to see the common link.</a:t>
            </a:r>
            <a:endParaRPr lang="en-US" b="1" dirty="0" smtClean="0">
              <a:latin typeface="Calibri" charset="0"/>
            </a:endParaRPr>
          </a:p>
          <a:p>
            <a:endParaRPr lang="en-US" b="1" dirty="0" smtClean="0">
              <a:latin typeface="Calibri" charset="0"/>
            </a:endParaRPr>
          </a:p>
          <a:p>
            <a:r>
              <a:rPr lang="en-US" b="1" dirty="0" smtClean="0">
                <a:latin typeface="Calibri" charset="0"/>
              </a:rPr>
              <a:t>PICTURE/ GRAPHICS CREDITS:</a:t>
            </a:r>
          </a:p>
          <a:p>
            <a:r>
              <a:rPr lang="en-US" b="0" dirty="0" smtClean="0">
                <a:latin typeface="Calibri" charset="0"/>
              </a:rPr>
              <a:t>- Blue</a:t>
            </a:r>
            <a:r>
              <a:rPr lang="en-US" b="0" baseline="0" dirty="0" smtClean="0">
                <a:latin typeface="Calibri" charset="0"/>
              </a:rPr>
              <a:t> Lobster: Blue American Lobster by Steven G. Johnson- GFDL and CC-by-SA, </a:t>
            </a:r>
            <a:r>
              <a:rPr lang="en-US" dirty="0" smtClean="0">
                <a:hlinkClick r:id="rId3"/>
              </a:rPr>
              <a:t>http://en.wikipedia.org/wiki/File:Blue-lobster.jpg</a:t>
            </a:r>
            <a:endParaRPr lang="en-US" dirty="0" smtClean="0"/>
          </a:p>
          <a:p>
            <a:r>
              <a:rPr lang="en-US" b="0" dirty="0" smtClean="0"/>
              <a:t>- Albino</a:t>
            </a:r>
            <a:r>
              <a:rPr lang="en-US" b="0" baseline="0" dirty="0" smtClean="0"/>
              <a:t> Mouse Image: Laboratory Mice by Aaron Logan- CC, </a:t>
            </a:r>
            <a:r>
              <a:rPr lang="en-US" dirty="0" smtClean="0">
                <a:hlinkClick r:id="rId4"/>
              </a:rPr>
              <a:t>http://</a:t>
            </a:r>
            <a:r>
              <a:rPr lang="en-US" dirty="0" smtClean="0">
                <a:hlinkClick r:id="rId4"/>
              </a:rPr>
              <a:t>en.wikipedia.org/wiki/File:Lightmatter-lab-mice.jpg</a:t>
            </a:r>
            <a:endParaRPr lang="en-US" dirty="0" smtClean="0"/>
          </a:p>
          <a:p>
            <a:r>
              <a:rPr lang="en-US" dirty="0" smtClean="0"/>
              <a:t>-</a:t>
            </a:r>
            <a:r>
              <a:rPr lang="en-US" baseline="0" dirty="0" smtClean="0"/>
              <a:t> </a:t>
            </a:r>
            <a:r>
              <a:rPr lang="en-US" dirty="0" smtClean="0"/>
              <a:t>DNA: </a:t>
            </a:r>
            <a:r>
              <a:rPr lang="en-US" sz="1200" b="0" i="0" kern="1200" dirty="0" smtClean="0">
                <a:solidFill>
                  <a:schemeClr val="tx1"/>
                </a:solidFill>
                <a:latin typeface="+mn-lt"/>
                <a:ea typeface="+mn-ea"/>
                <a:cs typeface="+mn-cs"/>
              </a:rPr>
              <a:t>Microsoft clipart 2014, modified</a:t>
            </a:r>
            <a:endParaRPr lang="en-US" dirty="0" smtClean="0"/>
          </a:p>
          <a:p>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buFontTx/>
              <a:buNone/>
            </a:pPr>
            <a:r>
              <a:rPr lang="en-US" dirty="0" smtClean="0"/>
              <a:t>Student</a:t>
            </a:r>
            <a:r>
              <a:rPr lang="en-US" baseline="0" dirty="0" smtClean="0"/>
              <a:t> Slide: ENGAGE</a:t>
            </a:r>
          </a:p>
          <a:p>
            <a:pPr>
              <a:buFontTx/>
              <a:buNone/>
            </a:pPr>
            <a:endParaRPr lang="en-US" baseline="0" dirty="0" smtClean="0"/>
          </a:p>
          <a:p>
            <a:pPr>
              <a:buFontTx/>
              <a:buNone/>
            </a:pPr>
            <a:r>
              <a:rPr lang="en-US" b="1" baseline="0" dirty="0" smtClean="0"/>
              <a:t>INSTRUCTIONS:</a:t>
            </a:r>
          </a:p>
          <a:p>
            <a:pPr>
              <a:buFontTx/>
              <a:buChar char="-"/>
            </a:pPr>
            <a:r>
              <a:rPr lang="en-US" baseline="0" dirty="0" smtClean="0"/>
              <a:t> Ask: What do you think of when I say mutant?</a:t>
            </a:r>
          </a:p>
          <a:p>
            <a:pPr lvl="1">
              <a:buFont typeface="Arial" pitchFamily="34" charset="0"/>
              <a:buChar char="•"/>
            </a:pPr>
            <a:r>
              <a:rPr lang="en-US" baseline="0" dirty="0" smtClean="0"/>
              <a:t> Have students to think about this question as you hand out small white boards to each student.</a:t>
            </a:r>
          </a:p>
          <a:p>
            <a:pPr>
              <a:buFontTx/>
              <a:buChar char="-"/>
            </a:pPr>
            <a:r>
              <a:rPr lang="en-US" baseline="0" dirty="0" smtClean="0"/>
              <a:t> Students then draw or write what they think of when you say mutant.</a:t>
            </a:r>
          </a:p>
          <a:p>
            <a:pPr>
              <a:buFontTx/>
              <a:buChar char="-"/>
            </a:pPr>
            <a:r>
              <a:rPr lang="en-US" baseline="0" dirty="0" smtClean="0"/>
              <a:t> Students then share out drawn images or words to their tables and verbalize ideas of a mutant to the class.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 ESR: </a:t>
            </a:r>
            <a:r>
              <a:rPr lang="en-US" b="0" baseline="0" dirty="0" smtClean="0"/>
              <a:t>Blue lobsters, mice with red eyes , monsters, super heroes, ninja turtles, deformed people and animals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b="0" baseline="0" dirty="0" smtClean="0"/>
          </a:p>
          <a:p>
            <a:pPr lvl="0">
              <a:buFont typeface="Arial" pitchFamily="34" charset="0"/>
              <a:buNone/>
            </a:pPr>
            <a:r>
              <a:rPr lang="en-US" b="1" baseline="0" dirty="0" smtClean="0"/>
              <a:t>SLIDE GOAL:</a:t>
            </a:r>
          </a:p>
          <a:p>
            <a:pPr lvl="0">
              <a:buFontTx/>
              <a:buChar char="-"/>
            </a:pPr>
            <a:r>
              <a:rPr lang="en-US" b="0" baseline="0" dirty="0" smtClean="0"/>
              <a:t> Get students engaged and expose their current conceptions of what a mutant is.</a:t>
            </a:r>
          </a:p>
          <a:p>
            <a:pPr lvl="0">
              <a:buFontTx/>
              <a:buChar char="-"/>
            </a:pPr>
            <a:r>
              <a:rPr lang="en-US" b="0" baseline="0" dirty="0" smtClean="0"/>
              <a:t> Expose common theme that mutants look different than normal things.</a:t>
            </a:r>
          </a:p>
          <a:p>
            <a:pPr lvl="0">
              <a:buFontTx/>
              <a:buChar char="-"/>
            </a:pPr>
            <a:endParaRPr lang="en-US" b="0" baseline="0" dirty="0" smtClean="0"/>
          </a:p>
          <a:p>
            <a:r>
              <a:rPr lang="en-US" b="1" baseline="0" dirty="0" smtClean="0"/>
              <a:t>NOTES:</a:t>
            </a:r>
          </a:p>
          <a:p>
            <a:r>
              <a:rPr lang="en-US" b="1" baseline="0" dirty="0" smtClean="0"/>
              <a:t>- </a:t>
            </a:r>
            <a:r>
              <a:rPr lang="en-US" b="0" baseline="0" dirty="0" smtClean="0"/>
              <a:t>To do this activity as written you will need small hand held whiteboards and pens for each student. If not available modify as necessary.</a:t>
            </a:r>
            <a:endParaRPr lang="en-US" b="1" baseline="0" dirty="0" smtClean="0"/>
          </a:p>
          <a:p>
            <a:endParaRPr lang="en-US" b="0" baseline="0" dirty="0" smtClean="0"/>
          </a:p>
          <a:p>
            <a:r>
              <a:rPr lang="en-US" b="1" dirty="0" smtClean="0">
                <a:latin typeface="Calibri" charset="0"/>
              </a:rPr>
              <a:t>PICTURE/ GRAPHICS CREDITS:</a:t>
            </a:r>
          </a:p>
          <a:p>
            <a:r>
              <a:rPr lang="en-US" b="0" dirty="0" smtClean="0">
                <a:latin typeface="Calibri" charset="0"/>
              </a:rPr>
              <a:t>- Lobster</a:t>
            </a:r>
            <a:r>
              <a:rPr lang="en-US" b="0" baseline="0" dirty="0" smtClean="0">
                <a:latin typeface="Calibri" charset="0"/>
              </a:rPr>
              <a:t> Image: Blue American Lobster by Steven G. Johnson- GFDL and CC-by-SA, </a:t>
            </a:r>
            <a:r>
              <a:rPr lang="en-US" dirty="0" smtClean="0">
                <a:hlinkClick r:id="rId3"/>
              </a:rPr>
              <a:t>http://en.wikipedia.org/wiki/File:Blue-lobster.jpg</a:t>
            </a:r>
            <a:endParaRPr lang="en-US" dirty="0" smtClean="0"/>
          </a:p>
          <a:p>
            <a:r>
              <a:rPr lang="en-US" b="0" dirty="0" smtClean="0"/>
              <a:t>- Albino</a:t>
            </a:r>
            <a:r>
              <a:rPr lang="en-US" b="0" baseline="0" dirty="0" smtClean="0"/>
              <a:t> Mouse Image: Laboratory Mice by Aaron Logan- CC, </a:t>
            </a:r>
            <a:r>
              <a:rPr lang="en-US" dirty="0" smtClean="0">
                <a:hlinkClick r:id="rId4"/>
              </a:rPr>
              <a:t>http://</a:t>
            </a:r>
            <a:r>
              <a:rPr lang="en-US" dirty="0" smtClean="0">
                <a:hlinkClick r:id="rId4"/>
              </a:rPr>
              <a:t>en.wikipedia.org/wiki/File:Lightmatter-lab-mice.jpg</a:t>
            </a:r>
            <a:endParaRPr lang="en-US" dirty="0" smtClean="0"/>
          </a:p>
          <a:p>
            <a:r>
              <a:rPr lang="en-US" dirty="0" smtClean="0"/>
              <a:t>-</a:t>
            </a:r>
            <a:r>
              <a:rPr lang="en-US" baseline="0" dirty="0" smtClean="0"/>
              <a:t> Modified </a:t>
            </a:r>
            <a:r>
              <a:rPr lang="en-US" dirty="0" smtClean="0"/>
              <a:t>DNA: </a:t>
            </a:r>
            <a:r>
              <a:rPr lang="en-US" sz="1200" b="0" i="0" kern="1200" dirty="0" smtClean="0">
                <a:solidFill>
                  <a:schemeClr val="tx1"/>
                </a:solidFill>
                <a:latin typeface="+mn-lt"/>
                <a:ea typeface="+mn-ea"/>
                <a:cs typeface="+mn-cs"/>
              </a:rPr>
              <a:t>Microsoft clipart</a:t>
            </a:r>
            <a:endParaRPr lang="en-US" dirty="0" smtClean="0"/>
          </a:p>
          <a:p>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ENGAGE</a:t>
            </a:r>
          </a:p>
          <a:p>
            <a:endParaRPr lang="en-US" dirty="0" smtClean="0"/>
          </a:p>
          <a:p>
            <a:r>
              <a:rPr lang="en-US" b="1" dirty="0" smtClean="0"/>
              <a:t>INSTRUCTIONS:</a:t>
            </a:r>
          </a:p>
          <a:p>
            <a:pPr>
              <a:buFontTx/>
              <a:buChar char="-"/>
            </a:pPr>
            <a:r>
              <a:rPr lang="en-US" dirty="0" smtClean="0"/>
              <a:t>  Ask: What causes mutants to look different?</a:t>
            </a:r>
          </a:p>
          <a:p>
            <a:pPr lvl="1">
              <a:buFont typeface="Arial" pitchFamily="34" charset="0"/>
              <a:buChar char="•"/>
            </a:pPr>
            <a:r>
              <a:rPr lang="en-US" baseline="0" dirty="0" smtClean="0"/>
              <a:t> Students </a:t>
            </a:r>
            <a:r>
              <a:rPr lang="en-US" dirty="0" smtClean="0"/>
              <a:t>discuss as tables and then share out to the class.</a:t>
            </a:r>
          </a:p>
          <a:p>
            <a:pPr>
              <a:buFontTx/>
              <a:buChar char="-"/>
            </a:pPr>
            <a:r>
              <a:rPr lang="en-US" dirty="0" smtClean="0"/>
              <a:t>  Write student</a:t>
            </a:r>
            <a:r>
              <a:rPr lang="en-US" baseline="0" dirty="0" smtClean="0"/>
              <a:t> responses on the board as students share them, do not acknowledge right or wrong answers.</a:t>
            </a:r>
          </a:p>
          <a:p>
            <a:pPr lvl="1">
              <a:buFont typeface="Arial" pitchFamily="34" charset="0"/>
              <a:buChar char="•"/>
            </a:pPr>
            <a:r>
              <a:rPr lang="en-US" baseline="0" dirty="0" smtClean="0"/>
              <a:t> ESR: The yellow DNA, the spiral shape, DNA, genes, p</a:t>
            </a:r>
            <a:r>
              <a:rPr lang="en-US" b="0" baseline="0" dirty="0" smtClean="0"/>
              <a:t>oisons, pollution, nuclear waste, radiation, born with it, genetic disease</a:t>
            </a:r>
          </a:p>
          <a:p>
            <a:pPr lvl="1">
              <a:buFont typeface="Arial" pitchFamily="34" charset="0"/>
              <a:buChar char="•"/>
            </a:pPr>
            <a:endParaRPr lang="en-US" b="0" baseline="0" dirty="0" smtClean="0"/>
          </a:p>
          <a:p>
            <a:pPr lvl="0">
              <a:buFont typeface="Arial" pitchFamily="34" charset="0"/>
              <a:buNone/>
            </a:pPr>
            <a:r>
              <a:rPr lang="en-US" b="1" baseline="0" dirty="0" smtClean="0"/>
              <a:t>SLIDE GOAL:</a:t>
            </a:r>
          </a:p>
          <a:p>
            <a:pPr lvl="0">
              <a:buFontTx/>
              <a:buChar char="-"/>
            </a:pPr>
            <a:r>
              <a:rPr lang="en-US" b="0" baseline="0" dirty="0" smtClean="0"/>
              <a:t> Get students thinking about what makes organisms look different, link these ideas to mutation.</a:t>
            </a:r>
          </a:p>
          <a:p>
            <a:endParaRPr lang="en-US" b="0" baseline="0" dirty="0" smtClean="0"/>
          </a:p>
          <a:p>
            <a:r>
              <a:rPr lang="en-US" b="1" dirty="0" smtClean="0">
                <a:latin typeface="Calibri" charset="0"/>
              </a:rPr>
              <a:t>PICTURE/ GRAPHICS CREDITS:</a:t>
            </a:r>
          </a:p>
          <a:p>
            <a:r>
              <a:rPr lang="en-US" b="0" dirty="0" smtClean="0">
                <a:latin typeface="Calibri" charset="0"/>
              </a:rPr>
              <a:t>- Lobster</a:t>
            </a:r>
            <a:r>
              <a:rPr lang="en-US" b="0" baseline="0" dirty="0" smtClean="0">
                <a:latin typeface="Calibri" charset="0"/>
              </a:rPr>
              <a:t> Image: Blue American Lobster by Steven G. Johnson- GFDL and CC-by-SA, </a:t>
            </a:r>
            <a:r>
              <a:rPr lang="en-US" dirty="0" smtClean="0">
                <a:hlinkClick r:id="rId3"/>
              </a:rPr>
              <a:t>http://en.wikipedia.org/wiki/File:Blue-lobster.jpg</a:t>
            </a:r>
            <a:endParaRPr lang="en-US" dirty="0" smtClean="0"/>
          </a:p>
          <a:p>
            <a:r>
              <a:rPr lang="en-US" b="0" dirty="0" smtClean="0"/>
              <a:t>- Albino</a:t>
            </a:r>
            <a:r>
              <a:rPr lang="en-US" b="0" baseline="0" dirty="0" smtClean="0"/>
              <a:t> Mouse Image: Laboratory Mice by Aaron Logan- CC, </a:t>
            </a:r>
            <a:r>
              <a:rPr lang="en-US" dirty="0" smtClean="0">
                <a:hlinkClick r:id="rId4"/>
              </a:rPr>
              <a:t>http://</a:t>
            </a:r>
            <a:r>
              <a:rPr lang="en-US" dirty="0" smtClean="0">
                <a:hlinkClick r:id="rId4"/>
              </a:rPr>
              <a:t>en.wikipedia.org/wiki/File:Lightmatter-lab-mice.jpg</a:t>
            </a:r>
            <a:endParaRPr lang="en-US" dirty="0" smtClean="0"/>
          </a:p>
          <a:p>
            <a:r>
              <a:rPr lang="en-US" dirty="0" smtClean="0"/>
              <a:t>-</a:t>
            </a:r>
            <a:r>
              <a:rPr lang="en-US" baseline="0" dirty="0" smtClean="0"/>
              <a:t> Modified </a:t>
            </a:r>
            <a:r>
              <a:rPr lang="en-US" dirty="0" smtClean="0"/>
              <a:t>DNA: </a:t>
            </a:r>
            <a:r>
              <a:rPr lang="en-US" sz="1200" b="0" i="0" kern="1200" dirty="0" smtClean="0">
                <a:solidFill>
                  <a:schemeClr val="tx1"/>
                </a:solidFill>
                <a:latin typeface="+mn-lt"/>
                <a:ea typeface="+mn-ea"/>
                <a:cs typeface="+mn-cs"/>
              </a:rPr>
              <a:t>Microsoft clipart</a:t>
            </a:r>
            <a:endParaRPr lang="en-US" dirty="0" smtClean="0"/>
          </a:p>
          <a:p>
            <a:pPr lvl="0">
              <a:buFontTx/>
              <a:buNone/>
            </a:pPr>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smtClean="0"/>
              <a:t>Student Slide: ENGAGE</a:t>
            </a:r>
          </a:p>
          <a:p>
            <a:endParaRPr lang="en-US" dirty="0" smtClean="0"/>
          </a:p>
          <a:p>
            <a:r>
              <a:rPr lang="en-US" b="1" dirty="0" smtClean="0"/>
              <a:t>INSTRUCTIONS:</a:t>
            </a:r>
          </a:p>
          <a:p>
            <a:pPr>
              <a:buFontTx/>
              <a:buChar char="-"/>
            </a:pPr>
            <a:r>
              <a:rPr lang="en-US" dirty="0" smtClean="0"/>
              <a:t> Ask: What make</a:t>
            </a:r>
            <a:r>
              <a:rPr lang="en-US" baseline="0" dirty="0" smtClean="0"/>
              <a:t> organisms look the way they do?</a:t>
            </a:r>
          </a:p>
          <a:p>
            <a:pPr lvl="1">
              <a:buFont typeface="Arial" pitchFamily="34" charset="0"/>
              <a:buChar char="•"/>
            </a:pPr>
            <a:r>
              <a:rPr lang="en-US" baseline="0" dirty="0" smtClean="0"/>
              <a:t> Have students keep this question in mind while watching the following video.</a:t>
            </a:r>
            <a:endParaRPr lang="en-US" dirty="0" smtClean="0"/>
          </a:p>
          <a:p>
            <a:pPr>
              <a:buFontTx/>
              <a:buChar char="-"/>
            </a:pPr>
            <a:r>
              <a:rPr lang="en-US" dirty="0" smtClean="0"/>
              <a:t> Play video until just before the cloning section,</a:t>
            </a:r>
            <a:r>
              <a:rPr lang="en-US" baseline="0" dirty="0" smtClean="0"/>
              <a:t> 1:50, </a:t>
            </a:r>
            <a:r>
              <a:rPr lang="en-US" dirty="0" smtClean="0">
                <a:hlinkClick r:id="rId3"/>
              </a:rPr>
              <a:t>http://www.brainpop.com/science/cellularlifeandgenetics/dna/</a:t>
            </a:r>
            <a:endParaRPr lang="en-US" dirty="0" smtClean="0"/>
          </a:p>
          <a:p>
            <a:pPr>
              <a:buFontTx/>
              <a:buChar char="-"/>
            </a:pPr>
            <a:r>
              <a:rPr lang="en-US" baseline="0" dirty="0" smtClean="0"/>
              <a:t> After watching the video…</a:t>
            </a:r>
          </a:p>
          <a:p>
            <a:pPr lvl="1">
              <a:buFont typeface="Arial" pitchFamily="34" charset="0"/>
              <a:buChar char="•"/>
            </a:pPr>
            <a:r>
              <a:rPr lang="en-US" baseline="0" dirty="0" smtClean="0"/>
              <a:t> Ask: What are 3 main concepts you learned from the video? </a:t>
            </a:r>
          </a:p>
          <a:p>
            <a:pPr lvl="2">
              <a:buFont typeface="Wingdings" pitchFamily="2" charset="2"/>
              <a:buChar char="§"/>
            </a:pPr>
            <a:r>
              <a:rPr lang="en-US" u="none" baseline="0" dirty="0" smtClean="0"/>
              <a:t> Students share a single concept with class using Activeengage if available, then each student </a:t>
            </a:r>
            <a:r>
              <a:rPr lang="en-US" u="sng" baseline="0" dirty="0" smtClean="0"/>
              <a:t>writes down 3 main concepts  in notebooks.</a:t>
            </a:r>
            <a:endParaRPr lang="en-US" baseline="0" dirty="0" smtClean="0"/>
          </a:p>
          <a:p>
            <a:pPr lvl="2">
              <a:buFont typeface="Wingdings" pitchFamily="2" charset="2"/>
              <a:buChar char="§"/>
            </a:pPr>
            <a:r>
              <a:rPr lang="en-US" baseline="0" dirty="0" smtClean="0"/>
              <a:t> ESR: </a:t>
            </a:r>
            <a:r>
              <a:rPr lang="en-US" b="0" baseline="0" dirty="0" smtClean="0"/>
              <a:t> All cells have a complete set of DNA, DNA is made up of bases, DNA determines traits, pattern of bases in DNA determines traits, sections of DNA in a chromosome are genes.</a:t>
            </a:r>
            <a:endParaRPr lang="en-US" baseline="0" dirty="0" smtClean="0"/>
          </a:p>
          <a:p>
            <a:pPr lvl="3">
              <a:buFont typeface="Courier New" pitchFamily="49" charset="0"/>
              <a:buChar char="o"/>
            </a:pPr>
            <a:r>
              <a:rPr lang="en-US" baseline="0" dirty="0" smtClean="0"/>
              <a:t> These are the important student responses you want to emphasize.</a:t>
            </a:r>
          </a:p>
          <a:p>
            <a:pPr lvl="1">
              <a:buFont typeface="Arial" pitchFamily="34" charset="0"/>
              <a:buChar char="•"/>
            </a:pPr>
            <a:r>
              <a:rPr lang="en-US" baseline="0" dirty="0" smtClean="0"/>
              <a:t> Ask: What word would go in the blank for this sentence “ All these functions come together to make a cell </a:t>
            </a:r>
            <a:r>
              <a:rPr lang="en-US" baseline="0" dirty="0" smtClean="0"/>
              <a:t>that-------------------- </a:t>
            </a:r>
            <a:r>
              <a:rPr lang="en-US" baseline="0" dirty="0" smtClean="0"/>
              <a:t>a certain way.”</a:t>
            </a:r>
          </a:p>
          <a:p>
            <a:pPr lvl="2">
              <a:buFont typeface="Wingdings" pitchFamily="2" charset="2"/>
              <a:buChar char="§"/>
            </a:pPr>
            <a:r>
              <a:rPr lang="en-US" baseline="0" dirty="0" smtClean="0"/>
              <a:t> </a:t>
            </a:r>
            <a:r>
              <a:rPr lang="en-US" u="sng" baseline="0" dirty="0" smtClean="0"/>
              <a:t>Students record responses in notebooks.</a:t>
            </a:r>
          </a:p>
          <a:p>
            <a:pPr lvl="2">
              <a:buFont typeface="Wingdings" pitchFamily="2" charset="2"/>
              <a:buChar char="§"/>
            </a:pPr>
            <a:r>
              <a:rPr lang="en-US" u="none" baseline="0" dirty="0" smtClean="0"/>
              <a:t> ESR: Looks, works, functions </a:t>
            </a:r>
          </a:p>
          <a:p>
            <a:pPr lvl="2">
              <a:buFont typeface="Wingdings" pitchFamily="2" charset="2"/>
              <a:buChar char="§"/>
            </a:pPr>
            <a:r>
              <a:rPr lang="en-US" u="none" baseline="0" dirty="0" smtClean="0"/>
              <a:t> The goal here is for students to answer looks but other answers would be correct as well.</a:t>
            </a:r>
          </a:p>
          <a:p>
            <a:pPr lvl="1">
              <a:buFont typeface="Arial" pitchFamily="34" charset="0"/>
              <a:buChar char="•"/>
            </a:pPr>
            <a:r>
              <a:rPr lang="en-US" u="none" baseline="0" dirty="0" smtClean="0"/>
              <a:t> Ask: What </a:t>
            </a:r>
            <a:r>
              <a:rPr lang="en-US" baseline="0" dirty="0" smtClean="0"/>
              <a:t>makes organisms look the way they do? Students answer in online forum if available.</a:t>
            </a:r>
          </a:p>
          <a:p>
            <a:pPr lvl="2">
              <a:buFont typeface="Wingdings" pitchFamily="2" charset="2"/>
              <a:buChar char="§"/>
            </a:pPr>
            <a:r>
              <a:rPr lang="en-US" baseline="0" dirty="0" smtClean="0"/>
              <a:t> ESR: Their parents, their DNA, their genes</a:t>
            </a:r>
          </a:p>
          <a:p>
            <a:pPr>
              <a:buFontTx/>
              <a:buNone/>
            </a:pPr>
            <a:r>
              <a:rPr lang="en-US" b="1" baseline="0" dirty="0" smtClean="0"/>
              <a:t>SLIDE GOAL:</a:t>
            </a:r>
          </a:p>
          <a:p>
            <a:pPr>
              <a:buFontTx/>
              <a:buChar char="-"/>
            </a:pPr>
            <a:r>
              <a:rPr lang="en-US" baseline="0" dirty="0" smtClean="0"/>
              <a:t> Give students basic information on DNA, chromosomes and genes, what they are and what they do.</a:t>
            </a:r>
          </a:p>
          <a:p>
            <a:pPr>
              <a:buFontTx/>
              <a:buChar char="-"/>
            </a:pPr>
            <a:endParaRPr lang="en-US" dirty="0" smtClean="0"/>
          </a:p>
          <a:p>
            <a:r>
              <a:rPr lang="en-US" b="1" dirty="0" smtClean="0"/>
              <a:t>NOTES:</a:t>
            </a:r>
          </a:p>
          <a:p>
            <a:pPr>
              <a:buFontTx/>
              <a:buChar char="-"/>
            </a:pPr>
            <a:r>
              <a:rPr lang="en-US" baseline="0" dirty="0" smtClean="0"/>
              <a:t> Video link is </a:t>
            </a:r>
            <a:r>
              <a:rPr lang="en-US" dirty="0" smtClean="0"/>
              <a:t>embedded into screen</a:t>
            </a:r>
            <a:r>
              <a:rPr lang="en-US" baseline="0" dirty="0" smtClean="0"/>
              <a:t> shot from video.</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Calibri" charset="0"/>
              </a:rPr>
              <a:t>- Brain Pop video/ screenshot, DNA: </a:t>
            </a:r>
            <a:r>
              <a:rPr lang="en-US" dirty="0" smtClean="0">
                <a:hlinkClick r:id="rId3"/>
              </a:rPr>
              <a:t>http://www.brainpop.com/science/cellularlifeandgenetics/dna/</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C6122946-5863-4517-8CB2-676EB955A2BF}"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 Slide: EXPLORE</a:t>
            </a:r>
          </a:p>
          <a:p>
            <a:endParaRPr lang="en-US" dirty="0" smtClean="0"/>
          </a:p>
          <a:p>
            <a:r>
              <a:rPr lang="en-US" b="1" dirty="0" smtClean="0"/>
              <a:t>INSTRUCTIONS:</a:t>
            </a:r>
          </a:p>
          <a:p>
            <a:r>
              <a:rPr lang="en-US" b="0" baseline="0" dirty="0" smtClean="0"/>
              <a:t>- This slide can be used as a quick reference for the explore section. More details will be provided in the comments for each slide.</a:t>
            </a:r>
          </a:p>
          <a:p>
            <a:endParaRPr lang="en-US" dirty="0" smtClean="0"/>
          </a:p>
          <a:p>
            <a:pPr>
              <a:buFontTx/>
              <a:buNone/>
            </a:pPr>
            <a:r>
              <a:rPr lang="en-US" b="1" baseline="0" dirty="0" smtClean="0"/>
              <a:t>EXPLORE GOAL:</a:t>
            </a:r>
          </a:p>
          <a:p>
            <a:pPr marL="228600" indent="-228600">
              <a:buFont typeface="+mj-lt"/>
              <a:buAutoNum type="arabicPeriod"/>
            </a:pPr>
            <a:r>
              <a:rPr lang="en-US" dirty="0" smtClean="0"/>
              <a:t>Solidify previously learned concepts about different elements</a:t>
            </a:r>
            <a:r>
              <a:rPr lang="en-US" baseline="0" dirty="0" smtClean="0"/>
              <a:t> of genetics and their relationships with one another.</a:t>
            </a:r>
          </a:p>
          <a:p>
            <a:pPr marL="228600" indent="-228600">
              <a:buFont typeface="+mj-lt"/>
              <a:buAutoNum type="arabicPeriod"/>
            </a:pPr>
            <a:r>
              <a:rPr lang="en-US" b="0" baseline="0" dirty="0" smtClean="0"/>
              <a:t>Students understand that proteins have a variety of functions within the cell and that these different functions affect the cell’s phenotype.</a:t>
            </a:r>
            <a:endParaRPr lang="en-US" baseline="0" dirty="0" smtClean="0"/>
          </a:p>
          <a:p>
            <a:pPr>
              <a:buFontTx/>
              <a:buNone/>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OVERVIEW:</a:t>
            </a:r>
            <a:endParaRPr lang="en-US" baseline="0" dirty="0" smtClean="0"/>
          </a:p>
          <a:p>
            <a:pPr>
              <a:buFontTx/>
              <a:buNone/>
            </a:pPr>
            <a:endParaRPr lang="en-US" baseline="0" dirty="0" smtClean="0"/>
          </a:p>
          <a:p>
            <a:pPr marL="228600" indent="-228600">
              <a:buFont typeface="+mj-lt"/>
              <a:buAutoNum type="arabicPeriod"/>
            </a:pPr>
            <a:r>
              <a:rPr lang="en-US" baseline="0" dirty="0" smtClean="0"/>
              <a:t>Genetic elements and their relationships</a:t>
            </a:r>
          </a:p>
          <a:p>
            <a:pPr>
              <a:buFontTx/>
              <a:buNone/>
            </a:pPr>
            <a:r>
              <a:rPr lang="en-US" baseline="0" dirty="0" smtClean="0"/>
              <a:t>- Students match images of the different elements involved in genetics with their names and descriptions.</a:t>
            </a:r>
          </a:p>
          <a:p>
            <a:pPr>
              <a:buFontTx/>
              <a:buNone/>
            </a:pPr>
            <a:r>
              <a:rPr lang="en-US" baseline="0" dirty="0" smtClean="0"/>
              <a:t>- Students then use a worksheet to visualize and write down the relationships between these elements.</a:t>
            </a:r>
          </a:p>
          <a:p>
            <a:pPr>
              <a:buFontTx/>
              <a:buNone/>
            </a:pPr>
            <a:r>
              <a:rPr lang="en-US" baseline="0" dirty="0" smtClean="0"/>
              <a:t>- Learning goals: Students understand the following points:</a:t>
            </a:r>
          </a:p>
          <a:p>
            <a:pPr lvl="1">
              <a:buFont typeface="Arial" pitchFamily="34" charset="0"/>
              <a:buChar char="•"/>
            </a:pPr>
            <a:r>
              <a:rPr lang="en-US" baseline="0" dirty="0" smtClean="0"/>
              <a:t> DNA is located in the nucleus.</a:t>
            </a:r>
          </a:p>
          <a:p>
            <a:pPr lvl="1">
              <a:buFont typeface="Arial" pitchFamily="34" charset="0"/>
              <a:buChar char="•"/>
            </a:pPr>
            <a:r>
              <a:rPr lang="en-US" baseline="0" dirty="0" smtClean="0"/>
              <a:t> DNA is condensed into chromosomes/ chromosomes are made of DNA.</a:t>
            </a:r>
          </a:p>
          <a:p>
            <a:pPr lvl="1">
              <a:buFont typeface="Arial" pitchFamily="34" charset="0"/>
              <a:buChar char="•"/>
            </a:pPr>
            <a:r>
              <a:rPr lang="en-US" baseline="0" dirty="0" smtClean="0"/>
              <a:t> Sections of DNA on the chromosome are genes.</a:t>
            </a:r>
          </a:p>
          <a:p>
            <a:pPr lvl="1">
              <a:buFont typeface="Arial" pitchFamily="34" charset="0"/>
              <a:buChar char="•"/>
            </a:pPr>
            <a:r>
              <a:rPr lang="en-US" baseline="0" dirty="0" smtClean="0"/>
              <a:t> DNA contains base pairs.</a:t>
            </a:r>
          </a:p>
          <a:p>
            <a:pPr lvl="1">
              <a:buFont typeface="Arial" pitchFamily="34" charset="0"/>
              <a:buChar char="•"/>
            </a:pPr>
            <a:r>
              <a:rPr lang="en-US" baseline="0" dirty="0" smtClean="0"/>
              <a:t> The patterns of base pairs in DNA create codes which determine traits.</a:t>
            </a:r>
            <a:endParaRPr lang="en-US" dirty="0" smtClean="0"/>
          </a:p>
          <a:p>
            <a:pPr marL="0" marR="0" lvl="0" indent="0" algn="l" defTabSz="914400" rtl="0" eaLnBrk="1" fontAlgn="auto" latinLnBrk="0" hangingPunct="1">
              <a:lnSpc>
                <a:spcPct val="100000"/>
              </a:lnSpc>
              <a:spcBef>
                <a:spcPts val="0"/>
              </a:spcBef>
              <a:spcAft>
                <a:spcPts val="0"/>
              </a:spcAft>
              <a:buClrTx/>
              <a:buSzTx/>
              <a:buFontTx/>
              <a:buChar char="-"/>
              <a:tabLst/>
              <a:defRPr/>
            </a:pPr>
            <a:r>
              <a:rPr lang="en-US" dirty="0" smtClean="0"/>
              <a:t> </a:t>
            </a:r>
            <a:r>
              <a:rPr lang="en-US" baseline="0" dirty="0" smtClean="0"/>
              <a:t> This will hopefully be a refresher on concepts students have previously learned.*</a:t>
            </a:r>
          </a:p>
          <a:p>
            <a:pPr marL="0" marR="0" lvl="0" indent="0" algn="l" defTabSz="914400" rtl="0" eaLnBrk="1" fontAlgn="auto" latinLnBrk="0" hangingPunct="1">
              <a:lnSpc>
                <a:spcPct val="100000"/>
              </a:lnSpc>
              <a:spcBef>
                <a:spcPts val="0"/>
              </a:spcBef>
              <a:spcAft>
                <a:spcPts val="0"/>
              </a:spcAft>
              <a:buClrTx/>
              <a:buSzTx/>
              <a:buFontTx/>
              <a:buChar char="-"/>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Bridge: Introduce and define proteins. Emphasize proteins’ links to phenotype. Introduce phenotype in single celled organisms.</a:t>
            </a:r>
          </a:p>
          <a:p>
            <a:pPr marL="0" marR="0" lvl="0" indent="0" algn="l" defTabSz="914400" rtl="0" eaLnBrk="1" fontAlgn="auto" latinLnBrk="0" hangingPunct="1">
              <a:lnSpc>
                <a:spcPct val="100000"/>
              </a:lnSpc>
              <a:spcBef>
                <a:spcPts val="0"/>
              </a:spcBef>
              <a:spcAft>
                <a:spcPts val="0"/>
              </a:spcAft>
              <a:buClrTx/>
              <a:buSzTx/>
              <a:buFontTx/>
              <a:buChar char="-"/>
              <a:tabLst/>
              <a:defRPr/>
            </a:pPr>
            <a:endParaRPr lang="en-US" dirty="0" smtClean="0"/>
          </a:p>
          <a:p>
            <a:pPr marL="228600" lvl="0" indent="-228600">
              <a:buFont typeface="+mj-lt"/>
              <a:buAutoNum type="arabicPeriod" startAt="2"/>
            </a:pPr>
            <a:r>
              <a:rPr lang="en-US" dirty="0" smtClean="0"/>
              <a:t>Cellular Construction</a:t>
            </a:r>
            <a:r>
              <a:rPr lang="en-US" baseline="0" dirty="0" smtClean="0"/>
              <a:t> Site</a:t>
            </a:r>
          </a:p>
          <a:p>
            <a:pPr marL="228600" lvl="0" indent="-228600">
              <a:buFontTx/>
              <a:buChar char="-"/>
            </a:pPr>
            <a:r>
              <a:rPr lang="en-US" baseline="0" dirty="0" smtClean="0"/>
              <a:t>A construction site and its workers will be used as an analogy for a cell and its proteins. Students will match workers/ proteins with their jobs/ functions.</a:t>
            </a:r>
          </a:p>
          <a:p>
            <a:pPr marL="228600" lvl="0" indent="-228600">
              <a:buFontTx/>
              <a:buChar char="-"/>
            </a:pPr>
            <a:r>
              <a:rPr lang="en-US" baseline="0" dirty="0" smtClean="0"/>
              <a:t>Learning goal: </a:t>
            </a:r>
            <a:r>
              <a:rPr lang="en-US" dirty="0" smtClean="0"/>
              <a:t>Students understand that genes determine phenotype through a variety proteins with different functions.</a:t>
            </a:r>
          </a:p>
          <a:p>
            <a:endParaRPr lang="en-US" dirty="0" smtClean="0"/>
          </a:p>
          <a:p>
            <a:r>
              <a:rPr lang="en-US" b="1" dirty="0" smtClean="0"/>
              <a:t>NOTES:</a:t>
            </a:r>
          </a:p>
          <a:p>
            <a:pPr>
              <a:buFontTx/>
              <a:buChar char="-"/>
            </a:pPr>
            <a:r>
              <a:rPr lang="en-US" baseline="0" dirty="0" smtClean="0"/>
              <a:t> * If these concepts are new or continuing to be difficult the supplementary slides may be helpful.</a:t>
            </a:r>
          </a:p>
          <a:p>
            <a:pPr marL="228600" indent="-228600">
              <a:buFontTx/>
              <a:buNone/>
            </a:pPr>
            <a:endParaRPr lang="en-US" baseline="0" dirty="0" smtClean="0"/>
          </a:p>
        </p:txBody>
      </p:sp>
      <p:sp>
        <p:nvSpPr>
          <p:cNvPr id="4" name="Slide Number Placeholder 3"/>
          <p:cNvSpPr>
            <a:spLocks noGrp="1"/>
          </p:cNvSpPr>
          <p:nvPr>
            <p:ph type="sldNum" sz="quarter" idx="10"/>
          </p:nvPr>
        </p:nvSpPr>
        <p:spPr/>
        <p:txBody>
          <a:bodyPr/>
          <a:lstStyle/>
          <a:p>
            <a:fld id="{C6122946-5863-4517-8CB2-676EB955A2BF}"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a:t>
            </a:r>
            <a:r>
              <a:rPr lang="en-US" baseline="0" dirty="0" smtClean="0"/>
              <a:t> slide</a:t>
            </a:r>
            <a:r>
              <a:rPr lang="en-US" dirty="0" smtClean="0"/>
              <a:t>: EXPLORE</a:t>
            </a:r>
          </a:p>
          <a:p>
            <a:endParaRPr lang="en-US" dirty="0" smtClean="0"/>
          </a:p>
          <a:p>
            <a:r>
              <a:rPr lang="en-US" b="1" dirty="0" smtClean="0"/>
              <a:t>INSTRUCTIONS:</a:t>
            </a:r>
          </a:p>
          <a:p>
            <a:pPr lvl="0">
              <a:buFontTx/>
              <a:buChar char="-"/>
            </a:pPr>
            <a:r>
              <a:rPr lang="en-US" baseline="0" dirty="0" smtClean="0"/>
              <a:t> This image will be used in a matching activity, refer back to this slide as the key if necessary.</a:t>
            </a:r>
          </a:p>
          <a:p>
            <a:pPr lvl="0">
              <a:buFontTx/>
              <a:buChar char="-"/>
            </a:pPr>
            <a:r>
              <a:rPr lang="en-US" baseline="0" dirty="0" smtClean="0"/>
              <a:t> There are two options for how this activity can be done, 1. with the flipchart and 2. with a PowerPoint slide. Refer to next slide for instructions for both.</a:t>
            </a:r>
          </a:p>
          <a:p>
            <a:endParaRPr lang="en-US" dirty="0" smtClean="0"/>
          </a:p>
          <a:p>
            <a:r>
              <a:rPr lang="en-US" b="1" dirty="0" smtClean="0"/>
              <a:t>SLIDE GOAL:</a:t>
            </a:r>
          </a:p>
          <a:p>
            <a:pPr>
              <a:buFontTx/>
              <a:buChar char="-"/>
            </a:pPr>
            <a:r>
              <a:rPr lang="en-US" baseline="0" dirty="0" smtClean="0"/>
              <a:t>This slide provides the teacher with a key for the matching activity that will follow.</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r>
              <a:rPr lang="en-US" sz="1200" b="0" i="0" kern="1200" dirty="0" smtClean="0">
                <a:solidFill>
                  <a:schemeClr val="tx1"/>
                </a:solidFill>
                <a:latin typeface="+mn-lt"/>
                <a:ea typeface="+mn-ea"/>
                <a:cs typeface="+mn-cs"/>
              </a:rPr>
              <a:t>- Modified cell and DNA relationship image: Genzyme</a:t>
            </a:r>
            <a:r>
              <a:rPr lang="en-US" sz="1200" b="0" i="0" kern="1200" baseline="0" dirty="0" smtClean="0">
                <a:solidFill>
                  <a:schemeClr val="tx1"/>
                </a:solidFill>
                <a:latin typeface="+mn-lt"/>
                <a:ea typeface="+mn-ea"/>
                <a:cs typeface="+mn-cs"/>
              </a:rPr>
              <a:t> Corporation, a Sanofi company</a:t>
            </a:r>
            <a:r>
              <a:rPr lang="en-US" sz="1200" b="0" i="0" kern="1200" dirty="0" smtClean="0">
                <a:solidFill>
                  <a:schemeClr val="tx1"/>
                </a:solidFill>
                <a:latin typeface="+mn-lt"/>
                <a:ea typeface="+mn-ea"/>
                <a:cs typeface="+mn-cs"/>
              </a:rPr>
              <a:t>. “Understanding</a:t>
            </a:r>
            <a:r>
              <a:rPr lang="en-US" sz="1200" b="0" i="0" kern="1200" baseline="0" dirty="0" smtClean="0">
                <a:solidFill>
                  <a:schemeClr val="tx1"/>
                </a:solidFill>
                <a:latin typeface="+mn-lt"/>
                <a:ea typeface="+mn-ea"/>
                <a:cs typeface="+mn-cs"/>
              </a:rPr>
              <a:t> Genetics</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Pompe</a:t>
            </a:r>
            <a:r>
              <a:rPr lang="en-US" sz="1200" b="0" i="1" kern="1200" baseline="0" dirty="0" smtClean="0">
                <a:solidFill>
                  <a:schemeClr val="tx1"/>
                </a:solidFill>
                <a:latin typeface="+mn-lt"/>
                <a:ea typeface="+mn-ea"/>
                <a:cs typeface="+mn-cs"/>
              </a:rPr>
              <a:t> Community</a:t>
            </a:r>
            <a:r>
              <a:rPr lang="en-US" sz="1200" b="0" i="1" kern="120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 28 August 2013. &lt;</a:t>
            </a:r>
            <a:r>
              <a:rPr lang="en-US" dirty="0" smtClean="0">
                <a:hlinkClick r:id="rId3"/>
              </a:rPr>
              <a:t>http://www.pompe.com/patients/inheriting-pompe/genetics.aspx</a:t>
            </a:r>
            <a:r>
              <a:rPr lang="en-US" sz="1200" b="0" i="0" kern="1200" dirty="0" smtClean="0">
                <a:solidFill>
                  <a:schemeClr val="tx1"/>
                </a:solidFill>
                <a:latin typeface="+mn-lt"/>
                <a:ea typeface="+mn-ea"/>
                <a:cs typeface="+mn-cs"/>
              </a:rPr>
              <a:t>&gt;</a:t>
            </a:r>
            <a:endParaRPr lang="en-US" dirty="0" smtClean="0"/>
          </a:p>
          <a:p>
            <a:pPr>
              <a:buFontTx/>
              <a:buNone/>
            </a:pPr>
            <a:endParaRPr lang="en-US" dirty="0" smtClean="0"/>
          </a:p>
        </p:txBody>
      </p:sp>
      <p:sp>
        <p:nvSpPr>
          <p:cNvPr id="4" name="Slide Number Placeholder 3"/>
          <p:cNvSpPr>
            <a:spLocks noGrp="1"/>
          </p:cNvSpPr>
          <p:nvPr>
            <p:ph type="sldNum" sz="quarter" idx="10"/>
          </p:nvPr>
        </p:nvSpPr>
        <p:spPr/>
        <p:txBody>
          <a:bodyPr/>
          <a:lstStyle/>
          <a:p>
            <a:fld id="{C6122946-5863-4517-8CB2-676EB955A2BF}"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dirty="0" smtClean="0"/>
              <a:t>Student</a:t>
            </a:r>
            <a:r>
              <a:rPr lang="en-US" baseline="0" dirty="0" smtClean="0"/>
              <a:t> slide (if flipchart is unavailable): EXPLORE</a:t>
            </a:r>
          </a:p>
          <a:p>
            <a:r>
              <a:rPr lang="en-US" baseline="0" dirty="0" smtClean="0"/>
              <a:t>Teacher slide (if flipchart is available)</a:t>
            </a:r>
          </a:p>
          <a:p>
            <a:endParaRPr lang="en-US" baseline="0" dirty="0" smtClean="0"/>
          </a:p>
          <a:p>
            <a:r>
              <a:rPr lang="en-US" b="1" baseline="0" dirty="0" smtClean="0"/>
              <a:t>INSTRUCTIONS:</a:t>
            </a:r>
          </a:p>
          <a:p>
            <a:endParaRPr lang="en-US" b="1" i="1" baseline="0" dirty="0" smtClean="0"/>
          </a:p>
          <a:p>
            <a:r>
              <a:rPr lang="en-US" i="1" baseline="0" dirty="0" smtClean="0"/>
              <a:t>Option 1: With flipchart</a:t>
            </a:r>
          </a:p>
          <a:p>
            <a:endParaRPr lang="en-US" i="1" baseline="0" dirty="0" smtClean="0"/>
          </a:p>
          <a:p>
            <a:pPr>
              <a:buFontTx/>
              <a:buChar char="-"/>
            </a:pPr>
            <a:r>
              <a:rPr lang="en-US" baseline="0" dirty="0" smtClean="0"/>
              <a:t> Open “1. Genetic </a:t>
            </a:r>
            <a:r>
              <a:rPr lang="en-US" baseline="0" dirty="0" smtClean="0"/>
              <a:t>elements-</a:t>
            </a:r>
            <a:r>
              <a:rPr lang="en-US" baseline="0" dirty="0" err="1" smtClean="0"/>
              <a:t>flipchart.flipchart</a:t>
            </a:r>
            <a:r>
              <a:rPr lang="en-US" baseline="0" dirty="0" smtClean="0"/>
              <a:t>”</a:t>
            </a:r>
          </a:p>
          <a:p>
            <a:pPr>
              <a:buFontTx/>
              <a:buChar char="-"/>
            </a:pPr>
            <a:r>
              <a:rPr lang="en-US" baseline="0" dirty="0" smtClean="0"/>
              <a:t> Link activity back to the brainpop: </a:t>
            </a:r>
            <a:r>
              <a:rPr lang="en-US" b="0" baseline="0" dirty="0" smtClean="0"/>
              <a:t>The students just heard a video reviewing concepts they should already know about genetics and DNA. This matching activity is drawing on that same knowledge. </a:t>
            </a:r>
          </a:p>
          <a:p>
            <a:pPr>
              <a:buFontTx/>
              <a:buChar char="-"/>
            </a:pPr>
            <a:r>
              <a:rPr lang="en-US" b="0" baseline="0" dirty="0" smtClean="0"/>
              <a:t> Explain the diagram to students: This is a diagram showing different elements that are involved with genetics, starting with a cell and going all the way down to the smallest elements involved. Next to an image of each element on this diagram there is a numbered blue box, one of the lettered names and descriptions below matches to that box and describes the element its next to.</a:t>
            </a:r>
          </a:p>
          <a:p>
            <a:pPr>
              <a:buFontTx/>
              <a:buChar char="-"/>
            </a:pPr>
            <a:r>
              <a:rPr lang="en-US" b="0" baseline="0" dirty="0" smtClean="0"/>
              <a:t> Give students a few minutes to discuss matches at their tables. Facilitate students coming up to the board and matching by dragging the definitions to the spaces next to their images.</a:t>
            </a:r>
          </a:p>
          <a:p>
            <a:pPr lvl="1">
              <a:buFont typeface="Arial" pitchFamily="34" charset="0"/>
              <a:buChar char="•"/>
            </a:pPr>
            <a:r>
              <a:rPr lang="en-US" b="0" baseline="0" dirty="0" smtClean="0"/>
              <a:t> Allow for class to come to a consensus together, correct any incorrect matches left at this point.</a:t>
            </a:r>
          </a:p>
          <a:p>
            <a:pPr lvl="0">
              <a:buFontTx/>
              <a:buChar char="-"/>
            </a:pPr>
            <a:r>
              <a:rPr lang="en-US" b="0" baseline="0" dirty="0" smtClean="0"/>
              <a:t> Hand out </a:t>
            </a:r>
            <a:r>
              <a:rPr lang="en-US" baseline="0" dirty="0" smtClean="0"/>
              <a:t>“1. DNA relationship worksheet.pdf” and have students fill in their matches to the numbered spaces</a:t>
            </a:r>
          </a:p>
          <a:p>
            <a:pPr lvl="1">
              <a:buFont typeface="Arial" pitchFamily="34" charset="0"/>
              <a:buChar char="•"/>
            </a:pPr>
            <a:r>
              <a:rPr lang="en-US" b="0" baseline="0" dirty="0" smtClean="0"/>
              <a:t> Ex: 1 Cell Nucleus</a:t>
            </a:r>
          </a:p>
          <a:p>
            <a:pPr lvl="0">
              <a:buFontTx/>
              <a:buChar char="-"/>
            </a:pPr>
            <a:r>
              <a:rPr lang="en-US" baseline="0" dirty="0" smtClean="0"/>
              <a:t> Take a moment to emphasize the importance of genes: We just established that genes are made of DNA. And DNA is made of base pairs that have specific patterns that determine traits. So on each gene there is a pattern of base pairs that determines what trait it affects, like tail color or eye color. We are going to come back to this idea so keep it in the back of your mind.</a:t>
            </a:r>
          </a:p>
          <a:p>
            <a:pPr lvl="0">
              <a:buFontTx/>
              <a:buChar char="-"/>
            </a:pPr>
            <a:r>
              <a:rPr lang="en-US" baseline="0" dirty="0" smtClean="0"/>
              <a:t>Then instruct students to fill in </a:t>
            </a:r>
            <a:r>
              <a:rPr lang="en-US" i="1" baseline="0" dirty="0" smtClean="0"/>
              <a:t>the relationships </a:t>
            </a:r>
            <a:r>
              <a:rPr lang="en-US" i="0" baseline="0" dirty="0" smtClean="0"/>
              <a:t> in the spaces between the different genetic elements t</a:t>
            </a:r>
            <a:r>
              <a:rPr lang="en-US" baseline="0" dirty="0" smtClean="0"/>
              <a:t>heir worksheets, discussing as a table</a:t>
            </a:r>
          </a:p>
          <a:p>
            <a:pPr lvl="1">
              <a:buFont typeface="Arial" pitchFamily="34" charset="0"/>
              <a:buChar char="•"/>
            </a:pPr>
            <a:r>
              <a:rPr lang="en-US" baseline="0" dirty="0" smtClean="0"/>
              <a:t> After each table comes to a consensus they can then share out to the class.</a:t>
            </a:r>
          </a:p>
          <a:p>
            <a:pPr lvl="1">
              <a:buFont typeface="Arial" pitchFamily="34" charset="0"/>
              <a:buChar char="•"/>
            </a:pPr>
            <a:r>
              <a:rPr lang="en-US" baseline="0" dirty="0" smtClean="0"/>
              <a:t> Students may need to use the descriptions provided with the names of each element as a base to fill these relationships in, encourage them to use their own words if they can though.</a:t>
            </a:r>
          </a:p>
          <a:p>
            <a:pPr lvl="1">
              <a:buFont typeface="Arial" pitchFamily="34" charset="0"/>
              <a:buChar char="•"/>
            </a:pPr>
            <a:r>
              <a:rPr lang="en-US" baseline="0" dirty="0" smtClean="0"/>
              <a:t> See key to the worksheet in the “1. DNA relationship </a:t>
            </a:r>
            <a:r>
              <a:rPr lang="en-US" baseline="0" dirty="0" smtClean="0"/>
              <a:t>worksheet-key.pdf</a:t>
            </a:r>
            <a:r>
              <a:rPr lang="en-US" baseline="0" dirty="0" smtClean="0"/>
              <a:t>” document for possible answers.</a:t>
            </a:r>
          </a:p>
          <a:p>
            <a:pPr lvl="0">
              <a:buFont typeface="Arial" pitchFamily="34" charset="0"/>
              <a:buNone/>
            </a:pPr>
            <a:endParaRPr lang="en-US" b="0" baseline="0" dirty="0" smtClean="0"/>
          </a:p>
          <a:p>
            <a:pPr lvl="0">
              <a:buFont typeface="Arial" pitchFamily="34" charset="0"/>
              <a:buNone/>
            </a:pPr>
            <a:endParaRPr lang="en-US" b="0" baseline="0" dirty="0" smtClean="0"/>
          </a:p>
          <a:p>
            <a:pPr lvl="0">
              <a:buFont typeface="Arial" pitchFamily="34" charset="0"/>
              <a:buNone/>
            </a:pPr>
            <a:r>
              <a:rPr lang="en-US" b="0" i="1" baseline="0" dirty="0" smtClean="0"/>
              <a:t>Option 2: With PowerPoint slide</a:t>
            </a:r>
          </a:p>
          <a:p>
            <a:pPr lvl="1">
              <a:buFont typeface="Arial" pitchFamily="34" charset="0"/>
              <a:buChar char="•"/>
            </a:pPr>
            <a:endParaRPr lang="en-US" baseline="0" dirty="0" smtClean="0"/>
          </a:p>
          <a:p>
            <a:pPr>
              <a:buFontTx/>
              <a:buChar char="-"/>
            </a:pPr>
            <a:r>
              <a:rPr lang="en-US" baseline="0" dirty="0" smtClean="0"/>
              <a:t> If you do not have access to flip chart use this slide to set up a matching activity for the students</a:t>
            </a:r>
          </a:p>
          <a:p>
            <a:pPr>
              <a:buFontTx/>
              <a:buChar char="-"/>
            </a:pPr>
            <a:r>
              <a:rPr lang="en-US" baseline="0" dirty="0" smtClean="0"/>
              <a:t> Link activity back to the brainpop: </a:t>
            </a:r>
            <a:r>
              <a:rPr lang="en-US" b="0" baseline="0" dirty="0" smtClean="0"/>
              <a:t>The students just heard a video reviewing concepts they should already know about genetics and DNA. This matching activity is drawing on that same knowledge. </a:t>
            </a:r>
          </a:p>
          <a:p>
            <a:pPr>
              <a:buFontTx/>
              <a:buChar char="-"/>
            </a:pPr>
            <a:r>
              <a:rPr lang="en-US" b="0" baseline="0" dirty="0" smtClean="0"/>
              <a:t> Hand out “1. DNA relationship worksheet.pdf”s to each student </a:t>
            </a:r>
          </a:p>
          <a:p>
            <a:pPr lvl="1">
              <a:buFont typeface="Arial" pitchFamily="34" charset="0"/>
              <a:buChar char="•"/>
            </a:pPr>
            <a:r>
              <a:rPr lang="en-US" b="0" baseline="0" dirty="0" smtClean="0"/>
              <a:t> </a:t>
            </a:r>
            <a:r>
              <a:rPr lang="en-US" baseline="0" dirty="0" smtClean="0"/>
              <a:t>See key to the worksheet in the “1. DNA relationship </a:t>
            </a:r>
            <a:r>
              <a:rPr lang="en-US" baseline="0" dirty="0" smtClean="0"/>
              <a:t>worksheet-key.pdf</a:t>
            </a:r>
            <a:r>
              <a:rPr lang="en-US" baseline="0" dirty="0" smtClean="0"/>
              <a:t>” document</a:t>
            </a:r>
            <a:endParaRPr lang="en-US" b="0" baseline="0" dirty="0" smtClean="0"/>
          </a:p>
          <a:p>
            <a:pPr>
              <a:buFontTx/>
              <a:buChar char="-"/>
            </a:pPr>
            <a:r>
              <a:rPr lang="en-US" b="0" baseline="0" dirty="0" smtClean="0"/>
              <a:t> Explain the diagram to students: This is a diagram showing different elements that are involved with genetics, starting with a cell and going all the way down to the smallest elements involved. Next to an image of each element on this diagram there is a numbered blue box, one of the lettered names and descriptions below matches to that box and describes the element its next to.</a:t>
            </a:r>
          </a:p>
          <a:p>
            <a:pPr>
              <a:buFontTx/>
              <a:buChar char="-"/>
            </a:pPr>
            <a:r>
              <a:rPr lang="en-US" b="0" baseline="0" dirty="0" smtClean="0"/>
              <a:t> Give students a few minutes to discuss matches at their tables. Then instruct students to write down their matches on their worksheets.</a:t>
            </a:r>
          </a:p>
          <a:p>
            <a:pPr lvl="1">
              <a:buFont typeface="Arial" pitchFamily="34" charset="0"/>
              <a:buChar char="•"/>
            </a:pPr>
            <a:r>
              <a:rPr lang="en-US" b="0" baseline="0" dirty="0" smtClean="0"/>
              <a:t>  Ex: 1 Cell Nucleus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b="0" baseline="0" dirty="0" smtClean="0"/>
              <a:t> </a:t>
            </a:r>
            <a:r>
              <a:rPr lang="en-US" baseline="0" dirty="0" smtClean="0"/>
              <a:t> Take a moment to emphasize the importance of genes: We just established that genes are made of DNA. And DNA is made of base pairs that have specific patterns that determine traits. So on each gene there is a pattern of base pairs that determines what trait it affects., like tail color or eye color. We are going to come back to this idea so keep it in the back of your mind.</a:t>
            </a:r>
            <a:endParaRPr lang="en-US" b="0" baseline="0" dirty="0" smtClean="0"/>
          </a:p>
          <a:p>
            <a:pPr lvl="0">
              <a:buFontTx/>
              <a:buChar char="-"/>
            </a:pPr>
            <a:r>
              <a:rPr lang="en-US" b="0" baseline="0" dirty="0" smtClean="0"/>
              <a:t> Have each table share out, writing matches on the board. Be sure the class has come to a correct consensus before moving on. Allow for students to make corrections on their worksheets if necessary. </a:t>
            </a:r>
          </a:p>
          <a:p>
            <a:pPr lvl="0">
              <a:buFontTx/>
              <a:buChar char="-"/>
            </a:pPr>
            <a:r>
              <a:rPr lang="en-US" baseline="0" dirty="0" smtClean="0"/>
              <a:t>Then instruct students to fill in </a:t>
            </a:r>
            <a:r>
              <a:rPr lang="en-US" i="1" baseline="0" dirty="0" smtClean="0"/>
              <a:t>the relationships </a:t>
            </a:r>
            <a:r>
              <a:rPr lang="en-US" i="0" baseline="0" dirty="0" smtClean="0"/>
              <a:t> in the spaces between the different genetic elements t</a:t>
            </a:r>
            <a:r>
              <a:rPr lang="en-US" baseline="0" dirty="0" smtClean="0"/>
              <a:t>heir worksheets, discussing as a table</a:t>
            </a:r>
          </a:p>
          <a:p>
            <a:pPr lvl="1">
              <a:buFont typeface="Arial" pitchFamily="34" charset="0"/>
              <a:buChar char="•"/>
            </a:pPr>
            <a:r>
              <a:rPr lang="en-US" baseline="0" dirty="0" smtClean="0"/>
              <a:t> After each table comes to a consensus they can then share out to the class</a:t>
            </a:r>
          </a:p>
          <a:p>
            <a:pPr lvl="1">
              <a:buFont typeface="Arial" pitchFamily="34" charset="0"/>
              <a:buChar char="•"/>
            </a:pPr>
            <a:r>
              <a:rPr lang="en-US" baseline="0" dirty="0" smtClean="0"/>
              <a:t> Students may need to use the descriptions provided with the names of each element as a base to fill these relationships in, encourage them to use their own words if they can though</a:t>
            </a:r>
          </a:p>
          <a:p>
            <a:pPr lvl="1">
              <a:buFont typeface="Arial" pitchFamily="34" charset="0"/>
              <a:buChar char="•"/>
            </a:pPr>
            <a:r>
              <a:rPr lang="en-US" baseline="0" dirty="0" smtClean="0"/>
              <a:t> See key to the worksheet in the “1. DNA relationship </a:t>
            </a:r>
            <a:r>
              <a:rPr lang="en-US" baseline="0" dirty="0" smtClean="0"/>
              <a:t>worksheet-key.pdf</a:t>
            </a:r>
            <a:r>
              <a:rPr lang="en-US" baseline="0" dirty="0" smtClean="0"/>
              <a:t>” document for possible answers</a:t>
            </a:r>
          </a:p>
          <a:p>
            <a:pPr lvl="1">
              <a:buFont typeface="Arial" pitchFamily="34" charset="0"/>
              <a:buNone/>
            </a:pPr>
            <a:endParaRPr lang="en-US" baseline="0" dirty="0" smtClean="0"/>
          </a:p>
          <a:p>
            <a:pPr lvl="0">
              <a:buFontTx/>
              <a:buNone/>
            </a:pPr>
            <a:r>
              <a:rPr lang="en-US" b="1" baseline="0" dirty="0" smtClean="0"/>
              <a:t>CONTENT:</a:t>
            </a:r>
          </a:p>
          <a:p>
            <a:r>
              <a:rPr lang="en-US" baseline="0" dirty="0" smtClean="0"/>
              <a:t>-  A full set of an organism’s DNA is located in the cell nucleus</a:t>
            </a:r>
          </a:p>
          <a:p>
            <a:pPr>
              <a:buFontTx/>
              <a:buChar char="-"/>
            </a:pPr>
            <a:r>
              <a:rPr lang="en-US" baseline="0" dirty="0" smtClean="0"/>
              <a:t> DNA is condensed into chromosomes/ chromosomes are made of DNA</a:t>
            </a:r>
          </a:p>
          <a:p>
            <a:pPr>
              <a:buFontTx/>
              <a:buChar char="-"/>
            </a:pPr>
            <a:r>
              <a:rPr lang="en-US" baseline="0" dirty="0" smtClean="0"/>
              <a:t> Sections of DNA on the chromosome are genes</a:t>
            </a:r>
          </a:p>
          <a:p>
            <a:pPr>
              <a:buFontTx/>
              <a:buChar char="-"/>
            </a:pPr>
            <a:r>
              <a:rPr lang="en-US" baseline="0" dirty="0" smtClean="0"/>
              <a:t> DNA contains base pairs</a:t>
            </a:r>
          </a:p>
          <a:p>
            <a:pPr>
              <a:buFontTx/>
              <a:buChar char="-"/>
            </a:pPr>
            <a:r>
              <a:rPr lang="en-US" baseline="0" dirty="0" smtClean="0"/>
              <a:t> The patterns of base pairs in the DNA of a gene create codes which determine traits</a:t>
            </a:r>
            <a:endParaRPr lang="en-US" b="1" baseline="0" dirty="0" smtClean="0"/>
          </a:p>
          <a:p>
            <a:pPr lvl="0">
              <a:buFont typeface="Arial" pitchFamily="34" charset="0"/>
              <a:buNone/>
            </a:pPr>
            <a:endParaRPr lang="en-US" b="1" baseline="0" dirty="0" smtClean="0"/>
          </a:p>
          <a:p>
            <a:pPr lvl="0">
              <a:buFont typeface="Arial" pitchFamily="34" charset="0"/>
              <a:buNone/>
            </a:pPr>
            <a:r>
              <a:rPr lang="en-US" b="1" baseline="0" dirty="0" smtClean="0"/>
              <a:t>SLIDE GOAL: </a:t>
            </a:r>
          </a:p>
          <a:p>
            <a:pPr lvl="0">
              <a:buFont typeface="Arial" pitchFamily="34" charset="0"/>
              <a:buNone/>
            </a:pPr>
            <a:r>
              <a:rPr lang="en-US" b="1" baseline="0" dirty="0" smtClean="0"/>
              <a:t>- </a:t>
            </a:r>
            <a:r>
              <a:rPr lang="en-US" b="0" i="0" baseline="0" dirty="0" smtClean="0"/>
              <a:t>Help students solidify (it’s best if they have learned this in a previous lesson) the important genetic elements in organisms as well as their relationships with each other. Understanding these relationships is important for seeing the hierarchy of how a gene is related to a cell and where DNA fits in this hierarchy. The specific take aways for students are listed under the CONTENT section.</a:t>
            </a:r>
            <a:endParaRPr lang="en-US" b="1" baseline="0" dirty="0" smtClean="0"/>
          </a:p>
          <a:p>
            <a:pPr lvl="0">
              <a:buFont typeface="Arial" pitchFamily="34" charset="0"/>
              <a:buNone/>
            </a:pPr>
            <a:endParaRPr lang="en-US" b="1" baseline="0" dirty="0" smtClean="0"/>
          </a:p>
          <a:p>
            <a:pPr lvl="0">
              <a:buFont typeface="Arial" pitchFamily="34" charset="0"/>
              <a:buNone/>
            </a:pPr>
            <a:r>
              <a:rPr lang="en-US" b="1" baseline="0" dirty="0" smtClean="0"/>
              <a:t>NOTES:</a:t>
            </a:r>
          </a:p>
          <a:p>
            <a:pPr lvl="0">
              <a:buFontTx/>
              <a:buChar char="-"/>
            </a:pPr>
            <a:r>
              <a:rPr lang="en-US" b="0" baseline="0" dirty="0" smtClean="0"/>
              <a:t> Matching key: 1. C 2. D 3. B 4. E 5. A</a:t>
            </a:r>
          </a:p>
          <a:p>
            <a:pPr lvl="0">
              <a:buFontTx/>
              <a:buChar char="-"/>
            </a:pPr>
            <a:r>
              <a:rPr lang="en-US" b="0" baseline="0" dirty="0" smtClean="0"/>
              <a:t> If students are having a hard time with/ unprepared for this activity review supplementary slide 11 with the class</a:t>
            </a:r>
          </a:p>
          <a:p>
            <a:pPr lvl="0">
              <a:buFontTx/>
              <a:buChar char="-"/>
            </a:pPr>
            <a:r>
              <a:rPr lang="en-US" b="0" baseline="0" dirty="0" smtClean="0"/>
              <a:t> If students are curious about base pairs and the structure of DNA use supplementary slide 12 to better describe it</a:t>
            </a:r>
          </a:p>
          <a:p>
            <a:pPr lvl="1">
              <a:buFont typeface="Arial" pitchFamily="34" charset="0"/>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r>
              <a:rPr lang="en-US" sz="1200" b="0" i="0" kern="1200" dirty="0" smtClean="0">
                <a:solidFill>
                  <a:schemeClr val="tx1"/>
                </a:solidFill>
                <a:latin typeface="+mn-lt"/>
                <a:ea typeface="+mn-ea"/>
                <a:cs typeface="+mn-cs"/>
              </a:rPr>
              <a:t>- Modified Cell and DNA relationship image: Genzyme</a:t>
            </a:r>
            <a:r>
              <a:rPr lang="en-US" sz="1200" b="0" i="0" kern="1200" baseline="0" dirty="0" smtClean="0">
                <a:solidFill>
                  <a:schemeClr val="tx1"/>
                </a:solidFill>
                <a:latin typeface="+mn-lt"/>
                <a:ea typeface="+mn-ea"/>
                <a:cs typeface="+mn-cs"/>
              </a:rPr>
              <a:t> Corporation, a Sanofi company</a:t>
            </a:r>
            <a:r>
              <a:rPr lang="en-US" sz="1200" b="0" i="0" kern="1200" dirty="0" smtClean="0">
                <a:solidFill>
                  <a:schemeClr val="tx1"/>
                </a:solidFill>
                <a:latin typeface="+mn-lt"/>
                <a:ea typeface="+mn-ea"/>
                <a:cs typeface="+mn-cs"/>
              </a:rPr>
              <a:t>. “Understanding</a:t>
            </a:r>
            <a:r>
              <a:rPr lang="en-US" sz="1200" b="0" i="0" kern="1200" baseline="0" dirty="0" smtClean="0">
                <a:solidFill>
                  <a:schemeClr val="tx1"/>
                </a:solidFill>
                <a:latin typeface="+mn-lt"/>
                <a:ea typeface="+mn-ea"/>
                <a:cs typeface="+mn-cs"/>
              </a:rPr>
              <a:t> Genetics</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Pompe</a:t>
            </a:r>
            <a:r>
              <a:rPr lang="en-US" sz="1200" b="0" i="1" kern="1200" baseline="0" dirty="0" smtClean="0">
                <a:solidFill>
                  <a:schemeClr val="tx1"/>
                </a:solidFill>
                <a:latin typeface="+mn-lt"/>
                <a:ea typeface="+mn-ea"/>
                <a:cs typeface="+mn-cs"/>
              </a:rPr>
              <a:t> Community</a:t>
            </a:r>
            <a:r>
              <a:rPr lang="en-US" sz="1200" b="0" i="1" kern="120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 28 August 2013. &lt;</a:t>
            </a:r>
            <a:r>
              <a:rPr lang="en-US" dirty="0" smtClean="0">
                <a:hlinkClick r:id="rId3"/>
              </a:rPr>
              <a:t>http://www.pompe.com/patients/inheriting-pompe/genetics.aspx</a:t>
            </a:r>
            <a:r>
              <a:rPr lang="en-US" sz="1200" b="0" i="0" kern="1200" dirty="0" smtClean="0">
                <a:solidFill>
                  <a:schemeClr val="tx1"/>
                </a:solidFill>
                <a:latin typeface="+mn-lt"/>
                <a:ea typeface="+mn-ea"/>
                <a:cs typeface="+mn-cs"/>
              </a:rPr>
              <a:t>&gt;</a:t>
            </a:r>
            <a:endParaRPr lang="en-US" dirty="0" smtClean="0"/>
          </a:p>
          <a:p>
            <a:pPr lvl="0">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C6122946-5863-4517-8CB2-676EB955A2BF}"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a:t>
            </a:r>
            <a:r>
              <a:rPr lang="en-US" baseline="0" dirty="0" smtClean="0"/>
              <a:t> Slide: EXPLORE Supplemental Slide</a:t>
            </a:r>
          </a:p>
          <a:p>
            <a:endParaRPr lang="en-US" baseline="0" dirty="0" smtClean="0"/>
          </a:p>
          <a:p>
            <a:r>
              <a:rPr lang="en-US" b="1" baseline="0" dirty="0" smtClean="0"/>
              <a:t>INSTRUCTIONS:</a:t>
            </a:r>
          </a:p>
          <a:p>
            <a:pPr>
              <a:buFontTx/>
              <a:buChar char="-"/>
            </a:pPr>
            <a:r>
              <a:rPr lang="en-US" baseline="0" dirty="0" smtClean="0"/>
              <a:t> Continue to slide 13 if not necessary</a:t>
            </a:r>
          </a:p>
          <a:p>
            <a:pPr>
              <a:buFontTx/>
              <a:buChar char="-"/>
            </a:pPr>
            <a:r>
              <a:rPr lang="en-US" baseline="0" dirty="0" smtClean="0"/>
              <a:t> Review this slide in detail: Here is a cell which contains the a nucleus, nearly every cell in an organism contains all its DNA. Chromosomes are made up of condensed DNA. You can see in this image that the cell contains multiple chromosomes, each of these contains different sections of the organisms condensed DNA. </a:t>
            </a:r>
          </a:p>
          <a:p>
            <a:pPr lvl="1">
              <a:buFont typeface="Arial" pitchFamily="34" charset="0"/>
              <a:buChar char="•"/>
            </a:pPr>
            <a:r>
              <a:rPr lang="en-US" baseline="0" dirty="0" smtClean="0"/>
              <a:t> For students who are interested the way DNA is condensed into the chromosome can be talked about as well, histone proteins form groups wrapped in DNA called nucleosomes. The nucleosomes are then structured into a spiral which is spiraled again and packed into DNA (for more information see the link below). The thing to emphasize here are the many ways DNA is organized in order to get it so compact, there is a lot of DNA in those chromosomes! </a:t>
            </a:r>
          </a:p>
          <a:p>
            <a:pPr lvl="1">
              <a:buFont typeface="Arial" pitchFamily="34" charset="0"/>
              <a:buChar char="•"/>
            </a:pPr>
            <a:r>
              <a:rPr lang="en-US" baseline="0" dirty="0" smtClean="0"/>
              <a:t> Here is a cool YouTube video on it: https://www.youtube.com/watch?v=9kQpYdCnU14</a:t>
            </a:r>
          </a:p>
          <a:p>
            <a:pPr lvl="0">
              <a:buFontTx/>
              <a:buChar char="-"/>
            </a:pPr>
            <a:r>
              <a:rPr lang="en-US" baseline="0" dirty="0" smtClean="0"/>
              <a:t>After reviewing this slide go back and re-try the “Genetics elements and their relationships” activity.</a:t>
            </a:r>
          </a:p>
          <a:p>
            <a:pPr lvl="0">
              <a:buFontTx/>
              <a:buNone/>
            </a:pPr>
            <a:endParaRPr lang="en-US" baseline="0" dirty="0" smtClean="0"/>
          </a:p>
          <a:p>
            <a:pPr lvl="0">
              <a:buFont typeface="Arial" pitchFamily="34" charset="0"/>
              <a:buNone/>
            </a:pPr>
            <a:r>
              <a:rPr lang="en-US" b="1" baseline="0" dirty="0" smtClean="0"/>
              <a:t>SLIDE GOAL:</a:t>
            </a:r>
          </a:p>
          <a:p>
            <a:pPr lvl="0">
              <a:buFontTx/>
              <a:buChar char="-"/>
            </a:pPr>
            <a:r>
              <a:rPr lang="en-US" baseline="0" dirty="0" smtClean="0"/>
              <a:t>To give the students another way to visualize the relationships between all the important genetic elements if the matching activity is too much without additional review.</a:t>
            </a:r>
          </a:p>
          <a:p>
            <a:endParaRPr lang="en-US" baseline="0" dirty="0" smtClean="0"/>
          </a:p>
          <a:p>
            <a:r>
              <a:rPr lang="en-US" b="1" baseline="0" dirty="0" smtClean="0"/>
              <a:t>NOTES:</a:t>
            </a:r>
          </a:p>
          <a:p>
            <a:pPr>
              <a:buFontTx/>
              <a:buChar char="-"/>
            </a:pPr>
            <a:r>
              <a:rPr lang="en-US" baseline="0" dirty="0" smtClean="0"/>
              <a:t>This slide is a supplemental image meant to support the following  bolded concepts for the genetic elements and their relationships activity:</a:t>
            </a:r>
          </a:p>
          <a:p>
            <a:pPr lvl="1">
              <a:buFont typeface="Arial" pitchFamily="34" charset="0"/>
              <a:buChar char="•"/>
            </a:pPr>
            <a:r>
              <a:rPr lang="en-US" b="1" baseline="0" dirty="0" smtClean="0"/>
              <a:t>A full set of an organism’s DNA is located in the cell nucleus</a:t>
            </a:r>
          </a:p>
          <a:p>
            <a:pPr lvl="1">
              <a:buFont typeface="Arial" pitchFamily="34" charset="0"/>
              <a:buChar char="•"/>
            </a:pPr>
            <a:r>
              <a:rPr lang="en-US" b="1" baseline="0" dirty="0" smtClean="0"/>
              <a:t> DNA is condensed into chromosomes/ chromosomes are made of DNA</a:t>
            </a:r>
          </a:p>
          <a:p>
            <a:pPr lvl="1">
              <a:buFont typeface="Arial" pitchFamily="34" charset="0"/>
              <a:buChar char="•"/>
            </a:pPr>
            <a:r>
              <a:rPr lang="en-US" baseline="0" dirty="0" smtClean="0"/>
              <a:t> Sections of DNA on the chromosome are genes</a:t>
            </a:r>
          </a:p>
          <a:p>
            <a:pPr lvl="1">
              <a:buFont typeface="Arial" pitchFamily="34" charset="0"/>
              <a:buChar char="•"/>
            </a:pPr>
            <a:r>
              <a:rPr lang="en-US" b="1" baseline="0" dirty="0" smtClean="0"/>
              <a:t> DNA contains base pairs</a:t>
            </a:r>
          </a:p>
          <a:p>
            <a:pPr lvl="1">
              <a:buFont typeface="Arial" pitchFamily="34" charset="0"/>
              <a:buChar char="•"/>
            </a:pPr>
            <a:r>
              <a:rPr lang="en-US" baseline="0" dirty="0" smtClean="0"/>
              <a:t> The patterns of base pairs in the DNA of a gene create codes which determine traits.</a:t>
            </a:r>
          </a:p>
          <a:p>
            <a:pPr lvl="0">
              <a:buFont typeface="Arial" pitchFamily="34" charset="0"/>
              <a:buNone/>
            </a:pPr>
            <a:r>
              <a:rPr lang="en-US" b="1" baseline="0" dirty="0" smtClean="0"/>
              <a:t>- </a:t>
            </a:r>
            <a:r>
              <a:rPr lang="en-US" b="0" baseline="0" dirty="0" smtClean="0"/>
              <a:t>Video on DNA packing in chromosomes: https://www.youtube.com/watch?v=9kQpYdCnU14</a:t>
            </a:r>
            <a:endParaRPr lang="en-US" b="1" baseline="0" dirty="0" smtClean="0"/>
          </a:p>
          <a:p>
            <a:pPr lvl="1">
              <a:buFont typeface="Arial" pitchFamily="34" charset="0"/>
              <a:buChar char="•"/>
            </a:pPr>
            <a:endParaRPr lang="en-US" baseline="0" dirty="0" smtClean="0"/>
          </a:p>
          <a:p>
            <a:pPr lvl="0">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r>
              <a:rPr lang="en-US" sz="1200" b="0" i="0" kern="1200" dirty="0" smtClean="0">
                <a:solidFill>
                  <a:schemeClr val="tx1"/>
                </a:solidFill>
                <a:latin typeface="+mn-lt"/>
                <a:ea typeface="+mn-ea"/>
                <a:cs typeface="+mn-cs"/>
              </a:rPr>
              <a:t>- Modified</a:t>
            </a:r>
            <a:r>
              <a:rPr lang="en-US" sz="1200" b="0" i="0" kern="1200" baseline="0" dirty="0" smtClean="0">
                <a:solidFill>
                  <a:schemeClr val="tx1"/>
                </a:solidFill>
                <a:latin typeface="+mn-lt"/>
                <a:ea typeface="+mn-ea"/>
                <a:cs typeface="+mn-cs"/>
              </a:rPr>
              <a:t> Cell to DNA image: </a:t>
            </a:r>
            <a:r>
              <a:rPr lang="en-US" sz="1200" b="0" i="0" kern="1200" dirty="0" smtClean="0">
                <a:solidFill>
                  <a:schemeClr val="tx1"/>
                </a:solidFill>
                <a:latin typeface="+mn-lt"/>
                <a:ea typeface="+mn-ea"/>
                <a:cs typeface="+mn-cs"/>
              </a:rPr>
              <a:t>Science</a:t>
            </a:r>
            <a:r>
              <a:rPr lang="en-US" sz="1200" b="0" i="0" kern="1200" baseline="0" dirty="0" smtClean="0">
                <a:solidFill>
                  <a:schemeClr val="tx1"/>
                </a:solidFill>
                <a:latin typeface="+mn-lt"/>
                <a:ea typeface="+mn-ea"/>
                <a:cs typeface="+mn-cs"/>
              </a:rPr>
              <a:t> Learning Hub, The University of Wakato </a:t>
            </a:r>
            <a:r>
              <a:rPr lang="en-US" sz="1200" b="0" i="0" kern="1200" dirty="0" smtClean="0">
                <a:solidFill>
                  <a:schemeClr val="tx1"/>
                </a:solidFill>
                <a:latin typeface="+mn-lt"/>
                <a:ea typeface="+mn-ea"/>
                <a:cs typeface="+mn-cs"/>
              </a:rPr>
              <a:t>(2011,June</a:t>
            </a:r>
            <a:r>
              <a:rPr lang="en-US" sz="1200" b="0" i="0" kern="1200" baseline="0" dirty="0" smtClean="0">
                <a:solidFill>
                  <a:schemeClr val="tx1"/>
                </a:solidFill>
                <a:latin typeface="+mn-lt"/>
                <a:ea typeface="+mn-ea"/>
                <a:cs typeface="+mn-cs"/>
              </a:rPr>
              <a:t> 8</a:t>
            </a:r>
            <a:r>
              <a:rPr lang="en-US" sz="1200" b="0" i="0" kern="1200" baseline="30000" dirty="0" smtClean="0">
                <a:solidFill>
                  <a:schemeClr val="tx1"/>
                </a:solidFill>
                <a:latin typeface="+mn-lt"/>
                <a:ea typeface="+mn-ea"/>
                <a:cs typeface="+mn-cs"/>
              </a:rPr>
              <a:t>th</a:t>
            </a:r>
            <a:r>
              <a:rPr lang="en-US" sz="1200" b="0" i="0" kern="1200" baseline="0" dirty="0" smtClean="0">
                <a:solidFill>
                  <a:schemeClr val="tx1"/>
                </a:solidFill>
                <a:latin typeface="+mn-lt"/>
                <a:ea typeface="+mn-ea"/>
                <a:cs typeface="+mn-cs"/>
              </a:rPr>
              <a:t>)</a:t>
            </a:r>
            <a:r>
              <a:rPr lang="en-US" sz="1200" b="0" i="0" kern="1200" dirty="0" smtClean="0">
                <a:solidFill>
                  <a:schemeClr val="tx1"/>
                </a:solidFill>
                <a:latin typeface="+mn-lt"/>
                <a:ea typeface="+mn-ea"/>
                <a:cs typeface="+mn-cs"/>
              </a:rPr>
              <a:t>. Cell,</a:t>
            </a:r>
            <a:r>
              <a:rPr lang="en-US" sz="1200" b="0" i="0" kern="1200" baseline="0" dirty="0" smtClean="0">
                <a:solidFill>
                  <a:schemeClr val="tx1"/>
                </a:solidFill>
                <a:latin typeface="+mn-lt"/>
                <a:ea typeface="+mn-ea"/>
                <a:cs typeface="+mn-cs"/>
              </a:rPr>
              <a:t> chromosomes and DNA</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Science</a:t>
            </a:r>
            <a:r>
              <a:rPr lang="en-US" sz="1200" b="0" i="1" kern="1200" baseline="0" dirty="0" smtClean="0">
                <a:solidFill>
                  <a:schemeClr val="tx1"/>
                </a:solidFill>
                <a:latin typeface="+mn-lt"/>
                <a:ea typeface="+mn-ea"/>
                <a:cs typeface="+mn-cs"/>
              </a:rPr>
              <a:t> Learning; sparking Fresh Thinking</a:t>
            </a:r>
            <a:r>
              <a:rPr lang="en-US" sz="1200" b="0" i="0" kern="1200" dirty="0" smtClean="0">
                <a:solidFill>
                  <a:schemeClr val="tx1"/>
                </a:solidFill>
                <a:latin typeface="+mn-lt"/>
                <a:ea typeface="+mn-ea"/>
                <a:cs typeface="+mn-cs"/>
              </a:rPr>
              <a:t>. Retrieved August</a:t>
            </a:r>
            <a:r>
              <a:rPr lang="en-US" sz="1200" b="0" i="0" kern="1200" baseline="0" dirty="0" smtClean="0">
                <a:solidFill>
                  <a:schemeClr val="tx1"/>
                </a:solidFill>
                <a:latin typeface="+mn-lt"/>
                <a:ea typeface="+mn-ea"/>
                <a:cs typeface="+mn-cs"/>
              </a:rPr>
              <a:t> 30</a:t>
            </a:r>
            <a:r>
              <a:rPr lang="en-US" sz="1200" b="0" i="0" kern="1200" dirty="0" smtClean="0">
                <a:solidFill>
                  <a:schemeClr val="tx1"/>
                </a:solidFill>
                <a:latin typeface="+mn-lt"/>
                <a:ea typeface="+mn-ea"/>
                <a:cs typeface="+mn-cs"/>
              </a:rPr>
              <a:t>, 2013, from </a:t>
            </a:r>
            <a:r>
              <a:rPr lang="en-US" dirty="0" smtClean="0">
                <a:hlinkClick r:id="rId3"/>
              </a:rPr>
              <a:t>http://www.sciencelearn.org.nz/Contexts/Uniquely-Me/Sci-Media/Images/Cell-chromosomes-and-DNA</a:t>
            </a:r>
            <a:r>
              <a:rPr lang="en-US" dirty="0" smtClean="0"/>
              <a:t>.</a:t>
            </a: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 Slide: EXPLORE Supplemental</a:t>
            </a:r>
            <a:r>
              <a:rPr lang="en-US" baseline="0" dirty="0" smtClean="0"/>
              <a:t> Slide</a:t>
            </a:r>
            <a:endParaRPr lang="en-US" dirty="0" smtClean="0"/>
          </a:p>
          <a:p>
            <a:endParaRPr lang="en-US" dirty="0" smtClean="0"/>
          </a:p>
          <a:p>
            <a:r>
              <a:rPr lang="en-US" b="1" dirty="0" smtClean="0"/>
              <a:t>INSTRUCTIONS:</a:t>
            </a:r>
          </a:p>
          <a:p>
            <a:pPr>
              <a:buFontTx/>
              <a:buChar char="-"/>
            </a:pPr>
            <a:r>
              <a:rPr lang="en-US" baseline="0" dirty="0" smtClean="0"/>
              <a:t> Continue to slide 13 if not necessary. </a:t>
            </a:r>
          </a:p>
          <a:p>
            <a:pPr>
              <a:buFontTx/>
              <a:buChar char="-"/>
            </a:pPr>
            <a:r>
              <a:rPr lang="en-US" baseline="0" dirty="0" smtClean="0"/>
              <a:t> Review the slide, emphasizing the double helix shape and the way that the base pairs create the “rungs” of the DNA ladder and have specific pairs (Adenine - Thymine, Guanine-Cytosine).</a:t>
            </a:r>
          </a:p>
          <a:p>
            <a:pPr lvl="0">
              <a:buFontTx/>
              <a:buChar char="-"/>
            </a:pPr>
            <a:r>
              <a:rPr lang="en-US" baseline="0" dirty="0" smtClean="0"/>
              <a:t> Possible Activity: Have students come up with their own illustrated mnemonics in order to remember the pairings Ex: Alligators eat Toes and Cars need Gas.</a:t>
            </a:r>
          </a:p>
          <a:p>
            <a:pPr>
              <a:buFontTx/>
              <a:buChar char="-"/>
            </a:pPr>
            <a:endParaRPr lang="en-US" baseline="0" dirty="0" smtClean="0"/>
          </a:p>
          <a:p>
            <a:pPr>
              <a:buFontTx/>
              <a:buNone/>
            </a:pPr>
            <a:r>
              <a:rPr lang="en-US" b="1" baseline="0" dirty="0" smtClean="0"/>
              <a:t>SLIDE GOAL:</a:t>
            </a:r>
          </a:p>
          <a:p>
            <a:pPr>
              <a:buFontTx/>
              <a:buNone/>
            </a:pPr>
            <a:r>
              <a:rPr lang="en-US" baseline="0" dirty="0" smtClean="0"/>
              <a:t>- To give more information on base pairs and DNA structure for classes who are interested.</a:t>
            </a:r>
          </a:p>
          <a:p>
            <a:pPr>
              <a:buFontTx/>
              <a:buNone/>
            </a:pPr>
            <a:endParaRPr lang="en-US" baseline="0" dirty="0" smtClean="0"/>
          </a:p>
          <a:p>
            <a:pPr>
              <a:buFontTx/>
              <a:buNone/>
            </a:pPr>
            <a:r>
              <a:rPr lang="en-US" b="1" baseline="0" dirty="0" smtClean="0"/>
              <a:t>NOTES:</a:t>
            </a:r>
          </a:p>
          <a:p>
            <a:pPr>
              <a:buFontTx/>
              <a:buChar char="-"/>
            </a:pPr>
            <a:r>
              <a:rPr lang="en-US" baseline="0" dirty="0" smtClean="0"/>
              <a:t>This would be an appropriate slide to use for a higher functioning class or if some students are particularly interested in the structure of DNA itself.</a:t>
            </a:r>
          </a:p>
          <a:p>
            <a:pPr>
              <a:buFontTx/>
              <a:buChar char="-"/>
            </a:pPr>
            <a:r>
              <a:rPr lang="en-US" baseline="0" dirty="0" smtClean="0"/>
              <a:t> Base pairings and DNA structure will not be essential knowledge for the rest of the unit.</a:t>
            </a:r>
          </a:p>
          <a:p>
            <a:pPr>
              <a:buFontTx/>
              <a:buChar char="-"/>
            </a:pPr>
            <a:r>
              <a:rPr lang="en-US" dirty="0" smtClean="0"/>
              <a:t> Refer to the links under additional readings</a:t>
            </a:r>
            <a:r>
              <a:rPr lang="en-US" baseline="0" dirty="0" smtClean="0"/>
              <a:t> to expand on this concept, specifically #19 under Molecules of Genetics on </a:t>
            </a:r>
            <a:r>
              <a:rPr lang="en-US" dirty="0" smtClean="0">
                <a:hlinkClick r:id="rId3"/>
              </a:rPr>
              <a:t>http://www.dnaftb.org/</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a:buFontTx/>
              <a:buChar char="-"/>
            </a:pPr>
            <a:r>
              <a:rPr lang="en-US" baseline="0" dirty="0" smtClean="0"/>
              <a:t>DNA Double Helix Image: National Human Genome Research Institute,   DNA, genes and chromosomes. </a:t>
            </a:r>
            <a:r>
              <a:rPr lang="en-US" i="1" baseline="0" dirty="0" smtClean="0"/>
              <a:t>Virtual Genetics Education Centre.</a:t>
            </a:r>
            <a:r>
              <a:rPr lang="en-US" i="0" baseline="0" dirty="0" smtClean="0"/>
              <a:t> Retrieved August 30, 2013, from </a:t>
            </a:r>
            <a:r>
              <a:rPr lang="en-US" dirty="0" smtClean="0">
                <a:hlinkClick r:id="rId4"/>
              </a:rPr>
              <a:t>http://www2.le.ac.uk/departments/genetics/vgec/highereducation/topics/dnageneschromosomes</a:t>
            </a:r>
            <a:r>
              <a:rPr lang="en-US" dirty="0" smtClean="0"/>
              <a:t>.</a:t>
            </a:r>
          </a:p>
          <a:p>
            <a:pPr>
              <a:buFontTx/>
              <a:buChar char="-"/>
            </a:pPr>
            <a:endParaRPr lang="en-US" dirty="0" smtClean="0"/>
          </a:p>
        </p:txBody>
      </p:sp>
      <p:sp>
        <p:nvSpPr>
          <p:cNvPr id="4" name="Slide Number Placeholder 3"/>
          <p:cNvSpPr>
            <a:spLocks noGrp="1"/>
          </p:cNvSpPr>
          <p:nvPr>
            <p:ph type="sldNum" sz="quarter" idx="10"/>
          </p:nvPr>
        </p:nvSpPr>
        <p:spPr/>
        <p:txBody>
          <a:bodyPr/>
          <a:lstStyle/>
          <a:p>
            <a:fld id="{C6122946-5863-4517-8CB2-676EB955A2BF}"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EXPLORE</a:t>
            </a:r>
          </a:p>
          <a:p>
            <a:endParaRPr lang="en-US" dirty="0" smtClean="0"/>
          </a:p>
          <a:p>
            <a:r>
              <a:rPr lang="en-US" b="1" dirty="0" smtClean="0"/>
              <a:t>INSTRUCTIONS:</a:t>
            </a:r>
          </a:p>
          <a:p>
            <a:pPr>
              <a:buFontTx/>
              <a:buChar char="-"/>
            </a:pPr>
            <a:r>
              <a:rPr lang="en-US" dirty="0" smtClean="0"/>
              <a:t> This is an animated slide, each frame will be paired</a:t>
            </a:r>
            <a:r>
              <a:rPr lang="en-US" baseline="0" dirty="0" smtClean="0"/>
              <a:t> with its description.</a:t>
            </a:r>
            <a:r>
              <a:rPr lang="en-US" dirty="0" smtClean="0"/>
              <a:t> </a:t>
            </a:r>
          </a:p>
          <a:p>
            <a:pPr>
              <a:buFontTx/>
              <a:buChar char="-"/>
            </a:pPr>
            <a:r>
              <a:rPr lang="en-US" baseline="0" dirty="0" smtClean="0"/>
              <a:t> </a:t>
            </a:r>
            <a:r>
              <a:rPr lang="en-US" dirty="0" smtClean="0"/>
              <a:t>Focus the discussion</a:t>
            </a:r>
            <a:r>
              <a:rPr lang="en-US" baseline="0" dirty="0" smtClean="0"/>
              <a:t> on DNA and genes, a few of the genetic elements seen in the matching activity.</a:t>
            </a:r>
          </a:p>
          <a:p>
            <a:pPr>
              <a:buFontTx/>
              <a:buChar char="-"/>
            </a:pPr>
            <a:r>
              <a:rPr lang="en-US" baseline="0" dirty="0" smtClean="0"/>
              <a:t> Frame 1: First, its important to remember that a</a:t>
            </a:r>
            <a:r>
              <a:rPr lang="en-US" dirty="0" smtClean="0"/>
              <a:t>ll</a:t>
            </a:r>
            <a:r>
              <a:rPr lang="en-US" baseline="0" dirty="0" smtClean="0"/>
              <a:t> of an organisms combined traits are its phenotype.</a:t>
            </a:r>
          </a:p>
          <a:p>
            <a:pPr lvl="1">
              <a:buFont typeface="Arial" pitchFamily="34" charset="0"/>
              <a:buChar char="•"/>
            </a:pPr>
            <a:r>
              <a:rPr lang="en-US" dirty="0" smtClean="0"/>
              <a:t> Poppy and Skye</a:t>
            </a:r>
            <a:r>
              <a:rPr lang="en-US" baseline="0" dirty="0" smtClean="0"/>
              <a:t> have different phenotypes. Their tails are different colors.</a:t>
            </a:r>
          </a:p>
          <a:p>
            <a:pPr lvl="1">
              <a:buFont typeface="Arial" pitchFamily="34" charset="0"/>
              <a:buChar char="•"/>
            </a:pPr>
            <a:r>
              <a:rPr lang="en-US" baseline="0" dirty="0" smtClean="0"/>
              <a:t> Remember what Tim and Moby said? DNA determines different traits.</a:t>
            </a:r>
            <a:endParaRPr lang="en-US" dirty="0" smtClean="0"/>
          </a:p>
          <a:p>
            <a:pPr>
              <a:buFontTx/>
              <a:buChar char="-"/>
            </a:pPr>
            <a:r>
              <a:rPr lang="en-US" baseline="0" dirty="0" smtClean="0"/>
              <a:t> Frame 2: </a:t>
            </a:r>
            <a:r>
              <a:rPr lang="en-US" dirty="0" smtClean="0"/>
              <a:t>Genes determine phenotype, we</a:t>
            </a:r>
            <a:r>
              <a:rPr lang="en-US" baseline="0" dirty="0" smtClean="0"/>
              <a:t> (the class) don’t not know how genes determine phenotype yet.</a:t>
            </a:r>
          </a:p>
          <a:p>
            <a:pPr>
              <a:buFontTx/>
              <a:buChar char="-"/>
            </a:pPr>
            <a:r>
              <a:rPr lang="en-US" baseline="0" dirty="0" smtClean="0"/>
              <a:t> Frame 3: Ask: How do the tail color genes make the different tail colors?</a:t>
            </a:r>
          </a:p>
          <a:p>
            <a:pPr lvl="1">
              <a:buFont typeface="Arial" pitchFamily="34" charset="0"/>
              <a:buChar char="•"/>
            </a:pPr>
            <a:r>
              <a:rPr lang="en-US" baseline="0" dirty="0" smtClean="0"/>
              <a:t> Students discuss at tables and share out.</a:t>
            </a:r>
          </a:p>
          <a:p>
            <a:pPr>
              <a:buFontTx/>
              <a:buChar char="-"/>
            </a:pPr>
            <a:r>
              <a:rPr lang="en-US" baseline="0" dirty="0" smtClean="0"/>
              <a:t> Frame 4: Genes determine phenotype through proteins.</a:t>
            </a:r>
          </a:p>
          <a:p>
            <a:pPr lvl="1">
              <a:buFont typeface="Arial" pitchFamily="34" charset="0"/>
              <a:buChar char="•"/>
            </a:pPr>
            <a:r>
              <a:rPr lang="en-US" baseline="0" dirty="0" smtClean="0"/>
              <a:t> We will discuss more about how they do this later, hold on!</a:t>
            </a:r>
          </a:p>
          <a:p>
            <a:pPr lvl="1">
              <a:buFont typeface="Arial" pitchFamily="34" charset="0"/>
              <a:buChar char="•"/>
            </a:pPr>
            <a:r>
              <a:rPr lang="en-US" baseline="0" dirty="0" smtClean="0"/>
              <a:t> First we will focus on proteins.</a:t>
            </a:r>
            <a:endParaRPr lang="en-US" dirty="0" smtClean="0"/>
          </a:p>
          <a:p>
            <a:pPr>
              <a:buFontTx/>
              <a:buNone/>
            </a:pPr>
            <a:endParaRPr lang="en-US" dirty="0" smtClean="0"/>
          </a:p>
          <a:p>
            <a:pPr>
              <a:buFontTx/>
              <a:buNone/>
            </a:pPr>
            <a:r>
              <a:rPr lang="en-US" b="1" dirty="0" smtClean="0"/>
              <a:t>SLIDE GOAL:</a:t>
            </a:r>
          </a:p>
          <a:p>
            <a:pPr>
              <a:buFontTx/>
              <a:buChar char="-"/>
            </a:pPr>
            <a:r>
              <a:rPr lang="en-US" baseline="0" dirty="0" smtClean="0"/>
              <a:t>To highlight what students understand about the links between genes and phenotypes as well as what they don’t.</a:t>
            </a:r>
          </a:p>
          <a:p>
            <a:pPr>
              <a:buFontTx/>
              <a:buChar char="-"/>
            </a:pPr>
            <a:endParaRPr lang="en-US" dirty="0" smtClean="0"/>
          </a:p>
          <a:p>
            <a:r>
              <a:rPr lang="en-US" b="1" dirty="0" smtClean="0"/>
              <a:t>NOTES:</a:t>
            </a:r>
          </a:p>
          <a:p>
            <a:pPr>
              <a:buFontTx/>
              <a:buChar char="-"/>
            </a:pPr>
            <a:r>
              <a:rPr lang="en-US" dirty="0" smtClean="0"/>
              <a:t>This slide relates</a:t>
            </a:r>
            <a:r>
              <a:rPr lang="en-US" baseline="0" dirty="0" smtClean="0"/>
              <a:t> to an activity, taken from the UC Berkeley textbook Science &amp; Life Issues, using the critters Poppy and Skye as examples for understanding inheritance and traits. </a:t>
            </a:r>
          </a:p>
          <a:p>
            <a:pPr>
              <a:buFontTx/>
              <a:buChar char="-"/>
            </a:pPr>
            <a:r>
              <a:rPr lang="en-US" baseline="0" dirty="0" smtClean="0"/>
              <a:t> If this is not the textbook used in your classroom introduce Skye (the critter with the blue tail) and Poppy (the critter with the red tail).</a:t>
            </a:r>
          </a:p>
          <a:p>
            <a:pPr>
              <a:buFontTx/>
              <a:buNone/>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228600" indent="-228600" eaLnBrk="1" hangingPunct="1">
              <a:spcBef>
                <a:spcPct val="0"/>
              </a:spcBef>
              <a:buFontTx/>
              <a:buChar char="-"/>
            </a:pPr>
            <a:r>
              <a:rPr lang="en-US" b="0" baseline="0" dirty="0" smtClean="0">
                <a:solidFill>
                  <a:srgbClr val="FF0000"/>
                </a:solidFill>
                <a:latin typeface="Calibri" charset="0"/>
              </a:rPr>
              <a:t>Science Education for Public Understanding Program, UC Berkeley. Science &amp; Life Issues. </a:t>
            </a:r>
            <a:r>
              <a:rPr lang="en-US" sz="1200" b="0" i="0" kern="1200" dirty="0" smtClean="0">
                <a:solidFill>
                  <a:schemeClr val="tx1"/>
                </a:solidFill>
                <a:latin typeface="+mn-lt"/>
                <a:ea typeface="+mn-ea"/>
                <a:cs typeface="+mn-cs"/>
              </a:rPr>
              <a:t>Ronkonkoma: Lab Aids, 2001.</a:t>
            </a:r>
          </a:p>
        </p:txBody>
      </p:sp>
      <p:sp>
        <p:nvSpPr>
          <p:cNvPr id="4" name="Slide Number Placeholder 3"/>
          <p:cNvSpPr>
            <a:spLocks noGrp="1"/>
          </p:cNvSpPr>
          <p:nvPr>
            <p:ph type="sldNum" sz="quarter" idx="10"/>
          </p:nvPr>
        </p:nvSpPr>
        <p:spPr/>
        <p:txBody>
          <a:bodyPr/>
          <a:lstStyle/>
          <a:p>
            <a:fld id="{C6122946-5863-4517-8CB2-676EB955A2BF}"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b="0" i="0" kern="1200" dirty="0" smtClean="0">
                <a:solidFill>
                  <a:schemeClr val="tx1"/>
                </a:solidFill>
                <a:latin typeface="+mn-lt"/>
                <a:ea typeface="+mn-ea"/>
                <a:cs typeface="+mn-cs"/>
              </a:rPr>
              <a:t>Student Slide: </a:t>
            </a:r>
            <a:r>
              <a:rPr lang="en-US" dirty="0" smtClean="0"/>
              <a:t>EXPLORE</a:t>
            </a:r>
            <a:endParaRPr lang="en-US" sz="1200" b="0" i="0" kern="1200" dirty="0" smtClean="0">
              <a:solidFill>
                <a:schemeClr val="tx1"/>
              </a:solidFill>
              <a:latin typeface="+mn-lt"/>
              <a:ea typeface="+mn-ea"/>
              <a:cs typeface="+mn-cs"/>
            </a:endParaRP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INSTRUCTIONS:</a:t>
            </a:r>
          </a:p>
          <a:p>
            <a:pPr>
              <a:buFontTx/>
              <a:buChar char="-"/>
            </a:pPr>
            <a:r>
              <a:rPr lang="en-US" sz="1200" b="0" i="0" kern="1200" baseline="0" dirty="0" smtClean="0">
                <a:solidFill>
                  <a:schemeClr val="tx1"/>
                </a:solidFill>
                <a:latin typeface="+mn-lt"/>
                <a:ea typeface="+mn-ea"/>
                <a:cs typeface="+mn-cs"/>
              </a:rPr>
              <a:t> Give the students a general definition of a protein, the definition at this point is going to be very limited:</a:t>
            </a:r>
          </a:p>
          <a:p>
            <a:pPr>
              <a:buFontTx/>
              <a:buChar char="-"/>
            </a:pPr>
            <a:r>
              <a:rPr lang="en-US" sz="1200" b="0" i="0" kern="1200" baseline="0" dirty="0" smtClean="0">
                <a:solidFill>
                  <a:schemeClr val="tx1"/>
                </a:solidFill>
                <a:latin typeface="+mn-lt"/>
                <a:ea typeface="+mn-ea"/>
                <a:cs typeface="+mn-cs"/>
              </a:rPr>
              <a:t> We have been talking a lot about proteins and what they do; remember proteins are the link between genes and phenotype.</a:t>
            </a:r>
          </a:p>
          <a:p>
            <a:pPr>
              <a:buFontTx/>
              <a:buChar char="-"/>
            </a:pPr>
            <a:r>
              <a:rPr lang="en-US" sz="1200" b="0" i="0" kern="1200" baseline="0" dirty="0" smtClean="0">
                <a:solidFill>
                  <a:schemeClr val="tx1"/>
                </a:solidFill>
                <a:latin typeface="+mn-lt"/>
                <a:ea typeface="+mn-ea"/>
                <a:cs typeface="+mn-cs"/>
              </a:rPr>
              <a:t> But we haven’t actually said what a protein is have we?</a:t>
            </a:r>
          </a:p>
          <a:p>
            <a:pPr>
              <a:buFontTx/>
              <a:buChar char="-"/>
            </a:pPr>
            <a:r>
              <a:rPr lang="en-US" sz="1200" b="0" i="0" kern="1200" baseline="0" dirty="0" smtClean="0">
                <a:solidFill>
                  <a:schemeClr val="tx1"/>
                </a:solidFill>
                <a:latin typeface="+mn-lt"/>
                <a:ea typeface="+mn-ea"/>
                <a:cs typeface="+mn-cs"/>
              </a:rPr>
              <a:t> The actual definition of what a protein is to complicated for us right now, so you guys we are going to be using a simplified definition, later on in your science careers you guys are going to learn more about proteins and will get a better definition</a:t>
            </a:r>
          </a:p>
          <a:p>
            <a:pPr>
              <a:buFontTx/>
              <a:buChar char="-"/>
            </a:pPr>
            <a:r>
              <a:rPr lang="en-US" sz="1200" b="0" i="0" kern="1200" baseline="0" dirty="0" smtClean="0">
                <a:solidFill>
                  <a:schemeClr val="tx1"/>
                </a:solidFill>
                <a:latin typeface="+mn-lt"/>
                <a:ea typeface="+mn-ea"/>
                <a:cs typeface="+mn-cs"/>
              </a:rPr>
              <a:t> For now we are going to define proteins as: Compounds made by organisms that are involved in almost every aspect of what happens in living organisms, including determining our traits. </a:t>
            </a:r>
          </a:p>
          <a:p>
            <a:pPr>
              <a:buFontTx/>
              <a:buChar char="-"/>
            </a:pPr>
            <a:r>
              <a:rPr lang="en-US" sz="1200" b="0" i="0" kern="1200" baseline="0" dirty="0" smtClean="0">
                <a:solidFill>
                  <a:schemeClr val="tx1"/>
                </a:solidFill>
                <a:latin typeface="+mn-lt"/>
                <a:ea typeface="+mn-ea"/>
                <a:cs typeface="+mn-cs"/>
              </a:rPr>
              <a:t> </a:t>
            </a:r>
            <a:r>
              <a:rPr lang="en-US" sz="1200" b="0" i="0" u="sng" kern="1200" baseline="0" dirty="0" smtClean="0">
                <a:solidFill>
                  <a:schemeClr val="tx1"/>
                </a:solidFill>
                <a:latin typeface="+mn-lt"/>
                <a:ea typeface="+mn-ea"/>
                <a:cs typeface="+mn-cs"/>
              </a:rPr>
              <a:t>Students write down three points about what a protein is in their notebooks</a:t>
            </a:r>
            <a:endParaRPr lang="en-US" sz="1200" b="0" i="0" kern="1200" baseline="0" dirty="0" smtClean="0">
              <a:solidFill>
                <a:schemeClr val="tx1"/>
              </a:solidFill>
              <a:latin typeface="+mn-lt"/>
              <a:ea typeface="+mn-ea"/>
              <a:cs typeface="+mn-cs"/>
            </a:endParaRPr>
          </a:p>
          <a:p>
            <a:pPr>
              <a:buFontTx/>
              <a:buChar char="-"/>
            </a:pPr>
            <a:r>
              <a:rPr lang="en-US" sz="1200" b="0" i="0" kern="1200" baseline="0" dirty="0" smtClean="0">
                <a:solidFill>
                  <a:schemeClr val="tx1"/>
                </a:solidFill>
                <a:latin typeface="+mn-lt"/>
                <a:ea typeface="+mn-ea"/>
                <a:cs typeface="+mn-cs"/>
              </a:rPr>
              <a:t>Students fill in the blank for “</a:t>
            </a:r>
            <a:r>
              <a:rPr lang="en-US" sz="1200" b="0" kern="1200" baseline="0" dirty="0" smtClean="0">
                <a:solidFill>
                  <a:schemeClr val="tx1"/>
                </a:solidFill>
                <a:latin typeface="Times New Roman" pitchFamily="18" charset="0"/>
                <a:ea typeface="+mn-ea"/>
                <a:cs typeface="Times New Roman" pitchFamily="18" charset="0"/>
              </a:rPr>
              <a:t>All these functions come together to make a cell that </a:t>
            </a:r>
            <a:r>
              <a:rPr lang="en-US" sz="1200" b="0" kern="1200" baseline="0" dirty="0" smtClean="0">
                <a:solidFill>
                  <a:schemeClr val="tx1"/>
                </a:solidFill>
                <a:latin typeface="Times New Roman" pitchFamily="18" charset="0"/>
                <a:ea typeface="+mn-ea"/>
                <a:cs typeface="Times New Roman" pitchFamily="18" charset="0"/>
              </a:rPr>
              <a:t>------------ </a:t>
            </a:r>
            <a:r>
              <a:rPr lang="en-US" sz="1200" b="0" kern="1200" baseline="0" dirty="0" smtClean="0">
                <a:solidFill>
                  <a:schemeClr val="tx1"/>
                </a:solidFill>
                <a:latin typeface="Times New Roman" pitchFamily="18" charset="0"/>
                <a:ea typeface="+mn-ea"/>
                <a:cs typeface="Times New Roman" pitchFamily="18" charset="0"/>
              </a:rPr>
              <a:t>a certain way” provided in their notebooks”**</a:t>
            </a:r>
            <a:endParaRPr lang="en-US" sz="1200" b="0" i="0" kern="1200" baseline="0" dirty="0" smtClean="0">
              <a:solidFill>
                <a:schemeClr val="tx1"/>
              </a:solidFill>
              <a:latin typeface="Times New Roman" pitchFamily="18" charset="0"/>
              <a:ea typeface="+mn-ea"/>
              <a:cs typeface="Times New Roman" pitchFamily="18" charset="0"/>
            </a:endParaRPr>
          </a:p>
          <a:p>
            <a:pPr>
              <a:buFontTx/>
              <a:buNone/>
            </a:pPr>
            <a:endParaRPr lang="en-US" sz="1200" b="0" i="0" kern="1200" baseline="0" dirty="0" smtClean="0">
              <a:solidFill>
                <a:schemeClr val="tx1"/>
              </a:solidFill>
              <a:latin typeface="+mn-lt"/>
              <a:ea typeface="+mn-ea"/>
              <a:cs typeface="+mn-cs"/>
            </a:endParaRPr>
          </a:p>
          <a:p>
            <a:pPr>
              <a:buFontTx/>
              <a:buNone/>
            </a:pPr>
            <a:r>
              <a:rPr lang="en-US" sz="1200" b="1" i="0" kern="1200" baseline="0" dirty="0" smtClean="0">
                <a:solidFill>
                  <a:schemeClr val="tx1"/>
                </a:solidFill>
                <a:latin typeface="+mn-lt"/>
                <a:ea typeface="+mn-ea"/>
                <a:cs typeface="+mn-cs"/>
              </a:rPr>
              <a:t>SLIDE GOAL:</a:t>
            </a:r>
          </a:p>
          <a:p>
            <a:pPr>
              <a:buFontTx/>
              <a:buNone/>
            </a:pPr>
            <a:r>
              <a:rPr lang="en-US" sz="1200" b="0" i="0" kern="1200" baseline="0" dirty="0" smtClean="0">
                <a:solidFill>
                  <a:schemeClr val="tx1"/>
                </a:solidFill>
                <a:latin typeface="+mn-lt"/>
                <a:ea typeface="+mn-ea"/>
                <a:cs typeface="+mn-cs"/>
              </a:rPr>
              <a:t>- Provide students with concrete descriptions of what a protein is and a visual demonstration of how they are connected with genes and phenotype.</a:t>
            </a:r>
          </a:p>
          <a:p>
            <a:pPr>
              <a:buFontTx/>
              <a:buNone/>
            </a:pPr>
            <a:endParaRPr lang="en-US" sz="1200" b="0" i="0" kern="1200" baseline="0" dirty="0" smtClean="0">
              <a:solidFill>
                <a:schemeClr val="tx1"/>
              </a:solidFill>
              <a:latin typeface="+mn-lt"/>
              <a:ea typeface="+mn-ea"/>
              <a:cs typeface="+mn-cs"/>
            </a:endParaRPr>
          </a:p>
          <a:p>
            <a:pPr>
              <a:buFontTx/>
              <a:buNone/>
            </a:pPr>
            <a:r>
              <a:rPr lang="en-US" sz="1200" b="1" i="0" kern="1200" baseline="0" dirty="0" smtClean="0">
                <a:solidFill>
                  <a:schemeClr val="tx1"/>
                </a:solidFill>
                <a:latin typeface="+mn-lt"/>
                <a:ea typeface="+mn-ea"/>
                <a:cs typeface="+mn-cs"/>
              </a:rPr>
              <a:t>NOTES:</a:t>
            </a:r>
          </a:p>
          <a:p>
            <a:pPr>
              <a:buFontTx/>
              <a:buChar char="-"/>
            </a:pPr>
            <a:r>
              <a:rPr lang="en-US" sz="1200" b="0" i="0" kern="1200" baseline="0" dirty="0" smtClean="0">
                <a:solidFill>
                  <a:schemeClr val="tx1"/>
                </a:solidFill>
                <a:latin typeface="+mn-lt"/>
                <a:ea typeface="+mn-ea"/>
                <a:cs typeface="+mn-cs"/>
              </a:rPr>
              <a:t>Official definition of protein with examples:</a:t>
            </a:r>
            <a:endParaRPr lang="en-US" sz="1200" b="0" i="0" kern="1200" dirty="0" smtClean="0">
              <a:solidFill>
                <a:schemeClr val="tx1"/>
              </a:solidFill>
              <a:latin typeface="+mn-lt"/>
              <a:ea typeface="+mn-ea"/>
              <a:cs typeface="+mn-cs"/>
            </a:endParaRPr>
          </a:p>
          <a:p>
            <a:endParaRPr lang="en-US" sz="1200" b="0" i="0" kern="1200" dirty="0" smtClean="0">
              <a:solidFill>
                <a:schemeClr val="tx1"/>
              </a:solidFill>
              <a:latin typeface="+mn-lt"/>
              <a:ea typeface="+mn-ea"/>
              <a:cs typeface="+mn-cs"/>
            </a:endParaRPr>
          </a:p>
          <a:p>
            <a:pPr>
              <a:buFont typeface="Arial" pitchFamily="34" charset="0"/>
              <a:buNone/>
            </a:pPr>
            <a:r>
              <a:rPr lang="en-US" sz="1200" b="0" i="0" kern="1200" dirty="0" smtClean="0">
                <a:solidFill>
                  <a:schemeClr val="tx1"/>
                </a:solidFill>
                <a:latin typeface="+mn-lt"/>
                <a:ea typeface="+mn-ea"/>
                <a:cs typeface="+mn-cs"/>
              </a:rPr>
              <a:t>Any of numerous organic compounds, complex</a:t>
            </a:r>
            <a:r>
              <a:rPr lang="en-US" sz="1200" b="0" i="0" kern="1200" baseline="0" dirty="0" smtClean="0">
                <a:solidFill>
                  <a:schemeClr val="tx1"/>
                </a:solidFill>
                <a:latin typeface="+mn-lt"/>
                <a:ea typeface="+mn-ea"/>
                <a:cs typeface="+mn-cs"/>
              </a:rPr>
              <a:t> polymers</a:t>
            </a:r>
            <a:r>
              <a:rPr lang="en-US" sz="1200" b="0" i="0" kern="1200" dirty="0" smtClean="0">
                <a:solidFill>
                  <a:schemeClr val="tx1"/>
                </a:solidFill>
                <a:latin typeface="+mn-lt"/>
                <a:ea typeface="+mn-ea"/>
                <a:cs typeface="+mn-cs"/>
              </a:rPr>
              <a:t> of</a:t>
            </a:r>
            <a:r>
              <a:rPr lang="en-US" sz="1200" b="0" i="0" kern="1200" baseline="0" dirty="0" smtClean="0">
                <a:solidFill>
                  <a:schemeClr val="tx1"/>
                </a:solidFill>
                <a:latin typeface="+mn-lt"/>
                <a:ea typeface="+mn-ea"/>
                <a:cs typeface="+mn-cs"/>
              </a:rPr>
              <a:t> amino acids</a:t>
            </a:r>
            <a:r>
              <a:rPr lang="en-US" sz="1200" b="0" i="0" kern="1200" dirty="0" smtClean="0">
                <a:solidFill>
                  <a:schemeClr val="tx1"/>
                </a:solidFill>
                <a:latin typeface="+mn-lt"/>
                <a:ea typeface="+mn-ea"/>
                <a:cs typeface="+mn-cs"/>
              </a:rPr>
              <a:t> that are </a:t>
            </a:r>
            <a:r>
              <a:rPr lang="en-US" sz="1200" b="0" i="1" kern="1200" dirty="0" smtClean="0">
                <a:solidFill>
                  <a:schemeClr val="tx1"/>
                </a:solidFill>
                <a:latin typeface="+mn-lt"/>
                <a:ea typeface="+mn-ea"/>
                <a:cs typeface="+mn-cs"/>
              </a:rPr>
              <a:t>involved in nearly every aspect of the physiology and biochemistry of living organisms.</a:t>
            </a:r>
            <a:r>
              <a:rPr lang="en-US" sz="1200" b="0" i="0" kern="1200" dirty="0" smtClean="0">
                <a:solidFill>
                  <a:schemeClr val="tx1"/>
                </a:solidFill>
                <a:latin typeface="+mn-lt"/>
                <a:ea typeface="+mn-ea"/>
                <a:cs typeface="+mn-cs"/>
              </a:rPr>
              <a:t> Twenty different amino acids are common to proteins, linked in chains of hundreds to thousands of units. An active protein molecule has three important levels of structure: primary (the amino acid sequence), determined by the genes; secondary (the geometric shape, often a helix), determined by the angles of the covalent bonds between and within amino acids; and tertiary (the looped and folded overall shape), determined largely by attraction between oppositely charged groups (and repulsion between like charged groups) on amino-acid side chains and especially by hydrogen bonding. The tertiary structure, which can be globular or sheet like with ridges, crevices, or pockets, often holds the key to a protein's biological activity. Proteins can serve, e.g., as structural material (as in connective tissue and hair; </a:t>
            </a:r>
            <a:r>
              <a:rPr lang="en-US" sz="1200" b="0" i="1" kern="1200" dirty="0" smtClean="0">
                <a:solidFill>
                  <a:schemeClr val="tx1"/>
                </a:solidFill>
                <a:latin typeface="+mn-lt"/>
                <a:ea typeface="+mn-ea"/>
                <a:cs typeface="+mn-cs"/>
              </a:rPr>
              <a:t>see </a:t>
            </a:r>
            <a:r>
              <a:rPr lang="en-US" sz="1200" b="0" i="0" kern="1200" dirty="0" smtClean="0">
                <a:solidFill>
                  <a:schemeClr val="tx1"/>
                </a:solidFill>
                <a:latin typeface="+mn-lt"/>
                <a:ea typeface="+mn-ea"/>
                <a:cs typeface="+mn-cs"/>
              </a:rPr>
              <a:t>collagen; keratin), as enzymes and hormones, as transporters of essential substances such as oxygen (</a:t>
            </a:r>
            <a:r>
              <a:rPr lang="en-US" sz="1200" b="0" i="1" kern="1200" dirty="0" smtClean="0">
                <a:solidFill>
                  <a:schemeClr val="tx1"/>
                </a:solidFill>
                <a:latin typeface="+mn-lt"/>
                <a:ea typeface="+mn-ea"/>
                <a:cs typeface="+mn-cs"/>
              </a:rPr>
              <a:t>see</a:t>
            </a:r>
            <a:r>
              <a:rPr lang="en-US" sz="1200" b="0" i="0" kern="1200" dirty="0" smtClean="0">
                <a:solidFill>
                  <a:schemeClr val="tx1"/>
                </a:solidFill>
                <a:latin typeface="+mn-lt"/>
                <a:ea typeface="+mn-ea"/>
                <a:cs typeface="+mn-cs"/>
              </a:rPr>
              <a:t> hemoglobin), as antibodies, or as regulators of gene expression. Some proteins are simple (amino acids only), some conjugated (</a:t>
            </a:r>
            <a:r>
              <a:rPr lang="en-US" sz="1200" b="0" i="1" kern="1200" dirty="0" smtClean="0">
                <a:solidFill>
                  <a:schemeClr val="tx1"/>
                </a:solidFill>
                <a:latin typeface="+mn-lt"/>
                <a:ea typeface="+mn-ea"/>
                <a:cs typeface="+mn-cs"/>
              </a:rPr>
              <a:t>see </a:t>
            </a:r>
            <a:r>
              <a:rPr lang="en-US" sz="1200" b="0" i="0" kern="1200" dirty="0" smtClean="0">
                <a:solidFill>
                  <a:schemeClr val="tx1"/>
                </a:solidFill>
                <a:latin typeface="+mn-lt"/>
                <a:ea typeface="+mn-ea"/>
                <a:cs typeface="+mn-cs"/>
              </a:rPr>
              <a:t>conjugation) to other groups, often vitamins or metal atoms needed in tiny amounts in the diet (</a:t>
            </a:r>
            <a:r>
              <a:rPr lang="en-US" sz="1200" b="0" i="1" kern="1200" dirty="0" smtClean="0">
                <a:solidFill>
                  <a:schemeClr val="tx1"/>
                </a:solidFill>
                <a:latin typeface="+mn-lt"/>
                <a:ea typeface="+mn-ea"/>
                <a:cs typeface="+mn-cs"/>
              </a:rPr>
              <a:t>see </a:t>
            </a:r>
            <a:r>
              <a:rPr lang="en-US" sz="1200" b="0" i="0" kern="1200" dirty="0" smtClean="0">
                <a:solidFill>
                  <a:schemeClr val="tx1"/>
                </a:solidFill>
                <a:latin typeface="+mn-lt"/>
                <a:ea typeface="+mn-ea"/>
                <a:cs typeface="+mn-cs"/>
              </a:rPr>
              <a:t> coenzyme; cofactor). Rhodopsin and hemoglobin are conjugated proteins. Proteins may be covalently linked to other atoms or molecules, as to sugars (glycoproteins), phosphate groups (phosphoproteins), or sulfur (sulfoproteins). Proteins are an essential human nutrient, obtained from both plant and animal foods. Their greatest commercial use is in food products; they are also employed in adhesives, plastics, and fibers. </a:t>
            </a:r>
          </a:p>
          <a:p>
            <a:r>
              <a:rPr lang="en-US" sz="1200" b="0" i="0" kern="1200" dirty="0" smtClean="0">
                <a:solidFill>
                  <a:schemeClr val="tx1"/>
                </a:solidFill>
                <a:latin typeface="+mn-lt"/>
                <a:ea typeface="+mn-ea"/>
                <a:cs typeface="+mn-cs"/>
              </a:rPr>
              <a:t>(Merriam Webster online; Merriam Webster online,</a:t>
            </a:r>
            <a:r>
              <a:rPr lang="en-US" sz="1200" b="0" i="0" kern="1200" baseline="0" dirty="0" smtClean="0">
                <a:solidFill>
                  <a:schemeClr val="tx1"/>
                </a:solidFill>
                <a:latin typeface="+mn-lt"/>
                <a:ea typeface="+mn-ea"/>
                <a:cs typeface="+mn-cs"/>
              </a:rPr>
              <a:t> </a:t>
            </a:r>
            <a:r>
              <a:rPr lang="en-US" dirty="0" smtClean="0">
                <a:hlinkClick r:id="rId3"/>
              </a:rPr>
              <a:t>http://www.merriam-webster.com/dictionary/protein</a:t>
            </a:r>
            <a:r>
              <a:rPr lang="en-US" dirty="0" smtClean="0"/>
              <a:t>)</a:t>
            </a:r>
            <a:endParaRPr lang="en-US" sz="1200" b="0" i="0" kern="1200" dirty="0" smtClean="0">
              <a:solidFill>
                <a:schemeClr val="tx1"/>
              </a:solidFill>
              <a:latin typeface="+mn-lt"/>
              <a:ea typeface="+mn-ea"/>
              <a:cs typeface="+mn-cs"/>
            </a:endParaRPr>
          </a:p>
          <a:p>
            <a:endParaRPr lang="en-US" sz="1200" b="0" i="0" kern="1200" dirty="0" smtClean="0">
              <a:solidFill>
                <a:schemeClr val="tx1"/>
              </a:solidFill>
              <a:latin typeface="+mn-lt"/>
              <a:ea typeface="+mn-ea"/>
              <a:cs typeface="+mn-cs"/>
            </a:endParaRPr>
          </a:p>
          <a:p>
            <a:pPr>
              <a:buFontTx/>
              <a:buChar char="-"/>
            </a:pPr>
            <a:r>
              <a:rPr lang="en-US" sz="1200" b="0" i="0" kern="1200" dirty="0" smtClean="0">
                <a:solidFill>
                  <a:schemeClr val="tx1"/>
                </a:solidFill>
                <a:latin typeface="+mn-lt"/>
                <a:ea typeface="+mn-ea"/>
                <a:cs typeface="+mn-cs"/>
              </a:rPr>
              <a:t>This</a:t>
            </a:r>
            <a:r>
              <a:rPr lang="en-US" sz="1200" b="0" i="0" kern="1200" baseline="0" dirty="0" smtClean="0">
                <a:solidFill>
                  <a:schemeClr val="tx1"/>
                </a:solidFill>
                <a:latin typeface="+mn-lt"/>
                <a:ea typeface="+mn-ea"/>
                <a:cs typeface="+mn-cs"/>
              </a:rPr>
              <a:t> definition is beyond what students can understand at this point, but it may be helpful to know as you field questions and explain proteins to the students</a:t>
            </a:r>
          </a:p>
          <a:p>
            <a:pPr>
              <a:buFontTx/>
              <a:buChar char="-"/>
            </a:pPr>
            <a:endParaRPr lang="en-US" sz="1200" b="0" i="0" kern="1200" baseline="0" dirty="0" smtClean="0">
              <a:solidFill>
                <a:schemeClr val="tx1"/>
              </a:solidFill>
              <a:latin typeface="+mn-lt"/>
              <a:ea typeface="+mn-ea"/>
              <a:cs typeface="+mn-cs"/>
            </a:endParaRPr>
          </a:p>
          <a:p>
            <a:pPr>
              <a:buFontTx/>
              <a:buChar char="-"/>
            </a:pPr>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dirty="0" smtClean="0"/>
              <a:t>Student Slide: EXPLORE</a:t>
            </a:r>
          </a:p>
          <a:p>
            <a:endParaRPr lang="en-US" dirty="0" smtClean="0"/>
          </a:p>
          <a:p>
            <a:r>
              <a:rPr lang="en-US" b="1" dirty="0" smtClean="0"/>
              <a:t>INSTRUCTIONS:</a:t>
            </a:r>
            <a:endParaRPr lang="en-US" baseline="0" dirty="0" smtClean="0"/>
          </a:p>
          <a:p>
            <a:pPr>
              <a:buFontTx/>
              <a:buNone/>
            </a:pPr>
            <a:r>
              <a:rPr lang="en-US" baseline="0" dirty="0" smtClean="0"/>
              <a:t>-Describe the following to students:</a:t>
            </a:r>
          </a:p>
          <a:p>
            <a:pPr>
              <a:buFontTx/>
              <a:buChar char="-"/>
            </a:pPr>
            <a:r>
              <a:rPr lang="en-US" dirty="0" smtClean="0"/>
              <a:t> Multicellular</a:t>
            </a:r>
            <a:r>
              <a:rPr lang="en-US" baseline="0" dirty="0" smtClean="0"/>
              <a:t> organisms (like critters) aren’t the only organisms with phenotypes.</a:t>
            </a:r>
          </a:p>
          <a:p>
            <a:pPr>
              <a:buFontTx/>
              <a:buChar char="-"/>
            </a:pPr>
            <a:r>
              <a:rPr lang="en-US" baseline="0" dirty="0" smtClean="0"/>
              <a:t> Above image: Single celled organisms called diatoms which live aquatic environments and have cell walls made out of silica, which is similar to glass.</a:t>
            </a:r>
          </a:p>
          <a:p>
            <a:pPr lvl="1">
              <a:buFont typeface="Arial" pitchFamily="34" charset="0"/>
              <a:buChar char="•"/>
            </a:pPr>
            <a:r>
              <a:rPr lang="en-US" baseline="0" dirty="0" smtClean="0"/>
              <a:t> Emphasize the very different shapes, the cells look different, they have different phenotypes.</a:t>
            </a:r>
          </a:p>
          <a:p>
            <a:pPr lvl="1">
              <a:buFont typeface="Arial" pitchFamily="34" charset="0"/>
              <a:buChar char="•"/>
            </a:pPr>
            <a:r>
              <a:rPr lang="en-US" baseline="0" dirty="0" smtClean="0"/>
              <a:t> Will learn more about diatoms later in this unit.</a:t>
            </a:r>
          </a:p>
          <a:p>
            <a:pPr lvl="1">
              <a:buFont typeface="Arial" pitchFamily="34" charset="0"/>
              <a:buChar char="•"/>
            </a:pPr>
            <a:endParaRPr lang="en-US" baseline="0" dirty="0" smtClean="0"/>
          </a:p>
          <a:p>
            <a:pPr lvl="0">
              <a:buFontTx/>
              <a:buChar char="-"/>
            </a:pPr>
            <a:r>
              <a:rPr lang="en-US" baseline="0" dirty="0" smtClean="0"/>
              <a:t>Optional web quest:</a:t>
            </a:r>
          </a:p>
          <a:p>
            <a:pPr lvl="1">
              <a:buFont typeface="Arial" pitchFamily="34" charset="0"/>
              <a:buChar char="•"/>
            </a:pPr>
            <a:r>
              <a:rPr lang="en-US" baseline="0" dirty="0" smtClean="0"/>
              <a:t> Instruct students to go to the aquaparadox website (</a:t>
            </a:r>
            <a:r>
              <a:rPr lang="en-US" dirty="0" smtClean="0">
                <a:hlinkClick r:id="rId3"/>
              </a:rPr>
              <a:t>http://www.obs-vlfr.fr/gallery2/v/Aquaparadox/Marine-Diatoms/</a:t>
            </a:r>
            <a:r>
              <a:rPr lang="en-US" dirty="0" smtClean="0"/>
              <a:t>)</a:t>
            </a:r>
            <a:r>
              <a:rPr lang="en-US" baseline="0" dirty="0" smtClean="0"/>
              <a:t> and look around.</a:t>
            </a:r>
          </a:p>
          <a:p>
            <a:pPr lvl="1">
              <a:buFont typeface="Arial" pitchFamily="34" charset="0"/>
              <a:buChar char="•"/>
            </a:pPr>
            <a:r>
              <a:rPr lang="en-US" baseline="0" dirty="0" smtClean="0"/>
              <a:t> Many of the images are not of diatoms, but of other single celled organisms in the ocean. Be sure students are clear on this.</a:t>
            </a:r>
          </a:p>
          <a:p>
            <a:pPr lvl="1">
              <a:buFont typeface="Arial" pitchFamily="34" charset="0"/>
              <a:buChar char="•"/>
            </a:pPr>
            <a:r>
              <a:rPr lang="en-US" baseline="0" dirty="0" smtClean="0"/>
              <a:t> Have each student choose their favorite image and share it with their table. </a:t>
            </a:r>
          </a:p>
          <a:p>
            <a:pPr lvl="1">
              <a:buFont typeface="Arial" pitchFamily="34" charset="0"/>
              <a:buChar char="•"/>
            </a:pPr>
            <a:r>
              <a:rPr lang="en-US" baseline="0" dirty="0" smtClean="0"/>
              <a:t> This should be a quick activity but will emphasize the many different morphologies that can be found in single celled organisms.</a:t>
            </a:r>
          </a:p>
          <a:p>
            <a:pPr lvl="1">
              <a:buFontTx/>
              <a:buChar cha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a:t>
            </a:r>
            <a:r>
              <a:rPr lang="en-US" b="1" baseline="0" dirty="0" smtClean="0">
                <a:latin typeface="Calibri" charset="0"/>
              </a:rPr>
              <a:t> </a:t>
            </a:r>
            <a:r>
              <a:rPr lang="en-US" b="1" dirty="0" smtClean="0">
                <a:latin typeface="Calibri" charset="0"/>
              </a:rPr>
              <a:t>GOAL:</a:t>
            </a:r>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latin typeface="Calibri" charset="0"/>
              </a:rPr>
              <a:t>To</a:t>
            </a:r>
            <a:r>
              <a:rPr lang="en-US" baseline="0" dirty="0" smtClean="0">
                <a:latin typeface="Calibri" charset="0"/>
              </a:rPr>
              <a:t> make sure students relate the idea of phenotype to both “critters” as well as single celled organisms, this will be important later in the unit.</a:t>
            </a:r>
          </a:p>
          <a:p>
            <a:pPr marL="0" marR="0" indent="0" algn="l" defTabSz="914400" rtl="0" eaLnBrk="1" fontAlgn="auto" latinLnBrk="0" hangingPunct="1">
              <a:lnSpc>
                <a:spcPct val="100000"/>
              </a:lnSpc>
              <a:spcBef>
                <a:spcPts val="0"/>
              </a:spcBef>
              <a:spcAft>
                <a:spcPts val="0"/>
              </a:spcAft>
              <a:buClrTx/>
              <a:buSzTx/>
              <a:buFontTx/>
              <a:buChar char="-"/>
              <a:tabLst/>
              <a:defRPr/>
            </a:pPr>
            <a:endParaRPr lang="en-US" baseline="0"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latin typeface="Calibri" charset="0"/>
              </a:rPr>
              <a:t>NOTES: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0" baseline="0" dirty="0" smtClean="0">
                <a:latin typeface="Calibri" charset="0"/>
              </a:rPr>
              <a:t>This is students first introduction to what diatoms look like up close, or first introduction to diatoms in general if this unit was not preceded by the Primary Production unit authored by Sarah Lerch and Felicia Ryder on SCC website. This is meant to be a first taste of the all that is to come with how diatoms are looked at in this unit.</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0" baseline="0" dirty="0" smtClean="0">
                <a:latin typeface="Calibri" charset="0"/>
              </a:rPr>
              <a:t> The students will learn more about diatoms themselves later in the unit.</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0" baseline="0" dirty="0" smtClean="0">
                <a:latin typeface="Calibri" charset="0"/>
              </a:rPr>
              <a:t> Background on diatoms: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1" baseline="0" dirty="0" smtClean="0">
                <a:latin typeface="Calibri" charset="0"/>
              </a:rPr>
              <a:t> </a:t>
            </a:r>
            <a:r>
              <a:rPr lang="en-US" b="0" baseline="0" dirty="0" smtClean="0">
                <a:latin typeface="Calibri" charset="0"/>
              </a:rPr>
              <a:t>Diatoms are single celled photosynthetic organisms typically found in aquatic environments.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latin typeface="Calibri" charset="0"/>
              </a:rPr>
              <a:t> They account for approximately 20% of global primary production and 40% of primary production in the ocean so they are incredibly important ecologically.</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latin typeface="Calibri" charset="0"/>
              </a:rPr>
              <a:t> One of diatoms unique traits are their cell walls which are made of silica, which is chemically similar to glass.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latin typeface="Calibri" charset="0"/>
              </a:rPr>
              <a:t> For more readings on diatoms refer to these websites: </a:t>
            </a:r>
          </a:p>
          <a:p>
            <a:pPr marL="914400" marR="0" lvl="2"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b="0" baseline="0" dirty="0" smtClean="0">
                <a:latin typeface="Calibri" charset="0"/>
              </a:rPr>
              <a:t> http://earthguide.ucsd.edu/diatom/d1.html (Great website, discusses topics in ways that could be explained to students as well) </a:t>
            </a:r>
          </a:p>
          <a:p>
            <a:pPr marL="914400" marR="0" lvl="2"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b="0" baseline="0" dirty="0" smtClean="0">
                <a:latin typeface="Calibri" charset="0"/>
              </a:rPr>
              <a:t> http://www.ucl.ac.uk/GeolSci/micropal/diatom.html (More detailed than necessary but has good information and images)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latin typeface="Calibri" charset="0"/>
              </a:rPr>
              <a:t>Diatom Images: Dolan, John (2009, December 5). </a:t>
            </a:r>
            <a:r>
              <a:rPr lang="en-US" i="0" baseline="0" dirty="0" smtClean="0">
                <a:latin typeface="Calibri" charset="0"/>
              </a:rPr>
              <a:t>Marine Diatoms. </a:t>
            </a:r>
            <a:r>
              <a:rPr lang="fr-FR" i="1" baseline="0" dirty="0" smtClean="0">
                <a:latin typeface="Calibri" charset="0"/>
              </a:rPr>
              <a:t>Galerie de l'Observatoire Océanologique de Villefranche-sur-Mer. </a:t>
            </a:r>
            <a:r>
              <a:rPr lang="fr-FR" i="0" baseline="0" dirty="0" smtClean="0">
                <a:latin typeface="Calibri" charset="0"/>
              </a:rPr>
              <a:t>Retrieved September 4, 2013, </a:t>
            </a:r>
            <a:r>
              <a:rPr lang="fr-FR" i="0" baseline="0" dirty="0" err="1" smtClean="0">
                <a:latin typeface="Calibri" charset="0"/>
              </a:rPr>
              <a:t>from</a:t>
            </a:r>
            <a:r>
              <a:rPr lang="fr-FR" i="0" baseline="0" dirty="0" smtClean="0">
                <a:latin typeface="Calibri" charset="0"/>
              </a:rPr>
              <a:t> </a:t>
            </a:r>
            <a:r>
              <a:rPr lang="en-US" dirty="0" smtClean="0">
                <a:hlinkClick r:id="rId3"/>
              </a:rPr>
              <a:t>http://www.obs-vlfr.fr/gallery2/v/Aquaparadox/Marine-Diatoms/</a:t>
            </a:r>
            <a:r>
              <a:rPr lang="en-US" dirty="0" smtClean="0"/>
              <a:t>.</a:t>
            </a:r>
            <a:endParaRPr lang="en-US" i="1" baseline="0" dirty="0" smtClean="0">
              <a:latin typeface="Calibri" charset="0"/>
            </a:endParaRPr>
          </a:p>
        </p:txBody>
      </p:sp>
      <p:sp>
        <p:nvSpPr>
          <p:cNvPr id="4" name="Slide Number Placeholder 3"/>
          <p:cNvSpPr>
            <a:spLocks noGrp="1"/>
          </p:cNvSpPr>
          <p:nvPr>
            <p:ph type="sldNum" sz="quarter" idx="10"/>
          </p:nvPr>
        </p:nvSpPr>
        <p:spPr/>
        <p:txBody>
          <a:bodyPr/>
          <a:lstStyle/>
          <a:p>
            <a:fld id="{C6122946-5863-4517-8CB2-676EB955A2BF}"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dirty="0" smtClean="0"/>
              <a:t>Teacher Slide: EXPLORE</a:t>
            </a:r>
          </a:p>
          <a:p>
            <a:endParaRPr lang="en-US" dirty="0" smtClean="0"/>
          </a:p>
          <a:p>
            <a:r>
              <a:rPr lang="en-US" b="1" dirty="0" smtClean="0"/>
              <a:t>INSTRUCTIONS: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t> </a:t>
            </a:r>
            <a:r>
              <a:rPr lang="en-US" b="0" baseline="0" dirty="0" smtClean="0"/>
              <a:t>This slide can be used as a quick reference for the construction site analogy explore. More details will be provided in the comments for each slide.</a:t>
            </a:r>
            <a:endParaRPr lang="en-US" dirty="0" smtClean="0"/>
          </a:p>
          <a:p>
            <a:pPr>
              <a:buFontTx/>
              <a:buChar char="-"/>
            </a:pPr>
            <a:r>
              <a:rPr lang="en-US" dirty="0" smtClean="0"/>
              <a:t> Prior</a:t>
            </a:r>
            <a:r>
              <a:rPr lang="en-US" baseline="0" dirty="0" smtClean="0"/>
              <a:t> to Lesson: Print out copies of “1. Cellular construction </a:t>
            </a:r>
            <a:r>
              <a:rPr lang="en-US" baseline="0" dirty="0" smtClean="0"/>
              <a:t>zone-matching.docx</a:t>
            </a:r>
            <a:r>
              <a:rPr lang="en-US" baseline="0" dirty="0" smtClean="0"/>
              <a:t>”  each sheet has enough images/ descriptions for 3 sets. Cut out sets of images and descriptions. Clip sets together, or put in envelopes. </a:t>
            </a:r>
          </a:p>
          <a:p>
            <a:pPr>
              <a:buFontTx/>
              <a:buChar char="-"/>
            </a:pPr>
            <a:endParaRPr lang="en-US" baseline="0" dirty="0" smtClean="0"/>
          </a:p>
          <a:p>
            <a:pPr>
              <a:buFontTx/>
              <a:buNone/>
            </a:pPr>
            <a:r>
              <a:rPr lang="en-US" b="1" baseline="0" dirty="0" smtClean="0"/>
              <a:t>ACTIVITY GOAL:</a:t>
            </a:r>
          </a:p>
          <a:p>
            <a:pPr>
              <a:buFontTx/>
              <a:buNone/>
            </a:pPr>
            <a:r>
              <a:rPr lang="en-US" b="0" baseline="0" dirty="0" smtClean="0"/>
              <a:t>- The goal of this activity is for students to understand that proteins have a variety of functions within the cell and that these different functions affect the cell’s phenotype.</a:t>
            </a:r>
          </a:p>
          <a:p>
            <a:pPr>
              <a:buFontTx/>
              <a:buNone/>
            </a:pPr>
            <a:endParaRPr lang="en-US" b="1" baseline="0" dirty="0" smtClean="0"/>
          </a:p>
          <a:p>
            <a:pPr>
              <a:buFontTx/>
              <a:buNone/>
            </a:pPr>
            <a:r>
              <a:rPr lang="en-US" b="1" baseline="0" dirty="0" smtClean="0"/>
              <a:t>OVERVIEW:</a:t>
            </a:r>
          </a:p>
          <a:p>
            <a:pPr marL="228600" marR="0" lvl="0" indent="-228600" algn="l" defTabSz="914400" rtl="0" eaLnBrk="1" fontAlgn="auto" latinLnBrk="0" hangingPunct="1">
              <a:lnSpc>
                <a:spcPct val="100000"/>
              </a:lnSpc>
              <a:spcBef>
                <a:spcPts val="0"/>
              </a:spcBef>
              <a:spcAft>
                <a:spcPts val="0"/>
              </a:spcAft>
              <a:buClrTx/>
              <a:buSzTx/>
              <a:buFontTx/>
              <a:buChar char="-"/>
              <a:tabLst/>
              <a:defRPr/>
            </a:pPr>
            <a:r>
              <a:rPr lang="en-US" baseline="0" dirty="0" smtClean="0"/>
              <a:t>A construction site and its workers will be used as an analogy for a cell and its proteins. Students will match workers/ proteins with their jobs/ functions.</a:t>
            </a:r>
          </a:p>
          <a:p>
            <a:pPr marL="228600" marR="0" lvl="0" indent="-228600" algn="l" defTabSz="914400" rtl="0" eaLnBrk="1" fontAlgn="auto" latinLnBrk="0" hangingPunct="1">
              <a:lnSpc>
                <a:spcPct val="100000"/>
              </a:lnSpc>
              <a:spcBef>
                <a:spcPts val="0"/>
              </a:spcBef>
              <a:spcAft>
                <a:spcPts val="0"/>
              </a:spcAft>
              <a:buClrTx/>
              <a:buSzTx/>
              <a:buFontTx/>
              <a:buChar char="-"/>
              <a:tabLst/>
              <a:defRPr/>
            </a:pPr>
            <a:r>
              <a:rPr lang="en-US" baseline="0" dirty="0" smtClean="0"/>
              <a:t>Each worker and material has a specific job in determining what the house looks like, these workers and materials represent proteins which have specific jobs in determining what the cell looks like.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The house represents the cell itself.</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The frame of the house gives it its shape. The frame represents the protein that determines a cell’s shape.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The worker carrying the board up the ladder is transporting the materials that are being used to build the house. This worker represents the protein that transports the building blocks used to build the cell.</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The worker building the brick wall is building the wall of the house. This worker represents the protein which makes the cell wall.</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The worker with the megaphone is the foreman who gives directions to the other workers. This worker represents a protein that starts and stops processes in the cell.</a:t>
            </a:r>
          </a:p>
          <a:p>
            <a:pPr marL="228600" lvl="0" indent="-228600">
              <a:buFontTx/>
              <a:buChar char="-"/>
            </a:pPr>
            <a:r>
              <a:rPr lang="en-US" dirty="0" smtClean="0"/>
              <a:t> Des</a:t>
            </a:r>
            <a:r>
              <a:rPr lang="en-US" baseline="0" dirty="0" smtClean="0"/>
              <a:t>cribe the activity. First orienting students to the construction site, then explaining the analogy.</a:t>
            </a:r>
          </a:p>
          <a:p>
            <a:pPr marL="228600" lvl="0" indent="-228600">
              <a:buFontTx/>
              <a:buChar char="-"/>
            </a:pPr>
            <a:r>
              <a:rPr lang="en-US" baseline="0" dirty="0" smtClean="0"/>
              <a:t>Hand out sets of matching images and protein descriptions for matching to each pair of students, pairs will work as a team to match the correct image and its descriptor.</a:t>
            </a:r>
          </a:p>
          <a:p>
            <a:pPr marL="228600" lvl="0" indent="-228600">
              <a:buFontTx/>
              <a:buChar char="-"/>
            </a:pPr>
            <a:r>
              <a:rPr lang="en-US" baseline="0" dirty="0" smtClean="0"/>
              <a:t>Allow students to match in pairs and then as a class.</a:t>
            </a:r>
          </a:p>
          <a:p>
            <a:pPr marL="228600" lvl="0" indent="-228600">
              <a:buFontTx/>
              <a:buChar char="-"/>
            </a:pPr>
            <a:r>
              <a:rPr lang="en-US" baseline="0" dirty="0" smtClean="0"/>
              <a:t>Reiterate concept that  proteins are the link between genes and phenotypes.</a:t>
            </a:r>
          </a:p>
          <a:p>
            <a:pPr marL="228600" lvl="0" indent="-228600">
              <a:buFontTx/>
              <a:buChar char="-"/>
            </a:pPr>
            <a:r>
              <a:rPr lang="en-US" baseline="0" dirty="0" smtClean="0"/>
              <a:t>Vocabulary.</a:t>
            </a:r>
            <a:endParaRPr lang="en-US" dirty="0" smtClean="0"/>
          </a:p>
          <a:p>
            <a:endParaRPr lang="en-US" dirty="0" smtClean="0"/>
          </a:p>
          <a:p>
            <a:r>
              <a:rPr lang="en-US" b="1" dirty="0" smtClean="0"/>
              <a:t>MATERIALS:</a:t>
            </a:r>
          </a:p>
          <a:p>
            <a:pPr lvl="0"/>
            <a:r>
              <a:rPr lang="en-US" dirty="0" smtClean="0"/>
              <a:t>- </a:t>
            </a:r>
            <a:r>
              <a:rPr lang="en-US" sz="1200" kern="1200" dirty="0" smtClean="0">
                <a:solidFill>
                  <a:schemeClr val="tx1"/>
                </a:solidFill>
                <a:latin typeface="+mn-lt"/>
                <a:ea typeface="+mn-ea"/>
                <a:cs typeface="+mn-cs"/>
              </a:rPr>
              <a:t>1. Cellular construction</a:t>
            </a:r>
            <a:r>
              <a:rPr lang="en-US" sz="1200" kern="1200" baseline="0" dirty="0" smtClean="0">
                <a:solidFill>
                  <a:schemeClr val="tx1"/>
                </a:solidFill>
                <a:latin typeface="+mn-lt"/>
                <a:ea typeface="+mn-ea"/>
                <a:cs typeface="+mn-cs"/>
              </a:rPr>
              <a:t> zone </a:t>
            </a:r>
            <a:r>
              <a:rPr lang="en-US" sz="1200" kern="1200" dirty="0" smtClean="0">
                <a:solidFill>
                  <a:schemeClr val="tx1"/>
                </a:solidFill>
                <a:latin typeface="+mn-lt"/>
                <a:ea typeface="+mn-ea"/>
                <a:cs typeface="+mn-cs"/>
              </a:rPr>
              <a:t>matching-</a:t>
            </a:r>
            <a:r>
              <a:rPr lang="en-US" sz="1200" kern="1200" dirty="0" err="1" smtClean="0">
                <a:solidFill>
                  <a:schemeClr val="tx1"/>
                </a:solidFill>
                <a:latin typeface="+mn-lt"/>
                <a:ea typeface="+mn-ea"/>
                <a:cs typeface="+mn-cs"/>
              </a:rPr>
              <a:t>flipchart.flipchart</a:t>
            </a:r>
            <a:r>
              <a:rPr lang="en-US" sz="1200"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- 1. Cellular construction </a:t>
            </a:r>
            <a:r>
              <a:rPr lang="en-US" sz="1200" kern="1200" dirty="0" smtClean="0">
                <a:solidFill>
                  <a:schemeClr val="tx1"/>
                </a:solidFill>
                <a:latin typeface="+mn-lt"/>
                <a:ea typeface="+mn-ea"/>
                <a:cs typeface="+mn-cs"/>
              </a:rPr>
              <a:t>zone-matching.docx</a:t>
            </a:r>
            <a:endParaRPr lang="en-US" sz="1200" kern="1200" dirty="0" smtClean="0">
              <a:solidFill>
                <a:schemeClr val="tx1"/>
              </a:solidFill>
              <a:latin typeface="+mn-lt"/>
              <a:ea typeface="+mn-ea"/>
              <a:cs typeface="+mn-cs"/>
            </a:endParaRPr>
          </a:p>
          <a:p>
            <a:endParaRPr lang="en-US" dirty="0" smtClean="0"/>
          </a:p>
          <a:p>
            <a:r>
              <a:rPr lang="en-US" b="1" dirty="0" smtClean="0"/>
              <a:t>NOTES:</a:t>
            </a:r>
          </a:p>
          <a:p>
            <a:pPr>
              <a:buFontTx/>
              <a:buChar char="-"/>
            </a:pPr>
            <a:r>
              <a:rPr lang="en-US" baseline="0" dirty="0" smtClean="0"/>
              <a:t>These are simplified protein functions, this unit could be modified to make it more specific by defining redefining the proteins as follows.</a:t>
            </a:r>
          </a:p>
          <a:p>
            <a:pPr lvl="1">
              <a:buFont typeface="Arial" pitchFamily="34" charset="0"/>
              <a:buChar char="•"/>
            </a:pPr>
            <a:r>
              <a:rPr lang="en-US" baseline="0" dirty="0" smtClean="0"/>
              <a:t> The boards that make the frame of the house: Structural proteins</a:t>
            </a:r>
          </a:p>
          <a:p>
            <a:pPr lvl="1">
              <a:buFont typeface="Arial" pitchFamily="34" charset="0"/>
              <a:buChar char="•"/>
            </a:pPr>
            <a:r>
              <a:rPr lang="en-US" baseline="0" dirty="0" smtClean="0"/>
              <a:t> The worker carrying the board up the ladder: Transport proteins </a:t>
            </a:r>
          </a:p>
          <a:p>
            <a:pPr lvl="1">
              <a:buFont typeface="Arial" pitchFamily="34" charset="0"/>
              <a:buChar char="•"/>
            </a:pPr>
            <a:r>
              <a:rPr lang="en-US" baseline="0" dirty="0" smtClean="0"/>
              <a:t> The worker building the brick wall: Enzymatic protein</a:t>
            </a:r>
          </a:p>
          <a:p>
            <a:pPr lvl="1">
              <a:buFont typeface="Arial" pitchFamily="34" charset="0"/>
              <a:buChar char="•"/>
            </a:pPr>
            <a:r>
              <a:rPr lang="en-US" baseline="0" dirty="0" smtClean="0"/>
              <a:t> The worker with the megaphone: Signaling/ messenger protein</a:t>
            </a:r>
          </a:p>
          <a:p>
            <a:pPr lvl="0">
              <a:buFontTx/>
              <a:buChar char="-"/>
            </a:pPr>
            <a:r>
              <a:rPr lang="en-US" baseline="0" dirty="0" smtClean="0"/>
              <a:t> Additional protein information resources:</a:t>
            </a:r>
          </a:p>
          <a:p>
            <a:pPr lvl="1">
              <a:buFontTx/>
              <a:buChar char="-"/>
            </a:pPr>
            <a:r>
              <a:rPr lang="en-US" baseline="0" dirty="0" smtClean="0"/>
              <a:t> Website: http://www.nature.com/scitable/topicpage/protein-function-14123348</a:t>
            </a:r>
          </a:p>
          <a:p>
            <a:pPr lvl="1">
              <a:buFontTx/>
              <a:buChar char="-"/>
            </a:pPr>
            <a:r>
              <a:rPr lang="en-US" baseline="0" dirty="0" smtClean="0"/>
              <a:t> Website: http://ghr.nlm.nih.gov/handbook/howgeneswork/protein</a:t>
            </a:r>
          </a:p>
          <a:p>
            <a:pPr lvl="1">
              <a:buFontTx/>
              <a:buChar char="-"/>
            </a:pPr>
            <a:r>
              <a:rPr lang="en-US" baseline="0" dirty="0" smtClean="0"/>
              <a:t> Video: https://www.youtube.com/watch?v=g9G0zzdQx-M</a:t>
            </a:r>
          </a:p>
          <a:p>
            <a:pPr lvl="1">
              <a:buFontTx/>
              <a:buNone/>
            </a:pPr>
            <a:endParaRPr lang="en-US" baseline="0" dirty="0" smtClean="0"/>
          </a:p>
        </p:txBody>
      </p:sp>
      <p:sp>
        <p:nvSpPr>
          <p:cNvPr id="4" name="Slide Number Placeholder 3"/>
          <p:cNvSpPr>
            <a:spLocks noGrp="1"/>
          </p:cNvSpPr>
          <p:nvPr>
            <p:ph type="sldNum" sz="quarter" idx="10"/>
          </p:nvPr>
        </p:nvSpPr>
        <p:spPr/>
        <p:txBody>
          <a:bodyPr/>
          <a:lstStyle/>
          <a:p>
            <a:fld id="{C6122946-5863-4517-8CB2-676EB955A2BF}"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EXPLORE</a:t>
            </a:r>
          </a:p>
          <a:p>
            <a:endParaRPr lang="en-US" dirty="0" smtClean="0"/>
          </a:p>
          <a:p>
            <a:pPr>
              <a:buFontTx/>
              <a:buNone/>
            </a:pPr>
            <a:r>
              <a:rPr lang="en-US" b="1" dirty="0" smtClean="0"/>
              <a:t>INSTRUCTIONS: </a:t>
            </a:r>
            <a:endParaRPr lang="en-US" b="1" baseline="0" dirty="0" smtClean="0"/>
          </a:p>
          <a:p>
            <a:pPr>
              <a:buFontTx/>
              <a:buChar char="-"/>
            </a:pPr>
            <a:r>
              <a:rPr lang="en-US" b="0" baseline="0" dirty="0" smtClean="0"/>
              <a:t> Show and describe construction site analogy: </a:t>
            </a:r>
          </a:p>
          <a:p>
            <a:pPr lvl="1">
              <a:buFont typeface="Arial" pitchFamily="34" charset="0"/>
              <a:buChar char="•"/>
            </a:pPr>
            <a:r>
              <a:rPr lang="en-US" b="0" baseline="0" dirty="0" smtClean="0"/>
              <a:t> We have been talking about genetics, proteins and phenotypes. But now I want everyone to take a moment to look at this image. </a:t>
            </a:r>
          </a:p>
          <a:p>
            <a:pPr lvl="1">
              <a:buFont typeface="Arial" pitchFamily="34" charset="0"/>
              <a:buChar char="•"/>
            </a:pPr>
            <a:r>
              <a:rPr lang="en-US" b="0" baseline="0" dirty="0" smtClean="0"/>
              <a:t> The image shows three different construction workers building a house. The worker with the megaphone is calling out directions to the other two workers, a name for his job is foreman. The worker on the ladder is stacking boards on the second floor. The worker with the brick and trowel is building the brick wall. And you can see the frame of the house is built out of boards.</a:t>
            </a:r>
          </a:p>
          <a:p>
            <a:pPr lvl="1">
              <a:buFont typeface="Arial" pitchFamily="34" charset="0"/>
              <a:buChar char="•"/>
            </a:pPr>
            <a:r>
              <a:rPr lang="en-US" b="0" baseline="0" dirty="0" smtClean="0"/>
              <a:t> These workers and the materials they are using will all end up determining what the house looks like.</a:t>
            </a:r>
          </a:p>
          <a:p>
            <a:pPr lvl="1">
              <a:buFont typeface="Arial" pitchFamily="34" charset="0"/>
              <a:buChar char="•"/>
            </a:pPr>
            <a:r>
              <a:rPr lang="en-US" b="0" baseline="0" dirty="0" smtClean="0"/>
              <a:t> We are going to use this house and the workers as an analogy for how proteins change a cell’s phenotype.</a:t>
            </a:r>
          </a:p>
          <a:p>
            <a:pPr lvl="1">
              <a:buFont typeface="Arial" pitchFamily="34" charset="0"/>
              <a:buChar char="•"/>
            </a:pPr>
            <a:r>
              <a:rPr lang="en-US" baseline="0" dirty="0" smtClean="0"/>
              <a:t> Each of the workers and materials in the image has a different job, similarly, different proteins have different jobs in the cell, we call these jobs functions.</a:t>
            </a:r>
          </a:p>
          <a:p>
            <a:pPr lvl="0">
              <a:buFontTx/>
              <a:buChar char="-"/>
            </a:pPr>
            <a:r>
              <a:rPr lang="en-US" baseline="0" dirty="0" smtClean="0"/>
              <a:t>Ask: How is a construction site is like a cell?</a:t>
            </a:r>
          </a:p>
          <a:p>
            <a:pPr lvl="1">
              <a:buFont typeface="Arial" pitchFamily="34" charset="0"/>
              <a:buChar char="•"/>
            </a:pPr>
            <a:r>
              <a:rPr lang="en-US" baseline="0" dirty="0" smtClean="0"/>
              <a:t> Students discuss at tables and then share out to the class</a:t>
            </a:r>
          </a:p>
          <a:p>
            <a:pPr lvl="1">
              <a:buFont typeface="Arial" pitchFamily="34" charset="0"/>
              <a:buChar char="•"/>
            </a:pPr>
            <a:r>
              <a:rPr lang="en-US" baseline="0" dirty="0" smtClean="0"/>
              <a:t> ESR: Cells have to be built, cells have things which make them, cells have “workers” in them with different jobs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 </a:t>
            </a:r>
            <a:r>
              <a:rPr lang="en-US" b="0" dirty="0" smtClean="0">
                <a:latin typeface="Calibri" charset="0"/>
              </a:rPr>
              <a:t>Provide</a:t>
            </a:r>
            <a:r>
              <a:rPr lang="en-US" b="0" baseline="0" dirty="0" smtClean="0">
                <a:latin typeface="Calibri" charset="0"/>
              </a:rPr>
              <a:t> students with an image of a construction site and all its components to look at as the analogy is explained. </a:t>
            </a: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charset="0"/>
              </a:rPr>
              <a:t>- Construction site:</a:t>
            </a:r>
            <a:r>
              <a:rPr lang="en-US" baseline="0" dirty="0" smtClean="0">
                <a:latin typeface="Calibri" charset="0"/>
              </a:rPr>
              <a:t> Modified Microsoft Office 2007 clipart</a:t>
            </a:r>
            <a:endParaRPr lang="en-US" b="1" dirty="0" smtClean="0"/>
          </a:p>
        </p:txBody>
      </p:sp>
      <p:sp>
        <p:nvSpPr>
          <p:cNvPr id="4" name="Slide Number Placeholder 3"/>
          <p:cNvSpPr>
            <a:spLocks noGrp="1"/>
          </p:cNvSpPr>
          <p:nvPr>
            <p:ph type="sldNum" sz="quarter" idx="10"/>
          </p:nvPr>
        </p:nvSpPr>
        <p:spPr/>
        <p:txBody>
          <a:bodyPr/>
          <a:lstStyle/>
          <a:p>
            <a:fld id="{C6122946-5863-4517-8CB2-676EB955A2BF}"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Student Slide: EXPLORE</a:t>
            </a:r>
          </a:p>
          <a:p>
            <a:endParaRPr lang="en-US" dirty="0" smtClean="0"/>
          </a:p>
          <a:p>
            <a:r>
              <a:rPr lang="en-US" b="1" dirty="0" smtClean="0"/>
              <a:t>INSTRUCTIONS:</a:t>
            </a:r>
          </a:p>
          <a:p>
            <a:pPr lvl="0">
              <a:buFontTx/>
              <a:buChar char="-"/>
            </a:pPr>
            <a:r>
              <a:rPr lang="en-US" baseline="0" dirty="0" smtClean="0"/>
              <a:t> Show and review the different protein functions which match the workers/ materials jobs at the construction site.</a:t>
            </a:r>
          </a:p>
          <a:p>
            <a:pPr lvl="1">
              <a:buFont typeface="Arial" pitchFamily="34" charset="0"/>
              <a:buChar char="•"/>
            </a:pPr>
            <a:r>
              <a:rPr lang="en-US" baseline="0" dirty="0" smtClean="0"/>
              <a:t> A-E are different types of proteins with different functions that can be found in a cell.</a:t>
            </a:r>
          </a:p>
          <a:p>
            <a:pPr lvl="1">
              <a:buFont typeface="Arial" pitchFamily="34" charset="0"/>
              <a:buChar char="•"/>
            </a:pPr>
            <a:r>
              <a:rPr lang="en-US" baseline="0" dirty="0" smtClean="0"/>
              <a:t> Today you guys are going to match these different protein descriptions with the worker or materials which they are similar to at this house’s construction site.</a:t>
            </a:r>
          </a:p>
          <a:p>
            <a:pPr lvl="0">
              <a:buFontTx/>
              <a:buChar char="-"/>
            </a:pPr>
            <a:r>
              <a:rPr lang="en-US" baseline="0" dirty="0" smtClean="0"/>
              <a:t> Hand out sets of cut out images and their matching proteins.</a:t>
            </a:r>
          </a:p>
          <a:p>
            <a:pPr lvl="1">
              <a:buFont typeface="Arial" pitchFamily="34" charset="0"/>
              <a:buChar char="•"/>
            </a:pPr>
            <a:r>
              <a:rPr lang="en-US" baseline="0" dirty="0" smtClean="0"/>
              <a:t> Pull up “1. Cellular construction zone </a:t>
            </a:r>
            <a:r>
              <a:rPr lang="en-US" baseline="0" dirty="0" smtClean="0"/>
              <a:t>matching-</a:t>
            </a:r>
            <a:r>
              <a:rPr lang="en-US" baseline="0" dirty="0" err="1" smtClean="0"/>
              <a:t>flipchart.flipchart</a:t>
            </a:r>
            <a:r>
              <a:rPr lang="en-US" baseline="0" dirty="0" smtClean="0"/>
              <a:t>” (or just bring up following slide if you do not have flipchart)</a:t>
            </a:r>
          </a:p>
          <a:p>
            <a:pPr lvl="1">
              <a:buFont typeface="Arial" pitchFamily="34" charset="0"/>
              <a:buChar char="•"/>
            </a:pPr>
            <a:r>
              <a:rPr lang="en-US" baseline="0" dirty="0" smtClean="0"/>
              <a:t> Have students match images with their descriptions in pairs.</a:t>
            </a:r>
          </a:p>
          <a:p>
            <a:pPr lvl="1">
              <a:buFont typeface="Arial" pitchFamily="34" charset="0"/>
              <a:buChar char="•"/>
            </a:pPr>
            <a:r>
              <a:rPr lang="en-US" baseline="0" dirty="0" smtClean="0"/>
              <a:t> Walk around and point out when a match is wrong (do not tell them correct answer)</a:t>
            </a:r>
          </a:p>
          <a:p>
            <a:pPr lvl="1">
              <a:buFont typeface="Arial" pitchFamily="34" charset="0"/>
              <a:buChar char="•"/>
            </a:pPr>
            <a:r>
              <a:rPr lang="en-US" baseline="0" dirty="0" smtClean="0"/>
              <a:t> Have students come up to the board and use flipchart to match,  eventually coming to a consensus as a class.</a:t>
            </a:r>
          </a:p>
          <a:p>
            <a:pPr lvl="1">
              <a:buFont typeface="Arial" pitchFamily="34" charset="0"/>
              <a:buChar char="•"/>
            </a:pPr>
            <a:r>
              <a:rPr lang="en-US" baseline="0" dirty="0" smtClean="0"/>
              <a:t> </a:t>
            </a:r>
            <a:r>
              <a:rPr lang="en-US" u="sng" baseline="0" dirty="0" smtClean="0"/>
              <a:t>Have students record the consensus in their notebooks.</a:t>
            </a:r>
          </a:p>
          <a:p>
            <a:pPr lvl="2">
              <a:buFont typeface="Arial" pitchFamily="34" charset="0"/>
              <a:buChar char="•"/>
            </a:pPr>
            <a:r>
              <a:rPr lang="en-US" baseline="0" dirty="0" smtClean="0"/>
              <a:t> Students can draw lines between images and functions provided in “1. Cellular construction </a:t>
            </a:r>
            <a:r>
              <a:rPr lang="en-US" baseline="0" dirty="0" smtClean="0"/>
              <a:t>zone-notebook.docx </a:t>
            </a:r>
            <a:r>
              <a:rPr lang="en-US" baseline="0" dirty="0" smtClean="0"/>
              <a:t>“or match letters and numbers</a:t>
            </a:r>
          </a:p>
          <a:p>
            <a:pPr lvl="2">
              <a:buFont typeface="Arial" pitchFamily="34" charset="0"/>
              <a:buChar char="•"/>
            </a:pPr>
            <a:endParaRPr 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 </a:t>
            </a:r>
            <a:r>
              <a:rPr lang="en-US" b="0" dirty="0" smtClean="0">
                <a:latin typeface="Calibri" charset="0"/>
              </a:rPr>
              <a:t>Provide</a:t>
            </a:r>
            <a:r>
              <a:rPr lang="en-US" b="0" baseline="0" dirty="0" smtClean="0">
                <a:latin typeface="Calibri" charset="0"/>
              </a:rPr>
              <a:t> students with a reference for what the entire construction site looks like as they are introduced to the different proteins/ protein functions they will need to match to its different workers/ materials.</a:t>
            </a: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charset="0"/>
              </a:rPr>
              <a:t>- Construction site:</a:t>
            </a:r>
            <a:r>
              <a:rPr lang="en-US" baseline="0" dirty="0" smtClean="0">
                <a:latin typeface="Calibri" charset="0"/>
              </a:rPr>
              <a:t> Modified Microsoft Office 2007 clipart</a:t>
            </a:r>
            <a:endParaRPr lang="en-US" b="1" dirty="0" smtClean="0"/>
          </a:p>
        </p:txBody>
      </p:sp>
      <p:sp>
        <p:nvSpPr>
          <p:cNvPr id="4" name="Slide Number Placeholder 3"/>
          <p:cNvSpPr>
            <a:spLocks noGrp="1"/>
          </p:cNvSpPr>
          <p:nvPr>
            <p:ph type="sldNum" sz="quarter" idx="10"/>
          </p:nvPr>
        </p:nvSpPr>
        <p:spPr/>
        <p:txBody>
          <a:bodyPr/>
          <a:lstStyle/>
          <a:p>
            <a:fld id="{C6122946-5863-4517-8CB2-676EB955A2BF}"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 Slide: EXPLORE</a:t>
            </a:r>
          </a:p>
          <a:p>
            <a:endParaRPr lang="en-US" dirty="0" smtClean="0"/>
          </a:p>
          <a:p>
            <a:r>
              <a:rPr lang="en-US" b="1" dirty="0" smtClean="0"/>
              <a:t>NOTES:</a:t>
            </a:r>
          </a:p>
          <a:p>
            <a:pPr>
              <a:buFontTx/>
              <a:buChar char="-"/>
            </a:pPr>
            <a:r>
              <a:rPr lang="en-US" dirty="0" smtClean="0"/>
              <a:t>This</a:t>
            </a:r>
            <a:r>
              <a:rPr lang="en-US" baseline="0" dirty="0" smtClean="0"/>
              <a:t> is an alternative slide to put up while students are working on the matching activity if flipchart is unavailable.</a:t>
            </a:r>
          </a:p>
          <a:p>
            <a:pPr>
              <a:buFontTx/>
              <a:buChar char="-"/>
            </a:pPr>
            <a:r>
              <a:rPr lang="en-US" baseline="0" dirty="0" smtClean="0"/>
              <a:t> </a:t>
            </a:r>
            <a:r>
              <a:rPr lang="en-US" u="sng" baseline="0" dirty="0" smtClean="0"/>
              <a:t>Students can record matches in notebooks using letters and numbers provided or by drawing lines between images and descriptors.</a:t>
            </a:r>
            <a:endParaRPr lang="en-US" u="sng"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 </a:t>
            </a:r>
            <a:r>
              <a:rPr lang="en-US" b="0" dirty="0" smtClean="0">
                <a:latin typeface="Calibri" charset="0"/>
              </a:rPr>
              <a:t>Provide</a:t>
            </a:r>
            <a:r>
              <a:rPr lang="en-US" b="0" baseline="0" dirty="0" smtClean="0">
                <a:latin typeface="Calibri" charset="0"/>
              </a:rPr>
              <a:t> students with larger versions of the elements they are matching at their tables.</a:t>
            </a: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charset="0"/>
              </a:rPr>
              <a:t>- Construction workers: </a:t>
            </a:r>
            <a:r>
              <a:rPr lang="en-US" baseline="0" dirty="0" smtClean="0">
                <a:latin typeface="Calibri" charset="0"/>
              </a:rPr>
              <a:t>Modified Microsoft Office 2007 clipart</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p:txBody>
      </p:sp>
      <p:sp>
        <p:nvSpPr>
          <p:cNvPr id="4" name="Slide Number Placeholder 3"/>
          <p:cNvSpPr>
            <a:spLocks noGrp="1"/>
          </p:cNvSpPr>
          <p:nvPr>
            <p:ph type="sldNum" sz="quarter" idx="10"/>
          </p:nvPr>
        </p:nvSpPr>
        <p:spPr/>
        <p:txBody>
          <a:bodyPr/>
          <a:lstStyle/>
          <a:p>
            <a:fld id="{C6122946-5863-4517-8CB2-676EB955A2BF}"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 Slide: EXPLORE</a:t>
            </a:r>
          </a:p>
          <a:p>
            <a:endParaRPr lang="en-US" dirty="0" smtClean="0"/>
          </a:p>
          <a:p>
            <a:r>
              <a:rPr lang="en-US" b="1" dirty="0" smtClean="0"/>
              <a:t>NOTES:</a:t>
            </a:r>
          </a:p>
          <a:p>
            <a:pPr>
              <a:buFontTx/>
              <a:buChar char="-"/>
            </a:pPr>
            <a:r>
              <a:rPr lang="en-US" dirty="0" smtClean="0"/>
              <a:t> This is the matching key for the activity</a:t>
            </a:r>
            <a:r>
              <a:rPr lang="en-US" baseline="0" dirty="0" smtClean="0"/>
              <a:t> and can be used to double check student matches.</a:t>
            </a:r>
          </a:p>
          <a:p>
            <a:pPr>
              <a:buFontTx/>
              <a:buChar char="-"/>
            </a:pPr>
            <a:r>
              <a:rPr lang="en-US" baseline="0" dirty="0" smtClean="0"/>
              <a:t> Letter/ Number matches.</a:t>
            </a:r>
          </a:p>
          <a:p>
            <a:pPr lvl="1">
              <a:buFont typeface="Arial" pitchFamily="34" charset="0"/>
              <a:buChar char="•"/>
            </a:pPr>
            <a:r>
              <a:rPr lang="en-US" baseline="0" dirty="0" smtClean="0"/>
              <a:t> A, 3</a:t>
            </a:r>
          </a:p>
          <a:p>
            <a:pPr lvl="1">
              <a:buFont typeface="Arial" pitchFamily="34" charset="0"/>
              <a:buChar char="•"/>
            </a:pPr>
            <a:r>
              <a:rPr lang="en-US" baseline="0" dirty="0" smtClean="0"/>
              <a:t> B, 5</a:t>
            </a:r>
          </a:p>
          <a:p>
            <a:pPr lvl="1">
              <a:buFont typeface="Arial" pitchFamily="34" charset="0"/>
              <a:buChar char="•"/>
            </a:pPr>
            <a:r>
              <a:rPr lang="en-US" baseline="0" dirty="0" smtClean="0"/>
              <a:t> C, 1</a:t>
            </a:r>
          </a:p>
          <a:p>
            <a:pPr lvl="1">
              <a:buFont typeface="Arial" pitchFamily="34" charset="0"/>
              <a:buChar char="•"/>
            </a:pPr>
            <a:r>
              <a:rPr lang="en-US" baseline="0" dirty="0" smtClean="0"/>
              <a:t> D, 2</a:t>
            </a:r>
          </a:p>
          <a:p>
            <a:pPr lvl="1">
              <a:buFont typeface="Arial" pitchFamily="34" charset="0"/>
              <a:buChar char="•"/>
            </a:pPr>
            <a:r>
              <a:rPr lang="en-US" baseline="0" dirty="0" smtClean="0"/>
              <a:t> E, 4</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charset="0"/>
              </a:rPr>
              <a:t>- Construction workers: </a:t>
            </a:r>
            <a:r>
              <a:rPr lang="en-US" baseline="0" dirty="0" smtClean="0">
                <a:latin typeface="Calibri" charset="0"/>
              </a:rPr>
              <a:t>Modified Microsoft Office 2007 clipart</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p:txBody>
      </p:sp>
      <p:sp>
        <p:nvSpPr>
          <p:cNvPr id="4" name="Slide Number Placeholder 3"/>
          <p:cNvSpPr>
            <a:spLocks noGrp="1"/>
          </p:cNvSpPr>
          <p:nvPr>
            <p:ph type="sldNum" sz="quarter" idx="10"/>
          </p:nvPr>
        </p:nvSpPr>
        <p:spPr/>
        <p:txBody>
          <a:bodyPr/>
          <a:lstStyle/>
          <a:p>
            <a:fld id="{C6122946-5863-4517-8CB2-676EB955A2BF}"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b="0" i="0" kern="1200" dirty="0" smtClean="0">
                <a:solidFill>
                  <a:schemeClr val="tx1"/>
                </a:solidFill>
                <a:latin typeface="+mn-lt"/>
                <a:ea typeface="+mn-ea"/>
                <a:cs typeface="+mn-cs"/>
              </a:rPr>
              <a:t>Student Slide: </a:t>
            </a:r>
            <a:r>
              <a:rPr lang="en-US" dirty="0" smtClean="0"/>
              <a:t>EXPLORE</a:t>
            </a:r>
            <a:endParaRPr lang="en-US" sz="1200" b="0" i="0" kern="1200" dirty="0" smtClean="0">
              <a:solidFill>
                <a:schemeClr val="tx1"/>
              </a:solidFill>
              <a:latin typeface="+mn-lt"/>
              <a:ea typeface="+mn-ea"/>
              <a:cs typeface="+mn-cs"/>
            </a:endParaRP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INSTRUCTIONS:</a:t>
            </a:r>
          </a:p>
          <a:p>
            <a:pPr>
              <a:buFontTx/>
              <a:buChar char="-"/>
            </a:pPr>
            <a:r>
              <a:rPr lang="en-US" sz="1200" b="0" i="0" kern="1200" baseline="0" dirty="0" smtClean="0">
                <a:solidFill>
                  <a:schemeClr val="tx1"/>
                </a:solidFill>
                <a:latin typeface="+mn-lt"/>
                <a:ea typeface="+mn-ea"/>
                <a:cs typeface="+mn-cs"/>
              </a:rPr>
              <a:t> </a:t>
            </a:r>
            <a:r>
              <a:rPr lang="en-US" sz="1200" b="0" i="0" u="sng" kern="1200" baseline="0" dirty="0" smtClean="0">
                <a:solidFill>
                  <a:schemeClr val="tx1"/>
                </a:solidFill>
                <a:latin typeface="+mn-lt"/>
                <a:ea typeface="+mn-ea"/>
                <a:cs typeface="+mn-cs"/>
              </a:rPr>
              <a:t>Have students enter these vocabulary words into their notebooks.</a:t>
            </a:r>
          </a:p>
          <a:p>
            <a:pPr>
              <a:buFontTx/>
              <a:buNone/>
            </a:pPr>
            <a:endParaRPr lang="en-US"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 </a:t>
            </a:r>
            <a:r>
              <a:rPr lang="en-US" b="0" dirty="0" smtClean="0">
                <a:latin typeface="Calibri" charset="0"/>
              </a:rPr>
              <a:t>Give students a chance to write down key vocabulary</a:t>
            </a:r>
            <a:r>
              <a:rPr lang="en-US" b="0" baseline="0" dirty="0" smtClean="0">
                <a:latin typeface="Calibri" charset="0"/>
              </a:rPr>
              <a:t> from the lesson.</a:t>
            </a:r>
            <a:endParaRPr lang="en-US" sz="1200" b="0" i="0" kern="1200" baseline="0" dirty="0" smtClean="0">
              <a:solidFill>
                <a:schemeClr val="tx1"/>
              </a:solidFill>
              <a:latin typeface="+mn-lt"/>
              <a:ea typeface="+mn-ea"/>
              <a:cs typeface="+mn-cs"/>
            </a:endParaRPr>
          </a:p>
          <a:p>
            <a:pPr>
              <a:buFontTx/>
              <a:buNone/>
            </a:pPr>
            <a:endParaRPr lang="en-US" sz="1200" b="0" i="0" kern="1200" baseline="0" dirty="0" smtClean="0">
              <a:solidFill>
                <a:schemeClr val="tx1"/>
              </a:solidFill>
              <a:latin typeface="+mn-lt"/>
              <a:ea typeface="+mn-ea"/>
              <a:cs typeface="+mn-cs"/>
            </a:endParaRPr>
          </a:p>
          <a:p>
            <a:pPr>
              <a:buFontTx/>
              <a:buNone/>
            </a:pPr>
            <a:r>
              <a:rPr lang="en-US" sz="1200" b="1" i="0" kern="1200" baseline="0" dirty="0" smtClean="0">
                <a:solidFill>
                  <a:schemeClr val="tx1"/>
                </a:solidFill>
                <a:latin typeface="+mn-lt"/>
                <a:ea typeface="+mn-ea"/>
                <a:cs typeface="+mn-cs"/>
              </a:rPr>
              <a:t>NOTES:</a:t>
            </a:r>
          </a:p>
          <a:p>
            <a:pPr>
              <a:buFontTx/>
              <a:buNone/>
            </a:pPr>
            <a:r>
              <a:rPr lang="en-US" sz="1200" b="0" i="0" kern="1200" baseline="0" dirty="0" smtClean="0">
                <a:solidFill>
                  <a:schemeClr val="tx1"/>
                </a:solidFill>
                <a:latin typeface="+mn-lt"/>
                <a:ea typeface="+mn-ea"/>
                <a:cs typeface="+mn-cs"/>
              </a:rPr>
              <a:t>- It might be necessary to point out that you have been using the word function throughout the lesson. But its important for students to write it down in case they forget what it means in the future.</a:t>
            </a:r>
          </a:p>
        </p:txBody>
      </p:sp>
      <p:sp>
        <p:nvSpPr>
          <p:cNvPr id="4" name="Slide Number Placeholder 3"/>
          <p:cNvSpPr>
            <a:spLocks noGrp="1"/>
          </p:cNvSpPr>
          <p:nvPr>
            <p:ph type="sldNum" sz="quarter" idx="10"/>
          </p:nvPr>
        </p:nvSpPr>
        <p:spPr/>
        <p:txBody>
          <a:bodyPr/>
          <a:lstStyle/>
          <a:p>
            <a:fld id="{C6122946-5863-4517-8CB2-676EB955A2BF}"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 slide:</a:t>
            </a:r>
            <a:r>
              <a:rPr lang="en-US" baseline="0" dirty="0" smtClean="0"/>
              <a:t> EXPLAIN</a:t>
            </a:r>
          </a:p>
          <a:p>
            <a:endParaRPr lang="en-US" dirty="0" smtClean="0"/>
          </a:p>
          <a:p>
            <a:r>
              <a:rPr lang="en-US" b="1" dirty="0" smtClean="0"/>
              <a:t>NOTES:</a:t>
            </a:r>
          </a:p>
          <a:p>
            <a:pPr>
              <a:buFontTx/>
              <a:buChar char="-"/>
            </a:pPr>
            <a:r>
              <a:rPr lang="en-US" b="0" baseline="0" dirty="0" smtClean="0"/>
              <a:t>This slide can be used as a quick reference for the Evaluate analysis questions. More details will be provided in the comments for each slide.</a:t>
            </a:r>
          </a:p>
          <a:p>
            <a:pPr>
              <a:buFontTx/>
              <a:buChar char="-"/>
            </a:pPr>
            <a:r>
              <a:rPr lang="en-US" b="0" baseline="0" dirty="0" smtClean="0"/>
              <a:t> Each analysis question should be discussed at the student’s table or in pairs but each student should be sure to write down their own answer.</a:t>
            </a:r>
          </a:p>
          <a:p>
            <a:pPr lvl="1">
              <a:buFont typeface="Arial" pitchFamily="34" charset="0"/>
              <a:buChar char="•"/>
            </a:pPr>
            <a:r>
              <a:rPr lang="en-US" b="0" baseline="0" dirty="0" smtClean="0"/>
              <a:t> It may be helpful to provide a specific amount of time for students to discuss (1-2 min) and then switch to time devoted to the students writing down their own answers (1-3 min).</a:t>
            </a:r>
          </a:p>
          <a:p>
            <a:pPr lvl="0">
              <a:buFontTx/>
              <a:buChar char="-"/>
            </a:pPr>
            <a:r>
              <a:rPr lang="en-US" b="0" baseline="0" dirty="0" smtClean="0"/>
              <a:t>Possible examples and talking points to discuss with students or classes that get stuck are given on each slide.</a:t>
            </a:r>
          </a:p>
          <a:p>
            <a:pPr lvl="0">
              <a:buFontTx/>
              <a:buChar char="-"/>
            </a:pPr>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EVALUATE GOAL:</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 </a:t>
            </a:r>
            <a:r>
              <a:rPr lang="en-US" b="0" dirty="0" smtClean="0">
                <a:latin typeface="Calibri" charset="0"/>
              </a:rPr>
              <a:t>Give</a:t>
            </a:r>
            <a:r>
              <a:rPr lang="en-US" b="0" baseline="0" dirty="0" smtClean="0">
                <a:latin typeface="Calibri" charset="0"/>
              </a:rPr>
              <a:t> students the opportunity to synthesize what they have learned through writing and creative thinking. This also provides an opportunity for evaluation of student comprehension on the teacher’s part.</a:t>
            </a:r>
            <a:endParaRPr lang="en-US" b="1" baseline="0" dirty="0" smtClean="0"/>
          </a:p>
          <a:p>
            <a:pPr lvl="0">
              <a:buFontTx/>
              <a:buNone/>
            </a:pPr>
            <a:endParaRPr lang="en-US" b="1" baseline="0" dirty="0" smtClean="0"/>
          </a:p>
          <a:p>
            <a:pPr lvl="0">
              <a:buFontTx/>
              <a:buNone/>
            </a:pPr>
            <a:r>
              <a:rPr lang="en-US" b="1" baseline="0" dirty="0" smtClean="0"/>
              <a:t>OVERVIEW:</a:t>
            </a:r>
          </a:p>
          <a:p>
            <a:pPr lvl="0">
              <a:buFontTx/>
              <a:buNone/>
            </a:pPr>
            <a:r>
              <a:rPr lang="en-US" b="1" baseline="0" dirty="0" smtClean="0"/>
              <a:t>- </a:t>
            </a:r>
            <a:r>
              <a:rPr lang="en-US" b="0" baseline="0" dirty="0" smtClean="0"/>
              <a:t>Students are asked to discuss analysis questions, share them with the class and </a:t>
            </a:r>
            <a:r>
              <a:rPr lang="en-US" b="0" u="sng" baseline="0" dirty="0" smtClean="0"/>
              <a:t>record their final answers in their notebooks</a:t>
            </a:r>
            <a:r>
              <a:rPr lang="en-US" b="0" baseline="0" dirty="0" smtClean="0"/>
              <a:t>.</a:t>
            </a:r>
            <a:endParaRPr lang="en-US" b="1" baseline="0" dirty="0" smtClean="0"/>
          </a:p>
          <a:p>
            <a:pPr lvl="0">
              <a:buFontTx/>
              <a:buChar char="-"/>
            </a:pPr>
            <a:r>
              <a:rPr lang="en-US" dirty="0" smtClean="0"/>
              <a:t> What would happen to the building if the workers did their jobs differently?</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u="none" baseline="0" dirty="0" smtClean="0"/>
              <a:t> ESR: The house would look different, the house wouldn’t get built, the house would look better or worse</a:t>
            </a:r>
            <a:endParaRPr lang="en-US" dirty="0" smtClean="0"/>
          </a:p>
          <a:p>
            <a:pPr lvl="0">
              <a:buFontTx/>
              <a:buChar char="-"/>
            </a:pPr>
            <a:r>
              <a:rPr lang="en-US" dirty="0" smtClean="0"/>
              <a:t> What is an example of a way a worker would change what they were doing?</a:t>
            </a:r>
          </a:p>
          <a:p>
            <a:pPr lvl="1">
              <a:buFont typeface="Arial" pitchFamily="34" charset="0"/>
              <a:buChar char="•"/>
            </a:pPr>
            <a:r>
              <a:rPr lang="en-US" u="none" baseline="0" dirty="0" smtClean="0"/>
              <a:t> ESR: The house would look different, the house wouldn’t get built, the house would look better or worse</a:t>
            </a:r>
            <a:endParaRPr lang="en-US" dirty="0" smtClean="0"/>
          </a:p>
          <a:p>
            <a:pPr lvl="0">
              <a:buFontTx/>
              <a:buChar char="-"/>
            </a:pPr>
            <a:r>
              <a:rPr lang="en-US" dirty="0" smtClean="0"/>
              <a:t> How would this change the way the building looked?</a:t>
            </a:r>
          </a:p>
          <a:p>
            <a:pPr lvl="1">
              <a:buFont typeface="Arial" pitchFamily="34" charset="0"/>
              <a:buChar char="•"/>
            </a:pPr>
            <a:r>
              <a:rPr lang="en-US" u="none" baseline="0" dirty="0" smtClean="0"/>
              <a:t> ESR: They could start or stop, they could do something wrong</a:t>
            </a:r>
            <a:endParaRPr lang="en-US" dirty="0" smtClean="0"/>
          </a:p>
          <a:p>
            <a:pPr lvl="0">
              <a:buFontTx/>
              <a:buChar char="-"/>
            </a:pPr>
            <a:r>
              <a:rPr lang="en-US" dirty="0" smtClean="0"/>
              <a:t> How does a construction site represent a cell with proteins?</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 </a:t>
            </a:r>
            <a:r>
              <a:rPr lang="en-US" baseline="0" dirty="0" smtClean="0"/>
              <a:t>ESR: </a:t>
            </a:r>
            <a:r>
              <a:rPr lang="en-US" sz="1200" kern="1200" dirty="0" smtClean="0">
                <a:solidFill>
                  <a:schemeClr val="tx1"/>
                </a:solidFill>
                <a:latin typeface="+mn-lt"/>
                <a:ea typeface="+mn-ea"/>
                <a:cs typeface="+mn-cs"/>
              </a:rPr>
              <a:t>Different jobs at a construction site are like different jobs proteins have in a cell, cells are built by proteins like construction</a:t>
            </a:r>
            <a:r>
              <a:rPr lang="en-US" sz="1200" kern="1200" baseline="0" dirty="0" smtClean="0">
                <a:solidFill>
                  <a:schemeClr val="tx1"/>
                </a:solidFill>
                <a:latin typeface="+mn-lt"/>
                <a:ea typeface="+mn-ea"/>
                <a:cs typeface="+mn-cs"/>
              </a:rPr>
              <a:t> workers build a house, m</a:t>
            </a:r>
            <a:r>
              <a:rPr lang="en-US" sz="1200" kern="1200" dirty="0" smtClean="0">
                <a:solidFill>
                  <a:schemeClr val="tx1"/>
                </a:solidFill>
                <a:latin typeface="+mn-lt"/>
                <a:ea typeface="+mn-ea"/>
                <a:cs typeface="+mn-cs"/>
              </a:rPr>
              <a:t>ultiple proteins (like workers and materials) come together to create a final product (building or cell), proteins</a:t>
            </a:r>
            <a:r>
              <a:rPr lang="en-US" sz="1200" kern="1200" baseline="0" dirty="0" smtClean="0">
                <a:solidFill>
                  <a:schemeClr val="tx1"/>
                </a:solidFill>
                <a:latin typeface="+mn-lt"/>
                <a:ea typeface="+mn-ea"/>
                <a:cs typeface="+mn-cs"/>
              </a:rPr>
              <a:t> determine the way a cell look the same way that construction workers determine the way a house looks</a:t>
            </a:r>
            <a:endParaRPr lang="en-US" dirty="0" smtClean="0"/>
          </a:p>
          <a:p>
            <a:pPr lvl="0">
              <a:buFontTx/>
              <a:buChar char="-"/>
            </a:pPr>
            <a:r>
              <a:rPr lang="en-US" dirty="0" smtClean="0"/>
              <a:t> What causes a mutant to look different?</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 ESR: Proteins, </a:t>
            </a:r>
            <a:r>
              <a:rPr lang="en-US" sz="1200" kern="1200" baseline="0" dirty="0" smtClean="0">
                <a:solidFill>
                  <a:schemeClr val="tx1"/>
                </a:solidFill>
                <a:latin typeface="+mn-lt"/>
                <a:ea typeface="+mn-ea"/>
                <a:cs typeface="+mn-cs"/>
              </a:rPr>
              <a:t>changed/ abnormal DNA, </a:t>
            </a:r>
            <a:r>
              <a:rPr lang="en-US" sz="1200" kern="1200" dirty="0" smtClean="0">
                <a:solidFill>
                  <a:schemeClr val="tx1"/>
                </a:solidFill>
                <a:latin typeface="+mn-lt"/>
                <a:ea typeface="+mn-ea"/>
                <a:cs typeface="+mn-cs"/>
              </a:rPr>
              <a:t>mutations, genetics, disease, chemicals</a:t>
            </a:r>
          </a:p>
          <a:p>
            <a:pPr marL="0" marR="0" lvl="0" indent="0" algn="l" defTabSz="4572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tx1"/>
                </a:solidFill>
                <a:latin typeface="+mn-lt"/>
                <a:ea typeface="+mn-ea"/>
                <a:cs typeface="+mn-cs"/>
              </a:rPr>
              <a:t>Assign homework.</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 Students</a:t>
            </a:r>
            <a:r>
              <a:rPr lang="en-US" sz="1200" kern="1200" baseline="0" dirty="0" smtClean="0">
                <a:solidFill>
                  <a:schemeClr val="tx1"/>
                </a:solidFill>
                <a:latin typeface="+mn-lt"/>
                <a:ea typeface="+mn-ea"/>
                <a:cs typeface="+mn-cs"/>
              </a:rPr>
              <a:t> r</a:t>
            </a:r>
            <a:r>
              <a:rPr lang="en-US" sz="1200" kern="1200" dirty="0" smtClean="0">
                <a:solidFill>
                  <a:schemeClr val="tx1"/>
                </a:solidFill>
                <a:latin typeface="+mn-lt"/>
                <a:ea typeface="+mn-ea"/>
                <a:cs typeface="+mn-cs"/>
              </a:rPr>
              <a:t>e-visit</a:t>
            </a:r>
            <a:r>
              <a:rPr lang="en-US" sz="1200" kern="1200" baseline="0" dirty="0" smtClean="0">
                <a:solidFill>
                  <a:schemeClr val="tx1"/>
                </a:solidFill>
                <a:latin typeface="+mn-lt"/>
                <a:ea typeface="+mn-ea"/>
                <a:cs typeface="+mn-cs"/>
              </a:rPr>
              <a:t> initial hypotheses and re-write using new evidence if they were incorrect.</a:t>
            </a:r>
            <a:endParaRPr lang="en-US" sz="1200" kern="1200" dirty="0" smtClean="0">
              <a:solidFill>
                <a:schemeClr val="tx1"/>
              </a:solidFill>
              <a:latin typeface="+mn-lt"/>
              <a:ea typeface="+mn-ea"/>
              <a:cs typeface="+mn-cs"/>
            </a:endParaRPr>
          </a:p>
          <a:p>
            <a:pPr lvl="0">
              <a:buFontTx/>
              <a:buNone/>
            </a:pPr>
            <a:endParaRPr lang="en-US" b="0" dirty="0" smtClean="0"/>
          </a:p>
          <a:p>
            <a:endParaRPr lang="en-US" b="1"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a:t>
            </a:r>
            <a:r>
              <a:rPr lang="en-US" baseline="0" dirty="0" smtClean="0"/>
              <a:t> EXPLAIN</a:t>
            </a:r>
            <a:endParaRPr lang="en-US" dirty="0" smtClean="0"/>
          </a:p>
          <a:p>
            <a:endParaRPr lang="en-US" b="1" dirty="0" smtClean="0"/>
          </a:p>
          <a:p>
            <a:r>
              <a:rPr lang="en-US" b="1" dirty="0" smtClean="0"/>
              <a:t>INSTRUCTIONS:</a:t>
            </a:r>
          </a:p>
          <a:p>
            <a:pPr>
              <a:buFontTx/>
              <a:buChar char="-"/>
            </a:pPr>
            <a:r>
              <a:rPr lang="en-US" dirty="0" smtClean="0"/>
              <a:t> Ask: What would happen to the building if the workers did their jobs differently?</a:t>
            </a:r>
          </a:p>
          <a:p>
            <a:pPr lvl="1">
              <a:buFont typeface="Arial" pitchFamily="34" charset="0"/>
              <a:buChar char="•"/>
            </a:pPr>
            <a:r>
              <a:rPr lang="en-US" baseline="0" dirty="0" smtClean="0"/>
              <a:t> Students discuss at tables and share out when called on.</a:t>
            </a:r>
          </a:p>
          <a:p>
            <a:pPr lvl="1">
              <a:buFont typeface="Arial" pitchFamily="34" charset="0"/>
              <a:buChar char="•"/>
            </a:pPr>
            <a:r>
              <a:rPr lang="en-US" baseline="0" dirty="0" smtClean="0"/>
              <a:t> </a:t>
            </a:r>
            <a:r>
              <a:rPr lang="en-US" u="sng" baseline="0" dirty="0" smtClean="0"/>
              <a:t>Students then record answers in notebooks.</a:t>
            </a:r>
          </a:p>
          <a:p>
            <a:pPr lvl="1">
              <a:buFont typeface="Arial" pitchFamily="34" charset="0"/>
              <a:buChar char="•"/>
            </a:pPr>
            <a:r>
              <a:rPr lang="en-US" u="none" baseline="0" dirty="0" smtClean="0"/>
              <a:t> ESR: The house would look different, the house wouldn’t get built, the house would look better or worse</a:t>
            </a:r>
            <a:endParaRPr lang="en-US" u="sng" baseline="0" dirty="0" smtClean="0"/>
          </a:p>
          <a:p>
            <a:pPr lvl="1">
              <a:buFont typeface="Arial" pitchFamily="34" charset="0"/>
              <a:buChar char="•"/>
            </a:pPr>
            <a:r>
              <a:rPr lang="en-US" u="none" baseline="0" dirty="0" smtClean="0"/>
              <a:t> If students are stuck have them move on to the next question and come back to this one, an example may help them better visualize the impacts of workers doing their jobs differently.</a:t>
            </a:r>
          </a:p>
          <a:p>
            <a:pPr lvl="1">
              <a:buFontTx/>
              <a:buChar cha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latin typeface="Calibri" charset="0"/>
              </a:rPr>
              <a:t> Get students to think about what</a:t>
            </a:r>
            <a:r>
              <a:rPr lang="en-US" baseline="0" dirty="0" smtClean="0">
                <a:latin typeface="Calibri" charset="0"/>
              </a:rPr>
              <a:t> the affect on the final product would be if workers “i.e. proteins” did their jobs differently.</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latin typeface="Calibri" charset="0"/>
              </a:rPr>
              <a:t> Later we will talk about mutant proteins so it is good to get them to start thinking about how if a protein isn’t working correctly, or is working differently the final project “i.e. phenotype” will change.</a:t>
            </a:r>
            <a:endParaRPr lang="en-US"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charset="0"/>
              </a:rPr>
              <a:t>- Construction site:</a:t>
            </a:r>
            <a:r>
              <a:rPr lang="en-US" baseline="0" dirty="0" smtClean="0">
                <a:latin typeface="Calibri" charset="0"/>
              </a:rPr>
              <a:t> Modified Microsoft Office 2007 clipart</a:t>
            </a:r>
            <a:endParaRPr lang="en-US" b="1" dirty="0" smtClean="0"/>
          </a:p>
          <a:p>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a:t>
            </a:r>
            <a:r>
              <a:rPr lang="en-US" baseline="0" dirty="0" smtClean="0"/>
              <a:t> EXPLAIN</a:t>
            </a:r>
            <a:endParaRPr lang="en-US" dirty="0" smtClean="0"/>
          </a:p>
          <a:p>
            <a:endParaRPr lang="en-US" dirty="0" smtClean="0"/>
          </a:p>
          <a:p>
            <a:r>
              <a:rPr lang="en-US" b="1" dirty="0" smtClean="0"/>
              <a:t>INSTRUCTIONS:</a:t>
            </a:r>
          </a:p>
          <a:p>
            <a:pPr>
              <a:buFontTx/>
              <a:buChar char="-"/>
            </a:pPr>
            <a:r>
              <a:rPr lang="en-US" dirty="0" smtClean="0"/>
              <a:t> Ask: What is an example of a way a worker would change what they were doing?</a:t>
            </a:r>
          </a:p>
          <a:p>
            <a:pPr lvl="1">
              <a:buFont typeface="Arial" pitchFamily="34" charset="0"/>
              <a:buChar char="•"/>
            </a:pPr>
            <a:r>
              <a:rPr lang="en-US" baseline="0" dirty="0" smtClean="0"/>
              <a:t> Students discuss at tables and share out when called on.</a:t>
            </a:r>
          </a:p>
          <a:p>
            <a:pPr lvl="1">
              <a:buFont typeface="Arial" pitchFamily="34" charset="0"/>
              <a:buChar char="•"/>
            </a:pPr>
            <a:r>
              <a:rPr lang="en-US" baseline="0" dirty="0" smtClean="0"/>
              <a:t> </a:t>
            </a:r>
            <a:r>
              <a:rPr lang="en-US" u="sng" baseline="0" dirty="0" smtClean="0"/>
              <a:t>Students then record answers in notebooks.</a:t>
            </a:r>
          </a:p>
          <a:p>
            <a:pPr lvl="1">
              <a:buFont typeface="Arial" pitchFamily="34" charset="0"/>
              <a:buChar char="•"/>
            </a:pPr>
            <a:r>
              <a:rPr lang="en-US" u="none" baseline="0" dirty="0" smtClean="0"/>
              <a:t> ESR: They could start or stop, they could do something wrong</a:t>
            </a:r>
          </a:p>
          <a:p>
            <a:pPr lvl="1">
              <a:buFont typeface="Arial" pitchFamily="34" charset="0"/>
              <a:buChar char="•"/>
            </a:pPr>
            <a:r>
              <a:rPr lang="en-US" u="none" baseline="0" dirty="0" smtClean="0"/>
              <a:t> Encourage students to get creative! Here are a few fun questions that might get them thinking:</a:t>
            </a:r>
          </a:p>
          <a:p>
            <a:pPr marL="1143000" lvl="2" indent="-228600">
              <a:buFont typeface="Wingdings" pitchFamily="2" charset="2"/>
              <a:buChar char="§"/>
            </a:pPr>
            <a:r>
              <a:rPr lang="en-US" u="none" baseline="0" dirty="0" smtClean="0"/>
              <a:t>Ask these questions to the entire class or specific groups that need help:</a:t>
            </a:r>
          </a:p>
          <a:p>
            <a:pPr marL="1600200" lvl="3" indent="-228600">
              <a:buFont typeface="Courier New" pitchFamily="49" charset="0"/>
              <a:buChar char="o"/>
            </a:pPr>
            <a:r>
              <a:rPr lang="en-US" u="none" baseline="0" dirty="0" smtClean="0"/>
              <a:t>What if the worker transporting the materials started bringing different materials like hay or steel or even string cheese or marbles?</a:t>
            </a:r>
          </a:p>
          <a:p>
            <a:pPr marL="1600200" lvl="3" indent="-228600">
              <a:buFont typeface="Courier New" pitchFamily="49" charset="0"/>
              <a:buChar char="o"/>
            </a:pPr>
            <a:r>
              <a:rPr lang="en-US" u="none" baseline="0" dirty="0" smtClean="0"/>
              <a:t>What if the worker building the wall started using frosting or </a:t>
            </a:r>
            <a:r>
              <a:rPr lang="en-US" u="none" baseline="0" dirty="0" err="1" smtClean="0"/>
              <a:t>Elmers</a:t>
            </a:r>
            <a:r>
              <a:rPr lang="en-US" u="none" baseline="0" dirty="0" smtClean="0"/>
              <a:t> glue to hold the bricks together instead of mortar?</a:t>
            </a:r>
          </a:p>
          <a:p>
            <a:pPr marL="1600200" lvl="3" indent="-228600">
              <a:buFont typeface="Courier New" pitchFamily="49" charset="0"/>
              <a:buChar char="o"/>
            </a:pPr>
            <a:r>
              <a:rPr lang="en-US" u="none" baseline="0" dirty="0" smtClean="0"/>
              <a:t>What if the frame were shaped differently? Or made of a different material like rubber?</a:t>
            </a:r>
          </a:p>
          <a:p>
            <a:pPr marL="1600200" lvl="3" indent="-228600">
              <a:buFont typeface="Courier New" pitchFamily="49" charset="0"/>
              <a:buChar char="o"/>
            </a:pPr>
            <a:r>
              <a:rPr lang="en-US" u="none" baseline="0" dirty="0" smtClean="0"/>
              <a:t>What if the foreman (worker with the megaphone) told the other workers to only build the cell walls and not transport the materials or only transport the materials and not build the cell wall?</a:t>
            </a:r>
          </a:p>
          <a:p>
            <a:pPr lvl="1">
              <a:buFontTx/>
              <a:buChar cha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charset="0"/>
              </a:rPr>
              <a:t>- To get</a:t>
            </a:r>
            <a:r>
              <a:rPr lang="en-US" baseline="0" dirty="0" smtClean="0">
                <a:latin typeface="Calibri" charset="0"/>
              </a:rPr>
              <a:t> students to start thinking about the different way a worker “i.e. protein” might be able to change their job. They could start doing something differently (like a whole new job), start doing their job incorrectly or less efficiently, or they could stop doing their job all together!</a:t>
            </a:r>
            <a:endParaRPr lang="en-US"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Char char="-"/>
              <a:tabLst/>
              <a:defRPr/>
            </a:pPr>
            <a:endParaRPr lang="en-US"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charset="0"/>
              </a:rPr>
              <a:t>- Construction site:</a:t>
            </a:r>
            <a:r>
              <a:rPr lang="en-US" baseline="0" dirty="0" smtClean="0">
                <a:latin typeface="Calibri" charset="0"/>
              </a:rPr>
              <a:t> Modified Microsoft Office 2007 clipart</a:t>
            </a:r>
            <a:endParaRPr lang="en-US" b="1" dirty="0" smtClean="0"/>
          </a:p>
          <a:p>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a:t>
            </a:r>
            <a:r>
              <a:rPr lang="en-US" baseline="0" dirty="0" smtClean="0"/>
              <a:t> EXPLAIN</a:t>
            </a:r>
          </a:p>
          <a:p>
            <a:endParaRPr lang="en-US" dirty="0" smtClean="0"/>
          </a:p>
          <a:p>
            <a:r>
              <a:rPr lang="en-US" b="1" dirty="0" smtClean="0"/>
              <a:t>INSTRUCTIONS:</a:t>
            </a:r>
          </a:p>
          <a:p>
            <a:pPr>
              <a:buFontTx/>
              <a:buChar char="-"/>
            </a:pPr>
            <a:r>
              <a:rPr lang="en-US" dirty="0" smtClean="0"/>
              <a:t> Ask: What is an example of a way a worker would change what they were doing?</a:t>
            </a:r>
          </a:p>
          <a:p>
            <a:pPr lvl="1">
              <a:buFont typeface="Arial" pitchFamily="34" charset="0"/>
              <a:buChar char="•"/>
            </a:pPr>
            <a:r>
              <a:rPr lang="en-US" baseline="0" dirty="0" smtClean="0"/>
              <a:t> Students discuss at tables and share out when called on.</a:t>
            </a:r>
          </a:p>
          <a:p>
            <a:pPr lvl="1">
              <a:buFont typeface="Arial" pitchFamily="34" charset="0"/>
              <a:buChar char="•"/>
            </a:pPr>
            <a:r>
              <a:rPr lang="en-US" baseline="0" dirty="0" smtClean="0"/>
              <a:t> </a:t>
            </a:r>
            <a:r>
              <a:rPr lang="en-US" u="sng" baseline="0" dirty="0" smtClean="0"/>
              <a:t>Students then record answers in notebooks.</a:t>
            </a:r>
          </a:p>
          <a:p>
            <a:pPr lvl="1">
              <a:buFont typeface="Arial" pitchFamily="34" charset="0"/>
              <a:buChar char="•"/>
            </a:pPr>
            <a:r>
              <a:rPr lang="en-US" u="none" baseline="0" dirty="0" smtClean="0"/>
              <a:t> ESR: Will vary with answer to pervious question, hopefully some interesting, extreme change</a:t>
            </a:r>
          </a:p>
          <a:p>
            <a:pPr lvl="1">
              <a:buFontTx/>
              <a:buChar cha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latin typeface="Calibri" charset="0"/>
              </a:rPr>
              <a:t> Finally this question should hopefully lead the</a:t>
            </a:r>
            <a:r>
              <a:rPr lang="en-US" baseline="0" dirty="0" smtClean="0">
                <a:latin typeface="Calibri" charset="0"/>
              </a:rPr>
              <a:t> students to thinking how these changing jobs  could specifically change the outcome/ phenotype.</a:t>
            </a:r>
            <a:endParaRPr lang="en-US"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charset="0"/>
              </a:rPr>
              <a:t>- Construction site:</a:t>
            </a:r>
            <a:r>
              <a:rPr lang="en-US" baseline="0" dirty="0" smtClean="0">
                <a:latin typeface="Calibri" charset="0"/>
              </a:rPr>
              <a:t> Modified Microsoft Office 2007 clipart</a:t>
            </a:r>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a:t>
            </a:r>
            <a:r>
              <a:rPr lang="en-US" baseline="0" dirty="0" smtClean="0"/>
              <a:t> EXPLAIN</a:t>
            </a:r>
            <a:endParaRPr lang="en-US" dirty="0" smtClean="0"/>
          </a:p>
          <a:p>
            <a:endParaRPr lang="en-US" dirty="0" smtClean="0"/>
          </a:p>
          <a:p>
            <a:r>
              <a:rPr lang="en-US" b="1" dirty="0" smtClean="0"/>
              <a:t>INSTRUCTIONS:</a:t>
            </a:r>
          </a:p>
          <a:p>
            <a:pPr>
              <a:buFontTx/>
              <a:buChar char="-"/>
            </a:pPr>
            <a:r>
              <a:rPr lang="en-US" dirty="0" smtClean="0"/>
              <a:t> Hand out small whiteboards to each student</a:t>
            </a:r>
          </a:p>
          <a:p>
            <a:pPr>
              <a:buFontTx/>
              <a:buChar char="-"/>
            </a:pPr>
            <a:r>
              <a:rPr lang="en-US" dirty="0" smtClean="0"/>
              <a:t> Ask: How does a construction site represent</a:t>
            </a:r>
            <a:r>
              <a:rPr lang="en-US" baseline="0" dirty="0" smtClean="0"/>
              <a:t> a cell with proteins?</a:t>
            </a:r>
          </a:p>
          <a:p>
            <a:pPr lvl="1">
              <a:buFont typeface="Arial" pitchFamily="34" charset="0"/>
              <a:buChar char="•"/>
            </a:pPr>
            <a:r>
              <a:rPr lang="en-US" baseline="0" dirty="0" smtClean="0"/>
              <a:t> Give students time to write their answer on their personal whiteboard</a:t>
            </a:r>
          </a:p>
          <a:p>
            <a:pPr lvl="1">
              <a:buFont typeface="Arial" pitchFamily="34" charset="0"/>
              <a:buChar char="•"/>
            </a:pPr>
            <a:r>
              <a:rPr lang="en-US" baseline="0" dirty="0" smtClean="0"/>
              <a:t> Instruct students to share their answer with the person sitting next to them, the students must then collaborate to create a single answer between the two of them</a:t>
            </a:r>
          </a:p>
          <a:p>
            <a:pPr lvl="1">
              <a:buFont typeface="Arial" pitchFamily="34" charset="0"/>
              <a:buChar char="•"/>
            </a:pPr>
            <a:r>
              <a:rPr lang="en-US" baseline="0" dirty="0" smtClean="0"/>
              <a:t> Finally have pairs share their answers at their tables, collaborating to create one final answer</a:t>
            </a:r>
          </a:p>
          <a:p>
            <a:pPr lvl="1">
              <a:buFont typeface="Arial" pitchFamily="34" charset="0"/>
              <a:buChar char="•"/>
            </a:pPr>
            <a:r>
              <a:rPr lang="en-US" baseline="0" dirty="0" smtClean="0"/>
              <a:t> Allow each table to share their answer with the class</a:t>
            </a:r>
          </a:p>
          <a:p>
            <a:pPr lvl="1">
              <a:buFont typeface="Arial" pitchFamily="34" charset="0"/>
              <a:buChar char="•"/>
            </a:pPr>
            <a:r>
              <a:rPr lang="en-US" u="sng" baseline="0" dirty="0" smtClean="0"/>
              <a:t> Give each student time to write down the answer they like best in their notebooks</a:t>
            </a:r>
          </a:p>
          <a:p>
            <a:pPr lvl="1">
              <a:buFont typeface="Arial" pitchFamily="34" charset="0"/>
              <a:buChar char="•"/>
            </a:pPr>
            <a:r>
              <a:rPr lang="en-US" baseline="0" dirty="0" smtClean="0"/>
              <a:t> ESR: </a:t>
            </a:r>
            <a:r>
              <a:rPr lang="en-US" sz="1200" kern="1200" dirty="0" smtClean="0">
                <a:solidFill>
                  <a:schemeClr val="tx1"/>
                </a:solidFill>
                <a:latin typeface="+mn-lt"/>
                <a:ea typeface="+mn-ea"/>
                <a:cs typeface="+mn-cs"/>
              </a:rPr>
              <a:t>Different jobs at a construction site are like different jobs proteins have in a cell, cells are built by proteins like construction</a:t>
            </a:r>
            <a:r>
              <a:rPr lang="en-US" sz="1200" kern="1200" baseline="0" dirty="0" smtClean="0">
                <a:solidFill>
                  <a:schemeClr val="tx1"/>
                </a:solidFill>
                <a:latin typeface="+mn-lt"/>
                <a:ea typeface="+mn-ea"/>
                <a:cs typeface="+mn-cs"/>
              </a:rPr>
              <a:t> workers build a house, m</a:t>
            </a:r>
            <a:r>
              <a:rPr lang="en-US" sz="1200" kern="1200" dirty="0" smtClean="0">
                <a:solidFill>
                  <a:schemeClr val="tx1"/>
                </a:solidFill>
                <a:latin typeface="+mn-lt"/>
                <a:ea typeface="+mn-ea"/>
                <a:cs typeface="+mn-cs"/>
              </a:rPr>
              <a:t>ultiple proteins (like workers and materials) come together to create a final product (building or cell), proteins</a:t>
            </a:r>
            <a:r>
              <a:rPr lang="en-US" sz="1200" kern="1200" baseline="0" dirty="0" smtClean="0">
                <a:solidFill>
                  <a:schemeClr val="tx1"/>
                </a:solidFill>
                <a:latin typeface="+mn-lt"/>
                <a:ea typeface="+mn-ea"/>
                <a:cs typeface="+mn-cs"/>
              </a:rPr>
              <a:t> determine the way a cell look the same way that construction workers determine the way a house looks</a:t>
            </a:r>
            <a:endParaRPr lang="en-US" baseline="0" dirty="0" smtClean="0"/>
          </a:p>
          <a:p>
            <a:pPr>
              <a:buFontTx/>
              <a:buChar cha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latin typeface="Calibri" charset="0"/>
              </a:rPr>
              <a:t> Have students understand the analogy and why it made</a:t>
            </a:r>
            <a:r>
              <a:rPr lang="en-US" baseline="0" dirty="0" smtClean="0">
                <a:latin typeface="Calibri" charset="0"/>
              </a:rPr>
              <a:t> sense to describe a cell with various proteins using it.</a:t>
            </a:r>
          </a:p>
          <a:p>
            <a:pPr marL="0" marR="0" indent="0" algn="l" defTabSz="914400" rtl="0" eaLnBrk="1" fontAlgn="auto" latinLnBrk="0" hangingPunct="1">
              <a:lnSpc>
                <a:spcPct val="100000"/>
              </a:lnSpc>
              <a:spcBef>
                <a:spcPts val="0"/>
              </a:spcBef>
              <a:spcAft>
                <a:spcPts val="0"/>
              </a:spcAft>
              <a:buClrTx/>
              <a:buSzTx/>
              <a:buFontTx/>
              <a:buChar char="-"/>
              <a:tabLst/>
              <a:defRPr/>
            </a:pPr>
            <a:endParaRPr lang="en-US" baseline="0"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latin typeface="Calibri" charset="0"/>
              </a:rPr>
              <a:t>NOTES: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charset="0"/>
              </a:rPr>
              <a:t>- Use</a:t>
            </a:r>
            <a:r>
              <a:rPr lang="en-US" baseline="0" dirty="0" smtClean="0">
                <a:latin typeface="Calibri" charset="0"/>
              </a:rPr>
              <a:t> the next slide if students need sentence starters/ fill in.</a:t>
            </a:r>
            <a:endParaRPr lang="en-US"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Char char="-"/>
              <a:tabLst/>
              <a:defRPr/>
            </a:pPr>
            <a:endParaRPr lang="en-US" dirty="0" smtClean="0">
              <a:latin typeface="Calibri" charset="0"/>
            </a:endParaRPr>
          </a:p>
          <a:p>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a:t>
            </a:r>
            <a:r>
              <a:rPr lang="en-US" baseline="0" dirty="0" smtClean="0"/>
              <a:t> slide</a:t>
            </a:r>
            <a:r>
              <a:rPr lang="en-US" dirty="0" smtClean="0"/>
              <a:t>: </a:t>
            </a:r>
            <a:r>
              <a:rPr lang="en-US" baseline="0" dirty="0" smtClean="0"/>
              <a:t> EXPLAIN</a:t>
            </a:r>
            <a:r>
              <a:rPr lang="en-US" dirty="0" smtClean="0"/>
              <a:t> (Optional)</a:t>
            </a:r>
          </a:p>
          <a:p>
            <a:endParaRPr lang="en-US" dirty="0" smtClean="0"/>
          </a:p>
          <a:p>
            <a:r>
              <a:rPr lang="en-US" b="1" dirty="0" smtClean="0"/>
              <a:t>INSTRUCTIONS:</a:t>
            </a:r>
          </a:p>
          <a:p>
            <a:pPr>
              <a:buFontTx/>
              <a:buChar char="-"/>
            </a:pPr>
            <a:r>
              <a:rPr lang="en-US" dirty="0" smtClean="0"/>
              <a:t> Bring up this slide if students need</a:t>
            </a:r>
            <a:r>
              <a:rPr lang="en-US" baseline="0" dirty="0" smtClean="0"/>
              <a:t> a sentence starter with more concrete examples to answer the question.</a:t>
            </a:r>
          </a:p>
          <a:p>
            <a:pPr>
              <a:buFontTx/>
              <a:buChar cha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latin typeface="Calibri" charset="0"/>
              </a:rPr>
              <a:t> Help give</a:t>
            </a:r>
            <a:r>
              <a:rPr lang="en-US" baseline="0" dirty="0" smtClean="0">
                <a:latin typeface="Calibri" charset="0"/>
              </a:rPr>
              <a:t> students a framework with more direct examples to answer the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Calibri" charset="0"/>
            </a:endParaRPr>
          </a:p>
          <a:p>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a:buFontTx/>
              <a:buNone/>
            </a:pPr>
            <a:r>
              <a:rPr lang="en-US" dirty="0" smtClean="0"/>
              <a:t>Student</a:t>
            </a:r>
            <a:r>
              <a:rPr lang="en-US" baseline="0" dirty="0" smtClean="0"/>
              <a:t> Slide:  EXPLAIN</a:t>
            </a:r>
          </a:p>
          <a:p>
            <a:pPr>
              <a:buFontTx/>
              <a:buNone/>
            </a:pPr>
            <a:endParaRPr lang="en-US" b="1" baseline="0" dirty="0" smtClean="0"/>
          </a:p>
          <a:p>
            <a:pPr>
              <a:buFontTx/>
              <a:buNone/>
            </a:pPr>
            <a:r>
              <a:rPr lang="en-US" b="1" baseline="0" dirty="0" smtClean="0"/>
              <a:t>INSTRUCTIONS:</a:t>
            </a:r>
          </a:p>
          <a:p>
            <a:pPr>
              <a:buFontTx/>
              <a:buChar char="-"/>
            </a:pPr>
            <a:r>
              <a:rPr lang="en-US" baseline="0" dirty="0" smtClean="0"/>
              <a:t> Bridge between discussion of proteins impact on phenotype and mutants. </a:t>
            </a:r>
          </a:p>
          <a:p>
            <a:pPr>
              <a:buFontTx/>
              <a:buChar char="-"/>
            </a:pPr>
            <a:endParaRPr lang="en-US" baseline="0" dirty="0" smtClean="0"/>
          </a:p>
          <a:p>
            <a:pPr>
              <a:buFontTx/>
              <a:buChar char="-"/>
            </a:pPr>
            <a:r>
              <a:rPr lang="en-US" baseline="0" dirty="0" smtClean="0"/>
              <a:t> We started this lesson by talking about mutants and looked at these pictures. Then I asked you what do these pictures have in common? </a:t>
            </a:r>
          </a:p>
          <a:p>
            <a:pPr>
              <a:buFontTx/>
              <a:buChar char="-"/>
            </a:pPr>
            <a:r>
              <a:rPr lang="en-US" b="0" baseline="0" dirty="0" smtClean="0"/>
              <a:t> Using the new information you have learned about how proteins impact phenotype have any of your answers changed?</a:t>
            </a:r>
          </a:p>
          <a:p>
            <a:pPr lvl="1">
              <a:buFont typeface="Arial" pitchFamily="34" charset="0"/>
              <a:buChar char="•"/>
            </a:pPr>
            <a:r>
              <a:rPr lang="en-US" b="0" baseline="0" dirty="0" smtClean="0"/>
              <a:t> Give students a moment to discuss at tables.</a:t>
            </a:r>
          </a:p>
          <a:p>
            <a:pPr lvl="1">
              <a:buFont typeface="Arial" pitchFamily="34" charset="0"/>
              <a:buChar char="•"/>
            </a:pPr>
            <a:r>
              <a:rPr lang="en-US" b="0" baseline="0" dirty="0" smtClean="0"/>
              <a:t> Allow students to share out to class.</a:t>
            </a:r>
          </a:p>
          <a:p>
            <a:pPr lvl="1">
              <a:buFont typeface="Arial" pitchFamily="34" charset="0"/>
              <a:buChar char="•"/>
            </a:pPr>
            <a:r>
              <a:rPr lang="en-US" b="0" baseline="0" dirty="0" smtClean="0"/>
              <a:t> ESR: They all have proteins, they are all animals, they all have cells</a:t>
            </a:r>
          </a:p>
          <a:p>
            <a:pPr lvl="0">
              <a:buFontTx/>
              <a:buChar char="-"/>
            </a:pPr>
            <a:r>
              <a:rPr lang="en-US" b="0" baseline="0" dirty="0" smtClean="0"/>
              <a:t> Well one thing these pictures all have in common is that they are all mutants or have something to do with mutation.</a:t>
            </a:r>
          </a:p>
          <a:p>
            <a:pPr lvl="1">
              <a:buFont typeface="Arial" pitchFamily="34" charset="0"/>
              <a:buChar char="•"/>
            </a:pPr>
            <a:r>
              <a:rPr lang="en-US" b="0" baseline="0" dirty="0" smtClean="0"/>
              <a:t> These are albino rats, that’s why they are white with red eyes. They don’t have pigments like normal rats to, this is considered a mutation and makes these rats mutants.</a:t>
            </a:r>
          </a:p>
          <a:p>
            <a:pPr lvl="1">
              <a:buFont typeface="Arial" pitchFamily="34" charset="0"/>
              <a:buChar char="•"/>
            </a:pPr>
            <a:r>
              <a:rPr lang="en-US" b="0" baseline="0" dirty="0" smtClean="0"/>
              <a:t> Similarly this lobster is blue, most lobsters are red or orange, there has been some mutation in this lobster changing its color.</a:t>
            </a:r>
          </a:p>
          <a:p>
            <a:pPr lvl="1">
              <a:buFont typeface="Arial" pitchFamily="34" charset="0"/>
              <a:buChar char="•"/>
            </a:pPr>
            <a:r>
              <a:rPr lang="en-US" b="0" baseline="0" dirty="0" smtClean="0"/>
              <a:t> this funny spiral, represents DNA and the yellow bar in the DNA represents a change in the DNA that’s not normal, normally that bar should be blue.</a:t>
            </a:r>
          </a:p>
          <a:p>
            <a:pPr lvl="0">
              <a:buFontTx/>
              <a:buChar char="-"/>
            </a:pPr>
            <a:r>
              <a:rPr lang="en-US" b="0" baseline="0" dirty="0" smtClean="0"/>
              <a:t> We are going to keep talking about mutants later this week but right now I want you guys to think about this question….</a:t>
            </a:r>
          </a:p>
          <a:p>
            <a:pPr lvl="0">
              <a:buFontTx/>
              <a:buChar char="-"/>
            </a:pPr>
            <a:r>
              <a:rPr lang="en-US" sz="1200" b="0" kern="1200" baseline="0" dirty="0" smtClean="0">
                <a:solidFill>
                  <a:schemeClr val="tx1"/>
                </a:solidFill>
                <a:latin typeface="+mn-lt"/>
                <a:ea typeface="+mn-ea"/>
                <a:cs typeface="+mn-cs"/>
              </a:rPr>
              <a:t> Ask: </a:t>
            </a:r>
            <a:r>
              <a:rPr lang="en-US" sz="1200" kern="1200" dirty="0" smtClean="0">
                <a:solidFill>
                  <a:schemeClr val="tx1"/>
                </a:solidFill>
                <a:latin typeface="+mn-lt"/>
                <a:ea typeface="+mn-ea"/>
                <a:cs typeface="+mn-cs"/>
              </a:rPr>
              <a:t>What causes a mutant to look different?</a:t>
            </a:r>
          </a:p>
          <a:p>
            <a:pPr lvl="1">
              <a:buFont typeface="Arial" pitchFamily="34" charset="0"/>
              <a:buChar char="•"/>
            </a:pPr>
            <a:r>
              <a:rPr lang="en-US" sz="1200" kern="1200" dirty="0" smtClean="0">
                <a:solidFill>
                  <a:schemeClr val="tx1"/>
                </a:solidFill>
                <a:latin typeface="+mn-lt"/>
                <a:ea typeface="+mn-ea"/>
                <a:cs typeface="+mn-cs"/>
              </a:rPr>
              <a:t> Students discuss at tables and share out.</a:t>
            </a:r>
          </a:p>
          <a:p>
            <a:pPr lvl="1">
              <a:buFont typeface="Arial" pitchFamily="34" charset="0"/>
              <a:buChar char="•"/>
            </a:pPr>
            <a:r>
              <a:rPr lang="en-US" sz="1200" kern="1200" dirty="0" smtClean="0">
                <a:solidFill>
                  <a:schemeClr val="tx1"/>
                </a:solidFill>
                <a:latin typeface="+mn-lt"/>
                <a:ea typeface="+mn-ea"/>
                <a:cs typeface="+mn-cs"/>
              </a:rPr>
              <a:t> ESR: Proteins, </a:t>
            </a:r>
            <a:r>
              <a:rPr lang="en-US" sz="1200" kern="1200" baseline="0" dirty="0" smtClean="0">
                <a:solidFill>
                  <a:schemeClr val="tx1"/>
                </a:solidFill>
                <a:latin typeface="+mn-lt"/>
                <a:ea typeface="+mn-ea"/>
                <a:cs typeface="+mn-cs"/>
              </a:rPr>
              <a:t>changed/ abnormal DNA, </a:t>
            </a:r>
            <a:r>
              <a:rPr lang="en-US" sz="1200" kern="1200" dirty="0" smtClean="0">
                <a:solidFill>
                  <a:schemeClr val="tx1"/>
                </a:solidFill>
                <a:latin typeface="+mn-lt"/>
                <a:ea typeface="+mn-ea"/>
                <a:cs typeface="+mn-cs"/>
              </a:rPr>
              <a:t>mutations, genetics, disease, chemicals</a:t>
            </a:r>
          </a:p>
          <a:p>
            <a:pPr lvl="1">
              <a:buFont typeface="Arial" pitchFamily="34" charset="0"/>
              <a:buChar char="•"/>
            </a:pPr>
            <a:endParaRPr lang="en-US" b="0" baseline="0" dirty="0" smtClean="0"/>
          </a:p>
          <a:p>
            <a:pPr lvl="0">
              <a:buFontTx/>
              <a:buChar char="-"/>
            </a:pPr>
            <a:r>
              <a:rPr lang="en-US" b="0" baseline="0" dirty="0" smtClean="0"/>
              <a:t> Assign homework:</a:t>
            </a:r>
          </a:p>
          <a:p>
            <a:pPr lvl="1">
              <a:buFont typeface="Arial" pitchFamily="34" charset="0"/>
              <a:buChar char="•"/>
            </a:pPr>
            <a:r>
              <a:rPr lang="en-US" b="0" baseline="0" dirty="0" smtClean="0"/>
              <a:t> Students go back to original 3 hypotheses they came up with at the beginning of the lesson. Are these hypotheses right? If not create new hypotheses using evidence learned in class and evidence recorded in notebooks. </a:t>
            </a:r>
            <a:r>
              <a:rPr lang="en-US" b="0" u="sng" baseline="0" dirty="0" smtClean="0"/>
              <a:t>Students record new answers in notebook under initial questions.</a:t>
            </a:r>
          </a:p>
          <a:p>
            <a:pPr lvl="1">
              <a:buFont typeface="Arial" pitchFamily="34" charset="0"/>
              <a:buChar char="•"/>
            </a:pPr>
            <a:endParaRPr lang="en-US" b="0" baseline="0" dirty="0" smtClean="0"/>
          </a:p>
          <a:p>
            <a:pPr lvl="0">
              <a:buFont typeface="Arial" pitchFamily="34" charset="0"/>
              <a:buNone/>
            </a:pPr>
            <a:r>
              <a:rPr lang="en-US" b="1" baseline="0" dirty="0" smtClean="0"/>
              <a:t>SLIDE GOAL:</a:t>
            </a:r>
          </a:p>
          <a:p>
            <a:pPr lvl="0">
              <a:buFontTx/>
              <a:buChar char="-"/>
            </a:pPr>
            <a:r>
              <a:rPr lang="en-US" b="0" baseline="0" dirty="0" smtClean="0"/>
              <a:t> To keep students thinking about mutations and what they will be learning about next.</a:t>
            </a:r>
          </a:p>
          <a:p>
            <a:endParaRPr lang="en-US" dirty="0" smtClean="0">
              <a:latin typeface="Calibri" charset="0"/>
            </a:endParaRPr>
          </a:p>
          <a:p>
            <a:r>
              <a:rPr lang="en-US" b="1" dirty="0" smtClean="0">
                <a:latin typeface="Calibri" charset="0"/>
              </a:rPr>
              <a:t>PICTURE/ GRAPHICS CREDITS:</a:t>
            </a:r>
          </a:p>
          <a:p>
            <a:r>
              <a:rPr lang="en-US" b="0" dirty="0" smtClean="0">
                <a:latin typeface="Calibri" charset="0"/>
              </a:rPr>
              <a:t>- Lobster</a:t>
            </a:r>
            <a:r>
              <a:rPr lang="en-US" b="0" baseline="0" dirty="0" smtClean="0">
                <a:latin typeface="Calibri" charset="0"/>
              </a:rPr>
              <a:t> Image: Blue American Lobster by Steven G. Johnson- GFDL and CC-by-SA, </a:t>
            </a:r>
            <a:r>
              <a:rPr lang="en-US" dirty="0" smtClean="0">
                <a:hlinkClick r:id="rId3"/>
              </a:rPr>
              <a:t>http://en.wikipedia.org/wiki/File:Blue-lobster.jpg</a:t>
            </a:r>
            <a:endParaRPr lang="en-US" dirty="0" smtClean="0"/>
          </a:p>
          <a:p>
            <a:r>
              <a:rPr lang="en-US" b="0" dirty="0" smtClean="0"/>
              <a:t>- Albino</a:t>
            </a:r>
            <a:r>
              <a:rPr lang="en-US" b="0" baseline="0" dirty="0" smtClean="0"/>
              <a:t> Mouse Image: Laboratory Mice by Aaron Logan- CC, </a:t>
            </a:r>
            <a:r>
              <a:rPr lang="en-US" dirty="0" smtClean="0">
                <a:hlinkClick r:id="rId4"/>
              </a:rPr>
              <a:t>http://</a:t>
            </a:r>
            <a:r>
              <a:rPr lang="en-US" dirty="0" smtClean="0">
                <a:hlinkClick r:id="rId4"/>
              </a:rPr>
              <a:t>en.wikipedia.org/wiki/File:Lightmatter-lab-mice.jpg</a:t>
            </a:r>
            <a:endParaRPr lang="en-US" dirty="0" smtClean="0"/>
          </a:p>
          <a:p>
            <a:r>
              <a:rPr lang="en-US" dirty="0" smtClean="0"/>
              <a:t>-</a:t>
            </a:r>
            <a:r>
              <a:rPr lang="en-US" baseline="0" dirty="0" smtClean="0"/>
              <a:t> Modified </a:t>
            </a:r>
            <a:r>
              <a:rPr lang="en-US" dirty="0" smtClean="0"/>
              <a:t>DNA: Modified</a:t>
            </a:r>
            <a:r>
              <a:rPr lang="en-US" baseline="0" dirty="0" smtClean="0"/>
              <a:t> </a:t>
            </a:r>
            <a:r>
              <a:rPr lang="en-US" sz="1200" b="0" i="0" kern="1200" dirty="0" smtClean="0">
                <a:solidFill>
                  <a:schemeClr val="tx1"/>
                </a:solidFill>
                <a:latin typeface="+mn-lt"/>
                <a:ea typeface="+mn-ea"/>
                <a:cs typeface="+mn-cs"/>
              </a:rPr>
              <a:t>Microsoft clipart 2007</a:t>
            </a:r>
            <a:endParaRPr lang="en-US" dirty="0" smtClean="0"/>
          </a:p>
          <a:p>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28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0195BB4C-95C3-48AE-B924-932573251E75}" type="datetimeFigureOut">
              <a:rPr lang="en-US" smtClean="0"/>
              <a:pPr/>
              <a:t>6/30/2014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E0CE123C-DADB-49DA-BB23-857E84B6F4B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195BB4C-95C3-48AE-B924-932573251E75}" type="datetimeFigureOut">
              <a:rPr lang="en-US" smtClean="0"/>
              <a:pPr/>
              <a:t>6/30/2014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E0CE123C-DADB-49DA-BB23-857E84B6F4B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0195BB4C-95C3-48AE-B924-932573251E75}" type="datetimeFigureOut">
              <a:rPr lang="en-US" smtClean="0"/>
              <a:pPr/>
              <a:t>6/30/2014</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0CE123C-DADB-49DA-BB23-857E84B6F4BA}" type="slidenum">
              <a:rPr lang="en-US" smtClean="0"/>
              <a:pPr/>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 id="2147483739" r:id="rId6"/>
    <p:sldLayoutId id="2147483740" r:id="rId7"/>
    <p:sldLayoutId id="2147483741" r:id="rId8"/>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hyperlink" Target="http://www.brainpop.com/science/cellularlifeandgenetics/dna/"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gif"/><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02320" y="2836985"/>
            <a:ext cx="7156940" cy="1488831"/>
          </a:xfrm>
        </p:spPr>
        <p:txBody>
          <a:bodyPr>
            <a:noAutofit/>
          </a:bodyPr>
          <a:lstStyle/>
          <a:p>
            <a:pPr algn="ctr">
              <a:buNone/>
            </a:pPr>
            <a:r>
              <a:rPr lang="en-US" sz="2800" i="1" dirty="0" smtClean="0"/>
              <a:t>Using a construction site as an analogy for how proteins effect phenotype</a:t>
            </a:r>
            <a:endParaRPr lang="en-US" dirty="0"/>
          </a:p>
        </p:txBody>
      </p:sp>
      <p:sp>
        <p:nvSpPr>
          <p:cNvPr id="2" name="Title 1"/>
          <p:cNvSpPr>
            <a:spLocks noGrp="1"/>
          </p:cNvSpPr>
          <p:nvPr>
            <p:ph type="ctrTitle"/>
          </p:nvPr>
        </p:nvSpPr>
        <p:spPr/>
        <p:txBody>
          <a:bodyPr>
            <a:normAutofit/>
          </a:bodyPr>
          <a:lstStyle/>
          <a:p>
            <a:r>
              <a:rPr lang="en-US" dirty="0" smtClean="0"/>
              <a:t>Mutation Unit:</a:t>
            </a:r>
            <a:br>
              <a:rPr lang="en-US" dirty="0" smtClean="0"/>
            </a:br>
            <a:r>
              <a:rPr lang="en-US" dirty="0" smtClean="0"/>
              <a:t>The Cellular Construction Zone</a:t>
            </a:r>
            <a:endParaRPr lang="en-US" dirty="0"/>
          </a:p>
        </p:txBody>
      </p:sp>
      <p:sp>
        <p:nvSpPr>
          <p:cNvPr id="4"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
        <p:nvSpPr>
          <p:cNvPr id="5"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 Overview</a:t>
            </a:r>
            <a:endParaRPr lang="en-US" dirty="0"/>
          </a:p>
        </p:txBody>
      </p:sp>
      <p:sp>
        <p:nvSpPr>
          <p:cNvPr id="3" name="Content Placeholder 2"/>
          <p:cNvSpPr>
            <a:spLocks noGrp="1"/>
          </p:cNvSpPr>
          <p:nvPr>
            <p:ph sz="quarter" idx="1"/>
          </p:nvPr>
        </p:nvSpPr>
        <p:spPr>
          <a:xfrm>
            <a:off x="301752" y="1527048"/>
            <a:ext cx="8503920" cy="4863760"/>
          </a:xfrm>
        </p:spPr>
        <p:txBody>
          <a:bodyPr>
            <a:normAutofit/>
          </a:bodyPr>
          <a:lstStyle/>
          <a:p>
            <a:r>
              <a:rPr lang="en-US" dirty="0" smtClean="0"/>
              <a:t>Hypothesizing:</a:t>
            </a:r>
          </a:p>
          <a:p>
            <a:pPr lvl="1"/>
            <a:r>
              <a:rPr lang="en-US" u="sng" dirty="0" smtClean="0"/>
              <a:t>What are proteins?</a:t>
            </a:r>
          </a:p>
          <a:p>
            <a:pPr lvl="1"/>
            <a:r>
              <a:rPr lang="en-US" u="sng" dirty="0" smtClean="0"/>
              <a:t>What jobs do proteins have in the cell?</a:t>
            </a:r>
          </a:p>
          <a:p>
            <a:pPr lvl="1"/>
            <a:r>
              <a:rPr lang="en-US" u="sng" dirty="0" smtClean="0"/>
              <a:t>How do protein’s different jobs affect a cell’s phenotype?</a:t>
            </a:r>
          </a:p>
          <a:p>
            <a:r>
              <a:rPr lang="en-US" dirty="0" smtClean="0"/>
              <a:t>Questioning:</a:t>
            </a:r>
          </a:p>
          <a:p>
            <a:pPr lvl="1"/>
            <a:r>
              <a:rPr lang="en-US" dirty="0" smtClean="0"/>
              <a:t>What do you think of when I say mutant?</a:t>
            </a:r>
          </a:p>
          <a:p>
            <a:pPr lvl="1"/>
            <a:r>
              <a:rPr lang="en-US" dirty="0" smtClean="0"/>
              <a:t>What causes mutants to look different?</a:t>
            </a:r>
          </a:p>
          <a:p>
            <a:pPr lvl="1"/>
            <a:r>
              <a:rPr lang="en-US" dirty="0" smtClean="0"/>
              <a:t>What are three main concepts you learned from the video?</a:t>
            </a:r>
          </a:p>
          <a:p>
            <a:r>
              <a:rPr lang="en-US" dirty="0" smtClean="0"/>
              <a:t>Multimedia:</a:t>
            </a:r>
          </a:p>
          <a:p>
            <a:pPr lvl="1"/>
            <a:r>
              <a:rPr lang="en-US" u="sng" dirty="0" smtClean="0"/>
              <a:t>Brain pop video on DNA/ genes</a:t>
            </a:r>
          </a:p>
          <a:p>
            <a:pPr>
              <a:buNone/>
            </a:pPr>
            <a:endParaRPr lang="en-US" dirty="0" smtClean="0"/>
          </a:p>
        </p:txBody>
      </p:sp>
      <p:sp>
        <p:nvSpPr>
          <p:cNvPr id="8" name="Footer Placeholder 3"/>
          <p:cNvSpPr>
            <a:spLocks noGrp="1"/>
          </p:cNvSpPr>
          <p:nvPr>
            <p:ph type="ftr" sz="quarter" idx="11"/>
          </p:nvPr>
        </p:nvSpPr>
        <p:spPr>
          <a:xfrm>
            <a:off x="163040" y="6396672"/>
            <a:ext cx="3581400" cy="365760"/>
          </a:xfrm>
        </p:spPr>
        <p:txBody>
          <a:bodyPr/>
          <a:lstStyle/>
          <a:p>
            <a:r>
              <a:rPr lang="en-US" dirty="0" smtClean="0">
                <a:solidFill>
                  <a:schemeClr val="bg1"/>
                </a:solidFill>
              </a:rPr>
              <a:t>http://earthref.org/SCC</a:t>
            </a:r>
            <a:endParaRPr lang="en-US" dirty="0">
              <a:solidFill>
                <a:schemeClr val="bg1"/>
              </a:solidFill>
            </a:endParaRPr>
          </a:p>
        </p:txBody>
      </p:sp>
      <p:sp>
        <p:nvSpPr>
          <p:cNvPr id="9" name="Date Placeholder 4"/>
          <p:cNvSpPr>
            <a:spLocks noGrp="1"/>
          </p:cNvSpPr>
          <p:nvPr>
            <p:ph type="dt" sz="half" idx="10"/>
          </p:nvPr>
        </p:nvSpPr>
        <p:spPr>
          <a:xfrm>
            <a:off x="5932960" y="6390808"/>
            <a:ext cx="3044952" cy="365760"/>
          </a:xfrm>
        </p:spPr>
        <p:txBody>
          <a:bodyPr/>
          <a:lstStyle/>
          <a:p>
            <a:r>
              <a:rPr lang="en-US" dirty="0" smtClean="0">
                <a:solidFill>
                  <a:schemeClr val="bg1"/>
                </a:solidFill>
              </a:rPr>
              <a:t>Scripps Classroom Connection</a:t>
            </a:r>
            <a:endParaRPr lang="en-US" dirty="0">
              <a:solidFill>
                <a:schemeClr val="bg1"/>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Hypothesize</a:t>
            </a:r>
            <a:endParaRPr lang="en-US" dirty="0"/>
          </a:p>
        </p:txBody>
      </p:sp>
      <p:sp>
        <p:nvSpPr>
          <p:cNvPr id="3" name="Content Placeholder 2"/>
          <p:cNvSpPr>
            <a:spLocks noGrp="1"/>
          </p:cNvSpPr>
          <p:nvPr>
            <p:ph sz="quarter" idx="1"/>
          </p:nvPr>
        </p:nvSpPr>
        <p:spPr/>
        <p:txBody>
          <a:bodyPr>
            <a:normAutofit lnSpcReduction="10000"/>
          </a:bodyPr>
          <a:lstStyle/>
          <a:p>
            <a:pPr marL="514350" indent="-514350">
              <a:buFont typeface="+mj-lt"/>
              <a:buAutoNum type="arabicPeriod"/>
            </a:pPr>
            <a:r>
              <a:rPr lang="en-US" sz="4000" dirty="0" smtClean="0"/>
              <a:t>What are proteins?</a:t>
            </a:r>
          </a:p>
          <a:p>
            <a:pPr marL="514350" indent="-514350">
              <a:buFont typeface="+mj-lt"/>
              <a:buAutoNum type="arabicPeriod"/>
            </a:pPr>
            <a:endParaRPr lang="en-US" sz="4000" dirty="0" smtClean="0"/>
          </a:p>
          <a:p>
            <a:pPr marL="514350" indent="-514350">
              <a:buFont typeface="+mj-lt"/>
              <a:buAutoNum type="arabicPeriod"/>
            </a:pPr>
            <a:r>
              <a:rPr lang="en-US" sz="4000" dirty="0" smtClean="0"/>
              <a:t>What jobs do proteins have in the cell?</a:t>
            </a:r>
          </a:p>
          <a:p>
            <a:pPr marL="514350" indent="-514350">
              <a:buFont typeface="+mj-lt"/>
              <a:buAutoNum type="arabicPeriod"/>
            </a:pPr>
            <a:endParaRPr lang="en-US" sz="4000" dirty="0" smtClean="0"/>
          </a:p>
          <a:p>
            <a:pPr marL="514350" indent="-514350">
              <a:buFont typeface="+mj-lt"/>
              <a:buAutoNum type="arabicPeriod"/>
            </a:pPr>
            <a:r>
              <a:rPr lang="en-US" sz="4000" dirty="0" smtClean="0"/>
              <a:t>How do protein’s different jobs effect a cell’s phenotype?</a:t>
            </a:r>
            <a:endParaRPr lang="en-US" sz="4000" dirty="0"/>
          </a:p>
        </p:txBody>
      </p:sp>
      <p:sp>
        <p:nvSpPr>
          <p:cNvPr id="6" name="Footer Placeholder 3"/>
          <p:cNvSpPr>
            <a:spLocks noGrp="1"/>
          </p:cNvSpPr>
          <p:nvPr>
            <p:ph type="ftr" sz="quarter" idx="11"/>
          </p:nvPr>
        </p:nvSpPr>
        <p:spPr>
          <a:xfrm>
            <a:off x="163040" y="6396672"/>
            <a:ext cx="3581400" cy="365760"/>
          </a:xfrm>
        </p:spPr>
        <p:txBody>
          <a:bodyPr/>
          <a:lstStyle/>
          <a:p>
            <a:r>
              <a:rPr lang="en-US" dirty="0" smtClean="0">
                <a:solidFill>
                  <a:schemeClr val="bg1"/>
                </a:solidFill>
              </a:rPr>
              <a:t>http://earthref.org/SCC</a:t>
            </a:r>
            <a:endParaRPr lang="en-US" dirty="0">
              <a:solidFill>
                <a:schemeClr val="bg1"/>
              </a:solidFill>
            </a:endParaRPr>
          </a:p>
        </p:txBody>
      </p:sp>
      <p:sp>
        <p:nvSpPr>
          <p:cNvPr id="7" name="Date Placeholder 4"/>
          <p:cNvSpPr>
            <a:spLocks noGrp="1"/>
          </p:cNvSpPr>
          <p:nvPr>
            <p:ph type="dt" sz="half" idx="10"/>
          </p:nvPr>
        </p:nvSpPr>
        <p:spPr>
          <a:xfrm>
            <a:off x="5932960" y="6390808"/>
            <a:ext cx="3044952" cy="365760"/>
          </a:xfrm>
        </p:spPr>
        <p:txBody>
          <a:bodyPr/>
          <a:lstStyle/>
          <a:p>
            <a:r>
              <a:rPr lang="en-US" dirty="0" smtClean="0">
                <a:solidFill>
                  <a:schemeClr val="bg1"/>
                </a:solidFill>
              </a:rPr>
              <a:t>Scripps Classroom Connection</a:t>
            </a:r>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2" name="Picture 2" descr="File:Blue-lobster.jpg"/>
          <p:cNvPicPr>
            <a:picLocks noChangeAspect="1" noChangeArrowheads="1"/>
          </p:cNvPicPr>
          <p:nvPr/>
        </p:nvPicPr>
        <p:blipFill>
          <a:blip r:embed="rId3" cstate="print"/>
          <a:srcRect l="6000" t="8000" r="8000" b="17333"/>
          <a:stretch>
            <a:fillRect/>
          </a:stretch>
        </p:blipFill>
        <p:spPr bwMode="auto">
          <a:xfrm>
            <a:off x="4419600" y="3276600"/>
            <a:ext cx="4446815" cy="2895600"/>
          </a:xfrm>
          <a:prstGeom prst="rect">
            <a:avLst/>
          </a:prstGeom>
          <a:noFill/>
        </p:spPr>
      </p:pic>
      <p:pic>
        <p:nvPicPr>
          <p:cNvPr id="3" name="Picture 2" descr="File:Lightmatter lab mice.jpg"/>
          <p:cNvPicPr>
            <a:picLocks noChangeAspect="1" noChangeArrowheads="1"/>
          </p:cNvPicPr>
          <p:nvPr/>
        </p:nvPicPr>
        <p:blipFill>
          <a:blip r:embed="rId4" cstate="print"/>
          <a:srcRect l="5000" t="11667" r="26250" b="13333"/>
          <a:stretch>
            <a:fillRect/>
          </a:stretch>
        </p:blipFill>
        <p:spPr bwMode="auto">
          <a:xfrm>
            <a:off x="381000" y="1115704"/>
            <a:ext cx="3886200" cy="3179617"/>
          </a:xfrm>
          <a:prstGeom prst="rect">
            <a:avLst/>
          </a:prstGeom>
          <a:noFill/>
        </p:spPr>
      </p:pic>
      <p:grpSp>
        <p:nvGrpSpPr>
          <p:cNvPr id="4" name="Group 13"/>
          <p:cNvGrpSpPr/>
          <p:nvPr/>
        </p:nvGrpSpPr>
        <p:grpSpPr>
          <a:xfrm>
            <a:off x="5072242" y="-76200"/>
            <a:ext cx="3200400" cy="3200400"/>
            <a:chOff x="2743200" y="-228600"/>
            <a:chExt cx="3200400" cy="3200400"/>
          </a:xfrm>
        </p:grpSpPr>
        <p:pic>
          <p:nvPicPr>
            <p:cNvPr id="1027" name="Picture 3" descr="C:\Users\Sarah\AppData\Local\Microsoft\Windows\Temporary Internet Files\Content.IE5\06EI3P88\MC900436915[1].png"/>
            <p:cNvPicPr>
              <a:picLocks noChangeAspect="1" noChangeArrowheads="1"/>
            </p:cNvPicPr>
            <p:nvPr/>
          </p:nvPicPr>
          <p:blipFill>
            <a:blip r:embed="rId5" cstate="print"/>
            <a:srcRect/>
            <a:stretch>
              <a:fillRect/>
            </a:stretch>
          </p:blipFill>
          <p:spPr bwMode="auto">
            <a:xfrm>
              <a:off x="2743200" y="-228600"/>
              <a:ext cx="3200400" cy="3200400"/>
            </a:xfrm>
            <a:prstGeom prst="rect">
              <a:avLst/>
            </a:prstGeom>
            <a:noFill/>
          </p:spPr>
        </p:pic>
        <p:cxnSp>
          <p:nvCxnSpPr>
            <p:cNvPr id="12" name="Straight Connector 11"/>
            <p:cNvCxnSpPr/>
            <p:nvPr/>
          </p:nvCxnSpPr>
          <p:spPr>
            <a:xfrm flipH="1">
              <a:off x="3989696" y="963304"/>
              <a:ext cx="381000" cy="60960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4"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
        <p:nvSpPr>
          <p:cNvPr id="15"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 name="TextBox 1"/>
          <p:cNvSpPr txBox="1"/>
          <p:nvPr/>
        </p:nvSpPr>
        <p:spPr>
          <a:xfrm>
            <a:off x="0" y="3276600"/>
            <a:ext cx="4876800" cy="1200329"/>
          </a:xfrm>
          <a:prstGeom prst="rect">
            <a:avLst/>
          </a:prstGeom>
          <a:noFill/>
        </p:spPr>
        <p:txBody>
          <a:bodyPr wrap="square" rtlCol="0">
            <a:spAutoFit/>
          </a:bodyPr>
          <a:lstStyle/>
          <a:p>
            <a:pPr algn="ctr"/>
            <a:r>
              <a:rPr lang="en-US" sz="3600" dirty="0" smtClean="0"/>
              <a:t>What do you think of</a:t>
            </a:r>
          </a:p>
          <a:p>
            <a:pPr algn="ctr"/>
            <a:r>
              <a:rPr lang="en-US" sz="3600" dirty="0" smtClean="0"/>
              <a:t> when I say mutant?</a:t>
            </a:r>
          </a:p>
        </p:txBody>
      </p:sp>
      <p:sp>
        <p:nvSpPr>
          <p:cNvPr id="3" name="TextBox 2"/>
          <p:cNvSpPr txBox="1"/>
          <p:nvPr/>
        </p:nvSpPr>
        <p:spPr>
          <a:xfrm>
            <a:off x="304800" y="5181600"/>
            <a:ext cx="8534400" cy="1015663"/>
          </a:xfrm>
          <a:prstGeom prst="rect">
            <a:avLst/>
          </a:prstGeom>
          <a:solidFill>
            <a:schemeClr val="tx2">
              <a:lumMod val="40000"/>
              <a:lumOff val="60000"/>
            </a:schemeClr>
          </a:solidFill>
        </p:spPr>
        <p:txBody>
          <a:bodyPr wrap="square" rtlCol="0">
            <a:spAutoFit/>
          </a:bodyPr>
          <a:lstStyle/>
          <a:p>
            <a:pPr algn="ctr"/>
            <a:r>
              <a:rPr lang="en-US" sz="3000" i="1" dirty="0" smtClean="0"/>
              <a:t>Write a sentence and/or draw a picture on your white board. Share it with your table.</a:t>
            </a:r>
          </a:p>
        </p:txBody>
      </p:sp>
      <p:pic>
        <p:nvPicPr>
          <p:cNvPr id="4" name="Picture 2" descr="File:Blue-lobster.jpg"/>
          <p:cNvPicPr>
            <a:picLocks noChangeAspect="1" noChangeArrowheads="1"/>
          </p:cNvPicPr>
          <p:nvPr/>
        </p:nvPicPr>
        <p:blipFill>
          <a:blip r:embed="rId3" cstate="print"/>
          <a:srcRect l="6000" t="8000" r="8000" b="17333"/>
          <a:stretch>
            <a:fillRect/>
          </a:stretch>
        </p:blipFill>
        <p:spPr bwMode="auto">
          <a:xfrm>
            <a:off x="4572000" y="304800"/>
            <a:ext cx="3978729" cy="2590800"/>
          </a:xfrm>
          <a:prstGeom prst="rect">
            <a:avLst/>
          </a:prstGeom>
          <a:noFill/>
        </p:spPr>
      </p:pic>
      <p:pic>
        <p:nvPicPr>
          <p:cNvPr id="5" name="Picture 4" descr="File:Lightmatter lab mice.jpg"/>
          <p:cNvPicPr>
            <a:picLocks noChangeAspect="1" noChangeArrowheads="1"/>
          </p:cNvPicPr>
          <p:nvPr/>
        </p:nvPicPr>
        <p:blipFill>
          <a:blip r:embed="rId4" cstate="print"/>
          <a:srcRect l="5000" t="11667" r="26250" b="13333"/>
          <a:stretch>
            <a:fillRect/>
          </a:stretch>
        </p:blipFill>
        <p:spPr bwMode="auto">
          <a:xfrm>
            <a:off x="685800" y="381000"/>
            <a:ext cx="2980267" cy="2438400"/>
          </a:xfrm>
          <a:prstGeom prst="rect">
            <a:avLst/>
          </a:prstGeom>
          <a:noFill/>
        </p:spPr>
      </p:pic>
      <p:grpSp>
        <p:nvGrpSpPr>
          <p:cNvPr id="6" name="Group 13"/>
          <p:cNvGrpSpPr/>
          <p:nvPr/>
        </p:nvGrpSpPr>
        <p:grpSpPr>
          <a:xfrm>
            <a:off x="5029200" y="2438400"/>
            <a:ext cx="3200400" cy="3200400"/>
            <a:chOff x="2743200" y="-228600"/>
            <a:chExt cx="3200400" cy="3200400"/>
          </a:xfrm>
        </p:grpSpPr>
        <p:pic>
          <p:nvPicPr>
            <p:cNvPr id="15" name="Picture 3" descr="C:\Users\Sarah\AppData\Local\Microsoft\Windows\Temporary Internet Files\Content.IE5\06EI3P88\MC900436915[1].png"/>
            <p:cNvPicPr>
              <a:picLocks noChangeAspect="1" noChangeArrowheads="1"/>
            </p:cNvPicPr>
            <p:nvPr/>
          </p:nvPicPr>
          <p:blipFill>
            <a:blip r:embed="rId5" cstate="print"/>
            <a:srcRect/>
            <a:stretch>
              <a:fillRect/>
            </a:stretch>
          </p:blipFill>
          <p:spPr bwMode="auto">
            <a:xfrm>
              <a:off x="2743200" y="-228600"/>
              <a:ext cx="3200400" cy="3200400"/>
            </a:xfrm>
            <a:prstGeom prst="rect">
              <a:avLst/>
            </a:prstGeom>
            <a:noFill/>
          </p:spPr>
        </p:pic>
        <p:cxnSp>
          <p:nvCxnSpPr>
            <p:cNvPr id="16" name="Straight Connector 15"/>
            <p:cNvCxnSpPr/>
            <p:nvPr/>
          </p:nvCxnSpPr>
          <p:spPr>
            <a:xfrm flipH="1">
              <a:off x="3989696" y="963304"/>
              <a:ext cx="381000" cy="60960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3"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
        <p:nvSpPr>
          <p:cNvPr id="14"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 name="TextBox 1"/>
          <p:cNvSpPr txBox="1"/>
          <p:nvPr/>
        </p:nvSpPr>
        <p:spPr>
          <a:xfrm>
            <a:off x="457200" y="3276600"/>
            <a:ext cx="4572000" cy="1200329"/>
          </a:xfrm>
          <a:prstGeom prst="rect">
            <a:avLst/>
          </a:prstGeom>
          <a:noFill/>
        </p:spPr>
        <p:txBody>
          <a:bodyPr wrap="square" rtlCol="0">
            <a:spAutoFit/>
          </a:bodyPr>
          <a:lstStyle/>
          <a:p>
            <a:pPr algn="ctr"/>
            <a:r>
              <a:rPr lang="en-US" sz="3600" dirty="0" smtClean="0"/>
              <a:t>What causes mutants to look different?</a:t>
            </a:r>
            <a:endParaRPr lang="en-US" sz="3600" dirty="0"/>
          </a:p>
        </p:txBody>
      </p:sp>
      <p:sp>
        <p:nvSpPr>
          <p:cNvPr id="3" name="TextBox 2"/>
          <p:cNvSpPr txBox="1"/>
          <p:nvPr/>
        </p:nvSpPr>
        <p:spPr>
          <a:xfrm>
            <a:off x="304800" y="5181600"/>
            <a:ext cx="8534400" cy="1015663"/>
          </a:xfrm>
          <a:prstGeom prst="rect">
            <a:avLst/>
          </a:prstGeom>
          <a:solidFill>
            <a:schemeClr val="tx2">
              <a:lumMod val="40000"/>
              <a:lumOff val="60000"/>
            </a:schemeClr>
          </a:solidFill>
        </p:spPr>
        <p:txBody>
          <a:bodyPr wrap="square" rtlCol="0">
            <a:spAutoFit/>
          </a:bodyPr>
          <a:lstStyle/>
          <a:p>
            <a:pPr algn="ctr"/>
            <a:r>
              <a:rPr lang="en-US" sz="3000" i="1" dirty="0" smtClean="0"/>
              <a:t>Discuss  as a table, </a:t>
            </a:r>
          </a:p>
          <a:p>
            <a:pPr algn="ctr"/>
            <a:r>
              <a:rPr lang="en-US" sz="3000" i="1" dirty="0" smtClean="0"/>
              <a:t>then share out your ideas to the class.</a:t>
            </a:r>
          </a:p>
        </p:txBody>
      </p:sp>
      <p:pic>
        <p:nvPicPr>
          <p:cNvPr id="12" name="Picture 2" descr="File:Blue-lobster.jpg"/>
          <p:cNvPicPr>
            <a:picLocks noChangeAspect="1" noChangeArrowheads="1"/>
          </p:cNvPicPr>
          <p:nvPr/>
        </p:nvPicPr>
        <p:blipFill>
          <a:blip r:embed="rId3" cstate="print"/>
          <a:srcRect l="6000" t="8000" r="8000" b="17333"/>
          <a:stretch>
            <a:fillRect/>
          </a:stretch>
        </p:blipFill>
        <p:spPr bwMode="auto">
          <a:xfrm>
            <a:off x="4572000" y="304800"/>
            <a:ext cx="3978729" cy="2590800"/>
          </a:xfrm>
          <a:prstGeom prst="rect">
            <a:avLst/>
          </a:prstGeom>
          <a:noFill/>
        </p:spPr>
      </p:pic>
      <p:pic>
        <p:nvPicPr>
          <p:cNvPr id="13" name="Picture 12" descr="File:Lightmatter lab mice.jpg"/>
          <p:cNvPicPr>
            <a:picLocks noChangeAspect="1" noChangeArrowheads="1"/>
          </p:cNvPicPr>
          <p:nvPr/>
        </p:nvPicPr>
        <p:blipFill>
          <a:blip r:embed="rId4" cstate="print"/>
          <a:srcRect l="5000" t="11667" r="26250" b="13333"/>
          <a:stretch>
            <a:fillRect/>
          </a:stretch>
        </p:blipFill>
        <p:spPr bwMode="auto">
          <a:xfrm>
            <a:off x="685800" y="381000"/>
            <a:ext cx="2980267" cy="2438400"/>
          </a:xfrm>
          <a:prstGeom prst="rect">
            <a:avLst/>
          </a:prstGeom>
          <a:noFill/>
        </p:spPr>
      </p:pic>
      <p:grpSp>
        <p:nvGrpSpPr>
          <p:cNvPr id="4" name="Group 17"/>
          <p:cNvGrpSpPr/>
          <p:nvPr/>
        </p:nvGrpSpPr>
        <p:grpSpPr>
          <a:xfrm>
            <a:off x="5181600" y="2438400"/>
            <a:ext cx="3200400" cy="3200400"/>
            <a:chOff x="2819400" y="-381000"/>
            <a:chExt cx="3200400" cy="3200400"/>
          </a:xfrm>
        </p:grpSpPr>
        <p:pic>
          <p:nvPicPr>
            <p:cNvPr id="19" name="Picture 3" descr="C:\Users\Sarah\AppData\Local\Microsoft\Windows\Temporary Internet Files\Content.IE5\06EI3P88\MC900436915[1].png"/>
            <p:cNvPicPr>
              <a:picLocks noChangeAspect="1" noChangeArrowheads="1"/>
            </p:cNvPicPr>
            <p:nvPr/>
          </p:nvPicPr>
          <p:blipFill>
            <a:blip r:embed="rId5" cstate="print"/>
            <a:srcRect/>
            <a:stretch>
              <a:fillRect/>
            </a:stretch>
          </p:blipFill>
          <p:spPr bwMode="auto">
            <a:xfrm>
              <a:off x="2819400" y="-381000"/>
              <a:ext cx="3200400" cy="3200400"/>
            </a:xfrm>
            <a:prstGeom prst="rect">
              <a:avLst/>
            </a:prstGeom>
            <a:noFill/>
          </p:spPr>
        </p:pic>
        <p:cxnSp>
          <p:nvCxnSpPr>
            <p:cNvPr id="20" name="Straight Connector 19"/>
            <p:cNvCxnSpPr/>
            <p:nvPr/>
          </p:nvCxnSpPr>
          <p:spPr>
            <a:xfrm flipH="1">
              <a:off x="4071584" y="826824"/>
              <a:ext cx="381000" cy="60960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6"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
        <p:nvSpPr>
          <p:cNvPr id="17"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makes organisms look the way they do?</a:t>
            </a:r>
            <a:endParaRPr lang="en-US" dirty="0"/>
          </a:p>
        </p:txBody>
      </p:sp>
      <p:pic>
        <p:nvPicPr>
          <p:cNvPr id="1026" name="Picture 2">
            <a:hlinkClick r:id="rId3"/>
          </p:cNvPr>
          <p:cNvPicPr>
            <a:picLocks noGrp="1" noChangeAspect="1" noChangeArrowheads="1"/>
          </p:cNvPicPr>
          <p:nvPr>
            <p:ph sz="quarter" idx="1"/>
          </p:nvPr>
        </p:nvPicPr>
        <p:blipFill>
          <a:blip r:embed="rId4" cstate="print"/>
          <a:srcRect l="14392" t="22407" r="73231" b="49351"/>
          <a:stretch>
            <a:fillRect/>
          </a:stretch>
        </p:blipFill>
        <p:spPr bwMode="auto">
          <a:xfrm>
            <a:off x="2057400" y="1981200"/>
            <a:ext cx="5181600" cy="3886200"/>
          </a:xfrm>
          <a:prstGeom prst="rect">
            <a:avLst/>
          </a:prstGeom>
          <a:noFill/>
          <a:ln w="9525">
            <a:noFill/>
            <a:miter lim="800000"/>
            <a:headEnd/>
            <a:tailEnd/>
          </a:ln>
        </p:spPr>
      </p:pic>
      <p:sp>
        <p:nvSpPr>
          <p:cNvPr id="10" name="Footer Placeholder 3"/>
          <p:cNvSpPr>
            <a:spLocks noGrp="1"/>
          </p:cNvSpPr>
          <p:nvPr>
            <p:ph type="ftr" sz="quarter" idx="11"/>
          </p:nvPr>
        </p:nvSpPr>
        <p:spPr>
          <a:xfrm>
            <a:off x="163040" y="6396672"/>
            <a:ext cx="3581400" cy="365760"/>
          </a:xfrm>
        </p:spPr>
        <p:txBody>
          <a:bodyPr/>
          <a:lstStyle/>
          <a:p>
            <a:r>
              <a:rPr lang="en-US" dirty="0" smtClean="0">
                <a:solidFill>
                  <a:schemeClr val="bg1"/>
                </a:solidFill>
              </a:rPr>
              <a:t>http://earthref.org/SCC</a:t>
            </a:r>
            <a:endParaRPr lang="en-US" dirty="0">
              <a:solidFill>
                <a:schemeClr val="bg1"/>
              </a:solidFill>
            </a:endParaRPr>
          </a:p>
        </p:txBody>
      </p:sp>
      <p:sp>
        <p:nvSpPr>
          <p:cNvPr id="11"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Explore overview</a:t>
            </a:r>
            <a:endParaRPr lang="en-US" dirty="0"/>
          </a:p>
        </p:txBody>
      </p:sp>
      <p:sp>
        <p:nvSpPr>
          <p:cNvPr id="3" name="Content Placeholder 2"/>
          <p:cNvSpPr>
            <a:spLocks noGrp="1"/>
          </p:cNvSpPr>
          <p:nvPr>
            <p:ph sz="quarter" idx="1"/>
          </p:nvPr>
        </p:nvSpPr>
        <p:spPr>
          <a:xfrm>
            <a:off x="304800" y="1524000"/>
            <a:ext cx="8503920" cy="4800600"/>
          </a:xfrm>
        </p:spPr>
        <p:txBody>
          <a:bodyPr>
            <a:normAutofit/>
          </a:bodyPr>
          <a:lstStyle/>
          <a:p>
            <a:r>
              <a:rPr lang="en-US" dirty="0" smtClean="0"/>
              <a:t>Genetic elements and their relationships</a:t>
            </a:r>
          </a:p>
          <a:p>
            <a:pPr lvl="1"/>
            <a:r>
              <a:rPr lang="en-US" dirty="0" smtClean="0"/>
              <a:t>Matching activity</a:t>
            </a:r>
          </a:p>
          <a:p>
            <a:pPr lvl="2"/>
            <a:r>
              <a:rPr lang="en-US" dirty="0" smtClean="0"/>
              <a:t>Students match images of genetic elements with names </a:t>
            </a:r>
          </a:p>
          <a:p>
            <a:pPr lvl="1"/>
            <a:r>
              <a:rPr lang="en-US" dirty="0" smtClean="0"/>
              <a:t>Necessary materials</a:t>
            </a:r>
          </a:p>
          <a:p>
            <a:pPr lvl="2"/>
            <a:r>
              <a:rPr lang="en-US" dirty="0" smtClean="0"/>
              <a:t>1.DNA relationships worksheet.pdf</a:t>
            </a:r>
          </a:p>
          <a:p>
            <a:r>
              <a:rPr lang="en-US" dirty="0" smtClean="0"/>
              <a:t>Cellular Construction Zone: Matching activity</a:t>
            </a:r>
          </a:p>
          <a:p>
            <a:pPr lvl="1"/>
            <a:r>
              <a:rPr lang="en-US" dirty="0" smtClean="0"/>
              <a:t>Matching activity</a:t>
            </a:r>
          </a:p>
          <a:p>
            <a:pPr lvl="2"/>
            <a:r>
              <a:rPr lang="en-US" dirty="0" smtClean="0"/>
              <a:t>Uses a construction site analogy</a:t>
            </a:r>
          </a:p>
          <a:p>
            <a:pPr lvl="2"/>
            <a:r>
              <a:rPr lang="en-US" dirty="0" smtClean="0"/>
              <a:t>Students match “protein” functions with images</a:t>
            </a:r>
          </a:p>
          <a:p>
            <a:pPr lvl="1"/>
            <a:r>
              <a:rPr lang="en-US" dirty="0" smtClean="0"/>
              <a:t>Necessary materials</a:t>
            </a:r>
          </a:p>
          <a:p>
            <a:pPr lvl="2"/>
            <a:r>
              <a:rPr lang="en-US" dirty="0" smtClean="0"/>
              <a:t>1. Construction site matching. docx</a:t>
            </a:r>
          </a:p>
          <a:p>
            <a:pPr lvl="1"/>
            <a:endParaRPr lang="en-US" dirty="0" smtClean="0"/>
          </a:p>
          <a:p>
            <a:pPr lvl="1">
              <a:buNone/>
            </a:pPr>
            <a:endParaRPr lang="en-US" dirty="0" smtClean="0"/>
          </a:p>
        </p:txBody>
      </p:sp>
      <p:sp>
        <p:nvSpPr>
          <p:cNvPr id="10" name="Footer Placeholder 3"/>
          <p:cNvSpPr>
            <a:spLocks noGrp="1"/>
          </p:cNvSpPr>
          <p:nvPr>
            <p:ph type="ftr" sz="quarter" idx="11"/>
          </p:nvPr>
        </p:nvSpPr>
        <p:spPr>
          <a:xfrm>
            <a:off x="163040" y="6396672"/>
            <a:ext cx="3581400" cy="365760"/>
          </a:xfrm>
        </p:spPr>
        <p:txBody>
          <a:bodyPr/>
          <a:lstStyle/>
          <a:p>
            <a:r>
              <a:rPr lang="en-US" dirty="0" smtClean="0">
                <a:solidFill>
                  <a:schemeClr val="bg1"/>
                </a:solidFill>
              </a:rPr>
              <a:t>http://earthref.org/SCC</a:t>
            </a:r>
            <a:endParaRPr lang="en-US" dirty="0">
              <a:solidFill>
                <a:schemeClr val="bg1"/>
              </a:solidFill>
            </a:endParaRPr>
          </a:p>
        </p:txBody>
      </p:sp>
      <p:sp>
        <p:nvSpPr>
          <p:cNvPr id="11" name="Date Placeholder 4"/>
          <p:cNvSpPr>
            <a:spLocks noGrp="1"/>
          </p:cNvSpPr>
          <p:nvPr>
            <p:ph type="dt" sz="half" idx="10"/>
          </p:nvPr>
        </p:nvSpPr>
        <p:spPr>
          <a:xfrm>
            <a:off x="5932960" y="6390808"/>
            <a:ext cx="3044952" cy="365760"/>
          </a:xfrm>
        </p:spPr>
        <p:txBody>
          <a:bodyPr/>
          <a:lstStyle/>
          <a:p>
            <a:r>
              <a:rPr lang="en-US" dirty="0" smtClean="0">
                <a:solidFill>
                  <a:schemeClr val="bg1"/>
                </a:solidFill>
              </a:rPr>
              <a:t>Scripps Classroom Connection</a:t>
            </a:r>
            <a:endParaRPr lang="en-US" dirty="0">
              <a:solidFill>
                <a:schemeClr val="bg1"/>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6"/>
          <p:cNvSpPr/>
          <p:nvPr/>
        </p:nvSpPr>
        <p:spPr>
          <a:xfrm>
            <a:off x="228600" y="1524000"/>
            <a:ext cx="8305800" cy="4648200"/>
          </a:xfrm>
          <a:prstGeom prst="rect">
            <a:avLst/>
          </a:prstGeom>
          <a:solidFill>
            <a:schemeClr val="bg1"/>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1"/>
          <p:cNvSpPr>
            <a:spLocks noGrp="1"/>
          </p:cNvSpPr>
          <p:nvPr>
            <p:ph type="title"/>
          </p:nvPr>
        </p:nvSpPr>
        <p:spPr>
          <a:xfrm>
            <a:off x="304800" y="263770"/>
            <a:ext cx="8534400" cy="758952"/>
          </a:xfrm>
        </p:spPr>
        <p:txBody>
          <a:bodyPr>
            <a:normAutofit fontScale="90000"/>
          </a:bodyPr>
          <a:lstStyle/>
          <a:p>
            <a:r>
              <a:rPr lang="en-US" dirty="0" smtClean="0"/>
              <a:t>Genetic elements and their relationships</a:t>
            </a:r>
            <a:br>
              <a:rPr lang="en-US" dirty="0" smtClean="0"/>
            </a:br>
            <a:r>
              <a:rPr lang="en-US" sz="2700" i="1" dirty="0" smtClean="0"/>
              <a:t>matching activity</a:t>
            </a:r>
            <a:endParaRPr lang="en-US" i="1" dirty="0"/>
          </a:p>
        </p:txBody>
      </p:sp>
      <p:sp>
        <p:nvSpPr>
          <p:cNvPr id="5" name="Date Placeholder 4"/>
          <p:cNvSpPr>
            <a:spLocks noGrp="1"/>
          </p:cNvSpPr>
          <p:nvPr>
            <p:ph type="dt" sz="half" idx="10"/>
          </p:nvPr>
        </p:nvSpPr>
        <p:spPr/>
        <p:txBody>
          <a:bodyPr/>
          <a:lstStyle/>
          <a:p>
            <a:r>
              <a:rPr lang="en-US" dirty="0" smtClean="0"/>
              <a:t>Scripps Classroom Connection</a:t>
            </a:r>
            <a:endParaRPr lang="en-US" dirty="0"/>
          </a:p>
        </p:txBody>
      </p:sp>
      <p:sp>
        <p:nvSpPr>
          <p:cNvPr id="4" name="Footer Placeholder 3"/>
          <p:cNvSpPr>
            <a:spLocks noGrp="1"/>
          </p:cNvSpPr>
          <p:nvPr>
            <p:ph type="ftr" sz="quarter" idx="11"/>
          </p:nvPr>
        </p:nvSpPr>
        <p:spPr/>
        <p:txBody>
          <a:bodyPr/>
          <a:lstStyle/>
          <a:p>
            <a:r>
              <a:rPr lang="en-US" dirty="0" smtClean="0"/>
              <a:t>http://earthref.org/SCC</a:t>
            </a:r>
            <a:endParaRPr lang="en-US" dirty="0"/>
          </a:p>
        </p:txBody>
      </p:sp>
      <p:pic>
        <p:nvPicPr>
          <p:cNvPr id="6" name="Content Placeholder 5" descr="Gene-DNA Diagram.gif"/>
          <p:cNvPicPr>
            <a:picLocks noGrp="1" noChangeAspect="1"/>
          </p:cNvPicPr>
          <p:nvPr>
            <p:ph sz="quarter" idx="4294967295"/>
          </p:nvPr>
        </p:nvPicPr>
        <p:blipFill>
          <a:blip r:embed="rId3" cstate="print"/>
          <a:srcRect t="1650" b="2645"/>
          <a:stretch>
            <a:fillRect/>
          </a:stretch>
        </p:blipFill>
        <p:spPr>
          <a:xfrm>
            <a:off x="2922896" y="1905000"/>
            <a:ext cx="6019800" cy="4419600"/>
          </a:xfrm>
        </p:spPr>
      </p:pic>
      <p:sp>
        <p:nvSpPr>
          <p:cNvPr id="8" name="Rounded Rectangle 7"/>
          <p:cNvSpPr/>
          <p:nvPr/>
        </p:nvSpPr>
        <p:spPr>
          <a:xfrm>
            <a:off x="179696" y="2362200"/>
            <a:ext cx="1981200" cy="1752600"/>
          </a:xfrm>
          <a:prstGeom prst="roundRect">
            <a:avLst/>
          </a:prstGeom>
          <a:solidFill>
            <a:schemeClr val="bg1">
              <a:lumMod val="95000"/>
            </a:schemeClr>
          </a:solidFill>
          <a:ln w="3175">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75000"/>
                </a:schemeClr>
              </a:solidFill>
            </a:endParaRPr>
          </a:p>
        </p:txBody>
      </p:sp>
      <p:pic>
        <p:nvPicPr>
          <p:cNvPr id="1026" name="Picture 2"/>
          <p:cNvPicPr>
            <a:picLocks noChangeAspect="1" noChangeArrowheads="1"/>
          </p:cNvPicPr>
          <p:nvPr/>
        </p:nvPicPr>
        <p:blipFill>
          <a:blip r:embed="rId4" cstate="print"/>
          <a:srcRect l="79854" t="42223" r="18442" b="54074"/>
          <a:stretch>
            <a:fillRect/>
          </a:stretch>
        </p:blipFill>
        <p:spPr bwMode="auto">
          <a:xfrm>
            <a:off x="1322696" y="3733800"/>
            <a:ext cx="960120" cy="685800"/>
          </a:xfrm>
          <a:prstGeom prst="rect">
            <a:avLst/>
          </a:prstGeom>
          <a:noFill/>
          <a:ln w="9525">
            <a:noFill/>
            <a:miter lim="800000"/>
            <a:headEnd/>
            <a:tailEnd/>
          </a:ln>
        </p:spPr>
      </p:pic>
      <p:sp>
        <p:nvSpPr>
          <p:cNvPr id="10" name="Left Arrow 9"/>
          <p:cNvSpPr/>
          <p:nvPr/>
        </p:nvSpPr>
        <p:spPr>
          <a:xfrm rot="1384636">
            <a:off x="2439376" y="4032985"/>
            <a:ext cx="1676846" cy="736120"/>
          </a:xfrm>
          <a:prstGeom prst="leftArrow">
            <a:avLst/>
          </a:prstGeom>
          <a:solidFill>
            <a:schemeClr val="bg1">
              <a:lumMod val="75000"/>
            </a:schemeClr>
          </a:solidFill>
          <a:ln>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332096" y="2362200"/>
            <a:ext cx="1981200" cy="1569660"/>
          </a:xfrm>
          <a:prstGeom prst="rect">
            <a:avLst/>
          </a:prstGeom>
          <a:noFill/>
        </p:spPr>
        <p:txBody>
          <a:bodyPr wrap="square" rtlCol="0">
            <a:spAutoFit/>
          </a:bodyPr>
          <a:lstStyle/>
          <a:p>
            <a:r>
              <a:rPr lang="en-US" sz="1600" b="1" dirty="0" smtClean="0">
                <a:solidFill>
                  <a:schemeClr val="accent3">
                    <a:lumMod val="75000"/>
                  </a:schemeClr>
                </a:solidFill>
                <a:latin typeface="Arial" pitchFamily="34" charset="0"/>
                <a:cs typeface="Arial" pitchFamily="34" charset="0"/>
              </a:rPr>
              <a:t>Base Pairs</a:t>
            </a:r>
          </a:p>
          <a:p>
            <a:r>
              <a:rPr lang="en-US" sz="1600" b="1" dirty="0" smtClean="0">
                <a:solidFill>
                  <a:schemeClr val="bg1">
                    <a:lumMod val="50000"/>
                  </a:schemeClr>
                </a:solidFill>
                <a:latin typeface="Arial" pitchFamily="34" charset="0"/>
                <a:cs typeface="Arial" pitchFamily="34" charset="0"/>
              </a:rPr>
              <a:t>Parts of DNA that can be arranged in a code that determines a trait</a:t>
            </a:r>
          </a:p>
          <a:p>
            <a:endParaRPr lang="en-US" sz="1600" b="1" dirty="0">
              <a:solidFill>
                <a:schemeClr val="accent3">
                  <a:lumMod val="75000"/>
                </a:schemeClr>
              </a:solidFill>
              <a:latin typeface="Arial" pitchFamily="34" charset="0"/>
              <a:cs typeface="Arial"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 name="Rectangle 51"/>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3" name="Rectangle 22"/>
          <p:cNvSpPr/>
          <p:nvPr/>
        </p:nvSpPr>
        <p:spPr>
          <a:xfrm>
            <a:off x="228600" y="228600"/>
            <a:ext cx="8305800" cy="4648200"/>
          </a:xfrm>
          <a:prstGeom prst="rect">
            <a:avLst/>
          </a:prstGeom>
          <a:solidFill>
            <a:schemeClr val="bg1"/>
          </a:solid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p:cNvSpPr/>
          <p:nvPr/>
        </p:nvSpPr>
        <p:spPr>
          <a:xfrm>
            <a:off x="228600" y="4343400"/>
            <a:ext cx="8686800" cy="19812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Content Placeholder 5" descr="Gene-DNA Diagram.gif"/>
          <p:cNvPicPr>
            <a:picLocks noChangeAspect="1"/>
          </p:cNvPicPr>
          <p:nvPr/>
        </p:nvPicPr>
        <p:blipFill>
          <a:blip r:embed="rId3" cstate="print"/>
          <a:srcRect t="1650" b="2645"/>
          <a:stretch>
            <a:fillRect/>
          </a:stretch>
        </p:blipFill>
        <p:spPr>
          <a:xfrm>
            <a:off x="2438400" y="304800"/>
            <a:ext cx="5500852" cy="4038600"/>
          </a:xfrm>
          <a:prstGeom prst="rect">
            <a:avLst/>
          </a:prstGeom>
        </p:spPr>
      </p:pic>
      <p:sp>
        <p:nvSpPr>
          <p:cNvPr id="25" name="Rounded Rectangle 24"/>
          <p:cNvSpPr/>
          <p:nvPr/>
        </p:nvSpPr>
        <p:spPr>
          <a:xfrm>
            <a:off x="381000" y="533400"/>
            <a:ext cx="1828800" cy="1981200"/>
          </a:xfrm>
          <a:prstGeom prst="roundRect">
            <a:avLst/>
          </a:prstGeom>
          <a:solidFill>
            <a:schemeClr val="bg1">
              <a:lumMod val="95000"/>
            </a:schemeClr>
          </a:solidFill>
          <a:ln w="3175">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75000"/>
                </a:schemeClr>
              </a:solidFill>
            </a:endParaRPr>
          </a:p>
        </p:txBody>
      </p:sp>
      <p:pic>
        <p:nvPicPr>
          <p:cNvPr id="26" name="Picture 2"/>
          <p:cNvPicPr>
            <a:picLocks noChangeAspect="1" noChangeArrowheads="1"/>
          </p:cNvPicPr>
          <p:nvPr/>
        </p:nvPicPr>
        <p:blipFill>
          <a:blip r:embed="rId4" cstate="print"/>
          <a:srcRect l="79854" t="42223" r="18442" b="54074"/>
          <a:stretch>
            <a:fillRect/>
          </a:stretch>
        </p:blipFill>
        <p:spPr bwMode="auto">
          <a:xfrm>
            <a:off x="1219200" y="1905000"/>
            <a:ext cx="960120" cy="685800"/>
          </a:xfrm>
          <a:prstGeom prst="rect">
            <a:avLst/>
          </a:prstGeom>
          <a:noFill/>
          <a:ln w="9525">
            <a:noFill/>
            <a:miter lim="800000"/>
            <a:headEnd/>
            <a:tailEnd/>
          </a:ln>
        </p:spPr>
      </p:pic>
      <p:sp>
        <p:nvSpPr>
          <p:cNvPr id="28" name="TextBox 27"/>
          <p:cNvSpPr txBox="1"/>
          <p:nvPr/>
        </p:nvSpPr>
        <p:spPr>
          <a:xfrm>
            <a:off x="457200" y="609600"/>
            <a:ext cx="1752600" cy="1415772"/>
          </a:xfrm>
          <a:prstGeom prst="rect">
            <a:avLst/>
          </a:prstGeom>
          <a:noFill/>
        </p:spPr>
        <p:txBody>
          <a:bodyPr wrap="square" rtlCol="0">
            <a:spAutoFit/>
          </a:bodyPr>
          <a:lstStyle/>
          <a:p>
            <a:r>
              <a:rPr lang="en-US" sz="1400" b="1" dirty="0" smtClean="0">
                <a:solidFill>
                  <a:schemeClr val="accent3">
                    <a:lumMod val="75000"/>
                  </a:schemeClr>
                </a:solidFill>
                <a:latin typeface="Arial" pitchFamily="34" charset="0"/>
                <a:cs typeface="Arial" pitchFamily="34" charset="0"/>
              </a:rPr>
              <a:t>Base Pairs</a:t>
            </a:r>
          </a:p>
          <a:p>
            <a:r>
              <a:rPr lang="en-US" sz="1400" b="1" dirty="0" smtClean="0">
                <a:solidFill>
                  <a:schemeClr val="bg1">
                    <a:lumMod val="50000"/>
                  </a:schemeClr>
                </a:solidFill>
                <a:latin typeface="Arial" pitchFamily="34" charset="0"/>
                <a:cs typeface="Arial" pitchFamily="34" charset="0"/>
              </a:rPr>
              <a:t>parts of DNA that can be arranged in a code that determines a trait</a:t>
            </a:r>
          </a:p>
          <a:p>
            <a:endParaRPr lang="en-US" sz="1600" b="1" dirty="0">
              <a:solidFill>
                <a:schemeClr val="accent3">
                  <a:lumMod val="75000"/>
                </a:schemeClr>
              </a:solidFill>
              <a:latin typeface="Arial" pitchFamily="34" charset="0"/>
              <a:cs typeface="Arial" pitchFamily="34" charset="0"/>
            </a:endParaRPr>
          </a:p>
        </p:txBody>
      </p:sp>
      <p:sp>
        <p:nvSpPr>
          <p:cNvPr id="41" name="Rectangle 40"/>
          <p:cNvSpPr/>
          <p:nvPr/>
        </p:nvSpPr>
        <p:spPr>
          <a:xfrm>
            <a:off x="381000" y="533400"/>
            <a:ext cx="1828800" cy="1295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42" name="Rectangle 41"/>
          <p:cNvSpPr/>
          <p:nvPr/>
        </p:nvSpPr>
        <p:spPr>
          <a:xfrm>
            <a:off x="6400800" y="2362200"/>
            <a:ext cx="1752600" cy="1143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43" name="Rectangle 42"/>
          <p:cNvSpPr/>
          <p:nvPr/>
        </p:nvSpPr>
        <p:spPr>
          <a:xfrm>
            <a:off x="1752600" y="2819400"/>
            <a:ext cx="2438400" cy="10668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44" name="Rectangle 43"/>
          <p:cNvSpPr/>
          <p:nvPr/>
        </p:nvSpPr>
        <p:spPr>
          <a:xfrm>
            <a:off x="5029200" y="1219200"/>
            <a:ext cx="1828800" cy="838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45" name="Rectangle 44"/>
          <p:cNvSpPr/>
          <p:nvPr/>
        </p:nvSpPr>
        <p:spPr>
          <a:xfrm>
            <a:off x="2895600" y="381000"/>
            <a:ext cx="2514600" cy="6858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27" name="Left Arrow 26"/>
          <p:cNvSpPr/>
          <p:nvPr/>
        </p:nvSpPr>
        <p:spPr>
          <a:xfrm rot="990209">
            <a:off x="2172225" y="2591953"/>
            <a:ext cx="2029208" cy="240829"/>
          </a:xfrm>
          <a:prstGeom prst="leftArrow">
            <a:avLst/>
          </a:prstGeom>
          <a:solidFill>
            <a:schemeClr val="bg1">
              <a:lumMod val="75000"/>
            </a:schemeClr>
          </a:solidFill>
          <a:ln>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Box 46"/>
          <p:cNvSpPr txBox="1"/>
          <p:nvPr/>
        </p:nvSpPr>
        <p:spPr>
          <a:xfrm>
            <a:off x="1066800" y="762000"/>
            <a:ext cx="914400" cy="523220"/>
          </a:xfrm>
          <a:prstGeom prst="rect">
            <a:avLst/>
          </a:prstGeom>
          <a:noFill/>
        </p:spPr>
        <p:txBody>
          <a:bodyPr wrap="square" rtlCol="0">
            <a:spAutoFit/>
          </a:bodyPr>
          <a:lstStyle/>
          <a:p>
            <a:r>
              <a:rPr lang="en-US" sz="2800" dirty="0" smtClean="0"/>
              <a:t>5</a:t>
            </a:r>
            <a:endParaRPr lang="en-US" sz="2800" dirty="0"/>
          </a:p>
        </p:txBody>
      </p:sp>
      <p:sp>
        <p:nvSpPr>
          <p:cNvPr id="48" name="TextBox 47"/>
          <p:cNvSpPr txBox="1"/>
          <p:nvPr/>
        </p:nvSpPr>
        <p:spPr>
          <a:xfrm>
            <a:off x="3810000" y="457200"/>
            <a:ext cx="914400" cy="523220"/>
          </a:xfrm>
          <a:prstGeom prst="rect">
            <a:avLst/>
          </a:prstGeom>
          <a:noFill/>
        </p:spPr>
        <p:txBody>
          <a:bodyPr wrap="square" rtlCol="0">
            <a:spAutoFit/>
          </a:bodyPr>
          <a:lstStyle/>
          <a:p>
            <a:r>
              <a:rPr lang="en-US" sz="2800" dirty="0" smtClean="0"/>
              <a:t>1</a:t>
            </a:r>
            <a:endParaRPr lang="en-US" sz="2800" dirty="0"/>
          </a:p>
        </p:txBody>
      </p:sp>
      <p:sp>
        <p:nvSpPr>
          <p:cNvPr id="49" name="TextBox 48"/>
          <p:cNvSpPr txBox="1"/>
          <p:nvPr/>
        </p:nvSpPr>
        <p:spPr>
          <a:xfrm>
            <a:off x="2743200" y="3048000"/>
            <a:ext cx="914400" cy="523220"/>
          </a:xfrm>
          <a:prstGeom prst="rect">
            <a:avLst/>
          </a:prstGeom>
          <a:noFill/>
        </p:spPr>
        <p:txBody>
          <a:bodyPr wrap="square" rtlCol="0">
            <a:spAutoFit/>
          </a:bodyPr>
          <a:lstStyle/>
          <a:p>
            <a:r>
              <a:rPr lang="en-US" sz="2800" dirty="0" smtClean="0"/>
              <a:t>4</a:t>
            </a:r>
            <a:endParaRPr lang="en-US" sz="2800" dirty="0"/>
          </a:p>
        </p:txBody>
      </p:sp>
      <p:sp>
        <p:nvSpPr>
          <p:cNvPr id="50" name="TextBox 49"/>
          <p:cNvSpPr txBox="1"/>
          <p:nvPr/>
        </p:nvSpPr>
        <p:spPr>
          <a:xfrm>
            <a:off x="5791200" y="1371600"/>
            <a:ext cx="914400" cy="523220"/>
          </a:xfrm>
          <a:prstGeom prst="rect">
            <a:avLst/>
          </a:prstGeom>
          <a:noFill/>
        </p:spPr>
        <p:txBody>
          <a:bodyPr wrap="square" rtlCol="0">
            <a:spAutoFit/>
          </a:bodyPr>
          <a:lstStyle/>
          <a:p>
            <a:r>
              <a:rPr lang="en-US" sz="2800" dirty="0" smtClean="0"/>
              <a:t>2</a:t>
            </a:r>
            <a:endParaRPr lang="en-US" sz="2800" dirty="0"/>
          </a:p>
        </p:txBody>
      </p:sp>
      <p:sp>
        <p:nvSpPr>
          <p:cNvPr id="51" name="TextBox 50"/>
          <p:cNvSpPr txBox="1"/>
          <p:nvPr/>
        </p:nvSpPr>
        <p:spPr>
          <a:xfrm>
            <a:off x="6858000" y="2667000"/>
            <a:ext cx="914400" cy="523220"/>
          </a:xfrm>
          <a:prstGeom prst="rect">
            <a:avLst/>
          </a:prstGeom>
          <a:noFill/>
        </p:spPr>
        <p:txBody>
          <a:bodyPr wrap="square" rtlCol="0">
            <a:spAutoFit/>
          </a:bodyPr>
          <a:lstStyle/>
          <a:p>
            <a:r>
              <a:rPr lang="en-US" sz="2800" dirty="0" smtClean="0"/>
              <a:t>3</a:t>
            </a:r>
            <a:endParaRPr lang="en-US" sz="2800" dirty="0"/>
          </a:p>
        </p:txBody>
      </p:sp>
      <p:sp>
        <p:nvSpPr>
          <p:cNvPr id="56" name="Rectangle 55"/>
          <p:cNvSpPr/>
          <p:nvPr/>
        </p:nvSpPr>
        <p:spPr>
          <a:xfrm>
            <a:off x="304800" y="4724400"/>
            <a:ext cx="1981200" cy="1295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Date Placeholder 4"/>
          <p:cNvSpPr>
            <a:spLocks noGrp="1"/>
          </p:cNvSpPr>
          <p:nvPr>
            <p:ph type="dt" sz="half" idx="10"/>
          </p:nvPr>
        </p:nvSpPr>
        <p:spPr/>
        <p:txBody>
          <a:bodyPr/>
          <a:lstStyle/>
          <a:p>
            <a:r>
              <a:rPr lang="en-US" dirty="0" smtClean="0"/>
              <a:t>Scripps Classroom Connection</a:t>
            </a:r>
            <a:endParaRPr lang="en-US" dirty="0"/>
          </a:p>
        </p:txBody>
      </p:sp>
      <p:sp>
        <p:nvSpPr>
          <p:cNvPr id="53" name="Footer Placeholder 3"/>
          <p:cNvSpPr>
            <a:spLocks noGrp="1"/>
          </p:cNvSpPr>
          <p:nvPr>
            <p:ph type="ftr" sz="quarter" idx="11"/>
          </p:nvPr>
        </p:nvSpPr>
        <p:spPr>
          <a:ln>
            <a:noFill/>
          </a:ln>
        </p:spPr>
        <p:txBody>
          <a:bodyPr/>
          <a:lstStyle/>
          <a:p>
            <a:r>
              <a:rPr lang="en-US" dirty="0" smtClean="0"/>
              <a:t>http://earthref.org/SCC</a:t>
            </a:r>
            <a:endParaRPr lang="en-US" dirty="0"/>
          </a:p>
        </p:txBody>
      </p:sp>
      <p:sp>
        <p:nvSpPr>
          <p:cNvPr id="36" name="TextBox 35"/>
          <p:cNvSpPr txBox="1"/>
          <p:nvPr/>
        </p:nvSpPr>
        <p:spPr>
          <a:xfrm>
            <a:off x="381000" y="4724400"/>
            <a:ext cx="609600" cy="523220"/>
          </a:xfrm>
          <a:prstGeom prst="rect">
            <a:avLst/>
          </a:prstGeom>
          <a:noFill/>
        </p:spPr>
        <p:txBody>
          <a:bodyPr wrap="square" rtlCol="0">
            <a:spAutoFit/>
          </a:bodyPr>
          <a:lstStyle/>
          <a:p>
            <a:r>
              <a:rPr lang="en-US" sz="2800" dirty="0" smtClean="0"/>
              <a:t>A.</a:t>
            </a:r>
            <a:endParaRPr lang="en-US" sz="2800" dirty="0"/>
          </a:p>
        </p:txBody>
      </p:sp>
      <p:pic>
        <p:nvPicPr>
          <p:cNvPr id="2053" name="Picture 5"/>
          <p:cNvPicPr>
            <a:picLocks noChangeAspect="1" noChangeArrowheads="1"/>
          </p:cNvPicPr>
          <p:nvPr/>
        </p:nvPicPr>
        <p:blipFill>
          <a:blip r:embed="rId5" cstate="print"/>
          <a:srcRect l="67529" t="18149" r="27845" b="71481"/>
          <a:stretch>
            <a:fillRect/>
          </a:stretch>
        </p:blipFill>
        <p:spPr bwMode="auto">
          <a:xfrm>
            <a:off x="762000" y="4800600"/>
            <a:ext cx="1447800" cy="1066800"/>
          </a:xfrm>
          <a:prstGeom prst="rect">
            <a:avLst/>
          </a:prstGeom>
          <a:noFill/>
          <a:ln w="9525">
            <a:noFill/>
            <a:miter lim="800000"/>
            <a:headEnd/>
            <a:tailEnd/>
          </a:ln>
        </p:spPr>
      </p:pic>
      <p:sp>
        <p:nvSpPr>
          <p:cNvPr id="57" name="Rectangle 56"/>
          <p:cNvSpPr/>
          <p:nvPr/>
        </p:nvSpPr>
        <p:spPr>
          <a:xfrm>
            <a:off x="6858000" y="4419600"/>
            <a:ext cx="1981200" cy="838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p:cNvSpPr/>
          <p:nvPr/>
        </p:nvSpPr>
        <p:spPr>
          <a:xfrm>
            <a:off x="3048000" y="4419600"/>
            <a:ext cx="3048000" cy="685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p:cNvSpPr/>
          <p:nvPr/>
        </p:nvSpPr>
        <p:spPr>
          <a:xfrm>
            <a:off x="2514600" y="5181600"/>
            <a:ext cx="1981200" cy="1066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p:cNvSpPr/>
          <p:nvPr/>
        </p:nvSpPr>
        <p:spPr>
          <a:xfrm>
            <a:off x="4724400" y="5181600"/>
            <a:ext cx="2057400" cy="990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Picture 2"/>
          <p:cNvPicPr>
            <a:picLocks noChangeAspect="1" noChangeArrowheads="1"/>
          </p:cNvPicPr>
          <p:nvPr/>
        </p:nvPicPr>
        <p:blipFill>
          <a:blip r:embed="rId6" cstate="print"/>
          <a:srcRect l="83992" t="37037" r="12356" b="56296"/>
          <a:stretch>
            <a:fillRect/>
          </a:stretch>
        </p:blipFill>
        <p:spPr bwMode="auto">
          <a:xfrm>
            <a:off x="3048000" y="5334000"/>
            <a:ext cx="1397000" cy="838200"/>
          </a:xfrm>
          <a:prstGeom prst="rect">
            <a:avLst/>
          </a:prstGeom>
          <a:noFill/>
          <a:ln w="9525">
            <a:noFill/>
            <a:miter lim="800000"/>
            <a:headEnd/>
            <a:tailEnd/>
          </a:ln>
        </p:spPr>
      </p:pic>
      <p:pic>
        <p:nvPicPr>
          <p:cNvPr id="32" name="Picture 2"/>
          <p:cNvPicPr>
            <a:picLocks noChangeAspect="1" noChangeArrowheads="1"/>
          </p:cNvPicPr>
          <p:nvPr/>
        </p:nvPicPr>
        <p:blipFill>
          <a:blip r:embed="rId6" cstate="print"/>
          <a:srcRect l="80584" t="27408" r="15764" b="67407"/>
          <a:stretch>
            <a:fillRect/>
          </a:stretch>
        </p:blipFill>
        <p:spPr bwMode="auto">
          <a:xfrm>
            <a:off x="5257800" y="5410200"/>
            <a:ext cx="1469571" cy="685800"/>
          </a:xfrm>
          <a:prstGeom prst="rect">
            <a:avLst/>
          </a:prstGeom>
          <a:noFill/>
          <a:ln w="9525">
            <a:noFill/>
            <a:miter lim="800000"/>
            <a:headEnd/>
            <a:tailEnd/>
          </a:ln>
        </p:spPr>
      </p:pic>
      <p:pic>
        <p:nvPicPr>
          <p:cNvPr id="33" name="Picture 2"/>
          <p:cNvPicPr>
            <a:picLocks noChangeAspect="1" noChangeArrowheads="1"/>
          </p:cNvPicPr>
          <p:nvPr/>
        </p:nvPicPr>
        <p:blipFill>
          <a:blip r:embed="rId6" cstate="print"/>
          <a:srcRect l="75471" t="20741" r="18929" b="75555"/>
          <a:stretch>
            <a:fillRect/>
          </a:stretch>
        </p:blipFill>
        <p:spPr bwMode="auto">
          <a:xfrm>
            <a:off x="3657600" y="4495800"/>
            <a:ext cx="2209800" cy="480391"/>
          </a:xfrm>
          <a:prstGeom prst="rect">
            <a:avLst/>
          </a:prstGeom>
          <a:noFill/>
          <a:ln w="9525">
            <a:noFill/>
            <a:miter lim="800000"/>
            <a:headEnd/>
            <a:tailEnd/>
          </a:ln>
        </p:spPr>
      </p:pic>
      <p:pic>
        <p:nvPicPr>
          <p:cNvPr id="2054" name="Picture 6"/>
          <p:cNvPicPr>
            <a:picLocks noChangeAspect="1" noChangeArrowheads="1"/>
          </p:cNvPicPr>
          <p:nvPr/>
        </p:nvPicPr>
        <p:blipFill>
          <a:blip r:embed="rId7" cstate="print"/>
          <a:srcRect l="74102" t="38148" r="21758" b="55185"/>
          <a:stretch>
            <a:fillRect/>
          </a:stretch>
        </p:blipFill>
        <p:spPr bwMode="auto">
          <a:xfrm>
            <a:off x="7315200" y="4495800"/>
            <a:ext cx="1447800" cy="766482"/>
          </a:xfrm>
          <a:prstGeom prst="rect">
            <a:avLst/>
          </a:prstGeom>
          <a:noFill/>
          <a:ln w="9525">
            <a:noFill/>
            <a:miter lim="800000"/>
            <a:headEnd/>
            <a:tailEnd/>
          </a:ln>
        </p:spPr>
      </p:pic>
      <p:sp>
        <p:nvSpPr>
          <p:cNvPr id="37" name="TextBox 36"/>
          <p:cNvSpPr txBox="1"/>
          <p:nvPr/>
        </p:nvSpPr>
        <p:spPr>
          <a:xfrm>
            <a:off x="6858000" y="4419600"/>
            <a:ext cx="609600" cy="523220"/>
          </a:xfrm>
          <a:prstGeom prst="rect">
            <a:avLst/>
          </a:prstGeom>
          <a:noFill/>
        </p:spPr>
        <p:txBody>
          <a:bodyPr wrap="square" rtlCol="0">
            <a:spAutoFit/>
          </a:bodyPr>
          <a:lstStyle/>
          <a:p>
            <a:r>
              <a:rPr lang="en-US" sz="2800" dirty="0" smtClean="0"/>
              <a:t>E.</a:t>
            </a:r>
            <a:endParaRPr lang="en-US" sz="2800" dirty="0"/>
          </a:p>
        </p:txBody>
      </p:sp>
      <p:sp>
        <p:nvSpPr>
          <p:cNvPr id="38" name="TextBox 37"/>
          <p:cNvSpPr txBox="1"/>
          <p:nvPr/>
        </p:nvSpPr>
        <p:spPr>
          <a:xfrm>
            <a:off x="4724400" y="5410200"/>
            <a:ext cx="685800" cy="523220"/>
          </a:xfrm>
          <a:prstGeom prst="rect">
            <a:avLst/>
          </a:prstGeom>
          <a:noFill/>
        </p:spPr>
        <p:txBody>
          <a:bodyPr wrap="square" rtlCol="0">
            <a:spAutoFit/>
          </a:bodyPr>
          <a:lstStyle/>
          <a:p>
            <a:r>
              <a:rPr lang="en-US" sz="2800" dirty="0" smtClean="0"/>
              <a:t>D.</a:t>
            </a:r>
            <a:endParaRPr lang="en-US" sz="2800" dirty="0"/>
          </a:p>
        </p:txBody>
      </p:sp>
      <p:sp>
        <p:nvSpPr>
          <p:cNvPr id="39" name="TextBox 38"/>
          <p:cNvSpPr txBox="1"/>
          <p:nvPr/>
        </p:nvSpPr>
        <p:spPr>
          <a:xfrm>
            <a:off x="3124200" y="4495800"/>
            <a:ext cx="533400" cy="523220"/>
          </a:xfrm>
          <a:prstGeom prst="rect">
            <a:avLst/>
          </a:prstGeom>
          <a:noFill/>
        </p:spPr>
        <p:txBody>
          <a:bodyPr wrap="square" rtlCol="0">
            <a:spAutoFit/>
          </a:bodyPr>
          <a:lstStyle/>
          <a:p>
            <a:r>
              <a:rPr lang="en-US" sz="2800" dirty="0" smtClean="0"/>
              <a:t>C.</a:t>
            </a:r>
            <a:endParaRPr lang="en-US" sz="2800" dirty="0"/>
          </a:p>
        </p:txBody>
      </p:sp>
      <p:sp>
        <p:nvSpPr>
          <p:cNvPr id="40" name="TextBox 39"/>
          <p:cNvSpPr txBox="1"/>
          <p:nvPr/>
        </p:nvSpPr>
        <p:spPr>
          <a:xfrm>
            <a:off x="2514600" y="5334000"/>
            <a:ext cx="609600" cy="523220"/>
          </a:xfrm>
          <a:prstGeom prst="rect">
            <a:avLst/>
          </a:prstGeom>
          <a:noFill/>
        </p:spPr>
        <p:txBody>
          <a:bodyPr wrap="square" rtlCol="0">
            <a:spAutoFit/>
          </a:bodyPr>
          <a:lstStyle/>
          <a:p>
            <a:r>
              <a:rPr lang="en-US" sz="2800" dirty="0" smtClean="0"/>
              <a:t>B.</a:t>
            </a:r>
            <a:endParaRPr lang="en-US" sz="2800"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Chromosomes are made of condensed DNA</a:t>
            </a:r>
            <a:endParaRPr lang="en-US" dirty="0"/>
          </a:p>
        </p:txBody>
      </p:sp>
      <p:pic>
        <p:nvPicPr>
          <p:cNvPr id="4" name="Content Placeholder 3" descr="DNA-Chromosome Diagram.jpg"/>
          <p:cNvPicPr>
            <a:picLocks noGrp="1" noChangeAspect="1"/>
          </p:cNvPicPr>
          <p:nvPr>
            <p:ph sz="quarter" idx="1"/>
          </p:nvPr>
        </p:nvPicPr>
        <p:blipFill>
          <a:blip r:embed="rId3" cstate="print"/>
          <a:stretch>
            <a:fillRect/>
          </a:stretch>
        </p:blipFill>
        <p:spPr>
          <a:xfrm>
            <a:off x="1124744" y="1527175"/>
            <a:ext cx="6858000" cy="4572000"/>
          </a:xfrm>
        </p:spPr>
      </p:pic>
      <p:sp>
        <p:nvSpPr>
          <p:cNvPr id="7" name="Rectangle 6"/>
          <p:cNvSpPr/>
          <p:nvPr/>
        </p:nvSpPr>
        <p:spPr>
          <a:xfrm rot="18507913">
            <a:off x="6622200" y="2574825"/>
            <a:ext cx="547726" cy="1219200"/>
          </a:xfrm>
          <a:prstGeom prst="rect">
            <a:avLst/>
          </a:prstGeom>
          <a:no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7010400" y="2743200"/>
            <a:ext cx="914400" cy="276999"/>
          </a:xfrm>
          <a:prstGeom prst="rect">
            <a:avLst/>
          </a:prstGeom>
          <a:noFill/>
        </p:spPr>
        <p:txBody>
          <a:bodyPr wrap="square" rtlCol="0">
            <a:spAutoFit/>
          </a:bodyPr>
          <a:lstStyle/>
          <a:p>
            <a:r>
              <a:rPr lang="en-US" sz="1200" dirty="0" smtClean="0">
                <a:latin typeface="Arial" pitchFamily="34" charset="0"/>
                <a:cs typeface="Arial" pitchFamily="34" charset="0"/>
              </a:rPr>
              <a:t>Gene</a:t>
            </a:r>
            <a:endParaRPr lang="en-US" sz="1200" dirty="0">
              <a:latin typeface="Arial" pitchFamily="34" charset="0"/>
              <a:cs typeface="Arial" pitchFamily="34" charset="0"/>
            </a:endParaRPr>
          </a:p>
        </p:txBody>
      </p:sp>
      <p:sp>
        <p:nvSpPr>
          <p:cNvPr id="10" name="Footer Placeholder 3"/>
          <p:cNvSpPr>
            <a:spLocks noGrp="1"/>
          </p:cNvSpPr>
          <p:nvPr>
            <p:ph type="ftr" sz="quarter" idx="11"/>
          </p:nvPr>
        </p:nvSpPr>
        <p:spPr>
          <a:xfrm>
            <a:off x="163040" y="6396672"/>
            <a:ext cx="3581400" cy="365760"/>
          </a:xfrm>
        </p:spPr>
        <p:txBody>
          <a:bodyPr/>
          <a:lstStyle/>
          <a:p>
            <a:r>
              <a:rPr lang="en-US" dirty="0" smtClean="0">
                <a:solidFill>
                  <a:schemeClr val="bg1"/>
                </a:solidFill>
              </a:rPr>
              <a:t>http://earthref.org/SCC</a:t>
            </a:r>
            <a:endParaRPr lang="en-US" dirty="0">
              <a:solidFill>
                <a:schemeClr val="bg1"/>
              </a:solidFill>
            </a:endParaRPr>
          </a:p>
        </p:txBody>
      </p:sp>
      <p:sp>
        <p:nvSpPr>
          <p:cNvPr id="11" name="Date Placeholder 4"/>
          <p:cNvSpPr>
            <a:spLocks noGrp="1"/>
          </p:cNvSpPr>
          <p:nvPr>
            <p:ph type="dt" sz="half" idx="10"/>
          </p:nvPr>
        </p:nvSpPr>
        <p:spPr>
          <a:xfrm>
            <a:off x="5932960" y="6390808"/>
            <a:ext cx="3044952" cy="365760"/>
          </a:xfrm>
        </p:spPr>
        <p:txBody>
          <a:bodyPr/>
          <a:lstStyle/>
          <a:p>
            <a:r>
              <a:rPr lang="en-US" dirty="0" smtClean="0">
                <a:solidFill>
                  <a:schemeClr val="bg1"/>
                </a:solidFill>
              </a:rPr>
              <a:t>Scripps Classroom Connection</a:t>
            </a:r>
            <a:endParaRPr lang="en-US" dirty="0">
              <a:solidFill>
                <a:schemeClr val="bg1"/>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DNA contains pairs of bases</a:t>
            </a:r>
            <a:endParaRPr lang="en-US" dirty="0"/>
          </a:p>
        </p:txBody>
      </p:sp>
      <p:pic>
        <p:nvPicPr>
          <p:cNvPr id="6" name="Content Placeholder 5" descr="DNA-Base Pairs diagram.gif"/>
          <p:cNvPicPr>
            <a:picLocks noGrp="1" noChangeAspect="1"/>
          </p:cNvPicPr>
          <p:nvPr>
            <p:ph sz="quarter" idx="1"/>
          </p:nvPr>
        </p:nvPicPr>
        <p:blipFill>
          <a:blip r:embed="rId3" cstate="print"/>
          <a:stretch>
            <a:fillRect/>
          </a:stretch>
        </p:blipFill>
        <p:spPr>
          <a:xfrm>
            <a:off x="2514600" y="1676400"/>
            <a:ext cx="4001294" cy="4628163"/>
          </a:xfrm>
        </p:spPr>
      </p:pic>
      <p:sp>
        <p:nvSpPr>
          <p:cNvPr id="7" name="Footer Placeholder 3"/>
          <p:cNvSpPr>
            <a:spLocks noGrp="1"/>
          </p:cNvSpPr>
          <p:nvPr>
            <p:ph type="ftr" sz="quarter" idx="11"/>
          </p:nvPr>
        </p:nvSpPr>
        <p:spPr>
          <a:xfrm>
            <a:off x="163040" y="6396672"/>
            <a:ext cx="3581400" cy="365760"/>
          </a:xfrm>
        </p:spPr>
        <p:txBody>
          <a:bodyPr/>
          <a:lstStyle/>
          <a:p>
            <a:r>
              <a:rPr lang="en-US" dirty="0" smtClean="0">
                <a:solidFill>
                  <a:schemeClr val="bg1"/>
                </a:solidFill>
              </a:rPr>
              <a:t>http://earthref.org/SCC</a:t>
            </a:r>
            <a:endParaRPr lang="en-US" dirty="0">
              <a:solidFill>
                <a:schemeClr val="bg1"/>
              </a:solidFill>
            </a:endParaRPr>
          </a:p>
        </p:txBody>
      </p:sp>
      <p:sp>
        <p:nvSpPr>
          <p:cNvPr id="8" name="Date Placeholder 4"/>
          <p:cNvSpPr>
            <a:spLocks noGrp="1"/>
          </p:cNvSpPr>
          <p:nvPr>
            <p:ph type="dt" sz="half" idx="10"/>
          </p:nvPr>
        </p:nvSpPr>
        <p:spPr>
          <a:xfrm>
            <a:off x="5932960" y="6390808"/>
            <a:ext cx="3044952" cy="365760"/>
          </a:xfrm>
        </p:spPr>
        <p:txBody>
          <a:bodyPr/>
          <a:lstStyle/>
          <a:p>
            <a:r>
              <a:rPr lang="en-US" dirty="0" smtClean="0">
                <a:solidFill>
                  <a:schemeClr val="bg1"/>
                </a:solidFill>
              </a:rPr>
              <a:t>Scripps Classroom Connection</a:t>
            </a:r>
            <a:endParaRPr lang="en-US" dirty="0">
              <a:solidFill>
                <a:schemeClr val="bg1"/>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Genes determine phenotype</a:t>
            </a:r>
            <a:endParaRPr lang="en-US" dirty="0"/>
          </a:p>
        </p:txBody>
      </p:sp>
      <p:sp>
        <p:nvSpPr>
          <p:cNvPr id="8" name="Right Arrow 7"/>
          <p:cNvSpPr/>
          <p:nvPr/>
        </p:nvSpPr>
        <p:spPr>
          <a:xfrm>
            <a:off x="3048000" y="2286000"/>
            <a:ext cx="2438400" cy="533400"/>
          </a:xfrm>
          <a:prstGeom prst="rightArrow">
            <a:avLst/>
          </a:prstGeom>
          <a:solidFill>
            <a:srgbClr val="00B0F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ight Arrow 8"/>
          <p:cNvSpPr/>
          <p:nvPr/>
        </p:nvSpPr>
        <p:spPr>
          <a:xfrm>
            <a:off x="3124200" y="4267200"/>
            <a:ext cx="2438400" cy="533400"/>
          </a:xfrm>
          <a:prstGeom prst="rightArrow">
            <a:avLst/>
          </a:prstGeom>
          <a:solidFill>
            <a:srgbClr val="F04C0A"/>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152400" y="1447800"/>
            <a:ext cx="2971800" cy="523220"/>
          </a:xfrm>
          <a:prstGeom prst="rect">
            <a:avLst/>
          </a:prstGeom>
          <a:noFill/>
        </p:spPr>
        <p:txBody>
          <a:bodyPr wrap="square" rtlCol="0">
            <a:spAutoFit/>
          </a:bodyPr>
          <a:lstStyle/>
          <a:p>
            <a:r>
              <a:rPr lang="en-US" sz="2800" dirty="0" smtClean="0"/>
              <a:t>Tail Color Genes</a:t>
            </a:r>
            <a:endParaRPr lang="en-US" sz="2800" dirty="0"/>
          </a:p>
        </p:txBody>
      </p:sp>
      <p:sp>
        <p:nvSpPr>
          <p:cNvPr id="11" name="Rectangle 10"/>
          <p:cNvSpPr/>
          <p:nvPr/>
        </p:nvSpPr>
        <p:spPr>
          <a:xfrm>
            <a:off x="381000" y="2667000"/>
            <a:ext cx="2057400" cy="2286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3810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6096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10668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12954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1524000" y="2286000"/>
            <a:ext cx="228600" cy="381000"/>
          </a:xfrm>
          <a:prstGeom prst="rect">
            <a:avLst/>
          </a:prstGeom>
          <a:solidFill>
            <a:srgbClr val="00B0F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17526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p:nvSpPr>
        <p:spPr>
          <a:xfrm>
            <a:off x="19812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22098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8382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381000" y="4572000"/>
            <a:ext cx="2057400" cy="2286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3810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p:cNvSpPr/>
          <p:nvPr/>
        </p:nvSpPr>
        <p:spPr>
          <a:xfrm>
            <a:off x="6096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p:cNvSpPr/>
          <p:nvPr/>
        </p:nvSpPr>
        <p:spPr>
          <a:xfrm>
            <a:off x="10668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12954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p:cNvSpPr/>
          <p:nvPr/>
        </p:nvSpPr>
        <p:spPr>
          <a:xfrm>
            <a:off x="1524000" y="4191000"/>
            <a:ext cx="228600" cy="381000"/>
          </a:xfrm>
          <a:prstGeom prst="rect">
            <a:avLst/>
          </a:prstGeom>
          <a:solidFill>
            <a:srgbClr val="F04C0A"/>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a:off x="17526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a:off x="19812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p:cNvSpPr/>
          <p:nvPr/>
        </p:nvSpPr>
        <p:spPr>
          <a:xfrm>
            <a:off x="22098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8382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p:cNvSpPr txBox="1"/>
          <p:nvPr/>
        </p:nvSpPr>
        <p:spPr>
          <a:xfrm>
            <a:off x="3276600" y="2895600"/>
            <a:ext cx="1905000" cy="1107996"/>
          </a:xfrm>
          <a:prstGeom prst="rect">
            <a:avLst/>
          </a:prstGeom>
          <a:noFill/>
        </p:spPr>
        <p:txBody>
          <a:bodyPr wrap="square" rtlCol="0">
            <a:spAutoFit/>
          </a:bodyPr>
          <a:lstStyle/>
          <a:p>
            <a:r>
              <a:rPr lang="en-US" sz="6600" dirty="0" smtClean="0"/>
              <a:t>? ? ?</a:t>
            </a:r>
            <a:endParaRPr lang="en-US" sz="6600" dirty="0"/>
          </a:p>
        </p:txBody>
      </p:sp>
      <p:sp>
        <p:nvSpPr>
          <p:cNvPr id="34" name="TextBox 33"/>
          <p:cNvSpPr txBox="1"/>
          <p:nvPr/>
        </p:nvSpPr>
        <p:spPr>
          <a:xfrm>
            <a:off x="3276600" y="3124200"/>
            <a:ext cx="1905000" cy="646331"/>
          </a:xfrm>
          <a:prstGeom prst="rect">
            <a:avLst/>
          </a:prstGeom>
          <a:noFill/>
        </p:spPr>
        <p:txBody>
          <a:bodyPr wrap="square" rtlCol="0">
            <a:spAutoFit/>
          </a:bodyPr>
          <a:lstStyle/>
          <a:p>
            <a:r>
              <a:rPr lang="en-US" sz="3600" dirty="0" smtClean="0"/>
              <a:t>Proteins</a:t>
            </a:r>
            <a:endParaRPr lang="en-US" sz="3600" dirty="0"/>
          </a:p>
        </p:txBody>
      </p:sp>
      <p:sp>
        <p:nvSpPr>
          <p:cNvPr id="24578" name="AutoShape 2" descr="https://mail-attachment.googleusercontent.com/attachment/u/0/?ui=2&amp;ik=aa4287bb6b&amp;view=att&amp;th=140d0af02c668daa&amp;attid=0.1&amp;disp=inline&amp;safe=1&amp;zw&amp;saduie=AG9B_P9PoxzbQqPnR71V-wNUuxIT&amp;sadet=1377890737096&amp;sads=eGq8weiOxCrEsnqcRbZTf7JDixM&amp;sadssc=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24580" name="AutoShape 4" descr="https://mail-attachment.googleusercontent.com/attachment/u/0/?ui=2&amp;ik=aa4287bb6b&amp;view=att&amp;th=140d0af02c668daa&amp;attid=0.1&amp;disp=inline&amp;safe=1&amp;zw&amp;saduie=AG9B_P9PoxzbQqPnR71V-wNUuxIT&amp;sadet=1377890737096&amp;sads=eGq8weiOxCrEsnqcRbZTf7JDixM&amp;sadssc=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24582" name="AutoShape 6" descr="https://mail-attachment.googleusercontent.com/attachment/u/0/?ui=2&amp;ik=aa4287bb6b&amp;view=att&amp;th=140d0af02c668daa&amp;attid=0.1&amp;disp=inline&amp;safe=1&amp;zw&amp;saduie=AG9B_P9PoxzbQqPnR71V-wNUuxIT&amp;sadet=1377890737096&amp;sads=eGq8weiOxCrEsnqcRbZTf7JDixM&amp;sadssc=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35" name="Picture 34" descr="Skye_Poppy.JPG"/>
          <p:cNvPicPr>
            <a:picLocks noChangeAspect="1"/>
          </p:cNvPicPr>
          <p:nvPr/>
        </p:nvPicPr>
        <p:blipFill>
          <a:blip r:embed="rId3" cstate="print">
            <a:lum bright="10000" contrast="30000"/>
          </a:blip>
          <a:srcRect t="22222" r="49167" b="20000"/>
          <a:stretch>
            <a:fillRect/>
          </a:stretch>
        </p:blipFill>
        <p:spPr>
          <a:xfrm>
            <a:off x="5943600" y="1524000"/>
            <a:ext cx="2681654" cy="2286000"/>
          </a:xfrm>
          <a:prstGeom prst="rect">
            <a:avLst/>
          </a:prstGeom>
          <a:ln>
            <a:solidFill>
              <a:schemeClr val="tx1"/>
            </a:solidFill>
          </a:ln>
        </p:spPr>
      </p:pic>
      <p:pic>
        <p:nvPicPr>
          <p:cNvPr id="36" name="Picture 35" descr="Skye_Poppy.JPG"/>
          <p:cNvPicPr>
            <a:picLocks noChangeAspect="1"/>
          </p:cNvPicPr>
          <p:nvPr/>
        </p:nvPicPr>
        <p:blipFill>
          <a:blip r:embed="rId4" cstate="print">
            <a:lum bright="10000" contrast="30000"/>
          </a:blip>
          <a:srcRect l="53333" t="18889" b="23333"/>
          <a:stretch>
            <a:fillRect/>
          </a:stretch>
        </p:blipFill>
        <p:spPr>
          <a:xfrm>
            <a:off x="5943600" y="3886200"/>
            <a:ext cx="2667000" cy="2405743"/>
          </a:xfrm>
          <a:prstGeom prst="rect">
            <a:avLst/>
          </a:prstGeom>
          <a:ln>
            <a:solidFill>
              <a:schemeClr val="tx1"/>
            </a:solidFill>
          </a:ln>
        </p:spPr>
      </p:pic>
      <p:sp>
        <p:nvSpPr>
          <p:cNvPr id="37" name="Footer Placeholder 3"/>
          <p:cNvSpPr>
            <a:spLocks noGrp="1"/>
          </p:cNvSpPr>
          <p:nvPr>
            <p:ph type="ftr" sz="quarter" idx="11"/>
          </p:nvPr>
        </p:nvSpPr>
        <p:spPr>
          <a:xfrm>
            <a:off x="163040" y="6396672"/>
            <a:ext cx="3581400" cy="365760"/>
          </a:xfrm>
        </p:spPr>
        <p:txBody>
          <a:bodyPr/>
          <a:lstStyle/>
          <a:p>
            <a:r>
              <a:rPr lang="en-US" dirty="0" smtClean="0">
                <a:solidFill>
                  <a:schemeClr val="bg1"/>
                </a:solidFill>
              </a:rPr>
              <a:t>http://earthref.org/SCC</a:t>
            </a:r>
            <a:endParaRPr lang="en-US" dirty="0">
              <a:solidFill>
                <a:schemeClr val="bg1"/>
              </a:solidFill>
            </a:endParaRPr>
          </a:p>
        </p:txBody>
      </p:sp>
      <p:sp>
        <p:nvSpPr>
          <p:cNvPr id="38" name="Date Placeholder 4"/>
          <p:cNvSpPr>
            <a:spLocks noGrp="1"/>
          </p:cNvSpPr>
          <p:nvPr>
            <p:ph type="dt" sz="half" idx="10"/>
          </p:nvPr>
        </p:nvSpPr>
        <p:spPr>
          <a:xfrm>
            <a:off x="5932960" y="6390808"/>
            <a:ext cx="3044952" cy="365760"/>
          </a:xfrm>
        </p:spPr>
        <p:txBody>
          <a:bodyPr/>
          <a:lstStyle/>
          <a:p>
            <a:r>
              <a:rPr lang="en-US" dirty="0" smtClean="0">
                <a:solidFill>
                  <a:schemeClr val="bg1"/>
                </a:solidFill>
              </a:rPr>
              <a:t>Scripps Classroom Connection</a:t>
            </a:r>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33"/>
                                        </p:tgtEl>
                                        <p:attrNameLst>
                                          <p:attrName>style.visibility</p:attrName>
                                        </p:attrNameLst>
                                      </p:cBhvr>
                                      <p:to>
                                        <p:strVal val="hidden"/>
                                      </p:to>
                                    </p:set>
                                  </p:childTnLst>
                                </p:cTn>
                              </p:par>
                              <p:par>
                                <p:cTn id="59" presetID="1" presetClass="entr" presetSubtype="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animBg="1"/>
      <p:bldP spid="13" grpId="0" animBg="1"/>
      <p:bldP spid="14" grpId="0" animBg="1"/>
      <p:bldP spid="15" grpId="0" animBg="1"/>
      <p:bldP spid="16" grpId="0" animBg="1"/>
      <p:bldP spid="17" grpId="0" animBg="1"/>
      <p:bldP spid="18" grpId="0" animBg="1"/>
      <p:bldP spid="19" grpId="0" animBg="1"/>
      <p:bldP spid="20"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p:bldP spid="33" grpId="1"/>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2362200" cy="990600"/>
          </a:xfrm>
        </p:spPr>
        <p:txBody>
          <a:bodyPr/>
          <a:lstStyle/>
          <a:p>
            <a:r>
              <a:rPr lang="en-US" dirty="0" smtClean="0"/>
              <a:t>What is a protein?</a:t>
            </a:r>
            <a:endParaRPr lang="en-US" dirty="0"/>
          </a:p>
        </p:txBody>
      </p:sp>
      <p:sp>
        <p:nvSpPr>
          <p:cNvPr id="3" name="Text Placeholder 2"/>
          <p:cNvSpPr>
            <a:spLocks noGrp="1"/>
          </p:cNvSpPr>
          <p:nvPr>
            <p:ph type="body" idx="2"/>
          </p:nvPr>
        </p:nvSpPr>
        <p:spPr>
          <a:xfrm>
            <a:off x="228600" y="1905000"/>
            <a:ext cx="2743200" cy="4144963"/>
          </a:xfrm>
        </p:spPr>
        <p:txBody>
          <a:bodyPr>
            <a:noAutofit/>
          </a:bodyPr>
          <a:lstStyle/>
          <a:p>
            <a:pPr>
              <a:buClrTx/>
            </a:pPr>
            <a:r>
              <a:rPr lang="en-US" sz="2300" dirty="0" smtClean="0">
                <a:solidFill>
                  <a:schemeClr val="tx1"/>
                </a:solidFill>
              </a:rPr>
              <a:t>Compounds made    by organism’ s bodies</a:t>
            </a:r>
          </a:p>
          <a:p>
            <a:pPr>
              <a:buClrTx/>
            </a:pPr>
            <a:r>
              <a:rPr lang="en-US" sz="2300" dirty="0" smtClean="0">
                <a:solidFill>
                  <a:schemeClr val="tx1"/>
                </a:solidFill>
              </a:rPr>
              <a:t>Involved in almost everything that happens in living organisms</a:t>
            </a:r>
          </a:p>
          <a:p>
            <a:pPr>
              <a:buClrTx/>
            </a:pPr>
            <a:r>
              <a:rPr lang="en-US" sz="2300" dirty="0" smtClean="0">
                <a:solidFill>
                  <a:schemeClr val="tx1"/>
                </a:solidFill>
              </a:rPr>
              <a:t>Proteins are involved in determining phenotype </a:t>
            </a:r>
            <a:endParaRPr lang="en-US" sz="2300" dirty="0"/>
          </a:p>
        </p:txBody>
      </p:sp>
      <p:sp>
        <p:nvSpPr>
          <p:cNvPr id="4" name="Content Placeholder 3"/>
          <p:cNvSpPr>
            <a:spLocks noGrp="1"/>
          </p:cNvSpPr>
          <p:nvPr>
            <p:ph sz="quarter" idx="1"/>
          </p:nvPr>
        </p:nvSpPr>
        <p:spPr>
          <a:xfrm>
            <a:off x="3124200" y="685800"/>
            <a:ext cx="5638800" cy="5715000"/>
          </a:xfrm>
        </p:spPr>
        <p:txBody>
          <a:bodyPr>
            <a:normAutofit lnSpcReduction="10000"/>
          </a:bodyPr>
          <a:lstStyle/>
          <a:p>
            <a:pPr algn="ctr">
              <a:buNone/>
            </a:pPr>
            <a:r>
              <a:rPr lang="en-US" dirty="0" smtClean="0"/>
              <a:t>Genes</a:t>
            </a:r>
          </a:p>
          <a:p>
            <a:pPr algn="ctr">
              <a:buNone/>
            </a:pPr>
            <a:endParaRPr lang="en-US" dirty="0" smtClean="0"/>
          </a:p>
          <a:p>
            <a:pPr algn="ctr">
              <a:buNone/>
            </a:pPr>
            <a:endParaRPr lang="en-US" dirty="0" smtClean="0"/>
          </a:p>
          <a:p>
            <a:pPr algn="ctr">
              <a:buNone/>
            </a:pPr>
            <a:endParaRPr lang="en-US" dirty="0" smtClean="0"/>
          </a:p>
          <a:p>
            <a:pPr algn="ctr">
              <a:buNone/>
            </a:pPr>
            <a:r>
              <a:rPr lang="en-US" dirty="0" smtClean="0"/>
              <a:t>Proteins</a:t>
            </a:r>
          </a:p>
          <a:p>
            <a:pPr algn="ctr">
              <a:buNone/>
            </a:pPr>
            <a:endParaRPr lang="en-US" dirty="0" smtClean="0"/>
          </a:p>
          <a:p>
            <a:pPr algn="ctr">
              <a:buNone/>
            </a:pPr>
            <a:endParaRPr lang="en-US" dirty="0" smtClean="0"/>
          </a:p>
          <a:p>
            <a:pPr algn="ctr">
              <a:buNone/>
            </a:pPr>
            <a:r>
              <a:rPr lang="en-US" dirty="0" smtClean="0"/>
              <a:t>Lots of different functions</a:t>
            </a:r>
          </a:p>
          <a:p>
            <a:pPr algn="ctr">
              <a:buNone/>
            </a:pPr>
            <a:endParaRPr lang="en-US" dirty="0" smtClean="0"/>
          </a:p>
          <a:p>
            <a:pPr algn="ctr">
              <a:buNone/>
            </a:pPr>
            <a:endParaRPr lang="en-US" dirty="0" smtClean="0"/>
          </a:p>
          <a:p>
            <a:pPr algn="ctr">
              <a:buNone/>
            </a:pPr>
            <a:endParaRPr lang="en-US" dirty="0" smtClean="0"/>
          </a:p>
          <a:p>
            <a:pPr algn="ctr">
              <a:buNone/>
            </a:pPr>
            <a:r>
              <a:rPr lang="en-US" dirty="0" smtClean="0"/>
              <a:t>Phenotype</a:t>
            </a:r>
          </a:p>
          <a:p>
            <a:pPr algn="ctr">
              <a:buNone/>
            </a:pPr>
            <a:endParaRPr lang="en-US" dirty="0" smtClean="0"/>
          </a:p>
          <a:p>
            <a:pPr algn="ctr">
              <a:buNone/>
            </a:pPr>
            <a:endParaRPr lang="en-US" dirty="0" smtClean="0"/>
          </a:p>
          <a:p>
            <a:pPr algn="ctr">
              <a:buNone/>
            </a:pPr>
            <a:endParaRPr lang="en-US" dirty="0"/>
          </a:p>
        </p:txBody>
      </p:sp>
      <p:sp>
        <p:nvSpPr>
          <p:cNvPr id="7" name="Down Arrow 6"/>
          <p:cNvSpPr/>
          <p:nvPr/>
        </p:nvSpPr>
        <p:spPr>
          <a:xfrm rot="18940923">
            <a:off x="4427349" y="4393739"/>
            <a:ext cx="609600" cy="1143000"/>
          </a:xfrm>
          <a:prstGeom prst="downArrow">
            <a:avLst/>
          </a:prstGeom>
          <a:solidFill>
            <a:schemeClr val="tx2">
              <a:lumMod val="40000"/>
              <a:lumOff val="60000"/>
            </a:schemeClr>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Down Arrow 7"/>
          <p:cNvSpPr/>
          <p:nvPr/>
        </p:nvSpPr>
        <p:spPr>
          <a:xfrm>
            <a:off x="5638800" y="2971800"/>
            <a:ext cx="533400" cy="838200"/>
          </a:xfrm>
          <a:prstGeom prst="downArrow">
            <a:avLst/>
          </a:prstGeom>
          <a:solidFill>
            <a:schemeClr val="tx2">
              <a:lumMod val="40000"/>
              <a:lumOff val="60000"/>
            </a:schemeClr>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Down Arrow 8"/>
          <p:cNvSpPr/>
          <p:nvPr/>
        </p:nvSpPr>
        <p:spPr>
          <a:xfrm>
            <a:off x="5638800" y="1143000"/>
            <a:ext cx="609600" cy="1295400"/>
          </a:xfrm>
          <a:prstGeom prst="downArrow">
            <a:avLst/>
          </a:prstGeom>
          <a:solidFill>
            <a:schemeClr val="tx2">
              <a:lumMod val="40000"/>
              <a:lumOff val="60000"/>
            </a:schemeClr>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Down Arrow 11"/>
          <p:cNvSpPr/>
          <p:nvPr/>
        </p:nvSpPr>
        <p:spPr>
          <a:xfrm>
            <a:off x="5638800" y="4343400"/>
            <a:ext cx="609600" cy="1143000"/>
          </a:xfrm>
          <a:prstGeom prst="downArrow">
            <a:avLst/>
          </a:prstGeom>
          <a:solidFill>
            <a:schemeClr val="tx2">
              <a:lumMod val="40000"/>
              <a:lumOff val="60000"/>
            </a:schemeClr>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Down Arrow 12"/>
          <p:cNvSpPr/>
          <p:nvPr/>
        </p:nvSpPr>
        <p:spPr>
          <a:xfrm rot="2214584">
            <a:off x="6911531" y="4411912"/>
            <a:ext cx="609600" cy="1143000"/>
          </a:xfrm>
          <a:prstGeom prst="downArrow">
            <a:avLst/>
          </a:prstGeom>
          <a:solidFill>
            <a:schemeClr val="tx2">
              <a:lumMod val="40000"/>
              <a:lumOff val="60000"/>
            </a:schemeClr>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
        <p:nvSpPr>
          <p:cNvPr id="11"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Single celled organisms have phenotypes too</a:t>
            </a:r>
            <a:endParaRPr lang="en-US" dirty="0"/>
          </a:p>
        </p:txBody>
      </p:sp>
      <p:pic>
        <p:nvPicPr>
          <p:cNvPr id="10242" name="Picture 2" descr="Salad Bowl Diatom"/>
          <p:cNvPicPr>
            <a:picLocks noChangeAspect="1" noChangeArrowheads="1"/>
          </p:cNvPicPr>
          <p:nvPr/>
        </p:nvPicPr>
        <p:blipFill>
          <a:blip r:embed="rId3" cstate="print"/>
          <a:srcRect/>
          <a:stretch>
            <a:fillRect/>
          </a:stretch>
        </p:blipFill>
        <p:spPr bwMode="auto">
          <a:xfrm>
            <a:off x="304800" y="1752600"/>
            <a:ext cx="3015225" cy="1752600"/>
          </a:xfrm>
          <a:prstGeom prst="rect">
            <a:avLst/>
          </a:prstGeom>
          <a:noFill/>
        </p:spPr>
      </p:pic>
      <p:pic>
        <p:nvPicPr>
          <p:cNvPr id="10244" name="Picture 4" descr="Coscinodiscus sp"/>
          <p:cNvPicPr>
            <a:picLocks noChangeAspect="1" noChangeArrowheads="1"/>
          </p:cNvPicPr>
          <p:nvPr/>
        </p:nvPicPr>
        <p:blipFill>
          <a:blip r:embed="rId4" cstate="print"/>
          <a:srcRect/>
          <a:stretch>
            <a:fillRect/>
          </a:stretch>
        </p:blipFill>
        <p:spPr bwMode="auto">
          <a:xfrm>
            <a:off x="3810000" y="1600200"/>
            <a:ext cx="2362200" cy="2102358"/>
          </a:xfrm>
          <a:prstGeom prst="rect">
            <a:avLst/>
          </a:prstGeom>
          <a:noFill/>
        </p:spPr>
      </p:pic>
      <p:pic>
        <p:nvPicPr>
          <p:cNvPr id="10246" name="Picture 6" descr="Wagon Wheel Diatom"/>
          <p:cNvPicPr>
            <a:picLocks noChangeAspect="1" noChangeArrowheads="1"/>
          </p:cNvPicPr>
          <p:nvPr/>
        </p:nvPicPr>
        <p:blipFill>
          <a:blip r:embed="rId5" cstate="print"/>
          <a:srcRect/>
          <a:stretch>
            <a:fillRect/>
          </a:stretch>
        </p:blipFill>
        <p:spPr bwMode="auto">
          <a:xfrm>
            <a:off x="685800" y="3810000"/>
            <a:ext cx="2362200" cy="2425880"/>
          </a:xfrm>
          <a:prstGeom prst="rect">
            <a:avLst/>
          </a:prstGeom>
          <a:noFill/>
        </p:spPr>
      </p:pic>
      <p:pic>
        <p:nvPicPr>
          <p:cNvPr id="10248" name="Picture 8" descr="Striatella unipunctata"/>
          <p:cNvPicPr>
            <a:picLocks noChangeAspect="1" noChangeArrowheads="1"/>
          </p:cNvPicPr>
          <p:nvPr/>
        </p:nvPicPr>
        <p:blipFill>
          <a:blip r:embed="rId6" cstate="print"/>
          <a:srcRect l="11111" t="4074" r="11111" b="5185"/>
          <a:stretch>
            <a:fillRect/>
          </a:stretch>
        </p:blipFill>
        <p:spPr bwMode="auto">
          <a:xfrm rot="5400000">
            <a:off x="3778249" y="3689351"/>
            <a:ext cx="2362201" cy="2755900"/>
          </a:xfrm>
          <a:prstGeom prst="rect">
            <a:avLst/>
          </a:prstGeom>
          <a:noFill/>
        </p:spPr>
      </p:pic>
      <p:pic>
        <p:nvPicPr>
          <p:cNvPr id="22530" name="Picture 2" descr="Rhizosolenia sima forma Silicea"/>
          <p:cNvPicPr>
            <a:picLocks noChangeAspect="1" noChangeArrowheads="1"/>
          </p:cNvPicPr>
          <p:nvPr/>
        </p:nvPicPr>
        <p:blipFill>
          <a:blip r:embed="rId7" cstate="print"/>
          <a:srcRect/>
          <a:stretch>
            <a:fillRect/>
          </a:stretch>
        </p:blipFill>
        <p:spPr bwMode="auto">
          <a:xfrm rot="16200000">
            <a:off x="5375923" y="3006077"/>
            <a:ext cx="4640554" cy="1676400"/>
          </a:xfrm>
          <a:prstGeom prst="rect">
            <a:avLst/>
          </a:prstGeom>
          <a:noFill/>
        </p:spPr>
      </p:pic>
      <p:sp>
        <p:nvSpPr>
          <p:cNvPr id="10" name="Footer Placeholder 3"/>
          <p:cNvSpPr>
            <a:spLocks noGrp="1"/>
          </p:cNvSpPr>
          <p:nvPr>
            <p:ph type="ftr" sz="quarter" idx="11"/>
          </p:nvPr>
        </p:nvSpPr>
        <p:spPr>
          <a:xfrm>
            <a:off x="163040" y="6396672"/>
            <a:ext cx="3581400" cy="365760"/>
          </a:xfrm>
        </p:spPr>
        <p:txBody>
          <a:bodyPr/>
          <a:lstStyle/>
          <a:p>
            <a:r>
              <a:rPr lang="en-US" dirty="0" smtClean="0">
                <a:solidFill>
                  <a:schemeClr val="bg1"/>
                </a:solidFill>
              </a:rPr>
              <a:t>http://earthref.org/SCC</a:t>
            </a:r>
            <a:endParaRPr lang="en-US" dirty="0">
              <a:solidFill>
                <a:schemeClr val="bg1"/>
              </a:solidFill>
            </a:endParaRPr>
          </a:p>
        </p:txBody>
      </p:sp>
      <p:sp>
        <p:nvSpPr>
          <p:cNvPr id="11" name="Date Placeholder 4"/>
          <p:cNvSpPr>
            <a:spLocks noGrp="1"/>
          </p:cNvSpPr>
          <p:nvPr>
            <p:ph type="dt" sz="half" idx="10"/>
          </p:nvPr>
        </p:nvSpPr>
        <p:spPr>
          <a:xfrm>
            <a:off x="5932960" y="6390808"/>
            <a:ext cx="3044952" cy="365760"/>
          </a:xfrm>
        </p:spPr>
        <p:txBody>
          <a:bodyPr/>
          <a:lstStyle/>
          <a:p>
            <a:r>
              <a:rPr lang="en-US" dirty="0" smtClean="0">
                <a:solidFill>
                  <a:schemeClr val="bg1"/>
                </a:solidFill>
              </a:rPr>
              <a:t>Scripps Classroom Connection</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Cellular construction zone overview</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Activity: Matching</a:t>
            </a:r>
          </a:p>
          <a:p>
            <a:r>
              <a:rPr lang="en-US" dirty="0" smtClean="0"/>
              <a:t>Construction workers and their jobs are used to represent proteins and their roles in a cell </a:t>
            </a:r>
          </a:p>
          <a:p>
            <a:r>
              <a:rPr lang="en-US" dirty="0" smtClean="0"/>
              <a:t>Matching key</a:t>
            </a:r>
          </a:p>
          <a:p>
            <a:pPr lvl="1"/>
            <a:r>
              <a:rPr lang="en-US" dirty="0" smtClean="0"/>
              <a:t>House:  A cell</a:t>
            </a:r>
          </a:p>
          <a:p>
            <a:pPr lvl="1"/>
            <a:r>
              <a:rPr lang="en-US" dirty="0" smtClean="0"/>
              <a:t>Frame of the house: Protein that determines cell shape</a:t>
            </a:r>
          </a:p>
          <a:p>
            <a:pPr lvl="1"/>
            <a:r>
              <a:rPr lang="en-US" dirty="0" smtClean="0"/>
              <a:t>Worker carrying board up ladder: Protein that transports the cell’s building blocks</a:t>
            </a:r>
          </a:p>
          <a:p>
            <a:pPr lvl="1"/>
            <a:r>
              <a:rPr lang="en-US" dirty="0" smtClean="0"/>
              <a:t>Worker building the brick wall: Protein that builds cell wall</a:t>
            </a:r>
          </a:p>
          <a:p>
            <a:pPr lvl="1"/>
            <a:r>
              <a:rPr lang="en-US" dirty="0" smtClean="0"/>
              <a:t>Worker with the megaphone:  Protein that starts and stops processes</a:t>
            </a:r>
          </a:p>
          <a:p>
            <a:pPr lvl="1"/>
            <a:endParaRPr lang="en-US" dirty="0" smtClean="0"/>
          </a:p>
          <a:p>
            <a:pPr lvl="1"/>
            <a:endParaRPr lang="en-US" dirty="0" smtClean="0"/>
          </a:p>
          <a:p>
            <a:pPr lvl="1"/>
            <a:endParaRPr lang="en-US" dirty="0" smtClean="0"/>
          </a:p>
          <a:p>
            <a:pPr lvl="1"/>
            <a:endParaRPr lang="en-US" dirty="0"/>
          </a:p>
        </p:txBody>
      </p:sp>
      <p:sp>
        <p:nvSpPr>
          <p:cNvPr id="6" name="Footer Placeholder 3"/>
          <p:cNvSpPr>
            <a:spLocks noGrp="1"/>
          </p:cNvSpPr>
          <p:nvPr>
            <p:ph type="ftr" sz="quarter" idx="11"/>
          </p:nvPr>
        </p:nvSpPr>
        <p:spPr>
          <a:xfrm>
            <a:off x="163040" y="6396672"/>
            <a:ext cx="3581400" cy="365760"/>
          </a:xfrm>
        </p:spPr>
        <p:txBody>
          <a:bodyPr/>
          <a:lstStyle/>
          <a:p>
            <a:r>
              <a:rPr lang="en-US" dirty="0" smtClean="0">
                <a:solidFill>
                  <a:schemeClr val="bg1"/>
                </a:solidFill>
              </a:rPr>
              <a:t>http://earthref.org/SCC</a:t>
            </a:r>
            <a:endParaRPr lang="en-US" dirty="0">
              <a:solidFill>
                <a:schemeClr val="bg1"/>
              </a:solidFill>
            </a:endParaRPr>
          </a:p>
        </p:txBody>
      </p:sp>
      <p:sp>
        <p:nvSpPr>
          <p:cNvPr id="7" name="Date Placeholder 4"/>
          <p:cNvSpPr>
            <a:spLocks noGrp="1"/>
          </p:cNvSpPr>
          <p:nvPr>
            <p:ph type="dt" sz="half" idx="10"/>
          </p:nvPr>
        </p:nvSpPr>
        <p:spPr>
          <a:xfrm>
            <a:off x="5932960" y="6390808"/>
            <a:ext cx="3044952" cy="365760"/>
          </a:xfrm>
        </p:spPr>
        <p:txBody>
          <a:bodyPr/>
          <a:lstStyle/>
          <a:p>
            <a:r>
              <a:rPr lang="en-US" smtClean="0">
                <a:solidFill>
                  <a:schemeClr val="bg1"/>
                </a:solidFill>
              </a:rPr>
              <a:t>Scripps Classroom Connection</a:t>
            </a:r>
            <a:endParaRPr lang="en-US" dirty="0">
              <a:solidFill>
                <a:schemeClr val="bg1"/>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3" name="Footer Placeholder 3"/>
          <p:cNvSpPr>
            <a:spLocks noGrp="1"/>
          </p:cNvSpPr>
          <p:nvPr>
            <p:ph type="ftr" sz="quarter" idx="11"/>
          </p:nvPr>
        </p:nvSpPr>
        <p:spPr/>
        <p:txBody>
          <a:bodyPr/>
          <a:lstStyle/>
          <a:p>
            <a:r>
              <a:rPr lang="en-US" dirty="0" smtClean="0"/>
              <a:t>http://earthref.org/SCC</a:t>
            </a:r>
            <a:endParaRPr lang="en-US" dirty="0"/>
          </a:p>
        </p:txBody>
      </p:sp>
      <p:pic>
        <p:nvPicPr>
          <p:cNvPr id="6" name="Picture 5" descr="All.png"/>
          <p:cNvPicPr>
            <a:picLocks noChangeAspect="1"/>
          </p:cNvPicPr>
          <p:nvPr/>
        </p:nvPicPr>
        <p:blipFill>
          <a:blip r:embed="rId3" cstate="print"/>
          <a:stretch>
            <a:fillRect/>
          </a:stretch>
        </p:blipFill>
        <p:spPr>
          <a:xfrm>
            <a:off x="1219200" y="304800"/>
            <a:ext cx="6781800" cy="6044115"/>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 name="TextBox 2"/>
          <p:cNvSpPr txBox="1"/>
          <p:nvPr/>
        </p:nvSpPr>
        <p:spPr>
          <a:xfrm>
            <a:off x="3962400" y="457200"/>
            <a:ext cx="5105400" cy="6032421"/>
          </a:xfrm>
          <a:prstGeom prst="rect">
            <a:avLst/>
          </a:prstGeom>
          <a:noFill/>
        </p:spPr>
        <p:txBody>
          <a:bodyPr wrap="square" rtlCol="0">
            <a:spAutoFit/>
          </a:bodyPr>
          <a:lstStyle/>
          <a:p>
            <a:pPr marL="971550" lvl="1" indent="-514350">
              <a:buFont typeface="+mj-lt"/>
              <a:buAutoNum type="alphaUcPeriod"/>
            </a:pPr>
            <a:r>
              <a:rPr lang="en-US" sz="3000" dirty="0" smtClean="0"/>
              <a:t>Protein that determines the cell shape</a:t>
            </a:r>
          </a:p>
          <a:p>
            <a:pPr marL="800100" lvl="1" indent="-342900">
              <a:buFont typeface="+mj-lt"/>
              <a:buAutoNum type="alphaUcPeriod"/>
            </a:pPr>
            <a:endParaRPr lang="en-US" sz="1700" dirty="0" smtClean="0"/>
          </a:p>
          <a:p>
            <a:pPr marL="800100" lvl="1" indent="-342900">
              <a:buFont typeface="+mj-lt"/>
              <a:buAutoNum type="alphaUcPeriod"/>
            </a:pPr>
            <a:r>
              <a:rPr lang="en-US" sz="3000" dirty="0" smtClean="0"/>
              <a:t> Protein that transports the cell’s building blocks</a:t>
            </a:r>
          </a:p>
          <a:p>
            <a:pPr marL="971550" lvl="1" indent="-514350">
              <a:buFont typeface="+mj-lt"/>
              <a:buAutoNum type="alphaUcPeriod"/>
            </a:pPr>
            <a:endParaRPr lang="en-US" sz="1700" dirty="0" smtClean="0"/>
          </a:p>
          <a:p>
            <a:pPr marL="800100" lvl="1" indent="-342900">
              <a:buFont typeface="+mj-lt"/>
              <a:buAutoNum type="alphaUcPeriod"/>
            </a:pPr>
            <a:r>
              <a:rPr lang="en-US" sz="3000" dirty="0" smtClean="0"/>
              <a:t> Protein that builds the cell wall</a:t>
            </a:r>
          </a:p>
          <a:p>
            <a:pPr marL="971550" lvl="1" indent="-514350">
              <a:buFont typeface="+mj-lt"/>
              <a:buAutoNum type="alphaUcPeriod"/>
            </a:pPr>
            <a:endParaRPr lang="en-US" sz="1700" dirty="0" smtClean="0"/>
          </a:p>
          <a:p>
            <a:pPr marL="800100" lvl="1" indent="-342900">
              <a:buFont typeface="+mj-lt"/>
              <a:buAutoNum type="alphaUcPeriod"/>
            </a:pPr>
            <a:r>
              <a:rPr lang="en-US" sz="3000" dirty="0" smtClean="0"/>
              <a:t> Protein that starts and stops processes</a:t>
            </a:r>
          </a:p>
          <a:p>
            <a:pPr marL="800100" lvl="1" indent="-342900">
              <a:buFont typeface="+mj-lt"/>
              <a:buAutoNum type="alphaUcPeriod"/>
            </a:pPr>
            <a:endParaRPr lang="en-US" sz="1700" dirty="0" smtClean="0"/>
          </a:p>
          <a:p>
            <a:pPr marL="800100" lvl="1" indent="-342900">
              <a:buFont typeface="+mj-lt"/>
              <a:buAutoNum type="alphaUcPeriod"/>
            </a:pPr>
            <a:r>
              <a:rPr lang="en-US" sz="3000" dirty="0" smtClean="0"/>
              <a:t> A cell</a:t>
            </a:r>
          </a:p>
          <a:p>
            <a:endParaRPr lang="en-US" dirty="0"/>
          </a:p>
        </p:txBody>
      </p:sp>
      <p:sp>
        <p:nvSpPr>
          <p:cNvPr id="6"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dirty="0" smtClean="0"/>
              <a:t>http://earthref.org/SCC</a:t>
            </a:r>
            <a:endParaRPr lang="en-US" dirty="0"/>
          </a:p>
        </p:txBody>
      </p:sp>
      <p:pic>
        <p:nvPicPr>
          <p:cNvPr id="7" name="Picture 6" descr="All.png"/>
          <p:cNvPicPr>
            <a:picLocks noChangeAspect="1"/>
          </p:cNvPicPr>
          <p:nvPr/>
        </p:nvPicPr>
        <p:blipFill>
          <a:blip r:embed="rId3" cstate="print"/>
          <a:stretch>
            <a:fillRect/>
          </a:stretch>
        </p:blipFill>
        <p:spPr>
          <a:xfrm>
            <a:off x="228600" y="1371600"/>
            <a:ext cx="4191000" cy="3735127"/>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2" name="Rectangle 41"/>
          <p:cNvSpPr/>
          <p:nvPr/>
        </p:nvSpPr>
        <p:spPr>
          <a:xfrm>
            <a:off x="157163" y="923925"/>
            <a:ext cx="8823960" cy="676275"/>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118" name="Rectangle 4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19" name="Rectangle 47"/>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20" name="Rectangle 48"/>
          <p:cNvSpPr>
            <a:spLocks noChangeArrowheads="1"/>
          </p:cNvSpPr>
          <p:nvPr/>
        </p:nvSpPr>
        <p:spPr bwMode="auto">
          <a:xfrm>
            <a:off x="0" y="21240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1" name="Rectangle 49"/>
          <p:cNvSpPr>
            <a:spLocks noChangeArrowheads="1"/>
          </p:cNvSpPr>
          <p:nvPr/>
        </p:nvSpPr>
        <p:spPr bwMode="auto">
          <a:xfrm>
            <a:off x="0" y="3790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2" name="Rectangle 50"/>
          <p:cNvSpPr>
            <a:spLocks noChangeArrowheads="1"/>
          </p:cNvSpPr>
          <p:nvPr/>
        </p:nvSpPr>
        <p:spPr bwMode="auto">
          <a:xfrm>
            <a:off x="0" y="5457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5" name="Rectangle 53"/>
          <p:cNvSpPr>
            <a:spLocks noChangeArrowheads="1"/>
          </p:cNvSpPr>
          <p:nvPr/>
        </p:nvSpPr>
        <p:spPr bwMode="auto">
          <a:xfrm>
            <a:off x="0" y="90868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26" name="Rectangle 54"/>
          <p:cNvSpPr>
            <a:spLocks noChangeArrowheads="1"/>
          </p:cNvSpPr>
          <p:nvPr/>
        </p:nvSpPr>
        <p:spPr bwMode="auto">
          <a:xfrm>
            <a:off x="0" y="10677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7" name="Rectangle 55"/>
          <p:cNvSpPr>
            <a:spLocks noChangeArrowheads="1"/>
          </p:cNvSpPr>
          <p:nvPr/>
        </p:nvSpPr>
        <p:spPr bwMode="auto">
          <a:xfrm>
            <a:off x="0" y="118110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8" name="Rectangle 56"/>
          <p:cNvSpPr>
            <a:spLocks noChangeArrowheads="1"/>
          </p:cNvSpPr>
          <p:nvPr/>
        </p:nvSpPr>
        <p:spPr bwMode="auto">
          <a:xfrm>
            <a:off x="0" y="129444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29" name="Rectangle 57"/>
          <p:cNvSpPr>
            <a:spLocks noChangeArrowheads="1"/>
          </p:cNvSpPr>
          <p:nvPr/>
        </p:nvSpPr>
        <p:spPr bwMode="auto">
          <a:xfrm>
            <a:off x="0" y="13401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30" name="Rectangle 58"/>
          <p:cNvSpPr>
            <a:spLocks noChangeArrowheads="1"/>
          </p:cNvSpPr>
          <p:nvPr/>
        </p:nvSpPr>
        <p:spPr bwMode="auto">
          <a:xfrm>
            <a:off x="0" y="14516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31" name="Rectangle 59"/>
          <p:cNvSpPr>
            <a:spLocks noChangeArrowheads="1"/>
          </p:cNvSpPr>
          <p:nvPr/>
        </p:nvSpPr>
        <p:spPr bwMode="auto">
          <a:xfrm>
            <a:off x="0" y="15630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32" name="Rectangle 60"/>
          <p:cNvSpPr>
            <a:spLocks noChangeArrowheads="1"/>
          </p:cNvSpPr>
          <p:nvPr/>
        </p:nvSpPr>
        <p:spPr bwMode="auto">
          <a:xfrm>
            <a:off x="0" y="167449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33" name="Rectangle 61"/>
          <p:cNvSpPr>
            <a:spLocks noChangeArrowheads="1"/>
          </p:cNvSpPr>
          <p:nvPr/>
        </p:nvSpPr>
        <p:spPr bwMode="auto">
          <a:xfrm>
            <a:off x="0" y="188118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34" name="Rectangle 62"/>
          <p:cNvSpPr>
            <a:spLocks noChangeArrowheads="1"/>
          </p:cNvSpPr>
          <p:nvPr/>
        </p:nvSpPr>
        <p:spPr bwMode="auto">
          <a:xfrm>
            <a:off x="0" y="20421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6" name="TextBox 25"/>
          <p:cNvSpPr txBox="1"/>
          <p:nvPr/>
        </p:nvSpPr>
        <p:spPr>
          <a:xfrm>
            <a:off x="3886200" y="228600"/>
            <a:ext cx="5105400" cy="6032421"/>
          </a:xfrm>
          <a:prstGeom prst="rect">
            <a:avLst/>
          </a:prstGeom>
          <a:noFill/>
        </p:spPr>
        <p:txBody>
          <a:bodyPr wrap="square" rtlCol="0">
            <a:spAutoFit/>
          </a:bodyPr>
          <a:lstStyle/>
          <a:p>
            <a:pPr marL="971550" lvl="1" indent="-514350">
              <a:buFont typeface="+mj-lt"/>
              <a:buAutoNum type="alphaUcPeriod"/>
            </a:pPr>
            <a:r>
              <a:rPr lang="en-US" sz="3000" dirty="0" smtClean="0"/>
              <a:t>Protein that determines the cell shape</a:t>
            </a:r>
          </a:p>
          <a:p>
            <a:pPr marL="800100" lvl="1" indent="-342900">
              <a:buFont typeface="+mj-lt"/>
              <a:buAutoNum type="alphaUcPeriod"/>
            </a:pPr>
            <a:endParaRPr lang="en-US" sz="1700" dirty="0" smtClean="0"/>
          </a:p>
          <a:p>
            <a:pPr marL="800100" lvl="1" indent="-342900">
              <a:buFont typeface="+mj-lt"/>
              <a:buAutoNum type="alphaUcPeriod"/>
            </a:pPr>
            <a:r>
              <a:rPr lang="en-US" sz="3000" dirty="0" smtClean="0"/>
              <a:t> Protein that transports the cell’s building blocks</a:t>
            </a:r>
          </a:p>
          <a:p>
            <a:pPr marL="971550" lvl="1" indent="-514350">
              <a:buFont typeface="+mj-lt"/>
              <a:buAutoNum type="alphaUcPeriod"/>
            </a:pPr>
            <a:endParaRPr lang="en-US" sz="1700" dirty="0" smtClean="0"/>
          </a:p>
          <a:p>
            <a:pPr marL="800100" lvl="1" indent="-342900">
              <a:buFont typeface="+mj-lt"/>
              <a:buAutoNum type="alphaUcPeriod"/>
            </a:pPr>
            <a:r>
              <a:rPr lang="en-US" sz="3000" dirty="0" smtClean="0"/>
              <a:t> Protein that builds the cell wall</a:t>
            </a:r>
          </a:p>
          <a:p>
            <a:pPr marL="971550" lvl="1" indent="-514350">
              <a:buFont typeface="+mj-lt"/>
              <a:buAutoNum type="alphaUcPeriod"/>
            </a:pPr>
            <a:endParaRPr lang="en-US" sz="1700" dirty="0" smtClean="0"/>
          </a:p>
          <a:p>
            <a:pPr marL="800100" lvl="1" indent="-342900">
              <a:buFont typeface="+mj-lt"/>
              <a:buAutoNum type="alphaUcPeriod"/>
            </a:pPr>
            <a:r>
              <a:rPr lang="en-US" sz="3000" dirty="0" smtClean="0"/>
              <a:t> Protein that starts and stops processes</a:t>
            </a:r>
          </a:p>
          <a:p>
            <a:pPr marL="800100" lvl="1" indent="-342900">
              <a:buFont typeface="+mj-lt"/>
              <a:buAutoNum type="alphaUcPeriod"/>
            </a:pPr>
            <a:endParaRPr lang="en-US" sz="1700" dirty="0" smtClean="0"/>
          </a:p>
          <a:p>
            <a:pPr marL="800100" lvl="1" indent="-342900">
              <a:buFont typeface="+mj-lt"/>
              <a:buAutoNum type="alphaUcPeriod"/>
            </a:pPr>
            <a:r>
              <a:rPr lang="en-US" sz="3000" dirty="0" smtClean="0"/>
              <a:t> A cell</a:t>
            </a:r>
          </a:p>
          <a:p>
            <a:endParaRPr lang="en-US" dirty="0"/>
          </a:p>
        </p:txBody>
      </p:sp>
      <p:grpSp>
        <p:nvGrpSpPr>
          <p:cNvPr id="2" name="Group 41"/>
          <p:cNvGrpSpPr/>
          <p:nvPr/>
        </p:nvGrpSpPr>
        <p:grpSpPr>
          <a:xfrm>
            <a:off x="152400" y="0"/>
            <a:ext cx="2209800" cy="1995488"/>
            <a:chOff x="1981200" y="4329112"/>
            <a:chExt cx="2209800" cy="1995488"/>
          </a:xfrm>
        </p:grpSpPr>
        <p:sp>
          <p:nvSpPr>
            <p:cNvPr id="37" name="Rectangle 36"/>
            <p:cNvSpPr/>
            <p:nvPr/>
          </p:nvSpPr>
          <p:spPr>
            <a:xfrm>
              <a:off x="2133600" y="4572000"/>
              <a:ext cx="2057400" cy="17526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descr="Cell wall builder.png"/>
            <p:cNvPicPr>
              <a:picLocks noChangeAspect="1"/>
            </p:cNvPicPr>
            <p:nvPr/>
          </p:nvPicPr>
          <p:blipFill>
            <a:blip r:embed="rId3" cstate="print"/>
            <a:stretch>
              <a:fillRect/>
            </a:stretch>
          </p:blipFill>
          <p:spPr>
            <a:xfrm>
              <a:off x="1981200" y="4329112"/>
              <a:ext cx="2063307" cy="1934351"/>
            </a:xfrm>
            <a:prstGeom prst="rect">
              <a:avLst/>
            </a:prstGeom>
          </p:spPr>
        </p:pic>
        <p:sp>
          <p:nvSpPr>
            <p:cNvPr id="27" name="TextBox 26"/>
            <p:cNvSpPr txBox="1"/>
            <p:nvPr/>
          </p:nvSpPr>
          <p:spPr>
            <a:xfrm>
              <a:off x="2438400" y="5410200"/>
              <a:ext cx="381000" cy="707886"/>
            </a:xfrm>
            <a:prstGeom prst="rect">
              <a:avLst/>
            </a:prstGeom>
            <a:noFill/>
          </p:spPr>
          <p:txBody>
            <a:bodyPr wrap="square" rtlCol="0">
              <a:spAutoFit/>
            </a:bodyPr>
            <a:lstStyle/>
            <a:p>
              <a:r>
                <a:rPr lang="en-US" sz="4000" dirty="0" smtClean="0"/>
                <a:t>1</a:t>
              </a:r>
              <a:endParaRPr lang="en-US" sz="4000" dirty="0"/>
            </a:p>
          </p:txBody>
        </p:sp>
      </p:grpSp>
      <p:grpSp>
        <p:nvGrpSpPr>
          <p:cNvPr id="3" name="Group 40"/>
          <p:cNvGrpSpPr/>
          <p:nvPr/>
        </p:nvGrpSpPr>
        <p:grpSpPr>
          <a:xfrm>
            <a:off x="2743200" y="2895600"/>
            <a:ext cx="1447800" cy="2590800"/>
            <a:chOff x="228600" y="3733800"/>
            <a:chExt cx="1447800" cy="2590800"/>
          </a:xfrm>
        </p:grpSpPr>
        <p:sp>
          <p:nvSpPr>
            <p:cNvPr id="36" name="Rectangle 35"/>
            <p:cNvSpPr/>
            <p:nvPr/>
          </p:nvSpPr>
          <p:spPr>
            <a:xfrm>
              <a:off x="228600" y="3886200"/>
              <a:ext cx="1447800" cy="24384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descr="Transporter.png"/>
            <p:cNvPicPr>
              <a:picLocks noChangeAspect="1"/>
            </p:cNvPicPr>
            <p:nvPr/>
          </p:nvPicPr>
          <p:blipFill>
            <a:blip r:embed="rId4" cstate="print"/>
            <a:stretch>
              <a:fillRect/>
            </a:stretch>
          </p:blipFill>
          <p:spPr>
            <a:xfrm>
              <a:off x="381000" y="4003876"/>
              <a:ext cx="1219199" cy="2306530"/>
            </a:xfrm>
            <a:prstGeom prst="rect">
              <a:avLst/>
            </a:prstGeom>
          </p:spPr>
        </p:pic>
        <p:sp>
          <p:nvSpPr>
            <p:cNvPr id="28" name="TextBox 27"/>
            <p:cNvSpPr txBox="1"/>
            <p:nvPr/>
          </p:nvSpPr>
          <p:spPr>
            <a:xfrm>
              <a:off x="228600" y="3733800"/>
              <a:ext cx="381000" cy="707886"/>
            </a:xfrm>
            <a:prstGeom prst="rect">
              <a:avLst/>
            </a:prstGeom>
            <a:noFill/>
          </p:spPr>
          <p:txBody>
            <a:bodyPr wrap="square" rtlCol="0">
              <a:spAutoFit/>
            </a:bodyPr>
            <a:lstStyle/>
            <a:p>
              <a:r>
                <a:rPr lang="en-US" sz="4000" dirty="0" smtClean="0"/>
                <a:t>5</a:t>
              </a:r>
              <a:endParaRPr lang="en-US" sz="4000" dirty="0"/>
            </a:p>
          </p:txBody>
        </p:sp>
      </p:grpSp>
      <p:grpSp>
        <p:nvGrpSpPr>
          <p:cNvPr id="4" name="Group 37"/>
          <p:cNvGrpSpPr/>
          <p:nvPr/>
        </p:nvGrpSpPr>
        <p:grpSpPr>
          <a:xfrm>
            <a:off x="533400" y="4114800"/>
            <a:ext cx="1905000" cy="2057400"/>
            <a:chOff x="381000" y="152400"/>
            <a:chExt cx="1905000" cy="2057400"/>
          </a:xfrm>
        </p:grpSpPr>
        <p:sp>
          <p:nvSpPr>
            <p:cNvPr id="32" name="Rectangle 31"/>
            <p:cNvSpPr/>
            <p:nvPr/>
          </p:nvSpPr>
          <p:spPr>
            <a:xfrm>
              <a:off x="381000" y="228600"/>
              <a:ext cx="1905000" cy="19812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House.png"/>
            <p:cNvPicPr>
              <a:picLocks noChangeAspect="1"/>
            </p:cNvPicPr>
            <p:nvPr/>
          </p:nvPicPr>
          <p:blipFill>
            <a:blip r:embed="rId5" cstate="print"/>
            <a:stretch>
              <a:fillRect/>
            </a:stretch>
          </p:blipFill>
          <p:spPr>
            <a:xfrm>
              <a:off x="498950" y="457200"/>
              <a:ext cx="1710850" cy="1524000"/>
            </a:xfrm>
            <a:prstGeom prst="rect">
              <a:avLst/>
            </a:prstGeom>
          </p:spPr>
        </p:pic>
        <p:sp>
          <p:nvSpPr>
            <p:cNvPr id="29" name="TextBox 28"/>
            <p:cNvSpPr txBox="1"/>
            <p:nvPr/>
          </p:nvSpPr>
          <p:spPr>
            <a:xfrm>
              <a:off x="1752600" y="152400"/>
              <a:ext cx="381000" cy="707886"/>
            </a:xfrm>
            <a:prstGeom prst="rect">
              <a:avLst/>
            </a:prstGeom>
            <a:noFill/>
          </p:spPr>
          <p:txBody>
            <a:bodyPr wrap="square" rtlCol="0">
              <a:spAutoFit/>
            </a:bodyPr>
            <a:lstStyle/>
            <a:p>
              <a:r>
                <a:rPr lang="en-US" sz="4000" dirty="0" smtClean="0"/>
                <a:t>4</a:t>
              </a:r>
              <a:endParaRPr lang="en-US" sz="4000" dirty="0"/>
            </a:p>
          </p:txBody>
        </p:sp>
      </p:grpSp>
      <p:grpSp>
        <p:nvGrpSpPr>
          <p:cNvPr id="5" name="Group 39"/>
          <p:cNvGrpSpPr/>
          <p:nvPr/>
        </p:nvGrpSpPr>
        <p:grpSpPr>
          <a:xfrm>
            <a:off x="381000" y="1981200"/>
            <a:ext cx="1828800" cy="2057400"/>
            <a:chOff x="1981200" y="2057400"/>
            <a:chExt cx="1828800" cy="2057400"/>
          </a:xfrm>
        </p:grpSpPr>
        <p:sp>
          <p:nvSpPr>
            <p:cNvPr id="35" name="Rectangle 34"/>
            <p:cNvSpPr/>
            <p:nvPr/>
          </p:nvSpPr>
          <p:spPr>
            <a:xfrm>
              <a:off x="1981200" y="2209800"/>
              <a:ext cx="1828800" cy="1905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descr="Frame.png"/>
            <p:cNvPicPr>
              <a:picLocks noChangeAspect="1"/>
            </p:cNvPicPr>
            <p:nvPr/>
          </p:nvPicPr>
          <p:blipFill>
            <a:blip r:embed="rId6" cstate="print"/>
            <a:stretch>
              <a:fillRect/>
            </a:stretch>
          </p:blipFill>
          <p:spPr>
            <a:xfrm>
              <a:off x="2133600" y="2286000"/>
              <a:ext cx="1519525" cy="1584690"/>
            </a:xfrm>
            <a:prstGeom prst="rect">
              <a:avLst/>
            </a:prstGeom>
          </p:spPr>
        </p:pic>
        <p:sp>
          <p:nvSpPr>
            <p:cNvPr id="30" name="TextBox 29"/>
            <p:cNvSpPr txBox="1"/>
            <p:nvPr/>
          </p:nvSpPr>
          <p:spPr>
            <a:xfrm>
              <a:off x="3352800" y="2057400"/>
              <a:ext cx="381000" cy="707886"/>
            </a:xfrm>
            <a:prstGeom prst="rect">
              <a:avLst/>
            </a:prstGeom>
            <a:noFill/>
          </p:spPr>
          <p:txBody>
            <a:bodyPr wrap="square" rtlCol="0">
              <a:spAutoFit/>
            </a:bodyPr>
            <a:lstStyle/>
            <a:p>
              <a:r>
                <a:rPr lang="en-US" sz="4000" dirty="0" smtClean="0"/>
                <a:t>3</a:t>
              </a:r>
              <a:endParaRPr lang="en-US" sz="4000" dirty="0"/>
            </a:p>
          </p:txBody>
        </p:sp>
      </p:grpSp>
      <p:grpSp>
        <p:nvGrpSpPr>
          <p:cNvPr id="6" name="Group 38"/>
          <p:cNvGrpSpPr/>
          <p:nvPr/>
        </p:nvGrpSpPr>
        <p:grpSpPr>
          <a:xfrm>
            <a:off x="2514600" y="609600"/>
            <a:ext cx="1828800" cy="1698486"/>
            <a:chOff x="2514600" y="457200"/>
            <a:chExt cx="1828800" cy="1698486"/>
          </a:xfrm>
        </p:grpSpPr>
        <p:sp>
          <p:nvSpPr>
            <p:cNvPr id="34" name="Rectangle 33"/>
            <p:cNvSpPr/>
            <p:nvPr/>
          </p:nvSpPr>
          <p:spPr>
            <a:xfrm>
              <a:off x="2514600" y="457200"/>
              <a:ext cx="1828800" cy="16764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descr="Foreman.png"/>
            <p:cNvPicPr>
              <a:picLocks noChangeAspect="1"/>
            </p:cNvPicPr>
            <p:nvPr/>
          </p:nvPicPr>
          <p:blipFill>
            <a:blip r:embed="rId7" cstate="print"/>
            <a:stretch>
              <a:fillRect/>
            </a:stretch>
          </p:blipFill>
          <p:spPr>
            <a:xfrm>
              <a:off x="2590800" y="609600"/>
              <a:ext cx="1648028" cy="1541174"/>
            </a:xfrm>
            <a:prstGeom prst="rect">
              <a:avLst/>
            </a:prstGeom>
          </p:spPr>
        </p:pic>
        <p:sp>
          <p:nvSpPr>
            <p:cNvPr id="31" name="TextBox 30"/>
            <p:cNvSpPr txBox="1"/>
            <p:nvPr/>
          </p:nvSpPr>
          <p:spPr>
            <a:xfrm>
              <a:off x="3657600" y="1447800"/>
              <a:ext cx="381000" cy="707886"/>
            </a:xfrm>
            <a:prstGeom prst="rect">
              <a:avLst/>
            </a:prstGeom>
            <a:noFill/>
          </p:spPr>
          <p:txBody>
            <a:bodyPr wrap="square" rtlCol="0">
              <a:spAutoFit/>
            </a:bodyPr>
            <a:lstStyle/>
            <a:p>
              <a:r>
                <a:rPr lang="en-US" sz="4000" dirty="0" smtClean="0"/>
                <a:t>2</a:t>
              </a:r>
              <a:endParaRPr lang="en-US" sz="4000" dirty="0"/>
            </a:p>
          </p:txBody>
        </p:sp>
      </p:grpSp>
      <p:sp>
        <p:nvSpPr>
          <p:cNvPr id="43"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
        <p:nvSpPr>
          <p:cNvPr id="45"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3" name="Rectangle 52"/>
          <p:cNvSpPr/>
          <p:nvPr/>
        </p:nvSpPr>
        <p:spPr>
          <a:xfrm>
            <a:off x="159544" y="1057275"/>
            <a:ext cx="8823960" cy="390525"/>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118" name="Rectangle 4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19" name="Rectangle 47"/>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20" name="Rectangle 48"/>
          <p:cNvSpPr>
            <a:spLocks noChangeArrowheads="1"/>
          </p:cNvSpPr>
          <p:nvPr/>
        </p:nvSpPr>
        <p:spPr bwMode="auto">
          <a:xfrm>
            <a:off x="0" y="21240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1" name="Rectangle 49"/>
          <p:cNvSpPr>
            <a:spLocks noChangeArrowheads="1"/>
          </p:cNvSpPr>
          <p:nvPr/>
        </p:nvSpPr>
        <p:spPr bwMode="auto">
          <a:xfrm>
            <a:off x="0" y="3790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2" name="Rectangle 50"/>
          <p:cNvSpPr>
            <a:spLocks noChangeArrowheads="1"/>
          </p:cNvSpPr>
          <p:nvPr/>
        </p:nvSpPr>
        <p:spPr bwMode="auto">
          <a:xfrm>
            <a:off x="0" y="5457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5" name="Rectangle 53"/>
          <p:cNvSpPr>
            <a:spLocks noChangeArrowheads="1"/>
          </p:cNvSpPr>
          <p:nvPr/>
        </p:nvSpPr>
        <p:spPr bwMode="auto">
          <a:xfrm>
            <a:off x="0" y="90868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26" name="Rectangle 54"/>
          <p:cNvSpPr>
            <a:spLocks noChangeArrowheads="1"/>
          </p:cNvSpPr>
          <p:nvPr/>
        </p:nvSpPr>
        <p:spPr bwMode="auto">
          <a:xfrm>
            <a:off x="0" y="10677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7" name="Rectangle 55"/>
          <p:cNvSpPr>
            <a:spLocks noChangeArrowheads="1"/>
          </p:cNvSpPr>
          <p:nvPr/>
        </p:nvSpPr>
        <p:spPr bwMode="auto">
          <a:xfrm>
            <a:off x="0" y="118110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8" name="Rectangle 56"/>
          <p:cNvSpPr>
            <a:spLocks noChangeArrowheads="1"/>
          </p:cNvSpPr>
          <p:nvPr/>
        </p:nvSpPr>
        <p:spPr bwMode="auto">
          <a:xfrm>
            <a:off x="0" y="129444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29" name="Rectangle 57"/>
          <p:cNvSpPr>
            <a:spLocks noChangeArrowheads="1"/>
          </p:cNvSpPr>
          <p:nvPr/>
        </p:nvSpPr>
        <p:spPr bwMode="auto">
          <a:xfrm>
            <a:off x="0" y="13401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30" name="Rectangle 58"/>
          <p:cNvSpPr>
            <a:spLocks noChangeArrowheads="1"/>
          </p:cNvSpPr>
          <p:nvPr/>
        </p:nvSpPr>
        <p:spPr bwMode="auto">
          <a:xfrm>
            <a:off x="0" y="14516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31" name="Rectangle 59"/>
          <p:cNvSpPr>
            <a:spLocks noChangeArrowheads="1"/>
          </p:cNvSpPr>
          <p:nvPr/>
        </p:nvSpPr>
        <p:spPr bwMode="auto">
          <a:xfrm>
            <a:off x="0" y="15630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32" name="Rectangle 60"/>
          <p:cNvSpPr>
            <a:spLocks noChangeArrowheads="1"/>
          </p:cNvSpPr>
          <p:nvPr/>
        </p:nvSpPr>
        <p:spPr bwMode="auto">
          <a:xfrm>
            <a:off x="0" y="167449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33" name="Rectangle 61"/>
          <p:cNvSpPr>
            <a:spLocks noChangeArrowheads="1"/>
          </p:cNvSpPr>
          <p:nvPr/>
        </p:nvSpPr>
        <p:spPr bwMode="auto">
          <a:xfrm>
            <a:off x="0" y="188118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34" name="Rectangle 62"/>
          <p:cNvSpPr>
            <a:spLocks noChangeArrowheads="1"/>
          </p:cNvSpPr>
          <p:nvPr/>
        </p:nvSpPr>
        <p:spPr bwMode="auto">
          <a:xfrm>
            <a:off x="0" y="20421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6" name="TextBox 25"/>
          <p:cNvSpPr txBox="1"/>
          <p:nvPr/>
        </p:nvSpPr>
        <p:spPr>
          <a:xfrm>
            <a:off x="5410200" y="3657600"/>
            <a:ext cx="1524000" cy="457200"/>
          </a:xfrm>
          <a:prstGeom prst="rect">
            <a:avLst/>
          </a:prstGeom>
          <a:noFill/>
        </p:spPr>
        <p:txBody>
          <a:bodyPr wrap="square" rtlCol="0">
            <a:spAutoFit/>
          </a:bodyPr>
          <a:lstStyle/>
          <a:p>
            <a:pPr marL="342900" indent="-342900"/>
            <a:r>
              <a:rPr lang="en-US" sz="2400" dirty="0" smtClean="0"/>
              <a:t>E. A cell</a:t>
            </a:r>
            <a:endParaRPr lang="en-US" dirty="0"/>
          </a:p>
        </p:txBody>
      </p:sp>
      <p:grpSp>
        <p:nvGrpSpPr>
          <p:cNvPr id="2" name="Group 41"/>
          <p:cNvGrpSpPr/>
          <p:nvPr/>
        </p:nvGrpSpPr>
        <p:grpSpPr>
          <a:xfrm>
            <a:off x="2819400" y="4343400"/>
            <a:ext cx="2057400" cy="1905000"/>
            <a:chOff x="1981200" y="4329112"/>
            <a:chExt cx="2209800" cy="1995488"/>
          </a:xfrm>
        </p:grpSpPr>
        <p:sp>
          <p:nvSpPr>
            <p:cNvPr id="37" name="Rectangle 36"/>
            <p:cNvSpPr/>
            <p:nvPr/>
          </p:nvSpPr>
          <p:spPr>
            <a:xfrm>
              <a:off x="2133600" y="4572000"/>
              <a:ext cx="2057400" cy="17526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descr="Cell wall builder.png"/>
            <p:cNvPicPr>
              <a:picLocks noChangeAspect="1"/>
            </p:cNvPicPr>
            <p:nvPr/>
          </p:nvPicPr>
          <p:blipFill>
            <a:blip r:embed="rId3" cstate="print"/>
            <a:stretch>
              <a:fillRect/>
            </a:stretch>
          </p:blipFill>
          <p:spPr>
            <a:xfrm>
              <a:off x="1981200" y="4329112"/>
              <a:ext cx="2063307" cy="1934351"/>
            </a:xfrm>
            <a:prstGeom prst="rect">
              <a:avLst/>
            </a:prstGeom>
          </p:spPr>
        </p:pic>
        <p:sp>
          <p:nvSpPr>
            <p:cNvPr id="27" name="TextBox 26"/>
            <p:cNvSpPr txBox="1"/>
            <p:nvPr/>
          </p:nvSpPr>
          <p:spPr>
            <a:xfrm>
              <a:off x="2438400" y="5410200"/>
              <a:ext cx="381000" cy="707886"/>
            </a:xfrm>
            <a:prstGeom prst="rect">
              <a:avLst/>
            </a:prstGeom>
            <a:noFill/>
          </p:spPr>
          <p:txBody>
            <a:bodyPr wrap="square" rtlCol="0">
              <a:spAutoFit/>
            </a:bodyPr>
            <a:lstStyle/>
            <a:p>
              <a:r>
                <a:rPr lang="en-US" sz="4000" dirty="0" smtClean="0"/>
                <a:t>1</a:t>
              </a:r>
              <a:endParaRPr lang="en-US" sz="4000" dirty="0"/>
            </a:p>
          </p:txBody>
        </p:sp>
      </p:grpSp>
      <p:grpSp>
        <p:nvGrpSpPr>
          <p:cNvPr id="3" name="Group 40"/>
          <p:cNvGrpSpPr/>
          <p:nvPr/>
        </p:nvGrpSpPr>
        <p:grpSpPr>
          <a:xfrm>
            <a:off x="2971800" y="1905000"/>
            <a:ext cx="1447800" cy="2590800"/>
            <a:chOff x="228600" y="3733800"/>
            <a:chExt cx="1447800" cy="2590800"/>
          </a:xfrm>
        </p:grpSpPr>
        <p:sp>
          <p:nvSpPr>
            <p:cNvPr id="36" name="Rectangle 35"/>
            <p:cNvSpPr/>
            <p:nvPr/>
          </p:nvSpPr>
          <p:spPr>
            <a:xfrm>
              <a:off x="228600" y="3886200"/>
              <a:ext cx="1447800" cy="24384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descr="Transporter.png"/>
            <p:cNvPicPr>
              <a:picLocks noChangeAspect="1"/>
            </p:cNvPicPr>
            <p:nvPr/>
          </p:nvPicPr>
          <p:blipFill>
            <a:blip r:embed="rId4" cstate="print"/>
            <a:stretch>
              <a:fillRect/>
            </a:stretch>
          </p:blipFill>
          <p:spPr>
            <a:xfrm>
              <a:off x="381000" y="4003876"/>
              <a:ext cx="1219199" cy="2306530"/>
            </a:xfrm>
            <a:prstGeom prst="rect">
              <a:avLst/>
            </a:prstGeom>
          </p:spPr>
        </p:pic>
        <p:sp>
          <p:nvSpPr>
            <p:cNvPr id="28" name="TextBox 27"/>
            <p:cNvSpPr txBox="1"/>
            <p:nvPr/>
          </p:nvSpPr>
          <p:spPr>
            <a:xfrm>
              <a:off x="228600" y="3733800"/>
              <a:ext cx="381000" cy="707886"/>
            </a:xfrm>
            <a:prstGeom prst="rect">
              <a:avLst/>
            </a:prstGeom>
            <a:noFill/>
          </p:spPr>
          <p:txBody>
            <a:bodyPr wrap="square" rtlCol="0">
              <a:spAutoFit/>
            </a:bodyPr>
            <a:lstStyle/>
            <a:p>
              <a:r>
                <a:rPr lang="en-US" sz="4000" dirty="0" smtClean="0"/>
                <a:t>5</a:t>
              </a:r>
              <a:endParaRPr lang="en-US" sz="4000" dirty="0"/>
            </a:p>
          </p:txBody>
        </p:sp>
      </p:grpSp>
      <p:grpSp>
        <p:nvGrpSpPr>
          <p:cNvPr id="4" name="Group 37"/>
          <p:cNvGrpSpPr/>
          <p:nvPr/>
        </p:nvGrpSpPr>
        <p:grpSpPr>
          <a:xfrm>
            <a:off x="5867400" y="4267200"/>
            <a:ext cx="1905000" cy="2057400"/>
            <a:chOff x="381000" y="152400"/>
            <a:chExt cx="1905000" cy="2057400"/>
          </a:xfrm>
        </p:grpSpPr>
        <p:sp>
          <p:nvSpPr>
            <p:cNvPr id="32" name="Rectangle 31"/>
            <p:cNvSpPr/>
            <p:nvPr/>
          </p:nvSpPr>
          <p:spPr>
            <a:xfrm>
              <a:off x="381000" y="228600"/>
              <a:ext cx="1905000" cy="19812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House.png"/>
            <p:cNvPicPr>
              <a:picLocks noChangeAspect="1"/>
            </p:cNvPicPr>
            <p:nvPr/>
          </p:nvPicPr>
          <p:blipFill>
            <a:blip r:embed="rId5" cstate="print"/>
            <a:stretch>
              <a:fillRect/>
            </a:stretch>
          </p:blipFill>
          <p:spPr>
            <a:xfrm>
              <a:off x="498950" y="457200"/>
              <a:ext cx="1710850" cy="1524000"/>
            </a:xfrm>
            <a:prstGeom prst="rect">
              <a:avLst/>
            </a:prstGeom>
          </p:spPr>
        </p:pic>
        <p:sp>
          <p:nvSpPr>
            <p:cNvPr id="29" name="TextBox 28"/>
            <p:cNvSpPr txBox="1"/>
            <p:nvPr/>
          </p:nvSpPr>
          <p:spPr>
            <a:xfrm>
              <a:off x="1752600" y="152400"/>
              <a:ext cx="381000" cy="707886"/>
            </a:xfrm>
            <a:prstGeom prst="rect">
              <a:avLst/>
            </a:prstGeom>
            <a:noFill/>
          </p:spPr>
          <p:txBody>
            <a:bodyPr wrap="square" rtlCol="0">
              <a:spAutoFit/>
            </a:bodyPr>
            <a:lstStyle/>
            <a:p>
              <a:r>
                <a:rPr lang="en-US" sz="4000" dirty="0" smtClean="0"/>
                <a:t>4</a:t>
              </a:r>
              <a:endParaRPr lang="en-US" sz="4000" dirty="0"/>
            </a:p>
          </p:txBody>
        </p:sp>
      </p:grpSp>
      <p:grpSp>
        <p:nvGrpSpPr>
          <p:cNvPr id="5" name="Group 39"/>
          <p:cNvGrpSpPr/>
          <p:nvPr/>
        </p:nvGrpSpPr>
        <p:grpSpPr>
          <a:xfrm>
            <a:off x="2971800" y="152400"/>
            <a:ext cx="2057400" cy="1828800"/>
            <a:chOff x="1981200" y="2057400"/>
            <a:chExt cx="1828800" cy="2057400"/>
          </a:xfrm>
        </p:grpSpPr>
        <p:sp>
          <p:nvSpPr>
            <p:cNvPr id="35" name="Rectangle 34"/>
            <p:cNvSpPr/>
            <p:nvPr/>
          </p:nvSpPr>
          <p:spPr>
            <a:xfrm>
              <a:off x="1981200" y="2209800"/>
              <a:ext cx="1828800" cy="1905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descr="Frame.png"/>
            <p:cNvPicPr>
              <a:picLocks noChangeAspect="1"/>
            </p:cNvPicPr>
            <p:nvPr/>
          </p:nvPicPr>
          <p:blipFill>
            <a:blip r:embed="rId6" cstate="print"/>
            <a:stretch>
              <a:fillRect/>
            </a:stretch>
          </p:blipFill>
          <p:spPr>
            <a:xfrm>
              <a:off x="2133600" y="2286000"/>
              <a:ext cx="1519525" cy="1584690"/>
            </a:xfrm>
            <a:prstGeom prst="rect">
              <a:avLst/>
            </a:prstGeom>
          </p:spPr>
        </p:pic>
        <p:sp>
          <p:nvSpPr>
            <p:cNvPr id="30" name="TextBox 29"/>
            <p:cNvSpPr txBox="1"/>
            <p:nvPr/>
          </p:nvSpPr>
          <p:spPr>
            <a:xfrm>
              <a:off x="3352800" y="2057400"/>
              <a:ext cx="381000" cy="707886"/>
            </a:xfrm>
            <a:prstGeom prst="rect">
              <a:avLst/>
            </a:prstGeom>
            <a:noFill/>
          </p:spPr>
          <p:txBody>
            <a:bodyPr wrap="square" rtlCol="0">
              <a:spAutoFit/>
            </a:bodyPr>
            <a:lstStyle/>
            <a:p>
              <a:r>
                <a:rPr lang="en-US" sz="4000" dirty="0" smtClean="0"/>
                <a:t>3</a:t>
              </a:r>
              <a:endParaRPr lang="en-US" sz="4000" dirty="0"/>
            </a:p>
          </p:txBody>
        </p:sp>
      </p:grpSp>
      <p:grpSp>
        <p:nvGrpSpPr>
          <p:cNvPr id="6" name="Group 38"/>
          <p:cNvGrpSpPr/>
          <p:nvPr/>
        </p:nvGrpSpPr>
        <p:grpSpPr>
          <a:xfrm>
            <a:off x="5867400" y="1447800"/>
            <a:ext cx="2286000" cy="2057400"/>
            <a:chOff x="2514600" y="457200"/>
            <a:chExt cx="1828800" cy="1698486"/>
          </a:xfrm>
        </p:grpSpPr>
        <p:sp>
          <p:nvSpPr>
            <p:cNvPr id="34" name="Rectangle 33"/>
            <p:cNvSpPr/>
            <p:nvPr/>
          </p:nvSpPr>
          <p:spPr>
            <a:xfrm>
              <a:off x="2514600" y="457200"/>
              <a:ext cx="1828800" cy="16764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descr="Foreman.png"/>
            <p:cNvPicPr>
              <a:picLocks noChangeAspect="1"/>
            </p:cNvPicPr>
            <p:nvPr/>
          </p:nvPicPr>
          <p:blipFill>
            <a:blip r:embed="rId7" cstate="print"/>
            <a:stretch>
              <a:fillRect/>
            </a:stretch>
          </p:blipFill>
          <p:spPr>
            <a:xfrm>
              <a:off x="2590800" y="609600"/>
              <a:ext cx="1648028" cy="1541174"/>
            </a:xfrm>
            <a:prstGeom prst="rect">
              <a:avLst/>
            </a:prstGeom>
          </p:spPr>
        </p:pic>
        <p:sp>
          <p:nvSpPr>
            <p:cNvPr id="31" name="TextBox 30"/>
            <p:cNvSpPr txBox="1"/>
            <p:nvPr/>
          </p:nvSpPr>
          <p:spPr>
            <a:xfrm>
              <a:off x="3657600" y="1447800"/>
              <a:ext cx="381000" cy="707886"/>
            </a:xfrm>
            <a:prstGeom prst="rect">
              <a:avLst/>
            </a:prstGeom>
            <a:noFill/>
          </p:spPr>
          <p:txBody>
            <a:bodyPr wrap="square" rtlCol="0">
              <a:spAutoFit/>
            </a:bodyPr>
            <a:lstStyle/>
            <a:p>
              <a:r>
                <a:rPr lang="en-US" sz="4000" dirty="0" smtClean="0"/>
                <a:t>2</a:t>
              </a:r>
              <a:endParaRPr lang="en-US" sz="4000" dirty="0"/>
            </a:p>
          </p:txBody>
        </p:sp>
      </p:grpSp>
      <p:sp>
        <p:nvSpPr>
          <p:cNvPr id="41" name="TextBox 40"/>
          <p:cNvSpPr txBox="1"/>
          <p:nvPr/>
        </p:nvSpPr>
        <p:spPr>
          <a:xfrm>
            <a:off x="5105400" y="381000"/>
            <a:ext cx="3505200" cy="830997"/>
          </a:xfrm>
          <a:prstGeom prst="rect">
            <a:avLst/>
          </a:prstGeom>
          <a:noFill/>
        </p:spPr>
        <p:txBody>
          <a:bodyPr wrap="square" rtlCol="0">
            <a:spAutoFit/>
          </a:bodyPr>
          <a:lstStyle/>
          <a:p>
            <a:pPr marL="342900" indent="-342900"/>
            <a:r>
              <a:rPr lang="en-US" sz="2400" dirty="0" smtClean="0"/>
              <a:t> D. Protein that starts and stops processes</a:t>
            </a:r>
            <a:endParaRPr lang="en-US" dirty="0"/>
          </a:p>
        </p:txBody>
      </p:sp>
      <p:sp>
        <p:nvSpPr>
          <p:cNvPr id="42" name="TextBox 41"/>
          <p:cNvSpPr txBox="1"/>
          <p:nvPr/>
        </p:nvSpPr>
        <p:spPr>
          <a:xfrm>
            <a:off x="152400" y="2268141"/>
            <a:ext cx="2667000" cy="1846659"/>
          </a:xfrm>
          <a:prstGeom prst="rect">
            <a:avLst/>
          </a:prstGeom>
          <a:noFill/>
        </p:spPr>
        <p:txBody>
          <a:bodyPr wrap="square" rtlCol="0">
            <a:spAutoFit/>
          </a:bodyPr>
          <a:lstStyle/>
          <a:p>
            <a:pPr marL="514350" indent="-514350"/>
            <a:r>
              <a:rPr lang="en-US" sz="2400" dirty="0" smtClean="0"/>
              <a:t>B. Protein that transports the cell’s building blocks</a:t>
            </a:r>
            <a:endParaRPr lang="en-US" sz="3000" dirty="0" smtClean="0"/>
          </a:p>
          <a:p>
            <a:endParaRPr lang="en-US" dirty="0"/>
          </a:p>
        </p:txBody>
      </p:sp>
      <p:sp>
        <p:nvSpPr>
          <p:cNvPr id="43" name="TextBox 42"/>
          <p:cNvSpPr txBox="1"/>
          <p:nvPr/>
        </p:nvSpPr>
        <p:spPr>
          <a:xfrm>
            <a:off x="228600" y="4743271"/>
            <a:ext cx="2667000" cy="1200329"/>
          </a:xfrm>
          <a:prstGeom prst="rect">
            <a:avLst/>
          </a:prstGeom>
          <a:noFill/>
        </p:spPr>
        <p:txBody>
          <a:bodyPr wrap="square" rtlCol="0">
            <a:spAutoFit/>
          </a:bodyPr>
          <a:lstStyle/>
          <a:p>
            <a:pPr marL="342900" indent="-342900"/>
            <a:r>
              <a:rPr lang="en-US" sz="2400" dirty="0" smtClean="0"/>
              <a:t>C. Protein that builds the cell wall</a:t>
            </a:r>
            <a:endParaRPr lang="en-US" dirty="0"/>
          </a:p>
        </p:txBody>
      </p:sp>
      <p:sp>
        <p:nvSpPr>
          <p:cNvPr id="46" name="TextBox 45"/>
          <p:cNvSpPr txBox="1"/>
          <p:nvPr/>
        </p:nvSpPr>
        <p:spPr>
          <a:xfrm>
            <a:off x="152400" y="381000"/>
            <a:ext cx="3124200" cy="1219200"/>
          </a:xfrm>
          <a:prstGeom prst="rect">
            <a:avLst/>
          </a:prstGeom>
          <a:noFill/>
        </p:spPr>
        <p:txBody>
          <a:bodyPr wrap="square" rtlCol="0">
            <a:spAutoFit/>
          </a:bodyPr>
          <a:lstStyle/>
          <a:p>
            <a:pPr marL="514350" indent="-514350"/>
            <a:r>
              <a:rPr lang="en-US" sz="2400" dirty="0" smtClean="0"/>
              <a:t>A. Protein that determines the cell shape</a:t>
            </a:r>
            <a:endParaRPr lang="en-US" dirty="0"/>
          </a:p>
        </p:txBody>
      </p:sp>
      <p:sp>
        <p:nvSpPr>
          <p:cNvPr id="51"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
        <p:nvSpPr>
          <p:cNvPr id="52"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Vocabulary:</a:t>
            </a:r>
            <a:endParaRPr lang="en-US" dirty="0"/>
          </a:p>
        </p:txBody>
      </p:sp>
      <p:sp>
        <p:nvSpPr>
          <p:cNvPr id="6" name="Content Placeholder 5"/>
          <p:cNvSpPr>
            <a:spLocks noGrp="1"/>
          </p:cNvSpPr>
          <p:nvPr>
            <p:ph sz="quarter" idx="1"/>
          </p:nvPr>
        </p:nvSpPr>
        <p:spPr>
          <a:xfrm>
            <a:off x="304800" y="2362200"/>
            <a:ext cx="8503920" cy="3044952"/>
          </a:xfrm>
        </p:spPr>
        <p:txBody>
          <a:bodyPr/>
          <a:lstStyle/>
          <a:p>
            <a:r>
              <a:rPr lang="en-US" b="1" dirty="0" smtClean="0"/>
              <a:t>Protein</a:t>
            </a:r>
            <a:r>
              <a:rPr lang="en-US" dirty="0" smtClean="0"/>
              <a:t>: </a:t>
            </a:r>
            <a:r>
              <a:rPr lang="en-US" sz="2800" dirty="0" smtClean="0"/>
              <a:t>Compounds made by organisms that are involved in almost every aspect of what happens in living organisms.</a:t>
            </a:r>
          </a:p>
          <a:p>
            <a:endParaRPr lang="en-US" sz="2800" dirty="0" smtClean="0"/>
          </a:p>
          <a:p>
            <a:r>
              <a:rPr lang="en-US" sz="2800" b="1" dirty="0" smtClean="0"/>
              <a:t>Function</a:t>
            </a:r>
            <a:r>
              <a:rPr lang="en-US" sz="2800" dirty="0" smtClean="0"/>
              <a:t>: What something does, or its job.</a:t>
            </a:r>
            <a:endParaRPr lang="en-US" dirty="0"/>
          </a:p>
        </p:txBody>
      </p:sp>
      <p:sp>
        <p:nvSpPr>
          <p:cNvPr id="9" name="Footer Placeholder 3"/>
          <p:cNvSpPr>
            <a:spLocks noGrp="1"/>
          </p:cNvSpPr>
          <p:nvPr>
            <p:ph type="ftr" sz="quarter" idx="11"/>
          </p:nvPr>
        </p:nvSpPr>
        <p:spPr>
          <a:xfrm>
            <a:off x="163040" y="6396672"/>
            <a:ext cx="3581400" cy="365760"/>
          </a:xfrm>
        </p:spPr>
        <p:txBody>
          <a:bodyPr/>
          <a:lstStyle/>
          <a:p>
            <a:r>
              <a:rPr lang="en-US" dirty="0" smtClean="0">
                <a:solidFill>
                  <a:schemeClr val="bg1"/>
                </a:solidFill>
              </a:rPr>
              <a:t>http://earthref.org/SCC</a:t>
            </a:r>
            <a:endParaRPr lang="en-US" dirty="0">
              <a:solidFill>
                <a:schemeClr val="bg1"/>
              </a:solidFill>
            </a:endParaRPr>
          </a:p>
        </p:txBody>
      </p:sp>
      <p:sp>
        <p:nvSpPr>
          <p:cNvPr id="10" name="Date Placeholder 4"/>
          <p:cNvSpPr>
            <a:spLocks noGrp="1"/>
          </p:cNvSpPr>
          <p:nvPr>
            <p:ph type="dt" sz="half" idx="10"/>
          </p:nvPr>
        </p:nvSpPr>
        <p:spPr>
          <a:xfrm>
            <a:off x="5932960" y="6390808"/>
            <a:ext cx="3044952" cy="365760"/>
          </a:xfrm>
        </p:spPr>
        <p:txBody>
          <a:bodyPr/>
          <a:lstStyle/>
          <a:p>
            <a:r>
              <a:rPr lang="en-US" smtClean="0">
                <a:solidFill>
                  <a:schemeClr val="bg1"/>
                </a:solidFill>
              </a:rPr>
              <a:t>Scripps Classroom Connection</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Explain Overview</a:t>
            </a:r>
            <a:endParaRPr lang="en-US" dirty="0"/>
          </a:p>
        </p:txBody>
      </p:sp>
      <p:sp>
        <p:nvSpPr>
          <p:cNvPr id="3" name="Content Placeholder 2"/>
          <p:cNvSpPr>
            <a:spLocks noGrp="1"/>
          </p:cNvSpPr>
          <p:nvPr>
            <p:ph sz="quarter" idx="1"/>
          </p:nvPr>
        </p:nvSpPr>
        <p:spPr/>
        <p:txBody>
          <a:bodyPr/>
          <a:lstStyle/>
          <a:p>
            <a:r>
              <a:rPr lang="en-US" u="sng" dirty="0" smtClean="0"/>
              <a:t>Analysis questions, to be discussed at tables and recorded in notebooks</a:t>
            </a:r>
            <a:endParaRPr lang="en-US" dirty="0" smtClean="0"/>
          </a:p>
          <a:p>
            <a:pPr lvl="1"/>
            <a:r>
              <a:rPr lang="en-US" dirty="0" smtClean="0"/>
              <a:t>What would happen to the building if the workers did their jobs differently?</a:t>
            </a:r>
          </a:p>
          <a:p>
            <a:pPr lvl="1"/>
            <a:r>
              <a:rPr lang="en-US" dirty="0" smtClean="0"/>
              <a:t>What is an example of a way a worker would change what they were doing?</a:t>
            </a:r>
          </a:p>
          <a:p>
            <a:pPr lvl="1"/>
            <a:r>
              <a:rPr lang="en-US" dirty="0" smtClean="0"/>
              <a:t>How would this change the way the building looked?</a:t>
            </a:r>
          </a:p>
          <a:p>
            <a:pPr lvl="1"/>
            <a:r>
              <a:rPr lang="en-US" dirty="0" smtClean="0"/>
              <a:t>How does a construction site represent a cell with proteins?</a:t>
            </a:r>
          </a:p>
          <a:p>
            <a:pPr lvl="1"/>
            <a:r>
              <a:rPr lang="en-US" dirty="0" smtClean="0"/>
              <a:t>What causes a mutant to look different?</a:t>
            </a:r>
          </a:p>
          <a:p>
            <a:pPr lvl="1"/>
            <a:endParaRPr lang="en-US" dirty="0"/>
          </a:p>
        </p:txBody>
      </p:sp>
      <p:sp>
        <p:nvSpPr>
          <p:cNvPr id="4" name="Footer Placeholder 3"/>
          <p:cNvSpPr>
            <a:spLocks noGrp="1"/>
          </p:cNvSpPr>
          <p:nvPr>
            <p:ph type="ftr" sz="quarter" idx="11"/>
          </p:nvPr>
        </p:nvSpPr>
        <p:spPr>
          <a:xfrm>
            <a:off x="163040" y="6396672"/>
            <a:ext cx="3581400" cy="365760"/>
          </a:xfrm>
        </p:spPr>
        <p:txBody>
          <a:bodyPr/>
          <a:lstStyle/>
          <a:p>
            <a:r>
              <a:rPr lang="en-US" dirty="0" smtClean="0">
                <a:solidFill>
                  <a:schemeClr val="bg1"/>
                </a:solidFill>
              </a:rPr>
              <a:t>http://earthref.org/SCC</a:t>
            </a:r>
            <a:endParaRPr lang="en-US" dirty="0">
              <a:solidFill>
                <a:schemeClr val="bg1"/>
              </a:solidFill>
            </a:endParaRPr>
          </a:p>
        </p:txBody>
      </p:sp>
      <p:sp>
        <p:nvSpPr>
          <p:cNvPr id="5" name="Date Placeholder 4"/>
          <p:cNvSpPr>
            <a:spLocks noGrp="1"/>
          </p:cNvSpPr>
          <p:nvPr>
            <p:ph type="dt" sz="half" idx="10"/>
          </p:nvPr>
        </p:nvSpPr>
        <p:spPr>
          <a:xfrm>
            <a:off x="5932960" y="6390808"/>
            <a:ext cx="3044952" cy="365760"/>
          </a:xfrm>
        </p:spPr>
        <p:txBody>
          <a:bodyPr/>
          <a:lstStyle/>
          <a:p>
            <a:r>
              <a:rPr lang="en-US" smtClean="0">
                <a:solidFill>
                  <a:schemeClr val="bg1"/>
                </a:solidFill>
              </a:rPr>
              <a:t>Scripps Classroom Connection</a:t>
            </a:r>
            <a:endParaRPr lang="en-US" dirty="0">
              <a:solidFill>
                <a:schemeClr val="bg1"/>
              </a:solidFill>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4"/>
          <p:cNvSpPr>
            <a:spLocks noGrp="1"/>
          </p:cNvSpPr>
          <p:nvPr>
            <p:ph type="dt" sz="half" idx="10"/>
          </p:nvPr>
        </p:nvSpPr>
        <p:spPr/>
        <p:txBody>
          <a:bodyPr/>
          <a:lstStyle/>
          <a:p>
            <a:r>
              <a:rPr lang="en-US" smtClean="0"/>
              <a:t>Scripps Classroom Connection</a:t>
            </a:r>
            <a:endParaRPr lang="en-US" dirty="0"/>
          </a:p>
        </p:txBody>
      </p:sp>
      <p:sp>
        <p:nvSpPr>
          <p:cNvPr id="7" name="Footer Placeholder 3"/>
          <p:cNvSpPr>
            <a:spLocks noGrp="1"/>
          </p:cNvSpPr>
          <p:nvPr>
            <p:ph type="ftr" sz="quarter" idx="11"/>
          </p:nvPr>
        </p:nvSpPr>
        <p:spPr/>
        <p:txBody>
          <a:bodyPr/>
          <a:lstStyle/>
          <a:p>
            <a:r>
              <a:rPr lang="en-US" dirty="0" smtClean="0"/>
              <a:t>http://earthref.org/SCC</a:t>
            </a:r>
            <a:endParaRPr lang="en-US" dirty="0"/>
          </a:p>
        </p:txBody>
      </p:sp>
      <p:sp>
        <p:nvSpPr>
          <p:cNvPr id="3" name="Title 2"/>
          <p:cNvSpPr>
            <a:spLocks noGrp="1"/>
          </p:cNvSpPr>
          <p:nvPr>
            <p:ph type="ctrTitle"/>
          </p:nvPr>
        </p:nvSpPr>
        <p:spPr/>
        <p:txBody>
          <a:bodyPr>
            <a:normAutofit fontScale="90000"/>
          </a:bodyPr>
          <a:lstStyle/>
          <a:p>
            <a:r>
              <a:rPr lang="en-US" dirty="0" smtClean="0"/>
              <a:t>What would happen to the building if the workers did their jobs differently?</a:t>
            </a:r>
            <a:endParaRPr lang="en-US" dirty="0"/>
          </a:p>
        </p:txBody>
      </p:sp>
      <p:sp>
        <p:nvSpPr>
          <p:cNvPr id="5" name="TextBox 4"/>
          <p:cNvSpPr txBox="1"/>
          <p:nvPr/>
        </p:nvSpPr>
        <p:spPr>
          <a:xfrm>
            <a:off x="381000" y="2743200"/>
            <a:ext cx="1981200" cy="3170099"/>
          </a:xfrm>
          <a:prstGeom prst="rect">
            <a:avLst/>
          </a:prstGeom>
          <a:noFill/>
        </p:spPr>
        <p:txBody>
          <a:bodyPr wrap="square" rtlCol="0">
            <a:spAutoFit/>
          </a:bodyPr>
          <a:lstStyle/>
          <a:p>
            <a:r>
              <a:rPr lang="en-US" sz="20000" dirty="0" smtClean="0"/>
              <a:t>?</a:t>
            </a:r>
            <a:endParaRPr lang="en-US" sz="20000" dirty="0"/>
          </a:p>
        </p:txBody>
      </p:sp>
      <p:sp>
        <p:nvSpPr>
          <p:cNvPr id="6" name="TextBox 5"/>
          <p:cNvSpPr txBox="1"/>
          <p:nvPr/>
        </p:nvSpPr>
        <p:spPr>
          <a:xfrm>
            <a:off x="6705600" y="2667000"/>
            <a:ext cx="1981200" cy="3170099"/>
          </a:xfrm>
          <a:prstGeom prst="rect">
            <a:avLst/>
          </a:prstGeom>
          <a:noFill/>
        </p:spPr>
        <p:txBody>
          <a:bodyPr wrap="square" rtlCol="0">
            <a:spAutoFit/>
          </a:bodyPr>
          <a:lstStyle/>
          <a:p>
            <a:r>
              <a:rPr lang="en-US" sz="20000" dirty="0" smtClean="0"/>
              <a:t>?</a:t>
            </a:r>
            <a:endParaRPr lang="en-US" sz="20000" dirty="0"/>
          </a:p>
        </p:txBody>
      </p:sp>
      <p:pic>
        <p:nvPicPr>
          <p:cNvPr id="9" name="Picture 8" descr="All.png"/>
          <p:cNvPicPr>
            <a:picLocks noChangeAspect="1"/>
          </p:cNvPicPr>
          <p:nvPr/>
        </p:nvPicPr>
        <p:blipFill>
          <a:blip r:embed="rId3" cstate="print"/>
          <a:stretch>
            <a:fillRect/>
          </a:stretch>
        </p:blipFill>
        <p:spPr>
          <a:xfrm>
            <a:off x="2667000" y="2819399"/>
            <a:ext cx="3962400" cy="3531393"/>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4"/>
          <p:cNvSpPr>
            <a:spLocks noGrp="1"/>
          </p:cNvSpPr>
          <p:nvPr>
            <p:ph type="dt" sz="half" idx="10"/>
          </p:nvPr>
        </p:nvSpPr>
        <p:spPr/>
        <p:txBody>
          <a:bodyPr/>
          <a:lstStyle/>
          <a:p>
            <a:r>
              <a:rPr lang="en-US" smtClean="0"/>
              <a:t>Scripps Classroom Connection</a:t>
            </a:r>
            <a:endParaRPr lang="en-US" dirty="0"/>
          </a:p>
        </p:txBody>
      </p:sp>
      <p:sp>
        <p:nvSpPr>
          <p:cNvPr id="7" name="Footer Placeholder 3"/>
          <p:cNvSpPr>
            <a:spLocks noGrp="1"/>
          </p:cNvSpPr>
          <p:nvPr>
            <p:ph type="ftr" sz="quarter" idx="11"/>
          </p:nvPr>
        </p:nvSpPr>
        <p:spPr/>
        <p:txBody>
          <a:bodyPr/>
          <a:lstStyle/>
          <a:p>
            <a:r>
              <a:rPr lang="en-US" dirty="0" smtClean="0"/>
              <a:t>http://earthref.org/SCC</a:t>
            </a:r>
            <a:endParaRPr lang="en-US" dirty="0"/>
          </a:p>
        </p:txBody>
      </p:sp>
      <p:sp>
        <p:nvSpPr>
          <p:cNvPr id="3" name="Title 2"/>
          <p:cNvSpPr>
            <a:spLocks noGrp="1"/>
          </p:cNvSpPr>
          <p:nvPr>
            <p:ph type="ctrTitle"/>
          </p:nvPr>
        </p:nvSpPr>
        <p:spPr/>
        <p:txBody>
          <a:bodyPr>
            <a:normAutofit fontScale="90000"/>
          </a:bodyPr>
          <a:lstStyle/>
          <a:p>
            <a:r>
              <a:rPr lang="en-US" dirty="0" smtClean="0"/>
              <a:t>What is an example of a way a worker would change what they were doing?</a:t>
            </a:r>
            <a:endParaRPr lang="en-US" dirty="0"/>
          </a:p>
        </p:txBody>
      </p:sp>
      <p:sp>
        <p:nvSpPr>
          <p:cNvPr id="5" name="TextBox 4"/>
          <p:cNvSpPr txBox="1"/>
          <p:nvPr/>
        </p:nvSpPr>
        <p:spPr>
          <a:xfrm>
            <a:off x="381000" y="2743200"/>
            <a:ext cx="1981200" cy="3170099"/>
          </a:xfrm>
          <a:prstGeom prst="rect">
            <a:avLst/>
          </a:prstGeom>
          <a:noFill/>
        </p:spPr>
        <p:txBody>
          <a:bodyPr wrap="square" rtlCol="0">
            <a:spAutoFit/>
          </a:bodyPr>
          <a:lstStyle/>
          <a:p>
            <a:r>
              <a:rPr lang="en-US" sz="20000" dirty="0" smtClean="0"/>
              <a:t>?</a:t>
            </a:r>
            <a:endParaRPr lang="en-US" sz="20000" dirty="0"/>
          </a:p>
        </p:txBody>
      </p:sp>
      <p:sp>
        <p:nvSpPr>
          <p:cNvPr id="6" name="TextBox 5"/>
          <p:cNvSpPr txBox="1"/>
          <p:nvPr/>
        </p:nvSpPr>
        <p:spPr>
          <a:xfrm>
            <a:off x="6705600" y="2667000"/>
            <a:ext cx="1981200" cy="3170099"/>
          </a:xfrm>
          <a:prstGeom prst="rect">
            <a:avLst/>
          </a:prstGeom>
          <a:noFill/>
        </p:spPr>
        <p:txBody>
          <a:bodyPr wrap="square" rtlCol="0">
            <a:spAutoFit/>
          </a:bodyPr>
          <a:lstStyle/>
          <a:p>
            <a:r>
              <a:rPr lang="en-US" sz="20000" dirty="0" smtClean="0"/>
              <a:t>?</a:t>
            </a:r>
            <a:endParaRPr lang="en-US" sz="20000" dirty="0"/>
          </a:p>
        </p:txBody>
      </p:sp>
      <p:pic>
        <p:nvPicPr>
          <p:cNvPr id="9" name="Picture 8" descr="All.png"/>
          <p:cNvPicPr>
            <a:picLocks noChangeAspect="1"/>
          </p:cNvPicPr>
          <p:nvPr/>
        </p:nvPicPr>
        <p:blipFill>
          <a:blip r:embed="rId3" cstate="print"/>
          <a:stretch>
            <a:fillRect/>
          </a:stretch>
        </p:blipFill>
        <p:spPr>
          <a:xfrm>
            <a:off x="2667000" y="2819399"/>
            <a:ext cx="3962400" cy="3531393"/>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4"/>
          <p:cNvSpPr>
            <a:spLocks noGrp="1"/>
          </p:cNvSpPr>
          <p:nvPr>
            <p:ph type="dt" sz="half" idx="10"/>
          </p:nvPr>
        </p:nvSpPr>
        <p:spPr/>
        <p:txBody>
          <a:bodyPr/>
          <a:lstStyle/>
          <a:p>
            <a:r>
              <a:rPr lang="en-US" smtClean="0"/>
              <a:t>Scripps Classroom Connection</a:t>
            </a:r>
            <a:endParaRPr lang="en-US" dirty="0"/>
          </a:p>
        </p:txBody>
      </p:sp>
      <p:sp>
        <p:nvSpPr>
          <p:cNvPr id="7" name="Footer Placeholder 3"/>
          <p:cNvSpPr>
            <a:spLocks noGrp="1"/>
          </p:cNvSpPr>
          <p:nvPr>
            <p:ph type="ftr" sz="quarter" idx="11"/>
          </p:nvPr>
        </p:nvSpPr>
        <p:spPr/>
        <p:txBody>
          <a:bodyPr/>
          <a:lstStyle/>
          <a:p>
            <a:r>
              <a:rPr lang="en-US" dirty="0" smtClean="0"/>
              <a:t>http://earthref.org/SCC</a:t>
            </a:r>
            <a:endParaRPr lang="en-US" dirty="0"/>
          </a:p>
        </p:txBody>
      </p:sp>
      <p:sp>
        <p:nvSpPr>
          <p:cNvPr id="3" name="Title 2"/>
          <p:cNvSpPr>
            <a:spLocks noGrp="1"/>
          </p:cNvSpPr>
          <p:nvPr>
            <p:ph type="ctrTitle"/>
          </p:nvPr>
        </p:nvSpPr>
        <p:spPr>
          <a:xfrm>
            <a:off x="685800" y="299112"/>
            <a:ext cx="7772400" cy="1752600"/>
          </a:xfrm>
        </p:spPr>
        <p:txBody>
          <a:bodyPr>
            <a:normAutofit/>
          </a:bodyPr>
          <a:lstStyle/>
          <a:p>
            <a:r>
              <a:rPr lang="en-US" dirty="0" smtClean="0"/>
              <a:t>How would this change the way the building looked?</a:t>
            </a:r>
            <a:endParaRPr lang="en-US" dirty="0"/>
          </a:p>
        </p:txBody>
      </p:sp>
      <p:sp>
        <p:nvSpPr>
          <p:cNvPr id="5" name="TextBox 4"/>
          <p:cNvSpPr txBox="1"/>
          <p:nvPr/>
        </p:nvSpPr>
        <p:spPr>
          <a:xfrm>
            <a:off x="381000" y="2743200"/>
            <a:ext cx="1981200" cy="3170099"/>
          </a:xfrm>
          <a:prstGeom prst="rect">
            <a:avLst/>
          </a:prstGeom>
          <a:noFill/>
        </p:spPr>
        <p:txBody>
          <a:bodyPr wrap="square" rtlCol="0">
            <a:spAutoFit/>
          </a:bodyPr>
          <a:lstStyle/>
          <a:p>
            <a:r>
              <a:rPr lang="en-US" sz="20000" dirty="0" smtClean="0"/>
              <a:t>?</a:t>
            </a:r>
            <a:endParaRPr lang="en-US" sz="20000" dirty="0"/>
          </a:p>
        </p:txBody>
      </p:sp>
      <p:sp>
        <p:nvSpPr>
          <p:cNvPr id="6" name="TextBox 5"/>
          <p:cNvSpPr txBox="1"/>
          <p:nvPr/>
        </p:nvSpPr>
        <p:spPr>
          <a:xfrm>
            <a:off x="6705600" y="2667000"/>
            <a:ext cx="1981200" cy="3170099"/>
          </a:xfrm>
          <a:prstGeom prst="rect">
            <a:avLst/>
          </a:prstGeom>
          <a:noFill/>
        </p:spPr>
        <p:txBody>
          <a:bodyPr wrap="square" rtlCol="0">
            <a:spAutoFit/>
          </a:bodyPr>
          <a:lstStyle/>
          <a:p>
            <a:r>
              <a:rPr lang="en-US" sz="20000" dirty="0" smtClean="0"/>
              <a:t>?</a:t>
            </a:r>
            <a:endParaRPr lang="en-US" sz="20000" dirty="0"/>
          </a:p>
        </p:txBody>
      </p:sp>
      <p:pic>
        <p:nvPicPr>
          <p:cNvPr id="9" name="Picture 8" descr="All.png"/>
          <p:cNvPicPr>
            <a:picLocks noChangeAspect="1"/>
          </p:cNvPicPr>
          <p:nvPr/>
        </p:nvPicPr>
        <p:blipFill>
          <a:blip r:embed="rId3" cstate="print"/>
          <a:stretch>
            <a:fillRect/>
          </a:stretch>
        </p:blipFill>
        <p:spPr>
          <a:xfrm>
            <a:off x="2667000" y="2819399"/>
            <a:ext cx="3962400" cy="3531393"/>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dirty="0" smtClean="0"/>
              <a:t>http://earthref.org/SCC</a:t>
            </a:r>
            <a:endParaRPr lang="en-US" dirty="0"/>
          </a:p>
        </p:txBody>
      </p:sp>
      <p:sp>
        <p:nvSpPr>
          <p:cNvPr id="3" name="Title 2"/>
          <p:cNvSpPr>
            <a:spLocks noGrp="1"/>
          </p:cNvSpPr>
          <p:nvPr>
            <p:ph type="ctrTitle"/>
          </p:nvPr>
        </p:nvSpPr>
        <p:spPr/>
        <p:txBody>
          <a:bodyPr>
            <a:normAutofit/>
          </a:bodyPr>
          <a:lstStyle/>
          <a:p>
            <a:r>
              <a:rPr lang="en-US" dirty="0" smtClean="0"/>
              <a:t>How does a construction site represent a cell with proteins?</a:t>
            </a:r>
            <a:endParaRPr lang="en-US" dirty="0"/>
          </a:p>
        </p:txBody>
      </p:sp>
      <p:sp>
        <p:nvSpPr>
          <p:cNvPr id="6" name="TextBox 5"/>
          <p:cNvSpPr txBox="1"/>
          <p:nvPr/>
        </p:nvSpPr>
        <p:spPr>
          <a:xfrm>
            <a:off x="381000" y="2743200"/>
            <a:ext cx="1981200" cy="3170099"/>
          </a:xfrm>
          <a:prstGeom prst="rect">
            <a:avLst/>
          </a:prstGeom>
          <a:noFill/>
        </p:spPr>
        <p:txBody>
          <a:bodyPr wrap="square" rtlCol="0">
            <a:spAutoFit/>
          </a:bodyPr>
          <a:lstStyle/>
          <a:p>
            <a:r>
              <a:rPr lang="en-US" sz="20000" dirty="0" smtClean="0"/>
              <a:t>?</a:t>
            </a:r>
            <a:endParaRPr lang="en-US" sz="20000" dirty="0"/>
          </a:p>
        </p:txBody>
      </p:sp>
      <p:sp>
        <p:nvSpPr>
          <p:cNvPr id="8" name="TextBox 7"/>
          <p:cNvSpPr txBox="1"/>
          <p:nvPr/>
        </p:nvSpPr>
        <p:spPr>
          <a:xfrm>
            <a:off x="6705600" y="2667000"/>
            <a:ext cx="1981200" cy="3170099"/>
          </a:xfrm>
          <a:prstGeom prst="rect">
            <a:avLst/>
          </a:prstGeom>
          <a:noFill/>
        </p:spPr>
        <p:txBody>
          <a:bodyPr wrap="square" rtlCol="0">
            <a:spAutoFit/>
          </a:bodyPr>
          <a:lstStyle/>
          <a:p>
            <a:r>
              <a:rPr lang="en-US" sz="20000" dirty="0" smtClean="0"/>
              <a:t>?</a:t>
            </a:r>
            <a:endParaRPr lang="en-US" sz="20000" dirty="0"/>
          </a:p>
        </p:txBody>
      </p:sp>
      <p:pic>
        <p:nvPicPr>
          <p:cNvPr id="9" name="Picture 8" descr="All.png"/>
          <p:cNvPicPr>
            <a:picLocks noChangeAspect="1"/>
          </p:cNvPicPr>
          <p:nvPr/>
        </p:nvPicPr>
        <p:blipFill>
          <a:blip r:embed="rId3" cstate="print"/>
          <a:stretch>
            <a:fillRect/>
          </a:stretch>
        </p:blipFill>
        <p:spPr>
          <a:xfrm>
            <a:off x="2667000" y="2819399"/>
            <a:ext cx="3962400" cy="3531393"/>
          </a:xfrm>
          <a:prstGeom prst="rect">
            <a:avLst/>
          </a:prstGeom>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dirty="0" smtClean="0"/>
              <a:t>http://earthref.org/SCC</a:t>
            </a:r>
            <a:endParaRPr lang="en-US" dirty="0"/>
          </a:p>
        </p:txBody>
      </p:sp>
      <p:sp>
        <p:nvSpPr>
          <p:cNvPr id="3" name="Title 2"/>
          <p:cNvSpPr>
            <a:spLocks noGrp="1"/>
          </p:cNvSpPr>
          <p:nvPr>
            <p:ph type="ctrTitle"/>
          </p:nvPr>
        </p:nvSpPr>
        <p:spPr/>
        <p:txBody>
          <a:bodyPr>
            <a:normAutofit/>
          </a:bodyPr>
          <a:lstStyle/>
          <a:p>
            <a:r>
              <a:rPr lang="en-US" dirty="0" smtClean="0"/>
              <a:t>How does a construction site represent a cell with proteins?</a:t>
            </a:r>
            <a:endParaRPr lang="en-US" dirty="0"/>
          </a:p>
        </p:txBody>
      </p:sp>
      <p:sp>
        <p:nvSpPr>
          <p:cNvPr id="7" name="TextBox 6"/>
          <p:cNvSpPr txBox="1"/>
          <p:nvPr/>
        </p:nvSpPr>
        <p:spPr>
          <a:xfrm>
            <a:off x="304800" y="3657600"/>
            <a:ext cx="8458200" cy="1569660"/>
          </a:xfrm>
          <a:prstGeom prst="rect">
            <a:avLst/>
          </a:prstGeom>
          <a:noFill/>
        </p:spPr>
        <p:txBody>
          <a:bodyPr wrap="square" rtlCol="0">
            <a:spAutoFit/>
          </a:bodyPr>
          <a:lstStyle/>
          <a:p>
            <a:pPr>
              <a:buClr>
                <a:schemeClr val="accent3"/>
              </a:buClr>
              <a:buFont typeface="Courier New" pitchFamily="49" charset="0"/>
              <a:buChar char="o"/>
            </a:pPr>
            <a:r>
              <a:rPr lang="en-US" sz="2400" dirty="0" smtClean="0"/>
              <a:t> The worker who builds the walls on the house is like a </a:t>
            </a:r>
            <a:r>
              <a:rPr lang="en-US" sz="2400" dirty="0" smtClean="0"/>
              <a:t>---------- </a:t>
            </a:r>
            <a:r>
              <a:rPr lang="en-US" sz="2400" dirty="0" smtClean="0"/>
              <a:t>that builds </a:t>
            </a:r>
            <a:r>
              <a:rPr lang="en-US" sz="2400" dirty="0" smtClean="0"/>
              <a:t>---------- </a:t>
            </a:r>
            <a:r>
              <a:rPr lang="en-US" sz="2400" dirty="0" smtClean="0"/>
              <a:t>in the cell.</a:t>
            </a:r>
          </a:p>
          <a:p>
            <a:pPr>
              <a:buClr>
                <a:schemeClr val="accent3"/>
              </a:buClr>
              <a:buFont typeface="Courier New" pitchFamily="49" charset="0"/>
              <a:buChar char="o"/>
            </a:pPr>
            <a:endParaRPr lang="en-US" sz="2400" dirty="0" smtClean="0"/>
          </a:p>
          <a:p>
            <a:pPr>
              <a:buClr>
                <a:schemeClr val="accent3"/>
              </a:buClr>
              <a:buFont typeface="Courier New" pitchFamily="49" charset="0"/>
              <a:buChar char="o"/>
            </a:pPr>
            <a:r>
              <a:rPr lang="en-US" sz="2400" dirty="0" smtClean="0"/>
              <a:t> The frame of the house is like the </a:t>
            </a:r>
            <a:r>
              <a:rPr lang="en-US" sz="2400" dirty="0" smtClean="0"/>
              <a:t>---------- </a:t>
            </a:r>
            <a:r>
              <a:rPr lang="en-US" sz="2400" dirty="0" smtClean="0"/>
              <a:t>of the cell.</a:t>
            </a:r>
            <a:endParaRPr lang="en-US" sz="2400"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59544" y="987553"/>
            <a:ext cx="8823960" cy="691958"/>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TextBox 1"/>
          <p:cNvSpPr txBox="1"/>
          <p:nvPr/>
        </p:nvSpPr>
        <p:spPr>
          <a:xfrm>
            <a:off x="0" y="5257800"/>
            <a:ext cx="9144000" cy="646331"/>
          </a:xfrm>
          <a:prstGeom prst="rect">
            <a:avLst/>
          </a:prstGeom>
          <a:noFill/>
        </p:spPr>
        <p:txBody>
          <a:bodyPr wrap="square" rtlCol="0">
            <a:spAutoFit/>
          </a:bodyPr>
          <a:lstStyle/>
          <a:p>
            <a:pPr algn="ctr"/>
            <a:r>
              <a:rPr lang="en-US" sz="3600" dirty="0" smtClean="0"/>
              <a:t>What causes a mutant to look different?</a:t>
            </a:r>
          </a:p>
        </p:txBody>
      </p:sp>
      <p:sp>
        <p:nvSpPr>
          <p:cNvPr id="8" name="Date Placeholder 4"/>
          <p:cNvSpPr>
            <a:spLocks noGrp="1"/>
          </p:cNvSpPr>
          <p:nvPr>
            <p:ph type="dt" sz="half" idx="10"/>
          </p:nvPr>
        </p:nvSpPr>
        <p:spPr/>
        <p:txBody>
          <a:bodyPr/>
          <a:lstStyle/>
          <a:p>
            <a:r>
              <a:rPr lang="en-US" smtClean="0"/>
              <a:t>Scripps Classroom Connection</a:t>
            </a:r>
            <a:endParaRPr lang="en-US" dirty="0"/>
          </a:p>
        </p:txBody>
      </p:sp>
      <p:sp>
        <p:nvSpPr>
          <p:cNvPr id="7" name="Footer Placeholder 3"/>
          <p:cNvSpPr>
            <a:spLocks noGrp="1"/>
          </p:cNvSpPr>
          <p:nvPr>
            <p:ph type="ftr" sz="quarter" idx="11"/>
          </p:nvPr>
        </p:nvSpPr>
        <p:spPr/>
        <p:txBody>
          <a:bodyPr/>
          <a:lstStyle/>
          <a:p>
            <a:r>
              <a:rPr lang="en-US" dirty="0" smtClean="0"/>
              <a:t>http://earthref.org/SCC</a:t>
            </a:r>
            <a:endParaRPr lang="en-US" dirty="0"/>
          </a:p>
        </p:txBody>
      </p:sp>
      <p:pic>
        <p:nvPicPr>
          <p:cNvPr id="9" name="Picture 2" descr="File:Blue-lobster.jpg"/>
          <p:cNvPicPr>
            <a:picLocks noChangeAspect="1" noChangeArrowheads="1"/>
          </p:cNvPicPr>
          <p:nvPr/>
        </p:nvPicPr>
        <p:blipFill>
          <a:blip r:embed="rId3" cstate="print"/>
          <a:srcRect l="6000" t="8000" r="8000" b="17333"/>
          <a:stretch>
            <a:fillRect/>
          </a:stretch>
        </p:blipFill>
        <p:spPr bwMode="auto">
          <a:xfrm>
            <a:off x="4572000" y="304800"/>
            <a:ext cx="3978729" cy="2590800"/>
          </a:xfrm>
          <a:prstGeom prst="rect">
            <a:avLst/>
          </a:prstGeom>
          <a:noFill/>
        </p:spPr>
      </p:pic>
      <p:pic>
        <p:nvPicPr>
          <p:cNvPr id="10" name="Picture 9" descr="File:Lightmatter lab mice.jpg"/>
          <p:cNvPicPr>
            <a:picLocks noChangeAspect="1" noChangeArrowheads="1"/>
          </p:cNvPicPr>
          <p:nvPr/>
        </p:nvPicPr>
        <p:blipFill>
          <a:blip r:embed="rId4" cstate="print"/>
          <a:srcRect l="5000" t="11667" r="26250" b="13333"/>
          <a:stretch>
            <a:fillRect/>
          </a:stretch>
        </p:blipFill>
        <p:spPr bwMode="auto">
          <a:xfrm>
            <a:off x="685800" y="381000"/>
            <a:ext cx="2980267" cy="2438400"/>
          </a:xfrm>
          <a:prstGeom prst="rect">
            <a:avLst/>
          </a:prstGeom>
          <a:noFill/>
        </p:spPr>
      </p:pic>
      <p:grpSp>
        <p:nvGrpSpPr>
          <p:cNvPr id="3" name="Group 14"/>
          <p:cNvGrpSpPr/>
          <p:nvPr/>
        </p:nvGrpSpPr>
        <p:grpSpPr>
          <a:xfrm>
            <a:off x="2971800" y="2438400"/>
            <a:ext cx="3200400" cy="3200400"/>
            <a:chOff x="2743200" y="-228600"/>
            <a:chExt cx="3200400" cy="3200400"/>
          </a:xfrm>
        </p:grpSpPr>
        <p:pic>
          <p:nvPicPr>
            <p:cNvPr id="16" name="Picture 3" descr="C:\Users\Sarah\AppData\Local\Microsoft\Windows\Temporary Internet Files\Content.IE5\06EI3P88\MC900436915[1].png"/>
            <p:cNvPicPr>
              <a:picLocks noChangeAspect="1" noChangeArrowheads="1"/>
            </p:cNvPicPr>
            <p:nvPr/>
          </p:nvPicPr>
          <p:blipFill>
            <a:blip r:embed="rId5" cstate="print"/>
            <a:srcRect/>
            <a:stretch>
              <a:fillRect/>
            </a:stretch>
          </p:blipFill>
          <p:spPr bwMode="auto">
            <a:xfrm>
              <a:off x="2743200" y="-228600"/>
              <a:ext cx="3200400" cy="3200400"/>
            </a:xfrm>
            <a:prstGeom prst="rect">
              <a:avLst/>
            </a:prstGeom>
            <a:noFill/>
          </p:spPr>
        </p:pic>
        <p:cxnSp>
          <p:nvCxnSpPr>
            <p:cNvPr id="17" name="Straight Connector 16"/>
            <p:cNvCxnSpPr/>
            <p:nvPr/>
          </p:nvCxnSpPr>
          <p:spPr>
            <a:xfrm flipH="1">
              <a:off x="3989696" y="963304"/>
              <a:ext cx="381000" cy="60960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8178</TotalTime>
  <Words>9680</Words>
  <Application>Microsoft Office PowerPoint</Application>
  <PresentationFormat>On-screen Show (4:3)</PresentationFormat>
  <Paragraphs>956</Paragraphs>
  <Slides>28</Slides>
  <Notes>28</Notes>
  <HiddenSlides>11</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SCC</vt:lpstr>
      <vt:lpstr>Mutation Unit: The Cellular Construction Zone</vt:lpstr>
      <vt:lpstr>Engage Overview</vt:lpstr>
      <vt:lpstr>Hypothesize</vt:lpstr>
      <vt:lpstr>Slide 4</vt:lpstr>
      <vt:lpstr>Slide 5</vt:lpstr>
      <vt:lpstr>Slide 6</vt:lpstr>
      <vt:lpstr>What makes organisms look the way they do?</vt:lpstr>
      <vt:lpstr>Explore overview</vt:lpstr>
      <vt:lpstr>Genetic elements and their relationships matching activity</vt:lpstr>
      <vt:lpstr>Slide 10</vt:lpstr>
      <vt:lpstr>Chromosomes are made of condensed DNA</vt:lpstr>
      <vt:lpstr>DNA contains pairs of bases</vt:lpstr>
      <vt:lpstr>Genes determine phenotype</vt:lpstr>
      <vt:lpstr>What is a protein?</vt:lpstr>
      <vt:lpstr>Single celled organisms have phenotypes too</vt:lpstr>
      <vt:lpstr>Cellular construction zone overview</vt:lpstr>
      <vt:lpstr>Slide 17</vt:lpstr>
      <vt:lpstr>Slide 18</vt:lpstr>
      <vt:lpstr>Slide 19</vt:lpstr>
      <vt:lpstr>Slide 20</vt:lpstr>
      <vt:lpstr>Vocabulary:</vt:lpstr>
      <vt:lpstr>Explain Overview</vt:lpstr>
      <vt:lpstr>What would happen to the building if the workers did their jobs differently?</vt:lpstr>
      <vt:lpstr>What is an example of a way a worker would change what they were doing?</vt:lpstr>
      <vt:lpstr>How would this change the way the building looked?</vt:lpstr>
      <vt:lpstr>How does a construction site represent a cell with proteins?</vt:lpstr>
      <vt:lpstr>How does a construction site represent a cell with proteins?</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Sarah</cp:lastModifiedBy>
  <cp:revision>178</cp:revision>
  <cp:lastPrinted>2011-07-11T02:33:14Z</cp:lastPrinted>
  <dcterms:created xsi:type="dcterms:W3CDTF">2011-06-23T20:06:11Z</dcterms:created>
  <dcterms:modified xsi:type="dcterms:W3CDTF">2014-06-30T23:13:53Z</dcterms:modified>
</cp:coreProperties>
</file>