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 id="2147483754" r:id="rId2"/>
  </p:sldMasterIdLst>
  <p:notesMasterIdLst>
    <p:notesMasterId r:id="rId29"/>
  </p:notesMasterIdLst>
  <p:sldIdLst>
    <p:sldId id="288" r:id="rId3"/>
    <p:sldId id="289" r:id="rId4"/>
    <p:sldId id="290" r:id="rId5"/>
    <p:sldId id="291" r:id="rId6"/>
    <p:sldId id="292" r:id="rId7"/>
    <p:sldId id="293" r:id="rId8"/>
    <p:sldId id="294" r:id="rId9"/>
    <p:sldId id="312" r:id="rId10"/>
    <p:sldId id="313" r:id="rId11"/>
    <p:sldId id="314" r:id="rId12"/>
    <p:sldId id="295" r:id="rId13"/>
    <p:sldId id="296" r:id="rId14"/>
    <p:sldId id="305" r:id="rId15"/>
    <p:sldId id="315" r:id="rId16"/>
    <p:sldId id="298" r:id="rId17"/>
    <p:sldId id="319" r:id="rId18"/>
    <p:sldId id="299" r:id="rId19"/>
    <p:sldId id="306" r:id="rId20"/>
    <p:sldId id="316" r:id="rId21"/>
    <p:sldId id="317" r:id="rId22"/>
    <p:sldId id="318" r:id="rId23"/>
    <p:sldId id="308" r:id="rId24"/>
    <p:sldId id="307" r:id="rId25"/>
    <p:sldId id="309" r:id="rId26"/>
    <p:sldId id="310" r:id="rId27"/>
    <p:sldId id="31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996600"/>
    <a:srgbClr val="BAB0A9"/>
    <a:srgbClr val="8B216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inimized">
    <p:restoredLeft sz="11194" autoAdjust="0"/>
    <p:restoredTop sz="58856" autoAdjust="0"/>
  </p:normalViewPr>
  <p:slideViewPr>
    <p:cSldViewPr snapToGrid="0" snapToObjects="1">
      <p:cViewPr>
        <p:scale>
          <a:sx n="90" d="100"/>
          <a:sy n="90" d="100"/>
        </p:scale>
        <p:origin x="-912"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18" y="11808"/>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pompe.com/patients/inheriting-pompe/genetics.aspx"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dirty="0" smtClean="0"/>
              <a:t>Teacher Slide:</a:t>
            </a:r>
          </a:p>
          <a:p>
            <a:endParaRPr lang="en-US" dirty="0" smtClean="0"/>
          </a:p>
          <a:p>
            <a:r>
              <a:rPr lang="en-US" dirty="0" smtClean="0"/>
              <a:t>Authors: Sarah </a:t>
            </a:r>
            <a:r>
              <a:rPr lang="en-US" dirty="0" err="1" smtClean="0"/>
              <a:t>Lerch</a:t>
            </a:r>
            <a:r>
              <a:rPr lang="en-US" dirty="0" smtClean="0"/>
              <a:t> and</a:t>
            </a:r>
            <a:r>
              <a:rPr lang="en-US" baseline="0" dirty="0" smtClean="0"/>
              <a:t> Felicia Ryder</a:t>
            </a:r>
            <a:endParaRPr lang="en-US" dirty="0" smtClean="0"/>
          </a:p>
          <a:p>
            <a:pPr marL="228600" indent="-228600">
              <a:buFont typeface="+mj-lt"/>
              <a:buNone/>
            </a:pPr>
            <a:endParaRPr lang="en-US" baseline="0" dirty="0" smtClean="0"/>
          </a:p>
          <a:p>
            <a:pPr eaLnBrk="1" hangingPunct="1">
              <a:spcBef>
                <a:spcPct val="0"/>
              </a:spcBef>
              <a:buFontTx/>
              <a:buNone/>
            </a:pPr>
            <a:r>
              <a:rPr lang="en-US" b="1" dirty="0" smtClean="0">
                <a:latin typeface="Calibri" charset="0"/>
              </a:rPr>
              <a:t>WHY : </a:t>
            </a:r>
          </a:p>
          <a:p>
            <a:pPr marL="0" marR="0" indent="0" algn="l" defTabSz="914400" rtl="0" eaLnBrk="1" fontAlgn="auto" latinLnBrk="0" hangingPunct="1">
              <a:lnSpc>
                <a:spcPct val="100000"/>
              </a:lnSpc>
              <a:spcBef>
                <a:spcPct val="0"/>
              </a:spcBef>
              <a:spcAft>
                <a:spcPts val="0"/>
              </a:spcAft>
              <a:buClrTx/>
              <a:buSzTx/>
              <a:buFontTx/>
              <a:buNone/>
              <a:tabLst/>
              <a:defRPr/>
            </a:pPr>
            <a:endParaRPr lang="en-US" baseline="0" dirty="0" smtClean="0">
              <a:latin typeface="Calibri"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Students often get a cursory overview of how genes and phenotype are related in their middle school science courses, but this often glazes over the processes which link genes and phenotype. This lesson will provide students with a deeper level of understanding concerning these processes by exploring the relationship between proteins (learned about in lesson 1: A Cellular Construction Zone) and genes. Understanding these processes will be essential as students continue to look at mutation throughout this unit. The concepts learned in this lesson will provide students with a framework which they can insert future knowledge into as they learn about more details about this relationship in high school courses. </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This</a:t>
            </a:r>
            <a:r>
              <a:rPr lang="en-US" baseline="0" dirty="0" smtClean="0">
                <a:latin typeface="Calibri" charset="0"/>
              </a:rPr>
              <a:t> lesson is the second in a series of four looking at mutation. This lesson will introduce students to the basic way which genes and proteins are related to one another: through the pattern of base pairs on the gene itself. The cell has machinery which can read this pattern and can construct proteins from its instructions. </a:t>
            </a:r>
          </a:p>
          <a:p>
            <a:pPr eaLnBrk="1" hangingPunct="1">
              <a:spcBef>
                <a:spcPct val="0"/>
              </a:spcBef>
              <a:buFontTx/>
              <a:buAutoNum type="arabicPeriod"/>
            </a:pPr>
            <a:endParaRPr lang="en-US" baseline="0" dirty="0" smtClean="0">
              <a:latin typeface="Calibri" charset="0"/>
              <a:sym typeface="Wingdings" pitchFamily="2" charset="2"/>
            </a:endParaRPr>
          </a:p>
          <a:p>
            <a:pPr marL="228600" indent="-228600" eaLnBrk="1" hangingPunct="1">
              <a:spcBef>
                <a:spcPct val="0"/>
              </a:spcBef>
              <a:buFont typeface="+mj-lt"/>
              <a:buNone/>
            </a:pPr>
            <a:r>
              <a:rPr lang="en-US" b="1" dirty="0" smtClean="0">
                <a:latin typeface="Calibri" charset="0"/>
              </a:rPr>
              <a:t>SUMMARY:  </a:t>
            </a:r>
          </a:p>
          <a:p>
            <a:pPr eaLnBrk="1" hangingPunct="1">
              <a:spcBef>
                <a:spcPct val="0"/>
              </a:spcBef>
              <a:buFontTx/>
              <a:buNone/>
            </a:pPr>
            <a:r>
              <a:rPr lang="en-US" dirty="0" smtClean="0">
                <a:latin typeface="Calibri" charset="0"/>
              </a:rPr>
              <a:t>The lesson will begin by</a:t>
            </a:r>
            <a:r>
              <a:rPr lang="en-US" baseline="0" dirty="0" smtClean="0">
                <a:latin typeface="Calibri" charset="0"/>
              </a:rPr>
              <a:t> reviewing what students know and placing the question they will by hypothesizing about in context. After hypothesizing students will write down concrete things they know about genes and proteins before beginning the Protein Making activity. This activity will use paper snowflakes as a proxy for proteins, students will create their own “proteins” from a set of instructions on a “gene”. This gene will then be “mutated” by the teacher and the students will make an abnormal “protein” from these instructions. This activity should cement the idea that genes contain a genetic code which determines the structure of proteins, if this code is altered through mutation than the protein structure will change. This will then lead into the Protein to Phenotype activity where students can apply these concepts to specific proteins in a system. Finally the unit will end with analysis questions, solidifying all the concepts learned in the unit.</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smtClean="0">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Unit learning goal: </a:t>
            </a:r>
            <a:r>
              <a:rPr lang="en-US" sz="1200" kern="1200" dirty="0" smtClean="0">
                <a:solidFill>
                  <a:schemeClr val="tx1"/>
                </a:solidFill>
                <a:latin typeface="+mn-lt"/>
                <a:ea typeface="+mn-ea"/>
                <a:cs typeface="+mn-cs"/>
              </a:rPr>
              <a:t>Students understand that the pattern of base pairs in a gene determines the structure of the protein which the gene codes for.</a:t>
            </a:r>
            <a:endParaRPr lang="en-US" baseline="0" dirty="0" smtClean="0">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Key Question:</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228600" lvl="0" indent="-228600">
              <a:buFont typeface="+mj-lt"/>
              <a:buAutoNum type="arabicPeriod"/>
            </a:pPr>
            <a:r>
              <a:rPr lang="en-US" sz="1200" kern="1200" dirty="0" smtClean="0">
                <a:solidFill>
                  <a:schemeClr val="tx1"/>
                </a:solidFill>
                <a:latin typeface="+mn-lt"/>
                <a:ea typeface="+mn-ea"/>
                <a:cs typeface="+mn-cs"/>
              </a:rPr>
              <a:t>What is the relationship between genes and proteins?</a:t>
            </a:r>
          </a:p>
          <a:p>
            <a:pPr eaLnBrk="1" hangingPunct="1">
              <a:spcBef>
                <a:spcPct val="0"/>
              </a:spcBef>
              <a:buFontTx/>
              <a:buNone/>
            </a:pPr>
            <a:endParaRPr lang="en-US" baseline="0" dirty="0" smtClean="0">
              <a:latin typeface="Calibri"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Overview of the unit:</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Engage</a:t>
            </a:r>
          </a:p>
          <a:p>
            <a:pPr marL="0" marR="0" indent="0" algn="l" defTabSz="457200" rtl="0" eaLnBrk="1" fontAlgn="auto" latinLnBrk="0" hangingPunct="1">
              <a:lnSpc>
                <a:spcPct val="100000"/>
              </a:lnSpc>
              <a:spcBef>
                <a:spcPct val="0"/>
              </a:spcBef>
              <a:spcAft>
                <a:spcPts val="0"/>
              </a:spcAft>
              <a:buClrTx/>
              <a:buSzTx/>
              <a:buFontTx/>
              <a:buChar char="-"/>
              <a:tabLst/>
              <a:defRPr/>
            </a:pPr>
            <a:r>
              <a:rPr lang="en-US" baseline="0" dirty="0" smtClean="0">
                <a:latin typeface="Calibri" charset="0"/>
              </a:rPr>
              <a:t>  Goal: </a:t>
            </a:r>
            <a:r>
              <a:rPr lang="en-US" dirty="0" smtClean="0"/>
              <a:t>To highlight</a:t>
            </a:r>
            <a:r>
              <a:rPr lang="en-US" baseline="0" dirty="0" smtClean="0"/>
              <a:t> gaps of knowledge for students concerning the relationships of genes, proteins and phenotype and create interest in filling in those gaps.</a:t>
            </a:r>
          </a:p>
          <a:p>
            <a:pPr marL="0" marR="0" indent="0" algn="l" defTabSz="457200" rtl="0" eaLnBrk="1" fontAlgn="auto" latinLnBrk="0" hangingPunct="1">
              <a:lnSpc>
                <a:spcPct val="100000"/>
              </a:lnSpc>
              <a:spcBef>
                <a:spcPct val="0"/>
              </a:spcBef>
              <a:spcAft>
                <a:spcPts val="0"/>
              </a:spcAft>
              <a:buClrTx/>
              <a:buSzTx/>
              <a:buFontTx/>
              <a:buChar char="-"/>
              <a:tabLst/>
              <a:defRPr/>
            </a:pPr>
            <a:endParaRPr lang="en-US" baseline="0" dirty="0" smtClean="0"/>
          </a:p>
          <a:p>
            <a:pPr marL="228600" indent="-228600">
              <a:buFont typeface="+mj-lt"/>
              <a:buAutoNum type="arabicPeriod"/>
            </a:pPr>
            <a:r>
              <a:rPr lang="en-US" dirty="0" smtClean="0"/>
              <a:t> Remind students</a:t>
            </a:r>
            <a:r>
              <a:rPr lang="en-US" baseline="0" dirty="0" smtClean="0"/>
              <a:t> of the connections they understand between genes, proteins and phenotype. </a:t>
            </a:r>
            <a:endParaRPr lang="en-US" dirty="0" smtClean="0"/>
          </a:p>
          <a:p>
            <a:pPr lvl="1">
              <a:buFont typeface="Arial" pitchFamily="34" charset="0"/>
              <a:buChar char="•"/>
            </a:pPr>
            <a:r>
              <a:rPr lang="en-US" b="0" baseline="0" dirty="0" smtClean="0"/>
              <a:t> What is it that actually creates the different phenotypes?</a:t>
            </a:r>
          </a:p>
          <a:p>
            <a:pPr marL="228600" lvl="0" indent="-228600">
              <a:buFont typeface="+mj-lt"/>
              <a:buAutoNum type="arabicPeriod"/>
            </a:pPr>
            <a:r>
              <a:rPr lang="en-US" b="0" baseline="0" dirty="0" smtClean="0"/>
              <a:t>Create connection between previously learned concepts and the upcoming lesson focusing on how genes determine proteins jobs, which then go on to determine phenotype.</a:t>
            </a:r>
          </a:p>
          <a:p>
            <a:pPr marL="228600" indent="-228600">
              <a:buFont typeface="+mj-lt"/>
              <a:buAutoNum type="arabicPeriod"/>
            </a:pPr>
            <a:r>
              <a:rPr lang="en-US" b="0" baseline="0" dirty="0" smtClean="0"/>
              <a:t>Facilitate students recording hypotheses about the following question:</a:t>
            </a:r>
          </a:p>
          <a:p>
            <a:pPr lvl="1">
              <a:buFont typeface="Arial" pitchFamily="34" charset="0"/>
              <a:buChar char="•"/>
            </a:pPr>
            <a:r>
              <a:rPr lang="en-US" b="0" i="0" u="sng" baseline="0" dirty="0" smtClean="0"/>
              <a:t> What is the relationship between genes and proteins?</a:t>
            </a:r>
          </a:p>
          <a:p>
            <a:pPr marL="228600" indent="-228600" eaLnBrk="1" hangingPunct="1">
              <a:spcBef>
                <a:spcPct val="0"/>
              </a:spcBef>
              <a:buFont typeface="+mj-lt"/>
              <a:buAutoNum type="arabicPeriod"/>
            </a:pPr>
            <a:endParaRPr lang="en-US" baseline="0" dirty="0" smtClean="0">
              <a:latin typeface="Calibri" charset="0"/>
            </a:endParaRPr>
          </a:p>
          <a:p>
            <a:pPr eaLnBrk="1" hangingPunct="1">
              <a:spcBef>
                <a:spcPct val="0"/>
              </a:spcBef>
              <a:buFontTx/>
              <a:buNone/>
            </a:pPr>
            <a:r>
              <a:rPr lang="en-US" baseline="0" dirty="0" smtClean="0">
                <a:latin typeface="Calibri" charset="0"/>
              </a:rPr>
              <a:t>Explore</a:t>
            </a:r>
          </a:p>
          <a:p>
            <a:pPr marL="228600" indent="-228600">
              <a:buFontTx/>
              <a:buChar char="-"/>
            </a:pPr>
            <a:r>
              <a:rPr lang="en-US" baseline="0" dirty="0" smtClean="0">
                <a:latin typeface="Calibri" charset="0"/>
              </a:rPr>
              <a:t>Goal: </a:t>
            </a:r>
            <a:r>
              <a:rPr lang="en-US" sz="1200" kern="1200" dirty="0" smtClean="0">
                <a:solidFill>
                  <a:schemeClr val="tx1"/>
                </a:solidFill>
                <a:latin typeface="+mn-lt"/>
                <a:ea typeface="+mn-ea"/>
                <a:cs typeface="+mn-cs"/>
              </a:rPr>
              <a:t>Students understand that the pattern of base pairs in a gene determines the structure of the protein which the gene codes for.</a:t>
            </a:r>
            <a:endParaRPr lang="en-US" baseline="0" dirty="0" smtClean="0"/>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 </a:t>
            </a:r>
            <a:r>
              <a:rPr lang="en-US" b="0" u="sng" baseline="0" dirty="0" smtClean="0"/>
              <a:t>Students record current knowledge about genes and proteins in notebooks.</a:t>
            </a:r>
            <a:endParaRPr lang="en-US" b="1" u="none" baseline="0" dirty="0" smtClean="0"/>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dirty="0" smtClean="0"/>
              <a:t>Making proteins activity: </a:t>
            </a:r>
          </a:p>
          <a:p>
            <a:pPr lvl="1">
              <a:buFont typeface="Arial" pitchFamily="34" charset="0"/>
              <a:buChar char="•"/>
            </a:pPr>
            <a:r>
              <a:rPr lang="en-US" b="0" baseline="0" dirty="0" smtClean="0"/>
              <a:t> </a:t>
            </a:r>
            <a:r>
              <a:rPr lang="en-US" b="0" dirty="0" smtClean="0"/>
              <a:t>Students</a:t>
            </a:r>
            <a:r>
              <a:rPr lang="en-US" b="0" baseline="0" dirty="0" smtClean="0"/>
              <a:t> will use a key to read the instructions provided in the “base pair” patterns within their “genes”. These instructions will show them what cuts to make on their “protein templates” (snowflake templates) to create that “gene’s” unique “protein”(snowflakes).</a:t>
            </a:r>
          </a:p>
          <a:p>
            <a:pPr lvl="1">
              <a:buFont typeface="Arial" pitchFamily="34" charset="0"/>
              <a:buChar char="•"/>
            </a:pPr>
            <a:r>
              <a:rPr lang="en-US" b="0" baseline="0" dirty="0" smtClean="0"/>
              <a:t> The pattern of “base pairs” in the “gene” will then be changed, or mutated, by the teacher. Students will then make the unique “proteins” which go with this mutant gene.</a:t>
            </a:r>
          </a:p>
          <a:p>
            <a:pPr marL="228600" lvl="0" indent="-228600">
              <a:buFont typeface="+mj-lt"/>
              <a:buNone/>
            </a:pPr>
            <a:endParaRPr lang="en-US" sz="1200" kern="1200" baseline="0" dirty="0" smtClean="0">
              <a:solidFill>
                <a:schemeClr val="tx1"/>
              </a:solidFill>
              <a:latin typeface="+mn-lt"/>
              <a:ea typeface="+mn-ea"/>
              <a:cs typeface="+mn-cs"/>
            </a:endParaRPr>
          </a:p>
          <a:p>
            <a:pPr marL="228600" lvl="0" indent="-228600">
              <a:buFont typeface="+mj-lt"/>
              <a:buNone/>
            </a:pPr>
            <a:r>
              <a:rPr lang="en-US" sz="1200" kern="1200" baseline="0" dirty="0" smtClean="0">
                <a:solidFill>
                  <a:schemeClr val="tx1"/>
                </a:solidFill>
                <a:latin typeface="+mn-lt"/>
                <a:ea typeface="+mn-ea"/>
                <a:cs typeface="+mn-cs"/>
              </a:rPr>
              <a:t>Explain</a:t>
            </a:r>
          </a:p>
          <a:p>
            <a:pPr marL="228600" lvl="0" indent="-228600">
              <a:buFontTx/>
              <a:buChar char="-"/>
            </a:pPr>
            <a:r>
              <a:rPr lang="en-US" sz="1200" kern="1200" baseline="0" dirty="0" smtClean="0">
                <a:solidFill>
                  <a:schemeClr val="tx1"/>
                </a:solidFill>
                <a:latin typeface="+mn-lt"/>
                <a:ea typeface="+mn-ea"/>
                <a:cs typeface="+mn-cs"/>
              </a:rPr>
              <a:t>Goal: </a:t>
            </a:r>
            <a:r>
              <a:rPr lang="en-US" dirty="0" smtClean="0"/>
              <a:t>Give students a chance to synthesize their ideas and the concepts they have learned from the</a:t>
            </a:r>
            <a:r>
              <a:rPr lang="en-US" baseline="0" dirty="0" smtClean="0"/>
              <a:t> lesson.</a:t>
            </a:r>
            <a:endParaRPr lang="en-US" sz="1200" kern="1200" baseline="0" dirty="0" smtClean="0">
              <a:solidFill>
                <a:schemeClr val="tx1"/>
              </a:solidFill>
              <a:latin typeface="+mn-lt"/>
              <a:ea typeface="+mn-ea"/>
              <a:cs typeface="+mn-cs"/>
            </a:endParaRPr>
          </a:p>
          <a:p>
            <a:pPr marL="228600" indent="-228600">
              <a:buAutoNum type="arabicPeriod"/>
            </a:pPr>
            <a:r>
              <a:rPr lang="en-US" b="0" baseline="0" dirty="0" smtClean="0"/>
              <a:t>Protein to Phenotype activity</a:t>
            </a:r>
          </a:p>
          <a:p>
            <a:pPr lvl="1">
              <a:buFont typeface="Arial" pitchFamily="34" charset="0"/>
              <a:buChar char="•"/>
            </a:pPr>
            <a:r>
              <a:rPr lang="en-US" b="0" baseline="0" dirty="0" smtClean="0"/>
              <a:t> Four different protein examples with charts will be given, each on a different slide. This chart will provide space for students to determine the functions and ultimate phenotype of a normal and abnormal proteins. </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This activity will be completed through a combination of class collaboration and </a:t>
            </a:r>
            <a:r>
              <a:rPr lang="en-US" b="0" u="sng" baseline="0" dirty="0" smtClean="0"/>
              <a:t>individual work with personal versions of charts in notebooks.</a:t>
            </a:r>
            <a:endParaRPr lang="en-US" b="0" baseline="0" dirty="0" smtClean="0"/>
          </a:p>
          <a:p>
            <a:pPr marL="228600" indent="-228600">
              <a:buFont typeface="+mj-lt"/>
              <a:buAutoNum type="arabicPeriod" startAt="2"/>
            </a:pPr>
            <a:r>
              <a:rPr lang="en-US" b="0" u="sng" baseline="0" dirty="0" smtClean="0"/>
              <a:t>Analysis questions, to be completed in notebooks</a:t>
            </a:r>
          </a:p>
          <a:p>
            <a:pPr lvl="1">
              <a:buFont typeface="Arial" pitchFamily="34" charset="0"/>
              <a:buChar char="•"/>
            </a:pPr>
            <a:r>
              <a:rPr lang="en-US" dirty="0" smtClean="0"/>
              <a:t> What determines a protein’s structure?</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What happens to a protein if gene instruction change?</a:t>
            </a:r>
          </a:p>
          <a:p>
            <a:pPr lvl="1">
              <a:buFont typeface="Arial" pitchFamily="34" charset="0"/>
              <a:buChar char="•"/>
            </a:pPr>
            <a:r>
              <a:rPr lang="en-US" dirty="0" smtClean="0"/>
              <a:t> What causes a change in a protein’s function?</a:t>
            </a:r>
          </a:p>
          <a:p>
            <a:pPr lvl="1">
              <a:buFont typeface="Arial" pitchFamily="34" charset="0"/>
              <a:buChar char="•"/>
            </a:pPr>
            <a:r>
              <a:rPr lang="en-US" dirty="0" smtClean="0"/>
              <a:t> If a protein’s structure changes that will affect its-----.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 How are genes used as instructions to make proteins?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3"/>
              <a:tabLst/>
              <a:defRPr/>
            </a:pPr>
            <a:r>
              <a:rPr lang="en-US" dirty="0" smtClean="0"/>
              <a:t>Homework</a:t>
            </a:r>
          </a:p>
          <a:p>
            <a:pPr marL="685800" marR="0" lvl="1" indent="-22860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Students go back to original hypothesis they came up with at the beginning of the lesson. </a:t>
            </a:r>
            <a:r>
              <a:rPr lang="en-US" b="0" u="sng" baseline="0" dirty="0" smtClean="0"/>
              <a:t>Students record new answers in notebook under initial question.</a:t>
            </a:r>
            <a:endParaRPr lang="en-US" dirty="0" smtClean="0"/>
          </a:p>
          <a:p>
            <a:pPr eaLnBrk="1" hangingPunct="1">
              <a:spcBef>
                <a:spcPct val="0"/>
              </a:spcBef>
              <a:buFontTx/>
              <a:buNone/>
            </a:pPr>
            <a:r>
              <a:rPr lang="en-US" b="1" dirty="0" smtClean="0">
                <a:latin typeface="Calibri" charset="0"/>
              </a:rPr>
              <a:t> </a:t>
            </a:r>
          </a:p>
          <a:p>
            <a:pPr eaLnBrk="1" hangingPunct="1">
              <a:spcBef>
                <a:spcPct val="0"/>
              </a:spcBef>
              <a:buFontTx/>
              <a:buNone/>
            </a:pPr>
            <a:r>
              <a:rPr lang="en-US" b="1" dirty="0" smtClean="0">
                <a:latin typeface="Calibri" charset="0"/>
              </a:rPr>
              <a:t> PICTURE/ GRAPHICS CREDITS:</a:t>
            </a:r>
          </a:p>
          <a:p>
            <a:pPr eaLnBrk="1" hangingPunct="1">
              <a:spcBef>
                <a:spcPct val="0"/>
              </a:spcBef>
              <a:buFontTx/>
              <a:buNone/>
            </a:pPr>
            <a:r>
              <a:rPr lang="en-US" dirty="0" smtClean="0">
                <a:latin typeface="Calibri" charset="0"/>
              </a:rPr>
              <a:t>-  </a:t>
            </a:r>
            <a:r>
              <a:rPr lang="en-US" baseline="0" dirty="0" smtClean="0">
                <a:latin typeface="Calibri" charset="0"/>
              </a:rPr>
              <a:t>Cited on each slide.</a:t>
            </a:r>
            <a:endParaRPr lang="en-US" dirty="0" smtClean="0"/>
          </a:p>
          <a:p>
            <a:pPr eaLnBrk="1" hangingPunct="1">
              <a:spcBef>
                <a:spcPct val="0"/>
              </a:spcBef>
              <a:buFontTx/>
              <a:buChar char="-"/>
            </a:pPr>
            <a:endParaRPr lang="en-US" dirty="0" smtClean="0"/>
          </a:p>
          <a:p>
            <a:pPr marL="228600" indent="-228600" eaLnBrk="1" hangingPunct="1">
              <a:spcBef>
                <a:spcPct val="0"/>
              </a:spcBef>
              <a:buFont typeface="+mj-lt"/>
              <a:buNone/>
            </a:pPr>
            <a:r>
              <a:rPr lang="en-US" b="1" baseline="0" dirty="0" smtClean="0">
                <a:latin typeface="Calibri" charset="0"/>
              </a:rPr>
              <a:t>WEBSITES/ RESOURCES USED IN THIS PRESENTATION:</a:t>
            </a:r>
          </a:p>
          <a:p>
            <a:pPr marL="228600" indent="-228600" eaLnBrk="1" hangingPunct="1">
              <a:spcBef>
                <a:spcPct val="0"/>
              </a:spcBef>
              <a:buFontTx/>
              <a:buChar char="-"/>
            </a:pPr>
            <a:r>
              <a:rPr lang="en-US" b="0" baseline="0" dirty="0" smtClean="0">
                <a:solidFill>
                  <a:srgbClr val="FF0000"/>
                </a:solidFill>
                <a:latin typeface="Calibri" charset="0"/>
              </a:rPr>
              <a:t>Science Education for Public Understanding Program, UC Berkeley. Science &amp; Life Issues. </a:t>
            </a:r>
            <a:r>
              <a:rPr lang="en-US" sz="1200" b="0" i="0" kern="1200" dirty="0" smtClean="0">
                <a:solidFill>
                  <a:schemeClr val="tx1"/>
                </a:solidFill>
                <a:latin typeface="+mn-lt"/>
                <a:ea typeface="+mn-ea"/>
                <a:cs typeface="+mn-cs"/>
              </a:rPr>
              <a:t>Ronkonkoma: Lab Aids, 2001.</a:t>
            </a:r>
          </a:p>
          <a:p>
            <a:pPr eaLnBrk="1" hangingPunct="1">
              <a:spcBef>
                <a:spcPct val="0"/>
              </a:spcBef>
              <a:buFontTx/>
              <a:buChar char="-"/>
            </a:pPr>
            <a:endParaRPr lang="en-US" b="1" dirty="0" smtClean="0">
              <a:latin typeface="Calibri" charset="0"/>
            </a:endParaRPr>
          </a:p>
          <a:p>
            <a:pPr marL="228600" indent="-228600" eaLnBrk="1" hangingPunct="1">
              <a:spcBef>
                <a:spcPct val="0"/>
              </a:spcBef>
              <a:buFont typeface="+mj-lt"/>
              <a:buNone/>
            </a:pPr>
            <a:r>
              <a:rPr lang="en-US" b="1" dirty="0" smtClean="0">
                <a:latin typeface="Calibri" charset="0"/>
              </a:rPr>
              <a:t>ADDITIONAL READING:</a:t>
            </a:r>
          </a:p>
          <a:p>
            <a:pPr lvl="0">
              <a:buFontTx/>
              <a:buChar char="-"/>
            </a:pPr>
            <a:r>
              <a:rPr lang="en-US" b="0" baseline="0" dirty="0" smtClean="0"/>
              <a:t> http://en.wikipedia.org/wiki/Base-pair</a:t>
            </a:r>
          </a:p>
          <a:p>
            <a:pPr lvl="0">
              <a:buFontTx/>
              <a:buChar char="-"/>
            </a:pPr>
            <a:r>
              <a:rPr lang="en-US" b="0" dirty="0" smtClean="0"/>
              <a:t> http://www.atascientific.com.au/blog/2010/10/15/uncovering-relationship-genes-proteins/</a:t>
            </a:r>
          </a:p>
          <a:p>
            <a:pPr lvl="0">
              <a:buFontTx/>
              <a:buChar char="-"/>
            </a:pPr>
            <a:r>
              <a:rPr lang="en-US" b="1" dirty="0" smtClean="0"/>
              <a:t> </a:t>
            </a:r>
            <a:r>
              <a:rPr lang="en-US" b="0" dirty="0" smtClean="0"/>
              <a:t>http://en.wikipedia.org/wiki/Central-dogma-of-molecular-biology (General transfers of biological</a:t>
            </a:r>
            <a:r>
              <a:rPr lang="en-US" b="0" baseline="0" dirty="0" smtClean="0"/>
              <a:t> sequential information)</a:t>
            </a:r>
          </a:p>
          <a:p>
            <a:pPr lvl="0">
              <a:buFontTx/>
              <a:buChar char="-"/>
            </a:pPr>
            <a:r>
              <a:rPr lang="en-US" b="0" baseline="0" dirty="0" smtClean="0"/>
              <a:t> http://www.ncbi.nlm.nih.gov/Class/MLACourse/Modules/MolBioReview/central-dogma.html (good visual)</a:t>
            </a:r>
          </a:p>
          <a:p>
            <a:pPr lvl="0">
              <a:buFontTx/>
              <a:buChar char="-"/>
            </a:pPr>
            <a:r>
              <a:rPr lang="en-US" b="0" baseline="0" dirty="0" smtClean="0"/>
              <a:t> http://www.accessexcellence.org/RC/VL/GG/central.php</a:t>
            </a:r>
          </a:p>
          <a:p>
            <a:pPr lvl="0">
              <a:buFontTx/>
              <a:buChar char="-"/>
            </a:pPr>
            <a:r>
              <a:rPr lang="en-US" b="0" dirty="0" smtClean="0"/>
              <a:t> http://www.dnalc.org/resources/3d/central-dogma.html (good video, but VERY detailed)</a:t>
            </a:r>
          </a:p>
          <a:p>
            <a:pPr lvl="0">
              <a:buFontTx/>
              <a:buChar char="-"/>
            </a:pPr>
            <a:r>
              <a:rPr lang="en-US" b="0" dirty="0" smtClean="0"/>
              <a:t> http://en.wikipedia.org/wiki/Translation-(biology) </a:t>
            </a:r>
          </a:p>
          <a:p>
            <a:pPr lvl="0">
              <a:buFontTx/>
              <a:buChar char="-"/>
            </a:pPr>
            <a:r>
              <a:rPr lang="en-US" b="0" dirty="0" smtClean="0"/>
              <a:t> Any high school</a:t>
            </a:r>
            <a:r>
              <a:rPr lang="en-US" b="0" baseline="0" dirty="0" smtClean="0"/>
              <a:t> level biology textbook would also be a good reference</a:t>
            </a:r>
            <a:endParaRPr lang="en-US" b="0" dirty="0" smtClean="0"/>
          </a:p>
          <a:p>
            <a:pPr marL="228600" indent="-228600" eaLnBrk="1" hangingPunct="1">
              <a:spcBef>
                <a:spcPct val="0"/>
              </a:spcBef>
              <a:buFont typeface="+mj-lt"/>
              <a:buNone/>
            </a:pPr>
            <a:endParaRPr lang="en-US" b="0" dirty="0" smtClean="0">
              <a:latin typeface="Calibri" charset="0"/>
            </a:endParaRPr>
          </a:p>
          <a:p>
            <a:pPr marL="228600" indent="-228600" eaLnBrk="1" hangingPunct="1">
              <a:spcBef>
                <a:spcPct val="0"/>
              </a:spcBef>
              <a:buFont typeface="+mj-lt"/>
              <a:buNone/>
            </a:pPr>
            <a:r>
              <a:rPr lang="en-US" b="1" baseline="0" dirty="0" smtClean="0">
                <a:latin typeface="Calibri" charset="0"/>
              </a:rPr>
              <a:t>CONTEXT FOR USE: </a:t>
            </a:r>
          </a:p>
          <a:p>
            <a:pPr marL="228600" indent="-228600" eaLnBrk="1" hangingPunct="1">
              <a:spcBef>
                <a:spcPct val="0"/>
              </a:spcBef>
              <a:buFontTx/>
              <a:buChar char="-"/>
            </a:pPr>
            <a:r>
              <a:rPr lang="en-US" b="0" baseline="0" dirty="0" smtClean="0">
                <a:latin typeface="Calibri" charset="0"/>
              </a:rPr>
              <a:t>7</a:t>
            </a:r>
            <a:r>
              <a:rPr lang="en-US" b="0" baseline="30000" dirty="0" smtClean="0">
                <a:latin typeface="Calibri" charset="0"/>
              </a:rPr>
              <a:t>TH</a:t>
            </a:r>
            <a:r>
              <a:rPr lang="en-US" b="0" baseline="0" dirty="0" smtClean="0">
                <a:latin typeface="Calibri" charset="0"/>
              </a:rPr>
              <a:t> grade life science</a:t>
            </a:r>
          </a:p>
          <a:p>
            <a:pPr marL="228600" indent="-228600" eaLnBrk="1" hangingPunct="1">
              <a:spcBef>
                <a:spcPct val="0"/>
              </a:spcBef>
              <a:buFontTx/>
              <a:buChar char="-"/>
            </a:pPr>
            <a:r>
              <a:rPr lang="en-US" b="0" baseline="0" dirty="0" smtClean="0">
                <a:latin typeface="Calibri" charset="0"/>
              </a:rPr>
              <a:t>Second lesson in four lesson unit on genetic mutation</a:t>
            </a:r>
          </a:p>
          <a:p>
            <a:pPr marL="685800" lvl="1" indent="-228600" eaLnBrk="1" hangingPunct="1">
              <a:spcBef>
                <a:spcPct val="0"/>
              </a:spcBef>
              <a:buFont typeface="+mj-lt"/>
              <a:buAutoNum type="arabicParenR"/>
            </a:pPr>
            <a:r>
              <a:rPr lang="en-US" b="0" i="0" baseline="0" dirty="0" smtClean="0">
                <a:latin typeface="Calibri" charset="0"/>
              </a:rPr>
              <a:t>The Cellular Construction Zone</a:t>
            </a:r>
          </a:p>
          <a:p>
            <a:pPr marL="685800" lvl="1" indent="-228600" eaLnBrk="1" hangingPunct="1">
              <a:spcBef>
                <a:spcPct val="0"/>
              </a:spcBef>
              <a:buFont typeface="+mj-lt"/>
              <a:buAutoNum type="arabicParenR"/>
            </a:pPr>
            <a:r>
              <a:rPr lang="en-US" b="0" i="1" baseline="0" dirty="0" smtClean="0">
                <a:latin typeface="Calibri" charset="0"/>
              </a:rPr>
              <a:t>From Gene to Protein</a:t>
            </a:r>
          </a:p>
          <a:p>
            <a:pPr marL="685800" lvl="1" indent="-228600" eaLnBrk="1" hangingPunct="1">
              <a:spcBef>
                <a:spcPct val="0"/>
              </a:spcBef>
              <a:buFont typeface="+mj-lt"/>
              <a:buAutoNum type="arabicParenR"/>
            </a:pPr>
            <a:r>
              <a:rPr lang="en-US" b="0" baseline="0" dirty="0" smtClean="0">
                <a:latin typeface="Calibri" charset="0"/>
              </a:rPr>
              <a:t>Causes of Mutation</a:t>
            </a:r>
          </a:p>
          <a:p>
            <a:pPr marL="685800" lvl="1" indent="-228600" eaLnBrk="1" hangingPunct="1">
              <a:spcBef>
                <a:spcPct val="0"/>
              </a:spcBef>
              <a:buFont typeface="+mj-lt"/>
              <a:buAutoNum type="arabicParenR"/>
            </a:pPr>
            <a:r>
              <a:rPr lang="en-US" b="0" baseline="0" dirty="0" smtClean="0">
                <a:latin typeface="Calibri" charset="0"/>
              </a:rPr>
              <a:t>Modeling Mutants</a:t>
            </a:r>
          </a:p>
          <a:p>
            <a:pPr marL="228600" lvl="0" indent="-228600" eaLnBrk="1" hangingPunct="1">
              <a:spcBef>
                <a:spcPct val="0"/>
              </a:spcBef>
              <a:buFontTx/>
              <a:buNone/>
            </a:pPr>
            <a:endParaRPr lang="en-US" b="0" baseline="0" dirty="0" smtClean="0">
              <a:latin typeface="Calibri" charset="0"/>
            </a:endParaRPr>
          </a:p>
          <a:p>
            <a:pPr marL="228600" lvl="0" indent="-228600" eaLnBrk="1" hangingPunct="1">
              <a:spcBef>
                <a:spcPct val="0"/>
              </a:spcBef>
              <a:buFont typeface="+mj-lt"/>
              <a:buNone/>
            </a:pPr>
            <a:r>
              <a:rPr lang="en-US" b="1" baseline="0" dirty="0" smtClean="0">
                <a:latin typeface="Calibri" charset="0"/>
              </a:rPr>
              <a:t>EVALUATION TIPS:</a:t>
            </a:r>
          </a:p>
          <a:p>
            <a:pPr marL="228600" lvl="0" indent="-228600" eaLnBrk="1" hangingPunct="1">
              <a:spcBef>
                <a:spcPct val="0"/>
              </a:spcBef>
              <a:buFontTx/>
              <a:buChar char="-"/>
            </a:pPr>
            <a:r>
              <a:rPr lang="en-US" b="0" baseline="0" dirty="0" smtClean="0">
                <a:latin typeface="Calibri" charset="0"/>
              </a:rPr>
              <a:t>Evaluation techniques used in this activity: Gauging class discussions, notebooks</a:t>
            </a:r>
          </a:p>
          <a:p>
            <a:pPr marL="228600" lvl="0" indent="-228600" eaLnBrk="1" hangingPunct="1">
              <a:spcBef>
                <a:spcPct val="0"/>
              </a:spcBef>
              <a:buFontTx/>
              <a:buChar char="-"/>
            </a:pPr>
            <a:r>
              <a:rPr lang="en-US" b="0" baseline="0" dirty="0" smtClean="0">
                <a:latin typeface="Calibri" charset="0"/>
              </a:rPr>
              <a:t>Refer to 5E lesson plan, 2. From gene to protein-5E.docx</a:t>
            </a:r>
          </a:p>
          <a:p>
            <a:pPr marL="228600" lvl="0" indent="-228600" eaLnBrk="1" hangingPunct="1">
              <a:spcBef>
                <a:spcPct val="0"/>
              </a:spcBef>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TEACHING NOTES:</a:t>
            </a:r>
          </a:p>
          <a:p>
            <a:pPr marL="228600" lvl="0" indent="-228600" eaLnBrk="1" hangingPunct="1">
              <a:spcBef>
                <a:spcPct val="0"/>
              </a:spcBef>
              <a:buFontTx/>
              <a:buChar char="-"/>
            </a:pPr>
            <a:r>
              <a:rPr lang="en-US" b="0" dirty="0" smtClean="0">
                <a:latin typeface="Calibri" charset="0"/>
              </a:rPr>
              <a:t>ESR</a:t>
            </a:r>
            <a:r>
              <a:rPr lang="en-US" b="0" baseline="0" dirty="0" smtClean="0">
                <a:latin typeface="Calibri" charset="0"/>
              </a:rPr>
              <a:t> will be used as an acronym for Expected Student Response.</a:t>
            </a:r>
          </a:p>
          <a:p>
            <a:pPr marL="228600" marR="0" lvl="0" indent="-228600" algn="l" defTabSz="914400" rtl="0" eaLnBrk="1" fontAlgn="auto" latinLnBrk="0" hangingPunct="1">
              <a:lnSpc>
                <a:spcPct val="100000"/>
              </a:lnSpc>
              <a:spcBef>
                <a:spcPct val="0"/>
              </a:spcBef>
              <a:spcAft>
                <a:spcPts val="0"/>
              </a:spcAft>
              <a:buClrTx/>
              <a:buSzTx/>
              <a:buFontTx/>
              <a:buChar char="-"/>
              <a:tabLst/>
              <a:defRPr/>
            </a:pPr>
            <a:r>
              <a:rPr lang="en-US" b="0" baseline="0" dirty="0" smtClean="0">
                <a:latin typeface="Calibri" charset="0"/>
              </a:rPr>
              <a:t>Each slide will have “Teacher slide:” or “Student slide:” at the top of the presentation notes. This indicates whether or not the slide should be used by the teacher (teacher slide) or shown to the students (student slide). Teacher slides can be hidden  when presenting using the “Hide Slide” option. </a:t>
            </a:r>
          </a:p>
          <a:p>
            <a:pPr marL="228600" lvl="0" indent="-228600" eaLnBrk="1" hangingPunct="1">
              <a:spcBef>
                <a:spcPct val="0"/>
              </a:spcBef>
              <a:buFontTx/>
              <a:buChar char="-"/>
            </a:pPr>
            <a:r>
              <a:rPr lang="en-US" b="0" u="none" baseline="0" dirty="0" smtClean="0">
                <a:latin typeface="Calibri" charset="0"/>
              </a:rPr>
              <a:t>Students will be required to record ideas and analysis in notebooks throughout the unit, a template for the student notebooks is provided in 2. From gene to protein-notebook.docx</a:t>
            </a:r>
          </a:p>
          <a:p>
            <a:pPr marL="685800" lvl="1" indent="-228600" eaLnBrk="1" hangingPunct="1">
              <a:spcBef>
                <a:spcPct val="0"/>
              </a:spcBef>
              <a:buFont typeface="Arial" pitchFamily="34" charset="0"/>
              <a:buChar char="•"/>
            </a:pPr>
            <a:r>
              <a:rPr lang="en-US" b="0" u="sng" baseline="0" dirty="0" smtClean="0">
                <a:latin typeface="Calibri" charset="0"/>
              </a:rPr>
              <a:t>Underlined text indicates a place where students should record something in their notebooks</a:t>
            </a:r>
          </a:p>
          <a:p>
            <a:pPr marL="685800" lvl="1" indent="-228600" eaLnBrk="1" hangingPunct="1">
              <a:spcBef>
                <a:spcPct val="0"/>
              </a:spcBef>
              <a:buFont typeface="Arial" pitchFamily="34" charset="0"/>
              <a:buChar char="•"/>
            </a:pPr>
            <a:r>
              <a:rPr lang="en-US" b="0" u="none" baseline="0" dirty="0" smtClean="0">
                <a:latin typeface="Calibri" charset="0"/>
              </a:rPr>
              <a:t>Notebooks will always be divided into 4 sections: Questions, hypotheses, evidence and analysis. </a:t>
            </a:r>
          </a:p>
          <a:p>
            <a:pPr marL="685800" lvl="1" indent="-228600" eaLnBrk="1" hangingPunct="1">
              <a:spcBef>
                <a:spcPct val="0"/>
              </a:spcBef>
              <a:buFont typeface="Arial" pitchFamily="34" charset="0"/>
              <a:buChar char="•"/>
            </a:pPr>
            <a:r>
              <a:rPr lang="en-US" b="0" u="none" baseline="0" dirty="0" smtClean="0">
                <a:latin typeface="Calibri" charset="0"/>
              </a:rPr>
              <a:t>This set up allows students to hypothesize about the questions looked at in the unit, gather evidence, analyze that evidence and compare their final answers to the problems to their original hypotheses.</a:t>
            </a:r>
          </a:p>
          <a:p>
            <a:pPr marL="228600" lvl="0" indent="-228600" eaLnBrk="1" hangingPunct="1">
              <a:spcBef>
                <a:spcPct val="0"/>
              </a:spcBef>
              <a:buFontTx/>
              <a:buChar char="-"/>
            </a:pPr>
            <a:endParaRPr lang="en-US" b="0" baseline="0" dirty="0" smtClean="0">
              <a:latin typeface="Calibri" charset="0"/>
            </a:endParaRPr>
          </a:p>
          <a:p>
            <a:pPr marL="228600" marR="0" lvl="0" indent="-228600" algn="l" defTabSz="914400" rtl="0" eaLnBrk="1" fontAlgn="auto" latinLnBrk="0" hangingPunct="1">
              <a:lnSpc>
                <a:spcPct val="100000"/>
              </a:lnSpc>
              <a:spcBef>
                <a:spcPct val="0"/>
              </a:spcBef>
              <a:spcAft>
                <a:spcPts val="0"/>
              </a:spcAft>
              <a:buClrTx/>
              <a:buSzTx/>
              <a:buFontTx/>
              <a:buNone/>
              <a:tabLst/>
              <a:defRPr/>
            </a:pPr>
            <a:r>
              <a:rPr lang="en-US" b="1" baseline="0" dirty="0" smtClean="0">
                <a:latin typeface="Calibri" charset="0"/>
              </a:rPr>
              <a:t>VOCABULARY:</a:t>
            </a:r>
          </a:p>
          <a:p>
            <a:pPr>
              <a:buFontTx/>
              <a:buNone/>
            </a:pPr>
            <a:r>
              <a:rPr lang="en-US" b="0" dirty="0" smtClean="0"/>
              <a:t> </a:t>
            </a:r>
            <a:r>
              <a:rPr lang="en-US" b="0" i="1" dirty="0" smtClean="0"/>
              <a:t>Previously</a:t>
            </a:r>
            <a:r>
              <a:rPr lang="en-US" b="0" i="1" baseline="0" dirty="0" smtClean="0"/>
              <a:t> introduced </a:t>
            </a:r>
            <a:r>
              <a:rPr lang="en-US" b="0" i="0" baseline="0" dirty="0" smtClean="0"/>
              <a:t>:</a:t>
            </a:r>
            <a:endParaRPr lang="en-US" b="0" dirty="0" smtClean="0"/>
          </a:p>
          <a:p>
            <a:pPr>
              <a:buFontTx/>
              <a:buChar char="-"/>
            </a:pPr>
            <a:r>
              <a:rPr lang="en-US" b="0" dirty="0" smtClean="0"/>
              <a:t> Protein: </a:t>
            </a:r>
            <a:r>
              <a:rPr lang="en-US" sz="1200" b="0" dirty="0" smtClean="0"/>
              <a:t>Compounds made by organisms that are involved in almost every aspect of what happens in living organisms.</a:t>
            </a:r>
          </a:p>
          <a:p>
            <a:pPr>
              <a:buFontTx/>
              <a:buChar char="-"/>
            </a:pPr>
            <a:r>
              <a:rPr lang="en-US" sz="1200" b="0" dirty="0" smtClean="0"/>
              <a:t> Function: What something does, or its job.</a:t>
            </a:r>
            <a:endParaRPr lang="en-US" b="0" dirty="0" smtClean="0"/>
          </a:p>
          <a:p>
            <a:pPr>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MATERIALS PROVIDED:</a:t>
            </a:r>
          </a:p>
          <a:p>
            <a:pPr lvl="0">
              <a:buFontTx/>
              <a:buChar char="-"/>
            </a:pPr>
            <a:r>
              <a:rPr lang="en-US" sz="1200" kern="1200" dirty="0" smtClean="0">
                <a:solidFill>
                  <a:schemeClr val="tx1"/>
                </a:solidFill>
                <a:latin typeface="+mn-lt"/>
                <a:ea typeface="+mn-ea"/>
                <a:cs typeface="+mn-cs"/>
              </a:rPr>
              <a:t> 2. From</a:t>
            </a:r>
            <a:r>
              <a:rPr lang="en-US" sz="1200" kern="1200" baseline="0" dirty="0" smtClean="0">
                <a:solidFill>
                  <a:schemeClr val="tx1"/>
                </a:solidFill>
                <a:latin typeface="+mn-lt"/>
                <a:ea typeface="+mn-ea"/>
                <a:cs typeface="+mn-cs"/>
              </a:rPr>
              <a:t> gene to protein-5E.docx</a:t>
            </a:r>
          </a:p>
          <a:p>
            <a:pPr lvl="0">
              <a:buFontTx/>
              <a:buChar char="-"/>
            </a:pPr>
            <a:r>
              <a:rPr lang="en-US" sz="1200" kern="1200" baseline="0" dirty="0" smtClean="0">
                <a:solidFill>
                  <a:schemeClr val="tx1"/>
                </a:solidFill>
                <a:latin typeface="+mn-lt"/>
                <a:ea typeface="+mn-ea"/>
                <a:cs typeface="+mn-cs"/>
              </a:rPr>
              <a:t> 2. From gene to protein-activity instructions.docx</a:t>
            </a:r>
          </a:p>
          <a:p>
            <a:pPr lvl="0">
              <a:buFontTx/>
              <a:buChar char="-"/>
            </a:pPr>
            <a:r>
              <a:rPr lang="en-US" sz="1200" kern="1200" baseline="0" dirty="0" smtClean="0">
                <a:solidFill>
                  <a:schemeClr val="tx1"/>
                </a:solidFill>
                <a:latin typeface="+mn-lt"/>
                <a:ea typeface="+mn-ea"/>
                <a:cs typeface="+mn-cs"/>
              </a:rPr>
              <a:t> 2. From gene to protein-activity key.docx</a:t>
            </a:r>
          </a:p>
          <a:p>
            <a:pPr lvl="0">
              <a:buFontTx/>
              <a:buChar char="-"/>
            </a:pPr>
            <a:r>
              <a:rPr lang="en-US" baseline="0" dirty="0" smtClean="0"/>
              <a:t> </a:t>
            </a:r>
            <a:r>
              <a:rPr lang="en-US" dirty="0" smtClean="0"/>
              <a:t>2. From gene to protein</a:t>
            </a:r>
            <a:r>
              <a:rPr lang="en-US" baseline="0" dirty="0" smtClean="0"/>
              <a:t>-</a:t>
            </a:r>
            <a:r>
              <a:rPr lang="en-US" baseline="0" dirty="0" err="1" smtClean="0"/>
              <a:t>flipchart.flipchart</a:t>
            </a:r>
            <a:endParaRPr lang="en-US" baseline="0" dirty="0" smtClean="0"/>
          </a:p>
          <a:p>
            <a:pPr lvl="0">
              <a:buFontTx/>
              <a:buChar char="-"/>
            </a:pPr>
            <a:r>
              <a:rPr lang="en-US" baseline="0" dirty="0" smtClean="0"/>
              <a:t> 2. From gene to protein.ppt</a:t>
            </a:r>
          </a:p>
          <a:p>
            <a:pPr lvl="0">
              <a:buFontTx/>
              <a:buChar char="-"/>
            </a:pPr>
            <a:r>
              <a:rPr lang="en-US" baseline="0" smtClean="0"/>
              <a:t> 2</a:t>
            </a:r>
            <a:r>
              <a:rPr lang="en-US" baseline="0" dirty="0" smtClean="0"/>
              <a:t>. From gene to protein-notebook.docx</a:t>
            </a:r>
          </a:p>
          <a:p>
            <a:pPr marL="0" marR="0" lvl="0" indent="0" algn="l" defTabSz="457200" rtl="0" eaLnBrk="1" fontAlgn="auto" latinLnBrk="0" hangingPunct="1">
              <a:lnSpc>
                <a:spcPct val="100000"/>
              </a:lnSpc>
              <a:spcBef>
                <a:spcPts val="0"/>
              </a:spcBef>
              <a:spcAft>
                <a:spcPts val="0"/>
              </a:spcAft>
              <a:buClrTx/>
              <a:buSzTx/>
              <a:buFontTx/>
              <a:buChar char="-"/>
              <a:tabLst/>
              <a:defRPr/>
            </a:pPr>
            <a:r>
              <a:rPr lang="en-US" baseline="0" dirty="0" smtClean="0"/>
              <a:t> </a:t>
            </a:r>
            <a:r>
              <a:rPr lang="en-US" sz="1200" kern="1200" baseline="0" dirty="0" smtClean="0">
                <a:solidFill>
                  <a:schemeClr val="tx1"/>
                </a:solidFill>
                <a:latin typeface="+mn-lt"/>
                <a:ea typeface="+mn-ea"/>
                <a:cs typeface="+mn-cs"/>
              </a:rPr>
              <a:t>2. From gene to protein-notebook-key.docx</a:t>
            </a:r>
            <a:endParaRPr lang="en-US" baseline="0" dirty="0" smtClean="0"/>
          </a:p>
          <a:p>
            <a:pPr lvl="0">
              <a:buFontTx/>
              <a:buChar char="-"/>
            </a:pPr>
            <a:endParaRPr lang="en-US" baseline="0" dirty="0" smtClean="0"/>
          </a:p>
          <a:p>
            <a:pPr lvl="0">
              <a:buFontTx/>
              <a:buNone/>
            </a:pPr>
            <a:r>
              <a:rPr lang="en-US" sz="1200" b="1" kern="1200" dirty="0" smtClean="0">
                <a:solidFill>
                  <a:schemeClr val="tx1"/>
                </a:solidFill>
                <a:latin typeface="+mn-lt"/>
                <a:ea typeface="+mn-ea"/>
                <a:cs typeface="+mn-cs"/>
              </a:rPr>
              <a:t>MATERIALS:</a:t>
            </a:r>
          </a:p>
          <a:p>
            <a:pPr lvl="0">
              <a:buFontTx/>
              <a:buChar char="-"/>
            </a:pPr>
            <a:r>
              <a:rPr lang="en-US" sz="1200" b="0" i="1" kern="1200" baseline="0" dirty="0" smtClean="0">
                <a:solidFill>
                  <a:schemeClr val="tx1"/>
                </a:solidFill>
                <a:latin typeface="+mn-lt"/>
                <a:ea typeface="+mn-ea"/>
                <a:cs typeface="+mn-cs"/>
              </a:rPr>
              <a:t> Required</a:t>
            </a:r>
          </a:p>
          <a:p>
            <a:pPr marL="228600" lvl="0" indent="-228600">
              <a:buFont typeface="+mj-lt"/>
              <a:buAutoNum type="arabicPeriod"/>
            </a:pPr>
            <a:r>
              <a:rPr lang="en-US" sz="1200" b="0" kern="1200" baseline="0" dirty="0" smtClean="0">
                <a:solidFill>
                  <a:schemeClr val="tx1"/>
                </a:solidFill>
                <a:latin typeface="+mn-lt"/>
                <a:ea typeface="+mn-ea"/>
                <a:cs typeface="+mn-cs"/>
              </a:rPr>
              <a:t>Scissors (1 per pair of students)</a:t>
            </a:r>
          </a:p>
          <a:p>
            <a:pPr marL="228600" lvl="0" indent="-228600">
              <a:buFont typeface="+mj-lt"/>
              <a:buAutoNum type="arabicPeriod"/>
            </a:pPr>
            <a:r>
              <a:rPr lang="en-US" sz="1200" b="0" kern="1200" baseline="0" dirty="0" smtClean="0">
                <a:solidFill>
                  <a:schemeClr val="tx1"/>
                </a:solidFill>
                <a:latin typeface="+mn-lt"/>
                <a:ea typeface="+mn-ea"/>
                <a:cs typeface="+mn-cs"/>
              </a:rPr>
              <a:t>Construction paper: Black, yellow, red, blue</a:t>
            </a:r>
          </a:p>
          <a:p>
            <a:pPr marL="228600" lvl="0" indent="-228600">
              <a:buFont typeface="+mj-lt"/>
              <a:buAutoNum type="arabicPeriod"/>
            </a:pPr>
            <a:r>
              <a:rPr lang="en-US" sz="1200" b="0" kern="1200" baseline="0" dirty="0" smtClean="0">
                <a:solidFill>
                  <a:schemeClr val="tx1"/>
                </a:solidFill>
                <a:latin typeface="+mn-lt"/>
                <a:ea typeface="+mn-ea"/>
                <a:cs typeface="+mn-cs"/>
              </a:rPr>
              <a:t>White printer paper (1 piece for student)</a:t>
            </a:r>
          </a:p>
          <a:p>
            <a:pPr marL="228600" lvl="0" indent="-228600">
              <a:buFont typeface="+mj-lt"/>
              <a:buAutoNum type="arabicPeriod"/>
            </a:pPr>
            <a:endParaRPr lang="en-US" sz="1200" b="0" kern="1200" baseline="0" dirty="0" smtClean="0">
              <a:solidFill>
                <a:schemeClr val="tx1"/>
              </a:solidFill>
              <a:latin typeface="+mn-lt"/>
              <a:ea typeface="+mn-ea"/>
              <a:cs typeface="+mn-cs"/>
            </a:endParaRPr>
          </a:p>
          <a:p>
            <a:pPr lvl="0">
              <a:buFontTx/>
              <a:buChar char="-"/>
            </a:pPr>
            <a:r>
              <a:rPr lang="en-US" sz="1200" b="0" kern="1200" baseline="0" dirty="0" smtClean="0">
                <a:solidFill>
                  <a:schemeClr val="tx1"/>
                </a:solidFill>
                <a:latin typeface="+mn-lt"/>
                <a:ea typeface="+mn-ea"/>
                <a:cs typeface="+mn-cs"/>
              </a:rPr>
              <a:t> </a:t>
            </a:r>
            <a:r>
              <a:rPr lang="en-US" sz="1200" b="0" i="1" kern="1200" baseline="0" dirty="0" smtClean="0">
                <a:solidFill>
                  <a:schemeClr val="tx1"/>
                </a:solidFill>
                <a:latin typeface="+mn-lt"/>
                <a:ea typeface="+mn-ea"/>
                <a:cs typeface="+mn-cs"/>
              </a:rPr>
              <a:t>Optional</a:t>
            </a:r>
            <a:endParaRPr lang="en-US" sz="1200" b="0" kern="1200" baseline="0" dirty="0" smtClean="0">
              <a:solidFill>
                <a:schemeClr val="tx1"/>
              </a:solidFill>
              <a:latin typeface="+mn-lt"/>
              <a:ea typeface="+mn-ea"/>
              <a:cs typeface="+mn-cs"/>
            </a:endParaRPr>
          </a:p>
          <a:p>
            <a:pPr marL="228600" lvl="0" indent="-228600">
              <a:buFont typeface="+mj-lt"/>
              <a:buAutoNum type="arabicPeriod"/>
            </a:pPr>
            <a:r>
              <a:rPr lang="en-US" sz="1200" b="0" kern="1200" baseline="0" dirty="0" smtClean="0">
                <a:solidFill>
                  <a:schemeClr val="tx1"/>
                </a:solidFill>
                <a:latin typeface="+mn-lt"/>
                <a:ea typeface="+mn-ea"/>
                <a:cs typeface="+mn-cs"/>
              </a:rPr>
              <a:t> Promethean interactive whiteboard and associated software </a:t>
            </a:r>
          </a:p>
          <a:p>
            <a:pPr marL="228600" lvl="0" indent="-228600">
              <a:buFont typeface="+mj-lt"/>
              <a:buAutoNum type="arabicPeriod"/>
            </a:pPr>
            <a:r>
              <a:rPr lang="en-US" sz="1200" b="0" kern="1200" baseline="0" dirty="0" smtClean="0">
                <a:solidFill>
                  <a:schemeClr val="tx1"/>
                </a:solidFill>
                <a:latin typeface="+mn-lt"/>
                <a:ea typeface="+mn-ea"/>
                <a:cs typeface="+mn-cs"/>
              </a:rPr>
              <a:t>Colorful chalk/ whiteboard pens</a:t>
            </a:r>
            <a:endParaRPr lang="en-US" sz="1200" b="0" kern="1200" dirty="0" smtClean="0">
              <a:solidFill>
                <a:schemeClr val="tx1"/>
              </a:solidFill>
              <a:latin typeface="+mn-lt"/>
              <a:ea typeface="+mn-ea"/>
              <a:cs typeface="+mn-cs"/>
            </a:endParaRPr>
          </a:p>
          <a:p>
            <a:pPr lvl="0">
              <a:buFontTx/>
              <a:buChar char="-"/>
            </a:pPr>
            <a:endParaRPr lang="en-US" dirty="0"/>
          </a:p>
        </p:txBody>
      </p:sp>
      <p:sp>
        <p:nvSpPr>
          <p:cNvPr id="4" name="Slide Number Placeholder 3"/>
          <p:cNvSpPr>
            <a:spLocks noGrp="1"/>
          </p:cNvSpPr>
          <p:nvPr>
            <p:ph type="sldNum" sz="quarter" idx="10"/>
          </p:nvPr>
        </p:nvSpPr>
        <p:spPr/>
        <p:txBody>
          <a:bodyPr/>
          <a:lstStyle/>
          <a:p>
            <a:fld id="{3C3D2253-9E5D-453B-A896-53A68A70DA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ENGAGE</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ENGAGE section. More details will be provided in the comments for each slide.</a:t>
            </a:r>
          </a:p>
          <a:p>
            <a:endParaRPr lang="en-US" b="1" baseline="0" dirty="0" smtClean="0"/>
          </a:p>
          <a:p>
            <a:r>
              <a:rPr lang="en-US" b="1" baseline="0" dirty="0" smtClean="0"/>
              <a:t>ENGAGE GOAL:</a:t>
            </a:r>
            <a:endParaRPr lang="en-US" dirty="0" smtClean="0"/>
          </a:p>
          <a:p>
            <a:pPr>
              <a:buFontTx/>
              <a:buChar char="-"/>
            </a:pPr>
            <a:r>
              <a:rPr lang="en-US" dirty="0" smtClean="0"/>
              <a:t>To highlight</a:t>
            </a:r>
            <a:r>
              <a:rPr lang="en-US" baseline="0" dirty="0" smtClean="0"/>
              <a:t> gaps of knowledge for students concerning the relationships of genes, proteins and phenotype and create interest in filling in those gaps.</a:t>
            </a:r>
          </a:p>
          <a:p>
            <a:pPr>
              <a:buFontTx/>
              <a:buChar char="-"/>
            </a:pPr>
            <a:endParaRPr lang="en-US" dirty="0" smtClean="0"/>
          </a:p>
          <a:p>
            <a:r>
              <a:rPr lang="en-US" b="1" dirty="0" smtClean="0"/>
              <a:t>OVERVIEW:</a:t>
            </a:r>
          </a:p>
          <a:p>
            <a:pPr>
              <a:buFontTx/>
              <a:buChar char="-"/>
            </a:pPr>
            <a:r>
              <a:rPr lang="en-US" dirty="0" smtClean="0"/>
              <a:t> Remind students</a:t>
            </a:r>
            <a:r>
              <a:rPr lang="en-US" baseline="0" dirty="0" smtClean="0"/>
              <a:t> of the connections they understand between genes, proteins and phenotype. </a:t>
            </a:r>
            <a:endParaRPr lang="en-US" dirty="0" smtClean="0"/>
          </a:p>
          <a:p>
            <a:pPr lvl="1">
              <a:buFont typeface="Arial" pitchFamily="34" charset="0"/>
              <a:buChar char="•"/>
            </a:pPr>
            <a:r>
              <a:rPr lang="en-US" b="0" baseline="0" dirty="0" smtClean="0"/>
              <a:t>Ask: What is it that actually creates the different phenotypes?</a:t>
            </a:r>
          </a:p>
          <a:p>
            <a:pPr lvl="2">
              <a:buFont typeface="Wingdings" pitchFamily="2" charset="2"/>
              <a:buChar char="§"/>
            </a:pPr>
            <a:r>
              <a:rPr lang="en-US" b="0" baseline="0" dirty="0" smtClean="0"/>
              <a:t> ESR: Proteins, construction workers, things with jobs</a:t>
            </a:r>
          </a:p>
          <a:p>
            <a:pPr lvl="0">
              <a:buFont typeface="Arial" pitchFamily="34" charset="0"/>
              <a:buNone/>
            </a:pPr>
            <a:r>
              <a:rPr lang="en-US" b="0" baseline="0" dirty="0" smtClean="0"/>
              <a:t>- Create connection between previously learned concepts and the upcoming lesson focusing on how genes determine proteins jobs, which then go on to determine phenotype.</a:t>
            </a:r>
          </a:p>
          <a:p>
            <a:r>
              <a:rPr lang="en-US" b="1" baseline="0" dirty="0" smtClean="0"/>
              <a:t>- </a:t>
            </a:r>
            <a:r>
              <a:rPr lang="en-US" b="0" baseline="0" dirty="0" smtClean="0"/>
              <a:t>Facilitate students recording hypotheses about the following question:</a:t>
            </a:r>
            <a:endParaRPr lang="en-US" b="1" baseline="0" dirty="0" smtClean="0"/>
          </a:p>
          <a:p>
            <a:pPr lvl="1">
              <a:buFont typeface="Arial" pitchFamily="34" charset="0"/>
              <a:buChar char="•"/>
            </a:pPr>
            <a:r>
              <a:rPr lang="en-US" b="0" baseline="0" dirty="0" smtClean="0"/>
              <a:t>Ask: </a:t>
            </a:r>
            <a:r>
              <a:rPr lang="en-US" b="0" i="0" u="sng" baseline="0" dirty="0" smtClean="0"/>
              <a:t>What is the relationship between genes and proteins?</a:t>
            </a:r>
            <a:endParaRPr lang="en-US" b="1" i="0" u="sng" baseline="0" dirty="0" smtClean="0"/>
          </a:p>
          <a:p>
            <a:pPr lvl="2">
              <a:buFont typeface="Wingdings" pitchFamily="2" charset="2"/>
              <a:buChar char="§"/>
            </a:pPr>
            <a:r>
              <a:rPr lang="en-US" sz="1200" kern="1200" dirty="0" smtClean="0">
                <a:solidFill>
                  <a:schemeClr val="tx1"/>
                </a:solidFill>
                <a:latin typeface="+mn-lt"/>
                <a:ea typeface="+mn-ea"/>
                <a:cs typeface="+mn-cs"/>
              </a:rPr>
              <a:t>ESR: Genes make proteins, genes tell proteins what to make, genes become proteins</a:t>
            </a:r>
          </a:p>
          <a:p>
            <a:endParaRPr lang="en-US" b="1"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a:t>
            </a:r>
            <a:r>
              <a:rPr lang="en-US" baseline="0" dirty="0" smtClean="0"/>
              <a:t> ENGAGE</a:t>
            </a:r>
            <a:endParaRPr lang="en-US" dirty="0" smtClean="0"/>
          </a:p>
          <a:p>
            <a:pPr lvl="1">
              <a:buFont typeface="Arial" pitchFamily="34" charset="0"/>
              <a:buChar char="•"/>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dirty="0" smtClean="0"/>
              <a:t>  This is an animated slide, each frame will be paired</a:t>
            </a:r>
            <a:r>
              <a:rPr lang="en-US" baseline="0" dirty="0" smtClean="0"/>
              <a:t> with its description.</a:t>
            </a:r>
            <a:r>
              <a:rPr lang="en-US" dirty="0" smtClean="0"/>
              <a:t> </a:t>
            </a:r>
          </a:p>
          <a:p>
            <a:pPr>
              <a:buFontTx/>
              <a:buChar char="-"/>
            </a:pPr>
            <a:r>
              <a:rPr lang="en-US" dirty="0" smtClean="0"/>
              <a:t> Remind students</a:t>
            </a:r>
            <a:r>
              <a:rPr lang="en-US" baseline="0" dirty="0" smtClean="0"/>
              <a:t> of the connections they understand between genes, proteins and phenotype. </a:t>
            </a:r>
            <a:endParaRPr lang="en-US" dirty="0" smtClean="0"/>
          </a:p>
          <a:p>
            <a:pPr lvl="1">
              <a:buFont typeface="Arial" pitchFamily="34" charset="0"/>
              <a:buChar char="•"/>
            </a:pPr>
            <a:r>
              <a:rPr lang="en-US" dirty="0" smtClean="0"/>
              <a:t> Frame 1: Remember Sky</a:t>
            </a:r>
            <a:r>
              <a:rPr lang="en-US" baseline="0" dirty="0" smtClean="0"/>
              <a:t>e and Poppy? And how they have different tail phenotypes? Skye’s tail is blue while Poppy’s is red.</a:t>
            </a:r>
          </a:p>
          <a:p>
            <a:pPr lvl="1">
              <a:buFont typeface="Arial" pitchFamily="34" charset="0"/>
              <a:buChar char="•"/>
            </a:pPr>
            <a:r>
              <a:rPr lang="en-US" b="1" baseline="0" dirty="0" smtClean="0"/>
              <a:t> </a:t>
            </a:r>
            <a:r>
              <a:rPr lang="en-US" b="0" baseline="0" dirty="0" smtClean="0"/>
              <a:t>Frame 2: We know that there are genes that determine their different tail color.</a:t>
            </a:r>
          </a:p>
          <a:p>
            <a:pPr lvl="1">
              <a:buFont typeface="Arial" pitchFamily="34" charset="0"/>
              <a:buChar char="•"/>
            </a:pPr>
            <a:r>
              <a:rPr lang="en-US" b="0" baseline="0" dirty="0" smtClean="0"/>
              <a:t> Frame 3: Ask: Think back to the last lesson, what is it that actually creates the different phenotypes?</a:t>
            </a:r>
          </a:p>
          <a:p>
            <a:pPr lvl="2">
              <a:buFont typeface="Wingdings" pitchFamily="2" charset="2"/>
              <a:buChar char="§"/>
            </a:pPr>
            <a:r>
              <a:rPr lang="en-US" b="0" baseline="0" dirty="0" smtClean="0"/>
              <a:t> ESR: Proteins, construction workers, things with jobs</a:t>
            </a:r>
          </a:p>
          <a:p>
            <a:pPr lvl="1">
              <a:buFont typeface="Arial" pitchFamily="34" charset="0"/>
              <a:buChar char="•"/>
            </a:pPr>
            <a:r>
              <a:rPr lang="en-US" b="0" baseline="0" dirty="0" smtClean="0"/>
              <a:t> Frame 4:Proteins that determine tail color in Skye and Poppy do their jobs a little differently, resulting in Skye’s blue tails and Poppy’s red tail.</a:t>
            </a:r>
          </a:p>
          <a:p>
            <a:pPr lvl="0">
              <a:buFontTx/>
              <a:buChar char="-"/>
            </a:pPr>
            <a:r>
              <a:rPr lang="en-US" b="0" baseline="0" dirty="0" smtClean="0"/>
              <a:t> Create connection between previously learned concepts and the upcoming lesson focusing on how genes determine proteins jobs, which then go on to determine phenotype.</a:t>
            </a:r>
          </a:p>
          <a:p>
            <a:pPr lvl="1">
              <a:buFont typeface="Arial" pitchFamily="34" charset="0"/>
              <a:buChar char="•"/>
            </a:pPr>
            <a:r>
              <a:rPr lang="en-US" b="0" baseline="0" dirty="0" smtClean="0"/>
              <a:t> Frame 5: But we never talked about how genes determine the job of their proteins did we?</a:t>
            </a:r>
          </a:p>
          <a:p>
            <a:pPr lvl="1">
              <a:buFont typeface="Arial" pitchFamily="34" charset="0"/>
              <a:buChar char="•"/>
            </a:pPr>
            <a:r>
              <a:rPr lang="en-US" b="0" baseline="0" dirty="0" smtClean="0"/>
              <a:t> For this lesson we are going to talk about how genes tell proteins what to do, resulting in different phenotypes.</a:t>
            </a:r>
          </a:p>
          <a:p>
            <a:endParaRPr lang="en-US" b="1" baseline="0" dirty="0" smtClean="0"/>
          </a:p>
          <a:p>
            <a:r>
              <a:rPr lang="en-US" b="1" baseline="0" dirty="0" smtClean="0"/>
              <a:t>SLIDE GOAL:</a:t>
            </a:r>
          </a:p>
          <a:p>
            <a:pPr>
              <a:buFontTx/>
              <a:buChar char="-"/>
            </a:pPr>
            <a:r>
              <a:rPr lang="en-US" b="0" baseline="0" dirty="0" smtClean="0"/>
              <a:t> Connect students previous knowledge about genes and proteins with what they will be learning in the upcoming lesson.</a:t>
            </a:r>
          </a:p>
          <a:p>
            <a:pPr>
              <a:buFontTx/>
              <a:buChar char="-"/>
            </a:pPr>
            <a:endParaRPr lang="en-US" b="1" baseline="0" dirty="0" smtClean="0"/>
          </a:p>
          <a:p>
            <a:r>
              <a:rPr lang="en-US" b="1" baseline="0" dirty="0" smtClean="0"/>
              <a:t>NOTES:</a:t>
            </a:r>
          </a:p>
          <a:p>
            <a:endParaRPr lang="en-US" b="1" baseline="0" dirty="0" smtClean="0"/>
          </a:p>
          <a:p>
            <a:r>
              <a:rPr lang="en-US" b="1" baseline="0" dirty="0" smtClean="0"/>
              <a:t>PICTURE/ GRAPHOCS CREDITS: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solidFill>
                  <a:srgbClr val="FF0000"/>
                </a:solidFill>
                <a:latin typeface="Calibri" charset="0"/>
              </a:rPr>
              <a:t>Skye and Poppy images: Science Education for Public Understanding Program, UC Berkeley. Science &amp; Life Issues. </a:t>
            </a:r>
            <a:r>
              <a:rPr lang="en-US" sz="1200" b="0" i="0" kern="1200" dirty="0" smtClean="0">
                <a:solidFill>
                  <a:schemeClr val="tx1"/>
                </a:solidFill>
                <a:latin typeface="+mn-lt"/>
                <a:ea typeface="+mn-ea"/>
                <a:cs typeface="+mn-cs"/>
              </a:rPr>
              <a:t>Ronkonkoma: Lab Aids, 2001.</a:t>
            </a:r>
          </a:p>
          <a:p>
            <a:endParaRPr lang="en-US" b="1" baseline="0" dirty="0" smtClean="0"/>
          </a:p>
          <a:p>
            <a:endParaRPr lang="en-US" b="1" i="1" dirty="0" smtClean="0">
              <a:solidFill>
                <a:srgbClr val="00B0F0"/>
              </a:solidFill>
              <a:latin typeface="Calibri" charset="0"/>
            </a:endParaRPr>
          </a:p>
          <a:p>
            <a:pPr lvl="0">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a:t>
            </a:r>
            <a:r>
              <a:rPr lang="en-US" baseline="0" dirty="0" smtClean="0"/>
              <a:t> ENGAGE</a:t>
            </a:r>
            <a:endParaRPr lang="en-US" dirty="0" smtClean="0"/>
          </a:p>
          <a:p>
            <a:pPr lvl="1">
              <a:buFont typeface="Arial" pitchFamily="34" charset="0"/>
              <a:buChar char="•"/>
            </a:pPr>
            <a:endParaRPr lang="en-US" baseline="0" dirty="0" smtClean="0"/>
          </a:p>
          <a:p>
            <a:r>
              <a:rPr lang="en-US" b="1" dirty="0" smtClean="0"/>
              <a:t>INSTRUCTIONS:</a:t>
            </a:r>
          </a:p>
          <a:p>
            <a:r>
              <a:rPr lang="en-US" b="1" baseline="0" dirty="0" smtClean="0"/>
              <a:t>- </a:t>
            </a:r>
            <a:r>
              <a:rPr lang="en-US" b="0" baseline="0" dirty="0" smtClean="0"/>
              <a:t>Facilitate students recording hypotheses about the following question:</a:t>
            </a:r>
            <a:endParaRPr lang="en-US" b="1" baseline="0" dirty="0" smtClean="0"/>
          </a:p>
          <a:p>
            <a:pPr lvl="1">
              <a:buFont typeface="Arial" pitchFamily="34" charset="0"/>
              <a:buChar char="•"/>
            </a:pPr>
            <a:r>
              <a:rPr lang="en-US" b="0" baseline="0" dirty="0" smtClean="0"/>
              <a:t>Ask: </a:t>
            </a:r>
            <a:r>
              <a:rPr lang="en-US" b="0" i="0" u="sng" baseline="0" dirty="0" smtClean="0"/>
              <a:t>What is the relationship between genes and proteins?</a:t>
            </a:r>
            <a:endParaRPr lang="en-US" b="1" i="0" u="sng" baseline="0" dirty="0" smtClean="0"/>
          </a:p>
          <a:p>
            <a:pPr lvl="2">
              <a:buFont typeface="Wingdings" pitchFamily="2" charset="2"/>
              <a:buChar char="§"/>
            </a:pPr>
            <a:r>
              <a:rPr lang="en-US" sz="1200" kern="1200" dirty="0" smtClean="0">
                <a:solidFill>
                  <a:schemeClr val="tx1"/>
                </a:solidFill>
                <a:latin typeface="+mn-lt"/>
                <a:ea typeface="+mn-ea"/>
                <a:cs typeface="+mn-cs"/>
              </a:rPr>
              <a:t> Allow students</a:t>
            </a:r>
            <a:r>
              <a:rPr lang="en-US" sz="1200" kern="1200" baseline="0" dirty="0" smtClean="0">
                <a:solidFill>
                  <a:schemeClr val="tx1"/>
                </a:solidFill>
                <a:latin typeface="+mn-lt"/>
                <a:ea typeface="+mn-ea"/>
                <a:cs typeface="+mn-cs"/>
              </a:rPr>
              <a:t> to discuss in groups and then write down hypotheses individually</a:t>
            </a:r>
            <a:r>
              <a:rPr lang="en-US" sz="1200" kern="1200" dirty="0" smtClean="0">
                <a:solidFill>
                  <a:schemeClr val="tx1"/>
                </a:solidFill>
                <a:latin typeface="+mn-lt"/>
                <a:ea typeface="+mn-ea"/>
                <a:cs typeface="+mn-cs"/>
              </a:rPr>
              <a:t> </a:t>
            </a:r>
          </a:p>
          <a:p>
            <a:pPr lvl="2">
              <a:buFont typeface="Wingdings" pitchFamily="2" charset="2"/>
              <a:buChar char="§"/>
            </a:pPr>
            <a:r>
              <a:rPr lang="en-US" sz="1200" kern="1200" baseline="0" dirty="0" smtClean="0">
                <a:solidFill>
                  <a:schemeClr val="tx1"/>
                </a:solidFill>
                <a:latin typeface="+mn-lt"/>
                <a:ea typeface="+mn-ea"/>
                <a:cs typeface="+mn-cs"/>
              </a:rPr>
              <a:t> Students should record hypotheses in notebooks</a:t>
            </a:r>
            <a:endParaRPr lang="en-US" sz="1200" kern="1200" dirty="0" smtClean="0">
              <a:solidFill>
                <a:schemeClr val="tx1"/>
              </a:solidFill>
              <a:latin typeface="+mn-lt"/>
              <a:ea typeface="+mn-ea"/>
              <a:cs typeface="+mn-cs"/>
            </a:endParaRPr>
          </a:p>
          <a:p>
            <a:pPr lvl="2">
              <a:buFont typeface="Wingdings" pitchFamily="2" charset="2"/>
              <a:buChar char="§"/>
            </a:pPr>
            <a:r>
              <a:rPr lang="en-US" sz="1200" kern="1200" dirty="0" smtClean="0">
                <a:solidFill>
                  <a:schemeClr val="tx1"/>
                </a:solidFill>
                <a:latin typeface="+mn-lt"/>
                <a:ea typeface="+mn-ea"/>
                <a:cs typeface="+mn-cs"/>
              </a:rPr>
              <a:t> ESR: Genes make proteins, genes tell proteins what to make, genes become proteins</a:t>
            </a:r>
          </a:p>
          <a:p>
            <a:endParaRPr lang="en-US" b="1" baseline="0" dirty="0" smtClean="0"/>
          </a:p>
          <a:p>
            <a:r>
              <a:rPr lang="en-US" b="1" baseline="0" dirty="0" smtClean="0"/>
              <a:t>SLIDE GOAL:</a:t>
            </a:r>
            <a:endParaRPr lang="en-US" baseline="0" dirty="0" smtClean="0"/>
          </a:p>
          <a:p>
            <a:pPr>
              <a:buFontTx/>
              <a:buChar char="-"/>
            </a:pPr>
            <a:r>
              <a:rPr lang="en-US" dirty="0" smtClean="0"/>
              <a:t> </a:t>
            </a:r>
            <a:r>
              <a:rPr lang="en-US" b="0" dirty="0" smtClean="0"/>
              <a:t>Give</a:t>
            </a:r>
            <a:r>
              <a:rPr lang="en-US" b="0" baseline="0" dirty="0" smtClean="0"/>
              <a:t> students the opportunity to establish what they currently know and their misconceptions about the relationship between genes and proteins.</a:t>
            </a:r>
            <a:endParaRPr lang="en-US" dirty="0" smtClean="0"/>
          </a:p>
          <a:p>
            <a:endParaRPr lang="en-US" b="1" dirty="0" smtClean="0"/>
          </a:p>
          <a:p>
            <a:r>
              <a:rPr lang="en-US" b="1" dirty="0" smtClean="0"/>
              <a:t>NOTES:</a:t>
            </a:r>
          </a:p>
          <a:p>
            <a:pPr>
              <a:buFontTx/>
              <a:buChar char="-"/>
            </a:pPr>
            <a:r>
              <a:rPr lang="en-US" baseline="0" dirty="0" smtClean="0"/>
              <a:t> Students will later refer back to this hypothesis after the lesson is done, this will help to emphasize all that they have learned.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lvl="0">
              <a:buFont typeface="Arial" pitchFamily="34" charset="0"/>
              <a:buNone/>
            </a:pPr>
            <a:r>
              <a:rPr lang="en-US" dirty="0" smtClean="0"/>
              <a:t>- Skye</a:t>
            </a:r>
            <a:r>
              <a:rPr lang="en-US" baseline="0" dirty="0" smtClean="0"/>
              <a:t> and Poppy: </a:t>
            </a:r>
            <a:r>
              <a:rPr lang="en-US" b="1" baseline="0" dirty="0" smtClean="0"/>
              <a:t>Skye and poppy book</a:t>
            </a: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a:t>
            </a:r>
          </a:p>
          <a:p>
            <a:endParaRPr lang="en-US" dirty="0" smtClean="0"/>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explore section. More details will be provided in the comments for each slide.</a:t>
            </a:r>
          </a:p>
          <a:p>
            <a:endParaRPr lang="en-US" b="1" baseline="0" dirty="0" smtClean="0"/>
          </a:p>
          <a:p>
            <a:r>
              <a:rPr lang="en-US" b="1" baseline="0" dirty="0" smtClean="0"/>
              <a:t>EXPLORE GOAL:</a:t>
            </a:r>
            <a:endParaRPr lang="en-US" b="0" baseline="0" dirty="0" smtClean="0"/>
          </a:p>
          <a:p>
            <a:r>
              <a:rPr lang="en-US" sz="1200" b="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Students understand that the pattern of base pairs in a gene determines the structure of the protein which the gene codes for.</a:t>
            </a:r>
            <a:endParaRPr lang="en-US" dirty="0" smtClean="0"/>
          </a:p>
          <a:p>
            <a:pPr>
              <a:buFontTx/>
              <a:buNone/>
            </a:pPr>
            <a:endParaRPr lang="en-US" dirty="0" smtClean="0"/>
          </a:p>
          <a:p>
            <a:r>
              <a:rPr lang="en-US" b="1" dirty="0" smtClean="0"/>
              <a:t>OVERVIEW:</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 </a:t>
            </a:r>
            <a:r>
              <a:rPr lang="en-US" b="0" u="sng" baseline="0" dirty="0" smtClean="0"/>
              <a:t>Students record current knowledge about genes and proteins in notebooks.</a:t>
            </a:r>
            <a:endParaRPr lang="en-US" b="1" u="none" baseline="0" dirty="0" smtClean="0"/>
          </a:p>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b="0" u="none" baseline="0" dirty="0" smtClean="0"/>
              <a:t>- Students use spaces provided in notebooks to write down what they know about genes.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u="none" baseline="0" dirty="0" smtClean="0"/>
              <a:t> </a:t>
            </a:r>
            <a:r>
              <a:rPr lang="en-US" b="0" baseline="0" dirty="0" smtClean="0"/>
              <a:t> ESR: Genes are made of DNA, genes are what determine phenotype, genes make tail colors, genes are made of base pairs, genes determine traits</a:t>
            </a:r>
            <a:endParaRPr lang="en-US" b="0" u="none" baseline="0" dirty="0" smtClean="0"/>
          </a:p>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b="0" u="none" baseline="0" dirty="0" smtClean="0"/>
              <a:t>- Students use spaces provided in notebooks to write down what they know about proteins.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u="none" baseline="0" dirty="0" smtClean="0"/>
              <a:t>  </a:t>
            </a:r>
            <a:r>
              <a:rPr lang="en-US" b="0" baseline="0" dirty="0" smtClean="0"/>
              <a:t>ESR: Proteins </a:t>
            </a:r>
            <a:r>
              <a:rPr lang="en-US" sz="800" baseline="0" dirty="0" smtClean="0"/>
              <a:t>are c</a:t>
            </a:r>
            <a:r>
              <a:rPr lang="en-US" sz="1200" dirty="0" smtClean="0">
                <a:solidFill>
                  <a:schemeClr val="tx1"/>
                </a:solidFill>
              </a:rPr>
              <a:t>ompounds made</a:t>
            </a:r>
            <a:r>
              <a:rPr lang="en-US" sz="1200" baseline="0" dirty="0" smtClean="0">
                <a:solidFill>
                  <a:schemeClr val="tx1"/>
                </a:solidFill>
              </a:rPr>
              <a:t> </a:t>
            </a:r>
            <a:r>
              <a:rPr lang="en-US" sz="1200" dirty="0" smtClean="0">
                <a:solidFill>
                  <a:schemeClr val="tx1"/>
                </a:solidFill>
              </a:rPr>
              <a:t>by organisms, proteins</a:t>
            </a:r>
            <a:r>
              <a:rPr lang="en-US" sz="1200" baseline="0" dirty="0" smtClean="0">
                <a:solidFill>
                  <a:schemeClr val="tx1"/>
                </a:solidFill>
              </a:rPr>
              <a:t> are i</a:t>
            </a:r>
            <a:r>
              <a:rPr lang="en-US" sz="1200" dirty="0" smtClean="0">
                <a:solidFill>
                  <a:schemeClr val="tx1"/>
                </a:solidFill>
              </a:rPr>
              <a:t>nvolved in almost everything that happens in living organisms, proteins</a:t>
            </a:r>
            <a:r>
              <a:rPr lang="en-US" sz="1200" baseline="0" dirty="0" smtClean="0">
                <a:solidFill>
                  <a:schemeClr val="tx1"/>
                </a:solidFill>
              </a:rPr>
              <a:t> </a:t>
            </a:r>
            <a:r>
              <a:rPr lang="en-US" sz="1200" dirty="0" smtClean="0">
                <a:solidFill>
                  <a:schemeClr val="tx1"/>
                </a:solidFill>
              </a:rPr>
              <a:t>are involved in determining phenotype,</a:t>
            </a:r>
            <a:r>
              <a:rPr lang="en-US" sz="1200" baseline="0" dirty="0" smtClean="0">
                <a:solidFill>
                  <a:schemeClr val="tx1"/>
                </a:solidFill>
              </a:rPr>
              <a:t> proteins have different jobs in the cell</a:t>
            </a:r>
            <a:endParaRPr lang="en-US" b="0" u="none" baseline="0" dirty="0" smtClean="0"/>
          </a:p>
          <a:p>
            <a:pPr marL="228600" indent="-228600">
              <a:buFont typeface="+mj-lt"/>
              <a:buAutoNum type="arabicPeriod" startAt="2"/>
            </a:pPr>
            <a:r>
              <a:rPr lang="en-US" b="0" dirty="0" smtClean="0"/>
              <a:t>Making proteins activity</a:t>
            </a:r>
          </a:p>
          <a:p>
            <a:pPr marL="685800" marR="0" lvl="2" indent="-22860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Students  explore how structural changes in a protein would change its function and impact on phenotype using fill in charts.</a:t>
            </a:r>
          </a:p>
          <a:p>
            <a:pPr marL="228600" indent="-228600">
              <a:buFont typeface="Arial" pitchFamily="34" charset="0"/>
              <a:buChar char="•"/>
            </a:pPr>
            <a:endParaRPr lang="en-US" b="0"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p:txBody>
      </p:sp>
      <p:sp>
        <p:nvSpPr>
          <p:cNvPr id="4" name="Slide Number Placeholder 3"/>
          <p:cNvSpPr>
            <a:spLocks noGrp="1"/>
          </p:cNvSpPr>
          <p:nvPr>
            <p:ph type="sldNum" sz="quarter" idx="10"/>
          </p:nvPr>
        </p:nvSpPr>
        <p:spPr/>
        <p:txBody>
          <a:bodyPr/>
          <a:lstStyle/>
          <a:p>
            <a:fld id="{C6122946-5863-4517-8CB2-676EB955A2B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0" dirty="0" smtClean="0"/>
              <a:t>Student</a:t>
            </a:r>
            <a:r>
              <a:rPr lang="en-US" b="0" baseline="0" dirty="0" smtClean="0"/>
              <a:t> slide: EXPLORE</a:t>
            </a:r>
          </a:p>
          <a:p>
            <a:endParaRPr lang="en-US" b="0" dirty="0" smtClean="0"/>
          </a:p>
          <a:p>
            <a:r>
              <a:rPr lang="en-US" b="1" dirty="0" smtClean="0"/>
              <a:t>INSTRUCTIONS:</a:t>
            </a:r>
          </a:p>
          <a:p>
            <a:pPr>
              <a:buFontTx/>
              <a:buChar char="-"/>
            </a:pPr>
            <a:r>
              <a:rPr lang="en-US" b="0" baseline="0" dirty="0" smtClean="0"/>
              <a:t> Allow students to record previous knowledge about genes. </a:t>
            </a:r>
          </a:p>
          <a:p>
            <a:pPr lvl="1">
              <a:buFont typeface="Arial" pitchFamily="34" charset="0"/>
              <a:buChar char="•"/>
            </a:pPr>
            <a:r>
              <a:rPr lang="en-US" b="0" baseline="0" dirty="0" smtClean="0"/>
              <a:t> Ask: </a:t>
            </a:r>
            <a:r>
              <a:rPr lang="en-US" b="0" u="sng" baseline="0" dirty="0" smtClean="0"/>
              <a:t>What do you know about genes?</a:t>
            </a:r>
          </a:p>
          <a:p>
            <a:pPr lvl="2">
              <a:buFont typeface="Wingdings" pitchFamily="2" charset="2"/>
              <a:buChar char="§"/>
            </a:pPr>
            <a:r>
              <a:rPr lang="en-US" b="0" baseline="0" dirty="0" smtClean="0"/>
              <a:t> Have students consider what they know about genes, it may be helpful for them to look back at their “Cellular construction zone” notebook notes, specifically those taken from the </a:t>
            </a:r>
            <a:r>
              <a:rPr lang="en-US" b="0" baseline="0" dirty="0" err="1" smtClean="0"/>
              <a:t>Brainpop</a:t>
            </a:r>
            <a:r>
              <a:rPr lang="en-US" b="0" baseline="0" dirty="0" smtClean="0"/>
              <a:t> video. </a:t>
            </a:r>
          </a:p>
          <a:p>
            <a:pPr lvl="2">
              <a:buFont typeface="Wingdings" pitchFamily="2" charset="2"/>
              <a:buChar char="§"/>
            </a:pPr>
            <a:r>
              <a:rPr lang="en-US" b="0" baseline="0" dirty="0" smtClean="0"/>
              <a:t> Students may also discuss in groups if necessary</a:t>
            </a:r>
          </a:p>
          <a:p>
            <a:pPr lvl="2">
              <a:buFont typeface="Wingdings" pitchFamily="2" charset="2"/>
              <a:buChar char="§"/>
            </a:pPr>
            <a:r>
              <a:rPr lang="en-US" b="0" baseline="0" dirty="0" smtClean="0"/>
              <a:t> ESR: Genes are made of DNA, genes are what determine phenotype, genes make tail colors, genes are made of base pairs, genes determine traits</a:t>
            </a:r>
          </a:p>
          <a:p>
            <a:pPr lvl="1">
              <a:buFont typeface="Arial" pitchFamily="34" charset="0"/>
              <a:buNone/>
            </a:pPr>
            <a:endParaRPr lang="en-US" b="1" baseline="0" dirty="0" smtClean="0"/>
          </a:p>
          <a:p>
            <a:r>
              <a:rPr lang="en-US" b="1" baseline="0" dirty="0" smtClean="0"/>
              <a:t>SLIDE GOAL:</a:t>
            </a:r>
            <a:endParaRPr lang="en-US" baseline="0" dirty="0" smtClean="0"/>
          </a:p>
          <a:p>
            <a:pPr>
              <a:buFontTx/>
              <a:buChar char="-"/>
            </a:pPr>
            <a:r>
              <a:rPr lang="en-US" dirty="0" smtClean="0"/>
              <a:t> Give students a chance to think about what they hav</a:t>
            </a:r>
            <a:r>
              <a:rPr lang="en-US" baseline="0" dirty="0" smtClean="0"/>
              <a:t>e learned about genes previous lessons (Cellular construction zone and other genetics lessons). </a:t>
            </a:r>
          </a:p>
          <a:p>
            <a:pPr>
              <a:buFontTx/>
              <a:buChar char="-"/>
            </a:pPr>
            <a:endParaRPr lang="en-US"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0" i="0" kern="1200" dirty="0" smtClean="0">
                <a:solidFill>
                  <a:schemeClr val="tx1"/>
                </a:solidFill>
                <a:latin typeface="+mn-lt"/>
                <a:ea typeface="+mn-ea"/>
                <a:cs typeface="+mn-cs"/>
              </a:rPr>
              <a:t>Cell and DNA relationship image: Modified cell and DNA relationship image: </a:t>
            </a:r>
            <a:r>
              <a:rPr lang="en-US" sz="1200" b="0" i="0" kern="1200" dirty="0" err="1" smtClean="0">
                <a:solidFill>
                  <a:schemeClr val="tx1"/>
                </a:solidFill>
                <a:latin typeface="+mn-lt"/>
                <a:ea typeface="+mn-ea"/>
                <a:cs typeface="+mn-cs"/>
              </a:rPr>
              <a:t>Genzyme</a:t>
            </a:r>
            <a:r>
              <a:rPr lang="en-US" sz="1200" b="0" i="0" kern="1200" baseline="0" dirty="0" smtClean="0">
                <a:solidFill>
                  <a:schemeClr val="tx1"/>
                </a:solidFill>
                <a:latin typeface="+mn-lt"/>
                <a:ea typeface="+mn-ea"/>
                <a:cs typeface="+mn-cs"/>
              </a:rPr>
              <a:t> Corporation, a </a:t>
            </a:r>
            <a:r>
              <a:rPr lang="en-US" sz="1200" b="0" i="0" kern="1200" baseline="0" dirty="0" err="1" smtClean="0">
                <a:solidFill>
                  <a:schemeClr val="tx1"/>
                </a:solidFill>
                <a:latin typeface="+mn-lt"/>
                <a:ea typeface="+mn-ea"/>
                <a:cs typeface="+mn-cs"/>
              </a:rPr>
              <a:t>Sanofi</a:t>
            </a:r>
            <a:r>
              <a:rPr lang="en-US" sz="1200" b="0" i="0" kern="1200" baseline="0" dirty="0" smtClean="0">
                <a:solidFill>
                  <a:schemeClr val="tx1"/>
                </a:solidFill>
                <a:latin typeface="+mn-lt"/>
                <a:ea typeface="+mn-ea"/>
                <a:cs typeface="+mn-cs"/>
              </a:rPr>
              <a:t> company</a:t>
            </a:r>
            <a:r>
              <a:rPr lang="en-US" sz="1200" b="0" i="0" kern="1200" dirty="0" smtClean="0">
                <a:solidFill>
                  <a:schemeClr val="tx1"/>
                </a:solidFill>
                <a:latin typeface="+mn-lt"/>
                <a:ea typeface="+mn-ea"/>
                <a:cs typeface="+mn-cs"/>
              </a:rPr>
              <a:t>. “Understanding</a:t>
            </a:r>
            <a:r>
              <a:rPr lang="en-US" sz="1200" b="0" i="0" kern="1200" baseline="0" dirty="0" smtClean="0">
                <a:solidFill>
                  <a:schemeClr val="tx1"/>
                </a:solidFill>
                <a:latin typeface="+mn-lt"/>
                <a:ea typeface="+mn-ea"/>
                <a:cs typeface="+mn-cs"/>
              </a:rPr>
              <a:t> Genetics</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Pompe</a:t>
            </a:r>
            <a:r>
              <a:rPr lang="en-US" sz="1200" b="0" i="1" kern="1200" baseline="0" dirty="0" smtClean="0">
                <a:solidFill>
                  <a:schemeClr val="tx1"/>
                </a:solidFill>
                <a:latin typeface="+mn-lt"/>
                <a:ea typeface="+mn-ea"/>
                <a:cs typeface="+mn-cs"/>
              </a:rPr>
              <a:t> Community</a:t>
            </a:r>
            <a:r>
              <a:rPr lang="en-US" sz="1200" b="0" i="1"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 28 August 2013. &lt;</a:t>
            </a:r>
            <a:r>
              <a:rPr lang="en-US" dirty="0" smtClean="0">
                <a:hlinkClick r:id="rId3"/>
              </a:rPr>
              <a:t>http://www.pompe.com/patients/inheriting-pompe/genetics.aspx</a:t>
            </a:r>
            <a:r>
              <a:rPr lang="en-US" sz="1200" b="0" i="0" kern="1200" dirty="0" smtClean="0">
                <a:solidFill>
                  <a:schemeClr val="tx1"/>
                </a:solidFill>
                <a:latin typeface="+mn-lt"/>
                <a:ea typeface="+mn-ea"/>
                <a:cs typeface="+mn-cs"/>
              </a:rPr>
              <a:t>&gt;</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0" i="0" kern="1200" dirty="0" smtClean="0">
                <a:solidFill>
                  <a:schemeClr val="tx1"/>
                </a:solidFill>
                <a:latin typeface="+mn-lt"/>
                <a:ea typeface="+mn-ea"/>
                <a:cs typeface="+mn-cs"/>
              </a:rPr>
              <a:t> Skye and Poppy images: </a:t>
            </a:r>
            <a:r>
              <a:rPr lang="en-US" b="0" baseline="0" dirty="0" smtClean="0">
                <a:solidFill>
                  <a:srgbClr val="FF0000"/>
                </a:solidFill>
                <a:latin typeface="Calibri" charset="0"/>
              </a:rPr>
              <a:t>Science Education for Public Understanding Program, UC Berkeley. Science &amp; Life Issues. </a:t>
            </a:r>
            <a:r>
              <a:rPr lang="en-US" sz="1200" b="0" i="0" kern="1200" dirty="0" smtClean="0">
                <a:solidFill>
                  <a:schemeClr val="tx1"/>
                </a:solidFill>
                <a:latin typeface="+mn-lt"/>
                <a:ea typeface="+mn-ea"/>
                <a:cs typeface="+mn-cs"/>
              </a:rPr>
              <a:t>Ronkonkoma: Lab Aids, 2001.</a:t>
            </a:r>
          </a:p>
        </p:txBody>
      </p:sp>
      <p:sp>
        <p:nvSpPr>
          <p:cNvPr id="4" name="Slide Number Placeholder 3"/>
          <p:cNvSpPr>
            <a:spLocks noGrp="1"/>
          </p:cNvSpPr>
          <p:nvPr>
            <p:ph type="sldNum" sz="quarter" idx="10"/>
          </p:nvPr>
        </p:nvSpPr>
        <p:spPr/>
        <p:txBody>
          <a:bodyPr/>
          <a:lstStyle/>
          <a:p>
            <a:fld id="{3C3D2253-9E5D-453B-A896-53A68A70DA5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0" dirty="0" smtClean="0"/>
              <a:t>Student</a:t>
            </a:r>
            <a:r>
              <a:rPr lang="en-US" b="0" baseline="0" dirty="0" smtClean="0"/>
              <a:t> slide: EXPLORE</a:t>
            </a:r>
          </a:p>
          <a:p>
            <a:endParaRPr lang="en-US" b="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t>  Allow students to record previous knowledge about genes.  </a:t>
            </a:r>
          </a:p>
          <a:p>
            <a:pPr lvl="1">
              <a:buFont typeface="Arial" pitchFamily="34" charset="0"/>
              <a:buChar char="•"/>
            </a:pPr>
            <a:r>
              <a:rPr lang="en-US" b="0" baseline="0" dirty="0" smtClean="0"/>
              <a:t>Ask: </a:t>
            </a:r>
            <a:r>
              <a:rPr lang="en-US" b="0" u="sng" baseline="0" dirty="0" smtClean="0"/>
              <a:t>What do you know about proteins?</a:t>
            </a:r>
          </a:p>
          <a:p>
            <a:pPr lvl="2">
              <a:buFont typeface="Wingdings" pitchFamily="2" charset="2"/>
              <a:buChar char="§"/>
            </a:pPr>
            <a:r>
              <a:rPr lang="en-US" b="0" baseline="0" dirty="0" smtClean="0"/>
              <a:t> Have students consider what they know about proteins, they should draw information from what they have recorded in their “Cellular construction zone” notebook. </a:t>
            </a:r>
          </a:p>
          <a:p>
            <a:pPr lvl="2">
              <a:buFont typeface="Wingdings" pitchFamily="2" charset="2"/>
              <a:buChar char="§"/>
            </a:pPr>
            <a:r>
              <a:rPr lang="en-US" b="0" baseline="0" dirty="0" smtClean="0"/>
              <a:t> Students may also discuss in groups if necessary</a:t>
            </a:r>
          </a:p>
          <a:p>
            <a:pPr lvl="2">
              <a:buClrTx/>
              <a:buFont typeface="Wingdings" pitchFamily="2" charset="2"/>
              <a:buChar char="§"/>
            </a:pPr>
            <a:r>
              <a:rPr lang="en-US" b="0" baseline="0" dirty="0" smtClean="0"/>
              <a:t> ESR: Proteins </a:t>
            </a:r>
            <a:r>
              <a:rPr lang="en-US" sz="1200" baseline="0" dirty="0" smtClean="0"/>
              <a:t>are c</a:t>
            </a:r>
            <a:r>
              <a:rPr lang="en-US" sz="2300" dirty="0" smtClean="0">
                <a:solidFill>
                  <a:schemeClr val="tx1"/>
                </a:solidFill>
              </a:rPr>
              <a:t>ompounds made</a:t>
            </a:r>
            <a:r>
              <a:rPr lang="en-US" sz="2300" baseline="0" dirty="0" smtClean="0">
                <a:solidFill>
                  <a:schemeClr val="tx1"/>
                </a:solidFill>
              </a:rPr>
              <a:t> </a:t>
            </a:r>
            <a:r>
              <a:rPr lang="en-US" sz="2300" dirty="0" smtClean="0">
                <a:solidFill>
                  <a:schemeClr val="tx1"/>
                </a:solidFill>
              </a:rPr>
              <a:t>by organisms, proteins</a:t>
            </a:r>
            <a:r>
              <a:rPr lang="en-US" sz="2300" baseline="0" dirty="0" smtClean="0">
                <a:solidFill>
                  <a:schemeClr val="tx1"/>
                </a:solidFill>
              </a:rPr>
              <a:t> are i</a:t>
            </a:r>
            <a:r>
              <a:rPr lang="en-US" sz="2300" dirty="0" smtClean="0">
                <a:solidFill>
                  <a:schemeClr val="tx1"/>
                </a:solidFill>
              </a:rPr>
              <a:t>nvolved in almost everything that happens in living organisms, proteins</a:t>
            </a:r>
            <a:r>
              <a:rPr lang="en-US" sz="2300" baseline="0" dirty="0" smtClean="0">
                <a:solidFill>
                  <a:schemeClr val="tx1"/>
                </a:solidFill>
              </a:rPr>
              <a:t> </a:t>
            </a:r>
            <a:r>
              <a:rPr lang="en-US" sz="2300" dirty="0" smtClean="0">
                <a:solidFill>
                  <a:schemeClr val="tx1"/>
                </a:solidFill>
              </a:rPr>
              <a:t>are involved in determining phenotype,</a:t>
            </a:r>
            <a:r>
              <a:rPr lang="en-US" sz="2300" baseline="0" dirty="0" smtClean="0">
                <a:solidFill>
                  <a:schemeClr val="tx1"/>
                </a:solidFill>
              </a:rPr>
              <a:t> proteins have different jobs in the cell</a:t>
            </a:r>
            <a:endParaRPr lang="en-US" sz="2300" dirty="0" smtClean="0"/>
          </a:p>
          <a:p>
            <a:pPr lvl="2">
              <a:buFont typeface="Wingdings" pitchFamily="2" charset="2"/>
              <a:buNone/>
            </a:pPr>
            <a:endParaRPr lang="en-US" b="1" baseline="0" dirty="0" smtClean="0"/>
          </a:p>
          <a:p>
            <a:r>
              <a:rPr lang="en-US" b="1" baseline="0" dirty="0" smtClean="0"/>
              <a:t>SLIDE GOAL:</a:t>
            </a:r>
            <a:endParaRPr lang="en-US" baseline="0" dirty="0" smtClean="0"/>
          </a:p>
          <a:p>
            <a:pPr>
              <a:buFontTx/>
              <a:buChar char="-"/>
            </a:pPr>
            <a:r>
              <a:rPr lang="en-US" dirty="0" smtClean="0"/>
              <a:t> Refresh students</a:t>
            </a:r>
            <a:r>
              <a:rPr lang="en-US" baseline="0" dirty="0" smtClean="0"/>
              <a:t> on what they learned about proteins in the previous Cellular construction zone lesson. </a:t>
            </a:r>
          </a:p>
          <a:p>
            <a:pPr>
              <a:buFontTx/>
              <a:buChar char="-"/>
            </a:pPr>
            <a:endParaRPr lang="en-US"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workers: </a:t>
            </a:r>
            <a:r>
              <a:rPr lang="en-US" baseline="0" dirty="0" smtClean="0">
                <a:latin typeface="Calibri" charset="0"/>
              </a:rPr>
              <a:t>Modified Microsoft Office 2007 clipart</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latin typeface="Calibri" charset="0"/>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a:t>
            </a:r>
            <a:r>
              <a:rPr lang="en-US" dirty="0" smtClean="0"/>
              <a:t>This is an animated slide, each frame will be paired</a:t>
            </a:r>
            <a:r>
              <a:rPr lang="en-US" baseline="0" dirty="0" smtClean="0"/>
              <a:t> with its description.</a:t>
            </a:r>
            <a:r>
              <a:rPr lang="en-US" dirty="0" smtClean="0"/>
              <a:t> </a:t>
            </a:r>
            <a:endParaRPr lang="en-US" b="0" baseline="0" dirty="0" smtClean="0"/>
          </a:p>
          <a:p>
            <a:pPr>
              <a:buFontTx/>
              <a:buChar char="-"/>
            </a:pPr>
            <a:r>
              <a:rPr lang="en-US" b="0" baseline="0" dirty="0" smtClean="0"/>
              <a:t> Give students an example of how a protein might change what they are doing.  </a:t>
            </a:r>
          </a:p>
          <a:p>
            <a:pPr lvl="1">
              <a:buFont typeface="Wingdings" pitchFamily="2" charset="2"/>
              <a:buChar char="§"/>
            </a:pPr>
            <a:r>
              <a:rPr lang="en-US" b="0" baseline="0" dirty="0" smtClean="0"/>
              <a:t> We have talked about how different proteins have different jobs in the cell.</a:t>
            </a:r>
          </a:p>
          <a:p>
            <a:pPr lvl="1">
              <a:buFont typeface="Wingdings" pitchFamily="2" charset="2"/>
              <a:buChar char="§"/>
            </a:pPr>
            <a:r>
              <a:rPr lang="en-US" b="0" baseline="0" dirty="0" smtClean="0"/>
              <a:t> Frame 1: Like the protein this worker represented for example, this protein is responsible for transporting the building blocks to make the cell.</a:t>
            </a:r>
          </a:p>
          <a:p>
            <a:pPr lvl="1">
              <a:buFont typeface="Wingdings" pitchFamily="2" charset="2"/>
              <a:buChar char="§"/>
            </a:pPr>
            <a:r>
              <a:rPr lang="en-US" b="0" baseline="0" dirty="0" smtClean="0"/>
              <a:t> Frame 2: We also talked a little bit about what might happen if a protein did it’s job differently, like if this cell did its job too slowly…..</a:t>
            </a:r>
          </a:p>
          <a:p>
            <a:pPr lvl="1">
              <a:buFont typeface="Wingdings" pitchFamily="2" charset="2"/>
              <a:buChar char="§"/>
            </a:pPr>
            <a:r>
              <a:rPr lang="en-US" b="0" baseline="0" dirty="0" smtClean="0"/>
              <a:t> Frame 3: ….or transported the wrong building blocks.</a:t>
            </a:r>
          </a:p>
          <a:p>
            <a:pPr lvl="1">
              <a:buFont typeface="Wingdings" pitchFamily="2" charset="2"/>
              <a:buChar char="§"/>
            </a:pPr>
            <a:r>
              <a:rPr lang="en-US" b="0" baseline="0" dirty="0" smtClean="0"/>
              <a:t>Frame 4: The cell would probably be affected right?</a:t>
            </a:r>
          </a:p>
          <a:p>
            <a:pPr lvl="0">
              <a:buFont typeface="Wingdings" pitchFamily="2" charset="2"/>
              <a:buNone/>
            </a:pPr>
            <a:r>
              <a:rPr lang="en-US" b="0" baseline="0" dirty="0" smtClean="0"/>
              <a:t>- Start introduction to this lessons activity</a:t>
            </a:r>
          </a:p>
          <a:p>
            <a:pPr lvl="1">
              <a:buFont typeface="Wingdings" pitchFamily="2" charset="2"/>
              <a:buChar char="§"/>
            </a:pPr>
            <a:r>
              <a:rPr lang="en-US" b="0" baseline="0" dirty="0" smtClean="0"/>
              <a:t> It’s important that proteins be the right shape in order for them to do their jobs right, the same way this worker needs arms and ladder to transport the cells building blocks correctly. The protein’s structure and its function are directly linked.</a:t>
            </a:r>
          </a:p>
          <a:p>
            <a:pPr lvl="1">
              <a:buFont typeface="Wingdings" pitchFamily="2" charset="2"/>
              <a:buChar char="§"/>
            </a:pPr>
            <a:r>
              <a:rPr lang="en-US" b="0" baseline="0" dirty="0" smtClean="0"/>
              <a:t> Today we are going to talk about how genes determine what proteins do and their shapes and how sometimes that process can get messed up, resulting in proteins of different shapes that do their original jobs differently.</a:t>
            </a:r>
            <a:endParaRPr lang="en-US" b="1" baseline="0" dirty="0" smtClean="0"/>
          </a:p>
          <a:p>
            <a:endParaRPr lang="en-US" b="1" baseline="0" dirty="0" smtClean="0"/>
          </a:p>
          <a:p>
            <a:r>
              <a:rPr lang="en-US" b="1" baseline="0" dirty="0" smtClean="0"/>
              <a:t>SLIDE GOAL:</a:t>
            </a:r>
            <a:endParaRPr lang="en-US" baseline="0" dirty="0" smtClean="0"/>
          </a:p>
          <a:p>
            <a:pPr>
              <a:buFontTx/>
              <a:buChar char="-"/>
            </a:pPr>
            <a:r>
              <a:rPr lang="en-US" dirty="0" smtClean="0"/>
              <a:t> Give</a:t>
            </a:r>
            <a:r>
              <a:rPr lang="en-US" baseline="0" dirty="0" smtClean="0"/>
              <a:t> students a connection between the last lesson and the activity they are about to do.</a:t>
            </a:r>
            <a:endParaRPr lang="en-US" dirty="0" smtClean="0"/>
          </a:p>
          <a:p>
            <a:pPr>
              <a:buFontTx/>
              <a:buChar char="-"/>
            </a:pPr>
            <a:endParaRPr lang="en-US"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 </a:t>
            </a:r>
            <a:r>
              <a:rPr lang="en-US" baseline="0" dirty="0" smtClean="0">
                <a:latin typeface="Calibri" charset="0"/>
              </a:rPr>
              <a:t>Modified Microsoft Office 2007 clipart</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latin typeface="Calibri" charset="0"/>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smtClean="0"/>
              <a:t>Teacher Slide: EXPLORE</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making proteins activity. More details will be provided in the comments for each slide.</a:t>
            </a:r>
          </a:p>
          <a:p>
            <a:endParaRPr lang="en-US" b="1" baseline="0" dirty="0" smtClean="0"/>
          </a:p>
          <a:p>
            <a:r>
              <a:rPr lang="en-US" b="1" i="0" baseline="0" dirty="0" smtClean="0">
                <a:effectLst/>
              </a:rPr>
              <a:t>ACTIVITY GOAL:</a:t>
            </a:r>
          </a:p>
          <a:p>
            <a:pPr>
              <a:buFontTx/>
              <a:buChar char="-"/>
            </a:pPr>
            <a:r>
              <a:rPr lang="en-US" dirty="0" smtClean="0"/>
              <a:t>Provide students with a concrete, physical example of how changing the</a:t>
            </a:r>
            <a:r>
              <a:rPr lang="en-US" baseline="0" dirty="0" smtClean="0"/>
              <a:t> instructions within a gene can change the structure of a protein.</a:t>
            </a:r>
          </a:p>
          <a:p>
            <a:pPr>
              <a:buFontTx/>
              <a:buChar char="-"/>
            </a:pPr>
            <a:endParaRPr lang="en-US" dirty="0" smtClean="0"/>
          </a:p>
          <a:p>
            <a:r>
              <a:rPr lang="en-US" b="1" dirty="0" smtClean="0"/>
              <a:t>OVERVIEW:</a:t>
            </a:r>
          </a:p>
          <a:p>
            <a:pPr>
              <a:buFontTx/>
              <a:buChar char="-"/>
            </a:pPr>
            <a:r>
              <a:rPr lang="en-US" b="0" dirty="0" smtClean="0"/>
              <a:t>Explanation:</a:t>
            </a:r>
          </a:p>
          <a:p>
            <a:pPr lvl="1">
              <a:buFont typeface="Arial" pitchFamily="34" charset="0"/>
              <a:buChar char="•"/>
            </a:pPr>
            <a:r>
              <a:rPr lang="en-US" b="0" dirty="0" smtClean="0"/>
              <a:t> Students</a:t>
            </a:r>
            <a:r>
              <a:rPr lang="en-US" b="0" baseline="0" dirty="0" smtClean="0"/>
              <a:t> will use a key to read the instructions provided in the “base pair” patterns within their “genes”. These instructions will show them what cuts to make on their “protein templates” (snowflake templates) to create that “gene’s” unique “protein”(snowflakes).</a:t>
            </a:r>
          </a:p>
          <a:p>
            <a:pPr lvl="1">
              <a:buFont typeface="Arial" pitchFamily="34" charset="0"/>
              <a:buChar char="•"/>
            </a:pPr>
            <a:r>
              <a:rPr lang="en-US" b="0" baseline="0" dirty="0" smtClean="0"/>
              <a:t> The pattern of “base pairs” in the “gene” will then be changed, or mutated, by the teacher. Students will then make the unique “proteins” which go with this mutant gene.</a:t>
            </a:r>
          </a:p>
          <a:p>
            <a:pPr lvl="1">
              <a:buFont typeface="Arial" pitchFamily="34" charset="0"/>
              <a:buChar char="•"/>
            </a:pPr>
            <a:r>
              <a:rPr lang="en-US" b="0" baseline="0" dirty="0" smtClean="0"/>
              <a:t> Students will complete activity in pairs</a:t>
            </a:r>
          </a:p>
          <a:p>
            <a:pPr lvl="1">
              <a:buFont typeface="Arial" pitchFamily="34" charset="0"/>
              <a:buChar char="•"/>
            </a:pPr>
            <a:r>
              <a:rPr lang="en-US" b="0" baseline="0" dirty="0" smtClean="0"/>
              <a:t> Four different “gene” options are provided in the lesson, giving a variety of “proteins” across pairs in the classroom.</a:t>
            </a:r>
          </a:p>
          <a:p>
            <a:pPr lvl="1">
              <a:buFont typeface="Arial" pitchFamily="34" charset="0"/>
              <a:buChar char="•"/>
            </a:pPr>
            <a:endParaRPr lang="en-US" b="1" dirty="0" smtClean="0"/>
          </a:p>
          <a:p>
            <a:pPr>
              <a:buFontTx/>
              <a:buChar char="-"/>
            </a:pPr>
            <a:r>
              <a:rPr lang="en-US" b="0" baseline="0" dirty="0" smtClean="0"/>
              <a:t> Activity and protocol are explained to students</a:t>
            </a:r>
          </a:p>
          <a:p>
            <a:pPr>
              <a:buFontTx/>
              <a:buChar char="-"/>
            </a:pPr>
            <a:r>
              <a:rPr lang="en-US" b="0" baseline="0" dirty="0" smtClean="0"/>
              <a:t> Each student is given a set of activity instructions. Each pair of students is given a “gene” and two “protein templates” as well as scissors.</a:t>
            </a:r>
          </a:p>
          <a:p>
            <a:pPr>
              <a:buFontTx/>
              <a:buChar char="-"/>
            </a:pPr>
            <a:r>
              <a:rPr lang="en-US" b="0" baseline="0" dirty="0" smtClean="0"/>
              <a:t> Students then use the key provided on slide #13 to interpret the code in their genes, making the noted cuts, to create their “proteins”. </a:t>
            </a:r>
          </a:p>
          <a:p>
            <a:pPr lvl="1">
              <a:buFont typeface="Arial" pitchFamily="34" charset="0"/>
              <a:buChar char="•"/>
            </a:pPr>
            <a:r>
              <a:rPr lang="en-US" b="0" baseline="0" dirty="0" smtClean="0"/>
              <a:t> Proteins are then labeled Normal</a:t>
            </a:r>
          </a:p>
          <a:p>
            <a:pPr lvl="0">
              <a:buFontTx/>
              <a:buChar char="-"/>
            </a:pPr>
            <a:r>
              <a:rPr lang="en-US" b="0" baseline="0" dirty="0" smtClean="0"/>
              <a:t>Teacher then changes the base pair pattern of each gene using the template provided on slide #10.</a:t>
            </a:r>
          </a:p>
          <a:p>
            <a:pPr lvl="0">
              <a:buFontTx/>
              <a:buChar char="-"/>
            </a:pPr>
            <a:r>
              <a:rPr lang="en-US" b="0" baseline="0" dirty="0" smtClean="0"/>
              <a:t> Students now use key to interpret new instructions, making their second “protein”.</a:t>
            </a:r>
          </a:p>
          <a:p>
            <a:pPr lvl="1">
              <a:buFont typeface="Arial" pitchFamily="34" charset="0"/>
              <a:buChar char="•"/>
            </a:pPr>
            <a:r>
              <a:rPr lang="en-US" b="0" baseline="0" dirty="0" smtClean="0"/>
              <a:t> Proteins are then labeled abnormal</a:t>
            </a:r>
            <a:endParaRPr lang="en-US" b="1" dirty="0" smtClean="0"/>
          </a:p>
          <a:p>
            <a:endParaRPr lang="en-US" b="1" dirty="0" smtClean="0"/>
          </a:p>
          <a:p>
            <a:r>
              <a:rPr lang="en-US" b="1" dirty="0" smtClean="0"/>
              <a:t>NOTES:</a:t>
            </a:r>
          </a:p>
          <a:p>
            <a:pPr>
              <a:buFontTx/>
              <a:buChar char="-"/>
            </a:pPr>
            <a:r>
              <a:rPr lang="en-US" b="0" dirty="0" smtClean="0"/>
              <a:t>This</a:t>
            </a:r>
            <a:r>
              <a:rPr lang="en-US" b="0" baseline="0" dirty="0" smtClean="0"/>
              <a:t> lesson and activity will only focus on one piece of the relationship between genes and proteins, the fact that the pattern of base pairs determines the protein’s structure. Below is a general reading about base pairs that might be helpful:</a:t>
            </a:r>
          </a:p>
          <a:p>
            <a:pPr lvl="1">
              <a:buFont typeface="Arial" pitchFamily="34" charset="0"/>
              <a:buChar char="•"/>
            </a:pPr>
            <a:r>
              <a:rPr lang="en-US" b="0" baseline="0" dirty="0" smtClean="0"/>
              <a:t> http://en.wikipedia.org/wiki/Base-pair</a:t>
            </a:r>
          </a:p>
          <a:p>
            <a:pPr lvl="0">
              <a:buFont typeface="Arial" pitchFamily="34" charset="0"/>
              <a:buNone/>
            </a:pPr>
            <a:r>
              <a:rPr lang="en-US" b="0" baseline="0" dirty="0" smtClean="0"/>
              <a:t>- There are many other parts of this relationship and more details about their mechanisms than will be addressed in this lesson. The central dogma of biology is that DNA is transcribed into mRNA (messenger RNA) which is then captured by a ribosome and translated into a protein. This is a complex process involving many cellular components which students will learn about later as high school students. If you wish to familiarize yourself more with this more detailed process please refer to the readings below:</a:t>
            </a:r>
          </a:p>
          <a:p>
            <a:pPr lvl="1">
              <a:buFont typeface="Arial" pitchFamily="34" charset="0"/>
              <a:buChar char="•"/>
            </a:pPr>
            <a:r>
              <a:rPr lang="en-US" b="0" dirty="0" smtClean="0"/>
              <a:t> http://www.atascientific.com.au/blog/2010/10/15/uncovering-relationship-genes-proteins/</a:t>
            </a:r>
          </a:p>
          <a:p>
            <a:pPr lvl="1">
              <a:buFont typeface="Arial" pitchFamily="34" charset="0"/>
              <a:buChar char="•"/>
            </a:pPr>
            <a:r>
              <a:rPr lang="en-US" b="1" dirty="0" smtClean="0"/>
              <a:t> </a:t>
            </a:r>
            <a:r>
              <a:rPr lang="en-US" b="0" dirty="0" smtClean="0"/>
              <a:t>http://en.wikipedia.org/wiki/Central-dogma (General transfers of biological</a:t>
            </a:r>
            <a:r>
              <a:rPr lang="en-US" b="0" baseline="0" dirty="0" smtClean="0"/>
              <a:t> sequential information)</a:t>
            </a:r>
          </a:p>
          <a:p>
            <a:pPr lvl="1">
              <a:buFont typeface="Arial" pitchFamily="34" charset="0"/>
              <a:buChar char="•"/>
            </a:pPr>
            <a:r>
              <a:rPr lang="en-US" b="0" baseline="0" dirty="0" smtClean="0"/>
              <a:t> http://www.ncbi.nlm.nih.gov/Class/MLACourse/Modules/MolBioReview/central-dogma.html (good visual)</a:t>
            </a:r>
          </a:p>
          <a:p>
            <a:pPr lvl="1">
              <a:buFont typeface="Arial" pitchFamily="34" charset="0"/>
              <a:buChar char="•"/>
            </a:pPr>
            <a:r>
              <a:rPr lang="en-US" b="0" baseline="0" dirty="0" smtClean="0"/>
              <a:t> http://www.accessexcellence.org/RC/VL/GG/central.php</a:t>
            </a:r>
          </a:p>
          <a:p>
            <a:pPr lvl="1">
              <a:buFont typeface="Arial" pitchFamily="34" charset="0"/>
              <a:buChar char="•"/>
            </a:pPr>
            <a:r>
              <a:rPr lang="en-US" b="0" dirty="0" smtClean="0"/>
              <a:t> http://www.dnalc.org/resources/3d/central-dogma.html (good video, but VERY detailed)</a:t>
            </a:r>
          </a:p>
          <a:p>
            <a:pPr lvl="1">
              <a:buFont typeface="Arial" pitchFamily="34" charset="0"/>
              <a:buChar char="•"/>
            </a:pPr>
            <a:r>
              <a:rPr lang="en-US" b="0" dirty="0" smtClean="0"/>
              <a:t> http://en.wikipedia.org/wiki/Translation-(biology) </a:t>
            </a:r>
          </a:p>
          <a:p>
            <a:pPr lvl="1">
              <a:buFont typeface="Arial" pitchFamily="34" charset="0"/>
              <a:buChar char="•"/>
            </a:pPr>
            <a:r>
              <a:rPr lang="en-US" b="0" dirty="0" smtClean="0"/>
              <a:t> Any high school</a:t>
            </a:r>
            <a:r>
              <a:rPr lang="en-US" b="0" baseline="0" dirty="0" smtClean="0"/>
              <a:t> level biology textbook would also be a good reference</a:t>
            </a:r>
            <a:endParaRPr lang="en-US" b="0" dirty="0" smtClean="0"/>
          </a:p>
          <a:p>
            <a:pPr>
              <a:buFontTx/>
              <a:buChar char="-"/>
            </a:pPr>
            <a:r>
              <a:rPr lang="en-US" b="0" baseline="0" dirty="0" smtClean="0"/>
              <a:t>Possible activity expansion: Students will be making normal and abnormal proteins dictated by the teacher in this activity. It might be fun to allow students to come up with their own mutations, which will likely cause overlapping cuts and make the proteins fall apart. Sending home the message that if a protein is made incorrectly it might completely fail at its function since its structure would be so wrong.</a:t>
            </a:r>
          </a:p>
          <a:p>
            <a:pPr>
              <a:buFontTx/>
              <a:buChar char="-"/>
            </a:pPr>
            <a:endParaRPr lang="en-US" b="1" dirty="0" smtClean="0"/>
          </a:p>
          <a:p>
            <a:r>
              <a:rPr lang="en-US" b="1" dirty="0" smtClean="0"/>
              <a:t>MATERIALS:</a:t>
            </a:r>
          </a:p>
          <a:p>
            <a:pPr>
              <a:buFontTx/>
              <a:buChar char="-"/>
            </a:pPr>
            <a:r>
              <a:rPr lang="en-US" b="0" baseline="0" dirty="0" smtClean="0"/>
              <a:t>Two “protein templates” for each pair of students (Supplies: white printer paper)</a:t>
            </a:r>
          </a:p>
          <a:p>
            <a:pPr lvl="1">
              <a:buFont typeface="Arial" pitchFamily="34" charset="0"/>
              <a:buChar char="•"/>
            </a:pPr>
            <a:r>
              <a:rPr lang="en-US" b="0" baseline="0" dirty="0" smtClean="0"/>
              <a:t> These are really just snowflake templates</a:t>
            </a:r>
          </a:p>
          <a:p>
            <a:pPr lvl="1">
              <a:buFont typeface="Arial" pitchFamily="34" charset="0"/>
              <a:buChar char="•"/>
            </a:pPr>
            <a:r>
              <a:rPr lang="en-US" b="0" baseline="0" dirty="0" smtClean="0"/>
              <a:t> You will need a single piece of white printer paper for each template</a:t>
            </a:r>
          </a:p>
          <a:p>
            <a:pPr lvl="1">
              <a:buFont typeface="Arial" pitchFamily="34" charset="0"/>
              <a:buChar char="•"/>
            </a:pPr>
            <a:r>
              <a:rPr lang="en-US" b="0" baseline="0" dirty="0" smtClean="0"/>
              <a:t> Here are instructions for making the templates: http://www.kinderart.com/seasons/snowflake9.shtml</a:t>
            </a:r>
          </a:p>
          <a:p>
            <a:pPr lvl="1">
              <a:buFont typeface="Arial" pitchFamily="34" charset="0"/>
              <a:buChar char="•"/>
            </a:pPr>
            <a:r>
              <a:rPr lang="en-US" b="0" baseline="0" dirty="0" smtClean="0"/>
              <a:t> Give yourself plenty of time to make these, it takes a while</a:t>
            </a:r>
          </a:p>
          <a:p>
            <a:pPr lvl="0">
              <a:buFontTx/>
              <a:buChar char="-"/>
            </a:pPr>
            <a:r>
              <a:rPr lang="en-US" b="0" baseline="0" dirty="0" smtClean="0"/>
              <a:t>A “gene” for each pair of students (Supplies: paper clips, black, yellow, green, red and blue construction paper)</a:t>
            </a:r>
          </a:p>
          <a:p>
            <a:pPr lvl="1">
              <a:buFont typeface="Arial" pitchFamily="34" charset="0"/>
              <a:buChar char="•"/>
            </a:pPr>
            <a:r>
              <a:rPr lang="en-US" b="0" dirty="0" smtClean="0"/>
              <a:t> Each</a:t>
            </a:r>
            <a:r>
              <a:rPr lang="en-US" b="0" baseline="0" dirty="0" smtClean="0"/>
              <a:t> “gene” is composed of a black strip of paper with colored rectangles (representing base pairs) either glued or paper clipped</a:t>
            </a:r>
          </a:p>
          <a:p>
            <a:pPr lvl="1">
              <a:buFont typeface="Arial" pitchFamily="34" charset="0"/>
              <a:buChar char="•"/>
            </a:pPr>
            <a:r>
              <a:rPr lang="en-US" b="0" baseline="0" dirty="0" smtClean="0"/>
              <a:t> The next slide has templates for each gene, base pairs with stars on them should be paper clipped on as they will either need to be removed or switched out when the gene is “mutated”</a:t>
            </a:r>
          </a:p>
          <a:p>
            <a:pPr lvl="2">
              <a:buFont typeface="Wingdings" pitchFamily="2" charset="2"/>
              <a:buChar char="§"/>
            </a:pPr>
            <a:r>
              <a:rPr lang="en-US" b="0" baseline="0" dirty="0" smtClean="0"/>
              <a:t> The base pairs that need to be changed also have letters on them to indicate their colors so that this sheet can be printed in black and white and still be used as a key by the teacher (Y=Yellow, B= Blue, R= Red, G=Green)</a:t>
            </a:r>
          </a:p>
          <a:p>
            <a:pPr lvl="1">
              <a:buFont typeface="Arial" pitchFamily="34" charset="0"/>
              <a:buChar char="•"/>
            </a:pPr>
            <a:r>
              <a:rPr lang="en-US" b="0" baseline="0" dirty="0" smtClean="0"/>
              <a:t> Label each gene A, B, C, or D</a:t>
            </a:r>
            <a:endParaRPr lang="en-US" b="0" dirty="0" smtClean="0"/>
          </a:p>
          <a:p>
            <a:pPr>
              <a:buFontTx/>
              <a:buChar char="-"/>
            </a:pPr>
            <a:r>
              <a:rPr lang="en-US" baseline="0" dirty="0" smtClean="0"/>
              <a:t> Copies of activity instructions for each student (</a:t>
            </a:r>
            <a:r>
              <a:rPr lang="en-US" b="0" baseline="0" dirty="0" smtClean="0"/>
              <a:t> “2. From gene to protein-activity instructions”)</a:t>
            </a:r>
          </a:p>
          <a:p>
            <a:pPr>
              <a:buFontTx/>
              <a:buChar char="-"/>
            </a:pPr>
            <a:r>
              <a:rPr lang="en-US" b="0" baseline="0" dirty="0" smtClean="0"/>
              <a:t>Scissors, one per pair of students</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p:txBody>
      </p:sp>
      <p:sp>
        <p:nvSpPr>
          <p:cNvPr id="4" name="Slide Number Placeholder 3"/>
          <p:cNvSpPr>
            <a:spLocks noGrp="1"/>
          </p:cNvSpPr>
          <p:nvPr>
            <p:ph type="sldNum" sz="quarter" idx="10"/>
          </p:nvPr>
        </p:nvSpPr>
        <p:spPr/>
        <p:txBody>
          <a:bodyPr/>
          <a:lstStyle/>
          <a:p>
            <a:fld id="{C6122946-5863-4517-8CB2-676EB955A2B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Use this slide as a template to create normal genes and to make changes to those genes, making them abnormal. </a:t>
            </a:r>
          </a:p>
          <a:p>
            <a:pPr lvl="0">
              <a:buFontTx/>
              <a:buChar char="-"/>
            </a:pPr>
            <a:r>
              <a:rPr lang="en-US" b="0" baseline="0" dirty="0" smtClean="0"/>
              <a:t>Supplies  to create “genes”: paper clips, black, yellow, green, red and blue construction paper.</a:t>
            </a:r>
          </a:p>
          <a:p>
            <a:pPr lvl="1">
              <a:buFont typeface="Arial" pitchFamily="34" charset="0"/>
              <a:buChar char="•"/>
            </a:pPr>
            <a:r>
              <a:rPr lang="en-US" b="0" dirty="0" smtClean="0"/>
              <a:t> Each</a:t>
            </a:r>
            <a:r>
              <a:rPr lang="en-US" b="0" baseline="0" dirty="0" smtClean="0"/>
              <a:t> “gene” is composed of a black strip of paper with colored rectangles (representing base pairs) either glued or paper clipped.</a:t>
            </a:r>
          </a:p>
          <a:p>
            <a:pPr lvl="1">
              <a:buFont typeface="Arial" pitchFamily="34" charset="0"/>
              <a:buChar char="•"/>
            </a:pPr>
            <a:r>
              <a:rPr lang="en-US" b="0" baseline="0" dirty="0" smtClean="0"/>
              <a:t> The next slide has templates for each gene, base pairs with stars on them should be paper clipped on as they will either need to be removed or switched out when the gene is “mutated”.</a:t>
            </a:r>
          </a:p>
          <a:p>
            <a:pPr lvl="2">
              <a:buFont typeface="Wingdings" pitchFamily="2" charset="2"/>
              <a:buChar char="§"/>
            </a:pPr>
            <a:r>
              <a:rPr lang="en-US" b="0" baseline="0" dirty="0" smtClean="0"/>
              <a:t> The base pairs that need to be changed also have letters on them to indicate their colors so that this sheet can be printed in black and white and still be used as a key by the teacher (Y=Yellow, B= Blue, R= Red, G=Green).</a:t>
            </a:r>
          </a:p>
          <a:p>
            <a:pPr lvl="1">
              <a:buFont typeface="Arial" pitchFamily="34" charset="0"/>
              <a:buChar char="•"/>
            </a:pPr>
            <a:r>
              <a:rPr lang="en-US" b="0" baseline="0" dirty="0" smtClean="0"/>
              <a:t> Label each gene A, B, C, or D.</a:t>
            </a:r>
          </a:p>
          <a:p>
            <a:endParaRPr lang="en-US" b="1" baseline="0" dirty="0" smtClean="0"/>
          </a:p>
          <a:p>
            <a:r>
              <a:rPr lang="en-US" b="1" i="0" baseline="0" dirty="0" smtClean="0">
                <a:effectLst/>
              </a:rPr>
              <a:t>SLIDE GOAL:</a:t>
            </a:r>
          </a:p>
          <a:p>
            <a:pPr>
              <a:buFontTx/>
              <a:buNone/>
            </a:pPr>
            <a:r>
              <a:rPr lang="en-US" b="1" dirty="0" smtClean="0"/>
              <a:t>- </a:t>
            </a:r>
            <a:r>
              <a:rPr lang="en-US" b="0" dirty="0" smtClean="0"/>
              <a:t>Provide</a:t>
            </a:r>
            <a:r>
              <a:rPr lang="en-US" b="0" baseline="0" dirty="0" smtClean="0"/>
              <a:t> teacher with a template for creating and changing “genes” used in the activity.</a:t>
            </a:r>
            <a:endParaRPr lang="en-US" b="1" dirty="0" smtClean="0"/>
          </a:p>
          <a:p>
            <a:pPr lvl="1">
              <a:buFont typeface="Arial" pitchFamily="34" charset="0"/>
              <a:buChar char="•"/>
            </a:pPr>
            <a:endParaRPr lang="en-US" b="1" dirty="0" smtClean="0"/>
          </a:p>
          <a:p>
            <a:r>
              <a:rPr lang="en-US" b="1" dirty="0" smtClean="0"/>
              <a:t>NOTES:</a:t>
            </a:r>
          </a:p>
          <a:p>
            <a:pPr>
              <a:buFontTx/>
              <a:buChar char="-"/>
            </a:pPr>
            <a:r>
              <a:rPr lang="en-US" baseline="0" dirty="0" smtClean="0"/>
              <a:t>Four separate genes are given so that there can be some variety of “protein” structures between pairs in the classroom. </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p:txBody>
      </p:sp>
      <p:sp>
        <p:nvSpPr>
          <p:cNvPr id="4" name="Slide Number Placeholder 3"/>
          <p:cNvSpPr>
            <a:spLocks noGrp="1"/>
          </p:cNvSpPr>
          <p:nvPr>
            <p:ph type="sldNum" sz="quarter" idx="10"/>
          </p:nvPr>
        </p:nvSpPr>
        <p:spPr/>
        <p:txBody>
          <a:bodyPr/>
          <a:lstStyle/>
          <a:p>
            <a:fld id="{C6122946-5863-4517-8CB2-676EB955A2B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a:t>
            </a:r>
            <a:r>
              <a:rPr lang="en-US" dirty="0" smtClean="0"/>
              <a:t> This is an animated slide, each frame will be paired</a:t>
            </a:r>
            <a:r>
              <a:rPr lang="en-US" baseline="0" dirty="0" smtClean="0"/>
              <a:t> with its description.</a:t>
            </a:r>
            <a:r>
              <a:rPr lang="en-US" dirty="0" smtClean="0"/>
              <a:t> </a:t>
            </a:r>
            <a:endParaRPr lang="en-US" b="0" baseline="0" dirty="0" smtClean="0"/>
          </a:p>
          <a:p>
            <a:pPr>
              <a:buFontTx/>
              <a:buChar char="-"/>
            </a:pPr>
            <a:r>
              <a:rPr lang="en-US" b="0" baseline="0" dirty="0" smtClean="0"/>
              <a:t> Explain that genes contain base pairs in specific patterns, these patterns determine the protein’s shape which affects how well it can do its job.</a:t>
            </a:r>
          </a:p>
          <a:p>
            <a:pPr lvl="1">
              <a:buFont typeface="Arial" pitchFamily="34" charset="0"/>
              <a:buChar char="•"/>
            </a:pPr>
            <a:r>
              <a:rPr lang="en-US" b="0" baseline="0" dirty="0" smtClean="0"/>
              <a:t> Frame 1: This is a picture of a “gene” which we are going to use in this lesson’s activity. </a:t>
            </a:r>
          </a:p>
          <a:p>
            <a:pPr lvl="1">
              <a:buFont typeface="Arial" pitchFamily="34" charset="0"/>
              <a:buChar char="•"/>
            </a:pPr>
            <a:r>
              <a:rPr lang="en-US" b="0" baseline="0" dirty="0" smtClean="0"/>
              <a:t> Ask: Can anyone tell me what a gene is made of?</a:t>
            </a:r>
          </a:p>
          <a:p>
            <a:pPr lvl="2">
              <a:buFont typeface="Wingdings" pitchFamily="2" charset="2"/>
              <a:buChar char="§"/>
            </a:pPr>
            <a:r>
              <a:rPr lang="en-US" b="0" baseline="0" dirty="0" smtClean="0"/>
              <a:t> ESR: DNA, base pairs</a:t>
            </a:r>
          </a:p>
          <a:p>
            <a:pPr lvl="1">
              <a:buFont typeface="Arial" pitchFamily="34" charset="0"/>
              <a:buChar char="•"/>
            </a:pPr>
            <a:r>
              <a:rPr lang="en-US" b="0" baseline="0" dirty="0" smtClean="0"/>
              <a:t> Ask: If a gene is made of DNA does anyone know what these different colored rectangles represent?</a:t>
            </a:r>
          </a:p>
          <a:p>
            <a:pPr lvl="2">
              <a:buFont typeface="Wingdings" pitchFamily="2" charset="2"/>
              <a:buChar char="§"/>
            </a:pPr>
            <a:r>
              <a:rPr lang="en-US" b="0" baseline="0" dirty="0" smtClean="0"/>
              <a:t> Frame 3: ESR: Base pairs, don’t know</a:t>
            </a:r>
          </a:p>
          <a:p>
            <a:pPr lvl="1">
              <a:buFont typeface="Arial" pitchFamily="34" charset="0"/>
              <a:buChar char="•"/>
            </a:pPr>
            <a:r>
              <a:rPr lang="en-US" b="0" baseline="0" dirty="0" smtClean="0"/>
              <a:t> Frame 4: The base pairs on a gene create a specific pattern, or a code. </a:t>
            </a:r>
          </a:p>
          <a:p>
            <a:pPr lvl="1">
              <a:buFont typeface="Arial" pitchFamily="34" charset="0"/>
              <a:buChar char="•"/>
            </a:pPr>
            <a:r>
              <a:rPr lang="en-US" b="0" baseline="0" dirty="0" smtClean="0"/>
              <a:t> Frame 5:This code holds instructions on how to make a protein that looks and works a certain way.</a:t>
            </a:r>
          </a:p>
          <a:p>
            <a:pPr lvl="0">
              <a:buFontTx/>
              <a:buChar char="-"/>
            </a:pPr>
            <a:r>
              <a:rPr lang="en-US" b="0" baseline="0" dirty="0" smtClean="0"/>
              <a:t>Connect this information to the activity.</a:t>
            </a:r>
          </a:p>
          <a:p>
            <a:pPr lvl="1">
              <a:buFont typeface="Arial" pitchFamily="34" charset="0"/>
              <a:buChar char="•"/>
            </a:pPr>
            <a:r>
              <a:rPr lang="en-US" b="0" baseline="0" dirty="0" smtClean="0"/>
              <a:t> Today you guys are going to act like cells, reading the code in the gene and making proteins from its instructions.</a:t>
            </a:r>
          </a:p>
          <a:p>
            <a:pPr>
              <a:buFontTx/>
              <a:buNone/>
            </a:pPr>
            <a:endParaRPr lang="en-US" b="1" baseline="0" dirty="0" smtClean="0"/>
          </a:p>
          <a:p>
            <a:r>
              <a:rPr lang="en-US" b="1" baseline="0" dirty="0" smtClean="0"/>
              <a:t>SLIDE GOAL:</a:t>
            </a:r>
            <a:endParaRPr lang="en-US" baseline="0" dirty="0" smtClean="0"/>
          </a:p>
          <a:p>
            <a:pPr>
              <a:buFontTx/>
              <a:buChar char="-"/>
            </a:pPr>
            <a:r>
              <a:rPr lang="en-US" dirty="0" smtClean="0"/>
              <a:t> Make sure</a:t>
            </a:r>
            <a:r>
              <a:rPr lang="en-US" baseline="0" dirty="0" smtClean="0"/>
              <a:t> students have a clear understanding of the genetic basis of the activity they are about to do. </a:t>
            </a:r>
            <a:endParaRPr lang="en-US" dirty="0" smtClean="0"/>
          </a:p>
          <a:p>
            <a:pPr>
              <a:buFontTx/>
              <a:buChar char="-"/>
            </a:pPr>
            <a:endParaRPr lang="en-US" dirty="0" smtClean="0"/>
          </a:p>
          <a:p>
            <a:r>
              <a:rPr lang="en-US" b="1" dirty="0" smtClean="0"/>
              <a:t>NOTES:</a:t>
            </a:r>
          </a:p>
          <a:p>
            <a:pPr>
              <a:buFontTx/>
              <a:buChar char="-"/>
            </a:pPr>
            <a:r>
              <a:rPr lang="en-US" baseline="0" dirty="0" smtClean="0"/>
              <a:t> The fact that genes are made of DNA containing base pairs in a specific pattern is something the students have previously learned, this was touched on in the </a:t>
            </a:r>
            <a:r>
              <a:rPr lang="en-US" baseline="0" dirty="0" err="1" smtClean="0"/>
              <a:t>Brainpop</a:t>
            </a:r>
            <a:r>
              <a:rPr lang="en-US" baseline="0" dirty="0" smtClean="0"/>
              <a:t> video from the Cellular construction zone lesson. The hope is that this lesson serves as a reminder.</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 </a:t>
            </a:r>
            <a:r>
              <a:rPr lang="en-US" baseline="0" dirty="0" smtClean="0">
                <a:latin typeface="Calibri" charset="0"/>
              </a:rPr>
              <a:t>Modified Microsoft Office 2007 clipart</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latin typeface="Calibri" charset="0"/>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baseline="0" dirty="0" smtClean="0"/>
              <a:t> </a:t>
            </a:r>
            <a:r>
              <a:rPr lang="en-US" dirty="0" smtClean="0"/>
              <a:t>This is an animated slide, each frame will be paired</a:t>
            </a:r>
            <a:r>
              <a:rPr lang="en-US" baseline="0" dirty="0" smtClean="0"/>
              <a:t> with its description.</a:t>
            </a:r>
            <a:r>
              <a:rPr lang="en-US" dirty="0" smtClean="0"/>
              <a:t> </a:t>
            </a:r>
            <a:endParaRPr lang="en-US" b="0" baseline="0" dirty="0" smtClean="0"/>
          </a:p>
          <a:p>
            <a:pPr>
              <a:buFontTx/>
              <a:buChar char="-"/>
            </a:pPr>
            <a:r>
              <a:rPr lang="en-US" b="0" baseline="0" dirty="0" smtClean="0"/>
              <a:t> Print out a copy of “2. From gene to protein-activity instructions” for each student</a:t>
            </a:r>
          </a:p>
          <a:p>
            <a:pPr>
              <a:buFontTx/>
              <a:buChar char="-"/>
            </a:pPr>
            <a:r>
              <a:rPr lang="en-US" b="0" baseline="0" dirty="0" smtClean="0"/>
              <a:t> Hand out a “gene” and “protein template” to each pair of students</a:t>
            </a:r>
          </a:p>
          <a:p>
            <a:pPr>
              <a:buFontTx/>
              <a:buChar char="-"/>
            </a:pPr>
            <a:r>
              <a:rPr lang="en-US" b="0" baseline="0" dirty="0" smtClean="0"/>
              <a:t> Frame 1: Walk students through the instructions for the activity</a:t>
            </a:r>
          </a:p>
          <a:p>
            <a:pPr marL="685800" lvl="1" indent="-228600">
              <a:buFont typeface="+mj-lt"/>
              <a:buAutoNum type="arabicPeriod"/>
            </a:pPr>
            <a:r>
              <a:rPr lang="en-US" b="0" baseline="0" dirty="0" smtClean="0"/>
              <a:t>Frame 2:Take your genes and look at the first pair of bases, read the gene left to right . </a:t>
            </a:r>
          </a:p>
          <a:p>
            <a:pPr marL="685800" lvl="1" indent="-228600">
              <a:buFont typeface="+mj-lt"/>
              <a:buAutoNum type="arabicPeriod"/>
            </a:pPr>
            <a:r>
              <a:rPr lang="en-US" b="0" baseline="0" dirty="0" smtClean="0"/>
              <a:t>Frame 3: In this example gene the first pair is yellow and red.</a:t>
            </a:r>
          </a:p>
          <a:p>
            <a:pPr marL="685800" lvl="1" indent="-228600">
              <a:buFont typeface="+mj-lt"/>
              <a:buAutoNum type="arabicPeriod"/>
            </a:pPr>
            <a:r>
              <a:rPr lang="en-US" b="0" baseline="0" dirty="0" smtClean="0"/>
              <a:t>Frame 4: I will put a key up on the board you can use to interpret the code, you just need to find your pair and next to it will be a description of how to cut your protein template.</a:t>
            </a:r>
          </a:p>
          <a:p>
            <a:pPr marL="685800" lvl="1" indent="-228600">
              <a:buFont typeface="+mj-lt"/>
              <a:buAutoNum type="arabicPeriod"/>
            </a:pPr>
            <a:r>
              <a:rPr lang="en-US" b="0" baseline="0" dirty="0" smtClean="0"/>
              <a:t>Frame 5: With each description will be an image showing you where to cut, cut out the blue section shown in the image from your protein template.</a:t>
            </a:r>
          </a:p>
          <a:p>
            <a:pPr marL="685800" lvl="1" indent="-228600">
              <a:buFont typeface="+mj-lt"/>
              <a:buAutoNum type="arabicPeriod"/>
            </a:pPr>
            <a:r>
              <a:rPr lang="en-US" b="0" baseline="0" dirty="0" smtClean="0"/>
              <a:t>Frame 6: Move on to the next pair in your gene and make the cuts for that, repeat this with all four pairs.</a:t>
            </a:r>
          </a:p>
          <a:p>
            <a:pPr marL="685800" lvl="1" indent="-228600">
              <a:buFont typeface="+mj-lt"/>
              <a:buAutoNum type="arabicPeriod"/>
            </a:pPr>
            <a:r>
              <a:rPr lang="en-US" b="0" baseline="0" dirty="0" smtClean="0"/>
              <a:t>Frame 7: Once you’ve finished write both partner names and the word “Normal” on the protein.</a:t>
            </a:r>
          </a:p>
          <a:p>
            <a:pPr marL="1143000" lvl="2" indent="-228600">
              <a:buFont typeface="Wingdings" pitchFamily="2" charset="2"/>
              <a:buChar char="§"/>
            </a:pPr>
            <a:r>
              <a:rPr lang="en-US" b="0" baseline="0" dirty="0" smtClean="0"/>
              <a:t>It might be helpful to write this step on the board</a:t>
            </a:r>
          </a:p>
          <a:p>
            <a:pPr marL="685800" lvl="1" indent="-228600">
              <a:buFont typeface="+mj-lt"/>
              <a:buAutoNum type="arabicPeriod"/>
            </a:pPr>
            <a:r>
              <a:rPr lang="en-US" b="0" baseline="0" dirty="0" smtClean="0"/>
              <a:t>After you have completed all 6 steps unfold your proteins and take a look!</a:t>
            </a:r>
          </a:p>
          <a:p>
            <a:pPr marL="228600" lvl="0" indent="-228600">
              <a:buFont typeface="+mj-lt"/>
              <a:buNone/>
            </a:pPr>
            <a:r>
              <a:rPr lang="en-US" b="0" baseline="0" dirty="0" smtClean="0"/>
              <a:t>- Hand out printed “2. From gene to protein-activity instructions”</a:t>
            </a:r>
          </a:p>
          <a:p>
            <a:endParaRPr lang="en-US" b="1" baseline="0" dirty="0" smtClean="0"/>
          </a:p>
          <a:p>
            <a:r>
              <a:rPr lang="en-US" b="1" baseline="0" dirty="0" smtClean="0"/>
              <a:t>SLIDE GOAL:</a:t>
            </a:r>
            <a:endParaRPr lang="en-US" baseline="0" dirty="0" smtClean="0"/>
          </a:p>
          <a:p>
            <a:pPr>
              <a:buFontTx/>
              <a:buChar char="-"/>
            </a:pPr>
            <a:r>
              <a:rPr lang="en-US" dirty="0" smtClean="0"/>
              <a:t> Provide</a:t>
            </a:r>
            <a:r>
              <a:rPr lang="en-US" baseline="0" dirty="0" smtClean="0"/>
              <a:t> students with instructions for the making proteins activity.</a:t>
            </a:r>
            <a:endParaRPr lang="en-US" dirty="0" smtClean="0"/>
          </a:p>
          <a:p>
            <a:endParaRPr lang="en-US" b="1" dirty="0" smtClean="0"/>
          </a:p>
          <a:p>
            <a:r>
              <a:rPr lang="en-US" b="1" dirty="0" smtClean="0"/>
              <a:t>NOTES:</a:t>
            </a:r>
          </a:p>
          <a:p>
            <a:r>
              <a:rPr lang="en-US" b="0" dirty="0" smtClean="0"/>
              <a:t>- Each sheet has</a:t>
            </a:r>
            <a:r>
              <a:rPr lang="en-US" b="0" baseline="0" dirty="0" smtClean="0"/>
              <a:t> 18 separate instructions.</a:t>
            </a:r>
            <a:endParaRPr lang="en-US" b="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Images taken and created by Sarah </a:t>
            </a:r>
            <a:r>
              <a:rPr lang="en-US" b="0" baseline="0" dirty="0" err="1" smtClean="0">
                <a:latin typeface="Calibri" charset="0"/>
              </a:rPr>
              <a:t>Lerch</a:t>
            </a:r>
            <a:endParaRPr lang="en-US" b="0"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0"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0"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a:t>
            </a:r>
            <a:r>
              <a:rPr lang="en-US" baseline="0" dirty="0" smtClean="0"/>
              <a:t> slide</a:t>
            </a:r>
            <a:r>
              <a:rPr lang="en-US" dirty="0" smtClean="0"/>
              <a:t>: EXPLORE</a:t>
            </a:r>
          </a:p>
          <a:p>
            <a:pPr lvl="0">
              <a:buFontTx/>
              <a:buChar char="-"/>
            </a:pPr>
            <a:endParaRPr lang="en-US" baseline="0" dirty="0" smtClean="0"/>
          </a:p>
          <a:p>
            <a:r>
              <a:rPr lang="en-US" b="1" dirty="0" smtClean="0"/>
              <a:t>INSTRUCTIONS:</a:t>
            </a:r>
            <a:endParaRPr lang="en-US" dirty="0" smtClean="0"/>
          </a:p>
          <a:p>
            <a:pPr>
              <a:buFontTx/>
              <a:buChar char="-"/>
            </a:pPr>
            <a:r>
              <a:rPr lang="en-US" dirty="0" smtClean="0"/>
              <a:t> Leave this</a:t>
            </a:r>
            <a:r>
              <a:rPr lang="en-US" baseline="0" dirty="0" smtClean="0"/>
              <a:t> slide up while students make their proteins.</a:t>
            </a:r>
          </a:p>
          <a:p>
            <a:pPr>
              <a:buFontTx/>
              <a:buChar char="-"/>
            </a:pPr>
            <a:r>
              <a:rPr lang="en-US" baseline="0" dirty="0" smtClean="0"/>
              <a:t> Print the “Gene template” slide to use as a key for “mutating” student genes.</a:t>
            </a:r>
          </a:p>
          <a:p>
            <a:pPr>
              <a:buFontTx/>
              <a:buChar char="-"/>
            </a:pPr>
            <a:r>
              <a:rPr lang="en-US" baseline="0" dirty="0" smtClean="0"/>
              <a:t> Once students have finished making their first set of proteins “mutate” their proteins.</a:t>
            </a:r>
          </a:p>
          <a:p>
            <a:pPr lvl="1">
              <a:buFont typeface="Arial" pitchFamily="34" charset="0"/>
              <a:buChar char="•"/>
            </a:pPr>
            <a:r>
              <a:rPr lang="en-US" baseline="0" dirty="0" smtClean="0"/>
              <a:t> Remove the base pairs completely that have a gap in that space in the “abnormal”.</a:t>
            </a:r>
          </a:p>
          <a:p>
            <a:pPr lvl="1">
              <a:buFont typeface="Arial" pitchFamily="34" charset="0"/>
              <a:buChar char="•"/>
            </a:pPr>
            <a:r>
              <a:rPr lang="en-US" baseline="0" dirty="0" smtClean="0"/>
              <a:t> Swap out the base pairs for different ones when the color in that space changes.</a:t>
            </a:r>
          </a:p>
          <a:p>
            <a:pPr lvl="0">
              <a:buFont typeface="Arial" pitchFamily="34" charset="0"/>
              <a:buNone/>
            </a:pPr>
            <a:r>
              <a:rPr lang="en-US" baseline="0" dirty="0" smtClean="0"/>
              <a:t>- Give students time to create abnormal proteins.</a:t>
            </a:r>
          </a:p>
          <a:p>
            <a:endParaRPr lang="en-US" b="1" baseline="0" dirty="0" smtClean="0"/>
          </a:p>
          <a:p>
            <a:r>
              <a:rPr lang="en-US" b="1" baseline="0" dirty="0" smtClean="0"/>
              <a:t>SLIDE GOAL:</a:t>
            </a:r>
            <a:endParaRPr lang="en-US" baseline="0" dirty="0" smtClean="0"/>
          </a:p>
          <a:p>
            <a:pPr>
              <a:buFontTx/>
              <a:buChar char="-"/>
            </a:pPr>
            <a:r>
              <a:rPr lang="en-US" dirty="0" smtClean="0"/>
              <a:t> To</a:t>
            </a:r>
            <a:r>
              <a:rPr lang="en-US" baseline="0" dirty="0" smtClean="0"/>
              <a:t> p</a:t>
            </a:r>
            <a:r>
              <a:rPr lang="en-US" dirty="0" smtClean="0"/>
              <a:t>rovide</a:t>
            </a:r>
            <a:r>
              <a:rPr lang="en-US" baseline="0" dirty="0" smtClean="0"/>
              <a:t> students with a key for de-coding the base pair instructions for creating their proteins.</a:t>
            </a:r>
            <a:endParaRPr lang="en-US" dirty="0" smtClean="0"/>
          </a:p>
          <a:p>
            <a:pPr>
              <a:buFontTx/>
              <a:buChar char="-"/>
            </a:pPr>
            <a:endParaRPr lang="en-US" dirty="0" smtClean="0"/>
          </a:p>
          <a:p>
            <a:r>
              <a:rPr lang="en-US" b="1" dirty="0" smtClean="0"/>
              <a:t>NOTES:</a:t>
            </a:r>
          </a:p>
          <a:p>
            <a:pPr>
              <a:buFontTx/>
              <a:buChar char="-"/>
            </a:pPr>
            <a:r>
              <a:rPr lang="en-US" baseline="0" dirty="0" smtClean="0"/>
              <a:t> An important point to make clear to the students is the two different sides of the “protein template.” One side can open and the other side is closed, like a book where the pages edge is the open one and the spine is the closed edge. In the images of protein templates above the open edge is on the left and the closed edge is on the right.</a:t>
            </a:r>
          </a:p>
          <a:p>
            <a:pPr>
              <a:buFontTx/>
              <a:buChar char="-"/>
            </a:pPr>
            <a:r>
              <a:rPr lang="en-US" baseline="0" dirty="0" smtClean="0"/>
              <a:t> While changing the “base pair” patterns on the “genes” let students know that you are mutating the genes. Although this will be discussed more in depth in the next lesson, this will provide students with a link to previous discussions about mutant organisms.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lvl="0">
              <a:buFontTx/>
              <a:buNone/>
            </a:pPr>
            <a:r>
              <a:rPr lang="en-US" baseline="0" dirty="0" smtClean="0"/>
              <a:t>- All images taken and created by Sarah </a:t>
            </a:r>
            <a:r>
              <a:rPr lang="en-US" baseline="0" dirty="0" err="1" smtClean="0"/>
              <a:t>Lerch</a:t>
            </a:r>
            <a:endParaRPr lang="en-US" baseline="0" dirty="0" smtClean="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Teacher Slide: EXPLAIN</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Explain section. More details will be provided in the comments for each slide.</a:t>
            </a:r>
          </a:p>
          <a:p>
            <a:endParaRPr lang="en-US" b="1" baseline="0" dirty="0" smtClean="0"/>
          </a:p>
          <a:p>
            <a:r>
              <a:rPr lang="en-US" b="1" baseline="0" dirty="0" smtClean="0"/>
              <a:t>GOAL:</a:t>
            </a:r>
            <a:endParaRPr lang="en-US" dirty="0" smtClean="0"/>
          </a:p>
          <a:p>
            <a:pPr>
              <a:buFontTx/>
              <a:buNone/>
            </a:pPr>
            <a:r>
              <a:rPr lang="en-US" dirty="0" smtClean="0"/>
              <a:t>- Give students a chance to synthesize their ideas and the concepts they have learned from the</a:t>
            </a:r>
            <a:r>
              <a:rPr lang="en-US" baseline="0" dirty="0" smtClean="0"/>
              <a:t> lesson.</a:t>
            </a:r>
            <a:endParaRPr lang="en-US" dirty="0" smtClean="0"/>
          </a:p>
          <a:p>
            <a:endParaRPr lang="en-US" b="1" dirty="0" smtClean="0"/>
          </a:p>
          <a:p>
            <a:r>
              <a:rPr lang="en-US" b="1" dirty="0" smtClean="0"/>
              <a:t>EXPLAIN OVERVIEW:</a:t>
            </a:r>
          </a:p>
          <a:p>
            <a:pPr marL="228600" indent="-228600">
              <a:buAutoNum type="arabicPeriod"/>
            </a:pPr>
            <a:r>
              <a:rPr lang="en-US" b="0" baseline="0" dirty="0" smtClean="0"/>
              <a:t>Protein to Phenotype activity</a:t>
            </a:r>
          </a:p>
          <a:p>
            <a:pPr>
              <a:buFontTx/>
              <a:buChar char="-"/>
            </a:pPr>
            <a:r>
              <a:rPr lang="en-US" b="0" baseline="0" dirty="0" smtClean="0"/>
              <a:t>Explanation:</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Four different protein examples with charts will be given, each on a different slide. This chart will provide space for students to determine the functions and ultimate phenotype of a normal and abnormal proteins. </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A space is provided for the students to fill in the functions for the normal and abnormal proteins.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In proteins 1-3 the normal phenotype is given. The abnormal phenotype must be filled in by the student. For protein 4 the phenotypes must be filled in for both proteins.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The phenotypes will all be in reference to a single cell.</a:t>
            </a:r>
          </a:p>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 This activity will be completed through a combination of class collaboration and </a:t>
            </a:r>
            <a:r>
              <a:rPr lang="en-US" b="0" u="sng" baseline="0" dirty="0" smtClean="0"/>
              <a:t>individual work with personal versions of charts in notebooks.</a:t>
            </a:r>
          </a:p>
          <a:p>
            <a:pPr marL="228600" indent="-228600">
              <a:buNone/>
            </a:pPr>
            <a:endParaRPr lang="en-US" b="0" baseline="0" dirty="0" smtClean="0"/>
          </a:p>
          <a:p>
            <a:pPr marL="228600" indent="-228600">
              <a:buFont typeface="+mj-lt"/>
              <a:buAutoNum type="arabicPeriod" startAt="2"/>
            </a:pPr>
            <a:r>
              <a:rPr lang="en-US" b="0" baseline="0" dirty="0" smtClean="0"/>
              <a:t>Analysis questions</a:t>
            </a:r>
          </a:p>
          <a:p>
            <a:pPr lvl="0">
              <a:buFontTx/>
              <a:buChar char="-"/>
            </a:pPr>
            <a:r>
              <a:rPr lang="en-US" dirty="0" smtClean="0"/>
              <a:t> What determines a protein’s structure</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ESR: The pattern of base pairs, the genetic code, genes</a:t>
            </a:r>
            <a:endParaRPr lang="en-US" dirty="0" smtClean="0"/>
          </a:p>
          <a:p>
            <a:pPr lvl="0">
              <a:buFontTx/>
              <a:buChar char="-"/>
            </a:pPr>
            <a:r>
              <a:rPr lang="en-US" dirty="0" smtClean="0"/>
              <a:t> What happens to a protein if gene instruction change?</a:t>
            </a:r>
          </a:p>
          <a:p>
            <a:pPr lvl="1">
              <a:buFont typeface="Arial" pitchFamily="34" charset="0"/>
              <a:buChar char="•"/>
            </a:pPr>
            <a:r>
              <a:rPr lang="en-US" b="0" baseline="0" dirty="0" smtClean="0"/>
              <a:t> ESR: It looks different, its structure changes, it doesn’t work correctly, its function changes</a:t>
            </a:r>
            <a:endParaRPr lang="en-US" dirty="0" smtClean="0"/>
          </a:p>
          <a:p>
            <a:pPr lvl="0">
              <a:buFontTx/>
              <a:buChar char="-"/>
            </a:pPr>
            <a:r>
              <a:rPr lang="en-US" dirty="0" smtClean="0"/>
              <a:t> What causes a change in a protein’s function?</a:t>
            </a:r>
          </a:p>
          <a:p>
            <a:pPr lvl="1">
              <a:buFont typeface="Arial" pitchFamily="34" charset="0"/>
              <a:buChar char="•"/>
            </a:pPr>
            <a:r>
              <a:rPr lang="en-US" dirty="0" smtClean="0"/>
              <a:t> </a:t>
            </a:r>
            <a:r>
              <a:rPr lang="en-US" b="0" baseline="0" dirty="0" smtClean="0"/>
              <a:t>ESR: A change in the genetic code on its gene, a change in its structure.</a:t>
            </a:r>
            <a:endParaRPr lang="en-US" dirty="0" smtClean="0"/>
          </a:p>
          <a:p>
            <a:pPr lvl="0">
              <a:buFontTx/>
              <a:buChar char="-"/>
            </a:pPr>
            <a:r>
              <a:rPr lang="en-US" dirty="0" smtClean="0"/>
              <a:t> If a protein’s structure changes that will affect its-----.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ESR: Function, job, what it does, how well it works</a:t>
            </a:r>
            <a:endParaRPr lang="en-US" dirty="0" smtClean="0"/>
          </a:p>
          <a:p>
            <a:pPr lvl="0">
              <a:buFontTx/>
              <a:buChar char="-"/>
            </a:pPr>
            <a:r>
              <a:rPr lang="en-US" dirty="0" smtClean="0"/>
              <a:t> How are genes used as instructions to make proteins?</a:t>
            </a:r>
          </a:p>
          <a:p>
            <a:pPr lvl="1">
              <a:buFont typeface="Arial" pitchFamily="34" charset="0"/>
              <a:buChar char="•"/>
            </a:pPr>
            <a:r>
              <a:rPr lang="en-US" b="0" baseline="0" dirty="0" smtClean="0"/>
              <a:t> ESR: Patterns of base pairs tell it what shape to be, there is a code in its pattern of base pairs</a:t>
            </a:r>
            <a:endParaRPr lang="en-US" b="0" dirty="0" smtClean="0"/>
          </a:p>
          <a:p>
            <a:pPr marL="228600" indent="-228600">
              <a:buFont typeface="+mj-lt"/>
              <a:buNone/>
            </a:pPr>
            <a:endParaRPr lang="en-US" b="0"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Have students lay their “proteins” side by side and compare the differences between the normal and mutant versions.</a:t>
            </a:r>
          </a:p>
          <a:p>
            <a:pPr lvl="1">
              <a:buFont typeface="Arial" pitchFamily="34" charset="0"/>
              <a:buChar char="•"/>
            </a:pPr>
            <a:r>
              <a:rPr lang="en-US" b="0" baseline="0" dirty="0" smtClean="0"/>
              <a:t> Students should identify all the specific differences between their proteins. </a:t>
            </a:r>
          </a:p>
          <a:p>
            <a:pPr lvl="1">
              <a:buFont typeface="Arial" pitchFamily="34" charset="0"/>
              <a:buChar char="•"/>
            </a:pPr>
            <a:r>
              <a:rPr lang="en-US" b="0" baseline="0" dirty="0" smtClean="0"/>
              <a:t> Ex: For the two proteins above there are three differences:</a:t>
            </a:r>
          </a:p>
          <a:p>
            <a:pPr marL="1143000" lvl="2" indent="-228600">
              <a:buFont typeface="+mj-lt"/>
              <a:buAutoNum type="arabicPeriod"/>
            </a:pPr>
            <a:r>
              <a:rPr lang="en-US" b="0" baseline="0" dirty="0" smtClean="0"/>
              <a:t>The left “protein” has more triangles cut out around the edges</a:t>
            </a:r>
          </a:p>
          <a:p>
            <a:pPr marL="1143000" lvl="2" indent="-228600">
              <a:buFont typeface="+mj-lt"/>
              <a:buAutoNum type="arabicPeriod"/>
            </a:pPr>
            <a:r>
              <a:rPr lang="en-US" b="0" baseline="0" dirty="0" smtClean="0"/>
              <a:t>The left “protein” has two separate rectangles cut out where the one on the right has a single long rectangle</a:t>
            </a:r>
          </a:p>
          <a:p>
            <a:pPr marL="1143000" lvl="2" indent="-228600">
              <a:buFont typeface="+mj-lt"/>
              <a:buAutoNum type="arabicPeriod"/>
            </a:pPr>
            <a:r>
              <a:rPr lang="en-US" b="0" baseline="0" dirty="0" smtClean="0"/>
              <a:t>The left “protein” has a solid center, the right “protein” has a hole in the center.</a:t>
            </a:r>
          </a:p>
          <a:p>
            <a:pPr lvl="1">
              <a:buFont typeface="Arial" pitchFamily="34" charset="0"/>
              <a:buChar char="•"/>
            </a:pPr>
            <a:r>
              <a:rPr lang="en-US" b="0" baseline="0" dirty="0" smtClean="0"/>
              <a:t> </a:t>
            </a:r>
            <a:r>
              <a:rPr lang="en-US" b="0" u="sng" baseline="0" dirty="0" smtClean="0"/>
              <a:t>Students must then write down these differences in their notebooks</a:t>
            </a:r>
          </a:p>
          <a:p>
            <a:pPr lvl="1">
              <a:buFont typeface="Arial" pitchFamily="34" charset="0"/>
              <a:buChar char="•"/>
            </a:pPr>
            <a:endParaRPr lang="en-US" b="0" baseline="0" dirty="0" smtClean="0"/>
          </a:p>
          <a:p>
            <a:r>
              <a:rPr lang="en-US" b="1" baseline="0" dirty="0" smtClean="0"/>
              <a:t>SLIDE GOAL:</a:t>
            </a:r>
            <a:endParaRPr lang="en-US" baseline="0" dirty="0" smtClean="0"/>
          </a:p>
          <a:p>
            <a:pPr>
              <a:buFontTx/>
              <a:buChar char="-"/>
            </a:pPr>
            <a:r>
              <a:rPr lang="en-US" dirty="0" smtClean="0"/>
              <a:t> Give students</a:t>
            </a:r>
            <a:r>
              <a:rPr lang="en-US" baseline="0" dirty="0" smtClean="0"/>
              <a:t> a chance to think about the specific differences between their two “proteins”, providing identifiable evidence that there are structural differences between their normal and mutant proteins. </a:t>
            </a:r>
            <a:endParaRPr lang="en-US" dirty="0" smtClean="0"/>
          </a:p>
          <a:p>
            <a:endParaRPr lang="en-US" b="1" dirty="0" smtClean="0"/>
          </a:p>
          <a:p>
            <a:r>
              <a:rPr lang="en-US" b="1" dirty="0" smtClean="0"/>
              <a:t>NOTES:</a:t>
            </a:r>
          </a:p>
          <a:p>
            <a:pPr>
              <a:buFontTx/>
              <a:buChar char="-"/>
            </a:pPr>
            <a:r>
              <a:rPr lang="en-US" baseline="0" dirty="0" smtClean="0"/>
              <a:t> Students will notice that there are differences between their “proteins” that have nothing to do with the genetic code and are due to differences in the students cutting techniques, or possibly differences in how well their protein templates are folded.</a:t>
            </a:r>
          </a:p>
          <a:p>
            <a:pPr lvl="1">
              <a:buFont typeface="Arial" pitchFamily="34" charset="0"/>
              <a:buChar char="•"/>
            </a:pPr>
            <a:r>
              <a:rPr lang="en-US" baseline="0" dirty="0" smtClean="0"/>
              <a:t> This is a great time to introduce a concept the students will learn about in the next unit. One way mutations can occur is through changes in the genetic code (as they saw when their genes were mutated). Another way mutations can occur is through mistakes made by the cell, in this instance they are analogous to the cell reading the genetic code and creating proteins. Sometimes the cell can mess up as its making these proteins, even if the genetic code is correct. The next unit will focus on causes of mutations and they will learn more about this.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All images taken and created by Sarah </a:t>
            </a:r>
            <a:r>
              <a:rPr lang="en-US" baseline="0" dirty="0" err="1" smtClean="0"/>
              <a:t>Lerch</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dirty="0" smtClean="0"/>
              <a:t>Teacher Slide: EXPLAIN</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Protein to Phenotype activity. More details will be provided in the comments for each slide.</a:t>
            </a:r>
          </a:p>
          <a:p>
            <a:endParaRPr lang="en-US" b="1" baseline="0" dirty="0" smtClean="0"/>
          </a:p>
          <a:p>
            <a:r>
              <a:rPr lang="en-US" b="1" baseline="0" dirty="0" smtClean="0"/>
              <a:t>ACTIVITY GOAL:</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 </a:t>
            </a:r>
            <a:r>
              <a:rPr lang="en-US" b="0" dirty="0" smtClean="0"/>
              <a:t>Give</a:t>
            </a:r>
            <a:r>
              <a:rPr lang="en-US" b="0" baseline="0" dirty="0" smtClean="0"/>
              <a:t> students an opportunity to create connections between protein structure, function and cell phenotype through writing and drawing.</a:t>
            </a:r>
            <a:endParaRPr lang="en-US" dirty="0" smtClean="0"/>
          </a:p>
          <a:p>
            <a:pPr>
              <a:buFontTx/>
              <a:buNone/>
            </a:pPr>
            <a:endParaRPr lang="en-US" dirty="0" smtClean="0"/>
          </a:p>
          <a:p>
            <a:r>
              <a:rPr lang="en-US" b="1" dirty="0" smtClean="0"/>
              <a:t>ACTIVITY OVERVIEW:</a:t>
            </a:r>
          </a:p>
          <a:p>
            <a:pPr>
              <a:buFontTx/>
              <a:buChar char="-"/>
            </a:pPr>
            <a:r>
              <a:rPr lang="en-US" b="0" baseline="0" dirty="0" smtClean="0"/>
              <a:t>Explanation:</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Four different protein examples with charts will be given, each on a different slide. This chart will provide space for students to determine the functions and ultimate phenotype of a normal and abnormal proteins. </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A space is provided for the students to fill in the functions for the normal and abnormal proteins.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In proteins 1-3 the normal phenotype is given. The abnormal phenotype must be filled in by the student. For protein 4 the phenotypes must be filled in for both proteins.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The phenotypes will all be in reference to a single cell.</a:t>
            </a:r>
          </a:p>
          <a:p>
            <a:pPr>
              <a:buFontTx/>
              <a:buChar char="-"/>
            </a:pPr>
            <a:endParaRPr lang="en-US" b="0" baseline="0" dirty="0" smtClean="0"/>
          </a:p>
          <a:p>
            <a:pPr>
              <a:buFontTx/>
              <a:buChar char="-"/>
            </a:pPr>
            <a:r>
              <a:rPr lang="en-US" b="0" dirty="0" smtClean="0"/>
              <a:t>This</a:t>
            </a:r>
            <a:r>
              <a:rPr lang="en-US" b="0" baseline="0" dirty="0" smtClean="0"/>
              <a:t> activity can be done two ways: With flipchart or with </a:t>
            </a:r>
            <a:r>
              <a:rPr lang="en-US" b="0" baseline="0" dirty="0" err="1" smtClean="0"/>
              <a:t>powerpoint</a:t>
            </a:r>
            <a:r>
              <a:rPr lang="en-US" b="0" baseline="0" dirty="0" smtClean="0"/>
              <a:t>, both ways are outlined below</a:t>
            </a:r>
          </a:p>
          <a:p>
            <a:pPr>
              <a:buFontTx/>
              <a:buChar char="-"/>
            </a:pPr>
            <a:r>
              <a:rPr lang="en-US" b="0" baseline="0" dirty="0" smtClean="0"/>
              <a:t> In either version students should be provided with colored pencils/ markers</a:t>
            </a:r>
          </a:p>
          <a:p>
            <a:pPr>
              <a:buFontTx/>
              <a:buChar char="-"/>
            </a:pPr>
            <a:endParaRPr lang="en-US" b="0" baseline="0" dirty="0" smtClean="0"/>
          </a:p>
          <a:p>
            <a:pPr marL="228600" indent="-228600">
              <a:buFont typeface="+mj-lt"/>
              <a:buAutoNum type="arabicPeriod"/>
            </a:pPr>
            <a:r>
              <a:rPr lang="en-US" b="0" baseline="0" dirty="0" smtClean="0"/>
              <a:t>Flipchart (recommended)</a:t>
            </a:r>
          </a:p>
          <a:p>
            <a:pPr marL="228600" indent="-228600">
              <a:buFontTx/>
              <a:buChar char="-"/>
            </a:pPr>
            <a:r>
              <a:rPr lang="en-US" b="0" baseline="0" dirty="0" smtClean="0"/>
              <a:t>Open the “2. From gene to protein-</a:t>
            </a:r>
            <a:r>
              <a:rPr lang="en-US" b="0" baseline="0" dirty="0" err="1" smtClean="0"/>
              <a:t>flipchart.flipchart</a:t>
            </a:r>
            <a:r>
              <a:rPr lang="en-US" b="0" baseline="0" dirty="0" smtClean="0"/>
              <a:t>” file</a:t>
            </a:r>
          </a:p>
          <a:p>
            <a:pPr marL="228600" indent="-228600">
              <a:buFontTx/>
              <a:buChar char="-"/>
            </a:pPr>
            <a:r>
              <a:rPr lang="en-US" b="0" baseline="0" dirty="0" smtClean="0"/>
              <a:t>Each protein/ chart allows students to discuss the protein’s normal and abnormal functions and the phenotypes that these functions result in.</a:t>
            </a:r>
          </a:p>
          <a:p>
            <a:pPr marL="685800" lvl="1" indent="-228600">
              <a:buFont typeface="Arial" pitchFamily="34" charset="0"/>
              <a:buChar char="•"/>
            </a:pPr>
            <a:r>
              <a:rPr lang="en-US" b="0" baseline="0" dirty="0" smtClean="0"/>
              <a:t>Students share ideas for functions, one is written in on the board by the teacher.</a:t>
            </a:r>
          </a:p>
          <a:p>
            <a:pPr marL="685800" lvl="1" indent="-228600">
              <a:buFont typeface="Arial" pitchFamily="34" charset="0"/>
              <a:buChar char="•"/>
            </a:pPr>
            <a:r>
              <a:rPr lang="en-US" b="0" baseline="0" dirty="0" smtClean="0"/>
              <a:t>Students then come up to the board and draw in phenotypes when applicable.</a:t>
            </a:r>
          </a:p>
          <a:p>
            <a:pPr marL="228600" indent="-228600">
              <a:buFontTx/>
              <a:buChar char="-"/>
            </a:pPr>
            <a:r>
              <a:rPr lang="en-US" b="0" baseline="0" dirty="0" smtClean="0"/>
              <a:t>Once information has been filled in on the promethean board, </a:t>
            </a:r>
            <a:r>
              <a:rPr lang="en-US" b="0" u="sng" baseline="0" dirty="0" smtClean="0"/>
              <a:t>students enter information in their notebooks.</a:t>
            </a:r>
          </a:p>
          <a:p>
            <a:pPr marL="228600" indent="-228600">
              <a:buFontTx/>
              <a:buChar char="-"/>
            </a:pPr>
            <a:endParaRPr lang="en-US" b="0" u="sng" baseline="0" dirty="0" smtClean="0"/>
          </a:p>
          <a:p>
            <a:pPr marL="228600" indent="-228600">
              <a:buFont typeface="+mj-lt"/>
              <a:buAutoNum type="arabicPeriod" startAt="2"/>
            </a:pPr>
            <a:r>
              <a:rPr lang="en-US" b="0" baseline="0" dirty="0" err="1" smtClean="0"/>
              <a:t>Powerpoint</a:t>
            </a:r>
            <a:endParaRPr lang="en-US" b="0" baseline="0" dirty="0" smtClean="0"/>
          </a:p>
          <a:p>
            <a:pPr marL="228600" indent="-228600">
              <a:buFontTx/>
              <a:buChar char="-"/>
            </a:pPr>
            <a:r>
              <a:rPr lang="en-US" b="0" baseline="0" dirty="0" smtClean="0"/>
              <a:t>Board should be set up with space for students to draw the phenotypes for each protein. There should be space to write the normal and abnormal functions below these as well.</a:t>
            </a:r>
          </a:p>
          <a:p>
            <a:pPr marL="685800" lvl="1" indent="-228600">
              <a:buFont typeface="Arial" pitchFamily="34" charset="0"/>
              <a:buChar char="•"/>
            </a:pPr>
            <a:r>
              <a:rPr lang="en-US" b="0" baseline="0" dirty="0" smtClean="0"/>
              <a:t>Protein #1, a blank space</a:t>
            </a:r>
          </a:p>
          <a:p>
            <a:pPr marL="685800" lvl="1" indent="-228600">
              <a:buFont typeface="Arial" pitchFamily="34" charset="0"/>
              <a:buChar char="•"/>
            </a:pPr>
            <a:r>
              <a:rPr lang="en-US" b="0" baseline="0" dirty="0" smtClean="0"/>
              <a:t>Protein #2, a blank circle</a:t>
            </a:r>
          </a:p>
          <a:p>
            <a:pPr marL="685800" lvl="1" indent="-228600">
              <a:buFont typeface="Arial" pitchFamily="34" charset="0"/>
              <a:buChar char="•"/>
            </a:pPr>
            <a:r>
              <a:rPr lang="en-US" b="0" baseline="0" dirty="0" smtClean="0"/>
              <a:t>Protein #3, a blank circle </a:t>
            </a:r>
          </a:p>
          <a:p>
            <a:pPr marL="685800" lvl="1" indent="-228600">
              <a:buFont typeface="Arial" pitchFamily="34" charset="0"/>
              <a:buChar char="•"/>
            </a:pPr>
            <a:r>
              <a:rPr lang="en-US" b="0" baseline="0" dirty="0" smtClean="0"/>
              <a:t>Protein #4, two blank spaces labeled normal and abnormal</a:t>
            </a:r>
          </a:p>
          <a:p>
            <a:pPr marL="228600" indent="-228600">
              <a:buFontTx/>
              <a:buChar char="-"/>
            </a:pPr>
            <a:r>
              <a:rPr lang="en-US" b="0" baseline="0" dirty="0" smtClean="0"/>
              <a:t>Each protein/ chart allows students to discuss the protein’s normal and abnormal functions and the phenotypes that these functions result in.</a:t>
            </a:r>
          </a:p>
          <a:p>
            <a:pPr marL="685800" lvl="1" indent="-228600">
              <a:buFont typeface="Arial" pitchFamily="34" charset="0"/>
              <a:buChar char="•"/>
            </a:pPr>
            <a:r>
              <a:rPr lang="en-US" b="0" baseline="0" dirty="0" smtClean="0"/>
              <a:t>Students share ideas for functions and one is written on the board.</a:t>
            </a:r>
          </a:p>
          <a:p>
            <a:pPr marL="685800" lvl="1" indent="-228600">
              <a:buFont typeface="Arial" pitchFamily="34" charset="0"/>
              <a:buChar char="•"/>
            </a:pPr>
            <a:r>
              <a:rPr lang="en-US" b="0" baseline="0" dirty="0" smtClean="0"/>
              <a:t>Students then come up to the board and draw phenotype(s) that go with this function when applicable.</a:t>
            </a:r>
          </a:p>
          <a:p>
            <a:pPr marL="228600" marR="0" lvl="0" indent="-228600" algn="l" defTabSz="4572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 Once information has been written/ drawn on the board, </a:t>
            </a:r>
            <a:r>
              <a:rPr lang="en-US" b="0" u="sng" baseline="0" dirty="0" smtClean="0"/>
              <a:t>students enter information in their notebooks.</a:t>
            </a:r>
            <a:endParaRPr lang="en-US" b="0" baseline="0" dirty="0" smtClean="0"/>
          </a:p>
          <a:p>
            <a:endParaRPr lang="en-US" b="1" dirty="0" smtClean="0"/>
          </a:p>
          <a:p>
            <a:r>
              <a:rPr lang="en-US" b="1" dirty="0" smtClean="0"/>
              <a:t>MATERIALS:</a:t>
            </a:r>
          </a:p>
          <a:p>
            <a:pPr>
              <a:buFontTx/>
              <a:buChar char="-"/>
            </a:pPr>
            <a:r>
              <a:rPr lang="en-US" b="0" baseline="0" dirty="0" smtClean="0"/>
              <a:t>Optional:</a:t>
            </a:r>
          </a:p>
          <a:p>
            <a:pPr lvl="1">
              <a:buFont typeface="Arial" pitchFamily="34" charset="0"/>
              <a:buChar char="•"/>
            </a:pPr>
            <a:r>
              <a:rPr lang="en-US" b="0" dirty="0" smtClean="0"/>
              <a:t> Markers/</a:t>
            </a:r>
            <a:r>
              <a:rPr lang="en-US" b="0" baseline="0" dirty="0" smtClean="0"/>
              <a:t> colored pencils</a:t>
            </a:r>
            <a:endParaRPr lang="en-US" b="0" dirty="0" smtClean="0"/>
          </a:p>
          <a:p>
            <a:pPr lvl="1">
              <a:buFont typeface="Arial" pitchFamily="34" charset="0"/>
              <a:buChar char="•"/>
            </a:pPr>
            <a:r>
              <a:rPr lang="en-US" b="0" dirty="0" smtClean="0"/>
              <a:t> 2. From gene to protein-</a:t>
            </a:r>
            <a:r>
              <a:rPr lang="en-US" b="0" dirty="0" err="1" smtClean="0"/>
              <a:t>flipchart.flipchart</a:t>
            </a:r>
            <a:r>
              <a:rPr lang="en-US" b="0" dirty="0" smtClean="0"/>
              <a:t> (version 1)</a:t>
            </a:r>
          </a:p>
          <a:p>
            <a:pPr lvl="1">
              <a:buFont typeface="Arial" pitchFamily="34" charset="0"/>
              <a:buChar char="•"/>
            </a:pPr>
            <a:r>
              <a:rPr lang="en-US" b="0" baseline="0" dirty="0" smtClean="0"/>
              <a:t>  Colored whiteboard markers/ chalk (version 2)</a:t>
            </a:r>
            <a:endParaRPr lang="en-US" b="0" dirty="0" smtClean="0"/>
          </a:p>
          <a:p>
            <a:endParaRPr lang="en-US" b="1"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a:t>
            </a:r>
            <a:r>
              <a:rPr lang="en-US" dirty="0" smtClean="0"/>
              <a:t>This is an animated slide, each frame will be paired</a:t>
            </a:r>
            <a:r>
              <a:rPr lang="en-US" baseline="0" dirty="0" smtClean="0"/>
              <a:t> with its description.</a:t>
            </a:r>
            <a:r>
              <a:rPr lang="en-US" dirty="0" smtClean="0"/>
              <a:t> </a:t>
            </a:r>
            <a:endParaRPr lang="en-US" b="0" baseline="0" dirty="0" smtClean="0"/>
          </a:p>
          <a:p>
            <a:pPr>
              <a:buFontTx/>
              <a:buChar char="-"/>
            </a:pPr>
            <a:r>
              <a:rPr lang="en-US" b="0" baseline="0" dirty="0" smtClean="0"/>
              <a:t> Connect current activity back to the Cellular Construction Zone learned about in the last lesson.</a:t>
            </a:r>
          </a:p>
          <a:p>
            <a:pPr lvl="1">
              <a:buFont typeface="Arial" pitchFamily="34" charset="0"/>
              <a:buChar char="•"/>
            </a:pPr>
            <a:r>
              <a:rPr lang="en-US" b="0" baseline="0" dirty="0" smtClean="0"/>
              <a:t> Frame 1: You have all determined that the proteins generated from the mutated genetic code are different than the proteins generated from the normal genetic code.</a:t>
            </a:r>
          </a:p>
          <a:p>
            <a:pPr lvl="1">
              <a:buFont typeface="Arial" pitchFamily="34" charset="0"/>
              <a:buChar char="•"/>
            </a:pPr>
            <a:r>
              <a:rPr lang="en-US" b="0" baseline="0" dirty="0" smtClean="0"/>
              <a:t> Frame 2: Keeping that information in mind, think back to the construction workers and materials at the construction site we learned about in the last unit. </a:t>
            </a:r>
          </a:p>
          <a:p>
            <a:pPr lvl="1">
              <a:buFont typeface="Arial" pitchFamily="34" charset="0"/>
              <a:buChar char="•"/>
            </a:pPr>
            <a:r>
              <a:rPr lang="en-US" b="0" baseline="0" smtClean="0"/>
              <a:t> Frame 3:The </a:t>
            </a:r>
            <a:r>
              <a:rPr lang="en-US" b="0" baseline="0" dirty="0" smtClean="0"/>
              <a:t>next activity will give you the opportunity to think about these different protein’s jobs or functions, and ways they might change if the protein’s structure changes.</a:t>
            </a:r>
          </a:p>
          <a:p>
            <a:endParaRPr lang="en-US" b="1" baseline="0" dirty="0" smtClean="0"/>
          </a:p>
          <a:p>
            <a:r>
              <a:rPr lang="en-US" b="1" baseline="0" dirty="0" smtClean="0"/>
              <a:t>SLIDE GOAL:</a:t>
            </a:r>
            <a:endParaRPr lang="en-US" baseline="0" dirty="0" smtClean="0"/>
          </a:p>
          <a:p>
            <a:pPr>
              <a:buFontTx/>
              <a:buChar char="-"/>
            </a:pPr>
            <a:r>
              <a:rPr lang="en-US" dirty="0" smtClean="0"/>
              <a:t> Provide</a:t>
            </a:r>
            <a:r>
              <a:rPr lang="en-US" baseline="0" dirty="0" smtClean="0"/>
              <a:t> students with a chance to connect their new information about how protein structures can change to the examples they used to learn about protein functions. </a:t>
            </a:r>
            <a:endParaRPr lang="en-US" dirty="0" smtClean="0"/>
          </a:p>
          <a:p>
            <a:endParaRPr lang="en-US" b="1"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workers: </a:t>
            </a:r>
            <a:r>
              <a:rPr lang="en-US" baseline="0" dirty="0" smtClean="0">
                <a:latin typeface="Calibri" charset="0"/>
              </a:rPr>
              <a:t>Modified Microsoft Office 2007 clipart</a:t>
            </a:r>
            <a:endParaRPr lang="en-US" b="1" dirty="0" smtClean="0"/>
          </a:p>
          <a:p>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3C3D2253-9E5D-453B-A896-53A68A70DA5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t> </a:t>
            </a:r>
            <a:r>
              <a:rPr lang="en-US" b="0" dirty="0" smtClean="0"/>
              <a:t>For</a:t>
            </a:r>
            <a:r>
              <a:rPr lang="en-US" b="0" baseline="0" dirty="0" smtClean="0"/>
              <a:t> teachers using the flipchart version of this activity this slide can be skipped although the instructions provided below can be used for the flipchart version as well.</a:t>
            </a:r>
          </a:p>
          <a:p>
            <a:pPr>
              <a:buFontTx/>
              <a:buChar char="-"/>
            </a:pPr>
            <a:r>
              <a:rPr lang="en-US" b="0" baseline="0" dirty="0" smtClean="0"/>
              <a:t>Orient students to slide</a:t>
            </a:r>
          </a:p>
          <a:p>
            <a:pPr lvl="1">
              <a:buFont typeface="Arial" pitchFamily="34" charset="0"/>
              <a:buChar char="•"/>
            </a:pPr>
            <a:r>
              <a:rPr lang="en-US" b="0" baseline="0" dirty="0" smtClean="0"/>
              <a:t> For this activity we are going to be looking at each of the proteins we learned about in the last lesson.</a:t>
            </a:r>
          </a:p>
          <a:p>
            <a:pPr lvl="1">
              <a:buFont typeface="Arial" pitchFamily="34" charset="0"/>
              <a:buChar char="•"/>
            </a:pPr>
            <a:r>
              <a:rPr lang="en-US" b="0" baseline="0" dirty="0" smtClean="0"/>
              <a:t> For each section there will be an image of the part of the construction site which represented that protein in the lesson, here we are starting with the frame of the building and the protein that represented.</a:t>
            </a:r>
          </a:p>
          <a:p>
            <a:pPr lvl="1">
              <a:buFont typeface="Arial" pitchFamily="34" charset="0"/>
              <a:buChar char="•"/>
            </a:pPr>
            <a:r>
              <a:rPr lang="en-US" b="0" baseline="0" dirty="0" smtClean="0"/>
              <a:t> There are three columns. One for the protein structure, which can be normal or abnormal. One for protein function, there are spaces to fill in for the functions of the normal and abnormal proteins here. And a final one for the phenotypes of the normal and abnormal proteins. This chart is going to give us a chance to compare the functions and phenotypes of a protein when its structure changes. </a:t>
            </a:r>
          </a:p>
          <a:p>
            <a:pPr lvl="2">
              <a:buFont typeface="Wingdings" pitchFamily="2" charset="2"/>
              <a:buChar char="§"/>
            </a:pPr>
            <a:r>
              <a:rPr lang="en-US" b="0" baseline="0" dirty="0" smtClean="0"/>
              <a:t> It’s important to remember that structure and function are connected for proteins.</a:t>
            </a:r>
          </a:p>
          <a:p>
            <a:pPr>
              <a:buFontTx/>
              <a:buChar char="-"/>
            </a:pPr>
            <a:r>
              <a:rPr lang="en-US" b="0" baseline="0" dirty="0" smtClean="0"/>
              <a:t> Prompt students to remember protein’s original function.</a:t>
            </a:r>
          </a:p>
          <a:p>
            <a:pPr lvl="1">
              <a:buFont typeface="Arial" pitchFamily="34" charset="0"/>
              <a:buChar char="•"/>
            </a:pPr>
            <a:r>
              <a:rPr lang="en-US" b="0" baseline="0" dirty="0" smtClean="0"/>
              <a:t> Ask: What is this protein’s job?</a:t>
            </a:r>
          </a:p>
          <a:p>
            <a:pPr lvl="2">
              <a:buFont typeface="Wingdings" pitchFamily="2" charset="2"/>
              <a:buChar char="§"/>
            </a:pPr>
            <a:r>
              <a:rPr lang="en-US" b="0" baseline="0" dirty="0" smtClean="0"/>
              <a:t> Allows students to refer back to their notebooks for this if necessary.</a:t>
            </a:r>
          </a:p>
          <a:p>
            <a:pPr lvl="2">
              <a:buFont typeface="Wingdings" pitchFamily="2" charset="2"/>
              <a:buChar char="§"/>
            </a:pPr>
            <a:r>
              <a:rPr lang="en-US" b="0" baseline="0" dirty="0" smtClean="0"/>
              <a:t> ESR: Determines the cell shape, makes the cell shape, holds the cell up</a:t>
            </a:r>
          </a:p>
          <a:p>
            <a:pPr lvl="2">
              <a:buFont typeface="Wingdings" pitchFamily="2" charset="2"/>
              <a:buChar char="§"/>
            </a:pPr>
            <a:r>
              <a:rPr lang="en-US" b="0" baseline="0" dirty="0" smtClean="0"/>
              <a:t> Ask for students to share, confirm it determines the cell’s shape (the slide should give them a strong enough hint that it’s not necessary to allow for discussion).</a:t>
            </a:r>
          </a:p>
          <a:p>
            <a:pPr>
              <a:buFontTx/>
              <a:buChar char="-"/>
            </a:pPr>
            <a:r>
              <a:rPr lang="en-US" b="0" baseline="0" dirty="0" smtClean="0"/>
              <a:t>Guide students to fill in the Normal Protein Function blank.</a:t>
            </a:r>
          </a:p>
          <a:p>
            <a:pPr lvl="1">
              <a:buFont typeface="Arial" pitchFamily="34" charset="0"/>
              <a:buChar char="•"/>
            </a:pPr>
            <a:r>
              <a:rPr lang="en-US" b="0" baseline="0" dirty="0" smtClean="0"/>
              <a:t> For the normal protein you have been given the normal phenotype for the cell (indicate the circle).</a:t>
            </a:r>
          </a:p>
          <a:p>
            <a:pPr lvl="1">
              <a:buFont typeface="Arial" pitchFamily="34" charset="0"/>
              <a:buChar char="•"/>
            </a:pPr>
            <a:r>
              <a:rPr lang="en-US" b="0" baseline="0" dirty="0" smtClean="0"/>
              <a:t> The description of this phenotype must go into the blank under Protein Function.</a:t>
            </a:r>
          </a:p>
          <a:p>
            <a:pPr lvl="1">
              <a:buFont typeface="Arial" pitchFamily="34" charset="0"/>
              <a:buChar char="•"/>
            </a:pPr>
            <a:r>
              <a:rPr lang="en-US" b="0" baseline="0" dirty="0" smtClean="0"/>
              <a:t> Ask: What goes in the blank under Protein Function for the Normal protein?</a:t>
            </a:r>
          </a:p>
          <a:p>
            <a:pPr lvl="2">
              <a:buFont typeface="Wingdings" pitchFamily="2" charset="2"/>
              <a:buChar char="§"/>
            </a:pPr>
            <a:r>
              <a:rPr lang="en-US" b="0" baseline="0" dirty="0" smtClean="0"/>
              <a:t> ESR: Round, circle</a:t>
            </a:r>
          </a:p>
          <a:p>
            <a:pPr lvl="2">
              <a:buFont typeface="Wingdings" pitchFamily="2" charset="2"/>
              <a:buChar char="§"/>
            </a:pPr>
            <a:r>
              <a:rPr lang="en-US" b="0" baseline="0" dirty="0" smtClean="0"/>
              <a:t> Allows students to share out, write response on the board (into blank itself if using flipchart or on the board if using </a:t>
            </a:r>
            <a:r>
              <a:rPr lang="en-US" b="0" baseline="0" dirty="0" err="1" smtClean="0"/>
              <a:t>powerpoint</a:t>
            </a:r>
            <a:r>
              <a:rPr lang="en-US" b="0" baseline="0" dirty="0" smtClean="0"/>
              <a:t>).</a:t>
            </a:r>
          </a:p>
          <a:p>
            <a:pPr lvl="2">
              <a:buFont typeface="Wingdings" pitchFamily="2" charset="2"/>
              <a:buChar char="§"/>
            </a:pPr>
            <a:r>
              <a:rPr lang="en-US" b="0" u="sng" baseline="0" dirty="0" smtClean="0"/>
              <a:t> Give students time to enter this response into notebooks </a:t>
            </a:r>
            <a:r>
              <a:rPr lang="en-US" b="0" baseline="0" dirty="0" smtClean="0"/>
              <a:t>(response shouldn’t deviate too much from ESRs).</a:t>
            </a:r>
          </a:p>
          <a:p>
            <a:pPr lvl="0">
              <a:buFontTx/>
              <a:buChar char="-"/>
            </a:pPr>
            <a:r>
              <a:rPr lang="en-US" b="0" baseline="0" dirty="0" smtClean="0"/>
              <a:t>Guide students to fill in Abnormal Protein Function blank and Phenotype.</a:t>
            </a:r>
          </a:p>
          <a:p>
            <a:pPr lvl="1">
              <a:buFont typeface="Arial" pitchFamily="34" charset="0"/>
              <a:buChar char="•"/>
            </a:pPr>
            <a:r>
              <a:rPr lang="en-US" b="0" baseline="0" dirty="0" smtClean="0"/>
              <a:t> Now this the time everyone should get creative. </a:t>
            </a:r>
          </a:p>
          <a:p>
            <a:pPr lvl="1">
              <a:buFont typeface="Arial" pitchFamily="34" charset="0"/>
              <a:buChar char="•"/>
            </a:pPr>
            <a:r>
              <a:rPr lang="en-US" b="0" baseline="0" dirty="0" smtClean="0"/>
              <a:t> Ask: What might the Protein Function for the abnormal protein be?</a:t>
            </a:r>
          </a:p>
          <a:p>
            <a:pPr lvl="2">
              <a:buFont typeface="Wingdings" pitchFamily="2" charset="2"/>
              <a:buChar char="§"/>
            </a:pPr>
            <a:r>
              <a:rPr lang="en-US" b="0" baseline="0" dirty="0" smtClean="0"/>
              <a:t> ESR: A different shape (square, triangle etc.)</a:t>
            </a:r>
          </a:p>
          <a:p>
            <a:pPr lvl="2">
              <a:buFont typeface="Wingdings" pitchFamily="2" charset="2"/>
              <a:buChar char="§"/>
            </a:pPr>
            <a:r>
              <a:rPr lang="en-US" b="0" baseline="0" dirty="0" smtClean="0"/>
              <a:t> Give students time to discuss in groups.</a:t>
            </a:r>
          </a:p>
          <a:p>
            <a:pPr lvl="2">
              <a:buFont typeface="Wingdings" pitchFamily="2" charset="2"/>
              <a:buChar char="§"/>
            </a:pPr>
            <a:r>
              <a:rPr lang="en-US" b="0" baseline="0" dirty="0" smtClean="0"/>
              <a:t> Allow multiple students to share out, write first response on the board (into blank itself if using flipchart or on the board if using </a:t>
            </a:r>
            <a:r>
              <a:rPr lang="en-US" b="0" baseline="0" dirty="0" err="1" smtClean="0"/>
              <a:t>powerpoint</a:t>
            </a:r>
            <a:r>
              <a:rPr lang="en-US" b="0" baseline="0" dirty="0" smtClean="0"/>
              <a:t>).</a:t>
            </a:r>
          </a:p>
          <a:p>
            <a:pPr lvl="2">
              <a:buFont typeface="Wingdings" pitchFamily="2" charset="2"/>
              <a:buChar char="§"/>
            </a:pPr>
            <a:r>
              <a:rPr lang="en-US" b="0" u="none" baseline="0" dirty="0" smtClean="0"/>
              <a:t> </a:t>
            </a:r>
            <a:r>
              <a:rPr lang="en-US" b="0" u="sng" baseline="0" dirty="0" smtClean="0"/>
              <a:t>Give students time to enter their response into their notebooks.</a:t>
            </a:r>
            <a:r>
              <a:rPr lang="en-US" b="0" u="none" baseline="0" dirty="0" smtClean="0"/>
              <a:t> This response does not need to be the same as the one written on the board.</a:t>
            </a:r>
          </a:p>
          <a:p>
            <a:pPr lvl="2">
              <a:buFont typeface="Wingdings" pitchFamily="2" charset="2"/>
              <a:buChar char="§"/>
            </a:pPr>
            <a:r>
              <a:rPr lang="en-US" b="0" baseline="0" dirty="0" smtClean="0"/>
              <a:t> Some students may not need the fill in the blank answer, if a student wants to create their own answer that doesn’t fit with that sentence or expected ESRs that’s great.</a:t>
            </a:r>
          </a:p>
          <a:p>
            <a:pPr lvl="1">
              <a:buFont typeface="Arial" pitchFamily="34" charset="0"/>
              <a:buChar char="•"/>
            </a:pPr>
            <a:r>
              <a:rPr lang="en-US" b="1" baseline="0" dirty="0" smtClean="0"/>
              <a:t> </a:t>
            </a:r>
            <a:r>
              <a:rPr lang="en-US" b="0" baseline="0" dirty="0" smtClean="0"/>
              <a:t>Ask: What would your abnormal protein’s function do to the cell’s phenotype? Draw that phenotype in the box provided.</a:t>
            </a:r>
          </a:p>
          <a:p>
            <a:pPr lvl="2">
              <a:buFont typeface="Wingdings" pitchFamily="2" charset="2"/>
              <a:buChar char="§"/>
            </a:pPr>
            <a:r>
              <a:rPr lang="en-US" b="0" baseline="0" dirty="0" smtClean="0"/>
              <a:t> ESR: Drawings of shapes provided in the Protein Function column.</a:t>
            </a:r>
          </a:p>
          <a:p>
            <a:pPr lvl="2">
              <a:buFont typeface="Wingdings" pitchFamily="2" charset="2"/>
              <a:buChar char="§"/>
            </a:pPr>
            <a:r>
              <a:rPr lang="en-US" b="0" baseline="0" dirty="0" smtClean="0"/>
              <a:t> Allow a single student to come up to the board and draw the phenotype that would correspond with the already written change in function.</a:t>
            </a:r>
          </a:p>
          <a:p>
            <a:pPr lvl="2">
              <a:buFont typeface="Wingdings" pitchFamily="2" charset="2"/>
              <a:buChar char="§"/>
            </a:pPr>
            <a:r>
              <a:rPr lang="en-US" b="0" u="none" baseline="0" dirty="0" smtClean="0"/>
              <a:t> </a:t>
            </a:r>
            <a:r>
              <a:rPr lang="en-US" b="0" u="sng" baseline="0" dirty="0" smtClean="0"/>
              <a:t>Give students time to draw their phenotypes into their notebooks.</a:t>
            </a:r>
            <a:r>
              <a:rPr lang="en-US" b="0" u="none" baseline="0" dirty="0" smtClean="0"/>
              <a:t> This response does not need to be the same as the one written on the board.</a:t>
            </a:r>
          </a:p>
          <a:p>
            <a:pPr lvl="2">
              <a:buFont typeface="Wingdings" pitchFamily="2" charset="2"/>
              <a:buNone/>
            </a:pPr>
            <a:endParaRPr lang="en-US" b="1" baseline="0" dirty="0" smtClean="0"/>
          </a:p>
          <a:p>
            <a:r>
              <a:rPr lang="en-US" b="1" baseline="0" dirty="0" smtClean="0"/>
              <a:t>SLIDE GOAL:</a:t>
            </a:r>
            <a:endParaRPr lang="en-US" baseline="0" dirty="0" smtClean="0"/>
          </a:p>
          <a:p>
            <a:r>
              <a:rPr lang="en-US" b="1" dirty="0" smtClean="0"/>
              <a:t>- </a:t>
            </a:r>
            <a:r>
              <a:rPr lang="en-US" b="0" dirty="0" smtClean="0"/>
              <a:t>Give</a:t>
            </a:r>
            <a:r>
              <a:rPr lang="en-US" b="0" baseline="0" dirty="0" smtClean="0"/>
              <a:t> students a tool which enables them to create connections between protein structure, function and cell phenotype through writing and drawing.</a:t>
            </a:r>
            <a:endParaRPr lang="en-US" b="1" dirty="0" smtClean="0"/>
          </a:p>
          <a:p>
            <a:endParaRPr lang="en-US" b="1" dirty="0" smtClean="0"/>
          </a:p>
          <a:p>
            <a:r>
              <a:rPr lang="en-US" b="1" dirty="0" smtClean="0"/>
              <a:t>NOTES:</a:t>
            </a:r>
          </a:p>
          <a:p>
            <a:pPr>
              <a:buFontTx/>
              <a:buChar char="-"/>
            </a:pPr>
            <a:r>
              <a:rPr lang="en-US" baseline="0" dirty="0" smtClean="0"/>
              <a:t> The same amount of detail will be provided in the instructions for each of the Protein to Phenotype charts. For some classes this level of guidance and detail may not be necessary, some classes may not even need to go over each example together. This can be modified as needed for any classroom, the essential part is that students fill in the charts in their notebooks.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 - Frame: </a:t>
            </a:r>
            <a:r>
              <a:rPr lang="en-US" baseline="0" dirty="0" smtClean="0">
                <a:latin typeface="Calibri" charset="0"/>
              </a:rPr>
              <a:t>Modified Microsoft Office 2007 clipart</a:t>
            </a:r>
            <a:endParaRPr lang="en-US" b="1"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t> </a:t>
            </a:r>
            <a:r>
              <a:rPr lang="en-US" b="0" dirty="0" smtClean="0"/>
              <a:t>For</a:t>
            </a:r>
            <a:r>
              <a:rPr lang="en-US" b="0" baseline="0" dirty="0" smtClean="0"/>
              <a:t> teachers using the flipchart version of this activity this slide can be skipped although the instructions provided below can be used for the flipchart version as well.</a:t>
            </a:r>
          </a:p>
          <a:p>
            <a:pPr>
              <a:buFontTx/>
              <a:buChar char="-"/>
            </a:pPr>
            <a:r>
              <a:rPr lang="en-US" b="0" baseline="0" dirty="0" smtClean="0"/>
              <a:t>Prompt students to remember protein’s original function.</a:t>
            </a:r>
          </a:p>
          <a:p>
            <a:pPr lvl="1">
              <a:buFont typeface="Arial" pitchFamily="34" charset="0"/>
              <a:buChar char="•"/>
            </a:pPr>
            <a:r>
              <a:rPr lang="en-US" b="0" baseline="0" dirty="0" smtClean="0"/>
              <a:t> Ask: What is this protein’s job?</a:t>
            </a:r>
          </a:p>
          <a:p>
            <a:pPr lvl="2">
              <a:buFont typeface="Wingdings" pitchFamily="2" charset="2"/>
              <a:buChar char="§"/>
            </a:pPr>
            <a:r>
              <a:rPr lang="en-US" b="0" baseline="0" dirty="0" smtClean="0"/>
              <a:t> Allows students to refer back to their notebooks for this if necessary.</a:t>
            </a:r>
          </a:p>
          <a:p>
            <a:pPr lvl="2">
              <a:buFont typeface="Wingdings" pitchFamily="2" charset="2"/>
              <a:buChar char="§"/>
            </a:pPr>
            <a:r>
              <a:rPr lang="en-US" b="0" baseline="0" dirty="0" smtClean="0"/>
              <a:t> ESR: Transports the cell’s building blocks, moves the building blocks for the cell</a:t>
            </a:r>
          </a:p>
          <a:p>
            <a:pPr lvl="2">
              <a:buFont typeface="Wingdings" pitchFamily="2" charset="2"/>
              <a:buChar char="§"/>
            </a:pPr>
            <a:r>
              <a:rPr lang="en-US" b="0" baseline="0" dirty="0" smtClean="0"/>
              <a:t> Ask for students to share, confirm it transports building blocks for the cell (the slide should give them a strong enough hint that it’s not necessary to allow for discussion).</a:t>
            </a:r>
          </a:p>
          <a:p>
            <a:pPr>
              <a:buFontTx/>
              <a:buChar char="-"/>
            </a:pPr>
            <a:r>
              <a:rPr lang="en-US" b="0" baseline="0" dirty="0" smtClean="0"/>
              <a:t>Guide students to fill in the Normal Protein Function blank.</a:t>
            </a:r>
          </a:p>
          <a:p>
            <a:pPr lvl="1">
              <a:buFont typeface="Arial" pitchFamily="34" charset="0"/>
              <a:buChar char="•"/>
            </a:pPr>
            <a:r>
              <a:rPr lang="en-US" b="0" baseline="0" dirty="0" smtClean="0"/>
              <a:t> For the normal protein you have been given the normal phenotype for the cell. You can see that the cell’s shape is still round like before but now it is covered by these shapes.</a:t>
            </a:r>
          </a:p>
          <a:p>
            <a:pPr lvl="1">
              <a:buFont typeface="Arial" pitchFamily="34" charset="0"/>
              <a:buChar char="•"/>
            </a:pPr>
            <a:r>
              <a:rPr lang="en-US" b="0" baseline="0" dirty="0" smtClean="0"/>
              <a:t> The description of this phenotype must go into the blank under Protein Function.</a:t>
            </a:r>
          </a:p>
          <a:p>
            <a:pPr lvl="1">
              <a:buFont typeface="Arial" pitchFamily="34" charset="0"/>
              <a:buChar char="•"/>
            </a:pPr>
            <a:r>
              <a:rPr lang="en-US" b="0" baseline="0" dirty="0" smtClean="0"/>
              <a:t> Ask: What goes in the blank under Protein Function for the Normal protein?</a:t>
            </a:r>
          </a:p>
          <a:p>
            <a:pPr lvl="2">
              <a:buFont typeface="Wingdings" pitchFamily="2" charset="2"/>
              <a:buChar char="§"/>
            </a:pPr>
            <a:r>
              <a:rPr lang="en-US" b="0" baseline="0" dirty="0" smtClean="0"/>
              <a:t> ESR: Green rectangles, green squares, green shapes, squares, rectangles</a:t>
            </a:r>
          </a:p>
          <a:p>
            <a:pPr lvl="2">
              <a:buFont typeface="Wingdings" pitchFamily="2" charset="2"/>
              <a:buChar char="§"/>
            </a:pPr>
            <a:r>
              <a:rPr lang="en-US" b="0" baseline="0" dirty="0" smtClean="0"/>
              <a:t> Allows students to share out, write response on the board (into blank itself if using flipchart or on the board if using </a:t>
            </a:r>
            <a:r>
              <a:rPr lang="en-US" b="0" baseline="0" dirty="0" err="1" smtClean="0"/>
              <a:t>powerpoint</a:t>
            </a:r>
            <a:r>
              <a:rPr lang="en-US" b="0" baseline="0" dirty="0" smtClean="0"/>
              <a:t>). During this process encourage students to think about both the color AND the shape of the building blocks.</a:t>
            </a:r>
          </a:p>
          <a:p>
            <a:pPr lvl="2">
              <a:buFont typeface="Wingdings" pitchFamily="2" charset="2"/>
              <a:buChar char="§"/>
            </a:pPr>
            <a:r>
              <a:rPr lang="en-US" b="0" u="sng" baseline="0" dirty="0" smtClean="0"/>
              <a:t> Give students time to enter this response into notebooks </a:t>
            </a:r>
            <a:r>
              <a:rPr lang="en-US" b="0" baseline="0" dirty="0" smtClean="0"/>
              <a:t>(response shouldn’t deviate too much from ESRs).</a:t>
            </a:r>
          </a:p>
          <a:p>
            <a:pPr lvl="0">
              <a:buFontTx/>
              <a:buChar char="-"/>
            </a:pPr>
            <a:r>
              <a:rPr lang="en-US" b="0" baseline="0" dirty="0" smtClean="0"/>
              <a:t>Guide students to fill in Abnormal Protein Function blank and Phenotype.</a:t>
            </a:r>
          </a:p>
          <a:p>
            <a:pPr lvl="1">
              <a:buFont typeface="Arial" pitchFamily="34" charset="0"/>
              <a:buChar char="•"/>
            </a:pPr>
            <a:r>
              <a:rPr lang="en-US" b="0" baseline="0" dirty="0" smtClean="0"/>
              <a:t> Now this the time everyone should get creative. </a:t>
            </a:r>
          </a:p>
          <a:p>
            <a:pPr lvl="1">
              <a:buFont typeface="Arial" pitchFamily="34" charset="0"/>
              <a:buChar char="•"/>
            </a:pPr>
            <a:r>
              <a:rPr lang="en-US" b="0" baseline="0" dirty="0" smtClean="0"/>
              <a:t> Ask: What might the Protein Function for the abnormal protein be?</a:t>
            </a:r>
          </a:p>
          <a:p>
            <a:pPr lvl="2">
              <a:buFont typeface="Wingdings" pitchFamily="2" charset="2"/>
              <a:buChar char="§"/>
            </a:pPr>
            <a:r>
              <a:rPr lang="en-US" b="0" baseline="0" dirty="0" smtClean="0"/>
              <a:t> ESR: A different shape (square, triangle etc.), a different color, a different shape and color</a:t>
            </a:r>
          </a:p>
          <a:p>
            <a:pPr lvl="2">
              <a:buFont typeface="Wingdings" pitchFamily="2" charset="2"/>
              <a:buChar char="§"/>
            </a:pPr>
            <a:r>
              <a:rPr lang="en-US" b="0" baseline="0" dirty="0" smtClean="0"/>
              <a:t> Give students time to discuss in groups.</a:t>
            </a:r>
          </a:p>
          <a:p>
            <a:pPr lvl="2">
              <a:buFont typeface="Wingdings" pitchFamily="2" charset="2"/>
              <a:buChar char="§"/>
            </a:pPr>
            <a:r>
              <a:rPr lang="en-US" b="0" baseline="0" dirty="0" smtClean="0"/>
              <a:t> Allow multiple students to share out, write first response on the board (into blank itself if using flipchart or on the board if using </a:t>
            </a:r>
            <a:r>
              <a:rPr lang="en-US" b="0" baseline="0" dirty="0" err="1" smtClean="0"/>
              <a:t>powerpoint</a:t>
            </a:r>
            <a:r>
              <a:rPr lang="en-US" b="0" baseline="0" dirty="0" smtClean="0"/>
              <a:t>). Make sure student responses are specific (students must say what shape and/ or color building blocks the protein transports).</a:t>
            </a:r>
          </a:p>
          <a:p>
            <a:pPr lvl="2">
              <a:buFont typeface="Wingdings" pitchFamily="2" charset="2"/>
              <a:buChar char="§"/>
            </a:pPr>
            <a:r>
              <a:rPr lang="en-US" b="0" u="none" baseline="0" dirty="0" smtClean="0"/>
              <a:t> </a:t>
            </a:r>
            <a:r>
              <a:rPr lang="en-US" b="0" u="sng" baseline="0" dirty="0" smtClean="0"/>
              <a:t>Give students time to enter their response into their notebooks.</a:t>
            </a:r>
            <a:r>
              <a:rPr lang="en-US" b="0" u="none" baseline="0" dirty="0" smtClean="0"/>
              <a:t> This response does not need to be the same as the one written on the board.</a:t>
            </a:r>
          </a:p>
          <a:p>
            <a:pPr lvl="2">
              <a:buFont typeface="Wingdings" pitchFamily="2" charset="2"/>
              <a:buChar char="§"/>
            </a:pPr>
            <a:r>
              <a:rPr lang="en-US" b="0" baseline="0" dirty="0" smtClean="0"/>
              <a:t> Some students may not need the fill in the blank answer, if a student wants to create their own answer that doesn’t fit with that sentence or expected ESRs that’s great.</a:t>
            </a:r>
          </a:p>
          <a:p>
            <a:pPr lvl="1">
              <a:buFont typeface="Arial" pitchFamily="34" charset="0"/>
              <a:buChar char="•"/>
            </a:pPr>
            <a:r>
              <a:rPr lang="en-US" b="1" baseline="0" dirty="0" smtClean="0"/>
              <a:t> </a:t>
            </a:r>
            <a:r>
              <a:rPr lang="en-US" b="0" baseline="0" dirty="0" smtClean="0"/>
              <a:t>Ask: What would your abnormal protein’s function do to the cell’s phenotype? Draw that phenotype in the box provided.</a:t>
            </a:r>
          </a:p>
          <a:p>
            <a:pPr lvl="2">
              <a:buFont typeface="Wingdings" pitchFamily="2" charset="2"/>
              <a:buChar char="§"/>
            </a:pPr>
            <a:r>
              <a:rPr lang="en-US" b="0" baseline="0" dirty="0" smtClean="0"/>
              <a:t> ESR: Drawings of colored shapes (other than green squares) on cell surface. </a:t>
            </a:r>
          </a:p>
          <a:p>
            <a:pPr lvl="2">
              <a:buFont typeface="Wingdings" pitchFamily="2" charset="2"/>
              <a:buChar char="§"/>
            </a:pPr>
            <a:r>
              <a:rPr lang="en-US" b="0" baseline="0" dirty="0" smtClean="0"/>
              <a:t> Allow a single student to come up to the board and draw the phenotype that would correspond with the already written change in function.</a:t>
            </a:r>
          </a:p>
          <a:p>
            <a:pPr lvl="2">
              <a:buFont typeface="Wingdings" pitchFamily="2" charset="2"/>
              <a:buChar char="§"/>
            </a:pPr>
            <a:r>
              <a:rPr lang="en-US" b="0" u="none" baseline="0" dirty="0" smtClean="0"/>
              <a:t> </a:t>
            </a:r>
            <a:r>
              <a:rPr lang="en-US" b="0" u="sng" baseline="0" dirty="0" smtClean="0"/>
              <a:t>Give students time to draw their phenotypes into their notebooks.</a:t>
            </a:r>
            <a:r>
              <a:rPr lang="en-US" b="0" u="none" baseline="0" dirty="0" smtClean="0"/>
              <a:t> This response does not need to be the same as the one written on the board.</a:t>
            </a:r>
          </a:p>
          <a:p>
            <a:endParaRPr lang="en-US" b="1" baseline="0" dirty="0" smtClean="0"/>
          </a:p>
          <a:p>
            <a:r>
              <a:rPr lang="en-US" b="1" baseline="0" dirty="0" smtClean="0"/>
              <a:t>SLIDE GOAL:</a:t>
            </a:r>
            <a:endParaRPr lang="en-US" baseline="0" dirty="0" smtClean="0"/>
          </a:p>
          <a:p>
            <a:pPr marL="0" marR="0" indent="0" algn="l" defTabSz="457200" rtl="0" eaLnBrk="1" fontAlgn="auto" latinLnBrk="0" hangingPunct="1">
              <a:lnSpc>
                <a:spcPct val="100000"/>
              </a:lnSpc>
              <a:spcBef>
                <a:spcPts val="0"/>
              </a:spcBef>
              <a:spcAft>
                <a:spcPts val="0"/>
              </a:spcAft>
              <a:buClrTx/>
              <a:buSzTx/>
              <a:buFontTx/>
              <a:buChar char="-"/>
              <a:tabLst/>
              <a:defRPr/>
            </a:pPr>
            <a:r>
              <a:rPr lang="en-US" b="1" baseline="0" dirty="0" smtClean="0"/>
              <a:t> </a:t>
            </a:r>
            <a:r>
              <a:rPr lang="en-US" b="0" dirty="0" smtClean="0"/>
              <a:t>Give</a:t>
            </a:r>
            <a:r>
              <a:rPr lang="en-US" b="0" baseline="0" dirty="0" smtClean="0"/>
              <a:t> students a tool which enables them to create connections between protein structure, function and cell phenotype through writing and drawing.</a:t>
            </a:r>
            <a:endParaRPr lang="en-US" b="1" dirty="0" smtClean="0"/>
          </a:p>
          <a:p>
            <a:pPr>
              <a:buFontTx/>
              <a:buChar char="-"/>
            </a:pPr>
            <a:endParaRPr lang="en-US" dirty="0" smtClean="0"/>
          </a:p>
          <a:p>
            <a:endParaRPr lang="en-US" b="1"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 </a:t>
            </a:r>
            <a:r>
              <a:rPr lang="en-US" baseline="0" dirty="0" smtClean="0">
                <a:latin typeface="Calibri" charset="0"/>
              </a:rPr>
              <a:t>Modified Microsoft Office 2007 clipart</a:t>
            </a:r>
            <a:endParaRPr lang="en-US" b="1"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t> </a:t>
            </a:r>
            <a:r>
              <a:rPr lang="en-US" b="0" dirty="0" smtClean="0"/>
              <a:t>For</a:t>
            </a:r>
            <a:r>
              <a:rPr lang="en-US" b="0" baseline="0" dirty="0" smtClean="0"/>
              <a:t> teachers using the flipchart version of this activity this slide can be skipped although the instructions provided below can be used for the flipchart version as well.</a:t>
            </a:r>
          </a:p>
          <a:p>
            <a:pPr>
              <a:buFontTx/>
              <a:buChar char="-"/>
            </a:pPr>
            <a:r>
              <a:rPr lang="en-US" b="0" baseline="0" dirty="0" smtClean="0"/>
              <a:t>Prompt students to remember protein’s original function.</a:t>
            </a:r>
          </a:p>
          <a:p>
            <a:pPr lvl="1">
              <a:buFont typeface="Arial" pitchFamily="34" charset="0"/>
              <a:buChar char="•"/>
            </a:pPr>
            <a:r>
              <a:rPr lang="en-US" b="0" baseline="0" dirty="0" smtClean="0"/>
              <a:t> Ask: What is this protein’s job?</a:t>
            </a:r>
          </a:p>
          <a:p>
            <a:pPr lvl="2">
              <a:buFont typeface="Wingdings" pitchFamily="2" charset="2"/>
              <a:buChar char="§"/>
            </a:pPr>
            <a:r>
              <a:rPr lang="en-US" b="0" baseline="0" dirty="0" smtClean="0"/>
              <a:t> Allows students to refer back to their notebooks for this if necessary.</a:t>
            </a:r>
          </a:p>
          <a:p>
            <a:pPr lvl="2">
              <a:buFont typeface="Wingdings" pitchFamily="2" charset="2"/>
              <a:buChar char="§"/>
            </a:pPr>
            <a:r>
              <a:rPr lang="en-US" b="0" baseline="0" dirty="0" smtClean="0"/>
              <a:t> ESR: Builds the cell wall, makes the cell wall</a:t>
            </a:r>
          </a:p>
          <a:p>
            <a:pPr lvl="2">
              <a:buFont typeface="Wingdings" pitchFamily="2" charset="2"/>
              <a:buChar char="§"/>
            </a:pPr>
            <a:r>
              <a:rPr lang="en-US" b="0" baseline="0" dirty="0" smtClean="0"/>
              <a:t> Ask for students to share, confirm it determines the cell’s shape (the slide should give them a strong enough hint that it’s not necessary to allow for discussion).</a:t>
            </a:r>
          </a:p>
          <a:p>
            <a:pPr>
              <a:buFontTx/>
              <a:buChar char="-"/>
            </a:pPr>
            <a:r>
              <a:rPr lang="en-US" b="0" baseline="0" dirty="0" smtClean="0"/>
              <a:t>Guide students to fill in the Normal Protein Function blank.</a:t>
            </a:r>
          </a:p>
          <a:p>
            <a:pPr lvl="1">
              <a:buFont typeface="Arial" pitchFamily="34" charset="0"/>
              <a:buChar char="•"/>
            </a:pPr>
            <a:r>
              <a:rPr lang="en-US" b="0" baseline="0" dirty="0" smtClean="0"/>
              <a:t> For the normal protein you have been given the normal phenotype for the cell. You can see that the cell’s shape is still round but now it’s made of something specific.</a:t>
            </a:r>
          </a:p>
          <a:p>
            <a:pPr lvl="1">
              <a:buFont typeface="Arial" pitchFamily="34" charset="0"/>
              <a:buChar char="•"/>
            </a:pPr>
            <a:r>
              <a:rPr lang="en-US" b="0" baseline="0" dirty="0" smtClean="0"/>
              <a:t> The description of this phenotype must go into the blank under Protein Function.</a:t>
            </a:r>
          </a:p>
          <a:p>
            <a:pPr lvl="1">
              <a:buFont typeface="Arial" pitchFamily="34" charset="0"/>
              <a:buChar char="•"/>
            </a:pPr>
            <a:r>
              <a:rPr lang="en-US" b="0" baseline="0" dirty="0" smtClean="0"/>
              <a:t> Ask: What goes in the blank under Protein Function for the Normal protein?</a:t>
            </a:r>
          </a:p>
          <a:p>
            <a:pPr lvl="2">
              <a:buFont typeface="Wingdings" pitchFamily="2" charset="2"/>
              <a:buChar char="§"/>
            </a:pPr>
            <a:r>
              <a:rPr lang="en-US" b="0" baseline="0" dirty="0" smtClean="0"/>
              <a:t> ESR: Brick, mesh, tiny rectangles</a:t>
            </a:r>
          </a:p>
          <a:p>
            <a:pPr lvl="2">
              <a:buFont typeface="Wingdings" pitchFamily="2" charset="2"/>
              <a:buChar char="§"/>
            </a:pPr>
            <a:r>
              <a:rPr lang="en-US" b="0" baseline="0" dirty="0" smtClean="0"/>
              <a:t> Allows students to share out, write response on the board (into blank itself if using flipchart or on the board if using </a:t>
            </a:r>
            <a:r>
              <a:rPr lang="en-US" b="0" baseline="0" dirty="0" err="1" smtClean="0"/>
              <a:t>powerpoint</a:t>
            </a:r>
            <a:r>
              <a:rPr lang="en-US" b="0" baseline="0" dirty="0" smtClean="0"/>
              <a:t>).</a:t>
            </a:r>
          </a:p>
          <a:p>
            <a:pPr lvl="2">
              <a:buFont typeface="Wingdings" pitchFamily="2" charset="2"/>
              <a:buChar char="§"/>
            </a:pPr>
            <a:r>
              <a:rPr lang="en-US" b="0" u="sng" baseline="0" dirty="0" smtClean="0"/>
              <a:t> Give students time to enter this response into notebooks </a:t>
            </a:r>
            <a:r>
              <a:rPr lang="en-US" b="0" baseline="0" dirty="0" smtClean="0"/>
              <a:t>(response shouldn’t deviate too much from ESRs).</a:t>
            </a:r>
          </a:p>
          <a:p>
            <a:pPr lvl="0">
              <a:buFontTx/>
              <a:buChar char="-"/>
            </a:pPr>
            <a:r>
              <a:rPr lang="en-US" b="0" baseline="0" dirty="0" smtClean="0"/>
              <a:t>Guide students to fill in Abnormal Protein Function blank and Phenotype.</a:t>
            </a:r>
          </a:p>
          <a:p>
            <a:pPr lvl="1">
              <a:buFont typeface="Arial" pitchFamily="34" charset="0"/>
              <a:buChar char="•"/>
            </a:pPr>
            <a:r>
              <a:rPr lang="en-US" b="0" baseline="0" dirty="0" smtClean="0"/>
              <a:t> Now this the time everyone should get creative. </a:t>
            </a:r>
          </a:p>
          <a:p>
            <a:pPr lvl="1">
              <a:buFont typeface="Arial" pitchFamily="34" charset="0"/>
              <a:buChar char="•"/>
            </a:pPr>
            <a:r>
              <a:rPr lang="en-US" b="0" baseline="0" dirty="0" smtClean="0"/>
              <a:t> Ask: What might the Protein Function for the abnormal protein be?</a:t>
            </a:r>
          </a:p>
          <a:p>
            <a:pPr lvl="2">
              <a:buFont typeface="Wingdings" pitchFamily="2" charset="2"/>
              <a:buChar char="§"/>
            </a:pPr>
            <a:r>
              <a:rPr lang="en-US" b="0" baseline="0" dirty="0" smtClean="0"/>
              <a:t> ESR: A different shape (square, triangle etc.)</a:t>
            </a:r>
          </a:p>
          <a:p>
            <a:pPr lvl="2">
              <a:buFont typeface="Wingdings" pitchFamily="2" charset="2"/>
              <a:buChar char="§"/>
            </a:pPr>
            <a:r>
              <a:rPr lang="en-US" b="0" baseline="0" dirty="0" smtClean="0"/>
              <a:t> Give students time to discuss in groups.</a:t>
            </a:r>
          </a:p>
          <a:p>
            <a:pPr lvl="2">
              <a:buFont typeface="Wingdings" pitchFamily="2" charset="2"/>
              <a:buChar char="§"/>
            </a:pPr>
            <a:r>
              <a:rPr lang="en-US" b="0" baseline="0" dirty="0" smtClean="0"/>
              <a:t> Allow multiple students to share out, write first response on the board (into blank itself if using flipchart or on the board if using </a:t>
            </a:r>
            <a:r>
              <a:rPr lang="en-US" b="0" baseline="0" dirty="0" err="1" smtClean="0"/>
              <a:t>powerpoint</a:t>
            </a:r>
            <a:r>
              <a:rPr lang="en-US" b="0" baseline="0" dirty="0" smtClean="0"/>
              <a:t>).</a:t>
            </a:r>
          </a:p>
          <a:p>
            <a:pPr lvl="2">
              <a:buFont typeface="Wingdings" pitchFamily="2" charset="2"/>
              <a:buChar char="§"/>
            </a:pPr>
            <a:r>
              <a:rPr lang="en-US" b="0" u="none" baseline="0" dirty="0" smtClean="0"/>
              <a:t> </a:t>
            </a:r>
            <a:r>
              <a:rPr lang="en-US" b="0" u="sng" baseline="0" dirty="0" smtClean="0"/>
              <a:t>Give students time to enter their response into their notebooks.</a:t>
            </a:r>
            <a:r>
              <a:rPr lang="en-US" b="0" u="none" baseline="0" dirty="0" smtClean="0"/>
              <a:t> This response does not need to be the same as the one written on the board.</a:t>
            </a:r>
          </a:p>
          <a:p>
            <a:pPr lvl="2">
              <a:buFont typeface="Wingdings" pitchFamily="2" charset="2"/>
              <a:buChar char="§"/>
            </a:pPr>
            <a:r>
              <a:rPr lang="en-US" b="0" baseline="0" dirty="0" smtClean="0"/>
              <a:t> Some students may not need the fill in the blank answer, if a student wants to create their own answer that doesn’t fit with that sentence or expected ESRs that’s great.</a:t>
            </a:r>
          </a:p>
          <a:p>
            <a:pPr lvl="1">
              <a:buFont typeface="Arial" pitchFamily="34" charset="0"/>
              <a:buChar char="•"/>
            </a:pPr>
            <a:r>
              <a:rPr lang="en-US" b="1" baseline="0" dirty="0" smtClean="0"/>
              <a:t> </a:t>
            </a:r>
            <a:r>
              <a:rPr lang="en-US" b="0" baseline="0" dirty="0" smtClean="0"/>
              <a:t>Ask: What would your abnormal protein’s function do to the cell’s phenotype? Draw that phenotype in the box provided.</a:t>
            </a:r>
          </a:p>
          <a:p>
            <a:pPr lvl="2">
              <a:buFont typeface="Wingdings" pitchFamily="2" charset="2"/>
              <a:buChar char="§"/>
            </a:pPr>
            <a:r>
              <a:rPr lang="en-US" b="0" baseline="0" dirty="0" smtClean="0"/>
              <a:t> ESR: Drawings of shapes described in the Protein Function column.</a:t>
            </a:r>
          </a:p>
          <a:p>
            <a:pPr lvl="2">
              <a:buFont typeface="Wingdings" pitchFamily="2" charset="2"/>
              <a:buChar char="§"/>
            </a:pPr>
            <a:r>
              <a:rPr lang="en-US" b="0" baseline="0" dirty="0" smtClean="0"/>
              <a:t> Allow a single student to come up to the board and draw the phenotype that would correspond with the already written change in function.</a:t>
            </a:r>
          </a:p>
          <a:p>
            <a:pPr lvl="2">
              <a:buFont typeface="Wingdings" pitchFamily="2" charset="2"/>
              <a:buChar char="§"/>
            </a:pPr>
            <a:r>
              <a:rPr lang="en-US" b="0" u="none" baseline="0" dirty="0" smtClean="0"/>
              <a:t> </a:t>
            </a:r>
            <a:r>
              <a:rPr lang="en-US" b="0" u="sng" baseline="0" dirty="0" smtClean="0"/>
              <a:t>Give students time to draw their phenotypes into their notebooks.</a:t>
            </a:r>
            <a:r>
              <a:rPr lang="en-US" b="0" u="none" baseline="0" dirty="0" smtClean="0"/>
              <a:t> This response does not need to be the same as the one written on the board.</a:t>
            </a:r>
            <a:endParaRPr lang="en-US" b="0" baseline="0" dirty="0" smtClean="0"/>
          </a:p>
          <a:p>
            <a:endParaRPr lang="en-US" b="1" baseline="0" dirty="0" smtClean="0"/>
          </a:p>
          <a:p>
            <a:r>
              <a:rPr lang="en-US" b="1" baseline="0" dirty="0" smtClean="0"/>
              <a:t>SLIDE GOAL:</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 </a:t>
            </a:r>
            <a:r>
              <a:rPr lang="en-US" b="0" dirty="0" smtClean="0"/>
              <a:t>Give</a:t>
            </a:r>
            <a:r>
              <a:rPr lang="en-US" b="0" baseline="0" dirty="0" smtClean="0"/>
              <a:t> students a tool which enables them to create connections between protein structure, function and cell phenotype through writing and drawing.</a:t>
            </a:r>
            <a:endParaRPr lang="en-US" dirty="0" smtClean="0"/>
          </a:p>
          <a:p>
            <a:endParaRPr lang="en-US" b="1" dirty="0" smtClean="0"/>
          </a:p>
          <a:p>
            <a:r>
              <a:rPr lang="en-US" b="1" dirty="0" smtClean="0"/>
              <a:t>NOTES:</a:t>
            </a: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 </a:t>
            </a:r>
            <a:r>
              <a:rPr lang="en-US" b="0" dirty="0" smtClean="0"/>
              <a:t>Give</a:t>
            </a:r>
            <a:r>
              <a:rPr lang="en-US" b="0" baseline="0" dirty="0" smtClean="0"/>
              <a:t> students a tool which enables them to create connections between protein structure, function and cell phenotype through writing and drawing.</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 </a:t>
            </a:r>
            <a:r>
              <a:rPr lang="en-US" baseline="0" dirty="0" smtClean="0">
                <a:latin typeface="Calibri" charset="0"/>
              </a:rPr>
              <a:t>Modified Microsoft Office 2007 clipart</a:t>
            </a:r>
            <a:endParaRPr lang="en-US" b="1"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t> </a:t>
            </a:r>
            <a:r>
              <a:rPr lang="en-US" b="0" dirty="0" smtClean="0"/>
              <a:t>For</a:t>
            </a:r>
            <a:r>
              <a:rPr lang="en-US" b="0" baseline="0" dirty="0" smtClean="0"/>
              <a:t> teachers using the flipchart version of this activity this slide can be skipped although the instructions provided below can be used for the flipchart version as well. </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t>This slide is particularly challenging, skip in lower functioning classes.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0" baseline="0" dirty="0" smtClean="0"/>
              <a:t>Prompt students to remember protein’s original function.</a:t>
            </a:r>
          </a:p>
          <a:p>
            <a:pPr lvl="1">
              <a:buFont typeface="Arial" pitchFamily="34" charset="0"/>
              <a:buChar char="•"/>
            </a:pPr>
            <a:r>
              <a:rPr lang="en-US" b="0" baseline="0" dirty="0" smtClean="0"/>
              <a:t> Ask: What is this protein’s job?</a:t>
            </a:r>
          </a:p>
          <a:p>
            <a:pPr lvl="2">
              <a:buFont typeface="Wingdings" pitchFamily="2" charset="2"/>
              <a:buChar char="§"/>
            </a:pPr>
            <a:r>
              <a:rPr lang="en-US" b="0" baseline="0" dirty="0" smtClean="0"/>
              <a:t> Allows students to refer back to their notebooks for this if necessary.</a:t>
            </a:r>
          </a:p>
          <a:p>
            <a:pPr lvl="2">
              <a:buFont typeface="Wingdings" pitchFamily="2" charset="2"/>
              <a:buChar char="§"/>
            </a:pPr>
            <a:r>
              <a:rPr lang="en-US" b="0" baseline="0" dirty="0" smtClean="0"/>
              <a:t> ESR: Starts and stops processes, tells other proteins what to do</a:t>
            </a:r>
          </a:p>
          <a:p>
            <a:pPr lvl="2">
              <a:buFont typeface="Wingdings" pitchFamily="2" charset="2"/>
              <a:buChar char="§"/>
            </a:pPr>
            <a:r>
              <a:rPr lang="en-US" b="0" baseline="0" dirty="0" smtClean="0"/>
              <a:t> Ask for students to share, confirm it determines the cell’s shape (the slide should give them a strong enough hint that it’s not necessary to allow for discussion).</a:t>
            </a:r>
          </a:p>
          <a:p>
            <a:pPr>
              <a:buFontTx/>
              <a:buChar char="-"/>
            </a:pPr>
            <a:r>
              <a:rPr lang="en-US" b="0" baseline="0" dirty="0" smtClean="0"/>
              <a:t>Guide students to fill in the Normal Protein Function blank.</a:t>
            </a:r>
          </a:p>
          <a:p>
            <a:pPr lvl="1">
              <a:buFont typeface="Arial" pitchFamily="34" charset="0"/>
              <a:buChar char="•"/>
            </a:pPr>
            <a:r>
              <a:rPr lang="en-US" b="0" baseline="0" dirty="0" smtClean="0"/>
              <a:t> You can see this slide is a little different, you haven’t been given a normal phenotype. This means you need to come up with one on your own. </a:t>
            </a:r>
          </a:p>
          <a:p>
            <a:pPr lvl="1">
              <a:buFont typeface="Arial" pitchFamily="34" charset="0"/>
              <a:buChar char="•"/>
            </a:pPr>
            <a:r>
              <a:rPr lang="en-US" b="0" baseline="0" dirty="0" smtClean="0"/>
              <a:t> Ask: What are some possible processes this protein might be starting and stopping?</a:t>
            </a:r>
          </a:p>
          <a:p>
            <a:pPr lvl="2">
              <a:buFont typeface="Wingdings" pitchFamily="2" charset="2"/>
              <a:buChar char="§"/>
            </a:pPr>
            <a:r>
              <a:rPr lang="en-US" b="0" baseline="0" dirty="0" smtClean="0"/>
              <a:t> Allow for students to discuss the above question at their tables.</a:t>
            </a:r>
          </a:p>
          <a:p>
            <a:pPr lvl="1">
              <a:buFont typeface="Arial" pitchFamily="34" charset="0"/>
              <a:buChar char="•"/>
            </a:pPr>
            <a:r>
              <a:rPr lang="en-US" b="0" baseline="0" dirty="0" smtClean="0"/>
              <a:t> The description of this phenotype must go into the blank under Protein Function.</a:t>
            </a:r>
          </a:p>
          <a:p>
            <a:pPr lvl="1">
              <a:buFont typeface="Arial" pitchFamily="34" charset="0"/>
              <a:buChar char="•"/>
            </a:pPr>
            <a:r>
              <a:rPr lang="en-US" b="0" baseline="0" dirty="0" smtClean="0"/>
              <a:t> Ask: How would you describe the function of your normal protein? Fill this in.</a:t>
            </a:r>
          </a:p>
          <a:p>
            <a:pPr lvl="2">
              <a:buFont typeface="Wingdings" pitchFamily="2" charset="2"/>
              <a:buChar char="§"/>
            </a:pPr>
            <a:r>
              <a:rPr lang="en-US" b="0" baseline="0" dirty="0" smtClean="0"/>
              <a:t> ESR: The building of the cell’s frame, the building of the cell wall, the transport of building blocks, the growth of the cell, the cell being alive</a:t>
            </a:r>
          </a:p>
          <a:p>
            <a:pPr lvl="2">
              <a:buFont typeface="Wingdings" pitchFamily="2" charset="2"/>
              <a:buChar char="§"/>
            </a:pPr>
            <a:r>
              <a:rPr lang="en-US" b="0" baseline="0" dirty="0" smtClean="0"/>
              <a:t> Allows students to share out, write response on the board (into blank itself if using flipchart or on the board if using </a:t>
            </a:r>
            <a:r>
              <a:rPr lang="en-US" b="0" baseline="0" dirty="0" err="1" smtClean="0"/>
              <a:t>powerpoint</a:t>
            </a:r>
            <a:r>
              <a:rPr lang="en-US" b="0" baseline="0" dirty="0" smtClean="0"/>
              <a:t>).</a:t>
            </a:r>
          </a:p>
          <a:p>
            <a:pPr lvl="2">
              <a:buFont typeface="Wingdings" pitchFamily="2" charset="2"/>
              <a:buChar char="§"/>
            </a:pPr>
            <a:r>
              <a:rPr lang="en-US" b="0" u="sng" baseline="0" dirty="0" smtClean="0"/>
              <a:t> Give students time to enter this response into notebooks </a:t>
            </a:r>
            <a:r>
              <a:rPr lang="en-US" b="0" baseline="0" dirty="0" smtClean="0"/>
              <a:t>.</a:t>
            </a:r>
          </a:p>
          <a:p>
            <a:pPr lvl="0">
              <a:buFontTx/>
              <a:buChar char="-"/>
            </a:pPr>
            <a:r>
              <a:rPr lang="en-US" b="0" baseline="0" dirty="0" smtClean="0"/>
              <a:t>Guide students to draw in their own Normal phenotypes</a:t>
            </a:r>
          </a:p>
          <a:p>
            <a:pPr lvl="1">
              <a:buFont typeface="Arial" pitchFamily="34" charset="0"/>
              <a:buChar char="•"/>
            </a:pPr>
            <a:r>
              <a:rPr lang="en-US" b="0" baseline="0" dirty="0" smtClean="0"/>
              <a:t> Ask: What would a cell normally look like when this protein was doing its job?</a:t>
            </a:r>
          </a:p>
          <a:p>
            <a:pPr lvl="2">
              <a:buFont typeface="Wingdings" pitchFamily="2" charset="2"/>
              <a:buChar char="§"/>
            </a:pPr>
            <a:r>
              <a:rPr lang="en-US" b="0" baseline="0" dirty="0" smtClean="0"/>
              <a:t> Have students circle if they want the normal function to start OR stop the process, this will be easier to think about once they reach the abnormal function. </a:t>
            </a:r>
          </a:p>
          <a:p>
            <a:pPr lvl="2">
              <a:buFont typeface="Wingdings" pitchFamily="2" charset="2"/>
              <a:buChar char="§"/>
            </a:pPr>
            <a:r>
              <a:rPr lang="en-US" b="0" baseline="0" dirty="0" smtClean="0"/>
              <a:t> ESR: provided for the three most likely normal functions</a:t>
            </a:r>
          </a:p>
          <a:p>
            <a:pPr marL="1600200" marR="0" lvl="3" indent="-228600" algn="l" defTabSz="457200" rtl="0" eaLnBrk="1" fontAlgn="auto" latinLnBrk="0" hangingPunct="1">
              <a:lnSpc>
                <a:spcPct val="100000"/>
              </a:lnSpc>
              <a:spcBef>
                <a:spcPts val="0"/>
              </a:spcBef>
              <a:spcAft>
                <a:spcPts val="0"/>
              </a:spcAft>
              <a:buClrTx/>
              <a:buSzTx/>
              <a:buFont typeface="+mj-lt"/>
              <a:buAutoNum type="arabicParenR"/>
              <a:tabLst/>
              <a:defRPr/>
            </a:pPr>
            <a:r>
              <a:rPr lang="en-US" b="0" baseline="0" dirty="0" smtClean="0"/>
              <a:t>Normal function: Starts/ stops the building of the cell’s frame. A circular cell.</a:t>
            </a:r>
          </a:p>
          <a:p>
            <a:pPr marL="1600200" lvl="3" indent="-228600">
              <a:buFont typeface="+mj-lt"/>
              <a:buAutoNum type="arabicParenR"/>
            </a:pPr>
            <a:r>
              <a:rPr lang="en-US" b="0" baseline="0" dirty="0" smtClean="0"/>
              <a:t>Normal function: Starts/ stops the building of the cell wall. A circular cell with a fully built cell wall.</a:t>
            </a:r>
          </a:p>
          <a:p>
            <a:pPr marL="1600200" lvl="3" indent="-228600">
              <a:buFont typeface="+mj-lt"/>
              <a:buAutoNum type="arabicParenR"/>
            </a:pPr>
            <a:r>
              <a:rPr lang="en-US" b="0" baseline="0" dirty="0" smtClean="0"/>
              <a:t>Normal function: Starts/ stops the transport of the cell’s building blocks. A circular cell wall covered with green squares. </a:t>
            </a:r>
          </a:p>
          <a:p>
            <a:pPr lvl="2">
              <a:buFont typeface="Wingdings" pitchFamily="2" charset="2"/>
              <a:buChar char="§"/>
            </a:pPr>
            <a:r>
              <a:rPr lang="en-US" b="0" baseline="0" dirty="0" smtClean="0"/>
              <a:t> Allow students to draw these in the Normal/ Phenotype box</a:t>
            </a:r>
          </a:p>
          <a:p>
            <a:pPr lvl="0">
              <a:buFontTx/>
              <a:buChar char="-"/>
            </a:pPr>
            <a:r>
              <a:rPr lang="en-US" b="0" baseline="0" dirty="0" smtClean="0"/>
              <a:t>Guide students to fill in Abnormal Protein Function blank and Phenotype.</a:t>
            </a:r>
          </a:p>
          <a:p>
            <a:pPr lvl="1">
              <a:buFont typeface="Arial" pitchFamily="34" charset="0"/>
              <a:buChar char="•"/>
            </a:pPr>
            <a:r>
              <a:rPr lang="en-US" b="0" baseline="0" dirty="0" smtClean="0"/>
              <a:t> Ask: What might the Protein Function for the abnormal protein be?</a:t>
            </a:r>
          </a:p>
          <a:p>
            <a:pPr lvl="2">
              <a:buFont typeface="Wingdings" pitchFamily="2" charset="2"/>
              <a:buChar char="§"/>
            </a:pPr>
            <a:r>
              <a:rPr lang="en-US" b="0" baseline="0" dirty="0" smtClean="0"/>
              <a:t> ESR: provided for the three most likely normal functions</a:t>
            </a:r>
          </a:p>
          <a:p>
            <a:pPr marL="1600200" marR="0" lvl="3" indent="-228600" algn="l" defTabSz="457200" rtl="0" eaLnBrk="1" fontAlgn="auto" latinLnBrk="0" hangingPunct="1">
              <a:lnSpc>
                <a:spcPct val="100000"/>
              </a:lnSpc>
              <a:spcBef>
                <a:spcPts val="0"/>
              </a:spcBef>
              <a:spcAft>
                <a:spcPts val="0"/>
              </a:spcAft>
              <a:buClrTx/>
              <a:buSzTx/>
              <a:buFont typeface="+mj-lt"/>
              <a:buAutoNum type="arabicParenR"/>
              <a:tabLst/>
              <a:defRPr/>
            </a:pPr>
            <a:r>
              <a:rPr lang="en-US" b="0" baseline="0" dirty="0" smtClean="0"/>
              <a:t>Abnormal function: Does not (start/stop) tops the building of the cell’s frame.</a:t>
            </a:r>
          </a:p>
          <a:p>
            <a:pPr marL="1600200" lvl="3" indent="-228600">
              <a:buFont typeface="+mj-lt"/>
              <a:buAutoNum type="arabicParenR"/>
            </a:pPr>
            <a:r>
              <a:rPr lang="en-US" b="0" baseline="0" dirty="0" smtClean="0"/>
              <a:t>Abnormal function: Does not (start/ stop) the building of the cell wall.</a:t>
            </a:r>
          </a:p>
          <a:p>
            <a:pPr marL="1600200" lvl="3" indent="-228600">
              <a:buFont typeface="+mj-lt"/>
              <a:buAutoNum type="arabicParenR"/>
            </a:pPr>
            <a:r>
              <a:rPr lang="en-US" b="0" baseline="0" dirty="0" smtClean="0"/>
              <a:t>Abnormal: Does not (start/ stop) the transport of the cell’s building blocks.</a:t>
            </a:r>
          </a:p>
          <a:p>
            <a:pPr lvl="2">
              <a:buFont typeface="Wingdings" pitchFamily="2" charset="2"/>
              <a:buChar char="§"/>
            </a:pPr>
            <a:r>
              <a:rPr lang="en-US" b="0" baseline="0" dirty="0" smtClean="0"/>
              <a:t> Give students time to discuss in groups.</a:t>
            </a:r>
          </a:p>
          <a:p>
            <a:pPr lvl="2">
              <a:buFont typeface="Wingdings" pitchFamily="2" charset="2"/>
              <a:buChar char="§"/>
            </a:pPr>
            <a:r>
              <a:rPr lang="en-US" b="0" baseline="0" dirty="0" smtClean="0"/>
              <a:t> Allow multiple students to share out, write first response on the board (into blank itself if using flipchart or on the board if using </a:t>
            </a:r>
            <a:r>
              <a:rPr lang="en-US" b="0" baseline="0" dirty="0" err="1" smtClean="0"/>
              <a:t>powerpoint</a:t>
            </a:r>
            <a:r>
              <a:rPr lang="en-US" b="0" baseline="0" dirty="0" smtClean="0"/>
              <a:t>).</a:t>
            </a:r>
          </a:p>
          <a:p>
            <a:pPr lvl="2">
              <a:buFont typeface="Wingdings" pitchFamily="2" charset="2"/>
              <a:buChar char="§"/>
            </a:pPr>
            <a:r>
              <a:rPr lang="en-US" b="0" u="none" baseline="0" dirty="0" smtClean="0"/>
              <a:t> </a:t>
            </a:r>
            <a:r>
              <a:rPr lang="en-US" b="0" u="sng" baseline="0" dirty="0" smtClean="0"/>
              <a:t>Give students time to enter their response into their notebooks.</a:t>
            </a:r>
            <a:r>
              <a:rPr lang="en-US" b="0" u="none" baseline="0" dirty="0" smtClean="0"/>
              <a:t> This response does not need to be the same as the one written on the board.</a:t>
            </a:r>
          </a:p>
          <a:p>
            <a:pPr lvl="2">
              <a:buFont typeface="Wingdings" pitchFamily="2" charset="2"/>
              <a:buChar char="§"/>
            </a:pPr>
            <a:r>
              <a:rPr lang="en-US" b="0" baseline="0" dirty="0" smtClean="0"/>
              <a:t> Some students may not need the fill in the blank answer, if a student wants to create their own answer that doesn’t fit with that sentence or expected ESRs that’s great.</a:t>
            </a:r>
          </a:p>
          <a:p>
            <a:pPr lvl="1">
              <a:buFont typeface="Arial" pitchFamily="34" charset="0"/>
              <a:buChar char="•"/>
            </a:pPr>
            <a:r>
              <a:rPr lang="en-US" b="1" baseline="0" dirty="0" smtClean="0"/>
              <a:t> </a:t>
            </a:r>
            <a:r>
              <a:rPr lang="en-US" b="0" baseline="0" dirty="0" smtClean="0"/>
              <a:t>Ask: What would your abnormal protein’s function do to the cell’s phenotype? Draw that phenotype in the box provided.</a:t>
            </a:r>
          </a:p>
          <a:p>
            <a:pPr lvl="2">
              <a:buFont typeface="Wingdings" pitchFamily="2" charset="2"/>
              <a:buChar char="§"/>
            </a:pPr>
            <a:r>
              <a:rPr lang="en-US" b="0" baseline="0" dirty="0" smtClean="0"/>
              <a:t>  ESR: provided for the three most likely normal functions</a:t>
            </a:r>
          </a:p>
          <a:p>
            <a:pPr marL="1600200" marR="0" lvl="3" indent="-228600" algn="l" defTabSz="457200" rtl="0" eaLnBrk="1" fontAlgn="auto" latinLnBrk="0" hangingPunct="1">
              <a:lnSpc>
                <a:spcPct val="100000"/>
              </a:lnSpc>
              <a:spcBef>
                <a:spcPts val="0"/>
              </a:spcBef>
              <a:spcAft>
                <a:spcPts val="0"/>
              </a:spcAft>
              <a:buClrTx/>
              <a:buSzTx/>
              <a:buFont typeface="+mj-lt"/>
              <a:buAutoNum type="arabicParenR"/>
              <a:tabLst/>
              <a:defRPr/>
            </a:pPr>
            <a:r>
              <a:rPr lang="en-US" b="0" baseline="0" dirty="0" smtClean="0"/>
              <a:t>Abnormal function: Does not (start/stop) tops the building of the cell’s frame. A </a:t>
            </a:r>
            <a:r>
              <a:rPr lang="en-US" b="0" baseline="0" dirty="0" err="1" smtClean="0"/>
              <a:t>mis-shapen</a:t>
            </a:r>
            <a:r>
              <a:rPr lang="en-US" b="0" baseline="0" dirty="0" smtClean="0"/>
              <a:t> or shapeless cell.</a:t>
            </a:r>
          </a:p>
          <a:p>
            <a:pPr marL="1600200" lvl="3" indent="-228600">
              <a:buFont typeface="+mj-lt"/>
              <a:buAutoNum type="arabicParenR"/>
            </a:pPr>
            <a:r>
              <a:rPr lang="en-US" b="0" baseline="0" dirty="0" smtClean="0"/>
              <a:t>Abnormal function: Does not (start/ stop) the building of the cell wall. A circular cell with a only partially built or over built cell wall.</a:t>
            </a:r>
          </a:p>
          <a:p>
            <a:pPr marL="1600200" lvl="3" indent="-228600">
              <a:buFont typeface="+mj-lt"/>
              <a:buAutoNum type="arabicParenR"/>
            </a:pPr>
            <a:r>
              <a:rPr lang="en-US" b="0" baseline="0" dirty="0" smtClean="0"/>
              <a:t>Abnormal function: Does not (start/ stop) the transport of the cell’s building blocks. A circular cell wall with no green squares or too many.</a:t>
            </a:r>
          </a:p>
          <a:p>
            <a:pPr lvl="2">
              <a:buFont typeface="Wingdings" pitchFamily="2" charset="2"/>
              <a:buChar char="§"/>
            </a:pPr>
            <a:r>
              <a:rPr lang="en-US" b="0" baseline="0" dirty="0" smtClean="0"/>
              <a:t> Allow a single student to come up to the board and draw the phenotype that would correspond with the already written change in function.</a:t>
            </a:r>
          </a:p>
          <a:p>
            <a:pPr lvl="2">
              <a:buFont typeface="Wingdings" pitchFamily="2" charset="2"/>
              <a:buChar char="§"/>
            </a:pPr>
            <a:r>
              <a:rPr lang="en-US" b="0" u="none" baseline="0" dirty="0" smtClean="0"/>
              <a:t> </a:t>
            </a:r>
            <a:r>
              <a:rPr lang="en-US" b="0" u="sng" baseline="0" dirty="0" smtClean="0"/>
              <a:t>Give students time to draw their phenotypes into their notebooks.</a:t>
            </a:r>
            <a:r>
              <a:rPr lang="en-US" b="0" u="none" baseline="0" dirty="0" smtClean="0"/>
              <a:t> This response does not need to be the same as the one written on the board.</a:t>
            </a:r>
            <a:endParaRPr lang="en-US" b="0" baseline="0" dirty="0" smtClean="0"/>
          </a:p>
          <a:p>
            <a:endParaRPr lang="en-US" b="1" baseline="0" dirty="0" smtClean="0"/>
          </a:p>
          <a:p>
            <a:r>
              <a:rPr lang="en-US" b="1" baseline="0" dirty="0" smtClean="0"/>
              <a:t>SLIDE GOAL:</a:t>
            </a:r>
            <a:endParaRPr lang="en-US" baseline="0" dirty="0" smtClean="0"/>
          </a:p>
          <a:p>
            <a:pPr marL="0" marR="0" indent="0" algn="l" defTabSz="457200" rtl="0" eaLnBrk="1" fontAlgn="auto" latinLnBrk="0" hangingPunct="1">
              <a:lnSpc>
                <a:spcPct val="100000"/>
              </a:lnSpc>
              <a:spcBef>
                <a:spcPts val="0"/>
              </a:spcBef>
              <a:spcAft>
                <a:spcPts val="0"/>
              </a:spcAft>
              <a:buClrTx/>
              <a:buSzTx/>
              <a:buFontTx/>
              <a:buChar char="-"/>
              <a:tabLst/>
              <a:defRPr/>
            </a:pPr>
            <a:r>
              <a:rPr lang="en-US" dirty="0" smtClean="0"/>
              <a:t> </a:t>
            </a:r>
            <a:r>
              <a:rPr lang="en-US" b="1" dirty="0" smtClean="0"/>
              <a:t> </a:t>
            </a:r>
            <a:r>
              <a:rPr lang="en-US" b="0" dirty="0" smtClean="0"/>
              <a:t>Give</a:t>
            </a:r>
            <a:r>
              <a:rPr lang="en-US" b="0" baseline="0" dirty="0" smtClean="0"/>
              <a:t> students an opportunity to get more creative in how they think of proteins and their functions in the cell. The fact that this protein can start or stop ANY process means it can impact phenotype in numerous ways. Many students will likely fall back on the proteins/ functions they know but some may be able to be more creative. This should challenge students critical thinking skills.</a:t>
            </a:r>
            <a:endParaRPr lang="en-US" b="1" dirty="0" smtClean="0"/>
          </a:p>
          <a:p>
            <a:endParaRPr lang="en-US" b="1" dirty="0" smtClean="0"/>
          </a:p>
          <a:p>
            <a:r>
              <a:rPr lang="en-US" b="1" dirty="0" smtClean="0"/>
              <a:t>NOTES:</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 This slide is particularly challenging, skip in lower functioning classes.</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 </a:t>
            </a:r>
            <a:r>
              <a:rPr lang="en-US" baseline="0" dirty="0" smtClean="0">
                <a:latin typeface="Calibri" charset="0"/>
              </a:rPr>
              <a:t>Modified Microsoft Office 2007 clipart</a:t>
            </a:r>
            <a:endParaRPr lang="en-US" b="1"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Transition into the rest of the analysis section</a:t>
            </a:r>
          </a:p>
          <a:p>
            <a:pPr lvl="1">
              <a:buFont typeface="Arial" pitchFamily="34" charset="0"/>
              <a:buChar char="•"/>
            </a:pPr>
            <a:r>
              <a:rPr lang="en-US" b="0" baseline="0" dirty="0" smtClean="0"/>
              <a:t> The Protein to phenotype activity helped us explore how changes in a protein’s structure (from normal to abnormal) result in changes in its function, and the cell’s phenotype.</a:t>
            </a:r>
          </a:p>
          <a:p>
            <a:pPr lvl="1">
              <a:buFont typeface="Arial" pitchFamily="34" charset="0"/>
              <a:buChar char="•"/>
            </a:pPr>
            <a:r>
              <a:rPr lang="en-US" b="0" baseline="0" dirty="0" smtClean="0"/>
              <a:t> But what would make a protein’s structure abnormal?</a:t>
            </a:r>
          </a:p>
          <a:p>
            <a:pPr lvl="0">
              <a:buFontTx/>
              <a:buChar char="-"/>
            </a:pPr>
            <a:r>
              <a:rPr lang="en-US" b="0" baseline="0" dirty="0" smtClean="0"/>
              <a:t>Ask: What determines a protein’s structure?</a:t>
            </a:r>
          </a:p>
          <a:p>
            <a:pPr lvl="1">
              <a:buFont typeface="Arial" pitchFamily="34" charset="0"/>
              <a:buChar char="•"/>
            </a:pPr>
            <a:r>
              <a:rPr lang="en-US" b="0" baseline="0" dirty="0" smtClean="0"/>
              <a:t> ESR: The pattern of base pairs, the genetic code, genes</a:t>
            </a:r>
          </a:p>
          <a:p>
            <a:pPr lvl="1">
              <a:buFont typeface="Arial" pitchFamily="34" charset="0"/>
              <a:buChar char="•"/>
            </a:pPr>
            <a:r>
              <a:rPr lang="en-US" b="0" baseline="0" dirty="0" smtClean="0"/>
              <a:t> It may be helpful to remind students that a protein’s structure is just what it looks like.</a:t>
            </a:r>
          </a:p>
          <a:p>
            <a:pPr lvl="1">
              <a:buFont typeface="Arial" pitchFamily="34" charset="0"/>
              <a:buChar char="•"/>
            </a:pPr>
            <a:r>
              <a:rPr lang="en-US" b="0" baseline="0" dirty="0" smtClean="0"/>
              <a:t> If students just say “genes” prompt them to reach an answer that includes the pattern of base pairs. Possible questions to prompt students with: </a:t>
            </a:r>
          </a:p>
          <a:p>
            <a:pPr lvl="2">
              <a:buFont typeface="Wingdings" pitchFamily="2" charset="2"/>
              <a:buChar char="§"/>
            </a:pPr>
            <a:r>
              <a:rPr lang="en-US" b="0" baseline="0" dirty="0" smtClean="0"/>
              <a:t> If genes are what determines a protein’s structure than how can different genes make different proteins? </a:t>
            </a:r>
          </a:p>
          <a:p>
            <a:pPr lvl="2">
              <a:buFont typeface="Wingdings" pitchFamily="2" charset="2"/>
              <a:buChar char="§"/>
            </a:pPr>
            <a:r>
              <a:rPr lang="en-US" b="0" baseline="0" dirty="0" smtClean="0"/>
              <a:t> What is different about genes that determine the structure of different proteins?</a:t>
            </a:r>
          </a:p>
          <a:p>
            <a:pPr lvl="1">
              <a:buFont typeface="Arial" pitchFamily="34" charset="0"/>
              <a:buChar char="•"/>
            </a:pPr>
            <a:r>
              <a:rPr lang="en-US" b="0" baseline="0" dirty="0" smtClean="0"/>
              <a:t> Give students time to discuss in groups and then </a:t>
            </a:r>
            <a:r>
              <a:rPr lang="en-US" b="0" u="sng" baseline="0" dirty="0" smtClean="0"/>
              <a:t>write down answers in notebooks</a:t>
            </a:r>
            <a:r>
              <a:rPr lang="en-US" b="0" baseline="0" dirty="0" smtClean="0"/>
              <a:t>. </a:t>
            </a:r>
          </a:p>
          <a:p>
            <a:endParaRPr lang="en-US" b="1" baseline="0" dirty="0" smtClean="0"/>
          </a:p>
          <a:p>
            <a:r>
              <a:rPr lang="en-US" b="1" baseline="0" dirty="0" smtClean="0"/>
              <a:t>SLIDE GOAL:</a:t>
            </a:r>
            <a:endParaRPr lang="en-US" baseline="0" dirty="0" smtClean="0"/>
          </a:p>
          <a:p>
            <a:pPr>
              <a:buFontTx/>
              <a:buChar char="-"/>
            </a:pPr>
            <a:r>
              <a:rPr lang="en-US" dirty="0" smtClean="0"/>
              <a:t> Give students an opportunity to write down</a:t>
            </a:r>
            <a:r>
              <a:rPr lang="en-US" baseline="0" dirty="0" smtClean="0"/>
              <a:t> one of the main concepts learned in this activity.</a:t>
            </a:r>
            <a:endParaRPr lang="en-US" dirty="0" smtClean="0"/>
          </a:p>
          <a:p>
            <a:endParaRPr lang="en-US" b="1" dirty="0" smtClean="0"/>
          </a:p>
          <a:p>
            <a:r>
              <a:rPr lang="en-US" b="1" dirty="0" smtClean="0"/>
              <a:t>NOTES:</a:t>
            </a:r>
          </a:p>
          <a:p>
            <a:pPr>
              <a:buFontTx/>
              <a:buChar char="-"/>
            </a:pPr>
            <a:r>
              <a:rPr lang="en-US" baseline="0" dirty="0" smtClean="0"/>
              <a:t> At this point in the lesson answers to analysis questions may or may not need to be discussed as a class. The lesson is written for students to discuss answers at their tables but this can be adjusted if necessary.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 All images taken and created by Sarah </a:t>
            </a:r>
            <a:r>
              <a:rPr lang="en-US" baseline="0" dirty="0" err="1" smtClean="0"/>
              <a:t>Lerch</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Ask: What happens to a protein is gene instructions change?</a:t>
            </a:r>
          </a:p>
          <a:p>
            <a:pPr lvl="1">
              <a:buFont typeface="Wingdings" pitchFamily="2" charset="2"/>
              <a:buChar char="§"/>
            </a:pPr>
            <a:r>
              <a:rPr lang="en-US" b="0" baseline="0" dirty="0" smtClean="0"/>
              <a:t> ESR: It looks different, its structure changes, it doesn’t work correctly, its function changes</a:t>
            </a:r>
          </a:p>
          <a:p>
            <a:pPr lvl="1">
              <a:buFont typeface="Wingdings" pitchFamily="2" charset="2"/>
              <a:buChar char="§"/>
            </a:pPr>
            <a:r>
              <a:rPr lang="en-US" b="0" baseline="0" dirty="0" smtClean="0"/>
              <a:t> If students are stuck prompt them by reminding them of what happened when you “mutated” their genes, changing the arrangement of the base pairs.</a:t>
            </a:r>
          </a:p>
          <a:p>
            <a:pPr marL="457200" marR="0" lvl="1" indent="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b="0" baseline="0" dirty="0" smtClean="0"/>
              <a:t>  Give students time to discuss in groups and then </a:t>
            </a:r>
            <a:r>
              <a:rPr lang="en-US" b="0" u="sng" baseline="0" dirty="0" smtClean="0"/>
              <a:t>write down answers in notebooks</a:t>
            </a:r>
            <a:r>
              <a:rPr lang="en-US" b="0" baseline="0" dirty="0" smtClean="0"/>
              <a:t>. </a:t>
            </a:r>
          </a:p>
          <a:p>
            <a:endParaRPr lang="en-US" b="1" baseline="0" dirty="0" smtClean="0"/>
          </a:p>
          <a:p>
            <a:r>
              <a:rPr lang="en-US" b="1" baseline="0" dirty="0" smtClean="0"/>
              <a:t>SLIDE GOAL:</a:t>
            </a:r>
            <a:endParaRPr lang="en-US" baseline="0" dirty="0" smtClean="0"/>
          </a:p>
          <a:p>
            <a:pPr>
              <a:buFontTx/>
              <a:buChar char="-"/>
            </a:pPr>
            <a:r>
              <a:rPr lang="en-US" dirty="0" smtClean="0"/>
              <a:t> Flip the previous question</a:t>
            </a:r>
            <a:r>
              <a:rPr lang="en-US" baseline="0" dirty="0" smtClean="0"/>
              <a:t> in order to be sure students are solid on the concept that genes contain instructions in their base pairs, these instructions determine what the protein looks like/ it’s structure.</a:t>
            </a:r>
            <a:endParaRPr lang="en-US" dirty="0" smtClean="0"/>
          </a:p>
          <a:p>
            <a:endParaRPr lang="en-US" b="1" dirty="0" smtClean="0"/>
          </a:p>
          <a:p>
            <a:r>
              <a:rPr lang="en-US" b="1" dirty="0" smtClean="0"/>
              <a:t>NOTES: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aseline="0" dirty="0" smtClean="0"/>
              <a:t> At this point in the lesson answers to analysis questions may or may not need to be discussed as a class. The lesson is written for students to discuss answers at their tables but this can be adjusted if necessary.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 All images taken and created by Sarah </a:t>
            </a:r>
            <a:r>
              <a:rPr lang="en-US" baseline="0" dirty="0" err="1" smtClean="0"/>
              <a:t>Lerch</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Orient students to slide</a:t>
            </a:r>
          </a:p>
          <a:p>
            <a:pPr lvl="1">
              <a:buFont typeface="Arial" pitchFamily="34" charset="0"/>
              <a:buChar char="•"/>
            </a:pPr>
            <a:r>
              <a:rPr lang="en-US" b="0" baseline="0" dirty="0" smtClean="0"/>
              <a:t> Here were have our worker who represents a protein that transports building blocks.  What if this worker suddenly stopped using a ladder, or started transporting cheese instead of wood, or even just stopped transporting thing all together?</a:t>
            </a:r>
          </a:p>
          <a:p>
            <a:pPr lvl="1">
              <a:buFont typeface="Arial" pitchFamily="34" charset="0"/>
              <a:buChar char="•"/>
            </a:pPr>
            <a:r>
              <a:rPr lang="en-US" b="0" baseline="0" dirty="0" smtClean="0"/>
              <a:t> For a real life worker that could just be something they decide to do, but this worker represents a protein so…</a:t>
            </a:r>
          </a:p>
          <a:p>
            <a:pPr>
              <a:buFontTx/>
              <a:buChar char="-"/>
            </a:pPr>
            <a:r>
              <a:rPr lang="en-US" b="0" baseline="0" dirty="0" smtClean="0"/>
              <a:t>Ask: What causes a change in a protein’s function?</a:t>
            </a:r>
          </a:p>
          <a:p>
            <a:pPr lvl="1">
              <a:buFont typeface="Arial" pitchFamily="34" charset="0"/>
              <a:buChar char="•"/>
            </a:pPr>
            <a:r>
              <a:rPr lang="en-US" b="0" baseline="0" dirty="0" smtClean="0"/>
              <a:t> ESR: A change in the genetic code on its gene, a change in its structure.</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Give students time to discuss in groups and then </a:t>
            </a:r>
            <a:r>
              <a:rPr lang="en-US" b="0" u="sng" baseline="0" dirty="0" smtClean="0"/>
              <a:t>write down answers in notebooks</a:t>
            </a:r>
            <a:r>
              <a:rPr lang="en-US" b="0" baseline="0" dirty="0" smtClean="0"/>
              <a:t>. </a:t>
            </a:r>
          </a:p>
          <a:p>
            <a:endParaRPr lang="en-US" b="1" baseline="0" dirty="0" smtClean="0"/>
          </a:p>
          <a:p>
            <a:r>
              <a:rPr lang="en-US" b="1" baseline="0" dirty="0" smtClean="0"/>
              <a:t>SLIDE GOAL:</a:t>
            </a:r>
            <a:endParaRPr lang="en-US" baseline="0" dirty="0" smtClean="0"/>
          </a:p>
          <a:p>
            <a:pPr>
              <a:buFontTx/>
              <a:buChar char="-"/>
            </a:pPr>
            <a:r>
              <a:rPr lang="en-US" dirty="0" smtClean="0"/>
              <a:t> This slide</a:t>
            </a:r>
            <a:r>
              <a:rPr lang="en-US" baseline="0" dirty="0" smtClean="0"/>
              <a:t> should continue to build on the previous two, and hopefully be pretty easy to answer. This should solidify the connection between a protein’s function and its structure and/or the genetic code of it’s gene.</a:t>
            </a:r>
            <a:endParaRPr lang="en-US" dirty="0" smtClean="0"/>
          </a:p>
          <a:p>
            <a:endParaRPr lang="en-US" b="1" dirty="0" smtClean="0"/>
          </a:p>
          <a:p>
            <a:r>
              <a:rPr lang="en-US" b="1" dirty="0" smtClean="0"/>
              <a:t>NOTES: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aseline="0" dirty="0" smtClean="0"/>
              <a:t> At this point in the lesson answers to analysis questions may or may not need to be discussed as a class. The lesson is written for students to discuss answers at their tables but this can be adjusted if necessary.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workers: </a:t>
            </a:r>
            <a:r>
              <a:rPr lang="en-US" baseline="0" dirty="0" smtClean="0">
                <a:latin typeface="Calibri" charset="0"/>
              </a:rPr>
              <a:t>Modified Microsoft Office 2007 clipart</a:t>
            </a:r>
            <a:endParaRPr lang="en-US" b="1"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Guide student through example</a:t>
            </a:r>
          </a:p>
          <a:p>
            <a:pPr lvl="1">
              <a:buFont typeface="Arial" pitchFamily="34" charset="0"/>
              <a:buChar char="•"/>
            </a:pPr>
            <a:r>
              <a:rPr lang="en-US" b="0" baseline="0" dirty="0" smtClean="0"/>
              <a:t> In the last slide it wasn’t easy to understand exactly WHY the worker would have changed what he was doing. But this should provide a better example.</a:t>
            </a:r>
          </a:p>
          <a:p>
            <a:pPr lvl="1">
              <a:buFont typeface="Arial" pitchFamily="34" charset="0"/>
              <a:buChar char="•"/>
            </a:pPr>
            <a:r>
              <a:rPr lang="en-US" b="0" baseline="0" dirty="0" smtClean="0"/>
              <a:t> (cue worker) We all know this worker transports things, but if he has a change in his structure (cute arrow) like this… (cue worker without arms) than you can see why he wouldn’t be able to do his job. He has no arms!</a:t>
            </a:r>
          </a:p>
          <a:p>
            <a:pPr lvl="1">
              <a:buFont typeface="Arial" pitchFamily="34" charset="0"/>
              <a:buChar char="•"/>
            </a:pPr>
            <a:r>
              <a:rPr lang="en-US" b="0" baseline="0" dirty="0" smtClean="0"/>
              <a:t> Similarly in proteins structure can affect how well they can do their jobs. Keeping that in mind….</a:t>
            </a:r>
          </a:p>
          <a:p>
            <a:pPr lvl="0">
              <a:buFontTx/>
              <a:buChar char="-"/>
            </a:pPr>
            <a:r>
              <a:rPr lang="en-US" b="0" baseline="0" dirty="0" smtClean="0"/>
              <a:t>Ask: What goes in the blank of this sentence? If a protein’s structure changes that will affect its --------------------.</a:t>
            </a:r>
          </a:p>
          <a:p>
            <a:pPr lvl="1">
              <a:buFont typeface="Arial" pitchFamily="34" charset="0"/>
              <a:buChar char="•"/>
            </a:pPr>
            <a:r>
              <a:rPr lang="en-US" b="0" baseline="0" dirty="0" smtClean="0"/>
              <a:t> ESR: Function, job, what it does, how well it works</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Give students time to discuss in groups and then </a:t>
            </a:r>
            <a:r>
              <a:rPr lang="en-US" b="0" u="sng" baseline="0" dirty="0" smtClean="0"/>
              <a:t>write down answers in notebooks</a:t>
            </a:r>
            <a:r>
              <a:rPr lang="en-US" b="0" baseline="0" dirty="0" smtClean="0"/>
              <a:t>. </a:t>
            </a:r>
          </a:p>
          <a:p>
            <a:endParaRPr lang="en-US" b="1" baseline="0" dirty="0" smtClean="0"/>
          </a:p>
          <a:p>
            <a:r>
              <a:rPr lang="en-US" b="1" baseline="0" dirty="0" smtClean="0"/>
              <a:t>SLIDE GOAL:</a:t>
            </a:r>
            <a:endParaRPr lang="en-US" baseline="0" dirty="0" smtClean="0"/>
          </a:p>
          <a:p>
            <a:pPr>
              <a:buFontTx/>
              <a:buChar char="-"/>
            </a:pPr>
            <a:r>
              <a:rPr lang="en-US" baseline="0" dirty="0" smtClean="0"/>
              <a:t> To provide the students with a concrete example of how the actual structure of a worker affects their function. The previous slide should send home this same concept, that structure and function are linked, but this example should clarify it for any students who are struggling.</a:t>
            </a:r>
            <a:endParaRPr lang="en-US" dirty="0" smtClean="0"/>
          </a:p>
          <a:p>
            <a:endParaRPr lang="en-US" b="1" dirty="0" smtClean="0"/>
          </a:p>
          <a:p>
            <a:r>
              <a:rPr lang="en-US" b="1" dirty="0" smtClean="0"/>
              <a:t>NOTES: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aseline="0" dirty="0" smtClean="0"/>
              <a:t> At this point in the lesson answers to analysis questions may or may not need to be discussed as a class. The lesson is written for students to discuss answers at their tables but this can be adjusted if necessary.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 Construction workers: </a:t>
            </a:r>
            <a:r>
              <a:rPr lang="en-US" baseline="0" dirty="0" smtClean="0">
                <a:latin typeface="Calibri" charset="0"/>
              </a:rPr>
              <a:t>Modified Microsoft Office 2007 clipart</a:t>
            </a:r>
            <a:endParaRPr lang="en-US" b="1"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 EXPLAIN</a:t>
            </a:r>
            <a:endParaRPr lang="en-US" b="0" dirty="0" smtClean="0"/>
          </a:p>
          <a:p>
            <a:endParaRPr lang="en-US" b="1" dirty="0" smtClean="0"/>
          </a:p>
          <a:p>
            <a:r>
              <a:rPr lang="en-US" b="1" dirty="0" smtClean="0"/>
              <a:t>INSTRUCTIONS:</a:t>
            </a:r>
          </a:p>
          <a:p>
            <a:pPr>
              <a:buFontTx/>
              <a:buChar char="-"/>
            </a:pPr>
            <a:r>
              <a:rPr lang="en-US" b="0" baseline="0" dirty="0" smtClean="0"/>
              <a:t> Ask: How are genes used as instructions to make proteins?</a:t>
            </a:r>
          </a:p>
          <a:p>
            <a:pPr lvl="1">
              <a:buFont typeface="Arial" pitchFamily="34" charset="0"/>
              <a:buChar char="•"/>
            </a:pPr>
            <a:r>
              <a:rPr lang="en-US" b="0" baseline="0" dirty="0" smtClean="0"/>
              <a:t> ESR: Patterns of base pairs tell it what shape to be, there is a code in its pattern of base pairs</a:t>
            </a:r>
          </a:p>
          <a:p>
            <a:pPr lvl="1">
              <a:buFont typeface="Arial" pitchFamily="34" charset="0"/>
              <a:buChar char="•"/>
            </a:pPr>
            <a:r>
              <a:rPr lang="en-US" b="0" baseline="0" dirty="0" smtClean="0"/>
              <a:t> Walk students through image who are stuck: This gene makes a certain shape of protein, it does that because every pair of base pairs determined what cut to make, you can see each of the instructions below.</a:t>
            </a:r>
          </a:p>
          <a:p>
            <a:pPr marL="457200" marR="0" lvl="1"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Give students time to discuss in groups and then </a:t>
            </a:r>
            <a:r>
              <a:rPr lang="en-US" b="0" u="sng" baseline="0" dirty="0" smtClean="0"/>
              <a:t>write down answers in notebooks</a:t>
            </a:r>
            <a:r>
              <a:rPr lang="en-US" b="0" baseline="0" dirty="0" smtClean="0"/>
              <a:t>. </a:t>
            </a:r>
          </a:p>
          <a:p>
            <a:pPr lvl="0">
              <a:buFontTx/>
              <a:buChar char="-"/>
            </a:pPr>
            <a:r>
              <a:rPr lang="en-US" b="0" baseline="0" dirty="0" smtClean="0"/>
              <a:t> Assign homework:</a:t>
            </a:r>
          </a:p>
          <a:p>
            <a:pPr lvl="1">
              <a:buFont typeface="Arial" pitchFamily="34" charset="0"/>
              <a:buChar char="•"/>
            </a:pPr>
            <a:r>
              <a:rPr lang="en-US" b="0" baseline="0" dirty="0" smtClean="0"/>
              <a:t> Students go back to original hypothesis they came up with at the beginning of the lesson. Are these hypotheses right? If not create new hypotheses using evidence learned in class and evidence recorded in notebooks. </a:t>
            </a:r>
            <a:r>
              <a:rPr lang="en-US" b="0" u="sng" baseline="0" dirty="0" smtClean="0"/>
              <a:t>Students record new answers in notebook under initial question.</a:t>
            </a:r>
            <a:endParaRPr lang="en-US" b="0" baseline="0" dirty="0" smtClean="0"/>
          </a:p>
          <a:p>
            <a:endParaRPr lang="en-US" b="1" baseline="0" dirty="0" smtClean="0"/>
          </a:p>
          <a:p>
            <a:r>
              <a:rPr lang="en-US" b="1" baseline="0" dirty="0" smtClean="0"/>
              <a:t>SLIDE GOAL:</a:t>
            </a:r>
            <a:endParaRPr lang="en-US" baseline="0" dirty="0" smtClean="0"/>
          </a:p>
          <a:p>
            <a:pPr>
              <a:buFontTx/>
              <a:buChar char="-"/>
            </a:pPr>
            <a:r>
              <a:rPr lang="en-US" dirty="0" smtClean="0"/>
              <a:t> This question should send home the message</a:t>
            </a:r>
            <a:r>
              <a:rPr lang="en-US" baseline="0" dirty="0" smtClean="0"/>
              <a:t> for the entire lesson, and address the lesson’s learning goal: </a:t>
            </a:r>
            <a:r>
              <a:rPr lang="en-US" sz="1200" kern="1200" dirty="0" smtClean="0">
                <a:solidFill>
                  <a:schemeClr val="tx1"/>
                </a:solidFill>
                <a:latin typeface="+mn-lt"/>
                <a:ea typeface="+mn-ea"/>
                <a:cs typeface="+mn-cs"/>
              </a:rPr>
              <a:t>Students understand that the pattern of base pairs in a gene determines the structure of the protein which the gene codes for.</a:t>
            </a:r>
            <a:endParaRPr lang="en-US" dirty="0" smtClean="0"/>
          </a:p>
          <a:p>
            <a:endParaRPr lang="en-US" b="1" dirty="0" smtClean="0"/>
          </a:p>
          <a:p>
            <a:r>
              <a:rPr lang="en-US" b="1" dirty="0" smtClean="0"/>
              <a:t>NOTES:</a:t>
            </a:r>
          </a:p>
          <a:p>
            <a:pPr marL="0" marR="0" indent="0" algn="l" defTabSz="457200" rtl="0" eaLnBrk="1" fontAlgn="auto" latinLnBrk="0" hangingPunct="1">
              <a:lnSpc>
                <a:spcPct val="100000"/>
              </a:lnSpc>
              <a:spcBef>
                <a:spcPts val="0"/>
              </a:spcBef>
              <a:spcAft>
                <a:spcPts val="0"/>
              </a:spcAft>
              <a:buClrTx/>
              <a:buSzTx/>
              <a:buFontTx/>
              <a:buChar char="-"/>
              <a:tabLst/>
              <a:defRPr/>
            </a:pPr>
            <a:r>
              <a:rPr lang="en-US" baseline="0" dirty="0" smtClean="0"/>
              <a:t> At this point in the lesson answers to analysis questions may or may not need to be discussed as a class. The lesson is written for students to discuss answers at their tables but this can be adjusted if necessary.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 All images taken and created by Sarah </a:t>
            </a:r>
            <a:r>
              <a:rPr lang="en-US" baseline="0" dirty="0" err="1" smtClean="0"/>
              <a:t>Lerch</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E0CE123C-DADB-49DA-BB23-857E84B6F4B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0CE123C-DADB-49DA-BB23-857E84B6F4BA}"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07AB10E-A4E0-4A18-994D-BEB7A479D27B}" type="datetimeFigureOut">
              <a:rPr lang="en-US" smtClean="0"/>
              <a:pPr/>
              <a:t>6/30/2014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07AB10E-A4E0-4A18-994D-BEB7A479D27B}"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07AB10E-A4E0-4A18-994D-BEB7A479D27B}" type="datetimeFigureOut">
              <a:rPr lang="en-US" smtClean="0"/>
              <a:pPr/>
              <a:t>6/30/2014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07AB10E-A4E0-4A18-994D-BEB7A479D27B}"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07AB10E-A4E0-4A18-994D-BEB7A479D27B}" type="datetimeFigureOut">
              <a:rPr lang="en-US" smtClean="0"/>
              <a:pPr/>
              <a:t>6/30/2014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7AB10E-A4E0-4A18-994D-BEB7A479D27B}"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2" name="Date Placeholder 1"/>
          <p:cNvSpPr>
            <a:spLocks noGrp="1"/>
          </p:cNvSpPr>
          <p:nvPr>
            <p:ph type="dt" sz="half" idx="10"/>
          </p:nvPr>
        </p:nvSpPr>
        <p:spPr/>
        <p:txBody>
          <a:bodyPr/>
          <a:lstStyle/>
          <a:p>
            <a:fld id="{607AB10E-A4E0-4A18-994D-BEB7A479D27B}"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8EA85F1-A94C-453D-A207-64FD5498AF53}"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5" name="Date Placeholder 4"/>
          <p:cNvSpPr>
            <a:spLocks noGrp="1"/>
          </p:cNvSpPr>
          <p:nvPr>
            <p:ph type="dt" sz="half" idx="10"/>
          </p:nvPr>
        </p:nvSpPr>
        <p:spPr/>
        <p:txBody>
          <a:bodyPr/>
          <a:lstStyle/>
          <a:p>
            <a:fld id="{607AB10E-A4E0-4A18-994D-BEB7A479D27B}" type="datetimeFigureOut">
              <a:rPr lang="en-US" smtClean="0"/>
              <a:pPr/>
              <a:t>6/30/2014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p>
            <a:fld id="{607AB10E-A4E0-4A18-994D-BEB7A479D27B}" type="datetimeFigureOut">
              <a:rPr lang="en-US" smtClean="0"/>
              <a:pPr/>
              <a:t>6/30/2014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7AB10E-A4E0-4A18-994D-BEB7A479D27B}"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6" name="Slide Number Placeholder 5"/>
          <p:cNvSpPr>
            <a:spLocks noGrp="1"/>
          </p:cNvSpPr>
          <p:nvPr>
            <p:ph type="sldNum" sz="quarter" idx="12"/>
          </p:nvPr>
        </p:nvSpPr>
        <p:spPr>
          <a:xfrm>
            <a:off x="6915912" y="3009901"/>
            <a:ext cx="457200" cy="441325"/>
          </a:xfrm>
        </p:spPr>
        <p:txBody>
          <a:bodyPr/>
          <a:lstStyle/>
          <a:p>
            <a:fld id="{78EA85F1-A94C-453D-A207-64FD5498AF53}" type="slidenum">
              <a:rPr lang="en-US" smtClean="0">
                <a:solidFill>
                  <a:srgbClr val="0BD0D9">
                    <a:shade val="75000"/>
                  </a:srgbClr>
                </a:solidFill>
              </a:rPr>
              <a:pPr/>
              <a:t>‹#›</a:t>
            </a:fld>
            <a:endParaRPr lang="en-US">
              <a:solidFill>
                <a:srgbClr val="0BD0D9">
                  <a:shade val="75000"/>
                </a:srgbClr>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7AB10E-A4E0-4A18-994D-BEB7A479D27B}"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40" r:id="rId6"/>
    <p:sldLayoutId id="2147483741" r:id="rId7"/>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defTabSz="914400"/>
            <a:fld id="{607AB10E-A4E0-4A18-994D-BEB7A479D27B}" type="datetimeFigureOut">
              <a:rPr lang="en-US" smtClean="0"/>
              <a:pPr defTabSz="914400"/>
              <a:t>6/30/2014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defTabSz="914400"/>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914400"/>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914400"/>
            <a:endParaRPr lang="en-US">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defTabSz="914400"/>
            <a:fld id="{78EA85F1-A94C-453D-A207-64FD5498AF53}" type="slidenum">
              <a:rPr lang="en-US" smtClean="0">
                <a:solidFill>
                  <a:srgbClr val="0BD0D9">
                    <a:shade val="75000"/>
                  </a:srgbClr>
                </a:solidFill>
              </a:rPr>
              <a:pPr defTabSz="914400"/>
              <a:t>‹#›</a:t>
            </a:fld>
            <a:endParaRPr lang="en-US">
              <a:solidFill>
                <a:srgbClr val="0BD0D9">
                  <a:shade val="75000"/>
                </a:srgb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69242" y="2999232"/>
            <a:ext cx="6646459" cy="3209544"/>
          </a:xfrm>
        </p:spPr>
        <p:txBody>
          <a:bodyPr/>
          <a:lstStyle/>
          <a:p>
            <a:pPr algn="ctr">
              <a:buNone/>
            </a:pPr>
            <a:r>
              <a:rPr lang="en-US" sz="2800" i="1" dirty="0" smtClean="0"/>
              <a:t>Using models to look at genes as instruction for proteins</a:t>
            </a:r>
            <a:endParaRPr lang="en-US" sz="2800" i="1" dirty="0"/>
          </a:p>
        </p:txBody>
      </p:sp>
      <p:sp>
        <p:nvSpPr>
          <p:cNvPr id="2" name="Title 1"/>
          <p:cNvSpPr>
            <a:spLocks noGrp="1"/>
          </p:cNvSpPr>
          <p:nvPr>
            <p:ph type="ctrTitle"/>
          </p:nvPr>
        </p:nvSpPr>
        <p:spPr>
          <a:xfrm>
            <a:off x="304800" y="381000"/>
            <a:ext cx="8534400" cy="1752600"/>
          </a:xfrm>
        </p:spPr>
        <p:txBody>
          <a:bodyPr/>
          <a:lstStyle/>
          <a:p>
            <a:r>
              <a:rPr lang="en-US" smtClean="0"/>
              <a:t>Mutation Unit</a:t>
            </a:r>
            <a:r>
              <a:rPr lang="en-US" dirty="0" smtClean="0"/>
              <a:t>:</a:t>
            </a:r>
            <a:br>
              <a:rPr lang="en-US" dirty="0" smtClean="0"/>
            </a:br>
            <a:r>
              <a:rPr lang="en-US" dirty="0" smtClean="0"/>
              <a:t>From Gene to Protein</a:t>
            </a:r>
            <a:endParaRPr lang="en-US" dirty="0"/>
          </a:p>
        </p:txBody>
      </p:sp>
      <p:sp>
        <p:nvSpPr>
          <p:cNvPr id="4"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overview</a:t>
            </a:r>
            <a:endParaRPr lang="en-US" dirty="0"/>
          </a:p>
        </p:txBody>
      </p:sp>
      <p:sp>
        <p:nvSpPr>
          <p:cNvPr id="3" name="Content Placeholder 2"/>
          <p:cNvSpPr>
            <a:spLocks noGrp="1"/>
          </p:cNvSpPr>
          <p:nvPr>
            <p:ph sz="quarter" idx="1"/>
          </p:nvPr>
        </p:nvSpPr>
        <p:spPr/>
        <p:txBody>
          <a:bodyPr/>
          <a:lstStyle/>
          <a:p>
            <a:r>
              <a:rPr lang="en-US" dirty="0" smtClean="0"/>
              <a:t>Connect back to previous lesson using Skye and Poppy slide </a:t>
            </a:r>
          </a:p>
          <a:p>
            <a:pPr lvl="1"/>
            <a:r>
              <a:rPr lang="en-US" dirty="0" smtClean="0"/>
              <a:t>Remind students of relationship between proteins and phenotype</a:t>
            </a:r>
          </a:p>
          <a:p>
            <a:pPr lvl="1"/>
            <a:r>
              <a:rPr lang="en-US" dirty="0" smtClean="0"/>
              <a:t>Ask: What is it that actually creates the different phenotypes?</a:t>
            </a:r>
          </a:p>
          <a:p>
            <a:r>
              <a:rPr lang="en-US" dirty="0" smtClean="0"/>
              <a:t>Hypothesizing:</a:t>
            </a:r>
          </a:p>
          <a:p>
            <a:pPr lvl="1"/>
            <a:r>
              <a:rPr lang="en-US" u="sng" dirty="0" smtClean="0"/>
              <a:t>What’s the relationship between genes and proteins?</a:t>
            </a:r>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Genes determine phenotype</a:t>
            </a:r>
            <a:endParaRPr lang="en-US" dirty="0"/>
          </a:p>
        </p:txBody>
      </p:sp>
      <p:sp>
        <p:nvSpPr>
          <p:cNvPr id="8" name="Right Arrow 7"/>
          <p:cNvSpPr/>
          <p:nvPr/>
        </p:nvSpPr>
        <p:spPr>
          <a:xfrm>
            <a:off x="3048000" y="2286000"/>
            <a:ext cx="2438400" cy="533400"/>
          </a:xfrm>
          <a:prstGeom prst="rightArrow">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124200" y="4267200"/>
            <a:ext cx="2438400" cy="533400"/>
          </a:xfrm>
          <a:prstGeom prst="rightArrow">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52400" y="1447800"/>
            <a:ext cx="2971800" cy="523220"/>
          </a:xfrm>
          <a:prstGeom prst="rect">
            <a:avLst/>
          </a:prstGeom>
          <a:noFill/>
        </p:spPr>
        <p:txBody>
          <a:bodyPr wrap="square" rtlCol="0">
            <a:spAutoFit/>
          </a:bodyPr>
          <a:lstStyle/>
          <a:p>
            <a:r>
              <a:rPr lang="en-US" sz="2800" dirty="0" smtClean="0"/>
              <a:t>Tail Color Genes</a:t>
            </a:r>
            <a:endParaRPr lang="en-US" sz="2800" dirty="0"/>
          </a:p>
        </p:txBody>
      </p:sp>
      <p:sp>
        <p:nvSpPr>
          <p:cNvPr id="11" name="Rectangle 10"/>
          <p:cNvSpPr/>
          <p:nvPr/>
        </p:nvSpPr>
        <p:spPr>
          <a:xfrm>
            <a:off x="381000" y="2667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810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9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66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2954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524000" y="2286000"/>
            <a:ext cx="228600" cy="381000"/>
          </a:xfrm>
          <a:prstGeom prst="rect">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752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981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209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38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81000" y="4572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810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096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0668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2954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524000" y="4191000"/>
            <a:ext cx="228600" cy="381000"/>
          </a:xfrm>
          <a:prstGeom prst="rect">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7526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9812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2098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382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276600" y="2895600"/>
            <a:ext cx="1905000" cy="1107996"/>
          </a:xfrm>
          <a:prstGeom prst="rect">
            <a:avLst/>
          </a:prstGeom>
          <a:noFill/>
        </p:spPr>
        <p:txBody>
          <a:bodyPr wrap="square" rtlCol="0">
            <a:spAutoFit/>
          </a:bodyPr>
          <a:lstStyle/>
          <a:p>
            <a:r>
              <a:rPr lang="en-US" sz="6600" dirty="0" smtClean="0"/>
              <a:t>? ? ?</a:t>
            </a:r>
            <a:endParaRPr lang="en-US" sz="6600" dirty="0"/>
          </a:p>
        </p:txBody>
      </p:sp>
      <p:sp>
        <p:nvSpPr>
          <p:cNvPr id="34" name="TextBox 33"/>
          <p:cNvSpPr txBox="1"/>
          <p:nvPr/>
        </p:nvSpPr>
        <p:spPr>
          <a:xfrm>
            <a:off x="3276600" y="3124200"/>
            <a:ext cx="1905000" cy="646331"/>
          </a:xfrm>
          <a:prstGeom prst="rect">
            <a:avLst/>
          </a:prstGeom>
          <a:noFill/>
        </p:spPr>
        <p:txBody>
          <a:bodyPr wrap="square" rtlCol="0">
            <a:spAutoFit/>
          </a:bodyPr>
          <a:lstStyle/>
          <a:p>
            <a:r>
              <a:rPr lang="en-US" sz="3600" dirty="0" smtClean="0"/>
              <a:t>Proteins</a:t>
            </a:r>
            <a:endParaRPr lang="en-US" sz="3600" dirty="0"/>
          </a:p>
        </p:txBody>
      </p:sp>
      <p:sp>
        <p:nvSpPr>
          <p:cNvPr id="35" name="TextBox 34"/>
          <p:cNvSpPr txBox="1"/>
          <p:nvPr/>
        </p:nvSpPr>
        <p:spPr>
          <a:xfrm>
            <a:off x="3276600" y="3124200"/>
            <a:ext cx="1905000" cy="646331"/>
          </a:xfrm>
          <a:prstGeom prst="rect">
            <a:avLst/>
          </a:prstGeom>
          <a:noFill/>
        </p:spPr>
        <p:txBody>
          <a:bodyPr wrap="square" rtlCol="0">
            <a:spAutoFit/>
          </a:bodyPr>
          <a:lstStyle/>
          <a:p>
            <a:r>
              <a:rPr lang="en-US" sz="3600" dirty="0" smtClean="0"/>
              <a:t>Proteins</a:t>
            </a:r>
            <a:endParaRPr lang="en-US" sz="3600" dirty="0"/>
          </a:p>
        </p:txBody>
      </p:sp>
      <p:sp>
        <p:nvSpPr>
          <p:cNvPr id="36" name="Right Arrow 35"/>
          <p:cNvSpPr/>
          <p:nvPr/>
        </p:nvSpPr>
        <p:spPr>
          <a:xfrm>
            <a:off x="2590800" y="4267200"/>
            <a:ext cx="685800" cy="533400"/>
          </a:xfrm>
          <a:prstGeom prst="rightArrow">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p:cNvSpPr/>
          <p:nvPr/>
        </p:nvSpPr>
        <p:spPr>
          <a:xfrm>
            <a:off x="4953000" y="4267200"/>
            <a:ext cx="609600" cy="533400"/>
          </a:xfrm>
          <a:prstGeom prst="rightArrow">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p:cNvSpPr/>
          <p:nvPr/>
        </p:nvSpPr>
        <p:spPr>
          <a:xfrm>
            <a:off x="4953000" y="2286000"/>
            <a:ext cx="533400" cy="533400"/>
          </a:xfrm>
          <a:prstGeom prst="rightArrow">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p:cNvSpPr/>
          <p:nvPr/>
        </p:nvSpPr>
        <p:spPr>
          <a:xfrm>
            <a:off x="2590800" y="2286000"/>
            <a:ext cx="685800" cy="533400"/>
          </a:xfrm>
          <a:prstGeom prst="rightArrow">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438400" y="1828800"/>
            <a:ext cx="914400" cy="3581400"/>
          </a:xfrm>
          <a:prstGeom prst="ellipse">
            <a:avLst/>
          </a:prstGeom>
          <a:no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2362200" y="2971800"/>
            <a:ext cx="1066800" cy="1200329"/>
          </a:xfrm>
          <a:prstGeom prst="rect">
            <a:avLst/>
          </a:prstGeom>
          <a:noFill/>
        </p:spPr>
        <p:txBody>
          <a:bodyPr wrap="square" rtlCol="0">
            <a:spAutoFit/>
          </a:bodyPr>
          <a:lstStyle/>
          <a:p>
            <a:r>
              <a:rPr lang="en-US" sz="7200" dirty="0" smtClean="0"/>
              <a:t>??</a:t>
            </a:r>
            <a:endParaRPr lang="en-US" sz="7200" dirty="0"/>
          </a:p>
        </p:txBody>
      </p:sp>
      <p:sp>
        <p:nvSpPr>
          <p:cNvPr id="42"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43"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pic>
        <p:nvPicPr>
          <p:cNvPr id="44" name="Picture 43" descr="Skye_Poppy.JPG"/>
          <p:cNvPicPr>
            <a:picLocks noChangeAspect="1"/>
          </p:cNvPicPr>
          <p:nvPr/>
        </p:nvPicPr>
        <p:blipFill>
          <a:blip r:embed="rId3" cstate="print">
            <a:lum bright="10000" contrast="30000"/>
          </a:blip>
          <a:srcRect t="22222" r="49167" b="20000"/>
          <a:stretch>
            <a:fillRect/>
          </a:stretch>
        </p:blipFill>
        <p:spPr>
          <a:xfrm>
            <a:off x="5943600" y="1524000"/>
            <a:ext cx="2681654" cy="2286000"/>
          </a:xfrm>
          <a:prstGeom prst="rect">
            <a:avLst/>
          </a:prstGeom>
          <a:ln>
            <a:solidFill>
              <a:schemeClr val="tx1"/>
            </a:solidFill>
          </a:ln>
        </p:spPr>
      </p:pic>
      <p:pic>
        <p:nvPicPr>
          <p:cNvPr id="45" name="Picture 44" descr="Skye_Poppy.JPG"/>
          <p:cNvPicPr>
            <a:picLocks noChangeAspect="1"/>
          </p:cNvPicPr>
          <p:nvPr/>
        </p:nvPicPr>
        <p:blipFill>
          <a:blip r:embed="rId4" cstate="print">
            <a:lum bright="10000" contrast="30000"/>
          </a:blip>
          <a:srcRect l="53333" t="18889" b="23333"/>
          <a:stretch>
            <a:fillRect/>
          </a:stretch>
        </p:blipFill>
        <p:spPr>
          <a:xfrm>
            <a:off x="5943600" y="3886200"/>
            <a:ext cx="2667000" cy="2405743"/>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33"/>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56" presetClass="path" presetSubtype="0" accel="50000" decel="50000" fill="hold" grpId="1" nodeType="withEffect">
                                  <p:stCondLst>
                                    <p:cond delay="0"/>
                                  </p:stCondLst>
                                  <p:childTnLst>
                                    <p:animMotion origin="layout" path="M 0 3.7037E-6 L -0.00417 -0.12477 " pathEditMode="relative" rAng="0" ptsTypes="AA">
                                      <p:cBhvr>
                                        <p:cTn id="62" dur="2000" fill="hold"/>
                                        <p:tgtEl>
                                          <p:spTgt spid="34"/>
                                        </p:tgtEl>
                                        <p:attrNameLst>
                                          <p:attrName>ppt_x</p:attrName>
                                          <p:attrName>ppt_y</p:attrName>
                                        </p:attrNameLst>
                                      </p:cBhvr>
                                      <p:rCtr x="-200" y="-6300"/>
                                    </p:animMotion>
                                  </p:childTnLst>
                                </p:cTn>
                              </p:par>
                              <p:par>
                                <p:cTn id="63" presetID="4" presetClass="emph" presetSubtype="2" fill="hold" grpId="2" nodeType="withEffect">
                                  <p:stCondLst>
                                    <p:cond delay="0"/>
                                  </p:stCondLst>
                                  <p:childTnLst>
                                    <p:anim to="0.8" calcmode="lin" valueType="num">
                                      <p:cBhvr override="childStyle">
                                        <p:cTn id="64" dur="2000" fill="hold"/>
                                        <p:tgtEl>
                                          <p:spTgt spid="34"/>
                                        </p:tgtEl>
                                        <p:attrNameLst>
                                          <p:attrName>style.fontSize</p:attrName>
                                        </p:attrNameLst>
                                      </p:cBhvr>
                                    </p:anim>
                                  </p:childTnLst>
                                </p:cTn>
                              </p:par>
                              <p:par>
                                <p:cTn id="65" presetID="1"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49" presetClass="path" presetSubtype="0" accel="50000" decel="50000" fill="hold" grpId="1" nodeType="withEffect">
                                  <p:stCondLst>
                                    <p:cond delay="0"/>
                                  </p:stCondLst>
                                  <p:childTnLst>
                                    <p:animMotion origin="layout" path="M 0 3.7037E-6 L -0.00417 0.16412 " pathEditMode="relative" rAng="0" ptsTypes="AA">
                                      <p:cBhvr>
                                        <p:cTn id="68" dur="2000" fill="hold"/>
                                        <p:tgtEl>
                                          <p:spTgt spid="35"/>
                                        </p:tgtEl>
                                        <p:attrNameLst>
                                          <p:attrName>ppt_x</p:attrName>
                                          <p:attrName>ppt_y</p:attrName>
                                        </p:attrNameLst>
                                      </p:cBhvr>
                                      <p:rCtr x="-200" y="8200"/>
                                    </p:animMotion>
                                  </p:childTnLst>
                                </p:cTn>
                              </p:par>
                              <p:par>
                                <p:cTn id="69" presetID="4" presetClass="emph" presetSubtype="2" fill="hold" grpId="2" nodeType="withEffect">
                                  <p:stCondLst>
                                    <p:cond delay="0"/>
                                  </p:stCondLst>
                                  <p:childTnLst>
                                    <p:anim to="0.8" calcmode="lin" valueType="num">
                                      <p:cBhvr override="childStyle">
                                        <p:cTn id="70" dur="2000" fill="hold"/>
                                        <p:tgtEl>
                                          <p:spTgt spid="35"/>
                                        </p:tgtEl>
                                        <p:attrNameLst>
                                          <p:attrName>style.fontSize</p:attrName>
                                        </p:attrNameLst>
                                      </p:cBhvr>
                                    </p:anim>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xit" presetSubtype="0" fill="hold" grpId="1" nodeType="withEffect">
                                  <p:stCondLst>
                                    <p:cond delay="0"/>
                                  </p:stCondLst>
                                  <p:childTnLst>
                                    <p:set>
                                      <p:cBhvr>
                                        <p:cTn id="82" dur="1" fill="hold">
                                          <p:stCondLst>
                                            <p:cond delay="0"/>
                                          </p:stCondLst>
                                        </p:cTn>
                                        <p:tgtEl>
                                          <p:spTgt spid="9"/>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par>
                                <p:cTn id="91" presetID="1" presetClass="exit" presetSubtype="0" fill="hold" grpId="1" nodeType="withEffect">
                                  <p:stCondLst>
                                    <p:cond delay="0"/>
                                  </p:stCondLst>
                                  <p:childTnLst>
                                    <p:set>
                                      <p:cBhvr>
                                        <p:cTn id="92" dur="1" fill="hold">
                                          <p:stCondLst>
                                            <p:cond delay="0"/>
                                          </p:stCondLst>
                                        </p:cTn>
                                        <p:tgtEl>
                                          <p:spTgt spid="8"/>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1" grpId="0" animBg="1"/>
      <p:bldP spid="13"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3" grpId="1"/>
      <p:bldP spid="34" grpId="0"/>
      <p:bldP spid="34" grpId="1"/>
      <p:bldP spid="34" grpId="2"/>
      <p:bldP spid="35" grpId="0"/>
      <p:bldP spid="35" grpId="1"/>
      <p:bldP spid="35" grpId="2"/>
      <p:bldP spid="36" grpId="0" animBg="1"/>
      <p:bldP spid="36" grpId="1" animBg="1"/>
      <p:bldP spid="37" grpId="0" animBg="1"/>
      <p:bldP spid="37" grpId="1" animBg="1"/>
      <p:bldP spid="37" grpId="2" animBg="1"/>
      <p:bldP spid="38" grpId="0" animBg="1"/>
      <p:bldP spid="38" grpId="1" animBg="1"/>
      <p:bldP spid="39" grpId="0" animBg="1"/>
      <p:bldP spid="39" grpId="1" animBg="1"/>
      <p:bldP spid="40" grpId="0" animBg="1"/>
      <p:bldP spid="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Hypothesize</a:t>
            </a:r>
            <a:endParaRPr lang="en-US" dirty="0"/>
          </a:p>
        </p:txBody>
      </p:sp>
      <p:sp>
        <p:nvSpPr>
          <p:cNvPr id="8" name="Right Arrow 7"/>
          <p:cNvSpPr/>
          <p:nvPr/>
        </p:nvSpPr>
        <p:spPr>
          <a:xfrm>
            <a:off x="3048000" y="2286000"/>
            <a:ext cx="2438400" cy="533400"/>
          </a:xfrm>
          <a:prstGeom prst="rightArrow">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endParaRPr>
          </a:p>
        </p:txBody>
      </p:sp>
      <p:sp>
        <p:nvSpPr>
          <p:cNvPr id="9" name="Right Arrow 8"/>
          <p:cNvSpPr/>
          <p:nvPr/>
        </p:nvSpPr>
        <p:spPr>
          <a:xfrm>
            <a:off x="3124200" y="3505200"/>
            <a:ext cx="2438400" cy="533400"/>
          </a:xfrm>
          <a:prstGeom prst="rightArrow">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52400" y="1447800"/>
            <a:ext cx="2971800" cy="523220"/>
          </a:xfrm>
          <a:prstGeom prst="rect">
            <a:avLst/>
          </a:prstGeom>
          <a:noFill/>
        </p:spPr>
        <p:txBody>
          <a:bodyPr wrap="square" rtlCol="0">
            <a:spAutoFit/>
          </a:bodyPr>
          <a:lstStyle/>
          <a:p>
            <a:r>
              <a:rPr lang="en-US" sz="2800" dirty="0" smtClean="0"/>
              <a:t>Tail Color Genes</a:t>
            </a:r>
            <a:endParaRPr lang="en-US" sz="2800" dirty="0"/>
          </a:p>
        </p:txBody>
      </p:sp>
      <p:sp>
        <p:nvSpPr>
          <p:cNvPr id="11" name="Rectangle 10"/>
          <p:cNvSpPr/>
          <p:nvPr/>
        </p:nvSpPr>
        <p:spPr>
          <a:xfrm>
            <a:off x="381000" y="2667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810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9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66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2954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524000" y="2286000"/>
            <a:ext cx="228600" cy="381000"/>
          </a:xfrm>
          <a:prstGeom prst="rect">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752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981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209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38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81000" y="3810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810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096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0668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2954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524000" y="3429000"/>
            <a:ext cx="228600" cy="381000"/>
          </a:xfrm>
          <a:prstGeom prst="rect">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7526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9812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2098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38200" y="3429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200400" y="2590800"/>
            <a:ext cx="1905000" cy="1107996"/>
          </a:xfrm>
          <a:prstGeom prst="rect">
            <a:avLst/>
          </a:prstGeom>
          <a:noFill/>
        </p:spPr>
        <p:txBody>
          <a:bodyPr wrap="square" rtlCol="0">
            <a:spAutoFit/>
          </a:bodyPr>
          <a:lstStyle/>
          <a:p>
            <a:r>
              <a:rPr lang="en-US" sz="6600" dirty="0" smtClean="0"/>
              <a:t>? ? ?</a:t>
            </a:r>
            <a:endParaRPr lang="en-US" sz="6600" dirty="0"/>
          </a:p>
        </p:txBody>
      </p:sp>
      <p:sp>
        <p:nvSpPr>
          <p:cNvPr id="35" name="TextBox 34"/>
          <p:cNvSpPr txBox="1"/>
          <p:nvPr/>
        </p:nvSpPr>
        <p:spPr>
          <a:xfrm>
            <a:off x="6019800" y="2209800"/>
            <a:ext cx="1905000" cy="646331"/>
          </a:xfrm>
          <a:prstGeom prst="rect">
            <a:avLst/>
          </a:prstGeom>
          <a:noFill/>
        </p:spPr>
        <p:txBody>
          <a:bodyPr wrap="square" rtlCol="0">
            <a:spAutoFit/>
          </a:bodyPr>
          <a:lstStyle/>
          <a:p>
            <a:r>
              <a:rPr lang="en-US" sz="3600" dirty="0" smtClean="0"/>
              <a:t>Proteins</a:t>
            </a:r>
            <a:endParaRPr lang="en-US" sz="3600" dirty="0"/>
          </a:p>
        </p:txBody>
      </p:sp>
      <p:sp>
        <p:nvSpPr>
          <p:cNvPr id="42"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43"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46" name="TextBox 45"/>
          <p:cNvSpPr txBox="1"/>
          <p:nvPr/>
        </p:nvSpPr>
        <p:spPr>
          <a:xfrm>
            <a:off x="6096000" y="3429000"/>
            <a:ext cx="1905000" cy="646331"/>
          </a:xfrm>
          <a:prstGeom prst="rect">
            <a:avLst/>
          </a:prstGeom>
          <a:noFill/>
        </p:spPr>
        <p:txBody>
          <a:bodyPr wrap="square" rtlCol="0">
            <a:spAutoFit/>
          </a:bodyPr>
          <a:lstStyle/>
          <a:p>
            <a:r>
              <a:rPr lang="en-US" sz="3600" dirty="0" smtClean="0"/>
              <a:t>Proteins</a:t>
            </a:r>
            <a:endParaRPr lang="en-US" sz="3600" dirty="0"/>
          </a:p>
        </p:txBody>
      </p:sp>
      <p:sp>
        <p:nvSpPr>
          <p:cNvPr id="47" name="TextBox 46"/>
          <p:cNvSpPr txBox="1"/>
          <p:nvPr/>
        </p:nvSpPr>
        <p:spPr>
          <a:xfrm>
            <a:off x="228600" y="4495800"/>
            <a:ext cx="8610600" cy="1323439"/>
          </a:xfrm>
          <a:prstGeom prst="rect">
            <a:avLst/>
          </a:prstGeom>
          <a:solidFill>
            <a:schemeClr val="accent5">
              <a:lumMod val="60000"/>
              <a:lumOff val="40000"/>
            </a:schemeClr>
          </a:solidFill>
        </p:spPr>
        <p:txBody>
          <a:bodyPr wrap="square" rtlCol="0" anchor="ctr">
            <a:spAutoFit/>
          </a:bodyPr>
          <a:lstStyle/>
          <a:p>
            <a:pPr algn="ctr"/>
            <a:r>
              <a:rPr lang="en-US" sz="4000" dirty="0" smtClean="0"/>
              <a:t>What is the relationship between genes and proteins?</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overview</a:t>
            </a:r>
            <a:endParaRPr lang="en-US" dirty="0"/>
          </a:p>
        </p:txBody>
      </p:sp>
      <p:sp>
        <p:nvSpPr>
          <p:cNvPr id="3" name="Content Placeholder 2"/>
          <p:cNvSpPr>
            <a:spLocks noGrp="1"/>
          </p:cNvSpPr>
          <p:nvPr>
            <p:ph sz="quarter" idx="1"/>
          </p:nvPr>
        </p:nvSpPr>
        <p:spPr/>
        <p:txBody>
          <a:bodyPr/>
          <a:lstStyle/>
          <a:p>
            <a:r>
              <a:rPr lang="en-US" dirty="0" smtClean="0"/>
              <a:t>Review prior knowledge</a:t>
            </a:r>
          </a:p>
          <a:p>
            <a:pPr lvl="1"/>
            <a:r>
              <a:rPr lang="en-US" dirty="0" smtClean="0"/>
              <a:t>What do you know about genes?</a:t>
            </a:r>
          </a:p>
          <a:p>
            <a:pPr lvl="1"/>
            <a:r>
              <a:rPr lang="en-US" dirty="0" smtClean="0"/>
              <a:t>What do you know about proteins?</a:t>
            </a:r>
          </a:p>
          <a:p>
            <a:r>
              <a:rPr lang="en-US" dirty="0" smtClean="0"/>
              <a:t>Making proteins activity</a:t>
            </a:r>
          </a:p>
          <a:p>
            <a:pPr lvl="1"/>
            <a:r>
              <a:rPr lang="en-US" dirty="0" smtClean="0"/>
              <a:t>Students make “proteins” (snowflakes) from “genetic code</a:t>
            </a:r>
          </a:p>
          <a:p>
            <a:pPr lvl="2"/>
            <a:r>
              <a:rPr lang="en-US" dirty="0" smtClean="0"/>
              <a:t>Students create both normal and abnormal proteins</a:t>
            </a:r>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What do you know about genes?</a:t>
            </a:r>
            <a:endParaRPr lang="en-US" dirty="0"/>
          </a:p>
        </p:txBody>
      </p:sp>
      <p:sp>
        <p:nvSpPr>
          <p:cNvPr id="3" name="Date Placeholder 4"/>
          <p:cNvSpPr>
            <a:spLocks noGrp="1"/>
          </p:cNvSpPr>
          <p:nvPr>
            <p:ph type="dt" sz="half" idx="10"/>
          </p:nvPr>
        </p:nvSpPr>
        <p:spPr/>
        <p:txBody>
          <a:bodyPr/>
          <a:lstStyle/>
          <a:p>
            <a:r>
              <a:rPr lang="en-US" smtClean="0"/>
              <a:t>Scripps Classroom Connection</a:t>
            </a:r>
            <a:endParaRPr lang="en-US" dirty="0"/>
          </a:p>
        </p:txBody>
      </p:sp>
      <p:sp>
        <p:nvSpPr>
          <p:cNvPr id="2" name="Footer Placeholder 3"/>
          <p:cNvSpPr>
            <a:spLocks noGrp="1"/>
          </p:cNvSpPr>
          <p:nvPr>
            <p:ph type="ftr" sz="quarter" idx="11"/>
          </p:nvPr>
        </p:nvSpPr>
        <p:spPr/>
        <p:txBody>
          <a:bodyPr/>
          <a:lstStyle/>
          <a:p>
            <a:r>
              <a:rPr lang="en-US" dirty="0" smtClean="0"/>
              <a:t>http://earthref.org/SCC</a:t>
            </a:r>
            <a:endParaRPr lang="en-US" dirty="0"/>
          </a:p>
        </p:txBody>
      </p:sp>
      <p:pic>
        <p:nvPicPr>
          <p:cNvPr id="38" name="Content Placeholder 5" descr="Gene-DNA Diagram.gif"/>
          <p:cNvPicPr>
            <a:picLocks noChangeAspect="1"/>
          </p:cNvPicPr>
          <p:nvPr/>
        </p:nvPicPr>
        <p:blipFill>
          <a:blip r:embed="rId3" cstate="print"/>
          <a:srcRect t="1650" b="2645"/>
          <a:stretch>
            <a:fillRect/>
          </a:stretch>
        </p:blipFill>
        <p:spPr>
          <a:xfrm>
            <a:off x="506911" y="3083183"/>
            <a:ext cx="4194550" cy="3079543"/>
          </a:xfrm>
          <a:prstGeom prst="rect">
            <a:avLst/>
          </a:prstGeom>
        </p:spPr>
      </p:pic>
      <p:grpSp>
        <p:nvGrpSpPr>
          <p:cNvPr id="35" name="Group 34"/>
          <p:cNvGrpSpPr/>
          <p:nvPr/>
        </p:nvGrpSpPr>
        <p:grpSpPr>
          <a:xfrm>
            <a:off x="3261815" y="1511775"/>
            <a:ext cx="5507992" cy="3019282"/>
            <a:chOff x="381000" y="1524000"/>
            <a:chExt cx="8244254" cy="4767943"/>
          </a:xfrm>
        </p:grpSpPr>
        <p:sp>
          <p:nvSpPr>
            <p:cNvPr id="8" name="Right Arrow 7"/>
            <p:cNvSpPr/>
            <p:nvPr/>
          </p:nvSpPr>
          <p:spPr>
            <a:xfrm>
              <a:off x="3048000" y="2286000"/>
              <a:ext cx="2438400" cy="533400"/>
            </a:xfrm>
            <a:prstGeom prst="rightArrow">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ight Arrow 8"/>
            <p:cNvSpPr/>
            <p:nvPr/>
          </p:nvSpPr>
          <p:spPr>
            <a:xfrm>
              <a:off x="3124200" y="4267200"/>
              <a:ext cx="2438400" cy="533400"/>
            </a:xfrm>
            <a:prstGeom prst="rightArrow">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381000" y="2667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3810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609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1066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12954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1524000" y="2286000"/>
              <a:ext cx="228600" cy="381000"/>
            </a:xfrm>
            <a:prstGeom prst="rect">
              <a:avLst/>
            </a:prstGeom>
            <a:solidFill>
              <a:srgbClr val="00B0F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17526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1981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22098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838200" y="2286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381000" y="4572000"/>
              <a:ext cx="2057400" cy="2286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3810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6096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10668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12954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1524000" y="4191000"/>
              <a:ext cx="228600" cy="381000"/>
            </a:xfrm>
            <a:prstGeom prst="rect">
              <a:avLst/>
            </a:prstGeom>
            <a:solidFill>
              <a:srgbClr val="F04C0A"/>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17526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19812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22098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838200" y="4191000"/>
              <a:ext cx="228600" cy="381000"/>
            </a:xfrm>
            <a:prstGeom prst="rect">
              <a:avLst/>
            </a:prstGeom>
            <a:solidFill>
              <a:schemeClr val="bg1">
                <a:lumMod val="65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descr="Skye_Poppy.JPG"/>
            <p:cNvPicPr>
              <a:picLocks noChangeAspect="1"/>
            </p:cNvPicPr>
            <p:nvPr/>
          </p:nvPicPr>
          <p:blipFill>
            <a:blip r:embed="rId4" cstate="print">
              <a:lum bright="10000" contrast="30000"/>
            </a:blip>
            <a:srcRect t="22222" r="49167" b="20000"/>
            <a:stretch>
              <a:fillRect/>
            </a:stretch>
          </p:blipFill>
          <p:spPr>
            <a:xfrm>
              <a:off x="5943600" y="1524000"/>
              <a:ext cx="2681654" cy="2286000"/>
            </a:xfrm>
            <a:prstGeom prst="rect">
              <a:avLst/>
            </a:prstGeom>
            <a:ln>
              <a:solidFill>
                <a:schemeClr val="tx1"/>
              </a:solidFill>
            </a:ln>
          </p:spPr>
        </p:pic>
        <p:pic>
          <p:nvPicPr>
            <p:cNvPr id="34" name="Picture 33" descr="Skye_Poppy.JPG"/>
            <p:cNvPicPr>
              <a:picLocks noChangeAspect="1"/>
            </p:cNvPicPr>
            <p:nvPr/>
          </p:nvPicPr>
          <p:blipFill>
            <a:blip r:embed="rId5" cstate="print">
              <a:lum bright="10000" contrast="30000"/>
            </a:blip>
            <a:srcRect l="53333" t="18889" b="23333"/>
            <a:stretch>
              <a:fillRect/>
            </a:stretch>
          </p:blipFill>
          <p:spPr>
            <a:xfrm>
              <a:off x="5943600" y="3886200"/>
              <a:ext cx="2667000" cy="2405743"/>
            </a:xfrm>
            <a:prstGeom prst="rect">
              <a:avLst/>
            </a:prstGeom>
            <a:ln>
              <a:solidFill>
                <a:schemeClr val="tx1"/>
              </a:solidFill>
            </a:ln>
          </p:spPr>
        </p:pic>
      </p:gr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What do you know about proteins?</a:t>
            </a:r>
            <a:endParaRPr lang="en-US" dirty="0"/>
          </a:p>
        </p:txBody>
      </p:sp>
      <p:sp>
        <p:nvSpPr>
          <p:cNvPr id="3" name="Date Placeholder 4"/>
          <p:cNvSpPr>
            <a:spLocks noGrp="1"/>
          </p:cNvSpPr>
          <p:nvPr>
            <p:ph type="dt" sz="half" idx="10"/>
          </p:nvPr>
        </p:nvSpPr>
        <p:spPr/>
        <p:txBody>
          <a:bodyPr/>
          <a:lstStyle/>
          <a:p>
            <a:r>
              <a:rPr lang="en-US" smtClean="0"/>
              <a:t>Scripps Classroom Connection</a:t>
            </a:r>
            <a:endParaRPr lang="en-US" dirty="0"/>
          </a:p>
        </p:txBody>
      </p:sp>
      <p:sp>
        <p:nvSpPr>
          <p:cNvPr id="2" name="Footer Placeholder 3"/>
          <p:cNvSpPr>
            <a:spLocks noGrp="1"/>
          </p:cNvSpPr>
          <p:nvPr>
            <p:ph type="ftr" sz="quarter" idx="11"/>
          </p:nvPr>
        </p:nvSpPr>
        <p:spPr/>
        <p:txBody>
          <a:bodyPr/>
          <a:lstStyle/>
          <a:p>
            <a:r>
              <a:rPr lang="en-US" dirty="0" smtClean="0"/>
              <a:t>http://earthref.org/SCC</a:t>
            </a:r>
            <a:endParaRPr lang="en-US" dirty="0"/>
          </a:p>
        </p:txBody>
      </p:sp>
      <p:pic>
        <p:nvPicPr>
          <p:cNvPr id="8" name="Picture 7" descr="Cell wall builder.png"/>
          <p:cNvPicPr>
            <a:picLocks noChangeAspect="1"/>
          </p:cNvPicPr>
          <p:nvPr/>
        </p:nvPicPr>
        <p:blipFill>
          <a:blip r:embed="rId3"/>
          <a:stretch>
            <a:fillRect/>
          </a:stretch>
        </p:blipFill>
        <p:spPr>
          <a:xfrm>
            <a:off x="1801504" y="3506053"/>
            <a:ext cx="2743200" cy="2571751"/>
          </a:xfrm>
          <a:prstGeom prst="rect">
            <a:avLst/>
          </a:prstGeom>
        </p:spPr>
      </p:pic>
      <p:pic>
        <p:nvPicPr>
          <p:cNvPr id="9" name="Picture 8" descr="Foreman.png"/>
          <p:cNvPicPr>
            <a:picLocks noChangeAspect="1"/>
          </p:cNvPicPr>
          <p:nvPr/>
        </p:nvPicPr>
        <p:blipFill>
          <a:blip r:embed="rId4"/>
          <a:stretch>
            <a:fillRect/>
          </a:stretch>
        </p:blipFill>
        <p:spPr>
          <a:xfrm>
            <a:off x="584471" y="1549063"/>
            <a:ext cx="2434066" cy="2276246"/>
          </a:xfrm>
          <a:prstGeom prst="rect">
            <a:avLst/>
          </a:prstGeom>
        </p:spPr>
      </p:pic>
      <p:pic>
        <p:nvPicPr>
          <p:cNvPr id="10" name="Picture 9" descr="Frame.png"/>
          <p:cNvPicPr>
            <a:picLocks noChangeAspect="1"/>
          </p:cNvPicPr>
          <p:nvPr/>
        </p:nvPicPr>
        <p:blipFill>
          <a:blip r:embed="rId5"/>
          <a:stretch>
            <a:fillRect/>
          </a:stretch>
        </p:blipFill>
        <p:spPr>
          <a:xfrm>
            <a:off x="5932960" y="3487018"/>
            <a:ext cx="2484250" cy="2590786"/>
          </a:xfrm>
          <a:prstGeom prst="rect">
            <a:avLst/>
          </a:prstGeom>
        </p:spPr>
      </p:pic>
      <p:pic>
        <p:nvPicPr>
          <p:cNvPr id="11" name="Picture 10" descr="Transporter.png"/>
          <p:cNvPicPr>
            <a:picLocks noChangeAspect="1"/>
          </p:cNvPicPr>
          <p:nvPr/>
        </p:nvPicPr>
        <p:blipFill>
          <a:blip r:embed="rId6"/>
          <a:stretch>
            <a:fillRect/>
          </a:stretch>
        </p:blipFill>
        <p:spPr>
          <a:xfrm>
            <a:off x="4776716" y="1549063"/>
            <a:ext cx="1544706" cy="2922337"/>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Proteins and their jobs</a:t>
            </a:r>
            <a:endParaRPr lang="en-US" dirty="0"/>
          </a:p>
        </p:txBody>
      </p:sp>
      <p:sp>
        <p:nvSpPr>
          <p:cNvPr id="16" name="TextBox 15"/>
          <p:cNvSpPr txBox="1"/>
          <p:nvPr/>
        </p:nvSpPr>
        <p:spPr>
          <a:xfrm>
            <a:off x="7924800" y="1524000"/>
            <a:ext cx="1371600" cy="1569660"/>
          </a:xfrm>
          <a:prstGeom prst="rect">
            <a:avLst/>
          </a:prstGeom>
          <a:noFill/>
        </p:spPr>
        <p:txBody>
          <a:bodyPr wrap="square" rtlCol="0">
            <a:spAutoFit/>
          </a:bodyPr>
          <a:lstStyle/>
          <a:p>
            <a:r>
              <a:rPr lang="en-US" sz="9600" dirty="0" smtClean="0"/>
              <a:t>?</a:t>
            </a:r>
            <a:endParaRPr lang="en-US" sz="9600" dirty="0"/>
          </a:p>
        </p:txBody>
      </p:sp>
      <p:sp>
        <p:nvSpPr>
          <p:cNvPr id="17" name="TextBox 16"/>
          <p:cNvSpPr txBox="1"/>
          <p:nvPr/>
        </p:nvSpPr>
        <p:spPr>
          <a:xfrm>
            <a:off x="8001000" y="3886200"/>
            <a:ext cx="990600" cy="1569660"/>
          </a:xfrm>
          <a:prstGeom prst="rect">
            <a:avLst/>
          </a:prstGeom>
          <a:noFill/>
        </p:spPr>
        <p:txBody>
          <a:bodyPr wrap="square" rtlCol="0">
            <a:spAutoFit/>
          </a:bodyPr>
          <a:lstStyle/>
          <a:p>
            <a:r>
              <a:rPr lang="en-US" sz="9600" dirty="0" smtClean="0"/>
              <a:t>?</a:t>
            </a:r>
            <a:endParaRPr lang="en-US" sz="9600" dirty="0"/>
          </a:p>
        </p:txBody>
      </p:sp>
      <p:sp>
        <p:nvSpPr>
          <p:cNvPr id="18" name="Right Arrow 17"/>
          <p:cNvSpPr/>
          <p:nvPr/>
        </p:nvSpPr>
        <p:spPr>
          <a:xfrm>
            <a:off x="3581400" y="3810000"/>
            <a:ext cx="4114800" cy="1981200"/>
          </a:xfrm>
          <a:prstGeom prst="rightArrow">
            <a:avLst/>
          </a:prstGeom>
          <a:solidFill>
            <a:schemeClr val="tx2">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581400" y="4343400"/>
            <a:ext cx="3733800" cy="954107"/>
          </a:xfrm>
          <a:prstGeom prst="rect">
            <a:avLst/>
          </a:prstGeom>
          <a:noFill/>
        </p:spPr>
        <p:txBody>
          <a:bodyPr wrap="square" rtlCol="0">
            <a:spAutoFit/>
          </a:bodyPr>
          <a:lstStyle/>
          <a:p>
            <a:r>
              <a:rPr lang="en-US" sz="2800" dirty="0" smtClean="0">
                <a:solidFill>
                  <a:schemeClr val="bg1"/>
                </a:solidFill>
              </a:rPr>
              <a:t>Transports the wrong building blocks</a:t>
            </a:r>
            <a:endParaRPr lang="en-US" sz="2800" dirty="0">
              <a:solidFill>
                <a:schemeClr val="bg1"/>
              </a:solidFill>
            </a:endParaRPr>
          </a:p>
        </p:txBody>
      </p:sp>
      <p:sp>
        <p:nvSpPr>
          <p:cNvPr id="23" name="Right Arrow 22"/>
          <p:cNvSpPr/>
          <p:nvPr/>
        </p:nvSpPr>
        <p:spPr>
          <a:xfrm>
            <a:off x="3581400" y="1600200"/>
            <a:ext cx="4114800" cy="1981200"/>
          </a:xfrm>
          <a:prstGeom prst="rightArrow">
            <a:avLst/>
          </a:prstGeom>
          <a:solidFill>
            <a:schemeClr val="tx2">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581400" y="2133600"/>
            <a:ext cx="3657600" cy="892552"/>
          </a:xfrm>
          <a:prstGeom prst="rect">
            <a:avLst/>
          </a:prstGeom>
          <a:noFill/>
        </p:spPr>
        <p:txBody>
          <a:bodyPr wrap="square" rtlCol="0">
            <a:spAutoFit/>
          </a:bodyPr>
          <a:lstStyle/>
          <a:p>
            <a:r>
              <a:rPr lang="en-US" sz="2600" dirty="0" smtClean="0">
                <a:solidFill>
                  <a:schemeClr val="bg1"/>
                </a:solidFill>
              </a:rPr>
              <a:t>Transports the building blocks too slowly</a:t>
            </a:r>
            <a:endParaRPr lang="en-US" sz="2600" dirty="0">
              <a:solidFill>
                <a:schemeClr val="bg1"/>
              </a:solidFill>
            </a:endParaRPr>
          </a:p>
        </p:txBody>
      </p:sp>
      <p:pic>
        <p:nvPicPr>
          <p:cNvPr id="14" name="Picture 13" descr="Transporter.png"/>
          <p:cNvPicPr>
            <a:picLocks noChangeAspect="1"/>
          </p:cNvPicPr>
          <p:nvPr/>
        </p:nvPicPr>
        <p:blipFill>
          <a:blip r:embed="rId3"/>
          <a:stretch>
            <a:fillRect/>
          </a:stretch>
        </p:blipFill>
        <p:spPr>
          <a:xfrm>
            <a:off x="952834" y="1634018"/>
            <a:ext cx="1391862" cy="2633181"/>
          </a:xfrm>
          <a:prstGeom prst="rect">
            <a:avLst/>
          </a:prstGeom>
        </p:spPr>
      </p:pic>
      <p:sp>
        <p:nvSpPr>
          <p:cNvPr id="20" name="TextBox 19"/>
          <p:cNvSpPr txBox="1"/>
          <p:nvPr/>
        </p:nvSpPr>
        <p:spPr>
          <a:xfrm>
            <a:off x="122832" y="4267199"/>
            <a:ext cx="3166281" cy="1200329"/>
          </a:xfrm>
          <a:prstGeom prst="rect">
            <a:avLst/>
          </a:prstGeom>
          <a:noFill/>
        </p:spPr>
        <p:txBody>
          <a:bodyPr wrap="square" rtlCol="0">
            <a:spAutoFit/>
          </a:bodyPr>
          <a:lstStyle/>
          <a:p>
            <a:pPr algn="ctr"/>
            <a:r>
              <a:rPr lang="en-US" sz="2400" dirty="0" smtClean="0"/>
              <a:t>The protein that transports the cell’s building blocks</a:t>
            </a:r>
            <a:endParaRPr lang="en-US" sz="2400" dirty="0"/>
          </a:p>
        </p:txBody>
      </p:sp>
      <p:sp>
        <p:nvSpPr>
          <p:cNvPr id="21" name="Date Placeholder 4"/>
          <p:cNvSpPr>
            <a:spLocks noGrp="1"/>
          </p:cNvSpPr>
          <p:nvPr>
            <p:ph type="dt" sz="half" idx="10"/>
          </p:nvPr>
        </p:nvSpPr>
        <p:spPr>
          <a:xfrm>
            <a:off x="5932960" y="6390808"/>
            <a:ext cx="3044952" cy="365760"/>
          </a:xfrm>
        </p:spPr>
        <p:txBody>
          <a:bodyPr/>
          <a:lstStyle/>
          <a:p>
            <a:r>
              <a:rPr lang="en-US" smtClean="0">
                <a:solidFill>
                  <a:schemeClr val="bg1"/>
                </a:solidFill>
              </a:rPr>
              <a:t>Scripps Classroom Connection</a:t>
            </a:r>
            <a:endParaRPr lang="en-US" dirty="0">
              <a:solidFill>
                <a:schemeClr val="bg1"/>
              </a:solidFill>
            </a:endParaRPr>
          </a:p>
        </p:txBody>
      </p:sp>
      <p:sp>
        <p:nvSpPr>
          <p:cNvPr id="2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P spid="22" grpId="0"/>
      <p:bldP spid="23" grpId="0" animBg="1"/>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proteins activity overview</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Activity: Students use the pattern of “base pairs” in a “gene” to create normal and abnormal “proteins”</a:t>
            </a:r>
          </a:p>
          <a:p>
            <a:pPr lvl="1"/>
            <a:r>
              <a:rPr lang="en-US" dirty="0" smtClean="0"/>
              <a:t>Paper snowflakes are used to represent proteins</a:t>
            </a:r>
          </a:p>
          <a:p>
            <a:r>
              <a:rPr lang="en-US" dirty="0" smtClean="0"/>
              <a:t>Goal: Provide students with a concrete, physical example of how changing the instructions within a gene can change the structure of a protein.</a:t>
            </a:r>
          </a:p>
          <a:p>
            <a:r>
              <a:rPr lang="en-US" dirty="0" smtClean="0"/>
              <a:t>Materials:</a:t>
            </a:r>
          </a:p>
          <a:p>
            <a:pPr lvl="1"/>
            <a:r>
              <a:rPr lang="en-US" dirty="0" smtClean="0"/>
              <a:t>“Genes” for each pair of students (teacher created)</a:t>
            </a:r>
          </a:p>
          <a:p>
            <a:pPr lvl="1"/>
            <a:r>
              <a:rPr lang="en-US" dirty="0" smtClean="0"/>
              <a:t>Two “protein templates” for each pair of students (teacher created)</a:t>
            </a:r>
          </a:p>
          <a:p>
            <a:pPr lvl="1"/>
            <a:r>
              <a:rPr lang="en-US" dirty="0" smtClean="0"/>
              <a:t>Activity instructions for each student (2. From gene to protein-activity instructions.docx)</a:t>
            </a:r>
          </a:p>
          <a:p>
            <a:pPr lvl="1"/>
            <a:r>
              <a:rPr lang="en-US" dirty="0" smtClean="0"/>
              <a:t>Scissors for each pair of students</a:t>
            </a:r>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 templates</a:t>
            </a:r>
            <a:endParaRPr lang="en-US" dirty="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grpSp>
        <p:nvGrpSpPr>
          <p:cNvPr id="17" name="Group 16"/>
          <p:cNvGrpSpPr/>
          <p:nvPr/>
        </p:nvGrpSpPr>
        <p:grpSpPr>
          <a:xfrm>
            <a:off x="667858" y="1371600"/>
            <a:ext cx="7944516" cy="4926982"/>
            <a:chOff x="667858" y="1371600"/>
            <a:chExt cx="7944516" cy="4926982"/>
          </a:xfrm>
        </p:grpSpPr>
        <p:pic>
          <p:nvPicPr>
            <p:cNvPr id="52" name="Picture 51" descr="Gene A.png"/>
            <p:cNvPicPr>
              <a:picLocks noChangeAspect="1"/>
            </p:cNvPicPr>
            <p:nvPr/>
          </p:nvPicPr>
          <p:blipFill>
            <a:blip r:embed="rId3"/>
            <a:stretch>
              <a:fillRect/>
            </a:stretch>
          </p:blipFill>
          <p:spPr>
            <a:xfrm>
              <a:off x="758952" y="1371600"/>
              <a:ext cx="3442688" cy="2413932"/>
            </a:xfrm>
            <a:prstGeom prst="rect">
              <a:avLst/>
            </a:prstGeom>
          </p:spPr>
        </p:pic>
        <p:pic>
          <p:nvPicPr>
            <p:cNvPr id="53" name="Picture 52" descr="Gene B.png"/>
            <p:cNvPicPr>
              <a:picLocks noChangeAspect="1"/>
            </p:cNvPicPr>
            <p:nvPr/>
          </p:nvPicPr>
          <p:blipFill>
            <a:blip r:embed="rId4"/>
            <a:stretch>
              <a:fillRect/>
            </a:stretch>
          </p:blipFill>
          <p:spPr>
            <a:xfrm>
              <a:off x="5306496" y="1371600"/>
              <a:ext cx="3305878" cy="2500144"/>
            </a:xfrm>
            <a:prstGeom prst="rect">
              <a:avLst/>
            </a:prstGeom>
          </p:spPr>
        </p:pic>
        <p:pic>
          <p:nvPicPr>
            <p:cNvPr id="54" name="Picture 53" descr="Gene C.png"/>
            <p:cNvPicPr>
              <a:picLocks noChangeAspect="1"/>
            </p:cNvPicPr>
            <p:nvPr/>
          </p:nvPicPr>
          <p:blipFill>
            <a:blip r:embed="rId5"/>
            <a:stretch>
              <a:fillRect/>
            </a:stretch>
          </p:blipFill>
          <p:spPr>
            <a:xfrm>
              <a:off x="769585" y="3855384"/>
              <a:ext cx="3442688" cy="2443198"/>
            </a:xfrm>
            <a:prstGeom prst="rect">
              <a:avLst/>
            </a:prstGeom>
          </p:spPr>
        </p:pic>
        <p:pic>
          <p:nvPicPr>
            <p:cNvPr id="55" name="Picture 54" descr="Gene D.png"/>
            <p:cNvPicPr>
              <a:picLocks noChangeAspect="1"/>
            </p:cNvPicPr>
            <p:nvPr/>
          </p:nvPicPr>
          <p:blipFill>
            <a:blip r:embed="rId6"/>
            <a:stretch>
              <a:fillRect/>
            </a:stretch>
          </p:blipFill>
          <p:spPr>
            <a:xfrm>
              <a:off x="5306496" y="3980578"/>
              <a:ext cx="3305878" cy="2318004"/>
            </a:xfrm>
            <a:prstGeom prst="rect">
              <a:avLst/>
            </a:prstGeom>
          </p:spPr>
        </p:pic>
        <p:sp>
          <p:nvSpPr>
            <p:cNvPr id="9" name="TextBox 8"/>
            <p:cNvSpPr txBox="1"/>
            <p:nvPr/>
          </p:nvSpPr>
          <p:spPr>
            <a:xfrm>
              <a:off x="850046" y="1400860"/>
              <a:ext cx="2156346" cy="276999"/>
            </a:xfrm>
            <a:prstGeom prst="rect">
              <a:avLst/>
            </a:prstGeom>
            <a:solidFill>
              <a:schemeClr val="bg2"/>
            </a:solidFill>
          </p:spPr>
          <p:txBody>
            <a:bodyPr wrap="square" rtlCol="0">
              <a:spAutoFit/>
            </a:bodyPr>
            <a:lstStyle/>
            <a:p>
              <a:r>
                <a:rPr lang="en-US" sz="1200" dirty="0" smtClean="0"/>
                <a:t>Gene A, Normal</a:t>
              </a:r>
              <a:endParaRPr lang="en-US" sz="1200" dirty="0"/>
            </a:p>
          </p:txBody>
        </p:sp>
        <p:sp>
          <p:nvSpPr>
            <p:cNvPr id="10" name="TextBox 9"/>
            <p:cNvSpPr txBox="1"/>
            <p:nvPr/>
          </p:nvSpPr>
          <p:spPr>
            <a:xfrm>
              <a:off x="758952" y="2596655"/>
              <a:ext cx="2156346" cy="276999"/>
            </a:xfrm>
            <a:prstGeom prst="rect">
              <a:avLst/>
            </a:prstGeom>
            <a:solidFill>
              <a:schemeClr val="bg2"/>
            </a:solidFill>
          </p:spPr>
          <p:txBody>
            <a:bodyPr wrap="square" rtlCol="0">
              <a:spAutoFit/>
            </a:bodyPr>
            <a:lstStyle/>
            <a:p>
              <a:r>
                <a:rPr lang="en-US" sz="1200" dirty="0" smtClean="0"/>
                <a:t>Gene A, Abnormal</a:t>
              </a:r>
              <a:endParaRPr lang="en-US" sz="1200" dirty="0"/>
            </a:p>
          </p:txBody>
        </p:sp>
        <p:sp>
          <p:nvSpPr>
            <p:cNvPr id="11" name="TextBox 10"/>
            <p:cNvSpPr txBox="1"/>
            <p:nvPr/>
          </p:nvSpPr>
          <p:spPr>
            <a:xfrm>
              <a:off x="5279209" y="1414760"/>
              <a:ext cx="2156346" cy="276999"/>
            </a:xfrm>
            <a:prstGeom prst="rect">
              <a:avLst/>
            </a:prstGeom>
            <a:solidFill>
              <a:schemeClr val="bg2"/>
            </a:solidFill>
          </p:spPr>
          <p:txBody>
            <a:bodyPr wrap="square" rtlCol="0">
              <a:spAutoFit/>
            </a:bodyPr>
            <a:lstStyle/>
            <a:p>
              <a:r>
                <a:rPr lang="en-US" sz="1200" dirty="0" smtClean="0"/>
                <a:t>Gene B, Normal</a:t>
              </a:r>
              <a:endParaRPr lang="en-US" sz="1200" dirty="0"/>
            </a:p>
          </p:txBody>
        </p:sp>
        <p:sp>
          <p:nvSpPr>
            <p:cNvPr id="12" name="TextBox 11"/>
            <p:cNvSpPr txBox="1"/>
            <p:nvPr/>
          </p:nvSpPr>
          <p:spPr>
            <a:xfrm>
              <a:off x="5188115" y="2610555"/>
              <a:ext cx="2156346" cy="276999"/>
            </a:xfrm>
            <a:prstGeom prst="rect">
              <a:avLst/>
            </a:prstGeom>
            <a:solidFill>
              <a:schemeClr val="bg2"/>
            </a:solidFill>
          </p:spPr>
          <p:txBody>
            <a:bodyPr wrap="square" rtlCol="0">
              <a:spAutoFit/>
            </a:bodyPr>
            <a:lstStyle/>
            <a:p>
              <a:r>
                <a:rPr lang="en-US" sz="1200" dirty="0" smtClean="0"/>
                <a:t>Gene B, Abnormal</a:t>
              </a:r>
              <a:endParaRPr lang="en-US" sz="1200" dirty="0"/>
            </a:p>
          </p:txBody>
        </p:sp>
        <p:sp>
          <p:nvSpPr>
            <p:cNvPr id="13" name="TextBox 12"/>
            <p:cNvSpPr txBox="1"/>
            <p:nvPr/>
          </p:nvSpPr>
          <p:spPr>
            <a:xfrm>
              <a:off x="758952" y="3871744"/>
              <a:ext cx="2156346" cy="276999"/>
            </a:xfrm>
            <a:prstGeom prst="rect">
              <a:avLst/>
            </a:prstGeom>
            <a:solidFill>
              <a:schemeClr val="bg2"/>
            </a:solidFill>
          </p:spPr>
          <p:txBody>
            <a:bodyPr wrap="square" rtlCol="0">
              <a:spAutoFit/>
            </a:bodyPr>
            <a:lstStyle/>
            <a:p>
              <a:r>
                <a:rPr lang="en-US" sz="1200" dirty="0" smtClean="0"/>
                <a:t>Gene C, Normal</a:t>
              </a:r>
              <a:endParaRPr lang="en-US" sz="1200" dirty="0"/>
            </a:p>
          </p:txBody>
        </p:sp>
        <p:sp>
          <p:nvSpPr>
            <p:cNvPr id="14" name="TextBox 13"/>
            <p:cNvSpPr txBox="1"/>
            <p:nvPr/>
          </p:nvSpPr>
          <p:spPr>
            <a:xfrm>
              <a:off x="667858" y="5067539"/>
              <a:ext cx="2156346" cy="276999"/>
            </a:xfrm>
            <a:prstGeom prst="rect">
              <a:avLst/>
            </a:prstGeom>
            <a:solidFill>
              <a:schemeClr val="bg2"/>
            </a:solidFill>
          </p:spPr>
          <p:txBody>
            <a:bodyPr wrap="square" rtlCol="0">
              <a:spAutoFit/>
            </a:bodyPr>
            <a:lstStyle/>
            <a:p>
              <a:r>
                <a:rPr lang="en-US" sz="1200" dirty="0" smtClean="0"/>
                <a:t>Gene C, Abnormal</a:t>
              </a:r>
              <a:endParaRPr lang="en-US" sz="1200" dirty="0"/>
            </a:p>
          </p:txBody>
        </p:sp>
        <p:sp>
          <p:nvSpPr>
            <p:cNvPr id="15" name="TextBox 14"/>
            <p:cNvSpPr txBox="1"/>
            <p:nvPr/>
          </p:nvSpPr>
          <p:spPr>
            <a:xfrm>
              <a:off x="5370303" y="3980578"/>
              <a:ext cx="2156346" cy="276999"/>
            </a:xfrm>
            <a:prstGeom prst="rect">
              <a:avLst/>
            </a:prstGeom>
            <a:solidFill>
              <a:schemeClr val="bg2"/>
            </a:solidFill>
          </p:spPr>
          <p:txBody>
            <a:bodyPr wrap="square" rtlCol="0">
              <a:spAutoFit/>
            </a:bodyPr>
            <a:lstStyle/>
            <a:p>
              <a:r>
                <a:rPr lang="en-US" sz="1200" dirty="0" smtClean="0"/>
                <a:t>Gene D, Normal</a:t>
              </a:r>
              <a:endParaRPr lang="en-US" sz="1200" dirty="0"/>
            </a:p>
          </p:txBody>
        </p:sp>
        <p:sp>
          <p:nvSpPr>
            <p:cNvPr id="16" name="TextBox 15"/>
            <p:cNvSpPr txBox="1"/>
            <p:nvPr/>
          </p:nvSpPr>
          <p:spPr>
            <a:xfrm>
              <a:off x="5279209" y="5176373"/>
              <a:ext cx="2156346" cy="276999"/>
            </a:xfrm>
            <a:prstGeom prst="rect">
              <a:avLst/>
            </a:prstGeom>
            <a:solidFill>
              <a:schemeClr val="bg2"/>
            </a:solidFill>
          </p:spPr>
          <p:txBody>
            <a:bodyPr wrap="square" rtlCol="0">
              <a:spAutoFit/>
            </a:bodyPr>
            <a:lstStyle/>
            <a:p>
              <a:r>
                <a:rPr lang="en-US" sz="1200" dirty="0" smtClean="0"/>
                <a:t>Gene D, Abnormal</a:t>
              </a:r>
              <a:endParaRPr lang="en-US" sz="1200" dirty="0"/>
            </a:p>
          </p:txBody>
        </p:sp>
      </p:gr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Genes and their instructions</a:t>
            </a:r>
            <a:endParaRPr lang="en-US" dirty="0"/>
          </a:p>
        </p:txBody>
      </p:sp>
      <p:sp>
        <p:nvSpPr>
          <p:cNvPr id="21" name="Date Placeholder 4"/>
          <p:cNvSpPr>
            <a:spLocks noGrp="1"/>
          </p:cNvSpPr>
          <p:nvPr>
            <p:ph type="dt" sz="half" idx="10"/>
          </p:nvPr>
        </p:nvSpPr>
        <p:spPr>
          <a:xfrm>
            <a:off x="5932960" y="6390808"/>
            <a:ext cx="3044952" cy="365760"/>
          </a:xfrm>
        </p:spPr>
        <p:txBody>
          <a:bodyPr/>
          <a:lstStyle/>
          <a:p>
            <a:r>
              <a:rPr lang="en-US" smtClean="0">
                <a:solidFill>
                  <a:schemeClr val="bg1"/>
                </a:solidFill>
              </a:rPr>
              <a:t>Scripps Classroom Connection</a:t>
            </a:r>
            <a:endParaRPr lang="en-US" dirty="0">
              <a:solidFill>
                <a:schemeClr val="bg1"/>
              </a:solidFill>
            </a:endParaRPr>
          </a:p>
        </p:txBody>
      </p:sp>
      <p:sp>
        <p:nvSpPr>
          <p:cNvPr id="2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pic>
        <p:nvPicPr>
          <p:cNvPr id="13" name="Picture 12" descr="Gene to protein activity.JPG"/>
          <p:cNvPicPr>
            <a:picLocks noChangeAspect="1"/>
          </p:cNvPicPr>
          <p:nvPr/>
        </p:nvPicPr>
        <p:blipFill>
          <a:blip r:embed="rId3" cstate="print"/>
          <a:srcRect l="6078" r="2745" b="65556"/>
          <a:stretch>
            <a:fillRect/>
          </a:stretch>
        </p:blipFill>
        <p:spPr>
          <a:xfrm>
            <a:off x="1976444" y="2750962"/>
            <a:ext cx="5022376" cy="1423007"/>
          </a:xfrm>
          <a:prstGeom prst="rect">
            <a:avLst/>
          </a:prstGeom>
        </p:spPr>
      </p:pic>
      <p:grpSp>
        <p:nvGrpSpPr>
          <p:cNvPr id="65" name="Group 64"/>
          <p:cNvGrpSpPr/>
          <p:nvPr/>
        </p:nvGrpSpPr>
        <p:grpSpPr>
          <a:xfrm>
            <a:off x="2476794" y="1541326"/>
            <a:ext cx="4017018" cy="1576228"/>
            <a:chOff x="2796055" y="1595100"/>
            <a:chExt cx="4017018" cy="1576228"/>
          </a:xfrm>
        </p:grpSpPr>
        <p:sp>
          <p:nvSpPr>
            <p:cNvPr id="25" name="Content Placeholder 4"/>
            <p:cNvSpPr txBox="1">
              <a:spLocks/>
            </p:cNvSpPr>
            <p:nvPr/>
          </p:nvSpPr>
          <p:spPr>
            <a:xfrm>
              <a:off x="4052834" y="1595100"/>
              <a:ext cx="2126412" cy="602003"/>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rgbClr val="8B216A"/>
                </a:buClr>
                <a:buSzPct val="85000"/>
                <a:tabLst/>
                <a:defRPr/>
              </a:pPr>
              <a:r>
                <a:rPr kumimoji="0" lang="en-US" sz="2700" b="0" i="0" u="none" strike="noStrike" kern="1200" cap="none" spc="0" normalizeH="0" baseline="0" noProof="0" dirty="0" smtClean="0">
                  <a:ln>
                    <a:noFill/>
                  </a:ln>
                  <a:solidFill>
                    <a:schemeClr val="tx1"/>
                  </a:solidFill>
                  <a:effectLst/>
                  <a:uLnTx/>
                  <a:uFillTx/>
                  <a:latin typeface="+mn-lt"/>
                  <a:ea typeface="+mn-ea"/>
                  <a:cs typeface="+mn-cs"/>
                </a:rPr>
                <a:t>Base pairs</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50" name="Straight Connector 49"/>
            <p:cNvCxnSpPr/>
            <p:nvPr/>
          </p:nvCxnSpPr>
          <p:spPr>
            <a:xfrm>
              <a:off x="2796055" y="2287331"/>
              <a:ext cx="4017018" cy="0"/>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61" name="Group 60"/>
            <p:cNvGrpSpPr/>
            <p:nvPr/>
          </p:nvGrpSpPr>
          <p:grpSpPr>
            <a:xfrm>
              <a:off x="2817189" y="2303253"/>
              <a:ext cx="3974747" cy="868075"/>
              <a:chOff x="2817189" y="1976795"/>
              <a:chExt cx="3974747" cy="1194534"/>
            </a:xfrm>
          </p:grpSpPr>
          <p:cxnSp>
            <p:nvCxnSpPr>
              <p:cNvPr id="33" name="Straight Connector 32"/>
              <p:cNvCxnSpPr/>
              <p:nvPr/>
            </p:nvCxnSpPr>
            <p:spPr>
              <a:xfrm>
                <a:off x="3419750" y="1976795"/>
                <a:ext cx="0" cy="1120537"/>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242234" y="1976795"/>
                <a:ext cx="0" cy="1120537"/>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980018" y="1976795"/>
                <a:ext cx="0" cy="1194534"/>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4506440" y="1976795"/>
                <a:ext cx="0" cy="1120537"/>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5116040" y="1976795"/>
                <a:ext cx="0" cy="1120537"/>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685999" y="1976795"/>
                <a:ext cx="0" cy="1120537"/>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2817189" y="1976795"/>
                <a:ext cx="0" cy="1120537"/>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791936" y="1976795"/>
                <a:ext cx="0" cy="1120537"/>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grpSp>
        <p:cxnSp>
          <p:nvCxnSpPr>
            <p:cNvPr id="62" name="Straight Connector 61"/>
            <p:cNvCxnSpPr/>
            <p:nvPr/>
          </p:nvCxnSpPr>
          <p:spPr>
            <a:xfrm>
              <a:off x="4830643" y="2061713"/>
              <a:ext cx="0" cy="225618"/>
            </a:xfrm>
            <a:prstGeom prst="line">
              <a:avLst/>
            </a:prstGeom>
            <a:ln w="3810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67" name="Content Placeholder 66"/>
          <p:cNvSpPr>
            <a:spLocks noGrp="1"/>
          </p:cNvSpPr>
          <p:nvPr>
            <p:ph sz="quarter" idx="1"/>
          </p:nvPr>
        </p:nvSpPr>
        <p:spPr>
          <a:xfrm>
            <a:off x="2783562" y="3363826"/>
            <a:ext cx="3710250" cy="492545"/>
          </a:xfrm>
          <a:solidFill>
            <a:srgbClr val="BAB0A9">
              <a:alpha val="81961"/>
            </a:srgbClr>
          </a:solidFill>
        </p:spPr>
        <p:txBody>
          <a:bodyPr>
            <a:normAutofit lnSpcReduction="10000"/>
          </a:bodyPr>
          <a:lstStyle/>
          <a:p>
            <a:pPr algn="ctr">
              <a:buNone/>
            </a:pPr>
            <a:r>
              <a:rPr lang="en-US" dirty="0" smtClean="0"/>
              <a:t>Code with instructions</a:t>
            </a:r>
            <a:endParaRPr lang="en-US" dirty="0"/>
          </a:p>
        </p:txBody>
      </p:sp>
      <p:sp>
        <p:nvSpPr>
          <p:cNvPr id="68" name="Down Arrow 67"/>
          <p:cNvSpPr/>
          <p:nvPr/>
        </p:nvSpPr>
        <p:spPr>
          <a:xfrm>
            <a:off x="4187179" y="4328348"/>
            <a:ext cx="605642" cy="1181802"/>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9" name="TextBox 68"/>
          <p:cNvSpPr txBox="1"/>
          <p:nvPr/>
        </p:nvSpPr>
        <p:spPr>
          <a:xfrm>
            <a:off x="3802358" y="5694816"/>
            <a:ext cx="1362505" cy="523220"/>
          </a:xfrm>
          <a:prstGeom prst="rect">
            <a:avLst/>
          </a:prstGeom>
          <a:solidFill>
            <a:srgbClr val="BAB0A9">
              <a:alpha val="83137"/>
            </a:srgbClr>
          </a:solidFill>
        </p:spPr>
        <p:txBody>
          <a:bodyPr wrap="square" rtlCol="0">
            <a:spAutoFit/>
          </a:bodyPr>
          <a:lstStyle/>
          <a:p>
            <a:r>
              <a:rPr lang="en-US" sz="2800" dirty="0" smtClean="0"/>
              <a:t>Protein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uild="p" animBg="1"/>
      <p:bldP spid="68" grpId="0" animBg="1"/>
      <p:bldP spid="6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Activity instructions: Making proteins</a:t>
            </a:r>
            <a:endParaRPr lang="en-US" dirty="0"/>
          </a:p>
        </p:txBody>
      </p:sp>
      <p:sp>
        <p:nvSpPr>
          <p:cNvPr id="5" name="Content Placeholder 4"/>
          <p:cNvSpPr>
            <a:spLocks noGrp="1"/>
          </p:cNvSpPr>
          <p:nvPr>
            <p:ph sz="quarter" idx="1"/>
          </p:nvPr>
        </p:nvSpPr>
        <p:spPr>
          <a:xfrm>
            <a:off x="497786" y="4255032"/>
            <a:ext cx="8338365" cy="2135776"/>
          </a:xfrm>
        </p:spPr>
        <p:txBody>
          <a:bodyPr>
            <a:normAutofit fontScale="62500" lnSpcReduction="20000"/>
          </a:bodyPr>
          <a:lstStyle/>
          <a:p>
            <a:pPr marL="514350" indent="-514350">
              <a:buSzPct val="112000"/>
              <a:buFont typeface="+mj-lt"/>
              <a:buAutoNum type="arabicPeriod"/>
            </a:pPr>
            <a:r>
              <a:rPr lang="en-US" dirty="0" smtClean="0"/>
              <a:t>Look at the pair of base pairs on the left side of your gene</a:t>
            </a:r>
          </a:p>
          <a:p>
            <a:pPr marL="514350" indent="-514350">
              <a:buSzPct val="112000"/>
              <a:buFont typeface="+mj-lt"/>
              <a:buAutoNum type="arabicPeriod"/>
            </a:pPr>
            <a:r>
              <a:rPr lang="en-US" dirty="0" smtClean="0"/>
              <a:t>Find the matching pair on the key</a:t>
            </a:r>
          </a:p>
          <a:p>
            <a:pPr marL="514350" indent="-514350">
              <a:buSzPct val="112000"/>
              <a:buFont typeface="+mj-lt"/>
              <a:buAutoNum type="arabicPeriod"/>
            </a:pPr>
            <a:r>
              <a:rPr lang="en-US" dirty="0" smtClean="0"/>
              <a:t>Read the instructions next to it</a:t>
            </a:r>
          </a:p>
          <a:p>
            <a:pPr marL="514350" indent="-514350">
              <a:buSzPct val="112000"/>
              <a:buFont typeface="+mj-lt"/>
              <a:buAutoNum type="arabicPeriod"/>
            </a:pPr>
            <a:r>
              <a:rPr lang="en-US" dirty="0" smtClean="0"/>
              <a:t>Cut the blue shape in the picture out of your protein template</a:t>
            </a:r>
          </a:p>
          <a:p>
            <a:pPr marL="514350" indent="-514350">
              <a:buSzPct val="112000"/>
              <a:buFont typeface="+mj-lt"/>
              <a:buAutoNum type="arabicPeriod"/>
            </a:pPr>
            <a:r>
              <a:rPr lang="en-US" dirty="0" smtClean="0"/>
              <a:t>Move on to next base pair and repeat</a:t>
            </a:r>
          </a:p>
          <a:p>
            <a:pPr marL="514350" indent="-514350">
              <a:buSzPct val="112000"/>
              <a:buFont typeface="+mj-lt"/>
              <a:buAutoNum type="arabicPeriod"/>
            </a:pPr>
            <a:r>
              <a:rPr lang="en-US" dirty="0" smtClean="0"/>
              <a:t>When ALL cuts have been made label with:</a:t>
            </a:r>
          </a:p>
          <a:p>
            <a:pPr marL="514350" indent="-514350">
              <a:buNone/>
            </a:pPr>
            <a:r>
              <a:rPr lang="en-US" dirty="0" smtClean="0"/>
              <a:t>		Name </a:t>
            </a:r>
          </a:p>
          <a:p>
            <a:pPr marL="514350" indent="-514350">
              <a:buNone/>
            </a:pPr>
            <a:r>
              <a:rPr lang="en-US" dirty="0" smtClean="0"/>
              <a:t>		</a:t>
            </a:r>
          </a:p>
        </p:txBody>
      </p:sp>
      <p:pic>
        <p:nvPicPr>
          <p:cNvPr id="6" name="Picture 5" descr="Gene to protein activity.JPG"/>
          <p:cNvPicPr>
            <a:picLocks noChangeAspect="1"/>
          </p:cNvPicPr>
          <p:nvPr/>
        </p:nvPicPr>
        <p:blipFill>
          <a:blip r:embed="rId3" cstate="print"/>
          <a:srcRect l="6078" r="2745" b="65556"/>
          <a:stretch>
            <a:fillRect/>
          </a:stretch>
        </p:blipFill>
        <p:spPr>
          <a:xfrm>
            <a:off x="520495" y="1627216"/>
            <a:ext cx="3700545" cy="1048488"/>
          </a:xfrm>
          <a:prstGeom prst="rect">
            <a:avLst/>
          </a:prstGeom>
        </p:spPr>
      </p:pic>
      <p:sp>
        <p:nvSpPr>
          <p:cNvPr id="7" name="TextBox 6"/>
          <p:cNvSpPr txBox="1"/>
          <p:nvPr/>
        </p:nvSpPr>
        <p:spPr>
          <a:xfrm>
            <a:off x="4935102" y="3147036"/>
            <a:ext cx="2223481" cy="1107996"/>
          </a:xfrm>
          <a:prstGeom prst="rect">
            <a:avLst/>
          </a:prstGeom>
          <a:noFill/>
        </p:spPr>
        <p:txBody>
          <a:bodyPr wrap="square" rtlCol="0">
            <a:spAutoFit/>
          </a:bodyPr>
          <a:lstStyle/>
          <a:p>
            <a:pPr algn="ctr"/>
            <a:r>
              <a:rPr lang="en-US" sz="2200" dirty="0" smtClean="0"/>
              <a:t>Cut a shallow oval out of the folded edge</a:t>
            </a:r>
            <a:endParaRPr lang="en-US" sz="2200" dirty="0"/>
          </a:p>
        </p:txBody>
      </p:sp>
      <p:pic>
        <p:nvPicPr>
          <p:cNvPr id="10" name="Picture 2" descr="C:\Users\Sarah\Downloads\photo (1).JPG"/>
          <p:cNvPicPr>
            <a:picLocks noChangeAspect="1" noChangeArrowheads="1"/>
          </p:cNvPicPr>
          <p:nvPr/>
        </p:nvPicPr>
        <p:blipFill>
          <a:blip r:embed="rId4" cstate="print"/>
          <a:srcRect/>
          <a:stretch>
            <a:fillRect/>
          </a:stretch>
        </p:blipFill>
        <p:spPr bwMode="auto">
          <a:xfrm>
            <a:off x="5390529" y="1622231"/>
            <a:ext cx="1143604" cy="1524805"/>
          </a:xfrm>
          <a:prstGeom prst="rect">
            <a:avLst/>
          </a:prstGeom>
          <a:noFill/>
        </p:spPr>
      </p:pic>
      <p:sp>
        <p:nvSpPr>
          <p:cNvPr id="11" name="Freeform 10"/>
          <p:cNvSpPr/>
          <p:nvPr/>
        </p:nvSpPr>
        <p:spPr>
          <a:xfrm rot="169600">
            <a:off x="5944253" y="2080237"/>
            <a:ext cx="280658" cy="790198"/>
          </a:xfrm>
          <a:custGeom>
            <a:avLst/>
            <a:gdLst>
              <a:gd name="connsiteX0" fmla="*/ 64884 w 128258"/>
              <a:gd name="connsiteY0" fmla="*/ 0 h 479834"/>
              <a:gd name="connsiteX1" fmla="*/ 10563 w 128258"/>
              <a:gd name="connsiteY1" fmla="*/ 86008 h 479834"/>
              <a:gd name="connsiteX2" fmla="*/ 1509 w 128258"/>
              <a:gd name="connsiteY2" fmla="*/ 190123 h 479834"/>
              <a:gd name="connsiteX3" fmla="*/ 15090 w 128258"/>
              <a:gd name="connsiteY3" fmla="*/ 303291 h 479834"/>
              <a:gd name="connsiteX4" fmla="*/ 42250 w 128258"/>
              <a:gd name="connsiteY4" fmla="*/ 393826 h 479834"/>
              <a:gd name="connsiteX5" fmla="*/ 92044 w 128258"/>
              <a:gd name="connsiteY5" fmla="*/ 452673 h 479834"/>
              <a:gd name="connsiteX6" fmla="*/ 128258 w 128258"/>
              <a:gd name="connsiteY6" fmla="*/ 479834 h 47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 h="479834">
                <a:moveTo>
                  <a:pt x="64884" y="0"/>
                </a:moveTo>
                <a:cubicBezTo>
                  <a:pt x="43005" y="27160"/>
                  <a:pt x="21126" y="54321"/>
                  <a:pt x="10563" y="86008"/>
                </a:cubicBezTo>
                <a:cubicBezTo>
                  <a:pt x="0" y="117695"/>
                  <a:pt x="755" y="153909"/>
                  <a:pt x="1509" y="190123"/>
                </a:cubicBezTo>
                <a:cubicBezTo>
                  <a:pt x="2263" y="226337"/>
                  <a:pt x="8300" y="269341"/>
                  <a:pt x="15090" y="303291"/>
                </a:cubicBezTo>
                <a:cubicBezTo>
                  <a:pt x="21880" y="337242"/>
                  <a:pt x="29424" y="368929"/>
                  <a:pt x="42250" y="393826"/>
                </a:cubicBezTo>
                <a:cubicBezTo>
                  <a:pt x="55076" y="418723"/>
                  <a:pt x="77709" y="438338"/>
                  <a:pt x="92044" y="452673"/>
                </a:cubicBezTo>
                <a:cubicBezTo>
                  <a:pt x="106379" y="467008"/>
                  <a:pt x="117318" y="473421"/>
                  <a:pt x="128258" y="479834"/>
                </a:cubicBezTo>
              </a:path>
            </a:pathLst>
          </a:custGeom>
          <a:solidFill>
            <a:srgbClr val="00B0F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sp>
        <p:nvSpPr>
          <p:cNvPr id="13"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grpSp>
        <p:nvGrpSpPr>
          <p:cNvPr id="17" name="Group 16"/>
          <p:cNvGrpSpPr/>
          <p:nvPr/>
        </p:nvGrpSpPr>
        <p:grpSpPr>
          <a:xfrm>
            <a:off x="2372705" y="3058572"/>
            <a:ext cx="1066800" cy="914400"/>
            <a:chOff x="4430578" y="4410371"/>
            <a:chExt cx="1066800" cy="914400"/>
          </a:xfrm>
        </p:grpSpPr>
        <p:sp>
          <p:nvSpPr>
            <p:cNvPr id="15" name="Rectangle 14"/>
            <p:cNvSpPr/>
            <p:nvPr/>
          </p:nvSpPr>
          <p:spPr>
            <a:xfrm rot="5400000">
              <a:off x="4773478" y="4600871"/>
              <a:ext cx="914400" cy="5334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Rectangle 15"/>
            <p:cNvSpPr/>
            <p:nvPr/>
          </p:nvSpPr>
          <p:spPr>
            <a:xfrm rot="5400000">
              <a:off x="4240078" y="4600871"/>
              <a:ext cx="914400" cy="5334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37" name="Group 36"/>
          <p:cNvGrpSpPr/>
          <p:nvPr/>
        </p:nvGrpSpPr>
        <p:grpSpPr>
          <a:xfrm>
            <a:off x="1070490" y="2624500"/>
            <a:ext cx="1092369" cy="891272"/>
            <a:chOff x="1212250" y="4975518"/>
            <a:chExt cx="1092369" cy="891272"/>
          </a:xfrm>
        </p:grpSpPr>
        <p:cxnSp>
          <p:nvCxnSpPr>
            <p:cNvPr id="27" name="Straight Connector 26"/>
            <p:cNvCxnSpPr/>
            <p:nvPr/>
          </p:nvCxnSpPr>
          <p:spPr>
            <a:xfrm>
              <a:off x="1212250" y="4975518"/>
              <a:ext cx="0" cy="891272"/>
            </a:xfrm>
            <a:prstGeom prst="line">
              <a:avLst/>
            </a:prstGeom>
            <a:ln w="76200">
              <a:solidFill>
                <a:schemeClr val="accent1"/>
              </a:solidFill>
              <a:prstDash val="solid"/>
            </a:ln>
          </p:spPr>
          <p:style>
            <a:lnRef idx="2">
              <a:schemeClr val="accent6"/>
            </a:lnRef>
            <a:fillRef idx="1">
              <a:schemeClr val="lt1"/>
            </a:fillRef>
            <a:effectRef idx="0">
              <a:schemeClr val="accent6"/>
            </a:effectRef>
            <a:fontRef idx="minor">
              <a:schemeClr val="dk1"/>
            </a:fontRef>
          </p:style>
        </p:cxnSp>
        <p:cxnSp>
          <p:nvCxnSpPr>
            <p:cNvPr id="29" name="Straight Arrow Connector 28"/>
            <p:cNvCxnSpPr/>
            <p:nvPr/>
          </p:nvCxnSpPr>
          <p:spPr>
            <a:xfrm>
              <a:off x="1212250" y="5828461"/>
              <a:ext cx="1092369" cy="0"/>
            </a:xfrm>
            <a:prstGeom prst="straightConnector1">
              <a:avLst/>
            </a:prstGeom>
            <a:ln w="76200">
              <a:solidFill>
                <a:schemeClr val="accent1"/>
              </a:solidFill>
              <a:prstDash val="solid"/>
              <a:tailEnd type="arrow"/>
            </a:ln>
          </p:spPr>
          <p:style>
            <a:lnRef idx="2">
              <a:schemeClr val="accent6"/>
            </a:lnRef>
            <a:fillRef idx="1">
              <a:schemeClr val="lt1"/>
            </a:fillRef>
            <a:effectRef idx="0">
              <a:schemeClr val="accent6"/>
            </a:effectRef>
            <a:fontRef idx="minor">
              <a:schemeClr val="dk1"/>
            </a:fontRef>
          </p:style>
        </p:cxnSp>
      </p:grpSp>
      <p:sp>
        <p:nvSpPr>
          <p:cNvPr id="44" name="Rectangle 43"/>
          <p:cNvSpPr/>
          <p:nvPr/>
        </p:nvSpPr>
        <p:spPr>
          <a:xfrm>
            <a:off x="611705" y="1687334"/>
            <a:ext cx="1046074" cy="937166"/>
          </a:xfrm>
          <a:prstGeom prst="rect">
            <a:avLst/>
          </a:prstGeom>
          <a:noFill/>
          <a:ln w="76200">
            <a:solidFill>
              <a:schemeClr val="accent1"/>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9" name="Straight Arrow Connector 48"/>
          <p:cNvCxnSpPr/>
          <p:nvPr/>
        </p:nvCxnSpPr>
        <p:spPr>
          <a:xfrm>
            <a:off x="3602680" y="3471882"/>
            <a:ext cx="1317678" cy="0"/>
          </a:xfrm>
          <a:prstGeom prst="straightConnector1">
            <a:avLst/>
          </a:prstGeom>
          <a:ln w="76200">
            <a:solidFill>
              <a:schemeClr val="accent1"/>
            </a:solidFill>
            <a:tailEnd type="arrow"/>
          </a:ln>
        </p:spPr>
        <p:style>
          <a:lnRef idx="1">
            <a:schemeClr val="accent4"/>
          </a:lnRef>
          <a:fillRef idx="0">
            <a:schemeClr val="accent4"/>
          </a:fillRef>
          <a:effectRef idx="0">
            <a:schemeClr val="accent4"/>
          </a:effectRef>
          <a:fontRef idx="minor">
            <a:schemeClr val="tx1"/>
          </a:fontRef>
        </p:style>
      </p:cxnSp>
      <p:sp>
        <p:nvSpPr>
          <p:cNvPr id="55" name="Rectangle 54"/>
          <p:cNvSpPr/>
          <p:nvPr/>
        </p:nvSpPr>
        <p:spPr>
          <a:xfrm>
            <a:off x="1456121" y="1701647"/>
            <a:ext cx="1046074" cy="937166"/>
          </a:xfrm>
          <a:prstGeom prst="rect">
            <a:avLst/>
          </a:prstGeom>
          <a:noFill/>
          <a:ln w="76200">
            <a:solidFill>
              <a:schemeClr val="accent1"/>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4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37"/>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7"/>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49"/>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0"/>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7"/>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
                                            <p:txEl>
                                              <p:pRg st="5" end="5"/>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
                                            <p:txEl>
                                              <p:pRg st="6" end="6"/>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44" grpId="0" animBg="1"/>
      <p:bldP spid="44" grpId="1" animBg="1"/>
      <p:bldP spid="5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9" name="Group 88"/>
          <p:cNvGrpSpPr/>
          <p:nvPr/>
        </p:nvGrpSpPr>
        <p:grpSpPr>
          <a:xfrm>
            <a:off x="-63064" y="0"/>
            <a:ext cx="9207064" cy="6858000"/>
            <a:chOff x="-63064" y="0"/>
            <a:chExt cx="9207064" cy="6858000"/>
          </a:xfrm>
        </p:grpSpPr>
        <p:sp>
          <p:nvSpPr>
            <p:cNvPr id="4" name="TextBox 3"/>
            <p:cNvSpPr txBox="1"/>
            <p:nvPr/>
          </p:nvSpPr>
          <p:spPr>
            <a:xfrm>
              <a:off x="2498834" y="4523948"/>
              <a:ext cx="1752600" cy="584775"/>
            </a:xfrm>
            <a:prstGeom prst="rect">
              <a:avLst/>
            </a:prstGeom>
            <a:noFill/>
          </p:spPr>
          <p:txBody>
            <a:bodyPr wrap="square" rtlCol="0">
              <a:spAutoFit/>
            </a:bodyPr>
            <a:lstStyle/>
            <a:p>
              <a:pPr algn="ctr" defTabSz="914400"/>
              <a:r>
                <a:rPr lang="en-US" sz="1600" dirty="0" smtClean="0">
                  <a:solidFill>
                    <a:prstClr val="black"/>
                  </a:solidFill>
                </a:rPr>
                <a:t>Make a straight cut at tip</a:t>
              </a:r>
              <a:endParaRPr lang="en-US" sz="1600" dirty="0">
                <a:solidFill>
                  <a:prstClr val="black"/>
                </a:solidFill>
              </a:endParaRPr>
            </a:p>
          </p:txBody>
        </p:sp>
        <p:sp>
          <p:nvSpPr>
            <p:cNvPr id="5" name="TextBox 4"/>
            <p:cNvSpPr txBox="1"/>
            <p:nvPr/>
          </p:nvSpPr>
          <p:spPr>
            <a:xfrm>
              <a:off x="2270234" y="1018748"/>
              <a:ext cx="2286000" cy="584775"/>
            </a:xfrm>
            <a:prstGeom prst="rect">
              <a:avLst/>
            </a:prstGeom>
            <a:noFill/>
          </p:spPr>
          <p:txBody>
            <a:bodyPr wrap="square" rtlCol="0">
              <a:spAutoFit/>
            </a:bodyPr>
            <a:lstStyle/>
            <a:p>
              <a:pPr algn="ctr" defTabSz="914400"/>
              <a:r>
                <a:rPr lang="en-US" sz="1600" dirty="0" smtClean="0">
                  <a:solidFill>
                    <a:prstClr val="black"/>
                  </a:solidFill>
                </a:rPr>
                <a:t>Cut 2 half circles out of the bottom edge</a:t>
              </a:r>
              <a:endParaRPr lang="en-US" sz="1600" dirty="0">
                <a:solidFill>
                  <a:prstClr val="black"/>
                </a:solidFill>
              </a:endParaRPr>
            </a:p>
          </p:txBody>
        </p:sp>
        <p:sp>
          <p:nvSpPr>
            <p:cNvPr id="6" name="TextBox 5"/>
            <p:cNvSpPr txBox="1"/>
            <p:nvPr/>
          </p:nvSpPr>
          <p:spPr>
            <a:xfrm>
              <a:off x="6858000" y="1066800"/>
              <a:ext cx="2286000" cy="584775"/>
            </a:xfrm>
            <a:prstGeom prst="rect">
              <a:avLst/>
            </a:prstGeom>
            <a:noFill/>
          </p:spPr>
          <p:txBody>
            <a:bodyPr wrap="square" rtlCol="0">
              <a:spAutoFit/>
            </a:bodyPr>
            <a:lstStyle/>
            <a:p>
              <a:pPr algn="ctr" defTabSz="914400"/>
              <a:r>
                <a:rPr lang="en-US" sz="1600" dirty="0" smtClean="0">
                  <a:solidFill>
                    <a:prstClr val="black"/>
                  </a:solidFill>
                </a:rPr>
                <a:t>Cut  a medium triangle out of the open edge</a:t>
              </a:r>
              <a:endParaRPr lang="en-US" sz="1600" dirty="0">
                <a:solidFill>
                  <a:prstClr val="black"/>
                </a:solidFill>
              </a:endParaRPr>
            </a:p>
          </p:txBody>
        </p:sp>
        <p:sp>
          <p:nvSpPr>
            <p:cNvPr id="7" name="TextBox 6"/>
            <p:cNvSpPr txBox="1"/>
            <p:nvPr/>
          </p:nvSpPr>
          <p:spPr>
            <a:xfrm>
              <a:off x="-63064" y="1171148"/>
              <a:ext cx="2362200" cy="338554"/>
            </a:xfrm>
            <a:prstGeom prst="rect">
              <a:avLst/>
            </a:prstGeom>
            <a:noFill/>
          </p:spPr>
          <p:txBody>
            <a:bodyPr wrap="square" rtlCol="0">
              <a:spAutoFit/>
            </a:bodyPr>
            <a:lstStyle/>
            <a:p>
              <a:pPr algn="ctr" defTabSz="914400"/>
              <a:r>
                <a:rPr lang="en-US" sz="1600" dirty="0" smtClean="0">
                  <a:solidFill>
                    <a:prstClr val="black"/>
                  </a:solidFill>
                </a:rPr>
                <a:t>Make a curved cut at tip</a:t>
              </a:r>
              <a:endParaRPr lang="en-US" sz="1600" dirty="0">
                <a:solidFill>
                  <a:prstClr val="black"/>
                </a:solidFill>
              </a:endParaRPr>
            </a:p>
          </p:txBody>
        </p:sp>
        <p:sp>
          <p:nvSpPr>
            <p:cNvPr id="8" name="TextBox 7"/>
            <p:cNvSpPr txBox="1"/>
            <p:nvPr/>
          </p:nvSpPr>
          <p:spPr>
            <a:xfrm>
              <a:off x="-15766" y="2847548"/>
              <a:ext cx="2286000" cy="584775"/>
            </a:xfrm>
            <a:prstGeom prst="rect">
              <a:avLst/>
            </a:prstGeom>
            <a:noFill/>
          </p:spPr>
          <p:txBody>
            <a:bodyPr wrap="square" rtlCol="0">
              <a:spAutoFit/>
            </a:bodyPr>
            <a:lstStyle/>
            <a:p>
              <a:pPr algn="ctr" defTabSz="914400"/>
              <a:r>
                <a:rPr lang="en-US" sz="1600" dirty="0" smtClean="0">
                  <a:solidFill>
                    <a:prstClr val="black"/>
                  </a:solidFill>
                </a:rPr>
                <a:t>Cut a shallow oval out of the folded edge</a:t>
              </a:r>
              <a:endParaRPr lang="en-US" sz="1600" dirty="0">
                <a:solidFill>
                  <a:prstClr val="black"/>
                </a:solidFill>
              </a:endParaRPr>
            </a:p>
          </p:txBody>
        </p:sp>
        <p:sp>
          <p:nvSpPr>
            <p:cNvPr id="9" name="TextBox 8"/>
            <p:cNvSpPr txBox="1"/>
            <p:nvPr/>
          </p:nvSpPr>
          <p:spPr>
            <a:xfrm>
              <a:off x="-15766" y="4523948"/>
              <a:ext cx="2286000" cy="584775"/>
            </a:xfrm>
            <a:prstGeom prst="rect">
              <a:avLst/>
            </a:prstGeom>
            <a:noFill/>
          </p:spPr>
          <p:txBody>
            <a:bodyPr wrap="square" rtlCol="0">
              <a:spAutoFit/>
            </a:bodyPr>
            <a:lstStyle/>
            <a:p>
              <a:pPr algn="ctr" defTabSz="914400"/>
              <a:r>
                <a:rPr lang="en-US" sz="1600" dirty="0" smtClean="0">
                  <a:solidFill>
                    <a:prstClr val="black"/>
                  </a:solidFill>
                </a:rPr>
                <a:t>Cut 2 small rectangles out of the bottom edge </a:t>
              </a:r>
              <a:endParaRPr lang="en-US" sz="1600" dirty="0">
                <a:solidFill>
                  <a:prstClr val="black"/>
                </a:solidFill>
              </a:endParaRPr>
            </a:p>
          </p:txBody>
        </p:sp>
        <p:sp>
          <p:nvSpPr>
            <p:cNvPr id="10" name="TextBox 9"/>
            <p:cNvSpPr txBox="1"/>
            <p:nvPr/>
          </p:nvSpPr>
          <p:spPr>
            <a:xfrm>
              <a:off x="2270234" y="2847548"/>
              <a:ext cx="2286000" cy="584775"/>
            </a:xfrm>
            <a:prstGeom prst="rect">
              <a:avLst/>
            </a:prstGeom>
            <a:noFill/>
          </p:spPr>
          <p:txBody>
            <a:bodyPr wrap="square" rtlCol="0">
              <a:spAutoFit/>
            </a:bodyPr>
            <a:lstStyle/>
            <a:p>
              <a:pPr algn="ctr" defTabSz="914400"/>
              <a:r>
                <a:rPr lang="en-US" sz="1600" dirty="0" smtClean="0">
                  <a:solidFill>
                    <a:prstClr val="black"/>
                  </a:solidFill>
                </a:rPr>
                <a:t>Cut 3 small triangles out of the open edge</a:t>
              </a:r>
              <a:endParaRPr lang="en-US" sz="1600" dirty="0">
                <a:solidFill>
                  <a:prstClr val="black"/>
                </a:solidFill>
              </a:endParaRPr>
            </a:p>
          </p:txBody>
        </p:sp>
        <p:sp>
          <p:nvSpPr>
            <p:cNvPr id="11" name="Rectangle 10"/>
            <p:cNvSpPr/>
            <p:nvPr/>
          </p:nvSpPr>
          <p:spPr>
            <a:xfrm rot="5400000">
              <a:off x="7337534" y="3800048"/>
              <a:ext cx="533400" cy="3048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2" name="Rectangle 11"/>
            <p:cNvSpPr/>
            <p:nvPr/>
          </p:nvSpPr>
          <p:spPr>
            <a:xfrm rot="5400000">
              <a:off x="7032734" y="3800048"/>
              <a:ext cx="533400" cy="304800"/>
            </a:xfrm>
            <a:prstGeom prst="rect">
              <a:avLst/>
            </a:prstGeom>
            <a:solidFill>
              <a:srgbClr val="92D05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3" name="Rectangle 12"/>
            <p:cNvSpPr/>
            <p:nvPr/>
          </p:nvSpPr>
          <p:spPr>
            <a:xfrm rot="5400000">
              <a:off x="2765534" y="21998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4" name="Rectangle 13"/>
            <p:cNvSpPr/>
            <p:nvPr/>
          </p:nvSpPr>
          <p:spPr>
            <a:xfrm rot="5400000">
              <a:off x="2460734" y="21998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5" name="Rectangle 14"/>
            <p:cNvSpPr/>
            <p:nvPr/>
          </p:nvSpPr>
          <p:spPr>
            <a:xfrm rot="5400000">
              <a:off x="479534" y="38000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6" name="Rectangle 15"/>
            <p:cNvSpPr/>
            <p:nvPr/>
          </p:nvSpPr>
          <p:spPr>
            <a:xfrm rot="5400000">
              <a:off x="174734" y="3800048"/>
              <a:ext cx="533400" cy="3048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7" name="Rectangle 16"/>
            <p:cNvSpPr/>
            <p:nvPr/>
          </p:nvSpPr>
          <p:spPr>
            <a:xfrm rot="5400000">
              <a:off x="479534" y="21998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8" name="Rectangle 17"/>
            <p:cNvSpPr/>
            <p:nvPr/>
          </p:nvSpPr>
          <p:spPr>
            <a:xfrm rot="5400000">
              <a:off x="174734" y="2199848"/>
              <a:ext cx="533400" cy="3048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9" name="Rectangle 18"/>
            <p:cNvSpPr/>
            <p:nvPr/>
          </p:nvSpPr>
          <p:spPr>
            <a:xfrm rot="5400000">
              <a:off x="2765534" y="3800048"/>
              <a:ext cx="533400" cy="3048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20" name="Rectangle 19"/>
            <p:cNvSpPr/>
            <p:nvPr/>
          </p:nvSpPr>
          <p:spPr>
            <a:xfrm rot="5400000">
              <a:off x="2460734" y="38000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21" name="Rectangle 20"/>
            <p:cNvSpPr/>
            <p:nvPr/>
          </p:nvSpPr>
          <p:spPr>
            <a:xfrm rot="16200000">
              <a:off x="479534" y="371048"/>
              <a:ext cx="533400" cy="3048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2" name="Rectangle 21"/>
            <p:cNvSpPr/>
            <p:nvPr/>
          </p:nvSpPr>
          <p:spPr>
            <a:xfrm rot="16200000">
              <a:off x="2460734" y="3710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3" name="Rectangle 22"/>
            <p:cNvSpPr/>
            <p:nvPr/>
          </p:nvSpPr>
          <p:spPr>
            <a:xfrm rot="16200000">
              <a:off x="2765534" y="3710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4" name="Rectangle 23"/>
            <p:cNvSpPr/>
            <p:nvPr/>
          </p:nvSpPr>
          <p:spPr>
            <a:xfrm rot="16200000">
              <a:off x="174734" y="371048"/>
              <a:ext cx="533400" cy="3048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5" name="Rectangle 24"/>
            <p:cNvSpPr/>
            <p:nvPr/>
          </p:nvSpPr>
          <p:spPr>
            <a:xfrm rot="16200000">
              <a:off x="7032734" y="371048"/>
              <a:ext cx="533400" cy="304800"/>
            </a:xfrm>
            <a:prstGeom prst="rect">
              <a:avLst/>
            </a:prstGeom>
            <a:solidFill>
              <a:srgbClr val="92D05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6" name="Rectangle 25"/>
            <p:cNvSpPr/>
            <p:nvPr/>
          </p:nvSpPr>
          <p:spPr>
            <a:xfrm rot="16200000">
              <a:off x="7337534" y="371048"/>
              <a:ext cx="533400" cy="304800"/>
            </a:xfrm>
            <a:prstGeom prst="rect">
              <a:avLst/>
            </a:prstGeom>
            <a:solidFill>
              <a:srgbClr val="92D05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7" name="TextBox 26"/>
            <p:cNvSpPr txBox="1"/>
            <p:nvPr/>
          </p:nvSpPr>
          <p:spPr>
            <a:xfrm>
              <a:off x="6858000" y="4572000"/>
              <a:ext cx="2286000" cy="584775"/>
            </a:xfrm>
            <a:prstGeom prst="rect">
              <a:avLst/>
            </a:prstGeom>
            <a:noFill/>
          </p:spPr>
          <p:txBody>
            <a:bodyPr wrap="square" rtlCol="0">
              <a:spAutoFit/>
            </a:bodyPr>
            <a:lstStyle/>
            <a:p>
              <a:pPr algn="ctr" defTabSz="914400"/>
              <a:r>
                <a:rPr lang="en-US" sz="1600" dirty="0" smtClean="0">
                  <a:solidFill>
                    <a:prstClr val="black"/>
                  </a:solidFill>
                </a:rPr>
                <a:t>Make a straight cut out of the open corner</a:t>
              </a:r>
              <a:endParaRPr lang="en-US" sz="1600" dirty="0">
                <a:solidFill>
                  <a:prstClr val="black"/>
                </a:solidFill>
              </a:endParaRPr>
            </a:p>
          </p:txBody>
        </p:sp>
        <p:pic>
          <p:nvPicPr>
            <p:cNvPr id="28" name="Picture 2" descr="C:\Users\Sarah\Downloads\photo (1).JPG"/>
            <p:cNvPicPr>
              <a:picLocks noChangeAspect="1" noChangeArrowheads="1"/>
            </p:cNvPicPr>
            <p:nvPr/>
          </p:nvPicPr>
          <p:blipFill>
            <a:blip r:embed="rId3" cstate="print"/>
            <a:srcRect/>
            <a:stretch>
              <a:fillRect/>
            </a:stretch>
          </p:blipFill>
          <p:spPr bwMode="auto">
            <a:xfrm>
              <a:off x="1355834" y="1704548"/>
              <a:ext cx="762000" cy="1016000"/>
            </a:xfrm>
            <a:prstGeom prst="rect">
              <a:avLst/>
            </a:prstGeom>
            <a:noFill/>
          </p:spPr>
        </p:pic>
        <p:pic>
          <p:nvPicPr>
            <p:cNvPr id="29" name="Picture 2" descr="C:\Users\Sarah\Downloads\photo (1).JPG"/>
            <p:cNvPicPr>
              <a:picLocks noChangeAspect="1" noChangeArrowheads="1"/>
            </p:cNvPicPr>
            <p:nvPr/>
          </p:nvPicPr>
          <p:blipFill>
            <a:blip r:embed="rId3" cstate="print"/>
            <a:srcRect/>
            <a:stretch>
              <a:fillRect/>
            </a:stretch>
          </p:blipFill>
          <p:spPr bwMode="auto">
            <a:xfrm>
              <a:off x="8213834" y="3533348"/>
              <a:ext cx="762000" cy="990600"/>
            </a:xfrm>
            <a:prstGeom prst="rect">
              <a:avLst/>
            </a:prstGeom>
            <a:noFill/>
          </p:spPr>
        </p:pic>
        <p:pic>
          <p:nvPicPr>
            <p:cNvPr id="30" name="Picture 2" descr="C:\Users\Sarah\Downloads\photo (1).JPG"/>
            <p:cNvPicPr>
              <a:picLocks noChangeAspect="1" noChangeArrowheads="1"/>
            </p:cNvPicPr>
            <p:nvPr/>
          </p:nvPicPr>
          <p:blipFill>
            <a:blip r:embed="rId3" cstate="print"/>
            <a:srcRect/>
            <a:stretch>
              <a:fillRect/>
            </a:stretch>
          </p:blipFill>
          <p:spPr bwMode="auto">
            <a:xfrm>
              <a:off x="1355834" y="3533348"/>
              <a:ext cx="762000" cy="990600"/>
            </a:xfrm>
            <a:prstGeom prst="rect">
              <a:avLst/>
            </a:prstGeom>
            <a:noFill/>
          </p:spPr>
        </p:pic>
        <p:pic>
          <p:nvPicPr>
            <p:cNvPr id="31" name="Picture 2" descr="C:\Users\Sarah\Downloads\photo (1).JPG"/>
            <p:cNvPicPr>
              <a:picLocks noChangeAspect="1" noChangeArrowheads="1"/>
            </p:cNvPicPr>
            <p:nvPr/>
          </p:nvPicPr>
          <p:blipFill>
            <a:blip r:embed="rId3" cstate="print"/>
            <a:srcRect/>
            <a:stretch>
              <a:fillRect/>
            </a:stretch>
          </p:blipFill>
          <p:spPr bwMode="auto">
            <a:xfrm>
              <a:off x="3565634" y="1704548"/>
              <a:ext cx="762000" cy="990600"/>
            </a:xfrm>
            <a:prstGeom prst="rect">
              <a:avLst/>
            </a:prstGeom>
            <a:noFill/>
          </p:spPr>
        </p:pic>
        <p:pic>
          <p:nvPicPr>
            <p:cNvPr id="32" name="Picture 2" descr="C:\Users\Sarah\Downloads\photo (1).JPG"/>
            <p:cNvPicPr>
              <a:picLocks noChangeAspect="1" noChangeArrowheads="1"/>
            </p:cNvPicPr>
            <p:nvPr/>
          </p:nvPicPr>
          <p:blipFill>
            <a:blip r:embed="rId3" cstate="print"/>
            <a:srcRect/>
            <a:stretch>
              <a:fillRect/>
            </a:stretch>
          </p:blipFill>
          <p:spPr bwMode="auto">
            <a:xfrm>
              <a:off x="3565634" y="3533348"/>
              <a:ext cx="762000" cy="1016000"/>
            </a:xfrm>
            <a:prstGeom prst="rect">
              <a:avLst/>
            </a:prstGeom>
            <a:noFill/>
          </p:spPr>
        </p:pic>
        <p:pic>
          <p:nvPicPr>
            <p:cNvPr id="33" name="Picture 2" descr="C:\Users\Sarah\Downloads\photo (1).JPG"/>
            <p:cNvPicPr>
              <a:picLocks noChangeAspect="1" noChangeArrowheads="1"/>
            </p:cNvPicPr>
            <p:nvPr/>
          </p:nvPicPr>
          <p:blipFill>
            <a:blip r:embed="rId3" cstate="print"/>
            <a:srcRect/>
            <a:stretch>
              <a:fillRect/>
            </a:stretch>
          </p:blipFill>
          <p:spPr bwMode="auto">
            <a:xfrm>
              <a:off x="8213834" y="28148"/>
              <a:ext cx="762000" cy="1016000"/>
            </a:xfrm>
            <a:prstGeom prst="rect">
              <a:avLst/>
            </a:prstGeom>
            <a:noFill/>
          </p:spPr>
        </p:pic>
        <p:pic>
          <p:nvPicPr>
            <p:cNvPr id="34" name="Picture 2" descr="C:\Users\Sarah\Downloads\photo (1).JPG"/>
            <p:cNvPicPr>
              <a:picLocks noChangeAspect="1" noChangeArrowheads="1"/>
            </p:cNvPicPr>
            <p:nvPr/>
          </p:nvPicPr>
          <p:blipFill>
            <a:blip r:embed="rId3" cstate="print"/>
            <a:srcRect/>
            <a:stretch>
              <a:fillRect/>
            </a:stretch>
          </p:blipFill>
          <p:spPr bwMode="auto">
            <a:xfrm>
              <a:off x="3565634" y="28148"/>
              <a:ext cx="762000" cy="1016000"/>
            </a:xfrm>
            <a:prstGeom prst="rect">
              <a:avLst/>
            </a:prstGeom>
            <a:noFill/>
          </p:spPr>
        </p:pic>
        <p:pic>
          <p:nvPicPr>
            <p:cNvPr id="35" name="Picture 2" descr="C:\Users\Sarah\Downloads\photo (1).JPG"/>
            <p:cNvPicPr>
              <a:picLocks noChangeAspect="1" noChangeArrowheads="1"/>
            </p:cNvPicPr>
            <p:nvPr/>
          </p:nvPicPr>
          <p:blipFill>
            <a:blip r:embed="rId3" cstate="print"/>
            <a:srcRect/>
            <a:stretch>
              <a:fillRect/>
            </a:stretch>
          </p:blipFill>
          <p:spPr bwMode="auto">
            <a:xfrm>
              <a:off x="1355834" y="28148"/>
              <a:ext cx="762000" cy="1016000"/>
            </a:xfrm>
            <a:prstGeom prst="rect">
              <a:avLst/>
            </a:prstGeom>
            <a:noFill/>
          </p:spPr>
        </p:pic>
        <p:cxnSp>
          <p:nvCxnSpPr>
            <p:cNvPr id="36" name="Straight Connector 35"/>
            <p:cNvCxnSpPr/>
            <p:nvPr/>
          </p:nvCxnSpPr>
          <p:spPr>
            <a:xfrm>
              <a:off x="2286000" y="0"/>
              <a:ext cx="0"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572000" y="0"/>
              <a:ext cx="0"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858000" y="0"/>
              <a:ext cx="0"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rot="16200000">
              <a:off x="5051534" y="3800048"/>
              <a:ext cx="533400" cy="304800"/>
            </a:xfrm>
            <a:prstGeom prst="rect">
              <a:avLst/>
            </a:prstGeom>
            <a:solidFill>
              <a:srgbClr val="FFFF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0" name="Rectangle 39"/>
            <p:cNvSpPr/>
            <p:nvPr/>
          </p:nvSpPr>
          <p:spPr>
            <a:xfrm rot="16200000">
              <a:off x="4746734" y="38000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1" name="Rectangle 40"/>
            <p:cNvSpPr/>
            <p:nvPr/>
          </p:nvSpPr>
          <p:spPr>
            <a:xfrm rot="5400000">
              <a:off x="4746734" y="54764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2" name="Rectangle 41"/>
            <p:cNvSpPr/>
            <p:nvPr/>
          </p:nvSpPr>
          <p:spPr>
            <a:xfrm rot="5400000">
              <a:off x="7337534" y="54764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3" name="Rectangle 42"/>
            <p:cNvSpPr/>
            <p:nvPr/>
          </p:nvSpPr>
          <p:spPr>
            <a:xfrm rot="5400000">
              <a:off x="4746734" y="21998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4" name="Rectangle 43"/>
            <p:cNvSpPr/>
            <p:nvPr/>
          </p:nvSpPr>
          <p:spPr>
            <a:xfrm rot="5400000">
              <a:off x="7032734" y="5476448"/>
              <a:ext cx="533400" cy="304800"/>
            </a:xfrm>
            <a:prstGeom prst="rect">
              <a:avLst/>
            </a:prstGeom>
            <a:solidFill>
              <a:srgbClr val="92D05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5" name="Rectangle 44"/>
            <p:cNvSpPr/>
            <p:nvPr/>
          </p:nvSpPr>
          <p:spPr>
            <a:xfrm rot="5400000">
              <a:off x="5051534" y="5476448"/>
              <a:ext cx="533400" cy="304800"/>
            </a:xfrm>
            <a:prstGeom prst="rect">
              <a:avLst/>
            </a:prstGeom>
            <a:solidFill>
              <a:srgbClr val="92D05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6" name="Rectangle 45"/>
            <p:cNvSpPr/>
            <p:nvPr/>
          </p:nvSpPr>
          <p:spPr>
            <a:xfrm rot="5400000">
              <a:off x="5051534" y="21998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47" name="Rectangle 46"/>
            <p:cNvSpPr/>
            <p:nvPr/>
          </p:nvSpPr>
          <p:spPr>
            <a:xfrm rot="5400000">
              <a:off x="4746734" y="3710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48" name="Rectangle 47"/>
            <p:cNvSpPr/>
            <p:nvPr/>
          </p:nvSpPr>
          <p:spPr>
            <a:xfrm rot="5400000">
              <a:off x="5051534" y="3710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49" name="Rectangle 48"/>
            <p:cNvSpPr/>
            <p:nvPr/>
          </p:nvSpPr>
          <p:spPr>
            <a:xfrm rot="5400000">
              <a:off x="7337534" y="2199848"/>
              <a:ext cx="533400" cy="304800"/>
            </a:xfrm>
            <a:prstGeom prst="rect">
              <a:avLst/>
            </a:prstGeom>
            <a:solidFill>
              <a:srgbClr val="FF000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50" name="Rectangle 49"/>
            <p:cNvSpPr/>
            <p:nvPr/>
          </p:nvSpPr>
          <p:spPr>
            <a:xfrm rot="5400000">
              <a:off x="7032734" y="2199848"/>
              <a:ext cx="533400" cy="304800"/>
            </a:xfrm>
            <a:prstGeom prst="rect">
              <a:avLst/>
            </a:prstGeom>
            <a:solidFill>
              <a:srgbClr val="92D05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51" name="Rectangle 50"/>
            <p:cNvSpPr/>
            <p:nvPr/>
          </p:nvSpPr>
          <p:spPr>
            <a:xfrm rot="5400000">
              <a:off x="2460734" y="5476448"/>
              <a:ext cx="533400" cy="304800"/>
            </a:xfrm>
            <a:prstGeom prst="rect">
              <a:avLst/>
            </a:prstGeom>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52" name="Rectangle 51"/>
            <p:cNvSpPr/>
            <p:nvPr/>
          </p:nvSpPr>
          <p:spPr>
            <a:xfrm rot="5400000">
              <a:off x="2765534" y="5476448"/>
              <a:ext cx="533400" cy="304800"/>
            </a:xfrm>
            <a:prstGeom prst="rect">
              <a:avLst/>
            </a:prstGeom>
            <a:solidFill>
              <a:srgbClr val="92D05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53" name="TextBox 52"/>
            <p:cNvSpPr txBox="1"/>
            <p:nvPr/>
          </p:nvSpPr>
          <p:spPr>
            <a:xfrm>
              <a:off x="4708634" y="4523948"/>
              <a:ext cx="1905000" cy="584775"/>
            </a:xfrm>
            <a:prstGeom prst="rect">
              <a:avLst/>
            </a:prstGeom>
            <a:noFill/>
          </p:spPr>
          <p:txBody>
            <a:bodyPr wrap="square" rtlCol="0">
              <a:spAutoFit/>
            </a:bodyPr>
            <a:lstStyle/>
            <a:p>
              <a:pPr algn="ctr" defTabSz="914400"/>
              <a:r>
                <a:rPr lang="en-US" sz="1600" dirty="0" smtClean="0">
                  <a:solidFill>
                    <a:prstClr val="black"/>
                  </a:solidFill>
                </a:rPr>
                <a:t>Make an angled cut at tip</a:t>
              </a:r>
              <a:endParaRPr lang="en-US" sz="1600" dirty="0">
                <a:solidFill>
                  <a:prstClr val="black"/>
                </a:solidFill>
              </a:endParaRPr>
            </a:p>
          </p:txBody>
        </p:sp>
        <p:sp>
          <p:nvSpPr>
            <p:cNvPr id="54" name="TextBox 53"/>
            <p:cNvSpPr txBox="1"/>
            <p:nvPr/>
          </p:nvSpPr>
          <p:spPr>
            <a:xfrm>
              <a:off x="6842234" y="6194395"/>
              <a:ext cx="2286000" cy="584775"/>
            </a:xfrm>
            <a:prstGeom prst="rect">
              <a:avLst/>
            </a:prstGeom>
            <a:noFill/>
          </p:spPr>
          <p:txBody>
            <a:bodyPr wrap="square" rtlCol="0">
              <a:spAutoFit/>
            </a:bodyPr>
            <a:lstStyle/>
            <a:p>
              <a:pPr algn="ctr" defTabSz="914400"/>
              <a:r>
                <a:rPr lang="en-US" sz="1600" dirty="0" smtClean="0">
                  <a:solidFill>
                    <a:prstClr val="black"/>
                  </a:solidFill>
                </a:rPr>
                <a:t>Cut 2 rectangles out of the open edge</a:t>
              </a:r>
              <a:endParaRPr lang="en-US" sz="1600" dirty="0">
                <a:solidFill>
                  <a:prstClr val="black"/>
                </a:solidFill>
              </a:endParaRPr>
            </a:p>
          </p:txBody>
        </p:sp>
        <p:sp>
          <p:nvSpPr>
            <p:cNvPr id="55" name="TextBox 54"/>
            <p:cNvSpPr txBox="1"/>
            <p:nvPr/>
          </p:nvSpPr>
          <p:spPr>
            <a:xfrm>
              <a:off x="4556234" y="6194395"/>
              <a:ext cx="2286000" cy="584775"/>
            </a:xfrm>
            <a:prstGeom prst="rect">
              <a:avLst/>
            </a:prstGeom>
            <a:noFill/>
          </p:spPr>
          <p:txBody>
            <a:bodyPr wrap="square" rtlCol="0">
              <a:spAutoFit/>
            </a:bodyPr>
            <a:lstStyle/>
            <a:p>
              <a:pPr algn="ctr" defTabSz="914400"/>
              <a:r>
                <a:rPr lang="en-US" sz="1600" dirty="0" smtClean="0">
                  <a:solidFill>
                    <a:prstClr val="black"/>
                  </a:solidFill>
                </a:rPr>
                <a:t>Cut a half circle out of the bottom edge</a:t>
              </a:r>
              <a:endParaRPr lang="en-US" sz="1600" dirty="0">
                <a:solidFill>
                  <a:prstClr val="black"/>
                </a:solidFill>
              </a:endParaRPr>
            </a:p>
          </p:txBody>
        </p:sp>
        <p:sp>
          <p:nvSpPr>
            <p:cNvPr id="56" name="TextBox 55"/>
            <p:cNvSpPr txBox="1"/>
            <p:nvPr/>
          </p:nvSpPr>
          <p:spPr>
            <a:xfrm>
              <a:off x="4556234" y="2847548"/>
              <a:ext cx="2286000" cy="584775"/>
            </a:xfrm>
            <a:prstGeom prst="rect">
              <a:avLst/>
            </a:prstGeom>
            <a:noFill/>
          </p:spPr>
          <p:txBody>
            <a:bodyPr wrap="square" rtlCol="0">
              <a:spAutoFit/>
            </a:bodyPr>
            <a:lstStyle/>
            <a:p>
              <a:pPr algn="ctr" defTabSz="914400"/>
              <a:r>
                <a:rPr lang="en-US" sz="1600" dirty="0" smtClean="0">
                  <a:solidFill>
                    <a:prstClr val="black"/>
                  </a:solidFill>
                </a:rPr>
                <a:t>Cut a long rectangle out of the open edge</a:t>
              </a:r>
              <a:endParaRPr lang="en-US" sz="1600" dirty="0">
                <a:solidFill>
                  <a:prstClr val="black"/>
                </a:solidFill>
              </a:endParaRPr>
            </a:p>
          </p:txBody>
        </p:sp>
        <p:sp>
          <p:nvSpPr>
            <p:cNvPr id="57" name="TextBox 56"/>
            <p:cNvSpPr txBox="1"/>
            <p:nvPr/>
          </p:nvSpPr>
          <p:spPr>
            <a:xfrm>
              <a:off x="2270234" y="6194395"/>
              <a:ext cx="2286000" cy="584775"/>
            </a:xfrm>
            <a:prstGeom prst="rect">
              <a:avLst/>
            </a:prstGeom>
            <a:noFill/>
          </p:spPr>
          <p:txBody>
            <a:bodyPr wrap="square" rtlCol="0">
              <a:spAutoFit/>
            </a:bodyPr>
            <a:lstStyle/>
            <a:p>
              <a:pPr algn="ctr" defTabSz="914400"/>
              <a:r>
                <a:rPr lang="en-US" sz="1600" smtClean="0">
                  <a:solidFill>
                    <a:prstClr val="black"/>
                  </a:solidFill>
                </a:rPr>
                <a:t>Cut  </a:t>
              </a:r>
              <a:r>
                <a:rPr lang="en-US" sz="1600" dirty="0" smtClean="0">
                  <a:solidFill>
                    <a:prstClr val="black"/>
                  </a:solidFill>
                </a:rPr>
                <a:t>half an oval out of the folded edge</a:t>
              </a:r>
              <a:endParaRPr lang="en-US" sz="1600" dirty="0">
                <a:solidFill>
                  <a:prstClr val="black"/>
                </a:solidFill>
              </a:endParaRPr>
            </a:p>
          </p:txBody>
        </p:sp>
        <p:sp>
          <p:nvSpPr>
            <p:cNvPr id="58" name="TextBox 57"/>
            <p:cNvSpPr txBox="1"/>
            <p:nvPr/>
          </p:nvSpPr>
          <p:spPr>
            <a:xfrm>
              <a:off x="6858000" y="2895600"/>
              <a:ext cx="2286000" cy="584775"/>
            </a:xfrm>
            <a:prstGeom prst="rect">
              <a:avLst/>
            </a:prstGeom>
            <a:noFill/>
          </p:spPr>
          <p:txBody>
            <a:bodyPr wrap="square" rtlCol="0">
              <a:spAutoFit/>
            </a:bodyPr>
            <a:lstStyle/>
            <a:p>
              <a:pPr algn="ctr" defTabSz="914400"/>
              <a:r>
                <a:rPr lang="en-US" sz="1600" dirty="0" smtClean="0">
                  <a:solidFill>
                    <a:prstClr val="black"/>
                  </a:solidFill>
                </a:rPr>
                <a:t>Cut a triangle out of the bottom edge</a:t>
              </a:r>
              <a:endParaRPr lang="en-US" sz="1600" dirty="0">
                <a:solidFill>
                  <a:prstClr val="black"/>
                </a:solidFill>
              </a:endParaRPr>
            </a:p>
          </p:txBody>
        </p:sp>
        <p:sp>
          <p:nvSpPr>
            <p:cNvPr id="59" name="TextBox 58"/>
            <p:cNvSpPr txBox="1"/>
            <p:nvPr/>
          </p:nvSpPr>
          <p:spPr>
            <a:xfrm>
              <a:off x="4480034" y="1018748"/>
              <a:ext cx="2362200" cy="584775"/>
            </a:xfrm>
            <a:prstGeom prst="rect">
              <a:avLst/>
            </a:prstGeom>
            <a:noFill/>
          </p:spPr>
          <p:txBody>
            <a:bodyPr wrap="square" rtlCol="0">
              <a:spAutoFit/>
            </a:bodyPr>
            <a:lstStyle/>
            <a:p>
              <a:pPr algn="ctr" defTabSz="914400"/>
              <a:r>
                <a:rPr lang="en-US" sz="1600" dirty="0" smtClean="0">
                  <a:solidFill>
                    <a:prstClr val="black"/>
                  </a:solidFill>
                </a:rPr>
                <a:t>Cut 2 half ovals out of the open edge</a:t>
              </a:r>
              <a:endParaRPr lang="en-US" sz="1600" dirty="0">
                <a:solidFill>
                  <a:prstClr val="black"/>
                </a:solidFill>
              </a:endParaRPr>
            </a:p>
          </p:txBody>
        </p:sp>
        <p:pic>
          <p:nvPicPr>
            <p:cNvPr id="60" name="Picture 2" descr="C:\Users\Sarah\Downloads\photo (1).JPG"/>
            <p:cNvPicPr>
              <a:picLocks noChangeAspect="1" noChangeArrowheads="1"/>
            </p:cNvPicPr>
            <p:nvPr/>
          </p:nvPicPr>
          <p:blipFill>
            <a:blip r:embed="rId3" cstate="print"/>
            <a:srcRect/>
            <a:stretch>
              <a:fillRect/>
            </a:stretch>
          </p:blipFill>
          <p:spPr bwMode="auto">
            <a:xfrm>
              <a:off x="5927834" y="3533348"/>
              <a:ext cx="762000" cy="1016000"/>
            </a:xfrm>
            <a:prstGeom prst="rect">
              <a:avLst/>
            </a:prstGeom>
            <a:noFill/>
          </p:spPr>
        </p:pic>
        <p:pic>
          <p:nvPicPr>
            <p:cNvPr id="61" name="Picture 2" descr="C:\Users\Sarah\Downloads\photo (1).JPG"/>
            <p:cNvPicPr>
              <a:picLocks noChangeAspect="1" noChangeArrowheads="1"/>
            </p:cNvPicPr>
            <p:nvPr/>
          </p:nvPicPr>
          <p:blipFill>
            <a:blip r:embed="rId3" cstate="print"/>
            <a:srcRect/>
            <a:stretch>
              <a:fillRect/>
            </a:stretch>
          </p:blipFill>
          <p:spPr bwMode="auto">
            <a:xfrm>
              <a:off x="8213834" y="5209748"/>
              <a:ext cx="762000" cy="1016000"/>
            </a:xfrm>
            <a:prstGeom prst="rect">
              <a:avLst/>
            </a:prstGeom>
            <a:noFill/>
          </p:spPr>
        </p:pic>
        <p:pic>
          <p:nvPicPr>
            <p:cNvPr id="62" name="Picture 2" descr="C:\Users\Sarah\Downloads\photo (1).JPG"/>
            <p:cNvPicPr>
              <a:picLocks noChangeAspect="1" noChangeArrowheads="1"/>
            </p:cNvPicPr>
            <p:nvPr/>
          </p:nvPicPr>
          <p:blipFill>
            <a:blip r:embed="rId3" cstate="print"/>
            <a:srcRect/>
            <a:stretch>
              <a:fillRect/>
            </a:stretch>
          </p:blipFill>
          <p:spPr bwMode="auto">
            <a:xfrm>
              <a:off x="5927834" y="5209748"/>
              <a:ext cx="762000" cy="1016000"/>
            </a:xfrm>
            <a:prstGeom prst="rect">
              <a:avLst/>
            </a:prstGeom>
            <a:noFill/>
          </p:spPr>
        </p:pic>
        <p:pic>
          <p:nvPicPr>
            <p:cNvPr id="63" name="Picture 2" descr="C:\Users\Sarah\Downloads\photo (1).JPG"/>
            <p:cNvPicPr>
              <a:picLocks noChangeAspect="1" noChangeArrowheads="1"/>
            </p:cNvPicPr>
            <p:nvPr/>
          </p:nvPicPr>
          <p:blipFill>
            <a:blip r:embed="rId3" cstate="print"/>
            <a:srcRect/>
            <a:stretch>
              <a:fillRect/>
            </a:stretch>
          </p:blipFill>
          <p:spPr bwMode="auto">
            <a:xfrm>
              <a:off x="5927834" y="1704548"/>
              <a:ext cx="762000" cy="1016000"/>
            </a:xfrm>
            <a:prstGeom prst="rect">
              <a:avLst/>
            </a:prstGeom>
            <a:noFill/>
          </p:spPr>
        </p:pic>
        <p:pic>
          <p:nvPicPr>
            <p:cNvPr id="64" name="Picture 2" descr="C:\Users\Sarah\Downloads\photo (1).JPG"/>
            <p:cNvPicPr>
              <a:picLocks noChangeAspect="1" noChangeArrowheads="1"/>
            </p:cNvPicPr>
            <p:nvPr/>
          </p:nvPicPr>
          <p:blipFill>
            <a:blip r:embed="rId3" cstate="print"/>
            <a:srcRect/>
            <a:stretch>
              <a:fillRect/>
            </a:stretch>
          </p:blipFill>
          <p:spPr bwMode="auto">
            <a:xfrm>
              <a:off x="5927834" y="28148"/>
              <a:ext cx="762000" cy="1016000"/>
            </a:xfrm>
            <a:prstGeom prst="rect">
              <a:avLst/>
            </a:prstGeom>
            <a:noFill/>
          </p:spPr>
        </p:pic>
        <p:pic>
          <p:nvPicPr>
            <p:cNvPr id="65" name="Picture 2" descr="C:\Users\Sarah\Downloads\photo (1).JPG"/>
            <p:cNvPicPr>
              <a:picLocks noChangeAspect="1" noChangeArrowheads="1"/>
            </p:cNvPicPr>
            <p:nvPr/>
          </p:nvPicPr>
          <p:blipFill>
            <a:blip r:embed="rId3" cstate="print"/>
            <a:srcRect/>
            <a:stretch>
              <a:fillRect/>
            </a:stretch>
          </p:blipFill>
          <p:spPr bwMode="auto">
            <a:xfrm>
              <a:off x="8213834" y="1704548"/>
              <a:ext cx="762000" cy="990600"/>
            </a:xfrm>
            <a:prstGeom prst="rect">
              <a:avLst/>
            </a:prstGeom>
            <a:noFill/>
          </p:spPr>
        </p:pic>
        <p:pic>
          <p:nvPicPr>
            <p:cNvPr id="66" name="Picture 2" descr="C:\Users\Sarah\Downloads\photo (1).JPG"/>
            <p:cNvPicPr>
              <a:picLocks noChangeAspect="1" noChangeArrowheads="1"/>
            </p:cNvPicPr>
            <p:nvPr/>
          </p:nvPicPr>
          <p:blipFill>
            <a:blip r:embed="rId3" cstate="print"/>
            <a:srcRect/>
            <a:stretch>
              <a:fillRect/>
            </a:stretch>
          </p:blipFill>
          <p:spPr bwMode="auto">
            <a:xfrm>
              <a:off x="3565634" y="5209748"/>
              <a:ext cx="762000" cy="1016000"/>
            </a:xfrm>
            <a:prstGeom prst="rect">
              <a:avLst/>
            </a:prstGeom>
            <a:noFill/>
          </p:spPr>
        </p:pic>
        <p:cxnSp>
          <p:nvCxnSpPr>
            <p:cNvPr id="67" name="Straight Connector 66"/>
            <p:cNvCxnSpPr/>
            <p:nvPr/>
          </p:nvCxnSpPr>
          <p:spPr>
            <a:xfrm>
              <a:off x="-15766" y="5133548"/>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5766" y="3457148"/>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5766" y="1628348"/>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rot="1624714">
              <a:off x="8445195" y="5848593"/>
              <a:ext cx="139496" cy="45719"/>
            </a:xfrm>
            <a:prstGeom prst="rect">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71" name="Rectangle 70"/>
            <p:cNvSpPr/>
            <p:nvPr/>
          </p:nvSpPr>
          <p:spPr>
            <a:xfrm rot="1624714">
              <a:off x="8507814" y="5696193"/>
              <a:ext cx="139496" cy="45719"/>
            </a:xfrm>
            <a:prstGeom prst="rect">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72" name="Isosceles Triangle 71"/>
            <p:cNvSpPr/>
            <p:nvPr/>
          </p:nvSpPr>
          <p:spPr>
            <a:xfrm>
              <a:off x="8343599" y="4228202"/>
              <a:ext cx="152400" cy="152400"/>
            </a:xfrm>
            <a:prstGeom prst="triangle">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73" name="Isosceles Triangle 72"/>
            <p:cNvSpPr/>
            <p:nvPr/>
          </p:nvSpPr>
          <p:spPr>
            <a:xfrm>
              <a:off x="8518634" y="2399402"/>
              <a:ext cx="152400" cy="152400"/>
            </a:xfrm>
            <a:prstGeom prst="triangle">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74" name="Isosceles Triangle 73"/>
            <p:cNvSpPr/>
            <p:nvPr/>
          </p:nvSpPr>
          <p:spPr>
            <a:xfrm>
              <a:off x="8423386" y="561548"/>
              <a:ext cx="152400" cy="152400"/>
            </a:xfrm>
            <a:prstGeom prst="triangle">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75" name="Freeform 74"/>
            <p:cNvSpPr/>
            <p:nvPr/>
          </p:nvSpPr>
          <p:spPr>
            <a:xfrm rot="194509">
              <a:off x="6236765" y="320248"/>
              <a:ext cx="114935" cy="203200"/>
            </a:xfrm>
            <a:custGeom>
              <a:avLst/>
              <a:gdLst>
                <a:gd name="connsiteX0" fmla="*/ 56515 w 114935"/>
                <a:gd name="connsiteY0" fmla="*/ 20320 h 203200"/>
                <a:gd name="connsiteX1" fmla="*/ 102235 w 114935"/>
                <a:gd name="connsiteY1" fmla="*/ 54610 h 203200"/>
                <a:gd name="connsiteX2" fmla="*/ 113665 w 114935"/>
                <a:gd name="connsiteY2" fmla="*/ 104140 h 203200"/>
                <a:gd name="connsiteX3" fmla="*/ 94615 w 114935"/>
                <a:gd name="connsiteY3" fmla="*/ 157480 h 203200"/>
                <a:gd name="connsiteX4" fmla="*/ 45085 w 114935"/>
                <a:gd name="connsiteY4" fmla="*/ 184150 h 203200"/>
                <a:gd name="connsiteX5" fmla="*/ 3175 w 114935"/>
                <a:gd name="connsiteY5" fmla="*/ 176530 h 203200"/>
                <a:gd name="connsiteX6" fmla="*/ 56515 w 114935"/>
                <a:gd name="connsiteY6" fmla="*/ 2032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35" h="203200">
                  <a:moveTo>
                    <a:pt x="56515" y="20320"/>
                  </a:moveTo>
                  <a:cubicBezTo>
                    <a:pt x="73025" y="0"/>
                    <a:pt x="92710" y="40640"/>
                    <a:pt x="102235" y="54610"/>
                  </a:cubicBezTo>
                  <a:cubicBezTo>
                    <a:pt x="111760" y="68580"/>
                    <a:pt x="114935" y="86995"/>
                    <a:pt x="113665" y="104140"/>
                  </a:cubicBezTo>
                  <a:cubicBezTo>
                    <a:pt x="112395" y="121285"/>
                    <a:pt x="106045" y="144145"/>
                    <a:pt x="94615" y="157480"/>
                  </a:cubicBezTo>
                  <a:cubicBezTo>
                    <a:pt x="83185" y="170815"/>
                    <a:pt x="60325" y="180975"/>
                    <a:pt x="45085" y="184150"/>
                  </a:cubicBezTo>
                  <a:cubicBezTo>
                    <a:pt x="29845" y="187325"/>
                    <a:pt x="0" y="203200"/>
                    <a:pt x="3175" y="176530"/>
                  </a:cubicBezTo>
                  <a:cubicBezTo>
                    <a:pt x="6350" y="149860"/>
                    <a:pt x="40005" y="40640"/>
                    <a:pt x="56515" y="20320"/>
                  </a:cubicBezTo>
                  <a:close/>
                </a:path>
              </a:pathLst>
            </a:cu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76" name="Freeform 75"/>
            <p:cNvSpPr/>
            <p:nvPr/>
          </p:nvSpPr>
          <p:spPr>
            <a:xfrm rot="294108">
              <a:off x="6146910" y="561548"/>
              <a:ext cx="114935" cy="203200"/>
            </a:xfrm>
            <a:custGeom>
              <a:avLst/>
              <a:gdLst>
                <a:gd name="connsiteX0" fmla="*/ 56515 w 114935"/>
                <a:gd name="connsiteY0" fmla="*/ 20320 h 203200"/>
                <a:gd name="connsiteX1" fmla="*/ 102235 w 114935"/>
                <a:gd name="connsiteY1" fmla="*/ 54610 h 203200"/>
                <a:gd name="connsiteX2" fmla="*/ 113665 w 114935"/>
                <a:gd name="connsiteY2" fmla="*/ 104140 h 203200"/>
                <a:gd name="connsiteX3" fmla="*/ 94615 w 114935"/>
                <a:gd name="connsiteY3" fmla="*/ 157480 h 203200"/>
                <a:gd name="connsiteX4" fmla="*/ 45085 w 114935"/>
                <a:gd name="connsiteY4" fmla="*/ 184150 h 203200"/>
                <a:gd name="connsiteX5" fmla="*/ 3175 w 114935"/>
                <a:gd name="connsiteY5" fmla="*/ 176530 h 203200"/>
                <a:gd name="connsiteX6" fmla="*/ 56515 w 114935"/>
                <a:gd name="connsiteY6" fmla="*/ 2032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935" h="203200">
                  <a:moveTo>
                    <a:pt x="56515" y="20320"/>
                  </a:moveTo>
                  <a:cubicBezTo>
                    <a:pt x="73025" y="0"/>
                    <a:pt x="92710" y="40640"/>
                    <a:pt x="102235" y="54610"/>
                  </a:cubicBezTo>
                  <a:cubicBezTo>
                    <a:pt x="111760" y="68580"/>
                    <a:pt x="114935" y="86995"/>
                    <a:pt x="113665" y="104140"/>
                  </a:cubicBezTo>
                  <a:cubicBezTo>
                    <a:pt x="112395" y="121285"/>
                    <a:pt x="106045" y="144145"/>
                    <a:pt x="94615" y="157480"/>
                  </a:cubicBezTo>
                  <a:cubicBezTo>
                    <a:pt x="83185" y="170815"/>
                    <a:pt x="60325" y="180975"/>
                    <a:pt x="45085" y="184150"/>
                  </a:cubicBezTo>
                  <a:cubicBezTo>
                    <a:pt x="29845" y="187325"/>
                    <a:pt x="0" y="203200"/>
                    <a:pt x="3175" y="176530"/>
                  </a:cubicBezTo>
                  <a:cubicBezTo>
                    <a:pt x="6350" y="149860"/>
                    <a:pt x="40005" y="40640"/>
                    <a:pt x="56515" y="20320"/>
                  </a:cubicBezTo>
                  <a:close/>
                </a:path>
              </a:pathLst>
            </a:cu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77" name="Freeform 76"/>
            <p:cNvSpPr/>
            <p:nvPr/>
          </p:nvSpPr>
          <p:spPr>
            <a:xfrm rot="20954092">
              <a:off x="3802943" y="798886"/>
              <a:ext cx="103259" cy="102972"/>
            </a:xfrm>
            <a:custGeom>
              <a:avLst/>
              <a:gdLst>
                <a:gd name="connsiteX0" fmla="*/ 18829 w 178878"/>
                <a:gd name="connsiteY0" fmla="*/ 74140 h 102972"/>
                <a:gd name="connsiteX1" fmla="*/ 43542 w 178878"/>
                <a:gd name="connsiteY1" fmla="*/ 14122 h 102972"/>
                <a:gd name="connsiteX2" fmla="*/ 103561 w 178878"/>
                <a:gd name="connsiteY2" fmla="*/ 3530 h 102972"/>
                <a:gd name="connsiteX3" fmla="*/ 156518 w 178878"/>
                <a:gd name="connsiteY3" fmla="*/ 35305 h 102972"/>
                <a:gd name="connsiteX4" fmla="*/ 156518 w 178878"/>
                <a:gd name="connsiteY4" fmla="*/ 95323 h 102972"/>
                <a:gd name="connsiteX5" fmla="*/ 18829 w 178878"/>
                <a:gd name="connsiteY5" fmla="*/ 74140 h 10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878" h="102972">
                  <a:moveTo>
                    <a:pt x="18829" y="74140"/>
                  </a:moveTo>
                  <a:cubicBezTo>
                    <a:pt x="0" y="60607"/>
                    <a:pt x="29420" y="25890"/>
                    <a:pt x="43542" y="14122"/>
                  </a:cubicBezTo>
                  <a:cubicBezTo>
                    <a:pt x="57664" y="2354"/>
                    <a:pt x="84732" y="0"/>
                    <a:pt x="103561" y="3530"/>
                  </a:cubicBezTo>
                  <a:cubicBezTo>
                    <a:pt x="122390" y="7060"/>
                    <a:pt x="147692" y="20006"/>
                    <a:pt x="156518" y="35305"/>
                  </a:cubicBezTo>
                  <a:cubicBezTo>
                    <a:pt x="165344" y="50604"/>
                    <a:pt x="178878" y="87674"/>
                    <a:pt x="156518" y="95323"/>
                  </a:cubicBezTo>
                  <a:cubicBezTo>
                    <a:pt x="134158" y="102972"/>
                    <a:pt x="37658" y="87673"/>
                    <a:pt x="18829" y="74140"/>
                  </a:cubicBezTo>
                  <a:close/>
                </a:path>
              </a:pathLst>
            </a:cu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78" name="Freeform 77"/>
            <p:cNvSpPr/>
            <p:nvPr/>
          </p:nvSpPr>
          <p:spPr>
            <a:xfrm rot="20954092">
              <a:off x="3955343" y="798885"/>
              <a:ext cx="103259" cy="102972"/>
            </a:xfrm>
            <a:custGeom>
              <a:avLst/>
              <a:gdLst>
                <a:gd name="connsiteX0" fmla="*/ 18829 w 178878"/>
                <a:gd name="connsiteY0" fmla="*/ 74140 h 102972"/>
                <a:gd name="connsiteX1" fmla="*/ 43542 w 178878"/>
                <a:gd name="connsiteY1" fmla="*/ 14122 h 102972"/>
                <a:gd name="connsiteX2" fmla="*/ 103561 w 178878"/>
                <a:gd name="connsiteY2" fmla="*/ 3530 h 102972"/>
                <a:gd name="connsiteX3" fmla="*/ 156518 w 178878"/>
                <a:gd name="connsiteY3" fmla="*/ 35305 h 102972"/>
                <a:gd name="connsiteX4" fmla="*/ 156518 w 178878"/>
                <a:gd name="connsiteY4" fmla="*/ 95323 h 102972"/>
                <a:gd name="connsiteX5" fmla="*/ 18829 w 178878"/>
                <a:gd name="connsiteY5" fmla="*/ 74140 h 10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878" h="102972">
                  <a:moveTo>
                    <a:pt x="18829" y="74140"/>
                  </a:moveTo>
                  <a:cubicBezTo>
                    <a:pt x="0" y="60607"/>
                    <a:pt x="29420" y="25890"/>
                    <a:pt x="43542" y="14122"/>
                  </a:cubicBezTo>
                  <a:cubicBezTo>
                    <a:pt x="57664" y="2354"/>
                    <a:pt x="84732" y="0"/>
                    <a:pt x="103561" y="3530"/>
                  </a:cubicBezTo>
                  <a:cubicBezTo>
                    <a:pt x="122390" y="7060"/>
                    <a:pt x="147692" y="20006"/>
                    <a:pt x="156518" y="35305"/>
                  </a:cubicBezTo>
                  <a:cubicBezTo>
                    <a:pt x="165344" y="50604"/>
                    <a:pt x="178878" y="87674"/>
                    <a:pt x="156518" y="95323"/>
                  </a:cubicBezTo>
                  <a:cubicBezTo>
                    <a:pt x="134158" y="102972"/>
                    <a:pt x="37658" y="87673"/>
                    <a:pt x="18829" y="74140"/>
                  </a:cubicBezTo>
                  <a:close/>
                </a:path>
              </a:pathLst>
            </a:cu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83" name="Isosceles Triangle 82"/>
            <p:cNvSpPr/>
            <p:nvPr/>
          </p:nvSpPr>
          <p:spPr>
            <a:xfrm rot="6764379">
              <a:off x="3899930" y="2013111"/>
              <a:ext cx="161454" cy="141906"/>
            </a:xfrm>
            <a:prstGeom prst="triangle">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84" name="Rectangle 83"/>
            <p:cNvSpPr/>
            <p:nvPr/>
          </p:nvSpPr>
          <p:spPr>
            <a:xfrm rot="1372044">
              <a:off x="6206308" y="2009314"/>
              <a:ext cx="98346" cy="457200"/>
            </a:xfrm>
            <a:prstGeom prst="rect">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85" name="Freeform 84"/>
            <p:cNvSpPr/>
            <p:nvPr/>
          </p:nvSpPr>
          <p:spPr>
            <a:xfrm>
              <a:off x="6273399" y="3637785"/>
              <a:ext cx="142969" cy="268065"/>
            </a:xfrm>
            <a:custGeom>
              <a:avLst/>
              <a:gdLst>
                <a:gd name="connsiteX0" fmla="*/ 101269 w 142969"/>
                <a:gd name="connsiteY0" fmla="*/ 0 h 268065"/>
                <a:gd name="connsiteX1" fmla="*/ 0 w 142969"/>
                <a:gd name="connsiteY1" fmla="*/ 268065 h 268065"/>
                <a:gd name="connsiteX2" fmla="*/ 142969 w 142969"/>
                <a:gd name="connsiteY2" fmla="*/ 217430 h 268065"/>
                <a:gd name="connsiteX3" fmla="*/ 101269 w 142969"/>
                <a:gd name="connsiteY3" fmla="*/ 0 h 268065"/>
              </a:gdLst>
              <a:ahLst/>
              <a:cxnLst>
                <a:cxn ang="0">
                  <a:pos x="connsiteX0" y="connsiteY0"/>
                </a:cxn>
                <a:cxn ang="0">
                  <a:pos x="connsiteX1" y="connsiteY1"/>
                </a:cxn>
                <a:cxn ang="0">
                  <a:pos x="connsiteX2" y="connsiteY2"/>
                </a:cxn>
                <a:cxn ang="0">
                  <a:pos x="connsiteX3" y="connsiteY3"/>
                </a:cxn>
              </a:cxnLst>
              <a:rect l="l" t="t" r="r" b="b"/>
              <a:pathLst>
                <a:path w="142969" h="268065">
                  <a:moveTo>
                    <a:pt x="101269" y="0"/>
                  </a:moveTo>
                  <a:lnTo>
                    <a:pt x="0" y="268065"/>
                  </a:lnTo>
                  <a:lnTo>
                    <a:pt x="142969" y="217430"/>
                  </a:lnTo>
                  <a:lnTo>
                    <a:pt x="101269" y="0"/>
                  </a:lnTo>
                  <a:close/>
                </a:path>
              </a:pathLst>
            </a:cu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86" name="Rectangle 85"/>
            <p:cNvSpPr/>
            <p:nvPr/>
          </p:nvSpPr>
          <p:spPr>
            <a:xfrm rot="5400000">
              <a:off x="1607251" y="4279618"/>
              <a:ext cx="139496" cy="45719"/>
            </a:xfrm>
            <a:prstGeom prst="rect">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87" name="Rectangle 86"/>
            <p:cNvSpPr/>
            <p:nvPr/>
          </p:nvSpPr>
          <p:spPr>
            <a:xfrm rot="5400000">
              <a:off x="1720875" y="4279618"/>
              <a:ext cx="139496" cy="45719"/>
            </a:xfrm>
            <a:prstGeom prst="rect">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88" name="Freeform 87"/>
            <p:cNvSpPr/>
            <p:nvPr/>
          </p:nvSpPr>
          <p:spPr>
            <a:xfrm>
              <a:off x="3924758" y="3621440"/>
              <a:ext cx="114447" cy="216708"/>
            </a:xfrm>
            <a:custGeom>
              <a:avLst/>
              <a:gdLst>
                <a:gd name="connsiteX0" fmla="*/ 0 w 126853"/>
                <a:gd name="connsiteY0" fmla="*/ 216708 h 216708"/>
                <a:gd name="connsiteX1" fmla="*/ 126853 w 126853"/>
                <a:gd name="connsiteY1" fmla="*/ 216708 h 216708"/>
                <a:gd name="connsiteX2" fmla="*/ 100426 w 126853"/>
                <a:gd name="connsiteY2" fmla="*/ 0 h 216708"/>
                <a:gd name="connsiteX3" fmla="*/ 0 w 126853"/>
                <a:gd name="connsiteY3" fmla="*/ 216708 h 216708"/>
              </a:gdLst>
              <a:ahLst/>
              <a:cxnLst>
                <a:cxn ang="0">
                  <a:pos x="connsiteX0" y="connsiteY0"/>
                </a:cxn>
                <a:cxn ang="0">
                  <a:pos x="connsiteX1" y="connsiteY1"/>
                </a:cxn>
                <a:cxn ang="0">
                  <a:pos x="connsiteX2" y="connsiteY2"/>
                </a:cxn>
                <a:cxn ang="0">
                  <a:pos x="connsiteX3" y="connsiteY3"/>
                </a:cxn>
              </a:cxnLst>
              <a:rect l="l" t="t" r="r" b="b"/>
              <a:pathLst>
                <a:path w="126853" h="216708">
                  <a:moveTo>
                    <a:pt x="0" y="216708"/>
                  </a:moveTo>
                  <a:lnTo>
                    <a:pt x="126853" y="216708"/>
                  </a:lnTo>
                  <a:lnTo>
                    <a:pt x="100426" y="0"/>
                  </a:lnTo>
                  <a:lnTo>
                    <a:pt x="0" y="216708"/>
                  </a:lnTo>
                  <a:close/>
                </a:path>
              </a:pathLst>
            </a:cu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baseline="-25000" dirty="0">
                <a:solidFill>
                  <a:prstClr val="white"/>
                </a:solidFill>
              </a:endParaRPr>
            </a:p>
          </p:txBody>
        </p:sp>
        <p:sp>
          <p:nvSpPr>
            <p:cNvPr id="92" name="Freeform 91"/>
            <p:cNvSpPr/>
            <p:nvPr/>
          </p:nvSpPr>
          <p:spPr>
            <a:xfrm>
              <a:off x="3946634" y="5639032"/>
              <a:ext cx="152400" cy="180315"/>
            </a:xfrm>
            <a:custGeom>
              <a:avLst/>
              <a:gdLst>
                <a:gd name="connsiteX0" fmla="*/ 107133 w 132785"/>
                <a:gd name="connsiteY0" fmla="*/ 3018 h 102606"/>
                <a:gd name="connsiteX1" fmla="*/ 30179 w 132785"/>
                <a:gd name="connsiteY1" fmla="*/ 3018 h 102606"/>
                <a:gd name="connsiteX2" fmla="*/ 7545 w 132785"/>
                <a:gd name="connsiteY2" fmla="*/ 21125 h 102606"/>
                <a:gd name="connsiteX3" fmla="*/ 3019 w 132785"/>
                <a:gd name="connsiteY3" fmla="*/ 34705 h 102606"/>
                <a:gd name="connsiteX4" fmla="*/ 7545 w 132785"/>
                <a:gd name="connsiteY4" fmla="*/ 79972 h 102606"/>
                <a:gd name="connsiteX5" fmla="*/ 48286 w 132785"/>
                <a:gd name="connsiteY5" fmla="*/ 98079 h 102606"/>
                <a:gd name="connsiteX6" fmla="*/ 120714 w 132785"/>
                <a:gd name="connsiteY6" fmla="*/ 102606 h 102606"/>
                <a:gd name="connsiteX7" fmla="*/ 120714 w 132785"/>
                <a:gd name="connsiteY7" fmla="*/ 98079 h 10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785" h="102606">
                  <a:moveTo>
                    <a:pt x="107133" y="3018"/>
                  </a:moveTo>
                  <a:cubicBezTo>
                    <a:pt x="76955" y="1509"/>
                    <a:pt x="46777" y="0"/>
                    <a:pt x="30179" y="3018"/>
                  </a:cubicBezTo>
                  <a:cubicBezTo>
                    <a:pt x="13581" y="6036"/>
                    <a:pt x="12072" y="15844"/>
                    <a:pt x="7545" y="21125"/>
                  </a:cubicBezTo>
                  <a:cubicBezTo>
                    <a:pt x="3018" y="26406"/>
                    <a:pt x="3019" y="24897"/>
                    <a:pt x="3019" y="34705"/>
                  </a:cubicBezTo>
                  <a:cubicBezTo>
                    <a:pt x="3019" y="44513"/>
                    <a:pt x="0" y="69410"/>
                    <a:pt x="7545" y="79972"/>
                  </a:cubicBezTo>
                  <a:cubicBezTo>
                    <a:pt x="15090" y="90534"/>
                    <a:pt x="29425" y="94307"/>
                    <a:pt x="48286" y="98079"/>
                  </a:cubicBezTo>
                  <a:cubicBezTo>
                    <a:pt x="67147" y="101851"/>
                    <a:pt x="108643" y="102606"/>
                    <a:pt x="120714" y="102606"/>
                  </a:cubicBezTo>
                  <a:cubicBezTo>
                    <a:pt x="132785" y="102606"/>
                    <a:pt x="126749" y="100342"/>
                    <a:pt x="120714" y="98079"/>
                  </a:cubicBezTo>
                </a:path>
              </a:pathLst>
            </a:custGeom>
            <a:solidFill>
              <a:schemeClr val="accent2"/>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en-US">
                <a:solidFill>
                  <a:prstClr val="black"/>
                </a:solidFill>
              </a:endParaRPr>
            </a:p>
          </p:txBody>
        </p:sp>
        <p:sp>
          <p:nvSpPr>
            <p:cNvPr id="93" name="Freeform 92"/>
            <p:cNvSpPr/>
            <p:nvPr/>
          </p:nvSpPr>
          <p:spPr>
            <a:xfrm>
              <a:off x="1770784" y="2047825"/>
              <a:ext cx="128258" cy="479834"/>
            </a:xfrm>
            <a:custGeom>
              <a:avLst/>
              <a:gdLst>
                <a:gd name="connsiteX0" fmla="*/ 64884 w 128258"/>
                <a:gd name="connsiteY0" fmla="*/ 0 h 479834"/>
                <a:gd name="connsiteX1" fmla="*/ 10563 w 128258"/>
                <a:gd name="connsiteY1" fmla="*/ 86008 h 479834"/>
                <a:gd name="connsiteX2" fmla="*/ 1509 w 128258"/>
                <a:gd name="connsiteY2" fmla="*/ 190123 h 479834"/>
                <a:gd name="connsiteX3" fmla="*/ 15090 w 128258"/>
                <a:gd name="connsiteY3" fmla="*/ 303291 h 479834"/>
                <a:gd name="connsiteX4" fmla="*/ 42250 w 128258"/>
                <a:gd name="connsiteY4" fmla="*/ 393826 h 479834"/>
                <a:gd name="connsiteX5" fmla="*/ 92044 w 128258"/>
                <a:gd name="connsiteY5" fmla="*/ 452673 h 479834"/>
                <a:gd name="connsiteX6" fmla="*/ 128258 w 128258"/>
                <a:gd name="connsiteY6" fmla="*/ 479834 h 47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 h="479834">
                  <a:moveTo>
                    <a:pt x="64884" y="0"/>
                  </a:moveTo>
                  <a:cubicBezTo>
                    <a:pt x="43005" y="27160"/>
                    <a:pt x="21126" y="54321"/>
                    <a:pt x="10563" y="86008"/>
                  </a:cubicBezTo>
                  <a:cubicBezTo>
                    <a:pt x="0" y="117695"/>
                    <a:pt x="755" y="153909"/>
                    <a:pt x="1509" y="190123"/>
                  </a:cubicBezTo>
                  <a:cubicBezTo>
                    <a:pt x="2263" y="226337"/>
                    <a:pt x="8300" y="269341"/>
                    <a:pt x="15090" y="303291"/>
                  </a:cubicBezTo>
                  <a:cubicBezTo>
                    <a:pt x="21880" y="337242"/>
                    <a:pt x="29424" y="368929"/>
                    <a:pt x="42250" y="393826"/>
                  </a:cubicBezTo>
                  <a:cubicBezTo>
                    <a:pt x="55076" y="418723"/>
                    <a:pt x="77709" y="438338"/>
                    <a:pt x="92044" y="452673"/>
                  </a:cubicBezTo>
                  <a:cubicBezTo>
                    <a:pt x="106379" y="467008"/>
                    <a:pt x="117318" y="473421"/>
                    <a:pt x="128258" y="479834"/>
                  </a:cubicBezTo>
                </a:path>
              </a:pathLst>
            </a:custGeom>
            <a:solidFill>
              <a:schemeClr val="accent2"/>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en-US">
                <a:solidFill>
                  <a:prstClr val="black"/>
                </a:solidFill>
              </a:endParaRPr>
            </a:p>
          </p:txBody>
        </p:sp>
        <p:sp>
          <p:nvSpPr>
            <p:cNvPr id="98" name="Isosceles Triangle 97"/>
            <p:cNvSpPr/>
            <p:nvPr/>
          </p:nvSpPr>
          <p:spPr>
            <a:xfrm rot="6764379">
              <a:off x="3823730" y="2192673"/>
              <a:ext cx="161454" cy="141906"/>
            </a:xfrm>
            <a:prstGeom prst="triangle">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99" name="Isosceles Triangle 98"/>
            <p:cNvSpPr/>
            <p:nvPr/>
          </p:nvSpPr>
          <p:spPr>
            <a:xfrm rot="6764379">
              <a:off x="3747531" y="2376003"/>
              <a:ext cx="161454" cy="141906"/>
            </a:xfrm>
            <a:prstGeom prst="triangle">
              <a:avLst/>
            </a:prstGeom>
            <a:solidFill>
              <a:schemeClr val="accent2">
                <a:lumMod val="60000"/>
                <a:lumOff val="40000"/>
              </a:schemeClr>
            </a:solidFill>
            <a:ln w="952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a:solidFill>
                  <a:prstClr val="white"/>
                </a:solidFill>
              </a:endParaRPr>
            </a:p>
          </p:txBody>
        </p:sp>
        <p:sp>
          <p:nvSpPr>
            <p:cNvPr id="100" name="Freeform 99"/>
            <p:cNvSpPr/>
            <p:nvPr/>
          </p:nvSpPr>
          <p:spPr>
            <a:xfrm>
              <a:off x="6140590" y="5925726"/>
              <a:ext cx="299519" cy="155418"/>
            </a:xfrm>
            <a:custGeom>
              <a:avLst/>
              <a:gdLst>
                <a:gd name="connsiteX0" fmla="*/ 0 w 299519"/>
                <a:gd name="connsiteY0" fmla="*/ 146365 h 155418"/>
                <a:gd name="connsiteX1" fmla="*/ 9054 w 299519"/>
                <a:gd name="connsiteY1" fmla="*/ 87517 h 155418"/>
                <a:gd name="connsiteX2" fmla="*/ 36214 w 299519"/>
                <a:gd name="connsiteY2" fmla="*/ 37723 h 155418"/>
                <a:gd name="connsiteX3" fmla="*/ 108642 w 299519"/>
                <a:gd name="connsiteY3" fmla="*/ 10563 h 155418"/>
                <a:gd name="connsiteX4" fmla="*/ 194650 w 299519"/>
                <a:gd name="connsiteY4" fmla="*/ 6036 h 155418"/>
                <a:gd name="connsiteX5" fmla="*/ 262551 w 299519"/>
                <a:gd name="connsiteY5" fmla="*/ 46777 h 155418"/>
                <a:gd name="connsiteX6" fmla="*/ 294238 w 299519"/>
                <a:gd name="connsiteY6" fmla="*/ 110151 h 155418"/>
                <a:gd name="connsiteX7" fmla="*/ 294238 w 299519"/>
                <a:gd name="connsiteY7" fmla="*/ 155418 h 15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519" h="155418">
                  <a:moveTo>
                    <a:pt x="0" y="146365"/>
                  </a:moveTo>
                  <a:cubicBezTo>
                    <a:pt x="1509" y="125994"/>
                    <a:pt x="3018" y="105624"/>
                    <a:pt x="9054" y="87517"/>
                  </a:cubicBezTo>
                  <a:cubicBezTo>
                    <a:pt x="15090" y="69410"/>
                    <a:pt x="19616" y="50549"/>
                    <a:pt x="36214" y="37723"/>
                  </a:cubicBezTo>
                  <a:cubicBezTo>
                    <a:pt x="52812" y="24897"/>
                    <a:pt x="82236" y="15844"/>
                    <a:pt x="108642" y="10563"/>
                  </a:cubicBezTo>
                  <a:cubicBezTo>
                    <a:pt x="135048" y="5282"/>
                    <a:pt x="168998" y="0"/>
                    <a:pt x="194650" y="6036"/>
                  </a:cubicBezTo>
                  <a:cubicBezTo>
                    <a:pt x="220302" y="12072"/>
                    <a:pt x="245953" y="29425"/>
                    <a:pt x="262551" y="46777"/>
                  </a:cubicBezTo>
                  <a:cubicBezTo>
                    <a:pt x="279149" y="64129"/>
                    <a:pt x="288957" y="92044"/>
                    <a:pt x="294238" y="110151"/>
                  </a:cubicBezTo>
                  <a:cubicBezTo>
                    <a:pt x="299519" y="128258"/>
                    <a:pt x="296878" y="141838"/>
                    <a:pt x="294238" y="155418"/>
                  </a:cubicBezTo>
                </a:path>
              </a:pathLst>
            </a:custGeom>
            <a:solidFill>
              <a:schemeClr val="accent2"/>
            </a:solidFill>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en-US">
                <a:solidFill>
                  <a:prstClr val="black"/>
                </a:solidFill>
              </a:endParaRPr>
            </a:p>
          </p:txBody>
        </p:sp>
        <p:sp>
          <p:nvSpPr>
            <p:cNvPr id="106" name="Freeform 105"/>
            <p:cNvSpPr/>
            <p:nvPr/>
          </p:nvSpPr>
          <p:spPr>
            <a:xfrm>
              <a:off x="1725222" y="128742"/>
              <a:ext cx="113726" cy="234926"/>
            </a:xfrm>
            <a:custGeom>
              <a:avLst/>
              <a:gdLst>
                <a:gd name="connsiteX0" fmla="*/ 2087 w 113726"/>
                <a:gd name="connsiteY0" fmla="*/ 185156 h 234926"/>
                <a:gd name="connsiteX1" fmla="*/ 9231 w 113726"/>
                <a:gd name="connsiteY1" fmla="*/ 199444 h 234926"/>
                <a:gd name="connsiteX2" fmla="*/ 16375 w 113726"/>
                <a:gd name="connsiteY2" fmla="*/ 213731 h 234926"/>
                <a:gd name="connsiteX3" fmla="*/ 23518 w 113726"/>
                <a:gd name="connsiteY3" fmla="*/ 216112 h 234926"/>
                <a:gd name="connsiteX4" fmla="*/ 37806 w 113726"/>
                <a:gd name="connsiteY4" fmla="*/ 225637 h 234926"/>
                <a:gd name="connsiteX5" fmla="*/ 94956 w 113726"/>
                <a:gd name="connsiteY5" fmla="*/ 232781 h 234926"/>
                <a:gd name="connsiteX6" fmla="*/ 104481 w 113726"/>
                <a:gd name="connsiteY6" fmla="*/ 230400 h 234926"/>
                <a:gd name="connsiteX7" fmla="*/ 106862 w 113726"/>
                <a:gd name="connsiteY7" fmla="*/ 204206 h 234926"/>
                <a:gd name="connsiteX8" fmla="*/ 102100 w 113726"/>
                <a:gd name="connsiteY8" fmla="*/ 151819 h 234926"/>
                <a:gd name="connsiteX9" fmla="*/ 99718 w 113726"/>
                <a:gd name="connsiteY9" fmla="*/ 144675 h 234926"/>
                <a:gd name="connsiteX10" fmla="*/ 94956 w 113726"/>
                <a:gd name="connsiteY10" fmla="*/ 106575 h 234926"/>
                <a:gd name="connsiteX11" fmla="*/ 90193 w 113726"/>
                <a:gd name="connsiteY11" fmla="*/ 92287 h 234926"/>
                <a:gd name="connsiteX12" fmla="*/ 87812 w 113726"/>
                <a:gd name="connsiteY12" fmla="*/ 85144 h 234926"/>
                <a:gd name="connsiteX13" fmla="*/ 85431 w 113726"/>
                <a:gd name="connsiteY13" fmla="*/ 68475 h 234926"/>
                <a:gd name="connsiteX14" fmla="*/ 83050 w 113726"/>
                <a:gd name="connsiteY14" fmla="*/ 35137 h 234926"/>
                <a:gd name="connsiteX15" fmla="*/ 80668 w 113726"/>
                <a:gd name="connsiteY15" fmla="*/ 27994 h 234926"/>
                <a:gd name="connsiteX16" fmla="*/ 78287 w 113726"/>
                <a:gd name="connsiteY16" fmla="*/ 18469 h 234926"/>
                <a:gd name="connsiteX17" fmla="*/ 73525 w 113726"/>
                <a:gd name="connsiteY17" fmla="*/ 4181 h 234926"/>
                <a:gd name="connsiteX18" fmla="*/ 66381 w 113726"/>
                <a:gd name="connsiteY18" fmla="*/ 18469 h 234926"/>
                <a:gd name="connsiteX19" fmla="*/ 59237 w 113726"/>
                <a:gd name="connsiteY19" fmla="*/ 32756 h 234926"/>
                <a:gd name="connsiteX20" fmla="*/ 54475 w 113726"/>
                <a:gd name="connsiteY20" fmla="*/ 47044 h 234926"/>
                <a:gd name="connsiteX21" fmla="*/ 52093 w 113726"/>
                <a:gd name="connsiteY21" fmla="*/ 56569 h 234926"/>
                <a:gd name="connsiteX22" fmla="*/ 47331 w 113726"/>
                <a:gd name="connsiteY22" fmla="*/ 70856 h 234926"/>
                <a:gd name="connsiteX23" fmla="*/ 42568 w 113726"/>
                <a:gd name="connsiteY23" fmla="*/ 85144 h 234926"/>
                <a:gd name="connsiteX24" fmla="*/ 35425 w 113726"/>
                <a:gd name="connsiteY24" fmla="*/ 89906 h 234926"/>
                <a:gd name="connsiteX25" fmla="*/ 28281 w 113726"/>
                <a:gd name="connsiteY25" fmla="*/ 111337 h 234926"/>
                <a:gd name="connsiteX26" fmla="*/ 25900 w 113726"/>
                <a:gd name="connsiteY26" fmla="*/ 118481 h 234926"/>
                <a:gd name="connsiteX27" fmla="*/ 21137 w 113726"/>
                <a:gd name="connsiteY27" fmla="*/ 125625 h 234926"/>
                <a:gd name="connsiteX28" fmla="*/ 13993 w 113726"/>
                <a:gd name="connsiteY28" fmla="*/ 147056 h 234926"/>
                <a:gd name="connsiteX29" fmla="*/ 11612 w 113726"/>
                <a:gd name="connsiteY29" fmla="*/ 154200 h 234926"/>
                <a:gd name="connsiteX30" fmla="*/ 6850 w 113726"/>
                <a:gd name="connsiteY30" fmla="*/ 161344 h 234926"/>
                <a:gd name="connsiteX31" fmla="*/ 2087 w 113726"/>
                <a:gd name="connsiteY31" fmla="*/ 175631 h 234926"/>
                <a:gd name="connsiteX32" fmla="*/ 2087 w 113726"/>
                <a:gd name="connsiteY32" fmla="*/ 185156 h 23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3726" h="234926">
                  <a:moveTo>
                    <a:pt x="2087" y="185156"/>
                  </a:moveTo>
                  <a:cubicBezTo>
                    <a:pt x="8070" y="203109"/>
                    <a:pt x="0" y="180983"/>
                    <a:pt x="9231" y="199444"/>
                  </a:cubicBezTo>
                  <a:cubicBezTo>
                    <a:pt x="12108" y="205197"/>
                    <a:pt x="10687" y="209180"/>
                    <a:pt x="16375" y="213731"/>
                  </a:cubicBezTo>
                  <a:cubicBezTo>
                    <a:pt x="18335" y="215299"/>
                    <a:pt x="21137" y="215318"/>
                    <a:pt x="23518" y="216112"/>
                  </a:cubicBezTo>
                  <a:cubicBezTo>
                    <a:pt x="28281" y="219287"/>
                    <a:pt x="32376" y="223827"/>
                    <a:pt x="37806" y="225637"/>
                  </a:cubicBezTo>
                  <a:cubicBezTo>
                    <a:pt x="65668" y="234926"/>
                    <a:pt x="47081" y="230122"/>
                    <a:pt x="94956" y="232781"/>
                  </a:cubicBezTo>
                  <a:cubicBezTo>
                    <a:pt x="98131" y="231987"/>
                    <a:pt x="101758" y="232215"/>
                    <a:pt x="104481" y="230400"/>
                  </a:cubicBezTo>
                  <a:cubicBezTo>
                    <a:pt x="113726" y="224237"/>
                    <a:pt x="107511" y="211996"/>
                    <a:pt x="106862" y="204206"/>
                  </a:cubicBezTo>
                  <a:cubicBezTo>
                    <a:pt x="105108" y="183158"/>
                    <a:pt x="106221" y="170359"/>
                    <a:pt x="102100" y="151819"/>
                  </a:cubicBezTo>
                  <a:cubicBezTo>
                    <a:pt x="101555" y="149369"/>
                    <a:pt x="100512" y="147056"/>
                    <a:pt x="99718" y="144675"/>
                  </a:cubicBezTo>
                  <a:cubicBezTo>
                    <a:pt x="99204" y="140046"/>
                    <a:pt x="96412" y="112883"/>
                    <a:pt x="94956" y="106575"/>
                  </a:cubicBezTo>
                  <a:cubicBezTo>
                    <a:pt x="93827" y="101683"/>
                    <a:pt x="91781" y="97050"/>
                    <a:pt x="90193" y="92287"/>
                  </a:cubicBezTo>
                  <a:lnTo>
                    <a:pt x="87812" y="85144"/>
                  </a:lnTo>
                  <a:cubicBezTo>
                    <a:pt x="87018" y="79588"/>
                    <a:pt x="85963" y="74062"/>
                    <a:pt x="85431" y="68475"/>
                  </a:cubicBezTo>
                  <a:cubicBezTo>
                    <a:pt x="84375" y="57384"/>
                    <a:pt x="84352" y="46202"/>
                    <a:pt x="83050" y="35137"/>
                  </a:cubicBezTo>
                  <a:cubicBezTo>
                    <a:pt x="82757" y="32644"/>
                    <a:pt x="81358" y="30407"/>
                    <a:pt x="80668" y="27994"/>
                  </a:cubicBezTo>
                  <a:cubicBezTo>
                    <a:pt x="79769" y="24847"/>
                    <a:pt x="79227" y="21604"/>
                    <a:pt x="78287" y="18469"/>
                  </a:cubicBezTo>
                  <a:cubicBezTo>
                    <a:pt x="76845" y="13660"/>
                    <a:pt x="73525" y="4181"/>
                    <a:pt x="73525" y="4181"/>
                  </a:cubicBezTo>
                  <a:cubicBezTo>
                    <a:pt x="67536" y="22142"/>
                    <a:pt x="75615" y="0"/>
                    <a:pt x="66381" y="18469"/>
                  </a:cubicBezTo>
                  <a:cubicBezTo>
                    <a:pt x="56527" y="38178"/>
                    <a:pt x="72882" y="12290"/>
                    <a:pt x="59237" y="32756"/>
                  </a:cubicBezTo>
                  <a:cubicBezTo>
                    <a:pt x="57650" y="37519"/>
                    <a:pt x="55693" y="42174"/>
                    <a:pt x="54475" y="47044"/>
                  </a:cubicBezTo>
                  <a:cubicBezTo>
                    <a:pt x="53681" y="50219"/>
                    <a:pt x="53033" y="53434"/>
                    <a:pt x="52093" y="56569"/>
                  </a:cubicBezTo>
                  <a:cubicBezTo>
                    <a:pt x="50650" y="61377"/>
                    <a:pt x="48918" y="66094"/>
                    <a:pt x="47331" y="70856"/>
                  </a:cubicBezTo>
                  <a:cubicBezTo>
                    <a:pt x="47330" y="70858"/>
                    <a:pt x="42570" y="85143"/>
                    <a:pt x="42568" y="85144"/>
                  </a:cubicBezTo>
                  <a:lnTo>
                    <a:pt x="35425" y="89906"/>
                  </a:lnTo>
                  <a:lnTo>
                    <a:pt x="28281" y="111337"/>
                  </a:lnTo>
                  <a:cubicBezTo>
                    <a:pt x="27487" y="113718"/>
                    <a:pt x="27292" y="116393"/>
                    <a:pt x="25900" y="118481"/>
                  </a:cubicBezTo>
                  <a:lnTo>
                    <a:pt x="21137" y="125625"/>
                  </a:lnTo>
                  <a:lnTo>
                    <a:pt x="13993" y="147056"/>
                  </a:lnTo>
                  <a:cubicBezTo>
                    <a:pt x="13199" y="149437"/>
                    <a:pt x="13004" y="152111"/>
                    <a:pt x="11612" y="154200"/>
                  </a:cubicBezTo>
                  <a:cubicBezTo>
                    <a:pt x="10025" y="156581"/>
                    <a:pt x="8012" y="158729"/>
                    <a:pt x="6850" y="161344"/>
                  </a:cubicBezTo>
                  <a:cubicBezTo>
                    <a:pt x="4811" y="165931"/>
                    <a:pt x="3675" y="170869"/>
                    <a:pt x="2087" y="175631"/>
                  </a:cubicBezTo>
                  <a:lnTo>
                    <a:pt x="2087" y="185156"/>
                  </a:lnTo>
                  <a:close/>
                </a:path>
              </a:pathLst>
            </a:custGeom>
            <a:solidFill>
              <a:schemeClr val="accent2"/>
            </a:solidFill>
            <a:ln w="952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Explain overview</a:t>
            </a:r>
            <a:endParaRPr lang="en-US" dirty="0"/>
          </a:p>
        </p:txBody>
      </p:sp>
      <p:sp>
        <p:nvSpPr>
          <p:cNvPr id="3" name="Content Placeholder 2"/>
          <p:cNvSpPr>
            <a:spLocks noGrp="1"/>
          </p:cNvSpPr>
          <p:nvPr>
            <p:ph sz="quarter" idx="1"/>
          </p:nvPr>
        </p:nvSpPr>
        <p:spPr/>
        <p:txBody>
          <a:bodyPr/>
          <a:lstStyle/>
          <a:p>
            <a:r>
              <a:rPr lang="en-US" dirty="0" smtClean="0"/>
              <a:t>Protein to phenotype activity</a:t>
            </a:r>
          </a:p>
          <a:p>
            <a:pPr lvl="1"/>
            <a:r>
              <a:rPr lang="en-US" dirty="0" smtClean="0"/>
              <a:t>Students  explore how structural changes in a protein would change its function and impact on phenotype using fill in charts.</a:t>
            </a:r>
          </a:p>
          <a:p>
            <a:r>
              <a:rPr lang="en-US" u="sng" dirty="0" smtClean="0"/>
              <a:t>Analysis questions to be discussed at tables and recorded in notebooks</a:t>
            </a:r>
            <a:endParaRPr lang="en-US" dirty="0" smtClean="0"/>
          </a:p>
          <a:p>
            <a:pPr lvl="1"/>
            <a:r>
              <a:rPr lang="en-US" dirty="0" smtClean="0"/>
              <a:t>What determines a protein’s structure?</a:t>
            </a:r>
          </a:p>
          <a:p>
            <a:pPr lvl="1"/>
            <a:r>
              <a:rPr lang="en-US" dirty="0" smtClean="0"/>
              <a:t>What happens to a protein if gene instruction change?</a:t>
            </a:r>
          </a:p>
          <a:p>
            <a:pPr lvl="1"/>
            <a:r>
              <a:rPr lang="en-US" dirty="0" smtClean="0"/>
              <a:t>What causes a change in a protein’s function?</a:t>
            </a:r>
          </a:p>
          <a:p>
            <a:pPr lvl="1"/>
            <a:r>
              <a:rPr lang="en-US" dirty="0" smtClean="0"/>
              <a:t>If a protein’s structure changes that will affect its-----.</a:t>
            </a:r>
          </a:p>
          <a:p>
            <a:pPr lvl="1"/>
            <a:r>
              <a:rPr lang="en-US" dirty="0" smtClean="0"/>
              <a:t>How are genes used as instructions to make proteins?</a:t>
            </a:r>
          </a:p>
          <a:p>
            <a:pPr lvl="1"/>
            <a:endParaRPr lang="en-US" dirty="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Date Placeholder 4"/>
          <p:cNvSpPr>
            <a:spLocks noGrp="1"/>
          </p:cNvSpPr>
          <p:nvPr>
            <p:ph type="dt" sz="half" idx="10"/>
          </p:nvPr>
        </p:nvSpPr>
        <p:spPr/>
        <p:txBody>
          <a:bodyPr/>
          <a:lstStyle/>
          <a:p>
            <a:r>
              <a:rPr lang="en-US" smtClean="0"/>
              <a:t>Scripps Classroom Connection</a:t>
            </a:r>
            <a:endParaRPr lang="en-US" dirty="0"/>
          </a:p>
        </p:txBody>
      </p:sp>
      <p:sp>
        <p:nvSpPr>
          <p:cNvPr id="2" name="Footer Placeholder 3"/>
          <p:cNvSpPr>
            <a:spLocks noGrp="1"/>
          </p:cNvSpPr>
          <p:nvPr>
            <p:ph type="ftr" sz="quarter" idx="11"/>
          </p:nvPr>
        </p:nvSpPr>
        <p:spPr/>
        <p:txBody>
          <a:bodyPr/>
          <a:lstStyle/>
          <a:p>
            <a:r>
              <a:rPr lang="en-US" dirty="0" smtClean="0"/>
              <a:t>http://earthref.org/SCC</a:t>
            </a:r>
            <a:endParaRPr lang="en-US" dirty="0"/>
          </a:p>
        </p:txBody>
      </p:sp>
      <p:sp>
        <p:nvSpPr>
          <p:cNvPr id="4" name="TextBox 3"/>
          <p:cNvSpPr txBox="1"/>
          <p:nvPr/>
        </p:nvSpPr>
        <p:spPr>
          <a:xfrm>
            <a:off x="0" y="3581400"/>
            <a:ext cx="9144000" cy="1200329"/>
          </a:xfrm>
          <a:prstGeom prst="rect">
            <a:avLst/>
          </a:prstGeom>
          <a:noFill/>
        </p:spPr>
        <p:txBody>
          <a:bodyPr wrap="square" rtlCol="0">
            <a:spAutoFit/>
          </a:bodyPr>
          <a:lstStyle/>
          <a:p>
            <a:pPr algn="ctr"/>
            <a:r>
              <a:rPr lang="en-US" sz="3600" dirty="0" smtClean="0"/>
              <a:t>Compare your proteins, do they look different?</a:t>
            </a:r>
          </a:p>
        </p:txBody>
      </p:sp>
      <p:sp>
        <p:nvSpPr>
          <p:cNvPr id="5" name="TextBox 4"/>
          <p:cNvSpPr txBox="1"/>
          <p:nvPr/>
        </p:nvSpPr>
        <p:spPr>
          <a:xfrm>
            <a:off x="381000" y="4876800"/>
            <a:ext cx="8382000" cy="1200329"/>
          </a:xfrm>
          <a:prstGeom prst="rect">
            <a:avLst/>
          </a:prstGeom>
          <a:solidFill>
            <a:schemeClr val="tx2">
              <a:lumMod val="40000"/>
              <a:lumOff val="60000"/>
            </a:schemeClr>
          </a:solidFill>
        </p:spPr>
        <p:txBody>
          <a:bodyPr wrap="square" rtlCol="0">
            <a:spAutoFit/>
          </a:bodyPr>
          <a:lstStyle/>
          <a:p>
            <a:pPr algn="ctr"/>
            <a:r>
              <a:rPr lang="en-US" sz="3600" dirty="0" smtClean="0"/>
              <a:t>List the differences in your two proteins in your notebook</a:t>
            </a:r>
            <a:endParaRPr lang="en-US" sz="3600" dirty="0"/>
          </a:p>
        </p:txBody>
      </p:sp>
      <p:pic>
        <p:nvPicPr>
          <p:cNvPr id="6" name="Picture 5" descr="Gene to protein activity.JPG"/>
          <p:cNvPicPr>
            <a:picLocks noChangeAspect="1"/>
          </p:cNvPicPr>
          <p:nvPr/>
        </p:nvPicPr>
        <p:blipFill>
          <a:blip r:embed="rId3" cstate="print"/>
          <a:srcRect l="27660" t="34043" r="23404" b="709"/>
          <a:stretch>
            <a:fillRect/>
          </a:stretch>
        </p:blipFill>
        <p:spPr>
          <a:xfrm>
            <a:off x="887819" y="457200"/>
            <a:ext cx="3124200" cy="3124200"/>
          </a:xfrm>
          <a:prstGeom prst="ellipse">
            <a:avLst/>
          </a:prstGeom>
        </p:spPr>
      </p:pic>
      <p:pic>
        <p:nvPicPr>
          <p:cNvPr id="9" name="Picture 8" descr="Protein2.JPG"/>
          <p:cNvPicPr>
            <a:picLocks noChangeAspect="1"/>
          </p:cNvPicPr>
          <p:nvPr/>
        </p:nvPicPr>
        <p:blipFill>
          <a:blip r:embed="rId4"/>
          <a:srcRect l="3075" t="6667" r="3695" b="19845"/>
          <a:stretch>
            <a:fillRect/>
          </a:stretch>
        </p:blipFill>
        <p:spPr>
          <a:xfrm>
            <a:off x="4938823" y="243549"/>
            <a:ext cx="3175888" cy="3337851"/>
          </a:xfrm>
          <a:prstGeom prst="ellipse">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Protein to Phenotype overview</a:t>
            </a:r>
            <a:endParaRPr lang="en-US" dirty="0"/>
          </a:p>
        </p:txBody>
      </p:sp>
      <p:sp>
        <p:nvSpPr>
          <p:cNvPr id="3" name="Content Placeholder 2"/>
          <p:cNvSpPr>
            <a:spLocks noGrp="1"/>
          </p:cNvSpPr>
          <p:nvPr>
            <p:ph sz="quarter" idx="1"/>
          </p:nvPr>
        </p:nvSpPr>
        <p:spPr/>
        <p:txBody>
          <a:bodyPr/>
          <a:lstStyle/>
          <a:p>
            <a:r>
              <a:rPr lang="en-US" dirty="0" smtClean="0"/>
              <a:t>Activity: Students  explore how structural changes in a protein would change its function and impact on phenotype using fill in charts.</a:t>
            </a:r>
          </a:p>
          <a:p>
            <a:r>
              <a:rPr lang="en-US" dirty="0" smtClean="0"/>
              <a:t>Four proteins from previous lesson will be explored:</a:t>
            </a:r>
          </a:p>
          <a:p>
            <a:endParaRPr lang="en-US" dirty="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schemeClr val="bg1"/>
                </a:solidFill>
              </a:rPr>
              <a:t>http://earthref.org/SCC</a:t>
            </a:r>
            <a:endParaRPr lang="en-US" dirty="0">
              <a:solidFill>
                <a:schemeClr val="bg1"/>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pic>
        <p:nvPicPr>
          <p:cNvPr id="6" name="Picture 5" descr="Cell wall builder.png"/>
          <p:cNvPicPr>
            <a:picLocks noChangeAspect="1"/>
          </p:cNvPicPr>
          <p:nvPr/>
        </p:nvPicPr>
        <p:blipFill>
          <a:blip r:embed="rId3"/>
          <a:stretch>
            <a:fillRect/>
          </a:stretch>
        </p:blipFill>
        <p:spPr>
          <a:xfrm>
            <a:off x="3885796" y="3423672"/>
            <a:ext cx="2047164" cy="1919217"/>
          </a:xfrm>
          <a:prstGeom prst="rect">
            <a:avLst/>
          </a:prstGeom>
        </p:spPr>
      </p:pic>
      <p:pic>
        <p:nvPicPr>
          <p:cNvPr id="7" name="Picture 6" descr="Foreman.png"/>
          <p:cNvPicPr>
            <a:picLocks noChangeAspect="1"/>
          </p:cNvPicPr>
          <p:nvPr/>
        </p:nvPicPr>
        <p:blipFill>
          <a:blip r:embed="rId4"/>
          <a:stretch>
            <a:fillRect/>
          </a:stretch>
        </p:blipFill>
        <p:spPr>
          <a:xfrm>
            <a:off x="7092382" y="3657909"/>
            <a:ext cx="1713290" cy="1602204"/>
          </a:xfrm>
          <a:prstGeom prst="rect">
            <a:avLst/>
          </a:prstGeom>
        </p:spPr>
      </p:pic>
      <p:pic>
        <p:nvPicPr>
          <p:cNvPr id="8" name="Picture 7" descr="Frame.png"/>
          <p:cNvPicPr>
            <a:picLocks noChangeAspect="1"/>
          </p:cNvPicPr>
          <p:nvPr/>
        </p:nvPicPr>
        <p:blipFill>
          <a:blip r:embed="rId5"/>
          <a:stretch>
            <a:fillRect/>
          </a:stretch>
        </p:blipFill>
        <p:spPr>
          <a:xfrm>
            <a:off x="475769" y="3657909"/>
            <a:ext cx="1434918" cy="1496455"/>
          </a:xfrm>
          <a:prstGeom prst="rect">
            <a:avLst/>
          </a:prstGeom>
        </p:spPr>
      </p:pic>
      <p:pic>
        <p:nvPicPr>
          <p:cNvPr id="9" name="Picture 8" descr="Transporter.png"/>
          <p:cNvPicPr>
            <a:picLocks noChangeAspect="1"/>
          </p:cNvPicPr>
          <p:nvPr/>
        </p:nvPicPr>
        <p:blipFill>
          <a:blip r:embed="rId6"/>
          <a:stretch>
            <a:fillRect/>
          </a:stretch>
        </p:blipFill>
        <p:spPr>
          <a:xfrm>
            <a:off x="2560897" y="3423672"/>
            <a:ext cx="1177938" cy="2228472"/>
          </a:xfrm>
          <a:prstGeom prst="rect">
            <a:avLst/>
          </a:prstGeom>
        </p:spPr>
      </p:pic>
      <p:sp>
        <p:nvSpPr>
          <p:cNvPr id="10" name="TextBox 9"/>
          <p:cNvSpPr txBox="1"/>
          <p:nvPr/>
        </p:nvSpPr>
        <p:spPr>
          <a:xfrm>
            <a:off x="163041" y="5342889"/>
            <a:ext cx="2020602" cy="523220"/>
          </a:xfrm>
          <a:prstGeom prst="rect">
            <a:avLst/>
          </a:prstGeom>
          <a:noFill/>
        </p:spPr>
        <p:txBody>
          <a:bodyPr wrap="square" rtlCol="0">
            <a:spAutoFit/>
          </a:bodyPr>
          <a:lstStyle/>
          <a:p>
            <a:pPr algn="ctr"/>
            <a:r>
              <a:rPr lang="en-US" sz="1400" dirty="0" smtClean="0"/>
              <a:t>Frame/ Protein that determines cell shape </a:t>
            </a:r>
            <a:endParaRPr lang="en-US" sz="1400" dirty="0"/>
          </a:p>
        </p:txBody>
      </p:sp>
      <p:sp>
        <p:nvSpPr>
          <p:cNvPr id="11" name="TextBox 10"/>
          <p:cNvSpPr txBox="1"/>
          <p:nvPr/>
        </p:nvSpPr>
        <p:spPr>
          <a:xfrm>
            <a:off x="1910687" y="5652144"/>
            <a:ext cx="2293558" cy="738664"/>
          </a:xfrm>
          <a:prstGeom prst="rect">
            <a:avLst/>
          </a:prstGeom>
          <a:noFill/>
        </p:spPr>
        <p:txBody>
          <a:bodyPr wrap="square" rtlCol="0">
            <a:spAutoFit/>
          </a:bodyPr>
          <a:lstStyle/>
          <a:p>
            <a:pPr algn="ctr"/>
            <a:r>
              <a:rPr lang="en-US" sz="1400" dirty="0" smtClean="0"/>
              <a:t>Transports materials/ Protein that transports the cell’s building blocks</a:t>
            </a:r>
            <a:endParaRPr lang="en-US" sz="1400" dirty="0"/>
          </a:p>
        </p:txBody>
      </p:sp>
      <p:sp>
        <p:nvSpPr>
          <p:cNvPr id="12" name="TextBox 11"/>
          <p:cNvSpPr txBox="1"/>
          <p:nvPr/>
        </p:nvSpPr>
        <p:spPr>
          <a:xfrm>
            <a:off x="4204245" y="5403146"/>
            <a:ext cx="2605988" cy="523220"/>
          </a:xfrm>
          <a:prstGeom prst="rect">
            <a:avLst/>
          </a:prstGeom>
          <a:noFill/>
        </p:spPr>
        <p:txBody>
          <a:bodyPr wrap="square" rtlCol="0">
            <a:spAutoFit/>
          </a:bodyPr>
          <a:lstStyle/>
          <a:p>
            <a:pPr algn="ctr"/>
            <a:r>
              <a:rPr lang="en-US" sz="1400" dirty="0" smtClean="0"/>
              <a:t>Builds the brick wall/ Protein that builds the cell wall</a:t>
            </a:r>
            <a:endParaRPr lang="en-US" sz="1400" dirty="0"/>
          </a:p>
        </p:txBody>
      </p:sp>
      <p:sp>
        <p:nvSpPr>
          <p:cNvPr id="13" name="TextBox 12"/>
          <p:cNvSpPr txBox="1"/>
          <p:nvPr/>
        </p:nvSpPr>
        <p:spPr>
          <a:xfrm>
            <a:off x="6619164" y="5403146"/>
            <a:ext cx="2358748" cy="523220"/>
          </a:xfrm>
          <a:prstGeom prst="rect">
            <a:avLst/>
          </a:prstGeom>
          <a:noFill/>
        </p:spPr>
        <p:txBody>
          <a:bodyPr wrap="square" rtlCol="0">
            <a:spAutoFit/>
          </a:bodyPr>
          <a:lstStyle/>
          <a:p>
            <a:pPr algn="ctr"/>
            <a:r>
              <a:rPr lang="en-US" sz="1400" dirty="0" smtClean="0"/>
              <a:t>Foreman/ Protein that stops and starts processes</a:t>
            </a:r>
            <a:endParaRPr lang="en-US" sz="14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Date Placeholder 4"/>
          <p:cNvSpPr>
            <a:spLocks noGrp="1"/>
          </p:cNvSpPr>
          <p:nvPr>
            <p:ph type="dt" sz="half" idx="10"/>
          </p:nvPr>
        </p:nvSpPr>
        <p:spPr/>
        <p:txBody>
          <a:bodyPr/>
          <a:lstStyle/>
          <a:p>
            <a:r>
              <a:rPr lang="en-US" smtClean="0"/>
              <a:t>Scripps Classroom Connection</a:t>
            </a:r>
            <a:endParaRPr lang="en-US" dirty="0"/>
          </a:p>
        </p:txBody>
      </p:sp>
      <p:sp>
        <p:nvSpPr>
          <p:cNvPr id="2" name="Footer Placeholder 3"/>
          <p:cNvSpPr>
            <a:spLocks noGrp="1"/>
          </p:cNvSpPr>
          <p:nvPr>
            <p:ph type="ftr" sz="quarter" idx="11"/>
          </p:nvPr>
        </p:nvSpPr>
        <p:spPr/>
        <p:txBody>
          <a:bodyPr/>
          <a:lstStyle/>
          <a:p>
            <a:r>
              <a:rPr lang="en-US" dirty="0" smtClean="0"/>
              <a:t>http://earthref.org/SCC</a:t>
            </a:r>
            <a:endParaRPr lang="en-US" dirty="0"/>
          </a:p>
        </p:txBody>
      </p:sp>
      <p:sp>
        <p:nvSpPr>
          <p:cNvPr id="4" name="TextBox 3"/>
          <p:cNvSpPr txBox="1"/>
          <p:nvPr/>
        </p:nvSpPr>
        <p:spPr>
          <a:xfrm>
            <a:off x="304800" y="1143000"/>
            <a:ext cx="3962400" cy="2862322"/>
          </a:xfrm>
          <a:prstGeom prst="rect">
            <a:avLst/>
          </a:prstGeom>
          <a:noFill/>
        </p:spPr>
        <p:txBody>
          <a:bodyPr wrap="square" rtlCol="0">
            <a:spAutoFit/>
          </a:bodyPr>
          <a:lstStyle/>
          <a:p>
            <a:pPr algn="ctr"/>
            <a:r>
              <a:rPr lang="en-US" sz="3600" dirty="0" smtClean="0"/>
              <a:t>Consider how changes in proteins might change the cells they are in…</a:t>
            </a:r>
          </a:p>
        </p:txBody>
      </p:sp>
      <p:sp>
        <p:nvSpPr>
          <p:cNvPr id="5" name="TextBox 4"/>
          <p:cNvSpPr txBox="1"/>
          <p:nvPr/>
        </p:nvSpPr>
        <p:spPr>
          <a:xfrm>
            <a:off x="381000" y="4876800"/>
            <a:ext cx="8382000" cy="1200329"/>
          </a:xfrm>
          <a:prstGeom prst="rect">
            <a:avLst/>
          </a:prstGeom>
          <a:solidFill>
            <a:schemeClr val="tx2">
              <a:lumMod val="40000"/>
              <a:lumOff val="60000"/>
            </a:schemeClr>
          </a:solidFill>
        </p:spPr>
        <p:txBody>
          <a:bodyPr wrap="square" rtlCol="0">
            <a:spAutoFit/>
          </a:bodyPr>
          <a:lstStyle/>
          <a:p>
            <a:pPr algn="ctr"/>
            <a:r>
              <a:rPr lang="en-US" sz="3600" dirty="0" smtClean="0"/>
              <a:t>Complete the Protein to Phenotype activities in your notebook</a:t>
            </a:r>
            <a:endParaRPr lang="en-US" sz="3600" dirty="0"/>
          </a:p>
        </p:txBody>
      </p:sp>
      <p:pic>
        <p:nvPicPr>
          <p:cNvPr id="10" name="Picture 9" descr="All.png"/>
          <p:cNvPicPr>
            <a:picLocks noChangeAspect="1"/>
          </p:cNvPicPr>
          <p:nvPr/>
        </p:nvPicPr>
        <p:blipFill>
          <a:blip r:embed="rId3"/>
          <a:stretch>
            <a:fillRect/>
          </a:stretch>
        </p:blipFill>
        <p:spPr>
          <a:xfrm>
            <a:off x="3987074" y="459473"/>
            <a:ext cx="4775926" cy="42564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p:cNvPicPr/>
          <p:nvPr/>
        </p:nvPicPr>
        <p:blipFill>
          <a:blip r:embed="rId3" cstate="print"/>
          <a:srcRect l="71544" t="16372" r="2387" b="26830"/>
          <a:stretch>
            <a:fillRect/>
          </a:stretch>
        </p:blipFill>
        <p:spPr bwMode="auto">
          <a:xfrm>
            <a:off x="808074" y="286246"/>
            <a:ext cx="7793665" cy="6040559"/>
          </a:xfrm>
          <a:prstGeom prst="rect">
            <a:avLst/>
          </a:prstGeom>
          <a:noFill/>
          <a:ln w="9525">
            <a:noFill/>
            <a:miter lim="800000"/>
            <a:headEnd/>
            <a:tailEnd/>
          </a:ln>
        </p:spPr>
      </p:pic>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6"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Picture 3"/>
          <p:cNvPicPr/>
          <p:nvPr/>
        </p:nvPicPr>
        <p:blipFill>
          <a:blip r:embed="rId3" cstate="print"/>
          <a:srcRect l="71399" t="16839" r="3156" b="26885"/>
          <a:stretch>
            <a:fillRect/>
          </a:stretch>
        </p:blipFill>
        <p:spPr bwMode="auto">
          <a:xfrm>
            <a:off x="1063257" y="315311"/>
            <a:ext cx="7024454" cy="5947266"/>
          </a:xfrm>
          <a:prstGeom prst="rect">
            <a:avLst/>
          </a:prstGeom>
          <a:noFill/>
          <a:ln w="9525">
            <a:noFill/>
            <a:miter lim="800000"/>
            <a:headEnd/>
            <a:tailEnd/>
          </a:ln>
        </p:spPr>
      </p:pic>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7"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Picture 3"/>
          <p:cNvPicPr/>
          <p:nvPr/>
        </p:nvPicPr>
        <p:blipFill>
          <a:blip r:embed="rId3" cstate="print"/>
          <a:srcRect l="71690" t="17725" r="2865" b="28212"/>
          <a:stretch>
            <a:fillRect/>
          </a:stretch>
        </p:blipFill>
        <p:spPr bwMode="auto">
          <a:xfrm>
            <a:off x="733647" y="255181"/>
            <a:ext cx="7899990" cy="6124354"/>
          </a:xfrm>
          <a:prstGeom prst="rect">
            <a:avLst/>
          </a:prstGeom>
          <a:noFill/>
          <a:ln w="9525">
            <a:noFill/>
            <a:miter lim="800000"/>
            <a:headEnd/>
            <a:tailEnd/>
          </a:ln>
        </p:spPr>
      </p:pic>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7"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Picture 3"/>
          <p:cNvPicPr/>
          <p:nvPr/>
        </p:nvPicPr>
        <p:blipFill>
          <a:blip r:embed="rId3" cstate="print"/>
          <a:srcRect l="71544" t="26991" r="3400" b="16690"/>
          <a:stretch>
            <a:fillRect/>
          </a:stretch>
        </p:blipFill>
        <p:spPr bwMode="auto">
          <a:xfrm>
            <a:off x="850605" y="233916"/>
            <a:ext cx="7655442" cy="6103089"/>
          </a:xfrm>
          <a:prstGeom prst="rect">
            <a:avLst/>
          </a:prstGeom>
          <a:noFill/>
          <a:ln w="9525">
            <a:noFill/>
            <a:miter lim="800000"/>
            <a:headEnd/>
            <a:tailEnd/>
          </a:ln>
        </p:spPr>
      </p:pic>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7"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ene to protein activity.JPG"/>
          <p:cNvPicPr>
            <a:picLocks noChangeAspect="1"/>
          </p:cNvPicPr>
          <p:nvPr/>
        </p:nvPicPr>
        <p:blipFill>
          <a:blip r:embed="rId3" cstate="print"/>
          <a:srcRect l="6078" r="2745" b="65556"/>
          <a:stretch>
            <a:fillRect/>
          </a:stretch>
        </p:blipFill>
        <p:spPr>
          <a:xfrm>
            <a:off x="380999" y="4134061"/>
            <a:ext cx="5551961" cy="1573055"/>
          </a:xfrm>
          <a:prstGeom prst="rect">
            <a:avLst/>
          </a:prstGeom>
        </p:spPr>
      </p:pic>
      <p:sp>
        <p:nvSpPr>
          <p:cNvPr id="4"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6"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7" name="Rectangle 6"/>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extBox 7"/>
          <p:cNvSpPr txBox="1"/>
          <p:nvPr/>
        </p:nvSpPr>
        <p:spPr>
          <a:xfrm>
            <a:off x="380999" y="1876097"/>
            <a:ext cx="4868917" cy="1200329"/>
          </a:xfrm>
          <a:prstGeom prst="rect">
            <a:avLst/>
          </a:prstGeom>
          <a:noFill/>
        </p:spPr>
        <p:txBody>
          <a:bodyPr wrap="square" rtlCol="0">
            <a:spAutoFit/>
          </a:bodyPr>
          <a:lstStyle/>
          <a:p>
            <a:pPr algn="ctr"/>
            <a:r>
              <a:rPr lang="en-US" sz="3600" dirty="0" smtClean="0"/>
              <a:t>What determines a protein’s structure?</a:t>
            </a:r>
          </a:p>
        </p:txBody>
      </p:sp>
      <p:pic>
        <p:nvPicPr>
          <p:cNvPr id="10" name="Picture 9" descr="Gene to protein activity.JPG"/>
          <p:cNvPicPr>
            <a:picLocks noChangeAspect="1"/>
          </p:cNvPicPr>
          <p:nvPr/>
        </p:nvPicPr>
        <p:blipFill>
          <a:blip r:embed="rId4" cstate="print"/>
          <a:srcRect l="27660" t="34043" r="23404" b="709"/>
          <a:stretch>
            <a:fillRect/>
          </a:stretch>
        </p:blipFill>
        <p:spPr>
          <a:xfrm>
            <a:off x="5439103" y="675768"/>
            <a:ext cx="3174254" cy="3174254"/>
          </a:xfrm>
          <a:prstGeom prst="ellipse">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4"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5" name="TextBox 4"/>
          <p:cNvSpPr txBox="1"/>
          <p:nvPr/>
        </p:nvSpPr>
        <p:spPr>
          <a:xfrm>
            <a:off x="381000" y="414670"/>
            <a:ext cx="4447953" cy="1754326"/>
          </a:xfrm>
          <a:prstGeom prst="rect">
            <a:avLst/>
          </a:prstGeom>
          <a:noFill/>
        </p:spPr>
        <p:txBody>
          <a:bodyPr wrap="square" rtlCol="0">
            <a:spAutoFit/>
          </a:bodyPr>
          <a:lstStyle/>
          <a:p>
            <a:pPr algn="ctr"/>
            <a:r>
              <a:rPr lang="en-US" sz="3600" dirty="0" smtClean="0"/>
              <a:t>What happens to a protein if gene instructions change?</a:t>
            </a:r>
          </a:p>
        </p:txBody>
      </p:sp>
      <p:pic>
        <p:nvPicPr>
          <p:cNvPr id="8" name="Picture 7" descr="Gene to protein activity.JPG"/>
          <p:cNvPicPr>
            <a:picLocks noChangeAspect="1"/>
          </p:cNvPicPr>
          <p:nvPr/>
        </p:nvPicPr>
        <p:blipFill>
          <a:blip r:embed="rId3" cstate="print"/>
          <a:srcRect l="6078" r="2745" b="65556"/>
          <a:stretch>
            <a:fillRect/>
          </a:stretch>
        </p:blipFill>
        <p:spPr>
          <a:xfrm>
            <a:off x="381000" y="2425344"/>
            <a:ext cx="4595038" cy="1301927"/>
          </a:xfrm>
          <a:prstGeom prst="rect">
            <a:avLst/>
          </a:prstGeom>
        </p:spPr>
      </p:pic>
      <p:pic>
        <p:nvPicPr>
          <p:cNvPr id="9" name="Picture 8" descr="Gene to protein activity.JPG"/>
          <p:cNvPicPr>
            <a:picLocks noChangeAspect="1"/>
          </p:cNvPicPr>
          <p:nvPr/>
        </p:nvPicPr>
        <p:blipFill>
          <a:blip r:embed="rId3" cstate="print"/>
          <a:srcRect l="6078" r="2745" b="65556"/>
          <a:stretch>
            <a:fillRect/>
          </a:stretch>
        </p:blipFill>
        <p:spPr>
          <a:xfrm>
            <a:off x="381000" y="4193893"/>
            <a:ext cx="4595038" cy="1301927"/>
          </a:xfrm>
          <a:prstGeom prst="rect">
            <a:avLst/>
          </a:prstGeom>
        </p:spPr>
      </p:pic>
      <p:sp>
        <p:nvSpPr>
          <p:cNvPr id="10" name="Rectangle 9"/>
          <p:cNvSpPr/>
          <p:nvPr/>
        </p:nvSpPr>
        <p:spPr>
          <a:xfrm>
            <a:off x="3744440" y="4369978"/>
            <a:ext cx="551113" cy="1005840"/>
          </a:xfrm>
          <a:prstGeom prst="rect">
            <a:avLst/>
          </a:prstGeom>
          <a:solidFill>
            <a:schemeClr val="tx1"/>
          </a:solidFill>
          <a:ln>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Down Arrow 10"/>
          <p:cNvSpPr/>
          <p:nvPr/>
        </p:nvSpPr>
        <p:spPr>
          <a:xfrm rot="16200000">
            <a:off x="5630139" y="2573976"/>
            <a:ext cx="605642" cy="1181802"/>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2" name="Down Arrow 11"/>
          <p:cNvSpPr/>
          <p:nvPr/>
        </p:nvSpPr>
        <p:spPr>
          <a:xfrm rot="16200000">
            <a:off x="5630139" y="4278730"/>
            <a:ext cx="605642" cy="1181802"/>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3" name="Picture 12" descr="Gene to protein activity.JPG"/>
          <p:cNvPicPr>
            <a:picLocks noChangeAspect="1"/>
          </p:cNvPicPr>
          <p:nvPr/>
        </p:nvPicPr>
        <p:blipFill>
          <a:blip r:embed="rId4" cstate="print"/>
          <a:srcRect l="27660" t="34043" r="23404" b="709"/>
          <a:stretch>
            <a:fillRect/>
          </a:stretch>
        </p:blipFill>
        <p:spPr>
          <a:xfrm>
            <a:off x="6716221" y="1924493"/>
            <a:ext cx="2187260" cy="2187260"/>
          </a:xfrm>
          <a:prstGeom prst="ellipse">
            <a:avLst/>
          </a:prstGeom>
        </p:spPr>
      </p:pic>
      <p:sp>
        <p:nvSpPr>
          <p:cNvPr id="14" name="TextBox 13"/>
          <p:cNvSpPr txBox="1"/>
          <p:nvPr/>
        </p:nvSpPr>
        <p:spPr>
          <a:xfrm>
            <a:off x="7368366" y="3902149"/>
            <a:ext cx="1609546" cy="1862048"/>
          </a:xfrm>
          <a:prstGeom prst="rect">
            <a:avLst/>
          </a:prstGeom>
          <a:noFill/>
        </p:spPr>
        <p:txBody>
          <a:bodyPr wrap="square" rtlCol="0">
            <a:spAutoFit/>
          </a:bodyPr>
          <a:lstStyle/>
          <a:p>
            <a:r>
              <a:rPr lang="en-US" sz="11500" dirty="0" smtClean="0"/>
              <a:t>?</a:t>
            </a:r>
            <a:endParaRPr lang="en-US" sz="115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4"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pic>
        <p:nvPicPr>
          <p:cNvPr id="5" name="Picture 4" descr="Transporter.png"/>
          <p:cNvPicPr>
            <a:picLocks noChangeAspect="1"/>
          </p:cNvPicPr>
          <p:nvPr/>
        </p:nvPicPr>
        <p:blipFill>
          <a:blip r:embed="rId3"/>
          <a:stretch>
            <a:fillRect/>
          </a:stretch>
        </p:blipFill>
        <p:spPr>
          <a:xfrm>
            <a:off x="1041679" y="2888738"/>
            <a:ext cx="1238203" cy="2342482"/>
          </a:xfrm>
          <a:prstGeom prst="rect">
            <a:avLst/>
          </a:prstGeom>
        </p:spPr>
      </p:pic>
      <p:sp>
        <p:nvSpPr>
          <p:cNvPr id="12" name="Rectangle 11"/>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TextBox 12"/>
          <p:cNvSpPr txBox="1"/>
          <p:nvPr/>
        </p:nvSpPr>
        <p:spPr>
          <a:xfrm>
            <a:off x="358616" y="561488"/>
            <a:ext cx="4447953" cy="1754326"/>
          </a:xfrm>
          <a:prstGeom prst="rect">
            <a:avLst/>
          </a:prstGeom>
          <a:noFill/>
        </p:spPr>
        <p:txBody>
          <a:bodyPr wrap="square" rtlCol="0">
            <a:spAutoFit/>
          </a:bodyPr>
          <a:lstStyle/>
          <a:p>
            <a:pPr algn="ctr"/>
            <a:r>
              <a:rPr lang="en-US" sz="3600" dirty="0" smtClean="0"/>
              <a:t>What causes a change in a protein’s function?</a:t>
            </a:r>
          </a:p>
        </p:txBody>
      </p:sp>
      <p:sp>
        <p:nvSpPr>
          <p:cNvPr id="15" name="Down Arrow 14"/>
          <p:cNvSpPr/>
          <p:nvPr/>
        </p:nvSpPr>
        <p:spPr>
          <a:xfrm rot="14983971">
            <a:off x="3542385" y="1201325"/>
            <a:ext cx="847863" cy="2895420"/>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6" name="Down Arrow 15"/>
          <p:cNvSpPr/>
          <p:nvPr/>
        </p:nvSpPr>
        <p:spPr>
          <a:xfrm rot="16200000">
            <a:off x="4303098" y="1829509"/>
            <a:ext cx="792980" cy="3912773"/>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7" name="Down Arrow 16"/>
          <p:cNvSpPr/>
          <p:nvPr/>
        </p:nvSpPr>
        <p:spPr>
          <a:xfrm rot="17739055">
            <a:off x="3440754" y="3432264"/>
            <a:ext cx="765622" cy="2895420"/>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nvGrpSpPr>
          <p:cNvPr id="69" name="Group 68"/>
          <p:cNvGrpSpPr/>
          <p:nvPr/>
        </p:nvGrpSpPr>
        <p:grpSpPr>
          <a:xfrm>
            <a:off x="6564135" y="2579212"/>
            <a:ext cx="1504314" cy="2094388"/>
            <a:chOff x="5379428" y="987553"/>
            <a:chExt cx="1504314" cy="2094388"/>
          </a:xfrm>
        </p:grpSpPr>
        <p:pic>
          <p:nvPicPr>
            <p:cNvPr id="7" name="Picture 6" descr="Transporter.png"/>
            <p:cNvPicPr>
              <a:picLocks noChangeAspect="1"/>
            </p:cNvPicPr>
            <p:nvPr/>
          </p:nvPicPr>
          <p:blipFill>
            <a:blip r:embed="rId3"/>
            <a:stretch>
              <a:fillRect/>
            </a:stretch>
          </p:blipFill>
          <p:spPr>
            <a:xfrm>
              <a:off x="5379428" y="987553"/>
              <a:ext cx="1107064" cy="2094388"/>
            </a:xfrm>
            <a:prstGeom prst="rect">
              <a:avLst/>
            </a:prstGeom>
          </p:spPr>
        </p:pic>
        <p:sp>
          <p:nvSpPr>
            <p:cNvPr id="62" name="Rectangle 61"/>
            <p:cNvSpPr/>
            <p:nvPr/>
          </p:nvSpPr>
          <p:spPr>
            <a:xfrm rot="21152261">
              <a:off x="6155297" y="1070445"/>
              <a:ext cx="192024" cy="1194769"/>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4" name="Rectangle 63"/>
            <p:cNvSpPr/>
            <p:nvPr/>
          </p:nvSpPr>
          <p:spPr>
            <a:xfrm rot="961910">
              <a:off x="6148594" y="1565739"/>
              <a:ext cx="84740" cy="1155162"/>
            </a:xfrm>
            <a:prstGeom prst="rect">
              <a:avLst/>
            </a:prstGeom>
            <a:solidFill>
              <a:schemeClr val="bg1">
                <a:lumMod val="5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pic>
          <p:nvPicPr>
            <p:cNvPr id="1026" name="Picture 2" descr="C:\Users\Sarah\AppData\Local\Microsoft\Windows\Temporary Internet Files\Content.IE5\GJMH6EGU\MC900441776[1].png"/>
            <p:cNvPicPr>
              <a:picLocks noChangeAspect="1" noChangeArrowheads="1"/>
            </p:cNvPicPr>
            <p:nvPr/>
          </p:nvPicPr>
          <p:blipFill>
            <a:blip r:embed="rId4"/>
            <a:srcRect/>
            <a:stretch>
              <a:fillRect/>
            </a:stretch>
          </p:blipFill>
          <p:spPr bwMode="auto">
            <a:xfrm rot="20176416">
              <a:off x="5955682" y="1003934"/>
              <a:ext cx="928060" cy="928060"/>
            </a:xfrm>
            <a:prstGeom prst="rect">
              <a:avLst/>
            </a:prstGeom>
            <a:noFill/>
          </p:spPr>
        </p:pic>
      </p:grpSp>
      <p:grpSp>
        <p:nvGrpSpPr>
          <p:cNvPr id="67" name="Group 66"/>
          <p:cNvGrpSpPr/>
          <p:nvPr/>
        </p:nvGrpSpPr>
        <p:grpSpPr>
          <a:xfrm>
            <a:off x="5476679" y="987553"/>
            <a:ext cx="1179295" cy="1810613"/>
            <a:chOff x="6621680" y="2807425"/>
            <a:chExt cx="1179295" cy="1810613"/>
          </a:xfrm>
        </p:grpSpPr>
        <p:grpSp>
          <p:nvGrpSpPr>
            <p:cNvPr id="1029" name="Group 5"/>
            <p:cNvGrpSpPr>
              <a:grpSpLocks noChangeAspect="1"/>
            </p:cNvGrpSpPr>
            <p:nvPr/>
          </p:nvGrpSpPr>
          <p:grpSpPr bwMode="auto">
            <a:xfrm>
              <a:off x="6656388" y="3081338"/>
              <a:ext cx="1144587" cy="1536700"/>
              <a:chOff x="4193" y="1941"/>
              <a:chExt cx="721" cy="968"/>
            </a:xfrm>
          </p:grpSpPr>
          <p:sp>
            <p:nvSpPr>
              <p:cNvPr id="6" name="AutoShape 4"/>
              <p:cNvSpPr>
                <a:spLocks noChangeAspect="1" noChangeArrowheads="1" noTextEdit="1"/>
              </p:cNvSpPr>
              <p:nvPr/>
            </p:nvSpPr>
            <p:spPr bwMode="auto">
              <a:xfrm>
                <a:off x="4193" y="1941"/>
                <a:ext cx="721" cy="9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4541" y="2582"/>
                <a:ext cx="23" cy="52"/>
              </a:xfrm>
              <a:custGeom>
                <a:avLst/>
                <a:gdLst/>
                <a:ahLst/>
                <a:cxnLst>
                  <a:cxn ang="0">
                    <a:pos x="0" y="105"/>
                  </a:cxn>
                  <a:cxn ang="0">
                    <a:pos x="2" y="105"/>
                  </a:cxn>
                  <a:cxn ang="0">
                    <a:pos x="46" y="2"/>
                  </a:cxn>
                  <a:cxn ang="0">
                    <a:pos x="42" y="0"/>
                  </a:cxn>
                  <a:cxn ang="0">
                    <a:pos x="0" y="105"/>
                  </a:cxn>
                </a:cxnLst>
                <a:rect l="0" t="0" r="r" b="b"/>
                <a:pathLst>
                  <a:path w="46" h="105">
                    <a:moveTo>
                      <a:pt x="0" y="105"/>
                    </a:moveTo>
                    <a:lnTo>
                      <a:pt x="2" y="105"/>
                    </a:lnTo>
                    <a:lnTo>
                      <a:pt x="46" y="2"/>
                    </a:lnTo>
                    <a:lnTo>
                      <a:pt x="42" y="0"/>
                    </a:lnTo>
                    <a:lnTo>
                      <a:pt x="0" y="105"/>
                    </a:lnTo>
                    <a:close/>
                  </a:path>
                </a:pathLst>
              </a:custGeom>
              <a:solidFill>
                <a:srgbClr val="A0E8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4324" y="2141"/>
                <a:ext cx="413" cy="608"/>
              </a:xfrm>
              <a:custGeom>
                <a:avLst/>
                <a:gdLst/>
                <a:ahLst/>
                <a:cxnLst>
                  <a:cxn ang="0">
                    <a:pos x="800" y="265"/>
                  </a:cxn>
                  <a:cxn ang="0">
                    <a:pos x="765" y="258"/>
                  </a:cxn>
                  <a:cxn ang="0">
                    <a:pos x="733" y="269"/>
                  </a:cxn>
                  <a:cxn ang="0">
                    <a:pos x="718" y="285"/>
                  </a:cxn>
                  <a:cxn ang="0">
                    <a:pos x="353" y="202"/>
                  </a:cxn>
                  <a:cxn ang="0">
                    <a:pos x="347" y="172"/>
                  </a:cxn>
                  <a:cxn ang="0">
                    <a:pos x="502" y="97"/>
                  </a:cxn>
                  <a:cxn ang="0">
                    <a:pos x="529" y="118"/>
                  </a:cxn>
                  <a:cxn ang="0">
                    <a:pos x="563" y="120"/>
                  </a:cxn>
                  <a:cxn ang="0">
                    <a:pos x="601" y="94"/>
                  </a:cxn>
                  <a:cxn ang="0">
                    <a:pos x="599" y="27"/>
                  </a:cxn>
                  <a:cxn ang="0">
                    <a:pos x="571" y="6"/>
                  </a:cxn>
                  <a:cxn ang="0">
                    <a:pos x="538" y="2"/>
                  </a:cxn>
                  <a:cxn ang="0">
                    <a:pos x="506" y="21"/>
                  </a:cxn>
                  <a:cxn ang="0">
                    <a:pos x="491" y="59"/>
                  </a:cxn>
                  <a:cxn ang="0">
                    <a:pos x="285" y="78"/>
                  </a:cxn>
                  <a:cxn ang="0">
                    <a:pos x="225" y="48"/>
                  </a:cxn>
                  <a:cxn ang="0">
                    <a:pos x="159" y="42"/>
                  </a:cxn>
                  <a:cxn ang="0">
                    <a:pos x="63" y="82"/>
                  </a:cxn>
                  <a:cxn ang="0">
                    <a:pos x="8" y="166"/>
                  </a:cxn>
                  <a:cxn ang="0">
                    <a:pos x="0" y="237"/>
                  </a:cxn>
                  <a:cxn ang="0">
                    <a:pos x="136" y="737"/>
                  </a:cxn>
                  <a:cxn ang="0">
                    <a:pos x="201" y="905"/>
                  </a:cxn>
                  <a:cxn ang="0">
                    <a:pos x="244" y="1098"/>
                  </a:cxn>
                  <a:cxn ang="0">
                    <a:pos x="344" y="1214"/>
                  </a:cxn>
                  <a:cxn ang="0">
                    <a:pos x="359" y="1214"/>
                  </a:cxn>
                  <a:cxn ang="0">
                    <a:pos x="372" y="1197"/>
                  </a:cxn>
                  <a:cxn ang="0">
                    <a:pos x="359" y="1178"/>
                  </a:cxn>
                  <a:cxn ang="0">
                    <a:pos x="273" y="1025"/>
                  </a:cxn>
                  <a:cxn ang="0">
                    <a:pos x="222" y="840"/>
                  </a:cxn>
                  <a:cxn ang="0">
                    <a:pos x="161" y="691"/>
                  </a:cxn>
                  <a:cxn ang="0">
                    <a:pos x="410" y="596"/>
                  </a:cxn>
                  <a:cxn ang="0">
                    <a:pos x="470" y="596"/>
                  </a:cxn>
                  <a:cxn ang="0">
                    <a:pos x="517" y="613"/>
                  </a:cxn>
                  <a:cxn ang="0">
                    <a:pos x="538" y="651"/>
                  </a:cxn>
                  <a:cxn ang="0">
                    <a:pos x="527" y="729"/>
                  </a:cxn>
                  <a:cxn ang="0">
                    <a:pos x="460" y="861"/>
                  </a:cxn>
                  <a:cxn ang="0">
                    <a:pos x="529" y="949"/>
                  </a:cxn>
                  <a:cxn ang="0">
                    <a:pos x="552" y="943"/>
                  </a:cxn>
                  <a:cxn ang="0">
                    <a:pos x="555" y="920"/>
                  </a:cxn>
                  <a:cxn ang="0">
                    <a:pos x="531" y="823"/>
                  </a:cxn>
                  <a:cxn ang="0">
                    <a:pos x="574" y="705"/>
                  </a:cxn>
                  <a:cxn ang="0">
                    <a:pos x="571" y="621"/>
                  </a:cxn>
                  <a:cxn ang="0">
                    <a:pos x="525" y="571"/>
                  </a:cxn>
                  <a:cxn ang="0">
                    <a:pos x="458" y="554"/>
                  </a:cxn>
                  <a:cxn ang="0">
                    <a:pos x="388" y="558"/>
                  </a:cxn>
                  <a:cxn ang="0">
                    <a:pos x="710" y="338"/>
                  </a:cxn>
                  <a:cxn ang="0">
                    <a:pos x="718" y="353"/>
                  </a:cxn>
                  <a:cxn ang="0">
                    <a:pos x="746" y="374"/>
                  </a:cxn>
                  <a:cxn ang="0">
                    <a:pos x="780" y="378"/>
                  </a:cxn>
                  <a:cxn ang="0">
                    <a:pos x="819" y="351"/>
                  </a:cxn>
                  <a:cxn ang="0">
                    <a:pos x="817" y="283"/>
                  </a:cxn>
                </a:cxnLst>
                <a:rect l="0" t="0" r="r" b="b"/>
                <a:pathLst>
                  <a:path w="826" h="1216">
                    <a:moveTo>
                      <a:pt x="817" y="283"/>
                    </a:moveTo>
                    <a:lnTo>
                      <a:pt x="809" y="273"/>
                    </a:lnTo>
                    <a:lnTo>
                      <a:pt x="800" y="265"/>
                    </a:lnTo>
                    <a:lnTo>
                      <a:pt x="788" y="262"/>
                    </a:lnTo>
                    <a:lnTo>
                      <a:pt x="779" y="258"/>
                    </a:lnTo>
                    <a:lnTo>
                      <a:pt x="765" y="258"/>
                    </a:lnTo>
                    <a:lnTo>
                      <a:pt x="754" y="258"/>
                    </a:lnTo>
                    <a:lnTo>
                      <a:pt x="744" y="264"/>
                    </a:lnTo>
                    <a:lnTo>
                      <a:pt x="733" y="269"/>
                    </a:lnTo>
                    <a:lnTo>
                      <a:pt x="727" y="273"/>
                    </a:lnTo>
                    <a:lnTo>
                      <a:pt x="721" y="279"/>
                    </a:lnTo>
                    <a:lnTo>
                      <a:pt x="718" y="285"/>
                    </a:lnTo>
                    <a:lnTo>
                      <a:pt x="714" y="292"/>
                    </a:lnTo>
                    <a:lnTo>
                      <a:pt x="359" y="254"/>
                    </a:lnTo>
                    <a:lnTo>
                      <a:pt x="353" y="202"/>
                    </a:lnTo>
                    <a:lnTo>
                      <a:pt x="353" y="202"/>
                    </a:lnTo>
                    <a:lnTo>
                      <a:pt x="351" y="187"/>
                    </a:lnTo>
                    <a:lnTo>
                      <a:pt x="347" y="172"/>
                    </a:lnTo>
                    <a:lnTo>
                      <a:pt x="344" y="159"/>
                    </a:lnTo>
                    <a:lnTo>
                      <a:pt x="338" y="145"/>
                    </a:lnTo>
                    <a:lnTo>
                      <a:pt x="502" y="97"/>
                    </a:lnTo>
                    <a:lnTo>
                      <a:pt x="510" y="107"/>
                    </a:lnTo>
                    <a:lnTo>
                      <a:pt x="519" y="113"/>
                    </a:lnTo>
                    <a:lnTo>
                      <a:pt x="529" y="118"/>
                    </a:lnTo>
                    <a:lnTo>
                      <a:pt x="540" y="120"/>
                    </a:lnTo>
                    <a:lnTo>
                      <a:pt x="552" y="122"/>
                    </a:lnTo>
                    <a:lnTo>
                      <a:pt x="563" y="120"/>
                    </a:lnTo>
                    <a:lnTo>
                      <a:pt x="574" y="117"/>
                    </a:lnTo>
                    <a:lnTo>
                      <a:pt x="584" y="111"/>
                    </a:lnTo>
                    <a:lnTo>
                      <a:pt x="601" y="94"/>
                    </a:lnTo>
                    <a:lnTo>
                      <a:pt x="609" y="73"/>
                    </a:lnTo>
                    <a:lnTo>
                      <a:pt x="609" y="50"/>
                    </a:lnTo>
                    <a:lnTo>
                      <a:pt x="599" y="27"/>
                    </a:lnTo>
                    <a:lnTo>
                      <a:pt x="592" y="17"/>
                    </a:lnTo>
                    <a:lnTo>
                      <a:pt x="582" y="10"/>
                    </a:lnTo>
                    <a:lnTo>
                      <a:pt x="571" y="6"/>
                    </a:lnTo>
                    <a:lnTo>
                      <a:pt x="561" y="2"/>
                    </a:lnTo>
                    <a:lnTo>
                      <a:pt x="550" y="0"/>
                    </a:lnTo>
                    <a:lnTo>
                      <a:pt x="538" y="2"/>
                    </a:lnTo>
                    <a:lnTo>
                      <a:pt x="527" y="6"/>
                    </a:lnTo>
                    <a:lnTo>
                      <a:pt x="517" y="11"/>
                    </a:lnTo>
                    <a:lnTo>
                      <a:pt x="506" y="21"/>
                    </a:lnTo>
                    <a:lnTo>
                      <a:pt x="498" y="32"/>
                    </a:lnTo>
                    <a:lnTo>
                      <a:pt x="492" y="46"/>
                    </a:lnTo>
                    <a:lnTo>
                      <a:pt x="491" y="59"/>
                    </a:lnTo>
                    <a:lnTo>
                      <a:pt x="315" y="109"/>
                    </a:lnTo>
                    <a:lnTo>
                      <a:pt x="300" y="92"/>
                    </a:lnTo>
                    <a:lnTo>
                      <a:pt x="285" y="78"/>
                    </a:lnTo>
                    <a:lnTo>
                      <a:pt x="265" y="67"/>
                    </a:lnTo>
                    <a:lnTo>
                      <a:pt x="246" y="55"/>
                    </a:lnTo>
                    <a:lnTo>
                      <a:pt x="225" y="48"/>
                    </a:lnTo>
                    <a:lnTo>
                      <a:pt x="204" y="44"/>
                    </a:lnTo>
                    <a:lnTo>
                      <a:pt x="182" y="42"/>
                    </a:lnTo>
                    <a:lnTo>
                      <a:pt x="159" y="42"/>
                    </a:lnTo>
                    <a:lnTo>
                      <a:pt x="124" y="50"/>
                    </a:lnTo>
                    <a:lnTo>
                      <a:pt x="92" y="63"/>
                    </a:lnTo>
                    <a:lnTo>
                      <a:pt x="63" y="82"/>
                    </a:lnTo>
                    <a:lnTo>
                      <a:pt x="40" y="107"/>
                    </a:lnTo>
                    <a:lnTo>
                      <a:pt x="21" y="136"/>
                    </a:lnTo>
                    <a:lnTo>
                      <a:pt x="8" y="166"/>
                    </a:lnTo>
                    <a:lnTo>
                      <a:pt x="0" y="201"/>
                    </a:lnTo>
                    <a:lnTo>
                      <a:pt x="0" y="237"/>
                    </a:lnTo>
                    <a:lnTo>
                      <a:pt x="0" y="237"/>
                    </a:lnTo>
                    <a:lnTo>
                      <a:pt x="44" y="703"/>
                    </a:lnTo>
                    <a:lnTo>
                      <a:pt x="117" y="695"/>
                    </a:lnTo>
                    <a:lnTo>
                      <a:pt x="136" y="737"/>
                    </a:lnTo>
                    <a:lnTo>
                      <a:pt x="157" y="787"/>
                    </a:lnTo>
                    <a:lnTo>
                      <a:pt x="180" y="844"/>
                    </a:lnTo>
                    <a:lnTo>
                      <a:pt x="201" y="905"/>
                    </a:lnTo>
                    <a:lnTo>
                      <a:pt x="220" y="970"/>
                    </a:lnTo>
                    <a:lnTo>
                      <a:pt x="235" y="1035"/>
                    </a:lnTo>
                    <a:lnTo>
                      <a:pt x="244" y="1098"/>
                    </a:lnTo>
                    <a:lnTo>
                      <a:pt x="246" y="1157"/>
                    </a:lnTo>
                    <a:lnTo>
                      <a:pt x="244" y="1172"/>
                    </a:lnTo>
                    <a:lnTo>
                      <a:pt x="344" y="1214"/>
                    </a:lnTo>
                    <a:lnTo>
                      <a:pt x="344" y="1214"/>
                    </a:lnTo>
                    <a:lnTo>
                      <a:pt x="351" y="1216"/>
                    </a:lnTo>
                    <a:lnTo>
                      <a:pt x="359" y="1214"/>
                    </a:lnTo>
                    <a:lnTo>
                      <a:pt x="365" y="1211"/>
                    </a:lnTo>
                    <a:lnTo>
                      <a:pt x="370" y="1205"/>
                    </a:lnTo>
                    <a:lnTo>
                      <a:pt x="372" y="1197"/>
                    </a:lnTo>
                    <a:lnTo>
                      <a:pt x="370" y="1188"/>
                    </a:lnTo>
                    <a:lnTo>
                      <a:pt x="367" y="1182"/>
                    </a:lnTo>
                    <a:lnTo>
                      <a:pt x="359" y="1178"/>
                    </a:lnTo>
                    <a:lnTo>
                      <a:pt x="286" y="1146"/>
                    </a:lnTo>
                    <a:lnTo>
                      <a:pt x="283" y="1086"/>
                    </a:lnTo>
                    <a:lnTo>
                      <a:pt x="273" y="1025"/>
                    </a:lnTo>
                    <a:lnTo>
                      <a:pt x="260" y="962"/>
                    </a:lnTo>
                    <a:lnTo>
                      <a:pt x="241" y="899"/>
                    </a:lnTo>
                    <a:lnTo>
                      <a:pt x="222" y="840"/>
                    </a:lnTo>
                    <a:lnTo>
                      <a:pt x="201" y="783"/>
                    </a:lnTo>
                    <a:lnTo>
                      <a:pt x="180" y="733"/>
                    </a:lnTo>
                    <a:lnTo>
                      <a:pt x="161" y="691"/>
                    </a:lnTo>
                    <a:lnTo>
                      <a:pt x="397" y="668"/>
                    </a:lnTo>
                    <a:lnTo>
                      <a:pt x="391" y="598"/>
                    </a:lnTo>
                    <a:lnTo>
                      <a:pt x="410" y="596"/>
                    </a:lnTo>
                    <a:lnTo>
                      <a:pt x="431" y="594"/>
                    </a:lnTo>
                    <a:lnTo>
                      <a:pt x="450" y="594"/>
                    </a:lnTo>
                    <a:lnTo>
                      <a:pt x="470" y="596"/>
                    </a:lnTo>
                    <a:lnTo>
                      <a:pt x="487" y="600"/>
                    </a:lnTo>
                    <a:lnTo>
                      <a:pt x="504" y="605"/>
                    </a:lnTo>
                    <a:lnTo>
                      <a:pt x="517" y="613"/>
                    </a:lnTo>
                    <a:lnTo>
                      <a:pt x="527" y="624"/>
                    </a:lnTo>
                    <a:lnTo>
                      <a:pt x="534" y="636"/>
                    </a:lnTo>
                    <a:lnTo>
                      <a:pt x="538" y="651"/>
                    </a:lnTo>
                    <a:lnTo>
                      <a:pt x="538" y="672"/>
                    </a:lnTo>
                    <a:lnTo>
                      <a:pt x="536" y="697"/>
                    </a:lnTo>
                    <a:lnTo>
                      <a:pt x="527" y="729"/>
                    </a:lnTo>
                    <a:lnTo>
                      <a:pt x="512" y="766"/>
                    </a:lnTo>
                    <a:lnTo>
                      <a:pt x="491" y="810"/>
                    </a:lnTo>
                    <a:lnTo>
                      <a:pt x="460" y="861"/>
                    </a:lnTo>
                    <a:lnTo>
                      <a:pt x="450" y="874"/>
                    </a:lnTo>
                    <a:lnTo>
                      <a:pt x="523" y="945"/>
                    </a:lnTo>
                    <a:lnTo>
                      <a:pt x="529" y="949"/>
                    </a:lnTo>
                    <a:lnTo>
                      <a:pt x="538" y="951"/>
                    </a:lnTo>
                    <a:lnTo>
                      <a:pt x="546" y="949"/>
                    </a:lnTo>
                    <a:lnTo>
                      <a:pt x="552" y="943"/>
                    </a:lnTo>
                    <a:lnTo>
                      <a:pt x="555" y="937"/>
                    </a:lnTo>
                    <a:lnTo>
                      <a:pt x="557" y="928"/>
                    </a:lnTo>
                    <a:lnTo>
                      <a:pt x="555" y="920"/>
                    </a:lnTo>
                    <a:lnTo>
                      <a:pt x="552" y="915"/>
                    </a:lnTo>
                    <a:lnTo>
                      <a:pt x="504" y="869"/>
                    </a:lnTo>
                    <a:lnTo>
                      <a:pt x="531" y="823"/>
                    </a:lnTo>
                    <a:lnTo>
                      <a:pt x="550" y="779"/>
                    </a:lnTo>
                    <a:lnTo>
                      <a:pt x="565" y="741"/>
                    </a:lnTo>
                    <a:lnTo>
                      <a:pt x="574" y="705"/>
                    </a:lnTo>
                    <a:lnTo>
                      <a:pt x="580" y="674"/>
                    </a:lnTo>
                    <a:lnTo>
                      <a:pt x="578" y="645"/>
                    </a:lnTo>
                    <a:lnTo>
                      <a:pt x="571" y="621"/>
                    </a:lnTo>
                    <a:lnTo>
                      <a:pt x="559" y="600"/>
                    </a:lnTo>
                    <a:lnTo>
                      <a:pt x="544" y="582"/>
                    </a:lnTo>
                    <a:lnTo>
                      <a:pt x="525" y="571"/>
                    </a:lnTo>
                    <a:lnTo>
                      <a:pt x="504" y="563"/>
                    </a:lnTo>
                    <a:lnTo>
                      <a:pt x="483" y="558"/>
                    </a:lnTo>
                    <a:lnTo>
                      <a:pt x="458" y="554"/>
                    </a:lnTo>
                    <a:lnTo>
                      <a:pt x="433" y="554"/>
                    </a:lnTo>
                    <a:lnTo>
                      <a:pt x="410" y="556"/>
                    </a:lnTo>
                    <a:lnTo>
                      <a:pt x="388" y="558"/>
                    </a:lnTo>
                    <a:lnTo>
                      <a:pt x="363" y="296"/>
                    </a:lnTo>
                    <a:lnTo>
                      <a:pt x="708" y="332"/>
                    </a:lnTo>
                    <a:lnTo>
                      <a:pt x="710" y="338"/>
                    </a:lnTo>
                    <a:lnTo>
                      <a:pt x="712" y="342"/>
                    </a:lnTo>
                    <a:lnTo>
                      <a:pt x="716" y="348"/>
                    </a:lnTo>
                    <a:lnTo>
                      <a:pt x="718" y="353"/>
                    </a:lnTo>
                    <a:lnTo>
                      <a:pt x="725" y="363"/>
                    </a:lnTo>
                    <a:lnTo>
                      <a:pt x="735" y="370"/>
                    </a:lnTo>
                    <a:lnTo>
                      <a:pt x="746" y="374"/>
                    </a:lnTo>
                    <a:lnTo>
                      <a:pt x="758" y="378"/>
                    </a:lnTo>
                    <a:lnTo>
                      <a:pt x="769" y="380"/>
                    </a:lnTo>
                    <a:lnTo>
                      <a:pt x="780" y="378"/>
                    </a:lnTo>
                    <a:lnTo>
                      <a:pt x="792" y="374"/>
                    </a:lnTo>
                    <a:lnTo>
                      <a:pt x="801" y="369"/>
                    </a:lnTo>
                    <a:lnTo>
                      <a:pt x="819" y="351"/>
                    </a:lnTo>
                    <a:lnTo>
                      <a:pt x="826" y="328"/>
                    </a:lnTo>
                    <a:lnTo>
                      <a:pt x="826" y="306"/>
                    </a:lnTo>
                    <a:lnTo>
                      <a:pt x="817" y="28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407" y="1974"/>
                <a:ext cx="20" cy="20"/>
              </a:xfrm>
              <a:custGeom>
                <a:avLst/>
                <a:gdLst/>
                <a:ahLst/>
                <a:cxnLst>
                  <a:cxn ang="0">
                    <a:pos x="8" y="6"/>
                  </a:cxn>
                  <a:cxn ang="0">
                    <a:pos x="2" y="11"/>
                  </a:cxn>
                  <a:cxn ang="0">
                    <a:pos x="0" y="19"/>
                  </a:cxn>
                  <a:cxn ang="0">
                    <a:pos x="2" y="28"/>
                  </a:cxn>
                  <a:cxn ang="0">
                    <a:pos x="6" y="34"/>
                  </a:cxn>
                  <a:cxn ang="0">
                    <a:pos x="12" y="38"/>
                  </a:cxn>
                  <a:cxn ang="0">
                    <a:pos x="19" y="40"/>
                  </a:cxn>
                  <a:cxn ang="0">
                    <a:pos x="27" y="40"/>
                  </a:cxn>
                  <a:cxn ang="0">
                    <a:pos x="33" y="36"/>
                  </a:cxn>
                  <a:cxn ang="0">
                    <a:pos x="38" y="30"/>
                  </a:cxn>
                  <a:cxn ang="0">
                    <a:pos x="40" y="23"/>
                  </a:cxn>
                  <a:cxn ang="0">
                    <a:pos x="38" y="15"/>
                  </a:cxn>
                  <a:cxn ang="0">
                    <a:pos x="35" y="7"/>
                  </a:cxn>
                  <a:cxn ang="0">
                    <a:pos x="29" y="4"/>
                  </a:cxn>
                  <a:cxn ang="0">
                    <a:pos x="21" y="0"/>
                  </a:cxn>
                  <a:cxn ang="0">
                    <a:pos x="14" y="2"/>
                  </a:cxn>
                  <a:cxn ang="0">
                    <a:pos x="8" y="6"/>
                  </a:cxn>
                </a:cxnLst>
                <a:rect l="0" t="0" r="r" b="b"/>
                <a:pathLst>
                  <a:path w="40" h="40">
                    <a:moveTo>
                      <a:pt x="8" y="6"/>
                    </a:moveTo>
                    <a:lnTo>
                      <a:pt x="2" y="11"/>
                    </a:lnTo>
                    <a:lnTo>
                      <a:pt x="0" y="19"/>
                    </a:lnTo>
                    <a:lnTo>
                      <a:pt x="2" y="28"/>
                    </a:lnTo>
                    <a:lnTo>
                      <a:pt x="6" y="34"/>
                    </a:lnTo>
                    <a:lnTo>
                      <a:pt x="12" y="38"/>
                    </a:lnTo>
                    <a:lnTo>
                      <a:pt x="19" y="40"/>
                    </a:lnTo>
                    <a:lnTo>
                      <a:pt x="27" y="40"/>
                    </a:lnTo>
                    <a:lnTo>
                      <a:pt x="33" y="36"/>
                    </a:lnTo>
                    <a:lnTo>
                      <a:pt x="38" y="30"/>
                    </a:lnTo>
                    <a:lnTo>
                      <a:pt x="40" y="23"/>
                    </a:lnTo>
                    <a:lnTo>
                      <a:pt x="38" y="15"/>
                    </a:lnTo>
                    <a:lnTo>
                      <a:pt x="35" y="7"/>
                    </a:lnTo>
                    <a:lnTo>
                      <a:pt x="29" y="4"/>
                    </a:lnTo>
                    <a:lnTo>
                      <a:pt x="21" y="0"/>
                    </a:lnTo>
                    <a:lnTo>
                      <a:pt x="14" y="2"/>
                    </a:lnTo>
                    <a:lnTo>
                      <a:pt x="8"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0" name="Freeform 16"/>
              <p:cNvSpPr>
                <a:spLocks/>
              </p:cNvSpPr>
              <p:nvPr/>
            </p:nvSpPr>
            <p:spPr bwMode="auto">
              <a:xfrm>
                <a:off x="4264" y="1981"/>
                <a:ext cx="188" cy="169"/>
              </a:xfrm>
              <a:custGeom>
                <a:avLst/>
                <a:gdLst/>
                <a:ahLst/>
                <a:cxnLst>
                  <a:cxn ang="0">
                    <a:pos x="353" y="52"/>
                  </a:cxn>
                  <a:cxn ang="0">
                    <a:pos x="307" y="57"/>
                  </a:cxn>
                  <a:cxn ang="0">
                    <a:pos x="282" y="35"/>
                  </a:cxn>
                  <a:cxn ang="0">
                    <a:pos x="256" y="19"/>
                  </a:cxn>
                  <a:cxn ang="0">
                    <a:pos x="227" y="8"/>
                  </a:cxn>
                  <a:cxn ang="0">
                    <a:pos x="214" y="78"/>
                  </a:cxn>
                  <a:cxn ang="0">
                    <a:pos x="221" y="80"/>
                  </a:cxn>
                  <a:cxn ang="0">
                    <a:pos x="229" y="86"/>
                  </a:cxn>
                  <a:cxn ang="0">
                    <a:pos x="237" y="105"/>
                  </a:cxn>
                  <a:cxn ang="0">
                    <a:pos x="227" y="122"/>
                  </a:cxn>
                  <a:cxn ang="0">
                    <a:pos x="210" y="128"/>
                  </a:cxn>
                  <a:cxn ang="0">
                    <a:pos x="193" y="119"/>
                  </a:cxn>
                  <a:cxn ang="0">
                    <a:pos x="187" y="101"/>
                  </a:cxn>
                  <a:cxn ang="0">
                    <a:pos x="195" y="84"/>
                  </a:cxn>
                  <a:cxn ang="0">
                    <a:pos x="204" y="80"/>
                  </a:cxn>
                  <a:cxn ang="0">
                    <a:pos x="212" y="78"/>
                  </a:cxn>
                  <a:cxn ang="0">
                    <a:pos x="191" y="0"/>
                  </a:cxn>
                  <a:cxn ang="0">
                    <a:pos x="170" y="0"/>
                  </a:cxn>
                  <a:cxn ang="0">
                    <a:pos x="149" y="2"/>
                  </a:cxn>
                  <a:cxn ang="0">
                    <a:pos x="128" y="6"/>
                  </a:cxn>
                  <a:cxn ang="0">
                    <a:pos x="86" y="25"/>
                  </a:cxn>
                  <a:cxn ang="0">
                    <a:pos x="34" y="69"/>
                  </a:cxn>
                  <a:cxn ang="0">
                    <a:pos x="6" y="128"/>
                  </a:cxn>
                  <a:cxn ang="0">
                    <a:pos x="2" y="195"/>
                  </a:cxn>
                  <a:cxn ang="0">
                    <a:pos x="25" y="258"/>
                  </a:cxn>
                  <a:cxn ang="0">
                    <a:pos x="69" y="306"/>
                  </a:cxn>
                  <a:cxn ang="0">
                    <a:pos x="128" y="334"/>
                  </a:cxn>
                  <a:cxn ang="0">
                    <a:pos x="197" y="336"/>
                  </a:cxn>
                  <a:cxn ang="0">
                    <a:pos x="248" y="321"/>
                  </a:cxn>
                  <a:cxn ang="0">
                    <a:pos x="279" y="304"/>
                  </a:cxn>
                  <a:cxn ang="0">
                    <a:pos x="303" y="279"/>
                  </a:cxn>
                  <a:cxn ang="0">
                    <a:pos x="324" y="252"/>
                  </a:cxn>
                  <a:cxn ang="0">
                    <a:pos x="319" y="243"/>
                  </a:cxn>
                  <a:cxn ang="0">
                    <a:pos x="292" y="250"/>
                  </a:cxn>
                  <a:cxn ang="0">
                    <a:pos x="256" y="248"/>
                  </a:cxn>
                  <a:cxn ang="0">
                    <a:pos x="218" y="235"/>
                  </a:cxn>
                  <a:cxn ang="0">
                    <a:pos x="189" y="214"/>
                  </a:cxn>
                  <a:cxn ang="0">
                    <a:pos x="174" y="199"/>
                  </a:cxn>
                  <a:cxn ang="0">
                    <a:pos x="168" y="191"/>
                  </a:cxn>
                  <a:cxn ang="0">
                    <a:pos x="170" y="180"/>
                  </a:cxn>
                  <a:cxn ang="0">
                    <a:pos x="178" y="174"/>
                  </a:cxn>
                  <a:cxn ang="0">
                    <a:pos x="189" y="176"/>
                  </a:cxn>
                  <a:cxn ang="0">
                    <a:pos x="193" y="180"/>
                  </a:cxn>
                  <a:cxn ang="0">
                    <a:pos x="199" y="187"/>
                  </a:cxn>
                  <a:cxn ang="0">
                    <a:pos x="218" y="201"/>
                  </a:cxn>
                  <a:cxn ang="0">
                    <a:pos x="244" y="216"/>
                  </a:cxn>
                  <a:cxn ang="0">
                    <a:pos x="279" y="224"/>
                  </a:cxn>
                  <a:cxn ang="0">
                    <a:pos x="296" y="222"/>
                  </a:cxn>
                  <a:cxn ang="0">
                    <a:pos x="313" y="216"/>
                  </a:cxn>
                  <a:cxn ang="0">
                    <a:pos x="328" y="208"/>
                  </a:cxn>
                  <a:cxn ang="0">
                    <a:pos x="345" y="197"/>
                  </a:cxn>
                  <a:cxn ang="0">
                    <a:pos x="347" y="159"/>
                  </a:cxn>
                  <a:cxn ang="0">
                    <a:pos x="342" y="120"/>
                  </a:cxn>
                </a:cxnLst>
                <a:rect l="0" t="0" r="r" b="b"/>
                <a:pathLst>
                  <a:path w="378" h="338">
                    <a:moveTo>
                      <a:pt x="378" y="103"/>
                    </a:moveTo>
                    <a:lnTo>
                      <a:pt x="353" y="52"/>
                    </a:lnTo>
                    <a:lnTo>
                      <a:pt x="317" y="69"/>
                    </a:lnTo>
                    <a:lnTo>
                      <a:pt x="307" y="57"/>
                    </a:lnTo>
                    <a:lnTo>
                      <a:pt x="296" y="46"/>
                    </a:lnTo>
                    <a:lnTo>
                      <a:pt x="282" y="35"/>
                    </a:lnTo>
                    <a:lnTo>
                      <a:pt x="271" y="27"/>
                    </a:lnTo>
                    <a:lnTo>
                      <a:pt x="256" y="19"/>
                    </a:lnTo>
                    <a:lnTo>
                      <a:pt x="242" y="12"/>
                    </a:lnTo>
                    <a:lnTo>
                      <a:pt x="227" y="8"/>
                    </a:lnTo>
                    <a:lnTo>
                      <a:pt x="212" y="4"/>
                    </a:lnTo>
                    <a:lnTo>
                      <a:pt x="214" y="78"/>
                    </a:lnTo>
                    <a:lnTo>
                      <a:pt x="218" y="78"/>
                    </a:lnTo>
                    <a:lnTo>
                      <a:pt x="221" y="80"/>
                    </a:lnTo>
                    <a:lnTo>
                      <a:pt x="225" y="84"/>
                    </a:lnTo>
                    <a:lnTo>
                      <a:pt x="229" y="86"/>
                    </a:lnTo>
                    <a:lnTo>
                      <a:pt x="235" y="96"/>
                    </a:lnTo>
                    <a:lnTo>
                      <a:pt x="237" y="105"/>
                    </a:lnTo>
                    <a:lnTo>
                      <a:pt x="233" y="115"/>
                    </a:lnTo>
                    <a:lnTo>
                      <a:pt x="227" y="122"/>
                    </a:lnTo>
                    <a:lnTo>
                      <a:pt x="220" y="126"/>
                    </a:lnTo>
                    <a:lnTo>
                      <a:pt x="210" y="128"/>
                    </a:lnTo>
                    <a:lnTo>
                      <a:pt x="200" y="124"/>
                    </a:lnTo>
                    <a:lnTo>
                      <a:pt x="193" y="119"/>
                    </a:lnTo>
                    <a:lnTo>
                      <a:pt x="187" y="111"/>
                    </a:lnTo>
                    <a:lnTo>
                      <a:pt x="187" y="101"/>
                    </a:lnTo>
                    <a:lnTo>
                      <a:pt x="189" y="92"/>
                    </a:lnTo>
                    <a:lnTo>
                      <a:pt x="195" y="84"/>
                    </a:lnTo>
                    <a:lnTo>
                      <a:pt x="199" y="82"/>
                    </a:lnTo>
                    <a:lnTo>
                      <a:pt x="204" y="80"/>
                    </a:lnTo>
                    <a:lnTo>
                      <a:pt x="208" y="78"/>
                    </a:lnTo>
                    <a:lnTo>
                      <a:pt x="212" y="78"/>
                    </a:lnTo>
                    <a:lnTo>
                      <a:pt x="202" y="2"/>
                    </a:lnTo>
                    <a:lnTo>
                      <a:pt x="191" y="0"/>
                    </a:lnTo>
                    <a:lnTo>
                      <a:pt x="181" y="0"/>
                    </a:lnTo>
                    <a:lnTo>
                      <a:pt x="170" y="0"/>
                    </a:lnTo>
                    <a:lnTo>
                      <a:pt x="160" y="0"/>
                    </a:lnTo>
                    <a:lnTo>
                      <a:pt x="149" y="2"/>
                    </a:lnTo>
                    <a:lnTo>
                      <a:pt x="139" y="4"/>
                    </a:lnTo>
                    <a:lnTo>
                      <a:pt x="128" y="6"/>
                    </a:lnTo>
                    <a:lnTo>
                      <a:pt x="118" y="10"/>
                    </a:lnTo>
                    <a:lnTo>
                      <a:pt x="86" y="25"/>
                    </a:lnTo>
                    <a:lnTo>
                      <a:pt x="57" y="46"/>
                    </a:lnTo>
                    <a:lnTo>
                      <a:pt x="34" y="69"/>
                    </a:lnTo>
                    <a:lnTo>
                      <a:pt x="17" y="98"/>
                    </a:lnTo>
                    <a:lnTo>
                      <a:pt x="6" y="128"/>
                    </a:lnTo>
                    <a:lnTo>
                      <a:pt x="0" y="161"/>
                    </a:lnTo>
                    <a:lnTo>
                      <a:pt x="2" y="195"/>
                    </a:lnTo>
                    <a:lnTo>
                      <a:pt x="10" y="227"/>
                    </a:lnTo>
                    <a:lnTo>
                      <a:pt x="25" y="258"/>
                    </a:lnTo>
                    <a:lnTo>
                      <a:pt x="44" y="285"/>
                    </a:lnTo>
                    <a:lnTo>
                      <a:pt x="69" y="306"/>
                    </a:lnTo>
                    <a:lnTo>
                      <a:pt x="97" y="323"/>
                    </a:lnTo>
                    <a:lnTo>
                      <a:pt x="128" y="334"/>
                    </a:lnTo>
                    <a:lnTo>
                      <a:pt x="162" y="338"/>
                    </a:lnTo>
                    <a:lnTo>
                      <a:pt x="197" y="336"/>
                    </a:lnTo>
                    <a:lnTo>
                      <a:pt x="231" y="329"/>
                    </a:lnTo>
                    <a:lnTo>
                      <a:pt x="248" y="321"/>
                    </a:lnTo>
                    <a:lnTo>
                      <a:pt x="263" y="313"/>
                    </a:lnTo>
                    <a:lnTo>
                      <a:pt x="279" y="304"/>
                    </a:lnTo>
                    <a:lnTo>
                      <a:pt x="292" y="292"/>
                    </a:lnTo>
                    <a:lnTo>
                      <a:pt x="303" y="279"/>
                    </a:lnTo>
                    <a:lnTo>
                      <a:pt x="315" y="267"/>
                    </a:lnTo>
                    <a:lnTo>
                      <a:pt x="324" y="252"/>
                    </a:lnTo>
                    <a:lnTo>
                      <a:pt x="332" y="237"/>
                    </a:lnTo>
                    <a:lnTo>
                      <a:pt x="319" y="243"/>
                    </a:lnTo>
                    <a:lnTo>
                      <a:pt x="305" y="246"/>
                    </a:lnTo>
                    <a:lnTo>
                      <a:pt x="292" y="250"/>
                    </a:lnTo>
                    <a:lnTo>
                      <a:pt x="279" y="250"/>
                    </a:lnTo>
                    <a:lnTo>
                      <a:pt x="256" y="248"/>
                    </a:lnTo>
                    <a:lnTo>
                      <a:pt x="235" y="243"/>
                    </a:lnTo>
                    <a:lnTo>
                      <a:pt x="218" y="235"/>
                    </a:lnTo>
                    <a:lnTo>
                      <a:pt x="202" y="224"/>
                    </a:lnTo>
                    <a:lnTo>
                      <a:pt x="189" y="214"/>
                    </a:lnTo>
                    <a:lnTo>
                      <a:pt x="181" y="204"/>
                    </a:lnTo>
                    <a:lnTo>
                      <a:pt x="174" y="199"/>
                    </a:lnTo>
                    <a:lnTo>
                      <a:pt x="172" y="195"/>
                    </a:lnTo>
                    <a:lnTo>
                      <a:pt x="168" y="191"/>
                    </a:lnTo>
                    <a:lnTo>
                      <a:pt x="168" y="185"/>
                    </a:lnTo>
                    <a:lnTo>
                      <a:pt x="170" y="180"/>
                    </a:lnTo>
                    <a:lnTo>
                      <a:pt x="174" y="176"/>
                    </a:lnTo>
                    <a:lnTo>
                      <a:pt x="178" y="174"/>
                    </a:lnTo>
                    <a:lnTo>
                      <a:pt x="183" y="174"/>
                    </a:lnTo>
                    <a:lnTo>
                      <a:pt x="189" y="176"/>
                    </a:lnTo>
                    <a:lnTo>
                      <a:pt x="193" y="180"/>
                    </a:lnTo>
                    <a:lnTo>
                      <a:pt x="193" y="180"/>
                    </a:lnTo>
                    <a:lnTo>
                      <a:pt x="195" y="182"/>
                    </a:lnTo>
                    <a:lnTo>
                      <a:pt x="199" y="187"/>
                    </a:lnTo>
                    <a:lnTo>
                      <a:pt x="206" y="193"/>
                    </a:lnTo>
                    <a:lnTo>
                      <a:pt x="218" y="201"/>
                    </a:lnTo>
                    <a:lnTo>
                      <a:pt x="229" y="210"/>
                    </a:lnTo>
                    <a:lnTo>
                      <a:pt x="244" y="216"/>
                    </a:lnTo>
                    <a:lnTo>
                      <a:pt x="261" y="222"/>
                    </a:lnTo>
                    <a:lnTo>
                      <a:pt x="279" y="224"/>
                    </a:lnTo>
                    <a:lnTo>
                      <a:pt x="286" y="224"/>
                    </a:lnTo>
                    <a:lnTo>
                      <a:pt x="296" y="222"/>
                    </a:lnTo>
                    <a:lnTo>
                      <a:pt x="303" y="220"/>
                    </a:lnTo>
                    <a:lnTo>
                      <a:pt x="313" y="216"/>
                    </a:lnTo>
                    <a:lnTo>
                      <a:pt x="321" y="212"/>
                    </a:lnTo>
                    <a:lnTo>
                      <a:pt x="328" y="208"/>
                    </a:lnTo>
                    <a:lnTo>
                      <a:pt x="338" y="203"/>
                    </a:lnTo>
                    <a:lnTo>
                      <a:pt x="345" y="197"/>
                    </a:lnTo>
                    <a:lnTo>
                      <a:pt x="347" y="178"/>
                    </a:lnTo>
                    <a:lnTo>
                      <a:pt x="347" y="159"/>
                    </a:lnTo>
                    <a:lnTo>
                      <a:pt x="345" y="140"/>
                    </a:lnTo>
                    <a:lnTo>
                      <a:pt x="342" y="120"/>
                    </a:lnTo>
                    <a:lnTo>
                      <a:pt x="378" y="10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17"/>
              <p:cNvSpPr>
                <a:spLocks/>
              </p:cNvSpPr>
              <p:nvPr/>
            </p:nvSpPr>
            <p:spPr bwMode="auto">
              <a:xfrm>
                <a:off x="4365" y="1982"/>
                <a:ext cx="5" cy="38"/>
              </a:xfrm>
              <a:custGeom>
                <a:avLst/>
                <a:gdLst/>
                <a:ahLst/>
                <a:cxnLst>
                  <a:cxn ang="0">
                    <a:pos x="12" y="76"/>
                  </a:cxn>
                  <a:cxn ang="0">
                    <a:pos x="10" y="2"/>
                  </a:cxn>
                  <a:cxn ang="0">
                    <a:pos x="8" y="2"/>
                  </a:cxn>
                  <a:cxn ang="0">
                    <a:pos x="4" y="0"/>
                  </a:cxn>
                  <a:cxn ang="0">
                    <a:pos x="2" y="0"/>
                  </a:cxn>
                  <a:cxn ang="0">
                    <a:pos x="0" y="0"/>
                  </a:cxn>
                  <a:cxn ang="0">
                    <a:pos x="10" y="76"/>
                  </a:cxn>
                  <a:cxn ang="0">
                    <a:pos x="10" y="76"/>
                  </a:cxn>
                  <a:cxn ang="0">
                    <a:pos x="10" y="76"/>
                  </a:cxn>
                  <a:cxn ang="0">
                    <a:pos x="10" y="76"/>
                  </a:cxn>
                  <a:cxn ang="0">
                    <a:pos x="12" y="76"/>
                  </a:cxn>
                </a:cxnLst>
                <a:rect l="0" t="0" r="r" b="b"/>
                <a:pathLst>
                  <a:path w="12" h="76">
                    <a:moveTo>
                      <a:pt x="12" y="76"/>
                    </a:moveTo>
                    <a:lnTo>
                      <a:pt x="10" y="2"/>
                    </a:lnTo>
                    <a:lnTo>
                      <a:pt x="8" y="2"/>
                    </a:lnTo>
                    <a:lnTo>
                      <a:pt x="4" y="0"/>
                    </a:lnTo>
                    <a:lnTo>
                      <a:pt x="2" y="0"/>
                    </a:lnTo>
                    <a:lnTo>
                      <a:pt x="0" y="0"/>
                    </a:lnTo>
                    <a:lnTo>
                      <a:pt x="10" y="76"/>
                    </a:lnTo>
                    <a:lnTo>
                      <a:pt x="10" y="76"/>
                    </a:lnTo>
                    <a:lnTo>
                      <a:pt x="10" y="76"/>
                    </a:lnTo>
                    <a:lnTo>
                      <a:pt x="10" y="76"/>
                    </a:lnTo>
                    <a:lnTo>
                      <a:pt x="12" y="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0" name="Rectangle 39"/>
            <p:cNvSpPr/>
            <p:nvPr/>
          </p:nvSpPr>
          <p:spPr>
            <a:xfrm rot="20660969">
              <a:off x="7296095" y="2807425"/>
              <a:ext cx="118872" cy="1211403"/>
            </a:xfrm>
            <a:prstGeom prst="rect">
              <a:avLst/>
            </a:prstGeom>
            <a:solidFill>
              <a:srgbClr val="996600"/>
            </a:solidFill>
            <a:ln>
              <a:solidFill>
                <a:schemeClr val="tx1"/>
              </a:solidFill>
              <a:prstDash val="solid"/>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1" name="Oval 40"/>
            <p:cNvSpPr/>
            <p:nvPr/>
          </p:nvSpPr>
          <p:spPr>
            <a:xfrm>
              <a:off x="7447059" y="3623282"/>
              <a:ext cx="56098" cy="69382"/>
            </a:xfrm>
            <a:prstGeom prst="ellipse">
              <a:avLst/>
            </a:prstGeom>
            <a:solidFill>
              <a:schemeClr val="tx1"/>
            </a:solidFill>
            <a:ln>
              <a:solidFill>
                <a:schemeClr val="tx1"/>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42" name="Group 41"/>
            <p:cNvGrpSpPr/>
            <p:nvPr/>
          </p:nvGrpSpPr>
          <p:grpSpPr>
            <a:xfrm rot="19229298">
              <a:off x="6621680" y="3005259"/>
              <a:ext cx="428254" cy="200835"/>
              <a:chOff x="3076576" y="1987551"/>
              <a:chExt cx="1573213" cy="885825"/>
            </a:xfrm>
          </p:grpSpPr>
          <p:sp>
            <p:nvSpPr>
              <p:cNvPr id="43" name="Freeform 59"/>
              <p:cNvSpPr>
                <a:spLocks/>
              </p:cNvSpPr>
              <p:nvPr/>
            </p:nvSpPr>
            <p:spPr bwMode="auto">
              <a:xfrm>
                <a:off x="3098801" y="2020888"/>
                <a:ext cx="1517650" cy="830263"/>
              </a:xfrm>
              <a:custGeom>
                <a:avLst/>
                <a:gdLst/>
                <a:ahLst/>
                <a:cxnLst>
                  <a:cxn ang="0">
                    <a:pos x="737" y="0"/>
                  </a:cxn>
                  <a:cxn ang="0">
                    <a:pos x="659" y="10"/>
                  </a:cxn>
                  <a:cxn ang="0">
                    <a:pos x="560" y="36"/>
                  </a:cxn>
                  <a:cxn ang="0">
                    <a:pos x="449" y="89"/>
                  </a:cxn>
                  <a:cxn ang="0">
                    <a:pos x="339" y="177"/>
                  </a:cxn>
                  <a:cxn ang="0">
                    <a:pos x="237" y="309"/>
                  </a:cxn>
                  <a:cxn ang="0">
                    <a:pos x="156" y="492"/>
                  </a:cxn>
                  <a:cxn ang="0">
                    <a:pos x="103" y="737"/>
                  </a:cxn>
                  <a:cxn ang="0">
                    <a:pos x="86" y="885"/>
                  </a:cxn>
                  <a:cxn ang="0">
                    <a:pos x="61" y="892"/>
                  </a:cxn>
                  <a:cxn ang="0">
                    <a:pos x="29" y="908"/>
                  </a:cxn>
                  <a:cxn ang="0">
                    <a:pos x="3" y="942"/>
                  </a:cxn>
                  <a:cxn ang="0">
                    <a:pos x="2" y="979"/>
                  </a:cxn>
                  <a:cxn ang="0">
                    <a:pos x="15" y="1001"/>
                  </a:cxn>
                  <a:cxn ang="0">
                    <a:pos x="38" y="1017"/>
                  </a:cxn>
                  <a:cxn ang="0">
                    <a:pos x="70" y="1030"/>
                  </a:cxn>
                  <a:cxn ang="0">
                    <a:pos x="107" y="1038"/>
                  </a:cxn>
                  <a:cxn ang="0">
                    <a:pos x="146" y="1042"/>
                  </a:cxn>
                  <a:cxn ang="0">
                    <a:pos x="186" y="1046"/>
                  </a:cxn>
                  <a:cxn ang="0">
                    <a:pos x="221" y="1047"/>
                  </a:cxn>
                  <a:cxn ang="0">
                    <a:pos x="249" y="1047"/>
                  </a:cxn>
                  <a:cxn ang="0">
                    <a:pos x="295" y="1047"/>
                  </a:cxn>
                  <a:cxn ang="0">
                    <a:pos x="369" y="1047"/>
                  </a:cxn>
                  <a:cxn ang="0">
                    <a:pos x="464" y="1047"/>
                  </a:cxn>
                  <a:cxn ang="0">
                    <a:pos x="577" y="1047"/>
                  </a:cxn>
                  <a:cxn ang="0">
                    <a:pos x="705" y="1047"/>
                  </a:cxn>
                  <a:cxn ang="0">
                    <a:pos x="842" y="1047"/>
                  </a:cxn>
                  <a:cxn ang="0">
                    <a:pos x="985" y="1047"/>
                  </a:cxn>
                  <a:cxn ang="0">
                    <a:pos x="1130" y="1047"/>
                  </a:cxn>
                  <a:cxn ang="0">
                    <a:pos x="1271" y="1047"/>
                  </a:cxn>
                  <a:cxn ang="0">
                    <a:pos x="1404" y="1047"/>
                  </a:cxn>
                  <a:cxn ang="0">
                    <a:pos x="1527" y="1047"/>
                  </a:cxn>
                  <a:cxn ang="0">
                    <a:pos x="1633" y="1047"/>
                  </a:cxn>
                  <a:cxn ang="0">
                    <a:pos x="1718" y="1047"/>
                  </a:cxn>
                  <a:cxn ang="0">
                    <a:pos x="1780" y="1047"/>
                  </a:cxn>
                  <a:cxn ang="0">
                    <a:pos x="1812" y="1047"/>
                  </a:cxn>
                  <a:cxn ang="0">
                    <a:pos x="1822" y="1046"/>
                  </a:cxn>
                  <a:cxn ang="0">
                    <a:pos x="1847" y="1038"/>
                  </a:cxn>
                  <a:cxn ang="0">
                    <a:pos x="1883" y="1019"/>
                  </a:cxn>
                  <a:cxn ang="0">
                    <a:pos x="1908" y="991"/>
                  </a:cxn>
                  <a:cxn ang="0">
                    <a:pos x="1909" y="961"/>
                  </a:cxn>
                  <a:cxn ang="0">
                    <a:pos x="1900" y="939"/>
                  </a:cxn>
                  <a:cxn ang="0">
                    <a:pos x="1588" y="820"/>
                  </a:cxn>
                  <a:cxn ang="0">
                    <a:pos x="1581" y="770"/>
                  </a:cxn>
                  <a:cxn ang="0">
                    <a:pos x="1560" y="652"/>
                  </a:cxn>
                  <a:cxn ang="0">
                    <a:pos x="1522" y="523"/>
                  </a:cxn>
                  <a:cxn ang="0">
                    <a:pos x="1464" y="436"/>
                  </a:cxn>
                  <a:cxn ang="0">
                    <a:pos x="1457" y="418"/>
                  </a:cxn>
                  <a:cxn ang="0">
                    <a:pos x="1436" y="371"/>
                  </a:cxn>
                  <a:cxn ang="0">
                    <a:pos x="1395" y="304"/>
                  </a:cxn>
                  <a:cxn ang="0">
                    <a:pos x="1332" y="227"/>
                  </a:cxn>
                  <a:cxn ang="0">
                    <a:pos x="1243" y="150"/>
                  </a:cxn>
                  <a:cxn ang="0">
                    <a:pos x="1127" y="80"/>
                  </a:cxn>
                  <a:cxn ang="0">
                    <a:pos x="978" y="27"/>
                  </a:cxn>
                  <a:cxn ang="0">
                    <a:pos x="795" y="2"/>
                  </a:cxn>
                  <a:cxn ang="0">
                    <a:pos x="788" y="0"/>
                  </a:cxn>
                  <a:cxn ang="0">
                    <a:pos x="766" y="0"/>
                  </a:cxn>
                </a:cxnLst>
                <a:rect l="0" t="0" r="r" b="b"/>
                <a:pathLst>
                  <a:path w="1911" h="1047">
                    <a:moveTo>
                      <a:pt x="766" y="0"/>
                    </a:moveTo>
                    <a:lnTo>
                      <a:pt x="737" y="0"/>
                    </a:lnTo>
                    <a:lnTo>
                      <a:pt x="702" y="4"/>
                    </a:lnTo>
                    <a:lnTo>
                      <a:pt x="659" y="10"/>
                    </a:lnTo>
                    <a:lnTo>
                      <a:pt x="612" y="20"/>
                    </a:lnTo>
                    <a:lnTo>
                      <a:pt x="560" y="36"/>
                    </a:lnTo>
                    <a:lnTo>
                      <a:pt x="506" y="59"/>
                    </a:lnTo>
                    <a:lnTo>
                      <a:pt x="449" y="89"/>
                    </a:lnTo>
                    <a:lnTo>
                      <a:pt x="394" y="128"/>
                    </a:lnTo>
                    <a:lnTo>
                      <a:pt x="339" y="177"/>
                    </a:lnTo>
                    <a:lnTo>
                      <a:pt x="287" y="236"/>
                    </a:lnTo>
                    <a:lnTo>
                      <a:pt x="237" y="309"/>
                    </a:lnTo>
                    <a:lnTo>
                      <a:pt x="194" y="393"/>
                    </a:lnTo>
                    <a:lnTo>
                      <a:pt x="156" y="492"/>
                    </a:lnTo>
                    <a:lnTo>
                      <a:pt x="124" y="606"/>
                    </a:lnTo>
                    <a:lnTo>
                      <a:pt x="103" y="737"/>
                    </a:lnTo>
                    <a:lnTo>
                      <a:pt x="90" y="885"/>
                    </a:lnTo>
                    <a:lnTo>
                      <a:pt x="86" y="885"/>
                    </a:lnTo>
                    <a:lnTo>
                      <a:pt x="76" y="887"/>
                    </a:lnTo>
                    <a:lnTo>
                      <a:pt x="61" y="892"/>
                    </a:lnTo>
                    <a:lnTo>
                      <a:pt x="45" y="897"/>
                    </a:lnTo>
                    <a:lnTo>
                      <a:pt x="29" y="908"/>
                    </a:lnTo>
                    <a:lnTo>
                      <a:pt x="14" y="923"/>
                    </a:lnTo>
                    <a:lnTo>
                      <a:pt x="3" y="942"/>
                    </a:lnTo>
                    <a:lnTo>
                      <a:pt x="0" y="966"/>
                    </a:lnTo>
                    <a:lnTo>
                      <a:pt x="2" y="979"/>
                    </a:lnTo>
                    <a:lnTo>
                      <a:pt x="7" y="991"/>
                    </a:lnTo>
                    <a:lnTo>
                      <a:pt x="15" y="1001"/>
                    </a:lnTo>
                    <a:lnTo>
                      <a:pt x="25" y="1010"/>
                    </a:lnTo>
                    <a:lnTo>
                      <a:pt x="38" y="1017"/>
                    </a:lnTo>
                    <a:lnTo>
                      <a:pt x="53" y="1024"/>
                    </a:lnTo>
                    <a:lnTo>
                      <a:pt x="70" y="1030"/>
                    </a:lnTo>
                    <a:lnTo>
                      <a:pt x="88" y="1034"/>
                    </a:lnTo>
                    <a:lnTo>
                      <a:pt x="107" y="1038"/>
                    </a:lnTo>
                    <a:lnTo>
                      <a:pt x="127" y="1040"/>
                    </a:lnTo>
                    <a:lnTo>
                      <a:pt x="146" y="1042"/>
                    </a:lnTo>
                    <a:lnTo>
                      <a:pt x="166" y="1045"/>
                    </a:lnTo>
                    <a:lnTo>
                      <a:pt x="186" y="1046"/>
                    </a:lnTo>
                    <a:lnTo>
                      <a:pt x="204" y="1047"/>
                    </a:lnTo>
                    <a:lnTo>
                      <a:pt x="221" y="1047"/>
                    </a:lnTo>
                    <a:lnTo>
                      <a:pt x="237" y="1047"/>
                    </a:lnTo>
                    <a:lnTo>
                      <a:pt x="249" y="1047"/>
                    </a:lnTo>
                    <a:lnTo>
                      <a:pt x="268" y="1047"/>
                    </a:lnTo>
                    <a:lnTo>
                      <a:pt x="295" y="1047"/>
                    </a:lnTo>
                    <a:lnTo>
                      <a:pt x="328" y="1047"/>
                    </a:lnTo>
                    <a:lnTo>
                      <a:pt x="369" y="1047"/>
                    </a:lnTo>
                    <a:lnTo>
                      <a:pt x="414" y="1047"/>
                    </a:lnTo>
                    <a:lnTo>
                      <a:pt x="464" y="1047"/>
                    </a:lnTo>
                    <a:lnTo>
                      <a:pt x="518" y="1047"/>
                    </a:lnTo>
                    <a:lnTo>
                      <a:pt x="577" y="1047"/>
                    </a:lnTo>
                    <a:lnTo>
                      <a:pt x="639" y="1047"/>
                    </a:lnTo>
                    <a:lnTo>
                      <a:pt x="705" y="1047"/>
                    </a:lnTo>
                    <a:lnTo>
                      <a:pt x="773" y="1047"/>
                    </a:lnTo>
                    <a:lnTo>
                      <a:pt x="842" y="1047"/>
                    </a:lnTo>
                    <a:lnTo>
                      <a:pt x="914" y="1047"/>
                    </a:lnTo>
                    <a:lnTo>
                      <a:pt x="985" y="1047"/>
                    </a:lnTo>
                    <a:lnTo>
                      <a:pt x="1058" y="1047"/>
                    </a:lnTo>
                    <a:lnTo>
                      <a:pt x="1130" y="1047"/>
                    </a:lnTo>
                    <a:lnTo>
                      <a:pt x="1201" y="1047"/>
                    </a:lnTo>
                    <a:lnTo>
                      <a:pt x="1271" y="1047"/>
                    </a:lnTo>
                    <a:lnTo>
                      <a:pt x="1339" y="1047"/>
                    </a:lnTo>
                    <a:lnTo>
                      <a:pt x="1404" y="1047"/>
                    </a:lnTo>
                    <a:lnTo>
                      <a:pt x="1467" y="1047"/>
                    </a:lnTo>
                    <a:lnTo>
                      <a:pt x="1527" y="1047"/>
                    </a:lnTo>
                    <a:lnTo>
                      <a:pt x="1582" y="1047"/>
                    </a:lnTo>
                    <a:lnTo>
                      <a:pt x="1633" y="1047"/>
                    </a:lnTo>
                    <a:lnTo>
                      <a:pt x="1679" y="1047"/>
                    </a:lnTo>
                    <a:lnTo>
                      <a:pt x="1718" y="1047"/>
                    </a:lnTo>
                    <a:lnTo>
                      <a:pt x="1752" y="1047"/>
                    </a:lnTo>
                    <a:lnTo>
                      <a:pt x="1780" y="1047"/>
                    </a:lnTo>
                    <a:lnTo>
                      <a:pt x="1800" y="1047"/>
                    </a:lnTo>
                    <a:lnTo>
                      <a:pt x="1812" y="1047"/>
                    </a:lnTo>
                    <a:lnTo>
                      <a:pt x="1817" y="1047"/>
                    </a:lnTo>
                    <a:lnTo>
                      <a:pt x="1822" y="1046"/>
                    </a:lnTo>
                    <a:lnTo>
                      <a:pt x="1832" y="1042"/>
                    </a:lnTo>
                    <a:lnTo>
                      <a:pt x="1847" y="1038"/>
                    </a:lnTo>
                    <a:lnTo>
                      <a:pt x="1865" y="1030"/>
                    </a:lnTo>
                    <a:lnTo>
                      <a:pt x="1883" y="1019"/>
                    </a:lnTo>
                    <a:lnTo>
                      <a:pt x="1898" y="1007"/>
                    </a:lnTo>
                    <a:lnTo>
                      <a:pt x="1908" y="991"/>
                    </a:lnTo>
                    <a:lnTo>
                      <a:pt x="1911" y="971"/>
                    </a:lnTo>
                    <a:lnTo>
                      <a:pt x="1909" y="961"/>
                    </a:lnTo>
                    <a:lnTo>
                      <a:pt x="1906" y="950"/>
                    </a:lnTo>
                    <a:lnTo>
                      <a:pt x="1900" y="939"/>
                    </a:lnTo>
                    <a:lnTo>
                      <a:pt x="1891" y="926"/>
                    </a:lnTo>
                    <a:lnTo>
                      <a:pt x="1588" y="820"/>
                    </a:lnTo>
                    <a:lnTo>
                      <a:pt x="1586" y="806"/>
                    </a:lnTo>
                    <a:lnTo>
                      <a:pt x="1581" y="770"/>
                    </a:lnTo>
                    <a:lnTo>
                      <a:pt x="1573" y="715"/>
                    </a:lnTo>
                    <a:lnTo>
                      <a:pt x="1560" y="652"/>
                    </a:lnTo>
                    <a:lnTo>
                      <a:pt x="1543" y="585"/>
                    </a:lnTo>
                    <a:lnTo>
                      <a:pt x="1522" y="523"/>
                    </a:lnTo>
                    <a:lnTo>
                      <a:pt x="1495" y="470"/>
                    </a:lnTo>
                    <a:lnTo>
                      <a:pt x="1464" y="436"/>
                    </a:lnTo>
                    <a:lnTo>
                      <a:pt x="1463" y="431"/>
                    </a:lnTo>
                    <a:lnTo>
                      <a:pt x="1457" y="418"/>
                    </a:lnTo>
                    <a:lnTo>
                      <a:pt x="1448" y="398"/>
                    </a:lnTo>
                    <a:lnTo>
                      <a:pt x="1436" y="371"/>
                    </a:lnTo>
                    <a:lnTo>
                      <a:pt x="1418" y="340"/>
                    </a:lnTo>
                    <a:lnTo>
                      <a:pt x="1395" y="304"/>
                    </a:lnTo>
                    <a:lnTo>
                      <a:pt x="1366" y="266"/>
                    </a:lnTo>
                    <a:lnTo>
                      <a:pt x="1332" y="227"/>
                    </a:lnTo>
                    <a:lnTo>
                      <a:pt x="1292" y="188"/>
                    </a:lnTo>
                    <a:lnTo>
                      <a:pt x="1243" y="150"/>
                    </a:lnTo>
                    <a:lnTo>
                      <a:pt x="1189" y="113"/>
                    </a:lnTo>
                    <a:lnTo>
                      <a:pt x="1127" y="80"/>
                    </a:lnTo>
                    <a:lnTo>
                      <a:pt x="1057" y="51"/>
                    </a:lnTo>
                    <a:lnTo>
                      <a:pt x="978" y="27"/>
                    </a:lnTo>
                    <a:lnTo>
                      <a:pt x="892" y="11"/>
                    </a:lnTo>
                    <a:lnTo>
                      <a:pt x="795" y="2"/>
                    </a:lnTo>
                    <a:lnTo>
                      <a:pt x="793" y="2"/>
                    </a:lnTo>
                    <a:lnTo>
                      <a:pt x="788" y="0"/>
                    </a:lnTo>
                    <a:lnTo>
                      <a:pt x="779" y="0"/>
                    </a:lnTo>
                    <a:lnTo>
                      <a:pt x="766" y="0"/>
                    </a:lnTo>
                    <a:close/>
                  </a:path>
                </a:pathLst>
              </a:custGeom>
              <a:solidFill>
                <a:srgbClr val="FFC14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60"/>
              <p:cNvSpPr>
                <a:spLocks/>
              </p:cNvSpPr>
              <p:nvPr/>
            </p:nvSpPr>
            <p:spPr bwMode="auto">
              <a:xfrm>
                <a:off x="3208338" y="2657476"/>
                <a:ext cx="1588" cy="1588"/>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61"/>
              <p:cNvSpPr>
                <a:spLocks/>
              </p:cNvSpPr>
              <p:nvPr/>
            </p:nvSpPr>
            <p:spPr bwMode="auto">
              <a:xfrm>
                <a:off x="3076576" y="1987551"/>
                <a:ext cx="1573213" cy="885825"/>
              </a:xfrm>
              <a:custGeom>
                <a:avLst/>
                <a:gdLst/>
                <a:ahLst/>
                <a:cxnLst>
                  <a:cxn ang="0">
                    <a:pos x="1938" y="934"/>
                  </a:cxn>
                  <a:cxn ang="0">
                    <a:pos x="1818" y="882"/>
                  </a:cxn>
                  <a:cxn ang="0">
                    <a:pos x="1695" y="845"/>
                  </a:cxn>
                  <a:cxn ang="0">
                    <a:pos x="1608" y="618"/>
                  </a:cxn>
                  <a:cxn ang="0">
                    <a:pos x="1507" y="418"/>
                  </a:cxn>
                  <a:cxn ang="0">
                    <a:pos x="1330" y="170"/>
                  </a:cxn>
                  <a:cxn ang="0">
                    <a:pos x="836" y="1"/>
                  </a:cxn>
                  <a:cxn ang="0">
                    <a:pos x="793" y="1"/>
                  </a:cxn>
                  <a:cxn ang="0">
                    <a:pos x="594" y="30"/>
                  </a:cxn>
                  <a:cxn ang="0">
                    <a:pos x="406" y="123"/>
                  </a:cxn>
                  <a:cxn ang="0">
                    <a:pos x="196" y="387"/>
                  </a:cxn>
                  <a:cxn ang="0">
                    <a:pos x="105" y="733"/>
                  </a:cxn>
                  <a:cxn ang="0">
                    <a:pos x="165" y="838"/>
                  </a:cxn>
                  <a:cxn ang="0">
                    <a:pos x="189" y="618"/>
                  </a:cxn>
                  <a:cxn ang="0">
                    <a:pos x="344" y="272"/>
                  </a:cxn>
                  <a:cxn ang="0">
                    <a:pos x="512" y="134"/>
                  </a:cxn>
                  <a:cxn ang="0">
                    <a:pos x="697" y="75"/>
                  </a:cxn>
                  <a:cxn ang="0">
                    <a:pos x="810" y="66"/>
                  </a:cxn>
                  <a:cxn ang="0">
                    <a:pos x="1087" y="108"/>
                  </a:cxn>
                  <a:cxn ang="0">
                    <a:pos x="1398" y="344"/>
                  </a:cxn>
                  <a:cxn ang="0">
                    <a:pos x="1460" y="487"/>
                  </a:cxn>
                  <a:cxn ang="0">
                    <a:pos x="1502" y="542"/>
                  </a:cxn>
                  <a:cxn ang="0">
                    <a:pos x="1606" y="891"/>
                  </a:cxn>
                  <a:cxn ang="0">
                    <a:pos x="1682" y="912"/>
                  </a:cxn>
                  <a:cxn ang="0">
                    <a:pos x="1840" y="961"/>
                  </a:cxn>
                  <a:cxn ang="0">
                    <a:pos x="1905" y="1012"/>
                  </a:cxn>
                  <a:cxn ang="0">
                    <a:pos x="1818" y="1036"/>
                  </a:cxn>
                  <a:cxn ang="0">
                    <a:pos x="1430" y="722"/>
                  </a:cxn>
                  <a:cxn ang="0">
                    <a:pos x="1182" y="265"/>
                  </a:cxn>
                  <a:cxn ang="0">
                    <a:pos x="945" y="222"/>
                  </a:cxn>
                  <a:cxn ang="0">
                    <a:pos x="1044" y="383"/>
                  </a:cxn>
                  <a:cxn ang="0">
                    <a:pos x="1151" y="678"/>
                  </a:cxn>
                  <a:cxn ang="0">
                    <a:pos x="1186" y="918"/>
                  </a:cxn>
                  <a:cxn ang="0">
                    <a:pos x="536" y="860"/>
                  </a:cxn>
                  <a:cxn ang="0">
                    <a:pos x="575" y="530"/>
                  </a:cxn>
                  <a:cxn ang="0">
                    <a:pos x="762" y="215"/>
                  </a:cxn>
                  <a:cxn ang="0">
                    <a:pos x="590" y="191"/>
                  </a:cxn>
                  <a:cxn ang="0">
                    <a:pos x="288" y="553"/>
                  </a:cxn>
                  <a:cxn ang="0">
                    <a:pos x="193" y="895"/>
                  </a:cxn>
                  <a:cxn ang="0">
                    <a:pos x="119" y="897"/>
                  </a:cxn>
                  <a:cxn ang="0">
                    <a:pos x="4" y="971"/>
                  </a:cxn>
                  <a:cxn ang="0">
                    <a:pos x="40" y="1085"/>
                  </a:cxn>
                  <a:cxn ang="0">
                    <a:pos x="158" y="1116"/>
                  </a:cxn>
                  <a:cxn ang="0">
                    <a:pos x="1148" y="1051"/>
                  </a:cxn>
                  <a:cxn ang="0">
                    <a:pos x="74" y="1028"/>
                  </a:cxn>
                  <a:cxn ang="0">
                    <a:pos x="81" y="973"/>
                  </a:cxn>
                  <a:cxn ang="0">
                    <a:pos x="179" y="960"/>
                  </a:cxn>
                  <a:cxn ang="0">
                    <a:pos x="301" y="762"/>
                  </a:cxn>
                  <a:cxn ang="0">
                    <a:pos x="451" y="383"/>
                  </a:cxn>
                  <a:cxn ang="0">
                    <a:pos x="639" y="236"/>
                  </a:cxn>
                  <a:cxn ang="0">
                    <a:pos x="488" y="625"/>
                  </a:cxn>
                  <a:cxn ang="0">
                    <a:pos x="470" y="925"/>
                  </a:cxn>
                  <a:cxn ang="0">
                    <a:pos x="1044" y="981"/>
                  </a:cxn>
                  <a:cxn ang="0">
                    <a:pos x="1241" y="806"/>
                  </a:cxn>
                  <a:cxn ang="0">
                    <a:pos x="1131" y="409"/>
                  </a:cxn>
                  <a:cxn ang="0">
                    <a:pos x="1216" y="394"/>
                  </a:cxn>
                  <a:cxn ang="0">
                    <a:pos x="1388" y="854"/>
                  </a:cxn>
                  <a:cxn ang="0">
                    <a:pos x="1404" y="1101"/>
                  </a:cxn>
                  <a:cxn ang="0">
                    <a:pos x="1952" y="1075"/>
                  </a:cxn>
                  <a:cxn ang="0">
                    <a:pos x="1981" y="1033"/>
                  </a:cxn>
                  <a:cxn ang="0">
                    <a:pos x="1982" y="1009"/>
                  </a:cxn>
                </a:cxnLst>
                <a:rect l="0" t="0" r="r" b="b"/>
                <a:pathLst>
                  <a:path w="1982" h="1117">
                    <a:moveTo>
                      <a:pt x="1981" y="999"/>
                    </a:moveTo>
                    <a:lnTo>
                      <a:pt x="1979" y="988"/>
                    </a:lnTo>
                    <a:lnTo>
                      <a:pt x="1974" y="975"/>
                    </a:lnTo>
                    <a:lnTo>
                      <a:pt x="1967" y="964"/>
                    </a:lnTo>
                    <a:lnTo>
                      <a:pt x="1959" y="953"/>
                    </a:lnTo>
                    <a:lnTo>
                      <a:pt x="1950" y="943"/>
                    </a:lnTo>
                    <a:lnTo>
                      <a:pt x="1938" y="934"/>
                    </a:lnTo>
                    <a:lnTo>
                      <a:pt x="1927" y="926"/>
                    </a:lnTo>
                    <a:lnTo>
                      <a:pt x="1914" y="919"/>
                    </a:lnTo>
                    <a:lnTo>
                      <a:pt x="1896" y="911"/>
                    </a:lnTo>
                    <a:lnTo>
                      <a:pt x="1876" y="904"/>
                    </a:lnTo>
                    <a:lnTo>
                      <a:pt x="1858" y="896"/>
                    </a:lnTo>
                    <a:lnTo>
                      <a:pt x="1838" y="889"/>
                    </a:lnTo>
                    <a:lnTo>
                      <a:pt x="1818" y="882"/>
                    </a:lnTo>
                    <a:lnTo>
                      <a:pt x="1800" y="876"/>
                    </a:lnTo>
                    <a:lnTo>
                      <a:pt x="1780" y="870"/>
                    </a:lnTo>
                    <a:lnTo>
                      <a:pt x="1762" y="865"/>
                    </a:lnTo>
                    <a:lnTo>
                      <a:pt x="1745" y="859"/>
                    </a:lnTo>
                    <a:lnTo>
                      <a:pt x="1727" y="854"/>
                    </a:lnTo>
                    <a:lnTo>
                      <a:pt x="1710" y="850"/>
                    </a:lnTo>
                    <a:lnTo>
                      <a:pt x="1695" y="845"/>
                    </a:lnTo>
                    <a:lnTo>
                      <a:pt x="1681" y="842"/>
                    </a:lnTo>
                    <a:lnTo>
                      <a:pt x="1667" y="838"/>
                    </a:lnTo>
                    <a:lnTo>
                      <a:pt x="1656" y="835"/>
                    </a:lnTo>
                    <a:lnTo>
                      <a:pt x="1646" y="832"/>
                    </a:lnTo>
                    <a:lnTo>
                      <a:pt x="1638" y="751"/>
                    </a:lnTo>
                    <a:lnTo>
                      <a:pt x="1625" y="679"/>
                    </a:lnTo>
                    <a:lnTo>
                      <a:pt x="1608" y="618"/>
                    </a:lnTo>
                    <a:lnTo>
                      <a:pt x="1588" y="568"/>
                    </a:lnTo>
                    <a:lnTo>
                      <a:pt x="1568" y="526"/>
                    </a:lnTo>
                    <a:lnTo>
                      <a:pt x="1549" y="493"/>
                    </a:lnTo>
                    <a:lnTo>
                      <a:pt x="1533" y="470"/>
                    </a:lnTo>
                    <a:lnTo>
                      <a:pt x="1520" y="455"/>
                    </a:lnTo>
                    <a:lnTo>
                      <a:pt x="1515" y="440"/>
                    </a:lnTo>
                    <a:lnTo>
                      <a:pt x="1507" y="418"/>
                    </a:lnTo>
                    <a:lnTo>
                      <a:pt x="1496" y="390"/>
                    </a:lnTo>
                    <a:lnTo>
                      <a:pt x="1481" y="359"/>
                    </a:lnTo>
                    <a:lnTo>
                      <a:pt x="1460" y="324"/>
                    </a:lnTo>
                    <a:lnTo>
                      <a:pt x="1436" y="287"/>
                    </a:lnTo>
                    <a:lnTo>
                      <a:pt x="1406" y="248"/>
                    </a:lnTo>
                    <a:lnTo>
                      <a:pt x="1371" y="208"/>
                    </a:lnTo>
                    <a:lnTo>
                      <a:pt x="1330" y="170"/>
                    </a:lnTo>
                    <a:lnTo>
                      <a:pt x="1282" y="134"/>
                    </a:lnTo>
                    <a:lnTo>
                      <a:pt x="1227" y="99"/>
                    </a:lnTo>
                    <a:lnTo>
                      <a:pt x="1165" y="68"/>
                    </a:lnTo>
                    <a:lnTo>
                      <a:pt x="1095" y="43"/>
                    </a:lnTo>
                    <a:lnTo>
                      <a:pt x="1018" y="22"/>
                    </a:lnTo>
                    <a:lnTo>
                      <a:pt x="931" y="8"/>
                    </a:lnTo>
                    <a:lnTo>
                      <a:pt x="836" y="1"/>
                    </a:lnTo>
                    <a:lnTo>
                      <a:pt x="830" y="1"/>
                    </a:lnTo>
                    <a:lnTo>
                      <a:pt x="824" y="0"/>
                    </a:lnTo>
                    <a:lnTo>
                      <a:pt x="817" y="0"/>
                    </a:lnTo>
                    <a:lnTo>
                      <a:pt x="811" y="0"/>
                    </a:lnTo>
                    <a:lnTo>
                      <a:pt x="806" y="0"/>
                    </a:lnTo>
                    <a:lnTo>
                      <a:pt x="800" y="0"/>
                    </a:lnTo>
                    <a:lnTo>
                      <a:pt x="793" y="1"/>
                    </a:lnTo>
                    <a:lnTo>
                      <a:pt x="787" y="1"/>
                    </a:lnTo>
                    <a:lnTo>
                      <a:pt x="753" y="2"/>
                    </a:lnTo>
                    <a:lnTo>
                      <a:pt x="719" y="6"/>
                    </a:lnTo>
                    <a:lnTo>
                      <a:pt x="687" y="9"/>
                    </a:lnTo>
                    <a:lnTo>
                      <a:pt x="655" y="15"/>
                    </a:lnTo>
                    <a:lnTo>
                      <a:pt x="625" y="22"/>
                    </a:lnTo>
                    <a:lnTo>
                      <a:pt x="594" y="30"/>
                    </a:lnTo>
                    <a:lnTo>
                      <a:pt x="565" y="39"/>
                    </a:lnTo>
                    <a:lnTo>
                      <a:pt x="536" y="49"/>
                    </a:lnTo>
                    <a:lnTo>
                      <a:pt x="508" y="62"/>
                    </a:lnTo>
                    <a:lnTo>
                      <a:pt x="481" y="75"/>
                    </a:lnTo>
                    <a:lnTo>
                      <a:pt x="455" y="90"/>
                    </a:lnTo>
                    <a:lnTo>
                      <a:pt x="430" y="106"/>
                    </a:lnTo>
                    <a:lnTo>
                      <a:pt x="406" y="123"/>
                    </a:lnTo>
                    <a:lnTo>
                      <a:pt x="382" y="142"/>
                    </a:lnTo>
                    <a:lnTo>
                      <a:pt x="359" y="161"/>
                    </a:lnTo>
                    <a:lnTo>
                      <a:pt x="337" y="182"/>
                    </a:lnTo>
                    <a:lnTo>
                      <a:pt x="294" y="229"/>
                    </a:lnTo>
                    <a:lnTo>
                      <a:pt x="256" y="280"/>
                    </a:lnTo>
                    <a:lnTo>
                      <a:pt x="224" y="333"/>
                    </a:lnTo>
                    <a:lnTo>
                      <a:pt x="196" y="387"/>
                    </a:lnTo>
                    <a:lnTo>
                      <a:pt x="173" y="441"/>
                    </a:lnTo>
                    <a:lnTo>
                      <a:pt x="154" y="495"/>
                    </a:lnTo>
                    <a:lnTo>
                      <a:pt x="139" y="548"/>
                    </a:lnTo>
                    <a:lnTo>
                      <a:pt x="126" y="600"/>
                    </a:lnTo>
                    <a:lnTo>
                      <a:pt x="117" y="648"/>
                    </a:lnTo>
                    <a:lnTo>
                      <a:pt x="110" y="693"/>
                    </a:lnTo>
                    <a:lnTo>
                      <a:pt x="105" y="733"/>
                    </a:lnTo>
                    <a:lnTo>
                      <a:pt x="102" y="769"/>
                    </a:lnTo>
                    <a:lnTo>
                      <a:pt x="101" y="799"/>
                    </a:lnTo>
                    <a:lnTo>
                      <a:pt x="99" y="823"/>
                    </a:lnTo>
                    <a:lnTo>
                      <a:pt x="99" y="838"/>
                    </a:lnTo>
                    <a:lnTo>
                      <a:pt x="99" y="846"/>
                    </a:lnTo>
                    <a:lnTo>
                      <a:pt x="165" y="844"/>
                    </a:lnTo>
                    <a:lnTo>
                      <a:pt x="165" y="838"/>
                    </a:lnTo>
                    <a:lnTo>
                      <a:pt x="165" y="826"/>
                    </a:lnTo>
                    <a:lnTo>
                      <a:pt x="166" y="805"/>
                    </a:lnTo>
                    <a:lnTo>
                      <a:pt x="167" y="777"/>
                    </a:lnTo>
                    <a:lnTo>
                      <a:pt x="171" y="744"/>
                    </a:lnTo>
                    <a:lnTo>
                      <a:pt x="174" y="706"/>
                    </a:lnTo>
                    <a:lnTo>
                      <a:pt x="181" y="664"/>
                    </a:lnTo>
                    <a:lnTo>
                      <a:pt x="189" y="618"/>
                    </a:lnTo>
                    <a:lnTo>
                      <a:pt x="201" y="570"/>
                    </a:lnTo>
                    <a:lnTo>
                      <a:pt x="216" y="520"/>
                    </a:lnTo>
                    <a:lnTo>
                      <a:pt x="233" y="470"/>
                    </a:lnTo>
                    <a:lnTo>
                      <a:pt x="254" y="418"/>
                    </a:lnTo>
                    <a:lnTo>
                      <a:pt x="279" y="367"/>
                    </a:lnTo>
                    <a:lnTo>
                      <a:pt x="309" y="319"/>
                    </a:lnTo>
                    <a:lnTo>
                      <a:pt x="344" y="272"/>
                    </a:lnTo>
                    <a:lnTo>
                      <a:pt x="383" y="228"/>
                    </a:lnTo>
                    <a:lnTo>
                      <a:pt x="402" y="210"/>
                    </a:lnTo>
                    <a:lnTo>
                      <a:pt x="423" y="192"/>
                    </a:lnTo>
                    <a:lnTo>
                      <a:pt x="444" y="175"/>
                    </a:lnTo>
                    <a:lnTo>
                      <a:pt x="466" y="160"/>
                    </a:lnTo>
                    <a:lnTo>
                      <a:pt x="489" y="146"/>
                    </a:lnTo>
                    <a:lnTo>
                      <a:pt x="512" y="134"/>
                    </a:lnTo>
                    <a:lnTo>
                      <a:pt x="536" y="121"/>
                    </a:lnTo>
                    <a:lnTo>
                      <a:pt x="561" y="111"/>
                    </a:lnTo>
                    <a:lnTo>
                      <a:pt x="587" y="101"/>
                    </a:lnTo>
                    <a:lnTo>
                      <a:pt x="613" y="93"/>
                    </a:lnTo>
                    <a:lnTo>
                      <a:pt x="641" y="85"/>
                    </a:lnTo>
                    <a:lnTo>
                      <a:pt x="669" y="79"/>
                    </a:lnTo>
                    <a:lnTo>
                      <a:pt x="697" y="75"/>
                    </a:lnTo>
                    <a:lnTo>
                      <a:pt x="726" y="71"/>
                    </a:lnTo>
                    <a:lnTo>
                      <a:pt x="756" y="68"/>
                    </a:lnTo>
                    <a:lnTo>
                      <a:pt x="787" y="67"/>
                    </a:lnTo>
                    <a:lnTo>
                      <a:pt x="793" y="67"/>
                    </a:lnTo>
                    <a:lnTo>
                      <a:pt x="799" y="66"/>
                    </a:lnTo>
                    <a:lnTo>
                      <a:pt x="805" y="66"/>
                    </a:lnTo>
                    <a:lnTo>
                      <a:pt x="810" y="66"/>
                    </a:lnTo>
                    <a:lnTo>
                      <a:pt x="816" y="66"/>
                    </a:lnTo>
                    <a:lnTo>
                      <a:pt x="823" y="66"/>
                    </a:lnTo>
                    <a:lnTo>
                      <a:pt x="829" y="67"/>
                    </a:lnTo>
                    <a:lnTo>
                      <a:pt x="835" y="67"/>
                    </a:lnTo>
                    <a:lnTo>
                      <a:pt x="928" y="74"/>
                    </a:lnTo>
                    <a:lnTo>
                      <a:pt x="1012" y="87"/>
                    </a:lnTo>
                    <a:lnTo>
                      <a:pt x="1087" y="108"/>
                    </a:lnTo>
                    <a:lnTo>
                      <a:pt x="1154" y="134"/>
                    </a:lnTo>
                    <a:lnTo>
                      <a:pt x="1211" y="165"/>
                    </a:lnTo>
                    <a:lnTo>
                      <a:pt x="1262" y="198"/>
                    </a:lnTo>
                    <a:lnTo>
                      <a:pt x="1306" y="234"/>
                    </a:lnTo>
                    <a:lnTo>
                      <a:pt x="1343" y="271"/>
                    </a:lnTo>
                    <a:lnTo>
                      <a:pt x="1373" y="309"/>
                    </a:lnTo>
                    <a:lnTo>
                      <a:pt x="1398" y="344"/>
                    </a:lnTo>
                    <a:lnTo>
                      <a:pt x="1417" y="378"/>
                    </a:lnTo>
                    <a:lnTo>
                      <a:pt x="1434" y="409"/>
                    </a:lnTo>
                    <a:lnTo>
                      <a:pt x="1445" y="435"/>
                    </a:lnTo>
                    <a:lnTo>
                      <a:pt x="1452" y="456"/>
                    </a:lnTo>
                    <a:lnTo>
                      <a:pt x="1457" y="471"/>
                    </a:lnTo>
                    <a:lnTo>
                      <a:pt x="1459" y="478"/>
                    </a:lnTo>
                    <a:lnTo>
                      <a:pt x="1460" y="487"/>
                    </a:lnTo>
                    <a:lnTo>
                      <a:pt x="1461" y="488"/>
                    </a:lnTo>
                    <a:lnTo>
                      <a:pt x="1464" y="490"/>
                    </a:lnTo>
                    <a:lnTo>
                      <a:pt x="1466" y="493"/>
                    </a:lnTo>
                    <a:lnTo>
                      <a:pt x="1467" y="494"/>
                    </a:lnTo>
                    <a:lnTo>
                      <a:pt x="1472" y="500"/>
                    </a:lnTo>
                    <a:lnTo>
                      <a:pt x="1484" y="516"/>
                    </a:lnTo>
                    <a:lnTo>
                      <a:pt x="1502" y="542"/>
                    </a:lnTo>
                    <a:lnTo>
                      <a:pt x="1522" y="581"/>
                    </a:lnTo>
                    <a:lnTo>
                      <a:pt x="1543" y="632"/>
                    </a:lnTo>
                    <a:lnTo>
                      <a:pt x="1561" y="694"/>
                    </a:lnTo>
                    <a:lnTo>
                      <a:pt x="1574" y="770"/>
                    </a:lnTo>
                    <a:lnTo>
                      <a:pt x="1581" y="859"/>
                    </a:lnTo>
                    <a:lnTo>
                      <a:pt x="1581" y="885"/>
                    </a:lnTo>
                    <a:lnTo>
                      <a:pt x="1606" y="891"/>
                    </a:lnTo>
                    <a:lnTo>
                      <a:pt x="1609" y="891"/>
                    </a:lnTo>
                    <a:lnTo>
                      <a:pt x="1613" y="893"/>
                    </a:lnTo>
                    <a:lnTo>
                      <a:pt x="1623" y="896"/>
                    </a:lnTo>
                    <a:lnTo>
                      <a:pt x="1634" y="898"/>
                    </a:lnTo>
                    <a:lnTo>
                      <a:pt x="1648" y="902"/>
                    </a:lnTo>
                    <a:lnTo>
                      <a:pt x="1664" y="906"/>
                    </a:lnTo>
                    <a:lnTo>
                      <a:pt x="1682" y="912"/>
                    </a:lnTo>
                    <a:lnTo>
                      <a:pt x="1702" y="918"/>
                    </a:lnTo>
                    <a:lnTo>
                      <a:pt x="1723" y="923"/>
                    </a:lnTo>
                    <a:lnTo>
                      <a:pt x="1746" y="930"/>
                    </a:lnTo>
                    <a:lnTo>
                      <a:pt x="1769" y="937"/>
                    </a:lnTo>
                    <a:lnTo>
                      <a:pt x="1793" y="945"/>
                    </a:lnTo>
                    <a:lnTo>
                      <a:pt x="1817" y="953"/>
                    </a:lnTo>
                    <a:lnTo>
                      <a:pt x="1840" y="961"/>
                    </a:lnTo>
                    <a:lnTo>
                      <a:pt x="1864" y="969"/>
                    </a:lnTo>
                    <a:lnTo>
                      <a:pt x="1888" y="979"/>
                    </a:lnTo>
                    <a:lnTo>
                      <a:pt x="1893" y="983"/>
                    </a:lnTo>
                    <a:lnTo>
                      <a:pt x="1900" y="989"/>
                    </a:lnTo>
                    <a:lnTo>
                      <a:pt x="1904" y="997"/>
                    </a:lnTo>
                    <a:lnTo>
                      <a:pt x="1906" y="1006"/>
                    </a:lnTo>
                    <a:lnTo>
                      <a:pt x="1905" y="1012"/>
                    </a:lnTo>
                    <a:lnTo>
                      <a:pt x="1901" y="1018"/>
                    </a:lnTo>
                    <a:lnTo>
                      <a:pt x="1897" y="1024"/>
                    </a:lnTo>
                    <a:lnTo>
                      <a:pt x="1888" y="1028"/>
                    </a:lnTo>
                    <a:lnTo>
                      <a:pt x="1876" y="1032"/>
                    </a:lnTo>
                    <a:lnTo>
                      <a:pt x="1861" y="1035"/>
                    </a:lnTo>
                    <a:lnTo>
                      <a:pt x="1841" y="1036"/>
                    </a:lnTo>
                    <a:lnTo>
                      <a:pt x="1818" y="1036"/>
                    </a:lnTo>
                    <a:lnTo>
                      <a:pt x="1468" y="1036"/>
                    </a:lnTo>
                    <a:lnTo>
                      <a:pt x="1467" y="1003"/>
                    </a:lnTo>
                    <a:lnTo>
                      <a:pt x="1465" y="960"/>
                    </a:lnTo>
                    <a:lnTo>
                      <a:pt x="1460" y="910"/>
                    </a:lnTo>
                    <a:lnTo>
                      <a:pt x="1453" y="852"/>
                    </a:lnTo>
                    <a:lnTo>
                      <a:pt x="1444" y="789"/>
                    </a:lnTo>
                    <a:lnTo>
                      <a:pt x="1430" y="722"/>
                    </a:lnTo>
                    <a:lnTo>
                      <a:pt x="1412" y="653"/>
                    </a:lnTo>
                    <a:lnTo>
                      <a:pt x="1390" y="583"/>
                    </a:lnTo>
                    <a:lnTo>
                      <a:pt x="1361" y="512"/>
                    </a:lnTo>
                    <a:lnTo>
                      <a:pt x="1326" y="444"/>
                    </a:lnTo>
                    <a:lnTo>
                      <a:pt x="1286" y="380"/>
                    </a:lnTo>
                    <a:lnTo>
                      <a:pt x="1239" y="319"/>
                    </a:lnTo>
                    <a:lnTo>
                      <a:pt x="1182" y="265"/>
                    </a:lnTo>
                    <a:lnTo>
                      <a:pt x="1119" y="218"/>
                    </a:lnTo>
                    <a:lnTo>
                      <a:pt x="1046" y="180"/>
                    </a:lnTo>
                    <a:lnTo>
                      <a:pt x="965" y="152"/>
                    </a:lnTo>
                    <a:lnTo>
                      <a:pt x="931" y="204"/>
                    </a:lnTo>
                    <a:lnTo>
                      <a:pt x="934" y="206"/>
                    </a:lnTo>
                    <a:lnTo>
                      <a:pt x="938" y="212"/>
                    </a:lnTo>
                    <a:lnTo>
                      <a:pt x="945" y="222"/>
                    </a:lnTo>
                    <a:lnTo>
                      <a:pt x="955" y="236"/>
                    </a:lnTo>
                    <a:lnTo>
                      <a:pt x="967" y="252"/>
                    </a:lnTo>
                    <a:lnTo>
                      <a:pt x="981" y="273"/>
                    </a:lnTo>
                    <a:lnTo>
                      <a:pt x="995" y="296"/>
                    </a:lnTo>
                    <a:lnTo>
                      <a:pt x="1011" y="322"/>
                    </a:lnTo>
                    <a:lnTo>
                      <a:pt x="1027" y="351"/>
                    </a:lnTo>
                    <a:lnTo>
                      <a:pt x="1044" y="383"/>
                    </a:lnTo>
                    <a:lnTo>
                      <a:pt x="1061" y="418"/>
                    </a:lnTo>
                    <a:lnTo>
                      <a:pt x="1079" y="455"/>
                    </a:lnTo>
                    <a:lnTo>
                      <a:pt x="1095" y="494"/>
                    </a:lnTo>
                    <a:lnTo>
                      <a:pt x="1111" y="535"/>
                    </a:lnTo>
                    <a:lnTo>
                      <a:pt x="1125" y="579"/>
                    </a:lnTo>
                    <a:lnTo>
                      <a:pt x="1139" y="625"/>
                    </a:lnTo>
                    <a:lnTo>
                      <a:pt x="1151" y="678"/>
                    </a:lnTo>
                    <a:lnTo>
                      <a:pt x="1162" y="725"/>
                    </a:lnTo>
                    <a:lnTo>
                      <a:pt x="1170" y="768"/>
                    </a:lnTo>
                    <a:lnTo>
                      <a:pt x="1174" y="806"/>
                    </a:lnTo>
                    <a:lnTo>
                      <a:pt x="1179" y="841"/>
                    </a:lnTo>
                    <a:lnTo>
                      <a:pt x="1181" y="869"/>
                    </a:lnTo>
                    <a:lnTo>
                      <a:pt x="1184" y="896"/>
                    </a:lnTo>
                    <a:lnTo>
                      <a:pt x="1186" y="918"/>
                    </a:lnTo>
                    <a:lnTo>
                      <a:pt x="1089" y="917"/>
                    </a:lnTo>
                    <a:lnTo>
                      <a:pt x="1018" y="725"/>
                    </a:lnTo>
                    <a:lnTo>
                      <a:pt x="715" y="725"/>
                    </a:lnTo>
                    <a:lnTo>
                      <a:pt x="661" y="917"/>
                    </a:lnTo>
                    <a:lnTo>
                      <a:pt x="536" y="917"/>
                    </a:lnTo>
                    <a:lnTo>
                      <a:pt x="536" y="891"/>
                    </a:lnTo>
                    <a:lnTo>
                      <a:pt x="536" y="860"/>
                    </a:lnTo>
                    <a:lnTo>
                      <a:pt x="536" y="822"/>
                    </a:lnTo>
                    <a:lnTo>
                      <a:pt x="538" y="781"/>
                    </a:lnTo>
                    <a:lnTo>
                      <a:pt x="542" y="735"/>
                    </a:lnTo>
                    <a:lnTo>
                      <a:pt x="546" y="686"/>
                    </a:lnTo>
                    <a:lnTo>
                      <a:pt x="553" y="636"/>
                    </a:lnTo>
                    <a:lnTo>
                      <a:pt x="563" y="583"/>
                    </a:lnTo>
                    <a:lnTo>
                      <a:pt x="575" y="530"/>
                    </a:lnTo>
                    <a:lnTo>
                      <a:pt x="590" y="478"/>
                    </a:lnTo>
                    <a:lnTo>
                      <a:pt x="609" y="426"/>
                    </a:lnTo>
                    <a:lnTo>
                      <a:pt x="631" y="376"/>
                    </a:lnTo>
                    <a:lnTo>
                      <a:pt x="657" y="330"/>
                    </a:lnTo>
                    <a:lnTo>
                      <a:pt x="687" y="287"/>
                    </a:lnTo>
                    <a:lnTo>
                      <a:pt x="722" y="249"/>
                    </a:lnTo>
                    <a:lnTo>
                      <a:pt x="762" y="215"/>
                    </a:lnTo>
                    <a:lnTo>
                      <a:pt x="742" y="157"/>
                    </a:lnTo>
                    <a:lnTo>
                      <a:pt x="737" y="155"/>
                    </a:lnTo>
                    <a:lnTo>
                      <a:pt x="720" y="155"/>
                    </a:lnTo>
                    <a:lnTo>
                      <a:pt x="697" y="158"/>
                    </a:lnTo>
                    <a:lnTo>
                      <a:pt x="667" y="163"/>
                    </a:lnTo>
                    <a:lnTo>
                      <a:pt x="631" y="175"/>
                    </a:lnTo>
                    <a:lnTo>
                      <a:pt x="590" y="191"/>
                    </a:lnTo>
                    <a:lnTo>
                      <a:pt x="546" y="214"/>
                    </a:lnTo>
                    <a:lnTo>
                      <a:pt x="502" y="245"/>
                    </a:lnTo>
                    <a:lnTo>
                      <a:pt x="455" y="286"/>
                    </a:lnTo>
                    <a:lnTo>
                      <a:pt x="409" y="335"/>
                    </a:lnTo>
                    <a:lnTo>
                      <a:pt x="366" y="396"/>
                    </a:lnTo>
                    <a:lnTo>
                      <a:pt x="325" y="467"/>
                    </a:lnTo>
                    <a:lnTo>
                      <a:pt x="288" y="553"/>
                    </a:lnTo>
                    <a:lnTo>
                      <a:pt x="258" y="652"/>
                    </a:lnTo>
                    <a:lnTo>
                      <a:pt x="234" y="766"/>
                    </a:lnTo>
                    <a:lnTo>
                      <a:pt x="219" y="895"/>
                    </a:lnTo>
                    <a:lnTo>
                      <a:pt x="212" y="895"/>
                    </a:lnTo>
                    <a:lnTo>
                      <a:pt x="205" y="895"/>
                    </a:lnTo>
                    <a:lnTo>
                      <a:pt x="199" y="895"/>
                    </a:lnTo>
                    <a:lnTo>
                      <a:pt x="193" y="895"/>
                    </a:lnTo>
                    <a:lnTo>
                      <a:pt x="188" y="895"/>
                    </a:lnTo>
                    <a:lnTo>
                      <a:pt x="184" y="895"/>
                    </a:lnTo>
                    <a:lnTo>
                      <a:pt x="181" y="895"/>
                    </a:lnTo>
                    <a:lnTo>
                      <a:pt x="180" y="895"/>
                    </a:lnTo>
                    <a:lnTo>
                      <a:pt x="161" y="895"/>
                    </a:lnTo>
                    <a:lnTo>
                      <a:pt x="140" y="896"/>
                    </a:lnTo>
                    <a:lnTo>
                      <a:pt x="119" y="897"/>
                    </a:lnTo>
                    <a:lnTo>
                      <a:pt x="98" y="899"/>
                    </a:lnTo>
                    <a:lnTo>
                      <a:pt x="78" y="905"/>
                    </a:lnTo>
                    <a:lnTo>
                      <a:pt x="58" y="912"/>
                    </a:lnTo>
                    <a:lnTo>
                      <a:pt x="41" y="921"/>
                    </a:lnTo>
                    <a:lnTo>
                      <a:pt x="25" y="935"/>
                    </a:lnTo>
                    <a:lnTo>
                      <a:pt x="12" y="952"/>
                    </a:lnTo>
                    <a:lnTo>
                      <a:pt x="4" y="971"/>
                    </a:lnTo>
                    <a:lnTo>
                      <a:pt x="0" y="994"/>
                    </a:lnTo>
                    <a:lnTo>
                      <a:pt x="0" y="1018"/>
                    </a:lnTo>
                    <a:lnTo>
                      <a:pt x="4" y="1035"/>
                    </a:lnTo>
                    <a:lnTo>
                      <a:pt x="10" y="1050"/>
                    </a:lnTo>
                    <a:lnTo>
                      <a:pt x="18" y="1064"/>
                    </a:lnTo>
                    <a:lnTo>
                      <a:pt x="27" y="1075"/>
                    </a:lnTo>
                    <a:lnTo>
                      <a:pt x="40" y="1085"/>
                    </a:lnTo>
                    <a:lnTo>
                      <a:pt x="53" y="1093"/>
                    </a:lnTo>
                    <a:lnTo>
                      <a:pt x="68" y="1100"/>
                    </a:lnTo>
                    <a:lnTo>
                      <a:pt x="84" y="1104"/>
                    </a:lnTo>
                    <a:lnTo>
                      <a:pt x="103" y="1109"/>
                    </a:lnTo>
                    <a:lnTo>
                      <a:pt x="120" y="1111"/>
                    </a:lnTo>
                    <a:lnTo>
                      <a:pt x="140" y="1113"/>
                    </a:lnTo>
                    <a:lnTo>
                      <a:pt x="158" y="1116"/>
                    </a:lnTo>
                    <a:lnTo>
                      <a:pt x="178" y="1116"/>
                    </a:lnTo>
                    <a:lnTo>
                      <a:pt x="197" y="1117"/>
                    </a:lnTo>
                    <a:lnTo>
                      <a:pt x="216" y="1117"/>
                    </a:lnTo>
                    <a:lnTo>
                      <a:pt x="234" y="1117"/>
                    </a:lnTo>
                    <a:lnTo>
                      <a:pt x="458" y="1117"/>
                    </a:lnTo>
                    <a:lnTo>
                      <a:pt x="1146" y="1116"/>
                    </a:lnTo>
                    <a:lnTo>
                      <a:pt x="1148" y="1051"/>
                    </a:lnTo>
                    <a:lnTo>
                      <a:pt x="234" y="1051"/>
                    </a:lnTo>
                    <a:lnTo>
                      <a:pt x="188" y="1050"/>
                    </a:lnTo>
                    <a:lnTo>
                      <a:pt x="150" y="1049"/>
                    </a:lnTo>
                    <a:lnTo>
                      <a:pt x="121" y="1045"/>
                    </a:lnTo>
                    <a:lnTo>
                      <a:pt x="99" y="1041"/>
                    </a:lnTo>
                    <a:lnTo>
                      <a:pt x="84" y="1035"/>
                    </a:lnTo>
                    <a:lnTo>
                      <a:pt x="74" y="1028"/>
                    </a:lnTo>
                    <a:lnTo>
                      <a:pt x="68" y="1020"/>
                    </a:lnTo>
                    <a:lnTo>
                      <a:pt x="66" y="1011"/>
                    </a:lnTo>
                    <a:lnTo>
                      <a:pt x="66" y="997"/>
                    </a:lnTo>
                    <a:lnTo>
                      <a:pt x="68" y="988"/>
                    </a:lnTo>
                    <a:lnTo>
                      <a:pt x="71" y="982"/>
                    </a:lnTo>
                    <a:lnTo>
                      <a:pt x="73" y="980"/>
                    </a:lnTo>
                    <a:lnTo>
                      <a:pt x="81" y="973"/>
                    </a:lnTo>
                    <a:lnTo>
                      <a:pt x="93" y="968"/>
                    </a:lnTo>
                    <a:lnTo>
                      <a:pt x="105" y="965"/>
                    </a:lnTo>
                    <a:lnTo>
                      <a:pt x="120" y="963"/>
                    </a:lnTo>
                    <a:lnTo>
                      <a:pt x="135" y="961"/>
                    </a:lnTo>
                    <a:lnTo>
                      <a:pt x="150" y="960"/>
                    </a:lnTo>
                    <a:lnTo>
                      <a:pt x="165" y="960"/>
                    </a:lnTo>
                    <a:lnTo>
                      <a:pt x="179" y="960"/>
                    </a:lnTo>
                    <a:lnTo>
                      <a:pt x="282" y="959"/>
                    </a:lnTo>
                    <a:lnTo>
                      <a:pt x="282" y="955"/>
                    </a:lnTo>
                    <a:lnTo>
                      <a:pt x="282" y="944"/>
                    </a:lnTo>
                    <a:lnTo>
                      <a:pt x="283" y="934"/>
                    </a:lnTo>
                    <a:lnTo>
                      <a:pt x="283" y="929"/>
                    </a:lnTo>
                    <a:lnTo>
                      <a:pt x="291" y="843"/>
                    </a:lnTo>
                    <a:lnTo>
                      <a:pt x="301" y="762"/>
                    </a:lnTo>
                    <a:lnTo>
                      <a:pt x="316" y="690"/>
                    </a:lnTo>
                    <a:lnTo>
                      <a:pt x="333" y="624"/>
                    </a:lnTo>
                    <a:lnTo>
                      <a:pt x="353" y="564"/>
                    </a:lnTo>
                    <a:lnTo>
                      <a:pt x="375" y="511"/>
                    </a:lnTo>
                    <a:lnTo>
                      <a:pt x="399" y="463"/>
                    </a:lnTo>
                    <a:lnTo>
                      <a:pt x="424" y="420"/>
                    </a:lnTo>
                    <a:lnTo>
                      <a:pt x="451" y="383"/>
                    </a:lnTo>
                    <a:lnTo>
                      <a:pt x="479" y="351"/>
                    </a:lnTo>
                    <a:lnTo>
                      <a:pt x="506" y="322"/>
                    </a:lnTo>
                    <a:lnTo>
                      <a:pt x="534" y="298"/>
                    </a:lnTo>
                    <a:lnTo>
                      <a:pt x="561" y="277"/>
                    </a:lnTo>
                    <a:lnTo>
                      <a:pt x="588" y="261"/>
                    </a:lnTo>
                    <a:lnTo>
                      <a:pt x="614" y="248"/>
                    </a:lnTo>
                    <a:lnTo>
                      <a:pt x="639" y="236"/>
                    </a:lnTo>
                    <a:lnTo>
                      <a:pt x="604" y="286"/>
                    </a:lnTo>
                    <a:lnTo>
                      <a:pt x="574" y="338"/>
                    </a:lnTo>
                    <a:lnTo>
                      <a:pt x="550" y="394"/>
                    </a:lnTo>
                    <a:lnTo>
                      <a:pt x="529" y="451"/>
                    </a:lnTo>
                    <a:lnTo>
                      <a:pt x="512" y="509"/>
                    </a:lnTo>
                    <a:lnTo>
                      <a:pt x="498" y="568"/>
                    </a:lnTo>
                    <a:lnTo>
                      <a:pt x="488" y="625"/>
                    </a:lnTo>
                    <a:lnTo>
                      <a:pt x="481" y="680"/>
                    </a:lnTo>
                    <a:lnTo>
                      <a:pt x="475" y="733"/>
                    </a:lnTo>
                    <a:lnTo>
                      <a:pt x="472" y="782"/>
                    </a:lnTo>
                    <a:lnTo>
                      <a:pt x="470" y="827"/>
                    </a:lnTo>
                    <a:lnTo>
                      <a:pt x="469" y="866"/>
                    </a:lnTo>
                    <a:lnTo>
                      <a:pt x="469" y="899"/>
                    </a:lnTo>
                    <a:lnTo>
                      <a:pt x="470" y="925"/>
                    </a:lnTo>
                    <a:lnTo>
                      <a:pt x="472" y="942"/>
                    </a:lnTo>
                    <a:lnTo>
                      <a:pt x="472" y="951"/>
                    </a:lnTo>
                    <a:lnTo>
                      <a:pt x="474" y="982"/>
                    </a:lnTo>
                    <a:lnTo>
                      <a:pt x="710" y="982"/>
                    </a:lnTo>
                    <a:lnTo>
                      <a:pt x="764" y="790"/>
                    </a:lnTo>
                    <a:lnTo>
                      <a:pt x="973" y="790"/>
                    </a:lnTo>
                    <a:lnTo>
                      <a:pt x="1044" y="981"/>
                    </a:lnTo>
                    <a:lnTo>
                      <a:pt x="1257" y="981"/>
                    </a:lnTo>
                    <a:lnTo>
                      <a:pt x="1254" y="948"/>
                    </a:lnTo>
                    <a:lnTo>
                      <a:pt x="1254" y="940"/>
                    </a:lnTo>
                    <a:lnTo>
                      <a:pt x="1253" y="921"/>
                    </a:lnTo>
                    <a:lnTo>
                      <a:pt x="1250" y="892"/>
                    </a:lnTo>
                    <a:lnTo>
                      <a:pt x="1247" y="854"/>
                    </a:lnTo>
                    <a:lnTo>
                      <a:pt x="1241" y="806"/>
                    </a:lnTo>
                    <a:lnTo>
                      <a:pt x="1232" y="750"/>
                    </a:lnTo>
                    <a:lnTo>
                      <a:pt x="1219" y="684"/>
                    </a:lnTo>
                    <a:lnTo>
                      <a:pt x="1203" y="611"/>
                    </a:lnTo>
                    <a:lnTo>
                      <a:pt x="1188" y="558"/>
                    </a:lnTo>
                    <a:lnTo>
                      <a:pt x="1171" y="507"/>
                    </a:lnTo>
                    <a:lnTo>
                      <a:pt x="1151" y="456"/>
                    </a:lnTo>
                    <a:lnTo>
                      <a:pt x="1131" y="409"/>
                    </a:lnTo>
                    <a:lnTo>
                      <a:pt x="1109" y="364"/>
                    </a:lnTo>
                    <a:lnTo>
                      <a:pt x="1087" y="322"/>
                    </a:lnTo>
                    <a:lnTo>
                      <a:pt x="1065" y="284"/>
                    </a:lnTo>
                    <a:lnTo>
                      <a:pt x="1044" y="251"/>
                    </a:lnTo>
                    <a:lnTo>
                      <a:pt x="1110" y="290"/>
                    </a:lnTo>
                    <a:lnTo>
                      <a:pt x="1166" y="338"/>
                    </a:lnTo>
                    <a:lnTo>
                      <a:pt x="1216" y="394"/>
                    </a:lnTo>
                    <a:lnTo>
                      <a:pt x="1257" y="455"/>
                    </a:lnTo>
                    <a:lnTo>
                      <a:pt x="1292" y="520"/>
                    </a:lnTo>
                    <a:lnTo>
                      <a:pt x="1321" y="588"/>
                    </a:lnTo>
                    <a:lnTo>
                      <a:pt x="1345" y="657"/>
                    </a:lnTo>
                    <a:lnTo>
                      <a:pt x="1363" y="725"/>
                    </a:lnTo>
                    <a:lnTo>
                      <a:pt x="1377" y="792"/>
                    </a:lnTo>
                    <a:lnTo>
                      <a:pt x="1388" y="854"/>
                    </a:lnTo>
                    <a:lnTo>
                      <a:pt x="1394" y="912"/>
                    </a:lnTo>
                    <a:lnTo>
                      <a:pt x="1399" y="963"/>
                    </a:lnTo>
                    <a:lnTo>
                      <a:pt x="1401" y="1005"/>
                    </a:lnTo>
                    <a:lnTo>
                      <a:pt x="1402" y="1037"/>
                    </a:lnTo>
                    <a:lnTo>
                      <a:pt x="1402" y="1059"/>
                    </a:lnTo>
                    <a:lnTo>
                      <a:pt x="1402" y="1067"/>
                    </a:lnTo>
                    <a:lnTo>
                      <a:pt x="1404" y="1101"/>
                    </a:lnTo>
                    <a:lnTo>
                      <a:pt x="1818" y="1101"/>
                    </a:lnTo>
                    <a:lnTo>
                      <a:pt x="1851" y="1101"/>
                    </a:lnTo>
                    <a:lnTo>
                      <a:pt x="1879" y="1098"/>
                    </a:lnTo>
                    <a:lnTo>
                      <a:pt x="1903" y="1095"/>
                    </a:lnTo>
                    <a:lnTo>
                      <a:pt x="1922" y="1089"/>
                    </a:lnTo>
                    <a:lnTo>
                      <a:pt x="1938" y="1083"/>
                    </a:lnTo>
                    <a:lnTo>
                      <a:pt x="1952" y="1075"/>
                    </a:lnTo>
                    <a:lnTo>
                      <a:pt x="1961" y="1067"/>
                    </a:lnTo>
                    <a:lnTo>
                      <a:pt x="1969" y="1059"/>
                    </a:lnTo>
                    <a:lnTo>
                      <a:pt x="1973" y="1054"/>
                    </a:lnTo>
                    <a:lnTo>
                      <a:pt x="1975" y="1048"/>
                    </a:lnTo>
                    <a:lnTo>
                      <a:pt x="1977" y="1043"/>
                    </a:lnTo>
                    <a:lnTo>
                      <a:pt x="1980" y="1037"/>
                    </a:lnTo>
                    <a:lnTo>
                      <a:pt x="1981" y="1033"/>
                    </a:lnTo>
                    <a:lnTo>
                      <a:pt x="1981" y="1027"/>
                    </a:lnTo>
                    <a:lnTo>
                      <a:pt x="1982" y="1022"/>
                    </a:lnTo>
                    <a:lnTo>
                      <a:pt x="1982" y="1018"/>
                    </a:lnTo>
                    <a:lnTo>
                      <a:pt x="1982" y="1016"/>
                    </a:lnTo>
                    <a:lnTo>
                      <a:pt x="1982" y="1013"/>
                    </a:lnTo>
                    <a:lnTo>
                      <a:pt x="1982" y="1011"/>
                    </a:lnTo>
                    <a:lnTo>
                      <a:pt x="1982" y="1009"/>
                    </a:lnTo>
                    <a:lnTo>
                      <a:pt x="1982" y="1006"/>
                    </a:lnTo>
                    <a:lnTo>
                      <a:pt x="1982" y="1004"/>
                    </a:lnTo>
                    <a:lnTo>
                      <a:pt x="1982" y="1002"/>
                    </a:lnTo>
                    <a:lnTo>
                      <a:pt x="1981" y="99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68" name="Group 67"/>
          <p:cNvGrpSpPr/>
          <p:nvPr/>
        </p:nvGrpSpPr>
        <p:grpSpPr>
          <a:xfrm>
            <a:off x="4368840" y="4879975"/>
            <a:ext cx="2285093" cy="1348084"/>
            <a:chOff x="4331607" y="4512966"/>
            <a:chExt cx="2285093" cy="1348084"/>
          </a:xfrm>
        </p:grpSpPr>
        <p:grpSp>
          <p:nvGrpSpPr>
            <p:cNvPr id="1045" name="Group 21"/>
            <p:cNvGrpSpPr>
              <a:grpSpLocks noChangeAspect="1"/>
            </p:cNvGrpSpPr>
            <p:nvPr/>
          </p:nvGrpSpPr>
          <p:grpSpPr bwMode="auto">
            <a:xfrm>
              <a:off x="5294313" y="4602163"/>
              <a:ext cx="1322387" cy="1258887"/>
              <a:chOff x="3335" y="2899"/>
              <a:chExt cx="833" cy="793"/>
            </a:xfrm>
          </p:grpSpPr>
          <p:sp>
            <p:nvSpPr>
              <p:cNvPr id="1044" name="AutoShape 20"/>
              <p:cNvSpPr>
                <a:spLocks noChangeAspect="1" noChangeArrowheads="1" noTextEdit="1"/>
              </p:cNvSpPr>
              <p:nvPr/>
            </p:nvSpPr>
            <p:spPr bwMode="auto">
              <a:xfrm>
                <a:off x="3335" y="2899"/>
                <a:ext cx="833" cy="7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0" name="Freeform 26"/>
              <p:cNvSpPr>
                <a:spLocks/>
              </p:cNvSpPr>
              <p:nvPr/>
            </p:nvSpPr>
            <p:spPr bwMode="auto">
              <a:xfrm>
                <a:off x="3685" y="2944"/>
                <a:ext cx="19" cy="20"/>
              </a:xfrm>
              <a:custGeom>
                <a:avLst/>
                <a:gdLst/>
                <a:ahLst/>
                <a:cxnLst>
                  <a:cxn ang="0">
                    <a:pos x="16" y="0"/>
                  </a:cxn>
                  <a:cxn ang="0">
                    <a:pos x="9" y="4"/>
                  </a:cxn>
                  <a:cxn ang="0">
                    <a:pos x="4" y="9"/>
                  </a:cxn>
                  <a:cxn ang="0">
                    <a:pos x="0" y="16"/>
                  </a:cxn>
                  <a:cxn ang="0">
                    <a:pos x="0" y="24"/>
                  </a:cxn>
                  <a:cxn ang="0">
                    <a:pos x="4" y="31"/>
                  </a:cxn>
                  <a:cxn ang="0">
                    <a:pos x="9" y="36"/>
                  </a:cxn>
                  <a:cxn ang="0">
                    <a:pos x="16" y="40"/>
                  </a:cxn>
                  <a:cxn ang="0">
                    <a:pos x="23" y="40"/>
                  </a:cxn>
                  <a:cxn ang="0">
                    <a:pos x="30" y="36"/>
                  </a:cxn>
                  <a:cxn ang="0">
                    <a:pos x="36" y="31"/>
                  </a:cxn>
                  <a:cxn ang="0">
                    <a:pos x="39" y="24"/>
                  </a:cxn>
                  <a:cxn ang="0">
                    <a:pos x="39" y="16"/>
                  </a:cxn>
                  <a:cxn ang="0">
                    <a:pos x="36" y="9"/>
                  </a:cxn>
                  <a:cxn ang="0">
                    <a:pos x="30" y="4"/>
                  </a:cxn>
                  <a:cxn ang="0">
                    <a:pos x="23" y="0"/>
                  </a:cxn>
                  <a:cxn ang="0">
                    <a:pos x="16" y="0"/>
                  </a:cxn>
                </a:cxnLst>
                <a:rect l="0" t="0" r="r" b="b"/>
                <a:pathLst>
                  <a:path w="39" h="40">
                    <a:moveTo>
                      <a:pt x="16" y="0"/>
                    </a:moveTo>
                    <a:lnTo>
                      <a:pt x="9" y="4"/>
                    </a:lnTo>
                    <a:lnTo>
                      <a:pt x="4" y="9"/>
                    </a:lnTo>
                    <a:lnTo>
                      <a:pt x="0" y="16"/>
                    </a:lnTo>
                    <a:lnTo>
                      <a:pt x="0" y="24"/>
                    </a:lnTo>
                    <a:lnTo>
                      <a:pt x="4" y="31"/>
                    </a:lnTo>
                    <a:lnTo>
                      <a:pt x="9" y="36"/>
                    </a:lnTo>
                    <a:lnTo>
                      <a:pt x="16" y="40"/>
                    </a:lnTo>
                    <a:lnTo>
                      <a:pt x="23" y="40"/>
                    </a:lnTo>
                    <a:lnTo>
                      <a:pt x="30" y="36"/>
                    </a:lnTo>
                    <a:lnTo>
                      <a:pt x="36" y="31"/>
                    </a:lnTo>
                    <a:lnTo>
                      <a:pt x="39" y="24"/>
                    </a:lnTo>
                    <a:lnTo>
                      <a:pt x="39" y="16"/>
                    </a:lnTo>
                    <a:lnTo>
                      <a:pt x="36" y="9"/>
                    </a:lnTo>
                    <a:lnTo>
                      <a:pt x="30" y="4"/>
                    </a:lnTo>
                    <a:lnTo>
                      <a:pt x="23" y="0"/>
                    </a:lnTo>
                    <a:lnTo>
                      <a:pt x="1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1" name="Freeform 27"/>
              <p:cNvSpPr>
                <a:spLocks/>
              </p:cNvSpPr>
              <p:nvPr/>
            </p:nvSpPr>
            <p:spPr bwMode="auto">
              <a:xfrm>
                <a:off x="3511" y="2906"/>
                <a:ext cx="192" cy="168"/>
              </a:xfrm>
              <a:custGeom>
                <a:avLst/>
                <a:gdLst/>
                <a:ahLst/>
                <a:cxnLst>
                  <a:cxn ang="0">
                    <a:pos x="385" y="156"/>
                  </a:cxn>
                  <a:cxn ang="0">
                    <a:pos x="343" y="137"/>
                  </a:cxn>
                  <a:cxn ang="0">
                    <a:pos x="334" y="107"/>
                  </a:cxn>
                  <a:cxn ang="0">
                    <a:pos x="320" y="80"/>
                  </a:cxn>
                  <a:cxn ang="0">
                    <a:pos x="298" y="55"/>
                  </a:cxn>
                  <a:cxn ang="0">
                    <a:pos x="252" y="108"/>
                  </a:cxn>
                  <a:cxn ang="0">
                    <a:pos x="259" y="116"/>
                  </a:cxn>
                  <a:cxn ang="0">
                    <a:pos x="263" y="124"/>
                  </a:cxn>
                  <a:cxn ang="0">
                    <a:pos x="259" y="144"/>
                  </a:cxn>
                  <a:cxn ang="0">
                    <a:pos x="243" y="153"/>
                  </a:cxn>
                  <a:cxn ang="0">
                    <a:pos x="224" y="149"/>
                  </a:cxn>
                  <a:cxn ang="0">
                    <a:pos x="215" y="133"/>
                  </a:cxn>
                  <a:cxn ang="0">
                    <a:pos x="219" y="116"/>
                  </a:cxn>
                  <a:cxn ang="0">
                    <a:pos x="234" y="105"/>
                  </a:cxn>
                  <a:cxn ang="0">
                    <a:pos x="243" y="105"/>
                  </a:cxn>
                  <a:cxn ang="0">
                    <a:pos x="250" y="108"/>
                  </a:cxn>
                  <a:cxn ang="0">
                    <a:pos x="272" y="32"/>
                  </a:cxn>
                  <a:cxn ang="0">
                    <a:pos x="256" y="21"/>
                  </a:cxn>
                  <a:cxn ang="0">
                    <a:pos x="236" y="13"/>
                  </a:cxn>
                  <a:cxn ang="0">
                    <a:pos x="215" y="6"/>
                  </a:cxn>
                  <a:cxn ang="0">
                    <a:pos x="169" y="0"/>
                  </a:cxn>
                  <a:cxn ang="0">
                    <a:pos x="103" y="14"/>
                  </a:cxn>
                  <a:cxn ang="0">
                    <a:pos x="48" y="50"/>
                  </a:cxn>
                  <a:cxn ang="0">
                    <a:pos x="13" y="103"/>
                  </a:cxn>
                  <a:cxn ang="0">
                    <a:pos x="0" y="169"/>
                  </a:cxn>
                  <a:cxn ang="0">
                    <a:pos x="14" y="233"/>
                  </a:cxn>
                  <a:cxn ang="0">
                    <a:pos x="52" y="286"/>
                  </a:cxn>
                  <a:cxn ang="0">
                    <a:pos x="109" y="321"/>
                  </a:cxn>
                  <a:cxn ang="0">
                    <a:pos x="160" y="334"/>
                  </a:cxn>
                  <a:cxn ang="0">
                    <a:pos x="195" y="334"/>
                  </a:cxn>
                  <a:cxn ang="0">
                    <a:pos x="229" y="327"/>
                  </a:cxn>
                  <a:cxn ang="0">
                    <a:pos x="261" y="314"/>
                  </a:cxn>
                  <a:cxn ang="0">
                    <a:pos x="261" y="304"/>
                  </a:cxn>
                  <a:cxn ang="0">
                    <a:pos x="234" y="295"/>
                  </a:cxn>
                  <a:cxn ang="0">
                    <a:pos x="204" y="277"/>
                  </a:cxn>
                  <a:cxn ang="0">
                    <a:pos x="178" y="245"/>
                  </a:cxn>
                  <a:cxn ang="0">
                    <a:pos x="164" y="213"/>
                  </a:cxn>
                  <a:cxn ang="0">
                    <a:pos x="158" y="192"/>
                  </a:cxn>
                  <a:cxn ang="0">
                    <a:pos x="158" y="183"/>
                  </a:cxn>
                  <a:cxn ang="0">
                    <a:pos x="164" y="176"/>
                  </a:cxn>
                  <a:cxn ang="0">
                    <a:pos x="174" y="174"/>
                  </a:cxn>
                  <a:cxn ang="0">
                    <a:pos x="183" y="179"/>
                  </a:cxn>
                  <a:cxn ang="0">
                    <a:pos x="185" y="185"/>
                  </a:cxn>
                  <a:cxn ang="0">
                    <a:pos x="194" y="217"/>
                  </a:cxn>
                  <a:cxn ang="0">
                    <a:pos x="236" y="266"/>
                  </a:cxn>
                  <a:cxn ang="0">
                    <a:pos x="252" y="273"/>
                  </a:cxn>
                  <a:cxn ang="0">
                    <a:pos x="268" y="277"/>
                  </a:cxn>
                  <a:cxn ang="0">
                    <a:pos x="286" y="279"/>
                  </a:cxn>
                  <a:cxn ang="0">
                    <a:pos x="305" y="277"/>
                  </a:cxn>
                  <a:cxn ang="0">
                    <a:pos x="329" y="247"/>
                  </a:cxn>
                  <a:cxn ang="0">
                    <a:pos x="341" y="210"/>
                  </a:cxn>
                </a:cxnLst>
                <a:rect l="0" t="0" r="r" b="b"/>
                <a:pathLst>
                  <a:path w="385" h="335">
                    <a:moveTo>
                      <a:pt x="382" y="213"/>
                    </a:moveTo>
                    <a:lnTo>
                      <a:pt x="385" y="156"/>
                    </a:lnTo>
                    <a:lnTo>
                      <a:pt x="346" y="153"/>
                    </a:lnTo>
                    <a:lnTo>
                      <a:pt x="343" y="137"/>
                    </a:lnTo>
                    <a:lnTo>
                      <a:pt x="339" y="123"/>
                    </a:lnTo>
                    <a:lnTo>
                      <a:pt x="334" y="107"/>
                    </a:lnTo>
                    <a:lnTo>
                      <a:pt x="327" y="92"/>
                    </a:lnTo>
                    <a:lnTo>
                      <a:pt x="320" y="80"/>
                    </a:lnTo>
                    <a:lnTo>
                      <a:pt x="309" y="68"/>
                    </a:lnTo>
                    <a:lnTo>
                      <a:pt x="298" y="55"/>
                    </a:lnTo>
                    <a:lnTo>
                      <a:pt x="288" y="45"/>
                    </a:lnTo>
                    <a:lnTo>
                      <a:pt x="252" y="108"/>
                    </a:lnTo>
                    <a:lnTo>
                      <a:pt x="256" y="112"/>
                    </a:lnTo>
                    <a:lnTo>
                      <a:pt x="259" y="116"/>
                    </a:lnTo>
                    <a:lnTo>
                      <a:pt x="261" y="119"/>
                    </a:lnTo>
                    <a:lnTo>
                      <a:pt x="263" y="124"/>
                    </a:lnTo>
                    <a:lnTo>
                      <a:pt x="263" y="135"/>
                    </a:lnTo>
                    <a:lnTo>
                      <a:pt x="259" y="144"/>
                    </a:lnTo>
                    <a:lnTo>
                      <a:pt x="252" y="149"/>
                    </a:lnTo>
                    <a:lnTo>
                      <a:pt x="243" y="153"/>
                    </a:lnTo>
                    <a:lnTo>
                      <a:pt x="233" y="153"/>
                    </a:lnTo>
                    <a:lnTo>
                      <a:pt x="224" y="149"/>
                    </a:lnTo>
                    <a:lnTo>
                      <a:pt x="219" y="142"/>
                    </a:lnTo>
                    <a:lnTo>
                      <a:pt x="215" y="133"/>
                    </a:lnTo>
                    <a:lnTo>
                      <a:pt x="215" y="124"/>
                    </a:lnTo>
                    <a:lnTo>
                      <a:pt x="219" y="116"/>
                    </a:lnTo>
                    <a:lnTo>
                      <a:pt x="226" y="108"/>
                    </a:lnTo>
                    <a:lnTo>
                      <a:pt x="234" y="105"/>
                    </a:lnTo>
                    <a:lnTo>
                      <a:pt x="238" y="105"/>
                    </a:lnTo>
                    <a:lnTo>
                      <a:pt x="243" y="105"/>
                    </a:lnTo>
                    <a:lnTo>
                      <a:pt x="247" y="107"/>
                    </a:lnTo>
                    <a:lnTo>
                      <a:pt x="250" y="108"/>
                    </a:lnTo>
                    <a:lnTo>
                      <a:pt x="281" y="37"/>
                    </a:lnTo>
                    <a:lnTo>
                      <a:pt x="272" y="32"/>
                    </a:lnTo>
                    <a:lnTo>
                      <a:pt x="265" y="27"/>
                    </a:lnTo>
                    <a:lnTo>
                      <a:pt x="256" y="21"/>
                    </a:lnTo>
                    <a:lnTo>
                      <a:pt x="245" y="16"/>
                    </a:lnTo>
                    <a:lnTo>
                      <a:pt x="236" y="13"/>
                    </a:lnTo>
                    <a:lnTo>
                      <a:pt x="226" y="9"/>
                    </a:lnTo>
                    <a:lnTo>
                      <a:pt x="215" y="6"/>
                    </a:lnTo>
                    <a:lnTo>
                      <a:pt x="204" y="4"/>
                    </a:lnTo>
                    <a:lnTo>
                      <a:pt x="169" y="0"/>
                    </a:lnTo>
                    <a:lnTo>
                      <a:pt x="135" y="4"/>
                    </a:lnTo>
                    <a:lnTo>
                      <a:pt x="103" y="14"/>
                    </a:lnTo>
                    <a:lnTo>
                      <a:pt x="75" y="29"/>
                    </a:lnTo>
                    <a:lnTo>
                      <a:pt x="48" y="50"/>
                    </a:lnTo>
                    <a:lnTo>
                      <a:pt x="29" y="75"/>
                    </a:lnTo>
                    <a:lnTo>
                      <a:pt x="13" y="103"/>
                    </a:lnTo>
                    <a:lnTo>
                      <a:pt x="2" y="135"/>
                    </a:lnTo>
                    <a:lnTo>
                      <a:pt x="0" y="169"/>
                    </a:lnTo>
                    <a:lnTo>
                      <a:pt x="4" y="201"/>
                    </a:lnTo>
                    <a:lnTo>
                      <a:pt x="14" y="233"/>
                    </a:lnTo>
                    <a:lnTo>
                      <a:pt x="30" y="261"/>
                    </a:lnTo>
                    <a:lnTo>
                      <a:pt x="52" y="286"/>
                    </a:lnTo>
                    <a:lnTo>
                      <a:pt x="78" y="307"/>
                    </a:lnTo>
                    <a:lnTo>
                      <a:pt x="109" y="321"/>
                    </a:lnTo>
                    <a:lnTo>
                      <a:pt x="142" y="332"/>
                    </a:lnTo>
                    <a:lnTo>
                      <a:pt x="160" y="334"/>
                    </a:lnTo>
                    <a:lnTo>
                      <a:pt x="178" y="335"/>
                    </a:lnTo>
                    <a:lnTo>
                      <a:pt x="195" y="334"/>
                    </a:lnTo>
                    <a:lnTo>
                      <a:pt x="213" y="332"/>
                    </a:lnTo>
                    <a:lnTo>
                      <a:pt x="229" y="327"/>
                    </a:lnTo>
                    <a:lnTo>
                      <a:pt x="245" y="321"/>
                    </a:lnTo>
                    <a:lnTo>
                      <a:pt x="261" y="314"/>
                    </a:lnTo>
                    <a:lnTo>
                      <a:pt x="275" y="305"/>
                    </a:lnTo>
                    <a:lnTo>
                      <a:pt x="261" y="304"/>
                    </a:lnTo>
                    <a:lnTo>
                      <a:pt x="247" y="300"/>
                    </a:lnTo>
                    <a:lnTo>
                      <a:pt x="234" y="295"/>
                    </a:lnTo>
                    <a:lnTo>
                      <a:pt x="224" y="289"/>
                    </a:lnTo>
                    <a:lnTo>
                      <a:pt x="204" y="277"/>
                    </a:lnTo>
                    <a:lnTo>
                      <a:pt x="190" y="261"/>
                    </a:lnTo>
                    <a:lnTo>
                      <a:pt x="178" y="245"/>
                    </a:lnTo>
                    <a:lnTo>
                      <a:pt x="171" y="229"/>
                    </a:lnTo>
                    <a:lnTo>
                      <a:pt x="164" y="213"/>
                    </a:lnTo>
                    <a:lnTo>
                      <a:pt x="160" y="201"/>
                    </a:lnTo>
                    <a:lnTo>
                      <a:pt x="158" y="192"/>
                    </a:lnTo>
                    <a:lnTo>
                      <a:pt x="158" y="188"/>
                    </a:lnTo>
                    <a:lnTo>
                      <a:pt x="158" y="183"/>
                    </a:lnTo>
                    <a:lnTo>
                      <a:pt x="160" y="178"/>
                    </a:lnTo>
                    <a:lnTo>
                      <a:pt x="164" y="176"/>
                    </a:lnTo>
                    <a:lnTo>
                      <a:pt x="169" y="174"/>
                    </a:lnTo>
                    <a:lnTo>
                      <a:pt x="174" y="174"/>
                    </a:lnTo>
                    <a:lnTo>
                      <a:pt x="179" y="176"/>
                    </a:lnTo>
                    <a:lnTo>
                      <a:pt x="183" y="179"/>
                    </a:lnTo>
                    <a:lnTo>
                      <a:pt x="185" y="185"/>
                    </a:lnTo>
                    <a:lnTo>
                      <a:pt x="185" y="185"/>
                    </a:lnTo>
                    <a:lnTo>
                      <a:pt x="187" y="194"/>
                    </a:lnTo>
                    <a:lnTo>
                      <a:pt x="194" y="217"/>
                    </a:lnTo>
                    <a:lnTo>
                      <a:pt x="210" y="243"/>
                    </a:lnTo>
                    <a:lnTo>
                      <a:pt x="236" y="266"/>
                    </a:lnTo>
                    <a:lnTo>
                      <a:pt x="243" y="270"/>
                    </a:lnTo>
                    <a:lnTo>
                      <a:pt x="252" y="273"/>
                    </a:lnTo>
                    <a:lnTo>
                      <a:pt x="259" y="277"/>
                    </a:lnTo>
                    <a:lnTo>
                      <a:pt x="268" y="277"/>
                    </a:lnTo>
                    <a:lnTo>
                      <a:pt x="277" y="279"/>
                    </a:lnTo>
                    <a:lnTo>
                      <a:pt x="286" y="279"/>
                    </a:lnTo>
                    <a:lnTo>
                      <a:pt x="295" y="279"/>
                    </a:lnTo>
                    <a:lnTo>
                      <a:pt x="305" y="277"/>
                    </a:lnTo>
                    <a:lnTo>
                      <a:pt x="318" y="263"/>
                    </a:lnTo>
                    <a:lnTo>
                      <a:pt x="329" y="247"/>
                    </a:lnTo>
                    <a:lnTo>
                      <a:pt x="336" y="229"/>
                    </a:lnTo>
                    <a:lnTo>
                      <a:pt x="341" y="210"/>
                    </a:lnTo>
                    <a:lnTo>
                      <a:pt x="382" y="2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2" name="Freeform 28"/>
              <p:cNvSpPr>
                <a:spLocks/>
              </p:cNvSpPr>
              <p:nvPr/>
            </p:nvSpPr>
            <p:spPr bwMode="auto">
              <a:xfrm>
                <a:off x="3636" y="2925"/>
                <a:ext cx="18" cy="35"/>
              </a:xfrm>
              <a:custGeom>
                <a:avLst/>
                <a:gdLst/>
                <a:ahLst/>
                <a:cxnLst>
                  <a:cxn ang="0">
                    <a:pos x="2" y="71"/>
                  </a:cxn>
                  <a:cxn ang="0">
                    <a:pos x="38" y="8"/>
                  </a:cxn>
                  <a:cxn ang="0">
                    <a:pos x="36" y="6"/>
                  </a:cxn>
                  <a:cxn ang="0">
                    <a:pos x="34" y="4"/>
                  </a:cxn>
                  <a:cxn ang="0">
                    <a:pos x="32" y="2"/>
                  </a:cxn>
                  <a:cxn ang="0">
                    <a:pos x="31" y="0"/>
                  </a:cxn>
                  <a:cxn ang="0">
                    <a:pos x="0" y="71"/>
                  </a:cxn>
                  <a:cxn ang="0">
                    <a:pos x="2" y="71"/>
                  </a:cxn>
                  <a:cxn ang="0">
                    <a:pos x="2" y="71"/>
                  </a:cxn>
                  <a:cxn ang="0">
                    <a:pos x="2" y="71"/>
                  </a:cxn>
                  <a:cxn ang="0">
                    <a:pos x="2" y="71"/>
                  </a:cxn>
                </a:cxnLst>
                <a:rect l="0" t="0" r="r" b="b"/>
                <a:pathLst>
                  <a:path w="38" h="71">
                    <a:moveTo>
                      <a:pt x="2" y="71"/>
                    </a:moveTo>
                    <a:lnTo>
                      <a:pt x="38" y="8"/>
                    </a:lnTo>
                    <a:lnTo>
                      <a:pt x="36" y="6"/>
                    </a:lnTo>
                    <a:lnTo>
                      <a:pt x="34" y="4"/>
                    </a:lnTo>
                    <a:lnTo>
                      <a:pt x="32" y="2"/>
                    </a:lnTo>
                    <a:lnTo>
                      <a:pt x="31" y="0"/>
                    </a:lnTo>
                    <a:lnTo>
                      <a:pt x="0" y="71"/>
                    </a:lnTo>
                    <a:lnTo>
                      <a:pt x="2" y="71"/>
                    </a:lnTo>
                    <a:lnTo>
                      <a:pt x="2" y="71"/>
                    </a:lnTo>
                    <a:lnTo>
                      <a:pt x="2" y="71"/>
                    </a:lnTo>
                    <a:lnTo>
                      <a:pt x="2" y="7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3" name="Freeform 29"/>
              <p:cNvSpPr>
                <a:spLocks/>
              </p:cNvSpPr>
              <p:nvPr/>
            </p:nvSpPr>
            <p:spPr bwMode="auto">
              <a:xfrm>
                <a:off x="3755" y="3263"/>
                <a:ext cx="1" cy="24"/>
              </a:xfrm>
              <a:custGeom>
                <a:avLst/>
                <a:gdLst/>
                <a:ahLst/>
                <a:cxnLst>
                  <a:cxn ang="0">
                    <a:pos x="0" y="48"/>
                  </a:cxn>
                  <a:cxn ang="0">
                    <a:pos x="4" y="0"/>
                  </a:cxn>
                  <a:cxn ang="0">
                    <a:pos x="2" y="0"/>
                  </a:cxn>
                  <a:cxn ang="0">
                    <a:pos x="2" y="0"/>
                  </a:cxn>
                  <a:cxn ang="0">
                    <a:pos x="2" y="0"/>
                  </a:cxn>
                  <a:cxn ang="0">
                    <a:pos x="0" y="2"/>
                  </a:cxn>
                  <a:cxn ang="0">
                    <a:pos x="0" y="48"/>
                  </a:cxn>
                  <a:cxn ang="0">
                    <a:pos x="0" y="48"/>
                  </a:cxn>
                  <a:cxn ang="0">
                    <a:pos x="0" y="48"/>
                  </a:cxn>
                  <a:cxn ang="0">
                    <a:pos x="0" y="48"/>
                  </a:cxn>
                  <a:cxn ang="0">
                    <a:pos x="0" y="48"/>
                  </a:cxn>
                </a:cxnLst>
                <a:rect l="0" t="0" r="r" b="b"/>
                <a:pathLst>
                  <a:path w="4" h="48">
                    <a:moveTo>
                      <a:pt x="0" y="48"/>
                    </a:moveTo>
                    <a:lnTo>
                      <a:pt x="4" y="0"/>
                    </a:lnTo>
                    <a:lnTo>
                      <a:pt x="2" y="0"/>
                    </a:lnTo>
                    <a:lnTo>
                      <a:pt x="2" y="0"/>
                    </a:lnTo>
                    <a:lnTo>
                      <a:pt x="2" y="0"/>
                    </a:lnTo>
                    <a:lnTo>
                      <a:pt x="0" y="2"/>
                    </a:lnTo>
                    <a:lnTo>
                      <a:pt x="0" y="48"/>
                    </a:lnTo>
                    <a:lnTo>
                      <a:pt x="0" y="48"/>
                    </a:lnTo>
                    <a:lnTo>
                      <a:pt x="0" y="48"/>
                    </a:lnTo>
                    <a:lnTo>
                      <a:pt x="0" y="48"/>
                    </a:lnTo>
                    <a:lnTo>
                      <a:pt x="0" y="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4" name="Freeform 30"/>
              <p:cNvSpPr>
                <a:spLocks/>
              </p:cNvSpPr>
              <p:nvPr/>
            </p:nvSpPr>
            <p:spPr bwMode="auto">
              <a:xfrm>
                <a:off x="3415" y="3036"/>
                <a:ext cx="572" cy="412"/>
              </a:xfrm>
              <a:custGeom>
                <a:avLst/>
                <a:gdLst/>
                <a:ahLst/>
                <a:cxnLst>
                  <a:cxn ang="0">
                    <a:pos x="965" y="532"/>
                  </a:cxn>
                  <a:cxn ang="0">
                    <a:pos x="885" y="429"/>
                  </a:cxn>
                  <a:cxn ang="0">
                    <a:pos x="819" y="435"/>
                  </a:cxn>
                  <a:cxn ang="0">
                    <a:pos x="763" y="447"/>
                  </a:cxn>
                  <a:cxn ang="0">
                    <a:pos x="724" y="440"/>
                  </a:cxn>
                  <a:cxn ang="0">
                    <a:pos x="683" y="452"/>
                  </a:cxn>
                  <a:cxn ang="0">
                    <a:pos x="711" y="484"/>
                  </a:cxn>
                  <a:cxn ang="0">
                    <a:pos x="740" y="483"/>
                  </a:cxn>
                  <a:cxn ang="0">
                    <a:pos x="711" y="507"/>
                  </a:cxn>
                  <a:cxn ang="0">
                    <a:pos x="642" y="580"/>
                  </a:cxn>
                  <a:cxn ang="0">
                    <a:pos x="645" y="527"/>
                  </a:cxn>
                  <a:cxn ang="0">
                    <a:pos x="679" y="500"/>
                  </a:cxn>
                  <a:cxn ang="0">
                    <a:pos x="651" y="472"/>
                  </a:cxn>
                  <a:cxn ang="0">
                    <a:pos x="603" y="310"/>
                  </a:cxn>
                  <a:cxn ang="0">
                    <a:pos x="761" y="271"/>
                  </a:cxn>
                  <a:cxn ang="0">
                    <a:pos x="789" y="188"/>
                  </a:cxn>
                  <a:cxn ang="0">
                    <a:pos x="738" y="112"/>
                  </a:cxn>
                  <a:cxn ang="0">
                    <a:pos x="651" y="62"/>
                  </a:cxn>
                  <a:cxn ang="0">
                    <a:pos x="649" y="48"/>
                  </a:cxn>
                  <a:cxn ang="0">
                    <a:pos x="614" y="5"/>
                  </a:cxn>
                  <a:cxn ang="0">
                    <a:pos x="557" y="11"/>
                  </a:cxn>
                  <a:cxn ang="0">
                    <a:pos x="530" y="60"/>
                  </a:cxn>
                  <a:cxn ang="0">
                    <a:pos x="557" y="110"/>
                  </a:cxn>
                  <a:cxn ang="0">
                    <a:pos x="615" y="115"/>
                  </a:cxn>
                  <a:cxn ang="0">
                    <a:pos x="683" y="124"/>
                  </a:cxn>
                  <a:cxn ang="0">
                    <a:pos x="741" y="174"/>
                  </a:cxn>
                  <a:cxn ang="0">
                    <a:pos x="745" y="220"/>
                  </a:cxn>
                  <a:cxn ang="0">
                    <a:pos x="676" y="268"/>
                  </a:cxn>
                  <a:cxn ang="0">
                    <a:pos x="559" y="177"/>
                  </a:cxn>
                  <a:cxn ang="0">
                    <a:pos x="406" y="115"/>
                  </a:cxn>
                  <a:cxn ang="0">
                    <a:pos x="294" y="172"/>
                  </a:cxn>
                  <a:cxn ang="0">
                    <a:pos x="179" y="243"/>
                  </a:cxn>
                  <a:cxn ang="0">
                    <a:pos x="10" y="358"/>
                  </a:cxn>
                  <a:cxn ang="0">
                    <a:pos x="30" y="495"/>
                  </a:cxn>
                  <a:cxn ang="0">
                    <a:pos x="127" y="585"/>
                  </a:cxn>
                  <a:cxn ang="0">
                    <a:pos x="133" y="617"/>
                  </a:cxn>
                  <a:cxn ang="0">
                    <a:pos x="175" y="653"/>
                  </a:cxn>
                  <a:cxn ang="0">
                    <a:pos x="230" y="637"/>
                  </a:cxn>
                  <a:cxn ang="0">
                    <a:pos x="246" y="582"/>
                  </a:cxn>
                  <a:cxn ang="0">
                    <a:pos x="211" y="541"/>
                  </a:cxn>
                  <a:cxn ang="0">
                    <a:pos x="159" y="543"/>
                  </a:cxn>
                  <a:cxn ang="0">
                    <a:pos x="64" y="470"/>
                  </a:cxn>
                  <a:cxn ang="0">
                    <a:pos x="49" y="369"/>
                  </a:cxn>
                  <a:cxn ang="0">
                    <a:pos x="195" y="282"/>
                  </a:cxn>
                  <a:cxn ang="0">
                    <a:pos x="248" y="300"/>
                  </a:cxn>
                  <a:cxn ang="0">
                    <a:pos x="635" y="653"/>
                  </a:cxn>
                  <a:cxn ang="0">
                    <a:pos x="722" y="553"/>
                  </a:cxn>
                  <a:cxn ang="0">
                    <a:pos x="798" y="536"/>
                  </a:cxn>
                  <a:cxn ang="0">
                    <a:pos x="846" y="704"/>
                  </a:cxn>
                  <a:cxn ang="0">
                    <a:pos x="1041" y="823"/>
                  </a:cxn>
                  <a:cxn ang="0">
                    <a:pos x="1057" y="791"/>
                  </a:cxn>
                  <a:cxn ang="0">
                    <a:pos x="883" y="694"/>
                  </a:cxn>
                  <a:cxn ang="0">
                    <a:pos x="837" y="525"/>
                  </a:cxn>
                  <a:cxn ang="0">
                    <a:pos x="835" y="472"/>
                  </a:cxn>
                  <a:cxn ang="0">
                    <a:pos x="873" y="468"/>
                  </a:cxn>
                  <a:cxn ang="0">
                    <a:pos x="931" y="564"/>
                  </a:cxn>
                  <a:cxn ang="0">
                    <a:pos x="965" y="704"/>
                  </a:cxn>
                  <a:cxn ang="0">
                    <a:pos x="1144" y="672"/>
                  </a:cxn>
                </a:cxnLst>
                <a:rect l="0" t="0" r="r" b="b"/>
                <a:pathLst>
                  <a:path w="1144" h="823">
                    <a:moveTo>
                      <a:pt x="1123" y="653"/>
                    </a:moveTo>
                    <a:lnTo>
                      <a:pt x="983" y="662"/>
                    </a:lnTo>
                    <a:lnTo>
                      <a:pt x="979" y="612"/>
                    </a:lnTo>
                    <a:lnTo>
                      <a:pt x="974" y="569"/>
                    </a:lnTo>
                    <a:lnTo>
                      <a:pt x="965" y="532"/>
                    </a:lnTo>
                    <a:lnTo>
                      <a:pt x="954" y="500"/>
                    </a:lnTo>
                    <a:lnTo>
                      <a:pt x="940" y="474"/>
                    </a:lnTo>
                    <a:lnTo>
                      <a:pt x="924" y="454"/>
                    </a:lnTo>
                    <a:lnTo>
                      <a:pt x="906" y="438"/>
                    </a:lnTo>
                    <a:lnTo>
                      <a:pt x="885" y="429"/>
                    </a:lnTo>
                    <a:lnTo>
                      <a:pt x="873" y="428"/>
                    </a:lnTo>
                    <a:lnTo>
                      <a:pt x="860" y="426"/>
                    </a:lnTo>
                    <a:lnTo>
                      <a:pt x="846" y="428"/>
                    </a:lnTo>
                    <a:lnTo>
                      <a:pt x="834" y="429"/>
                    </a:lnTo>
                    <a:lnTo>
                      <a:pt x="819" y="435"/>
                    </a:lnTo>
                    <a:lnTo>
                      <a:pt x="807" y="440"/>
                    </a:lnTo>
                    <a:lnTo>
                      <a:pt x="793" y="445"/>
                    </a:lnTo>
                    <a:lnTo>
                      <a:pt x="779" y="454"/>
                    </a:lnTo>
                    <a:lnTo>
                      <a:pt x="771" y="451"/>
                    </a:lnTo>
                    <a:lnTo>
                      <a:pt x="763" y="447"/>
                    </a:lnTo>
                    <a:lnTo>
                      <a:pt x="756" y="443"/>
                    </a:lnTo>
                    <a:lnTo>
                      <a:pt x="747" y="442"/>
                    </a:lnTo>
                    <a:lnTo>
                      <a:pt x="740" y="440"/>
                    </a:lnTo>
                    <a:lnTo>
                      <a:pt x="731" y="440"/>
                    </a:lnTo>
                    <a:lnTo>
                      <a:pt x="724" y="440"/>
                    </a:lnTo>
                    <a:lnTo>
                      <a:pt x="715" y="442"/>
                    </a:lnTo>
                    <a:lnTo>
                      <a:pt x="708" y="443"/>
                    </a:lnTo>
                    <a:lnTo>
                      <a:pt x="699" y="445"/>
                    </a:lnTo>
                    <a:lnTo>
                      <a:pt x="692" y="449"/>
                    </a:lnTo>
                    <a:lnTo>
                      <a:pt x="683" y="452"/>
                    </a:lnTo>
                    <a:lnTo>
                      <a:pt x="679" y="500"/>
                    </a:lnTo>
                    <a:lnTo>
                      <a:pt x="686" y="495"/>
                    </a:lnTo>
                    <a:lnTo>
                      <a:pt x="695" y="491"/>
                    </a:lnTo>
                    <a:lnTo>
                      <a:pt x="702" y="488"/>
                    </a:lnTo>
                    <a:lnTo>
                      <a:pt x="711" y="484"/>
                    </a:lnTo>
                    <a:lnTo>
                      <a:pt x="718" y="483"/>
                    </a:lnTo>
                    <a:lnTo>
                      <a:pt x="725" y="483"/>
                    </a:lnTo>
                    <a:lnTo>
                      <a:pt x="732" y="483"/>
                    </a:lnTo>
                    <a:lnTo>
                      <a:pt x="740" y="483"/>
                    </a:lnTo>
                    <a:lnTo>
                      <a:pt x="740" y="483"/>
                    </a:lnTo>
                    <a:lnTo>
                      <a:pt x="740" y="483"/>
                    </a:lnTo>
                    <a:lnTo>
                      <a:pt x="740" y="483"/>
                    </a:lnTo>
                    <a:lnTo>
                      <a:pt x="740" y="483"/>
                    </a:lnTo>
                    <a:lnTo>
                      <a:pt x="725" y="495"/>
                    </a:lnTo>
                    <a:lnTo>
                      <a:pt x="711" y="507"/>
                    </a:lnTo>
                    <a:lnTo>
                      <a:pt x="695" y="522"/>
                    </a:lnTo>
                    <a:lnTo>
                      <a:pt x="683" y="536"/>
                    </a:lnTo>
                    <a:lnTo>
                      <a:pt x="669" y="552"/>
                    </a:lnTo>
                    <a:lnTo>
                      <a:pt x="654" y="566"/>
                    </a:lnTo>
                    <a:lnTo>
                      <a:pt x="642" y="580"/>
                    </a:lnTo>
                    <a:lnTo>
                      <a:pt x="630" y="594"/>
                    </a:lnTo>
                    <a:lnTo>
                      <a:pt x="626" y="548"/>
                    </a:lnTo>
                    <a:lnTo>
                      <a:pt x="633" y="541"/>
                    </a:lnTo>
                    <a:lnTo>
                      <a:pt x="640" y="534"/>
                    </a:lnTo>
                    <a:lnTo>
                      <a:pt x="645" y="527"/>
                    </a:lnTo>
                    <a:lnTo>
                      <a:pt x="653" y="522"/>
                    </a:lnTo>
                    <a:lnTo>
                      <a:pt x="660" y="516"/>
                    </a:lnTo>
                    <a:lnTo>
                      <a:pt x="667" y="511"/>
                    </a:lnTo>
                    <a:lnTo>
                      <a:pt x="672" y="506"/>
                    </a:lnTo>
                    <a:lnTo>
                      <a:pt x="679" y="500"/>
                    </a:lnTo>
                    <a:lnTo>
                      <a:pt x="679" y="454"/>
                    </a:lnTo>
                    <a:lnTo>
                      <a:pt x="672" y="458"/>
                    </a:lnTo>
                    <a:lnTo>
                      <a:pt x="665" y="461"/>
                    </a:lnTo>
                    <a:lnTo>
                      <a:pt x="658" y="467"/>
                    </a:lnTo>
                    <a:lnTo>
                      <a:pt x="651" y="472"/>
                    </a:lnTo>
                    <a:lnTo>
                      <a:pt x="642" y="477"/>
                    </a:lnTo>
                    <a:lnTo>
                      <a:pt x="635" y="483"/>
                    </a:lnTo>
                    <a:lnTo>
                      <a:pt x="628" y="488"/>
                    </a:lnTo>
                    <a:lnTo>
                      <a:pt x="621" y="495"/>
                    </a:lnTo>
                    <a:lnTo>
                      <a:pt x="603" y="310"/>
                    </a:lnTo>
                    <a:lnTo>
                      <a:pt x="651" y="312"/>
                    </a:lnTo>
                    <a:lnTo>
                      <a:pt x="690" y="307"/>
                    </a:lnTo>
                    <a:lnTo>
                      <a:pt x="720" y="298"/>
                    </a:lnTo>
                    <a:lnTo>
                      <a:pt x="743" y="287"/>
                    </a:lnTo>
                    <a:lnTo>
                      <a:pt x="761" y="271"/>
                    </a:lnTo>
                    <a:lnTo>
                      <a:pt x="773" y="255"/>
                    </a:lnTo>
                    <a:lnTo>
                      <a:pt x="782" y="239"/>
                    </a:lnTo>
                    <a:lnTo>
                      <a:pt x="787" y="222"/>
                    </a:lnTo>
                    <a:lnTo>
                      <a:pt x="789" y="204"/>
                    </a:lnTo>
                    <a:lnTo>
                      <a:pt x="789" y="188"/>
                    </a:lnTo>
                    <a:lnTo>
                      <a:pt x="784" y="170"/>
                    </a:lnTo>
                    <a:lnTo>
                      <a:pt x="777" y="154"/>
                    </a:lnTo>
                    <a:lnTo>
                      <a:pt x="766" y="138"/>
                    </a:lnTo>
                    <a:lnTo>
                      <a:pt x="754" y="124"/>
                    </a:lnTo>
                    <a:lnTo>
                      <a:pt x="738" y="112"/>
                    </a:lnTo>
                    <a:lnTo>
                      <a:pt x="722" y="99"/>
                    </a:lnTo>
                    <a:lnTo>
                      <a:pt x="704" y="89"/>
                    </a:lnTo>
                    <a:lnTo>
                      <a:pt x="686" y="78"/>
                    </a:lnTo>
                    <a:lnTo>
                      <a:pt x="669" y="69"/>
                    </a:lnTo>
                    <a:lnTo>
                      <a:pt x="651" y="62"/>
                    </a:lnTo>
                    <a:lnTo>
                      <a:pt x="651" y="62"/>
                    </a:lnTo>
                    <a:lnTo>
                      <a:pt x="651" y="62"/>
                    </a:lnTo>
                    <a:lnTo>
                      <a:pt x="651" y="62"/>
                    </a:lnTo>
                    <a:lnTo>
                      <a:pt x="651" y="60"/>
                    </a:lnTo>
                    <a:lnTo>
                      <a:pt x="649" y="48"/>
                    </a:lnTo>
                    <a:lnTo>
                      <a:pt x="645" y="37"/>
                    </a:lnTo>
                    <a:lnTo>
                      <a:pt x="640" y="27"/>
                    </a:lnTo>
                    <a:lnTo>
                      <a:pt x="633" y="18"/>
                    </a:lnTo>
                    <a:lnTo>
                      <a:pt x="624" y="11"/>
                    </a:lnTo>
                    <a:lnTo>
                      <a:pt x="614" y="5"/>
                    </a:lnTo>
                    <a:lnTo>
                      <a:pt x="603" y="2"/>
                    </a:lnTo>
                    <a:lnTo>
                      <a:pt x="590" y="0"/>
                    </a:lnTo>
                    <a:lnTo>
                      <a:pt x="578" y="2"/>
                    </a:lnTo>
                    <a:lnTo>
                      <a:pt x="567" y="5"/>
                    </a:lnTo>
                    <a:lnTo>
                      <a:pt x="557" y="11"/>
                    </a:lnTo>
                    <a:lnTo>
                      <a:pt x="548" y="18"/>
                    </a:lnTo>
                    <a:lnTo>
                      <a:pt x="541" y="27"/>
                    </a:lnTo>
                    <a:lnTo>
                      <a:pt x="535" y="37"/>
                    </a:lnTo>
                    <a:lnTo>
                      <a:pt x="532" y="48"/>
                    </a:lnTo>
                    <a:lnTo>
                      <a:pt x="530" y="60"/>
                    </a:lnTo>
                    <a:lnTo>
                      <a:pt x="532" y="73"/>
                    </a:lnTo>
                    <a:lnTo>
                      <a:pt x="535" y="83"/>
                    </a:lnTo>
                    <a:lnTo>
                      <a:pt x="541" y="94"/>
                    </a:lnTo>
                    <a:lnTo>
                      <a:pt x="548" y="103"/>
                    </a:lnTo>
                    <a:lnTo>
                      <a:pt x="557" y="110"/>
                    </a:lnTo>
                    <a:lnTo>
                      <a:pt x="567" y="115"/>
                    </a:lnTo>
                    <a:lnTo>
                      <a:pt x="578" y="119"/>
                    </a:lnTo>
                    <a:lnTo>
                      <a:pt x="590" y="121"/>
                    </a:lnTo>
                    <a:lnTo>
                      <a:pt x="603" y="119"/>
                    </a:lnTo>
                    <a:lnTo>
                      <a:pt x="615" y="115"/>
                    </a:lnTo>
                    <a:lnTo>
                      <a:pt x="626" y="110"/>
                    </a:lnTo>
                    <a:lnTo>
                      <a:pt x="635" y="101"/>
                    </a:lnTo>
                    <a:lnTo>
                      <a:pt x="651" y="108"/>
                    </a:lnTo>
                    <a:lnTo>
                      <a:pt x="667" y="115"/>
                    </a:lnTo>
                    <a:lnTo>
                      <a:pt x="683" y="124"/>
                    </a:lnTo>
                    <a:lnTo>
                      <a:pt x="697" y="133"/>
                    </a:lnTo>
                    <a:lnTo>
                      <a:pt x="711" y="142"/>
                    </a:lnTo>
                    <a:lnTo>
                      <a:pt x="724" y="153"/>
                    </a:lnTo>
                    <a:lnTo>
                      <a:pt x="734" y="163"/>
                    </a:lnTo>
                    <a:lnTo>
                      <a:pt x="741" y="174"/>
                    </a:lnTo>
                    <a:lnTo>
                      <a:pt x="745" y="183"/>
                    </a:lnTo>
                    <a:lnTo>
                      <a:pt x="748" y="192"/>
                    </a:lnTo>
                    <a:lnTo>
                      <a:pt x="748" y="202"/>
                    </a:lnTo>
                    <a:lnTo>
                      <a:pt x="747" y="211"/>
                    </a:lnTo>
                    <a:lnTo>
                      <a:pt x="745" y="220"/>
                    </a:lnTo>
                    <a:lnTo>
                      <a:pt x="740" y="231"/>
                    </a:lnTo>
                    <a:lnTo>
                      <a:pt x="732" y="241"/>
                    </a:lnTo>
                    <a:lnTo>
                      <a:pt x="720" y="252"/>
                    </a:lnTo>
                    <a:lnTo>
                      <a:pt x="702" y="261"/>
                    </a:lnTo>
                    <a:lnTo>
                      <a:pt x="676" y="268"/>
                    </a:lnTo>
                    <a:lnTo>
                      <a:pt x="642" y="271"/>
                    </a:lnTo>
                    <a:lnTo>
                      <a:pt x="599" y="270"/>
                    </a:lnTo>
                    <a:lnTo>
                      <a:pt x="592" y="236"/>
                    </a:lnTo>
                    <a:lnTo>
                      <a:pt x="578" y="204"/>
                    </a:lnTo>
                    <a:lnTo>
                      <a:pt x="559" y="177"/>
                    </a:lnTo>
                    <a:lnTo>
                      <a:pt x="534" y="153"/>
                    </a:lnTo>
                    <a:lnTo>
                      <a:pt x="505" y="135"/>
                    </a:lnTo>
                    <a:lnTo>
                      <a:pt x="475" y="122"/>
                    </a:lnTo>
                    <a:lnTo>
                      <a:pt x="441" y="115"/>
                    </a:lnTo>
                    <a:lnTo>
                      <a:pt x="406" y="115"/>
                    </a:lnTo>
                    <a:lnTo>
                      <a:pt x="379" y="121"/>
                    </a:lnTo>
                    <a:lnTo>
                      <a:pt x="356" y="128"/>
                    </a:lnTo>
                    <a:lnTo>
                      <a:pt x="333" y="140"/>
                    </a:lnTo>
                    <a:lnTo>
                      <a:pt x="312" y="154"/>
                    </a:lnTo>
                    <a:lnTo>
                      <a:pt x="294" y="172"/>
                    </a:lnTo>
                    <a:lnTo>
                      <a:pt x="278" y="192"/>
                    </a:lnTo>
                    <a:lnTo>
                      <a:pt x="266" y="213"/>
                    </a:lnTo>
                    <a:lnTo>
                      <a:pt x="257" y="236"/>
                    </a:lnTo>
                    <a:lnTo>
                      <a:pt x="220" y="238"/>
                    </a:lnTo>
                    <a:lnTo>
                      <a:pt x="179" y="243"/>
                    </a:lnTo>
                    <a:lnTo>
                      <a:pt x="138" y="254"/>
                    </a:lnTo>
                    <a:lnTo>
                      <a:pt x="97" y="270"/>
                    </a:lnTo>
                    <a:lnTo>
                      <a:pt x="62" y="293"/>
                    </a:lnTo>
                    <a:lnTo>
                      <a:pt x="32" y="321"/>
                    </a:lnTo>
                    <a:lnTo>
                      <a:pt x="10" y="358"/>
                    </a:lnTo>
                    <a:lnTo>
                      <a:pt x="0" y="404"/>
                    </a:lnTo>
                    <a:lnTo>
                      <a:pt x="1" y="426"/>
                    </a:lnTo>
                    <a:lnTo>
                      <a:pt x="7" y="449"/>
                    </a:lnTo>
                    <a:lnTo>
                      <a:pt x="16" y="472"/>
                    </a:lnTo>
                    <a:lnTo>
                      <a:pt x="30" y="495"/>
                    </a:lnTo>
                    <a:lnTo>
                      <a:pt x="49" y="516"/>
                    </a:lnTo>
                    <a:lnTo>
                      <a:pt x="72" y="539"/>
                    </a:lnTo>
                    <a:lnTo>
                      <a:pt x="99" y="561"/>
                    </a:lnTo>
                    <a:lnTo>
                      <a:pt x="129" y="582"/>
                    </a:lnTo>
                    <a:lnTo>
                      <a:pt x="127" y="585"/>
                    </a:lnTo>
                    <a:lnTo>
                      <a:pt x="127" y="589"/>
                    </a:lnTo>
                    <a:lnTo>
                      <a:pt x="127" y="591"/>
                    </a:lnTo>
                    <a:lnTo>
                      <a:pt x="127" y="594"/>
                    </a:lnTo>
                    <a:lnTo>
                      <a:pt x="129" y="607"/>
                    </a:lnTo>
                    <a:lnTo>
                      <a:pt x="133" y="617"/>
                    </a:lnTo>
                    <a:lnTo>
                      <a:pt x="138" y="628"/>
                    </a:lnTo>
                    <a:lnTo>
                      <a:pt x="145" y="637"/>
                    </a:lnTo>
                    <a:lnTo>
                      <a:pt x="154" y="644"/>
                    </a:lnTo>
                    <a:lnTo>
                      <a:pt x="165" y="649"/>
                    </a:lnTo>
                    <a:lnTo>
                      <a:pt x="175" y="653"/>
                    </a:lnTo>
                    <a:lnTo>
                      <a:pt x="188" y="655"/>
                    </a:lnTo>
                    <a:lnTo>
                      <a:pt x="200" y="653"/>
                    </a:lnTo>
                    <a:lnTo>
                      <a:pt x="211" y="649"/>
                    </a:lnTo>
                    <a:lnTo>
                      <a:pt x="221" y="644"/>
                    </a:lnTo>
                    <a:lnTo>
                      <a:pt x="230" y="637"/>
                    </a:lnTo>
                    <a:lnTo>
                      <a:pt x="237" y="628"/>
                    </a:lnTo>
                    <a:lnTo>
                      <a:pt x="243" y="617"/>
                    </a:lnTo>
                    <a:lnTo>
                      <a:pt x="246" y="607"/>
                    </a:lnTo>
                    <a:lnTo>
                      <a:pt x="248" y="594"/>
                    </a:lnTo>
                    <a:lnTo>
                      <a:pt x="246" y="582"/>
                    </a:lnTo>
                    <a:lnTo>
                      <a:pt x="243" y="571"/>
                    </a:lnTo>
                    <a:lnTo>
                      <a:pt x="237" y="562"/>
                    </a:lnTo>
                    <a:lnTo>
                      <a:pt x="230" y="553"/>
                    </a:lnTo>
                    <a:lnTo>
                      <a:pt x="221" y="546"/>
                    </a:lnTo>
                    <a:lnTo>
                      <a:pt x="211" y="541"/>
                    </a:lnTo>
                    <a:lnTo>
                      <a:pt x="200" y="538"/>
                    </a:lnTo>
                    <a:lnTo>
                      <a:pt x="188" y="536"/>
                    </a:lnTo>
                    <a:lnTo>
                      <a:pt x="177" y="536"/>
                    </a:lnTo>
                    <a:lnTo>
                      <a:pt x="168" y="539"/>
                    </a:lnTo>
                    <a:lnTo>
                      <a:pt x="159" y="543"/>
                    </a:lnTo>
                    <a:lnTo>
                      <a:pt x="150" y="548"/>
                    </a:lnTo>
                    <a:lnTo>
                      <a:pt x="122" y="527"/>
                    </a:lnTo>
                    <a:lnTo>
                      <a:pt x="97" y="507"/>
                    </a:lnTo>
                    <a:lnTo>
                      <a:pt x="78" y="488"/>
                    </a:lnTo>
                    <a:lnTo>
                      <a:pt x="64" y="470"/>
                    </a:lnTo>
                    <a:lnTo>
                      <a:pt x="53" y="452"/>
                    </a:lnTo>
                    <a:lnTo>
                      <a:pt x="46" y="436"/>
                    </a:lnTo>
                    <a:lnTo>
                      <a:pt x="40" y="422"/>
                    </a:lnTo>
                    <a:lnTo>
                      <a:pt x="40" y="408"/>
                    </a:lnTo>
                    <a:lnTo>
                      <a:pt x="49" y="369"/>
                    </a:lnTo>
                    <a:lnTo>
                      <a:pt x="69" y="341"/>
                    </a:lnTo>
                    <a:lnTo>
                      <a:pt x="97" y="318"/>
                    </a:lnTo>
                    <a:lnTo>
                      <a:pt x="129" y="300"/>
                    </a:lnTo>
                    <a:lnTo>
                      <a:pt x="163" y="289"/>
                    </a:lnTo>
                    <a:lnTo>
                      <a:pt x="195" y="282"/>
                    </a:lnTo>
                    <a:lnTo>
                      <a:pt x="225" y="279"/>
                    </a:lnTo>
                    <a:lnTo>
                      <a:pt x="248" y="277"/>
                    </a:lnTo>
                    <a:lnTo>
                      <a:pt x="248" y="284"/>
                    </a:lnTo>
                    <a:lnTo>
                      <a:pt x="248" y="291"/>
                    </a:lnTo>
                    <a:lnTo>
                      <a:pt x="248" y="300"/>
                    </a:lnTo>
                    <a:lnTo>
                      <a:pt x="248" y="307"/>
                    </a:lnTo>
                    <a:lnTo>
                      <a:pt x="248" y="307"/>
                    </a:lnTo>
                    <a:lnTo>
                      <a:pt x="291" y="770"/>
                    </a:lnTo>
                    <a:lnTo>
                      <a:pt x="644" y="734"/>
                    </a:lnTo>
                    <a:lnTo>
                      <a:pt x="635" y="653"/>
                    </a:lnTo>
                    <a:lnTo>
                      <a:pt x="651" y="633"/>
                    </a:lnTo>
                    <a:lnTo>
                      <a:pt x="669" y="612"/>
                    </a:lnTo>
                    <a:lnTo>
                      <a:pt x="686" y="593"/>
                    </a:lnTo>
                    <a:lnTo>
                      <a:pt x="704" y="573"/>
                    </a:lnTo>
                    <a:lnTo>
                      <a:pt x="722" y="553"/>
                    </a:lnTo>
                    <a:lnTo>
                      <a:pt x="740" y="536"/>
                    </a:lnTo>
                    <a:lnTo>
                      <a:pt x="759" y="520"/>
                    </a:lnTo>
                    <a:lnTo>
                      <a:pt x="777" y="506"/>
                    </a:lnTo>
                    <a:lnTo>
                      <a:pt x="787" y="518"/>
                    </a:lnTo>
                    <a:lnTo>
                      <a:pt x="798" y="536"/>
                    </a:lnTo>
                    <a:lnTo>
                      <a:pt x="807" y="559"/>
                    </a:lnTo>
                    <a:lnTo>
                      <a:pt x="818" y="585"/>
                    </a:lnTo>
                    <a:lnTo>
                      <a:pt x="828" y="619"/>
                    </a:lnTo>
                    <a:lnTo>
                      <a:pt x="837" y="658"/>
                    </a:lnTo>
                    <a:lnTo>
                      <a:pt x="846" y="704"/>
                    </a:lnTo>
                    <a:lnTo>
                      <a:pt x="853" y="757"/>
                    </a:lnTo>
                    <a:lnTo>
                      <a:pt x="855" y="772"/>
                    </a:lnTo>
                    <a:lnTo>
                      <a:pt x="867" y="775"/>
                    </a:lnTo>
                    <a:lnTo>
                      <a:pt x="1032" y="821"/>
                    </a:lnTo>
                    <a:lnTo>
                      <a:pt x="1041" y="823"/>
                    </a:lnTo>
                    <a:lnTo>
                      <a:pt x="1048" y="820"/>
                    </a:lnTo>
                    <a:lnTo>
                      <a:pt x="1055" y="814"/>
                    </a:lnTo>
                    <a:lnTo>
                      <a:pt x="1059" y="807"/>
                    </a:lnTo>
                    <a:lnTo>
                      <a:pt x="1059" y="800"/>
                    </a:lnTo>
                    <a:lnTo>
                      <a:pt x="1057" y="791"/>
                    </a:lnTo>
                    <a:lnTo>
                      <a:pt x="1052" y="786"/>
                    </a:lnTo>
                    <a:lnTo>
                      <a:pt x="1045" y="782"/>
                    </a:lnTo>
                    <a:lnTo>
                      <a:pt x="1045" y="782"/>
                    </a:lnTo>
                    <a:lnTo>
                      <a:pt x="890" y="740"/>
                    </a:lnTo>
                    <a:lnTo>
                      <a:pt x="883" y="694"/>
                    </a:lnTo>
                    <a:lnTo>
                      <a:pt x="876" y="653"/>
                    </a:lnTo>
                    <a:lnTo>
                      <a:pt x="867" y="616"/>
                    </a:lnTo>
                    <a:lnTo>
                      <a:pt x="858" y="582"/>
                    </a:lnTo>
                    <a:lnTo>
                      <a:pt x="848" y="552"/>
                    </a:lnTo>
                    <a:lnTo>
                      <a:pt x="837" y="525"/>
                    </a:lnTo>
                    <a:lnTo>
                      <a:pt x="825" y="502"/>
                    </a:lnTo>
                    <a:lnTo>
                      <a:pt x="811" y="483"/>
                    </a:lnTo>
                    <a:lnTo>
                      <a:pt x="819" y="479"/>
                    </a:lnTo>
                    <a:lnTo>
                      <a:pt x="828" y="474"/>
                    </a:lnTo>
                    <a:lnTo>
                      <a:pt x="835" y="472"/>
                    </a:lnTo>
                    <a:lnTo>
                      <a:pt x="844" y="468"/>
                    </a:lnTo>
                    <a:lnTo>
                      <a:pt x="851" y="467"/>
                    </a:lnTo>
                    <a:lnTo>
                      <a:pt x="858" y="467"/>
                    </a:lnTo>
                    <a:lnTo>
                      <a:pt x="866" y="467"/>
                    </a:lnTo>
                    <a:lnTo>
                      <a:pt x="873" y="468"/>
                    </a:lnTo>
                    <a:lnTo>
                      <a:pt x="889" y="475"/>
                    </a:lnTo>
                    <a:lnTo>
                      <a:pt x="901" y="490"/>
                    </a:lnTo>
                    <a:lnTo>
                      <a:pt x="913" y="509"/>
                    </a:lnTo>
                    <a:lnTo>
                      <a:pt x="922" y="534"/>
                    </a:lnTo>
                    <a:lnTo>
                      <a:pt x="931" y="564"/>
                    </a:lnTo>
                    <a:lnTo>
                      <a:pt x="936" y="600"/>
                    </a:lnTo>
                    <a:lnTo>
                      <a:pt x="942" y="639"/>
                    </a:lnTo>
                    <a:lnTo>
                      <a:pt x="944" y="685"/>
                    </a:lnTo>
                    <a:lnTo>
                      <a:pt x="944" y="706"/>
                    </a:lnTo>
                    <a:lnTo>
                      <a:pt x="965" y="704"/>
                    </a:lnTo>
                    <a:lnTo>
                      <a:pt x="1125" y="694"/>
                    </a:lnTo>
                    <a:lnTo>
                      <a:pt x="1132" y="692"/>
                    </a:lnTo>
                    <a:lnTo>
                      <a:pt x="1139" y="687"/>
                    </a:lnTo>
                    <a:lnTo>
                      <a:pt x="1142" y="679"/>
                    </a:lnTo>
                    <a:lnTo>
                      <a:pt x="1144" y="672"/>
                    </a:lnTo>
                    <a:lnTo>
                      <a:pt x="1142" y="665"/>
                    </a:lnTo>
                    <a:lnTo>
                      <a:pt x="1137" y="658"/>
                    </a:lnTo>
                    <a:lnTo>
                      <a:pt x="1130" y="655"/>
                    </a:lnTo>
                    <a:lnTo>
                      <a:pt x="1123" y="6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8" name="Group 57"/>
            <p:cNvGrpSpPr/>
            <p:nvPr/>
          </p:nvGrpSpPr>
          <p:grpSpPr>
            <a:xfrm rot="19229298">
              <a:off x="5418470" y="4512966"/>
              <a:ext cx="428254" cy="200835"/>
              <a:chOff x="3076576" y="1987551"/>
              <a:chExt cx="1573213" cy="885825"/>
            </a:xfrm>
          </p:grpSpPr>
          <p:sp>
            <p:nvSpPr>
              <p:cNvPr id="59" name="Freeform 59"/>
              <p:cNvSpPr>
                <a:spLocks/>
              </p:cNvSpPr>
              <p:nvPr/>
            </p:nvSpPr>
            <p:spPr bwMode="auto">
              <a:xfrm>
                <a:off x="3098801" y="2020888"/>
                <a:ext cx="1517650" cy="830263"/>
              </a:xfrm>
              <a:custGeom>
                <a:avLst/>
                <a:gdLst/>
                <a:ahLst/>
                <a:cxnLst>
                  <a:cxn ang="0">
                    <a:pos x="737" y="0"/>
                  </a:cxn>
                  <a:cxn ang="0">
                    <a:pos x="659" y="10"/>
                  </a:cxn>
                  <a:cxn ang="0">
                    <a:pos x="560" y="36"/>
                  </a:cxn>
                  <a:cxn ang="0">
                    <a:pos x="449" y="89"/>
                  </a:cxn>
                  <a:cxn ang="0">
                    <a:pos x="339" y="177"/>
                  </a:cxn>
                  <a:cxn ang="0">
                    <a:pos x="237" y="309"/>
                  </a:cxn>
                  <a:cxn ang="0">
                    <a:pos x="156" y="492"/>
                  </a:cxn>
                  <a:cxn ang="0">
                    <a:pos x="103" y="737"/>
                  </a:cxn>
                  <a:cxn ang="0">
                    <a:pos x="86" y="885"/>
                  </a:cxn>
                  <a:cxn ang="0">
                    <a:pos x="61" y="892"/>
                  </a:cxn>
                  <a:cxn ang="0">
                    <a:pos x="29" y="908"/>
                  </a:cxn>
                  <a:cxn ang="0">
                    <a:pos x="3" y="942"/>
                  </a:cxn>
                  <a:cxn ang="0">
                    <a:pos x="2" y="979"/>
                  </a:cxn>
                  <a:cxn ang="0">
                    <a:pos x="15" y="1001"/>
                  </a:cxn>
                  <a:cxn ang="0">
                    <a:pos x="38" y="1017"/>
                  </a:cxn>
                  <a:cxn ang="0">
                    <a:pos x="70" y="1030"/>
                  </a:cxn>
                  <a:cxn ang="0">
                    <a:pos x="107" y="1038"/>
                  </a:cxn>
                  <a:cxn ang="0">
                    <a:pos x="146" y="1042"/>
                  </a:cxn>
                  <a:cxn ang="0">
                    <a:pos x="186" y="1046"/>
                  </a:cxn>
                  <a:cxn ang="0">
                    <a:pos x="221" y="1047"/>
                  </a:cxn>
                  <a:cxn ang="0">
                    <a:pos x="249" y="1047"/>
                  </a:cxn>
                  <a:cxn ang="0">
                    <a:pos x="295" y="1047"/>
                  </a:cxn>
                  <a:cxn ang="0">
                    <a:pos x="369" y="1047"/>
                  </a:cxn>
                  <a:cxn ang="0">
                    <a:pos x="464" y="1047"/>
                  </a:cxn>
                  <a:cxn ang="0">
                    <a:pos x="577" y="1047"/>
                  </a:cxn>
                  <a:cxn ang="0">
                    <a:pos x="705" y="1047"/>
                  </a:cxn>
                  <a:cxn ang="0">
                    <a:pos x="842" y="1047"/>
                  </a:cxn>
                  <a:cxn ang="0">
                    <a:pos x="985" y="1047"/>
                  </a:cxn>
                  <a:cxn ang="0">
                    <a:pos x="1130" y="1047"/>
                  </a:cxn>
                  <a:cxn ang="0">
                    <a:pos x="1271" y="1047"/>
                  </a:cxn>
                  <a:cxn ang="0">
                    <a:pos x="1404" y="1047"/>
                  </a:cxn>
                  <a:cxn ang="0">
                    <a:pos x="1527" y="1047"/>
                  </a:cxn>
                  <a:cxn ang="0">
                    <a:pos x="1633" y="1047"/>
                  </a:cxn>
                  <a:cxn ang="0">
                    <a:pos x="1718" y="1047"/>
                  </a:cxn>
                  <a:cxn ang="0">
                    <a:pos x="1780" y="1047"/>
                  </a:cxn>
                  <a:cxn ang="0">
                    <a:pos x="1812" y="1047"/>
                  </a:cxn>
                  <a:cxn ang="0">
                    <a:pos x="1822" y="1046"/>
                  </a:cxn>
                  <a:cxn ang="0">
                    <a:pos x="1847" y="1038"/>
                  </a:cxn>
                  <a:cxn ang="0">
                    <a:pos x="1883" y="1019"/>
                  </a:cxn>
                  <a:cxn ang="0">
                    <a:pos x="1908" y="991"/>
                  </a:cxn>
                  <a:cxn ang="0">
                    <a:pos x="1909" y="961"/>
                  </a:cxn>
                  <a:cxn ang="0">
                    <a:pos x="1900" y="939"/>
                  </a:cxn>
                  <a:cxn ang="0">
                    <a:pos x="1588" y="820"/>
                  </a:cxn>
                  <a:cxn ang="0">
                    <a:pos x="1581" y="770"/>
                  </a:cxn>
                  <a:cxn ang="0">
                    <a:pos x="1560" y="652"/>
                  </a:cxn>
                  <a:cxn ang="0">
                    <a:pos x="1522" y="523"/>
                  </a:cxn>
                  <a:cxn ang="0">
                    <a:pos x="1464" y="436"/>
                  </a:cxn>
                  <a:cxn ang="0">
                    <a:pos x="1457" y="418"/>
                  </a:cxn>
                  <a:cxn ang="0">
                    <a:pos x="1436" y="371"/>
                  </a:cxn>
                  <a:cxn ang="0">
                    <a:pos x="1395" y="304"/>
                  </a:cxn>
                  <a:cxn ang="0">
                    <a:pos x="1332" y="227"/>
                  </a:cxn>
                  <a:cxn ang="0">
                    <a:pos x="1243" y="150"/>
                  </a:cxn>
                  <a:cxn ang="0">
                    <a:pos x="1127" y="80"/>
                  </a:cxn>
                  <a:cxn ang="0">
                    <a:pos x="978" y="27"/>
                  </a:cxn>
                  <a:cxn ang="0">
                    <a:pos x="795" y="2"/>
                  </a:cxn>
                  <a:cxn ang="0">
                    <a:pos x="788" y="0"/>
                  </a:cxn>
                  <a:cxn ang="0">
                    <a:pos x="766" y="0"/>
                  </a:cxn>
                </a:cxnLst>
                <a:rect l="0" t="0" r="r" b="b"/>
                <a:pathLst>
                  <a:path w="1911" h="1047">
                    <a:moveTo>
                      <a:pt x="766" y="0"/>
                    </a:moveTo>
                    <a:lnTo>
                      <a:pt x="737" y="0"/>
                    </a:lnTo>
                    <a:lnTo>
                      <a:pt x="702" y="4"/>
                    </a:lnTo>
                    <a:lnTo>
                      <a:pt x="659" y="10"/>
                    </a:lnTo>
                    <a:lnTo>
                      <a:pt x="612" y="20"/>
                    </a:lnTo>
                    <a:lnTo>
                      <a:pt x="560" y="36"/>
                    </a:lnTo>
                    <a:lnTo>
                      <a:pt x="506" y="59"/>
                    </a:lnTo>
                    <a:lnTo>
                      <a:pt x="449" y="89"/>
                    </a:lnTo>
                    <a:lnTo>
                      <a:pt x="394" y="128"/>
                    </a:lnTo>
                    <a:lnTo>
                      <a:pt x="339" y="177"/>
                    </a:lnTo>
                    <a:lnTo>
                      <a:pt x="287" y="236"/>
                    </a:lnTo>
                    <a:lnTo>
                      <a:pt x="237" y="309"/>
                    </a:lnTo>
                    <a:lnTo>
                      <a:pt x="194" y="393"/>
                    </a:lnTo>
                    <a:lnTo>
                      <a:pt x="156" y="492"/>
                    </a:lnTo>
                    <a:lnTo>
                      <a:pt x="124" y="606"/>
                    </a:lnTo>
                    <a:lnTo>
                      <a:pt x="103" y="737"/>
                    </a:lnTo>
                    <a:lnTo>
                      <a:pt x="90" y="885"/>
                    </a:lnTo>
                    <a:lnTo>
                      <a:pt x="86" y="885"/>
                    </a:lnTo>
                    <a:lnTo>
                      <a:pt x="76" y="887"/>
                    </a:lnTo>
                    <a:lnTo>
                      <a:pt x="61" y="892"/>
                    </a:lnTo>
                    <a:lnTo>
                      <a:pt x="45" y="897"/>
                    </a:lnTo>
                    <a:lnTo>
                      <a:pt x="29" y="908"/>
                    </a:lnTo>
                    <a:lnTo>
                      <a:pt x="14" y="923"/>
                    </a:lnTo>
                    <a:lnTo>
                      <a:pt x="3" y="942"/>
                    </a:lnTo>
                    <a:lnTo>
                      <a:pt x="0" y="966"/>
                    </a:lnTo>
                    <a:lnTo>
                      <a:pt x="2" y="979"/>
                    </a:lnTo>
                    <a:lnTo>
                      <a:pt x="7" y="991"/>
                    </a:lnTo>
                    <a:lnTo>
                      <a:pt x="15" y="1001"/>
                    </a:lnTo>
                    <a:lnTo>
                      <a:pt x="25" y="1010"/>
                    </a:lnTo>
                    <a:lnTo>
                      <a:pt x="38" y="1017"/>
                    </a:lnTo>
                    <a:lnTo>
                      <a:pt x="53" y="1024"/>
                    </a:lnTo>
                    <a:lnTo>
                      <a:pt x="70" y="1030"/>
                    </a:lnTo>
                    <a:lnTo>
                      <a:pt x="88" y="1034"/>
                    </a:lnTo>
                    <a:lnTo>
                      <a:pt x="107" y="1038"/>
                    </a:lnTo>
                    <a:lnTo>
                      <a:pt x="127" y="1040"/>
                    </a:lnTo>
                    <a:lnTo>
                      <a:pt x="146" y="1042"/>
                    </a:lnTo>
                    <a:lnTo>
                      <a:pt x="166" y="1045"/>
                    </a:lnTo>
                    <a:lnTo>
                      <a:pt x="186" y="1046"/>
                    </a:lnTo>
                    <a:lnTo>
                      <a:pt x="204" y="1047"/>
                    </a:lnTo>
                    <a:lnTo>
                      <a:pt x="221" y="1047"/>
                    </a:lnTo>
                    <a:lnTo>
                      <a:pt x="237" y="1047"/>
                    </a:lnTo>
                    <a:lnTo>
                      <a:pt x="249" y="1047"/>
                    </a:lnTo>
                    <a:lnTo>
                      <a:pt x="268" y="1047"/>
                    </a:lnTo>
                    <a:lnTo>
                      <a:pt x="295" y="1047"/>
                    </a:lnTo>
                    <a:lnTo>
                      <a:pt x="328" y="1047"/>
                    </a:lnTo>
                    <a:lnTo>
                      <a:pt x="369" y="1047"/>
                    </a:lnTo>
                    <a:lnTo>
                      <a:pt x="414" y="1047"/>
                    </a:lnTo>
                    <a:lnTo>
                      <a:pt x="464" y="1047"/>
                    </a:lnTo>
                    <a:lnTo>
                      <a:pt x="518" y="1047"/>
                    </a:lnTo>
                    <a:lnTo>
                      <a:pt x="577" y="1047"/>
                    </a:lnTo>
                    <a:lnTo>
                      <a:pt x="639" y="1047"/>
                    </a:lnTo>
                    <a:lnTo>
                      <a:pt x="705" y="1047"/>
                    </a:lnTo>
                    <a:lnTo>
                      <a:pt x="773" y="1047"/>
                    </a:lnTo>
                    <a:lnTo>
                      <a:pt x="842" y="1047"/>
                    </a:lnTo>
                    <a:lnTo>
                      <a:pt x="914" y="1047"/>
                    </a:lnTo>
                    <a:lnTo>
                      <a:pt x="985" y="1047"/>
                    </a:lnTo>
                    <a:lnTo>
                      <a:pt x="1058" y="1047"/>
                    </a:lnTo>
                    <a:lnTo>
                      <a:pt x="1130" y="1047"/>
                    </a:lnTo>
                    <a:lnTo>
                      <a:pt x="1201" y="1047"/>
                    </a:lnTo>
                    <a:lnTo>
                      <a:pt x="1271" y="1047"/>
                    </a:lnTo>
                    <a:lnTo>
                      <a:pt x="1339" y="1047"/>
                    </a:lnTo>
                    <a:lnTo>
                      <a:pt x="1404" y="1047"/>
                    </a:lnTo>
                    <a:lnTo>
                      <a:pt x="1467" y="1047"/>
                    </a:lnTo>
                    <a:lnTo>
                      <a:pt x="1527" y="1047"/>
                    </a:lnTo>
                    <a:lnTo>
                      <a:pt x="1582" y="1047"/>
                    </a:lnTo>
                    <a:lnTo>
                      <a:pt x="1633" y="1047"/>
                    </a:lnTo>
                    <a:lnTo>
                      <a:pt x="1679" y="1047"/>
                    </a:lnTo>
                    <a:lnTo>
                      <a:pt x="1718" y="1047"/>
                    </a:lnTo>
                    <a:lnTo>
                      <a:pt x="1752" y="1047"/>
                    </a:lnTo>
                    <a:lnTo>
                      <a:pt x="1780" y="1047"/>
                    </a:lnTo>
                    <a:lnTo>
                      <a:pt x="1800" y="1047"/>
                    </a:lnTo>
                    <a:lnTo>
                      <a:pt x="1812" y="1047"/>
                    </a:lnTo>
                    <a:lnTo>
                      <a:pt x="1817" y="1047"/>
                    </a:lnTo>
                    <a:lnTo>
                      <a:pt x="1822" y="1046"/>
                    </a:lnTo>
                    <a:lnTo>
                      <a:pt x="1832" y="1042"/>
                    </a:lnTo>
                    <a:lnTo>
                      <a:pt x="1847" y="1038"/>
                    </a:lnTo>
                    <a:lnTo>
                      <a:pt x="1865" y="1030"/>
                    </a:lnTo>
                    <a:lnTo>
                      <a:pt x="1883" y="1019"/>
                    </a:lnTo>
                    <a:lnTo>
                      <a:pt x="1898" y="1007"/>
                    </a:lnTo>
                    <a:lnTo>
                      <a:pt x="1908" y="991"/>
                    </a:lnTo>
                    <a:lnTo>
                      <a:pt x="1911" y="971"/>
                    </a:lnTo>
                    <a:lnTo>
                      <a:pt x="1909" y="961"/>
                    </a:lnTo>
                    <a:lnTo>
                      <a:pt x="1906" y="950"/>
                    </a:lnTo>
                    <a:lnTo>
                      <a:pt x="1900" y="939"/>
                    </a:lnTo>
                    <a:lnTo>
                      <a:pt x="1891" y="926"/>
                    </a:lnTo>
                    <a:lnTo>
                      <a:pt x="1588" y="820"/>
                    </a:lnTo>
                    <a:lnTo>
                      <a:pt x="1586" y="806"/>
                    </a:lnTo>
                    <a:lnTo>
                      <a:pt x="1581" y="770"/>
                    </a:lnTo>
                    <a:lnTo>
                      <a:pt x="1573" y="715"/>
                    </a:lnTo>
                    <a:lnTo>
                      <a:pt x="1560" y="652"/>
                    </a:lnTo>
                    <a:lnTo>
                      <a:pt x="1543" y="585"/>
                    </a:lnTo>
                    <a:lnTo>
                      <a:pt x="1522" y="523"/>
                    </a:lnTo>
                    <a:lnTo>
                      <a:pt x="1495" y="470"/>
                    </a:lnTo>
                    <a:lnTo>
                      <a:pt x="1464" y="436"/>
                    </a:lnTo>
                    <a:lnTo>
                      <a:pt x="1463" y="431"/>
                    </a:lnTo>
                    <a:lnTo>
                      <a:pt x="1457" y="418"/>
                    </a:lnTo>
                    <a:lnTo>
                      <a:pt x="1448" y="398"/>
                    </a:lnTo>
                    <a:lnTo>
                      <a:pt x="1436" y="371"/>
                    </a:lnTo>
                    <a:lnTo>
                      <a:pt x="1418" y="340"/>
                    </a:lnTo>
                    <a:lnTo>
                      <a:pt x="1395" y="304"/>
                    </a:lnTo>
                    <a:lnTo>
                      <a:pt x="1366" y="266"/>
                    </a:lnTo>
                    <a:lnTo>
                      <a:pt x="1332" y="227"/>
                    </a:lnTo>
                    <a:lnTo>
                      <a:pt x="1292" y="188"/>
                    </a:lnTo>
                    <a:lnTo>
                      <a:pt x="1243" y="150"/>
                    </a:lnTo>
                    <a:lnTo>
                      <a:pt x="1189" y="113"/>
                    </a:lnTo>
                    <a:lnTo>
                      <a:pt x="1127" y="80"/>
                    </a:lnTo>
                    <a:lnTo>
                      <a:pt x="1057" y="51"/>
                    </a:lnTo>
                    <a:lnTo>
                      <a:pt x="978" y="27"/>
                    </a:lnTo>
                    <a:lnTo>
                      <a:pt x="892" y="11"/>
                    </a:lnTo>
                    <a:lnTo>
                      <a:pt x="795" y="2"/>
                    </a:lnTo>
                    <a:lnTo>
                      <a:pt x="793" y="2"/>
                    </a:lnTo>
                    <a:lnTo>
                      <a:pt x="788" y="0"/>
                    </a:lnTo>
                    <a:lnTo>
                      <a:pt x="779" y="0"/>
                    </a:lnTo>
                    <a:lnTo>
                      <a:pt x="766" y="0"/>
                    </a:lnTo>
                    <a:close/>
                  </a:path>
                </a:pathLst>
              </a:custGeom>
              <a:solidFill>
                <a:srgbClr val="FFC14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60"/>
              <p:cNvSpPr>
                <a:spLocks/>
              </p:cNvSpPr>
              <p:nvPr/>
            </p:nvSpPr>
            <p:spPr bwMode="auto">
              <a:xfrm>
                <a:off x="3208338" y="2657476"/>
                <a:ext cx="1588" cy="1588"/>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61"/>
              <p:cNvSpPr>
                <a:spLocks/>
              </p:cNvSpPr>
              <p:nvPr/>
            </p:nvSpPr>
            <p:spPr bwMode="auto">
              <a:xfrm>
                <a:off x="3076576" y="1987551"/>
                <a:ext cx="1573213" cy="885825"/>
              </a:xfrm>
              <a:custGeom>
                <a:avLst/>
                <a:gdLst/>
                <a:ahLst/>
                <a:cxnLst>
                  <a:cxn ang="0">
                    <a:pos x="1938" y="934"/>
                  </a:cxn>
                  <a:cxn ang="0">
                    <a:pos x="1818" y="882"/>
                  </a:cxn>
                  <a:cxn ang="0">
                    <a:pos x="1695" y="845"/>
                  </a:cxn>
                  <a:cxn ang="0">
                    <a:pos x="1608" y="618"/>
                  </a:cxn>
                  <a:cxn ang="0">
                    <a:pos x="1507" y="418"/>
                  </a:cxn>
                  <a:cxn ang="0">
                    <a:pos x="1330" y="170"/>
                  </a:cxn>
                  <a:cxn ang="0">
                    <a:pos x="836" y="1"/>
                  </a:cxn>
                  <a:cxn ang="0">
                    <a:pos x="793" y="1"/>
                  </a:cxn>
                  <a:cxn ang="0">
                    <a:pos x="594" y="30"/>
                  </a:cxn>
                  <a:cxn ang="0">
                    <a:pos x="406" y="123"/>
                  </a:cxn>
                  <a:cxn ang="0">
                    <a:pos x="196" y="387"/>
                  </a:cxn>
                  <a:cxn ang="0">
                    <a:pos x="105" y="733"/>
                  </a:cxn>
                  <a:cxn ang="0">
                    <a:pos x="165" y="838"/>
                  </a:cxn>
                  <a:cxn ang="0">
                    <a:pos x="189" y="618"/>
                  </a:cxn>
                  <a:cxn ang="0">
                    <a:pos x="344" y="272"/>
                  </a:cxn>
                  <a:cxn ang="0">
                    <a:pos x="512" y="134"/>
                  </a:cxn>
                  <a:cxn ang="0">
                    <a:pos x="697" y="75"/>
                  </a:cxn>
                  <a:cxn ang="0">
                    <a:pos x="810" y="66"/>
                  </a:cxn>
                  <a:cxn ang="0">
                    <a:pos x="1087" y="108"/>
                  </a:cxn>
                  <a:cxn ang="0">
                    <a:pos x="1398" y="344"/>
                  </a:cxn>
                  <a:cxn ang="0">
                    <a:pos x="1460" y="487"/>
                  </a:cxn>
                  <a:cxn ang="0">
                    <a:pos x="1502" y="542"/>
                  </a:cxn>
                  <a:cxn ang="0">
                    <a:pos x="1606" y="891"/>
                  </a:cxn>
                  <a:cxn ang="0">
                    <a:pos x="1682" y="912"/>
                  </a:cxn>
                  <a:cxn ang="0">
                    <a:pos x="1840" y="961"/>
                  </a:cxn>
                  <a:cxn ang="0">
                    <a:pos x="1905" y="1012"/>
                  </a:cxn>
                  <a:cxn ang="0">
                    <a:pos x="1818" y="1036"/>
                  </a:cxn>
                  <a:cxn ang="0">
                    <a:pos x="1430" y="722"/>
                  </a:cxn>
                  <a:cxn ang="0">
                    <a:pos x="1182" y="265"/>
                  </a:cxn>
                  <a:cxn ang="0">
                    <a:pos x="945" y="222"/>
                  </a:cxn>
                  <a:cxn ang="0">
                    <a:pos x="1044" y="383"/>
                  </a:cxn>
                  <a:cxn ang="0">
                    <a:pos x="1151" y="678"/>
                  </a:cxn>
                  <a:cxn ang="0">
                    <a:pos x="1186" y="918"/>
                  </a:cxn>
                  <a:cxn ang="0">
                    <a:pos x="536" y="860"/>
                  </a:cxn>
                  <a:cxn ang="0">
                    <a:pos x="575" y="530"/>
                  </a:cxn>
                  <a:cxn ang="0">
                    <a:pos x="762" y="215"/>
                  </a:cxn>
                  <a:cxn ang="0">
                    <a:pos x="590" y="191"/>
                  </a:cxn>
                  <a:cxn ang="0">
                    <a:pos x="288" y="553"/>
                  </a:cxn>
                  <a:cxn ang="0">
                    <a:pos x="193" y="895"/>
                  </a:cxn>
                  <a:cxn ang="0">
                    <a:pos x="119" y="897"/>
                  </a:cxn>
                  <a:cxn ang="0">
                    <a:pos x="4" y="971"/>
                  </a:cxn>
                  <a:cxn ang="0">
                    <a:pos x="40" y="1085"/>
                  </a:cxn>
                  <a:cxn ang="0">
                    <a:pos x="158" y="1116"/>
                  </a:cxn>
                  <a:cxn ang="0">
                    <a:pos x="1148" y="1051"/>
                  </a:cxn>
                  <a:cxn ang="0">
                    <a:pos x="74" y="1028"/>
                  </a:cxn>
                  <a:cxn ang="0">
                    <a:pos x="81" y="973"/>
                  </a:cxn>
                  <a:cxn ang="0">
                    <a:pos x="179" y="960"/>
                  </a:cxn>
                  <a:cxn ang="0">
                    <a:pos x="301" y="762"/>
                  </a:cxn>
                  <a:cxn ang="0">
                    <a:pos x="451" y="383"/>
                  </a:cxn>
                  <a:cxn ang="0">
                    <a:pos x="639" y="236"/>
                  </a:cxn>
                  <a:cxn ang="0">
                    <a:pos x="488" y="625"/>
                  </a:cxn>
                  <a:cxn ang="0">
                    <a:pos x="470" y="925"/>
                  </a:cxn>
                  <a:cxn ang="0">
                    <a:pos x="1044" y="981"/>
                  </a:cxn>
                  <a:cxn ang="0">
                    <a:pos x="1241" y="806"/>
                  </a:cxn>
                  <a:cxn ang="0">
                    <a:pos x="1131" y="409"/>
                  </a:cxn>
                  <a:cxn ang="0">
                    <a:pos x="1216" y="394"/>
                  </a:cxn>
                  <a:cxn ang="0">
                    <a:pos x="1388" y="854"/>
                  </a:cxn>
                  <a:cxn ang="0">
                    <a:pos x="1404" y="1101"/>
                  </a:cxn>
                  <a:cxn ang="0">
                    <a:pos x="1952" y="1075"/>
                  </a:cxn>
                  <a:cxn ang="0">
                    <a:pos x="1981" y="1033"/>
                  </a:cxn>
                  <a:cxn ang="0">
                    <a:pos x="1982" y="1009"/>
                  </a:cxn>
                </a:cxnLst>
                <a:rect l="0" t="0" r="r" b="b"/>
                <a:pathLst>
                  <a:path w="1982" h="1117">
                    <a:moveTo>
                      <a:pt x="1981" y="999"/>
                    </a:moveTo>
                    <a:lnTo>
                      <a:pt x="1979" y="988"/>
                    </a:lnTo>
                    <a:lnTo>
                      <a:pt x="1974" y="975"/>
                    </a:lnTo>
                    <a:lnTo>
                      <a:pt x="1967" y="964"/>
                    </a:lnTo>
                    <a:lnTo>
                      <a:pt x="1959" y="953"/>
                    </a:lnTo>
                    <a:lnTo>
                      <a:pt x="1950" y="943"/>
                    </a:lnTo>
                    <a:lnTo>
                      <a:pt x="1938" y="934"/>
                    </a:lnTo>
                    <a:lnTo>
                      <a:pt x="1927" y="926"/>
                    </a:lnTo>
                    <a:lnTo>
                      <a:pt x="1914" y="919"/>
                    </a:lnTo>
                    <a:lnTo>
                      <a:pt x="1896" y="911"/>
                    </a:lnTo>
                    <a:lnTo>
                      <a:pt x="1876" y="904"/>
                    </a:lnTo>
                    <a:lnTo>
                      <a:pt x="1858" y="896"/>
                    </a:lnTo>
                    <a:lnTo>
                      <a:pt x="1838" y="889"/>
                    </a:lnTo>
                    <a:lnTo>
                      <a:pt x="1818" y="882"/>
                    </a:lnTo>
                    <a:lnTo>
                      <a:pt x="1800" y="876"/>
                    </a:lnTo>
                    <a:lnTo>
                      <a:pt x="1780" y="870"/>
                    </a:lnTo>
                    <a:lnTo>
                      <a:pt x="1762" y="865"/>
                    </a:lnTo>
                    <a:lnTo>
                      <a:pt x="1745" y="859"/>
                    </a:lnTo>
                    <a:lnTo>
                      <a:pt x="1727" y="854"/>
                    </a:lnTo>
                    <a:lnTo>
                      <a:pt x="1710" y="850"/>
                    </a:lnTo>
                    <a:lnTo>
                      <a:pt x="1695" y="845"/>
                    </a:lnTo>
                    <a:lnTo>
                      <a:pt x="1681" y="842"/>
                    </a:lnTo>
                    <a:lnTo>
                      <a:pt x="1667" y="838"/>
                    </a:lnTo>
                    <a:lnTo>
                      <a:pt x="1656" y="835"/>
                    </a:lnTo>
                    <a:lnTo>
                      <a:pt x="1646" y="832"/>
                    </a:lnTo>
                    <a:lnTo>
                      <a:pt x="1638" y="751"/>
                    </a:lnTo>
                    <a:lnTo>
                      <a:pt x="1625" y="679"/>
                    </a:lnTo>
                    <a:lnTo>
                      <a:pt x="1608" y="618"/>
                    </a:lnTo>
                    <a:lnTo>
                      <a:pt x="1588" y="568"/>
                    </a:lnTo>
                    <a:lnTo>
                      <a:pt x="1568" y="526"/>
                    </a:lnTo>
                    <a:lnTo>
                      <a:pt x="1549" y="493"/>
                    </a:lnTo>
                    <a:lnTo>
                      <a:pt x="1533" y="470"/>
                    </a:lnTo>
                    <a:lnTo>
                      <a:pt x="1520" y="455"/>
                    </a:lnTo>
                    <a:lnTo>
                      <a:pt x="1515" y="440"/>
                    </a:lnTo>
                    <a:lnTo>
                      <a:pt x="1507" y="418"/>
                    </a:lnTo>
                    <a:lnTo>
                      <a:pt x="1496" y="390"/>
                    </a:lnTo>
                    <a:lnTo>
                      <a:pt x="1481" y="359"/>
                    </a:lnTo>
                    <a:lnTo>
                      <a:pt x="1460" y="324"/>
                    </a:lnTo>
                    <a:lnTo>
                      <a:pt x="1436" y="287"/>
                    </a:lnTo>
                    <a:lnTo>
                      <a:pt x="1406" y="248"/>
                    </a:lnTo>
                    <a:lnTo>
                      <a:pt x="1371" y="208"/>
                    </a:lnTo>
                    <a:lnTo>
                      <a:pt x="1330" y="170"/>
                    </a:lnTo>
                    <a:lnTo>
                      <a:pt x="1282" y="134"/>
                    </a:lnTo>
                    <a:lnTo>
                      <a:pt x="1227" y="99"/>
                    </a:lnTo>
                    <a:lnTo>
                      <a:pt x="1165" y="68"/>
                    </a:lnTo>
                    <a:lnTo>
                      <a:pt x="1095" y="43"/>
                    </a:lnTo>
                    <a:lnTo>
                      <a:pt x="1018" y="22"/>
                    </a:lnTo>
                    <a:lnTo>
                      <a:pt x="931" y="8"/>
                    </a:lnTo>
                    <a:lnTo>
                      <a:pt x="836" y="1"/>
                    </a:lnTo>
                    <a:lnTo>
                      <a:pt x="830" y="1"/>
                    </a:lnTo>
                    <a:lnTo>
                      <a:pt x="824" y="0"/>
                    </a:lnTo>
                    <a:lnTo>
                      <a:pt x="817" y="0"/>
                    </a:lnTo>
                    <a:lnTo>
                      <a:pt x="811" y="0"/>
                    </a:lnTo>
                    <a:lnTo>
                      <a:pt x="806" y="0"/>
                    </a:lnTo>
                    <a:lnTo>
                      <a:pt x="800" y="0"/>
                    </a:lnTo>
                    <a:lnTo>
                      <a:pt x="793" y="1"/>
                    </a:lnTo>
                    <a:lnTo>
                      <a:pt x="787" y="1"/>
                    </a:lnTo>
                    <a:lnTo>
                      <a:pt x="753" y="2"/>
                    </a:lnTo>
                    <a:lnTo>
                      <a:pt x="719" y="6"/>
                    </a:lnTo>
                    <a:lnTo>
                      <a:pt x="687" y="9"/>
                    </a:lnTo>
                    <a:lnTo>
                      <a:pt x="655" y="15"/>
                    </a:lnTo>
                    <a:lnTo>
                      <a:pt x="625" y="22"/>
                    </a:lnTo>
                    <a:lnTo>
                      <a:pt x="594" y="30"/>
                    </a:lnTo>
                    <a:lnTo>
                      <a:pt x="565" y="39"/>
                    </a:lnTo>
                    <a:lnTo>
                      <a:pt x="536" y="49"/>
                    </a:lnTo>
                    <a:lnTo>
                      <a:pt x="508" y="62"/>
                    </a:lnTo>
                    <a:lnTo>
                      <a:pt x="481" y="75"/>
                    </a:lnTo>
                    <a:lnTo>
                      <a:pt x="455" y="90"/>
                    </a:lnTo>
                    <a:lnTo>
                      <a:pt x="430" y="106"/>
                    </a:lnTo>
                    <a:lnTo>
                      <a:pt x="406" y="123"/>
                    </a:lnTo>
                    <a:lnTo>
                      <a:pt x="382" y="142"/>
                    </a:lnTo>
                    <a:lnTo>
                      <a:pt x="359" y="161"/>
                    </a:lnTo>
                    <a:lnTo>
                      <a:pt x="337" y="182"/>
                    </a:lnTo>
                    <a:lnTo>
                      <a:pt x="294" y="229"/>
                    </a:lnTo>
                    <a:lnTo>
                      <a:pt x="256" y="280"/>
                    </a:lnTo>
                    <a:lnTo>
                      <a:pt x="224" y="333"/>
                    </a:lnTo>
                    <a:lnTo>
                      <a:pt x="196" y="387"/>
                    </a:lnTo>
                    <a:lnTo>
                      <a:pt x="173" y="441"/>
                    </a:lnTo>
                    <a:lnTo>
                      <a:pt x="154" y="495"/>
                    </a:lnTo>
                    <a:lnTo>
                      <a:pt x="139" y="548"/>
                    </a:lnTo>
                    <a:lnTo>
                      <a:pt x="126" y="600"/>
                    </a:lnTo>
                    <a:lnTo>
                      <a:pt x="117" y="648"/>
                    </a:lnTo>
                    <a:lnTo>
                      <a:pt x="110" y="693"/>
                    </a:lnTo>
                    <a:lnTo>
                      <a:pt x="105" y="733"/>
                    </a:lnTo>
                    <a:lnTo>
                      <a:pt x="102" y="769"/>
                    </a:lnTo>
                    <a:lnTo>
                      <a:pt x="101" y="799"/>
                    </a:lnTo>
                    <a:lnTo>
                      <a:pt x="99" y="823"/>
                    </a:lnTo>
                    <a:lnTo>
                      <a:pt x="99" y="838"/>
                    </a:lnTo>
                    <a:lnTo>
                      <a:pt x="99" y="846"/>
                    </a:lnTo>
                    <a:lnTo>
                      <a:pt x="165" y="844"/>
                    </a:lnTo>
                    <a:lnTo>
                      <a:pt x="165" y="838"/>
                    </a:lnTo>
                    <a:lnTo>
                      <a:pt x="165" y="826"/>
                    </a:lnTo>
                    <a:lnTo>
                      <a:pt x="166" y="805"/>
                    </a:lnTo>
                    <a:lnTo>
                      <a:pt x="167" y="777"/>
                    </a:lnTo>
                    <a:lnTo>
                      <a:pt x="171" y="744"/>
                    </a:lnTo>
                    <a:lnTo>
                      <a:pt x="174" y="706"/>
                    </a:lnTo>
                    <a:lnTo>
                      <a:pt x="181" y="664"/>
                    </a:lnTo>
                    <a:lnTo>
                      <a:pt x="189" y="618"/>
                    </a:lnTo>
                    <a:lnTo>
                      <a:pt x="201" y="570"/>
                    </a:lnTo>
                    <a:lnTo>
                      <a:pt x="216" y="520"/>
                    </a:lnTo>
                    <a:lnTo>
                      <a:pt x="233" y="470"/>
                    </a:lnTo>
                    <a:lnTo>
                      <a:pt x="254" y="418"/>
                    </a:lnTo>
                    <a:lnTo>
                      <a:pt x="279" y="367"/>
                    </a:lnTo>
                    <a:lnTo>
                      <a:pt x="309" y="319"/>
                    </a:lnTo>
                    <a:lnTo>
                      <a:pt x="344" y="272"/>
                    </a:lnTo>
                    <a:lnTo>
                      <a:pt x="383" y="228"/>
                    </a:lnTo>
                    <a:lnTo>
                      <a:pt x="402" y="210"/>
                    </a:lnTo>
                    <a:lnTo>
                      <a:pt x="423" y="192"/>
                    </a:lnTo>
                    <a:lnTo>
                      <a:pt x="444" y="175"/>
                    </a:lnTo>
                    <a:lnTo>
                      <a:pt x="466" y="160"/>
                    </a:lnTo>
                    <a:lnTo>
                      <a:pt x="489" y="146"/>
                    </a:lnTo>
                    <a:lnTo>
                      <a:pt x="512" y="134"/>
                    </a:lnTo>
                    <a:lnTo>
                      <a:pt x="536" y="121"/>
                    </a:lnTo>
                    <a:lnTo>
                      <a:pt x="561" y="111"/>
                    </a:lnTo>
                    <a:lnTo>
                      <a:pt x="587" y="101"/>
                    </a:lnTo>
                    <a:lnTo>
                      <a:pt x="613" y="93"/>
                    </a:lnTo>
                    <a:lnTo>
                      <a:pt x="641" y="85"/>
                    </a:lnTo>
                    <a:lnTo>
                      <a:pt x="669" y="79"/>
                    </a:lnTo>
                    <a:lnTo>
                      <a:pt x="697" y="75"/>
                    </a:lnTo>
                    <a:lnTo>
                      <a:pt x="726" y="71"/>
                    </a:lnTo>
                    <a:lnTo>
                      <a:pt x="756" y="68"/>
                    </a:lnTo>
                    <a:lnTo>
                      <a:pt x="787" y="67"/>
                    </a:lnTo>
                    <a:lnTo>
                      <a:pt x="793" y="67"/>
                    </a:lnTo>
                    <a:lnTo>
                      <a:pt x="799" y="66"/>
                    </a:lnTo>
                    <a:lnTo>
                      <a:pt x="805" y="66"/>
                    </a:lnTo>
                    <a:lnTo>
                      <a:pt x="810" y="66"/>
                    </a:lnTo>
                    <a:lnTo>
                      <a:pt x="816" y="66"/>
                    </a:lnTo>
                    <a:lnTo>
                      <a:pt x="823" y="66"/>
                    </a:lnTo>
                    <a:lnTo>
                      <a:pt x="829" y="67"/>
                    </a:lnTo>
                    <a:lnTo>
                      <a:pt x="835" y="67"/>
                    </a:lnTo>
                    <a:lnTo>
                      <a:pt x="928" y="74"/>
                    </a:lnTo>
                    <a:lnTo>
                      <a:pt x="1012" y="87"/>
                    </a:lnTo>
                    <a:lnTo>
                      <a:pt x="1087" y="108"/>
                    </a:lnTo>
                    <a:lnTo>
                      <a:pt x="1154" y="134"/>
                    </a:lnTo>
                    <a:lnTo>
                      <a:pt x="1211" y="165"/>
                    </a:lnTo>
                    <a:lnTo>
                      <a:pt x="1262" y="198"/>
                    </a:lnTo>
                    <a:lnTo>
                      <a:pt x="1306" y="234"/>
                    </a:lnTo>
                    <a:lnTo>
                      <a:pt x="1343" y="271"/>
                    </a:lnTo>
                    <a:lnTo>
                      <a:pt x="1373" y="309"/>
                    </a:lnTo>
                    <a:lnTo>
                      <a:pt x="1398" y="344"/>
                    </a:lnTo>
                    <a:lnTo>
                      <a:pt x="1417" y="378"/>
                    </a:lnTo>
                    <a:lnTo>
                      <a:pt x="1434" y="409"/>
                    </a:lnTo>
                    <a:lnTo>
                      <a:pt x="1445" y="435"/>
                    </a:lnTo>
                    <a:lnTo>
                      <a:pt x="1452" y="456"/>
                    </a:lnTo>
                    <a:lnTo>
                      <a:pt x="1457" y="471"/>
                    </a:lnTo>
                    <a:lnTo>
                      <a:pt x="1459" y="478"/>
                    </a:lnTo>
                    <a:lnTo>
                      <a:pt x="1460" y="487"/>
                    </a:lnTo>
                    <a:lnTo>
                      <a:pt x="1461" y="488"/>
                    </a:lnTo>
                    <a:lnTo>
                      <a:pt x="1464" y="490"/>
                    </a:lnTo>
                    <a:lnTo>
                      <a:pt x="1466" y="493"/>
                    </a:lnTo>
                    <a:lnTo>
                      <a:pt x="1467" y="494"/>
                    </a:lnTo>
                    <a:lnTo>
                      <a:pt x="1472" y="500"/>
                    </a:lnTo>
                    <a:lnTo>
                      <a:pt x="1484" y="516"/>
                    </a:lnTo>
                    <a:lnTo>
                      <a:pt x="1502" y="542"/>
                    </a:lnTo>
                    <a:lnTo>
                      <a:pt x="1522" y="581"/>
                    </a:lnTo>
                    <a:lnTo>
                      <a:pt x="1543" y="632"/>
                    </a:lnTo>
                    <a:lnTo>
                      <a:pt x="1561" y="694"/>
                    </a:lnTo>
                    <a:lnTo>
                      <a:pt x="1574" y="770"/>
                    </a:lnTo>
                    <a:lnTo>
                      <a:pt x="1581" y="859"/>
                    </a:lnTo>
                    <a:lnTo>
                      <a:pt x="1581" y="885"/>
                    </a:lnTo>
                    <a:lnTo>
                      <a:pt x="1606" y="891"/>
                    </a:lnTo>
                    <a:lnTo>
                      <a:pt x="1609" y="891"/>
                    </a:lnTo>
                    <a:lnTo>
                      <a:pt x="1613" y="893"/>
                    </a:lnTo>
                    <a:lnTo>
                      <a:pt x="1623" y="896"/>
                    </a:lnTo>
                    <a:lnTo>
                      <a:pt x="1634" y="898"/>
                    </a:lnTo>
                    <a:lnTo>
                      <a:pt x="1648" y="902"/>
                    </a:lnTo>
                    <a:lnTo>
                      <a:pt x="1664" y="906"/>
                    </a:lnTo>
                    <a:lnTo>
                      <a:pt x="1682" y="912"/>
                    </a:lnTo>
                    <a:lnTo>
                      <a:pt x="1702" y="918"/>
                    </a:lnTo>
                    <a:lnTo>
                      <a:pt x="1723" y="923"/>
                    </a:lnTo>
                    <a:lnTo>
                      <a:pt x="1746" y="930"/>
                    </a:lnTo>
                    <a:lnTo>
                      <a:pt x="1769" y="937"/>
                    </a:lnTo>
                    <a:lnTo>
                      <a:pt x="1793" y="945"/>
                    </a:lnTo>
                    <a:lnTo>
                      <a:pt x="1817" y="953"/>
                    </a:lnTo>
                    <a:lnTo>
                      <a:pt x="1840" y="961"/>
                    </a:lnTo>
                    <a:lnTo>
                      <a:pt x="1864" y="969"/>
                    </a:lnTo>
                    <a:lnTo>
                      <a:pt x="1888" y="979"/>
                    </a:lnTo>
                    <a:lnTo>
                      <a:pt x="1893" y="983"/>
                    </a:lnTo>
                    <a:lnTo>
                      <a:pt x="1900" y="989"/>
                    </a:lnTo>
                    <a:lnTo>
                      <a:pt x="1904" y="997"/>
                    </a:lnTo>
                    <a:lnTo>
                      <a:pt x="1906" y="1006"/>
                    </a:lnTo>
                    <a:lnTo>
                      <a:pt x="1905" y="1012"/>
                    </a:lnTo>
                    <a:lnTo>
                      <a:pt x="1901" y="1018"/>
                    </a:lnTo>
                    <a:lnTo>
                      <a:pt x="1897" y="1024"/>
                    </a:lnTo>
                    <a:lnTo>
                      <a:pt x="1888" y="1028"/>
                    </a:lnTo>
                    <a:lnTo>
                      <a:pt x="1876" y="1032"/>
                    </a:lnTo>
                    <a:lnTo>
                      <a:pt x="1861" y="1035"/>
                    </a:lnTo>
                    <a:lnTo>
                      <a:pt x="1841" y="1036"/>
                    </a:lnTo>
                    <a:lnTo>
                      <a:pt x="1818" y="1036"/>
                    </a:lnTo>
                    <a:lnTo>
                      <a:pt x="1468" y="1036"/>
                    </a:lnTo>
                    <a:lnTo>
                      <a:pt x="1467" y="1003"/>
                    </a:lnTo>
                    <a:lnTo>
                      <a:pt x="1465" y="960"/>
                    </a:lnTo>
                    <a:lnTo>
                      <a:pt x="1460" y="910"/>
                    </a:lnTo>
                    <a:lnTo>
                      <a:pt x="1453" y="852"/>
                    </a:lnTo>
                    <a:lnTo>
                      <a:pt x="1444" y="789"/>
                    </a:lnTo>
                    <a:lnTo>
                      <a:pt x="1430" y="722"/>
                    </a:lnTo>
                    <a:lnTo>
                      <a:pt x="1412" y="653"/>
                    </a:lnTo>
                    <a:lnTo>
                      <a:pt x="1390" y="583"/>
                    </a:lnTo>
                    <a:lnTo>
                      <a:pt x="1361" y="512"/>
                    </a:lnTo>
                    <a:lnTo>
                      <a:pt x="1326" y="444"/>
                    </a:lnTo>
                    <a:lnTo>
                      <a:pt x="1286" y="380"/>
                    </a:lnTo>
                    <a:lnTo>
                      <a:pt x="1239" y="319"/>
                    </a:lnTo>
                    <a:lnTo>
                      <a:pt x="1182" y="265"/>
                    </a:lnTo>
                    <a:lnTo>
                      <a:pt x="1119" y="218"/>
                    </a:lnTo>
                    <a:lnTo>
                      <a:pt x="1046" y="180"/>
                    </a:lnTo>
                    <a:lnTo>
                      <a:pt x="965" y="152"/>
                    </a:lnTo>
                    <a:lnTo>
                      <a:pt x="931" y="204"/>
                    </a:lnTo>
                    <a:lnTo>
                      <a:pt x="934" y="206"/>
                    </a:lnTo>
                    <a:lnTo>
                      <a:pt x="938" y="212"/>
                    </a:lnTo>
                    <a:lnTo>
                      <a:pt x="945" y="222"/>
                    </a:lnTo>
                    <a:lnTo>
                      <a:pt x="955" y="236"/>
                    </a:lnTo>
                    <a:lnTo>
                      <a:pt x="967" y="252"/>
                    </a:lnTo>
                    <a:lnTo>
                      <a:pt x="981" y="273"/>
                    </a:lnTo>
                    <a:lnTo>
                      <a:pt x="995" y="296"/>
                    </a:lnTo>
                    <a:lnTo>
                      <a:pt x="1011" y="322"/>
                    </a:lnTo>
                    <a:lnTo>
                      <a:pt x="1027" y="351"/>
                    </a:lnTo>
                    <a:lnTo>
                      <a:pt x="1044" y="383"/>
                    </a:lnTo>
                    <a:lnTo>
                      <a:pt x="1061" y="418"/>
                    </a:lnTo>
                    <a:lnTo>
                      <a:pt x="1079" y="455"/>
                    </a:lnTo>
                    <a:lnTo>
                      <a:pt x="1095" y="494"/>
                    </a:lnTo>
                    <a:lnTo>
                      <a:pt x="1111" y="535"/>
                    </a:lnTo>
                    <a:lnTo>
                      <a:pt x="1125" y="579"/>
                    </a:lnTo>
                    <a:lnTo>
                      <a:pt x="1139" y="625"/>
                    </a:lnTo>
                    <a:lnTo>
                      <a:pt x="1151" y="678"/>
                    </a:lnTo>
                    <a:lnTo>
                      <a:pt x="1162" y="725"/>
                    </a:lnTo>
                    <a:lnTo>
                      <a:pt x="1170" y="768"/>
                    </a:lnTo>
                    <a:lnTo>
                      <a:pt x="1174" y="806"/>
                    </a:lnTo>
                    <a:lnTo>
                      <a:pt x="1179" y="841"/>
                    </a:lnTo>
                    <a:lnTo>
                      <a:pt x="1181" y="869"/>
                    </a:lnTo>
                    <a:lnTo>
                      <a:pt x="1184" y="896"/>
                    </a:lnTo>
                    <a:lnTo>
                      <a:pt x="1186" y="918"/>
                    </a:lnTo>
                    <a:lnTo>
                      <a:pt x="1089" y="917"/>
                    </a:lnTo>
                    <a:lnTo>
                      <a:pt x="1018" y="725"/>
                    </a:lnTo>
                    <a:lnTo>
                      <a:pt x="715" y="725"/>
                    </a:lnTo>
                    <a:lnTo>
                      <a:pt x="661" y="917"/>
                    </a:lnTo>
                    <a:lnTo>
                      <a:pt x="536" y="917"/>
                    </a:lnTo>
                    <a:lnTo>
                      <a:pt x="536" y="891"/>
                    </a:lnTo>
                    <a:lnTo>
                      <a:pt x="536" y="860"/>
                    </a:lnTo>
                    <a:lnTo>
                      <a:pt x="536" y="822"/>
                    </a:lnTo>
                    <a:lnTo>
                      <a:pt x="538" y="781"/>
                    </a:lnTo>
                    <a:lnTo>
                      <a:pt x="542" y="735"/>
                    </a:lnTo>
                    <a:lnTo>
                      <a:pt x="546" y="686"/>
                    </a:lnTo>
                    <a:lnTo>
                      <a:pt x="553" y="636"/>
                    </a:lnTo>
                    <a:lnTo>
                      <a:pt x="563" y="583"/>
                    </a:lnTo>
                    <a:lnTo>
                      <a:pt x="575" y="530"/>
                    </a:lnTo>
                    <a:lnTo>
                      <a:pt x="590" y="478"/>
                    </a:lnTo>
                    <a:lnTo>
                      <a:pt x="609" y="426"/>
                    </a:lnTo>
                    <a:lnTo>
                      <a:pt x="631" y="376"/>
                    </a:lnTo>
                    <a:lnTo>
                      <a:pt x="657" y="330"/>
                    </a:lnTo>
                    <a:lnTo>
                      <a:pt x="687" y="287"/>
                    </a:lnTo>
                    <a:lnTo>
                      <a:pt x="722" y="249"/>
                    </a:lnTo>
                    <a:lnTo>
                      <a:pt x="762" y="215"/>
                    </a:lnTo>
                    <a:lnTo>
                      <a:pt x="742" y="157"/>
                    </a:lnTo>
                    <a:lnTo>
                      <a:pt x="737" y="155"/>
                    </a:lnTo>
                    <a:lnTo>
                      <a:pt x="720" y="155"/>
                    </a:lnTo>
                    <a:lnTo>
                      <a:pt x="697" y="158"/>
                    </a:lnTo>
                    <a:lnTo>
                      <a:pt x="667" y="163"/>
                    </a:lnTo>
                    <a:lnTo>
                      <a:pt x="631" y="175"/>
                    </a:lnTo>
                    <a:lnTo>
                      <a:pt x="590" y="191"/>
                    </a:lnTo>
                    <a:lnTo>
                      <a:pt x="546" y="214"/>
                    </a:lnTo>
                    <a:lnTo>
                      <a:pt x="502" y="245"/>
                    </a:lnTo>
                    <a:lnTo>
                      <a:pt x="455" y="286"/>
                    </a:lnTo>
                    <a:lnTo>
                      <a:pt x="409" y="335"/>
                    </a:lnTo>
                    <a:lnTo>
                      <a:pt x="366" y="396"/>
                    </a:lnTo>
                    <a:lnTo>
                      <a:pt x="325" y="467"/>
                    </a:lnTo>
                    <a:lnTo>
                      <a:pt x="288" y="553"/>
                    </a:lnTo>
                    <a:lnTo>
                      <a:pt x="258" y="652"/>
                    </a:lnTo>
                    <a:lnTo>
                      <a:pt x="234" y="766"/>
                    </a:lnTo>
                    <a:lnTo>
                      <a:pt x="219" y="895"/>
                    </a:lnTo>
                    <a:lnTo>
                      <a:pt x="212" y="895"/>
                    </a:lnTo>
                    <a:lnTo>
                      <a:pt x="205" y="895"/>
                    </a:lnTo>
                    <a:lnTo>
                      <a:pt x="199" y="895"/>
                    </a:lnTo>
                    <a:lnTo>
                      <a:pt x="193" y="895"/>
                    </a:lnTo>
                    <a:lnTo>
                      <a:pt x="188" y="895"/>
                    </a:lnTo>
                    <a:lnTo>
                      <a:pt x="184" y="895"/>
                    </a:lnTo>
                    <a:lnTo>
                      <a:pt x="181" y="895"/>
                    </a:lnTo>
                    <a:lnTo>
                      <a:pt x="180" y="895"/>
                    </a:lnTo>
                    <a:lnTo>
                      <a:pt x="161" y="895"/>
                    </a:lnTo>
                    <a:lnTo>
                      <a:pt x="140" y="896"/>
                    </a:lnTo>
                    <a:lnTo>
                      <a:pt x="119" y="897"/>
                    </a:lnTo>
                    <a:lnTo>
                      <a:pt x="98" y="899"/>
                    </a:lnTo>
                    <a:lnTo>
                      <a:pt x="78" y="905"/>
                    </a:lnTo>
                    <a:lnTo>
                      <a:pt x="58" y="912"/>
                    </a:lnTo>
                    <a:lnTo>
                      <a:pt x="41" y="921"/>
                    </a:lnTo>
                    <a:lnTo>
                      <a:pt x="25" y="935"/>
                    </a:lnTo>
                    <a:lnTo>
                      <a:pt x="12" y="952"/>
                    </a:lnTo>
                    <a:lnTo>
                      <a:pt x="4" y="971"/>
                    </a:lnTo>
                    <a:lnTo>
                      <a:pt x="0" y="994"/>
                    </a:lnTo>
                    <a:lnTo>
                      <a:pt x="0" y="1018"/>
                    </a:lnTo>
                    <a:lnTo>
                      <a:pt x="4" y="1035"/>
                    </a:lnTo>
                    <a:lnTo>
                      <a:pt x="10" y="1050"/>
                    </a:lnTo>
                    <a:lnTo>
                      <a:pt x="18" y="1064"/>
                    </a:lnTo>
                    <a:lnTo>
                      <a:pt x="27" y="1075"/>
                    </a:lnTo>
                    <a:lnTo>
                      <a:pt x="40" y="1085"/>
                    </a:lnTo>
                    <a:lnTo>
                      <a:pt x="53" y="1093"/>
                    </a:lnTo>
                    <a:lnTo>
                      <a:pt x="68" y="1100"/>
                    </a:lnTo>
                    <a:lnTo>
                      <a:pt x="84" y="1104"/>
                    </a:lnTo>
                    <a:lnTo>
                      <a:pt x="103" y="1109"/>
                    </a:lnTo>
                    <a:lnTo>
                      <a:pt x="120" y="1111"/>
                    </a:lnTo>
                    <a:lnTo>
                      <a:pt x="140" y="1113"/>
                    </a:lnTo>
                    <a:lnTo>
                      <a:pt x="158" y="1116"/>
                    </a:lnTo>
                    <a:lnTo>
                      <a:pt x="178" y="1116"/>
                    </a:lnTo>
                    <a:lnTo>
                      <a:pt x="197" y="1117"/>
                    </a:lnTo>
                    <a:lnTo>
                      <a:pt x="216" y="1117"/>
                    </a:lnTo>
                    <a:lnTo>
                      <a:pt x="234" y="1117"/>
                    </a:lnTo>
                    <a:lnTo>
                      <a:pt x="458" y="1117"/>
                    </a:lnTo>
                    <a:lnTo>
                      <a:pt x="1146" y="1116"/>
                    </a:lnTo>
                    <a:lnTo>
                      <a:pt x="1148" y="1051"/>
                    </a:lnTo>
                    <a:lnTo>
                      <a:pt x="234" y="1051"/>
                    </a:lnTo>
                    <a:lnTo>
                      <a:pt x="188" y="1050"/>
                    </a:lnTo>
                    <a:lnTo>
                      <a:pt x="150" y="1049"/>
                    </a:lnTo>
                    <a:lnTo>
                      <a:pt x="121" y="1045"/>
                    </a:lnTo>
                    <a:lnTo>
                      <a:pt x="99" y="1041"/>
                    </a:lnTo>
                    <a:lnTo>
                      <a:pt x="84" y="1035"/>
                    </a:lnTo>
                    <a:lnTo>
                      <a:pt x="74" y="1028"/>
                    </a:lnTo>
                    <a:lnTo>
                      <a:pt x="68" y="1020"/>
                    </a:lnTo>
                    <a:lnTo>
                      <a:pt x="66" y="1011"/>
                    </a:lnTo>
                    <a:lnTo>
                      <a:pt x="66" y="997"/>
                    </a:lnTo>
                    <a:lnTo>
                      <a:pt x="68" y="988"/>
                    </a:lnTo>
                    <a:lnTo>
                      <a:pt x="71" y="982"/>
                    </a:lnTo>
                    <a:lnTo>
                      <a:pt x="73" y="980"/>
                    </a:lnTo>
                    <a:lnTo>
                      <a:pt x="81" y="973"/>
                    </a:lnTo>
                    <a:lnTo>
                      <a:pt x="93" y="968"/>
                    </a:lnTo>
                    <a:lnTo>
                      <a:pt x="105" y="965"/>
                    </a:lnTo>
                    <a:lnTo>
                      <a:pt x="120" y="963"/>
                    </a:lnTo>
                    <a:lnTo>
                      <a:pt x="135" y="961"/>
                    </a:lnTo>
                    <a:lnTo>
                      <a:pt x="150" y="960"/>
                    </a:lnTo>
                    <a:lnTo>
                      <a:pt x="165" y="960"/>
                    </a:lnTo>
                    <a:lnTo>
                      <a:pt x="179" y="960"/>
                    </a:lnTo>
                    <a:lnTo>
                      <a:pt x="282" y="959"/>
                    </a:lnTo>
                    <a:lnTo>
                      <a:pt x="282" y="955"/>
                    </a:lnTo>
                    <a:lnTo>
                      <a:pt x="282" y="944"/>
                    </a:lnTo>
                    <a:lnTo>
                      <a:pt x="283" y="934"/>
                    </a:lnTo>
                    <a:lnTo>
                      <a:pt x="283" y="929"/>
                    </a:lnTo>
                    <a:lnTo>
                      <a:pt x="291" y="843"/>
                    </a:lnTo>
                    <a:lnTo>
                      <a:pt x="301" y="762"/>
                    </a:lnTo>
                    <a:lnTo>
                      <a:pt x="316" y="690"/>
                    </a:lnTo>
                    <a:lnTo>
                      <a:pt x="333" y="624"/>
                    </a:lnTo>
                    <a:lnTo>
                      <a:pt x="353" y="564"/>
                    </a:lnTo>
                    <a:lnTo>
                      <a:pt x="375" y="511"/>
                    </a:lnTo>
                    <a:lnTo>
                      <a:pt x="399" y="463"/>
                    </a:lnTo>
                    <a:lnTo>
                      <a:pt x="424" y="420"/>
                    </a:lnTo>
                    <a:lnTo>
                      <a:pt x="451" y="383"/>
                    </a:lnTo>
                    <a:lnTo>
                      <a:pt x="479" y="351"/>
                    </a:lnTo>
                    <a:lnTo>
                      <a:pt x="506" y="322"/>
                    </a:lnTo>
                    <a:lnTo>
                      <a:pt x="534" y="298"/>
                    </a:lnTo>
                    <a:lnTo>
                      <a:pt x="561" y="277"/>
                    </a:lnTo>
                    <a:lnTo>
                      <a:pt x="588" y="261"/>
                    </a:lnTo>
                    <a:lnTo>
                      <a:pt x="614" y="248"/>
                    </a:lnTo>
                    <a:lnTo>
                      <a:pt x="639" y="236"/>
                    </a:lnTo>
                    <a:lnTo>
                      <a:pt x="604" y="286"/>
                    </a:lnTo>
                    <a:lnTo>
                      <a:pt x="574" y="338"/>
                    </a:lnTo>
                    <a:lnTo>
                      <a:pt x="550" y="394"/>
                    </a:lnTo>
                    <a:lnTo>
                      <a:pt x="529" y="451"/>
                    </a:lnTo>
                    <a:lnTo>
                      <a:pt x="512" y="509"/>
                    </a:lnTo>
                    <a:lnTo>
                      <a:pt x="498" y="568"/>
                    </a:lnTo>
                    <a:lnTo>
                      <a:pt x="488" y="625"/>
                    </a:lnTo>
                    <a:lnTo>
                      <a:pt x="481" y="680"/>
                    </a:lnTo>
                    <a:lnTo>
                      <a:pt x="475" y="733"/>
                    </a:lnTo>
                    <a:lnTo>
                      <a:pt x="472" y="782"/>
                    </a:lnTo>
                    <a:lnTo>
                      <a:pt x="470" y="827"/>
                    </a:lnTo>
                    <a:lnTo>
                      <a:pt x="469" y="866"/>
                    </a:lnTo>
                    <a:lnTo>
                      <a:pt x="469" y="899"/>
                    </a:lnTo>
                    <a:lnTo>
                      <a:pt x="470" y="925"/>
                    </a:lnTo>
                    <a:lnTo>
                      <a:pt x="472" y="942"/>
                    </a:lnTo>
                    <a:lnTo>
                      <a:pt x="472" y="951"/>
                    </a:lnTo>
                    <a:lnTo>
                      <a:pt x="474" y="982"/>
                    </a:lnTo>
                    <a:lnTo>
                      <a:pt x="710" y="982"/>
                    </a:lnTo>
                    <a:lnTo>
                      <a:pt x="764" y="790"/>
                    </a:lnTo>
                    <a:lnTo>
                      <a:pt x="973" y="790"/>
                    </a:lnTo>
                    <a:lnTo>
                      <a:pt x="1044" y="981"/>
                    </a:lnTo>
                    <a:lnTo>
                      <a:pt x="1257" y="981"/>
                    </a:lnTo>
                    <a:lnTo>
                      <a:pt x="1254" y="948"/>
                    </a:lnTo>
                    <a:lnTo>
                      <a:pt x="1254" y="940"/>
                    </a:lnTo>
                    <a:lnTo>
                      <a:pt x="1253" y="921"/>
                    </a:lnTo>
                    <a:lnTo>
                      <a:pt x="1250" y="892"/>
                    </a:lnTo>
                    <a:lnTo>
                      <a:pt x="1247" y="854"/>
                    </a:lnTo>
                    <a:lnTo>
                      <a:pt x="1241" y="806"/>
                    </a:lnTo>
                    <a:lnTo>
                      <a:pt x="1232" y="750"/>
                    </a:lnTo>
                    <a:lnTo>
                      <a:pt x="1219" y="684"/>
                    </a:lnTo>
                    <a:lnTo>
                      <a:pt x="1203" y="611"/>
                    </a:lnTo>
                    <a:lnTo>
                      <a:pt x="1188" y="558"/>
                    </a:lnTo>
                    <a:lnTo>
                      <a:pt x="1171" y="507"/>
                    </a:lnTo>
                    <a:lnTo>
                      <a:pt x="1151" y="456"/>
                    </a:lnTo>
                    <a:lnTo>
                      <a:pt x="1131" y="409"/>
                    </a:lnTo>
                    <a:lnTo>
                      <a:pt x="1109" y="364"/>
                    </a:lnTo>
                    <a:lnTo>
                      <a:pt x="1087" y="322"/>
                    </a:lnTo>
                    <a:lnTo>
                      <a:pt x="1065" y="284"/>
                    </a:lnTo>
                    <a:lnTo>
                      <a:pt x="1044" y="251"/>
                    </a:lnTo>
                    <a:lnTo>
                      <a:pt x="1110" y="290"/>
                    </a:lnTo>
                    <a:lnTo>
                      <a:pt x="1166" y="338"/>
                    </a:lnTo>
                    <a:lnTo>
                      <a:pt x="1216" y="394"/>
                    </a:lnTo>
                    <a:lnTo>
                      <a:pt x="1257" y="455"/>
                    </a:lnTo>
                    <a:lnTo>
                      <a:pt x="1292" y="520"/>
                    </a:lnTo>
                    <a:lnTo>
                      <a:pt x="1321" y="588"/>
                    </a:lnTo>
                    <a:lnTo>
                      <a:pt x="1345" y="657"/>
                    </a:lnTo>
                    <a:lnTo>
                      <a:pt x="1363" y="725"/>
                    </a:lnTo>
                    <a:lnTo>
                      <a:pt x="1377" y="792"/>
                    </a:lnTo>
                    <a:lnTo>
                      <a:pt x="1388" y="854"/>
                    </a:lnTo>
                    <a:lnTo>
                      <a:pt x="1394" y="912"/>
                    </a:lnTo>
                    <a:lnTo>
                      <a:pt x="1399" y="963"/>
                    </a:lnTo>
                    <a:lnTo>
                      <a:pt x="1401" y="1005"/>
                    </a:lnTo>
                    <a:lnTo>
                      <a:pt x="1402" y="1037"/>
                    </a:lnTo>
                    <a:lnTo>
                      <a:pt x="1402" y="1059"/>
                    </a:lnTo>
                    <a:lnTo>
                      <a:pt x="1402" y="1067"/>
                    </a:lnTo>
                    <a:lnTo>
                      <a:pt x="1404" y="1101"/>
                    </a:lnTo>
                    <a:lnTo>
                      <a:pt x="1818" y="1101"/>
                    </a:lnTo>
                    <a:lnTo>
                      <a:pt x="1851" y="1101"/>
                    </a:lnTo>
                    <a:lnTo>
                      <a:pt x="1879" y="1098"/>
                    </a:lnTo>
                    <a:lnTo>
                      <a:pt x="1903" y="1095"/>
                    </a:lnTo>
                    <a:lnTo>
                      <a:pt x="1922" y="1089"/>
                    </a:lnTo>
                    <a:lnTo>
                      <a:pt x="1938" y="1083"/>
                    </a:lnTo>
                    <a:lnTo>
                      <a:pt x="1952" y="1075"/>
                    </a:lnTo>
                    <a:lnTo>
                      <a:pt x="1961" y="1067"/>
                    </a:lnTo>
                    <a:lnTo>
                      <a:pt x="1969" y="1059"/>
                    </a:lnTo>
                    <a:lnTo>
                      <a:pt x="1973" y="1054"/>
                    </a:lnTo>
                    <a:lnTo>
                      <a:pt x="1975" y="1048"/>
                    </a:lnTo>
                    <a:lnTo>
                      <a:pt x="1977" y="1043"/>
                    </a:lnTo>
                    <a:lnTo>
                      <a:pt x="1980" y="1037"/>
                    </a:lnTo>
                    <a:lnTo>
                      <a:pt x="1981" y="1033"/>
                    </a:lnTo>
                    <a:lnTo>
                      <a:pt x="1981" y="1027"/>
                    </a:lnTo>
                    <a:lnTo>
                      <a:pt x="1982" y="1022"/>
                    </a:lnTo>
                    <a:lnTo>
                      <a:pt x="1982" y="1018"/>
                    </a:lnTo>
                    <a:lnTo>
                      <a:pt x="1982" y="1016"/>
                    </a:lnTo>
                    <a:lnTo>
                      <a:pt x="1982" y="1013"/>
                    </a:lnTo>
                    <a:lnTo>
                      <a:pt x="1982" y="1011"/>
                    </a:lnTo>
                    <a:lnTo>
                      <a:pt x="1982" y="1009"/>
                    </a:lnTo>
                    <a:lnTo>
                      <a:pt x="1982" y="1006"/>
                    </a:lnTo>
                    <a:lnTo>
                      <a:pt x="1982" y="1004"/>
                    </a:lnTo>
                    <a:lnTo>
                      <a:pt x="1982" y="1002"/>
                    </a:lnTo>
                    <a:lnTo>
                      <a:pt x="1981" y="99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3" name="Rectangle 62"/>
            <p:cNvSpPr/>
            <p:nvPr/>
          </p:nvSpPr>
          <p:spPr>
            <a:xfrm rot="4712967">
              <a:off x="4860939" y="4985506"/>
              <a:ext cx="135940" cy="1194604"/>
            </a:xfrm>
            <a:prstGeom prst="rect">
              <a:avLst/>
            </a:prstGeom>
            <a:solidFill>
              <a:srgbClr val="996600"/>
            </a:solidFill>
            <a:ln>
              <a:solidFill>
                <a:schemeClr val="tx1"/>
              </a:solidFill>
              <a:prstDash val="solid"/>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sp>
        <p:nvSpPr>
          <p:cNvPr id="46" name="TextBox 45"/>
          <p:cNvSpPr txBox="1"/>
          <p:nvPr/>
        </p:nvSpPr>
        <p:spPr>
          <a:xfrm>
            <a:off x="3691373" y="3500498"/>
            <a:ext cx="1351722" cy="584775"/>
          </a:xfrm>
          <a:prstGeom prst="rect">
            <a:avLst/>
          </a:prstGeom>
          <a:noFill/>
        </p:spPr>
        <p:txBody>
          <a:bodyPr wrap="square" rtlCol="0">
            <a:spAutoFit/>
          </a:bodyPr>
          <a:lstStyle/>
          <a:p>
            <a:r>
              <a:rPr lang="en-US" sz="3200" dirty="0" smtClean="0">
                <a:solidFill>
                  <a:schemeClr val="bg1"/>
                </a:solidFill>
              </a:rPr>
              <a:t>?	?	?</a:t>
            </a:r>
            <a:endParaRPr lang="en-US" sz="3200" dirty="0">
              <a:solidFill>
                <a:schemeClr val="bg1"/>
              </a:solidFill>
            </a:endParaRPr>
          </a:p>
        </p:txBody>
      </p:sp>
      <p:sp>
        <p:nvSpPr>
          <p:cNvPr id="47" name="TextBox 46"/>
          <p:cNvSpPr txBox="1"/>
          <p:nvPr/>
        </p:nvSpPr>
        <p:spPr>
          <a:xfrm rot="20333649">
            <a:off x="2955565" y="2502812"/>
            <a:ext cx="1351722" cy="584775"/>
          </a:xfrm>
          <a:prstGeom prst="rect">
            <a:avLst/>
          </a:prstGeom>
          <a:noFill/>
        </p:spPr>
        <p:txBody>
          <a:bodyPr wrap="square" rtlCol="0">
            <a:spAutoFit/>
          </a:bodyPr>
          <a:lstStyle/>
          <a:p>
            <a:r>
              <a:rPr lang="en-US" sz="3200" dirty="0" smtClean="0">
                <a:solidFill>
                  <a:schemeClr val="bg1"/>
                </a:solidFill>
              </a:rPr>
              <a:t>?	?	?</a:t>
            </a:r>
            <a:endParaRPr lang="en-US" sz="3200" dirty="0">
              <a:solidFill>
                <a:schemeClr val="bg1"/>
              </a:solidFill>
            </a:endParaRPr>
          </a:p>
        </p:txBody>
      </p:sp>
      <p:sp>
        <p:nvSpPr>
          <p:cNvPr id="48" name="TextBox 47"/>
          <p:cNvSpPr txBox="1"/>
          <p:nvPr/>
        </p:nvSpPr>
        <p:spPr>
          <a:xfrm rot="1543900">
            <a:off x="2955590" y="4502109"/>
            <a:ext cx="1351722" cy="584775"/>
          </a:xfrm>
          <a:prstGeom prst="rect">
            <a:avLst/>
          </a:prstGeom>
          <a:noFill/>
        </p:spPr>
        <p:txBody>
          <a:bodyPr wrap="square" rtlCol="0">
            <a:spAutoFit/>
          </a:bodyPr>
          <a:lstStyle/>
          <a:p>
            <a:r>
              <a:rPr lang="en-US" sz="3200" dirty="0" smtClean="0">
                <a:solidFill>
                  <a:schemeClr val="bg1"/>
                </a:solidFill>
              </a:rPr>
              <a:t>?	?	?</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4"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5" name="Rectangle 4"/>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358616" y="574158"/>
            <a:ext cx="8370714" cy="1200329"/>
          </a:xfrm>
          <a:prstGeom prst="rect">
            <a:avLst/>
          </a:prstGeom>
          <a:noFill/>
        </p:spPr>
        <p:txBody>
          <a:bodyPr wrap="square" rtlCol="0">
            <a:spAutoFit/>
          </a:bodyPr>
          <a:lstStyle/>
          <a:p>
            <a:pPr algn="ctr"/>
            <a:r>
              <a:rPr lang="en-US" sz="3600" dirty="0" smtClean="0"/>
              <a:t>If a protein’s structure changes that will affect its -------------------</a:t>
            </a:r>
          </a:p>
        </p:txBody>
      </p:sp>
      <p:pic>
        <p:nvPicPr>
          <p:cNvPr id="8" name="Picture 7" descr="Transporter.png"/>
          <p:cNvPicPr>
            <a:picLocks noChangeAspect="1"/>
          </p:cNvPicPr>
          <p:nvPr/>
        </p:nvPicPr>
        <p:blipFill>
          <a:blip r:embed="rId3"/>
          <a:stretch>
            <a:fillRect/>
          </a:stretch>
        </p:blipFill>
        <p:spPr>
          <a:xfrm>
            <a:off x="776178" y="2144457"/>
            <a:ext cx="1907743" cy="3609145"/>
          </a:xfrm>
          <a:prstGeom prst="rect">
            <a:avLst/>
          </a:prstGeom>
        </p:spPr>
      </p:pic>
      <p:grpSp>
        <p:nvGrpSpPr>
          <p:cNvPr id="29" name="Group 28"/>
          <p:cNvGrpSpPr/>
          <p:nvPr/>
        </p:nvGrpSpPr>
        <p:grpSpPr>
          <a:xfrm>
            <a:off x="5600700" y="2417762"/>
            <a:ext cx="1601788" cy="3117850"/>
            <a:chOff x="5600700" y="2417762"/>
            <a:chExt cx="1601788" cy="3117850"/>
          </a:xfrm>
        </p:grpSpPr>
        <p:grpSp>
          <p:nvGrpSpPr>
            <p:cNvPr id="5125" name="Group 5"/>
            <p:cNvGrpSpPr>
              <a:grpSpLocks noChangeAspect="1"/>
            </p:cNvGrpSpPr>
            <p:nvPr/>
          </p:nvGrpSpPr>
          <p:grpSpPr bwMode="auto">
            <a:xfrm>
              <a:off x="5600700" y="2417762"/>
              <a:ext cx="1601788" cy="3117850"/>
              <a:chOff x="3528" y="1523"/>
              <a:chExt cx="1009" cy="1964"/>
            </a:xfrm>
            <a:solidFill>
              <a:schemeClr val="bg1">
                <a:lumMod val="50000"/>
              </a:schemeClr>
            </a:solidFill>
          </p:grpSpPr>
          <p:sp>
            <p:nvSpPr>
              <p:cNvPr id="5126" name="Freeform 6"/>
              <p:cNvSpPr>
                <a:spLocks/>
              </p:cNvSpPr>
              <p:nvPr/>
            </p:nvSpPr>
            <p:spPr bwMode="auto">
              <a:xfrm>
                <a:off x="4222" y="1770"/>
                <a:ext cx="57" cy="119"/>
              </a:xfrm>
              <a:custGeom>
                <a:avLst/>
                <a:gdLst/>
                <a:ahLst/>
                <a:cxnLst>
                  <a:cxn ang="0">
                    <a:pos x="21" y="119"/>
                  </a:cxn>
                  <a:cxn ang="0">
                    <a:pos x="57" y="7"/>
                  </a:cxn>
                  <a:cxn ang="0">
                    <a:pos x="33" y="0"/>
                  </a:cxn>
                  <a:cxn ang="0">
                    <a:pos x="0" y="115"/>
                  </a:cxn>
                  <a:cxn ang="0">
                    <a:pos x="21" y="119"/>
                  </a:cxn>
                </a:cxnLst>
                <a:rect l="0" t="0" r="r" b="b"/>
                <a:pathLst>
                  <a:path w="57" h="119">
                    <a:moveTo>
                      <a:pt x="21" y="119"/>
                    </a:moveTo>
                    <a:lnTo>
                      <a:pt x="57" y="7"/>
                    </a:lnTo>
                    <a:lnTo>
                      <a:pt x="33" y="0"/>
                    </a:lnTo>
                    <a:lnTo>
                      <a:pt x="0" y="115"/>
                    </a:lnTo>
                    <a:lnTo>
                      <a:pt x="21" y="11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7" name="Freeform 7"/>
              <p:cNvSpPr>
                <a:spLocks/>
              </p:cNvSpPr>
              <p:nvPr/>
            </p:nvSpPr>
            <p:spPr bwMode="auto">
              <a:xfrm>
                <a:off x="3528" y="1523"/>
                <a:ext cx="1009" cy="1964"/>
              </a:xfrm>
              <a:custGeom>
                <a:avLst/>
                <a:gdLst/>
                <a:ahLst/>
                <a:cxnLst>
                  <a:cxn ang="0">
                    <a:pos x="974" y="89"/>
                  </a:cxn>
                  <a:cxn ang="0">
                    <a:pos x="956" y="87"/>
                  </a:cxn>
                  <a:cxn ang="0">
                    <a:pos x="940" y="96"/>
                  </a:cxn>
                  <a:cxn ang="0">
                    <a:pos x="928" y="112"/>
                  </a:cxn>
                  <a:cxn ang="0">
                    <a:pos x="866" y="283"/>
                  </a:cxn>
                  <a:cxn ang="0">
                    <a:pos x="715" y="366"/>
                  </a:cxn>
                  <a:cxn ang="0">
                    <a:pos x="748" y="617"/>
                  </a:cxn>
                  <a:cxn ang="0">
                    <a:pos x="608" y="702"/>
                  </a:cxn>
                  <a:cxn ang="0">
                    <a:pos x="631" y="952"/>
                  </a:cxn>
                  <a:cxn ang="0">
                    <a:pos x="629" y="950"/>
                  </a:cxn>
                  <a:cxn ang="0">
                    <a:pos x="627" y="950"/>
                  </a:cxn>
                  <a:cxn ang="0">
                    <a:pos x="537" y="927"/>
                  </a:cxn>
                  <a:cxn ang="0">
                    <a:pos x="592" y="1062"/>
                  </a:cxn>
                  <a:cxn ang="0">
                    <a:pos x="432" y="1261"/>
                  </a:cxn>
                  <a:cxn ang="0">
                    <a:pos x="475" y="1394"/>
                  </a:cxn>
                  <a:cxn ang="0">
                    <a:pos x="397" y="1617"/>
                  </a:cxn>
                  <a:cxn ang="0">
                    <a:pos x="397" y="1617"/>
                  </a:cxn>
                  <a:cxn ang="0">
                    <a:pos x="397" y="1617"/>
                  </a:cxn>
                  <a:cxn ang="0">
                    <a:pos x="227" y="1330"/>
                  </a:cxn>
                  <a:cxn ang="0">
                    <a:pos x="230" y="1330"/>
                  </a:cxn>
                  <a:cxn ang="0">
                    <a:pos x="232" y="1332"/>
                  </a:cxn>
                  <a:cxn ang="0">
                    <a:pos x="429" y="1259"/>
                  </a:cxn>
                  <a:cxn ang="0">
                    <a:pos x="345" y="1000"/>
                  </a:cxn>
                  <a:cxn ang="0">
                    <a:pos x="527" y="925"/>
                  </a:cxn>
                  <a:cxn ang="0">
                    <a:pos x="461" y="665"/>
                  </a:cxn>
                  <a:cxn ang="0">
                    <a:pos x="462" y="665"/>
                  </a:cxn>
                  <a:cxn ang="0">
                    <a:pos x="462" y="665"/>
                  </a:cxn>
                  <a:cxn ang="0">
                    <a:pos x="627" y="586"/>
                  </a:cxn>
                  <a:cxn ang="0">
                    <a:pos x="577" y="330"/>
                  </a:cxn>
                  <a:cxn ang="0">
                    <a:pos x="727" y="247"/>
                  </a:cxn>
                  <a:cxn ang="0">
                    <a:pos x="662" y="85"/>
                  </a:cxn>
                  <a:cxn ang="0">
                    <a:pos x="667" y="62"/>
                  </a:cxn>
                  <a:cxn ang="0">
                    <a:pos x="654" y="19"/>
                  </a:cxn>
                  <a:cxn ang="0">
                    <a:pos x="632" y="2"/>
                  </a:cxn>
                  <a:cxn ang="0">
                    <a:pos x="615" y="0"/>
                  </a:cxn>
                  <a:cxn ang="0">
                    <a:pos x="597" y="8"/>
                  </a:cxn>
                  <a:cxn ang="0">
                    <a:pos x="584" y="25"/>
                  </a:cxn>
                  <a:cxn ang="0">
                    <a:pos x="580" y="35"/>
                  </a:cxn>
                  <a:cxn ang="0">
                    <a:pos x="3" y="1681"/>
                  </a:cxn>
                  <a:cxn ang="0">
                    <a:pos x="3" y="1727"/>
                  </a:cxn>
                  <a:cxn ang="0">
                    <a:pos x="25" y="1760"/>
                  </a:cxn>
                  <a:cxn ang="0">
                    <a:pos x="43" y="1766"/>
                  </a:cxn>
                  <a:cxn ang="0">
                    <a:pos x="60" y="1762"/>
                  </a:cxn>
                  <a:cxn ang="0">
                    <a:pos x="76" y="1750"/>
                  </a:cxn>
                  <a:cxn ang="0">
                    <a:pos x="86" y="1731"/>
                  </a:cxn>
                  <a:cxn ang="0">
                    <a:pos x="109" y="1664"/>
                  </a:cxn>
                  <a:cxn ang="0">
                    <a:pos x="306" y="1881"/>
                  </a:cxn>
                  <a:cxn ang="0">
                    <a:pos x="305" y="1926"/>
                  </a:cxn>
                  <a:cxn ang="0">
                    <a:pos x="329" y="1960"/>
                  </a:cxn>
                  <a:cxn ang="0">
                    <a:pos x="346" y="1964"/>
                  </a:cxn>
                  <a:cxn ang="0">
                    <a:pos x="364" y="1960"/>
                  </a:cxn>
                  <a:cxn ang="0">
                    <a:pos x="378" y="1949"/>
                  </a:cxn>
                  <a:cxn ang="0">
                    <a:pos x="389" y="1930"/>
                  </a:cxn>
                  <a:cxn ang="0">
                    <a:pos x="1009" y="150"/>
                  </a:cxn>
                  <a:cxn ang="0">
                    <a:pos x="998" y="106"/>
                  </a:cxn>
                </a:cxnLst>
                <a:rect l="0" t="0" r="r" b="b"/>
                <a:pathLst>
                  <a:path w="1009" h="1964">
                    <a:moveTo>
                      <a:pt x="983" y="94"/>
                    </a:moveTo>
                    <a:lnTo>
                      <a:pt x="974" y="89"/>
                    </a:lnTo>
                    <a:lnTo>
                      <a:pt x="966" y="87"/>
                    </a:lnTo>
                    <a:lnTo>
                      <a:pt x="956" y="87"/>
                    </a:lnTo>
                    <a:lnTo>
                      <a:pt x="948" y="91"/>
                    </a:lnTo>
                    <a:lnTo>
                      <a:pt x="940" y="96"/>
                    </a:lnTo>
                    <a:lnTo>
                      <a:pt x="932" y="102"/>
                    </a:lnTo>
                    <a:lnTo>
                      <a:pt x="928" y="112"/>
                    </a:lnTo>
                    <a:lnTo>
                      <a:pt x="923" y="123"/>
                    </a:lnTo>
                    <a:lnTo>
                      <a:pt x="866" y="283"/>
                    </a:lnTo>
                    <a:lnTo>
                      <a:pt x="751" y="254"/>
                    </a:lnTo>
                    <a:lnTo>
                      <a:pt x="715" y="366"/>
                    </a:lnTo>
                    <a:lnTo>
                      <a:pt x="826" y="395"/>
                    </a:lnTo>
                    <a:lnTo>
                      <a:pt x="748" y="617"/>
                    </a:lnTo>
                    <a:lnTo>
                      <a:pt x="643" y="590"/>
                    </a:lnTo>
                    <a:lnTo>
                      <a:pt x="608" y="702"/>
                    </a:lnTo>
                    <a:lnTo>
                      <a:pt x="710" y="727"/>
                    </a:lnTo>
                    <a:lnTo>
                      <a:pt x="631" y="952"/>
                    </a:lnTo>
                    <a:lnTo>
                      <a:pt x="629" y="952"/>
                    </a:lnTo>
                    <a:lnTo>
                      <a:pt x="629" y="950"/>
                    </a:lnTo>
                    <a:lnTo>
                      <a:pt x="627" y="950"/>
                    </a:lnTo>
                    <a:lnTo>
                      <a:pt x="627" y="950"/>
                    </a:lnTo>
                    <a:lnTo>
                      <a:pt x="627" y="950"/>
                    </a:lnTo>
                    <a:lnTo>
                      <a:pt x="537" y="927"/>
                    </a:lnTo>
                    <a:lnTo>
                      <a:pt x="502" y="1039"/>
                    </a:lnTo>
                    <a:lnTo>
                      <a:pt x="592" y="1062"/>
                    </a:lnTo>
                    <a:lnTo>
                      <a:pt x="515" y="1282"/>
                    </a:lnTo>
                    <a:lnTo>
                      <a:pt x="432" y="1261"/>
                    </a:lnTo>
                    <a:lnTo>
                      <a:pt x="395" y="1374"/>
                    </a:lnTo>
                    <a:lnTo>
                      <a:pt x="475" y="1394"/>
                    </a:lnTo>
                    <a:lnTo>
                      <a:pt x="399" y="1617"/>
                    </a:lnTo>
                    <a:lnTo>
                      <a:pt x="397" y="1617"/>
                    </a:lnTo>
                    <a:lnTo>
                      <a:pt x="397" y="1617"/>
                    </a:lnTo>
                    <a:lnTo>
                      <a:pt x="397" y="1617"/>
                    </a:lnTo>
                    <a:lnTo>
                      <a:pt x="397" y="1617"/>
                    </a:lnTo>
                    <a:lnTo>
                      <a:pt x="397" y="1617"/>
                    </a:lnTo>
                    <a:lnTo>
                      <a:pt x="149" y="1552"/>
                    </a:lnTo>
                    <a:lnTo>
                      <a:pt x="227" y="1330"/>
                    </a:lnTo>
                    <a:lnTo>
                      <a:pt x="229" y="1330"/>
                    </a:lnTo>
                    <a:lnTo>
                      <a:pt x="230" y="1330"/>
                    </a:lnTo>
                    <a:lnTo>
                      <a:pt x="230" y="1330"/>
                    </a:lnTo>
                    <a:lnTo>
                      <a:pt x="232" y="1332"/>
                    </a:lnTo>
                    <a:lnTo>
                      <a:pt x="394" y="1374"/>
                    </a:lnTo>
                    <a:lnTo>
                      <a:pt x="429" y="1259"/>
                    </a:lnTo>
                    <a:lnTo>
                      <a:pt x="265" y="1220"/>
                    </a:lnTo>
                    <a:lnTo>
                      <a:pt x="345" y="1000"/>
                    </a:lnTo>
                    <a:lnTo>
                      <a:pt x="494" y="1037"/>
                    </a:lnTo>
                    <a:lnTo>
                      <a:pt x="527" y="925"/>
                    </a:lnTo>
                    <a:lnTo>
                      <a:pt x="383" y="887"/>
                    </a:lnTo>
                    <a:lnTo>
                      <a:pt x="461" y="665"/>
                    </a:lnTo>
                    <a:lnTo>
                      <a:pt x="462" y="665"/>
                    </a:lnTo>
                    <a:lnTo>
                      <a:pt x="462" y="665"/>
                    </a:lnTo>
                    <a:lnTo>
                      <a:pt x="462" y="665"/>
                    </a:lnTo>
                    <a:lnTo>
                      <a:pt x="462" y="665"/>
                    </a:lnTo>
                    <a:lnTo>
                      <a:pt x="594" y="698"/>
                    </a:lnTo>
                    <a:lnTo>
                      <a:pt x="627" y="586"/>
                    </a:lnTo>
                    <a:lnTo>
                      <a:pt x="499" y="553"/>
                    </a:lnTo>
                    <a:lnTo>
                      <a:pt x="577" y="330"/>
                    </a:lnTo>
                    <a:lnTo>
                      <a:pt x="694" y="362"/>
                    </a:lnTo>
                    <a:lnTo>
                      <a:pt x="727" y="247"/>
                    </a:lnTo>
                    <a:lnTo>
                      <a:pt x="615" y="220"/>
                    </a:lnTo>
                    <a:lnTo>
                      <a:pt x="662" y="85"/>
                    </a:lnTo>
                    <a:lnTo>
                      <a:pt x="662" y="85"/>
                    </a:lnTo>
                    <a:lnTo>
                      <a:pt x="667" y="62"/>
                    </a:lnTo>
                    <a:lnTo>
                      <a:pt x="664" y="40"/>
                    </a:lnTo>
                    <a:lnTo>
                      <a:pt x="654" y="19"/>
                    </a:lnTo>
                    <a:lnTo>
                      <a:pt x="640" y="6"/>
                    </a:lnTo>
                    <a:lnTo>
                      <a:pt x="632" y="2"/>
                    </a:lnTo>
                    <a:lnTo>
                      <a:pt x="623" y="0"/>
                    </a:lnTo>
                    <a:lnTo>
                      <a:pt x="615" y="0"/>
                    </a:lnTo>
                    <a:lnTo>
                      <a:pt x="605" y="4"/>
                    </a:lnTo>
                    <a:lnTo>
                      <a:pt x="597" y="8"/>
                    </a:lnTo>
                    <a:lnTo>
                      <a:pt x="591" y="15"/>
                    </a:lnTo>
                    <a:lnTo>
                      <a:pt x="584" y="25"/>
                    </a:lnTo>
                    <a:lnTo>
                      <a:pt x="580" y="35"/>
                    </a:lnTo>
                    <a:lnTo>
                      <a:pt x="580" y="35"/>
                    </a:lnTo>
                    <a:lnTo>
                      <a:pt x="3" y="1681"/>
                    </a:lnTo>
                    <a:lnTo>
                      <a:pt x="3" y="1681"/>
                    </a:lnTo>
                    <a:lnTo>
                      <a:pt x="0" y="1704"/>
                    </a:lnTo>
                    <a:lnTo>
                      <a:pt x="3" y="1727"/>
                    </a:lnTo>
                    <a:lnTo>
                      <a:pt x="11" y="1748"/>
                    </a:lnTo>
                    <a:lnTo>
                      <a:pt x="25" y="1760"/>
                    </a:lnTo>
                    <a:lnTo>
                      <a:pt x="35" y="1764"/>
                    </a:lnTo>
                    <a:lnTo>
                      <a:pt x="43" y="1766"/>
                    </a:lnTo>
                    <a:lnTo>
                      <a:pt x="52" y="1766"/>
                    </a:lnTo>
                    <a:lnTo>
                      <a:pt x="60" y="1762"/>
                    </a:lnTo>
                    <a:lnTo>
                      <a:pt x="68" y="1758"/>
                    </a:lnTo>
                    <a:lnTo>
                      <a:pt x="76" y="1750"/>
                    </a:lnTo>
                    <a:lnTo>
                      <a:pt x="81" y="1741"/>
                    </a:lnTo>
                    <a:lnTo>
                      <a:pt x="86" y="1731"/>
                    </a:lnTo>
                    <a:lnTo>
                      <a:pt x="86" y="1731"/>
                    </a:lnTo>
                    <a:lnTo>
                      <a:pt x="109" y="1664"/>
                    </a:lnTo>
                    <a:lnTo>
                      <a:pt x="359" y="1729"/>
                    </a:lnTo>
                    <a:lnTo>
                      <a:pt x="306" y="1881"/>
                    </a:lnTo>
                    <a:lnTo>
                      <a:pt x="302" y="1903"/>
                    </a:lnTo>
                    <a:lnTo>
                      <a:pt x="305" y="1926"/>
                    </a:lnTo>
                    <a:lnTo>
                      <a:pt x="314" y="1945"/>
                    </a:lnTo>
                    <a:lnTo>
                      <a:pt x="329" y="1960"/>
                    </a:lnTo>
                    <a:lnTo>
                      <a:pt x="337" y="1964"/>
                    </a:lnTo>
                    <a:lnTo>
                      <a:pt x="346" y="1964"/>
                    </a:lnTo>
                    <a:lnTo>
                      <a:pt x="354" y="1964"/>
                    </a:lnTo>
                    <a:lnTo>
                      <a:pt x="364" y="1960"/>
                    </a:lnTo>
                    <a:lnTo>
                      <a:pt x="372" y="1955"/>
                    </a:lnTo>
                    <a:lnTo>
                      <a:pt x="378" y="1949"/>
                    </a:lnTo>
                    <a:lnTo>
                      <a:pt x="384" y="1941"/>
                    </a:lnTo>
                    <a:lnTo>
                      <a:pt x="389" y="1930"/>
                    </a:lnTo>
                    <a:lnTo>
                      <a:pt x="1005" y="173"/>
                    </a:lnTo>
                    <a:lnTo>
                      <a:pt x="1009" y="150"/>
                    </a:lnTo>
                    <a:lnTo>
                      <a:pt x="1007" y="127"/>
                    </a:lnTo>
                    <a:lnTo>
                      <a:pt x="998" y="106"/>
                    </a:lnTo>
                    <a:lnTo>
                      <a:pt x="983" y="9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8" name="Freeform 8"/>
              <p:cNvSpPr>
                <a:spLocks/>
              </p:cNvSpPr>
              <p:nvPr/>
            </p:nvSpPr>
            <p:spPr bwMode="auto">
              <a:xfrm>
                <a:off x="4122" y="2109"/>
                <a:ext cx="49" cy="116"/>
              </a:xfrm>
              <a:custGeom>
                <a:avLst/>
                <a:gdLst/>
                <a:ahLst/>
                <a:cxnLst>
                  <a:cxn ang="0">
                    <a:pos x="0" y="112"/>
                  </a:cxn>
                  <a:cxn ang="0">
                    <a:pos x="14" y="116"/>
                  </a:cxn>
                  <a:cxn ang="0">
                    <a:pos x="49" y="4"/>
                  </a:cxn>
                  <a:cxn ang="0">
                    <a:pos x="33" y="0"/>
                  </a:cxn>
                  <a:cxn ang="0">
                    <a:pos x="0" y="112"/>
                  </a:cxn>
                </a:cxnLst>
                <a:rect l="0" t="0" r="r" b="b"/>
                <a:pathLst>
                  <a:path w="49" h="116">
                    <a:moveTo>
                      <a:pt x="0" y="112"/>
                    </a:moveTo>
                    <a:lnTo>
                      <a:pt x="14" y="116"/>
                    </a:lnTo>
                    <a:lnTo>
                      <a:pt x="49" y="4"/>
                    </a:lnTo>
                    <a:lnTo>
                      <a:pt x="33" y="0"/>
                    </a:lnTo>
                    <a:lnTo>
                      <a:pt x="0"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9" name="Freeform 9"/>
              <p:cNvSpPr>
                <a:spLocks/>
              </p:cNvSpPr>
              <p:nvPr/>
            </p:nvSpPr>
            <p:spPr bwMode="auto">
              <a:xfrm>
                <a:off x="4022" y="2448"/>
                <a:ext cx="43" cy="114"/>
              </a:xfrm>
              <a:custGeom>
                <a:avLst/>
                <a:gdLst/>
                <a:ahLst/>
                <a:cxnLst>
                  <a:cxn ang="0">
                    <a:pos x="0" y="112"/>
                  </a:cxn>
                  <a:cxn ang="0">
                    <a:pos x="8" y="114"/>
                  </a:cxn>
                  <a:cxn ang="0">
                    <a:pos x="43" y="2"/>
                  </a:cxn>
                  <a:cxn ang="0">
                    <a:pos x="33" y="0"/>
                  </a:cxn>
                  <a:cxn ang="0">
                    <a:pos x="0" y="112"/>
                  </a:cxn>
                </a:cxnLst>
                <a:rect l="0" t="0" r="r" b="b"/>
                <a:pathLst>
                  <a:path w="43" h="114">
                    <a:moveTo>
                      <a:pt x="0" y="112"/>
                    </a:moveTo>
                    <a:lnTo>
                      <a:pt x="8" y="114"/>
                    </a:lnTo>
                    <a:lnTo>
                      <a:pt x="43" y="2"/>
                    </a:lnTo>
                    <a:lnTo>
                      <a:pt x="33" y="0"/>
                    </a:lnTo>
                    <a:lnTo>
                      <a:pt x="0"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30" name="Freeform 10"/>
              <p:cNvSpPr>
                <a:spLocks/>
              </p:cNvSpPr>
              <p:nvPr/>
            </p:nvSpPr>
            <p:spPr bwMode="auto">
              <a:xfrm>
                <a:off x="3922" y="2782"/>
                <a:ext cx="38" cy="115"/>
              </a:xfrm>
              <a:custGeom>
                <a:avLst/>
                <a:gdLst/>
                <a:ahLst/>
                <a:cxnLst>
                  <a:cxn ang="0">
                    <a:pos x="0" y="115"/>
                  </a:cxn>
                  <a:cxn ang="0">
                    <a:pos x="1" y="115"/>
                  </a:cxn>
                  <a:cxn ang="0">
                    <a:pos x="38" y="2"/>
                  </a:cxn>
                  <a:cxn ang="0">
                    <a:pos x="35" y="0"/>
                  </a:cxn>
                  <a:cxn ang="0">
                    <a:pos x="0" y="115"/>
                  </a:cxn>
                </a:cxnLst>
                <a:rect l="0" t="0" r="r" b="b"/>
                <a:pathLst>
                  <a:path w="38" h="115">
                    <a:moveTo>
                      <a:pt x="0" y="115"/>
                    </a:moveTo>
                    <a:lnTo>
                      <a:pt x="1" y="115"/>
                    </a:lnTo>
                    <a:lnTo>
                      <a:pt x="38" y="2"/>
                    </a:lnTo>
                    <a:lnTo>
                      <a:pt x="35" y="0"/>
                    </a:lnTo>
                    <a:lnTo>
                      <a:pt x="0" y="1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5" name="Rectangle 24"/>
            <p:cNvSpPr/>
            <p:nvPr/>
          </p:nvSpPr>
          <p:spPr>
            <a:xfrm rot="684174">
              <a:off x="6523171" y="2806077"/>
              <a:ext cx="446263" cy="188913"/>
            </a:xfrm>
            <a:prstGeom prst="rect">
              <a:avLst/>
            </a:prstGeom>
            <a:solidFill>
              <a:schemeClr val="bg1">
                <a:lumMod val="5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26" name="Rectangle 25"/>
            <p:cNvSpPr/>
            <p:nvPr/>
          </p:nvSpPr>
          <p:spPr>
            <a:xfrm rot="714899">
              <a:off x="6332381" y="3337600"/>
              <a:ext cx="446263" cy="188913"/>
            </a:xfrm>
            <a:prstGeom prst="rect">
              <a:avLst/>
            </a:prstGeom>
            <a:solidFill>
              <a:schemeClr val="bg1">
                <a:lumMod val="5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27" name="Rectangle 26"/>
            <p:cNvSpPr/>
            <p:nvPr/>
          </p:nvSpPr>
          <p:spPr>
            <a:xfrm rot="714899">
              <a:off x="6162921" y="3870380"/>
              <a:ext cx="446263" cy="188913"/>
            </a:xfrm>
            <a:prstGeom prst="rect">
              <a:avLst/>
            </a:prstGeom>
            <a:solidFill>
              <a:schemeClr val="bg1">
                <a:lumMod val="5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28" name="Rectangle 27"/>
            <p:cNvSpPr/>
            <p:nvPr/>
          </p:nvSpPr>
          <p:spPr>
            <a:xfrm rot="714899">
              <a:off x="5946773" y="4374485"/>
              <a:ext cx="528042" cy="188913"/>
            </a:xfrm>
            <a:prstGeom prst="rect">
              <a:avLst/>
            </a:prstGeom>
            <a:solidFill>
              <a:schemeClr val="bg1">
                <a:lumMod val="5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grpSp>
      <p:sp>
        <p:nvSpPr>
          <p:cNvPr id="5144" name="Freeform 24"/>
          <p:cNvSpPr>
            <a:spLocks/>
          </p:cNvSpPr>
          <p:nvPr/>
        </p:nvSpPr>
        <p:spPr bwMode="auto">
          <a:xfrm>
            <a:off x="6116637" y="2417762"/>
            <a:ext cx="55563" cy="55563"/>
          </a:xfrm>
          <a:custGeom>
            <a:avLst/>
            <a:gdLst/>
            <a:ahLst/>
            <a:cxnLst>
              <a:cxn ang="0">
                <a:pos x="8" y="3"/>
              </a:cxn>
              <a:cxn ang="0">
                <a:pos x="2" y="9"/>
              </a:cxn>
              <a:cxn ang="0">
                <a:pos x="0" y="15"/>
              </a:cxn>
              <a:cxn ang="0">
                <a:pos x="0" y="22"/>
              </a:cxn>
              <a:cxn ang="0">
                <a:pos x="3" y="28"/>
              </a:cxn>
              <a:cxn ang="0">
                <a:pos x="9" y="34"/>
              </a:cxn>
              <a:cxn ang="0">
                <a:pos x="16" y="35"/>
              </a:cxn>
              <a:cxn ang="0">
                <a:pos x="22" y="35"/>
              </a:cxn>
              <a:cxn ang="0">
                <a:pos x="29" y="32"/>
              </a:cxn>
              <a:cxn ang="0">
                <a:pos x="34" y="26"/>
              </a:cxn>
              <a:cxn ang="0">
                <a:pos x="35" y="19"/>
              </a:cxn>
              <a:cxn ang="0">
                <a:pos x="35" y="13"/>
              </a:cxn>
              <a:cxn ang="0">
                <a:pos x="32" y="6"/>
              </a:cxn>
              <a:cxn ang="0">
                <a:pos x="27" y="1"/>
              </a:cxn>
              <a:cxn ang="0">
                <a:pos x="21" y="0"/>
              </a:cxn>
              <a:cxn ang="0">
                <a:pos x="13" y="0"/>
              </a:cxn>
              <a:cxn ang="0">
                <a:pos x="8" y="3"/>
              </a:cxn>
            </a:cxnLst>
            <a:rect l="0" t="0" r="r" b="b"/>
            <a:pathLst>
              <a:path w="35" h="35">
                <a:moveTo>
                  <a:pt x="8" y="3"/>
                </a:moveTo>
                <a:lnTo>
                  <a:pt x="2" y="9"/>
                </a:lnTo>
                <a:lnTo>
                  <a:pt x="0" y="15"/>
                </a:lnTo>
                <a:lnTo>
                  <a:pt x="0" y="22"/>
                </a:lnTo>
                <a:lnTo>
                  <a:pt x="3" y="28"/>
                </a:lnTo>
                <a:lnTo>
                  <a:pt x="9" y="34"/>
                </a:lnTo>
                <a:lnTo>
                  <a:pt x="16" y="35"/>
                </a:lnTo>
                <a:lnTo>
                  <a:pt x="22" y="35"/>
                </a:lnTo>
                <a:lnTo>
                  <a:pt x="29" y="32"/>
                </a:lnTo>
                <a:lnTo>
                  <a:pt x="34" y="26"/>
                </a:lnTo>
                <a:lnTo>
                  <a:pt x="35" y="19"/>
                </a:lnTo>
                <a:lnTo>
                  <a:pt x="35" y="13"/>
                </a:lnTo>
                <a:lnTo>
                  <a:pt x="32" y="6"/>
                </a:lnTo>
                <a:lnTo>
                  <a:pt x="27" y="1"/>
                </a:lnTo>
                <a:lnTo>
                  <a:pt x="21" y="0"/>
                </a:lnTo>
                <a:lnTo>
                  <a:pt x="13" y="0"/>
                </a:lnTo>
                <a:lnTo>
                  <a:pt x="8"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45" name="Freeform 25"/>
          <p:cNvSpPr>
            <a:spLocks/>
          </p:cNvSpPr>
          <p:nvPr/>
        </p:nvSpPr>
        <p:spPr bwMode="auto">
          <a:xfrm>
            <a:off x="5722937" y="2436812"/>
            <a:ext cx="503238" cy="454025"/>
          </a:xfrm>
          <a:custGeom>
            <a:avLst/>
            <a:gdLst/>
            <a:ahLst/>
            <a:cxnLst>
              <a:cxn ang="0">
                <a:pos x="296" y="51"/>
              </a:cxn>
              <a:cxn ang="0">
                <a:pos x="260" y="61"/>
              </a:cxn>
              <a:cxn ang="0">
                <a:pos x="257" y="57"/>
              </a:cxn>
              <a:cxn ang="0">
                <a:pos x="250" y="48"/>
              </a:cxn>
              <a:cxn ang="0">
                <a:pos x="235" y="33"/>
              </a:cxn>
              <a:cxn ang="0">
                <a:pos x="220" y="22"/>
              </a:cxn>
              <a:cxn ang="0">
                <a:pos x="204" y="13"/>
              </a:cxn>
              <a:cxn ang="0">
                <a:pos x="184" y="65"/>
              </a:cxn>
              <a:cxn ang="0">
                <a:pos x="190" y="68"/>
              </a:cxn>
              <a:cxn ang="0">
                <a:pos x="194" y="73"/>
              </a:cxn>
              <a:cxn ang="0">
                <a:pos x="199" y="89"/>
              </a:cxn>
              <a:cxn ang="0">
                <a:pos x="190" y="103"/>
              </a:cxn>
              <a:cxn ang="0">
                <a:pos x="174" y="108"/>
              </a:cxn>
              <a:cxn ang="0">
                <a:pos x="158" y="99"/>
              </a:cxn>
              <a:cxn ang="0">
                <a:pos x="153" y="83"/>
              </a:cxn>
              <a:cxn ang="0">
                <a:pos x="162" y="68"/>
              </a:cxn>
              <a:cxn ang="0">
                <a:pos x="171" y="64"/>
              </a:cxn>
              <a:cxn ang="0">
                <a:pos x="181" y="64"/>
              </a:cxn>
              <a:cxn ang="0">
                <a:pos x="168" y="1"/>
              </a:cxn>
              <a:cxn ang="0">
                <a:pos x="134" y="0"/>
              </a:cxn>
              <a:cxn ang="0">
                <a:pos x="101" y="6"/>
              </a:cxn>
              <a:cxn ang="0">
                <a:pos x="69" y="19"/>
              </a:cxn>
              <a:cxn ang="0">
                <a:pos x="34" y="49"/>
              </a:cxn>
              <a:cxn ang="0">
                <a:pos x="6" y="98"/>
              </a:cxn>
              <a:cxn ang="0">
                <a:pos x="0" y="152"/>
              </a:cxn>
              <a:cxn ang="0">
                <a:pos x="15" y="206"/>
              </a:cxn>
              <a:cxn ang="0">
                <a:pos x="50" y="251"/>
              </a:cxn>
              <a:cxn ang="0">
                <a:pos x="98" y="279"/>
              </a:cxn>
              <a:cxn ang="0">
                <a:pos x="152" y="286"/>
              </a:cxn>
              <a:cxn ang="0">
                <a:pos x="206" y="271"/>
              </a:cxn>
              <a:cxn ang="0">
                <a:pos x="239" y="248"/>
              </a:cxn>
              <a:cxn ang="0">
                <a:pos x="256" y="231"/>
              </a:cxn>
              <a:cxn ang="0">
                <a:pos x="269" y="212"/>
              </a:cxn>
              <a:cxn ang="0">
                <a:pos x="277" y="190"/>
              </a:cxn>
              <a:cxn ang="0">
                <a:pos x="275" y="176"/>
              </a:cxn>
              <a:cxn ang="0">
                <a:pos x="266" y="174"/>
              </a:cxn>
              <a:cxn ang="0">
                <a:pos x="251" y="175"/>
              </a:cxn>
              <a:cxn ang="0">
                <a:pos x="237" y="185"/>
              </a:cxn>
              <a:cxn ang="0">
                <a:pos x="225" y="198"/>
              </a:cxn>
              <a:cxn ang="0">
                <a:pos x="218" y="212"/>
              </a:cxn>
              <a:cxn ang="0">
                <a:pos x="215" y="217"/>
              </a:cxn>
              <a:cxn ang="0">
                <a:pos x="207" y="223"/>
              </a:cxn>
              <a:cxn ang="0">
                <a:pos x="199" y="223"/>
              </a:cxn>
              <a:cxn ang="0">
                <a:pos x="193" y="216"/>
              </a:cxn>
              <a:cxn ang="0">
                <a:pos x="193" y="207"/>
              </a:cxn>
              <a:cxn ang="0">
                <a:pos x="199" y="197"/>
              </a:cxn>
              <a:cxn ang="0">
                <a:pos x="210" y="178"/>
              </a:cxn>
              <a:cxn ang="0">
                <a:pos x="231" y="160"/>
              </a:cxn>
              <a:cxn ang="0">
                <a:pos x="257" y="150"/>
              </a:cxn>
              <a:cxn ang="0">
                <a:pos x="272" y="150"/>
              </a:cxn>
              <a:cxn ang="0">
                <a:pos x="285" y="155"/>
              </a:cxn>
              <a:cxn ang="0">
                <a:pos x="285" y="134"/>
              </a:cxn>
              <a:cxn ang="0">
                <a:pos x="282" y="112"/>
              </a:cxn>
            </a:cxnLst>
            <a:rect l="0" t="0" r="r" b="b"/>
            <a:pathLst>
              <a:path w="317" h="286">
                <a:moveTo>
                  <a:pt x="317" y="98"/>
                </a:moveTo>
                <a:lnTo>
                  <a:pt x="296" y="51"/>
                </a:lnTo>
                <a:lnTo>
                  <a:pt x="261" y="64"/>
                </a:lnTo>
                <a:lnTo>
                  <a:pt x="260" y="61"/>
                </a:lnTo>
                <a:lnTo>
                  <a:pt x="258" y="60"/>
                </a:lnTo>
                <a:lnTo>
                  <a:pt x="257" y="57"/>
                </a:lnTo>
                <a:lnTo>
                  <a:pt x="256" y="55"/>
                </a:lnTo>
                <a:lnTo>
                  <a:pt x="250" y="48"/>
                </a:lnTo>
                <a:lnTo>
                  <a:pt x="242" y="41"/>
                </a:lnTo>
                <a:lnTo>
                  <a:pt x="235" y="33"/>
                </a:lnTo>
                <a:lnTo>
                  <a:pt x="228" y="27"/>
                </a:lnTo>
                <a:lnTo>
                  <a:pt x="220" y="22"/>
                </a:lnTo>
                <a:lnTo>
                  <a:pt x="213" y="17"/>
                </a:lnTo>
                <a:lnTo>
                  <a:pt x="204" y="13"/>
                </a:lnTo>
                <a:lnTo>
                  <a:pt x="196" y="10"/>
                </a:lnTo>
                <a:lnTo>
                  <a:pt x="184" y="65"/>
                </a:lnTo>
                <a:lnTo>
                  <a:pt x="187" y="67"/>
                </a:lnTo>
                <a:lnTo>
                  <a:pt x="190" y="68"/>
                </a:lnTo>
                <a:lnTo>
                  <a:pt x="191" y="70"/>
                </a:lnTo>
                <a:lnTo>
                  <a:pt x="194" y="73"/>
                </a:lnTo>
                <a:lnTo>
                  <a:pt x="199" y="80"/>
                </a:lnTo>
                <a:lnTo>
                  <a:pt x="199" y="89"/>
                </a:lnTo>
                <a:lnTo>
                  <a:pt x="196" y="96"/>
                </a:lnTo>
                <a:lnTo>
                  <a:pt x="190" y="103"/>
                </a:lnTo>
                <a:lnTo>
                  <a:pt x="181" y="108"/>
                </a:lnTo>
                <a:lnTo>
                  <a:pt x="174" y="108"/>
                </a:lnTo>
                <a:lnTo>
                  <a:pt x="165" y="105"/>
                </a:lnTo>
                <a:lnTo>
                  <a:pt x="158" y="99"/>
                </a:lnTo>
                <a:lnTo>
                  <a:pt x="153" y="92"/>
                </a:lnTo>
                <a:lnTo>
                  <a:pt x="153" y="83"/>
                </a:lnTo>
                <a:lnTo>
                  <a:pt x="156" y="76"/>
                </a:lnTo>
                <a:lnTo>
                  <a:pt x="162" y="68"/>
                </a:lnTo>
                <a:lnTo>
                  <a:pt x="166" y="65"/>
                </a:lnTo>
                <a:lnTo>
                  <a:pt x="171" y="64"/>
                </a:lnTo>
                <a:lnTo>
                  <a:pt x="175" y="64"/>
                </a:lnTo>
                <a:lnTo>
                  <a:pt x="181" y="64"/>
                </a:lnTo>
                <a:lnTo>
                  <a:pt x="184" y="6"/>
                </a:lnTo>
                <a:lnTo>
                  <a:pt x="168" y="1"/>
                </a:lnTo>
                <a:lnTo>
                  <a:pt x="152" y="0"/>
                </a:lnTo>
                <a:lnTo>
                  <a:pt x="134" y="0"/>
                </a:lnTo>
                <a:lnTo>
                  <a:pt x="117" y="1"/>
                </a:lnTo>
                <a:lnTo>
                  <a:pt x="101" y="6"/>
                </a:lnTo>
                <a:lnTo>
                  <a:pt x="85" y="11"/>
                </a:lnTo>
                <a:lnTo>
                  <a:pt x="69" y="19"/>
                </a:lnTo>
                <a:lnTo>
                  <a:pt x="54" y="29"/>
                </a:lnTo>
                <a:lnTo>
                  <a:pt x="34" y="49"/>
                </a:lnTo>
                <a:lnTo>
                  <a:pt x="17" y="73"/>
                </a:lnTo>
                <a:lnTo>
                  <a:pt x="6" y="98"/>
                </a:lnTo>
                <a:lnTo>
                  <a:pt x="0" y="125"/>
                </a:lnTo>
                <a:lnTo>
                  <a:pt x="0" y="152"/>
                </a:lnTo>
                <a:lnTo>
                  <a:pt x="4" y="179"/>
                </a:lnTo>
                <a:lnTo>
                  <a:pt x="15" y="206"/>
                </a:lnTo>
                <a:lnTo>
                  <a:pt x="29" y="231"/>
                </a:lnTo>
                <a:lnTo>
                  <a:pt x="50" y="251"/>
                </a:lnTo>
                <a:lnTo>
                  <a:pt x="72" y="269"/>
                </a:lnTo>
                <a:lnTo>
                  <a:pt x="98" y="279"/>
                </a:lnTo>
                <a:lnTo>
                  <a:pt x="124" y="285"/>
                </a:lnTo>
                <a:lnTo>
                  <a:pt x="152" y="286"/>
                </a:lnTo>
                <a:lnTo>
                  <a:pt x="180" y="282"/>
                </a:lnTo>
                <a:lnTo>
                  <a:pt x="206" y="271"/>
                </a:lnTo>
                <a:lnTo>
                  <a:pt x="231" y="255"/>
                </a:lnTo>
                <a:lnTo>
                  <a:pt x="239" y="248"/>
                </a:lnTo>
                <a:lnTo>
                  <a:pt x="248" y="239"/>
                </a:lnTo>
                <a:lnTo>
                  <a:pt x="256" y="231"/>
                </a:lnTo>
                <a:lnTo>
                  <a:pt x="263" y="222"/>
                </a:lnTo>
                <a:lnTo>
                  <a:pt x="269" y="212"/>
                </a:lnTo>
                <a:lnTo>
                  <a:pt x="273" y="201"/>
                </a:lnTo>
                <a:lnTo>
                  <a:pt x="277" y="190"/>
                </a:lnTo>
                <a:lnTo>
                  <a:pt x="280" y="179"/>
                </a:lnTo>
                <a:lnTo>
                  <a:pt x="275" y="176"/>
                </a:lnTo>
                <a:lnTo>
                  <a:pt x="270" y="174"/>
                </a:lnTo>
                <a:lnTo>
                  <a:pt x="266" y="174"/>
                </a:lnTo>
                <a:lnTo>
                  <a:pt x="260" y="174"/>
                </a:lnTo>
                <a:lnTo>
                  <a:pt x="251" y="175"/>
                </a:lnTo>
                <a:lnTo>
                  <a:pt x="244" y="179"/>
                </a:lnTo>
                <a:lnTo>
                  <a:pt x="237" y="185"/>
                </a:lnTo>
                <a:lnTo>
                  <a:pt x="231" y="191"/>
                </a:lnTo>
                <a:lnTo>
                  <a:pt x="225" y="198"/>
                </a:lnTo>
                <a:lnTo>
                  <a:pt x="220" y="206"/>
                </a:lnTo>
                <a:lnTo>
                  <a:pt x="218" y="212"/>
                </a:lnTo>
                <a:lnTo>
                  <a:pt x="215" y="217"/>
                </a:lnTo>
                <a:lnTo>
                  <a:pt x="215" y="217"/>
                </a:lnTo>
                <a:lnTo>
                  <a:pt x="212" y="222"/>
                </a:lnTo>
                <a:lnTo>
                  <a:pt x="207" y="223"/>
                </a:lnTo>
                <a:lnTo>
                  <a:pt x="203" y="225"/>
                </a:lnTo>
                <a:lnTo>
                  <a:pt x="199" y="223"/>
                </a:lnTo>
                <a:lnTo>
                  <a:pt x="194" y="220"/>
                </a:lnTo>
                <a:lnTo>
                  <a:pt x="193" y="216"/>
                </a:lnTo>
                <a:lnTo>
                  <a:pt x="191" y="212"/>
                </a:lnTo>
                <a:lnTo>
                  <a:pt x="193" y="207"/>
                </a:lnTo>
                <a:lnTo>
                  <a:pt x="194" y="204"/>
                </a:lnTo>
                <a:lnTo>
                  <a:pt x="199" y="197"/>
                </a:lnTo>
                <a:lnTo>
                  <a:pt x="203" y="188"/>
                </a:lnTo>
                <a:lnTo>
                  <a:pt x="210" y="178"/>
                </a:lnTo>
                <a:lnTo>
                  <a:pt x="219" y="169"/>
                </a:lnTo>
                <a:lnTo>
                  <a:pt x="231" y="160"/>
                </a:lnTo>
                <a:lnTo>
                  <a:pt x="242" y="153"/>
                </a:lnTo>
                <a:lnTo>
                  <a:pt x="257" y="150"/>
                </a:lnTo>
                <a:lnTo>
                  <a:pt x="264" y="150"/>
                </a:lnTo>
                <a:lnTo>
                  <a:pt x="272" y="150"/>
                </a:lnTo>
                <a:lnTo>
                  <a:pt x="277" y="152"/>
                </a:lnTo>
                <a:lnTo>
                  <a:pt x="285" y="155"/>
                </a:lnTo>
                <a:lnTo>
                  <a:pt x="285" y="144"/>
                </a:lnTo>
                <a:lnTo>
                  <a:pt x="285" y="134"/>
                </a:lnTo>
                <a:lnTo>
                  <a:pt x="283" y="122"/>
                </a:lnTo>
                <a:lnTo>
                  <a:pt x="282" y="112"/>
                </a:lnTo>
                <a:lnTo>
                  <a:pt x="317" y="9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46" name="Freeform 26"/>
          <p:cNvSpPr>
            <a:spLocks/>
          </p:cNvSpPr>
          <p:nvPr/>
        </p:nvSpPr>
        <p:spPr bwMode="auto">
          <a:xfrm>
            <a:off x="6010275" y="2446337"/>
            <a:ext cx="23813" cy="93663"/>
          </a:xfrm>
          <a:custGeom>
            <a:avLst/>
            <a:gdLst/>
            <a:ahLst/>
            <a:cxnLst>
              <a:cxn ang="0">
                <a:pos x="3" y="59"/>
              </a:cxn>
              <a:cxn ang="0">
                <a:pos x="15" y="4"/>
              </a:cxn>
              <a:cxn ang="0">
                <a:pos x="12" y="2"/>
              </a:cxn>
              <a:cxn ang="0">
                <a:pos x="9" y="1"/>
              </a:cxn>
              <a:cxn ang="0">
                <a:pos x="6" y="1"/>
              </a:cxn>
              <a:cxn ang="0">
                <a:pos x="3" y="0"/>
              </a:cxn>
              <a:cxn ang="0">
                <a:pos x="0" y="58"/>
              </a:cxn>
              <a:cxn ang="0">
                <a:pos x="0" y="58"/>
              </a:cxn>
              <a:cxn ang="0">
                <a:pos x="2" y="58"/>
              </a:cxn>
              <a:cxn ang="0">
                <a:pos x="2" y="59"/>
              </a:cxn>
              <a:cxn ang="0">
                <a:pos x="3" y="59"/>
              </a:cxn>
            </a:cxnLst>
            <a:rect l="0" t="0" r="r" b="b"/>
            <a:pathLst>
              <a:path w="15" h="59">
                <a:moveTo>
                  <a:pt x="3" y="59"/>
                </a:moveTo>
                <a:lnTo>
                  <a:pt x="15" y="4"/>
                </a:lnTo>
                <a:lnTo>
                  <a:pt x="12" y="2"/>
                </a:lnTo>
                <a:lnTo>
                  <a:pt x="9" y="1"/>
                </a:lnTo>
                <a:lnTo>
                  <a:pt x="6" y="1"/>
                </a:lnTo>
                <a:lnTo>
                  <a:pt x="3" y="0"/>
                </a:lnTo>
                <a:lnTo>
                  <a:pt x="0" y="58"/>
                </a:lnTo>
                <a:lnTo>
                  <a:pt x="0" y="58"/>
                </a:lnTo>
                <a:lnTo>
                  <a:pt x="2" y="58"/>
                </a:lnTo>
                <a:lnTo>
                  <a:pt x="2" y="59"/>
                </a:lnTo>
                <a:lnTo>
                  <a:pt x="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lowchart: Delay 59"/>
          <p:cNvSpPr/>
          <p:nvPr/>
        </p:nvSpPr>
        <p:spPr>
          <a:xfrm rot="15713245">
            <a:off x="5662025" y="3174021"/>
            <a:ext cx="817635" cy="433957"/>
          </a:xfrm>
          <a:prstGeom prst="flowChartDelay">
            <a:avLst/>
          </a:prstGeom>
          <a:solidFill>
            <a:schemeClr val="tx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2" name="Freeform 61"/>
          <p:cNvSpPr/>
          <p:nvPr/>
        </p:nvSpPr>
        <p:spPr>
          <a:xfrm>
            <a:off x="6305702" y="3651504"/>
            <a:ext cx="285294" cy="371856"/>
          </a:xfrm>
          <a:custGeom>
            <a:avLst/>
            <a:gdLst>
              <a:gd name="connsiteX0" fmla="*/ 0 w 285294"/>
              <a:gd name="connsiteY0" fmla="*/ 28042 h 371856"/>
              <a:gd name="connsiteX1" fmla="*/ 131674 w 285294"/>
              <a:gd name="connsiteY1" fmla="*/ 6096 h 371856"/>
              <a:gd name="connsiteX2" fmla="*/ 263348 w 285294"/>
              <a:gd name="connsiteY2" fmla="*/ 20726 h 371856"/>
              <a:gd name="connsiteX3" fmla="*/ 263348 w 285294"/>
              <a:gd name="connsiteY3" fmla="*/ 130454 h 371856"/>
              <a:gd name="connsiteX4" fmla="*/ 190196 w 285294"/>
              <a:gd name="connsiteY4" fmla="*/ 254813 h 371856"/>
              <a:gd name="connsiteX5" fmla="*/ 102413 w 285294"/>
              <a:gd name="connsiteY5" fmla="*/ 371856 h 37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294" h="371856">
                <a:moveTo>
                  <a:pt x="0" y="28042"/>
                </a:moveTo>
                <a:cubicBezTo>
                  <a:pt x="43891" y="17678"/>
                  <a:pt x="87783" y="7315"/>
                  <a:pt x="131674" y="6096"/>
                </a:cubicBezTo>
                <a:cubicBezTo>
                  <a:pt x="175565" y="4877"/>
                  <a:pt x="241402" y="0"/>
                  <a:pt x="263348" y="20726"/>
                </a:cubicBezTo>
                <a:cubicBezTo>
                  <a:pt x="285294" y="41452"/>
                  <a:pt x="275540" y="91439"/>
                  <a:pt x="263348" y="130454"/>
                </a:cubicBezTo>
                <a:cubicBezTo>
                  <a:pt x="251156" y="169469"/>
                  <a:pt x="217018" y="214579"/>
                  <a:pt x="190196" y="254813"/>
                </a:cubicBezTo>
                <a:cubicBezTo>
                  <a:pt x="163374" y="295047"/>
                  <a:pt x="132893" y="333451"/>
                  <a:pt x="102413" y="371856"/>
                </a:cubicBezTo>
              </a:path>
            </a:pathLst>
          </a:custGeom>
          <a:noFill/>
          <a:ln w="57150">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Freeform 62"/>
          <p:cNvSpPr/>
          <p:nvPr/>
        </p:nvSpPr>
        <p:spPr>
          <a:xfrm>
            <a:off x="5983834" y="3789274"/>
            <a:ext cx="119482" cy="577900"/>
          </a:xfrm>
          <a:custGeom>
            <a:avLst/>
            <a:gdLst>
              <a:gd name="connsiteX0" fmla="*/ 0 w 119482"/>
              <a:gd name="connsiteY0" fmla="*/ 0 h 577900"/>
              <a:gd name="connsiteX1" fmla="*/ 58521 w 119482"/>
              <a:gd name="connsiteY1" fmla="*/ 102412 h 577900"/>
              <a:gd name="connsiteX2" fmla="*/ 102412 w 119482"/>
              <a:gd name="connsiteY2" fmla="*/ 270662 h 577900"/>
              <a:gd name="connsiteX3" fmla="*/ 117043 w 119482"/>
              <a:gd name="connsiteY3" fmla="*/ 490118 h 577900"/>
              <a:gd name="connsiteX4" fmla="*/ 117043 w 119482"/>
              <a:gd name="connsiteY4" fmla="*/ 577900 h 57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82" h="577900">
                <a:moveTo>
                  <a:pt x="0" y="0"/>
                </a:moveTo>
                <a:cubicBezTo>
                  <a:pt x="20726" y="28651"/>
                  <a:pt x="41452" y="57302"/>
                  <a:pt x="58521" y="102412"/>
                </a:cubicBezTo>
                <a:cubicBezTo>
                  <a:pt x="75590" y="147522"/>
                  <a:pt x="92658" y="206044"/>
                  <a:pt x="102412" y="270662"/>
                </a:cubicBezTo>
                <a:cubicBezTo>
                  <a:pt x="112166" y="335280"/>
                  <a:pt x="114605" y="438912"/>
                  <a:pt x="117043" y="490118"/>
                </a:cubicBezTo>
                <a:cubicBezTo>
                  <a:pt x="119482" y="541324"/>
                  <a:pt x="118262" y="559612"/>
                  <a:pt x="117043" y="577900"/>
                </a:cubicBezTo>
              </a:path>
            </a:pathLst>
          </a:custGeom>
          <a:ln w="57150">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5" name="Straight Connector 64"/>
          <p:cNvCxnSpPr/>
          <p:nvPr/>
        </p:nvCxnSpPr>
        <p:spPr>
          <a:xfrm>
            <a:off x="6377525" y="4023360"/>
            <a:ext cx="135560" cy="79966"/>
          </a:xfrm>
          <a:prstGeom prst="line">
            <a:avLst/>
          </a:prstGeom>
          <a:ln w="5715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6075276" y="4363849"/>
            <a:ext cx="172500" cy="0"/>
          </a:xfrm>
          <a:prstGeom prst="line">
            <a:avLst/>
          </a:prstGeom>
          <a:ln w="5715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sp>
        <p:nvSpPr>
          <p:cNvPr id="69" name="Rectangle 68"/>
          <p:cNvSpPr/>
          <p:nvPr/>
        </p:nvSpPr>
        <p:spPr>
          <a:xfrm rot="20381285">
            <a:off x="6367894" y="5351367"/>
            <a:ext cx="1576317" cy="184245"/>
          </a:xfrm>
          <a:prstGeom prst="rect">
            <a:avLst/>
          </a:prstGeom>
          <a:solidFill>
            <a:srgbClr val="996600"/>
          </a:solidFill>
          <a:ln>
            <a:solidFill>
              <a:schemeClr val="tx1"/>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76" name="Group 75"/>
          <p:cNvGrpSpPr/>
          <p:nvPr/>
        </p:nvGrpSpPr>
        <p:grpSpPr>
          <a:xfrm>
            <a:off x="6384925" y="5083501"/>
            <a:ext cx="1002404" cy="556414"/>
            <a:chOff x="6792913" y="4706493"/>
            <a:chExt cx="1002404" cy="556414"/>
          </a:xfrm>
        </p:grpSpPr>
        <p:cxnSp>
          <p:nvCxnSpPr>
            <p:cNvPr id="71" name="Straight Connector 70"/>
            <p:cNvCxnSpPr/>
            <p:nvPr/>
          </p:nvCxnSpPr>
          <p:spPr>
            <a:xfrm flipV="1">
              <a:off x="6818376" y="4804012"/>
              <a:ext cx="768223" cy="81887"/>
            </a:xfrm>
            <a:prstGeom prst="line">
              <a:avLst/>
            </a:prstGeom>
            <a:ln w="381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72" name="Straight Connector 71"/>
            <p:cNvCxnSpPr/>
            <p:nvPr/>
          </p:nvCxnSpPr>
          <p:spPr>
            <a:xfrm>
              <a:off x="6792913" y="5083501"/>
              <a:ext cx="768223" cy="70514"/>
            </a:xfrm>
            <a:prstGeom prst="line">
              <a:avLst/>
            </a:prstGeom>
            <a:ln w="38100">
              <a:solidFill>
                <a:schemeClr val="tx1"/>
              </a:solidFill>
            </a:ln>
          </p:spPr>
          <p:style>
            <a:lnRef idx="1">
              <a:schemeClr val="accent3"/>
            </a:lnRef>
            <a:fillRef idx="0">
              <a:schemeClr val="accent3"/>
            </a:fillRef>
            <a:effectRef idx="0">
              <a:schemeClr val="accent3"/>
            </a:effectRef>
            <a:fontRef idx="minor">
              <a:schemeClr val="tx1"/>
            </a:fontRef>
          </p:style>
        </p:cxnSp>
        <p:sp>
          <p:nvSpPr>
            <p:cNvPr id="74" name="Oval 73"/>
            <p:cNvSpPr/>
            <p:nvPr/>
          </p:nvSpPr>
          <p:spPr>
            <a:xfrm>
              <a:off x="7561136" y="4706493"/>
              <a:ext cx="234181" cy="179406"/>
            </a:xfrm>
            <a:prstGeom prst="ellipse">
              <a:avLst/>
            </a:prstGeom>
            <a:solidFill>
              <a:schemeClr val="tx1"/>
            </a:solidFill>
            <a:ln w="28575">
              <a:solidFill>
                <a:schemeClr val="tx1"/>
              </a:solidFill>
              <a:prstDash val="solid"/>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5" name="Oval 74"/>
            <p:cNvSpPr/>
            <p:nvPr/>
          </p:nvSpPr>
          <p:spPr>
            <a:xfrm>
              <a:off x="7561136" y="5083501"/>
              <a:ext cx="234181" cy="179406"/>
            </a:xfrm>
            <a:prstGeom prst="ellipse">
              <a:avLst/>
            </a:prstGeom>
            <a:solidFill>
              <a:schemeClr val="tx1"/>
            </a:solidFill>
            <a:ln w="28575">
              <a:solidFill>
                <a:schemeClr val="tx1"/>
              </a:solidFill>
              <a:prstDash val="solid"/>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sp>
        <p:nvSpPr>
          <p:cNvPr id="77" name="Down Arrow 76"/>
          <p:cNvSpPr/>
          <p:nvPr/>
        </p:nvSpPr>
        <p:spPr>
          <a:xfrm rot="16200000">
            <a:off x="3601183" y="2477232"/>
            <a:ext cx="1643335" cy="2600175"/>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78" name="TextBox 77"/>
          <p:cNvSpPr txBox="1"/>
          <p:nvPr/>
        </p:nvSpPr>
        <p:spPr>
          <a:xfrm>
            <a:off x="2852428" y="3377029"/>
            <a:ext cx="2477937" cy="830997"/>
          </a:xfrm>
          <a:prstGeom prst="rect">
            <a:avLst/>
          </a:prstGeom>
          <a:noFill/>
        </p:spPr>
        <p:txBody>
          <a:bodyPr wrap="square" rtlCol="0">
            <a:spAutoFit/>
          </a:bodyPr>
          <a:lstStyle/>
          <a:p>
            <a:pPr algn="ctr"/>
            <a:r>
              <a:rPr lang="en-US" sz="2400" dirty="0" smtClean="0">
                <a:solidFill>
                  <a:schemeClr val="bg1"/>
                </a:solidFill>
              </a:rPr>
              <a:t>Change in structure</a:t>
            </a:r>
            <a:endParaRPr lang="en-US" sz="2400" dirty="0">
              <a:solidFill>
                <a:schemeClr val="bg1"/>
              </a:solidFill>
            </a:endParaRPr>
          </a:p>
        </p:txBody>
      </p:sp>
      <p:grpSp>
        <p:nvGrpSpPr>
          <p:cNvPr id="94" name="Group 93"/>
          <p:cNvGrpSpPr/>
          <p:nvPr/>
        </p:nvGrpSpPr>
        <p:grpSpPr>
          <a:xfrm rot="18883954">
            <a:off x="5418993" y="2181209"/>
            <a:ext cx="696603" cy="418478"/>
            <a:chOff x="3076576" y="1987551"/>
            <a:chExt cx="1573213" cy="885825"/>
          </a:xfrm>
        </p:grpSpPr>
        <p:sp>
          <p:nvSpPr>
            <p:cNvPr id="5179" name="Freeform 59"/>
            <p:cNvSpPr>
              <a:spLocks/>
            </p:cNvSpPr>
            <p:nvPr/>
          </p:nvSpPr>
          <p:spPr bwMode="auto">
            <a:xfrm>
              <a:off x="3098801" y="2020888"/>
              <a:ext cx="1517650" cy="830263"/>
            </a:xfrm>
            <a:custGeom>
              <a:avLst/>
              <a:gdLst/>
              <a:ahLst/>
              <a:cxnLst>
                <a:cxn ang="0">
                  <a:pos x="737" y="0"/>
                </a:cxn>
                <a:cxn ang="0">
                  <a:pos x="659" y="10"/>
                </a:cxn>
                <a:cxn ang="0">
                  <a:pos x="560" y="36"/>
                </a:cxn>
                <a:cxn ang="0">
                  <a:pos x="449" y="89"/>
                </a:cxn>
                <a:cxn ang="0">
                  <a:pos x="339" y="177"/>
                </a:cxn>
                <a:cxn ang="0">
                  <a:pos x="237" y="309"/>
                </a:cxn>
                <a:cxn ang="0">
                  <a:pos x="156" y="492"/>
                </a:cxn>
                <a:cxn ang="0">
                  <a:pos x="103" y="737"/>
                </a:cxn>
                <a:cxn ang="0">
                  <a:pos x="86" y="885"/>
                </a:cxn>
                <a:cxn ang="0">
                  <a:pos x="61" y="892"/>
                </a:cxn>
                <a:cxn ang="0">
                  <a:pos x="29" y="908"/>
                </a:cxn>
                <a:cxn ang="0">
                  <a:pos x="3" y="942"/>
                </a:cxn>
                <a:cxn ang="0">
                  <a:pos x="2" y="979"/>
                </a:cxn>
                <a:cxn ang="0">
                  <a:pos x="15" y="1001"/>
                </a:cxn>
                <a:cxn ang="0">
                  <a:pos x="38" y="1017"/>
                </a:cxn>
                <a:cxn ang="0">
                  <a:pos x="70" y="1030"/>
                </a:cxn>
                <a:cxn ang="0">
                  <a:pos x="107" y="1038"/>
                </a:cxn>
                <a:cxn ang="0">
                  <a:pos x="146" y="1042"/>
                </a:cxn>
                <a:cxn ang="0">
                  <a:pos x="186" y="1046"/>
                </a:cxn>
                <a:cxn ang="0">
                  <a:pos x="221" y="1047"/>
                </a:cxn>
                <a:cxn ang="0">
                  <a:pos x="249" y="1047"/>
                </a:cxn>
                <a:cxn ang="0">
                  <a:pos x="295" y="1047"/>
                </a:cxn>
                <a:cxn ang="0">
                  <a:pos x="369" y="1047"/>
                </a:cxn>
                <a:cxn ang="0">
                  <a:pos x="464" y="1047"/>
                </a:cxn>
                <a:cxn ang="0">
                  <a:pos x="577" y="1047"/>
                </a:cxn>
                <a:cxn ang="0">
                  <a:pos x="705" y="1047"/>
                </a:cxn>
                <a:cxn ang="0">
                  <a:pos x="842" y="1047"/>
                </a:cxn>
                <a:cxn ang="0">
                  <a:pos x="985" y="1047"/>
                </a:cxn>
                <a:cxn ang="0">
                  <a:pos x="1130" y="1047"/>
                </a:cxn>
                <a:cxn ang="0">
                  <a:pos x="1271" y="1047"/>
                </a:cxn>
                <a:cxn ang="0">
                  <a:pos x="1404" y="1047"/>
                </a:cxn>
                <a:cxn ang="0">
                  <a:pos x="1527" y="1047"/>
                </a:cxn>
                <a:cxn ang="0">
                  <a:pos x="1633" y="1047"/>
                </a:cxn>
                <a:cxn ang="0">
                  <a:pos x="1718" y="1047"/>
                </a:cxn>
                <a:cxn ang="0">
                  <a:pos x="1780" y="1047"/>
                </a:cxn>
                <a:cxn ang="0">
                  <a:pos x="1812" y="1047"/>
                </a:cxn>
                <a:cxn ang="0">
                  <a:pos x="1822" y="1046"/>
                </a:cxn>
                <a:cxn ang="0">
                  <a:pos x="1847" y="1038"/>
                </a:cxn>
                <a:cxn ang="0">
                  <a:pos x="1883" y="1019"/>
                </a:cxn>
                <a:cxn ang="0">
                  <a:pos x="1908" y="991"/>
                </a:cxn>
                <a:cxn ang="0">
                  <a:pos x="1909" y="961"/>
                </a:cxn>
                <a:cxn ang="0">
                  <a:pos x="1900" y="939"/>
                </a:cxn>
                <a:cxn ang="0">
                  <a:pos x="1588" y="820"/>
                </a:cxn>
                <a:cxn ang="0">
                  <a:pos x="1581" y="770"/>
                </a:cxn>
                <a:cxn ang="0">
                  <a:pos x="1560" y="652"/>
                </a:cxn>
                <a:cxn ang="0">
                  <a:pos x="1522" y="523"/>
                </a:cxn>
                <a:cxn ang="0">
                  <a:pos x="1464" y="436"/>
                </a:cxn>
                <a:cxn ang="0">
                  <a:pos x="1457" y="418"/>
                </a:cxn>
                <a:cxn ang="0">
                  <a:pos x="1436" y="371"/>
                </a:cxn>
                <a:cxn ang="0">
                  <a:pos x="1395" y="304"/>
                </a:cxn>
                <a:cxn ang="0">
                  <a:pos x="1332" y="227"/>
                </a:cxn>
                <a:cxn ang="0">
                  <a:pos x="1243" y="150"/>
                </a:cxn>
                <a:cxn ang="0">
                  <a:pos x="1127" y="80"/>
                </a:cxn>
                <a:cxn ang="0">
                  <a:pos x="978" y="27"/>
                </a:cxn>
                <a:cxn ang="0">
                  <a:pos x="795" y="2"/>
                </a:cxn>
                <a:cxn ang="0">
                  <a:pos x="788" y="0"/>
                </a:cxn>
                <a:cxn ang="0">
                  <a:pos x="766" y="0"/>
                </a:cxn>
              </a:cxnLst>
              <a:rect l="0" t="0" r="r" b="b"/>
              <a:pathLst>
                <a:path w="1911" h="1047">
                  <a:moveTo>
                    <a:pt x="766" y="0"/>
                  </a:moveTo>
                  <a:lnTo>
                    <a:pt x="737" y="0"/>
                  </a:lnTo>
                  <a:lnTo>
                    <a:pt x="702" y="4"/>
                  </a:lnTo>
                  <a:lnTo>
                    <a:pt x="659" y="10"/>
                  </a:lnTo>
                  <a:lnTo>
                    <a:pt x="612" y="20"/>
                  </a:lnTo>
                  <a:lnTo>
                    <a:pt x="560" y="36"/>
                  </a:lnTo>
                  <a:lnTo>
                    <a:pt x="506" y="59"/>
                  </a:lnTo>
                  <a:lnTo>
                    <a:pt x="449" y="89"/>
                  </a:lnTo>
                  <a:lnTo>
                    <a:pt x="394" y="128"/>
                  </a:lnTo>
                  <a:lnTo>
                    <a:pt x="339" y="177"/>
                  </a:lnTo>
                  <a:lnTo>
                    <a:pt x="287" y="236"/>
                  </a:lnTo>
                  <a:lnTo>
                    <a:pt x="237" y="309"/>
                  </a:lnTo>
                  <a:lnTo>
                    <a:pt x="194" y="393"/>
                  </a:lnTo>
                  <a:lnTo>
                    <a:pt x="156" y="492"/>
                  </a:lnTo>
                  <a:lnTo>
                    <a:pt x="124" y="606"/>
                  </a:lnTo>
                  <a:lnTo>
                    <a:pt x="103" y="737"/>
                  </a:lnTo>
                  <a:lnTo>
                    <a:pt x="90" y="885"/>
                  </a:lnTo>
                  <a:lnTo>
                    <a:pt x="86" y="885"/>
                  </a:lnTo>
                  <a:lnTo>
                    <a:pt x="76" y="887"/>
                  </a:lnTo>
                  <a:lnTo>
                    <a:pt x="61" y="892"/>
                  </a:lnTo>
                  <a:lnTo>
                    <a:pt x="45" y="897"/>
                  </a:lnTo>
                  <a:lnTo>
                    <a:pt x="29" y="908"/>
                  </a:lnTo>
                  <a:lnTo>
                    <a:pt x="14" y="923"/>
                  </a:lnTo>
                  <a:lnTo>
                    <a:pt x="3" y="942"/>
                  </a:lnTo>
                  <a:lnTo>
                    <a:pt x="0" y="966"/>
                  </a:lnTo>
                  <a:lnTo>
                    <a:pt x="2" y="979"/>
                  </a:lnTo>
                  <a:lnTo>
                    <a:pt x="7" y="991"/>
                  </a:lnTo>
                  <a:lnTo>
                    <a:pt x="15" y="1001"/>
                  </a:lnTo>
                  <a:lnTo>
                    <a:pt x="25" y="1010"/>
                  </a:lnTo>
                  <a:lnTo>
                    <a:pt x="38" y="1017"/>
                  </a:lnTo>
                  <a:lnTo>
                    <a:pt x="53" y="1024"/>
                  </a:lnTo>
                  <a:lnTo>
                    <a:pt x="70" y="1030"/>
                  </a:lnTo>
                  <a:lnTo>
                    <a:pt x="88" y="1034"/>
                  </a:lnTo>
                  <a:lnTo>
                    <a:pt x="107" y="1038"/>
                  </a:lnTo>
                  <a:lnTo>
                    <a:pt x="127" y="1040"/>
                  </a:lnTo>
                  <a:lnTo>
                    <a:pt x="146" y="1042"/>
                  </a:lnTo>
                  <a:lnTo>
                    <a:pt x="166" y="1045"/>
                  </a:lnTo>
                  <a:lnTo>
                    <a:pt x="186" y="1046"/>
                  </a:lnTo>
                  <a:lnTo>
                    <a:pt x="204" y="1047"/>
                  </a:lnTo>
                  <a:lnTo>
                    <a:pt x="221" y="1047"/>
                  </a:lnTo>
                  <a:lnTo>
                    <a:pt x="237" y="1047"/>
                  </a:lnTo>
                  <a:lnTo>
                    <a:pt x="249" y="1047"/>
                  </a:lnTo>
                  <a:lnTo>
                    <a:pt x="268" y="1047"/>
                  </a:lnTo>
                  <a:lnTo>
                    <a:pt x="295" y="1047"/>
                  </a:lnTo>
                  <a:lnTo>
                    <a:pt x="328" y="1047"/>
                  </a:lnTo>
                  <a:lnTo>
                    <a:pt x="369" y="1047"/>
                  </a:lnTo>
                  <a:lnTo>
                    <a:pt x="414" y="1047"/>
                  </a:lnTo>
                  <a:lnTo>
                    <a:pt x="464" y="1047"/>
                  </a:lnTo>
                  <a:lnTo>
                    <a:pt x="518" y="1047"/>
                  </a:lnTo>
                  <a:lnTo>
                    <a:pt x="577" y="1047"/>
                  </a:lnTo>
                  <a:lnTo>
                    <a:pt x="639" y="1047"/>
                  </a:lnTo>
                  <a:lnTo>
                    <a:pt x="705" y="1047"/>
                  </a:lnTo>
                  <a:lnTo>
                    <a:pt x="773" y="1047"/>
                  </a:lnTo>
                  <a:lnTo>
                    <a:pt x="842" y="1047"/>
                  </a:lnTo>
                  <a:lnTo>
                    <a:pt x="914" y="1047"/>
                  </a:lnTo>
                  <a:lnTo>
                    <a:pt x="985" y="1047"/>
                  </a:lnTo>
                  <a:lnTo>
                    <a:pt x="1058" y="1047"/>
                  </a:lnTo>
                  <a:lnTo>
                    <a:pt x="1130" y="1047"/>
                  </a:lnTo>
                  <a:lnTo>
                    <a:pt x="1201" y="1047"/>
                  </a:lnTo>
                  <a:lnTo>
                    <a:pt x="1271" y="1047"/>
                  </a:lnTo>
                  <a:lnTo>
                    <a:pt x="1339" y="1047"/>
                  </a:lnTo>
                  <a:lnTo>
                    <a:pt x="1404" y="1047"/>
                  </a:lnTo>
                  <a:lnTo>
                    <a:pt x="1467" y="1047"/>
                  </a:lnTo>
                  <a:lnTo>
                    <a:pt x="1527" y="1047"/>
                  </a:lnTo>
                  <a:lnTo>
                    <a:pt x="1582" y="1047"/>
                  </a:lnTo>
                  <a:lnTo>
                    <a:pt x="1633" y="1047"/>
                  </a:lnTo>
                  <a:lnTo>
                    <a:pt x="1679" y="1047"/>
                  </a:lnTo>
                  <a:lnTo>
                    <a:pt x="1718" y="1047"/>
                  </a:lnTo>
                  <a:lnTo>
                    <a:pt x="1752" y="1047"/>
                  </a:lnTo>
                  <a:lnTo>
                    <a:pt x="1780" y="1047"/>
                  </a:lnTo>
                  <a:lnTo>
                    <a:pt x="1800" y="1047"/>
                  </a:lnTo>
                  <a:lnTo>
                    <a:pt x="1812" y="1047"/>
                  </a:lnTo>
                  <a:lnTo>
                    <a:pt x="1817" y="1047"/>
                  </a:lnTo>
                  <a:lnTo>
                    <a:pt x="1822" y="1046"/>
                  </a:lnTo>
                  <a:lnTo>
                    <a:pt x="1832" y="1042"/>
                  </a:lnTo>
                  <a:lnTo>
                    <a:pt x="1847" y="1038"/>
                  </a:lnTo>
                  <a:lnTo>
                    <a:pt x="1865" y="1030"/>
                  </a:lnTo>
                  <a:lnTo>
                    <a:pt x="1883" y="1019"/>
                  </a:lnTo>
                  <a:lnTo>
                    <a:pt x="1898" y="1007"/>
                  </a:lnTo>
                  <a:lnTo>
                    <a:pt x="1908" y="991"/>
                  </a:lnTo>
                  <a:lnTo>
                    <a:pt x="1911" y="971"/>
                  </a:lnTo>
                  <a:lnTo>
                    <a:pt x="1909" y="961"/>
                  </a:lnTo>
                  <a:lnTo>
                    <a:pt x="1906" y="950"/>
                  </a:lnTo>
                  <a:lnTo>
                    <a:pt x="1900" y="939"/>
                  </a:lnTo>
                  <a:lnTo>
                    <a:pt x="1891" y="926"/>
                  </a:lnTo>
                  <a:lnTo>
                    <a:pt x="1588" y="820"/>
                  </a:lnTo>
                  <a:lnTo>
                    <a:pt x="1586" y="806"/>
                  </a:lnTo>
                  <a:lnTo>
                    <a:pt x="1581" y="770"/>
                  </a:lnTo>
                  <a:lnTo>
                    <a:pt x="1573" y="715"/>
                  </a:lnTo>
                  <a:lnTo>
                    <a:pt x="1560" y="652"/>
                  </a:lnTo>
                  <a:lnTo>
                    <a:pt x="1543" y="585"/>
                  </a:lnTo>
                  <a:lnTo>
                    <a:pt x="1522" y="523"/>
                  </a:lnTo>
                  <a:lnTo>
                    <a:pt x="1495" y="470"/>
                  </a:lnTo>
                  <a:lnTo>
                    <a:pt x="1464" y="436"/>
                  </a:lnTo>
                  <a:lnTo>
                    <a:pt x="1463" y="431"/>
                  </a:lnTo>
                  <a:lnTo>
                    <a:pt x="1457" y="418"/>
                  </a:lnTo>
                  <a:lnTo>
                    <a:pt x="1448" y="398"/>
                  </a:lnTo>
                  <a:lnTo>
                    <a:pt x="1436" y="371"/>
                  </a:lnTo>
                  <a:lnTo>
                    <a:pt x="1418" y="340"/>
                  </a:lnTo>
                  <a:lnTo>
                    <a:pt x="1395" y="304"/>
                  </a:lnTo>
                  <a:lnTo>
                    <a:pt x="1366" y="266"/>
                  </a:lnTo>
                  <a:lnTo>
                    <a:pt x="1332" y="227"/>
                  </a:lnTo>
                  <a:lnTo>
                    <a:pt x="1292" y="188"/>
                  </a:lnTo>
                  <a:lnTo>
                    <a:pt x="1243" y="150"/>
                  </a:lnTo>
                  <a:lnTo>
                    <a:pt x="1189" y="113"/>
                  </a:lnTo>
                  <a:lnTo>
                    <a:pt x="1127" y="80"/>
                  </a:lnTo>
                  <a:lnTo>
                    <a:pt x="1057" y="51"/>
                  </a:lnTo>
                  <a:lnTo>
                    <a:pt x="978" y="27"/>
                  </a:lnTo>
                  <a:lnTo>
                    <a:pt x="892" y="11"/>
                  </a:lnTo>
                  <a:lnTo>
                    <a:pt x="795" y="2"/>
                  </a:lnTo>
                  <a:lnTo>
                    <a:pt x="793" y="2"/>
                  </a:lnTo>
                  <a:lnTo>
                    <a:pt x="788" y="0"/>
                  </a:lnTo>
                  <a:lnTo>
                    <a:pt x="779" y="0"/>
                  </a:lnTo>
                  <a:lnTo>
                    <a:pt x="766" y="0"/>
                  </a:lnTo>
                  <a:close/>
                </a:path>
              </a:pathLst>
            </a:custGeom>
            <a:solidFill>
              <a:srgbClr val="FFC14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80" name="Freeform 60"/>
            <p:cNvSpPr>
              <a:spLocks/>
            </p:cNvSpPr>
            <p:nvPr/>
          </p:nvSpPr>
          <p:spPr bwMode="auto">
            <a:xfrm>
              <a:off x="3208338" y="2657476"/>
              <a:ext cx="1588" cy="1588"/>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81" name="Freeform 61"/>
            <p:cNvSpPr>
              <a:spLocks/>
            </p:cNvSpPr>
            <p:nvPr/>
          </p:nvSpPr>
          <p:spPr bwMode="auto">
            <a:xfrm>
              <a:off x="3076576" y="1987551"/>
              <a:ext cx="1573213" cy="885825"/>
            </a:xfrm>
            <a:custGeom>
              <a:avLst/>
              <a:gdLst/>
              <a:ahLst/>
              <a:cxnLst>
                <a:cxn ang="0">
                  <a:pos x="1938" y="934"/>
                </a:cxn>
                <a:cxn ang="0">
                  <a:pos x="1818" y="882"/>
                </a:cxn>
                <a:cxn ang="0">
                  <a:pos x="1695" y="845"/>
                </a:cxn>
                <a:cxn ang="0">
                  <a:pos x="1608" y="618"/>
                </a:cxn>
                <a:cxn ang="0">
                  <a:pos x="1507" y="418"/>
                </a:cxn>
                <a:cxn ang="0">
                  <a:pos x="1330" y="170"/>
                </a:cxn>
                <a:cxn ang="0">
                  <a:pos x="836" y="1"/>
                </a:cxn>
                <a:cxn ang="0">
                  <a:pos x="793" y="1"/>
                </a:cxn>
                <a:cxn ang="0">
                  <a:pos x="594" y="30"/>
                </a:cxn>
                <a:cxn ang="0">
                  <a:pos x="406" y="123"/>
                </a:cxn>
                <a:cxn ang="0">
                  <a:pos x="196" y="387"/>
                </a:cxn>
                <a:cxn ang="0">
                  <a:pos x="105" y="733"/>
                </a:cxn>
                <a:cxn ang="0">
                  <a:pos x="165" y="838"/>
                </a:cxn>
                <a:cxn ang="0">
                  <a:pos x="189" y="618"/>
                </a:cxn>
                <a:cxn ang="0">
                  <a:pos x="344" y="272"/>
                </a:cxn>
                <a:cxn ang="0">
                  <a:pos x="512" y="134"/>
                </a:cxn>
                <a:cxn ang="0">
                  <a:pos x="697" y="75"/>
                </a:cxn>
                <a:cxn ang="0">
                  <a:pos x="810" y="66"/>
                </a:cxn>
                <a:cxn ang="0">
                  <a:pos x="1087" y="108"/>
                </a:cxn>
                <a:cxn ang="0">
                  <a:pos x="1398" y="344"/>
                </a:cxn>
                <a:cxn ang="0">
                  <a:pos x="1460" y="487"/>
                </a:cxn>
                <a:cxn ang="0">
                  <a:pos x="1502" y="542"/>
                </a:cxn>
                <a:cxn ang="0">
                  <a:pos x="1606" y="891"/>
                </a:cxn>
                <a:cxn ang="0">
                  <a:pos x="1682" y="912"/>
                </a:cxn>
                <a:cxn ang="0">
                  <a:pos x="1840" y="961"/>
                </a:cxn>
                <a:cxn ang="0">
                  <a:pos x="1905" y="1012"/>
                </a:cxn>
                <a:cxn ang="0">
                  <a:pos x="1818" y="1036"/>
                </a:cxn>
                <a:cxn ang="0">
                  <a:pos x="1430" y="722"/>
                </a:cxn>
                <a:cxn ang="0">
                  <a:pos x="1182" y="265"/>
                </a:cxn>
                <a:cxn ang="0">
                  <a:pos x="945" y="222"/>
                </a:cxn>
                <a:cxn ang="0">
                  <a:pos x="1044" y="383"/>
                </a:cxn>
                <a:cxn ang="0">
                  <a:pos x="1151" y="678"/>
                </a:cxn>
                <a:cxn ang="0">
                  <a:pos x="1186" y="918"/>
                </a:cxn>
                <a:cxn ang="0">
                  <a:pos x="536" y="860"/>
                </a:cxn>
                <a:cxn ang="0">
                  <a:pos x="575" y="530"/>
                </a:cxn>
                <a:cxn ang="0">
                  <a:pos x="762" y="215"/>
                </a:cxn>
                <a:cxn ang="0">
                  <a:pos x="590" y="191"/>
                </a:cxn>
                <a:cxn ang="0">
                  <a:pos x="288" y="553"/>
                </a:cxn>
                <a:cxn ang="0">
                  <a:pos x="193" y="895"/>
                </a:cxn>
                <a:cxn ang="0">
                  <a:pos x="119" y="897"/>
                </a:cxn>
                <a:cxn ang="0">
                  <a:pos x="4" y="971"/>
                </a:cxn>
                <a:cxn ang="0">
                  <a:pos x="40" y="1085"/>
                </a:cxn>
                <a:cxn ang="0">
                  <a:pos x="158" y="1116"/>
                </a:cxn>
                <a:cxn ang="0">
                  <a:pos x="1148" y="1051"/>
                </a:cxn>
                <a:cxn ang="0">
                  <a:pos x="74" y="1028"/>
                </a:cxn>
                <a:cxn ang="0">
                  <a:pos x="81" y="973"/>
                </a:cxn>
                <a:cxn ang="0">
                  <a:pos x="179" y="960"/>
                </a:cxn>
                <a:cxn ang="0">
                  <a:pos x="301" y="762"/>
                </a:cxn>
                <a:cxn ang="0">
                  <a:pos x="451" y="383"/>
                </a:cxn>
                <a:cxn ang="0">
                  <a:pos x="639" y="236"/>
                </a:cxn>
                <a:cxn ang="0">
                  <a:pos x="488" y="625"/>
                </a:cxn>
                <a:cxn ang="0">
                  <a:pos x="470" y="925"/>
                </a:cxn>
                <a:cxn ang="0">
                  <a:pos x="1044" y="981"/>
                </a:cxn>
                <a:cxn ang="0">
                  <a:pos x="1241" y="806"/>
                </a:cxn>
                <a:cxn ang="0">
                  <a:pos x="1131" y="409"/>
                </a:cxn>
                <a:cxn ang="0">
                  <a:pos x="1216" y="394"/>
                </a:cxn>
                <a:cxn ang="0">
                  <a:pos x="1388" y="854"/>
                </a:cxn>
                <a:cxn ang="0">
                  <a:pos x="1404" y="1101"/>
                </a:cxn>
                <a:cxn ang="0">
                  <a:pos x="1952" y="1075"/>
                </a:cxn>
                <a:cxn ang="0">
                  <a:pos x="1981" y="1033"/>
                </a:cxn>
                <a:cxn ang="0">
                  <a:pos x="1982" y="1009"/>
                </a:cxn>
              </a:cxnLst>
              <a:rect l="0" t="0" r="r" b="b"/>
              <a:pathLst>
                <a:path w="1982" h="1117">
                  <a:moveTo>
                    <a:pt x="1981" y="999"/>
                  </a:moveTo>
                  <a:lnTo>
                    <a:pt x="1979" y="988"/>
                  </a:lnTo>
                  <a:lnTo>
                    <a:pt x="1974" y="975"/>
                  </a:lnTo>
                  <a:lnTo>
                    <a:pt x="1967" y="964"/>
                  </a:lnTo>
                  <a:lnTo>
                    <a:pt x="1959" y="953"/>
                  </a:lnTo>
                  <a:lnTo>
                    <a:pt x="1950" y="943"/>
                  </a:lnTo>
                  <a:lnTo>
                    <a:pt x="1938" y="934"/>
                  </a:lnTo>
                  <a:lnTo>
                    <a:pt x="1927" y="926"/>
                  </a:lnTo>
                  <a:lnTo>
                    <a:pt x="1914" y="919"/>
                  </a:lnTo>
                  <a:lnTo>
                    <a:pt x="1896" y="911"/>
                  </a:lnTo>
                  <a:lnTo>
                    <a:pt x="1876" y="904"/>
                  </a:lnTo>
                  <a:lnTo>
                    <a:pt x="1858" y="896"/>
                  </a:lnTo>
                  <a:lnTo>
                    <a:pt x="1838" y="889"/>
                  </a:lnTo>
                  <a:lnTo>
                    <a:pt x="1818" y="882"/>
                  </a:lnTo>
                  <a:lnTo>
                    <a:pt x="1800" y="876"/>
                  </a:lnTo>
                  <a:lnTo>
                    <a:pt x="1780" y="870"/>
                  </a:lnTo>
                  <a:lnTo>
                    <a:pt x="1762" y="865"/>
                  </a:lnTo>
                  <a:lnTo>
                    <a:pt x="1745" y="859"/>
                  </a:lnTo>
                  <a:lnTo>
                    <a:pt x="1727" y="854"/>
                  </a:lnTo>
                  <a:lnTo>
                    <a:pt x="1710" y="850"/>
                  </a:lnTo>
                  <a:lnTo>
                    <a:pt x="1695" y="845"/>
                  </a:lnTo>
                  <a:lnTo>
                    <a:pt x="1681" y="842"/>
                  </a:lnTo>
                  <a:lnTo>
                    <a:pt x="1667" y="838"/>
                  </a:lnTo>
                  <a:lnTo>
                    <a:pt x="1656" y="835"/>
                  </a:lnTo>
                  <a:lnTo>
                    <a:pt x="1646" y="832"/>
                  </a:lnTo>
                  <a:lnTo>
                    <a:pt x="1638" y="751"/>
                  </a:lnTo>
                  <a:lnTo>
                    <a:pt x="1625" y="679"/>
                  </a:lnTo>
                  <a:lnTo>
                    <a:pt x="1608" y="618"/>
                  </a:lnTo>
                  <a:lnTo>
                    <a:pt x="1588" y="568"/>
                  </a:lnTo>
                  <a:lnTo>
                    <a:pt x="1568" y="526"/>
                  </a:lnTo>
                  <a:lnTo>
                    <a:pt x="1549" y="493"/>
                  </a:lnTo>
                  <a:lnTo>
                    <a:pt x="1533" y="470"/>
                  </a:lnTo>
                  <a:lnTo>
                    <a:pt x="1520" y="455"/>
                  </a:lnTo>
                  <a:lnTo>
                    <a:pt x="1515" y="440"/>
                  </a:lnTo>
                  <a:lnTo>
                    <a:pt x="1507" y="418"/>
                  </a:lnTo>
                  <a:lnTo>
                    <a:pt x="1496" y="390"/>
                  </a:lnTo>
                  <a:lnTo>
                    <a:pt x="1481" y="359"/>
                  </a:lnTo>
                  <a:lnTo>
                    <a:pt x="1460" y="324"/>
                  </a:lnTo>
                  <a:lnTo>
                    <a:pt x="1436" y="287"/>
                  </a:lnTo>
                  <a:lnTo>
                    <a:pt x="1406" y="248"/>
                  </a:lnTo>
                  <a:lnTo>
                    <a:pt x="1371" y="208"/>
                  </a:lnTo>
                  <a:lnTo>
                    <a:pt x="1330" y="170"/>
                  </a:lnTo>
                  <a:lnTo>
                    <a:pt x="1282" y="134"/>
                  </a:lnTo>
                  <a:lnTo>
                    <a:pt x="1227" y="99"/>
                  </a:lnTo>
                  <a:lnTo>
                    <a:pt x="1165" y="68"/>
                  </a:lnTo>
                  <a:lnTo>
                    <a:pt x="1095" y="43"/>
                  </a:lnTo>
                  <a:lnTo>
                    <a:pt x="1018" y="22"/>
                  </a:lnTo>
                  <a:lnTo>
                    <a:pt x="931" y="8"/>
                  </a:lnTo>
                  <a:lnTo>
                    <a:pt x="836" y="1"/>
                  </a:lnTo>
                  <a:lnTo>
                    <a:pt x="830" y="1"/>
                  </a:lnTo>
                  <a:lnTo>
                    <a:pt x="824" y="0"/>
                  </a:lnTo>
                  <a:lnTo>
                    <a:pt x="817" y="0"/>
                  </a:lnTo>
                  <a:lnTo>
                    <a:pt x="811" y="0"/>
                  </a:lnTo>
                  <a:lnTo>
                    <a:pt x="806" y="0"/>
                  </a:lnTo>
                  <a:lnTo>
                    <a:pt x="800" y="0"/>
                  </a:lnTo>
                  <a:lnTo>
                    <a:pt x="793" y="1"/>
                  </a:lnTo>
                  <a:lnTo>
                    <a:pt x="787" y="1"/>
                  </a:lnTo>
                  <a:lnTo>
                    <a:pt x="753" y="2"/>
                  </a:lnTo>
                  <a:lnTo>
                    <a:pt x="719" y="6"/>
                  </a:lnTo>
                  <a:lnTo>
                    <a:pt x="687" y="9"/>
                  </a:lnTo>
                  <a:lnTo>
                    <a:pt x="655" y="15"/>
                  </a:lnTo>
                  <a:lnTo>
                    <a:pt x="625" y="22"/>
                  </a:lnTo>
                  <a:lnTo>
                    <a:pt x="594" y="30"/>
                  </a:lnTo>
                  <a:lnTo>
                    <a:pt x="565" y="39"/>
                  </a:lnTo>
                  <a:lnTo>
                    <a:pt x="536" y="49"/>
                  </a:lnTo>
                  <a:lnTo>
                    <a:pt x="508" y="62"/>
                  </a:lnTo>
                  <a:lnTo>
                    <a:pt x="481" y="75"/>
                  </a:lnTo>
                  <a:lnTo>
                    <a:pt x="455" y="90"/>
                  </a:lnTo>
                  <a:lnTo>
                    <a:pt x="430" y="106"/>
                  </a:lnTo>
                  <a:lnTo>
                    <a:pt x="406" y="123"/>
                  </a:lnTo>
                  <a:lnTo>
                    <a:pt x="382" y="142"/>
                  </a:lnTo>
                  <a:lnTo>
                    <a:pt x="359" y="161"/>
                  </a:lnTo>
                  <a:lnTo>
                    <a:pt x="337" y="182"/>
                  </a:lnTo>
                  <a:lnTo>
                    <a:pt x="294" y="229"/>
                  </a:lnTo>
                  <a:lnTo>
                    <a:pt x="256" y="280"/>
                  </a:lnTo>
                  <a:lnTo>
                    <a:pt x="224" y="333"/>
                  </a:lnTo>
                  <a:lnTo>
                    <a:pt x="196" y="387"/>
                  </a:lnTo>
                  <a:lnTo>
                    <a:pt x="173" y="441"/>
                  </a:lnTo>
                  <a:lnTo>
                    <a:pt x="154" y="495"/>
                  </a:lnTo>
                  <a:lnTo>
                    <a:pt x="139" y="548"/>
                  </a:lnTo>
                  <a:lnTo>
                    <a:pt x="126" y="600"/>
                  </a:lnTo>
                  <a:lnTo>
                    <a:pt x="117" y="648"/>
                  </a:lnTo>
                  <a:lnTo>
                    <a:pt x="110" y="693"/>
                  </a:lnTo>
                  <a:lnTo>
                    <a:pt x="105" y="733"/>
                  </a:lnTo>
                  <a:lnTo>
                    <a:pt x="102" y="769"/>
                  </a:lnTo>
                  <a:lnTo>
                    <a:pt x="101" y="799"/>
                  </a:lnTo>
                  <a:lnTo>
                    <a:pt x="99" y="823"/>
                  </a:lnTo>
                  <a:lnTo>
                    <a:pt x="99" y="838"/>
                  </a:lnTo>
                  <a:lnTo>
                    <a:pt x="99" y="846"/>
                  </a:lnTo>
                  <a:lnTo>
                    <a:pt x="165" y="844"/>
                  </a:lnTo>
                  <a:lnTo>
                    <a:pt x="165" y="838"/>
                  </a:lnTo>
                  <a:lnTo>
                    <a:pt x="165" y="826"/>
                  </a:lnTo>
                  <a:lnTo>
                    <a:pt x="166" y="805"/>
                  </a:lnTo>
                  <a:lnTo>
                    <a:pt x="167" y="777"/>
                  </a:lnTo>
                  <a:lnTo>
                    <a:pt x="171" y="744"/>
                  </a:lnTo>
                  <a:lnTo>
                    <a:pt x="174" y="706"/>
                  </a:lnTo>
                  <a:lnTo>
                    <a:pt x="181" y="664"/>
                  </a:lnTo>
                  <a:lnTo>
                    <a:pt x="189" y="618"/>
                  </a:lnTo>
                  <a:lnTo>
                    <a:pt x="201" y="570"/>
                  </a:lnTo>
                  <a:lnTo>
                    <a:pt x="216" y="520"/>
                  </a:lnTo>
                  <a:lnTo>
                    <a:pt x="233" y="470"/>
                  </a:lnTo>
                  <a:lnTo>
                    <a:pt x="254" y="418"/>
                  </a:lnTo>
                  <a:lnTo>
                    <a:pt x="279" y="367"/>
                  </a:lnTo>
                  <a:lnTo>
                    <a:pt x="309" y="319"/>
                  </a:lnTo>
                  <a:lnTo>
                    <a:pt x="344" y="272"/>
                  </a:lnTo>
                  <a:lnTo>
                    <a:pt x="383" y="228"/>
                  </a:lnTo>
                  <a:lnTo>
                    <a:pt x="402" y="210"/>
                  </a:lnTo>
                  <a:lnTo>
                    <a:pt x="423" y="192"/>
                  </a:lnTo>
                  <a:lnTo>
                    <a:pt x="444" y="175"/>
                  </a:lnTo>
                  <a:lnTo>
                    <a:pt x="466" y="160"/>
                  </a:lnTo>
                  <a:lnTo>
                    <a:pt x="489" y="146"/>
                  </a:lnTo>
                  <a:lnTo>
                    <a:pt x="512" y="134"/>
                  </a:lnTo>
                  <a:lnTo>
                    <a:pt x="536" y="121"/>
                  </a:lnTo>
                  <a:lnTo>
                    <a:pt x="561" y="111"/>
                  </a:lnTo>
                  <a:lnTo>
                    <a:pt x="587" y="101"/>
                  </a:lnTo>
                  <a:lnTo>
                    <a:pt x="613" y="93"/>
                  </a:lnTo>
                  <a:lnTo>
                    <a:pt x="641" y="85"/>
                  </a:lnTo>
                  <a:lnTo>
                    <a:pt x="669" y="79"/>
                  </a:lnTo>
                  <a:lnTo>
                    <a:pt x="697" y="75"/>
                  </a:lnTo>
                  <a:lnTo>
                    <a:pt x="726" y="71"/>
                  </a:lnTo>
                  <a:lnTo>
                    <a:pt x="756" y="68"/>
                  </a:lnTo>
                  <a:lnTo>
                    <a:pt x="787" y="67"/>
                  </a:lnTo>
                  <a:lnTo>
                    <a:pt x="793" y="67"/>
                  </a:lnTo>
                  <a:lnTo>
                    <a:pt x="799" y="66"/>
                  </a:lnTo>
                  <a:lnTo>
                    <a:pt x="805" y="66"/>
                  </a:lnTo>
                  <a:lnTo>
                    <a:pt x="810" y="66"/>
                  </a:lnTo>
                  <a:lnTo>
                    <a:pt x="816" y="66"/>
                  </a:lnTo>
                  <a:lnTo>
                    <a:pt x="823" y="66"/>
                  </a:lnTo>
                  <a:lnTo>
                    <a:pt x="829" y="67"/>
                  </a:lnTo>
                  <a:lnTo>
                    <a:pt x="835" y="67"/>
                  </a:lnTo>
                  <a:lnTo>
                    <a:pt x="928" y="74"/>
                  </a:lnTo>
                  <a:lnTo>
                    <a:pt x="1012" y="87"/>
                  </a:lnTo>
                  <a:lnTo>
                    <a:pt x="1087" y="108"/>
                  </a:lnTo>
                  <a:lnTo>
                    <a:pt x="1154" y="134"/>
                  </a:lnTo>
                  <a:lnTo>
                    <a:pt x="1211" y="165"/>
                  </a:lnTo>
                  <a:lnTo>
                    <a:pt x="1262" y="198"/>
                  </a:lnTo>
                  <a:lnTo>
                    <a:pt x="1306" y="234"/>
                  </a:lnTo>
                  <a:lnTo>
                    <a:pt x="1343" y="271"/>
                  </a:lnTo>
                  <a:lnTo>
                    <a:pt x="1373" y="309"/>
                  </a:lnTo>
                  <a:lnTo>
                    <a:pt x="1398" y="344"/>
                  </a:lnTo>
                  <a:lnTo>
                    <a:pt x="1417" y="378"/>
                  </a:lnTo>
                  <a:lnTo>
                    <a:pt x="1434" y="409"/>
                  </a:lnTo>
                  <a:lnTo>
                    <a:pt x="1445" y="435"/>
                  </a:lnTo>
                  <a:lnTo>
                    <a:pt x="1452" y="456"/>
                  </a:lnTo>
                  <a:lnTo>
                    <a:pt x="1457" y="471"/>
                  </a:lnTo>
                  <a:lnTo>
                    <a:pt x="1459" y="478"/>
                  </a:lnTo>
                  <a:lnTo>
                    <a:pt x="1460" y="487"/>
                  </a:lnTo>
                  <a:lnTo>
                    <a:pt x="1461" y="488"/>
                  </a:lnTo>
                  <a:lnTo>
                    <a:pt x="1464" y="490"/>
                  </a:lnTo>
                  <a:lnTo>
                    <a:pt x="1466" y="493"/>
                  </a:lnTo>
                  <a:lnTo>
                    <a:pt x="1467" y="494"/>
                  </a:lnTo>
                  <a:lnTo>
                    <a:pt x="1472" y="500"/>
                  </a:lnTo>
                  <a:lnTo>
                    <a:pt x="1484" y="516"/>
                  </a:lnTo>
                  <a:lnTo>
                    <a:pt x="1502" y="542"/>
                  </a:lnTo>
                  <a:lnTo>
                    <a:pt x="1522" y="581"/>
                  </a:lnTo>
                  <a:lnTo>
                    <a:pt x="1543" y="632"/>
                  </a:lnTo>
                  <a:lnTo>
                    <a:pt x="1561" y="694"/>
                  </a:lnTo>
                  <a:lnTo>
                    <a:pt x="1574" y="770"/>
                  </a:lnTo>
                  <a:lnTo>
                    <a:pt x="1581" y="859"/>
                  </a:lnTo>
                  <a:lnTo>
                    <a:pt x="1581" y="885"/>
                  </a:lnTo>
                  <a:lnTo>
                    <a:pt x="1606" y="891"/>
                  </a:lnTo>
                  <a:lnTo>
                    <a:pt x="1609" y="891"/>
                  </a:lnTo>
                  <a:lnTo>
                    <a:pt x="1613" y="893"/>
                  </a:lnTo>
                  <a:lnTo>
                    <a:pt x="1623" y="896"/>
                  </a:lnTo>
                  <a:lnTo>
                    <a:pt x="1634" y="898"/>
                  </a:lnTo>
                  <a:lnTo>
                    <a:pt x="1648" y="902"/>
                  </a:lnTo>
                  <a:lnTo>
                    <a:pt x="1664" y="906"/>
                  </a:lnTo>
                  <a:lnTo>
                    <a:pt x="1682" y="912"/>
                  </a:lnTo>
                  <a:lnTo>
                    <a:pt x="1702" y="918"/>
                  </a:lnTo>
                  <a:lnTo>
                    <a:pt x="1723" y="923"/>
                  </a:lnTo>
                  <a:lnTo>
                    <a:pt x="1746" y="930"/>
                  </a:lnTo>
                  <a:lnTo>
                    <a:pt x="1769" y="937"/>
                  </a:lnTo>
                  <a:lnTo>
                    <a:pt x="1793" y="945"/>
                  </a:lnTo>
                  <a:lnTo>
                    <a:pt x="1817" y="953"/>
                  </a:lnTo>
                  <a:lnTo>
                    <a:pt x="1840" y="961"/>
                  </a:lnTo>
                  <a:lnTo>
                    <a:pt x="1864" y="969"/>
                  </a:lnTo>
                  <a:lnTo>
                    <a:pt x="1888" y="979"/>
                  </a:lnTo>
                  <a:lnTo>
                    <a:pt x="1893" y="983"/>
                  </a:lnTo>
                  <a:lnTo>
                    <a:pt x="1900" y="989"/>
                  </a:lnTo>
                  <a:lnTo>
                    <a:pt x="1904" y="997"/>
                  </a:lnTo>
                  <a:lnTo>
                    <a:pt x="1906" y="1006"/>
                  </a:lnTo>
                  <a:lnTo>
                    <a:pt x="1905" y="1012"/>
                  </a:lnTo>
                  <a:lnTo>
                    <a:pt x="1901" y="1018"/>
                  </a:lnTo>
                  <a:lnTo>
                    <a:pt x="1897" y="1024"/>
                  </a:lnTo>
                  <a:lnTo>
                    <a:pt x="1888" y="1028"/>
                  </a:lnTo>
                  <a:lnTo>
                    <a:pt x="1876" y="1032"/>
                  </a:lnTo>
                  <a:lnTo>
                    <a:pt x="1861" y="1035"/>
                  </a:lnTo>
                  <a:lnTo>
                    <a:pt x="1841" y="1036"/>
                  </a:lnTo>
                  <a:lnTo>
                    <a:pt x="1818" y="1036"/>
                  </a:lnTo>
                  <a:lnTo>
                    <a:pt x="1468" y="1036"/>
                  </a:lnTo>
                  <a:lnTo>
                    <a:pt x="1467" y="1003"/>
                  </a:lnTo>
                  <a:lnTo>
                    <a:pt x="1465" y="960"/>
                  </a:lnTo>
                  <a:lnTo>
                    <a:pt x="1460" y="910"/>
                  </a:lnTo>
                  <a:lnTo>
                    <a:pt x="1453" y="852"/>
                  </a:lnTo>
                  <a:lnTo>
                    <a:pt x="1444" y="789"/>
                  </a:lnTo>
                  <a:lnTo>
                    <a:pt x="1430" y="722"/>
                  </a:lnTo>
                  <a:lnTo>
                    <a:pt x="1412" y="653"/>
                  </a:lnTo>
                  <a:lnTo>
                    <a:pt x="1390" y="583"/>
                  </a:lnTo>
                  <a:lnTo>
                    <a:pt x="1361" y="512"/>
                  </a:lnTo>
                  <a:lnTo>
                    <a:pt x="1326" y="444"/>
                  </a:lnTo>
                  <a:lnTo>
                    <a:pt x="1286" y="380"/>
                  </a:lnTo>
                  <a:lnTo>
                    <a:pt x="1239" y="319"/>
                  </a:lnTo>
                  <a:lnTo>
                    <a:pt x="1182" y="265"/>
                  </a:lnTo>
                  <a:lnTo>
                    <a:pt x="1119" y="218"/>
                  </a:lnTo>
                  <a:lnTo>
                    <a:pt x="1046" y="180"/>
                  </a:lnTo>
                  <a:lnTo>
                    <a:pt x="965" y="152"/>
                  </a:lnTo>
                  <a:lnTo>
                    <a:pt x="931" y="204"/>
                  </a:lnTo>
                  <a:lnTo>
                    <a:pt x="934" y="206"/>
                  </a:lnTo>
                  <a:lnTo>
                    <a:pt x="938" y="212"/>
                  </a:lnTo>
                  <a:lnTo>
                    <a:pt x="945" y="222"/>
                  </a:lnTo>
                  <a:lnTo>
                    <a:pt x="955" y="236"/>
                  </a:lnTo>
                  <a:lnTo>
                    <a:pt x="967" y="252"/>
                  </a:lnTo>
                  <a:lnTo>
                    <a:pt x="981" y="273"/>
                  </a:lnTo>
                  <a:lnTo>
                    <a:pt x="995" y="296"/>
                  </a:lnTo>
                  <a:lnTo>
                    <a:pt x="1011" y="322"/>
                  </a:lnTo>
                  <a:lnTo>
                    <a:pt x="1027" y="351"/>
                  </a:lnTo>
                  <a:lnTo>
                    <a:pt x="1044" y="383"/>
                  </a:lnTo>
                  <a:lnTo>
                    <a:pt x="1061" y="418"/>
                  </a:lnTo>
                  <a:lnTo>
                    <a:pt x="1079" y="455"/>
                  </a:lnTo>
                  <a:lnTo>
                    <a:pt x="1095" y="494"/>
                  </a:lnTo>
                  <a:lnTo>
                    <a:pt x="1111" y="535"/>
                  </a:lnTo>
                  <a:lnTo>
                    <a:pt x="1125" y="579"/>
                  </a:lnTo>
                  <a:lnTo>
                    <a:pt x="1139" y="625"/>
                  </a:lnTo>
                  <a:lnTo>
                    <a:pt x="1151" y="678"/>
                  </a:lnTo>
                  <a:lnTo>
                    <a:pt x="1162" y="725"/>
                  </a:lnTo>
                  <a:lnTo>
                    <a:pt x="1170" y="768"/>
                  </a:lnTo>
                  <a:lnTo>
                    <a:pt x="1174" y="806"/>
                  </a:lnTo>
                  <a:lnTo>
                    <a:pt x="1179" y="841"/>
                  </a:lnTo>
                  <a:lnTo>
                    <a:pt x="1181" y="869"/>
                  </a:lnTo>
                  <a:lnTo>
                    <a:pt x="1184" y="896"/>
                  </a:lnTo>
                  <a:lnTo>
                    <a:pt x="1186" y="918"/>
                  </a:lnTo>
                  <a:lnTo>
                    <a:pt x="1089" y="917"/>
                  </a:lnTo>
                  <a:lnTo>
                    <a:pt x="1018" y="725"/>
                  </a:lnTo>
                  <a:lnTo>
                    <a:pt x="715" y="725"/>
                  </a:lnTo>
                  <a:lnTo>
                    <a:pt x="661" y="917"/>
                  </a:lnTo>
                  <a:lnTo>
                    <a:pt x="536" y="917"/>
                  </a:lnTo>
                  <a:lnTo>
                    <a:pt x="536" y="891"/>
                  </a:lnTo>
                  <a:lnTo>
                    <a:pt x="536" y="860"/>
                  </a:lnTo>
                  <a:lnTo>
                    <a:pt x="536" y="822"/>
                  </a:lnTo>
                  <a:lnTo>
                    <a:pt x="538" y="781"/>
                  </a:lnTo>
                  <a:lnTo>
                    <a:pt x="542" y="735"/>
                  </a:lnTo>
                  <a:lnTo>
                    <a:pt x="546" y="686"/>
                  </a:lnTo>
                  <a:lnTo>
                    <a:pt x="553" y="636"/>
                  </a:lnTo>
                  <a:lnTo>
                    <a:pt x="563" y="583"/>
                  </a:lnTo>
                  <a:lnTo>
                    <a:pt x="575" y="530"/>
                  </a:lnTo>
                  <a:lnTo>
                    <a:pt x="590" y="478"/>
                  </a:lnTo>
                  <a:lnTo>
                    <a:pt x="609" y="426"/>
                  </a:lnTo>
                  <a:lnTo>
                    <a:pt x="631" y="376"/>
                  </a:lnTo>
                  <a:lnTo>
                    <a:pt x="657" y="330"/>
                  </a:lnTo>
                  <a:lnTo>
                    <a:pt x="687" y="287"/>
                  </a:lnTo>
                  <a:lnTo>
                    <a:pt x="722" y="249"/>
                  </a:lnTo>
                  <a:lnTo>
                    <a:pt x="762" y="215"/>
                  </a:lnTo>
                  <a:lnTo>
                    <a:pt x="742" y="157"/>
                  </a:lnTo>
                  <a:lnTo>
                    <a:pt x="737" y="155"/>
                  </a:lnTo>
                  <a:lnTo>
                    <a:pt x="720" y="155"/>
                  </a:lnTo>
                  <a:lnTo>
                    <a:pt x="697" y="158"/>
                  </a:lnTo>
                  <a:lnTo>
                    <a:pt x="667" y="163"/>
                  </a:lnTo>
                  <a:lnTo>
                    <a:pt x="631" y="175"/>
                  </a:lnTo>
                  <a:lnTo>
                    <a:pt x="590" y="191"/>
                  </a:lnTo>
                  <a:lnTo>
                    <a:pt x="546" y="214"/>
                  </a:lnTo>
                  <a:lnTo>
                    <a:pt x="502" y="245"/>
                  </a:lnTo>
                  <a:lnTo>
                    <a:pt x="455" y="286"/>
                  </a:lnTo>
                  <a:lnTo>
                    <a:pt x="409" y="335"/>
                  </a:lnTo>
                  <a:lnTo>
                    <a:pt x="366" y="396"/>
                  </a:lnTo>
                  <a:lnTo>
                    <a:pt x="325" y="467"/>
                  </a:lnTo>
                  <a:lnTo>
                    <a:pt x="288" y="553"/>
                  </a:lnTo>
                  <a:lnTo>
                    <a:pt x="258" y="652"/>
                  </a:lnTo>
                  <a:lnTo>
                    <a:pt x="234" y="766"/>
                  </a:lnTo>
                  <a:lnTo>
                    <a:pt x="219" y="895"/>
                  </a:lnTo>
                  <a:lnTo>
                    <a:pt x="212" y="895"/>
                  </a:lnTo>
                  <a:lnTo>
                    <a:pt x="205" y="895"/>
                  </a:lnTo>
                  <a:lnTo>
                    <a:pt x="199" y="895"/>
                  </a:lnTo>
                  <a:lnTo>
                    <a:pt x="193" y="895"/>
                  </a:lnTo>
                  <a:lnTo>
                    <a:pt x="188" y="895"/>
                  </a:lnTo>
                  <a:lnTo>
                    <a:pt x="184" y="895"/>
                  </a:lnTo>
                  <a:lnTo>
                    <a:pt x="181" y="895"/>
                  </a:lnTo>
                  <a:lnTo>
                    <a:pt x="180" y="895"/>
                  </a:lnTo>
                  <a:lnTo>
                    <a:pt x="161" y="895"/>
                  </a:lnTo>
                  <a:lnTo>
                    <a:pt x="140" y="896"/>
                  </a:lnTo>
                  <a:lnTo>
                    <a:pt x="119" y="897"/>
                  </a:lnTo>
                  <a:lnTo>
                    <a:pt x="98" y="899"/>
                  </a:lnTo>
                  <a:lnTo>
                    <a:pt x="78" y="905"/>
                  </a:lnTo>
                  <a:lnTo>
                    <a:pt x="58" y="912"/>
                  </a:lnTo>
                  <a:lnTo>
                    <a:pt x="41" y="921"/>
                  </a:lnTo>
                  <a:lnTo>
                    <a:pt x="25" y="935"/>
                  </a:lnTo>
                  <a:lnTo>
                    <a:pt x="12" y="952"/>
                  </a:lnTo>
                  <a:lnTo>
                    <a:pt x="4" y="971"/>
                  </a:lnTo>
                  <a:lnTo>
                    <a:pt x="0" y="994"/>
                  </a:lnTo>
                  <a:lnTo>
                    <a:pt x="0" y="1018"/>
                  </a:lnTo>
                  <a:lnTo>
                    <a:pt x="4" y="1035"/>
                  </a:lnTo>
                  <a:lnTo>
                    <a:pt x="10" y="1050"/>
                  </a:lnTo>
                  <a:lnTo>
                    <a:pt x="18" y="1064"/>
                  </a:lnTo>
                  <a:lnTo>
                    <a:pt x="27" y="1075"/>
                  </a:lnTo>
                  <a:lnTo>
                    <a:pt x="40" y="1085"/>
                  </a:lnTo>
                  <a:lnTo>
                    <a:pt x="53" y="1093"/>
                  </a:lnTo>
                  <a:lnTo>
                    <a:pt x="68" y="1100"/>
                  </a:lnTo>
                  <a:lnTo>
                    <a:pt x="84" y="1104"/>
                  </a:lnTo>
                  <a:lnTo>
                    <a:pt x="103" y="1109"/>
                  </a:lnTo>
                  <a:lnTo>
                    <a:pt x="120" y="1111"/>
                  </a:lnTo>
                  <a:lnTo>
                    <a:pt x="140" y="1113"/>
                  </a:lnTo>
                  <a:lnTo>
                    <a:pt x="158" y="1116"/>
                  </a:lnTo>
                  <a:lnTo>
                    <a:pt x="178" y="1116"/>
                  </a:lnTo>
                  <a:lnTo>
                    <a:pt x="197" y="1117"/>
                  </a:lnTo>
                  <a:lnTo>
                    <a:pt x="216" y="1117"/>
                  </a:lnTo>
                  <a:lnTo>
                    <a:pt x="234" y="1117"/>
                  </a:lnTo>
                  <a:lnTo>
                    <a:pt x="458" y="1117"/>
                  </a:lnTo>
                  <a:lnTo>
                    <a:pt x="1146" y="1116"/>
                  </a:lnTo>
                  <a:lnTo>
                    <a:pt x="1148" y="1051"/>
                  </a:lnTo>
                  <a:lnTo>
                    <a:pt x="234" y="1051"/>
                  </a:lnTo>
                  <a:lnTo>
                    <a:pt x="188" y="1050"/>
                  </a:lnTo>
                  <a:lnTo>
                    <a:pt x="150" y="1049"/>
                  </a:lnTo>
                  <a:lnTo>
                    <a:pt x="121" y="1045"/>
                  </a:lnTo>
                  <a:lnTo>
                    <a:pt x="99" y="1041"/>
                  </a:lnTo>
                  <a:lnTo>
                    <a:pt x="84" y="1035"/>
                  </a:lnTo>
                  <a:lnTo>
                    <a:pt x="74" y="1028"/>
                  </a:lnTo>
                  <a:lnTo>
                    <a:pt x="68" y="1020"/>
                  </a:lnTo>
                  <a:lnTo>
                    <a:pt x="66" y="1011"/>
                  </a:lnTo>
                  <a:lnTo>
                    <a:pt x="66" y="997"/>
                  </a:lnTo>
                  <a:lnTo>
                    <a:pt x="68" y="988"/>
                  </a:lnTo>
                  <a:lnTo>
                    <a:pt x="71" y="982"/>
                  </a:lnTo>
                  <a:lnTo>
                    <a:pt x="73" y="980"/>
                  </a:lnTo>
                  <a:lnTo>
                    <a:pt x="81" y="973"/>
                  </a:lnTo>
                  <a:lnTo>
                    <a:pt x="93" y="968"/>
                  </a:lnTo>
                  <a:lnTo>
                    <a:pt x="105" y="965"/>
                  </a:lnTo>
                  <a:lnTo>
                    <a:pt x="120" y="963"/>
                  </a:lnTo>
                  <a:lnTo>
                    <a:pt x="135" y="961"/>
                  </a:lnTo>
                  <a:lnTo>
                    <a:pt x="150" y="960"/>
                  </a:lnTo>
                  <a:lnTo>
                    <a:pt x="165" y="960"/>
                  </a:lnTo>
                  <a:lnTo>
                    <a:pt x="179" y="960"/>
                  </a:lnTo>
                  <a:lnTo>
                    <a:pt x="282" y="959"/>
                  </a:lnTo>
                  <a:lnTo>
                    <a:pt x="282" y="955"/>
                  </a:lnTo>
                  <a:lnTo>
                    <a:pt x="282" y="944"/>
                  </a:lnTo>
                  <a:lnTo>
                    <a:pt x="283" y="934"/>
                  </a:lnTo>
                  <a:lnTo>
                    <a:pt x="283" y="929"/>
                  </a:lnTo>
                  <a:lnTo>
                    <a:pt x="291" y="843"/>
                  </a:lnTo>
                  <a:lnTo>
                    <a:pt x="301" y="762"/>
                  </a:lnTo>
                  <a:lnTo>
                    <a:pt x="316" y="690"/>
                  </a:lnTo>
                  <a:lnTo>
                    <a:pt x="333" y="624"/>
                  </a:lnTo>
                  <a:lnTo>
                    <a:pt x="353" y="564"/>
                  </a:lnTo>
                  <a:lnTo>
                    <a:pt x="375" y="511"/>
                  </a:lnTo>
                  <a:lnTo>
                    <a:pt x="399" y="463"/>
                  </a:lnTo>
                  <a:lnTo>
                    <a:pt x="424" y="420"/>
                  </a:lnTo>
                  <a:lnTo>
                    <a:pt x="451" y="383"/>
                  </a:lnTo>
                  <a:lnTo>
                    <a:pt x="479" y="351"/>
                  </a:lnTo>
                  <a:lnTo>
                    <a:pt x="506" y="322"/>
                  </a:lnTo>
                  <a:lnTo>
                    <a:pt x="534" y="298"/>
                  </a:lnTo>
                  <a:lnTo>
                    <a:pt x="561" y="277"/>
                  </a:lnTo>
                  <a:lnTo>
                    <a:pt x="588" y="261"/>
                  </a:lnTo>
                  <a:lnTo>
                    <a:pt x="614" y="248"/>
                  </a:lnTo>
                  <a:lnTo>
                    <a:pt x="639" y="236"/>
                  </a:lnTo>
                  <a:lnTo>
                    <a:pt x="604" y="286"/>
                  </a:lnTo>
                  <a:lnTo>
                    <a:pt x="574" y="338"/>
                  </a:lnTo>
                  <a:lnTo>
                    <a:pt x="550" y="394"/>
                  </a:lnTo>
                  <a:lnTo>
                    <a:pt x="529" y="451"/>
                  </a:lnTo>
                  <a:lnTo>
                    <a:pt x="512" y="509"/>
                  </a:lnTo>
                  <a:lnTo>
                    <a:pt x="498" y="568"/>
                  </a:lnTo>
                  <a:lnTo>
                    <a:pt x="488" y="625"/>
                  </a:lnTo>
                  <a:lnTo>
                    <a:pt x="481" y="680"/>
                  </a:lnTo>
                  <a:lnTo>
                    <a:pt x="475" y="733"/>
                  </a:lnTo>
                  <a:lnTo>
                    <a:pt x="472" y="782"/>
                  </a:lnTo>
                  <a:lnTo>
                    <a:pt x="470" y="827"/>
                  </a:lnTo>
                  <a:lnTo>
                    <a:pt x="469" y="866"/>
                  </a:lnTo>
                  <a:lnTo>
                    <a:pt x="469" y="899"/>
                  </a:lnTo>
                  <a:lnTo>
                    <a:pt x="470" y="925"/>
                  </a:lnTo>
                  <a:lnTo>
                    <a:pt x="472" y="942"/>
                  </a:lnTo>
                  <a:lnTo>
                    <a:pt x="472" y="951"/>
                  </a:lnTo>
                  <a:lnTo>
                    <a:pt x="474" y="982"/>
                  </a:lnTo>
                  <a:lnTo>
                    <a:pt x="710" y="982"/>
                  </a:lnTo>
                  <a:lnTo>
                    <a:pt x="764" y="790"/>
                  </a:lnTo>
                  <a:lnTo>
                    <a:pt x="973" y="790"/>
                  </a:lnTo>
                  <a:lnTo>
                    <a:pt x="1044" y="981"/>
                  </a:lnTo>
                  <a:lnTo>
                    <a:pt x="1257" y="981"/>
                  </a:lnTo>
                  <a:lnTo>
                    <a:pt x="1254" y="948"/>
                  </a:lnTo>
                  <a:lnTo>
                    <a:pt x="1254" y="940"/>
                  </a:lnTo>
                  <a:lnTo>
                    <a:pt x="1253" y="921"/>
                  </a:lnTo>
                  <a:lnTo>
                    <a:pt x="1250" y="892"/>
                  </a:lnTo>
                  <a:lnTo>
                    <a:pt x="1247" y="854"/>
                  </a:lnTo>
                  <a:lnTo>
                    <a:pt x="1241" y="806"/>
                  </a:lnTo>
                  <a:lnTo>
                    <a:pt x="1232" y="750"/>
                  </a:lnTo>
                  <a:lnTo>
                    <a:pt x="1219" y="684"/>
                  </a:lnTo>
                  <a:lnTo>
                    <a:pt x="1203" y="611"/>
                  </a:lnTo>
                  <a:lnTo>
                    <a:pt x="1188" y="558"/>
                  </a:lnTo>
                  <a:lnTo>
                    <a:pt x="1171" y="507"/>
                  </a:lnTo>
                  <a:lnTo>
                    <a:pt x="1151" y="456"/>
                  </a:lnTo>
                  <a:lnTo>
                    <a:pt x="1131" y="409"/>
                  </a:lnTo>
                  <a:lnTo>
                    <a:pt x="1109" y="364"/>
                  </a:lnTo>
                  <a:lnTo>
                    <a:pt x="1087" y="322"/>
                  </a:lnTo>
                  <a:lnTo>
                    <a:pt x="1065" y="284"/>
                  </a:lnTo>
                  <a:lnTo>
                    <a:pt x="1044" y="251"/>
                  </a:lnTo>
                  <a:lnTo>
                    <a:pt x="1110" y="290"/>
                  </a:lnTo>
                  <a:lnTo>
                    <a:pt x="1166" y="338"/>
                  </a:lnTo>
                  <a:lnTo>
                    <a:pt x="1216" y="394"/>
                  </a:lnTo>
                  <a:lnTo>
                    <a:pt x="1257" y="455"/>
                  </a:lnTo>
                  <a:lnTo>
                    <a:pt x="1292" y="520"/>
                  </a:lnTo>
                  <a:lnTo>
                    <a:pt x="1321" y="588"/>
                  </a:lnTo>
                  <a:lnTo>
                    <a:pt x="1345" y="657"/>
                  </a:lnTo>
                  <a:lnTo>
                    <a:pt x="1363" y="725"/>
                  </a:lnTo>
                  <a:lnTo>
                    <a:pt x="1377" y="792"/>
                  </a:lnTo>
                  <a:lnTo>
                    <a:pt x="1388" y="854"/>
                  </a:lnTo>
                  <a:lnTo>
                    <a:pt x="1394" y="912"/>
                  </a:lnTo>
                  <a:lnTo>
                    <a:pt x="1399" y="963"/>
                  </a:lnTo>
                  <a:lnTo>
                    <a:pt x="1401" y="1005"/>
                  </a:lnTo>
                  <a:lnTo>
                    <a:pt x="1402" y="1037"/>
                  </a:lnTo>
                  <a:lnTo>
                    <a:pt x="1402" y="1059"/>
                  </a:lnTo>
                  <a:lnTo>
                    <a:pt x="1402" y="1067"/>
                  </a:lnTo>
                  <a:lnTo>
                    <a:pt x="1404" y="1101"/>
                  </a:lnTo>
                  <a:lnTo>
                    <a:pt x="1818" y="1101"/>
                  </a:lnTo>
                  <a:lnTo>
                    <a:pt x="1851" y="1101"/>
                  </a:lnTo>
                  <a:lnTo>
                    <a:pt x="1879" y="1098"/>
                  </a:lnTo>
                  <a:lnTo>
                    <a:pt x="1903" y="1095"/>
                  </a:lnTo>
                  <a:lnTo>
                    <a:pt x="1922" y="1089"/>
                  </a:lnTo>
                  <a:lnTo>
                    <a:pt x="1938" y="1083"/>
                  </a:lnTo>
                  <a:lnTo>
                    <a:pt x="1952" y="1075"/>
                  </a:lnTo>
                  <a:lnTo>
                    <a:pt x="1961" y="1067"/>
                  </a:lnTo>
                  <a:lnTo>
                    <a:pt x="1969" y="1059"/>
                  </a:lnTo>
                  <a:lnTo>
                    <a:pt x="1973" y="1054"/>
                  </a:lnTo>
                  <a:lnTo>
                    <a:pt x="1975" y="1048"/>
                  </a:lnTo>
                  <a:lnTo>
                    <a:pt x="1977" y="1043"/>
                  </a:lnTo>
                  <a:lnTo>
                    <a:pt x="1980" y="1037"/>
                  </a:lnTo>
                  <a:lnTo>
                    <a:pt x="1981" y="1033"/>
                  </a:lnTo>
                  <a:lnTo>
                    <a:pt x="1981" y="1027"/>
                  </a:lnTo>
                  <a:lnTo>
                    <a:pt x="1982" y="1022"/>
                  </a:lnTo>
                  <a:lnTo>
                    <a:pt x="1982" y="1018"/>
                  </a:lnTo>
                  <a:lnTo>
                    <a:pt x="1982" y="1016"/>
                  </a:lnTo>
                  <a:lnTo>
                    <a:pt x="1982" y="1013"/>
                  </a:lnTo>
                  <a:lnTo>
                    <a:pt x="1982" y="1011"/>
                  </a:lnTo>
                  <a:lnTo>
                    <a:pt x="1982" y="1009"/>
                  </a:lnTo>
                  <a:lnTo>
                    <a:pt x="1982" y="1006"/>
                  </a:lnTo>
                  <a:lnTo>
                    <a:pt x="1982" y="1004"/>
                  </a:lnTo>
                  <a:lnTo>
                    <a:pt x="1982" y="1002"/>
                  </a:lnTo>
                  <a:lnTo>
                    <a:pt x="1981" y="99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182" name="Rectangle 181"/>
          <p:cNvSpPr/>
          <p:nvPr/>
        </p:nvSpPr>
        <p:spPr>
          <a:xfrm>
            <a:off x="159544" y="987553"/>
            <a:ext cx="8823960" cy="69195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3" name="TextBox 182"/>
          <p:cNvSpPr txBox="1"/>
          <p:nvPr/>
        </p:nvSpPr>
        <p:spPr>
          <a:xfrm>
            <a:off x="358616" y="574158"/>
            <a:ext cx="8371916" cy="1200329"/>
          </a:xfrm>
          <a:prstGeom prst="rect">
            <a:avLst/>
          </a:prstGeom>
          <a:noFill/>
        </p:spPr>
        <p:txBody>
          <a:bodyPr wrap="square" rtlCol="0">
            <a:spAutoFit/>
          </a:bodyPr>
          <a:lstStyle/>
          <a:p>
            <a:pPr algn="ctr"/>
            <a:r>
              <a:rPr lang="en-US" sz="3600" dirty="0" smtClean="0"/>
              <a:t>How are genes used as instructions to make proteins?</a:t>
            </a:r>
          </a:p>
        </p:txBody>
      </p:sp>
      <p:grpSp>
        <p:nvGrpSpPr>
          <p:cNvPr id="189" name="Group 188"/>
          <p:cNvGrpSpPr/>
          <p:nvPr/>
        </p:nvGrpSpPr>
        <p:grpSpPr>
          <a:xfrm>
            <a:off x="2886999" y="4266535"/>
            <a:ext cx="609600" cy="533400"/>
            <a:chOff x="5416169" y="5476677"/>
            <a:chExt cx="609600" cy="533400"/>
          </a:xfrm>
        </p:grpSpPr>
        <p:sp>
          <p:nvSpPr>
            <p:cNvPr id="105" name="Rectangle 104"/>
            <p:cNvSpPr/>
            <p:nvPr/>
          </p:nvSpPr>
          <p:spPr>
            <a:xfrm rot="5400000">
              <a:off x="5606669" y="5590977"/>
              <a:ext cx="533400" cy="304800"/>
            </a:xfrm>
            <a:prstGeom prst="rect">
              <a:avLst/>
            </a:prstGeom>
            <a:solidFill>
              <a:srgbClr val="0F6FC6"/>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sp>
          <p:nvSpPr>
            <p:cNvPr id="106" name="Rectangle 105"/>
            <p:cNvSpPr/>
            <p:nvPr/>
          </p:nvSpPr>
          <p:spPr>
            <a:xfrm rot="5400000">
              <a:off x="5301869" y="5590977"/>
              <a:ext cx="533400" cy="304800"/>
            </a:xfrm>
            <a:prstGeom prst="rect">
              <a:avLst/>
            </a:prstGeom>
            <a:solidFill>
              <a:srgbClr val="FFFF00"/>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grpSp>
      <p:grpSp>
        <p:nvGrpSpPr>
          <p:cNvPr id="190" name="Group 189"/>
          <p:cNvGrpSpPr/>
          <p:nvPr/>
        </p:nvGrpSpPr>
        <p:grpSpPr>
          <a:xfrm>
            <a:off x="2807165" y="4945164"/>
            <a:ext cx="762000" cy="990600"/>
            <a:chOff x="6482969" y="5324277"/>
            <a:chExt cx="762000" cy="990600"/>
          </a:xfrm>
        </p:grpSpPr>
        <p:pic>
          <p:nvPicPr>
            <p:cNvPr id="120" name="Picture 2" descr="C:\Users\Sarah\Downloads\photo (1).JPG"/>
            <p:cNvPicPr>
              <a:picLocks noChangeAspect="1" noChangeArrowheads="1"/>
            </p:cNvPicPr>
            <p:nvPr/>
          </p:nvPicPr>
          <p:blipFill>
            <a:blip r:embed="rId3" cstate="print"/>
            <a:srcRect/>
            <a:stretch>
              <a:fillRect/>
            </a:stretch>
          </p:blipFill>
          <p:spPr bwMode="auto">
            <a:xfrm>
              <a:off x="6482969" y="5324277"/>
              <a:ext cx="762000" cy="990600"/>
            </a:xfrm>
            <a:prstGeom prst="rect">
              <a:avLst/>
            </a:prstGeom>
            <a:noFill/>
          </p:spPr>
        </p:pic>
        <p:sp>
          <p:nvSpPr>
            <p:cNvPr id="172" name="Rectangle 171"/>
            <p:cNvSpPr/>
            <p:nvPr/>
          </p:nvSpPr>
          <p:spPr>
            <a:xfrm rot="5400000">
              <a:off x="6734386" y="6070547"/>
              <a:ext cx="139496" cy="45719"/>
            </a:xfrm>
            <a:prstGeom prst="rect">
              <a:avLst/>
            </a:prstGeom>
            <a:solidFill>
              <a:srgbClr val="009DD9">
                <a:lumMod val="60000"/>
                <a:lumOff val="40000"/>
              </a:srgbClr>
            </a:solidFill>
            <a:ln w="9525" cap="flat" cmpd="sng" algn="ctr">
              <a:solidFill>
                <a:srgbClr val="0F6F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sp>
          <p:nvSpPr>
            <p:cNvPr id="173" name="Rectangle 172"/>
            <p:cNvSpPr/>
            <p:nvPr/>
          </p:nvSpPr>
          <p:spPr>
            <a:xfrm rot="5400000">
              <a:off x="6848010" y="6070547"/>
              <a:ext cx="139496" cy="45719"/>
            </a:xfrm>
            <a:prstGeom prst="rect">
              <a:avLst/>
            </a:prstGeom>
            <a:solidFill>
              <a:srgbClr val="009DD9">
                <a:lumMod val="60000"/>
                <a:lumOff val="40000"/>
              </a:srgbClr>
            </a:solidFill>
            <a:ln w="9525" cap="flat" cmpd="sng" algn="ctr">
              <a:solidFill>
                <a:srgbClr val="0F6F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grpSp>
      <p:grpSp>
        <p:nvGrpSpPr>
          <p:cNvPr id="185" name="Group 184"/>
          <p:cNvGrpSpPr/>
          <p:nvPr/>
        </p:nvGrpSpPr>
        <p:grpSpPr>
          <a:xfrm>
            <a:off x="756667" y="4266535"/>
            <a:ext cx="609600" cy="533400"/>
            <a:chOff x="1238534" y="5478440"/>
            <a:chExt cx="609600" cy="533400"/>
          </a:xfrm>
        </p:grpSpPr>
        <p:sp>
          <p:nvSpPr>
            <p:cNvPr id="107" name="Rectangle 106"/>
            <p:cNvSpPr/>
            <p:nvPr/>
          </p:nvSpPr>
          <p:spPr>
            <a:xfrm rot="5400000">
              <a:off x="1429034" y="5592740"/>
              <a:ext cx="533400" cy="304800"/>
            </a:xfrm>
            <a:prstGeom prst="rect">
              <a:avLst/>
            </a:prstGeom>
            <a:solidFill>
              <a:srgbClr val="FF0000"/>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sp>
          <p:nvSpPr>
            <p:cNvPr id="108" name="Rectangle 107"/>
            <p:cNvSpPr/>
            <p:nvPr/>
          </p:nvSpPr>
          <p:spPr>
            <a:xfrm rot="5400000">
              <a:off x="1124234" y="5592740"/>
              <a:ext cx="533400" cy="304800"/>
            </a:xfrm>
            <a:prstGeom prst="rect">
              <a:avLst/>
            </a:prstGeom>
            <a:solidFill>
              <a:srgbClr val="FFFF00"/>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grpSp>
      <p:grpSp>
        <p:nvGrpSpPr>
          <p:cNvPr id="371" name="Group 370"/>
          <p:cNvGrpSpPr/>
          <p:nvPr/>
        </p:nvGrpSpPr>
        <p:grpSpPr>
          <a:xfrm>
            <a:off x="675619" y="4938062"/>
            <a:ext cx="762000" cy="1016000"/>
            <a:chOff x="2634473" y="5014627"/>
            <a:chExt cx="762000" cy="1016000"/>
          </a:xfrm>
        </p:grpSpPr>
        <p:pic>
          <p:nvPicPr>
            <p:cNvPr id="118" name="Picture 2" descr="C:\Users\Sarah\Downloads\photo (1).JPG"/>
            <p:cNvPicPr>
              <a:picLocks noChangeAspect="1" noChangeArrowheads="1"/>
            </p:cNvPicPr>
            <p:nvPr/>
          </p:nvPicPr>
          <p:blipFill>
            <a:blip r:embed="rId3" cstate="print"/>
            <a:srcRect/>
            <a:stretch>
              <a:fillRect/>
            </a:stretch>
          </p:blipFill>
          <p:spPr bwMode="auto">
            <a:xfrm>
              <a:off x="2634473" y="5014627"/>
              <a:ext cx="762000" cy="1016000"/>
            </a:xfrm>
            <a:prstGeom prst="rect">
              <a:avLst/>
            </a:prstGeom>
            <a:noFill/>
          </p:spPr>
        </p:pic>
        <p:sp>
          <p:nvSpPr>
            <p:cNvPr id="176" name="Freeform 175"/>
            <p:cNvSpPr/>
            <p:nvPr/>
          </p:nvSpPr>
          <p:spPr>
            <a:xfrm>
              <a:off x="3049423" y="5357904"/>
              <a:ext cx="128258" cy="479834"/>
            </a:xfrm>
            <a:custGeom>
              <a:avLst/>
              <a:gdLst>
                <a:gd name="connsiteX0" fmla="*/ 64884 w 128258"/>
                <a:gd name="connsiteY0" fmla="*/ 0 h 479834"/>
                <a:gd name="connsiteX1" fmla="*/ 10563 w 128258"/>
                <a:gd name="connsiteY1" fmla="*/ 86008 h 479834"/>
                <a:gd name="connsiteX2" fmla="*/ 1509 w 128258"/>
                <a:gd name="connsiteY2" fmla="*/ 190123 h 479834"/>
                <a:gd name="connsiteX3" fmla="*/ 15090 w 128258"/>
                <a:gd name="connsiteY3" fmla="*/ 303291 h 479834"/>
                <a:gd name="connsiteX4" fmla="*/ 42250 w 128258"/>
                <a:gd name="connsiteY4" fmla="*/ 393826 h 479834"/>
                <a:gd name="connsiteX5" fmla="*/ 92044 w 128258"/>
                <a:gd name="connsiteY5" fmla="*/ 452673 h 479834"/>
                <a:gd name="connsiteX6" fmla="*/ 128258 w 128258"/>
                <a:gd name="connsiteY6" fmla="*/ 479834 h 47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 h="479834">
                  <a:moveTo>
                    <a:pt x="64884" y="0"/>
                  </a:moveTo>
                  <a:cubicBezTo>
                    <a:pt x="43005" y="27160"/>
                    <a:pt x="21126" y="54321"/>
                    <a:pt x="10563" y="86008"/>
                  </a:cubicBezTo>
                  <a:cubicBezTo>
                    <a:pt x="0" y="117695"/>
                    <a:pt x="755" y="153909"/>
                    <a:pt x="1509" y="190123"/>
                  </a:cubicBezTo>
                  <a:cubicBezTo>
                    <a:pt x="2263" y="226337"/>
                    <a:pt x="8300" y="269341"/>
                    <a:pt x="15090" y="303291"/>
                  </a:cubicBezTo>
                  <a:cubicBezTo>
                    <a:pt x="21880" y="337242"/>
                    <a:pt x="29424" y="368929"/>
                    <a:pt x="42250" y="393826"/>
                  </a:cubicBezTo>
                  <a:cubicBezTo>
                    <a:pt x="55076" y="418723"/>
                    <a:pt x="77709" y="438338"/>
                    <a:pt x="92044" y="452673"/>
                  </a:cubicBezTo>
                  <a:cubicBezTo>
                    <a:pt x="106379" y="467008"/>
                    <a:pt x="117318" y="473421"/>
                    <a:pt x="128258" y="479834"/>
                  </a:cubicBezTo>
                </a:path>
              </a:pathLst>
            </a:custGeom>
            <a:solidFill>
              <a:srgbClr val="009DD9"/>
            </a:solidFill>
            <a:ln w="9525" cap="flat" cmpd="sng" algn="ctr">
              <a:solidFill>
                <a:srgbClr val="0F6F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eorgia"/>
                <a:ea typeface="+mn-ea"/>
                <a:cs typeface="+mn-cs"/>
              </a:endParaRPr>
            </a:p>
          </p:txBody>
        </p:sp>
      </p:grpSp>
      <p:grpSp>
        <p:nvGrpSpPr>
          <p:cNvPr id="186" name="Group 185"/>
          <p:cNvGrpSpPr/>
          <p:nvPr/>
        </p:nvGrpSpPr>
        <p:grpSpPr>
          <a:xfrm>
            <a:off x="1819591" y="4266535"/>
            <a:ext cx="609600" cy="533400"/>
            <a:chOff x="3439640" y="5580040"/>
            <a:chExt cx="609600" cy="533400"/>
          </a:xfrm>
        </p:grpSpPr>
        <p:sp>
          <p:nvSpPr>
            <p:cNvPr id="103" name="Rectangle 102"/>
            <p:cNvSpPr/>
            <p:nvPr/>
          </p:nvSpPr>
          <p:spPr>
            <a:xfrm rot="5400000">
              <a:off x="3630140" y="5694340"/>
              <a:ext cx="533400" cy="304800"/>
            </a:xfrm>
            <a:prstGeom prst="rect">
              <a:avLst/>
            </a:prstGeom>
            <a:solidFill>
              <a:srgbClr val="FF0000"/>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sp>
          <p:nvSpPr>
            <p:cNvPr id="104" name="Rectangle 103"/>
            <p:cNvSpPr/>
            <p:nvPr/>
          </p:nvSpPr>
          <p:spPr>
            <a:xfrm rot="5400000">
              <a:off x="3325340" y="5694340"/>
              <a:ext cx="533400" cy="304800"/>
            </a:xfrm>
            <a:prstGeom prst="rect">
              <a:avLst/>
            </a:prstGeom>
            <a:solidFill>
              <a:srgbClr val="0F6FC6"/>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grpSp>
      <p:grpSp>
        <p:nvGrpSpPr>
          <p:cNvPr id="192" name="Group 191"/>
          <p:cNvGrpSpPr/>
          <p:nvPr/>
        </p:nvGrpSpPr>
        <p:grpSpPr>
          <a:xfrm>
            <a:off x="1740701" y="4944208"/>
            <a:ext cx="762000" cy="990600"/>
            <a:chOff x="4117287" y="5014627"/>
            <a:chExt cx="762000" cy="990600"/>
          </a:xfrm>
        </p:grpSpPr>
        <p:pic>
          <p:nvPicPr>
            <p:cNvPr id="121" name="Picture 2" descr="C:\Users\Sarah\Downloads\photo (1).JPG"/>
            <p:cNvPicPr>
              <a:picLocks noChangeAspect="1" noChangeArrowheads="1"/>
            </p:cNvPicPr>
            <p:nvPr/>
          </p:nvPicPr>
          <p:blipFill>
            <a:blip r:embed="rId3" cstate="print"/>
            <a:srcRect/>
            <a:stretch>
              <a:fillRect/>
            </a:stretch>
          </p:blipFill>
          <p:spPr bwMode="auto">
            <a:xfrm>
              <a:off x="4117287" y="5014627"/>
              <a:ext cx="762000" cy="990600"/>
            </a:xfrm>
            <a:prstGeom prst="rect">
              <a:avLst/>
            </a:prstGeom>
            <a:noFill/>
          </p:spPr>
        </p:pic>
        <p:sp>
          <p:nvSpPr>
            <p:cNvPr id="169" name="Isosceles Triangle 168"/>
            <p:cNvSpPr/>
            <p:nvPr/>
          </p:nvSpPr>
          <p:spPr>
            <a:xfrm rot="6764379">
              <a:off x="4451583" y="5323190"/>
              <a:ext cx="161454" cy="141906"/>
            </a:xfrm>
            <a:prstGeom prst="triangle">
              <a:avLst/>
            </a:prstGeom>
            <a:solidFill>
              <a:srgbClr val="009DD9">
                <a:lumMod val="60000"/>
                <a:lumOff val="40000"/>
              </a:srgbClr>
            </a:solidFill>
            <a:ln w="9525" cap="flat" cmpd="sng" algn="ctr">
              <a:solidFill>
                <a:srgbClr val="0F6F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sp>
          <p:nvSpPr>
            <p:cNvPr id="177" name="Isosceles Triangle 176"/>
            <p:cNvSpPr/>
            <p:nvPr/>
          </p:nvSpPr>
          <p:spPr>
            <a:xfrm rot="6764379">
              <a:off x="4375383" y="5502752"/>
              <a:ext cx="161454" cy="141906"/>
            </a:xfrm>
            <a:prstGeom prst="triangle">
              <a:avLst/>
            </a:prstGeom>
            <a:solidFill>
              <a:srgbClr val="009DD9">
                <a:lumMod val="60000"/>
                <a:lumOff val="40000"/>
              </a:srgbClr>
            </a:solidFill>
            <a:ln w="9525" cap="flat" cmpd="sng" algn="ctr">
              <a:solidFill>
                <a:srgbClr val="0F6F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sp>
          <p:nvSpPr>
            <p:cNvPr id="178" name="Isosceles Triangle 177"/>
            <p:cNvSpPr/>
            <p:nvPr/>
          </p:nvSpPr>
          <p:spPr>
            <a:xfrm rot="6764379">
              <a:off x="4299184" y="5686082"/>
              <a:ext cx="161454" cy="141906"/>
            </a:xfrm>
            <a:prstGeom prst="triangle">
              <a:avLst/>
            </a:prstGeom>
            <a:solidFill>
              <a:srgbClr val="009DD9">
                <a:lumMod val="60000"/>
                <a:lumOff val="40000"/>
              </a:srgbClr>
            </a:solidFill>
            <a:ln w="9525" cap="flat" cmpd="sng" algn="ctr">
              <a:solidFill>
                <a:srgbClr val="0F6F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grpSp>
      <p:pic>
        <p:nvPicPr>
          <p:cNvPr id="184" name="Picture 183" descr="Gene to protein activity.JPG"/>
          <p:cNvPicPr>
            <a:picLocks noChangeAspect="1"/>
          </p:cNvPicPr>
          <p:nvPr/>
        </p:nvPicPr>
        <p:blipFill>
          <a:blip r:embed="rId4" cstate="print"/>
          <a:srcRect l="6078" r="2745" b="65556"/>
          <a:stretch>
            <a:fillRect/>
          </a:stretch>
        </p:blipFill>
        <p:spPr>
          <a:xfrm>
            <a:off x="341717" y="2381601"/>
            <a:ext cx="4595038" cy="1301927"/>
          </a:xfrm>
          <a:prstGeom prst="rect">
            <a:avLst/>
          </a:prstGeom>
        </p:spPr>
      </p:pic>
      <p:grpSp>
        <p:nvGrpSpPr>
          <p:cNvPr id="369" name="Group 368"/>
          <p:cNvGrpSpPr/>
          <p:nvPr/>
        </p:nvGrpSpPr>
        <p:grpSpPr>
          <a:xfrm>
            <a:off x="3946958" y="4266535"/>
            <a:ext cx="609600" cy="533400"/>
            <a:chOff x="5833572" y="5167027"/>
            <a:chExt cx="609600" cy="533400"/>
          </a:xfrm>
        </p:grpSpPr>
        <p:sp>
          <p:nvSpPr>
            <p:cNvPr id="289" name="Rectangle 288"/>
            <p:cNvSpPr/>
            <p:nvPr/>
          </p:nvSpPr>
          <p:spPr>
            <a:xfrm rot="5400000">
              <a:off x="6024072" y="5281327"/>
              <a:ext cx="533400" cy="304800"/>
            </a:xfrm>
            <a:prstGeom prst="rect">
              <a:avLst/>
            </a:prstGeom>
            <a:solidFill>
              <a:srgbClr val="FFFF00"/>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sp>
          <p:nvSpPr>
            <p:cNvPr id="290" name="Rectangle 289"/>
            <p:cNvSpPr/>
            <p:nvPr/>
          </p:nvSpPr>
          <p:spPr>
            <a:xfrm rot="5400000">
              <a:off x="5719272" y="5281327"/>
              <a:ext cx="533400" cy="304800"/>
            </a:xfrm>
            <a:prstGeom prst="rect">
              <a:avLst/>
            </a:prstGeom>
            <a:solidFill>
              <a:srgbClr val="92D050"/>
            </a:solidFill>
            <a:ln w="11429"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grpSp>
      <p:grpSp>
        <p:nvGrpSpPr>
          <p:cNvPr id="370" name="Group 369"/>
          <p:cNvGrpSpPr/>
          <p:nvPr/>
        </p:nvGrpSpPr>
        <p:grpSpPr>
          <a:xfrm>
            <a:off x="3865987" y="4946540"/>
            <a:ext cx="762000" cy="990600"/>
            <a:chOff x="6900372" y="5014627"/>
            <a:chExt cx="762000" cy="990600"/>
          </a:xfrm>
        </p:grpSpPr>
        <p:pic>
          <p:nvPicPr>
            <p:cNvPr id="307" name="Picture 2" descr="C:\Users\Sarah\Downloads\photo (1).JPG"/>
            <p:cNvPicPr>
              <a:picLocks noChangeAspect="1" noChangeArrowheads="1"/>
            </p:cNvPicPr>
            <p:nvPr/>
          </p:nvPicPr>
          <p:blipFill>
            <a:blip r:embed="rId3" cstate="print"/>
            <a:srcRect/>
            <a:stretch>
              <a:fillRect/>
            </a:stretch>
          </p:blipFill>
          <p:spPr bwMode="auto">
            <a:xfrm>
              <a:off x="6900372" y="5014627"/>
              <a:ext cx="762000" cy="990600"/>
            </a:xfrm>
            <a:prstGeom prst="rect">
              <a:avLst/>
            </a:prstGeom>
            <a:noFill/>
          </p:spPr>
        </p:pic>
        <p:sp>
          <p:nvSpPr>
            <p:cNvPr id="350" name="Isosceles Triangle 349"/>
            <p:cNvSpPr/>
            <p:nvPr/>
          </p:nvSpPr>
          <p:spPr>
            <a:xfrm>
              <a:off x="7030137" y="5709481"/>
              <a:ext cx="152400" cy="152400"/>
            </a:xfrm>
            <a:prstGeom prst="triangle">
              <a:avLst/>
            </a:prstGeom>
            <a:solidFill>
              <a:srgbClr val="009DD9">
                <a:lumMod val="60000"/>
                <a:lumOff val="40000"/>
              </a:srgbClr>
            </a:solidFill>
            <a:ln w="9525" cap="flat" cmpd="sng" algn="ctr">
              <a:solidFill>
                <a:srgbClr val="0F6F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Georgia"/>
                <a:ea typeface="+mn-ea"/>
                <a:cs typeface="+mn-cs"/>
              </a:endParaRPr>
            </a:p>
          </p:txBody>
        </p:sp>
      </p:grpSp>
      <p:grpSp>
        <p:nvGrpSpPr>
          <p:cNvPr id="381" name="Group 380"/>
          <p:cNvGrpSpPr/>
          <p:nvPr/>
        </p:nvGrpSpPr>
        <p:grpSpPr>
          <a:xfrm>
            <a:off x="739132" y="3760045"/>
            <a:ext cx="713232" cy="449456"/>
            <a:chOff x="2702749" y="3974737"/>
            <a:chExt cx="713232" cy="449456"/>
          </a:xfrm>
        </p:grpSpPr>
        <p:cxnSp>
          <p:nvCxnSpPr>
            <p:cNvPr id="373" name="Straight Connector 372"/>
            <p:cNvCxnSpPr/>
            <p:nvPr/>
          </p:nvCxnSpPr>
          <p:spPr>
            <a:xfrm>
              <a:off x="2720284" y="3974737"/>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74" name="Straight Connector 373"/>
            <p:cNvCxnSpPr/>
            <p:nvPr/>
          </p:nvCxnSpPr>
          <p:spPr>
            <a:xfrm>
              <a:off x="3400423" y="3980980"/>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76" name="Straight Connector 375"/>
            <p:cNvCxnSpPr/>
            <p:nvPr/>
          </p:nvCxnSpPr>
          <p:spPr>
            <a:xfrm>
              <a:off x="2702749" y="4231241"/>
              <a:ext cx="7132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80" name="Straight Connector 379"/>
            <p:cNvCxnSpPr/>
            <p:nvPr/>
          </p:nvCxnSpPr>
          <p:spPr>
            <a:xfrm>
              <a:off x="3052639" y="4231241"/>
              <a:ext cx="0" cy="192952"/>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82" name="Group 381"/>
          <p:cNvGrpSpPr/>
          <p:nvPr/>
        </p:nvGrpSpPr>
        <p:grpSpPr>
          <a:xfrm>
            <a:off x="3909076" y="3772531"/>
            <a:ext cx="713232" cy="449456"/>
            <a:chOff x="2702749" y="3974737"/>
            <a:chExt cx="713232" cy="449456"/>
          </a:xfrm>
        </p:grpSpPr>
        <p:cxnSp>
          <p:nvCxnSpPr>
            <p:cNvPr id="383" name="Straight Connector 382"/>
            <p:cNvCxnSpPr/>
            <p:nvPr/>
          </p:nvCxnSpPr>
          <p:spPr>
            <a:xfrm>
              <a:off x="2720284" y="3974737"/>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84" name="Straight Connector 383"/>
            <p:cNvCxnSpPr/>
            <p:nvPr/>
          </p:nvCxnSpPr>
          <p:spPr>
            <a:xfrm>
              <a:off x="3400423" y="3980980"/>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85" name="Straight Connector 384"/>
            <p:cNvCxnSpPr/>
            <p:nvPr/>
          </p:nvCxnSpPr>
          <p:spPr>
            <a:xfrm>
              <a:off x="2702749" y="4231241"/>
              <a:ext cx="7132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86" name="Straight Connector 385"/>
            <p:cNvCxnSpPr/>
            <p:nvPr/>
          </p:nvCxnSpPr>
          <p:spPr>
            <a:xfrm>
              <a:off x="3052639" y="4231241"/>
              <a:ext cx="0" cy="192952"/>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87" name="Group 386"/>
          <p:cNvGrpSpPr/>
          <p:nvPr/>
        </p:nvGrpSpPr>
        <p:grpSpPr>
          <a:xfrm>
            <a:off x="2831233" y="3778774"/>
            <a:ext cx="713232" cy="449456"/>
            <a:chOff x="2702749" y="3974737"/>
            <a:chExt cx="713232" cy="449456"/>
          </a:xfrm>
        </p:grpSpPr>
        <p:cxnSp>
          <p:nvCxnSpPr>
            <p:cNvPr id="388" name="Straight Connector 387"/>
            <p:cNvCxnSpPr/>
            <p:nvPr/>
          </p:nvCxnSpPr>
          <p:spPr>
            <a:xfrm>
              <a:off x="2720284" y="3974737"/>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89" name="Straight Connector 388"/>
            <p:cNvCxnSpPr/>
            <p:nvPr/>
          </p:nvCxnSpPr>
          <p:spPr>
            <a:xfrm>
              <a:off x="3400423" y="3980980"/>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90" name="Straight Connector 389"/>
            <p:cNvCxnSpPr/>
            <p:nvPr/>
          </p:nvCxnSpPr>
          <p:spPr>
            <a:xfrm>
              <a:off x="2702749" y="4231241"/>
              <a:ext cx="7132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91" name="Straight Connector 390"/>
            <p:cNvCxnSpPr/>
            <p:nvPr/>
          </p:nvCxnSpPr>
          <p:spPr>
            <a:xfrm>
              <a:off x="3052639" y="4231241"/>
              <a:ext cx="0" cy="192952"/>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92" name="Group 391"/>
          <p:cNvGrpSpPr/>
          <p:nvPr/>
        </p:nvGrpSpPr>
        <p:grpSpPr>
          <a:xfrm>
            <a:off x="1785529" y="3766288"/>
            <a:ext cx="713232" cy="449456"/>
            <a:chOff x="2702749" y="3974737"/>
            <a:chExt cx="713232" cy="449456"/>
          </a:xfrm>
        </p:grpSpPr>
        <p:cxnSp>
          <p:nvCxnSpPr>
            <p:cNvPr id="393" name="Straight Connector 392"/>
            <p:cNvCxnSpPr/>
            <p:nvPr/>
          </p:nvCxnSpPr>
          <p:spPr>
            <a:xfrm>
              <a:off x="2720284" y="3974737"/>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94" name="Straight Connector 393"/>
            <p:cNvCxnSpPr/>
            <p:nvPr/>
          </p:nvCxnSpPr>
          <p:spPr>
            <a:xfrm>
              <a:off x="3400423" y="3980980"/>
              <a:ext cx="0" cy="250261"/>
            </a:xfrm>
            <a:prstGeom prst="line">
              <a:avLst/>
            </a:prstGeom>
            <a:ln w="38100"/>
          </p:spPr>
          <p:style>
            <a:lnRef idx="1">
              <a:schemeClr val="dk1"/>
            </a:lnRef>
            <a:fillRef idx="0">
              <a:schemeClr val="dk1"/>
            </a:fillRef>
            <a:effectRef idx="0">
              <a:schemeClr val="dk1"/>
            </a:effectRef>
            <a:fontRef idx="minor">
              <a:schemeClr val="tx1"/>
            </a:fontRef>
          </p:style>
        </p:cxnSp>
        <p:cxnSp>
          <p:nvCxnSpPr>
            <p:cNvPr id="395" name="Straight Connector 394"/>
            <p:cNvCxnSpPr/>
            <p:nvPr/>
          </p:nvCxnSpPr>
          <p:spPr>
            <a:xfrm>
              <a:off x="2702749" y="4231241"/>
              <a:ext cx="713232"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96" name="Straight Connector 395"/>
            <p:cNvCxnSpPr/>
            <p:nvPr/>
          </p:nvCxnSpPr>
          <p:spPr>
            <a:xfrm>
              <a:off x="3052639" y="4231241"/>
              <a:ext cx="0" cy="192952"/>
            </a:xfrm>
            <a:prstGeom prst="line">
              <a:avLst/>
            </a:prstGeom>
            <a:ln w="38100"/>
          </p:spPr>
          <p:style>
            <a:lnRef idx="1">
              <a:schemeClr val="dk1"/>
            </a:lnRef>
            <a:fillRef idx="0">
              <a:schemeClr val="dk1"/>
            </a:fillRef>
            <a:effectRef idx="0">
              <a:schemeClr val="dk1"/>
            </a:effectRef>
            <a:fontRef idx="minor">
              <a:schemeClr val="tx1"/>
            </a:fontRef>
          </p:style>
        </p:cxnSp>
      </p:grpSp>
      <p:sp>
        <p:nvSpPr>
          <p:cNvPr id="53"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pic>
        <p:nvPicPr>
          <p:cNvPr id="54" name="Picture 53" descr="Gene to protein activity.JPG"/>
          <p:cNvPicPr>
            <a:picLocks noChangeAspect="1"/>
          </p:cNvPicPr>
          <p:nvPr/>
        </p:nvPicPr>
        <p:blipFill>
          <a:blip r:embed="rId5" cstate="print"/>
          <a:srcRect l="27660" t="34043" r="23404" b="709"/>
          <a:stretch>
            <a:fillRect/>
          </a:stretch>
        </p:blipFill>
        <p:spPr>
          <a:xfrm>
            <a:off x="6099874" y="3484606"/>
            <a:ext cx="2630658" cy="2630658"/>
          </a:xfrm>
          <a:prstGeom prst="ellipse">
            <a:avLst/>
          </a:prstGeom>
        </p:spPr>
      </p:pic>
      <p:sp>
        <p:nvSpPr>
          <p:cNvPr id="55" name="Right Arrow 54"/>
          <p:cNvSpPr/>
          <p:nvPr/>
        </p:nvSpPr>
        <p:spPr>
          <a:xfrm>
            <a:off x="4936754" y="5061404"/>
            <a:ext cx="996205" cy="680005"/>
          </a:xfrm>
          <a:prstGeom prst="right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10319</TotalTime>
  <Words>10783</Words>
  <Application>Microsoft Office PowerPoint</Application>
  <PresentationFormat>On-screen Show (4:3)</PresentationFormat>
  <Paragraphs>945</Paragraphs>
  <Slides>26</Slides>
  <Notes>26</Notes>
  <HiddenSlides>9</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SCC</vt:lpstr>
      <vt:lpstr>Civic</vt:lpstr>
      <vt:lpstr>Mutation Unit: From Gene to Protein</vt:lpstr>
      <vt:lpstr>Engage overview</vt:lpstr>
      <vt:lpstr>Genes determine phenotype</vt:lpstr>
      <vt:lpstr>Hypothesize</vt:lpstr>
      <vt:lpstr>Explore overview</vt:lpstr>
      <vt:lpstr>What do you know about genes?</vt:lpstr>
      <vt:lpstr>What do you know about proteins?</vt:lpstr>
      <vt:lpstr>Proteins and their jobs</vt:lpstr>
      <vt:lpstr>Making proteins activity overview</vt:lpstr>
      <vt:lpstr>Gene templates</vt:lpstr>
      <vt:lpstr>Genes and their instructions</vt:lpstr>
      <vt:lpstr>Activity instructions: Making proteins</vt:lpstr>
      <vt:lpstr>Slide 13</vt:lpstr>
      <vt:lpstr>Explain overview</vt:lpstr>
      <vt:lpstr>Slide 15</vt:lpstr>
      <vt:lpstr>Protein to Phenotype overview</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Sarah</cp:lastModifiedBy>
  <cp:revision>412</cp:revision>
  <cp:lastPrinted>2011-07-11T02:33:14Z</cp:lastPrinted>
  <dcterms:created xsi:type="dcterms:W3CDTF">2011-06-23T20:06:11Z</dcterms:created>
  <dcterms:modified xsi:type="dcterms:W3CDTF">2014-07-01T00:21:46Z</dcterms:modified>
</cp:coreProperties>
</file>