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sldIdLst>
    <p:sldId id="256" r:id="rId2"/>
    <p:sldId id="259" r:id="rId3"/>
    <p:sldId id="272" r:id="rId4"/>
    <p:sldId id="271" r:id="rId5"/>
    <p:sldId id="257" r:id="rId6"/>
    <p:sldId id="269" r:id="rId7"/>
    <p:sldId id="267" r:id="rId8"/>
    <p:sldId id="273" r:id="rId9"/>
    <p:sldId id="274" r:id="rId10"/>
    <p:sldId id="279" r:id="rId11"/>
    <p:sldId id="275" r:id="rId12"/>
    <p:sldId id="276" r:id="rId13"/>
    <p:sldId id="277" r:id="rId14"/>
    <p:sldId id="278" r:id="rId15"/>
    <p:sldId id="268" r:id="rId16"/>
    <p:sldId id="270" r:id="rId17"/>
    <p:sldId id="280" r:id="rId18"/>
    <p:sldId id="281" r:id="rId19"/>
    <p:sldId id="282"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24722" autoAdjust="0"/>
  </p:normalViewPr>
  <p:slideViewPr>
    <p:cSldViewPr>
      <p:cViewPr>
        <p:scale>
          <a:sx n="70" d="100"/>
          <a:sy n="70" d="100"/>
        </p:scale>
        <p:origin x="-1068" y="104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A6C815-5063-4750-A321-4580F5BFFC48}" type="datetimeFigureOut">
              <a:rPr lang="en-US" smtClean="0"/>
              <a:pPr/>
              <a:t>6/30/2014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37C70B-962B-4D55-A288-F12A277D100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r>
              <a:rPr lang="en-US" dirty="0" smtClean="0"/>
              <a:t>Teacher Slide:</a:t>
            </a:r>
          </a:p>
          <a:p>
            <a:endParaRPr lang="en-US" dirty="0" smtClean="0"/>
          </a:p>
          <a:p>
            <a:r>
              <a:rPr lang="en-US" dirty="0" smtClean="0"/>
              <a:t>Authors: Sarah </a:t>
            </a:r>
            <a:r>
              <a:rPr lang="en-US" dirty="0" err="1" smtClean="0"/>
              <a:t>Lerch</a:t>
            </a:r>
            <a:r>
              <a:rPr lang="en-US" dirty="0" smtClean="0"/>
              <a:t> and</a:t>
            </a:r>
            <a:r>
              <a:rPr lang="en-US" baseline="0" dirty="0" smtClean="0"/>
              <a:t> Felicia Ryder</a:t>
            </a:r>
            <a:endParaRPr lang="en-US" dirty="0" smtClean="0"/>
          </a:p>
          <a:p>
            <a:pPr marL="228600" indent="-228600">
              <a:buFont typeface="+mj-lt"/>
              <a:buNone/>
            </a:pPr>
            <a:endParaRPr lang="en-US" baseline="0" dirty="0" smtClean="0"/>
          </a:p>
          <a:p>
            <a:pPr eaLnBrk="1" hangingPunct="1">
              <a:spcBef>
                <a:spcPct val="0"/>
              </a:spcBef>
              <a:buFontTx/>
              <a:buNone/>
            </a:pPr>
            <a:r>
              <a:rPr lang="en-US" b="1" dirty="0" smtClean="0">
                <a:latin typeface="Calibri" charset="0"/>
              </a:rPr>
              <a:t>WHY : </a:t>
            </a:r>
          </a:p>
          <a:p>
            <a:pPr marL="0" marR="0" indent="0" algn="l" defTabSz="914400" rtl="0" eaLnBrk="1" fontAlgn="auto" latinLnBrk="0" hangingPunct="1">
              <a:lnSpc>
                <a:spcPct val="100000"/>
              </a:lnSpc>
              <a:spcBef>
                <a:spcPct val="0"/>
              </a:spcBef>
              <a:spcAft>
                <a:spcPts val="0"/>
              </a:spcAft>
              <a:buClrTx/>
              <a:buSzTx/>
              <a:buFontTx/>
              <a:buNone/>
              <a:tabLst/>
              <a:defRPr/>
            </a:pPr>
            <a:r>
              <a:rPr lang="en-US" baseline="0" dirty="0" smtClean="0">
                <a:latin typeface="Calibri" charset="0"/>
              </a:rPr>
              <a:t>Many people have the misconception that genetic mutations are only caused by outside factors such as chemicals and radiation, this isn’t the case. There are also mutations caused by mistakes during DNA replication and cell division. This lesson will focus on introducing students to the different ways genetic mutations can be caused. This is an important concept for students to understand as they move forward in their education. Natural selection works off of mutations, often times ones which are generated through natural mistakes. </a:t>
            </a:r>
          </a:p>
          <a:p>
            <a:pPr marL="0" marR="0" indent="0" algn="l" defTabSz="914400" rtl="0" eaLnBrk="1" fontAlgn="auto" latinLnBrk="0" hangingPunct="1">
              <a:lnSpc>
                <a:spcPct val="100000"/>
              </a:lnSpc>
              <a:spcBef>
                <a:spcPct val="0"/>
              </a:spcBef>
              <a:spcAft>
                <a:spcPts val="0"/>
              </a:spcAft>
              <a:buClrTx/>
              <a:buSzTx/>
              <a:buFontTx/>
              <a:buNone/>
              <a:tabLst/>
              <a:defRPr/>
            </a:pPr>
            <a:endParaRPr lang="en-US" baseline="0" dirty="0" smtClean="0">
              <a:latin typeface="Calibri" charset="0"/>
            </a:endParaRPr>
          </a:p>
          <a:p>
            <a:pPr marL="0" marR="0" indent="0" algn="l" defTabSz="914400" rtl="0" eaLnBrk="1" fontAlgn="auto" latinLnBrk="0" hangingPunct="1">
              <a:lnSpc>
                <a:spcPct val="100000"/>
              </a:lnSpc>
              <a:spcBef>
                <a:spcPct val="0"/>
              </a:spcBef>
              <a:spcAft>
                <a:spcPts val="0"/>
              </a:spcAft>
              <a:buClrTx/>
              <a:buSzTx/>
              <a:buFontTx/>
              <a:buNone/>
              <a:tabLst/>
              <a:defRPr/>
            </a:pPr>
            <a:r>
              <a:rPr lang="en-US" baseline="0" dirty="0" smtClean="0">
                <a:latin typeface="Calibri" charset="0"/>
              </a:rPr>
              <a:t>This lesson is the third in a series of four looking at mutation. In this lesson students will learn exactly what genetic mutations are and some of the different ways genetic mutations can be caused, through UV light, human produced carcinogens as well as DNA building mistakes in cells. </a:t>
            </a:r>
            <a:r>
              <a:rPr lang="en-US" dirty="0" smtClean="0">
                <a:latin typeface="Calibri" charset="0"/>
              </a:rPr>
              <a:t>Students will explore these ideas</a:t>
            </a:r>
            <a:r>
              <a:rPr lang="en-US" baseline="0" dirty="0" smtClean="0">
                <a:latin typeface="Calibri" charset="0"/>
              </a:rPr>
              <a:t> through reading, discussion and student presentations. In the previous lessons concepts have been centered around single celled organisms, in this lesson students will zoom back out and look at multi-cellular organisms. In the next lesson students will be able to apply these concepts to single celled organisms once again.</a:t>
            </a:r>
            <a:endParaRPr lang="en-US" baseline="0" dirty="0" smtClean="0">
              <a:latin typeface="Calibri" charset="0"/>
              <a:sym typeface="Wingdings" pitchFamily="2" charset="2"/>
            </a:endParaRPr>
          </a:p>
          <a:p>
            <a:pPr eaLnBrk="1" hangingPunct="1">
              <a:spcBef>
                <a:spcPct val="0"/>
              </a:spcBef>
              <a:buFontTx/>
              <a:buAutoNum type="arabicPeriod"/>
            </a:pPr>
            <a:endParaRPr lang="en-US" baseline="0" dirty="0" smtClean="0">
              <a:latin typeface="Calibri" charset="0"/>
              <a:sym typeface="Wingdings" pitchFamily="2" charset="2"/>
            </a:endParaRPr>
          </a:p>
          <a:p>
            <a:pPr marL="228600" indent="-228600" eaLnBrk="1" hangingPunct="1">
              <a:spcBef>
                <a:spcPct val="0"/>
              </a:spcBef>
              <a:buFont typeface="+mj-lt"/>
              <a:buNone/>
            </a:pPr>
            <a:r>
              <a:rPr lang="en-US" b="1" dirty="0" smtClean="0">
                <a:latin typeface="Calibri" charset="0"/>
              </a:rPr>
              <a:t>SUMMARY:  </a:t>
            </a:r>
          </a:p>
          <a:p>
            <a:pPr eaLnBrk="1" hangingPunct="1">
              <a:spcBef>
                <a:spcPct val="0"/>
              </a:spcBef>
              <a:buFontTx/>
              <a:buNone/>
            </a:pPr>
            <a:r>
              <a:rPr lang="en-US" dirty="0" smtClean="0">
                <a:latin typeface="Calibri" charset="0"/>
              </a:rPr>
              <a:t>The</a:t>
            </a:r>
            <a:r>
              <a:rPr lang="en-US" baseline="0" dirty="0" smtClean="0">
                <a:latin typeface="Calibri" charset="0"/>
              </a:rPr>
              <a:t> lesson will open with some vocabulary and a chance for students to hypothesize about the key question for this lesson: what causes genetic mutations? Students will then watch a video that will introduce them to some of the concepts focused on in the rest of the unit and record vocabulary from that lesson. Students will then read five different articles on ways which genetic mutation can be caused. One table will work together reading a single article. Once the article has been read each group will present main points from the article to the class as a whole, giving time for students to take notes on the articles they did not read. The analysis questions will then give students time to synthesize some of the information they have learned.</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baseline="0" dirty="0" smtClean="0">
              <a:latin typeface="Calibri"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baseline="0" dirty="0" smtClean="0">
                <a:latin typeface="Calibri" charset="0"/>
              </a:rPr>
              <a:t>Unit learning goal: </a:t>
            </a:r>
            <a:r>
              <a:rPr lang="en-US" sz="1200" kern="1200" dirty="0" smtClean="0">
                <a:solidFill>
                  <a:schemeClr val="tx1"/>
                </a:solidFill>
                <a:latin typeface="+mn-lt"/>
                <a:ea typeface="+mn-ea"/>
                <a:cs typeface="+mn-cs"/>
              </a:rPr>
              <a:t>Students learn what a genetic</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mutation is and ways which mutations can be caused.</a:t>
            </a:r>
            <a:endParaRPr lang="en-US" baseline="0" dirty="0" smtClean="0">
              <a:latin typeface="Calibri" charset="0"/>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baseline="0" dirty="0" smtClean="0">
                <a:solidFill>
                  <a:schemeClr val="tx1"/>
                </a:solidFill>
                <a:latin typeface="+mn-lt"/>
                <a:ea typeface="+mn-ea"/>
                <a:cs typeface="+mn-cs"/>
              </a:rPr>
              <a:t>Key Question:</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1200" kern="1200" baseline="0" dirty="0" smtClean="0">
              <a:solidFill>
                <a:schemeClr val="tx1"/>
              </a:solidFill>
              <a:latin typeface="+mn-lt"/>
              <a:ea typeface="+mn-ea"/>
              <a:cs typeface="+mn-cs"/>
            </a:endParaRPr>
          </a:p>
          <a:p>
            <a:pPr marL="228600" lvl="0" indent="-228600">
              <a:buFont typeface="+mj-lt"/>
              <a:buAutoNum type="arabicPeriod"/>
            </a:pPr>
            <a:r>
              <a:rPr lang="en-US" sz="1200" kern="1200" dirty="0" smtClean="0">
                <a:solidFill>
                  <a:schemeClr val="tx1"/>
                </a:solidFill>
                <a:latin typeface="+mn-lt"/>
                <a:ea typeface="+mn-ea"/>
                <a:cs typeface="+mn-cs"/>
              </a:rPr>
              <a:t>What causes genetic mutations?</a:t>
            </a:r>
          </a:p>
          <a:p>
            <a:pPr eaLnBrk="1" hangingPunct="1">
              <a:spcBef>
                <a:spcPct val="0"/>
              </a:spcBef>
              <a:buFontTx/>
              <a:buNone/>
            </a:pPr>
            <a:endParaRPr lang="en-US" baseline="0" dirty="0" smtClean="0">
              <a:latin typeface="Calibri" charset="0"/>
            </a:endParaRPr>
          </a:p>
          <a:p>
            <a:pPr marL="0" marR="0" indent="0" algn="l" defTabSz="914400" rtl="0" eaLnBrk="1" fontAlgn="auto" latinLnBrk="0" hangingPunct="1">
              <a:lnSpc>
                <a:spcPct val="100000"/>
              </a:lnSpc>
              <a:spcBef>
                <a:spcPct val="0"/>
              </a:spcBef>
              <a:spcAft>
                <a:spcPts val="0"/>
              </a:spcAft>
              <a:buClrTx/>
              <a:buSzTx/>
              <a:buFontTx/>
              <a:buNone/>
              <a:tabLst/>
              <a:defRPr/>
            </a:pPr>
            <a:r>
              <a:rPr lang="en-US" baseline="0" dirty="0" smtClean="0">
                <a:latin typeface="Calibri" charset="0"/>
              </a:rPr>
              <a:t>Overview of the unit:</a:t>
            </a:r>
          </a:p>
          <a:p>
            <a:pPr eaLnBrk="1" hangingPunct="1">
              <a:spcBef>
                <a:spcPct val="0"/>
              </a:spcBef>
              <a:buFontTx/>
              <a:buNone/>
            </a:pPr>
            <a:endParaRPr lang="en-US" baseline="0" dirty="0" smtClean="0">
              <a:latin typeface="Calibri" charset="0"/>
            </a:endParaRPr>
          </a:p>
          <a:p>
            <a:pPr eaLnBrk="1" hangingPunct="1">
              <a:spcBef>
                <a:spcPct val="0"/>
              </a:spcBef>
              <a:buFontTx/>
              <a:buNone/>
            </a:pPr>
            <a:r>
              <a:rPr lang="en-US" baseline="0" dirty="0" smtClean="0">
                <a:latin typeface="Calibri" charset="0"/>
              </a:rPr>
              <a:t>Engage</a:t>
            </a:r>
          </a:p>
          <a:p>
            <a:pPr marL="0" marR="0" indent="0" algn="l" defTabSz="914400" rtl="0" eaLnBrk="1" fontAlgn="auto" latinLnBrk="0" hangingPunct="1">
              <a:lnSpc>
                <a:spcPct val="100000"/>
              </a:lnSpc>
              <a:spcBef>
                <a:spcPct val="0"/>
              </a:spcBef>
              <a:spcAft>
                <a:spcPts val="0"/>
              </a:spcAft>
              <a:buClrTx/>
              <a:buSzTx/>
              <a:buFontTx/>
              <a:buChar char="-"/>
              <a:tabLst/>
              <a:defRPr/>
            </a:pPr>
            <a:r>
              <a:rPr lang="en-US" baseline="0" dirty="0" smtClean="0">
                <a:latin typeface="Calibri" charset="0"/>
              </a:rPr>
              <a:t> Goal: </a:t>
            </a:r>
            <a:r>
              <a:rPr lang="en-US" dirty="0" smtClean="0"/>
              <a:t>Connect students back to previous lesson and get them interested in genetic mutations, which we will be discussing</a:t>
            </a:r>
            <a:r>
              <a:rPr lang="en-US" baseline="0" dirty="0" smtClean="0"/>
              <a:t> for the rest of this unit.</a:t>
            </a:r>
            <a:endParaRPr lang="en-US" baseline="0" dirty="0" smtClean="0">
              <a:latin typeface="Calibri" charset="0"/>
            </a:endParaRPr>
          </a:p>
          <a:p>
            <a:pPr marL="228600" indent="-228600">
              <a:buFont typeface="+mj-lt"/>
              <a:buAutoNum type="arabicPeriod"/>
            </a:pPr>
            <a:r>
              <a:rPr lang="en-US" b="0" u="sng" dirty="0" smtClean="0"/>
              <a:t>Enter in first vocabulary for this lesson;</a:t>
            </a:r>
            <a:r>
              <a:rPr lang="en-US" b="0" u="sng" baseline="0" dirty="0" smtClean="0"/>
              <a:t> genetic mutation.</a:t>
            </a:r>
          </a:p>
          <a:p>
            <a:pPr marL="228600" indent="-228600">
              <a:buFont typeface="+mj-lt"/>
              <a:buAutoNum type="arabicPeriod"/>
            </a:pPr>
            <a:r>
              <a:rPr lang="en-US" b="0" baseline="0" dirty="0" smtClean="0"/>
              <a:t>Students </a:t>
            </a:r>
            <a:r>
              <a:rPr lang="en-US" b="0" u="sng" baseline="0" dirty="0" smtClean="0"/>
              <a:t>hypothesize about what causes genetic mutations</a:t>
            </a:r>
            <a:r>
              <a:rPr lang="en-US" b="0" baseline="0" dirty="0" smtClean="0"/>
              <a:t>.</a:t>
            </a:r>
          </a:p>
          <a:p>
            <a:pPr marL="685800" lvl="1" indent="-228600">
              <a:buFont typeface="Arial" pitchFamily="34" charset="0"/>
              <a:buChar char="•"/>
            </a:pPr>
            <a:r>
              <a:rPr lang="en-US" b="0" baseline="0" dirty="0" smtClean="0"/>
              <a:t>Discuss in groups and then </a:t>
            </a:r>
            <a:r>
              <a:rPr lang="en-US" b="0" u="sng" baseline="0" dirty="0" smtClean="0"/>
              <a:t>record hypotheses in notebooks</a:t>
            </a:r>
            <a:endParaRPr lang="en-US" b="0" baseline="0" dirty="0" smtClean="0"/>
          </a:p>
          <a:p>
            <a:pPr marL="228600" indent="-228600">
              <a:buFont typeface="+mj-lt"/>
              <a:buAutoNum type="arabicPeriod"/>
            </a:pPr>
            <a:r>
              <a:rPr lang="en-US" b="0" baseline="0" dirty="0" smtClean="0"/>
              <a:t>Brain Pop video on genetic mutation.</a:t>
            </a:r>
          </a:p>
          <a:p>
            <a:pPr marL="685800" lvl="1" indent="-228600">
              <a:buFont typeface="Arial" pitchFamily="34" charset="0"/>
              <a:buChar char="•"/>
            </a:pPr>
            <a:r>
              <a:rPr lang="en-US" b="0" u="sng" baseline="0" dirty="0" smtClean="0"/>
              <a:t>After watching the video the class goes through the quiz provided on the Brain Pop website</a:t>
            </a:r>
            <a:r>
              <a:rPr lang="en-US" b="0" baseline="0" dirty="0" smtClean="0"/>
              <a:t>.</a:t>
            </a:r>
          </a:p>
          <a:p>
            <a:pPr marL="228600" indent="-228600">
              <a:buFont typeface="+mj-lt"/>
              <a:buAutoNum type="arabicPeriod"/>
            </a:pPr>
            <a:r>
              <a:rPr lang="en-US" b="0" u="sng" baseline="0" dirty="0" smtClean="0"/>
              <a:t>Students enter the rest of the vocabulary learned from the movie.</a:t>
            </a:r>
          </a:p>
          <a:p>
            <a:pPr marL="228600" indent="-228600" eaLnBrk="1" hangingPunct="1">
              <a:spcBef>
                <a:spcPct val="0"/>
              </a:spcBef>
              <a:buFont typeface="+mj-lt"/>
              <a:buAutoNum type="arabicPeriod"/>
            </a:pPr>
            <a:endParaRPr lang="en-US" baseline="0" dirty="0" smtClean="0">
              <a:latin typeface="Calibri" charset="0"/>
            </a:endParaRPr>
          </a:p>
          <a:p>
            <a:pPr eaLnBrk="1" hangingPunct="1">
              <a:spcBef>
                <a:spcPct val="0"/>
              </a:spcBef>
              <a:buFontTx/>
              <a:buNone/>
            </a:pPr>
            <a:r>
              <a:rPr lang="en-US" baseline="0" dirty="0" smtClean="0">
                <a:latin typeface="Calibri" charset="0"/>
              </a:rPr>
              <a:t>Explore</a:t>
            </a:r>
          </a:p>
          <a:p>
            <a:pPr marL="228600" indent="-228600">
              <a:buFontTx/>
              <a:buChar char="-"/>
            </a:pPr>
            <a:r>
              <a:rPr lang="en-US" baseline="0" dirty="0" smtClean="0">
                <a:latin typeface="Calibri" charset="0"/>
              </a:rPr>
              <a:t>Goal: </a:t>
            </a:r>
            <a:r>
              <a:rPr lang="en-US" dirty="0" smtClean="0"/>
              <a:t>Give students an opportunity</a:t>
            </a:r>
            <a:r>
              <a:rPr lang="en-US" baseline="0" dirty="0" smtClean="0"/>
              <a:t> to explore different ways mutations can be caused through reading, discussion and presentation. Students should end this activity with an understanding of some causes of genetic mutations. </a:t>
            </a:r>
          </a:p>
          <a:p>
            <a:pPr marL="228600" indent="-228600">
              <a:buFont typeface="+mj-lt"/>
              <a:buAutoNum type="arabicPeriod"/>
            </a:pPr>
            <a:r>
              <a:rPr lang="en-US" b="0" dirty="0" smtClean="0"/>
              <a:t>Five</a:t>
            </a:r>
            <a:r>
              <a:rPr lang="en-US" b="0" baseline="0" dirty="0" smtClean="0"/>
              <a:t> articles are provided, each looking at a different cause of mutation. </a:t>
            </a:r>
          </a:p>
          <a:p>
            <a:pPr marL="685800" lvl="1" indent="-228600">
              <a:buFont typeface="+mj-lt"/>
              <a:buAutoNum type="arabicParenR"/>
            </a:pPr>
            <a:r>
              <a:rPr lang="en-US" b="0" dirty="0" smtClean="0"/>
              <a:t>Article</a:t>
            </a:r>
            <a:r>
              <a:rPr lang="en-US" b="0" baseline="0" dirty="0" smtClean="0"/>
              <a:t> 1- UV Light</a:t>
            </a:r>
          </a:p>
          <a:p>
            <a:pPr marL="685800" lvl="1" indent="-228600">
              <a:buFont typeface="+mj-lt"/>
              <a:buAutoNum type="arabicParenR"/>
            </a:pPr>
            <a:r>
              <a:rPr lang="en-US" b="0" baseline="0" dirty="0" smtClean="0"/>
              <a:t>Article 2- Smoking</a:t>
            </a:r>
          </a:p>
          <a:p>
            <a:pPr marL="685800" lvl="1" indent="-228600">
              <a:buFont typeface="+mj-lt"/>
              <a:buAutoNum type="arabicParenR"/>
            </a:pPr>
            <a:r>
              <a:rPr lang="en-US" b="0" baseline="0" dirty="0" smtClean="0"/>
              <a:t>Article 3- Benzene</a:t>
            </a:r>
          </a:p>
          <a:p>
            <a:pPr marL="685800" lvl="1" indent="-228600">
              <a:buFont typeface="+mj-lt"/>
              <a:buAutoNum type="arabicParenR"/>
            </a:pPr>
            <a:r>
              <a:rPr lang="en-US" b="0" baseline="0" dirty="0" smtClean="0"/>
              <a:t>Article 4- </a:t>
            </a:r>
            <a:r>
              <a:rPr lang="en-US" b="0" baseline="0" dirty="0" err="1" smtClean="0"/>
              <a:t>Progeria</a:t>
            </a:r>
            <a:endParaRPr lang="en-US" b="0" baseline="0" dirty="0" smtClean="0"/>
          </a:p>
          <a:p>
            <a:pPr marL="685800" lvl="1" indent="-228600">
              <a:buFont typeface="+mj-lt"/>
              <a:buAutoNum type="arabicParenR"/>
            </a:pPr>
            <a:r>
              <a:rPr lang="en-US" b="0" baseline="0" dirty="0" smtClean="0"/>
              <a:t>Article 5- </a:t>
            </a:r>
            <a:r>
              <a:rPr lang="en-US" b="0" baseline="0" dirty="0" err="1" smtClean="0"/>
              <a:t>Ectrodactyly</a:t>
            </a:r>
            <a:endParaRPr lang="en-US" b="0" baseline="0" dirty="0" smtClean="0"/>
          </a:p>
          <a:p>
            <a:pPr marL="228600" lvl="0" indent="-228600">
              <a:buFont typeface="+mj-lt"/>
              <a:buAutoNum type="arabicPeriod"/>
            </a:pPr>
            <a:r>
              <a:rPr lang="en-US" b="0" dirty="0" smtClean="0"/>
              <a:t>Students</a:t>
            </a:r>
            <a:r>
              <a:rPr lang="en-US" b="0" baseline="0" dirty="0" smtClean="0"/>
              <a:t> will read articles in groups.</a:t>
            </a:r>
          </a:p>
          <a:p>
            <a:pPr marL="228600" lvl="0" indent="-228600">
              <a:buFont typeface="+mj-lt"/>
              <a:buAutoNum type="arabicPeriod"/>
            </a:pPr>
            <a:r>
              <a:rPr lang="en-US" b="0" baseline="0" dirty="0" smtClean="0"/>
              <a:t>Students then give short presentations to the class covering the following points:</a:t>
            </a:r>
          </a:p>
          <a:p>
            <a:pPr marL="685800" lvl="1" indent="-228600">
              <a:buFont typeface="Arial" pitchFamily="34" charset="0"/>
              <a:buChar char="•"/>
            </a:pPr>
            <a:r>
              <a:rPr lang="en-US" b="0" baseline="0" dirty="0" smtClean="0"/>
              <a:t>Article subject</a:t>
            </a:r>
          </a:p>
          <a:p>
            <a:pPr marL="685800" lvl="1" indent="-228600">
              <a:buFont typeface="Arial" pitchFamily="34" charset="0"/>
              <a:buChar char="•"/>
            </a:pPr>
            <a:r>
              <a:rPr lang="en-US" b="0" baseline="0" dirty="0" smtClean="0"/>
              <a:t>The mutation that is caused </a:t>
            </a:r>
          </a:p>
          <a:p>
            <a:pPr marL="685800" lvl="1" indent="-228600">
              <a:buFont typeface="Arial" pitchFamily="34" charset="0"/>
              <a:buChar char="•"/>
            </a:pPr>
            <a:r>
              <a:rPr lang="en-US" b="0" baseline="0" dirty="0" smtClean="0"/>
              <a:t>The cause of the mutation</a:t>
            </a:r>
          </a:p>
          <a:p>
            <a:pPr marL="685800" lvl="1" indent="-228600">
              <a:buFont typeface="Arial" pitchFamily="34" charset="0"/>
              <a:buChar char="•"/>
            </a:pPr>
            <a:r>
              <a:rPr lang="en-US" b="0" baseline="0" dirty="0" smtClean="0"/>
              <a:t>The affect of the mutation</a:t>
            </a:r>
          </a:p>
          <a:p>
            <a:pPr marL="685800" lvl="1" indent="-228600">
              <a:buFont typeface="Arial" pitchFamily="34" charset="0"/>
              <a:buChar char="•"/>
            </a:pPr>
            <a:r>
              <a:rPr lang="en-US" b="0" baseline="0" dirty="0" smtClean="0"/>
              <a:t>An interesting fact they learned</a:t>
            </a:r>
          </a:p>
          <a:p>
            <a:pPr marL="228600" lvl="0" indent="-228600">
              <a:buFont typeface="+mj-lt"/>
              <a:buAutoNum type="arabicPeriod"/>
            </a:pPr>
            <a:r>
              <a:rPr lang="en-US" b="0" baseline="0" dirty="0" smtClean="0"/>
              <a:t>During the presentations other </a:t>
            </a:r>
            <a:r>
              <a:rPr lang="en-US" b="0" u="sng" baseline="0" dirty="0" smtClean="0"/>
              <a:t>students take notes on the articles they did not read in their notebooks.</a:t>
            </a:r>
            <a:endParaRPr lang="en-US" b="0" u="sng" dirty="0" smtClean="0"/>
          </a:p>
          <a:p>
            <a:pPr marL="228600" lvl="0" indent="-228600">
              <a:buFont typeface="+mj-lt"/>
              <a:buAutoNum type="arabicPeriod"/>
            </a:pPr>
            <a:endParaRPr lang="en-US" sz="1200" kern="1200" baseline="0" dirty="0" smtClean="0">
              <a:solidFill>
                <a:schemeClr val="tx1"/>
              </a:solidFill>
              <a:latin typeface="+mn-lt"/>
              <a:ea typeface="+mn-ea"/>
              <a:cs typeface="+mn-cs"/>
            </a:endParaRPr>
          </a:p>
          <a:p>
            <a:pPr marL="228600" lvl="0" indent="-228600">
              <a:buFont typeface="+mj-lt"/>
              <a:buNone/>
            </a:pPr>
            <a:r>
              <a:rPr lang="en-US" sz="1200" kern="1200" baseline="0" dirty="0" smtClean="0">
                <a:solidFill>
                  <a:schemeClr val="tx1"/>
                </a:solidFill>
                <a:latin typeface="+mn-lt"/>
                <a:ea typeface="+mn-ea"/>
                <a:cs typeface="+mn-cs"/>
              </a:rPr>
              <a:t>Explain</a:t>
            </a:r>
          </a:p>
          <a:p>
            <a:pPr marL="228600" marR="0" lvl="0" indent="-228600" algn="l" defTabSz="914400" rtl="0" eaLnBrk="1" fontAlgn="auto" latinLnBrk="0" hangingPunct="1">
              <a:lnSpc>
                <a:spcPct val="100000"/>
              </a:lnSpc>
              <a:spcBef>
                <a:spcPts val="0"/>
              </a:spcBef>
              <a:spcAft>
                <a:spcPts val="0"/>
              </a:spcAft>
              <a:buClrTx/>
              <a:buSzTx/>
              <a:buFontTx/>
              <a:buChar char="-"/>
              <a:tabLst/>
              <a:defRPr/>
            </a:pPr>
            <a:r>
              <a:rPr lang="en-US" sz="1200" kern="1200" baseline="0" dirty="0" err="1" smtClean="0">
                <a:solidFill>
                  <a:schemeClr val="tx1"/>
                </a:solidFill>
                <a:latin typeface="+mn-lt"/>
                <a:ea typeface="+mn-ea"/>
                <a:cs typeface="+mn-cs"/>
              </a:rPr>
              <a:t>Goal:</a:t>
            </a:r>
            <a:r>
              <a:rPr lang="en-US" dirty="0" err="1" smtClean="0"/>
              <a:t>Give</a:t>
            </a:r>
            <a:r>
              <a:rPr lang="en-US" baseline="0" dirty="0" smtClean="0"/>
              <a:t> students the opportunity to synthesize what they have learned from their readings and class presentations.</a:t>
            </a:r>
            <a:endParaRPr lang="en-US" sz="1200" kern="1200" baseline="0" dirty="0" smtClean="0">
              <a:solidFill>
                <a:schemeClr val="tx1"/>
              </a:solidFill>
              <a:latin typeface="+mn-lt"/>
              <a:ea typeface="+mn-ea"/>
              <a:cs typeface="+mn-cs"/>
            </a:endParaRPr>
          </a:p>
          <a:p>
            <a:pPr marL="228600" indent="-228600">
              <a:buFont typeface="+mj-lt"/>
              <a:buAutoNum type="arabicPeriod"/>
            </a:pPr>
            <a:r>
              <a:rPr lang="en-US" sz="1200" b="0" i="0" u="sng" kern="1200" baseline="0" dirty="0" smtClean="0">
                <a:solidFill>
                  <a:schemeClr val="tx1"/>
                </a:solidFill>
                <a:latin typeface="+mn-lt"/>
                <a:ea typeface="+mn-ea"/>
                <a:cs typeface="+mn-cs"/>
              </a:rPr>
              <a:t>Students record answers to the following analysis questions in notebooks </a:t>
            </a:r>
          </a:p>
          <a:p>
            <a:pPr marL="685800" lvl="1" indent="-228600">
              <a:buFont typeface="Arial" pitchFamily="34" charset="0"/>
              <a:buChar char="•"/>
            </a:pPr>
            <a:r>
              <a:rPr lang="en-US" sz="1200" b="0" i="0" kern="1200" baseline="0" dirty="0" smtClean="0">
                <a:solidFill>
                  <a:schemeClr val="tx1"/>
                </a:solidFill>
                <a:latin typeface="+mn-lt"/>
                <a:ea typeface="+mn-ea"/>
                <a:cs typeface="+mn-cs"/>
              </a:rPr>
              <a:t>Have students record three different things that can cause mutation</a:t>
            </a:r>
          </a:p>
          <a:p>
            <a:pPr marL="685800" lvl="1" indent="-228600">
              <a:buFont typeface="Arial" pitchFamily="34" charset="0"/>
              <a:buChar char="•"/>
            </a:pPr>
            <a:r>
              <a:rPr lang="en-US" sz="1200" b="0" i="0" kern="1200" baseline="0" dirty="0" smtClean="0">
                <a:solidFill>
                  <a:schemeClr val="tx1"/>
                </a:solidFill>
                <a:latin typeface="+mn-lt"/>
                <a:ea typeface="+mn-ea"/>
                <a:cs typeface="+mn-cs"/>
              </a:rPr>
              <a:t>What common thing occurs in each mutation?</a:t>
            </a:r>
          </a:p>
          <a:p>
            <a:pPr eaLnBrk="1" hangingPunct="1">
              <a:spcBef>
                <a:spcPct val="0"/>
              </a:spcBef>
              <a:buFontTx/>
              <a:buNone/>
            </a:pPr>
            <a:r>
              <a:rPr lang="en-US" b="1" dirty="0" smtClean="0">
                <a:latin typeface="Calibri" charset="0"/>
              </a:rPr>
              <a:t> </a:t>
            </a:r>
          </a:p>
          <a:p>
            <a:pPr eaLnBrk="1" hangingPunct="1">
              <a:spcBef>
                <a:spcPct val="0"/>
              </a:spcBef>
              <a:buFontTx/>
              <a:buNone/>
            </a:pPr>
            <a:r>
              <a:rPr lang="en-US" b="0" dirty="0" smtClean="0">
                <a:latin typeface="Calibri" charset="0"/>
              </a:rPr>
              <a:t>Extend</a:t>
            </a:r>
          </a:p>
          <a:p>
            <a:pPr marL="0" marR="0" indent="0" algn="l" defTabSz="914400" rtl="0" eaLnBrk="1" fontAlgn="auto" latinLnBrk="0" hangingPunct="1">
              <a:lnSpc>
                <a:spcPct val="100000"/>
              </a:lnSpc>
              <a:spcBef>
                <a:spcPct val="0"/>
              </a:spcBef>
              <a:spcAft>
                <a:spcPts val="0"/>
              </a:spcAft>
              <a:buClrTx/>
              <a:buSzTx/>
              <a:buFontTx/>
              <a:buChar char="-"/>
              <a:tabLst/>
              <a:defRPr/>
            </a:pPr>
            <a:r>
              <a:rPr lang="en-US" b="0" baseline="0" dirty="0" smtClean="0">
                <a:latin typeface="Calibri" charset="0"/>
              </a:rPr>
              <a:t>Goal: </a:t>
            </a:r>
            <a:r>
              <a:rPr lang="en-US" dirty="0" smtClean="0"/>
              <a:t>Give</a:t>
            </a:r>
            <a:r>
              <a:rPr lang="en-US" baseline="0" dirty="0" smtClean="0"/>
              <a:t> students the opportunity to synthesize what they have learned from their readings and class presentations.</a:t>
            </a:r>
            <a:endParaRPr lang="en-US" b="0" baseline="0" dirty="0" smtClean="0">
              <a:latin typeface="Calibri" charset="0"/>
            </a:endParaRPr>
          </a:p>
          <a:p>
            <a:pPr marL="228600" indent="-228600">
              <a:buFont typeface="+mj-lt"/>
              <a:buAutoNum type="arabicPeriod"/>
            </a:pPr>
            <a:r>
              <a:rPr lang="en-US" b="0" dirty="0" smtClean="0"/>
              <a:t>Students</a:t>
            </a:r>
            <a:r>
              <a:rPr lang="en-US" b="0" baseline="0" dirty="0" smtClean="0"/>
              <a:t> watch Brain Pop video on Antibiotic Resistance</a:t>
            </a:r>
          </a:p>
          <a:p>
            <a:pPr marL="228600" lvl="0" indent="-228600">
              <a:buFont typeface="+mj-lt"/>
              <a:buAutoNum type="arabicPeriod"/>
            </a:pPr>
            <a:r>
              <a:rPr lang="en-US" sz="1200" b="0" i="0" kern="1200" baseline="0" dirty="0" smtClean="0">
                <a:solidFill>
                  <a:schemeClr val="tx1"/>
                </a:solidFill>
                <a:latin typeface="+mn-lt"/>
                <a:ea typeface="+mn-ea"/>
                <a:cs typeface="+mn-cs"/>
              </a:rPr>
              <a:t>Questioning and class discussion</a:t>
            </a:r>
          </a:p>
          <a:p>
            <a:pPr marL="685800" lvl="1" indent="-228600">
              <a:buFont typeface="Arial" pitchFamily="34" charset="0"/>
              <a:buChar char="•"/>
            </a:pPr>
            <a:r>
              <a:rPr lang="en-US" sz="1200" b="0" i="0" kern="1200" baseline="0" dirty="0" smtClean="0">
                <a:solidFill>
                  <a:schemeClr val="tx1"/>
                </a:solidFill>
                <a:latin typeface="+mn-lt"/>
                <a:ea typeface="+mn-ea"/>
                <a:cs typeface="+mn-cs"/>
              </a:rPr>
              <a:t>Why is it important that these single celled bacteria are being influenced by genetic mutations?</a:t>
            </a:r>
          </a:p>
          <a:p>
            <a:pPr marL="685800" lvl="1" indent="-228600">
              <a:buFont typeface="Arial" pitchFamily="34" charset="0"/>
              <a:buChar char="•"/>
            </a:pPr>
            <a:r>
              <a:rPr lang="en-US" sz="1200" b="0" i="0" kern="1200" baseline="0" dirty="0" smtClean="0">
                <a:solidFill>
                  <a:schemeClr val="tx1"/>
                </a:solidFill>
                <a:latin typeface="+mn-lt"/>
                <a:ea typeface="+mn-ea"/>
                <a:cs typeface="+mn-cs"/>
              </a:rPr>
              <a:t>Do mutations always negative or deleterious consequences for the organism?</a:t>
            </a:r>
          </a:p>
          <a:p>
            <a:pPr marL="228600" lvl="0" indent="-228600">
              <a:buFont typeface="+mj-lt"/>
              <a:buAutoNum type="arabicPeriod"/>
            </a:pPr>
            <a:r>
              <a:rPr lang="en-US" sz="1200" b="0" i="0" kern="1200" baseline="0" dirty="0" smtClean="0">
                <a:solidFill>
                  <a:schemeClr val="tx1"/>
                </a:solidFill>
                <a:latin typeface="+mn-lt"/>
                <a:ea typeface="+mn-ea"/>
                <a:cs typeface="+mn-cs"/>
              </a:rPr>
              <a:t>Connect to next lesson</a:t>
            </a:r>
          </a:p>
          <a:p>
            <a:pPr eaLnBrk="1" hangingPunct="1">
              <a:spcBef>
                <a:spcPct val="0"/>
              </a:spcBef>
              <a:buFontTx/>
              <a:buChar char="-"/>
            </a:pPr>
            <a:endParaRPr lang="en-US" b="0" dirty="0" smtClean="0">
              <a:latin typeface="Calibri" charset="0"/>
            </a:endParaRPr>
          </a:p>
          <a:p>
            <a:pPr eaLnBrk="1" hangingPunct="1">
              <a:spcBef>
                <a:spcPct val="0"/>
              </a:spcBef>
              <a:buFontTx/>
              <a:buNone/>
            </a:pPr>
            <a:r>
              <a:rPr lang="en-US" b="1" dirty="0" smtClean="0">
                <a:latin typeface="Calibri" charset="0"/>
              </a:rPr>
              <a:t> PICTURE/ GRAPHICS CREDITS:</a:t>
            </a:r>
          </a:p>
          <a:p>
            <a:pPr eaLnBrk="1" hangingPunct="1">
              <a:spcBef>
                <a:spcPct val="0"/>
              </a:spcBef>
              <a:buFontTx/>
              <a:buNone/>
            </a:pPr>
            <a:r>
              <a:rPr lang="en-US" dirty="0" smtClean="0">
                <a:latin typeface="Calibri" charset="0"/>
              </a:rPr>
              <a:t>-  </a:t>
            </a:r>
            <a:r>
              <a:rPr lang="en-US" baseline="0" dirty="0" smtClean="0">
                <a:latin typeface="Calibri" charset="0"/>
              </a:rPr>
              <a:t>Cited on each slide.</a:t>
            </a:r>
            <a:endParaRPr lang="en-US" dirty="0" smtClean="0"/>
          </a:p>
          <a:p>
            <a:pPr eaLnBrk="1" hangingPunct="1">
              <a:spcBef>
                <a:spcPct val="0"/>
              </a:spcBef>
              <a:buFontTx/>
              <a:buChar char="-"/>
            </a:pPr>
            <a:endParaRPr lang="en-US" dirty="0" smtClean="0"/>
          </a:p>
          <a:p>
            <a:pPr marL="228600" indent="-228600" eaLnBrk="1" hangingPunct="1">
              <a:spcBef>
                <a:spcPct val="0"/>
              </a:spcBef>
              <a:buFont typeface="+mj-lt"/>
              <a:buNone/>
            </a:pPr>
            <a:r>
              <a:rPr lang="en-US" b="1" baseline="0" dirty="0" smtClean="0">
                <a:latin typeface="Calibri" charset="0"/>
              </a:rPr>
              <a:t>WEBSITES/ RESOURCES USED IN THIS PRESENTATION:</a:t>
            </a:r>
          </a:p>
          <a:p>
            <a:pPr marL="228600" indent="-228600" eaLnBrk="1" hangingPunct="1">
              <a:spcBef>
                <a:spcPct val="0"/>
              </a:spcBef>
              <a:buFontTx/>
              <a:buChar char="-"/>
            </a:pPr>
            <a:r>
              <a:rPr lang="en-US" b="0" baseline="0" dirty="0" smtClean="0">
                <a:solidFill>
                  <a:srgbClr val="FF0000"/>
                </a:solidFill>
                <a:latin typeface="Calibri" charset="0"/>
              </a:rPr>
              <a:t>Science Education for Public Understanding Program, UC Berkeley. Science &amp; Life Issues. </a:t>
            </a:r>
            <a:r>
              <a:rPr lang="en-US" sz="1200" b="0" i="0" kern="1200" dirty="0" smtClean="0">
                <a:solidFill>
                  <a:schemeClr val="tx1"/>
                </a:solidFill>
                <a:latin typeface="+mn-lt"/>
                <a:ea typeface="+mn-ea"/>
                <a:cs typeface="+mn-cs"/>
              </a:rPr>
              <a:t>Ronkonkoma: Lab Aids, 2001.</a:t>
            </a:r>
          </a:p>
          <a:p>
            <a:pPr eaLnBrk="1" hangingPunct="1">
              <a:spcBef>
                <a:spcPct val="0"/>
              </a:spcBef>
              <a:buFontTx/>
              <a:buChar char="-"/>
            </a:pPr>
            <a:endParaRPr lang="en-US" b="1" dirty="0" smtClean="0">
              <a:latin typeface="Calibri" charset="0"/>
            </a:endParaRPr>
          </a:p>
          <a:p>
            <a:pPr marL="228600" indent="-228600" eaLnBrk="1" hangingPunct="1">
              <a:spcBef>
                <a:spcPct val="0"/>
              </a:spcBef>
              <a:buFont typeface="+mj-lt"/>
              <a:buNone/>
            </a:pPr>
            <a:r>
              <a:rPr lang="en-US" b="1" dirty="0" smtClean="0">
                <a:latin typeface="Calibri" charset="0"/>
              </a:rPr>
              <a:t>ADDITIONAL READING:</a:t>
            </a:r>
          </a:p>
          <a:p>
            <a:pPr marL="228600" indent="-228600" eaLnBrk="1" hangingPunct="1">
              <a:spcBef>
                <a:spcPct val="0"/>
              </a:spcBef>
              <a:buFontTx/>
              <a:buChar char="-"/>
            </a:pPr>
            <a:r>
              <a:rPr lang="en-US" b="0" dirty="0" smtClean="0">
                <a:latin typeface="Calibri" charset="0"/>
              </a:rPr>
              <a:t>Wikipedia</a:t>
            </a:r>
            <a:r>
              <a:rPr lang="en-US" b="0" baseline="0" dirty="0" smtClean="0">
                <a:latin typeface="Calibri" charset="0"/>
              </a:rPr>
              <a:t> article on mutation: http://en.wikipedia.org/wiki/Mutation</a:t>
            </a:r>
          </a:p>
          <a:p>
            <a:pPr marL="228600" indent="-228600" eaLnBrk="1" hangingPunct="1">
              <a:spcBef>
                <a:spcPct val="0"/>
              </a:spcBef>
              <a:buFontTx/>
              <a:buChar char="-"/>
            </a:pPr>
            <a:r>
              <a:rPr lang="en-US" b="0" baseline="0" dirty="0" smtClean="0">
                <a:latin typeface="Calibri" charset="0"/>
              </a:rPr>
              <a:t>More detailed: http://www.nature.com/scitable/topicpage/genetic-mutation-441</a:t>
            </a:r>
            <a:endParaRPr lang="en-US" b="0" dirty="0" smtClean="0">
              <a:latin typeface="Calibri" charset="0"/>
            </a:endParaRPr>
          </a:p>
          <a:p>
            <a:pPr marL="228600" indent="-228600" eaLnBrk="1" hangingPunct="1">
              <a:spcBef>
                <a:spcPct val="0"/>
              </a:spcBef>
              <a:buFont typeface="+mj-lt"/>
              <a:buNone/>
            </a:pPr>
            <a:endParaRPr lang="en-US" b="0" dirty="0" smtClean="0">
              <a:latin typeface="Calibri" charset="0"/>
            </a:endParaRPr>
          </a:p>
          <a:p>
            <a:pPr marL="228600" indent="-228600" eaLnBrk="1" hangingPunct="1">
              <a:spcBef>
                <a:spcPct val="0"/>
              </a:spcBef>
              <a:buFont typeface="+mj-lt"/>
              <a:buNone/>
            </a:pPr>
            <a:r>
              <a:rPr lang="en-US" b="1" baseline="0" dirty="0" smtClean="0">
                <a:latin typeface="Calibri" charset="0"/>
              </a:rPr>
              <a:t>CONTEXT FOR USE: </a:t>
            </a:r>
          </a:p>
          <a:p>
            <a:pPr marL="228600" indent="-228600" eaLnBrk="1" hangingPunct="1">
              <a:spcBef>
                <a:spcPct val="0"/>
              </a:spcBef>
              <a:buFontTx/>
              <a:buChar char="-"/>
            </a:pPr>
            <a:r>
              <a:rPr lang="en-US" b="0" baseline="0" dirty="0" smtClean="0">
                <a:latin typeface="Calibri" charset="0"/>
              </a:rPr>
              <a:t>7</a:t>
            </a:r>
            <a:r>
              <a:rPr lang="en-US" b="0" baseline="30000" dirty="0" smtClean="0">
                <a:latin typeface="Calibri" charset="0"/>
              </a:rPr>
              <a:t>TH</a:t>
            </a:r>
            <a:r>
              <a:rPr lang="en-US" b="0" baseline="0" dirty="0" smtClean="0">
                <a:latin typeface="Calibri" charset="0"/>
              </a:rPr>
              <a:t> grade life science</a:t>
            </a:r>
          </a:p>
          <a:p>
            <a:pPr marL="228600" indent="-228600" eaLnBrk="1" hangingPunct="1">
              <a:spcBef>
                <a:spcPct val="0"/>
              </a:spcBef>
              <a:buFontTx/>
              <a:buChar char="-"/>
            </a:pPr>
            <a:r>
              <a:rPr lang="en-US" b="0" baseline="0" dirty="0" smtClean="0">
                <a:latin typeface="Calibri" charset="0"/>
              </a:rPr>
              <a:t>Second lesson in four lesson unit on genetic mutation</a:t>
            </a:r>
          </a:p>
          <a:p>
            <a:pPr marL="685800" lvl="1" indent="-228600" eaLnBrk="1" hangingPunct="1">
              <a:spcBef>
                <a:spcPct val="0"/>
              </a:spcBef>
              <a:buFont typeface="+mj-lt"/>
              <a:buAutoNum type="arabicParenR"/>
            </a:pPr>
            <a:r>
              <a:rPr lang="en-US" b="0" i="0" baseline="0" dirty="0" smtClean="0">
                <a:latin typeface="Calibri" charset="0"/>
              </a:rPr>
              <a:t>The Cellular Construction Zone</a:t>
            </a:r>
          </a:p>
          <a:p>
            <a:pPr marL="685800" lvl="1" indent="-228600" eaLnBrk="1" hangingPunct="1">
              <a:spcBef>
                <a:spcPct val="0"/>
              </a:spcBef>
              <a:buFont typeface="+mj-lt"/>
              <a:buAutoNum type="arabicParenR"/>
            </a:pPr>
            <a:r>
              <a:rPr lang="en-US" b="0" i="0" baseline="0" dirty="0" smtClean="0">
                <a:latin typeface="Calibri" charset="0"/>
              </a:rPr>
              <a:t>From Gene to Protein</a:t>
            </a:r>
          </a:p>
          <a:p>
            <a:pPr marL="685800" lvl="1" indent="-228600" eaLnBrk="1" hangingPunct="1">
              <a:spcBef>
                <a:spcPct val="0"/>
              </a:spcBef>
              <a:buFont typeface="+mj-lt"/>
              <a:buAutoNum type="arabicParenR"/>
            </a:pPr>
            <a:r>
              <a:rPr lang="en-US" b="0" i="1" baseline="0" dirty="0" smtClean="0">
                <a:latin typeface="Calibri" charset="0"/>
              </a:rPr>
              <a:t>Causes of Mutation</a:t>
            </a:r>
          </a:p>
          <a:p>
            <a:pPr marL="685800" lvl="1" indent="-228600" eaLnBrk="1" hangingPunct="1">
              <a:spcBef>
                <a:spcPct val="0"/>
              </a:spcBef>
              <a:buFont typeface="+mj-lt"/>
              <a:buAutoNum type="arabicParenR"/>
            </a:pPr>
            <a:r>
              <a:rPr lang="en-US" b="0" baseline="0" dirty="0" smtClean="0">
                <a:latin typeface="Calibri" charset="0"/>
              </a:rPr>
              <a:t>Modeling Mutants</a:t>
            </a:r>
          </a:p>
          <a:p>
            <a:pPr marL="228600" lvl="0" indent="-228600" eaLnBrk="1" hangingPunct="1">
              <a:spcBef>
                <a:spcPct val="0"/>
              </a:spcBef>
              <a:buFontTx/>
              <a:buNone/>
            </a:pPr>
            <a:endParaRPr lang="en-US" b="0" baseline="0" dirty="0" smtClean="0">
              <a:latin typeface="Calibri" charset="0"/>
            </a:endParaRPr>
          </a:p>
          <a:p>
            <a:pPr marL="228600" lvl="0" indent="-228600" eaLnBrk="1" hangingPunct="1">
              <a:spcBef>
                <a:spcPct val="0"/>
              </a:spcBef>
              <a:buFont typeface="+mj-lt"/>
              <a:buNone/>
            </a:pPr>
            <a:r>
              <a:rPr lang="en-US" b="1" baseline="0" dirty="0" smtClean="0">
                <a:latin typeface="Calibri" charset="0"/>
              </a:rPr>
              <a:t>EVALUATION TIPS:</a:t>
            </a:r>
          </a:p>
          <a:p>
            <a:pPr marL="228600" lvl="0" indent="-228600" eaLnBrk="1" hangingPunct="1">
              <a:spcBef>
                <a:spcPct val="0"/>
              </a:spcBef>
              <a:buFontTx/>
              <a:buChar char="-"/>
            </a:pPr>
            <a:r>
              <a:rPr lang="en-US" b="0" baseline="0" dirty="0" smtClean="0">
                <a:latin typeface="Calibri" charset="0"/>
              </a:rPr>
              <a:t>Evaluation techniques used in this activity: Gauging class discussions, notebooks</a:t>
            </a:r>
          </a:p>
          <a:p>
            <a:pPr marL="228600" lvl="0" indent="-228600" eaLnBrk="1" hangingPunct="1">
              <a:spcBef>
                <a:spcPct val="0"/>
              </a:spcBef>
              <a:buFontTx/>
              <a:buChar char="-"/>
            </a:pPr>
            <a:r>
              <a:rPr lang="en-US" b="0" baseline="0" dirty="0" smtClean="0">
                <a:latin typeface="Calibri" charset="0"/>
              </a:rPr>
              <a:t>Refer to 5E lesson plan, 3. Causes of </a:t>
            </a:r>
            <a:r>
              <a:rPr lang="en-US" b="0" baseline="0" dirty="0" smtClean="0">
                <a:latin typeface="Calibri" charset="0"/>
              </a:rPr>
              <a:t>mutations-5E.docx</a:t>
            </a:r>
            <a:endParaRPr lang="en-US" b="0" baseline="0" dirty="0" smtClean="0">
              <a:latin typeface="Calibri" charset="0"/>
            </a:endParaRPr>
          </a:p>
          <a:p>
            <a:pPr marL="228600" lvl="0" indent="-228600" eaLnBrk="1" hangingPunct="1">
              <a:spcBef>
                <a:spcPct val="0"/>
              </a:spcBef>
              <a:buFontTx/>
              <a:buChar char="-"/>
            </a:pPr>
            <a:endParaRPr lang="en-US" b="0" baseline="0" dirty="0" smtClean="0">
              <a:latin typeface="Calibri" charset="0"/>
            </a:endParaRPr>
          </a:p>
          <a:p>
            <a:pPr marL="228600" lvl="0" indent="-228600" eaLnBrk="1" hangingPunct="1">
              <a:spcBef>
                <a:spcPct val="0"/>
              </a:spcBef>
              <a:buFontTx/>
              <a:buNone/>
            </a:pPr>
            <a:r>
              <a:rPr lang="en-US" b="1" baseline="0" dirty="0" smtClean="0">
                <a:latin typeface="Calibri" charset="0"/>
              </a:rPr>
              <a:t>TEACHING NOTES:</a:t>
            </a:r>
          </a:p>
          <a:p>
            <a:pPr marL="228600" lvl="0" indent="-228600" eaLnBrk="1" hangingPunct="1">
              <a:spcBef>
                <a:spcPct val="0"/>
              </a:spcBef>
              <a:buFontTx/>
              <a:buChar char="-"/>
            </a:pPr>
            <a:r>
              <a:rPr lang="en-US" b="0" dirty="0" smtClean="0">
                <a:latin typeface="Calibri" charset="0"/>
              </a:rPr>
              <a:t>ESR</a:t>
            </a:r>
            <a:r>
              <a:rPr lang="en-US" b="0" baseline="0" dirty="0" smtClean="0">
                <a:latin typeface="Calibri" charset="0"/>
              </a:rPr>
              <a:t> will be used as an acronym for Expected Student Response.</a:t>
            </a:r>
          </a:p>
          <a:p>
            <a:pPr marL="228600" marR="0" lvl="0" indent="-228600" algn="l" defTabSz="914400" rtl="0" eaLnBrk="1" fontAlgn="auto" latinLnBrk="0" hangingPunct="1">
              <a:lnSpc>
                <a:spcPct val="100000"/>
              </a:lnSpc>
              <a:spcBef>
                <a:spcPct val="0"/>
              </a:spcBef>
              <a:spcAft>
                <a:spcPts val="0"/>
              </a:spcAft>
              <a:buClrTx/>
              <a:buSzTx/>
              <a:buFontTx/>
              <a:buChar char="-"/>
              <a:tabLst/>
              <a:defRPr/>
            </a:pPr>
            <a:r>
              <a:rPr lang="en-US" b="0" baseline="0" dirty="0" smtClean="0">
                <a:latin typeface="Calibri" charset="0"/>
              </a:rPr>
              <a:t>Each slide will have “Teacher slide:” or “Student slide:” at the top of the presentation notes. This indicates whether or not the slide should be used by the teacher (teacher slide) or shown to the students (student slide). Teacher slides can be hidden  when presenting using the “Hide Slide” option. </a:t>
            </a:r>
          </a:p>
          <a:p>
            <a:pPr marL="228600" lvl="0" indent="-228600" eaLnBrk="1" hangingPunct="1">
              <a:spcBef>
                <a:spcPct val="0"/>
              </a:spcBef>
              <a:buFontTx/>
              <a:buChar char="-"/>
            </a:pPr>
            <a:r>
              <a:rPr lang="en-US" b="0" u="none" baseline="0" dirty="0" smtClean="0">
                <a:latin typeface="Calibri" charset="0"/>
              </a:rPr>
              <a:t>Students will be required to record ideas and analysis in notebooks throughout the unit, a template for the student notebooks is provided in 3. Causes of </a:t>
            </a:r>
            <a:r>
              <a:rPr lang="en-US" b="0" u="none" baseline="0" dirty="0" smtClean="0">
                <a:latin typeface="Calibri" charset="0"/>
              </a:rPr>
              <a:t>mutations-notebook.docx</a:t>
            </a:r>
            <a:endParaRPr lang="en-US" b="0" u="none" baseline="0" dirty="0" smtClean="0">
              <a:latin typeface="Calibri" charset="0"/>
            </a:endParaRPr>
          </a:p>
          <a:p>
            <a:pPr marL="685800" lvl="1" indent="-228600" eaLnBrk="1" hangingPunct="1">
              <a:spcBef>
                <a:spcPct val="0"/>
              </a:spcBef>
              <a:buFont typeface="Arial" pitchFamily="34" charset="0"/>
              <a:buChar char="•"/>
            </a:pPr>
            <a:r>
              <a:rPr lang="en-US" b="0" u="sng" baseline="0" dirty="0" smtClean="0">
                <a:latin typeface="Calibri" charset="0"/>
              </a:rPr>
              <a:t>Underlined text indicates a place where students should record something in their notebooks</a:t>
            </a:r>
          </a:p>
          <a:p>
            <a:pPr marL="685800" lvl="1" indent="-228600" eaLnBrk="1" hangingPunct="1">
              <a:spcBef>
                <a:spcPct val="0"/>
              </a:spcBef>
              <a:buFont typeface="Arial" pitchFamily="34" charset="0"/>
              <a:buChar char="•"/>
            </a:pPr>
            <a:r>
              <a:rPr lang="en-US" b="0" u="none" baseline="0" dirty="0" smtClean="0">
                <a:latin typeface="Calibri" charset="0"/>
              </a:rPr>
              <a:t>Notebooks will always be divided into 4 sections: Questions, hypotheses, evidence and analysis. </a:t>
            </a:r>
          </a:p>
          <a:p>
            <a:pPr marL="685800" lvl="1" indent="-228600" eaLnBrk="1" hangingPunct="1">
              <a:spcBef>
                <a:spcPct val="0"/>
              </a:spcBef>
              <a:buFont typeface="Arial" pitchFamily="34" charset="0"/>
              <a:buChar char="•"/>
            </a:pPr>
            <a:r>
              <a:rPr lang="en-US" b="0" u="none" baseline="0" dirty="0" smtClean="0">
                <a:latin typeface="Calibri" charset="0"/>
              </a:rPr>
              <a:t>This set up allows students to hypothesize about the questions looked at in the unit, gather evidence, analyze that evidence and compare their final answers to the problems to their original hypotheses.</a:t>
            </a:r>
          </a:p>
          <a:p>
            <a:pPr marL="228600" lvl="0" indent="-228600" eaLnBrk="1" hangingPunct="1">
              <a:spcBef>
                <a:spcPct val="0"/>
              </a:spcBef>
              <a:buFontTx/>
              <a:buChar char="-"/>
            </a:pPr>
            <a:endParaRPr lang="en-US" b="0" baseline="0" dirty="0" smtClean="0">
              <a:latin typeface="Calibri" charset="0"/>
            </a:endParaRPr>
          </a:p>
          <a:p>
            <a:pPr marL="228600" marR="0" lvl="0" indent="-228600" algn="l" defTabSz="914400" rtl="0" eaLnBrk="1" fontAlgn="auto" latinLnBrk="0" hangingPunct="1">
              <a:lnSpc>
                <a:spcPct val="100000"/>
              </a:lnSpc>
              <a:spcBef>
                <a:spcPct val="0"/>
              </a:spcBef>
              <a:spcAft>
                <a:spcPts val="0"/>
              </a:spcAft>
              <a:buClrTx/>
              <a:buSzTx/>
              <a:buFontTx/>
              <a:buNone/>
              <a:tabLst/>
              <a:defRPr/>
            </a:pPr>
            <a:r>
              <a:rPr lang="en-US" b="1" baseline="0" dirty="0" smtClean="0">
                <a:latin typeface="Calibri" charset="0"/>
              </a:rPr>
              <a:t>VOCABULARY:</a:t>
            </a:r>
          </a:p>
          <a:p>
            <a:pPr>
              <a:buFontTx/>
              <a:buNone/>
            </a:pPr>
            <a:r>
              <a:rPr lang="en-US" b="0" i="1" dirty="0" smtClean="0"/>
              <a:t>New:</a:t>
            </a:r>
          </a:p>
          <a:p>
            <a:pPr>
              <a:buFontTx/>
              <a:buChar char="-"/>
            </a:pPr>
            <a:r>
              <a:rPr lang="en-US" b="0" dirty="0" smtClean="0"/>
              <a:t>Genetic mutation: Changes in the arrangement of base pairs in the DNA of an organism.</a:t>
            </a:r>
          </a:p>
          <a:p>
            <a:pPr>
              <a:buFontTx/>
              <a:buChar char="-"/>
            </a:pPr>
            <a:r>
              <a:rPr lang="en-US" b="0" dirty="0" smtClean="0"/>
              <a:t>Beneficial mutation: A mutation that has positive effects on an organism.</a:t>
            </a:r>
          </a:p>
          <a:p>
            <a:pPr>
              <a:buFontTx/>
              <a:buChar char="-"/>
            </a:pPr>
            <a:r>
              <a:rPr lang="en-US" b="0" dirty="0" smtClean="0"/>
              <a:t>Deleterious mutation: A mutation that has negative effects on an organism.</a:t>
            </a:r>
          </a:p>
          <a:p>
            <a:pPr>
              <a:buFontTx/>
              <a:buChar char="-"/>
            </a:pPr>
            <a:r>
              <a:rPr lang="en-US" b="0" dirty="0" smtClean="0"/>
              <a:t>Neutral mutation: </a:t>
            </a:r>
            <a:r>
              <a:rPr lang="en-US" dirty="0" smtClean="0"/>
              <a:t>A mutation that has no effect on an organism.</a:t>
            </a:r>
            <a:endParaRPr lang="en-US" b="1" dirty="0" smtClean="0"/>
          </a:p>
          <a:p>
            <a:pPr>
              <a:buFontTx/>
              <a:buNone/>
            </a:pPr>
            <a:endParaRPr lang="en-US" b="0" i="1" dirty="0" smtClean="0"/>
          </a:p>
          <a:p>
            <a:pPr>
              <a:buFontTx/>
              <a:buNone/>
            </a:pPr>
            <a:r>
              <a:rPr lang="en-US" b="0" i="1" dirty="0" smtClean="0"/>
              <a:t>Previously</a:t>
            </a:r>
            <a:r>
              <a:rPr lang="en-US" b="0" i="1" baseline="0" dirty="0" smtClean="0"/>
              <a:t> introduced </a:t>
            </a:r>
            <a:r>
              <a:rPr lang="en-US" b="0" i="0" baseline="0" dirty="0" smtClean="0"/>
              <a:t>:</a:t>
            </a:r>
            <a:endParaRPr lang="en-US" b="0" dirty="0" smtClean="0"/>
          </a:p>
          <a:p>
            <a:pPr>
              <a:buFontTx/>
              <a:buChar char="-"/>
            </a:pPr>
            <a:r>
              <a:rPr lang="en-US" b="0" dirty="0" smtClean="0"/>
              <a:t> Protein: </a:t>
            </a:r>
            <a:r>
              <a:rPr lang="en-US" sz="1200" b="0" dirty="0" smtClean="0"/>
              <a:t>Compounds made by organisms that are involved in almost every aspect of what happens in living organisms.</a:t>
            </a:r>
          </a:p>
          <a:p>
            <a:pPr>
              <a:buFontTx/>
              <a:buChar char="-"/>
            </a:pPr>
            <a:r>
              <a:rPr lang="en-US" sz="1200" b="0" dirty="0" smtClean="0"/>
              <a:t> Function: What something does, or its job.</a:t>
            </a:r>
            <a:endParaRPr lang="en-US" b="0" dirty="0" smtClean="0"/>
          </a:p>
          <a:p>
            <a:pPr>
              <a:buFontTx/>
              <a:buChar char="-"/>
            </a:pPr>
            <a:endParaRPr lang="en-US" b="0" baseline="0" dirty="0" smtClean="0">
              <a:latin typeface="Calibri" charset="0"/>
            </a:endParaRPr>
          </a:p>
          <a:p>
            <a:pPr marL="228600" lvl="0" indent="-228600" eaLnBrk="1" hangingPunct="1">
              <a:spcBef>
                <a:spcPct val="0"/>
              </a:spcBef>
              <a:buFontTx/>
              <a:buNone/>
            </a:pPr>
            <a:r>
              <a:rPr lang="en-US" b="1" baseline="0" dirty="0" smtClean="0">
                <a:latin typeface="Calibri" charset="0"/>
              </a:rPr>
              <a:t>MATERIALS PROVIDED:</a:t>
            </a:r>
          </a:p>
          <a:p>
            <a:pPr lvl="0">
              <a:buFontTx/>
              <a:buChar char="-"/>
            </a:pPr>
            <a:r>
              <a:rPr lang="en-US" sz="1200" kern="1200" dirty="0" smtClean="0">
                <a:solidFill>
                  <a:schemeClr val="tx1"/>
                </a:solidFill>
                <a:latin typeface="+mn-lt"/>
                <a:ea typeface="+mn-ea"/>
                <a:cs typeface="+mn-cs"/>
              </a:rPr>
              <a:t> 3. Causes of mutations.pptx</a:t>
            </a:r>
          </a:p>
          <a:p>
            <a:pPr lvl="0">
              <a:buFontTx/>
              <a:buChar char="-"/>
            </a:pPr>
            <a:r>
              <a:rPr lang="en-US" sz="1200" kern="1200" dirty="0" smtClean="0">
                <a:solidFill>
                  <a:schemeClr val="tx1"/>
                </a:solidFill>
                <a:latin typeface="+mn-lt"/>
                <a:ea typeface="+mn-ea"/>
                <a:cs typeface="+mn-cs"/>
              </a:rPr>
              <a:t> 3.</a:t>
            </a:r>
            <a:r>
              <a:rPr lang="en-US" sz="1200" kern="1200" baseline="0" dirty="0" smtClean="0">
                <a:solidFill>
                  <a:schemeClr val="tx1"/>
                </a:solidFill>
                <a:latin typeface="+mn-lt"/>
                <a:ea typeface="+mn-ea"/>
                <a:cs typeface="+mn-cs"/>
              </a:rPr>
              <a:t> Causes of </a:t>
            </a:r>
            <a:r>
              <a:rPr lang="en-US" sz="1200" kern="1200" baseline="0" dirty="0" smtClean="0">
                <a:solidFill>
                  <a:schemeClr val="tx1"/>
                </a:solidFill>
                <a:latin typeface="+mn-lt"/>
                <a:ea typeface="+mn-ea"/>
                <a:cs typeface="+mn-cs"/>
              </a:rPr>
              <a:t>mutations-5E.docx</a:t>
            </a:r>
            <a:endParaRPr lang="en-US" sz="1200" kern="1200" baseline="0" dirty="0" smtClean="0">
              <a:solidFill>
                <a:schemeClr val="tx1"/>
              </a:solidFill>
              <a:latin typeface="+mn-lt"/>
              <a:ea typeface="+mn-ea"/>
              <a:cs typeface="+mn-cs"/>
            </a:endParaRPr>
          </a:p>
          <a:p>
            <a:pPr lvl="0">
              <a:buFontTx/>
              <a:buChar char="-"/>
            </a:pPr>
            <a:r>
              <a:rPr lang="en-US" sz="1200" kern="1200" dirty="0" smtClean="0">
                <a:solidFill>
                  <a:schemeClr val="tx1"/>
                </a:solidFill>
                <a:latin typeface="+mn-lt"/>
                <a:ea typeface="+mn-ea"/>
                <a:cs typeface="+mn-cs"/>
              </a:rPr>
              <a:t> 3.</a:t>
            </a:r>
            <a:r>
              <a:rPr lang="en-US" sz="1200" kern="1200" baseline="0" dirty="0" smtClean="0">
                <a:solidFill>
                  <a:schemeClr val="tx1"/>
                </a:solidFill>
                <a:latin typeface="+mn-lt"/>
                <a:ea typeface="+mn-ea"/>
                <a:cs typeface="+mn-cs"/>
              </a:rPr>
              <a:t> Causes of </a:t>
            </a:r>
            <a:r>
              <a:rPr lang="en-US" sz="1200" kern="1200" baseline="0" dirty="0" smtClean="0">
                <a:solidFill>
                  <a:schemeClr val="tx1"/>
                </a:solidFill>
                <a:latin typeface="+mn-lt"/>
                <a:ea typeface="+mn-ea"/>
                <a:cs typeface="+mn-cs"/>
              </a:rPr>
              <a:t>mutations-notebook.docx</a:t>
            </a:r>
            <a:endParaRPr lang="en-US" sz="1200"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sz="1200" kern="1200" dirty="0" smtClean="0">
                <a:solidFill>
                  <a:schemeClr val="tx1"/>
                </a:solidFill>
                <a:latin typeface="+mn-lt"/>
                <a:ea typeface="+mn-ea"/>
                <a:cs typeface="+mn-cs"/>
              </a:rPr>
              <a:t> 3.</a:t>
            </a:r>
            <a:r>
              <a:rPr lang="en-US" sz="1200" kern="1200" baseline="0" dirty="0" smtClean="0">
                <a:solidFill>
                  <a:schemeClr val="tx1"/>
                </a:solidFill>
                <a:latin typeface="+mn-lt"/>
                <a:ea typeface="+mn-ea"/>
                <a:cs typeface="+mn-cs"/>
              </a:rPr>
              <a:t> Causes of </a:t>
            </a:r>
            <a:r>
              <a:rPr lang="en-US" sz="1200" kern="1200" baseline="0" dirty="0" smtClean="0">
                <a:solidFill>
                  <a:schemeClr val="tx1"/>
                </a:solidFill>
                <a:latin typeface="+mn-lt"/>
                <a:ea typeface="+mn-ea"/>
                <a:cs typeface="+mn-cs"/>
              </a:rPr>
              <a:t>mutations-Article1-UV </a:t>
            </a:r>
            <a:r>
              <a:rPr lang="en-US" sz="1200" kern="1200" baseline="0" dirty="0" smtClean="0">
                <a:solidFill>
                  <a:schemeClr val="tx1"/>
                </a:solidFill>
                <a:latin typeface="+mn-lt"/>
                <a:ea typeface="+mn-ea"/>
                <a:cs typeface="+mn-cs"/>
              </a:rPr>
              <a:t>light.pdf</a:t>
            </a:r>
            <a:endParaRPr lang="en-US"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sz="1200" kern="1200" dirty="0" smtClean="0">
                <a:solidFill>
                  <a:schemeClr val="tx1"/>
                </a:solidFill>
                <a:latin typeface="+mn-lt"/>
                <a:ea typeface="+mn-ea"/>
                <a:cs typeface="+mn-cs"/>
              </a:rPr>
              <a:t> 3.</a:t>
            </a:r>
            <a:r>
              <a:rPr lang="en-US" sz="1200" kern="1200" baseline="0" dirty="0" smtClean="0">
                <a:solidFill>
                  <a:schemeClr val="tx1"/>
                </a:solidFill>
                <a:latin typeface="+mn-lt"/>
                <a:ea typeface="+mn-ea"/>
                <a:cs typeface="+mn-cs"/>
              </a:rPr>
              <a:t> Causes of </a:t>
            </a:r>
            <a:r>
              <a:rPr lang="en-US" sz="1200" kern="1200" baseline="0" dirty="0" smtClean="0">
                <a:solidFill>
                  <a:schemeClr val="tx1"/>
                </a:solidFill>
                <a:latin typeface="+mn-lt"/>
                <a:ea typeface="+mn-ea"/>
                <a:cs typeface="+mn-cs"/>
              </a:rPr>
              <a:t>mutations-Article2-Smoking.pdf</a:t>
            </a:r>
            <a:endParaRPr lang="en-US"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sz="1200" kern="1200" dirty="0" smtClean="0">
                <a:solidFill>
                  <a:schemeClr val="tx1"/>
                </a:solidFill>
                <a:latin typeface="+mn-lt"/>
                <a:ea typeface="+mn-ea"/>
                <a:cs typeface="+mn-cs"/>
              </a:rPr>
              <a:t> 3.</a:t>
            </a:r>
            <a:r>
              <a:rPr lang="en-US" sz="1200" kern="1200" baseline="0" dirty="0" smtClean="0">
                <a:solidFill>
                  <a:schemeClr val="tx1"/>
                </a:solidFill>
                <a:latin typeface="+mn-lt"/>
                <a:ea typeface="+mn-ea"/>
                <a:cs typeface="+mn-cs"/>
              </a:rPr>
              <a:t> Causes of </a:t>
            </a:r>
            <a:r>
              <a:rPr lang="en-US" sz="1200" kern="1200" baseline="0" dirty="0" smtClean="0">
                <a:solidFill>
                  <a:schemeClr val="tx1"/>
                </a:solidFill>
                <a:latin typeface="+mn-lt"/>
                <a:ea typeface="+mn-ea"/>
                <a:cs typeface="+mn-cs"/>
              </a:rPr>
              <a:t>mutations-Article3-Benzene.pdf</a:t>
            </a:r>
            <a:endParaRPr lang="en-US"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sz="1200" kern="1200" dirty="0" smtClean="0">
                <a:solidFill>
                  <a:schemeClr val="tx1"/>
                </a:solidFill>
                <a:latin typeface="+mn-lt"/>
                <a:ea typeface="+mn-ea"/>
                <a:cs typeface="+mn-cs"/>
              </a:rPr>
              <a:t> 3.</a:t>
            </a:r>
            <a:r>
              <a:rPr lang="en-US" sz="1200" kern="1200" baseline="0" dirty="0" smtClean="0">
                <a:solidFill>
                  <a:schemeClr val="tx1"/>
                </a:solidFill>
                <a:latin typeface="+mn-lt"/>
                <a:ea typeface="+mn-ea"/>
                <a:cs typeface="+mn-cs"/>
              </a:rPr>
              <a:t> Causes of </a:t>
            </a:r>
            <a:r>
              <a:rPr lang="en-US" sz="1200" kern="1200" baseline="0" dirty="0" smtClean="0">
                <a:solidFill>
                  <a:schemeClr val="tx1"/>
                </a:solidFill>
                <a:latin typeface="+mn-lt"/>
                <a:ea typeface="+mn-ea"/>
                <a:cs typeface="+mn-cs"/>
              </a:rPr>
              <a:t>mutations-Article4-Progeria.pdf</a:t>
            </a:r>
            <a:endParaRPr lang="en-US"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sz="1200" kern="1200" dirty="0" smtClean="0">
                <a:solidFill>
                  <a:schemeClr val="tx1"/>
                </a:solidFill>
                <a:latin typeface="+mn-lt"/>
                <a:ea typeface="+mn-ea"/>
                <a:cs typeface="+mn-cs"/>
              </a:rPr>
              <a:t> 3.</a:t>
            </a:r>
            <a:r>
              <a:rPr lang="en-US" sz="1200" kern="1200" baseline="0" dirty="0" smtClean="0">
                <a:solidFill>
                  <a:schemeClr val="tx1"/>
                </a:solidFill>
                <a:latin typeface="+mn-lt"/>
                <a:ea typeface="+mn-ea"/>
                <a:cs typeface="+mn-cs"/>
              </a:rPr>
              <a:t> Causes of </a:t>
            </a:r>
            <a:r>
              <a:rPr lang="en-US" sz="1200" kern="1200" baseline="0" dirty="0" smtClean="0">
                <a:solidFill>
                  <a:schemeClr val="tx1"/>
                </a:solidFill>
                <a:latin typeface="+mn-lt"/>
                <a:ea typeface="+mn-ea"/>
                <a:cs typeface="+mn-cs"/>
              </a:rPr>
              <a:t>mutations-Article5-Ectrodactyly.pdf</a:t>
            </a:r>
            <a:endParaRPr lang="en-US" sz="1200" kern="1200" dirty="0" smtClean="0">
              <a:solidFill>
                <a:schemeClr val="tx1"/>
              </a:solidFill>
              <a:latin typeface="+mn-lt"/>
              <a:ea typeface="+mn-ea"/>
              <a:cs typeface="+mn-cs"/>
            </a:endParaRPr>
          </a:p>
          <a:p>
            <a:pPr lvl="0">
              <a:buFontTx/>
              <a:buChar char="-"/>
            </a:pP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037C70B-962B-4D55-A288-F12A277D100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 Slide: ENGAGE</a:t>
            </a:r>
          </a:p>
          <a:p>
            <a:pPr>
              <a:buFontTx/>
              <a:buNone/>
            </a:pPr>
            <a:endParaRPr lang="en-US" baseline="0" dirty="0" smtClean="0"/>
          </a:p>
          <a:p>
            <a:r>
              <a:rPr lang="en-US" b="1" dirty="0" smtClean="0"/>
              <a:t>INSTRUCTIONS:</a:t>
            </a:r>
          </a:p>
          <a:p>
            <a:pPr marL="0" marR="0" indent="0" algn="l" defTabSz="457200" rtl="0" eaLnBrk="1" fontAlgn="auto" latinLnBrk="0" hangingPunct="1">
              <a:lnSpc>
                <a:spcPct val="100000"/>
              </a:lnSpc>
              <a:spcBef>
                <a:spcPts val="0"/>
              </a:spcBef>
              <a:spcAft>
                <a:spcPts val="0"/>
              </a:spcAft>
              <a:buClrTx/>
              <a:buSzTx/>
              <a:buFontTx/>
              <a:buNone/>
              <a:tabLst/>
              <a:defRPr/>
            </a:pPr>
            <a:r>
              <a:rPr lang="en-US" b="0" i="0" baseline="0" dirty="0" smtClean="0"/>
              <a:t>- This slide can be used as a quick reference for the ENGAGE section. More details will be provided in the comments for each slide.</a:t>
            </a:r>
          </a:p>
          <a:p>
            <a:endParaRPr lang="en-US" b="1" baseline="0" dirty="0" smtClean="0"/>
          </a:p>
          <a:p>
            <a:r>
              <a:rPr lang="en-US" b="1" baseline="0" dirty="0" smtClean="0"/>
              <a:t>ENGAGE GOAL:</a:t>
            </a:r>
            <a:endParaRPr lang="en-US" dirty="0" smtClean="0"/>
          </a:p>
          <a:p>
            <a:pPr>
              <a:buFontTx/>
              <a:buChar char="-"/>
            </a:pPr>
            <a:r>
              <a:rPr lang="en-US" dirty="0" smtClean="0"/>
              <a:t>Connect students back to previous lesson and get them interested in genetic mutations, which we will be discussing</a:t>
            </a:r>
            <a:r>
              <a:rPr lang="en-US" baseline="0" dirty="0" smtClean="0"/>
              <a:t> for the rest of this unit.</a:t>
            </a:r>
          </a:p>
          <a:p>
            <a:pPr>
              <a:buFontTx/>
              <a:buNone/>
            </a:pPr>
            <a:endParaRPr lang="en-US" dirty="0" smtClean="0"/>
          </a:p>
          <a:p>
            <a:r>
              <a:rPr lang="en-US" b="1" dirty="0" smtClean="0"/>
              <a:t>OVERVIEW:</a:t>
            </a:r>
          </a:p>
          <a:p>
            <a:pPr marL="228600" indent="-228600">
              <a:buFont typeface="+mj-lt"/>
              <a:buAutoNum type="arabicPeriod"/>
            </a:pPr>
            <a:r>
              <a:rPr lang="en-US" b="0" dirty="0" smtClean="0"/>
              <a:t> Enter in first vocabulary for this lesson;</a:t>
            </a:r>
            <a:r>
              <a:rPr lang="en-US" b="0" baseline="0" dirty="0" smtClean="0"/>
              <a:t> genetic mutation.</a:t>
            </a:r>
          </a:p>
          <a:p>
            <a:pPr marL="685800" lvl="1" indent="-228600">
              <a:buFont typeface="Arial" pitchFamily="34" charset="0"/>
              <a:buChar char="•"/>
            </a:pPr>
            <a:r>
              <a:rPr lang="en-US" b="0" u="sng" baseline="0" dirty="0" smtClean="0"/>
              <a:t>Students record vocabulary in notebook.</a:t>
            </a:r>
          </a:p>
          <a:p>
            <a:pPr marL="228600" indent="-228600">
              <a:buFont typeface="+mj-lt"/>
              <a:buAutoNum type="arabicPeriod"/>
            </a:pPr>
            <a:r>
              <a:rPr lang="en-US" b="0" baseline="0" dirty="0" smtClean="0"/>
              <a:t>Students hypothesize about what causes genetic mutations.</a:t>
            </a:r>
          </a:p>
          <a:p>
            <a:pPr marL="685800" lvl="1" indent="-228600">
              <a:buFont typeface="Arial" pitchFamily="34" charset="0"/>
              <a:buChar char="•"/>
            </a:pPr>
            <a:r>
              <a:rPr lang="en-US" b="0" baseline="0" dirty="0" smtClean="0"/>
              <a:t>Discuss in groups and then </a:t>
            </a:r>
            <a:r>
              <a:rPr lang="en-US" b="0" u="sng" baseline="0" dirty="0" smtClean="0"/>
              <a:t>record hypotheses in notebooks.</a:t>
            </a:r>
            <a:endParaRPr lang="en-US" b="0" baseline="0" dirty="0" smtClean="0"/>
          </a:p>
          <a:p>
            <a:pPr marL="228600" indent="-228600">
              <a:buFont typeface="+mj-lt"/>
              <a:buAutoNum type="arabicPeriod"/>
            </a:pPr>
            <a:r>
              <a:rPr lang="en-US" b="0" baseline="0" dirty="0" smtClean="0"/>
              <a:t>Brain Pop video on genetic mutation.</a:t>
            </a:r>
          </a:p>
          <a:p>
            <a:pPr marL="685800" lvl="1" indent="-228600">
              <a:buFont typeface="Arial" pitchFamily="34" charset="0"/>
              <a:buChar char="•"/>
            </a:pPr>
            <a:r>
              <a:rPr lang="en-US" b="0" baseline="0" dirty="0" smtClean="0"/>
              <a:t>After watching the video the class goes through the quiz provided on the Brain Pop website.</a:t>
            </a:r>
          </a:p>
          <a:p>
            <a:pPr marL="685800" lvl="1" indent="-228600">
              <a:buFont typeface="Arial" pitchFamily="34" charset="0"/>
              <a:buChar char="•"/>
            </a:pPr>
            <a:r>
              <a:rPr lang="en-US" b="0" u="sng" baseline="0" dirty="0" smtClean="0"/>
              <a:t>Students record their answers to quiz questions in their notebooks, correcting them when they are wrong.</a:t>
            </a:r>
          </a:p>
          <a:p>
            <a:pPr marL="228600" indent="-228600">
              <a:buFont typeface="+mj-lt"/>
              <a:buAutoNum type="arabicPeriod"/>
            </a:pPr>
            <a:r>
              <a:rPr lang="en-US" b="0" baseline="0" dirty="0" smtClean="0"/>
              <a:t>Students enter the rest of the vocabulary learned from the movie.</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u="sng" baseline="0" dirty="0" smtClean="0"/>
              <a:t>Students record vocabulary in notebook.</a:t>
            </a:r>
            <a:endParaRPr lang="en-US" b="0" baseline="0" dirty="0" smtClean="0"/>
          </a:p>
          <a:p>
            <a:pPr marL="228600" indent="-228600">
              <a:buFont typeface="+mj-lt"/>
              <a:buAutoNum type="arabicPeriod"/>
            </a:pPr>
            <a:endParaRPr lang="en-US" b="0" dirty="0" smtClean="0"/>
          </a:p>
          <a:p>
            <a:r>
              <a:rPr lang="en-US" b="1" dirty="0" smtClean="0"/>
              <a:t>NOTES: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a:buFontTx/>
              <a:buChar char="-"/>
            </a:pPr>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solidFill>
                  <a:prstClr val="black"/>
                </a:solidFill>
              </a: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b="0" i="0" kern="1200" dirty="0" smtClean="0">
                <a:solidFill>
                  <a:schemeClr val="tx1"/>
                </a:solidFill>
                <a:latin typeface="+mn-lt"/>
                <a:ea typeface="+mn-ea"/>
                <a:cs typeface="+mn-cs"/>
              </a:rPr>
              <a:t>Student Slide: ENGAGE</a:t>
            </a: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INSTRUCTIONS:</a:t>
            </a:r>
          </a:p>
          <a:p>
            <a:pPr>
              <a:buFontTx/>
              <a:buChar char="-"/>
            </a:pPr>
            <a:r>
              <a:rPr lang="en-US" sz="1200" b="0" i="0" kern="1200" baseline="0" dirty="0" smtClean="0">
                <a:solidFill>
                  <a:schemeClr val="tx1"/>
                </a:solidFill>
                <a:latin typeface="+mn-lt"/>
                <a:ea typeface="+mn-ea"/>
                <a:cs typeface="+mn-cs"/>
              </a:rPr>
              <a:t>Connect upcoming lesson to the last lesson</a:t>
            </a:r>
          </a:p>
          <a:p>
            <a:pPr lvl="1">
              <a:buFont typeface="Arial" pitchFamily="34" charset="0"/>
              <a:buChar char="•"/>
            </a:pPr>
            <a:r>
              <a:rPr lang="en-US" sz="1200" b="0" i="0" kern="1200" baseline="0" dirty="0" smtClean="0">
                <a:solidFill>
                  <a:schemeClr val="tx1"/>
                </a:solidFill>
                <a:latin typeface="+mn-lt"/>
                <a:ea typeface="+mn-ea"/>
                <a:cs typeface="+mn-cs"/>
              </a:rPr>
              <a:t> (Cue DNA) Here is an image of two strands of DNA. Just like in the “genes” we used to make proteins in the last lesson, the different colored bars here represent different base pairs. This time we can see the base pairs partners on the other side of the DNA strand though.</a:t>
            </a:r>
          </a:p>
          <a:p>
            <a:pPr lvl="1">
              <a:buFont typeface="Arial" pitchFamily="34" charset="0"/>
              <a:buChar char="•"/>
            </a:pPr>
            <a:r>
              <a:rPr lang="en-US" sz="1200" b="0" i="0" kern="1200" baseline="0" dirty="0" smtClean="0">
                <a:solidFill>
                  <a:schemeClr val="tx1"/>
                </a:solidFill>
                <a:latin typeface="+mn-lt"/>
                <a:ea typeface="+mn-ea"/>
                <a:cs typeface="+mn-cs"/>
              </a:rPr>
              <a:t>You’ll notice that one strand is labeled Normal and the other is labeled Abnormal/ Mutant. (Cue rectangle) You can see that the base pair pattern in this Abnormal/ Mutant strand is different than in the normal strand. </a:t>
            </a:r>
          </a:p>
          <a:p>
            <a:pPr lvl="1">
              <a:buFont typeface="Arial" pitchFamily="34" charset="0"/>
              <a:buChar char="•"/>
            </a:pPr>
            <a:r>
              <a:rPr lang="en-US" sz="1200" b="0" i="0" kern="1200" baseline="0" dirty="0" smtClean="0">
                <a:solidFill>
                  <a:schemeClr val="tx1"/>
                </a:solidFill>
                <a:latin typeface="+mn-lt"/>
                <a:ea typeface="+mn-ea"/>
                <a:cs typeface="+mn-cs"/>
              </a:rPr>
              <a:t> In the last activity I told you guys I was mutating your genes before you made your abnormal proteins, but we didn’t really talk about mutation or how that happens. </a:t>
            </a:r>
          </a:p>
          <a:p>
            <a:pPr lvl="1">
              <a:buFont typeface="Arial" pitchFamily="34" charset="0"/>
              <a:buChar char="•"/>
            </a:pPr>
            <a:r>
              <a:rPr lang="en-US" sz="1200" b="0" i="0" kern="1200" baseline="0" dirty="0" smtClean="0">
                <a:solidFill>
                  <a:schemeClr val="tx1"/>
                </a:solidFill>
                <a:latin typeface="+mn-lt"/>
                <a:ea typeface="+mn-ea"/>
                <a:cs typeface="+mn-cs"/>
              </a:rPr>
              <a:t> In this lesson we will talk more about mutation.</a:t>
            </a:r>
          </a:p>
          <a:p>
            <a:pPr lvl="0">
              <a:buFontTx/>
              <a:buChar char="-"/>
            </a:pPr>
            <a:r>
              <a:rPr lang="en-US" sz="1200" b="0" i="0" kern="1200" baseline="0" dirty="0" smtClean="0">
                <a:solidFill>
                  <a:schemeClr val="tx1"/>
                </a:solidFill>
                <a:latin typeface="+mn-lt"/>
                <a:ea typeface="+mn-ea"/>
                <a:cs typeface="+mn-cs"/>
              </a:rPr>
              <a:t>Facilitate students recording vocabulary</a:t>
            </a:r>
          </a:p>
          <a:p>
            <a:pPr lvl="1">
              <a:buFont typeface="Arial" pitchFamily="34" charset="0"/>
              <a:buChar char="•"/>
            </a:pPr>
            <a:r>
              <a:rPr lang="en-US" sz="1200" b="0" i="0" kern="1200" baseline="0" dirty="0" smtClean="0">
                <a:solidFill>
                  <a:schemeClr val="tx1"/>
                </a:solidFill>
                <a:latin typeface="+mn-lt"/>
                <a:ea typeface="+mn-ea"/>
                <a:cs typeface="+mn-cs"/>
              </a:rPr>
              <a:t> Before we write our hypotheses for this lesson record the definition of genetic mutation in your vocabulary. (Cue definition)</a:t>
            </a:r>
          </a:p>
          <a:p>
            <a:pPr lvl="1">
              <a:buFont typeface="Arial" pitchFamily="34" charset="0"/>
              <a:buChar char="•"/>
            </a:pPr>
            <a:r>
              <a:rPr lang="en-US" sz="1200" b="0" i="0" kern="1200" baseline="0" dirty="0" smtClean="0">
                <a:solidFill>
                  <a:schemeClr val="tx1"/>
                </a:solidFill>
                <a:latin typeface="+mn-lt"/>
                <a:ea typeface="+mn-ea"/>
                <a:cs typeface="+mn-cs"/>
              </a:rPr>
              <a:t> Provide students with time to write down definition.</a:t>
            </a:r>
          </a:p>
          <a:p>
            <a:pPr lvl="1">
              <a:buFont typeface="Arial" pitchFamily="34" charset="0"/>
              <a:buChar char="•"/>
            </a:pPr>
            <a:endParaRPr lang="en-US" sz="1200" b="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a:buFontTx/>
              <a:buChar char="-"/>
            </a:pPr>
            <a:r>
              <a:rPr lang="en-US" sz="1200" b="0" i="0" kern="1200" baseline="0" dirty="0" smtClean="0">
                <a:solidFill>
                  <a:schemeClr val="tx1"/>
                </a:solidFill>
                <a:latin typeface="+mn-lt"/>
                <a:ea typeface="+mn-ea"/>
                <a:cs typeface="+mn-cs"/>
              </a:rPr>
              <a:t>To provide students with a concrete definition of genetic mutation before they begin to hypothesize about what might cause it.</a:t>
            </a:r>
          </a:p>
          <a:p>
            <a:pPr>
              <a:buFontTx/>
              <a:buChar char="-"/>
            </a:pPr>
            <a:endParaRPr lang="en-US" sz="1200" b="0" i="0" kern="1200" baseline="0" dirty="0" smtClean="0">
              <a:solidFill>
                <a:schemeClr val="tx1"/>
              </a:solidFill>
              <a:latin typeface="+mn-lt"/>
              <a:ea typeface="+mn-ea"/>
              <a:cs typeface="+mn-cs"/>
            </a:endParaRPr>
          </a:p>
          <a:p>
            <a:pPr>
              <a:buFontTx/>
              <a:buNone/>
            </a:pPr>
            <a:r>
              <a:rPr lang="en-US" sz="1200" b="1" i="0" kern="1200" baseline="0" dirty="0" smtClean="0">
                <a:solidFill>
                  <a:schemeClr val="tx1"/>
                </a:solidFill>
                <a:latin typeface="+mn-lt"/>
                <a:ea typeface="+mn-ea"/>
                <a:cs typeface="+mn-cs"/>
              </a:rPr>
              <a:t>NOTES:</a:t>
            </a:r>
          </a:p>
          <a:p>
            <a:pPr>
              <a:buFontTx/>
              <a:buNone/>
            </a:pPr>
            <a:endParaRPr lang="en-US" sz="1200" b="1"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sz="1200" b="1" i="0" kern="1200" baseline="0" dirty="0" smtClean="0">
              <a:solidFill>
                <a:schemeClr val="tx1"/>
              </a:solidFill>
              <a:latin typeface="+mn-lt"/>
              <a:ea typeface="+mn-ea"/>
              <a:cs typeface="+mn-cs"/>
            </a:endParaRPr>
          </a:p>
          <a:p>
            <a:pPr>
              <a:buFontTx/>
              <a:buNone/>
            </a:pPr>
            <a:r>
              <a:rPr lang="en-US" sz="1200" b="0" i="0" kern="1200" baseline="0" dirty="0" smtClean="0">
                <a:solidFill>
                  <a:schemeClr val="tx1"/>
                </a:solidFill>
                <a:latin typeface="+mn-lt"/>
                <a:ea typeface="+mn-ea"/>
                <a:cs typeface="+mn-cs"/>
              </a:rPr>
              <a:t>- DNA: Screenshot from Brain Pop video- Genetic Mutations (http://www.brainpop.com/science/cellularlifeandgenetics/geneticmutations/)</a:t>
            </a:r>
          </a:p>
        </p:txBody>
      </p:sp>
      <p:sp>
        <p:nvSpPr>
          <p:cNvPr id="4" name="Slide Number Placeholder 3"/>
          <p:cNvSpPr>
            <a:spLocks noGrp="1"/>
          </p:cNvSpPr>
          <p:nvPr>
            <p:ph type="sldNum" sz="quarter" idx="10"/>
          </p:nvPr>
        </p:nvSpPr>
        <p:spPr/>
        <p:txBody>
          <a:bodyPr/>
          <a:lstStyle/>
          <a:p>
            <a:fld id="{C6122946-5863-4517-8CB2-676EB955A2BF}"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Student Slide: ENGAGE</a:t>
            </a: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INSTRUCTIONS:</a:t>
            </a:r>
          </a:p>
          <a:p>
            <a:pPr>
              <a:buFontTx/>
              <a:buChar char="-"/>
            </a:pPr>
            <a:r>
              <a:rPr lang="en-US" b="0" baseline="0" dirty="0" smtClean="0"/>
              <a:t>Prepare students to hypothesize</a:t>
            </a:r>
          </a:p>
          <a:p>
            <a:pPr lvl="1">
              <a:buFont typeface="Arial" pitchFamily="34" charset="0"/>
              <a:buChar char="•"/>
            </a:pPr>
            <a:r>
              <a:rPr lang="en-US" b="0" baseline="0" dirty="0" smtClean="0"/>
              <a:t> Now that everyone has a formal definition of what a genetic mutation is, I want us to start thinking about what might cause them.</a:t>
            </a:r>
          </a:p>
          <a:p>
            <a:pPr lvl="1">
              <a:buFont typeface="Arial" pitchFamily="34" charset="0"/>
              <a:buChar char="•"/>
            </a:pPr>
            <a:r>
              <a:rPr lang="en-US" b="0" baseline="0" dirty="0" smtClean="0"/>
              <a:t> When I went around an mutated your genes in the last lesson I took out and switched some peoples “base pairs”.</a:t>
            </a:r>
          </a:p>
          <a:p>
            <a:pPr lvl="1">
              <a:buFont typeface="Arial" pitchFamily="34" charset="0"/>
              <a:buChar char="•"/>
            </a:pPr>
            <a:r>
              <a:rPr lang="en-US" b="0" baseline="0" dirty="0" smtClean="0"/>
              <a:t> In a real cell there isn’t a teacher to go around and do that, so what might be happening?</a:t>
            </a:r>
          </a:p>
          <a:p>
            <a:r>
              <a:rPr lang="en-US" b="0" baseline="0" dirty="0" smtClean="0"/>
              <a:t>- Facilitate students recording hypotheses about the following question:</a:t>
            </a:r>
            <a:endParaRPr lang="en-US" b="1" baseline="0" dirty="0" smtClean="0"/>
          </a:p>
          <a:p>
            <a:pPr lvl="1">
              <a:buFont typeface="Arial" pitchFamily="34" charset="0"/>
              <a:buChar char="•"/>
            </a:pPr>
            <a:r>
              <a:rPr lang="en-US" b="0" baseline="0" dirty="0" smtClean="0"/>
              <a:t>Ask: </a:t>
            </a:r>
            <a:r>
              <a:rPr lang="en-US" b="0" i="0" u="sng" baseline="0" dirty="0" smtClean="0"/>
              <a:t>What causes genetic mutations? </a:t>
            </a:r>
            <a:r>
              <a:rPr lang="en-US" b="0" i="0" u="none" baseline="0" dirty="0" smtClean="0"/>
              <a:t>(Cue question)</a:t>
            </a:r>
            <a:endParaRPr lang="en-US" b="1" i="0" u="none" baseline="0" dirty="0" smtClean="0"/>
          </a:p>
          <a:p>
            <a:pPr lvl="2">
              <a:buFont typeface="Wingdings" pitchFamily="2" charset="2"/>
              <a:buChar char="§"/>
            </a:pPr>
            <a:r>
              <a:rPr lang="en-US" sz="1200" kern="1200" dirty="0" smtClean="0">
                <a:solidFill>
                  <a:schemeClr val="tx1"/>
                </a:solidFill>
                <a:latin typeface="+mn-lt"/>
                <a:ea typeface="+mn-ea"/>
                <a:cs typeface="+mn-cs"/>
              </a:rPr>
              <a:t> Allow students</a:t>
            </a:r>
            <a:r>
              <a:rPr lang="en-US" sz="1200" kern="1200" baseline="0" dirty="0" smtClean="0">
                <a:solidFill>
                  <a:schemeClr val="tx1"/>
                </a:solidFill>
                <a:latin typeface="+mn-lt"/>
                <a:ea typeface="+mn-ea"/>
                <a:cs typeface="+mn-cs"/>
              </a:rPr>
              <a:t> to discuss in groups and then write down hypotheses individually</a:t>
            </a:r>
            <a:r>
              <a:rPr lang="en-US" sz="1200" kern="1200" dirty="0" smtClean="0">
                <a:solidFill>
                  <a:schemeClr val="tx1"/>
                </a:solidFill>
                <a:latin typeface="+mn-lt"/>
                <a:ea typeface="+mn-ea"/>
                <a:cs typeface="+mn-cs"/>
              </a:rPr>
              <a:t> </a:t>
            </a:r>
          </a:p>
          <a:p>
            <a:pPr lvl="2">
              <a:buFont typeface="Wingdings" pitchFamily="2" charset="2"/>
              <a:buChar char="§"/>
            </a:pPr>
            <a:r>
              <a:rPr lang="en-US" sz="1200" kern="1200" baseline="0" dirty="0" smtClean="0">
                <a:solidFill>
                  <a:schemeClr val="tx1"/>
                </a:solidFill>
                <a:latin typeface="+mn-lt"/>
                <a:ea typeface="+mn-ea"/>
                <a:cs typeface="+mn-cs"/>
              </a:rPr>
              <a:t> </a:t>
            </a:r>
            <a:r>
              <a:rPr lang="en-US" sz="1200" u="sng" kern="1200" baseline="0" dirty="0" smtClean="0">
                <a:solidFill>
                  <a:schemeClr val="tx1"/>
                </a:solidFill>
                <a:latin typeface="+mn-lt"/>
                <a:ea typeface="+mn-ea"/>
                <a:cs typeface="+mn-cs"/>
              </a:rPr>
              <a:t>Students should record hypotheses in notebooks</a:t>
            </a:r>
            <a:endParaRPr lang="en-US" sz="1200" u="sng" kern="1200" dirty="0" smtClean="0">
              <a:solidFill>
                <a:schemeClr val="tx1"/>
              </a:solidFill>
              <a:latin typeface="+mn-lt"/>
              <a:ea typeface="+mn-ea"/>
              <a:cs typeface="+mn-cs"/>
            </a:endParaRPr>
          </a:p>
          <a:p>
            <a:pPr>
              <a:buFontTx/>
              <a:buNone/>
            </a:pPr>
            <a:endParaRPr lang="en-US" sz="1200" b="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a:buFontTx/>
              <a:buChar char="-"/>
            </a:pPr>
            <a:r>
              <a:rPr lang="en-US" sz="1200" b="0" i="0" kern="1200" baseline="0" dirty="0" smtClean="0">
                <a:solidFill>
                  <a:schemeClr val="tx1"/>
                </a:solidFill>
                <a:latin typeface="+mn-lt"/>
                <a:ea typeface="+mn-ea"/>
                <a:cs typeface="+mn-cs"/>
              </a:rPr>
              <a:t>Provide students with time to hypothesize about the topics covered in the upcoming lesson with the support of a visual from the previous lesson.</a:t>
            </a:r>
          </a:p>
          <a:p>
            <a:pPr>
              <a:buFontTx/>
              <a:buChar char="-"/>
            </a:pPr>
            <a:endParaRPr lang="en-US" sz="1200" b="0" i="0" kern="1200" baseline="0" dirty="0" smtClean="0">
              <a:solidFill>
                <a:schemeClr val="tx1"/>
              </a:solidFill>
              <a:latin typeface="+mn-lt"/>
              <a:ea typeface="+mn-ea"/>
              <a:cs typeface="+mn-cs"/>
            </a:endParaRPr>
          </a:p>
          <a:p>
            <a:pPr>
              <a:buFontTx/>
              <a:buNone/>
            </a:pPr>
            <a:r>
              <a:rPr lang="en-US" sz="1200" b="1" i="0" kern="1200" baseline="0" dirty="0" smtClean="0">
                <a:solidFill>
                  <a:schemeClr val="tx1"/>
                </a:solidFill>
                <a:latin typeface="+mn-lt"/>
                <a:ea typeface="+mn-ea"/>
                <a:cs typeface="+mn-cs"/>
              </a:rPr>
              <a:t>NOTES: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 All images taken and created by Sarah </a:t>
            </a:r>
            <a:r>
              <a:rPr lang="en-US" baseline="0" dirty="0" err="1" smtClean="0"/>
              <a:t>Lerch</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smtClean="0">
              <a:latin typeface="Calibri" charset="0"/>
            </a:endParaRPr>
          </a:p>
          <a:p>
            <a:endParaRPr lang="en-US" dirty="0"/>
          </a:p>
        </p:txBody>
      </p:sp>
      <p:sp>
        <p:nvSpPr>
          <p:cNvPr id="4" name="Slide Number Placeholder 3"/>
          <p:cNvSpPr>
            <a:spLocks noGrp="1"/>
          </p:cNvSpPr>
          <p:nvPr>
            <p:ph type="sldNum" sz="quarter" idx="10"/>
          </p:nvPr>
        </p:nvSpPr>
        <p:spPr/>
        <p:txBody>
          <a:bodyPr/>
          <a:lstStyle/>
          <a:p>
            <a:fld id="{F037C70B-962B-4D55-A288-F12A277D100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a:t>
            </a:r>
            <a:r>
              <a:rPr lang="en-US" baseline="0" dirty="0" smtClean="0"/>
              <a:t> ENGAGE</a:t>
            </a:r>
            <a:endParaRPr lang="en-US" dirty="0" smtClean="0"/>
          </a:p>
          <a:p>
            <a:pPr lvl="1">
              <a:buFont typeface="Arial" pitchFamily="34" charset="0"/>
              <a:buChar char="•"/>
            </a:pPr>
            <a:endParaRPr lang="en-US" baseline="0" dirty="0" smtClean="0"/>
          </a:p>
          <a:p>
            <a:r>
              <a:rPr lang="en-US" b="1" dirty="0" smtClean="0"/>
              <a:t>INSTRUCTIONS:</a:t>
            </a:r>
          </a:p>
          <a:p>
            <a:pPr>
              <a:buFontTx/>
              <a:buChar char="-"/>
            </a:pPr>
            <a:r>
              <a:rPr lang="en-US" dirty="0" smtClean="0"/>
              <a:t> Introduce</a:t>
            </a:r>
            <a:r>
              <a:rPr lang="en-US" baseline="0" dirty="0" smtClean="0"/>
              <a:t> video and student responsibilities</a:t>
            </a:r>
          </a:p>
          <a:p>
            <a:pPr lvl="1">
              <a:buFont typeface="Arial" pitchFamily="34" charset="0"/>
              <a:buChar char="•"/>
            </a:pPr>
            <a:r>
              <a:rPr lang="en-US" baseline="0" dirty="0" smtClean="0"/>
              <a:t> We are going to watch a Brain Pop video about genetic mutation.</a:t>
            </a:r>
          </a:p>
          <a:p>
            <a:pPr lvl="1">
              <a:buFont typeface="Arial" pitchFamily="34" charset="0"/>
              <a:buChar char="•"/>
            </a:pPr>
            <a:r>
              <a:rPr lang="en-US" baseline="0" dirty="0" smtClean="0"/>
              <a:t> Everyone put their pencils/ laptops away and focus on the video.</a:t>
            </a:r>
          </a:p>
          <a:p>
            <a:pPr lvl="1">
              <a:buFont typeface="Arial" pitchFamily="34" charset="0"/>
              <a:buChar char="•"/>
            </a:pPr>
            <a:r>
              <a:rPr lang="en-US" baseline="0" dirty="0" smtClean="0"/>
              <a:t> Once the video is done we will review what we’ve learned by doing the quiz as a class.</a:t>
            </a:r>
          </a:p>
          <a:p>
            <a:pPr lvl="1">
              <a:buFont typeface="Arial" pitchFamily="34" charset="0"/>
              <a:buChar char="•"/>
            </a:pPr>
            <a:r>
              <a:rPr lang="en-US" baseline="0" dirty="0" smtClean="0"/>
              <a:t> </a:t>
            </a:r>
            <a:r>
              <a:rPr lang="en-US" sz="1200" b="0" i="0" kern="1200" baseline="0" dirty="0" smtClean="0">
                <a:solidFill>
                  <a:schemeClr val="tx1"/>
                </a:solidFill>
                <a:latin typeface="+mn-lt"/>
                <a:ea typeface="+mn-ea"/>
                <a:cs typeface="+mn-cs"/>
              </a:rPr>
              <a:t>http://www.brainpop.com/science/cellularlifeandgenetics/geneticmutations/</a:t>
            </a:r>
            <a:endParaRPr lang="en-US" baseline="0" dirty="0" smtClean="0"/>
          </a:p>
          <a:p>
            <a:pPr>
              <a:buFontTx/>
              <a:buChar char="-"/>
            </a:pPr>
            <a:r>
              <a:rPr lang="en-US" b="1" baseline="0" dirty="0" smtClean="0"/>
              <a:t> </a:t>
            </a:r>
            <a:r>
              <a:rPr lang="en-US" b="0" baseline="0" dirty="0" smtClean="0"/>
              <a:t>Go over Brain Pop quiz for video as a class </a:t>
            </a:r>
          </a:p>
          <a:p>
            <a:pPr lvl="1">
              <a:buFont typeface="Arial" pitchFamily="34" charset="0"/>
              <a:buChar char="•"/>
            </a:pPr>
            <a:r>
              <a:rPr lang="en-US" b="0" baseline="0" dirty="0" smtClean="0"/>
              <a:t> Click on the Quiz button, choosing the Review Quiz option </a:t>
            </a:r>
          </a:p>
          <a:p>
            <a:pPr lvl="1">
              <a:buFont typeface="Arial" pitchFamily="34" charset="0"/>
              <a:buChar char="•"/>
            </a:pPr>
            <a:r>
              <a:rPr lang="en-US" b="0" baseline="0" dirty="0" smtClean="0"/>
              <a:t>Allow students to quickly discuss each question.</a:t>
            </a:r>
          </a:p>
          <a:p>
            <a:pPr lvl="1">
              <a:buFont typeface="Arial" pitchFamily="34" charset="0"/>
              <a:buChar char="•"/>
            </a:pPr>
            <a:r>
              <a:rPr lang="en-US" b="0" baseline="0" dirty="0" smtClean="0"/>
              <a:t> </a:t>
            </a:r>
            <a:r>
              <a:rPr lang="en-US" b="0" u="sng" baseline="0" dirty="0" smtClean="0"/>
              <a:t>Instruct students to then record their answer in the space provided in their notebooks.</a:t>
            </a:r>
          </a:p>
          <a:p>
            <a:pPr lvl="1">
              <a:buFont typeface="Arial" pitchFamily="34" charset="0"/>
              <a:buChar char="•"/>
            </a:pPr>
            <a:r>
              <a:rPr lang="en-US" b="0" baseline="0" dirty="0" smtClean="0"/>
              <a:t> Facilitate students sharing out answers, try answers until the correct one is chosen.</a:t>
            </a:r>
          </a:p>
          <a:p>
            <a:pPr lvl="1">
              <a:buFont typeface="Arial" pitchFamily="34" charset="0"/>
              <a:buChar char="•"/>
            </a:pPr>
            <a:r>
              <a:rPr lang="en-US" b="0" baseline="0" dirty="0" smtClean="0"/>
              <a:t> </a:t>
            </a:r>
            <a:r>
              <a:rPr lang="en-US" b="0" u="sng" baseline="0" dirty="0" smtClean="0"/>
              <a:t>Give students time after each question to correct their answers in their notebooks.</a:t>
            </a:r>
          </a:p>
          <a:p>
            <a:pPr lvl="0">
              <a:buFontTx/>
              <a:buChar char="-"/>
            </a:pPr>
            <a:r>
              <a:rPr lang="en-US" b="0" u="none" baseline="0" dirty="0" smtClean="0"/>
              <a:t>Once students have finished quiz give them time two record three main points they learned from the video in their notebooks.</a:t>
            </a:r>
          </a:p>
          <a:p>
            <a:pPr lvl="1">
              <a:buFont typeface="Arial" pitchFamily="34" charset="0"/>
              <a:buChar char="•"/>
            </a:pPr>
            <a:r>
              <a:rPr lang="en-US" b="0" u="none" baseline="0" dirty="0" smtClean="0"/>
              <a:t> Provide them with time to discuss at their tables.</a:t>
            </a:r>
          </a:p>
          <a:p>
            <a:pPr lvl="1">
              <a:buFont typeface="Arial" pitchFamily="34" charset="0"/>
              <a:buChar char="•"/>
            </a:pPr>
            <a:r>
              <a:rPr lang="en-US" b="0" u="none" baseline="0" dirty="0" smtClean="0"/>
              <a:t> Once they have discussed have quiet time for </a:t>
            </a:r>
            <a:r>
              <a:rPr lang="en-US" b="0" u="sng" baseline="0" dirty="0" smtClean="0"/>
              <a:t>students to record ideas</a:t>
            </a:r>
            <a:r>
              <a:rPr lang="en-US" b="0" u="none" baseline="0" dirty="0" smtClean="0"/>
              <a:t>.</a:t>
            </a:r>
          </a:p>
          <a:p>
            <a:pPr lvl="1">
              <a:buFont typeface="Arial" pitchFamily="34" charset="0"/>
              <a:buChar char="•"/>
            </a:pPr>
            <a:endParaRPr lang="en-US" b="1" baseline="0" dirty="0" smtClean="0"/>
          </a:p>
          <a:p>
            <a:r>
              <a:rPr lang="en-US" b="1" baseline="0" dirty="0" smtClean="0"/>
              <a:t>SLIDE GOAL:</a:t>
            </a:r>
          </a:p>
          <a:p>
            <a:pPr>
              <a:buFontTx/>
              <a:buChar char="-"/>
            </a:pPr>
            <a:r>
              <a:rPr lang="en-US" b="0" baseline="0" dirty="0" smtClean="0"/>
              <a:t> Introduce students to causes of genetic mutations and some of their implications for living organisms. </a:t>
            </a:r>
          </a:p>
          <a:p>
            <a:pPr>
              <a:buFontTx/>
              <a:buChar char="-"/>
            </a:pPr>
            <a:endParaRPr lang="en-US" b="1" baseline="0" dirty="0" smtClean="0"/>
          </a:p>
          <a:p>
            <a:r>
              <a:rPr lang="en-US" b="1" baseline="0" dirty="0" smtClean="0"/>
              <a:t>NOTES:</a:t>
            </a:r>
          </a:p>
          <a:p>
            <a:pPr>
              <a:buFontTx/>
              <a:buChar char="-"/>
            </a:pPr>
            <a:r>
              <a:rPr lang="en-US" b="0" baseline="0" dirty="0" smtClean="0"/>
              <a:t> Screenshot has a hyperlink to the video embedded in it .</a:t>
            </a:r>
          </a:p>
          <a:p>
            <a:pPr>
              <a:buFontTx/>
              <a:buChar char="-"/>
            </a:pPr>
            <a:r>
              <a:rPr lang="en-US" b="0" baseline="0" dirty="0" smtClean="0"/>
              <a:t> A Brain Pop subscription is required to watch this video, login before class to make the process smoother.</a:t>
            </a:r>
          </a:p>
          <a:p>
            <a:pPr>
              <a:buFontTx/>
              <a:buChar char="-"/>
            </a:pPr>
            <a:r>
              <a:rPr lang="en-US" b="0" baseline="0" dirty="0" smtClean="0"/>
              <a:t> This video first introduces the concept that not all mutations are negative, this concept will be explored more fully in the next lesson from this unit. </a:t>
            </a:r>
          </a:p>
          <a:p>
            <a:pPr>
              <a:buFontTx/>
              <a:buChar char="-"/>
            </a:pPr>
            <a:endParaRPr lang="en-US" b="1" baseline="0" dirty="0" smtClean="0"/>
          </a:p>
          <a:p>
            <a:r>
              <a:rPr lang="en-US" b="1" baseline="0" dirty="0" smtClean="0"/>
              <a:t>PICTURE/ GRAPHICS CREDITS:</a:t>
            </a:r>
          </a:p>
          <a:p>
            <a:pPr>
              <a:buFontTx/>
              <a:buNone/>
            </a:pPr>
            <a:r>
              <a:rPr lang="en-US" sz="1200" b="0" i="0" kern="1200" baseline="0" dirty="0" smtClean="0">
                <a:solidFill>
                  <a:schemeClr val="tx1"/>
                </a:solidFill>
                <a:latin typeface="+mn-lt"/>
                <a:ea typeface="+mn-ea"/>
                <a:cs typeface="+mn-cs"/>
              </a:rPr>
              <a:t>- DNA: Screenshot from Brain Pop video- Genetic Mutations (http://www.brainpop.com/science/cellularlifeandgenetics/geneticmutations/)</a:t>
            </a:r>
          </a:p>
          <a:p>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b="0" i="0" kern="1200" dirty="0" smtClean="0">
                <a:solidFill>
                  <a:schemeClr val="tx1"/>
                </a:solidFill>
                <a:latin typeface="+mn-lt"/>
                <a:ea typeface="+mn-ea"/>
                <a:cs typeface="+mn-cs"/>
              </a:rPr>
              <a:t>Student Slide: ENGAGE</a:t>
            </a: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INSTRUCTIONS:</a:t>
            </a:r>
          </a:p>
          <a:p>
            <a:pPr>
              <a:buFontTx/>
              <a:buChar char="-"/>
            </a:pPr>
            <a:r>
              <a:rPr lang="en-US" sz="1200" b="0" i="0" kern="1200" baseline="0" dirty="0" smtClean="0">
                <a:solidFill>
                  <a:schemeClr val="tx1"/>
                </a:solidFill>
                <a:latin typeface="+mn-lt"/>
                <a:ea typeface="+mn-ea"/>
                <a:cs typeface="+mn-cs"/>
              </a:rPr>
              <a:t>Give students time to </a:t>
            </a:r>
            <a:r>
              <a:rPr lang="en-US" sz="1200" b="0" i="0" u="sng" kern="1200" baseline="0" dirty="0" smtClean="0">
                <a:solidFill>
                  <a:schemeClr val="tx1"/>
                </a:solidFill>
                <a:latin typeface="+mn-lt"/>
                <a:ea typeface="+mn-ea"/>
                <a:cs typeface="+mn-cs"/>
              </a:rPr>
              <a:t>enter the above vocabulary words in notebooks</a:t>
            </a:r>
            <a:r>
              <a:rPr lang="en-US" sz="1200" b="0" i="0" kern="1200" baseline="0" dirty="0" smtClean="0">
                <a:solidFill>
                  <a:schemeClr val="tx1"/>
                </a:solidFill>
                <a:latin typeface="+mn-lt"/>
                <a:ea typeface="+mn-ea"/>
                <a:cs typeface="+mn-cs"/>
              </a:rPr>
              <a:t>.</a:t>
            </a:r>
          </a:p>
          <a:p>
            <a:pPr lvl="1">
              <a:buFont typeface="Arial" pitchFamily="34" charset="0"/>
              <a:buChar char="•"/>
            </a:pPr>
            <a:r>
              <a:rPr lang="en-US" sz="1200" b="0" i="0" kern="1200" baseline="0" dirty="0" smtClean="0">
                <a:solidFill>
                  <a:schemeClr val="tx1"/>
                </a:solidFill>
                <a:latin typeface="+mn-lt"/>
                <a:ea typeface="+mn-ea"/>
                <a:cs typeface="+mn-cs"/>
              </a:rPr>
              <a:t> Beneficial mutations were mentioned in the video, these were the birds with the longer beaks that could reach the worms in the tree.</a:t>
            </a:r>
          </a:p>
          <a:p>
            <a:pPr lvl="1">
              <a:buFont typeface="Arial" pitchFamily="34" charset="0"/>
              <a:buChar char="•"/>
            </a:pPr>
            <a:r>
              <a:rPr lang="en-US" sz="1200" b="0" i="0" kern="1200" baseline="0" dirty="0" smtClean="0">
                <a:solidFill>
                  <a:schemeClr val="tx1"/>
                </a:solidFill>
                <a:latin typeface="+mn-lt"/>
                <a:ea typeface="+mn-ea"/>
                <a:cs typeface="+mn-cs"/>
              </a:rPr>
              <a:t> Deleterious mutations were also described as injurious in the quiz, negative is probably a better description though</a:t>
            </a:r>
          </a:p>
          <a:p>
            <a:pPr lvl="1">
              <a:buFont typeface="Arial" pitchFamily="34" charset="0"/>
              <a:buChar char="•"/>
            </a:pPr>
            <a:r>
              <a:rPr lang="en-US" sz="1200" b="0" i="0" kern="1200" baseline="0" dirty="0" smtClean="0">
                <a:solidFill>
                  <a:schemeClr val="tx1"/>
                </a:solidFill>
                <a:latin typeface="+mn-lt"/>
                <a:ea typeface="+mn-ea"/>
                <a:cs typeface="+mn-cs"/>
              </a:rPr>
              <a:t> Neutral mutations weren’t talked about in the video, the concept should be fairly straight forward though. </a:t>
            </a:r>
          </a:p>
          <a:p>
            <a:pPr>
              <a:buFontTx/>
              <a:buChar char="-"/>
            </a:pPr>
            <a:endParaRPr lang="en-US" sz="1200" b="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a:buFontTx/>
              <a:buChar char="-"/>
            </a:pPr>
            <a:r>
              <a:rPr lang="en-US" sz="1200" b="0" i="0" kern="1200" baseline="0" dirty="0" smtClean="0">
                <a:solidFill>
                  <a:schemeClr val="tx1"/>
                </a:solidFill>
                <a:latin typeface="+mn-lt"/>
                <a:ea typeface="+mn-ea"/>
                <a:cs typeface="+mn-cs"/>
              </a:rPr>
              <a:t>Give students the opportunity to record these vocabulary words in their notes, some of these concepts were in the Brain Pop video but will not be addressed more fully until the next lesson. This will allow them to have this information later when we talk about the different types of mutation.</a:t>
            </a:r>
          </a:p>
          <a:p>
            <a:pPr>
              <a:buFontTx/>
              <a:buChar char="-"/>
            </a:pPr>
            <a:endParaRPr lang="en-US" sz="1200" b="0" i="0" kern="1200" baseline="0" dirty="0" smtClean="0">
              <a:solidFill>
                <a:schemeClr val="tx1"/>
              </a:solidFill>
              <a:latin typeface="+mn-lt"/>
              <a:ea typeface="+mn-ea"/>
              <a:cs typeface="+mn-cs"/>
            </a:endParaRPr>
          </a:p>
          <a:p>
            <a:pPr>
              <a:buFontTx/>
              <a:buNone/>
            </a:pPr>
            <a:r>
              <a:rPr lang="en-US" sz="1200" b="1" i="0" kern="1200" baseline="0" dirty="0" smtClean="0">
                <a:solidFill>
                  <a:schemeClr val="tx1"/>
                </a:solidFill>
                <a:latin typeface="+mn-lt"/>
                <a:ea typeface="+mn-ea"/>
                <a:cs typeface="+mn-cs"/>
              </a:rPr>
              <a:t>NOTES:</a:t>
            </a:r>
          </a:p>
          <a:p>
            <a:pPr>
              <a:buFontTx/>
              <a:buNone/>
            </a:pPr>
            <a:endParaRPr lang="en-US" sz="1200" b="1"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a:buFontTx/>
              <a:buNone/>
            </a:pPr>
            <a:endParaRPr lang="en-US" sz="1200" b="1" i="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6122946-5863-4517-8CB2-676EB955A2BF}"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dirty="0" smtClean="0"/>
              <a:t>Teacher slide: EXPLORE</a:t>
            </a:r>
          </a:p>
          <a:p>
            <a:pPr>
              <a:buFontTx/>
              <a:buNone/>
            </a:pPr>
            <a:endParaRPr lang="en-US" baseline="0" dirty="0" smtClean="0"/>
          </a:p>
          <a:p>
            <a:r>
              <a:rPr lang="en-US" b="1" dirty="0" smtClean="0"/>
              <a:t>INSTRUCTIONS:</a:t>
            </a:r>
          </a:p>
          <a:p>
            <a:pPr marL="0" marR="0" indent="0" algn="l" defTabSz="457200" rtl="0" eaLnBrk="1" fontAlgn="auto" latinLnBrk="0" hangingPunct="1">
              <a:lnSpc>
                <a:spcPct val="100000"/>
              </a:lnSpc>
              <a:spcBef>
                <a:spcPts val="0"/>
              </a:spcBef>
              <a:spcAft>
                <a:spcPts val="0"/>
              </a:spcAft>
              <a:buClrTx/>
              <a:buSzTx/>
              <a:buFontTx/>
              <a:buNone/>
              <a:tabLst/>
              <a:defRPr/>
            </a:pPr>
            <a:r>
              <a:rPr lang="en-US" b="0" i="0" baseline="0" dirty="0" smtClean="0"/>
              <a:t>- This slide can be used as a quick reference for the EXPLORE section. More details will be provided in the comments for each slide.</a:t>
            </a:r>
          </a:p>
          <a:p>
            <a:endParaRPr lang="en-US" b="1" baseline="0" dirty="0" smtClean="0"/>
          </a:p>
          <a:p>
            <a:r>
              <a:rPr lang="en-US" b="1" baseline="0" dirty="0" smtClean="0"/>
              <a:t>EXPLORE GOAL:</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Give students an opportunity</a:t>
            </a:r>
            <a:r>
              <a:rPr lang="en-US" baseline="0" dirty="0" smtClean="0"/>
              <a:t> to explore different ways mutations can be caused through reading, discussion and presentation. Students should end this activity with an understanding of some causes of genetic mutations. </a:t>
            </a:r>
          </a:p>
          <a:p>
            <a:pPr>
              <a:buFontTx/>
              <a:buNone/>
            </a:pPr>
            <a:endParaRPr lang="en-US" dirty="0" smtClean="0"/>
          </a:p>
          <a:p>
            <a:r>
              <a:rPr lang="en-US" b="1" dirty="0" smtClean="0"/>
              <a:t>OVERVIEW:</a:t>
            </a:r>
          </a:p>
          <a:p>
            <a:pPr marL="228600" indent="-228600">
              <a:buFont typeface="+mj-lt"/>
              <a:buAutoNum type="arabicPeriod"/>
            </a:pPr>
            <a:r>
              <a:rPr lang="en-US" b="0" dirty="0" smtClean="0"/>
              <a:t>Five</a:t>
            </a:r>
            <a:r>
              <a:rPr lang="en-US" b="0" baseline="0" dirty="0" smtClean="0"/>
              <a:t> articles are provided, each looking at a different cause of mutation. The articles have different levels of difficulty, as noted next to them. </a:t>
            </a:r>
          </a:p>
          <a:p>
            <a:pPr marL="685800" lvl="1" indent="-228600">
              <a:buFont typeface="+mj-lt"/>
              <a:buAutoNum type="arabicParenR"/>
            </a:pPr>
            <a:r>
              <a:rPr lang="en-US" b="0" dirty="0" smtClean="0"/>
              <a:t>Article</a:t>
            </a:r>
            <a:r>
              <a:rPr lang="en-US" b="0" baseline="0" dirty="0" smtClean="0"/>
              <a:t> 1- UV Light (Low)</a:t>
            </a:r>
          </a:p>
          <a:p>
            <a:pPr marL="685800" lvl="1" indent="-228600">
              <a:buFont typeface="+mj-lt"/>
              <a:buAutoNum type="arabicParenR"/>
            </a:pPr>
            <a:r>
              <a:rPr lang="en-US" b="0" baseline="0" dirty="0" smtClean="0"/>
              <a:t>Article 2- Smoking (Low)</a:t>
            </a:r>
          </a:p>
          <a:p>
            <a:pPr marL="685800" lvl="1" indent="-228600">
              <a:buFont typeface="+mj-lt"/>
              <a:buAutoNum type="arabicParenR"/>
            </a:pPr>
            <a:r>
              <a:rPr lang="en-US" b="0" baseline="0" dirty="0" smtClean="0"/>
              <a:t>Article 3- Benzene (High)</a:t>
            </a:r>
          </a:p>
          <a:p>
            <a:pPr marL="685800" lvl="1" indent="-228600">
              <a:buFont typeface="+mj-lt"/>
              <a:buAutoNum type="arabicParenR"/>
            </a:pPr>
            <a:r>
              <a:rPr lang="en-US" b="0" baseline="0" dirty="0" smtClean="0"/>
              <a:t>Article 4- </a:t>
            </a:r>
            <a:r>
              <a:rPr lang="en-US" b="0" baseline="0" dirty="0" err="1" smtClean="0"/>
              <a:t>Progeria</a:t>
            </a:r>
            <a:r>
              <a:rPr lang="en-US" b="0" baseline="0" dirty="0" smtClean="0"/>
              <a:t> (Medium) </a:t>
            </a:r>
          </a:p>
          <a:p>
            <a:pPr marL="685800" lvl="1" indent="-228600">
              <a:buFont typeface="+mj-lt"/>
              <a:buAutoNum type="arabicParenR"/>
            </a:pPr>
            <a:r>
              <a:rPr lang="en-US" b="0" baseline="0" dirty="0" smtClean="0"/>
              <a:t>Article 5- </a:t>
            </a:r>
            <a:r>
              <a:rPr lang="en-US" b="0" baseline="0" dirty="0" err="1" smtClean="0"/>
              <a:t>Ectrodactyly</a:t>
            </a:r>
            <a:r>
              <a:rPr lang="en-US" b="0" baseline="0" dirty="0" smtClean="0"/>
              <a:t> (High)</a:t>
            </a:r>
          </a:p>
          <a:p>
            <a:pPr marL="1143000" lvl="2" indent="-228600">
              <a:buFont typeface="+mj-lt"/>
              <a:buAutoNum type="arabicPeriod"/>
            </a:pPr>
            <a:r>
              <a:rPr lang="en-US" b="0" baseline="0" dirty="0" smtClean="0"/>
              <a:t>Article 5 is a summarized version of an actual scientific article, it’s a little more difficult but could be good exposure to what a scientific paper looks like for a group who is ready for it.</a:t>
            </a:r>
          </a:p>
          <a:p>
            <a:pPr marL="228600" lvl="0" indent="-228600">
              <a:buFont typeface="+mj-lt"/>
              <a:buAutoNum type="arabicPeriod"/>
            </a:pPr>
            <a:r>
              <a:rPr lang="en-US" b="0" dirty="0" smtClean="0"/>
              <a:t>Students</a:t>
            </a:r>
            <a:r>
              <a:rPr lang="en-US" b="0" baseline="0" dirty="0" smtClean="0"/>
              <a:t> will read articles in groups.</a:t>
            </a:r>
          </a:p>
          <a:p>
            <a:pPr marL="685800" lvl="1" indent="-228600">
              <a:buFont typeface="Arial" pitchFamily="34" charset="0"/>
              <a:buChar char="•"/>
            </a:pPr>
            <a:r>
              <a:rPr lang="en-US" b="0" baseline="0" dirty="0" smtClean="0"/>
              <a:t>This can be done by taking turns reading each paragraph out loud or by each student reading silently depending on the reading level for the class.</a:t>
            </a:r>
          </a:p>
          <a:p>
            <a:pPr marL="228600" lvl="0" indent="-228600">
              <a:buFont typeface="+mj-lt"/>
              <a:buAutoNum type="arabicPeriod"/>
            </a:pPr>
            <a:r>
              <a:rPr lang="en-US" b="0" baseline="0" dirty="0" smtClean="0"/>
              <a:t>Students then give short presentations to the class covering the following points:</a:t>
            </a:r>
          </a:p>
          <a:p>
            <a:pPr marL="685800" lvl="1" indent="-228600">
              <a:buFont typeface="Arial" pitchFamily="34" charset="0"/>
              <a:buChar char="•"/>
            </a:pPr>
            <a:r>
              <a:rPr lang="en-US" b="0" baseline="0" dirty="0" smtClean="0"/>
              <a:t>Article subject</a:t>
            </a:r>
          </a:p>
          <a:p>
            <a:pPr marL="685800" lvl="1" indent="-228600">
              <a:buFont typeface="Arial" pitchFamily="34" charset="0"/>
              <a:buChar char="•"/>
            </a:pPr>
            <a:r>
              <a:rPr lang="en-US" b="0" baseline="0" dirty="0" smtClean="0"/>
              <a:t>The mutation that is caused </a:t>
            </a:r>
          </a:p>
          <a:p>
            <a:pPr marL="685800" lvl="1" indent="-228600">
              <a:buFont typeface="Arial" pitchFamily="34" charset="0"/>
              <a:buChar char="•"/>
            </a:pPr>
            <a:r>
              <a:rPr lang="en-US" b="0" baseline="0" dirty="0" smtClean="0"/>
              <a:t>The cause of the mutation</a:t>
            </a:r>
          </a:p>
          <a:p>
            <a:pPr marL="685800" lvl="1" indent="-228600">
              <a:buFont typeface="Arial" pitchFamily="34" charset="0"/>
              <a:buChar char="•"/>
            </a:pPr>
            <a:r>
              <a:rPr lang="en-US" b="0" baseline="0" dirty="0" smtClean="0"/>
              <a:t>The affect of the mutation</a:t>
            </a:r>
          </a:p>
          <a:p>
            <a:pPr marL="685800" lvl="1" indent="-228600">
              <a:buFont typeface="Arial" pitchFamily="34" charset="0"/>
              <a:buChar char="•"/>
            </a:pPr>
            <a:r>
              <a:rPr lang="en-US" b="0" baseline="0" dirty="0" smtClean="0"/>
              <a:t>An interesting fact they learned</a:t>
            </a:r>
          </a:p>
          <a:p>
            <a:pPr marL="228600" lvl="0" indent="-228600">
              <a:buFont typeface="+mj-lt"/>
              <a:buAutoNum type="arabicPeriod"/>
            </a:pPr>
            <a:r>
              <a:rPr lang="en-US" b="0" baseline="0" dirty="0" smtClean="0"/>
              <a:t>During the presentations other </a:t>
            </a:r>
            <a:r>
              <a:rPr lang="en-US" b="0" u="sng" baseline="0" dirty="0" smtClean="0"/>
              <a:t>students take notes on the articles they did not read in their notebooks.</a:t>
            </a:r>
            <a:endParaRPr lang="en-US" b="0" u="sng" dirty="0" smtClean="0"/>
          </a:p>
          <a:p>
            <a:endParaRPr lang="en-US" b="1" dirty="0" smtClean="0"/>
          </a:p>
          <a:p>
            <a:r>
              <a:rPr lang="en-US" b="1" dirty="0" smtClean="0"/>
              <a:t>NOTES:</a:t>
            </a:r>
          </a:p>
          <a:p>
            <a:pPr>
              <a:buFontTx/>
              <a:buChar char="-"/>
            </a:pPr>
            <a:r>
              <a:rPr lang="en-US" baseline="0" dirty="0" smtClean="0"/>
              <a:t> For a low class it might be best to leave out the more difficulty (High) articles. That will still leave students with articles from each category.</a:t>
            </a:r>
          </a:p>
          <a:p>
            <a:pPr>
              <a:buFontTx/>
              <a:buChar char="-"/>
            </a:pPr>
            <a:r>
              <a:rPr lang="en-US" baseline="0" dirty="0" smtClean="0"/>
              <a:t> Articles can be read on laptops or printed out, be sure to print out articles if computers are unavailable.</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a:buFontTx/>
              <a:buNone/>
            </a:pPr>
            <a:endParaRPr lang="en-US" dirty="0" smtClean="0"/>
          </a:p>
          <a:p>
            <a:pPr>
              <a:buFontTx/>
              <a:buNone/>
            </a:pPr>
            <a:r>
              <a:rPr lang="en-US" b="1" dirty="0" smtClean="0"/>
              <a:t>MATERIALS:</a:t>
            </a:r>
          </a:p>
          <a:p>
            <a:pPr>
              <a:buFontTx/>
              <a:buNone/>
            </a:pPr>
            <a:r>
              <a:rPr lang="en-US" b="1" dirty="0" smtClean="0"/>
              <a:t>- </a:t>
            </a:r>
            <a:r>
              <a:rPr lang="en-US" b="0" dirty="0" smtClean="0"/>
              <a:t>5</a:t>
            </a:r>
            <a:r>
              <a:rPr lang="en-US" b="0" baseline="0" dirty="0" smtClean="0"/>
              <a:t> Articles, print for class if computers are unavailable</a:t>
            </a:r>
            <a:endParaRPr lang="en-US" b="1" dirty="0" smtClean="0"/>
          </a:p>
          <a:p>
            <a:pPr lvl="1">
              <a:buFont typeface="Arial" pitchFamily="34" charset="0"/>
              <a:buChar char="•"/>
            </a:pPr>
            <a:r>
              <a:rPr lang="en-US" b="0" dirty="0" smtClean="0"/>
              <a:t>3.</a:t>
            </a:r>
            <a:r>
              <a:rPr lang="en-US" b="0" baseline="0" dirty="0" smtClean="0"/>
              <a:t> Causes of </a:t>
            </a:r>
            <a:r>
              <a:rPr lang="en-US" b="0" baseline="0" dirty="0" smtClean="0"/>
              <a:t>mutations-Article1-UV </a:t>
            </a:r>
            <a:r>
              <a:rPr lang="en-US" b="0" baseline="0" dirty="0" smtClean="0"/>
              <a:t>light.pdf</a:t>
            </a:r>
          </a:p>
          <a:p>
            <a:pPr lvl="1">
              <a:buFont typeface="Arial" pitchFamily="34" charset="0"/>
              <a:buChar char="•"/>
            </a:pPr>
            <a:r>
              <a:rPr lang="en-US" b="0" dirty="0" smtClean="0"/>
              <a:t>3.</a:t>
            </a:r>
            <a:r>
              <a:rPr lang="en-US" b="0" baseline="0" dirty="0" smtClean="0"/>
              <a:t> Causes of </a:t>
            </a:r>
            <a:r>
              <a:rPr lang="en-US" b="0" baseline="0" dirty="0" smtClean="0"/>
              <a:t>mutations-Article2-Smoking.pdf</a:t>
            </a:r>
            <a:endParaRPr lang="en-US" b="0" baseline="0" dirty="0" smtClean="0"/>
          </a:p>
          <a:p>
            <a:pPr lvl="1">
              <a:buFont typeface="Arial" pitchFamily="34" charset="0"/>
              <a:buChar char="•"/>
            </a:pPr>
            <a:r>
              <a:rPr lang="en-US" b="0" dirty="0" smtClean="0"/>
              <a:t>3.</a:t>
            </a:r>
            <a:r>
              <a:rPr lang="en-US" b="0" baseline="0" dirty="0" smtClean="0"/>
              <a:t> Causes of </a:t>
            </a:r>
            <a:r>
              <a:rPr lang="en-US" b="0" baseline="0" dirty="0" smtClean="0"/>
              <a:t>mutations-Article3-Benzene.pdf</a:t>
            </a:r>
            <a:endParaRPr lang="en-US" b="0" baseline="0" dirty="0" smtClean="0"/>
          </a:p>
          <a:p>
            <a:pPr lvl="1">
              <a:buFont typeface="Arial" pitchFamily="34" charset="0"/>
              <a:buChar char="•"/>
            </a:pPr>
            <a:r>
              <a:rPr lang="en-US" b="0" dirty="0" smtClean="0"/>
              <a:t>3.</a:t>
            </a:r>
            <a:r>
              <a:rPr lang="en-US" b="0" baseline="0" dirty="0" smtClean="0"/>
              <a:t> Causes of </a:t>
            </a:r>
            <a:r>
              <a:rPr lang="en-US" b="0" baseline="0" dirty="0" smtClean="0"/>
              <a:t>mutations-Article4-Progeria.pdf</a:t>
            </a:r>
            <a:endParaRPr lang="en-US" b="0" baseline="0" dirty="0" smtClean="0"/>
          </a:p>
          <a:p>
            <a:pPr lvl="1">
              <a:buFont typeface="Arial" pitchFamily="34" charset="0"/>
              <a:buChar char="•"/>
            </a:pPr>
            <a:r>
              <a:rPr lang="en-US" b="0" dirty="0" smtClean="0"/>
              <a:t>3.</a:t>
            </a:r>
            <a:r>
              <a:rPr lang="en-US" b="0" baseline="0" dirty="0" smtClean="0"/>
              <a:t> Causes of </a:t>
            </a:r>
            <a:r>
              <a:rPr lang="en-US" b="0" baseline="0" dirty="0" smtClean="0"/>
              <a:t>mutations-Article5-Ectrodactyly.pdf</a:t>
            </a:r>
            <a:endParaRPr lang="en-US" b="1" dirty="0"/>
          </a:p>
        </p:txBody>
      </p:sp>
      <p:sp>
        <p:nvSpPr>
          <p:cNvPr id="4" name="Slide Number Placeholder 3"/>
          <p:cNvSpPr>
            <a:spLocks noGrp="1"/>
          </p:cNvSpPr>
          <p:nvPr>
            <p:ph type="sldNum" sz="quarter" idx="10"/>
          </p:nvPr>
        </p:nvSpPr>
        <p:spPr/>
        <p:txBody>
          <a:bodyPr/>
          <a:lstStyle/>
          <a:p>
            <a:fld id="{C6122946-5863-4517-8CB2-676EB955A2BF}" type="slidenum">
              <a:rPr lang="en-US" smtClean="0">
                <a:solidFill>
                  <a:prstClr val="black"/>
                </a:solidFill>
              </a:rPr>
              <a:pPr/>
              <a:t>7</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b="0" i="0" kern="1200" dirty="0" smtClean="0">
                <a:solidFill>
                  <a:schemeClr val="tx1"/>
                </a:solidFill>
                <a:latin typeface="+mn-lt"/>
                <a:ea typeface="+mn-ea"/>
                <a:cs typeface="+mn-cs"/>
              </a:rPr>
              <a:t>Student Slide: EXPLORE</a:t>
            </a: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INSTRUCTIONS:</a:t>
            </a:r>
          </a:p>
          <a:p>
            <a:pPr>
              <a:buFontTx/>
              <a:buChar char="-"/>
            </a:pPr>
            <a:r>
              <a:rPr lang="en-US" sz="1200" b="0" i="0" kern="1200" baseline="0" dirty="0" smtClean="0">
                <a:solidFill>
                  <a:schemeClr val="tx1"/>
                </a:solidFill>
                <a:latin typeface="+mn-lt"/>
                <a:ea typeface="+mn-ea"/>
                <a:cs typeface="+mn-cs"/>
              </a:rPr>
              <a:t> </a:t>
            </a:r>
            <a:r>
              <a:rPr lang="en-US" dirty="0" smtClean="0"/>
              <a:t>This is an animated slide, each frame will be paired</a:t>
            </a:r>
            <a:r>
              <a:rPr lang="en-US" baseline="0" dirty="0" smtClean="0"/>
              <a:t> with its description.</a:t>
            </a:r>
            <a:r>
              <a:rPr lang="en-US" dirty="0" smtClean="0"/>
              <a:t> </a:t>
            </a:r>
            <a:endParaRPr lang="en-US" sz="1200" b="0" i="0" kern="1200" baseline="0" dirty="0" smtClean="0">
              <a:solidFill>
                <a:schemeClr val="tx1"/>
              </a:solidFill>
              <a:latin typeface="+mn-lt"/>
              <a:ea typeface="+mn-ea"/>
              <a:cs typeface="+mn-cs"/>
            </a:endParaRPr>
          </a:p>
          <a:p>
            <a:pPr>
              <a:buFontTx/>
              <a:buChar char="-"/>
            </a:pPr>
            <a:r>
              <a:rPr lang="en-US" sz="1200" b="0" i="0" kern="1200" baseline="0" dirty="0" smtClean="0">
                <a:solidFill>
                  <a:schemeClr val="tx1"/>
                </a:solidFill>
                <a:latin typeface="+mn-lt"/>
                <a:ea typeface="+mn-ea"/>
                <a:cs typeface="+mn-cs"/>
              </a:rPr>
              <a:t>Frame 1: Introduce activity</a:t>
            </a:r>
          </a:p>
          <a:p>
            <a:pPr lvl="1">
              <a:buFont typeface="Arial" pitchFamily="34" charset="0"/>
              <a:buChar char="•"/>
            </a:pPr>
            <a:r>
              <a:rPr lang="en-US" sz="1200" b="0" i="0" kern="1200" baseline="0" dirty="0" smtClean="0">
                <a:solidFill>
                  <a:schemeClr val="tx1"/>
                </a:solidFill>
                <a:latin typeface="+mn-lt"/>
                <a:ea typeface="+mn-ea"/>
                <a:cs typeface="+mn-cs"/>
              </a:rPr>
              <a:t> Today we are going to be reading articles about how exactly genetic mutations can occur in the cell.</a:t>
            </a:r>
          </a:p>
          <a:p>
            <a:pPr lvl="1">
              <a:buFont typeface="Arial" pitchFamily="34" charset="0"/>
              <a:buChar char="•"/>
            </a:pPr>
            <a:r>
              <a:rPr lang="en-US" sz="1200" b="0" i="0" kern="1200" baseline="0" dirty="0" smtClean="0">
                <a:solidFill>
                  <a:schemeClr val="tx1"/>
                </a:solidFill>
                <a:latin typeface="+mn-lt"/>
                <a:ea typeface="+mn-ea"/>
                <a:cs typeface="+mn-cs"/>
              </a:rPr>
              <a:t> You may have heard a couple of ways mentioned in the video, but now you are all going to become experts on causes of mutation by reading some scientific articles.</a:t>
            </a:r>
          </a:p>
          <a:p>
            <a:pPr lvl="0">
              <a:buFontTx/>
              <a:buChar char="-"/>
            </a:pPr>
            <a:r>
              <a:rPr lang="en-US" sz="1200" b="0" i="0" kern="1200" baseline="0" dirty="0" smtClean="0">
                <a:solidFill>
                  <a:schemeClr val="tx1"/>
                </a:solidFill>
                <a:latin typeface="+mn-lt"/>
                <a:ea typeface="+mn-ea"/>
                <a:cs typeface="+mn-cs"/>
              </a:rPr>
              <a:t>Give activity instructions</a:t>
            </a:r>
          </a:p>
          <a:p>
            <a:pPr lvl="1">
              <a:buFont typeface="Arial" pitchFamily="34" charset="0"/>
              <a:buChar char="•"/>
            </a:pPr>
            <a:r>
              <a:rPr lang="en-US" sz="1200" b="0" i="0" kern="1200" baseline="0" dirty="0" smtClean="0">
                <a:solidFill>
                  <a:schemeClr val="tx1"/>
                </a:solidFill>
                <a:latin typeface="+mn-lt"/>
                <a:ea typeface="+mn-ea"/>
                <a:cs typeface="+mn-cs"/>
              </a:rPr>
              <a:t> I will hand out one article to each table group, read the article as a group.</a:t>
            </a:r>
          </a:p>
          <a:p>
            <a:pPr marL="914400" marR="0" lvl="2" indent="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200" b="0" i="0" kern="1200" baseline="0" dirty="0" smtClean="0">
                <a:solidFill>
                  <a:schemeClr val="tx1"/>
                </a:solidFill>
                <a:latin typeface="+mn-lt"/>
                <a:ea typeface="+mn-ea"/>
                <a:cs typeface="+mn-cs"/>
              </a:rPr>
              <a:t> </a:t>
            </a:r>
            <a:r>
              <a:rPr lang="en-US" b="0" baseline="0" dirty="0" smtClean="0"/>
              <a:t>This can be done by taking turns reading each paragraph out loud or by each student reading silently depending on the reading level for the class.</a:t>
            </a:r>
          </a:p>
          <a:p>
            <a:pPr marL="914400" marR="0" lvl="2" indent="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b="0" baseline="0" dirty="0" smtClean="0"/>
              <a:t> Each article will have a list of important vocabulary terms at the top that will be helpful in understanding the article</a:t>
            </a:r>
          </a:p>
          <a:p>
            <a:pPr lvl="1">
              <a:buFont typeface="Arial" pitchFamily="34" charset="0"/>
              <a:buChar char="•"/>
            </a:pPr>
            <a:r>
              <a:rPr lang="en-US" sz="1200" b="0" i="0" kern="1200" baseline="0" dirty="0" smtClean="0">
                <a:solidFill>
                  <a:schemeClr val="tx1"/>
                </a:solidFill>
                <a:latin typeface="+mn-lt"/>
                <a:ea typeface="+mn-ea"/>
                <a:cs typeface="+mn-cs"/>
              </a:rPr>
              <a:t> Frame 2: After reading the article as a table prepare a short presentation that includes the following points:</a:t>
            </a:r>
          </a:p>
          <a:p>
            <a:pPr marL="1143000" lvl="2" indent="-228600">
              <a:buFont typeface="+mj-lt"/>
              <a:buAutoNum type="arabicPeriod"/>
            </a:pPr>
            <a:r>
              <a:rPr lang="en-US" sz="1200" b="0" i="0" kern="1200" baseline="0" dirty="0" smtClean="0">
                <a:solidFill>
                  <a:schemeClr val="tx1"/>
                </a:solidFill>
                <a:latin typeface="+mn-lt"/>
                <a:ea typeface="+mn-ea"/>
                <a:cs typeface="+mn-cs"/>
              </a:rPr>
              <a:t> </a:t>
            </a:r>
            <a:r>
              <a:rPr lang="en-US" b="0" baseline="0" dirty="0" smtClean="0"/>
              <a:t>Article subject</a:t>
            </a:r>
          </a:p>
          <a:p>
            <a:pPr marL="1143000" lvl="2" indent="-228600">
              <a:buFont typeface="+mj-lt"/>
              <a:buAutoNum type="arabicPeriod"/>
            </a:pPr>
            <a:r>
              <a:rPr lang="en-US" b="0" baseline="0" dirty="0" smtClean="0"/>
              <a:t>The cause of the mutation</a:t>
            </a:r>
          </a:p>
          <a:p>
            <a:pPr marL="1143000" lvl="2" indent="-228600">
              <a:buFont typeface="+mj-lt"/>
              <a:buAutoNum type="arabicPeriod"/>
            </a:pPr>
            <a:r>
              <a:rPr lang="en-US" b="0" baseline="0" dirty="0" smtClean="0"/>
              <a:t>The effect of the mutation</a:t>
            </a:r>
          </a:p>
          <a:p>
            <a:pPr marL="1143000" lvl="2" indent="-228600">
              <a:buFont typeface="+mj-lt"/>
              <a:buAutoNum type="arabicPeriod"/>
            </a:pPr>
            <a:r>
              <a:rPr lang="en-US" b="0" baseline="0" dirty="0" smtClean="0"/>
              <a:t>An interesting fact you learned</a:t>
            </a:r>
          </a:p>
          <a:p>
            <a:pPr marL="1143000" lvl="2" indent="-228600">
              <a:buFont typeface="Wingdings" pitchFamily="2" charset="2"/>
              <a:buChar char="§"/>
            </a:pPr>
            <a:r>
              <a:rPr lang="en-US" b="0" baseline="0" dirty="0" smtClean="0"/>
              <a:t>If groups are nervous recommend they write down these points on a piece of paper and bring it up to the board</a:t>
            </a:r>
          </a:p>
          <a:p>
            <a:pPr marL="228600" lvl="0" indent="-228600">
              <a:buFont typeface="Wingdings" pitchFamily="2" charset="2"/>
              <a:buNone/>
            </a:pPr>
            <a:r>
              <a:rPr lang="en-US" b="0" baseline="0" dirty="0" smtClean="0"/>
              <a:t>- Hand out printed articles or give students time to open up </a:t>
            </a:r>
            <a:r>
              <a:rPr lang="en-US" b="0" baseline="0" dirty="0" err="1" smtClean="0"/>
              <a:t>pdfs</a:t>
            </a:r>
            <a:r>
              <a:rPr lang="en-US" b="0" baseline="0" dirty="0" smtClean="0"/>
              <a:t> on their computers.</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b="0" baseline="0" dirty="0" smtClean="0"/>
              <a:t> Give students time to read articles and prepare presentations.</a:t>
            </a:r>
          </a:p>
          <a:p>
            <a:pPr lvl="2">
              <a:buFont typeface="Wingdings" pitchFamily="2" charset="2"/>
              <a:buChar char="§"/>
            </a:pPr>
            <a:endParaRPr lang="en-US" sz="1200" b="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a:buFontTx/>
              <a:buChar char="-"/>
            </a:pPr>
            <a:r>
              <a:rPr lang="en-US" sz="1200" b="0" i="0" kern="1200" baseline="0" dirty="0" smtClean="0">
                <a:solidFill>
                  <a:schemeClr val="tx1"/>
                </a:solidFill>
                <a:latin typeface="+mn-lt"/>
                <a:ea typeface="+mn-ea"/>
                <a:cs typeface="+mn-cs"/>
              </a:rPr>
              <a:t>Give students main points to focus on for their presentations, they can then refer to this slide as they are reading.</a:t>
            </a:r>
          </a:p>
          <a:p>
            <a:pPr>
              <a:buFontTx/>
              <a:buChar char="-"/>
            </a:pPr>
            <a:endParaRPr lang="en-US" sz="1200" b="0" i="0" kern="1200" baseline="0" dirty="0" smtClean="0">
              <a:solidFill>
                <a:schemeClr val="tx1"/>
              </a:solidFill>
              <a:latin typeface="+mn-lt"/>
              <a:ea typeface="+mn-ea"/>
              <a:cs typeface="+mn-cs"/>
            </a:endParaRPr>
          </a:p>
          <a:p>
            <a:pPr>
              <a:buFontTx/>
              <a:buNone/>
            </a:pPr>
            <a:r>
              <a:rPr lang="en-US" sz="1200" b="1" i="0" kern="1200" baseline="0" dirty="0" smtClean="0">
                <a:solidFill>
                  <a:schemeClr val="tx1"/>
                </a:solidFill>
                <a:latin typeface="+mn-lt"/>
                <a:ea typeface="+mn-ea"/>
                <a:cs typeface="+mn-cs"/>
              </a:rPr>
              <a:t>NOTES:</a:t>
            </a:r>
          </a:p>
          <a:p>
            <a:pPr>
              <a:buFontTx/>
              <a:buChar char="-"/>
            </a:pPr>
            <a:r>
              <a:rPr lang="en-US" dirty="0" smtClean="0"/>
              <a:t>Groups will likely have the same</a:t>
            </a:r>
            <a:r>
              <a:rPr lang="en-US" baseline="0" dirty="0" smtClean="0"/>
              <a:t> article, this isn’t a bad thing. Especially for the more difficult articles its helpful to hear multiple students </a:t>
            </a:r>
            <a:r>
              <a:rPr lang="en-US" baseline="0" dirty="0" err="1" smtClean="0"/>
              <a:t>interpertations</a:t>
            </a:r>
            <a:r>
              <a:rPr lang="en-US" baseline="0" dirty="0" smtClean="0"/>
              <a:t>.</a:t>
            </a:r>
          </a:p>
          <a:p>
            <a:pPr>
              <a:buFontTx/>
              <a:buChar cha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r>
              <a:rPr lang="en-US" dirty="0" smtClean="0"/>
              <a:t>-Melting DNA image: Wikipedia </a:t>
            </a:r>
            <a:r>
              <a:rPr lang="en-US" sz="1200" kern="1200" baseline="0" dirty="0" smtClean="0">
                <a:solidFill>
                  <a:schemeClr val="tx1"/>
                </a:solidFill>
                <a:latin typeface="+mn-lt"/>
                <a:ea typeface="+mn-ea"/>
                <a:cs typeface="+mn-cs"/>
              </a:rPr>
              <a:t> Creative Commons</a:t>
            </a:r>
          </a:p>
          <a:p>
            <a:r>
              <a:rPr lang="en-US" sz="1200" kern="1200" baseline="0" dirty="0" smtClean="0">
                <a:solidFill>
                  <a:schemeClr val="tx1"/>
                </a:solidFill>
                <a:latin typeface="+mn-lt"/>
                <a:ea typeface="+mn-ea"/>
                <a:cs typeface="+mn-cs"/>
              </a:rPr>
              <a:t>Dr. </a:t>
            </a:r>
            <a:r>
              <a:rPr lang="en-US" sz="1200" kern="1200" baseline="0" dirty="0" err="1" smtClean="0">
                <a:solidFill>
                  <a:schemeClr val="tx1"/>
                </a:solidFill>
                <a:latin typeface="+mn-lt"/>
                <a:ea typeface="+mn-ea"/>
                <a:cs typeface="+mn-cs"/>
              </a:rPr>
              <a:t>Alper</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Uzun</a:t>
            </a:r>
            <a:r>
              <a:rPr lang="en-US" sz="1200" kern="1200" baseline="0" dirty="0" smtClean="0">
                <a:solidFill>
                  <a:schemeClr val="tx1"/>
                </a:solidFill>
                <a:latin typeface="+mn-lt"/>
                <a:ea typeface="+mn-ea"/>
                <a:cs typeface="+mn-cs"/>
              </a:rPr>
              <a:t>; http://www.biocomicals.com/comics/2011/01/06/my-lovely-uv-light/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-Risks from smoking image: Public Domain</a:t>
            </a:r>
          </a:p>
          <a:p>
            <a:r>
              <a:rPr lang="en-US" sz="1200" kern="1200" baseline="0" dirty="0" smtClean="0">
                <a:solidFill>
                  <a:schemeClr val="tx1"/>
                </a:solidFill>
                <a:latin typeface="+mn-lt"/>
                <a:ea typeface="+mn-ea"/>
                <a:cs typeface="+mn-cs"/>
              </a:rPr>
              <a:t>http://</a:t>
            </a:r>
            <a:r>
              <a:rPr lang="en-US" sz="1200" kern="1200" baseline="0" dirty="0" smtClean="0">
                <a:solidFill>
                  <a:schemeClr val="tx1"/>
                </a:solidFill>
                <a:latin typeface="+mn-lt"/>
                <a:ea typeface="+mn-ea"/>
                <a:cs typeface="+mn-cs"/>
              </a:rPr>
              <a:t>en.wikipedia.org/wiki/File:Risks-form-smoking-smoking-can-damage-every-part -of-the-body.png </a:t>
            </a:r>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-Skull image: Wikipedia Creative Commons</a:t>
            </a:r>
          </a:p>
          <a:p>
            <a:r>
              <a:rPr lang="en-US" sz="1200" kern="1200" baseline="0" dirty="0" smtClean="0">
                <a:solidFill>
                  <a:schemeClr val="tx1"/>
                </a:solidFill>
                <a:latin typeface="+mn-lt"/>
                <a:ea typeface="+mn-ea"/>
                <a:cs typeface="+mn-cs"/>
              </a:rPr>
              <a:t>http://en.wikipedia.org/wiki/ </a:t>
            </a:r>
            <a:r>
              <a:rPr lang="en-US" sz="1200" kern="1200" baseline="0" dirty="0" smtClean="0">
                <a:solidFill>
                  <a:schemeClr val="tx1"/>
                </a:solidFill>
                <a:latin typeface="+mn-lt"/>
                <a:ea typeface="+mn-ea"/>
                <a:cs typeface="+mn-cs"/>
              </a:rPr>
              <a:t>File:Hazard-T.svg </a:t>
            </a:r>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t>
            </a:r>
            <a:r>
              <a:rPr lang="en-US" sz="1200" kern="1200" baseline="0" dirty="0" err="1" smtClean="0">
                <a:solidFill>
                  <a:schemeClr val="tx1"/>
                </a:solidFill>
                <a:latin typeface="+mn-lt"/>
                <a:ea typeface="+mn-ea"/>
                <a:cs typeface="+mn-cs"/>
              </a:rPr>
              <a:t>Progeria</a:t>
            </a:r>
            <a:r>
              <a:rPr lang="en-US" sz="1200" kern="1200" baseline="0" dirty="0" smtClean="0">
                <a:solidFill>
                  <a:schemeClr val="tx1"/>
                </a:solidFill>
                <a:latin typeface="+mn-lt"/>
                <a:ea typeface="+mn-ea"/>
                <a:cs typeface="+mn-cs"/>
              </a:rPr>
              <a:t> image: Wikipedia Creative Commons</a:t>
            </a:r>
          </a:p>
          <a:p>
            <a:r>
              <a:rPr lang="en-US" sz="1200" kern="1200" baseline="0" dirty="0" smtClean="0">
                <a:solidFill>
                  <a:schemeClr val="tx1"/>
                </a:solidFill>
                <a:latin typeface="+mn-lt"/>
                <a:ea typeface="+mn-ea"/>
                <a:cs typeface="+mn-cs"/>
              </a:rPr>
              <a:t>http://en.wikipedia.org/wiki/File:Progeria.png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t>
            </a:r>
            <a:r>
              <a:rPr lang="en-US" sz="1200" kern="1200" baseline="0" dirty="0" err="1" smtClean="0">
                <a:solidFill>
                  <a:schemeClr val="tx1"/>
                </a:solidFill>
                <a:latin typeface="+mn-lt"/>
                <a:ea typeface="+mn-ea"/>
                <a:cs typeface="+mn-cs"/>
              </a:rPr>
              <a:t>Ectrodactyly</a:t>
            </a:r>
            <a:r>
              <a:rPr lang="en-US" sz="1200" kern="1200" baseline="0" dirty="0" smtClean="0">
                <a:solidFill>
                  <a:schemeClr val="tx1"/>
                </a:solidFill>
                <a:latin typeface="+mn-lt"/>
                <a:ea typeface="+mn-ea"/>
                <a:cs typeface="+mn-cs"/>
              </a:rPr>
              <a:t> image: </a:t>
            </a:r>
          </a:p>
          <a:p>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Geetanjali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Jindal</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Veena</a:t>
            </a:r>
            <a:r>
              <a:rPr lang="en-US" sz="1200" kern="1200" baseline="0" dirty="0" smtClean="0">
                <a:solidFill>
                  <a:schemeClr val="tx1"/>
                </a:solidFill>
                <a:latin typeface="+mn-lt"/>
                <a:ea typeface="+mn-ea"/>
                <a:cs typeface="+mn-cs"/>
              </a:rPr>
              <a:t> R. </a:t>
            </a:r>
            <a:r>
              <a:rPr lang="en-US" sz="1200" kern="1200" baseline="0" dirty="0" err="1" smtClean="0">
                <a:solidFill>
                  <a:schemeClr val="tx1"/>
                </a:solidFill>
                <a:latin typeface="+mn-lt"/>
                <a:ea typeface="+mn-ea"/>
                <a:cs typeface="+mn-cs"/>
              </a:rPr>
              <a:t>Parmar</a:t>
            </a:r>
            <a:r>
              <a:rPr lang="en-US" sz="1200" kern="1200" baseline="0" dirty="0" smtClean="0">
                <a:solidFill>
                  <a:schemeClr val="tx1"/>
                </a:solidFill>
                <a:latin typeface="+mn-lt"/>
                <a:ea typeface="+mn-ea"/>
                <a:cs typeface="+mn-cs"/>
              </a:rPr>
              <a:t>, and </a:t>
            </a:r>
            <a:r>
              <a:rPr lang="en-US" sz="1200" kern="1200" baseline="0" dirty="0" err="1" smtClean="0">
                <a:solidFill>
                  <a:schemeClr val="tx1"/>
                </a:solidFill>
                <a:latin typeface="+mn-lt"/>
                <a:ea typeface="+mn-ea"/>
                <a:cs typeface="+mn-cs"/>
              </a:rPr>
              <a:t>Vipul</a:t>
            </a:r>
            <a:r>
              <a:rPr lang="en-US" sz="1200" kern="1200" baseline="0" dirty="0" smtClean="0">
                <a:solidFill>
                  <a:schemeClr val="tx1"/>
                </a:solidFill>
                <a:latin typeface="+mn-lt"/>
                <a:ea typeface="+mn-ea"/>
                <a:cs typeface="+mn-cs"/>
              </a:rPr>
              <a:t> Kumar Gupta. Indian Journal of Human Genetics 2009 Sep-Dec; 15(3): 140–142. </a:t>
            </a:r>
            <a:r>
              <a:rPr lang="en-US" sz="1200" kern="1200" baseline="0" dirty="0" err="1" smtClean="0">
                <a:solidFill>
                  <a:schemeClr val="tx1"/>
                </a:solidFill>
                <a:latin typeface="+mn-lt"/>
                <a:ea typeface="+mn-ea"/>
                <a:cs typeface="+mn-cs"/>
              </a:rPr>
              <a:t>doi</a:t>
            </a:r>
            <a:r>
              <a:rPr lang="en-US" sz="1200" kern="1200" baseline="0" dirty="0" smtClean="0">
                <a:solidFill>
                  <a:schemeClr val="tx1"/>
                </a:solidFill>
                <a:latin typeface="+mn-lt"/>
                <a:ea typeface="+mn-ea"/>
                <a:cs typeface="+mn-cs"/>
              </a:rPr>
              <a:t>: 10.4103/0971-6866.60191. http://www.ncbi.nlm.nih.gov/pmc/articles/PMC2922631/ </a:t>
            </a:r>
          </a:p>
          <a:p>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037C70B-962B-4D55-A288-F12A277D100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Teacher slide: EXPLORE</a:t>
            </a: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INSTRUCTIONS:</a:t>
            </a:r>
            <a:endParaRPr lang="en-US" b="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smtClean="0"/>
              <a:t>- Use the following instructions when facilitating student presentations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 Use the following slides with images from articles as backdrops when students are giving their presentations.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 Be sure entire group gets up to present, even if only one student chooses to speak</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 Have groups with the same article go one after another, its ok that these may be somewhat repetitive. I’ve found some students explanations of the same topic can really vary from others. These variations can really benefit the class.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 As students are presenting other </a:t>
            </a:r>
            <a:r>
              <a:rPr lang="en-US" b="0" u="sng" baseline="0" dirty="0" smtClean="0"/>
              <a:t>students should be writing down the main points for all articles other than theirs in their notebooks in the space provided</a:t>
            </a:r>
            <a:r>
              <a:rPr lang="en-US" b="0" baseline="0" dirty="0" smtClean="0"/>
              <a:t>.</a:t>
            </a:r>
          </a:p>
          <a:p>
            <a:pPr>
              <a:buFontTx/>
              <a:buNone/>
            </a:pPr>
            <a:endParaRPr lang="en-US" sz="1200" b="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a:buFontTx/>
              <a:buChar char="-"/>
            </a:pPr>
            <a:r>
              <a:rPr lang="en-US" sz="1200" b="0" i="0" kern="1200" baseline="0" dirty="0" smtClean="0">
                <a:solidFill>
                  <a:schemeClr val="tx1"/>
                </a:solidFill>
                <a:latin typeface="+mn-lt"/>
                <a:ea typeface="+mn-ea"/>
                <a:cs typeface="+mn-cs"/>
              </a:rPr>
              <a:t>To provide teacher with guidelines for student presentations.</a:t>
            </a:r>
          </a:p>
          <a:p>
            <a:pPr>
              <a:buFontTx/>
              <a:buChar char="-"/>
            </a:pPr>
            <a:endParaRPr lang="en-US" sz="1200" b="0" i="0" kern="1200" baseline="0" dirty="0" smtClean="0">
              <a:solidFill>
                <a:schemeClr val="tx1"/>
              </a:solidFill>
              <a:latin typeface="+mn-lt"/>
              <a:ea typeface="+mn-ea"/>
              <a:cs typeface="+mn-cs"/>
            </a:endParaRPr>
          </a:p>
          <a:p>
            <a:pPr>
              <a:buFontTx/>
              <a:buNone/>
            </a:pPr>
            <a:r>
              <a:rPr lang="en-US" sz="1200" b="1" i="0" kern="1200" baseline="0" dirty="0" smtClean="0">
                <a:solidFill>
                  <a:schemeClr val="tx1"/>
                </a:solidFill>
                <a:latin typeface="+mn-lt"/>
                <a:ea typeface="+mn-ea"/>
                <a:cs typeface="+mn-cs"/>
              </a:rPr>
              <a:t>NOTES: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endParaRPr lang="en-US" dirty="0"/>
          </a:p>
        </p:txBody>
      </p:sp>
      <p:sp>
        <p:nvSpPr>
          <p:cNvPr id="4" name="Slide Number Placeholder 3"/>
          <p:cNvSpPr>
            <a:spLocks noGrp="1"/>
          </p:cNvSpPr>
          <p:nvPr>
            <p:ph type="sldNum" sz="quarter" idx="10"/>
          </p:nvPr>
        </p:nvSpPr>
        <p:spPr/>
        <p:txBody>
          <a:bodyPr/>
          <a:lstStyle/>
          <a:p>
            <a:fld id="{F037C70B-962B-4D55-A288-F12A277D100C}"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b="0" i="0" kern="1200" dirty="0" smtClean="0">
                <a:solidFill>
                  <a:schemeClr val="tx1"/>
                </a:solidFill>
                <a:latin typeface="+mn-lt"/>
                <a:ea typeface="+mn-ea"/>
                <a:cs typeface="+mn-cs"/>
              </a:rPr>
              <a:t>Student Slide: EXPLORE</a:t>
            </a: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INSTRUCTIONS:</a:t>
            </a:r>
          </a:p>
          <a:p>
            <a:pPr>
              <a:buFontTx/>
              <a:buChar char="-"/>
            </a:pPr>
            <a:r>
              <a:rPr lang="en-US" sz="1200" b="0" i="0" kern="1200" baseline="0" dirty="0" smtClean="0">
                <a:solidFill>
                  <a:schemeClr val="tx1"/>
                </a:solidFill>
                <a:latin typeface="+mn-lt"/>
                <a:ea typeface="+mn-ea"/>
                <a:cs typeface="+mn-cs"/>
              </a:rPr>
              <a:t>Bring up this slide when the UV light group is presenting</a:t>
            </a:r>
          </a:p>
          <a:p>
            <a:pPr>
              <a:buFontTx/>
              <a:buChar char="-"/>
            </a:pPr>
            <a:r>
              <a:rPr lang="en-US" sz="1200" b="0" i="0" kern="1200" baseline="0" dirty="0" smtClean="0">
                <a:solidFill>
                  <a:schemeClr val="tx1"/>
                </a:solidFill>
                <a:latin typeface="+mn-lt"/>
                <a:ea typeface="+mn-ea"/>
                <a:cs typeface="+mn-cs"/>
              </a:rPr>
              <a:t> Make sure students stay reasonably on topic for their presentations, use the following ESRs to asses if they understood the article and are presenting its subject matter correctly.</a:t>
            </a:r>
          </a:p>
          <a:p>
            <a:pPr marL="685800" lvl="1" indent="-228600">
              <a:buFont typeface="+mj-lt"/>
              <a:buAutoNum type="arabicPeriod"/>
            </a:pPr>
            <a:r>
              <a:rPr lang="en-US" sz="1200" b="0" i="0" kern="1200" baseline="0" dirty="0" smtClean="0">
                <a:solidFill>
                  <a:schemeClr val="tx1"/>
                </a:solidFill>
                <a:latin typeface="+mn-lt"/>
                <a:ea typeface="+mn-ea"/>
                <a:cs typeface="+mn-cs"/>
              </a:rPr>
              <a:t> </a:t>
            </a:r>
            <a:r>
              <a:rPr lang="en-US" b="0" baseline="0" dirty="0" smtClean="0"/>
              <a:t>Article subject ESR</a:t>
            </a:r>
          </a:p>
          <a:p>
            <a:pPr marL="1143000" lvl="2" indent="-228600">
              <a:buFont typeface="Wingdings" pitchFamily="2" charset="2"/>
              <a:buChar char="§"/>
            </a:pPr>
            <a:r>
              <a:rPr lang="en-US" b="0" baseline="0" dirty="0" smtClean="0"/>
              <a:t>How UV light causes DNA damage</a:t>
            </a:r>
          </a:p>
          <a:p>
            <a:pPr marL="685800" lvl="1" indent="-228600">
              <a:buFont typeface="+mj-lt"/>
              <a:buAutoNum type="arabicPeriod"/>
            </a:pPr>
            <a:r>
              <a:rPr lang="en-US" b="0" baseline="0" dirty="0" smtClean="0"/>
              <a:t>The mutation that is caused ESR</a:t>
            </a:r>
          </a:p>
          <a:p>
            <a:pPr marL="1143000" lvl="2" indent="-228600">
              <a:buFont typeface="Wingdings" pitchFamily="2" charset="2"/>
              <a:buChar char="§"/>
            </a:pPr>
            <a:r>
              <a:rPr lang="en-US" sz="1200" kern="1200" baseline="0" dirty="0" smtClean="0">
                <a:solidFill>
                  <a:schemeClr val="tx1"/>
                </a:solidFill>
                <a:latin typeface="+mn-lt"/>
                <a:ea typeface="+mn-ea"/>
                <a:cs typeface="+mn-cs"/>
              </a:rPr>
              <a:t>Two </a:t>
            </a:r>
            <a:r>
              <a:rPr lang="en-US" sz="1200" kern="1200" baseline="0" dirty="0" err="1" smtClean="0">
                <a:solidFill>
                  <a:schemeClr val="tx1"/>
                </a:solidFill>
                <a:latin typeface="+mn-lt"/>
                <a:ea typeface="+mn-ea"/>
                <a:cs typeface="+mn-cs"/>
              </a:rPr>
              <a:t>pyrimidine</a:t>
            </a:r>
            <a:r>
              <a:rPr lang="en-US" sz="1200" kern="1200" baseline="0" dirty="0" smtClean="0">
                <a:solidFill>
                  <a:schemeClr val="tx1"/>
                </a:solidFill>
                <a:latin typeface="+mn-lt"/>
                <a:ea typeface="+mn-ea"/>
                <a:cs typeface="+mn-cs"/>
              </a:rPr>
              <a:t> bases sitting next to each other on the same strand of DNA to bind to each other, instead of binding to their partner on the opposite strand </a:t>
            </a:r>
            <a:endParaRPr lang="en-US" b="0" baseline="0" dirty="0" smtClean="0"/>
          </a:p>
          <a:p>
            <a:pPr marL="685800" lvl="1" indent="-228600">
              <a:buFont typeface="+mj-lt"/>
              <a:buAutoNum type="arabicPeriod"/>
            </a:pPr>
            <a:r>
              <a:rPr lang="en-US" b="0" baseline="0" dirty="0" smtClean="0"/>
              <a:t>The cause of the mutation ESR</a:t>
            </a:r>
          </a:p>
          <a:p>
            <a:pPr marL="1143000" lvl="2" indent="-228600">
              <a:buFont typeface="Wingdings" pitchFamily="2" charset="2"/>
              <a:buChar char="§"/>
            </a:pPr>
            <a:r>
              <a:rPr lang="en-US" b="0" baseline="0" dirty="0" smtClean="0"/>
              <a:t>Exposure to UV light</a:t>
            </a:r>
          </a:p>
          <a:p>
            <a:pPr marL="685800" lvl="1" indent="-228600">
              <a:buFont typeface="+mj-lt"/>
              <a:buAutoNum type="arabicPeriod"/>
            </a:pPr>
            <a:r>
              <a:rPr lang="en-US" b="0" baseline="0" dirty="0" smtClean="0"/>
              <a:t>The effect of the mutation ESR</a:t>
            </a:r>
          </a:p>
          <a:p>
            <a:pPr marL="1143000" lvl="2" indent="-228600">
              <a:buFont typeface="Wingdings" pitchFamily="2" charset="2"/>
              <a:buChar char="§"/>
            </a:pPr>
            <a:r>
              <a:rPr lang="en-US" b="0" baseline="0" dirty="0" smtClean="0"/>
              <a:t>Changes DNA shape</a:t>
            </a:r>
          </a:p>
          <a:p>
            <a:pPr marL="1143000" lvl="2" indent="-228600">
              <a:buFont typeface="Wingdings" pitchFamily="2" charset="2"/>
              <a:buChar char="§"/>
            </a:pPr>
            <a:r>
              <a:rPr lang="en-US" b="0" baseline="0" dirty="0" smtClean="0"/>
              <a:t>Causes changes in DNA code when DNA shape changes are being fixed</a:t>
            </a:r>
          </a:p>
          <a:p>
            <a:pPr marL="685800" lvl="1" indent="-228600">
              <a:buFont typeface="+mj-lt"/>
              <a:buAutoNum type="arabicPeriod"/>
            </a:pPr>
            <a:r>
              <a:rPr lang="en-US" b="0" baseline="0" dirty="0" smtClean="0"/>
              <a:t>An interesting fact you learned ESR</a:t>
            </a:r>
          </a:p>
          <a:p>
            <a:pPr marL="1143000" lvl="2" indent="-228600">
              <a:buFont typeface="Wingdings" pitchFamily="2" charset="2"/>
              <a:buChar char="§"/>
            </a:pPr>
            <a:r>
              <a:rPr lang="en-US" b="0" baseline="0" dirty="0" smtClean="0"/>
              <a:t>The sun is a source of UV light</a:t>
            </a:r>
          </a:p>
          <a:p>
            <a:pPr marL="1143000" lvl="2" indent="-228600">
              <a:buFont typeface="Wingdings" pitchFamily="2" charset="2"/>
              <a:buChar char="§"/>
            </a:pPr>
            <a:r>
              <a:rPr lang="en-US" b="0" baseline="0" dirty="0" smtClean="0"/>
              <a:t>DNA absorbs UV light</a:t>
            </a:r>
          </a:p>
          <a:p>
            <a:pPr marL="1143000" lvl="2" indent="-228600">
              <a:buFont typeface="Wingdings" pitchFamily="2" charset="2"/>
              <a:buChar char="§"/>
            </a:pPr>
            <a:r>
              <a:rPr lang="en-US" b="0" baseline="0" dirty="0" smtClean="0"/>
              <a:t>UV light can create thousands of </a:t>
            </a:r>
            <a:r>
              <a:rPr lang="en-US" b="0" baseline="0" dirty="0" err="1" smtClean="0"/>
              <a:t>buldges</a:t>
            </a:r>
            <a:r>
              <a:rPr lang="en-US" b="0" baseline="0" dirty="0" smtClean="0"/>
              <a:t> along a strand of DNA and when cells try to fix them they substitute in random base pairs instead of what normally goes there.</a:t>
            </a:r>
          </a:p>
          <a:p>
            <a:pPr>
              <a:buFontTx/>
              <a:buChar char="-"/>
            </a:pPr>
            <a:endParaRPr lang="en-US" sz="1200" b="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latin typeface="+mn-lt"/>
                <a:ea typeface="+mn-ea"/>
                <a:cs typeface="+mn-cs"/>
              </a:rPr>
              <a:t>- Provide students with an engaging backdrop to give their presentations in front of and give the teacher expected ESRs to make sure the students understood the article.</a:t>
            </a:r>
          </a:p>
          <a:p>
            <a:pPr>
              <a:buFontTx/>
              <a:buNone/>
            </a:pPr>
            <a:endParaRPr lang="en-US" sz="1200" b="0" i="0" kern="1200" baseline="0" dirty="0" smtClean="0">
              <a:solidFill>
                <a:schemeClr val="tx1"/>
              </a:solidFill>
              <a:latin typeface="+mn-lt"/>
              <a:ea typeface="+mn-ea"/>
              <a:cs typeface="+mn-cs"/>
            </a:endParaRPr>
          </a:p>
          <a:p>
            <a:pPr>
              <a:buFontTx/>
              <a:buNone/>
            </a:pPr>
            <a:r>
              <a:rPr lang="en-US" sz="1200" b="1" i="0" kern="1200" baseline="0" dirty="0" smtClean="0">
                <a:solidFill>
                  <a:schemeClr val="tx1"/>
                </a:solidFill>
                <a:latin typeface="+mn-lt"/>
                <a:ea typeface="+mn-ea"/>
                <a:cs typeface="+mn-cs"/>
              </a:rPr>
              <a:t>NOTES: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r>
              <a:rPr lang="en-US" dirty="0" smtClean="0"/>
              <a:t>-Melting DNA image: Wikipedia </a:t>
            </a:r>
            <a:r>
              <a:rPr lang="en-US" sz="1200" kern="1200" baseline="0" dirty="0" smtClean="0">
                <a:solidFill>
                  <a:schemeClr val="tx1"/>
                </a:solidFill>
                <a:latin typeface="+mn-lt"/>
                <a:ea typeface="+mn-ea"/>
                <a:cs typeface="+mn-cs"/>
              </a:rPr>
              <a:t> Creative Commons</a:t>
            </a:r>
          </a:p>
          <a:p>
            <a:r>
              <a:rPr lang="en-US" sz="1200" kern="1200" baseline="0" dirty="0" smtClean="0">
                <a:solidFill>
                  <a:schemeClr val="tx1"/>
                </a:solidFill>
                <a:latin typeface="+mn-lt"/>
                <a:ea typeface="+mn-ea"/>
                <a:cs typeface="+mn-cs"/>
              </a:rPr>
              <a:t>Dr. </a:t>
            </a:r>
            <a:r>
              <a:rPr lang="en-US" sz="1200" kern="1200" baseline="0" dirty="0" err="1" smtClean="0">
                <a:solidFill>
                  <a:schemeClr val="tx1"/>
                </a:solidFill>
                <a:latin typeface="+mn-lt"/>
                <a:ea typeface="+mn-ea"/>
                <a:cs typeface="+mn-cs"/>
              </a:rPr>
              <a:t>Alper</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Uzun</a:t>
            </a:r>
            <a:r>
              <a:rPr lang="en-US" sz="1200" kern="1200" baseline="0" dirty="0" smtClean="0">
                <a:solidFill>
                  <a:schemeClr val="tx1"/>
                </a:solidFill>
                <a:latin typeface="+mn-lt"/>
                <a:ea typeface="+mn-ea"/>
                <a:cs typeface="+mn-cs"/>
              </a:rPr>
              <a:t>; http://www.biocomicals.com/comics/2011/01/06/my-lovely-uv-light/ </a:t>
            </a:r>
          </a:p>
          <a:p>
            <a:endParaRPr lang="en-US" dirty="0" smtClean="0"/>
          </a:p>
          <a:p>
            <a:r>
              <a:rPr lang="en-US" dirty="0" smtClean="0"/>
              <a:t>Damaged</a:t>
            </a:r>
            <a:r>
              <a:rPr lang="en-US" baseline="0" dirty="0" smtClean="0"/>
              <a:t> DNA image: Wikipedia Creative Commons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http://</a:t>
            </a:r>
            <a:r>
              <a:rPr lang="en-US" sz="1200" kern="1200" baseline="0" dirty="0" smtClean="0">
                <a:solidFill>
                  <a:schemeClr val="tx1"/>
                </a:solidFill>
                <a:latin typeface="+mn-lt"/>
                <a:ea typeface="+mn-ea"/>
                <a:cs typeface="+mn-cs"/>
              </a:rPr>
              <a:t>en.wikipedia.org/wiki/File:DNA-UV-mutation.svg </a:t>
            </a:r>
            <a:endParaRPr lang="en-US" dirty="0"/>
          </a:p>
        </p:txBody>
      </p:sp>
      <p:sp>
        <p:nvSpPr>
          <p:cNvPr id="4" name="Slide Number Placeholder 3"/>
          <p:cNvSpPr>
            <a:spLocks noGrp="1"/>
          </p:cNvSpPr>
          <p:nvPr>
            <p:ph type="sldNum" sz="quarter" idx="10"/>
          </p:nvPr>
        </p:nvSpPr>
        <p:spPr/>
        <p:txBody>
          <a:bodyPr/>
          <a:lstStyle/>
          <a:p>
            <a:fld id="{F037C70B-962B-4D55-A288-F12A277D100C}"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b="0" i="0" kern="1200" dirty="0" smtClean="0">
                <a:solidFill>
                  <a:schemeClr val="tx1"/>
                </a:solidFill>
                <a:latin typeface="+mn-lt"/>
                <a:ea typeface="+mn-ea"/>
                <a:cs typeface="+mn-cs"/>
              </a:rPr>
              <a:t>Student Slide: EXPLORE</a:t>
            </a: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INSTRUCTIONS:</a:t>
            </a:r>
          </a:p>
          <a:p>
            <a:pPr>
              <a:buFontTx/>
              <a:buChar char="-"/>
            </a:pPr>
            <a:r>
              <a:rPr lang="en-US" sz="1200" b="0" i="0" kern="1200" baseline="0" dirty="0" smtClean="0">
                <a:solidFill>
                  <a:schemeClr val="tx1"/>
                </a:solidFill>
                <a:latin typeface="+mn-lt"/>
                <a:ea typeface="+mn-ea"/>
                <a:cs typeface="+mn-cs"/>
              </a:rPr>
              <a:t>Bring up this slide when the smoking group is presenting</a:t>
            </a:r>
          </a:p>
          <a:p>
            <a:pPr>
              <a:buFontTx/>
              <a:buChar char="-"/>
            </a:pPr>
            <a:r>
              <a:rPr lang="en-US" sz="1200" b="0" i="0" kern="1200" baseline="0" dirty="0" smtClean="0">
                <a:solidFill>
                  <a:schemeClr val="tx1"/>
                </a:solidFill>
                <a:latin typeface="+mn-lt"/>
                <a:ea typeface="+mn-ea"/>
                <a:cs typeface="+mn-cs"/>
              </a:rPr>
              <a:t> Make sure students stay reasonably on topic for their presentations, use the following ESRs to asses if they understood the article and are presenting its subject matter correctly.</a:t>
            </a:r>
          </a:p>
          <a:p>
            <a:pPr marL="685800" lvl="1" indent="-228600">
              <a:buFont typeface="+mj-lt"/>
              <a:buAutoNum type="arabicPeriod"/>
            </a:pPr>
            <a:r>
              <a:rPr lang="en-US" sz="1200" b="0" i="0" kern="1200" baseline="0" dirty="0" smtClean="0">
                <a:solidFill>
                  <a:schemeClr val="tx1"/>
                </a:solidFill>
                <a:latin typeface="+mn-lt"/>
                <a:ea typeface="+mn-ea"/>
                <a:cs typeface="+mn-cs"/>
              </a:rPr>
              <a:t> </a:t>
            </a:r>
            <a:r>
              <a:rPr lang="en-US" b="0" baseline="0" dirty="0" smtClean="0"/>
              <a:t>Article subject ESR</a:t>
            </a:r>
          </a:p>
          <a:p>
            <a:pPr marL="1143000" lvl="2" indent="-228600">
              <a:buFont typeface="Wingdings" pitchFamily="2" charset="2"/>
              <a:buChar char="§"/>
            </a:pPr>
            <a:r>
              <a:rPr lang="en-US" b="0" baseline="0" dirty="0" smtClean="0"/>
              <a:t>How fast cigarette smoke can hurt you</a:t>
            </a:r>
          </a:p>
          <a:p>
            <a:pPr marL="1143000" lvl="2" indent="-228600">
              <a:buFont typeface="Wingdings" pitchFamily="2" charset="2"/>
              <a:buChar char="§"/>
            </a:pPr>
            <a:r>
              <a:rPr lang="en-US" b="0" baseline="0" dirty="0" smtClean="0"/>
              <a:t>How smoking can cause genetic damage within minutes of inhaling smoke</a:t>
            </a:r>
          </a:p>
          <a:p>
            <a:pPr marL="685800" lvl="1" indent="-228600">
              <a:buFont typeface="+mj-lt"/>
              <a:buAutoNum type="arabicPeriod"/>
            </a:pPr>
            <a:r>
              <a:rPr lang="en-US" b="0" baseline="0" dirty="0" smtClean="0"/>
              <a:t>The mutation that is caused ESR</a:t>
            </a:r>
          </a:p>
          <a:p>
            <a:pPr marL="1143000" lvl="2" indent="-228600">
              <a:buFont typeface="Wingdings" pitchFamily="2" charset="2"/>
              <a:buChar char="§"/>
            </a:pPr>
            <a:r>
              <a:rPr lang="en-US" b="0" baseline="0" dirty="0" smtClean="0"/>
              <a:t>Trashes DNA</a:t>
            </a:r>
          </a:p>
          <a:p>
            <a:pPr marL="685800" lvl="1" indent="-228600">
              <a:buFont typeface="+mj-lt"/>
              <a:buAutoNum type="arabicPeriod"/>
            </a:pPr>
            <a:r>
              <a:rPr lang="en-US" b="0" baseline="0" dirty="0" smtClean="0"/>
              <a:t>The cause of the mutation ESR</a:t>
            </a:r>
          </a:p>
          <a:p>
            <a:pPr marL="1143000" lvl="2" indent="-228600">
              <a:buFont typeface="Wingdings" pitchFamily="2" charset="2"/>
              <a:buChar char="§"/>
            </a:pPr>
            <a:r>
              <a:rPr lang="en-US" b="0" baseline="0" dirty="0" smtClean="0"/>
              <a:t>Cigarette smoke</a:t>
            </a:r>
          </a:p>
          <a:p>
            <a:pPr marL="1143000" lvl="2" indent="-228600">
              <a:buFont typeface="Wingdings" pitchFamily="2" charset="2"/>
              <a:buChar char="§"/>
            </a:pPr>
            <a:r>
              <a:rPr lang="en-US" b="0" baseline="0" dirty="0" smtClean="0"/>
              <a:t>Chemicals in cigarette smoke</a:t>
            </a:r>
          </a:p>
          <a:p>
            <a:pPr marL="1143000" lvl="2" indent="-228600">
              <a:buFont typeface="Wingdings" pitchFamily="2" charset="2"/>
              <a:buChar char="§"/>
            </a:pPr>
            <a:r>
              <a:rPr lang="en-US" b="0" baseline="0" dirty="0" smtClean="0"/>
              <a:t>PAHS</a:t>
            </a:r>
          </a:p>
          <a:p>
            <a:pPr marL="685800" lvl="1" indent="-228600">
              <a:buFont typeface="+mj-lt"/>
              <a:buAutoNum type="arabicPeriod"/>
            </a:pPr>
            <a:r>
              <a:rPr lang="en-US" b="0" baseline="0" dirty="0" smtClean="0"/>
              <a:t>The effect of the mutation ESR</a:t>
            </a:r>
          </a:p>
          <a:p>
            <a:pPr marL="1143000" lvl="2" indent="-228600">
              <a:buFont typeface="Wingdings" pitchFamily="2" charset="2"/>
              <a:buChar char="§"/>
            </a:pPr>
            <a:r>
              <a:rPr lang="en-US" b="0" baseline="0" dirty="0" smtClean="0"/>
              <a:t>Causes cancer</a:t>
            </a:r>
          </a:p>
          <a:p>
            <a:pPr marL="685800" lvl="1" indent="-228600">
              <a:buFont typeface="+mj-lt"/>
              <a:buAutoNum type="arabicPeriod"/>
            </a:pPr>
            <a:r>
              <a:rPr lang="en-US" b="0" baseline="0" dirty="0" smtClean="0"/>
              <a:t>An interesting fact you learned ESR</a:t>
            </a:r>
          </a:p>
          <a:p>
            <a:pPr marL="1143000" lvl="2" indent="-228600">
              <a:buFont typeface="Wingdings" pitchFamily="2" charset="2"/>
              <a:buChar char="§"/>
            </a:pPr>
            <a:r>
              <a:rPr lang="en-US" b="0" baseline="0" dirty="0" smtClean="0"/>
              <a:t>Cigarette causes genetic damage within minutes of being inhaled</a:t>
            </a:r>
          </a:p>
          <a:p>
            <a:pPr marL="1143000" lvl="2" indent="-228600">
              <a:buFont typeface="Wingdings" pitchFamily="2" charset="2"/>
              <a:buChar char="§"/>
            </a:pPr>
            <a:r>
              <a:rPr lang="en-US" b="0" baseline="0" dirty="0" smtClean="0"/>
              <a:t>It only takes 15-30 minutes for bad chemicals from smoke to reach high levels</a:t>
            </a:r>
          </a:p>
          <a:p>
            <a:pPr lvl="1">
              <a:buFontTx/>
              <a:buNone/>
            </a:pPr>
            <a:endParaRPr lang="en-US" sz="1200" b="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latin typeface="+mn-lt"/>
                <a:ea typeface="+mn-ea"/>
                <a:cs typeface="+mn-cs"/>
              </a:rPr>
              <a:t>- Provide students with an engaging backdrop to give their presentations in front of and give the teacher expected ESRs to make sure the students understood the article.</a:t>
            </a:r>
          </a:p>
          <a:p>
            <a:pPr>
              <a:buFontTx/>
              <a:buNone/>
            </a:pPr>
            <a:endParaRPr lang="en-US" sz="1200" b="0" i="0" kern="1200" baseline="0" dirty="0" smtClean="0">
              <a:solidFill>
                <a:schemeClr val="tx1"/>
              </a:solidFill>
              <a:latin typeface="+mn-lt"/>
              <a:ea typeface="+mn-ea"/>
              <a:cs typeface="+mn-cs"/>
            </a:endParaRPr>
          </a:p>
          <a:p>
            <a:pPr>
              <a:buFontTx/>
              <a:buNone/>
            </a:pPr>
            <a:r>
              <a:rPr lang="en-US" sz="1200" b="1" i="0" kern="1200" baseline="0" dirty="0" smtClean="0">
                <a:solidFill>
                  <a:schemeClr val="tx1"/>
                </a:solidFill>
                <a:latin typeface="+mn-lt"/>
                <a:ea typeface="+mn-ea"/>
                <a:cs typeface="+mn-cs"/>
              </a:rPr>
              <a:t>NOTES: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r>
              <a:rPr lang="en-US" dirty="0" smtClean="0"/>
              <a:t>-Cigarette image:</a:t>
            </a:r>
            <a:r>
              <a:rPr lang="en-US" baseline="0" dirty="0" smtClean="0"/>
              <a:t> Wikipedia Creative Commons</a:t>
            </a: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http://</a:t>
            </a:r>
            <a:r>
              <a:rPr lang="en-US" sz="1200" kern="1200" baseline="0" dirty="0" smtClean="0">
                <a:solidFill>
                  <a:schemeClr val="tx1"/>
                </a:solidFill>
                <a:latin typeface="+mn-lt"/>
                <a:ea typeface="+mn-ea"/>
                <a:cs typeface="+mn-cs"/>
              </a:rPr>
              <a:t>en.wikipedia.org/wiki/File:Zwei-zigaretten.jpg </a:t>
            </a:r>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-Risks from smoking image: Public Domain</a:t>
            </a:r>
          </a:p>
          <a:p>
            <a:r>
              <a:rPr lang="en-US" sz="1200" kern="1200" baseline="0" dirty="0" smtClean="0">
                <a:solidFill>
                  <a:schemeClr val="tx1"/>
                </a:solidFill>
                <a:latin typeface="+mn-lt"/>
                <a:ea typeface="+mn-ea"/>
                <a:cs typeface="+mn-cs"/>
              </a:rPr>
              <a:t>http://</a:t>
            </a:r>
            <a:r>
              <a:rPr lang="en-US" sz="1200" kern="1200" baseline="0" dirty="0" smtClean="0">
                <a:solidFill>
                  <a:schemeClr val="tx1"/>
                </a:solidFill>
                <a:latin typeface="+mn-lt"/>
                <a:ea typeface="+mn-ea"/>
                <a:cs typeface="+mn-cs"/>
              </a:rPr>
              <a:t>en.wikipedia.org/wiki/File:Risks-form-smoking-smoking-can-damage-every-part -of-the-body.png </a:t>
            </a:r>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037C70B-962B-4D55-A288-F12A277D100C}"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b="0" i="0" kern="1200" dirty="0" smtClean="0">
                <a:solidFill>
                  <a:schemeClr val="tx1"/>
                </a:solidFill>
                <a:latin typeface="+mn-lt"/>
                <a:ea typeface="+mn-ea"/>
                <a:cs typeface="+mn-cs"/>
              </a:rPr>
              <a:t>Student Slide: EXPLORE</a:t>
            </a: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INSTRUCTIONS:</a:t>
            </a:r>
          </a:p>
          <a:p>
            <a:pPr>
              <a:buFontTx/>
              <a:buChar char="-"/>
            </a:pPr>
            <a:r>
              <a:rPr lang="en-US" sz="1200" b="0" i="0" kern="1200" baseline="0" dirty="0" smtClean="0">
                <a:solidFill>
                  <a:schemeClr val="tx1"/>
                </a:solidFill>
                <a:latin typeface="+mn-lt"/>
                <a:ea typeface="+mn-ea"/>
                <a:cs typeface="+mn-cs"/>
              </a:rPr>
              <a:t>Bring up this slide when Benzene group is presenting</a:t>
            </a:r>
          </a:p>
          <a:p>
            <a:pPr>
              <a:buFontTx/>
              <a:buChar char="-"/>
            </a:pPr>
            <a:r>
              <a:rPr lang="en-US" sz="1200" b="0" i="0" kern="1200" baseline="0" dirty="0" smtClean="0">
                <a:solidFill>
                  <a:schemeClr val="tx1"/>
                </a:solidFill>
                <a:latin typeface="+mn-lt"/>
                <a:ea typeface="+mn-ea"/>
                <a:cs typeface="+mn-cs"/>
              </a:rPr>
              <a:t> Make sure students stay reasonably on topic for their presentations, use the following ESRs to asses if they understood the article and are presenting its subject matter correctly.</a:t>
            </a:r>
          </a:p>
          <a:p>
            <a:pPr marL="685800" lvl="1" indent="-228600">
              <a:buFont typeface="+mj-lt"/>
              <a:buAutoNum type="arabicPeriod"/>
            </a:pPr>
            <a:r>
              <a:rPr lang="en-US" sz="1200" b="0" i="0" kern="1200" baseline="0" dirty="0" smtClean="0">
                <a:solidFill>
                  <a:schemeClr val="tx1"/>
                </a:solidFill>
                <a:latin typeface="+mn-lt"/>
                <a:ea typeface="+mn-ea"/>
                <a:cs typeface="+mn-cs"/>
              </a:rPr>
              <a:t> </a:t>
            </a:r>
            <a:r>
              <a:rPr lang="en-US" b="0" baseline="0" dirty="0" smtClean="0"/>
              <a:t>Article subject ESR</a:t>
            </a:r>
          </a:p>
          <a:p>
            <a:pPr marL="1143000" lvl="2" indent="-228600">
              <a:buFont typeface="Wingdings" pitchFamily="2" charset="2"/>
              <a:buChar char="§"/>
            </a:pPr>
            <a:r>
              <a:rPr lang="en-US" b="0" baseline="0" dirty="0" smtClean="0"/>
              <a:t>Benzene</a:t>
            </a:r>
          </a:p>
          <a:p>
            <a:pPr marL="1143000" lvl="2" indent="-228600">
              <a:buFont typeface="Wingdings" pitchFamily="2" charset="2"/>
              <a:buChar char="§"/>
            </a:pPr>
            <a:r>
              <a:rPr lang="en-US" b="0" baseline="0" dirty="0" smtClean="0"/>
              <a:t>An industrially produced chemical that causes cancer, Benzene</a:t>
            </a:r>
          </a:p>
          <a:p>
            <a:pPr marL="685800" lvl="1" indent="-228600">
              <a:buFont typeface="+mj-lt"/>
              <a:buAutoNum type="arabicPeriod"/>
            </a:pPr>
            <a:r>
              <a:rPr lang="en-US" b="0" baseline="0" dirty="0" smtClean="0"/>
              <a:t>The mutation that is caused ESR</a:t>
            </a:r>
          </a:p>
          <a:p>
            <a:pPr marL="1143000" lvl="2" indent="-228600">
              <a:buFont typeface="Wingdings" pitchFamily="2" charset="2"/>
              <a:buChar char="§"/>
            </a:pPr>
            <a:r>
              <a:rPr lang="en-US" b="0" baseline="0" dirty="0" smtClean="0"/>
              <a:t>Changes in chromosomes</a:t>
            </a:r>
          </a:p>
          <a:p>
            <a:pPr marL="685800" lvl="1" indent="-228600">
              <a:buFont typeface="+mj-lt"/>
              <a:buAutoNum type="arabicPeriod"/>
            </a:pPr>
            <a:r>
              <a:rPr lang="en-US" b="0" baseline="0" dirty="0" smtClean="0"/>
              <a:t>The cause of the mutation ESR</a:t>
            </a:r>
          </a:p>
          <a:p>
            <a:pPr marL="1143000" lvl="2" indent="-228600">
              <a:buFont typeface="Wingdings" pitchFamily="2" charset="2"/>
              <a:buChar char="§"/>
            </a:pPr>
            <a:r>
              <a:rPr lang="en-US" b="0" baseline="0" dirty="0" smtClean="0"/>
              <a:t>Exposure to benzene</a:t>
            </a:r>
          </a:p>
          <a:p>
            <a:pPr marL="1143000" lvl="2" indent="-228600">
              <a:buFont typeface="Wingdings" pitchFamily="2" charset="2"/>
              <a:buChar char="§"/>
            </a:pPr>
            <a:r>
              <a:rPr lang="en-US" b="0" baseline="0" dirty="0" smtClean="0"/>
              <a:t>Exposure to benzene in the air, vehicles, food and water</a:t>
            </a:r>
          </a:p>
          <a:p>
            <a:pPr marL="685800" lvl="1" indent="-228600">
              <a:buFont typeface="+mj-lt"/>
              <a:buAutoNum type="arabicPeriod"/>
            </a:pPr>
            <a:r>
              <a:rPr lang="en-US" b="0" baseline="0" dirty="0" smtClean="0"/>
              <a:t>The effect of the mutation ESR</a:t>
            </a:r>
          </a:p>
          <a:p>
            <a:pPr marL="1143000" lvl="2" indent="-228600">
              <a:buFont typeface="Wingdings" pitchFamily="2" charset="2"/>
              <a:buChar char="§"/>
            </a:pPr>
            <a:r>
              <a:rPr lang="en-US" b="0" baseline="0" dirty="0" smtClean="0"/>
              <a:t>Many different cancers and diseases</a:t>
            </a:r>
          </a:p>
          <a:p>
            <a:pPr marL="1143000" lvl="2" indent="-228600">
              <a:buFont typeface="Wingdings" pitchFamily="2" charset="2"/>
              <a:buChar char="§"/>
            </a:pPr>
            <a:r>
              <a:rPr lang="en-US" b="0" baseline="0" dirty="0" smtClean="0"/>
              <a:t>Increased activity of immune system cells</a:t>
            </a:r>
          </a:p>
          <a:p>
            <a:pPr marL="685800" lvl="1" indent="-228600">
              <a:buFont typeface="+mj-lt"/>
              <a:buAutoNum type="arabicPeriod"/>
            </a:pPr>
            <a:r>
              <a:rPr lang="en-US" b="0" baseline="0" dirty="0" smtClean="0"/>
              <a:t>An interesting fact you learned ESR</a:t>
            </a:r>
          </a:p>
          <a:p>
            <a:pPr marL="1143000" lvl="2" indent="-228600">
              <a:buFont typeface="Wingdings" pitchFamily="2" charset="2"/>
              <a:buChar char="§"/>
            </a:pPr>
            <a:r>
              <a:rPr lang="en-US" b="0" baseline="0" dirty="0" smtClean="0"/>
              <a:t>Most benzene exposure is through inhalation</a:t>
            </a:r>
          </a:p>
          <a:p>
            <a:pPr marL="1143000" lvl="2" indent="-228600">
              <a:buFont typeface="Wingdings" pitchFamily="2" charset="2"/>
              <a:buChar char="§"/>
            </a:pPr>
            <a:r>
              <a:rPr lang="en-US" b="0" baseline="0" dirty="0" smtClean="0"/>
              <a:t>Exhaust from cars is the biggest source of benzene</a:t>
            </a:r>
          </a:p>
          <a:p>
            <a:pPr marL="1143000" lvl="2" indent="-228600">
              <a:buFont typeface="Wingdings" pitchFamily="2" charset="2"/>
              <a:buChar char="§"/>
            </a:pPr>
            <a:endParaRPr lang="en-US" b="0" baseline="0" dirty="0" smtClean="0"/>
          </a:p>
          <a:p>
            <a:pPr>
              <a:buFontTx/>
              <a:buNone/>
            </a:pPr>
            <a:endParaRPr lang="en-US" sz="1200" b="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latin typeface="+mn-lt"/>
                <a:ea typeface="+mn-ea"/>
                <a:cs typeface="+mn-cs"/>
              </a:rPr>
              <a:t>- Provide students with an engaging backdrop to give their presentations in front of and give the teacher expected ESRs to make sure the students understood the article.</a:t>
            </a:r>
          </a:p>
          <a:p>
            <a:pPr>
              <a:buFontTx/>
              <a:buNone/>
            </a:pPr>
            <a:endParaRPr lang="en-US" sz="1200" b="0" i="0" kern="1200" baseline="0" dirty="0" smtClean="0">
              <a:solidFill>
                <a:schemeClr val="tx1"/>
              </a:solidFill>
              <a:latin typeface="+mn-lt"/>
              <a:ea typeface="+mn-ea"/>
              <a:cs typeface="+mn-cs"/>
            </a:endParaRPr>
          </a:p>
          <a:p>
            <a:pPr>
              <a:buFontTx/>
              <a:buNone/>
            </a:pPr>
            <a:r>
              <a:rPr lang="en-US" sz="1200" b="1" i="0" kern="1200" baseline="0" dirty="0" smtClean="0">
                <a:solidFill>
                  <a:schemeClr val="tx1"/>
                </a:solidFill>
                <a:latin typeface="+mn-lt"/>
                <a:ea typeface="+mn-ea"/>
                <a:cs typeface="+mn-cs"/>
              </a:rPr>
              <a:t>NOTES: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r>
              <a:rPr lang="en-US" sz="1200" kern="1200" baseline="0" dirty="0" smtClean="0">
                <a:solidFill>
                  <a:schemeClr val="tx1"/>
                </a:solidFill>
                <a:latin typeface="+mn-lt"/>
                <a:ea typeface="+mn-ea"/>
                <a:cs typeface="+mn-cs"/>
              </a:rPr>
              <a:t>-Fire image: Wikipedia Creative Commons</a:t>
            </a:r>
          </a:p>
          <a:p>
            <a:r>
              <a:rPr lang="en-US" sz="1200" kern="1200" baseline="0" dirty="0" smtClean="0">
                <a:solidFill>
                  <a:schemeClr val="tx1"/>
                </a:solidFill>
                <a:latin typeface="+mn-lt"/>
                <a:ea typeface="+mn-ea"/>
                <a:cs typeface="+mn-cs"/>
              </a:rPr>
              <a:t>http://en.wikipedia.org/wiki/ </a:t>
            </a:r>
            <a:r>
              <a:rPr lang="en-US" sz="1200" kern="1200" baseline="0" dirty="0" smtClean="0">
                <a:solidFill>
                  <a:schemeClr val="tx1"/>
                </a:solidFill>
                <a:latin typeface="+mn-lt"/>
                <a:ea typeface="+mn-ea"/>
                <a:cs typeface="+mn-cs"/>
              </a:rPr>
              <a:t>File:Hazard-F.svg </a:t>
            </a:r>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-Skull image: Wikipedia Creative Commons</a:t>
            </a:r>
          </a:p>
          <a:p>
            <a:r>
              <a:rPr lang="en-US" sz="1200" kern="1200" baseline="0" dirty="0" smtClean="0">
                <a:solidFill>
                  <a:schemeClr val="tx1"/>
                </a:solidFill>
                <a:latin typeface="+mn-lt"/>
                <a:ea typeface="+mn-ea"/>
                <a:cs typeface="+mn-cs"/>
              </a:rPr>
              <a:t>http://en.wikipedia.org/wiki/ </a:t>
            </a:r>
            <a:r>
              <a:rPr lang="en-US" sz="1200" kern="1200" baseline="0" dirty="0" smtClean="0">
                <a:solidFill>
                  <a:schemeClr val="tx1"/>
                </a:solidFill>
                <a:latin typeface="+mn-lt"/>
                <a:ea typeface="+mn-ea"/>
                <a:cs typeface="+mn-cs"/>
              </a:rPr>
              <a:t>File:Hazard-T.svg </a:t>
            </a:r>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-Chemical structure image: Wikipedia Creative Commons</a:t>
            </a:r>
          </a:p>
          <a:p>
            <a:r>
              <a:rPr lang="en-US" sz="1200" kern="1200" baseline="0" dirty="0" smtClean="0">
                <a:solidFill>
                  <a:schemeClr val="tx1"/>
                </a:solidFill>
                <a:latin typeface="+mn-lt"/>
                <a:ea typeface="+mn-ea"/>
                <a:cs typeface="+mn-cs"/>
              </a:rPr>
              <a:t>http://en.wikipedia.org/wiki/File: </a:t>
            </a:r>
            <a:r>
              <a:rPr lang="en-US" sz="1200" kern="1200" baseline="0" dirty="0" smtClean="0">
                <a:solidFill>
                  <a:schemeClr val="tx1"/>
                </a:solidFill>
                <a:latin typeface="+mn-lt"/>
                <a:ea typeface="+mn-ea"/>
                <a:cs typeface="+mn-cs"/>
              </a:rPr>
              <a:t>Benzene-Representations.svg </a:t>
            </a:r>
            <a:endParaRPr lang="en-US"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037C70B-962B-4D55-A288-F12A277D100C}"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Student Slide: EXPLORE</a:t>
            </a: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INSTRUCTIONS:</a:t>
            </a:r>
          </a:p>
          <a:p>
            <a:pPr>
              <a:buFontTx/>
              <a:buChar char="-"/>
            </a:pPr>
            <a:r>
              <a:rPr lang="en-US" sz="1200" b="0" i="0" kern="1200" baseline="0" dirty="0" smtClean="0">
                <a:solidFill>
                  <a:schemeClr val="tx1"/>
                </a:solidFill>
                <a:latin typeface="+mn-lt"/>
                <a:ea typeface="+mn-ea"/>
                <a:cs typeface="+mn-cs"/>
              </a:rPr>
              <a:t>Bring up this slide when the </a:t>
            </a:r>
            <a:r>
              <a:rPr lang="en-US" sz="1200" b="0" i="0" kern="1200" baseline="0" dirty="0" err="1" smtClean="0">
                <a:solidFill>
                  <a:schemeClr val="tx1"/>
                </a:solidFill>
                <a:latin typeface="+mn-lt"/>
                <a:ea typeface="+mn-ea"/>
                <a:cs typeface="+mn-cs"/>
              </a:rPr>
              <a:t>Progeria</a:t>
            </a:r>
            <a:r>
              <a:rPr lang="en-US" sz="1200" b="0" i="0" kern="1200" baseline="0" dirty="0" smtClean="0">
                <a:solidFill>
                  <a:schemeClr val="tx1"/>
                </a:solidFill>
                <a:latin typeface="+mn-lt"/>
                <a:ea typeface="+mn-ea"/>
                <a:cs typeface="+mn-cs"/>
              </a:rPr>
              <a:t> light group is presenting</a:t>
            </a:r>
          </a:p>
          <a:p>
            <a:pPr>
              <a:buFontTx/>
              <a:buChar char="-"/>
            </a:pPr>
            <a:r>
              <a:rPr lang="en-US" sz="1200" b="0" i="0" kern="1200" baseline="0" dirty="0" smtClean="0">
                <a:solidFill>
                  <a:schemeClr val="tx1"/>
                </a:solidFill>
                <a:latin typeface="+mn-lt"/>
                <a:ea typeface="+mn-ea"/>
                <a:cs typeface="+mn-cs"/>
              </a:rPr>
              <a:t> Make sure students stay reasonably on topic for their presentations, use the following ESRs to asses if they understood the article and are presenting its subject matter correctly.</a:t>
            </a:r>
          </a:p>
          <a:p>
            <a:pPr marL="685800" lvl="1" indent="-228600">
              <a:buFont typeface="+mj-lt"/>
              <a:buAutoNum type="arabicPeriod"/>
            </a:pPr>
            <a:r>
              <a:rPr lang="en-US" sz="1200" b="0" i="0" kern="1200" baseline="0" dirty="0" smtClean="0">
                <a:solidFill>
                  <a:schemeClr val="tx1"/>
                </a:solidFill>
                <a:latin typeface="+mn-lt"/>
                <a:ea typeface="+mn-ea"/>
                <a:cs typeface="+mn-cs"/>
              </a:rPr>
              <a:t> </a:t>
            </a:r>
            <a:r>
              <a:rPr lang="en-US" b="0" baseline="0" dirty="0" smtClean="0"/>
              <a:t>Article subject ESR</a:t>
            </a:r>
          </a:p>
          <a:p>
            <a:pPr marL="1143000" lvl="2" indent="-228600">
              <a:buFont typeface="Wingdings" pitchFamily="2" charset="2"/>
              <a:buChar char="§"/>
            </a:pPr>
            <a:r>
              <a:rPr lang="en-US" b="0" baseline="0" dirty="0" err="1" smtClean="0"/>
              <a:t>Progeria</a:t>
            </a:r>
            <a:endParaRPr lang="en-US" b="0" baseline="0" dirty="0" smtClean="0"/>
          </a:p>
          <a:p>
            <a:pPr marL="1143000" lvl="2" indent="-228600">
              <a:buFont typeface="Wingdings" pitchFamily="2" charset="2"/>
              <a:buChar char="§"/>
            </a:pPr>
            <a:r>
              <a:rPr lang="en-US" b="0" baseline="0" dirty="0" smtClean="0"/>
              <a:t>A disease that causes pre-mature aging in kids</a:t>
            </a:r>
          </a:p>
          <a:p>
            <a:pPr marL="685800" lvl="1" indent="-228600">
              <a:buFont typeface="+mj-lt"/>
              <a:buAutoNum type="arabicPeriod"/>
            </a:pPr>
            <a:r>
              <a:rPr lang="en-US" b="0" baseline="0" dirty="0" smtClean="0"/>
              <a:t>The mutation that is caused ESR</a:t>
            </a:r>
          </a:p>
          <a:p>
            <a:pPr lvl="2">
              <a:buFont typeface="Wingdings" pitchFamily="2" charset="2"/>
              <a:buChar char="§"/>
            </a:pPr>
            <a:r>
              <a:rPr lang="en-US" b="0" baseline="0" dirty="0" smtClean="0"/>
              <a:t> A point mutation in the </a:t>
            </a:r>
            <a:r>
              <a:rPr lang="en-US" sz="1200" kern="1200" baseline="0" dirty="0" err="1" smtClean="0">
                <a:solidFill>
                  <a:schemeClr val="tx1"/>
                </a:solidFill>
                <a:latin typeface="+mn-lt"/>
                <a:ea typeface="+mn-ea"/>
                <a:cs typeface="+mn-cs"/>
              </a:rPr>
              <a:t>lamin</a:t>
            </a:r>
            <a:r>
              <a:rPr lang="en-US" sz="1200" kern="1200" baseline="0" dirty="0" smtClean="0">
                <a:solidFill>
                  <a:schemeClr val="tx1"/>
                </a:solidFill>
                <a:latin typeface="+mn-lt"/>
                <a:ea typeface="+mn-ea"/>
                <a:cs typeface="+mn-cs"/>
              </a:rPr>
              <a:t> A (</a:t>
            </a:r>
            <a:r>
              <a:rPr lang="en-US" sz="1200" i="1" kern="1200" baseline="0" dirty="0" smtClean="0">
                <a:solidFill>
                  <a:schemeClr val="tx1"/>
                </a:solidFill>
                <a:latin typeface="+mn-lt"/>
                <a:ea typeface="+mn-ea"/>
                <a:cs typeface="+mn-cs"/>
              </a:rPr>
              <a:t>LMNA) </a:t>
            </a:r>
            <a:r>
              <a:rPr lang="en-US" sz="1200" i="0" kern="1200" baseline="0" dirty="0" smtClean="0">
                <a:solidFill>
                  <a:schemeClr val="tx1"/>
                </a:solidFill>
                <a:latin typeface="+mn-lt"/>
                <a:ea typeface="+mn-ea"/>
                <a:cs typeface="+mn-cs"/>
              </a:rPr>
              <a:t>gene</a:t>
            </a:r>
            <a:endParaRPr lang="en-US" sz="1200" b="0" i="0" kern="1200" baseline="0" dirty="0" smtClean="0">
              <a:solidFill>
                <a:schemeClr val="tx1"/>
              </a:solidFill>
              <a:latin typeface="+mn-lt"/>
              <a:ea typeface="+mn-ea"/>
              <a:cs typeface="+mn-cs"/>
            </a:endParaRPr>
          </a:p>
          <a:p>
            <a:pPr lvl="2">
              <a:buFont typeface="Wingdings" pitchFamily="2" charset="2"/>
              <a:buChar char="§"/>
            </a:pPr>
            <a:r>
              <a:rPr lang="en-US" sz="1200" b="0" i="0" kern="1200" baseline="0" dirty="0" smtClean="0">
                <a:solidFill>
                  <a:schemeClr val="tx1"/>
                </a:solidFill>
                <a:latin typeface="+mn-lt"/>
                <a:ea typeface="+mn-ea"/>
                <a:cs typeface="+mn-cs"/>
              </a:rPr>
              <a:t> A mutation in the gene that does for proteins that stabilize the inner membrane of the cell nucleus</a:t>
            </a:r>
            <a:endParaRPr lang="en-US" b="0" baseline="0" dirty="0" smtClean="0"/>
          </a:p>
          <a:p>
            <a:pPr marL="685800" lvl="1" indent="-228600">
              <a:buFont typeface="+mj-lt"/>
              <a:buAutoNum type="arabicPeriod"/>
            </a:pPr>
            <a:r>
              <a:rPr lang="en-US" b="0" baseline="0" dirty="0" smtClean="0"/>
              <a:t>The cause of the mutation ESR</a:t>
            </a:r>
          </a:p>
          <a:p>
            <a:pPr lvl="2">
              <a:buFont typeface="Wingdings" pitchFamily="2" charset="2"/>
              <a:buChar char="§"/>
            </a:pPr>
            <a:r>
              <a:rPr lang="en-US" sz="1200" b="0" i="0" kern="1200" baseline="0" dirty="0" smtClean="0">
                <a:solidFill>
                  <a:schemeClr val="tx1"/>
                </a:solidFill>
                <a:latin typeface="+mn-lt"/>
                <a:ea typeface="+mn-ea"/>
                <a:cs typeface="+mn-cs"/>
              </a:rPr>
              <a:t> A mutation in the sperm</a:t>
            </a:r>
          </a:p>
          <a:p>
            <a:pPr lvl="2">
              <a:buFont typeface="Wingdings" pitchFamily="2" charset="2"/>
              <a:buChar char="§"/>
            </a:pPr>
            <a:r>
              <a:rPr lang="en-US" sz="1200" b="0" i="0" kern="1200" baseline="0" dirty="0" smtClean="0">
                <a:solidFill>
                  <a:schemeClr val="tx1"/>
                </a:solidFill>
                <a:latin typeface="+mn-lt"/>
                <a:ea typeface="+mn-ea"/>
                <a:cs typeface="+mn-cs"/>
              </a:rPr>
              <a:t> A DNA building mistake</a:t>
            </a:r>
            <a:endParaRPr lang="en-US" b="0" i="0" baseline="0" dirty="0" smtClean="0"/>
          </a:p>
          <a:p>
            <a:pPr marL="685800" lvl="1" indent="-228600">
              <a:buFont typeface="+mj-lt"/>
              <a:buAutoNum type="arabicPeriod"/>
            </a:pPr>
            <a:r>
              <a:rPr lang="en-US" b="0" baseline="0" dirty="0" smtClean="0"/>
              <a:t>The effect of the mutation ESR</a:t>
            </a:r>
          </a:p>
          <a:p>
            <a:pPr marL="1143000" lvl="2" indent="-228600">
              <a:buFont typeface="Wingdings" pitchFamily="2" charset="2"/>
              <a:buChar char="§"/>
            </a:pPr>
            <a:r>
              <a:rPr lang="en-US" b="0" baseline="0" dirty="0" smtClean="0"/>
              <a:t>Premature aging</a:t>
            </a:r>
          </a:p>
          <a:p>
            <a:pPr marL="1143000" lvl="2" indent="-228600">
              <a:buFont typeface="Wingdings" pitchFamily="2" charset="2"/>
              <a:buChar char="§"/>
            </a:pPr>
            <a:r>
              <a:rPr lang="en-US" sz="1200" kern="1200" baseline="0" dirty="0" smtClean="0">
                <a:solidFill>
                  <a:schemeClr val="tx1"/>
                </a:solidFill>
                <a:latin typeface="+mn-lt"/>
                <a:ea typeface="+mn-ea"/>
                <a:cs typeface="+mn-cs"/>
              </a:rPr>
              <a:t>Baldness, aged-looking skin, a pinched nose, and a small face and jaw relative to head size, stiffness of joints, hip dislocations and severe, progressive cardiovascular disease </a:t>
            </a:r>
            <a:endParaRPr lang="en-US" b="0" baseline="0" dirty="0" smtClean="0"/>
          </a:p>
          <a:p>
            <a:pPr marL="685800" lvl="1" indent="-228600">
              <a:buFont typeface="+mj-lt"/>
              <a:buAutoNum type="arabicPeriod"/>
            </a:pPr>
            <a:r>
              <a:rPr lang="en-US" b="0" baseline="0" dirty="0" smtClean="0"/>
              <a:t>An interesting fact you learned ESR</a:t>
            </a:r>
          </a:p>
          <a:p>
            <a:pPr marL="1143000" lvl="2" indent="-228600">
              <a:buFont typeface="Wingdings" pitchFamily="2" charset="2"/>
              <a:buChar char="§"/>
            </a:pPr>
            <a:r>
              <a:rPr lang="en-US" b="0" baseline="0" dirty="0" smtClean="0"/>
              <a:t>The condition gets its name from the </a:t>
            </a:r>
            <a:r>
              <a:rPr lang="en-US" b="0" baseline="0" dirty="0" err="1" smtClean="0"/>
              <a:t>greek</a:t>
            </a:r>
            <a:r>
              <a:rPr lang="en-US" b="0" baseline="0" dirty="0" smtClean="0"/>
              <a:t> work “</a:t>
            </a:r>
            <a:r>
              <a:rPr lang="en-US" b="0" baseline="0" dirty="0" err="1" smtClean="0"/>
              <a:t>geras</a:t>
            </a:r>
            <a:r>
              <a:rPr lang="en-US" b="0" baseline="0" dirty="0" smtClean="0"/>
              <a:t>” which means age</a:t>
            </a:r>
          </a:p>
          <a:p>
            <a:pPr marL="1143000" lvl="2" indent="-228600">
              <a:buFont typeface="Wingdings" pitchFamily="2" charset="2"/>
              <a:buChar char="§"/>
            </a:pPr>
            <a:r>
              <a:rPr lang="en-US" b="0" baseline="0" dirty="0" smtClean="0"/>
              <a:t>It’s thought to affect 4 million newborns worldwide</a:t>
            </a:r>
          </a:p>
          <a:p>
            <a:pPr marL="1143000" lvl="2" indent="-228600">
              <a:buFont typeface="Wingdings" pitchFamily="2" charset="2"/>
              <a:buChar char="§"/>
            </a:pPr>
            <a:r>
              <a:rPr lang="en-US" b="0" baseline="0" dirty="0" smtClean="0"/>
              <a:t>Newborns normally appear normal</a:t>
            </a:r>
          </a:p>
          <a:p>
            <a:pPr marL="1143000" lvl="2" indent="-228600">
              <a:buFont typeface="Wingdings" pitchFamily="2" charset="2"/>
              <a:buChar char="§"/>
            </a:pPr>
            <a:r>
              <a:rPr lang="en-US" b="0" baseline="0" dirty="0" smtClean="0"/>
              <a:t>There is no treatment</a:t>
            </a:r>
          </a:p>
          <a:p>
            <a:pPr marL="1143000" lvl="2" indent="-228600">
              <a:buFont typeface="Wingdings" pitchFamily="2" charset="2"/>
              <a:buChar char="§"/>
            </a:pPr>
            <a:endParaRPr lang="en-US" sz="1200" b="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latin typeface="+mn-lt"/>
                <a:ea typeface="+mn-ea"/>
                <a:cs typeface="+mn-cs"/>
              </a:rPr>
              <a:t>- Provide students with an engaging backdrop to give their presentations in front of and give the teacher expected ESRs to make sure the students understood the article.</a:t>
            </a:r>
          </a:p>
          <a:p>
            <a:pPr>
              <a:buFontTx/>
              <a:buNone/>
            </a:pPr>
            <a:endParaRPr lang="en-US" sz="1200" b="0" i="0" kern="1200" baseline="0" dirty="0" smtClean="0">
              <a:solidFill>
                <a:schemeClr val="tx1"/>
              </a:solidFill>
              <a:latin typeface="+mn-lt"/>
              <a:ea typeface="+mn-ea"/>
              <a:cs typeface="+mn-cs"/>
            </a:endParaRPr>
          </a:p>
          <a:p>
            <a:pPr>
              <a:buFontTx/>
              <a:buNone/>
            </a:pPr>
            <a:r>
              <a:rPr lang="en-US" sz="1200" b="1" i="0" kern="1200" baseline="0" dirty="0" smtClean="0">
                <a:solidFill>
                  <a:schemeClr val="tx1"/>
                </a:solidFill>
                <a:latin typeface="+mn-lt"/>
                <a:ea typeface="+mn-ea"/>
                <a:cs typeface="+mn-cs"/>
              </a:rPr>
              <a:t>NOTES: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r>
              <a:rPr lang="en-US" sz="1200" kern="1200" baseline="0" dirty="0" smtClean="0">
                <a:solidFill>
                  <a:schemeClr val="tx1"/>
                </a:solidFill>
                <a:latin typeface="+mn-lt"/>
                <a:ea typeface="+mn-ea"/>
                <a:cs typeface="+mn-cs"/>
              </a:rPr>
              <a:t>-</a:t>
            </a:r>
            <a:r>
              <a:rPr lang="en-US" sz="1200" kern="1200" baseline="0" dirty="0" err="1" smtClean="0">
                <a:solidFill>
                  <a:schemeClr val="tx1"/>
                </a:solidFill>
                <a:latin typeface="+mn-lt"/>
                <a:ea typeface="+mn-ea"/>
                <a:cs typeface="+mn-cs"/>
              </a:rPr>
              <a:t>Progeria</a:t>
            </a:r>
            <a:r>
              <a:rPr lang="en-US" sz="1200" kern="1200" baseline="0" dirty="0" smtClean="0">
                <a:solidFill>
                  <a:schemeClr val="tx1"/>
                </a:solidFill>
                <a:latin typeface="+mn-lt"/>
                <a:ea typeface="+mn-ea"/>
                <a:cs typeface="+mn-cs"/>
              </a:rPr>
              <a:t> image: Wikipedia Creative Commons</a:t>
            </a:r>
          </a:p>
          <a:p>
            <a:r>
              <a:rPr lang="en-US" sz="1200" kern="1200" baseline="0" dirty="0" smtClean="0">
                <a:solidFill>
                  <a:schemeClr val="tx1"/>
                </a:solidFill>
                <a:latin typeface="+mn-lt"/>
                <a:ea typeface="+mn-ea"/>
                <a:cs typeface="+mn-cs"/>
              </a:rPr>
              <a:t>http://en.wikipedia.org/wiki/File:Progeria.png </a:t>
            </a:r>
          </a:p>
          <a:p>
            <a:endParaRPr lang="en-US" dirty="0"/>
          </a:p>
        </p:txBody>
      </p:sp>
      <p:sp>
        <p:nvSpPr>
          <p:cNvPr id="4" name="Slide Number Placeholder 3"/>
          <p:cNvSpPr>
            <a:spLocks noGrp="1"/>
          </p:cNvSpPr>
          <p:nvPr>
            <p:ph type="sldNum" sz="quarter" idx="10"/>
          </p:nvPr>
        </p:nvSpPr>
        <p:spPr/>
        <p:txBody>
          <a:bodyPr/>
          <a:lstStyle/>
          <a:p>
            <a:fld id="{F037C70B-962B-4D55-A288-F12A277D100C}"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Student Slide: EXPLORE</a:t>
            </a: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INSTRUCTIONS:</a:t>
            </a:r>
          </a:p>
          <a:p>
            <a:pPr>
              <a:buFontTx/>
              <a:buChar char="-"/>
            </a:pPr>
            <a:r>
              <a:rPr lang="en-US" sz="1200" b="0" i="0" kern="1200" baseline="0" dirty="0" smtClean="0">
                <a:solidFill>
                  <a:schemeClr val="tx1"/>
                </a:solidFill>
                <a:latin typeface="+mn-lt"/>
                <a:ea typeface="+mn-ea"/>
                <a:cs typeface="+mn-cs"/>
              </a:rPr>
              <a:t>Bring up this slide when the </a:t>
            </a:r>
            <a:r>
              <a:rPr lang="en-US" sz="1200" b="0" i="0" kern="1200" baseline="0" dirty="0" err="1" smtClean="0">
                <a:solidFill>
                  <a:schemeClr val="tx1"/>
                </a:solidFill>
                <a:latin typeface="+mn-lt"/>
                <a:ea typeface="+mn-ea"/>
                <a:cs typeface="+mn-cs"/>
              </a:rPr>
              <a:t>Ectrodactyly</a:t>
            </a:r>
            <a:r>
              <a:rPr lang="en-US" sz="1200" b="0" i="0" kern="1200" baseline="0" dirty="0" smtClean="0">
                <a:solidFill>
                  <a:schemeClr val="tx1"/>
                </a:solidFill>
                <a:latin typeface="+mn-lt"/>
                <a:ea typeface="+mn-ea"/>
                <a:cs typeface="+mn-cs"/>
              </a:rPr>
              <a:t> light group is presenting</a:t>
            </a:r>
          </a:p>
          <a:p>
            <a:pPr>
              <a:buFontTx/>
              <a:buChar char="-"/>
            </a:pPr>
            <a:r>
              <a:rPr lang="en-US" sz="1200" b="0" i="0" kern="1200" baseline="0" dirty="0" smtClean="0">
                <a:solidFill>
                  <a:schemeClr val="tx1"/>
                </a:solidFill>
                <a:latin typeface="+mn-lt"/>
                <a:ea typeface="+mn-ea"/>
                <a:cs typeface="+mn-cs"/>
              </a:rPr>
              <a:t> Make sure students stay reasonably on topic for their presentations, use the following ESRs to asses if they understood the article and are presenting its subject matter correctly.</a:t>
            </a:r>
          </a:p>
          <a:p>
            <a:pPr marL="685800" lvl="1" indent="-228600">
              <a:buFont typeface="+mj-lt"/>
              <a:buAutoNum type="arabicPeriod"/>
            </a:pPr>
            <a:r>
              <a:rPr lang="en-US" sz="1200" b="0" i="0" kern="1200" baseline="0" dirty="0" smtClean="0">
                <a:solidFill>
                  <a:schemeClr val="tx1"/>
                </a:solidFill>
                <a:latin typeface="+mn-lt"/>
                <a:ea typeface="+mn-ea"/>
                <a:cs typeface="+mn-cs"/>
              </a:rPr>
              <a:t> </a:t>
            </a:r>
            <a:r>
              <a:rPr lang="en-US" b="0" baseline="0" dirty="0" smtClean="0"/>
              <a:t>Article subject ESR</a:t>
            </a:r>
          </a:p>
          <a:p>
            <a:pPr marL="1143000" lvl="2" indent="-228600">
              <a:buFont typeface="Wingdings" pitchFamily="2" charset="2"/>
              <a:buChar char="§"/>
            </a:pPr>
            <a:r>
              <a:rPr lang="en-US" b="0" baseline="0" dirty="0" err="1" smtClean="0"/>
              <a:t>Ectrodactyly</a:t>
            </a:r>
            <a:r>
              <a:rPr lang="en-US" b="0" baseline="0" dirty="0" smtClean="0"/>
              <a:t>, a disease that causes splits in the middle of hands and feet</a:t>
            </a:r>
          </a:p>
          <a:p>
            <a:pPr marL="1143000" lvl="2" indent="-228600">
              <a:buFont typeface="Wingdings" pitchFamily="2" charset="2"/>
              <a:buChar char="§"/>
            </a:pPr>
            <a:r>
              <a:rPr lang="en-US" b="0" baseline="0" dirty="0" smtClean="0"/>
              <a:t>A disease called “lobster claw hand”</a:t>
            </a:r>
          </a:p>
          <a:p>
            <a:pPr marL="685800" lvl="1" indent="-228600">
              <a:buFont typeface="+mj-lt"/>
              <a:buAutoNum type="arabicPeriod"/>
            </a:pPr>
            <a:r>
              <a:rPr lang="en-US" b="0" baseline="0" dirty="0" smtClean="0"/>
              <a:t>The mutation that is caused ESR</a:t>
            </a:r>
          </a:p>
          <a:p>
            <a:pPr marL="1143000" lvl="2" indent="-228600">
              <a:buFont typeface="Wingdings" pitchFamily="2" charset="2"/>
              <a:buChar char="§"/>
            </a:pPr>
            <a:r>
              <a:rPr lang="en-US" sz="1200" kern="1200" baseline="0" dirty="0" smtClean="0">
                <a:solidFill>
                  <a:schemeClr val="tx1"/>
                </a:solidFill>
                <a:latin typeface="+mn-lt"/>
                <a:ea typeface="+mn-ea"/>
                <a:cs typeface="+mn-cs"/>
              </a:rPr>
              <a:t>There are five different genetic mutations associated with it</a:t>
            </a:r>
          </a:p>
          <a:p>
            <a:pPr marL="1143000" lvl="2" indent="-228600">
              <a:buFont typeface="Wingdings" pitchFamily="2" charset="2"/>
              <a:buChar char="§"/>
            </a:pPr>
            <a:r>
              <a:rPr lang="en-US" sz="1200" kern="1200" baseline="0" dirty="0" smtClean="0">
                <a:solidFill>
                  <a:schemeClr val="tx1"/>
                </a:solidFill>
                <a:latin typeface="+mn-lt"/>
                <a:ea typeface="+mn-ea"/>
                <a:cs typeface="+mn-cs"/>
              </a:rPr>
              <a:t>Mutation on chromosome 7 in a region that contains two </a:t>
            </a:r>
            <a:r>
              <a:rPr lang="en-US" sz="1200" kern="1200" baseline="0" dirty="0" err="1" smtClean="0">
                <a:solidFill>
                  <a:schemeClr val="tx1"/>
                </a:solidFill>
                <a:latin typeface="+mn-lt"/>
                <a:ea typeface="+mn-ea"/>
                <a:cs typeface="+mn-cs"/>
              </a:rPr>
              <a:t>homeobox</a:t>
            </a:r>
            <a:r>
              <a:rPr lang="en-US" sz="1200" kern="1200" baseline="0" dirty="0" smtClean="0">
                <a:solidFill>
                  <a:schemeClr val="tx1"/>
                </a:solidFill>
                <a:latin typeface="+mn-lt"/>
                <a:ea typeface="+mn-ea"/>
                <a:cs typeface="+mn-cs"/>
              </a:rPr>
              <a:t> genes</a:t>
            </a:r>
            <a:endParaRPr lang="en-US" b="0" baseline="0" dirty="0" smtClean="0"/>
          </a:p>
          <a:p>
            <a:pPr marL="685800" lvl="1" indent="-228600">
              <a:buFont typeface="+mj-lt"/>
              <a:buAutoNum type="arabicPeriod"/>
            </a:pPr>
            <a:r>
              <a:rPr lang="en-US" b="0" baseline="0" dirty="0" smtClean="0"/>
              <a:t>The cause of the mutation ESR</a:t>
            </a:r>
          </a:p>
          <a:p>
            <a:pPr marL="1143000" lvl="2" indent="-228600">
              <a:buFont typeface="Wingdings" pitchFamily="2" charset="2"/>
              <a:buChar char="§"/>
            </a:pPr>
            <a:r>
              <a:rPr lang="en-US" sz="1200" kern="1200" baseline="0" dirty="0" smtClean="0">
                <a:solidFill>
                  <a:schemeClr val="tx1"/>
                </a:solidFill>
                <a:latin typeface="+mn-lt"/>
                <a:ea typeface="+mn-ea"/>
                <a:cs typeface="+mn-cs"/>
              </a:rPr>
              <a:t>DNA building mistake</a:t>
            </a:r>
          </a:p>
          <a:p>
            <a:pPr marL="1143000" lvl="2" indent="-228600">
              <a:buFont typeface="Wingdings" pitchFamily="2" charset="2"/>
              <a:buChar char="§"/>
            </a:pPr>
            <a:r>
              <a:rPr lang="en-US" sz="1200" b="0" kern="1200" baseline="0" dirty="0" smtClean="0">
                <a:solidFill>
                  <a:schemeClr val="tx1"/>
                </a:solidFill>
                <a:latin typeface="+mn-lt"/>
                <a:ea typeface="+mn-ea"/>
                <a:cs typeface="+mn-cs"/>
              </a:rPr>
              <a:t>Inherited</a:t>
            </a:r>
            <a:endParaRPr lang="en-US" b="0" baseline="0" dirty="0" smtClean="0"/>
          </a:p>
          <a:p>
            <a:pPr marL="685800" lvl="1" indent="-228600">
              <a:buFont typeface="+mj-lt"/>
              <a:buAutoNum type="arabicPeriod"/>
            </a:pPr>
            <a:r>
              <a:rPr lang="en-US" b="0" baseline="0" dirty="0" smtClean="0"/>
              <a:t>The effect of the mutation ESR</a:t>
            </a:r>
          </a:p>
          <a:p>
            <a:pPr marL="1143000" lvl="2" indent="-228600">
              <a:buFont typeface="Wingdings" pitchFamily="2" charset="2"/>
              <a:buChar char="§"/>
            </a:pPr>
            <a:r>
              <a:rPr lang="en-US" b="0" baseline="0" dirty="0" smtClean="0"/>
              <a:t>Split hands and feet</a:t>
            </a:r>
          </a:p>
          <a:p>
            <a:pPr marL="1143000" lvl="2" indent="-228600">
              <a:buFont typeface="Wingdings" pitchFamily="2" charset="2"/>
              <a:buChar char="§"/>
            </a:pPr>
            <a:r>
              <a:rPr lang="en-US" b="0" baseline="0" dirty="0" smtClean="0"/>
              <a:t>Fused fingers and toes</a:t>
            </a:r>
          </a:p>
          <a:p>
            <a:pPr marL="685800" lvl="1" indent="-228600">
              <a:buFont typeface="+mj-lt"/>
              <a:buAutoNum type="arabicPeriod"/>
            </a:pPr>
            <a:r>
              <a:rPr lang="en-US" b="0" baseline="0" dirty="0" smtClean="0"/>
              <a:t>An interesting fact you learned ESR</a:t>
            </a:r>
          </a:p>
          <a:p>
            <a:pPr marL="1143000" lvl="2" indent="-228600">
              <a:buFont typeface="Wingdings" pitchFamily="2" charset="2"/>
              <a:buChar char="§"/>
            </a:pPr>
            <a:r>
              <a:rPr lang="en-US" b="0" baseline="0" dirty="0" smtClean="0"/>
              <a:t>It can be a dominant or recessive trait</a:t>
            </a:r>
          </a:p>
          <a:p>
            <a:pPr marL="1143000" lvl="2" indent="-228600">
              <a:buFont typeface="Wingdings" pitchFamily="2" charset="2"/>
              <a:buChar char="§"/>
            </a:pPr>
            <a:r>
              <a:rPr lang="en-US" b="0" baseline="0" dirty="0" smtClean="0"/>
              <a:t>It’s found in </a:t>
            </a:r>
            <a:r>
              <a:rPr lang="en-US" sz="1200" kern="1200" baseline="0" dirty="0" smtClean="0">
                <a:solidFill>
                  <a:schemeClr val="tx1"/>
                </a:solidFill>
                <a:latin typeface="+mn-lt"/>
                <a:ea typeface="+mn-ea"/>
                <a:cs typeface="+mn-cs"/>
              </a:rPr>
              <a:t>1 in 90,000 babies</a:t>
            </a:r>
          </a:p>
          <a:p>
            <a:pPr marL="1143000" lvl="2" indent="-228600">
              <a:buFont typeface="Wingdings" pitchFamily="2" charset="2"/>
              <a:buChar char="§"/>
            </a:pPr>
            <a:r>
              <a:rPr lang="en-US" sz="1200" b="0" kern="1200" baseline="0" dirty="0" smtClean="0">
                <a:solidFill>
                  <a:schemeClr val="tx1"/>
                </a:solidFill>
                <a:latin typeface="+mn-lt"/>
                <a:ea typeface="+mn-ea"/>
                <a:cs typeface="+mn-cs"/>
              </a:rPr>
              <a:t>It can be treated with surgery and prosthetics</a:t>
            </a:r>
            <a:endParaRPr lang="en-US" b="0" baseline="0" dirty="0" smtClean="0"/>
          </a:p>
          <a:p>
            <a:pPr>
              <a:buFontTx/>
              <a:buNone/>
            </a:pPr>
            <a:endParaRPr lang="en-US" sz="1200" b="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a:buFontTx/>
              <a:buChar char="-"/>
            </a:pPr>
            <a:r>
              <a:rPr lang="en-US" sz="1200" b="0" i="0" kern="1200" baseline="0" dirty="0" smtClean="0">
                <a:solidFill>
                  <a:schemeClr val="tx1"/>
                </a:solidFill>
                <a:latin typeface="+mn-lt"/>
                <a:ea typeface="+mn-ea"/>
                <a:cs typeface="+mn-cs"/>
              </a:rPr>
              <a:t>Provide students with an engaging backdrop to give their presentations in front of and give the teacher expected ESRs to make sure the students understood the article.</a:t>
            </a:r>
          </a:p>
          <a:p>
            <a:pPr>
              <a:buFontTx/>
              <a:buChar char="-"/>
            </a:pPr>
            <a:endParaRPr lang="en-US" sz="1200" b="0" i="0" kern="1200" baseline="0" dirty="0" smtClean="0">
              <a:solidFill>
                <a:schemeClr val="tx1"/>
              </a:solidFill>
              <a:latin typeface="+mn-lt"/>
              <a:ea typeface="+mn-ea"/>
              <a:cs typeface="+mn-cs"/>
            </a:endParaRPr>
          </a:p>
          <a:p>
            <a:pPr>
              <a:buFontTx/>
              <a:buNone/>
            </a:pPr>
            <a:r>
              <a:rPr lang="en-US" sz="1200" b="1" i="0" kern="1200" baseline="0" dirty="0" smtClean="0">
                <a:solidFill>
                  <a:schemeClr val="tx1"/>
                </a:solidFill>
                <a:latin typeface="+mn-lt"/>
                <a:ea typeface="+mn-ea"/>
                <a:cs typeface="+mn-cs"/>
              </a:rPr>
              <a:t>NOTES: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r>
              <a:rPr lang="en-US" sz="1200" kern="1200" baseline="0" dirty="0" err="1" smtClean="0">
                <a:solidFill>
                  <a:schemeClr val="tx1"/>
                </a:solidFill>
                <a:latin typeface="+mn-lt"/>
                <a:ea typeface="+mn-ea"/>
                <a:cs typeface="+mn-cs"/>
              </a:rPr>
              <a:t>Ectrodactyly</a:t>
            </a:r>
            <a:r>
              <a:rPr lang="en-US" sz="1200" kern="1200" baseline="0" dirty="0" smtClean="0">
                <a:solidFill>
                  <a:schemeClr val="tx1"/>
                </a:solidFill>
                <a:latin typeface="+mn-lt"/>
                <a:ea typeface="+mn-ea"/>
                <a:cs typeface="+mn-cs"/>
              </a:rPr>
              <a:t> image: </a:t>
            </a:r>
          </a:p>
          <a:p>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Geetanjali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Jindal</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Veena</a:t>
            </a:r>
            <a:r>
              <a:rPr lang="en-US" sz="1200" kern="1200" baseline="0" dirty="0" smtClean="0">
                <a:solidFill>
                  <a:schemeClr val="tx1"/>
                </a:solidFill>
                <a:latin typeface="+mn-lt"/>
                <a:ea typeface="+mn-ea"/>
                <a:cs typeface="+mn-cs"/>
              </a:rPr>
              <a:t> R. </a:t>
            </a:r>
            <a:r>
              <a:rPr lang="en-US" sz="1200" kern="1200" baseline="0" dirty="0" err="1" smtClean="0">
                <a:solidFill>
                  <a:schemeClr val="tx1"/>
                </a:solidFill>
                <a:latin typeface="+mn-lt"/>
                <a:ea typeface="+mn-ea"/>
                <a:cs typeface="+mn-cs"/>
              </a:rPr>
              <a:t>Parmar</a:t>
            </a:r>
            <a:r>
              <a:rPr lang="en-US" sz="1200" kern="1200" baseline="0" dirty="0" smtClean="0">
                <a:solidFill>
                  <a:schemeClr val="tx1"/>
                </a:solidFill>
                <a:latin typeface="+mn-lt"/>
                <a:ea typeface="+mn-ea"/>
                <a:cs typeface="+mn-cs"/>
              </a:rPr>
              <a:t>, and </a:t>
            </a:r>
            <a:r>
              <a:rPr lang="en-US" sz="1200" kern="1200" baseline="0" dirty="0" err="1" smtClean="0">
                <a:solidFill>
                  <a:schemeClr val="tx1"/>
                </a:solidFill>
                <a:latin typeface="+mn-lt"/>
                <a:ea typeface="+mn-ea"/>
                <a:cs typeface="+mn-cs"/>
              </a:rPr>
              <a:t>Vipul</a:t>
            </a:r>
            <a:r>
              <a:rPr lang="en-US" sz="1200" kern="1200" baseline="0" dirty="0" smtClean="0">
                <a:solidFill>
                  <a:schemeClr val="tx1"/>
                </a:solidFill>
                <a:latin typeface="+mn-lt"/>
                <a:ea typeface="+mn-ea"/>
                <a:cs typeface="+mn-cs"/>
              </a:rPr>
              <a:t> Kumar Gupta. Indian Journal of Human Genetics 2009 Sep-Dec; 15(3): 140–142. </a:t>
            </a:r>
            <a:r>
              <a:rPr lang="en-US" sz="1200" kern="1200" baseline="0" dirty="0" err="1" smtClean="0">
                <a:solidFill>
                  <a:schemeClr val="tx1"/>
                </a:solidFill>
                <a:latin typeface="+mn-lt"/>
                <a:ea typeface="+mn-ea"/>
                <a:cs typeface="+mn-cs"/>
              </a:rPr>
              <a:t>doi</a:t>
            </a:r>
            <a:r>
              <a:rPr lang="en-US" sz="1200" kern="1200" baseline="0" dirty="0" smtClean="0">
                <a:solidFill>
                  <a:schemeClr val="tx1"/>
                </a:solidFill>
                <a:latin typeface="+mn-lt"/>
                <a:ea typeface="+mn-ea"/>
                <a:cs typeface="+mn-cs"/>
              </a:rPr>
              <a:t>: 10.4103/0971-6866.60191. http://www.ncbi.nlm.nih.gov/pmc/articles/PMC2922631/ </a:t>
            </a:r>
          </a:p>
          <a:p>
            <a:endParaRPr lang="en-US" dirty="0"/>
          </a:p>
        </p:txBody>
      </p:sp>
      <p:sp>
        <p:nvSpPr>
          <p:cNvPr id="4" name="Slide Number Placeholder 3"/>
          <p:cNvSpPr>
            <a:spLocks noGrp="1"/>
          </p:cNvSpPr>
          <p:nvPr>
            <p:ph type="sldNum" sz="quarter" idx="10"/>
          </p:nvPr>
        </p:nvSpPr>
        <p:spPr/>
        <p:txBody>
          <a:bodyPr/>
          <a:lstStyle/>
          <a:p>
            <a:fld id="{F037C70B-962B-4D55-A288-F12A277D100C}"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 Slide: EXPLAIN</a:t>
            </a:r>
          </a:p>
          <a:p>
            <a:pPr>
              <a:buFontTx/>
              <a:buNone/>
            </a:pPr>
            <a:endParaRPr lang="en-US" baseline="0" dirty="0" smtClean="0"/>
          </a:p>
          <a:p>
            <a:r>
              <a:rPr lang="en-US" b="1" dirty="0" smtClean="0"/>
              <a:t>INSTRUCTIONS:</a:t>
            </a:r>
          </a:p>
          <a:p>
            <a:pPr marL="0" marR="0" indent="0" algn="l" defTabSz="457200" rtl="0" eaLnBrk="1" fontAlgn="auto" latinLnBrk="0" hangingPunct="1">
              <a:lnSpc>
                <a:spcPct val="100000"/>
              </a:lnSpc>
              <a:spcBef>
                <a:spcPts val="0"/>
              </a:spcBef>
              <a:spcAft>
                <a:spcPts val="0"/>
              </a:spcAft>
              <a:buClrTx/>
              <a:buSzTx/>
              <a:buFontTx/>
              <a:buNone/>
              <a:tabLst/>
              <a:defRPr/>
            </a:pPr>
            <a:r>
              <a:rPr lang="en-US" b="0" i="0" baseline="0" dirty="0" smtClean="0"/>
              <a:t>- This slide can be used as a quick reference for the EXPLAIN section. More details will be provided in the comments for each slide.</a:t>
            </a:r>
          </a:p>
          <a:p>
            <a:endParaRPr lang="en-US" b="1" baseline="0" dirty="0" smtClean="0"/>
          </a:p>
          <a:p>
            <a:r>
              <a:rPr lang="en-US" b="1" baseline="0" dirty="0" smtClean="0"/>
              <a:t>EXPLAIN GOAL:</a:t>
            </a:r>
            <a:endParaRPr lang="en-US" dirty="0" smtClean="0"/>
          </a:p>
          <a:p>
            <a:pPr>
              <a:buFontTx/>
              <a:buChar char="-"/>
            </a:pPr>
            <a:r>
              <a:rPr lang="en-US" dirty="0" smtClean="0"/>
              <a:t>Give</a:t>
            </a:r>
            <a:r>
              <a:rPr lang="en-US" baseline="0" dirty="0" smtClean="0"/>
              <a:t> students the opportunity to synthesize what they have learned from their readings and class presentations.</a:t>
            </a:r>
          </a:p>
          <a:p>
            <a:pPr>
              <a:buFontTx/>
              <a:buChar char="-"/>
            </a:pPr>
            <a:endParaRPr lang="en-US" dirty="0" smtClean="0"/>
          </a:p>
          <a:p>
            <a:r>
              <a:rPr lang="en-US" b="1" dirty="0" smtClean="0"/>
              <a:t>OVERVIEW:</a:t>
            </a:r>
          </a:p>
          <a:p>
            <a:pPr marL="228600" indent="-228600">
              <a:buFont typeface="+mj-lt"/>
              <a:buAutoNum type="arabicPeriod"/>
            </a:pPr>
            <a:r>
              <a:rPr lang="en-US" sz="1200" b="0" i="0" kern="1200" baseline="0" dirty="0" smtClean="0">
                <a:solidFill>
                  <a:schemeClr val="tx1"/>
                </a:solidFill>
                <a:latin typeface="+mn-lt"/>
                <a:ea typeface="+mn-ea"/>
                <a:cs typeface="+mn-cs"/>
              </a:rPr>
              <a:t>Have students record three different things that can cause mutation</a:t>
            </a:r>
          </a:p>
          <a:p>
            <a:pPr lvl="1">
              <a:buFont typeface="Arial" pitchFamily="34" charset="0"/>
              <a:buChar char="•"/>
            </a:pPr>
            <a:r>
              <a:rPr lang="en-US" sz="1200" b="0" i="0" kern="1200" baseline="0" dirty="0" smtClean="0">
                <a:solidFill>
                  <a:schemeClr val="tx1"/>
                </a:solidFill>
                <a:latin typeface="+mn-lt"/>
                <a:ea typeface="+mn-ea"/>
                <a:cs typeface="+mn-cs"/>
              </a:rPr>
              <a:t> ESR: </a:t>
            </a:r>
            <a:r>
              <a:rPr lang="en-US" sz="1200" b="0" i="0" kern="1200" baseline="0" dirty="0" err="1" smtClean="0">
                <a:solidFill>
                  <a:schemeClr val="tx1"/>
                </a:solidFill>
                <a:latin typeface="+mn-lt"/>
                <a:ea typeface="+mn-ea"/>
                <a:cs typeface="+mn-cs"/>
              </a:rPr>
              <a:t>Uv</a:t>
            </a:r>
            <a:r>
              <a:rPr lang="en-US" sz="1200" b="0" i="0" kern="1200" baseline="0" dirty="0" smtClean="0">
                <a:solidFill>
                  <a:schemeClr val="tx1"/>
                </a:solidFill>
                <a:latin typeface="+mn-lt"/>
                <a:ea typeface="+mn-ea"/>
                <a:cs typeface="+mn-cs"/>
              </a:rPr>
              <a:t> light, carcinogens, Benzene, cigarette smoke, DNA building mistakes</a:t>
            </a:r>
          </a:p>
          <a:p>
            <a:pPr marL="228600" lvl="0" indent="-228600">
              <a:buFont typeface="+mj-lt"/>
              <a:buAutoNum type="arabicPeriod"/>
            </a:pPr>
            <a:r>
              <a:rPr lang="en-US" sz="1200" b="0" i="0" kern="1200" baseline="0" dirty="0" smtClean="0">
                <a:solidFill>
                  <a:schemeClr val="tx1"/>
                </a:solidFill>
                <a:latin typeface="+mn-lt"/>
                <a:ea typeface="+mn-ea"/>
                <a:cs typeface="+mn-cs"/>
              </a:rPr>
              <a:t>What common thing occurs in each mutation?</a:t>
            </a:r>
          </a:p>
          <a:p>
            <a:pPr marL="685800" lvl="1" indent="-228600">
              <a:buFont typeface="Arial" pitchFamily="34" charset="0"/>
              <a:buChar char="•"/>
            </a:pPr>
            <a:r>
              <a:rPr lang="en-US" sz="1200" b="0" i="0" kern="1200" baseline="0" dirty="0" smtClean="0">
                <a:solidFill>
                  <a:schemeClr val="tx1"/>
                </a:solidFill>
                <a:latin typeface="+mn-lt"/>
                <a:ea typeface="+mn-ea"/>
                <a:cs typeface="+mn-cs"/>
              </a:rPr>
              <a:t>ESR: DNA is damaged, DNA is changed, DNA is mutated, the organism gets sick</a:t>
            </a:r>
          </a:p>
          <a:p>
            <a:pPr marL="228600" lvl="0" indent="-228600">
              <a:buFont typeface="+mj-lt"/>
              <a:buNone/>
            </a:pPr>
            <a:r>
              <a:rPr lang="en-US" b="0" dirty="0" smtClean="0"/>
              <a:t>- </a:t>
            </a:r>
            <a:r>
              <a:rPr lang="en-US" b="0" u="sng" dirty="0" smtClean="0"/>
              <a:t>Students record answers</a:t>
            </a:r>
            <a:r>
              <a:rPr lang="en-US" b="0" u="sng" baseline="0" dirty="0" smtClean="0"/>
              <a:t> to these analysis questions I their notebooks.</a:t>
            </a:r>
            <a:endParaRPr lang="en-US" b="0" u="sng" dirty="0" smtClean="0"/>
          </a:p>
          <a:p>
            <a:endParaRPr lang="en-US" b="1" dirty="0" smtClean="0"/>
          </a:p>
          <a:p>
            <a:r>
              <a:rPr lang="en-US" b="1" dirty="0" smtClean="0"/>
              <a:t>NOTES: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a:buFontTx/>
              <a:buChar char="-"/>
            </a:pPr>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b="0" i="0" kern="1200" dirty="0" smtClean="0">
                <a:solidFill>
                  <a:schemeClr val="tx1"/>
                </a:solidFill>
                <a:latin typeface="+mn-lt"/>
                <a:ea typeface="+mn-ea"/>
                <a:cs typeface="+mn-cs"/>
              </a:rPr>
              <a:t>Student Slide: EXPLAIN</a:t>
            </a: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INSTRUCTIONS:</a:t>
            </a:r>
          </a:p>
          <a:p>
            <a:pPr>
              <a:buFontTx/>
              <a:buChar char="-"/>
            </a:pPr>
            <a:r>
              <a:rPr lang="en-US" sz="1200" b="0" i="0" kern="1200" baseline="0" dirty="0" smtClean="0">
                <a:solidFill>
                  <a:schemeClr val="tx1"/>
                </a:solidFill>
                <a:latin typeface="+mn-lt"/>
                <a:ea typeface="+mn-ea"/>
                <a:cs typeface="+mn-cs"/>
              </a:rPr>
              <a:t>Have students record three different things that can cause mutation</a:t>
            </a:r>
          </a:p>
          <a:p>
            <a:pPr lvl="1">
              <a:buFont typeface="Arial" pitchFamily="34" charset="0"/>
              <a:buChar char="•"/>
            </a:pPr>
            <a:r>
              <a:rPr lang="en-US" sz="1200" b="0" i="0" kern="1200" baseline="0" dirty="0" smtClean="0">
                <a:solidFill>
                  <a:schemeClr val="tx1"/>
                </a:solidFill>
                <a:latin typeface="+mn-lt"/>
                <a:ea typeface="+mn-ea"/>
                <a:cs typeface="+mn-cs"/>
              </a:rPr>
              <a:t> Remind students they can reference their notes from the presentations to answer this analysis question</a:t>
            </a:r>
          </a:p>
          <a:p>
            <a:pPr lvl="1">
              <a:buFont typeface="Arial" pitchFamily="34" charset="0"/>
              <a:buChar char="•"/>
            </a:pPr>
            <a:r>
              <a:rPr lang="en-US" sz="1200" b="0" i="0" kern="1200" baseline="0" dirty="0" smtClean="0">
                <a:solidFill>
                  <a:schemeClr val="tx1"/>
                </a:solidFill>
                <a:latin typeface="+mn-lt"/>
                <a:ea typeface="+mn-ea"/>
                <a:cs typeface="+mn-cs"/>
              </a:rPr>
              <a:t> ESR: </a:t>
            </a:r>
            <a:r>
              <a:rPr lang="en-US" sz="1200" b="0" i="0" kern="1200" baseline="0" dirty="0" err="1" smtClean="0">
                <a:solidFill>
                  <a:schemeClr val="tx1"/>
                </a:solidFill>
                <a:latin typeface="+mn-lt"/>
                <a:ea typeface="+mn-ea"/>
                <a:cs typeface="+mn-cs"/>
              </a:rPr>
              <a:t>Uv</a:t>
            </a:r>
            <a:r>
              <a:rPr lang="en-US" sz="1200" b="0" i="0" kern="1200" baseline="0" dirty="0" smtClean="0">
                <a:solidFill>
                  <a:schemeClr val="tx1"/>
                </a:solidFill>
                <a:latin typeface="+mn-lt"/>
                <a:ea typeface="+mn-ea"/>
                <a:cs typeface="+mn-cs"/>
              </a:rPr>
              <a:t> light, carcinogens, Benzene, cigarette smoke, DNA building mistakes</a:t>
            </a:r>
          </a:p>
          <a:p>
            <a:pPr lvl="1">
              <a:buFont typeface="Arial" pitchFamily="34" charset="0"/>
              <a:buChar char="•"/>
            </a:pPr>
            <a:r>
              <a:rPr lang="en-US" sz="1200" b="0" i="0" kern="1200" baseline="0" dirty="0" smtClean="0">
                <a:solidFill>
                  <a:schemeClr val="tx1"/>
                </a:solidFill>
                <a:latin typeface="+mn-lt"/>
                <a:ea typeface="+mn-ea"/>
                <a:cs typeface="+mn-cs"/>
              </a:rPr>
              <a:t> </a:t>
            </a:r>
            <a:r>
              <a:rPr lang="en-US" sz="1200" b="0" i="0" u="sng" kern="1200" baseline="0" dirty="0" smtClean="0">
                <a:solidFill>
                  <a:schemeClr val="tx1"/>
                </a:solidFill>
                <a:latin typeface="+mn-lt"/>
                <a:ea typeface="+mn-ea"/>
                <a:cs typeface="+mn-cs"/>
              </a:rPr>
              <a:t>Students should record their answers in the space provided in their notebooks</a:t>
            </a:r>
          </a:p>
          <a:p>
            <a:pPr lvl="1">
              <a:buFont typeface="Arial" pitchFamily="34" charset="0"/>
              <a:buChar char="•"/>
            </a:pPr>
            <a:endParaRPr lang="en-US" sz="1200" b="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a:buFontTx/>
              <a:buChar char="-"/>
            </a:pPr>
            <a:r>
              <a:rPr lang="en-US" sz="1200" b="0" i="0" kern="1200" baseline="0" dirty="0" smtClean="0">
                <a:solidFill>
                  <a:schemeClr val="tx1"/>
                </a:solidFill>
                <a:latin typeface="+mn-lt"/>
                <a:ea typeface="+mn-ea"/>
                <a:cs typeface="+mn-cs"/>
              </a:rPr>
              <a:t>Give students the opportunity to step back and look at what they have learned from the presentations about causes of mutation. </a:t>
            </a:r>
          </a:p>
          <a:p>
            <a:pPr>
              <a:buFontTx/>
              <a:buChar char="-"/>
            </a:pPr>
            <a:endParaRPr lang="en-US" sz="1200" b="0" i="0" kern="1200" baseline="0" dirty="0" smtClean="0">
              <a:solidFill>
                <a:schemeClr val="tx1"/>
              </a:solidFill>
              <a:latin typeface="+mn-lt"/>
              <a:ea typeface="+mn-ea"/>
              <a:cs typeface="+mn-cs"/>
            </a:endParaRPr>
          </a:p>
          <a:p>
            <a:pPr>
              <a:buFontTx/>
              <a:buNone/>
            </a:pPr>
            <a:r>
              <a:rPr lang="en-US" sz="1200" b="1" i="0" kern="1200" baseline="0" dirty="0" smtClean="0">
                <a:solidFill>
                  <a:schemeClr val="tx1"/>
                </a:solidFill>
                <a:latin typeface="+mn-lt"/>
                <a:ea typeface="+mn-ea"/>
                <a:cs typeface="+mn-cs"/>
              </a:rPr>
              <a:t>NOTES:</a:t>
            </a:r>
          </a:p>
          <a:p>
            <a:pPr>
              <a:buFontTx/>
              <a:buChar char="-"/>
            </a:pPr>
            <a:r>
              <a:rPr lang="en-US" dirty="0" smtClean="0"/>
              <a:t>This shouldn’t</a:t>
            </a:r>
            <a:r>
              <a:rPr lang="en-US" baseline="0" dirty="0" smtClean="0"/>
              <a:t> take long, the answers should be directly written in their notes already.</a:t>
            </a:r>
          </a:p>
          <a:p>
            <a:pPr>
              <a:buFontTx/>
              <a:buChar cha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r>
              <a:rPr lang="en-US" dirty="0" smtClean="0"/>
              <a:t>-Melting DNA image: Wikipedia </a:t>
            </a:r>
            <a:r>
              <a:rPr lang="en-US" sz="1200" kern="1200" baseline="0" dirty="0" smtClean="0">
                <a:solidFill>
                  <a:schemeClr val="tx1"/>
                </a:solidFill>
                <a:latin typeface="+mn-lt"/>
                <a:ea typeface="+mn-ea"/>
                <a:cs typeface="+mn-cs"/>
              </a:rPr>
              <a:t> Creative Commons</a:t>
            </a:r>
          </a:p>
          <a:p>
            <a:r>
              <a:rPr lang="en-US" sz="1200" kern="1200" baseline="0" dirty="0" smtClean="0">
                <a:solidFill>
                  <a:schemeClr val="tx1"/>
                </a:solidFill>
                <a:latin typeface="+mn-lt"/>
                <a:ea typeface="+mn-ea"/>
                <a:cs typeface="+mn-cs"/>
              </a:rPr>
              <a:t>Dr. </a:t>
            </a:r>
            <a:r>
              <a:rPr lang="en-US" sz="1200" kern="1200" baseline="0" dirty="0" err="1" smtClean="0">
                <a:solidFill>
                  <a:schemeClr val="tx1"/>
                </a:solidFill>
                <a:latin typeface="+mn-lt"/>
                <a:ea typeface="+mn-ea"/>
                <a:cs typeface="+mn-cs"/>
              </a:rPr>
              <a:t>Alper</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Uzun</a:t>
            </a:r>
            <a:r>
              <a:rPr lang="en-US" sz="1200" kern="1200" baseline="0" dirty="0" smtClean="0">
                <a:solidFill>
                  <a:schemeClr val="tx1"/>
                </a:solidFill>
                <a:latin typeface="+mn-lt"/>
                <a:ea typeface="+mn-ea"/>
                <a:cs typeface="+mn-cs"/>
              </a:rPr>
              <a:t>; http://www.biocomicals.com/comics/2011/01/06/my-lovely-uv-light/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-Risks from smoking image: Public Domain</a:t>
            </a:r>
          </a:p>
          <a:p>
            <a:r>
              <a:rPr lang="en-US" sz="1200" kern="1200" baseline="0" dirty="0" smtClean="0">
                <a:solidFill>
                  <a:schemeClr val="tx1"/>
                </a:solidFill>
                <a:latin typeface="+mn-lt"/>
                <a:ea typeface="+mn-ea"/>
                <a:cs typeface="+mn-cs"/>
              </a:rPr>
              <a:t>http://</a:t>
            </a:r>
            <a:r>
              <a:rPr lang="en-US" sz="1200" kern="1200" baseline="0" dirty="0" smtClean="0">
                <a:solidFill>
                  <a:schemeClr val="tx1"/>
                </a:solidFill>
                <a:latin typeface="+mn-lt"/>
                <a:ea typeface="+mn-ea"/>
                <a:cs typeface="+mn-cs"/>
              </a:rPr>
              <a:t>en.wikipedia.org/wiki/File:Risks-form-smoking-moking-can-damage-every-part -of-the-body.png </a:t>
            </a:r>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-Skull image: Wikipedia Creative Commons</a:t>
            </a:r>
          </a:p>
          <a:p>
            <a:r>
              <a:rPr lang="en-US" sz="1200" kern="1200" baseline="0" dirty="0" smtClean="0">
                <a:solidFill>
                  <a:schemeClr val="tx1"/>
                </a:solidFill>
                <a:latin typeface="+mn-lt"/>
                <a:ea typeface="+mn-ea"/>
                <a:cs typeface="+mn-cs"/>
              </a:rPr>
              <a:t>http://en.wikipedia.org/wiki/ </a:t>
            </a:r>
            <a:r>
              <a:rPr lang="en-US" sz="1200" kern="1200" baseline="0" dirty="0" smtClean="0">
                <a:solidFill>
                  <a:schemeClr val="tx1"/>
                </a:solidFill>
                <a:latin typeface="+mn-lt"/>
                <a:ea typeface="+mn-ea"/>
                <a:cs typeface="+mn-cs"/>
              </a:rPr>
              <a:t>File:Hazard-T.svg </a:t>
            </a:r>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t>
            </a:r>
            <a:r>
              <a:rPr lang="en-US" sz="1200" kern="1200" baseline="0" dirty="0" err="1" smtClean="0">
                <a:solidFill>
                  <a:schemeClr val="tx1"/>
                </a:solidFill>
                <a:latin typeface="+mn-lt"/>
                <a:ea typeface="+mn-ea"/>
                <a:cs typeface="+mn-cs"/>
              </a:rPr>
              <a:t>Progeria</a:t>
            </a:r>
            <a:r>
              <a:rPr lang="en-US" sz="1200" kern="1200" baseline="0" dirty="0" smtClean="0">
                <a:solidFill>
                  <a:schemeClr val="tx1"/>
                </a:solidFill>
                <a:latin typeface="+mn-lt"/>
                <a:ea typeface="+mn-ea"/>
                <a:cs typeface="+mn-cs"/>
              </a:rPr>
              <a:t> image: Wikipedia Creative Commons</a:t>
            </a:r>
          </a:p>
          <a:p>
            <a:r>
              <a:rPr lang="en-US" sz="1200" kern="1200" baseline="0" dirty="0" smtClean="0">
                <a:solidFill>
                  <a:schemeClr val="tx1"/>
                </a:solidFill>
                <a:latin typeface="+mn-lt"/>
                <a:ea typeface="+mn-ea"/>
                <a:cs typeface="+mn-cs"/>
              </a:rPr>
              <a:t>http://en.wikipedia.org/wiki/File:Progeria.png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t>
            </a:r>
            <a:r>
              <a:rPr lang="en-US" sz="1200" kern="1200" baseline="0" dirty="0" err="1" smtClean="0">
                <a:solidFill>
                  <a:schemeClr val="tx1"/>
                </a:solidFill>
                <a:latin typeface="+mn-lt"/>
                <a:ea typeface="+mn-ea"/>
                <a:cs typeface="+mn-cs"/>
              </a:rPr>
              <a:t>Ectrodactyly</a:t>
            </a:r>
            <a:r>
              <a:rPr lang="en-US" sz="1200" kern="1200" baseline="0" dirty="0" smtClean="0">
                <a:solidFill>
                  <a:schemeClr val="tx1"/>
                </a:solidFill>
                <a:latin typeface="+mn-lt"/>
                <a:ea typeface="+mn-ea"/>
                <a:cs typeface="+mn-cs"/>
              </a:rPr>
              <a:t> image: </a:t>
            </a:r>
          </a:p>
          <a:p>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Geetanjali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Jindal</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Veena</a:t>
            </a:r>
            <a:r>
              <a:rPr lang="en-US" sz="1200" kern="1200" baseline="0" dirty="0" smtClean="0">
                <a:solidFill>
                  <a:schemeClr val="tx1"/>
                </a:solidFill>
                <a:latin typeface="+mn-lt"/>
                <a:ea typeface="+mn-ea"/>
                <a:cs typeface="+mn-cs"/>
              </a:rPr>
              <a:t> R. </a:t>
            </a:r>
            <a:r>
              <a:rPr lang="en-US" sz="1200" kern="1200" baseline="0" dirty="0" err="1" smtClean="0">
                <a:solidFill>
                  <a:schemeClr val="tx1"/>
                </a:solidFill>
                <a:latin typeface="+mn-lt"/>
                <a:ea typeface="+mn-ea"/>
                <a:cs typeface="+mn-cs"/>
              </a:rPr>
              <a:t>Parmar</a:t>
            </a:r>
            <a:r>
              <a:rPr lang="en-US" sz="1200" kern="1200" baseline="0" dirty="0" smtClean="0">
                <a:solidFill>
                  <a:schemeClr val="tx1"/>
                </a:solidFill>
                <a:latin typeface="+mn-lt"/>
                <a:ea typeface="+mn-ea"/>
                <a:cs typeface="+mn-cs"/>
              </a:rPr>
              <a:t>, and </a:t>
            </a:r>
            <a:r>
              <a:rPr lang="en-US" sz="1200" kern="1200" baseline="0" dirty="0" err="1" smtClean="0">
                <a:solidFill>
                  <a:schemeClr val="tx1"/>
                </a:solidFill>
                <a:latin typeface="+mn-lt"/>
                <a:ea typeface="+mn-ea"/>
                <a:cs typeface="+mn-cs"/>
              </a:rPr>
              <a:t>Vipul</a:t>
            </a:r>
            <a:r>
              <a:rPr lang="en-US" sz="1200" kern="1200" baseline="0" dirty="0" smtClean="0">
                <a:solidFill>
                  <a:schemeClr val="tx1"/>
                </a:solidFill>
                <a:latin typeface="+mn-lt"/>
                <a:ea typeface="+mn-ea"/>
                <a:cs typeface="+mn-cs"/>
              </a:rPr>
              <a:t> Kumar Gupta. Indian Journal of Human Genetics 2009 Sep-Dec; 15(3): 140–142. </a:t>
            </a:r>
            <a:r>
              <a:rPr lang="en-US" sz="1200" kern="1200" baseline="0" dirty="0" err="1" smtClean="0">
                <a:solidFill>
                  <a:schemeClr val="tx1"/>
                </a:solidFill>
                <a:latin typeface="+mn-lt"/>
                <a:ea typeface="+mn-ea"/>
                <a:cs typeface="+mn-cs"/>
              </a:rPr>
              <a:t>doi</a:t>
            </a:r>
            <a:r>
              <a:rPr lang="en-US" sz="1200" kern="1200" baseline="0" dirty="0" smtClean="0">
                <a:solidFill>
                  <a:schemeClr val="tx1"/>
                </a:solidFill>
                <a:latin typeface="+mn-lt"/>
                <a:ea typeface="+mn-ea"/>
                <a:cs typeface="+mn-cs"/>
              </a:rPr>
              <a:t>: 10.4103/0971-6866.60191. http://www.ncbi.nlm.nih.gov/pmc/articles/PMC2922631/ </a:t>
            </a:r>
          </a:p>
          <a:p>
            <a:endParaRPr lang="en-US" dirty="0"/>
          </a:p>
        </p:txBody>
      </p:sp>
      <p:sp>
        <p:nvSpPr>
          <p:cNvPr id="4" name="Slide Number Placeholder 3"/>
          <p:cNvSpPr>
            <a:spLocks noGrp="1"/>
          </p:cNvSpPr>
          <p:nvPr>
            <p:ph type="sldNum" sz="quarter" idx="10"/>
          </p:nvPr>
        </p:nvSpPr>
        <p:spPr/>
        <p:txBody>
          <a:bodyPr/>
          <a:lstStyle/>
          <a:p>
            <a:fld id="{F037C70B-962B-4D55-A288-F12A277D100C}"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b="0" i="0" kern="1200" dirty="0" smtClean="0">
                <a:solidFill>
                  <a:schemeClr val="tx1"/>
                </a:solidFill>
                <a:latin typeface="+mn-lt"/>
                <a:ea typeface="+mn-ea"/>
                <a:cs typeface="+mn-cs"/>
              </a:rPr>
              <a:t>Student Slide: EXPLAIN</a:t>
            </a: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INSTRUCTIONS:</a:t>
            </a:r>
          </a:p>
          <a:p>
            <a:pPr>
              <a:buFontTx/>
              <a:buChar char="-"/>
            </a:pPr>
            <a:r>
              <a:rPr lang="en-US" sz="1200" b="0" i="0" kern="1200" baseline="0" dirty="0" smtClean="0">
                <a:solidFill>
                  <a:schemeClr val="tx1"/>
                </a:solidFill>
                <a:latin typeface="+mn-lt"/>
                <a:ea typeface="+mn-ea"/>
                <a:cs typeface="+mn-cs"/>
              </a:rPr>
              <a:t> Facilitate students thinking about the final analysis question.</a:t>
            </a:r>
          </a:p>
          <a:p>
            <a:pPr lvl="1">
              <a:buFont typeface="Arial" pitchFamily="34" charset="0"/>
              <a:buChar char="•"/>
            </a:pPr>
            <a:r>
              <a:rPr lang="en-US" sz="1200" b="0" i="0" kern="1200" baseline="0" dirty="0" smtClean="0">
                <a:solidFill>
                  <a:schemeClr val="tx1"/>
                </a:solidFill>
                <a:latin typeface="+mn-lt"/>
                <a:ea typeface="+mn-ea"/>
                <a:cs typeface="+mn-cs"/>
              </a:rPr>
              <a:t> You have all read and heard about a lot of different ways mutations can occur. All of those different ways seem to have different consequences for the organisms they are happening in.</a:t>
            </a:r>
          </a:p>
          <a:p>
            <a:pPr lvl="1">
              <a:buFont typeface="Arial" pitchFamily="34" charset="0"/>
              <a:buChar char="•"/>
            </a:pPr>
            <a:r>
              <a:rPr lang="en-US" sz="1200" b="0" i="0" kern="1200" baseline="0" dirty="0" smtClean="0">
                <a:solidFill>
                  <a:schemeClr val="tx1"/>
                </a:solidFill>
                <a:latin typeface="+mn-lt"/>
                <a:ea typeface="+mn-ea"/>
                <a:cs typeface="+mn-cs"/>
              </a:rPr>
              <a:t> But they all still have one thing in common.</a:t>
            </a:r>
          </a:p>
          <a:p>
            <a:pPr lvl="1">
              <a:buFont typeface="Arial" pitchFamily="34" charset="0"/>
              <a:buChar char="•"/>
            </a:pPr>
            <a:r>
              <a:rPr lang="en-US" sz="1200" b="0" i="0" kern="1200" baseline="0" dirty="0" smtClean="0">
                <a:solidFill>
                  <a:schemeClr val="tx1"/>
                </a:solidFill>
                <a:latin typeface="+mn-lt"/>
                <a:ea typeface="+mn-ea"/>
                <a:cs typeface="+mn-cs"/>
              </a:rPr>
              <a:t> Ask: What common thing occurs in each mutation we discussed?</a:t>
            </a:r>
          </a:p>
          <a:p>
            <a:pPr marL="1143000" lvl="2" indent="-228600">
              <a:buFont typeface="Wingdings" pitchFamily="2" charset="2"/>
              <a:buChar char="§"/>
            </a:pPr>
            <a:r>
              <a:rPr lang="en-US" sz="1200" b="0" i="0" kern="1200" baseline="0" dirty="0" smtClean="0">
                <a:solidFill>
                  <a:schemeClr val="tx1"/>
                </a:solidFill>
                <a:latin typeface="+mn-lt"/>
                <a:ea typeface="+mn-ea"/>
                <a:cs typeface="+mn-cs"/>
              </a:rPr>
              <a:t>Give students time to discuss at tables, then share out</a:t>
            </a:r>
          </a:p>
          <a:p>
            <a:pPr marL="1143000" lvl="2" indent="-228600">
              <a:buFont typeface="Wingdings" pitchFamily="2" charset="2"/>
              <a:buChar char="§"/>
            </a:pPr>
            <a:r>
              <a:rPr lang="en-US" sz="1200" b="0" i="0" kern="1200" baseline="0" dirty="0" smtClean="0">
                <a:solidFill>
                  <a:schemeClr val="tx1"/>
                </a:solidFill>
                <a:latin typeface="+mn-lt"/>
                <a:ea typeface="+mn-ea"/>
                <a:cs typeface="+mn-cs"/>
              </a:rPr>
              <a:t> ESR: DNA is damaged, DNA is changed, DNA is mutated, the organism gets sick</a:t>
            </a:r>
          </a:p>
          <a:p>
            <a:pPr marL="1600200" lvl="3" indent="-228600">
              <a:buFont typeface="Courier New" pitchFamily="49" charset="0"/>
              <a:buChar char="o"/>
            </a:pPr>
            <a:r>
              <a:rPr lang="en-US" sz="1200" b="0" i="0" kern="1200" baseline="0" dirty="0" smtClean="0">
                <a:solidFill>
                  <a:schemeClr val="tx1"/>
                </a:solidFill>
                <a:latin typeface="+mn-lt"/>
                <a:ea typeface="+mn-ea"/>
                <a:cs typeface="+mn-cs"/>
              </a:rPr>
              <a:t>If students respond with last ESR point out that although we know that is probably true, not all the articles mentioned what happens to organisms affected by those mutations. Prompt them to think about what WAS mentioned in all the articles and look back at what a genetic mutation is.</a:t>
            </a:r>
          </a:p>
          <a:p>
            <a:pPr marL="1143000" lvl="2" indent="-228600">
              <a:buFont typeface="Wingdings" pitchFamily="2" charset="2"/>
              <a:buChar char="§"/>
            </a:pPr>
            <a:r>
              <a:rPr lang="en-US" sz="1200" b="0" i="0" kern="1200" baseline="0" dirty="0" smtClean="0">
                <a:solidFill>
                  <a:schemeClr val="tx1"/>
                </a:solidFill>
                <a:latin typeface="+mn-lt"/>
                <a:ea typeface="+mn-ea"/>
                <a:cs typeface="+mn-cs"/>
              </a:rPr>
              <a:t> </a:t>
            </a:r>
            <a:r>
              <a:rPr lang="en-US" sz="1200" b="0" i="0" u="sng" kern="1200" baseline="0" dirty="0" smtClean="0">
                <a:solidFill>
                  <a:schemeClr val="tx1"/>
                </a:solidFill>
                <a:latin typeface="+mn-lt"/>
                <a:ea typeface="+mn-ea"/>
                <a:cs typeface="+mn-cs"/>
              </a:rPr>
              <a:t>Students should record their answers in the space provided in their notebooks</a:t>
            </a:r>
          </a:p>
          <a:p>
            <a:pPr lvl="0">
              <a:buFontTx/>
              <a:buChar char="-"/>
            </a:pPr>
            <a:r>
              <a:rPr lang="en-US" sz="1200" b="0" i="0" kern="1200" baseline="0" dirty="0" smtClean="0">
                <a:solidFill>
                  <a:schemeClr val="tx1"/>
                </a:solidFill>
                <a:latin typeface="+mn-lt"/>
                <a:ea typeface="+mn-ea"/>
                <a:cs typeface="+mn-cs"/>
              </a:rPr>
              <a:t>Assign homework</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i="0" kern="1200" baseline="0" dirty="0" smtClean="0">
                <a:solidFill>
                  <a:schemeClr val="tx1"/>
                </a:solidFill>
                <a:latin typeface="+mn-lt"/>
                <a:ea typeface="+mn-ea"/>
                <a:cs typeface="+mn-cs"/>
              </a:rPr>
              <a:t> </a:t>
            </a:r>
            <a:r>
              <a:rPr lang="en-US" b="0" baseline="0" dirty="0" smtClean="0"/>
              <a:t> Students go back to original hypothesis they came up with at the beginning of the lesson. Are these hypotheses right? If not create new hypotheses using evidence learned in class and evidence recorded in notebooks. </a:t>
            </a:r>
            <a:r>
              <a:rPr lang="en-US" b="0" u="sng" baseline="0" dirty="0" smtClean="0"/>
              <a:t>Students record new answers in notebook under initial question.</a:t>
            </a:r>
            <a:endParaRPr lang="en-US" b="0" baseline="0" dirty="0" smtClean="0"/>
          </a:p>
          <a:p>
            <a:pPr lvl="1">
              <a:buFont typeface="Arial" pitchFamily="34" charset="0"/>
              <a:buChar char="•"/>
            </a:pPr>
            <a:endParaRPr lang="en-US" sz="1200" b="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a:buFontTx/>
              <a:buChar char="-"/>
            </a:pPr>
            <a:r>
              <a:rPr lang="en-US" sz="1200" b="0" i="0" kern="1200" baseline="0" dirty="0" smtClean="0">
                <a:solidFill>
                  <a:schemeClr val="tx1"/>
                </a:solidFill>
                <a:latin typeface="+mn-lt"/>
                <a:ea typeface="+mn-ea"/>
                <a:cs typeface="+mn-cs"/>
              </a:rPr>
              <a:t> To make sure students are clear that all genetic mutations, no matter what causes them, affect and damage DNA.</a:t>
            </a:r>
          </a:p>
          <a:p>
            <a:pPr>
              <a:buFontTx/>
              <a:buChar char="-"/>
            </a:pPr>
            <a:endParaRPr lang="en-US" sz="1200" b="0" i="0" kern="1200" baseline="0" dirty="0" smtClean="0">
              <a:solidFill>
                <a:schemeClr val="tx1"/>
              </a:solidFill>
              <a:latin typeface="+mn-lt"/>
              <a:ea typeface="+mn-ea"/>
              <a:cs typeface="+mn-cs"/>
            </a:endParaRPr>
          </a:p>
          <a:p>
            <a:pPr>
              <a:buFontTx/>
              <a:buNone/>
            </a:pPr>
            <a:r>
              <a:rPr lang="en-US" sz="1200" b="1" i="0" kern="1200" baseline="0" dirty="0" smtClean="0">
                <a:solidFill>
                  <a:schemeClr val="tx1"/>
                </a:solidFill>
                <a:latin typeface="+mn-lt"/>
                <a:ea typeface="+mn-ea"/>
                <a:cs typeface="+mn-cs"/>
              </a:rPr>
              <a:t>NOTES:</a:t>
            </a:r>
          </a:p>
          <a:p>
            <a:pPr>
              <a:buFontTx/>
              <a:buNone/>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r>
              <a:rPr lang="en-US" dirty="0" smtClean="0"/>
              <a:t>-Melting DNA image: Wikipedia </a:t>
            </a:r>
            <a:r>
              <a:rPr lang="en-US" sz="1200" kern="1200" baseline="0" dirty="0" smtClean="0">
                <a:solidFill>
                  <a:schemeClr val="tx1"/>
                </a:solidFill>
                <a:latin typeface="+mn-lt"/>
                <a:ea typeface="+mn-ea"/>
                <a:cs typeface="+mn-cs"/>
              </a:rPr>
              <a:t> Creative Commons</a:t>
            </a:r>
          </a:p>
          <a:p>
            <a:r>
              <a:rPr lang="en-US" sz="1200" kern="1200" baseline="0" dirty="0" smtClean="0">
                <a:solidFill>
                  <a:schemeClr val="tx1"/>
                </a:solidFill>
                <a:latin typeface="+mn-lt"/>
                <a:ea typeface="+mn-ea"/>
                <a:cs typeface="+mn-cs"/>
              </a:rPr>
              <a:t>Dr. </a:t>
            </a:r>
            <a:r>
              <a:rPr lang="en-US" sz="1200" kern="1200" baseline="0" dirty="0" err="1" smtClean="0">
                <a:solidFill>
                  <a:schemeClr val="tx1"/>
                </a:solidFill>
                <a:latin typeface="+mn-lt"/>
                <a:ea typeface="+mn-ea"/>
                <a:cs typeface="+mn-cs"/>
              </a:rPr>
              <a:t>Alper</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Uzun</a:t>
            </a:r>
            <a:r>
              <a:rPr lang="en-US" sz="1200" kern="1200" baseline="0" dirty="0" smtClean="0">
                <a:solidFill>
                  <a:schemeClr val="tx1"/>
                </a:solidFill>
                <a:latin typeface="+mn-lt"/>
                <a:ea typeface="+mn-ea"/>
                <a:cs typeface="+mn-cs"/>
              </a:rPr>
              <a:t>; http://www.biocomicals.com/comics/2011/01/06/my-lovely-uv-light/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-Risks from smoking image: Public Domain</a:t>
            </a:r>
          </a:p>
          <a:p>
            <a:r>
              <a:rPr lang="en-US" sz="1200" kern="1200" baseline="0" dirty="0" smtClean="0">
                <a:solidFill>
                  <a:schemeClr val="tx1"/>
                </a:solidFill>
                <a:latin typeface="+mn-lt"/>
                <a:ea typeface="+mn-ea"/>
                <a:cs typeface="+mn-cs"/>
              </a:rPr>
              <a:t>http://</a:t>
            </a:r>
            <a:r>
              <a:rPr lang="en-US" sz="1200" kern="1200" baseline="0" dirty="0" smtClean="0">
                <a:solidFill>
                  <a:schemeClr val="tx1"/>
                </a:solidFill>
                <a:latin typeface="+mn-lt"/>
                <a:ea typeface="+mn-ea"/>
                <a:cs typeface="+mn-cs"/>
              </a:rPr>
              <a:t>en.wikipedia.org/wiki/File:Risks-form-smoking-moking-can-damage-every-part -of-the-body.png </a:t>
            </a:r>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-Skull image: Wikipedia Creative Commons</a:t>
            </a:r>
          </a:p>
          <a:p>
            <a:r>
              <a:rPr lang="en-US" sz="1200" kern="1200" baseline="0" dirty="0" smtClean="0">
                <a:solidFill>
                  <a:schemeClr val="tx1"/>
                </a:solidFill>
                <a:latin typeface="+mn-lt"/>
                <a:ea typeface="+mn-ea"/>
                <a:cs typeface="+mn-cs"/>
              </a:rPr>
              <a:t>http://en.wikipedia.org/wiki/ </a:t>
            </a:r>
            <a:r>
              <a:rPr lang="en-US" sz="1200" kern="1200" baseline="0" dirty="0" smtClean="0">
                <a:solidFill>
                  <a:schemeClr val="tx1"/>
                </a:solidFill>
                <a:latin typeface="+mn-lt"/>
                <a:ea typeface="+mn-ea"/>
                <a:cs typeface="+mn-cs"/>
              </a:rPr>
              <a:t>File:Hazard-T.svg </a:t>
            </a:r>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t>
            </a:r>
            <a:r>
              <a:rPr lang="en-US" sz="1200" kern="1200" baseline="0" dirty="0" err="1" smtClean="0">
                <a:solidFill>
                  <a:schemeClr val="tx1"/>
                </a:solidFill>
                <a:latin typeface="+mn-lt"/>
                <a:ea typeface="+mn-ea"/>
                <a:cs typeface="+mn-cs"/>
              </a:rPr>
              <a:t>Progeria</a:t>
            </a:r>
            <a:r>
              <a:rPr lang="en-US" sz="1200" kern="1200" baseline="0" dirty="0" smtClean="0">
                <a:solidFill>
                  <a:schemeClr val="tx1"/>
                </a:solidFill>
                <a:latin typeface="+mn-lt"/>
                <a:ea typeface="+mn-ea"/>
                <a:cs typeface="+mn-cs"/>
              </a:rPr>
              <a:t> image: Wikipedia Creative Commons</a:t>
            </a:r>
          </a:p>
          <a:p>
            <a:r>
              <a:rPr lang="en-US" sz="1200" kern="1200" baseline="0" dirty="0" smtClean="0">
                <a:solidFill>
                  <a:schemeClr val="tx1"/>
                </a:solidFill>
                <a:latin typeface="+mn-lt"/>
                <a:ea typeface="+mn-ea"/>
                <a:cs typeface="+mn-cs"/>
              </a:rPr>
              <a:t>http://en.wikipedia.org/wiki/File:Progeria.png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t>
            </a:r>
            <a:r>
              <a:rPr lang="en-US" sz="1200" kern="1200" baseline="0" dirty="0" err="1" smtClean="0">
                <a:solidFill>
                  <a:schemeClr val="tx1"/>
                </a:solidFill>
                <a:latin typeface="+mn-lt"/>
                <a:ea typeface="+mn-ea"/>
                <a:cs typeface="+mn-cs"/>
              </a:rPr>
              <a:t>Ectrodactyly</a:t>
            </a:r>
            <a:r>
              <a:rPr lang="en-US" sz="1200" kern="1200" baseline="0" dirty="0" smtClean="0">
                <a:solidFill>
                  <a:schemeClr val="tx1"/>
                </a:solidFill>
                <a:latin typeface="+mn-lt"/>
                <a:ea typeface="+mn-ea"/>
                <a:cs typeface="+mn-cs"/>
              </a:rPr>
              <a:t> image: </a:t>
            </a:r>
          </a:p>
          <a:p>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Geetanjali</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Jindal</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Veena</a:t>
            </a:r>
            <a:r>
              <a:rPr lang="en-US" sz="1200" kern="1200" baseline="0" dirty="0" smtClean="0">
                <a:solidFill>
                  <a:schemeClr val="tx1"/>
                </a:solidFill>
                <a:latin typeface="+mn-lt"/>
                <a:ea typeface="+mn-ea"/>
                <a:cs typeface="+mn-cs"/>
              </a:rPr>
              <a:t> R. </a:t>
            </a:r>
            <a:r>
              <a:rPr lang="en-US" sz="1200" kern="1200" baseline="0" dirty="0" err="1" smtClean="0">
                <a:solidFill>
                  <a:schemeClr val="tx1"/>
                </a:solidFill>
                <a:latin typeface="+mn-lt"/>
                <a:ea typeface="+mn-ea"/>
                <a:cs typeface="+mn-cs"/>
              </a:rPr>
              <a:t>Parmar</a:t>
            </a:r>
            <a:r>
              <a:rPr lang="en-US" sz="1200" kern="1200" baseline="0" dirty="0" smtClean="0">
                <a:solidFill>
                  <a:schemeClr val="tx1"/>
                </a:solidFill>
                <a:latin typeface="+mn-lt"/>
                <a:ea typeface="+mn-ea"/>
                <a:cs typeface="+mn-cs"/>
              </a:rPr>
              <a:t>, and </a:t>
            </a:r>
            <a:r>
              <a:rPr lang="en-US" sz="1200" kern="1200" baseline="0" dirty="0" err="1" smtClean="0">
                <a:solidFill>
                  <a:schemeClr val="tx1"/>
                </a:solidFill>
                <a:latin typeface="+mn-lt"/>
                <a:ea typeface="+mn-ea"/>
                <a:cs typeface="+mn-cs"/>
              </a:rPr>
              <a:t>Vipul</a:t>
            </a:r>
            <a:r>
              <a:rPr lang="en-US" sz="1200" kern="1200" baseline="0" dirty="0" smtClean="0">
                <a:solidFill>
                  <a:schemeClr val="tx1"/>
                </a:solidFill>
                <a:latin typeface="+mn-lt"/>
                <a:ea typeface="+mn-ea"/>
                <a:cs typeface="+mn-cs"/>
              </a:rPr>
              <a:t> Kumar Gupta. Indian Journal of Human Genetics 2009 Sep-Dec; 15(3): 140–142. </a:t>
            </a:r>
            <a:r>
              <a:rPr lang="en-US" sz="1200" kern="1200" baseline="0" dirty="0" err="1" smtClean="0">
                <a:solidFill>
                  <a:schemeClr val="tx1"/>
                </a:solidFill>
                <a:latin typeface="+mn-lt"/>
                <a:ea typeface="+mn-ea"/>
                <a:cs typeface="+mn-cs"/>
              </a:rPr>
              <a:t>doi</a:t>
            </a:r>
            <a:r>
              <a:rPr lang="en-US" sz="1200" kern="1200" baseline="0" dirty="0" smtClean="0">
                <a:solidFill>
                  <a:schemeClr val="tx1"/>
                </a:solidFill>
                <a:latin typeface="+mn-lt"/>
                <a:ea typeface="+mn-ea"/>
                <a:cs typeface="+mn-cs"/>
              </a:rPr>
              <a:t>: 10.4103/0971-6866.60191. http://www.ncbi.nlm.nih.gov/pmc/articles/PMC2922631/ </a:t>
            </a:r>
          </a:p>
          <a:p>
            <a:endParaRPr lang="en-US" dirty="0"/>
          </a:p>
        </p:txBody>
      </p:sp>
      <p:sp>
        <p:nvSpPr>
          <p:cNvPr id="4" name="Slide Number Placeholder 3"/>
          <p:cNvSpPr>
            <a:spLocks noGrp="1"/>
          </p:cNvSpPr>
          <p:nvPr>
            <p:ph type="sldNum" sz="quarter" idx="10"/>
          </p:nvPr>
        </p:nvSpPr>
        <p:spPr/>
        <p:txBody>
          <a:bodyPr/>
          <a:lstStyle/>
          <a:p>
            <a:fld id="{F037C70B-962B-4D55-A288-F12A277D100C}"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Teacher Slide: EXTEND</a:t>
            </a:r>
          </a:p>
          <a:p>
            <a:pPr>
              <a:buFontTx/>
              <a:buNone/>
            </a:pPr>
            <a:endParaRPr lang="en-US" baseline="0" dirty="0" smtClean="0"/>
          </a:p>
          <a:p>
            <a:r>
              <a:rPr lang="en-US" b="1" dirty="0" smtClean="0"/>
              <a:t>INSTRUCTIONS:</a:t>
            </a:r>
          </a:p>
          <a:p>
            <a:pPr marL="0" marR="0" indent="0" algn="l" defTabSz="457200" rtl="0" eaLnBrk="1" fontAlgn="auto" latinLnBrk="0" hangingPunct="1">
              <a:lnSpc>
                <a:spcPct val="100000"/>
              </a:lnSpc>
              <a:spcBef>
                <a:spcPts val="0"/>
              </a:spcBef>
              <a:spcAft>
                <a:spcPts val="0"/>
              </a:spcAft>
              <a:buClrTx/>
              <a:buSzTx/>
              <a:buFontTx/>
              <a:buNone/>
              <a:tabLst/>
              <a:defRPr/>
            </a:pPr>
            <a:r>
              <a:rPr lang="en-US" b="0" i="0" baseline="0" dirty="0" smtClean="0"/>
              <a:t>- This slide can be used as a quick reference for the EXTEND section. More details will be provided in the comments for each slide.</a:t>
            </a:r>
          </a:p>
          <a:p>
            <a:endParaRPr lang="en-US" b="1" baseline="0" dirty="0" smtClean="0"/>
          </a:p>
          <a:p>
            <a:r>
              <a:rPr lang="en-US" b="1" baseline="0" dirty="0" smtClean="0"/>
              <a:t>EXTEND GOAL:</a:t>
            </a:r>
            <a:endParaRPr lang="en-US" dirty="0" smtClean="0"/>
          </a:p>
          <a:p>
            <a:pPr>
              <a:buFontTx/>
              <a:buChar char="-"/>
            </a:pPr>
            <a:r>
              <a:rPr lang="en-US" dirty="0" smtClean="0"/>
              <a:t>Give</a:t>
            </a:r>
            <a:r>
              <a:rPr lang="en-US" baseline="0" dirty="0" smtClean="0"/>
              <a:t> students the opportunity to synthesize what they have learned from their readings and class presentations.</a:t>
            </a:r>
          </a:p>
          <a:p>
            <a:pPr>
              <a:buFontTx/>
              <a:buChar char="-"/>
            </a:pPr>
            <a:endParaRPr lang="en-US" dirty="0" smtClean="0"/>
          </a:p>
          <a:p>
            <a:r>
              <a:rPr lang="en-US" b="1" dirty="0" smtClean="0"/>
              <a:t>OVERVIEW:</a:t>
            </a:r>
          </a:p>
          <a:p>
            <a:pPr marL="228600" indent="-228600">
              <a:buFont typeface="+mj-lt"/>
              <a:buAutoNum type="arabicPeriod"/>
            </a:pPr>
            <a:r>
              <a:rPr lang="en-US" b="0" dirty="0" smtClean="0"/>
              <a:t>Students</a:t>
            </a:r>
            <a:r>
              <a:rPr lang="en-US" b="0" baseline="0" dirty="0" smtClean="0"/>
              <a:t> watch Brain Pop video on Antibiotic Resistance</a:t>
            </a:r>
          </a:p>
          <a:p>
            <a:pPr marL="685800" lvl="1" indent="-228600">
              <a:buFont typeface="Arial" pitchFamily="34" charset="0"/>
              <a:buChar char="•"/>
            </a:pPr>
            <a:r>
              <a:rPr lang="en-US" b="0" baseline="0" dirty="0" smtClean="0">
                <a:latin typeface="Calibri" charset="0"/>
              </a:rPr>
              <a:t>http://www.brainpop.com/health/diseasesinjuriesandconditions/antibioticresistance/</a:t>
            </a:r>
            <a:endParaRPr lang="en-US" b="0" baseline="0" dirty="0" smtClean="0"/>
          </a:p>
          <a:p>
            <a:pPr marL="228600" lvl="0" indent="-228600">
              <a:buFont typeface="+mj-lt"/>
              <a:buAutoNum type="arabicPeriod"/>
            </a:pPr>
            <a:r>
              <a:rPr lang="en-US" sz="1200" b="0" i="0" kern="1200" baseline="0" dirty="0" smtClean="0">
                <a:solidFill>
                  <a:schemeClr val="tx1"/>
                </a:solidFill>
                <a:latin typeface="+mn-lt"/>
                <a:ea typeface="+mn-ea"/>
                <a:cs typeface="+mn-cs"/>
              </a:rPr>
              <a:t>Ask: Why is it important that these single celled bacteria are being influenced by genetic mutations?</a:t>
            </a:r>
          </a:p>
          <a:p>
            <a:pPr lvl="1">
              <a:buFont typeface="Arial" pitchFamily="34" charset="0"/>
              <a:buChar char="•"/>
            </a:pPr>
            <a:r>
              <a:rPr lang="en-US" sz="1200" b="0" i="0" kern="1200" baseline="0" dirty="0" smtClean="0">
                <a:solidFill>
                  <a:schemeClr val="tx1"/>
                </a:solidFill>
                <a:latin typeface="+mn-lt"/>
                <a:ea typeface="+mn-ea"/>
                <a:cs typeface="+mn-cs"/>
              </a:rPr>
              <a:t> ESR: They can make us sick, they cause MSRA, they are resistant to antibiotics</a:t>
            </a:r>
          </a:p>
          <a:p>
            <a:pPr marL="228600" lvl="0" indent="-228600">
              <a:buFont typeface="+mj-lt"/>
              <a:buAutoNum type="arabicPeriod"/>
            </a:pPr>
            <a:r>
              <a:rPr lang="en-US" sz="1200" b="0" i="0" kern="1200" baseline="0" dirty="0" smtClean="0">
                <a:solidFill>
                  <a:schemeClr val="tx1"/>
                </a:solidFill>
                <a:latin typeface="+mn-lt"/>
                <a:ea typeface="+mn-ea"/>
                <a:cs typeface="+mn-cs"/>
              </a:rPr>
              <a:t>Ask: Do mutations always negative or deleterious consequences for the organism?</a:t>
            </a:r>
          </a:p>
          <a:p>
            <a:pPr lvl="1">
              <a:buFont typeface="Arial" pitchFamily="34" charset="0"/>
              <a:buChar char="•"/>
            </a:pPr>
            <a:r>
              <a:rPr lang="en-US" sz="1200" b="0" i="0" kern="1200" baseline="0" dirty="0" smtClean="0">
                <a:solidFill>
                  <a:schemeClr val="tx1"/>
                </a:solidFill>
                <a:latin typeface="+mn-lt"/>
                <a:ea typeface="+mn-ea"/>
                <a:cs typeface="+mn-cs"/>
              </a:rPr>
              <a:t>ESR: No, sometimes they can make the organism stronger like in the antibiotic resistance bacteria but sometimes they can cause cancer or diseases like </a:t>
            </a:r>
            <a:r>
              <a:rPr lang="en-US" sz="1200" b="0" i="0" kern="1200" baseline="0" dirty="0" err="1" smtClean="0">
                <a:solidFill>
                  <a:schemeClr val="tx1"/>
                </a:solidFill>
                <a:latin typeface="+mn-lt"/>
                <a:ea typeface="+mn-ea"/>
                <a:cs typeface="+mn-cs"/>
              </a:rPr>
              <a:t>Progeria</a:t>
            </a:r>
            <a:r>
              <a:rPr lang="en-US" sz="1200" b="0" i="0" kern="1200" baseline="0" dirty="0" smtClean="0">
                <a:solidFill>
                  <a:schemeClr val="tx1"/>
                </a:solidFill>
                <a:latin typeface="+mn-lt"/>
                <a:ea typeface="+mn-ea"/>
                <a:cs typeface="+mn-cs"/>
              </a:rPr>
              <a:t> and </a:t>
            </a:r>
            <a:r>
              <a:rPr lang="en-US" sz="1200" b="0" i="0" kern="1200" baseline="0" dirty="0" err="1" smtClean="0">
                <a:solidFill>
                  <a:schemeClr val="tx1"/>
                </a:solidFill>
                <a:latin typeface="+mn-lt"/>
                <a:ea typeface="+mn-ea"/>
                <a:cs typeface="+mn-cs"/>
              </a:rPr>
              <a:t>Ectrodactyly</a:t>
            </a:r>
            <a:r>
              <a:rPr lang="en-US" sz="1200" b="0" i="0" kern="1200" baseline="0" dirty="0" smtClean="0">
                <a:solidFill>
                  <a:schemeClr val="tx1"/>
                </a:solidFill>
                <a:latin typeface="+mn-lt"/>
                <a:ea typeface="+mn-ea"/>
                <a:cs typeface="+mn-cs"/>
              </a:rPr>
              <a:t>.</a:t>
            </a:r>
          </a:p>
          <a:p>
            <a:pPr marL="228600" lvl="0" indent="-228600">
              <a:buFont typeface="+mj-lt"/>
              <a:buAutoNum type="arabicPeriod"/>
            </a:pPr>
            <a:r>
              <a:rPr lang="en-US" sz="1200" b="0" i="0" kern="1200" baseline="0" dirty="0" smtClean="0">
                <a:solidFill>
                  <a:schemeClr val="tx1"/>
                </a:solidFill>
                <a:latin typeface="+mn-lt"/>
                <a:ea typeface="+mn-ea"/>
                <a:cs typeface="+mn-cs"/>
              </a:rPr>
              <a:t>Connect to next lesson</a:t>
            </a:r>
          </a:p>
          <a:p>
            <a:pPr marL="228600" indent="-228600">
              <a:buFont typeface="+mj-lt"/>
              <a:buNone/>
            </a:pPr>
            <a:endParaRPr lang="en-US" b="0" dirty="0" smtClean="0"/>
          </a:p>
          <a:p>
            <a:r>
              <a:rPr lang="en-US" b="1" dirty="0" smtClean="0"/>
              <a:t>NOTES:</a:t>
            </a:r>
          </a:p>
          <a:p>
            <a:pPr>
              <a:buFontTx/>
              <a:buChar char="-"/>
            </a:pPr>
            <a:r>
              <a:rPr lang="en-US" baseline="0" dirty="0" smtClean="0"/>
              <a:t> This extend is optional, it’s a great way to bridge into concepts discussed in the next lesson but can be skipped if the class is short on time.</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endParaRPr lang="en-US" dirty="0"/>
          </a:p>
        </p:txBody>
      </p:sp>
      <p:sp>
        <p:nvSpPr>
          <p:cNvPr id="4" name="Slide Number Placeholder 3"/>
          <p:cNvSpPr>
            <a:spLocks noGrp="1"/>
          </p:cNvSpPr>
          <p:nvPr>
            <p:ph type="sldNum" sz="quarter" idx="10"/>
          </p:nvPr>
        </p:nvSpPr>
        <p:spPr/>
        <p:txBody>
          <a:bodyPr/>
          <a:lstStyle/>
          <a:p>
            <a:fld id="{F037C70B-962B-4D55-A288-F12A277D100C}"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b="0" i="0" kern="1200" dirty="0" smtClean="0">
                <a:solidFill>
                  <a:schemeClr val="tx1"/>
                </a:solidFill>
                <a:latin typeface="+mn-lt"/>
                <a:ea typeface="+mn-ea"/>
                <a:cs typeface="+mn-cs"/>
              </a:rPr>
              <a:t>Student Slide: EXTEND</a:t>
            </a:r>
          </a:p>
          <a:p>
            <a:endParaRPr lang="en-US" sz="1200" b="0"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INSTRUCTIONS:</a:t>
            </a:r>
          </a:p>
          <a:p>
            <a:pPr>
              <a:buFontTx/>
              <a:buChar char="-"/>
            </a:pPr>
            <a:r>
              <a:rPr lang="en-US" sz="1200" b="0" i="0" kern="1200" baseline="0" dirty="0" smtClean="0">
                <a:solidFill>
                  <a:schemeClr val="tx1"/>
                </a:solidFill>
                <a:latin typeface="+mn-lt"/>
                <a:ea typeface="+mn-ea"/>
                <a:cs typeface="+mn-cs"/>
              </a:rPr>
              <a:t> Connect extend to the lesson</a:t>
            </a:r>
          </a:p>
          <a:p>
            <a:pPr lvl="1">
              <a:buFont typeface="Arial" pitchFamily="34" charset="0"/>
              <a:buChar char="•"/>
            </a:pPr>
            <a:r>
              <a:rPr lang="en-US" sz="1200" b="0" i="0" kern="1200" baseline="0" dirty="0" smtClean="0">
                <a:solidFill>
                  <a:schemeClr val="tx1"/>
                </a:solidFill>
                <a:latin typeface="+mn-lt"/>
                <a:ea typeface="+mn-ea"/>
                <a:cs typeface="+mn-cs"/>
              </a:rPr>
              <a:t> We have been talking a lot about what causes genetic mutations, but we haven’t talked about the consequences of those mutations very much.</a:t>
            </a:r>
          </a:p>
          <a:p>
            <a:pPr lvl="1">
              <a:buFont typeface="Arial" pitchFamily="34" charset="0"/>
              <a:buChar char="•"/>
            </a:pPr>
            <a:r>
              <a:rPr lang="en-US" sz="1200" b="0" i="0" kern="1200" baseline="0" dirty="0" smtClean="0">
                <a:solidFill>
                  <a:schemeClr val="tx1"/>
                </a:solidFill>
                <a:latin typeface="+mn-lt"/>
                <a:ea typeface="+mn-ea"/>
                <a:cs typeface="+mn-cs"/>
              </a:rPr>
              <a:t> We are going to watch a video about antibiotic resistance in bacteria and you’re going to see that this is an example of how genetic mutations can affect single celled organisms, not just multi-cellular ones like us.</a:t>
            </a:r>
          </a:p>
          <a:p>
            <a:pPr lvl="0">
              <a:buFontTx/>
              <a:buChar char="-"/>
            </a:pPr>
            <a:r>
              <a:rPr lang="en-US" sz="1200" b="0" i="0" kern="1200" baseline="0" dirty="0" smtClean="0">
                <a:solidFill>
                  <a:schemeClr val="tx1"/>
                </a:solidFill>
                <a:latin typeface="+mn-lt"/>
                <a:ea typeface="+mn-ea"/>
                <a:cs typeface="+mn-cs"/>
              </a:rPr>
              <a:t>Play Brain Pop video: Antibiotic Resistance (http://www.brainpop.com/health/diseasesinjuriesandconditions/antibioticresistance/)</a:t>
            </a:r>
          </a:p>
          <a:p>
            <a:pPr lvl="1">
              <a:buFont typeface="Arial" pitchFamily="34" charset="0"/>
              <a:buChar char="•"/>
            </a:pPr>
            <a:r>
              <a:rPr lang="en-US" sz="1200" b="0" i="0" kern="1200" baseline="0" dirty="0" smtClean="0">
                <a:solidFill>
                  <a:schemeClr val="tx1"/>
                </a:solidFill>
                <a:latin typeface="+mn-lt"/>
                <a:ea typeface="+mn-ea"/>
                <a:cs typeface="+mn-cs"/>
              </a:rPr>
              <a:t> Instruct students to focus on the video, they will not need to talk or take notes while it’s playing.</a:t>
            </a:r>
          </a:p>
          <a:p>
            <a:pPr lvl="0">
              <a:buFontTx/>
              <a:buChar char="-"/>
            </a:pPr>
            <a:r>
              <a:rPr lang="en-US" sz="1200" b="0" i="0" kern="1200" baseline="0" dirty="0" smtClean="0">
                <a:solidFill>
                  <a:schemeClr val="tx1"/>
                </a:solidFill>
                <a:latin typeface="+mn-lt"/>
                <a:ea typeface="+mn-ea"/>
                <a:cs typeface="+mn-cs"/>
              </a:rPr>
              <a:t>Ask: Why is it important that these single celled bacteria are being influenced by genetic mutations?</a:t>
            </a:r>
          </a:p>
          <a:p>
            <a:pPr lvl="1">
              <a:buFont typeface="Arial" pitchFamily="34" charset="0"/>
              <a:buChar char="•"/>
            </a:pPr>
            <a:r>
              <a:rPr lang="en-US" sz="1200" b="0" i="0" kern="1200" baseline="0" dirty="0" smtClean="0">
                <a:solidFill>
                  <a:schemeClr val="tx1"/>
                </a:solidFill>
                <a:latin typeface="+mn-lt"/>
                <a:ea typeface="+mn-ea"/>
                <a:cs typeface="+mn-cs"/>
              </a:rPr>
              <a:t> Students discuss at tables and share out to the class.</a:t>
            </a:r>
          </a:p>
          <a:p>
            <a:pPr lvl="1">
              <a:buFont typeface="Arial" pitchFamily="34" charset="0"/>
              <a:buChar char="•"/>
            </a:pPr>
            <a:r>
              <a:rPr lang="en-US" sz="1200" b="0" i="0" kern="1200" baseline="0" dirty="0" smtClean="0">
                <a:solidFill>
                  <a:schemeClr val="tx1"/>
                </a:solidFill>
                <a:latin typeface="+mn-lt"/>
                <a:ea typeface="+mn-ea"/>
                <a:cs typeface="+mn-cs"/>
              </a:rPr>
              <a:t> ESR: They can make us sick, they cause MSRA, they are resistant to antibiotics</a:t>
            </a:r>
          </a:p>
          <a:p>
            <a:pPr lvl="0">
              <a:buFontTx/>
              <a:buChar char="-"/>
            </a:pPr>
            <a:r>
              <a:rPr lang="en-US" sz="1200" b="0" i="0" kern="1200" baseline="0" dirty="0" smtClean="0">
                <a:solidFill>
                  <a:schemeClr val="tx1"/>
                </a:solidFill>
                <a:latin typeface="+mn-lt"/>
                <a:ea typeface="+mn-ea"/>
                <a:cs typeface="+mn-cs"/>
              </a:rPr>
              <a:t>Ask: Do mutations always negative or deleterious consequences for the organism?</a:t>
            </a:r>
          </a:p>
          <a:p>
            <a:pPr lvl="1">
              <a:buFont typeface="Arial" pitchFamily="34" charset="0"/>
              <a:buChar char="•"/>
            </a:pPr>
            <a:r>
              <a:rPr lang="en-US" sz="1200" b="0" i="0" kern="1200" baseline="0" dirty="0" smtClean="0">
                <a:solidFill>
                  <a:schemeClr val="tx1"/>
                </a:solidFill>
                <a:latin typeface="+mn-lt"/>
                <a:ea typeface="+mn-ea"/>
                <a:cs typeface="+mn-cs"/>
              </a:rPr>
              <a:t> Students discuss at tables and share out to the class.</a:t>
            </a:r>
          </a:p>
          <a:p>
            <a:pPr lvl="1">
              <a:buFont typeface="Arial" pitchFamily="34" charset="0"/>
              <a:buChar char="•"/>
            </a:pPr>
            <a:r>
              <a:rPr lang="en-US" sz="1200" b="0" i="0" kern="1200" baseline="0" dirty="0" smtClean="0">
                <a:solidFill>
                  <a:schemeClr val="tx1"/>
                </a:solidFill>
                <a:latin typeface="+mn-lt"/>
                <a:ea typeface="+mn-ea"/>
                <a:cs typeface="+mn-cs"/>
              </a:rPr>
              <a:t>ESR: No, sometimes they can make the organism stronger like in the antibiotic resistance bacteria but sometimes they can cause cancer or diseases like </a:t>
            </a:r>
            <a:r>
              <a:rPr lang="en-US" sz="1200" b="0" i="0" kern="1200" baseline="0" dirty="0" err="1" smtClean="0">
                <a:solidFill>
                  <a:schemeClr val="tx1"/>
                </a:solidFill>
                <a:latin typeface="+mn-lt"/>
                <a:ea typeface="+mn-ea"/>
                <a:cs typeface="+mn-cs"/>
              </a:rPr>
              <a:t>Progeria</a:t>
            </a:r>
            <a:r>
              <a:rPr lang="en-US" sz="1200" b="0" i="0" kern="1200" baseline="0" dirty="0" smtClean="0">
                <a:solidFill>
                  <a:schemeClr val="tx1"/>
                </a:solidFill>
                <a:latin typeface="+mn-lt"/>
                <a:ea typeface="+mn-ea"/>
                <a:cs typeface="+mn-cs"/>
              </a:rPr>
              <a:t> and </a:t>
            </a:r>
            <a:r>
              <a:rPr lang="en-US" sz="1200" b="0" i="0" kern="1200" baseline="0" dirty="0" err="1" smtClean="0">
                <a:solidFill>
                  <a:schemeClr val="tx1"/>
                </a:solidFill>
                <a:latin typeface="+mn-lt"/>
                <a:ea typeface="+mn-ea"/>
                <a:cs typeface="+mn-cs"/>
              </a:rPr>
              <a:t>Ectrodactyly</a:t>
            </a:r>
            <a:r>
              <a:rPr lang="en-US" sz="1200" b="0" i="0" kern="1200" baseline="0" dirty="0" smtClean="0">
                <a:solidFill>
                  <a:schemeClr val="tx1"/>
                </a:solidFill>
                <a:latin typeface="+mn-lt"/>
                <a:ea typeface="+mn-ea"/>
                <a:cs typeface="+mn-cs"/>
              </a:rPr>
              <a:t>.</a:t>
            </a:r>
          </a:p>
          <a:p>
            <a:pPr lvl="0">
              <a:buFontTx/>
              <a:buChar char="-"/>
            </a:pPr>
            <a:r>
              <a:rPr lang="en-US" sz="1200" b="0" i="0" kern="1200" baseline="0" dirty="0" smtClean="0">
                <a:solidFill>
                  <a:schemeClr val="tx1"/>
                </a:solidFill>
                <a:latin typeface="+mn-lt"/>
                <a:ea typeface="+mn-ea"/>
                <a:cs typeface="+mn-cs"/>
              </a:rPr>
              <a:t>Connect to next lesson</a:t>
            </a:r>
          </a:p>
          <a:p>
            <a:pPr lvl="1">
              <a:buFont typeface="Arial" pitchFamily="34" charset="0"/>
              <a:buChar char="•"/>
            </a:pPr>
            <a:r>
              <a:rPr lang="en-US" sz="1200" b="0" i="0" kern="1200" baseline="0" dirty="0" smtClean="0">
                <a:solidFill>
                  <a:schemeClr val="tx1"/>
                </a:solidFill>
                <a:latin typeface="+mn-lt"/>
                <a:ea typeface="+mn-ea"/>
                <a:cs typeface="+mn-cs"/>
              </a:rPr>
              <a:t> In the final lesson of our mutation unit we will be looking at mutations in single celled organisms and assessing when a mutation might be beneficial or deleterious. </a:t>
            </a:r>
          </a:p>
          <a:p>
            <a:pPr lvl="1">
              <a:buFontTx/>
              <a:buChar char="-"/>
            </a:pPr>
            <a:endParaRPr lang="en-US" sz="1200" b="0" i="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SLIDE GOAL:</a:t>
            </a:r>
          </a:p>
          <a:p>
            <a:pPr>
              <a:buFontTx/>
              <a:buChar char="-"/>
            </a:pPr>
            <a:r>
              <a:rPr lang="en-US" sz="1200" b="0" i="0" kern="1200" baseline="0" dirty="0" smtClean="0">
                <a:solidFill>
                  <a:schemeClr val="tx1"/>
                </a:solidFill>
                <a:latin typeface="+mn-lt"/>
                <a:ea typeface="+mn-ea"/>
                <a:cs typeface="+mn-cs"/>
              </a:rPr>
              <a:t> Give students the opportunity to think about mutations in a single celled organism that are actually beneficial to an organism and </a:t>
            </a:r>
          </a:p>
          <a:p>
            <a:pPr>
              <a:buFontTx/>
              <a:buNone/>
            </a:pPr>
            <a:r>
              <a:rPr lang="en-US" sz="1200" b="1" i="0" kern="1200" baseline="0" dirty="0" smtClean="0">
                <a:solidFill>
                  <a:schemeClr val="tx1"/>
                </a:solidFill>
                <a:latin typeface="+mn-lt"/>
                <a:ea typeface="+mn-ea"/>
                <a:cs typeface="+mn-cs"/>
              </a:rPr>
              <a:t>NOTES:</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 -A Brain Pop account is required to watch this video, login before class to make the process smoother.</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 Screenshot is a hyperlink to the video.</a:t>
            </a:r>
          </a:p>
          <a:p>
            <a:pPr>
              <a:buFontTx/>
              <a:buNone/>
            </a:pPr>
            <a:endParaRPr lang="en-US"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a:t>
            </a:r>
            <a:r>
              <a:rPr lang="en-US" b="0" dirty="0" smtClean="0">
                <a:latin typeface="Calibri" charset="0"/>
              </a:rPr>
              <a:t> Brain Pop</a:t>
            </a:r>
            <a:r>
              <a:rPr lang="en-US" b="0" baseline="0" dirty="0" smtClean="0">
                <a:latin typeface="Calibri" charset="0"/>
              </a:rPr>
              <a:t> video, Antibiotic Resistance Screenshot: http://www.brainpop.com/health/diseasesinjuriesandconditions/antibioticresistance/</a:t>
            </a:r>
            <a:endParaRPr lang="en-US" b="1" dirty="0" smtClean="0">
              <a:latin typeface="Calibri" charset="0"/>
            </a:endParaRPr>
          </a:p>
        </p:txBody>
      </p:sp>
      <p:sp>
        <p:nvSpPr>
          <p:cNvPr id="4" name="Slide Number Placeholder 3"/>
          <p:cNvSpPr>
            <a:spLocks noGrp="1"/>
          </p:cNvSpPr>
          <p:nvPr>
            <p:ph type="sldNum" sz="quarter" idx="10"/>
          </p:nvPr>
        </p:nvSpPr>
        <p:spPr/>
        <p:txBody>
          <a:bodyPr/>
          <a:lstStyle/>
          <a:p>
            <a:fld id="{F037C70B-962B-4D55-A288-F12A277D100C}"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solidFill>
                  <a:prstClr val="white"/>
                </a:solidFill>
              </a:rPr>
              <a:t>http://earthref.org/SCC</a:t>
            </a:r>
            <a:endParaRPr lang="en-US" dirty="0">
              <a:solidFill>
                <a:prstClr val="white"/>
              </a:solidFill>
            </a:endParaRPr>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0195BB4C-95C3-48AE-B924-932573251E75}" type="datetimeFigureOut">
              <a:rPr lang="en-US" smtClean="0"/>
              <a:pPr/>
              <a:t>6/30/2014</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dirty="0">
              <a:solidFill>
                <a:prstClr val="white"/>
              </a:solidFill>
            </a:endParaRPr>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dirty="0">
              <a:solidFill>
                <a:prstClr val="white"/>
              </a:solidFill>
            </a:endParaRPr>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0CE123C-DADB-49DA-BB23-857E84B6F4BA}" type="slidenum">
              <a:rPr lang="en-US" smtClean="0">
                <a:solidFill>
                  <a:srgbClr val="8CADAE">
                    <a:shade val="75000"/>
                  </a:srgbClr>
                </a:solidFill>
              </a:rPr>
              <a:pPr/>
              <a:t>‹#›</a:t>
            </a:fld>
            <a:endParaRPr lang="en-US" dirty="0">
              <a:solidFill>
                <a:srgbClr val="8CADAE">
                  <a:shade val="75000"/>
                </a:srgbClr>
              </a:solidFill>
            </a:endParaRPr>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195BB4C-95C3-48AE-B924-932573251E75}" type="datetimeFigureOut">
              <a:rPr lang="en-US" smtClean="0"/>
              <a:pPr/>
              <a:t>6/30/2014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E0CE123C-DADB-49DA-BB23-857E84B6F4B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pPr defTabSz="457200"/>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pPr defTabSz="457200"/>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pPr defTabSz="457200"/>
            <a:fld id="{2699FF66-05F8-374C-B745-6BF8E34BE28D}" type="slidenum">
              <a:rPr lang="en-US" smtClean="0"/>
              <a:pPr defTabSz="457200"/>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9" r:id="rId6"/>
    <p:sldLayoutId id="2147483680" r:id="rId7"/>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brainpop.com/science/cellularlifeandgenetics/geneticmutation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hyperlink" Target="http://www.brainpop.com/health/diseasesinjuriesandconditions/antibioticresistanc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brainpop.com/health/diseasesinjuriesandconditions/antibioticresistance/"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685800" y="2971800"/>
            <a:ext cx="7772400" cy="3209544"/>
          </a:xfrm>
        </p:spPr>
        <p:txBody>
          <a:bodyPr/>
          <a:lstStyle/>
          <a:p>
            <a:pPr algn="ctr">
              <a:buNone/>
            </a:pPr>
            <a:r>
              <a:rPr lang="en-US" sz="2800" i="1" dirty="0" smtClean="0"/>
              <a:t>Using articles to explain possible causes of genetic mutation</a:t>
            </a:r>
          </a:p>
          <a:p>
            <a:pPr algn="ctr">
              <a:buNone/>
            </a:pPr>
            <a:endParaRPr lang="en-US" dirty="0"/>
          </a:p>
        </p:txBody>
      </p:sp>
      <p:sp>
        <p:nvSpPr>
          <p:cNvPr id="4" name="Title 3"/>
          <p:cNvSpPr>
            <a:spLocks noGrp="1"/>
          </p:cNvSpPr>
          <p:nvPr>
            <p:ph type="ctrTitle"/>
          </p:nvPr>
        </p:nvSpPr>
        <p:spPr/>
        <p:txBody>
          <a:bodyPr anchor="ctr"/>
          <a:lstStyle/>
          <a:p>
            <a:r>
              <a:rPr lang="en-US" smtClean="0"/>
              <a:t>Mutation Unit:</a:t>
            </a:r>
            <a:br>
              <a:rPr lang="en-US" smtClean="0"/>
            </a:br>
            <a:r>
              <a:rPr lang="en-US" smtClean="0"/>
              <a:t>Causes </a:t>
            </a:r>
            <a:r>
              <a:rPr lang="en-US" dirty="0" smtClean="0"/>
              <a:t>of mutations</a:t>
            </a:r>
            <a:endParaRPr lang="en-US" dirty="0"/>
          </a:p>
        </p:txBody>
      </p:sp>
      <p:sp>
        <p:nvSpPr>
          <p:cNvPr id="6" name="Footer Placeholder 3"/>
          <p:cNvSpPr>
            <a:spLocks noGrp="1"/>
          </p:cNvSpPr>
          <p:nvPr>
            <p:ph type="ftr" sz="quarter" idx="11"/>
          </p:nvPr>
        </p:nvSpPr>
        <p:spPr>
          <a:xfrm>
            <a:off x="163040" y="6396672"/>
            <a:ext cx="3581400" cy="365760"/>
          </a:xfrm>
        </p:spPr>
        <p:txBody>
          <a:bodyPr/>
          <a:lstStyle/>
          <a:p>
            <a:r>
              <a:rPr lang="en-US" dirty="0" smtClean="0">
                <a:solidFill>
                  <a:prstClr val="white"/>
                </a:solidFill>
              </a:rPr>
              <a:t>http://earthref.org/SCC</a:t>
            </a:r>
            <a:endParaRPr lang="en-US" dirty="0">
              <a:solidFill>
                <a:prstClr val="white"/>
              </a:solidFill>
            </a:endParaRPr>
          </a:p>
        </p:txBody>
      </p:sp>
      <p:sp>
        <p:nvSpPr>
          <p:cNvPr id="7"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 overview</a:t>
            </a:r>
            <a:endParaRPr lang="en-US" dirty="0"/>
          </a:p>
        </p:txBody>
      </p:sp>
      <p:sp>
        <p:nvSpPr>
          <p:cNvPr id="3" name="Content Placeholder 2"/>
          <p:cNvSpPr>
            <a:spLocks noGrp="1"/>
          </p:cNvSpPr>
          <p:nvPr>
            <p:ph sz="quarter" idx="1"/>
          </p:nvPr>
        </p:nvSpPr>
        <p:spPr/>
        <p:txBody>
          <a:bodyPr/>
          <a:lstStyle/>
          <a:p>
            <a:r>
              <a:rPr lang="en-US" dirty="0" smtClean="0"/>
              <a:t>Vocabulary</a:t>
            </a:r>
          </a:p>
          <a:p>
            <a:pPr lvl="1"/>
            <a:r>
              <a:rPr lang="en-US" u="sng" dirty="0" smtClean="0"/>
              <a:t>Defining genetic mutation in notebooks</a:t>
            </a:r>
          </a:p>
          <a:p>
            <a:r>
              <a:rPr lang="en-US" dirty="0" smtClean="0"/>
              <a:t>Hypothesizing: </a:t>
            </a:r>
            <a:r>
              <a:rPr lang="en-US" sz="2800" dirty="0" smtClean="0"/>
              <a:t>What causes genetic mutations? </a:t>
            </a:r>
          </a:p>
          <a:p>
            <a:pPr lvl="1"/>
            <a:r>
              <a:rPr lang="en-US" u="sng" dirty="0" smtClean="0"/>
              <a:t>Students record answers in notebooks</a:t>
            </a:r>
          </a:p>
          <a:p>
            <a:r>
              <a:rPr lang="en-US" dirty="0" smtClean="0"/>
              <a:t>Brain Pop video on  genetic mutation</a:t>
            </a:r>
          </a:p>
          <a:p>
            <a:pPr lvl="1"/>
            <a:r>
              <a:rPr lang="en-US" dirty="0" smtClean="0"/>
              <a:t>Followed by </a:t>
            </a:r>
            <a:r>
              <a:rPr lang="en-US" u="sng" dirty="0" smtClean="0"/>
              <a:t>quiz</a:t>
            </a:r>
          </a:p>
          <a:p>
            <a:pPr lvl="1"/>
            <a:r>
              <a:rPr lang="en-US" u="sng" dirty="0" smtClean="0"/>
              <a:t>Students record 3 main points</a:t>
            </a:r>
          </a:p>
          <a:p>
            <a:r>
              <a:rPr lang="en-US" dirty="0" smtClean="0"/>
              <a:t>Vocabulary</a:t>
            </a:r>
          </a:p>
          <a:p>
            <a:pPr lvl="1"/>
            <a:r>
              <a:rPr lang="en-US" u="sng" dirty="0" smtClean="0"/>
              <a:t>Students record vocabulary learned from the video</a:t>
            </a:r>
          </a:p>
          <a:p>
            <a:pPr lvl="1"/>
            <a:endParaRPr lang="en-US" dirty="0" smtClean="0"/>
          </a:p>
        </p:txBody>
      </p:sp>
      <p:sp>
        <p:nvSpPr>
          <p:cNvPr id="4"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5"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Vocabulary:</a:t>
            </a:r>
            <a:endParaRPr lang="en-US" dirty="0"/>
          </a:p>
        </p:txBody>
      </p:sp>
      <p:sp>
        <p:nvSpPr>
          <p:cNvPr id="6" name="Content Placeholder 5"/>
          <p:cNvSpPr>
            <a:spLocks noGrp="1"/>
          </p:cNvSpPr>
          <p:nvPr>
            <p:ph sz="quarter" idx="1"/>
          </p:nvPr>
        </p:nvSpPr>
        <p:spPr>
          <a:xfrm>
            <a:off x="304800" y="5181600"/>
            <a:ext cx="8503920" cy="990600"/>
          </a:xfrm>
        </p:spPr>
        <p:txBody>
          <a:bodyPr>
            <a:normAutofit/>
          </a:bodyPr>
          <a:lstStyle/>
          <a:p>
            <a:r>
              <a:rPr lang="en-US" b="1" dirty="0" smtClean="0"/>
              <a:t>Genetic mutation: </a:t>
            </a:r>
            <a:r>
              <a:rPr lang="en-US" dirty="0" smtClean="0"/>
              <a:t>Changes in the arrangement of base pairs (nucleotides) in the DNA of an organism.</a:t>
            </a:r>
          </a:p>
          <a:p>
            <a:endParaRPr lang="en-US" b="1" dirty="0" smtClean="0"/>
          </a:p>
          <a:p>
            <a:endParaRPr lang="en-US" b="1" dirty="0" smtClean="0"/>
          </a:p>
        </p:txBody>
      </p:sp>
      <p:sp>
        <p:nvSpPr>
          <p:cNvPr id="9" name="Footer Placeholder 3"/>
          <p:cNvSpPr>
            <a:spLocks noGrp="1"/>
          </p:cNvSpPr>
          <p:nvPr>
            <p:ph type="ftr" sz="quarter" idx="11"/>
          </p:nvPr>
        </p:nvSpPr>
        <p:spPr>
          <a:xfrm>
            <a:off x="163040" y="6396672"/>
            <a:ext cx="3581400" cy="365760"/>
          </a:xfrm>
        </p:spPr>
        <p:txBody>
          <a:bodyPr/>
          <a:lstStyle/>
          <a:p>
            <a:r>
              <a:rPr lang="en-US" dirty="0" smtClean="0">
                <a:solidFill>
                  <a:schemeClr val="bg1"/>
                </a:solidFill>
              </a:rPr>
              <a:t>http://earthref.org/SCC</a:t>
            </a:r>
            <a:endParaRPr lang="en-US" dirty="0">
              <a:solidFill>
                <a:schemeClr val="bg1"/>
              </a:solidFill>
            </a:endParaRPr>
          </a:p>
        </p:txBody>
      </p:sp>
      <p:sp>
        <p:nvSpPr>
          <p:cNvPr id="10" name="Date Placeholder 4"/>
          <p:cNvSpPr>
            <a:spLocks noGrp="1"/>
          </p:cNvSpPr>
          <p:nvPr>
            <p:ph type="dt" sz="half" idx="10"/>
          </p:nvPr>
        </p:nvSpPr>
        <p:spPr>
          <a:xfrm>
            <a:off x="5932960" y="6390808"/>
            <a:ext cx="3044952" cy="365760"/>
          </a:xfrm>
        </p:spPr>
        <p:txBody>
          <a:bodyPr/>
          <a:lstStyle/>
          <a:p>
            <a:r>
              <a:rPr lang="en-US" dirty="0" smtClean="0">
                <a:solidFill>
                  <a:schemeClr val="bg1"/>
                </a:solidFill>
              </a:rPr>
              <a:t>Scripps Classroom Connection</a:t>
            </a:r>
            <a:endParaRPr lang="en-US" dirty="0">
              <a:solidFill>
                <a:schemeClr val="bg1"/>
              </a:solidFill>
            </a:endParaRPr>
          </a:p>
        </p:txBody>
      </p:sp>
      <p:grpSp>
        <p:nvGrpSpPr>
          <p:cNvPr id="11" name="Group 10"/>
          <p:cNvGrpSpPr/>
          <p:nvPr/>
        </p:nvGrpSpPr>
        <p:grpSpPr>
          <a:xfrm>
            <a:off x="2590800" y="1828800"/>
            <a:ext cx="3886200" cy="3182197"/>
            <a:chOff x="2590800" y="1828800"/>
            <a:chExt cx="3886200" cy="3182197"/>
          </a:xfrm>
        </p:grpSpPr>
        <p:pic>
          <p:nvPicPr>
            <p:cNvPr id="1026" name="Picture 2"/>
            <p:cNvPicPr>
              <a:picLocks noChangeAspect="1" noChangeArrowheads="1"/>
            </p:cNvPicPr>
            <p:nvPr/>
          </p:nvPicPr>
          <p:blipFill>
            <a:blip r:embed="rId3" cstate="print"/>
            <a:srcRect l="63543" t="28889" r="24041" b="42963"/>
            <a:stretch>
              <a:fillRect/>
            </a:stretch>
          </p:blipFill>
          <p:spPr bwMode="auto">
            <a:xfrm>
              <a:off x="2590800" y="1828800"/>
              <a:ext cx="3886200" cy="2895600"/>
            </a:xfrm>
            <a:prstGeom prst="rect">
              <a:avLst/>
            </a:prstGeom>
            <a:noFill/>
            <a:ln w="9525">
              <a:noFill/>
              <a:miter lim="800000"/>
              <a:headEnd/>
              <a:tailEnd/>
            </a:ln>
          </p:spPr>
        </p:pic>
        <p:sp>
          <p:nvSpPr>
            <p:cNvPr id="7" name="TextBox 6"/>
            <p:cNvSpPr txBox="1"/>
            <p:nvPr/>
          </p:nvSpPr>
          <p:spPr>
            <a:xfrm>
              <a:off x="2590800" y="1828800"/>
              <a:ext cx="1143000" cy="369332"/>
            </a:xfrm>
            <a:prstGeom prst="rect">
              <a:avLst/>
            </a:prstGeom>
            <a:solidFill>
              <a:schemeClr val="bg1"/>
            </a:solidFill>
          </p:spPr>
          <p:txBody>
            <a:bodyPr wrap="square" rtlCol="0">
              <a:spAutoFit/>
            </a:bodyPr>
            <a:lstStyle/>
            <a:p>
              <a:r>
                <a:rPr lang="en-US" dirty="0" smtClean="0"/>
                <a:t>Normal</a:t>
              </a:r>
              <a:endParaRPr lang="en-US" dirty="0"/>
            </a:p>
          </p:txBody>
        </p:sp>
        <p:sp>
          <p:nvSpPr>
            <p:cNvPr id="8" name="TextBox 7"/>
            <p:cNvSpPr txBox="1"/>
            <p:nvPr/>
          </p:nvSpPr>
          <p:spPr>
            <a:xfrm>
              <a:off x="2590800" y="4364666"/>
              <a:ext cx="1371600" cy="646331"/>
            </a:xfrm>
            <a:prstGeom prst="rect">
              <a:avLst/>
            </a:prstGeom>
            <a:solidFill>
              <a:schemeClr val="bg1"/>
            </a:solidFill>
          </p:spPr>
          <p:txBody>
            <a:bodyPr wrap="square" rtlCol="0">
              <a:spAutoFit/>
            </a:bodyPr>
            <a:lstStyle/>
            <a:p>
              <a:r>
                <a:rPr lang="en-US" dirty="0" smtClean="0"/>
                <a:t>Abnormal/ Mutant</a:t>
              </a:r>
              <a:endParaRPr lang="en-US" dirty="0"/>
            </a:p>
          </p:txBody>
        </p:sp>
      </p:grpSp>
      <p:sp>
        <p:nvSpPr>
          <p:cNvPr id="12" name="Rectangle 11"/>
          <p:cNvSpPr/>
          <p:nvPr/>
        </p:nvSpPr>
        <p:spPr>
          <a:xfrm>
            <a:off x="4191000" y="1600200"/>
            <a:ext cx="1219200" cy="3505200"/>
          </a:xfrm>
          <a:prstGeom prst="rect">
            <a:avLst/>
          </a:prstGeom>
          <a:noFill/>
          <a:ln w="57150">
            <a:solidFill>
              <a:srgbClr val="FFFF00"/>
            </a:solidFill>
            <a:prstDash val="solid"/>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Hypothesize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6" name="TextBox 5"/>
          <p:cNvSpPr txBox="1"/>
          <p:nvPr/>
        </p:nvSpPr>
        <p:spPr>
          <a:xfrm>
            <a:off x="304800" y="5562600"/>
            <a:ext cx="8610600" cy="707886"/>
          </a:xfrm>
          <a:prstGeom prst="rect">
            <a:avLst/>
          </a:prstGeom>
          <a:solidFill>
            <a:schemeClr val="accent5">
              <a:lumMod val="60000"/>
              <a:lumOff val="40000"/>
            </a:schemeClr>
          </a:solidFill>
        </p:spPr>
        <p:txBody>
          <a:bodyPr wrap="square" rtlCol="0" anchor="ctr">
            <a:spAutoFit/>
          </a:bodyPr>
          <a:lstStyle/>
          <a:p>
            <a:pPr algn="ctr"/>
            <a:r>
              <a:rPr lang="en-US" sz="4000" dirty="0" smtClean="0"/>
              <a:t>What causes genetic mutations? </a:t>
            </a:r>
            <a:endParaRPr lang="en-US" sz="4000" dirty="0"/>
          </a:p>
        </p:txBody>
      </p:sp>
      <p:pic>
        <p:nvPicPr>
          <p:cNvPr id="7" name="Picture 6" descr="Gene to protein activity.JPG"/>
          <p:cNvPicPr>
            <a:picLocks noChangeAspect="1"/>
          </p:cNvPicPr>
          <p:nvPr/>
        </p:nvPicPr>
        <p:blipFill>
          <a:blip r:embed="rId3" cstate="print"/>
          <a:srcRect l="6078" r="2745" b="65556"/>
          <a:stretch>
            <a:fillRect/>
          </a:stretch>
        </p:blipFill>
        <p:spPr>
          <a:xfrm>
            <a:off x="2209800" y="1752600"/>
            <a:ext cx="4595038" cy="1301927"/>
          </a:xfrm>
          <a:prstGeom prst="rect">
            <a:avLst/>
          </a:prstGeom>
        </p:spPr>
      </p:pic>
      <p:pic>
        <p:nvPicPr>
          <p:cNvPr id="8" name="Picture 7" descr="Gene to protein activity.JPG"/>
          <p:cNvPicPr>
            <a:picLocks noChangeAspect="1"/>
          </p:cNvPicPr>
          <p:nvPr/>
        </p:nvPicPr>
        <p:blipFill>
          <a:blip r:embed="rId3" cstate="print"/>
          <a:srcRect l="6078" r="2745" b="65556"/>
          <a:stretch>
            <a:fillRect/>
          </a:stretch>
        </p:blipFill>
        <p:spPr>
          <a:xfrm>
            <a:off x="2209800" y="4171950"/>
            <a:ext cx="4595038" cy="1301927"/>
          </a:xfrm>
          <a:prstGeom prst="rect">
            <a:avLst/>
          </a:prstGeom>
        </p:spPr>
      </p:pic>
      <p:grpSp>
        <p:nvGrpSpPr>
          <p:cNvPr id="12" name="Group 11"/>
          <p:cNvGrpSpPr/>
          <p:nvPr/>
        </p:nvGrpSpPr>
        <p:grpSpPr>
          <a:xfrm>
            <a:off x="3962400" y="3124200"/>
            <a:ext cx="1371600" cy="953202"/>
            <a:chOff x="3962400" y="3124200"/>
            <a:chExt cx="1371600" cy="953202"/>
          </a:xfrm>
        </p:grpSpPr>
        <p:sp>
          <p:nvSpPr>
            <p:cNvPr id="9" name="Down Arrow 8"/>
            <p:cNvSpPr/>
            <p:nvPr/>
          </p:nvSpPr>
          <p:spPr>
            <a:xfrm>
              <a:off x="3962400" y="3200400"/>
              <a:ext cx="1371600" cy="877002"/>
            </a:xfrm>
            <a:prstGeom prst="downArrow">
              <a:avLst/>
            </a:prstGeom>
            <a:solidFill>
              <a:schemeClr val="tx2"/>
            </a:solidFill>
            <a:ln>
              <a:solidFill>
                <a:schemeClr val="tx2"/>
              </a:solidFill>
              <a:prstDash val="solid"/>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11" name="TextBox 10"/>
            <p:cNvSpPr txBox="1"/>
            <p:nvPr/>
          </p:nvSpPr>
          <p:spPr>
            <a:xfrm>
              <a:off x="4438650" y="3124200"/>
              <a:ext cx="838200" cy="923330"/>
            </a:xfrm>
            <a:prstGeom prst="rect">
              <a:avLst/>
            </a:prstGeom>
            <a:noFill/>
          </p:spPr>
          <p:txBody>
            <a:bodyPr wrap="square" rtlCol="0">
              <a:spAutoFit/>
            </a:bodyPr>
            <a:lstStyle/>
            <a:p>
              <a:r>
                <a:rPr lang="en-US" sz="5400" dirty="0" smtClean="0">
                  <a:solidFill>
                    <a:schemeClr val="bg1"/>
                  </a:solidFill>
                </a:rPr>
                <a:t>?</a:t>
              </a:r>
              <a:endParaRPr lang="en-US" sz="5400" dirty="0">
                <a:solidFill>
                  <a:schemeClr val="bg1"/>
                </a:solidFill>
              </a:endParaRPr>
            </a:p>
          </p:txBody>
        </p:sp>
      </p:grpSp>
      <p:sp>
        <p:nvSpPr>
          <p:cNvPr id="13" name="Rectangle 12"/>
          <p:cNvSpPr/>
          <p:nvPr/>
        </p:nvSpPr>
        <p:spPr>
          <a:xfrm>
            <a:off x="5597856" y="4267200"/>
            <a:ext cx="533400" cy="11430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Genetic Mutation?</a:t>
            </a:r>
            <a:endParaRPr lang="en-US" dirty="0"/>
          </a:p>
        </p:txBody>
      </p:sp>
      <p:pic>
        <p:nvPicPr>
          <p:cNvPr id="1026" name="Picture 2">
            <a:hlinkClick r:id="rId3"/>
          </p:cNvPr>
          <p:cNvPicPr>
            <a:picLocks noChangeAspect="1" noChangeArrowheads="1"/>
          </p:cNvPicPr>
          <p:nvPr/>
        </p:nvPicPr>
        <p:blipFill>
          <a:blip r:embed="rId4" cstate="print"/>
          <a:srcRect l="14364" t="22222" r="73220" b="49630"/>
          <a:stretch>
            <a:fillRect/>
          </a:stretch>
        </p:blipFill>
        <p:spPr bwMode="auto">
          <a:xfrm>
            <a:off x="1371600" y="1676400"/>
            <a:ext cx="6238374" cy="4648200"/>
          </a:xfrm>
          <a:prstGeom prst="rect">
            <a:avLst/>
          </a:prstGeom>
          <a:noFill/>
          <a:ln w="9525">
            <a:noFill/>
            <a:miter lim="800000"/>
            <a:headEnd/>
            <a:tailEnd/>
          </a:ln>
        </p:spPr>
      </p:pic>
      <p:sp>
        <p:nvSpPr>
          <p:cNvPr id="5" name="Footer Placeholder 3"/>
          <p:cNvSpPr>
            <a:spLocks noGrp="1"/>
          </p:cNvSpPr>
          <p:nvPr>
            <p:ph type="ftr" sz="quarter" idx="11"/>
          </p:nvPr>
        </p:nvSpPr>
        <p:spPr>
          <a:xfrm>
            <a:off x="163040" y="6396672"/>
            <a:ext cx="3581400" cy="365760"/>
          </a:xfrm>
        </p:spPr>
        <p:txBody>
          <a:bodyPr/>
          <a:lstStyle/>
          <a:p>
            <a:r>
              <a:rPr lang="en-US" dirty="0" smtClean="0">
                <a:solidFill>
                  <a:prstClr val="white"/>
                </a:solidFill>
              </a:rPr>
              <a:t>http://earthref.org/SCC</a:t>
            </a:r>
            <a:endParaRPr lang="en-US" dirty="0">
              <a:solidFill>
                <a:prstClr val="white"/>
              </a:solidFill>
            </a:endParaRPr>
          </a:p>
        </p:txBody>
      </p:sp>
      <p:sp>
        <p:nvSpPr>
          <p:cNvPr id="6"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Vocabulary:</a:t>
            </a:r>
            <a:endParaRPr lang="en-US" dirty="0"/>
          </a:p>
        </p:txBody>
      </p:sp>
      <p:sp>
        <p:nvSpPr>
          <p:cNvPr id="6" name="Content Placeholder 5"/>
          <p:cNvSpPr>
            <a:spLocks noGrp="1"/>
          </p:cNvSpPr>
          <p:nvPr>
            <p:ph sz="quarter" idx="1"/>
          </p:nvPr>
        </p:nvSpPr>
        <p:spPr>
          <a:xfrm>
            <a:off x="304800" y="1600200"/>
            <a:ext cx="8503920" cy="4572000"/>
          </a:xfrm>
        </p:spPr>
        <p:txBody>
          <a:bodyPr>
            <a:normAutofit/>
          </a:bodyPr>
          <a:lstStyle/>
          <a:p>
            <a:pPr lvl="0"/>
            <a:r>
              <a:rPr lang="en-US" b="1" dirty="0" smtClean="0"/>
              <a:t>Beneficial mutation: </a:t>
            </a:r>
            <a:r>
              <a:rPr lang="en-US" dirty="0" smtClean="0"/>
              <a:t>A mutation with a positive effect.</a:t>
            </a:r>
          </a:p>
          <a:p>
            <a:pPr lvl="0"/>
            <a:endParaRPr lang="en-US" b="1" dirty="0" smtClean="0"/>
          </a:p>
          <a:p>
            <a:pPr lvl="0"/>
            <a:r>
              <a:rPr lang="en-US" b="1" dirty="0" smtClean="0"/>
              <a:t>Deleterious mutation: </a:t>
            </a:r>
            <a:r>
              <a:rPr lang="en-US" dirty="0" smtClean="0"/>
              <a:t>A mutation with a negative effect.</a:t>
            </a:r>
          </a:p>
          <a:p>
            <a:pPr lvl="0"/>
            <a:endParaRPr lang="en-US" b="1" dirty="0" smtClean="0"/>
          </a:p>
          <a:p>
            <a:pPr lvl="0"/>
            <a:r>
              <a:rPr lang="en-US" b="1" dirty="0" smtClean="0"/>
              <a:t>Neutral mutation: </a:t>
            </a:r>
            <a:r>
              <a:rPr lang="en-US" dirty="0" smtClean="0"/>
              <a:t>A mutation with no effect.</a:t>
            </a:r>
            <a:endParaRPr lang="en-US" b="1" dirty="0" smtClean="0"/>
          </a:p>
          <a:p>
            <a:endParaRPr lang="en-US" b="1" dirty="0" smtClean="0"/>
          </a:p>
        </p:txBody>
      </p:sp>
      <p:sp>
        <p:nvSpPr>
          <p:cNvPr id="9" name="Footer Placeholder 3"/>
          <p:cNvSpPr>
            <a:spLocks noGrp="1"/>
          </p:cNvSpPr>
          <p:nvPr>
            <p:ph type="ftr" sz="quarter" idx="11"/>
          </p:nvPr>
        </p:nvSpPr>
        <p:spPr>
          <a:xfrm>
            <a:off x="163040" y="6396672"/>
            <a:ext cx="3581400" cy="365760"/>
          </a:xfrm>
        </p:spPr>
        <p:txBody>
          <a:bodyPr/>
          <a:lstStyle/>
          <a:p>
            <a:r>
              <a:rPr lang="en-US" dirty="0" smtClean="0">
                <a:solidFill>
                  <a:schemeClr val="bg1"/>
                </a:solidFill>
              </a:rPr>
              <a:t>http://earthref.org/SCC</a:t>
            </a:r>
            <a:endParaRPr lang="en-US" dirty="0">
              <a:solidFill>
                <a:schemeClr val="bg1"/>
              </a:solidFill>
            </a:endParaRPr>
          </a:p>
        </p:txBody>
      </p:sp>
      <p:sp>
        <p:nvSpPr>
          <p:cNvPr id="10" name="Date Placeholder 4"/>
          <p:cNvSpPr>
            <a:spLocks noGrp="1"/>
          </p:cNvSpPr>
          <p:nvPr>
            <p:ph type="dt" sz="half" idx="10"/>
          </p:nvPr>
        </p:nvSpPr>
        <p:spPr>
          <a:xfrm>
            <a:off x="5932960" y="6390808"/>
            <a:ext cx="3044952" cy="365760"/>
          </a:xfrm>
        </p:spPr>
        <p:txBody>
          <a:bodyPr/>
          <a:lstStyle/>
          <a:p>
            <a:r>
              <a:rPr lang="en-US" smtClean="0">
                <a:solidFill>
                  <a:schemeClr val="bg1"/>
                </a:solidFill>
              </a:rPr>
              <a:t>Scripps Classroom Connection</a:t>
            </a:r>
            <a:endParaRPr lang="en-US"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Explore overview</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Article review activity</a:t>
            </a:r>
          </a:p>
          <a:p>
            <a:pPr lvl="1"/>
            <a:r>
              <a:rPr lang="en-US" dirty="0" smtClean="0"/>
              <a:t>Activity: Students read articles about causes of mutations and present them to the class</a:t>
            </a:r>
          </a:p>
          <a:p>
            <a:pPr lvl="2"/>
            <a:r>
              <a:rPr lang="en-US" dirty="0" smtClean="0"/>
              <a:t>Students not presenting take notes on articles they haven’t read</a:t>
            </a:r>
          </a:p>
          <a:p>
            <a:pPr lvl="1"/>
            <a:r>
              <a:rPr lang="en-US" dirty="0" smtClean="0"/>
              <a:t>Goal: Students understand of some causes of genetic mutations. </a:t>
            </a:r>
          </a:p>
          <a:p>
            <a:pPr lvl="1"/>
            <a:r>
              <a:rPr lang="en-US" dirty="0" smtClean="0"/>
              <a:t>Materials:</a:t>
            </a:r>
          </a:p>
          <a:p>
            <a:pPr lvl="2"/>
            <a:r>
              <a:rPr lang="en-US" dirty="0" smtClean="0"/>
              <a:t>3. Causes of </a:t>
            </a:r>
            <a:r>
              <a:rPr lang="en-US" dirty="0" smtClean="0"/>
              <a:t>mutations-Article1-UV </a:t>
            </a:r>
            <a:r>
              <a:rPr lang="en-US" dirty="0" smtClean="0"/>
              <a:t>light.pdf</a:t>
            </a:r>
          </a:p>
          <a:p>
            <a:pPr lvl="2"/>
            <a:r>
              <a:rPr lang="en-US" dirty="0" smtClean="0"/>
              <a:t>3. Causes of </a:t>
            </a:r>
            <a:r>
              <a:rPr lang="en-US" dirty="0" smtClean="0"/>
              <a:t>mutations-Article2-Smoking.pdf</a:t>
            </a:r>
            <a:endParaRPr lang="en-US" dirty="0" smtClean="0"/>
          </a:p>
          <a:p>
            <a:pPr lvl="2"/>
            <a:r>
              <a:rPr lang="en-US" dirty="0" smtClean="0"/>
              <a:t>3. Causes of </a:t>
            </a:r>
            <a:r>
              <a:rPr lang="en-US" dirty="0" smtClean="0"/>
              <a:t>mutations-Article3-Benzene.pdf</a:t>
            </a:r>
            <a:endParaRPr lang="en-US" dirty="0" smtClean="0"/>
          </a:p>
          <a:p>
            <a:pPr lvl="2"/>
            <a:r>
              <a:rPr lang="en-US" dirty="0" smtClean="0"/>
              <a:t>3. Causes of </a:t>
            </a:r>
            <a:r>
              <a:rPr lang="en-US" dirty="0" smtClean="0"/>
              <a:t>mutations-Article4-Progeria.pdf</a:t>
            </a:r>
            <a:endParaRPr lang="en-US" dirty="0" smtClean="0"/>
          </a:p>
          <a:p>
            <a:pPr lvl="2"/>
            <a:r>
              <a:rPr lang="en-US" dirty="0" smtClean="0"/>
              <a:t>3. Causes of </a:t>
            </a:r>
            <a:r>
              <a:rPr lang="en-US" dirty="0" smtClean="0"/>
              <a:t>mutations-Article5-Ectrodactyly.pdf</a:t>
            </a:r>
            <a:endParaRPr lang="en-US" dirty="0" smtClean="0"/>
          </a:p>
          <a:p>
            <a:pPr lvl="2">
              <a:buNone/>
            </a:pPr>
            <a:endParaRPr lang="en-US" dirty="0" smtClean="0"/>
          </a:p>
          <a:p>
            <a:endParaRPr lang="en-US" dirty="0" smtClean="0"/>
          </a:p>
        </p:txBody>
      </p:sp>
      <p:sp>
        <p:nvSpPr>
          <p:cNvPr id="4"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5"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1"/>
          </p:nvPr>
        </p:nvSpPr>
        <p:spPr/>
        <p:txBody>
          <a:bodyPr/>
          <a:lstStyle/>
          <a:p>
            <a:r>
              <a:rPr lang="en-US" smtClean="0"/>
              <a:t>http://earthref.org/SCC</a:t>
            </a:r>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381000" y="381000"/>
            <a:ext cx="1851463" cy="1471025"/>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304800" y="2286000"/>
            <a:ext cx="1990232" cy="1600200"/>
          </a:xfrm>
          <a:prstGeom prst="rect">
            <a:avLst/>
          </a:prstGeom>
          <a:noFill/>
          <a:ln w="9525">
            <a:noFill/>
            <a:miter lim="800000"/>
            <a:headEnd/>
            <a:tailEnd/>
          </a:ln>
        </p:spPr>
      </p:pic>
      <p:pic>
        <p:nvPicPr>
          <p:cNvPr id="2052" name="Picture 4"/>
          <p:cNvPicPr>
            <a:picLocks noChangeAspect="1" noChangeArrowheads="1"/>
          </p:cNvPicPr>
          <p:nvPr/>
        </p:nvPicPr>
        <p:blipFill>
          <a:blip r:embed="rId5" cstate="print"/>
          <a:srcRect/>
          <a:stretch>
            <a:fillRect/>
          </a:stretch>
        </p:blipFill>
        <p:spPr bwMode="auto">
          <a:xfrm>
            <a:off x="381000" y="4191000"/>
            <a:ext cx="1676400" cy="1676400"/>
          </a:xfrm>
          <a:prstGeom prst="rect">
            <a:avLst/>
          </a:prstGeom>
          <a:noFill/>
          <a:ln w="9525">
            <a:noFill/>
            <a:miter lim="800000"/>
            <a:headEnd/>
            <a:tailEnd/>
          </a:ln>
        </p:spPr>
      </p:pic>
      <p:pic>
        <p:nvPicPr>
          <p:cNvPr id="2053" name="Picture 5"/>
          <p:cNvPicPr>
            <a:picLocks noChangeAspect="1" noChangeArrowheads="1"/>
          </p:cNvPicPr>
          <p:nvPr/>
        </p:nvPicPr>
        <p:blipFill>
          <a:blip r:embed="rId6" cstate="print"/>
          <a:srcRect/>
          <a:stretch>
            <a:fillRect/>
          </a:stretch>
        </p:blipFill>
        <p:spPr bwMode="auto">
          <a:xfrm>
            <a:off x="6858000" y="4572000"/>
            <a:ext cx="1152525" cy="1575769"/>
          </a:xfrm>
          <a:prstGeom prst="rect">
            <a:avLst/>
          </a:prstGeom>
          <a:noFill/>
          <a:ln w="9525">
            <a:noFill/>
            <a:miter lim="800000"/>
            <a:headEnd/>
            <a:tailEnd/>
          </a:ln>
        </p:spPr>
      </p:pic>
      <p:pic>
        <p:nvPicPr>
          <p:cNvPr id="2054" name="Picture 6"/>
          <p:cNvPicPr>
            <a:picLocks noChangeAspect="1" noChangeArrowheads="1"/>
          </p:cNvPicPr>
          <p:nvPr/>
        </p:nvPicPr>
        <p:blipFill>
          <a:blip r:embed="rId7" cstate="print"/>
          <a:srcRect/>
          <a:stretch>
            <a:fillRect/>
          </a:stretch>
        </p:blipFill>
        <p:spPr bwMode="auto">
          <a:xfrm>
            <a:off x="2895600" y="4572000"/>
            <a:ext cx="2209800" cy="1631994"/>
          </a:xfrm>
          <a:prstGeom prst="rect">
            <a:avLst/>
          </a:prstGeom>
          <a:noFill/>
          <a:ln w="9525">
            <a:noFill/>
            <a:miter lim="800000"/>
            <a:headEnd/>
            <a:tailEnd/>
          </a:ln>
        </p:spPr>
      </p:pic>
      <p:sp>
        <p:nvSpPr>
          <p:cNvPr id="13" name="TextBox 12"/>
          <p:cNvSpPr txBox="1"/>
          <p:nvPr/>
        </p:nvSpPr>
        <p:spPr>
          <a:xfrm>
            <a:off x="4343400" y="1676400"/>
            <a:ext cx="4267200" cy="2585323"/>
          </a:xfrm>
          <a:prstGeom prst="rect">
            <a:avLst/>
          </a:prstGeom>
          <a:solidFill>
            <a:schemeClr val="accent5">
              <a:lumMod val="60000"/>
              <a:lumOff val="40000"/>
            </a:schemeClr>
          </a:solidFill>
          <a:effectLst>
            <a:glow rad="63500">
              <a:schemeClr val="accent5">
                <a:satMod val="175000"/>
                <a:alpha val="40000"/>
              </a:schemeClr>
            </a:glow>
          </a:effectLst>
        </p:spPr>
        <p:txBody>
          <a:bodyPr wrap="square" rtlCol="0">
            <a:spAutoFit/>
          </a:bodyPr>
          <a:lstStyle/>
          <a:p>
            <a:pPr algn="ctr"/>
            <a:r>
              <a:rPr lang="en-US" sz="5400" dirty="0" smtClean="0"/>
              <a:t>What causes genetic mutations?</a:t>
            </a:r>
            <a:endParaRPr lang="en-US" sz="5400" dirty="0"/>
          </a:p>
        </p:txBody>
      </p:sp>
      <p:sp>
        <p:nvSpPr>
          <p:cNvPr id="14" name="TextBox 13"/>
          <p:cNvSpPr txBox="1"/>
          <p:nvPr/>
        </p:nvSpPr>
        <p:spPr>
          <a:xfrm>
            <a:off x="2743200" y="457200"/>
            <a:ext cx="5943600" cy="3816429"/>
          </a:xfrm>
          <a:prstGeom prst="rect">
            <a:avLst/>
          </a:prstGeom>
          <a:noFill/>
          <a:ln>
            <a:solidFill>
              <a:schemeClr val="accent5">
                <a:lumMod val="60000"/>
                <a:lumOff val="40000"/>
              </a:schemeClr>
            </a:solidFill>
          </a:ln>
          <a:effectLst>
            <a:glow rad="228600">
              <a:schemeClr val="accent5">
                <a:satMod val="175000"/>
                <a:alpha val="40000"/>
              </a:schemeClr>
            </a:glow>
          </a:effectLst>
        </p:spPr>
        <p:txBody>
          <a:bodyPr wrap="square" rtlCol="0">
            <a:spAutoFit/>
          </a:bodyPr>
          <a:lstStyle/>
          <a:p>
            <a:pPr marL="971550" lvl="1" indent="-514350">
              <a:buFont typeface="+mj-lt"/>
              <a:buAutoNum type="arabicPeriod"/>
            </a:pPr>
            <a:r>
              <a:rPr lang="en-US" sz="3200" dirty="0" smtClean="0"/>
              <a:t>Article subject</a:t>
            </a:r>
          </a:p>
          <a:p>
            <a:pPr marL="971550" lvl="1" indent="-514350">
              <a:buFont typeface="+mj-lt"/>
              <a:buAutoNum type="arabicPeriod"/>
            </a:pPr>
            <a:r>
              <a:rPr lang="en-US" sz="3200" dirty="0" smtClean="0"/>
              <a:t>The mutation that is caused </a:t>
            </a:r>
          </a:p>
          <a:p>
            <a:pPr marL="971550" lvl="1" indent="-514350">
              <a:buFont typeface="+mj-lt"/>
              <a:buAutoNum type="arabicPeriod"/>
            </a:pPr>
            <a:r>
              <a:rPr lang="en-US" sz="3200" dirty="0" smtClean="0"/>
              <a:t>The cause of the mutation</a:t>
            </a:r>
          </a:p>
          <a:p>
            <a:pPr marL="971550" lvl="1" indent="-514350">
              <a:buFont typeface="+mj-lt"/>
              <a:buAutoNum type="arabicPeriod"/>
            </a:pPr>
            <a:r>
              <a:rPr lang="en-US" sz="3200" dirty="0" smtClean="0"/>
              <a:t>The effect of the mutation</a:t>
            </a:r>
          </a:p>
          <a:p>
            <a:pPr marL="971550" lvl="1" indent="-514350">
              <a:buFont typeface="+mj-lt"/>
              <a:buAutoNum type="arabicPeriod"/>
            </a:pPr>
            <a:r>
              <a:rPr lang="en-US" sz="3200" dirty="0" smtClean="0"/>
              <a:t>An interesting fact you learned</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Content Placeholder 7"/>
          <p:cNvSpPr>
            <a:spLocks noGrp="1"/>
          </p:cNvSpPr>
          <p:nvPr>
            <p:ph sz="quarter" idx="1"/>
          </p:nvPr>
        </p:nvSpPr>
        <p:spPr/>
        <p:txBody>
          <a:bodyPr/>
          <a:lstStyle/>
          <a:p>
            <a:r>
              <a:rPr lang="en-US" dirty="0" smtClean="0"/>
              <a:t>Entire group must stand to present</a:t>
            </a:r>
          </a:p>
          <a:p>
            <a:endParaRPr lang="en-US" dirty="0" smtClean="0"/>
          </a:p>
          <a:p>
            <a:r>
              <a:rPr lang="en-US" dirty="0" smtClean="0"/>
              <a:t>Groups with similar articles go after one another</a:t>
            </a:r>
          </a:p>
          <a:p>
            <a:endParaRPr lang="en-US" dirty="0" smtClean="0"/>
          </a:p>
          <a:p>
            <a:r>
              <a:rPr lang="en-US" dirty="0" smtClean="0"/>
              <a:t>Students not presenting write down notes from others presentations</a:t>
            </a:r>
            <a:endParaRPr lang="en-US" dirty="0"/>
          </a:p>
        </p:txBody>
      </p:sp>
      <p:sp>
        <p:nvSpPr>
          <p:cNvPr id="7" name="Title 6"/>
          <p:cNvSpPr>
            <a:spLocks noGrp="1"/>
          </p:cNvSpPr>
          <p:nvPr>
            <p:ph type="title"/>
          </p:nvPr>
        </p:nvSpPr>
        <p:spPr/>
        <p:txBody>
          <a:bodyPr/>
          <a:lstStyle/>
          <a:p>
            <a:r>
              <a:rPr lang="en-US" dirty="0" smtClean="0"/>
              <a:t>Presentation guidelines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itle 5"/>
          <p:cNvSpPr>
            <a:spLocks noGrp="1"/>
          </p:cNvSpPr>
          <p:nvPr>
            <p:ph type="title"/>
          </p:nvPr>
        </p:nvSpPr>
        <p:spPr/>
        <p:txBody>
          <a:bodyPr/>
          <a:lstStyle/>
          <a:p>
            <a:r>
              <a:rPr lang="en-US" dirty="0" smtClean="0"/>
              <a:t>Article 1: Effects of Ultraviolet Light on DNA</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1"/>
          </p:nvPr>
        </p:nvSpPr>
        <p:spPr/>
        <p:txBody>
          <a:bodyPr/>
          <a:lstStyle/>
          <a:p>
            <a:r>
              <a:rPr lang="en-US" smtClean="0"/>
              <a:t>http://earthref.org/SCC</a:t>
            </a:r>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381000" y="1066800"/>
            <a:ext cx="4315811" cy="3429000"/>
          </a:xfrm>
          <a:prstGeom prst="rect">
            <a:avLst/>
          </a:prstGeom>
          <a:noFill/>
          <a:ln w="9525">
            <a:noFill/>
            <a:miter lim="800000"/>
            <a:headEnd/>
            <a:tailEnd/>
          </a:ln>
        </p:spPr>
      </p:pic>
      <p:pic>
        <p:nvPicPr>
          <p:cNvPr id="3077" name="Picture 5"/>
          <p:cNvPicPr>
            <a:picLocks noChangeAspect="1" noChangeArrowheads="1"/>
          </p:cNvPicPr>
          <p:nvPr/>
        </p:nvPicPr>
        <p:blipFill>
          <a:blip r:embed="rId4" cstate="print"/>
          <a:srcRect l="73903" t="25957" r="15920" b="49890"/>
          <a:stretch>
            <a:fillRect/>
          </a:stretch>
        </p:blipFill>
        <p:spPr bwMode="auto">
          <a:xfrm>
            <a:off x="4876800" y="2743200"/>
            <a:ext cx="3810000"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1"/>
          </p:nvPr>
        </p:nvSpPr>
        <p:spPr/>
        <p:txBody>
          <a:bodyPr/>
          <a:lstStyle/>
          <a:p>
            <a:r>
              <a:rPr lang="en-US" smtClean="0"/>
              <a:t>http://earthref.org/SCC</a:t>
            </a:r>
            <a:endParaRPr lang="en-US" dirty="0"/>
          </a:p>
        </p:txBody>
      </p:sp>
      <p:sp>
        <p:nvSpPr>
          <p:cNvPr id="7" name="Rectangle 6"/>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itle 5"/>
          <p:cNvSpPr>
            <a:spLocks noGrp="1"/>
          </p:cNvSpPr>
          <p:nvPr>
            <p:ph type="title"/>
          </p:nvPr>
        </p:nvSpPr>
        <p:spPr>
          <a:xfrm>
            <a:off x="301752" y="228600"/>
            <a:ext cx="8534400" cy="1066800"/>
          </a:xfrm>
        </p:spPr>
        <p:txBody>
          <a:bodyPr>
            <a:normAutofit fontScale="90000"/>
          </a:bodyPr>
          <a:lstStyle/>
          <a:p>
            <a:r>
              <a:rPr lang="en-US" dirty="0" smtClean="0"/>
              <a:t>Article 2:</a:t>
            </a:r>
            <a:br>
              <a:rPr lang="en-US" dirty="0" smtClean="0"/>
            </a:br>
            <a:r>
              <a:rPr lang="en-US" dirty="0" smtClean="0"/>
              <a:t> Human produced carcinogens: Smoking</a:t>
            </a:r>
            <a:endParaRPr lang="en-US" dirty="0"/>
          </a:p>
        </p:txBody>
      </p:sp>
      <p:pic>
        <p:nvPicPr>
          <p:cNvPr id="7170" name="Picture 2"/>
          <p:cNvPicPr>
            <a:picLocks noChangeAspect="1" noChangeArrowheads="1"/>
          </p:cNvPicPr>
          <p:nvPr/>
        </p:nvPicPr>
        <p:blipFill>
          <a:blip r:embed="rId3" cstate="print"/>
          <a:srcRect/>
          <a:stretch>
            <a:fillRect/>
          </a:stretch>
        </p:blipFill>
        <p:spPr bwMode="auto">
          <a:xfrm>
            <a:off x="533400" y="1828800"/>
            <a:ext cx="3352800" cy="3074046"/>
          </a:xfrm>
          <a:prstGeom prst="rect">
            <a:avLst/>
          </a:prstGeom>
          <a:noFill/>
          <a:ln w="9525">
            <a:noFill/>
            <a:miter lim="800000"/>
            <a:headEnd/>
            <a:tailEnd/>
          </a:ln>
        </p:spPr>
      </p:pic>
      <p:pic>
        <p:nvPicPr>
          <p:cNvPr id="7171" name="Picture 3"/>
          <p:cNvPicPr>
            <a:picLocks noChangeAspect="1" noChangeArrowheads="1"/>
          </p:cNvPicPr>
          <p:nvPr/>
        </p:nvPicPr>
        <p:blipFill>
          <a:blip r:embed="rId4" cstate="print"/>
          <a:srcRect/>
          <a:stretch>
            <a:fillRect/>
          </a:stretch>
        </p:blipFill>
        <p:spPr bwMode="auto">
          <a:xfrm>
            <a:off x="3962400" y="2209800"/>
            <a:ext cx="4833421" cy="3886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1"/>
          </p:nvPr>
        </p:nvSpPr>
        <p:spPr/>
        <p:txBody>
          <a:bodyPr/>
          <a:lstStyle/>
          <a:p>
            <a:r>
              <a:rPr lang="en-US" smtClean="0"/>
              <a:t>http://earthref.org/SCC</a:t>
            </a:r>
            <a:endParaRPr lang="en-US" dirty="0"/>
          </a:p>
        </p:txBody>
      </p:sp>
      <p:sp>
        <p:nvSpPr>
          <p:cNvPr id="7" name="Rectangle 6"/>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146" name="Picture 2"/>
          <p:cNvPicPr>
            <a:picLocks noChangeAspect="1" noChangeArrowheads="1"/>
          </p:cNvPicPr>
          <p:nvPr/>
        </p:nvPicPr>
        <p:blipFill>
          <a:blip r:embed="rId3" cstate="print"/>
          <a:srcRect/>
          <a:stretch>
            <a:fillRect/>
          </a:stretch>
        </p:blipFill>
        <p:spPr bwMode="auto">
          <a:xfrm>
            <a:off x="533400" y="1371600"/>
            <a:ext cx="1981200" cy="1981200"/>
          </a:xfrm>
          <a:prstGeom prst="rect">
            <a:avLst/>
          </a:prstGeom>
          <a:noFill/>
          <a:ln w="9525">
            <a:noFill/>
            <a:miter lim="800000"/>
            <a:headEnd/>
            <a:tailEnd/>
          </a:ln>
        </p:spPr>
      </p:pic>
      <p:pic>
        <p:nvPicPr>
          <p:cNvPr id="6148" name="Picture 4"/>
          <p:cNvPicPr>
            <a:picLocks noChangeAspect="1" noChangeArrowheads="1"/>
          </p:cNvPicPr>
          <p:nvPr/>
        </p:nvPicPr>
        <p:blipFill>
          <a:blip r:embed="rId4" cstate="print"/>
          <a:srcRect/>
          <a:stretch>
            <a:fillRect/>
          </a:stretch>
        </p:blipFill>
        <p:spPr bwMode="auto">
          <a:xfrm>
            <a:off x="4267200" y="1295400"/>
            <a:ext cx="4143375" cy="2803976"/>
          </a:xfrm>
          <a:prstGeom prst="rect">
            <a:avLst/>
          </a:prstGeom>
          <a:noFill/>
          <a:ln w="9525">
            <a:noFill/>
            <a:miter lim="800000"/>
            <a:headEnd/>
            <a:tailEnd/>
          </a:ln>
        </p:spPr>
      </p:pic>
      <p:pic>
        <p:nvPicPr>
          <p:cNvPr id="6147" name="Picture 3"/>
          <p:cNvPicPr>
            <a:picLocks noChangeAspect="1" noChangeArrowheads="1"/>
          </p:cNvPicPr>
          <p:nvPr/>
        </p:nvPicPr>
        <p:blipFill>
          <a:blip r:embed="rId5" cstate="print"/>
          <a:srcRect/>
          <a:stretch>
            <a:fillRect/>
          </a:stretch>
        </p:blipFill>
        <p:spPr bwMode="auto">
          <a:xfrm>
            <a:off x="2362200" y="3581400"/>
            <a:ext cx="2638425" cy="2638425"/>
          </a:xfrm>
          <a:prstGeom prst="rect">
            <a:avLst/>
          </a:prstGeom>
          <a:noFill/>
          <a:ln w="9525">
            <a:noFill/>
            <a:miter lim="800000"/>
            <a:headEnd/>
            <a:tailEnd/>
          </a:ln>
        </p:spPr>
      </p:pic>
      <p:sp>
        <p:nvSpPr>
          <p:cNvPr id="6" name="Title 5"/>
          <p:cNvSpPr>
            <a:spLocks noGrp="1"/>
          </p:cNvSpPr>
          <p:nvPr>
            <p:ph type="title"/>
          </p:nvPr>
        </p:nvSpPr>
        <p:spPr>
          <a:xfrm>
            <a:off x="304800" y="0"/>
            <a:ext cx="8534400" cy="1295400"/>
          </a:xfrm>
        </p:spPr>
        <p:txBody>
          <a:bodyPr>
            <a:normAutofit/>
          </a:bodyPr>
          <a:lstStyle/>
          <a:p>
            <a:r>
              <a:rPr lang="en-US" dirty="0" smtClean="0"/>
              <a:t>Article 3:  Exposure to Benzene: </a:t>
            </a:r>
            <a:br>
              <a:rPr lang="en-US" dirty="0" smtClean="0"/>
            </a:br>
            <a:r>
              <a:rPr lang="en-US" dirty="0" smtClean="0"/>
              <a:t>A Major Public Health Concern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1"/>
          </p:nvPr>
        </p:nvSpPr>
        <p:spPr/>
        <p:txBody>
          <a:bodyPr/>
          <a:lstStyle/>
          <a:p>
            <a:r>
              <a:rPr lang="en-US" smtClean="0"/>
              <a:t>http://earthref.org/SCC</a:t>
            </a:r>
            <a:endParaRPr lang="en-US" dirty="0"/>
          </a:p>
        </p:txBody>
      </p:sp>
      <p:sp>
        <p:nvSpPr>
          <p:cNvPr id="7" name="Rectangle 6"/>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itle 5"/>
          <p:cNvSpPr>
            <a:spLocks noGrp="1"/>
          </p:cNvSpPr>
          <p:nvPr>
            <p:ph type="title"/>
          </p:nvPr>
        </p:nvSpPr>
        <p:spPr>
          <a:xfrm>
            <a:off x="301752" y="228600"/>
            <a:ext cx="8534400" cy="1066800"/>
          </a:xfrm>
        </p:spPr>
        <p:txBody>
          <a:bodyPr>
            <a:normAutofit fontScale="90000"/>
          </a:bodyPr>
          <a:lstStyle/>
          <a:p>
            <a:r>
              <a:rPr lang="en-US" dirty="0" smtClean="0"/>
              <a:t>Article 4:</a:t>
            </a:r>
            <a:br>
              <a:rPr lang="en-US" dirty="0" smtClean="0"/>
            </a:br>
            <a:r>
              <a:rPr lang="en-US" dirty="0" smtClean="0"/>
              <a:t> What do we Know About Heredity and </a:t>
            </a:r>
            <a:r>
              <a:rPr lang="en-US" dirty="0" err="1" smtClean="0"/>
              <a:t>Progeria</a:t>
            </a:r>
            <a:r>
              <a:rPr lang="en-US" dirty="0" smtClean="0"/>
              <a:t>? </a:t>
            </a:r>
            <a:endParaRPr lang="en-US" dirty="0"/>
          </a:p>
        </p:txBody>
      </p:sp>
      <p:pic>
        <p:nvPicPr>
          <p:cNvPr id="5122" name="Picture 2"/>
          <p:cNvPicPr>
            <a:picLocks noChangeAspect="1" noChangeArrowheads="1"/>
          </p:cNvPicPr>
          <p:nvPr/>
        </p:nvPicPr>
        <p:blipFill>
          <a:blip r:embed="rId3" cstate="print"/>
          <a:srcRect/>
          <a:stretch>
            <a:fillRect/>
          </a:stretch>
        </p:blipFill>
        <p:spPr bwMode="auto">
          <a:xfrm>
            <a:off x="3048000" y="1600200"/>
            <a:ext cx="3352800" cy="458405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1"/>
          </p:nvPr>
        </p:nvSpPr>
        <p:spPr/>
        <p:txBody>
          <a:bodyPr/>
          <a:lstStyle/>
          <a:p>
            <a:r>
              <a:rPr lang="en-US" smtClean="0"/>
              <a:t>http://earthref.org/SCC</a:t>
            </a:r>
            <a:endParaRPr lang="en-US" dirty="0"/>
          </a:p>
        </p:txBody>
      </p:sp>
      <p:sp>
        <p:nvSpPr>
          <p:cNvPr id="7" name="Rectangle 6"/>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itle 5"/>
          <p:cNvSpPr>
            <a:spLocks noGrp="1"/>
          </p:cNvSpPr>
          <p:nvPr>
            <p:ph type="title"/>
          </p:nvPr>
        </p:nvSpPr>
        <p:spPr>
          <a:xfrm>
            <a:off x="301752" y="228600"/>
            <a:ext cx="8534400" cy="1066800"/>
          </a:xfrm>
        </p:spPr>
        <p:txBody>
          <a:bodyPr>
            <a:normAutofit fontScale="90000"/>
          </a:bodyPr>
          <a:lstStyle/>
          <a:p>
            <a:r>
              <a:rPr lang="en-US" dirty="0" smtClean="0"/>
              <a:t>Article 5:</a:t>
            </a:r>
            <a:br>
              <a:rPr lang="en-US" dirty="0" smtClean="0"/>
            </a:br>
            <a:r>
              <a:rPr lang="en-US" dirty="0" err="1" smtClean="0"/>
              <a:t>Ectrodactyly</a:t>
            </a:r>
            <a:r>
              <a:rPr lang="en-US" dirty="0" smtClean="0"/>
              <a:t>/split hand feet malformation</a:t>
            </a:r>
            <a:endParaRPr lang="en-US" dirty="0"/>
          </a:p>
        </p:txBody>
      </p:sp>
      <p:pic>
        <p:nvPicPr>
          <p:cNvPr id="4098" name="Picture 2"/>
          <p:cNvPicPr>
            <a:picLocks noChangeAspect="1" noChangeArrowheads="1"/>
          </p:cNvPicPr>
          <p:nvPr/>
        </p:nvPicPr>
        <p:blipFill>
          <a:blip r:embed="rId3" cstate="print"/>
          <a:srcRect/>
          <a:stretch>
            <a:fillRect/>
          </a:stretch>
        </p:blipFill>
        <p:spPr bwMode="auto">
          <a:xfrm>
            <a:off x="1447800" y="1524000"/>
            <a:ext cx="6190711"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Explain overview</a:t>
            </a:r>
            <a:endParaRPr lang="en-US" dirty="0"/>
          </a:p>
        </p:txBody>
      </p:sp>
      <p:sp>
        <p:nvSpPr>
          <p:cNvPr id="3" name="Content Placeholder 2"/>
          <p:cNvSpPr>
            <a:spLocks noGrp="1"/>
          </p:cNvSpPr>
          <p:nvPr>
            <p:ph sz="quarter" idx="1"/>
          </p:nvPr>
        </p:nvSpPr>
        <p:spPr/>
        <p:txBody>
          <a:bodyPr/>
          <a:lstStyle/>
          <a:p>
            <a:r>
              <a:rPr lang="en-US" dirty="0" smtClean="0"/>
              <a:t>Students answer two analysis questions in notebooks</a:t>
            </a:r>
          </a:p>
          <a:p>
            <a:pPr lvl="1"/>
            <a:r>
              <a:rPr lang="en-US" dirty="0" smtClean="0"/>
              <a:t>Name three things that can cause  mutation</a:t>
            </a:r>
          </a:p>
          <a:p>
            <a:pPr lvl="1"/>
            <a:r>
              <a:rPr lang="en-US" dirty="0" smtClean="0"/>
              <a:t>What common thin occurs in each mutation?</a:t>
            </a:r>
          </a:p>
          <a:p>
            <a:pPr lvl="1"/>
            <a:r>
              <a:rPr lang="en-US" u="sng" dirty="0" smtClean="0"/>
              <a:t>Answers to both analysis questions are recorded in notebooks</a:t>
            </a:r>
          </a:p>
          <a:p>
            <a:r>
              <a:rPr lang="en-US" dirty="0" smtClean="0"/>
              <a:t>Homework</a:t>
            </a:r>
          </a:p>
          <a:p>
            <a:pPr lvl="1"/>
            <a:r>
              <a:rPr lang="en-US" dirty="0" smtClean="0"/>
              <a:t>Students must go back to initial hypothesis and formulate a new one if the old was  incorrect</a:t>
            </a:r>
          </a:p>
          <a:p>
            <a:pPr lvl="1"/>
            <a:r>
              <a:rPr lang="en-US" u="sng" dirty="0" smtClean="0"/>
              <a:t>Students record new hypothesis in notebooks</a:t>
            </a:r>
          </a:p>
        </p:txBody>
      </p:sp>
      <p:sp>
        <p:nvSpPr>
          <p:cNvPr id="4"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5"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1"/>
          </p:nvPr>
        </p:nvSpPr>
        <p:spPr/>
        <p:txBody>
          <a:bodyPr/>
          <a:lstStyle/>
          <a:p>
            <a:r>
              <a:rPr lang="en-US" smtClean="0"/>
              <a:t>http://earthref.org/SCC</a:t>
            </a:r>
            <a:endParaRPr lang="en-US" dirty="0"/>
          </a:p>
        </p:txBody>
      </p:sp>
      <p:pic>
        <p:nvPicPr>
          <p:cNvPr id="7" name="Picture 2"/>
          <p:cNvPicPr>
            <a:picLocks noChangeAspect="1" noChangeArrowheads="1"/>
          </p:cNvPicPr>
          <p:nvPr/>
        </p:nvPicPr>
        <p:blipFill>
          <a:blip r:embed="rId3" cstate="print"/>
          <a:srcRect/>
          <a:stretch>
            <a:fillRect/>
          </a:stretch>
        </p:blipFill>
        <p:spPr bwMode="auto">
          <a:xfrm>
            <a:off x="4419600" y="1905000"/>
            <a:ext cx="2514600" cy="1997901"/>
          </a:xfrm>
          <a:prstGeom prst="rect">
            <a:avLst/>
          </a:prstGeom>
          <a:noFill/>
          <a:ln w="9525">
            <a:noFill/>
            <a:miter lim="800000"/>
            <a:headEnd/>
            <a:tailEnd/>
          </a:ln>
        </p:spPr>
      </p:pic>
      <p:pic>
        <p:nvPicPr>
          <p:cNvPr id="8" name="Picture 3"/>
          <p:cNvPicPr>
            <a:picLocks noChangeAspect="1" noChangeArrowheads="1"/>
          </p:cNvPicPr>
          <p:nvPr/>
        </p:nvPicPr>
        <p:blipFill>
          <a:blip r:embed="rId4" cstate="print"/>
          <a:srcRect/>
          <a:stretch>
            <a:fillRect/>
          </a:stretch>
        </p:blipFill>
        <p:spPr bwMode="auto">
          <a:xfrm>
            <a:off x="381000" y="762000"/>
            <a:ext cx="2748416" cy="2209800"/>
          </a:xfrm>
          <a:prstGeom prst="rect">
            <a:avLst/>
          </a:prstGeom>
          <a:noFill/>
          <a:ln w="9525">
            <a:noFill/>
            <a:miter lim="800000"/>
            <a:headEnd/>
            <a:tailEnd/>
          </a:ln>
        </p:spPr>
      </p:pic>
      <p:pic>
        <p:nvPicPr>
          <p:cNvPr id="9" name="Picture 4"/>
          <p:cNvPicPr>
            <a:picLocks noChangeAspect="1" noChangeArrowheads="1"/>
          </p:cNvPicPr>
          <p:nvPr/>
        </p:nvPicPr>
        <p:blipFill>
          <a:blip r:embed="rId5" cstate="print"/>
          <a:srcRect/>
          <a:stretch>
            <a:fillRect/>
          </a:stretch>
        </p:blipFill>
        <p:spPr bwMode="auto">
          <a:xfrm>
            <a:off x="381000" y="3657600"/>
            <a:ext cx="2209800" cy="2209800"/>
          </a:xfrm>
          <a:prstGeom prst="rect">
            <a:avLst/>
          </a:prstGeom>
          <a:noFill/>
          <a:ln w="9525">
            <a:noFill/>
            <a:miter lim="800000"/>
            <a:headEnd/>
            <a:tailEnd/>
          </a:ln>
        </p:spPr>
      </p:pic>
      <p:pic>
        <p:nvPicPr>
          <p:cNvPr id="10" name="Picture 5"/>
          <p:cNvPicPr>
            <a:picLocks noChangeAspect="1" noChangeArrowheads="1"/>
          </p:cNvPicPr>
          <p:nvPr/>
        </p:nvPicPr>
        <p:blipFill>
          <a:blip r:embed="rId6" cstate="print"/>
          <a:srcRect/>
          <a:stretch>
            <a:fillRect/>
          </a:stretch>
        </p:blipFill>
        <p:spPr bwMode="auto">
          <a:xfrm>
            <a:off x="6705600" y="4038600"/>
            <a:ext cx="1609725" cy="2200867"/>
          </a:xfrm>
          <a:prstGeom prst="rect">
            <a:avLst/>
          </a:prstGeom>
          <a:noFill/>
          <a:ln w="9525">
            <a:noFill/>
            <a:miter lim="800000"/>
            <a:headEnd/>
            <a:tailEnd/>
          </a:ln>
        </p:spPr>
      </p:pic>
      <p:pic>
        <p:nvPicPr>
          <p:cNvPr id="11" name="Picture 6"/>
          <p:cNvPicPr>
            <a:picLocks noChangeAspect="1" noChangeArrowheads="1"/>
          </p:cNvPicPr>
          <p:nvPr/>
        </p:nvPicPr>
        <p:blipFill>
          <a:blip r:embed="rId7" cstate="print"/>
          <a:srcRect/>
          <a:stretch>
            <a:fillRect/>
          </a:stretch>
        </p:blipFill>
        <p:spPr bwMode="auto">
          <a:xfrm>
            <a:off x="2895600" y="4065519"/>
            <a:ext cx="2895600" cy="2138475"/>
          </a:xfrm>
          <a:prstGeom prst="rect">
            <a:avLst/>
          </a:prstGeom>
          <a:noFill/>
          <a:ln w="9525">
            <a:noFill/>
            <a:miter lim="800000"/>
            <a:headEnd/>
            <a:tailEnd/>
          </a:ln>
        </p:spPr>
      </p:pic>
      <p:sp>
        <p:nvSpPr>
          <p:cNvPr id="13" name="TextBox 12"/>
          <p:cNvSpPr txBox="1"/>
          <p:nvPr/>
        </p:nvSpPr>
        <p:spPr>
          <a:xfrm>
            <a:off x="3276600" y="457200"/>
            <a:ext cx="5410200" cy="1323439"/>
          </a:xfrm>
          <a:prstGeom prst="rect">
            <a:avLst/>
          </a:prstGeom>
          <a:solidFill>
            <a:schemeClr val="accent5">
              <a:lumMod val="60000"/>
              <a:lumOff val="40000"/>
            </a:schemeClr>
          </a:solidFill>
        </p:spPr>
        <p:txBody>
          <a:bodyPr wrap="square" rtlCol="0" anchor="ctr">
            <a:spAutoFit/>
          </a:bodyPr>
          <a:lstStyle/>
          <a:p>
            <a:pPr algn="ctr"/>
            <a:r>
              <a:rPr lang="en-US" sz="4000" dirty="0" smtClean="0"/>
              <a:t>Name three things that can cause mutation</a:t>
            </a:r>
            <a:endParaRPr lang="en-US" sz="4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36A9EA2-DB47-4DF6-BA80-465F97EA9E3B}" type="datetime1">
              <a:rPr lang="en-US" smtClean="0"/>
              <a:pPr/>
              <a:t>6/30/2014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12" name="Rectangle 11"/>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Date Placeholder 3"/>
          <p:cNvSpPr txBox="1">
            <a:spLocks/>
          </p:cNvSpPr>
          <p:nvPr/>
        </p:nvSpPr>
        <p:spPr>
          <a:xfrm>
            <a:off x="5932960" y="6390808"/>
            <a:ext cx="3044952" cy="365760"/>
          </a:xfrm>
          <a:prstGeom prst="rect">
            <a:avLst/>
          </a:prstGeom>
        </p:spPr>
        <p:txBody>
          <a:bodyPr vert="horz"/>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FFFF"/>
                </a:solidFill>
                <a:effectLst/>
                <a:uLnTx/>
                <a:uFillTx/>
                <a:latin typeface="+mn-lt"/>
                <a:ea typeface="+mn-ea"/>
                <a:cs typeface="+mn-cs"/>
              </a:rPr>
              <a:t>Scripps Classroom Connection</a:t>
            </a:r>
            <a:endParaRPr kumimoji="0" lang="en-US" sz="1400" b="1" i="0" u="none" strike="noStrike" kern="1200" cap="none" spc="0" normalizeH="0" baseline="0" noProof="0" dirty="0">
              <a:ln>
                <a:noFill/>
              </a:ln>
              <a:solidFill>
                <a:srgbClr val="FFFFFF"/>
              </a:solidFill>
              <a:effectLst/>
              <a:uLnTx/>
              <a:uFillTx/>
              <a:latin typeface="+mn-lt"/>
              <a:ea typeface="+mn-ea"/>
              <a:cs typeface="+mn-cs"/>
            </a:endParaRPr>
          </a:p>
        </p:txBody>
      </p:sp>
      <p:sp>
        <p:nvSpPr>
          <p:cNvPr id="14" name="Footer Placeholder 4"/>
          <p:cNvSpPr txBox="1">
            <a:spLocks/>
          </p:cNvSpPr>
          <p:nvPr/>
        </p:nvSpPr>
        <p:spPr>
          <a:xfrm>
            <a:off x="163040" y="6396672"/>
            <a:ext cx="3581400" cy="365760"/>
          </a:xfrm>
          <a:prstGeom prst="rect">
            <a:avLst/>
          </a:prstGeom>
          <a:ln>
            <a:noFill/>
          </a:ln>
        </p:spPr>
        <p:txBody>
          <a:bodyPr vert="horz"/>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smtClean="0">
                <a:ln>
                  <a:noFill/>
                </a:ln>
                <a:solidFill>
                  <a:srgbClr val="FFFFFF"/>
                </a:solidFill>
                <a:effectLst/>
                <a:uLnTx/>
                <a:uFillTx/>
                <a:latin typeface="+mn-lt"/>
                <a:ea typeface="+mn-ea"/>
                <a:cs typeface="+mn-cs"/>
              </a:rPr>
              <a:t>http://earthref.org/SCC</a:t>
            </a:r>
            <a:endParaRPr kumimoji="0" lang="en-US" sz="1200" b="1" i="0" u="none" strike="noStrike" kern="1200" cap="none" spc="0" normalizeH="0" baseline="0" noProof="0" dirty="0">
              <a:ln>
                <a:noFill/>
              </a:ln>
              <a:solidFill>
                <a:srgbClr val="FFFFFF"/>
              </a:solidFill>
              <a:effectLst/>
              <a:uLnTx/>
              <a:uFillTx/>
              <a:latin typeface="+mn-lt"/>
              <a:ea typeface="+mn-ea"/>
              <a:cs typeface="+mn-cs"/>
            </a:endParaRPr>
          </a:p>
        </p:txBody>
      </p:sp>
      <p:pic>
        <p:nvPicPr>
          <p:cNvPr id="15" name="Picture 2"/>
          <p:cNvPicPr>
            <a:picLocks noChangeAspect="1" noChangeArrowheads="1"/>
          </p:cNvPicPr>
          <p:nvPr/>
        </p:nvPicPr>
        <p:blipFill>
          <a:blip r:embed="rId3" cstate="print"/>
          <a:srcRect/>
          <a:stretch>
            <a:fillRect/>
          </a:stretch>
        </p:blipFill>
        <p:spPr bwMode="auto">
          <a:xfrm>
            <a:off x="3886200" y="2422742"/>
            <a:ext cx="2438400" cy="1937359"/>
          </a:xfrm>
          <a:prstGeom prst="rect">
            <a:avLst/>
          </a:prstGeom>
          <a:noFill/>
          <a:ln w="9525">
            <a:noFill/>
            <a:miter lim="800000"/>
            <a:headEnd/>
            <a:tailEnd/>
          </a:ln>
        </p:spPr>
      </p:pic>
      <p:pic>
        <p:nvPicPr>
          <p:cNvPr id="16" name="Picture 3"/>
          <p:cNvPicPr>
            <a:picLocks noChangeAspect="1" noChangeArrowheads="1"/>
          </p:cNvPicPr>
          <p:nvPr/>
        </p:nvPicPr>
        <p:blipFill>
          <a:blip r:embed="rId4" cstate="print"/>
          <a:srcRect/>
          <a:stretch>
            <a:fillRect/>
          </a:stretch>
        </p:blipFill>
        <p:spPr bwMode="auto">
          <a:xfrm>
            <a:off x="381000" y="762000"/>
            <a:ext cx="2748416" cy="2209800"/>
          </a:xfrm>
          <a:prstGeom prst="rect">
            <a:avLst/>
          </a:prstGeom>
          <a:noFill/>
          <a:ln w="9525">
            <a:noFill/>
            <a:miter lim="800000"/>
            <a:headEnd/>
            <a:tailEnd/>
          </a:ln>
        </p:spPr>
      </p:pic>
      <p:pic>
        <p:nvPicPr>
          <p:cNvPr id="17" name="Picture 4"/>
          <p:cNvPicPr>
            <a:picLocks noChangeAspect="1" noChangeArrowheads="1"/>
          </p:cNvPicPr>
          <p:nvPr/>
        </p:nvPicPr>
        <p:blipFill>
          <a:blip r:embed="rId5" cstate="print"/>
          <a:srcRect/>
          <a:stretch>
            <a:fillRect/>
          </a:stretch>
        </p:blipFill>
        <p:spPr bwMode="auto">
          <a:xfrm>
            <a:off x="533400" y="3352800"/>
            <a:ext cx="2209800" cy="2209800"/>
          </a:xfrm>
          <a:prstGeom prst="rect">
            <a:avLst/>
          </a:prstGeom>
          <a:noFill/>
          <a:ln w="9525">
            <a:noFill/>
            <a:miter lim="800000"/>
            <a:headEnd/>
            <a:tailEnd/>
          </a:ln>
        </p:spPr>
      </p:pic>
      <p:pic>
        <p:nvPicPr>
          <p:cNvPr id="18" name="Picture 5"/>
          <p:cNvPicPr>
            <a:picLocks noChangeAspect="1" noChangeArrowheads="1"/>
          </p:cNvPicPr>
          <p:nvPr/>
        </p:nvPicPr>
        <p:blipFill>
          <a:blip r:embed="rId6" cstate="print"/>
          <a:srcRect/>
          <a:stretch>
            <a:fillRect/>
          </a:stretch>
        </p:blipFill>
        <p:spPr bwMode="auto">
          <a:xfrm>
            <a:off x="6705600" y="4038600"/>
            <a:ext cx="1609725" cy="2200867"/>
          </a:xfrm>
          <a:prstGeom prst="rect">
            <a:avLst/>
          </a:prstGeom>
          <a:noFill/>
          <a:ln w="9525">
            <a:noFill/>
            <a:miter lim="800000"/>
            <a:headEnd/>
            <a:tailEnd/>
          </a:ln>
        </p:spPr>
      </p:pic>
      <p:pic>
        <p:nvPicPr>
          <p:cNvPr id="19" name="Picture 6"/>
          <p:cNvPicPr>
            <a:picLocks noChangeAspect="1" noChangeArrowheads="1"/>
          </p:cNvPicPr>
          <p:nvPr/>
        </p:nvPicPr>
        <p:blipFill>
          <a:blip r:embed="rId7" cstate="print"/>
          <a:srcRect/>
          <a:stretch>
            <a:fillRect/>
          </a:stretch>
        </p:blipFill>
        <p:spPr bwMode="auto">
          <a:xfrm>
            <a:off x="3048000" y="4495800"/>
            <a:ext cx="2362200" cy="1744545"/>
          </a:xfrm>
          <a:prstGeom prst="rect">
            <a:avLst/>
          </a:prstGeom>
          <a:noFill/>
          <a:ln w="9525">
            <a:noFill/>
            <a:miter lim="800000"/>
            <a:headEnd/>
            <a:tailEnd/>
          </a:ln>
        </p:spPr>
      </p:pic>
      <p:sp>
        <p:nvSpPr>
          <p:cNvPr id="20" name="TextBox 19"/>
          <p:cNvSpPr txBox="1"/>
          <p:nvPr/>
        </p:nvSpPr>
        <p:spPr>
          <a:xfrm>
            <a:off x="3429000" y="381000"/>
            <a:ext cx="5410200" cy="1938992"/>
          </a:xfrm>
          <a:prstGeom prst="rect">
            <a:avLst/>
          </a:prstGeom>
          <a:solidFill>
            <a:schemeClr val="accent5">
              <a:lumMod val="60000"/>
              <a:lumOff val="40000"/>
            </a:schemeClr>
          </a:solidFill>
        </p:spPr>
        <p:txBody>
          <a:bodyPr wrap="square" rtlCol="0" anchor="ctr">
            <a:spAutoFit/>
          </a:bodyPr>
          <a:lstStyle/>
          <a:p>
            <a:pPr algn="ctr"/>
            <a:r>
              <a:rPr lang="en-US" sz="4000" dirty="0" smtClean="0"/>
              <a:t>What common thing occurs in each mutation?</a:t>
            </a:r>
            <a:endParaRPr lang="en-US" sz="4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 Extend section is optional</a:t>
            </a:r>
          </a:p>
          <a:p>
            <a:r>
              <a:rPr lang="en-US" dirty="0" smtClean="0"/>
              <a:t>Brain Pop video on Antibiotic resistance: </a:t>
            </a:r>
          </a:p>
          <a:p>
            <a:pPr lvl="1"/>
            <a:r>
              <a:rPr lang="en-US" dirty="0" smtClean="0">
                <a:hlinkClick r:id="rId3"/>
              </a:rPr>
              <a:t>http://www.brainpop.com/health/diseasesinjuriesandconditions/antibioticresistance/</a:t>
            </a:r>
            <a:endParaRPr lang="en-US" dirty="0" smtClean="0"/>
          </a:p>
          <a:p>
            <a:r>
              <a:rPr lang="en-US" dirty="0" smtClean="0"/>
              <a:t>Questioning and class discussion</a:t>
            </a:r>
          </a:p>
          <a:p>
            <a:pPr marL="502920" lvl="1" indent="-228600">
              <a:buFont typeface="+mj-lt"/>
              <a:buAutoNum type="arabicPeriod"/>
            </a:pPr>
            <a:r>
              <a:rPr lang="en-US" dirty="0" smtClean="0"/>
              <a:t>Why is it important that these single celled bacteria are being influenced by genetic mutations?</a:t>
            </a:r>
          </a:p>
          <a:p>
            <a:pPr marL="502920" lvl="1" indent="-228600">
              <a:buFont typeface="+mj-lt"/>
              <a:buAutoNum type="arabicPeriod"/>
            </a:pPr>
            <a:r>
              <a:rPr lang="en-US" dirty="0" smtClean="0"/>
              <a:t>Do mutations always negative or deleterious consequences for the organism?</a:t>
            </a:r>
          </a:p>
          <a:p>
            <a:endParaRPr lang="en-US" dirty="0"/>
          </a:p>
        </p:txBody>
      </p:sp>
      <p:sp>
        <p:nvSpPr>
          <p:cNvPr id="3" name="Title 2"/>
          <p:cNvSpPr>
            <a:spLocks noGrp="1"/>
          </p:cNvSpPr>
          <p:nvPr>
            <p:ph type="title"/>
          </p:nvPr>
        </p:nvSpPr>
        <p:spPr/>
        <p:txBody>
          <a:bodyPr/>
          <a:lstStyle/>
          <a:p>
            <a:r>
              <a:rPr lang="en-US" dirty="0" smtClean="0"/>
              <a:t>Extend overview</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36A9EA2-DB47-4DF6-BA80-465F97EA9E3B}" type="datetime1">
              <a:rPr lang="en-US" smtClean="0"/>
              <a:pPr/>
              <a:t>6/30/2014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12" name="Rectangle 11"/>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Date Placeholder 3"/>
          <p:cNvSpPr txBox="1">
            <a:spLocks/>
          </p:cNvSpPr>
          <p:nvPr/>
        </p:nvSpPr>
        <p:spPr>
          <a:xfrm>
            <a:off x="5932960" y="6390808"/>
            <a:ext cx="3044952" cy="365760"/>
          </a:xfrm>
          <a:prstGeom prst="rect">
            <a:avLst/>
          </a:prstGeom>
        </p:spPr>
        <p:txBody>
          <a:bodyPr vert="horz"/>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FFFF"/>
                </a:solidFill>
                <a:effectLst/>
                <a:uLnTx/>
                <a:uFillTx/>
                <a:latin typeface="+mn-lt"/>
                <a:ea typeface="+mn-ea"/>
                <a:cs typeface="+mn-cs"/>
              </a:rPr>
              <a:t>Scripps Classroom Connection</a:t>
            </a:r>
            <a:endParaRPr kumimoji="0" lang="en-US" sz="1400" b="1" i="0" u="none" strike="noStrike" kern="1200" cap="none" spc="0" normalizeH="0" baseline="0" noProof="0" dirty="0">
              <a:ln>
                <a:noFill/>
              </a:ln>
              <a:solidFill>
                <a:srgbClr val="FFFFFF"/>
              </a:solidFill>
              <a:effectLst/>
              <a:uLnTx/>
              <a:uFillTx/>
              <a:latin typeface="+mn-lt"/>
              <a:ea typeface="+mn-ea"/>
              <a:cs typeface="+mn-cs"/>
            </a:endParaRPr>
          </a:p>
        </p:txBody>
      </p:sp>
      <p:sp>
        <p:nvSpPr>
          <p:cNvPr id="14" name="Footer Placeholder 4"/>
          <p:cNvSpPr txBox="1">
            <a:spLocks/>
          </p:cNvSpPr>
          <p:nvPr/>
        </p:nvSpPr>
        <p:spPr>
          <a:xfrm>
            <a:off x="163040" y="6396672"/>
            <a:ext cx="3581400" cy="365760"/>
          </a:xfrm>
          <a:prstGeom prst="rect">
            <a:avLst/>
          </a:prstGeom>
          <a:ln>
            <a:noFill/>
          </a:ln>
        </p:spPr>
        <p:txBody>
          <a:bodyPr vert="horz"/>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smtClean="0">
                <a:ln>
                  <a:noFill/>
                </a:ln>
                <a:solidFill>
                  <a:srgbClr val="FFFFFF"/>
                </a:solidFill>
                <a:effectLst/>
                <a:uLnTx/>
                <a:uFillTx/>
                <a:latin typeface="+mn-lt"/>
                <a:ea typeface="+mn-ea"/>
                <a:cs typeface="+mn-cs"/>
              </a:rPr>
              <a:t>http://earthref.org/SCC</a:t>
            </a:r>
            <a:endParaRPr kumimoji="0" lang="en-US" sz="1200" b="1" i="0" u="none" strike="noStrike" kern="1200" cap="none" spc="0" normalizeH="0" baseline="0" noProof="0" dirty="0">
              <a:ln>
                <a:noFill/>
              </a:ln>
              <a:solidFill>
                <a:srgbClr val="FFFFFF"/>
              </a:solidFill>
              <a:effectLst/>
              <a:uLnTx/>
              <a:uFillTx/>
              <a:latin typeface="+mn-lt"/>
              <a:ea typeface="+mn-ea"/>
              <a:cs typeface="+mn-cs"/>
            </a:endParaRPr>
          </a:p>
        </p:txBody>
      </p:sp>
      <p:pic>
        <p:nvPicPr>
          <p:cNvPr id="1026" name="Picture 2">
            <a:hlinkClick r:id="rId3"/>
          </p:cNvPr>
          <p:cNvPicPr>
            <a:picLocks noChangeAspect="1" noChangeArrowheads="1"/>
          </p:cNvPicPr>
          <p:nvPr/>
        </p:nvPicPr>
        <p:blipFill>
          <a:blip r:embed="rId4" cstate="print"/>
          <a:srcRect l="9251" t="28929" r="78576" b="42963"/>
          <a:stretch>
            <a:fillRect/>
          </a:stretch>
        </p:blipFill>
        <p:spPr bwMode="auto">
          <a:xfrm>
            <a:off x="990600" y="609600"/>
            <a:ext cx="7229231"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1048</TotalTime>
  <Words>5874</Words>
  <Application>Microsoft Office PowerPoint</Application>
  <PresentationFormat>On-screen Show (4:3)</PresentationFormat>
  <Paragraphs>721</Paragraphs>
  <Slides>19</Slides>
  <Notes>19</Notes>
  <HiddenSlides>6</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SCC</vt:lpstr>
      <vt:lpstr>Mutation Unit: Causes of mutations</vt:lpstr>
      <vt:lpstr>Engage overview</vt:lpstr>
      <vt:lpstr>Vocabulary:</vt:lpstr>
      <vt:lpstr>Hypothesize</vt:lpstr>
      <vt:lpstr>What is a Genetic Mutation?</vt:lpstr>
      <vt:lpstr>Vocabulary:</vt:lpstr>
      <vt:lpstr>Explore overview</vt:lpstr>
      <vt:lpstr>Slide 8</vt:lpstr>
      <vt:lpstr>Presentation guidelines</vt:lpstr>
      <vt:lpstr>Article 1: Effects of Ultraviolet Light on DNA</vt:lpstr>
      <vt:lpstr>Article 2:  Human produced carcinogens: Smoking</vt:lpstr>
      <vt:lpstr>Article 3:  Exposure to Benzene:  A Major Public Health Concern </vt:lpstr>
      <vt:lpstr>Article 4:  What do we Know About Heredity and Progeria? </vt:lpstr>
      <vt:lpstr>Article 5: Ectrodactyly/split hand feet malformation</vt:lpstr>
      <vt:lpstr>Explain overview</vt:lpstr>
      <vt:lpstr>Slide 16</vt:lpstr>
      <vt:lpstr>Slide 17</vt:lpstr>
      <vt:lpstr>Extend overview</vt:lpstr>
      <vt:lpstr>Slide 19</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Sarah</dc:creator>
  <cp:lastModifiedBy>Sarah</cp:lastModifiedBy>
  <cp:revision>132</cp:revision>
  <dcterms:created xsi:type="dcterms:W3CDTF">2013-09-17T22:11:12Z</dcterms:created>
  <dcterms:modified xsi:type="dcterms:W3CDTF">2014-07-01T00:23:15Z</dcterms:modified>
</cp:coreProperties>
</file>