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43"/>
  </p:notesMasterIdLst>
  <p:sldIdLst>
    <p:sldId id="256" r:id="rId3"/>
    <p:sldId id="349" r:id="rId4"/>
    <p:sldId id="263" r:id="rId5"/>
    <p:sldId id="264" r:id="rId6"/>
    <p:sldId id="265" r:id="rId7"/>
    <p:sldId id="266" r:id="rId8"/>
    <p:sldId id="267" r:id="rId9"/>
    <p:sldId id="268" r:id="rId10"/>
    <p:sldId id="269" r:id="rId11"/>
    <p:sldId id="350" r:id="rId12"/>
    <p:sldId id="327" r:id="rId13"/>
    <p:sldId id="271" r:id="rId14"/>
    <p:sldId id="355" r:id="rId15"/>
    <p:sldId id="272" r:id="rId16"/>
    <p:sldId id="352" r:id="rId17"/>
    <p:sldId id="274" r:id="rId18"/>
    <p:sldId id="275" r:id="rId19"/>
    <p:sldId id="273" r:id="rId20"/>
    <p:sldId id="277" r:id="rId21"/>
    <p:sldId id="281" r:id="rId22"/>
    <p:sldId id="345" r:id="rId23"/>
    <p:sldId id="295" r:id="rId24"/>
    <p:sldId id="353" r:id="rId25"/>
    <p:sldId id="357" r:id="rId26"/>
    <p:sldId id="339" r:id="rId27"/>
    <p:sldId id="344" r:id="rId28"/>
    <p:sldId id="342" r:id="rId29"/>
    <p:sldId id="343" r:id="rId30"/>
    <p:sldId id="341" r:id="rId31"/>
    <p:sldId id="354" r:id="rId32"/>
    <p:sldId id="356" r:id="rId33"/>
    <p:sldId id="338" r:id="rId34"/>
    <p:sldId id="361" r:id="rId35"/>
    <p:sldId id="358" r:id="rId36"/>
    <p:sldId id="359" r:id="rId37"/>
    <p:sldId id="347" r:id="rId38"/>
    <p:sldId id="360" r:id="rId39"/>
    <p:sldId id="351" r:id="rId40"/>
    <p:sldId id="337" r:id="rId41"/>
    <p:sldId id="362"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00"/>
    <a:srgbClr val="00CC66"/>
    <a:srgbClr val="339933"/>
    <a:srgbClr val="E6BB82"/>
    <a:srgbClr val="BB8871"/>
    <a:srgbClr val="EDBF7B"/>
    <a:srgbClr val="ECC59E"/>
    <a:srgbClr val="C9A08D"/>
    <a:srgbClr val="B87C6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inimized">
    <p:restoredLeft sz="15245" autoAdjust="0"/>
    <p:restoredTop sz="55556" autoAdjust="0"/>
  </p:normalViewPr>
  <p:slideViewPr>
    <p:cSldViewPr>
      <p:cViewPr>
        <p:scale>
          <a:sx n="70" d="100"/>
          <a:sy n="70" d="100"/>
        </p:scale>
        <p:origin x="-2166" y="-30"/>
      </p:cViewPr>
      <p:guideLst>
        <p:guide orient="horz" pos="2160"/>
        <p:guide pos="2880"/>
      </p:guideLst>
    </p:cSldViewPr>
  </p:slideViewPr>
  <p:notesTextViewPr>
    <p:cViewPr>
      <p:scale>
        <a:sx n="100" d="100"/>
        <a:sy n="100" d="100"/>
      </p:scale>
      <p:origin x="0" y="12534"/>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304D30-5780-4414-BE02-682DC020F6B6}" type="datetimeFigureOut">
              <a:rPr lang="en-US" smtClean="0"/>
              <a:pPr/>
              <a:t>6/30/2014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9C9D54-AEC2-49AA-A1B4-4D242FD516F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File:Osprey_in_flight_over_Lake_Wylie.JPG"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en.wikipedia.org/wiki/File:Ro_pool_gilberte.jpg" TargetMode="External"/><Relationship Id="rId4" Type="http://schemas.openxmlformats.org/officeDocument/2006/relationships/hyperlink" Target="http://en.wikipedia.org/wiki/File:JumpingRabbit.JPG"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upload.wikimedia.org/wikipedia/commons/2/29/Diatom2.jp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photography.nationalgeographic.com/photography/enlarge/diatom-shapes-photography.html"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www.britannica.com/EBchecked/media/119100/A-food-chain-in-the-ocean-begins-with-tiny-on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books.google.com/books?id=WUibAAAAQBAJ&amp;pg=PT63&amp;source=gbs_toc_r&amp;cad=4"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nature.com/ngeo/journal/v4/n2/fig_tab/ngeo1075_F1.html"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planktonnet.awi.de/sci_images_detail.php?itemid=55850" TargetMode="External"/><Relationship Id="rId5" Type="http://schemas.openxmlformats.org/officeDocument/2006/relationships/hyperlink" Target="http://iopscience.iop.org/0960-1317/22/3/035021/article" TargetMode="External"/><Relationship Id="rId4" Type="http://schemas.openxmlformats.org/officeDocument/2006/relationships/hyperlink" Target="http://eportal.magrama.gob.es/id_tax/ficha/buscador/1/30655"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pubs.rsc.org/en/content/articlehtml/2010/cc/c0cc01305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planktonnet.awi.de/sci_images_detail.php?itemid=55850" TargetMode="External"/><Relationship Id="rId7" Type="http://schemas.openxmlformats.org/officeDocument/2006/relationships/hyperlink" Target="http://www.awi.de/en/news/press_releases/detail/item/decoded_gene_sequence_of_the_diatom_thalassiosira_pseudonana/?cHash=8ff007467b37df7fbd949817c3058e03"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iopscience.iop.org/0960-1317/22/3/035021/article" TargetMode="External"/><Relationship Id="rId5" Type="http://schemas.openxmlformats.org/officeDocument/2006/relationships/hyperlink" Target="http://westerndiatoms.colorado.edu/taxa/species/staurosirella_pinnata" TargetMode="External"/><Relationship Id="rId4" Type="http://schemas.openxmlformats.org/officeDocument/2006/relationships/hyperlink" Target="http://eportal.magrama.gob.es/id_tax/ficha/buscador/1/30655"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eportal.magrama.gob.es/id_tax/ficha/buscador/1/30655"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iopscience.iop.org/0960-1317/22/3/035021/article" TargetMode="External"/><Relationship Id="rId4" Type="http://schemas.openxmlformats.org/officeDocument/2006/relationships/hyperlink" Target="http://www.awi.de/en/news/press_releases/detail/item/decoded_gene_sequence_of_the_diatom_thalassiosira_pseudonana/?cHash=8ff007467b37df7fbd949817c3058e03"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awi.de/en/news/press_releases/detail/item/decoded_gene_sequence_of_the_diatom_thalassiosira_pseudonana/?cHash=8ff007467b37df7fbd949817c3058e03"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eportal.magrama.gob.es/id_tax/ficha/buscador/1/30655"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iopscience.iop.org/0960-1317/22/3/035021/article" TargetMode="External"/><Relationship Id="rId4" Type="http://schemas.openxmlformats.org/officeDocument/2006/relationships/hyperlink" Target="http://www.awi.de/en/news/press_releases/detail/item/decoded_gene_sequence_of_the_diatom_thalassiosira_pseudonana/?cHash=8ff007467b37df7fbd949817c3058e03" TargetMode="Externa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planktonnet.awi.de/sci_images_detail.php?itemid=55850"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iopscience.iop.org/0960-1317/22/3/035021/article"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eportal.magrama.gob.es/id_tax/ficha/buscador/1/30655"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westerndiatoms.colorado.edu/taxa/species/staurosirella_pinnata"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www.awi.de/en/news/press_releases/detail/item/decoded_gene_sequence_of_the_diatom_thalassiosira_pseudonana/?cHash=8ff007467b37df7fbd949817c3058e03" TargetMode="External"/><Relationship Id="rId7" Type="http://schemas.openxmlformats.org/officeDocument/2006/relationships/hyperlink" Target="http://westerndiatoms.colorado.edu/taxa/species/staurosirella_pinnata"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eportal.magrama.gob.es/id_tax/ficha/buscador/1/30655" TargetMode="External"/><Relationship Id="rId5" Type="http://schemas.openxmlformats.org/officeDocument/2006/relationships/hyperlink" Target="http://planktonnet.awi.de/sci_images_detail.php?itemid=55850" TargetMode="External"/><Relationship Id="rId4" Type="http://schemas.openxmlformats.org/officeDocument/2006/relationships/hyperlink" Target="http://iopscience.iop.org/0960-1317/22/3/035021/article"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iopscience.iop.org/0960-1317/22/3/035021/article"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iopscience.iop.org/0960-1317/22/3/035021/article"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dirty="0" smtClean="0"/>
              <a:t>Teacher Slide:</a:t>
            </a:r>
          </a:p>
          <a:p>
            <a:endParaRPr lang="en-US" dirty="0" smtClean="0"/>
          </a:p>
          <a:p>
            <a:r>
              <a:rPr lang="en-US" dirty="0" smtClean="0"/>
              <a:t>Authors: Sarah </a:t>
            </a:r>
            <a:r>
              <a:rPr lang="en-US" dirty="0" err="1" smtClean="0"/>
              <a:t>Lerch</a:t>
            </a:r>
            <a:r>
              <a:rPr lang="en-US" dirty="0" smtClean="0"/>
              <a:t> and</a:t>
            </a:r>
            <a:r>
              <a:rPr lang="en-US" baseline="0" dirty="0" smtClean="0"/>
              <a:t> Felicia Ryder</a:t>
            </a:r>
            <a:endParaRPr lang="en-US" dirty="0" smtClean="0"/>
          </a:p>
          <a:p>
            <a:pPr marL="228600" indent="-228600">
              <a:buFont typeface="+mj-lt"/>
              <a:buNone/>
            </a:pPr>
            <a:endParaRPr lang="en-US" baseline="0" dirty="0" smtClean="0"/>
          </a:p>
          <a:p>
            <a:pPr eaLnBrk="1" hangingPunct="1">
              <a:spcBef>
                <a:spcPct val="0"/>
              </a:spcBef>
              <a:buFontTx/>
              <a:buNone/>
            </a:pPr>
            <a:r>
              <a:rPr lang="en-US" b="1" dirty="0" smtClean="0">
                <a:latin typeface="Calibri" charset="0"/>
              </a:rPr>
              <a:t>WHY : </a:t>
            </a: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solidFill>
                  <a:srgbClr val="FF0000"/>
                </a:solidFill>
                <a:latin typeface="Calibri" charset="0"/>
              </a:rPr>
              <a:t>This is the fourth and final lesson in a unit looking at mutation. This lesson presents students with a final opportunity to take all that they have learned about mutation and apply it to a real world organism. Mutations are interesting when considered in the context of a single isolated organism, but this is not realistic. Mutations occur in organisms which are living in real world environments and changes in those organisms phenotypes will change how well they interact with their environment. This lesson allows students to apply their mutation knowledge to diatoms in their marine environments and present that knowledge in the format of scientific poster. Scientific posters are a very common way scientists present their work at conferences and meetings. Creating a scientific poster is good practice for any future scientist.</a:t>
            </a:r>
          </a:p>
          <a:p>
            <a:pPr eaLnBrk="1" hangingPunct="1">
              <a:spcBef>
                <a:spcPct val="0"/>
              </a:spcBef>
              <a:buFontTx/>
              <a:buNone/>
            </a:pPr>
            <a:endParaRPr lang="en-US" baseline="0" dirty="0" smtClean="0">
              <a:latin typeface="Calibri" charset="0"/>
              <a:sym typeface="Wingdings" pitchFamily="2" charset="2"/>
            </a:endParaRPr>
          </a:p>
          <a:p>
            <a:pPr marL="228600" indent="-228600" eaLnBrk="1" hangingPunct="1">
              <a:spcBef>
                <a:spcPct val="0"/>
              </a:spcBef>
              <a:buFont typeface="+mj-lt"/>
              <a:buNone/>
            </a:pPr>
            <a:r>
              <a:rPr lang="en-US" b="1" dirty="0" smtClean="0">
                <a:latin typeface="Calibri" charset="0"/>
              </a:rPr>
              <a:t>SUMMARY:  </a:t>
            </a:r>
          </a:p>
          <a:p>
            <a:pPr eaLnBrk="1" hangingPunct="1">
              <a:spcBef>
                <a:spcPct val="0"/>
              </a:spcBef>
              <a:buFontTx/>
              <a:buNone/>
            </a:pPr>
            <a:r>
              <a:rPr lang="en-US" dirty="0" smtClean="0">
                <a:latin typeface="Calibri" charset="0"/>
              </a:rPr>
              <a:t>Students will begin the lesson by</a:t>
            </a:r>
            <a:r>
              <a:rPr lang="en-US" baseline="0" dirty="0" smtClean="0">
                <a:latin typeface="Calibri" charset="0"/>
              </a:rPr>
              <a:t> looking at how mutations can affect organisms and populations in a familiar terrestrial example. This example will then transition into looking at diatoms in their marine environment. What follows is a lesson about diatoms addressing the following: What they are, why they are important, how big they are, what they look like, how they reproduce and finally how they are used in industry. Students will take guided notes during this lecture (this concept is explained in greater detail later on). The lesson will then review the different structures found on a given diatom and their biological functions. Finally students will take this information to create their own mutant diatoms using a provided worksheet and present that information on a poster.</a:t>
            </a:r>
          </a:p>
          <a:p>
            <a:pPr eaLnBrk="1" hangingPunct="1">
              <a:spcBef>
                <a:spcPct val="0"/>
              </a:spcBef>
              <a:buFontTx/>
              <a:buNone/>
            </a:pPr>
            <a:endParaRPr lang="en-US" baseline="0" dirty="0" smtClean="0">
              <a:latin typeface="Calibri"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dirty="0" smtClean="0">
                <a:solidFill>
                  <a:srgbClr val="FF0000"/>
                </a:solidFill>
                <a:latin typeface="Calibri" charset="0"/>
              </a:rPr>
              <a:t>Unit learning goal: </a:t>
            </a:r>
            <a:r>
              <a:rPr lang="en-US" sz="1200" kern="1200" dirty="0" smtClean="0">
                <a:solidFill>
                  <a:schemeClr val="tx1"/>
                </a:solidFill>
                <a:latin typeface="+mn-lt"/>
                <a:ea typeface="+mn-ea"/>
                <a:cs typeface="+mn-cs"/>
              </a:rPr>
              <a:t>Gives students an opportunity to apply knowledge of mutations to diatoms and use critical thinking in order to create hypothetical</a:t>
            </a:r>
            <a:r>
              <a:rPr lang="en-US" sz="1200" kern="1200" baseline="0" dirty="0" smtClean="0">
                <a:solidFill>
                  <a:schemeClr val="tx1"/>
                </a:solidFill>
                <a:latin typeface="+mn-lt"/>
                <a:ea typeface="+mn-ea"/>
                <a:cs typeface="+mn-cs"/>
              </a:rPr>
              <a:t> mutant diatoms</a:t>
            </a:r>
            <a:r>
              <a:rPr lang="en-US" sz="1200" kern="1200" dirty="0" smtClean="0">
                <a:solidFill>
                  <a:schemeClr val="tx1"/>
                </a:solidFill>
                <a:latin typeface="+mn-lt"/>
                <a:ea typeface="+mn-ea"/>
                <a:cs typeface="+mn-cs"/>
              </a:rPr>
              <a:t>.</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baseline="0" dirty="0" smtClean="0">
              <a:solidFill>
                <a:srgbClr val="FF0000"/>
              </a:solidFill>
              <a:latin typeface="Calibri" charset="0"/>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baseline="0" dirty="0" smtClean="0">
              <a:solidFill>
                <a:srgbClr val="FF0000"/>
              </a:solidFill>
              <a:latin typeface="+mn-lt"/>
              <a:ea typeface="+mn-ea"/>
              <a:cs typeface="+mn-cs"/>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kern="1200" baseline="0" dirty="0" smtClean="0">
                <a:solidFill>
                  <a:srgbClr val="FF0000"/>
                </a:solidFill>
                <a:latin typeface="+mn-lt"/>
                <a:ea typeface="+mn-ea"/>
                <a:cs typeface="+mn-cs"/>
              </a:rPr>
              <a:t>Key Question:</a:t>
            </a: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1200" kern="1200" baseline="0" dirty="0" smtClean="0">
              <a:solidFill>
                <a:srgbClr val="FF0000"/>
              </a:solidFill>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rgbClr val="FF0000"/>
                </a:solidFill>
                <a:latin typeface="+mn-lt"/>
                <a:ea typeface="+mn-ea"/>
                <a:cs typeface="+mn-cs"/>
              </a:rPr>
              <a:t> </a:t>
            </a:r>
            <a:r>
              <a:rPr lang="en-US" sz="1200" kern="1200" dirty="0" smtClean="0">
                <a:solidFill>
                  <a:schemeClr val="tx1"/>
                </a:solidFill>
                <a:latin typeface="+mn-lt"/>
                <a:ea typeface="+mn-ea"/>
                <a:cs typeface="+mn-cs"/>
              </a:rPr>
              <a:t>How will the phenotype of a diatom change when a mutation occurs in a specific gene?</a:t>
            </a:r>
            <a:endParaRPr lang="en-US" sz="1200" kern="1200" dirty="0" smtClean="0">
              <a:solidFill>
                <a:srgbClr val="FF0000"/>
              </a:solidFill>
              <a:latin typeface="+mn-lt"/>
              <a:ea typeface="+mn-ea"/>
              <a:cs typeface="+mn-cs"/>
            </a:endParaRPr>
          </a:p>
          <a:p>
            <a:pPr eaLnBrk="1" hangingPunct="1">
              <a:spcBef>
                <a:spcPct val="0"/>
              </a:spcBef>
              <a:buFontTx/>
              <a:buNone/>
            </a:pPr>
            <a:endParaRPr lang="en-US" baseline="0" dirty="0" smtClean="0">
              <a:solidFill>
                <a:srgbClr val="FF0000"/>
              </a:solidFill>
              <a:latin typeface="Calibri" charset="0"/>
            </a:endParaRPr>
          </a:p>
          <a:p>
            <a:pPr marL="0" marR="0" indent="0" algn="l" defTabSz="914400" rtl="0" eaLnBrk="1" fontAlgn="auto" latinLnBrk="0" hangingPunct="1">
              <a:lnSpc>
                <a:spcPct val="100000"/>
              </a:lnSpc>
              <a:spcBef>
                <a:spcPct val="0"/>
              </a:spcBef>
              <a:spcAft>
                <a:spcPts val="0"/>
              </a:spcAft>
              <a:buClrTx/>
              <a:buSzTx/>
              <a:buFontTx/>
              <a:buNone/>
              <a:tabLst/>
              <a:defRPr/>
            </a:pPr>
            <a:r>
              <a:rPr lang="en-US" baseline="0" dirty="0" smtClean="0">
                <a:solidFill>
                  <a:srgbClr val="FF0000"/>
                </a:solidFill>
                <a:latin typeface="Calibri" charset="0"/>
              </a:rPr>
              <a:t>Overview of the unit:</a:t>
            </a:r>
          </a:p>
          <a:p>
            <a:pPr eaLnBrk="1" hangingPunct="1">
              <a:spcBef>
                <a:spcPct val="0"/>
              </a:spcBef>
              <a:buFontTx/>
              <a:buNone/>
            </a:pPr>
            <a:endParaRPr lang="en-US" baseline="0" dirty="0" smtClean="0">
              <a:solidFill>
                <a:srgbClr val="FF0000"/>
              </a:solidFill>
              <a:latin typeface="Calibri" charset="0"/>
            </a:endParaRPr>
          </a:p>
          <a:p>
            <a:pPr eaLnBrk="1" hangingPunct="1">
              <a:spcBef>
                <a:spcPct val="0"/>
              </a:spcBef>
              <a:buFontTx/>
              <a:buNone/>
            </a:pPr>
            <a:r>
              <a:rPr lang="en-US" baseline="0" dirty="0" smtClean="0">
                <a:solidFill>
                  <a:srgbClr val="FF0000"/>
                </a:solidFill>
                <a:latin typeface="Calibri" charset="0"/>
              </a:rPr>
              <a:t>Engage</a:t>
            </a:r>
          </a:p>
          <a:p>
            <a:pPr marL="0" marR="0" indent="0" algn="l" defTabSz="914400" rtl="0" eaLnBrk="1" fontAlgn="auto" latinLnBrk="0" hangingPunct="1">
              <a:lnSpc>
                <a:spcPct val="100000"/>
              </a:lnSpc>
              <a:spcBef>
                <a:spcPct val="0"/>
              </a:spcBef>
              <a:spcAft>
                <a:spcPts val="0"/>
              </a:spcAft>
              <a:buClrTx/>
              <a:buSzTx/>
              <a:buFontTx/>
              <a:buChar char="-"/>
              <a:tabLst/>
              <a:defRPr/>
            </a:pPr>
            <a:r>
              <a:rPr lang="en-US" baseline="0" dirty="0" smtClean="0">
                <a:solidFill>
                  <a:srgbClr val="FF0000"/>
                </a:solidFill>
                <a:latin typeface="Calibri" charset="0"/>
              </a:rPr>
              <a:t> Goal: </a:t>
            </a:r>
            <a:r>
              <a:rPr lang="en-US" dirty="0" smtClean="0"/>
              <a:t>Start the discussion</a:t>
            </a:r>
            <a:r>
              <a:rPr lang="en-US" baseline="0" dirty="0" smtClean="0"/>
              <a:t> of how mutations can affect an organism in its environment using a terrestrial example, then transition into a marine system.</a:t>
            </a:r>
          </a:p>
          <a:p>
            <a:pPr marL="0" marR="0" indent="0" algn="l" defTabSz="914400" rtl="0" eaLnBrk="1" fontAlgn="auto" latinLnBrk="0" hangingPunct="1">
              <a:lnSpc>
                <a:spcPct val="100000"/>
              </a:lnSpc>
              <a:spcBef>
                <a:spcPct val="0"/>
              </a:spcBef>
              <a:spcAft>
                <a:spcPts val="0"/>
              </a:spcAft>
              <a:buClrTx/>
              <a:buSzTx/>
              <a:buFontTx/>
              <a:buChar char="-"/>
              <a:tabLst/>
              <a:defRPr/>
            </a:pPr>
            <a:endParaRPr lang="en-US" baseline="0" dirty="0" smtClean="0">
              <a:solidFill>
                <a:srgbClr val="FF0000"/>
              </a:solidFill>
              <a:latin typeface="Calibri" charset="0"/>
            </a:endParaRPr>
          </a:p>
          <a:p>
            <a:pPr marL="228600" indent="-228600">
              <a:buFont typeface="+mj-lt"/>
              <a:buAutoNum type="arabicPeriod"/>
            </a:pPr>
            <a:r>
              <a:rPr lang="en-US" b="0" dirty="0" smtClean="0"/>
              <a:t>Introduce how a genetic mutation can</a:t>
            </a:r>
            <a:r>
              <a:rPr lang="en-US" b="0" baseline="0" dirty="0" smtClean="0"/>
              <a:t> affect an organism in its environment.</a:t>
            </a:r>
          </a:p>
          <a:p>
            <a:pPr marL="685800" lvl="1" indent="-228600">
              <a:buFont typeface="Arial" pitchFamily="34" charset="0"/>
              <a:buChar char="•"/>
            </a:pPr>
            <a:r>
              <a:rPr lang="en-US" b="0" baseline="0" dirty="0" smtClean="0"/>
              <a:t>An albino rabbit would do better in an environment with snow and a brown rabbit would do better in an environment with tan dirt.</a:t>
            </a:r>
          </a:p>
          <a:p>
            <a:pPr marL="228600" indent="-228600">
              <a:buFont typeface="+mj-lt"/>
              <a:buAutoNum type="arabicPeriod"/>
            </a:pPr>
            <a:r>
              <a:rPr lang="en-US" b="0" baseline="0" dirty="0" smtClean="0"/>
              <a:t>Questioning</a:t>
            </a:r>
          </a:p>
          <a:p>
            <a:pPr lvl="1">
              <a:buFont typeface="Arial" pitchFamily="34" charset="0"/>
              <a:buChar char="•"/>
            </a:pPr>
            <a:r>
              <a:rPr lang="en-US" sz="1200" kern="1200" dirty="0" smtClean="0">
                <a:solidFill>
                  <a:schemeClr val="tx1"/>
                </a:solidFill>
                <a:latin typeface="+mn-lt"/>
                <a:ea typeface="+mn-ea"/>
                <a:cs typeface="+mn-cs"/>
              </a:rPr>
              <a:t> How could a mutation affect an organism in nature and its</a:t>
            </a:r>
            <a:r>
              <a:rPr lang="en-US" sz="1200" kern="1200" baseline="0" dirty="0" smtClean="0">
                <a:solidFill>
                  <a:schemeClr val="tx1"/>
                </a:solidFill>
                <a:latin typeface="+mn-lt"/>
                <a:ea typeface="+mn-ea"/>
                <a:cs typeface="+mn-cs"/>
              </a:rPr>
              <a:t> environment</a:t>
            </a:r>
            <a:r>
              <a:rPr lang="en-US" sz="1200" kern="1200" dirty="0" smtClean="0">
                <a:solidFill>
                  <a:schemeClr val="tx1"/>
                </a:solidFill>
                <a:latin typeface="+mn-lt"/>
                <a:ea typeface="+mn-ea"/>
                <a:cs typeface="+mn-cs"/>
              </a:rPr>
              <a:t>?</a:t>
            </a:r>
          </a:p>
          <a:p>
            <a:pPr lvl="1">
              <a:buFont typeface="Arial" pitchFamily="34" charset="0"/>
              <a:buChar char="•"/>
            </a:pPr>
            <a:r>
              <a:rPr lang="en-US" dirty="0" smtClean="0"/>
              <a:t> How could a mutation affect a whole population</a:t>
            </a:r>
            <a:r>
              <a:rPr lang="en-US" baseline="0" dirty="0" smtClean="0"/>
              <a:t> in nature?</a:t>
            </a:r>
            <a:endParaRPr lang="en-US" sz="1200" kern="1200" dirty="0" smtClean="0">
              <a:solidFill>
                <a:schemeClr val="tx1"/>
              </a:solidFill>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Transition</a:t>
            </a:r>
            <a:r>
              <a:rPr lang="en-US" sz="1200" kern="1200" baseline="0" dirty="0" smtClean="0">
                <a:solidFill>
                  <a:schemeClr val="tx1"/>
                </a:solidFill>
                <a:latin typeface="+mn-lt"/>
                <a:ea typeface="+mn-ea"/>
                <a:cs typeface="+mn-cs"/>
              </a:rPr>
              <a:t> to marine environment and diatoms</a:t>
            </a:r>
          </a:p>
          <a:p>
            <a:pPr lvl="1">
              <a:buFont typeface="Arial" pitchFamily="34" charset="0"/>
              <a:buChar char="•"/>
            </a:pPr>
            <a:r>
              <a:rPr lang="en-US" b="0" dirty="0" smtClean="0"/>
              <a:t> Version</a:t>
            </a:r>
            <a:r>
              <a:rPr lang="en-US" b="0" baseline="0" dirty="0" smtClean="0"/>
              <a:t> 1: If this unit was preceded by Primary Production unit authored by Sarah </a:t>
            </a:r>
            <a:r>
              <a:rPr lang="en-US" b="0" baseline="0" dirty="0" err="1" smtClean="0"/>
              <a:t>Lerch</a:t>
            </a:r>
            <a:r>
              <a:rPr lang="en-US" b="0" baseline="0" dirty="0" smtClean="0"/>
              <a:t> and Felicia Ryder</a:t>
            </a:r>
            <a:endParaRPr lang="en-US" b="0" dirty="0" smtClean="0"/>
          </a:p>
          <a:p>
            <a:pPr lvl="2">
              <a:buFont typeface="Wingdings" pitchFamily="2" charset="2"/>
              <a:buChar char="§"/>
            </a:pPr>
            <a:r>
              <a:rPr lang="en-US" baseline="0" dirty="0" smtClean="0"/>
              <a:t> What do we remember about diatoms?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dirty="0" smtClean="0"/>
              <a:t> Version</a:t>
            </a:r>
            <a:r>
              <a:rPr lang="en-US" b="0" baseline="0" dirty="0" smtClean="0"/>
              <a:t> 2: If this unit is being taught as a stand alone</a:t>
            </a:r>
            <a:endParaRPr lang="en-US" b="0" dirty="0" smtClean="0"/>
          </a:p>
          <a:p>
            <a:pPr lvl="2">
              <a:buFont typeface="Wingdings" pitchFamily="2" charset="2"/>
              <a:buChar char="§"/>
            </a:pPr>
            <a:r>
              <a:rPr lang="en-US" baseline="0" dirty="0" smtClean="0"/>
              <a:t> After seeing those little brown shapes in this first image, is this what you guys expected?</a:t>
            </a:r>
          </a:p>
          <a:p>
            <a:pPr lvl="2">
              <a:buFont typeface="Wingdings" pitchFamily="2" charset="2"/>
              <a:buChar char="§"/>
            </a:pPr>
            <a:endParaRPr lang="en-US" baseline="0" dirty="0" smtClean="0">
              <a:solidFill>
                <a:srgbClr val="FF0000"/>
              </a:solidFill>
              <a:latin typeface="Calibri" charset="0"/>
            </a:endParaRPr>
          </a:p>
          <a:p>
            <a:pPr eaLnBrk="1" hangingPunct="1">
              <a:spcBef>
                <a:spcPct val="0"/>
              </a:spcBef>
              <a:buFontTx/>
              <a:buNone/>
            </a:pPr>
            <a:r>
              <a:rPr lang="en-US" baseline="0" dirty="0" smtClean="0">
                <a:solidFill>
                  <a:srgbClr val="FF0000"/>
                </a:solidFill>
                <a:latin typeface="Calibri" charset="0"/>
              </a:rPr>
              <a:t>Explore</a:t>
            </a:r>
          </a:p>
          <a:p>
            <a:pPr marL="0" marR="0" indent="0" algn="l" defTabSz="914400" rtl="0" eaLnBrk="1" fontAlgn="auto" latinLnBrk="0" hangingPunct="1">
              <a:lnSpc>
                <a:spcPct val="100000"/>
              </a:lnSpc>
              <a:spcBef>
                <a:spcPct val="0"/>
              </a:spcBef>
              <a:spcAft>
                <a:spcPts val="0"/>
              </a:spcAft>
              <a:buClrTx/>
              <a:buSzTx/>
              <a:buFontTx/>
              <a:buChar char="-"/>
              <a:tabLst/>
              <a:defRPr/>
            </a:pPr>
            <a:r>
              <a:rPr lang="en-US" baseline="0" dirty="0" smtClean="0">
                <a:solidFill>
                  <a:srgbClr val="FF0000"/>
                </a:solidFill>
                <a:latin typeface="Calibri" charset="0"/>
              </a:rPr>
              <a:t>Goal: </a:t>
            </a:r>
            <a:r>
              <a:rPr lang="en-US" dirty="0" smtClean="0">
                <a:solidFill>
                  <a:srgbClr val="FF0000"/>
                </a:solidFill>
              </a:rPr>
              <a:t> </a:t>
            </a:r>
            <a:r>
              <a:rPr lang="en-US" dirty="0" smtClean="0"/>
              <a:t>Start the discussion</a:t>
            </a:r>
            <a:r>
              <a:rPr lang="en-US" baseline="0" dirty="0" smtClean="0"/>
              <a:t> of how mutations can affect an organism in its environment using a terrestrial example, then transition into a marine system.</a:t>
            </a:r>
          </a:p>
          <a:p>
            <a:pPr marL="0" marR="0" indent="0" algn="l" defTabSz="914400" rtl="0" eaLnBrk="1" fontAlgn="auto" latinLnBrk="0" hangingPunct="1">
              <a:lnSpc>
                <a:spcPct val="100000"/>
              </a:lnSpc>
              <a:spcBef>
                <a:spcPct val="0"/>
              </a:spcBef>
              <a:spcAft>
                <a:spcPts val="0"/>
              </a:spcAft>
              <a:buClrTx/>
              <a:buSzTx/>
              <a:buFontTx/>
              <a:buChar char="-"/>
              <a:tabLst/>
              <a:defRPr/>
            </a:pPr>
            <a:endParaRPr lang="en-US" baseline="0" dirty="0" smtClean="0">
              <a:solidFill>
                <a:srgbClr val="FF0000"/>
              </a:solidFill>
              <a:latin typeface="Calibri" charset="0"/>
            </a:endParaRPr>
          </a:p>
          <a:p>
            <a:pPr marL="228600" indent="-228600">
              <a:buFont typeface="+mj-lt"/>
              <a:buAutoNum type="arabicPeriod"/>
            </a:pPr>
            <a:r>
              <a:rPr lang="en-US" b="0" dirty="0" smtClean="0"/>
              <a:t>Diatom review</a:t>
            </a:r>
          </a:p>
          <a:p>
            <a:pPr marL="685800" lvl="1" indent="-228600">
              <a:buFont typeface="Arial" pitchFamily="34" charset="0"/>
              <a:buChar char="•"/>
            </a:pPr>
            <a:r>
              <a:rPr lang="en-US" b="0" dirty="0" smtClean="0"/>
              <a:t>What</a:t>
            </a:r>
            <a:r>
              <a:rPr lang="en-US" b="0" baseline="0" dirty="0" smtClean="0"/>
              <a:t> is a diatom?</a:t>
            </a:r>
          </a:p>
          <a:p>
            <a:pPr marL="685800" lvl="1" indent="-228600">
              <a:buFont typeface="Arial" pitchFamily="34" charset="0"/>
              <a:buChar char="•"/>
            </a:pPr>
            <a:r>
              <a:rPr lang="en-US" b="0" baseline="0" dirty="0" smtClean="0"/>
              <a:t>Why are diatoms important in the environment?</a:t>
            </a:r>
          </a:p>
          <a:p>
            <a:pPr marL="685800" lvl="1" indent="-228600">
              <a:buFont typeface="Arial" pitchFamily="34" charset="0"/>
              <a:buChar char="•"/>
            </a:pPr>
            <a:r>
              <a:rPr lang="en-US" b="0" baseline="0" dirty="0" smtClean="0"/>
              <a:t>How big are diatoms?</a:t>
            </a:r>
          </a:p>
          <a:p>
            <a:pPr marL="685800" lvl="1" indent="-228600">
              <a:buFont typeface="Arial" pitchFamily="34" charset="0"/>
              <a:buChar char="•"/>
            </a:pPr>
            <a:r>
              <a:rPr lang="en-US" b="0" baseline="0" dirty="0" smtClean="0"/>
              <a:t>Diatom frustules and their structures</a:t>
            </a:r>
          </a:p>
          <a:p>
            <a:pPr marL="685800" lvl="1" indent="-228600">
              <a:buFont typeface="Arial" pitchFamily="34" charset="0"/>
              <a:buChar char="•"/>
            </a:pPr>
            <a:r>
              <a:rPr lang="en-US" b="0" baseline="0" dirty="0" smtClean="0"/>
              <a:t>Symmetry in diatoms</a:t>
            </a:r>
          </a:p>
          <a:p>
            <a:pPr marL="685800" lvl="1" indent="-228600">
              <a:buFont typeface="Arial" pitchFamily="34" charset="0"/>
              <a:buChar char="•"/>
            </a:pPr>
            <a:r>
              <a:rPr lang="en-US" b="0" baseline="0" dirty="0" smtClean="0"/>
              <a:t>Diatom reproduction</a:t>
            </a:r>
          </a:p>
          <a:p>
            <a:pPr marL="685800" lvl="1" indent="-228600">
              <a:buFont typeface="Arial" pitchFamily="34" charset="0"/>
              <a:buChar char="•"/>
            </a:pPr>
            <a:r>
              <a:rPr lang="en-US" b="0" baseline="0" dirty="0" smtClean="0"/>
              <a:t>Industrial uses of diatoms: </a:t>
            </a:r>
            <a:r>
              <a:rPr lang="en-US" b="0" baseline="0" dirty="0" err="1" smtClean="0"/>
              <a:t>Biofuels</a:t>
            </a:r>
            <a:r>
              <a:rPr lang="en-US" b="0" baseline="0" dirty="0" smtClean="0"/>
              <a:t> and nanotechnology (Ex: drug delivery)</a:t>
            </a:r>
          </a:p>
          <a:p>
            <a:pPr marL="228600" lvl="0" indent="-228600">
              <a:buFont typeface="+mj-lt"/>
              <a:buAutoNum type="arabicPeriod"/>
            </a:pPr>
            <a:r>
              <a:rPr lang="en-US" b="0" baseline="0" dirty="0" smtClean="0"/>
              <a:t>Detailed information necessary for students creating mutants</a:t>
            </a:r>
          </a:p>
          <a:p>
            <a:pPr marL="685800" lvl="1" indent="-228600">
              <a:buFont typeface="Arial" pitchFamily="34" charset="0"/>
              <a:buChar char="•"/>
            </a:pPr>
            <a:r>
              <a:rPr lang="en-US" b="0" baseline="0" dirty="0" smtClean="0"/>
              <a:t>Creating mutant diatoms</a:t>
            </a:r>
          </a:p>
          <a:p>
            <a:pPr marL="685800" lvl="1" indent="-228600">
              <a:buFont typeface="Arial" pitchFamily="34" charset="0"/>
              <a:buChar char="•"/>
            </a:pPr>
            <a:r>
              <a:rPr lang="en-US" b="0" baseline="0" dirty="0" smtClean="0"/>
              <a:t>Candidate species for mutation</a:t>
            </a:r>
          </a:p>
          <a:p>
            <a:pPr marL="685800" lvl="1" indent="-228600">
              <a:buFont typeface="Arial" pitchFamily="34" charset="0"/>
              <a:buChar char="•"/>
            </a:pPr>
            <a:r>
              <a:rPr lang="en-US" b="0" baseline="0" dirty="0" smtClean="0"/>
              <a:t>Frustule features and their functions</a:t>
            </a:r>
          </a:p>
          <a:p>
            <a:pPr marL="228600" indent="-228600">
              <a:buFont typeface="+mj-lt"/>
              <a:buAutoNum type="arabicPeriod"/>
            </a:pPr>
            <a:r>
              <a:rPr lang="en-US" b="0" baseline="0" dirty="0" smtClean="0"/>
              <a:t>Modeling mutants activity</a:t>
            </a:r>
          </a:p>
          <a:p>
            <a:pPr marL="685800" lvl="1" indent="-228600">
              <a:buFont typeface="Arial" pitchFamily="34" charset="0"/>
              <a:buChar char="•"/>
            </a:pPr>
            <a:r>
              <a:rPr lang="en-US" b="0" baseline="0" dirty="0" smtClean="0"/>
              <a:t>Students create hypothetical mutant diatoms using worksheets</a:t>
            </a:r>
            <a:endParaRPr lang="en-US" b="0" u="sng" dirty="0" smtClean="0">
              <a:solidFill>
                <a:srgbClr val="FF0000"/>
              </a:solidFill>
            </a:endParaRPr>
          </a:p>
          <a:p>
            <a:pPr marL="228600" lvl="0" indent="-228600">
              <a:buFont typeface="+mj-lt"/>
              <a:buAutoNum type="arabicPeriod"/>
            </a:pPr>
            <a:endParaRPr lang="en-US" sz="1200" kern="1200" baseline="0" dirty="0" smtClean="0">
              <a:solidFill>
                <a:srgbClr val="FF0000"/>
              </a:solidFill>
              <a:latin typeface="+mn-lt"/>
              <a:ea typeface="+mn-ea"/>
              <a:cs typeface="+mn-cs"/>
            </a:endParaRPr>
          </a:p>
          <a:p>
            <a:pPr marL="228600" lvl="0" indent="-228600">
              <a:buFont typeface="+mj-lt"/>
              <a:buNone/>
            </a:pPr>
            <a:r>
              <a:rPr lang="en-US" sz="1200" kern="1200" baseline="0" dirty="0" smtClean="0">
                <a:solidFill>
                  <a:srgbClr val="FF0000"/>
                </a:solidFill>
                <a:latin typeface="+mn-lt"/>
                <a:ea typeface="+mn-ea"/>
                <a:cs typeface="+mn-cs"/>
              </a:rPr>
              <a:t>Explain</a:t>
            </a:r>
          </a:p>
          <a:p>
            <a:pPr marL="228600" marR="0" lvl="0" indent="-228600" algn="l" defTabSz="914400" rtl="0" eaLnBrk="1" fontAlgn="auto" latinLnBrk="0" hangingPunct="1">
              <a:lnSpc>
                <a:spcPct val="100000"/>
              </a:lnSpc>
              <a:spcBef>
                <a:spcPts val="0"/>
              </a:spcBef>
              <a:spcAft>
                <a:spcPts val="0"/>
              </a:spcAft>
              <a:buClrTx/>
              <a:buSzTx/>
              <a:buFontTx/>
              <a:buChar char="-"/>
              <a:tabLst/>
              <a:defRPr/>
            </a:pPr>
            <a:r>
              <a:rPr lang="en-US" sz="1200" kern="1200" baseline="0" dirty="0" smtClean="0">
                <a:solidFill>
                  <a:srgbClr val="FF0000"/>
                </a:solidFill>
                <a:latin typeface="+mn-lt"/>
                <a:ea typeface="+mn-ea"/>
                <a:cs typeface="+mn-cs"/>
              </a:rPr>
              <a:t>Goal:  </a:t>
            </a:r>
            <a:r>
              <a:rPr lang="en-US" dirty="0" smtClean="0"/>
              <a:t>Give students the opportunity</a:t>
            </a:r>
            <a:r>
              <a:rPr lang="en-US" baseline="0" dirty="0" smtClean="0"/>
              <a:t> to synthesize all the information they have learned over the entire unit by presenting information about their mutants in a poster presentation.</a:t>
            </a:r>
            <a:endParaRPr lang="en-US" sz="1200" kern="1200" baseline="0" dirty="0" smtClean="0">
              <a:solidFill>
                <a:srgbClr val="FF0000"/>
              </a:solidFill>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Char char="-"/>
              <a:tabLst/>
              <a:defRPr/>
            </a:pPr>
            <a:endParaRPr lang="en-US" sz="1200" kern="1200" baseline="0" dirty="0" smtClean="0">
              <a:solidFill>
                <a:srgbClr val="FF0000"/>
              </a:solidFill>
              <a:latin typeface="+mn-lt"/>
              <a:ea typeface="+mn-ea"/>
              <a:cs typeface="+mn-cs"/>
            </a:endParaRPr>
          </a:p>
          <a:p>
            <a:pPr marL="228600" indent="-228600">
              <a:buFont typeface="+mj-lt"/>
              <a:buAutoNum type="arabicPeriod"/>
            </a:pPr>
            <a:r>
              <a:rPr lang="en-US" b="0" dirty="0" smtClean="0"/>
              <a:t>Poster creation</a:t>
            </a:r>
          </a:p>
          <a:p>
            <a:pPr marL="685800" lvl="1" indent="-228600">
              <a:buFont typeface="Arial" pitchFamily="34" charset="0"/>
              <a:buChar char="•"/>
            </a:pPr>
            <a:r>
              <a:rPr lang="en-US" b="0" dirty="0" smtClean="0"/>
              <a:t>Review</a:t>
            </a:r>
            <a:r>
              <a:rPr lang="en-US" b="0" baseline="0" dirty="0" smtClean="0"/>
              <a:t> poster requirements.</a:t>
            </a:r>
          </a:p>
          <a:p>
            <a:pPr marL="685800" lvl="1" indent="-228600">
              <a:buFont typeface="Arial" pitchFamily="34" charset="0"/>
              <a:buChar char="•"/>
            </a:pPr>
            <a:r>
              <a:rPr lang="en-US" b="0" baseline="0" dirty="0" smtClean="0"/>
              <a:t>Provide students with necessary documents:</a:t>
            </a:r>
          </a:p>
          <a:p>
            <a:pPr marL="1143000" lvl="2" indent="-228600">
              <a:buFont typeface="Wingdings" pitchFamily="2" charset="2"/>
              <a:buChar char="§"/>
            </a:pPr>
            <a:r>
              <a:rPr lang="en-US" b="0" dirty="0" smtClean="0"/>
              <a:t>4.</a:t>
            </a:r>
            <a:r>
              <a:rPr lang="en-US" b="0" baseline="0" dirty="0" smtClean="0"/>
              <a:t> Modeling </a:t>
            </a:r>
            <a:r>
              <a:rPr lang="en-US" b="0" baseline="0" dirty="0" err="1" smtClean="0"/>
              <a:t>mutants_poster</a:t>
            </a:r>
            <a:r>
              <a:rPr lang="en-US" b="0" baseline="0" dirty="0" smtClean="0"/>
              <a:t> rubric.pptx</a:t>
            </a:r>
          </a:p>
          <a:p>
            <a:pPr marL="1143000" lvl="2" indent="-228600">
              <a:buFont typeface="Wingdings" pitchFamily="2" charset="2"/>
              <a:buChar char="§"/>
            </a:pPr>
            <a:r>
              <a:rPr lang="en-US" b="0" baseline="0" dirty="0" smtClean="0"/>
              <a:t>4. Modeling </a:t>
            </a:r>
            <a:r>
              <a:rPr lang="en-US" b="0" baseline="0" dirty="0" err="1" smtClean="0"/>
              <a:t>mutants_poster</a:t>
            </a:r>
            <a:r>
              <a:rPr lang="en-US" b="0" baseline="0" dirty="0" smtClean="0"/>
              <a:t> outlines.pdf or </a:t>
            </a:r>
            <a:r>
              <a:rPr lang="en-US" b="0" baseline="0" dirty="0" err="1" smtClean="0"/>
              <a:t>pptx</a:t>
            </a:r>
            <a:endParaRPr lang="en-US" b="0" dirty="0" smtClean="0"/>
          </a:p>
          <a:p>
            <a:pPr marL="228600" indent="-228600">
              <a:buFont typeface="+mj-lt"/>
              <a:buAutoNum type="arabicPeriod"/>
            </a:pPr>
            <a:r>
              <a:rPr lang="en-US" b="0" dirty="0" smtClean="0"/>
              <a:t>Poster presentations.</a:t>
            </a:r>
          </a:p>
          <a:p>
            <a:pPr marL="685800" lvl="1" indent="-228600">
              <a:buFont typeface="Arial" pitchFamily="34" charset="0"/>
              <a:buChar char="•"/>
            </a:pPr>
            <a:r>
              <a:rPr lang="en-US" b="0" dirty="0" smtClean="0"/>
              <a:t>Provide students</a:t>
            </a:r>
            <a:r>
              <a:rPr lang="en-US" b="0" baseline="0" dirty="0" smtClean="0"/>
              <a:t> with two sticky notes.</a:t>
            </a:r>
          </a:p>
          <a:p>
            <a:pPr marL="685800" lvl="1" indent="-228600">
              <a:buFont typeface="Arial" pitchFamily="34" charset="0"/>
              <a:buChar char="•"/>
            </a:pPr>
            <a:r>
              <a:rPr lang="en-US" b="0" dirty="0" smtClean="0"/>
              <a:t>Divide students</a:t>
            </a:r>
            <a:r>
              <a:rPr lang="en-US" b="0" baseline="0" dirty="0" smtClean="0"/>
              <a:t> into four groups.</a:t>
            </a:r>
          </a:p>
          <a:p>
            <a:pPr marL="685800" lvl="1" indent="-228600">
              <a:buFont typeface="Arial" pitchFamily="34" charset="0"/>
              <a:buChar char="•"/>
            </a:pPr>
            <a:r>
              <a:rPr lang="en-US" b="0" baseline="0" dirty="0" smtClean="0"/>
              <a:t>Facilitate students presenting their posters to their small groups.</a:t>
            </a:r>
          </a:p>
          <a:p>
            <a:pPr marL="1143000" lvl="2" indent="-228600">
              <a:buFont typeface="Wingdings" pitchFamily="2" charset="2"/>
              <a:buChar char="§"/>
            </a:pPr>
            <a:r>
              <a:rPr lang="en-US" b="0" baseline="0" dirty="0" smtClean="0"/>
              <a:t>Students must stick sticky notes with their questions on to the posters of others.</a:t>
            </a:r>
            <a:endParaRPr lang="en-US" b="0" dirty="0" smtClean="0"/>
          </a:p>
          <a:p>
            <a:pPr marL="228600" indent="-228600">
              <a:buFont typeface="+mj-lt"/>
              <a:buAutoNum type="arabicPeriod"/>
            </a:pPr>
            <a:r>
              <a:rPr lang="en-US" b="0" dirty="0" smtClean="0"/>
              <a:t>Homework is assigned.</a:t>
            </a:r>
          </a:p>
          <a:p>
            <a:pPr marL="685800" lvl="1" indent="-228600">
              <a:buFont typeface="Arial" pitchFamily="34" charset="0"/>
              <a:buChar char="•"/>
            </a:pPr>
            <a:r>
              <a:rPr lang="en-US" b="0" u="sng" dirty="0" smtClean="0"/>
              <a:t>Have</a:t>
            </a:r>
            <a:r>
              <a:rPr lang="en-US" b="0" u="sng" baseline="0" dirty="0" smtClean="0"/>
              <a:t> students answer questions on their posters in their notebooks.</a:t>
            </a:r>
            <a:endParaRPr lang="en-US" b="0" u="sng" dirty="0" smtClean="0"/>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 </a:t>
            </a:r>
            <a:r>
              <a:rPr lang="en-US" b="1" dirty="0" smtClean="0">
                <a:latin typeface="Calibri" charset="0"/>
              </a:rPr>
              <a:t>PICTURE/ GRAPHICS CREDITS:</a:t>
            </a:r>
          </a:p>
          <a:p>
            <a:pPr marL="228600" indent="-228600" eaLnBrk="1" hangingPunct="1">
              <a:spcBef>
                <a:spcPct val="0"/>
              </a:spcBef>
              <a:buFont typeface="Calibri" pitchFamily="34" charset="0"/>
              <a:buChar char="−"/>
            </a:pPr>
            <a:r>
              <a:rPr lang="en-US" baseline="0" dirty="0" smtClean="0">
                <a:latin typeface="Calibri" charset="0"/>
              </a:rPr>
              <a:t>Cited on each slide </a:t>
            </a:r>
          </a:p>
          <a:p>
            <a:pPr marL="228600" indent="-228600" eaLnBrk="1" hangingPunct="1">
              <a:spcBef>
                <a:spcPct val="0"/>
              </a:spcBef>
              <a:buFont typeface="Calibri" pitchFamily="34" charset="0"/>
              <a:buNone/>
            </a:pPr>
            <a:endParaRPr lang="en-US" dirty="0" smtClean="0"/>
          </a:p>
          <a:p>
            <a:pPr marL="228600" indent="-228600" eaLnBrk="1" hangingPunct="1">
              <a:spcBef>
                <a:spcPct val="0"/>
              </a:spcBef>
              <a:buFont typeface="+mj-lt"/>
              <a:buNone/>
            </a:pPr>
            <a:r>
              <a:rPr lang="en-US" b="1" baseline="0" dirty="0" smtClean="0">
                <a:latin typeface="Calibri" charset="0"/>
              </a:rPr>
              <a:t>WEBSITES/ RESOURCES USED IN THIS PRESENTATION:</a:t>
            </a:r>
          </a:p>
          <a:p>
            <a:pPr>
              <a:buFontTx/>
              <a:buChar char="-"/>
            </a:pPr>
            <a:r>
              <a:rPr lang="en-US" sz="1200" kern="1200" dirty="0" smtClean="0">
                <a:solidFill>
                  <a:schemeClr val="tx1"/>
                </a:solidFill>
                <a:latin typeface="+mn-lt"/>
                <a:ea typeface="+mn-ea"/>
                <a:cs typeface="+mn-cs"/>
              </a:rPr>
              <a:t> </a:t>
            </a:r>
            <a:endParaRPr lang="en-US" b="1" dirty="0" smtClean="0">
              <a:latin typeface="Calibri" charset="0"/>
            </a:endParaRPr>
          </a:p>
          <a:p>
            <a:pPr marL="228600" indent="-228600" eaLnBrk="1" hangingPunct="1">
              <a:spcBef>
                <a:spcPct val="0"/>
              </a:spcBef>
              <a:buFont typeface="+mj-lt"/>
              <a:buNone/>
            </a:pPr>
            <a:r>
              <a:rPr lang="en-US" b="1" dirty="0" smtClean="0">
                <a:latin typeface="Calibri" charset="0"/>
              </a:rPr>
              <a:t>ADDITIONAL READING:</a:t>
            </a:r>
          </a:p>
          <a:p>
            <a:pPr>
              <a:buFontTx/>
              <a:buChar char="-"/>
            </a:pPr>
            <a:r>
              <a:rPr lang="en-US" sz="1200" kern="1200" dirty="0" smtClean="0">
                <a:solidFill>
                  <a:schemeClr val="tx1"/>
                </a:solidFill>
                <a:latin typeface="+mn-lt"/>
                <a:ea typeface="+mn-ea"/>
                <a:cs typeface="+mn-cs"/>
              </a:rPr>
              <a:t> Algae </a:t>
            </a:r>
            <a:r>
              <a:rPr lang="en-US" sz="1200" kern="1200" dirty="0" err="1" smtClean="0">
                <a:solidFill>
                  <a:schemeClr val="tx1"/>
                </a:solidFill>
                <a:latin typeface="+mn-lt"/>
                <a:ea typeface="+mn-ea"/>
                <a:cs typeface="+mn-cs"/>
              </a:rPr>
              <a:t>phylogenetic</a:t>
            </a:r>
            <a:r>
              <a:rPr lang="en-US" sz="1200" kern="1200" dirty="0" smtClean="0">
                <a:solidFill>
                  <a:schemeClr val="tx1"/>
                </a:solidFill>
                <a:latin typeface="+mn-lt"/>
                <a:ea typeface="+mn-ea"/>
                <a:cs typeface="+mn-cs"/>
              </a:rPr>
              <a:t> tree: http://www.glycomar.com/marine_natural_products_microalgae.htm</a:t>
            </a:r>
          </a:p>
          <a:p>
            <a:pPr>
              <a:buFontTx/>
              <a:buChar char="-"/>
            </a:pPr>
            <a:r>
              <a:rPr lang="en-US" sz="1200" kern="1200" dirty="0" smtClean="0">
                <a:solidFill>
                  <a:schemeClr val="tx1"/>
                </a:solidFill>
                <a:latin typeface="+mn-lt"/>
                <a:ea typeface="+mn-ea"/>
                <a:cs typeface="+mn-cs"/>
              </a:rPr>
              <a:t> Chemosynthesis: http://en.wikipedia.org/wiki/Chemosynthesis</a:t>
            </a:r>
          </a:p>
          <a:p>
            <a:pPr>
              <a:buFontTx/>
              <a:buChar char="-"/>
            </a:pPr>
            <a:r>
              <a:rPr lang="en-US" sz="1200" kern="1200" dirty="0" smtClean="0">
                <a:solidFill>
                  <a:schemeClr val="tx1"/>
                </a:solidFill>
                <a:latin typeface="+mn-lt"/>
                <a:ea typeface="+mn-ea"/>
                <a:cs typeface="+mn-cs"/>
              </a:rPr>
              <a:t> Diatom reproduction: http://rbg-web2.rbge.org.uk/algae/auxospores/lifecycle_sexual.html</a:t>
            </a:r>
          </a:p>
          <a:p>
            <a:pPr>
              <a:buFontTx/>
              <a:buChar char="-"/>
            </a:pPr>
            <a:r>
              <a:rPr lang="en-US" sz="1200" kern="1200" dirty="0" smtClean="0">
                <a:solidFill>
                  <a:schemeClr val="tx1"/>
                </a:solidFill>
                <a:latin typeface="+mn-lt"/>
                <a:ea typeface="+mn-ea"/>
                <a:cs typeface="+mn-cs"/>
              </a:rPr>
              <a:t> Harvesting algal </a:t>
            </a:r>
            <a:r>
              <a:rPr lang="en-US" sz="1200" kern="1200" dirty="0" err="1" smtClean="0">
                <a:solidFill>
                  <a:schemeClr val="tx1"/>
                </a:solidFill>
                <a:latin typeface="+mn-lt"/>
                <a:ea typeface="+mn-ea"/>
                <a:cs typeface="+mn-cs"/>
              </a:rPr>
              <a:t>biofuels</a:t>
            </a:r>
            <a:r>
              <a:rPr lang="en-US" sz="1200" kern="1200" dirty="0" smtClean="0">
                <a:solidFill>
                  <a:schemeClr val="tx1"/>
                </a:solidFill>
                <a:latin typeface="+mn-lt"/>
                <a:ea typeface="+mn-ea"/>
                <a:cs typeface="+mn-cs"/>
              </a:rPr>
              <a:t>: process: http://www.csa.com/discoveryguides/biofuel/review7.php.</a:t>
            </a:r>
          </a:p>
          <a:p>
            <a:pPr marL="228600" indent="-228600" eaLnBrk="1" hangingPunct="1">
              <a:spcBef>
                <a:spcPct val="0"/>
              </a:spcBef>
              <a:buFont typeface="+mj-lt"/>
              <a:buNone/>
            </a:pPr>
            <a:endParaRPr lang="en-US" b="1" dirty="0" smtClean="0">
              <a:latin typeface="Calibri" charset="0"/>
            </a:endParaRPr>
          </a:p>
          <a:p>
            <a:pPr marL="228600" indent="-228600" eaLnBrk="1" hangingPunct="1">
              <a:spcBef>
                <a:spcPct val="0"/>
              </a:spcBef>
              <a:buFont typeface="+mj-lt"/>
              <a:buNone/>
            </a:pPr>
            <a:r>
              <a:rPr lang="en-US" b="1" baseline="0" dirty="0" smtClean="0">
                <a:latin typeface="Calibri" charset="0"/>
              </a:rPr>
              <a:t>CONTEXT FOR USE: </a:t>
            </a:r>
          </a:p>
          <a:p>
            <a:pPr marL="228600" indent="-228600" eaLnBrk="1" hangingPunct="1">
              <a:spcBef>
                <a:spcPct val="0"/>
              </a:spcBef>
              <a:buFontTx/>
              <a:buChar char="-"/>
            </a:pPr>
            <a:r>
              <a:rPr lang="en-US" b="0" baseline="0" dirty="0" smtClean="0">
                <a:solidFill>
                  <a:srgbClr val="FF0000"/>
                </a:solidFill>
                <a:latin typeface="Calibri" charset="0"/>
              </a:rPr>
              <a:t>7</a:t>
            </a:r>
            <a:r>
              <a:rPr lang="en-US" b="0" baseline="30000" dirty="0" smtClean="0">
                <a:solidFill>
                  <a:srgbClr val="FF0000"/>
                </a:solidFill>
                <a:latin typeface="Calibri" charset="0"/>
              </a:rPr>
              <a:t>TH</a:t>
            </a:r>
            <a:r>
              <a:rPr lang="en-US" b="0" baseline="0" dirty="0" smtClean="0">
                <a:solidFill>
                  <a:srgbClr val="FF0000"/>
                </a:solidFill>
                <a:latin typeface="Calibri" charset="0"/>
              </a:rPr>
              <a:t> grade life science</a:t>
            </a:r>
          </a:p>
          <a:p>
            <a:pPr marL="228600" indent="-228600" eaLnBrk="1" hangingPunct="1">
              <a:spcBef>
                <a:spcPct val="0"/>
              </a:spcBef>
              <a:buFontTx/>
              <a:buChar char="-"/>
            </a:pPr>
            <a:r>
              <a:rPr lang="en-US" b="0" baseline="0" dirty="0" smtClean="0">
                <a:solidFill>
                  <a:srgbClr val="FF0000"/>
                </a:solidFill>
                <a:latin typeface="Calibri" charset="0"/>
              </a:rPr>
              <a:t>Second lesson in four lesson unit on genetic mutation</a:t>
            </a:r>
          </a:p>
          <a:p>
            <a:pPr marL="685800" lvl="1" indent="-228600" eaLnBrk="1" hangingPunct="1">
              <a:spcBef>
                <a:spcPct val="0"/>
              </a:spcBef>
              <a:buFont typeface="+mj-lt"/>
              <a:buAutoNum type="arabicParenR"/>
            </a:pPr>
            <a:r>
              <a:rPr lang="en-US" b="0" i="0" baseline="0" dirty="0" smtClean="0">
                <a:solidFill>
                  <a:srgbClr val="FF0000"/>
                </a:solidFill>
                <a:latin typeface="Calibri" charset="0"/>
              </a:rPr>
              <a:t>The Cellular Construction Zone</a:t>
            </a:r>
          </a:p>
          <a:p>
            <a:pPr marL="685800" lvl="1" indent="-228600" eaLnBrk="1" hangingPunct="1">
              <a:spcBef>
                <a:spcPct val="0"/>
              </a:spcBef>
              <a:buFont typeface="+mj-lt"/>
              <a:buAutoNum type="arabicParenR"/>
            </a:pPr>
            <a:r>
              <a:rPr lang="en-US" b="0" i="0" baseline="0" dirty="0" smtClean="0">
                <a:solidFill>
                  <a:srgbClr val="FF0000"/>
                </a:solidFill>
                <a:latin typeface="Calibri" charset="0"/>
              </a:rPr>
              <a:t>From Gene to Protein</a:t>
            </a:r>
          </a:p>
          <a:p>
            <a:pPr marL="685800" lvl="1" indent="-228600" eaLnBrk="1" hangingPunct="1">
              <a:spcBef>
                <a:spcPct val="0"/>
              </a:spcBef>
              <a:buFont typeface="+mj-lt"/>
              <a:buAutoNum type="arabicParenR"/>
            </a:pPr>
            <a:r>
              <a:rPr lang="en-US" b="0" i="0" baseline="0" dirty="0" smtClean="0">
                <a:solidFill>
                  <a:srgbClr val="FF0000"/>
                </a:solidFill>
                <a:latin typeface="Calibri" charset="0"/>
              </a:rPr>
              <a:t>Causes of Mutation</a:t>
            </a:r>
          </a:p>
          <a:p>
            <a:pPr marL="685800" lvl="1" indent="-228600" eaLnBrk="1" hangingPunct="1">
              <a:spcBef>
                <a:spcPct val="0"/>
              </a:spcBef>
              <a:buFont typeface="+mj-lt"/>
              <a:buAutoNum type="arabicParenR"/>
            </a:pPr>
            <a:r>
              <a:rPr lang="en-US" b="0" i="1" baseline="0" dirty="0" smtClean="0">
                <a:solidFill>
                  <a:srgbClr val="FF0000"/>
                </a:solidFill>
                <a:latin typeface="Calibri" charset="0"/>
              </a:rPr>
              <a:t>Modeling Mutants</a:t>
            </a:r>
          </a:p>
          <a:p>
            <a:pPr marL="228600" lvl="0" indent="-228600" eaLnBrk="1" hangingPunct="1">
              <a:spcBef>
                <a:spcPct val="0"/>
              </a:spcBef>
              <a:buFontTx/>
              <a:buNone/>
            </a:pPr>
            <a:endParaRPr lang="en-US" b="0" baseline="0" dirty="0" smtClean="0">
              <a:latin typeface="Calibri" charset="0"/>
            </a:endParaRPr>
          </a:p>
          <a:p>
            <a:pPr marL="228600" lvl="0" indent="-228600" eaLnBrk="1" hangingPunct="1">
              <a:spcBef>
                <a:spcPct val="0"/>
              </a:spcBef>
              <a:buFont typeface="+mj-lt"/>
              <a:buNone/>
            </a:pPr>
            <a:r>
              <a:rPr lang="en-US" b="1" baseline="0" dirty="0" smtClean="0">
                <a:latin typeface="Calibri" charset="0"/>
              </a:rPr>
              <a:t>EVALUATION TIPS:</a:t>
            </a:r>
          </a:p>
          <a:p>
            <a:pPr marL="228600" lvl="0" indent="-228600" eaLnBrk="1" hangingPunct="1">
              <a:spcBef>
                <a:spcPct val="0"/>
              </a:spcBef>
              <a:buFontTx/>
              <a:buChar char="-"/>
            </a:pPr>
            <a:r>
              <a:rPr lang="en-US" b="0" baseline="0" dirty="0" smtClean="0">
                <a:solidFill>
                  <a:srgbClr val="FF0000"/>
                </a:solidFill>
                <a:latin typeface="Calibri" charset="0"/>
              </a:rPr>
              <a:t>Evaluation techniques used in this activity: Gauging class discussions, notebooks</a:t>
            </a:r>
          </a:p>
          <a:p>
            <a:pPr marL="228600" lvl="0" indent="-228600" eaLnBrk="1" hangingPunct="1">
              <a:spcBef>
                <a:spcPct val="0"/>
              </a:spcBef>
              <a:buFontTx/>
              <a:buChar char="-"/>
            </a:pPr>
            <a:r>
              <a:rPr lang="en-US" b="0" baseline="0" dirty="0" smtClean="0">
                <a:solidFill>
                  <a:srgbClr val="FF0000"/>
                </a:solidFill>
                <a:latin typeface="Calibri" charset="0"/>
              </a:rPr>
              <a:t>Refer to 5E lesson plan, 4. Modeling mutants_5E.docx</a:t>
            </a:r>
          </a:p>
          <a:p>
            <a:pPr marL="228600" lvl="0" indent="-228600" eaLnBrk="1" hangingPunct="1">
              <a:spcBef>
                <a:spcPct val="0"/>
              </a:spcBef>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TEACHING NOTES:</a:t>
            </a:r>
          </a:p>
          <a:p>
            <a:pPr marL="228600" lvl="0" indent="-228600" eaLnBrk="1" hangingPunct="1">
              <a:spcBef>
                <a:spcPct val="0"/>
              </a:spcBef>
              <a:buFontTx/>
              <a:buChar char="-"/>
            </a:pPr>
            <a:r>
              <a:rPr lang="en-US" b="0" dirty="0" smtClean="0">
                <a:solidFill>
                  <a:srgbClr val="FF0000"/>
                </a:solidFill>
                <a:latin typeface="Calibri" charset="0"/>
              </a:rPr>
              <a:t>ESR</a:t>
            </a:r>
            <a:r>
              <a:rPr lang="en-US" b="0" baseline="0" dirty="0" smtClean="0">
                <a:solidFill>
                  <a:srgbClr val="FF0000"/>
                </a:solidFill>
                <a:latin typeface="Calibri" charset="0"/>
              </a:rPr>
              <a:t> will be used as an acronym for Expected Student Response.</a:t>
            </a:r>
          </a:p>
          <a:p>
            <a:pPr marL="228600" marR="0" lvl="0" indent="-228600" algn="l" defTabSz="914400" rtl="0" eaLnBrk="1" fontAlgn="auto" latinLnBrk="0" hangingPunct="1">
              <a:lnSpc>
                <a:spcPct val="100000"/>
              </a:lnSpc>
              <a:spcBef>
                <a:spcPct val="0"/>
              </a:spcBef>
              <a:spcAft>
                <a:spcPts val="0"/>
              </a:spcAft>
              <a:buClrTx/>
              <a:buSzTx/>
              <a:buFontTx/>
              <a:buChar char="-"/>
              <a:tabLst/>
              <a:defRPr/>
            </a:pPr>
            <a:r>
              <a:rPr lang="en-US" b="0" baseline="0" dirty="0" smtClean="0">
                <a:solidFill>
                  <a:srgbClr val="FF0000"/>
                </a:solidFill>
                <a:latin typeface="Calibri" charset="0"/>
              </a:rPr>
              <a:t>Each slide will have “Teacher slide:” or “Student slide:” at the top of the presentation notes. This indicates whether or not the slide should be used by the teacher (teacher slide) or shown to the students (student slide). Teacher slides can be hidden  when presenting using the “Hide Slide” option. </a:t>
            </a:r>
          </a:p>
          <a:p>
            <a:pPr marL="228600" lvl="0" indent="-228600" eaLnBrk="1" hangingPunct="1">
              <a:spcBef>
                <a:spcPct val="0"/>
              </a:spcBef>
              <a:buFontTx/>
              <a:buChar char="-"/>
            </a:pPr>
            <a:r>
              <a:rPr lang="en-US" b="0" u="none" baseline="0" dirty="0" smtClean="0">
                <a:solidFill>
                  <a:srgbClr val="FF0000"/>
                </a:solidFill>
                <a:latin typeface="Calibri" charset="0"/>
              </a:rPr>
              <a:t>Students will be required to record ideas and analysis in notebooks throughout the unit, a template for the student notebooks is provided in 4. Modeling mutants_notebook.docx</a:t>
            </a:r>
          </a:p>
          <a:p>
            <a:pPr marL="685800" lvl="1" indent="-228600" eaLnBrk="1" hangingPunct="1">
              <a:spcBef>
                <a:spcPct val="0"/>
              </a:spcBef>
              <a:buFont typeface="Arial" pitchFamily="34" charset="0"/>
              <a:buChar char="•"/>
            </a:pPr>
            <a:r>
              <a:rPr lang="en-US" b="0" u="sng" baseline="0" dirty="0" smtClean="0">
                <a:solidFill>
                  <a:srgbClr val="FF0000"/>
                </a:solidFill>
                <a:latin typeface="Calibri" charset="0"/>
              </a:rPr>
              <a:t>Underlined text indicates a place where students should record something in their notebooks</a:t>
            </a:r>
          </a:p>
          <a:p>
            <a:pPr marL="685800" lvl="1" indent="-228600" eaLnBrk="1" hangingPunct="1">
              <a:spcBef>
                <a:spcPct val="0"/>
              </a:spcBef>
              <a:buFont typeface="Arial" pitchFamily="34" charset="0"/>
              <a:buChar char="•"/>
            </a:pPr>
            <a:r>
              <a:rPr lang="en-US" b="0" u="none" baseline="0" dirty="0" smtClean="0">
                <a:solidFill>
                  <a:srgbClr val="FF0000"/>
                </a:solidFill>
                <a:latin typeface="Calibri" charset="0"/>
              </a:rPr>
              <a:t>Notebooks will always be divided into 4 sections: Questions, hypotheses, evidence and analysis. </a:t>
            </a:r>
          </a:p>
          <a:p>
            <a:pPr marL="685800" lvl="1" indent="-228600" eaLnBrk="1" hangingPunct="1">
              <a:spcBef>
                <a:spcPct val="0"/>
              </a:spcBef>
              <a:buFont typeface="Arial" pitchFamily="34" charset="0"/>
              <a:buChar char="•"/>
            </a:pPr>
            <a:r>
              <a:rPr lang="en-US" b="0" u="none" baseline="0" dirty="0" smtClean="0">
                <a:solidFill>
                  <a:srgbClr val="FF0000"/>
                </a:solidFill>
                <a:latin typeface="Calibri" charset="0"/>
              </a:rPr>
              <a:t>This set up allows students to hypothesize about the questions looked at in the unit, gather evidence, analyze that evidence and compare their final answers to the problems to their original hypotheses.</a:t>
            </a:r>
          </a:p>
          <a:p>
            <a:pPr marL="228600" lvl="0" indent="-228600" eaLnBrk="1" hangingPunct="1">
              <a:spcBef>
                <a:spcPct val="0"/>
              </a:spcBef>
              <a:buFontTx/>
              <a:buChar char="-"/>
            </a:pPr>
            <a:endParaRPr lang="en-US" b="0" baseline="0" dirty="0" smtClean="0">
              <a:latin typeface="Calibri" charset="0"/>
            </a:endParaRPr>
          </a:p>
          <a:p>
            <a:pPr marL="228600" lvl="0" indent="-228600" eaLnBrk="1" hangingPunct="1">
              <a:spcBef>
                <a:spcPct val="0"/>
              </a:spcBef>
              <a:buFontTx/>
              <a:buNone/>
            </a:pPr>
            <a:r>
              <a:rPr lang="en-US" b="1" baseline="0" dirty="0" smtClean="0">
                <a:latin typeface="Calibri" charset="0"/>
              </a:rPr>
              <a:t>VOCABULARY:</a:t>
            </a:r>
          </a:p>
          <a:p>
            <a:pPr marL="228600" lvl="0" indent="-228600" eaLnBrk="1" hangingPunct="1">
              <a:spcBef>
                <a:spcPct val="0"/>
              </a:spcBef>
              <a:buFontTx/>
              <a:buNone/>
            </a:pPr>
            <a:r>
              <a:rPr lang="en-US" b="0" i="1" baseline="0" dirty="0" smtClean="0">
                <a:latin typeface="Calibri" charset="0"/>
              </a:rPr>
              <a:t>New:</a:t>
            </a:r>
          </a:p>
          <a:p>
            <a:pPr lvl="0">
              <a:buFontTx/>
              <a:buChar char="-"/>
            </a:pPr>
            <a:r>
              <a:rPr lang="en-US" sz="1200" kern="1200" dirty="0" smtClean="0">
                <a:solidFill>
                  <a:schemeClr val="tx1"/>
                </a:solidFill>
                <a:latin typeface="+mn-lt"/>
                <a:ea typeface="+mn-ea"/>
                <a:cs typeface="+mn-cs"/>
              </a:rPr>
              <a:t>Diatom: A single celled, photosynthetic organism found in aquatic environments.</a:t>
            </a:r>
          </a:p>
          <a:p>
            <a:pPr lvl="0">
              <a:buFontTx/>
              <a:buChar char="-"/>
            </a:pPr>
            <a:r>
              <a:rPr lang="en-US" sz="1200" kern="1200" dirty="0" smtClean="0">
                <a:solidFill>
                  <a:schemeClr val="tx1"/>
                </a:solidFill>
                <a:latin typeface="+mn-lt"/>
                <a:ea typeface="+mn-ea"/>
                <a:cs typeface="+mn-cs"/>
              </a:rPr>
              <a:t>Primary production: When the energy in sunlight is converted into organic substances.</a:t>
            </a:r>
          </a:p>
          <a:p>
            <a:pPr lvl="0">
              <a:buFontTx/>
              <a:buChar char="-"/>
            </a:pPr>
            <a:r>
              <a:rPr lang="en-US" sz="1200" kern="1200" dirty="0" smtClean="0">
                <a:solidFill>
                  <a:schemeClr val="tx1"/>
                </a:solidFill>
                <a:latin typeface="+mn-lt"/>
                <a:ea typeface="+mn-ea"/>
                <a:cs typeface="+mn-cs"/>
              </a:rPr>
              <a:t>Micron (</a:t>
            </a:r>
            <a:r>
              <a:rPr lang="en-US" sz="1200" kern="1200" dirty="0" err="1" smtClean="0">
                <a:solidFill>
                  <a:schemeClr val="tx1"/>
                </a:solidFill>
                <a:latin typeface="+mn-lt"/>
                <a:ea typeface="+mn-ea"/>
                <a:cs typeface="+mn-cs"/>
              </a:rPr>
              <a:t>μm</a:t>
            </a:r>
            <a:r>
              <a:rPr lang="en-US" sz="1200" kern="1200" dirty="0" smtClean="0">
                <a:solidFill>
                  <a:schemeClr val="tx1"/>
                </a:solidFill>
                <a:latin typeface="+mn-lt"/>
                <a:ea typeface="+mn-ea"/>
                <a:cs typeface="+mn-cs"/>
              </a:rPr>
              <a:t>): 1 millionth of a meter, a hair is 80</a:t>
            </a:r>
            <a:r>
              <a:rPr lang="el-GR" sz="1200" kern="1200" dirty="0" smtClean="0">
                <a:solidFill>
                  <a:schemeClr val="tx1"/>
                </a:solidFill>
                <a:latin typeface="+mn-lt"/>
                <a:ea typeface="+mn-ea"/>
                <a:cs typeface="+mn-cs"/>
              </a:rPr>
              <a:t>μ</a:t>
            </a:r>
            <a:r>
              <a:rPr lang="en-US" sz="1200" kern="1200" dirty="0" smtClean="0">
                <a:solidFill>
                  <a:schemeClr val="tx1"/>
                </a:solidFill>
                <a:latin typeface="+mn-lt"/>
                <a:ea typeface="+mn-ea"/>
                <a:cs typeface="+mn-cs"/>
              </a:rPr>
              <a:t>m wide.</a:t>
            </a:r>
          </a:p>
          <a:p>
            <a:pPr lvl="0">
              <a:buFontTx/>
              <a:buChar char="-"/>
            </a:pPr>
            <a:r>
              <a:rPr lang="en-US" sz="1200" kern="1200" dirty="0" smtClean="0">
                <a:solidFill>
                  <a:schemeClr val="tx1"/>
                </a:solidFill>
                <a:latin typeface="+mn-lt"/>
                <a:ea typeface="+mn-ea"/>
                <a:cs typeface="+mn-cs"/>
              </a:rPr>
              <a:t>Radial symmetry: Symmetry around a central axis. Ex: starfish , tulip flower</a:t>
            </a:r>
          </a:p>
          <a:p>
            <a:pPr lvl="0">
              <a:buFontTx/>
              <a:buChar char="-"/>
            </a:pPr>
            <a:r>
              <a:rPr lang="en-US" sz="1200" kern="1200" dirty="0" smtClean="0">
                <a:solidFill>
                  <a:schemeClr val="tx1"/>
                </a:solidFill>
                <a:latin typeface="+mn-lt"/>
                <a:ea typeface="+mn-ea"/>
                <a:cs typeface="+mn-cs"/>
              </a:rPr>
              <a:t>Lateral symmetry: Symmetrical on either side of a line. Ex: people, butterfly</a:t>
            </a:r>
          </a:p>
          <a:p>
            <a:pPr lvl="0">
              <a:buFontTx/>
              <a:buChar char="-"/>
            </a:pPr>
            <a:r>
              <a:rPr lang="en-US" sz="1200" kern="1200" dirty="0" smtClean="0">
                <a:solidFill>
                  <a:schemeClr val="tx1"/>
                </a:solidFill>
                <a:latin typeface="+mn-lt"/>
                <a:ea typeface="+mn-ea"/>
                <a:cs typeface="+mn-cs"/>
              </a:rPr>
              <a:t>Frustule: Cell wall of a diatom, made of silica.</a:t>
            </a:r>
          </a:p>
          <a:p>
            <a:pPr lvl="0">
              <a:buFontTx/>
              <a:buChar char="-"/>
            </a:pPr>
            <a:r>
              <a:rPr lang="en-US" sz="1200" kern="1200" dirty="0" err="1" smtClean="0">
                <a:solidFill>
                  <a:schemeClr val="tx1"/>
                </a:solidFill>
                <a:latin typeface="+mn-lt"/>
                <a:ea typeface="+mn-ea"/>
                <a:cs typeface="+mn-cs"/>
              </a:rPr>
              <a:t>Biofuel</a:t>
            </a:r>
            <a:r>
              <a:rPr lang="en-US" sz="1200" kern="1200" dirty="0" smtClean="0">
                <a:solidFill>
                  <a:schemeClr val="tx1"/>
                </a:solidFill>
                <a:latin typeface="+mn-lt"/>
                <a:ea typeface="+mn-ea"/>
                <a:cs typeface="+mn-cs"/>
              </a:rPr>
              <a:t>: A fuel made from living matter.</a:t>
            </a:r>
          </a:p>
          <a:p>
            <a:pPr lvl="0">
              <a:buFontTx/>
              <a:buChar char="-"/>
            </a:pPr>
            <a:r>
              <a:rPr lang="en-US" sz="1200" kern="1200" dirty="0" smtClean="0">
                <a:solidFill>
                  <a:schemeClr val="tx1"/>
                </a:solidFill>
                <a:latin typeface="+mn-lt"/>
                <a:ea typeface="+mn-ea"/>
                <a:cs typeface="+mn-cs"/>
              </a:rPr>
              <a:t>Pores: Holes in diatom cell wall.</a:t>
            </a:r>
          </a:p>
          <a:p>
            <a:pPr lvl="0">
              <a:buFontTx/>
              <a:buChar char="-"/>
            </a:pPr>
            <a:r>
              <a:rPr lang="en-US" sz="1200" kern="1200" dirty="0" err="1" smtClean="0">
                <a:solidFill>
                  <a:schemeClr val="tx1"/>
                </a:solidFill>
                <a:latin typeface="+mn-lt"/>
                <a:ea typeface="+mn-ea"/>
                <a:cs typeface="+mn-cs"/>
              </a:rPr>
              <a:t>Portula</a:t>
            </a:r>
            <a:r>
              <a:rPr lang="en-US" sz="1200" kern="1200" dirty="0" smtClean="0">
                <a:solidFill>
                  <a:schemeClr val="tx1"/>
                </a:solidFill>
                <a:latin typeface="+mn-lt"/>
                <a:ea typeface="+mn-ea"/>
                <a:cs typeface="+mn-cs"/>
              </a:rPr>
              <a:t>: Tubes around edge of diatom cell wall.</a:t>
            </a:r>
          </a:p>
          <a:p>
            <a:pPr lvl="0">
              <a:buFontTx/>
              <a:buChar char="-"/>
            </a:pPr>
            <a:r>
              <a:rPr lang="en-US" sz="1200" kern="1200" dirty="0" smtClean="0">
                <a:solidFill>
                  <a:schemeClr val="tx1"/>
                </a:solidFill>
                <a:latin typeface="+mn-lt"/>
                <a:ea typeface="+mn-ea"/>
                <a:cs typeface="+mn-cs"/>
              </a:rPr>
              <a:t>Ribs: Structures that support diatom cell wall.</a:t>
            </a:r>
          </a:p>
          <a:p>
            <a:pPr lvl="0">
              <a:buFontTx/>
              <a:buChar char="-"/>
            </a:pPr>
            <a:r>
              <a:rPr lang="en-US" sz="1200" kern="1200" dirty="0" smtClean="0">
                <a:solidFill>
                  <a:schemeClr val="tx1"/>
                </a:solidFill>
                <a:latin typeface="+mn-lt"/>
                <a:ea typeface="+mn-ea"/>
                <a:cs typeface="+mn-cs"/>
              </a:rPr>
              <a:t>Raphe: Slit in diatom cell wall that secretes mucus.</a:t>
            </a:r>
          </a:p>
          <a:p>
            <a:pPr lvl="0">
              <a:buFontTx/>
              <a:buChar char="-"/>
            </a:pPr>
            <a:r>
              <a:rPr lang="en-US" sz="1200" kern="1200" dirty="0" smtClean="0">
                <a:solidFill>
                  <a:schemeClr val="tx1"/>
                </a:solidFill>
                <a:latin typeface="+mn-lt"/>
                <a:ea typeface="+mn-ea"/>
                <a:cs typeface="+mn-cs"/>
              </a:rPr>
              <a:t>Spine: Spiky part of diatom cell wall.</a:t>
            </a:r>
          </a:p>
          <a:p>
            <a:pPr marL="228600" lvl="0" indent="-228600" eaLnBrk="1" hangingPunct="1">
              <a:spcBef>
                <a:spcPct val="0"/>
              </a:spcBef>
              <a:buFontTx/>
              <a:buChar char="-"/>
            </a:pPr>
            <a:endParaRPr lang="en-US" b="0" baseline="0" dirty="0" smtClean="0">
              <a:latin typeface="Calibri" charset="0"/>
            </a:endParaRPr>
          </a:p>
          <a:p>
            <a:pPr>
              <a:buFontTx/>
              <a:buNone/>
            </a:pPr>
            <a:r>
              <a:rPr lang="en-US" b="0" i="1" dirty="0" smtClean="0">
                <a:solidFill>
                  <a:srgbClr val="FF0000"/>
                </a:solidFill>
              </a:rPr>
              <a:t>Previously</a:t>
            </a:r>
            <a:r>
              <a:rPr lang="en-US" b="0" i="1" baseline="0" dirty="0" smtClean="0">
                <a:solidFill>
                  <a:srgbClr val="FF0000"/>
                </a:solidFill>
              </a:rPr>
              <a:t> introduced </a:t>
            </a:r>
            <a:r>
              <a:rPr lang="en-US" b="0" i="0" baseline="0" dirty="0" smtClean="0">
                <a:solidFill>
                  <a:srgbClr val="FF0000"/>
                </a:solidFill>
              </a:rPr>
              <a:t>:</a:t>
            </a:r>
            <a:endParaRPr lang="en-US" b="0" dirty="0" smtClean="0">
              <a:solidFill>
                <a:srgbClr val="FF0000"/>
              </a:solidFill>
            </a:endParaRPr>
          </a:p>
          <a:p>
            <a:pPr>
              <a:buFontTx/>
              <a:buChar char="-"/>
            </a:pPr>
            <a:r>
              <a:rPr lang="en-US" b="0" dirty="0" smtClean="0">
                <a:solidFill>
                  <a:srgbClr val="FF0000"/>
                </a:solidFill>
              </a:rPr>
              <a:t> Genetic mutation: Changes in the arrangement of base pairs in the DNA of an organism.</a:t>
            </a:r>
          </a:p>
          <a:p>
            <a:pPr>
              <a:buFontTx/>
              <a:buChar char="-"/>
            </a:pPr>
            <a:r>
              <a:rPr lang="en-US" b="0" dirty="0" smtClean="0">
                <a:solidFill>
                  <a:srgbClr val="FF0000"/>
                </a:solidFill>
              </a:rPr>
              <a:t> Beneficial mutation: A mutation that has positive effects on an organism.</a:t>
            </a:r>
          </a:p>
          <a:p>
            <a:pPr>
              <a:buFontTx/>
              <a:buChar char="-"/>
            </a:pPr>
            <a:r>
              <a:rPr lang="en-US" b="0" dirty="0" smtClean="0">
                <a:solidFill>
                  <a:srgbClr val="FF0000"/>
                </a:solidFill>
              </a:rPr>
              <a:t> Deleterious mutation: A mutation that has negative effects on an organism.</a:t>
            </a:r>
          </a:p>
          <a:p>
            <a:pPr>
              <a:buFontTx/>
              <a:buChar char="-"/>
            </a:pPr>
            <a:r>
              <a:rPr lang="en-US" b="0" dirty="0" smtClean="0">
                <a:solidFill>
                  <a:srgbClr val="FF0000"/>
                </a:solidFill>
              </a:rPr>
              <a:t> Neutral mutation: </a:t>
            </a:r>
            <a:r>
              <a:rPr lang="en-US" dirty="0" smtClean="0">
                <a:solidFill>
                  <a:srgbClr val="FF0000"/>
                </a:solidFill>
              </a:rPr>
              <a:t>A mutation that has no effect on an organism.</a:t>
            </a:r>
            <a:r>
              <a:rPr lang="en-US" b="1" baseline="0" dirty="0" smtClean="0">
                <a:solidFill>
                  <a:srgbClr val="FF0000"/>
                </a:solidFill>
              </a:rPr>
              <a:t> </a:t>
            </a:r>
          </a:p>
          <a:p>
            <a:pPr>
              <a:buFontTx/>
              <a:buChar char="-"/>
            </a:pPr>
            <a:r>
              <a:rPr lang="en-US" b="1" baseline="0" dirty="0" smtClean="0">
                <a:solidFill>
                  <a:srgbClr val="FF0000"/>
                </a:solidFill>
              </a:rPr>
              <a:t> </a:t>
            </a:r>
            <a:r>
              <a:rPr lang="en-US" b="0" dirty="0" smtClean="0">
                <a:solidFill>
                  <a:srgbClr val="FF0000"/>
                </a:solidFill>
              </a:rPr>
              <a:t>Protein: </a:t>
            </a:r>
            <a:r>
              <a:rPr lang="en-US" sz="1200" b="0" dirty="0" smtClean="0">
                <a:solidFill>
                  <a:srgbClr val="FF0000"/>
                </a:solidFill>
              </a:rPr>
              <a:t>Compounds made by organisms that are involved in almost every aspect of what happens in living organisms.</a:t>
            </a:r>
          </a:p>
          <a:p>
            <a:pPr>
              <a:buFontTx/>
              <a:buChar char="-"/>
            </a:pPr>
            <a:r>
              <a:rPr lang="en-US" sz="1200" b="0" dirty="0" smtClean="0">
                <a:solidFill>
                  <a:srgbClr val="FF0000"/>
                </a:solidFill>
              </a:rPr>
              <a:t> Function: What something does, or its job.</a:t>
            </a:r>
            <a:endParaRPr lang="en-US" b="0" baseline="0" dirty="0" smtClean="0">
              <a:latin typeface="Calibri" charset="0"/>
            </a:endParaRPr>
          </a:p>
          <a:p>
            <a:pPr marL="228600" lvl="0" indent="-228600" eaLnBrk="1" hangingPunct="1">
              <a:spcBef>
                <a:spcPct val="0"/>
              </a:spcBef>
              <a:buFontTx/>
              <a:buChar char="-"/>
            </a:pPr>
            <a:endParaRPr lang="en-US" b="1" baseline="0" dirty="0" smtClean="0">
              <a:latin typeface="Calibri" charset="0"/>
            </a:endParaRPr>
          </a:p>
          <a:p>
            <a:pPr marL="228600" lvl="0" indent="-228600" eaLnBrk="1" hangingPunct="1">
              <a:spcBef>
                <a:spcPct val="0"/>
              </a:spcBef>
              <a:buFontTx/>
              <a:buNone/>
            </a:pPr>
            <a:r>
              <a:rPr lang="en-US" b="1" baseline="0" dirty="0" smtClean="0">
                <a:latin typeface="Calibri" charset="0"/>
              </a:rPr>
              <a:t>MATERIALS PROVIDED:</a:t>
            </a:r>
          </a:p>
          <a:p>
            <a:pPr lvl="0">
              <a:buFontTx/>
              <a:buChar char="-"/>
            </a:pPr>
            <a:r>
              <a:rPr lang="en-US" sz="1200" kern="1200" dirty="0" smtClean="0">
                <a:solidFill>
                  <a:srgbClr val="FF0000"/>
                </a:solidFill>
                <a:latin typeface="+mn-lt"/>
                <a:ea typeface="+mn-ea"/>
                <a:cs typeface="+mn-cs"/>
              </a:rPr>
              <a:t> 4. Modeling mutants.pptx</a:t>
            </a:r>
          </a:p>
          <a:p>
            <a:pPr lvl="0">
              <a:buFontTx/>
              <a:buChar char="-"/>
            </a:pPr>
            <a:r>
              <a:rPr lang="en-US" sz="1200" kern="1200" baseline="0" dirty="0" smtClean="0">
                <a:solidFill>
                  <a:srgbClr val="FF0000"/>
                </a:solidFill>
                <a:latin typeface="+mn-lt"/>
                <a:ea typeface="+mn-ea"/>
                <a:cs typeface="+mn-cs"/>
              </a:rPr>
              <a:t> 4. Modeling </a:t>
            </a:r>
            <a:r>
              <a:rPr lang="en-US" sz="1200" kern="1200" baseline="0" dirty="0" err="1" smtClean="0">
                <a:solidFill>
                  <a:srgbClr val="FF0000"/>
                </a:solidFill>
                <a:latin typeface="+mn-lt"/>
                <a:ea typeface="+mn-ea"/>
                <a:cs typeface="+mn-cs"/>
              </a:rPr>
              <a:t>mutants_feature</a:t>
            </a:r>
            <a:r>
              <a:rPr lang="en-US" sz="1200" kern="1200" baseline="0" dirty="0" smtClean="0">
                <a:solidFill>
                  <a:srgbClr val="FF0000"/>
                </a:solidFill>
                <a:latin typeface="+mn-lt"/>
                <a:ea typeface="+mn-ea"/>
                <a:cs typeface="+mn-cs"/>
              </a:rPr>
              <a:t> sheet.pdf</a:t>
            </a:r>
          </a:p>
          <a:p>
            <a:pPr lvl="0">
              <a:buFontTx/>
              <a:buChar char="-"/>
            </a:pPr>
            <a:r>
              <a:rPr lang="en-US" sz="1200" kern="1200" baseline="0" dirty="0" smtClean="0">
                <a:solidFill>
                  <a:srgbClr val="FF0000"/>
                </a:solidFill>
                <a:latin typeface="+mn-lt"/>
                <a:ea typeface="+mn-ea"/>
                <a:cs typeface="+mn-cs"/>
              </a:rPr>
              <a:t> 4. Modeling </a:t>
            </a:r>
            <a:r>
              <a:rPr lang="en-US" sz="1200" kern="1200" baseline="0" dirty="0" smtClean="0">
                <a:solidFill>
                  <a:srgbClr val="FF0000"/>
                </a:solidFill>
                <a:latin typeface="+mn-lt"/>
                <a:ea typeface="+mn-ea"/>
                <a:cs typeface="+mn-cs"/>
              </a:rPr>
              <a:t>mutants_notebook.docx</a:t>
            </a:r>
          </a:p>
          <a:p>
            <a:pPr lvl="0">
              <a:buFontTx/>
              <a:buChar char="-"/>
            </a:pPr>
            <a:r>
              <a:rPr lang="en-US" sz="1200" kern="1200" baseline="0" dirty="0" smtClean="0">
                <a:solidFill>
                  <a:srgbClr val="FF0000"/>
                </a:solidFill>
                <a:latin typeface="+mn-lt"/>
                <a:ea typeface="+mn-ea"/>
                <a:cs typeface="+mn-cs"/>
              </a:rPr>
              <a:t> 4. </a:t>
            </a:r>
            <a:r>
              <a:rPr lang="en-US" sz="1200" kern="1200" baseline="0" smtClean="0">
                <a:solidFill>
                  <a:srgbClr val="FF0000"/>
                </a:solidFill>
                <a:latin typeface="+mn-lt"/>
                <a:ea typeface="+mn-ea"/>
                <a:cs typeface="+mn-cs"/>
              </a:rPr>
              <a:t>Modeling mutants_notebook_key.docx</a:t>
            </a:r>
            <a:endParaRPr lang="en-US" sz="1200" kern="1200" baseline="0" dirty="0" smtClean="0">
              <a:solidFill>
                <a:srgbClr val="FF0000"/>
              </a:solidFill>
              <a:latin typeface="+mn-lt"/>
              <a:ea typeface="+mn-ea"/>
              <a:cs typeface="+mn-cs"/>
            </a:endParaRPr>
          </a:p>
          <a:p>
            <a:pPr lvl="0">
              <a:buFontTx/>
              <a:buChar char="-"/>
            </a:pPr>
            <a:r>
              <a:rPr lang="en-US" sz="1200" kern="1200" baseline="0" dirty="0" smtClean="0">
                <a:solidFill>
                  <a:srgbClr val="FF0000"/>
                </a:solidFill>
                <a:latin typeface="+mn-lt"/>
                <a:ea typeface="+mn-ea"/>
                <a:cs typeface="+mn-cs"/>
              </a:rPr>
              <a:t> 4. Modeling </a:t>
            </a:r>
            <a:r>
              <a:rPr lang="en-US" sz="1200" kern="1200" baseline="0" dirty="0" err="1" smtClean="0">
                <a:solidFill>
                  <a:srgbClr val="FF0000"/>
                </a:solidFill>
                <a:latin typeface="+mn-lt"/>
                <a:ea typeface="+mn-ea"/>
                <a:cs typeface="+mn-cs"/>
              </a:rPr>
              <a:t>mutants_poster</a:t>
            </a:r>
            <a:r>
              <a:rPr lang="en-US" sz="1200" kern="1200" baseline="0" dirty="0" smtClean="0">
                <a:solidFill>
                  <a:srgbClr val="FF0000"/>
                </a:solidFill>
                <a:latin typeface="+mn-lt"/>
                <a:ea typeface="+mn-ea"/>
                <a:cs typeface="+mn-cs"/>
              </a:rPr>
              <a:t> rubric.pdf</a:t>
            </a:r>
          </a:p>
          <a:p>
            <a:pPr lvl="0">
              <a:buFontTx/>
              <a:buChar char="-"/>
            </a:pPr>
            <a:r>
              <a:rPr lang="en-US" sz="1200" kern="1200" baseline="0" dirty="0" smtClean="0">
                <a:solidFill>
                  <a:srgbClr val="FF0000"/>
                </a:solidFill>
                <a:latin typeface="+mn-lt"/>
                <a:ea typeface="+mn-ea"/>
                <a:cs typeface="+mn-cs"/>
              </a:rPr>
              <a:t> 4. Modeling </a:t>
            </a:r>
            <a:r>
              <a:rPr lang="en-US" sz="1200" kern="1200" baseline="0" dirty="0" err="1" smtClean="0">
                <a:solidFill>
                  <a:srgbClr val="FF0000"/>
                </a:solidFill>
                <a:latin typeface="+mn-lt"/>
                <a:ea typeface="+mn-ea"/>
                <a:cs typeface="+mn-cs"/>
              </a:rPr>
              <a:t>mutants_poster</a:t>
            </a:r>
            <a:r>
              <a:rPr lang="en-US" sz="1200" kern="1200" baseline="0" dirty="0" smtClean="0">
                <a:solidFill>
                  <a:srgbClr val="FF0000"/>
                </a:solidFill>
                <a:latin typeface="+mn-lt"/>
                <a:ea typeface="+mn-ea"/>
                <a:cs typeface="+mn-cs"/>
              </a:rPr>
              <a:t> outlines.pptx</a:t>
            </a:r>
          </a:p>
          <a:p>
            <a:pPr lvl="0">
              <a:buFontTx/>
              <a:buChar char="-"/>
            </a:pPr>
            <a:r>
              <a:rPr lang="en-US" sz="1200" kern="1200" baseline="0" dirty="0" smtClean="0">
                <a:solidFill>
                  <a:srgbClr val="FF0000"/>
                </a:solidFill>
                <a:latin typeface="+mn-lt"/>
                <a:ea typeface="+mn-ea"/>
                <a:cs typeface="+mn-cs"/>
              </a:rPr>
              <a:t> 4. Modeling mutants_5E.docx</a:t>
            </a:r>
          </a:p>
          <a:p>
            <a:pPr lvl="0">
              <a:buFontTx/>
              <a:buChar char="-"/>
            </a:pPr>
            <a:r>
              <a:rPr lang="en-US" sz="1200" kern="1200" baseline="0" dirty="0" smtClean="0">
                <a:solidFill>
                  <a:srgbClr val="FF0000"/>
                </a:solidFill>
                <a:latin typeface="+mn-lt"/>
                <a:ea typeface="+mn-ea"/>
                <a:cs typeface="+mn-cs"/>
              </a:rPr>
              <a:t> 4. Modeling mutants </a:t>
            </a:r>
            <a:r>
              <a:rPr lang="en-US" sz="1200" kern="1200" baseline="0" dirty="0" err="1" smtClean="0">
                <a:solidFill>
                  <a:srgbClr val="FF0000"/>
                </a:solidFill>
                <a:latin typeface="+mn-lt"/>
                <a:ea typeface="+mn-ea"/>
                <a:cs typeface="+mn-cs"/>
              </a:rPr>
              <a:t>worksheet_Amphora</a:t>
            </a:r>
            <a:r>
              <a:rPr lang="en-US" sz="1200" kern="1200" baseline="0" dirty="0" smtClean="0">
                <a:solidFill>
                  <a:srgbClr val="FF0000"/>
                </a:solidFill>
                <a:latin typeface="+mn-lt"/>
                <a:ea typeface="+mn-ea"/>
                <a:cs typeface="+mn-cs"/>
              </a:rPr>
              <a:t> sp..</a:t>
            </a:r>
            <a:r>
              <a:rPr lang="en-US" sz="1200" kern="1200" baseline="0" dirty="0" err="1" smtClean="0">
                <a:solidFill>
                  <a:srgbClr val="FF0000"/>
                </a:solidFill>
                <a:latin typeface="+mn-lt"/>
                <a:ea typeface="+mn-ea"/>
                <a:cs typeface="+mn-cs"/>
              </a:rPr>
              <a:t>docx</a:t>
            </a:r>
            <a:endParaRPr lang="en-US" sz="1200" kern="1200" baseline="0" dirty="0" smtClean="0">
              <a:solidFill>
                <a:srgbClr val="FF0000"/>
              </a:solidFill>
              <a:latin typeface="+mn-lt"/>
              <a:ea typeface="+mn-ea"/>
              <a:cs typeface="+mn-cs"/>
            </a:endParaRPr>
          </a:p>
          <a:p>
            <a:pPr lvl="0">
              <a:buFontTx/>
              <a:buChar char="-"/>
            </a:pPr>
            <a:r>
              <a:rPr lang="en-US" sz="1200" kern="1200" baseline="0" dirty="0" smtClean="0">
                <a:solidFill>
                  <a:srgbClr val="FF0000"/>
                </a:solidFill>
                <a:latin typeface="+mn-lt"/>
                <a:ea typeface="+mn-ea"/>
                <a:cs typeface="+mn-cs"/>
              </a:rPr>
              <a:t> 4. Modeling mutants </a:t>
            </a:r>
            <a:r>
              <a:rPr lang="en-US" sz="1200" kern="1200" baseline="0" dirty="0" err="1" smtClean="0">
                <a:solidFill>
                  <a:srgbClr val="FF0000"/>
                </a:solidFill>
                <a:latin typeface="+mn-lt"/>
                <a:ea typeface="+mn-ea"/>
                <a:cs typeface="+mn-cs"/>
              </a:rPr>
              <a:t>worksheet_Cymbella</a:t>
            </a:r>
            <a:r>
              <a:rPr lang="en-US" sz="1200" kern="1200" baseline="0" dirty="0" smtClean="0">
                <a:solidFill>
                  <a:srgbClr val="FF0000"/>
                </a:solidFill>
                <a:latin typeface="+mn-lt"/>
                <a:ea typeface="+mn-ea"/>
                <a:cs typeface="+mn-cs"/>
              </a:rPr>
              <a:t> perpusilla.docx</a:t>
            </a:r>
          </a:p>
          <a:p>
            <a:pPr lvl="0">
              <a:buFontTx/>
              <a:buChar char="-"/>
            </a:pPr>
            <a:r>
              <a:rPr lang="en-US" sz="1200" kern="1200" baseline="0" dirty="0" smtClean="0">
                <a:solidFill>
                  <a:srgbClr val="FF0000"/>
                </a:solidFill>
                <a:latin typeface="+mn-lt"/>
                <a:ea typeface="+mn-ea"/>
                <a:cs typeface="+mn-cs"/>
              </a:rPr>
              <a:t> 4. Modeling mutants </a:t>
            </a:r>
            <a:r>
              <a:rPr lang="en-US" sz="1200" kern="1200" baseline="0" dirty="0" err="1" smtClean="0">
                <a:solidFill>
                  <a:srgbClr val="FF0000"/>
                </a:solidFill>
                <a:latin typeface="+mn-lt"/>
                <a:ea typeface="+mn-ea"/>
                <a:cs typeface="+mn-cs"/>
              </a:rPr>
              <a:t>worksheet_Diploneis</a:t>
            </a:r>
            <a:r>
              <a:rPr lang="en-US" sz="1200" kern="1200" baseline="0" dirty="0" smtClean="0">
                <a:solidFill>
                  <a:srgbClr val="FF0000"/>
                </a:solidFill>
                <a:latin typeface="+mn-lt"/>
                <a:ea typeface="+mn-ea"/>
                <a:cs typeface="+mn-cs"/>
              </a:rPr>
              <a:t> bombus.docx</a:t>
            </a:r>
          </a:p>
          <a:p>
            <a:pPr lvl="0">
              <a:buFontTx/>
              <a:buChar char="-"/>
            </a:pPr>
            <a:r>
              <a:rPr lang="en-US" sz="1200" kern="1200" baseline="0" dirty="0" smtClean="0">
                <a:solidFill>
                  <a:srgbClr val="FF0000"/>
                </a:solidFill>
                <a:latin typeface="+mn-lt"/>
                <a:ea typeface="+mn-ea"/>
                <a:cs typeface="+mn-cs"/>
              </a:rPr>
              <a:t> 4. Modeling mutants </a:t>
            </a:r>
            <a:r>
              <a:rPr lang="en-US" sz="1200" kern="1200" baseline="0" dirty="0" err="1" smtClean="0">
                <a:solidFill>
                  <a:srgbClr val="FF0000"/>
                </a:solidFill>
                <a:latin typeface="+mn-lt"/>
                <a:ea typeface="+mn-ea"/>
                <a:cs typeface="+mn-cs"/>
              </a:rPr>
              <a:t>worksheet_Staurosirella</a:t>
            </a:r>
            <a:r>
              <a:rPr lang="en-US" sz="1200" kern="1200" baseline="0" dirty="0" smtClean="0">
                <a:solidFill>
                  <a:srgbClr val="FF0000"/>
                </a:solidFill>
                <a:latin typeface="+mn-lt"/>
                <a:ea typeface="+mn-ea"/>
                <a:cs typeface="+mn-cs"/>
              </a:rPr>
              <a:t> pinnata.docx</a:t>
            </a:r>
          </a:p>
          <a:p>
            <a:pPr lvl="0">
              <a:buFontTx/>
              <a:buChar char="-"/>
            </a:pPr>
            <a:r>
              <a:rPr lang="en-US" sz="1200" kern="1200" baseline="0" dirty="0" smtClean="0">
                <a:solidFill>
                  <a:srgbClr val="FF0000"/>
                </a:solidFill>
                <a:latin typeface="+mn-lt"/>
                <a:ea typeface="+mn-ea"/>
                <a:cs typeface="+mn-cs"/>
              </a:rPr>
              <a:t> 4. Modeling mutants </a:t>
            </a:r>
            <a:r>
              <a:rPr lang="en-US" sz="1200" kern="1200" baseline="0" dirty="0" err="1" smtClean="0">
                <a:solidFill>
                  <a:srgbClr val="FF0000"/>
                </a:solidFill>
                <a:latin typeface="+mn-lt"/>
                <a:ea typeface="+mn-ea"/>
                <a:cs typeface="+mn-cs"/>
              </a:rPr>
              <a:t>worksheet_Stephanodiscus</a:t>
            </a:r>
            <a:r>
              <a:rPr lang="en-US" sz="1200" kern="1200" baseline="0" dirty="0" smtClean="0">
                <a:solidFill>
                  <a:srgbClr val="FF0000"/>
                </a:solidFill>
                <a:latin typeface="+mn-lt"/>
                <a:ea typeface="+mn-ea"/>
                <a:cs typeface="+mn-cs"/>
              </a:rPr>
              <a:t> minutulus.docx</a:t>
            </a:r>
          </a:p>
          <a:p>
            <a:pPr lvl="0">
              <a:buFontTx/>
              <a:buChar char="-"/>
            </a:pPr>
            <a:r>
              <a:rPr lang="en-US" sz="1200" kern="1200" baseline="0" dirty="0" smtClean="0">
                <a:solidFill>
                  <a:srgbClr val="FF0000"/>
                </a:solidFill>
                <a:latin typeface="+mn-lt"/>
                <a:ea typeface="+mn-ea"/>
                <a:cs typeface="+mn-cs"/>
              </a:rPr>
              <a:t> 4. Modeling mutants </a:t>
            </a:r>
            <a:r>
              <a:rPr lang="en-US" sz="1200" kern="1200" baseline="0" dirty="0" err="1" smtClean="0">
                <a:solidFill>
                  <a:srgbClr val="FF0000"/>
                </a:solidFill>
                <a:latin typeface="+mn-lt"/>
                <a:ea typeface="+mn-ea"/>
                <a:cs typeface="+mn-cs"/>
              </a:rPr>
              <a:t>worksheet_Thalassiosira</a:t>
            </a:r>
            <a:r>
              <a:rPr lang="en-US" sz="1200" kern="1200" baseline="0" dirty="0" smtClean="0">
                <a:solidFill>
                  <a:srgbClr val="FF0000"/>
                </a:solidFill>
                <a:latin typeface="+mn-lt"/>
                <a:ea typeface="+mn-ea"/>
                <a:cs typeface="+mn-cs"/>
              </a:rPr>
              <a:t> pseudonana.docx</a:t>
            </a:r>
            <a:endParaRPr lang="en-US" sz="1200" kern="1200" dirty="0" smtClean="0">
              <a:solidFill>
                <a:srgbClr val="FF0000"/>
              </a:solidFill>
              <a:latin typeface="+mn-lt"/>
              <a:ea typeface="+mn-ea"/>
              <a:cs typeface="+mn-cs"/>
            </a:endParaRPr>
          </a:p>
          <a:p>
            <a:pPr marL="228600" lvl="0" indent="-228600" eaLnBrk="1" hangingPunct="1">
              <a:spcBef>
                <a:spcPct val="0"/>
              </a:spcBef>
              <a:buFontTx/>
              <a:buNone/>
            </a:pPr>
            <a:endParaRPr lang="en-US" dirty="0">
              <a:solidFill>
                <a:srgbClr val="FF0000"/>
              </a:solidFill>
            </a:endParaRPr>
          </a:p>
        </p:txBody>
      </p:sp>
      <p:sp>
        <p:nvSpPr>
          <p:cNvPr id="4" name="Slide Number Placeholder 3"/>
          <p:cNvSpPr>
            <a:spLocks noGrp="1"/>
          </p:cNvSpPr>
          <p:nvPr>
            <p:ph type="sldNum" sz="quarter" idx="10"/>
          </p:nvPr>
        </p:nvSpPr>
        <p:spPr/>
        <p:txBody>
          <a:bodyPr/>
          <a:lstStyle/>
          <a:p>
            <a:fld id="{269C9D54-AEC2-49AA-A1B4-4D242FD516F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ENGAGE</a:t>
            </a:r>
          </a:p>
          <a:p>
            <a:pPr>
              <a:buFontTx/>
              <a:buNone/>
            </a:pPr>
            <a:endParaRPr lang="en-US" baseline="0" dirty="0" smtClean="0"/>
          </a:p>
          <a:p>
            <a:r>
              <a:rPr lang="en-US" b="1" dirty="0" smtClean="0"/>
              <a:t>INSTRUCTIONS:</a:t>
            </a:r>
          </a:p>
          <a:p>
            <a:r>
              <a:rPr lang="en-US" b="0" i="0" baseline="0" dirty="0" smtClean="0"/>
              <a:t>This slide can be used as a quick reference for the ENGAGE section. More details will be provided in the comments for each slide.</a:t>
            </a:r>
          </a:p>
          <a:p>
            <a:endParaRPr lang="en-US" b="1" baseline="0" dirty="0" smtClean="0"/>
          </a:p>
          <a:p>
            <a:r>
              <a:rPr lang="en-US" b="1" baseline="0" dirty="0" smtClean="0"/>
              <a:t>ENGAGE GOAL:</a:t>
            </a:r>
            <a:endParaRPr lang="en-US" dirty="0" smtClean="0"/>
          </a:p>
          <a:p>
            <a:pPr>
              <a:buFontTx/>
              <a:buChar char="-"/>
            </a:pPr>
            <a:r>
              <a:rPr lang="en-US" dirty="0" smtClean="0"/>
              <a:t>Start the discussion</a:t>
            </a:r>
            <a:r>
              <a:rPr lang="en-US" baseline="0" dirty="0" smtClean="0"/>
              <a:t> of how mutations can affect an organism in its environment using a terrestrial example, then transition into a marine system.</a:t>
            </a:r>
          </a:p>
          <a:p>
            <a:pPr>
              <a:buFontTx/>
              <a:buChar char="-"/>
            </a:pPr>
            <a:endParaRPr lang="en-US" dirty="0" smtClean="0"/>
          </a:p>
          <a:p>
            <a:r>
              <a:rPr lang="en-US" b="1" dirty="0" smtClean="0"/>
              <a:t>OVERVIEW:</a:t>
            </a:r>
          </a:p>
          <a:p>
            <a:pPr marL="228600" indent="-228600">
              <a:buFont typeface="+mj-lt"/>
              <a:buAutoNum type="arabicPeriod"/>
            </a:pPr>
            <a:r>
              <a:rPr lang="en-US" b="0" dirty="0" smtClean="0"/>
              <a:t>Introduce how a genetic mutation can</a:t>
            </a:r>
            <a:r>
              <a:rPr lang="en-US" b="0" baseline="0" dirty="0" smtClean="0"/>
              <a:t> affect an organism in its environment.</a:t>
            </a:r>
          </a:p>
          <a:p>
            <a:pPr marL="685800" lvl="1" indent="-228600">
              <a:buFont typeface="Arial" pitchFamily="34" charset="0"/>
              <a:buChar char="•"/>
            </a:pPr>
            <a:r>
              <a:rPr lang="en-US" b="0" baseline="0" dirty="0" smtClean="0"/>
              <a:t>An albino rabbit would do better in an environment with snow and a brown rabbit would do better in an environment with tan dirt.</a:t>
            </a:r>
          </a:p>
          <a:p>
            <a:pPr marL="228600" indent="-228600">
              <a:buFont typeface="+mj-lt"/>
              <a:buAutoNum type="arabicPeriod"/>
            </a:pPr>
            <a:r>
              <a:rPr lang="en-US" b="0" baseline="0" dirty="0" smtClean="0"/>
              <a:t>Questioning</a:t>
            </a:r>
          </a:p>
          <a:p>
            <a:pPr lvl="1">
              <a:buFont typeface="Arial" pitchFamily="34" charset="0"/>
              <a:buChar char="•"/>
            </a:pPr>
            <a:r>
              <a:rPr lang="en-US" sz="1200" kern="1200" dirty="0" smtClean="0">
                <a:solidFill>
                  <a:schemeClr val="tx1"/>
                </a:solidFill>
                <a:latin typeface="+mn-lt"/>
                <a:ea typeface="+mn-ea"/>
                <a:cs typeface="+mn-cs"/>
              </a:rPr>
              <a:t> How could a mutation affect an organism in nature and its</a:t>
            </a:r>
            <a:r>
              <a:rPr lang="en-US" sz="1200" kern="1200" baseline="0" dirty="0" smtClean="0">
                <a:solidFill>
                  <a:schemeClr val="tx1"/>
                </a:solidFill>
                <a:latin typeface="+mn-lt"/>
                <a:ea typeface="+mn-ea"/>
                <a:cs typeface="+mn-cs"/>
              </a:rPr>
              <a:t> environment</a:t>
            </a:r>
            <a:r>
              <a:rPr lang="en-US" sz="1200" kern="1200" dirty="0" smtClean="0">
                <a:solidFill>
                  <a:schemeClr val="tx1"/>
                </a:solidFill>
                <a:latin typeface="+mn-lt"/>
                <a:ea typeface="+mn-ea"/>
                <a:cs typeface="+mn-cs"/>
              </a:rPr>
              <a:t>?</a:t>
            </a:r>
          </a:p>
          <a:p>
            <a:pPr lvl="2">
              <a:buFont typeface="Wingdings" pitchFamily="2" charset="2"/>
              <a:buChar char="§"/>
            </a:pPr>
            <a:r>
              <a:rPr lang="en-US" sz="1200" kern="1200" baseline="0" dirty="0" smtClean="0">
                <a:solidFill>
                  <a:schemeClr val="tx1"/>
                </a:solidFill>
                <a:latin typeface="+mn-lt"/>
                <a:ea typeface="+mn-ea"/>
                <a:cs typeface="+mn-cs"/>
              </a:rPr>
              <a:t> ESR: </a:t>
            </a:r>
            <a:r>
              <a:rPr lang="en-US" sz="1200" kern="1200" dirty="0" smtClean="0">
                <a:solidFill>
                  <a:schemeClr val="tx1"/>
                </a:solidFill>
                <a:latin typeface="+mn-lt"/>
                <a:ea typeface="+mn-ea"/>
                <a:cs typeface="+mn-cs"/>
              </a:rPr>
              <a:t>Make them all die, make them look different and act different, help them live.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 </a:t>
            </a:r>
            <a:r>
              <a:rPr lang="en-US" dirty="0" smtClean="0"/>
              <a:t>How could a mutation affect a whole population</a:t>
            </a:r>
            <a:r>
              <a:rPr lang="en-US" baseline="0" dirty="0" smtClean="0"/>
              <a:t> in nature?</a:t>
            </a:r>
          </a:p>
          <a:p>
            <a:pPr marL="914400" marR="0" lvl="2"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ESR: Population could grow, population could shrink</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smtClean="0">
                <a:solidFill>
                  <a:schemeClr val="tx1"/>
                </a:solidFill>
                <a:latin typeface="+mn-lt"/>
                <a:ea typeface="+mn-ea"/>
                <a:cs typeface="+mn-cs"/>
              </a:rPr>
              <a:t>Transition</a:t>
            </a:r>
            <a:r>
              <a:rPr lang="en-US" sz="1200" kern="1200" baseline="0" dirty="0" smtClean="0">
                <a:solidFill>
                  <a:schemeClr val="tx1"/>
                </a:solidFill>
                <a:latin typeface="+mn-lt"/>
                <a:ea typeface="+mn-ea"/>
                <a:cs typeface="+mn-cs"/>
              </a:rPr>
              <a:t> to marine environment and diatoms</a:t>
            </a:r>
          </a:p>
          <a:p>
            <a:pPr lvl="1">
              <a:buFont typeface="Arial" pitchFamily="34" charset="0"/>
              <a:buChar char="•"/>
            </a:pPr>
            <a:r>
              <a:rPr lang="en-US" b="0" dirty="0" smtClean="0"/>
              <a:t> Version</a:t>
            </a:r>
            <a:r>
              <a:rPr lang="en-US" b="0" baseline="0" dirty="0" smtClean="0"/>
              <a:t> 1: If this unit was preceded by Primary Production unit authored by Sarah </a:t>
            </a:r>
            <a:r>
              <a:rPr lang="en-US" b="0" baseline="0" dirty="0" err="1" smtClean="0"/>
              <a:t>Lerch</a:t>
            </a:r>
            <a:r>
              <a:rPr lang="en-US" b="0" baseline="0" dirty="0" smtClean="0"/>
              <a:t> and Felicia Ryder</a:t>
            </a:r>
            <a:endParaRPr lang="en-US" b="0" dirty="0" smtClean="0"/>
          </a:p>
          <a:p>
            <a:pPr lvl="2">
              <a:buFont typeface="Wingdings" pitchFamily="2" charset="2"/>
              <a:buChar char="§"/>
            </a:pPr>
            <a:r>
              <a:rPr lang="en-US" baseline="0" dirty="0" smtClean="0"/>
              <a:t> What do we remember about diatoms?</a:t>
            </a:r>
          </a:p>
          <a:p>
            <a:pPr lvl="3">
              <a:buFont typeface="Courier New" pitchFamily="49" charset="0"/>
              <a:buChar char="o"/>
            </a:pPr>
            <a:r>
              <a:rPr lang="en-US" baseline="0" dirty="0" smtClean="0"/>
              <a:t> ESR: They are green, they grow in media, they need nutrients, they are primary producers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dirty="0" smtClean="0"/>
              <a:t> Version</a:t>
            </a:r>
            <a:r>
              <a:rPr lang="en-US" b="0" baseline="0" dirty="0" smtClean="0"/>
              <a:t> 2: If this unit is being taught as a stand alone</a:t>
            </a:r>
            <a:endParaRPr lang="en-US" b="0" dirty="0" smtClean="0"/>
          </a:p>
          <a:p>
            <a:pPr lvl="2">
              <a:buFont typeface="Wingdings" pitchFamily="2" charset="2"/>
              <a:buChar char="§"/>
            </a:pPr>
            <a:r>
              <a:rPr lang="en-US" baseline="0" dirty="0" smtClean="0"/>
              <a:t>After seeing those little brown shapes in this first image, is this what you guys expected?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kern="1200" dirty="0" smtClean="0">
              <a:solidFill>
                <a:schemeClr val="tx1"/>
              </a:solidFill>
              <a:latin typeface="+mn-lt"/>
              <a:ea typeface="+mn-ea"/>
              <a:cs typeface="+mn-cs"/>
            </a:endParaRPr>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solidFill>
                  <a:prstClr val="black"/>
                </a:solidFill>
              </a:rPr>
              <a:pPr/>
              <a:t>2</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Student</a:t>
            </a:r>
            <a:r>
              <a:rPr lang="en-US" sz="1200" kern="1200" baseline="0" dirty="0" smtClean="0">
                <a:solidFill>
                  <a:schemeClr val="tx1"/>
                </a:solidFill>
                <a:latin typeface="+mn-lt"/>
                <a:ea typeface="+mn-ea"/>
                <a:cs typeface="+mn-cs"/>
              </a:rPr>
              <a:t> slide: ENGAGE</a:t>
            </a:r>
          </a:p>
          <a:p>
            <a:endParaRPr lang="en-US" sz="1200" kern="1200" baseline="0" dirty="0" smtClean="0">
              <a:solidFill>
                <a:schemeClr val="tx1"/>
              </a:solidFill>
              <a:latin typeface="+mn-lt"/>
              <a:ea typeface="+mn-ea"/>
              <a:cs typeface="+mn-cs"/>
            </a:endParaRPr>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lang="en-US" sz="1200" kern="1200" dirty="0" smtClean="0">
                <a:solidFill>
                  <a:schemeClr val="tx1"/>
                </a:solidFill>
                <a:latin typeface="+mn-lt"/>
                <a:ea typeface="+mn-ea"/>
                <a:cs typeface="+mn-cs"/>
              </a:rPr>
              <a:t> </a:t>
            </a:r>
            <a:r>
              <a:rPr lang="en-US" baseline="0" dirty="0" smtClean="0"/>
              <a:t> </a:t>
            </a:r>
            <a:r>
              <a:rPr lang="en-US" dirty="0" smtClean="0"/>
              <a:t>This is an animated slide, each frame will be paired</a:t>
            </a:r>
            <a:r>
              <a:rPr lang="en-US" baseline="0" dirty="0" smtClean="0"/>
              <a:t> with its description.</a:t>
            </a:r>
            <a:r>
              <a:rPr lang="en-US" dirty="0" smtClean="0"/>
              <a:t> </a:t>
            </a:r>
            <a:endParaRPr lang="en-US" sz="1200" kern="1200" dirty="0" smtClean="0">
              <a:solidFill>
                <a:schemeClr val="tx1"/>
              </a:solidFill>
              <a:latin typeface="+mn-lt"/>
              <a:ea typeface="+mn-ea"/>
              <a:cs typeface="+mn-cs"/>
            </a:endParaRPr>
          </a:p>
          <a:p>
            <a:pPr>
              <a:buFont typeface="Calibri" pitchFamily="34" charset="0"/>
              <a:buChar char="−"/>
            </a:pPr>
            <a:r>
              <a:rPr lang="en-US" sz="1200" kern="1200" dirty="0" smtClean="0">
                <a:solidFill>
                  <a:schemeClr val="tx1"/>
                </a:solidFill>
                <a:latin typeface="+mn-lt"/>
                <a:ea typeface="+mn-ea"/>
                <a:cs typeface="+mn-cs"/>
              </a:rPr>
              <a:t> Connect</a:t>
            </a:r>
            <a:r>
              <a:rPr lang="en-US" sz="1200" kern="1200" baseline="0" dirty="0" smtClean="0">
                <a:solidFill>
                  <a:schemeClr val="tx1"/>
                </a:solidFill>
                <a:latin typeface="+mn-lt"/>
                <a:ea typeface="+mn-ea"/>
                <a:cs typeface="+mn-cs"/>
              </a:rPr>
              <a:t> previous lesson on causes of mutation to upcoming lesson</a:t>
            </a:r>
          </a:p>
          <a:p>
            <a:pPr lvl="1">
              <a:buFont typeface="Arial" pitchFamily="34" charset="0"/>
              <a:buChar char="•"/>
            </a:pPr>
            <a:r>
              <a:rPr lang="en-US" sz="1200" kern="1200" baseline="0" dirty="0" smtClean="0">
                <a:solidFill>
                  <a:schemeClr val="tx1"/>
                </a:solidFill>
                <a:latin typeface="+mn-lt"/>
                <a:ea typeface="+mn-ea"/>
                <a:cs typeface="+mn-cs"/>
              </a:rPr>
              <a:t> In the last lesson we discussed some of the different ways mutation can occur.</a:t>
            </a:r>
          </a:p>
          <a:p>
            <a:pPr lvl="1">
              <a:buFont typeface="Arial" pitchFamily="34" charset="0"/>
              <a:buChar char="•"/>
            </a:pPr>
            <a:r>
              <a:rPr lang="en-US" sz="1200" kern="1200" baseline="0" dirty="0" smtClean="0">
                <a:solidFill>
                  <a:schemeClr val="tx1"/>
                </a:solidFill>
                <a:latin typeface="+mn-lt"/>
                <a:ea typeface="+mn-ea"/>
                <a:cs typeface="+mn-cs"/>
              </a:rPr>
              <a:t> In this next lesson we are going to look at mutation from a different perspective, the perspective of an animal in the environment.</a:t>
            </a:r>
          </a:p>
          <a:p>
            <a:pPr lvl="0">
              <a:buFont typeface="Arial" pitchFamily="34" charset="0"/>
              <a:buNone/>
            </a:pPr>
            <a:r>
              <a:rPr lang="en-US" sz="1200" kern="1200" baseline="0" dirty="0" smtClean="0">
                <a:solidFill>
                  <a:schemeClr val="tx1"/>
                </a:solidFill>
                <a:latin typeface="+mn-lt"/>
                <a:ea typeface="+mn-ea"/>
                <a:cs typeface="+mn-cs"/>
              </a:rPr>
              <a:t>- Frame 0: Draw student’s attention to slide</a:t>
            </a:r>
          </a:p>
          <a:p>
            <a:pPr lvl="1">
              <a:buFont typeface="Arial" pitchFamily="34" charset="0"/>
              <a:buChar char="•"/>
            </a:pPr>
            <a:r>
              <a:rPr lang="en-US" sz="1200" kern="1200" baseline="0" dirty="0" smtClean="0">
                <a:solidFill>
                  <a:schemeClr val="tx1"/>
                </a:solidFill>
                <a:latin typeface="+mn-lt"/>
                <a:ea typeface="+mn-ea"/>
                <a:cs typeface="+mn-cs"/>
              </a:rPr>
              <a:t> Motion to images of white and brown rabbit.</a:t>
            </a:r>
            <a:endParaRPr lang="en-US" sz="1200" kern="1200" dirty="0" smtClean="0">
              <a:solidFill>
                <a:schemeClr val="tx1"/>
              </a:solidFill>
              <a:latin typeface="+mn-lt"/>
              <a:ea typeface="+mn-ea"/>
              <a:cs typeface="+mn-cs"/>
            </a:endParaRPr>
          </a:p>
          <a:p>
            <a:pPr lvl="1">
              <a:buFont typeface="Arial" pitchFamily="34" charset="0"/>
              <a:buChar char="•"/>
            </a:pPr>
            <a:r>
              <a:rPr lang="en-US" sz="1200" kern="1200" baseline="0" dirty="0" smtClean="0">
                <a:solidFill>
                  <a:schemeClr val="tx1"/>
                </a:solidFill>
                <a:latin typeface="+mn-lt"/>
                <a:ea typeface="+mn-ea"/>
                <a:cs typeface="+mn-cs"/>
              </a:rPr>
              <a:t> Ask: Does anyone know why these rabbits are different colors?</a:t>
            </a:r>
          </a:p>
          <a:p>
            <a:pPr lvl="2">
              <a:buFont typeface="Wingdings" pitchFamily="2" charset="2"/>
              <a:buChar char="§"/>
            </a:pPr>
            <a:r>
              <a:rPr lang="en-US" sz="1200" kern="1200" baseline="0" dirty="0" smtClean="0">
                <a:solidFill>
                  <a:schemeClr val="tx1"/>
                </a:solidFill>
                <a:latin typeface="+mn-lt"/>
                <a:ea typeface="+mn-ea"/>
                <a:cs typeface="+mn-cs"/>
              </a:rPr>
              <a:t> ESR: Their parents were different colors, genetics, genes, they were made that way</a:t>
            </a:r>
          </a:p>
          <a:p>
            <a:pPr lvl="0">
              <a:buFont typeface="Calibri" pitchFamily="34" charset="0"/>
              <a:buChar char="−"/>
            </a:pPr>
            <a:r>
              <a:rPr lang="en-US" sz="1200" kern="1200" baseline="0" dirty="0" smtClean="0">
                <a:solidFill>
                  <a:schemeClr val="tx1"/>
                </a:solidFill>
                <a:latin typeface="+mn-lt"/>
                <a:ea typeface="+mn-ea"/>
                <a:cs typeface="+mn-cs"/>
              </a:rPr>
              <a:t> Explain: This is actually an albino rabbit!  Albino animals have inherited genes with a mutation in them that prevents them from making pigments.</a:t>
            </a:r>
          </a:p>
          <a:p>
            <a:pPr lvl="0">
              <a:buFont typeface="Calibri" pitchFamily="34" charset="0"/>
              <a:buChar char="−"/>
            </a:pPr>
            <a:r>
              <a:rPr lang="en-US" sz="1200" kern="1200" baseline="0" dirty="0" smtClean="0">
                <a:solidFill>
                  <a:schemeClr val="tx1"/>
                </a:solidFill>
                <a:latin typeface="+mn-lt"/>
                <a:ea typeface="+mn-ea"/>
                <a:cs typeface="+mn-cs"/>
              </a:rPr>
              <a:t>Frame 1: Hawks hunt and eat rabbits, they use their excellent vision to spot rabbits on the ground.</a:t>
            </a:r>
          </a:p>
          <a:p>
            <a:pPr lvl="0">
              <a:buFont typeface="Calibri" pitchFamily="34" charset="0"/>
              <a:buChar char="−"/>
            </a:pPr>
            <a:r>
              <a:rPr lang="en-US" sz="1200" kern="1200" baseline="0" dirty="0" smtClean="0">
                <a:solidFill>
                  <a:schemeClr val="tx1"/>
                </a:solidFill>
                <a:latin typeface="+mn-lt"/>
                <a:ea typeface="+mn-ea"/>
                <a:cs typeface="+mn-cs"/>
              </a:rPr>
              <a:t> Ask: Do you think that the color of the rabbit might affect how easy they are for the hawk to hunt?</a:t>
            </a:r>
          </a:p>
          <a:p>
            <a:pPr lvl="1">
              <a:buFont typeface="Arial" pitchFamily="34" charset="0"/>
              <a:buChar char="•"/>
            </a:pPr>
            <a:r>
              <a:rPr lang="en-US" sz="1200" kern="1200" baseline="0" dirty="0" smtClean="0">
                <a:solidFill>
                  <a:schemeClr val="tx1"/>
                </a:solidFill>
                <a:latin typeface="+mn-lt"/>
                <a:ea typeface="+mn-ea"/>
                <a:cs typeface="+mn-cs"/>
              </a:rPr>
              <a:t> Allow students to discuss in groups.</a:t>
            </a:r>
          </a:p>
          <a:p>
            <a:pPr lvl="1">
              <a:buFont typeface="Arial" pitchFamily="34" charset="0"/>
              <a:buChar char="•"/>
            </a:pPr>
            <a:r>
              <a:rPr lang="en-US" sz="1200" kern="1200" baseline="0" dirty="0" smtClean="0">
                <a:solidFill>
                  <a:schemeClr val="tx1"/>
                </a:solidFill>
                <a:latin typeface="+mn-lt"/>
                <a:ea typeface="+mn-ea"/>
                <a:cs typeface="+mn-cs"/>
              </a:rPr>
              <a:t> ESR: Yes, they would be easier to see. Yes, they might move slower because of the mutation.</a:t>
            </a:r>
          </a:p>
          <a:p>
            <a:pPr lvl="1">
              <a:buFont typeface="Arial" pitchFamily="34" charset="0"/>
              <a:buChar char="•"/>
            </a:pPr>
            <a:r>
              <a:rPr lang="en-US" sz="1200" kern="1200" baseline="0" dirty="0" smtClean="0">
                <a:solidFill>
                  <a:schemeClr val="tx1"/>
                </a:solidFill>
                <a:latin typeface="+mn-lt"/>
                <a:ea typeface="+mn-ea"/>
                <a:cs typeface="+mn-cs"/>
              </a:rPr>
              <a:t> If students give second ESR emphasize that this mutation only affects the rabbit’s coloring. Not all mutations make organisms sick or weak.</a:t>
            </a:r>
          </a:p>
          <a:p>
            <a:pPr lvl="0">
              <a:buFont typeface="Calibri" pitchFamily="34" charset="0"/>
              <a:buChar char="−"/>
            </a:pPr>
            <a:r>
              <a:rPr lang="en-US" sz="1200" kern="1200" baseline="0" dirty="0" smtClean="0">
                <a:solidFill>
                  <a:schemeClr val="tx1"/>
                </a:solidFill>
                <a:latin typeface="+mn-lt"/>
                <a:ea typeface="+mn-ea"/>
                <a:cs typeface="+mn-cs"/>
              </a:rPr>
              <a:t> Ask: What would be </a:t>
            </a:r>
            <a:r>
              <a:rPr lang="en-US" sz="1200" kern="1200" dirty="0" smtClean="0">
                <a:solidFill>
                  <a:schemeClr val="tx1"/>
                </a:solidFill>
                <a:latin typeface="+mn-lt"/>
                <a:ea typeface="+mn-ea"/>
                <a:cs typeface="+mn-cs"/>
              </a:rPr>
              <a:t>one habitat where the</a:t>
            </a:r>
            <a:r>
              <a:rPr lang="en-US" sz="1200" kern="1200" baseline="0" dirty="0" smtClean="0">
                <a:solidFill>
                  <a:schemeClr val="tx1"/>
                </a:solidFill>
                <a:latin typeface="+mn-lt"/>
                <a:ea typeface="+mn-ea"/>
                <a:cs typeface="+mn-cs"/>
              </a:rPr>
              <a:t> albino mutation might </a:t>
            </a:r>
            <a:r>
              <a:rPr lang="en-US" sz="1200" kern="1200" dirty="0" smtClean="0">
                <a:solidFill>
                  <a:schemeClr val="tx1"/>
                </a:solidFill>
                <a:latin typeface="+mn-lt"/>
                <a:ea typeface="+mn-ea"/>
                <a:cs typeface="+mn-cs"/>
              </a:rPr>
              <a:t>be beneficial and one where it would be deleterious?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 Allow students to discuss in groups.</a:t>
            </a:r>
            <a:endParaRPr lang="en-US" sz="1200" kern="1200" dirty="0" smtClean="0">
              <a:solidFill>
                <a:schemeClr val="tx1"/>
              </a:solidFill>
              <a:latin typeface="+mn-lt"/>
              <a:ea typeface="+mn-ea"/>
              <a:cs typeface="+mn-cs"/>
            </a:endParaRPr>
          </a:p>
          <a:p>
            <a:pPr lvl="1">
              <a:buFont typeface="Arial" pitchFamily="34" charset="0"/>
              <a:buChar char="•"/>
            </a:pPr>
            <a:r>
              <a:rPr lang="en-US" sz="1200" kern="1200" dirty="0" smtClean="0">
                <a:solidFill>
                  <a:schemeClr val="tx1"/>
                </a:solidFill>
                <a:latin typeface="+mn-lt"/>
                <a:ea typeface="+mn-ea"/>
                <a:cs typeface="+mn-cs"/>
              </a:rPr>
              <a:t> ESR: It would be beneficial in a snowy habitat,</a:t>
            </a:r>
            <a:r>
              <a:rPr lang="en-US" sz="1200" kern="1200" baseline="0" dirty="0" smtClean="0">
                <a:solidFill>
                  <a:schemeClr val="tx1"/>
                </a:solidFill>
                <a:latin typeface="+mn-lt"/>
                <a:ea typeface="+mn-ea"/>
                <a:cs typeface="+mn-cs"/>
              </a:rPr>
              <a:t> i</a:t>
            </a:r>
            <a:r>
              <a:rPr lang="en-US" sz="1200" kern="1200" dirty="0" smtClean="0">
                <a:solidFill>
                  <a:schemeClr val="tx1"/>
                </a:solidFill>
                <a:latin typeface="+mn-lt"/>
                <a:ea typeface="+mn-ea"/>
                <a:cs typeface="+mn-cs"/>
              </a:rPr>
              <a:t>t would be a deleterious mutation in a brown or green habitat, it wouldn’t have an effect in a habitat where rabbits can hide</a:t>
            </a:r>
          </a:p>
          <a:p>
            <a:pPr lvl="1">
              <a:buFont typeface="Arial" pitchFamily="34" charset="0"/>
              <a:buChar char="•"/>
            </a:pPr>
            <a:r>
              <a:rPr lang="en-US" sz="1200" kern="1200" baseline="0" dirty="0" smtClean="0">
                <a:solidFill>
                  <a:schemeClr val="tx1"/>
                </a:solidFill>
                <a:latin typeface="+mn-lt"/>
                <a:ea typeface="+mn-ea"/>
                <a:cs typeface="+mn-cs"/>
              </a:rPr>
              <a:t> Have students refer back to vocabulary words and define to class if they have forgotten what beneficial and deleterious mean.</a:t>
            </a:r>
            <a:endParaRPr lang="en-US" baseline="0" dirty="0" smtClean="0"/>
          </a:p>
          <a:p>
            <a:pPr>
              <a:buFontTx/>
              <a:buNone/>
            </a:pPr>
            <a:endParaRPr lang="en-US" baseline="0" dirty="0" smtClean="0"/>
          </a:p>
          <a:p>
            <a:pPr>
              <a:buFontTx/>
              <a:buNone/>
            </a:pPr>
            <a:r>
              <a:rPr lang="en-US" b="1" baseline="0" dirty="0" smtClean="0"/>
              <a:t>SLIDE GOAL:</a:t>
            </a:r>
          </a:p>
          <a:p>
            <a:pPr>
              <a:buFont typeface="Calibri" pitchFamily="34" charset="0"/>
              <a:buChar char="−"/>
            </a:pPr>
            <a:r>
              <a:rPr lang="en-US" baseline="0" dirty="0" smtClean="0"/>
              <a:t> Introduce students to a type of mutation they may be familiar with that doesn’t necessarily seem harmful at first (unlike ones which cause physical problems in people for example). This slide should set up the idea that hawks hunt rabbits with eyesight and that a mutation changing a rabbits color might affect how easy they are to hunt depending on where they live.</a:t>
            </a:r>
          </a:p>
          <a:p>
            <a:pPr>
              <a:buFontTx/>
              <a:buChar char="-"/>
            </a:pPr>
            <a:endParaRPr lang="en-US" dirty="0" smtClean="0"/>
          </a:p>
          <a:p>
            <a:r>
              <a:rPr lang="en-US" b="1" dirty="0" smtClean="0"/>
              <a:t>NOTES:</a:t>
            </a:r>
          </a:p>
          <a:p>
            <a:pPr>
              <a:buFont typeface="Calibri" pitchFamily="34" charset="0"/>
              <a:buNone/>
            </a:pP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a:buFont typeface="Calibri" pitchFamily="34" charset="0"/>
              <a:buChar char="−"/>
            </a:pPr>
            <a:r>
              <a:rPr lang="en-US" baseline="0" dirty="0" smtClean="0"/>
              <a:t> Hawk: </a:t>
            </a:r>
            <a:r>
              <a:rPr lang="en-US" dirty="0" smtClean="0">
                <a:hlinkClick r:id="rId3"/>
              </a:rPr>
              <a:t>http://en.wikipedia.org/wiki/File:Osprey_in_flight_over_Lake_Wylie.JPG</a:t>
            </a:r>
            <a:endParaRPr lang="en-US" dirty="0" smtClean="0"/>
          </a:p>
          <a:p>
            <a:pPr>
              <a:buFont typeface="Calibri" pitchFamily="34" charset="0"/>
              <a:buChar char="−"/>
            </a:pPr>
            <a:r>
              <a:rPr lang="en-US" dirty="0" smtClean="0"/>
              <a:t> Brown</a:t>
            </a:r>
            <a:r>
              <a:rPr lang="en-US" baseline="0" dirty="0" smtClean="0"/>
              <a:t> </a:t>
            </a:r>
            <a:r>
              <a:rPr lang="en-US" dirty="0" smtClean="0"/>
              <a:t>Rabbit:</a:t>
            </a:r>
            <a:r>
              <a:rPr lang="en-US" baseline="0" dirty="0" smtClean="0"/>
              <a:t> </a:t>
            </a:r>
            <a:r>
              <a:rPr lang="en-US" dirty="0" smtClean="0">
                <a:hlinkClick r:id="rId4"/>
              </a:rPr>
              <a:t>http://en.wikipedia.org/wiki/File:JumpingRabbit.JPG</a:t>
            </a:r>
            <a:endParaRPr lang="en-US" dirty="0" smtClean="0"/>
          </a:p>
          <a:p>
            <a:pPr>
              <a:buFont typeface="Calibri" pitchFamily="34" charset="0"/>
              <a:buChar char="−"/>
            </a:pPr>
            <a:r>
              <a:rPr lang="en-US" dirty="0" smtClean="0"/>
              <a:t> Albino Rabbit: </a:t>
            </a:r>
            <a:r>
              <a:rPr lang="en-US" dirty="0" smtClean="0">
                <a:hlinkClick r:id="rId5"/>
              </a:rPr>
              <a:t>http://en.wikipedia.org/wiki/File:Ro_pool_gilberte.jpg</a:t>
            </a:r>
            <a:endParaRPr lang="en-US"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a:t>
            </a:r>
            <a:r>
              <a:rPr lang="en-US" baseline="0" dirty="0" smtClean="0"/>
              <a:t> ENGAGE</a:t>
            </a:r>
          </a:p>
          <a:p>
            <a:endParaRPr lang="en-US"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lang="en-US" baseline="0" dirty="0" smtClean="0"/>
              <a:t> Explain: Here are two images showing a brown and albino rabbit populations in a dry field on the left and a snowy field on the right.</a:t>
            </a:r>
          </a:p>
          <a:p>
            <a:pPr marL="0" marR="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lang="en-US" sz="1200" kern="1200" dirty="0" smtClean="0">
                <a:solidFill>
                  <a:schemeClr val="tx1"/>
                </a:solidFill>
                <a:latin typeface="+mn-lt"/>
                <a:ea typeface="+mn-ea"/>
                <a:cs typeface="+mn-cs"/>
              </a:rPr>
              <a:t> Ask: What do you predict would happen to the populations of albino rabbits in these two habitats?</a:t>
            </a:r>
          </a:p>
          <a:p>
            <a:pPr lvl="1">
              <a:buFont typeface="Arial" pitchFamily="34" charset="0"/>
              <a:buChar char="•"/>
            </a:pPr>
            <a:r>
              <a:rPr lang="en-US" baseline="0" dirty="0" smtClean="0"/>
              <a:t> </a:t>
            </a:r>
            <a:r>
              <a:rPr lang="en-US" sz="1200" kern="1200" dirty="0" smtClean="0">
                <a:solidFill>
                  <a:schemeClr val="tx1"/>
                </a:solidFill>
                <a:latin typeface="+mn-lt"/>
                <a:ea typeface="+mn-ea"/>
                <a:cs typeface="+mn-cs"/>
              </a:rPr>
              <a:t>ESR: Population would grow in snowy field, population would decrease dry field</a:t>
            </a:r>
          </a:p>
          <a:p>
            <a:pPr>
              <a:buFontTx/>
              <a:buNone/>
            </a:pPr>
            <a:endParaRPr lang="en-US" b="1" baseline="0" dirty="0" smtClean="0"/>
          </a:p>
          <a:p>
            <a:pPr>
              <a:buFontTx/>
              <a:buNone/>
            </a:pPr>
            <a:r>
              <a:rPr lang="en-US" b="1" baseline="0" dirty="0" smtClean="0"/>
              <a:t>SLIDE GOAL:</a:t>
            </a:r>
          </a:p>
          <a:p>
            <a:pPr marL="0" marR="0" lvl="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Provide a visual which will help students understand that a mutation may be beneficial to an organism in one environment but not another.</a:t>
            </a:r>
          </a:p>
          <a:p>
            <a:pPr>
              <a:buFontTx/>
              <a:buNone/>
            </a:pPr>
            <a:endParaRPr lang="en-US" dirty="0" smtClean="0"/>
          </a:p>
          <a:p>
            <a:r>
              <a:rPr lang="en-US" b="1" dirty="0" smtClean="0"/>
              <a:t>NOTES:</a:t>
            </a: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lvl="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Images compiled from Microsoft clipart 2007</a:t>
            </a:r>
          </a:p>
          <a:p>
            <a:pPr marL="0" marR="0" lvl="0" indent="0" algn="l" defTabSz="914400" rtl="0" eaLnBrk="1" fontAlgn="auto" latinLnBrk="0" hangingPunct="1">
              <a:lnSpc>
                <a:spcPct val="100000"/>
              </a:lnSpc>
              <a:spcBef>
                <a:spcPts val="0"/>
              </a:spcBef>
              <a:spcAft>
                <a:spcPts val="0"/>
              </a:spcAft>
              <a:buClrTx/>
              <a:buSzTx/>
              <a:buFont typeface="Calibri" pitchFamily="34" charset="0"/>
              <a:buChar char="−"/>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a:t>
            </a:r>
            <a:r>
              <a:rPr lang="en-US" baseline="0" dirty="0" smtClean="0"/>
              <a:t> slide: EXPLORE</a:t>
            </a:r>
            <a:endParaRPr lang="en-US" dirty="0" smtClean="0"/>
          </a:p>
          <a:p>
            <a:endParaRPr lang="en-US" dirty="0" smtClean="0"/>
          </a:p>
          <a:p>
            <a:r>
              <a:rPr lang="en-US" b="1" dirty="0" smtClean="0"/>
              <a:t>INSTRUCTIONS</a:t>
            </a:r>
          </a:p>
          <a:p>
            <a:pPr>
              <a:buFont typeface="Calibri" pitchFamily="34" charset="0"/>
              <a:buChar char="−"/>
            </a:pPr>
            <a:r>
              <a:rPr lang="en-US" sz="1200" kern="1200" dirty="0" smtClean="0">
                <a:solidFill>
                  <a:schemeClr val="tx1"/>
                </a:solidFill>
                <a:latin typeface="+mn-lt"/>
                <a:ea typeface="+mn-ea"/>
                <a:cs typeface="+mn-cs"/>
              </a:rPr>
              <a:t> Ask: How could a mutation affect an organism in nature and its</a:t>
            </a:r>
            <a:r>
              <a:rPr lang="en-US" sz="1200" kern="1200" baseline="0" dirty="0" smtClean="0">
                <a:solidFill>
                  <a:schemeClr val="tx1"/>
                </a:solidFill>
                <a:latin typeface="+mn-lt"/>
                <a:ea typeface="+mn-ea"/>
                <a:cs typeface="+mn-cs"/>
              </a:rPr>
              <a:t> environment</a:t>
            </a:r>
            <a:r>
              <a:rPr lang="en-US" sz="1200" kern="1200" dirty="0" smtClean="0">
                <a:solidFill>
                  <a:schemeClr val="tx1"/>
                </a:solidFill>
                <a:latin typeface="+mn-lt"/>
                <a:ea typeface="+mn-ea"/>
                <a:cs typeface="+mn-cs"/>
              </a:rPr>
              <a:t>?</a:t>
            </a:r>
          </a:p>
          <a:p>
            <a:pPr lvl="1">
              <a:buFont typeface="Arial" pitchFamily="34" charset="0"/>
              <a:buChar char="•"/>
            </a:pPr>
            <a:r>
              <a:rPr lang="en-US" sz="1200" kern="1200" dirty="0" smtClean="0">
                <a:solidFill>
                  <a:schemeClr val="tx1"/>
                </a:solidFill>
                <a:latin typeface="+mn-lt"/>
                <a:ea typeface="+mn-ea"/>
                <a:cs typeface="+mn-cs"/>
              </a:rPr>
              <a:t> Allow</a:t>
            </a:r>
            <a:r>
              <a:rPr lang="en-US" sz="1200" kern="1200" baseline="0" dirty="0" smtClean="0">
                <a:solidFill>
                  <a:schemeClr val="tx1"/>
                </a:solidFill>
                <a:latin typeface="+mn-lt"/>
                <a:ea typeface="+mn-ea"/>
                <a:cs typeface="+mn-cs"/>
              </a:rPr>
              <a:t> students to discuss in groups and share out</a:t>
            </a:r>
            <a:endParaRPr lang="en-US" sz="1200" kern="1200" dirty="0" smtClean="0">
              <a:solidFill>
                <a:schemeClr val="tx1"/>
              </a:solidFill>
              <a:latin typeface="+mn-lt"/>
              <a:ea typeface="+mn-ea"/>
              <a:cs typeface="+mn-cs"/>
            </a:endParaRPr>
          </a:p>
          <a:p>
            <a:pPr lvl="1">
              <a:buFont typeface="Arial" pitchFamily="34" charset="0"/>
              <a:buChar char="•"/>
            </a:pPr>
            <a:r>
              <a:rPr lang="en-US" sz="1200" kern="1200" baseline="0" dirty="0" smtClean="0">
                <a:solidFill>
                  <a:schemeClr val="tx1"/>
                </a:solidFill>
                <a:latin typeface="+mn-lt"/>
                <a:ea typeface="+mn-ea"/>
                <a:cs typeface="+mn-cs"/>
              </a:rPr>
              <a:t> ESR: </a:t>
            </a:r>
            <a:r>
              <a:rPr lang="en-US" sz="1200" kern="1200" dirty="0" smtClean="0">
                <a:solidFill>
                  <a:schemeClr val="tx1"/>
                </a:solidFill>
                <a:latin typeface="+mn-lt"/>
                <a:ea typeface="+mn-ea"/>
                <a:cs typeface="+mn-cs"/>
              </a:rPr>
              <a:t>Make them all die, make them look different and act different, help them live.</a:t>
            </a:r>
          </a:p>
          <a:p>
            <a:pPr lvl="0">
              <a:buFontTx/>
              <a:buChar char="-"/>
            </a:pPr>
            <a:r>
              <a:rPr lang="en-US" sz="1200" kern="1200" dirty="0" smtClean="0">
                <a:solidFill>
                  <a:schemeClr val="tx1"/>
                </a:solidFill>
                <a:latin typeface="+mn-lt"/>
                <a:ea typeface="+mn-ea"/>
                <a:cs typeface="+mn-cs"/>
              </a:rPr>
              <a:t>Explain</a:t>
            </a:r>
            <a:r>
              <a:rPr lang="en-US" sz="1200" kern="1200" baseline="0" dirty="0" smtClean="0">
                <a:solidFill>
                  <a:schemeClr val="tx1"/>
                </a:solidFill>
                <a:latin typeface="+mn-lt"/>
                <a:ea typeface="+mn-ea"/>
                <a:cs typeface="+mn-cs"/>
              </a:rPr>
              <a:t> difference between an individual and a population</a:t>
            </a:r>
          </a:p>
          <a:p>
            <a:pPr lvl="1">
              <a:buFont typeface="Arial" pitchFamily="34" charset="0"/>
              <a:buChar char="•"/>
            </a:pPr>
            <a:r>
              <a:rPr lang="en-US" sz="1200" kern="1200" baseline="0" dirty="0" smtClean="0">
                <a:solidFill>
                  <a:schemeClr val="tx1"/>
                </a:solidFill>
                <a:latin typeface="+mn-lt"/>
                <a:ea typeface="+mn-ea"/>
                <a:cs typeface="+mn-cs"/>
              </a:rPr>
              <a:t> I just asked about how a mutation could affect a single organism, you decided it could either help or hurt it.</a:t>
            </a:r>
          </a:p>
          <a:p>
            <a:pPr lvl="1">
              <a:buFont typeface="Arial" pitchFamily="34" charset="0"/>
              <a:buChar char="•"/>
            </a:pPr>
            <a:r>
              <a:rPr lang="en-US" sz="1200" kern="1200" baseline="0" dirty="0" smtClean="0">
                <a:solidFill>
                  <a:schemeClr val="tx1"/>
                </a:solidFill>
                <a:latin typeface="+mn-lt"/>
                <a:ea typeface="+mn-ea"/>
                <a:cs typeface="+mn-cs"/>
              </a:rPr>
              <a:t> But what about a whole group of organisms?...</a:t>
            </a:r>
            <a:endParaRPr lang="en-US" sz="1200" kern="1200" dirty="0" smtClean="0">
              <a:solidFill>
                <a:schemeClr val="tx1"/>
              </a:solidFill>
              <a:latin typeface="+mn-lt"/>
              <a:ea typeface="+mn-ea"/>
              <a:cs typeface="+mn-cs"/>
            </a:endParaRPr>
          </a:p>
          <a:p>
            <a:pPr>
              <a:buFont typeface="Calibri" pitchFamily="34" charset="0"/>
              <a:buNone/>
            </a:pPr>
            <a:endParaRPr lang="en-US" baseline="0" dirty="0" smtClean="0"/>
          </a:p>
          <a:p>
            <a:pPr>
              <a:buFontTx/>
              <a:buNone/>
            </a:pPr>
            <a:r>
              <a:rPr lang="en-US" b="1" baseline="0" dirty="0" smtClean="0"/>
              <a:t>SLIDE GOAL:</a:t>
            </a:r>
          </a:p>
          <a:p>
            <a:pPr>
              <a:buFont typeface="Calibri" pitchFamily="34" charset="0"/>
              <a:buChar char="−"/>
            </a:pPr>
            <a:r>
              <a:rPr lang="en-US" baseline="0" dirty="0" smtClean="0"/>
              <a:t> Get students to think about how a mutation can affect the life of a single organism, i.e. an albino rabbit would probably not live very long in a dirt field but would live longer in a snowy one.</a:t>
            </a:r>
          </a:p>
          <a:p>
            <a:pPr>
              <a:buFontTx/>
              <a:buChar char="-"/>
            </a:pPr>
            <a:endParaRPr lang="en-US" dirty="0" smtClean="0"/>
          </a:p>
          <a:p>
            <a:r>
              <a:rPr lang="en-US" b="1" dirty="0" smtClean="0"/>
              <a:t>NOTES:</a:t>
            </a:r>
          </a:p>
          <a:p>
            <a:pPr>
              <a:buFontTx/>
              <a:buNone/>
            </a:pP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a:buFont typeface="Calibri" pitchFamily="34" charset="0"/>
              <a:buChar char="−"/>
            </a:pPr>
            <a:r>
              <a:rPr lang="en-US" dirty="0" smtClean="0"/>
              <a:t> Microsoft clipart 2007</a:t>
            </a:r>
          </a:p>
        </p:txBody>
      </p:sp>
      <p:sp>
        <p:nvSpPr>
          <p:cNvPr id="4" name="Slide Number Placeholder 3"/>
          <p:cNvSpPr>
            <a:spLocks noGrp="1"/>
          </p:cNvSpPr>
          <p:nvPr>
            <p:ph type="sldNum" sz="quarter" idx="10"/>
          </p:nvPr>
        </p:nvSpPr>
        <p:spPr/>
        <p:txBody>
          <a:bodyPr/>
          <a:lstStyle/>
          <a:p>
            <a:fld id="{269C9D54-AEC2-49AA-A1B4-4D242FD516F5}"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a:t>
            </a:r>
            <a:r>
              <a:rPr lang="en-US" baseline="0" dirty="0" smtClean="0"/>
              <a:t> EXPLORE</a:t>
            </a:r>
          </a:p>
          <a:p>
            <a:endParaRPr lang="en-US"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lang="en-US" baseline="0" dirty="0" smtClean="0"/>
              <a:t> Explain: If a mutation might affect how long an organism lives or how healthy it is, that’s also going to affect if that organism has babies. If the bunnies that do well and survive have babies that looks just like them that’s going to affect what the population looks like. Keeping this in mind…..</a:t>
            </a:r>
          </a:p>
          <a:p>
            <a:pPr marL="0" marR="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lang="en-US" dirty="0" smtClean="0"/>
              <a:t> Ask: How could a mutation affect a whole population</a:t>
            </a:r>
            <a:r>
              <a:rPr lang="en-US" baseline="0" dirty="0" smtClean="0"/>
              <a:t> in nature?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ESR: Population could grow, population could shrink</a:t>
            </a:r>
          </a:p>
          <a:p>
            <a:pPr>
              <a:buFont typeface="Calibri" pitchFamily="34" charset="0"/>
              <a:buChar char="−"/>
            </a:pPr>
            <a:r>
              <a:rPr lang="en-US" baseline="0" dirty="0" smtClean="0"/>
              <a:t> Emphasize: From this example with albino rabbits we now know that mutations can be beneficial or deleterious and that this can affect how a population can grow in nature. Populations that grow big in nature are be considered successful.</a:t>
            </a:r>
          </a:p>
          <a:p>
            <a:pPr>
              <a:buFontTx/>
              <a:buNone/>
            </a:pPr>
            <a:endParaRPr lang="en-US" baseline="0" dirty="0" smtClean="0"/>
          </a:p>
          <a:p>
            <a:pPr>
              <a:buFontTx/>
              <a:buNone/>
            </a:pPr>
            <a:r>
              <a:rPr lang="en-US" b="1" baseline="0" dirty="0" smtClean="0"/>
              <a:t>SLIDE GOAL:</a:t>
            </a:r>
          </a:p>
          <a:p>
            <a:pPr marL="0" marR="0" lvl="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For students to connect the survival of single organisms with the success/growth of populations of that organisms in nature. </a:t>
            </a:r>
          </a:p>
          <a:p>
            <a:pPr>
              <a:buFontTx/>
              <a:buNone/>
            </a:pPr>
            <a:endParaRPr lang="en-US" dirty="0" smtClean="0"/>
          </a:p>
          <a:p>
            <a:r>
              <a:rPr lang="en-US" b="1" dirty="0" smtClean="0"/>
              <a:t>NOTES:</a:t>
            </a: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For students to connect the survival of single organisms with the success/growth of populations of that organisms in nature. </a:t>
            </a:r>
          </a:p>
          <a:p>
            <a:pPr marL="0" marR="0" lvl="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At this point the students need to understand the following concepts: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Mutations can be deleterious or beneficial depending on the environment</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Beneficial mutations can allow populations to grow and be successful, vice versa for deleterious mutations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Resources in the environment are limited (this is a reminder from the primary production unit)</a:t>
            </a: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lvl="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 Microsoft clipart 2007</a:t>
            </a:r>
          </a:p>
          <a:p>
            <a:pPr marL="0" marR="0" lvl="0" indent="0" algn="l" defTabSz="914400" rtl="0" eaLnBrk="1" fontAlgn="auto" latinLnBrk="0" hangingPunct="1">
              <a:lnSpc>
                <a:spcPct val="100000"/>
              </a:lnSpc>
              <a:spcBef>
                <a:spcPts val="0"/>
              </a:spcBef>
              <a:spcAft>
                <a:spcPts val="0"/>
              </a:spcAft>
              <a:buClrTx/>
              <a:buSzTx/>
              <a:buFont typeface="Calibri" pitchFamily="34" charset="0"/>
              <a:buNone/>
              <a:tabLst/>
              <a:defRPr/>
            </a:pPr>
            <a:endParaRPr kumimoji="0" lang="en-US" sz="1200" b="0" i="0" u="none" strike="noStrike" kern="1200" cap="none" spc="0" normalizeH="0" baseline="0" noProof="0" dirty="0" smtClean="0">
              <a:ln>
                <a:noFill/>
              </a:ln>
              <a:solidFill>
                <a:prstClr val="black"/>
              </a:solidFill>
              <a:effectLst/>
              <a:uLnTx/>
              <a:uFillTx/>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Student slide: </a:t>
            </a:r>
            <a:r>
              <a:rPr lang="en-US" dirty="0" smtClean="0"/>
              <a:t>EXPLORE</a:t>
            </a:r>
            <a:endParaRPr lang="en-US" sz="1200" kern="1200" dirty="0" smtClean="0">
              <a:solidFill>
                <a:schemeClr val="tx1"/>
              </a:solidFill>
              <a:latin typeface="+mn-lt"/>
              <a:ea typeface="+mn-ea"/>
              <a:cs typeface="+mn-cs"/>
            </a:endParaRPr>
          </a:p>
          <a:p>
            <a:endParaRPr lang="en-US"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0" i="0" kern="1200" baseline="0" dirty="0" smtClean="0">
                <a:solidFill>
                  <a:schemeClr val="tx1"/>
                </a:solidFill>
                <a:latin typeface="+mn-lt"/>
                <a:ea typeface="+mn-ea"/>
                <a:cs typeface="+mn-cs"/>
              </a:rPr>
              <a:t> </a:t>
            </a:r>
            <a:r>
              <a:rPr lang="en-US" dirty="0" smtClean="0"/>
              <a:t>This is an animated slide, each frame will be paired</a:t>
            </a:r>
            <a:r>
              <a:rPr lang="en-US" baseline="0" dirty="0" smtClean="0"/>
              <a:t> with its description.</a:t>
            </a:r>
            <a:r>
              <a:rPr lang="en-US" dirty="0" smtClean="0"/>
              <a:t> </a:t>
            </a:r>
            <a:r>
              <a:rPr lang="en-US" baseline="0" dirty="0" smtClean="0"/>
              <a:t> </a:t>
            </a:r>
          </a:p>
          <a:p>
            <a:pPr>
              <a:buFontTx/>
              <a:buChar char="-"/>
            </a:pPr>
            <a:r>
              <a:rPr lang="en-US" baseline="0" dirty="0" smtClean="0"/>
              <a:t> Frame 0: Shift the students from thinking about mutations and populations in terrestrial environments to similar things going on in the ocean</a:t>
            </a:r>
          </a:p>
          <a:p>
            <a:pPr lvl="1">
              <a:buFont typeface="Arial" pitchFamily="34" charset="0"/>
              <a:buChar char="•"/>
            </a:pPr>
            <a:r>
              <a:rPr lang="en-US" baseline="0" dirty="0" smtClean="0"/>
              <a:t> Frame 1: Ok guys, so we are going to shift our thinking a little bit now. We just talked about how a mutation affecting the phenotypes of rabbits can affect how successful their populations are.</a:t>
            </a:r>
          </a:p>
          <a:p>
            <a:pPr lvl="1">
              <a:buFont typeface="Arial" pitchFamily="34" charset="0"/>
              <a:buChar char="•"/>
            </a:pPr>
            <a:r>
              <a:rPr lang="en-US" baseline="0" dirty="0" smtClean="0"/>
              <a:t> Frame 2: The same thing can happen for animals in living in other environments, like the ocean! (Cue ocean box)</a:t>
            </a:r>
          </a:p>
          <a:p>
            <a:pPr>
              <a:buFontTx/>
              <a:buNone/>
            </a:pPr>
            <a:endParaRPr lang="en-US" baseline="0" dirty="0" smtClean="0"/>
          </a:p>
          <a:p>
            <a:pPr>
              <a:buFontTx/>
              <a:buNone/>
            </a:pPr>
            <a:r>
              <a:rPr lang="en-US" b="1" baseline="0" dirty="0" smtClean="0"/>
              <a:t>SLIDE GOAL:</a:t>
            </a:r>
          </a:p>
          <a:p>
            <a:pPr>
              <a:buFontTx/>
              <a:buNone/>
            </a:pPr>
            <a:r>
              <a:rPr lang="en-US" baseline="0" dirty="0" smtClean="0"/>
              <a:t>- To get the students to start thinking about mutation in relation to organisms living in environments other than the ocean.</a:t>
            </a:r>
          </a:p>
          <a:p>
            <a:pPr>
              <a:buFontTx/>
              <a:buChar char="-"/>
            </a:pPr>
            <a:endParaRPr lang="en-US" dirty="0" smtClean="0"/>
          </a:p>
          <a:p>
            <a:r>
              <a:rPr lang="en-US" b="1" dirty="0" smtClean="0"/>
              <a:t>NOTES:</a:t>
            </a:r>
          </a:p>
          <a:p>
            <a:pPr>
              <a:buFontTx/>
              <a:buNone/>
            </a:pP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a:buFont typeface="Calibri" pitchFamily="34" charset="0"/>
              <a:buChar char="−"/>
            </a:pPr>
            <a:r>
              <a:rPr lang="en-US" baseline="0" dirty="0" smtClean="0"/>
              <a:t> All images created and/or adapted from Microsoft clipart 2007</a:t>
            </a:r>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br>
              <a:rPr lang="en-US" dirty="0" smtClean="0"/>
            </a:br>
            <a:r>
              <a:rPr lang="en-US" dirty="0" smtClean="0"/>
              <a:t> </a:t>
            </a:r>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dirty="0" smtClean="0"/>
              <a:t>This is an animated slide, each frame will be paired</a:t>
            </a:r>
            <a:r>
              <a:rPr lang="en-US" baseline="0" dirty="0" smtClean="0"/>
              <a:t> with its description.</a:t>
            </a:r>
            <a:r>
              <a:rPr lang="en-US" dirty="0" smtClean="0"/>
              <a:t> </a:t>
            </a:r>
            <a:r>
              <a:rPr lang="en-US" baseline="0" dirty="0" smtClean="0"/>
              <a:t> </a:t>
            </a:r>
          </a:p>
          <a:p>
            <a:pPr>
              <a:buFontTx/>
              <a:buChar char="-"/>
            </a:pPr>
            <a:r>
              <a:rPr lang="en-US" baseline="0" dirty="0" smtClean="0"/>
              <a:t> Explain what this image represents</a:t>
            </a:r>
          </a:p>
          <a:p>
            <a:pPr lvl="1">
              <a:buFont typeface="Arial" pitchFamily="34" charset="0"/>
              <a:buChar char="•"/>
            </a:pPr>
            <a:r>
              <a:rPr lang="en-US" baseline="0" dirty="0" smtClean="0"/>
              <a:t> Frame 0: So this is a picture of a slice through the ocean, you might be wondering what all those little green dots are.</a:t>
            </a:r>
          </a:p>
          <a:p>
            <a:pPr lvl="1">
              <a:buFont typeface="Arial" pitchFamily="34" charset="0"/>
              <a:buChar char="•"/>
            </a:pPr>
            <a:r>
              <a:rPr lang="en-US" baseline="0" dirty="0" smtClean="0"/>
              <a:t> Frame 1: Those dots represent a single celled organism called a diatom, here is a close up image of a diatom.</a:t>
            </a:r>
          </a:p>
          <a:p>
            <a:pPr lvl="1">
              <a:buFont typeface="Arial" pitchFamily="34" charset="0"/>
              <a:buChar char="•"/>
            </a:pPr>
            <a:r>
              <a:rPr lang="en-US" baseline="0" dirty="0" smtClean="0"/>
              <a:t> Even in single celled organisms like these diatoms mutations can affect their population’s growth and success in different environments.</a:t>
            </a:r>
          </a:p>
          <a:p>
            <a:pPr>
              <a:buFontTx/>
              <a:buNone/>
            </a:pPr>
            <a:endParaRPr lang="en-US" baseline="0" dirty="0" smtClean="0"/>
          </a:p>
          <a:p>
            <a:pPr>
              <a:buFontTx/>
              <a:buNone/>
            </a:pPr>
            <a:r>
              <a:rPr lang="en-US" b="1" baseline="0" dirty="0" smtClean="0"/>
              <a:t>GOAL</a:t>
            </a:r>
          </a:p>
          <a:p>
            <a:pPr>
              <a:buFontTx/>
              <a:buChar char="-"/>
            </a:pPr>
            <a:r>
              <a:rPr lang="en-US" baseline="0" dirty="0" smtClean="0"/>
              <a:t>Connect the lesson back to diatoms, set up the premise that we will be looking at mutations in diatoms and how that affects their population growth.</a:t>
            </a:r>
          </a:p>
          <a:p>
            <a:pPr>
              <a:buFontTx/>
              <a:buChar char="-"/>
            </a:pPr>
            <a:endParaRPr lang="en-US" dirty="0" smtClean="0"/>
          </a:p>
          <a:p>
            <a:r>
              <a:rPr lang="en-US" b="1" dirty="0" smtClean="0"/>
              <a:t>NOTES</a:t>
            </a:r>
          </a:p>
          <a:p>
            <a:pPr>
              <a:buFontTx/>
              <a:buNone/>
            </a:pP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a:buFontTx/>
              <a:buChar char="-"/>
            </a:pPr>
            <a:r>
              <a:rPr lang="en-US" baseline="0" dirty="0" smtClean="0"/>
              <a:t>Light microscope image of diatom cells: J. </a:t>
            </a:r>
            <a:r>
              <a:rPr lang="en-US" baseline="0" dirty="0" err="1" smtClean="0"/>
              <a:t>Traller</a:t>
            </a:r>
            <a:r>
              <a:rPr lang="en-US" baseline="0" dirty="0" smtClean="0"/>
              <a:t>, Scripps Institution of Oceanography, Unpublished</a:t>
            </a:r>
          </a:p>
          <a:p>
            <a:pPr>
              <a:buFontTx/>
              <a:buNone/>
            </a:pPr>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Student slide: EXPLORE</a:t>
            </a:r>
          </a:p>
          <a:p>
            <a:endParaRPr lang="en-US"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smtClean="0">
                <a:solidFill>
                  <a:schemeClr val="tx1"/>
                </a:solidFill>
                <a:latin typeface="+mn-lt"/>
                <a:ea typeface="+mn-ea"/>
                <a:cs typeface="+mn-cs"/>
              </a:rPr>
              <a:t>- </a:t>
            </a:r>
            <a:r>
              <a:rPr lang="en-US" dirty="0" smtClean="0"/>
              <a:t>This is an animated slide, each frame will be paired</a:t>
            </a:r>
            <a:r>
              <a:rPr lang="en-US" baseline="0" dirty="0" smtClean="0"/>
              <a:t> with its description.</a:t>
            </a:r>
            <a:r>
              <a:rPr lang="en-US" dirty="0" smtClean="0"/>
              <a:t> </a:t>
            </a:r>
            <a:endParaRPr lang="en-US" b="0" dirty="0" smtClean="0"/>
          </a:p>
          <a:p>
            <a:r>
              <a:rPr lang="en-US" b="0" dirty="0" smtClean="0"/>
              <a:t>Version</a:t>
            </a:r>
            <a:r>
              <a:rPr lang="en-US" b="0" baseline="0" dirty="0" smtClean="0"/>
              <a:t> 1: If this unit was preceded by Primary Production unit authored by Sarah </a:t>
            </a:r>
            <a:r>
              <a:rPr lang="en-US" b="0" baseline="0" dirty="0" err="1" smtClean="0"/>
              <a:t>Lerch</a:t>
            </a:r>
            <a:r>
              <a:rPr lang="en-US" b="0" baseline="0" dirty="0" smtClean="0"/>
              <a:t> and Felicia Ryder</a:t>
            </a:r>
            <a:endParaRPr lang="en-US" b="0" dirty="0" smtClean="0"/>
          </a:p>
          <a:p>
            <a:pPr>
              <a:buFont typeface="Calibri" pitchFamily="34" charset="0"/>
              <a:buChar char="−"/>
            </a:pPr>
            <a:r>
              <a:rPr lang="en-US" baseline="0" dirty="0" smtClean="0"/>
              <a:t> Re-introduce diatoms </a:t>
            </a:r>
          </a:p>
          <a:p>
            <a:pPr lvl="1">
              <a:buFont typeface="Arial" pitchFamily="34" charset="0"/>
              <a:buChar char="•"/>
            </a:pPr>
            <a:r>
              <a:rPr lang="en-US" baseline="0" dirty="0" smtClean="0"/>
              <a:t>Frame 0: Ask: What do we remember about diatoms?</a:t>
            </a:r>
          </a:p>
          <a:p>
            <a:pPr lvl="2">
              <a:buFont typeface="Wingdings" pitchFamily="2" charset="2"/>
              <a:buChar char="§"/>
            </a:pPr>
            <a:r>
              <a:rPr lang="en-US" baseline="0" dirty="0" smtClean="0"/>
              <a:t> ESR: They are green, they grow in media, they need nutrients, they are primary producers</a:t>
            </a:r>
          </a:p>
          <a:p>
            <a:pPr lvl="2">
              <a:buFont typeface="Wingdings" pitchFamily="2" charset="2"/>
              <a:buChar char="§"/>
            </a:pPr>
            <a:r>
              <a:rPr lang="en-US" baseline="0" dirty="0" smtClean="0"/>
              <a:t> Students share out</a:t>
            </a:r>
          </a:p>
          <a:p>
            <a:pPr lvl="1">
              <a:buFont typeface="Arial" pitchFamily="34" charset="0"/>
              <a:buChar char="•"/>
            </a:pPr>
            <a:r>
              <a:rPr lang="en-US" baseline="0" dirty="0" smtClean="0"/>
              <a:t> Frame 1: When you guys looked at diatoms under the microscope they looked something like this, little green blobs. </a:t>
            </a:r>
          </a:p>
          <a:p>
            <a:pPr lvl="1">
              <a:buFont typeface="Arial" pitchFamily="34" charset="0"/>
              <a:buChar char="•"/>
            </a:pPr>
            <a:r>
              <a:rPr lang="en-US" baseline="0" dirty="0" smtClean="0"/>
              <a:t> Frame 2: Well if you use a special type of microscope this is what a single diatom cell looks like.</a:t>
            </a:r>
          </a:p>
          <a:p>
            <a:pPr lvl="1">
              <a:buFont typeface="Arial" pitchFamily="34" charset="0"/>
              <a:buChar char="•"/>
            </a:pPr>
            <a:r>
              <a:rPr lang="en-US" baseline="0" dirty="0" smtClean="0"/>
              <a:t> Ask: Is this what you guys expected? </a:t>
            </a:r>
          </a:p>
          <a:p>
            <a:pPr lvl="2">
              <a:buFont typeface="Courier New" pitchFamily="49" charset="0"/>
              <a:buChar char="o"/>
            </a:pPr>
            <a:r>
              <a:rPr lang="en-US" baseline="0" dirty="0" smtClean="0"/>
              <a:t> Allow students to discuss at their tables</a:t>
            </a:r>
          </a:p>
          <a:p>
            <a:pPr lvl="1">
              <a:buFont typeface="Arial" pitchFamily="34" charset="0"/>
              <a:buChar char="•"/>
            </a:pPr>
            <a:r>
              <a:rPr lang="en-US" baseline="0" dirty="0" smtClean="0"/>
              <a:t> We will talk more about that later, first we are going to learn a little more about diatoms.</a:t>
            </a:r>
          </a:p>
          <a:p>
            <a:pPr lvl="1">
              <a:buFont typeface="Arial" pitchFamily="34" charset="0"/>
              <a:buChar char="•"/>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b="0" dirty="0" smtClean="0"/>
              <a:t>Version</a:t>
            </a:r>
            <a:r>
              <a:rPr lang="en-US" b="0" baseline="0" dirty="0" smtClean="0"/>
              <a:t> 2: If this unit is being taught as a stand alone</a:t>
            </a:r>
            <a:endParaRPr lang="en-US" b="0" dirty="0" smtClean="0"/>
          </a:p>
          <a:p>
            <a:pPr>
              <a:buFont typeface="Calibri" pitchFamily="34" charset="0"/>
              <a:buChar char="−"/>
            </a:pPr>
            <a:r>
              <a:rPr lang="en-US" baseline="0" dirty="0" smtClean="0"/>
              <a:t> Introduce</a:t>
            </a:r>
          </a:p>
          <a:p>
            <a:pPr lvl="1">
              <a:buFont typeface="Arial" pitchFamily="34" charset="0"/>
              <a:buChar char="•"/>
            </a:pPr>
            <a:r>
              <a:rPr lang="en-US" baseline="0" dirty="0" smtClean="0"/>
              <a:t> Frame 1: This image I just brought up is an image of a group of cells, each of these cells is a single organism.</a:t>
            </a:r>
          </a:p>
          <a:p>
            <a:pPr lvl="1">
              <a:buFont typeface="Arial" pitchFamily="34" charset="0"/>
              <a:buChar char="•"/>
            </a:pPr>
            <a:r>
              <a:rPr lang="en-US" baseline="0" dirty="0" smtClean="0"/>
              <a:t> These organisms are called diatoms. </a:t>
            </a:r>
          </a:p>
          <a:p>
            <a:pPr lvl="1">
              <a:buFont typeface="Arial" pitchFamily="34" charset="0"/>
              <a:buChar char="•"/>
            </a:pPr>
            <a:r>
              <a:rPr lang="en-US" baseline="0" dirty="0" smtClean="0"/>
              <a:t> We will talk more about what diatoms are in a moment, but first let me show you a better picture of what they look like.</a:t>
            </a:r>
          </a:p>
          <a:p>
            <a:pPr lvl="1">
              <a:buFont typeface="Arial" pitchFamily="34" charset="0"/>
              <a:buChar char="•"/>
            </a:pPr>
            <a:r>
              <a:rPr lang="en-US" baseline="0" dirty="0" smtClean="0"/>
              <a:t> Frame 2: If you use a special type of microscope this is what a single diatom cell looks like.</a:t>
            </a:r>
          </a:p>
          <a:p>
            <a:pPr lvl="1">
              <a:buFont typeface="Arial" pitchFamily="34" charset="0"/>
              <a:buChar char="•"/>
            </a:pPr>
            <a:r>
              <a:rPr lang="en-US" baseline="0" dirty="0" smtClean="0"/>
              <a:t> Ask: After seeing those little brown shapes in this first image, is this what you guys expected? </a:t>
            </a:r>
          </a:p>
          <a:p>
            <a:pPr lvl="2">
              <a:buFont typeface="Courier New" pitchFamily="49" charset="0"/>
              <a:buChar char="o"/>
            </a:pPr>
            <a:r>
              <a:rPr lang="en-US" baseline="0" dirty="0" smtClean="0"/>
              <a:t> Allow students to discuss at their tables</a:t>
            </a:r>
          </a:p>
          <a:p>
            <a:pPr lvl="1">
              <a:buFont typeface="Arial" pitchFamily="34" charset="0"/>
              <a:buChar char="•"/>
            </a:pPr>
            <a:r>
              <a:rPr lang="en-US" baseline="0" dirty="0" smtClean="0"/>
              <a:t> We will talk more about that later, first we are going to learn a little more about diatoms.</a:t>
            </a:r>
          </a:p>
          <a:p>
            <a:pPr>
              <a:buFontTx/>
              <a:buChar char="-"/>
            </a:pPr>
            <a:endParaRPr lang="en-US" baseline="0" dirty="0" smtClean="0"/>
          </a:p>
          <a:p>
            <a:pPr>
              <a:buFontTx/>
              <a:buNone/>
            </a:pPr>
            <a:r>
              <a:rPr lang="en-US" b="1" baseline="0" dirty="0" smtClean="0"/>
              <a:t>SLIDE GOAL:</a:t>
            </a:r>
          </a:p>
          <a:p>
            <a:pPr>
              <a:buFontTx/>
              <a:buNone/>
            </a:pPr>
            <a:r>
              <a:rPr lang="en-US" baseline="0" dirty="0" smtClean="0"/>
              <a:t>- Show students what diatoms look like up close.</a:t>
            </a:r>
          </a:p>
          <a:p>
            <a:pPr>
              <a:buFontTx/>
              <a:buChar char="-"/>
            </a:pPr>
            <a:endParaRPr lang="en-US" dirty="0" smtClean="0"/>
          </a:p>
          <a:p>
            <a:r>
              <a:rPr lang="en-US" b="1" dirty="0" smtClean="0"/>
              <a:t>NOTES:</a:t>
            </a:r>
          </a:p>
          <a:p>
            <a:pPr>
              <a:buFontTx/>
              <a:buChar char="-"/>
            </a:pPr>
            <a:r>
              <a:rPr lang="en-US" baseline="0" dirty="0" smtClean="0"/>
              <a:t>This is the only instance in the lesson where things must be taught differently if Primary Production unit was done or not.</a:t>
            </a:r>
          </a:p>
          <a:p>
            <a:pPr>
              <a:buFontTx/>
              <a:buChar char="-"/>
            </a:pPr>
            <a:r>
              <a:rPr lang="en-US" baseline="0" dirty="0" smtClean="0"/>
              <a:t> Preceding this lesson with the primary production unit is a helpful way to get students interested in diatoms though and will likely make this unit more interesting.</a:t>
            </a:r>
          </a:p>
          <a:p>
            <a:pPr>
              <a:buFontTx/>
              <a:buChar char="-"/>
            </a:pPr>
            <a:r>
              <a:rPr lang="en-US" baseline="0" dirty="0" smtClean="0"/>
              <a:t> SEM stands for scanning electron microscope</a:t>
            </a:r>
          </a:p>
          <a:p>
            <a:pPr lvl="1">
              <a:buFont typeface="Arial" pitchFamily="34" charset="0"/>
              <a:buChar char="•"/>
            </a:pPr>
            <a:r>
              <a:rPr lang="en-US" baseline="0" dirty="0" smtClean="0"/>
              <a:t> More information on how a scanning electron microscope works can be found here: </a:t>
            </a:r>
          </a:p>
          <a:p>
            <a:pPr lvl="0">
              <a:buFontTx/>
              <a:buChar char="-"/>
            </a:pPr>
            <a:r>
              <a:rPr lang="en-US" baseline="0" dirty="0" smtClean="0"/>
              <a:t>The SEM images of diatoms are actually just of the diatom cell walls, this isn’t a point that will be discussed in the lesson but for your information:</a:t>
            </a:r>
          </a:p>
          <a:p>
            <a:pPr lvl="1">
              <a:buFont typeface="Arial" pitchFamily="34" charset="0"/>
              <a:buChar char="•"/>
            </a:pPr>
            <a:r>
              <a:rPr lang="en-US" baseline="0" dirty="0" smtClean="0"/>
              <a:t> Diatoms are single celled organisms with a glass cell wall (there is a slide about this coming up).</a:t>
            </a:r>
          </a:p>
          <a:p>
            <a:pPr lvl="1">
              <a:buFont typeface="Arial" pitchFamily="34" charset="0"/>
              <a:buChar char="•"/>
            </a:pPr>
            <a:r>
              <a:rPr lang="en-US" baseline="0" dirty="0" smtClean="0"/>
              <a:t> Normally when diatoms are alive there is a lot of organic material associated with the cell wall, they have a “goo” that covers the outside of the cell wall in addition to all their normal cellular parts inside the cell wall.</a:t>
            </a:r>
          </a:p>
          <a:p>
            <a:pPr lvl="1">
              <a:buFont typeface="Arial" pitchFamily="34" charset="0"/>
              <a:buChar char="•"/>
            </a:pPr>
            <a:r>
              <a:rPr lang="en-US" baseline="0" dirty="0" smtClean="0"/>
              <a:t> In the SEM images shown in this presentation all of that “goo” has been removed using acid. This acid reveals the cell wall surface without altering its structure. This process also removes all of the cellular components, killing the diatom.</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lang="en-US" baseline="0" dirty="0" smtClean="0"/>
              <a:t> Light microscope image of diatom cells: J. </a:t>
            </a:r>
            <a:r>
              <a:rPr lang="en-US" baseline="0" dirty="0" err="1" smtClean="0"/>
              <a:t>Traller</a:t>
            </a:r>
            <a:r>
              <a:rPr lang="en-US" baseline="0" dirty="0" smtClean="0"/>
              <a:t>, Scripps Institution of Oceanography, Unpublished</a:t>
            </a:r>
          </a:p>
          <a:p>
            <a:pPr marL="0" marR="0" indent="0" algn="l" defTabSz="914400" rtl="0" eaLnBrk="1" fontAlgn="auto" latinLnBrk="0" hangingPunct="1">
              <a:lnSpc>
                <a:spcPct val="100000"/>
              </a:lnSpc>
              <a:spcBef>
                <a:spcPts val="0"/>
              </a:spcBef>
              <a:spcAft>
                <a:spcPts val="0"/>
              </a:spcAft>
              <a:buClrTx/>
              <a:buSzTx/>
              <a:buFont typeface="Calibri" pitchFamily="34" charset="0"/>
              <a:buChar char="−"/>
              <a:tabLst/>
              <a:defRPr/>
            </a:pPr>
            <a:r>
              <a:rPr lang="en-US" baseline="0" dirty="0" smtClean="0"/>
              <a:t> SEM image of diatom cell: S. </a:t>
            </a:r>
            <a:r>
              <a:rPr lang="en-US" baseline="0" dirty="0" err="1" smtClean="0"/>
              <a:t>Lerch</a:t>
            </a:r>
            <a:r>
              <a:rPr lang="en-US" baseline="0" dirty="0" smtClean="0"/>
              <a:t>, Scripps Institution of Oceanography, Unpublished</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EXPLORE</a:t>
            </a:r>
          </a:p>
          <a:p>
            <a:pPr>
              <a:buFontTx/>
              <a:buNone/>
            </a:pPr>
            <a:endParaRPr lang="en-US" baseline="0"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EXPLORE section. More details will be provided in the comments for each slide.</a:t>
            </a:r>
          </a:p>
          <a:p>
            <a:endParaRPr lang="en-US" b="1" baseline="0" dirty="0" smtClean="0"/>
          </a:p>
          <a:p>
            <a:r>
              <a:rPr lang="en-US" b="1" baseline="0" dirty="0" smtClean="0"/>
              <a:t>EXPLORE GOAL:</a:t>
            </a:r>
            <a:endParaRPr lang="en-US" dirty="0" smtClean="0"/>
          </a:p>
          <a:p>
            <a:pPr>
              <a:buFontTx/>
              <a:buNone/>
            </a:pPr>
            <a:r>
              <a:rPr lang="en-US" dirty="0" smtClean="0"/>
              <a:t>- Teach students</a:t>
            </a:r>
            <a:r>
              <a:rPr lang="en-US" baseline="0" dirty="0" smtClean="0"/>
              <a:t> about what diatoms are and why they are important. Then set them up with detailed information and tools necessary to create their hypothetical mutants.</a:t>
            </a:r>
            <a:endParaRPr lang="en-US" dirty="0" smtClean="0"/>
          </a:p>
          <a:p>
            <a:endParaRPr lang="en-US" b="1" dirty="0" smtClean="0"/>
          </a:p>
          <a:p>
            <a:r>
              <a:rPr lang="en-US" b="1" dirty="0" smtClean="0"/>
              <a:t>OVERVIEW:</a:t>
            </a:r>
          </a:p>
          <a:p>
            <a:pPr marL="228600" indent="-228600">
              <a:buFont typeface="+mj-lt"/>
              <a:buAutoNum type="arabicPeriod"/>
            </a:pPr>
            <a:r>
              <a:rPr lang="en-US" b="0" dirty="0" smtClean="0"/>
              <a:t>Diatom review</a:t>
            </a:r>
          </a:p>
          <a:p>
            <a:pPr marL="685800" lvl="1" indent="-228600">
              <a:buFont typeface="Arial" pitchFamily="34" charset="0"/>
              <a:buChar char="•"/>
            </a:pPr>
            <a:r>
              <a:rPr lang="en-US" b="0" dirty="0" smtClean="0"/>
              <a:t>What</a:t>
            </a:r>
            <a:r>
              <a:rPr lang="en-US" b="0" baseline="0" dirty="0" smtClean="0"/>
              <a:t> is a diatom?</a:t>
            </a:r>
          </a:p>
          <a:p>
            <a:pPr marL="1143000" lvl="2" indent="-228600">
              <a:buFont typeface="+mj-lt"/>
              <a:buAutoNum type="arabicParenR"/>
            </a:pPr>
            <a:r>
              <a:rPr lang="en-US" sz="1200" kern="1200" dirty="0" smtClean="0">
                <a:solidFill>
                  <a:schemeClr val="tx1"/>
                </a:solidFill>
                <a:latin typeface="+mn-lt"/>
                <a:ea typeface="+mn-ea"/>
                <a:cs typeface="+mn-cs"/>
              </a:rPr>
              <a:t>Some shapes diatoms can be are___________________________.</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aseline="0" dirty="0" smtClean="0"/>
              <a:t> ESR: Round, triangular, long and thin, big, small</a:t>
            </a:r>
            <a:endParaRPr lang="en-US" sz="1200" kern="1200" dirty="0" smtClean="0">
              <a:solidFill>
                <a:schemeClr val="tx1"/>
              </a:solidFill>
              <a:latin typeface="+mn-lt"/>
              <a:ea typeface="+mn-ea"/>
              <a:cs typeface="+mn-cs"/>
            </a:endParaRPr>
          </a:p>
          <a:p>
            <a:pPr marL="1143000" lvl="2" indent="-228600">
              <a:buFont typeface="+mj-lt"/>
              <a:buAutoNum type="arabicParenR"/>
            </a:pPr>
            <a:r>
              <a:rPr lang="en-US" sz="1200" kern="1200" dirty="0" smtClean="0">
                <a:solidFill>
                  <a:schemeClr val="tx1"/>
                </a:solidFill>
                <a:latin typeface="+mn-lt"/>
                <a:ea typeface="+mn-ea"/>
                <a:cs typeface="+mn-cs"/>
              </a:rPr>
              <a:t>Diatoms are  __________________________________________.</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200" kern="1200" dirty="0" smtClean="0">
                <a:solidFill>
                  <a:schemeClr val="tx1"/>
                </a:solidFill>
                <a:latin typeface="+mn-lt"/>
                <a:ea typeface="+mn-ea"/>
                <a:cs typeface="+mn-cs"/>
              </a:rPr>
              <a:t>ESR: Single celled organisms, algae, photosynthetic </a:t>
            </a:r>
          </a:p>
          <a:p>
            <a:pPr marL="1143000" lvl="2" indent="-228600">
              <a:buFont typeface="+mj-lt"/>
              <a:buAutoNum type="arabicParenR"/>
            </a:pPr>
            <a:r>
              <a:rPr lang="en-US" sz="1200" kern="1200" dirty="0" smtClean="0">
                <a:solidFill>
                  <a:schemeClr val="tx1"/>
                </a:solidFill>
                <a:latin typeface="+mn-lt"/>
                <a:ea typeface="+mn-ea"/>
                <a:cs typeface="+mn-cs"/>
              </a:rPr>
              <a:t>Diatoms get their energy from the ____________ and convert it into energy for their cells using ____________________________.</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aseline="0" dirty="0" smtClean="0"/>
              <a:t>ESR: Sun, light &amp; photosynthesis</a:t>
            </a:r>
            <a:endParaRPr lang="en-US" b="0" baseline="0" dirty="0" smtClean="0"/>
          </a:p>
          <a:p>
            <a:pPr marL="685800" lvl="1" indent="-228600">
              <a:buFont typeface="Arial" pitchFamily="34" charset="0"/>
              <a:buChar char="•"/>
            </a:pPr>
            <a:r>
              <a:rPr lang="en-US" b="0" baseline="0" dirty="0" smtClean="0"/>
              <a:t>Why are diatoms important in the environment?</a:t>
            </a:r>
          </a:p>
          <a:p>
            <a:pPr marL="1143000" lvl="2" indent="-228600">
              <a:buFont typeface="+mj-lt"/>
              <a:buAutoNum type="arabicParenR" startAt="4"/>
            </a:pPr>
            <a:r>
              <a:rPr lang="en-US" sz="1200" kern="1200" dirty="0" smtClean="0">
                <a:solidFill>
                  <a:schemeClr val="tx1"/>
                </a:solidFill>
                <a:latin typeface="+mn-lt"/>
                <a:ea typeface="+mn-ea"/>
                <a:cs typeface="+mn-cs"/>
              </a:rPr>
              <a:t>Diatoms account for ___________________ of the world's primary production.</a:t>
            </a:r>
          </a:p>
          <a:p>
            <a:pPr marL="1600200" lvl="3" indent="-228600">
              <a:buFont typeface="Wingdings" pitchFamily="2" charset="2"/>
              <a:buChar char="§"/>
            </a:pPr>
            <a:r>
              <a:rPr lang="en-US" sz="1200" kern="1200" dirty="0" smtClean="0">
                <a:solidFill>
                  <a:schemeClr val="tx1"/>
                </a:solidFill>
                <a:latin typeface="+mn-lt"/>
                <a:ea typeface="+mn-ea"/>
                <a:cs typeface="+mn-cs"/>
              </a:rPr>
              <a:t>ESR: 20%,</a:t>
            </a:r>
            <a:r>
              <a:rPr lang="en-US" sz="1200" kern="1200" baseline="0" dirty="0" smtClean="0">
                <a:solidFill>
                  <a:schemeClr val="tx1"/>
                </a:solidFill>
                <a:latin typeface="+mn-lt"/>
                <a:ea typeface="+mn-ea"/>
                <a:cs typeface="+mn-cs"/>
              </a:rPr>
              <a:t> 1/5</a:t>
            </a:r>
            <a:r>
              <a:rPr lang="en-US" sz="1200" kern="1200" baseline="30000" dirty="0" smtClean="0">
                <a:solidFill>
                  <a:schemeClr val="tx1"/>
                </a:solidFill>
                <a:latin typeface="+mn-lt"/>
                <a:ea typeface="+mn-ea"/>
                <a:cs typeface="+mn-cs"/>
              </a:rPr>
              <a:t>th</a:t>
            </a:r>
            <a:endParaRPr lang="en-US" sz="1200" kern="1200" dirty="0" smtClean="0">
              <a:solidFill>
                <a:schemeClr val="tx1"/>
              </a:solidFill>
              <a:latin typeface="+mn-lt"/>
              <a:ea typeface="+mn-ea"/>
              <a:cs typeface="+mn-cs"/>
            </a:endParaRPr>
          </a:p>
          <a:p>
            <a:pPr marL="1143000" lvl="2" indent="-228600">
              <a:buFont typeface="+mj-lt"/>
              <a:buAutoNum type="arabicParenR" startAt="4"/>
            </a:pPr>
            <a:r>
              <a:rPr lang="en-US" sz="1200" kern="1200" dirty="0" smtClean="0">
                <a:solidFill>
                  <a:schemeClr val="tx1"/>
                </a:solidFill>
                <a:latin typeface="+mn-lt"/>
                <a:ea typeface="+mn-ea"/>
                <a:cs typeface="+mn-cs"/>
              </a:rPr>
              <a:t>Diatoms make the oxygen in __________ out of ___________ breaths we take .</a:t>
            </a:r>
          </a:p>
          <a:p>
            <a:pPr marL="1600200" lvl="3" indent="-228600">
              <a:buFont typeface="Wingdings" pitchFamily="2" charset="2"/>
              <a:buChar char="§"/>
            </a:pPr>
            <a:r>
              <a:rPr lang="en-US" sz="1200" kern="1200" dirty="0" smtClean="0">
                <a:solidFill>
                  <a:schemeClr val="tx1"/>
                </a:solidFill>
                <a:latin typeface="+mn-lt"/>
                <a:ea typeface="+mn-ea"/>
                <a:cs typeface="+mn-cs"/>
              </a:rPr>
              <a:t>ESR: 1 &amp; 5</a:t>
            </a:r>
          </a:p>
          <a:p>
            <a:pPr marL="1143000" lvl="2" indent="-228600">
              <a:buFont typeface="+mj-lt"/>
              <a:buAutoNum type="arabicParenR" startAt="4"/>
            </a:pPr>
            <a:r>
              <a:rPr lang="en-US" sz="1200" kern="1200" dirty="0" smtClean="0">
                <a:solidFill>
                  <a:schemeClr val="tx1"/>
                </a:solidFill>
                <a:latin typeface="+mn-lt"/>
                <a:ea typeface="+mn-ea"/>
                <a:cs typeface="+mn-cs"/>
              </a:rPr>
              <a:t>Why do diatoms matter to people who eat seafood? ______________________________________________________.</a:t>
            </a:r>
            <a:endParaRPr lang="en-US" b="0" baseline="0" dirty="0" smtClean="0"/>
          </a:p>
          <a:p>
            <a:pPr lvl="3">
              <a:buFont typeface="Wingdings" pitchFamily="2" charset="2"/>
              <a:buChar char="§"/>
            </a:pPr>
            <a:r>
              <a:rPr lang="en-US" baseline="0" dirty="0" smtClean="0"/>
              <a:t> ESR: They are the food for fish, they are important in food webs, fish eat them</a:t>
            </a:r>
            <a:endParaRPr lang="en-US" b="0" baseline="0" dirty="0" smtClean="0"/>
          </a:p>
          <a:p>
            <a:pPr marL="685800" lvl="1" indent="-228600">
              <a:buFont typeface="Arial" pitchFamily="34" charset="0"/>
              <a:buChar char="•"/>
            </a:pPr>
            <a:r>
              <a:rPr lang="en-US" b="0" baseline="0" dirty="0" smtClean="0"/>
              <a:t>How big are diatoms?</a:t>
            </a:r>
          </a:p>
          <a:p>
            <a:pPr marL="1143000" lvl="2" indent="-228600">
              <a:buFont typeface="+mj-lt"/>
              <a:buAutoNum type="arabicParenR" startAt="7"/>
            </a:pPr>
            <a:r>
              <a:rPr lang="en-US" sz="1200" kern="1200" dirty="0" smtClean="0">
                <a:solidFill>
                  <a:schemeClr val="tx1"/>
                </a:solidFill>
                <a:latin typeface="+mn-lt"/>
                <a:ea typeface="+mn-ea"/>
                <a:cs typeface="+mn-cs"/>
              </a:rPr>
              <a:t>How big is a diatom compared to a dime? _________________________________________________.</a:t>
            </a:r>
          </a:p>
          <a:p>
            <a:pPr marL="1600200" lvl="3" indent="-228600">
              <a:buFont typeface="Wingdings" pitchFamily="2" charset="2"/>
              <a:buChar char="§"/>
            </a:pPr>
            <a:r>
              <a:rPr lang="en-US" sz="1200" kern="1200" dirty="0" smtClean="0">
                <a:solidFill>
                  <a:schemeClr val="tx1"/>
                </a:solidFill>
                <a:latin typeface="+mn-lt"/>
                <a:ea typeface="+mn-ea"/>
                <a:cs typeface="+mn-cs"/>
              </a:rPr>
              <a:t>ESR:</a:t>
            </a:r>
            <a:r>
              <a:rPr lang="en-US" sz="1200" kern="1200" baseline="0" dirty="0" smtClean="0">
                <a:solidFill>
                  <a:schemeClr val="tx1"/>
                </a:solidFill>
                <a:latin typeface="+mn-lt"/>
                <a:ea typeface="+mn-ea"/>
                <a:cs typeface="+mn-cs"/>
              </a:rPr>
              <a:t> The size of the president’s eye on a dime, tiny</a:t>
            </a:r>
            <a:endParaRPr lang="en-US" sz="1200" kern="1200" dirty="0" smtClean="0">
              <a:solidFill>
                <a:schemeClr val="tx1"/>
              </a:solidFill>
              <a:latin typeface="+mn-lt"/>
              <a:ea typeface="+mn-ea"/>
              <a:cs typeface="+mn-cs"/>
            </a:endParaRPr>
          </a:p>
          <a:p>
            <a:pPr marL="1143000" lvl="2" indent="-228600">
              <a:buFont typeface="+mj-lt"/>
              <a:buAutoNum type="arabicParenR" startAt="7"/>
            </a:pPr>
            <a:r>
              <a:rPr lang="en-US" sz="1200" kern="1200" dirty="0" smtClean="0">
                <a:solidFill>
                  <a:schemeClr val="tx1"/>
                </a:solidFill>
                <a:latin typeface="+mn-lt"/>
                <a:ea typeface="+mn-ea"/>
                <a:cs typeface="+mn-cs"/>
              </a:rPr>
              <a:t>A hair is 80μm wide. How many um wide are some diatoms? _________________________________________________.</a:t>
            </a:r>
          </a:p>
          <a:p>
            <a:pPr marL="1600200" lvl="3" indent="-228600">
              <a:buFont typeface="Wingdings" pitchFamily="2" charset="2"/>
              <a:buChar char="§"/>
            </a:pPr>
            <a:r>
              <a:rPr lang="en-US" b="0" baseline="0" dirty="0" smtClean="0"/>
              <a:t>ESR: Between 2 and 100</a:t>
            </a:r>
            <a:r>
              <a:rPr lang="el-GR" baseline="0" dirty="0" smtClean="0"/>
              <a:t>μ</a:t>
            </a:r>
            <a:r>
              <a:rPr lang="en-US" baseline="0" dirty="0" smtClean="0"/>
              <a:t>m.</a:t>
            </a:r>
            <a:endParaRPr lang="en-US" b="0" baseline="0" dirty="0" smtClean="0"/>
          </a:p>
          <a:p>
            <a:pPr marL="685800" lvl="1" indent="-228600">
              <a:buFont typeface="Arial" pitchFamily="34" charset="0"/>
              <a:buChar char="•"/>
            </a:pPr>
            <a:r>
              <a:rPr lang="en-US" b="0" baseline="0" dirty="0" smtClean="0"/>
              <a:t>Diatom frustules and their structures</a:t>
            </a:r>
          </a:p>
          <a:p>
            <a:pPr marL="1143000" lvl="2" indent="-228600">
              <a:buFont typeface="+mj-lt"/>
              <a:buAutoNum type="arabicParenR" startAt="9"/>
            </a:pPr>
            <a:r>
              <a:rPr lang="en-US" sz="1200" kern="1200" dirty="0" smtClean="0">
                <a:solidFill>
                  <a:schemeClr val="tx1"/>
                </a:solidFill>
                <a:latin typeface="+mn-lt"/>
                <a:ea typeface="+mn-ea"/>
                <a:cs typeface="+mn-cs"/>
              </a:rPr>
              <a:t>What is a diatom shaped like? _________________________________________________.</a:t>
            </a:r>
          </a:p>
          <a:p>
            <a:pPr marL="1600200" lvl="3" indent="-228600">
              <a:buFont typeface="Wingdings" pitchFamily="2" charset="2"/>
              <a:buChar char="§"/>
            </a:pPr>
            <a:r>
              <a:rPr lang="en-US" sz="1200" kern="1200" dirty="0" smtClean="0">
                <a:solidFill>
                  <a:schemeClr val="tx1"/>
                </a:solidFill>
                <a:latin typeface="+mn-lt"/>
                <a:ea typeface="+mn-ea"/>
                <a:cs typeface="+mn-cs"/>
              </a:rPr>
              <a:t>ESR: A </a:t>
            </a:r>
            <a:r>
              <a:rPr lang="en-US" sz="1200" kern="1200" dirty="0" err="1" smtClean="0">
                <a:solidFill>
                  <a:schemeClr val="tx1"/>
                </a:solidFill>
                <a:latin typeface="+mn-lt"/>
                <a:ea typeface="+mn-ea"/>
                <a:cs typeface="+mn-cs"/>
              </a:rPr>
              <a:t>petri</a:t>
            </a:r>
            <a:r>
              <a:rPr lang="en-US" sz="1200" kern="1200" dirty="0" smtClean="0">
                <a:solidFill>
                  <a:schemeClr val="tx1"/>
                </a:solidFill>
                <a:latin typeface="+mn-lt"/>
                <a:ea typeface="+mn-ea"/>
                <a:cs typeface="+mn-cs"/>
              </a:rPr>
              <a:t> dish, a box</a:t>
            </a:r>
            <a:r>
              <a:rPr lang="en-US" sz="1200" kern="1200" baseline="0" dirty="0" smtClean="0">
                <a:solidFill>
                  <a:schemeClr val="tx1"/>
                </a:solidFill>
                <a:latin typeface="+mn-lt"/>
                <a:ea typeface="+mn-ea"/>
                <a:cs typeface="+mn-cs"/>
              </a:rPr>
              <a:t> with a lid</a:t>
            </a:r>
            <a:endParaRPr lang="en-US" sz="1200" kern="1200" dirty="0" smtClean="0">
              <a:solidFill>
                <a:schemeClr val="tx1"/>
              </a:solidFill>
              <a:latin typeface="+mn-lt"/>
              <a:ea typeface="+mn-ea"/>
              <a:cs typeface="+mn-cs"/>
            </a:endParaRPr>
          </a:p>
          <a:p>
            <a:pPr marL="1143000" lvl="2" indent="-228600">
              <a:buFont typeface="+mj-lt"/>
              <a:buAutoNum type="arabicParenR" startAt="9"/>
            </a:pPr>
            <a:r>
              <a:rPr lang="en-US" sz="1200" kern="1200" dirty="0" smtClean="0">
                <a:solidFill>
                  <a:schemeClr val="tx1"/>
                </a:solidFill>
                <a:latin typeface="+mn-lt"/>
                <a:ea typeface="+mn-ea"/>
                <a:cs typeface="+mn-cs"/>
              </a:rPr>
              <a:t> What is the top of a diatom called? _________________________________________________.</a:t>
            </a:r>
          </a:p>
          <a:p>
            <a:pPr marL="1600200" lvl="3" indent="-228600">
              <a:buFont typeface="Wingdings" pitchFamily="2" charset="2"/>
              <a:buChar char="§"/>
            </a:pPr>
            <a:r>
              <a:rPr lang="en-US" sz="1200" kern="1200" dirty="0" smtClean="0">
                <a:solidFill>
                  <a:schemeClr val="tx1"/>
                </a:solidFill>
                <a:latin typeface="+mn-lt"/>
                <a:ea typeface="+mn-ea"/>
                <a:cs typeface="+mn-cs"/>
              </a:rPr>
              <a:t>ESR: The valve, the lid</a:t>
            </a:r>
          </a:p>
          <a:p>
            <a:pPr marL="1143000" lvl="2" indent="-228600">
              <a:buFont typeface="+mj-lt"/>
              <a:buAutoNum type="arabicParenR" startAt="9"/>
            </a:pPr>
            <a:r>
              <a:rPr lang="en-US" sz="1200" kern="1200" dirty="0" smtClean="0">
                <a:solidFill>
                  <a:schemeClr val="tx1"/>
                </a:solidFill>
                <a:latin typeface="+mn-lt"/>
                <a:ea typeface="+mn-ea"/>
                <a:cs typeface="+mn-cs"/>
              </a:rPr>
              <a:t> Circle which frustule image is the most impressive to you. </a:t>
            </a:r>
            <a:r>
              <a:rPr lang="en-US" sz="11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Why is it impressive? ______________________________________.</a:t>
            </a:r>
          </a:p>
          <a:p>
            <a:pPr marL="1600200" lvl="3" indent="-228600">
              <a:buFont typeface="Wingdings" pitchFamily="2" charset="2"/>
              <a:buChar char="§"/>
            </a:pPr>
            <a:r>
              <a:rPr lang="en-US" sz="1200" kern="1200" dirty="0" smtClean="0">
                <a:solidFill>
                  <a:schemeClr val="tx1"/>
                </a:solidFill>
                <a:latin typeface="+mn-lt"/>
                <a:ea typeface="+mn-ea"/>
                <a:cs typeface="+mn-cs"/>
              </a:rPr>
              <a:t>ESR: It’s pretty,</a:t>
            </a:r>
            <a:r>
              <a:rPr lang="en-US" sz="1200" kern="1200" baseline="0" dirty="0" smtClean="0">
                <a:solidFill>
                  <a:schemeClr val="tx1"/>
                </a:solidFill>
                <a:latin typeface="+mn-lt"/>
                <a:ea typeface="+mn-ea"/>
                <a:cs typeface="+mn-cs"/>
              </a:rPr>
              <a:t> it as a cool pattern, its interesting</a:t>
            </a:r>
            <a:endParaRPr lang="en-US" sz="1200" kern="1200" dirty="0" smtClean="0">
              <a:solidFill>
                <a:schemeClr val="tx1"/>
              </a:solidFill>
              <a:latin typeface="+mn-lt"/>
              <a:ea typeface="+mn-ea"/>
              <a:cs typeface="+mn-cs"/>
            </a:endParaRPr>
          </a:p>
          <a:p>
            <a:pPr marL="685800" lvl="1" indent="-228600">
              <a:buFont typeface="Arial" pitchFamily="34" charset="0"/>
              <a:buChar char="•"/>
            </a:pPr>
            <a:r>
              <a:rPr lang="en-US" b="0" baseline="0" dirty="0" smtClean="0"/>
              <a:t>Symmetry in diatoms</a:t>
            </a:r>
          </a:p>
          <a:p>
            <a:pPr marL="1143000" marR="0" lvl="2" indent="-228600" algn="l" defTabSz="914400" rtl="0" eaLnBrk="1" fontAlgn="auto" latinLnBrk="0" hangingPunct="1">
              <a:lnSpc>
                <a:spcPct val="100000"/>
              </a:lnSpc>
              <a:spcBef>
                <a:spcPts val="0"/>
              </a:spcBef>
              <a:spcAft>
                <a:spcPts val="0"/>
              </a:spcAft>
              <a:buClrTx/>
              <a:buSzTx/>
              <a:buFont typeface="+mj-lt"/>
              <a:buAutoNum type="arabicParenR" startAt="12"/>
              <a:tabLst/>
              <a:defRPr/>
            </a:pPr>
            <a:r>
              <a:rPr lang="en-US" sz="1200" kern="1200" dirty="0" smtClean="0">
                <a:solidFill>
                  <a:schemeClr val="tx1"/>
                </a:solidFill>
                <a:latin typeface="+mn-lt"/>
                <a:ea typeface="+mn-ea"/>
                <a:cs typeface="+mn-cs"/>
              </a:rPr>
              <a:t> These are all different species of diatoms. Some have ____________ symmetry and others have ______________ symmetry.</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0" kern="1200" baseline="0" dirty="0" smtClean="0">
                <a:solidFill>
                  <a:schemeClr val="tx1"/>
                </a:solidFill>
                <a:latin typeface="+mn-lt"/>
                <a:ea typeface="+mn-ea"/>
                <a:cs typeface="+mn-cs"/>
              </a:rPr>
              <a:t>ESR: Radial &amp; lateral</a:t>
            </a:r>
            <a:endParaRPr lang="en-US" b="0" baseline="0" dirty="0" smtClean="0"/>
          </a:p>
          <a:p>
            <a:pPr marL="685800" lvl="1" indent="-228600">
              <a:buFont typeface="Arial" pitchFamily="34" charset="0"/>
              <a:buChar char="•"/>
            </a:pPr>
            <a:r>
              <a:rPr lang="en-US" b="0" baseline="0" dirty="0" smtClean="0"/>
              <a:t>Diatom reproduction</a:t>
            </a:r>
          </a:p>
          <a:p>
            <a:pPr marL="1143000" marR="0" lvl="2" indent="-228600" algn="l" defTabSz="914400" rtl="0" eaLnBrk="1" fontAlgn="auto" latinLnBrk="0" hangingPunct="1">
              <a:lnSpc>
                <a:spcPct val="100000"/>
              </a:lnSpc>
              <a:spcBef>
                <a:spcPts val="0"/>
              </a:spcBef>
              <a:spcAft>
                <a:spcPts val="0"/>
              </a:spcAft>
              <a:buClrTx/>
              <a:buSzTx/>
              <a:buFont typeface="+mj-lt"/>
              <a:buAutoNum type="arabicParenR" startAt="13"/>
              <a:tabLst/>
              <a:defRPr/>
            </a:pPr>
            <a:r>
              <a:rPr lang="en-US" sz="1200" kern="1200" dirty="0" smtClean="0">
                <a:solidFill>
                  <a:schemeClr val="tx1"/>
                </a:solidFill>
                <a:latin typeface="+mn-lt"/>
                <a:ea typeface="+mn-ea"/>
                <a:cs typeface="+mn-cs"/>
              </a:rPr>
              <a:t> How do diatoms re-produce? _____________________________.</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ESR: Similar to bacteria, they copy their cells and divide, they make daughter cells</a:t>
            </a:r>
            <a:endParaRPr lang="en-US" b="0" baseline="0" dirty="0" smtClean="0"/>
          </a:p>
          <a:p>
            <a:pPr marL="685800" lvl="1" indent="-228600">
              <a:buFont typeface="Arial" pitchFamily="34" charset="0"/>
              <a:buChar char="•"/>
            </a:pPr>
            <a:r>
              <a:rPr lang="en-US" b="0" baseline="0" dirty="0" smtClean="0"/>
              <a:t>Industrial uses of diatoms: </a:t>
            </a:r>
            <a:r>
              <a:rPr lang="en-US" b="0" baseline="0" dirty="0" err="1" smtClean="0"/>
              <a:t>Biofuels</a:t>
            </a:r>
            <a:r>
              <a:rPr lang="en-US" b="0" baseline="0" dirty="0" smtClean="0"/>
              <a:t> and nanotechnology (Ex: drug delivery)</a:t>
            </a:r>
          </a:p>
          <a:p>
            <a:pPr marL="1143000" lvl="2" indent="-228600">
              <a:buFont typeface="+mj-lt"/>
              <a:buAutoNum type="arabicParenR" startAt="14"/>
            </a:pPr>
            <a:r>
              <a:rPr lang="en-US" sz="1200" kern="1200" dirty="0" smtClean="0">
                <a:solidFill>
                  <a:schemeClr val="tx1"/>
                </a:solidFill>
                <a:latin typeface="+mn-lt"/>
                <a:ea typeface="+mn-ea"/>
                <a:cs typeface="+mn-cs"/>
              </a:rPr>
              <a:t> What is a </a:t>
            </a:r>
            <a:r>
              <a:rPr lang="en-US" sz="1200" kern="1200" dirty="0" err="1" smtClean="0">
                <a:solidFill>
                  <a:schemeClr val="tx1"/>
                </a:solidFill>
                <a:latin typeface="+mn-lt"/>
                <a:ea typeface="+mn-ea"/>
                <a:cs typeface="+mn-cs"/>
              </a:rPr>
              <a:t>biofuel</a:t>
            </a:r>
            <a:r>
              <a:rPr lang="en-US" sz="1200" kern="1200" dirty="0" smtClean="0">
                <a:solidFill>
                  <a:schemeClr val="tx1"/>
                </a:solidFill>
                <a:latin typeface="+mn-lt"/>
                <a:ea typeface="+mn-ea"/>
                <a:cs typeface="+mn-cs"/>
              </a:rPr>
              <a:t>? ______________________________________.</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ESR: Fuels made by nature, gas that can be made by plants, oil from algae</a:t>
            </a:r>
            <a:endParaRPr lang="en-US" sz="1200" kern="1200" dirty="0" smtClean="0">
              <a:solidFill>
                <a:schemeClr val="tx1"/>
              </a:solidFill>
              <a:latin typeface="+mn-lt"/>
              <a:ea typeface="+mn-ea"/>
              <a:cs typeface="+mn-cs"/>
            </a:endParaRPr>
          </a:p>
          <a:p>
            <a:pPr marL="1143000" lvl="2" indent="-228600">
              <a:buFont typeface="+mj-lt"/>
              <a:buAutoNum type="arabicParenR" startAt="14"/>
            </a:pPr>
            <a:r>
              <a:rPr lang="en-US" sz="1200" kern="1200" dirty="0" smtClean="0">
                <a:solidFill>
                  <a:schemeClr val="tx1"/>
                </a:solidFill>
                <a:latin typeface="+mn-lt"/>
                <a:ea typeface="+mn-ea"/>
                <a:cs typeface="+mn-cs"/>
              </a:rPr>
              <a:t> Diatoms make _____________ that can be used for </a:t>
            </a:r>
            <a:r>
              <a:rPr lang="en-US" sz="1200" kern="1200" dirty="0" err="1" smtClean="0">
                <a:solidFill>
                  <a:schemeClr val="tx1"/>
                </a:solidFill>
                <a:latin typeface="+mn-lt"/>
                <a:ea typeface="+mn-ea"/>
                <a:cs typeface="+mn-cs"/>
              </a:rPr>
              <a:t>biofuels</a:t>
            </a:r>
            <a:r>
              <a:rPr lang="en-US" sz="1200" kern="1200" dirty="0" smtClean="0">
                <a:solidFill>
                  <a:schemeClr val="tx1"/>
                </a:solidFill>
                <a:latin typeface="+mn-lt"/>
                <a:ea typeface="+mn-ea"/>
                <a:cs typeface="+mn-cs"/>
              </a:rPr>
              <a:t>.</a:t>
            </a:r>
          </a:p>
          <a:p>
            <a:pPr marL="1600200" lvl="3" indent="-228600">
              <a:buFont typeface="Wingdings" pitchFamily="2" charset="2"/>
              <a:buChar char="§"/>
            </a:pPr>
            <a:r>
              <a:rPr lang="en-US" sz="1200" kern="1200" dirty="0" smtClean="0">
                <a:solidFill>
                  <a:schemeClr val="tx1"/>
                </a:solidFill>
                <a:latin typeface="+mn-lt"/>
                <a:ea typeface="+mn-ea"/>
                <a:cs typeface="+mn-cs"/>
              </a:rPr>
              <a:t>ESR: Lipids, fats, oils</a:t>
            </a:r>
          </a:p>
          <a:p>
            <a:pPr marL="1143000" lvl="2" indent="-228600">
              <a:buFont typeface="+mj-lt"/>
              <a:buAutoNum type="arabicParenR" startAt="14"/>
            </a:pPr>
            <a:r>
              <a:rPr lang="en-US" sz="1200" kern="1200" dirty="0" smtClean="0">
                <a:solidFill>
                  <a:schemeClr val="tx1"/>
                </a:solidFill>
                <a:latin typeface="+mn-lt"/>
                <a:ea typeface="+mn-ea"/>
                <a:cs typeface="+mn-cs"/>
              </a:rPr>
              <a:t> Frustules can be used in research about _____________________.</a:t>
            </a:r>
          </a:p>
          <a:p>
            <a:pPr marL="1600200" lvl="3" indent="-228600">
              <a:buFont typeface="Wingdings" pitchFamily="2" charset="2"/>
              <a:buChar char="§"/>
            </a:pPr>
            <a:r>
              <a:rPr lang="en-US" sz="1200" b="0" kern="1200" baseline="0" dirty="0" smtClean="0">
                <a:solidFill>
                  <a:schemeClr val="tx1"/>
                </a:solidFill>
                <a:latin typeface="+mn-lt"/>
                <a:ea typeface="+mn-ea"/>
                <a:cs typeface="+mn-cs"/>
              </a:rPr>
              <a:t>ESR: Drugs, doses of drugs, medicine</a:t>
            </a:r>
            <a:endParaRPr lang="en-US" b="0" baseline="0" dirty="0" smtClean="0"/>
          </a:p>
          <a:p>
            <a:pPr marL="228600" lvl="0" indent="-228600">
              <a:buFont typeface="+mj-lt"/>
              <a:buAutoNum type="arabicPeriod"/>
            </a:pPr>
            <a:r>
              <a:rPr lang="en-US" b="0" baseline="0" dirty="0" smtClean="0"/>
              <a:t>Detailed information necessary for students creating mutants</a:t>
            </a:r>
          </a:p>
          <a:p>
            <a:pPr marL="685800" lvl="1" indent="-228600">
              <a:buFont typeface="Arial" pitchFamily="34" charset="0"/>
              <a:buChar char="•"/>
            </a:pPr>
            <a:r>
              <a:rPr lang="en-US" b="0" baseline="0" dirty="0" smtClean="0"/>
              <a:t>Creating mutant diatoms</a:t>
            </a:r>
          </a:p>
          <a:p>
            <a:pPr marL="1143000" marR="0" lvl="2" indent="-228600" algn="l" defTabSz="914400" rtl="0" eaLnBrk="1" fontAlgn="auto" latinLnBrk="0" hangingPunct="1">
              <a:lnSpc>
                <a:spcPct val="100000"/>
              </a:lnSpc>
              <a:spcBef>
                <a:spcPts val="0"/>
              </a:spcBef>
              <a:spcAft>
                <a:spcPts val="0"/>
              </a:spcAft>
              <a:buClrTx/>
              <a:buSzTx/>
              <a:buFont typeface="+mj-lt"/>
              <a:buAutoNum type="arabicParenR" startAt="17"/>
              <a:tabLst/>
              <a:defRPr/>
            </a:pPr>
            <a:r>
              <a:rPr lang="en-US" sz="1200" kern="1200" dirty="0" smtClean="0">
                <a:solidFill>
                  <a:schemeClr val="tx1"/>
                </a:solidFill>
                <a:latin typeface="+mn-lt"/>
                <a:ea typeface="+mn-ea"/>
                <a:cs typeface="+mn-cs"/>
              </a:rPr>
              <a:t> This diatom is a mutant. Scientists can create mutant diatoms using ____________________________________.</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200" b="0" kern="1200" baseline="0" dirty="0" smtClean="0">
                <a:solidFill>
                  <a:schemeClr val="tx1"/>
                </a:solidFill>
                <a:latin typeface="+mn-lt"/>
                <a:ea typeface="+mn-ea"/>
                <a:cs typeface="+mn-cs"/>
              </a:rPr>
              <a:t> ESR: </a:t>
            </a:r>
            <a:r>
              <a:rPr lang="en-US" sz="1200" b="0" kern="1200" baseline="0" dirty="0" err="1" smtClean="0">
                <a:solidFill>
                  <a:schemeClr val="tx1"/>
                </a:solidFill>
                <a:latin typeface="+mn-lt"/>
                <a:ea typeface="+mn-ea"/>
                <a:cs typeface="+mn-cs"/>
              </a:rPr>
              <a:t>Uv</a:t>
            </a:r>
            <a:r>
              <a:rPr lang="en-US" sz="1200" b="0" kern="1200" baseline="0" dirty="0" smtClean="0">
                <a:solidFill>
                  <a:schemeClr val="tx1"/>
                </a:solidFill>
                <a:latin typeface="+mn-lt"/>
                <a:ea typeface="+mn-ea"/>
                <a:cs typeface="+mn-cs"/>
              </a:rPr>
              <a:t> light</a:t>
            </a:r>
            <a:endParaRPr lang="en-US" b="0" baseline="0" dirty="0" smtClean="0"/>
          </a:p>
          <a:p>
            <a:pPr marL="685800" lvl="1" indent="-228600">
              <a:buFont typeface="Arial" pitchFamily="34" charset="0"/>
              <a:buChar char="•"/>
            </a:pPr>
            <a:r>
              <a:rPr lang="en-US" b="0" baseline="0" dirty="0" smtClean="0"/>
              <a:t>Candidate species for mutation</a:t>
            </a:r>
          </a:p>
          <a:p>
            <a:pPr marL="685800" lvl="1" indent="-228600">
              <a:buFont typeface="Arial" pitchFamily="34" charset="0"/>
              <a:buChar char="•"/>
            </a:pPr>
            <a:r>
              <a:rPr lang="en-US" b="0" baseline="0" dirty="0" smtClean="0"/>
              <a:t>Frustule features and their functions</a:t>
            </a:r>
          </a:p>
          <a:p>
            <a:pPr marL="1143000" marR="0" lvl="2" indent="-228600" algn="l" defTabSz="914400" rtl="0" eaLnBrk="1" fontAlgn="auto" latinLnBrk="0" hangingPunct="1">
              <a:lnSpc>
                <a:spcPct val="100000"/>
              </a:lnSpc>
              <a:spcBef>
                <a:spcPts val="0"/>
              </a:spcBef>
              <a:spcAft>
                <a:spcPts val="0"/>
              </a:spcAft>
              <a:buClrTx/>
              <a:buSzTx/>
              <a:buFont typeface="+mj-lt"/>
              <a:buAutoNum type="arabicParenR" startAt="18"/>
              <a:tabLst/>
              <a:defRPr/>
            </a:pPr>
            <a:r>
              <a:rPr lang="en-US" sz="1200" kern="1200" dirty="0" smtClean="0">
                <a:solidFill>
                  <a:schemeClr val="tx1"/>
                </a:solidFill>
                <a:latin typeface="+mn-lt"/>
                <a:ea typeface="+mn-ea"/>
                <a:cs typeface="+mn-cs"/>
              </a:rPr>
              <a:t> Diatoms need pores to _____________________________ and  ____________________________________________.</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200" kern="1200" dirty="0" smtClean="0">
                <a:solidFill>
                  <a:schemeClr val="tx1"/>
                </a:solidFill>
                <a:latin typeface="+mn-lt"/>
                <a:ea typeface="+mn-ea"/>
                <a:cs typeface="+mn-cs"/>
              </a:rPr>
              <a:t> ESR: Get</a:t>
            </a:r>
            <a:r>
              <a:rPr lang="en-US" sz="1200" kern="1200" baseline="0" dirty="0" smtClean="0">
                <a:solidFill>
                  <a:schemeClr val="tx1"/>
                </a:solidFill>
                <a:latin typeface="+mn-lt"/>
                <a:ea typeface="+mn-ea"/>
                <a:cs typeface="+mn-cs"/>
              </a:rPr>
              <a:t> nutrients, allow in nutrients &amp; keep viruses out, protect them</a:t>
            </a:r>
            <a:endParaRPr lang="en-US" sz="1200" kern="1200" dirty="0" smtClean="0">
              <a:solidFill>
                <a:schemeClr val="tx1"/>
              </a:solidFill>
              <a:latin typeface="+mn-lt"/>
              <a:ea typeface="+mn-ea"/>
              <a:cs typeface="+mn-cs"/>
            </a:endParaRPr>
          </a:p>
          <a:p>
            <a:pPr marL="1143000" lvl="2" indent="-228600">
              <a:buFont typeface="+mj-lt"/>
              <a:buAutoNum type="arabicParenR" startAt="18"/>
            </a:pP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Portula</a:t>
            </a:r>
            <a:r>
              <a:rPr lang="en-US" sz="1200" kern="1200" dirty="0" smtClean="0">
                <a:solidFill>
                  <a:schemeClr val="tx1"/>
                </a:solidFill>
                <a:latin typeface="+mn-lt"/>
                <a:ea typeface="+mn-ea"/>
                <a:cs typeface="+mn-cs"/>
              </a:rPr>
              <a:t> secrete ______________________ in order to help diatoms _________________________________________.</a:t>
            </a:r>
          </a:p>
          <a:p>
            <a:pPr marL="1600200" lvl="3" indent="-228600">
              <a:buFont typeface="Wingdings" pitchFamily="2" charset="2"/>
              <a:buChar char="§"/>
            </a:pPr>
            <a:r>
              <a:rPr lang="en-US" sz="1200" kern="1200" dirty="0" smtClean="0">
                <a:solidFill>
                  <a:schemeClr val="tx1"/>
                </a:solidFill>
                <a:latin typeface="+mn-lt"/>
                <a:ea typeface="+mn-ea"/>
                <a:cs typeface="+mn-cs"/>
              </a:rPr>
              <a:t> ESR: Chitin</a:t>
            </a:r>
            <a:r>
              <a:rPr lang="en-US" sz="1200" kern="1200" baseline="0" dirty="0" smtClean="0">
                <a:solidFill>
                  <a:schemeClr val="tx1"/>
                </a:solidFill>
                <a:latin typeface="+mn-lt"/>
                <a:ea typeface="+mn-ea"/>
                <a:cs typeface="+mn-cs"/>
              </a:rPr>
              <a:t> &amp; float, stay near the surface, get sunlight</a:t>
            </a:r>
            <a:endParaRPr lang="en-US" sz="1200" kern="1200" dirty="0" smtClean="0">
              <a:solidFill>
                <a:schemeClr val="tx1"/>
              </a:solidFill>
              <a:latin typeface="+mn-lt"/>
              <a:ea typeface="+mn-ea"/>
              <a:cs typeface="+mn-cs"/>
            </a:endParaRPr>
          </a:p>
          <a:p>
            <a:pPr marL="1143000" lvl="2" indent="-228600">
              <a:buFont typeface="+mj-lt"/>
              <a:buAutoNum type="arabicParenR" startAt="18"/>
            </a:pPr>
            <a:r>
              <a:rPr lang="en-US" sz="1200" kern="1200" dirty="0" smtClean="0">
                <a:solidFill>
                  <a:schemeClr val="tx1"/>
                </a:solidFill>
                <a:latin typeface="+mn-lt"/>
                <a:ea typeface="+mn-ea"/>
                <a:cs typeface="+mn-cs"/>
              </a:rPr>
              <a:t> Ribs provide ________________________________to diatoms.</a:t>
            </a:r>
          </a:p>
          <a:p>
            <a:pPr marL="1600200" lvl="3" indent="-228600">
              <a:buFont typeface="Wingdings" pitchFamily="2" charset="2"/>
              <a:buChar char="§"/>
            </a:pPr>
            <a:r>
              <a:rPr lang="en-US" sz="1200" kern="1200" dirty="0" smtClean="0">
                <a:solidFill>
                  <a:schemeClr val="tx1"/>
                </a:solidFill>
                <a:latin typeface="+mn-lt"/>
                <a:ea typeface="+mn-ea"/>
                <a:cs typeface="+mn-cs"/>
              </a:rPr>
              <a:t> ESR: Support,</a:t>
            </a:r>
            <a:r>
              <a:rPr lang="en-US" sz="1200" kern="1200" baseline="0" dirty="0" smtClean="0">
                <a:solidFill>
                  <a:schemeClr val="tx1"/>
                </a:solidFill>
                <a:latin typeface="+mn-lt"/>
                <a:ea typeface="+mn-ea"/>
                <a:cs typeface="+mn-cs"/>
              </a:rPr>
              <a:t> structural support</a:t>
            </a:r>
            <a:endParaRPr lang="en-US" sz="1200" kern="1200" dirty="0" smtClean="0">
              <a:solidFill>
                <a:schemeClr val="tx1"/>
              </a:solidFill>
              <a:latin typeface="+mn-lt"/>
              <a:ea typeface="+mn-ea"/>
              <a:cs typeface="+mn-cs"/>
            </a:endParaRPr>
          </a:p>
          <a:p>
            <a:pPr marL="1143000" lvl="2" indent="-228600">
              <a:buFont typeface="+mj-lt"/>
              <a:buAutoNum type="arabicParenR" startAt="18"/>
            </a:pPr>
            <a:r>
              <a:rPr lang="en-US" sz="1200" kern="1200" baseline="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Raphes</a:t>
            </a:r>
            <a:r>
              <a:rPr lang="en-US" sz="1200" kern="1200" dirty="0" smtClean="0">
                <a:solidFill>
                  <a:schemeClr val="tx1"/>
                </a:solidFill>
                <a:latin typeface="+mn-lt"/>
                <a:ea typeface="+mn-ea"/>
                <a:cs typeface="+mn-cs"/>
              </a:rPr>
              <a:t> secrete _________________________ which helps diatoms to _______________________________________.</a:t>
            </a:r>
          </a:p>
          <a:p>
            <a:pPr marL="1600200" lvl="3" indent="-228600">
              <a:buFont typeface="Wingdings" pitchFamily="2" charset="2"/>
              <a:buChar char="§"/>
            </a:pPr>
            <a:r>
              <a:rPr lang="en-US" sz="1200" kern="1200" dirty="0" smtClean="0">
                <a:solidFill>
                  <a:schemeClr val="tx1"/>
                </a:solidFill>
                <a:latin typeface="+mn-lt"/>
                <a:ea typeface="+mn-ea"/>
                <a:cs typeface="+mn-cs"/>
              </a:rPr>
              <a:t> ESR: Mucus, good &amp; move, glide, stick to surfaces</a:t>
            </a:r>
          </a:p>
          <a:p>
            <a:pPr marL="1143000" lvl="2" indent="-228600">
              <a:buFont typeface="+mj-lt"/>
              <a:buAutoNum type="arabicParenR" startAt="18"/>
            </a:pPr>
            <a:r>
              <a:rPr lang="en-US" sz="1200" kern="1200" dirty="0" smtClean="0">
                <a:solidFill>
                  <a:schemeClr val="tx1"/>
                </a:solidFill>
                <a:latin typeface="+mn-lt"/>
                <a:ea typeface="+mn-ea"/>
                <a:cs typeface="+mn-cs"/>
              </a:rPr>
              <a:t> Spines protect diatoms from ___________________ and help diatoms___________________________________.</a:t>
            </a:r>
          </a:p>
          <a:p>
            <a:pPr marL="1600200" lvl="3" indent="-228600">
              <a:buFont typeface="Wingdings" pitchFamily="2" charset="2"/>
              <a:buChar char="§"/>
            </a:pPr>
            <a:r>
              <a:rPr lang="en-US" sz="1200" b="0" kern="1200" baseline="0" dirty="0" smtClean="0">
                <a:solidFill>
                  <a:schemeClr val="tx1"/>
                </a:solidFill>
                <a:latin typeface="+mn-lt"/>
                <a:ea typeface="+mn-ea"/>
                <a:cs typeface="+mn-cs"/>
              </a:rPr>
              <a:t> ESR: Herbivores, predators </a:t>
            </a:r>
            <a:r>
              <a:rPr lang="en-US" sz="1200" kern="1200" baseline="0" dirty="0" smtClean="0">
                <a:solidFill>
                  <a:schemeClr val="tx1"/>
                </a:solidFill>
                <a:latin typeface="+mn-lt"/>
                <a:ea typeface="+mn-ea"/>
                <a:cs typeface="+mn-cs"/>
              </a:rPr>
              <a:t>&amp; float, stay near the surface, get sunlight</a:t>
            </a:r>
            <a:endParaRPr lang="en-US" b="0" baseline="0" dirty="0" smtClean="0"/>
          </a:p>
          <a:p>
            <a:pPr marL="228600" indent="-228600">
              <a:buFont typeface="+mj-lt"/>
              <a:buAutoNum type="arabicPeriod"/>
            </a:pPr>
            <a:r>
              <a:rPr lang="en-US" b="0" baseline="0" dirty="0" smtClean="0"/>
              <a:t>Modeling mutants activity</a:t>
            </a:r>
          </a:p>
          <a:p>
            <a:pPr marL="685800" lvl="1" indent="-228600">
              <a:buFont typeface="Arial" pitchFamily="34" charset="0"/>
              <a:buChar char="•"/>
            </a:pPr>
            <a:r>
              <a:rPr lang="en-US" b="0" baseline="0" dirty="0" smtClean="0"/>
              <a:t>Students create hypothetical mutant diatoms using worksheets</a:t>
            </a:r>
          </a:p>
          <a:p>
            <a:pPr marL="228600" indent="-228600">
              <a:buFont typeface="+mj-lt"/>
              <a:buAutoNum type="arabicPeriod"/>
            </a:pPr>
            <a:endParaRPr lang="en-US" b="0" dirty="0" smtClean="0"/>
          </a:p>
          <a:p>
            <a:r>
              <a:rPr lang="en-US" b="1" dirty="0" smtClean="0"/>
              <a:t>NOTES:</a:t>
            </a:r>
          </a:p>
          <a:p>
            <a:pPr>
              <a:buFontTx/>
              <a:buChar char="-"/>
            </a:pPr>
            <a:r>
              <a:rPr lang="en-US" baseline="0" dirty="0" smtClean="0"/>
              <a:t>Guided note taking will be used throughout the review of diatoms. </a:t>
            </a:r>
          </a:p>
          <a:p>
            <a:pPr lvl="1">
              <a:buFont typeface="Arial" pitchFamily="34" charset="0"/>
              <a:buChar char="•"/>
            </a:pPr>
            <a:r>
              <a:rPr lang="en-US" baseline="0" dirty="0" smtClean="0"/>
              <a:t> Students are provided with a section in their notebooks where there are images from the slides and questions/ fill in the blanks.</a:t>
            </a:r>
          </a:p>
          <a:p>
            <a:pPr lvl="0">
              <a:buFont typeface="Arial" pitchFamily="34" charset="0"/>
              <a:buNone/>
            </a:pPr>
            <a:r>
              <a:rPr lang="en-US" baseline="0" dirty="0" smtClean="0"/>
              <a:t>- If you would like to shorten this lesson you can modify it by only using the slides identified as </a:t>
            </a:r>
            <a:r>
              <a:rPr lang="en-US" i="1" baseline="0" dirty="0" smtClean="0"/>
              <a:t>Essential notes slide </a:t>
            </a:r>
            <a:r>
              <a:rPr lang="en-US" i="0" baseline="0" dirty="0" smtClean="0"/>
              <a:t>in the notes section.</a:t>
            </a:r>
            <a:endParaRPr lang="en-US" baseline="0" dirty="0" smtClean="0"/>
          </a:p>
          <a:p>
            <a:pPr>
              <a:buFontTx/>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solidFill>
                  <a:prstClr val="black"/>
                </a:solidFill>
              </a:rPr>
              <a:pPr/>
              <a:t>10</a:t>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sz="1200" kern="1200" baseline="0" dirty="0" smtClean="0">
              <a:solidFill>
                <a:schemeClr val="tx1"/>
              </a:solidFill>
              <a:latin typeface="+mn-lt"/>
              <a:ea typeface="+mn-ea"/>
              <a:cs typeface="+mn-cs"/>
            </a:endParaRPr>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 Explain note taking format for this lesson</a:t>
            </a:r>
          </a:p>
          <a:p>
            <a:pPr lvl="1">
              <a:buFont typeface="Arial" pitchFamily="34" charset="0"/>
              <a:buChar char="•"/>
            </a:pPr>
            <a:r>
              <a:rPr lang="en-US" baseline="0" dirty="0" smtClean="0"/>
              <a:t> Today we will be using guided note taking as I give you guys information about diatoms.</a:t>
            </a:r>
          </a:p>
          <a:p>
            <a:pPr lvl="1">
              <a:buFont typeface="Arial" pitchFamily="34" charset="0"/>
              <a:buChar char="•"/>
            </a:pPr>
            <a:r>
              <a:rPr lang="en-US" baseline="0" dirty="0" smtClean="0"/>
              <a:t> In your notebooks there will be images from each slide, next to those images will be a sentence with spaces to fill in the blanks, or a question. Fill in these blanks and answer these questions while I teach.</a:t>
            </a:r>
          </a:p>
          <a:p>
            <a:pPr lvl="1">
              <a:buFont typeface="Arial" pitchFamily="34" charset="0"/>
              <a:buChar char="•"/>
            </a:pPr>
            <a:r>
              <a:rPr lang="en-US" baseline="0" dirty="0" smtClean="0"/>
              <a:t> We can go through the first one together.</a:t>
            </a:r>
          </a:p>
          <a:p>
            <a:pPr>
              <a:buFontTx/>
              <a:buChar char="-"/>
            </a:pPr>
            <a:r>
              <a:rPr lang="en-US" baseline="0" dirty="0" smtClean="0"/>
              <a:t> Explain that this is an image of many different species of diatoms.</a:t>
            </a:r>
          </a:p>
          <a:p>
            <a:pPr lvl="1">
              <a:buFont typeface="Arial" pitchFamily="34" charset="0"/>
              <a:buChar char="•"/>
            </a:pPr>
            <a:r>
              <a:rPr lang="en-US" baseline="0" dirty="0" smtClean="0"/>
              <a:t> These are all images of different diatoms, I want you guys to notice that there are a lot of different kinds with different shapes.</a:t>
            </a:r>
          </a:p>
          <a:p>
            <a:pPr lvl="1">
              <a:buFont typeface="Arial" pitchFamily="34" charset="0"/>
              <a:buChar char="•"/>
            </a:pPr>
            <a:r>
              <a:rPr lang="en-US" baseline="0" dirty="0" smtClean="0"/>
              <a:t> Circles, rectangles, long and thin, big and small.</a:t>
            </a:r>
          </a:p>
          <a:p>
            <a:pPr lvl="0">
              <a:buFont typeface="Arial" pitchFamily="34" charset="0"/>
              <a:buNone/>
            </a:pPr>
            <a:r>
              <a:rPr lang="en-US" baseline="0" dirty="0" smtClean="0"/>
              <a:t>- Guide class through note taking.</a:t>
            </a:r>
          </a:p>
          <a:p>
            <a:pPr lvl="1">
              <a:buFont typeface="Arial" pitchFamily="34" charset="0"/>
              <a:buChar char="•"/>
            </a:pPr>
            <a:r>
              <a:rPr lang="en-US" baseline="0" dirty="0" smtClean="0"/>
              <a:t> Frame 1: Everyone look in your notebook and find the image that’s on this slide.</a:t>
            </a:r>
          </a:p>
          <a:p>
            <a:pPr lvl="1">
              <a:buFont typeface="Arial" pitchFamily="34" charset="0"/>
              <a:buChar char="•"/>
            </a:pPr>
            <a:r>
              <a:rPr lang="en-US" baseline="0" dirty="0" smtClean="0"/>
              <a:t> This is the sentence you need to fill in for this note.</a:t>
            </a:r>
          </a:p>
          <a:p>
            <a:pPr lvl="1">
              <a:buFont typeface="Arial" pitchFamily="34" charset="0"/>
              <a:buChar char="•"/>
            </a:pPr>
            <a:r>
              <a:rPr lang="en-US" baseline="0" dirty="0" smtClean="0"/>
              <a:t> Ask: How would you fill in this blank?</a:t>
            </a:r>
          </a:p>
          <a:p>
            <a:pPr lvl="2">
              <a:buFont typeface="Wingdings" pitchFamily="2" charset="2"/>
              <a:buChar char="§"/>
            </a:pPr>
            <a:r>
              <a:rPr lang="en-US" baseline="0" dirty="0" smtClean="0"/>
              <a:t> Have class share out multiple answers.</a:t>
            </a:r>
          </a:p>
          <a:p>
            <a:pPr lvl="2">
              <a:buFont typeface="Wingdings" pitchFamily="2" charset="2"/>
              <a:buChar char="§"/>
            </a:pPr>
            <a:r>
              <a:rPr lang="en-US" baseline="0" dirty="0" smtClean="0"/>
              <a:t> Write a few on the board.</a:t>
            </a:r>
          </a:p>
          <a:p>
            <a:pPr lvl="2">
              <a:buFont typeface="Wingdings" pitchFamily="2" charset="2"/>
              <a:buChar char="§"/>
            </a:pPr>
            <a:r>
              <a:rPr lang="en-US" baseline="0" dirty="0" smtClean="0"/>
              <a:t> ESR: Round, triangular, long and thin, big, small</a:t>
            </a:r>
          </a:p>
          <a:p>
            <a:pPr lvl="2">
              <a:buFont typeface="Wingdings" pitchFamily="2" charset="2"/>
              <a:buChar char="§"/>
            </a:pPr>
            <a:r>
              <a:rPr lang="en-US" u="sng" baseline="0" dirty="0" smtClean="0"/>
              <a:t> Give class time to enter answers in notebooks.</a:t>
            </a:r>
          </a:p>
          <a:p>
            <a:pPr>
              <a:buFontTx/>
              <a:buChar char="-"/>
            </a:pPr>
            <a:endParaRPr lang="en-US" baseline="0" dirty="0" smtClean="0"/>
          </a:p>
          <a:p>
            <a:pPr>
              <a:buFontTx/>
              <a:buNone/>
            </a:pPr>
            <a:r>
              <a:rPr lang="en-US" b="1" baseline="0" dirty="0" smtClean="0"/>
              <a:t>SLIDE GOAL:</a:t>
            </a:r>
          </a:p>
          <a:p>
            <a:pPr>
              <a:buFontTx/>
              <a:buChar char="-"/>
            </a:pPr>
            <a:r>
              <a:rPr lang="en-US" dirty="0" smtClean="0"/>
              <a:t>Show students the diversity of shapes diatoms come in.</a:t>
            </a:r>
          </a:p>
          <a:p>
            <a:pPr>
              <a:buFontTx/>
              <a:buChar char="-"/>
            </a:pPr>
            <a:endParaRPr lang="en-US" dirty="0" smtClean="0"/>
          </a:p>
          <a:p>
            <a:r>
              <a:rPr lang="en-US" b="1" dirty="0" smtClean="0"/>
              <a:t>NOTES:</a:t>
            </a:r>
            <a:endParaRPr lang="en-US" baseline="0" dirty="0" smtClean="0"/>
          </a:p>
          <a:p>
            <a:pPr>
              <a:buFontTx/>
              <a:buChar char="-"/>
            </a:pPr>
            <a:r>
              <a:rPr lang="en-US" baseline="0" dirty="0" smtClean="0"/>
              <a:t> Guided note taking might not work for all classes. In this case go over the answers for every few slides as a class. </a:t>
            </a:r>
            <a:r>
              <a:rPr lang="en-US" i="1" baseline="0" dirty="0" smtClean="0"/>
              <a:t>Essential notes slide </a:t>
            </a:r>
            <a:r>
              <a:rPr lang="en-US" i="0" baseline="0" dirty="0" smtClean="0"/>
              <a:t>will be in the NOTES section where it is important for students to have notes.</a:t>
            </a:r>
          </a:p>
          <a:p>
            <a:pPr>
              <a:buFontTx/>
              <a:buNone/>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a:buFontTx/>
              <a:buChar char="-"/>
            </a:pPr>
            <a:r>
              <a:rPr lang="en-US" dirty="0" smtClean="0"/>
              <a:t>Diatom Image:</a:t>
            </a:r>
            <a:r>
              <a:rPr lang="en-US" baseline="0" dirty="0" smtClean="0"/>
              <a:t> </a:t>
            </a:r>
            <a:r>
              <a:rPr lang="en-US" dirty="0" smtClean="0">
                <a:hlinkClick r:id="rId3"/>
              </a:rPr>
              <a:t>http://upload.wikimedia.org/wikipedia/commons/2/29/Diatom2.jpg</a:t>
            </a:r>
            <a:endParaRPr lang="en-US" dirty="0" smtClean="0"/>
          </a:p>
          <a:p>
            <a:pPr>
              <a:buFontTx/>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aseline="0" dirty="0" smtClean="0"/>
              <a:t>Introduce students to the key things they should know about diatoms.</a:t>
            </a:r>
          </a:p>
          <a:p>
            <a:pPr lvl="1">
              <a:buFont typeface="Arial" pitchFamily="34" charset="0"/>
              <a:buChar char="•"/>
            </a:pPr>
            <a:r>
              <a:rPr lang="en-US" baseline="0" dirty="0" smtClean="0"/>
              <a:t> Diatoms are single celled.</a:t>
            </a:r>
          </a:p>
          <a:p>
            <a:pPr lvl="1">
              <a:buFont typeface="Arial" pitchFamily="34" charset="0"/>
              <a:buChar char="•"/>
            </a:pPr>
            <a:r>
              <a:rPr lang="en-US" baseline="0" dirty="0" smtClean="0"/>
              <a:t> Like plants, diatoms use photosynthesis to take the energy from light and convert it into energy for themselves.</a:t>
            </a:r>
          </a:p>
          <a:p>
            <a:pPr lvl="1">
              <a:buFont typeface="Arial" pitchFamily="34" charset="0"/>
              <a:buChar char="•"/>
            </a:pPr>
            <a:r>
              <a:rPr lang="en-US" baseline="0" dirty="0" smtClean="0"/>
              <a:t> Diatoms are considered algae. Algae include almost all the things we think of as plants in the ocean like seaweeds and kelp.</a:t>
            </a:r>
          </a:p>
          <a:p>
            <a:pPr lvl="0">
              <a:buFontTx/>
              <a:buChar char="-"/>
            </a:pPr>
            <a:r>
              <a:rPr lang="en-US" u="sng" baseline="0" dirty="0" smtClean="0"/>
              <a:t> Students record answers to guided notes questions</a:t>
            </a:r>
            <a:r>
              <a:rPr lang="en-US" baseline="0" dirty="0" smtClean="0"/>
              <a:t>: </a:t>
            </a:r>
          </a:p>
          <a:p>
            <a:pPr marL="685800" lvl="1" indent="-228600">
              <a:buFont typeface="+mj-lt"/>
              <a:buAutoNum type="arabicParenR" startAt="2"/>
            </a:pPr>
            <a:r>
              <a:rPr lang="en-US" sz="1200" kern="1200" dirty="0" smtClean="0">
                <a:solidFill>
                  <a:schemeClr val="tx1"/>
                </a:solidFill>
                <a:latin typeface="+mn-lt"/>
                <a:ea typeface="+mn-ea"/>
                <a:cs typeface="+mn-cs"/>
              </a:rPr>
              <a:t>Diatoms are  __________________________________________.</a:t>
            </a:r>
          </a:p>
          <a:p>
            <a:pPr marL="1143000" lvl="2" indent="-228600">
              <a:buFont typeface="Wingdings" pitchFamily="2" charset="2"/>
              <a:buChar char="§"/>
            </a:pPr>
            <a:r>
              <a:rPr lang="en-US" sz="1200" kern="1200" dirty="0" smtClean="0">
                <a:solidFill>
                  <a:schemeClr val="tx1"/>
                </a:solidFill>
                <a:latin typeface="+mn-lt"/>
                <a:ea typeface="+mn-ea"/>
                <a:cs typeface="+mn-cs"/>
              </a:rPr>
              <a:t>ESR: Single celled organisms, algae, photosynthetic </a:t>
            </a:r>
          </a:p>
          <a:p>
            <a:pPr marL="685800" lvl="1" indent="-228600">
              <a:buFont typeface="+mj-lt"/>
              <a:buAutoNum type="arabicParenR" startAt="2"/>
            </a:pPr>
            <a:r>
              <a:rPr lang="en-US" sz="1200" kern="1200" dirty="0" smtClean="0">
                <a:solidFill>
                  <a:schemeClr val="tx1"/>
                </a:solidFill>
                <a:latin typeface="+mn-lt"/>
                <a:ea typeface="+mn-ea"/>
                <a:cs typeface="+mn-cs"/>
              </a:rPr>
              <a:t>Diatoms get their energy from the ____________ and convert it into energy for their cells using ____________________________.</a:t>
            </a:r>
          </a:p>
          <a:p>
            <a:pPr marL="1143000" lvl="2" indent="-228600">
              <a:buFont typeface="Wingdings" pitchFamily="2" charset="2"/>
              <a:buChar char="§"/>
            </a:pPr>
            <a:r>
              <a:rPr lang="en-US" baseline="0" dirty="0" smtClean="0"/>
              <a:t>ESR: Sun, light &amp; photosynthesis</a:t>
            </a:r>
          </a:p>
          <a:p>
            <a:pPr>
              <a:buFontTx/>
              <a:buNone/>
            </a:pPr>
            <a:endParaRPr lang="en-US" baseline="0" dirty="0" smtClean="0"/>
          </a:p>
          <a:p>
            <a:pPr>
              <a:buFontTx/>
              <a:buNone/>
            </a:pPr>
            <a:r>
              <a:rPr lang="en-US" b="1" baseline="0" dirty="0" smtClean="0"/>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smtClean="0"/>
              <a:t>- </a:t>
            </a:r>
            <a:r>
              <a:rPr lang="en-US" b="0" baseline="0" dirty="0" smtClean="0"/>
              <a:t>Refresh students on what diatoms are/ Introduce students to what diatoms are.</a:t>
            </a:r>
            <a:endParaRPr lang="en-US" b="1" baseline="0" dirty="0" smtClean="0"/>
          </a:p>
          <a:p>
            <a:pPr>
              <a:buFontTx/>
              <a:buNone/>
            </a:pPr>
            <a:endParaRPr lang="en-US" dirty="0" smtClean="0"/>
          </a:p>
          <a:p>
            <a:r>
              <a:rPr lang="en-US" b="1" dirty="0" smtClean="0"/>
              <a:t>NOTES:</a:t>
            </a:r>
            <a:endParaRPr lang="en-US" baseline="0" dirty="0" smtClean="0"/>
          </a:p>
          <a:p>
            <a:pPr>
              <a:buFontTx/>
              <a:buChar char="-"/>
            </a:pPr>
            <a:r>
              <a:rPr lang="en-US" baseline="0" dirty="0" smtClean="0"/>
              <a:t> </a:t>
            </a:r>
            <a:r>
              <a:rPr lang="en-US" i="1" baseline="0" dirty="0" smtClean="0"/>
              <a:t>Essential notes slide </a:t>
            </a:r>
          </a:p>
          <a:p>
            <a:pPr>
              <a:buFontTx/>
              <a:buChar char="-"/>
            </a:pPr>
            <a:r>
              <a:rPr lang="en-US" baseline="0" dirty="0" smtClean="0"/>
              <a:t> Algae are not actually plants. Although it’s easy to think of them as the plants of the sea they actually have a lot of physiological and genetic differences that separate them from plants. In fact the term “Algae” does not encompass a single </a:t>
            </a:r>
            <a:r>
              <a:rPr lang="en-US" baseline="0" dirty="0" err="1" smtClean="0"/>
              <a:t>phylogenetic</a:t>
            </a:r>
            <a:r>
              <a:rPr lang="en-US" baseline="0" dirty="0" smtClean="0"/>
              <a:t> group so even within all the organisms we refer to as algae there are a lot of differences.</a:t>
            </a:r>
          </a:p>
          <a:p>
            <a:pPr lvl="1">
              <a:buFont typeface="Arial" pitchFamily="34" charset="0"/>
              <a:buChar char="•"/>
            </a:pPr>
            <a:r>
              <a:rPr lang="en-US" baseline="0" dirty="0" smtClean="0"/>
              <a:t> This website has a good </a:t>
            </a:r>
            <a:r>
              <a:rPr lang="en-US" baseline="0" dirty="0" err="1" smtClean="0"/>
              <a:t>phylogenetic</a:t>
            </a:r>
            <a:r>
              <a:rPr lang="en-US" baseline="0" dirty="0" smtClean="0"/>
              <a:t> tree that might help explain their relationship: http://www.glycomar.com/marine_natural_products_microalgae.htm</a:t>
            </a:r>
          </a:p>
          <a:p>
            <a:pPr lvl="2">
              <a:buFont typeface="Wingdings" pitchFamily="2" charset="2"/>
              <a:buChar char="§"/>
            </a:pPr>
            <a:r>
              <a:rPr lang="en-US" baseline="0" dirty="0" smtClean="0"/>
              <a:t> All the boxed names are different alga, many of these are single celled like diatoms but the </a:t>
            </a:r>
            <a:r>
              <a:rPr lang="en-US" baseline="0" dirty="0" err="1" smtClean="0"/>
              <a:t>rhodophytes</a:t>
            </a:r>
            <a:r>
              <a:rPr lang="en-US" baseline="0" dirty="0" smtClean="0"/>
              <a:t>, </a:t>
            </a:r>
            <a:r>
              <a:rPr lang="en-US" baseline="0" dirty="0" err="1" smtClean="0"/>
              <a:t>phaeophytes</a:t>
            </a:r>
            <a:r>
              <a:rPr lang="en-US" baseline="0" dirty="0" smtClean="0"/>
              <a:t> and </a:t>
            </a:r>
            <a:r>
              <a:rPr lang="en-US" baseline="0" dirty="0" err="1" smtClean="0"/>
              <a:t>ulvophyceans</a:t>
            </a:r>
            <a:r>
              <a:rPr lang="en-US" baseline="0" dirty="0" smtClean="0"/>
              <a:t> all include </a:t>
            </a:r>
            <a:r>
              <a:rPr lang="en-US" baseline="0" dirty="0" err="1" smtClean="0"/>
              <a:t>multicellular</a:t>
            </a:r>
            <a:r>
              <a:rPr lang="en-US" baseline="0" dirty="0" smtClean="0"/>
              <a:t> algae that we more commonly think of when we hear seaweed.</a:t>
            </a:r>
          </a:p>
          <a:p>
            <a:pPr lvl="2">
              <a:buFont typeface="Wingdings" pitchFamily="2" charset="2"/>
              <a:buChar char="§"/>
            </a:pPr>
            <a:r>
              <a:rPr lang="en-US" baseline="0" dirty="0" smtClean="0"/>
              <a:t> Although all algae and plants have some common universal ancestor it’s clear from this tree that Algae as a group are often not closely related to plants at all, despite the fact that they can both photosynthesize.</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a:buFontTx/>
              <a:buChar char="-"/>
            </a:pPr>
            <a:r>
              <a:rPr lang="en-US" dirty="0" smtClean="0"/>
              <a:t>National Academy</a:t>
            </a:r>
            <a:r>
              <a:rPr lang="en-US" baseline="0" dirty="0" smtClean="0"/>
              <a:t> of Science; http://scientopia.org/blogs/scicurious/2009/12/18/friday-weird-science-the-million-diatom-orgy/</a:t>
            </a:r>
          </a:p>
          <a:p>
            <a:pPr>
              <a:buFontTx/>
              <a:buNone/>
            </a:pPr>
            <a:endParaRPr lang="en-US" dirty="0"/>
          </a:p>
        </p:txBody>
      </p:sp>
      <p:sp>
        <p:nvSpPr>
          <p:cNvPr id="4" name="Slide Number Placeholder 3"/>
          <p:cNvSpPr>
            <a:spLocks noGrp="1"/>
          </p:cNvSpPr>
          <p:nvPr>
            <p:ph type="sldNum" sz="quarter" idx="10"/>
          </p:nvPr>
        </p:nvSpPr>
        <p:spPr/>
        <p:txBody>
          <a:bodyPr/>
          <a:lstStyle/>
          <a:p>
            <a:fld id="{DC2766DC-A720-4AE7-87E6-6CE79FFD0C4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r>
              <a:rPr lang="en-US" b="1" dirty="0" smtClean="0"/>
              <a:t>INSTRUCTIONS</a:t>
            </a:r>
          </a:p>
          <a:p>
            <a:pPr>
              <a:buFontTx/>
              <a:buChar char="-"/>
            </a:pPr>
            <a:r>
              <a:rPr lang="en-US" b="0" baseline="0" dirty="0" smtClean="0"/>
              <a:t>Explain why diatoms are important primary producers</a:t>
            </a:r>
          </a:p>
          <a:p>
            <a:pPr lvl="1">
              <a:buFont typeface="Arial" pitchFamily="34" charset="0"/>
              <a:buChar char="•"/>
            </a:pPr>
            <a:r>
              <a:rPr lang="en-US" b="0" baseline="0" dirty="0" smtClean="0"/>
              <a:t> Account for 20% of the worlds primary production.</a:t>
            </a:r>
          </a:p>
          <a:p>
            <a:pPr lvl="1">
              <a:buFont typeface="Arial" pitchFamily="34" charset="0"/>
              <a:buChar char="•"/>
            </a:pPr>
            <a:r>
              <a:rPr lang="en-US" b="0" baseline="0" dirty="0" smtClean="0"/>
              <a:t> Diatoms make the oxygen in 1 out of 5 breaths we take.</a:t>
            </a:r>
          </a:p>
          <a:p>
            <a:pPr>
              <a:buFontTx/>
              <a:buChar char="-"/>
            </a:pPr>
            <a:r>
              <a:rPr lang="en-US" baseline="0" dirty="0" smtClean="0"/>
              <a:t>Explain how diatoms are important contributors to marine food webs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Diatoms contribute 40% of the primary production to marine food webs.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cs typeface="Arial" charset="0"/>
              </a:rPr>
              <a:t> Small animals like shrimp each diatoms, small fish eat them, bigger fish eat them all the way up to big animals like sharks. Diatoms are like the ocean’s grass, they are food for all the smaller herbivores.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cs typeface="Arial" charset="0"/>
              </a:rPr>
              <a:t>Make connection between students everyday lives and these tiny creatures.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cs typeface="Arial" charset="0"/>
              </a:rPr>
              <a:t> Ask: Do any of you guys eat seafood?</a:t>
            </a:r>
          </a:p>
          <a:p>
            <a:pPr marL="914400" marR="0" lvl="2"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aseline="0" dirty="0" smtClean="0">
                <a:cs typeface="Arial" charset="0"/>
              </a:rPr>
              <a:t> Allow students to quickly share out </a:t>
            </a:r>
          </a:p>
          <a:p>
            <a:pPr marL="914400" marR="0" lvl="2"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aseline="0" dirty="0" smtClean="0">
                <a:cs typeface="Arial" charset="0"/>
              </a:rPr>
              <a:t> ESR: Yes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cs typeface="Arial" charset="0"/>
              </a:rPr>
              <a:t> Well diatoms are probably important for the seafood you eat at home</a:t>
            </a: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u="none" baseline="0" dirty="0" smtClean="0"/>
              <a:t>- </a:t>
            </a:r>
            <a:r>
              <a:rPr lang="en-US" u="sng" baseline="0" dirty="0" smtClean="0"/>
              <a:t>Students record answers to guided notes questions</a:t>
            </a:r>
            <a:r>
              <a:rPr lang="en-US" baseline="0" dirty="0" smtClean="0"/>
              <a:t>: </a:t>
            </a:r>
          </a:p>
          <a:p>
            <a:pPr marL="685800" lvl="1" indent="-228600">
              <a:buFont typeface="+mj-lt"/>
              <a:buAutoNum type="arabicParenR" startAt="4"/>
            </a:pPr>
            <a:r>
              <a:rPr lang="en-US" sz="1200" kern="1200" dirty="0" smtClean="0">
                <a:solidFill>
                  <a:schemeClr val="tx1"/>
                </a:solidFill>
                <a:latin typeface="+mn-lt"/>
                <a:ea typeface="+mn-ea"/>
                <a:cs typeface="+mn-cs"/>
              </a:rPr>
              <a:t>Diatoms account for ___________________ of the world's primary production.</a:t>
            </a:r>
          </a:p>
          <a:p>
            <a:pPr marL="1143000" lvl="2" indent="-228600">
              <a:buFont typeface="Wingdings" pitchFamily="2" charset="2"/>
              <a:buChar char="§"/>
            </a:pPr>
            <a:r>
              <a:rPr lang="en-US" sz="1200" kern="1200" dirty="0" smtClean="0">
                <a:solidFill>
                  <a:schemeClr val="tx1"/>
                </a:solidFill>
                <a:latin typeface="+mn-lt"/>
                <a:ea typeface="+mn-ea"/>
                <a:cs typeface="+mn-cs"/>
              </a:rPr>
              <a:t>ESR: 20%,</a:t>
            </a:r>
            <a:r>
              <a:rPr lang="en-US" sz="1200" kern="1200" baseline="0" dirty="0" smtClean="0">
                <a:solidFill>
                  <a:schemeClr val="tx1"/>
                </a:solidFill>
                <a:latin typeface="+mn-lt"/>
                <a:ea typeface="+mn-ea"/>
                <a:cs typeface="+mn-cs"/>
              </a:rPr>
              <a:t> 1/5</a:t>
            </a:r>
            <a:r>
              <a:rPr lang="en-US" sz="1200" kern="1200" baseline="30000" dirty="0" smtClean="0">
                <a:solidFill>
                  <a:schemeClr val="tx1"/>
                </a:solidFill>
                <a:latin typeface="+mn-lt"/>
                <a:ea typeface="+mn-ea"/>
                <a:cs typeface="+mn-cs"/>
              </a:rPr>
              <a:t>th</a:t>
            </a:r>
            <a:endParaRPr lang="en-US" sz="1200" kern="1200" dirty="0" smtClean="0">
              <a:solidFill>
                <a:schemeClr val="tx1"/>
              </a:solidFill>
              <a:latin typeface="+mn-lt"/>
              <a:ea typeface="+mn-ea"/>
              <a:cs typeface="+mn-cs"/>
            </a:endParaRPr>
          </a:p>
          <a:p>
            <a:pPr marL="685800" lvl="1" indent="-228600">
              <a:buFont typeface="+mj-lt"/>
              <a:buAutoNum type="arabicParenR" startAt="4"/>
            </a:pPr>
            <a:r>
              <a:rPr lang="en-US" sz="1200" kern="1200" dirty="0" smtClean="0">
                <a:solidFill>
                  <a:schemeClr val="tx1"/>
                </a:solidFill>
                <a:latin typeface="+mn-lt"/>
                <a:ea typeface="+mn-ea"/>
                <a:cs typeface="+mn-cs"/>
              </a:rPr>
              <a:t>Diatoms make the oxygen in __________ out of ___________ breaths we take .</a:t>
            </a:r>
          </a:p>
          <a:p>
            <a:pPr marL="1143000" lvl="2" indent="-228600">
              <a:buFont typeface="Wingdings" pitchFamily="2" charset="2"/>
              <a:buChar char="§"/>
            </a:pPr>
            <a:r>
              <a:rPr lang="en-US" sz="1200" kern="1200" dirty="0" smtClean="0">
                <a:solidFill>
                  <a:schemeClr val="tx1"/>
                </a:solidFill>
                <a:latin typeface="+mn-lt"/>
                <a:ea typeface="+mn-ea"/>
                <a:cs typeface="+mn-cs"/>
              </a:rPr>
              <a:t>ESR: 1 &amp; 5</a:t>
            </a:r>
          </a:p>
          <a:p>
            <a:pPr marL="685800" lvl="1" indent="-228600">
              <a:buFont typeface="+mj-lt"/>
              <a:buAutoNum type="arabicParenR" startAt="4"/>
            </a:pPr>
            <a:r>
              <a:rPr lang="en-US" sz="1200" kern="1200" dirty="0" smtClean="0">
                <a:solidFill>
                  <a:schemeClr val="tx1"/>
                </a:solidFill>
                <a:latin typeface="+mn-lt"/>
                <a:ea typeface="+mn-ea"/>
                <a:cs typeface="+mn-cs"/>
              </a:rPr>
              <a:t>Why do diatoms matter to people who eat seafood? ______________________________________________________.</a:t>
            </a:r>
            <a:endParaRPr lang="en-US" b="0" baseline="0" dirty="0" smtClean="0"/>
          </a:p>
          <a:p>
            <a:pPr lvl="2">
              <a:buFont typeface="Wingdings" pitchFamily="2" charset="2"/>
              <a:buChar char="§"/>
            </a:pPr>
            <a:r>
              <a:rPr lang="en-US" baseline="0" dirty="0" smtClean="0"/>
              <a:t> ESR: They are the food for fish, they are important in food webs, fish eat them</a:t>
            </a:r>
          </a:p>
          <a:p>
            <a:pPr lvl="0">
              <a:buFont typeface="Arial" pitchFamily="34" charset="0"/>
              <a:buNone/>
            </a:pPr>
            <a:endParaRPr lang="en-US" baseline="0" dirty="0" smtClean="0"/>
          </a:p>
          <a:p>
            <a:pPr>
              <a:buFontTx/>
              <a:buNone/>
            </a:pPr>
            <a:r>
              <a:rPr lang="en-US" b="1" baseline="0" dirty="0" smtClean="0"/>
              <a:t>SLIDE GOAL:</a:t>
            </a:r>
          </a:p>
          <a:p>
            <a:pPr>
              <a:buFontTx/>
              <a:buChar char="-"/>
            </a:pPr>
            <a:r>
              <a:rPr lang="en-US" baseline="0" dirty="0" smtClean="0"/>
              <a:t>Help students connect to why diatoms are important; they provide us with air the same way plants do and they are at the start of food chains that lead to the seafood on our dinner plates.</a:t>
            </a:r>
          </a:p>
          <a:p>
            <a:pPr>
              <a:buFontTx/>
              <a:buChar char="-"/>
            </a:pPr>
            <a:endParaRPr lang="en-US" dirty="0" smtClean="0"/>
          </a:p>
          <a:p>
            <a:r>
              <a:rPr lang="en-US" b="1" dirty="0" smtClean="0"/>
              <a:t>NOTES</a:t>
            </a:r>
            <a:endParaRPr lang="en-US" baseline="0" dirty="0" smtClean="0"/>
          </a:p>
          <a:p>
            <a:pPr>
              <a:buFontTx/>
              <a:buChar char="-"/>
            </a:pPr>
            <a:r>
              <a:rPr lang="en-US" baseline="0" dirty="0" smtClean="0"/>
              <a:t> </a:t>
            </a:r>
            <a:r>
              <a:rPr lang="en-US" i="1" baseline="0" dirty="0" smtClean="0"/>
              <a:t>Essential notes slide </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a:buFontTx/>
              <a:buChar char="-"/>
            </a:pPr>
            <a:r>
              <a:rPr lang="en-US" dirty="0" smtClean="0"/>
              <a:t>Diatom image:</a:t>
            </a:r>
            <a:r>
              <a:rPr lang="en-US" baseline="0" dirty="0" smtClean="0"/>
              <a:t> </a:t>
            </a:r>
            <a:r>
              <a:rPr lang="en-US" dirty="0" smtClean="0"/>
              <a:t>National Geographic;</a:t>
            </a:r>
            <a:r>
              <a:rPr lang="en-US" baseline="0" dirty="0" smtClean="0"/>
              <a:t> </a:t>
            </a:r>
            <a:r>
              <a:rPr lang="en-US" dirty="0" smtClean="0">
                <a:hlinkClick r:id="rId3"/>
              </a:rPr>
              <a:t>http://photography.nationalgeographic.com/photography/enlarge/diatom-shapes-photography.html</a:t>
            </a:r>
            <a:endParaRPr lang="en-US"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 Marine food web</a:t>
            </a:r>
            <a:r>
              <a:rPr lang="en-US" baseline="0" dirty="0" smtClean="0"/>
              <a:t> image: </a:t>
            </a:r>
            <a:r>
              <a:rPr lang="en-US" dirty="0" smtClean="0"/>
              <a:t>Encyclopedia Britannica;</a:t>
            </a:r>
            <a:r>
              <a:rPr lang="en-US" baseline="0" dirty="0" smtClean="0"/>
              <a:t> </a:t>
            </a:r>
            <a:r>
              <a:rPr lang="en-US" dirty="0" smtClean="0">
                <a:hlinkClick r:id="rId4"/>
              </a:rPr>
              <a:t>http://www.britannica.com/EBchecked/media/119100/A-food-chain-in-the-ocean-begins-with-tiny-one</a:t>
            </a: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DC2766DC-A720-4AE7-87E6-6CE79FFD0C49}"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pPr>
              <a:buFontTx/>
              <a:buNone/>
            </a:pPr>
            <a:endParaRPr lang="en-US" baseline="0"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sz="1200" b="0" i="0" kern="1200" baseline="0" dirty="0" smtClean="0">
                <a:solidFill>
                  <a:schemeClr val="tx1"/>
                </a:solidFill>
                <a:latin typeface="+mn-lt"/>
                <a:ea typeface="+mn-ea"/>
                <a:cs typeface="+mn-cs"/>
              </a:rPr>
              <a:t> </a:t>
            </a: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 Frame 0: Give students an idea of how small diatoms are using a dime for comparison</a:t>
            </a:r>
          </a:p>
          <a:p>
            <a:pPr lvl="1">
              <a:buFont typeface="Arial" pitchFamily="34" charset="0"/>
              <a:buChar char="•"/>
            </a:pPr>
            <a:r>
              <a:rPr lang="en-US" baseline="0" dirty="0" smtClean="0"/>
              <a:t> Frame 1: We have been talking about how important diatoms are in the environment, but it’s important to remember how small they are.</a:t>
            </a:r>
          </a:p>
          <a:p>
            <a:pPr lvl="1">
              <a:buFont typeface="Arial" pitchFamily="34" charset="0"/>
              <a:buChar char="•"/>
            </a:pPr>
            <a:r>
              <a:rPr lang="en-US" baseline="0" dirty="0" smtClean="0"/>
              <a:t> Frame 2: This circle is how bog Roosevelt’s eye on a dime would be if we zoomed in.</a:t>
            </a:r>
          </a:p>
          <a:p>
            <a:pPr lvl="1">
              <a:buFont typeface="Arial" pitchFamily="34" charset="0"/>
              <a:buChar char="•"/>
            </a:pPr>
            <a:r>
              <a:rPr lang="en-US" baseline="0" dirty="0" smtClean="0"/>
              <a:t> Frame 3: If you zoom in on this little speck in the center of his eye…..</a:t>
            </a:r>
          </a:p>
          <a:p>
            <a:pPr lvl="1">
              <a:buFont typeface="Arial" pitchFamily="34" charset="0"/>
              <a:buChar char="•"/>
            </a:pPr>
            <a:r>
              <a:rPr lang="en-US" baseline="0" dirty="0" smtClean="0"/>
              <a:t>Frame 4: …that’s how big a diatom is. </a:t>
            </a:r>
          </a:p>
          <a:p>
            <a:pPr lvl="1">
              <a:buFont typeface="Arial" pitchFamily="34" charset="0"/>
              <a:buChar char="•"/>
            </a:pPr>
            <a:r>
              <a:rPr lang="en-US" baseline="0" dirty="0" smtClean="0"/>
              <a:t> It’s pretty impressive that they can do everything they can in the environment when they are so small.</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u="none" baseline="0" dirty="0" smtClean="0"/>
              <a:t>- </a:t>
            </a:r>
            <a:r>
              <a:rPr lang="en-US" u="sng" baseline="0" dirty="0" smtClean="0"/>
              <a:t>Students record answers to guided notes questions</a:t>
            </a:r>
            <a:r>
              <a:rPr lang="en-US" baseline="0" dirty="0" smtClean="0"/>
              <a:t>: </a:t>
            </a:r>
          </a:p>
          <a:p>
            <a:pPr marL="685800" lvl="1" indent="-228600">
              <a:buFont typeface="+mj-lt"/>
              <a:buAutoNum type="arabicParenR" startAt="7"/>
            </a:pPr>
            <a:r>
              <a:rPr lang="en-US" sz="1200" kern="1200" dirty="0" smtClean="0">
                <a:solidFill>
                  <a:schemeClr val="tx1"/>
                </a:solidFill>
                <a:latin typeface="+mn-lt"/>
                <a:ea typeface="+mn-ea"/>
                <a:cs typeface="+mn-cs"/>
              </a:rPr>
              <a:t>How big is a diatom compared to a dime? _________________________________________________.</a:t>
            </a:r>
          </a:p>
          <a:p>
            <a:pPr marL="1143000" lvl="2" indent="-228600">
              <a:buFont typeface="Wingdings" pitchFamily="2" charset="2"/>
              <a:buChar char="§"/>
            </a:pPr>
            <a:r>
              <a:rPr lang="en-US" sz="1200" kern="1200" dirty="0" smtClean="0">
                <a:solidFill>
                  <a:schemeClr val="tx1"/>
                </a:solidFill>
                <a:latin typeface="+mn-lt"/>
                <a:ea typeface="+mn-ea"/>
                <a:cs typeface="+mn-cs"/>
              </a:rPr>
              <a:t>ESR:</a:t>
            </a:r>
            <a:r>
              <a:rPr lang="en-US" sz="1200" kern="1200" baseline="0" dirty="0" smtClean="0">
                <a:solidFill>
                  <a:schemeClr val="tx1"/>
                </a:solidFill>
                <a:latin typeface="+mn-lt"/>
                <a:ea typeface="+mn-ea"/>
                <a:cs typeface="+mn-cs"/>
              </a:rPr>
              <a:t> The size of the president’s eye, tiny</a:t>
            </a:r>
            <a:endParaRPr lang="en-US" sz="1200" kern="1200" dirty="0" smtClean="0">
              <a:solidFill>
                <a:schemeClr val="tx1"/>
              </a:solidFill>
              <a:latin typeface="+mn-lt"/>
              <a:ea typeface="+mn-ea"/>
              <a:cs typeface="+mn-cs"/>
            </a:endParaRPr>
          </a:p>
          <a:p>
            <a:pPr lvl="0">
              <a:buFont typeface="Arial" pitchFamily="34" charset="0"/>
              <a:buNone/>
            </a:pPr>
            <a:endParaRPr lang="en-US" baseline="0" dirty="0" smtClean="0"/>
          </a:p>
          <a:p>
            <a:pPr>
              <a:buFontTx/>
              <a:buNone/>
            </a:pPr>
            <a:r>
              <a:rPr lang="en-US" b="1" baseline="0" dirty="0" smtClean="0"/>
              <a:t>SLIDE GOAL:</a:t>
            </a:r>
          </a:p>
          <a:p>
            <a:pPr>
              <a:buFontTx/>
              <a:buNone/>
            </a:pPr>
            <a:endParaRPr lang="en-US" dirty="0" smtClean="0"/>
          </a:p>
          <a:p>
            <a:r>
              <a:rPr lang="en-US" b="1" dirty="0" smtClean="0"/>
              <a:t>NOTES:</a:t>
            </a: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 Single</a:t>
            </a:r>
            <a:r>
              <a:rPr lang="en-US" baseline="0" dirty="0" smtClean="0"/>
              <a:t> diatom picture, modified from </a:t>
            </a:r>
            <a:r>
              <a:rPr lang="en-US" dirty="0" smtClean="0"/>
              <a:t>National Academy</a:t>
            </a:r>
            <a:r>
              <a:rPr lang="en-US" baseline="0" dirty="0" smtClean="0"/>
              <a:t> of Science; http://scientopia.org/blogs/scicurious/2009/12/18/friday-weird-science-the-million-diatom-orgy/</a:t>
            </a:r>
          </a:p>
          <a:p>
            <a:pPr>
              <a:buFontTx/>
              <a:buChar char="-"/>
            </a:pPr>
            <a:endParaRPr lang="en-US" dirty="0"/>
          </a:p>
        </p:txBody>
      </p:sp>
      <p:sp>
        <p:nvSpPr>
          <p:cNvPr id="4" name="Slide Number Placeholder 3"/>
          <p:cNvSpPr>
            <a:spLocks noGrp="1"/>
          </p:cNvSpPr>
          <p:nvPr>
            <p:ph type="sldNum" sz="quarter" idx="10"/>
          </p:nvPr>
        </p:nvSpPr>
        <p:spPr/>
        <p:txBody>
          <a:bodyPr/>
          <a:lstStyle/>
          <a:p>
            <a:fld id="{DC2766DC-A720-4AE7-87E6-6CE79FFD0C49}"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 slide: EXPLORE</a:t>
            </a:r>
            <a:br>
              <a:rPr lang="en-US" b="0" dirty="0" smtClean="0"/>
            </a:br>
            <a:endParaRPr lang="en-US" b="0" dirty="0" smtClean="0"/>
          </a:p>
          <a:p>
            <a:r>
              <a:rPr lang="en-US" b="1" dirty="0" smtClean="0"/>
              <a:t>INSTRUCTIONS:</a:t>
            </a:r>
          </a:p>
          <a:p>
            <a:pPr>
              <a:buFontTx/>
              <a:buChar char="-"/>
            </a:pPr>
            <a:r>
              <a:rPr lang="en-US" baseline="0" dirty="0" smtClean="0"/>
              <a:t>Give students time to record new vocabulary terms.</a:t>
            </a:r>
          </a:p>
          <a:p>
            <a:pPr lvl="1">
              <a:buFont typeface="Arial" pitchFamily="34" charset="0"/>
              <a:buChar char="•"/>
            </a:pPr>
            <a:r>
              <a:rPr lang="en-US" baseline="0" dirty="0" smtClean="0"/>
              <a:t> Students record vocabulary in notebooks.</a:t>
            </a:r>
          </a:p>
          <a:p>
            <a:pPr>
              <a:buFontTx/>
              <a:buChar char="-"/>
            </a:pPr>
            <a:endParaRPr lang="en-US" baseline="0" dirty="0" smtClean="0"/>
          </a:p>
          <a:p>
            <a:pPr>
              <a:buFontTx/>
              <a:buNone/>
            </a:pPr>
            <a:r>
              <a:rPr lang="en-US" b="1" baseline="0" dirty="0" smtClean="0"/>
              <a:t>SLIDE GOAL:</a:t>
            </a:r>
          </a:p>
          <a:p>
            <a:pPr>
              <a:buFontTx/>
              <a:buChar char="-"/>
            </a:pPr>
            <a:r>
              <a:rPr lang="en-US" dirty="0" smtClean="0"/>
              <a:t>Give students a moment to pause and</a:t>
            </a:r>
            <a:r>
              <a:rPr lang="en-US" baseline="0" dirty="0" smtClean="0"/>
              <a:t> write down all the new vocabulary. This should give them a chance to assimilate the new information before moving on.</a:t>
            </a:r>
          </a:p>
          <a:p>
            <a:pPr>
              <a:buFontTx/>
              <a:buChar char="-"/>
            </a:pPr>
            <a:endParaRPr lang="en-US" dirty="0" smtClean="0"/>
          </a:p>
          <a:p>
            <a:r>
              <a:rPr lang="en-US" b="1" dirty="0" smtClean="0"/>
              <a:t>NOTES:</a:t>
            </a:r>
            <a:endParaRPr lang="en-US" baseline="0" dirty="0" smtClean="0"/>
          </a:p>
          <a:p>
            <a:pPr>
              <a:buFontTx/>
              <a:buChar char="-"/>
            </a:pPr>
            <a:r>
              <a:rPr lang="en-US" baseline="0" dirty="0" smtClean="0"/>
              <a:t>Primary production also include processed converting other forms of energy (such as chemical energy) into organic substances. The above definition is generally but not ALWAYS true.</a:t>
            </a:r>
          </a:p>
          <a:p>
            <a:pPr lvl="1">
              <a:buFont typeface="Arial" pitchFamily="34" charset="0"/>
              <a:buChar char="•"/>
            </a:pPr>
            <a:r>
              <a:rPr lang="en-US" baseline="0" dirty="0" smtClean="0"/>
              <a:t> This process is called chemosynthesis. If you’re interested in reading more about this </a:t>
            </a:r>
            <a:r>
              <a:rPr lang="en-US" baseline="0" dirty="0" err="1" smtClean="0"/>
              <a:t>wikipedia</a:t>
            </a:r>
            <a:r>
              <a:rPr lang="en-US" baseline="0" dirty="0" smtClean="0"/>
              <a:t> is a good place to start: http://en.wikipedia.org/wiki/Chemosynthesis</a:t>
            </a:r>
          </a:p>
          <a:p>
            <a:pPr lvl="1">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lvl="0">
              <a:buFontTx/>
              <a:buChar char="-"/>
            </a:pPr>
            <a:r>
              <a:rPr lang="en-US" baseline="0" dirty="0" smtClean="0"/>
              <a:t> </a:t>
            </a:r>
            <a:r>
              <a:rPr lang="en-US" dirty="0" smtClean="0"/>
              <a:t>This is an animated slide, each frame will be paired</a:t>
            </a:r>
            <a:r>
              <a:rPr lang="en-US" baseline="0" dirty="0" smtClean="0"/>
              <a:t> with its description.</a:t>
            </a:r>
            <a:r>
              <a:rPr lang="en-US" dirty="0" smtClean="0"/>
              <a:t> </a:t>
            </a:r>
            <a:endParaRPr lang="en-US" baseline="0" dirty="0" smtClean="0"/>
          </a:p>
          <a:p>
            <a:pPr lvl="0">
              <a:buFontTx/>
              <a:buChar char="-"/>
            </a:pPr>
            <a:r>
              <a:rPr lang="en-US" baseline="0" dirty="0" smtClean="0"/>
              <a:t> Continue to discuss diatom size.</a:t>
            </a:r>
          </a:p>
          <a:p>
            <a:pPr lvl="0">
              <a:buFontTx/>
              <a:buChar char="-"/>
            </a:pPr>
            <a:r>
              <a:rPr lang="en-US" baseline="0" dirty="0" smtClean="0"/>
              <a:t>Frame 0: I showed you guys this picture earlier. This is an SEM image I took, just like the SEM we had in the classroom the other day. </a:t>
            </a:r>
          </a:p>
          <a:p>
            <a:pPr lvl="0">
              <a:buFontTx/>
              <a:buChar char="-"/>
            </a:pPr>
            <a:r>
              <a:rPr lang="en-US" baseline="0" dirty="0" smtClean="0"/>
              <a:t>Frame 1: Now I want you guys to look at the scale bar.</a:t>
            </a:r>
          </a:p>
          <a:p>
            <a:pPr lvl="1">
              <a:buFont typeface="Arial" pitchFamily="34" charset="0"/>
              <a:buChar char="•"/>
            </a:pPr>
            <a:r>
              <a:rPr lang="en-US" baseline="0" dirty="0" smtClean="0"/>
              <a:t> Ask: Can someone tell me what a scale bar is?</a:t>
            </a:r>
          </a:p>
          <a:p>
            <a:pPr lvl="2">
              <a:buFont typeface="Wingdings" pitchFamily="2" charset="2"/>
              <a:buChar char="§"/>
            </a:pPr>
            <a:r>
              <a:rPr lang="en-US" baseline="0" dirty="0" smtClean="0"/>
              <a:t> ESR: Something that tells you how heavy a something is, something that tells you how big something is.</a:t>
            </a:r>
          </a:p>
          <a:p>
            <a:pPr lvl="2">
              <a:buFont typeface="Wingdings" pitchFamily="2" charset="2"/>
              <a:buChar char="§"/>
            </a:pPr>
            <a:r>
              <a:rPr lang="en-US" baseline="0" dirty="0" smtClean="0"/>
              <a:t> A scale bar shows us a measurement of a distance on image so we know how big the things we are looking at are, otherwise you don’t know how zoomed in the image is.</a:t>
            </a:r>
          </a:p>
          <a:p>
            <a:pPr lvl="1">
              <a:buFont typeface="Arial" pitchFamily="34" charset="0"/>
              <a:buChar char="•"/>
            </a:pPr>
            <a:r>
              <a:rPr lang="en-US" baseline="0" dirty="0" smtClean="0"/>
              <a:t> Ask: Does anyone know what a micron is?</a:t>
            </a:r>
          </a:p>
          <a:p>
            <a:pPr lvl="2">
              <a:buFont typeface="Wingdings" pitchFamily="2" charset="2"/>
              <a:buChar char="§"/>
            </a:pPr>
            <a:r>
              <a:rPr lang="en-US" baseline="0" dirty="0" smtClean="0"/>
              <a:t> ESR: A small measurement, something a microscope measures</a:t>
            </a:r>
          </a:p>
          <a:p>
            <a:pPr lvl="2">
              <a:buFont typeface="Wingdings" pitchFamily="2" charset="2"/>
              <a:buChar char="§"/>
            </a:pPr>
            <a:r>
              <a:rPr lang="en-US" baseline="0" dirty="0" smtClean="0"/>
              <a:t> For anyone who doesn’t remember a micron (</a:t>
            </a:r>
            <a:r>
              <a:rPr lang="el-GR" baseline="0" dirty="0" smtClean="0"/>
              <a:t>μ</a:t>
            </a:r>
            <a:r>
              <a:rPr lang="en-US" baseline="0" dirty="0" smtClean="0"/>
              <a:t>m) stands for micron, remember one hair is only 80um wide. So its pretty small, just like we saw in the last slide!</a:t>
            </a:r>
          </a:p>
          <a:p>
            <a:pPr lvl="2">
              <a:buFont typeface="Wingdings" pitchFamily="2" charset="2"/>
              <a:buChar char="§"/>
            </a:pPr>
            <a:r>
              <a:rPr lang="en-US" baseline="0" dirty="0" smtClean="0"/>
              <a:t> Some diatoms are very small, like this one. Its only 3</a:t>
            </a:r>
            <a:r>
              <a:rPr lang="el-GR" baseline="0" dirty="0" smtClean="0"/>
              <a:t>μ</a:t>
            </a:r>
            <a:r>
              <a:rPr lang="en-US" baseline="0" dirty="0" smtClean="0"/>
              <a:t>m across. Some are bigger, more like 100</a:t>
            </a:r>
            <a:r>
              <a:rPr lang="el-GR" baseline="0" dirty="0" smtClean="0"/>
              <a:t>μ</a:t>
            </a:r>
            <a:r>
              <a:rPr lang="en-US" baseline="0" dirty="0" smtClean="0"/>
              <a:t>m across.</a:t>
            </a:r>
          </a:p>
          <a:p>
            <a:pPr lvl="0">
              <a:buFontTx/>
              <a:buChar char="-"/>
            </a:pPr>
            <a:r>
              <a:rPr lang="en-US" baseline="0" dirty="0" smtClean="0"/>
              <a:t>Frame 2: This is a diagram of a diatom cell if you cut through the middle of it.</a:t>
            </a:r>
          </a:p>
          <a:p>
            <a:pPr lvl="0">
              <a:buFontTx/>
              <a:buChar char="-"/>
            </a:pPr>
            <a:r>
              <a:rPr lang="en-US" baseline="0" dirty="0" smtClean="0"/>
              <a:t>Ask: You guys learned about plant and animal cells, do you remember what their cell walls are made of? </a:t>
            </a:r>
          </a:p>
          <a:p>
            <a:pPr lvl="1">
              <a:buFont typeface="Arial" pitchFamily="34" charset="0"/>
              <a:buChar char="•"/>
            </a:pPr>
            <a:r>
              <a:rPr lang="en-US" baseline="0" dirty="0" smtClean="0"/>
              <a:t> ESR: Plasma membrane, cellulose</a:t>
            </a:r>
          </a:p>
          <a:p>
            <a:pPr lvl="1">
              <a:buFont typeface="Arial" pitchFamily="34" charset="0"/>
              <a:buChar char="•"/>
            </a:pPr>
            <a:r>
              <a:rPr lang="en-US" baseline="0" dirty="0" smtClean="0"/>
              <a:t> Frame 3: Diatoms have a plasma membrane as well (thin gray line), but outside of their plasma membrane they have a glass cell wall (thick black line). </a:t>
            </a:r>
          </a:p>
          <a:p>
            <a:pPr lvl="1">
              <a:buFont typeface="Arial" pitchFamily="34" charset="0"/>
              <a:buChar char="•"/>
            </a:pPr>
            <a:r>
              <a:rPr lang="en-US" baseline="0" dirty="0" smtClean="0"/>
              <a:t> The glass in our windows is make of silica, that’s what diatoms make their cell walls out of too.</a:t>
            </a:r>
          </a:p>
          <a:p>
            <a:pPr lvl="1">
              <a:buFont typeface="Arial" pitchFamily="34" charset="0"/>
              <a:buChar char="•"/>
            </a:pPr>
            <a:r>
              <a:rPr lang="en-US" baseline="0" dirty="0" smtClean="0"/>
              <a:t> These cell walls are called frustules.</a:t>
            </a:r>
          </a:p>
          <a:p>
            <a:pPr lvl="0">
              <a:buFontTx/>
              <a:buChar char="-"/>
            </a:pPr>
            <a:r>
              <a:rPr lang="en-US" baseline="0" dirty="0" smtClean="0"/>
              <a:t>Explain diatom cell diagram</a:t>
            </a:r>
          </a:p>
          <a:p>
            <a:pPr lvl="1">
              <a:buFont typeface="Arial" pitchFamily="34" charset="0"/>
              <a:buChar char="•"/>
            </a:pPr>
            <a:r>
              <a:rPr lang="en-US" baseline="0" dirty="0" smtClean="0"/>
              <a:t> Diatoms are shaped like Petri dishes with a bottom and a lid</a:t>
            </a:r>
          </a:p>
          <a:p>
            <a:pPr lvl="1">
              <a:buFont typeface="Arial" pitchFamily="34" charset="0"/>
              <a:buChar char="•"/>
            </a:pPr>
            <a:r>
              <a:rPr lang="en-US" baseline="0" dirty="0" smtClean="0"/>
              <a:t> The diatom cell is inside the frustule which is enclosed by a plasma membrane like you guys have seen in other cells.</a:t>
            </a:r>
          </a:p>
          <a:p>
            <a:pPr lvl="1">
              <a:buFont typeface="Arial" pitchFamily="34" charset="0"/>
              <a:buChar char="•"/>
            </a:pPr>
            <a:r>
              <a:rPr lang="en-US" baseline="0" dirty="0" smtClean="0"/>
              <a:t> Frame 4: The top and bottom of the frustule are called valves, that’s what this picture is of.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baseline="0" dirty="0" smtClean="0"/>
              <a:t>- </a:t>
            </a:r>
            <a:r>
              <a:rPr lang="en-US" u="sng" baseline="0" dirty="0" smtClean="0"/>
              <a:t>Students record answers to guided notes questions</a:t>
            </a:r>
            <a:r>
              <a:rPr lang="en-US" baseline="0" dirty="0" smtClean="0"/>
              <a:t>: </a:t>
            </a:r>
          </a:p>
          <a:p>
            <a:pPr marL="1143000" lvl="2" indent="-228600">
              <a:buFont typeface="+mj-lt"/>
              <a:buAutoNum type="arabicParenR" startAt="8"/>
            </a:pPr>
            <a:r>
              <a:rPr lang="en-US" sz="1200" kern="1200" dirty="0" smtClean="0">
                <a:solidFill>
                  <a:schemeClr val="tx1"/>
                </a:solidFill>
                <a:latin typeface="+mn-lt"/>
                <a:ea typeface="+mn-ea"/>
                <a:cs typeface="+mn-cs"/>
              </a:rPr>
              <a:t>A hair is 80μm wide. How many um wide are some diatoms? _________________________________________________.</a:t>
            </a:r>
          </a:p>
          <a:p>
            <a:pPr marL="1600200" lvl="3" indent="-228600">
              <a:buFont typeface="Wingdings" pitchFamily="2" charset="2"/>
              <a:buChar char="§"/>
            </a:pPr>
            <a:r>
              <a:rPr lang="en-US" b="0" baseline="0" dirty="0" smtClean="0"/>
              <a:t>ESR: Between 2 and 100</a:t>
            </a:r>
            <a:r>
              <a:rPr lang="el-GR" baseline="0" dirty="0" smtClean="0"/>
              <a:t>μ</a:t>
            </a:r>
            <a:r>
              <a:rPr lang="en-US" baseline="0" dirty="0" smtClean="0"/>
              <a:t>m.</a:t>
            </a:r>
            <a:endParaRPr lang="en-US" b="0" baseline="0" dirty="0" smtClean="0"/>
          </a:p>
          <a:p>
            <a:pPr marL="1143000" lvl="2" indent="-228600">
              <a:buFont typeface="+mj-lt"/>
              <a:buAutoNum type="arabicParenR" startAt="9"/>
            </a:pPr>
            <a:r>
              <a:rPr lang="en-US" sz="1200" kern="1200" dirty="0" smtClean="0">
                <a:solidFill>
                  <a:schemeClr val="tx1"/>
                </a:solidFill>
                <a:latin typeface="+mn-lt"/>
                <a:ea typeface="+mn-ea"/>
                <a:cs typeface="+mn-cs"/>
              </a:rPr>
              <a:t>What is a diatom shaped like? _________________________________________________.</a:t>
            </a:r>
          </a:p>
          <a:p>
            <a:pPr marL="1600200" lvl="3" indent="-228600">
              <a:buFont typeface="Wingdings" pitchFamily="2" charset="2"/>
              <a:buChar char="§"/>
            </a:pPr>
            <a:r>
              <a:rPr lang="en-US" sz="1200" kern="1200" dirty="0" smtClean="0">
                <a:solidFill>
                  <a:schemeClr val="tx1"/>
                </a:solidFill>
                <a:latin typeface="+mn-lt"/>
                <a:ea typeface="+mn-ea"/>
                <a:cs typeface="+mn-cs"/>
              </a:rPr>
              <a:t>ESR: A Petri dish, a box</a:t>
            </a:r>
            <a:r>
              <a:rPr lang="en-US" sz="1200" kern="1200" baseline="0" dirty="0" smtClean="0">
                <a:solidFill>
                  <a:schemeClr val="tx1"/>
                </a:solidFill>
                <a:latin typeface="+mn-lt"/>
                <a:ea typeface="+mn-ea"/>
                <a:cs typeface="+mn-cs"/>
              </a:rPr>
              <a:t> with a lid</a:t>
            </a:r>
            <a:endParaRPr lang="en-US" sz="1200" kern="1200" dirty="0" smtClean="0">
              <a:solidFill>
                <a:schemeClr val="tx1"/>
              </a:solidFill>
              <a:latin typeface="+mn-lt"/>
              <a:ea typeface="+mn-ea"/>
              <a:cs typeface="+mn-cs"/>
            </a:endParaRPr>
          </a:p>
          <a:p>
            <a:pPr marL="1143000" lvl="2" indent="-228600">
              <a:buFont typeface="+mj-lt"/>
              <a:buAutoNum type="arabicParenR" startAt="9"/>
            </a:pPr>
            <a:r>
              <a:rPr lang="en-US" sz="1200" kern="1200" dirty="0" smtClean="0">
                <a:solidFill>
                  <a:schemeClr val="tx1"/>
                </a:solidFill>
                <a:latin typeface="+mn-lt"/>
                <a:ea typeface="+mn-ea"/>
                <a:cs typeface="+mn-cs"/>
              </a:rPr>
              <a:t> What is the top of a diatom called? _________________________________________________.</a:t>
            </a:r>
          </a:p>
          <a:p>
            <a:pPr marL="1600200" lvl="3" indent="-228600">
              <a:buFont typeface="Wingdings" pitchFamily="2" charset="2"/>
              <a:buChar char="§"/>
            </a:pPr>
            <a:r>
              <a:rPr lang="en-US" sz="1200" kern="1200" dirty="0" smtClean="0">
                <a:solidFill>
                  <a:schemeClr val="tx1"/>
                </a:solidFill>
                <a:latin typeface="+mn-lt"/>
                <a:ea typeface="+mn-ea"/>
                <a:cs typeface="+mn-cs"/>
              </a:rPr>
              <a:t>ESR: The valve, the lid</a:t>
            </a:r>
          </a:p>
          <a:p>
            <a:pPr>
              <a:buFontTx/>
              <a:buNone/>
            </a:pPr>
            <a:endParaRPr lang="en-US" baseline="0" dirty="0" smtClean="0"/>
          </a:p>
          <a:p>
            <a:pPr>
              <a:buFontTx/>
              <a:buNone/>
            </a:pPr>
            <a:r>
              <a:rPr lang="en-US" b="1" baseline="0" dirty="0" smtClean="0"/>
              <a:t>SLIDE GOAL:</a:t>
            </a:r>
          </a:p>
          <a:p>
            <a:pPr>
              <a:buFontTx/>
              <a:buChar char="-"/>
            </a:pPr>
            <a:r>
              <a:rPr lang="en-US" dirty="0" smtClean="0"/>
              <a:t>Help students understand what a diatom</a:t>
            </a:r>
            <a:r>
              <a:rPr lang="en-US" baseline="0" dirty="0" smtClean="0"/>
              <a:t> looks like in 3D and how the pictures they see relate to that.</a:t>
            </a:r>
          </a:p>
          <a:p>
            <a:pPr>
              <a:buFontTx/>
              <a:buChar char="-"/>
            </a:pPr>
            <a:endParaRPr lang="en-US" dirty="0" smtClean="0"/>
          </a:p>
          <a:p>
            <a:r>
              <a:rPr lang="en-US" b="1" dirty="0" smtClean="0"/>
              <a:t>NOTES:</a:t>
            </a:r>
            <a:endParaRPr lang="en-US" baseline="0" dirty="0" smtClean="0"/>
          </a:p>
          <a:p>
            <a:pPr>
              <a:buFontTx/>
              <a:buChar char="-"/>
            </a:pPr>
            <a:r>
              <a:rPr lang="en-US" baseline="0" dirty="0" smtClean="0"/>
              <a:t> </a:t>
            </a:r>
            <a:r>
              <a:rPr lang="en-US" i="1" baseline="0" dirty="0" smtClean="0"/>
              <a:t>Essential notes slide </a:t>
            </a:r>
          </a:p>
          <a:p>
            <a:pPr>
              <a:buFontTx/>
              <a:buChar char="-"/>
            </a:pPr>
            <a:r>
              <a:rPr lang="en-US" i="1" baseline="0" dirty="0" smtClean="0"/>
              <a:t> </a:t>
            </a:r>
            <a:r>
              <a:rPr lang="en-US" baseline="0" dirty="0" smtClean="0"/>
              <a:t>Most images of diatoms the students will see are SEM images of valves.</a:t>
            </a:r>
            <a:endParaRPr lang="en-US" i="1"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Diatom</a:t>
            </a:r>
            <a:r>
              <a:rPr lang="en-US" b="0" baseline="0" dirty="0" smtClean="0">
                <a:latin typeface="Calibri" charset="0"/>
              </a:rPr>
              <a:t> image: Personal image taken by S. </a:t>
            </a:r>
            <a:r>
              <a:rPr lang="en-US" b="0" baseline="0" dirty="0" err="1" smtClean="0">
                <a:latin typeface="Calibri" charset="0"/>
              </a:rPr>
              <a:t>Lerch</a:t>
            </a:r>
            <a:r>
              <a:rPr lang="en-US" b="0" baseline="0" dirty="0" smtClean="0">
                <a:latin typeface="Calibri" charset="0"/>
              </a:rPr>
              <a:t> using a scanning electron microscope (SEM)</a:t>
            </a:r>
            <a:endParaRPr lang="en-US" b="1"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r>
              <a:rPr lang="en-US" b="1" dirty="0" smtClean="0"/>
              <a:t>INSTRUCTIONS:</a:t>
            </a:r>
          </a:p>
          <a:p>
            <a:pPr>
              <a:buFontTx/>
              <a:buChar char="-"/>
            </a:pPr>
            <a:r>
              <a:rPr lang="en-US" baseline="0" dirty="0" smtClean="0"/>
              <a:t>Explain why their cell walls are interesting</a:t>
            </a:r>
          </a:p>
          <a:p>
            <a:pPr lvl="1">
              <a:buFont typeface="Arial" pitchFamily="34" charset="0"/>
              <a:buChar char="•"/>
            </a:pPr>
            <a:r>
              <a:rPr lang="en-US" baseline="0" dirty="0" smtClean="0"/>
              <a:t> These are all images of the different structures diatoms can make in their cell wall.</a:t>
            </a:r>
          </a:p>
          <a:p>
            <a:pPr lvl="1">
              <a:buFont typeface="Arial" pitchFamily="34" charset="0"/>
              <a:buChar char="•"/>
            </a:pPr>
            <a:r>
              <a:rPr lang="en-US" baseline="0" dirty="0" smtClean="0"/>
              <a:t> (point out different images) They can make anything from these very long spines, to these highly patterned networks. </a:t>
            </a:r>
          </a:p>
          <a:p>
            <a:pPr lvl="1">
              <a:buFont typeface="Arial" pitchFamily="34" charset="0"/>
              <a:buChar char="•"/>
            </a:pPr>
            <a:r>
              <a:rPr lang="en-US" baseline="0" dirty="0" smtClean="0"/>
              <a:t> The fact that diatoms can make structures like this makes them very unique and is something that really interests scientists.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baseline="0" dirty="0" smtClean="0"/>
              <a:t>- </a:t>
            </a:r>
            <a:r>
              <a:rPr lang="en-US" u="sng" baseline="0" dirty="0" smtClean="0"/>
              <a:t>Students record answers to guided notes questions</a:t>
            </a:r>
            <a:r>
              <a:rPr lang="en-US" baseline="0" dirty="0" smtClean="0"/>
              <a:t>: </a:t>
            </a:r>
            <a:endParaRPr lang="en-US" b="1" baseline="0" dirty="0" smtClean="0"/>
          </a:p>
          <a:p>
            <a:pPr marL="685800" lvl="1" indent="-228600">
              <a:buFont typeface="+mj-lt"/>
              <a:buAutoNum type="arabicParenR" startAt="11"/>
            </a:pPr>
            <a:r>
              <a:rPr lang="en-US" sz="1200" kern="1200" dirty="0" smtClean="0">
                <a:solidFill>
                  <a:schemeClr val="tx1"/>
                </a:solidFill>
                <a:latin typeface="+mn-lt"/>
                <a:ea typeface="+mn-ea"/>
                <a:cs typeface="+mn-cs"/>
              </a:rPr>
              <a:t> Circle which frustule image is the most impressive to you. </a:t>
            </a:r>
            <a:r>
              <a:rPr lang="en-US" sz="11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Why is it impressive? ______________________________________.</a:t>
            </a:r>
          </a:p>
          <a:p>
            <a:pPr marL="1143000" lvl="2" indent="-228600">
              <a:buFont typeface="Wingdings" pitchFamily="2" charset="2"/>
              <a:buChar char="§"/>
            </a:pPr>
            <a:r>
              <a:rPr lang="en-US" sz="1200" kern="1200" dirty="0" smtClean="0">
                <a:solidFill>
                  <a:schemeClr val="tx1"/>
                </a:solidFill>
                <a:latin typeface="+mn-lt"/>
                <a:ea typeface="+mn-ea"/>
                <a:cs typeface="+mn-cs"/>
              </a:rPr>
              <a:t>ESR: It’s pretty,</a:t>
            </a:r>
            <a:r>
              <a:rPr lang="en-US" sz="1200" kern="1200" baseline="0" dirty="0" smtClean="0">
                <a:solidFill>
                  <a:schemeClr val="tx1"/>
                </a:solidFill>
                <a:latin typeface="+mn-lt"/>
                <a:ea typeface="+mn-ea"/>
                <a:cs typeface="+mn-cs"/>
              </a:rPr>
              <a:t> it as a cool pattern, it’s interesting</a:t>
            </a:r>
            <a:endParaRPr lang="en-US" sz="1200" kern="1200" dirty="0" smtClean="0">
              <a:solidFill>
                <a:schemeClr val="tx1"/>
              </a:solidFill>
              <a:latin typeface="+mn-lt"/>
              <a:ea typeface="+mn-ea"/>
              <a:cs typeface="+mn-cs"/>
            </a:endParaRPr>
          </a:p>
          <a:p>
            <a:pPr>
              <a:buFontTx/>
              <a:buNone/>
            </a:pPr>
            <a:endParaRPr lang="en-US" b="1" baseline="0" dirty="0" smtClean="0"/>
          </a:p>
          <a:p>
            <a:pPr>
              <a:buFontTx/>
              <a:buNone/>
            </a:pPr>
            <a:r>
              <a:rPr lang="en-US" b="1" baseline="0" dirty="0" smtClean="0"/>
              <a:t>SLIDE GOAL:</a:t>
            </a:r>
          </a:p>
          <a:p>
            <a:pPr>
              <a:buFontTx/>
              <a:buChar char="-"/>
            </a:pPr>
            <a:r>
              <a:rPr lang="en-US" dirty="0" smtClean="0"/>
              <a:t>Show</a:t>
            </a:r>
            <a:r>
              <a:rPr lang="en-US" baseline="0" dirty="0" smtClean="0"/>
              <a:t> students some of the incredible structures diatoms can make in their frustules</a:t>
            </a:r>
          </a:p>
          <a:p>
            <a:pPr>
              <a:buFontTx/>
              <a:buChar char="-"/>
            </a:pPr>
            <a:endParaRPr lang="en-US" dirty="0" smtClean="0"/>
          </a:p>
          <a:p>
            <a:r>
              <a:rPr lang="en-US" b="1" dirty="0" smtClean="0"/>
              <a:t>NOTES:</a:t>
            </a: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r>
              <a:rPr lang="en-US" dirty="0" smtClean="0"/>
              <a:t>- Compilation of SEM</a:t>
            </a:r>
            <a:r>
              <a:rPr lang="en-US" baseline="0" dirty="0" smtClean="0"/>
              <a:t> images from diatom frustules: Round et al 1990, Diatoms and Morphology of the Genera </a:t>
            </a:r>
            <a:r>
              <a:rPr lang="en-US" dirty="0" smtClean="0">
                <a:hlinkClick r:id="rId3"/>
              </a:rPr>
              <a:t>http://books.google.com/books?id=WUibAAAAQBAJ&amp;pg=PT63&amp;source=gbs_toc_r&amp;cad=4#v=onepage&amp;q&amp;f=false</a:t>
            </a:r>
            <a:endParaRPr lang="en-US" dirty="0"/>
          </a:p>
        </p:txBody>
      </p:sp>
      <p:sp>
        <p:nvSpPr>
          <p:cNvPr id="4" name="Slide Number Placeholder 3"/>
          <p:cNvSpPr>
            <a:spLocks noGrp="1"/>
          </p:cNvSpPr>
          <p:nvPr>
            <p:ph type="sldNum" sz="quarter" idx="10"/>
          </p:nvPr>
        </p:nvSpPr>
        <p:spPr/>
        <p:txBody>
          <a:bodyPr/>
          <a:lstStyle/>
          <a:p>
            <a:fld id="{DC2766DC-A720-4AE7-87E6-6CE79FFD0C49}"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 slide: EXPLORE</a:t>
            </a:r>
          </a:p>
          <a:p>
            <a:endParaRPr lang="en-US" b="1" dirty="0" smtClean="0"/>
          </a:p>
          <a:p>
            <a:r>
              <a:rPr lang="en-US" b="1" dirty="0" smtClean="0"/>
              <a:t>INSTRUCTIONS:</a:t>
            </a:r>
          </a:p>
          <a:p>
            <a:pPr>
              <a:buFontTx/>
              <a:buChar char="-"/>
            </a:pPr>
            <a:r>
              <a:rPr lang="en-US" baseline="0" dirty="0" smtClean="0"/>
              <a:t>Explain the two different classes of symmetry found in diatoms</a:t>
            </a:r>
          </a:p>
          <a:p>
            <a:pPr lvl="1">
              <a:buFont typeface="Arial" pitchFamily="34" charset="0"/>
              <a:buChar char="•"/>
            </a:pPr>
            <a:r>
              <a:rPr lang="en-US" baseline="0" dirty="0" smtClean="0"/>
              <a:t> There are many different species of diatom but in general all of them have one of two different types of symmetry.</a:t>
            </a:r>
          </a:p>
          <a:p>
            <a:pPr lvl="1">
              <a:buFont typeface="Arial" pitchFamily="34" charset="0"/>
              <a:buChar char="•"/>
            </a:pPr>
            <a:r>
              <a:rPr lang="en-US" baseline="0" dirty="0" smtClean="0"/>
              <a:t> Diatoms with radial symmetry are symmetric around a central point like these on the left.</a:t>
            </a:r>
          </a:p>
          <a:p>
            <a:pPr lvl="1">
              <a:buFont typeface="Arial" pitchFamily="34" charset="0"/>
              <a:buChar char="•"/>
            </a:pPr>
            <a:r>
              <a:rPr lang="en-US" baseline="0" dirty="0" smtClean="0"/>
              <a:t> There are also diatoms with lateral symmetry. Lateral symmetry if when there is a single line you could fold the image of the diatom along and it would be a mirror image on either side.</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u="none" baseline="0" dirty="0" smtClean="0"/>
              <a:t>- </a:t>
            </a:r>
            <a:r>
              <a:rPr lang="en-US" u="sng" baseline="0" dirty="0" smtClean="0"/>
              <a:t>Students record answers to guided notes questions</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arenR" startAt="12"/>
              <a:tabLst/>
              <a:defRPr/>
            </a:pPr>
            <a:r>
              <a:rPr lang="en-US" sz="1200" kern="1200" dirty="0" smtClean="0">
                <a:solidFill>
                  <a:schemeClr val="tx1"/>
                </a:solidFill>
                <a:latin typeface="+mn-lt"/>
                <a:ea typeface="+mn-ea"/>
                <a:cs typeface="+mn-cs"/>
              </a:rPr>
              <a:t> These are all different species of diatoms. Some have ____________ symmetry and others have ______________ symmetry.</a:t>
            </a:r>
          </a:p>
          <a:p>
            <a:pPr marL="1143000" marR="0" lvl="2"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0" kern="1200" baseline="0" dirty="0" smtClean="0">
                <a:solidFill>
                  <a:schemeClr val="tx1"/>
                </a:solidFill>
                <a:latin typeface="+mn-lt"/>
                <a:ea typeface="+mn-ea"/>
                <a:cs typeface="+mn-cs"/>
              </a:rPr>
              <a:t>ESR: Radial &amp; lateral</a:t>
            </a:r>
            <a:endParaRPr lang="en-US" b="0" baseline="0" dirty="0" smtClean="0"/>
          </a:p>
          <a:p>
            <a:pPr lvl="0">
              <a:buFont typeface="Arial" pitchFamily="34" charset="0"/>
              <a:buNone/>
            </a:pPr>
            <a:endParaRPr lang="en-US" baseline="0" dirty="0" smtClean="0"/>
          </a:p>
          <a:p>
            <a:pPr>
              <a:buFontTx/>
              <a:buNone/>
            </a:pPr>
            <a:r>
              <a:rPr lang="en-US" b="1" baseline="0" dirty="0" smtClean="0"/>
              <a:t>SLIDE GOAL:</a:t>
            </a:r>
          </a:p>
          <a:p>
            <a:pPr>
              <a:buFontTx/>
              <a:buNone/>
            </a:pPr>
            <a:r>
              <a:rPr lang="en-US" dirty="0" smtClean="0"/>
              <a:t>- Introduce students to</a:t>
            </a:r>
            <a:r>
              <a:rPr lang="en-US" baseline="0" dirty="0" smtClean="0"/>
              <a:t> what some difference species of diatom look like and the different symmetries of diatoms.</a:t>
            </a:r>
            <a:endParaRPr lang="en-US" dirty="0" smtClean="0"/>
          </a:p>
          <a:p>
            <a:pPr>
              <a:buFontTx/>
              <a:buNone/>
            </a:pPr>
            <a:endParaRPr lang="en-US" dirty="0" smtClean="0"/>
          </a:p>
          <a:p>
            <a:r>
              <a:rPr lang="en-US" b="1" dirty="0" smtClean="0"/>
              <a:t>NOTES:</a:t>
            </a:r>
            <a:endParaRPr lang="en-US" baseline="0" dirty="0" smtClean="0"/>
          </a:p>
          <a:p>
            <a:pPr>
              <a:buFontTx/>
              <a:buChar char="-"/>
            </a:pPr>
            <a:r>
              <a:rPr lang="en-US" i="1" baseline="0" dirty="0" smtClean="0"/>
              <a:t> Essential notes slide </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Diatom</a:t>
            </a:r>
            <a:r>
              <a:rPr lang="en-US" baseline="0" dirty="0" smtClean="0"/>
              <a:t> on upper left: </a:t>
            </a:r>
            <a:r>
              <a:rPr lang="en-US" b="0" baseline="0" dirty="0" smtClean="0">
                <a:latin typeface="Calibri" charset="0"/>
              </a:rPr>
              <a:t>Personal image taken by S. </a:t>
            </a:r>
            <a:r>
              <a:rPr lang="en-US" b="0" baseline="0" dirty="0" err="1" smtClean="0">
                <a:latin typeface="Calibri" charset="0"/>
              </a:rPr>
              <a:t>Lerch</a:t>
            </a:r>
            <a:r>
              <a:rPr lang="en-US" b="0" baseline="0" dirty="0" smtClean="0">
                <a:latin typeface="Calibri" charset="0"/>
              </a:rPr>
              <a:t> using a scanning electron microscope (SEM)</a:t>
            </a:r>
            <a:endParaRPr lang="en-US" b="1"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Diatom on lower left: Knopf et al. 2011, </a:t>
            </a:r>
            <a:r>
              <a:rPr lang="en-US" sz="1200" u="sng" kern="1200" dirty="0" smtClean="0">
                <a:solidFill>
                  <a:schemeClr val="tx1"/>
                </a:solidFill>
                <a:latin typeface="+mn-lt"/>
                <a:ea typeface="+mn-ea"/>
                <a:cs typeface="+mn-cs"/>
                <a:hlinkClick r:id="rId3"/>
              </a:rPr>
              <a:t>http://www.nature.com/ngeo/journal/v4/n2/fig_tab/ngeo1075_F1.html</a:t>
            </a:r>
            <a:endParaRPr lang="en-US" baseline="0" dirty="0" smtClean="0"/>
          </a:p>
          <a:p>
            <a:pPr>
              <a:buFontTx/>
              <a:buChar char="-"/>
            </a:pPr>
            <a:r>
              <a:rPr lang="en-US" baseline="0" dirty="0" smtClean="0"/>
              <a:t> Diatom on bottom center: C.H. </a:t>
            </a:r>
            <a:r>
              <a:rPr lang="en-US" baseline="0" dirty="0" err="1" smtClean="0"/>
              <a:t>Júcar</a:t>
            </a:r>
            <a:r>
              <a:rPr lang="en-US" baseline="0" dirty="0" smtClean="0"/>
              <a:t> and Juan </a:t>
            </a:r>
            <a:r>
              <a:rPr lang="en-US" baseline="0" dirty="0" err="1" smtClean="0"/>
              <a:t>Alcober</a:t>
            </a:r>
            <a:r>
              <a:rPr lang="en-US" baseline="0" dirty="0" smtClean="0"/>
              <a:t> Bosch, </a:t>
            </a:r>
            <a:r>
              <a:rPr lang="en-US" sz="1200" u="sng" kern="1200" dirty="0" smtClean="0">
                <a:solidFill>
                  <a:schemeClr val="tx1"/>
                </a:solidFill>
                <a:latin typeface="+mn-lt"/>
                <a:ea typeface="+mn-ea"/>
                <a:cs typeface="+mn-cs"/>
                <a:hlinkClick r:id="rId4"/>
              </a:rPr>
              <a:t>http://eportal.magrama.gob.es/id_tax/ficha/buscador/1/30655</a:t>
            </a:r>
            <a:endParaRPr lang="en-US" baseline="0" dirty="0" smtClean="0"/>
          </a:p>
          <a:p>
            <a:pPr>
              <a:buFontTx/>
              <a:buChar char="-"/>
            </a:pPr>
            <a:r>
              <a:rPr lang="en-US" baseline="0" dirty="0" smtClean="0"/>
              <a:t> Diatom on upper right: Zhang et al. 2012, </a:t>
            </a:r>
            <a:r>
              <a:rPr lang="en-US" sz="1200" u="sng" kern="1200" dirty="0" smtClean="0">
                <a:solidFill>
                  <a:schemeClr val="tx1"/>
                </a:solidFill>
                <a:latin typeface="+mn-lt"/>
                <a:ea typeface="+mn-ea"/>
                <a:cs typeface="+mn-cs"/>
                <a:hlinkClick r:id="rId5"/>
              </a:rPr>
              <a:t>http://iopscience.iop.org/0960-1317/22/3/035021/article</a:t>
            </a:r>
            <a:endParaRPr lang="en-US" baseline="0" dirty="0" smtClean="0"/>
          </a:p>
          <a:p>
            <a:pPr>
              <a:buFontTx/>
              <a:buChar char="-"/>
            </a:pPr>
            <a:r>
              <a:rPr lang="en-US" baseline="0" dirty="0" smtClean="0"/>
              <a:t> Diatom on lower right: </a:t>
            </a:r>
            <a:r>
              <a:rPr lang="en-US" b="0" baseline="0" dirty="0" smtClean="0">
                <a:latin typeface="Calibri" charset="0"/>
              </a:rPr>
              <a:t>Personal image taken by S. </a:t>
            </a:r>
            <a:r>
              <a:rPr lang="en-US" b="0" baseline="0" dirty="0" err="1" smtClean="0">
                <a:latin typeface="Calibri" charset="0"/>
              </a:rPr>
              <a:t>Lerch</a:t>
            </a:r>
            <a:r>
              <a:rPr lang="en-US" b="0" baseline="0" dirty="0" smtClean="0">
                <a:latin typeface="Calibri" charset="0"/>
              </a:rPr>
              <a:t> using a scanning electron microscope (SEM)</a:t>
            </a: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Diatom in upper center: S. </a:t>
            </a:r>
            <a:r>
              <a:rPr lang="en-US" baseline="0" dirty="0" err="1" smtClean="0"/>
              <a:t>Poulet</a:t>
            </a:r>
            <a:r>
              <a:rPr lang="en-US" baseline="0" dirty="0" smtClean="0"/>
              <a:t> and A. </a:t>
            </a:r>
            <a:r>
              <a:rPr lang="en-US" baseline="0" dirty="0" err="1" smtClean="0"/>
              <a:t>Cueff</a:t>
            </a:r>
            <a:r>
              <a:rPr lang="en-US" baseline="0" dirty="0" smtClean="0"/>
              <a:t>, </a:t>
            </a:r>
            <a:r>
              <a:rPr lang="en-US" sz="1200" u="sng" kern="1200" dirty="0" smtClean="0">
                <a:solidFill>
                  <a:schemeClr val="tx1"/>
                </a:solidFill>
                <a:latin typeface="+mn-lt"/>
                <a:ea typeface="+mn-ea"/>
                <a:cs typeface="+mn-cs"/>
                <a:hlinkClick r:id="rId6"/>
              </a:rPr>
              <a:t>http://planktonnet.awi.de/sci_images_detail.php?itemid=55850</a:t>
            </a:r>
            <a:endParaRPr lang="en-US" sz="1200" kern="1200" dirty="0" smtClean="0">
              <a:solidFill>
                <a:schemeClr val="tx1"/>
              </a:solidFill>
              <a:latin typeface="+mn-lt"/>
              <a:ea typeface="+mn-ea"/>
              <a:cs typeface="+mn-cs"/>
            </a:endParaRPr>
          </a:p>
          <a:p>
            <a:pPr>
              <a:buFontTx/>
              <a:buChar char="-"/>
            </a:pPr>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a:t>
            </a:r>
            <a:r>
              <a:rPr lang="en-US" baseline="0" dirty="0" smtClean="0"/>
              <a:t> slide: EXPLORE</a:t>
            </a:r>
            <a:endParaRPr lang="en-US" dirty="0" smtClean="0"/>
          </a:p>
          <a:p>
            <a:endParaRPr lang="en-US"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 Frame 0: Diatoms mostly reproduce asexually, similarly to bacteria, so each diatom looks exactly like it’s parent cell and has the same DNA.</a:t>
            </a:r>
          </a:p>
          <a:p>
            <a:pPr lvl="1">
              <a:buFont typeface="Arial" pitchFamily="34" charset="0"/>
              <a:buChar char="•"/>
            </a:pPr>
            <a:r>
              <a:rPr lang="en-US" baseline="0" dirty="0" smtClean="0"/>
              <a:t> This is going to be important later on when we talk about diatoms and mutation.</a:t>
            </a:r>
          </a:p>
          <a:p>
            <a:pPr lvl="1">
              <a:buFont typeface="Arial" pitchFamily="34" charset="0"/>
              <a:buChar char="•"/>
            </a:pPr>
            <a:r>
              <a:rPr lang="en-US" baseline="0" dirty="0" smtClean="0"/>
              <a:t> This is a diagram of a single diatom cell.</a:t>
            </a:r>
          </a:p>
          <a:p>
            <a:pPr lvl="0">
              <a:buFontTx/>
              <a:buChar char="-"/>
            </a:pPr>
            <a:r>
              <a:rPr lang="en-US" baseline="0" dirty="0" smtClean="0"/>
              <a:t>Walk students through animation.</a:t>
            </a:r>
          </a:p>
          <a:p>
            <a:pPr lvl="1">
              <a:buFont typeface="Arial" pitchFamily="34" charset="0"/>
              <a:buChar char="•"/>
            </a:pPr>
            <a:r>
              <a:rPr lang="en-US" baseline="0" dirty="0" smtClean="0"/>
              <a:t> Frame 1: First the cell divides inside of the frustule.</a:t>
            </a:r>
          </a:p>
          <a:p>
            <a:pPr lvl="1">
              <a:buFont typeface="Arial" pitchFamily="34" charset="0"/>
              <a:buChar char="•"/>
            </a:pPr>
            <a:r>
              <a:rPr lang="en-US" baseline="0" dirty="0" smtClean="0"/>
              <a:t> Frame 2: Each separate cell then starts to make its own valves which are pictured in green here. Those valves are then pushed to the outside of each cell. </a:t>
            </a:r>
          </a:p>
          <a:p>
            <a:pPr lvl="1">
              <a:buFont typeface="Arial" pitchFamily="34" charset="0"/>
              <a:buChar char="•"/>
            </a:pPr>
            <a:r>
              <a:rPr lang="en-US" baseline="0" dirty="0" smtClean="0"/>
              <a:t> Frame 3: The frustule then gets longer.</a:t>
            </a:r>
          </a:p>
          <a:p>
            <a:pPr lvl="1">
              <a:buFont typeface="Arial" pitchFamily="34" charset="0"/>
              <a:buChar char="•"/>
            </a:pPr>
            <a:r>
              <a:rPr lang="en-US" baseline="0" dirty="0" smtClean="0"/>
              <a:t> Frame 4:  Finally the cells divide all together, creating two identical daughter cells.</a:t>
            </a:r>
          </a:p>
          <a:p>
            <a:pPr lvl="1">
              <a:buFont typeface="Arial" pitchFamily="34" charset="0"/>
              <a:buChar char="•"/>
            </a:pPr>
            <a:r>
              <a:rPr lang="en-US" baseline="0" dirty="0" smtClean="0"/>
              <a:t> The red box is around the valve of the diatom, we will be looking at SEM images of valves later on in the lesson.</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u="none" baseline="0" dirty="0" smtClean="0"/>
              <a:t>- </a:t>
            </a:r>
            <a:r>
              <a:rPr lang="en-US" u="sng" baseline="0" dirty="0" smtClean="0"/>
              <a:t>Students record answers to guided notes questions</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arenR" startAt="13"/>
              <a:tabLst/>
              <a:defRPr/>
            </a:pPr>
            <a:r>
              <a:rPr lang="en-US" sz="1200" kern="1200" dirty="0" smtClean="0">
                <a:solidFill>
                  <a:schemeClr val="tx1"/>
                </a:solidFill>
                <a:latin typeface="+mn-lt"/>
                <a:ea typeface="+mn-ea"/>
                <a:cs typeface="+mn-cs"/>
              </a:rPr>
              <a:t> How do diatoms re-produce? _____________________________.</a:t>
            </a:r>
          </a:p>
          <a:p>
            <a:pPr marL="1143000" marR="0" lvl="2"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ESR: Similar to bacteria, they copy their cells and divide, they make daughter cells</a:t>
            </a:r>
            <a:endParaRPr lang="en-US" b="0" baseline="0" dirty="0" smtClean="0"/>
          </a:p>
          <a:p>
            <a:pPr lvl="0">
              <a:buFont typeface="Arial" pitchFamily="34" charset="0"/>
              <a:buNone/>
            </a:pPr>
            <a:endParaRPr lang="en-US" baseline="0" dirty="0" smtClean="0"/>
          </a:p>
          <a:p>
            <a:pPr>
              <a:buFontTx/>
              <a:buNone/>
            </a:pPr>
            <a:r>
              <a:rPr lang="en-US" b="1" baseline="0" dirty="0" smtClean="0"/>
              <a:t>SLIDE GOAL:</a:t>
            </a:r>
          </a:p>
          <a:p>
            <a:pPr>
              <a:buFontTx/>
              <a:buChar char="-"/>
            </a:pPr>
            <a:r>
              <a:rPr lang="en-US" dirty="0" smtClean="0"/>
              <a:t>Show students how</a:t>
            </a:r>
            <a:r>
              <a:rPr lang="en-US" baseline="0" dirty="0" smtClean="0"/>
              <a:t> diatoms re-produce.</a:t>
            </a:r>
          </a:p>
          <a:p>
            <a:pPr>
              <a:buFontTx/>
              <a:buNone/>
            </a:pPr>
            <a:endParaRPr lang="en-US" dirty="0" smtClean="0"/>
          </a:p>
          <a:p>
            <a:r>
              <a:rPr lang="en-US" b="1" dirty="0" smtClean="0"/>
              <a:t>NOTES:</a:t>
            </a:r>
            <a:endParaRPr lang="en-US" baseline="0" dirty="0" smtClean="0"/>
          </a:p>
          <a:p>
            <a:pPr>
              <a:buFontTx/>
              <a:buChar char="-"/>
            </a:pPr>
            <a:r>
              <a:rPr lang="en-US" baseline="0" dirty="0" smtClean="0"/>
              <a:t> Sexual reproduction does happen in diatoms, it’s just not as common.</a:t>
            </a:r>
          </a:p>
          <a:p>
            <a:pPr lvl="1">
              <a:buFont typeface="Arial" pitchFamily="34" charset="0"/>
              <a:buChar char="•"/>
            </a:pPr>
            <a:r>
              <a:rPr lang="en-US" baseline="0" dirty="0" smtClean="0"/>
              <a:t> Sexual reproduction is a more complicated process. If you would like to know more about this a good diagram can be found here: http://rbg-web2.rbge.org.uk/algae/auxospores/lifecycle_sexual.html</a:t>
            </a:r>
          </a:p>
          <a:p>
            <a:pPr lvl="1">
              <a:buFont typeface="Arial" pitchFamily="34" charset="0"/>
              <a:buChar char="•"/>
            </a:pPr>
            <a:r>
              <a:rPr lang="en-US" baseline="0" dirty="0" smtClean="0"/>
              <a:t> Sexual reproduction usually only happens when cells are under some sort of stress (low nutrients, high or low light etc.). This is most likely an evolutionary adaptation, perhaps genetic recombination between different individuals will give a beneficial trait which allows the new offspring to better deal with the stressful environment.</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endParaRPr lang="en-US" dirty="0"/>
          </a:p>
        </p:txBody>
      </p:sp>
      <p:sp>
        <p:nvSpPr>
          <p:cNvPr id="4" name="Slide Number Placeholder 3"/>
          <p:cNvSpPr>
            <a:spLocks noGrp="1"/>
          </p:cNvSpPr>
          <p:nvPr>
            <p:ph type="sldNum" sz="quarter" idx="10"/>
          </p:nvPr>
        </p:nvSpPr>
        <p:spPr/>
        <p:txBody>
          <a:bodyPr/>
          <a:lstStyle/>
          <a:p>
            <a:fld id="{DC2766DC-A720-4AE7-87E6-6CE79FFD0C4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pPr>
              <a:buFontTx/>
              <a:buNone/>
            </a:pPr>
            <a:endParaRPr lang="en-US" dirty="0" smtClean="0"/>
          </a:p>
          <a:p>
            <a:r>
              <a:rPr lang="en-US" b="1" dirty="0" smtClean="0"/>
              <a:t>INSTRUCTIONS:</a:t>
            </a:r>
          </a:p>
          <a:p>
            <a:pPr>
              <a:buFontTx/>
              <a:buChar char="-"/>
            </a:pPr>
            <a:r>
              <a:rPr lang="en-US" baseline="0" dirty="0" smtClean="0"/>
              <a:t>Explain how diatoms can be used in </a:t>
            </a:r>
            <a:r>
              <a:rPr lang="en-US" baseline="0" dirty="0" err="1" smtClean="0"/>
              <a:t>biofuels</a:t>
            </a:r>
            <a:r>
              <a:rPr lang="en-US" baseline="0" dirty="0" smtClean="0"/>
              <a:t>.</a:t>
            </a:r>
          </a:p>
          <a:p>
            <a:pPr lvl="1">
              <a:buFont typeface="Arial" pitchFamily="34" charset="0"/>
              <a:buChar char="•"/>
            </a:pPr>
            <a:r>
              <a:rPr lang="en-US" baseline="0" dirty="0" smtClean="0"/>
              <a:t> In addition to how important they are for the environment, diatoms are used in important scientific research.</a:t>
            </a:r>
          </a:p>
          <a:p>
            <a:pPr lvl="1">
              <a:buFont typeface="Arial" pitchFamily="34" charset="0"/>
              <a:buChar char="•"/>
            </a:pPr>
            <a:r>
              <a:rPr lang="en-US" baseline="0" dirty="0" smtClean="0"/>
              <a:t> This is a microscope image of two diatoms, those big droplets inside the cells are oils.</a:t>
            </a:r>
          </a:p>
          <a:p>
            <a:pPr lvl="1">
              <a:buFont typeface="Arial" pitchFamily="34" charset="0"/>
              <a:buChar char="•"/>
            </a:pPr>
            <a:r>
              <a:rPr lang="en-US" baseline="0" dirty="0" smtClean="0"/>
              <a:t> These oils can be converted into fuels called </a:t>
            </a:r>
            <a:r>
              <a:rPr lang="en-US" baseline="0" dirty="0" err="1" smtClean="0"/>
              <a:t>biofuels</a:t>
            </a:r>
            <a:r>
              <a:rPr lang="en-US" baseline="0" dirty="0" smtClean="0"/>
              <a:t>.</a:t>
            </a:r>
          </a:p>
          <a:p>
            <a:pPr lvl="1">
              <a:buFont typeface="Arial" pitchFamily="34" charset="0"/>
              <a:buChar char="•"/>
            </a:pPr>
            <a:r>
              <a:rPr lang="en-US" baseline="0" dirty="0" smtClean="0"/>
              <a:t> </a:t>
            </a:r>
            <a:r>
              <a:rPr lang="en-US" baseline="0" dirty="0" err="1" smtClean="0"/>
              <a:t>Biofuels</a:t>
            </a:r>
            <a:r>
              <a:rPr lang="en-US" baseline="0" dirty="0" smtClean="0"/>
              <a:t> are technically fuels made from living matter. But usually people discuss </a:t>
            </a:r>
            <a:r>
              <a:rPr lang="en-US" baseline="0" dirty="0" err="1" smtClean="0"/>
              <a:t>biofuels</a:t>
            </a:r>
            <a:r>
              <a:rPr lang="en-US" baseline="0" dirty="0" smtClean="0"/>
              <a:t> as an alternative to petroleum based fuels like gas and diesel.</a:t>
            </a:r>
          </a:p>
          <a:p>
            <a:pPr lvl="1">
              <a:buFont typeface="Arial" pitchFamily="34" charset="0"/>
              <a:buChar char="•"/>
            </a:pPr>
            <a:r>
              <a:rPr lang="en-US" baseline="0" dirty="0" smtClean="0"/>
              <a:t>Technically gas a diesel fuels made by nature as well, they are very old naturally decaying plants and animal remains, but it takes a long time for this process to occur and right now the Earth is running out of those fuels, so people are trying to find new fuel sources.</a:t>
            </a:r>
          </a:p>
          <a:p>
            <a:pPr lvl="1">
              <a:buFont typeface="Arial" pitchFamily="34" charset="0"/>
              <a:buChar char="•"/>
            </a:pPr>
            <a:r>
              <a:rPr lang="en-US" baseline="0" dirty="0" smtClean="0"/>
              <a:t> Researchers are trying to find diatoms that make oils better and faster so we can use them as a fuel source.</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u="none" baseline="0" dirty="0" smtClean="0"/>
              <a:t> </a:t>
            </a:r>
            <a:r>
              <a:rPr lang="en-US" u="sng" baseline="0" dirty="0" smtClean="0"/>
              <a:t>Students record answers to guided notes questions</a:t>
            </a:r>
            <a:r>
              <a:rPr lang="en-US" baseline="0" dirty="0" smtClean="0"/>
              <a:t>: </a:t>
            </a:r>
          </a:p>
          <a:p>
            <a:pPr marL="685800" lvl="1" indent="-228600">
              <a:buFont typeface="+mj-lt"/>
              <a:buAutoNum type="arabicParenR" startAt="14"/>
            </a:pPr>
            <a:r>
              <a:rPr lang="en-US" sz="1200" kern="1200" dirty="0" smtClean="0">
                <a:solidFill>
                  <a:schemeClr val="tx1"/>
                </a:solidFill>
                <a:latin typeface="+mn-lt"/>
                <a:ea typeface="+mn-ea"/>
                <a:cs typeface="+mn-cs"/>
              </a:rPr>
              <a:t> What is a </a:t>
            </a:r>
            <a:r>
              <a:rPr lang="en-US" sz="1200" kern="1200" dirty="0" err="1" smtClean="0">
                <a:solidFill>
                  <a:schemeClr val="tx1"/>
                </a:solidFill>
                <a:latin typeface="+mn-lt"/>
                <a:ea typeface="+mn-ea"/>
                <a:cs typeface="+mn-cs"/>
              </a:rPr>
              <a:t>biofuel</a:t>
            </a:r>
            <a:r>
              <a:rPr lang="en-US" sz="1200" kern="1200" dirty="0" smtClean="0">
                <a:solidFill>
                  <a:schemeClr val="tx1"/>
                </a:solidFill>
                <a:latin typeface="+mn-lt"/>
                <a:ea typeface="+mn-ea"/>
                <a:cs typeface="+mn-cs"/>
              </a:rPr>
              <a:t>? ______________________________________.</a:t>
            </a:r>
          </a:p>
          <a:p>
            <a:pPr marL="1143000" marR="0" lvl="2"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kumimoji="0" lang="en-US" sz="1200" b="0" i="0" u="none" strike="noStrike" kern="1200" cap="none" spc="0" normalizeH="0" baseline="0" noProof="0" dirty="0" smtClean="0">
                <a:ln>
                  <a:noFill/>
                </a:ln>
                <a:solidFill>
                  <a:prstClr val="black"/>
                </a:solidFill>
                <a:effectLst/>
                <a:uLnTx/>
                <a:uFillTx/>
                <a:latin typeface="+mn-lt"/>
                <a:ea typeface="+mn-ea"/>
                <a:cs typeface="+mn-cs"/>
              </a:rPr>
              <a:t>ESR: Fuels made by nature, gas that can be made by plants, oil from algae</a:t>
            </a:r>
            <a:endParaRPr lang="en-US" sz="1200" kern="1200" dirty="0" smtClean="0">
              <a:solidFill>
                <a:schemeClr val="tx1"/>
              </a:solidFill>
              <a:latin typeface="+mn-lt"/>
              <a:ea typeface="+mn-ea"/>
              <a:cs typeface="+mn-cs"/>
            </a:endParaRPr>
          </a:p>
          <a:p>
            <a:pPr marL="685800" lvl="1" indent="-228600">
              <a:buFont typeface="+mj-lt"/>
              <a:buAutoNum type="arabicParenR" startAt="14"/>
            </a:pPr>
            <a:r>
              <a:rPr lang="en-US" sz="1200" kern="1200" dirty="0" smtClean="0">
                <a:solidFill>
                  <a:schemeClr val="tx1"/>
                </a:solidFill>
                <a:latin typeface="+mn-lt"/>
                <a:ea typeface="+mn-ea"/>
                <a:cs typeface="+mn-cs"/>
              </a:rPr>
              <a:t> Diatoms make _____________ that can be used for </a:t>
            </a:r>
            <a:r>
              <a:rPr lang="en-US" sz="1200" kern="1200" dirty="0" err="1" smtClean="0">
                <a:solidFill>
                  <a:schemeClr val="tx1"/>
                </a:solidFill>
                <a:latin typeface="+mn-lt"/>
                <a:ea typeface="+mn-ea"/>
                <a:cs typeface="+mn-cs"/>
              </a:rPr>
              <a:t>biofuels</a:t>
            </a:r>
            <a:r>
              <a:rPr lang="en-US" sz="1200" kern="1200" dirty="0" smtClean="0">
                <a:solidFill>
                  <a:schemeClr val="tx1"/>
                </a:solidFill>
                <a:latin typeface="+mn-lt"/>
                <a:ea typeface="+mn-ea"/>
                <a:cs typeface="+mn-cs"/>
              </a:rPr>
              <a:t>.</a:t>
            </a:r>
          </a:p>
          <a:p>
            <a:pPr marL="1143000" lvl="2" indent="-228600">
              <a:buFont typeface="Wingdings" pitchFamily="2" charset="2"/>
              <a:buChar char="§"/>
            </a:pPr>
            <a:r>
              <a:rPr lang="en-US" sz="1200" kern="1200" dirty="0" smtClean="0">
                <a:solidFill>
                  <a:schemeClr val="tx1"/>
                </a:solidFill>
                <a:latin typeface="+mn-lt"/>
                <a:ea typeface="+mn-ea"/>
                <a:cs typeface="+mn-cs"/>
              </a:rPr>
              <a:t>ESR: Lipids, fats, oils</a:t>
            </a:r>
          </a:p>
          <a:p>
            <a:pPr>
              <a:buFontTx/>
              <a:buChar char="-"/>
            </a:pPr>
            <a:endParaRPr lang="en-US" baseline="0" dirty="0" smtClean="0"/>
          </a:p>
          <a:p>
            <a:pPr>
              <a:buFontTx/>
              <a:buNone/>
            </a:pPr>
            <a:r>
              <a:rPr lang="en-US" b="1" baseline="0" dirty="0" smtClean="0"/>
              <a:t>SLIDE GOAL:</a:t>
            </a:r>
          </a:p>
          <a:p>
            <a:pPr>
              <a:buFontTx/>
              <a:buChar char="-"/>
            </a:pPr>
            <a:r>
              <a:rPr lang="en-US" dirty="0" smtClean="0"/>
              <a:t>To show students how diatoms can be used</a:t>
            </a:r>
            <a:r>
              <a:rPr lang="en-US" baseline="0" dirty="0" smtClean="0"/>
              <a:t> for scientific research that they can relate to.</a:t>
            </a:r>
          </a:p>
          <a:p>
            <a:pPr>
              <a:buFontTx/>
              <a:buChar char="-"/>
            </a:pPr>
            <a:endParaRPr lang="en-US" dirty="0" smtClean="0"/>
          </a:p>
          <a:p>
            <a:r>
              <a:rPr lang="en-US" b="1" dirty="0" smtClean="0"/>
              <a:t>NOTES:</a:t>
            </a:r>
            <a:endParaRPr lang="en-US" baseline="0" dirty="0" smtClean="0"/>
          </a:p>
          <a:p>
            <a:pPr>
              <a:buFontTx/>
              <a:buChar char="-"/>
            </a:pPr>
            <a:r>
              <a:rPr lang="en-US" baseline="0" dirty="0" smtClean="0"/>
              <a:t>  In the scientific field the oils diatoms make are called lipids.</a:t>
            </a:r>
          </a:p>
          <a:p>
            <a:pPr>
              <a:buFontTx/>
              <a:buChar char="-"/>
            </a:pPr>
            <a:r>
              <a:rPr lang="en-US" baseline="0" dirty="0" smtClean="0"/>
              <a:t> There are multiple different ways lipids are harvested from diatoms but in general the cells are broken up and the lipids are extracted from what’s left, this is called the slurry.</a:t>
            </a:r>
          </a:p>
          <a:p>
            <a:pPr lvl="1">
              <a:buFont typeface="Arial" pitchFamily="34" charset="0"/>
              <a:buChar char="•"/>
            </a:pPr>
            <a:r>
              <a:rPr lang="en-US" baseline="0" dirty="0" smtClean="0"/>
              <a:t> Here is a nice little explanation and diagram of the harvesting process: http://www.csa.com/discoveryguides/biofuel/review7.php .</a:t>
            </a:r>
          </a:p>
          <a:p>
            <a:pPr>
              <a:buFontTx/>
              <a:buChar char="-"/>
            </a:pPr>
            <a:r>
              <a:rPr lang="en-US" baseline="0" dirty="0" smtClean="0"/>
              <a:t>Another </a:t>
            </a:r>
            <a:r>
              <a:rPr lang="en-US" baseline="0" dirty="0" err="1" smtClean="0"/>
              <a:t>biofuel</a:t>
            </a:r>
            <a:r>
              <a:rPr lang="en-US" baseline="0" dirty="0" smtClean="0"/>
              <a:t> source students may have heard of is corn to make Ethanol, here are some reasons researchers are looking into diatoms rather than corn: </a:t>
            </a:r>
          </a:p>
          <a:p>
            <a:pPr lvl="1">
              <a:buFont typeface="Arial" pitchFamily="34" charset="0"/>
              <a:buChar char="•"/>
            </a:pPr>
            <a:r>
              <a:rPr lang="en-US" baseline="0" dirty="0" smtClean="0"/>
              <a:t> Diatoms can be grown in ponds or under artificial light.</a:t>
            </a:r>
          </a:p>
          <a:p>
            <a:pPr lvl="1">
              <a:buFont typeface="Arial" pitchFamily="34" charset="0"/>
              <a:buChar char="•"/>
            </a:pPr>
            <a:r>
              <a:rPr lang="en-US" baseline="0" dirty="0" smtClean="0"/>
              <a:t> Diatoms can be grown in pods on land that crops cannot be grown on. This means that no crop land would be used in order to make fuels so a food source would not be impacted.</a:t>
            </a:r>
          </a:p>
          <a:p>
            <a:pPr lvl="1">
              <a:buFont typeface="Arial" pitchFamily="34" charset="0"/>
              <a:buChar char="•"/>
            </a:pPr>
            <a:r>
              <a:rPr lang="en-US" baseline="0" dirty="0" smtClean="0"/>
              <a:t> A small fraction of current land use would sustain all fuel.</a:t>
            </a:r>
          </a:p>
          <a:p>
            <a:pPr>
              <a:buFontTx/>
              <a:buChar char="-"/>
            </a:pPr>
            <a:r>
              <a:rPr lang="en-US" baseline="0" dirty="0" smtClean="0"/>
              <a:t> Although diatoms aren’t ready for industrial use, current research is being done in order to make them a better option.</a:t>
            </a:r>
          </a:p>
          <a:p>
            <a:pPr>
              <a:buFontTx/>
              <a:buChar char="-"/>
            </a:pPr>
            <a:r>
              <a:rPr lang="en-US" baseline="0" dirty="0" smtClean="0"/>
              <a:t> Different scientific labs are attempting to isolate strains of diatoms which are the most efficient at making lipids.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a:buFontTx/>
              <a:buChar char="-"/>
            </a:pPr>
            <a:endParaRPr lang="en-US" dirty="0" smtClean="0"/>
          </a:p>
        </p:txBody>
      </p:sp>
      <p:sp>
        <p:nvSpPr>
          <p:cNvPr id="4" name="Slide Number Placeholder 3"/>
          <p:cNvSpPr>
            <a:spLocks noGrp="1"/>
          </p:cNvSpPr>
          <p:nvPr>
            <p:ph type="sldNum" sz="quarter" idx="10"/>
          </p:nvPr>
        </p:nvSpPr>
        <p:spPr/>
        <p:txBody>
          <a:bodyPr/>
          <a:lstStyle/>
          <a:p>
            <a:fld id="{DC2766DC-A720-4AE7-87E6-6CE79FFD0C49}"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aseline="0" dirty="0" smtClean="0"/>
              <a:t> Demonstrate how diatom and their frustules can actually be used in research.</a:t>
            </a:r>
          </a:p>
          <a:p>
            <a:pPr lvl="1">
              <a:buFont typeface="Arial" pitchFamily="34" charset="0"/>
              <a:buChar char="•"/>
            </a:pPr>
            <a:r>
              <a:rPr lang="en-US" baseline="0" dirty="0" smtClean="0"/>
              <a:t> This image shows a diatom frustule (which no longer contains the living cell) that researchers covered with a drug called dopamine (DOPA).</a:t>
            </a:r>
          </a:p>
          <a:p>
            <a:pPr lvl="1">
              <a:buFont typeface="Arial" pitchFamily="34" charset="0"/>
              <a:buChar char="•"/>
            </a:pPr>
            <a:r>
              <a:rPr lang="en-US" baseline="0" dirty="0" smtClean="0"/>
              <a:t> These researchers were looking at using frustules for slow release drug delivery, if a person swallowed this frustule like a pill, the drug on the outside of the frustule would get into their body right away and the drug inside of the frustule would slowly leak out through the holes in the frustule.</a:t>
            </a:r>
          </a:p>
          <a:p>
            <a:pPr lvl="1">
              <a:buFont typeface="Arial" pitchFamily="34" charset="0"/>
              <a:buChar char="•"/>
            </a:pPr>
            <a:r>
              <a:rPr lang="en-US" baseline="0" dirty="0" smtClean="0"/>
              <a:t> Some researchers are interested in changing the shapes of diatom frustules using mutation so they are more effective for uses like this.</a:t>
            </a:r>
          </a:p>
          <a:p>
            <a:pPr lvl="1">
              <a:buFont typeface="Arial" pitchFamily="34" charset="0"/>
              <a:buChar char="•"/>
            </a:pPr>
            <a:r>
              <a:rPr lang="en-US" baseline="0" dirty="0" smtClean="0"/>
              <a:t> These experiments were done with frustules created by normal diatoms but if scientists could find a way to mutate the genes involved in creating the frustule structure than perhaps they could create different frustules which would release drugs at different rates. For example a frustule with much smaller pores would have much slower drug release than a frustule with larger pores, being able to mutate the gene that controls the pore size would be really helpful.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baseline="0" dirty="0" smtClean="0"/>
              <a:t>- </a:t>
            </a:r>
            <a:r>
              <a:rPr lang="en-US" u="sng" baseline="0" dirty="0" smtClean="0"/>
              <a:t>Students record answers to guided notes questions</a:t>
            </a:r>
            <a:r>
              <a:rPr lang="en-US" baseline="0" dirty="0" smtClean="0"/>
              <a:t>: </a:t>
            </a:r>
          </a:p>
          <a:p>
            <a:pPr marL="685800" lvl="1" indent="-228600">
              <a:buFont typeface="+mj-lt"/>
              <a:buAutoNum type="arabicParenR" startAt="16"/>
            </a:pPr>
            <a:r>
              <a:rPr lang="en-US" sz="1200" kern="1200" dirty="0" smtClean="0">
                <a:solidFill>
                  <a:schemeClr val="tx1"/>
                </a:solidFill>
                <a:latin typeface="+mn-lt"/>
                <a:ea typeface="+mn-ea"/>
                <a:cs typeface="+mn-cs"/>
              </a:rPr>
              <a:t> Frustules can be used in research about _____________________.</a:t>
            </a:r>
          </a:p>
          <a:p>
            <a:pPr marL="1143000" lvl="2" indent="-228600">
              <a:buFont typeface="Wingdings" pitchFamily="2" charset="2"/>
              <a:buChar char="§"/>
            </a:pPr>
            <a:r>
              <a:rPr lang="en-US" sz="1200" b="0" kern="1200" baseline="0" dirty="0" smtClean="0">
                <a:solidFill>
                  <a:schemeClr val="tx1"/>
                </a:solidFill>
                <a:latin typeface="+mn-lt"/>
                <a:ea typeface="+mn-ea"/>
                <a:cs typeface="+mn-cs"/>
              </a:rPr>
              <a:t>ESR: Drugs, doses of drugs, medicine</a:t>
            </a:r>
            <a:endParaRPr lang="en-US" b="0" baseline="0" dirty="0" smtClean="0"/>
          </a:p>
          <a:p>
            <a:pPr>
              <a:buFontTx/>
              <a:buNone/>
            </a:pPr>
            <a:endParaRPr lang="en-US" baseline="0" dirty="0" smtClean="0"/>
          </a:p>
          <a:p>
            <a:pPr>
              <a:buFontTx/>
              <a:buNone/>
            </a:pPr>
            <a:r>
              <a:rPr lang="en-US" b="1" baseline="0" dirty="0" smtClean="0"/>
              <a:t>SLIDE GOAL:</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To show students how diatom</a:t>
            </a:r>
            <a:r>
              <a:rPr lang="en-US" baseline="0" dirty="0" smtClean="0"/>
              <a:t> frustules </a:t>
            </a:r>
            <a:r>
              <a:rPr lang="en-US" dirty="0" smtClean="0"/>
              <a:t>can be used</a:t>
            </a:r>
            <a:r>
              <a:rPr lang="en-US" baseline="0" dirty="0" smtClean="0"/>
              <a:t> for scientific research.</a:t>
            </a:r>
            <a:endParaRPr lang="en-US" dirty="0" smtClean="0"/>
          </a:p>
          <a:p>
            <a:pPr>
              <a:buFontTx/>
              <a:buNone/>
            </a:pPr>
            <a:endParaRPr lang="en-US" dirty="0" smtClean="0"/>
          </a:p>
          <a:p>
            <a:r>
              <a:rPr lang="en-US" b="1" dirty="0" smtClean="0"/>
              <a:t>NOTES:</a:t>
            </a:r>
            <a:endParaRPr lang="en-US" baseline="0" dirty="0" smtClean="0"/>
          </a:p>
          <a:p>
            <a:pPr>
              <a:buFontTx/>
              <a:buChar char="-"/>
            </a:pPr>
            <a:r>
              <a:rPr lang="en-US" baseline="0" dirty="0" smtClean="0"/>
              <a:t> Dopamine is a neurotransmitter used in the brain. Sometimes dopamine can be used to treat people with heart problems.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t>
            </a:r>
            <a:r>
              <a:rPr lang="en-US" b="0" baseline="0" dirty="0" smtClean="0"/>
              <a:t> Drug delivery figure: </a:t>
            </a:r>
            <a:r>
              <a:rPr lang="en-US" b="0" baseline="0" dirty="0" err="1" smtClean="0"/>
              <a:t>Losic</a:t>
            </a:r>
            <a:r>
              <a:rPr lang="en-US" b="0" baseline="0" dirty="0" smtClean="0"/>
              <a:t> et al., Surface fictionalization of diatoms with dopamine modified iron-oxide </a:t>
            </a:r>
            <a:r>
              <a:rPr lang="en-US" b="0" baseline="0" dirty="0" err="1" smtClean="0"/>
              <a:t>nanoparticles</a:t>
            </a:r>
            <a:r>
              <a:rPr lang="en-US" b="0" baseline="0" dirty="0" smtClean="0"/>
              <a:t>: Towards magnetically guided drug </a:t>
            </a:r>
            <a:r>
              <a:rPr lang="en-US" b="0" baseline="0" dirty="0" err="1" smtClean="0"/>
              <a:t>microcarriers</a:t>
            </a:r>
            <a:r>
              <a:rPr lang="en-US" b="0" baseline="0" dirty="0" smtClean="0"/>
              <a:t> with biologically derived morphologies, </a:t>
            </a:r>
            <a:r>
              <a:rPr lang="en-US" dirty="0" smtClean="0">
                <a:hlinkClick r:id="rId3"/>
              </a:rPr>
              <a:t>http://pubs.rsc.org/en/content/articlehtml/2010/cc/c0cc01305f</a:t>
            </a:r>
            <a:endParaRPr lang="en-US" b="0"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baseline="0" dirty="0" smtClean="0"/>
              <a:t>Student slide: EXPLORE</a:t>
            </a:r>
          </a:p>
          <a:p>
            <a:pPr>
              <a:buFontTx/>
              <a:buNone/>
            </a:pPr>
            <a:endParaRPr lang="en-US" baseline="0"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Describe how scientists create mutant diatoms.</a:t>
            </a:r>
          </a:p>
          <a:p>
            <a:pPr lvl="1">
              <a:buFont typeface="Arial" pitchFamily="34" charset="0"/>
              <a:buChar char="•"/>
            </a:pPr>
            <a:r>
              <a:rPr lang="en-US" baseline="0" dirty="0" smtClean="0"/>
              <a:t> Frame 0: There are a few different ways scientists can create mutant diatoms for projects like the research I just showed you. </a:t>
            </a:r>
          </a:p>
          <a:p>
            <a:pPr lvl="1">
              <a:buFont typeface="Arial" pitchFamily="34" charset="0"/>
              <a:buChar char="•"/>
            </a:pPr>
            <a:r>
              <a:rPr lang="en-US" baseline="0" dirty="0" smtClean="0"/>
              <a:t> Frame 1: One way is exposing them to </a:t>
            </a:r>
            <a:r>
              <a:rPr lang="en-US" baseline="0" dirty="0" err="1" smtClean="0"/>
              <a:t>Uv</a:t>
            </a:r>
            <a:r>
              <a:rPr lang="en-US" baseline="0" dirty="0" smtClean="0"/>
              <a:t> light. </a:t>
            </a:r>
          </a:p>
          <a:p>
            <a:pPr lvl="1">
              <a:buFont typeface="Arial" pitchFamily="34" charset="0"/>
              <a:buChar char="•"/>
            </a:pPr>
            <a:r>
              <a:rPr lang="en-US" baseline="0" dirty="0" smtClean="0"/>
              <a:t> Frame 2: Remember the picture on the screen is what a normal diatom looks like. </a:t>
            </a:r>
          </a:p>
          <a:p>
            <a:pPr lvl="1">
              <a:buFont typeface="Arial" pitchFamily="34" charset="0"/>
              <a:buChar char="•"/>
            </a:pPr>
            <a:r>
              <a:rPr lang="en-US" baseline="0" dirty="0" smtClean="0"/>
              <a:t> Frame 3: Here are some examples of mutant diatoms created by a scientist at University of California San Diego- Scripps Institution of Oceanography.</a:t>
            </a:r>
          </a:p>
          <a:p>
            <a:pPr lvl="0">
              <a:buFontTx/>
              <a:buChar char="-"/>
            </a:pPr>
            <a:r>
              <a:rPr lang="en-US" baseline="0" dirty="0" smtClean="0"/>
              <a:t>Ask: Can anyone describe the differences they see between the normal frustule and the mutant ones?</a:t>
            </a:r>
          </a:p>
          <a:p>
            <a:pPr lvl="1">
              <a:buFont typeface="Arial" pitchFamily="34" charset="0"/>
              <a:buChar char="•"/>
            </a:pPr>
            <a:r>
              <a:rPr lang="en-US" baseline="0" dirty="0" smtClean="0"/>
              <a:t> Allow for students to share out. </a:t>
            </a:r>
          </a:p>
          <a:p>
            <a:pPr lvl="1">
              <a:buFont typeface="Arial" pitchFamily="34" charset="0"/>
              <a:buChar char="•"/>
            </a:pPr>
            <a:r>
              <a:rPr lang="en-US" baseline="0" dirty="0" smtClean="0"/>
              <a:t> ESR: The mutants… are less bumpy, are smoother, have big bump in the middle.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baseline="0" dirty="0" smtClean="0"/>
              <a:t>- </a:t>
            </a:r>
            <a:r>
              <a:rPr lang="en-US" u="sng" baseline="0" dirty="0" smtClean="0"/>
              <a:t>Students record answers to guided notes questions</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arenR" startAt="17"/>
              <a:tabLst/>
              <a:defRPr/>
            </a:pPr>
            <a:r>
              <a:rPr lang="en-US" sz="1200" kern="1200" dirty="0" smtClean="0">
                <a:solidFill>
                  <a:schemeClr val="tx1"/>
                </a:solidFill>
                <a:latin typeface="+mn-lt"/>
                <a:ea typeface="+mn-ea"/>
                <a:cs typeface="+mn-cs"/>
              </a:rPr>
              <a:t> This diatom is a mutant. Scientists can create mutant diatoms using ____________________________________.</a:t>
            </a:r>
          </a:p>
          <a:p>
            <a:pPr marL="1143000" marR="0" lvl="2"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200" b="0" kern="1200" baseline="0" dirty="0" smtClean="0">
                <a:solidFill>
                  <a:schemeClr val="tx1"/>
                </a:solidFill>
                <a:latin typeface="+mn-lt"/>
                <a:ea typeface="+mn-ea"/>
                <a:cs typeface="+mn-cs"/>
              </a:rPr>
              <a:t> ESR: </a:t>
            </a:r>
            <a:r>
              <a:rPr lang="en-US" sz="1200" b="0" kern="1200" baseline="0" dirty="0" err="1" smtClean="0">
                <a:solidFill>
                  <a:schemeClr val="tx1"/>
                </a:solidFill>
                <a:latin typeface="+mn-lt"/>
                <a:ea typeface="+mn-ea"/>
                <a:cs typeface="+mn-cs"/>
              </a:rPr>
              <a:t>Uv</a:t>
            </a:r>
            <a:r>
              <a:rPr lang="en-US" sz="1200" b="0" kern="1200" baseline="0" dirty="0" smtClean="0">
                <a:solidFill>
                  <a:schemeClr val="tx1"/>
                </a:solidFill>
                <a:latin typeface="+mn-lt"/>
                <a:ea typeface="+mn-ea"/>
                <a:cs typeface="+mn-cs"/>
              </a:rPr>
              <a:t> light</a:t>
            </a:r>
            <a:endParaRPr lang="en-US" b="0" baseline="0" dirty="0" smtClean="0"/>
          </a:p>
          <a:p>
            <a:pPr>
              <a:buFontTx/>
              <a:buNone/>
            </a:pPr>
            <a:endParaRPr lang="en-US" baseline="0" dirty="0" smtClean="0"/>
          </a:p>
          <a:p>
            <a:pPr>
              <a:buFontTx/>
              <a:buNone/>
            </a:pPr>
            <a:r>
              <a:rPr lang="en-US" b="1" baseline="0" dirty="0" smtClean="0"/>
              <a:t>SLIDE GOAL:</a:t>
            </a:r>
          </a:p>
          <a:p>
            <a:pPr>
              <a:buFontTx/>
              <a:buChar char="-"/>
            </a:pPr>
            <a:r>
              <a:rPr lang="en-US" dirty="0" smtClean="0"/>
              <a:t>Link the</a:t>
            </a:r>
            <a:r>
              <a:rPr lang="en-US" baseline="0" dirty="0" smtClean="0"/>
              <a:t> research done by a specific scientist at Scripps Institution of oceanography, this will then lead into their own mutant diatom models. </a:t>
            </a:r>
          </a:p>
          <a:p>
            <a:pPr>
              <a:buFontTx/>
              <a:buChar char="-"/>
            </a:pPr>
            <a:endParaRPr lang="en-US" dirty="0" smtClean="0"/>
          </a:p>
          <a:p>
            <a:r>
              <a:rPr lang="en-US" b="1" dirty="0" smtClean="0"/>
              <a:t>NOTES:</a:t>
            </a:r>
          </a:p>
          <a:p>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 </a:t>
            </a:r>
            <a:r>
              <a:rPr lang="en-US" b="0" dirty="0" smtClean="0">
                <a:latin typeface="Calibri" charset="0"/>
              </a:rPr>
              <a:t>Diatom</a:t>
            </a:r>
            <a:r>
              <a:rPr lang="en-US" b="0" baseline="0" dirty="0" smtClean="0">
                <a:latin typeface="Calibri" charset="0"/>
              </a:rPr>
              <a:t> images: Personal image taken by S. </a:t>
            </a:r>
            <a:r>
              <a:rPr lang="en-US" b="0" baseline="0" dirty="0" err="1" smtClean="0">
                <a:latin typeface="Calibri" charset="0"/>
              </a:rPr>
              <a:t>Lerch</a:t>
            </a:r>
            <a:r>
              <a:rPr lang="en-US" b="0" baseline="0" dirty="0" smtClean="0">
                <a:latin typeface="Calibri" charset="0"/>
              </a:rPr>
              <a:t> using a scanning electron microscope (SEM)</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DC2766DC-A720-4AE7-87E6-6CE79FFD0C49}"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 slide: EXPLORE</a:t>
            </a:r>
            <a:br>
              <a:rPr lang="en-US" b="0" dirty="0" smtClean="0"/>
            </a:br>
            <a:endParaRPr lang="en-US" b="0" dirty="0" smtClean="0"/>
          </a:p>
          <a:p>
            <a:r>
              <a:rPr lang="en-US" b="1" dirty="0" smtClean="0"/>
              <a:t>INSTRUCTIONS:</a:t>
            </a:r>
            <a:endParaRPr lang="en-US" baseline="0" dirty="0" smtClean="0"/>
          </a:p>
          <a:p>
            <a:pPr>
              <a:buFontTx/>
              <a:buChar char="-"/>
            </a:pPr>
            <a:r>
              <a:rPr lang="en-US" baseline="0" dirty="0" smtClean="0"/>
              <a:t> Remind students this is a review of terms learned in the previous slides.</a:t>
            </a:r>
          </a:p>
          <a:p>
            <a:pPr>
              <a:buFontTx/>
              <a:buChar char="-"/>
            </a:pPr>
            <a:r>
              <a:rPr lang="en-US" baseline="0" dirty="0" smtClean="0"/>
              <a:t> Give students time to record new vocabulary terms.</a:t>
            </a:r>
          </a:p>
          <a:p>
            <a:pPr lvl="1">
              <a:buFont typeface="Arial" pitchFamily="34" charset="0"/>
              <a:buChar char="•"/>
            </a:pPr>
            <a:r>
              <a:rPr lang="en-US" u="sng" baseline="0" dirty="0" smtClean="0"/>
              <a:t> Students record vocabulary in notebooks.</a:t>
            </a:r>
          </a:p>
          <a:p>
            <a:pPr>
              <a:buFontTx/>
              <a:buChar char="-"/>
            </a:pPr>
            <a:endParaRPr lang="en-US" baseline="0" dirty="0" smtClean="0"/>
          </a:p>
          <a:p>
            <a:pPr>
              <a:buFontTx/>
              <a:buNone/>
            </a:pPr>
            <a:r>
              <a:rPr lang="en-US" b="1" baseline="0" dirty="0" smtClean="0"/>
              <a:t>SLIDE GOAL:</a:t>
            </a:r>
          </a:p>
          <a:p>
            <a:pPr>
              <a:buFontTx/>
              <a:buChar char="-"/>
            </a:pPr>
            <a:r>
              <a:rPr lang="en-US" dirty="0" smtClean="0"/>
              <a:t>Give students a moment to pause and</a:t>
            </a:r>
            <a:r>
              <a:rPr lang="en-US" baseline="0" dirty="0" smtClean="0"/>
              <a:t> write down all the new vocabulary. This should give them a chance to assimilate the new information before moving on.</a:t>
            </a:r>
          </a:p>
          <a:p>
            <a:pPr>
              <a:buFontTx/>
              <a:buNone/>
            </a:pPr>
            <a:endParaRPr lang="en-US" dirty="0" smtClean="0"/>
          </a:p>
          <a:p>
            <a:r>
              <a:rPr lang="en-US" b="1" dirty="0" smtClean="0"/>
              <a:t>NOTES:</a:t>
            </a:r>
            <a:endParaRPr lang="en-US" baseline="0" dirty="0" smtClean="0"/>
          </a:p>
          <a:p>
            <a:pPr lvl="1">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 slide: EXPLORE</a:t>
            </a:r>
          </a:p>
          <a:p>
            <a:endParaRPr lang="en-US" b="1" dirty="0" smtClean="0"/>
          </a:p>
          <a:p>
            <a:r>
              <a:rPr lang="en-US" b="1" dirty="0" smtClean="0"/>
              <a:t>INSTRUCTIONS:</a:t>
            </a:r>
          </a:p>
          <a:p>
            <a:pPr>
              <a:buFontTx/>
              <a:buChar char="-"/>
            </a:pPr>
            <a:r>
              <a:rPr lang="en-US" baseline="0" dirty="0" smtClean="0"/>
              <a:t> Start to introduce the activity for the lesson.</a:t>
            </a:r>
          </a:p>
          <a:p>
            <a:pPr lvl="1">
              <a:buFont typeface="Arial" pitchFamily="34" charset="0"/>
              <a:buChar char="•"/>
            </a:pPr>
            <a:r>
              <a:rPr lang="en-US" baseline="0" dirty="0" smtClean="0"/>
              <a:t> Now that you all know about mutant diatoms I want to look at these diatom images again.</a:t>
            </a:r>
          </a:p>
          <a:p>
            <a:pPr lvl="1">
              <a:buFont typeface="Arial" pitchFamily="34" charset="0"/>
              <a:buChar char="•"/>
            </a:pPr>
            <a:r>
              <a:rPr lang="en-US" baseline="0" dirty="0" smtClean="0"/>
              <a:t> These are the different species of diatoms we will be looking at in the upcoming activity.</a:t>
            </a:r>
          </a:p>
          <a:p>
            <a:pPr lvl="1">
              <a:buFont typeface="Arial" pitchFamily="34" charset="0"/>
              <a:buChar char="•"/>
            </a:pPr>
            <a:r>
              <a:rPr lang="en-US" baseline="0" dirty="0" smtClean="0"/>
              <a:t> Everyone is going to get the chance to come up with their own hypothetical mutation for one of these diatoms and make a model of it.</a:t>
            </a:r>
          </a:p>
          <a:p>
            <a:pPr lvl="1">
              <a:buFont typeface="Arial" pitchFamily="34" charset="0"/>
              <a:buChar char="•"/>
            </a:pPr>
            <a:r>
              <a:rPr lang="en-US" baseline="0" dirty="0" smtClean="0"/>
              <a:t> First we are going to go through the different structures these diatoms have and what they do so that we can think about what might happen if they are mutated.</a:t>
            </a:r>
          </a:p>
          <a:p>
            <a:pPr lvl="0">
              <a:buFontTx/>
              <a:buChar char="-"/>
            </a:pPr>
            <a:r>
              <a:rPr lang="en-US" baseline="0" dirty="0" smtClean="0"/>
              <a:t>Set up for the upcoming vocabulary</a:t>
            </a:r>
          </a:p>
          <a:p>
            <a:pPr lvl="1">
              <a:buFont typeface="Arial" pitchFamily="34" charset="0"/>
              <a:buChar char="•"/>
            </a:pPr>
            <a:r>
              <a:rPr lang="en-US" baseline="0" dirty="0" smtClean="0"/>
              <a:t> We are going to go over some very specific structures to diatoms and the vocabulary that goes with those structures in the next few slides.</a:t>
            </a:r>
          </a:p>
          <a:p>
            <a:pPr lvl="1">
              <a:buFont typeface="Arial" pitchFamily="34" charset="0"/>
              <a:buChar char="•"/>
            </a:pPr>
            <a:r>
              <a:rPr lang="en-US" baseline="0" dirty="0" smtClean="0"/>
              <a:t> I want you all to try and learn these words for this class, it will be helpful when you are creating your mutants. But these are not vocabulary words you will use very often unless you are talking about diatoms, so don’t worry if you don’t get them all. There will be a chance to record them in your notebooks as well.</a:t>
            </a:r>
          </a:p>
          <a:p>
            <a:pPr lvl="1">
              <a:buFont typeface="Arial" pitchFamily="34" charset="0"/>
              <a:buChar char="•"/>
            </a:pPr>
            <a:endParaRPr lang="en-US" baseline="0" dirty="0" smtClean="0"/>
          </a:p>
          <a:p>
            <a:pPr>
              <a:buFontTx/>
              <a:buNone/>
            </a:pPr>
            <a:r>
              <a:rPr lang="en-US" b="1" baseline="0" dirty="0" smtClean="0"/>
              <a:t>SLIDE GOAL:</a:t>
            </a:r>
          </a:p>
          <a:p>
            <a:pPr>
              <a:buFontTx/>
              <a:buNone/>
            </a:pPr>
            <a:r>
              <a:rPr lang="en-US" dirty="0" smtClean="0"/>
              <a:t>-</a:t>
            </a:r>
            <a:r>
              <a:rPr lang="en-US" baseline="0" dirty="0" smtClean="0"/>
              <a:t> Get students interested in the upcoming activity and give them a heads up WHY they should be paying attention for the next few slides.</a:t>
            </a:r>
            <a:endParaRPr lang="en-US" dirty="0" smtClean="0"/>
          </a:p>
          <a:p>
            <a:pPr>
              <a:buFontTx/>
              <a:buNone/>
            </a:pPr>
            <a:endParaRPr lang="en-US" dirty="0" smtClean="0"/>
          </a:p>
          <a:p>
            <a:r>
              <a:rPr lang="en-US" b="1" dirty="0" smtClean="0"/>
              <a:t>NOTES:</a:t>
            </a:r>
            <a:endParaRPr lang="en-US" baseline="0" dirty="0" smtClean="0"/>
          </a:p>
          <a:p>
            <a:pPr>
              <a:buFontTx/>
              <a:buChar char="-"/>
            </a:pPr>
            <a:r>
              <a:rPr lang="en-US" i="1" baseline="0" dirty="0" smtClean="0"/>
              <a:t> Essential notes slide </a:t>
            </a:r>
          </a:p>
          <a:p>
            <a:pPr>
              <a:buFontTx/>
              <a:buChar char="-"/>
            </a:pPr>
            <a:r>
              <a:rPr lang="en-US" i="1" baseline="0" dirty="0" smtClean="0"/>
              <a:t> </a:t>
            </a:r>
            <a:r>
              <a:rPr lang="en-US" i="0" baseline="0" dirty="0" smtClean="0"/>
              <a:t>All of the upcoming feature functions are theoretical to varying degrees. But for this lesson we will define each features function so that the impacts of changes in those features can be considered even though they are not completely known.</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 Diatom</a:t>
            </a:r>
            <a:r>
              <a:rPr lang="en-US" baseline="0" dirty="0" smtClean="0"/>
              <a:t> on upper left: S. </a:t>
            </a:r>
            <a:r>
              <a:rPr lang="en-US" baseline="0" dirty="0" err="1" smtClean="0"/>
              <a:t>Poulet</a:t>
            </a:r>
            <a:r>
              <a:rPr lang="en-US" baseline="0" dirty="0" smtClean="0"/>
              <a:t> and A. </a:t>
            </a:r>
            <a:r>
              <a:rPr lang="en-US" baseline="0" dirty="0" err="1" smtClean="0"/>
              <a:t>Cueff</a:t>
            </a:r>
            <a:r>
              <a:rPr lang="en-US" baseline="0" dirty="0" smtClean="0"/>
              <a:t>, </a:t>
            </a:r>
            <a:r>
              <a:rPr lang="en-US" sz="1200" u="sng" kern="1200" dirty="0" smtClean="0">
                <a:solidFill>
                  <a:schemeClr val="tx1"/>
                </a:solidFill>
                <a:latin typeface="+mn-lt"/>
                <a:ea typeface="+mn-ea"/>
                <a:cs typeface="+mn-cs"/>
                <a:hlinkClick r:id="rId3"/>
              </a:rPr>
              <a:t>http://planktonnet.awi.de/sci_images_detail.php?itemid=55850</a:t>
            </a: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Diatom on lower left: C.H. </a:t>
            </a:r>
            <a:r>
              <a:rPr lang="en-US" baseline="0" dirty="0" err="1" smtClean="0"/>
              <a:t>Júcar</a:t>
            </a:r>
            <a:r>
              <a:rPr lang="en-US" baseline="0" dirty="0" smtClean="0"/>
              <a:t> and Juan </a:t>
            </a:r>
            <a:r>
              <a:rPr lang="en-US" baseline="0" dirty="0" err="1" smtClean="0"/>
              <a:t>Alcober</a:t>
            </a:r>
            <a:r>
              <a:rPr lang="en-US" baseline="0" dirty="0" smtClean="0"/>
              <a:t> Bosch, </a:t>
            </a:r>
            <a:r>
              <a:rPr lang="en-US" sz="1200" u="sng" kern="1200" dirty="0" smtClean="0">
                <a:solidFill>
                  <a:schemeClr val="tx1"/>
                </a:solidFill>
                <a:latin typeface="+mn-lt"/>
                <a:ea typeface="+mn-ea"/>
                <a:cs typeface="+mn-cs"/>
                <a:hlinkClick r:id="rId4"/>
              </a:rPr>
              <a:t>http://eportal.magrama.gob.es/id_tax/ficha/buscador/1/30655</a:t>
            </a:r>
            <a:endParaRPr lang="en-US" b="0" baseline="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b="0" baseline="0" dirty="0" smtClean="0">
                <a:latin typeface="Calibri" charset="0"/>
              </a:rPr>
              <a:t> </a:t>
            </a:r>
            <a:r>
              <a:rPr lang="en-US" baseline="0" dirty="0" smtClean="0"/>
              <a:t>Diatom on bottom center: </a:t>
            </a:r>
            <a:r>
              <a:rPr lang="en-US" b="0" baseline="0" dirty="0" smtClean="0">
                <a:latin typeface="Calibri" charset="0"/>
              </a:rPr>
              <a:t>Personal image taken by S. </a:t>
            </a:r>
            <a:r>
              <a:rPr lang="en-US" b="0" baseline="0" dirty="0" err="1" smtClean="0">
                <a:latin typeface="Calibri" charset="0"/>
              </a:rPr>
              <a:t>Lerch</a:t>
            </a:r>
            <a:r>
              <a:rPr lang="en-US" b="0" baseline="0" dirty="0" smtClean="0">
                <a:latin typeface="Calibri" charset="0"/>
              </a:rPr>
              <a:t> using a scanning electron microscope (SEM)</a:t>
            </a:r>
            <a:endParaRPr lang="en-US" b="1"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Diatom in upper center: Eduardo Morales, </a:t>
            </a:r>
            <a:r>
              <a:rPr lang="en-US" sz="1200" u="sng" kern="1200" dirty="0" smtClean="0">
                <a:solidFill>
                  <a:schemeClr val="tx1"/>
                </a:solidFill>
                <a:latin typeface="+mn-lt"/>
                <a:ea typeface="+mn-ea"/>
                <a:cs typeface="+mn-cs"/>
                <a:hlinkClick r:id="rId5"/>
              </a:rPr>
              <a:t>http://westerndiatoms.colorado.edu/taxa/species/staurosirella_pinnata</a:t>
            </a:r>
            <a:endParaRPr lang="en-US" sz="1200" u="sng"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Diatom on upper right: Zhang et al. 2012, </a:t>
            </a:r>
            <a:r>
              <a:rPr lang="en-US" sz="1200" u="sng" kern="1200" dirty="0" smtClean="0">
                <a:solidFill>
                  <a:schemeClr val="tx1"/>
                </a:solidFill>
                <a:latin typeface="+mn-lt"/>
                <a:ea typeface="+mn-ea"/>
                <a:cs typeface="+mn-cs"/>
                <a:hlinkClick r:id="rId6"/>
              </a:rPr>
              <a:t>http://iopscience.iop.org/0960-1317/22/3/035021/article</a:t>
            </a:r>
            <a:endParaRPr lang="en-US" baseline="0" dirty="0" smtClean="0"/>
          </a:p>
          <a:p>
            <a:r>
              <a:rPr lang="en-US" sz="1200" u="none" kern="1200" baseline="0" dirty="0" smtClean="0">
                <a:solidFill>
                  <a:schemeClr val="tx1"/>
                </a:solidFill>
                <a:latin typeface="+mn-lt"/>
                <a:ea typeface="+mn-ea"/>
                <a:cs typeface="+mn-cs"/>
              </a:rPr>
              <a:t> </a:t>
            </a:r>
            <a:r>
              <a:rPr lang="en-US" baseline="0" dirty="0" smtClean="0"/>
              <a:t>Diatom on lower right: N. </a:t>
            </a:r>
            <a:r>
              <a:rPr lang="en-US" baseline="0" dirty="0" err="1" smtClean="0"/>
              <a:t>Kröger</a:t>
            </a:r>
            <a:r>
              <a:rPr lang="en-US" baseline="0" dirty="0" smtClean="0"/>
              <a:t>, </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7"/>
              </a:rPr>
              <a:t>http://www.awi.de/en/news/press_releases/detail/item/decoded_gene_sequence_of_the_diatom_thalassiosira_pseudonana/?cHash=8ff007467b37df7fbd949817c3058e03</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endParaRPr lang="en-US" b="0" baseline="0"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 slide: EXPLORE</a:t>
            </a:r>
          </a:p>
          <a:p>
            <a:endParaRPr lang="en-US" b="1"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Explain what pores are and why diatoms need them.</a:t>
            </a:r>
          </a:p>
          <a:p>
            <a:pPr lvl="1">
              <a:buFont typeface="Arial" pitchFamily="34" charset="0"/>
              <a:buChar char="•"/>
            </a:pPr>
            <a:r>
              <a:rPr lang="en-US" baseline="0" dirty="0" smtClean="0"/>
              <a:t> Frame 0: Here are some of those same images of diatoms we just looked like.</a:t>
            </a:r>
          </a:p>
          <a:p>
            <a:pPr lvl="1">
              <a:buFont typeface="Arial" pitchFamily="34" charset="0"/>
              <a:buChar char="•"/>
            </a:pPr>
            <a:r>
              <a:rPr lang="en-US" baseline="0" dirty="0" smtClean="0"/>
              <a:t> Frame 1: All diatom frustules have small holes in the. Here are some close up images of those pores.</a:t>
            </a:r>
          </a:p>
          <a:p>
            <a:pPr lvl="1">
              <a:buFont typeface="Arial" pitchFamily="34" charset="0"/>
              <a:buChar char="•"/>
            </a:pPr>
            <a:r>
              <a:rPr lang="en-US" baseline="0" dirty="0" smtClean="0"/>
              <a:t> Frame 2: These holes can look different in different species but they are all have the same purpose.</a:t>
            </a:r>
          </a:p>
          <a:p>
            <a:pPr lvl="1">
              <a:buFont typeface="Arial" pitchFamily="34" charset="0"/>
              <a:buChar char="•"/>
            </a:pPr>
            <a:r>
              <a:rPr lang="en-US" baseline="0" dirty="0" smtClean="0"/>
              <a:t> The pores let water into the frustule so that the cell can absorb nutrients from it. </a:t>
            </a:r>
          </a:p>
          <a:p>
            <a:pPr lvl="1">
              <a:buFont typeface="Arial" pitchFamily="34" charset="0"/>
              <a:buChar char="•"/>
            </a:pPr>
            <a:r>
              <a:rPr lang="en-US" baseline="0" dirty="0" smtClean="0"/>
              <a:t> The pores also help to protect the cell from viruses, the viruses can’t get through the pores so they can’t make the cell sick.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u="none" baseline="0" dirty="0" smtClean="0"/>
              <a:t>- </a:t>
            </a:r>
            <a:r>
              <a:rPr lang="en-US" u="sng" baseline="0" dirty="0" smtClean="0"/>
              <a:t>Students record answers to guided notes questions</a:t>
            </a:r>
            <a:r>
              <a:rPr lang="en-US" baseline="0" dirty="0" smtClean="0"/>
              <a:t>: </a:t>
            </a:r>
          </a:p>
          <a:p>
            <a:pPr marL="685800" marR="0" lvl="1" indent="-228600" algn="l" defTabSz="914400" rtl="0" eaLnBrk="1" fontAlgn="auto" latinLnBrk="0" hangingPunct="1">
              <a:lnSpc>
                <a:spcPct val="100000"/>
              </a:lnSpc>
              <a:spcBef>
                <a:spcPts val="0"/>
              </a:spcBef>
              <a:spcAft>
                <a:spcPts val="0"/>
              </a:spcAft>
              <a:buClrTx/>
              <a:buSzTx/>
              <a:buFont typeface="+mj-lt"/>
              <a:buAutoNum type="arabicParenR" startAt="18"/>
              <a:tabLst/>
              <a:defRPr/>
            </a:pPr>
            <a:r>
              <a:rPr lang="en-US" sz="1200" kern="1200" dirty="0" smtClean="0">
                <a:solidFill>
                  <a:schemeClr val="tx1"/>
                </a:solidFill>
                <a:latin typeface="+mn-lt"/>
                <a:ea typeface="+mn-ea"/>
                <a:cs typeface="+mn-cs"/>
              </a:rPr>
              <a:t>Diatoms need pores to _____________________________ and  ____________________________________________.</a:t>
            </a:r>
          </a:p>
          <a:p>
            <a:pPr marL="1143000" marR="0" lvl="2"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sz="1200" kern="1200" dirty="0" smtClean="0">
                <a:solidFill>
                  <a:schemeClr val="tx1"/>
                </a:solidFill>
                <a:latin typeface="+mn-lt"/>
                <a:ea typeface="+mn-ea"/>
                <a:cs typeface="+mn-cs"/>
              </a:rPr>
              <a:t> ESR: Get</a:t>
            </a:r>
            <a:r>
              <a:rPr lang="en-US" sz="1200" kern="1200" baseline="0" dirty="0" smtClean="0">
                <a:solidFill>
                  <a:schemeClr val="tx1"/>
                </a:solidFill>
                <a:latin typeface="+mn-lt"/>
                <a:ea typeface="+mn-ea"/>
                <a:cs typeface="+mn-cs"/>
              </a:rPr>
              <a:t> nutrients, allow in nutrients &amp; keep viruses out, protect them</a:t>
            </a:r>
            <a:endParaRPr lang="en-US" sz="1200" kern="1200" dirty="0" smtClean="0">
              <a:solidFill>
                <a:schemeClr val="tx1"/>
              </a:solidFill>
              <a:latin typeface="+mn-lt"/>
              <a:ea typeface="+mn-ea"/>
              <a:cs typeface="+mn-cs"/>
            </a:endParaRPr>
          </a:p>
          <a:p>
            <a:pPr lvl="0">
              <a:buFont typeface="Arial" pitchFamily="34" charset="0"/>
              <a:buNone/>
            </a:pPr>
            <a:endParaRPr lang="en-US" baseline="0" dirty="0" smtClean="0"/>
          </a:p>
          <a:p>
            <a:pPr>
              <a:buFontTx/>
              <a:buNone/>
            </a:pPr>
            <a:r>
              <a:rPr lang="en-US" b="1" baseline="0" dirty="0" smtClean="0"/>
              <a:t>SLIDE GOAL:</a:t>
            </a:r>
          </a:p>
          <a:p>
            <a:pPr>
              <a:buFontTx/>
              <a:buChar char="-"/>
            </a:pPr>
            <a:r>
              <a:rPr lang="en-US" dirty="0" smtClean="0"/>
              <a:t>Show</a:t>
            </a:r>
            <a:r>
              <a:rPr lang="en-US" baseline="0" dirty="0" smtClean="0"/>
              <a:t> students what pores are and why diatom’s need them.</a:t>
            </a:r>
          </a:p>
          <a:p>
            <a:pPr>
              <a:buFontTx/>
              <a:buChar char="-"/>
            </a:pPr>
            <a:endParaRPr lang="en-US" dirty="0" smtClean="0"/>
          </a:p>
          <a:p>
            <a:r>
              <a:rPr lang="en-US" b="1" dirty="0" smtClean="0"/>
              <a:t>NOTES:</a:t>
            </a: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 Diatom</a:t>
            </a:r>
            <a:r>
              <a:rPr lang="en-US" baseline="0" dirty="0" smtClean="0"/>
              <a:t> on upper left: C.H. </a:t>
            </a:r>
            <a:r>
              <a:rPr lang="en-US" baseline="0" dirty="0" err="1" smtClean="0"/>
              <a:t>Júcar</a:t>
            </a:r>
            <a:r>
              <a:rPr lang="en-US" baseline="0" dirty="0" smtClean="0"/>
              <a:t> and Juan </a:t>
            </a:r>
            <a:r>
              <a:rPr lang="en-US" baseline="0" dirty="0" err="1" smtClean="0"/>
              <a:t>Alcober</a:t>
            </a:r>
            <a:r>
              <a:rPr lang="en-US" baseline="0" dirty="0" smtClean="0"/>
              <a:t> Bosch, </a:t>
            </a:r>
            <a:r>
              <a:rPr lang="en-US" sz="1200" u="sng" kern="1200" dirty="0" smtClean="0">
                <a:solidFill>
                  <a:schemeClr val="tx1"/>
                </a:solidFill>
                <a:latin typeface="+mn-lt"/>
                <a:ea typeface="+mn-ea"/>
                <a:cs typeface="+mn-cs"/>
                <a:hlinkClick r:id="rId3"/>
              </a:rPr>
              <a:t>http://eportal.magrama.gob.es/id_tax/ficha/buscador/1/30655</a:t>
            </a:r>
            <a:endParaRPr lang="en-US" baseline="0" dirty="0" smtClean="0"/>
          </a:p>
          <a:p>
            <a:r>
              <a:rPr lang="en-US" baseline="0" dirty="0" smtClean="0"/>
              <a:t>- Diatom on lower left: N. </a:t>
            </a:r>
            <a:r>
              <a:rPr lang="en-US" baseline="0" dirty="0" err="1" smtClean="0"/>
              <a:t>Kröger</a:t>
            </a:r>
            <a:r>
              <a:rPr lang="en-US" baseline="0" dirty="0" smtClean="0"/>
              <a:t>, </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4"/>
              </a:rPr>
              <a:t>http://www.awi.de/en/news/press_releases/detail/item/decoded_gene_sequence_of_the_diatom_thalassiosira_pseudonana/?cHash=8ff007467b37df7fbd949817c3058e03</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Diatom on right: Zhang et al. 2012, </a:t>
            </a:r>
            <a:r>
              <a:rPr lang="en-US" sz="1200" u="sng" kern="1200" dirty="0" smtClean="0">
                <a:solidFill>
                  <a:schemeClr val="tx1"/>
                </a:solidFill>
                <a:latin typeface="+mn-lt"/>
                <a:ea typeface="+mn-ea"/>
                <a:cs typeface="+mn-cs"/>
                <a:hlinkClick r:id="rId5"/>
              </a:rPr>
              <a:t>http://iopscience.iop.org/0960-1317/22/3/035021/article</a:t>
            </a:r>
            <a:endParaRPr lang="en-US" baseline="0" dirty="0" smtClean="0"/>
          </a:p>
        </p:txBody>
      </p:sp>
      <p:sp>
        <p:nvSpPr>
          <p:cNvPr id="4" name="Slide Number Placeholder 3"/>
          <p:cNvSpPr>
            <a:spLocks noGrp="1"/>
          </p:cNvSpPr>
          <p:nvPr>
            <p:ph type="sldNum" sz="quarter" idx="10"/>
          </p:nvPr>
        </p:nvSpPr>
        <p:spPr/>
        <p:txBody>
          <a:bodyPr/>
          <a:lstStyle/>
          <a:p>
            <a:fld id="{269C9D54-AEC2-49AA-A1B4-4D242FD516F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Student</a:t>
            </a:r>
            <a:r>
              <a:rPr lang="en-US" b="0" baseline="0" dirty="0" smtClean="0"/>
              <a:t> slide:</a:t>
            </a:r>
            <a:r>
              <a:rPr lang="en-US" baseline="0" dirty="0" smtClean="0"/>
              <a:t> </a:t>
            </a:r>
            <a:r>
              <a:rPr lang="en-US" dirty="0" smtClean="0"/>
              <a:t>EXPLORE</a:t>
            </a:r>
            <a:endParaRPr lang="en-US" b="0" dirty="0" smtClean="0"/>
          </a:p>
          <a:p>
            <a:endParaRPr lang="en-US" b="1"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Explain what </a:t>
            </a:r>
            <a:r>
              <a:rPr lang="en-US" baseline="0" dirty="0" err="1" smtClean="0"/>
              <a:t>portula</a:t>
            </a:r>
            <a:r>
              <a:rPr lang="en-US" baseline="0" dirty="0" smtClean="0"/>
              <a:t> are and why some diatoms need them.</a:t>
            </a:r>
          </a:p>
          <a:p>
            <a:pPr lvl="1">
              <a:buFont typeface="Arial" pitchFamily="34" charset="0"/>
              <a:buChar char="•"/>
            </a:pPr>
            <a:r>
              <a:rPr lang="en-US" baseline="0" dirty="0" smtClean="0"/>
              <a:t> Frame 0: One of the species of diatom you guys will be looking at has special structures called </a:t>
            </a:r>
            <a:r>
              <a:rPr lang="en-US" baseline="0" dirty="0" err="1" smtClean="0"/>
              <a:t>portula</a:t>
            </a:r>
            <a:r>
              <a:rPr lang="en-US" baseline="0" dirty="0" smtClean="0"/>
              <a:t>.</a:t>
            </a:r>
          </a:p>
          <a:p>
            <a:pPr lvl="1">
              <a:buFont typeface="Arial" pitchFamily="34" charset="0"/>
              <a:buChar char="•"/>
            </a:pPr>
            <a:r>
              <a:rPr lang="en-US" baseline="0" dirty="0" smtClean="0"/>
              <a:t> Frame 1: </a:t>
            </a:r>
            <a:r>
              <a:rPr lang="en-US" baseline="0" dirty="0" err="1" smtClean="0"/>
              <a:t>Portula</a:t>
            </a:r>
            <a:r>
              <a:rPr lang="en-US" baseline="0" dirty="0" smtClean="0"/>
              <a:t> are little tubes that stick out around the edge of the valve that secrete a something called chitin. </a:t>
            </a:r>
          </a:p>
          <a:p>
            <a:pPr lvl="1">
              <a:buFont typeface="Arial" pitchFamily="34" charset="0"/>
              <a:buChar char="•"/>
            </a:pPr>
            <a:r>
              <a:rPr lang="en-US" baseline="0" dirty="0" smtClean="0"/>
              <a:t> Frame 2: Chitin makes long strings that go out around the diatom. This increases its surface area and helps it float.</a:t>
            </a:r>
          </a:p>
          <a:p>
            <a:pPr lvl="1">
              <a:buFont typeface="Arial" pitchFamily="34" charset="0"/>
              <a:buChar char="•"/>
            </a:pPr>
            <a:r>
              <a:rPr lang="en-US" baseline="0" dirty="0" smtClean="0"/>
              <a:t> One way to think about it is like this: is you drop a leaf (with large surface area) on some water it wont sink. But if you drop a small pebble that weighs the same amount as the leaf it will sink.</a:t>
            </a:r>
          </a:p>
          <a:p>
            <a:pPr lvl="1">
              <a:buFont typeface="Arial" pitchFamily="34" charset="0"/>
              <a:buChar char="•"/>
            </a:pPr>
            <a:r>
              <a:rPr lang="en-US" baseline="0" dirty="0" smtClean="0"/>
              <a:t> The chitin makes the diatom more like the leaf.</a:t>
            </a:r>
          </a:p>
          <a:p>
            <a:pPr lvl="1">
              <a:buFont typeface="Arial" pitchFamily="34" charset="0"/>
              <a:buChar char="•"/>
            </a:pPr>
            <a:r>
              <a:rPr lang="en-US" baseline="0" dirty="0" smtClean="0"/>
              <a:t> It’s important for diatoms to be able to float because they need light to photosynthesize. If they sink too deep in the water they won’t get any light and could die.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baseline="0" dirty="0" smtClean="0"/>
              <a:t>- </a:t>
            </a:r>
            <a:r>
              <a:rPr lang="en-US" u="sng" baseline="0" dirty="0" smtClean="0"/>
              <a:t>Students record answers to guided notes questions</a:t>
            </a:r>
            <a:r>
              <a:rPr lang="en-US" baseline="0" dirty="0" smtClean="0"/>
              <a:t>: </a:t>
            </a:r>
          </a:p>
          <a:p>
            <a:pPr marL="685800" lvl="1" indent="-228600">
              <a:buFont typeface="+mj-lt"/>
              <a:buAutoNum type="arabicParenR" startAt="19"/>
            </a:pP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Portula</a:t>
            </a:r>
            <a:r>
              <a:rPr lang="en-US" sz="1200" kern="1200" dirty="0" smtClean="0">
                <a:solidFill>
                  <a:schemeClr val="tx1"/>
                </a:solidFill>
                <a:latin typeface="+mn-lt"/>
                <a:ea typeface="+mn-ea"/>
                <a:cs typeface="+mn-cs"/>
              </a:rPr>
              <a:t> secrete ______________________ in order to help diatoms _________________________________________.</a:t>
            </a:r>
          </a:p>
          <a:p>
            <a:pPr marL="1143000" lvl="2" indent="-228600">
              <a:buFont typeface="Wingdings" pitchFamily="2" charset="2"/>
              <a:buChar char="§"/>
            </a:pPr>
            <a:r>
              <a:rPr lang="en-US" sz="1200" kern="1200" dirty="0" smtClean="0">
                <a:solidFill>
                  <a:schemeClr val="tx1"/>
                </a:solidFill>
                <a:latin typeface="+mn-lt"/>
                <a:ea typeface="+mn-ea"/>
                <a:cs typeface="+mn-cs"/>
              </a:rPr>
              <a:t> ESR: Chitin</a:t>
            </a:r>
            <a:r>
              <a:rPr lang="en-US" sz="1200" kern="1200" baseline="0" dirty="0" smtClean="0">
                <a:solidFill>
                  <a:schemeClr val="tx1"/>
                </a:solidFill>
                <a:latin typeface="+mn-lt"/>
                <a:ea typeface="+mn-ea"/>
                <a:cs typeface="+mn-cs"/>
              </a:rPr>
              <a:t> &amp; float, stay near the surface, get sunlight</a:t>
            </a:r>
            <a:endParaRPr lang="en-US" sz="1200" kern="1200" dirty="0" smtClean="0">
              <a:solidFill>
                <a:schemeClr val="tx1"/>
              </a:solidFill>
              <a:latin typeface="+mn-lt"/>
              <a:ea typeface="+mn-ea"/>
              <a:cs typeface="+mn-cs"/>
            </a:endParaRPr>
          </a:p>
          <a:p>
            <a:pPr>
              <a:buFontTx/>
              <a:buChar char="-"/>
            </a:pPr>
            <a:endParaRPr lang="en-US" baseline="0" dirty="0" smtClean="0"/>
          </a:p>
          <a:p>
            <a:pPr>
              <a:buFontTx/>
              <a:buNone/>
            </a:pPr>
            <a:r>
              <a:rPr lang="en-US" b="1" baseline="0" dirty="0" smtClean="0"/>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a:t>
            </a:r>
            <a:r>
              <a:rPr lang="en-US" dirty="0" smtClean="0"/>
              <a:t>Show</a:t>
            </a:r>
            <a:r>
              <a:rPr lang="en-US" baseline="0" dirty="0" smtClean="0"/>
              <a:t> students what </a:t>
            </a:r>
            <a:r>
              <a:rPr lang="en-US" baseline="0" dirty="0" err="1" smtClean="0"/>
              <a:t>portula</a:t>
            </a:r>
            <a:r>
              <a:rPr lang="en-US" baseline="0" dirty="0" smtClean="0"/>
              <a:t> are and why some diatom’s need them.</a:t>
            </a:r>
          </a:p>
          <a:p>
            <a:pPr>
              <a:buFontTx/>
              <a:buNone/>
            </a:pPr>
            <a:endParaRPr lang="en-US" dirty="0" smtClean="0"/>
          </a:p>
          <a:p>
            <a:r>
              <a:rPr lang="en-US" b="1" dirty="0" smtClean="0"/>
              <a:t>NOTES:</a:t>
            </a: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Show</a:t>
            </a:r>
            <a:r>
              <a:rPr lang="en-US" baseline="0" dirty="0" smtClean="0"/>
              <a:t> students what </a:t>
            </a:r>
            <a:r>
              <a:rPr lang="en-US" baseline="0" dirty="0" err="1" smtClean="0"/>
              <a:t>portula</a:t>
            </a:r>
            <a:r>
              <a:rPr lang="en-US" baseline="0" dirty="0" smtClean="0"/>
              <a:t> are and why diatom’s need them.</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r>
              <a:rPr lang="en-US" dirty="0" smtClean="0"/>
              <a:t>- Diatom image: </a:t>
            </a:r>
            <a:r>
              <a:rPr lang="en-US" baseline="0" dirty="0" smtClean="0"/>
              <a:t> N. </a:t>
            </a:r>
            <a:r>
              <a:rPr lang="en-US" baseline="0" dirty="0" err="1" smtClean="0"/>
              <a:t>Kröger</a:t>
            </a:r>
            <a:r>
              <a:rPr lang="en-US" baseline="0" dirty="0" smtClean="0"/>
              <a:t>, </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3"/>
              </a:rPr>
              <a:t>http://www.awi.de/en/news/press_releases/detail/item/decoded_gene_sequence_of_the_diatom_thalassiosira_pseudonana/?cHash=8ff007467b37df7fbd949817c3058e03</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 slide: EXPLORE</a:t>
            </a:r>
          </a:p>
          <a:p>
            <a:endParaRPr lang="en-US" b="1"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Explain what ribs are and why diatoms need them.</a:t>
            </a:r>
          </a:p>
          <a:p>
            <a:pPr lvl="1">
              <a:buFont typeface="Arial" pitchFamily="34" charset="0"/>
              <a:buChar char="•"/>
            </a:pPr>
            <a:r>
              <a:rPr lang="en-US" baseline="0" dirty="0" smtClean="0"/>
              <a:t> Frame 0: Diatoms, like buildings, need structural support to hold their cell walls together.</a:t>
            </a:r>
          </a:p>
          <a:p>
            <a:pPr lvl="1">
              <a:buFont typeface="Arial" pitchFamily="34" charset="0"/>
              <a:buChar char="•"/>
            </a:pPr>
            <a:r>
              <a:rPr lang="en-US" baseline="0" dirty="0" smtClean="0"/>
              <a:t> Frame 1: Frustules are supported by long structures called rib.</a:t>
            </a:r>
          </a:p>
          <a:p>
            <a:pPr lvl="1">
              <a:buFont typeface="Arial" pitchFamily="34" charset="0"/>
              <a:buChar char="•"/>
            </a:pPr>
            <a:r>
              <a:rPr lang="en-US" baseline="0" dirty="0" smtClean="0"/>
              <a:t> Frame 2: Similar to the frame of a house, these ribs give the frustule structural support.</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u="none" baseline="0" dirty="0" smtClean="0"/>
              <a:t>- </a:t>
            </a:r>
            <a:r>
              <a:rPr lang="en-US" u="sng" baseline="0" dirty="0" smtClean="0"/>
              <a:t>Students record answers to guided notes questions</a:t>
            </a:r>
            <a:r>
              <a:rPr lang="en-US" baseline="0" dirty="0" smtClean="0"/>
              <a:t>: </a:t>
            </a:r>
          </a:p>
          <a:p>
            <a:pPr marL="685800" lvl="1" indent="-228600">
              <a:buFont typeface="+mj-lt"/>
              <a:buAutoNum type="arabicParenR" startAt="20"/>
            </a:pPr>
            <a:r>
              <a:rPr lang="en-US" sz="1200" kern="1200" dirty="0" smtClean="0">
                <a:solidFill>
                  <a:schemeClr val="tx1"/>
                </a:solidFill>
                <a:latin typeface="+mn-lt"/>
                <a:ea typeface="+mn-ea"/>
                <a:cs typeface="+mn-cs"/>
              </a:rPr>
              <a:t> Ribs provide ________________________________to diatoms.</a:t>
            </a:r>
          </a:p>
          <a:p>
            <a:pPr marL="1143000" lvl="2" indent="-228600">
              <a:buFont typeface="Wingdings" pitchFamily="2" charset="2"/>
              <a:buChar char="§"/>
            </a:pPr>
            <a:r>
              <a:rPr lang="en-US" sz="1200" kern="1200" dirty="0" smtClean="0">
                <a:solidFill>
                  <a:schemeClr val="tx1"/>
                </a:solidFill>
                <a:latin typeface="+mn-lt"/>
                <a:ea typeface="+mn-ea"/>
                <a:cs typeface="+mn-cs"/>
              </a:rPr>
              <a:t> ESR: Support,</a:t>
            </a:r>
            <a:r>
              <a:rPr lang="en-US" sz="1200" kern="1200" baseline="0" dirty="0" smtClean="0">
                <a:solidFill>
                  <a:schemeClr val="tx1"/>
                </a:solidFill>
                <a:latin typeface="+mn-lt"/>
                <a:ea typeface="+mn-ea"/>
                <a:cs typeface="+mn-cs"/>
              </a:rPr>
              <a:t> structural support</a:t>
            </a:r>
            <a:endParaRPr lang="en-US" sz="1200" kern="1200" dirty="0" smtClean="0">
              <a:solidFill>
                <a:schemeClr val="tx1"/>
              </a:solidFill>
              <a:latin typeface="+mn-lt"/>
              <a:ea typeface="+mn-ea"/>
              <a:cs typeface="+mn-cs"/>
            </a:endParaRPr>
          </a:p>
          <a:p>
            <a:pPr lvl="1">
              <a:buFont typeface="Arial" pitchFamily="34" charset="0"/>
              <a:buChar char="•"/>
            </a:pPr>
            <a:endParaRPr lang="en-US" baseline="0" dirty="0" smtClean="0"/>
          </a:p>
          <a:p>
            <a:pPr>
              <a:buFontTx/>
              <a:buNone/>
            </a:pPr>
            <a:r>
              <a:rPr lang="en-US" b="1" baseline="0" dirty="0" smtClean="0"/>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0" dirty="0" smtClean="0"/>
              <a:t> </a:t>
            </a:r>
            <a:r>
              <a:rPr lang="en-US" dirty="0" smtClean="0"/>
              <a:t>Show</a:t>
            </a:r>
            <a:r>
              <a:rPr lang="en-US" baseline="0" dirty="0" smtClean="0"/>
              <a:t> students what ribs are and why diatom’s need them.</a:t>
            </a:r>
          </a:p>
          <a:p>
            <a:pPr>
              <a:buFontTx/>
              <a:buNone/>
            </a:pPr>
            <a:endParaRPr lang="en-US" dirty="0" smtClean="0"/>
          </a:p>
          <a:p>
            <a:r>
              <a:rPr lang="en-US" b="1" dirty="0" smtClean="0"/>
              <a:t>NOTES:</a:t>
            </a: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dirty="0" smtClean="0"/>
              <a:t>Show</a:t>
            </a:r>
            <a:r>
              <a:rPr lang="en-US" baseline="0" dirty="0" smtClean="0"/>
              <a:t> students what ribs are and why diatom’s need them.</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 Diatom</a:t>
            </a:r>
            <a:r>
              <a:rPr lang="en-US" baseline="0" dirty="0" smtClean="0"/>
              <a:t> on upper left: C.H. </a:t>
            </a:r>
            <a:r>
              <a:rPr lang="en-US" baseline="0" dirty="0" err="1" smtClean="0"/>
              <a:t>Júcar</a:t>
            </a:r>
            <a:r>
              <a:rPr lang="en-US" baseline="0" dirty="0" smtClean="0"/>
              <a:t> and Juan </a:t>
            </a:r>
            <a:r>
              <a:rPr lang="en-US" baseline="0" dirty="0" err="1" smtClean="0"/>
              <a:t>Alcober</a:t>
            </a:r>
            <a:r>
              <a:rPr lang="en-US" baseline="0" dirty="0" smtClean="0"/>
              <a:t> Bosch, </a:t>
            </a:r>
            <a:r>
              <a:rPr lang="en-US" sz="1200" u="sng" kern="1200" dirty="0" smtClean="0">
                <a:solidFill>
                  <a:schemeClr val="tx1"/>
                </a:solidFill>
                <a:latin typeface="+mn-lt"/>
                <a:ea typeface="+mn-ea"/>
                <a:cs typeface="+mn-cs"/>
                <a:hlinkClick r:id="rId3"/>
              </a:rPr>
              <a:t>http://eportal.magrama.gob.es/id_tax/ficha/buscador/1/30655</a:t>
            </a:r>
            <a:endParaRPr lang="en-US" baseline="0" dirty="0" smtClean="0"/>
          </a:p>
          <a:p>
            <a:r>
              <a:rPr lang="en-US" baseline="0" dirty="0" smtClean="0"/>
              <a:t>- Diatom on lower left: N. </a:t>
            </a:r>
            <a:r>
              <a:rPr lang="en-US" baseline="0" dirty="0" err="1" smtClean="0"/>
              <a:t>Kröger</a:t>
            </a:r>
            <a:r>
              <a:rPr lang="en-US" baseline="0" dirty="0" smtClean="0"/>
              <a:t>, </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4"/>
              </a:rPr>
              <a:t>http://www.awi.de/en/news/press_releases/detail/item/decoded_gene_sequence_of_the_diatom_thalassiosira_pseudonana/?cHash=8ff007467b37df7fbd949817c3058e03</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Diatom on right: Zhang et al. 2012, </a:t>
            </a:r>
            <a:r>
              <a:rPr lang="en-US" sz="1200" u="sng" kern="1200" dirty="0" smtClean="0">
                <a:solidFill>
                  <a:schemeClr val="tx1"/>
                </a:solidFill>
                <a:latin typeface="+mn-lt"/>
                <a:ea typeface="+mn-ea"/>
                <a:cs typeface="+mn-cs"/>
                <a:hlinkClick r:id="rId5"/>
              </a:rPr>
              <a:t>http://iopscience.iop.org/0960-1317/22/3/035021/article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 slide: EXPLORE</a:t>
            </a:r>
          </a:p>
          <a:p>
            <a:endParaRPr lang="en-US" b="1"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Explain what </a:t>
            </a:r>
            <a:r>
              <a:rPr lang="en-US" baseline="0" dirty="0" err="1" smtClean="0"/>
              <a:t>raphes</a:t>
            </a:r>
            <a:r>
              <a:rPr lang="en-US" baseline="0" dirty="0" smtClean="0"/>
              <a:t> are and why some diatoms need them.</a:t>
            </a:r>
          </a:p>
          <a:p>
            <a:pPr lvl="1">
              <a:buFont typeface="Arial" pitchFamily="34" charset="0"/>
              <a:buChar char="•"/>
            </a:pPr>
            <a:r>
              <a:rPr lang="en-US" baseline="0" dirty="0" smtClean="0"/>
              <a:t> Frame 0: There are some structures that are found in all diatoms with lateral symmetry. </a:t>
            </a:r>
          </a:p>
          <a:p>
            <a:pPr lvl="1">
              <a:buFont typeface="Arial" pitchFamily="34" charset="0"/>
              <a:buChar char="•"/>
            </a:pPr>
            <a:r>
              <a:rPr lang="en-US" baseline="0" dirty="0" smtClean="0"/>
              <a:t> Diatoms with lateral symmetry usually live on surfaces and they need a way to stick to them and move around.</a:t>
            </a:r>
          </a:p>
          <a:p>
            <a:pPr lvl="1">
              <a:buFont typeface="Arial" pitchFamily="34" charset="0"/>
              <a:buChar char="•"/>
            </a:pPr>
            <a:r>
              <a:rPr lang="en-US" baseline="0" dirty="0" smtClean="0"/>
              <a:t> Frame 1: They have a structure called a </a:t>
            </a:r>
            <a:r>
              <a:rPr lang="en-US" baseline="0" dirty="0" err="1" smtClean="0"/>
              <a:t>raphe</a:t>
            </a:r>
            <a:r>
              <a:rPr lang="en-US" baseline="0" dirty="0" smtClean="0"/>
              <a:t> just for that reason, a </a:t>
            </a:r>
            <a:r>
              <a:rPr lang="en-US" baseline="0" dirty="0" err="1" smtClean="0"/>
              <a:t>raphe</a:t>
            </a:r>
            <a:r>
              <a:rPr lang="en-US" baseline="0" dirty="0" smtClean="0"/>
              <a:t> is a little slit in the frustule that secretes a sticky mucus.</a:t>
            </a:r>
          </a:p>
          <a:p>
            <a:pPr lvl="1">
              <a:buFont typeface="Arial" pitchFamily="34" charset="0"/>
              <a:buChar char="•"/>
            </a:pPr>
            <a:r>
              <a:rPr lang="en-US" baseline="0" dirty="0" smtClean="0"/>
              <a:t> Frame 2: That mucus helps diatoms stick to surfaces and move along them.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baseline="0" dirty="0" smtClean="0"/>
              <a:t>- </a:t>
            </a:r>
            <a:r>
              <a:rPr lang="en-US" u="sng" baseline="0" dirty="0" smtClean="0"/>
              <a:t>Students record answers to guided notes questions</a:t>
            </a:r>
            <a:r>
              <a:rPr lang="en-US" baseline="0" dirty="0" smtClean="0"/>
              <a:t>: </a:t>
            </a:r>
          </a:p>
          <a:p>
            <a:pPr marL="685800" lvl="1" indent="-228600">
              <a:buFont typeface="+mj-lt"/>
              <a:buAutoNum type="arabicParenR" startAt="21"/>
            </a:pP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Raphes</a:t>
            </a:r>
            <a:r>
              <a:rPr lang="en-US" sz="1200" kern="1200" dirty="0" smtClean="0">
                <a:solidFill>
                  <a:schemeClr val="tx1"/>
                </a:solidFill>
                <a:latin typeface="+mn-lt"/>
                <a:ea typeface="+mn-ea"/>
                <a:cs typeface="+mn-cs"/>
              </a:rPr>
              <a:t> secrete _________________________ which helps diatoms to _______________________________________.</a:t>
            </a:r>
          </a:p>
          <a:p>
            <a:pPr marL="1143000" lvl="2" indent="-228600">
              <a:buFont typeface="Wingdings" pitchFamily="2" charset="2"/>
              <a:buChar char="§"/>
            </a:pPr>
            <a:r>
              <a:rPr lang="en-US" sz="1200" kern="1200" dirty="0" smtClean="0">
                <a:solidFill>
                  <a:schemeClr val="tx1"/>
                </a:solidFill>
                <a:latin typeface="+mn-lt"/>
                <a:ea typeface="+mn-ea"/>
                <a:cs typeface="+mn-cs"/>
              </a:rPr>
              <a:t> ESR: Mucus, goo &amp; move, glide, stick to surfaces</a:t>
            </a:r>
          </a:p>
          <a:p>
            <a:pPr>
              <a:buFontTx/>
              <a:buNone/>
            </a:pPr>
            <a:endParaRPr lang="en-US" baseline="0" dirty="0" smtClean="0"/>
          </a:p>
          <a:p>
            <a:pPr>
              <a:buFontTx/>
              <a:buNone/>
            </a:pPr>
            <a:r>
              <a:rPr lang="en-US" b="1" baseline="0" dirty="0" smtClean="0"/>
              <a:t>SLIDE GOAL:</a:t>
            </a:r>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Show</a:t>
            </a:r>
            <a:r>
              <a:rPr lang="en-US" baseline="0" dirty="0" smtClean="0"/>
              <a:t> students what </a:t>
            </a:r>
            <a:r>
              <a:rPr lang="en-US" baseline="0" dirty="0" err="1" smtClean="0"/>
              <a:t>raphes</a:t>
            </a:r>
            <a:r>
              <a:rPr lang="en-US" baseline="0" dirty="0" smtClean="0"/>
              <a:t> are and why some diatom’s need them.</a:t>
            </a:r>
          </a:p>
          <a:p>
            <a:pPr marL="0" marR="0" indent="0" algn="l" defTabSz="914400" rtl="0" eaLnBrk="1" fontAlgn="auto" latinLnBrk="0" hangingPunct="1">
              <a:lnSpc>
                <a:spcPct val="100000"/>
              </a:lnSpc>
              <a:spcBef>
                <a:spcPts val="0"/>
              </a:spcBef>
              <a:spcAft>
                <a:spcPts val="0"/>
              </a:spcAft>
              <a:buClrTx/>
              <a:buSzTx/>
              <a:buFontTx/>
              <a:buChar char="-"/>
              <a:tabLst/>
              <a:defRPr/>
            </a:pPr>
            <a:endParaRPr lang="en-US" dirty="0" smtClean="0"/>
          </a:p>
          <a:p>
            <a:r>
              <a:rPr lang="en-US" b="1" dirty="0" smtClean="0"/>
              <a:t>NOTES:</a:t>
            </a:r>
          </a:p>
          <a:p>
            <a:r>
              <a:rPr lang="en-US" b="0" baseline="0" dirty="0" smtClean="0"/>
              <a:t>- </a:t>
            </a:r>
            <a:r>
              <a:rPr lang="en-US" b="0" baseline="0" dirty="0" err="1" smtClean="0"/>
              <a:t>Raphe</a:t>
            </a:r>
            <a:r>
              <a:rPr lang="en-US" b="0" baseline="0" dirty="0" smtClean="0"/>
              <a:t> is pronounced like ray-f.</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 </a:t>
            </a:r>
            <a:r>
              <a:rPr lang="en-US" b="0" baseline="0" dirty="0" smtClean="0">
                <a:latin typeface="Calibri" charset="0"/>
              </a:rPr>
              <a:t> </a:t>
            </a:r>
            <a:r>
              <a:rPr lang="en-US" baseline="0" dirty="0" smtClean="0"/>
              <a:t>Diatom on bottom left: S. </a:t>
            </a:r>
            <a:r>
              <a:rPr lang="en-US" baseline="0" dirty="0" err="1" smtClean="0"/>
              <a:t>Poulet</a:t>
            </a:r>
            <a:r>
              <a:rPr lang="en-US" baseline="0" dirty="0" smtClean="0"/>
              <a:t> and A. </a:t>
            </a:r>
            <a:r>
              <a:rPr lang="en-US" baseline="0" dirty="0" err="1" smtClean="0"/>
              <a:t>Cueff</a:t>
            </a:r>
            <a:r>
              <a:rPr lang="en-US" baseline="0" dirty="0" smtClean="0"/>
              <a:t>, </a:t>
            </a:r>
            <a:r>
              <a:rPr lang="en-US" sz="1200" u="sng" kern="1200" dirty="0" smtClean="0">
                <a:solidFill>
                  <a:schemeClr val="tx1"/>
                </a:solidFill>
                <a:latin typeface="+mn-lt"/>
                <a:ea typeface="+mn-ea"/>
                <a:cs typeface="+mn-cs"/>
                <a:hlinkClick r:id="rId3"/>
              </a:rPr>
              <a:t>http://planktonnet.awi.de/sci_images_detail.php?itemid=55850</a:t>
            </a:r>
            <a:endParaRPr lang="en-US" sz="1200" u="sng"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u="none" kern="1200" baseline="0" dirty="0" smtClean="0">
                <a:solidFill>
                  <a:schemeClr val="tx1"/>
                </a:solidFill>
                <a:latin typeface="+mn-lt"/>
                <a:ea typeface="+mn-ea"/>
                <a:cs typeface="+mn-cs"/>
              </a:rPr>
              <a:t> Diatom on upper left</a:t>
            </a:r>
            <a:r>
              <a:rPr lang="en-US" baseline="0" dirty="0" smtClean="0"/>
              <a:t>: </a:t>
            </a:r>
            <a:r>
              <a:rPr lang="en-US" b="0" baseline="0" dirty="0" smtClean="0">
                <a:latin typeface="Calibri" charset="0"/>
              </a:rPr>
              <a:t>Personal image taken by S. </a:t>
            </a:r>
            <a:r>
              <a:rPr lang="en-US" b="0" baseline="0" dirty="0" err="1" smtClean="0">
                <a:latin typeface="Calibri" charset="0"/>
              </a:rPr>
              <a:t>Lerch</a:t>
            </a:r>
            <a:r>
              <a:rPr lang="en-US" b="0" baseline="0" dirty="0" smtClean="0">
                <a:latin typeface="Calibri" charset="0"/>
              </a:rPr>
              <a:t> using a scanning electron microscope (SEM)</a:t>
            </a:r>
          </a:p>
          <a:p>
            <a:pPr marL="0" marR="0" indent="0" algn="l" defTabSz="914400" rtl="0" eaLnBrk="1" fontAlgn="auto" latinLnBrk="0" hangingPunct="1">
              <a:lnSpc>
                <a:spcPct val="100000"/>
              </a:lnSpc>
              <a:spcBef>
                <a:spcPts val="0"/>
              </a:spcBef>
              <a:spcAft>
                <a:spcPts val="0"/>
              </a:spcAft>
              <a:buClrTx/>
              <a:buSzTx/>
              <a:buFontTx/>
              <a:buChar char="-"/>
              <a:tabLst/>
              <a:defRPr/>
            </a:pPr>
            <a:r>
              <a:rPr lang="en-US" sz="1200" b="0" u="none" kern="1200" baseline="0" dirty="0" smtClean="0">
                <a:solidFill>
                  <a:schemeClr val="tx1"/>
                </a:solidFill>
                <a:latin typeface="Calibri" charset="0"/>
                <a:ea typeface="+mn-ea"/>
                <a:cs typeface="+mn-cs"/>
              </a:rPr>
              <a:t> Diatom on bottom right: </a:t>
            </a:r>
            <a:r>
              <a:rPr lang="en-US" sz="1200" u="none" kern="1200" baseline="0" dirty="0" smtClean="0">
                <a:solidFill>
                  <a:schemeClr val="tx1"/>
                </a:solidFill>
                <a:latin typeface="+mn-lt"/>
                <a:ea typeface="+mn-ea"/>
                <a:cs typeface="+mn-cs"/>
              </a:rPr>
              <a:t> </a:t>
            </a:r>
            <a:r>
              <a:rPr lang="en-US" baseline="0" dirty="0" smtClean="0"/>
              <a:t>Zhang et al. 2012, </a:t>
            </a:r>
            <a:r>
              <a:rPr lang="en-US" sz="1200" u="sng" kern="1200" dirty="0" smtClean="0">
                <a:solidFill>
                  <a:schemeClr val="tx1"/>
                </a:solidFill>
                <a:latin typeface="+mn-lt"/>
                <a:ea typeface="+mn-ea"/>
                <a:cs typeface="+mn-cs"/>
                <a:hlinkClick r:id="rId4"/>
              </a:rPr>
              <a:t>http://iopscience.iop.org/0960-1317/22/3/035021/article</a:t>
            </a:r>
            <a:endParaRPr lang="en-US" u="none" dirty="0" smtClean="0"/>
          </a:p>
        </p:txBody>
      </p:sp>
      <p:sp>
        <p:nvSpPr>
          <p:cNvPr id="4" name="Slide Number Placeholder 3"/>
          <p:cNvSpPr>
            <a:spLocks noGrp="1"/>
          </p:cNvSpPr>
          <p:nvPr>
            <p:ph type="sldNum" sz="quarter" idx="10"/>
          </p:nvPr>
        </p:nvSpPr>
        <p:spPr/>
        <p:txBody>
          <a:bodyPr/>
          <a:lstStyle/>
          <a:p>
            <a:fld id="{269C9D54-AEC2-49AA-A1B4-4D242FD516F5}"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aseline="0" dirty="0" smtClean="0"/>
              <a:t>Explain what spines are and why some diatoms need them.</a:t>
            </a:r>
          </a:p>
          <a:p>
            <a:pPr lvl="1">
              <a:buFont typeface="Arial" pitchFamily="34" charset="0"/>
              <a:buChar char="•"/>
            </a:pPr>
            <a:r>
              <a:rPr lang="en-US" baseline="0" dirty="0" smtClean="0"/>
              <a:t> Frame 0: Some diatoms also have structures called spines.</a:t>
            </a:r>
          </a:p>
          <a:p>
            <a:pPr lvl="1">
              <a:buFont typeface="Arial" pitchFamily="34" charset="0"/>
              <a:buChar char="•"/>
            </a:pPr>
            <a:r>
              <a:rPr lang="en-US" baseline="0" dirty="0" smtClean="0"/>
              <a:t> Frame 1: Spines are spiky structures that stick out of the frustule, some are like thorns.</a:t>
            </a:r>
          </a:p>
          <a:p>
            <a:pPr lvl="1">
              <a:buFont typeface="Arial" pitchFamily="34" charset="0"/>
              <a:buChar char="•"/>
            </a:pPr>
            <a:r>
              <a:rPr lang="en-US" baseline="0" dirty="0" smtClean="0"/>
              <a:t> Frame 2: Spines increase diatoms surface area, similar to chitin. This helps the diatoms float at the surface. Spines also help defend diatoms from herbivores that try and eat them. It’s not fun to eat something that’s spiky.</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u="none" baseline="0" dirty="0" smtClean="0"/>
              <a:t>- </a:t>
            </a:r>
            <a:r>
              <a:rPr lang="en-US" u="sng" baseline="0" dirty="0" smtClean="0"/>
              <a:t>Students record answers to guided notes questions</a:t>
            </a:r>
            <a:r>
              <a:rPr lang="en-US" baseline="0" dirty="0" smtClean="0"/>
              <a:t>: </a:t>
            </a:r>
          </a:p>
          <a:p>
            <a:pPr marL="685800" lvl="1" indent="-228600">
              <a:buFont typeface="+mj-lt"/>
              <a:buAutoNum type="arabicParenR" startAt="22"/>
            </a:pPr>
            <a:r>
              <a:rPr lang="en-US" sz="1200" kern="1200" dirty="0" smtClean="0">
                <a:solidFill>
                  <a:schemeClr val="tx1"/>
                </a:solidFill>
                <a:latin typeface="+mn-lt"/>
                <a:ea typeface="+mn-ea"/>
                <a:cs typeface="+mn-cs"/>
              </a:rPr>
              <a:t> Spines protect diatoms from ___________________ and help diatoms___________________________________.</a:t>
            </a:r>
          </a:p>
          <a:p>
            <a:pPr marL="1143000" lvl="2" indent="-228600">
              <a:buFont typeface="Wingdings" pitchFamily="2" charset="2"/>
              <a:buChar char="§"/>
            </a:pPr>
            <a:r>
              <a:rPr lang="en-US" sz="1200" b="0" kern="1200" baseline="0" dirty="0" smtClean="0">
                <a:solidFill>
                  <a:schemeClr val="tx1"/>
                </a:solidFill>
                <a:latin typeface="+mn-lt"/>
                <a:ea typeface="+mn-ea"/>
                <a:cs typeface="+mn-cs"/>
              </a:rPr>
              <a:t> ESR: Herbivores, predators </a:t>
            </a:r>
            <a:r>
              <a:rPr lang="en-US" sz="1200" kern="1200" baseline="0" dirty="0" smtClean="0">
                <a:solidFill>
                  <a:schemeClr val="tx1"/>
                </a:solidFill>
                <a:latin typeface="+mn-lt"/>
                <a:ea typeface="+mn-ea"/>
                <a:cs typeface="+mn-cs"/>
              </a:rPr>
              <a:t>&amp; float, stay near the surface, get sunlight</a:t>
            </a:r>
            <a:endParaRPr lang="en-US" b="0" baseline="0" dirty="0" smtClean="0"/>
          </a:p>
          <a:p>
            <a:pPr lvl="0">
              <a:buFont typeface="Arial" pitchFamily="34" charset="0"/>
              <a:buNone/>
            </a:pPr>
            <a:endParaRPr lang="en-US" baseline="0" dirty="0" smtClean="0"/>
          </a:p>
          <a:p>
            <a:pPr>
              <a:buFontTx/>
              <a:buNone/>
            </a:pPr>
            <a:r>
              <a:rPr lang="en-US" b="1" baseline="0" dirty="0" smtClean="0"/>
              <a:t>SLIDE GOAL: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Show</a:t>
            </a:r>
            <a:r>
              <a:rPr lang="en-US" baseline="0" dirty="0" smtClean="0"/>
              <a:t> students what spines are and why some diatom’s need them.</a:t>
            </a:r>
          </a:p>
          <a:p>
            <a:pPr>
              <a:buFontTx/>
              <a:buNone/>
            </a:pPr>
            <a:endParaRPr lang="en-US" dirty="0" smtClean="0"/>
          </a:p>
          <a:p>
            <a:r>
              <a:rPr lang="en-US" b="1" dirty="0" smtClean="0"/>
              <a:t>NOTES:</a:t>
            </a: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dirty="0" smtClean="0"/>
              <a:t> Diatom</a:t>
            </a:r>
            <a:r>
              <a:rPr lang="en-US" baseline="0" dirty="0" smtClean="0"/>
              <a:t> on upper left: C.H. </a:t>
            </a:r>
            <a:r>
              <a:rPr lang="en-US" baseline="0" dirty="0" err="1" smtClean="0"/>
              <a:t>Júcar</a:t>
            </a:r>
            <a:r>
              <a:rPr lang="en-US" baseline="0" dirty="0" smtClean="0"/>
              <a:t> and Juan </a:t>
            </a:r>
            <a:r>
              <a:rPr lang="en-US" baseline="0" dirty="0" err="1" smtClean="0"/>
              <a:t>Alcober</a:t>
            </a:r>
            <a:r>
              <a:rPr lang="en-US" baseline="0" dirty="0" smtClean="0"/>
              <a:t> Bosch, </a:t>
            </a:r>
            <a:r>
              <a:rPr lang="en-US" sz="1200" u="sng" kern="1200" dirty="0" smtClean="0">
                <a:solidFill>
                  <a:schemeClr val="tx1"/>
                </a:solidFill>
                <a:latin typeface="+mn-lt"/>
                <a:ea typeface="+mn-ea"/>
                <a:cs typeface="+mn-cs"/>
                <a:hlinkClick r:id="rId3"/>
              </a:rPr>
              <a:t>http://eportal.magrama.gob.es/id_tax/ficha/buscador/1/30655</a:t>
            </a:r>
            <a:endParaRPr lang="en-US" sz="1200" u="sng"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Diatom on bottom right: Eduardo Morales, </a:t>
            </a:r>
            <a:r>
              <a:rPr lang="en-US" sz="1200" u="sng" kern="1200" dirty="0" smtClean="0">
                <a:solidFill>
                  <a:schemeClr val="tx1"/>
                </a:solidFill>
                <a:latin typeface="+mn-lt"/>
                <a:ea typeface="+mn-ea"/>
                <a:cs typeface="+mn-cs"/>
                <a:hlinkClick r:id="rId4"/>
              </a:rPr>
              <a:t>http://westerndiatoms.colorado.edu/taxa/species/staurosirella_pinnata</a:t>
            </a:r>
            <a:endParaRPr lang="en-US" b="0" baseline="0" dirty="0" smtClean="0">
              <a:latin typeface="Calibri" charset="0"/>
            </a:endParaRPr>
          </a:p>
        </p:txBody>
      </p:sp>
      <p:sp>
        <p:nvSpPr>
          <p:cNvPr id="4" name="Slide Number Placeholder 3"/>
          <p:cNvSpPr>
            <a:spLocks noGrp="1"/>
          </p:cNvSpPr>
          <p:nvPr>
            <p:ph type="sldNum" sz="quarter" idx="10"/>
          </p:nvPr>
        </p:nvSpPr>
        <p:spPr/>
        <p:txBody>
          <a:bodyPr/>
          <a:lstStyle/>
          <a:p>
            <a:fld id="{269C9D54-AEC2-49AA-A1B4-4D242FD516F5}"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Student slide: EXPLORE</a:t>
            </a:r>
            <a:br>
              <a:rPr lang="en-US" b="0" dirty="0" smtClean="0"/>
            </a:br>
            <a:endParaRPr lang="en-US" b="0" dirty="0" smtClean="0"/>
          </a:p>
          <a:p>
            <a:r>
              <a:rPr lang="en-US" b="1" dirty="0" smtClean="0"/>
              <a:t>INSTRUCTIONS:</a:t>
            </a:r>
          </a:p>
          <a:p>
            <a:pPr>
              <a:buFontTx/>
              <a:buChar char="-"/>
            </a:pPr>
            <a:r>
              <a:rPr lang="en-US" baseline="0" dirty="0" smtClean="0"/>
              <a:t>Give students time to record new vocabulary terms.</a:t>
            </a:r>
          </a:p>
          <a:p>
            <a:pPr lvl="1">
              <a:buFont typeface="Arial" pitchFamily="34" charset="0"/>
              <a:buChar char="•"/>
            </a:pPr>
            <a:r>
              <a:rPr lang="en-US" u="sng" baseline="0" dirty="0" smtClean="0"/>
              <a:t> Students record vocabulary in notebooks.</a:t>
            </a:r>
          </a:p>
          <a:p>
            <a:pPr>
              <a:buFontTx/>
              <a:buChar char="-"/>
            </a:pPr>
            <a:endParaRPr lang="en-US" baseline="0" dirty="0" smtClean="0"/>
          </a:p>
          <a:p>
            <a:pPr>
              <a:buFontTx/>
              <a:buNone/>
            </a:pPr>
            <a:r>
              <a:rPr lang="en-US" b="1" baseline="0" dirty="0" smtClean="0"/>
              <a:t>SLIDE GOAL:</a:t>
            </a:r>
          </a:p>
          <a:p>
            <a:pPr>
              <a:buFontTx/>
              <a:buChar char="-"/>
            </a:pPr>
            <a:r>
              <a:rPr lang="en-US" dirty="0" smtClean="0"/>
              <a:t>Give students a moment to pause and</a:t>
            </a:r>
            <a:r>
              <a:rPr lang="en-US" baseline="0" dirty="0" smtClean="0"/>
              <a:t> write down all the new vocabulary. This should give them a chance to assimilate the new information before moving on.</a:t>
            </a:r>
          </a:p>
          <a:p>
            <a:pPr>
              <a:buFontTx/>
              <a:buNone/>
            </a:pPr>
            <a:endParaRPr lang="en-US" dirty="0" smtClean="0"/>
          </a:p>
          <a:p>
            <a:r>
              <a:rPr lang="en-US" b="1" dirty="0" smtClean="0"/>
              <a:t>NOTES:</a:t>
            </a:r>
            <a:endParaRPr lang="en-US" baseline="0" dirty="0" smtClean="0"/>
          </a:p>
          <a:p>
            <a:pPr lvl="1">
              <a:buFont typeface="Arial" pitchFamily="34" charset="0"/>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EXPLORE</a:t>
            </a:r>
          </a:p>
          <a:p>
            <a:pPr>
              <a:buFontTx/>
              <a:buNone/>
            </a:pPr>
            <a:endParaRPr lang="en-US" baseline="0"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Char char="-"/>
              <a:tabLst/>
              <a:defRPr/>
            </a:pPr>
            <a:r>
              <a:rPr lang="en-US" b="0" i="0" baseline="0" dirty="0" smtClean="0"/>
              <a:t> This slide can be used as a quick reference for the Modeling mutants activity section. More details will be provided in the comments for each slide.</a:t>
            </a:r>
            <a:endParaRPr lang="en-US" b="0" baseline="0" dirty="0" smtClean="0"/>
          </a:p>
          <a:p>
            <a:pPr>
              <a:buFontTx/>
              <a:buChar char="-"/>
            </a:pPr>
            <a:r>
              <a:rPr lang="en-US" b="0" baseline="0" dirty="0" smtClean="0"/>
              <a:t>Explanation:</a:t>
            </a:r>
          </a:p>
          <a:p>
            <a:pPr lvl="1">
              <a:buFont typeface="Arial" pitchFamily="34" charset="0"/>
              <a:buChar char="•"/>
            </a:pPr>
            <a:r>
              <a:rPr lang="en-US" b="0" baseline="0" dirty="0" smtClean="0"/>
              <a:t> Students will create hypothetical diatom mutants who have mutations in one of the genes which creates one of the structures which they have just learned about. </a:t>
            </a:r>
          </a:p>
          <a:p>
            <a:pPr lvl="1">
              <a:buFont typeface="Arial" pitchFamily="34" charset="0"/>
              <a:buChar char="•"/>
            </a:pPr>
            <a:r>
              <a:rPr lang="en-US" b="0" baseline="0" dirty="0" smtClean="0"/>
              <a:t> Worksheets will provide the students with: The species they are going to mutate, a list of possible genes to mutate, a table listing what the gene does and what environmental factors the structure it creates might impact for the diatom. They will also provide the students with space to think about how the mutated gene would affect their diatom and draw it.</a:t>
            </a:r>
          </a:p>
          <a:p>
            <a:pPr lvl="1">
              <a:buFont typeface="Arial" pitchFamily="34" charset="0"/>
              <a:buNone/>
            </a:pPr>
            <a:endParaRPr lang="en-US" b="1" baseline="0" dirty="0" smtClean="0"/>
          </a:p>
          <a:p>
            <a:r>
              <a:rPr lang="en-US" b="1" baseline="0" dirty="0" smtClean="0"/>
              <a:t>ENGAGE GOAL:</a:t>
            </a:r>
            <a:endParaRPr lang="en-US" dirty="0" smtClean="0"/>
          </a:p>
          <a:p>
            <a:pPr lvl="0"/>
            <a:r>
              <a:rPr lang="en-US" sz="1200" kern="1200" dirty="0" smtClean="0">
                <a:solidFill>
                  <a:schemeClr val="tx1"/>
                </a:solidFill>
                <a:latin typeface="+mn-lt"/>
                <a:ea typeface="+mn-ea"/>
                <a:cs typeface="+mn-cs"/>
              </a:rPr>
              <a:t>- Give students an opportunity to apply knowledge of mutations to diatoms and use critical thinking in order to create hypothetical</a:t>
            </a:r>
            <a:r>
              <a:rPr lang="en-US" sz="1200" kern="1200" baseline="0" dirty="0" smtClean="0">
                <a:solidFill>
                  <a:schemeClr val="tx1"/>
                </a:solidFill>
                <a:latin typeface="+mn-lt"/>
                <a:ea typeface="+mn-ea"/>
                <a:cs typeface="+mn-cs"/>
              </a:rPr>
              <a:t> mutant diatoms</a:t>
            </a:r>
            <a:r>
              <a:rPr lang="en-US" sz="1200" kern="1200" dirty="0" smtClean="0">
                <a:solidFill>
                  <a:schemeClr val="tx1"/>
                </a:solidFill>
                <a:latin typeface="+mn-lt"/>
                <a:ea typeface="+mn-ea"/>
                <a:cs typeface="+mn-cs"/>
              </a:rPr>
              <a:t>.</a:t>
            </a:r>
          </a:p>
          <a:p>
            <a:pPr>
              <a:buFontTx/>
              <a:buChar char="-"/>
            </a:pPr>
            <a:endParaRPr lang="en-US" dirty="0" smtClean="0"/>
          </a:p>
          <a:p>
            <a:r>
              <a:rPr lang="en-US" b="1" dirty="0" smtClean="0"/>
              <a:t>OVERVIEW:</a:t>
            </a:r>
          </a:p>
          <a:p>
            <a:pPr marL="228600" indent="-228600">
              <a:buFont typeface="+mj-lt"/>
              <a:buAutoNum type="arabicPeriod"/>
            </a:pPr>
            <a:r>
              <a:rPr lang="en-US" b="0" dirty="0" smtClean="0"/>
              <a:t>Introduce students to the candidate species that will be</a:t>
            </a:r>
            <a:r>
              <a:rPr lang="en-US" b="0" baseline="0" dirty="0" smtClean="0"/>
              <a:t> mutating.</a:t>
            </a:r>
          </a:p>
          <a:p>
            <a:pPr marL="228600" indent="-228600">
              <a:buFont typeface="+mj-lt"/>
              <a:buAutoNum type="arabicPeriod"/>
            </a:pPr>
            <a:r>
              <a:rPr lang="en-US" b="0" baseline="0" dirty="0" smtClean="0"/>
              <a:t>Hand out activity materials.</a:t>
            </a:r>
          </a:p>
          <a:p>
            <a:pPr marL="685800" lvl="1" indent="-228600">
              <a:buFont typeface="Arial" pitchFamily="34" charset="0"/>
              <a:buChar char="•"/>
            </a:pPr>
            <a:r>
              <a:rPr lang="en-US" b="0" baseline="0" dirty="0" smtClean="0"/>
              <a:t>Modeling mutants worksheets, each student needs one.</a:t>
            </a:r>
          </a:p>
          <a:p>
            <a:pPr lvl="2">
              <a:buFont typeface="Wingdings" pitchFamily="2" charset="2"/>
              <a:buChar char="§"/>
            </a:pPr>
            <a:r>
              <a:rPr lang="en-US" baseline="0" dirty="0" smtClean="0"/>
              <a:t> 4. Modeling mutants_ Amphora Sp..</a:t>
            </a:r>
            <a:r>
              <a:rPr lang="en-US" baseline="0" dirty="0" err="1" smtClean="0"/>
              <a:t>docx</a:t>
            </a:r>
            <a:endParaRPr lang="en-US" baseline="0" dirty="0" smtClean="0"/>
          </a:p>
          <a:p>
            <a:pPr lvl="2">
              <a:buFont typeface="Wingdings" pitchFamily="2" charset="2"/>
              <a:buChar char="§"/>
            </a:pPr>
            <a:r>
              <a:rPr lang="en-US" baseline="0" dirty="0" smtClean="0"/>
              <a:t> 4. Modeling mutants_ </a:t>
            </a:r>
            <a:r>
              <a:rPr lang="en-US" baseline="0" dirty="0" err="1" smtClean="0"/>
              <a:t>Cymbella</a:t>
            </a:r>
            <a:r>
              <a:rPr lang="en-US" baseline="0" dirty="0" smtClean="0"/>
              <a:t> perpusilla.docx</a:t>
            </a:r>
          </a:p>
          <a:p>
            <a:pPr lvl="2">
              <a:buFont typeface="Wingdings" pitchFamily="2" charset="2"/>
              <a:buChar char="§"/>
            </a:pPr>
            <a:r>
              <a:rPr lang="en-US" baseline="0" dirty="0" smtClean="0"/>
              <a:t> 4. Modeling mutants_ </a:t>
            </a:r>
            <a:r>
              <a:rPr lang="en-US" baseline="0" dirty="0" err="1" smtClean="0"/>
              <a:t>Diploneis</a:t>
            </a:r>
            <a:r>
              <a:rPr lang="en-US" baseline="0" dirty="0" smtClean="0"/>
              <a:t> bombus.docx</a:t>
            </a:r>
          </a:p>
          <a:p>
            <a:pPr lvl="2">
              <a:buFont typeface="Wingdings" pitchFamily="2" charset="2"/>
              <a:buChar char="§"/>
            </a:pPr>
            <a:r>
              <a:rPr lang="en-US" baseline="0" dirty="0" smtClean="0"/>
              <a:t> 4. Modeling mutants_ </a:t>
            </a:r>
            <a:r>
              <a:rPr lang="en-US" baseline="0" dirty="0" err="1" smtClean="0"/>
              <a:t>Staurosirella</a:t>
            </a:r>
            <a:r>
              <a:rPr lang="en-US" baseline="0" dirty="0" smtClean="0"/>
              <a:t> pinnata.docx</a:t>
            </a:r>
          </a:p>
          <a:p>
            <a:pPr lvl="2">
              <a:buFont typeface="Wingdings" pitchFamily="2" charset="2"/>
              <a:buChar char="§"/>
            </a:pPr>
            <a:r>
              <a:rPr lang="en-US" baseline="0" dirty="0" smtClean="0"/>
              <a:t> 4. Modeling mutants_ </a:t>
            </a:r>
            <a:r>
              <a:rPr lang="en-US" baseline="0" dirty="0" err="1" smtClean="0"/>
              <a:t>Stephanodiscus</a:t>
            </a:r>
            <a:r>
              <a:rPr lang="en-US" baseline="0" dirty="0" smtClean="0"/>
              <a:t> minutulus.docx</a:t>
            </a:r>
          </a:p>
          <a:p>
            <a:pPr lvl="2">
              <a:buFont typeface="Wingdings" pitchFamily="2" charset="2"/>
              <a:buChar char="§"/>
            </a:pPr>
            <a:r>
              <a:rPr lang="en-US" baseline="0" dirty="0" smtClean="0"/>
              <a:t> 4. Modeling mutants_ Thalassiosira pseudonana.docx</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 Feature worksheet, one copy can be shared at a table or between pairs. (ideally students could look at this documents on computers)</a:t>
            </a:r>
          </a:p>
          <a:p>
            <a:pPr lvl="2">
              <a:buFont typeface="Wingdings" pitchFamily="2" charset="2"/>
              <a:buChar char="§"/>
            </a:pPr>
            <a:r>
              <a:rPr lang="en-US" b="0" baseline="0" dirty="0" smtClean="0"/>
              <a:t> </a:t>
            </a:r>
            <a:r>
              <a:rPr lang="en-US" baseline="0" dirty="0" smtClean="0"/>
              <a:t>4. Modeling mutants_ feature sheet.pdf</a:t>
            </a:r>
            <a:endParaRPr lang="en-US" b="0" baseline="0" dirty="0" smtClean="0"/>
          </a:p>
          <a:p>
            <a:pPr marL="228600" indent="-228600">
              <a:buFont typeface="+mj-lt"/>
              <a:buAutoNum type="arabicPeriod"/>
            </a:pPr>
            <a:r>
              <a:rPr lang="en-US" b="0" baseline="0" dirty="0" smtClean="0"/>
              <a:t>Walk students through their worksheets.</a:t>
            </a:r>
          </a:p>
          <a:p>
            <a:pPr marL="685800" lvl="1" indent="-228600">
              <a:buFont typeface="Arial" pitchFamily="34" charset="0"/>
              <a:buChar char="•"/>
            </a:pPr>
            <a:r>
              <a:rPr lang="en-US" b="0" baseline="0" dirty="0" smtClean="0"/>
              <a:t>Students find their species name.</a:t>
            </a:r>
          </a:p>
          <a:p>
            <a:pPr marL="685800" lvl="1" indent="-228600">
              <a:buFont typeface="Arial" pitchFamily="34" charset="0"/>
              <a:buChar char="•"/>
            </a:pPr>
            <a:r>
              <a:rPr lang="en-US" b="0" baseline="0" dirty="0" smtClean="0"/>
              <a:t>Students label Normal diatom.</a:t>
            </a:r>
          </a:p>
          <a:p>
            <a:pPr marL="685800" lvl="1" indent="-228600">
              <a:buFont typeface="Arial" pitchFamily="34" charset="0"/>
              <a:buChar char="•"/>
            </a:pPr>
            <a:r>
              <a:rPr lang="en-US" b="0" baseline="0" dirty="0" smtClean="0"/>
              <a:t>Students choose the gene they are going to mutate.</a:t>
            </a:r>
          </a:p>
          <a:p>
            <a:pPr marL="685800" lvl="1" indent="-228600">
              <a:buFont typeface="Arial" pitchFamily="34" charset="0"/>
              <a:buChar char="•"/>
            </a:pPr>
            <a:r>
              <a:rPr lang="en-US" b="0" baseline="0" dirty="0" smtClean="0"/>
              <a:t>Students read about their gene in the table provided on their worksheet. Facilitated by teacher.</a:t>
            </a:r>
          </a:p>
          <a:p>
            <a:pPr marL="685800" marR="0" lvl="1" indent="-2286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0" baseline="0" dirty="0" smtClean="0"/>
              <a:t>Students draw their mutants and </a:t>
            </a:r>
            <a:r>
              <a:rPr lang="en-US" sz="1200" b="0" baseline="0" dirty="0" smtClean="0"/>
              <a:t>h</a:t>
            </a:r>
            <a:r>
              <a:rPr lang="en-US" sz="1200" dirty="0" smtClean="0"/>
              <a:t>ypothesize about how a</a:t>
            </a:r>
            <a:r>
              <a:rPr lang="en-US" sz="1200" baseline="0" dirty="0" smtClean="0"/>
              <a:t> </a:t>
            </a:r>
            <a:r>
              <a:rPr lang="en-US" sz="1200" dirty="0" smtClean="0"/>
              <a:t>mutation in the gene they chose</a:t>
            </a:r>
            <a:r>
              <a:rPr lang="en-US" sz="1200" baseline="0" dirty="0" smtClean="0"/>
              <a:t> might impact their mutant.</a:t>
            </a:r>
            <a:endParaRPr lang="en-US" sz="1200" dirty="0" smtClean="0"/>
          </a:p>
          <a:p>
            <a:pPr marL="685800" lvl="1" indent="-228600">
              <a:buFont typeface="Arial" pitchFamily="34" charset="0"/>
              <a:buNone/>
            </a:pPr>
            <a:endParaRPr lang="en-US" b="0" dirty="0" smtClean="0"/>
          </a:p>
          <a:p>
            <a:r>
              <a:rPr lang="en-US" b="1" dirty="0" smtClean="0"/>
              <a:t>NOTES:</a:t>
            </a:r>
          </a:p>
          <a:p>
            <a:pPr>
              <a:buFontTx/>
              <a:buChar char="-"/>
            </a:pPr>
            <a:r>
              <a:rPr lang="en-US" baseline="0" dirty="0" smtClean="0"/>
              <a:t> All the hypothetical genes used in this activity aren’t real. There are not actually single genes that account for the formation of each of these diatom structures, or at least none that have been discovered. The activity uses them in order to simplify things.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solidFill>
                  <a:prstClr val="black"/>
                </a:solidFill>
              </a:rPr>
              <a:pPr/>
              <a:t>31</a:t>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r>
              <a:rPr lang="en-US" b="1" dirty="0" smtClean="0"/>
              <a:t>INSTRUCTIONS:</a:t>
            </a:r>
          </a:p>
          <a:p>
            <a:pPr>
              <a:buFontTx/>
              <a:buChar char="-"/>
            </a:pPr>
            <a:r>
              <a:rPr lang="en-US" baseline="0" dirty="0" smtClean="0"/>
              <a:t> Print enough worksheets so that there are enough that each student gets one.</a:t>
            </a:r>
          </a:p>
          <a:p>
            <a:pPr lvl="1">
              <a:buFont typeface="Arial" pitchFamily="34" charset="0"/>
              <a:buChar char="•"/>
            </a:pPr>
            <a:r>
              <a:rPr lang="en-US" baseline="0" dirty="0" smtClean="0"/>
              <a:t> 4. Modeling mutants_ Amphora Sp..</a:t>
            </a:r>
            <a:r>
              <a:rPr lang="en-US" baseline="0" dirty="0" err="1" smtClean="0"/>
              <a:t>docx</a:t>
            </a:r>
            <a:endParaRPr lang="en-US" baseline="0" dirty="0" smtClean="0"/>
          </a:p>
          <a:p>
            <a:pPr lvl="1">
              <a:buFont typeface="Arial" pitchFamily="34" charset="0"/>
              <a:buChar char="•"/>
            </a:pPr>
            <a:r>
              <a:rPr lang="en-US" baseline="0" dirty="0" smtClean="0"/>
              <a:t> 4. Modeling mutants_ </a:t>
            </a:r>
            <a:r>
              <a:rPr lang="en-US" baseline="0" dirty="0" err="1" smtClean="0"/>
              <a:t>Cymbella</a:t>
            </a:r>
            <a:r>
              <a:rPr lang="en-US" baseline="0" dirty="0" smtClean="0"/>
              <a:t> perpusilla.docx</a:t>
            </a:r>
          </a:p>
          <a:p>
            <a:pPr lvl="1">
              <a:buFont typeface="Arial" pitchFamily="34" charset="0"/>
              <a:buChar char="•"/>
            </a:pPr>
            <a:r>
              <a:rPr lang="en-US" baseline="0" dirty="0" smtClean="0"/>
              <a:t> 4. Modeling mutants_ </a:t>
            </a:r>
            <a:r>
              <a:rPr lang="en-US" baseline="0" dirty="0" err="1" smtClean="0"/>
              <a:t>Diploneis</a:t>
            </a:r>
            <a:r>
              <a:rPr lang="en-US" baseline="0" dirty="0" smtClean="0"/>
              <a:t> bombus.docx</a:t>
            </a:r>
          </a:p>
          <a:p>
            <a:pPr lvl="1">
              <a:buFont typeface="Arial" pitchFamily="34" charset="0"/>
              <a:buChar char="•"/>
            </a:pPr>
            <a:r>
              <a:rPr lang="en-US" baseline="0" dirty="0" smtClean="0"/>
              <a:t> 4. Modeling mutants_ </a:t>
            </a:r>
            <a:r>
              <a:rPr lang="en-US" baseline="0" dirty="0" err="1" smtClean="0"/>
              <a:t>Staurosirella</a:t>
            </a:r>
            <a:r>
              <a:rPr lang="en-US" baseline="0" dirty="0" smtClean="0"/>
              <a:t> pinnata.docx</a:t>
            </a:r>
          </a:p>
          <a:p>
            <a:pPr lvl="1">
              <a:buFont typeface="Arial" pitchFamily="34" charset="0"/>
              <a:buChar char="•"/>
            </a:pPr>
            <a:r>
              <a:rPr lang="en-US" baseline="0" dirty="0" smtClean="0"/>
              <a:t> 4. Modeling mutants_ </a:t>
            </a:r>
            <a:r>
              <a:rPr lang="en-US" baseline="0" dirty="0" err="1" smtClean="0"/>
              <a:t>Stephanodiscus</a:t>
            </a:r>
            <a:r>
              <a:rPr lang="en-US" baseline="0" dirty="0" smtClean="0"/>
              <a:t> minutulus.docx</a:t>
            </a:r>
          </a:p>
          <a:p>
            <a:pPr lvl="1">
              <a:buFont typeface="Arial" pitchFamily="34" charset="0"/>
              <a:buChar char="•"/>
            </a:pPr>
            <a:r>
              <a:rPr lang="en-US" baseline="0" dirty="0" smtClean="0"/>
              <a:t> 4. Modeling mutants_ Thalassiosira pseudonana.docx</a:t>
            </a:r>
          </a:p>
          <a:p>
            <a:pPr lvl="0">
              <a:buFontTx/>
              <a:buChar char="-"/>
            </a:pPr>
            <a:r>
              <a:rPr lang="en-US" baseline="0" dirty="0" smtClean="0"/>
              <a:t>Provide students with copies of 4. Modeling mutants_ feature sheet.pdf</a:t>
            </a:r>
          </a:p>
          <a:p>
            <a:pPr lvl="1">
              <a:buFont typeface="Wingdings" pitchFamily="2" charset="2"/>
              <a:buChar char="§"/>
            </a:pPr>
            <a:r>
              <a:rPr lang="en-US" baseline="0" dirty="0" smtClean="0"/>
              <a:t> Ideally each student has a personal laptop and they can review this </a:t>
            </a:r>
            <a:r>
              <a:rPr lang="en-US" baseline="0" dirty="0" err="1" smtClean="0"/>
              <a:t>pdf</a:t>
            </a:r>
            <a:r>
              <a:rPr lang="en-US" baseline="0" dirty="0" smtClean="0"/>
              <a:t> on their computer.</a:t>
            </a:r>
          </a:p>
          <a:p>
            <a:pPr lvl="1">
              <a:buFont typeface="Wingdings" pitchFamily="2" charset="2"/>
              <a:buChar char="§"/>
            </a:pPr>
            <a:r>
              <a:rPr lang="en-US" baseline="0" dirty="0" smtClean="0"/>
              <a:t> If this is not the case print one or two copies for each table to share.</a:t>
            </a:r>
          </a:p>
          <a:p>
            <a:pPr>
              <a:buFontTx/>
              <a:buChar char="-"/>
            </a:pPr>
            <a:r>
              <a:rPr lang="en-US" baseline="0" dirty="0" smtClean="0"/>
              <a:t> Introduce the activity to the students</a:t>
            </a:r>
          </a:p>
          <a:p>
            <a:pPr lvl="1">
              <a:buFont typeface="Arial" pitchFamily="34" charset="0"/>
              <a:buChar char="•"/>
            </a:pPr>
            <a:r>
              <a:rPr lang="en-US" baseline="0" dirty="0" smtClean="0"/>
              <a:t> These are the different species of diatom you will be making hypothetical mutants from in this activity.</a:t>
            </a:r>
          </a:p>
          <a:p>
            <a:pPr lvl="1">
              <a:buFont typeface="Arial" pitchFamily="34" charset="0"/>
              <a:buChar char="•"/>
            </a:pPr>
            <a:r>
              <a:rPr lang="en-US" baseline="0" dirty="0" smtClean="0"/>
              <a:t> I will be giving everyone a worksheet, at the top of each worksheet will be an image of the species of diatom you are going to be mutating. </a:t>
            </a:r>
          </a:p>
          <a:p>
            <a:pPr lvl="0">
              <a:buFontTx/>
              <a:buChar char="-"/>
            </a:pPr>
            <a:r>
              <a:rPr lang="en-US" baseline="0" dirty="0" smtClean="0"/>
              <a:t>Hand out worksheets to students. </a:t>
            </a:r>
          </a:p>
          <a:p>
            <a:pPr lvl="1">
              <a:buFont typeface="Arial" pitchFamily="34" charset="0"/>
              <a:buChar char="•"/>
            </a:pPr>
            <a:r>
              <a:rPr lang="en-US" baseline="0" dirty="0" smtClean="0"/>
              <a:t> There are six different species, each with its own worksheet.</a:t>
            </a:r>
          </a:p>
          <a:p>
            <a:pPr lvl="1">
              <a:buFont typeface="Arial" pitchFamily="34" charset="0"/>
              <a:buChar char="•"/>
            </a:pPr>
            <a:endParaRPr lang="en-US" baseline="0" dirty="0" smtClean="0"/>
          </a:p>
          <a:p>
            <a:pPr>
              <a:buFontTx/>
              <a:buNone/>
            </a:pPr>
            <a:r>
              <a:rPr lang="en-US" b="1" baseline="0" dirty="0" smtClean="0"/>
              <a:t>SLIDE GOAL:</a:t>
            </a:r>
          </a:p>
          <a:p>
            <a:pPr>
              <a:buFontTx/>
              <a:buNone/>
            </a:pPr>
            <a:endParaRPr lang="en-US" baseline="0" dirty="0" smtClean="0"/>
          </a:p>
          <a:p>
            <a:pPr>
              <a:buFontTx/>
              <a:buChar char="-"/>
            </a:pPr>
            <a:endParaRPr lang="en-US" dirty="0" smtClean="0"/>
          </a:p>
          <a:p>
            <a:r>
              <a:rPr lang="en-US" b="1" dirty="0" smtClean="0"/>
              <a:t>NOTES:</a:t>
            </a:r>
          </a:p>
          <a:p>
            <a:pPr>
              <a:buFontTx/>
              <a:buNone/>
            </a:pPr>
            <a:r>
              <a:rPr lang="en-US" baseline="0" dirty="0" smtClean="0"/>
              <a:t>- The amphora diatom is labeled as Amphora sp. because the species is unknown, sp. stands in for the species name.</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r>
              <a:rPr lang="en-US" b="0" i="1" dirty="0" err="1" smtClean="0"/>
              <a:t>Thalassiorisa</a:t>
            </a:r>
            <a:r>
              <a:rPr lang="en-US" b="0" i="1" dirty="0" smtClean="0"/>
              <a:t> </a:t>
            </a:r>
            <a:r>
              <a:rPr lang="en-US" b="0" i="1" dirty="0" err="1" smtClean="0"/>
              <a:t>pseudonana</a:t>
            </a:r>
            <a:r>
              <a:rPr lang="en-US" b="0" i="0" dirty="0" err="1" smtClean="0"/>
              <a:t>:</a:t>
            </a:r>
            <a:r>
              <a:rPr lang="en-US" baseline="0" dirty="0" err="1" smtClean="0"/>
              <a:t>N</a:t>
            </a:r>
            <a:r>
              <a:rPr lang="en-US" baseline="0" dirty="0" smtClean="0"/>
              <a:t>. </a:t>
            </a:r>
            <a:r>
              <a:rPr lang="en-US" baseline="0" dirty="0" err="1" smtClean="0"/>
              <a:t>Kröger</a:t>
            </a:r>
            <a:r>
              <a:rPr lang="en-US" baseline="0" dirty="0" smtClean="0"/>
              <a:t>, </a:t>
            </a:r>
            <a:endParaRPr lang="en-US" sz="1200" kern="1200" dirty="0" smtClean="0">
              <a:solidFill>
                <a:schemeClr val="tx1"/>
              </a:solidFill>
              <a:latin typeface="+mn-lt"/>
              <a:ea typeface="+mn-ea"/>
              <a:cs typeface="+mn-cs"/>
            </a:endParaRPr>
          </a:p>
          <a:p>
            <a:r>
              <a:rPr lang="en-US" sz="1200" u="sng" kern="1200" dirty="0" smtClean="0">
                <a:solidFill>
                  <a:schemeClr val="tx1"/>
                </a:solidFill>
                <a:latin typeface="+mn-lt"/>
                <a:ea typeface="+mn-ea"/>
                <a:cs typeface="+mn-cs"/>
                <a:hlinkClick r:id="rId3"/>
              </a:rPr>
              <a:t>http://www.awi.de/en/news/press_releases/detail/item/decoded_gene_sequence_of_the_diatom_thalassiosira_pseudonana/?cHash=8ff007467b37df7fbd949817c3058e03</a:t>
            </a:r>
            <a:endParaRPr lang="en-US" b="0" i="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0" i="0" baseline="0" dirty="0" smtClean="0"/>
              <a:t> </a:t>
            </a:r>
            <a:r>
              <a:rPr lang="en-US" b="0" i="1" baseline="0" dirty="0" err="1" smtClean="0"/>
              <a:t>Cymbella</a:t>
            </a:r>
            <a:r>
              <a:rPr lang="en-US" b="0" i="1" baseline="0" dirty="0" smtClean="0"/>
              <a:t> </a:t>
            </a:r>
            <a:r>
              <a:rPr lang="en-US" b="0" i="1" baseline="0" dirty="0" err="1" smtClean="0"/>
              <a:t>perpusilla</a:t>
            </a:r>
            <a:r>
              <a:rPr lang="en-US" b="0" i="0" baseline="0" dirty="0" smtClean="0"/>
              <a:t>: </a:t>
            </a:r>
            <a:r>
              <a:rPr lang="en-US" baseline="0" dirty="0" smtClean="0"/>
              <a:t>Zhang et al. 2012, </a:t>
            </a:r>
            <a:r>
              <a:rPr lang="en-US" sz="1200" u="sng" kern="1200" dirty="0" smtClean="0">
                <a:solidFill>
                  <a:schemeClr val="tx1"/>
                </a:solidFill>
                <a:latin typeface="+mn-lt"/>
                <a:ea typeface="+mn-ea"/>
                <a:cs typeface="+mn-cs"/>
                <a:hlinkClick r:id="rId4"/>
              </a:rPr>
              <a:t>http://iopscience.iop.org/0960-1317/22/3/035021/article</a:t>
            </a: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0" i="0" baseline="0" dirty="0" smtClean="0"/>
              <a:t> </a:t>
            </a:r>
            <a:r>
              <a:rPr lang="en-US" b="0" i="1" baseline="0" dirty="0" err="1" smtClean="0"/>
              <a:t>Diploneis</a:t>
            </a:r>
            <a:r>
              <a:rPr lang="en-US" b="0" i="1" baseline="0" dirty="0" smtClean="0"/>
              <a:t> </a:t>
            </a:r>
            <a:r>
              <a:rPr lang="en-US" b="0" i="1" baseline="0" dirty="0" err="1" smtClean="0"/>
              <a:t>bombus</a:t>
            </a:r>
            <a:r>
              <a:rPr lang="en-US" b="0" i="0" baseline="0" dirty="0" smtClean="0"/>
              <a:t>: </a:t>
            </a:r>
            <a:r>
              <a:rPr lang="en-US" baseline="0" dirty="0" smtClean="0"/>
              <a:t>S. </a:t>
            </a:r>
            <a:r>
              <a:rPr lang="en-US" baseline="0" dirty="0" err="1" smtClean="0"/>
              <a:t>Poulet</a:t>
            </a:r>
            <a:r>
              <a:rPr lang="en-US" baseline="0" dirty="0" smtClean="0"/>
              <a:t> and A. </a:t>
            </a:r>
            <a:r>
              <a:rPr lang="en-US" baseline="0" dirty="0" err="1" smtClean="0"/>
              <a:t>Cueff</a:t>
            </a:r>
            <a:r>
              <a:rPr lang="en-US" baseline="0" dirty="0" smtClean="0"/>
              <a:t>, </a:t>
            </a:r>
            <a:r>
              <a:rPr lang="en-US" sz="1200" u="sng" kern="1200" dirty="0" smtClean="0">
                <a:solidFill>
                  <a:schemeClr val="tx1"/>
                </a:solidFill>
                <a:latin typeface="+mn-lt"/>
                <a:ea typeface="+mn-ea"/>
                <a:cs typeface="+mn-cs"/>
                <a:hlinkClick r:id="rId5"/>
              </a:rPr>
              <a:t>http://planktonnet.awi.de/sci_images_detail.php?itemid=55850</a:t>
            </a: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0" i="0" baseline="0" dirty="0" smtClean="0"/>
              <a:t> </a:t>
            </a:r>
            <a:r>
              <a:rPr lang="en-US" b="0" i="1" baseline="0" dirty="0" smtClean="0"/>
              <a:t>Amphora sp.</a:t>
            </a:r>
            <a:r>
              <a:rPr lang="en-US" b="0" i="0" baseline="0" dirty="0" smtClean="0"/>
              <a:t>: </a:t>
            </a:r>
            <a:r>
              <a:rPr lang="en-US" b="0" baseline="0" dirty="0" smtClean="0">
                <a:latin typeface="Calibri" charset="0"/>
              </a:rPr>
              <a:t>Personal image taken by S. </a:t>
            </a:r>
            <a:r>
              <a:rPr lang="en-US" b="0" baseline="0" dirty="0" err="1" smtClean="0">
                <a:latin typeface="Calibri" charset="0"/>
              </a:rPr>
              <a:t>Lerch</a:t>
            </a:r>
            <a:r>
              <a:rPr lang="en-US" b="0" baseline="0" dirty="0" smtClean="0">
                <a:latin typeface="Calibri" charset="0"/>
              </a:rPr>
              <a:t> using a scanning electron microscope (SEM)</a:t>
            </a: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0" i="1" baseline="0" dirty="0" err="1" smtClean="0"/>
              <a:t>Stephanodiscus</a:t>
            </a:r>
            <a:r>
              <a:rPr lang="en-US" b="0" i="1" baseline="0" dirty="0" smtClean="0"/>
              <a:t> </a:t>
            </a:r>
            <a:r>
              <a:rPr lang="en-US" b="0" i="1" baseline="0" dirty="0" err="1" smtClean="0"/>
              <a:t>minutulus</a:t>
            </a:r>
            <a:r>
              <a:rPr lang="en-US" b="0" i="0" baseline="0" dirty="0" smtClean="0"/>
              <a:t>: </a:t>
            </a:r>
            <a:r>
              <a:rPr lang="en-US" baseline="0" dirty="0" smtClean="0"/>
              <a:t>C.H. </a:t>
            </a:r>
            <a:r>
              <a:rPr lang="en-US" baseline="0" dirty="0" err="1" smtClean="0"/>
              <a:t>Júcar</a:t>
            </a:r>
            <a:r>
              <a:rPr lang="en-US" baseline="0" dirty="0" smtClean="0"/>
              <a:t> and Juan </a:t>
            </a:r>
            <a:r>
              <a:rPr lang="en-US" baseline="0" dirty="0" err="1" smtClean="0"/>
              <a:t>Alcober</a:t>
            </a:r>
            <a:r>
              <a:rPr lang="en-US" baseline="0" dirty="0" smtClean="0"/>
              <a:t> Bosch, </a:t>
            </a:r>
            <a:r>
              <a:rPr lang="en-US" sz="1200" u="sng" kern="1200" dirty="0" smtClean="0">
                <a:solidFill>
                  <a:schemeClr val="tx1"/>
                </a:solidFill>
                <a:latin typeface="+mn-lt"/>
                <a:ea typeface="+mn-ea"/>
                <a:cs typeface="+mn-cs"/>
                <a:hlinkClick r:id="rId6"/>
              </a:rPr>
              <a:t>http://eportal.magrama.gob.es/id_tax/ficha/buscador/1/30655</a:t>
            </a:r>
            <a:endParaRPr lang="en-US" b="0" i="0"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b="0" i="1" baseline="0" dirty="0" err="1" smtClean="0"/>
              <a:t>Staurosirella</a:t>
            </a:r>
            <a:r>
              <a:rPr lang="en-US" b="0" i="1" baseline="0" dirty="0" smtClean="0"/>
              <a:t> </a:t>
            </a:r>
            <a:r>
              <a:rPr lang="en-US" b="0" i="1" baseline="0" dirty="0" err="1" smtClean="0"/>
              <a:t>pinnata</a:t>
            </a:r>
            <a:r>
              <a:rPr lang="en-US" b="0" i="0" baseline="0" dirty="0" smtClean="0"/>
              <a:t>: </a:t>
            </a:r>
            <a:r>
              <a:rPr lang="en-US" baseline="0" dirty="0" smtClean="0"/>
              <a:t>Eduardo Morales, </a:t>
            </a:r>
            <a:r>
              <a:rPr lang="en-US" sz="1200" u="sng" kern="1200" dirty="0" smtClean="0">
                <a:solidFill>
                  <a:schemeClr val="tx1"/>
                </a:solidFill>
                <a:latin typeface="+mn-lt"/>
                <a:ea typeface="+mn-ea"/>
                <a:cs typeface="+mn-cs"/>
                <a:hlinkClick r:id="rId7"/>
              </a:rPr>
              <a:t>http://westerndiatoms.colorado.edu/taxa/species/staurosirella_pinnata</a:t>
            </a:r>
            <a:endParaRPr lang="en-US" b="0" i="0" baseline="0" dirty="0" smtClean="0"/>
          </a:p>
        </p:txBody>
      </p:sp>
      <p:sp>
        <p:nvSpPr>
          <p:cNvPr id="4" name="Slide Number Placeholder 3"/>
          <p:cNvSpPr>
            <a:spLocks noGrp="1"/>
          </p:cNvSpPr>
          <p:nvPr>
            <p:ph type="sldNum" sz="quarter" idx="10"/>
          </p:nvPr>
        </p:nvSpPr>
        <p:spPr/>
        <p:txBody>
          <a:bodyPr/>
          <a:lstStyle/>
          <a:p>
            <a:fld id="{269C9D54-AEC2-49AA-A1B4-4D242FD516F5}"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dirty="0" smtClean="0"/>
              <a:t>This is an animated slide, each frame will be paired</a:t>
            </a:r>
            <a:r>
              <a:rPr lang="en-US" baseline="0" dirty="0" smtClean="0"/>
              <a:t> with its description.</a:t>
            </a:r>
            <a:r>
              <a:rPr lang="en-US" dirty="0" smtClean="0"/>
              <a:t> </a:t>
            </a:r>
            <a:r>
              <a:rPr lang="en-US" baseline="0" dirty="0" smtClean="0"/>
              <a:t> </a:t>
            </a:r>
          </a:p>
          <a:p>
            <a:pPr>
              <a:buFontTx/>
              <a:buChar char="-"/>
            </a:pPr>
            <a:r>
              <a:rPr lang="en-US" baseline="0" dirty="0" smtClean="0"/>
              <a:t>This slide will be used to walk students through the worksheet.</a:t>
            </a:r>
          </a:p>
          <a:p>
            <a:pPr>
              <a:buFontTx/>
              <a:buChar char="-"/>
            </a:pPr>
            <a:r>
              <a:rPr lang="en-US" baseline="0" dirty="0" smtClean="0"/>
              <a:t> Orient students to their worksheets.</a:t>
            </a:r>
          </a:p>
          <a:p>
            <a:pPr lvl="1">
              <a:buFont typeface="Arial" pitchFamily="34" charset="0"/>
              <a:buChar char="•"/>
            </a:pPr>
            <a:r>
              <a:rPr lang="en-US" baseline="0" dirty="0" smtClean="0"/>
              <a:t> Frame 0: Here is an example of what a worksheet looks like, you might not necessarily have this exact worksheet but yours will look similar. </a:t>
            </a:r>
          </a:p>
          <a:p>
            <a:pPr lvl="1">
              <a:buFont typeface="Arial" pitchFamily="34" charset="0"/>
              <a:buChar char="•"/>
            </a:pPr>
            <a:r>
              <a:rPr lang="en-US" baseline="0" dirty="0" smtClean="0"/>
              <a:t> Frame 1: Look here. This is where your species name is.</a:t>
            </a:r>
          </a:p>
          <a:p>
            <a:pPr lvl="2">
              <a:buFont typeface="Wingdings" pitchFamily="2" charset="2"/>
              <a:buChar char="§"/>
            </a:pPr>
            <a:r>
              <a:rPr lang="en-US" baseline="0" dirty="0" smtClean="0"/>
              <a:t> Have everyone look and see what species they have.</a:t>
            </a:r>
          </a:p>
          <a:p>
            <a:pPr lvl="1">
              <a:buFont typeface="Arial" pitchFamily="34" charset="0"/>
              <a:buChar char="•"/>
            </a:pPr>
            <a:r>
              <a:rPr lang="en-US" baseline="0" dirty="0" smtClean="0"/>
              <a:t> Frame 2: Now that you have identified what your species is use the feature sheet (4. Modeling mutants_ feature sheet. </a:t>
            </a:r>
            <a:r>
              <a:rPr lang="en-US" baseline="0" dirty="0" err="1" smtClean="0"/>
              <a:t>pdf</a:t>
            </a:r>
            <a:r>
              <a:rPr lang="en-US" baseline="0" dirty="0" smtClean="0"/>
              <a:t>) to fill in the labels on the image of your diatom.</a:t>
            </a:r>
          </a:p>
          <a:p>
            <a:pPr lvl="2">
              <a:buFont typeface="Wingdings" pitchFamily="2" charset="2"/>
              <a:buChar char="§"/>
            </a:pPr>
            <a:r>
              <a:rPr lang="en-US" baseline="0" dirty="0" smtClean="0"/>
              <a:t> Give students time to fill in labels.</a:t>
            </a:r>
          </a:p>
          <a:p>
            <a:pPr lvl="1">
              <a:buFont typeface="Arial" pitchFamily="34" charset="0"/>
              <a:buChar char="•"/>
            </a:pPr>
            <a:endParaRPr lang="en-US" baseline="0" dirty="0" smtClean="0"/>
          </a:p>
          <a:p>
            <a:pPr>
              <a:buFontTx/>
              <a:buNone/>
            </a:pPr>
            <a:r>
              <a:rPr lang="en-US" b="1" baseline="0" dirty="0" smtClean="0"/>
              <a:t>SLIDE GOAL:</a:t>
            </a:r>
          </a:p>
          <a:p>
            <a:pPr>
              <a:buFontTx/>
              <a:buNone/>
            </a:pPr>
            <a:r>
              <a:rPr lang="en-US" baseline="0" dirty="0" smtClean="0"/>
              <a:t>- Show students what species they will be working with</a:t>
            </a:r>
          </a:p>
          <a:p>
            <a:pPr>
              <a:buFontTx/>
              <a:buChar char="-"/>
            </a:pPr>
            <a:endParaRPr lang="en-US"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0" i="1" baseline="0" dirty="0" smtClean="0"/>
              <a:t>- </a:t>
            </a:r>
            <a:r>
              <a:rPr lang="en-US" b="0" i="1" baseline="0" dirty="0" err="1" smtClean="0"/>
              <a:t>Cymbella</a:t>
            </a:r>
            <a:r>
              <a:rPr lang="en-US" b="0" i="1" baseline="0" dirty="0" smtClean="0"/>
              <a:t> </a:t>
            </a:r>
            <a:r>
              <a:rPr lang="en-US" b="0" i="1" baseline="0" dirty="0" err="1" smtClean="0"/>
              <a:t>perpusilla</a:t>
            </a:r>
            <a:r>
              <a:rPr lang="en-US" b="0" i="0" baseline="0" dirty="0" smtClean="0"/>
              <a:t>: </a:t>
            </a:r>
            <a:r>
              <a:rPr lang="en-US" baseline="0" dirty="0" smtClean="0"/>
              <a:t>Zhang et al. 2012, </a:t>
            </a:r>
            <a:r>
              <a:rPr lang="en-US" sz="1200" u="sng" kern="1200" dirty="0" smtClean="0">
                <a:solidFill>
                  <a:schemeClr val="tx1"/>
                </a:solidFill>
                <a:latin typeface="+mn-lt"/>
                <a:ea typeface="+mn-ea"/>
                <a:cs typeface="+mn-cs"/>
                <a:hlinkClick r:id="rId3"/>
              </a:rPr>
              <a:t>http://iopscience.iop.org/0960-1317/22/3/035021/article</a:t>
            </a:r>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269C9D54-AEC2-49AA-A1B4-4D242FD516F5}"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dirty="0" smtClean="0"/>
              <a:t>This is an animated slide, each frame will be paired</a:t>
            </a:r>
            <a:r>
              <a:rPr lang="en-US" baseline="0" dirty="0" smtClean="0"/>
              <a:t> with its description.</a:t>
            </a:r>
            <a:r>
              <a:rPr lang="en-US" dirty="0" smtClean="0"/>
              <a:t> </a:t>
            </a:r>
            <a:r>
              <a:rPr lang="en-US" baseline="0" dirty="0" smtClean="0"/>
              <a:t> </a:t>
            </a:r>
          </a:p>
          <a:p>
            <a:pPr>
              <a:buFontTx/>
              <a:buChar char="-"/>
            </a:pPr>
            <a:r>
              <a:rPr lang="en-US" baseline="0" dirty="0" smtClean="0"/>
              <a:t>This slide will be used to walk students through the worksheet.</a:t>
            </a:r>
          </a:p>
          <a:p>
            <a:pPr>
              <a:buFontTx/>
              <a:buChar char="-"/>
            </a:pPr>
            <a:r>
              <a:rPr lang="en-US" baseline="0" dirty="0" smtClean="0"/>
              <a:t> Frame 0: Orient students to their worksheets.</a:t>
            </a:r>
          </a:p>
          <a:p>
            <a:pPr lvl="1">
              <a:buFont typeface="Arial" pitchFamily="34" charset="0"/>
              <a:buChar char="•"/>
            </a:pPr>
            <a:r>
              <a:rPr lang="en-US" baseline="0" dirty="0" smtClean="0"/>
              <a:t> Frame 1: Underneath your species name is a list of some of the different genes that your diatom has.</a:t>
            </a:r>
          </a:p>
          <a:p>
            <a:pPr lvl="2">
              <a:buFont typeface="Wingdings" pitchFamily="2" charset="2"/>
              <a:buChar char="§"/>
            </a:pPr>
            <a:r>
              <a:rPr lang="en-US" baseline="0" dirty="0" smtClean="0"/>
              <a:t> Have students decide which gene they want to mutate in their mutant.</a:t>
            </a:r>
          </a:p>
          <a:p>
            <a:pPr lvl="2">
              <a:buFont typeface="Wingdings" pitchFamily="2" charset="2"/>
              <a:buChar char="§"/>
            </a:pPr>
            <a:r>
              <a:rPr lang="en-US" baseline="0" dirty="0" smtClean="0"/>
              <a:t> Students should highlight this gene on their worksheet.</a:t>
            </a:r>
          </a:p>
          <a:p>
            <a:pPr lvl="1">
              <a:buFont typeface="Arial" pitchFamily="34" charset="0"/>
              <a:buChar char="•"/>
            </a:pPr>
            <a:r>
              <a:rPr lang="en-US" baseline="0" dirty="0" smtClean="0"/>
              <a:t> Frame 2: Now find that gene in the table on the right and highlight the row it’s in. In the example here I have the pore gene highlighted.</a:t>
            </a:r>
          </a:p>
          <a:p>
            <a:pPr lvl="2">
              <a:buFont typeface="Wingdings" pitchFamily="2" charset="2"/>
              <a:buChar char="§"/>
            </a:pPr>
            <a:r>
              <a:rPr lang="en-US" baseline="0" dirty="0" smtClean="0"/>
              <a:t> Have students read through the information under each column in their row.</a:t>
            </a:r>
          </a:p>
          <a:p>
            <a:pPr lvl="1">
              <a:buFont typeface="Arial" pitchFamily="34" charset="0"/>
              <a:buNone/>
            </a:pPr>
            <a:endParaRPr lang="en-US" baseline="0" dirty="0" smtClean="0"/>
          </a:p>
          <a:p>
            <a:pPr>
              <a:buFontTx/>
              <a:buNone/>
            </a:pPr>
            <a:r>
              <a:rPr lang="en-US" b="1" baseline="0" dirty="0" smtClean="0"/>
              <a:t>SLIDE GOAL:</a:t>
            </a:r>
          </a:p>
          <a:p>
            <a:pPr>
              <a:buFontTx/>
              <a:buNone/>
            </a:pPr>
            <a:r>
              <a:rPr lang="en-US" baseline="0" dirty="0" smtClean="0"/>
              <a:t>- Orient students to the information on their worksheets and guide them through choosing their mutant genes and learning about them.</a:t>
            </a:r>
          </a:p>
          <a:p>
            <a:pPr>
              <a:buFontTx/>
              <a:buChar char="-"/>
            </a:pPr>
            <a:endParaRPr lang="en-US"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r>
              <a:rPr lang="en-US" b="0" i="1" baseline="0" dirty="0" smtClean="0"/>
              <a:t>- </a:t>
            </a:r>
            <a:r>
              <a:rPr lang="en-US" b="0" i="1" baseline="0" dirty="0" err="1" smtClean="0"/>
              <a:t>Cymbella</a:t>
            </a:r>
            <a:r>
              <a:rPr lang="en-US" b="0" i="1" baseline="0" dirty="0" smtClean="0"/>
              <a:t> </a:t>
            </a:r>
            <a:r>
              <a:rPr lang="en-US" b="0" i="1" baseline="0" dirty="0" err="1" smtClean="0"/>
              <a:t>perpusilla</a:t>
            </a:r>
            <a:r>
              <a:rPr lang="en-US" b="0" i="0" baseline="0" dirty="0" smtClean="0"/>
              <a:t>: </a:t>
            </a:r>
            <a:r>
              <a:rPr lang="en-US" baseline="0" dirty="0" smtClean="0"/>
              <a:t>Zhang et al. 2012, </a:t>
            </a:r>
            <a:r>
              <a:rPr lang="en-US" sz="1200" u="sng" kern="1200" dirty="0" smtClean="0">
                <a:solidFill>
                  <a:schemeClr val="tx1"/>
                </a:solidFill>
                <a:latin typeface="+mn-lt"/>
                <a:ea typeface="+mn-ea"/>
                <a:cs typeface="+mn-cs"/>
                <a:hlinkClick r:id="rId3"/>
              </a:rPr>
              <a:t>http://iopscience.iop.org/0960-1317/22/3/035021/article</a:t>
            </a:r>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269C9D54-AEC2-49AA-A1B4-4D242FD516F5}"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r>
              <a:rPr lang="en-US" b="1" dirty="0" smtClean="0"/>
              <a:t>INSTRUCTIONS:</a:t>
            </a:r>
          </a:p>
          <a:p>
            <a:pPr>
              <a:buFontTx/>
              <a:buChar char="-"/>
            </a:pPr>
            <a:r>
              <a:rPr lang="en-US" b="0" baseline="0" dirty="0" smtClean="0"/>
              <a:t> Walk students through the tables that describe their gene.</a:t>
            </a:r>
          </a:p>
          <a:p>
            <a:pPr lvl="1">
              <a:buFont typeface="Arial" pitchFamily="34" charset="0"/>
              <a:buChar char="•"/>
            </a:pPr>
            <a:r>
              <a:rPr lang="en-US" b="0" baseline="0" dirty="0" smtClean="0"/>
              <a:t> Frame 0: This is an example of what the table on your worksheet might look like, it could look different though. Different diatoms will have different genes.</a:t>
            </a:r>
          </a:p>
          <a:p>
            <a:pPr lvl="1">
              <a:buFont typeface="Arial" pitchFamily="34" charset="0"/>
              <a:buChar char="•"/>
            </a:pPr>
            <a:r>
              <a:rPr lang="en-US" b="0" baseline="0" dirty="0" smtClean="0"/>
              <a:t> For this example I chose the pore gene, you might have chosen a different gene, but I still want you to listen as I walk through the example so you can find the information about your gene.</a:t>
            </a:r>
          </a:p>
          <a:p>
            <a:pPr lvl="1">
              <a:buFont typeface="Arial" pitchFamily="34" charset="0"/>
              <a:buChar char="•"/>
            </a:pPr>
            <a:r>
              <a:rPr lang="en-US" b="0" baseline="0" dirty="0" smtClean="0"/>
              <a:t> This chart will tell me about the gene I chose, (Cue box 1) first I can see that the feature controlled by the gene are the Pores. So I know my gene controls that trait.</a:t>
            </a:r>
          </a:p>
          <a:p>
            <a:pPr lvl="1">
              <a:buFont typeface="Arial" pitchFamily="34" charset="0"/>
              <a:buChar char="•"/>
            </a:pPr>
            <a:r>
              <a:rPr lang="en-US" b="0" baseline="0" dirty="0" smtClean="0"/>
              <a:t> Frame 2: Then I can look at the cellular function of pores, some features have more than one. I can see that the pores allow the cell to get nutrients and protects the cell from viruses, just like we talked about.</a:t>
            </a:r>
          </a:p>
          <a:p>
            <a:pPr lvl="1">
              <a:buFont typeface="Arial" pitchFamily="34" charset="0"/>
              <a:buChar char="•"/>
            </a:pPr>
            <a:r>
              <a:rPr lang="en-US" b="0" baseline="0" dirty="0" smtClean="0"/>
              <a:t> Frame 3: Then you can look and see how the feature does its specific function. The pores allow nutrients into the cell and physically block viruses from getting to the cell. </a:t>
            </a:r>
          </a:p>
          <a:p>
            <a:pPr lvl="1">
              <a:buFont typeface="Arial" pitchFamily="34" charset="0"/>
              <a:buChar char="•"/>
            </a:pPr>
            <a:r>
              <a:rPr lang="en-US" b="0" baseline="0" dirty="0" smtClean="0"/>
              <a:t> Frame 4: This activity is going to ask you to think about what happens to the diatom when that feature changes. This column will give you some ideas of how that feature could change.</a:t>
            </a:r>
          </a:p>
          <a:p>
            <a:pPr lvl="1">
              <a:buFont typeface="Arial" pitchFamily="34" charset="0"/>
              <a:buChar char="•"/>
            </a:pPr>
            <a:r>
              <a:rPr lang="en-US" b="0" baseline="0" dirty="0" smtClean="0"/>
              <a:t> Frame 5: This final column will help you with the last question on the worksheet. This column gives you some different types of environments that a mutation in this feature would matter in. For example if the pores got larger this diatom would not be very successful in an environment with a lot of viruses (it would get sick cause the viruses could get in) on the other hand it might do ok in an environment where there are no viruses. </a:t>
            </a:r>
          </a:p>
          <a:p>
            <a:endParaRPr lang="en-US" b="0" baseline="0" dirty="0" smtClean="0"/>
          </a:p>
          <a:p>
            <a:pPr>
              <a:buFontTx/>
              <a:buNone/>
            </a:pPr>
            <a:r>
              <a:rPr lang="en-US" b="1" baseline="0" dirty="0" smtClean="0"/>
              <a:t>SLIDE GOAL:</a:t>
            </a:r>
          </a:p>
          <a:p>
            <a:pPr>
              <a:buFontTx/>
              <a:buChar char="-"/>
            </a:pPr>
            <a:r>
              <a:rPr lang="en-US" dirty="0" smtClean="0"/>
              <a:t> You may</a:t>
            </a:r>
            <a:r>
              <a:rPr lang="en-US" baseline="0" dirty="0" smtClean="0"/>
              <a:t> not necessarily need to walk through this slide in so much detail., this can be gauged for each class.</a:t>
            </a:r>
            <a:endParaRPr lang="en-US" dirty="0" smtClean="0"/>
          </a:p>
          <a:p>
            <a:endParaRPr lang="en-US" b="1"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269C9D54-AEC2-49AA-A1B4-4D242FD516F5}"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t>Teacher</a:t>
            </a:r>
            <a:r>
              <a:rPr lang="en-US" b="0" baseline="0" dirty="0" smtClean="0"/>
              <a:t> slide: EXPLORE</a:t>
            </a:r>
            <a:endParaRPr lang="en-US" b="0" dirty="0" smtClean="0"/>
          </a:p>
          <a:p>
            <a:endParaRPr lang="en-US" b="1" dirty="0" smtClean="0"/>
          </a:p>
          <a:p>
            <a:r>
              <a:rPr lang="en-US" b="1" dirty="0" smtClean="0"/>
              <a:t>INSTRUCTIONS:</a:t>
            </a:r>
          </a:p>
          <a:p>
            <a:pPr>
              <a:buFontTx/>
              <a:buChar char="-"/>
            </a:pPr>
            <a:r>
              <a:rPr lang="en-US" b="0" dirty="0" smtClean="0"/>
              <a:t>Use</a:t>
            </a:r>
            <a:r>
              <a:rPr lang="en-US" b="0" baseline="0" dirty="0" smtClean="0"/>
              <a:t> the information on the notes of this slide to help students with the “Environmental Factor Affected” column. They will need to understand this column in order to answer questions four and five on their worksheets.</a:t>
            </a:r>
          </a:p>
          <a:p>
            <a:pPr lvl="1">
              <a:buFont typeface="Arial" pitchFamily="34" charset="0"/>
              <a:buChar char="•"/>
            </a:pPr>
            <a:r>
              <a:rPr lang="en-US" b="0" baseline="0" dirty="0" smtClean="0"/>
              <a:t> Depending on the class it may be helpful to go over an example together, or to help individual students as questions come up.</a:t>
            </a:r>
          </a:p>
          <a:p>
            <a:pPr lvl="1">
              <a:buFont typeface="Arial" pitchFamily="34" charset="0"/>
              <a:buChar char="•"/>
            </a:pPr>
            <a:r>
              <a:rPr lang="en-US" b="0" baseline="0" dirty="0" smtClean="0"/>
              <a:t>This section will also serve as more in depth ESRs for the lesson.</a:t>
            </a:r>
            <a:endParaRPr lang="en-US" b="1" baseline="0" dirty="0" smtClean="0"/>
          </a:p>
          <a:p>
            <a:pPr lvl="1">
              <a:buFont typeface="Arial" pitchFamily="34" charset="0"/>
              <a:buChar char="•"/>
            </a:pPr>
            <a:endParaRPr lang="en-US" b="1" dirty="0" smtClean="0"/>
          </a:p>
          <a:p>
            <a:pPr>
              <a:buFontTx/>
              <a:buChar char="-"/>
            </a:pPr>
            <a:r>
              <a:rPr lang="en-US" baseline="0" dirty="0" smtClean="0"/>
              <a:t>The “ Environmental Factor Affected” will probably the most difficult part of this for students to understand. </a:t>
            </a:r>
          </a:p>
          <a:p>
            <a:pPr lvl="1">
              <a:buFont typeface="Arial" pitchFamily="34" charset="0"/>
              <a:buChar char="•"/>
            </a:pPr>
            <a:r>
              <a:rPr lang="en-US" baseline="0" dirty="0" smtClean="0"/>
              <a:t> The purpose of this column is to give students an idea of how their mutation might affect how their mutant does in the environment. The factors affected are environmental variables that the structure their gene controls helps the diatom deal with. If that structure is altered it will affect how well that diatom can deal with the variable listed.</a:t>
            </a:r>
          </a:p>
          <a:p>
            <a:pPr>
              <a:buFontTx/>
              <a:buChar char="-"/>
            </a:pPr>
            <a:r>
              <a:rPr lang="en-US" baseline="0" dirty="0" smtClean="0"/>
              <a:t> Below are some notes on each structure, how it can change and the environmental factors affected by those changes. The change is in </a:t>
            </a:r>
            <a:r>
              <a:rPr lang="en-US" b="1" baseline="0" dirty="0" smtClean="0"/>
              <a:t>bold</a:t>
            </a:r>
            <a:r>
              <a:rPr lang="en-US" b="0" baseline="0" dirty="0" smtClean="0"/>
              <a:t>, the factor affected is </a:t>
            </a:r>
            <a:r>
              <a:rPr lang="en-US" b="0" i="1" baseline="0" dirty="0" smtClean="0"/>
              <a:t>italicized</a:t>
            </a:r>
            <a:r>
              <a:rPr lang="en-US" b="0" i="0" baseline="0" dirty="0" smtClean="0"/>
              <a:t> and how well the mutant would do is CAPITALIZED.</a:t>
            </a:r>
            <a:endParaRPr lang="en-US" baseline="0" dirty="0" smtClean="0"/>
          </a:p>
          <a:p>
            <a:pPr marL="685800" lvl="1" indent="-228600">
              <a:buFont typeface="+mj-lt"/>
              <a:buAutoNum type="arabicPeriod"/>
            </a:pPr>
            <a:r>
              <a:rPr lang="en-US" baseline="0" dirty="0" smtClean="0"/>
              <a:t>Shape gene, feature: Overall shape</a:t>
            </a:r>
          </a:p>
          <a:p>
            <a:pPr marL="1143000" lvl="2" indent="-228600">
              <a:buFont typeface="+mj-lt"/>
              <a:buAutoNum type="alphaLcParenR"/>
            </a:pPr>
            <a:r>
              <a:rPr lang="en-US" baseline="0" dirty="0" smtClean="0"/>
              <a:t>If the cell were </a:t>
            </a:r>
            <a:r>
              <a:rPr lang="en-US" b="1" baseline="0" dirty="0" smtClean="0"/>
              <a:t>too big</a:t>
            </a:r>
            <a:r>
              <a:rPr lang="en-US" baseline="0" dirty="0" smtClean="0"/>
              <a:t>:  </a:t>
            </a:r>
          </a:p>
          <a:p>
            <a:pPr marL="1600200" lvl="3" indent="-228600">
              <a:buFont typeface="Wingdings" pitchFamily="2" charset="2"/>
              <a:buChar char="§"/>
            </a:pPr>
            <a:r>
              <a:rPr lang="en-US" i="1" baseline="0" dirty="0" smtClean="0"/>
              <a:t>All factors</a:t>
            </a:r>
            <a:r>
              <a:rPr lang="en-US" baseline="0" dirty="0" smtClean="0"/>
              <a:t> affected, the contents of the cell might have too much space and knock around inside the cell. This could end up damaging the cell’s organelles and prevent them from working very well. This would affect how well the cell could function in general, so it would affect all environmental factors the cells interacts will. </a:t>
            </a:r>
            <a:r>
              <a:rPr lang="en-US" i="0" baseline="0" dirty="0" smtClean="0"/>
              <a:t>In all environments this would probably make the diatom do WORSE. </a:t>
            </a:r>
          </a:p>
          <a:p>
            <a:pPr marL="1143000" lvl="2" indent="-228600">
              <a:buFont typeface="+mj-lt"/>
              <a:buAutoNum type="alphaLcParenR"/>
            </a:pPr>
            <a:r>
              <a:rPr lang="en-US" baseline="0" dirty="0" smtClean="0"/>
              <a:t>If the cell were </a:t>
            </a:r>
            <a:r>
              <a:rPr lang="en-US" b="1" baseline="0" dirty="0" smtClean="0"/>
              <a:t>too small</a:t>
            </a:r>
            <a:r>
              <a:rPr lang="en-US" baseline="0" dirty="0" smtClean="0"/>
              <a:t>: </a:t>
            </a:r>
          </a:p>
          <a:p>
            <a:pPr marL="1600200" lvl="3" indent="-228600">
              <a:buFont typeface="Wingdings" pitchFamily="2" charset="2"/>
              <a:buChar char="§"/>
            </a:pPr>
            <a:r>
              <a:rPr lang="en-US" i="1" baseline="0" dirty="0" smtClean="0"/>
              <a:t>All factors</a:t>
            </a:r>
            <a:r>
              <a:rPr lang="en-US" baseline="0" dirty="0" smtClean="0"/>
              <a:t> affected, the contents of the cell might be squished, the cell could die because the cells organelles could be crushed. This would affect how well the cell could function in general, so it would affect all environmental factors the cells interacts will. </a:t>
            </a:r>
            <a:r>
              <a:rPr lang="en-US" i="0" baseline="0" dirty="0" smtClean="0"/>
              <a:t>In all environments this would probably make the diatom do WORSE. </a:t>
            </a:r>
          </a:p>
          <a:p>
            <a:pPr marL="685800" lvl="1" indent="-228600">
              <a:buFont typeface="+mj-lt"/>
              <a:buAutoNum type="arabicPeriod"/>
            </a:pPr>
            <a:r>
              <a:rPr lang="en-US" baseline="0" dirty="0" smtClean="0"/>
              <a:t>Pore gene, feature: Pores</a:t>
            </a:r>
          </a:p>
          <a:p>
            <a:pPr marL="1143000" lvl="2" indent="-228600">
              <a:buFont typeface="+mj-lt"/>
              <a:buAutoNum type="alphaLcParenR"/>
            </a:pPr>
            <a:r>
              <a:rPr lang="en-US" baseline="0" dirty="0" smtClean="0"/>
              <a:t>If the pores were </a:t>
            </a:r>
            <a:r>
              <a:rPr lang="en-US" b="1" baseline="0" dirty="0" smtClean="0"/>
              <a:t>larger</a:t>
            </a:r>
            <a:r>
              <a:rPr lang="en-US" baseline="0" dirty="0" smtClean="0"/>
              <a:t>:</a:t>
            </a:r>
          </a:p>
          <a:p>
            <a:pPr marL="1600200" lvl="3" indent="-228600">
              <a:buFont typeface="Wingdings" pitchFamily="2" charset="2"/>
              <a:buChar char="§"/>
            </a:pPr>
            <a:r>
              <a:rPr lang="en-US" i="1" baseline="0" dirty="0" smtClean="0"/>
              <a:t>Nutrient concentrations </a:t>
            </a:r>
            <a:r>
              <a:rPr lang="en-US" baseline="0" dirty="0" smtClean="0"/>
              <a:t>affected: This would allow the cell to get more nutrients, since it would be exposed to more water. The mutant might do BETTER in an environment with low nutrient concentrations because the large pores would allow them to get enough nutrients. The mutant might do WORSE in an environment with high nutrient concentrations because they could get to many nutrients, making the diatom sick.</a:t>
            </a:r>
          </a:p>
          <a:p>
            <a:pPr marL="1600200" lvl="3" indent="-228600">
              <a:buFont typeface="Wingdings" pitchFamily="2" charset="2"/>
              <a:buChar char="§"/>
            </a:pPr>
            <a:r>
              <a:rPr lang="en-US" i="1" baseline="0" dirty="0" smtClean="0"/>
              <a:t>Virus concentrations </a:t>
            </a:r>
            <a:r>
              <a:rPr lang="en-US" baseline="0" dirty="0" smtClean="0"/>
              <a:t>affected: This would expose the cells to more viruses because they would be able to enter the pores. The mutant might do THE SAME in an environment with low virus concentrations because there wouldn’t be many viruses to make them sick. The mutant might do WORSE in an environment with high virus concentrations because the viruses would infect them.</a:t>
            </a:r>
          </a:p>
          <a:p>
            <a:pPr marL="1143000" lvl="2" indent="-228600">
              <a:buFont typeface="+mj-lt"/>
              <a:buAutoNum type="alphaLcParenR"/>
            </a:pPr>
            <a:r>
              <a:rPr lang="en-US" baseline="0" dirty="0" smtClean="0"/>
              <a:t>If the pores were </a:t>
            </a:r>
            <a:r>
              <a:rPr lang="en-US" b="1" baseline="0" dirty="0" smtClean="0"/>
              <a:t>smaller</a:t>
            </a:r>
            <a:r>
              <a:rPr lang="en-US" baseline="0" dirty="0" smtClean="0"/>
              <a:t>:</a:t>
            </a:r>
          </a:p>
          <a:p>
            <a:pPr marL="1600200" lvl="3" indent="-228600">
              <a:buFont typeface="Wingdings" pitchFamily="2" charset="2"/>
              <a:buChar char="§"/>
            </a:pPr>
            <a:r>
              <a:rPr lang="en-US" i="1" baseline="0" dirty="0" smtClean="0"/>
              <a:t>Nutrient concentrations </a:t>
            </a:r>
            <a:r>
              <a:rPr lang="en-US" baseline="0" dirty="0" smtClean="0"/>
              <a:t>affected: This would prevent the cell from getting as many nutrients, since it would be exposed to less water. The mutant might do BETTER in an environment with high nutrient concentrations because they would get enough nutrients from the small amount of water able to enter the pores. The mutant might do WORSE in an environment with low nutrient concentrations because they wouldn’t be able to get enough nutrients.</a:t>
            </a:r>
          </a:p>
          <a:p>
            <a:pPr marL="1600200" lvl="3" indent="-228600">
              <a:buFont typeface="Wingdings" pitchFamily="2" charset="2"/>
              <a:buChar char="§"/>
            </a:pPr>
            <a:r>
              <a:rPr lang="en-US" i="1" baseline="0" dirty="0" smtClean="0"/>
              <a:t>Virus concentrations </a:t>
            </a:r>
            <a:r>
              <a:rPr lang="en-US" baseline="0" dirty="0" smtClean="0"/>
              <a:t>affected: This would expose the cells to fewer viruses because they would not be able to enter the pores. The mutant might do THE SAME in an environment with high or  virus concentrations because viruses still wouldn’t be able to enter the cell.</a:t>
            </a:r>
          </a:p>
          <a:p>
            <a:pPr marL="685800" lvl="1" indent="-228600">
              <a:buFont typeface="+mj-lt"/>
              <a:buAutoNum type="arabicPeriod"/>
            </a:pPr>
            <a:r>
              <a:rPr lang="en-US" baseline="0" dirty="0" err="1" smtClean="0"/>
              <a:t>Portula</a:t>
            </a:r>
            <a:r>
              <a:rPr lang="en-US" baseline="0" dirty="0" smtClean="0"/>
              <a:t> gene, feature: </a:t>
            </a:r>
            <a:r>
              <a:rPr lang="en-US" baseline="0" dirty="0" err="1" smtClean="0"/>
              <a:t>Portula</a:t>
            </a:r>
            <a:endParaRPr lang="en-US" baseline="0" dirty="0" smtClean="0"/>
          </a:p>
          <a:p>
            <a:pPr marL="1143000" lvl="2" indent="-228600">
              <a:buFont typeface="+mj-lt"/>
              <a:buAutoNum type="alphaLcParenR"/>
            </a:pPr>
            <a:r>
              <a:rPr lang="en-US" baseline="0" dirty="0" smtClean="0"/>
              <a:t>The </a:t>
            </a:r>
            <a:r>
              <a:rPr lang="en-US" baseline="0" dirty="0" err="1" smtClean="0"/>
              <a:t>portula</a:t>
            </a:r>
            <a:r>
              <a:rPr lang="en-US" baseline="0" dirty="0" smtClean="0"/>
              <a:t> were </a:t>
            </a:r>
            <a:r>
              <a:rPr lang="en-US" b="1" baseline="0" dirty="0" smtClean="0"/>
              <a:t>larger</a:t>
            </a:r>
            <a:r>
              <a:rPr lang="en-US" b="0" baseline="0" dirty="0" smtClean="0"/>
              <a:t>:</a:t>
            </a:r>
          </a:p>
          <a:p>
            <a:pPr marL="1600200" lvl="3" indent="-228600">
              <a:buFont typeface="Wingdings" pitchFamily="2" charset="2"/>
              <a:buChar char="§"/>
            </a:pPr>
            <a:r>
              <a:rPr lang="en-US" b="0" i="1" baseline="0" dirty="0" smtClean="0"/>
              <a:t>Light  </a:t>
            </a:r>
            <a:r>
              <a:rPr lang="en-US" b="0" i="0" baseline="0" dirty="0" smtClean="0"/>
              <a:t>affected: This would allow the </a:t>
            </a:r>
            <a:r>
              <a:rPr lang="en-US" b="0" i="0" baseline="0" dirty="0" err="1" smtClean="0"/>
              <a:t>portula</a:t>
            </a:r>
            <a:r>
              <a:rPr lang="en-US" b="0" i="0" baseline="0" dirty="0" smtClean="0"/>
              <a:t> to secrete more chitin from the cell, making it float better. The mutant might do BETTER in an environment with low light because they would be able to float up closer to the surface where there is more light. The mutant might do WORSE in an environment with high light because they would be exposed to too much light at the surface, overloading their photosynthetic systems. </a:t>
            </a:r>
            <a:endParaRPr lang="en-US" b="0" i="1" baseline="0" dirty="0" smtClean="0"/>
          </a:p>
          <a:p>
            <a:pPr marL="1143000" lvl="2" indent="-228600">
              <a:buFont typeface="+mj-lt"/>
              <a:buAutoNum type="alphaLcParenR"/>
            </a:pPr>
            <a:r>
              <a:rPr lang="en-US" b="0" baseline="0" dirty="0" smtClean="0"/>
              <a:t>The </a:t>
            </a:r>
            <a:r>
              <a:rPr lang="en-US" b="0" baseline="0" dirty="0" err="1" smtClean="0"/>
              <a:t>portula</a:t>
            </a:r>
            <a:r>
              <a:rPr lang="en-US" b="0" baseline="0" dirty="0" smtClean="0"/>
              <a:t> were </a:t>
            </a:r>
            <a:r>
              <a:rPr lang="en-US" b="1" baseline="0" dirty="0" smtClean="0"/>
              <a:t>smaller</a:t>
            </a:r>
            <a:r>
              <a:rPr lang="en-US" b="0" baseline="0" dirty="0" smtClean="0"/>
              <a:t>:</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0" i="1" baseline="0" dirty="0" smtClean="0"/>
              <a:t>Light  </a:t>
            </a:r>
            <a:r>
              <a:rPr lang="en-US" b="0" i="0" baseline="0" dirty="0" smtClean="0"/>
              <a:t>affected: This would prevent the cell from secreting as much chitin, making it float worse. The mutant might do BETTER in an environment with low light because they would be able to float up closer to the surface where there is more light. The mutant might do WORSE in an environment with high light because they would be exposed to too much light at the surface, overloading their photosynthetic systems. </a:t>
            </a:r>
            <a:endParaRPr lang="en-US" baseline="0" dirty="0" smtClean="0"/>
          </a:p>
          <a:p>
            <a:pPr marL="685800" lvl="1" indent="-228600">
              <a:buFont typeface="+mj-lt"/>
              <a:buAutoNum type="arabicPeriod"/>
            </a:pPr>
            <a:r>
              <a:rPr lang="en-US" baseline="0" dirty="0" smtClean="0"/>
              <a:t>Rib gene, feature: Rib</a:t>
            </a:r>
          </a:p>
          <a:p>
            <a:pPr marL="1143000" lvl="2" indent="-228600">
              <a:buFont typeface="+mj-lt"/>
              <a:buAutoNum type="alphaLcParenR"/>
            </a:pPr>
            <a:r>
              <a:rPr lang="en-US" baseline="0" dirty="0" smtClean="0"/>
              <a:t> The ribs were a </a:t>
            </a:r>
            <a:r>
              <a:rPr lang="en-US" b="1" baseline="0" dirty="0" smtClean="0"/>
              <a:t>different shape</a:t>
            </a:r>
            <a:r>
              <a:rPr lang="en-US" b="0" baseline="0" dirty="0" smtClean="0"/>
              <a:t>:</a:t>
            </a:r>
          </a:p>
          <a:p>
            <a:pPr marL="1600200" lvl="3" indent="-228600">
              <a:buFont typeface="Wingdings" pitchFamily="2" charset="2"/>
              <a:buChar char="§"/>
            </a:pPr>
            <a:r>
              <a:rPr lang="en-US" b="0" i="1" baseline="0" dirty="0" smtClean="0"/>
              <a:t>All factors </a:t>
            </a:r>
            <a:r>
              <a:rPr lang="en-US" b="0" i="0" baseline="0" dirty="0" smtClean="0"/>
              <a:t>affected: This would change how well the ribs were able to support the frustule structure. If the diatom might do BETTER or WORSE will depend on how the students decide to change the shape. In general the mutants might do BETTER if the change strengthened the ribs, this would make the frustule stronger and help it protect the cell better. In general mutants might do WORSE if the change weakened the ribs, this would make the frustule weaker and prevent it from protecting the cell as well.</a:t>
            </a:r>
            <a:endParaRPr lang="en-US" b="0" i="1" baseline="0" dirty="0" smtClean="0"/>
          </a:p>
          <a:p>
            <a:pPr marL="1143000" lvl="2" indent="-228600">
              <a:buFont typeface="+mj-lt"/>
              <a:buAutoNum type="alphaLcParenR"/>
            </a:pPr>
            <a:r>
              <a:rPr lang="en-US" b="0" baseline="0" dirty="0" smtClean="0"/>
              <a:t>The ribs </a:t>
            </a:r>
            <a:r>
              <a:rPr lang="en-US" b="1" baseline="0" dirty="0" smtClean="0"/>
              <a:t>weren’t there</a:t>
            </a:r>
            <a:r>
              <a:rPr lang="en-US" b="0" baseline="0" dirty="0" smtClean="0"/>
              <a:t>:</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0" i="1" baseline="0" dirty="0" smtClean="0"/>
              <a:t>All factors </a:t>
            </a:r>
            <a:r>
              <a:rPr lang="en-US" b="0" i="0" baseline="0" dirty="0" smtClean="0"/>
              <a:t>affected: This would remove all the support for the diatom’s frustule. This would always make the diatom do WORSE because now it would have no protection, and other parts of the frustule might even poke into the cell and hurt it. </a:t>
            </a:r>
            <a:endParaRPr lang="en-US" baseline="0" dirty="0" smtClean="0"/>
          </a:p>
          <a:p>
            <a:pPr marL="685800" lvl="1" indent="-228600">
              <a:buFont typeface="+mj-lt"/>
              <a:buAutoNum type="arabicPeriod"/>
            </a:pPr>
            <a:r>
              <a:rPr lang="en-US" baseline="0" dirty="0" smtClean="0"/>
              <a:t>Spine gene, feature: Spine</a:t>
            </a:r>
          </a:p>
          <a:p>
            <a:pPr marL="1143000" lvl="2" indent="-228600">
              <a:buFont typeface="+mj-lt"/>
              <a:buAutoNum type="alphaLcParenR"/>
            </a:pPr>
            <a:r>
              <a:rPr lang="en-US" baseline="0" dirty="0" smtClean="0"/>
              <a:t>The spines were </a:t>
            </a:r>
            <a:r>
              <a:rPr lang="en-US" b="1" baseline="0" dirty="0" smtClean="0"/>
              <a:t>bigger</a:t>
            </a:r>
            <a:r>
              <a:rPr lang="en-US" b="0" baseline="0" dirty="0" smtClean="0"/>
              <a:t>:</a:t>
            </a:r>
          </a:p>
          <a:p>
            <a:pPr marL="1600200" lvl="3" indent="-228600">
              <a:buFont typeface="Wingdings" pitchFamily="2" charset="2"/>
              <a:buChar char="§"/>
            </a:pPr>
            <a:r>
              <a:rPr lang="en-US" b="0" i="1" baseline="0" dirty="0" smtClean="0"/>
              <a:t>Herbivore  concentrations</a:t>
            </a:r>
            <a:r>
              <a:rPr lang="en-US" b="0" i="0" baseline="0" dirty="0" smtClean="0"/>
              <a:t> affected: This would protect the diatoms from herbivores more effectively. The diatom might do BETTER in environments with lots of herbivores (high concentration) because they herbivores wouldn’t want to eat it. The diatom might do THE SAME in an environment with a low concentration of herbivores because there wouldn’t be any herbivores that would even try to eat it.</a:t>
            </a:r>
          </a:p>
          <a:p>
            <a:pPr marL="1600200" lvl="3" indent="-228600">
              <a:buFont typeface="Wingdings" pitchFamily="2" charset="2"/>
              <a:buChar char="§"/>
            </a:pPr>
            <a:r>
              <a:rPr lang="en-US" b="0" i="1" baseline="0" dirty="0" smtClean="0"/>
              <a:t>Light </a:t>
            </a:r>
            <a:r>
              <a:rPr lang="en-US" b="0" i="0" baseline="0" dirty="0" smtClean="0"/>
              <a:t>affected: This would increase the cell’s surface area, making it float better. The mutant might do BETTER in an environment with low light because they would be able to float up closer to the surface where there is more light. The mutant might do WORSE in an environment with high light because they would be exposed to too much light at the surface, overloading their photosynthetic systems. </a:t>
            </a:r>
            <a:endParaRPr lang="en-US" b="0" i="1" baseline="0" dirty="0" smtClean="0"/>
          </a:p>
          <a:p>
            <a:pPr marL="1143000" lvl="2" indent="-228600">
              <a:buFont typeface="+mj-lt"/>
              <a:buAutoNum type="alphaLcParenR"/>
            </a:pPr>
            <a:r>
              <a:rPr lang="en-US" b="0" baseline="0" dirty="0" smtClean="0"/>
              <a:t>The spines were </a:t>
            </a:r>
            <a:r>
              <a:rPr lang="en-US" b="1" baseline="0" dirty="0" smtClean="0"/>
              <a:t>smaller</a:t>
            </a:r>
            <a:r>
              <a:rPr lang="en-US" b="0" baseline="0" dirty="0" smtClean="0"/>
              <a:t>:</a:t>
            </a:r>
          </a:p>
          <a:p>
            <a:pPr marL="1600200" lvl="3" indent="-228600">
              <a:buFont typeface="Wingdings" pitchFamily="2" charset="2"/>
              <a:buChar char="§"/>
            </a:pPr>
            <a:r>
              <a:rPr lang="en-US" b="0" i="1" baseline="0" dirty="0" smtClean="0"/>
              <a:t>Herbivore  concentrations</a:t>
            </a:r>
            <a:r>
              <a:rPr lang="en-US" b="0" i="0" baseline="0" dirty="0" smtClean="0"/>
              <a:t> affected: This would give the diatoms worse protection against herbivores. The diatom might do WORSE in environments with lots of herbivores (high concentration) because the herbivores would have an easier time eating it. The diatom might do THE SAME in an environment with a low concentration of herbivores because there wouldn’t be any herbivores that would even try to eat it.</a:t>
            </a:r>
          </a:p>
          <a:p>
            <a:pPr marL="1600200" lvl="3" indent="-228600">
              <a:buFont typeface="Wingdings" pitchFamily="2" charset="2"/>
              <a:buChar char="§"/>
            </a:pPr>
            <a:r>
              <a:rPr lang="en-US" b="0" i="1" baseline="0" dirty="0" smtClean="0"/>
              <a:t>Light </a:t>
            </a:r>
            <a:r>
              <a:rPr lang="en-US" b="0" i="0" baseline="0" dirty="0" smtClean="0"/>
              <a:t>affected: This would decrease the surface area of the cell, making it float worse. The mutant might do BETTER in an environment with low light because they would be able to float up closer to the surface where there is more light. The mutant might do WORSE in an environment with high light because they would be exposed to too much light at the surface, overloading their photosynthetic systems. </a:t>
            </a:r>
            <a:endParaRPr lang="en-US" baseline="0" dirty="0" smtClean="0"/>
          </a:p>
          <a:p>
            <a:pPr marL="685800" lvl="1" indent="-228600">
              <a:buFont typeface="+mj-lt"/>
              <a:buAutoNum type="arabicPeriod"/>
            </a:pPr>
            <a:r>
              <a:rPr lang="en-US" baseline="0" dirty="0" smtClean="0"/>
              <a:t>Raphe gene, feature: Raphe</a:t>
            </a:r>
          </a:p>
          <a:p>
            <a:pPr marL="1143000" lvl="2" indent="-228600">
              <a:buFont typeface="+mj-lt"/>
              <a:buAutoNum type="alphaLcParenR"/>
            </a:pPr>
            <a:r>
              <a:rPr lang="en-US" baseline="0" dirty="0" smtClean="0"/>
              <a:t>The </a:t>
            </a:r>
            <a:r>
              <a:rPr lang="en-US" baseline="0" dirty="0" err="1" smtClean="0"/>
              <a:t>raphe</a:t>
            </a:r>
            <a:r>
              <a:rPr lang="en-US" baseline="0" dirty="0" smtClean="0"/>
              <a:t> was </a:t>
            </a:r>
            <a:r>
              <a:rPr lang="en-US" b="1" baseline="0" dirty="0" smtClean="0"/>
              <a:t>bigger</a:t>
            </a:r>
            <a:r>
              <a:rPr lang="en-US" b="0" baseline="0" dirty="0" smtClean="0"/>
              <a:t>:</a:t>
            </a:r>
          </a:p>
          <a:p>
            <a:pPr marL="1600200" lvl="3" indent="-228600">
              <a:buFont typeface="Wingdings" pitchFamily="2" charset="2"/>
              <a:buChar char="§"/>
            </a:pPr>
            <a:r>
              <a:rPr lang="en-US" b="0" i="1" baseline="0" dirty="0" smtClean="0"/>
              <a:t>Where it lives </a:t>
            </a:r>
            <a:r>
              <a:rPr lang="en-US" b="0" i="0" baseline="0" dirty="0" smtClean="0"/>
              <a:t>is affected: This would allow the </a:t>
            </a:r>
            <a:r>
              <a:rPr lang="en-US" b="0" i="0" baseline="0" dirty="0" err="1" smtClean="0"/>
              <a:t>raphe</a:t>
            </a:r>
            <a:r>
              <a:rPr lang="en-US" b="0" i="0" baseline="0" dirty="0" smtClean="0"/>
              <a:t> to secrete more mucus, allowing diatom to better stick to and glide along surfaces. The mutant might do BETTER living on a surface that it could stick to. The mutant might do WORSE living in open water, floating around, because it would be wasting a lot of energy making extra mucus it didn’t need.</a:t>
            </a:r>
            <a:endParaRPr lang="en-US" b="0" baseline="0" dirty="0" smtClean="0"/>
          </a:p>
          <a:p>
            <a:pPr marL="1143000" lvl="2" indent="-228600">
              <a:buFont typeface="+mj-lt"/>
              <a:buAutoNum type="alphaLcParenR"/>
            </a:pPr>
            <a:r>
              <a:rPr lang="en-US" b="0" baseline="0" dirty="0" smtClean="0"/>
              <a:t>The </a:t>
            </a:r>
            <a:r>
              <a:rPr lang="en-US" b="0" baseline="0" dirty="0" err="1" smtClean="0"/>
              <a:t>raphe</a:t>
            </a:r>
            <a:r>
              <a:rPr lang="en-US" b="0" baseline="0" dirty="0" smtClean="0"/>
              <a:t> was </a:t>
            </a:r>
            <a:r>
              <a:rPr lang="en-US" b="1" baseline="0" dirty="0" smtClean="0"/>
              <a:t>smaller</a:t>
            </a:r>
            <a:r>
              <a:rPr lang="en-US" b="0" baseline="0" dirty="0" smtClean="0"/>
              <a:t>:</a:t>
            </a:r>
          </a:p>
          <a:p>
            <a:pPr marL="1600200" marR="0" lvl="3" indent="-22860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b="0" i="1" baseline="0" dirty="0" smtClean="0"/>
              <a:t>Where it lives </a:t>
            </a:r>
            <a:r>
              <a:rPr lang="en-US" b="0" i="0" baseline="0" dirty="0" smtClean="0"/>
              <a:t>is affected: This would prevent the </a:t>
            </a:r>
            <a:r>
              <a:rPr lang="en-US" b="0" i="0" baseline="0" dirty="0" err="1" smtClean="0"/>
              <a:t>raphe</a:t>
            </a:r>
            <a:r>
              <a:rPr lang="en-US" b="0" i="0" baseline="0" dirty="0" smtClean="0"/>
              <a:t> from secreting as much mucus, preventing the diatom from sticking to and gliding along surfaces. The mutant might do WORSE living on a surface because it wouldn’t be able to stick to it as well. The mutant might do BETTER living in open water, floating around, because it wouldn’t be wasting a lot of energy making extra mucus it didn’t need.</a:t>
            </a:r>
            <a:endParaRPr lang="en-US" baseline="0" dirty="0" smtClean="0"/>
          </a:p>
          <a:p>
            <a:pPr>
              <a:buFontTx/>
              <a:buChar char="-"/>
            </a:pPr>
            <a:endParaRPr lang="en-US" baseline="0" dirty="0" smtClean="0"/>
          </a:p>
          <a:p>
            <a:pPr>
              <a:buFontTx/>
              <a:buNone/>
            </a:pPr>
            <a:r>
              <a:rPr lang="en-US" b="1" baseline="0" dirty="0" smtClean="0"/>
              <a:t>SLIDE GOAL:</a:t>
            </a:r>
          </a:p>
          <a:p>
            <a:pPr>
              <a:buFontTx/>
              <a:buChar char="-"/>
            </a:pPr>
            <a:r>
              <a:rPr lang="en-US" dirty="0" smtClean="0"/>
              <a:t>Provide the teacher with a comprehensive</a:t>
            </a:r>
            <a:r>
              <a:rPr lang="en-US" baseline="0" dirty="0" smtClean="0"/>
              <a:t> understanding of how changes in different structures might impact how well a diatom can do in different environments.</a:t>
            </a:r>
          </a:p>
          <a:p>
            <a:pPr>
              <a:buFontTx/>
              <a:buChar char="-"/>
            </a:pPr>
            <a:endParaRPr lang="en-US" dirty="0" smtClean="0"/>
          </a:p>
          <a:p>
            <a:r>
              <a:rPr lang="en-US" b="1" dirty="0" smtClean="0"/>
              <a:t>NOTES: </a:t>
            </a:r>
            <a:endParaRPr lang="en-US" baseline="0" dirty="0" smtClean="0"/>
          </a:p>
          <a:p>
            <a:pPr>
              <a:buFontTx/>
              <a:buChar char="-"/>
            </a:pPr>
            <a:r>
              <a:rPr lang="en-US" baseline="0" dirty="0" smtClean="0"/>
              <a:t> How the diatom would “do” encompasses a lot of things but in general this is how healthy the cell would be. This can be thought of as how successfully the diatom’s cell could do all of its usual jobs: photosynthesizing, respiring and growing.</a:t>
            </a:r>
          </a:p>
          <a:p>
            <a:pPr>
              <a:buFontTx/>
              <a:buChar char="-"/>
            </a:pPr>
            <a:r>
              <a:rPr lang="en-US" baseline="0" dirty="0" smtClean="0"/>
              <a:t> THE SAME, BETTER and WORSE are all relative to how well the normal cell would “do”.</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 slide: EXPLORE</a:t>
            </a:r>
          </a:p>
          <a:p>
            <a:endParaRPr lang="en-US" dirty="0" smtClean="0"/>
          </a:p>
          <a:p>
            <a:r>
              <a:rPr lang="en-US" b="1" dirty="0" smtClean="0"/>
              <a:t>INSTRUCTIONS:</a:t>
            </a:r>
          </a:p>
          <a:p>
            <a:pPr>
              <a:buFontTx/>
              <a:buChar char="-"/>
            </a:pPr>
            <a:r>
              <a:rPr lang="en-US" b="0" baseline="0" dirty="0" smtClean="0"/>
              <a:t> Set students up to answer the questions on their worksheets.</a:t>
            </a:r>
          </a:p>
          <a:p>
            <a:pPr lvl="1">
              <a:buFont typeface="Arial" pitchFamily="34" charset="0"/>
              <a:buChar char="•"/>
            </a:pPr>
            <a:r>
              <a:rPr lang="en-US" b="0" baseline="0" dirty="0" smtClean="0"/>
              <a:t> Now that you have reviewed all the information about your mutant gene and the structure it controls you can start working on answering the following questions on your worksheets.</a:t>
            </a:r>
          </a:p>
          <a:p>
            <a:pPr lvl="1">
              <a:buFont typeface="Arial" pitchFamily="34" charset="0"/>
              <a:buChar char="•"/>
            </a:pPr>
            <a:r>
              <a:rPr lang="en-US" b="0" baseline="0" dirty="0" smtClean="0"/>
              <a:t> After you decide on your answer to question number one, draw your mutant diatom before moving on.</a:t>
            </a:r>
          </a:p>
          <a:p>
            <a:pPr lvl="2">
              <a:buFont typeface="Wingdings" pitchFamily="2" charset="2"/>
              <a:buChar char="§"/>
            </a:pPr>
            <a:r>
              <a:rPr lang="en-US" b="0" baseline="0" dirty="0" smtClean="0"/>
              <a:t> Students can draw mutants in box provided on worksheet.</a:t>
            </a:r>
          </a:p>
          <a:p>
            <a:pPr lvl="2">
              <a:buFont typeface="Wingdings" pitchFamily="2" charset="2"/>
              <a:buChar char="§"/>
            </a:pPr>
            <a:r>
              <a:rPr lang="en-US" b="0" baseline="0" dirty="0" smtClean="0"/>
              <a:t> Provide students with colored pencils and/ or markers.</a:t>
            </a:r>
          </a:p>
          <a:p>
            <a:pPr lvl="2">
              <a:buFont typeface="Wingdings" pitchFamily="2" charset="2"/>
              <a:buChar char="§"/>
            </a:pPr>
            <a:r>
              <a:rPr lang="en-US" b="0" baseline="0" dirty="0" smtClean="0"/>
              <a:t> Have students label their drawing the same way their normal diatom is labeled.</a:t>
            </a:r>
          </a:p>
          <a:p>
            <a:pPr lvl="1">
              <a:buFont typeface="Arial" pitchFamily="34" charset="0"/>
              <a:buChar char="•"/>
            </a:pPr>
            <a:r>
              <a:rPr lang="en-US" b="0" baseline="0" dirty="0" smtClean="0"/>
              <a:t> Now give students time to answer the questions on their worksheets.</a:t>
            </a:r>
          </a:p>
          <a:p>
            <a:endParaRPr lang="en-US" b="0" baseline="0" dirty="0" smtClean="0"/>
          </a:p>
          <a:p>
            <a:pPr>
              <a:buFontTx/>
              <a:buNone/>
            </a:pPr>
            <a:r>
              <a:rPr lang="en-US" b="1" baseline="0" dirty="0" smtClean="0"/>
              <a:t>SLIDE GOAL:</a:t>
            </a:r>
          </a:p>
          <a:p>
            <a:pPr>
              <a:buFontTx/>
              <a:buChar char="-"/>
            </a:pPr>
            <a:r>
              <a:rPr lang="en-US" dirty="0" smtClean="0"/>
              <a:t> Give students a transition to help them start</a:t>
            </a:r>
            <a:r>
              <a:rPr lang="en-US" baseline="0" dirty="0" smtClean="0"/>
              <a:t> working on the questions for their worksheets.</a:t>
            </a:r>
            <a:endParaRPr lang="en-US" dirty="0" smtClean="0"/>
          </a:p>
          <a:p>
            <a:endParaRPr lang="en-US" b="1"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latin typeface="Calibri" charset="0"/>
            </a:endParaRPr>
          </a:p>
        </p:txBody>
      </p:sp>
      <p:sp>
        <p:nvSpPr>
          <p:cNvPr id="4" name="Slide Number Placeholder 3"/>
          <p:cNvSpPr>
            <a:spLocks noGrp="1"/>
          </p:cNvSpPr>
          <p:nvPr>
            <p:ph type="sldNum" sz="quarter" idx="10"/>
          </p:nvPr>
        </p:nvSpPr>
        <p:spPr/>
        <p:txBody>
          <a:bodyPr/>
          <a:lstStyle/>
          <a:p>
            <a:fld id="{269C9D54-AEC2-49AA-A1B4-4D242FD516F5}"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Teacher Slide: EXPLAIN</a:t>
            </a:r>
          </a:p>
          <a:p>
            <a:pPr>
              <a:buFontTx/>
              <a:buNone/>
            </a:pPr>
            <a:endParaRPr lang="en-US" baseline="0" dirty="0" smtClean="0"/>
          </a:p>
          <a:p>
            <a:r>
              <a:rPr lang="en-US" b="1" dirty="0" smtClean="0"/>
              <a:t>INSTRUCTIONS:</a:t>
            </a:r>
          </a:p>
          <a:p>
            <a:pPr marL="0" marR="0" indent="0" algn="l" defTabSz="914400" rtl="0" eaLnBrk="1" fontAlgn="auto" latinLnBrk="0" hangingPunct="1">
              <a:lnSpc>
                <a:spcPct val="100000"/>
              </a:lnSpc>
              <a:spcBef>
                <a:spcPts val="0"/>
              </a:spcBef>
              <a:spcAft>
                <a:spcPts val="0"/>
              </a:spcAft>
              <a:buClrTx/>
              <a:buSzTx/>
              <a:buFontTx/>
              <a:buNone/>
              <a:tabLst/>
              <a:defRPr/>
            </a:pPr>
            <a:r>
              <a:rPr lang="en-US" b="0" i="0" baseline="0" dirty="0" smtClean="0"/>
              <a:t>- This slide can be used as a quick reference for the EXPLAIN section. More details will be provided in the comments for each slide.</a:t>
            </a:r>
          </a:p>
          <a:p>
            <a:endParaRPr lang="en-US" b="1" baseline="0" dirty="0" smtClean="0"/>
          </a:p>
          <a:p>
            <a:r>
              <a:rPr lang="en-US" b="1" baseline="0" dirty="0" smtClean="0"/>
              <a:t>EXPLAIN GOAL:</a:t>
            </a:r>
            <a:endParaRPr lang="en-US" dirty="0" smtClean="0"/>
          </a:p>
          <a:p>
            <a:pPr>
              <a:buFontTx/>
              <a:buChar char="-"/>
            </a:pPr>
            <a:r>
              <a:rPr lang="en-US" dirty="0" smtClean="0"/>
              <a:t>Give students the opportunity</a:t>
            </a:r>
            <a:r>
              <a:rPr lang="en-US" baseline="0" dirty="0" smtClean="0"/>
              <a:t> to synthesize all the information they have learned over the entire unit by presenting information about their mutants in a poster presentation.</a:t>
            </a:r>
          </a:p>
          <a:p>
            <a:pPr>
              <a:buFontTx/>
              <a:buChar char="-"/>
            </a:pPr>
            <a:endParaRPr lang="en-US" dirty="0" smtClean="0"/>
          </a:p>
          <a:p>
            <a:r>
              <a:rPr lang="en-US" b="1" dirty="0" smtClean="0"/>
              <a:t>OVERVIEW:</a:t>
            </a:r>
          </a:p>
          <a:p>
            <a:pPr marL="228600" indent="-228600">
              <a:buFont typeface="+mj-lt"/>
              <a:buAutoNum type="arabicPeriod"/>
            </a:pPr>
            <a:r>
              <a:rPr lang="en-US" b="0" dirty="0" smtClean="0"/>
              <a:t>Poster creation</a:t>
            </a:r>
          </a:p>
          <a:p>
            <a:pPr marL="685800" lvl="1" indent="-228600">
              <a:buFont typeface="Arial" pitchFamily="34" charset="0"/>
              <a:buChar char="•"/>
            </a:pPr>
            <a:r>
              <a:rPr lang="en-US" b="0" dirty="0" smtClean="0"/>
              <a:t>Review</a:t>
            </a:r>
            <a:r>
              <a:rPr lang="en-US" b="0" baseline="0" dirty="0" smtClean="0"/>
              <a:t> poster requirements.</a:t>
            </a:r>
          </a:p>
          <a:p>
            <a:pPr marL="685800" lvl="1" indent="-228600">
              <a:buFont typeface="Arial" pitchFamily="34" charset="0"/>
              <a:buChar char="•"/>
            </a:pPr>
            <a:r>
              <a:rPr lang="en-US" b="0" baseline="0" dirty="0" smtClean="0"/>
              <a:t>Provide students with necessary documents:</a:t>
            </a:r>
          </a:p>
          <a:p>
            <a:pPr marL="1143000" lvl="2" indent="-228600">
              <a:buFont typeface="Wingdings" pitchFamily="2" charset="2"/>
              <a:buChar char="§"/>
            </a:pPr>
            <a:r>
              <a:rPr lang="en-US" b="0" dirty="0" smtClean="0"/>
              <a:t>4.</a:t>
            </a:r>
            <a:r>
              <a:rPr lang="en-US" b="0" baseline="0" dirty="0" smtClean="0"/>
              <a:t> Modeling </a:t>
            </a:r>
            <a:r>
              <a:rPr lang="en-US" b="0" baseline="0" dirty="0" err="1" smtClean="0"/>
              <a:t>mutants_poster</a:t>
            </a:r>
            <a:r>
              <a:rPr lang="en-US" b="0" baseline="0" dirty="0" smtClean="0"/>
              <a:t> rubric.pptx</a:t>
            </a:r>
          </a:p>
          <a:p>
            <a:pPr marL="1143000" lvl="2" indent="-228600">
              <a:buFont typeface="Wingdings" pitchFamily="2" charset="2"/>
              <a:buChar char="§"/>
            </a:pPr>
            <a:r>
              <a:rPr lang="en-US" b="0" baseline="0" dirty="0" smtClean="0"/>
              <a:t>4. Modeling </a:t>
            </a:r>
            <a:r>
              <a:rPr lang="en-US" b="0" baseline="0" dirty="0" err="1" smtClean="0"/>
              <a:t>mutants_poster</a:t>
            </a:r>
            <a:r>
              <a:rPr lang="en-US" b="0" baseline="0" dirty="0" smtClean="0"/>
              <a:t> outlines.pdf or </a:t>
            </a:r>
            <a:r>
              <a:rPr lang="en-US" b="0" baseline="0" dirty="0" err="1" smtClean="0"/>
              <a:t>pptx</a:t>
            </a:r>
            <a:endParaRPr lang="en-US" b="0" dirty="0" smtClean="0"/>
          </a:p>
          <a:p>
            <a:pPr marL="228600" indent="-228600">
              <a:buFont typeface="+mj-lt"/>
              <a:buAutoNum type="arabicPeriod"/>
            </a:pPr>
            <a:r>
              <a:rPr lang="en-US" b="0" dirty="0" smtClean="0"/>
              <a:t>Poster presentations.</a:t>
            </a:r>
          </a:p>
          <a:p>
            <a:pPr marL="685800" lvl="1" indent="-228600">
              <a:buFont typeface="Arial" pitchFamily="34" charset="0"/>
              <a:buChar char="•"/>
            </a:pPr>
            <a:r>
              <a:rPr lang="en-US" b="0" dirty="0" smtClean="0"/>
              <a:t>Provide students</a:t>
            </a:r>
            <a:r>
              <a:rPr lang="en-US" b="0" baseline="0" dirty="0" smtClean="0"/>
              <a:t> with two sticky notes.</a:t>
            </a:r>
          </a:p>
          <a:p>
            <a:pPr marL="685800" lvl="1" indent="-228600">
              <a:buFont typeface="Arial" pitchFamily="34" charset="0"/>
              <a:buChar char="•"/>
            </a:pPr>
            <a:r>
              <a:rPr lang="en-US" b="0" dirty="0" smtClean="0"/>
              <a:t>Divide students</a:t>
            </a:r>
            <a:r>
              <a:rPr lang="en-US" b="0" baseline="0" dirty="0" smtClean="0"/>
              <a:t> into four groups.</a:t>
            </a:r>
          </a:p>
          <a:p>
            <a:pPr marL="685800" lvl="1" indent="-228600">
              <a:buFont typeface="Arial" pitchFamily="34" charset="0"/>
              <a:buChar char="•"/>
            </a:pPr>
            <a:r>
              <a:rPr lang="en-US" b="0" baseline="0" dirty="0" smtClean="0"/>
              <a:t>Facilitate students presenting their posters to their small groups.</a:t>
            </a:r>
          </a:p>
          <a:p>
            <a:pPr marL="1143000" lvl="2" indent="-228600">
              <a:buFont typeface="Wingdings" pitchFamily="2" charset="2"/>
              <a:buChar char="§"/>
            </a:pPr>
            <a:r>
              <a:rPr lang="en-US" b="0" baseline="0" dirty="0" smtClean="0"/>
              <a:t>Students must stick sticky notes with their questions on to the posters of others.</a:t>
            </a:r>
            <a:endParaRPr lang="en-US" b="0" dirty="0" smtClean="0"/>
          </a:p>
          <a:p>
            <a:pPr marL="228600" indent="-228600">
              <a:buFont typeface="+mj-lt"/>
              <a:buAutoNum type="arabicPeriod"/>
            </a:pPr>
            <a:r>
              <a:rPr lang="en-US" b="0" dirty="0" smtClean="0"/>
              <a:t>Homework is assigned.</a:t>
            </a:r>
          </a:p>
          <a:p>
            <a:pPr marL="685800" lvl="1" indent="-228600">
              <a:buFont typeface="Arial" pitchFamily="34" charset="0"/>
              <a:buChar char="•"/>
            </a:pPr>
            <a:r>
              <a:rPr lang="en-US" b="0" u="sng" dirty="0" smtClean="0"/>
              <a:t>Have</a:t>
            </a:r>
            <a:r>
              <a:rPr lang="en-US" b="0" u="sng" baseline="0" dirty="0" smtClean="0"/>
              <a:t> students answer questions on their posters in their notebooks.</a:t>
            </a:r>
            <a:endParaRPr lang="en-US" b="0" u="sng" dirty="0" smtClean="0"/>
          </a:p>
          <a:p>
            <a:pPr marL="228600" indent="-228600">
              <a:buFont typeface="+mj-lt"/>
              <a:buAutoNum type="arabicPeriod"/>
            </a:pPr>
            <a:endParaRPr lang="en-US" b="0" dirty="0" smtClean="0"/>
          </a:p>
          <a:p>
            <a:r>
              <a:rPr lang="en-US" b="1" dirty="0" smtClean="0"/>
              <a:t>NOTES: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p>
          <a:p>
            <a:pPr>
              <a:buFontTx/>
              <a:buChar char="-"/>
            </a:pPr>
            <a:endParaRPr lang="en-US" dirty="0"/>
          </a:p>
        </p:txBody>
      </p:sp>
      <p:sp>
        <p:nvSpPr>
          <p:cNvPr id="4" name="Slide Number Placeholder 3"/>
          <p:cNvSpPr>
            <a:spLocks noGrp="1"/>
          </p:cNvSpPr>
          <p:nvPr>
            <p:ph type="sldNum" sz="quarter" idx="10"/>
          </p:nvPr>
        </p:nvSpPr>
        <p:spPr/>
        <p:txBody>
          <a:bodyPr/>
          <a:lstStyle/>
          <a:p>
            <a:fld id="{C6122946-5863-4517-8CB2-676EB955A2BF}" type="slidenum">
              <a:rPr lang="en-US" smtClean="0">
                <a:solidFill>
                  <a:prstClr val="black"/>
                </a:solidFill>
              </a:rPr>
              <a:pPr/>
              <a:t>38</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Student</a:t>
            </a:r>
            <a:r>
              <a:rPr lang="en-US" baseline="0" dirty="0" smtClean="0"/>
              <a:t> Slide: EXPLAIN</a:t>
            </a:r>
          </a:p>
          <a:p>
            <a:endParaRPr lang="en-US" dirty="0" smtClean="0"/>
          </a:p>
          <a:p>
            <a:r>
              <a:rPr lang="en-US" b="1" dirty="0" smtClean="0"/>
              <a:t>INSTRUCTIONS:</a:t>
            </a:r>
          </a:p>
          <a:p>
            <a:pPr marL="0" marR="0" lvl="0" indent="0" algn="l" defTabSz="914400" rtl="0" eaLnBrk="1" fontAlgn="auto" latinLnBrk="0" hangingPunct="1">
              <a:lnSpc>
                <a:spcPct val="100000"/>
              </a:lnSpc>
              <a:spcBef>
                <a:spcPts val="0"/>
              </a:spcBef>
              <a:spcAft>
                <a:spcPts val="0"/>
              </a:spcAft>
              <a:buClrTx/>
              <a:buSzTx/>
              <a:buFontTx/>
              <a:buChar char="-"/>
              <a:tabLst/>
              <a:defRPr/>
            </a:pPr>
            <a:r>
              <a:rPr lang="en-US" baseline="0" dirty="0" smtClean="0"/>
              <a:t> </a:t>
            </a:r>
            <a:r>
              <a:rPr lang="en-US" dirty="0" smtClean="0"/>
              <a:t>This is an animated slide, each frame will be paired</a:t>
            </a:r>
            <a:r>
              <a:rPr lang="en-US" baseline="0" dirty="0" smtClean="0"/>
              <a:t> with its description.</a:t>
            </a:r>
            <a:r>
              <a:rPr lang="en-US" dirty="0" smtClean="0"/>
              <a:t> </a:t>
            </a:r>
            <a:endParaRPr lang="en-US" baseline="0" dirty="0" smtClean="0"/>
          </a:p>
          <a:p>
            <a:pPr>
              <a:buFontTx/>
              <a:buChar char="-"/>
            </a:pPr>
            <a:r>
              <a:rPr lang="en-US" baseline="0" dirty="0" smtClean="0"/>
              <a:t> Introduce poster project</a:t>
            </a:r>
          </a:p>
          <a:p>
            <a:pPr lvl="1">
              <a:buFont typeface="Arial" pitchFamily="34" charset="0"/>
              <a:buChar char="•"/>
            </a:pPr>
            <a:r>
              <a:rPr lang="en-US" baseline="0" dirty="0" smtClean="0"/>
              <a:t> Now that you have created your mutants and spent a lot of time thinking about them you are going to have the opportunity to present that information to the class in a poster session.</a:t>
            </a:r>
          </a:p>
          <a:p>
            <a:pPr lvl="1">
              <a:buFont typeface="Arial" pitchFamily="34" charset="0"/>
              <a:buChar char="•"/>
            </a:pPr>
            <a:r>
              <a:rPr lang="en-US" baseline="0" dirty="0" smtClean="0"/>
              <a:t> I am going to provide you poster outlines and a rubric to help you guys make your posters.</a:t>
            </a:r>
          </a:p>
          <a:p>
            <a:pPr lvl="1">
              <a:buFont typeface="Arial" pitchFamily="34" charset="0"/>
              <a:buChar char="•"/>
            </a:pPr>
            <a:r>
              <a:rPr lang="en-US" baseline="0" dirty="0" smtClean="0"/>
              <a:t> First we will go over the different requirements for the poster as a class.</a:t>
            </a:r>
          </a:p>
          <a:p>
            <a:pPr>
              <a:buFontTx/>
              <a:buChar char="-"/>
            </a:pPr>
            <a:r>
              <a:rPr lang="en-US" baseline="0" dirty="0" smtClean="0"/>
              <a:t>Guide students through expectations for their posters</a:t>
            </a:r>
          </a:p>
          <a:p>
            <a:pPr lvl="1">
              <a:buFont typeface="Arial" pitchFamily="34" charset="0"/>
              <a:buChar char="•"/>
            </a:pPr>
            <a:r>
              <a:rPr lang="en-US" baseline="0" dirty="0" smtClean="0"/>
              <a:t> Frame 0: This is an example of one of the poster outlines I will be giving you guys.</a:t>
            </a:r>
          </a:p>
          <a:p>
            <a:pPr lvl="1">
              <a:buFont typeface="Arial" pitchFamily="34" charset="0"/>
              <a:buChar char="•"/>
            </a:pPr>
            <a:r>
              <a:rPr lang="en-US" baseline="0" dirty="0" smtClean="0"/>
              <a:t> There are 6 different sections you will need to fill out on your poster.</a:t>
            </a:r>
          </a:p>
          <a:p>
            <a:pPr lvl="1">
              <a:buFont typeface="Arial" pitchFamily="34" charset="0"/>
              <a:buChar char="•"/>
            </a:pPr>
            <a:r>
              <a:rPr lang="en-US" baseline="0" dirty="0" smtClean="0"/>
              <a:t> Frame 1: first everyone needs to put their diatom species name, the type of symmetry their diatom has and their name on their poster.</a:t>
            </a:r>
          </a:p>
          <a:p>
            <a:pPr lvl="1">
              <a:buFont typeface="Arial" pitchFamily="34" charset="0"/>
              <a:buChar char="•"/>
            </a:pPr>
            <a:r>
              <a:rPr lang="en-US" baseline="0" dirty="0" smtClean="0"/>
              <a:t> Frame 2: Then you need to put up images of your labeled normal and mutant diatoms.</a:t>
            </a:r>
          </a:p>
          <a:p>
            <a:pPr lvl="1">
              <a:buFont typeface="Arial" pitchFamily="34" charset="0"/>
              <a:buChar char="•"/>
            </a:pPr>
            <a:r>
              <a:rPr lang="en-US" baseline="0" dirty="0" smtClean="0"/>
              <a:t> Frame 3: Next you need to determine what the cause of your genetic mutation is and describe that cause.</a:t>
            </a:r>
          </a:p>
          <a:p>
            <a:pPr lvl="2">
              <a:buFont typeface="Wingdings" pitchFamily="2" charset="2"/>
              <a:buChar char="§"/>
            </a:pPr>
            <a:r>
              <a:rPr lang="en-US" baseline="0" dirty="0" smtClean="0"/>
              <a:t> Students can refer back to evidence gathered in the Causes of Mutations lesson for this.</a:t>
            </a:r>
          </a:p>
          <a:p>
            <a:pPr lvl="1">
              <a:buFont typeface="Arial" pitchFamily="34" charset="0"/>
              <a:buChar char="•"/>
            </a:pPr>
            <a:r>
              <a:rPr lang="en-US" baseline="0" dirty="0" smtClean="0"/>
              <a:t> Frame 4: Then you will need to enter some information about your gene and the proteins it codes for.</a:t>
            </a:r>
          </a:p>
          <a:p>
            <a:pPr lvl="2">
              <a:buFont typeface="Wingdings" pitchFamily="2" charset="2"/>
              <a:buChar char="§"/>
            </a:pPr>
            <a:r>
              <a:rPr lang="en-US" baseline="0" dirty="0" smtClean="0"/>
              <a:t> Some of this information will already be on your worksheet like: the feature controlled by your gene, how that feature changes, and the structures cellular function.</a:t>
            </a:r>
          </a:p>
          <a:p>
            <a:pPr lvl="2">
              <a:buFont typeface="Wingdings" pitchFamily="2" charset="2"/>
              <a:buChar char="§"/>
            </a:pPr>
            <a:r>
              <a:rPr lang="en-US" baseline="0" dirty="0" smtClean="0"/>
              <a:t> There is some new information you’ll need to think about though, you’ll need to come up with hypothetical protein functions coded for by your normal and mutant genes.</a:t>
            </a:r>
          </a:p>
          <a:p>
            <a:pPr lvl="1">
              <a:buFont typeface="Arial" pitchFamily="34" charset="0"/>
              <a:buChar char="•"/>
            </a:pPr>
            <a:r>
              <a:rPr lang="en-US" baseline="0" dirty="0" smtClean="0"/>
              <a:t> Frame 5: Lastly you will need to describe how your mutant would do in the environment.</a:t>
            </a:r>
          </a:p>
          <a:p>
            <a:pPr lvl="2">
              <a:buFont typeface="Wingdings" pitchFamily="2" charset="2"/>
              <a:buChar char="§"/>
            </a:pPr>
            <a:r>
              <a:rPr lang="en-US" baseline="0" dirty="0" smtClean="0"/>
              <a:t> You will have to say what environmental factor is affected in your mutant, what environmental factor that structure helps it deal with.</a:t>
            </a:r>
          </a:p>
          <a:p>
            <a:pPr lvl="2">
              <a:buFont typeface="Wingdings" pitchFamily="2" charset="2"/>
              <a:buChar char="§"/>
            </a:pPr>
            <a:r>
              <a:rPr lang="en-US" baseline="0" dirty="0" smtClean="0"/>
              <a:t> Then describe the environments it would do badly in and the environments it would do well in.</a:t>
            </a:r>
          </a:p>
          <a:p>
            <a:pPr lvl="0">
              <a:buFont typeface="Wingdings" pitchFamily="2" charset="2"/>
              <a:buNone/>
            </a:pPr>
            <a:r>
              <a:rPr lang="en-US" baseline="0" dirty="0" smtClean="0"/>
              <a:t>- Frame 6: Facilitate students working on posters.</a:t>
            </a:r>
          </a:p>
          <a:p>
            <a:pPr lvl="1">
              <a:buFont typeface="Arial" pitchFamily="34" charset="0"/>
              <a:buChar char="•"/>
            </a:pPr>
            <a:r>
              <a:rPr lang="en-US" dirty="0" smtClean="0"/>
              <a:t> Hand out poster rubrics to each student.</a:t>
            </a:r>
          </a:p>
          <a:p>
            <a:pPr lvl="1">
              <a:buFont typeface="Arial" pitchFamily="34" charset="0"/>
              <a:buChar char="•"/>
            </a:pPr>
            <a:r>
              <a:rPr lang="en-US" dirty="0" smtClean="0"/>
              <a:t>There are a few</a:t>
            </a:r>
            <a:r>
              <a:rPr lang="en-US" baseline="0" dirty="0" smtClean="0"/>
              <a:t> different ways this can work:</a:t>
            </a:r>
          </a:p>
          <a:p>
            <a:pPr marL="1143000" lvl="2" indent="-228600">
              <a:buFont typeface="+mj-lt"/>
              <a:buAutoNum type="arabicPeriod"/>
            </a:pPr>
            <a:r>
              <a:rPr lang="en-US" baseline="0" dirty="0" smtClean="0"/>
              <a:t>Students create large hand written posters</a:t>
            </a:r>
          </a:p>
          <a:p>
            <a:pPr marL="1600200" lvl="3" indent="-228600">
              <a:buFont typeface="Courier New" pitchFamily="49" charset="0"/>
              <a:buChar char="o"/>
            </a:pPr>
            <a:r>
              <a:rPr lang="en-US" baseline="0" dirty="0" smtClean="0"/>
              <a:t> Print out slides from 4. Modeling </a:t>
            </a:r>
            <a:r>
              <a:rPr lang="en-US" baseline="0" dirty="0" err="1" smtClean="0"/>
              <a:t>mutants_poster</a:t>
            </a:r>
            <a:r>
              <a:rPr lang="en-US" baseline="0" dirty="0" smtClean="0"/>
              <a:t> outlines.pptx, give each table one copy to share.</a:t>
            </a:r>
          </a:p>
          <a:p>
            <a:pPr marL="1600200" lvl="3" indent="-228600">
              <a:buFont typeface="Courier New" pitchFamily="49" charset="0"/>
              <a:buChar char="o"/>
            </a:pPr>
            <a:r>
              <a:rPr lang="en-US" baseline="0" dirty="0" smtClean="0"/>
              <a:t>Have students use these as templates for how they can organize their posters.</a:t>
            </a:r>
          </a:p>
          <a:p>
            <a:pPr marL="1600200" lvl="3" indent="-228600">
              <a:buFont typeface="Courier New" pitchFamily="49" charset="0"/>
              <a:buChar char="o"/>
            </a:pPr>
            <a:r>
              <a:rPr lang="en-US" baseline="0" dirty="0" smtClean="0"/>
              <a:t>Give students large pieces of paper and markers/ colored pencils to create their posters with.</a:t>
            </a:r>
          </a:p>
          <a:p>
            <a:pPr marL="1143000" lvl="2" indent="-228600">
              <a:buFont typeface="+mj-lt"/>
              <a:buAutoNum type="arabicPeriod"/>
            </a:pPr>
            <a:r>
              <a:rPr lang="en-US" dirty="0" smtClean="0"/>
              <a:t>Students create posters</a:t>
            </a:r>
            <a:r>
              <a:rPr lang="en-US" baseline="0" dirty="0" smtClean="0"/>
              <a:t> in </a:t>
            </a:r>
            <a:r>
              <a:rPr lang="en-US" baseline="0" dirty="0" err="1" smtClean="0"/>
              <a:t>powerpoint</a:t>
            </a:r>
            <a:endParaRPr lang="en-US" baseline="0" dirty="0" smtClean="0"/>
          </a:p>
          <a:p>
            <a:pPr marL="1600200" lvl="3" indent="-228600">
              <a:buFont typeface="Courier New" pitchFamily="49" charset="0"/>
              <a:buChar char="o"/>
            </a:pPr>
            <a:r>
              <a:rPr lang="en-US" baseline="0" dirty="0" smtClean="0"/>
              <a:t>Provide students with the 4. Modeling </a:t>
            </a:r>
            <a:r>
              <a:rPr lang="en-US" baseline="0" dirty="0" err="1" smtClean="0"/>
              <a:t>mutants_poster</a:t>
            </a:r>
            <a:r>
              <a:rPr lang="en-US" baseline="0" dirty="0" smtClean="0"/>
              <a:t> outline.pptx document.</a:t>
            </a:r>
          </a:p>
          <a:p>
            <a:pPr marL="1600200" lvl="3" indent="-228600">
              <a:buFont typeface="Courier New" pitchFamily="49" charset="0"/>
              <a:buChar char="o"/>
            </a:pPr>
            <a:r>
              <a:rPr lang="en-US" baseline="0" dirty="0" smtClean="0"/>
              <a:t>Allow students to type the information about their mutant into outline they like best.</a:t>
            </a:r>
          </a:p>
          <a:p>
            <a:pPr marL="1600200" lvl="3" indent="-228600">
              <a:buFont typeface="Courier New" pitchFamily="49" charset="0"/>
              <a:buChar char="o"/>
            </a:pPr>
            <a:r>
              <a:rPr lang="en-US" baseline="0" dirty="0" smtClean="0"/>
              <a:t>Print these posters on normal sized paper OR print them in a larger format (be sure to change the paper size under “Design: Page Setup” first) </a:t>
            </a:r>
          </a:p>
          <a:p>
            <a:pPr lvl="2">
              <a:buFont typeface="Wingdings" pitchFamily="2" charset="2"/>
              <a:buChar char="§"/>
            </a:pPr>
            <a:r>
              <a:rPr lang="en-US" baseline="0" dirty="0" smtClean="0"/>
              <a:t> Students can get creative with the layouts of their posters as long as it doesn’t take too long.</a:t>
            </a:r>
          </a:p>
          <a:p>
            <a:pPr lvl="1">
              <a:buFont typeface="Arial" pitchFamily="34" charset="0"/>
              <a:buChar char="•"/>
            </a:pPr>
            <a:r>
              <a:rPr lang="en-US" baseline="0" dirty="0" smtClean="0"/>
              <a:t> Help students take pictures of their normal and mutant diatoms to use on their posters (these can either be inserted into the </a:t>
            </a:r>
            <a:r>
              <a:rPr lang="en-US" baseline="0" dirty="0" err="1" smtClean="0"/>
              <a:t>powerpoint</a:t>
            </a:r>
            <a:r>
              <a:rPr lang="en-US" baseline="0" dirty="0" smtClean="0"/>
              <a:t> outline or printed and pasted on to large scale poster).</a:t>
            </a:r>
          </a:p>
          <a:p>
            <a:pPr lvl="1">
              <a:buFont typeface="Arial" pitchFamily="34" charset="0"/>
              <a:buNone/>
            </a:pPr>
            <a:endParaRPr lang="en-US" baseline="0" dirty="0" smtClean="0"/>
          </a:p>
          <a:p>
            <a:pPr>
              <a:buFontTx/>
              <a:buNone/>
            </a:pPr>
            <a:r>
              <a:rPr lang="en-US" b="1" baseline="0" dirty="0" smtClean="0"/>
              <a:t>SLIDE GOAL:</a:t>
            </a:r>
            <a:endParaRPr lang="en-US" dirty="0" smtClean="0"/>
          </a:p>
          <a:p>
            <a:pPr>
              <a:buFontTx/>
              <a:buChar char="-"/>
            </a:pPr>
            <a:r>
              <a:rPr lang="en-US" dirty="0" smtClean="0"/>
              <a:t>Give</a:t>
            </a:r>
            <a:r>
              <a:rPr lang="en-US" baseline="0" dirty="0" smtClean="0"/>
              <a:t> students an overview of the information they need to have in their posters. </a:t>
            </a:r>
          </a:p>
          <a:p>
            <a:pPr lvl="1">
              <a:buFont typeface="Arial" pitchFamily="34" charset="0"/>
              <a:buNone/>
            </a:pPr>
            <a:r>
              <a:rPr lang="en-US" dirty="0" smtClean="0"/>
              <a:t> </a:t>
            </a:r>
          </a:p>
          <a:p>
            <a:r>
              <a:rPr lang="en-US" b="1" dirty="0" smtClean="0"/>
              <a:t>NOTES:</a:t>
            </a: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Student Slide: EXPLAIN</a:t>
            </a:r>
          </a:p>
          <a:p>
            <a:endParaRPr lang="en-US" dirty="0" smtClean="0"/>
          </a:p>
          <a:p>
            <a:r>
              <a:rPr lang="en-US" b="1" dirty="0" smtClean="0"/>
              <a:t>INSTRUCTIONS:</a:t>
            </a:r>
          </a:p>
          <a:p>
            <a:pPr>
              <a:buFontTx/>
              <a:buChar char="-"/>
            </a:pPr>
            <a:r>
              <a:rPr lang="en-US" baseline="0" dirty="0" smtClean="0"/>
              <a:t> Hand out two sticky notes to each student.</a:t>
            </a:r>
          </a:p>
          <a:p>
            <a:pPr lvl="1">
              <a:buFont typeface="Arial" pitchFamily="34" charset="0"/>
              <a:buChar char="•"/>
            </a:pPr>
            <a:r>
              <a:rPr lang="en-US" baseline="0" dirty="0" smtClean="0"/>
              <a:t> Have each student write their name on both sticky note.</a:t>
            </a:r>
          </a:p>
          <a:p>
            <a:pPr>
              <a:buFontTx/>
              <a:buChar char="-"/>
            </a:pPr>
            <a:r>
              <a:rPr lang="en-US" baseline="0" dirty="0" smtClean="0"/>
              <a:t> Facilitate students giving poster presentations</a:t>
            </a:r>
          </a:p>
          <a:p>
            <a:pPr lvl="1">
              <a:buFont typeface="Arial" pitchFamily="34" charset="0"/>
              <a:buChar char="•"/>
            </a:pPr>
            <a:r>
              <a:rPr lang="en-US" baseline="0" dirty="0" smtClean="0"/>
              <a:t> Now that all the posters are done we will give poster presentations.</a:t>
            </a:r>
          </a:p>
          <a:p>
            <a:pPr lvl="1">
              <a:buFont typeface="Arial" pitchFamily="34" charset="0"/>
              <a:buChar char="•"/>
            </a:pPr>
            <a:r>
              <a:rPr lang="en-US" baseline="0" dirty="0" smtClean="0"/>
              <a:t> First I will divide the class into four groups, in these small groups each student will present their poster to the other students. Describing and explaining the information in each section.</a:t>
            </a:r>
          </a:p>
          <a:p>
            <a:pPr lvl="1">
              <a:buFont typeface="Arial" pitchFamily="34" charset="0"/>
              <a:buChar char="•"/>
            </a:pPr>
            <a:r>
              <a:rPr lang="en-US" baseline="0" dirty="0" smtClean="0"/>
              <a:t> Everyone is responsible for coming up with two questions during the presentations.</a:t>
            </a:r>
          </a:p>
          <a:p>
            <a:pPr lvl="2">
              <a:buFont typeface="Wingdings" pitchFamily="2" charset="2"/>
              <a:buChar char="§"/>
            </a:pPr>
            <a:r>
              <a:rPr lang="en-US" baseline="0" dirty="0" smtClean="0"/>
              <a:t> The above are possible sentence starters for their questions.</a:t>
            </a:r>
          </a:p>
          <a:p>
            <a:pPr lvl="2">
              <a:buFont typeface="Wingdings" pitchFamily="2" charset="2"/>
              <a:buChar char="§"/>
            </a:pPr>
            <a:r>
              <a:rPr lang="en-US" baseline="0" dirty="0" smtClean="0"/>
              <a:t> Students must stick their questions to the student’s presentation once the presentation is done.</a:t>
            </a:r>
          </a:p>
          <a:p>
            <a:pPr lvl="0">
              <a:buFontTx/>
              <a:buChar char="-"/>
            </a:pPr>
            <a:r>
              <a:rPr lang="en-US" baseline="0" dirty="0" smtClean="0"/>
              <a:t>Assign homework</a:t>
            </a:r>
          </a:p>
          <a:p>
            <a:pPr lvl="1">
              <a:buFont typeface="Arial" pitchFamily="34" charset="0"/>
              <a:buChar char="•"/>
            </a:pPr>
            <a:r>
              <a:rPr lang="en-US" baseline="0" dirty="0" smtClean="0"/>
              <a:t> Students must then go home and answer the questions on their poster presentations. </a:t>
            </a:r>
            <a:r>
              <a:rPr lang="en-US" i="0" u="sng" baseline="0" dirty="0" smtClean="0"/>
              <a:t>They should record the questions and their responses in their notebooks, under the analysis section.</a:t>
            </a:r>
          </a:p>
          <a:p>
            <a:pPr lvl="1">
              <a:buFont typeface="Arial" pitchFamily="34" charset="0"/>
              <a:buChar char="•"/>
            </a:pPr>
            <a:r>
              <a:rPr lang="en-US" i="0" baseline="0" dirty="0" smtClean="0"/>
              <a:t> For students who have no questions on their poster presentations (hopefully this doesn’t happen) have them write up a paragraph summarizing the information in their poster presentation</a:t>
            </a:r>
          </a:p>
          <a:p>
            <a:pPr lvl="1">
              <a:buFont typeface="Arial" pitchFamily="34" charset="0"/>
              <a:buNone/>
            </a:pPr>
            <a:endParaRPr lang="en-US" baseline="0" dirty="0" smtClean="0"/>
          </a:p>
          <a:p>
            <a:pPr>
              <a:buFontTx/>
              <a:buNone/>
            </a:pPr>
            <a:r>
              <a:rPr lang="en-US" b="1" baseline="0" dirty="0" smtClean="0"/>
              <a:t>SLIDE GOAL:</a:t>
            </a:r>
            <a:endParaRPr lang="en-US" dirty="0" smtClean="0"/>
          </a:p>
          <a:p>
            <a:pPr>
              <a:buFontTx/>
              <a:buChar char="-"/>
            </a:pPr>
            <a:r>
              <a:rPr lang="en-US" dirty="0" smtClean="0"/>
              <a:t>Give</a:t>
            </a:r>
            <a:r>
              <a:rPr lang="en-US" baseline="0" dirty="0" smtClean="0"/>
              <a:t> students sentence starters for their poster presentation questions.</a:t>
            </a:r>
          </a:p>
          <a:p>
            <a:pPr lvl="1">
              <a:buFont typeface="Arial" pitchFamily="34" charset="0"/>
              <a:buNone/>
            </a:pPr>
            <a:r>
              <a:rPr lang="en-US" dirty="0" smtClean="0"/>
              <a:t> </a:t>
            </a:r>
          </a:p>
          <a:p>
            <a:r>
              <a:rPr lang="en-US" b="1" dirty="0" smtClean="0"/>
              <a:t>NOTES:</a:t>
            </a:r>
            <a:endParaRPr lang="en-US" baseline="0" dirty="0" smtClean="0"/>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latin typeface="Calibri" charset="0"/>
              </a:rPr>
              <a:t>PICTURE/ GRAPHICS CREDITS:</a:t>
            </a:r>
            <a:endParaRPr lang="en-US" b="1" dirty="0" smtClean="0"/>
          </a:p>
          <a:p>
            <a:endParaRPr lang="en-US" dirty="0"/>
          </a:p>
        </p:txBody>
      </p:sp>
      <p:sp>
        <p:nvSpPr>
          <p:cNvPr id="4" name="Slide Number Placeholder 3"/>
          <p:cNvSpPr>
            <a:spLocks noGrp="1"/>
          </p:cNvSpPr>
          <p:nvPr>
            <p:ph type="sldNum" sz="quarter" idx="10"/>
          </p:nvPr>
        </p:nvSpPr>
        <p:spPr/>
        <p:txBody>
          <a:bodyPr/>
          <a:lstStyle/>
          <a:p>
            <a:fld id="{269C9D54-AEC2-49AA-A1B4-4D242FD516F5}" type="slidenum">
              <a:rPr lang="en-US" smtClean="0"/>
              <a:pPr/>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6B7ACDC-FFFA-4528-A03E-99274D54CD5F}" type="datetimeFigureOut">
              <a:rPr lang="en-US" smtClean="0"/>
              <a:pPr/>
              <a:t>6/30/2014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12287BB-2DBC-4E22-AB39-D740CC59A00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6B7ACDC-FFFA-4528-A03E-99274D54CD5F}"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012287BB-2DBC-4E22-AB39-D740CC59A00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6B7ACDC-FFFA-4528-A03E-99274D54CD5F}" type="datetimeFigureOut">
              <a:rPr lang="en-US" smtClean="0"/>
              <a:pPr/>
              <a:t>6/30/2014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12287BB-2DBC-4E22-AB39-D740CC59A00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6B7ACDC-FFFA-4528-A03E-99274D54CD5F}"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2287BB-2DBC-4E22-AB39-D740CC59A00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6B7ACDC-FFFA-4528-A03E-99274D54CD5F}" type="datetimeFigureOut">
              <a:rPr lang="en-US" smtClean="0"/>
              <a:pPr/>
              <a:t>6/30/2014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12287BB-2DBC-4E22-AB39-D740CC59A00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6B7ACDC-FFFA-4528-A03E-99274D54CD5F}" type="datetimeFigureOut">
              <a:rPr lang="en-US" smtClean="0"/>
              <a:pPr/>
              <a:t>6/30/2014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012287BB-2DBC-4E22-AB39-D740CC59A00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6B7ACDC-FFFA-4528-A03E-99274D54CD5F}" type="datetimeFigureOut">
              <a:rPr lang="en-US" smtClean="0"/>
              <a:pPr/>
              <a:t>6/30/2014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12287BB-2DBC-4E22-AB39-D740CC59A00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12287BB-2DBC-4E22-AB39-D740CC59A00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6B7ACDC-FFFA-4528-A03E-99274D54CD5F}" type="datetimeFigureOut">
              <a:rPr lang="en-US" smtClean="0"/>
              <a:pPr/>
              <a:t>6/30/2014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12287BB-2DBC-4E22-AB39-D740CC59A00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6B7ACDC-FFFA-4528-A03E-99274D54CD5F}" type="datetimeFigureOut">
              <a:rPr lang="en-US" smtClean="0"/>
              <a:pPr/>
              <a:t>6/30/2014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6B7ACDC-FFFA-4528-A03E-99274D54CD5F}"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2287BB-2DBC-4E22-AB39-D740CC59A00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12287BB-2DBC-4E22-AB39-D740CC59A00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6B7ACDC-FFFA-4528-A03E-99274D54CD5F}"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solidFill>
                  <a:prstClr val="white"/>
                </a:solidFill>
              </a:rPr>
              <a:t>http://earthref.org/SCC</a:t>
            </a:r>
            <a:endParaRPr lang="en-US" dirty="0">
              <a:solidFill>
                <a:prstClr val="white"/>
              </a:solidFill>
            </a:endParaRPr>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dirty="0">
              <a:solidFill>
                <a:prstClr val="white"/>
              </a:solidFill>
            </a:endParaRPr>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dirty="0">
              <a:solidFill>
                <a:prstClr val="white"/>
              </a:solidFill>
            </a:endParaRPr>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0CE123C-DADB-49DA-BB23-857E84B6F4BA}" type="slidenum">
              <a:rPr lang="en-US" smtClean="0">
                <a:solidFill>
                  <a:srgbClr val="8CADAE">
                    <a:shade val="75000"/>
                  </a:srgbClr>
                </a:solidFill>
              </a:rPr>
              <a:pPr/>
              <a:t>‹#›</a:t>
            </a:fld>
            <a:endParaRPr lang="en-US" dirty="0">
              <a:solidFill>
                <a:srgbClr val="8CADAE">
                  <a:shade val="75000"/>
                </a:srgbClr>
              </a:solidFill>
            </a:endParaRPr>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195BB4C-95C3-48AE-B924-932573251E75}" type="datetimeFigureOut">
              <a:rPr lang="en-US" smtClean="0"/>
              <a:pPr/>
              <a:t>6/30/2014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E0CE123C-DADB-49DA-BB23-857E84B6F4B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6B7ACDC-FFFA-4528-A03E-99274D54CD5F}" type="datetimeFigureOut">
              <a:rPr lang="en-US" smtClean="0"/>
              <a:pPr/>
              <a:t>6/30/2014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12287BB-2DBC-4E22-AB39-D740CC59A00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pPr defTabSz="457200"/>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pPr defTabSz="457200"/>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pPr defTabSz="457200"/>
            <a:endParaRPr lang="en-US" dirty="0">
              <a:solidFill>
                <a:prstClr val="black"/>
              </a:solidFill>
            </a:endParaRPr>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pPr defTabSz="457200"/>
            <a:endParaRPr lang="en-US">
              <a:solidFill>
                <a:prstClr val="black"/>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defTabSz="457200"/>
            <a:endParaRPr lang="en-US">
              <a:solidFill>
                <a:prstClr val="white"/>
              </a:solidFill>
            </a:endParaRPr>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pPr defTabSz="457200"/>
            <a:fld id="{2699FF66-05F8-374C-B745-6BF8E34BE28D}" type="slidenum">
              <a:rPr lang="en-US" smtClean="0"/>
              <a:pPr defTabSz="45720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wmf"/><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8.wmf"/></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43.png"/><Relationship Id="rId3" Type="http://schemas.openxmlformats.org/officeDocument/2006/relationships/image" Target="../media/image20.png"/><Relationship Id="rId21" Type="http://schemas.openxmlformats.org/officeDocument/2006/relationships/image" Target="../media/image38.png"/><Relationship Id="rId7" Type="http://schemas.openxmlformats.org/officeDocument/2006/relationships/image" Target="../media/image24.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42.png"/><Relationship Id="rId2" Type="http://schemas.openxmlformats.org/officeDocument/2006/relationships/notesSlide" Target="../notesSlides/notesSlide17.xml"/><Relationship Id="rId16" Type="http://schemas.openxmlformats.org/officeDocument/2006/relationships/image" Target="../media/image33.png"/><Relationship Id="rId20" Type="http://schemas.openxmlformats.org/officeDocument/2006/relationships/image" Target="../media/image37.png"/><Relationship Id="rId29" Type="http://schemas.openxmlformats.org/officeDocument/2006/relationships/image" Target="../media/image46.png"/><Relationship Id="rId1" Type="http://schemas.openxmlformats.org/officeDocument/2006/relationships/slideLayout" Target="../slideLayouts/slideLayout18.xml"/><Relationship Id="rId6" Type="http://schemas.openxmlformats.org/officeDocument/2006/relationships/image" Target="../media/image23.png"/><Relationship Id="rId11" Type="http://schemas.openxmlformats.org/officeDocument/2006/relationships/image" Target="../media/image28.png"/><Relationship Id="rId24" Type="http://schemas.openxmlformats.org/officeDocument/2006/relationships/image" Target="../media/image41.png"/><Relationship Id="rId32" Type="http://schemas.openxmlformats.org/officeDocument/2006/relationships/image" Target="../media/image49.png"/><Relationship Id="rId5" Type="http://schemas.openxmlformats.org/officeDocument/2006/relationships/image" Target="../media/image22.png"/><Relationship Id="rId15" Type="http://schemas.openxmlformats.org/officeDocument/2006/relationships/image" Target="../media/image32.png"/><Relationship Id="rId23" Type="http://schemas.openxmlformats.org/officeDocument/2006/relationships/image" Target="../media/image40.png"/><Relationship Id="rId28" Type="http://schemas.openxmlformats.org/officeDocument/2006/relationships/image" Target="../media/image45.png"/><Relationship Id="rId10" Type="http://schemas.openxmlformats.org/officeDocument/2006/relationships/image" Target="../media/image27.png"/><Relationship Id="rId19" Type="http://schemas.openxmlformats.org/officeDocument/2006/relationships/image" Target="../media/image36.png"/><Relationship Id="rId31" Type="http://schemas.openxmlformats.org/officeDocument/2006/relationships/image" Target="../media/image48.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4.png"/><Relationship Id="rId30" Type="http://schemas.openxmlformats.org/officeDocument/2006/relationships/image" Target="../media/image47.png"/></Relationships>
</file>

<file path=ppt/slides/_rels/slide18.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60.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66.png"/><Relationship Id="rId5" Type="http://schemas.openxmlformats.org/officeDocument/2006/relationships/image" Target="../media/image61.pn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69.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32.xml"/><Relationship Id="rId1" Type="http://schemas.openxmlformats.org/officeDocument/2006/relationships/slideLayout" Target="../slideLayouts/slideLayout1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pPr algn="ctr">
              <a:buNone/>
            </a:pPr>
            <a:r>
              <a:rPr lang="en-US" sz="2800" i="1" dirty="0" smtClean="0"/>
              <a:t>Using diatoms as a model for looking at genetic mutations</a:t>
            </a:r>
            <a:endParaRPr lang="en-US" sz="2800" i="1" dirty="0"/>
          </a:p>
        </p:txBody>
      </p:sp>
      <p:sp>
        <p:nvSpPr>
          <p:cNvPr id="2" name="Title 1"/>
          <p:cNvSpPr>
            <a:spLocks noGrp="1"/>
          </p:cNvSpPr>
          <p:nvPr>
            <p:ph type="ctrTitle"/>
          </p:nvPr>
        </p:nvSpPr>
        <p:spPr/>
        <p:txBody>
          <a:bodyPr/>
          <a:lstStyle/>
          <a:p>
            <a:r>
              <a:rPr lang="en-US" dirty="0" smtClean="0"/>
              <a:t>Mutation Unit: </a:t>
            </a:r>
            <a:br>
              <a:rPr lang="en-US" dirty="0" smtClean="0"/>
            </a:br>
            <a:r>
              <a:rPr lang="en-US" dirty="0" smtClean="0"/>
              <a:t>Modeling </a:t>
            </a:r>
            <a:r>
              <a:rPr lang="en-US" dirty="0" smtClean="0"/>
              <a:t>Mutants</a:t>
            </a:r>
            <a:endParaRPr lang="en-US" dirty="0"/>
          </a:p>
        </p:txBody>
      </p:sp>
      <p:sp>
        <p:nvSpPr>
          <p:cNvPr id="5"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overview</a:t>
            </a:r>
            <a:endParaRPr lang="en-US" dirty="0"/>
          </a:p>
        </p:txBody>
      </p:sp>
      <p:sp>
        <p:nvSpPr>
          <p:cNvPr id="3" name="Content Placeholder 2"/>
          <p:cNvSpPr>
            <a:spLocks noGrp="1"/>
          </p:cNvSpPr>
          <p:nvPr>
            <p:ph sz="quarter" idx="1"/>
          </p:nvPr>
        </p:nvSpPr>
        <p:spPr/>
        <p:txBody>
          <a:bodyPr>
            <a:normAutofit/>
          </a:bodyPr>
          <a:lstStyle/>
          <a:p>
            <a:pPr marL="228600" indent="-228600">
              <a:buFont typeface="+mj-lt"/>
              <a:buAutoNum type="arabicPeriod"/>
            </a:pPr>
            <a:endParaRPr lang="en-US" dirty="0" smtClean="0"/>
          </a:p>
          <a:p>
            <a:pPr marL="228600" indent="-228600">
              <a:buFont typeface="+mj-lt"/>
              <a:buAutoNum type="arabicPeriod"/>
            </a:pPr>
            <a:r>
              <a:rPr lang="en-US" dirty="0" smtClean="0"/>
              <a:t>Introduce how a genetic mutation can affect an organism in its environment</a:t>
            </a:r>
          </a:p>
          <a:p>
            <a:pPr marL="228600" indent="-228600">
              <a:buFont typeface="+mj-lt"/>
              <a:buAutoNum type="arabicPeriod"/>
            </a:pPr>
            <a:endParaRPr lang="en-US" dirty="0" smtClean="0"/>
          </a:p>
          <a:p>
            <a:pPr marL="228600" indent="-228600">
              <a:buFont typeface="+mj-lt"/>
              <a:buAutoNum type="arabicPeriod"/>
            </a:pPr>
            <a:r>
              <a:rPr lang="en-US" dirty="0" smtClean="0"/>
              <a:t>Questioning</a:t>
            </a:r>
          </a:p>
          <a:p>
            <a:pPr lvl="1">
              <a:buFont typeface="Arial" pitchFamily="34" charset="0"/>
              <a:buChar char="•"/>
            </a:pPr>
            <a:r>
              <a:rPr lang="en-US" sz="1900" dirty="0" smtClean="0">
                <a:solidFill>
                  <a:schemeClr val="bg1">
                    <a:lumMod val="50000"/>
                  </a:schemeClr>
                </a:solidFill>
              </a:rPr>
              <a:t> How could a mutation affect an organism in nature and its environment?</a:t>
            </a:r>
          </a:p>
          <a:p>
            <a:pPr lvl="1">
              <a:buFont typeface="Arial" pitchFamily="34" charset="0"/>
              <a:buChar char="•"/>
            </a:pPr>
            <a:r>
              <a:rPr lang="en-US" sz="1900" dirty="0" smtClean="0"/>
              <a:t>How could a mutation affect a whole population in nature?</a:t>
            </a:r>
          </a:p>
          <a:p>
            <a:pPr lvl="1">
              <a:buFont typeface="Wingdings" pitchFamily="2" charset="2"/>
              <a:buChar char="§"/>
            </a:pPr>
            <a:endParaRPr lang="en-US" dirty="0" smtClean="0"/>
          </a:p>
          <a:p>
            <a:pPr marL="228600" lvl="0" indent="-228600">
              <a:spcBef>
                <a:spcPts val="0"/>
              </a:spcBef>
              <a:buClrTx/>
              <a:buSzTx/>
              <a:buFont typeface="+mj-lt"/>
              <a:buAutoNum type="arabicPeriod"/>
              <a:defRPr/>
            </a:pPr>
            <a:r>
              <a:rPr lang="en-US" dirty="0" smtClean="0"/>
              <a:t>Transition to marine environment and diatoms</a:t>
            </a:r>
          </a:p>
          <a:p>
            <a:pPr lvl="1"/>
            <a:endParaRPr lang="en-US" dirty="0" smtClean="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050" name="Picture 2"/>
          <p:cNvPicPr>
            <a:picLocks noChangeAspect="1" noChangeArrowheads="1"/>
          </p:cNvPicPr>
          <p:nvPr/>
        </p:nvPicPr>
        <p:blipFill>
          <a:blip r:embed="rId3" cstate="print"/>
          <a:srcRect l="6330" t="11852" r="69811" b="46666"/>
          <a:stretch>
            <a:fillRect/>
          </a:stretch>
        </p:blipFill>
        <p:spPr bwMode="auto">
          <a:xfrm>
            <a:off x="2286000" y="228600"/>
            <a:ext cx="4533900" cy="2590800"/>
          </a:xfrm>
          <a:prstGeom prst="rect">
            <a:avLst/>
          </a:prstGeom>
          <a:noFill/>
          <a:ln w="9525">
            <a:noFill/>
            <a:miter lim="800000"/>
            <a:headEnd/>
            <a:tailEnd/>
          </a:ln>
        </p:spPr>
      </p:pic>
      <p:pic>
        <p:nvPicPr>
          <p:cNvPr id="2052" name="Picture 4" descr="File:JumpingRabbit.JPG"/>
          <p:cNvPicPr>
            <a:picLocks noChangeAspect="1" noChangeArrowheads="1"/>
          </p:cNvPicPr>
          <p:nvPr/>
        </p:nvPicPr>
        <p:blipFill>
          <a:blip r:embed="rId4" cstate="print"/>
          <a:srcRect b="12868"/>
          <a:stretch>
            <a:fillRect/>
          </a:stretch>
        </p:blipFill>
        <p:spPr bwMode="auto">
          <a:xfrm>
            <a:off x="5486400" y="2971800"/>
            <a:ext cx="3044825" cy="3276600"/>
          </a:xfrm>
          <a:prstGeom prst="rect">
            <a:avLst/>
          </a:prstGeom>
          <a:noFill/>
        </p:spPr>
      </p:pic>
      <p:pic>
        <p:nvPicPr>
          <p:cNvPr id="2054" name="Picture 6" descr="http://upload.wikimedia.org/wikipedia/commons/3/37/Ro_pool_gilberte.jpg"/>
          <p:cNvPicPr>
            <a:picLocks noChangeAspect="1" noChangeArrowheads="1"/>
          </p:cNvPicPr>
          <p:nvPr/>
        </p:nvPicPr>
        <p:blipFill>
          <a:blip r:embed="rId5" cstate="print"/>
          <a:srcRect l="6522" t="4874" r="13043"/>
          <a:stretch>
            <a:fillRect/>
          </a:stretch>
        </p:blipFill>
        <p:spPr bwMode="auto">
          <a:xfrm>
            <a:off x="1066800" y="3124200"/>
            <a:ext cx="2819400" cy="2974238"/>
          </a:xfrm>
          <a:prstGeom prst="rect">
            <a:avLst/>
          </a:prstGeom>
          <a:noFill/>
        </p:spPr>
      </p:pic>
      <p:sp>
        <p:nvSpPr>
          <p:cNvPr id="7"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8"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4572000" y="0"/>
            <a:ext cx="4572000" cy="1600200"/>
          </a:xfrm>
          <a:prstGeom prst="rect">
            <a:avLst/>
          </a:prstGeom>
          <a:solidFill>
            <a:schemeClr val="bg2">
              <a:lumMod val="75000"/>
            </a:schemeClr>
          </a:solidFill>
          <a:ln>
            <a:solidFill>
              <a:schemeClr val="bg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76200"/>
            <a:ext cx="4572000" cy="1600200"/>
          </a:xfrm>
          <a:prstGeom prst="rect">
            <a:avLst/>
          </a:prstGeom>
          <a:solidFill>
            <a:schemeClr val="bg2">
              <a:lumMod val="75000"/>
            </a:schemeClr>
          </a:solidFill>
          <a:ln>
            <a:solidFill>
              <a:schemeClr val="bg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4876800"/>
            <a:ext cx="4572000" cy="1981200"/>
          </a:xfrm>
          <a:prstGeom prst="rect">
            <a:avLst/>
          </a:prstGeom>
          <a:solidFill>
            <a:srgbClr val="E6BB82"/>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602" name="Picture 2"/>
          <p:cNvPicPr>
            <a:picLocks noChangeAspect="1" noChangeArrowheads="1"/>
          </p:cNvPicPr>
          <p:nvPr/>
        </p:nvPicPr>
        <p:blipFill>
          <a:blip r:embed="rId3" cstate="print"/>
          <a:srcRect l="55265" t="17778" r="11138" b="5926"/>
          <a:stretch>
            <a:fillRect/>
          </a:stretch>
        </p:blipFill>
        <p:spPr bwMode="auto">
          <a:xfrm>
            <a:off x="0" y="1524000"/>
            <a:ext cx="4594194" cy="3429000"/>
          </a:xfrm>
          <a:prstGeom prst="rect">
            <a:avLst/>
          </a:prstGeom>
          <a:noFill/>
          <a:ln w="9525">
            <a:noFill/>
            <a:miter lim="800000"/>
            <a:headEnd/>
            <a:tailEnd/>
          </a:ln>
        </p:spPr>
      </p:pic>
      <p:pic>
        <p:nvPicPr>
          <p:cNvPr id="25603" name="Picture 3"/>
          <p:cNvPicPr>
            <a:picLocks noChangeAspect="1" noChangeArrowheads="1"/>
          </p:cNvPicPr>
          <p:nvPr/>
        </p:nvPicPr>
        <p:blipFill>
          <a:blip r:embed="rId4" cstate="print"/>
          <a:srcRect l="54778" t="16296" r="10651" b="5185"/>
          <a:stretch>
            <a:fillRect/>
          </a:stretch>
        </p:blipFill>
        <p:spPr bwMode="auto">
          <a:xfrm>
            <a:off x="4550435" y="1524000"/>
            <a:ext cx="4593565" cy="3429000"/>
          </a:xfrm>
          <a:prstGeom prst="rect">
            <a:avLst/>
          </a:prstGeom>
          <a:noFill/>
          <a:ln w="9525">
            <a:noFill/>
            <a:miter lim="800000"/>
            <a:headEnd/>
            <a:tailEnd/>
          </a:ln>
        </p:spPr>
      </p:pic>
      <p:cxnSp>
        <p:nvCxnSpPr>
          <p:cNvPr id="5" name="Straight Connector 4"/>
          <p:cNvCxnSpPr/>
          <p:nvPr/>
        </p:nvCxnSpPr>
        <p:spPr>
          <a:xfrm>
            <a:off x="4572000" y="0"/>
            <a:ext cx="0" cy="6858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cstate="print"/>
          <a:srcRect l="74211" t="73728" r="19102" b="12708"/>
          <a:stretch>
            <a:fillRect/>
          </a:stretch>
        </p:blipFill>
        <p:spPr bwMode="auto">
          <a:xfrm>
            <a:off x="228600" y="5105400"/>
            <a:ext cx="914400" cy="609600"/>
          </a:xfrm>
          <a:prstGeom prst="rect">
            <a:avLst/>
          </a:prstGeom>
          <a:noFill/>
          <a:ln w="9525">
            <a:noFill/>
            <a:miter lim="800000"/>
            <a:headEnd/>
            <a:tailEnd/>
          </a:ln>
        </p:spPr>
      </p:pic>
      <p:pic>
        <p:nvPicPr>
          <p:cNvPr id="10" name="Picture 2"/>
          <p:cNvPicPr>
            <a:picLocks noChangeAspect="1" noChangeArrowheads="1"/>
          </p:cNvPicPr>
          <p:nvPr/>
        </p:nvPicPr>
        <p:blipFill>
          <a:blip r:embed="rId3" cstate="print"/>
          <a:srcRect l="74211" t="73728" r="19102" b="12708"/>
          <a:stretch>
            <a:fillRect/>
          </a:stretch>
        </p:blipFill>
        <p:spPr bwMode="auto">
          <a:xfrm>
            <a:off x="2514600" y="5638800"/>
            <a:ext cx="914400" cy="609600"/>
          </a:xfrm>
          <a:prstGeom prst="rect">
            <a:avLst/>
          </a:prstGeom>
          <a:noFill/>
          <a:ln w="9525">
            <a:noFill/>
            <a:miter lim="800000"/>
            <a:headEnd/>
            <a:tailEnd/>
          </a:ln>
        </p:spPr>
      </p:pic>
      <p:pic>
        <p:nvPicPr>
          <p:cNvPr id="25605" name="Picture 5" descr="C:\Users\Sarah\AppData\Local\Microsoft\Windows\Temporary Internet Files\Content.IE5\GJMH6EGU\MC900091073[1].wmf"/>
          <p:cNvPicPr>
            <a:picLocks noChangeAspect="1" noChangeArrowheads="1"/>
          </p:cNvPicPr>
          <p:nvPr/>
        </p:nvPicPr>
        <p:blipFill>
          <a:blip r:embed="rId5" cstate="print"/>
          <a:srcRect/>
          <a:stretch>
            <a:fillRect/>
          </a:stretch>
        </p:blipFill>
        <p:spPr bwMode="auto">
          <a:xfrm>
            <a:off x="1447800" y="5334000"/>
            <a:ext cx="821437" cy="578667"/>
          </a:xfrm>
          <a:prstGeom prst="rect">
            <a:avLst/>
          </a:prstGeom>
          <a:noFill/>
        </p:spPr>
      </p:pic>
      <p:pic>
        <p:nvPicPr>
          <p:cNvPr id="17" name="Picture 5" descr="C:\Users\Sarah\AppData\Local\Microsoft\Windows\Temporary Internet Files\Content.IE5\GJMH6EGU\MC900091073[1].wmf"/>
          <p:cNvPicPr>
            <a:picLocks noChangeAspect="1" noChangeArrowheads="1"/>
          </p:cNvPicPr>
          <p:nvPr/>
        </p:nvPicPr>
        <p:blipFill>
          <a:blip r:embed="rId5" cstate="print"/>
          <a:srcRect/>
          <a:stretch>
            <a:fillRect/>
          </a:stretch>
        </p:blipFill>
        <p:spPr bwMode="auto">
          <a:xfrm>
            <a:off x="7467600" y="5105400"/>
            <a:ext cx="821437" cy="578667"/>
          </a:xfrm>
          <a:prstGeom prst="rect">
            <a:avLst/>
          </a:prstGeom>
          <a:noFill/>
        </p:spPr>
      </p:pic>
      <p:pic>
        <p:nvPicPr>
          <p:cNvPr id="18" name="Picture 5" descr="C:\Users\Sarah\AppData\Local\Microsoft\Windows\Temporary Internet Files\Content.IE5\GJMH6EGU\MC900091073[1].wmf"/>
          <p:cNvPicPr>
            <a:picLocks noChangeAspect="1" noChangeArrowheads="1"/>
          </p:cNvPicPr>
          <p:nvPr/>
        </p:nvPicPr>
        <p:blipFill>
          <a:blip r:embed="rId5" cstate="print"/>
          <a:srcRect/>
          <a:stretch>
            <a:fillRect/>
          </a:stretch>
        </p:blipFill>
        <p:spPr bwMode="auto">
          <a:xfrm>
            <a:off x="6553200" y="6096000"/>
            <a:ext cx="821437" cy="578667"/>
          </a:xfrm>
          <a:prstGeom prst="rect">
            <a:avLst/>
          </a:prstGeom>
          <a:noFill/>
        </p:spPr>
      </p:pic>
      <p:pic>
        <p:nvPicPr>
          <p:cNvPr id="19" name="Picture 5" descr="C:\Users\Sarah\AppData\Local\Microsoft\Windows\Temporary Internet Files\Content.IE5\GJMH6EGU\MC900091073[1].wmf"/>
          <p:cNvPicPr>
            <a:picLocks noChangeAspect="1" noChangeArrowheads="1"/>
          </p:cNvPicPr>
          <p:nvPr/>
        </p:nvPicPr>
        <p:blipFill>
          <a:blip r:embed="rId5" cstate="print"/>
          <a:srcRect/>
          <a:stretch>
            <a:fillRect/>
          </a:stretch>
        </p:blipFill>
        <p:spPr bwMode="auto">
          <a:xfrm>
            <a:off x="5181600" y="5410200"/>
            <a:ext cx="821437" cy="578667"/>
          </a:xfrm>
          <a:prstGeom prst="rect">
            <a:avLst/>
          </a:prstGeom>
          <a:noFill/>
        </p:spPr>
      </p:pic>
      <p:pic>
        <p:nvPicPr>
          <p:cNvPr id="20" name="Picture 19" descr="White Rabbit_white.jpg"/>
          <p:cNvPicPr>
            <a:picLocks noChangeAspect="1"/>
          </p:cNvPicPr>
          <p:nvPr/>
        </p:nvPicPr>
        <p:blipFill>
          <a:blip r:embed="rId6" cstate="print"/>
          <a:stretch>
            <a:fillRect/>
          </a:stretch>
        </p:blipFill>
        <p:spPr>
          <a:xfrm>
            <a:off x="8001000" y="5943600"/>
            <a:ext cx="875274" cy="628650"/>
          </a:xfrm>
          <a:prstGeom prst="rect">
            <a:avLst/>
          </a:prstGeom>
        </p:spPr>
      </p:pic>
      <p:pic>
        <p:nvPicPr>
          <p:cNvPr id="21" name="Picture 20" descr="White Rabbit_white.jpg"/>
          <p:cNvPicPr>
            <a:picLocks noChangeAspect="1"/>
          </p:cNvPicPr>
          <p:nvPr/>
        </p:nvPicPr>
        <p:blipFill>
          <a:blip r:embed="rId6" cstate="print"/>
          <a:stretch>
            <a:fillRect/>
          </a:stretch>
        </p:blipFill>
        <p:spPr>
          <a:xfrm>
            <a:off x="6324600" y="5029200"/>
            <a:ext cx="875274" cy="628650"/>
          </a:xfrm>
          <a:prstGeom prst="rect">
            <a:avLst/>
          </a:prstGeom>
        </p:spPr>
      </p:pic>
      <p:pic>
        <p:nvPicPr>
          <p:cNvPr id="22" name="Picture 2"/>
          <p:cNvPicPr>
            <a:picLocks noChangeAspect="1" noChangeArrowheads="1"/>
          </p:cNvPicPr>
          <p:nvPr/>
        </p:nvPicPr>
        <p:blipFill>
          <a:blip r:embed="rId3" cstate="print"/>
          <a:srcRect l="71425" t="88987" r="19102" b="5926"/>
          <a:stretch>
            <a:fillRect/>
          </a:stretch>
        </p:blipFill>
        <p:spPr bwMode="auto">
          <a:xfrm>
            <a:off x="1752600" y="5029200"/>
            <a:ext cx="1295400" cy="228600"/>
          </a:xfrm>
          <a:prstGeom prst="rect">
            <a:avLst/>
          </a:prstGeom>
          <a:noFill/>
          <a:ln w="9525">
            <a:noFill/>
            <a:miter lim="800000"/>
            <a:headEnd/>
            <a:tailEnd/>
          </a:ln>
        </p:spPr>
      </p:pic>
      <p:pic>
        <p:nvPicPr>
          <p:cNvPr id="23" name="Picture 2"/>
          <p:cNvPicPr>
            <a:picLocks noChangeAspect="1" noChangeArrowheads="1"/>
          </p:cNvPicPr>
          <p:nvPr/>
        </p:nvPicPr>
        <p:blipFill>
          <a:blip r:embed="rId3" cstate="print"/>
          <a:srcRect l="71425" t="88987" r="19102" b="5926"/>
          <a:stretch>
            <a:fillRect/>
          </a:stretch>
        </p:blipFill>
        <p:spPr bwMode="auto">
          <a:xfrm>
            <a:off x="2971800" y="6477000"/>
            <a:ext cx="1295400" cy="228600"/>
          </a:xfrm>
          <a:prstGeom prst="rect">
            <a:avLst/>
          </a:prstGeom>
          <a:noFill/>
          <a:ln w="9525">
            <a:noFill/>
            <a:miter lim="800000"/>
            <a:headEnd/>
            <a:tailEnd/>
          </a:ln>
        </p:spPr>
      </p:pic>
      <p:pic>
        <p:nvPicPr>
          <p:cNvPr id="24" name="Picture 2"/>
          <p:cNvPicPr>
            <a:picLocks noChangeAspect="1" noChangeArrowheads="1"/>
          </p:cNvPicPr>
          <p:nvPr/>
        </p:nvPicPr>
        <p:blipFill>
          <a:blip r:embed="rId3" cstate="print"/>
          <a:srcRect l="71425" t="88987" r="19102" b="5926"/>
          <a:stretch>
            <a:fillRect/>
          </a:stretch>
        </p:blipFill>
        <p:spPr bwMode="auto">
          <a:xfrm>
            <a:off x="304800" y="6477000"/>
            <a:ext cx="1295400" cy="228600"/>
          </a:xfrm>
          <a:prstGeom prst="rect">
            <a:avLst/>
          </a:prstGeom>
          <a:noFill/>
          <a:ln w="9525">
            <a:noFill/>
            <a:miter lim="800000"/>
            <a:headEnd/>
            <a:tailEnd/>
          </a:ln>
        </p:spPr>
      </p:pic>
      <p:pic>
        <p:nvPicPr>
          <p:cNvPr id="25" name="Picture 2"/>
          <p:cNvPicPr>
            <a:picLocks noChangeAspect="1" noChangeArrowheads="1"/>
          </p:cNvPicPr>
          <p:nvPr/>
        </p:nvPicPr>
        <p:blipFill>
          <a:blip r:embed="rId3" cstate="print"/>
          <a:srcRect l="71425" t="88987" r="19102" b="5926"/>
          <a:stretch>
            <a:fillRect/>
          </a:stretch>
        </p:blipFill>
        <p:spPr bwMode="auto">
          <a:xfrm>
            <a:off x="3048000" y="5410200"/>
            <a:ext cx="1295400" cy="228600"/>
          </a:xfrm>
          <a:prstGeom prst="rect">
            <a:avLst/>
          </a:prstGeom>
          <a:noFill/>
          <a:ln w="9525">
            <a:noFill/>
            <a:miter lim="800000"/>
            <a:headEnd/>
            <a:tailEnd/>
          </a:ln>
        </p:spPr>
      </p:pic>
      <p:sp>
        <p:nvSpPr>
          <p:cNvPr id="26" name="Cloud 25"/>
          <p:cNvSpPr/>
          <p:nvPr/>
        </p:nvSpPr>
        <p:spPr>
          <a:xfrm>
            <a:off x="1143000" y="533400"/>
            <a:ext cx="1828800" cy="6858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loud 26"/>
          <p:cNvSpPr/>
          <p:nvPr/>
        </p:nvSpPr>
        <p:spPr>
          <a:xfrm>
            <a:off x="5486400" y="381000"/>
            <a:ext cx="1828800" cy="68580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5" descr="C:\Users\Sarah\AppData\Local\Microsoft\Windows\Temporary Internet Files\Content.IE5\GJMH6EGU\MC900091073[1].wmf"/>
          <p:cNvPicPr>
            <a:picLocks noChangeAspect="1" noChangeArrowheads="1"/>
          </p:cNvPicPr>
          <p:nvPr/>
        </p:nvPicPr>
        <p:blipFill>
          <a:blip r:embed="rId5" cstate="print"/>
          <a:srcRect/>
          <a:stretch>
            <a:fillRect/>
          </a:stretch>
        </p:blipFill>
        <p:spPr bwMode="auto">
          <a:xfrm>
            <a:off x="609600" y="5943600"/>
            <a:ext cx="821437" cy="578667"/>
          </a:xfrm>
          <a:prstGeom prst="rect">
            <a:avLst/>
          </a:prstGeom>
          <a:noFill/>
        </p:spPr>
      </p:pic>
      <p:grpSp>
        <p:nvGrpSpPr>
          <p:cNvPr id="1072" name="Group 48"/>
          <p:cNvGrpSpPr>
            <a:grpSpLocks noChangeAspect="1"/>
          </p:cNvGrpSpPr>
          <p:nvPr/>
        </p:nvGrpSpPr>
        <p:grpSpPr bwMode="auto">
          <a:xfrm>
            <a:off x="7772400" y="2895600"/>
            <a:ext cx="1243514" cy="1403569"/>
            <a:chOff x="4896" y="1632"/>
            <a:chExt cx="505" cy="570"/>
          </a:xfrm>
        </p:grpSpPr>
        <p:sp>
          <p:nvSpPr>
            <p:cNvPr id="1071" name="AutoShape 47"/>
            <p:cNvSpPr>
              <a:spLocks noChangeAspect="1" noChangeArrowheads="1" noTextEdit="1"/>
            </p:cNvSpPr>
            <p:nvPr/>
          </p:nvSpPr>
          <p:spPr bwMode="auto">
            <a:xfrm>
              <a:off x="4896" y="1632"/>
              <a:ext cx="505" cy="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1" name="Freeform 57"/>
            <p:cNvSpPr>
              <a:spLocks/>
            </p:cNvSpPr>
            <p:nvPr/>
          </p:nvSpPr>
          <p:spPr bwMode="auto">
            <a:xfrm>
              <a:off x="4931" y="1632"/>
              <a:ext cx="431" cy="551"/>
            </a:xfrm>
            <a:custGeom>
              <a:avLst/>
              <a:gdLst/>
              <a:ahLst/>
              <a:cxnLst>
                <a:cxn ang="0">
                  <a:pos x="547" y="176"/>
                </a:cxn>
                <a:cxn ang="0">
                  <a:pos x="556" y="199"/>
                </a:cxn>
                <a:cxn ang="0">
                  <a:pos x="578" y="222"/>
                </a:cxn>
                <a:cxn ang="0">
                  <a:pos x="573" y="249"/>
                </a:cxn>
                <a:cxn ang="0">
                  <a:pos x="585" y="277"/>
                </a:cxn>
                <a:cxn ang="0">
                  <a:pos x="669" y="368"/>
                </a:cxn>
                <a:cxn ang="0">
                  <a:pos x="691" y="428"/>
                </a:cxn>
                <a:cxn ang="0">
                  <a:pos x="649" y="462"/>
                </a:cxn>
                <a:cxn ang="0">
                  <a:pos x="702" y="549"/>
                </a:cxn>
                <a:cxn ang="0">
                  <a:pos x="782" y="657"/>
                </a:cxn>
                <a:cxn ang="0">
                  <a:pos x="791" y="719"/>
                </a:cxn>
                <a:cxn ang="0">
                  <a:pos x="773" y="770"/>
                </a:cxn>
                <a:cxn ang="0">
                  <a:pos x="747" y="784"/>
                </a:cxn>
                <a:cxn ang="0">
                  <a:pos x="859" y="905"/>
                </a:cxn>
                <a:cxn ang="0">
                  <a:pos x="834" y="927"/>
                </a:cxn>
                <a:cxn ang="0">
                  <a:pos x="844" y="962"/>
                </a:cxn>
                <a:cxn ang="0">
                  <a:pos x="824" y="1026"/>
                </a:cxn>
                <a:cxn ang="0">
                  <a:pos x="736" y="1045"/>
                </a:cxn>
                <a:cxn ang="0">
                  <a:pos x="702" y="1044"/>
                </a:cxn>
                <a:cxn ang="0">
                  <a:pos x="673" y="1036"/>
                </a:cxn>
                <a:cxn ang="0">
                  <a:pos x="619" y="1058"/>
                </a:cxn>
                <a:cxn ang="0">
                  <a:pos x="532" y="1089"/>
                </a:cxn>
                <a:cxn ang="0">
                  <a:pos x="438" y="1102"/>
                </a:cxn>
                <a:cxn ang="0">
                  <a:pos x="342" y="1093"/>
                </a:cxn>
                <a:cxn ang="0">
                  <a:pos x="278" y="1072"/>
                </a:cxn>
                <a:cxn ang="0">
                  <a:pos x="246" y="1062"/>
                </a:cxn>
                <a:cxn ang="0">
                  <a:pos x="192" y="1077"/>
                </a:cxn>
                <a:cxn ang="0">
                  <a:pos x="126" y="1058"/>
                </a:cxn>
                <a:cxn ang="0">
                  <a:pos x="91" y="1028"/>
                </a:cxn>
                <a:cxn ang="0">
                  <a:pos x="73" y="1025"/>
                </a:cxn>
                <a:cxn ang="0">
                  <a:pos x="44" y="1017"/>
                </a:cxn>
                <a:cxn ang="0">
                  <a:pos x="11" y="997"/>
                </a:cxn>
                <a:cxn ang="0">
                  <a:pos x="3" y="967"/>
                </a:cxn>
                <a:cxn ang="0">
                  <a:pos x="25" y="944"/>
                </a:cxn>
                <a:cxn ang="0">
                  <a:pos x="23" y="915"/>
                </a:cxn>
                <a:cxn ang="0">
                  <a:pos x="126" y="746"/>
                </a:cxn>
                <a:cxn ang="0">
                  <a:pos x="120" y="727"/>
                </a:cxn>
                <a:cxn ang="0">
                  <a:pos x="104" y="702"/>
                </a:cxn>
                <a:cxn ang="0">
                  <a:pos x="102" y="663"/>
                </a:cxn>
                <a:cxn ang="0">
                  <a:pos x="91" y="629"/>
                </a:cxn>
                <a:cxn ang="0">
                  <a:pos x="191" y="512"/>
                </a:cxn>
                <a:cxn ang="0">
                  <a:pos x="251" y="425"/>
                </a:cxn>
                <a:cxn ang="0">
                  <a:pos x="231" y="403"/>
                </a:cxn>
                <a:cxn ang="0">
                  <a:pos x="223" y="373"/>
                </a:cxn>
                <a:cxn ang="0">
                  <a:pos x="217" y="343"/>
                </a:cxn>
                <a:cxn ang="0">
                  <a:pos x="297" y="237"/>
                </a:cxn>
                <a:cxn ang="0">
                  <a:pos x="284" y="226"/>
                </a:cxn>
                <a:cxn ang="0">
                  <a:pos x="304" y="188"/>
                </a:cxn>
                <a:cxn ang="0">
                  <a:pos x="334" y="154"/>
                </a:cxn>
                <a:cxn ang="0">
                  <a:pos x="352" y="99"/>
                </a:cxn>
                <a:cxn ang="0">
                  <a:pos x="402" y="48"/>
                </a:cxn>
                <a:cxn ang="0">
                  <a:pos x="443" y="0"/>
                </a:cxn>
                <a:cxn ang="0">
                  <a:pos x="495" y="70"/>
                </a:cxn>
                <a:cxn ang="0">
                  <a:pos x="560" y="159"/>
                </a:cxn>
              </a:cxnLst>
              <a:rect l="0" t="0" r="r" b="b"/>
              <a:pathLst>
                <a:path w="863" h="1102">
                  <a:moveTo>
                    <a:pt x="560" y="159"/>
                  </a:moveTo>
                  <a:lnTo>
                    <a:pt x="557" y="165"/>
                  </a:lnTo>
                  <a:lnTo>
                    <a:pt x="553" y="171"/>
                  </a:lnTo>
                  <a:lnTo>
                    <a:pt x="547" y="176"/>
                  </a:lnTo>
                  <a:lnTo>
                    <a:pt x="542" y="181"/>
                  </a:lnTo>
                  <a:lnTo>
                    <a:pt x="547" y="188"/>
                  </a:lnTo>
                  <a:lnTo>
                    <a:pt x="551" y="194"/>
                  </a:lnTo>
                  <a:lnTo>
                    <a:pt x="556" y="199"/>
                  </a:lnTo>
                  <a:lnTo>
                    <a:pt x="561" y="206"/>
                  </a:lnTo>
                  <a:lnTo>
                    <a:pt x="566" y="212"/>
                  </a:lnTo>
                  <a:lnTo>
                    <a:pt x="571" y="218"/>
                  </a:lnTo>
                  <a:lnTo>
                    <a:pt x="578" y="222"/>
                  </a:lnTo>
                  <a:lnTo>
                    <a:pt x="584" y="228"/>
                  </a:lnTo>
                  <a:lnTo>
                    <a:pt x="581" y="236"/>
                  </a:lnTo>
                  <a:lnTo>
                    <a:pt x="578" y="243"/>
                  </a:lnTo>
                  <a:lnTo>
                    <a:pt x="573" y="249"/>
                  </a:lnTo>
                  <a:lnTo>
                    <a:pt x="566" y="255"/>
                  </a:lnTo>
                  <a:lnTo>
                    <a:pt x="569" y="257"/>
                  </a:lnTo>
                  <a:lnTo>
                    <a:pt x="575" y="265"/>
                  </a:lnTo>
                  <a:lnTo>
                    <a:pt x="585" y="277"/>
                  </a:lnTo>
                  <a:lnTo>
                    <a:pt x="600" y="294"/>
                  </a:lnTo>
                  <a:lnTo>
                    <a:pt x="618" y="315"/>
                  </a:lnTo>
                  <a:lnTo>
                    <a:pt x="641" y="339"/>
                  </a:lnTo>
                  <a:lnTo>
                    <a:pt x="669" y="368"/>
                  </a:lnTo>
                  <a:lnTo>
                    <a:pt x="700" y="400"/>
                  </a:lnTo>
                  <a:lnTo>
                    <a:pt x="704" y="408"/>
                  </a:lnTo>
                  <a:lnTo>
                    <a:pt x="699" y="417"/>
                  </a:lnTo>
                  <a:lnTo>
                    <a:pt x="691" y="428"/>
                  </a:lnTo>
                  <a:lnTo>
                    <a:pt x="681" y="439"/>
                  </a:lnTo>
                  <a:lnTo>
                    <a:pt x="668" y="448"/>
                  </a:lnTo>
                  <a:lnTo>
                    <a:pt x="658" y="456"/>
                  </a:lnTo>
                  <a:lnTo>
                    <a:pt x="649" y="462"/>
                  </a:lnTo>
                  <a:lnTo>
                    <a:pt x="646" y="465"/>
                  </a:lnTo>
                  <a:lnTo>
                    <a:pt x="666" y="492"/>
                  </a:lnTo>
                  <a:lnTo>
                    <a:pt x="684" y="520"/>
                  </a:lnTo>
                  <a:lnTo>
                    <a:pt x="702" y="549"/>
                  </a:lnTo>
                  <a:lnTo>
                    <a:pt x="721" y="576"/>
                  </a:lnTo>
                  <a:lnTo>
                    <a:pt x="741" y="604"/>
                  </a:lnTo>
                  <a:lnTo>
                    <a:pt x="760" y="632"/>
                  </a:lnTo>
                  <a:lnTo>
                    <a:pt x="782" y="657"/>
                  </a:lnTo>
                  <a:lnTo>
                    <a:pt x="805" y="682"/>
                  </a:lnTo>
                  <a:lnTo>
                    <a:pt x="805" y="695"/>
                  </a:lnTo>
                  <a:lnTo>
                    <a:pt x="800" y="708"/>
                  </a:lnTo>
                  <a:lnTo>
                    <a:pt x="791" y="719"/>
                  </a:lnTo>
                  <a:lnTo>
                    <a:pt x="781" y="728"/>
                  </a:lnTo>
                  <a:lnTo>
                    <a:pt x="782" y="743"/>
                  </a:lnTo>
                  <a:lnTo>
                    <a:pt x="780" y="757"/>
                  </a:lnTo>
                  <a:lnTo>
                    <a:pt x="773" y="770"/>
                  </a:lnTo>
                  <a:lnTo>
                    <a:pt x="761" y="779"/>
                  </a:lnTo>
                  <a:lnTo>
                    <a:pt x="757" y="780"/>
                  </a:lnTo>
                  <a:lnTo>
                    <a:pt x="752" y="782"/>
                  </a:lnTo>
                  <a:lnTo>
                    <a:pt x="747" y="784"/>
                  </a:lnTo>
                  <a:lnTo>
                    <a:pt x="744" y="786"/>
                  </a:lnTo>
                  <a:lnTo>
                    <a:pt x="863" y="894"/>
                  </a:lnTo>
                  <a:lnTo>
                    <a:pt x="863" y="899"/>
                  </a:lnTo>
                  <a:lnTo>
                    <a:pt x="859" y="905"/>
                  </a:lnTo>
                  <a:lnTo>
                    <a:pt x="854" y="911"/>
                  </a:lnTo>
                  <a:lnTo>
                    <a:pt x="847" y="915"/>
                  </a:lnTo>
                  <a:lnTo>
                    <a:pt x="840" y="921"/>
                  </a:lnTo>
                  <a:lnTo>
                    <a:pt x="834" y="927"/>
                  </a:lnTo>
                  <a:lnTo>
                    <a:pt x="830" y="931"/>
                  </a:lnTo>
                  <a:lnTo>
                    <a:pt x="830" y="936"/>
                  </a:lnTo>
                  <a:lnTo>
                    <a:pt x="837" y="949"/>
                  </a:lnTo>
                  <a:lnTo>
                    <a:pt x="844" y="962"/>
                  </a:lnTo>
                  <a:lnTo>
                    <a:pt x="849" y="977"/>
                  </a:lnTo>
                  <a:lnTo>
                    <a:pt x="850" y="994"/>
                  </a:lnTo>
                  <a:lnTo>
                    <a:pt x="840" y="1012"/>
                  </a:lnTo>
                  <a:lnTo>
                    <a:pt x="824" y="1026"/>
                  </a:lnTo>
                  <a:lnTo>
                    <a:pt x="802" y="1035"/>
                  </a:lnTo>
                  <a:lnTo>
                    <a:pt x="779" y="1041"/>
                  </a:lnTo>
                  <a:lnTo>
                    <a:pt x="756" y="1044"/>
                  </a:lnTo>
                  <a:lnTo>
                    <a:pt x="736" y="1045"/>
                  </a:lnTo>
                  <a:lnTo>
                    <a:pt x="722" y="1045"/>
                  </a:lnTo>
                  <a:lnTo>
                    <a:pt x="717" y="1045"/>
                  </a:lnTo>
                  <a:lnTo>
                    <a:pt x="709" y="1045"/>
                  </a:lnTo>
                  <a:lnTo>
                    <a:pt x="702" y="1044"/>
                  </a:lnTo>
                  <a:lnTo>
                    <a:pt x="694" y="1043"/>
                  </a:lnTo>
                  <a:lnTo>
                    <a:pt x="688" y="1041"/>
                  </a:lnTo>
                  <a:lnTo>
                    <a:pt x="679" y="1039"/>
                  </a:lnTo>
                  <a:lnTo>
                    <a:pt x="673" y="1036"/>
                  </a:lnTo>
                  <a:lnTo>
                    <a:pt x="666" y="1036"/>
                  </a:lnTo>
                  <a:lnTo>
                    <a:pt x="659" y="1036"/>
                  </a:lnTo>
                  <a:lnTo>
                    <a:pt x="639" y="1048"/>
                  </a:lnTo>
                  <a:lnTo>
                    <a:pt x="619" y="1058"/>
                  </a:lnTo>
                  <a:lnTo>
                    <a:pt x="599" y="1067"/>
                  </a:lnTo>
                  <a:lnTo>
                    <a:pt x="577" y="1075"/>
                  </a:lnTo>
                  <a:lnTo>
                    <a:pt x="555" y="1084"/>
                  </a:lnTo>
                  <a:lnTo>
                    <a:pt x="532" y="1089"/>
                  </a:lnTo>
                  <a:lnTo>
                    <a:pt x="509" y="1095"/>
                  </a:lnTo>
                  <a:lnTo>
                    <a:pt x="486" y="1099"/>
                  </a:lnTo>
                  <a:lnTo>
                    <a:pt x="462" y="1101"/>
                  </a:lnTo>
                  <a:lnTo>
                    <a:pt x="438" y="1102"/>
                  </a:lnTo>
                  <a:lnTo>
                    <a:pt x="414" y="1102"/>
                  </a:lnTo>
                  <a:lnTo>
                    <a:pt x="390" y="1101"/>
                  </a:lnTo>
                  <a:lnTo>
                    <a:pt x="366" y="1097"/>
                  </a:lnTo>
                  <a:lnTo>
                    <a:pt x="342" y="1093"/>
                  </a:lnTo>
                  <a:lnTo>
                    <a:pt x="319" y="1086"/>
                  </a:lnTo>
                  <a:lnTo>
                    <a:pt x="295" y="1078"/>
                  </a:lnTo>
                  <a:lnTo>
                    <a:pt x="286" y="1075"/>
                  </a:lnTo>
                  <a:lnTo>
                    <a:pt x="278" y="1072"/>
                  </a:lnTo>
                  <a:lnTo>
                    <a:pt x="270" y="1069"/>
                  </a:lnTo>
                  <a:lnTo>
                    <a:pt x="262" y="1064"/>
                  </a:lnTo>
                  <a:lnTo>
                    <a:pt x="254" y="1063"/>
                  </a:lnTo>
                  <a:lnTo>
                    <a:pt x="246" y="1062"/>
                  </a:lnTo>
                  <a:lnTo>
                    <a:pt x="237" y="1065"/>
                  </a:lnTo>
                  <a:lnTo>
                    <a:pt x="229" y="1072"/>
                  </a:lnTo>
                  <a:lnTo>
                    <a:pt x="210" y="1075"/>
                  </a:lnTo>
                  <a:lnTo>
                    <a:pt x="192" y="1077"/>
                  </a:lnTo>
                  <a:lnTo>
                    <a:pt x="174" y="1075"/>
                  </a:lnTo>
                  <a:lnTo>
                    <a:pt x="157" y="1072"/>
                  </a:lnTo>
                  <a:lnTo>
                    <a:pt x="141" y="1066"/>
                  </a:lnTo>
                  <a:lnTo>
                    <a:pt x="126" y="1058"/>
                  </a:lnTo>
                  <a:lnTo>
                    <a:pt x="112" y="1047"/>
                  </a:lnTo>
                  <a:lnTo>
                    <a:pt x="99" y="1033"/>
                  </a:lnTo>
                  <a:lnTo>
                    <a:pt x="96" y="1030"/>
                  </a:lnTo>
                  <a:lnTo>
                    <a:pt x="91" y="1028"/>
                  </a:lnTo>
                  <a:lnTo>
                    <a:pt x="87" y="1027"/>
                  </a:lnTo>
                  <a:lnTo>
                    <a:pt x="82" y="1026"/>
                  </a:lnTo>
                  <a:lnTo>
                    <a:pt x="78" y="1026"/>
                  </a:lnTo>
                  <a:lnTo>
                    <a:pt x="73" y="1025"/>
                  </a:lnTo>
                  <a:lnTo>
                    <a:pt x="67" y="1025"/>
                  </a:lnTo>
                  <a:lnTo>
                    <a:pt x="63" y="1024"/>
                  </a:lnTo>
                  <a:lnTo>
                    <a:pt x="53" y="1020"/>
                  </a:lnTo>
                  <a:lnTo>
                    <a:pt x="44" y="1017"/>
                  </a:lnTo>
                  <a:lnTo>
                    <a:pt x="35" y="1013"/>
                  </a:lnTo>
                  <a:lnTo>
                    <a:pt x="27" y="1009"/>
                  </a:lnTo>
                  <a:lnTo>
                    <a:pt x="19" y="1004"/>
                  </a:lnTo>
                  <a:lnTo>
                    <a:pt x="11" y="997"/>
                  </a:lnTo>
                  <a:lnTo>
                    <a:pt x="5" y="990"/>
                  </a:lnTo>
                  <a:lnTo>
                    <a:pt x="0" y="982"/>
                  </a:lnTo>
                  <a:lnTo>
                    <a:pt x="0" y="974"/>
                  </a:lnTo>
                  <a:lnTo>
                    <a:pt x="3" y="967"/>
                  </a:lnTo>
                  <a:lnTo>
                    <a:pt x="6" y="961"/>
                  </a:lnTo>
                  <a:lnTo>
                    <a:pt x="12" y="954"/>
                  </a:lnTo>
                  <a:lnTo>
                    <a:pt x="18" y="950"/>
                  </a:lnTo>
                  <a:lnTo>
                    <a:pt x="25" y="944"/>
                  </a:lnTo>
                  <a:lnTo>
                    <a:pt x="30" y="937"/>
                  </a:lnTo>
                  <a:lnTo>
                    <a:pt x="35" y="931"/>
                  </a:lnTo>
                  <a:lnTo>
                    <a:pt x="28" y="924"/>
                  </a:lnTo>
                  <a:lnTo>
                    <a:pt x="23" y="915"/>
                  </a:lnTo>
                  <a:lnTo>
                    <a:pt x="20" y="906"/>
                  </a:lnTo>
                  <a:lnTo>
                    <a:pt x="21" y="896"/>
                  </a:lnTo>
                  <a:lnTo>
                    <a:pt x="119" y="750"/>
                  </a:lnTo>
                  <a:lnTo>
                    <a:pt x="126" y="746"/>
                  </a:lnTo>
                  <a:lnTo>
                    <a:pt x="128" y="740"/>
                  </a:lnTo>
                  <a:lnTo>
                    <a:pt x="127" y="735"/>
                  </a:lnTo>
                  <a:lnTo>
                    <a:pt x="125" y="731"/>
                  </a:lnTo>
                  <a:lnTo>
                    <a:pt x="120" y="727"/>
                  </a:lnTo>
                  <a:lnTo>
                    <a:pt x="114" y="723"/>
                  </a:lnTo>
                  <a:lnTo>
                    <a:pt x="111" y="717"/>
                  </a:lnTo>
                  <a:lnTo>
                    <a:pt x="109" y="712"/>
                  </a:lnTo>
                  <a:lnTo>
                    <a:pt x="104" y="702"/>
                  </a:lnTo>
                  <a:lnTo>
                    <a:pt x="103" y="690"/>
                  </a:lnTo>
                  <a:lnTo>
                    <a:pt x="104" y="679"/>
                  </a:lnTo>
                  <a:lnTo>
                    <a:pt x="109" y="669"/>
                  </a:lnTo>
                  <a:lnTo>
                    <a:pt x="102" y="663"/>
                  </a:lnTo>
                  <a:lnTo>
                    <a:pt x="94" y="654"/>
                  </a:lnTo>
                  <a:lnTo>
                    <a:pt x="88" y="643"/>
                  </a:lnTo>
                  <a:lnTo>
                    <a:pt x="84" y="636"/>
                  </a:lnTo>
                  <a:lnTo>
                    <a:pt x="91" y="629"/>
                  </a:lnTo>
                  <a:lnTo>
                    <a:pt x="108" y="610"/>
                  </a:lnTo>
                  <a:lnTo>
                    <a:pt x="132" y="581"/>
                  </a:lnTo>
                  <a:lnTo>
                    <a:pt x="161" y="548"/>
                  </a:lnTo>
                  <a:lnTo>
                    <a:pt x="191" y="512"/>
                  </a:lnTo>
                  <a:lnTo>
                    <a:pt x="219" y="478"/>
                  </a:lnTo>
                  <a:lnTo>
                    <a:pt x="242" y="450"/>
                  </a:lnTo>
                  <a:lnTo>
                    <a:pt x="257" y="429"/>
                  </a:lnTo>
                  <a:lnTo>
                    <a:pt x="251" y="425"/>
                  </a:lnTo>
                  <a:lnTo>
                    <a:pt x="245" y="421"/>
                  </a:lnTo>
                  <a:lnTo>
                    <a:pt x="240" y="415"/>
                  </a:lnTo>
                  <a:lnTo>
                    <a:pt x="236" y="409"/>
                  </a:lnTo>
                  <a:lnTo>
                    <a:pt x="231" y="403"/>
                  </a:lnTo>
                  <a:lnTo>
                    <a:pt x="227" y="397"/>
                  </a:lnTo>
                  <a:lnTo>
                    <a:pt x="225" y="391"/>
                  </a:lnTo>
                  <a:lnTo>
                    <a:pt x="223" y="384"/>
                  </a:lnTo>
                  <a:lnTo>
                    <a:pt x="223" y="373"/>
                  </a:lnTo>
                  <a:lnTo>
                    <a:pt x="227" y="363"/>
                  </a:lnTo>
                  <a:lnTo>
                    <a:pt x="229" y="355"/>
                  </a:lnTo>
                  <a:lnTo>
                    <a:pt x="221" y="349"/>
                  </a:lnTo>
                  <a:lnTo>
                    <a:pt x="217" y="343"/>
                  </a:lnTo>
                  <a:lnTo>
                    <a:pt x="214" y="339"/>
                  </a:lnTo>
                  <a:lnTo>
                    <a:pt x="211" y="333"/>
                  </a:lnTo>
                  <a:lnTo>
                    <a:pt x="211" y="327"/>
                  </a:lnTo>
                  <a:lnTo>
                    <a:pt x="297" y="237"/>
                  </a:lnTo>
                  <a:lnTo>
                    <a:pt x="294" y="234"/>
                  </a:lnTo>
                  <a:lnTo>
                    <a:pt x="290" y="233"/>
                  </a:lnTo>
                  <a:lnTo>
                    <a:pt x="286" y="231"/>
                  </a:lnTo>
                  <a:lnTo>
                    <a:pt x="284" y="226"/>
                  </a:lnTo>
                  <a:lnTo>
                    <a:pt x="287" y="216"/>
                  </a:lnTo>
                  <a:lnTo>
                    <a:pt x="292" y="206"/>
                  </a:lnTo>
                  <a:lnTo>
                    <a:pt x="298" y="197"/>
                  </a:lnTo>
                  <a:lnTo>
                    <a:pt x="304" y="188"/>
                  </a:lnTo>
                  <a:lnTo>
                    <a:pt x="312" y="180"/>
                  </a:lnTo>
                  <a:lnTo>
                    <a:pt x="319" y="172"/>
                  </a:lnTo>
                  <a:lnTo>
                    <a:pt x="327" y="163"/>
                  </a:lnTo>
                  <a:lnTo>
                    <a:pt x="334" y="154"/>
                  </a:lnTo>
                  <a:lnTo>
                    <a:pt x="329" y="138"/>
                  </a:lnTo>
                  <a:lnTo>
                    <a:pt x="332" y="124"/>
                  </a:lnTo>
                  <a:lnTo>
                    <a:pt x="340" y="112"/>
                  </a:lnTo>
                  <a:lnTo>
                    <a:pt x="352" y="99"/>
                  </a:lnTo>
                  <a:lnTo>
                    <a:pt x="365" y="86"/>
                  </a:lnTo>
                  <a:lnTo>
                    <a:pt x="377" y="74"/>
                  </a:lnTo>
                  <a:lnTo>
                    <a:pt x="389" y="61"/>
                  </a:lnTo>
                  <a:lnTo>
                    <a:pt x="402" y="48"/>
                  </a:lnTo>
                  <a:lnTo>
                    <a:pt x="412" y="36"/>
                  </a:lnTo>
                  <a:lnTo>
                    <a:pt x="423" y="23"/>
                  </a:lnTo>
                  <a:lnTo>
                    <a:pt x="434" y="12"/>
                  </a:lnTo>
                  <a:lnTo>
                    <a:pt x="443" y="0"/>
                  </a:lnTo>
                  <a:lnTo>
                    <a:pt x="449" y="13"/>
                  </a:lnTo>
                  <a:lnTo>
                    <a:pt x="460" y="30"/>
                  </a:lnTo>
                  <a:lnTo>
                    <a:pt x="477" y="50"/>
                  </a:lnTo>
                  <a:lnTo>
                    <a:pt x="495" y="70"/>
                  </a:lnTo>
                  <a:lnTo>
                    <a:pt x="515" y="93"/>
                  </a:lnTo>
                  <a:lnTo>
                    <a:pt x="533" y="116"/>
                  </a:lnTo>
                  <a:lnTo>
                    <a:pt x="548" y="138"/>
                  </a:lnTo>
                  <a:lnTo>
                    <a:pt x="560" y="1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2" name="Freeform 58"/>
            <p:cNvSpPr>
              <a:spLocks/>
            </p:cNvSpPr>
            <p:nvPr/>
          </p:nvSpPr>
          <p:spPr bwMode="auto">
            <a:xfrm>
              <a:off x="5109" y="1649"/>
              <a:ext cx="87" cy="73"/>
            </a:xfrm>
            <a:custGeom>
              <a:avLst/>
              <a:gdLst/>
              <a:ahLst/>
              <a:cxnLst>
                <a:cxn ang="0">
                  <a:pos x="83" y="0"/>
                </a:cxn>
                <a:cxn ang="0">
                  <a:pos x="93" y="14"/>
                </a:cxn>
                <a:cxn ang="0">
                  <a:pos x="103" y="28"/>
                </a:cxn>
                <a:cxn ang="0">
                  <a:pos x="115" y="42"/>
                </a:cxn>
                <a:cxn ang="0">
                  <a:pos x="126" y="55"/>
                </a:cxn>
                <a:cxn ang="0">
                  <a:pos x="138" y="68"/>
                </a:cxn>
                <a:cxn ang="0">
                  <a:pos x="151" y="81"/>
                </a:cxn>
                <a:cxn ang="0">
                  <a:pos x="161" y="95"/>
                </a:cxn>
                <a:cxn ang="0">
                  <a:pos x="173" y="109"/>
                </a:cxn>
                <a:cxn ang="0">
                  <a:pos x="174" y="116"/>
                </a:cxn>
                <a:cxn ang="0">
                  <a:pos x="169" y="120"/>
                </a:cxn>
                <a:cxn ang="0">
                  <a:pos x="163" y="124"/>
                </a:cxn>
                <a:cxn ang="0">
                  <a:pos x="158" y="128"/>
                </a:cxn>
                <a:cxn ang="0">
                  <a:pos x="151" y="132"/>
                </a:cxn>
                <a:cxn ang="0">
                  <a:pos x="143" y="133"/>
                </a:cxn>
                <a:cxn ang="0">
                  <a:pos x="136" y="133"/>
                </a:cxn>
                <a:cxn ang="0">
                  <a:pos x="128" y="132"/>
                </a:cxn>
                <a:cxn ang="0">
                  <a:pos x="120" y="132"/>
                </a:cxn>
                <a:cxn ang="0">
                  <a:pos x="114" y="134"/>
                </a:cxn>
                <a:cxn ang="0">
                  <a:pos x="108" y="139"/>
                </a:cxn>
                <a:cxn ang="0">
                  <a:pos x="103" y="147"/>
                </a:cxn>
                <a:cxn ang="0">
                  <a:pos x="99" y="147"/>
                </a:cxn>
                <a:cxn ang="0">
                  <a:pos x="93" y="147"/>
                </a:cxn>
                <a:cxn ang="0">
                  <a:pos x="88" y="147"/>
                </a:cxn>
                <a:cxn ang="0">
                  <a:pos x="84" y="147"/>
                </a:cxn>
                <a:cxn ang="0">
                  <a:pos x="79" y="146"/>
                </a:cxn>
                <a:cxn ang="0">
                  <a:pos x="76" y="143"/>
                </a:cxn>
                <a:cxn ang="0">
                  <a:pos x="71" y="141"/>
                </a:cxn>
                <a:cxn ang="0">
                  <a:pos x="68" y="138"/>
                </a:cxn>
                <a:cxn ang="0">
                  <a:pos x="62" y="131"/>
                </a:cxn>
                <a:cxn ang="0">
                  <a:pos x="58" y="123"/>
                </a:cxn>
                <a:cxn ang="0">
                  <a:pos x="56" y="115"/>
                </a:cxn>
                <a:cxn ang="0">
                  <a:pos x="50" y="108"/>
                </a:cxn>
                <a:cxn ang="0">
                  <a:pos x="47" y="110"/>
                </a:cxn>
                <a:cxn ang="0">
                  <a:pos x="42" y="111"/>
                </a:cxn>
                <a:cxn ang="0">
                  <a:pos x="38" y="113"/>
                </a:cxn>
                <a:cxn ang="0">
                  <a:pos x="34" y="115"/>
                </a:cxn>
                <a:cxn ang="0">
                  <a:pos x="30" y="116"/>
                </a:cxn>
                <a:cxn ang="0">
                  <a:pos x="25" y="117"/>
                </a:cxn>
                <a:cxn ang="0">
                  <a:pos x="20" y="117"/>
                </a:cxn>
                <a:cxn ang="0">
                  <a:pos x="16" y="116"/>
                </a:cxn>
                <a:cxn ang="0">
                  <a:pos x="11" y="113"/>
                </a:cxn>
                <a:cxn ang="0">
                  <a:pos x="8" y="111"/>
                </a:cxn>
                <a:cxn ang="0">
                  <a:pos x="3" y="109"/>
                </a:cxn>
                <a:cxn ang="0">
                  <a:pos x="0" y="104"/>
                </a:cxn>
                <a:cxn ang="0">
                  <a:pos x="10" y="90"/>
                </a:cxn>
                <a:cxn ang="0">
                  <a:pos x="22" y="74"/>
                </a:cxn>
                <a:cxn ang="0">
                  <a:pos x="34" y="57"/>
                </a:cxn>
                <a:cxn ang="0">
                  <a:pos x="47" y="40"/>
                </a:cxn>
                <a:cxn ang="0">
                  <a:pos x="58" y="25"/>
                </a:cxn>
                <a:cxn ang="0">
                  <a:pos x="70" y="12"/>
                </a:cxn>
                <a:cxn ang="0">
                  <a:pos x="78" y="3"/>
                </a:cxn>
                <a:cxn ang="0">
                  <a:pos x="83" y="0"/>
                </a:cxn>
              </a:cxnLst>
              <a:rect l="0" t="0" r="r" b="b"/>
              <a:pathLst>
                <a:path w="174" h="147">
                  <a:moveTo>
                    <a:pt x="83" y="0"/>
                  </a:moveTo>
                  <a:lnTo>
                    <a:pt x="93" y="14"/>
                  </a:lnTo>
                  <a:lnTo>
                    <a:pt x="103" y="28"/>
                  </a:lnTo>
                  <a:lnTo>
                    <a:pt x="115" y="42"/>
                  </a:lnTo>
                  <a:lnTo>
                    <a:pt x="126" y="55"/>
                  </a:lnTo>
                  <a:lnTo>
                    <a:pt x="138" y="68"/>
                  </a:lnTo>
                  <a:lnTo>
                    <a:pt x="151" y="81"/>
                  </a:lnTo>
                  <a:lnTo>
                    <a:pt x="161" y="95"/>
                  </a:lnTo>
                  <a:lnTo>
                    <a:pt x="173" y="109"/>
                  </a:lnTo>
                  <a:lnTo>
                    <a:pt x="174" y="116"/>
                  </a:lnTo>
                  <a:lnTo>
                    <a:pt x="169" y="120"/>
                  </a:lnTo>
                  <a:lnTo>
                    <a:pt x="163" y="124"/>
                  </a:lnTo>
                  <a:lnTo>
                    <a:pt x="158" y="128"/>
                  </a:lnTo>
                  <a:lnTo>
                    <a:pt x="151" y="132"/>
                  </a:lnTo>
                  <a:lnTo>
                    <a:pt x="143" y="133"/>
                  </a:lnTo>
                  <a:lnTo>
                    <a:pt x="136" y="133"/>
                  </a:lnTo>
                  <a:lnTo>
                    <a:pt x="128" y="132"/>
                  </a:lnTo>
                  <a:lnTo>
                    <a:pt x="120" y="132"/>
                  </a:lnTo>
                  <a:lnTo>
                    <a:pt x="114" y="134"/>
                  </a:lnTo>
                  <a:lnTo>
                    <a:pt x="108" y="139"/>
                  </a:lnTo>
                  <a:lnTo>
                    <a:pt x="103" y="147"/>
                  </a:lnTo>
                  <a:lnTo>
                    <a:pt x="99" y="147"/>
                  </a:lnTo>
                  <a:lnTo>
                    <a:pt x="93" y="147"/>
                  </a:lnTo>
                  <a:lnTo>
                    <a:pt x="88" y="147"/>
                  </a:lnTo>
                  <a:lnTo>
                    <a:pt x="84" y="147"/>
                  </a:lnTo>
                  <a:lnTo>
                    <a:pt x="79" y="146"/>
                  </a:lnTo>
                  <a:lnTo>
                    <a:pt x="76" y="143"/>
                  </a:lnTo>
                  <a:lnTo>
                    <a:pt x="71" y="141"/>
                  </a:lnTo>
                  <a:lnTo>
                    <a:pt x="68" y="138"/>
                  </a:lnTo>
                  <a:lnTo>
                    <a:pt x="62" y="131"/>
                  </a:lnTo>
                  <a:lnTo>
                    <a:pt x="58" y="123"/>
                  </a:lnTo>
                  <a:lnTo>
                    <a:pt x="56" y="115"/>
                  </a:lnTo>
                  <a:lnTo>
                    <a:pt x="50" y="108"/>
                  </a:lnTo>
                  <a:lnTo>
                    <a:pt x="47" y="110"/>
                  </a:lnTo>
                  <a:lnTo>
                    <a:pt x="42" y="111"/>
                  </a:lnTo>
                  <a:lnTo>
                    <a:pt x="38" y="113"/>
                  </a:lnTo>
                  <a:lnTo>
                    <a:pt x="34" y="115"/>
                  </a:lnTo>
                  <a:lnTo>
                    <a:pt x="30" y="116"/>
                  </a:lnTo>
                  <a:lnTo>
                    <a:pt x="25" y="117"/>
                  </a:lnTo>
                  <a:lnTo>
                    <a:pt x="20" y="117"/>
                  </a:lnTo>
                  <a:lnTo>
                    <a:pt x="16" y="116"/>
                  </a:lnTo>
                  <a:lnTo>
                    <a:pt x="11" y="113"/>
                  </a:lnTo>
                  <a:lnTo>
                    <a:pt x="8" y="111"/>
                  </a:lnTo>
                  <a:lnTo>
                    <a:pt x="3" y="109"/>
                  </a:lnTo>
                  <a:lnTo>
                    <a:pt x="0" y="104"/>
                  </a:lnTo>
                  <a:lnTo>
                    <a:pt x="10" y="90"/>
                  </a:lnTo>
                  <a:lnTo>
                    <a:pt x="22" y="74"/>
                  </a:lnTo>
                  <a:lnTo>
                    <a:pt x="34" y="57"/>
                  </a:lnTo>
                  <a:lnTo>
                    <a:pt x="47" y="40"/>
                  </a:lnTo>
                  <a:lnTo>
                    <a:pt x="58" y="25"/>
                  </a:lnTo>
                  <a:lnTo>
                    <a:pt x="70" y="12"/>
                  </a:lnTo>
                  <a:lnTo>
                    <a:pt x="78" y="3"/>
                  </a:lnTo>
                  <a:lnTo>
                    <a:pt x="8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3" name="Freeform 59"/>
            <p:cNvSpPr>
              <a:spLocks/>
            </p:cNvSpPr>
            <p:nvPr/>
          </p:nvSpPr>
          <p:spPr bwMode="auto">
            <a:xfrm>
              <a:off x="4944" y="1717"/>
              <a:ext cx="401" cy="454"/>
            </a:xfrm>
            <a:custGeom>
              <a:avLst/>
              <a:gdLst/>
              <a:ahLst/>
              <a:cxnLst>
                <a:cxn ang="0">
                  <a:pos x="438" y="40"/>
                </a:cxn>
                <a:cxn ang="0">
                  <a:pos x="523" y="68"/>
                </a:cxn>
                <a:cxn ang="0">
                  <a:pos x="564" y="153"/>
                </a:cxn>
                <a:cxn ang="0">
                  <a:pos x="508" y="185"/>
                </a:cxn>
                <a:cxn ang="0">
                  <a:pos x="444" y="222"/>
                </a:cxn>
                <a:cxn ang="0">
                  <a:pos x="486" y="275"/>
                </a:cxn>
                <a:cxn ang="0">
                  <a:pos x="548" y="262"/>
                </a:cxn>
                <a:cxn ang="0">
                  <a:pos x="605" y="246"/>
                </a:cxn>
                <a:cxn ang="0">
                  <a:pos x="628" y="214"/>
                </a:cxn>
                <a:cxn ang="0">
                  <a:pos x="640" y="252"/>
                </a:cxn>
                <a:cxn ang="0">
                  <a:pos x="586" y="268"/>
                </a:cxn>
                <a:cxn ang="0">
                  <a:pos x="541" y="295"/>
                </a:cxn>
                <a:cxn ang="0">
                  <a:pos x="562" y="317"/>
                </a:cxn>
                <a:cxn ang="0">
                  <a:pos x="671" y="412"/>
                </a:cxn>
                <a:cxn ang="0">
                  <a:pos x="730" y="538"/>
                </a:cxn>
                <a:cxn ang="0">
                  <a:pos x="705" y="589"/>
                </a:cxn>
                <a:cxn ang="0">
                  <a:pos x="681" y="566"/>
                </a:cxn>
                <a:cxn ang="0">
                  <a:pos x="606" y="552"/>
                </a:cxn>
                <a:cxn ang="0">
                  <a:pos x="557" y="511"/>
                </a:cxn>
                <a:cxn ang="0">
                  <a:pos x="462" y="552"/>
                </a:cxn>
                <a:cxn ang="0">
                  <a:pos x="341" y="615"/>
                </a:cxn>
                <a:cxn ang="0">
                  <a:pos x="371" y="651"/>
                </a:cxn>
                <a:cxn ang="0">
                  <a:pos x="418" y="679"/>
                </a:cxn>
                <a:cxn ang="0">
                  <a:pos x="529" y="664"/>
                </a:cxn>
                <a:cxn ang="0">
                  <a:pos x="643" y="636"/>
                </a:cxn>
                <a:cxn ang="0">
                  <a:pos x="679" y="619"/>
                </a:cxn>
                <a:cxn ang="0">
                  <a:pos x="784" y="775"/>
                </a:cxn>
                <a:cxn ang="0">
                  <a:pos x="769" y="842"/>
                </a:cxn>
                <a:cxn ang="0">
                  <a:pos x="689" y="848"/>
                </a:cxn>
                <a:cxn ang="0">
                  <a:pos x="606" y="851"/>
                </a:cxn>
                <a:cxn ang="0">
                  <a:pos x="513" y="894"/>
                </a:cxn>
                <a:cxn ang="0">
                  <a:pos x="319" y="898"/>
                </a:cxn>
                <a:cxn ang="0">
                  <a:pos x="222" y="869"/>
                </a:cxn>
                <a:cxn ang="0">
                  <a:pos x="131" y="871"/>
                </a:cxn>
                <a:cxn ang="0">
                  <a:pos x="39" y="827"/>
                </a:cxn>
                <a:cxn ang="0">
                  <a:pos x="11" y="793"/>
                </a:cxn>
                <a:cxn ang="0">
                  <a:pos x="26" y="742"/>
                </a:cxn>
                <a:cxn ang="0">
                  <a:pos x="114" y="594"/>
                </a:cxn>
                <a:cxn ang="0">
                  <a:pos x="192" y="579"/>
                </a:cxn>
                <a:cxn ang="0">
                  <a:pos x="187" y="555"/>
                </a:cxn>
                <a:cxn ang="0">
                  <a:pos x="97" y="519"/>
                </a:cxn>
                <a:cxn ang="0">
                  <a:pos x="101" y="451"/>
                </a:cxn>
                <a:cxn ang="0">
                  <a:pos x="219" y="311"/>
                </a:cxn>
                <a:cxn ang="0">
                  <a:pos x="302" y="245"/>
                </a:cxn>
                <a:cxn ang="0">
                  <a:pos x="373" y="260"/>
                </a:cxn>
                <a:cxn ang="0">
                  <a:pos x="396" y="227"/>
                </a:cxn>
                <a:cxn ang="0">
                  <a:pos x="339" y="236"/>
                </a:cxn>
                <a:cxn ang="0">
                  <a:pos x="292" y="221"/>
                </a:cxn>
                <a:cxn ang="0">
                  <a:pos x="235" y="230"/>
                </a:cxn>
                <a:cxn ang="0">
                  <a:pos x="219" y="167"/>
                </a:cxn>
                <a:cxn ang="0">
                  <a:pos x="283" y="85"/>
                </a:cxn>
                <a:cxn ang="0">
                  <a:pos x="332" y="98"/>
                </a:cxn>
                <a:cxn ang="0">
                  <a:pos x="391" y="100"/>
                </a:cxn>
                <a:cxn ang="0">
                  <a:pos x="443" y="85"/>
                </a:cxn>
                <a:cxn ang="0">
                  <a:pos x="395" y="73"/>
                </a:cxn>
                <a:cxn ang="0">
                  <a:pos x="353" y="75"/>
                </a:cxn>
                <a:cxn ang="0">
                  <a:pos x="319" y="54"/>
                </a:cxn>
                <a:cxn ang="0">
                  <a:pos x="312" y="12"/>
                </a:cxn>
                <a:cxn ang="0">
                  <a:pos x="383" y="13"/>
                </a:cxn>
              </a:cxnLst>
              <a:rect l="0" t="0" r="r" b="b"/>
              <a:pathLst>
                <a:path w="801" h="908">
                  <a:moveTo>
                    <a:pt x="387" y="26"/>
                  </a:moveTo>
                  <a:lnTo>
                    <a:pt x="393" y="33"/>
                  </a:lnTo>
                  <a:lnTo>
                    <a:pt x="401" y="39"/>
                  </a:lnTo>
                  <a:lnTo>
                    <a:pt x="410" y="42"/>
                  </a:lnTo>
                  <a:lnTo>
                    <a:pt x="421" y="43"/>
                  </a:lnTo>
                  <a:lnTo>
                    <a:pt x="426" y="42"/>
                  </a:lnTo>
                  <a:lnTo>
                    <a:pt x="432" y="42"/>
                  </a:lnTo>
                  <a:lnTo>
                    <a:pt x="438" y="40"/>
                  </a:lnTo>
                  <a:lnTo>
                    <a:pt x="444" y="38"/>
                  </a:lnTo>
                  <a:lnTo>
                    <a:pt x="448" y="35"/>
                  </a:lnTo>
                  <a:lnTo>
                    <a:pt x="453" y="32"/>
                  </a:lnTo>
                  <a:lnTo>
                    <a:pt x="456" y="27"/>
                  </a:lnTo>
                  <a:lnTo>
                    <a:pt x="460" y="23"/>
                  </a:lnTo>
                  <a:lnTo>
                    <a:pt x="492" y="19"/>
                  </a:lnTo>
                  <a:lnTo>
                    <a:pt x="528" y="64"/>
                  </a:lnTo>
                  <a:lnTo>
                    <a:pt x="523" y="68"/>
                  </a:lnTo>
                  <a:lnTo>
                    <a:pt x="516" y="69"/>
                  </a:lnTo>
                  <a:lnTo>
                    <a:pt x="509" y="69"/>
                  </a:lnTo>
                  <a:lnTo>
                    <a:pt x="505" y="73"/>
                  </a:lnTo>
                  <a:lnTo>
                    <a:pt x="511" y="88"/>
                  </a:lnTo>
                  <a:lnTo>
                    <a:pt x="521" y="104"/>
                  </a:lnTo>
                  <a:lnTo>
                    <a:pt x="535" y="122"/>
                  </a:lnTo>
                  <a:lnTo>
                    <a:pt x="550" y="138"/>
                  </a:lnTo>
                  <a:lnTo>
                    <a:pt x="564" y="153"/>
                  </a:lnTo>
                  <a:lnTo>
                    <a:pt x="575" y="166"/>
                  </a:lnTo>
                  <a:lnTo>
                    <a:pt x="583" y="172"/>
                  </a:lnTo>
                  <a:lnTo>
                    <a:pt x="587" y="176"/>
                  </a:lnTo>
                  <a:lnTo>
                    <a:pt x="573" y="181"/>
                  </a:lnTo>
                  <a:lnTo>
                    <a:pt x="557" y="183"/>
                  </a:lnTo>
                  <a:lnTo>
                    <a:pt x="542" y="184"/>
                  </a:lnTo>
                  <a:lnTo>
                    <a:pt x="526" y="185"/>
                  </a:lnTo>
                  <a:lnTo>
                    <a:pt x="508" y="185"/>
                  </a:lnTo>
                  <a:lnTo>
                    <a:pt x="492" y="186"/>
                  </a:lnTo>
                  <a:lnTo>
                    <a:pt x="476" y="187"/>
                  </a:lnTo>
                  <a:lnTo>
                    <a:pt x="461" y="191"/>
                  </a:lnTo>
                  <a:lnTo>
                    <a:pt x="455" y="196"/>
                  </a:lnTo>
                  <a:lnTo>
                    <a:pt x="451" y="200"/>
                  </a:lnTo>
                  <a:lnTo>
                    <a:pt x="446" y="207"/>
                  </a:lnTo>
                  <a:lnTo>
                    <a:pt x="443" y="213"/>
                  </a:lnTo>
                  <a:lnTo>
                    <a:pt x="444" y="222"/>
                  </a:lnTo>
                  <a:lnTo>
                    <a:pt x="445" y="231"/>
                  </a:lnTo>
                  <a:lnTo>
                    <a:pt x="448" y="239"/>
                  </a:lnTo>
                  <a:lnTo>
                    <a:pt x="452" y="247"/>
                  </a:lnTo>
                  <a:lnTo>
                    <a:pt x="458" y="254"/>
                  </a:lnTo>
                  <a:lnTo>
                    <a:pt x="463" y="261"/>
                  </a:lnTo>
                  <a:lnTo>
                    <a:pt x="470" y="267"/>
                  </a:lnTo>
                  <a:lnTo>
                    <a:pt x="478" y="272"/>
                  </a:lnTo>
                  <a:lnTo>
                    <a:pt x="486" y="275"/>
                  </a:lnTo>
                  <a:lnTo>
                    <a:pt x="494" y="277"/>
                  </a:lnTo>
                  <a:lnTo>
                    <a:pt x="503" y="280"/>
                  </a:lnTo>
                  <a:lnTo>
                    <a:pt x="511" y="280"/>
                  </a:lnTo>
                  <a:lnTo>
                    <a:pt x="520" y="280"/>
                  </a:lnTo>
                  <a:lnTo>
                    <a:pt x="528" y="277"/>
                  </a:lnTo>
                  <a:lnTo>
                    <a:pt x="536" y="274"/>
                  </a:lnTo>
                  <a:lnTo>
                    <a:pt x="543" y="269"/>
                  </a:lnTo>
                  <a:lnTo>
                    <a:pt x="548" y="262"/>
                  </a:lnTo>
                  <a:lnTo>
                    <a:pt x="553" y="260"/>
                  </a:lnTo>
                  <a:lnTo>
                    <a:pt x="560" y="261"/>
                  </a:lnTo>
                  <a:lnTo>
                    <a:pt x="567" y="261"/>
                  </a:lnTo>
                  <a:lnTo>
                    <a:pt x="575" y="260"/>
                  </a:lnTo>
                  <a:lnTo>
                    <a:pt x="583" y="258"/>
                  </a:lnTo>
                  <a:lnTo>
                    <a:pt x="591" y="254"/>
                  </a:lnTo>
                  <a:lnTo>
                    <a:pt x="598" y="251"/>
                  </a:lnTo>
                  <a:lnTo>
                    <a:pt x="605" y="246"/>
                  </a:lnTo>
                  <a:lnTo>
                    <a:pt x="611" y="241"/>
                  </a:lnTo>
                  <a:lnTo>
                    <a:pt x="617" y="234"/>
                  </a:lnTo>
                  <a:lnTo>
                    <a:pt x="620" y="227"/>
                  </a:lnTo>
                  <a:lnTo>
                    <a:pt x="621" y="222"/>
                  </a:lnTo>
                  <a:lnTo>
                    <a:pt x="622" y="217"/>
                  </a:lnTo>
                  <a:lnTo>
                    <a:pt x="624" y="214"/>
                  </a:lnTo>
                  <a:lnTo>
                    <a:pt x="625" y="209"/>
                  </a:lnTo>
                  <a:lnTo>
                    <a:pt x="628" y="214"/>
                  </a:lnTo>
                  <a:lnTo>
                    <a:pt x="633" y="219"/>
                  </a:lnTo>
                  <a:lnTo>
                    <a:pt x="639" y="222"/>
                  </a:lnTo>
                  <a:lnTo>
                    <a:pt x="643" y="227"/>
                  </a:lnTo>
                  <a:lnTo>
                    <a:pt x="647" y="231"/>
                  </a:lnTo>
                  <a:lnTo>
                    <a:pt x="649" y="236"/>
                  </a:lnTo>
                  <a:lnTo>
                    <a:pt x="649" y="241"/>
                  </a:lnTo>
                  <a:lnTo>
                    <a:pt x="644" y="246"/>
                  </a:lnTo>
                  <a:lnTo>
                    <a:pt x="640" y="252"/>
                  </a:lnTo>
                  <a:lnTo>
                    <a:pt x="634" y="257"/>
                  </a:lnTo>
                  <a:lnTo>
                    <a:pt x="627" y="261"/>
                  </a:lnTo>
                  <a:lnTo>
                    <a:pt x="620" y="264"/>
                  </a:lnTo>
                  <a:lnTo>
                    <a:pt x="613" y="266"/>
                  </a:lnTo>
                  <a:lnTo>
                    <a:pt x="606" y="267"/>
                  </a:lnTo>
                  <a:lnTo>
                    <a:pt x="598" y="267"/>
                  </a:lnTo>
                  <a:lnTo>
                    <a:pt x="591" y="266"/>
                  </a:lnTo>
                  <a:lnTo>
                    <a:pt x="586" y="268"/>
                  </a:lnTo>
                  <a:lnTo>
                    <a:pt x="583" y="273"/>
                  </a:lnTo>
                  <a:lnTo>
                    <a:pt x="582" y="279"/>
                  </a:lnTo>
                  <a:lnTo>
                    <a:pt x="577" y="283"/>
                  </a:lnTo>
                  <a:lnTo>
                    <a:pt x="571" y="289"/>
                  </a:lnTo>
                  <a:lnTo>
                    <a:pt x="562" y="290"/>
                  </a:lnTo>
                  <a:lnTo>
                    <a:pt x="553" y="290"/>
                  </a:lnTo>
                  <a:lnTo>
                    <a:pt x="544" y="291"/>
                  </a:lnTo>
                  <a:lnTo>
                    <a:pt x="541" y="295"/>
                  </a:lnTo>
                  <a:lnTo>
                    <a:pt x="538" y="299"/>
                  </a:lnTo>
                  <a:lnTo>
                    <a:pt x="537" y="304"/>
                  </a:lnTo>
                  <a:lnTo>
                    <a:pt x="539" y="310"/>
                  </a:lnTo>
                  <a:lnTo>
                    <a:pt x="543" y="313"/>
                  </a:lnTo>
                  <a:lnTo>
                    <a:pt x="548" y="315"/>
                  </a:lnTo>
                  <a:lnTo>
                    <a:pt x="552" y="317"/>
                  </a:lnTo>
                  <a:lnTo>
                    <a:pt x="557" y="317"/>
                  </a:lnTo>
                  <a:lnTo>
                    <a:pt x="562" y="317"/>
                  </a:lnTo>
                  <a:lnTo>
                    <a:pt x="567" y="315"/>
                  </a:lnTo>
                  <a:lnTo>
                    <a:pt x="573" y="315"/>
                  </a:lnTo>
                  <a:lnTo>
                    <a:pt x="577" y="314"/>
                  </a:lnTo>
                  <a:lnTo>
                    <a:pt x="595" y="302"/>
                  </a:lnTo>
                  <a:lnTo>
                    <a:pt x="602" y="311"/>
                  </a:lnTo>
                  <a:lnTo>
                    <a:pt x="619" y="336"/>
                  </a:lnTo>
                  <a:lnTo>
                    <a:pt x="643" y="372"/>
                  </a:lnTo>
                  <a:lnTo>
                    <a:pt x="671" y="412"/>
                  </a:lnTo>
                  <a:lnTo>
                    <a:pt x="700" y="453"/>
                  </a:lnTo>
                  <a:lnTo>
                    <a:pt x="725" y="488"/>
                  </a:lnTo>
                  <a:lnTo>
                    <a:pt x="742" y="514"/>
                  </a:lnTo>
                  <a:lnTo>
                    <a:pt x="750" y="524"/>
                  </a:lnTo>
                  <a:lnTo>
                    <a:pt x="748" y="530"/>
                  </a:lnTo>
                  <a:lnTo>
                    <a:pt x="742" y="533"/>
                  </a:lnTo>
                  <a:lnTo>
                    <a:pt x="737" y="536"/>
                  </a:lnTo>
                  <a:lnTo>
                    <a:pt x="730" y="538"/>
                  </a:lnTo>
                  <a:lnTo>
                    <a:pt x="724" y="540"/>
                  </a:lnTo>
                  <a:lnTo>
                    <a:pt x="720" y="545"/>
                  </a:lnTo>
                  <a:lnTo>
                    <a:pt x="720" y="551"/>
                  </a:lnTo>
                  <a:lnTo>
                    <a:pt x="725" y="559"/>
                  </a:lnTo>
                  <a:lnTo>
                    <a:pt x="725" y="567"/>
                  </a:lnTo>
                  <a:lnTo>
                    <a:pt x="720" y="575"/>
                  </a:lnTo>
                  <a:lnTo>
                    <a:pt x="712" y="582"/>
                  </a:lnTo>
                  <a:lnTo>
                    <a:pt x="705" y="589"/>
                  </a:lnTo>
                  <a:lnTo>
                    <a:pt x="701" y="591"/>
                  </a:lnTo>
                  <a:lnTo>
                    <a:pt x="695" y="593"/>
                  </a:lnTo>
                  <a:lnTo>
                    <a:pt x="690" y="596"/>
                  </a:lnTo>
                  <a:lnTo>
                    <a:pt x="684" y="597"/>
                  </a:lnTo>
                  <a:lnTo>
                    <a:pt x="687" y="589"/>
                  </a:lnTo>
                  <a:lnTo>
                    <a:pt x="688" y="581"/>
                  </a:lnTo>
                  <a:lnTo>
                    <a:pt x="686" y="572"/>
                  </a:lnTo>
                  <a:lnTo>
                    <a:pt x="681" y="566"/>
                  </a:lnTo>
                  <a:lnTo>
                    <a:pt x="674" y="559"/>
                  </a:lnTo>
                  <a:lnTo>
                    <a:pt x="665" y="554"/>
                  </a:lnTo>
                  <a:lnTo>
                    <a:pt x="656" y="551"/>
                  </a:lnTo>
                  <a:lnTo>
                    <a:pt x="647" y="548"/>
                  </a:lnTo>
                  <a:lnTo>
                    <a:pt x="636" y="548"/>
                  </a:lnTo>
                  <a:lnTo>
                    <a:pt x="627" y="549"/>
                  </a:lnTo>
                  <a:lnTo>
                    <a:pt x="617" y="551"/>
                  </a:lnTo>
                  <a:lnTo>
                    <a:pt x="606" y="552"/>
                  </a:lnTo>
                  <a:lnTo>
                    <a:pt x="603" y="545"/>
                  </a:lnTo>
                  <a:lnTo>
                    <a:pt x="597" y="538"/>
                  </a:lnTo>
                  <a:lnTo>
                    <a:pt x="591" y="532"/>
                  </a:lnTo>
                  <a:lnTo>
                    <a:pt x="586" y="526"/>
                  </a:lnTo>
                  <a:lnTo>
                    <a:pt x="579" y="522"/>
                  </a:lnTo>
                  <a:lnTo>
                    <a:pt x="572" y="518"/>
                  </a:lnTo>
                  <a:lnTo>
                    <a:pt x="564" y="515"/>
                  </a:lnTo>
                  <a:lnTo>
                    <a:pt x="557" y="511"/>
                  </a:lnTo>
                  <a:lnTo>
                    <a:pt x="542" y="509"/>
                  </a:lnTo>
                  <a:lnTo>
                    <a:pt x="529" y="510"/>
                  </a:lnTo>
                  <a:lnTo>
                    <a:pt x="515" y="513"/>
                  </a:lnTo>
                  <a:lnTo>
                    <a:pt x="503" y="517"/>
                  </a:lnTo>
                  <a:lnTo>
                    <a:pt x="491" y="523"/>
                  </a:lnTo>
                  <a:lnTo>
                    <a:pt x="481" y="531"/>
                  </a:lnTo>
                  <a:lnTo>
                    <a:pt x="471" y="540"/>
                  </a:lnTo>
                  <a:lnTo>
                    <a:pt x="462" y="552"/>
                  </a:lnTo>
                  <a:lnTo>
                    <a:pt x="446" y="556"/>
                  </a:lnTo>
                  <a:lnTo>
                    <a:pt x="429" y="562"/>
                  </a:lnTo>
                  <a:lnTo>
                    <a:pt x="411" y="567"/>
                  </a:lnTo>
                  <a:lnTo>
                    <a:pt x="395" y="572"/>
                  </a:lnTo>
                  <a:lnTo>
                    <a:pt x="379" y="579"/>
                  </a:lnTo>
                  <a:lnTo>
                    <a:pt x="364" y="589"/>
                  </a:lnTo>
                  <a:lnTo>
                    <a:pt x="352" y="600"/>
                  </a:lnTo>
                  <a:lnTo>
                    <a:pt x="341" y="615"/>
                  </a:lnTo>
                  <a:lnTo>
                    <a:pt x="340" y="624"/>
                  </a:lnTo>
                  <a:lnTo>
                    <a:pt x="342" y="632"/>
                  </a:lnTo>
                  <a:lnTo>
                    <a:pt x="347" y="639"/>
                  </a:lnTo>
                  <a:lnTo>
                    <a:pt x="355" y="645"/>
                  </a:lnTo>
                  <a:lnTo>
                    <a:pt x="358" y="647"/>
                  </a:lnTo>
                  <a:lnTo>
                    <a:pt x="363" y="649"/>
                  </a:lnTo>
                  <a:lnTo>
                    <a:pt x="368" y="650"/>
                  </a:lnTo>
                  <a:lnTo>
                    <a:pt x="371" y="651"/>
                  </a:lnTo>
                  <a:lnTo>
                    <a:pt x="376" y="652"/>
                  </a:lnTo>
                  <a:lnTo>
                    <a:pt x="380" y="653"/>
                  </a:lnTo>
                  <a:lnTo>
                    <a:pt x="385" y="653"/>
                  </a:lnTo>
                  <a:lnTo>
                    <a:pt x="390" y="654"/>
                  </a:lnTo>
                  <a:lnTo>
                    <a:pt x="395" y="661"/>
                  </a:lnTo>
                  <a:lnTo>
                    <a:pt x="402" y="667"/>
                  </a:lnTo>
                  <a:lnTo>
                    <a:pt x="410" y="673"/>
                  </a:lnTo>
                  <a:lnTo>
                    <a:pt x="418" y="679"/>
                  </a:lnTo>
                  <a:lnTo>
                    <a:pt x="431" y="682"/>
                  </a:lnTo>
                  <a:lnTo>
                    <a:pt x="445" y="685"/>
                  </a:lnTo>
                  <a:lnTo>
                    <a:pt x="460" y="685"/>
                  </a:lnTo>
                  <a:lnTo>
                    <a:pt x="476" y="684"/>
                  </a:lnTo>
                  <a:lnTo>
                    <a:pt x="490" y="682"/>
                  </a:lnTo>
                  <a:lnTo>
                    <a:pt x="505" y="677"/>
                  </a:lnTo>
                  <a:lnTo>
                    <a:pt x="518" y="672"/>
                  </a:lnTo>
                  <a:lnTo>
                    <a:pt x="529" y="664"/>
                  </a:lnTo>
                  <a:lnTo>
                    <a:pt x="544" y="666"/>
                  </a:lnTo>
                  <a:lnTo>
                    <a:pt x="559" y="667"/>
                  </a:lnTo>
                  <a:lnTo>
                    <a:pt x="575" y="667"/>
                  </a:lnTo>
                  <a:lnTo>
                    <a:pt x="591" y="665"/>
                  </a:lnTo>
                  <a:lnTo>
                    <a:pt x="606" y="661"/>
                  </a:lnTo>
                  <a:lnTo>
                    <a:pt x="620" y="655"/>
                  </a:lnTo>
                  <a:lnTo>
                    <a:pt x="633" y="647"/>
                  </a:lnTo>
                  <a:lnTo>
                    <a:pt x="643" y="636"/>
                  </a:lnTo>
                  <a:lnTo>
                    <a:pt x="644" y="631"/>
                  </a:lnTo>
                  <a:lnTo>
                    <a:pt x="649" y="628"/>
                  </a:lnTo>
                  <a:lnTo>
                    <a:pt x="655" y="624"/>
                  </a:lnTo>
                  <a:lnTo>
                    <a:pt x="662" y="622"/>
                  </a:lnTo>
                  <a:lnTo>
                    <a:pt x="667" y="621"/>
                  </a:lnTo>
                  <a:lnTo>
                    <a:pt x="673" y="620"/>
                  </a:lnTo>
                  <a:lnTo>
                    <a:pt x="678" y="619"/>
                  </a:lnTo>
                  <a:lnTo>
                    <a:pt x="679" y="619"/>
                  </a:lnTo>
                  <a:lnTo>
                    <a:pt x="801" y="732"/>
                  </a:lnTo>
                  <a:lnTo>
                    <a:pt x="794" y="738"/>
                  </a:lnTo>
                  <a:lnTo>
                    <a:pt x="785" y="740"/>
                  </a:lnTo>
                  <a:lnTo>
                    <a:pt x="776" y="742"/>
                  </a:lnTo>
                  <a:lnTo>
                    <a:pt x="768" y="745"/>
                  </a:lnTo>
                  <a:lnTo>
                    <a:pt x="772" y="756"/>
                  </a:lnTo>
                  <a:lnTo>
                    <a:pt x="778" y="765"/>
                  </a:lnTo>
                  <a:lnTo>
                    <a:pt x="784" y="775"/>
                  </a:lnTo>
                  <a:lnTo>
                    <a:pt x="788" y="786"/>
                  </a:lnTo>
                  <a:lnTo>
                    <a:pt x="792" y="796"/>
                  </a:lnTo>
                  <a:lnTo>
                    <a:pt x="793" y="806"/>
                  </a:lnTo>
                  <a:lnTo>
                    <a:pt x="792" y="818"/>
                  </a:lnTo>
                  <a:lnTo>
                    <a:pt x="788" y="830"/>
                  </a:lnTo>
                  <a:lnTo>
                    <a:pt x="783" y="835"/>
                  </a:lnTo>
                  <a:lnTo>
                    <a:pt x="777" y="839"/>
                  </a:lnTo>
                  <a:lnTo>
                    <a:pt x="769" y="842"/>
                  </a:lnTo>
                  <a:lnTo>
                    <a:pt x="762" y="843"/>
                  </a:lnTo>
                  <a:lnTo>
                    <a:pt x="754" y="846"/>
                  </a:lnTo>
                  <a:lnTo>
                    <a:pt x="747" y="847"/>
                  </a:lnTo>
                  <a:lnTo>
                    <a:pt x="739" y="848"/>
                  </a:lnTo>
                  <a:lnTo>
                    <a:pt x="732" y="850"/>
                  </a:lnTo>
                  <a:lnTo>
                    <a:pt x="717" y="851"/>
                  </a:lnTo>
                  <a:lnTo>
                    <a:pt x="703" y="850"/>
                  </a:lnTo>
                  <a:lnTo>
                    <a:pt x="689" y="848"/>
                  </a:lnTo>
                  <a:lnTo>
                    <a:pt x="677" y="845"/>
                  </a:lnTo>
                  <a:lnTo>
                    <a:pt x="663" y="841"/>
                  </a:lnTo>
                  <a:lnTo>
                    <a:pt x="649" y="839"/>
                  </a:lnTo>
                  <a:lnTo>
                    <a:pt x="635" y="836"/>
                  </a:lnTo>
                  <a:lnTo>
                    <a:pt x="620" y="836"/>
                  </a:lnTo>
                  <a:lnTo>
                    <a:pt x="617" y="842"/>
                  </a:lnTo>
                  <a:lnTo>
                    <a:pt x="612" y="847"/>
                  </a:lnTo>
                  <a:lnTo>
                    <a:pt x="606" y="851"/>
                  </a:lnTo>
                  <a:lnTo>
                    <a:pt x="601" y="855"/>
                  </a:lnTo>
                  <a:lnTo>
                    <a:pt x="595" y="858"/>
                  </a:lnTo>
                  <a:lnTo>
                    <a:pt x="588" y="862"/>
                  </a:lnTo>
                  <a:lnTo>
                    <a:pt x="582" y="865"/>
                  </a:lnTo>
                  <a:lnTo>
                    <a:pt x="576" y="869"/>
                  </a:lnTo>
                  <a:lnTo>
                    <a:pt x="554" y="879"/>
                  </a:lnTo>
                  <a:lnTo>
                    <a:pt x="534" y="887"/>
                  </a:lnTo>
                  <a:lnTo>
                    <a:pt x="513" y="894"/>
                  </a:lnTo>
                  <a:lnTo>
                    <a:pt x="493" y="899"/>
                  </a:lnTo>
                  <a:lnTo>
                    <a:pt x="474" y="902"/>
                  </a:lnTo>
                  <a:lnTo>
                    <a:pt x="453" y="906"/>
                  </a:lnTo>
                  <a:lnTo>
                    <a:pt x="431" y="907"/>
                  </a:lnTo>
                  <a:lnTo>
                    <a:pt x="408" y="908"/>
                  </a:lnTo>
                  <a:lnTo>
                    <a:pt x="377" y="907"/>
                  </a:lnTo>
                  <a:lnTo>
                    <a:pt x="347" y="903"/>
                  </a:lnTo>
                  <a:lnTo>
                    <a:pt x="319" y="898"/>
                  </a:lnTo>
                  <a:lnTo>
                    <a:pt x="294" y="889"/>
                  </a:lnTo>
                  <a:lnTo>
                    <a:pt x="272" y="881"/>
                  </a:lnTo>
                  <a:lnTo>
                    <a:pt x="255" y="874"/>
                  </a:lnTo>
                  <a:lnTo>
                    <a:pt x="243" y="870"/>
                  </a:lnTo>
                  <a:lnTo>
                    <a:pt x="237" y="868"/>
                  </a:lnTo>
                  <a:lnTo>
                    <a:pt x="235" y="866"/>
                  </a:lnTo>
                  <a:lnTo>
                    <a:pt x="230" y="868"/>
                  </a:lnTo>
                  <a:lnTo>
                    <a:pt x="222" y="869"/>
                  </a:lnTo>
                  <a:lnTo>
                    <a:pt x="213" y="870"/>
                  </a:lnTo>
                  <a:lnTo>
                    <a:pt x="204" y="872"/>
                  </a:lnTo>
                  <a:lnTo>
                    <a:pt x="194" y="873"/>
                  </a:lnTo>
                  <a:lnTo>
                    <a:pt x="185" y="876"/>
                  </a:lnTo>
                  <a:lnTo>
                    <a:pt x="180" y="876"/>
                  </a:lnTo>
                  <a:lnTo>
                    <a:pt x="162" y="876"/>
                  </a:lnTo>
                  <a:lnTo>
                    <a:pt x="146" y="874"/>
                  </a:lnTo>
                  <a:lnTo>
                    <a:pt x="131" y="871"/>
                  </a:lnTo>
                  <a:lnTo>
                    <a:pt x="116" y="868"/>
                  </a:lnTo>
                  <a:lnTo>
                    <a:pt x="102" y="861"/>
                  </a:lnTo>
                  <a:lnTo>
                    <a:pt x="90" y="853"/>
                  </a:lnTo>
                  <a:lnTo>
                    <a:pt x="78" y="842"/>
                  </a:lnTo>
                  <a:lnTo>
                    <a:pt x="68" y="828"/>
                  </a:lnTo>
                  <a:lnTo>
                    <a:pt x="59" y="828"/>
                  </a:lnTo>
                  <a:lnTo>
                    <a:pt x="48" y="828"/>
                  </a:lnTo>
                  <a:lnTo>
                    <a:pt x="39" y="827"/>
                  </a:lnTo>
                  <a:lnTo>
                    <a:pt x="31" y="825"/>
                  </a:lnTo>
                  <a:lnTo>
                    <a:pt x="23" y="823"/>
                  </a:lnTo>
                  <a:lnTo>
                    <a:pt x="15" y="819"/>
                  </a:lnTo>
                  <a:lnTo>
                    <a:pt x="7" y="816"/>
                  </a:lnTo>
                  <a:lnTo>
                    <a:pt x="0" y="811"/>
                  </a:lnTo>
                  <a:lnTo>
                    <a:pt x="0" y="806"/>
                  </a:lnTo>
                  <a:lnTo>
                    <a:pt x="4" y="800"/>
                  </a:lnTo>
                  <a:lnTo>
                    <a:pt x="11" y="793"/>
                  </a:lnTo>
                  <a:lnTo>
                    <a:pt x="18" y="783"/>
                  </a:lnTo>
                  <a:lnTo>
                    <a:pt x="26" y="774"/>
                  </a:lnTo>
                  <a:lnTo>
                    <a:pt x="33" y="765"/>
                  </a:lnTo>
                  <a:lnTo>
                    <a:pt x="39" y="757"/>
                  </a:lnTo>
                  <a:lnTo>
                    <a:pt x="40" y="749"/>
                  </a:lnTo>
                  <a:lnTo>
                    <a:pt x="36" y="747"/>
                  </a:lnTo>
                  <a:lnTo>
                    <a:pt x="31" y="744"/>
                  </a:lnTo>
                  <a:lnTo>
                    <a:pt x="26" y="742"/>
                  </a:lnTo>
                  <a:lnTo>
                    <a:pt x="22" y="738"/>
                  </a:lnTo>
                  <a:lnTo>
                    <a:pt x="25" y="733"/>
                  </a:lnTo>
                  <a:lnTo>
                    <a:pt x="36" y="717"/>
                  </a:lnTo>
                  <a:lnTo>
                    <a:pt x="51" y="695"/>
                  </a:lnTo>
                  <a:lnTo>
                    <a:pt x="68" y="668"/>
                  </a:lnTo>
                  <a:lnTo>
                    <a:pt x="85" y="640"/>
                  </a:lnTo>
                  <a:lnTo>
                    <a:pt x="101" y="615"/>
                  </a:lnTo>
                  <a:lnTo>
                    <a:pt x="114" y="594"/>
                  </a:lnTo>
                  <a:lnTo>
                    <a:pt x="122" y="581"/>
                  </a:lnTo>
                  <a:lnTo>
                    <a:pt x="130" y="583"/>
                  </a:lnTo>
                  <a:lnTo>
                    <a:pt x="141" y="584"/>
                  </a:lnTo>
                  <a:lnTo>
                    <a:pt x="151" y="585"/>
                  </a:lnTo>
                  <a:lnTo>
                    <a:pt x="161" y="585"/>
                  </a:lnTo>
                  <a:lnTo>
                    <a:pt x="172" y="585"/>
                  </a:lnTo>
                  <a:lnTo>
                    <a:pt x="182" y="583"/>
                  </a:lnTo>
                  <a:lnTo>
                    <a:pt x="192" y="579"/>
                  </a:lnTo>
                  <a:lnTo>
                    <a:pt x="200" y="575"/>
                  </a:lnTo>
                  <a:lnTo>
                    <a:pt x="204" y="570"/>
                  </a:lnTo>
                  <a:lnTo>
                    <a:pt x="206" y="566"/>
                  </a:lnTo>
                  <a:lnTo>
                    <a:pt x="207" y="560"/>
                  </a:lnTo>
                  <a:lnTo>
                    <a:pt x="209" y="555"/>
                  </a:lnTo>
                  <a:lnTo>
                    <a:pt x="202" y="552"/>
                  </a:lnTo>
                  <a:lnTo>
                    <a:pt x="194" y="553"/>
                  </a:lnTo>
                  <a:lnTo>
                    <a:pt x="187" y="555"/>
                  </a:lnTo>
                  <a:lnTo>
                    <a:pt x="180" y="559"/>
                  </a:lnTo>
                  <a:lnTo>
                    <a:pt x="167" y="560"/>
                  </a:lnTo>
                  <a:lnTo>
                    <a:pt x="152" y="559"/>
                  </a:lnTo>
                  <a:lnTo>
                    <a:pt x="136" y="556"/>
                  </a:lnTo>
                  <a:lnTo>
                    <a:pt x="121" y="552"/>
                  </a:lnTo>
                  <a:lnTo>
                    <a:pt x="108" y="545"/>
                  </a:lnTo>
                  <a:lnTo>
                    <a:pt x="100" y="534"/>
                  </a:lnTo>
                  <a:lnTo>
                    <a:pt x="97" y="519"/>
                  </a:lnTo>
                  <a:lnTo>
                    <a:pt x="99" y="502"/>
                  </a:lnTo>
                  <a:lnTo>
                    <a:pt x="100" y="488"/>
                  </a:lnTo>
                  <a:lnTo>
                    <a:pt x="94" y="479"/>
                  </a:lnTo>
                  <a:lnTo>
                    <a:pt x="89" y="475"/>
                  </a:lnTo>
                  <a:lnTo>
                    <a:pt x="86" y="471"/>
                  </a:lnTo>
                  <a:lnTo>
                    <a:pt x="89" y="469"/>
                  </a:lnTo>
                  <a:lnTo>
                    <a:pt x="93" y="462"/>
                  </a:lnTo>
                  <a:lnTo>
                    <a:pt x="101" y="451"/>
                  </a:lnTo>
                  <a:lnTo>
                    <a:pt x="112" y="439"/>
                  </a:lnTo>
                  <a:lnTo>
                    <a:pt x="124" y="423"/>
                  </a:lnTo>
                  <a:lnTo>
                    <a:pt x="138" y="405"/>
                  </a:lnTo>
                  <a:lnTo>
                    <a:pt x="153" y="387"/>
                  </a:lnTo>
                  <a:lnTo>
                    <a:pt x="169" y="367"/>
                  </a:lnTo>
                  <a:lnTo>
                    <a:pt x="187" y="348"/>
                  </a:lnTo>
                  <a:lnTo>
                    <a:pt x="203" y="328"/>
                  </a:lnTo>
                  <a:lnTo>
                    <a:pt x="219" y="311"/>
                  </a:lnTo>
                  <a:lnTo>
                    <a:pt x="235" y="294"/>
                  </a:lnTo>
                  <a:lnTo>
                    <a:pt x="249" y="280"/>
                  </a:lnTo>
                  <a:lnTo>
                    <a:pt x="262" y="269"/>
                  </a:lnTo>
                  <a:lnTo>
                    <a:pt x="273" y="261"/>
                  </a:lnTo>
                  <a:lnTo>
                    <a:pt x="281" y="258"/>
                  </a:lnTo>
                  <a:lnTo>
                    <a:pt x="288" y="254"/>
                  </a:lnTo>
                  <a:lnTo>
                    <a:pt x="295" y="250"/>
                  </a:lnTo>
                  <a:lnTo>
                    <a:pt x="302" y="245"/>
                  </a:lnTo>
                  <a:lnTo>
                    <a:pt x="309" y="239"/>
                  </a:lnTo>
                  <a:lnTo>
                    <a:pt x="316" y="246"/>
                  </a:lnTo>
                  <a:lnTo>
                    <a:pt x="325" y="252"/>
                  </a:lnTo>
                  <a:lnTo>
                    <a:pt x="334" y="257"/>
                  </a:lnTo>
                  <a:lnTo>
                    <a:pt x="343" y="260"/>
                  </a:lnTo>
                  <a:lnTo>
                    <a:pt x="354" y="262"/>
                  </a:lnTo>
                  <a:lnTo>
                    <a:pt x="363" y="262"/>
                  </a:lnTo>
                  <a:lnTo>
                    <a:pt x="373" y="260"/>
                  </a:lnTo>
                  <a:lnTo>
                    <a:pt x="384" y="255"/>
                  </a:lnTo>
                  <a:lnTo>
                    <a:pt x="390" y="252"/>
                  </a:lnTo>
                  <a:lnTo>
                    <a:pt x="395" y="249"/>
                  </a:lnTo>
                  <a:lnTo>
                    <a:pt x="400" y="245"/>
                  </a:lnTo>
                  <a:lnTo>
                    <a:pt x="402" y="239"/>
                  </a:lnTo>
                  <a:lnTo>
                    <a:pt x="402" y="235"/>
                  </a:lnTo>
                  <a:lnTo>
                    <a:pt x="400" y="230"/>
                  </a:lnTo>
                  <a:lnTo>
                    <a:pt x="396" y="227"/>
                  </a:lnTo>
                  <a:lnTo>
                    <a:pt x="392" y="226"/>
                  </a:lnTo>
                  <a:lnTo>
                    <a:pt x="384" y="229"/>
                  </a:lnTo>
                  <a:lnTo>
                    <a:pt x="377" y="232"/>
                  </a:lnTo>
                  <a:lnTo>
                    <a:pt x="369" y="235"/>
                  </a:lnTo>
                  <a:lnTo>
                    <a:pt x="362" y="237"/>
                  </a:lnTo>
                  <a:lnTo>
                    <a:pt x="354" y="238"/>
                  </a:lnTo>
                  <a:lnTo>
                    <a:pt x="347" y="238"/>
                  </a:lnTo>
                  <a:lnTo>
                    <a:pt x="339" y="236"/>
                  </a:lnTo>
                  <a:lnTo>
                    <a:pt x="331" y="231"/>
                  </a:lnTo>
                  <a:lnTo>
                    <a:pt x="326" y="226"/>
                  </a:lnTo>
                  <a:lnTo>
                    <a:pt x="322" y="220"/>
                  </a:lnTo>
                  <a:lnTo>
                    <a:pt x="316" y="215"/>
                  </a:lnTo>
                  <a:lnTo>
                    <a:pt x="310" y="213"/>
                  </a:lnTo>
                  <a:lnTo>
                    <a:pt x="303" y="215"/>
                  </a:lnTo>
                  <a:lnTo>
                    <a:pt x="297" y="217"/>
                  </a:lnTo>
                  <a:lnTo>
                    <a:pt x="292" y="221"/>
                  </a:lnTo>
                  <a:lnTo>
                    <a:pt x="286" y="226"/>
                  </a:lnTo>
                  <a:lnTo>
                    <a:pt x="281" y="229"/>
                  </a:lnTo>
                  <a:lnTo>
                    <a:pt x="274" y="231"/>
                  </a:lnTo>
                  <a:lnTo>
                    <a:pt x="268" y="234"/>
                  </a:lnTo>
                  <a:lnTo>
                    <a:pt x="262" y="235"/>
                  </a:lnTo>
                  <a:lnTo>
                    <a:pt x="252" y="235"/>
                  </a:lnTo>
                  <a:lnTo>
                    <a:pt x="243" y="234"/>
                  </a:lnTo>
                  <a:lnTo>
                    <a:pt x="235" y="230"/>
                  </a:lnTo>
                  <a:lnTo>
                    <a:pt x="228" y="224"/>
                  </a:lnTo>
                  <a:lnTo>
                    <a:pt x="224" y="216"/>
                  </a:lnTo>
                  <a:lnTo>
                    <a:pt x="222" y="207"/>
                  </a:lnTo>
                  <a:lnTo>
                    <a:pt x="224" y="197"/>
                  </a:lnTo>
                  <a:lnTo>
                    <a:pt x="226" y="187"/>
                  </a:lnTo>
                  <a:lnTo>
                    <a:pt x="227" y="178"/>
                  </a:lnTo>
                  <a:lnTo>
                    <a:pt x="225" y="171"/>
                  </a:lnTo>
                  <a:lnTo>
                    <a:pt x="219" y="167"/>
                  </a:lnTo>
                  <a:lnTo>
                    <a:pt x="207" y="164"/>
                  </a:lnTo>
                  <a:lnTo>
                    <a:pt x="218" y="154"/>
                  </a:lnTo>
                  <a:lnTo>
                    <a:pt x="229" y="144"/>
                  </a:lnTo>
                  <a:lnTo>
                    <a:pt x="241" y="132"/>
                  </a:lnTo>
                  <a:lnTo>
                    <a:pt x="251" y="121"/>
                  </a:lnTo>
                  <a:lnTo>
                    <a:pt x="263" y="109"/>
                  </a:lnTo>
                  <a:lnTo>
                    <a:pt x="273" y="98"/>
                  </a:lnTo>
                  <a:lnTo>
                    <a:pt x="283" y="85"/>
                  </a:lnTo>
                  <a:lnTo>
                    <a:pt x="294" y="72"/>
                  </a:lnTo>
                  <a:lnTo>
                    <a:pt x="297" y="79"/>
                  </a:lnTo>
                  <a:lnTo>
                    <a:pt x="301" y="85"/>
                  </a:lnTo>
                  <a:lnTo>
                    <a:pt x="307" y="88"/>
                  </a:lnTo>
                  <a:lnTo>
                    <a:pt x="312" y="92"/>
                  </a:lnTo>
                  <a:lnTo>
                    <a:pt x="318" y="95"/>
                  </a:lnTo>
                  <a:lnTo>
                    <a:pt x="325" y="96"/>
                  </a:lnTo>
                  <a:lnTo>
                    <a:pt x="332" y="98"/>
                  </a:lnTo>
                  <a:lnTo>
                    <a:pt x="339" y="99"/>
                  </a:lnTo>
                  <a:lnTo>
                    <a:pt x="348" y="99"/>
                  </a:lnTo>
                  <a:lnTo>
                    <a:pt x="355" y="95"/>
                  </a:lnTo>
                  <a:lnTo>
                    <a:pt x="362" y="91"/>
                  </a:lnTo>
                  <a:lnTo>
                    <a:pt x="369" y="88"/>
                  </a:lnTo>
                  <a:lnTo>
                    <a:pt x="376" y="93"/>
                  </a:lnTo>
                  <a:lnTo>
                    <a:pt x="384" y="96"/>
                  </a:lnTo>
                  <a:lnTo>
                    <a:pt x="391" y="100"/>
                  </a:lnTo>
                  <a:lnTo>
                    <a:pt x="399" y="102"/>
                  </a:lnTo>
                  <a:lnTo>
                    <a:pt x="407" y="103"/>
                  </a:lnTo>
                  <a:lnTo>
                    <a:pt x="415" y="103"/>
                  </a:lnTo>
                  <a:lnTo>
                    <a:pt x="423" y="102"/>
                  </a:lnTo>
                  <a:lnTo>
                    <a:pt x="431" y="100"/>
                  </a:lnTo>
                  <a:lnTo>
                    <a:pt x="437" y="95"/>
                  </a:lnTo>
                  <a:lnTo>
                    <a:pt x="440" y="91"/>
                  </a:lnTo>
                  <a:lnTo>
                    <a:pt x="443" y="85"/>
                  </a:lnTo>
                  <a:lnTo>
                    <a:pt x="443" y="78"/>
                  </a:lnTo>
                  <a:lnTo>
                    <a:pt x="436" y="75"/>
                  </a:lnTo>
                  <a:lnTo>
                    <a:pt x="429" y="75"/>
                  </a:lnTo>
                  <a:lnTo>
                    <a:pt x="421" y="77"/>
                  </a:lnTo>
                  <a:lnTo>
                    <a:pt x="414" y="78"/>
                  </a:lnTo>
                  <a:lnTo>
                    <a:pt x="408" y="77"/>
                  </a:lnTo>
                  <a:lnTo>
                    <a:pt x="402" y="75"/>
                  </a:lnTo>
                  <a:lnTo>
                    <a:pt x="395" y="73"/>
                  </a:lnTo>
                  <a:lnTo>
                    <a:pt x="391" y="71"/>
                  </a:lnTo>
                  <a:lnTo>
                    <a:pt x="385" y="68"/>
                  </a:lnTo>
                  <a:lnTo>
                    <a:pt x="379" y="64"/>
                  </a:lnTo>
                  <a:lnTo>
                    <a:pt x="375" y="61"/>
                  </a:lnTo>
                  <a:lnTo>
                    <a:pt x="370" y="55"/>
                  </a:lnTo>
                  <a:lnTo>
                    <a:pt x="363" y="61"/>
                  </a:lnTo>
                  <a:lnTo>
                    <a:pt x="358" y="68"/>
                  </a:lnTo>
                  <a:lnTo>
                    <a:pt x="353" y="75"/>
                  </a:lnTo>
                  <a:lnTo>
                    <a:pt x="345" y="78"/>
                  </a:lnTo>
                  <a:lnTo>
                    <a:pt x="337" y="78"/>
                  </a:lnTo>
                  <a:lnTo>
                    <a:pt x="330" y="77"/>
                  </a:lnTo>
                  <a:lnTo>
                    <a:pt x="323" y="75"/>
                  </a:lnTo>
                  <a:lnTo>
                    <a:pt x="319" y="69"/>
                  </a:lnTo>
                  <a:lnTo>
                    <a:pt x="319" y="63"/>
                  </a:lnTo>
                  <a:lnTo>
                    <a:pt x="320" y="58"/>
                  </a:lnTo>
                  <a:lnTo>
                    <a:pt x="319" y="54"/>
                  </a:lnTo>
                  <a:lnTo>
                    <a:pt x="313" y="51"/>
                  </a:lnTo>
                  <a:lnTo>
                    <a:pt x="307" y="53"/>
                  </a:lnTo>
                  <a:lnTo>
                    <a:pt x="301" y="51"/>
                  </a:lnTo>
                  <a:lnTo>
                    <a:pt x="295" y="49"/>
                  </a:lnTo>
                  <a:lnTo>
                    <a:pt x="289" y="46"/>
                  </a:lnTo>
                  <a:lnTo>
                    <a:pt x="296" y="34"/>
                  </a:lnTo>
                  <a:lnTo>
                    <a:pt x="304" y="23"/>
                  </a:lnTo>
                  <a:lnTo>
                    <a:pt x="312" y="12"/>
                  </a:lnTo>
                  <a:lnTo>
                    <a:pt x="319" y="0"/>
                  </a:lnTo>
                  <a:lnTo>
                    <a:pt x="327" y="5"/>
                  </a:lnTo>
                  <a:lnTo>
                    <a:pt x="338" y="7"/>
                  </a:lnTo>
                  <a:lnTo>
                    <a:pt x="348" y="7"/>
                  </a:lnTo>
                  <a:lnTo>
                    <a:pt x="358" y="5"/>
                  </a:lnTo>
                  <a:lnTo>
                    <a:pt x="368" y="4"/>
                  </a:lnTo>
                  <a:lnTo>
                    <a:pt x="377" y="7"/>
                  </a:lnTo>
                  <a:lnTo>
                    <a:pt x="383" y="13"/>
                  </a:lnTo>
                  <a:lnTo>
                    <a:pt x="387" y="26"/>
                  </a:lnTo>
                  <a:close/>
                </a:path>
              </a:pathLst>
            </a:custGeom>
            <a:solidFill>
              <a:srgbClr val="60B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4" name="Freeform 60"/>
            <p:cNvSpPr>
              <a:spLocks/>
            </p:cNvSpPr>
            <p:nvPr/>
          </p:nvSpPr>
          <p:spPr bwMode="auto">
            <a:xfrm>
              <a:off x="5177" y="1750"/>
              <a:ext cx="38" cy="55"/>
            </a:xfrm>
            <a:custGeom>
              <a:avLst/>
              <a:gdLst/>
              <a:ahLst/>
              <a:cxnLst>
                <a:cxn ang="0">
                  <a:pos x="76" y="104"/>
                </a:cxn>
                <a:cxn ang="0">
                  <a:pos x="69" y="106"/>
                </a:cxn>
                <a:cxn ang="0">
                  <a:pos x="62" y="109"/>
                </a:cxn>
                <a:cxn ang="0">
                  <a:pos x="55" y="110"/>
                </a:cxn>
                <a:cxn ang="0">
                  <a:pos x="48" y="109"/>
                </a:cxn>
                <a:cxn ang="0">
                  <a:pos x="41" y="107"/>
                </a:cxn>
                <a:cxn ang="0">
                  <a:pos x="34" y="105"/>
                </a:cxn>
                <a:cxn ang="0">
                  <a:pos x="28" y="102"/>
                </a:cxn>
                <a:cxn ang="0">
                  <a:pos x="23" y="97"/>
                </a:cxn>
                <a:cxn ang="0">
                  <a:pos x="11" y="73"/>
                </a:cxn>
                <a:cxn ang="0">
                  <a:pos x="3" y="44"/>
                </a:cxn>
                <a:cxn ang="0">
                  <a:pos x="0" y="19"/>
                </a:cxn>
                <a:cxn ang="0">
                  <a:pos x="1" y="0"/>
                </a:cxn>
                <a:cxn ang="0">
                  <a:pos x="5" y="4"/>
                </a:cxn>
                <a:cxn ang="0">
                  <a:pos x="15" y="15"/>
                </a:cxn>
                <a:cxn ang="0">
                  <a:pos x="26" y="31"/>
                </a:cxn>
                <a:cxn ang="0">
                  <a:pos x="40" y="50"/>
                </a:cxn>
                <a:cxn ang="0">
                  <a:pos x="54" y="69"/>
                </a:cxn>
                <a:cxn ang="0">
                  <a:pos x="65" y="87"/>
                </a:cxn>
                <a:cxn ang="0">
                  <a:pos x="73" y="98"/>
                </a:cxn>
                <a:cxn ang="0">
                  <a:pos x="76" y="104"/>
                </a:cxn>
              </a:cxnLst>
              <a:rect l="0" t="0" r="r" b="b"/>
              <a:pathLst>
                <a:path w="76" h="110">
                  <a:moveTo>
                    <a:pt x="76" y="104"/>
                  </a:moveTo>
                  <a:lnTo>
                    <a:pt x="69" y="106"/>
                  </a:lnTo>
                  <a:lnTo>
                    <a:pt x="62" y="109"/>
                  </a:lnTo>
                  <a:lnTo>
                    <a:pt x="55" y="110"/>
                  </a:lnTo>
                  <a:lnTo>
                    <a:pt x="48" y="109"/>
                  </a:lnTo>
                  <a:lnTo>
                    <a:pt x="41" y="107"/>
                  </a:lnTo>
                  <a:lnTo>
                    <a:pt x="34" y="105"/>
                  </a:lnTo>
                  <a:lnTo>
                    <a:pt x="28" y="102"/>
                  </a:lnTo>
                  <a:lnTo>
                    <a:pt x="23" y="97"/>
                  </a:lnTo>
                  <a:lnTo>
                    <a:pt x="11" y="73"/>
                  </a:lnTo>
                  <a:lnTo>
                    <a:pt x="3" y="44"/>
                  </a:lnTo>
                  <a:lnTo>
                    <a:pt x="0" y="19"/>
                  </a:lnTo>
                  <a:lnTo>
                    <a:pt x="1" y="0"/>
                  </a:lnTo>
                  <a:lnTo>
                    <a:pt x="5" y="4"/>
                  </a:lnTo>
                  <a:lnTo>
                    <a:pt x="15" y="15"/>
                  </a:lnTo>
                  <a:lnTo>
                    <a:pt x="26" y="31"/>
                  </a:lnTo>
                  <a:lnTo>
                    <a:pt x="40" y="50"/>
                  </a:lnTo>
                  <a:lnTo>
                    <a:pt x="54" y="69"/>
                  </a:lnTo>
                  <a:lnTo>
                    <a:pt x="65" y="87"/>
                  </a:lnTo>
                  <a:lnTo>
                    <a:pt x="73" y="98"/>
                  </a:lnTo>
                  <a:lnTo>
                    <a:pt x="76" y="10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5" name="Freeform 61"/>
            <p:cNvSpPr>
              <a:spLocks/>
            </p:cNvSpPr>
            <p:nvPr/>
          </p:nvSpPr>
          <p:spPr bwMode="auto">
            <a:xfrm>
              <a:off x="5178" y="1817"/>
              <a:ext cx="65" cy="30"/>
            </a:xfrm>
            <a:custGeom>
              <a:avLst/>
              <a:gdLst/>
              <a:ahLst/>
              <a:cxnLst>
                <a:cxn ang="0">
                  <a:pos x="130" y="0"/>
                </a:cxn>
                <a:cxn ang="0">
                  <a:pos x="130" y="6"/>
                </a:cxn>
                <a:cxn ang="0">
                  <a:pos x="130" y="10"/>
                </a:cxn>
                <a:cxn ang="0">
                  <a:pos x="128" y="16"/>
                </a:cxn>
                <a:cxn ang="0">
                  <a:pos x="125" y="21"/>
                </a:cxn>
                <a:cxn ang="0">
                  <a:pos x="120" y="28"/>
                </a:cxn>
                <a:cxn ang="0">
                  <a:pos x="113" y="31"/>
                </a:cxn>
                <a:cxn ang="0">
                  <a:pos x="105" y="33"/>
                </a:cxn>
                <a:cxn ang="0">
                  <a:pos x="95" y="35"/>
                </a:cxn>
                <a:cxn ang="0">
                  <a:pos x="87" y="37"/>
                </a:cxn>
                <a:cxn ang="0">
                  <a:pos x="79" y="39"/>
                </a:cxn>
                <a:cxn ang="0">
                  <a:pos x="74" y="44"/>
                </a:cxn>
                <a:cxn ang="0">
                  <a:pos x="69" y="51"/>
                </a:cxn>
                <a:cxn ang="0">
                  <a:pos x="64" y="53"/>
                </a:cxn>
                <a:cxn ang="0">
                  <a:pos x="59" y="55"/>
                </a:cxn>
                <a:cxn ang="0">
                  <a:pos x="53" y="58"/>
                </a:cxn>
                <a:cxn ang="0">
                  <a:pos x="47" y="59"/>
                </a:cxn>
                <a:cxn ang="0">
                  <a:pos x="41" y="60"/>
                </a:cxn>
                <a:cxn ang="0">
                  <a:pos x="36" y="60"/>
                </a:cxn>
                <a:cxn ang="0">
                  <a:pos x="30" y="59"/>
                </a:cxn>
                <a:cxn ang="0">
                  <a:pos x="24" y="58"/>
                </a:cxn>
                <a:cxn ang="0">
                  <a:pos x="17" y="54"/>
                </a:cxn>
                <a:cxn ang="0">
                  <a:pos x="11" y="48"/>
                </a:cxn>
                <a:cxn ang="0">
                  <a:pos x="6" y="43"/>
                </a:cxn>
                <a:cxn ang="0">
                  <a:pos x="1" y="36"/>
                </a:cxn>
                <a:cxn ang="0">
                  <a:pos x="0" y="31"/>
                </a:cxn>
                <a:cxn ang="0">
                  <a:pos x="0" y="27"/>
                </a:cxn>
                <a:cxn ang="0">
                  <a:pos x="0" y="22"/>
                </a:cxn>
                <a:cxn ang="0">
                  <a:pos x="2" y="17"/>
                </a:cxn>
                <a:cxn ang="0">
                  <a:pos x="10" y="10"/>
                </a:cxn>
                <a:cxn ang="0">
                  <a:pos x="25" y="9"/>
                </a:cxn>
                <a:cxn ang="0">
                  <a:pos x="40" y="9"/>
                </a:cxn>
                <a:cxn ang="0">
                  <a:pos x="55" y="8"/>
                </a:cxn>
                <a:cxn ang="0">
                  <a:pos x="70" y="8"/>
                </a:cxn>
                <a:cxn ang="0">
                  <a:pos x="85" y="7"/>
                </a:cxn>
                <a:cxn ang="0">
                  <a:pos x="100" y="6"/>
                </a:cxn>
                <a:cxn ang="0">
                  <a:pos x="115" y="3"/>
                </a:cxn>
                <a:cxn ang="0">
                  <a:pos x="130" y="0"/>
                </a:cxn>
              </a:cxnLst>
              <a:rect l="0" t="0" r="r" b="b"/>
              <a:pathLst>
                <a:path w="130" h="60">
                  <a:moveTo>
                    <a:pt x="130" y="0"/>
                  </a:moveTo>
                  <a:lnTo>
                    <a:pt x="130" y="6"/>
                  </a:lnTo>
                  <a:lnTo>
                    <a:pt x="130" y="10"/>
                  </a:lnTo>
                  <a:lnTo>
                    <a:pt x="128" y="16"/>
                  </a:lnTo>
                  <a:lnTo>
                    <a:pt x="125" y="21"/>
                  </a:lnTo>
                  <a:lnTo>
                    <a:pt x="120" y="28"/>
                  </a:lnTo>
                  <a:lnTo>
                    <a:pt x="113" y="31"/>
                  </a:lnTo>
                  <a:lnTo>
                    <a:pt x="105" y="33"/>
                  </a:lnTo>
                  <a:lnTo>
                    <a:pt x="95" y="35"/>
                  </a:lnTo>
                  <a:lnTo>
                    <a:pt x="87" y="37"/>
                  </a:lnTo>
                  <a:lnTo>
                    <a:pt x="79" y="39"/>
                  </a:lnTo>
                  <a:lnTo>
                    <a:pt x="74" y="44"/>
                  </a:lnTo>
                  <a:lnTo>
                    <a:pt x="69" y="51"/>
                  </a:lnTo>
                  <a:lnTo>
                    <a:pt x="64" y="53"/>
                  </a:lnTo>
                  <a:lnTo>
                    <a:pt x="59" y="55"/>
                  </a:lnTo>
                  <a:lnTo>
                    <a:pt x="53" y="58"/>
                  </a:lnTo>
                  <a:lnTo>
                    <a:pt x="47" y="59"/>
                  </a:lnTo>
                  <a:lnTo>
                    <a:pt x="41" y="60"/>
                  </a:lnTo>
                  <a:lnTo>
                    <a:pt x="36" y="60"/>
                  </a:lnTo>
                  <a:lnTo>
                    <a:pt x="30" y="59"/>
                  </a:lnTo>
                  <a:lnTo>
                    <a:pt x="24" y="58"/>
                  </a:lnTo>
                  <a:lnTo>
                    <a:pt x="17" y="54"/>
                  </a:lnTo>
                  <a:lnTo>
                    <a:pt x="11" y="48"/>
                  </a:lnTo>
                  <a:lnTo>
                    <a:pt x="6" y="43"/>
                  </a:lnTo>
                  <a:lnTo>
                    <a:pt x="1" y="36"/>
                  </a:lnTo>
                  <a:lnTo>
                    <a:pt x="0" y="31"/>
                  </a:lnTo>
                  <a:lnTo>
                    <a:pt x="0" y="27"/>
                  </a:lnTo>
                  <a:lnTo>
                    <a:pt x="0" y="22"/>
                  </a:lnTo>
                  <a:lnTo>
                    <a:pt x="2" y="17"/>
                  </a:lnTo>
                  <a:lnTo>
                    <a:pt x="10" y="10"/>
                  </a:lnTo>
                  <a:lnTo>
                    <a:pt x="25" y="9"/>
                  </a:lnTo>
                  <a:lnTo>
                    <a:pt x="40" y="9"/>
                  </a:lnTo>
                  <a:lnTo>
                    <a:pt x="55" y="8"/>
                  </a:lnTo>
                  <a:lnTo>
                    <a:pt x="70" y="8"/>
                  </a:lnTo>
                  <a:lnTo>
                    <a:pt x="85" y="7"/>
                  </a:lnTo>
                  <a:lnTo>
                    <a:pt x="100" y="6"/>
                  </a:lnTo>
                  <a:lnTo>
                    <a:pt x="115" y="3"/>
                  </a:lnTo>
                  <a:lnTo>
                    <a:pt x="13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6" name="Freeform 62"/>
            <p:cNvSpPr>
              <a:spLocks/>
            </p:cNvSpPr>
            <p:nvPr/>
          </p:nvSpPr>
          <p:spPr bwMode="auto">
            <a:xfrm>
              <a:off x="5206" y="1887"/>
              <a:ext cx="90" cy="92"/>
            </a:xfrm>
            <a:custGeom>
              <a:avLst/>
              <a:gdLst/>
              <a:ahLst/>
              <a:cxnLst>
                <a:cxn ang="0">
                  <a:pos x="180" y="155"/>
                </a:cxn>
                <a:cxn ang="0">
                  <a:pos x="179" y="158"/>
                </a:cxn>
                <a:cxn ang="0">
                  <a:pos x="172" y="163"/>
                </a:cxn>
                <a:cxn ang="0">
                  <a:pos x="163" y="169"/>
                </a:cxn>
                <a:cxn ang="0">
                  <a:pos x="151" y="175"/>
                </a:cxn>
                <a:cxn ang="0">
                  <a:pos x="137" y="179"/>
                </a:cxn>
                <a:cxn ang="0">
                  <a:pos x="125" y="183"/>
                </a:cxn>
                <a:cxn ang="0">
                  <a:pos x="112" y="185"/>
                </a:cxn>
                <a:cxn ang="0">
                  <a:pos x="100" y="184"/>
                </a:cxn>
                <a:cxn ang="0">
                  <a:pos x="88" y="175"/>
                </a:cxn>
                <a:cxn ang="0">
                  <a:pos x="73" y="156"/>
                </a:cxn>
                <a:cxn ang="0">
                  <a:pos x="59" y="132"/>
                </a:cxn>
                <a:cxn ang="0">
                  <a:pos x="44" y="104"/>
                </a:cxn>
                <a:cxn ang="0">
                  <a:pos x="30" y="75"/>
                </a:cxn>
                <a:cxn ang="0">
                  <a:pos x="17" y="49"/>
                </a:cxn>
                <a:cxn ang="0">
                  <a:pos x="7" y="25"/>
                </a:cxn>
                <a:cxn ang="0">
                  <a:pos x="0" y="9"/>
                </a:cxn>
                <a:cxn ang="0">
                  <a:pos x="7" y="10"/>
                </a:cxn>
                <a:cxn ang="0">
                  <a:pos x="14" y="9"/>
                </a:cxn>
                <a:cxn ang="0">
                  <a:pos x="21" y="9"/>
                </a:cxn>
                <a:cxn ang="0">
                  <a:pos x="29" y="6"/>
                </a:cxn>
                <a:cxn ang="0">
                  <a:pos x="36" y="5"/>
                </a:cxn>
                <a:cxn ang="0">
                  <a:pos x="43" y="3"/>
                </a:cxn>
                <a:cxn ang="0">
                  <a:pos x="51" y="2"/>
                </a:cxn>
                <a:cxn ang="0">
                  <a:pos x="58" y="0"/>
                </a:cxn>
                <a:cxn ang="0">
                  <a:pos x="62" y="6"/>
                </a:cxn>
                <a:cxn ang="0">
                  <a:pos x="74" y="22"/>
                </a:cxn>
                <a:cxn ang="0">
                  <a:pos x="91" y="44"/>
                </a:cxn>
                <a:cxn ang="0">
                  <a:pos x="112" y="71"/>
                </a:cxn>
                <a:cxn ang="0">
                  <a:pos x="133" y="98"/>
                </a:cxn>
                <a:cxn ang="0">
                  <a:pos x="153" y="124"/>
                </a:cxn>
                <a:cxn ang="0">
                  <a:pos x="170" y="143"/>
                </a:cxn>
                <a:cxn ang="0">
                  <a:pos x="180" y="155"/>
                </a:cxn>
              </a:cxnLst>
              <a:rect l="0" t="0" r="r" b="b"/>
              <a:pathLst>
                <a:path w="180" h="185">
                  <a:moveTo>
                    <a:pt x="180" y="155"/>
                  </a:moveTo>
                  <a:lnTo>
                    <a:pt x="179" y="158"/>
                  </a:lnTo>
                  <a:lnTo>
                    <a:pt x="172" y="163"/>
                  </a:lnTo>
                  <a:lnTo>
                    <a:pt x="163" y="169"/>
                  </a:lnTo>
                  <a:lnTo>
                    <a:pt x="151" y="175"/>
                  </a:lnTo>
                  <a:lnTo>
                    <a:pt x="137" y="179"/>
                  </a:lnTo>
                  <a:lnTo>
                    <a:pt x="125" y="183"/>
                  </a:lnTo>
                  <a:lnTo>
                    <a:pt x="112" y="185"/>
                  </a:lnTo>
                  <a:lnTo>
                    <a:pt x="100" y="184"/>
                  </a:lnTo>
                  <a:lnTo>
                    <a:pt x="88" y="175"/>
                  </a:lnTo>
                  <a:lnTo>
                    <a:pt x="73" y="156"/>
                  </a:lnTo>
                  <a:lnTo>
                    <a:pt x="59" y="132"/>
                  </a:lnTo>
                  <a:lnTo>
                    <a:pt x="44" y="104"/>
                  </a:lnTo>
                  <a:lnTo>
                    <a:pt x="30" y="75"/>
                  </a:lnTo>
                  <a:lnTo>
                    <a:pt x="17" y="49"/>
                  </a:lnTo>
                  <a:lnTo>
                    <a:pt x="7" y="25"/>
                  </a:lnTo>
                  <a:lnTo>
                    <a:pt x="0" y="9"/>
                  </a:lnTo>
                  <a:lnTo>
                    <a:pt x="7" y="10"/>
                  </a:lnTo>
                  <a:lnTo>
                    <a:pt x="14" y="9"/>
                  </a:lnTo>
                  <a:lnTo>
                    <a:pt x="21" y="9"/>
                  </a:lnTo>
                  <a:lnTo>
                    <a:pt x="29" y="6"/>
                  </a:lnTo>
                  <a:lnTo>
                    <a:pt x="36" y="5"/>
                  </a:lnTo>
                  <a:lnTo>
                    <a:pt x="43" y="3"/>
                  </a:lnTo>
                  <a:lnTo>
                    <a:pt x="51" y="2"/>
                  </a:lnTo>
                  <a:lnTo>
                    <a:pt x="58" y="0"/>
                  </a:lnTo>
                  <a:lnTo>
                    <a:pt x="62" y="6"/>
                  </a:lnTo>
                  <a:lnTo>
                    <a:pt x="74" y="22"/>
                  </a:lnTo>
                  <a:lnTo>
                    <a:pt x="91" y="44"/>
                  </a:lnTo>
                  <a:lnTo>
                    <a:pt x="112" y="71"/>
                  </a:lnTo>
                  <a:lnTo>
                    <a:pt x="133" y="98"/>
                  </a:lnTo>
                  <a:lnTo>
                    <a:pt x="153" y="124"/>
                  </a:lnTo>
                  <a:lnTo>
                    <a:pt x="170" y="143"/>
                  </a:lnTo>
                  <a:lnTo>
                    <a:pt x="180" y="1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7" name="Freeform 63"/>
            <p:cNvSpPr>
              <a:spLocks/>
            </p:cNvSpPr>
            <p:nvPr/>
          </p:nvSpPr>
          <p:spPr bwMode="auto">
            <a:xfrm>
              <a:off x="5025" y="1909"/>
              <a:ext cx="143" cy="63"/>
            </a:xfrm>
            <a:custGeom>
              <a:avLst/>
              <a:gdLst/>
              <a:ahLst/>
              <a:cxnLst>
                <a:cxn ang="0">
                  <a:pos x="282" y="51"/>
                </a:cxn>
                <a:cxn ang="0">
                  <a:pos x="285" y="58"/>
                </a:cxn>
                <a:cxn ang="0">
                  <a:pos x="278" y="72"/>
                </a:cxn>
                <a:cxn ang="0">
                  <a:pos x="262" y="84"/>
                </a:cxn>
                <a:cxn ang="0">
                  <a:pos x="241" y="90"/>
                </a:cxn>
                <a:cxn ang="0">
                  <a:pos x="220" y="95"/>
                </a:cxn>
                <a:cxn ang="0">
                  <a:pos x="204" y="101"/>
                </a:cxn>
                <a:cxn ang="0">
                  <a:pos x="193" y="109"/>
                </a:cxn>
                <a:cxn ang="0">
                  <a:pos x="180" y="114"/>
                </a:cxn>
                <a:cxn ang="0">
                  <a:pos x="166" y="118"/>
                </a:cxn>
                <a:cxn ang="0">
                  <a:pos x="150" y="117"/>
                </a:cxn>
                <a:cxn ang="0">
                  <a:pos x="137" y="110"/>
                </a:cxn>
                <a:cxn ang="0">
                  <a:pos x="126" y="109"/>
                </a:cxn>
                <a:cxn ang="0">
                  <a:pos x="112" y="118"/>
                </a:cxn>
                <a:cxn ang="0">
                  <a:pos x="97" y="125"/>
                </a:cxn>
                <a:cxn ang="0">
                  <a:pos x="81" y="127"/>
                </a:cxn>
                <a:cxn ang="0">
                  <a:pos x="65" y="125"/>
                </a:cxn>
                <a:cxn ang="0">
                  <a:pos x="52" y="117"/>
                </a:cxn>
                <a:cxn ang="0">
                  <a:pos x="41" y="104"/>
                </a:cxn>
                <a:cxn ang="0">
                  <a:pos x="34" y="90"/>
                </a:cxn>
                <a:cxn ang="0">
                  <a:pos x="23" y="81"/>
                </a:cxn>
                <a:cxn ang="0">
                  <a:pos x="9" y="74"/>
                </a:cxn>
                <a:cxn ang="0">
                  <a:pos x="0" y="54"/>
                </a:cxn>
                <a:cxn ang="0">
                  <a:pos x="9" y="35"/>
                </a:cxn>
                <a:cxn ang="0">
                  <a:pos x="34" y="20"/>
                </a:cxn>
                <a:cxn ang="0">
                  <a:pos x="65" y="8"/>
                </a:cxn>
                <a:cxn ang="0">
                  <a:pos x="97" y="3"/>
                </a:cxn>
                <a:cxn ang="0">
                  <a:pos x="132" y="0"/>
                </a:cxn>
                <a:cxn ang="0">
                  <a:pos x="165" y="1"/>
                </a:cxn>
                <a:cxn ang="0">
                  <a:pos x="199" y="7"/>
                </a:cxn>
                <a:cxn ang="0">
                  <a:pos x="231" y="16"/>
                </a:cxn>
                <a:cxn ang="0">
                  <a:pos x="261" y="30"/>
                </a:cxn>
                <a:cxn ang="0">
                  <a:pos x="283" y="46"/>
                </a:cxn>
              </a:cxnLst>
              <a:rect l="0" t="0" r="r" b="b"/>
              <a:pathLst>
                <a:path w="285" h="127">
                  <a:moveTo>
                    <a:pt x="283" y="46"/>
                  </a:moveTo>
                  <a:lnTo>
                    <a:pt x="282" y="51"/>
                  </a:lnTo>
                  <a:lnTo>
                    <a:pt x="283" y="54"/>
                  </a:lnTo>
                  <a:lnTo>
                    <a:pt x="285" y="58"/>
                  </a:lnTo>
                  <a:lnTo>
                    <a:pt x="285" y="63"/>
                  </a:lnTo>
                  <a:lnTo>
                    <a:pt x="278" y="72"/>
                  </a:lnTo>
                  <a:lnTo>
                    <a:pt x="271" y="79"/>
                  </a:lnTo>
                  <a:lnTo>
                    <a:pt x="262" y="84"/>
                  </a:lnTo>
                  <a:lnTo>
                    <a:pt x="252" y="88"/>
                  </a:lnTo>
                  <a:lnTo>
                    <a:pt x="241" y="90"/>
                  </a:lnTo>
                  <a:lnTo>
                    <a:pt x="231" y="93"/>
                  </a:lnTo>
                  <a:lnTo>
                    <a:pt x="220" y="95"/>
                  </a:lnTo>
                  <a:lnTo>
                    <a:pt x="210" y="96"/>
                  </a:lnTo>
                  <a:lnTo>
                    <a:pt x="204" y="101"/>
                  </a:lnTo>
                  <a:lnTo>
                    <a:pt x="199" y="105"/>
                  </a:lnTo>
                  <a:lnTo>
                    <a:pt x="193" y="109"/>
                  </a:lnTo>
                  <a:lnTo>
                    <a:pt x="186" y="112"/>
                  </a:lnTo>
                  <a:lnTo>
                    <a:pt x="180" y="114"/>
                  </a:lnTo>
                  <a:lnTo>
                    <a:pt x="173" y="117"/>
                  </a:lnTo>
                  <a:lnTo>
                    <a:pt x="166" y="118"/>
                  </a:lnTo>
                  <a:lnTo>
                    <a:pt x="158" y="118"/>
                  </a:lnTo>
                  <a:lnTo>
                    <a:pt x="150" y="117"/>
                  </a:lnTo>
                  <a:lnTo>
                    <a:pt x="143" y="113"/>
                  </a:lnTo>
                  <a:lnTo>
                    <a:pt x="137" y="110"/>
                  </a:lnTo>
                  <a:lnTo>
                    <a:pt x="132" y="104"/>
                  </a:lnTo>
                  <a:lnTo>
                    <a:pt x="126" y="109"/>
                  </a:lnTo>
                  <a:lnTo>
                    <a:pt x="119" y="114"/>
                  </a:lnTo>
                  <a:lnTo>
                    <a:pt x="112" y="118"/>
                  </a:lnTo>
                  <a:lnTo>
                    <a:pt x="105" y="122"/>
                  </a:lnTo>
                  <a:lnTo>
                    <a:pt x="97" y="125"/>
                  </a:lnTo>
                  <a:lnTo>
                    <a:pt x="89" y="127"/>
                  </a:lnTo>
                  <a:lnTo>
                    <a:pt x="81" y="127"/>
                  </a:lnTo>
                  <a:lnTo>
                    <a:pt x="73" y="127"/>
                  </a:lnTo>
                  <a:lnTo>
                    <a:pt x="65" y="125"/>
                  </a:lnTo>
                  <a:lnTo>
                    <a:pt x="58" y="121"/>
                  </a:lnTo>
                  <a:lnTo>
                    <a:pt x="52" y="117"/>
                  </a:lnTo>
                  <a:lnTo>
                    <a:pt x="46" y="111"/>
                  </a:lnTo>
                  <a:lnTo>
                    <a:pt x="41" y="104"/>
                  </a:lnTo>
                  <a:lnTo>
                    <a:pt x="37" y="97"/>
                  </a:lnTo>
                  <a:lnTo>
                    <a:pt x="34" y="90"/>
                  </a:lnTo>
                  <a:lnTo>
                    <a:pt x="31" y="83"/>
                  </a:lnTo>
                  <a:lnTo>
                    <a:pt x="23" y="81"/>
                  </a:lnTo>
                  <a:lnTo>
                    <a:pt x="16" y="78"/>
                  </a:lnTo>
                  <a:lnTo>
                    <a:pt x="9" y="74"/>
                  </a:lnTo>
                  <a:lnTo>
                    <a:pt x="4" y="67"/>
                  </a:lnTo>
                  <a:lnTo>
                    <a:pt x="0" y="54"/>
                  </a:lnTo>
                  <a:lnTo>
                    <a:pt x="3" y="44"/>
                  </a:lnTo>
                  <a:lnTo>
                    <a:pt x="9" y="35"/>
                  </a:lnTo>
                  <a:lnTo>
                    <a:pt x="19" y="27"/>
                  </a:lnTo>
                  <a:lnTo>
                    <a:pt x="34" y="20"/>
                  </a:lnTo>
                  <a:lnTo>
                    <a:pt x="49" y="14"/>
                  </a:lnTo>
                  <a:lnTo>
                    <a:pt x="65" y="8"/>
                  </a:lnTo>
                  <a:lnTo>
                    <a:pt x="81" y="5"/>
                  </a:lnTo>
                  <a:lnTo>
                    <a:pt x="97" y="3"/>
                  </a:lnTo>
                  <a:lnTo>
                    <a:pt x="114" y="0"/>
                  </a:lnTo>
                  <a:lnTo>
                    <a:pt x="132" y="0"/>
                  </a:lnTo>
                  <a:lnTo>
                    <a:pt x="149" y="0"/>
                  </a:lnTo>
                  <a:lnTo>
                    <a:pt x="165" y="1"/>
                  </a:lnTo>
                  <a:lnTo>
                    <a:pt x="182" y="4"/>
                  </a:lnTo>
                  <a:lnTo>
                    <a:pt x="199" y="7"/>
                  </a:lnTo>
                  <a:lnTo>
                    <a:pt x="215" y="12"/>
                  </a:lnTo>
                  <a:lnTo>
                    <a:pt x="231" y="16"/>
                  </a:lnTo>
                  <a:lnTo>
                    <a:pt x="246" y="23"/>
                  </a:lnTo>
                  <a:lnTo>
                    <a:pt x="261" y="30"/>
                  </a:lnTo>
                  <a:lnTo>
                    <a:pt x="275" y="38"/>
                  </a:lnTo>
                  <a:lnTo>
                    <a:pt x="283"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8" name="Freeform 64"/>
            <p:cNvSpPr>
              <a:spLocks/>
            </p:cNvSpPr>
            <p:nvPr/>
          </p:nvSpPr>
          <p:spPr bwMode="auto">
            <a:xfrm>
              <a:off x="5038" y="1921"/>
              <a:ext cx="115" cy="41"/>
            </a:xfrm>
            <a:custGeom>
              <a:avLst/>
              <a:gdLst/>
              <a:ahLst/>
              <a:cxnLst>
                <a:cxn ang="0">
                  <a:pos x="210" y="20"/>
                </a:cxn>
                <a:cxn ang="0">
                  <a:pos x="214" y="24"/>
                </a:cxn>
                <a:cxn ang="0">
                  <a:pos x="220" y="27"/>
                </a:cxn>
                <a:cxn ang="0">
                  <a:pos x="225" y="30"/>
                </a:cxn>
                <a:cxn ang="0">
                  <a:pos x="229" y="36"/>
                </a:cxn>
                <a:cxn ang="0">
                  <a:pos x="221" y="41"/>
                </a:cxn>
                <a:cxn ang="0">
                  <a:pos x="211" y="43"/>
                </a:cxn>
                <a:cxn ang="0">
                  <a:pos x="202" y="43"/>
                </a:cxn>
                <a:cxn ang="0">
                  <a:pos x="191" y="43"/>
                </a:cxn>
                <a:cxn ang="0">
                  <a:pos x="182" y="44"/>
                </a:cxn>
                <a:cxn ang="0">
                  <a:pos x="173" y="47"/>
                </a:cxn>
                <a:cxn ang="0">
                  <a:pos x="166" y="54"/>
                </a:cxn>
                <a:cxn ang="0">
                  <a:pos x="160" y="64"/>
                </a:cxn>
                <a:cxn ang="0">
                  <a:pos x="153" y="67"/>
                </a:cxn>
                <a:cxn ang="0">
                  <a:pos x="145" y="67"/>
                </a:cxn>
                <a:cxn ang="0">
                  <a:pos x="137" y="67"/>
                </a:cxn>
                <a:cxn ang="0">
                  <a:pos x="129" y="66"/>
                </a:cxn>
                <a:cxn ang="0">
                  <a:pos x="123" y="64"/>
                </a:cxn>
                <a:cxn ang="0">
                  <a:pos x="117" y="59"/>
                </a:cxn>
                <a:cxn ang="0">
                  <a:pos x="112" y="56"/>
                </a:cxn>
                <a:cxn ang="0">
                  <a:pos x="105" y="56"/>
                </a:cxn>
                <a:cxn ang="0">
                  <a:pos x="98" y="63"/>
                </a:cxn>
                <a:cxn ang="0">
                  <a:pos x="91" y="69"/>
                </a:cxn>
                <a:cxn ang="0">
                  <a:pos x="83" y="74"/>
                </a:cxn>
                <a:cxn ang="0">
                  <a:pos x="75" y="78"/>
                </a:cxn>
                <a:cxn ang="0">
                  <a:pos x="66" y="81"/>
                </a:cxn>
                <a:cxn ang="0">
                  <a:pos x="56" y="82"/>
                </a:cxn>
                <a:cxn ang="0">
                  <a:pos x="47" y="82"/>
                </a:cxn>
                <a:cxn ang="0">
                  <a:pos x="37" y="80"/>
                </a:cxn>
                <a:cxn ang="0">
                  <a:pos x="30" y="73"/>
                </a:cxn>
                <a:cxn ang="0">
                  <a:pos x="23" y="65"/>
                </a:cxn>
                <a:cxn ang="0">
                  <a:pos x="21" y="56"/>
                </a:cxn>
                <a:cxn ang="0">
                  <a:pos x="23" y="45"/>
                </a:cxn>
                <a:cxn ang="0">
                  <a:pos x="17" y="41"/>
                </a:cxn>
                <a:cxn ang="0">
                  <a:pos x="9" y="37"/>
                </a:cxn>
                <a:cxn ang="0">
                  <a:pos x="2" y="34"/>
                </a:cxn>
                <a:cxn ang="0">
                  <a:pos x="0" y="26"/>
                </a:cxn>
                <a:cxn ang="0">
                  <a:pos x="16" y="14"/>
                </a:cxn>
                <a:cxn ang="0">
                  <a:pos x="33" y="6"/>
                </a:cxn>
                <a:cxn ang="0">
                  <a:pos x="53" y="2"/>
                </a:cxn>
                <a:cxn ang="0">
                  <a:pos x="74" y="0"/>
                </a:cxn>
                <a:cxn ang="0">
                  <a:pos x="95" y="0"/>
                </a:cxn>
                <a:cxn ang="0">
                  <a:pos x="116" y="2"/>
                </a:cxn>
                <a:cxn ang="0">
                  <a:pos x="136" y="4"/>
                </a:cxn>
                <a:cxn ang="0">
                  <a:pos x="155" y="6"/>
                </a:cxn>
                <a:cxn ang="0">
                  <a:pos x="210" y="20"/>
                </a:cxn>
              </a:cxnLst>
              <a:rect l="0" t="0" r="r" b="b"/>
              <a:pathLst>
                <a:path w="229" h="82">
                  <a:moveTo>
                    <a:pt x="210" y="20"/>
                  </a:moveTo>
                  <a:lnTo>
                    <a:pt x="214" y="24"/>
                  </a:lnTo>
                  <a:lnTo>
                    <a:pt x="220" y="27"/>
                  </a:lnTo>
                  <a:lnTo>
                    <a:pt x="225" y="30"/>
                  </a:lnTo>
                  <a:lnTo>
                    <a:pt x="229" y="36"/>
                  </a:lnTo>
                  <a:lnTo>
                    <a:pt x="221" y="41"/>
                  </a:lnTo>
                  <a:lnTo>
                    <a:pt x="211" y="43"/>
                  </a:lnTo>
                  <a:lnTo>
                    <a:pt x="202" y="43"/>
                  </a:lnTo>
                  <a:lnTo>
                    <a:pt x="191" y="43"/>
                  </a:lnTo>
                  <a:lnTo>
                    <a:pt x="182" y="44"/>
                  </a:lnTo>
                  <a:lnTo>
                    <a:pt x="173" y="47"/>
                  </a:lnTo>
                  <a:lnTo>
                    <a:pt x="166" y="54"/>
                  </a:lnTo>
                  <a:lnTo>
                    <a:pt x="160" y="64"/>
                  </a:lnTo>
                  <a:lnTo>
                    <a:pt x="153" y="67"/>
                  </a:lnTo>
                  <a:lnTo>
                    <a:pt x="145" y="67"/>
                  </a:lnTo>
                  <a:lnTo>
                    <a:pt x="137" y="67"/>
                  </a:lnTo>
                  <a:lnTo>
                    <a:pt x="129" y="66"/>
                  </a:lnTo>
                  <a:lnTo>
                    <a:pt x="123" y="64"/>
                  </a:lnTo>
                  <a:lnTo>
                    <a:pt x="117" y="59"/>
                  </a:lnTo>
                  <a:lnTo>
                    <a:pt x="112" y="56"/>
                  </a:lnTo>
                  <a:lnTo>
                    <a:pt x="105" y="56"/>
                  </a:lnTo>
                  <a:lnTo>
                    <a:pt x="98" y="63"/>
                  </a:lnTo>
                  <a:lnTo>
                    <a:pt x="91" y="69"/>
                  </a:lnTo>
                  <a:lnTo>
                    <a:pt x="83" y="74"/>
                  </a:lnTo>
                  <a:lnTo>
                    <a:pt x="75" y="78"/>
                  </a:lnTo>
                  <a:lnTo>
                    <a:pt x="66" y="81"/>
                  </a:lnTo>
                  <a:lnTo>
                    <a:pt x="56" y="82"/>
                  </a:lnTo>
                  <a:lnTo>
                    <a:pt x="47" y="82"/>
                  </a:lnTo>
                  <a:lnTo>
                    <a:pt x="37" y="80"/>
                  </a:lnTo>
                  <a:lnTo>
                    <a:pt x="30" y="73"/>
                  </a:lnTo>
                  <a:lnTo>
                    <a:pt x="23" y="65"/>
                  </a:lnTo>
                  <a:lnTo>
                    <a:pt x="21" y="56"/>
                  </a:lnTo>
                  <a:lnTo>
                    <a:pt x="23" y="45"/>
                  </a:lnTo>
                  <a:lnTo>
                    <a:pt x="17" y="41"/>
                  </a:lnTo>
                  <a:lnTo>
                    <a:pt x="9" y="37"/>
                  </a:lnTo>
                  <a:lnTo>
                    <a:pt x="2" y="34"/>
                  </a:lnTo>
                  <a:lnTo>
                    <a:pt x="0" y="26"/>
                  </a:lnTo>
                  <a:lnTo>
                    <a:pt x="16" y="14"/>
                  </a:lnTo>
                  <a:lnTo>
                    <a:pt x="33" y="6"/>
                  </a:lnTo>
                  <a:lnTo>
                    <a:pt x="53" y="2"/>
                  </a:lnTo>
                  <a:lnTo>
                    <a:pt x="74" y="0"/>
                  </a:lnTo>
                  <a:lnTo>
                    <a:pt x="95" y="0"/>
                  </a:lnTo>
                  <a:lnTo>
                    <a:pt x="116" y="2"/>
                  </a:lnTo>
                  <a:lnTo>
                    <a:pt x="136" y="4"/>
                  </a:lnTo>
                  <a:lnTo>
                    <a:pt x="155" y="6"/>
                  </a:lnTo>
                  <a:lnTo>
                    <a:pt x="210" y="2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9" name="Freeform 65"/>
            <p:cNvSpPr>
              <a:spLocks/>
            </p:cNvSpPr>
            <p:nvPr/>
          </p:nvSpPr>
          <p:spPr bwMode="auto">
            <a:xfrm>
              <a:off x="5128" y="1985"/>
              <a:ext cx="148" cy="63"/>
            </a:xfrm>
            <a:custGeom>
              <a:avLst/>
              <a:gdLst/>
              <a:ahLst/>
              <a:cxnLst>
                <a:cxn ang="0">
                  <a:pos x="215" y="27"/>
                </a:cxn>
                <a:cxn ang="0">
                  <a:pos x="222" y="36"/>
                </a:cxn>
                <a:cxn ang="0">
                  <a:pos x="236" y="40"/>
                </a:cxn>
                <a:cxn ang="0">
                  <a:pos x="256" y="37"/>
                </a:cxn>
                <a:cxn ang="0">
                  <a:pos x="274" y="38"/>
                </a:cxn>
                <a:cxn ang="0">
                  <a:pos x="289" y="45"/>
                </a:cxn>
                <a:cxn ang="0">
                  <a:pos x="291" y="58"/>
                </a:cxn>
                <a:cxn ang="0">
                  <a:pos x="282" y="64"/>
                </a:cxn>
                <a:cxn ang="0">
                  <a:pos x="273" y="68"/>
                </a:cxn>
                <a:cxn ang="0">
                  <a:pos x="261" y="71"/>
                </a:cxn>
                <a:cxn ang="0">
                  <a:pos x="250" y="75"/>
                </a:cxn>
                <a:cxn ang="0">
                  <a:pos x="252" y="88"/>
                </a:cxn>
                <a:cxn ang="0">
                  <a:pos x="237" y="102"/>
                </a:cxn>
                <a:cxn ang="0">
                  <a:pos x="213" y="110"/>
                </a:cxn>
                <a:cxn ang="0">
                  <a:pos x="186" y="111"/>
                </a:cxn>
                <a:cxn ang="0">
                  <a:pos x="160" y="108"/>
                </a:cxn>
                <a:cxn ang="0">
                  <a:pos x="144" y="108"/>
                </a:cxn>
                <a:cxn ang="0">
                  <a:pos x="135" y="115"/>
                </a:cxn>
                <a:cxn ang="0">
                  <a:pos x="123" y="118"/>
                </a:cxn>
                <a:cxn ang="0">
                  <a:pos x="111" y="121"/>
                </a:cxn>
                <a:cxn ang="0">
                  <a:pos x="96" y="125"/>
                </a:cxn>
                <a:cxn ang="0">
                  <a:pos x="77" y="126"/>
                </a:cxn>
                <a:cxn ang="0">
                  <a:pos x="60" y="121"/>
                </a:cxn>
                <a:cxn ang="0">
                  <a:pos x="43" y="112"/>
                </a:cxn>
                <a:cxn ang="0">
                  <a:pos x="34" y="101"/>
                </a:cxn>
                <a:cxn ang="0">
                  <a:pos x="26" y="97"/>
                </a:cxn>
                <a:cxn ang="0">
                  <a:pos x="15" y="96"/>
                </a:cxn>
                <a:cxn ang="0">
                  <a:pos x="4" y="94"/>
                </a:cxn>
                <a:cxn ang="0">
                  <a:pos x="2" y="81"/>
                </a:cxn>
                <a:cxn ang="0">
                  <a:pos x="13" y="70"/>
                </a:cxn>
                <a:cxn ang="0">
                  <a:pos x="30" y="62"/>
                </a:cxn>
                <a:cxn ang="0">
                  <a:pos x="46" y="55"/>
                </a:cxn>
                <a:cxn ang="0">
                  <a:pos x="67" y="50"/>
                </a:cxn>
                <a:cxn ang="0">
                  <a:pos x="90" y="45"/>
                </a:cxn>
                <a:cxn ang="0">
                  <a:pos x="111" y="37"/>
                </a:cxn>
                <a:cxn ang="0">
                  <a:pos x="130" y="21"/>
                </a:cxn>
                <a:cxn ang="0">
                  <a:pos x="146" y="5"/>
                </a:cxn>
                <a:cxn ang="0">
                  <a:pos x="167" y="0"/>
                </a:cxn>
                <a:cxn ang="0">
                  <a:pos x="188" y="3"/>
                </a:cxn>
                <a:cxn ang="0">
                  <a:pos x="206" y="13"/>
                </a:cxn>
              </a:cxnLst>
              <a:rect l="0" t="0" r="r" b="b"/>
              <a:pathLst>
                <a:path w="295" h="126">
                  <a:moveTo>
                    <a:pt x="214" y="22"/>
                  </a:moveTo>
                  <a:lnTo>
                    <a:pt x="215" y="27"/>
                  </a:lnTo>
                  <a:lnTo>
                    <a:pt x="218" y="33"/>
                  </a:lnTo>
                  <a:lnTo>
                    <a:pt x="222" y="36"/>
                  </a:lnTo>
                  <a:lnTo>
                    <a:pt x="227" y="40"/>
                  </a:lnTo>
                  <a:lnTo>
                    <a:pt x="236" y="40"/>
                  </a:lnTo>
                  <a:lnTo>
                    <a:pt x="245" y="38"/>
                  </a:lnTo>
                  <a:lnTo>
                    <a:pt x="256" y="37"/>
                  </a:lnTo>
                  <a:lnTo>
                    <a:pt x="265" y="37"/>
                  </a:lnTo>
                  <a:lnTo>
                    <a:pt x="274" y="38"/>
                  </a:lnTo>
                  <a:lnTo>
                    <a:pt x="282" y="41"/>
                  </a:lnTo>
                  <a:lnTo>
                    <a:pt x="289" y="45"/>
                  </a:lnTo>
                  <a:lnTo>
                    <a:pt x="295" y="53"/>
                  </a:lnTo>
                  <a:lnTo>
                    <a:pt x="291" y="58"/>
                  </a:lnTo>
                  <a:lnTo>
                    <a:pt x="287" y="62"/>
                  </a:lnTo>
                  <a:lnTo>
                    <a:pt x="282" y="64"/>
                  </a:lnTo>
                  <a:lnTo>
                    <a:pt x="278" y="67"/>
                  </a:lnTo>
                  <a:lnTo>
                    <a:pt x="273" y="68"/>
                  </a:lnTo>
                  <a:lnTo>
                    <a:pt x="267" y="70"/>
                  </a:lnTo>
                  <a:lnTo>
                    <a:pt x="261" y="71"/>
                  </a:lnTo>
                  <a:lnTo>
                    <a:pt x="256" y="71"/>
                  </a:lnTo>
                  <a:lnTo>
                    <a:pt x="250" y="75"/>
                  </a:lnTo>
                  <a:lnTo>
                    <a:pt x="251" y="81"/>
                  </a:lnTo>
                  <a:lnTo>
                    <a:pt x="252" y="88"/>
                  </a:lnTo>
                  <a:lnTo>
                    <a:pt x="248" y="95"/>
                  </a:lnTo>
                  <a:lnTo>
                    <a:pt x="237" y="102"/>
                  </a:lnTo>
                  <a:lnTo>
                    <a:pt x="226" y="106"/>
                  </a:lnTo>
                  <a:lnTo>
                    <a:pt x="213" y="110"/>
                  </a:lnTo>
                  <a:lnTo>
                    <a:pt x="199" y="111"/>
                  </a:lnTo>
                  <a:lnTo>
                    <a:pt x="186" y="111"/>
                  </a:lnTo>
                  <a:lnTo>
                    <a:pt x="173" y="110"/>
                  </a:lnTo>
                  <a:lnTo>
                    <a:pt x="160" y="108"/>
                  </a:lnTo>
                  <a:lnTo>
                    <a:pt x="147" y="103"/>
                  </a:lnTo>
                  <a:lnTo>
                    <a:pt x="144" y="108"/>
                  </a:lnTo>
                  <a:lnTo>
                    <a:pt x="139" y="112"/>
                  </a:lnTo>
                  <a:lnTo>
                    <a:pt x="135" y="115"/>
                  </a:lnTo>
                  <a:lnTo>
                    <a:pt x="129" y="117"/>
                  </a:lnTo>
                  <a:lnTo>
                    <a:pt x="123" y="118"/>
                  </a:lnTo>
                  <a:lnTo>
                    <a:pt x="117" y="119"/>
                  </a:lnTo>
                  <a:lnTo>
                    <a:pt x="111" y="121"/>
                  </a:lnTo>
                  <a:lnTo>
                    <a:pt x="106" y="123"/>
                  </a:lnTo>
                  <a:lnTo>
                    <a:pt x="96" y="125"/>
                  </a:lnTo>
                  <a:lnTo>
                    <a:pt x="86" y="126"/>
                  </a:lnTo>
                  <a:lnTo>
                    <a:pt x="77" y="126"/>
                  </a:lnTo>
                  <a:lnTo>
                    <a:pt x="68" y="124"/>
                  </a:lnTo>
                  <a:lnTo>
                    <a:pt x="60" y="121"/>
                  </a:lnTo>
                  <a:lnTo>
                    <a:pt x="52" y="117"/>
                  </a:lnTo>
                  <a:lnTo>
                    <a:pt x="43" y="112"/>
                  </a:lnTo>
                  <a:lnTo>
                    <a:pt x="37" y="106"/>
                  </a:lnTo>
                  <a:lnTo>
                    <a:pt x="34" y="101"/>
                  </a:lnTo>
                  <a:lnTo>
                    <a:pt x="31" y="98"/>
                  </a:lnTo>
                  <a:lnTo>
                    <a:pt x="26" y="97"/>
                  </a:lnTo>
                  <a:lnTo>
                    <a:pt x="20" y="96"/>
                  </a:lnTo>
                  <a:lnTo>
                    <a:pt x="15" y="96"/>
                  </a:lnTo>
                  <a:lnTo>
                    <a:pt x="9" y="96"/>
                  </a:lnTo>
                  <a:lnTo>
                    <a:pt x="4" y="94"/>
                  </a:lnTo>
                  <a:lnTo>
                    <a:pt x="0" y="90"/>
                  </a:lnTo>
                  <a:lnTo>
                    <a:pt x="2" y="81"/>
                  </a:lnTo>
                  <a:lnTo>
                    <a:pt x="8" y="74"/>
                  </a:lnTo>
                  <a:lnTo>
                    <a:pt x="13" y="70"/>
                  </a:lnTo>
                  <a:lnTo>
                    <a:pt x="22" y="65"/>
                  </a:lnTo>
                  <a:lnTo>
                    <a:pt x="30" y="62"/>
                  </a:lnTo>
                  <a:lnTo>
                    <a:pt x="38" y="58"/>
                  </a:lnTo>
                  <a:lnTo>
                    <a:pt x="46" y="55"/>
                  </a:lnTo>
                  <a:lnTo>
                    <a:pt x="54" y="51"/>
                  </a:lnTo>
                  <a:lnTo>
                    <a:pt x="67" y="50"/>
                  </a:lnTo>
                  <a:lnTo>
                    <a:pt x="78" y="48"/>
                  </a:lnTo>
                  <a:lnTo>
                    <a:pt x="90" y="45"/>
                  </a:lnTo>
                  <a:lnTo>
                    <a:pt x="101" y="42"/>
                  </a:lnTo>
                  <a:lnTo>
                    <a:pt x="111" y="37"/>
                  </a:lnTo>
                  <a:lnTo>
                    <a:pt x="122" y="30"/>
                  </a:lnTo>
                  <a:lnTo>
                    <a:pt x="130" y="21"/>
                  </a:lnTo>
                  <a:lnTo>
                    <a:pt x="137" y="10"/>
                  </a:lnTo>
                  <a:lnTo>
                    <a:pt x="146" y="5"/>
                  </a:lnTo>
                  <a:lnTo>
                    <a:pt x="156" y="2"/>
                  </a:lnTo>
                  <a:lnTo>
                    <a:pt x="167" y="0"/>
                  </a:lnTo>
                  <a:lnTo>
                    <a:pt x="177" y="0"/>
                  </a:lnTo>
                  <a:lnTo>
                    <a:pt x="188" y="3"/>
                  </a:lnTo>
                  <a:lnTo>
                    <a:pt x="197" y="7"/>
                  </a:lnTo>
                  <a:lnTo>
                    <a:pt x="206" y="13"/>
                  </a:lnTo>
                  <a:lnTo>
                    <a:pt x="214" y="2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0" name="Freeform 66"/>
            <p:cNvSpPr>
              <a:spLocks/>
            </p:cNvSpPr>
            <p:nvPr/>
          </p:nvSpPr>
          <p:spPr bwMode="auto">
            <a:xfrm>
              <a:off x="5260" y="2040"/>
              <a:ext cx="64" cy="88"/>
            </a:xfrm>
            <a:custGeom>
              <a:avLst/>
              <a:gdLst/>
              <a:ahLst/>
              <a:cxnLst>
                <a:cxn ang="0">
                  <a:pos x="128" y="160"/>
                </a:cxn>
                <a:cxn ang="0">
                  <a:pos x="123" y="164"/>
                </a:cxn>
                <a:cxn ang="0">
                  <a:pos x="117" y="167"/>
                </a:cxn>
                <a:cxn ang="0">
                  <a:pos x="112" y="171"/>
                </a:cxn>
                <a:cxn ang="0">
                  <a:pos x="106" y="173"/>
                </a:cxn>
                <a:cxn ang="0">
                  <a:pos x="99" y="175"/>
                </a:cxn>
                <a:cxn ang="0">
                  <a:pos x="91" y="176"/>
                </a:cxn>
                <a:cxn ang="0">
                  <a:pos x="82" y="175"/>
                </a:cxn>
                <a:cxn ang="0">
                  <a:pos x="71" y="173"/>
                </a:cxn>
                <a:cxn ang="0">
                  <a:pos x="58" y="161"/>
                </a:cxn>
                <a:cxn ang="0">
                  <a:pos x="46" y="145"/>
                </a:cxn>
                <a:cxn ang="0">
                  <a:pos x="34" y="125"/>
                </a:cxn>
                <a:cxn ang="0">
                  <a:pos x="24" y="102"/>
                </a:cxn>
                <a:cxn ang="0">
                  <a:pos x="16" y="78"/>
                </a:cxn>
                <a:cxn ang="0">
                  <a:pos x="8" y="59"/>
                </a:cxn>
                <a:cxn ang="0">
                  <a:pos x="3" y="43"/>
                </a:cxn>
                <a:cxn ang="0">
                  <a:pos x="0" y="32"/>
                </a:cxn>
                <a:cxn ang="0">
                  <a:pos x="2" y="28"/>
                </a:cxn>
                <a:cxn ang="0">
                  <a:pos x="7" y="22"/>
                </a:cxn>
                <a:cxn ang="0">
                  <a:pos x="12" y="16"/>
                </a:cxn>
                <a:cxn ang="0">
                  <a:pos x="19" y="12"/>
                </a:cxn>
                <a:cxn ang="0">
                  <a:pos x="25" y="7"/>
                </a:cxn>
                <a:cxn ang="0">
                  <a:pos x="31" y="4"/>
                </a:cxn>
                <a:cxn ang="0">
                  <a:pos x="35" y="1"/>
                </a:cxn>
                <a:cxn ang="0">
                  <a:pos x="37" y="0"/>
                </a:cxn>
                <a:cxn ang="0">
                  <a:pos x="40" y="8"/>
                </a:cxn>
                <a:cxn ang="0">
                  <a:pos x="48" y="25"/>
                </a:cxn>
                <a:cxn ang="0">
                  <a:pos x="61" y="47"/>
                </a:cxn>
                <a:cxn ang="0">
                  <a:pos x="77" y="73"/>
                </a:cxn>
                <a:cxn ang="0">
                  <a:pos x="92" y="100"/>
                </a:cxn>
                <a:cxn ang="0">
                  <a:pos x="107" y="125"/>
                </a:cxn>
                <a:cxn ang="0">
                  <a:pos x="120" y="145"/>
                </a:cxn>
                <a:cxn ang="0">
                  <a:pos x="128" y="160"/>
                </a:cxn>
              </a:cxnLst>
              <a:rect l="0" t="0" r="r" b="b"/>
              <a:pathLst>
                <a:path w="128" h="176">
                  <a:moveTo>
                    <a:pt x="128" y="160"/>
                  </a:moveTo>
                  <a:lnTo>
                    <a:pt x="123" y="164"/>
                  </a:lnTo>
                  <a:lnTo>
                    <a:pt x="117" y="167"/>
                  </a:lnTo>
                  <a:lnTo>
                    <a:pt x="112" y="171"/>
                  </a:lnTo>
                  <a:lnTo>
                    <a:pt x="106" y="173"/>
                  </a:lnTo>
                  <a:lnTo>
                    <a:pt x="99" y="175"/>
                  </a:lnTo>
                  <a:lnTo>
                    <a:pt x="91" y="176"/>
                  </a:lnTo>
                  <a:lnTo>
                    <a:pt x="82" y="175"/>
                  </a:lnTo>
                  <a:lnTo>
                    <a:pt x="71" y="173"/>
                  </a:lnTo>
                  <a:lnTo>
                    <a:pt x="58" y="161"/>
                  </a:lnTo>
                  <a:lnTo>
                    <a:pt x="46" y="145"/>
                  </a:lnTo>
                  <a:lnTo>
                    <a:pt x="34" y="125"/>
                  </a:lnTo>
                  <a:lnTo>
                    <a:pt x="24" y="102"/>
                  </a:lnTo>
                  <a:lnTo>
                    <a:pt x="16" y="78"/>
                  </a:lnTo>
                  <a:lnTo>
                    <a:pt x="8" y="59"/>
                  </a:lnTo>
                  <a:lnTo>
                    <a:pt x="3" y="43"/>
                  </a:lnTo>
                  <a:lnTo>
                    <a:pt x="0" y="32"/>
                  </a:lnTo>
                  <a:lnTo>
                    <a:pt x="2" y="28"/>
                  </a:lnTo>
                  <a:lnTo>
                    <a:pt x="7" y="22"/>
                  </a:lnTo>
                  <a:lnTo>
                    <a:pt x="12" y="16"/>
                  </a:lnTo>
                  <a:lnTo>
                    <a:pt x="19" y="12"/>
                  </a:lnTo>
                  <a:lnTo>
                    <a:pt x="25" y="7"/>
                  </a:lnTo>
                  <a:lnTo>
                    <a:pt x="31" y="4"/>
                  </a:lnTo>
                  <a:lnTo>
                    <a:pt x="35" y="1"/>
                  </a:lnTo>
                  <a:lnTo>
                    <a:pt x="37" y="0"/>
                  </a:lnTo>
                  <a:lnTo>
                    <a:pt x="40" y="8"/>
                  </a:lnTo>
                  <a:lnTo>
                    <a:pt x="48" y="25"/>
                  </a:lnTo>
                  <a:lnTo>
                    <a:pt x="61" y="47"/>
                  </a:lnTo>
                  <a:lnTo>
                    <a:pt x="77" y="73"/>
                  </a:lnTo>
                  <a:lnTo>
                    <a:pt x="92" y="100"/>
                  </a:lnTo>
                  <a:lnTo>
                    <a:pt x="107" y="125"/>
                  </a:lnTo>
                  <a:lnTo>
                    <a:pt x="120" y="145"/>
                  </a:lnTo>
                  <a:lnTo>
                    <a:pt x="128" y="1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1" name="Freeform 67"/>
            <p:cNvSpPr>
              <a:spLocks/>
            </p:cNvSpPr>
            <p:nvPr/>
          </p:nvSpPr>
          <p:spPr bwMode="auto">
            <a:xfrm>
              <a:off x="4967" y="2133"/>
              <a:ext cx="200" cy="65"/>
            </a:xfrm>
            <a:custGeom>
              <a:avLst/>
              <a:gdLst/>
              <a:ahLst/>
              <a:cxnLst>
                <a:cxn ang="0">
                  <a:pos x="318" y="24"/>
                </a:cxn>
                <a:cxn ang="0">
                  <a:pos x="338" y="24"/>
                </a:cxn>
                <a:cxn ang="0">
                  <a:pos x="356" y="31"/>
                </a:cxn>
                <a:cxn ang="0">
                  <a:pos x="372" y="43"/>
                </a:cxn>
                <a:cxn ang="0">
                  <a:pos x="390" y="67"/>
                </a:cxn>
                <a:cxn ang="0">
                  <a:pos x="399" y="88"/>
                </a:cxn>
                <a:cxn ang="0">
                  <a:pos x="384" y="110"/>
                </a:cxn>
                <a:cxn ang="0">
                  <a:pos x="359" y="121"/>
                </a:cxn>
                <a:cxn ang="0">
                  <a:pos x="330" y="122"/>
                </a:cxn>
                <a:cxn ang="0">
                  <a:pos x="299" y="123"/>
                </a:cxn>
                <a:cxn ang="0">
                  <a:pos x="278" y="125"/>
                </a:cxn>
                <a:cxn ang="0">
                  <a:pos x="263" y="126"/>
                </a:cxn>
                <a:cxn ang="0">
                  <a:pos x="246" y="129"/>
                </a:cxn>
                <a:cxn ang="0">
                  <a:pos x="226" y="130"/>
                </a:cxn>
                <a:cxn ang="0">
                  <a:pos x="208" y="130"/>
                </a:cxn>
                <a:cxn ang="0">
                  <a:pos x="191" y="129"/>
                </a:cxn>
                <a:cxn ang="0">
                  <a:pos x="175" y="128"/>
                </a:cxn>
                <a:cxn ang="0">
                  <a:pos x="159" y="124"/>
                </a:cxn>
                <a:cxn ang="0">
                  <a:pos x="135" y="120"/>
                </a:cxn>
                <a:cxn ang="0">
                  <a:pos x="98" y="110"/>
                </a:cxn>
                <a:cxn ang="0">
                  <a:pos x="56" y="100"/>
                </a:cxn>
                <a:cxn ang="0">
                  <a:pos x="17" y="88"/>
                </a:cxn>
                <a:cxn ang="0">
                  <a:pos x="0" y="77"/>
                </a:cxn>
                <a:cxn ang="0">
                  <a:pos x="15" y="62"/>
                </a:cxn>
                <a:cxn ang="0">
                  <a:pos x="45" y="43"/>
                </a:cxn>
                <a:cxn ang="0">
                  <a:pos x="90" y="25"/>
                </a:cxn>
                <a:cxn ang="0">
                  <a:pos x="131" y="14"/>
                </a:cxn>
                <a:cxn ang="0">
                  <a:pos x="158" y="11"/>
                </a:cxn>
                <a:cxn ang="0">
                  <a:pos x="181" y="11"/>
                </a:cxn>
                <a:cxn ang="0">
                  <a:pos x="202" y="16"/>
                </a:cxn>
                <a:cxn ang="0">
                  <a:pos x="218" y="15"/>
                </a:cxn>
                <a:cxn ang="0">
                  <a:pos x="229" y="7"/>
                </a:cxn>
                <a:cxn ang="0">
                  <a:pos x="243" y="1"/>
                </a:cxn>
                <a:cxn ang="0">
                  <a:pos x="258" y="0"/>
                </a:cxn>
                <a:cxn ang="0">
                  <a:pos x="272" y="3"/>
                </a:cxn>
                <a:cxn ang="0">
                  <a:pos x="284" y="7"/>
                </a:cxn>
                <a:cxn ang="0">
                  <a:pos x="295" y="11"/>
                </a:cxn>
                <a:cxn ang="0">
                  <a:pos x="304" y="20"/>
                </a:cxn>
              </a:cxnLst>
              <a:rect l="0" t="0" r="r" b="b"/>
              <a:pathLst>
                <a:path w="399" h="130">
                  <a:moveTo>
                    <a:pt x="307" y="26"/>
                  </a:moveTo>
                  <a:lnTo>
                    <a:pt x="318" y="24"/>
                  </a:lnTo>
                  <a:lnTo>
                    <a:pt x="329" y="24"/>
                  </a:lnTo>
                  <a:lnTo>
                    <a:pt x="338" y="24"/>
                  </a:lnTo>
                  <a:lnTo>
                    <a:pt x="347" y="27"/>
                  </a:lnTo>
                  <a:lnTo>
                    <a:pt x="356" y="31"/>
                  </a:lnTo>
                  <a:lnTo>
                    <a:pt x="364" y="37"/>
                  </a:lnTo>
                  <a:lnTo>
                    <a:pt x="372" y="43"/>
                  </a:lnTo>
                  <a:lnTo>
                    <a:pt x="379" y="53"/>
                  </a:lnTo>
                  <a:lnTo>
                    <a:pt x="390" y="67"/>
                  </a:lnTo>
                  <a:lnTo>
                    <a:pt x="397" y="78"/>
                  </a:lnTo>
                  <a:lnTo>
                    <a:pt x="399" y="88"/>
                  </a:lnTo>
                  <a:lnTo>
                    <a:pt x="395" y="100"/>
                  </a:lnTo>
                  <a:lnTo>
                    <a:pt x="384" y="110"/>
                  </a:lnTo>
                  <a:lnTo>
                    <a:pt x="372" y="117"/>
                  </a:lnTo>
                  <a:lnTo>
                    <a:pt x="359" y="121"/>
                  </a:lnTo>
                  <a:lnTo>
                    <a:pt x="345" y="122"/>
                  </a:lnTo>
                  <a:lnTo>
                    <a:pt x="330" y="122"/>
                  </a:lnTo>
                  <a:lnTo>
                    <a:pt x="315" y="122"/>
                  </a:lnTo>
                  <a:lnTo>
                    <a:pt x="299" y="123"/>
                  </a:lnTo>
                  <a:lnTo>
                    <a:pt x="284" y="124"/>
                  </a:lnTo>
                  <a:lnTo>
                    <a:pt x="278" y="125"/>
                  </a:lnTo>
                  <a:lnTo>
                    <a:pt x="271" y="126"/>
                  </a:lnTo>
                  <a:lnTo>
                    <a:pt x="263" y="126"/>
                  </a:lnTo>
                  <a:lnTo>
                    <a:pt x="255" y="128"/>
                  </a:lnTo>
                  <a:lnTo>
                    <a:pt x="246" y="129"/>
                  </a:lnTo>
                  <a:lnTo>
                    <a:pt x="236" y="129"/>
                  </a:lnTo>
                  <a:lnTo>
                    <a:pt x="226" y="130"/>
                  </a:lnTo>
                  <a:lnTo>
                    <a:pt x="216" y="130"/>
                  </a:lnTo>
                  <a:lnTo>
                    <a:pt x="208" y="130"/>
                  </a:lnTo>
                  <a:lnTo>
                    <a:pt x="199" y="130"/>
                  </a:lnTo>
                  <a:lnTo>
                    <a:pt x="191" y="129"/>
                  </a:lnTo>
                  <a:lnTo>
                    <a:pt x="183" y="128"/>
                  </a:lnTo>
                  <a:lnTo>
                    <a:pt x="175" y="128"/>
                  </a:lnTo>
                  <a:lnTo>
                    <a:pt x="167" y="126"/>
                  </a:lnTo>
                  <a:lnTo>
                    <a:pt x="159" y="124"/>
                  </a:lnTo>
                  <a:lnTo>
                    <a:pt x="151" y="123"/>
                  </a:lnTo>
                  <a:lnTo>
                    <a:pt x="135" y="120"/>
                  </a:lnTo>
                  <a:lnTo>
                    <a:pt x="118" y="115"/>
                  </a:lnTo>
                  <a:lnTo>
                    <a:pt x="98" y="110"/>
                  </a:lnTo>
                  <a:lnTo>
                    <a:pt x="77" y="106"/>
                  </a:lnTo>
                  <a:lnTo>
                    <a:pt x="56" y="100"/>
                  </a:lnTo>
                  <a:lnTo>
                    <a:pt x="37" y="95"/>
                  </a:lnTo>
                  <a:lnTo>
                    <a:pt x="17" y="88"/>
                  </a:lnTo>
                  <a:lnTo>
                    <a:pt x="0" y="82"/>
                  </a:lnTo>
                  <a:lnTo>
                    <a:pt x="0" y="77"/>
                  </a:lnTo>
                  <a:lnTo>
                    <a:pt x="6" y="70"/>
                  </a:lnTo>
                  <a:lnTo>
                    <a:pt x="15" y="62"/>
                  </a:lnTo>
                  <a:lnTo>
                    <a:pt x="28" y="53"/>
                  </a:lnTo>
                  <a:lnTo>
                    <a:pt x="45" y="43"/>
                  </a:lnTo>
                  <a:lnTo>
                    <a:pt x="66" y="34"/>
                  </a:lnTo>
                  <a:lnTo>
                    <a:pt x="90" y="25"/>
                  </a:lnTo>
                  <a:lnTo>
                    <a:pt x="116" y="17"/>
                  </a:lnTo>
                  <a:lnTo>
                    <a:pt x="131" y="14"/>
                  </a:lnTo>
                  <a:lnTo>
                    <a:pt x="145" y="12"/>
                  </a:lnTo>
                  <a:lnTo>
                    <a:pt x="158" y="11"/>
                  </a:lnTo>
                  <a:lnTo>
                    <a:pt x="169" y="11"/>
                  </a:lnTo>
                  <a:lnTo>
                    <a:pt x="181" y="11"/>
                  </a:lnTo>
                  <a:lnTo>
                    <a:pt x="191" y="14"/>
                  </a:lnTo>
                  <a:lnTo>
                    <a:pt x="202" y="16"/>
                  </a:lnTo>
                  <a:lnTo>
                    <a:pt x="212" y="19"/>
                  </a:lnTo>
                  <a:lnTo>
                    <a:pt x="218" y="15"/>
                  </a:lnTo>
                  <a:lnTo>
                    <a:pt x="224" y="10"/>
                  </a:lnTo>
                  <a:lnTo>
                    <a:pt x="229" y="7"/>
                  </a:lnTo>
                  <a:lnTo>
                    <a:pt x="236" y="3"/>
                  </a:lnTo>
                  <a:lnTo>
                    <a:pt x="243" y="1"/>
                  </a:lnTo>
                  <a:lnTo>
                    <a:pt x="250" y="0"/>
                  </a:lnTo>
                  <a:lnTo>
                    <a:pt x="258" y="0"/>
                  </a:lnTo>
                  <a:lnTo>
                    <a:pt x="266" y="1"/>
                  </a:lnTo>
                  <a:lnTo>
                    <a:pt x="272" y="3"/>
                  </a:lnTo>
                  <a:lnTo>
                    <a:pt x="278" y="4"/>
                  </a:lnTo>
                  <a:lnTo>
                    <a:pt x="284" y="7"/>
                  </a:lnTo>
                  <a:lnTo>
                    <a:pt x="291" y="9"/>
                  </a:lnTo>
                  <a:lnTo>
                    <a:pt x="295" y="11"/>
                  </a:lnTo>
                  <a:lnTo>
                    <a:pt x="300" y="16"/>
                  </a:lnTo>
                  <a:lnTo>
                    <a:pt x="304" y="20"/>
                  </a:lnTo>
                  <a:lnTo>
                    <a:pt x="307"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2" name="Freeform 68"/>
            <p:cNvSpPr>
              <a:spLocks/>
            </p:cNvSpPr>
            <p:nvPr/>
          </p:nvSpPr>
          <p:spPr bwMode="auto">
            <a:xfrm>
              <a:off x="4988" y="2146"/>
              <a:ext cx="167" cy="40"/>
            </a:xfrm>
            <a:custGeom>
              <a:avLst/>
              <a:gdLst/>
              <a:ahLst/>
              <a:cxnLst>
                <a:cxn ang="0">
                  <a:pos x="238" y="14"/>
                </a:cxn>
                <a:cxn ang="0">
                  <a:pos x="240" y="22"/>
                </a:cxn>
                <a:cxn ang="0">
                  <a:pos x="253" y="23"/>
                </a:cxn>
                <a:cxn ang="0">
                  <a:pos x="268" y="20"/>
                </a:cxn>
                <a:cxn ang="0">
                  <a:pos x="284" y="18"/>
                </a:cxn>
                <a:cxn ang="0">
                  <a:pos x="304" y="23"/>
                </a:cxn>
                <a:cxn ang="0">
                  <a:pos x="322" y="35"/>
                </a:cxn>
                <a:cxn ang="0">
                  <a:pos x="331" y="51"/>
                </a:cxn>
                <a:cxn ang="0">
                  <a:pos x="328" y="68"/>
                </a:cxn>
                <a:cxn ang="0">
                  <a:pos x="313" y="74"/>
                </a:cxn>
                <a:cxn ang="0">
                  <a:pos x="296" y="77"/>
                </a:cxn>
                <a:cxn ang="0">
                  <a:pos x="277" y="80"/>
                </a:cxn>
                <a:cxn ang="0">
                  <a:pos x="259" y="80"/>
                </a:cxn>
                <a:cxn ang="0">
                  <a:pos x="237" y="81"/>
                </a:cxn>
                <a:cxn ang="0">
                  <a:pos x="216" y="82"/>
                </a:cxn>
                <a:cxn ang="0">
                  <a:pos x="200" y="82"/>
                </a:cxn>
                <a:cxn ang="0">
                  <a:pos x="184" y="82"/>
                </a:cxn>
                <a:cxn ang="0">
                  <a:pos x="160" y="81"/>
                </a:cxn>
                <a:cxn ang="0">
                  <a:pos x="134" y="78"/>
                </a:cxn>
                <a:cxn ang="0">
                  <a:pos x="110" y="76"/>
                </a:cxn>
                <a:cxn ang="0">
                  <a:pos x="86" y="72"/>
                </a:cxn>
                <a:cxn ang="0">
                  <a:pos x="62" y="67"/>
                </a:cxn>
                <a:cxn ang="0">
                  <a:pos x="37" y="60"/>
                </a:cxn>
                <a:cxn ang="0">
                  <a:pos x="13" y="52"/>
                </a:cxn>
                <a:cxn ang="0">
                  <a:pos x="0" y="45"/>
                </a:cxn>
                <a:cxn ang="0">
                  <a:pos x="17" y="36"/>
                </a:cxn>
                <a:cxn ang="0">
                  <a:pos x="47" y="24"/>
                </a:cxn>
                <a:cxn ang="0">
                  <a:pos x="79" y="14"/>
                </a:cxn>
                <a:cxn ang="0">
                  <a:pos x="108" y="8"/>
                </a:cxn>
                <a:cxn ang="0">
                  <a:pos x="131" y="8"/>
                </a:cxn>
                <a:cxn ang="0">
                  <a:pos x="147" y="13"/>
                </a:cxn>
                <a:cxn ang="0">
                  <a:pos x="161" y="20"/>
                </a:cxn>
                <a:cxn ang="0">
                  <a:pos x="177" y="20"/>
                </a:cxn>
                <a:cxn ang="0">
                  <a:pos x="193" y="8"/>
                </a:cxn>
                <a:cxn ang="0">
                  <a:pos x="210" y="0"/>
                </a:cxn>
                <a:cxn ang="0">
                  <a:pos x="229" y="2"/>
                </a:cxn>
              </a:cxnLst>
              <a:rect l="0" t="0" r="r" b="b"/>
              <a:pathLst>
                <a:path w="335" h="82">
                  <a:moveTo>
                    <a:pt x="237" y="9"/>
                  </a:moveTo>
                  <a:lnTo>
                    <a:pt x="238" y="14"/>
                  </a:lnTo>
                  <a:lnTo>
                    <a:pt x="238" y="18"/>
                  </a:lnTo>
                  <a:lnTo>
                    <a:pt x="240" y="22"/>
                  </a:lnTo>
                  <a:lnTo>
                    <a:pt x="244" y="24"/>
                  </a:lnTo>
                  <a:lnTo>
                    <a:pt x="253" y="23"/>
                  </a:lnTo>
                  <a:lnTo>
                    <a:pt x="260" y="22"/>
                  </a:lnTo>
                  <a:lnTo>
                    <a:pt x="268" y="20"/>
                  </a:lnTo>
                  <a:lnTo>
                    <a:pt x="276" y="18"/>
                  </a:lnTo>
                  <a:lnTo>
                    <a:pt x="284" y="18"/>
                  </a:lnTo>
                  <a:lnTo>
                    <a:pt x="293" y="20"/>
                  </a:lnTo>
                  <a:lnTo>
                    <a:pt x="304" y="23"/>
                  </a:lnTo>
                  <a:lnTo>
                    <a:pt x="315" y="29"/>
                  </a:lnTo>
                  <a:lnTo>
                    <a:pt x="322" y="35"/>
                  </a:lnTo>
                  <a:lnTo>
                    <a:pt x="327" y="42"/>
                  </a:lnTo>
                  <a:lnTo>
                    <a:pt x="331" y="51"/>
                  </a:lnTo>
                  <a:lnTo>
                    <a:pt x="335" y="63"/>
                  </a:lnTo>
                  <a:lnTo>
                    <a:pt x="328" y="68"/>
                  </a:lnTo>
                  <a:lnTo>
                    <a:pt x="321" y="72"/>
                  </a:lnTo>
                  <a:lnTo>
                    <a:pt x="313" y="74"/>
                  </a:lnTo>
                  <a:lnTo>
                    <a:pt x="305" y="76"/>
                  </a:lnTo>
                  <a:lnTo>
                    <a:pt x="296" y="77"/>
                  </a:lnTo>
                  <a:lnTo>
                    <a:pt x="286" y="78"/>
                  </a:lnTo>
                  <a:lnTo>
                    <a:pt x="277" y="80"/>
                  </a:lnTo>
                  <a:lnTo>
                    <a:pt x="268" y="80"/>
                  </a:lnTo>
                  <a:lnTo>
                    <a:pt x="259" y="80"/>
                  </a:lnTo>
                  <a:lnTo>
                    <a:pt x="248" y="81"/>
                  </a:lnTo>
                  <a:lnTo>
                    <a:pt x="237" y="81"/>
                  </a:lnTo>
                  <a:lnTo>
                    <a:pt x="226" y="81"/>
                  </a:lnTo>
                  <a:lnTo>
                    <a:pt x="216" y="82"/>
                  </a:lnTo>
                  <a:lnTo>
                    <a:pt x="207" y="82"/>
                  </a:lnTo>
                  <a:lnTo>
                    <a:pt x="200" y="82"/>
                  </a:lnTo>
                  <a:lnTo>
                    <a:pt x="196" y="82"/>
                  </a:lnTo>
                  <a:lnTo>
                    <a:pt x="184" y="82"/>
                  </a:lnTo>
                  <a:lnTo>
                    <a:pt x="171" y="82"/>
                  </a:lnTo>
                  <a:lnTo>
                    <a:pt x="160" y="81"/>
                  </a:lnTo>
                  <a:lnTo>
                    <a:pt x="147" y="80"/>
                  </a:lnTo>
                  <a:lnTo>
                    <a:pt x="134" y="78"/>
                  </a:lnTo>
                  <a:lnTo>
                    <a:pt x="123" y="77"/>
                  </a:lnTo>
                  <a:lnTo>
                    <a:pt x="110" y="76"/>
                  </a:lnTo>
                  <a:lnTo>
                    <a:pt x="97" y="74"/>
                  </a:lnTo>
                  <a:lnTo>
                    <a:pt x="86" y="72"/>
                  </a:lnTo>
                  <a:lnTo>
                    <a:pt x="73" y="69"/>
                  </a:lnTo>
                  <a:lnTo>
                    <a:pt x="62" y="67"/>
                  </a:lnTo>
                  <a:lnTo>
                    <a:pt x="49" y="63"/>
                  </a:lnTo>
                  <a:lnTo>
                    <a:pt x="37" y="60"/>
                  </a:lnTo>
                  <a:lnTo>
                    <a:pt x="26" y="57"/>
                  </a:lnTo>
                  <a:lnTo>
                    <a:pt x="13" y="52"/>
                  </a:lnTo>
                  <a:lnTo>
                    <a:pt x="2" y="47"/>
                  </a:lnTo>
                  <a:lnTo>
                    <a:pt x="0" y="45"/>
                  </a:lnTo>
                  <a:lnTo>
                    <a:pt x="5" y="40"/>
                  </a:lnTo>
                  <a:lnTo>
                    <a:pt x="17" y="36"/>
                  </a:lnTo>
                  <a:lnTo>
                    <a:pt x="30" y="30"/>
                  </a:lnTo>
                  <a:lnTo>
                    <a:pt x="47" y="24"/>
                  </a:lnTo>
                  <a:lnTo>
                    <a:pt x="63" y="18"/>
                  </a:lnTo>
                  <a:lnTo>
                    <a:pt x="79" y="14"/>
                  </a:lnTo>
                  <a:lnTo>
                    <a:pt x="92" y="10"/>
                  </a:lnTo>
                  <a:lnTo>
                    <a:pt x="108" y="8"/>
                  </a:lnTo>
                  <a:lnTo>
                    <a:pt x="120" y="8"/>
                  </a:lnTo>
                  <a:lnTo>
                    <a:pt x="131" y="8"/>
                  </a:lnTo>
                  <a:lnTo>
                    <a:pt x="140" y="10"/>
                  </a:lnTo>
                  <a:lnTo>
                    <a:pt x="147" y="13"/>
                  </a:lnTo>
                  <a:lnTo>
                    <a:pt x="154" y="16"/>
                  </a:lnTo>
                  <a:lnTo>
                    <a:pt x="161" y="20"/>
                  </a:lnTo>
                  <a:lnTo>
                    <a:pt x="169" y="24"/>
                  </a:lnTo>
                  <a:lnTo>
                    <a:pt x="177" y="20"/>
                  </a:lnTo>
                  <a:lnTo>
                    <a:pt x="185" y="14"/>
                  </a:lnTo>
                  <a:lnTo>
                    <a:pt x="193" y="8"/>
                  </a:lnTo>
                  <a:lnTo>
                    <a:pt x="202" y="3"/>
                  </a:lnTo>
                  <a:lnTo>
                    <a:pt x="210" y="0"/>
                  </a:lnTo>
                  <a:lnTo>
                    <a:pt x="220" y="0"/>
                  </a:lnTo>
                  <a:lnTo>
                    <a:pt x="229" y="2"/>
                  </a:lnTo>
                  <a:lnTo>
                    <a:pt x="237" y="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3" name="Rectangle 69"/>
            <p:cNvSpPr>
              <a:spLocks noChangeArrowheads="1"/>
            </p:cNvSpPr>
            <p:nvPr/>
          </p:nvSpPr>
          <p:spPr bwMode="auto">
            <a:xfrm>
              <a:off x="5174" y="1761"/>
              <a:ext cx="21"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4" name="Rectangle 70"/>
            <p:cNvSpPr>
              <a:spLocks noChangeArrowheads="1"/>
            </p:cNvSpPr>
            <p:nvPr/>
          </p:nvSpPr>
          <p:spPr bwMode="auto">
            <a:xfrm>
              <a:off x="5177" y="1772"/>
              <a:ext cx="27"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5" name="Rectangle 71"/>
            <p:cNvSpPr>
              <a:spLocks noChangeArrowheads="1"/>
            </p:cNvSpPr>
            <p:nvPr/>
          </p:nvSpPr>
          <p:spPr bwMode="auto">
            <a:xfrm>
              <a:off x="5200" y="1895"/>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6" name="Rectangle 72"/>
            <p:cNvSpPr>
              <a:spLocks noChangeArrowheads="1"/>
            </p:cNvSpPr>
            <p:nvPr/>
          </p:nvSpPr>
          <p:spPr bwMode="auto">
            <a:xfrm>
              <a:off x="5251" y="2052"/>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7" name="Rectangle 73"/>
            <p:cNvSpPr>
              <a:spLocks noChangeArrowheads="1"/>
            </p:cNvSpPr>
            <p:nvPr/>
          </p:nvSpPr>
          <p:spPr bwMode="auto">
            <a:xfrm>
              <a:off x="5257" y="2065"/>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8" name="Rectangle 74"/>
            <p:cNvSpPr>
              <a:spLocks noChangeArrowheads="1"/>
            </p:cNvSpPr>
            <p:nvPr/>
          </p:nvSpPr>
          <p:spPr bwMode="auto">
            <a:xfrm>
              <a:off x="5260" y="2077"/>
              <a:ext cx="53"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99" name="Rectangle 75"/>
            <p:cNvSpPr>
              <a:spLocks noChangeArrowheads="1"/>
            </p:cNvSpPr>
            <p:nvPr/>
          </p:nvSpPr>
          <p:spPr bwMode="auto">
            <a:xfrm>
              <a:off x="5265" y="2091"/>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0" name="Rectangle 76"/>
            <p:cNvSpPr>
              <a:spLocks noChangeArrowheads="1"/>
            </p:cNvSpPr>
            <p:nvPr/>
          </p:nvSpPr>
          <p:spPr bwMode="auto">
            <a:xfrm>
              <a:off x="5274" y="2101"/>
              <a:ext cx="51"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1" name="Rectangle 77"/>
            <p:cNvSpPr>
              <a:spLocks noChangeArrowheads="1"/>
            </p:cNvSpPr>
            <p:nvPr/>
          </p:nvSpPr>
          <p:spPr bwMode="auto">
            <a:xfrm>
              <a:off x="5277" y="2114"/>
              <a:ext cx="52" cy="7"/>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2" name="Rectangle 78"/>
            <p:cNvSpPr>
              <a:spLocks noChangeArrowheads="1"/>
            </p:cNvSpPr>
            <p:nvPr/>
          </p:nvSpPr>
          <p:spPr bwMode="auto">
            <a:xfrm>
              <a:off x="5208" y="1907"/>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3" name="Rectangle 79"/>
            <p:cNvSpPr>
              <a:spLocks noChangeArrowheads="1"/>
            </p:cNvSpPr>
            <p:nvPr/>
          </p:nvSpPr>
          <p:spPr bwMode="auto">
            <a:xfrm>
              <a:off x="5216" y="1919"/>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4" name="Rectangle 80"/>
            <p:cNvSpPr>
              <a:spLocks noChangeArrowheads="1"/>
            </p:cNvSpPr>
            <p:nvPr/>
          </p:nvSpPr>
          <p:spPr bwMode="auto">
            <a:xfrm>
              <a:off x="5223" y="1931"/>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5" name="Rectangle 81"/>
            <p:cNvSpPr>
              <a:spLocks noChangeArrowheads="1"/>
            </p:cNvSpPr>
            <p:nvPr/>
          </p:nvSpPr>
          <p:spPr bwMode="auto">
            <a:xfrm>
              <a:off x="5229" y="1944"/>
              <a:ext cx="6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6" name="Rectangle 82"/>
            <p:cNvSpPr>
              <a:spLocks noChangeArrowheads="1"/>
            </p:cNvSpPr>
            <p:nvPr/>
          </p:nvSpPr>
          <p:spPr bwMode="auto">
            <a:xfrm>
              <a:off x="5234" y="1955"/>
              <a:ext cx="63"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7" name="Rectangle 83"/>
            <p:cNvSpPr>
              <a:spLocks noChangeArrowheads="1"/>
            </p:cNvSpPr>
            <p:nvPr/>
          </p:nvSpPr>
          <p:spPr bwMode="auto">
            <a:xfrm>
              <a:off x="5242" y="1967"/>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8" name="Rectangle 84"/>
            <p:cNvSpPr>
              <a:spLocks noChangeArrowheads="1"/>
            </p:cNvSpPr>
            <p:nvPr/>
          </p:nvSpPr>
          <p:spPr bwMode="auto">
            <a:xfrm>
              <a:off x="5181" y="1784"/>
              <a:ext cx="28"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109" name="Freeform 85"/>
            <p:cNvSpPr>
              <a:spLocks/>
            </p:cNvSpPr>
            <p:nvPr/>
          </p:nvSpPr>
          <p:spPr bwMode="auto">
            <a:xfrm>
              <a:off x="5185" y="1795"/>
              <a:ext cx="39" cy="5"/>
            </a:xfrm>
            <a:custGeom>
              <a:avLst/>
              <a:gdLst/>
              <a:ahLst/>
              <a:cxnLst>
                <a:cxn ang="0">
                  <a:pos x="77" y="10"/>
                </a:cxn>
                <a:cxn ang="0">
                  <a:pos x="70" y="0"/>
                </a:cxn>
                <a:cxn ang="0">
                  <a:pos x="0" y="0"/>
                </a:cxn>
                <a:cxn ang="0">
                  <a:pos x="3" y="10"/>
                </a:cxn>
                <a:cxn ang="0">
                  <a:pos x="77" y="10"/>
                </a:cxn>
              </a:cxnLst>
              <a:rect l="0" t="0" r="r" b="b"/>
              <a:pathLst>
                <a:path w="77" h="10">
                  <a:moveTo>
                    <a:pt x="77" y="10"/>
                  </a:moveTo>
                  <a:lnTo>
                    <a:pt x="70" y="0"/>
                  </a:lnTo>
                  <a:lnTo>
                    <a:pt x="0" y="0"/>
                  </a:lnTo>
                  <a:lnTo>
                    <a:pt x="3" y="10"/>
                  </a:lnTo>
                  <a:lnTo>
                    <a:pt x="77" y="10"/>
                  </a:lnTo>
                  <a:close/>
                </a:path>
              </a:pathLst>
            </a:custGeom>
            <a:solidFill>
              <a:srgbClr val="60B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05" name="Group 48"/>
          <p:cNvGrpSpPr>
            <a:grpSpLocks noChangeAspect="1"/>
          </p:cNvGrpSpPr>
          <p:nvPr/>
        </p:nvGrpSpPr>
        <p:grpSpPr bwMode="auto">
          <a:xfrm>
            <a:off x="5105400" y="2895600"/>
            <a:ext cx="1176003" cy="1327369"/>
            <a:chOff x="4896" y="1632"/>
            <a:chExt cx="505" cy="570"/>
          </a:xfrm>
        </p:grpSpPr>
        <p:sp>
          <p:nvSpPr>
            <p:cNvPr id="106" name="AutoShape 47"/>
            <p:cNvSpPr>
              <a:spLocks noChangeAspect="1" noChangeArrowheads="1" noTextEdit="1"/>
            </p:cNvSpPr>
            <p:nvPr/>
          </p:nvSpPr>
          <p:spPr bwMode="auto">
            <a:xfrm>
              <a:off x="4896" y="1632"/>
              <a:ext cx="505" cy="5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57"/>
            <p:cNvSpPr>
              <a:spLocks/>
            </p:cNvSpPr>
            <p:nvPr/>
          </p:nvSpPr>
          <p:spPr bwMode="auto">
            <a:xfrm>
              <a:off x="4931" y="1632"/>
              <a:ext cx="431" cy="551"/>
            </a:xfrm>
            <a:custGeom>
              <a:avLst/>
              <a:gdLst/>
              <a:ahLst/>
              <a:cxnLst>
                <a:cxn ang="0">
                  <a:pos x="547" y="176"/>
                </a:cxn>
                <a:cxn ang="0">
                  <a:pos x="556" y="199"/>
                </a:cxn>
                <a:cxn ang="0">
                  <a:pos x="578" y="222"/>
                </a:cxn>
                <a:cxn ang="0">
                  <a:pos x="573" y="249"/>
                </a:cxn>
                <a:cxn ang="0">
                  <a:pos x="585" y="277"/>
                </a:cxn>
                <a:cxn ang="0">
                  <a:pos x="669" y="368"/>
                </a:cxn>
                <a:cxn ang="0">
                  <a:pos x="691" y="428"/>
                </a:cxn>
                <a:cxn ang="0">
                  <a:pos x="649" y="462"/>
                </a:cxn>
                <a:cxn ang="0">
                  <a:pos x="702" y="549"/>
                </a:cxn>
                <a:cxn ang="0">
                  <a:pos x="782" y="657"/>
                </a:cxn>
                <a:cxn ang="0">
                  <a:pos x="791" y="719"/>
                </a:cxn>
                <a:cxn ang="0">
                  <a:pos x="773" y="770"/>
                </a:cxn>
                <a:cxn ang="0">
                  <a:pos x="747" y="784"/>
                </a:cxn>
                <a:cxn ang="0">
                  <a:pos x="859" y="905"/>
                </a:cxn>
                <a:cxn ang="0">
                  <a:pos x="834" y="927"/>
                </a:cxn>
                <a:cxn ang="0">
                  <a:pos x="844" y="962"/>
                </a:cxn>
                <a:cxn ang="0">
                  <a:pos x="824" y="1026"/>
                </a:cxn>
                <a:cxn ang="0">
                  <a:pos x="736" y="1045"/>
                </a:cxn>
                <a:cxn ang="0">
                  <a:pos x="702" y="1044"/>
                </a:cxn>
                <a:cxn ang="0">
                  <a:pos x="673" y="1036"/>
                </a:cxn>
                <a:cxn ang="0">
                  <a:pos x="619" y="1058"/>
                </a:cxn>
                <a:cxn ang="0">
                  <a:pos x="532" y="1089"/>
                </a:cxn>
                <a:cxn ang="0">
                  <a:pos x="438" y="1102"/>
                </a:cxn>
                <a:cxn ang="0">
                  <a:pos x="342" y="1093"/>
                </a:cxn>
                <a:cxn ang="0">
                  <a:pos x="278" y="1072"/>
                </a:cxn>
                <a:cxn ang="0">
                  <a:pos x="246" y="1062"/>
                </a:cxn>
                <a:cxn ang="0">
                  <a:pos x="192" y="1077"/>
                </a:cxn>
                <a:cxn ang="0">
                  <a:pos x="126" y="1058"/>
                </a:cxn>
                <a:cxn ang="0">
                  <a:pos x="91" y="1028"/>
                </a:cxn>
                <a:cxn ang="0">
                  <a:pos x="73" y="1025"/>
                </a:cxn>
                <a:cxn ang="0">
                  <a:pos x="44" y="1017"/>
                </a:cxn>
                <a:cxn ang="0">
                  <a:pos x="11" y="997"/>
                </a:cxn>
                <a:cxn ang="0">
                  <a:pos x="3" y="967"/>
                </a:cxn>
                <a:cxn ang="0">
                  <a:pos x="25" y="944"/>
                </a:cxn>
                <a:cxn ang="0">
                  <a:pos x="23" y="915"/>
                </a:cxn>
                <a:cxn ang="0">
                  <a:pos x="126" y="746"/>
                </a:cxn>
                <a:cxn ang="0">
                  <a:pos x="120" y="727"/>
                </a:cxn>
                <a:cxn ang="0">
                  <a:pos x="104" y="702"/>
                </a:cxn>
                <a:cxn ang="0">
                  <a:pos x="102" y="663"/>
                </a:cxn>
                <a:cxn ang="0">
                  <a:pos x="91" y="629"/>
                </a:cxn>
                <a:cxn ang="0">
                  <a:pos x="191" y="512"/>
                </a:cxn>
                <a:cxn ang="0">
                  <a:pos x="251" y="425"/>
                </a:cxn>
                <a:cxn ang="0">
                  <a:pos x="231" y="403"/>
                </a:cxn>
                <a:cxn ang="0">
                  <a:pos x="223" y="373"/>
                </a:cxn>
                <a:cxn ang="0">
                  <a:pos x="217" y="343"/>
                </a:cxn>
                <a:cxn ang="0">
                  <a:pos x="297" y="237"/>
                </a:cxn>
                <a:cxn ang="0">
                  <a:pos x="284" y="226"/>
                </a:cxn>
                <a:cxn ang="0">
                  <a:pos x="304" y="188"/>
                </a:cxn>
                <a:cxn ang="0">
                  <a:pos x="334" y="154"/>
                </a:cxn>
                <a:cxn ang="0">
                  <a:pos x="352" y="99"/>
                </a:cxn>
                <a:cxn ang="0">
                  <a:pos x="402" y="48"/>
                </a:cxn>
                <a:cxn ang="0">
                  <a:pos x="443" y="0"/>
                </a:cxn>
                <a:cxn ang="0">
                  <a:pos x="495" y="70"/>
                </a:cxn>
                <a:cxn ang="0">
                  <a:pos x="560" y="159"/>
                </a:cxn>
              </a:cxnLst>
              <a:rect l="0" t="0" r="r" b="b"/>
              <a:pathLst>
                <a:path w="863" h="1102">
                  <a:moveTo>
                    <a:pt x="560" y="159"/>
                  </a:moveTo>
                  <a:lnTo>
                    <a:pt x="557" y="165"/>
                  </a:lnTo>
                  <a:lnTo>
                    <a:pt x="553" y="171"/>
                  </a:lnTo>
                  <a:lnTo>
                    <a:pt x="547" y="176"/>
                  </a:lnTo>
                  <a:lnTo>
                    <a:pt x="542" y="181"/>
                  </a:lnTo>
                  <a:lnTo>
                    <a:pt x="547" y="188"/>
                  </a:lnTo>
                  <a:lnTo>
                    <a:pt x="551" y="194"/>
                  </a:lnTo>
                  <a:lnTo>
                    <a:pt x="556" y="199"/>
                  </a:lnTo>
                  <a:lnTo>
                    <a:pt x="561" y="206"/>
                  </a:lnTo>
                  <a:lnTo>
                    <a:pt x="566" y="212"/>
                  </a:lnTo>
                  <a:lnTo>
                    <a:pt x="571" y="218"/>
                  </a:lnTo>
                  <a:lnTo>
                    <a:pt x="578" y="222"/>
                  </a:lnTo>
                  <a:lnTo>
                    <a:pt x="584" y="228"/>
                  </a:lnTo>
                  <a:lnTo>
                    <a:pt x="581" y="236"/>
                  </a:lnTo>
                  <a:lnTo>
                    <a:pt x="578" y="243"/>
                  </a:lnTo>
                  <a:lnTo>
                    <a:pt x="573" y="249"/>
                  </a:lnTo>
                  <a:lnTo>
                    <a:pt x="566" y="255"/>
                  </a:lnTo>
                  <a:lnTo>
                    <a:pt x="569" y="257"/>
                  </a:lnTo>
                  <a:lnTo>
                    <a:pt x="575" y="265"/>
                  </a:lnTo>
                  <a:lnTo>
                    <a:pt x="585" y="277"/>
                  </a:lnTo>
                  <a:lnTo>
                    <a:pt x="600" y="294"/>
                  </a:lnTo>
                  <a:lnTo>
                    <a:pt x="618" y="315"/>
                  </a:lnTo>
                  <a:lnTo>
                    <a:pt x="641" y="339"/>
                  </a:lnTo>
                  <a:lnTo>
                    <a:pt x="669" y="368"/>
                  </a:lnTo>
                  <a:lnTo>
                    <a:pt x="700" y="400"/>
                  </a:lnTo>
                  <a:lnTo>
                    <a:pt x="704" y="408"/>
                  </a:lnTo>
                  <a:lnTo>
                    <a:pt x="699" y="417"/>
                  </a:lnTo>
                  <a:lnTo>
                    <a:pt x="691" y="428"/>
                  </a:lnTo>
                  <a:lnTo>
                    <a:pt x="681" y="439"/>
                  </a:lnTo>
                  <a:lnTo>
                    <a:pt x="668" y="448"/>
                  </a:lnTo>
                  <a:lnTo>
                    <a:pt x="658" y="456"/>
                  </a:lnTo>
                  <a:lnTo>
                    <a:pt x="649" y="462"/>
                  </a:lnTo>
                  <a:lnTo>
                    <a:pt x="646" y="465"/>
                  </a:lnTo>
                  <a:lnTo>
                    <a:pt x="666" y="492"/>
                  </a:lnTo>
                  <a:lnTo>
                    <a:pt x="684" y="520"/>
                  </a:lnTo>
                  <a:lnTo>
                    <a:pt x="702" y="549"/>
                  </a:lnTo>
                  <a:lnTo>
                    <a:pt x="721" y="576"/>
                  </a:lnTo>
                  <a:lnTo>
                    <a:pt x="741" y="604"/>
                  </a:lnTo>
                  <a:lnTo>
                    <a:pt x="760" y="632"/>
                  </a:lnTo>
                  <a:lnTo>
                    <a:pt x="782" y="657"/>
                  </a:lnTo>
                  <a:lnTo>
                    <a:pt x="805" y="682"/>
                  </a:lnTo>
                  <a:lnTo>
                    <a:pt x="805" y="695"/>
                  </a:lnTo>
                  <a:lnTo>
                    <a:pt x="800" y="708"/>
                  </a:lnTo>
                  <a:lnTo>
                    <a:pt x="791" y="719"/>
                  </a:lnTo>
                  <a:lnTo>
                    <a:pt x="781" y="728"/>
                  </a:lnTo>
                  <a:lnTo>
                    <a:pt x="782" y="743"/>
                  </a:lnTo>
                  <a:lnTo>
                    <a:pt x="780" y="757"/>
                  </a:lnTo>
                  <a:lnTo>
                    <a:pt x="773" y="770"/>
                  </a:lnTo>
                  <a:lnTo>
                    <a:pt x="761" y="779"/>
                  </a:lnTo>
                  <a:lnTo>
                    <a:pt x="757" y="780"/>
                  </a:lnTo>
                  <a:lnTo>
                    <a:pt x="752" y="782"/>
                  </a:lnTo>
                  <a:lnTo>
                    <a:pt x="747" y="784"/>
                  </a:lnTo>
                  <a:lnTo>
                    <a:pt x="744" y="786"/>
                  </a:lnTo>
                  <a:lnTo>
                    <a:pt x="863" y="894"/>
                  </a:lnTo>
                  <a:lnTo>
                    <a:pt x="863" y="899"/>
                  </a:lnTo>
                  <a:lnTo>
                    <a:pt x="859" y="905"/>
                  </a:lnTo>
                  <a:lnTo>
                    <a:pt x="854" y="911"/>
                  </a:lnTo>
                  <a:lnTo>
                    <a:pt x="847" y="915"/>
                  </a:lnTo>
                  <a:lnTo>
                    <a:pt x="840" y="921"/>
                  </a:lnTo>
                  <a:lnTo>
                    <a:pt x="834" y="927"/>
                  </a:lnTo>
                  <a:lnTo>
                    <a:pt x="830" y="931"/>
                  </a:lnTo>
                  <a:lnTo>
                    <a:pt x="830" y="936"/>
                  </a:lnTo>
                  <a:lnTo>
                    <a:pt x="837" y="949"/>
                  </a:lnTo>
                  <a:lnTo>
                    <a:pt x="844" y="962"/>
                  </a:lnTo>
                  <a:lnTo>
                    <a:pt x="849" y="977"/>
                  </a:lnTo>
                  <a:lnTo>
                    <a:pt x="850" y="994"/>
                  </a:lnTo>
                  <a:lnTo>
                    <a:pt x="840" y="1012"/>
                  </a:lnTo>
                  <a:lnTo>
                    <a:pt x="824" y="1026"/>
                  </a:lnTo>
                  <a:lnTo>
                    <a:pt x="802" y="1035"/>
                  </a:lnTo>
                  <a:lnTo>
                    <a:pt x="779" y="1041"/>
                  </a:lnTo>
                  <a:lnTo>
                    <a:pt x="756" y="1044"/>
                  </a:lnTo>
                  <a:lnTo>
                    <a:pt x="736" y="1045"/>
                  </a:lnTo>
                  <a:lnTo>
                    <a:pt x="722" y="1045"/>
                  </a:lnTo>
                  <a:lnTo>
                    <a:pt x="717" y="1045"/>
                  </a:lnTo>
                  <a:lnTo>
                    <a:pt x="709" y="1045"/>
                  </a:lnTo>
                  <a:lnTo>
                    <a:pt x="702" y="1044"/>
                  </a:lnTo>
                  <a:lnTo>
                    <a:pt x="694" y="1043"/>
                  </a:lnTo>
                  <a:lnTo>
                    <a:pt x="688" y="1041"/>
                  </a:lnTo>
                  <a:lnTo>
                    <a:pt x="679" y="1039"/>
                  </a:lnTo>
                  <a:lnTo>
                    <a:pt x="673" y="1036"/>
                  </a:lnTo>
                  <a:lnTo>
                    <a:pt x="666" y="1036"/>
                  </a:lnTo>
                  <a:lnTo>
                    <a:pt x="659" y="1036"/>
                  </a:lnTo>
                  <a:lnTo>
                    <a:pt x="639" y="1048"/>
                  </a:lnTo>
                  <a:lnTo>
                    <a:pt x="619" y="1058"/>
                  </a:lnTo>
                  <a:lnTo>
                    <a:pt x="599" y="1067"/>
                  </a:lnTo>
                  <a:lnTo>
                    <a:pt x="577" y="1075"/>
                  </a:lnTo>
                  <a:lnTo>
                    <a:pt x="555" y="1084"/>
                  </a:lnTo>
                  <a:lnTo>
                    <a:pt x="532" y="1089"/>
                  </a:lnTo>
                  <a:lnTo>
                    <a:pt x="509" y="1095"/>
                  </a:lnTo>
                  <a:lnTo>
                    <a:pt x="486" y="1099"/>
                  </a:lnTo>
                  <a:lnTo>
                    <a:pt x="462" y="1101"/>
                  </a:lnTo>
                  <a:lnTo>
                    <a:pt x="438" y="1102"/>
                  </a:lnTo>
                  <a:lnTo>
                    <a:pt x="414" y="1102"/>
                  </a:lnTo>
                  <a:lnTo>
                    <a:pt x="390" y="1101"/>
                  </a:lnTo>
                  <a:lnTo>
                    <a:pt x="366" y="1097"/>
                  </a:lnTo>
                  <a:lnTo>
                    <a:pt x="342" y="1093"/>
                  </a:lnTo>
                  <a:lnTo>
                    <a:pt x="319" y="1086"/>
                  </a:lnTo>
                  <a:lnTo>
                    <a:pt x="295" y="1078"/>
                  </a:lnTo>
                  <a:lnTo>
                    <a:pt x="286" y="1075"/>
                  </a:lnTo>
                  <a:lnTo>
                    <a:pt x="278" y="1072"/>
                  </a:lnTo>
                  <a:lnTo>
                    <a:pt x="270" y="1069"/>
                  </a:lnTo>
                  <a:lnTo>
                    <a:pt x="262" y="1064"/>
                  </a:lnTo>
                  <a:lnTo>
                    <a:pt x="254" y="1063"/>
                  </a:lnTo>
                  <a:lnTo>
                    <a:pt x="246" y="1062"/>
                  </a:lnTo>
                  <a:lnTo>
                    <a:pt x="237" y="1065"/>
                  </a:lnTo>
                  <a:lnTo>
                    <a:pt x="229" y="1072"/>
                  </a:lnTo>
                  <a:lnTo>
                    <a:pt x="210" y="1075"/>
                  </a:lnTo>
                  <a:lnTo>
                    <a:pt x="192" y="1077"/>
                  </a:lnTo>
                  <a:lnTo>
                    <a:pt x="174" y="1075"/>
                  </a:lnTo>
                  <a:lnTo>
                    <a:pt x="157" y="1072"/>
                  </a:lnTo>
                  <a:lnTo>
                    <a:pt x="141" y="1066"/>
                  </a:lnTo>
                  <a:lnTo>
                    <a:pt x="126" y="1058"/>
                  </a:lnTo>
                  <a:lnTo>
                    <a:pt x="112" y="1047"/>
                  </a:lnTo>
                  <a:lnTo>
                    <a:pt x="99" y="1033"/>
                  </a:lnTo>
                  <a:lnTo>
                    <a:pt x="96" y="1030"/>
                  </a:lnTo>
                  <a:lnTo>
                    <a:pt x="91" y="1028"/>
                  </a:lnTo>
                  <a:lnTo>
                    <a:pt x="87" y="1027"/>
                  </a:lnTo>
                  <a:lnTo>
                    <a:pt x="82" y="1026"/>
                  </a:lnTo>
                  <a:lnTo>
                    <a:pt x="78" y="1026"/>
                  </a:lnTo>
                  <a:lnTo>
                    <a:pt x="73" y="1025"/>
                  </a:lnTo>
                  <a:lnTo>
                    <a:pt x="67" y="1025"/>
                  </a:lnTo>
                  <a:lnTo>
                    <a:pt x="63" y="1024"/>
                  </a:lnTo>
                  <a:lnTo>
                    <a:pt x="53" y="1020"/>
                  </a:lnTo>
                  <a:lnTo>
                    <a:pt x="44" y="1017"/>
                  </a:lnTo>
                  <a:lnTo>
                    <a:pt x="35" y="1013"/>
                  </a:lnTo>
                  <a:lnTo>
                    <a:pt x="27" y="1009"/>
                  </a:lnTo>
                  <a:lnTo>
                    <a:pt x="19" y="1004"/>
                  </a:lnTo>
                  <a:lnTo>
                    <a:pt x="11" y="997"/>
                  </a:lnTo>
                  <a:lnTo>
                    <a:pt x="5" y="990"/>
                  </a:lnTo>
                  <a:lnTo>
                    <a:pt x="0" y="982"/>
                  </a:lnTo>
                  <a:lnTo>
                    <a:pt x="0" y="974"/>
                  </a:lnTo>
                  <a:lnTo>
                    <a:pt x="3" y="967"/>
                  </a:lnTo>
                  <a:lnTo>
                    <a:pt x="6" y="961"/>
                  </a:lnTo>
                  <a:lnTo>
                    <a:pt x="12" y="954"/>
                  </a:lnTo>
                  <a:lnTo>
                    <a:pt x="18" y="950"/>
                  </a:lnTo>
                  <a:lnTo>
                    <a:pt x="25" y="944"/>
                  </a:lnTo>
                  <a:lnTo>
                    <a:pt x="30" y="937"/>
                  </a:lnTo>
                  <a:lnTo>
                    <a:pt x="35" y="931"/>
                  </a:lnTo>
                  <a:lnTo>
                    <a:pt x="28" y="924"/>
                  </a:lnTo>
                  <a:lnTo>
                    <a:pt x="23" y="915"/>
                  </a:lnTo>
                  <a:lnTo>
                    <a:pt x="20" y="906"/>
                  </a:lnTo>
                  <a:lnTo>
                    <a:pt x="21" y="896"/>
                  </a:lnTo>
                  <a:lnTo>
                    <a:pt x="119" y="750"/>
                  </a:lnTo>
                  <a:lnTo>
                    <a:pt x="126" y="746"/>
                  </a:lnTo>
                  <a:lnTo>
                    <a:pt x="128" y="740"/>
                  </a:lnTo>
                  <a:lnTo>
                    <a:pt x="127" y="735"/>
                  </a:lnTo>
                  <a:lnTo>
                    <a:pt x="125" y="731"/>
                  </a:lnTo>
                  <a:lnTo>
                    <a:pt x="120" y="727"/>
                  </a:lnTo>
                  <a:lnTo>
                    <a:pt x="114" y="723"/>
                  </a:lnTo>
                  <a:lnTo>
                    <a:pt x="111" y="717"/>
                  </a:lnTo>
                  <a:lnTo>
                    <a:pt x="109" y="712"/>
                  </a:lnTo>
                  <a:lnTo>
                    <a:pt x="104" y="702"/>
                  </a:lnTo>
                  <a:lnTo>
                    <a:pt x="103" y="690"/>
                  </a:lnTo>
                  <a:lnTo>
                    <a:pt x="104" y="679"/>
                  </a:lnTo>
                  <a:lnTo>
                    <a:pt x="109" y="669"/>
                  </a:lnTo>
                  <a:lnTo>
                    <a:pt x="102" y="663"/>
                  </a:lnTo>
                  <a:lnTo>
                    <a:pt x="94" y="654"/>
                  </a:lnTo>
                  <a:lnTo>
                    <a:pt x="88" y="643"/>
                  </a:lnTo>
                  <a:lnTo>
                    <a:pt x="84" y="636"/>
                  </a:lnTo>
                  <a:lnTo>
                    <a:pt x="91" y="629"/>
                  </a:lnTo>
                  <a:lnTo>
                    <a:pt x="108" y="610"/>
                  </a:lnTo>
                  <a:lnTo>
                    <a:pt x="132" y="581"/>
                  </a:lnTo>
                  <a:lnTo>
                    <a:pt x="161" y="548"/>
                  </a:lnTo>
                  <a:lnTo>
                    <a:pt x="191" y="512"/>
                  </a:lnTo>
                  <a:lnTo>
                    <a:pt x="219" y="478"/>
                  </a:lnTo>
                  <a:lnTo>
                    <a:pt x="242" y="450"/>
                  </a:lnTo>
                  <a:lnTo>
                    <a:pt x="257" y="429"/>
                  </a:lnTo>
                  <a:lnTo>
                    <a:pt x="251" y="425"/>
                  </a:lnTo>
                  <a:lnTo>
                    <a:pt x="245" y="421"/>
                  </a:lnTo>
                  <a:lnTo>
                    <a:pt x="240" y="415"/>
                  </a:lnTo>
                  <a:lnTo>
                    <a:pt x="236" y="409"/>
                  </a:lnTo>
                  <a:lnTo>
                    <a:pt x="231" y="403"/>
                  </a:lnTo>
                  <a:lnTo>
                    <a:pt x="227" y="397"/>
                  </a:lnTo>
                  <a:lnTo>
                    <a:pt x="225" y="391"/>
                  </a:lnTo>
                  <a:lnTo>
                    <a:pt x="223" y="384"/>
                  </a:lnTo>
                  <a:lnTo>
                    <a:pt x="223" y="373"/>
                  </a:lnTo>
                  <a:lnTo>
                    <a:pt x="227" y="363"/>
                  </a:lnTo>
                  <a:lnTo>
                    <a:pt x="229" y="355"/>
                  </a:lnTo>
                  <a:lnTo>
                    <a:pt x="221" y="349"/>
                  </a:lnTo>
                  <a:lnTo>
                    <a:pt x="217" y="343"/>
                  </a:lnTo>
                  <a:lnTo>
                    <a:pt x="214" y="339"/>
                  </a:lnTo>
                  <a:lnTo>
                    <a:pt x="211" y="333"/>
                  </a:lnTo>
                  <a:lnTo>
                    <a:pt x="211" y="327"/>
                  </a:lnTo>
                  <a:lnTo>
                    <a:pt x="297" y="237"/>
                  </a:lnTo>
                  <a:lnTo>
                    <a:pt x="294" y="234"/>
                  </a:lnTo>
                  <a:lnTo>
                    <a:pt x="290" y="233"/>
                  </a:lnTo>
                  <a:lnTo>
                    <a:pt x="286" y="231"/>
                  </a:lnTo>
                  <a:lnTo>
                    <a:pt x="284" y="226"/>
                  </a:lnTo>
                  <a:lnTo>
                    <a:pt x="287" y="216"/>
                  </a:lnTo>
                  <a:lnTo>
                    <a:pt x="292" y="206"/>
                  </a:lnTo>
                  <a:lnTo>
                    <a:pt x="298" y="197"/>
                  </a:lnTo>
                  <a:lnTo>
                    <a:pt x="304" y="188"/>
                  </a:lnTo>
                  <a:lnTo>
                    <a:pt x="312" y="180"/>
                  </a:lnTo>
                  <a:lnTo>
                    <a:pt x="319" y="172"/>
                  </a:lnTo>
                  <a:lnTo>
                    <a:pt x="327" y="163"/>
                  </a:lnTo>
                  <a:lnTo>
                    <a:pt x="334" y="154"/>
                  </a:lnTo>
                  <a:lnTo>
                    <a:pt x="329" y="138"/>
                  </a:lnTo>
                  <a:lnTo>
                    <a:pt x="332" y="124"/>
                  </a:lnTo>
                  <a:lnTo>
                    <a:pt x="340" y="112"/>
                  </a:lnTo>
                  <a:lnTo>
                    <a:pt x="352" y="99"/>
                  </a:lnTo>
                  <a:lnTo>
                    <a:pt x="365" y="86"/>
                  </a:lnTo>
                  <a:lnTo>
                    <a:pt x="377" y="74"/>
                  </a:lnTo>
                  <a:lnTo>
                    <a:pt x="389" y="61"/>
                  </a:lnTo>
                  <a:lnTo>
                    <a:pt x="402" y="48"/>
                  </a:lnTo>
                  <a:lnTo>
                    <a:pt x="412" y="36"/>
                  </a:lnTo>
                  <a:lnTo>
                    <a:pt x="423" y="23"/>
                  </a:lnTo>
                  <a:lnTo>
                    <a:pt x="434" y="12"/>
                  </a:lnTo>
                  <a:lnTo>
                    <a:pt x="443" y="0"/>
                  </a:lnTo>
                  <a:lnTo>
                    <a:pt x="449" y="13"/>
                  </a:lnTo>
                  <a:lnTo>
                    <a:pt x="460" y="30"/>
                  </a:lnTo>
                  <a:lnTo>
                    <a:pt x="477" y="50"/>
                  </a:lnTo>
                  <a:lnTo>
                    <a:pt x="495" y="70"/>
                  </a:lnTo>
                  <a:lnTo>
                    <a:pt x="515" y="93"/>
                  </a:lnTo>
                  <a:lnTo>
                    <a:pt x="533" y="116"/>
                  </a:lnTo>
                  <a:lnTo>
                    <a:pt x="548" y="138"/>
                  </a:lnTo>
                  <a:lnTo>
                    <a:pt x="560" y="15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58"/>
            <p:cNvSpPr>
              <a:spLocks/>
            </p:cNvSpPr>
            <p:nvPr/>
          </p:nvSpPr>
          <p:spPr bwMode="auto">
            <a:xfrm>
              <a:off x="5109" y="1649"/>
              <a:ext cx="87" cy="73"/>
            </a:xfrm>
            <a:custGeom>
              <a:avLst/>
              <a:gdLst/>
              <a:ahLst/>
              <a:cxnLst>
                <a:cxn ang="0">
                  <a:pos x="83" y="0"/>
                </a:cxn>
                <a:cxn ang="0">
                  <a:pos x="93" y="14"/>
                </a:cxn>
                <a:cxn ang="0">
                  <a:pos x="103" y="28"/>
                </a:cxn>
                <a:cxn ang="0">
                  <a:pos x="115" y="42"/>
                </a:cxn>
                <a:cxn ang="0">
                  <a:pos x="126" y="55"/>
                </a:cxn>
                <a:cxn ang="0">
                  <a:pos x="138" y="68"/>
                </a:cxn>
                <a:cxn ang="0">
                  <a:pos x="151" y="81"/>
                </a:cxn>
                <a:cxn ang="0">
                  <a:pos x="161" y="95"/>
                </a:cxn>
                <a:cxn ang="0">
                  <a:pos x="173" y="109"/>
                </a:cxn>
                <a:cxn ang="0">
                  <a:pos x="174" y="116"/>
                </a:cxn>
                <a:cxn ang="0">
                  <a:pos x="169" y="120"/>
                </a:cxn>
                <a:cxn ang="0">
                  <a:pos x="163" y="124"/>
                </a:cxn>
                <a:cxn ang="0">
                  <a:pos x="158" y="128"/>
                </a:cxn>
                <a:cxn ang="0">
                  <a:pos x="151" y="132"/>
                </a:cxn>
                <a:cxn ang="0">
                  <a:pos x="143" y="133"/>
                </a:cxn>
                <a:cxn ang="0">
                  <a:pos x="136" y="133"/>
                </a:cxn>
                <a:cxn ang="0">
                  <a:pos x="128" y="132"/>
                </a:cxn>
                <a:cxn ang="0">
                  <a:pos x="120" y="132"/>
                </a:cxn>
                <a:cxn ang="0">
                  <a:pos x="114" y="134"/>
                </a:cxn>
                <a:cxn ang="0">
                  <a:pos x="108" y="139"/>
                </a:cxn>
                <a:cxn ang="0">
                  <a:pos x="103" y="147"/>
                </a:cxn>
                <a:cxn ang="0">
                  <a:pos x="99" y="147"/>
                </a:cxn>
                <a:cxn ang="0">
                  <a:pos x="93" y="147"/>
                </a:cxn>
                <a:cxn ang="0">
                  <a:pos x="88" y="147"/>
                </a:cxn>
                <a:cxn ang="0">
                  <a:pos x="84" y="147"/>
                </a:cxn>
                <a:cxn ang="0">
                  <a:pos x="79" y="146"/>
                </a:cxn>
                <a:cxn ang="0">
                  <a:pos x="76" y="143"/>
                </a:cxn>
                <a:cxn ang="0">
                  <a:pos x="71" y="141"/>
                </a:cxn>
                <a:cxn ang="0">
                  <a:pos x="68" y="138"/>
                </a:cxn>
                <a:cxn ang="0">
                  <a:pos x="62" y="131"/>
                </a:cxn>
                <a:cxn ang="0">
                  <a:pos x="58" y="123"/>
                </a:cxn>
                <a:cxn ang="0">
                  <a:pos x="56" y="115"/>
                </a:cxn>
                <a:cxn ang="0">
                  <a:pos x="50" y="108"/>
                </a:cxn>
                <a:cxn ang="0">
                  <a:pos x="47" y="110"/>
                </a:cxn>
                <a:cxn ang="0">
                  <a:pos x="42" y="111"/>
                </a:cxn>
                <a:cxn ang="0">
                  <a:pos x="38" y="113"/>
                </a:cxn>
                <a:cxn ang="0">
                  <a:pos x="34" y="115"/>
                </a:cxn>
                <a:cxn ang="0">
                  <a:pos x="30" y="116"/>
                </a:cxn>
                <a:cxn ang="0">
                  <a:pos x="25" y="117"/>
                </a:cxn>
                <a:cxn ang="0">
                  <a:pos x="20" y="117"/>
                </a:cxn>
                <a:cxn ang="0">
                  <a:pos x="16" y="116"/>
                </a:cxn>
                <a:cxn ang="0">
                  <a:pos x="11" y="113"/>
                </a:cxn>
                <a:cxn ang="0">
                  <a:pos x="8" y="111"/>
                </a:cxn>
                <a:cxn ang="0">
                  <a:pos x="3" y="109"/>
                </a:cxn>
                <a:cxn ang="0">
                  <a:pos x="0" y="104"/>
                </a:cxn>
                <a:cxn ang="0">
                  <a:pos x="10" y="90"/>
                </a:cxn>
                <a:cxn ang="0">
                  <a:pos x="22" y="74"/>
                </a:cxn>
                <a:cxn ang="0">
                  <a:pos x="34" y="57"/>
                </a:cxn>
                <a:cxn ang="0">
                  <a:pos x="47" y="40"/>
                </a:cxn>
                <a:cxn ang="0">
                  <a:pos x="58" y="25"/>
                </a:cxn>
                <a:cxn ang="0">
                  <a:pos x="70" y="12"/>
                </a:cxn>
                <a:cxn ang="0">
                  <a:pos x="78" y="3"/>
                </a:cxn>
                <a:cxn ang="0">
                  <a:pos x="83" y="0"/>
                </a:cxn>
              </a:cxnLst>
              <a:rect l="0" t="0" r="r" b="b"/>
              <a:pathLst>
                <a:path w="174" h="147">
                  <a:moveTo>
                    <a:pt x="83" y="0"/>
                  </a:moveTo>
                  <a:lnTo>
                    <a:pt x="93" y="14"/>
                  </a:lnTo>
                  <a:lnTo>
                    <a:pt x="103" y="28"/>
                  </a:lnTo>
                  <a:lnTo>
                    <a:pt x="115" y="42"/>
                  </a:lnTo>
                  <a:lnTo>
                    <a:pt x="126" y="55"/>
                  </a:lnTo>
                  <a:lnTo>
                    <a:pt x="138" y="68"/>
                  </a:lnTo>
                  <a:lnTo>
                    <a:pt x="151" y="81"/>
                  </a:lnTo>
                  <a:lnTo>
                    <a:pt x="161" y="95"/>
                  </a:lnTo>
                  <a:lnTo>
                    <a:pt x="173" y="109"/>
                  </a:lnTo>
                  <a:lnTo>
                    <a:pt x="174" y="116"/>
                  </a:lnTo>
                  <a:lnTo>
                    <a:pt x="169" y="120"/>
                  </a:lnTo>
                  <a:lnTo>
                    <a:pt x="163" y="124"/>
                  </a:lnTo>
                  <a:lnTo>
                    <a:pt x="158" y="128"/>
                  </a:lnTo>
                  <a:lnTo>
                    <a:pt x="151" y="132"/>
                  </a:lnTo>
                  <a:lnTo>
                    <a:pt x="143" y="133"/>
                  </a:lnTo>
                  <a:lnTo>
                    <a:pt x="136" y="133"/>
                  </a:lnTo>
                  <a:lnTo>
                    <a:pt x="128" y="132"/>
                  </a:lnTo>
                  <a:lnTo>
                    <a:pt x="120" y="132"/>
                  </a:lnTo>
                  <a:lnTo>
                    <a:pt x="114" y="134"/>
                  </a:lnTo>
                  <a:lnTo>
                    <a:pt x="108" y="139"/>
                  </a:lnTo>
                  <a:lnTo>
                    <a:pt x="103" y="147"/>
                  </a:lnTo>
                  <a:lnTo>
                    <a:pt x="99" y="147"/>
                  </a:lnTo>
                  <a:lnTo>
                    <a:pt x="93" y="147"/>
                  </a:lnTo>
                  <a:lnTo>
                    <a:pt x="88" y="147"/>
                  </a:lnTo>
                  <a:lnTo>
                    <a:pt x="84" y="147"/>
                  </a:lnTo>
                  <a:lnTo>
                    <a:pt x="79" y="146"/>
                  </a:lnTo>
                  <a:lnTo>
                    <a:pt x="76" y="143"/>
                  </a:lnTo>
                  <a:lnTo>
                    <a:pt x="71" y="141"/>
                  </a:lnTo>
                  <a:lnTo>
                    <a:pt x="68" y="138"/>
                  </a:lnTo>
                  <a:lnTo>
                    <a:pt x="62" y="131"/>
                  </a:lnTo>
                  <a:lnTo>
                    <a:pt x="58" y="123"/>
                  </a:lnTo>
                  <a:lnTo>
                    <a:pt x="56" y="115"/>
                  </a:lnTo>
                  <a:lnTo>
                    <a:pt x="50" y="108"/>
                  </a:lnTo>
                  <a:lnTo>
                    <a:pt x="47" y="110"/>
                  </a:lnTo>
                  <a:lnTo>
                    <a:pt x="42" y="111"/>
                  </a:lnTo>
                  <a:lnTo>
                    <a:pt x="38" y="113"/>
                  </a:lnTo>
                  <a:lnTo>
                    <a:pt x="34" y="115"/>
                  </a:lnTo>
                  <a:lnTo>
                    <a:pt x="30" y="116"/>
                  </a:lnTo>
                  <a:lnTo>
                    <a:pt x="25" y="117"/>
                  </a:lnTo>
                  <a:lnTo>
                    <a:pt x="20" y="117"/>
                  </a:lnTo>
                  <a:lnTo>
                    <a:pt x="16" y="116"/>
                  </a:lnTo>
                  <a:lnTo>
                    <a:pt x="11" y="113"/>
                  </a:lnTo>
                  <a:lnTo>
                    <a:pt x="8" y="111"/>
                  </a:lnTo>
                  <a:lnTo>
                    <a:pt x="3" y="109"/>
                  </a:lnTo>
                  <a:lnTo>
                    <a:pt x="0" y="104"/>
                  </a:lnTo>
                  <a:lnTo>
                    <a:pt x="10" y="90"/>
                  </a:lnTo>
                  <a:lnTo>
                    <a:pt x="22" y="74"/>
                  </a:lnTo>
                  <a:lnTo>
                    <a:pt x="34" y="57"/>
                  </a:lnTo>
                  <a:lnTo>
                    <a:pt x="47" y="40"/>
                  </a:lnTo>
                  <a:lnTo>
                    <a:pt x="58" y="25"/>
                  </a:lnTo>
                  <a:lnTo>
                    <a:pt x="70" y="12"/>
                  </a:lnTo>
                  <a:lnTo>
                    <a:pt x="78" y="3"/>
                  </a:lnTo>
                  <a:lnTo>
                    <a:pt x="83"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59"/>
            <p:cNvSpPr>
              <a:spLocks/>
            </p:cNvSpPr>
            <p:nvPr/>
          </p:nvSpPr>
          <p:spPr bwMode="auto">
            <a:xfrm>
              <a:off x="4944" y="1717"/>
              <a:ext cx="401" cy="454"/>
            </a:xfrm>
            <a:custGeom>
              <a:avLst/>
              <a:gdLst/>
              <a:ahLst/>
              <a:cxnLst>
                <a:cxn ang="0">
                  <a:pos x="438" y="40"/>
                </a:cxn>
                <a:cxn ang="0">
                  <a:pos x="523" y="68"/>
                </a:cxn>
                <a:cxn ang="0">
                  <a:pos x="564" y="153"/>
                </a:cxn>
                <a:cxn ang="0">
                  <a:pos x="508" y="185"/>
                </a:cxn>
                <a:cxn ang="0">
                  <a:pos x="444" y="222"/>
                </a:cxn>
                <a:cxn ang="0">
                  <a:pos x="486" y="275"/>
                </a:cxn>
                <a:cxn ang="0">
                  <a:pos x="548" y="262"/>
                </a:cxn>
                <a:cxn ang="0">
                  <a:pos x="605" y="246"/>
                </a:cxn>
                <a:cxn ang="0">
                  <a:pos x="628" y="214"/>
                </a:cxn>
                <a:cxn ang="0">
                  <a:pos x="640" y="252"/>
                </a:cxn>
                <a:cxn ang="0">
                  <a:pos x="586" y="268"/>
                </a:cxn>
                <a:cxn ang="0">
                  <a:pos x="541" y="295"/>
                </a:cxn>
                <a:cxn ang="0">
                  <a:pos x="562" y="317"/>
                </a:cxn>
                <a:cxn ang="0">
                  <a:pos x="671" y="412"/>
                </a:cxn>
                <a:cxn ang="0">
                  <a:pos x="730" y="538"/>
                </a:cxn>
                <a:cxn ang="0">
                  <a:pos x="705" y="589"/>
                </a:cxn>
                <a:cxn ang="0">
                  <a:pos x="681" y="566"/>
                </a:cxn>
                <a:cxn ang="0">
                  <a:pos x="606" y="552"/>
                </a:cxn>
                <a:cxn ang="0">
                  <a:pos x="557" y="511"/>
                </a:cxn>
                <a:cxn ang="0">
                  <a:pos x="462" y="552"/>
                </a:cxn>
                <a:cxn ang="0">
                  <a:pos x="341" y="615"/>
                </a:cxn>
                <a:cxn ang="0">
                  <a:pos x="371" y="651"/>
                </a:cxn>
                <a:cxn ang="0">
                  <a:pos x="418" y="679"/>
                </a:cxn>
                <a:cxn ang="0">
                  <a:pos x="529" y="664"/>
                </a:cxn>
                <a:cxn ang="0">
                  <a:pos x="643" y="636"/>
                </a:cxn>
                <a:cxn ang="0">
                  <a:pos x="679" y="619"/>
                </a:cxn>
                <a:cxn ang="0">
                  <a:pos x="784" y="775"/>
                </a:cxn>
                <a:cxn ang="0">
                  <a:pos x="769" y="842"/>
                </a:cxn>
                <a:cxn ang="0">
                  <a:pos x="689" y="848"/>
                </a:cxn>
                <a:cxn ang="0">
                  <a:pos x="606" y="851"/>
                </a:cxn>
                <a:cxn ang="0">
                  <a:pos x="513" y="894"/>
                </a:cxn>
                <a:cxn ang="0">
                  <a:pos x="319" y="898"/>
                </a:cxn>
                <a:cxn ang="0">
                  <a:pos x="222" y="869"/>
                </a:cxn>
                <a:cxn ang="0">
                  <a:pos x="131" y="871"/>
                </a:cxn>
                <a:cxn ang="0">
                  <a:pos x="39" y="827"/>
                </a:cxn>
                <a:cxn ang="0">
                  <a:pos x="11" y="793"/>
                </a:cxn>
                <a:cxn ang="0">
                  <a:pos x="26" y="742"/>
                </a:cxn>
                <a:cxn ang="0">
                  <a:pos x="114" y="594"/>
                </a:cxn>
                <a:cxn ang="0">
                  <a:pos x="192" y="579"/>
                </a:cxn>
                <a:cxn ang="0">
                  <a:pos x="187" y="555"/>
                </a:cxn>
                <a:cxn ang="0">
                  <a:pos x="97" y="519"/>
                </a:cxn>
                <a:cxn ang="0">
                  <a:pos x="101" y="451"/>
                </a:cxn>
                <a:cxn ang="0">
                  <a:pos x="219" y="311"/>
                </a:cxn>
                <a:cxn ang="0">
                  <a:pos x="302" y="245"/>
                </a:cxn>
                <a:cxn ang="0">
                  <a:pos x="373" y="260"/>
                </a:cxn>
                <a:cxn ang="0">
                  <a:pos x="396" y="227"/>
                </a:cxn>
                <a:cxn ang="0">
                  <a:pos x="339" y="236"/>
                </a:cxn>
                <a:cxn ang="0">
                  <a:pos x="292" y="221"/>
                </a:cxn>
                <a:cxn ang="0">
                  <a:pos x="235" y="230"/>
                </a:cxn>
                <a:cxn ang="0">
                  <a:pos x="219" y="167"/>
                </a:cxn>
                <a:cxn ang="0">
                  <a:pos x="283" y="85"/>
                </a:cxn>
                <a:cxn ang="0">
                  <a:pos x="332" y="98"/>
                </a:cxn>
                <a:cxn ang="0">
                  <a:pos x="391" y="100"/>
                </a:cxn>
                <a:cxn ang="0">
                  <a:pos x="443" y="85"/>
                </a:cxn>
                <a:cxn ang="0">
                  <a:pos x="395" y="73"/>
                </a:cxn>
                <a:cxn ang="0">
                  <a:pos x="353" y="75"/>
                </a:cxn>
                <a:cxn ang="0">
                  <a:pos x="319" y="54"/>
                </a:cxn>
                <a:cxn ang="0">
                  <a:pos x="312" y="12"/>
                </a:cxn>
                <a:cxn ang="0">
                  <a:pos x="383" y="13"/>
                </a:cxn>
              </a:cxnLst>
              <a:rect l="0" t="0" r="r" b="b"/>
              <a:pathLst>
                <a:path w="801" h="908">
                  <a:moveTo>
                    <a:pt x="387" y="26"/>
                  </a:moveTo>
                  <a:lnTo>
                    <a:pt x="393" y="33"/>
                  </a:lnTo>
                  <a:lnTo>
                    <a:pt x="401" y="39"/>
                  </a:lnTo>
                  <a:lnTo>
                    <a:pt x="410" y="42"/>
                  </a:lnTo>
                  <a:lnTo>
                    <a:pt x="421" y="43"/>
                  </a:lnTo>
                  <a:lnTo>
                    <a:pt x="426" y="42"/>
                  </a:lnTo>
                  <a:lnTo>
                    <a:pt x="432" y="42"/>
                  </a:lnTo>
                  <a:lnTo>
                    <a:pt x="438" y="40"/>
                  </a:lnTo>
                  <a:lnTo>
                    <a:pt x="444" y="38"/>
                  </a:lnTo>
                  <a:lnTo>
                    <a:pt x="448" y="35"/>
                  </a:lnTo>
                  <a:lnTo>
                    <a:pt x="453" y="32"/>
                  </a:lnTo>
                  <a:lnTo>
                    <a:pt x="456" y="27"/>
                  </a:lnTo>
                  <a:lnTo>
                    <a:pt x="460" y="23"/>
                  </a:lnTo>
                  <a:lnTo>
                    <a:pt x="492" y="19"/>
                  </a:lnTo>
                  <a:lnTo>
                    <a:pt x="528" y="64"/>
                  </a:lnTo>
                  <a:lnTo>
                    <a:pt x="523" y="68"/>
                  </a:lnTo>
                  <a:lnTo>
                    <a:pt x="516" y="69"/>
                  </a:lnTo>
                  <a:lnTo>
                    <a:pt x="509" y="69"/>
                  </a:lnTo>
                  <a:lnTo>
                    <a:pt x="505" y="73"/>
                  </a:lnTo>
                  <a:lnTo>
                    <a:pt x="511" y="88"/>
                  </a:lnTo>
                  <a:lnTo>
                    <a:pt x="521" y="104"/>
                  </a:lnTo>
                  <a:lnTo>
                    <a:pt x="535" y="122"/>
                  </a:lnTo>
                  <a:lnTo>
                    <a:pt x="550" y="138"/>
                  </a:lnTo>
                  <a:lnTo>
                    <a:pt x="564" y="153"/>
                  </a:lnTo>
                  <a:lnTo>
                    <a:pt x="575" y="166"/>
                  </a:lnTo>
                  <a:lnTo>
                    <a:pt x="583" y="172"/>
                  </a:lnTo>
                  <a:lnTo>
                    <a:pt x="587" y="176"/>
                  </a:lnTo>
                  <a:lnTo>
                    <a:pt x="573" y="181"/>
                  </a:lnTo>
                  <a:lnTo>
                    <a:pt x="557" y="183"/>
                  </a:lnTo>
                  <a:lnTo>
                    <a:pt x="542" y="184"/>
                  </a:lnTo>
                  <a:lnTo>
                    <a:pt x="526" y="185"/>
                  </a:lnTo>
                  <a:lnTo>
                    <a:pt x="508" y="185"/>
                  </a:lnTo>
                  <a:lnTo>
                    <a:pt x="492" y="186"/>
                  </a:lnTo>
                  <a:lnTo>
                    <a:pt x="476" y="187"/>
                  </a:lnTo>
                  <a:lnTo>
                    <a:pt x="461" y="191"/>
                  </a:lnTo>
                  <a:lnTo>
                    <a:pt x="455" y="196"/>
                  </a:lnTo>
                  <a:lnTo>
                    <a:pt x="451" y="200"/>
                  </a:lnTo>
                  <a:lnTo>
                    <a:pt x="446" y="207"/>
                  </a:lnTo>
                  <a:lnTo>
                    <a:pt x="443" y="213"/>
                  </a:lnTo>
                  <a:lnTo>
                    <a:pt x="444" y="222"/>
                  </a:lnTo>
                  <a:lnTo>
                    <a:pt x="445" y="231"/>
                  </a:lnTo>
                  <a:lnTo>
                    <a:pt x="448" y="239"/>
                  </a:lnTo>
                  <a:lnTo>
                    <a:pt x="452" y="247"/>
                  </a:lnTo>
                  <a:lnTo>
                    <a:pt x="458" y="254"/>
                  </a:lnTo>
                  <a:lnTo>
                    <a:pt x="463" y="261"/>
                  </a:lnTo>
                  <a:lnTo>
                    <a:pt x="470" y="267"/>
                  </a:lnTo>
                  <a:lnTo>
                    <a:pt x="478" y="272"/>
                  </a:lnTo>
                  <a:lnTo>
                    <a:pt x="486" y="275"/>
                  </a:lnTo>
                  <a:lnTo>
                    <a:pt x="494" y="277"/>
                  </a:lnTo>
                  <a:lnTo>
                    <a:pt x="503" y="280"/>
                  </a:lnTo>
                  <a:lnTo>
                    <a:pt x="511" y="280"/>
                  </a:lnTo>
                  <a:lnTo>
                    <a:pt x="520" y="280"/>
                  </a:lnTo>
                  <a:lnTo>
                    <a:pt x="528" y="277"/>
                  </a:lnTo>
                  <a:lnTo>
                    <a:pt x="536" y="274"/>
                  </a:lnTo>
                  <a:lnTo>
                    <a:pt x="543" y="269"/>
                  </a:lnTo>
                  <a:lnTo>
                    <a:pt x="548" y="262"/>
                  </a:lnTo>
                  <a:lnTo>
                    <a:pt x="553" y="260"/>
                  </a:lnTo>
                  <a:lnTo>
                    <a:pt x="560" y="261"/>
                  </a:lnTo>
                  <a:lnTo>
                    <a:pt x="567" y="261"/>
                  </a:lnTo>
                  <a:lnTo>
                    <a:pt x="575" y="260"/>
                  </a:lnTo>
                  <a:lnTo>
                    <a:pt x="583" y="258"/>
                  </a:lnTo>
                  <a:lnTo>
                    <a:pt x="591" y="254"/>
                  </a:lnTo>
                  <a:lnTo>
                    <a:pt x="598" y="251"/>
                  </a:lnTo>
                  <a:lnTo>
                    <a:pt x="605" y="246"/>
                  </a:lnTo>
                  <a:lnTo>
                    <a:pt x="611" y="241"/>
                  </a:lnTo>
                  <a:lnTo>
                    <a:pt x="617" y="234"/>
                  </a:lnTo>
                  <a:lnTo>
                    <a:pt x="620" y="227"/>
                  </a:lnTo>
                  <a:lnTo>
                    <a:pt x="621" y="222"/>
                  </a:lnTo>
                  <a:lnTo>
                    <a:pt x="622" y="217"/>
                  </a:lnTo>
                  <a:lnTo>
                    <a:pt x="624" y="214"/>
                  </a:lnTo>
                  <a:lnTo>
                    <a:pt x="625" y="209"/>
                  </a:lnTo>
                  <a:lnTo>
                    <a:pt x="628" y="214"/>
                  </a:lnTo>
                  <a:lnTo>
                    <a:pt x="633" y="219"/>
                  </a:lnTo>
                  <a:lnTo>
                    <a:pt x="639" y="222"/>
                  </a:lnTo>
                  <a:lnTo>
                    <a:pt x="643" y="227"/>
                  </a:lnTo>
                  <a:lnTo>
                    <a:pt x="647" y="231"/>
                  </a:lnTo>
                  <a:lnTo>
                    <a:pt x="649" y="236"/>
                  </a:lnTo>
                  <a:lnTo>
                    <a:pt x="649" y="241"/>
                  </a:lnTo>
                  <a:lnTo>
                    <a:pt x="644" y="246"/>
                  </a:lnTo>
                  <a:lnTo>
                    <a:pt x="640" y="252"/>
                  </a:lnTo>
                  <a:lnTo>
                    <a:pt x="634" y="257"/>
                  </a:lnTo>
                  <a:lnTo>
                    <a:pt x="627" y="261"/>
                  </a:lnTo>
                  <a:lnTo>
                    <a:pt x="620" y="264"/>
                  </a:lnTo>
                  <a:lnTo>
                    <a:pt x="613" y="266"/>
                  </a:lnTo>
                  <a:lnTo>
                    <a:pt x="606" y="267"/>
                  </a:lnTo>
                  <a:lnTo>
                    <a:pt x="598" y="267"/>
                  </a:lnTo>
                  <a:lnTo>
                    <a:pt x="591" y="266"/>
                  </a:lnTo>
                  <a:lnTo>
                    <a:pt x="586" y="268"/>
                  </a:lnTo>
                  <a:lnTo>
                    <a:pt x="583" y="273"/>
                  </a:lnTo>
                  <a:lnTo>
                    <a:pt x="582" y="279"/>
                  </a:lnTo>
                  <a:lnTo>
                    <a:pt x="577" y="283"/>
                  </a:lnTo>
                  <a:lnTo>
                    <a:pt x="571" y="289"/>
                  </a:lnTo>
                  <a:lnTo>
                    <a:pt x="562" y="290"/>
                  </a:lnTo>
                  <a:lnTo>
                    <a:pt x="553" y="290"/>
                  </a:lnTo>
                  <a:lnTo>
                    <a:pt x="544" y="291"/>
                  </a:lnTo>
                  <a:lnTo>
                    <a:pt x="541" y="295"/>
                  </a:lnTo>
                  <a:lnTo>
                    <a:pt x="538" y="299"/>
                  </a:lnTo>
                  <a:lnTo>
                    <a:pt x="537" y="304"/>
                  </a:lnTo>
                  <a:lnTo>
                    <a:pt x="539" y="310"/>
                  </a:lnTo>
                  <a:lnTo>
                    <a:pt x="543" y="313"/>
                  </a:lnTo>
                  <a:lnTo>
                    <a:pt x="548" y="315"/>
                  </a:lnTo>
                  <a:lnTo>
                    <a:pt x="552" y="317"/>
                  </a:lnTo>
                  <a:lnTo>
                    <a:pt x="557" y="317"/>
                  </a:lnTo>
                  <a:lnTo>
                    <a:pt x="562" y="317"/>
                  </a:lnTo>
                  <a:lnTo>
                    <a:pt x="567" y="315"/>
                  </a:lnTo>
                  <a:lnTo>
                    <a:pt x="573" y="315"/>
                  </a:lnTo>
                  <a:lnTo>
                    <a:pt x="577" y="314"/>
                  </a:lnTo>
                  <a:lnTo>
                    <a:pt x="595" y="302"/>
                  </a:lnTo>
                  <a:lnTo>
                    <a:pt x="602" y="311"/>
                  </a:lnTo>
                  <a:lnTo>
                    <a:pt x="619" y="336"/>
                  </a:lnTo>
                  <a:lnTo>
                    <a:pt x="643" y="372"/>
                  </a:lnTo>
                  <a:lnTo>
                    <a:pt x="671" y="412"/>
                  </a:lnTo>
                  <a:lnTo>
                    <a:pt x="700" y="453"/>
                  </a:lnTo>
                  <a:lnTo>
                    <a:pt x="725" y="488"/>
                  </a:lnTo>
                  <a:lnTo>
                    <a:pt x="742" y="514"/>
                  </a:lnTo>
                  <a:lnTo>
                    <a:pt x="750" y="524"/>
                  </a:lnTo>
                  <a:lnTo>
                    <a:pt x="748" y="530"/>
                  </a:lnTo>
                  <a:lnTo>
                    <a:pt x="742" y="533"/>
                  </a:lnTo>
                  <a:lnTo>
                    <a:pt x="737" y="536"/>
                  </a:lnTo>
                  <a:lnTo>
                    <a:pt x="730" y="538"/>
                  </a:lnTo>
                  <a:lnTo>
                    <a:pt x="724" y="540"/>
                  </a:lnTo>
                  <a:lnTo>
                    <a:pt x="720" y="545"/>
                  </a:lnTo>
                  <a:lnTo>
                    <a:pt x="720" y="551"/>
                  </a:lnTo>
                  <a:lnTo>
                    <a:pt x="725" y="559"/>
                  </a:lnTo>
                  <a:lnTo>
                    <a:pt x="725" y="567"/>
                  </a:lnTo>
                  <a:lnTo>
                    <a:pt x="720" y="575"/>
                  </a:lnTo>
                  <a:lnTo>
                    <a:pt x="712" y="582"/>
                  </a:lnTo>
                  <a:lnTo>
                    <a:pt x="705" y="589"/>
                  </a:lnTo>
                  <a:lnTo>
                    <a:pt x="701" y="591"/>
                  </a:lnTo>
                  <a:lnTo>
                    <a:pt x="695" y="593"/>
                  </a:lnTo>
                  <a:lnTo>
                    <a:pt x="690" y="596"/>
                  </a:lnTo>
                  <a:lnTo>
                    <a:pt x="684" y="597"/>
                  </a:lnTo>
                  <a:lnTo>
                    <a:pt x="687" y="589"/>
                  </a:lnTo>
                  <a:lnTo>
                    <a:pt x="688" y="581"/>
                  </a:lnTo>
                  <a:lnTo>
                    <a:pt x="686" y="572"/>
                  </a:lnTo>
                  <a:lnTo>
                    <a:pt x="681" y="566"/>
                  </a:lnTo>
                  <a:lnTo>
                    <a:pt x="674" y="559"/>
                  </a:lnTo>
                  <a:lnTo>
                    <a:pt x="665" y="554"/>
                  </a:lnTo>
                  <a:lnTo>
                    <a:pt x="656" y="551"/>
                  </a:lnTo>
                  <a:lnTo>
                    <a:pt x="647" y="548"/>
                  </a:lnTo>
                  <a:lnTo>
                    <a:pt x="636" y="548"/>
                  </a:lnTo>
                  <a:lnTo>
                    <a:pt x="627" y="549"/>
                  </a:lnTo>
                  <a:lnTo>
                    <a:pt x="617" y="551"/>
                  </a:lnTo>
                  <a:lnTo>
                    <a:pt x="606" y="552"/>
                  </a:lnTo>
                  <a:lnTo>
                    <a:pt x="603" y="545"/>
                  </a:lnTo>
                  <a:lnTo>
                    <a:pt x="597" y="538"/>
                  </a:lnTo>
                  <a:lnTo>
                    <a:pt x="591" y="532"/>
                  </a:lnTo>
                  <a:lnTo>
                    <a:pt x="586" y="526"/>
                  </a:lnTo>
                  <a:lnTo>
                    <a:pt x="579" y="522"/>
                  </a:lnTo>
                  <a:lnTo>
                    <a:pt x="572" y="518"/>
                  </a:lnTo>
                  <a:lnTo>
                    <a:pt x="564" y="515"/>
                  </a:lnTo>
                  <a:lnTo>
                    <a:pt x="557" y="511"/>
                  </a:lnTo>
                  <a:lnTo>
                    <a:pt x="542" y="509"/>
                  </a:lnTo>
                  <a:lnTo>
                    <a:pt x="529" y="510"/>
                  </a:lnTo>
                  <a:lnTo>
                    <a:pt x="515" y="513"/>
                  </a:lnTo>
                  <a:lnTo>
                    <a:pt x="503" y="517"/>
                  </a:lnTo>
                  <a:lnTo>
                    <a:pt x="491" y="523"/>
                  </a:lnTo>
                  <a:lnTo>
                    <a:pt x="481" y="531"/>
                  </a:lnTo>
                  <a:lnTo>
                    <a:pt x="471" y="540"/>
                  </a:lnTo>
                  <a:lnTo>
                    <a:pt x="462" y="552"/>
                  </a:lnTo>
                  <a:lnTo>
                    <a:pt x="446" y="556"/>
                  </a:lnTo>
                  <a:lnTo>
                    <a:pt x="429" y="562"/>
                  </a:lnTo>
                  <a:lnTo>
                    <a:pt x="411" y="567"/>
                  </a:lnTo>
                  <a:lnTo>
                    <a:pt x="395" y="572"/>
                  </a:lnTo>
                  <a:lnTo>
                    <a:pt x="379" y="579"/>
                  </a:lnTo>
                  <a:lnTo>
                    <a:pt x="364" y="589"/>
                  </a:lnTo>
                  <a:lnTo>
                    <a:pt x="352" y="600"/>
                  </a:lnTo>
                  <a:lnTo>
                    <a:pt x="341" y="615"/>
                  </a:lnTo>
                  <a:lnTo>
                    <a:pt x="340" y="624"/>
                  </a:lnTo>
                  <a:lnTo>
                    <a:pt x="342" y="632"/>
                  </a:lnTo>
                  <a:lnTo>
                    <a:pt x="347" y="639"/>
                  </a:lnTo>
                  <a:lnTo>
                    <a:pt x="355" y="645"/>
                  </a:lnTo>
                  <a:lnTo>
                    <a:pt x="358" y="647"/>
                  </a:lnTo>
                  <a:lnTo>
                    <a:pt x="363" y="649"/>
                  </a:lnTo>
                  <a:lnTo>
                    <a:pt x="368" y="650"/>
                  </a:lnTo>
                  <a:lnTo>
                    <a:pt x="371" y="651"/>
                  </a:lnTo>
                  <a:lnTo>
                    <a:pt x="376" y="652"/>
                  </a:lnTo>
                  <a:lnTo>
                    <a:pt x="380" y="653"/>
                  </a:lnTo>
                  <a:lnTo>
                    <a:pt x="385" y="653"/>
                  </a:lnTo>
                  <a:lnTo>
                    <a:pt x="390" y="654"/>
                  </a:lnTo>
                  <a:lnTo>
                    <a:pt x="395" y="661"/>
                  </a:lnTo>
                  <a:lnTo>
                    <a:pt x="402" y="667"/>
                  </a:lnTo>
                  <a:lnTo>
                    <a:pt x="410" y="673"/>
                  </a:lnTo>
                  <a:lnTo>
                    <a:pt x="418" y="679"/>
                  </a:lnTo>
                  <a:lnTo>
                    <a:pt x="431" y="682"/>
                  </a:lnTo>
                  <a:lnTo>
                    <a:pt x="445" y="685"/>
                  </a:lnTo>
                  <a:lnTo>
                    <a:pt x="460" y="685"/>
                  </a:lnTo>
                  <a:lnTo>
                    <a:pt x="476" y="684"/>
                  </a:lnTo>
                  <a:lnTo>
                    <a:pt x="490" y="682"/>
                  </a:lnTo>
                  <a:lnTo>
                    <a:pt x="505" y="677"/>
                  </a:lnTo>
                  <a:lnTo>
                    <a:pt x="518" y="672"/>
                  </a:lnTo>
                  <a:lnTo>
                    <a:pt x="529" y="664"/>
                  </a:lnTo>
                  <a:lnTo>
                    <a:pt x="544" y="666"/>
                  </a:lnTo>
                  <a:lnTo>
                    <a:pt x="559" y="667"/>
                  </a:lnTo>
                  <a:lnTo>
                    <a:pt x="575" y="667"/>
                  </a:lnTo>
                  <a:lnTo>
                    <a:pt x="591" y="665"/>
                  </a:lnTo>
                  <a:lnTo>
                    <a:pt x="606" y="661"/>
                  </a:lnTo>
                  <a:lnTo>
                    <a:pt x="620" y="655"/>
                  </a:lnTo>
                  <a:lnTo>
                    <a:pt x="633" y="647"/>
                  </a:lnTo>
                  <a:lnTo>
                    <a:pt x="643" y="636"/>
                  </a:lnTo>
                  <a:lnTo>
                    <a:pt x="644" y="631"/>
                  </a:lnTo>
                  <a:lnTo>
                    <a:pt x="649" y="628"/>
                  </a:lnTo>
                  <a:lnTo>
                    <a:pt x="655" y="624"/>
                  </a:lnTo>
                  <a:lnTo>
                    <a:pt x="662" y="622"/>
                  </a:lnTo>
                  <a:lnTo>
                    <a:pt x="667" y="621"/>
                  </a:lnTo>
                  <a:lnTo>
                    <a:pt x="673" y="620"/>
                  </a:lnTo>
                  <a:lnTo>
                    <a:pt x="678" y="619"/>
                  </a:lnTo>
                  <a:lnTo>
                    <a:pt x="679" y="619"/>
                  </a:lnTo>
                  <a:lnTo>
                    <a:pt x="801" y="732"/>
                  </a:lnTo>
                  <a:lnTo>
                    <a:pt x="794" y="738"/>
                  </a:lnTo>
                  <a:lnTo>
                    <a:pt x="785" y="740"/>
                  </a:lnTo>
                  <a:lnTo>
                    <a:pt x="776" y="742"/>
                  </a:lnTo>
                  <a:lnTo>
                    <a:pt x="768" y="745"/>
                  </a:lnTo>
                  <a:lnTo>
                    <a:pt x="772" y="756"/>
                  </a:lnTo>
                  <a:lnTo>
                    <a:pt x="778" y="765"/>
                  </a:lnTo>
                  <a:lnTo>
                    <a:pt x="784" y="775"/>
                  </a:lnTo>
                  <a:lnTo>
                    <a:pt x="788" y="786"/>
                  </a:lnTo>
                  <a:lnTo>
                    <a:pt x="792" y="796"/>
                  </a:lnTo>
                  <a:lnTo>
                    <a:pt x="793" y="806"/>
                  </a:lnTo>
                  <a:lnTo>
                    <a:pt x="792" y="818"/>
                  </a:lnTo>
                  <a:lnTo>
                    <a:pt x="788" y="830"/>
                  </a:lnTo>
                  <a:lnTo>
                    <a:pt x="783" y="835"/>
                  </a:lnTo>
                  <a:lnTo>
                    <a:pt x="777" y="839"/>
                  </a:lnTo>
                  <a:lnTo>
                    <a:pt x="769" y="842"/>
                  </a:lnTo>
                  <a:lnTo>
                    <a:pt x="762" y="843"/>
                  </a:lnTo>
                  <a:lnTo>
                    <a:pt x="754" y="846"/>
                  </a:lnTo>
                  <a:lnTo>
                    <a:pt x="747" y="847"/>
                  </a:lnTo>
                  <a:lnTo>
                    <a:pt x="739" y="848"/>
                  </a:lnTo>
                  <a:lnTo>
                    <a:pt x="732" y="850"/>
                  </a:lnTo>
                  <a:lnTo>
                    <a:pt x="717" y="851"/>
                  </a:lnTo>
                  <a:lnTo>
                    <a:pt x="703" y="850"/>
                  </a:lnTo>
                  <a:lnTo>
                    <a:pt x="689" y="848"/>
                  </a:lnTo>
                  <a:lnTo>
                    <a:pt x="677" y="845"/>
                  </a:lnTo>
                  <a:lnTo>
                    <a:pt x="663" y="841"/>
                  </a:lnTo>
                  <a:lnTo>
                    <a:pt x="649" y="839"/>
                  </a:lnTo>
                  <a:lnTo>
                    <a:pt x="635" y="836"/>
                  </a:lnTo>
                  <a:lnTo>
                    <a:pt x="620" y="836"/>
                  </a:lnTo>
                  <a:lnTo>
                    <a:pt x="617" y="842"/>
                  </a:lnTo>
                  <a:lnTo>
                    <a:pt x="612" y="847"/>
                  </a:lnTo>
                  <a:lnTo>
                    <a:pt x="606" y="851"/>
                  </a:lnTo>
                  <a:lnTo>
                    <a:pt x="601" y="855"/>
                  </a:lnTo>
                  <a:lnTo>
                    <a:pt x="595" y="858"/>
                  </a:lnTo>
                  <a:lnTo>
                    <a:pt x="588" y="862"/>
                  </a:lnTo>
                  <a:lnTo>
                    <a:pt x="582" y="865"/>
                  </a:lnTo>
                  <a:lnTo>
                    <a:pt x="576" y="869"/>
                  </a:lnTo>
                  <a:lnTo>
                    <a:pt x="554" y="879"/>
                  </a:lnTo>
                  <a:lnTo>
                    <a:pt x="534" y="887"/>
                  </a:lnTo>
                  <a:lnTo>
                    <a:pt x="513" y="894"/>
                  </a:lnTo>
                  <a:lnTo>
                    <a:pt x="493" y="899"/>
                  </a:lnTo>
                  <a:lnTo>
                    <a:pt x="474" y="902"/>
                  </a:lnTo>
                  <a:lnTo>
                    <a:pt x="453" y="906"/>
                  </a:lnTo>
                  <a:lnTo>
                    <a:pt x="431" y="907"/>
                  </a:lnTo>
                  <a:lnTo>
                    <a:pt x="408" y="908"/>
                  </a:lnTo>
                  <a:lnTo>
                    <a:pt x="377" y="907"/>
                  </a:lnTo>
                  <a:lnTo>
                    <a:pt x="347" y="903"/>
                  </a:lnTo>
                  <a:lnTo>
                    <a:pt x="319" y="898"/>
                  </a:lnTo>
                  <a:lnTo>
                    <a:pt x="294" y="889"/>
                  </a:lnTo>
                  <a:lnTo>
                    <a:pt x="272" y="881"/>
                  </a:lnTo>
                  <a:lnTo>
                    <a:pt x="255" y="874"/>
                  </a:lnTo>
                  <a:lnTo>
                    <a:pt x="243" y="870"/>
                  </a:lnTo>
                  <a:lnTo>
                    <a:pt x="237" y="868"/>
                  </a:lnTo>
                  <a:lnTo>
                    <a:pt x="235" y="866"/>
                  </a:lnTo>
                  <a:lnTo>
                    <a:pt x="230" y="868"/>
                  </a:lnTo>
                  <a:lnTo>
                    <a:pt x="222" y="869"/>
                  </a:lnTo>
                  <a:lnTo>
                    <a:pt x="213" y="870"/>
                  </a:lnTo>
                  <a:lnTo>
                    <a:pt x="204" y="872"/>
                  </a:lnTo>
                  <a:lnTo>
                    <a:pt x="194" y="873"/>
                  </a:lnTo>
                  <a:lnTo>
                    <a:pt x="185" y="876"/>
                  </a:lnTo>
                  <a:lnTo>
                    <a:pt x="180" y="876"/>
                  </a:lnTo>
                  <a:lnTo>
                    <a:pt x="162" y="876"/>
                  </a:lnTo>
                  <a:lnTo>
                    <a:pt x="146" y="874"/>
                  </a:lnTo>
                  <a:lnTo>
                    <a:pt x="131" y="871"/>
                  </a:lnTo>
                  <a:lnTo>
                    <a:pt x="116" y="868"/>
                  </a:lnTo>
                  <a:lnTo>
                    <a:pt x="102" y="861"/>
                  </a:lnTo>
                  <a:lnTo>
                    <a:pt x="90" y="853"/>
                  </a:lnTo>
                  <a:lnTo>
                    <a:pt x="78" y="842"/>
                  </a:lnTo>
                  <a:lnTo>
                    <a:pt x="68" y="828"/>
                  </a:lnTo>
                  <a:lnTo>
                    <a:pt x="59" y="828"/>
                  </a:lnTo>
                  <a:lnTo>
                    <a:pt x="48" y="828"/>
                  </a:lnTo>
                  <a:lnTo>
                    <a:pt x="39" y="827"/>
                  </a:lnTo>
                  <a:lnTo>
                    <a:pt x="31" y="825"/>
                  </a:lnTo>
                  <a:lnTo>
                    <a:pt x="23" y="823"/>
                  </a:lnTo>
                  <a:lnTo>
                    <a:pt x="15" y="819"/>
                  </a:lnTo>
                  <a:lnTo>
                    <a:pt x="7" y="816"/>
                  </a:lnTo>
                  <a:lnTo>
                    <a:pt x="0" y="811"/>
                  </a:lnTo>
                  <a:lnTo>
                    <a:pt x="0" y="806"/>
                  </a:lnTo>
                  <a:lnTo>
                    <a:pt x="4" y="800"/>
                  </a:lnTo>
                  <a:lnTo>
                    <a:pt x="11" y="793"/>
                  </a:lnTo>
                  <a:lnTo>
                    <a:pt x="18" y="783"/>
                  </a:lnTo>
                  <a:lnTo>
                    <a:pt x="26" y="774"/>
                  </a:lnTo>
                  <a:lnTo>
                    <a:pt x="33" y="765"/>
                  </a:lnTo>
                  <a:lnTo>
                    <a:pt x="39" y="757"/>
                  </a:lnTo>
                  <a:lnTo>
                    <a:pt x="40" y="749"/>
                  </a:lnTo>
                  <a:lnTo>
                    <a:pt x="36" y="747"/>
                  </a:lnTo>
                  <a:lnTo>
                    <a:pt x="31" y="744"/>
                  </a:lnTo>
                  <a:lnTo>
                    <a:pt x="26" y="742"/>
                  </a:lnTo>
                  <a:lnTo>
                    <a:pt x="22" y="738"/>
                  </a:lnTo>
                  <a:lnTo>
                    <a:pt x="25" y="733"/>
                  </a:lnTo>
                  <a:lnTo>
                    <a:pt x="36" y="717"/>
                  </a:lnTo>
                  <a:lnTo>
                    <a:pt x="51" y="695"/>
                  </a:lnTo>
                  <a:lnTo>
                    <a:pt x="68" y="668"/>
                  </a:lnTo>
                  <a:lnTo>
                    <a:pt x="85" y="640"/>
                  </a:lnTo>
                  <a:lnTo>
                    <a:pt x="101" y="615"/>
                  </a:lnTo>
                  <a:lnTo>
                    <a:pt x="114" y="594"/>
                  </a:lnTo>
                  <a:lnTo>
                    <a:pt x="122" y="581"/>
                  </a:lnTo>
                  <a:lnTo>
                    <a:pt x="130" y="583"/>
                  </a:lnTo>
                  <a:lnTo>
                    <a:pt x="141" y="584"/>
                  </a:lnTo>
                  <a:lnTo>
                    <a:pt x="151" y="585"/>
                  </a:lnTo>
                  <a:lnTo>
                    <a:pt x="161" y="585"/>
                  </a:lnTo>
                  <a:lnTo>
                    <a:pt x="172" y="585"/>
                  </a:lnTo>
                  <a:lnTo>
                    <a:pt x="182" y="583"/>
                  </a:lnTo>
                  <a:lnTo>
                    <a:pt x="192" y="579"/>
                  </a:lnTo>
                  <a:lnTo>
                    <a:pt x="200" y="575"/>
                  </a:lnTo>
                  <a:lnTo>
                    <a:pt x="204" y="570"/>
                  </a:lnTo>
                  <a:lnTo>
                    <a:pt x="206" y="566"/>
                  </a:lnTo>
                  <a:lnTo>
                    <a:pt x="207" y="560"/>
                  </a:lnTo>
                  <a:lnTo>
                    <a:pt x="209" y="555"/>
                  </a:lnTo>
                  <a:lnTo>
                    <a:pt x="202" y="552"/>
                  </a:lnTo>
                  <a:lnTo>
                    <a:pt x="194" y="553"/>
                  </a:lnTo>
                  <a:lnTo>
                    <a:pt x="187" y="555"/>
                  </a:lnTo>
                  <a:lnTo>
                    <a:pt x="180" y="559"/>
                  </a:lnTo>
                  <a:lnTo>
                    <a:pt x="167" y="560"/>
                  </a:lnTo>
                  <a:lnTo>
                    <a:pt x="152" y="559"/>
                  </a:lnTo>
                  <a:lnTo>
                    <a:pt x="136" y="556"/>
                  </a:lnTo>
                  <a:lnTo>
                    <a:pt x="121" y="552"/>
                  </a:lnTo>
                  <a:lnTo>
                    <a:pt x="108" y="545"/>
                  </a:lnTo>
                  <a:lnTo>
                    <a:pt x="100" y="534"/>
                  </a:lnTo>
                  <a:lnTo>
                    <a:pt x="97" y="519"/>
                  </a:lnTo>
                  <a:lnTo>
                    <a:pt x="99" y="502"/>
                  </a:lnTo>
                  <a:lnTo>
                    <a:pt x="100" y="488"/>
                  </a:lnTo>
                  <a:lnTo>
                    <a:pt x="94" y="479"/>
                  </a:lnTo>
                  <a:lnTo>
                    <a:pt x="89" y="475"/>
                  </a:lnTo>
                  <a:lnTo>
                    <a:pt x="86" y="471"/>
                  </a:lnTo>
                  <a:lnTo>
                    <a:pt x="89" y="469"/>
                  </a:lnTo>
                  <a:lnTo>
                    <a:pt x="93" y="462"/>
                  </a:lnTo>
                  <a:lnTo>
                    <a:pt x="101" y="451"/>
                  </a:lnTo>
                  <a:lnTo>
                    <a:pt x="112" y="439"/>
                  </a:lnTo>
                  <a:lnTo>
                    <a:pt x="124" y="423"/>
                  </a:lnTo>
                  <a:lnTo>
                    <a:pt x="138" y="405"/>
                  </a:lnTo>
                  <a:lnTo>
                    <a:pt x="153" y="387"/>
                  </a:lnTo>
                  <a:lnTo>
                    <a:pt x="169" y="367"/>
                  </a:lnTo>
                  <a:lnTo>
                    <a:pt x="187" y="348"/>
                  </a:lnTo>
                  <a:lnTo>
                    <a:pt x="203" y="328"/>
                  </a:lnTo>
                  <a:lnTo>
                    <a:pt x="219" y="311"/>
                  </a:lnTo>
                  <a:lnTo>
                    <a:pt x="235" y="294"/>
                  </a:lnTo>
                  <a:lnTo>
                    <a:pt x="249" y="280"/>
                  </a:lnTo>
                  <a:lnTo>
                    <a:pt x="262" y="269"/>
                  </a:lnTo>
                  <a:lnTo>
                    <a:pt x="273" y="261"/>
                  </a:lnTo>
                  <a:lnTo>
                    <a:pt x="281" y="258"/>
                  </a:lnTo>
                  <a:lnTo>
                    <a:pt x="288" y="254"/>
                  </a:lnTo>
                  <a:lnTo>
                    <a:pt x="295" y="250"/>
                  </a:lnTo>
                  <a:lnTo>
                    <a:pt x="302" y="245"/>
                  </a:lnTo>
                  <a:lnTo>
                    <a:pt x="309" y="239"/>
                  </a:lnTo>
                  <a:lnTo>
                    <a:pt x="316" y="246"/>
                  </a:lnTo>
                  <a:lnTo>
                    <a:pt x="325" y="252"/>
                  </a:lnTo>
                  <a:lnTo>
                    <a:pt x="334" y="257"/>
                  </a:lnTo>
                  <a:lnTo>
                    <a:pt x="343" y="260"/>
                  </a:lnTo>
                  <a:lnTo>
                    <a:pt x="354" y="262"/>
                  </a:lnTo>
                  <a:lnTo>
                    <a:pt x="363" y="262"/>
                  </a:lnTo>
                  <a:lnTo>
                    <a:pt x="373" y="260"/>
                  </a:lnTo>
                  <a:lnTo>
                    <a:pt x="384" y="255"/>
                  </a:lnTo>
                  <a:lnTo>
                    <a:pt x="390" y="252"/>
                  </a:lnTo>
                  <a:lnTo>
                    <a:pt x="395" y="249"/>
                  </a:lnTo>
                  <a:lnTo>
                    <a:pt x="400" y="245"/>
                  </a:lnTo>
                  <a:lnTo>
                    <a:pt x="402" y="239"/>
                  </a:lnTo>
                  <a:lnTo>
                    <a:pt x="402" y="235"/>
                  </a:lnTo>
                  <a:lnTo>
                    <a:pt x="400" y="230"/>
                  </a:lnTo>
                  <a:lnTo>
                    <a:pt x="396" y="227"/>
                  </a:lnTo>
                  <a:lnTo>
                    <a:pt x="392" y="226"/>
                  </a:lnTo>
                  <a:lnTo>
                    <a:pt x="384" y="229"/>
                  </a:lnTo>
                  <a:lnTo>
                    <a:pt x="377" y="232"/>
                  </a:lnTo>
                  <a:lnTo>
                    <a:pt x="369" y="235"/>
                  </a:lnTo>
                  <a:lnTo>
                    <a:pt x="362" y="237"/>
                  </a:lnTo>
                  <a:lnTo>
                    <a:pt x="354" y="238"/>
                  </a:lnTo>
                  <a:lnTo>
                    <a:pt x="347" y="238"/>
                  </a:lnTo>
                  <a:lnTo>
                    <a:pt x="339" y="236"/>
                  </a:lnTo>
                  <a:lnTo>
                    <a:pt x="331" y="231"/>
                  </a:lnTo>
                  <a:lnTo>
                    <a:pt x="326" y="226"/>
                  </a:lnTo>
                  <a:lnTo>
                    <a:pt x="322" y="220"/>
                  </a:lnTo>
                  <a:lnTo>
                    <a:pt x="316" y="215"/>
                  </a:lnTo>
                  <a:lnTo>
                    <a:pt x="310" y="213"/>
                  </a:lnTo>
                  <a:lnTo>
                    <a:pt x="303" y="215"/>
                  </a:lnTo>
                  <a:lnTo>
                    <a:pt x="297" y="217"/>
                  </a:lnTo>
                  <a:lnTo>
                    <a:pt x="292" y="221"/>
                  </a:lnTo>
                  <a:lnTo>
                    <a:pt x="286" y="226"/>
                  </a:lnTo>
                  <a:lnTo>
                    <a:pt x="281" y="229"/>
                  </a:lnTo>
                  <a:lnTo>
                    <a:pt x="274" y="231"/>
                  </a:lnTo>
                  <a:lnTo>
                    <a:pt x="268" y="234"/>
                  </a:lnTo>
                  <a:lnTo>
                    <a:pt x="262" y="235"/>
                  </a:lnTo>
                  <a:lnTo>
                    <a:pt x="252" y="235"/>
                  </a:lnTo>
                  <a:lnTo>
                    <a:pt x="243" y="234"/>
                  </a:lnTo>
                  <a:lnTo>
                    <a:pt x="235" y="230"/>
                  </a:lnTo>
                  <a:lnTo>
                    <a:pt x="228" y="224"/>
                  </a:lnTo>
                  <a:lnTo>
                    <a:pt x="224" y="216"/>
                  </a:lnTo>
                  <a:lnTo>
                    <a:pt x="222" y="207"/>
                  </a:lnTo>
                  <a:lnTo>
                    <a:pt x="224" y="197"/>
                  </a:lnTo>
                  <a:lnTo>
                    <a:pt x="226" y="187"/>
                  </a:lnTo>
                  <a:lnTo>
                    <a:pt x="227" y="178"/>
                  </a:lnTo>
                  <a:lnTo>
                    <a:pt x="225" y="171"/>
                  </a:lnTo>
                  <a:lnTo>
                    <a:pt x="219" y="167"/>
                  </a:lnTo>
                  <a:lnTo>
                    <a:pt x="207" y="164"/>
                  </a:lnTo>
                  <a:lnTo>
                    <a:pt x="218" y="154"/>
                  </a:lnTo>
                  <a:lnTo>
                    <a:pt x="229" y="144"/>
                  </a:lnTo>
                  <a:lnTo>
                    <a:pt x="241" y="132"/>
                  </a:lnTo>
                  <a:lnTo>
                    <a:pt x="251" y="121"/>
                  </a:lnTo>
                  <a:lnTo>
                    <a:pt x="263" y="109"/>
                  </a:lnTo>
                  <a:lnTo>
                    <a:pt x="273" y="98"/>
                  </a:lnTo>
                  <a:lnTo>
                    <a:pt x="283" y="85"/>
                  </a:lnTo>
                  <a:lnTo>
                    <a:pt x="294" y="72"/>
                  </a:lnTo>
                  <a:lnTo>
                    <a:pt x="297" y="79"/>
                  </a:lnTo>
                  <a:lnTo>
                    <a:pt x="301" y="85"/>
                  </a:lnTo>
                  <a:lnTo>
                    <a:pt x="307" y="88"/>
                  </a:lnTo>
                  <a:lnTo>
                    <a:pt x="312" y="92"/>
                  </a:lnTo>
                  <a:lnTo>
                    <a:pt x="318" y="95"/>
                  </a:lnTo>
                  <a:lnTo>
                    <a:pt x="325" y="96"/>
                  </a:lnTo>
                  <a:lnTo>
                    <a:pt x="332" y="98"/>
                  </a:lnTo>
                  <a:lnTo>
                    <a:pt x="339" y="99"/>
                  </a:lnTo>
                  <a:lnTo>
                    <a:pt x="348" y="99"/>
                  </a:lnTo>
                  <a:lnTo>
                    <a:pt x="355" y="95"/>
                  </a:lnTo>
                  <a:lnTo>
                    <a:pt x="362" y="91"/>
                  </a:lnTo>
                  <a:lnTo>
                    <a:pt x="369" y="88"/>
                  </a:lnTo>
                  <a:lnTo>
                    <a:pt x="376" y="93"/>
                  </a:lnTo>
                  <a:lnTo>
                    <a:pt x="384" y="96"/>
                  </a:lnTo>
                  <a:lnTo>
                    <a:pt x="391" y="100"/>
                  </a:lnTo>
                  <a:lnTo>
                    <a:pt x="399" y="102"/>
                  </a:lnTo>
                  <a:lnTo>
                    <a:pt x="407" y="103"/>
                  </a:lnTo>
                  <a:lnTo>
                    <a:pt x="415" y="103"/>
                  </a:lnTo>
                  <a:lnTo>
                    <a:pt x="423" y="102"/>
                  </a:lnTo>
                  <a:lnTo>
                    <a:pt x="431" y="100"/>
                  </a:lnTo>
                  <a:lnTo>
                    <a:pt x="437" y="95"/>
                  </a:lnTo>
                  <a:lnTo>
                    <a:pt x="440" y="91"/>
                  </a:lnTo>
                  <a:lnTo>
                    <a:pt x="443" y="85"/>
                  </a:lnTo>
                  <a:lnTo>
                    <a:pt x="443" y="78"/>
                  </a:lnTo>
                  <a:lnTo>
                    <a:pt x="436" y="75"/>
                  </a:lnTo>
                  <a:lnTo>
                    <a:pt x="429" y="75"/>
                  </a:lnTo>
                  <a:lnTo>
                    <a:pt x="421" y="77"/>
                  </a:lnTo>
                  <a:lnTo>
                    <a:pt x="414" y="78"/>
                  </a:lnTo>
                  <a:lnTo>
                    <a:pt x="408" y="77"/>
                  </a:lnTo>
                  <a:lnTo>
                    <a:pt x="402" y="75"/>
                  </a:lnTo>
                  <a:lnTo>
                    <a:pt x="395" y="73"/>
                  </a:lnTo>
                  <a:lnTo>
                    <a:pt x="391" y="71"/>
                  </a:lnTo>
                  <a:lnTo>
                    <a:pt x="385" y="68"/>
                  </a:lnTo>
                  <a:lnTo>
                    <a:pt x="379" y="64"/>
                  </a:lnTo>
                  <a:lnTo>
                    <a:pt x="375" y="61"/>
                  </a:lnTo>
                  <a:lnTo>
                    <a:pt x="370" y="55"/>
                  </a:lnTo>
                  <a:lnTo>
                    <a:pt x="363" y="61"/>
                  </a:lnTo>
                  <a:lnTo>
                    <a:pt x="358" y="68"/>
                  </a:lnTo>
                  <a:lnTo>
                    <a:pt x="353" y="75"/>
                  </a:lnTo>
                  <a:lnTo>
                    <a:pt x="345" y="78"/>
                  </a:lnTo>
                  <a:lnTo>
                    <a:pt x="337" y="78"/>
                  </a:lnTo>
                  <a:lnTo>
                    <a:pt x="330" y="77"/>
                  </a:lnTo>
                  <a:lnTo>
                    <a:pt x="323" y="75"/>
                  </a:lnTo>
                  <a:lnTo>
                    <a:pt x="319" y="69"/>
                  </a:lnTo>
                  <a:lnTo>
                    <a:pt x="319" y="63"/>
                  </a:lnTo>
                  <a:lnTo>
                    <a:pt x="320" y="58"/>
                  </a:lnTo>
                  <a:lnTo>
                    <a:pt x="319" y="54"/>
                  </a:lnTo>
                  <a:lnTo>
                    <a:pt x="313" y="51"/>
                  </a:lnTo>
                  <a:lnTo>
                    <a:pt x="307" y="53"/>
                  </a:lnTo>
                  <a:lnTo>
                    <a:pt x="301" y="51"/>
                  </a:lnTo>
                  <a:lnTo>
                    <a:pt x="295" y="49"/>
                  </a:lnTo>
                  <a:lnTo>
                    <a:pt x="289" y="46"/>
                  </a:lnTo>
                  <a:lnTo>
                    <a:pt x="296" y="34"/>
                  </a:lnTo>
                  <a:lnTo>
                    <a:pt x="304" y="23"/>
                  </a:lnTo>
                  <a:lnTo>
                    <a:pt x="312" y="12"/>
                  </a:lnTo>
                  <a:lnTo>
                    <a:pt x="319" y="0"/>
                  </a:lnTo>
                  <a:lnTo>
                    <a:pt x="327" y="5"/>
                  </a:lnTo>
                  <a:lnTo>
                    <a:pt x="338" y="7"/>
                  </a:lnTo>
                  <a:lnTo>
                    <a:pt x="348" y="7"/>
                  </a:lnTo>
                  <a:lnTo>
                    <a:pt x="358" y="5"/>
                  </a:lnTo>
                  <a:lnTo>
                    <a:pt x="368" y="4"/>
                  </a:lnTo>
                  <a:lnTo>
                    <a:pt x="377" y="7"/>
                  </a:lnTo>
                  <a:lnTo>
                    <a:pt x="383" y="13"/>
                  </a:lnTo>
                  <a:lnTo>
                    <a:pt x="387" y="26"/>
                  </a:lnTo>
                  <a:close/>
                </a:path>
              </a:pathLst>
            </a:custGeom>
            <a:solidFill>
              <a:srgbClr val="60B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60"/>
            <p:cNvSpPr>
              <a:spLocks/>
            </p:cNvSpPr>
            <p:nvPr/>
          </p:nvSpPr>
          <p:spPr bwMode="auto">
            <a:xfrm>
              <a:off x="5177" y="1750"/>
              <a:ext cx="38" cy="55"/>
            </a:xfrm>
            <a:custGeom>
              <a:avLst/>
              <a:gdLst/>
              <a:ahLst/>
              <a:cxnLst>
                <a:cxn ang="0">
                  <a:pos x="76" y="104"/>
                </a:cxn>
                <a:cxn ang="0">
                  <a:pos x="69" y="106"/>
                </a:cxn>
                <a:cxn ang="0">
                  <a:pos x="62" y="109"/>
                </a:cxn>
                <a:cxn ang="0">
                  <a:pos x="55" y="110"/>
                </a:cxn>
                <a:cxn ang="0">
                  <a:pos x="48" y="109"/>
                </a:cxn>
                <a:cxn ang="0">
                  <a:pos x="41" y="107"/>
                </a:cxn>
                <a:cxn ang="0">
                  <a:pos x="34" y="105"/>
                </a:cxn>
                <a:cxn ang="0">
                  <a:pos x="28" y="102"/>
                </a:cxn>
                <a:cxn ang="0">
                  <a:pos x="23" y="97"/>
                </a:cxn>
                <a:cxn ang="0">
                  <a:pos x="11" y="73"/>
                </a:cxn>
                <a:cxn ang="0">
                  <a:pos x="3" y="44"/>
                </a:cxn>
                <a:cxn ang="0">
                  <a:pos x="0" y="19"/>
                </a:cxn>
                <a:cxn ang="0">
                  <a:pos x="1" y="0"/>
                </a:cxn>
                <a:cxn ang="0">
                  <a:pos x="5" y="4"/>
                </a:cxn>
                <a:cxn ang="0">
                  <a:pos x="15" y="15"/>
                </a:cxn>
                <a:cxn ang="0">
                  <a:pos x="26" y="31"/>
                </a:cxn>
                <a:cxn ang="0">
                  <a:pos x="40" y="50"/>
                </a:cxn>
                <a:cxn ang="0">
                  <a:pos x="54" y="69"/>
                </a:cxn>
                <a:cxn ang="0">
                  <a:pos x="65" y="87"/>
                </a:cxn>
                <a:cxn ang="0">
                  <a:pos x="73" y="98"/>
                </a:cxn>
                <a:cxn ang="0">
                  <a:pos x="76" y="104"/>
                </a:cxn>
              </a:cxnLst>
              <a:rect l="0" t="0" r="r" b="b"/>
              <a:pathLst>
                <a:path w="76" h="110">
                  <a:moveTo>
                    <a:pt x="76" y="104"/>
                  </a:moveTo>
                  <a:lnTo>
                    <a:pt x="69" y="106"/>
                  </a:lnTo>
                  <a:lnTo>
                    <a:pt x="62" y="109"/>
                  </a:lnTo>
                  <a:lnTo>
                    <a:pt x="55" y="110"/>
                  </a:lnTo>
                  <a:lnTo>
                    <a:pt x="48" y="109"/>
                  </a:lnTo>
                  <a:lnTo>
                    <a:pt x="41" y="107"/>
                  </a:lnTo>
                  <a:lnTo>
                    <a:pt x="34" y="105"/>
                  </a:lnTo>
                  <a:lnTo>
                    <a:pt x="28" y="102"/>
                  </a:lnTo>
                  <a:lnTo>
                    <a:pt x="23" y="97"/>
                  </a:lnTo>
                  <a:lnTo>
                    <a:pt x="11" y="73"/>
                  </a:lnTo>
                  <a:lnTo>
                    <a:pt x="3" y="44"/>
                  </a:lnTo>
                  <a:lnTo>
                    <a:pt x="0" y="19"/>
                  </a:lnTo>
                  <a:lnTo>
                    <a:pt x="1" y="0"/>
                  </a:lnTo>
                  <a:lnTo>
                    <a:pt x="5" y="4"/>
                  </a:lnTo>
                  <a:lnTo>
                    <a:pt x="15" y="15"/>
                  </a:lnTo>
                  <a:lnTo>
                    <a:pt x="26" y="31"/>
                  </a:lnTo>
                  <a:lnTo>
                    <a:pt x="40" y="50"/>
                  </a:lnTo>
                  <a:lnTo>
                    <a:pt x="54" y="69"/>
                  </a:lnTo>
                  <a:lnTo>
                    <a:pt x="65" y="87"/>
                  </a:lnTo>
                  <a:lnTo>
                    <a:pt x="73" y="98"/>
                  </a:lnTo>
                  <a:lnTo>
                    <a:pt x="76" y="10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61"/>
            <p:cNvSpPr>
              <a:spLocks/>
            </p:cNvSpPr>
            <p:nvPr/>
          </p:nvSpPr>
          <p:spPr bwMode="auto">
            <a:xfrm>
              <a:off x="5178" y="1817"/>
              <a:ext cx="65" cy="30"/>
            </a:xfrm>
            <a:custGeom>
              <a:avLst/>
              <a:gdLst/>
              <a:ahLst/>
              <a:cxnLst>
                <a:cxn ang="0">
                  <a:pos x="130" y="0"/>
                </a:cxn>
                <a:cxn ang="0">
                  <a:pos x="130" y="6"/>
                </a:cxn>
                <a:cxn ang="0">
                  <a:pos x="130" y="10"/>
                </a:cxn>
                <a:cxn ang="0">
                  <a:pos x="128" y="16"/>
                </a:cxn>
                <a:cxn ang="0">
                  <a:pos x="125" y="21"/>
                </a:cxn>
                <a:cxn ang="0">
                  <a:pos x="120" y="28"/>
                </a:cxn>
                <a:cxn ang="0">
                  <a:pos x="113" y="31"/>
                </a:cxn>
                <a:cxn ang="0">
                  <a:pos x="105" y="33"/>
                </a:cxn>
                <a:cxn ang="0">
                  <a:pos x="95" y="35"/>
                </a:cxn>
                <a:cxn ang="0">
                  <a:pos x="87" y="37"/>
                </a:cxn>
                <a:cxn ang="0">
                  <a:pos x="79" y="39"/>
                </a:cxn>
                <a:cxn ang="0">
                  <a:pos x="74" y="44"/>
                </a:cxn>
                <a:cxn ang="0">
                  <a:pos x="69" y="51"/>
                </a:cxn>
                <a:cxn ang="0">
                  <a:pos x="64" y="53"/>
                </a:cxn>
                <a:cxn ang="0">
                  <a:pos x="59" y="55"/>
                </a:cxn>
                <a:cxn ang="0">
                  <a:pos x="53" y="58"/>
                </a:cxn>
                <a:cxn ang="0">
                  <a:pos x="47" y="59"/>
                </a:cxn>
                <a:cxn ang="0">
                  <a:pos x="41" y="60"/>
                </a:cxn>
                <a:cxn ang="0">
                  <a:pos x="36" y="60"/>
                </a:cxn>
                <a:cxn ang="0">
                  <a:pos x="30" y="59"/>
                </a:cxn>
                <a:cxn ang="0">
                  <a:pos x="24" y="58"/>
                </a:cxn>
                <a:cxn ang="0">
                  <a:pos x="17" y="54"/>
                </a:cxn>
                <a:cxn ang="0">
                  <a:pos x="11" y="48"/>
                </a:cxn>
                <a:cxn ang="0">
                  <a:pos x="6" y="43"/>
                </a:cxn>
                <a:cxn ang="0">
                  <a:pos x="1" y="36"/>
                </a:cxn>
                <a:cxn ang="0">
                  <a:pos x="0" y="31"/>
                </a:cxn>
                <a:cxn ang="0">
                  <a:pos x="0" y="27"/>
                </a:cxn>
                <a:cxn ang="0">
                  <a:pos x="0" y="22"/>
                </a:cxn>
                <a:cxn ang="0">
                  <a:pos x="2" y="17"/>
                </a:cxn>
                <a:cxn ang="0">
                  <a:pos x="10" y="10"/>
                </a:cxn>
                <a:cxn ang="0">
                  <a:pos x="25" y="9"/>
                </a:cxn>
                <a:cxn ang="0">
                  <a:pos x="40" y="9"/>
                </a:cxn>
                <a:cxn ang="0">
                  <a:pos x="55" y="8"/>
                </a:cxn>
                <a:cxn ang="0">
                  <a:pos x="70" y="8"/>
                </a:cxn>
                <a:cxn ang="0">
                  <a:pos x="85" y="7"/>
                </a:cxn>
                <a:cxn ang="0">
                  <a:pos x="100" y="6"/>
                </a:cxn>
                <a:cxn ang="0">
                  <a:pos x="115" y="3"/>
                </a:cxn>
                <a:cxn ang="0">
                  <a:pos x="130" y="0"/>
                </a:cxn>
              </a:cxnLst>
              <a:rect l="0" t="0" r="r" b="b"/>
              <a:pathLst>
                <a:path w="130" h="60">
                  <a:moveTo>
                    <a:pt x="130" y="0"/>
                  </a:moveTo>
                  <a:lnTo>
                    <a:pt x="130" y="6"/>
                  </a:lnTo>
                  <a:lnTo>
                    <a:pt x="130" y="10"/>
                  </a:lnTo>
                  <a:lnTo>
                    <a:pt x="128" y="16"/>
                  </a:lnTo>
                  <a:lnTo>
                    <a:pt x="125" y="21"/>
                  </a:lnTo>
                  <a:lnTo>
                    <a:pt x="120" y="28"/>
                  </a:lnTo>
                  <a:lnTo>
                    <a:pt x="113" y="31"/>
                  </a:lnTo>
                  <a:lnTo>
                    <a:pt x="105" y="33"/>
                  </a:lnTo>
                  <a:lnTo>
                    <a:pt x="95" y="35"/>
                  </a:lnTo>
                  <a:lnTo>
                    <a:pt x="87" y="37"/>
                  </a:lnTo>
                  <a:lnTo>
                    <a:pt x="79" y="39"/>
                  </a:lnTo>
                  <a:lnTo>
                    <a:pt x="74" y="44"/>
                  </a:lnTo>
                  <a:lnTo>
                    <a:pt x="69" y="51"/>
                  </a:lnTo>
                  <a:lnTo>
                    <a:pt x="64" y="53"/>
                  </a:lnTo>
                  <a:lnTo>
                    <a:pt x="59" y="55"/>
                  </a:lnTo>
                  <a:lnTo>
                    <a:pt x="53" y="58"/>
                  </a:lnTo>
                  <a:lnTo>
                    <a:pt x="47" y="59"/>
                  </a:lnTo>
                  <a:lnTo>
                    <a:pt x="41" y="60"/>
                  </a:lnTo>
                  <a:lnTo>
                    <a:pt x="36" y="60"/>
                  </a:lnTo>
                  <a:lnTo>
                    <a:pt x="30" y="59"/>
                  </a:lnTo>
                  <a:lnTo>
                    <a:pt x="24" y="58"/>
                  </a:lnTo>
                  <a:lnTo>
                    <a:pt x="17" y="54"/>
                  </a:lnTo>
                  <a:lnTo>
                    <a:pt x="11" y="48"/>
                  </a:lnTo>
                  <a:lnTo>
                    <a:pt x="6" y="43"/>
                  </a:lnTo>
                  <a:lnTo>
                    <a:pt x="1" y="36"/>
                  </a:lnTo>
                  <a:lnTo>
                    <a:pt x="0" y="31"/>
                  </a:lnTo>
                  <a:lnTo>
                    <a:pt x="0" y="27"/>
                  </a:lnTo>
                  <a:lnTo>
                    <a:pt x="0" y="22"/>
                  </a:lnTo>
                  <a:lnTo>
                    <a:pt x="2" y="17"/>
                  </a:lnTo>
                  <a:lnTo>
                    <a:pt x="10" y="10"/>
                  </a:lnTo>
                  <a:lnTo>
                    <a:pt x="25" y="9"/>
                  </a:lnTo>
                  <a:lnTo>
                    <a:pt x="40" y="9"/>
                  </a:lnTo>
                  <a:lnTo>
                    <a:pt x="55" y="8"/>
                  </a:lnTo>
                  <a:lnTo>
                    <a:pt x="70" y="8"/>
                  </a:lnTo>
                  <a:lnTo>
                    <a:pt x="85" y="7"/>
                  </a:lnTo>
                  <a:lnTo>
                    <a:pt x="100" y="6"/>
                  </a:lnTo>
                  <a:lnTo>
                    <a:pt x="115" y="3"/>
                  </a:lnTo>
                  <a:lnTo>
                    <a:pt x="130"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62"/>
            <p:cNvSpPr>
              <a:spLocks/>
            </p:cNvSpPr>
            <p:nvPr/>
          </p:nvSpPr>
          <p:spPr bwMode="auto">
            <a:xfrm>
              <a:off x="5206" y="1887"/>
              <a:ext cx="90" cy="92"/>
            </a:xfrm>
            <a:custGeom>
              <a:avLst/>
              <a:gdLst/>
              <a:ahLst/>
              <a:cxnLst>
                <a:cxn ang="0">
                  <a:pos x="180" y="155"/>
                </a:cxn>
                <a:cxn ang="0">
                  <a:pos x="179" y="158"/>
                </a:cxn>
                <a:cxn ang="0">
                  <a:pos x="172" y="163"/>
                </a:cxn>
                <a:cxn ang="0">
                  <a:pos x="163" y="169"/>
                </a:cxn>
                <a:cxn ang="0">
                  <a:pos x="151" y="175"/>
                </a:cxn>
                <a:cxn ang="0">
                  <a:pos x="137" y="179"/>
                </a:cxn>
                <a:cxn ang="0">
                  <a:pos x="125" y="183"/>
                </a:cxn>
                <a:cxn ang="0">
                  <a:pos x="112" y="185"/>
                </a:cxn>
                <a:cxn ang="0">
                  <a:pos x="100" y="184"/>
                </a:cxn>
                <a:cxn ang="0">
                  <a:pos x="88" y="175"/>
                </a:cxn>
                <a:cxn ang="0">
                  <a:pos x="73" y="156"/>
                </a:cxn>
                <a:cxn ang="0">
                  <a:pos x="59" y="132"/>
                </a:cxn>
                <a:cxn ang="0">
                  <a:pos x="44" y="104"/>
                </a:cxn>
                <a:cxn ang="0">
                  <a:pos x="30" y="75"/>
                </a:cxn>
                <a:cxn ang="0">
                  <a:pos x="17" y="49"/>
                </a:cxn>
                <a:cxn ang="0">
                  <a:pos x="7" y="25"/>
                </a:cxn>
                <a:cxn ang="0">
                  <a:pos x="0" y="9"/>
                </a:cxn>
                <a:cxn ang="0">
                  <a:pos x="7" y="10"/>
                </a:cxn>
                <a:cxn ang="0">
                  <a:pos x="14" y="9"/>
                </a:cxn>
                <a:cxn ang="0">
                  <a:pos x="21" y="9"/>
                </a:cxn>
                <a:cxn ang="0">
                  <a:pos x="29" y="6"/>
                </a:cxn>
                <a:cxn ang="0">
                  <a:pos x="36" y="5"/>
                </a:cxn>
                <a:cxn ang="0">
                  <a:pos x="43" y="3"/>
                </a:cxn>
                <a:cxn ang="0">
                  <a:pos x="51" y="2"/>
                </a:cxn>
                <a:cxn ang="0">
                  <a:pos x="58" y="0"/>
                </a:cxn>
                <a:cxn ang="0">
                  <a:pos x="62" y="6"/>
                </a:cxn>
                <a:cxn ang="0">
                  <a:pos x="74" y="22"/>
                </a:cxn>
                <a:cxn ang="0">
                  <a:pos x="91" y="44"/>
                </a:cxn>
                <a:cxn ang="0">
                  <a:pos x="112" y="71"/>
                </a:cxn>
                <a:cxn ang="0">
                  <a:pos x="133" y="98"/>
                </a:cxn>
                <a:cxn ang="0">
                  <a:pos x="153" y="124"/>
                </a:cxn>
                <a:cxn ang="0">
                  <a:pos x="170" y="143"/>
                </a:cxn>
                <a:cxn ang="0">
                  <a:pos x="180" y="155"/>
                </a:cxn>
              </a:cxnLst>
              <a:rect l="0" t="0" r="r" b="b"/>
              <a:pathLst>
                <a:path w="180" h="185">
                  <a:moveTo>
                    <a:pt x="180" y="155"/>
                  </a:moveTo>
                  <a:lnTo>
                    <a:pt x="179" y="158"/>
                  </a:lnTo>
                  <a:lnTo>
                    <a:pt x="172" y="163"/>
                  </a:lnTo>
                  <a:lnTo>
                    <a:pt x="163" y="169"/>
                  </a:lnTo>
                  <a:lnTo>
                    <a:pt x="151" y="175"/>
                  </a:lnTo>
                  <a:lnTo>
                    <a:pt x="137" y="179"/>
                  </a:lnTo>
                  <a:lnTo>
                    <a:pt x="125" y="183"/>
                  </a:lnTo>
                  <a:lnTo>
                    <a:pt x="112" y="185"/>
                  </a:lnTo>
                  <a:lnTo>
                    <a:pt x="100" y="184"/>
                  </a:lnTo>
                  <a:lnTo>
                    <a:pt x="88" y="175"/>
                  </a:lnTo>
                  <a:lnTo>
                    <a:pt x="73" y="156"/>
                  </a:lnTo>
                  <a:lnTo>
                    <a:pt x="59" y="132"/>
                  </a:lnTo>
                  <a:lnTo>
                    <a:pt x="44" y="104"/>
                  </a:lnTo>
                  <a:lnTo>
                    <a:pt x="30" y="75"/>
                  </a:lnTo>
                  <a:lnTo>
                    <a:pt x="17" y="49"/>
                  </a:lnTo>
                  <a:lnTo>
                    <a:pt x="7" y="25"/>
                  </a:lnTo>
                  <a:lnTo>
                    <a:pt x="0" y="9"/>
                  </a:lnTo>
                  <a:lnTo>
                    <a:pt x="7" y="10"/>
                  </a:lnTo>
                  <a:lnTo>
                    <a:pt x="14" y="9"/>
                  </a:lnTo>
                  <a:lnTo>
                    <a:pt x="21" y="9"/>
                  </a:lnTo>
                  <a:lnTo>
                    <a:pt x="29" y="6"/>
                  </a:lnTo>
                  <a:lnTo>
                    <a:pt x="36" y="5"/>
                  </a:lnTo>
                  <a:lnTo>
                    <a:pt x="43" y="3"/>
                  </a:lnTo>
                  <a:lnTo>
                    <a:pt x="51" y="2"/>
                  </a:lnTo>
                  <a:lnTo>
                    <a:pt x="58" y="0"/>
                  </a:lnTo>
                  <a:lnTo>
                    <a:pt x="62" y="6"/>
                  </a:lnTo>
                  <a:lnTo>
                    <a:pt x="74" y="22"/>
                  </a:lnTo>
                  <a:lnTo>
                    <a:pt x="91" y="44"/>
                  </a:lnTo>
                  <a:lnTo>
                    <a:pt x="112" y="71"/>
                  </a:lnTo>
                  <a:lnTo>
                    <a:pt x="133" y="98"/>
                  </a:lnTo>
                  <a:lnTo>
                    <a:pt x="153" y="124"/>
                  </a:lnTo>
                  <a:lnTo>
                    <a:pt x="170" y="143"/>
                  </a:lnTo>
                  <a:lnTo>
                    <a:pt x="180" y="15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63"/>
            <p:cNvSpPr>
              <a:spLocks/>
            </p:cNvSpPr>
            <p:nvPr/>
          </p:nvSpPr>
          <p:spPr bwMode="auto">
            <a:xfrm>
              <a:off x="5025" y="1909"/>
              <a:ext cx="143" cy="63"/>
            </a:xfrm>
            <a:custGeom>
              <a:avLst/>
              <a:gdLst/>
              <a:ahLst/>
              <a:cxnLst>
                <a:cxn ang="0">
                  <a:pos x="282" y="51"/>
                </a:cxn>
                <a:cxn ang="0">
                  <a:pos x="285" y="58"/>
                </a:cxn>
                <a:cxn ang="0">
                  <a:pos x="278" y="72"/>
                </a:cxn>
                <a:cxn ang="0">
                  <a:pos x="262" y="84"/>
                </a:cxn>
                <a:cxn ang="0">
                  <a:pos x="241" y="90"/>
                </a:cxn>
                <a:cxn ang="0">
                  <a:pos x="220" y="95"/>
                </a:cxn>
                <a:cxn ang="0">
                  <a:pos x="204" y="101"/>
                </a:cxn>
                <a:cxn ang="0">
                  <a:pos x="193" y="109"/>
                </a:cxn>
                <a:cxn ang="0">
                  <a:pos x="180" y="114"/>
                </a:cxn>
                <a:cxn ang="0">
                  <a:pos x="166" y="118"/>
                </a:cxn>
                <a:cxn ang="0">
                  <a:pos x="150" y="117"/>
                </a:cxn>
                <a:cxn ang="0">
                  <a:pos x="137" y="110"/>
                </a:cxn>
                <a:cxn ang="0">
                  <a:pos x="126" y="109"/>
                </a:cxn>
                <a:cxn ang="0">
                  <a:pos x="112" y="118"/>
                </a:cxn>
                <a:cxn ang="0">
                  <a:pos x="97" y="125"/>
                </a:cxn>
                <a:cxn ang="0">
                  <a:pos x="81" y="127"/>
                </a:cxn>
                <a:cxn ang="0">
                  <a:pos x="65" y="125"/>
                </a:cxn>
                <a:cxn ang="0">
                  <a:pos x="52" y="117"/>
                </a:cxn>
                <a:cxn ang="0">
                  <a:pos x="41" y="104"/>
                </a:cxn>
                <a:cxn ang="0">
                  <a:pos x="34" y="90"/>
                </a:cxn>
                <a:cxn ang="0">
                  <a:pos x="23" y="81"/>
                </a:cxn>
                <a:cxn ang="0">
                  <a:pos x="9" y="74"/>
                </a:cxn>
                <a:cxn ang="0">
                  <a:pos x="0" y="54"/>
                </a:cxn>
                <a:cxn ang="0">
                  <a:pos x="9" y="35"/>
                </a:cxn>
                <a:cxn ang="0">
                  <a:pos x="34" y="20"/>
                </a:cxn>
                <a:cxn ang="0">
                  <a:pos x="65" y="8"/>
                </a:cxn>
                <a:cxn ang="0">
                  <a:pos x="97" y="3"/>
                </a:cxn>
                <a:cxn ang="0">
                  <a:pos x="132" y="0"/>
                </a:cxn>
                <a:cxn ang="0">
                  <a:pos x="165" y="1"/>
                </a:cxn>
                <a:cxn ang="0">
                  <a:pos x="199" y="7"/>
                </a:cxn>
                <a:cxn ang="0">
                  <a:pos x="231" y="16"/>
                </a:cxn>
                <a:cxn ang="0">
                  <a:pos x="261" y="30"/>
                </a:cxn>
                <a:cxn ang="0">
                  <a:pos x="283" y="46"/>
                </a:cxn>
              </a:cxnLst>
              <a:rect l="0" t="0" r="r" b="b"/>
              <a:pathLst>
                <a:path w="285" h="127">
                  <a:moveTo>
                    <a:pt x="283" y="46"/>
                  </a:moveTo>
                  <a:lnTo>
                    <a:pt x="282" y="51"/>
                  </a:lnTo>
                  <a:lnTo>
                    <a:pt x="283" y="54"/>
                  </a:lnTo>
                  <a:lnTo>
                    <a:pt x="285" y="58"/>
                  </a:lnTo>
                  <a:lnTo>
                    <a:pt x="285" y="63"/>
                  </a:lnTo>
                  <a:lnTo>
                    <a:pt x="278" y="72"/>
                  </a:lnTo>
                  <a:lnTo>
                    <a:pt x="271" y="79"/>
                  </a:lnTo>
                  <a:lnTo>
                    <a:pt x="262" y="84"/>
                  </a:lnTo>
                  <a:lnTo>
                    <a:pt x="252" y="88"/>
                  </a:lnTo>
                  <a:lnTo>
                    <a:pt x="241" y="90"/>
                  </a:lnTo>
                  <a:lnTo>
                    <a:pt x="231" y="93"/>
                  </a:lnTo>
                  <a:lnTo>
                    <a:pt x="220" y="95"/>
                  </a:lnTo>
                  <a:lnTo>
                    <a:pt x="210" y="96"/>
                  </a:lnTo>
                  <a:lnTo>
                    <a:pt x="204" y="101"/>
                  </a:lnTo>
                  <a:lnTo>
                    <a:pt x="199" y="105"/>
                  </a:lnTo>
                  <a:lnTo>
                    <a:pt x="193" y="109"/>
                  </a:lnTo>
                  <a:lnTo>
                    <a:pt x="186" y="112"/>
                  </a:lnTo>
                  <a:lnTo>
                    <a:pt x="180" y="114"/>
                  </a:lnTo>
                  <a:lnTo>
                    <a:pt x="173" y="117"/>
                  </a:lnTo>
                  <a:lnTo>
                    <a:pt x="166" y="118"/>
                  </a:lnTo>
                  <a:lnTo>
                    <a:pt x="158" y="118"/>
                  </a:lnTo>
                  <a:lnTo>
                    <a:pt x="150" y="117"/>
                  </a:lnTo>
                  <a:lnTo>
                    <a:pt x="143" y="113"/>
                  </a:lnTo>
                  <a:lnTo>
                    <a:pt x="137" y="110"/>
                  </a:lnTo>
                  <a:lnTo>
                    <a:pt x="132" y="104"/>
                  </a:lnTo>
                  <a:lnTo>
                    <a:pt x="126" y="109"/>
                  </a:lnTo>
                  <a:lnTo>
                    <a:pt x="119" y="114"/>
                  </a:lnTo>
                  <a:lnTo>
                    <a:pt x="112" y="118"/>
                  </a:lnTo>
                  <a:lnTo>
                    <a:pt x="105" y="122"/>
                  </a:lnTo>
                  <a:lnTo>
                    <a:pt x="97" y="125"/>
                  </a:lnTo>
                  <a:lnTo>
                    <a:pt x="89" y="127"/>
                  </a:lnTo>
                  <a:lnTo>
                    <a:pt x="81" y="127"/>
                  </a:lnTo>
                  <a:lnTo>
                    <a:pt x="73" y="127"/>
                  </a:lnTo>
                  <a:lnTo>
                    <a:pt x="65" y="125"/>
                  </a:lnTo>
                  <a:lnTo>
                    <a:pt x="58" y="121"/>
                  </a:lnTo>
                  <a:lnTo>
                    <a:pt x="52" y="117"/>
                  </a:lnTo>
                  <a:lnTo>
                    <a:pt x="46" y="111"/>
                  </a:lnTo>
                  <a:lnTo>
                    <a:pt x="41" y="104"/>
                  </a:lnTo>
                  <a:lnTo>
                    <a:pt x="37" y="97"/>
                  </a:lnTo>
                  <a:lnTo>
                    <a:pt x="34" y="90"/>
                  </a:lnTo>
                  <a:lnTo>
                    <a:pt x="31" y="83"/>
                  </a:lnTo>
                  <a:lnTo>
                    <a:pt x="23" y="81"/>
                  </a:lnTo>
                  <a:lnTo>
                    <a:pt x="16" y="78"/>
                  </a:lnTo>
                  <a:lnTo>
                    <a:pt x="9" y="74"/>
                  </a:lnTo>
                  <a:lnTo>
                    <a:pt x="4" y="67"/>
                  </a:lnTo>
                  <a:lnTo>
                    <a:pt x="0" y="54"/>
                  </a:lnTo>
                  <a:lnTo>
                    <a:pt x="3" y="44"/>
                  </a:lnTo>
                  <a:lnTo>
                    <a:pt x="9" y="35"/>
                  </a:lnTo>
                  <a:lnTo>
                    <a:pt x="19" y="27"/>
                  </a:lnTo>
                  <a:lnTo>
                    <a:pt x="34" y="20"/>
                  </a:lnTo>
                  <a:lnTo>
                    <a:pt x="49" y="14"/>
                  </a:lnTo>
                  <a:lnTo>
                    <a:pt x="65" y="8"/>
                  </a:lnTo>
                  <a:lnTo>
                    <a:pt x="81" y="5"/>
                  </a:lnTo>
                  <a:lnTo>
                    <a:pt x="97" y="3"/>
                  </a:lnTo>
                  <a:lnTo>
                    <a:pt x="114" y="0"/>
                  </a:lnTo>
                  <a:lnTo>
                    <a:pt x="132" y="0"/>
                  </a:lnTo>
                  <a:lnTo>
                    <a:pt x="149" y="0"/>
                  </a:lnTo>
                  <a:lnTo>
                    <a:pt x="165" y="1"/>
                  </a:lnTo>
                  <a:lnTo>
                    <a:pt x="182" y="4"/>
                  </a:lnTo>
                  <a:lnTo>
                    <a:pt x="199" y="7"/>
                  </a:lnTo>
                  <a:lnTo>
                    <a:pt x="215" y="12"/>
                  </a:lnTo>
                  <a:lnTo>
                    <a:pt x="231" y="16"/>
                  </a:lnTo>
                  <a:lnTo>
                    <a:pt x="246" y="23"/>
                  </a:lnTo>
                  <a:lnTo>
                    <a:pt x="261" y="30"/>
                  </a:lnTo>
                  <a:lnTo>
                    <a:pt x="275" y="38"/>
                  </a:lnTo>
                  <a:lnTo>
                    <a:pt x="283" y="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64"/>
            <p:cNvSpPr>
              <a:spLocks/>
            </p:cNvSpPr>
            <p:nvPr/>
          </p:nvSpPr>
          <p:spPr bwMode="auto">
            <a:xfrm>
              <a:off x="5038" y="1921"/>
              <a:ext cx="115" cy="41"/>
            </a:xfrm>
            <a:custGeom>
              <a:avLst/>
              <a:gdLst/>
              <a:ahLst/>
              <a:cxnLst>
                <a:cxn ang="0">
                  <a:pos x="210" y="20"/>
                </a:cxn>
                <a:cxn ang="0">
                  <a:pos x="214" y="24"/>
                </a:cxn>
                <a:cxn ang="0">
                  <a:pos x="220" y="27"/>
                </a:cxn>
                <a:cxn ang="0">
                  <a:pos x="225" y="30"/>
                </a:cxn>
                <a:cxn ang="0">
                  <a:pos x="229" y="36"/>
                </a:cxn>
                <a:cxn ang="0">
                  <a:pos x="221" y="41"/>
                </a:cxn>
                <a:cxn ang="0">
                  <a:pos x="211" y="43"/>
                </a:cxn>
                <a:cxn ang="0">
                  <a:pos x="202" y="43"/>
                </a:cxn>
                <a:cxn ang="0">
                  <a:pos x="191" y="43"/>
                </a:cxn>
                <a:cxn ang="0">
                  <a:pos x="182" y="44"/>
                </a:cxn>
                <a:cxn ang="0">
                  <a:pos x="173" y="47"/>
                </a:cxn>
                <a:cxn ang="0">
                  <a:pos x="166" y="54"/>
                </a:cxn>
                <a:cxn ang="0">
                  <a:pos x="160" y="64"/>
                </a:cxn>
                <a:cxn ang="0">
                  <a:pos x="153" y="67"/>
                </a:cxn>
                <a:cxn ang="0">
                  <a:pos x="145" y="67"/>
                </a:cxn>
                <a:cxn ang="0">
                  <a:pos x="137" y="67"/>
                </a:cxn>
                <a:cxn ang="0">
                  <a:pos x="129" y="66"/>
                </a:cxn>
                <a:cxn ang="0">
                  <a:pos x="123" y="64"/>
                </a:cxn>
                <a:cxn ang="0">
                  <a:pos x="117" y="59"/>
                </a:cxn>
                <a:cxn ang="0">
                  <a:pos x="112" y="56"/>
                </a:cxn>
                <a:cxn ang="0">
                  <a:pos x="105" y="56"/>
                </a:cxn>
                <a:cxn ang="0">
                  <a:pos x="98" y="63"/>
                </a:cxn>
                <a:cxn ang="0">
                  <a:pos x="91" y="69"/>
                </a:cxn>
                <a:cxn ang="0">
                  <a:pos x="83" y="74"/>
                </a:cxn>
                <a:cxn ang="0">
                  <a:pos x="75" y="78"/>
                </a:cxn>
                <a:cxn ang="0">
                  <a:pos x="66" y="81"/>
                </a:cxn>
                <a:cxn ang="0">
                  <a:pos x="56" y="82"/>
                </a:cxn>
                <a:cxn ang="0">
                  <a:pos x="47" y="82"/>
                </a:cxn>
                <a:cxn ang="0">
                  <a:pos x="37" y="80"/>
                </a:cxn>
                <a:cxn ang="0">
                  <a:pos x="30" y="73"/>
                </a:cxn>
                <a:cxn ang="0">
                  <a:pos x="23" y="65"/>
                </a:cxn>
                <a:cxn ang="0">
                  <a:pos x="21" y="56"/>
                </a:cxn>
                <a:cxn ang="0">
                  <a:pos x="23" y="45"/>
                </a:cxn>
                <a:cxn ang="0">
                  <a:pos x="17" y="41"/>
                </a:cxn>
                <a:cxn ang="0">
                  <a:pos x="9" y="37"/>
                </a:cxn>
                <a:cxn ang="0">
                  <a:pos x="2" y="34"/>
                </a:cxn>
                <a:cxn ang="0">
                  <a:pos x="0" y="26"/>
                </a:cxn>
                <a:cxn ang="0">
                  <a:pos x="16" y="14"/>
                </a:cxn>
                <a:cxn ang="0">
                  <a:pos x="33" y="6"/>
                </a:cxn>
                <a:cxn ang="0">
                  <a:pos x="53" y="2"/>
                </a:cxn>
                <a:cxn ang="0">
                  <a:pos x="74" y="0"/>
                </a:cxn>
                <a:cxn ang="0">
                  <a:pos x="95" y="0"/>
                </a:cxn>
                <a:cxn ang="0">
                  <a:pos x="116" y="2"/>
                </a:cxn>
                <a:cxn ang="0">
                  <a:pos x="136" y="4"/>
                </a:cxn>
                <a:cxn ang="0">
                  <a:pos x="155" y="6"/>
                </a:cxn>
                <a:cxn ang="0">
                  <a:pos x="210" y="20"/>
                </a:cxn>
              </a:cxnLst>
              <a:rect l="0" t="0" r="r" b="b"/>
              <a:pathLst>
                <a:path w="229" h="82">
                  <a:moveTo>
                    <a:pt x="210" y="20"/>
                  </a:moveTo>
                  <a:lnTo>
                    <a:pt x="214" y="24"/>
                  </a:lnTo>
                  <a:lnTo>
                    <a:pt x="220" y="27"/>
                  </a:lnTo>
                  <a:lnTo>
                    <a:pt x="225" y="30"/>
                  </a:lnTo>
                  <a:lnTo>
                    <a:pt x="229" y="36"/>
                  </a:lnTo>
                  <a:lnTo>
                    <a:pt x="221" y="41"/>
                  </a:lnTo>
                  <a:lnTo>
                    <a:pt x="211" y="43"/>
                  </a:lnTo>
                  <a:lnTo>
                    <a:pt x="202" y="43"/>
                  </a:lnTo>
                  <a:lnTo>
                    <a:pt x="191" y="43"/>
                  </a:lnTo>
                  <a:lnTo>
                    <a:pt x="182" y="44"/>
                  </a:lnTo>
                  <a:lnTo>
                    <a:pt x="173" y="47"/>
                  </a:lnTo>
                  <a:lnTo>
                    <a:pt x="166" y="54"/>
                  </a:lnTo>
                  <a:lnTo>
                    <a:pt x="160" y="64"/>
                  </a:lnTo>
                  <a:lnTo>
                    <a:pt x="153" y="67"/>
                  </a:lnTo>
                  <a:lnTo>
                    <a:pt x="145" y="67"/>
                  </a:lnTo>
                  <a:lnTo>
                    <a:pt x="137" y="67"/>
                  </a:lnTo>
                  <a:lnTo>
                    <a:pt x="129" y="66"/>
                  </a:lnTo>
                  <a:lnTo>
                    <a:pt x="123" y="64"/>
                  </a:lnTo>
                  <a:lnTo>
                    <a:pt x="117" y="59"/>
                  </a:lnTo>
                  <a:lnTo>
                    <a:pt x="112" y="56"/>
                  </a:lnTo>
                  <a:lnTo>
                    <a:pt x="105" y="56"/>
                  </a:lnTo>
                  <a:lnTo>
                    <a:pt x="98" y="63"/>
                  </a:lnTo>
                  <a:lnTo>
                    <a:pt x="91" y="69"/>
                  </a:lnTo>
                  <a:lnTo>
                    <a:pt x="83" y="74"/>
                  </a:lnTo>
                  <a:lnTo>
                    <a:pt x="75" y="78"/>
                  </a:lnTo>
                  <a:lnTo>
                    <a:pt x="66" y="81"/>
                  </a:lnTo>
                  <a:lnTo>
                    <a:pt x="56" y="82"/>
                  </a:lnTo>
                  <a:lnTo>
                    <a:pt x="47" y="82"/>
                  </a:lnTo>
                  <a:lnTo>
                    <a:pt x="37" y="80"/>
                  </a:lnTo>
                  <a:lnTo>
                    <a:pt x="30" y="73"/>
                  </a:lnTo>
                  <a:lnTo>
                    <a:pt x="23" y="65"/>
                  </a:lnTo>
                  <a:lnTo>
                    <a:pt x="21" y="56"/>
                  </a:lnTo>
                  <a:lnTo>
                    <a:pt x="23" y="45"/>
                  </a:lnTo>
                  <a:lnTo>
                    <a:pt x="17" y="41"/>
                  </a:lnTo>
                  <a:lnTo>
                    <a:pt x="9" y="37"/>
                  </a:lnTo>
                  <a:lnTo>
                    <a:pt x="2" y="34"/>
                  </a:lnTo>
                  <a:lnTo>
                    <a:pt x="0" y="26"/>
                  </a:lnTo>
                  <a:lnTo>
                    <a:pt x="16" y="14"/>
                  </a:lnTo>
                  <a:lnTo>
                    <a:pt x="33" y="6"/>
                  </a:lnTo>
                  <a:lnTo>
                    <a:pt x="53" y="2"/>
                  </a:lnTo>
                  <a:lnTo>
                    <a:pt x="74" y="0"/>
                  </a:lnTo>
                  <a:lnTo>
                    <a:pt x="95" y="0"/>
                  </a:lnTo>
                  <a:lnTo>
                    <a:pt x="116" y="2"/>
                  </a:lnTo>
                  <a:lnTo>
                    <a:pt x="136" y="4"/>
                  </a:lnTo>
                  <a:lnTo>
                    <a:pt x="155" y="6"/>
                  </a:lnTo>
                  <a:lnTo>
                    <a:pt x="210" y="2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65"/>
            <p:cNvSpPr>
              <a:spLocks/>
            </p:cNvSpPr>
            <p:nvPr/>
          </p:nvSpPr>
          <p:spPr bwMode="auto">
            <a:xfrm>
              <a:off x="5128" y="1985"/>
              <a:ext cx="148" cy="63"/>
            </a:xfrm>
            <a:custGeom>
              <a:avLst/>
              <a:gdLst/>
              <a:ahLst/>
              <a:cxnLst>
                <a:cxn ang="0">
                  <a:pos x="215" y="27"/>
                </a:cxn>
                <a:cxn ang="0">
                  <a:pos x="222" y="36"/>
                </a:cxn>
                <a:cxn ang="0">
                  <a:pos x="236" y="40"/>
                </a:cxn>
                <a:cxn ang="0">
                  <a:pos x="256" y="37"/>
                </a:cxn>
                <a:cxn ang="0">
                  <a:pos x="274" y="38"/>
                </a:cxn>
                <a:cxn ang="0">
                  <a:pos x="289" y="45"/>
                </a:cxn>
                <a:cxn ang="0">
                  <a:pos x="291" y="58"/>
                </a:cxn>
                <a:cxn ang="0">
                  <a:pos x="282" y="64"/>
                </a:cxn>
                <a:cxn ang="0">
                  <a:pos x="273" y="68"/>
                </a:cxn>
                <a:cxn ang="0">
                  <a:pos x="261" y="71"/>
                </a:cxn>
                <a:cxn ang="0">
                  <a:pos x="250" y="75"/>
                </a:cxn>
                <a:cxn ang="0">
                  <a:pos x="252" y="88"/>
                </a:cxn>
                <a:cxn ang="0">
                  <a:pos x="237" y="102"/>
                </a:cxn>
                <a:cxn ang="0">
                  <a:pos x="213" y="110"/>
                </a:cxn>
                <a:cxn ang="0">
                  <a:pos x="186" y="111"/>
                </a:cxn>
                <a:cxn ang="0">
                  <a:pos x="160" y="108"/>
                </a:cxn>
                <a:cxn ang="0">
                  <a:pos x="144" y="108"/>
                </a:cxn>
                <a:cxn ang="0">
                  <a:pos x="135" y="115"/>
                </a:cxn>
                <a:cxn ang="0">
                  <a:pos x="123" y="118"/>
                </a:cxn>
                <a:cxn ang="0">
                  <a:pos x="111" y="121"/>
                </a:cxn>
                <a:cxn ang="0">
                  <a:pos x="96" y="125"/>
                </a:cxn>
                <a:cxn ang="0">
                  <a:pos x="77" y="126"/>
                </a:cxn>
                <a:cxn ang="0">
                  <a:pos x="60" y="121"/>
                </a:cxn>
                <a:cxn ang="0">
                  <a:pos x="43" y="112"/>
                </a:cxn>
                <a:cxn ang="0">
                  <a:pos x="34" y="101"/>
                </a:cxn>
                <a:cxn ang="0">
                  <a:pos x="26" y="97"/>
                </a:cxn>
                <a:cxn ang="0">
                  <a:pos x="15" y="96"/>
                </a:cxn>
                <a:cxn ang="0">
                  <a:pos x="4" y="94"/>
                </a:cxn>
                <a:cxn ang="0">
                  <a:pos x="2" y="81"/>
                </a:cxn>
                <a:cxn ang="0">
                  <a:pos x="13" y="70"/>
                </a:cxn>
                <a:cxn ang="0">
                  <a:pos x="30" y="62"/>
                </a:cxn>
                <a:cxn ang="0">
                  <a:pos x="46" y="55"/>
                </a:cxn>
                <a:cxn ang="0">
                  <a:pos x="67" y="50"/>
                </a:cxn>
                <a:cxn ang="0">
                  <a:pos x="90" y="45"/>
                </a:cxn>
                <a:cxn ang="0">
                  <a:pos x="111" y="37"/>
                </a:cxn>
                <a:cxn ang="0">
                  <a:pos x="130" y="21"/>
                </a:cxn>
                <a:cxn ang="0">
                  <a:pos x="146" y="5"/>
                </a:cxn>
                <a:cxn ang="0">
                  <a:pos x="167" y="0"/>
                </a:cxn>
                <a:cxn ang="0">
                  <a:pos x="188" y="3"/>
                </a:cxn>
                <a:cxn ang="0">
                  <a:pos x="206" y="13"/>
                </a:cxn>
              </a:cxnLst>
              <a:rect l="0" t="0" r="r" b="b"/>
              <a:pathLst>
                <a:path w="295" h="126">
                  <a:moveTo>
                    <a:pt x="214" y="22"/>
                  </a:moveTo>
                  <a:lnTo>
                    <a:pt x="215" y="27"/>
                  </a:lnTo>
                  <a:lnTo>
                    <a:pt x="218" y="33"/>
                  </a:lnTo>
                  <a:lnTo>
                    <a:pt x="222" y="36"/>
                  </a:lnTo>
                  <a:lnTo>
                    <a:pt x="227" y="40"/>
                  </a:lnTo>
                  <a:lnTo>
                    <a:pt x="236" y="40"/>
                  </a:lnTo>
                  <a:lnTo>
                    <a:pt x="245" y="38"/>
                  </a:lnTo>
                  <a:lnTo>
                    <a:pt x="256" y="37"/>
                  </a:lnTo>
                  <a:lnTo>
                    <a:pt x="265" y="37"/>
                  </a:lnTo>
                  <a:lnTo>
                    <a:pt x="274" y="38"/>
                  </a:lnTo>
                  <a:lnTo>
                    <a:pt x="282" y="41"/>
                  </a:lnTo>
                  <a:lnTo>
                    <a:pt x="289" y="45"/>
                  </a:lnTo>
                  <a:lnTo>
                    <a:pt x="295" y="53"/>
                  </a:lnTo>
                  <a:lnTo>
                    <a:pt x="291" y="58"/>
                  </a:lnTo>
                  <a:lnTo>
                    <a:pt x="287" y="62"/>
                  </a:lnTo>
                  <a:lnTo>
                    <a:pt x="282" y="64"/>
                  </a:lnTo>
                  <a:lnTo>
                    <a:pt x="278" y="67"/>
                  </a:lnTo>
                  <a:lnTo>
                    <a:pt x="273" y="68"/>
                  </a:lnTo>
                  <a:lnTo>
                    <a:pt x="267" y="70"/>
                  </a:lnTo>
                  <a:lnTo>
                    <a:pt x="261" y="71"/>
                  </a:lnTo>
                  <a:lnTo>
                    <a:pt x="256" y="71"/>
                  </a:lnTo>
                  <a:lnTo>
                    <a:pt x="250" y="75"/>
                  </a:lnTo>
                  <a:lnTo>
                    <a:pt x="251" y="81"/>
                  </a:lnTo>
                  <a:lnTo>
                    <a:pt x="252" y="88"/>
                  </a:lnTo>
                  <a:lnTo>
                    <a:pt x="248" y="95"/>
                  </a:lnTo>
                  <a:lnTo>
                    <a:pt x="237" y="102"/>
                  </a:lnTo>
                  <a:lnTo>
                    <a:pt x="226" y="106"/>
                  </a:lnTo>
                  <a:lnTo>
                    <a:pt x="213" y="110"/>
                  </a:lnTo>
                  <a:lnTo>
                    <a:pt x="199" y="111"/>
                  </a:lnTo>
                  <a:lnTo>
                    <a:pt x="186" y="111"/>
                  </a:lnTo>
                  <a:lnTo>
                    <a:pt x="173" y="110"/>
                  </a:lnTo>
                  <a:lnTo>
                    <a:pt x="160" y="108"/>
                  </a:lnTo>
                  <a:lnTo>
                    <a:pt x="147" y="103"/>
                  </a:lnTo>
                  <a:lnTo>
                    <a:pt x="144" y="108"/>
                  </a:lnTo>
                  <a:lnTo>
                    <a:pt x="139" y="112"/>
                  </a:lnTo>
                  <a:lnTo>
                    <a:pt x="135" y="115"/>
                  </a:lnTo>
                  <a:lnTo>
                    <a:pt x="129" y="117"/>
                  </a:lnTo>
                  <a:lnTo>
                    <a:pt x="123" y="118"/>
                  </a:lnTo>
                  <a:lnTo>
                    <a:pt x="117" y="119"/>
                  </a:lnTo>
                  <a:lnTo>
                    <a:pt x="111" y="121"/>
                  </a:lnTo>
                  <a:lnTo>
                    <a:pt x="106" y="123"/>
                  </a:lnTo>
                  <a:lnTo>
                    <a:pt x="96" y="125"/>
                  </a:lnTo>
                  <a:lnTo>
                    <a:pt x="86" y="126"/>
                  </a:lnTo>
                  <a:lnTo>
                    <a:pt x="77" y="126"/>
                  </a:lnTo>
                  <a:lnTo>
                    <a:pt x="68" y="124"/>
                  </a:lnTo>
                  <a:lnTo>
                    <a:pt x="60" y="121"/>
                  </a:lnTo>
                  <a:lnTo>
                    <a:pt x="52" y="117"/>
                  </a:lnTo>
                  <a:lnTo>
                    <a:pt x="43" y="112"/>
                  </a:lnTo>
                  <a:lnTo>
                    <a:pt x="37" y="106"/>
                  </a:lnTo>
                  <a:lnTo>
                    <a:pt x="34" y="101"/>
                  </a:lnTo>
                  <a:lnTo>
                    <a:pt x="31" y="98"/>
                  </a:lnTo>
                  <a:lnTo>
                    <a:pt x="26" y="97"/>
                  </a:lnTo>
                  <a:lnTo>
                    <a:pt x="20" y="96"/>
                  </a:lnTo>
                  <a:lnTo>
                    <a:pt x="15" y="96"/>
                  </a:lnTo>
                  <a:lnTo>
                    <a:pt x="9" y="96"/>
                  </a:lnTo>
                  <a:lnTo>
                    <a:pt x="4" y="94"/>
                  </a:lnTo>
                  <a:lnTo>
                    <a:pt x="0" y="90"/>
                  </a:lnTo>
                  <a:lnTo>
                    <a:pt x="2" y="81"/>
                  </a:lnTo>
                  <a:lnTo>
                    <a:pt x="8" y="74"/>
                  </a:lnTo>
                  <a:lnTo>
                    <a:pt x="13" y="70"/>
                  </a:lnTo>
                  <a:lnTo>
                    <a:pt x="22" y="65"/>
                  </a:lnTo>
                  <a:lnTo>
                    <a:pt x="30" y="62"/>
                  </a:lnTo>
                  <a:lnTo>
                    <a:pt x="38" y="58"/>
                  </a:lnTo>
                  <a:lnTo>
                    <a:pt x="46" y="55"/>
                  </a:lnTo>
                  <a:lnTo>
                    <a:pt x="54" y="51"/>
                  </a:lnTo>
                  <a:lnTo>
                    <a:pt x="67" y="50"/>
                  </a:lnTo>
                  <a:lnTo>
                    <a:pt x="78" y="48"/>
                  </a:lnTo>
                  <a:lnTo>
                    <a:pt x="90" y="45"/>
                  </a:lnTo>
                  <a:lnTo>
                    <a:pt x="101" y="42"/>
                  </a:lnTo>
                  <a:lnTo>
                    <a:pt x="111" y="37"/>
                  </a:lnTo>
                  <a:lnTo>
                    <a:pt x="122" y="30"/>
                  </a:lnTo>
                  <a:lnTo>
                    <a:pt x="130" y="21"/>
                  </a:lnTo>
                  <a:lnTo>
                    <a:pt x="137" y="10"/>
                  </a:lnTo>
                  <a:lnTo>
                    <a:pt x="146" y="5"/>
                  </a:lnTo>
                  <a:lnTo>
                    <a:pt x="156" y="2"/>
                  </a:lnTo>
                  <a:lnTo>
                    <a:pt x="167" y="0"/>
                  </a:lnTo>
                  <a:lnTo>
                    <a:pt x="177" y="0"/>
                  </a:lnTo>
                  <a:lnTo>
                    <a:pt x="188" y="3"/>
                  </a:lnTo>
                  <a:lnTo>
                    <a:pt x="197" y="7"/>
                  </a:lnTo>
                  <a:lnTo>
                    <a:pt x="206" y="13"/>
                  </a:lnTo>
                  <a:lnTo>
                    <a:pt x="214" y="2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66"/>
            <p:cNvSpPr>
              <a:spLocks/>
            </p:cNvSpPr>
            <p:nvPr/>
          </p:nvSpPr>
          <p:spPr bwMode="auto">
            <a:xfrm>
              <a:off x="5260" y="2040"/>
              <a:ext cx="64" cy="88"/>
            </a:xfrm>
            <a:custGeom>
              <a:avLst/>
              <a:gdLst/>
              <a:ahLst/>
              <a:cxnLst>
                <a:cxn ang="0">
                  <a:pos x="128" y="160"/>
                </a:cxn>
                <a:cxn ang="0">
                  <a:pos x="123" y="164"/>
                </a:cxn>
                <a:cxn ang="0">
                  <a:pos x="117" y="167"/>
                </a:cxn>
                <a:cxn ang="0">
                  <a:pos x="112" y="171"/>
                </a:cxn>
                <a:cxn ang="0">
                  <a:pos x="106" y="173"/>
                </a:cxn>
                <a:cxn ang="0">
                  <a:pos x="99" y="175"/>
                </a:cxn>
                <a:cxn ang="0">
                  <a:pos x="91" y="176"/>
                </a:cxn>
                <a:cxn ang="0">
                  <a:pos x="82" y="175"/>
                </a:cxn>
                <a:cxn ang="0">
                  <a:pos x="71" y="173"/>
                </a:cxn>
                <a:cxn ang="0">
                  <a:pos x="58" y="161"/>
                </a:cxn>
                <a:cxn ang="0">
                  <a:pos x="46" y="145"/>
                </a:cxn>
                <a:cxn ang="0">
                  <a:pos x="34" y="125"/>
                </a:cxn>
                <a:cxn ang="0">
                  <a:pos x="24" y="102"/>
                </a:cxn>
                <a:cxn ang="0">
                  <a:pos x="16" y="78"/>
                </a:cxn>
                <a:cxn ang="0">
                  <a:pos x="8" y="59"/>
                </a:cxn>
                <a:cxn ang="0">
                  <a:pos x="3" y="43"/>
                </a:cxn>
                <a:cxn ang="0">
                  <a:pos x="0" y="32"/>
                </a:cxn>
                <a:cxn ang="0">
                  <a:pos x="2" y="28"/>
                </a:cxn>
                <a:cxn ang="0">
                  <a:pos x="7" y="22"/>
                </a:cxn>
                <a:cxn ang="0">
                  <a:pos x="12" y="16"/>
                </a:cxn>
                <a:cxn ang="0">
                  <a:pos x="19" y="12"/>
                </a:cxn>
                <a:cxn ang="0">
                  <a:pos x="25" y="7"/>
                </a:cxn>
                <a:cxn ang="0">
                  <a:pos x="31" y="4"/>
                </a:cxn>
                <a:cxn ang="0">
                  <a:pos x="35" y="1"/>
                </a:cxn>
                <a:cxn ang="0">
                  <a:pos x="37" y="0"/>
                </a:cxn>
                <a:cxn ang="0">
                  <a:pos x="40" y="8"/>
                </a:cxn>
                <a:cxn ang="0">
                  <a:pos x="48" y="25"/>
                </a:cxn>
                <a:cxn ang="0">
                  <a:pos x="61" y="47"/>
                </a:cxn>
                <a:cxn ang="0">
                  <a:pos x="77" y="73"/>
                </a:cxn>
                <a:cxn ang="0">
                  <a:pos x="92" y="100"/>
                </a:cxn>
                <a:cxn ang="0">
                  <a:pos x="107" y="125"/>
                </a:cxn>
                <a:cxn ang="0">
                  <a:pos x="120" y="145"/>
                </a:cxn>
                <a:cxn ang="0">
                  <a:pos x="128" y="160"/>
                </a:cxn>
              </a:cxnLst>
              <a:rect l="0" t="0" r="r" b="b"/>
              <a:pathLst>
                <a:path w="128" h="176">
                  <a:moveTo>
                    <a:pt x="128" y="160"/>
                  </a:moveTo>
                  <a:lnTo>
                    <a:pt x="123" y="164"/>
                  </a:lnTo>
                  <a:lnTo>
                    <a:pt x="117" y="167"/>
                  </a:lnTo>
                  <a:lnTo>
                    <a:pt x="112" y="171"/>
                  </a:lnTo>
                  <a:lnTo>
                    <a:pt x="106" y="173"/>
                  </a:lnTo>
                  <a:lnTo>
                    <a:pt x="99" y="175"/>
                  </a:lnTo>
                  <a:lnTo>
                    <a:pt x="91" y="176"/>
                  </a:lnTo>
                  <a:lnTo>
                    <a:pt x="82" y="175"/>
                  </a:lnTo>
                  <a:lnTo>
                    <a:pt x="71" y="173"/>
                  </a:lnTo>
                  <a:lnTo>
                    <a:pt x="58" y="161"/>
                  </a:lnTo>
                  <a:lnTo>
                    <a:pt x="46" y="145"/>
                  </a:lnTo>
                  <a:lnTo>
                    <a:pt x="34" y="125"/>
                  </a:lnTo>
                  <a:lnTo>
                    <a:pt x="24" y="102"/>
                  </a:lnTo>
                  <a:lnTo>
                    <a:pt x="16" y="78"/>
                  </a:lnTo>
                  <a:lnTo>
                    <a:pt x="8" y="59"/>
                  </a:lnTo>
                  <a:lnTo>
                    <a:pt x="3" y="43"/>
                  </a:lnTo>
                  <a:lnTo>
                    <a:pt x="0" y="32"/>
                  </a:lnTo>
                  <a:lnTo>
                    <a:pt x="2" y="28"/>
                  </a:lnTo>
                  <a:lnTo>
                    <a:pt x="7" y="22"/>
                  </a:lnTo>
                  <a:lnTo>
                    <a:pt x="12" y="16"/>
                  </a:lnTo>
                  <a:lnTo>
                    <a:pt x="19" y="12"/>
                  </a:lnTo>
                  <a:lnTo>
                    <a:pt x="25" y="7"/>
                  </a:lnTo>
                  <a:lnTo>
                    <a:pt x="31" y="4"/>
                  </a:lnTo>
                  <a:lnTo>
                    <a:pt x="35" y="1"/>
                  </a:lnTo>
                  <a:lnTo>
                    <a:pt x="37" y="0"/>
                  </a:lnTo>
                  <a:lnTo>
                    <a:pt x="40" y="8"/>
                  </a:lnTo>
                  <a:lnTo>
                    <a:pt x="48" y="25"/>
                  </a:lnTo>
                  <a:lnTo>
                    <a:pt x="61" y="47"/>
                  </a:lnTo>
                  <a:lnTo>
                    <a:pt x="77" y="73"/>
                  </a:lnTo>
                  <a:lnTo>
                    <a:pt x="92" y="100"/>
                  </a:lnTo>
                  <a:lnTo>
                    <a:pt x="107" y="125"/>
                  </a:lnTo>
                  <a:lnTo>
                    <a:pt x="120" y="145"/>
                  </a:lnTo>
                  <a:lnTo>
                    <a:pt x="128" y="1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67"/>
            <p:cNvSpPr>
              <a:spLocks/>
            </p:cNvSpPr>
            <p:nvPr/>
          </p:nvSpPr>
          <p:spPr bwMode="auto">
            <a:xfrm>
              <a:off x="4967" y="2133"/>
              <a:ext cx="200" cy="65"/>
            </a:xfrm>
            <a:custGeom>
              <a:avLst/>
              <a:gdLst/>
              <a:ahLst/>
              <a:cxnLst>
                <a:cxn ang="0">
                  <a:pos x="318" y="24"/>
                </a:cxn>
                <a:cxn ang="0">
                  <a:pos x="338" y="24"/>
                </a:cxn>
                <a:cxn ang="0">
                  <a:pos x="356" y="31"/>
                </a:cxn>
                <a:cxn ang="0">
                  <a:pos x="372" y="43"/>
                </a:cxn>
                <a:cxn ang="0">
                  <a:pos x="390" y="67"/>
                </a:cxn>
                <a:cxn ang="0">
                  <a:pos x="399" y="88"/>
                </a:cxn>
                <a:cxn ang="0">
                  <a:pos x="384" y="110"/>
                </a:cxn>
                <a:cxn ang="0">
                  <a:pos x="359" y="121"/>
                </a:cxn>
                <a:cxn ang="0">
                  <a:pos x="330" y="122"/>
                </a:cxn>
                <a:cxn ang="0">
                  <a:pos x="299" y="123"/>
                </a:cxn>
                <a:cxn ang="0">
                  <a:pos x="278" y="125"/>
                </a:cxn>
                <a:cxn ang="0">
                  <a:pos x="263" y="126"/>
                </a:cxn>
                <a:cxn ang="0">
                  <a:pos x="246" y="129"/>
                </a:cxn>
                <a:cxn ang="0">
                  <a:pos x="226" y="130"/>
                </a:cxn>
                <a:cxn ang="0">
                  <a:pos x="208" y="130"/>
                </a:cxn>
                <a:cxn ang="0">
                  <a:pos x="191" y="129"/>
                </a:cxn>
                <a:cxn ang="0">
                  <a:pos x="175" y="128"/>
                </a:cxn>
                <a:cxn ang="0">
                  <a:pos x="159" y="124"/>
                </a:cxn>
                <a:cxn ang="0">
                  <a:pos x="135" y="120"/>
                </a:cxn>
                <a:cxn ang="0">
                  <a:pos x="98" y="110"/>
                </a:cxn>
                <a:cxn ang="0">
                  <a:pos x="56" y="100"/>
                </a:cxn>
                <a:cxn ang="0">
                  <a:pos x="17" y="88"/>
                </a:cxn>
                <a:cxn ang="0">
                  <a:pos x="0" y="77"/>
                </a:cxn>
                <a:cxn ang="0">
                  <a:pos x="15" y="62"/>
                </a:cxn>
                <a:cxn ang="0">
                  <a:pos x="45" y="43"/>
                </a:cxn>
                <a:cxn ang="0">
                  <a:pos x="90" y="25"/>
                </a:cxn>
                <a:cxn ang="0">
                  <a:pos x="131" y="14"/>
                </a:cxn>
                <a:cxn ang="0">
                  <a:pos x="158" y="11"/>
                </a:cxn>
                <a:cxn ang="0">
                  <a:pos x="181" y="11"/>
                </a:cxn>
                <a:cxn ang="0">
                  <a:pos x="202" y="16"/>
                </a:cxn>
                <a:cxn ang="0">
                  <a:pos x="218" y="15"/>
                </a:cxn>
                <a:cxn ang="0">
                  <a:pos x="229" y="7"/>
                </a:cxn>
                <a:cxn ang="0">
                  <a:pos x="243" y="1"/>
                </a:cxn>
                <a:cxn ang="0">
                  <a:pos x="258" y="0"/>
                </a:cxn>
                <a:cxn ang="0">
                  <a:pos x="272" y="3"/>
                </a:cxn>
                <a:cxn ang="0">
                  <a:pos x="284" y="7"/>
                </a:cxn>
                <a:cxn ang="0">
                  <a:pos x="295" y="11"/>
                </a:cxn>
                <a:cxn ang="0">
                  <a:pos x="304" y="20"/>
                </a:cxn>
              </a:cxnLst>
              <a:rect l="0" t="0" r="r" b="b"/>
              <a:pathLst>
                <a:path w="399" h="130">
                  <a:moveTo>
                    <a:pt x="307" y="26"/>
                  </a:moveTo>
                  <a:lnTo>
                    <a:pt x="318" y="24"/>
                  </a:lnTo>
                  <a:lnTo>
                    <a:pt x="329" y="24"/>
                  </a:lnTo>
                  <a:lnTo>
                    <a:pt x="338" y="24"/>
                  </a:lnTo>
                  <a:lnTo>
                    <a:pt x="347" y="27"/>
                  </a:lnTo>
                  <a:lnTo>
                    <a:pt x="356" y="31"/>
                  </a:lnTo>
                  <a:lnTo>
                    <a:pt x="364" y="37"/>
                  </a:lnTo>
                  <a:lnTo>
                    <a:pt x="372" y="43"/>
                  </a:lnTo>
                  <a:lnTo>
                    <a:pt x="379" y="53"/>
                  </a:lnTo>
                  <a:lnTo>
                    <a:pt x="390" y="67"/>
                  </a:lnTo>
                  <a:lnTo>
                    <a:pt x="397" y="78"/>
                  </a:lnTo>
                  <a:lnTo>
                    <a:pt x="399" y="88"/>
                  </a:lnTo>
                  <a:lnTo>
                    <a:pt x="395" y="100"/>
                  </a:lnTo>
                  <a:lnTo>
                    <a:pt x="384" y="110"/>
                  </a:lnTo>
                  <a:lnTo>
                    <a:pt x="372" y="117"/>
                  </a:lnTo>
                  <a:lnTo>
                    <a:pt x="359" y="121"/>
                  </a:lnTo>
                  <a:lnTo>
                    <a:pt x="345" y="122"/>
                  </a:lnTo>
                  <a:lnTo>
                    <a:pt x="330" y="122"/>
                  </a:lnTo>
                  <a:lnTo>
                    <a:pt x="315" y="122"/>
                  </a:lnTo>
                  <a:lnTo>
                    <a:pt x="299" y="123"/>
                  </a:lnTo>
                  <a:lnTo>
                    <a:pt x="284" y="124"/>
                  </a:lnTo>
                  <a:lnTo>
                    <a:pt x="278" y="125"/>
                  </a:lnTo>
                  <a:lnTo>
                    <a:pt x="271" y="126"/>
                  </a:lnTo>
                  <a:lnTo>
                    <a:pt x="263" y="126"/>
                  </a:lnTo>
                  <a:lnTo>
                    <a:pt x="255" y="128"/>
                  </a:lnTo>
                  <a:lnTo>
                    <a:pt x="246" y="129"/>
                  </a:lnTo>
                  <a:lnTo>
                    <a:pt x="236" y="129"/>
                  </a:lnTo>
                  <a:lnTo>
                    <a:pt x="226" y="130"/>
                  </a:lnTo>
                  <a:lnTo>
                    <a:pt x="216" y="130"/>
                  </a:lnTo>
                  <a:lnTo>
                    <a:pt x="208" y="130"/>
                  </a:lnTo>
                  <a:lnTo>
                    <a:pt x="199" y="130"/>
                  </a:lnTo>
                  <a:lnTo>
                    <a:pt x="191" y="129"/>
                  </a:lnTo>
                  <a:lnTo>
                    <a:pt x="183" y="128"/>
                  </a:lnTo>
                  <a:lnTo>
                    <a:pt x="175" y="128"/>
                  </a:lnTo>
                  <a:lnTo>
                    <a:pt x="167" y="126"/>
                  </a:lnTo>
                  <a:lnTo>
                    <a:pt x="159" y="124"/>
                  </a:lnTo>
                  <a:lnTo>
                    <a:pt x="151" y="123"/>
                  </a:lnTo>
                  <a:lnTo>
                    <a:pt x="135" y="120"/>
                  </a:lnTo>
                  <a:lnTo>
                    <a:pt x="118" y="115"/>
                  </a:lnTo>
                  <a:lnTo>
                    <a:pt x="98" y="110"/>
                  </a:lnTo>
                  <a:lnTo>
                    <a:pt x="77" y="106"/>
                  </a:lnTo>
                  <a:lnTo>
                    <a:pt x="56" y="100"/>
                  </a:lnTo>
                  <a:lnTo>
                    <a:pt x="37" y="95"/>
                  </a:lnTo>
                  <a:lnTo>
                    <a:pt x="17" y="88"/>
                  </a:lnTo>
                  <a:lnTo>
                    <a:pt x="0" y="82"/>
                  </a:lnTo>
                  <a:lnTo>
                    <a:pt x="0" y="77"/>
                  </a:lnTo>
                  <a:lnTo>
                    <a:pt x="6" y="70"/>
                  </a:lnTo>
                  <a:lnTo>
                    <a:pt x="15" y="62"/>
                  </a:lnTo>
                  <a:lnTo>
                    <a:pt x="28" y="53"/>
                  </a:lnTo>
                  <a:lnTo>
                    <a:pt x="45" y="43"/>
                  </a:lnTo>
                  <a:lnTo>
                    <a:pt x="66" y="34"/>
                  </a:lnTo>
                  <a:lnTo>
                    <a:pt x="90" y="25"/>
                  </a:lnTo>
                  <a:lnTo>
                    <a:pt x="116" y="17"/>
                  </a:lnTo>
                  <a:lnTo>
                    <a:pt x="131" y="14"/>
                  </a:lnTo>
                  <a:lnTo>
                    <a:pt x="145" y="12"/>
                  </a:lnTo>
                  <a:lnTo>
                    <a:pt x="158" y="11"/>
                  </a:lnTo>
                  <a:lnTo>
                    <a:pt x="169" y="11"/>
                  </a:lnTo>
                  <a:lnTo>
                    <a:pt x="181" y="11"/>
                  </a:lnTo>
                  <a:lnTo>
                    <a:pt x="191" y="14"/>
                  </a:lnTo>
                  <a:lnTo>
                    <a:pt x="202" y="16"/>
                  </a:lnTo>
                  <a:lnTo>
                    <a:pt x="212" y="19"/>
                  </a:lnTo>
                  <a:lnTo>
                    <a:pt x="218" y="15"/>
                  </a:lnTo>
                  <a:lnTo>
                    <a:pt x="224" y="10"/>
                  </a:lnTo>
                  <a:lnTo>
                    <a:pt x="229" y="7"/>
                  </a:lnTo>
                  <a:lnTo>
                    <a:pt x="236" y="3"/>
                  </a:lnTo>
                  <a:lnTo>
                    <a:pt x="243" y="1"/>
                  </a:lnTo>
                  <a:lnTo>
                    <a:pt x="250" y="0"/>
                  </a:lnTo>
                  <a:lnTo>
                    <a:pt x="258" y="0"/>
                  </a:lnTo>
                  <a:lnTo>
                    <a:pt x="266" y="1"/>
                  </a:lnTo>
                  <a:lnTo>
                    <a:pt x="272" y="3"/>
                  </a:lnTo>
                  <a:lnTo>
                    <a:pt x="278" y="4"/>
                  </a:lnTo>
                  <a:lnTo>
                    <a:pt x="284" y="7"/>
                  </a:lnTo>
                  <a:lnTo>
                    <a:pt x="291" y="9"/>
                  </a:lnTo>
                  <a:lnTo>
                    <a:pt x="295" y="11"/>
                  </a:lnTo>
                  <a:lnTo>
                    <a:pt x="300" y="16"/>
                  </a:lnTo>
                  <a:lnTo>
                    <a:pt x="304" y="20"/>
                  </a:lnTo>
                  <a:lnTo>
                    <a:pt x="307" y="2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68"/>
            <p:cNvSpPr>
              <a:spLocks/>
            </p:cNvSpPr>
            <p:nvPr/>
          </p:nvSpPr>
          <p:spPr bwMode="auto">
            <a:xfrm>
              <a:off x="4988" y="2146"/>
              <a:ext cx="167" cy="40"/>
            </a:xfrm>
            <a:custGeom>
              <a:avLst/>
              <a:gdLst/>
              <a:ahLst/>
              <a:cxnLst>
                <a:cxn ang="0">
                  <a:pos x="238" y="14"/>
                </a:cxn>
                <a:cxn ang="0">
                  <a:pos x="240" y="22"/>
                </a:cxn>
                <a:cxn ang="0">
                  <a:pos x="253" y="23"/>
                </a:cxn>
                <a:cxn ang="0">
                  <a:pos x="268" y="20"/>
                </a:cxn>
                <a:cxn ang="0">
                  <a:pos x="284" y="18"/>
                </a:cxn>
                <a:cxn ang="0">
                  <a:pos x="304" y="23"/>
                </a:cxn>
                <a:cxn ang="0">
                  <a:pos x="322" y="35"/>
                </a:cxn>
                <a:cxn ang="0">
                  <a:pos x="331" y="51"/>
                </a:cxn>
                <a:cxn ang="0">
                  <a:pos x="328" y="68"/>
                </a:cxn>
                <a:cxn ang="0">
                  <a:pos x="313" y="74"/>
                </a:cxn>
                <a:cxn ang="0">
                  <a:pos x="296" y="77"/>
                </a:cxn>
                <a:cxn ang="0">
                  <a:pos x="277" y="80"/>
                </a:cxn>
                <a:cxn ang="0">
                  <a:pos x="259" y="80"/>
                </a:cxn>
                <a:cxn ang="0">
                  <a:pos x="237" y="81"/>
                </a:cxn>
                <a:cxn ang="0">
                  <a:pos x="216" y="82"/>
                </a:cxn>
                <a:cxn ang="0">
                  <a:pos x="200" y="82"/>
                </a:cxn>
                <a:cxn ang="0">
                  <a:pos x="184" y="82"/>
                </a:cxn>
                <a:cxn ang="0">
                  <a:pos x="160" y="81"/>
                </a:cxn>
                <a:cxn ang="0">
                  <a:pos x="134" y="78"/>
                </a:cxn>
                <a:cxn ang="0">
                  <a:pos x="110" y="76"/>
                </a:cxn>
                <a:cxn ang="0">
                  <a:pos x="86" y="72"/>
                </a:cxn>
                <a:cxn ang="0">
                  <a:pos x="62" y="67"/>
                </a:cxn>
                <a:cxn ang="0">
                  <a:pos x="37" y="60"/>
                </a:cxn>
                <a:cxn ang="0">
                  <a:pos x="13" y="52"/>
                </a:cxn>
                <a:cxn ang="0">
                  <a:pos x="0" y="45"/>
                </a:cxn>
                <a:cxn ang="0">
                  <a:pos x="17" y="36"/>
                </a:cxn>
                <a:cxn ang="0">
                  <a:pos x="47" y="24"/>
                </a:cxn>
                <a:cxn ang="0">
                  <a:pos x="79" y="14"/>
                </a:cxn>
                <a:cxn ang="0">
                  <a:pos x="108" y="8"/>
                </a:cxn>
                <a:cxn ang="0">
                  <a:pos x="131" y="8"/>
                </a:cxn>
                <a:cxn ang="0">
                  <a:pos x="147" y="13"/>
                </a:cxn>
                <a:cxn ang="0">
                  <a:pos x="161" y="20"/>
                </a:cxn>
                <a:cxn ang="0">
                  <a:pos x="177" y="20"/>
                </a:cxn>
                <a:cxn ang="0">
                  <a:pos x="193" y="8"/>
                </a:cxn>
                <a:cxn ang="0">
                  <a:pos x="210" y="0"/>
                </a:cxn>
                <a:cxn ang="0">
                  <a:pos x="229" y="2"/>
                </a:cxn>
              </a:cxnLst>
              <a:rect l="0" t="0" r="r" b="b"/>
              <a:pathLst>
                <a:path w="335" h="82">
                  <a:moveTo>
                    <a:pt x="237" y="9"/>
                  </a:moveTo>
                  <a:lnTo>
                    <a:pt x="238" y="14"/>
                  </a:lnTo>
                  <a:lnTo>
                    <a:pt x="238" y="18"/>
                  </a:lnTo>
                  <a:lnTo>
                    <a:pt x="240" y="22"/>
                  </a:lnTo>
                  <a:lnTo>
                    <a:pt x="244" y="24"/>
                  </a:lnTo>
                  <a:lnTo>
                    <a:pt x="253" y="23"/>
                  </a:lnTo>
                  <a:lnTo>
                    <a:pt x="260" y="22"/>
                  </a:lnTo>
                  <a:lnTo>
                    <a:pt x="268" y="20"/>
                  </a:lnTo>
                  <a:lnTo>
                    <a:pt x="276" y="18"/>
                  </a:lnTo>
                  <a:lnTo>
                    <a:pt x="284" y="18"/>
                  </a:lnTo>
                  <a:lnTo>
                    <a:pt x="293" y="20"/>
                  </a:lnTo>
                  <a:lnTo>
                    <a:pt x="304" y="23"/>
                  </a:lnTo>
                  <a:lnTo>
                    <a:pt x="315" y="29"/>
                  </a:lnTo>
                  <a:lnTo>
                    <a:pt x="322" y="35"/>
                  </a:lnTo>
                  <a:lnTo>
                    <a:pt x="327" y="42"/>
                  </a:lnTo>
                  <a:lnTo>
                    <a:pt x="331" y="51"/>
                  </a:lnTo>
                  <a:lnTo>
                    <a:pt x="335" y="63"/>
                  </a:lnTo>
                  <a:lnTo>
                    <a:pt x="328" y="68"/>
                  </a:lnTo>
                  <a:lnTo>
                    <a:pt x="321" y="72"/>
                  </a:lnTo>
                  <a:lnTo>
                    <a:pt x="313" y="74"/>
                  </a:lnTo>
                  <a:lnTo>
                    <a:pt x="305" y="76"/>
                  </a:lnTo>
                  <a:lnTo>
                    <a:pt x="296" y="77"/>
                  </a:lnTo>
                  <a:lnTo>
                    <a:pt x="286" y="78"/>
                  </a:lnTo>
                  <a:lnTo>
                    <a:pt x="277" y="80"/>
                  </a:lnTo>
                  <a:lnTo>
                    <a:pt x="268" y="80"/>
                  </a:lnTo>
                  <a:lnTo>
                    <a:pt x="259" y="80"/>
                  </a:lnTo>
                  <a:lnTo>
                    <a:pt x="248" y="81"/>
                  </a:lnTo>
                  <a:lnTo>
                    <a:pt x="237" y="81"/>
                  </a:lnTo>
                  <a:lnTo>
                    <a:pt x="226" y="81"/>
                  </a:lnTo>
                  <a:lnTo>
                    <a:pt x="216" y="82"/>
                  </a:lnTo>
                  <a:lnTo>
                    <a:pt x="207" y="82"/>
                  </a:lnTo>
                  <a:lnTo>
                    <a:pt x="200" y="82"/>
                  </a:lnTo>
                  <a:lnTo>
                    <a:pt x="196" y="82"/>
                  </a:lnTo>
                  <a:lnTo>
                    <a:pt x="184" y="82"/>
                  </a:lnTo>
                  <a:lnTo>
                    <a:pt x="171" y="82"/>
                  </a:lnTo>
                  <a:lnTo>
                    <a:pt x="160" y="81"/>
                  </a:lnTo>
                  <a:lnTo>
                    <a:pt x="147" y="80"/>
                  </a:lnTo>
                  <a:lnTo>
                    <a:pt x="134" y="78"/>
                  </a:lnTo>
                  <a:lnTo>
                    <a:pt x="123" y="77"/>
                  </a:lnTo>
                  <a:lnTo>
                    <a:pt x="110" y="76"/>
                  </a:lnTo>
                  <a:lnTo>
                    <a:pt x="97" y="74"/>
                  </a:lnTo>
                  <a:lnTo>
                    <a:pt x="86" y="72"/>
                  </a:lnTo>
                  <a:lnTo>
                    <a:pt x="73" y="69"/>
                  </a:lnTo>
                  <a:lnTo>
                    <a:pt x="62" y="67"/>
                  </a:lnTo>
                  <a:lnTo>
                    <a:pt x="49" y="63"/>
                  </a:lnTo>
                  <a:lnTo>
                    <a:pt x="37" y="60"/>
                  </a:lnTo>
                  <a:lnTo>
                    <a:pt x="26" y="57"/>
                  </a:lnTo>
                  <a:lnTo>
                    <a:pt x="13" y="52"/>
                  </a:lnTo>
                  <a:lnTo>
                    <a:pt x="2" y="47"/>
                  </a:lnTo>
                  <a:lnTo>
                    <a:pt x="0" y="45"/>
                  </a:lnTo>
                  <a:lnTo>
                    <a:pt x="5" y="40"/>
                  </a:lnTo>
                  <a:lnTo>
                    <a:pt x="17" y="36"/>
                  </a:lnTo>
                  <a:lnTo>
                    <a:pt x="30" y="30"/>
                  </a:lnTo>
                  <a:lnTo>
                    <a:pt x="47" y="24"/>
                  </a:lnTo>
                  <a:lnTo>
                    <a:pt x="63" y="18"/>
                  </a:lnTo>
                  <a:lnTo>
                    <a:pt x="79" y="14"/>
                  </a:lnTo>
                  <a:lnTo>
                    <a:pt x="92" y="10"/>
                  </a:lnTo>
                  <a:lnTo>
                    <a:pt x="108" y="8"/>
                  </a:lnTo>
                  <a:lnTo>
                    <a:pt x="120" y="8"/>
                  </a:lnTo>
                  <a:lnTo>
                    <a:pt x="131" y="8"/>
                  </a:lnTo>
                  <a:lnTo>
                    <a:pt x="140" y="10"/>
                  </a:lnTo>
                  <a:lnTo>
                    <a:pt x="147" y="13"/>
                  </a:lnTo>
                  <a:lnTo>
                    <a:pt x="154" y="16"/>
                  </a:lnTo>
                  <a:lnTo>
                    <a:pt x="161" y="20"/>
                  </a:lnTo>
                  <a:lnTo>
                    <a:pt x="169" y="24"/>
                  </a:lnTo>
                  <a:lnTo>
                    <a:pt x="177" y="20"/>
                  </a:lnTo>
                  <a:lnTo>
                    <a:pt x="185" y="14"/>
                  </a:lnTo>
                  <a:lnTo>
                    <a:pt x="193" y="8"/>
                  </a:lnTo>
                  <a:lnTo>
                    <a:pt x="202" y="3"/>
                  </a:lnTo>
                  <a:lnTo>
                    <a:pt x="210" y="0"/>
                  </a:lnTo>
                  <a:lnTo>
                    <a:pt x="220" y="0"/>
                  </a:lnTo>
                  <a:lnTo>
                    <a:pt x="229" y="2"/>
                  </a:lnTo>
                  <a:lnTo>
                    <a:pt x="237" y="9"/>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Rectangle 69"/>
            <p:cNvSpPr>
              <a:spLocks noChangeArrowheads="1"/>
            </p:cNvSpPr>
            <p:nvPr/>
          </p:nvSpPr>
          <p:spPr bwMode="auto">
            <a:xfrm>
              <a:off x="5174" y="1761"/>
              <a:ext cx="21"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1" name="Rectangle 70"/>
            <p:cNvSpPr>
              <a:spLocks noChangeArrowheads="1"/>
            </p:cNvSpPr>
            <p:nvPr/>
          </p:nvSpPr>
          <p:spPr bwMode="auto">
            <a:xfrm>
              <a:off x="5177" y="1772"/>
              <a:ext cx="27"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2" name="Rectangle 71"/>
            <p:cNvSpPr>
              <a:spLocks noChangeArrowheads="1"/>
            </p:cNvSpPr>
            <p:nvPr/>
          </p:nvSpPr>
          <p:spPr bwMode="auto">
            <a:xfrm>
              <a:off x="5200" y="1895"/>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3" name="Rectangle 72"/>
            <p:cNvSpPr>
              <a:spLocks noChangeArrowheads="1"/>
            </p:cNvSpPr>
            <p:nvPr/>
          </p:nvSpPr>
          <p:spPr bwMode="auto">
            <a:xfrm>
              <a:off x="5251" y="2052"/>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4" name="Rectangle 73"/>
            <p:cNvSpPr>
              <a:spLocks noChangeArrowheads="1"/>
            </p:cNvSpPr>
            <p:nvPr/>
          </p:nvSpPr>
          <p:spPr bwMode="auto">
            <a:xfrm>
              <a:off x="5257" y="2065"/>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5" name="Rectangle 74"/>
            <p:cNvSpPr>
              <a:spLocks noChangeArrowheads="1"/>
            </p:cNvSpPr>
            <p:nvPr/>
          </p:nvSpPr>
          <p:spPr bwMode="auto">
            <a:xfrm>
              <a:off x="5260" y="2077"/>
              <a:ext cx="53"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6" name="Rectangle 75"/>
            <p:cNvSpPr>
              <a:spLocks noChangeArrowheads="1"/>
            </p:cNvSpPr>
            <p:nvPr/>
          </p:nvSpPr>
          <p:spPr bwMode="auto">
            <a:xfrm>
              <a:off x="5265" y="2091"/>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7" name="Rectangle 76"/>
            <p:cNvSpPr>
              <a:spLocks noChangeArrowheads="1"/>
            </p:cNvSpPr>
            <p:nvPr/>
          </p:nvSpPr>
          <p:spPr bwMode="auto">
            <a:xfrm>
              <a:off x="5274" y="2101"/>
              <a:ext cx="51"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8" name="Rectangle 77"/>
            <p:cNvSpPr>
              <a:spLocks noChangeArrowheads="1"/>
            </p:cNvSpPr>
            <p:nvPr/>
          </p:nvSpPr>
          <p:spPr bwMode="auto">
            <a:xfrm>
              <a:off x="5277" y="2114"/>
              <a:ext cx="52" cy="7"/>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29" name="Rectangle 78"/>
            <p:cNvSpPr>
              <a:spLocks noChangeArrowheads="1"/>
            </p:cNvSpPr>
            <p:nvPr/>
          </p:nvSpPr>
          <p:spPr bwMode="auto">
            <a:xfrm>
              <a:off x="5208" y="1907"/>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0" name="Rectangle 79"/>
            <p:cNvSpPr>
              <a:spLocks noChangeArrowheads="1"/>
            </p:cNvSpPr>
            <p:nvPr/>
          </p:nvSpPr>
          <p:spPr bwMode="auto">
            <a:xfrm>
              <a:off x="5216" y="1919"/>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1" name="Rectangle 80"/>
            <p:cNvSpPr>
              <a:spLocks noChangeArrowheads="1"/>
            </p:cNvSpPr>
            <p:nvPr/>
          </p:nvSpPr>
          <p:spPr bwMode="auto">
            <a:xfrm>
              <a:off x="5223" y="1931"/>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2" name="Rectangle 81"/>
            <p:cNvSpPr>
              <a:spLocks noChangeArrowheads="1"/>
            </p:cNvSpPr>
            <p:nvPr/>
          </p:nvSpPr>
          <p:spPr bwMode="auto">
            <a:xfrm>
              <a:off x="5229" y="1944"/>
              <a:ext cx="6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3" name="Rectangle 82"/>
            <p:cNvSpPr>
              <a:spLocks noChangeArrowheads="1"/>
            </p:cNvSpPr>
            <p:nvPr/>
          </p:nvSpPr>
          <p:spPr bwMode="auto">
            <a:xfrm>
              <a:off x="5234" y="1955"/>
              <a:ext cx="63"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4" name="Rectangle 83"/>
            <p:cNvSpPr>
              <a:spLocks noChangeArrowheads="1"/>
            </p:cNvSpPr>
            <p:nvPr/>
          </p:nvSpPr>
          <p:spPr bwMode="auto">
            <a:xfrm>
              <a:off x="5242" y="1967"/>
              <a:ext cx="52"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5" name="Rectangle 84"/>
            <p:cNvSpPr>
              <a:spLocks noChangeArrowheads="1"/>
            </p:cNvSpPr>
            <p:nvPr/>
          </p:nvSpPr>
          <p:spPr bwMode="auto">
            <a:xfrm>
              <a:off x="5181" y="1784"/>
              <a:ext cx="28" cy="6"/>
            </a:xfrm>
            <a:prstGeom prst="rect">
              <a:avLst/>
            </a:prstGeom>
            <a:solidFill>
              <a:srgbClr val="60BF7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85"/>
            <p:cNvSpPr>
              <a:spLocks/>
            </p:cNvSpPr>
            <p:nvPr/>
          </p:nvSpPr>
          <p:spPr bwMode="auto">
            <a:xfrm>
              <a:off x="5185" y="1795"/>
              <a:ext cx="39" cy="5"/>
            </a:xfrm>
            <a:custGeom>
              <a:avLst/>
              <a:gdLst/>
              <a:ahLst/>
              <a:cxnLst>
                <a:cxn ang="0">
                  <a:pos x="77" y="10"/>
                </a:cxn>
                <a:cxn ang="0">
                  <a:pos x="70" y="0"/>
                </a:cxn>
                <a:cxn ang="0">
                  <a:pos x="0" y="0"/>
                </a:cxn>
                <a:cxn ang="0">
                  <a:pos x="3" y="10"/>
                </a:cxn>
                <a:cxn ang="0">
                  <a:pos x="77" y="10"/>
                </a:cxn>
              </a:cxnLst>
              <a:rect l="0" t="0" r="r" b="b"/>
              <a:pathLst>
                <a:path w="77" h="10">
                  <a:moveTo>
                    <a:pt x="77" y="10"/>
                  </a:moveTo>
                  <a:lnTo>
                    <a:pt x="70" y="0"/>
                  </a:lnTo>
                  <a:lnTo>
                    <a:pt x="0" y="0"/>
                  </a:lnTo>
                  <a:lnTo>
                    <a:pt x="3" y="10"/>
                  </a:lnTo>
                  <a:lnTo>
                    <a:pt x="77" y="10"/>
                  </a:lnTo>
                  <a:close/>
                </a:path>
              </a:pathLst>
            </a:custGeom>
            <a:solidFill>
              <a:srgbClr val="60BF7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04800" y="4343400"/>
            <a:ext cx="8534400" cy="553998"/>
          </a:xfrm>
          <a:prstGeom prst="rect">
            <a:avLst/>
          </a:prstGeom>
          <a:solidFill>
            <a:schemeClr val="accent5">
              <a:lumMod val="60000"/>
              <a:lumOff val="40000"/>
            </a:schemeClr>
          </a:solidFill>
        </p:spPr>
        <p:txBody>
          <a:bodyPr wrap="square" rtlCol="0">
            <a:spAutoFit/>
          </a:bodyPr>
          <a:lstStyle/>
          <a:p>
            <a:pPr algn="ctr"/>
            <a:r>
              <a:rPr lang="en-US" sz="3000" i="1" dirty="0" smtClean="0"/>
              <a:t>Discuss at tables and share with class</a:t>
            </a:r>
          </a:p>
        </p:txBody>
      </p:sp>
      <p:sp>
        <p:nvSpPr>
          <p:cNvPr id="5" name="TextBox 4"/>
          <p:cNvSpPr txBox="1"/>
          <p:nvPr/>
        </p:nvSpPr>
        <p:spPr>
          <a:xfrm>
            <a:off x="0" y="2667000"/>
            <a:ext cx="9144000" cy="1200329"/>
          </a:xfrm>
          <a:prstGeom prst="rect">
            <a:avLst/>
          </a:prstGeom>
          <a:noFill/>
        </p:spPr>
        <p:txBody>
          <a:bodyPr wrap="square" rtlCol="0">
            <a:spAutoFit/>
          </a:bodyPr>
          <a:lstStyle/>
          <a:p>
            <a:pPr algn="ctr"/>
            <a:r>
              <a:rPr lang="en-US" sz="3600" dirty="0" smtClean="0"/>
              <a:t>How could a mutation affect a single organism in nature?</a:t>
            </a:r>
            <a:endParaRPr lang="en-US" sz="3600" dirty="0"/>
          </a:p>
        </p:txBody>
      </p:sp>
      <p:pic>
        <p:nvPicPr>
          <p:cNvPr id="8" name="Picture 7" descr="White Rabbit_white.jpg"/>
          <p:cNvPicPr>
            <a:picLocks noChangeAspect="1"/>
          </p:cNvPicPr>
          <p:nvPr/>
        </p:nvPicPr>
        <p:blipFill>
          <a:blip r:embed="rId3" cstate="print"/>
          <a:stretch>
            <a:fillRect/>
          </a:stretch>
        </p:blipFill>
        <p:spPr>
          <a:xfrm>
            <a:off x="3048000" y="609600"/>
            <a:ext cx="2562225" cy="1840272"/>
          </a:xfrm>
          <a:prstGeom prst="rect">
            <a:avLst/>
          </a:prstGeom>
        </p:spPr>
      </p:pic>
      <p:sp>
        <p:nvSpPr>
          <p:cNvPr id="9"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0"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p:cNvSpPr txBox="1"/>
          <p:nvPr/>
        </p:nvSpPr>
        <p:spPr>
          <a:xfrm>
            <a:off x="304800" y="4419600"/>
            <a:ext cx="8534400" cy="553998"/>
          </a:xfrm>
          <a:prstGeom prst="rect">
            <a:avLst/>
          </a:prstGeom>
          <a:solidFill>
            <a:schemeClr val="accent5">
              <a:lumMod val="60000"/>
              <a:lumOff val="40000"/>
            </a:schemeClr>
          </a:solidFill>
        </p:spPr>
        <p:txBody>
          <a:bodyPr wrap="square" rtlCol="0">
            <a:spAutoFit/>
          </a:bodyPr>
          <a:lstStyle/>
          <a:p>
            <a:pPr algn="ctr"/>
            <a:r>
              <a:rPr lang="en-US" sz="3000" i="1" dirty="0" smtClean="0"/>
              <a:t>Discuss, write in digital notebooks</a:t>
            </a:r>
          </a:p>
        </p:txBody>
      </p:sp>
      <p:sp>
        <p:nvSpPr>
          <p:cNvPr id="5" name="TextBox 4"/>
          <p:cNvSpPr txBox="1"/>
          <p:nvPr/>
        </p:nvSpPr>
        <p:spPr>
          <a:xfrm>
            <a:off x="152400" y="2667000"/>
            <a:ext cx="8839200" cy="1200329"/>
          </a:xfrm>
          <a:prstGeom prst="rect">
            <a:avLst/>
          </a:prstGeom>
          <a:noFill/>
        </p:spPr>
        <p:txBody>
          <a:bodyPr wrap="square" rtlCol="0">
            <a:spAutoFit/>
          </a:bodyPr>
          <a:lstStyle/>
          <a:p>
            <a:pPr algn="ctr"/>
            <a:r>
              <a:rPr lang="en-US" sz="3600" dirty="0" smtClean="0"/>
              <a:t>How could a mutation affect a population in nature?</a:t>
            </a:r>
            <a:endParaRPr lang="en-US" sz="3600" dirty="0"/>
          </a:p>
        </p:txBody>
      </p:sp>
      <p:pic>
        <p:nvPicPr>
          <p:cNvPr id="8" name="Picture 7" descr="White Rabbit_white.jpg"/>
          <p:cNvPicPr>
            <a:picLocks noChangeAspect="1"/>
          </p:cNvPicPr>
          <p:nvPr/>
        </p:nvPicPr>
        <p:blipFill>
          <a:blip r:embed="rId3" cstate="print"/>
          <a:stretch>
            <a:fillRect/>
          </a:stretch>
        </p:blipFill>
        <p:spPr>
          <a:xfrm>
            <a:off x="1524000" y="762000"/>
            <a:ext cx="914400" cy="656751"/>
          </a:xfrm>
          <a:prstGeom prst="rect">
            <a:avLst/>
          </a:prstGeom>
        </p:spPr>
      </p:pic>
      <p:pic>
        <p:nvPicPr>
          <p:cNvPr id="6" name="Picture 5" descr="White Rabbit_white.jpg"/>
          <p:cNvPicPr>
            <a:picLocks noChangeAspect="1"/>
          </p:cNvPicPr>
          <p:nvPr/>
        </p:nvPicPr>
        <p:blipFill>
          <a:blip r:embed="rId3" cstate="print"/>
          <a:stretch>
            <a:fillRect/>
          </a:stretch>
        </p:blipFill>
        <p:spPr>
          <a:xfrm>
            <a:off x="6019800" y="728742"/>
            <a:ext cx="838200" cy="602021"/>
          </a:xfrm>
          <a:prstGeom prst="rect">
            <a:avLst/>
          </a:prstGeom>
        </p:spPr>
      </p:pic>
      <p:pic>
        <p:nvPicPr>
          <p:cNvPr id="7" name="Picture 6" descr="White Rabbit_white.jpg"/>
          <p:cNvPicPr>
            <a:picLocks noChangeAspect="1"/>
          </p:cNvPicPr>
          <p:nvPr/>
        </p:nvPicPr>
        <p:blipFill>
          <a:blip r:embed="rId3" cstate="print"/>
          <a:stretch>
            <a:fillRect/>
          </a:stretch>
        </p:blipFill>
        <p:spPr>
          <a:xfrm>
            <a:off x="5333999" y="1524000"/>
            <a:ext cx="848751" cy="609600"/>
          </a:xfrm>
          <a:prstGeom prst="rect">
            <a:avLst/>
          </a:prstGeom>
        </p:spPr>
      </p:pic>
      <p:pic>
        <p:nvPicPr>
          <p:cNvPr id="9" name="Picture 8" descr="White Rabbit_white.jpg"/>
          <p:cNvPicPr>
            <a:picLocks noChangeAspect="1"/>
          </p:cNvPicPr>
          <p:nvPr/>
        </p:nvPicPr>
        <p:blipFill>
          <a:blip r:embed="rId3" cstate="print"/>
          <a:stretch>
            <a:fillRect/>
          </a:stretch>
        </p:blipFill>
        <p:spPr>
          <a:xfrm>
            <a:off x="2971800" y="1295400"/>
            <a:ext cx="758630" cy="544872"/>
          </a:xfrm>
          <a:prstGeom prst="rect">
            <a:avLst/>
          </a:prstGeom>
        </p:spPr>
      </p:pic>
      <p:pic>
        <p:nvPicPr>
          <p:cNvPr id="10" name="Picture 9" descr="White Rabbit_white.jpg"/>
          <p:cNvPicPr>
            <a:picLocks noChangeAspect="1"/>
          </p:cNvPicPr>
          <p:nvPr/>
        </p:nvPicPr>
        <p:blipFill>
          <a:blip r:embed="rId3" cstate="print"/>
          <a:stretch>
            <a:fillRect/>
          </a:stretch>
        </p:blipFill>
        <p:spPr>
          <a:xfrm>
            <a:off x="4114800" y="914400"/>
            <a:ext cx="838200" cy="602022"/>
          </a:xfrm>
          <a:prstGeom prst="rect">
            <a:avLst/>
          </a:prstGeom>
        </p:spPr>
      </p:pic>
      <p:pic>
        <p:nvPicPr>
          <p:cNvPr id="14" name="Picture 2" descr="C:\Users\Sarah\AppData\Local\Microsoft\Windows\Temporary Internet Files\Content.IE5\GJMH6EGU\MC900091073[1].wmf"/>
          <p:cNvPicPr>
            <a:picLocks noChangeAspect="1" noChangeArrowheads="1"/>
          </p:cNvPicPr>
          <p:nvPr/>
        </p:nvPicPr>
        <p:blipFill>
          <a:blip r:embed="rId4" cstate="print"/>
          <a:srcRect/>
          <a:stretch>
            <a:fillRect/>
          </a:stretch>
        </p:blipFill>
        <p:spPr bwMode="auto">
          <a:xfrm>
            <a:off x="6629400" y="1600200"/>
            <a:ext cx="956752" cy="673991"/>
          </a:xfrm>
          <a:prstGeom prst="rect">
            <a:avLst/>
          </a:prstGeom>
          <a:noFill/>
        </p:spPr>
      </p:pic>
      <p:pic>
        <p:nvPicPr>
          <p:cNvPr id="15" name="Picture 2" descr="C:\Users\Sarah\AppData\Local\Microsoft\Windows\Temporary Internet Files\Content.IE5\GJMH6EGU\MC900091073[1].wmf"/>
          <p:cNvPicPr>
            <a:picLocks noChangeAspect="1" noChangeArrowheads="1"/>
          </p:cNvPicPr>
          <p:nvPr/>
        </p:nvPicPr>
        <p:blipFill>
          <a:blip r:embed="rId4" cstate="print"/>
          <a:srcRect/>
          <a:stretch>
            <a:fillRect/>
          </a:stretch>
        </p:blipFill>
        <p:spPr bwMode="auto">
          <a:xfrm>
            <a:off x="1905000" y="1447800"/>
            <a:ext cx="956752" cy="673991"/>
          </a:xfrm>
          <a:prstGeom prst="rect">
            <a:avLst/>
          </a:prstGeom>
          <a:noFill/>
        </p:spPr>
      </p:pic>
      <p:pic>
        <p:nvPicPr>
          <p:cNvPr id="16" name="Picture 2" descr="C:\Users\Sarah\AppData\Local\Microsoft\Windows\Temporary Internet Files\Content.IE5\GJMH6EGU\MC900091073[1].wmf"/>
          <p:cNvPicPr>
            <a:picLocks noChangeAspect="1" noChangeArrowheads="1"/>
          </p:cNvPicPr>
          <p:nvPr/>
        </p:nvPicPr>
        <p:blipFill>
          <a:blip r:embed="rId4" cstate="print"/>
          <a:srcRect/>
          <a:stretch>
            <a:fillRect/>
          </a:stretch>
        </p:blipFill>
        <p:spPr bwMode="auto">
          <a:xfrm>
            <a:off x="3048000" y="533400"/>
            <a:ext cx="956752" cy="673991"/>
          </a:xfrm>
          <a:prstGeom prst="rect">
            <a:avLst/>
          </a:prstGeom>
          <a:noFill/>
        </p:spPr>
      </p:pic>
      <p:pic>
        <p:nvPicPr>
          <p:cNvPr id="17" name="Picture 2" descr="C:\Users\Sarah\AppData\Local\Microsoft\Windows\Temporary Internet Files\Content.IE5\GJMH6EGU\MC900091073[1].wmf"/>
          <p:cNvPicPr>
            <a:picLocks noChangeAspect="1" noChangeArrowheads="1"/>
          </p:cNvPicPr>
          <p:nvPr/>
        </p:nvPicPr>
        <p:blipFill>
          <a:blip r:embed="rId4" cstate="print"/>
          <a:srcRect/>
          <a:stretch>
            <a:fillRect/>
          </a:stretch>
        </p:blipFill>
        <p:spPr bwMode="auto">
          <a:xfrm>
            <a:off x="4953000" y="685800"/>
            <a:ext cx="956752" cy="673991"/>
          </a:xfrm>
          <a:prstGeom prst="rect">
            <a:avLst/>
          </a:prstGeom>
          <a:noFill/>
        </p:spPr>
      </p:pic>
      <p:pic>
        <p:nvPicPr>
          <p:cNvPr id="18" name="Picture 2" descr="C:\Users\Sarah\AppData\Local\Microsoft\Windows\Temporary Internet Files\Content.IE5\GJMH6EGU\MC900091073[1].wmf"/>
          <p:cNvPicPr>
            <a:picLocks noChangeAspect="1" noChangeArrowheads="1"/>
          </p:cNvPicPr>
          <p:nvPr/>
        </p:nvPicPr>
        <p:blipFill>
          <a:blip r:embed="rId4" cstate="print"/>
          <a:srcRect/>
          <a:stretch>
            <a:fillRect/>
          </a:stretch>
        </p:blipFill>
        <p:spPr bwMode="auto">
          <a:xfrm>
            <a:off x="3733800" y="1676400"/>
            <a:ext cx="956752" cy="673991"/>
          </a:xfrm>
          <a:prstGeom prst="rect">
            <a:avLst/>
          </a:prstGeom>
          <a:noFill/>
        </p:spPr>
      </p:pic>
      <p:sp>
        <p:nvSpPr>
          <p:cNvPr id="21"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22"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2056" name="Group 8"/>
          <p:cNvGrpSpPr>
            <a:grpSpLocks noChangeAspect="1"/>
          </p:cNvGrpSpPr>
          <p:nvPr/>
        </p:nvGrpSpPr>
        <p:grpSpPr bwMode="auto">
          <a:xfrm>
            <a:off x="3276600" y="4343400"/>
            <a:ext cx="2133600" cy="2032179"/>
            <a:chOff x="1744" y="1078"/>
            <a:chExt cx="2272" cy="2164"/>
          </a:xfrm>
        </p:grpSpPr>
        <p:sp>
          <p:nvSpPr>
            <p:cNvPr id="2055" name="AutoShape 7"/>
            <p:cNvSpPr>
              <a:spLocks noChangeAspect="1" noChangeArrowheads="1" noTextEdit="1"/>
            </p:cNvSpPr>
            <p:nvPr/>
          </p:nvSpPr>
          <p:spPr bwMode="auto">
            <a:xfrm>
              <a:off x="1744" y="1078"/>
              <a:ext cx="2272" cy="21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057" name="Freeform 9"/>
            <p:cNvSpPr>
              <a:spLocks/>
            </p:cNvSpPr>
            <p:nvPr/>
          </p:nvSpPr>
          <p:spPr bwMode="auto">
            <a:xfrm>
              <a:off x="1845" y="1096"/>
              <a:ext cx="2003" cy="2049"/>
            </a:xfrm>
            <a:custGeom>
              <a:avLst/>
              <a:gdLst/>
              <a:ahLst/>
              <a:cxnLst>
                <a:cxn ang="0">
                  <a:pos x="1912" y="50"/>
                </a:cxn>
                <a:cxn ang="0">
                  <a:pos x="1851" y="67"/>
                </a:cxn>
                <a:cxn ang="0">
                  <a:pos x="1768" y="97"/>
                </a:cxn>
                <a:cxn ang="0">
                  <a:pos x="1657" y="141"/>
                </a:cxn>
                <a:cxn ang="0">
                  <a:pos x="1450" y="230"/>
                </a:cxn>
                <a:cxn ang="0">
                  <a:pos x="1211" y="344"/>
                </a:cxn>
                <a:cxn ang="0">
                  <a:pos x="958" y="492"/>
                </a:cxn>
                <a:cxn ang="0">
                  <a:pos x="707" y="669"/>
                </a:cxn>
                <a:cxn ang="0">
                  <a:pos x="473" y="878"/>
                </a:cxn>
                <a:cxn ang="0">
                  <a:pos x="270" y="1118"/>
                </a:cxn>
                <a:cxn ang="0">
                  <a:pos x="114" y="1390"/>
                </a:cxn>
                <a:cxn ang="0">
                  <a:pos x="20" y="1699"/>
                </a:cxn>
                <a:cxn ang="0">
                  <a:pos x="5" y="2043"/>
                </a:cxn>
                <a:cxn ang="0">
                  <a:pos x="11" y="2118"/>
                </a:cxn>
                <a:cxn ang="0">
                  <a:pos x="58" y="2376"/>
                </a:cxn>
                <a:cxn ang="0">
                  <a:pos x="148" y="2657"/>
                </a:cxn>
                <a:cxn ang="0">
                  <a:pos x="273" y="2923"/>
                </a:cxn>
                <a:cxn ang="0">
                  <a:pos x="427" y="3172"/>
                </a:cxn>
                <a:cxn ang="0">
                  <a:pos x="612" y="3401"/>
                </a:cxn>
                <a:cxn ang="0">
                  <a:pos x="819" y="3600"/>
                </a:cxn>
                <a:cxn ang="0">
                  <a:pos x="1049" y="3775"/>
                </a:cxn>
                <a:cxn ang="0">
                  <a:pos x="1298" y="3914"/>
                </a:cxn>
                <a:cxn ang="0">
                  <a:pos x="1564" y="4016"/>
                </a:cxn>
                <a:cxn ang="0">
                  <a:pos x="1718" y="4056"/>
                </a:cxn>
                <a:cxn ang="0">
                  <a:pos x="1827" y="4077"/>
                </a:cxn>
                <a:cxn ang="0">
                  <a:pos x="1935" y="4089"/>
                </a:cxn>
                <a:cxn ang="0">
                  <a:pos x="2045" y="4096"/>
                </a:cxn>
                <a:cxn ang="0">
                  <a:pos x="2157" y="4096"/>
                </a:cxn>
                <a:cxn ang="0">
                  <a:pos x="2272" y="4087"/>
                </a:cxn>
                <a:cxn ang="0">
                  <a:pos x="2384" y="4070"/>
                </a:cxn>
                <a:cxn ang="0">
                  <a:pos x="2500" y="4049"/>
                </a:cxn>
                <a:cxn ang="0">
                  <a:pos x="2616" y="4016"/>
                </a:cxn>
                <a:cxn ang="0">
                  <a:pos x="2711" y="3986"/>
                </a:cxn>
                <a:cxn ang="0">
                  <a:pos x="2792" y="3954"/>
                </a:cxn>
                <a:cxn ang="0">
                  <a:pos x="2876" y="3918"/>
                </a:cxn>
                <a:cxn ang="0">
                  <a:pos x="2956" y="3878"/>
                </a:cxn>
                <a:cxn ang="0">
                  <a:pos x="3040" y="3836"/>
                </a:cxn>
                <a:cxn ang="0">
                  <a:pos x="3119" y="3783"/>
                </a:cxn>
                <a:cxn ang="0">
                  <a:pos x="3203" y="3731"/>
                </a:cxn>
                <a:cxn ang="0">
                  <a:pos x="3281" y="3672"/>
                </a:cxn>
                <a:cxn ang="0">
                  <a:pos x="3365" y="3610"/>
                </a:cxn>
                <a:cxn ang="0">
                  <a:pos x="3469" y="3520"/>
                </a:cxn>
                <a:cxn ang="0">
                  <a:pos x="3591" y="3395"/>
                </a:cxn>
                <a:cxn ang="0">
                  <a:pos x="3699" y="3262"/>
                </a:cxn>
                <a:cxn ang="0">
                  <a:pos x="3789" y="3123"/>
                </a:cxn>
                <a:cxn ang="0">
                  <a:pos x="3861" y="2979"/>
                </a:cxn>
                <a:cxn ang="0">
                  <a:pos x="3916" y="2828"/>
                </a:cxn>
                <a:cxn ang="0">
                  <a:pos x="3958" y="2676"/>
                </a:cxn>
                <a:cxn ang="0">
                  <a:pos x="3986" y="2522"/>
                </a:cxn>
                <a:cxn ang="0">
                  <a:pos x="4002" y="2365"/>
                </a:cxn>
                <a:cxn ang="0">
                  <a:pos x="4000" y="2146"/>
                </a:cxn>
                <a:cxn ang="0">
                  <a:pos x="3943" y="1775"/>
                </a:cxn>
                <a:cxn ang="0">
                  <a:pos x="3832" y="1418"/>
                </a:cxn>
                <a:cxn ang="0">
                  <a:pos x="3669" y="1074"/>
                </a:cxn>
                <a:cxn ang="0">
                  <a:pos x="3466" y="764"/>
                </a:cxn>
                <a:cxn ang="0">
                  <a:pos x="3228" y="492"/>
                </a:cxn>
                <a:cxn ang="0">
                  <a:pos x="2967" y="268"/>
                </a:cxn>
                <a:cxn ang="0">
                  <a:pos x="2686" y="107"/>
                </a:cxn>
                <a:cxn ang="0">
                  <a:pos x="2395" y="15"/>
                </a:cxn>
                <a:cxn ang="0">
                  <a:pos x="2135" y="2"/>
                </a:cxn>
                <a:cxn ang="0">
                  <a:pos x="2051" y="15"/>
                </a:cxn>
                <a:cxn ang="0">
                  <a:pos x="1965" y="32"/>
                </a:cxn>
              </a:cxnLst>
              <a:rect l="0" t="0" r="r" b="b"/>
              <a:pathLst>
                <a:path w="4005" h="4098">
                  <a:moveTo>
                    <a:pt x="1956" y="36"/>
                  </a:moveTo>
                  <a:lnTo>
                    <a:pt x="1952" y="36"/>
                  </a:lnTo>
                  <a:lnTo>
                    <a:pt x="1948" y="36"/>
                  </a:lnTo>
                  <a:lnTo>
                    <a:pt x="1943" y="38"/>
                  </a:lnTo>
                  <a:lnTo>
                    <a:pt x="1935" y="42"/>
                  </a:lnTo>
                  <a:lnTo>
                    <a:pt x="1924" y="44"/>
                  </a:lnTo>
                  <a:lnTo>
                    <a:pt x="1912" y="50"/>
                  </a:lnTo>
                  <a:lnTo>
                    <a:pt x="1905" y="50"/>
                  </a:lnTo>
                  <a:lnTo>
                    <a:pt x="1897" y="53"/>
                  </a:lnTo>
                  <a:lnTo>
                    <a:pt x="1887" y="55"/>
                  </a:lnTo>
                  <a:lnTo>
                    <a:pt x="1880" y="59"/>
                  </a:lnTo>
                  <a:lnTo>
                    <a:pt x="1870" y="61"/>
                  </a:lnTo>
                  <a:lnTo>
                    <a:pt x="1861" y="65"/>
                  </a:lnTo>
                  <a:lnTo>
                    <a:pt x="1851" y="67"/>
                  </a:lnTo>
                  <a:lnTo>
                    <a:pt x="1840" y="72"/>
                  </a:lnTo>
                  <a:lnTo>
                    <a:pt x="1829" y="74"/>
                  </a:lnTo>
                  <a:lnTo>
                    <a:pt x="1817" y="78"/>
                  </a:lnTo>
                  <a:lnTo>
                    <a:pt x="1806" y="84"/>
                  </a:lnTo>
                  <a:lnTo>
                    <a:pt x="1796" y="88"/>
                  </a:lnTo>
                  <a:lnTo>
                    <a:pt x="1781" y="93"/>
                  </a:lnTo>
                  <a:lnTo>
                    <a:pt x="1768" y="97"/>
                  </a:lnTo>
                  <a:lnTo>
                    <a:pt x="1754" y="101"/>
                  </a:lnTo>
                  <a:lnTo>
                    <a:pt x="1743" y="107"/>
                  </a:lnTo>
                  <a:lnTo>
                    <a:pt x="1728" y="112"/>
                  </a:lnTo>
                  <a:lnTo>
                    <a:pt x="1714" y="118"/>
                  </a:lnTo>
                  <a:lnTo>
                    <a:pt x="1699" y="124"/>
                  </a:lnTo>
                  <a:lnTo>
                    <a:pt x="1686" y="131"/>
                  </a:lnTo>
                  <a:lnTo>
                    <a:pt x="1657" y="141"/>
                  </a:lnTo>
                  <a:lnTo>
                    <a:pt x="1631" y="152"/>
                  </a:lnTo>
                  <a:lnTo>
                    <a:pt x="1602" y="162"/>
                  </a:lnTo>
                  <a:lnTo>
                    <a:pt x="1574" y="177"/>
                  </a:lnTo>
                  <a:lnTo>
                    <a:pt x="1543" y="188"/>
                  </a:lnTo>
                  <a:lnTo>
                    <a:pt x="1513" y="202"/>
                  </a:lnTo>
                  <a:lnTo>
                    <a:pt x="1481" y="215"/>
                  </a:lnTo>
                  <a:lnTo>
                    <a:pt x="1450" y="230"/>
                  </a:lnTo>
                  <a:lnTo>
                    <a:pt x="1416" y="243"/>
                  </a:lnTo>
                  <a:lnTo>
                    <a:pt x="1384" y="261"/>
                  </a:lnTo>
                  <a:lnTo>
                    <a:pt x="1349" y="276"/>
                  </a:lnTo>
                  <a:lnTo>
                    <a:pt x="1315" y="293"/>
                  </a:lnTo>
                  <a:lnTo>
                    <a:pt x="1279" y="310"/>
                  </a:lnTo>
                  <a:lnTo>
                    <a:pt x="1245" y="327"/>
                  </a:lnTo>
                  <a:lnTo>
                    <a:pt x="1211" y="344"/>
                  </a:lnTo>
                  <a:lnTo>
                    <a:pt x="1176" y="365"/>
                  </a:lnTo>
                  <a:lnTo>
                    <a:pt x="1138" y="384"/>
                  </a:lnTo>
                  <a:lnTo>
                    <a:pt x="1104" y="405"/>
                  </a:lnTo>
                  <a:lnTo>
                    <a:pt x="1068" y="424"/>
                  </a:lnTo>
                  <a:lnTo>
                    <a:pt x="1032" y="447"/>
                  </a:lnTo>
                  <a:lnTo>
                    <a:pt x="994" y="470"/>
                  </a:lnTo>
                  <a:lnTo>
                    <a:pt x="958" y="492"/>
                  </a:lnTo>
                  <a:lnTo>
                    <a:pt x="924" y="515"/>
                  </a:lnTo>
                  <a:lnTo>
                    <a:pt x="887" y="542"/>
                  </a:lnTo>
                  <a:lnTo>
                    <a:pt x="851" y="563"/>
                  </a:lnTo>
                  <a:lnTo>
                    <a:pt x="815" y="589"/>
                  </a:lnTo>
                  <a:lnTo>
                    <a:pt x="779" y="616"/>
                  </a:lnTo>
                  <a:lnTo>
                    <a:pt x="743" y="643"/>
                  </a:lnTo>
                  <a:lnTo>
                    <a:pt x="707" y="669"/>
                  </a:lnTo>
                  <a:lnTo>
                    <a:pt x="673" y="696"/>
                  </a:lnTo>
                  <a:lnTo>
                    <a:pt x="638" y="724"/>
                  </a:lnTo>
                  <a:lnTo>
                    <a:pt x="606" y="757"/>
                  </a:lnTo>
                  <a:lnTo>
                    <a:pt x="570" y="785"/>
                  </a:lnTo>
                  <a:lnTo>
                    <a:pt x="538" y="816"/>
                  </a:lnTo>
                  <a:lnTo>
                    <a:pt x="503" y="846"/>
                  </a:lnTo>
                  <a:lnTo>
                    <a:pt x="473" y="878"/>
                  </a:lnTo>
                  <a:lnTo>
                    <a:pt x="443" y="909"/>
                  </a:lnTo>
                  <a:lnTo>
                    <a:pt x="410" y="943"/>
                  </a:lnTo>
                  <a:lnTo>
                    <a:pt x="380" y="977"/>
                  </a:lnTo>
                  <a:lnTo>
                    <a:pt x="353" y="1011"/>
                  </a:lnTo>
                  <a:lnTo>
                    <a:pt x="323" y="1047"/>
                  </a:lnTo>
                  <a:lnTo>
                    <a:pt x="296" y="1082"/>
                  </a:lnTo>
                  <a:lnTo>
                    <a:pt x="270" y="1118"/>
                  </a:lnTo>
                  <a:lnTo>
                    <a:pt x="247" y="1156"/>
                  </a:lnTo>
                  <a:lnTo>
                    <a:pt x="220" y="1192"/>
                  </a:lnTo>
                  <a:lnTo>
                    <a:pt x="197" y="1230"/>
                  </a:lnTo>
                  <a:lnTo>
                    <a:pt x="174" y="1272"/>
                  </a:lnTo>
                  <a:lnTo>
                    <a:pt x="155" y="1312"/>
                  </a:lnTo>
                  <a:lnTo>
                    <a:pt x="133" y="1350"/>
                  </a:lnTo>
                  <a:lnTo>
                    <a:pt x="114" y="1390"/>
                  </a:lnTo>
                  <a:lnTo>
                    <a:pt x="96" y="1433"/>
                  </a:lnTo>
                  <a:lnTo>
                    <a:pt x="81" y="1475"/>
                  </a:lnTo>
                  <a:lnTo>
                    <a:pt x="64" y="1517"/>
                  </a:lnTo>
                  <a:lnTo>
                    <a:pt x="51" y="1563"/>
                  </a:lnTo>
                  <a:lnTo>
                    <a:pt x="39" y="1608"/>
                  </a:lnTo>
                  <a:lnTo>
                    <a:pt x="30" y="1654"/>
                  </a:lnTo>
                  <a:lnTo>
                    <a:pt x="20" y="1699"/>
                  </a:lnTo>
                  <a:lnTo>
                    <a:pt x="13" y="1745"/>
                  </a:lnTo>
                  <a:lnTo>
                    <a:pt x="7" y="1791"/>
                  </a:lnTo>
                  <a:lnTo>
                    <a:pt x="3" y="1840"/>
                  </a:lnTo>
                  <a:lnTo>
                    <a:pt x="0" y="1889"/>
                  </a:lnTo>
                  <a:lnTo>
                    <a:pt x="0" y="1939"/>
                  </a:lnTo>
                  <a:lnTo>
                    <a:pt x="1" y="1990"/>
                  </a:lnTo>
                  <a:lnTo>
                    <a:pt x="5" y="2043"/>
                  </a:lnTo>
                  <a:lnTo>
                    <a:pt x="5" y="2051"/>
                  </a:lnTo>
                  <a:lnTo>
                    <a:pt x="5" y="2064"/>
                  </a:lnTo>
                  <a:lnTo>
                    <a:pt x="7" y="2072"/>
                  </a:lnTo>
                  <a:lnTo>
                    <a:pt x="9" y="2085"/>
                  </a:lnTo>
                  <a:lnTo>
                    <a:pt x="9" y="2095"/>
                  </a:lnTo>
                  <a:lnTo>
                    <a:pt x="9" y="2106"/>
                  </a:lnTo>
                  <a:lnTo>
                    <a:pt x="11" y="2118"/>
                  </a:lnTo>
                  <a:lnTo>
                    <a:pt x="13" y="2129"/>
                  </a:lnTo>
                  <a:lnTo>
                    <a:pt x="17" y="2169"/>
                  </a:lnTo>
                  <a:lnTo>
                    <a:pt x="24" y="2211"/>
                  </a:lnTo>
                  <a:lnTo>
                    <a:pt x="30" y="2252"/>
                  </a:lnTo>
                  <a:lnTo>
                    <a:pt x="39" y="2294"/>
                  </a:lnTo>
                  <a:lnTo>
                    <a:pt x="49" y="2334"/>
                  </a:lnTo>
                  <a:lnTo>
                    <a:pt x="58" y="2376"/>
                  </a:lnTo>
                  <a:lnTo>
                    <a:pt x="68" y="2416"/>
                  </a:lnTo>
                  <a:lnTo>
                    <a:pt x="81" y="2458"/>
                  </a:lnTo>
                  <a:lnTo>
                    <a:pt x="93" y="2498"/>
                  </a:lnTo>
                  <a:lnTo>
                    <a:pt x="106" y="2538"/>
                  </a:lnTo>
                  <a:lnTo>
                    <a:pt x="119" y="2578"/>
                  </a:lnTo>
                  <a:lnTo>
                    <a:pt x="135" y="2617"/>
                  </a:lnTo>
                  <a:lnTo>
                    <a:pt x="148" y="2657"/>
                  </a:lnTo>
                  <a:lnTo>
                    <a:pt x="165" y="2695"/>
                  </a:lnTo>
                  <a:lnTo>
                    <a:pt x="182" y="2735"/>
                  </a:lnTo>
                  <a:lnTo>
                    <a:pt x="199" y="2773"/>
                  </a:lnTo>
                  <a:lnTo>
                    <a:pt x="216" y="2811"/>
                  </a:lnTo>
                  <a:lnTo>
                    <a:pt x="233" y="2849"/>
                  </a:lnTo>
                  <a:lnTo>
                    <a:pt x="252" y="2885"/>
                  </a:lnTo>
                  <a:lnTo>
                    <a:pt x="273" y="2923"/>
                  </a:lnTo>
                  <a:lnTo>
                    <a:pt x="292" y="2960"/>
                  </a:lnTo>
                  <a:lnTo>
                    <a:pt x="313" y="2996"/>
                  </a:lnTo>
                  <a:lnTo>
                    <a:pt x="336" y="3032"/>
                  </a:lnTo>
                  <a:lnTo>
                    <a:pt x="359" y="3068"/>
                  </a:lnTo>
                  <a:lnTo>
                    <a:pt x="380" y="3102"/>
                  </a:lnTo>
                  <a:lnTo>
                    <a:pt x="403" y="3136"/>
                  </a:lnTo>
                  <a:lnTo>
                    <a:pt x="427" y="3172"/>
                  </a:lnTo>
                  <a:lnTo>
                    <a:pt x="454" y="3207"/>
                  </a:lnTo>
                  <a:lnTo>
                    <a:pt x="477" y="3239"/>
                  </a:lnTo>
                  <a:lnTo>
                    <a:pt x="503" y="3273"/>
                  </a:lnTo>
                  <a:lnTo>
                    <a:pt x="530" y="3306"/>
                  </a:lnTo>
                  <a:lnTo>
                    <a:pt x="559" y="3340"/>
                  </a:lnTo>
                  <a:lnTo>
                    <a:pt x="585" y="3368"/>
                  </a:lnTo>
                  <a:lnTo>
                    <a:pt x="612" y="3401"/>
                  </a:lnTo>
                  <a:lnTo>
                    <a:pt x="638" y="3431"/>
                  </a:lnTo>
                  <a:lnTo>
                    <a:pt x="669" y="3459"/>
                  </a:lnTo>
                  <a:lnTo>
                    <a:pt x="697" y="3488"/>
                  </a:lnTo>
                  <a:lnTo>
                    <a:pt x="728" y="3518"/>
                  </a:lnTo>
                  <a:lnTo>
                    <a:pt x="756" y="3547"/>
                  </a:lnTo>
                  <a:lnTo>
                    <a:pt x="789" y="3575"/>
                  </a:lnTo>
                  <a:lnTo>
                    <a:pt x="819" y="3600"/>
                  </a:lnTo>
                  <a:lnTo>
                    <a:pt x="849" y="3629"/>
                  </a:lnTo>
                  <a:lnTo>
                    <a:pt x="882" y="3653"/>
                  </a:lnTo>
                  <a:lnTo>
                    <a:pt x="916" y="3678"/>
                  </a:lnTo>
                  <a:lnTo>
                    <a:pt x="946" y="3703"/>
                  </a:lnTo>
                  <a:lnTo>
                    <a:pt x="981" y="3727"/>
                  </a:lnTo>
                  <a:lnTo>
                    <a:pt x="1015" y="3750"/>
                  </a:lnTo>
                  <a:lnTo>
                    <a:pt x="1049" y="3775"/>
                  </a:lnTo>
                  <a:lnTo>
                    <a:pt x="1083" y="3796"/>
                  </a:lnTo>
                  <a:lnTo>
                    <a:pt x="1117" y="3817"/>
                  </a:lnTo>
                  <a:lnTo>
                    <a:pt x="1154" y="3838"/>
                  </a:lnTo>
                  <a:lnTo>
                    <a:pt x="1188" y="3859"/>
                  </a:lnTo>
                  <a:lnTo>
                    <a:pt x="1224" y="3876"/>
                  </a:lnTo>
                  <a:lnTo>
                    <a:pt x="1260" y="3895"/>
                  </a:lnTo>
                  <a:lnTo>
                    <a:pt x="1298" y="3914"/>
                  </a:lnTo>
                  <a:lnTo>
                    <a:pt x="1336" y="3931"/>
                  </a:lnTo>
                  <a:lnTo>
                    <a:pt x="1372" y="3946"/>
                  </a:lnTo>
                  <a:lnTo>
                    <a:pt x="1410" y="3963"/>
                  </a:lnTo>
                  <a:lnTo>
                    <a:pt x="1446" y="3976"/>
                  </a:lnTo>
                  <a:lnTo>
                    <a:pt x="1488" y="3992"/>
                  </a:lnTo>
                  <a:lnTo>
                    <a:pt x="1524" y="4003"/>
                  </a:lnTo>
                  <a:lnTo>
                    <a:pt x="1564" y="4016"/>
                  </a:lnTo>
                  <a:lnTo>
                    <a:pt x="1604" y="4028"/>
                  </a:lnTo>
                  <a:lnTo>
                    <a:pt x="1644" y="4041"/>
                  </a:lnTo>
                  <a:lnTo>
                    <a:pt x="1657" y="4043"/>
                  </a:lnTo>
                  <a:lnTo>
                    <a:pt x="1675" y="4047"/>
                  </a:lnTo>
                  <a:lnTo>
                    <a:pt x="1688" y="4049"/>
                  </a:lnTo>
                  <a:lnTo>
                    <a:pt x="1705" y="4054"/>
                  </a:lnTo>
                  <a:lnTo>
                    <a:pt x="1718" y="4056"/>
                  </a:lnTo>
                  <a:lnTo>
                    <a:pt x="1733" y="4060"/>
                  </a:lnTo>
                  <a:lnTo>
                    <a:pt x="1749" y="4064"/>
                  </a:lnTo>
                  <a:lnTo>
                    <a:pt x="1766" y="4068"/>
                  </a:lnTo>
                  <a:lnTo>
                    <a:pt x="1781" y="4070"/>
                  </a:lnTo>
                  <a:lnTo>
                    <a:pt x="1796" y="4072"/>
                  </a:lnTo>
                  <a:lnTo>
                    <a:pt x="1810" y="4073"/>
                  </a:lnTo>
                  <a:lnTo>
                    <a:pt x="1827" y="4077"/>
                  </a:lnTo>
                  <a:lnTo>
                    <a:pt x="1842" y="4077"/>
                  </a:lnTo>
                  <a:lnTo>
                    <a:pt x="1857" y="4081"/>
                  </a:lnTo>
                  <a:lnTo>
                    <a:pt x="1872" y="4083"/>
                  </a:lnTo>
                  <a:lnTo>
                    <a:pt x="1889" y="4085"/>
                  </a:lnTo>
                  <a:lnTo>
                    <a:pt x="1905" y="4085"/>
                  </a:lnTo>
                  <a:lnTo>
                    <a:pt x="1922" y="4087"/>
                  </a:lnTo>
                  <a:lnTo>
                    <a:pt x="1935" y="4089"/>
                  </a:lnTo>
                  <a:lnTo>
                    <a:pt x="1952" y="4091"/>
                  </a:lnTo>
                  <a:lnTo>
                    <a:pt x="1967" y="4091"/>
                  </a:lnTo>
                  <a:lnTo>
                    <a:pt x="1984" y="4092"/>
                  </a:lnTo>
                  <a:lnTo>
                    <a:pt x="1998" y="4094"/>
                  </a:lnTo>
                  <a:lnTo>
                    <a:pt x="2015" y="4096"/>
                  </a:lnTo>
                  <a:lnTo>
                    <a:pt x="2030" y="4096"/>
                  </a:lnTo>
                  <a:lnTo>
                    <a:pt x="2045" y="4096"/>
                  </a:lnTo>
                  <a:lnTo>
                    <a:pt x="2060" y="4096"/>
                  </a:lnTo>
                  <a:lnTo>
                    <a:pt x="2080" y="4096"/>
                  </a:lnTo>
                  <a:lnTo>
                    <a:pt x="2095" y="4096"/>
                  </a:lnTo>
                  <a:lnTo>
                    <a:pt x="2110" y="4096"/>
                  </a:lnTo>
                  <a:lnTo>
                    <a:pt x="2125" y="4096"/>
                  </a:lnTo>
                  <a:lnTo>
                    <a:pt x="2144" y="4098"/>
                  </a:lnTo>
                  <a:lnTo>
                    <a:pt x="2157" y="4096"/>
                  </a:lnTo>
                  <a:lnTo>
                    <a:pt x="2175" y="4094"/>
                  </a:lnTo>
                  <a:lnTo>
                    <a:pt x="2190" y="4092"/>
                  </a:lnTo>
                  <a:lnTo>
                    <a:pt x="2207" y="4092"/>
                  </a:lnTo>
                  <a:lnTo>
                    <a:pt x="2220" y="4091"/>
                  </a:lnTo>
                  <a:lnTo>
                    <a:pt x="2239" y="4091"/>
                  </a:lnTo>
                  <a:lnTo>
                    <a:pt x="2254" y="4089"/>
                  </a:lnTo>
                  <a:lnTo>
                    <a:pt x="2272" y="4087"/>
                  </a:lnTo>
                  <a:lnTo>
                    <a:pt x="2287" y="4083"/>
                  </a:lnTo>
                  <a:lnTo>
                    <a:pt x="2304" y="4083"/>
                  </a:lnTo>
                  <a:lnTo>
                    <a:pt x="2319" y="4079"/>
                  </a:lnTo>
                  <a:lnTo>
                    <a:pt x="2336" y="4077"/>
                  </a:lnTo>
                  <a:lnTo>
                    <a:pt x="2351" y="4075"/>
                  </a:lnTo>
                  <a:lnTo>
                    <a:pt x="2368" y="4073"/>
                  </a:lnTo>
                  <a:lnTo>
                    <a:pt x="2384" y="4070"/>
                  </a:lnTo>
                  <a:lnTo>
                    <a:pt x="2403" y="4070"/>
                  </a:lnTo>
                  <a:lnTo>
                    <a:pt x="2416" y="4064"/>
                  </a:lnTo>
                  <a:lnTo>
                    <a:pt x="2433" y="4062"/>
                  </a:lnTo>
                  <a:lnTo>
                    <a:pt x="2450" y="4058"/>
                  </a:lnTo>
                  <a:lnTo>
                    <a:pt x="2467" y="4056"/>
                  </a:lnTo>
                  <a:lnTo>
                    <a:pt x="2483" y="4051"/>
                  </a:lnTo>
                  <a:lnTo>
                    <a:pt x="2500" y="4049"/>
                  </a:lnTo>
                  <a:lnTo>
                    <a:pt x="2515" y="4043"/>
                  </a:lnTo>
                  <a:lnTo>
                    <a:pt x="2534" y="4041"/>
                  </a:lnTo>
                  <a:lnTo>
                    <a:pt x="2549" y="4035"/>
                  </a:lnTo>
                  <a:lnTo>
                    <a:pt x="2566" y="4032"/>
                  </a:lnTo>
                  <a:lnTo>
                    <a:pt x="2581" y="4028"/>
                  </a:lnTo>
                  <a:lnTo>
                    <a:pt x="2599" y="4022"/>
                  </a:lnTo>
                  <a:lnTo>
                    <a:pt x="2616" y="4016"/>
                  </a:lnTo>
                  <a:lnTo>
                    <a:pt x="2633" y="4013"/>
                  </a:lnTo>
                  <a:lnTo>
                    <a:pt x="2648" y="4007"/>
                  </a:lnTo>
                  <a:lnTo>
                    <a:pt x="2667" y="4003"/>
                  </a:lnTo>
                  <a:lnTo>
                    <a:pt x="2677" y="3999"/>
                  </a:lnTo>
                  <a:lnTo>
                    <a:pt x="2688" y="3994"/>
                  </a:lnTo>
                  <a:lnTo>
                    <a:pt x="2699" y="3990"/>
                  </a:lnTo>
                  <a:lnTo>
                    <a:pt x="2711" y="3986"/>
                  </a:lnTo>
                  <a:lnTo>
                    <a:pt x="2722" y="3980"/>
                  </a:lnTo>
                  <a:lnTo>
                    <a:pt x="2735" y="3976"/>
                  </a:lnTo>
                  <a:lnTo>
                    <a:pt x="2745" y="3973"/>
                  </a:lnTo>
                  <a:lnTo>
                    <a:pt x="2758" y="3969"/>
                  </a:lnTo>
                  <a:lnTo>
                    <a:pt x="2770" y="3963"/>
                  </a:lnTo>
                  <a:lnTo>
                    <a:pt x="2781" y="3957"/>
                  </a:lnTo>
                  <a:lnTo>
                    <a:pt x="2792" y="3954"/>
                  </a:lnTo>
                  <a:lnTo>
                    <a:pt x="2806" y="3950"/>
                  </a:lnTo>
                  <a:lnTo>
                    <a:pt x="2815" y="3944"/>
                  </a:lnTo>
                  <a:lnTo>
                    <a:pt x="2829" y="3938"/>
                  </a:lnTo>
                  <a:lnTo>
                    <a:pt x="2840" y="3935"/>
                  </a:lnTo>
                  <a:lnTo>
                    <a:pt x="2853" y="3931"/>
                  </a:lnTo>
                  <a:lnTo>
                    <a:pt x="2863" y="3923"/>
                  </a:lnTo>
                  <a:lnTo>
                    <a:pt x="2876" y="3918"/>
                  </a:lnTo>
                  <a:lnTo>
                    <a:pt x="2886" y="3912"/>
                  </a:lnTo>
                  <a:lnTo>
                    <a:pt x="2897" y="3908"/>
                  </a:lnTo>
                  <a:lnTo>
                    <a:pt x="2908" y="3902"/>
                  </a:lnTo>
                  <a:lnTo>
                    <a:pt x="2922" y="3895"/>
                  </a:lnTo>
                  <a:lnTo>
                    <a:pt x="2931" y="3889"/>
                  </a:lnTo>
                  <a:lnTo>
                    <a:pt x="2946" y="3885"/>
                  </a:lnTo>
                  <a:lnTo>
                    <a:pt x="2956" y="3878"/>
                  </a:lnTo>
                  <a:lnTo>
                    <a:pt x="2967" y="3872"/>
                  </a:lnTo>
                  <a:lnTo>
                    <a:pt x="2981" y="3866"/>
                  </a:lnTo>
                  <a:lnTo>
                    <a:pt x="2992" y="3861"/>
                  </a:lnTo>
                  <a:lnTo>
                    <a:pt x="3002" y="3853"/>
                  </a:lnTo>
                  <a:lnTo>
                    <a:pt x="3017" y="3847"/>
                  </a:lnTo>
                  <a:lnTo>
                    <a:pt x="3026" y="3840"/>
                  </a:lnTo>
                  <a:lnTo>
                    <a:pt x="3040" y="3836"/>
                  </a:lnTo>
                  <a:lnTo>
                    <a:pt x="3051" y="3828"/>
                  </a:lnTo>
                  <a:lnTo>
                    <a:pt x="3062" y="3821"/>
                  </a:lnTo>
                  <a:lnTo>
                    <a:pt x="3072" y="3813"/>
                  </a:lnTo>
                  <a:lnTo>
                    <a:pt x="3085" y="3807"/>
                  </a:lnTo>
                  <a:lnTo>
                    <a:pt x="3097" y="3798"/>
                  </a:lnTo>
                  <a:lnTo>
                    <a:pt x="3108" y="3792"/>
                  </a:lnTo>
                  <a:lnTo>
                    <a:pt x="3119" y="3783"/>
                  </a:lnTo>
                  <a:lnTo>
                    <a:pt x="3133" y="3777"/>
                  </a:lnTo>
                  <a:lnTo>
                    <a:pt x="3142" y="3767"/>
                  </a:lnTo>
                  <a:lnTo>
                    <a:pt x="3156" y="3762"/>
                  </a:lnTo>
                  <a:lnTo>
                    <a:pt x="3167" y="3754"/>
                  </a:lnTo>
                  <a:lnTo>
                    <a:pt x="3178" y="3746"/>
                  </a:lnTo>
                  <a:lnTo>
                    <a:pt x="3190" y="3739"/>
                  </a:lnTo>
                  <a:lnTo>
                    <a:pt x="3203" y="3731"/>
                  </a:lnTo>
                  <a:lnTo>
                    <a:pt x="3213" y="3724"/>
                  </a:lnTo>
                  <a:lnTo>
                    <a:pt x="3226" y="3716"/>
                  </a:lnTo>
                  <a:lnTo>
                    <a:pt x="3237" y="3707"/>
                  </a:lnTo>
                  <a:lnTo>
                    <a:pt x="3249" y="3697"/>
                  </a:lnTo>
                  <a:lnTo>
                    <a:pt x="3260" y="3689"/>
                  </a:lnTo>
                  <a:lnTo>
                    <a:pt x="3272" y="3682"/>
                  </a:lnTo>
                  <a:lnTo>
                    <a:pt x="3281" y="3672"/>
                  </a:lnTo>
                  <a:lnTo>
                    <a:pt x="3294" y="3663"/>
                  </a:lnTo>
                  <a:lnTo>
                    <a:pt x="3306" y="3655"/>
                  </a:lnTo>
                  <a:lnTo>
                    <a:pt x="3319" y="3648"/>
                  </a:lnTo>
                  <a:lnTo>
                    <a:pt x="3331" y="3636"/>
                  </a:lnTo>
                  <a:lnTo>
                    <a:pt x="3342" y="3629"/>
                  </a:lnTo>
                  <a:lnTo>
                    <a:pt x="3351" y="3619"/>
                  </a:lnTo>
                  <a:lnTo>
                    <a:pt x="3365" y="3610"/>
                  </a:lnTo>
                  <a:lnTo>
                    <a:pt x="3374" y="3600"/>
                  </a:lnTo>
                  <a:lnTo>
                    <a:pt x="3388" y="3593"/>
                  </a:lnTo>
                  <a:lnTo>
                    <a:pt x="3399" y="3583"/>
                  </a:lnTo>
                  <a:lnTo>
                    <a:pt x="3412" y="3574"/>
                  </a:lnTo>
                  <a:lnTo>
                    <a:pt x="3429" y="3556"/>
                  </a:lnTo>
                  <a:lnTo>
                    <a:pt x="3448" y="3537"/>
                  </a:lnTo>
                  <a:lnTo>
                    <a:pt x="3469" y="3520"/>
                  </a:lnTo>
                  <a:lnTo>
                    <a:pt x="3488" y="3503"/>
                  </a:lnTo>
                  <a:lnTo>
                    <a:pt x="3505" y="3486"/>
                  </a:lnTo>
                  <a:lnTo>
                    <a:pt x="3524" y="3467"/>
                  </a:lnTo>
                  <a:lnTo>
                    <a:pt x="3542" y="3450"/>
                  </a:lnTo>
                  <a:lnTo>
                    <a:pt x="3561" y="3431"/>
                  </a:lnTo>
                  <a:lnTo>
                    <a:pt x="3574" y="3412"/>
                  </a:lnTo>
                  <a:lnTo>
                    <a:pt x="3591" y="3395"/>
                  </a:lnTo>
                  <a:lnTo>
                    <a:pt x="3608" y="3376"/>
                  </a:lnTo>
                  <a:lnTo>
                    <a:pt x="3623" y="3357"/>
                  </a:lnTo>
                  <a:lnTo>
                    <a:pt x="3639" y="3338"/>
                  </a:lnTo>
                  <a:lnTo>
                    <a:pt x="3654" y="3319"/>
                  </a:lnTo>
                  <a:lnTo>
                    <a:pt x="3669" y="3300"/>
                  </a:lnTo>
                  <a:lnTo>
                    <a:pt x="3686" y="3283"/>
                  </a:lnTo>
                  <a:lnTo>
                    <a:pt x="3699" y="3262"/>
                  </a:lnTo>
                  <a:lnTo>
                    <a:pt x="3713" y="3243"/>
                  </a:lnTo>
                  <a:lnTo>
                    <a:pt x="3726" y="3222"/>
                  </a:lnTo>
                  <a:lnTo>
                    <a:pt x="3739" y="3203"/>
                  </a:lnTo>
                  <a:lnTo>
                    <a:pt x="3751" y="3182"/>
                  </a:lnTo>
                  <a:lnTo>
                    <a:pt x="3762" y="3163"/>
                  </a:lnTo>
                  <a:lnTo>
                    <a:pt x="3775" y="3144"/>
                  </a:lnTo>
                  <a:lnTo>
                    <a:pt x="3789" y="3123"/>
                  </a:lnTo>
                  <a:lnTo>
                    <a:pt x="3798" y="3102"/>
                  </a:lnTo>
                  <a:lnTo>
                    <a:pt x="3810" y="3081"/>
                  </a:lnTo>
                  <a:lnTo>
                    <a:pt x="3819" y="3060"/>
                  </a:lnTo>
                  <a:lnTo>
                    <a:pt x="3832" y="3041"/>
                  </a:lnTo>
                  <a:lnTo>
                    <a:pt x="3840" y="3020"/>
                  </a:lnTo>
                  <a:lnTo>
                    <a:pt x="3851" y="2999"/>
                  </a:lnTo>
                  <a:lnTo>
                    <a:pt x="3861" y="2979"/>
                  </a:lnTo>
                  <a:lnTo>
                    <a:pt x="3870" y="2960"/>
                  </a:lnTo>
                  <a:lnTo>
                    <a:pt x="3878" y="2937"/>
                  </a:lnTo>
                  <a:lnTo>
                    <a:pt x="3888" y="2916"/>
                  </a:lnTo>
                  <a:lnTo>
                    <a:pt x="3895" y="2893"/>
                  </a:lnTo>
                  <a:lnTo>
                    <a:pt x="3903" y="2872"/>
                  </a:lnTo>
                  <a:lnTo>
                    <a:pt x="3909" y="2849"/>
                  </a:lnTo>
                  <a:lnTo>
                    <a:pt x="3916" y="2828"/>
                  </a:lnTo>
                  <a:lnTo>
                    <a:pt x="3924" y="2808"/>
                  </a:lnTo>
                  <a:lnTo>
                    <a:pt x="3931" y="2787"/>
                  </a:lnTo>
                  <a:lnTo>
                    <a:pt x="3937" y="2766"/>
                  </a:lnTo>
                  <a:lnTo>
                    <a:pt x="3943" y="2743"/>
                  </a:lnTo>
                  <a:lnTo>
                    <a:pt x="3948" y="2720"/>
                  </a:lnTo>
                  <a:lnTo>
                    <a:pt x="3954" y="2699"/>
                  </a:lnTo>
                  <a:lnTo>
                    <a:pt x="3958" y="2676"/>
                  </a:lnTo>
                  <a:lnTo>
                    <a:pt x="3964" y="2655"/>
                  </a:lnTo>
                  <a:lnTo>
                    <a:pt x="3967" y="2633"/>
                  </a:lnTo>
                  <a:lnTo>
                    <a:pt x="3973" y="2612"/>
                  </a:lnTo>
                  <a:lnTo>
                    <a:pt x="3977" y="2591"/>
                  </a:lnTo>
                  <a:lnTo>
                    <a:pt x="3979" y="2568"/>
                  </a:lnTo>
                  <a:lnTo>
                    <a:pt x="3983" y="2545"/>
                  </a:lnTo>
                  <a:lnTo>
                    <a:pt x="3986" y="2522"/>
                  </a:lnTo>
                  <a:lnTo>
                    <a:pt x="3988" y="2500"/>
                  </a:lnTo>
                  <a:lnTo>
                    <a:pt x="3992" y="2477"/>
                  </a:lnTo>
                  <a:lnTo>
                    <a:pt x="3994" y="2456"/>
                  </a:lnTo>
                  <a:lnTo>
                    <a:pt x="3998" y="2433"/>
                  </a:lnTo>
                  <a:lnTo>
                    <a:pt x="4000" y="2410"/>
                  </a:lnTo>
                  <a:lnTo>
                    <a:pt x="4000" y="2387"/>
                  </a:lnTo>
                  <a:lnTo>
                    <a:pt x="4002" y="2365"/>
                  </a:lnTo>
                  <a:lnTo>
                    <a:pt x="4004" y="2344"/>
                  </a:lnTo>
                  <a:lnTo>
                    <a:pt x="4004" y="2321"/>
                  </a:lnTo>
                  <a:lnTo>
                    <a:pt x="4004" y="2298"/>
                  </a:lnTo>
                  <a:lnTo>
                    <a:pt x="4004" y="2275"/>
                  </a:lnTo>
                  <a:lnTo>
                    <a:pt x="4005" y="2254"/>
                  </a:lnTo>
                  <a:lnTo>
                    <a:pt x="4002" y="2199"/>
                  </a:lnTo>
                  <a:lnTo>
                    <a:pt x="4000" y="2146"/>
                  </a:lnTo>
                  <a:lnTo>
                    <a:pt x="3994" y="2091"/>
                  </a:lnTo>
                  <a:lnTo>
                    <a:pt x="3990" y="2040"/>
                  </a:lnTo>
                  <a:lnTo>
                    <a:pt x="3983" y="1986"/>
                  </a:lnTo>
                  <a:lnTo>
                    <a:pt x="3975" y="1933"/>
                  </a:lnTo>
                  <a:lnTo>
                    <a:pt x="3966" y="1882"/>
                  </a:lnTo>
                  <a:lnTo>
                    <a:pt x="3956" y="1829"/>
                  </a:lnTo>
                  <a:lnTo>
                    <a:pt x="3943" y="1775"/>
                  </a:lnTo>
                  <a:lnTo>
                    <a:pt x="3929" y="1724"/>
                  </a:lnTo>
                  <a:lnTo>
                    <a:pt x="3916" y="1671"/>
                  </a:lnTo>
                  <a:lnTo>
                    <a:pt x="3903" y="1621"/>
                  </a:lnTo>
                  <a:lnTo>
                    <a:pt x="3884" y="1568"/>
                  </a:lnTo>
                  <a:lnTo>
                    <a:pt x="3867" y="1517"/>
                  </a:lnTo>
                  <a:lnTo>
                    <a:pt x="3850" y="1467"/>
                  </a:lnTo>
                  <a:lnTo>
                    <a:pt x="3832" y="1418"/>
                  </a:lnTo>
                  <a:lnTo>
                    <a:pt x="3812" y="1367"/>
                  </a:lnTo>
                  <a:lnTo>
                    <a:pt x="3791" y="1315"/>
                  </a:lnTo>
                  <a:lnTo>
                    <a:pt x="3766" y="1266"/>
                  </a:lnTo>
                  <a:lnTo>
                    <a:pt x="3743" y="1218"/>
                  </a:lnTo>
                  <a:lnTo>
                    <a:pt x="3718" y="1169"/>
                  </a:lnTo>
                  <a:lnTo>
                    <a:pt x="3694" y="1122"/>
                  </a:lnTo>
                  <a:lnTo>
                    <a:pt x="3669" y="1074"/>
                  </a:lnTo>
                  <a:lnTo>
                    <a:pt x="3644" y="1028"/>
                  </a:lnTo>
                  <a:lnTo>
                    <a:pt x="3614" y="983"/>
                  </a:lnTo>
                  <a:lnTo>
                    <a:pt x="3585" y="937"/>
                  </a:lnTo>
                  <a:lnTo>
                    <a:pt x="3555" y="892"/>
                  </a:lnTo>
                  <a:lnTo>
                    <a:pt x="3526" y="850"/>
                  </a:lnTo>
                  <a:lnTo>
                    <a:pt x="3496" y="804"/>
                  </a:lnTo>
                  <a:lnTo>
                    <a:pt x="3466" y="764"/>
                  </a:lnTo>
                  <a:lnTo>
                    <a:pt x="3435" y="722"/>
                  </a:lnTo>
                  <a:lnTo>
                    <a:pt x="3403" y="682"/>
                  </a:lnTo>
                  <a:lnTo>
                    <a:pt x="3369" y="643"/>
                  </a:lnTo>
                  <a:lnTo>
                    <a:pt x="3334" y="603"/>
                  </a:lnTo>
                  <a:lnTo>
                    <a:pt x="3300" y="563"/>
                  </a:lnTo>
                  <a:lnTo>
                    <a:pt x="3266" y="529"/>
                  </a:lnTo>
                  <a:lnTo>
                    <a:pt x="3228" y="492"/>
                  </a:lnTo>
                  <a:lnTo>
                    <a:pt x="3192" y="456"/>
                  </a:lnTo>
                  <a:lnTo>
                    <a:pt x="3156" y="422"/>
                  </a:lnTo>
                  <a:lnTo>
                    <a:pt x="3119" y="390"/>
                  </a:lnTo>
                  <a:lnTo>
                    <a:pt x="3080" y="357"/>
                  </a:lnTo>
                  <a:lnTo>
                    <a:pt x="3043" y="327"/>
                  </a:lnTo>
                  <a:lnTo>
                    <a:pt x="3004" y="295"/>
                  </a:lnTo>
                  <a:lnTo>
                    <a:pt x="2967" y="268"/>
                  </a:lnTo>
                  <a:lnTo>
                    <a:pt x="2926" y="242"/>
                  </a:lnTo>
                  <a:lnTo>
                    <a:pt x="2888" y="217"/>
                  </a:lnTo>
                  <a:lnTo>
                    <a:pt x="2848" y="192"/>
                  </a:lnTo>
                  <a:lnTo>
                    <a:pt x="2808" y="169"/>
                  </a:lnTo>
                  <a:lnTo>
                    <a:pt x="2766" y="148"/>
                  </a:lnTo>
                  <a:lnTo>
                    <a:pt x="2726" y="127"/>
                  </a:lnTo>
                  <a:lnTo>
                    <a:pt x="2686" y="107"/>
                  </a:lnTo>
                  <a:lnTo>
                    <a:pt x="2646" y="91"/>
                  </a:lnTo>
                  <a:lnTo>
                    <a:pt x="2604" y="72"/>
                  </a:lnTo>
                  <a:lnTo>
                    <a:pt x="2562" y="59"/>
                  </a:lnTo>
                  <a:lnTo>
                    <a:pt x="2521" y="46"/>
                  </a:lnTo>
                  <a:lnTo>
                    <a:pt x="2479" y="36"/>
                  </a:lnTo>
                  <a:lnTo>
                    <a:pt x="2437" y="23"/>
                  </a:lnTo>
                  <a:lnTo>
                    <a:pt x="2395" y="15"/>
                  </a:lnTo>
                  <a:lnTo>
                    <a:pt x="2353" y="8"/>
                  </a:lnTo>
                  <a:lnTo>
                    <a:pt x="2313" y="6"/>
                  </a:lnTo>
                  <a:lnTo>
                    <a:pt x="2272" y="2"/>
                  </a:lnTo>
                  <a:lnTo>
                    <a:pt x="2230" y="0"/>
                  </a:lnTo>
                  <a:lnTo>
                    <a:pt x="2188" y="0"/>
                  </a:lnTo>
                  <a:lnTo>
                    <a:pt x="2148" y="2"/>
                  </a:lnTo>
                  <a:lnTo>
                    <a:pt x="2135" y="2"/>
                  </a:lnTo>
                  <a:lnTo>
                    <a:pt x="2123" y="2"/>
                  </a:lnTo>
                  <a:lnTo>
                    <a:pt x="2110" y="4"/>
                  </a:lnTo>
                  <a:lnTo>
                    <a:pt x="2099" y="6"/>
                  </a:lnTo>
                  <a:lnTo>
                    <a:pt x="2085" y="8"/>
                  </a:lnTo>
                  <a:lnTo>
                    <a:pt x="2074" y="10"/>
                  </a:lnTo>
                  <a:lnTo>
                    <a:pt x="2060" y="12"/>
                  </a:lnTo>
                  <a:lnTo>
                    <a:pt x="2051" y="15"/>
                  </a:lnTo>
                  <a:lnTo>
                    <a:pt x="2038" y="15"/>
                  </a:lnTo>
                  <a:lnTo>
                    <a:pt x="2024" y="19"/>
                  </a:lnTo>
                  <a:lnTo>
                    <a:pt x="2013" y="21"/>
                  </a:lnTo>
                  <a:lnTo>
                    <a:pt x="2003" y="23"/>
                  </a:lnTo>
                  <a:lnTo>
                    <a:pt x="1990" y="27"/>
                  </a:lnTo>
                  <a:lnTo>
                    <a:pt x="1977" y="29"/>
                  </a:lnTo>
                  <a:lnTo>
                    <a:pt x="1965" y="32"/>
                  </a:lnTo>
                  <a:lnTo>
                    <a:pt x="1956" y="36"/>
                  </a:lnTo>
                  <a:lnTo>
                    <a:pt x="1956" y="3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8" name="Freeform 10"/>
            <p:cNvSpPr>
              <a:spLocks/>
            </p:cNvSpPr>
            <p:nvPr/>
          </p:nvSpPr>
          <p:spPr bwMode="auto">
            <a:xfrm>
              <a:off x="1872" y="1152"/>
              <a:ext cx="2016" cy="2016"/>
            </a:xfrm>
            <a:custGeom>
              <a:avLst/>
              <a:gdLst/>
              <a:ahLst/>
              <a:cxnLst>
                <a:cxn ang="0">
                  <a:pos x="991" y="538"/>
                </a:cxn>
                <a:cxn ang="0">
                  <a:pos x="1345" y="764"/>
                </a:cxn>
                <a:cxn ang="0">
                  <a:pos x="1405" y="1043"/>
                </a:cxn>
                <a:cxn ang="0">
                  <a:pos x="1139" y="1230"/>
                </a:cxn>
                <a:cxn ang="0">
                  <a:pos x="820" y="1317"/>
                </a:cxn>
                <a:cxn ang="0">
                  <a:pos x="540" y="1456"/>
                </a:cxn>
                <a:cxn ang="0">
                  <a:pos x="413" y="1686"/>
                </a:cxn>
                <a:cxn ang="0">
                  <a:pos x="403" y="1889"/>
                </a:cxn>
                <a:cxn ang="0">
                  <a:pos x="348" y="2096"/>
                </a:cxn>
                <a:cxn ang="0">
                  <a:pos x="183" y="2271"/>
                </a:cxn>
                <a:cxn ang="0">
                  <a:pos x="0" y="2342"/>
                </a:cxn>
                <a:cxn ang="0">
                  <a:pos x="358" y="2629"/>
                </a:cxn>
                <a:cxn ang="0">
                  <a:pos x="607" y="2594"/>
                </a:cxn>
                <a:cxn ang="0">
                  <a:pos x="791" y="2758"/>
                </a:cxn>
                <a:cxn ang="0">
                  <a:pos x="812" y="3068"/>
                </a:cxn>
                <a:cxn ang="0">
                  <a:pos x="749" y="3353"/>
                </a:cxn>
                <a:cxn ang="0">
                  <a:pos x="805" y="3490"/>
                </a:cxn>
                <a:cxn ang="0">
                  <a:pos x="1073" y="3646"/>
                </a:cxn>
                <a:cxn ang="0">
                  <a:pos x="1398" y="3798"/>
                </a:cxn>
                <a:cxn ang="0">
                  <a:pos x="1670" y="3866"/>
                </a:cxn>
                <a:cxn ang="0">
                  <a:pos x="1894" y="3885"/>
                </a:cxn>
                <a:cxn ang="0">
                  <a:pos x="1980" y="3767"/>
                </a:cxn>
                <a:cxn ang="0">
                  <a:pos x="2008" y="3528"/>
                </a:cxn>
                <a:cxn ang="0">
                  <a:pos x="1955" y="3349"/>
                </a:cxn>
                <a:cxn ang="0">
                  <a:pos x="1761" y="3241"/>
                </a:cxn>
                <a:cxn ang="0">
                  <a:pos x="1626" y="3079"/>
                </a:cxn>
                <a:cxn ang="0">
                  <a:pos x="1641" y="2857"/>
                </a:cxn>
                <a:cxn ang="0">
                  <a:pos x="1770" y="2638"/>
                </a:cxn>
                <a:cxn ang="0">
                  <a:pos x="1987" y="2515"/>
                </a:cxn>
                <a:cxn ang="0">
                  <a:pos x="2286" y="2574"/>
                </a:cxn>
                <a:cxn ang="0">
                  <a:pos x="2626" y="2752"/>
                </a:cxn>
                <a:cxn ang="0">
                  <a:pos x="2974" y="2931"/>
                </a:cxn>
                <a:cxn ang="0">
                  <a:pos x="3280" y="3007"/>
                </a:cxn>
                <a:cxn ang="0">
                  <a:pos x="3501" y="3039"/>
                </a:cxn>
                <a:cxn ang="0">
                  <a:pos x="3826" y="2300"/>
                </a:cxn>
                <a:cxn ang="0">
                  <a:pos x="3634" y="2323"/>
                </a:cxn>
                <a:cxn ang="0">
                  <a:pos x="3463" y="2414"/>
                </a:cxn>
                <a:cxn ang="0">
                  <a:pos x="3282" y="2458"/>
                </a:cxn>
                <a:cxn ang="0">
                  <a:pos x="3103" y="2416"/>
                </a:cxn>
                <a:cxn ang="0">
                  <a:pos x="2938" y="2302"/>
                </a:cxn>
                <a:cxn ang="0">
                  <a:pos x="2727" y="2285"/>
                </a:cxn>
                <a:cxn ang="0">
                  <a:pos x="2487" y="2321"/>
                </a:cxn>
                <a:cxn ang="0">
                  <a:pos x="2274" y="2296"/>
                </a:cxn>
                <a:cxn ang="0">
                  <a:pos x="2191" y="2146"/>
                </a:cxn>
                <a:cxn ang="0">
                  <a:pos x="2257" y="1946"/>
                </a:cxn>
                <a:cxn ang="0">
                  <a:pos x="2177" y="1690"/>
                </a:cxn>
                <a:cxn ang="0">
                  <a:pos x="2367" y="1635"/>
                </a:cxn>
                <a:cxn ang="0">
                  <a:pos x="2584" y="1585"/>
                </a:cxn>
                <a:cxn ang="0">
                  <a:pos x="2769" y="1452"/>
                </a:cxn>
                <a:cxn ang="0">
                  <a:pos x="2852" y="1239"/>
                </a:cxn>
                <a:cxn ang="0">
                  <a:pos x="2662" y="1135"/>
                </a:cxn>
                <a:cxn ang="0">
                  <a:pos x="2371" y="1150"/>
                </a:cxn>
                <a:cxn ang="0">
                  <a:pos x="2172" y="1051"/>
                </a:cxn>
                <a:cxn ang="0">
                  <a:pos x="2305" y="813"/>
                </a:cxn>
                <a:cxn ang="0">
                  <a:pos x="2601" y="589"/>
                </a:cxn>
                <a:cxn ang="0">
                  <a:pos x="2869" y="449"/>
                </a:cxn>
                <a:cxn ang="0">
                  <a:pos x="3120" y="371"/>
                </a:cxn>
                <a:cxn ang="0">
                  <a:pos x="2584" y="156"/>
                </a:cxn>
                <a:cxn ang="0">
                  <a:pos x="2314" y="336"/>
                </a:cxn>
                <a:cxn ang="0">
                  <a:pos x="1915" y="390"/>
                </a:cxn>
                <a:cxn ang="0">
                  <a:pos x="1538" y="230"/>
                </a:cxn>
                <a:cxn ang="0">
                  <a:pos x="1364" y="49"/>
                </a:cxn>
              </a:cxnLst>
              <a:rect l="0" t="0" r="r" b="b"/>
              <a:pathLst>
                <a:path w="3945" h="3887">
                  <a:moveTo>
                    <a:pt x="603" y="468"/>
                  </a:moveTo>
                  <a:lnTo>
                    <a:pt x="620" y="464"/>
                  </a:lnTo>
                  <a:lnTo>
                    <a:pt x="637" y="464"/>
                  </a:lnTo>
                  <a:lnTo>
                    <a:pt x="654" y="464"/>
                  </a:lnTo>
                  <a:lnTo>
                    <a:pt x="673" y="466"/>
                  </a:lnTo>
                  <a:lnTo>
                    <a:pt x="692" y="466"/>
                  </a:lnTo>
                  <a:lnTo>
                    <a:pt x="710" y="468"/>
                  </a:lnTo>
                  <a:lnTo>
                    <a:pt x="729" y="469"/>
                  </a:lnTo>
                  <a:lnTo>
                    <a:pt x="749" y="473"/>
                  </a:lnTo>
                  <a:lnTo>
                    <a:pt x="768" y="475"/>
                  </a:lnTo>
                  <a:lnTo>
                    <a:pt x="789" y="479"/>
                  </a:lnTo>
                  <a:lnTo>
                    <a:pt x="808" y="483"/>
                  </a:lnTo>
                  <a:lnTo>
                    <a:pt x="829" y="488"/>
                  </a:lnTo>
                  <a:lnTo>
                    <a:pt x="848" y="492"/>
                  </a:lnTo>
                  <a:lnTo>
                    <a:pt x="869" y="498"/>
                  </a:lnTo>
                  <a:lnTo>
                    <a:pt x="888" y="504"/>
                  </a:lnTo>
                  <a:lnTo>
                    <a:pt x="911" y="511"/>
                  </a:lnTo>
                  <a:lnTo>
                    <a:pt x="930" y="515"/>
                  </a:lnTo>
                  <a:lnTo>
                    <a:pt x="951" y="523"/>
                  </a:lnTo>
                  <a:lnTo>
                    <a:pt x="970" y="528"/>
                  </a:lnTo>
                  <a:lnTo>
                    <a:pt x="991" y="538"/>
                  </a:lnTo>
                  <a:lnTo>
                    <a:pt x="1010" y="545"/>
                  </a:lnTo>
                  <a:lnTo>
                    <a:pt x="1031" y="553"/>
                  </a:lnTo>
                  <a:lnTo>
                    <a:pt x="1050" y="563"/>
                  </a:lnTo>
                  <a:lnTo>
                    <a:pt x="1071" y="574"/>
                  </a:lnTo>
                  <a:lnTo>
                    <a:pt x="1090" y="582"/>
                  </a:lnTo>
                  <a:lnTo>
                    <a:pt x="1109" y="591"/>
                  </a:lnTo>
                  <a:lnTo>
                    <a:pt x="1126" y="601"/>
                  </a:lnTo>
                  <a:lnTo>
                    <a:pt x="1147" y="612"/>
                  </a:lnTo>
                  <a:lnTo>
                    <a:pt x="1164" y="622"/>
                  </a:lnTo>
                  <a:lnTo>
                    <a:pt x="1181" y="633"/>
                  </a:lnTo>
                  <a:lnTo>
                    <a:pt x="1200" y="644"/>
                  </a:lnTo>
                  <a:lnTo>
                    <a:pt x="1217" y="656"/>
                  </a:lnTo>
                  <a:lnTo>
                    <a:pt x="1232" y="665"/>
                  </a:lnTo>
                  <a:lnTo>
                    <a:pt x="1249" y="679"/>
                  </a:lnTo>
                  <a:lnTo>
                    <a:pt x="1265" y="688"/>
                  </a:lnTo>
                  <a:lnTo>
                    <a:pt x="1280" y="699"/>
                  </a:lnTo>
                  <a:lnTo>
                    <a:pt x="1293" y="713"/>
                  </a:lnTo>
                  <a:lnTo>
                    <a:pt x="1307" y="724"/>
                  </a:lnTo>
                  <a:lnTo>
                    <a:pt x="1322" y="737"/>
                  </a:lnTo>
                  <a:lnTo>
                    <a:pt x="1335" y="751"/>
                  </a:lnTo>
                  <a:lnTo>
                    <a:pt x="1345" y="764"/>
                  </a:lnTo>
                  <a:lnTo>
                    <a:pt x="1356" y="775"/>
                  </a:lnTo>
                  <a:lnTo>
                    <a:pt x="1367" y="789"/>
                  </a:lnTo>
                  <a:lnTo>
                    <a:pt x="1379" y="802"/>
                  </a:lnTo>
                  <a:lnTo>
                    <a:pt x="1386" y="815"/>
                  </a:lnTo>
                  <a:lnTo>
                    <a:pt x="1396" y="829"/>
                  </a:lnTo>
                  <a:lnTo>
                    <a:pt x="1403" y="842"/>
                  </a:lnTo>
                  <a:lnTo>
                    <a:pt x="1411" y="855"/>
                  </a:lnTo>
                  <a:lnTo>
                    <a:pt x="1417" y="869"/>
                  </a:lnTo>
                  <a:lnTo>
                    <a:pt x="1421" y="882"/>
                  </a:lnTo>
                  <a:lnTo>
                    <a:pt x="1426" y="895"/>
                  </a:lnTo>
                  <a:lnTo>
                    <a:pt x="1430" y="909"/>
                  </a:lnTo>
                  <a:lnTo>
                    <a:pt x="1432" y="922"/>
                  </a:lnTo>
                  <a:lnTo>
                    <a:pt x="1434" y="935"/>
                  </a:lnTo>
                  <a:lnTo>
                    <a:pt x="1434" y="948"/>
                  </a:lnTo>
                  <a:lnTo>
                    <a:pt x="1434" y="962"/>
                  </a:lnTo>
                  <a:lnTo>
                    <a:pt x="1430" y="975"/>
                  </a:lnTo>
                  <a:lnTo>
                    <a:pt x="1428" y="988"/>
                  </a:lnTo>
                  <a:lnTo>
                    <a:pt x="1424" y="1002"/>
                  </a:lnTo>
                  <a:lnTo>
                    <a:pt x="1419" y="1017"/>
                  </a:lnTo>
                  <a:lnTo>
                    <a:pt x="1411" y="1030"/>
                  </a:lnTo>
                  <a:lnTo>
                    <a:pt x="1405" y="1043"/>
                  </a:lnTo>
                  <a:lnTo>
                    <a:pt x="1398" y="1057"/>
                  </a:lnTo>
                  <a:lnTo>
                    <a:pt x="1388" y="1070"/>
                  </a:lnTo>
                  <a:lnTo>
                    <a:pt x="1377" y="1080"/>
                  </a:lnTo>
                  <a:lnTo>
                    <a:pt x="1364" y="1093"/>
                  </a:lnTo>
                  <a:lnTo>
                    <a:pt x="1352" y="1104"/>
                  </a:lnTo>
                  <a:lnTo>
                    <a:pt x="1343" y="1116"/>
                  </a:lnTo>
                  <a:lnTo>
                    <a:pt x="1327" y="1125"/>
                  </a:lnTo>
                  <a:lnTo>
                    <a:pt x="1316" y="1135"/>
                  </a:lnTo>
                  <a:lnTo>
                    <a:pt x="1305" y="1144"/>
                  </a:lnTo>
                  <a:lnTo>
                    <a:pt x="1293" y="1156"/>
                  </a:lnTo>
                  <a:lnTo>
                    <a:pt x="1280" y="1163"/>
                  </a:lnTo>
                  <a:lnTo>
                    <a:pt x="1265" y="1171"/>
                  </a:lnTo>
                  <a:lnTo>
                    <a:pt x="1251" y="1178"/>
                  </a:lnTo>
                  <a:lnTo>
                    <a:pt x="1238" y="1186"/>
                  </a:lnTo>
                  <a:lnTo>
                    <a:pt x="1223" y="1192"/>
                  </a:lnTo>
                  <a:lnTo>
                    <a:pt x="1210" y="1199"/>
                  </a:lnTo>
                  <a:lnTo>
                    <a:pt x="1196" y="1207"/>
                  </a:lnTo>
                  <a:lnTo>
                    <a:pt x="1183" y="1215"/>
                  </a:lnTo>
                  <a:lnTo>
                    <a:pt x="1168" y="1220"/>
                  </a:lnTo>
                  <a:lnTo>
                    <a:pt x="1154" y="1226"/>
                  </a:lnTo>
                  <a:lnTo>
                    <a:pt x="1139" y="1230"/>
                  </a:lnTo>
                  <a:lnTo>
                    <a:pt x="1124" y="1235"/>
                  </a:lnTo>
                  <a:lnTo>
                    <a:pt x="1109" y="1241"/>
                  </a:lnTo>
                  <a:lnTo>
                    <a:pt x="1094" y="1245"/>
                  </a:lnTo>
                  <a:lnTo>
                    <a:pt x="1078" y="1249"/>
                  </a:lnTo>
                  <a:lnTo>
                    <a:pt x="1065" y="1254"/>
                  </a:lnTo>
                  <a:lnTo>
                    <a:pt x="1048" y="1258"/>
                  </a:lnTo>
                  <a:lnTo>
                    <a:pt x="1035" y="1262"/>
                  </a:lnTo>
                  <a:lnTo>
                    <a:pt x="1018" y="1266"/>
                  </a:lnTo>
                  <a:lnTo>
                    <a:pt x="1004" y="1270"/>
                  </a:lnTo>
                  <a:lnTo>
                    <a:pt x="987" y="1273"/>
                  </a:lnTo>
                  <a:lnTo>
                    <a:pt x="972" y="1277"/>
                  </a:lnTo>
                  <a:lnTo>
                    <a:pt x="957" y="1283"/>
                  </a:lnTo>
                  <a:lnTo>
                    <a:pt x="943" y="1287"/>
                  </a:lnTo>
                  <a:lnTo>
                    <a:pt x="926" y="1291"/>
                  </a:lnTo>
                  <a:lnTo>
                    <a:pt x="911" y="1292"/>
                  </a:lnTo>
                  <a:lnTo>
                    <a:pt x="896" y="1296"/>
                  </a:lnTo>
                  <a:lnTo>
                    <a:pt x="881" y="1300"/>
                  </a:lnTo>
                  <a:lnTo>
                    <a:pt x="864" y="1304"/>
                  </a:lnTo>
                  <a:lnTo>
                    <a:pt x="850" y="1308"/>
                  </a:lnTo>
                  <a:lnTo>
                    <a:pt x="833" y="1311"/>
                  </a:lnTo>
                  <a:lnTo>
                    <a:pt x="820" y="1317"/>
                  </a:lnTo>
                  <a:lnTo>
                    <a:pt x="805" y="1319"/>
                  </a:lnTo>
                  <a:lnTo>
                    <a:pt x="789" y="1325"/>
                  </a:lnTo>
                  <a:lnTo>
                    <a:pt x="774" y="1329"/>
                  </a:lnTo>
                  <a:lnTo>
                    <a:pt x="761" y="1332"/>
                  </a:lnTo>
                  <a:lnTo>
                    <a:pt x="746" y="1338"/>
                  </a:lnTo>
                  <a:lnTo>
                    <a:pt x="732" y="1344"/>
                  </a:lnTo>
                  <a:lnTo>
                    <a:pt x="719" y="1349"/>
                  </a:lnTo>
                  <a:lnTo>
                    <a:pt x="706" y="1355"/>
                  </a:lnTo>
                  <a:lnTo>
                    <a:pt x="691" y="1361"/>
                  </a:lnTo>
                  <a:lnTo>
                    <a:pt x="677" y="1367"/>
                  </a:lnTo>
                  <a:lnTo>
                    <a:pt x="664" y="1372"/>
                  </a:lnTo>
                  <a:lnTo>
                    <a:pt x="651" y="1380"/>
                  </a:lnTo>
                  <a:lnTo>
                    <a:pt x="637" y="1386"/>
                  </a:lnTo>
                  <a:lnTo>
                    <a:pt x="624" y="1393"/>
                  </a:lnTo>
                  <a:lnTo>
                    <a:pt x="611" y="1401"/>
                  </a:lnTo>
                  <a:lnTo>
                    <a:pt x="599" y="1408"/>
                  </a:lnTo>
                  <a:lnTo>
                    <a:pt x="586" y="1416"/>
                  </a:lnTo>
                  <a:lnTo>
                    <a:pt x="575" y="1426"/>
                  </a:lnTo>
                  <a:lnTo>
                    <a:pt x="563" y="1435"/>
                  </a:lnTo>
                  <a:lnTo>
                    <a:pt x="554" y="1445"/>
                  </a:lnTo>
                  <a:lnTo>
                    <a:pt x="540" y="1456"/>
                  </a:lnTo>
                  <a:lnTo>
                    <a:pt x="531" y="1467"/>
                  </a:lnTo>
                  <a:lnTo>
                    <a:pt x="521" y="1479"/>
                  </a:lnTo>
                  <a:lnTo>
                    <a:pt x="512" y="1492"/>
                  </a:lnTo>
                  <a:lnTo>
                    <a:pt x="502" y="1502"/>
                  </a:lnTo>
                  <a:lnTo>
                    <a:pt x="493" y="1515"/>
                  </a:lnTo>
                  <a:lnTo>
                    <a:pt x="483" y="1524"/>
                  </a:lnTo>
                  <a:lnTo>
                    <a:pt x="478" y="1536"/>
                  </a:lnTo>
                  <a:lnTo>
                    <a:pt x="468" y="1547"/>
                  </a:lnTo>
                  <a:lnTo>
                    <a:pt x="462" y="1559"/>
                  </a:lnTo>
                  <a:lnTo>
                    <a:pt x="455" y="1570"/>
                  </a:lnTo>
                  <a:lnTo>
                    <a:pt x="449" y="1581"/>
                  </a:lnTo>
                  <a:lnTo>
                    <a:pt x="443" y="1591"/>
                  </a:lnTo>
                  <a:lnTo>
                    <a:pt x="438" y="1602"/>
                  </a:lnTo>
                  <a:lnTo>
                    <a:pt x="434" y="1612"/>
                  </a:lnTo>
                  <a:lnTo>
                    <a:pt x="430" y="1625"/>
                  </a:lnTo>
                  <a:lnTo>
                    <a:pt x="426" y="1635"/>
                  </a:lnTo>
                  <a:lnTo>
                    <a:pt x="422" y="1646"/>
                  </a:lnTo>
                  <a:lnTo>
                    <a:pt x="421" y="1654"/>
                  </a:lnTo>
                  <a:lnTo>
                    <a:pt x="419" y="1667"/>
                  </a:lnTo>
                  <a:lnTo>
                    <a:pt x="413" y="1676"/>
                  </a:lnTo>
                  <a:lnTo>
                    <a:pt x="413" y="1686"/>
                  </a:lnTo>
                  <a:lnTo>
                    <a:pt x="409" y="1697"/>
                  </a:lnTo>
                  <a:lnTo>
                    <a:pt x="409" y="1707"/>
                  </a:lnTo>
                  <a:lnTo>
                    <a:pt x="407" y="1716"/>
                  </a:lnTo>
                  <a:lnTo>
                    <a:pt x="405" y="1726"/>
                  </a:lnTo>
                  <a:lnTo>
                    <a:pt x="405" y="1737"/>
                  </a:lnTo>
                  <a:lnTo>
                    <a:pt x="405" y="1747"/>
                  </a:lnTo>
                  <a:lnTo>
                    <a:pt x="403" y="1756"/>
                  </a:lnTo>
                  <a:lnTo>
                    <a:pt x="403" y="1766"/>
                  </a:lnTo>
                  <a:lnTo>
                    <a:pt x="403" y="1775"/>
                  </a:lnTo>
                  <a:lnTo>
                    <a:pt x="403" y="1787"/>
                  </a:lnTo>
                  <a:lnTo>
                    <a:pt x="403" y="1794"/>
                  </a:lnTo>
                  <a:lnTo>
                    <a:pt x="403" y="1804"/>
                  </a:lnTo>
                  <a:lnTo>
                    <a:pt x="403" y="1815"/>
                  </a:lnTo>
                  <a:lnTo>
                    <a:pt x="405" y="1825"/>
                  </a:lnTo>
                  <a:lnTo>
                    <a:pt x="403" y="1834"/>
                  </a:lnTo>
                  <a:lnTo>
                    <a:pt x="403" y="1844"/>
                  </a:lnTo>
                  <a:lnTo>
                    <a:pt x="403" y="1851"/>
                  </a:lnTo>
                  <a:lnTo>
                    <a:pt x="403" y="1863"/>
                  </a:lnTo>
                  <a:lnTo>
                    <a:pt x="403" y="1872"/>
                  </a:lnTo>
                  <a:lnTo>
                    <a:pt x="403" y="1880"/>
                  </a:lnTo>
                  <a:lnTo>
                    <a:pt x="403" y="1889"/>
                  </a:lnTo>
                  <a:lnTo>
                    <a:pt x="403" y="1901"/>
                  </a:lnTo>
                  <a:lnTo>
                    <a:pt x="402" y="1908"/>
                  </a:lnTo>
                  <a:lnTo>
                    <a:pt x="402" y="1918"/>
                  </a:lnTo>
                  <a:lnTo>
                    <a:pt x="400" y="1927"/>
                  </a:lnTo>
                  <a:lnTo>
                    <a:pt x="400" y="1937"/>
                  </a:lnTo>
                  <a:lnTo>
                    <a:pt x="400" y="1946"/>
                  </a:lnTo>
                  <a:lnTo>
                    <a:pt x="398" y="1956"/>
                  </a:lnTo>
                  <a:lnTo>
                    <a:pt x="396" y="1967"/>
                  </a:lnTo>
                  <a:lnTo>
                    <a:pt x="396" y="1977"/>
                  </a:lnTo>
                  <a:lnTo>
                    <a:pt x="392" y="1986"/>
                  </a:lnTo>
                  <a:lnTo>
                    <a:pt x="390" y="1996"/>
                  </a:lnTo>
                  <a:lnTo>
                    <a:pt x="386" y="2005"/>
                  </a:lnTo>
                  <a:lnTo>
                    <a:pt x="386" y="2015"/>
                  </a:lnTo>
                  <a:lnTo>
                    <a:pt x="381" y="2024"/>
                  </a:lnTo>
                  <a:lnTo>
                    <a:pt x="379" y="2034"/>
                  </a:lnTo>
                  <a:lnTo>
                    <a:pt x="373" y="2045"/>
                  </a:lnTo>
                  <a:lnTo>
                    <a:pt x="371" y="2055"/>
                  </a:lnTo>
                  <a:lnTo>
                    <a:pt x="365" y="2064"/>
                  </a:lnTo>
                  <a:lnTo>
                    <a:pt x="360" y="2076"/>
                  </a:lnTo>
                  <a:lnTo>
                    <a:pt x="354" y="2085"/>
                  </a:lnTo>
                  <a:lnTo>
                    <a:pt x="348" y="2096"/>
                  </a:lnTo>
                  <a:lnTo>
                    <a:pt x="341" y="2106"/>
                  </a:lnTo>
                  <a:lnTo>
                    <a:pt x="335" y="2117"/>
                  </a:lnTo>
                  <a:lnTo>
                    <a:pt x="327" y="2129"/>
                  </a:lnTo>
                  <a:lnTo>
                    <a:pt x="320" y="2140"/>
                  </a:lnTo>
                  <a:lnTo>
                    <a:pt x="310" y="2150"/>
                  </a:lnTo>
                  <a:lnTo>
                    <a:pt x="303" y="2159"/>
                  </a:lnTo>
                  <a:lnTo>
                    <a:pt x="293" y="2169"/>
                  </a:lnTo>
                  <a:lnTo>
                    <a:pt x="284" y="2180"/>
                  </a:lnTo>
                  <a:lnTo>
                    <a:pt x="274" y="2188"/>
                  </a:lnTo>
                  <a:lnTo>
                    <a:pt x="268" y="2195"/>
                  </a:lnTo>
                  <a:lnTo>
                    <a:pt x="261" y="2205"/>
                  </a:lnTo>
                  <a:lnTo>
                    <a:pt x="253" y="2214"/>
                  </a:lnTo>
                  <a:lnTo>
                    <a:pt x="244" y="2220"/>
                  </a:lnTo>
                  <a:lnTo>
                    <a:pt x="234" y="2228"/>
                  </a:lnTo>
                  <a:lnTo>
                    <a:pt x="227" y="2235"/>
                  </a:lnTo>
                  <a:lnTo>
                    <a:pt x="219" y="2243"/>
                  </a:lnTo>
                  <a:lnTo>
                    <a:pt x="211" y="2247"/>
                  </a:lnTo>
                  <a:lnTo>
                    <a:pt x="204" y="2254"/>
                  </a:lnTo>
                  <a:lnTo>
                    <a:pt x="198" y="2258"/>
                  </a:lnTo>
                  <a:lnTo>
                    <a:pt x="190" y="2266"/>
                  </a:lnTo>
                  <a:lnTo>
                    <a:pt x="183" y="2271"/>
                  </a:lnTo>
                  <a:lnTo>
                    <a:pt x="177" y="2275"/>
                  </a:lnTo>
                  <a:lnTo>
                    <a:pt x="170" y="2279"/>
                  </a:lnTo>
                  <a:lnTo>
                    <a:pt x="164" y="2287"/>
                  </a:lnTo>
                  <a:lnTo>
                    <a:pt x="149" y="2292"/>
                  </a:lnTo>
                  <a:lnTo>
                    <a:pt x="137" y="2302"/>
                  </a:lnTo>
                  <a:lnTo>
                    <a:pt x="124" y="2307"/>
                  </a:lnTo>
                  <a:lnTo>
                    <a:pt x="113" y="2315"/>
                  </a:lnTo>
                  <a:lnTo>
                    <a:pt x="101" y="2321"/>
                  </a:lnTo>
                  <a:lnTo>
                    <a:pt x="92" y="2326"/>
                  </a:lnTo>
                  <a:lnTo>
                    <a:pt x="80" y="2328"/>
                  </a:lnTo>
                  <a:lnTo>
                    <a:pt x="69" y="2330"/>
                  </a:lnTo>
                  <a:lnTo>
                    <a:pt x="59" y="2334"/>
                  </a:lnTo>
                  <a:lnTo>
                    <a:pt x="52" y="2336"/>
                  </a:lnTo>
                  <a:lnTo>
                    <a:pt x="44" y="2336"/>
                  </a:lnTo>
                  <a:lnTo>
                    <a:pt x="36" y="2338"/>
                  </a:lnTo>
                  <a:lnTo>
                    <a:pt x="29" y="2340"/>
                  </a:lnTo>
                  <a:lnTo>
                    <a:pt x="23" y="2342"/>
                  </a:lnTo>
                  <a:lnTo>
                    <a:pt x="12" y="2342"/>
                  </a:lnTo>
                  <a:lnTo>
                    <a:pt x="4" y="2342"/>
                  </a:lnTo>
                  <a:lnTo>
                    <a:pt x="0" y="2342"/>
                  </a:lnTo>
                  <a:lnTo>
                    <a:pt x="0" y="2342"/>
                  </a:lnTo>
                  <a:lnTo>
                    <a:pt x="175" y="2716"/>
                  </a:lnTo>
                  <a:lnTo>
                    <a:pt x="175" y="2714"/>
                  </a:lnTo>
                  <a:lnTo>
                    <a:pt x="179" y="2712"/>
                  </a:lnTo>
                  <a:lnTo>
                    <a:pt x="185" y="2707"/>
                  </a:lnTo>
                  <a:lnTo>
                    <a:pt x="192" y="2705"/>
                  </a:lnTo>
                  <a:lnTo>
                    <a:pt x="200" y="2699"/>
                  </a:lnTo>
                  <a:lnTo>
                    <a:pt x="211" y="2693"/>
                  </a:lnTo>
                  <a:lnTo>
                    <a:pt x="225" y="2686"/>
                  </a:lnTo>
                  <a:lnTo>
                    <a:pt x="242" y="2678"/>
                  </a:lnTo>
                  <a:lnTo>
                    <a:pt x="249" y="2674"/>
                  </a:lnTo>
                  <a:lnTo>
                    <a:pt x="257" y="2671"/>
                  </a:lnTo>
                  <a:lnTo>
                    <a:pt x="267" y="2665"/>
                  </a:lnTo>
                  <a:lnTo>
                    <a:pt x="274" y="2663"/>
                  </a:lnTo>
                  <a:lnTo>
                    <a:pt x="284" y="2657"/>
                  </a:lnTo>
                  <a:lnTo>
                    <a:pt x="293" y="2653"/>
                  </a:lnTo>
                  <a:lnTo>
                    <a:pt x="303" y="2650"/>
                  </a:lnTo>
                  <a:lnTo>
                    <a:pt x="314" y="2646"/>
                  </a:lnTo>
                  <a:lnTo>
                    <a:pt x="324" y="2642"/>
                  </a:lnTo>
                  <a:lnTo>
                    <a:pt x="335" y="2636"/>
                  </a:lnTo>
                  <a:lnTo>
                    <a:pt x="344" y="2632"/>
                  </a:lnTo>
                  <a:lnTo>
                    <a:pt x="358" y="2629"/>
                  </a:lnTo>
                  <a:lnTo>
                    <a:pt x="367" y="2625"/>
                  </a:lnTo>
                  <a:lnTo>
                    <a:pt x="379" y="2623"/>
                  </a:lnTo>
                  <a:lnTo>
                    <a:pt x="390" y="2619"/>
                  </a:lnTo>
                  <a:lnTo>
                    <a:pt x="403" y="2615"/>
                  </a:lnTo>
                  <a:lnTo>
                    <a:pt x="413" y="2612"/>
                  </a:lnTo>
                  <a:lnTo>
                    <a:pt x="426" y="2608"/>
                  </a:lnTo>
                  <a:lnTo>
                    <a:pt x="438" y="2606"/>
                  </a:lnTo>
                  <a:lnTo>
                    <a:pt x="449" y="2602"/>
                  </a:lnTo>
                  <a:lnTo>
                    <a:pt x="462" y="2600"/>
                  </a:lnTo>
                  <a:lnTo>
                    <a:pt x="474" y="2598"/>
                  </a:lnTo>
                  <a:lnTo>
                    <a:pt x="485" y="2594"/>
                  </a:lnTo>
                  <a:lnTo>
                    <a:pt x="498" y="2594"/>
                  </a:lnTo>
                  <a:lnTo>
                    <a:pt x="512" y="2593"/>
                  </a:lnTo>
                  <a:lnTo>
                    <a:pt x="523" y="2591"/>
                  </a:lnTo>
                  <a:lnTo>
                    <a:pt x="535" y="2591"/>
                  </a:lnTo>
                  <a:lnTo>
                    <a:pt x="546" y="2591"/>
                  </a:lnTo>
                  <a:lnTo>
                    <a:pt x="559" y="2591"/>
                  </a:lnTo>
                  <a:lnTo>
                    <a:pt x="571" y="2591"/>
                  </a:lnTo>
                  <a:lnTo>
                    <a:pt x="582" y="2593"/>
                  </a:lnTo>
                  <a:lnTo>
                    <a:pt x="595" y="2594"/>
                  </a:lnTo>
                  <a:lnTo>
                    <a:pt x="607" y="2594"/>
                  </a:lnTo>
                  <a:lnTo>
                    <a:pt x="618" y="2598"/>
                  </a:lnTo>
                  <a:lnTo>
                    <a:pt x="630" y="2600"/>
                  </a:lnTo>
                  <a:lnTo>
                    <a:pt x="641" y="2604"/>
                  </a:lnTo>
                  <a:lnTo>
                    <a:pt x="651" y="2608"/>
                  </a:lnTo>
                  <a:lnTo>
                    <a:pt x="662" y="2612"/>
                  </a:lnTo>
                  <a:lnTo>
                    <a:pt x="672" y="2615"/>
                  </a:lnTo>
                  <a:lnTo>
                    <a:pt x="685" y="2623"/>
                  </a:lnTo>
                  <a:lnTo>
                    <a:pt x="692" y="2627"/>
                  </a:lnTo>
                  <a:lnTo>
                    <a:pt x="704" y="2634"/>
                  </a:lnTo>
                  <a:lnTo>
                    <a:pt x="713" y="2640"/>
                  </a:lnTo>
                  <a:lnTo>
                    <a:pt x="723" y="2650"/>
                  </a:lnTo>
                  <a:lnTo>
                    <a:pt x="730" y="2657"/>
                  </a:lnTo>
                  <a:lnTo>
                    <a:pt x="740" y="2665"/>
                  </a:lnTo>
                  <a:lnTo>
                    <a:pt x="749" y="2676"/>
                  </a:lnTo>
                  <a:lnTo>
                    <a:pt x="757" y="2688"/>
                  </a:lnTo>
                  <a:lnTo>
                    <a:pt x="763" y="2697"/>
                  </a:lnTo>
                  <a:lnTo>
                    <a:pt x="770" y="2709"/>
                  </a:lnTo>
                  <a:lnTo>
                    <a:pt x="776" y="2720"/>
                  </a:lnTo>
                  <a:lnTo>
                    <a:pt x="784" y="2733"/>
                  </a:lnTo>
                  <a:lnTo>
                    <a:pt x="787" y="2745"/>
                  </a:lnTo>
                  <a:lnTo>
                    <a:pt x="791" y="2758"/>
                  </a:lnTo>
                  <a:lnTo>
                    <a:pt x="797" y="2771"/>
                  </a:lnTo>
                  <a:lnTo>
                    <a:pt x="803" y="2785"/>
                  </a:lnTo>
                  <a:lnTo>
                    <a:pt x="805" y="2798"/>
                  </a:lnTo>
                  <a:lnTo>
                    <a:pt x="806" y="2811"/>
                  </a:lnTo>
                  <a:lnTo>
                    <a:pt x="810" y="2826"/>
                  </a:lnTo>
                  <a:lnTo>
                    <a:pt x="812" y="2842"/>
                  </a:lnTo>
                  <a:lnTo>
                    <a:pt x="814" y="2855"/>
                  </a:lnTo>
                  <a:lnTo>
                    <a:pt x="816" y="2868"/>
                  </a:lnTo>
                  <a:lnTo>
                    <a:pt x="818" y="2883"/>
                  </a:lnTo>
                  <a:lnTo>
                    <a:pt x="820" y="2900"/>
                  </a:lnTo>
                  <a:lnTo>
                    <a:pt x="820" y="2914"/>
                  </a:lnTo>
                  <a:lnTo>
                    <a:pt x="820" y="2931"/>
                  </a:lnTo>
                  <a:lnTo>
                    <a:pt x="820" y="2944"/>
                  </a:lnTo>
                  <a:lnTo>
                    <a:pt x="820" y="2961"/>
                  </a:lnTo>
                  <a:lnTo>
                    <a:pt x="820" y="2975"/>
                  </a:lnTo>
                  <a:lnTo>
                    <a:pt x="820" y="2992"/>
                  </a:lnTo>
                  <a:lnTo>
                    <a:pt x="818" y="3007"/>
                  </a:lnTo>
                  <a:lnTo>
                    <a:pt x="818" y="3022"/>
                  </a:lnTo>
                  <a:lnTo>
                    <a:pt x="814" y="3037"/>
                  </a:lnTo>
                  <a:lnTo>
                    <a:pt x="812" y="3053"/>
                  </a:lnTo>
                  <a:lnTo>
                    <a:pt x="812" y="3068"/>
                  </a:lnTo>
                  <a:lnTo>
                    <a:pt x="810" y="3085"/>
                  </a:lnTo>
                  <a:lnTo>
                    <a:pt x="806" y="3100"/>
                  </a:lnTo>
                  <a:lnTo>
                    <a:pt x="805" y="3115"/>
                  </a:lnTo>
                  <a:lnTo>
                    <a:pt x="803" y="3130"/>
                  </a:lnTo>
                  <a:lnTo>
                    <a:pt x="801" y="3148"/>
                  </a:lnTo>
                  <a:lnTo>
                    <a:pt x="797" y="3161"/>
                  </a:lnTo>
                  <a:lnTo>
                    <a:pt x="793" y="3176"/>
                  </a:lnTo>
                  <a:lnTo>
                    <a:pt x="791" y="3189"/>
                  </a:lnTo>
                  <a:lnTo>
                    <a:pt x="787" y="3205"/>
                  </a:lnTo>
                  <a:lnTo>
                    <a:pt x="784" y="3218"/>
                  </a:lnTo>
                  <a:lnTo>
                    <a:pt x="782" y="3231"/>
                  </a:lnTo>
                  <a:lnTo>
                    <a:pt x="778" y="3245"/>
                  </a:lnTo>
                  <a:lnTo>
                    <a:pt x="776" y="3260"/>
                  </a:lnTo>
                  <a:lnTo>
                    <a:pt x="770" y="3271"/>
                  </a:lnTo>
                  <a:lnTo>
                    <a:pt x="768" y="3283"/>
                  </a:lnTo>
                  <a:lnTo>
                    <a:pt x="765" y="3296"/>
                  </a:lnTo>
                  <a:lnTo>
                    <a:pt x="763" y="3307"/>
                  </a:lnTo>
                  <a:lnTo>
                    <a:pt x="757" y="3317"/>
                  </a:lnTo>
                  <a:lnTo>
                    <a:pt x="755" y="3330"/>
                  </a:lnTo>
                  <a:lnTo>
                    <a:pt x="751" y="3340"/>
                  </a:lnTo>
                  <a:lnTo>
                    <a:pt x="749" y="3353"/>
                  </a:lnTo>
                  <a:lnTo>
                    <a:pt x="746" y="3360"/>
                  </a:lnTo>
                  <a:lnTo>
                    <a:pt x="742" y="3368"/>
                  </a:lnTo>
                  <a:lnTo>
                    <a:pt x="740" y="3378"/>
                  </a:lnTo>
                  <a:lnTo>
                    <a:pt x="736" y="3387"/>
                  </a:lnTo>
                  <a:lnTo>
                    <a:pt x="732" y="3400"/>
                  </a:lnTo>
                  <a:lnTo>
                    <a:pt x="729" y="3414"/>
                  </a:lnTo>
                  <a:lnTo>
                    <a:pt x="725" y="3423"/>
                  </a:lnTo>
                  <a:lnTo>
                    <a:pt x="723" y="3429"/>
                  </a:lnTo>
                  <a:lnTo>
                    <a:pt x="721" y="3435"/>
                  </a:lnTo>
                  <a:lnTo>
                    <a:pt x="721" y="3437"/>
                  </a:lnTo>
                  <a:lnTo>
                    <a:pt x="721" y="3437"/>
                  </a:lnTo>
                  <a:lnTo>
                    <a:pt x="727" y="3440"/>
                  </a:lnTo>
                  <a:lnTo>
                    <a:pt x="730" y="3444"/>
                  </a:lnTo>
                  <a:lnTo>
                    <a:pt x="742" y="3450"/>
                  </a:lnTo>
                  <a:lnTo>
                    <a:pt x="749" y="3456"/>
                  </a:lnTo>
                  <a:lnTo>
                    <a:pt x="763" y="3465"/>
                  </a:lnTo>
                  <a:lnTo>
                    <a:pt x="770" y="3469"/>
                  </a:lnTo>
                  <a:lnTo>
                    <a:pt x="778" y="3473"/>
                  </a:lnTo>
                  <a:lnTo>
                    <a:pt x="787" y="3478"/>
                  </a:lnTo>
                  <a:lnTo>
                    <a:pt x="797" y="3486"/>
                  </a:lnTo>
                  <a:lnTo>
                    <a:pt x="805" y="3490"/>
                  </a:lnTo>
                  <a:lnTo>
                    <a:pt x="814" y="3495"/>
                  </a:lnTo>
                  <a:lnTo>
                    <a:pt x="824" y="3501"/>
                  </a:lnTo>
                  <a:lnTo>
                    <a:pt x="835" y="3507"/>
                  </a:lnTo>
                  <a:lnTo>
                    <a:pt x="845" y="3514"/>
                  </a:lnTo>
                  <a:lnTo>
                    <a:pt x="856" y="3520"/>
                  </a:lnTo>
                  <a:lnTo>
                    <a:pt x="867" y="3528"/>
                  </a:lnTo>
                  <a:lnTo>
                    <a:pt x="881" y="3535"/>
                  </a:lnTo>
                  <a:lnTo>
                    <a:pt x="890" y="3541"/>
                  </a:lnTo>
                  <a:lnTo>
                    <a:pt x="903" y="3549"/>
                  </a:lnTo>
                  <a:lnTo>
                    <a:pt x="917" y="3556"/>
                  </a:lnTo>
                  <a:lnTo>
                    <a:pt x="930" y="3566"/>
                  </a:lnTo>
                  <a:lnTo>
                    <a:pt x="943" y="3573"/>
                  </a:lnTo>
                  <a:lnTo>
                    <a:pt x="957" y="3581"/>
                  </a:lnTo>
                  <a:lnTo>
                    <a:pt x="972" y="3590"/>
                  </a:lnTo>
                  <a:lnTo>
                    <a:pt x="987" y="3598"/>
                  </a:lnTo>
                  <a:lnTo>
                    <a:pt x="1000" y="3606"/>
                  </a:lnTo>
                  <a:lnTo>
                    <a:pt x="1014" y="3613"/>
                  </a:lnTo>
                  <a:lnTo>
                    <a:pt x="1027" y="3621"/>
                  </a:lnTo>
                  <a:lnTo>
                    <a:pt x="1042" y="3630"/>
                  </a:lnTo>
                  <a:lnTo>
                    <a:pt x="1056" y="3638"/>
                  </a:lnTo>
                  <a:lnTo>
                    <a:pt x="1073" y="3646"/>
                  </a:lnTo>
                  <a:lnTo>
                    <a:pt x="1088" y="3653"/>
                  </a:lnTo>
                  <a:lnTo>
                    <a:pt x="1105" y="3663"/>
                  </a:lnTo>
                  <a:lnTo>
                    <a:pt x="1118" y="3670"/>
                  </a:lnTo>
                  <a:lnTo>
                    <a:pt x="1134" y="3678"/>
                  </a:lnTo>
                  <a:lnTo>
                    <a:pt x="1149" y="3686"/>
                  </a:lnTo>
                  <a:lnTo>
                    <a:pt x="1166" y="3695"/>
                  </a:lnTo>
                  <a:lnTo>
                    <a:pt x="1181" y="3703"/>
                  </a:lnTo>
                  <a:lnTo>
                    <a:pt x="1196" y="3710"/>
                  </a:lnTo>
                  <a:lnTo>
                    <a:pt x="1213" y="3716"/>
                  </a:lnTo>
                  <a:lnTo>
                    <a:pt x="1230" y="3725"/>
                  </a:lnTo>
                  <a:lnTo>
                    <a:pt x="1244" y="3731"/>
                  </a:lnTo>
                  <a:lnTo>
                    <a:pt x="1259" y="3739"/>
                  </a:lnTo>
                  <a:lnTo>
                    <a:pt x="1274" y="3746"/>
                  </a:lnTo>
                  <a:lnTo>
                    <a:pt x="1291" y="3754"/>
                  </a:lnTo>
                  <a:lnTo>
                    <a:pt x="1307" y="3760"/>
                  </a:lnTo>
                  <a:lnTo>
                    <a:pt x="1322" y="3767"/>
                  </a:lnTo>
                  <a:lnTo>
                    <a:pt x="1337" y="3773"/>
                  </a:lnTo>
                  <a:lnTo>
                    <a:pt x="1354" y="3781"/>
                  </a:lnTo>
                  <a:lnTo>
                    <a:pt x="1367" y="3786"/>
                  </a:lnTo>
                  <a:lnTo>
                    <a:pt x="1383" y="3792"/>
                  </a:lnTo>
                  <a:lnTo>
                    <a:pt x="1398" y="3798"/>
                  </a:lnTo>
                  <a:lnTo>
                    <a:pt x="1411" y="3803"/>
                  </a:lnTo>
                  <a:lnTo>
                    <a:pt x="1426" y="3809"/>
                  </a:lnTo>
                  <a:lnTo>
                    <a:pt x="1440" y="3813"/>
                  </a:lnTo>
                  <a:lnTo>
                    <a:pt x="1455" y="3817"/>
                  </a:lnTo>
                  <a:lnTo>
                    <a:pt x="1470" y="3822"/>
                  </a:lnTo>
                  <a:lnTo>
                    <a:pt x="1481" y="3826"/>
                  </a:lnTo>
                  <a:lnTo>
                    <a:pt x="1495" y="3830"/>
                  </a:lnTo>
                  <a:lnTo>
                    <a:pt x="1510" y="3832"/>
                  </a:lnTo>
                  <a:lnTo>
                    <a:pt x="1523" y="3836"/>
                  </a:lnTo>
                  <a:lnTo>
                    <a:pt x="1535" y="3838"/>
                  </a:lnTo>
                  <a:lnTo>
                    <a:pt x="1548" y="3841"/>
                  </a:lnTo>
                  <a:lnTo>
                    <a:pt x="1561" y="3843"/>
                  </a:lnTo>
                  <a:lnTo>
                    <a:pt x="1575" y="3849"/>
                  </a:lnTo>
                  <a:lnTo>
                    <a:pt x="1586" y="3851"/>
                  </a:lnTo>
                  <a:lnTo>
                    <a:pt x="1599" y="3853"/>
                  </a:lnTo>
                  <a:lnTo>
                    <a:pt x="1611" y="3855"/>
                  </a:lnTo>
                  <a:lnTo>
                    <a:pt x="1622" y="3857"/>
                  </a:lnTo>
                  <a:lnTo>
                    <a:pt x="1635" y="3858"/>
                  </a:lnTo>
                  <a:lnTo>
                    <a:pt x="1647" y="3862"/>
                  </a:lnTo>
                  <a:lnTo>
                    <a:pt x="1658" y="3864"/>
                  </a:lnTo>
                  <a:lnTo>
                    <a:pt x="1670" y="3866"/>
                  </a:lnTo>
                  <a:lnTo>
                    <a:pt x="1681" y="3866"/>
                  </a:lnTo>
                  <a:lnTo>
                    <a:pt x="1691" y="3870"/>
                  </a:lnTo>
                  <a:lnTo>
                    <a:pt x="1702" y="3870"/>
                  </a:lnTo>
                  <a:lnTo>
                    <a:pt x="1713" y="3872"/>
                  </a:lnTo>
                  <a:lnTo>
                    <a:pt x="1723" y="3872"/>
                  </a:lnTo>
                  <a:lnTo>
                    <a:pt x="1732" y="3874"/>
                  </a:lnTo>
                  <a:lnTo>
                    <a:pt x="1744" y="3876"/>
                  </a:lnTo>
                  <a:lnTo>
                    <a:pt x="1753" y="3877"/>
                  </a:lnTo>
                  <a:lnTo>
                    <a:pt x="1763" y="3877"/>
                  </a:lnTo>
                  <a:lnTo>
                    <a:pt x="1772" y="3879"/>
                  </a:lnTo>
                  <a:lnTo>
                    <a:pt x="1782" y="3879"/>
                  </a:lnTo>
                  <a:lnTo>
                    <a:pt x="1791" y="3879"/>
                  </a:lnTo>
                  <a:lnTo>
                    <a:pt x="1801" y="3879"/>
                  </a:lnTo>
                  <a:lnTo>
                    <a:pt x="1810" y="3881"/>
                  </a:lnTo>
                  <a:lnTo>
                    <a:pt x="1818" y="3883"/>
                  </a:lnTo>
                  <a:lnTo>
                    <a:pt x="1827" y="3885"/>
                  </a:lnTo>
                  <a:lnTo>
                    <a:pt x="1843" y="3885"/>
                  </a:lnTo>
                  <a:lnTo>
                    <a:pt x="1858" y="3885"/>
                  </a:lnTo>
                  <a:lnTo>
                    <a:pt x="1871" y="3885"/>
                  </a:lnTo>
                  <a:lnTo>
                    <a:pt x="1885" y="3885"/>
                  </a:lnTo>
                  <a:lnTo>
                    <a:pt x="1894" y="3885"/>
                  </a:lnTo>
                  <a:lnTo>
                    <a:pt x="1907" y="3885"/>
                  </a:lnTo>
                  <a:lnTo>
                    <a:pt x="1917" y="3885"/>
                  </a:lnTo>
                  <a:lnTo>
                    <a:pt x="1928" y="3887"/>
                  </a:lnTo>
                  <a:lnTo>
                    <a:pt x="1942" y="3885"/>
                  </a:lnTo>
                  <a:lnTo>
                    <a:pt x="1953" y="3885"/>
                  </a:lnTo>
                  <a:lnTo>
                    <a:pt x="1961" y="3885"/>
                  </a:lnTo>
                  <a:lnTo>
                    <a:pt x="1962" y="3885"/>
                  </a:lnTo>
                  <a:lnTo>
                    <a:pt x="1962" y="3883"/>
                  </a:lnTo>
                  <a:lnTo>
                    <a:pt x="1962" y="3879"/>
                  </a:lnTo>
                  <a:lnTo>
                    <a:pt x="1962" y="3872"/>
                  </a:lnTo>
                  <a:lnTo>
                    <a:pt x="1966" y="3864"/>
                  </a:lnTo>
                  <a:lnTo>
                    <a:pt x="1966" y="3851"/>
                  </a:lnTo>
                  <a:lnTo>
                    <a:pt x="1970" y="3838"/>
                  </a:lnTo>
                  <a:lnTo>
                    <a:pt x="1970" y="3830"/>
                  </a:lnTo>
                  <a:lnTo>
                    <a:pt x="1970" y="3822"/>
                  </a:lnTo>
                  <a:lnTo>
                    <a:pt x="1972" y="3815"/>
                  </a:lnTo>
                  <a:lnTo>
                    <a:pt x="1976" y="3807"/>
                  </a:lnTo>
                  <a:lnTo>
                    <a:pt x="1976" y="3796"/>
                  </a:lnTo>
                  <a:lnTo>
                    <a:pt x="1978" y="3786"/>
                  </a:lnTo>
                  <a:lnTo>
                    <a:pt x="1978" y="3777"/>
                  </a:lnTo>
                  <a:lnTo>
                    <a:pt x="1980" y="3767"/>
                  </a:lnTo>
                  <a:lnTo>
                    <a:pt x="1981" y="3758"/>
                  </a:lnTo>
                  <a:lnTo>
                    <a:pt x="1983" y="3746"/>
                  </a:lnTo>
                  <a:lnTo>
                    <a:pt x="1983" y="3737"/>
                  </a:lnTo>
                  <a:lnTo>
                    <a:pt x="1987" y="3725"/>
                  </a:lnTo>
                  <a:lnTo>
                    <a:pt x="1987" y="3714"/>
                  </a:lnTo>
                  <a:lnTo>
                    <a:pt x="1991" y="3703"/>
                  </a:lnTo>
                  <a:lnTo>
                    <a:pt x="1991" y="3691"/>
                  </a:lnTo>
                  <a:lnTo>
                    <a:pt x="1993" y="3682"/>
                  </a:lnTo>
                  <a:lnTo>
                    <a:pt x="1995" y="3668"/>
                  </a:lnTo>
                  <a:lnTo>
                    <a:pt x="1997" y="3657"/>
                  </a:lnTo>
                  <a:lnTo>
                    <a:pt x="1999" y="3646"/>
                  </a:lnTo>
                  <a:lnTo>
                    <a:pt x="2000" y="3634"/>
                  </a:lnTo>
                  <a:lnTo>
                    <a:pt x="2000" y="3621"/>
                  </a:lnTo>
                  <a:lnTo>
                    <a:pt x="2002" y="3609"/>
                  </a:lnTo>
                  <a:lnTo>
                    <a:pt x="2002" y="3598"/>
                  </a:lnTo>
                  <a:lnTo>
                    <a:pt x="2004" y="3587"/>
                  </a:lnTo>
                  <a:lnTo>
                    <a:pt x="2004" y="3573"/>
                  </a:lnTo>
                  <a:lnTo>
                    <a:pt x="2004" y="3564"/>
                  </a:lnTo>
                  <a:lnTo>
                    <a:pt x="2006" y="3551"/>
                  </a:lnTo>
                  <a:lnTo>
                    <a:pt x="2008" y="3541"/>
                  </a:lnTo>
                  <a:lnTo>
                    <a:pt x="2008" y="3528"/>
                  </a:lnTo>
                  <a:lnTo>
                    <a:pt x="2010" y="3518"/>
                  </a:lnTo>
                  <a:lnTo>
                    <a:pt x="2010" y="3507"/>
                  </a:lnTo>
                  <a:lnTo>
                    <a:pt x="2012" y="3495"/>
                  </a:lnTo>
                  <a:lnTo>
                    <a:pt x="2012" y="3486"/>
                  </a:lnTo>
                  <a:lnTo>
                    <a:pt x="2012" y="3475"/>
                  </a:lnTo>
                  <a:lnTo>
                    <a:pt x="2012" y="3465"/>
                  </a:lnTo>
                  <a:lnTo>
                    <a:pt x="2012" y="3457"/>
                  </a:lnTo>
                  <a:lnTo>
                    <a:pt x="2012" y="3446"/>
                  </a:lnTo>
                  <a:lnTo>
                    <a:pt x="2012" y="3437"/>
                  </a:lnTo>
                  <a:lnTo>
                    <a:pt x="2012" y="3429"/>
                  </a:lnTo>
                  <a:lnTo>
                    <a:pt x="2012" y="3421"/>
                  </a:lnTo>
                  <a:lnTo>
                    <a:pt x="2008" y="3406"/>
                  </a:lnTo>
                  <a:lnTo>
                    <a:pt x="2006" y="3395"/>
                  </a:lnTo>
                  <a:lnTo>
                    <a:pt x="2004" y="3381"/>
                  </a:lnTo>
                  <a:lnTo>
                    <a:pt x="2000" y="3374"/>
                  </a:lnTo>
                  <a:lnTo>
                    <a:pt x="1997" y="3368"/>
                  </a:lnTo>
                  <a:lnTo>
                    <a:pt x="1991" y="3366"/>
                  </a:lnTo>
                  <a:lnTo>
                    <a:pt x="1983" y="3360"/>
                  </a:lnTo>
                  <a:lnTo>
                    <a:pt x="1976" y="3359"/>
                  </a:lnTo>
                  <a:lnTo>
                    <a:pt x="1964" y="3353"/>
                  </a:lnTo>
                  <a:lnTo>
                    <a:pt x="1955" y="3349"/>
                  </a:lnTo>
                  <a:lnTo>
                    <a:pt x="1942" y="3343"/>
                  </a:lnTo>
                  <a:lnTo>
                    <a:pt x="1928" y="3338"/>
                  </a:lnTo>
                  <a:lnTo>
                    <a:pt x="1915" y="3330"/>
                  </a:lnTo>
                  <a:lnTo>
                    <a:pt x="1900" y="3324"/>
                  </a:lnTo>
                  <a:lnTo>
                    <a:pt x="1892" y="3319"/>
                  </a:lnTo>
                  <a:lnTo>
                    <a:pt x="1885" y="3315"/>
                  </a:lnTo>
                  <a:lnTo>
                    <a:pt x="1875" y="3311"/>
                  </a:lnTo>
                  <a:lnTo>
                    <a:pt x="1867" y="3307"/>
                  </a:lnTo>
                  <a:lnTo>
                    <a:pt x="1858" y="3303"/>
                  </a:lnTo>
                  <a:lnTo>
                    <a:pt x="1850" y="3298"/>
                  </a:lnTo>
                  <a:lnTo>
                    <a:pt x="1845" y="3294"/>
                  </a:lnTo>
                  <a:lnTo>
                    <a:pt x="1837" y="3290"/>
                  </a:lnTo>
                  <a:lnTo>
                    <a:pt x="1827" y="3283"/>
                  </a:lnTo>
                  <a:lnTo>
                    <a:pt x="1818" y="3279"/>
                  </a:lnTo>
                  <a:lnTo>
                    <a:pt x="1810" y="3273"/>
                  </a:lnTo>
                  <a:lnTo>
                    <a:pt x="1803" y="3267"/>
                  </a:lnTo>
                  <a:lnTo>
                    <a:pt x="1793" y="3262"/>
                  </a:lnTo>
                  <a:lnTo>
                    <a:pt x="1786" y="3258"/>
                  </a:lnTo>
                  <a:lnTo>
                    <a:pt x="1776" y="3252"/>
                  </a:lnTo>
                  <a:lnTo>
                    <a:pt x="1769" y="3246"/>
                  </a:lnTo>
                  <a:lnTo>
                    <a:pt x="1761" y="3241"/>
                  </a:lnTo>
                  <a:lnTo>
                    <a:pt x="1751" y="3233"/>
                  </a:lnTo>
                  <a:lnTo>
                    <a:pt x="1742" y="3227"/>
                  </a:lnTo>
                  <a:lnTo>
                    <a:pt x="1734" y="3220"/>
                  </a:lnTo>
                  <a:lnTo>
                    <a:pt x="1727" y="3212"/>
                  </a:lnTo>
                  <a:lnTo>
                    <a:pt x="1719" y="3207"/>
                  </a:lnTo>
                  <a:lnTo>
                    <a:pt x="1711" y="3199"/>
                  </a:lnTo>
                  <a:lnTo>
                    <a:pt x="1706" y="3193"/>
                  </a:lnTo>
                  <a:lnTo>
                    <a:pt x="1696" y="3186"/>
                  </a:lnTo>
                  <a:lnTo>
                    <a:pt x="1691" y="3178"/>
                  </a:lnTo>
                  <a:lnTo>
                    <a:pt x="1683" y="3170"/>
                  </a:lnTo>
                  <a:lnTo>
                    <a:pt x="1677" y="3163"/>
                  </a:lnTo>
                  <a:lnTo>
                    <a:pt x="1670" y="3155"/>
                  </a:lnTo>
                  <a:lnTo>
                    <a:pt x="1662" y="3148"/>
                  </a:lnTo>
                  <a:lnTo>
                    <a:pt x="1658" y="3140"/>
                  </a:lnTo>
                  <a:lnTo>
                    <a:pt x="1654" y="3132"/>
                  </a:lnTo>
                  <a:lnTo>
                    <a:pt x="1649" y="3123"/>
                  </a:lnTo>
                  <a:lnTo>
                    <a:pt x="1641" y="3113"/>
                  </a:lnTo>
                  <a:lnTo>
                    <a:pt x="1637" y="3106"/>
                  </a:lnTo>
                  <a:lnTo>
                    <a:pt x="1635" y="3096"/>
                  </a:lnTo>
                  <a:lnTo>
                    <a:pt x="1630" y="3087"/>
                  </a:lnTo>
                  <a:lnTo>
                    <a:pt x="1626" y="3079"/>
                  </a:lnTo>
                  <a:lnTo>
                    <a:pt x="1622" y="3070"/>
                  </a:lnTo>
                  <a:lnTo>
                    <a:pt x="1622" y="3060"/>
                  </a:lnTo>
                  <a:lnTo>
                    <a:pt x="1618" y="3051"/>
                  </a:lnTo>
                  <a:lnTo>
                    <a:pt x="1616" y="3041"/>
                  </a:lnTo>
                  <a:lnTo>
                    <a:pt x="1615" y="3030"/>
                  </a:lnTo>
                  <a:lnTo>
                    <a:pt x="1615" y="3022"/>
                  </a:lnTo>
                  <a:lnTo>
                    <a:pt x="1615" y="3011"/>
                  </a:lnTo>
                  <a:lnTo>
                    <a:pt x="1615" y="3001"/>
                  </a:lnTo>
                  <a:lnTo>
                    <a:pt x="1615" y="2990"/>
                  </a:lnTo>
                  <a:lnTo>
                    <a:pt x="1616" y="2980"/>
                  </a:lnTo>
                  <a:lnTo>
                    <a:pt x="1616" y="2969"/>
                  </a:lnTo>
                  <a:lnTo>
                    <a:pt x="1618" y="2959"/>
                  </a:lnTo>
                  <a:lnTo>
                    <a:pt x="1620" y="2946"/>
                  </a:lnTo>
                  <a:lnTo>
                    <a:pt x="1622" y="2937"/>
                  </a:lnTo>
                  <a:lnTo>
                    <a:pt x="1622" y="2925"/>
                  </a:lnTo>
                  <a:lnTo>
                    <a:pt x="1626" y="2914"/>
                  </a:lnTo>
                  <a:lnTo>
                    <a:pt x="1628" y="2902"/>
                  </a:lnTo>
                  <a:lnTo>
                    <a:pt x="1634" y="2891"/>
                  </a:lnTo>
                  <a:lnTo>
                    <a:pt x="1635" y="2880"/>
                  </a:lnTo>
                  <a:lnTo>
                    <a:pt x="1637" y="2868"/>
                  </a:lnTo>
                  <a:lnTo>
                    <a:pt x="1641" y="2857"/>
                  </a:lnTo>
                  <a:lnTo>
                    <a:pt x="1647" y="2847"/>
                  </a:lnTo>
                  <a:lnTo>
                    <a:pt x="1649" y="2834"/>
                  </a:lnTo>
                  <a:lnTo>
                    <a:pt x="1654" y="2824"/>
                  </a:lnTo>
                  <a:lnTo>
                    <a:pt x="1658" y="2811"/>
                  </a:lnTo>
                  <a:lnTo>
                    <a:pt x="1664" y="2802"/>
                  </a:lnTo>
                  <a:lnTo>
                    <a:pt x="1670" y="2790"/>
                  </a:lnTo>
                  <a:lnTo>
                    <a:pt x="1673" y="2779"/>
                  </a:lnTo>
                  <a:lnTo>
                    <a:pt x="1679" y="2767"/>
                  </a:lnTo>
                  <a:lnTo>
                    <a:pt x="1685" y="2756"/>
                  </a:lnTo>
                  <a:lnTo>
                    <a:pt x="1691" y="2745"/>
                  </a:lnTo>
                  <a:lnTo>
                    <a:pt x="1698" y="2735"/>
                  </a:lnTo>
                  <a:lnTo>
                    <a:pt x="1704" y="2724"/>
                  </a:lnTo>
                  <a:lnTo>
                    <a:pt x="1711" y="2714"/>
                  </a:lnTo>
                  <a:lnTo>
                    <a:pt x="1715" y="2705"/>
                  </a:lnTo>
                  <a:lnTo>
                    <a:pt x="1723" y="2693"/>
                  </a:lnTo>
                  <a:lnTo>
                    <a:pt x="1729" y="2684"/>
                  </a:lnTo>
                  <a:lnTo>
                    <a:pt x="1738" y="2674"/>
                  </a:lnTo>
                  <a:lnTo>
                    <a:pt x="1746" y="2665"/>
                  </a:lnTo>
                  <a:lnTo>
                    <a:pt x="1753" y="2657"/>
                  </a:lnTo>
                  <a:lnTo>
                    <a:pt x="1761" y="2648"/>
                  </a:lnTo>
                  <a:lnTo>
                    <a:pt x="1770" y="2638"/>
                  </a:lnTo>
                  <a:lnTo>
                    <a:pt x="1778" y="2629"/>
                  </a:lnTo>
                  <a:lnTo>
                    <a:pt x="1786" y="2621"/>
                  </a:lnTo>
                  <a:lnTo>
                    <a:pt x="1795" y="2612"/>
                  </a:lnTo>
                  <a:lnTo>
                    <a:pt x="1803" y="2604"/>
                  </a:lnTo>
                  <a:lnTo>
                    <a:pt x="1812" y="2594"/>
                  </a:lnTo>
                  <a:lnTo>
                    <a:pt x="1822" y="2589"/>
                  </a:lnTo>
                  <a:lnTo>
                    <a:pt x="1831" y="2581"/>
                  </a:lnTo>
                  <a:lnTo>
                    <a:pt x="1843" y="2574"/>
                  </a:lnTo>
                  <a:lnTo>
                    <a:pt x="1850" y="2566"/>
                  </a:lnTo>
                  <a:lnTo>
                    <a:pt x="1862" y="2560"/>
                  </a:lnTo>
                  <a:lnTo>
                    <a:pt x="1873" y="2553"/>
                  </a:lnTo>
                  <a:lnTo>
                    <a:pt x="1883" y="2549"/>
                  </a:lnTo>
                  <a:lnTo>
                    <a:pt x="1894" y="2543"/>
                  </a:lnTo>
                  <a:lnTo>
                    <a:pt x="1905" y="2539"/>
                  </a:lnTo>
                  <a:lnTo>
                    <a:pt x="1915" y="2534"/>
                  </a:lnTo>
                  <a:lnTo>
                    <a:pt x="1928" y="2532"/>
                  </a:lnTo>
                  <a:lnTo>
                    <a:pt x="1940" y="2526"/>
                  </a:lnTo>
                  <a:lnTo>
                    <a:pt x="1951" y="2522"/>
                  </a:lnTo>
                  <a:lnTo>
                    <a:pt x="1962" y="2518"/>
                  </a:lnTo>
                  <a:lnTo>
                    <a:pt x="1976" y="2518"/>
                  </a:lnTo>
                  <a:lnTo>
                    <a:pt x="1987" y="2515"/>
                  </a:lnTo>
                  <a:lnTo>
                    <a:pt x="1999" y="2513"/>
                  </a:lnTo>
                  <a:lnTo>
                    <a:pt x="2012" y="2511"/>
                  </a:lnTo>
                  <a:lnTo>
                    <a:pt x="2025" y="2511"/>
                  </a:lnTo>
                  <a:lnTo>
                    <a:pt x="2040" y="2511"/>
                  </a:lnTo>
                  <a:lnTo>
                    <a:pt x="2054" y="2511"/>
                  </a:lnTo>
                  <a:lnTo>
                    <a:pt x="2067" y="2511"/>
                  </a:lnTo>
                  <a:lnTo>
                    <a:pt x="2080" y="2513"/>
                  </a:lnTo>
                  <a:lnTo>
                    <a:pt x="2094" y="2513"/>
                  </a:lnTo>
                  <a:lnTo>
                    <a:pt x="2109" y="2517"/>
                  </a:lnTo>
                  <a:lnTo>
                    <a:pt x="2124" y="2518"/>
                  </a:lnTo>
                  <a:lnTo>
                    <a:pt x="2137" y="2524"/>
                  </a:lnTo>
                  <a:lnTo>
                    <a:pt x="2153" y="2526"/>
                  </a:lnTo>
                  <a:lnTo>
                    <a:pt x="2166" y="2530"/>
                  </a:lnTo>
                  <a:lnTo>
                    <a:pt x="2179" y="2534"/>
                  </a:lnTo>
                  <a:lnTo>
                    <a:pt x="2194" y="2539"/>
                  </a:lnTo>
                  <a:lnTo>
                    <a:pt x="2210" y="2543"/>
                  </a:lnTo>
                  <a:lnTo>
                    <a:pt x="2225" y="2547"/>
                  </a:lnTo>
                  <a:lnTo>
                    <a:pt x="2240" y="2553"/>
                  </a:lnTo>
                  <a:lnTo>
                    <a:pt x="2255" y="2560"/>
                  </a:lnTo>
                  <a:lnTo>
                    <a:pt x="2270" y="2566"/>
                  </a:lnTo>
                  <a:lnTo>
                    <a:pt x="2286" y="2574"/>
                  </a:lnTo>
                  <a:lnTo>
                    <a:pt x="2301" y="2579"/>
                  </a:lnTo>
                  <a:lnTo>
                    <a:pt x="2318" y="2587"/>
                  </a:lnTo>
                  <a:lnTo>
                    <a:pt x="2333" y="2594"/>
                  </a:lnTo>
                  <a:lnTo>
                    <a:pt x="2348" y="2602"/>
                  </a:lnTo>
                  <a:lnTo>
                    <a:pt x="2364" y="2608"/>
                  </a:lnTo>
                  <a:lnTo>
                    <a:pt x="2381" y="2617"/>
                  </a:lnTo>
                  <a:lnTo>
                    <a:pt x="2396" y="2625"/>
                  </a:lnTo>
                  <a:lnTo>
                    <a:pt x="2413" y="2632"/>
                  </a:lnTo>
                  <a:lnTo>
                    <a:pt x="2430" y="2642"/>
                  </a:lnTo>
                  <a:lnTo>
                    <a:pt x="2445" y="2651"/>
                  </a:lnTo>
                  <a:lnTo>
                    <a:pt x="2461" y="2659"/>
                  </a:lnTo>
                  <a:lnTo>
                    <a:pt x="2480" y="2669"/>
                  </a:lnTo>
                  <a:lnTo>
                    <a:pt x="2493" y="2678"/>
                  </a:lnTo>
                  <a:lnTo>
                    <a:pt x="2512" y="2686"/>
                  </a:lnTo>
                  <a:lnTo>
                    <a:pt x="2527" y="2695"/>
                  </a:lnTo>
                  <a:lnTo>
                    <a:pt x="2544" y="2705"/>
                  </a:lnTo>
                  <a:lnTo>
                    <a:pt x="2559" y="2714"/>
                  </a:lnTo>
                  <a:lnTo>
                    <a:pt x="2577" y="2724"/>
                  </a:lnTo>
                  <a:lnTo>
                    <a:pt x="2594" y="2733"/>
                  </a:lnTo>
                  <a:lnTo>
                    <a:pt x="2611" y="2743"/>
                  </a:lnTo>
                  <a:lnTo>
                    <a:pt x="2626" y="2752"/>
                  </a:lnTo>
                  <a:lnTo>
                    <a:pt x="2645" y="2764"/>
                  </a:lnTo>
                  <a:lnTo>
                    <a:pt x="2660" y="2771"/>
                  </a:lnTo>
                  <a:lnTo>
                    <a:pt x="2675" y="2781"/>
                  </a:lnTo>
                  <a:lnTo>
                    <a:pt x="2693" y="2790"/>
                  </a:lnTo>
                  <a:lnTo>
                    <a:pt x="2710" y="2798"/>
                  </a:lnTo>
                  <a:lnTo>
                    <a:pt x="2725" y="2807"/>
                  </a:lnTo>
                  <a:lnTo>
                    <a:pt x="2742" y="2817"/>
                  </a:lnTo>
                  <a:lnTo>
                    <a:pt x="2759" y="2826"/>
                  </a:lnTo>
                  <a:lnTo>
                    <a:pt x="2776" y="2834"/>
                  </a:lnTo>
                  <a:lnTo>
                    <a:pt x="2793" y="2842"/>
                  </a:lnTo>
                  <a:lnTo>
                    <a:pt x="2809" y="2851"/>
                  </a:lnTo>
                  <a:lnTo>
                    <a:pt x="2826" y="2861"/>
                  </a:lnTo>
                  <a:lnTo>
                    <a:pt x="2841" y="2868"/>
                  </a:lnTo>
                  <a:lnTo>
                    <a:pt x="2858" y="2876"/>
                  </a:lnTo>
                  <a:lnTo>
                    <a:pt x="2875" y="2885"/>
                  </a:lnTo>
                  <a:lnTo>
                    <a:pt x="2890" y="2895"/>
                  </a:lnTo>
                  <a:lnTo>
                    <a:pt x="2909" y="2904"/>
                  </a:lnTo>
                  <a:lnTo>
                    <a:pt x="2924" y="2910"/>
                  </a:lnTo>
                  <a:lnTo>
                    <a:pt x="2940" y="2918"/>
                  </a:lnTo>
                  <a:lnTo>
                    <a:pt x="2955" y="2923"/>
                  </a:lnTo>
                  <a:lnTo>
                    <a:pt x="2974" y="2931"/>
                  </a:lnTo>
                  <a:lnTo>
                    <a:pt x="2989" y="2937"/>
                  </a:lnTo>
                  <a:lnTo>
                    <a:pt x="3004" y="2942"/>
                  </a:lnTo>
                  <a:lnTo>
                    <a:pt x="3020" y="2948"/>
                  </a:lnTo>
                  <a:lnTo>
                    <a:pt x="3037" y="2956"/>
                  </a:lnTo>
                  <a:lnTo>
                    <a:pt x="3052" y="2959"/>
                  </a:lnTo>
                  <a:lnTo>
                    <a:pt x="3067" y="2965"/>
                  </a:lnTo>
                  <a:lnTo>
                    <a:pt x="3082" y="2969"/>
                  </a:lnTo>
                  <a:lnTo>
                    <a:pt x="3099" y="2975"/>
                  </a:lnTo>
                  <a:lnTo>
                    <a:pt x="3115" y="2978"/>
                  </a:lnTo>
                  <a:lnTo>
                    <a:pt x="3130" y="2982"/>
                  </a:lnTo>
                  <a:lnTo>
                    <a:pt x="3145" y="2986"/>
                  </a:lnTo>
                  <a:lnTo>
                    <a:pt x="3162" y="2990"/>
                  </a:lnTo>
                  <a:lnTo>
                    <a:pt x="3175" y="2992"/>
                  </a:lnTo>
                  <a:lnTo>
                    <a:pt x="3189" y="2994"/>
                  </a:lnTo>
                  <a:lnTo>
                    <a:pt x="3202" y="2994"/>
                  </a:lnTo>
                  <a:lnTo>
                    <a:pt x="3217" y="2997"/>
                  </a:lnTo>
                  <a:lnTo>
                    <a:pt x="3229" y="2999"/>
                  </a:lnTo>
                  <a:lnTo>
                    <a:pt x="3242" y="3001"/>
                  </a:lnTo>
                  <a:lnTo>
                    <a:pt x="3255" y="3003"/>
                  </a:lnTo>
                  <a:lnTo>
                    <a:pt x="3269" y="3007"/>
                  </a:lnTo>
                  <a:lnTo>
                    <a:pt x="3280" y="3007"/>
                  </a:lnTo>
                  <a:lnTo>
                    <a:pt x="3291" y="3009"/>
                  </a:lnTo>
                  <a:lnTo>
                    <a:pt x="3303" y="3009"/>
                  </a:lnTo>
                  <a:lnTo>
                    <a:pt x="3316" y="3013"/>
                  </a:lnTo>
                  <a:lnTo>
                    <a:pt x="3324" y="3015"/>
                  </a:lnTo>
                  <a:lnTo>
                    <a:pt x="3337" y="3015"/>
                  </a:lnTo>
                  <a:lnTo>
                    <a:pt x="3345" y="3016"/>
                  </a:lnTo>
                  <a:lnTo>
                    <a:pt x="3358" y="3020"/>
                  </a:lnTo>
                  <a:lnTo>
                    <a:pt x="3366" y="3020"/>
                  </a:lnTo>
                  <a:lnTo>
                    <a:pt x="3375" y="3022"/>
                  </a:lnTo>
                  <a:lnTo>
                    <a:pt x="3385" y="3022"/>
                  </a:lnTo>
                  <a:lnTo>
                    <a:pt x="3394" y="3024"/>
                  </a:lnTo>
                  <a:lnTo>
                    <a:pt x="3400" y="3026"/>
                  </a:lnTo>
                  <a:lnTo>
                    <a:pt x="3409" y="3028"/>
                  </a:lnTo>
                  <a:lnTo>
                    <a:pt x="3417" y="3030"/>
                  </a:lnTo>
                  <a:lnTo>
                    <a:pt x="3426" y="3030"/>
                  </a:lnTo>
                  <a:lnTo>
                    <a:pt x="3440" y="3032"/>
                  </a:lnTo>
                  <a:lnTo>
                    <a:pt x="3455" y="3034"/>
                  </a:lnTo>
                  <a:lnTo>
                    <a:pt x="3468" y="3035"/>
                  </a:lnTo>
                  <a:lnTo>
                    <a:pt x="3482" y="3037"/>
                  </a:lnTo>
                  <a:lnTo>
                    <a:pt x="3491" y="3037"/>
                  </a:lnTo>
                  <a:lnTo>
                    <a:pt x="3501" y="3039"/>
                  </a:lnTo>
                  <a:lnTo>
                    <a:pt x="3510" y="3039"/>
                  </a:lnTo>
                  <a:lnTo>
                    <a:pt x="3520" y="3041"/>
                  </a:lnTo>
                  <a:lnTo>
                    <a:pt x="3533" y="3043"/>
                  </a:lnTo>
                  <a:lnTo>
                    <a:pt x="3544" y="3043"/>
                  </a:lnTo>
                  <a:lnTo>
                    <a:pt x="3552" y="3043"/>
                  </a:lnTo>
                  <a:lnTo>
                    <a:pt x="3558" y="3043"/>
                  </a:lnTo>
                  <a:lnTo>
                    <a:pt x="3561" y="3043"/>
                  </a:lnTo>
                  <a:lnTo>
                    <a:pt x="3563" y="3045"/>
                  </a:lnTo>
                  <a:lnTo>
                    <a:pt x="3945" y="2313"/>
                  </a:lnTo>
                  <a:lnTo>
                    <a:pt x="3942" y="2313"/>
                  </a:lnTo>
                  <a:lnTo>
                    <a:pt x="3934" y="2311"/>
                  </a:lnTo>
                  <a:lnTo>
                    <a:pt x="3926" y="2309"/>
                  </a:lnTo>
                  <a:lnTo>
                    <a:pt x="3921" y="2307"/>
                  </a:lnTo>
                  <a:lnTo>
                    <a:pt x="3911" y="2307"/>
                  </a:lnTo>
                  <a:lnTo>
                    <a:pt x="3902" y="2307"/>
                  </a:lnTo>
                  <a:lnTo>
                    <a:pt x="3890" y="2304"/>
                  </a:lnTo>
                  <a:lnTo>
                    <a:pt x="3881" y="2302"/>
                  </a:lnTo>
                  <a:lnTo>
                    <a:pt x="3868" y="2300"/>
                  </a:lnTo>
                  <a:lnTo>
                    <a:pt x="3854" y="2300"/>
                  </a:lnTo>
                  <a:lnTo>
                    <a:pt x="3839" y="2300"/>
                  </a:lnTo>
                  <a:lnTo>
                    <a:pt x="3826" y="2300"/>
                  </a:lnTo>
                  <a:lnTo>
                    <a:pt x="3812" y="2300"/>
                  </a:lnTo>
                  <a:lnTo>
                    <a:pt x="3797" y="2300"/>
                  </a:lnTo>
                  <a:lnTo>
                    <a:pt x="3788" y="2300"/>
                  </a:lnTo>
                  <a:lnTo>
                    <a:pt x="3780" y="2300"/>
                  </a:lnTo>
                  <a:lnTo>
                    <a:pt x="3771" y="2300"/>
                  </a:lnTo>
                  <a:lnTo>
                    <a:pt x="3763" y="2300"/>
                  </a:lnTo>
                  <a:lnTo>
                    <a:pt x="3755" y="2300"/>
                  </a:lnTo>
                  <a:lnTo>
                    <a:pt x="3746" y="2300"/>
                  </a:lnTo>
                  <a:lnTo>
                    <a:pt x="3736" y="2302"/>
                  </a:lnTo>
                  <a:lnTo>
                    <a:pt x="3729" y="2304"/>
                  </a:lnTo>
                  <a:lnTo>
                    <a:pt x="3721" y="2304"/>
                  </a:lnTo>
                  <a:lnTo>
                    <a:pt x="3712" y="2306"/>
                  </a:lnTo>
                  <a:lnTo>
                    <a:pt x="3702" y="2307"/>
                  </a:lnTo>
                  <a:lnTo>
                    <a:pt x="3695" y="2307"/>
                  </a:lnTo>
                  <a:lnTo>
                    <a:pt x="3687" y="2309"/>
                  </a:lnTo>
                  <a:lnTo>
                    <a:pt x="3677" y="2313"/>
                  </a:lnTo>
                  <a:lnTo>
                    <a:pt x="3668" y="2313"/>
                  </a:lnTo>
                  <a:lnTo>
                    <a:pt x="3660" y="2317"/>
                  </a:lnTo>
                  <a:lnTo>
                    <a:pt x="3651" y="2319"/>
                  </a:lnTo>
                  <a:lnTo>
                    <a:pt x="3643" y="2321"/>
                  </a:lnTo>
                  <a:lnTo>
                    <a:pt x="3634" y="2323"/>
                  </a:lnTo>
                  <a:lnTo>
                    <a:pt x="3624" y="2326"/>
                  </a:lnTo>
                  <a:lnTo>
                    <a:pt x="3617" y="2328"/>
                  </a:lnTo>
                  <a:lnTo>
                    <a:pt x="3607" y="2332"/>
                  </a:lnTo>
                  <a:lnTo>
                    <a:pt x="3598" y="2336"/>
                  </a:lnTo>
                  <a:lnTo>
                    <a:pt x="3590" y="2342"/>
                  </a:lnTo>
                  <a:lnTo>
                    <a:pt x="3582" y="2344"/>
                  </a:lnTo>
                  <a:lnTo>
                    <a:pt x="3573" y="2347"/>
                  </a:lnTo>
                  <a:lnTo>
                    <a:pt x="3563" y="2351"/>
                  </a:lnTo>
                  <a:lnTo>
                    <a:pt x="3556" y="2357"/>
                  </a:lnTo>
                  <a:lnTo>
                    <a:pt x="3546" y="2363"/>
                  </a:lnTo>
                  <a:lnTo>
                    <a:pt x="3540" y="2366"/>
                  </a:lnTo>
                  <a:lnTo>
                    <a:pt x="3533" y="2372"/>
                  </a:lnTo>
                  <a:lnTo>
                    <a:pt x="3525" y="2378"/>
                  </a:lnTo>
                  <a:lnTo>
                    <a:pt x="3518" y="2383"/>
                  </a:lnTo>
                  <a:lnTo>
                    <a:pt x="3510" y="2387"/>
                  </a:lnTo>
                  <a:lnTo>
                    <a:pt x="3501" y="2391"/>
                  </a:lnTo>
                  <a:lnTo>
                    <a:pt x="3493" y="2397"/>
                  </a:lnTo>
                  <a:lnTo>
                    <a:pt x="3483" y="2401"/>
                  </a:lnTo>
                  <a:lnTo>
                    <a:pt x="3476" y="2406"/>
                  </a:lnTo>
                  <a:lnTo>
                    <a:pt x="3470" y="2410"/>
                  </a:lnTo>
                  <a:lnTo>
                    <a:pt x="3463" y="2414"/>
                  </a:lnTo>
                  <a:lnTo>
                    <a:pt x="3453" y="2418"/>
                  </a:lnTo>
                  <a:lnTo>
                    <a:pt x="3444" y="2420"/>
                  </a:lnTo>
                  <a:lnTo>
                    <a:pt x="3436" y="2423"/>
                  </a:lnTo>
                  <a:lnTo>
                    <a:pt x="3428" y="2427"/>
                  </a:lnTo>
                  <a:lnTo>
                    <a:pt x="3419" y="2431"/>
                  </a:lnTo>
                  <a:lnTo>
                    <a:pt x="3411" y="2433"/>
                  </a:lnTo>
                  <a:lnTo>
                    <a:pt x="3402" y="2437"/>
                  </a:lnTo>
                  <a:lnTo>
                    <a:pt x="3394" y="2441"/>
                  </a:lnTo>
                  <a:lnTo>
                    <a:pt x="3386" y="2442"/>
                  </a:lnTo>
                  <a:lnTo>
                    <a:pt x="3377" y="2444"/>
                  </a:lnTo>
                  <a:lnTo>
                    <a:pt x="3367" y="2446"/>
                  </a:lnTo>
                  <a:lnTo>
                    <a:pt x="3360" y="2448"/>
                  </a:lnTo>
                  <a:lnTo>
                    <a:pt x="3352" y="2448"/>
                  </a:lnTo>
                  <a:lnTo>
                    <a:pt x="3343" y="2452"/>
                  </a:lnTo>
                  <a:lnTo>
                    <a:pt x="3333" y="2452"/>
                  </a:lnTo>
                  <a:lnTo>
                    <a:pt x="3326" y="2456"/>
                  </a:lnTo>
                  <a:lnTo>
                    <a:pt x="3316" y="2456"/>
                  </a:lnTo>
                  <a:lnTo>
                    <a:pt x="3309" y="2456"/>
                  </a:lnTo>
                  <a:lnTo>
                    <a:pt x="3299" y="2456"/>
                  </a:lnTo>
                  <a:lnTo>
                    <a:pt x="3291" y="2458"/>
                  </a:lnTo>
                  <a:lnTo>
                    <a:pt x="3282" y="2458"/>
                  </a:lnTo>
                  <a:lnTo>
                    <a:pt x="3274" y="2458"/>
                  </a:lnTo>
                  <a:lnTo>
                    <a:pt x="3265" y="2458"/>
                  </a:lnTo>
                  <a:lnTo>
                    <a:pt x="3257" y="2458"/>
                  </a:lnTo>
                  <a:lnTo>
                    <a:pt x="3248" y="2456"/>
                  </a:lnTo>
                  <a:lnTo>
                    <a:pt x="3240" y="2456"/>
                  </a:lnTo>
                  <a:lnTo>
                    <a:pt x="3231" y="2454"/>
                  </a:lnTo>
                  <a:lnTo>
                    <a:pt x="3221" y="2454"/>
                  </a:lnTo>
                  <a:lnTo>
                    <a:pt x="3212" y="2450"/>
                  </a:lnTo>
                  <a:lnTo>
                    <a:pt x="3204" y="2450"/>
                  </a:lnTo>
                  <a:lnTo>
                    <a:pt x="3196" y="2448"/>
                  </a:lnTo>
                  <a:lnTo>
                    <a:pt x="3189" y="2448"/>
                  </a:lnTo>
                  <a:lnTo>
                    <a:pt x="3179" y="2444"/>
                  </a:lnTo>
                  <a:lnTo>
                    <a:pt x="3170" y="2441"/>
                  </a:lnTo>
                  <a:lnTo>
                    <a:pt x="3162" y="2439"/>
                  </a:lnTo>
                  <a:lnTo>
                    <a:pt x="3155" y="2437"/>
                  </a:lnTo>
                  <a:lnTo>
                    <a:pt x="3145" y="2433"/>
                  </a:lnTo>
                  <a:lnTo>
                    <a:pt x="3137" y="2431"/>
                  </a:lnTo>
                  <a:lnTo>
                    <a:pt x="3128" y="2425"/>
                  </a:lnTo>
                  <a:lnTo>
                    <a:pt x="3120" y="2425"/>
                  </a:lnTo>
                  <a:lnTo>
                    <a:pt x="3113" y="2420"/>
                  </a:lnTo>
                  <a:lnTo>
                    <a:pt x="3103" y="2416"/>
                  </a:lnTo>
                  <a:lnTo>
                    <a:pt x="3096" y="2412"/>
                  </a:lnTo>
                  <a:lnTo>
                    <a:pt x="3088" y="2406"/>
                  </a:lnTo>
                  <a:lnTo>
                    <a:pt x="3078" y="2403"/>
                  </a:lnTo>
                  <a:lnTo>
                    <a:pt x="3073" y="2399"/>
                  </a:lnTo>
                  <a:lnTo>
                    <a:pt x="3065" y="2393"/>
                  </a:lnTo>
                  <a:lnTo>
                    <a:pt x="3058" y="2389"/>
                  </a:lnTo>
                  <a:lnTo>
                    <a:pt x="3048" y="2383"/>
                  </a:lnTo>
                  <a:lnTo>
                    <a:pt x="3040" y="2378"/>
                  </a:lnTo>
                  <a:lnTo>
                    <a:pt x="3033" y="2370"/>
                  </a:lnTo>
                  <a:lnTo>
                    <a:pt x="3025" y="2364"/>
                  </a:lnTo>
                  <a:lnTo>
                    <a:pt x="3018" y="2359"/>
                  </a:lnTo>
                  <a:lnTo>
                    <a:pt x="3010" y="2353"/>
                  </a:lnTo>
                  <a:lnTo>
                    <a:pt x="3002" y="2347"/>
                  </a:lnTo>
                  <a:lnTo>
                    <a:pt x="2997" y="2342"/>
                  </a:lnTo>
                  <a:lnTo>
                    <a:pt x="2989" y="2332"/>
                  </a:lnTo>
                  <a:lnTo>
                    <a:pt x="2982" y="2326"/>
                  </a:lnTo>
                  <a:lnTo>
                    <a:pt x="2972" y="2321"/>
                  </a:lnTo>
                  <a:lnTo>
                    <a:pt x="2964" y="2315"/>
                  </a:lnTo>
                  <a:lnTo>
                    <a:pt x="2955" y="2309"/>
                  </a:lnTo>
                  <a:lnTo>
                    <a:pt x="2947" y="2306"/>
                  </a:lnTo>
                  <a:lnTo>
                    <a:pt x="2938" y="2302"/>
                  </a:lnTo>
                  <a:lnTo>
                    <a:pt x="2930" y="2300"/>
                  </a:lnTo>
                  <a:lnTo>
                    <a:pt x="2921" y="2294"/>
                  </a:lnTo>
                  <a:lnTo>
                    <a:pt x="2911" y="2292"/>
                  </a:lnTo>
                  <a:lnTo>
                    <a:pt x="2904" y="2288"/>
                  </a:lnTo>
                  <a:lnTo>
                    <a:pt x="2894" y="2287"/>
                  </a:lnTo>
                  <a:lnTo>
                    <a:pt x="2885" y="2285"/>
                  </a:lnTo>
                  <a:lnTo>
                    <a:pt x="2875" y="2283"/>
                  </a:lnTo>
                  <a:lnTo>
                    <a:pt x="2864" y="2281"/>
                  </a:lnTo>
                  <a:lnTo>
                    <a:pt x="2856" y="2281"/>
                  </a:lnTo>
                  <a:lnTo>
                    <a:pt x="2843" y="2279"/>
                  </a:lnTo>
                  <a:lnTo>
                    <a:pt x="2835" y="2279"/>
                  </a:lnTo>
                  <a:lnTo>
                    <a:pt x="2822" y="2279"/>
                  </a:lnTo>
                  <a:lnTo>
                    <a:pt x="2814" y="2279"/>
                  </a:lnTo>
                  <a:lnTo>
                    <a:pt x="2801" y="2279"/>
                  </a:lnTo>
                  <a:lnTo>
                    <a:pt x="2793" y="2279"/>
                  </a:lnTo>
                  <a:lnTo>
                    <a:pt x="2780" y="2279"/>
                  </a:lnTo>
                  <a:lnTo>
                    <a:pt x="2772" y="2281"/>
                  </a:lnTo>
                  <a:lnTo>
                    <a:pt x="2759" y="2281"/>
                  </a:lnTo>
                  <a:lnTo>
                    <a:pt x="2750" y="2281"/>
                  </a:lnTo>
                  <a:lnTo>
                    <a:pt x="2736" y="2283"/>
                  </a:lnTo>
                  <a:lnTo>
                    <a:pt x="2727" y="2285"/>
                  </a:lnTo>
                  <a:lnTo>
                    <a:pt x="2715" y="2287"/>
                  </a:lnTo>
                  <a:lnTo>
                    <a:pt x="2704" y="2287"/>
                  </a:lnTo>
                  <a:lnTo>
                    <a:pt x="2694" y="2288"/>
                  </a:lnTo>
                  <a:lnTo>
                    <a:pt x="2683" y="2292"/>
                  </a:lnTo>
                  <a:lnTo>
                    <a:pt x="2670" y="2292"/>
                  </a:lnTo>
                  <a:lnTo>
                    <a:pt x="2660" y="2294"/>
                  </a:lnTo>
                  <a:lnTo>
                    <a:pt x="2647" y="2294"/>
                  </a:lnTo>
                  <a:lnTo>
                    <a:pt x="2636" y="2298"/>
                  </a:lnTo>
                  <a:lnTo>
                    <a:pt x="2624" y="2300"/>
                  </a:lnTo>
                  <a:lnTo>
                    <a:pt x="2613" y="2300"/>
                  </a:lnTo>
                  <a:lnTo>
                    <a:pt x="2601" y="2302"/>
                  </a:lnTo>
                  <a:lnTo>
                    <a:pt x="2592" y="2306"/>
                  </a:lnTo>
                  <a:lnTo>
                    <a:pt x="2577" y="2307"/>
                  </a:lnTo>
                  <a:lnTo>
                    <a:pt x="2567" y="2307"/>
                  </a:lnTo>
                  <a:lnTo>
                    <a:pt x="2556" y="2309"/>
                  </a:lnTo>
                  <a:lnTo>
                    <a:pt x="2544" y="2313"/>
                  </a:lnTo>
                  <a:lnTo>
                    <a:pt x="2533" y="2313"/>
                  </a:lnTo>
                  <a:lnTo>
                    <a:pt x="2521" y="2315"/>
                  </a:lnTo>
                  <a:lnTo>
                    <a:pt x="2510" y="2317"/>
                  </a:lnTo>
                  <a:lnTo>
                    <a:pt x="2501" y="2321"/>
                  </a:lnTo>
                  <a:lnTo>
                    <a:pt x="2487" y="2321"/>
                  </a:lnTo>
                  <a:lnTo>
                    <a:pt x="2478" y="2321"/>
                  </a:lnTo>
                  <a:lnTo>
                    <a:pt x="2464" y="2321"/>
                  </a:lnTo>
                  <a:lnTo>
                    <a:pt x="2455" y="2323"/>
                  </a:lnTo>
                  <a:lnTo>
                    <a:pt x="2443" y="2323"/>
                  </a:lnTo>
                  <a:lnTo>
                    <a:pt x="2432" y="2323"/>
                  </a:lnTo>
                  <a:lnTo>
                    <a:pt x="2421" y="2323"/>
                  </a:lnTo>
                  <a:lnTo>
                    <a:pt x="2411" y="2323"/>
                  </a:lnTo>
                  <a:lnTo>
                    <a:pt x="2400" y="2321"/>
                  </a:lnTo>
                  <a:lnTo>
                    <a:pt x="2388" y="2321"/>
                  </a:lnTo>
                  <a:lnTo>
                    <a:pt x="2379" y="2321"/>
                  </a:lnTo>
                  <a:lnTo>
                    <a:pt x="2367" y="2321"/>
                  </a:lnTo>
                  <a:lnTo>
                    <a:pt x="2358" y="2319"/>
                  </a:lnTo>
                  <a:lnTo>
                    <a:pt x="2347" y="2317"/>
                  </a:lnTo>
                  <a:lnTo>
                    <a:pt x="2339" y="2315"/>
                  </a:lnTo>
                  <a:lnTo>
                    <a:pt x="2329" y="2313"/>
                  </a:lnTo>
                  <a:lnTo>
                    <a:pt x="2318" y="2309"/>
                  </a:lnTo>
                  <a:lnTo>
                    <a:pt x="2308" y="2307"/>
                  </a:lnTo>
                  <a:lnTo>
                    <a:pt x="2299" y="2304"/>
                  </a:lnTo>
                  <a:lnTo>
                    <a:pt x="2291" y="2302"/>
                  </a:lnTo>
                  <a:lnTo>
                    <a:pt x="2284" y="2300"/>
                  </a:lnTo>
                  <a:lnTo>
                    <a:pt x="2274" y="2296"/>
                  </a:lnTo>
                  <a:lnTo>
                    <a:pt x="2267" y="2292"/>
                  </a:lnTo>
                  <a:lnTo>
                    <a:pt x="2261" y="2292"/>
                  </a:lnTo>
                  <a:lnTo>
                    <a:pt x="2246" y="2287"/>
                  </a:lnTo>
                  <a:lnTo>
                    <a:pt x="2234" y="2281"/>
                  </a:lnTo>
                  <a:lnTo>
                    <a:pt x="2221" y="2275"/>
                  </a:lnTo>
                  <a:lnTo>
                    <a:pt x="2212" y="2271"/>
                  </a:lnTo>
                  <a:lnTo>
                    <a:pt x="2200" y="2266"/>
                  </a:lnTo>
                  <a:lnTo>
                    <a:pt x="2193" y="2258"/>
                  </a:lnTo>
                  <a:lnTo>
                    <a:pt x="2185" y="2252"/>
                  </a:lnTo>
                  <a:lnTo>
                    <a:pt x="2179" y="2249"/>
                  </a:lnTo>
                  <a:lnTo>
                    <a:pt x="2172" y="2237"/>
                  </a:lnTo>
                  <a:lnTo>
                    <a:pt x="2166" y="2226"/>
                  </a:lnTo>
                  <a:lnTo>
                    <a:pt x="2162" y="2212"/>
                  </a:lnTo>
                  <a:lnTo>
                    <a:pt x="2164" y="2199"/>
                  </a:lnTo>
                  <a:lnTo>
                    <a:pt x="2166" y="2192"/>
                  </a:lnTo>
                  <a:lnTo>
                    <a:pt x="2168" y="2184"/>
                  </a:lnTo>
                  <a:lnTo>
                    <a:pt x="2172" y="2176"/>
                  </a:lnTo>
                  <a:lnTo>
                    <a:pt x="2175" y="2171"/>
                  </a:lnTo>
                  <a:lnTo>
                    <a:pt x="2179" y="2161"/>
                  </a:lnTo>
                  <a:lnTo>
                    <a:pt x="2185" y="2154"/>
                  </a:lnTo>
                  <a:lnTo>
                    <a:pt x="2191" y="2146"/>
                  </a:lnTo>
                  <a:lnTo>
                    <a:pt x="2198" y="2138"/>
                  </a:lnTo>
                  <a:lnTo>
                    <a:pt x="2204" y="2131"/>
                  </a:lnTo>
                  <a:lnTo>
                    <a:pt x="2212" y="2121"/>
                  </a:lnTo>
                  <a:lnTo>
                    <a:pt x="2221" y="2112"/>
                  </a:lnTo>
                  <a:lnTo>
                    <a:pt x="2229" y="2104"/>
                  </a:lnTo>
                  <a:lnTo>
                    <a:pt x="2236" y="2095"/>
                  </a:lnTo>
                  <a:lnTo>
                    <a:pt x="2242" y="2085"/>
                  </a:lnTo>
                  <a:lnTo>
                    <a:pt x="2248" y="2076"/>
                  </a:lnTo>
                  <a:lnTo>
                    <a:pt x="2253" y="2066"/>
                  </a:lnTo>
                  <a:lnTo>
                    <a:pt x="2255" y="2055"/>
                  </a:lnTo>
                  <a:lnTo>
                    <a:pt x="2261" y="2047"/>
                  </a:lnTo>
                  <a:lnTo>
                    <a:pt x="2263" y="2036"/>
                  </a:lnTo>
                  <a:lnTo>
                    <a:pt x="2265" y="2026"/>
                  </a:lnTo>
                  <a:lnTo>
                    <a:pt x="2265" y="2017"/>
                  </a:lnTo>
                  <a:lnTo>
                    <a:pt x="2265" y="2005"/>
                  </a:lnTo>
                  <a:lnTo>
                    <a:pt x="2265" y="1996"/>
                  </a:lnTo>
                  <a:lnTo>
                    <a:pt x="2265" y="1986"/>
                  </a:lnTo>
                  <a:lnTo>
                    <a:pt x="2263" y="1977"/>
                  </a:lnTo>
                  <a:lnTo>
                    <a:pt x="2261" y="1965"/>
                  </a:lnTo>
                  <a:lnTo>
                    <a:pt x="2259" y="1956"/>
                  </a:lnTo>
                  <a:lnTo>
                    <a:pt x="2257" y="1946"/>
                  </a:lnTo>
                  <a:lnTo>
                    <a:pt x="2253" y="1935"/>
                  </a:lnTo>
                  <a:lnTo>
                    <a:pt x="2250" y="1922"/>
                  </a:lnTo>
                  <a:lnTo>
                    <a:pt x="2244" y="1910"/>
                  </a:lnTo>
                  <a:lnTo>
                    <a:pt x="2242" y="1901"/>
                  </a:lnTo>
                  <a:lnTo>
                    <a:pt x="2236" y="1887"/>
                  </a:lnTo>
                  <a:lnTo>
                    <a:pt x="2231" y="1876"/>
                  </a:lnTo>
                  <a:lnTo>
                    <a:pt x="2227" y="1865"/>
                  </a:lnTo>
                  <a:lnTo>
                    <a:pt x="2221" y="1853"/>
                  </a:lnTo>
                  <a:lnTo>
                    <a:pt x="2215" y="1840"/>
                  </a:lnTo>
                  <a:lnTo>
                    <a:pt x="2210" y="1828"/>
                  </a:lnTo>
                  <a:lnTo>
                    <a:pt x="2206" y="1815"/>
                  </a:lnTo>
                  <a:lnTo>
                    <a:pt x="2200" y="1802"/>
                  </a:lnTo>
                  <a:lnTo>
                    <a:pt x="2194" y="1789"/>
                  </a:lnTo>
                  <a:lnTo>
                    <a:pt x="2191" y="1773"/>
                  </a:lnTo>
                  <a:lnTo>
                    <a:pt x="2187" y="1760"/>
                  </a:lnTo>
                  <a:lnTo>
                    <a:pt x="2183" y="1747"/>
                  </a:lnTo>
                  <a:lnTo>
                    <a:pt x="2179" y="1732"/>
                  </a:lnTo>
                  <a:lnTo>
                    <a:pt x="2175" y="1720"/>
                  </a:lnTo>
                  <a:lnTo>
                    <a:pt x="2173" y="1709"/>
                  </a:lnTo>
                  <a:lnTo>
                    <a:pt x="2175" y="1699"/>
                  </a:lnTo>
                  <a:lnTo>
                    <a:pt x="2177" y="1690"/>
                  </a:lnTo>
                  <a:lnTo>
                    <a:pt x="2181" y="1682"/>
                  </a:lnTo>
                  <a:lnTo>
                    <a:pt x="2185" y="1675"/>
                  </a:lnTo>
                  <a:lnTo>
                    <a:pt x="2193" y="1669"/>
                  </a:lnTo>
                  <a:lnTo>
                    <a:pt x="2196" y="1663"/>
                  </a:lnTo>
                  <a:lnTo>
                    <a:pt x="2206" y="1659"/>
                  </a:lnTo>
                  <a:lnTo>
                    <a:pt x="2213" y="1654"/>
                  </a:lnTo>
                  <a:lnTo>
                    <a:pt x="2223" y="1652"/>
                  </a:lnTo>
                  <a:lnTo>
                    <a:pt x="2232" y="1648"/>
                  </a:lnTo>
                  <a:lnTo>
                    <a:pt x="2246" y="1648"/>
                  </a:lnTo>
                  <a:lnTo>
                    <a:pt x="2257" y="1644"/>
                  </a:lnTo>
                  <a:lnTo>
                    <a:pt x="2272" y="1644"/>
                  </a:lnTo>
                  <a:lnTo>
                    <a:pt x="2286" y="1640"/>
                  </a:lnTo>
                  <a:lnTo>
                    <a:pt x="2301" y="1640"/>
                  </a:lnTo>
                  <a:lnTo>
                    <a:pt x="2308" y="1638"/>
                  </a:lnTo>
                  <a:lnTo>
                    <a:pt x="2316" y="1638"/>
                  </a:lnTo>
                  <a:lnTo>
                    <a:pt x="2326" y="1638"/>
                  </a:lnTo>
                  <a:lnTo>
                    <a:pt x="2333" y="1638"/>
                  </a:lnTo>
                  <a:lnTo>
                    <a:pt x="2341" y="1637"/>
                  </a:lnTo>
                  <a:lnTo>
                    <a:pt x="2350" y="1635"/>
                  </a:lnTo>
                  <a:lnTo>
                    <a:pt x="2360" y="1635"/>
                  </a:lnTo>
                  <a:lnTo>
                    <a:pt x="2367" y="1635"/>
                  </a:lnTo>
                  <a:lnTo>
                    <a:pt x="2377" y="1633"/>
                  </a:lnTo>
                  <a:lnTo>
                    <a:pt x="2386" y="1633"/>
                  </a:lnTo>
                  <a:lnTo>
                    <a:pt x="2396" y="1631"/>
                  </a:lnTo>
                  <a:lnTo>
                    <a:pt x="2407" y="1631"/>
                  </a:lnTo>
                  <a:lnTo>
                    <a:pt x="2417" y="1627"/>
                  </a:lnTo>
                  <a:lnTo>
                    <a:pt x="2424" y="1627"/>
                  </a:lnTo>
                  <a:lnTo>
                    <a:pt x="2436" y="1625"/>
                  </a:lnTo>
                  <a:lnTo>
                    <a:pt x="2445" y="1625"/>
                  </a:lnTo>
                  <a:lnTo>
                    <a:pt x="2455" y="1621"/>
                  </a:lnTo>
                  <a:lnTo>
                    <a:pt x="2464" y="1619"/>
                  </a:lnTo>
                  <a:lnTo>
                    <a:pt x="2476" y="1619"/>
                  </a:lnTo>
                  <a:lnTo>
                    <a:pt x="2487" y="1617"/>
                  </a:lnTo>
                  <a:lnTo>
                    <a:pt x="2497" y="1614"/>
                  </a:lnTo>
                  <a:lnTo>
                    <a:pt x="2508" y="1612"/>
                  </a:lnTo>
                  <a:lnTo>
                    <a:pt x="2520" y="1608"/>
                  </a:lnTo>
                  <a:lnTo>
                    <a:pt x="2531" y="1606"/>
                  </a:lnTo>
                  <a:lnTo>
                    <a:pt x="2542" y="1600"/>
                  </a:lnTo>
                  <a:lnTo>
                    <a:pt x="2554" y="1598"/>
                  </a:lnTo>
                  <a:lnTo>
                    <a:pt x="2563" y="1595"/>
                  </a:lnTo>
                  <a:lnTo>
                    <a:pt x="2577" y="1591"/>
                  </a:lnTo>
                  <a:lnTo>
                    <a:pt x="2584" y="1585"/>
                  </a:lnTo>
                  <a:lnTo>
                    <a:pt x="2596" y="1581"/>
                  </a:lnTo>
                  <a:lnTo>
                    <a:pt x="2605" y="1576"/>
                  </a:lnTo>
                  <a:lnTo>
                    <a:pt x="2616" y="1570"/>
                  </a:lnTo>
                  <a:lnTo>
                    <a:pt x="2626" y="1564"/>
                  </a:lnTo>
                  <a:lnTo>
                    <a:pt x="2636" y="1559"/>
                  </a:lnTo>
                  <a:lnTo>
                    <a:pt x="2647" y="1553"/>
                  </a:lnTo>
                  <a:lnTo>
                    <a:pt x="2656" y="1549"/>
                  </a:lnTo>
                  <a:lnTo>
                    <a:pt x="2666" y="1541"/>
                  </a:lnTo>
                  <a:lnTo>
                    <a:pt x="2675" y="1536"/>
                  </a:lnTo>
                  <a:lnTo>
                    <a:pt x="2683" y="1528"/>
                  </a:lnTo>
                  <a:lnTo>
                    <a:pt x="2693" y="1522"/>
                  </a:lnTo>
                  <a:lnTo>
                    <a:pt x="2700" y="1515"/>
                  </a:lnTo>
                  <a:lnTo>
                    <a:pt x="2710" y="1509"/>
                  </a:lnTo>
                  <a:lnTo>
                    <a:pt x="2717" y="1503"/>
                  </a:lnTo>
                  <a:lnTo>
                    <a:pt x="2727" y="1498"/>
                  </a:lnTo>
                  <a:lnTo>
                    <a:pt x="2732" y="1488"/>
                  </a:lnTo>
                  <a:lnTo>
                    <a:pt x="2740" y="1483"/>
                  </a:lnTo>
                  <a:lnTo>
                    <a:pt x="2748" y="1473"/>
                  </a:lnTo>
                  <a:lnTo>
                    <a:pt x="2755" y="1467"/>
                  </a:lnTo>
                  <a:lnTo>
                    <a:pt x="2761" y="1458"/>
                  </a:lnTo>
                  <a:lnTo>
                    <a:pt x="2769" y="1452"/>
                  </a:lnTo>
                  <a:lnTo>
                    <a:pt x="2774" y="1445"/>
                  </a:lnTo>
                  <a:lnTo>
                    <a:pt x="2782" y="1437"/>
                  </a:lnTo>
                  <a:lnTo>
                    <a:pt x="2786" y="1429"/>
                  </a:lnTo>
                  <a:lnTo>
                    <a:pt x="2793" y="1422"/>
                  </a:lnTo>
                  <a:lnTo>
                    <a:pt x="2799" y="1414"/>
                  </a:lnTo>
                  <a:lnTo>
                    <a:pt x="2805" y="1407"/>
                  </a:lnTo>
                  <a:lnTo>
                    <a:pt x="2809" y="1399"/>
                  </a:lnTo>
                  <a:lnTo>
                    <a:pt x="2814" y="1391"/>
                  </a:lnTo>
                  <a:lnTo>
                    <a:pt x="2818" y="1384"/>
                  </a:lnTo>
                  <a:lnTo>
                    <a:pt x="2824" y="1376"/>
                  </a:lnTo>
                  <a:lnTo>
                    <a:pt x="2828" y="1367"/>
                  </a:lnTo>
                  <a:lnTo>
                    <a:pt x="2829" y="1361"/>
                  </a:lnTo>
                  <a:lnTo>
                    <a:pt x="2833" y="1351"/>
                  </a:lnTo>
                  <a:lnTo>
                    <a:pt x="2837" y="1344"/>
                  </a:lnTo>
                  <a:lnTo>
                    <a:pt x="2841" y="1327"/>
                  </a:lnTo>
                  <a:lnTo>
                    <a:pt x="2848" y="1311"/>
                  </a:lnTo>
                  <a:lnTo>
                    <a:pt x="2850" y="1296"/>
                  </a:lnTo>
                  <a:lnTo>
                    <a:pt x="2854" y="1283"/>
                  </a:lnTo>
                  <a:lnTo>
                    <a:pt x="2854" y="1268"/>
                  </a:lnTo>
                  <a:lnTo>
                    <a:pt x="2856" y="1254"/>
                  </a:lnTo>
                  <a:lnTo>
                    <a:pt x="2852" y="1239"/>
                  </a:lnTo>
                  <a:lnTo>
                    <a:pt x="2850" y="1226"/>
                  </a:lnTo>
                  <a:lnTo>
                    <a:pt x="2847" y="1213"/>
                  </a:lnTo>
                  <a:lnTo>
                    <a:pt x="2843" y="1201"/>
                  </a:lnTo>
                  <a:lnTo>
                    <a:pt x="2835" y="1190"/>
                  </a:lnTo>
                  <a:lnTo>
                    <a:pt x="2829" y="1178"/>
                  </a:lnTo>
                  <a:lnTo>
                    <a:pt x="2822" y="1171"/>
                  </a:lnTo>
                  <a:lnTo>
                    <a:pt x="2814" y="1163"/>
                  </a:lnTo>
                  <a:lnTo>
                    <a:pt x="2801" y="1154"/>
                  </a:lnTo>
                  <a:lnTo>
                    <a:pt x="2786" y="1148"/>
                  </a:lnTo>
                  <a:lnTo>
                    <a:pt x="2778" y="1142"/>
                  </a:lnTo>
                  <a:lnTo>
                    <a:pt x="2769" y="1142"/>
                  </a:lnTo>
                  <a:lnTo>
                    <a:pt x="2759" y="1139"/>
                  </a:lnTo>
                  <a:lnTo>
                    <a:pt x="2751" y="1139"/>
                  </a:lnTo>
                  <a:lnTo>
                    <a:pt x="2742" y="1135"/>
                  </a:lnTo>
                  <a:lnTo>
                    <a:pt x="2731" y="1135"/>
                  </a:lnTo>
                  <a:lnTo>
                    <a:pt x="2719" y="1135"/>
                  </a:lnTo>
                  <a:lnTo>
                    <a:pt x="2710" y="1135"/>
                  </a:lnTo>
                  <a:lnTo>
                    <a:pt x="2696" y="1133"/>
                  </a:lnTo>
                  <a:lnTo>
                    <a:pt x="2685" y="1133"/>
                  </a:lnTo>
                  <a:lnTo>
                    <a:pt x="2674" y="1133"/>
                  </a:lnTo>
                  <a:lnTo>
                    <a:pt x="2662" y="1135"/>
                  </a:lnTo>
                  <a:lnTo>
                    <a:pt x="2649" y="1135"/>
                  </a:lnTo>
                  <a:lnTo>
                    <a:pt x="2636" y="1135"/>
                  </a:lnTo>
                  <a:lnTo>
                    <a:pt x="2622" y="1135"/>
                  </a:lnTo>
                  <a:lnTo>
                    <a:pt x="2609" y="1135"/>
                  </a:lnTo>
                  <a:lnTo>
                    <a:pt x="2594" y="1135"/>
                  </a:lnTo>
                  <a:lnTo>
                    <a:pt x="2580" y="1137"/>
                  </a:lnTo>
                  <a:lnTo>
                    <a:pt x="2567" y="1139"/>
                  </a:lnTo>
                  <a:lnTo>
                    <a:pt x="2554" y="1140"/>
                  </a:lnTo>
                  <a:lnTo>
                    <a:pt x="2539" y="1140"/>
                  </a:lnTo>
                  <a:lnTo>
                    <a:pt x="2525" y="1142"/>
                  </a:lnTo>
                  <a:lnTo>
                    <a:pt x="2510" y="1142"/>
                  </a:lnTo>
                  <a:lnTo>
                    <a:pt x="2497" y="1144"/>
                  </a:lnTo>
                  <a:lnTo>
                    <a:pt x="2482" y="1144"/>
                  </a:lnTo>
                  <a:lnTo>
                    <a:pt x="2468" y="1146"/>
                  </a:lnTo>
                  <a:lnTo>
                    <a:pt x="2455" y="1148"/>
                  </a:lnTo>
                  <a:lnTo>
                    <a:pt x="2442" y="1150"/>
                  </a:lnTo>
                  <a:lnTo>
                    <a:pt x="2426" y="1150"/>
                  </a:lnTo>
                  <a:lnTo>
                    <a:pt x="2413" y="1150"/>
                  </a:lnTo>
                  <a:lnTo>
                    <a:pt x="2398" y="1150"/>
                  </a:lnTo>
                  <a:lnTo>
                    <a:pt x="2385" y="1150"/>
                  </a:lnTo>
                  <a:lnTo>
                    <a:pt x="2371" y="1150"/>
                  </a:lnTo>
                  <a:lnTo>
                    <a:pt x="2358" y="1150"/>
                  </a:lnTo>
                  <a:lnTo>
                    <a:pt x="2347" y="1150"/>
                  </a:lnTo>
                  <a:lnTo>
                    <a:pt x="2333" y="1150"/>
                  </a:lnTo>
                  <a:lnTo>
                    <a:pt x="2320" y="1148"/>
                  </a:lnTo>
                  <a:lnTo>
                    <a:pt x="2308" y="1146"/>
                  </a:lnTo>
                  <a:lnTo>
                    <a:pt x="2297" y="1144"/>
                  </a:lnTo>
                  <a:lnTo>
                    <a:pt x="2286" y="1144"/>
                  </a:lnTo>
                  <a:lnTo>
                    <a:pt x="2274" y="1142"/>
                  </a:lnTo>
                  <a:lnTo>
                    <a:pt x="2263" y="1140"/>
                  </a:lnTo>
                  <a:lnTo>
                    <a:pt x="2255" y="1137"/>
                  </a:lnTo>
                  <a:lnTo>
                    <a:pt x="2246" y="1135"/>
                  </a:lnTo>
                  <a:lnTo>
                    <a:pt x="2236" y="1131"/>
                  </a:lnTo>
                  <a:lnTo>
                    <a:pt x="2227" y="1129"/>
                  </a:lnTo>
                  <a:lnTo>
                    <a:pt x="2219" y="1123"/>
                  </a:lnTo>
                  <a:lnTo>
                    <a:pt x="2212" y="1121"/>
                  </a:lnTo>
                  <a:lnTo>
                    <a:pt x="2198" y="1110"/>
                  </a:lnTo>
                  <a:lnTo>
                    <a:pt x="2187" y="1100"/>
                  </a:lnTo>
                  <a:lnTo>
                    <a:pt x="2179" y="1085"/>
                  </a:lnTo>
                  <a:lnTo>
                    <a:pt x="2173" y="1072"/>
                  </a:lnTo>
                  <a:lnTo>
                    <a:pt x="2172" y="1061"/>
                  </a:lnTo>
                  <a:lnTo>
                    <a:pt x="2172" y="1051"/>
                  </a:lnTo>
                  <a:lnTo>
                    <a:pt x="2172" y="1043"/>
                  </a:lnTo>
                  <a:lnTo>
                    <a:pt x="2173" y="1034"/>
                  </a:lnTo>
                  <a:lnTo>
                    <a:pt x="2173" y="1023"/>
                  </a:lnTo>
                  <a:lnTo>
                    <a:pt x="2177" y="1009"/>
                  </a:lnTo>
                  <a:lnTo>
                    <a:pt x="2179" y="998"/>
                  </a:lnTo>
                  <a:lnTo>
                    <a:pt x="2183" y="988"/>
                  </a:lnTo>
                  <a:lnTo>
                    <a:pt x="2187" y="975"/>
                  </a:lnTo>
                  <a:lnTo>
                    <a:pt x="2193" y="966"/>
                  </a:lnTo>
                  <a:lnTo>
                    <a:pt x="2198" y="952"/>
                  </a:lnTo>
                  <a:lnTo>
                    <a:pt x="2206" y="943"/>
                  </a:lnTo>
                  <a:lnTo>
                    <a:pt x="2210" y="931"/>
                  </a:lnTo>
                  <a:lnTo>
                    <a:pt x="2217" y="918"/>
                  </a:lnTo>
                  <a:lnTo>
                    <a:pt x="2227" y="907"/>
                  </a:lnTo>
                  <a:lnTo>
                    <a:pt x="2236" y="897"/>
                  </a:lnTo>
                  <a:lnTo>
                    <a:pt x="2242" y="884"/>
                  </a:lnTo>
                  <a:lnTo>
                    <a:pt x="2251" y="874"/>
                  </a:lnTo>
                  <a:lnTo>
                    <a:pt x="2263" y="863"/>
                  </a:lnTo>
                  <a:lnTo>
                    <a:pt x="2274" y="851"/>
                  </a:lnTo>
                  <a:lnTo>
                    <a:pt x="2284" y="838"/>
                  </a:lnTo>
                  <a:lnTo>
                    <a:pt x="2295" y="827"/>
                  </a:lnTo>
                  <a:lnTo>
                    <a:pt x="2305" y="813"/>
                  </a:lnTo>
                  <a:lnTo>
                    <a:pt x="2318" y="804"/>
                  </a:lnTo>
                  <a:lnTo>
                    <a:pt x="2329" y="793"/>
                  </a:lnTo>
                  <a:lnTo>
                    <a:pt x="2343" y="781"/>
                  </a:lnTo>
                  <a:lnTo>
                    <a:pt x="2356" y="770"/>
                  </a:lnTo>
                  <a:lnTo>
                    <a:pt x="2369" y="758"/>
                  </a:lnTo>
                  <a:lnTo>
                    <a:pt x="2383" y="745"/>
                  </a:lnTo>
                  <a:lnTo>
                    <a:pt x="2396" y="736"/>
                  </a:lnTo>
                  <a:lnTo>
                    <a:pt x="2409" y="722"/>
                  </a:lnTo>
                  <a:lnTo>
                    <a:pt x="2424" y="713"/>
                  </a:lnTo>
                  <a:lnTo>
                    <a:pt x="2438" y="699"/>
                  </a:lnTo>
                  <a:lnTo>
                    <a:pt x="2451" y="692"/>
                  </a:lnTo>
                  <a:lnTo>
                    <a:pt x="2466" y="680"/>
                  </a:lnTo>
                  <a:lnTo>
                    <a:pt x="2483" y="671"/>
                  </a:lnTo>
                  <a:lnTo>
                    <a:pt x="2497" y="660"/>
                  </a:lnTo>
                  <a:lnTo>
                    <a:pt x="2512" y="648"/>
                  </a:lnTo>
                  <a:lnTo>
                    <a:pt x="2527" y="637"/>
                  </a:lnTo>
                  <a:lnTo>
                    <a:pt x="2542" y="629"/>
                  </a:lnTo>
                  <a:lnTo>
                    <a:pt x="2556" y="618"/>
                  </a:lnTo>
                  <a:lnTo>
                    <a:pt x="2569" y="608"/>
                  </a:lnTo>
                  <a:lnTo>
                    <a:pt x="2584" y="599"/>
                  </a:lnTo>
                  <a:lnTo>
                    <a:pt x="2601" y="589"/>
                  </a:lnTo>
                  <a:lnTo>
                    <a:pt x="2615" y="580"/>
                  </a:lnTo>
                  <a:lnTo>
                    <a:pt x="2630" y="570"/>
                  </a:lnTo>
                  <a:lnTo>
                    <a:pt x="2643" y="561"/>
                  </a:lnTo>
                  <a:lnTo>
                    <a:pt x="2658" y="553"/>
                  </a:lnTo>
                  <a:lnTo>
                    <a:pt x="2672" y="545"/>
                  </a:lnTo>
                  <a:lnTo>
                    <a:pt x="2687" y="536"/>
                  </a:lnTo>
                  <a:lnTo>
                    <a:pt x="2702" y="528"/>
                  </a:lnTo>
                  <a:lnTo>
                    <a:pt x="2717" y="523"/>
                  </a:lnTo>
                  <a:lnTo>
                    <a:pt x="2729" y="513"/>
                  </a:lnTo>
                  <a:lnTo>
                    <a:pt x="2742" y="506"/>
                  </a:lnTo>
                  <a:lnTo>
                    <a:pt x="2755" y="498"/>
                  </a:lnTo>
                  <a:lnTo>
                    <a:pt x="2769" y="494"/>
                  </a:lnTo>
                  <a:lnTo>
                    <a:pt x="2780" y="487"/>
                  </a:lnTo>
                  <a:lnTo>
                    <a:pt x="2793" y="481"/>
                  </a:lnTo>
                  <a:lnTo>
                    <a:pt x="2805" y="475"/>
                  </a:lnTo>
                  <a:lnTo>
                    <a:pt x="2816" y="469"/>
                  </a:lnTo>
                  <a:lnTo>
                    <a:pt x="2828" y="464"/>
                  </a:lnTo>
                  <a:lnTo>
                    <a:pt x="2837" y="460"/>
                  </a:lnTo>
                  <a:lnTo>
                    <a:pt x="2848" y="454"/>
                  </a:lnTo>
                  <a:lnTo>
                    <a:pt x="2860" y="452"/>
                  </a:lnTo>
                  <a:lnTo>
                    <a:pt x="2869" y="449"/>
                  </a:lnTo>
                  <a:lnTo>
                    <a:pt x="2877" y="445"/>
                  </a:lnTo>
                  <a:lnTo>
                    <a:pt x="2886" y="441"/>
                  </a:lnTo>
                  <a:lnTo>
                    <a:pt x="2896" y="441"/>
                  </a:lnTo>
                  <a:lnTo>
                    <a:pt x="2909" y="433"/>
                  </a:lnTo>
                  <a:lnTo>
                    <a:pt x="2924" y="428"/>
                  </a:lnTo>
                  <a:lnTo>
                    <a:pt x="2940" y="424"/>
                  </a:lnTo>
                  <a:lnTo>
                    <a:pt x="2953" y="420"/>
                  </a:lnTo>
                  <a:lnTo>
                    <a:pt x="2968" y="414"/>
                  </a:lnTo>
                  <a:lnTo>
                    <a:pt x="2982" y="411"/>
                  </a:lnTo>
                  <a:lnTo>
                    <a:pt x="2995" y="407"/>
                  </a:lnTo>
                  <a:lnTo>
                    <a:pt x="3010" y="403"/>
                  </a:lnTo>
                  <a:lnTo>
                    <a:pt x="3023" y="399"/>
                  </a:lnTo>
                  <a:lnTo>
                    <a:pt x="3035" y="393"/>
                  </a:lnTo>
                  <a:lnTo>
                    <a:pt x="3046" y="392"/>
                  </a:lnTo>
                  <a:lnTo>
                    <a:pt x="3059" y="388"/>
                  </a:lnTo>
                  <a:lnTo>
                    <a:pt x="3069" y="384"/>
                  </a:lnTo>
                  <a:lnTo>
                    <a:pt x="3080" y="382"/>
                  </a:lnTo>
                  <a:lnTo>
                    <a:pt x="3092" y="378"/>
                  </a:lnTo>
                  <a:lnTo>
                    <a:pt x="3103" y="378"/>
                  </a:lnTo>
                  <a:lnTo>
                    <a:pt x="3111" y="373"/>
                  </a:lnTo>
                  <a:lnTo>
                    <a:pt x="3120" y="371"/>
                  </a:lnTo>
                  <a:lnTo>
                    <a:pt x="3128" y="369"/>
                  </a:lnTo>
                  <a:lnTo>
                    <a:pt x="3137" y="367"/>
                  </a:lnTo>
                  <a:lnTo>
                    <a:pt x="3151" y="363"/>
                  </a:lnTo>
                  <a:lnTo>
                    <a:pt x="3164" y="363"/>
                  </a:lnTo>
                  <a:lnTo>
                    <a:pt x="3174" y="359"/>
                  </a:lnTo>
                  <a:lnTo>
                    <a:pt x="3181" y="357"/>
                  </a:lnTo>
                  <a:lnTo>
                    <a:pt x="3185" y="357"/>
                  </a:lnTo>
                  <a:lnTo>
                    <a:pt x="3189" y="357"/>
                  </a:lnTo>
                  <a:lnTo>
                    <a:pt x="2668" y="76"/>
                  </a:lnTo>
                  <a:lnTo>
                    <a:pt x="2666" y="76"/>
                  </a:lnTo>
                  <a:lnTo>
                    <a:pt x="2662" y="80"/>
                  </a:lnTo>
                  <a:lnTo>
                    <a:pt x="2656" y="84"/>
                  </a:lnTo>
                  <a:lnTo>
                    <a:pt x="2649" y="93"/>
                  </a:lnTo>
                  <a:lnTo>
                    <a:pt x="2639" y="103"/>
                  </a:lnTo>
                  <a:lnTo>
                    <a:pt x="2628" y="114"/>
                  </a:lnTo>
                  <a:lnTo>
                    <a:pt x="2620" y="120"/>
                  </a:lnTo>
                  <a:lnTo>
                    <a:pt x="2615" y="127"/>
                  </a:lnTo>
                  <a:lnTo>
                    <a:pt x="2607" y="133"/>
                  </a:lnTo>
                  <a:lnTo>
                    <a:pt x="2601" y="143"/>
                  </a:lnTo>
                  <a:lnTo>
                    <a:pt x="2592" y="148"/>
                  </a:lnTo>
                  <a:lnTo>
                    <a:pt x="2584" y="156"/>
                  </a:lnTo>
                  <a:lnTo>
                    <a:pt x="2575" y="165"/>
                  </a:lnTo>
                  <a:lnTo>
                    <a:pt x="2565" y="175"/>
                  </a:lnTo>
                  <a:lnTo>
                    <a:pt x="2556" y="182"/>
                  </a:lnTo>
                  <a:lnTo>
                    <a:pt x="2546" y="192"/>
                  </a:lnTo>
                  <a:lnTo>
                    <a:pt x="2535" y="201"/>
                  </a:lnTo>
                  <a:lnTo>
                    <a:pt x="2525" y="211"/>
                  </a:lnTo>
                  <a:lnTo>
                    <a:pt x="2514" y="219"/>
                  </a:lnTo>
                  <a:lnTo>
                    <a:pt x="2501" y="228"/>
                  </a:lnTo>
                  <a:lnTo>
                    <a:pt x="2489" y="238"/>
                  </a:lnTo>
                  <a:lnTo>
                    <a:pt x="2478" y="245"/>
                  </a:lnTo>
                  <a:lnTo>
                    <a:pt x="2464" y="255"/>
                  </a:lnTo>
                  <a:lnTo>
                    <a:pt x="2451" y="264"/>
                  </a:lnTo>
                  <a:lnTo>
                    <a:pt x="2438" y="274"/>
                  </a:lnTo>
                  <a:lnTo>
                    <a:pt x="2424" y="281"/>
                  </a:lnTo>
                  <a:lnTo>
                    <a:pt x="2409" y="289"/>
                  </a:lnTo>
                  <a:lnTo>
                    <a:pt x="2394" y="298"/>
                  </a:lnTo>
                  <a:lnTo>
                    <a:pt x="2379" y="306"/>
                  </a:lnTo>
                  <a:lnTo>
                    <a:pt x="2364" y="314"/>
                  </a:lnTo>
                  <a:lnTo>
                    <a:pt x="2347" y="321"/>
                  </a:lnTo>
                  <a:lnTo>
                    <a:pt x="2331" y="329"/>
                  </a:lnTo>
                  <a:lnTo>
                    <a:pt x="2314" y="336"/>
                  </a:lnTo>
                  <a:lnTo>
                    <a:pt x="2299" y="344"/>
                  </a:lnTo>
                  <a:lnTo>
                    <a:pt x="2282" y="350"/>
                  </a:lnTo>
                  <a:lnTo>
                    <a:pt x="2265" y="357"/>
                  </a:lnTo>
                  <a:lnTo>
                    <a:pt x="2248" y="363"/>
                  </a:lnTo>
                  <a:lnTo>
                    <a:pt x="2231" y="371"/>
                  </a:lnTo>
                  <a:lnTo>
                    <a:pt x="2212" y="374"/>
                  </a:lnTo>
                  <a:lnTo>
                    <a:pt x="2193" y="378"/>
                  </a:lnTo>
                  <a:lnTo>
                    <a:pt x="2175" y="384"/>
                  </a:lnTo>
                  <a:lnTo>
                    <a:pt x="2158" y="390"/>
                  </a:lnTo>
                  <a:lnTo>
                    <a:pt x="2137" y="392"/>
                  </a:lnTo>
                  <a:lnTo>
                    <a:pt x="2118" y="395"/>
                  </a:lnTo>
                  <a:lnTo>
                    <a:pt x="2097" y="397"/>
                  </a:lnTo>
                  <a:lnTo>
                    <a:pt x="2080" y="399"/>
                  </a:lnTo>
                  <a:lnTo>
                    <a:pt x="2059" y="399"/>
                  </a:lnTo>
                  <a:lnTo>
                    <a:pt x="2040" y="399"/>
                  </a:lnTo>
                  <a:lnTo>
                    <a:pt x="2018" y="399"/>
                  </a:lnTo>
                  <a:lnTo>
                    <a:pt x="1999" y="399"/>
                  </a:lnTo>
                  <a:lnTo>
                    <a:pt x="1978" y="397"/>
                  </a:lnTo>
                  <a:lnTo>
                    <a:pt x="1957" y="395"/>
                  </a:lnTo>
                  <a:lnTo>
                    <a:pt x="1934" y="392"/>
                  </a:lnTo>
                  <a:lnTo>
                    <a:pt x="1915" y="390"/>
                  </a:lnTo>
                  <a:lnTo>
                    <a:pt x="1892" y="384"/>
                  </a:lnTo>
                  <a:lnTo>
                    <a:pt x="1871" y="378"/>
                  </a:lnTo>
                  <a:lnTo>
                    <a:pt x="1848" y="373"/>
                  </a:lnTo>
                  <a:lnTo>
                    <a:pt x="1827" y="367"/>
                  </a:lnTo>
                  <a:lnTo>
                    <a:pt x="1805" y="357"/>
                  </a:lnTo>
                  <a:lnTo>
                    <a:pt x="1782" y="350"/>
                  </a:lnTo>
                  <a:lnTo>
                    <a:pt x="1761" y="342"/>
                  </a:lnTo>
                  <a:lnTo>
                    <a:pt x="1742" y="334"/>
                  </a:lnTo>
                  <a:lnTo>
                    <a:pt x="1723" y="325"/>
                  </a:lnTo>
                  <a:lnTo>
                    <a:pt x="1704" y="317"/>
                  </a:lnTo>
                  <a:lnTo>
                    <a:pt x="1685" y="310"/>
                  </a:lnTo>
                  <a:lnTo>
                    <a:pt x="1670" y="302"/>
                  </a:lnTo>
                  <a:lnTo>
                    <a:pt x="1651" y="295"/>
                  </a:lnTo>
                  <a:lnTo>
                    <a:pt x="1635" y="287"/>
                  </a:lnTo>
                  <a:lnTo>
                    <a:pt x="1618" y="279"/>
                  </a:lnTo>
                  <a:lnTo>
                    <a:pt x="1605" y="272"/>
                  </a:lnTo>
                  <a:lnTo>
                    <a:pt x="1590" y="262"/>
                  </a:lnTo>
                  <a:lnTo>
                    <a:pt x="1577" y="255"/>
                  </a:lnTo>
                  <a:lnTo>
                    <a:pt x="1563" y="247"/>
                  </a:lnTo>
                  <a:lnTo>
                    <a:pt x="1552" y="239"/>
                  </a:lnTo>
                  <a:lnTo>
                    <a:pt x="1538" y="230"/>
                  </a:lnTo>
                  <a:lnTo>
                    <a:pt x="1525" y="222"/>
                  </a:lnTo>
                  <a:lnTo>
                    <a:pt x="1514" y="215"/>
                  </a:lnTo>
                  <a:lnTo>
                    <a:pt x="1504" y="207"/>
                  </a:lnTo>
                  <a:lnTo>
                    <a:pt x="1495" y="198"/>
                  </a:lnTo>
                  <a:lnTo>
                    <a:pt x="1483" y="190"/>
                  </a:lnTo>
                  <a:lnTo>
                    <a:pt x="1474" y="182"/>
                  </a:lnTo>
                  <a:lnTo>
                    <a:pt x="1468" y="177"/>
                  </a:lnTo>
                  <a:lnTo>
                    <a:pt x="1459" y="167"/>
                  </a:lnTo>
                  <a:lnTo>
                    <a:pt x="1449" y="162"/>
                  </a:lnTo>
                  <a:lnTo>
                    <a:pt x="1442" y="154"/>
                  </a:lnTo>
                  <a:lnTo>
                    <a:pt x="1434" y="146"/>
                  </a:lnTo>
                  <a:lnTo>
                    <a:pt x="1426" y="139"/>
                  </a:lnTo>
                  <a:lnTo>
                    <a:pt x="1421" y="133"/>
                  </a:lnTo>
                  <a:lnTo>
                    <a:pt x="1415" y="125"/>
                  </a:lnTo>
                  <a:lnTo>
                    <a:pt x="1411" y="122"/>
                  </a:lnTo>
                  <a:lnTo>
                    <a:pt x="1398" y="108"/>
                  </a:lnTo>
                  <a:lnTo>
                    <a:pt x="1390" y="95"/>
                  </a:lnTo>
                  <a:lnTo>
                    <a:pt x="1381" y="82"/>
                  </a:lnTo>
                  <a:lnTo>
                    <a:pt x="1375" y="70"/>
                  </a:lnTo>
                  <a:lnTo>
                    <a:pt x="1369" y="59"/>
                  </a:lnTo>
                  <a:lnTo>
                    <a:pt x="1364" y="49"/>
                  </a:lnTo>
                  <a:lnTo>
                    <a:pt x="1360" y="42"/>
                  </a:lnTo>
                  <a:lnTo>
                    <a:pt x="1358" y="34"/>
                  </a:lnTo>
                  <a:lnTo>
                    <a:pt x="1354" y="19"/>
                  </a:lnTo>
                  <a:lnTo>
                    <a:pt x="1352" y="8"/>
                  </a:lnTo>
                  <a:lnTo>
                    <a:pt x="1352" y="2"/>
                  </a:lnTo>
                  <a:lnTo>
                    <a:pt x="1352" y="0"/>
                  </a:lnTo>
                  <a:lnTo>
                    <a:pt x="603" y="468"/>
                  </a:lnTo>
                  <a:lnTo>
                    <a:pt x="603" y="468"/>
                  </a:lnTo>
                  <a:close/>
                </a:path>
              </a:pathLst>
            </a:custGeom>
            <a:solidFill>
              <a:srgbClr val="78D1F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9" name="Freeform 11"/>
            <p:cNvSpPr>
              <a:spLocks/>
            </p:cNvSpPr>
            <p:nvPr/>
          </p:nvSpPr>
          <p:spPr bwMode="auto">
            <a:xfrm>
              <a:off x="1906" y="2496"/>
              <a:ext cx="379" cy="367"/>
            </a:xfrm>
            <a:custGeom>
              <a:avLst/>
              <a:gdLst/>
              <a:ahLst/>
              <a:cxnLst>
                <a:cxn ang="0">
                  <a:pos x="70" y="45"/>
                </a:cxn>
                <a:cxn ang="0">
                  <a:pos x="157" y="22"/>
                </a:cxn>
                <a:cxn ang="0">
                  <a:pos x="235" y="5"/>
                </a:cxn>
                <a:cxn ang="0">
                  <a:pos x="306" y="1"/>
                </a:cxn>
                <a:cxn ang="0">
                  <a:pos x="368" y="1"/>
                </a:cxn>
                <a:cxn ang="0">
                  <a:pos x="424" y="7"/>
                </a:cxn>
                <a:cxn ang="0">
                  <a:pos x="471" y="22"/>
                </a:cxn>
                <a:cxn ang="0">
                  <a:pos x="513" y="43"/>
                </a:cxn>
                <a:cxn ang="0">
                  <a:pos x="547" y="64"/>
                </a:cxn>
                <a:cxn ang="0">
                  <a:pos x="574" y="91"/>
                </a:cxn>
                <a:cxn ang="0">
                  <a:pos x="595" y="121"/>
                </a:cxn>
                <a:cxn ang="0">
                  <a:pos x="612" y="157"/>
                </a:cxn>
                <a:cxn ang="0">
                  <a:pos x="623" y="192"/>
                </a:cxn>
                <a:cxn ang="0">
                  <a:pos x="629" y="228"/>
                </a:cxn>
                <a:cxn ang="0">
                  <a:pos x="633" y="264"/>
                </a:cxn>
                <a:cxn ang="0">
                  <a:pos x="631" y="300"/>
                </a:cxn>
                <a:cxn ang="0">
                  <a:pos x="623" y="334"/>
                </a:cxn>
                <a:cxn ang="0">
                  <a:pos x="614" y="370"/>
                </a:cxn>
                <a:cxn ang="0">
                  <a:pos x="602" y="406"/>
                </a:cxn>
                <a:cxn ang="0">
                  <a:pos x="589" y="442"/>
                </a:cxn>
                <a:cxn ang="0">
                  <a:pos x="572" y="480"/>
                </a:cxn>
                <a:cxn ang="0">
                  <a:pos x="555" y="518"/>
                </a:cxn>
                <a:cxn ang="0">
                  <a:pos x="538" y="555"/>
                </a:cxn>
                <a:cxn ang="0">
                  <a:pos x="521" y="591"/>
                </a:cxn>
                <a:cxn ang="0">
                  <a:pos x="505" y="623"/>
                </a:cxn>
                <a:cxn ang="0">
                  <a:pos x="486" y="653"/>
                </a:cxn>
                <a:cxn ang="0">
                  <a:pos x="460" y="699"/>
                </a:cxn>
                <a:cxn ang="0">
                  <a:pos x="439" y="735"/>
                </a:cxn>
                <a:cxn ang="0">
                  <a:pos x="424" y="750"/>
                </a:cxn>
                <a:cxn ang="0">
                  <a:pos x="389" y="712"/>
                </a:cxn>
                <a:cxn ang="0">
                  <a:pos x="361" y="680"/>
                </a:cxn>
                <a:cxn ang="0">
                  <a:pos x="338" y="652"/>
                </a:cxn>
                <a:cxn ang="0">
                  <a:pos x="310" y="617"/>
                </a:cxn>
                <a:cxn ang="0">
                  <a:pos x="281" y="583"/>
                </a:cxn>
                <a:cxn ang="0">
                  <a:pos x="251" y="547"/>
                </a:cxn>
                <a:cxn ang="0">
                  <a:pos x="220" y="509"/>
                </a:cxn>
                <a:cxn ang="0">
                  <a:pos x="190" y="471"/>
                </a:cxn>
                <a:cxn ang="0">
                  <a:pos x="163" y="435"/>
                </a:cxn>
                <a:cxn ang="0">
                  <a:pos x="137" y="401"/>
                </a:cxn>
                <a:cxn ang="0">
                  <a:pos x="116" y="368"/>
                </a:cxn>
                <a:cxn ang="0">
                  <a:pos x="95" y="338"/>
                </a:cxn>
                <a:cxn ang="0">
                  <a:pos x="74" y="296"/>
                </a:cxn>
                <a:cxn ang="0">
                  <a:pos x="57" y="252"/>
                </a:cxn>
                <a:cxn ang="0">
                  <a:pos x="40" y="209"/>
                </a:cxn>
                <a:cxn ang="0">
                  <a:pos x="24" y="169"/>
                </a:cxn>
                <a:cxn ang="0">
                  <a:pos x="15" y="134"/>
                </a:cxn>
                <a:cxn ang="0">
                  <a:pos x="5" y="98"/>
                </a:cxn>
                <a:cxn ang="0">
                  <a:pos x="0" y="72"/>
                </a:cxn>
              </a:cxnLst>
              <a:rect l="0" t="0" r="r" b="b"/>
              <a:pathLst>
                <a:path w="633" h="756">
                  <a:moveTo>
                    <a:pt x="0" y="72"/>
                  </a:moveTo>
                  <a:lnTo>
                    <a:pt x="24" y="62"/>
                  </a:lnTo>
                  <a:lnTo>
                    <a:pt x="47" y="53"/>
                  </a:lnTo>
                  <a:lnTo>
                    <a:pt x="70" y="45"/>
                  </a:lnTo>
                  <a:lnTo>
                    <a:pt x="95" y="39"/>
                  </a:lnTo>
                  <a:lnTo>
                    <a:pt x="116" y="32"/>
                  </a:lnTo>
                  <a:lnTo>
                    <a:pt x="137" y="26"/>
                  </a:lnTo>
                  <a:lnTo>
                    <a:pt x="157" y="22"/>
                  </a:lnTo>
                  <a:lnTo>
                    <a:pt x="178" y="17"/>
                  </a:lnTo>
                  <a:lnTo>
                    <a:pt x="199" y="13"/>
                  </a:lnTo>
                  <a:lnTo>
                    <a:pt x="218" y="7"/>
                  </a:lnTo>
                  <a:lnTo>
                    <a:pt x="235" y="5"/>
                  </a:lnTo>
                  <a:lnTo>
                    <a:pt x="256" y="3"/>
                  </a:lnTo>
                  <a:lnTo>
                    <a:pt x="272" y="1"/>
                  </a:lnTo>
                  <a:lnTo>
                    <a:pt x="291" y="1"/>
                  </a:lnTo>
                  <a:lnTo>
                    <a:pt x="306" y="1"/>
                  </a:lnTo>
                  <a:lnTo>
                    <a:pt x="325" y="1"/>
                  </a:lnTo>
                  <a:lnTo>
                    <a:pt x="340" y="0"/>
                  </a:lnTo>
                  <a:lnTo>
                    <a:pt x="353" y="0"/>
                  </a:lnTo>
                  <a:lnTo>
                    <a:pt x="368" y="1"/>
                  </a:lnTo>
                  <a:lnTo>
                    <a:pt x="384" y="1"/>
                  </a:lnTo>
                  <a:lnTo>
                    <a:pt x="397" y="1"/>
                  </a:lnTo>
                  <a:lnTo>
                    <a:pt x="410" y="5"/>
                  </a:lnTo>
                  <a:lnTo>
                    <a:pt x="424" y="7"/>
                  </a:lnTo>
                  <a:lnTo>
                    <a:pt x="437" y="13"/>
                  </a:lnTo>
                  <a:lnTo>
                    <a:pt x="448" y="15"/>
                  </a:lnTo>
                  <a:lnTo>
                    <a:pt x="460" y="19"/>
                  </a:lnTo>
                  <a:lnTo>
                    <a:pt x="471" y="22"/>
                  </a:lnTo>
                  <a:lnTo>
                    <a:pt x="483" y="28"/>
                  </a:lnTo>
                  <a:lnTo>
                    <a:pt x="492" y="32"/>
                  </a:lnTo>
                  <a:lnTo>
                    <a:pt x="503" y="36"/>
                  </a:lnTo>
                  <a:lnTo>
                    <a:pt x="513" y="43"/>
                  </a:lnTo>
                  <a:lnTo>
                    <a:pt x="522" y="49"/>
                  </a:lnTo>
                  <a:lnTo>
                    <a:pt x="530" y="53"/>
                  </a:lnTo>
                  <a:lnTo>
                    <a:pt x="540" y="58"/>
                  </a:lnTo>
                  <a:lnTo>
                    <a:pt x="547" y="64"/>
                  </a:lnTo>
                  <a:lnTo>
                    <a:pt x="555" y="72"/>
                  </a:lnTo>
                  <a:lnTo>
                    <a:pt x="561" y="77"/>
                  </a:lnTo>
                  <a:lnTo>
                    <a:pt x="568" y="85"/>
                  </a:lnTo>
                  <a:lnTo>
                    <a:pt x="574" y="91"/>
                  </a:lnTo>
                  <a:lnTo>
                    <a:pt x="581" y="100"/>
                  </a:lnTo>
                  <a:lnTo>
                    <a:pt x="585" y="106"/>
                  </a:lnTo>
                  <a:lnTo>
                    <a:pt x="591" y="114"/>
                  </a:lnTo>
                  <a:lnTo>
                    <a:pt x="595" y="121"/>
                  </a:lnTo>
                  <a:lnTo>
                    <a:pt x="600" y="131"/>
                  </a:lnTo>
                  <a:lnTo>
                    <a:pt x="604" y="140"/>
                  </a:lnTo>
                  <a:lnTo>
                    <a:pt x="608" y="148"/>
                  </a:lnTo>
                  <a:lnTo>
                    <a:pt x="612" y="157"/>
                  </a:lnTo>
                  <a:lnTo>
                    <a:pt x="618" y="167"/>
                  </a:lnTo>
                  <a:lnTo>
                    <a:pt x="619" y="174"/>
                  </a:lnTo>
                  <a:lnTo>
                    <a:pt x="621" y="182"/>
                  </a:lnTo>
                  <a:lnTo>
                    <a:pt x="623" y="192"/>
                  </a:lnTo>
                  <a:lnTo>
                    <a:pt x="625" y="201"/>
                  </a:lnTo>
                  <a:lnTo>
                    <a:pt x="625" y="211"/>
                  </a:lnTo>
                  <a:lnTo>
                    <a:pt x="629" y="218"/>
                  </a:lnTo>
                  <a:lnTo>
                    <a:pt x="629" y="228"/>
                  </a:lnTo>
                  <a:lnTo>
                    <a:pt x="633" y="237"/>
                  </a:lnTo>
                  <a:lnTo>
                    <a:pt x="633" y="247"/>
                  </a:lnTo>
                  <a:lnTo>
                    <a:pt x="633" y="254"/>
                  </a:lnTo>
                  <a:lnTo>
                    <a:pt x="633" y="264"/>
                  </a:lnTo>
                  <a:lnTo>
                    <a:pt x="633" y="273"/>
                  </a:lnTo>
                  <a:lnTo>
                    <a:pt x="631" y="281"/>
                  </a:lnTo>
                  <a:lnTo>
                    <a:pt x="631" y="290"/>
                  </a:lnTo>
                  <a:lnTo>
                    <a:pt x="631" y="300"/>
                  </a:lnTo>
                  <a:lnTo>
                    <a:pt x="631" y="309"/>
                  </a:lnTo>
                  <a:lnTo>
                    <a:pt x="627" y="317"/>
                  </a:lnTo>
                  <a:lnTo>
                    <a:pt x="625" y="325"/>
                  </a:lnTo>
                  <a:lnTo>
                    <a:pt x="623" y="334"/>
                  </a:lnTo>
                  <a:lnTo>
                    <a:pt x="621" y="344"/>
                  </a:lnTo>
                  <a:lnTo>
                    <a:pt x="619" y="351"/>
                  </a:lnTo>
                  <a:lnTo>
                    <a:pt x="618" y="361"/>
                  </a:lnTo>
                  <a:lnTo>
                    <a:pt x="614" y="370"/>
                  </a:lnTo>
                  <a:lnTo>
                    <a:pt x="612" y="380"/>
                  </a:lnTo>
                  <a:lnTo>
                    <a:pt x="608" y="387"/>
                  </a:lnTo>
                  <a:lnTo>
                    <a:pt x="604" y="397"/>
                  </a:lnTo>
                  <a:lnTo>
                    <a:pt x="602" y="406"/>
                  </a:lnTo>
                  <a:lnTo>
                    <a:pt x="599" y="414"/>
                  </a:lnTo>
                  <a:lnTo>
                    <a:pt x="595" y="423"/>
                  </a:lnTo>
                  <a:lnTo>
                    <a:pt x="591" y="435"/>
                  </a:lnTo>
                  <a:lnTo>
                    <a:pt x="589" y="442"/>
                  </a:lnTo>
                  <a:lnTo>
                    <a:pt x="585" y="454"/>
                  </a:lnTo>
                  <a:lnTo>
                    <a:pt x="581" y="463"/>
                  </a:lnTo>
                  <a:lnTo>
                    <a:pt x="576" y="471"/>
                  </a:lnTo>
                  <a:lnTo>
                    <a:pt x="572" y="480"/>
                  </a:lnTo>
                  <a:lnTo>
                    <a:pt x="568" y="492"/>
                  </a:lnTo>
                  <a:lnTo>
                    <a:pt x="562" y="499"/>
                  </a:lnTo>
                  <a:lnTo>
                    <a:pt x="559" y="509"/>
                  </a:lnTo>
                  <a:lnTo>
                    <a:pt x="555" y="518"/>
                  </a:lnTo>
                  <a:lnTo>
                    <a:pt x="551" y="528"/>
                  </a:lnTo>
                  <a:lnTo>
                    <a:pt x="547" y="537"/>
                  </a:lnTo>
                  <a:lnTo>
                    <a:pt x="542" y="547"/>
                  </a:lnTo>
                  <a:lnTo>
                    <a:pt x="538" y="555"/>
                  </a:lnTo>
                  <a:lnTo>
                    <a:pt x="536" y="564"/>
                  </a:lnTo>
                  <a:lnTo>
                    <a:pt x="530" y="574"/>
                  </a:lnTo>
                  <a:lnTo>
                    <a:pt x="526" y="583"/>
                  </a:lnTo>
                  <a:lnTo>
                    <a:pt x="521" y="591"/>
                  </a:lnTo>
                  <a:lnTo>
                    <a:pt x="519" y="600"/>
                  </a:lnTo>
                  <a:lnTo>
                    <a:pt x="515" y="608"/>
                  </a:lnTo>
                  <a:lnTo>
                    <a:pt x="509" y="615"/>
                  </a:lnTo>
                  <a:lnTo>
                    <a:pt x="505" y="623"/>
                  </a:lnTo>
                  <a:lnTo>
                    <a:pt x="500" y="631"/>
                  </a:lnTo>
                  <a:lnTo>
                    <a:pt x="496" y="638"/>
                  </a:lnTo>
                  <a:lnTo>
                    <a:pt x="492" y="646"/>
                  </a:lnTo>
                  <a:lnTo>
                    <a:pt x="486" y="653"/>
                  </a:lnTo>
                  <a:lnTo>
                    <a:pt x="484" y="661"/>
                  </a:lnTo>
                  <a:lnTo>
                    <a:pt x="475" y="674"/>
                  </a:lnTo>
                  <a:lnTo>
                    <a:pt x="467" y="688"/>
                  </a:lnTo>
                  <a:lnTo>
                    <a:pt x="460" y="699"/>
                  </a:lnTo>
                  <a:lnTo>
                    <a:pt x="456" y="710"/>
                  </a:lnTo>
                  <a:lnTo>
                    <a:pt x="448" y="720"/>
                  </a:lnTo>
                  <a:lnTo>
                    <a:pt x="445" y="729"/>
                  </a:lnTo>
                  <a:lnTo>
                    <a:pt x="439" y="735"/>
                  </a:lnTo>
                  <a:lnTo>
                    <a:pt x="435" y="743"/>
                  </a:lnTo>
                  <a:lnTo>
                    <a:pt x="429" y="750"/>
                  </a:lnTo>
                  <a:lnTo>
                    <a:pt x="429" y="756"/>
                  </a:lnTo>
                  <a:lnTo>
                    <a:pt x="424" y="750"/>
                  </a:lnTo>
                  <a:lnTo>
                    <a:pt x="416" y="741"/>
                  </a:lnTo>
                  <a:lnTo>
                    <a:pt x="407" y="731"/>
                  </a:lnTo>
                  <a:lnTo>
                    <a:pt x="399" y="724"/>
                  </a:lnTo>
                  <a:lnTo>
                    <a:pt x="389" y="712"/>
                  </a:lnTo>
                  <a:lnTo>
                    <a:pt x="382" y="703"/>
                  </a:lnTo>
                  <a:lnTo>
                    <a:pt x="374" y="695"/>
                  </a:lnTo>
                  <a:lnTo>
                    <a:pt x="368" y="688"/>
                  </a:lnTo>
                  <a:lnTo>
                    <a:pt x="361" y="680"/>
                  </a:lnTo>
                  <a:lnTo>
                    <a:pt x="357" y="674"/>
                  </a:lnTo>
                  <a:lnTo>
                    <a:pt x="349" y="667"/>
                  </a:lnTo>
                  <a:lnTo>
                    <a:pt x="344" y="659"/>
                  </a:lnTo>
                  <a:lnTo>
                    <a:pt x="338" y="652"/>
                  </a:lnTo>
                  <a:lnTo>
                    <a:pt x="332" y="644"/>
                  </a:lnTo>
                  <a:lnTo>
                    <a:pt x="325" y="634"/>
                  </a:lnTo>
                  <a:lnTo>
                    <a:pt x="317" y="627"/>
                  </a:lnTo>
                  <a:lnTo>
                    <a:pt x="310" y="617"/>
                  </a:lnTo>
                  <a:lnTo>
                    <a:pt x="304" y="612"/>
                  </a:lnTo>
                  <a:lnTo>
                    <a:pt x="296" y="602"/>
                  </a:lnTo>
                  <a:lnTo>
                    <a:pt x="289" y="593"/>
                  </a:lnTo>
                  <a:lnTo>
                    <a:pt x="281" y="583"/>
                  </a:lnTo>
                  <a:lnTo>
                    <a:pt x="275" y="575"/>
                  </a:lnTo>
                  <a:lnTo>
                    <a:pt x="266" y="566"/>
                  </a:lnTo>
                  <a:lnTo>
                    <a:pt x="258" y="556"/>
                  </a:lnTo>
                  <a:lnTo>
                    <a:pt x="251" y="547"/>
                  </a:lnTo>
                  <a:lnTo>
                    <a:pt x="243" y="537"/>
                  </a:lnTo>
                  <a:lnTo>
                    <a:pt x="235" y="526"/>
                  </a:lnTo>
                  <a:lnTo>
                    <a:pt x="228" y="518"/>
                  </a:lnTo>
                  <a:lnTo>
                    <a:pt x="220" y="509"/>
                  </a:lnTo>
                  <a:lnTo>
                    <a:pt x="213" y="499"/>
                  </a:lnTo>
                  <a:lnTo>
                    <a:pt x="205" y="490"/>
                  </a:lnTo>
                  <a:lnTo>
                    <a:pt x="199" y="480"/>
                  </a:lnTo>
                  <a:lnTo>
                    <a:pt x="190" y="471"/>
                  </a:lnTo>
                  <a:lnTo>
                    <a:pt x="184" y="463"/>
                  </a:lnTo>
                  <a:lnTo>
                    <a:pt x="176" y="454"/>
                  </a:lnTo>
                  <a:lnTo>
                    <a:pt x="171" y="444"/>
                  </a:lnTo>
                  <a:lnTo>
                    <a:pt x="163" y="435"/>
                  </a:lnTo>
                  <a:lnTo>
                    <a:pt x="157" y="427"/>
                  </a:lnTo>
                  <a:lnTo>
                    <a:pt x="150" y="420"/>
                  </a:lnTo>
                  <a:lnTo>
                    <a:pt x="144" y="410"/>
                  </a:lnTo>
                  <a:lnTo>
                    <a:pt x="137" y="401"/>
                  </a:lnTo>
                  <a:lnTo>
                    <a:pt x="131" y="393"/>
                  </a:lnTo>
                  <a:lnTo>
                    <a:pt x="125" y="383"/>
                  </a:lnTo>
                  <a:lnTo>
                    <a:pt x="119" y="376"/>
                  </a:lnTo>
                  <a:lnTo>
                    <a:pt x="116" y="368"/>
                  </a:lnTo>
                  <a:lnTo>
                    <a:pt x="110" y="361"/>
                  </a:lnTo>
                  <a:lnTo>
                    <a:pt x="104" y="351"/>
                  </a:lnTo>
                  <a:lnTo>
                    <a:pt x="100" y="345"/>
                  </a:lnTo>
                  <a:lnTo>
                    <a:pt x="95" y="338"/>
                  </a:lnTo>
                  <a:lnTo>
                    <a:pt x="93" y="332"/>
                  </a:lnTo>
                  <a:lnTo>
                    <a:pt x="85" y="319"/>
                  </a:lnTo>
                  <a:lnTo>
                    <a:pt x="81" y="309"/>
                  </a:lnTo>
                  <a:lnTo>
                    <a:pt x="74" y="296"/>
                  </a:lnTo>
                  <a:lnTo>
                    <a:pt x="70" y="287"/>
                  </a:lnTo>
                  <a:lnTo>
                    <a:pt x="66" y="275"/>
                  </a:lnTo>
                  <a:lnTo>
                    <a:pt x="60" y="264"/>
                  </a:lnTo>
                  <a:lnTo>
                    <a:pt x="57" y="252"/>
                  </a:lnTo>
                  <a:lnTo>
                    <a:pt x="53" y="241"/>
                  </a:lnTo>
                  <a:lnTo>
                    <a:pt x="47" y="230"/>
                  </a:lnTo>
                  <a:lnTo>
                    <a:pt x="45" y="220"/>
                  </a:lnTo>
                  <a:lnTo>
                    <a:pt x="40" y="209"/>
                  </a:lnTo>
                  <a:lnTo>
                    <a:pt x="36" y="197"/>
                  </a:lnTo>
                  <a:lnTo>
                    <a:pt x="32" y="190"/>
                  </a:lnTo>
                  <a:lnTo>
                    <a:pt x="30" y="180"/>
                  </a:lnTo>
                  <a:lnTo>
                    <a:pt x="24" y="169"/>
                  </a:lnTo>
                  <a:lnTo>
                    <a:pt x="24" y="161"/>
                  </a:lnTo>
                  <a:lnTo>
                    <a:pt x="21" y="152"/>
                  </a:lnTo>
                  <a:lnTo>
                    <a:pt x="19" y="144"/>
                  </a:lnTo>
                  <a:lnTo>
                    <a:pt x="15" y="134"/>
                  </a:lnTo>
                  <a:lnTo>
                    <a:pt x="13" y="127"/>
                  </a:lnTo>
                  <a:lnTo>
                    <a:pt x="11" y="119"/>
                  </a:lnTo>
                  <a:lnTo>
                    <a:pt x="9" y="112"/>
                  </a:lnTo>
                  <a:lnTo>
                    <a:pt x="5" y="98"/>
                  </a:lnTo>
                  <a:lnTo>
                    <a:pt x="5" y="91"/>
                  </a:lnTo>
                  <a:lnTo>
                    <a:pt x="2" y="81"/>
                  </a:lnTo>
                  <a:lnTo>
                    <a:pt x="0" y="76"/>
                  </a:lnTo>
                  <a:lnTo>
                    <a:pt x="0" y="72"/>
                  </a:lnTo>
                  <a:lnTo>
                    <a:pt x="0" y="72"/>
                  </a:lnTo>
                  <a:close/>
                </a:path>
              </a:pathLst>
            </a:custGeom>
            <a:solidFill>
              <a:srgbClr val="00CC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0" name="Freeform 12"/>
            <p:cNvSpPr>
              <a:spLocks/>
            </p:cNvSpPr>
            <p:nvPr/>
          </p:nvSpPr>
          <p:spPr bwMode="auto">
            <a:xfrm>
              <a:off x="2688" y="2400"/>
              <a:ext cx="984" cy="788"/>
            </a:xfrm>
            <a:custGeom>
              <a:avLst/>
              <a:gdLst/>
              <a:ahLst/>
              <a:cxnLst>
                <a:cxn ang="0">
                  <a:pos x="1696" y="514"/>
                </a:cxn>
                <a:cxn ang="0">
                  <a:pos x="1527" y="451"/>
                </a:cxn>
                <a:cxn ang="0">
                  <a:pos x="1384" y="388"/>
                </a:cxn>
                <a:cxn ang="0">
                  <a:pos x="1261" y="324"/>
                </a:cxn>
                <a:cxn ang="0">
                  <a:pos x="1154" y="257"/>
                </a:cxn>
                <a:cxn ang="0">
                  <a:pos x="1065" y="194"/>
                </a:cxn>
                <a:cxn ang="0">
                  <a:pos x="981" y="135"/>
                </a:cxn>
                <a:cxn ang="0">
                  <a:pos x="907" y="86"/>
                </a:cxn>
                <a:cxn ang="0">
                  <a:pos x="833" y="44"/>
                </a:cxn>
                <a:cxn ang="0">
                  <a:pos x="759" y="16"/>
                </a:cxn>
                <a:cxn ang="0">
                  <a:pos x="683" y="0"/>
                </a:cxn>
                <a:cxn ang="0">
                  <a:pos x="595" y="4"/>
                </a:cxn>
                <a:cxn ang="0">
                  <a:pos x="496" y="31"/>
                </a:cxn>
                <a:cxn ang="0">
                  <a:pos x="396" y="75"/>
                </a:cxn>
                <a:cxn ang="0">
                  <a:pos x="297" y="132"/>
                </a:cxn>
                <a:cxn ang="0">
                  <a:pos x="206" y="198"/>
                </a:cxn>
                <a:cxn ang="0">
                  <a:pos x="122" y="270"/>
                </a:cxn>
                <a:cxn ang="0">
                  <a:pos x="59" y="344"/>
                </a:cxn>
                <a:cxn ang="0">
                  <a:pos x="17" y="417"/>
                </a:cxn>
                <a:cxn ang="0">
                  <a:pos x="0" y="483"/>
                </a:cxn>
                <a:cxn ang="0">
                  <a:pos x="17" y="542"/>
                </a:cxn>
                <a:cxn ang="0">
                  <a:pos x="67" y="592"/>
                </a:cxn>
                <a:cxn ang="0">
                  <a:pos x="118" y="633"/>
                </a:cxn>
                <a:cxn ang="0">
                  <a:pos x="171" y="673"/>
                </a:cxn>
                <a:cxn ang="0">
                  <a:pos x="219" y="709"/>
                </a:cxn>
                <a:cxn ang="0">
                  <a:pos x="263" y="745"/>
                </a:cxn>
                <a:cxn ang="0">
                  <a:pos x="312" y="783"/>
                </a:cxn>
                <a:cxn ang="0">
                  <a:pos x="377" y="844"/>
                </a:cxn>
                <a:cxn ang="0">
                  <a:pos x="417" y="905"/>
                </a:cxn>
                <a:cxn ang="0">
                  <a:pos x="424" y="970"/>
                </a:cxn>
                <a:cxn ang="0">
                  <a:pos x="420" y="1027"/>
                </a:cxn>
                <a:cxn ang="0">
                  <a:pos x="417" y="1082"/>
                </a:cxn>
                <a:cxn ang="0">
                  <a:pos x="411" y="1143"/>
                </a:cxn>
                <a:cxn ang="0">
                  <a:pos x="405" y="1205"/>
                </a:cxn>
                <a:cxn ang="0">
                  <a:pos x="398" y="1266"/>
                </a:cxn>
                <a:cxn ang="0">
                  <a:pos x="390" y="1319"/>
                </a:cxn>
                <a:cxn ang="0">
                  <a:pos x="380" y="1392"/>
                </a:cxn>
                <a:cxn ang="0">
                  <a:pos x="380" y="1420"/>
                </a:cxn>
                <a:cxn ang="0">
                  <a:pos x="426" y="1420"/>
                </a:cxn>
                <a:cxn ang="0">
                  <a:pos x="481" y="1418"/>
                </a:cxn>
                <a:cxn ang="0">
                  <a:pos x="553" y="1413"/>
                </a:cxn>
                <a:cxn ang="0">
                  <a:pos x="639" y="1403"/>
                </a:cxn>
                <a:cxn ang="0">
                  <a:pos x="742" y="1384"/>
                </a:cxn>
                <a:cxn ang="0">
                  <a:pos x="854" y="1354"/>
                </a:cxn>
                <a:cxn ang="0">
                  <a:pos x="981" y="1316"/>
                </a:cxn>
                <a:cxn ang="0">
                  <a:pos x="1114" y="1264"/>
                </a:cxn>
                <a:cxn ang="0">
                  <a:pos x="1257" y="1196"/>
                </a:cxn>
                <a:cxn ang="0">
                  <a:pos x="1401" y="1116"/>
                </a:cxn>
                <a:cxn ang="0">
                  <a:pos x="1531" y="1032"/>
                </a:cxn>
                <a:cxn ang="0">
                  <a:pos x="1637" y="953"/>
                </a:cxn>
                <a:cxn ang="0">
                  <a:pos x="1727" y="875"/>
                </a:cxn>
                <a:cxn ang="0">
                  <a:pos x="1797" y="804"/>
                </a:cxn>
                <a:cxn ang="0">
                  <a:pos x="1856" y="740"/>
                </a:cxn>
                <a:cxn ang="0">
                  <a:pos x="1898" y="683"/>
                </a:cxn>
                <a:cxn ang="0">
                  <a:pos x="1934" y="631"/>
                </a:cxn>
                <a:cxn ang="0">
                  <a:pos x="1964" y="573"/>
                </a:cxn>
              </a:cxnLst>
              <a:rect l="0" t="0" r="r" b="b"/>
              <a:pathLst>
                <a:path w="1968" h="1420">
                  <a:moveTo>
                    <a:pt x="1860" y="561"/>
                  </a:moveTo>
                  <a:lnTo>
                    <a:pt x="1824" y="550"/>
                  </a:lnTo>
                  <a:lnTo>
                    <a:pt x="1789" y="542"/>
                  </a:lnTo>
                  <a:lnTo>
                    <a:pt x="1757" y="533"/>
                  </a:lnTo>
                  <a:lnTo>
                    <a:pt x="1727" y="523"/>
                  </a:lnTo>
                  <a:lnTo>
                    <a:pt x="1696" y="514"/>
                  </a:lnTo>
                  <a:lnTo>
                    <a:pt x="1666" y="504"/>
                  </a:lnTo>
                  <a:lnTo>
                    <a:pt x="1635" y="495"/>
                  </a:lnTo>
                  <a:lnTo>
                    <a:pt x="1609" y="485"/>
                  </a:lnTo>
                  <a:lnTo>
                    <a:pt x="1580" y="472"/>
                  </a:lnTo>
                  <a:lnTo>
                    <a:pt x="1554" y="464"/>
                  </a:lnTo>
                  <a:lnTo>
                    <a:pt x="1527" y="451"/>
                  </a:lnTo>
                  <a:lnTo>
                    <a:pt x="1502" y="443"/>
                  </a:lnTo>
                  <a:lnTo>
                    <a:pt x="1476" y="430"/>
                  </a:lnTo>
                  <a:lnTo>
                    <a:pt x="1453" y="422"/>
                  </a:lnTo>
                  <a:lnTo>
                    <a:pt x="1430" y="409"/>
                  </a:lnTo>
                  <a:lnTo>
                    <a:pt x="1407" y="401"/>
                  </a:lnTo>
                  <a:lnTo>
                    <a:pt x="1384" y="388"/>
                  </a:lnTo>
                  <a:lnTo>
                    <a:pt x="1362" y="379"/>
                  </a:lnTo>
                  <a:lnTo>
                    <a:pt x="1341" y="367"/>
                  </a:lnTo>
                  <a:lnTo>
                    <a:pt x="1322" y="356"/>
                  </a:lnTo>
                  <a:lnTo>
                    <a:pt x="1299" y="344"/>
                  </a:lnTo>
                  <a:lnTo>
                    <a:pt x="1280" y="333"/>
                  </a:lnTo>
                  <a:lnTo>
                    <a:pt x="1261" y="324"/>
                  </a:lnTo>
                  <a:lnTo>
                    <a:pt x="1244" y="312"/>
                  </a:lnTo>
                  <a:lnTo>
                    <a:pt x="1225" y="301"/>
                  </a:lnTo>
                  <a:lnTo>
                    <a:pt x="1206" y="289"/>
                  </a:lnTo>
                  <a:lnTo>
                    <a:pt x="1188" y="278"/>
                  </a:lnTo>
                  <a:lnTo>
                    <a:pt x="1173" y="268"/>
                  </a:lnTo>
                  <a:lnTo>
                    <a:pt x="1154" y="257"/>
                  </a:lnTo>
                  <a:lnTo>
                    <a:pt x="1141" y="247"/>
                  </a:lnTo>
                  <a:lnTo>
                    <a:pt x="1124" y="236"/>
                  </a:lnTo>
                  <a:lnTo>
                    <a:pt x="1111" y="227"/>
                  </a:lnTo>
                  <a:lnTo>
                    <a:pt x="1093" y="215"/>
                  </a:lnTo>
                  <a:lnTo>
                    <a:pt x="1078" y="206"/>
                  </a:lnTo>
                  <a:lnTo>
                    <a:pt x="1065" y="194"/>
                  </a:lnTo>
                  <a:lnTo>
                    <a:pt x="1050" y="185"/>
                  </a:lnTo>
                  <a:lnTo>
                    <a:pt x="1036" y="175"/>
                  </a:lnTo>
                  <a:lnTo>
                    <a:pt x="1023" y="164"/>
                  </a:lnTo>
                  <a:lnTo>
                    <a:pt x="1008" y="156"/>
                  </a:lnTo>
                  <a:lnTo>
                    <a:pt x="995" y="147"/>
                  </a:lnTo>
                  <a:lnTo>
                    <a:pt x="981" y="135"/>
                  </a:lnTo>
                  <a:lnTo>
                    <a:pt x="968" y="128"/>
                  </a:lnTo>
                  <a:lnTo>
                    <a:pt x="957" y="118"/>
                  </a:lnTo>
                  <a:lnTo>
                    <a:pt x="945" y="111"/>
                  </a:lnTo>
                  <a:lnTo>
                    <a:pt x="932" y="101"/>
                  </a:lnTo>
                  <a:lnTo>
                    <a:pt x="919" y="94"/>
                  </a:lnTo>
                  <a:lnTo>
                    <a:pt x="907" y="86"/>
                  </a:lnTo>
                  <a:lnTo>
                    <a:pt x="896" y="78"/>
                  </a:lnTo>
                  <a:lnTo>
                    <a:pt x="882" y="71"/>
                  </a:lnTo>
                  <a:lnTo>
                    <a:pt x="869" y="63"/>
                  </a:lnTo>
                  <a:lnTo>
                    <a:pt x="858" y="56"/>
                  </a:lnTo>
                  <a:lnTo>
                    <a:pt x="846" y="52"/>
                  </a:lnTo>
                  <a:lnTo>
                    <a:pt x="833" y="44"/>
                  </a:lnTo>
                  <a:lnTo>
                    <a:pt x="822" y="36"/>
                  </a:lnTo>
                  <a:lnTo>
                    <a:pt x="808" y="33"/>
                  </a:lnTo>
                  <a:lnTo>
                    <a:pt x="799" y="29"/>
                  </a:lnTo>
                  <a:lnTo>
                    <a:pt x="785" y="23"/>
                  </a:lnTo>
                  <a:lnTo>
                    <a:pt x="772" y="19"/>
                  </a:lnTo>
                  <a:lnTo>
                    <a:pt x="759" y="16"/>
                  </a:lnTo>
                  <a:lnTo>
                    <a:pt x="747" y="12"/>
                  </a:lnTo>
                  <a:lnTo>
                    <a:pt x="734" y="8"/>
                  </a:lnTo>
                  <a:lnTo>
                    <a:pt x="723" y="6"/>
                  </a:lnTo>
                  <a:lnTo>
                    <a:pt x="709" y="2"/>
                  </a:lnTo>
                  <a:lnTo>
                    <a:pt x="698" y="2"/>
                  </a:lnTo>
                  <a:lnTo>
                    <a:pt x="683" y="0"/>
                  </a:lnTo>
                  <a:lnTo>
                    <a:pt x="669" y="0"/>
                  </a:lnTo>
                  <a:lnTo>
                    <a:pt x="654" y="0"/>
                  </a:lnTo>
                  <a:lnTo>
                    <a:pt x="641" y="0"/>
                  </a:lnTo>
                  <a:lnTo>
                    <a:pt x="624" y="0"/>
                  </a:lnTo>
                  <a:lnTo>
                    <a:pt x="611" y="2"/>
                  </a:lnTo>
                  <a:lnTo>
                    <a:pt x="595" y="4"/>
                  </a:lnTo>
                  <a:lnTo>
                    <a:pt x="580" y="10"/>
                  </a:lnTo>
                  <a:lnTo>
                    <a:pt x="561" y="12"/>
                  </a:lnTo>
                  <a:lnTo>
                    <a:pt x="548" y="16"/>
                  </a:lnTo>
                  <a:lnTo>
                    <a:pt x="529" y="21"/>
                  </a:lnTo>
                  <a:lnTo>
                    <a:pt x="514" y="25"/>
                  </a:lnTo>
                  <a:lnTo>
                    <a:pt x="496" y="31"/>
                  </a:lnTo>
                  <a:lnTo>
                    <a:pt x="481" y="36"/>
                  </a:lnTo>
                  <a:lnTo>
                    <a:pt x="464" y="44"/>
                  </a:lnTo>
                  <a:lnTo>
                    <a:pt x="449" y="52"/>
                  </a:lnTo>
                  <a:lnTo>
                    <a:pt x="430" y="59"/>
                  </a:lnTo>
                  <a:lnTo>
                    <a:pt x="415" y="65"/>
                  </a:lnTo>
                  <a:lnTo>
                    <a:pt x="396" y="75"/>
                  </a:lnTo>
                  <a:lnTo>
                    <a:pt x="380" y="84"/>
                  </a:lnTo>
                  <a:lnTo>
                    <a:pt x="361" y="94"/>
                  </a:lnTo>
                  <a:lnTo>
                    <a:pt x="346" y="101"/>
                  </a:lnTo>
                  <a:lnTo>
                    <a:pt x="329" y="113"/>
                  </a:lnTo>
                  <a:lnTo>
                    <a:pt x="314" y="122"/>
                  </a:lnTo>
                  <a:lnTo>
                    <a:pt x="297" y="132"/>
                  </a:lnTo>
                  <a:lnTo>
                    <a:pt x="282" y="143"/>
                  </a:lnTo>
                  <a:lnTo>
                    <a:pt x="264" y="152"/>
                  </a:lnTo>
                  <a:lnTo>
                    <a:pt x="249" y="164"/>
                  </a:lnTo>
                  <a:lnTo>
                    <a:pt x="234" y="175"/>
                  </a:lnTo>
                  <a:lnTo>
                    <a:pt x="219" y="187"/>
                  </a:lnTo>
                  <a:lnTo>
                    <a:pt x="206" y="198"/>
                  </a:lnTo>
                  <a:lnTo>
                    <a:pt x="192" y="211"/>
                  </a:lnTo>
                  <a:lnTo>
                    <a:pt x="177" y="221"/>
                  </a:lnTo>
                  <a:lnTo>
                    <a:pt x="162" y="234"/>
                  </a:lnTo>
                  <a:lnTo>
                    <a:pt x="149" y="246"/>
                  </a:lnTo>
                  <a:lnTo>
                    <a:pt x="137" y="259"/>
                  </a:lnTo>
                  <a:lnTo>
                    <a:pt x="122" y="270"/>
                  </a:lnTo>
                  <a:lnTo>
                    <a:pt x="110" y="282"/>
                  </a:lnTo>
                  <a:lnTo>
                    <a:pt x="99" y="295"/>
                  </a:lnTo>
                  <a:lnTo>
                    <a:pt x="88" y="308"/>
                  </a:lnTo>
                  <a:lnTo>
                    <a:pt x="76" y="320"/>
                  </a:lnTo>
                  <a:lnTo>
                    <a:pt x="67" y="331"/>
                  </a:lnTo>
                  <a:lnTo>
                    <a:pt x="59" y="344"/>
                  </a:lnTo>
                  <a:lnTo>
                    <a:pt x="50" y="356"/>
                  </a:lnTo>
                  <a:lnTo>
                    <a:pt x="40" y="367"/>
                  </a:lnTo>
                  <a:lnTo>
                    <a:pt x="34" y="381"/>
                  </a:lnTo>
                  <a:lnTo>
                    <a:pt x="27" y="392"/>
                  </a:lnTo>
                  <a:lnTo>
                    <a:pt x="23" y="405"/>
                  </a:lnTo>
                  <a:lnTo>
                    <a:pt x="17" y="417"/>
                  </a:lnTo>
                  <a:lnTo>
                    <a:pt x="12" y="428"/>
                  </a:lnTo>
                  <a:lnTo>
                    <a:pt x="8" y="439"/>
                  </a:lnTo>
                  <a:lnTo>
                    <a:pt x="4" y="451"/>
                  </a:lnTo>
                  <a:lnTo>
                    <a:pt x="2" y="462"/>
                  </a:lnTo>
                  <a:lnTo>
                    <a:pt x="0" y="472"/>
                  </a:lnTo>
                  <a:lnTo>
                    <a:pt x="0" y="483"/>
                  </a:lnTo>
                  <a:lnTo>
                    <a:pt x="2" y="495"/>
                  </a:lnTo>
                  <a:lnTo>
                    <a:pt x="2" y="504"/>
                  </a:lnTo>
                  <a:lnTo>
                    <a:pt x="4" y="514"/>
                  </a:lnTo>
                  <a:lnTo>
                    <a:pt x="8" y="523"/>
                  </a:lnTo>
                  <a:lnTo>
                    <a:pt x="12" y="534"/>
                  </a:lnTo>
                  <a:lnTo>
                    <a:pt x="17" y="542"/>
                  </a:lnTo>
                  <a:lnTo>
                    <a:pt x="25" y="552"/>
                  </a:lnTo>
                  <a:lnTo>
                    <a:pt x="31" y="561"/>
                  </a:lnTo>
                  <a:lnTo>
                    <a:pt x="42" y="571"/>
                  </a:lnTo>
                  <a:lnTo>
                    <a:pt x="50" y="576"/>
                  </a:lnTo>
                  <a:lnTo>
                    <a:pt x="59" y="584"/>
                  </a:lnTo>
                  <a:lnTo>
                    <a:pt x="67" y="592"/>
                  </a:lnTo>
                  <a:lnTo>
                    <a:pt x="76" y="597"/>
                  </a:lnTo>
                  <a:lnTo>
                    <a:pt x="84" y="605"/>
                  </a:lnTo>
                  <a:lnTo>
                    <a:pt x="93" y="612"/>
                  </a:lnTo>
                  <a:lnTo>
                    <a:pt x="101" y="620"/>
                  </a:lnTo>
                  <a:lnTo>
                    <a:pt x="110" y="628"/>
                  </a:lnTo>
                  <a:lnTo>
                    <a:pt x="118" y="633"/>
                  </a:lnTo>
                  <a:lnTo>
                    <a:pt x="128" y="641"/>
                  </a:lnTo>
                  <a:lnTo>
                    <a:pt x="137" y="647"/>
                  </a:lnTo>
                  <a:lnTo>
                    <a:pt x="145" y="654"/>
                  </a:lnTo>
                  <a:lnTo>
                    <a:pt x="152" y="660"/>
                  </a:lnTo>
                  <a:lnTo>
                    <a:pt x="162" y="668"/>
                  </a:lnTo>
                  <a:lnTo>
                    <a:pt x="171" y="673"/>
                  </a:lnTo>
                  <a:lnTo>
                    <a:pt x="179" y="681"/>
                  </a:lnTo>
                  <a:lnTo>
                    <a:pt x="187" y="685"/>
                  </a:lnTo>
                  <a:lnTo>
                    <a:pt x="194" y="692"/>
                  </a:lnTo>
                  <a:lnTo>
                    <a:pt x="202" y="696"/>
                  </a:lnTo>
                  <a:lnTo>
                    <a:pt x="211" y="704"/>
                  </a:lnTo>
                  <a:lnTo>
                    <a:pt x="219" y="709"/>
                  </a:lnTo>
                  <a:lnTo>
                    <a:pt x="226" y="717"/>
                  </a:lnTo>
                  <a:lnTo>
                    <a:pt x="234" y="721"/>
                  </a:lnTo>
                  <a:lnTo>
                    <a:pt x="242" y="728"/>
                  </a:lnTo>
                  <a:lnTo>
                    <a:pt x="247" y="732"/>
                  </a:lnTo>
                  <a:lnTo>
                    <a:pt x="257" y="738"/>
                  </a:lnTo>
                  <a:lnTo>
                    <a:pt x="263" y="745"/>
                  </a:lnTo>
                  <a:lnTo>
                    <a:pt x="272" y="751"/>
                  </a:lnTo>
                  <a:lnTo>
                    <a:pt x="278" y="757"/>
                  </a:lnTo>
                  <a:lnTo>
                    <a:pt x="285" y="763"/>
                  </a:lnTo>
                  <a:lnTo>
                    <a:pt x="293" y="768"/>
                  </a:lnTo>
                  <a:lnTo>
                    <a:pt x="301" y="774"/>
                  </a:lnTo>
                  <a:lnTo>
                    <a:pt x="312" y="783"/>
                  </a:lnTo>
                  <a:lnTo>
                    <a:pt x="325" y="795"/>
                  </a:lnTo>
                  <a:lnTo>
                    <a:pt x="337" y="804"/>
                  </a:lnTo>
                  <a:lnTo>
                    <a:pt x="348" y="816"/>
                  </a:lnTo>
                  <a:lnTo>
                    <a:pt x="358" y="823"/>
                  </a:lnTo>
                  <a:lnTo>
                    <a:pt x="367" y="835"/>
                  </a:lnTo>
                  <a:lnTo>
                    <a:pt x="377" y="844"/>
                  </a:lnTo>
                  <a:lnTo>
                    <a:pt x="388" y="856"/>
                  </a:lnTo>
                  <a:lnTo>
                    <a:pt x="394" y="865"/>
                  </a:lnTo>
                  <a:lnTo>
                    <a:pt x="401" y="875"/>
                  </a:lnTo>
                  <a:lnTo>
                    <a:pt x="407" y="886"/>
                  </a:lnTo>
                  <a:lnTo>
                    <a:pt x="413" y="896"/>
                  </a:lnTo>
                  <a:lnTo>
                    <a:pt x="417" y="905"/>
                  </a:lnTo>
                  <a:lnTo>
                    <a:pt x="420" y="915"/>
                  </a:lnTo>
                  <a:lnTo>
                    <a:pt x="422" y="926"/>
                  </a:lnTo>
                  <a:lnTo>
                    <a:pt x="424" y="936"/>
                  </a:lnTo>
                  <a:lnTo>
                    <a:pt x="424" y="945"/>
                  </a:lnTo>
                  <a:lnTo>
                    <a:pt x="424" y="956"/>
                  </a:lnTo>
                  <a:lnTo>
                    <a:pt x="424" y="970"/>
                  </a:lnTo>
                  <a:lnTo>
                    <a:pt x="424" y="985"/>
                  </a:lnTo>
                  <a:lnTo>
                    <a:pt x="422" y="993"/>
                  </a:lnTo>
                  <a:lnTo>
                    <a:pt x="422" y="1000"/>
                  </a:lnTo>
                  <a:lnTo>
                    <a:pt x="422" y="1010"/>
                  </a:lnTo>
                  <a:lnTo>
                    <a:pt x="422" y="1019"/>
                  </a:lnTo>
                  <a:lnTo>
                    <a:pt x="420" y="1027"/>
                  </a:lnTo>
                  <a:lnTo>
                    <a:pt x="420" y="1036"/>
                  </a:lnTo>
                  <a:lnTo>
                    <a:pt x="420" y="1046"/>
                  </a:lnTo>
                  <a:lnTo>
                    <a:pt x="420" y="1055"/>
                  </a:lnTo>
                  <a:lnTo>
                    <a:pt x="418" y="1065"/>
                  </a:lnTo>
                  <a:lnTo>
                    <a:pt x="417" y="1074"/>
                  </a:lnTo>
                  <a:lnTo>
                    <a:pt x="417" y="1082"/>
                  </a:lnTo>
                  <a:lnTo>
                    <a:pt x="417" y="1093"/>
                  </a:lnTo>
                  <a:lnTo>
                    <a:pt x="415" y="1103"/>
                  </a:lnTo>
                  <a:lnTo>
                    <a:pt x="415" y="1112"/>
                  </a:lnTo>
                  <a:lnTo>
                    <a:pt x="413" y="1124"/>
                  </a:lnTo>
                  <a:lnTo>
                    <a:pt x="413" y="1133"/>
                  </a:lnTo>
                  <a:lnTo>
                    <a:pt x="411" y="1143"/>
                  </a:lnTo>
                  <a:lnTo>
                    <a:pt x="409" y="1154"/>
                  </a:lnTo>
                  <a:lnTo>
                    <a:pt x="409" y="1164"/>
                  </a:lnTo>
                  <a:lnTo>
                    <a:pt x="409" y="1175"/>
                  </a:lnTo>
                  <a:lnTo>
                    <a:pt x="407" y="1185"/>
                  </a:lnTo>
                  <a:lnTo>
                    <a:pt x="407" y="1196"/>
                  </a:lnTo>
                  <a:lnTo>
                    <a:pt x="405" y="1205"/>
                  </a:lnTo>
                  <a:lnTo>
                    <a:pt x="405" y="1217"/>
                  </a:lnTo>
                  <a:lnTo>
                    <a:pt x="401" y="1226"/>
                  </a:lnTo>
                  <a:lnTo>
                    <a:pt x="401" y="1236"/>
                  </a:lnTo>
                  <a:lnTo>
                    <a:pt x="399" y="1245"/>
                  </a:lnTo>
                  <a:lnTo>
                    <a:pt x="399" y="1257"/>
                  </a:lnTo>
                  <a:lnTo>
                    <a:pt x="398" y="1266"/>
                  </a:lnTo>
                  <a:lnTo>
                    <a:pt x="396" y="1274"/>
                  </a:lnTo>
                  <a:lnTo>
                    <a:pt x="394" y="1283"/>
                  </a:lnTo>
                  <a:lnTo>
                    <a:pt x="394" y="1293"/>
                  </a:lnTo>
                  <a:lnTo>
                    <a:pt x="394" y="1300"/>
                  </a:lnTo>
                  <a:lnTo>
                    <a:pt x="392" y="1310"/>
                  </a:lnTo>
                  <a:lnTo>
                    <a:pt x="390" y="1319"/>
                  </a:lnTo>
                  <a:lnTo>
                    <a:pt x="390" y="1329"/>
                  </a:lnTo>
                  <a:lnTo>
                    <a:pt x="388" y="1342"/>
                  </a:lnTo>
                  <a:lnTo>
                    <a:pt x="388" y="1359"/>
                  </a:lnTo>
                  <a:lnTo>
                    <a:pt x="384" y="1371"/>
                  </a:lnTo>
                  <a:lnTo>
                    <a:pt x="382" y="1384"/>
                  </a:lnTo>
                  <a:lnTo>
                    <a:pt x="380" y="1392"/>
                  </a:lnTo>
                  <a:lnTo>
                    <a:pt x="380" y="1403"/>
                  </a:lnTo>
                  <a:lnTo>
                    <a:pt x="380" y="1411"/>
                  </a:lnTo>
                  <a:lnTo>
                    <a:pt x="380" y="1416"/>
                  </a:lnTo>
                  <a:lnTo>
                    <a:pt x="380" y="1418"/>
                  </a:lnTo>
                  <a:lnTo>
                    <a:pt x="380" y="1420"/>
                  </a:lnTo>
                  <a:lnTo>
                    <a:pt x="380" y="1420"/>
                  </a:lnTo>
                  <a:lnTo>
                    <a:pt x="384" y="1420"/>
                  </a:lnTo>
                  <a:lnTo>
                    <a:pt x="388" y="1420"/>
                  </a:lnTo>
                  <a:lnTo>
                    <a:pt x="398" y="1420"/>
                  </a:lnTo>
                  <a:lnTo>
                    <a:pt x="407" y="1420"/>
                  </a:lnTo>
                  <a:lnTo>
                    <a:pt x="420" y="1420"/>
                  </a:lnTo>
                  <a:lnTo>
                    <a:pt x="426" y="1420"/>
                  </a:lnTo>
                  <a:lnTo>
                    <a:pt x="436" y="1420"/>
                  </a:lnTo>
                  <a:lnTo>
                    <a:pt x="443" y="1420"/>
                  </a:lnTo>
                  <a:lnTo>
                    <a:pt x="453" y="1420"/>
                  </a:lnTo>
                  <a:lnTo>
                    <a:pt x="462" y="1418"/>
                  </a:lnTo>
                  <a:lnTo>
                    <a:pt x="472" y="1418"/>
                  </a:lnTo>
                  <a:lnTo>
                    <a:pt x="481" y="1418"/>
                  </a:lnTo>
                  <a:lnTo>
                    <a:pt x="493" y="1418"/>
                  </a:lnTo>
                  <a:lnTo>
                    <a:pt x="502" y="1416"/>
                  </a:lnTo>
                  <a:lnTo>
                    <a:pt x="514" y="1416"/>
                  </a:lnTo>
                  <a:lnTo>
                    <a:pt x="527" y="1415"/>
                  </a:lnTo>
                  <a:lnTo>
                    <a:pt x="540" y="1415"/>
                  </a:lnTo>
                  <a:lnTo>
                    <a:pt x="553" y="1413"/>
                  </a:lnTo>
                  <a:lnTo>
                    <a:pt x="567" y="1413"/>
                  </a:lnTo>
                  <a:lnTo>
                    <a:pt x="580" y="1409"/>
                  </a:lnTo>
                  <a:lnTo>
                    <a:pt x="595" y="1409"/>
                  </a:lnTo>
                  <a:lnTo>
                    <a:pt x="609" y="1405"/>
                  </a:lnTo>
                  <a:lnTo>
                    <a:pt x="624" y="1405"/>
                  </a:lnTo>
                  <a:lnTo>
                    <a:pt x="639" y="1403"/>
                  </a:lnTo>
                  <a:lnTo>
                    <a:pt x="658" y="1401"/>
                  </a:lnTo>
                  <a:lnTo>
                    <a:pt x="673" y="1397"/>
                  </a:lnTo>
                  <a:lnTo>
                    <a:pt x="688" y="1394"/>
                  </a:lnTo>
                  <a:lnTo>
                    <a:pt x="706" y="1392"/>
                  </a:lnTo>
                  <a:lnTo>
                    <a:pt x="723" y="1388"/>
                  </a:lnTo>
                  <a:lnTo>
                    <a:pt x="742" y="1384"/>
                  </a:lnTo>
                  <a:lnTo>
                    <a:pt x="759" y="1378"/>
                  </a:lnTo>
                  <a:lnTo>
                    <a:pt x="778" y="1375"/>
                  </a:lnTo>
                  <a:lnTo>
                    <a:pt x="797" y="1371"/>
                  </a:lnTo>
                  <a:lnTo>
                    <a:pt x="814" y="1365"/>
                  </a:lnTo>
                  <a:lnTo>
                    <a:pt x="833" y="1359"/>
                  </a:lnTo>
                  <a:lnTo>
                    <a:pt x="854" y="1354"/>
                  </a:lnTo>
                  <a:lnTo>
                    <a:pt x="877" y="1350"/>
                  </a:lnTo>
                  <a:lnTo>
                    <a:pt x="896" y="1342"/>
                  </a:lnTo>
                  <a:lnTo>
                    <a:pt x="917" y="1337"/>
                  </a:lnTo>
                  <a:lnTo>
                    <a:pt x="938" y="1331"/>
                  </a:lnTo>
                  <a:lnTo>
                    <a:pt x="960" y="1325"/>
                  </a:lnTo>
                  <a:lnTo>
                    <a:pt x="981" y="1316"/>
                  </a:lnTo>
                  <a:lnTo>
                    <a:pt x="1000" y="1308"/>
                  </a:lnTo>
                  <a:lnTo>
                    <a:pt x="1023" y="1300"/>
                  </a:lnTo>
                  <a:lnTo>
                    <a:pt x="1046" y="1293"/>
                  </a:lnTo>
                  <a:lnTo>
                    <a:pt x="1069" y="1281"/>
                  </a:lnTo>
                  <a:lnTo>
                    <a:pt x="1092" y="1272"/>
                  </a:lnTo>
                  <a:lnTo>
                    <a:pt x="1114" y="1264"/>
                  </a:lnTo>
                  <a:lnTo>
                    <a:pt x="1139" y="1255"/>
                  </a:lnTo>
                  <a:lnTo>
                    <a:pt x="1162" y="1243"/>
                  </a:lnTo>
                  <a:lnTo>
                    <a:pt x="1185" y="1230"/>
                  </a:lnTo>
                  <a:lnTo>
                    <a:pt x="1209" y="1219"/>
                  </a:lnTo>
                  <a:lnTo>
                    <a:pt x="1232" y="1209"/>
                  </a:lnTo>
                  <a:lnTo>
                    <a:pt x="1257" y="1196"/>
                  </a:lnTo>
                  <a:lnTo>
                    <a:pt x="1282" y="1185"/>
                  </a:lnTo>
                  <a:lnTo>
                    <a:pt x="1306" y="1171"/>
                  </a:lnTo>
                  <a:lnTo>
                    <a:pt x="1333" y="1160"/>
                  </a:lnTo>
                  <a:lnTo>
                    <a:pt x="1356" y="1145"/>
                  </a:lnTo>
                  <a:lnTo>
                    <a:pt x="1379" y="1131"/>
                  </a:lnTo>
                  <a:lnTo>
                    <a:pt x="1401" y="1116"/>
                  </a:lnTo>
                  <a:lnTo>
                    <a:pt x="1426" y="1103"/>
                  </a:lnTo>
                  <a:lnTo>
                    <a:pt x="1447" y="1088"/>
                  </a:lnTo>
                  <a:lnTo>
                    <a:pt x="1468" y="1074"/>
                  </a:lnTo>
                  <a:lnTo>
                    <a:pt x="1491" y="1061"/>
                  </a:lnTo>
                  <a:lnTo>
                    <a:pt x="1512" y="1048"/>
                  </a:lnTo>
                  <a:lnTo>
                    <a:pt x="1531" y="1032"/>
                  </a:lnTo>
                  <a:lnTo>
                    <a:pt x="1550" y="1019"/>
                  </a:lnTo>
                  <a:lnTo>
                    <a:pt x="1567" y="1006"/>
                  </a:lnTo>
                  <a:lnTo>
                    <a:pt x="1588" y="993"/>
                  </a:lnTo>
                  <a:lnTo>
                    <a:pt x="1603" y="979"/>
                  </a:lnTo>
                  <a:lnTo>
                    <a:pt x="1622" y="966"/>
                  </a:lnTo>
                  <a:lnTo>
                    <a:pt x="1637" y="953"/>
                  </a:lnTo>
                  <a:lnTo>
                    <a:pt x="1654" y="941"/>
                  </a:lnTo>
                  <a:lnTo>
                    <a:pt x="1670" y="928"/>
                  </a:lnTo>
                  <a:lnTo>
                    <a:pt x="1685" y="915"/>
                  </a:lnTo>
                  <a:lnTo>
                    <a:pt x="1698" y="899"/>
                  </a:lnTo>
                  <a:lnTo>
                    <a:pt x="1713" y="888"/>
                  </a:lnTo>
                  <a:lnTo>
                    <a:pt x="1727" y="875"/>
                  </a:lnTo>
                  <a:lnTo>
                    <a:pt x="1740" y="863"/>
                  </a:lnTo>
                  <a:lnTo>
                    <a:pt x="1751" y="850"/>
                  </a:lnTo>
                  <a:lnTo>
                    <a:pt x="1765" y="841"/>
                  </a:lnTo>
                  <a:lnTo>
                    <a:pt x="1776" y="827"/>
                  </a:lnTo>
                  <a:lnTo>
                    <a:pt x="1787" y="816"/>
                  </a:lnTo>
                  <a:lnTo>
                    <a:pt x="1797" y="804"/>
                  </a:lnTo>
                  <a:lnTo>
                    <a:pt x="1810" y="795"/>
                  </a:lnTo>
                  <a:lnTo>
                    <a:pt x="1818" y="782"/>
                  </a:lnTo>
                  <a:lnTo>
                    <a:pt x="1829" y="772"/>
                  </a:lnTo>
                  <a:lnTo>
                    <a:pt x="1839" y="761"/>
                  </a:lnTo>
                  <a:lnTo>
                    <a:pt x="1848" y="753"/>
                  </a:lnTo>
                  <a:lnTo>
                    <a:pt x="1856" y="740"/>
                  </a:lnTo>
                  <a:lnTo>
                    <a:pt x="1863" y="730"/>
                  </a:lnTo>
                  <a:lnTo>
                    <a:pt x="1871" y="721"/>
                  </a:lnTo>
                  <a:lnTo>
                    <a:pt x="1879" y="711"/>
                  </a:lnTo>
                  <a:lnTo>
                    <a:pt x="1884" y="702"/>
                  </a:lnTo>
                  <a:lnTo>
                    <a:pt x="1892" y="692"/>
                  </a:lnTo>
                  <a:lnTo>
                    <a:pt x="1898" y="683"/>
                  </a:lnTo>
                  <a:lnTo>
                    <a:pt x="1905" y="675"/>
                  </a:lnTo>
                  <a:lnTo>
                    <a:pt x="1909" y="668"/>
                  </a:lnTo>
                  <a:lnTo>
                    <a:pt x="1915" y="660"/>
                  </a:lnTo>
                  <a:lnTo>
                    <a:pt x="1920" y="652"/>
                  </a:lnTo>
                  <a:lnTo>
                    <a:pt x="1926" y="645"/>
                  </a:lnTo>
                  <a:lnTo>
                    <a:pt x="1934" y="631"/>
                  </a:lnTo>
                  <a:lnTo>
                    <a:pt x="1943" y="620"/>
                  </a:lnTo>
                  <a:lnTo>
                    <a:pt x="1947" y="605"/>
                  </a:lnTo>
                  <a:lnTo>
                    <a:pt x="1953" y="597"/>
                  </a:lnTo>
                  <a:lnTo>
                    <a:pt x="1957" y="588"/>
                  </a:lnTo>
                  <a:lnTo>
                    <a:pt x="1962" y="582"/>
                  </a:lnTo>
                  <a:lnTo>
                    <a:pt x="1964" y="573"/>
                  </a:lnTo>
                  <a:lnTo>
                    <a:pt x="1968" y="571"/>
                  </a:lnTo>
                  <a:lnTo>
                    <a:pt x="1860" y="561"/>
                  </a:lnTo>
                  <a:lnTo>
                    <a:pt x="1860" y="561"/>
                  </a:lnTo>
                  <a:close/>
                </a:path>
              </a:pathLst>
            </a:custGeom>
            <a:solidFill>
              <a:srgbClr val="00CC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1" name="Freeform 13"/>
            <p:cNvSpPr>
              <a:spLocks/>
            </p:cNvSpPr>
            <p:nvPr/>
          </p:nvSpPr>
          <p:spPr bwMode="auto">
            <a:xfrm>
              <a:off x="2928" y="1344"/>
              <a:ext cx="937" cy="1104"/>
            </a:xfrm>
            <a:custGeom>
              <a:avLst/>
              <a:gdLst/>
              <a:ahLst/>
              <a:cxnLst>
                <a:cxn ang="0">
                  <a:pos x="945" y="15"/>
                </a:cxn>
                <a:cxn ang="0">
                  <a:pos x="719" y="114"/>
                </a:cxn>
                <a:cxn ang="0">
                  <a:pos x="491" y="276"/>
                </a:cxn>
                <a:cxn ang="0">
                  <a:pos x="291" y="456"/>
                </a:cxn>
                <a:cxn ang="0">
                  <a:pos x="149" y="618"/>
                </a:cxn>
                <a:cxn ang="0">
                  <a:pos x="107" y="732"/>
                </a:cxn>
                <a:cxn ang="0">
                  <a:pos x="196" y="724"/>
                </a:cxn>
                <a:cxn ang="0">
                  <a:pos x="322" y="709"/>
                </a:cxn>
                <a:cxn ang="0">
                  <a:pos x="460" y="692"/>
                </a:cxn>
                <a:cxn ang="0">
                  <a:pos x="595" y="682"/>
                </a:cxn>
                <a:cxn ang="0">
                  <a:pos x="710" y="686"/>
                </a:cxn>
                <a:cxn ang="0">
                  <a:pos x="795" y="753"/>
                </a:cxn>
                <a:cxn ang="0">
                  <a:pos x="761" y="871"/>
                </a:cxn>
                <a:cxn ang="0">
                  <a:pos x="713" y="943"/>
                </a:cxn>
                <a:cxn ang="0">
                  <a:pos x="652" y="1013"/>
                </a:cxn>
                <a:cxn ang="0">
                  <a:pos x="582" y="1076"/>
                </a:cxn>
                <a:cxn ang="0">
                  <a:pos x="510" y="1125"/>
                </a:cxn>
                <a:cxn ang="0">
                  <a:pos x="417" y="1158"/>
                </a:cxn>
                <a:cxn ang="0">
                  <a:pos x="324" y="1159"/>
                </a:cxn>
                <a:cxn ang="0">
                  <a:pos x="225" y="1146"/>
                </a:cxn>
                <a:cxn ang="0">
                  <a:pos x="133" y="1135"/>
                </a:cxn>
                <a:cxn ang="0">
                  <a:pos x="19" y="1140"/>
                </a:cxn>
                <a:cxn ang="0">
                  <a:pos x="14" y="1237"/>
                </a:cxn>
                <a:cxn ang="0">
                  <a:pos x="101" y="1359"/>
                </a:cxn>
                <a:cxn ang="0">
                  <a:pos x="189" y="1483"/>
                </a:cxn>
                <a:cxn ang="0">
                  <a:pos x="185" y="1597"/>
                </a:cxn>
                <a:cxn ang="0">
                  <a:pos x="114" y="1709"/>
                </a:cxn>
                <a:cxn ang="0">
                  <a:pos x="63" y="1819"/>
                </a:cxn>
                <a:cxn ang="0">
                  <a:pos x="109" y="1920"/>
                </a:cxn>
                <a:cxn ang="0">
                  <a:pos x="238" y="1933"/>
                </a:cxn>
                <a:cxn ang="0">
                  <a:pos x="324" y="1912"/>
                </a:cxn>
                <a:cxn ang="0">
                  <a:pos x="417" y="1882"/>
                </a:cxn>
                <a:cxn ang="0">
                  <a:pos x="517" y="1855"/>
                </a:cxn>
                <a:cxn ang="0">
                  <a:pos x="622" y="1846"/>
                </a:cxn>
                <a:cxn ang="0">
                  <a:pos x="730" y="1861"/>
                </a:cxn>
                <a:cxn ang="0">
                  <a:pos x="839" y="1905"/>
                </a:cxn>
                <a:cxn ang="0">
                  <a:pos x="943" y="1967"/>
                </a:cxn>
                <a:cxn ang="0">
                  <a:pos x="1044" y="2030"/>
                </a:cxn>
                <a:cxn ang="0">
                  <a:pos x="1137" y="2087"/>
                </a:cxn>
                <a:cxn ang="0">
                  <a:pos x="1227" y="2125"/>
                </a:cxn>
                <a:cxn ang="0">
                  <a:pos x="1352" y="2097"/>
                </a:cxn>
                <a:cxn ang="0">
                  <a:pos x="1461" y="1994"/>
                </a:cxn>
                <a:cxn ang="0">
                  <a:pos x="1557" y="1905"/>
                </a:cxn>
                <a:cxn ang="0">
                  <a:pos x="1654" y="1897"/>
                </a:cxn>
                <a:cxn ang="0">
                  <a:pos x="1757" y="1912"/>
                </a:cxn>
                <a:cxn ang="0">
                  <a:pos x="1850" y="1929"/>
                </a:cxn>
                <a:cxn ang="0">
                  <a:pos x="1862" y="1855"/>
                </a:cxn>
                <a:cxn ang="0">
                  <a:pos x="1871" y="1733"/>
                </a:cxn>
                <a:cxn ang="0">
                  <a:pos x="1873" y="1627"/>
                </a:cxn>
                <a:cxn ang="0">
                  <a:pos x="1871" y="1505"/>
                </a:cxn>
                <a:cxn ang="0">
                  <a:pos x="1864" y="1382"/>
                </a:cxn>
                <a:cxn ang="0">
                  <a:pos x="1850" y="1279"/>
                </a:cxn>
                <a:cxn ang="0">
                  <a:pos x="1833" y="1173"/>
                </a:cxn>
                <a:cxn ang="0">
                  <a:pos x="1808" y="1068"/>
                </a:cxn>
                <a:cxn ang="0">
                  <a:pos x="1780" y="962"/>
                </a:cxn>
                <a:cxn ang="0">
                  <a:pos x="1740" y="853"/>
                </a:cxn>
                <a:cxn ang="0">
                  <a:pos x="1694" y="751"/>
                </a:cxn>
                <a:cxn ang="0">
                  <a:pos x="1575" y="536"/>
                </a:cxn>
                <a:cxn ang="0">
                  <a:pos x="1455" y="354"/>
                </a:cxn>
                <a:cxn ang="0">
                  <a:pos x="1348" y="215"/>
                </a:cxn>
                <a:cxn ang="0">
                  <a:pos x="1257" y="116"/>
                </a:cxn>
                <a:cxn ang="0">
                  <a:pos x="1181" y="46"/>
                </a:cxn>
              </a:cxnLst>
              <a:rect l="0" t="0" r="r" b="b"/>
              <a:pathLst>
                <a:path w="1875" h="2133">
                  <a:moveTo>
                    <a:pt x="1124" y="11"/>
                  </a:moveTo>
                  <a:lnTo>
                    <a:pt x="1103" y="6"/>
                  </a:lnTo>
                  <a:lnTo>
                    <a:pt x="1086" y="2"/>
                  </a:lnTo>
                  <a:lnTo>
                    <a:pt x="1067" y="0"/>
                  </a:lnTo>
                  <a:lnTo>
                    <a:pt x="1048" y="0"/>
                  </a:lnTo>
                  <a:lnTo>
                    <a:pt x="1027" y="0"/>
                  </a:lnTo>
                  <a:lnTo>
                    <a:pt x="1008" y="2"/>
                  </a:lnTo>
                  <a:lnTo>
                    <a:pt x="987" y="6"/>
                  </a:lnTo>
                  <a:lnTo>
                    <a:pt x="968" y="9"/>
                  </a:lnTo>
                  <a:lnTo>
                    <a:pt x="945" y="15"/>
                  </a:lnTo>
                  <a:lnTo>
                    <a:pt x="924" y="21"/>
                  </a:lnTo>
                  <a:lnTo>
                    <a:pt x="902" y="27"/>
                  </a:lnTo>
                  <a:lnTo>
                    <a:pt x="881" y="36"/>
                  </a:lnTo>
                  <a:lnTo>
                    <a:pt x="860" y="44"/>
                  </a:lnTo>
                  <a:lnTo>
                    <a:pt x="837" y="53"/>
                  </a:lnTo>
                  <a:lnTo>
                    <a:pt x="814" y="63"/>
                  </a:lnTo>
                  <a:lnTo>
                    <a:pt x="791" y="76"/>
                  </a:lnTo>
                  <a:lnTo>
                    <a:pt x="768" y="86"/>
                  </a:lnTo>
                  <a:lnTo>
                    <a:pt x="744" y="101"/>
                  </a:lnTo>
                  <a:lnTo>
                    <a:pt x="719" y="114"/>
                  </a:lnTo>
                  <a:lnTo>
                    <a:pt x="698" y="129"/>
                  </a:lnTo>
                  <a:lnTo>
                    <a:pt x="673" y="143"/>
                  </a:lnTo>
                  <a:lnTo>
                    <a:pt x="651" y="156"/>
                  </a:lnTo>
                  <a:lnTo>
                    <a:pt x="628" y="171"/>
                  </a:lnTo>
                  <a:lnTo>
                    <a:pt x="605" y="190"/>
                  </a:lnTo>
                  <a:lnTo>
                    <a:pt x="580" y="205"/>
                  </a:lnTo>
                  <a:lnTo>
                    <a:pt x="559" y="220"/>
                  </a:lnTo>
                  <a:lnTo>
                    <a:pt x="536" y="239"/>
                  </a:lnTo>
                  <a:lnTo>
                    <a:pt x="514" y="257"/>
                  </a:lnTo>
                  <a:lnTo>
                    <a:pt x="491" y="276"/>
                  </a:lnTo>
                  <a:lnTo>
                    <a:pt x="468" y="293"/>
                  </a:lnTo>
                  <a:lnTo>
                    <a:pt x="447" y="312"/>
                  </a:lnTo>
                  <a:lnTo>
                    <a:pt x="428" y="331"/>
                  </a:lnTo>
                  <a:lnTo>
                    <a:pt x="405" y="348"/>
                  </a:lnTo>
                  <a:lnTo>
                    <a:pt x="384" y="367"/>
                  </a:lnTo>
                  <a:lnTo>
                    <a:pt x="363" y="384"/>
                  </a:lnTo>
                  <a:lnTo>
                    <a:pt x="346" y="403"/>
                  </a:lnTo>
                  <a:lnTo>
                    <a:pt x="327" y="420"/>
                  </a:lnTo>
                  <a:lnTo>
                    <a:pt x="308" y="437"/>
                  </a:lnTo>
                  <a:lnTo>
                    <a:pt x="291" y="456"/>
                  </a:lnTo>
                  <a:lnTo>
                    <a:pt x="274" y="473"/>
                  </a:lnTo>
                  <a:lnTo>
                    <a:pt x="257" y="490"/>
                  </a:lnTo>
                  <a:lnTo>
                    <a:pt x="240" y="507"/>
                  </a:lnTo>
                  <a:lnTo>
                    <a:pt x="225" y="525"/>
                  </a:lnTo>
                  <a:lnTo>
                    <a:pt x="211" y="542"/>
                  </a:lnTo>
                  <a:lnTo>
                    <a:pt x="196" y="557"/>
                  </a:lnTo>
                  <a:lnTo>
                    <a:pt x="183" y="572"/>
                  </a:lnTo>
                  <a:lnTo>
                    <a:pt x="170" y="587"/>
                  </a:lnTo>
                  <a:lnTo>
                    <a:pt x="162" y="604"/>
                  </a:lnTo>
                  <a:lnTo>
                    <a:pt x="149" y="618"/>
                  </a:lnTo>
                  <a:lnTo>
                    <a:pt x="141" y="631"/>
                  </a:lnTo>
                  <a:lnTo>
                    <a:pt x="130" y="642"/>
                  </a:lnTo>
                  <a:lnTo>
                    <a:pt x="124" y="656"/>
                  </a:lnTo>
                  <a:lnTo>
                    <a:pt x="116" y="667"/>
                  </a:lnTo>
                  <a:lnTo>
                    <a:pt x="113" y="677"/>
                  </a:lnTo>
                  <a:lnTo>
                    <a:pt x="107" y="688"/>
                  </a:lnTo>
                  <a:lnTo>
                    <a:pt x="105" y="698"/>
                  </a:lnTo>
                  <a:lnTo>
                    <a:pt x="99" y="711"/>
                  </a:lnTo>
                  <a:lnTo>
                    <a:pt x="99" y="724"/>
                  </a:lnTo>
                  <a:lnTo>
                    <a:pt x="107" y="732"/>
                  </a:lnTo>
                  <a:lnTo>
                    <a:pt x="120" y="734"/>
                  </a:lnTo>
                  <a:lnTo>
                    <a:pt x="126" y="732"/>
                  </a:lnTo>
                  <a:lnTo>
                    <a:pt x="133" y="732"/>
                  </a:lnTo>
                  <a:lnTo>
                    <a:pt x="141" y="732"/>
                  </a:lnTo>
                  <a:lnTo>
                    <a:pt x="149" y="732"/>
                  </a:lnTo>
                  <a:lnTo>
                    <a:pt x="158" y="730"/>
                  </a:lnTo>
                  <a:lnTo>
                    <a:pt x="168" y="730"/>
                  </a:lnTo>
                  <a:lnTo>
                    <a:pt x="175" y="728"/>
                  </a:lnTo>
                  <a:lnTo>
                    <a:pt x="189" y="728"/>
                  </a:lnTo>
                  <a:lnTo>
                    <a:pt x="196" y="724"/>
                  </a:lnTo>
                  <a:lnTo>
                    <a:pt x="209" y="724"/>
                  </a:lnTo>
                  <a:lnTo>
                    <a:pt x="219" y="722"/>
                  </a:lnTo>
                  <a:lnTo>
                    <a:pt x="230" y="722"/>
                  </a:lnTo>
                  <a:lnTo>
                    <a:pt x="244" y="718"/>
                  </a:lnTo>
                  <a:lnTo>
                    <a:pt x="255" y="718"/>
                  </a:lnTo>
                  <a:lnTo>
                    <a:pt x="268" y="717"/>
                  </a:lnTo>
                  <a:lnTo>
                    <a:pt x="282" y="717"/>
                  </a:lnTo>
                  <a:lnTo>
                    <a:pt x="295" y="713"/>
                  </a:lnTo>
                  <a:lnTo>
                    <a:pt x="308" y="711"/>
                  </a:lnTo>
                  <a:lnTo>
                    <a:pt x="322" y="709"/>
                  </a:lnTo>
                  <a:lnTo>
                    <a:pt x="335" y="709"/>
                  </a:lnTo>
                  <a:lnTo>
                    <a:pt x="348" y="705"/>
                  </a:lnTo>
                  <a:lnTo>
                    <a:pt x="362" y="703"/>
                  </a:lnTo>
                  <a:lnTo>
                    <a:pt x="375" y="701"/>
                  </a:lnTo>
                  <a:lnTo>
                    <a:pt x="390" y="701"/>
                  </a:lnTo>
                  <a:lnTo>
                    <a:pt x="403" y="698"/>
                  </a:lnTo>
                  <a:lnTo>
                    <a:pt x="417" y="698"/>
                  </a:lnTo>
                  <a:lnTo>
                    <a:pt x="432" y="696"/>
                  </a:lnTo>
                  <a:lnTo>
                    <a:pt x="447" y="694"/>
                  </a:lnTo>
                  <a:lnTo>
                    <a:pt x="460" y="692"/>
                  </a:lnTo>
                  <a:lnTo>
                    <a:pt x="474" y="690"/>
                  </a:lnTo>
                  <a:lnTo>
                    <a:pt x="489" y="690"/>
                  </a:lnTo>
                  <a:lnTo>
                    <a:pt x="502" y="690"/>
                  </a:lnTo>
                  <a:lnTo>
                    <a:pt x="517" y="686"/>
                  </a:lnTo>
                  <a:lnTo>
                    <a:pt x="531" y="684"/>
                  </a:lnTo>
                  <a:lnTo>
                    <a:pt x="544" y="682"/>
                  </a:lnTo>
                  <a:lnTo>
                    <a:pt x="557" y="682"/>
                  </a:lnTo>
                  <a:lnTo>
                    <a:pt x="569" y="682"/>
                  </a:lnTo>
                  <a:lnTo>
                    <a:pt x="582" y="682"/>
                  </a:lnTo>
                  <a:lnTo>
                    <a:pt x="595" y="682"/>
                  </a:lnTo>
                  <a:lnTo>
                    <a:pt x="609" y="682"/>
                  </a:lnTo>
                  <a:lnTo>
                    <a:pt x="622" y="680"/>
                  </a:lnTo>
                  <a:lnTo>
                    <a:pt x="633" y="680"/>
                  </a:lnTo>
                  <a:lnTo>
                    <a:pt x="645" y="680"/>
                  </a:lnTo>
                  <a:lnTo>
                    <a:pt x="656" y="682"/>
                  </a:lnTo>
                  <a:lnTo>
                    <a:pt x="668" y="682"/>
                  </a:lnTo>
                  <a:lnTo>
                    <a:pt x="677" y="682"/>
                  </a:lnTo>
                  <a:lnTo>
                    <a:pt x="689" y="682"/>
                  </a:lnTo>
                  <a:lnTo>
                    <a:pt x="700" y="686"/>
                  </a:lnTo>
                  <a:lnTo>
                    <a:pt x="710" y="686"/>
                  </a:lnTo>
                  <a:lnTo>
                    <a:pt x="719" y="688"/>
                  </a:lnTo>
                  <a:lnTo>
                    <a:pt x="727" y="690"/>
                  </a:lnTo>
                  <a:lnTo>
                    <a:pt x="736" y="692"/>
                  </a:lnTo>
                  <a:lnTo>
                    <a:pt x="751" y="696"/>
                  </a:lnTo>
                  <a:lnTo>
                    <a:pt x="765" y="703"/>
                  </a:lnTo>
                  <a:lnTo>
                    <a:pt x="776" y="709"/>
                  </a:lnTo>
                  <a:lnTo>
                    <a:pt x="784" y="718"/>
                  </a:lnTo>
                  <a:lnTo>
                    <a:pt x="789" y="728"/>
                  </a:lnTo>
                  <a:lnTo>
                    <a:pt x="795" y="741"/>
                  </a:lnTo>
                  <a:lnTo>
                    <a:pt x="795" y="753"/>
                  </a:lnTo>
                  <a:lnTo>
                    <a:pt x="795" y="766"/>
                  </a:lnTo>
                  <a:lnTo>
                    <a:pt x="793" y="779"/>
                  </a:lnTo>
                  <a:lnTo>
                    <a:pt x="791" y="793"/>
                  </a:lnTo>
                  <a:lnTo>
                    <a:pt x="787" y="806"/>
                  </a:lnTo>
                  <a:lnTo>
                    <a:pt x="782" y="819"/>
                  </a:lnTo>
                  <a:lnTo>
                    <a:pt x="778" y="834"/>
                  </a:lnTo>
                  <a:lnTo>
                    <a:pt x="774" y="850"/>
                  </a:lnTo>
                  <a:lnTo>
                    <a:pt x="768" y="855"/>
                  </a:lnTo>
                  <a:lnTo>
                    <a:pt x="765" y="863"/>
                  </a:lnTo>
                  <a:lnTo>
                    <a:pt x="761" y="871"/>
                  </a:lnTo>
                  <a:lnTo>
                    <a:pt x="757" y="878"/>
                  </a:lnTo>
                  <a:lnTo>
                    <a:pt x="753" y="884"/>
                  </a:lnTo>
                  <a:lnTo>
                    <a:pt x="748" y="893"/>
                  </a:lnTo>
                  <a:lnTo>
                    <a:pt x="744" y="899"/>
                  </a:lnTo>
                  <a:lnTo>
                    <a:pt x="740" y="907"/>
                  </a:lnTo>
                  <a:lnTo>
                    <a:pt x="734" y="914"/>
                  </a:lnTo>
                  <a:lnTo>
                    <a:pt x="730" y="922"/>
                  </a:lnTo>
                  <a:lnTo>
                    <a:pt x="725" y="928"/>
                  </a:lnTo>
                  <a:lnTo>
                    <a:pt x="719" y="937"/>
                  </a:lnTo>
                  <a:lnTo>
                    <a:pt x="713" y="943"/>
                  </a:lnTo>
                  <a:lnTo>
                    <a:pt x="710" y="950"/>
                  </a:lnTo>
                  <a:lnTo>
                    <a:pt x="704" y="958"/>
                  </a:lnTo>
                  <a:lnTo>
                    <a:pt x="698" y="967"/>
                  </a:lnTo>
                  <a:lnTo>
                    <a:pt x="690" y="973"/>
                  </a:lnTo>
                  <a:lnTo>
                    <a:pt x="685" y="981"/>
                  </a:lnTo>
                  <a:lnTo>
                    <a:pt x="679" y="986"/>
                  </a:lnTo>
                  <a:lnTo>
                    <a:pt x="673" y="994"/>
                  </a:lnTo>
                  <a:lnTo>
                    <a:pt x="666" y="1000"/>
                  </a:lnTo>
                  <a:lnTo>
                    <a:pt x="660" y="1007"/>
                  </a:lnTo>
                  <a:lnTo>
                    <a:pt x="652" y="1013"/>
                  </a:lnTo>
                  <a:lnTo>
                    <a:pt x="647" y="1021"/>
                  </a:lnTo>
                  <a:lnTo>
                    <a:pt x="639" y="1026"/>
                  </a:lnTo>
                  <a:lnTo>
                    <a:pt x="632" y="1034"/>
                  </a:lnTo>
                  <a:lnTo>
                    <a:pt x="624" y="1040"/>
                  </a:lnTo>
                  <a:lnTo>
                    <a:pt x="618" y="1047"/>
                  </a:lnTo>
                  <a:lnTo>
                    <a:pt x="611" y="1053"/>
                  </a:lnTo>
                  <a:lnTo>
                    <a:pt x="605" y="1059"/>
                  </a:lnTo>
                  <a:lnTo>
                    <a:pt x="597" y="1064"/>
                  </a:lnTo>
                  <a:lnTo>
                    <a:pt x="592" y="1072"/>
                  </a:lnTo>
                  <a:lnTo>
                    <a:pt x="582" y="1076"/>
                  </a:lnTo>
                  <a:lnTo>
                    <a:pt x="576" y="1083"/>
                  </a:lnTo>
                  <a:lnTo>
                    <a:pt x="567" y="1087"/>
                  </a:lnTo>
                  <a:lnTo>
                    <a:pt x="561" y="1093"/>
                  </a:lnTo>
                  <a:lnTo>
                    <a:pt x="554" y="1097"/>
                  </a:lnTo>
                  <a:lnTo>
                    <a:pt x="546" y="1104"/>
                  </a:lnTo>
                  <a:lnTo>
                    <a:pt x="538" y="1108"/>
                  </a:lnTo>
                  <a:lnTo>
                    <a:pt x="533" y="1114"/>
                  </a:lnTo>
                  <a:lnTo>
                    <a:pt x="525" y="1118"/>
                  </a:lnTo>
                  <a:lnTo>
                    <a:pt x="517" y="1121"/>
                  </a:lnTo>
                  <a:lnTo>
                    <a:pt x="510" y="1125"/>
                  </a:lnTo>
                  <a:lnTo>
                    <a:pt x="502" y="1131"/>
                  </a:lnTo>
                  <a:lnTo>
                    <a:pt x="497" y="1133"/>
                  </a:lnTo>
                  <a:lnTo>
                    <a:pt x="489" y="1139"/>
                  </a:lnTo>
                  <a:lnTo>
                    <a:pt x="481" y="1140"/>
                  </a:lnTo>
                  <a:lnTo>
                    <a:pt x="476" y="1146"/>
                  </a:lnTo>
                  <a:lnTo>
                    <a:pt x="459" y="1150"/>
                  </a:lnTo>
                  <a:lnTo>
                    <a:pt x="443" y="1154"/>
                  </a:lnTo>
                  <a:lnTo>
                    <a:pt x="434" y="1154"/>
                  </a:lnTo>
                  <a:lnTo>
                    <a:pt x="426" y="1156"/>
                  </a:lnTo>
                  <a:lnTo>
                    <a:pt x="417" y="1158"/>
                  </a:lnTo>
                  <a:lnTo>
                    <a:pt x="409" y="1159"/>
                  </a:lnTo>
                  <a:lnTo>
                    <a:pt x="400" y="1159"/>
                  </a:lnTo>
                  <a:lnTo>
                    <a:pt x="390" y="1159"/>
                  </a:lnTo>
                  <a:lnTo>
                    <a:pt x="381" y="1159"/>
                  </a:lnTo>
                  <a:lnTo>
                    <a:pt x="371" y="1159"/>
                  </a:lnTo>
                  <a:lnTo>
                    <a:pt x="362" y="1159"/>
                  </a:lnTo>
                  <a:lnTo>
                    <a:pt x="352" y="1159"/>
                  </a:lnTo>
                  <a:lnTo>
                    <a:pt x="343" y="1159"/>
                  </a:lnTo>
                  <a:lnTo>
                    <a:pt x="335" y="1159"/>
                  </a:lnTo>
                  <a:lnTo>
                    <a:pt x="324" y="1159"/>
                  </a:lnTo>
                  <a:lnTo>
                    <a:pt x="314" y="1158"/>
                  </a:lnTo>
                  <a:lnTo>
                    <a:pt x="303" y="1156"/>
                  </a:lnTo>
                  <a:lnTo>
                    <a:pt x="295" y="1156"/>
                  </a:lnTo>
                  <a:lnTo>
                    <a:pt x="284" y="1154"/>
                  </a:lnTo>
                  <a:lnTo>
                    <a:pt x="274" y="1154"/>
                  </a:lnTo>
                  <a:lnTo>
                    <a:pt x="265" y="1152"/>
                  </a:lnTo>
                  <a:lnTo>
                    <a:pt x="255" y="1152"/>
                  </a:lnTo>
                  <a:lnTo>
                    <a:pt x="246" y="1150"/>
                  </a:lnTo>
                  <a:lnTo>
                    <a:pt x="234" y="1148"/>
                  </a:lnTo>
                  <a:lnTo>
                    <a:pt x="225" y="1146"/>
                  </a:lnTo>
                  <a:lnTo>
                    <a:pt x="215" y="1146"/>
                  </a:lnTo>
                  <a:lnTo>
                    <a:pt x="206" y="1146"/>
                  </a:lnTo>
                  <a:lnTo>
                    <a:pt x="196" y="1144"/>
                  </a:lnTo>
                  <a:lnTo>
                    <a:pt x="189" y="1142"/>
                  </a:lnTo>
                  <a:lnTo>
                    <a:pt x="179" y="1142"/>
                  </a:lnTo>
                  <a:lnTo>
                    <a:pt x="168" y="1139"/>
                  </a:lnTo>
                  <a:lnTo>
                    <a:pt x="160" y="1139"/>
                  </a:lnTo>
                  <a:lnTo>
                    <a:pt x="151" y="1137"/>
                  </a:lnTo>
                  <a:lnTo>
                    <a:pt x="141" y="1137"/>
                  </a:lnTo>
                  <a:lnTo>
                    <a:pt x="133" y="1135"/>
                  </a:lnTo>
                  <a:lnTo>
                    <a:pt x="124" y="1133"/>
                  </a:lnTo>
                  <a:lnTo>
                    <a:pt x="114" y="1133"/>
                  </a:lnTo>
                  <a:lnTo>
                    <a:pt x="107" y="1133"/>
                  </a:lnTo>
                  <a:lnTo>
                    <a:pt x="92" y="1131"/>
                  </a:lnTo>
                  <a:lnTo>
                    <a:pt x="76" y="1131"/>
                  </a:lnTo>
                  <a:lnTo>
                    <a:pt x="63" y="1131"/>
                  </a:lnTo>
                  <a:lnTo>
                    <a:pt x="50" y="1133"/>
                  </a:lnTo>
                  <a:lnTo>
                    <a:pt x="36" y="1133"/>
                  </a:lnTo>
                  <a:lnTo>
                    <a:pt x="29" y="1139"/>
                  </a:lnTo>
                  <a:lnTo>
                    <a:pt x="19" y="1140"/>
                  </a:lnTo>
                  <a:lnTo>
                    <a:pt x="14" y="1146"/>
                  </a:lnTo>
                  <a:lnTo>
                    <a:pt x="6" y="1152"/>
                  </a:lnTo>
                  <a:lnTo>
                    <a:pt x="2" y="1159"/>
                  </a:lnTo>
                  <a:lnTo>
                    <a:pt x="0" y="1169"/>
                  </a:lnTo>
                  <a:lnTo>
                    <a:pt x="0" y="1180"/>
                  </a:lnTo>
                  <a:lnTo>
                    <a:pt x="0" y="1192"/>
                  </a:lnTo>
                  <a:lnTo>
                    <a:pt x="2" y="1203"/>
                  </a:lnTo>
                  <a:lnTo>
                    <a:pt x="4" y="1215"/>
                  </a:lnTo>
                  <a:lnTo>
                    <a:pt x="8" y="1226"/>
                  </a:lnTo>
                  <a:lnTo>
                    <a:pt x="14" y="1237"/>
                  </a:lnTo>
                  <a:lnTo>
                    <a:pt x="19" y="1251"/>
                  </a:lnTo>
                  <a:lnTo>
                    <a:pt x="27" y="1260"/>
                  </a:lnTo>
                  <a:lnTo>
                    <a:pt x="36" y="1273"/>
                  </a:lnTo>
                  <a:lnTo>
                    <a:pt x="42" y="1287"/>
                  </a:lnTo>
                  <a:lnTo>
                    <a:pt x="52" y="1298"/>
                  </a:lnTo>
                  <a:lnTo>
                    <a:pt x="61" y="1310"/>
                  </a:lnTo>
                  <a:lnTo>
                    <a:pt x="71" y="1323"/>
                  </a:lnTo>
                  <a:lnTo>
                    <a:pt x="80" y="1336"/>
                  </a:lnTo>
                  <a:lnTo>
                    <a:pt x="92" y="1348"/>
                  </a:lnTo>
                  <a:lnTo>
                    <a:pt x="101" y="1359"/>
                  </a:lnTo>
                  <a:lnTo>
                    <a:pt x="113" y="1372"/>
                  </a:lnTo>
                  <a:lnTo>
                    <a:pt x="122" y="1384"/>
                  </a:lnTo>
                  <a:lnTo>
                    <a:pt x="133" y="1397"/>
                  </a:lnTo>
                  <a:lnTo>
                    <a:pt x="141" y="1408"/>
                  </a:lnTo>
                  <a:lnTo>
                    <a:pt x="152" y="1422"/>
                  </a:lnTo>
                  <a:lnTo>
                    <a:pt x="160" y="1433"/>
                  </a:lnTo>
                  <a:lnTo>
                    <a:pt x="168" y="1446"/>
                  </a:lnTo>
                  <a:lnTo>
                    <a:pt x="175" y="1458"/>
                  </a:lnTo>
                  <a:lnTo>
                    <a:pt x="183" y="1471"/>
                  </a:lnTo>
                  <a:lnTo>
                    <a:pt x="189" y="1483"/>
                  </a:lnTo>
                  <a:lnTo>
                    <a:pt x="192" y="1494"/>
                  </a:lnTo>
                  <a:lnTo>
                    <a:pt x="196" y="1505"/>
                  </a:lnTo>
                  <a:lnTo>
                    <a:pt x="200" y="1517"/>
                  </a:lnTo>
                  <a:lnTo>
                    <a:pt x="202" y="1530"/>
                  </a:lnTo>
                  <a:lnTo>
                    <a:pt x="204" y="1542"/>
                  </a:lnTo>
                  <a:lnTo>
                    <a:pt x="202" y="1553"/>
                  </a:lnTo>
                  <a:lnTo>
                    <a:pt x="200" y="1566"/>
                  </a:lnTo>
                  <a:lnTo>
                    <a:pt x="196" y="1574"/>
                  </a:lnTo>
                  <a:lnTo>
                    <a:pt x="190" y="1587"/>
                  </a:lnTo>
                  <a:lnTo>
                    <a:pt x="185" y="1597"/>
                  </a:lnTo>
                  <a:lnTo>
                    <a:pt x="181" y="1608"/>
                  </a:lnTo>
                  <a:lnTo>
                    <a:pt x="173" y="1619"/>
                  </a:lnTo>
                  <a:lnTo>
                    <a:pt x="168" y="1631"/>
                  </a:lnTo>
                  <a:lnTo>
                    <a:pt x="160" y="1642"/>
                  </a:lnTo>
                  <a:lnTo>
                    <a:pt x="154" y="1654"/>
                  </a:lnTo>
                  <a:lnTo>
                    <a:pt x="145" y="1665"/>
                  </a:lnTo>
                  <a:lnTo>
                    <a:pt x="137" y="1676"/>
                  </a:lnTo>
                  <a:lnTo>
                    <a:pt x="130" y="1686"/>
                  </a:lnTo>
                  <a:lnTo>
                    <a:pt x="122" y="1699"/>
                  </a:lnTo>
                  <a:lnTo>
                    <a:pt x="114" y="1709"/>
                  </a:lnTo>
                  <a:lnTo>
                    <a:pt x="107" y="1722"/>
                  </a:lnTo>
                  <a:lnTo>
                    <a:pt x="99" y="1733"/>
                  </a:lnTo>
                  <a:lnTo>
                    <a:pt x="95" y="1745"/>
                  </a:lnTo>
                  <a:lnTo>
                    <a:pt x="88" y="1756"/>
                  </a:lnTo>
                  <a:lnTo>
                    <a:pt x="82" y="1766"/>
                  </a:lnTo>
                  <a:lnTo>
                    <a:pt x="78" y="1777"/>
                  </a:lnTo>
                  <a:lnTo>
                    <a:pt x="73" y="1789"/>
                  </a:lnTo>
                  <a:lnTo>
                    <a:pt x="69" y="1798"/>
                  </a:lnTo>
                  <a:lnTo>
                    <a:pt x="65" y="1810"/>
                  </a:lnTo>
                  <a:lnTo>
                    <a:pt x="63" y="1819"/>
                  </a:lnTo>
                  <a:lnTo>
                    <a:pt x="63" y="1832"/>
                  </a:lnTo>
                  <a:lnTo>
                    <a:pt x="63" y="1840"/>
                  </a:lnTo>
                  <a:lnTo>
                    <a:pt x="63" y="1851"/>
                  </a:lnTo>
                  <a:lnTo>
                    <a:pt x="65" y="1861"/>
                  </a:lnTo>
                  <a:lnTo>
                    <a:pt x="71" y="1872"/>
                  </a:lnTo>
                  <a:lnTo>
                    <a:pt x="74" y="1882"/>
                  </a:lnTo>
                  <a:lnTo>
                    <a:pt x="80" y="1891"/>
                  </a:lnTo>
                  <a:lnTo>
                    <a:pt x="90" y="1903"/>
                  </a:lnTo>
                  <a:lnTo>
                    <a:pt x="99" y="1912"/>
                  </a:lnTo>
                  <a:lnTo>
                    <a:pt x="109" y="1920"/>
                  </a:lnTo>
                  <a:lnTo>
                    <a:pt x="120" y="1925"/>
                  </a:lnTo>
                  <a:lnTo>
                    <a:pt x="132" y="1931"/>
                  </a:lnTo>
                  <a:lnTo>
                    <a:pt x="145" y="1937"/>
                  </a:lnTo>
                  <a:lnTo>
                    <a:pt x="156" y="1939"/>
                  </a:lnTo>
                  <a:lnTo>
                    <a:pt x="170" y="1941"/>
                  </a:lnTo>
                  <a:lnTo>
                    <a:pt x="185" y="1941"/>
                  </a:lnTo>
                  <a:lnTo>
                    <a:pt x="200" y="1941"/>
                  </a:lnTo>
                  <a:lnTo>
                    <a:pt x="213" y="1939"/>
                  </a:lnTo>
                  <a:lnTo>
                    <a:pt x="230" y="1937"/>
                  </a:lnTo>
                  <a:lnTo>
                    <a:pt x="238" y="1933"/>
                  </a:lnTo>
                  <a:lnTo>
                    <a:pt x="246" y="1933"/>
                  </a:lnTo>
                  <a:lnTo>
                    <a:pt x="253" y="1931"/>
                  </a:lnTo>
                  <a:lnTo>
                    <a:pt x="263" y="1931"/>
                  </a:lnTo>
                  <a:lnTo>
                    <a:pt x="270" y="1927"/>
                  </a:lnTo>
                  <a:lnTo>
                    <a:pt x="280" y="1925"/>
                  </a:lnTo>
                  <a:lnTo>
                    <a:pt x="287" y="1922"/>
                  </a:lnTo>
                  <a:lnTo>
                    <a:pt x="297" y="1920"/>
                  </a:lnTo>
                  <a:lnTo>
                    <a:pt x="306" y="1918"/>
                  </a:lnTo>
                  <a:lnTo>
                    <a:pt x="314" y="1916"/>
                  </a:lnTo>
                  <a:lnTo>
                    <a:pt x="324" y="1912"/>
                  </a:lnTo>
                  <a:lnTo>
                    <a:pt x="333" y="1910"/>
                  </a:lnTo>
                  <a:lnTo>
                    <a:pt x="343" y="1906"/>
                  </a:lnTo>
                  <a:lnTo>
                    <a:pt x="350" y="1903"/>
                  </a:lnTo>
                  <a:lnTo>
                    <a:pt x="360" y="1901"/>
                  </a:lnTo>
                  <a:lnTo>
                    <a:pt x="369" y="1897"/>
                  </a:lnTo>
                  <a:lnTo>
                    <a:pt x="379" y="1893"/>
                  </a:lnTo>
                  <a:lnTo>
                    <a:pt x="386" y="1889"/>
                  </a:lnTo>
                  <a:lnTo>
                    <a:pt x="398" y="1887"/>
                  </a:lnTo>
                  <a:lnTo>
                    <a:pt x="407" y="1886"/>
                  </a:lnTo>
                  <a:lnTo>
                    <a:pt x="417" y="1882"/>
                  </a:lnTo>
                  <a:lnTo>
                    <a:pt x="426" y="1878"/>
                  </a:lnTo>
                  <a:lnTo>
                    <a:pt x="436" y="1876"/>
                  </a:lnTo>
                  <a:lnTo>
                    <a:pt x="447" y="1872"/>
                  </a:lnTo>
                  <a:lnTo>
                    <a:pt x="455" y="1868"/>
                  </a:lnTo>
                  <a:lnTo>
                    <a:pt x="466" y="1868"/>
                  </a:lnTo>
                  <a:lnTo>
                    <a:pt x="476" y="1865"/>
                  </a:lnTo>
                  <a:lnTo>
                    <a:pt x="489" y="1863"/>
                  </a:lnTo>
                  <a:lnTo>
                    <a:pt x="497" y="1861"/>
                  </a:lnTo>
                  <a:lnTo>
                    <a:pt x="508" y="1859"/>
                  </a:lnTo>
                  <a:lnTo>
                    <a:pt x="517" y="1855"/>
                  </a:lnTo>
                  <a:lnTo>
                    <a:pt x="529" y="1855"/>
                  </a:lnTo>
                  <a:lnTo>
                    <a:pt x="538" y="1851"/>
                  </a:lnTo>
                  <a:lnTo>
                    <a:pt x="548" y="1849"/>
                  </a:lnTo>
                  <a:lnTo>
                    <a:pt x="559" y="1848"/>
                  </a:lnTo>
                  <a:lnTo>
                    <a:pt x="571" y="1848"/>
                  </a:lnTo>
                  <a:lnTo>
                    <a:pt x="580" y="1848"/>
                  </a:lnTo>
                  <a:lnTo>
                    <a:pt x="592" y="1848"/>
                  </a:lnTo>
                  <a:lnTo>
                    <a:pt x="601" y="1846"/>
                  </a:lnTo>
                  <a:lnTo>
                    <a:pt x="613" y="1846"/>
                  </a:lnTo>
                  <a:lnTo>
                    <a:pt x="622" y="1846"/>
                  </a:lnTo>
                  <a:lnTo>
                    <a:pt x="635" y="1846"/>
                  </a:lnTo>
                  <a:lnTo>
                    <a:pt x="645" y="1848"/>
                  </a:lnTo>
                  <a:lnTo>
                    <a:pt x="656" y="1848"/>
                  </a:lnTo>
                  <a:lnTo>
                    <a:pt x="666" y="1848"/>
                  </a:lnTo>
                  <a:lnTo>
                    <a:pt x="677" y="1848"/>
                  </a:lnTo>
                  <a:lnTo>
                    <a:pt x="687" y="1849"/>
                  </a:lnTo>
                  <a:lnTo>
                    <a:pt x="698" y="1853"/>
                  </a:lnTo>
                  <a:lnTo>
                    <a:pt x="710" y="1855"/>
                  </a:lnTo>
                  <a:lnTo>
                    <a:pt x="719" y="1857"/>
                  </a:lnTo>
                  <a:lnTo>
                    <a:pt x="730" y="1861"/>
                  </a:lnTo>
                  <a:lnTo>
                    <a:pt x="742" y="1865"/>
                  </a:lnTo>
                  <a:lnTo>
                    <a:pt x="751" y="1868"/>
                  </a:lnTo>
                  <a:lnTo>
                    <a:pt x="763" y="1870"/>
                  </a:lnTo>
                  <a:lnTo>
                    <a:pt x="774" y="1876"/>
                  </a:lnTo>
                  <a:lnTo>
                    <a:pt x="786" y="1880"/>
                  </a:lnTo>
                  <a:lnTo>
                    <a:pt x="795" y="1884"/>
                  </a:lnTo>
                  <a:lnTo>
                    <a:pt x="806" y="1889"/>
                  </a:lnTo>
                  <a:lnTo>
                    <a:pt x="818" y="1895"/>
                  </a:lnTo>
                  <a:lnTo>
                    <a:pt x="829" y="1901"/>
                  </a:lnTo>
                  <a:lnTo>
                    <a:pt x="839" y="1905"/>
                  </a:lnTo>
                  <a:lnTo>
                    <a:pt x="850" y="1910"/>
                  </a:lnTo>
                  <a:lnTo>
                    <a:pt x="860" y="1916"/>
                  </a:lnTo>
                  <a:lnTo>
                    <a:pt x="871" y="1922"/>
                  </a:lnTo>
                  <a:lnTo>
                    <a:pt x="881" y="1927"/>
                  </a:lnTo>
                  <a:lnTo>
                    <a:pt x="892" y="1933"/>
                  </a:lnTo>
                  <a:lnTo>
                    <a:pt x="902" y="1939"/>
                  </a:lnTo>
                  <a:lnTo>
                    <a:pt x="913" y="1946"/>
                  </a:lnTo>
                  <a:lnTo>
                    <a:pt x="922" y="1952"/>
                  </a:lnTo>
                  <a:lnTo>
                    <a:pt x="934" y="1960"/>
                  </a:lnTo>
                  <a:lnTo>
                    <a:pt x="943" y="1967"/>
                  </a:lnTo>
                  <a:lnTo>
                    <a:pt x="955" y="1975"/>
                  </a:lnTo>
                  <a:lnTo>
                    <a:pt x="964" y="1981"/>
                  </a:lnTo>
                  <a:lnTo>
                    <a:pt x="976" y="1988"/>
                  </a:lnTo>
                  <a:lnTo>
                    <a:pt x="985" y="1994"/>
                  </a:lnTo>
                  <a:lnTo>
                    <a:pt x="997" y="2001"/>
                  </a:lnTo>
                  <a:lnTo>
                    <a:pt x="1006" y="2005"/>
                  </a:lnTo>
                  <a:lnTo>
                    <a:pt x="1016" y="2013"/>
                  </a:lnTo>
                  <a:lnTo>
                    <a:pt x="1025" y="2017"/>
                  </a:lnTo>
                  <a:lnTo>
                    <a:pt x="1035" y="2024"/>
                  </a:lnTo>
                  <a:lnTo>
                    <a:pt x="1044" y="2030"/>
                  </a:lnTo>
                  <a:lnTo>
                    <a:pt x="1054" y="2038"/>
                  </a:lnTo>
                  <a:lnTo>
                    <a:pt x="1063" y="2043"/>
                  </a:lnTo>
                  <a:lnTo>
                    <a:pt x="1075" y="2051"/>
                  </a:lnTo>
                  <a:lnTo>
                    <a:pt x="1082" y="2055"/>
                  </a:lnTo>
                  <a:lnTo>
                    <a:pt x="1092" y="2060"/>
                  </a:lnTo>
                  <a:lnTo>
                    <a:pt x="1101" y="2064"/>
                  </a:lnTo>
                  <a:lnTo>
                    <a:pt x="1111" y="2072"/>
                  </a:lnTo>
                  <a:lnTo>
                    <a:pt x="1118" y="2076"/>
                  </a:lnTo>
                  <a:lnTo>
                    <a:pt x="1128" y="2081"/>
                  </a:lnTo>
                  <a:lnTo>
                    <a:pt x="1137" y="2087"/>
                  </a:lnTo>
                  <a:lnTo>
                    <a:pt x="1147" y="2093"/>
                  </a:lnTo>
                  <a:lnTo>
                    <a:pt x="1154" y="2097"/>
                  </a:lnTo>
                  <a:lnTo>
                    <a:pt x="1164" y="2100"/>
                  </a:lnTo>
                  <a:lnTo>
                    <a:pt x="1172" y="2106"/>
                  </a:lnTo>
                  <a:lnTo>
                    <a:pt x="1181" y="2110"/>
                  </a:lnTo>
                  <a:lnTo>
                    <a:pt x="1187" y="2114"/>
                  </a:lnTo>
                  <a:lnTo>
                    <a:pt x="1196" y="2116"/>
                  </a:lnTo>
                  <a:lnTo>
                    <a:pt x="1204" y="2119"/>
                  </a:lnTo>
                  <a:lnTo>
                    <a:pt x="1213" y="2121"/>
                  </a:lnTo>
                  <a:lnTo>
                    <a:pt x="1227" y="2125"/>
                  </a:lnTo>
                  <a:lnTo>
                    <a:pt x="1242" y="2129"/>
                  </a:lnTo>
                  <a:lnTo>
                    <a:pt x="1255" y="2131"/>
                  </a:lnTo>
                  <a:lnTo>
                    <a:pt x="1270" y="2133"/>
                  </a:lnTo>
                  <a:lnTo>
                    <a:pt x="1280" y="2129"/>
                  </a:lnTo>
                  <a:lnTo>
                    <a:pt x="1293" y="2127"/>
                  </a:lnTo>
                  <a:lnTo>
                    <a:pt x="1305" y="2121"/>
                  </a:lnTo>
                  <a:lnTo>
                    <a:pt x="1318" y="2117"/>
                  </a:lnTo>
                  <a:lnTo>
                    <a:pt x="1327" y="2110"/>
                  </a:lnTo>
                  <a:lnTo>
                    <a:pt x="1341" y="2104"/>
                  </a:lnTo>
                  <a:lnTo>
                    <a:pt x="1352" y="2097"/>
                  </a:lnTo>
                  <a:lnTo>
                    <a:pt x="1365" y="2089"/>
                  </a:lnTo>
                  <a:lnTo>
                    <a:pt x="1375" y="2079"/>
                  </a:lnTo>
                  <a:lnTo>
                    <a:pt x="1386" y="2070"/>
                  </a:lnTo>
                  <a:lnTo>
                    <a:pt x="1396" y="2059"/>
                  </a:lnTo>
                  <a:lnTo>
                    <a:pt x="1409" y="2049"/>
                  </a:lnTo>
                  <a:lnTo>
                    <a:pt x="1419" y="2038"/>
                  </a:lnTo>
                  <a:lnTo>
                    <a:pt x="1430" y="2028"/>
                  </a:lnTo>
                  <a:lnTo>
                    <a:pt x="1440" y="2015"/>
                  </a:lnTo>
                  <a:lnTo>
                    <a:pt x="1453" y="2007"/>
                  </a:lnTo>
                  <a:lnTo>
                    <a:pt x="1461" y="1994"/>
                  </a:lnTo>
                  <a:lnTo>
                    <a:pt x="1472" y="1984"/>
                  </a:lnTo>
                  <a:lnTo>
                    <a:pt x="1480" y="1973"/>
                  </a:lnTo>
                  <a:lnTo>
                    <a:pt x="1491" y="1962"/>
                  </a:lnTo>
                  <a:lnTo>
                    <a:pt x="1500" y="1952"/>
                  </a:lnTo>
                  <a:lnTo>
                    <a:pt x="1510" y="1943"/>
                  </a:lnTo>
                  <a:lnTo>
                    <a:pt x="1519" y="1933"/>
                  </a:lnTo>
                  <a:lnTo>
                    <a:pt x="1529" y="1925"/>
                  </a:lnTo>
                  <a:lnTo>
                    <a:pt x="1538" y="1918"/>
                  </a:lnTo>
                  <a:lnTo>
                    <a:pt x="1550" y="1910"/>
                  </a:lnTo>
                  <a:lnTo>
                    <a:pt x="1557" y="1905"/>
                  </a:lnTo>
                  <a:lnTo>
                    <a:pt x="1569" y="1901"/>
                  </a:lnTo>
                  <a:lnTo>
                    <a:pt x="1578" y="1897"/>
                  </a:lnTo>
                  <a:lnTo>
                    <a:pt x="1588" y="1895"/>
                  </a:lnTo>
                  <a:lnTo>
                    <a:pt x="1597" y="1893"/>
                  </a:lnTo>
                  <a:lnTo>
                    <a:pt x="1607" y="1895"/>
                  </a:lnTo>
                  <a:lnTo>
                    <a:pt x="1616" y="1895"/>
                  </a:lnTo>
                  <a:lnTo>
                    <a:pt x="1626" y="1895"/>
                  </a:lnTo>
                  <a:lnTo>
                    <a:pt x="1634" y="1897"/>
                  </a:lnTo>
                  <a:lnTo>
                    <a:pt x="1645" y="1897"/>
                  </a:lnTo>
                  <a:lnTo>
                    <a:pt x="1654" y="1897"/>
                  </a:lnTo>
                  <a:lnTo>
                    <a:pt x="1666" y="1899"/>
                  </a:lnTo>
                  <a:lnTo>
                    <a:pt x="1675" y="1901"/>
                  </a:lnTo>
                  <a:lnTo>
                    <a:pt x="1687" y="1903"/>
                  </a:lnTo>
                  <a:lnTo>
                    <a:pt x="1696" y="1903"/>
                  </a:lnTo>
                  <a:lnTo>
                    <a:pt x="1706" y="1905"/>
                  </a:lnTo>
                  <a:lnTo>
                    <a:pt x="1717" y="1906"/>
                  </a:lnTo>
                  <a:lnTo>
                    <a:pt x="1727" y="1908"/>
                  </a:lnTo>
                  <a:lnTo>
                    <a:pt x="1736" y="1910"/>
                  </a:lnTo>
                  <a:lnTo>
                    <a:pt x="1746" y="1910"/>
                  </a:lnTo>
                  <a:lnTo>
                    <a:pt x="1757" y="1912"/>
                  </a:lnTo>
                  <a:lnTo>
                    <a:pt x="1767" y="1916"/>
                  </a:lnTo>
                  <a:lnTo>
                    <a:pt x="1774" y="1916"/>
                  </a:lnTo>
                  <a:lnTo>
                    <a:pt x="1784" y="1918"/>
                  </a:lnTo>
                  <a:lnTo>
                    <a:pt x="1791" y="1918"/>
                  </a:lnTo>
                  <a:lnTo>
                    <a:pt x="1801" y="1920"/>
                  </a:lnTo>
                  <a:lnTo>
                    <a:pt x="1816" y="1922"/>
                  </a:lnTo>
                  <a:lnTo>
                    <a:pt x="1829" y="1925"/>
                  </a:lnTo>
                  <a:lnTo>
                    <a:pt x="1837" y="1925"/>
                  </a:lnTo>
                  <a:lnTo>
                    <a:pt x="1846" y="1927"/>
                  </a:lnTo>
                  <a:lnTo>
                    <a:pt x="1850" y="1929"/>
                  </a:lnTo>
                  <a:lnTo>
                    <a:pt x="1854" y="1931"/>
                  </a:lnTo>
                  <a:lnTo>
                    <a:pt x="1854" y="1925"/>
                  </a:lnTo>
                  <a:lnTo>
                    <a:pt x="1854" y="1918"/>
                  </a:lnTo>
                  <a:lnTo>
                    <a:pt x="1854" y="1912"/>
                  </a:lnTo>
                  <a:lnTo>
                    <a:pt x="1856" y="1906"/>
                  </a:lnTo>
                  <a:lnTo>
                    <a:pt x="1856" y="1897"/>
                  </a:lnTo>
                  <a:lnTo>
                    <a:pt x="1858" y="1889"/>
                  </a:lnTo>
                  <a:lnTo>
                    <a:pt x="1858" y="1878"/>
                  </a:lnTo>
                  <a:lnTo>
                    <a:pt x="1860" y="1868"/>
                  </a:lnTo>
                  <a:lnTo>
                    <a:pt x="1862" y="1855"/>
                  </a:lnTo>
                  <a:lnTo>
                    <a:pt x="1864" y="1842"/>
                  </a:lnTo>
                  <a:lnTo>
                    <a:pt x="1864" y="1827"/>
                  </a:lnTo>
                  <a:lnTo>
                    <a:pt x="1865" y="1811"/>
                  </a:lnTo>
                  <a:lnTo>
                    <a:pt x="1865" y="1796"/>
                  </a:lnTo>
                  <a:lnTo>
                    <a:pt x="1869" y="1781"/>
                  </a:lnTo>
                  <a:lnTo>
                    <a:pt x="1869" y="1770"/>
                  </a:lnTo>
                  <a:lnTo>
                    <a:pt x="1869" y="1762"/>
                  </a:lnTo>
                  <a:lnTo>
                    <a:pt x="1869" y="1752"/>
                  </a:lnTo>
                  <a:lnTo>
                    <a:pt x="1871" y="1743"/>
                  </a:lnTo>
                  <a:lnTo>
                    <a:pt x="1871" y="1733"/>
                  </a:lnTo>
                  <a:lnTo>
                    <a:pt x="1871" y="1724"/>
                  </a:lnTo>
                  <a:lnTo>
                    <a:pt x="1871" y="1714"/>
                  </a:lnTo>
                  <a:lnTo>
                    <a:pt x="1871" y="1705"/>
                  </a:lnTo>
                  <a:lnTo>
                    <a:pt x="1871" y="1694"/>
                  </a:lnTo>
                  <a:lnTo>
                    <a:pt x="1871" y="1682"/>
                  </a:lnTo>
                  <a:lnTo>
                    <a:pt x="1871" y="1673"/>
                  </a:lnTo>
                  <a:lnTo>
                    <a:pt x="1873" y="1661"/>
                  </a:lnTo>
                  <a:lnTo>
                    <a:pt x="1873" y="1650"/>
                  </a:lnTo>
                  <a:lnTo>
                    <a:pt x="1873" y="1638"/>
                  </a:lnTo>
                  <a:lnTo>
                    <a:pt x="1873" y="1627"/>
                  </a:lnTo>
                  <a:lnTo>
                    <a:pt x="1875" y="1616"/>
                  </a:lnTo>
                  <a:lnTo>
                    <a:pt x="1873" y="1602"/>
                  </a:lnTo>
                  <a:lnTo>
                    <a:pt x="1873" y="1591"/>
                  </a:lnTo>
                  <a:lnTo>
                    <a:pt x="1873" y="1580"/>
                  </a:lnTo>
                  <a:lnTo>
                    <a:pt x="1873" y="1566"/>
                  </a:lnTo>
                  <a:lnTo>
                    <a:pt x="1873" y="1555"/>
                  </a:lnTo>
                  <a:lnTo>
                    <a:pt x="1873" y="1543"/>
                  </a:lnTo>
                  <a:lnTo>
                    <a:pt x="1873" y="1532"/>
                  </a:lnTo>
                  <a:lnTo>
                    <a:pt x="1873" y="1519"/>
                  </a:lnTo>
                  <a:lnTo>
                    <a:pt x="1871" y="1505"/>
                  </a:lnTo>
                  <a:lnTo>
                    <a:pt x="1871" y="1492"/>
                  </a:lnTo>
                  <a:lnTo>
                    <a:pt x="1871" y="1479"/>
                  </a:lnTo>
                  <a:lnTo>
                    <a:pt x="1871" y="1465"/>
                  </a:lnTo>
                  <a:lnTo>
                    <a:pt x="1869" y="1452"/>
                  </a:lnTo>
                  <a:lnTo>
                    <a:pt x="1869" y="1439"/>
                  </a:lnTo>
                  <a:lnTo>
                    <a:pt x="1867" y="1426"/>
                  </a:lnTo>
                  <a:lnTo>
                    <a:pt x="1867" y="1412"/>
                  </a:lnTo>
                  <a:lnTo>
                    <a:pt x="1865" y="1403"/>
                  </a:lnTo>
                  <a:lnTo>
                    <a:pt x="1864" y="1391"/>
                  </a:lnTo>
                  <a:lnTo>
                    <a:pt x="1864" y="1382"/>
                  </a:lnTo>
                  <a:lnTo>
                    <a:pt x="1864" y="1372"/>
                  </a:lnTo>
                  <a:lnTo>
                    <a:pt x="1862" y="1363"/>
                  </a:lnTo>
                  <a:lnTo>
                    <a:pt x="1860" y="1351"/>
                  </a:lnTo>
                  <a:lnTo>
                    <a:pt x="1858" y="1342"/>
                  </a:lnTo>
                  <a:lnTo>
                    <a:pt x="1858" y="1332"/>
                  </a:lnTo>
                  <a:lnTo>
                    <a:pt x="1856" y="1321"/>
                  </a:lnTo>
                  <a:lnTo>
                    <a:pt x="1854" y="1312"/>
                  </a:lnTo>
                  <a:lnTo>
                    <a:pt x="1852" y="1300"/>
                  </a:lnTo>
                  <a:lnTo>
                    <a:pt x="1852" y="1291"/>
                  </a:lnTo>
                  <a:lnTo>
                    <a:pt x="1850" y="1279"/>
                  </a:lnTo>
                  <a:lnTo>
                    <a:pt x="1848" y="1270"/>
                  </a:lnTo>
                  <a:lnTo>
                    <a:pt x="1846" y="1258"/>
                  </a:lnTo>
                  <a:lnTo>
                    <a:pt x="1846" y="1251"/>
                  </a:lnTo>
                  <a:lnTo>
                    <a:pt x="1843" y="1237"/>
                  </a:lnTo>
                  <a:lnTo>
                    <a:pt x="1843" y="1228"/>
                  </a:lnTo>
                  <a:lnTo>
                    <a:pt x="1841" y="1216"/>
                  </a:lnTo>
                  <a:lnTo>
                    <a:pt x="1839" y="1207"/>
                  </a:lnTo>
                  <a:lnTo>
                    <a:pt x="1837" y="1196"/>
                  </a:lnTo>
                  <a:lnTo>
                    <a:pt x="1835" y="1186"/>
                  </a:lnTo>
                  <a:lnTo>
                    <a:pt x="1833" y="1173"/>
                  </a:lnTo>
                  <a:lnTo>
                    <a:pt x="1831" y="1165"/>
                  </a:lnTo>
                  <a:lnTo>
                    <a:pt x="1829" y="1154"/>
                  </a:lnTo>
                  <a:lnTo>
                    <a:pt x="1827" y="1144"/>
                  </a:lnTo>
                  <a:lnTo>
                    <a:pt x="1824" y="1131"/>
                  </a:lnTo>
                  <a:lnTo>
                    <a:pt x="1822" y="1123"/>
                  </a:lnTo>
                  <a:lnTo>
                    <a:pt x="1820" y="1110"/>
                  </a:lnTo>
                  <a:lnTo>
                    <a:pt x="1818" y="1102"/>
                  </a:lnTo>
                  <a:lnTo>
                    <a:pt x="1816" y="1089"/>
                  </a:lnTo>
                  <a:lnTo>
                    <a:pt x="1814" y="1082"/>
                  </a:lnTo>
                  <a:lnTo>
                    <a:pt x="1808" y="1068"/>
                  </a:lnTo>
                  <a:lnTo>
                    <a:pt x="1808" y="1059"/>
                  </a:lnTo>
                  <a:lnTo>
                    <a:pt x="1803" y="1047"/>
                  </a:lnTo>
                  <a:lnTo>
                    <a:pt x="1801" y="1038"/>
                  </a:lnTo>
                  <a:lnTo>
                    <a:pt x="1797" y="1026"/>
                  </a:lnTo>
                  <a:lnTo>
                    <a:pt x="1795" y="1015"/>
                  </a:lnTo>
                  <a:lnTo>
                    <a:pt x="1791" y="1004"/>
                  </a:lnTo>
                  <a:lnTo>
                    <a:pt x="1789" y="994"/>
                  </a:lnTo>
                  <a:lnTo>
                    <a:pt x="1786" y="983"/>
                  </a:lnTo>
                  <a:lnTo>
                    <a:pt x="1782" y="971"/>
                  </a:lnTo>
                  <a:lnTo>
                    <a:pt x="1780" y="962"/>
                  </a:lnTo>
                  <a:lnTo>
                    <a:pt x="1776" y="950"/>
                  </a:lnTo>
                  <a:lnTo>
                    <a:pt x="1772" y="939"/>
                  </a:lnTo>
                  <a:lnTo>
                    <a:pt x="1769" y="929"/>
                  </a:lnTo>
                  <a:lnTo>
                    <a:pt x="1767" y="918"/>
                  </a:lnTo>
                  <a:lnTo>
                    <a:pt x="1763" y="909"/>
                  </a:lnTo>
                  <a:lnTo>
                    <a:pt x="1759" y="897"/>
                  </a:lnTo>
                  <a:lnTo>
                    <a:pt x="1753" y="886"/>
                  </a:lnTo>
                  <a:lnTo>
                    <a:pt x="1749" y="876"/>
                  </a:lnTo>
                  <a:lnTo>
                    <a:pt x="1746" y="865"/>
                  </a:lnTo>
                  <a:lnTo>
                    <a:pt x="1740" y="853"/>
                  </a:lnTo>
                  <a:lnTo>
                    <a:pt x="1736" y="844"/>
                  </a:lnTo>
                  <a:lnTo>
                    <a:pt x="1732" y="833"/>
                  </a:lnTo>
                  <a:lnTo>
                    <a:pt x="1729" y="823"/>
                  </a:lnTo>
                  <a:lnTo>
                    <a:pt x="1723" y="812"/>
                  </a:lnTo>
                  <a:lnTo>
                    <a:pt x="1717" y="802"/>
                  </a:lnTo>
                  <a:lnTo>
                    <a:pt x="1713" y="791"/>
                  </a:lnTo>
                  <a:lnTo>
                    <a:pt x="1710" y="781"/>
                  </a:lnTo>
                  <a:lnTo>
                    <a:pt x="1704" y="772"/>
                  </a:lnTo>
                  <a:lnTo>
                    <a:pt x="1698" y="760"/>
                  </a:lnTo>
                  <a:lnTo>
                    <a:pt x="1694" y="751"/>
                  </a:lnTo>
                  <a:lnTo>
                    <a:pt x="1689" y="741"/>
                  </a:lnTo>
                  <a:lnTo>
                    <a:pt x="1675" y="715"/>
                  </a:lnTo>
                  <a:lnTo>
                    <a:pt x="1662" y="690"/>
                  </a:lnTo>
                  <a:lnTo>
                    <a:pt x="1649" y="667"/>
                  </a:lnTo>
                  <a:lnTo>
                    <a:pt x="1637" y="644"/>
                  </a:lnTo>
                  <a:lnTo>
                    <a:pt x="1624" y="622"/>
                  </a:lnTo>
                  <a:lnTo>
                    <a:pt x="1613" y="599"/>
                  </a:lnTo>
                  <a:lnTo>
                    <a:pt x="1599" y="578"/>
                  </a:lnTo>
                  <a:lnTo>
                    <a:pt x="1588" y="557"/>
                  </a:lnTo>
                  <a:lnTo>
                    <a:pt x="1575" y="536"/>
                  </a:lnTo>
                  <a:lnTo>
                    <a:pt x="1561" y="515"/>
                  </a:lnTo>
                  <a:lnTo>
                    <a:pt x="1550" y="494"/>
                  </a:lnTo>
                  <a:lnTo>
                    <a:pt x="1537" y="477"/>
                  </a:lnTo>
                  <a:lnTo>
                    <a:pt x="1525" y="458"/>
                  </a:lnTo>
                  <a:lnTo>
                    <a:pt x="1514" y="439"/>
                  </a:lnTo>
                  <a:lnTo>
                    <a:pt x="1500" y="422"/>
                  </a:lnTo>
                  <a:lnTo>
                    <a:pt x="1491" y="405"/>
                  </a:lnTo>
                  <a:lnTo>
                    <a:pt x="1478" y="388"/>
                  </a:lnTo>
                  <a:lnTo>
                    <a:pt x="1466" y="371"/>
                  </a:lnTo>
                  <a:lnTo>
                    <a:pt x="1455" y="354"/>
                  </a:lnTo>
                  <a:lnTo>
                    <a:pt x="1445" y="338"/>
                  </a:lnTo>
                  <a:lnTo>
                    <a:pt x="1432" y="323"/>
                  </a:lnTo>
                  <a:lnTo>
                    <a:pt x="1422" y="308"/>
                  </a:lnTo>
                  <a:lnTo>
                    <a:pt x="1409" y="295"/>
                  </a:lnTo>
                  <a:lnTo>
                    <a:pt x="1402" y="281"/>
                  </a:lnTo>
                  <a:lnTo>
                    <a:pt x="1390" y="266"/>
                  </a:lnTo>
                  <a:lnTo>
                    <a:pt x="1379" y="253"/>
                  </a:lnTo>
                  <a:lnTo>
                    <a:pt x="1369" y="241"/>
                  </a:lnTo>
                  <a:lnTo>
                    <a:pt x="1360" y="228"/>
                  </a:lnTo>
                  <a:lnTo>
                    <a:pt x="1348" y="215"/>
                  </a:lnTo>
                  <a:lnTo>
                    <a:pt x="1341" y="205"/>
                  </a:lnTo>
                  <a:lnTo>
                    <a:pt x="1331" y="192"/>
                  </a:lnTo>
                  <a:lnTo>
                    <a:pt x="1322" y="184"/>
                  </a:lnTo>
                  <a:lnTo>
                    <a:pt x="1312" y="171"/>
                  </a:lnTo>
                  <a:lnTo>
                    <a:pt x="1303" y="162"/>
                  </a:lnTo>
                  <a:lnTo>
                    <a:pt x="1293" y="150"/>
                  </a:lnTo>
                  <a:lnTo>
                    <a:pt x="1286" y="143"/>
                  </a:lnTo>
                  <a:lnTo>
                    <a:pt x="1276" y="133"/>
                  </a:lnTo>
                  <a:lnTo>
                    <a:pt x="1267" y="124"/>
                  </a:lnTo>
                  <a:lnTo>
                    <a:pt x="1257" y="116"/>
                  </a:lnTo>
                  <a:lnTo>
                    <a:pt x="1249" y="108"/>
                  </a:lnTo>
                  <a:lnTo>
                    <a:pt x="1242" y="101"/>
                  </a:lnTo>
                  <a:lnTo>
                    <a:pt x="1234" y="93"/>
                  </a:lnTo>
                  <a:lnTo>
                    <a:pt x="1227" y="86"/>
                  </a:lnTo>
                  <a:lnTo>
                    <a:pt x="1219" y="80"/>
                  </a:lnTo>
                  <a:lnTo>
                    <a:pt x="1211" y="72"/>
                  </a:lnTo>
                  <a:lnTo>
                    <a:pt x="1206" y="67"/>
                  </a:lnTo>
                  <a:lnTo>
                    <a:pt x="1198" y="61"/>
                  </a:lnTo>
                  <a:lnTo>
                    <a:pt x="1194" y="57"/>
                  </a:lnTo>
                  <a:lnTo>
                    <a:pt x="1181" y="46"/>
                  </a:lnTo>
                  <a:lnTo>
                    <a:pt x="1168" y="38"/>
                  </a:lnTo>
                  <a:lnTo>
                    <a:pt x="1158" y="30"/>
                  </a:lnTo>
                  <a:lnTo>
                    <a:pt x="1149" y="25"/>
                  </a:lnTo>
                  <a:lnTo>
                    <a:pt x="1139" y="19"/>
                  </a:lnTo>
                  <a:lnTo>
                    <a:pt x="1133" y="17"/>
                  </a:lnTo>
                  <a:lnTo>
                    <a:pt x="1128" y="11"/>
                  </a:lnTo>
                  <a:lnTo>
                    <a:pt x="1124" y="11"/>
                  </a:lnTo>
                  <a:lnTo>
                    <a:pt x="1124" y="11"/>
                  </a:lnTo>
                  <a:close/>
                </a:path>
              </a:pathLst>
            </a:custGeom>
            <a:solidFill>
              <a:srgbClr val="00CC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2" name="Freeform 14"/>
            <p:cNvSpPr>
              <a:spLocks/>
            </p:cNvSpPr>
            <p:nvPr/>
          </p:nvSpPr>
          <p:spPr bwMode="auto">
            <a:xfrm>
              <a:off x="2592" y="1152"/>
              <a:ext cx="649" cy="223"/>
            </a:xfrm>
            <a:custGeom>
              <a:avLst/>
              <a:gdLst/>
              <a:ahLst/>
              <a:cxnLst>
                <a:cxn ang="0">
                  <a:pos x="11" y="116"/>
                </a:cxn>
                <a:cxn ang="0">
                  <a:pos x="34" y="179"/>
                </a:cxn>
                <a:cxn ang="0">
                  <a:pos x="59" y="236"/>
                </a:cxn>
                <a:cxn ang="0">
                  <a:pos x="91" y="285"/>
                </a:cxn>
                <a:cxn ang="0">
                  <a:pos x="125" y="327"/>
                </a:cxn>
                <a:cxn ang="0">
                  <a:pos x="165" y="361"/>
                </a:cxn>
                <a:cxn ang="0">
                  <a:pos x="209" y="390"/>
                </a:cxn>
                <a:cxn ang="0">
                  <a:pos x="255" y="415"/>
                </a:cxn>
                <a:cxn ang="0">
                  <a:pos x="302" y="430"/>
                </a:cxn>
                <a:cxn ang="0">
                  <a:pos x="355" y="439"/>
                </a:cxn>
                <a:cxn ang="0">
                  <a:pos x="407" y="445"/>
                </a:cxn>
                <a:cxn ang="0">
                  <a:pos x="460" y="447"/>
                </a:cxn>
                <a:cxn ang="0">
                  <a:pos x="515" y="439"/>
                </a:cxn>
                <a:cxn ang="0">
                  <a:pos x="572" y="432"/>
                </a:cxn>
                <a:cxn ang="0">
                  <a:pos x="629" y="418"/>
                </a:cxn>
                <a:cxn ang="0">
                  <a:pos x="688" y="403"/>
                </a:cxn>
                <a:cxn ang="0">
                  <a:pos x="743" y="384"/>
                </a:cxn>
                <a:cxn ang="0">
                  <a:pos x="798" y="363"/>
                </a:cxn>
                <a:cxn ang="0">
                  <a:pos x="853" y="341"/>
                </a:cxn>
                <a:cxn ang="0">
                  <a:pos x="907" y="320"/>
                </a:cxn>
                <a:cxn ang="0">
                  <a:pos x="958" y="295"/>
                </a:cxn>
                <a:cxn ang="0">
                  <a:pos x="1007" y="272"/>
                </a:cxn>
                <a:cxn ang="0">
                  <a:pos x="1055" y="249"/>
                </a:cxn>
                <a:cxn ang="0">
                  <a:pos x="1101" y="230"/>
                </a:cxn>
                <a:cxn ang="0">
                  <a:pos x="1141" y="207"/>
                </a:cxn>
                <a:cxn ang="0">
                  <a:pos x="1179" y="190"/>
                </a:cxn>
                <a:cxn ang="0">
                  <a:pos x="1209" y="171"/>
                </a:cxn>
                <a:cxn ang="0">
                  <a:pos x="1255" y="149"/>
                </a:cxn>
                <a:cxn ang="0">
                  <a:pos x="1293" y="130"/>
                </a:cxn>
                <a:cxn ang="0">
                  <a:pos x="1270" y="120"/>
                </a:cxn>
                <a:cxn ang="0">
                  <a:pos x="1224" y="107"/>
                </a:cxn>
                <a:cxn ang="0">
                  <a:pos x="1182" y="95"/>
                </a:cxn>
                <a:cxn ang="0">
                  <a:pos x="1144" y="88"/>
                </a:cxn>
                <a:cxn ang="0">
                  <a:pos x="1103" y="80"/>
                </a:cxn>
                <a:cxn ang="0">
                  <a:pos x="1057" y="67"/>
                </a:cxn>
                <a:cxn ang="0">
                  <a:pos x="1009" y="59"/>
                </a:cxn>
                <a:cxn ang="0">
                  <a:pos x="958" y="48"/>
                </a:cxn>
                <a:cxn ang="0">
                  <a:pos x="907" y="38"/>
                </a:cxn>
                <a:cxn ang="0">
                  <a:pos x="855" y="29"/>
                </a:cxn>
                <a:cxn ang="0">
                  <a:pos x="802" y="19"/>
                </a:cxn>
                <a:cxn ang="0">
                  <a:pos x="747" y="12"/>
                </a:cxn>
                <a:cxn ang="0">
                  <a:pos x="698" y="8"/>
                </a:cxn>
                <a:cxn ang="0">
                  <a:pos x="644" y="2"/>
                </a:cxn>
                <a:cxn ang="0">
                  <a:pos x="589" y="2"/>
                </a:cxn>
                <a:cxn ang="0">
                  <a:pos x="532" y="0"/>
                </a:cxn>
                <a:cxn ang="0">
                  <a:pos x="475" y="4"/>
                </a:cxn>
                <a:cxn ang="0">
                  <a:pos x="418" y="4"/>
                </a:cxn>
                <a:cxn ang="0">
                  <a:pos x="361" y="10"/>
                </a:cxn>
                <a:cxn ang="0">
                  <a:pos x="306" y="16"/>
                </a:cxn>
                <a:cxn ang="0">
                  <a:pos x="251" y="21"/>
                </a:cxn>
                <a:cxn ang="0">
                  <a:pos x="201" y="27"/>
                </a:cxn>
                <a:cxn ang="0">
                  <a:pos x="152" y="33"/>
                </a:cxn>
                <a:cxn ang="0">
                  <a:pos x="112" y="38"/>
                </a:cxn>
                <a:cxn ang="0">
                  <a:pos x="76" y="46"/>
                </a:cxn>
                <a:cxn ang="0">
                  <a:pos x="26" y="55"/>
                </a:cxn>
                <a:cxn ang="0">
                  <a:pos x="0" y="61"/>
                </a:cxn>
              </a:cxnLst>
              <a:rect l="0" t="0" r="r" b="b"/>
              <a:pathLst>
                <a:path w="1298" h="447">
                  <a:moveTo>
                    <a:pt x="0" y="63"/>
                  </a:moveTo>
                  <a:lnTo>
                    <a:pt x="4" y="80"/>
                  </a:lnTo>
                  <a:lnTo>
                    <a:pt x="7" y="97"/>
                  </a:lnTo>
                  <a:lnTo>
                    <a:pt x="11" y="116"/>
                  </a:lnTo>
                  <a:lnTo>
                    <a:pt x="17" y="133"/>
                  </a:lnTo>
                  <a:lnTo>
                    <a:pt x="21" y="149"/>
                  </a:lnTo>
                  <a:lnTo>
                    <a:pt x="28" y="166"/>
                  </a:lnTo>
                  <a:lnTo>
                    <a:pt x="34" y="179"/>
                  </a:lnTo>
                  <a:lnTo>
                    <a:pt x="42" y="196"/>
                  </a:lnTo>
                  <a:lnTo>
                    <a:pt x="45" y="209"/>
                  </a:lnTo>
                  <a:lnTo>
                    <a:pt x="53" y="223"/>
                  </a:lnTo>
                  <a:lnTo>
                    <a:pt x="59" y="236"/>
                  </a:lnTo>
                  <a:lnTo>
                    <a:pt x="68" y="249"/>
                  </a:lnTo>
                  <a:lnTo>
                    <a:pt x="76" y="263"/>
                  </a:lnTo>
                  <a:lnTo>
                    <a:pt x="83" y="274"/>
                  </a:lnTo>
                  <a:lnTo>
                    <a:pt x="91" y="285"/>
                  </a:lnTo>
                  <a:lnTo>
                    <a:pt x="101" y="299"/>
                  </a:lnTo>
                  <a:lnTo>
                    <a:pt x="108" y="306"/>
                  </a:lnTo>
                  <a:lnTo>
                    <a:pt x="118" y="318"/>
                  </a:lnTo>
                  <a:lnTo>
                    <a:pt x="125" y="327"/>
                  </a:lnTo>
                  <a:lnTo>
                    <a:pt x="137" y="337"/>
                  </a:lnTo>
                  <a:lnTo>
                    <a:pt x="146" y="346"/>
                  </a:lnTo>
                  <a:lnTo>
                    <a:pt x="154" y="354"/>
                  </a:lnTo>
                  <a:lnTo>
                    <a:pt x="165" y="361"/>
                  </a:lnTo>
                  <a:lnTo>
                    <a:pt x="177" y="371"/>
                  </a:lnTo>
                  <a:lnTo>
                    <a:pt x="186" y="377"/>
                  </a:lnTo>
                  <a:lnTo>
                    <a:pt x="198" y="384"/>
                  </a:lnTo>
                  <a:lnTo>
                    <a:pt x="209" y="390"/>
                  </a:lnTo>
                  <a:lnTo>
                    <a:pt x="220" y="398"/>
                  </a:lnTo>
                  <a:lnTo>
                    <a:pt x="230" y="403"/>
                  </a:lnTo>
                  <a:lnTo>
                    <a:pt x="243" y="411"/>
                  </a:lnTo>
                  <a:lnTo>
                    <a:pt x="255" y="415"/>
                  </a:lnTo>
                  <a:lnTo>
                    <a:pt x="268" y="420"/>
                  </a:lnTo>
                  <a:lnTo>
                    <a:pt x="279" y="424"/>
                  </a:lnTo>
                  <a:lnTo>
                    <a:pt x="291" y="426"/>
                  </a:lnTo>
                  <a:lnTo>
                    <a:pt x="302" y="430"/>
                  </a:lnTo>
                  <a:lnTo>
                    <a:pt x="315" y="434"/>
                  </a:lnTo>
                  <a:lnTo>
                    <a:pt x="327" y="436"/>
                  </a:lnTo>
                  <a:lnTo>
                    <a:pt x="342" y="439"/>
                  </a:lnTo>
                  <a:lnTo>
                    <a:pt x="355" y="439"/>
                  </a:lnTo>
                  <a:lnTo>
                    <a:pt x="369" y="443"/>
                  </a:lnTo>
                  <a:lnTo>
                    <a:pt x="380" y="443"/>
                  </a:lnTo>
                  <a:lnTo>
                    <a:pt x="393" y="445"/>
                  </a:lnTo>
                  <a:lnTo>
                    <a:pt x="407" y="445"/>
                  </a:lnTo>
                  <a:lnTo>
                    <a:pt x="420" y="447"/>
                  </a:lnTo>
                  <a:lnTo>
                    <a:pt x="433" y="447"/>
                  </a:lnTo>
                  <a:lnTo>
                    <a:pt x="447" y="447"/>
                  </a:lnTo>
                  <a:lnTo>
                    <a:pt x="460" y="447"/>
                  </a:lnTo>
                  <a:lnTo>
                    <a:pt x="475" y="447"/>
                  </a:lnTo>
                  <a:lnTo>
                    <a:pt x="488" y="443"/>
                  </a:lnTo>
                  <a:lnTo>
                    <a:pt x="502" y="443"/>
                  </a:lnTo>
                  <a:lnTo>
                    <a:pt x="515" y="439"/>
                  </a:lnTo>
                  <a:lnTo>
                    <a:pt x="530" y="439"/>
                  </a:lnTo>
                  <a:lnTo>
                    <a:pt x="544" y="437"/>
                  </a:lnTo>
                  <a:lnTo>
                    <a:pt x="559" y="434"/>
                  </a:lnTo>
                  <a:lnTo>
                    <a:pt x="572" y="432"/>
                  </a:lnTo>
                  <a:lnTo>
                    <a:pt x="587" y="430"/>
                  </a:lnTo>
                  <a:lnTo>
                    <a:pt x="601" y="424"/>
                  </a:lnTo>
                  <a:lnTo>
                    <a:pt x="616" y="422"/>
                  </a:lnTo>
                  <a:lnTo>
                    <a:pt x="629" y="418"/>
                  </a:lnTo>
                  <a:lnTo>
                    <a:pt x="644" y="417"/>
                  </a:lnTo>
                  <a:lnTo>
                    <a:pt x="658" y="411"/>
                  </a:lnTo>
                  <a:lnTo>
                    <a:pt x="673" y="409"/>
                  </a:lnTo>
                  <a:lnTo>
                    <a:pt x="688" y="403"/>
                  </a:lnTo>
                  <a:lnTo>
                    <a:pt x="703" y="401"/>
                  </a:lnTo>
                  <a:lnTo>
                    <a:pt x="717" y="396"/>
                  </a:lnTo>
                  <a:lnTo>
                    <a:pt x="730" y="390"/>
                  </a:lnTo>
                  <a:lnTo>
                    <a:pt x="743" y="384"/>
                  </a:lnTo>
                  <a:lnTo>
                    <a:pt x="758" y="380"/>
                  </a:lnTo>
                  <a:lnTo>
                    <a:pt x="772" y="375"/>
                  </a:lnTo>
                  <a:lnTo>
                    <a:pt x="785" y="369"/>
                  </a:lnTo>
                  <a:lnTo>
                    <a:pt x="798" y="363"/>
                  </a:lnTo>
                  <a:lnTo>
                    <a:pt x="814" y="360"/>
                  </a:lnTo>
                  <a:lnTo>
                    <a:pt x="827" y="354"/>
                  </a:lnTo>
                  <a:lnTo>
                    <a:pt x="840" y="348"/>
                  </a:lnTo>
                  <a:lnTo>
                    <a:pt x="853" y="341"/>
                  </a:lnTo>
                  <a:lnTo>
                    <a:pt x="867" y="337"/>
                  </a:lnTo>
                  <a:lnTo>
                    <a:pt x="880" y="331"/>
                  </a:lnTo>
                  <a:lnTo>
                    <a:pt x="893" y="325"/>
                  </a:lnTo>
                  <a:lnTo>
                    <a:pt x="907" y="320"/>
                  </a:lnTo>
                  <a:lnTo>
                    <a:pt x="922" y="314"/>
                  </a:lnTo>
                  <a:lnTo>
                    <a:pt x="935" y="306"/>
                  </a:lnTo>
                  <a:lnTo>
                    <a:pt x="947" y="303"/>
                  </a:lnTo>
                  <a:lnTo>
                    <a:pt x="958" y="295"/>
                  </a:lnTo>
                  <a:lnTo>
                    <a:pt x="971" y="291"/>
                  </a:lnTo>
                  <a:lnTo>
                    <a:pt x="983" y="284"/>
                  </a:lnTo>
                  <a:lnTo>
                    <a:pt x="996" y="278"/>
                  </a:lnTo>
                  <a:lnTo>
                    <a:pt x="1007" y="272"/>
                  </a:lnTo>
                  <a:lnTo>
                    <a:pt x="1021" y="268"/>
                  </a:lnTo>
                  <a:lnTo>
                    <a:pt x="1032" y="263"/>
                  </a:lnTo>
                  <a:lnTo>
                    <a:pt x="1044" y="257"/>
                  </a:lnTo>
                  <a:lnTo>
                    <a:pt x="1055" y="249"/>
                  </a:lnTo>
                  <a:lnTo>
                    <a:pt x="1066" y="246"/>
                  </a:lnTo>
                  <a:lnTo>
                    <a:pt x="1078" y="240"/>
                  </a:lnTo>
                  <a:lnTo>
                    <a:pt x="1089" y="236"/>
                  </a:lnTo>
                  <a:lnTo>
                    <a:pt x="1101" y="230"/>
                  </a:lnTo>
                  <a:lnTo>
                    <a:pt x="1112" y="227"/>
                  </a:lnTo>
                  <a:lnTo>
                    <a:pt x="1122" y="221"/>
                  </a:lnTo>
                  <a:lnTo>
                    <a:pt x="1131" y="215"/>
                  </a:lnTo>
                  <a:lnTo>
                    <a:pt x="1141" y="207"/>
                  </a:lnTo>
                  <a:lnTo>
                    <a:pt x="1150" y="204"/>
                  </a:lnTo>
                  <a:lnTo>
                    <a:pt x="1160" y="200"/>
                  </a:lnTo>
                  <a:lnTo>
                    <a:pt x="1169" y="194"/>
                  </a:lnTo>
                  <a:lnTo>
                    <a:pt x="1179" y="190"/>
                  </a:lnTo>
                  <a:lnTo>
                    <a:pt x="1186" y="187"/>
                  </a:lnTo>
                  <a:lnTo>
                    <a:pt x="1194" y="181"/>
                  </a:lnTo>
                  <a:lnTo>
                    <a:pt x="1201" y="177"/>
                  </a:lnTo>
                  <a:lnTo>
                    <a:pt x="1209" y="171"/>
                  </a:lnTo>
                  <a:lnTo>
                    <a:pt x="1219" y="169"/>
                  </a:lnTo>
                  <a:lnTo>
                    <a:pt x="1232" y="162"/>
                  </a:lnTo>
                  <a:lnTo>
                    <a:pt x="1247" y="156"/>
                  </a:lnTo>
                  <a:lnTo>
                    <a:pt x="1255" y="149"/>
                  </a:lnTo>
                  <a:lnTo>
                    <a:pt x="1266" y="143"/>
                  </a:lnTo>
                  <a:lnTo>
                    <a:pt x="1276" y="137"/>
                  </a:lnTo>
                  <a:lnTo>
                    <a:pt x="1283" y="135"/>
                  </a:lnTo>
                  <a:lnTo>
                    <a:pt x="1293" y="130"/>
                  </a:lnTo>
                  <a:lnTo>
                    <a:pt x="1298" y="128"/>
                  </a:lnTo>
                  <a:lnTo>
                    <a:pt x="1293" y="126"/>
                  </a:lnTo>
                  <a:lnTo>
                    <a:pt x="1281" y="124"/>
                  </a:lnTo>
                  <a:lnTo>
                    <a:pt x="1270" y="120"/>
                  </a:lnTo>
                  <a:lnTo>
                    <a:pt x="1262" y="116"/>
                  </a:lnTo>
                  <a:lnTo>
                    <a:pt x="1251" y="114"/>
                  </a:lnTo>
                  <a:lnTo>
                    <a:pt x="1239" y="111"/>
                  </a:lnTo>
                  <a:lnTo>
                    <a:pt x="1224" y="107"/>
                  </a:lnTo>
                  <a:lnTo>
                    <a:pt x="1209" y="101"/>
                  </a:lnTo>
                  <a:lnTo>
                    <a:pt x="1200" y="99"/>
                  </a:lnTo>
                  <a:lnTo>
                    <a:pt x="1192" y="97"/>
                  </a:lnTo>
                  <a:lnTo>
                    <a:pt x="1182" y="95"/>
                  </a:lnTo>
                  <a:lnTo>
                    <a:pt x="1175" y="95"/>
                  </a:lnTo>
                  <a:lnTo>
                    <a:pt x="1165" y="92"/>
                  </a:lnTo>
                  <a:lnTo>
                    <a:pt x="1154" y="90"/>
                  </a:lnTo>
                  <a:lnTo>
                    <a:pt x="1144" y="88"/>
                  </a:lnTo>
                  <a:lnTo>
                    <a:pt x="1135" y="86"/>
                  </a:lnTo>
                  <a:lnTo>
                    <a:pt x="1123" y="82"/>
                  </a:lnTo>
                  <a:lnTo>
                    <a:pt x="1114" y="80"/>
                  </a:lnTo>
                  <a:lnTo>
                    <a:pt x="1103" y="80"/>
                  </a:lnTo>
                  <a:lnTo>
                    <a:pt x="1093" y="78"/>
                  </a:lnTo>
                  <a:lnTo>
                    <a:pt x="1082" y="74"/>
                  </a:lnTo>
                  <a:lnTo>
                    <a:pt x="1068" y="73"/>
                  </a:lnTo>
                  <a:lnTo>
                    <a:pt x="1057" y="67"/>
                  </a:lnTo>
                  <a:lnTo>
                    <a:pt x="1046" y="67"/>
                  </a:lnTo>
                  <a:lnTo>
                    <a:pt x="1032" y="63"/>
                  </a:lnTo>
                  <a:lnTo>
                    <a:pt x="1021" y="61"/>
                  </a:lnTo>
                  <a:lnTo>
                    <a:pt x="1009" y="59"/>
                  </a:lnTo>
                  <a:lnTo>
                    <a:pt x="998" y="57"/>
                  </a:lnTo>
                  <a:lnTo>
                    <a:pt x="983" y="54"/>
                  </a:lnTo>
                  <a:lnTo>
                    <a:pt x="971" y="52"/>
                  </a:lnTo>
                  <a:lnTo>
                    <a:pt x="958" y="48"/>
                  </a:lnTo>
                  <a:lnTo>
                    <a:pt x="947" y="46"/>
                  </a:lnTo>
                  <a:lnTo>
                    <a:pt x="933" y="44"/>
                  </a:lnTo>
                  <a:lnTo>
                    <a:pt x="920" y="42"/>
                  </a:lnTo>
                  <a:lnTo>
                    <a:pt x="907" y="38"/>
                  </a:lnTo>
                  <a:lnTo>
                    <a:pt x="895" y="38"/>
                  </a:lnTo>
                  <a:lnTo>
                    <a:pt x="882" y="33"/>
                  </a:lnTo>
                  <a:lnTo>
                    <a:pt x="869" y="31"/>
                  </a:lnTo>
                  <a:lnTo>
                    <a:pt x="855" y="29"/>
                  </a:lnTo>
                  <a:lnTo>
                    <a:pt x="842" y="27"/>
                  </a:lnTo>
                  <a:lnTo>
                    <a:pt x="829" y="25"/>
                  </a:lnTo>
                  <a:lnTo>
                    <a:pt x="815" y="23"/>
                  </a:lnTo>
                  <a:lnTo>
                    <a:pt x="802" y="19"/>
                  </a:lnTo>
                  <a:lnTo>
                    <a:pt x="787" y="19"/>
                  </a:lnTo>
                  <a:lnTo>
                    <a:pt x="774" y="17"/>
                  </a:lnTo>
                  <a:lnTo>
                    <a:pt x="760" y="16"/>
                  </a:lnTo>
                  <a:lnTo>
                    <a:pt x="747" y="12"/>
                  </a:lnTo>
                  <a:lnTo>
                    <a:pt x="736" y="12"/>
                  </a:lnTo>
                  <a:lnTo>
                    <a:pt x="722" y="12"/>
                  </a:lnTo>
                  <a:lnTo>
                    <a:pt x="709" y="10"/>
                  </a:lnTo>
                  <a:lnTo>
                    <a:pt x="698" y="8"/>
                  </a:lnTo>
                  <a:lnTo>
                    <a:pt x="684" y="8"/>
                  </a:lnTo>
                  <a:lnTo>
                    <a:pt x="671" y="4"/>
                  </a:lnTo>
                  <a:lnTo>
                    <a:pt x="658" y="4"/>
                  </a:lnTo>
                  <a:lnTo>
                    <a:pt x="644" y="2"/>
                  </a:lnTo>
                  <a:lnTo>
                    <a:pt x="631" y="2"/>
                  </a:lnTo>
                  <a:lnTo>
                    <a:pt x="616" y="2"/>
                  </a:lnTo>
                  <a:lnTo>
                    <a:pt x="603" y="2"/>
                  </a:lnTo>
                  <a:lnTo>
                    <a:pt x="589" y="2"/>
                  </a:lnTo>
                  <a:lnTo>
                    <a:pt x="576" y="2"/>
                  </a:lnTo>
                  <a:lnTo>
                    <a:pt x="561" y="0"/>
                  </a:lnTo>
                  <a:lnTo>
                    <a:pt x="545" y="0"/>
                  </a:lnTo>
                  <a:lnTo>
                    <a:pt x="532" y="0"/>
                  </a:lnTo>
                  <a:lnTo>
                    <a:pt x="519" y="0"/>
                  </a:lnTo>
                  <a:lnTo>
                    <a:pt x="504" y="0"/>
                  </a:lnTo>
                  <a:lnTo>
                    <a:pt x="488" y="2"/>
                  </a:lnTo>
                  <a:lnTo>
                    <a:pt x="475" y="4"/>
                  </a:lnTo>
                  <a:lnTo>
                    <a:pt x="462" y="4"/>
                  </a:lnTo>
                  <a:lnTo>
                    <a:pt x="447" y="4"/>
                  </a:lnTo>
                  <a:lnTo>
                    <a:pt x="431" y="4"/>
                  </a:lnTo>
                  <a:lnTo>
                    <a:pt x="418" y="4"/>
                  </a:lnTo>
                  <a:lnTo>
                    <a:pt x="405" y="6"/>
                  </a:lnTo>
                  <a:lnTo>
                    <a:pt x="390" y="6"/>
                  </a:lnTo>
                  <a:lnTo>
                    <a:pt x="374" y="8"/>
                  </a:lnTo>
                  <a:lnTo>
                    <a:pt x="361" y="10"/>
                  </a:lnTo>
                  <a:lnTo>
                    <a:pt x="348" y="12"/>
                  </a:lnTo>
                  <a:lnTo>
                    <a:pt x="333" y="12"/>
                  </a:lnTo>
                  <a:lnTo>
                    <a:pt x="319" y="14"/>
                  </a:lnTo>
                  <a:lnTo>
                    <a:pt x="306" y="16"/>
                  </a:lnTo>
                  <a:lnTo>
                    <a:pt x="293" y="17"/>
                  </a:lnTo>
                  <a:lnTo>
                    <a:pt x="279" y="17"/>
                  </a:lnTo>
                  <a:lnTo>
                    <a:pt x="264" y="19"/>
                  </a:lnTo>
                  <a:lnTo>
                    <a:pt x="251" y="21"/>
                  </a:lnTo>
                  <a:lnTo>
                    <a:pt x="239" y="25"/>
                  </a:lnTo>
                  <a:lnTo>
                    <a:pt x="226" y="25"/>
                  </a:lnTo>
                  <a:lnTo>
                    <a:pt x="213" y="27"/>
                  </a:lnTo>
                  <a:lnTo>
                    <a:pt x="201" y="27"/>
                  </a:lnTo>
                  <a:lnTo>
                    <a:pt x="188" y="31"/>
                  </a:lnTo>
                  <a:lnTo>
                    <a:pt x="175" y="31"/>
                  </a:lnTo>
                  <a:lnTo>
                    <a:pt x="165" y="33"/>
                  </a:lnTo>
                  <a:lnTo>
                    <a:pt x="152" y="33"/>
                  </a:lnTo>
                  <a:lnTo>
                    <a:pt x="144" y="36"/>
                  </a:lnTo>
                  <a:lnTo>
                    <a:pt x="133" y="36"/>
                  </a:lnTo>
                  <a:lnTo>
                    <a:pt x="121" y="38"/>
                  </a:lnTo>
                  <a:lnTo>
                    <a:pt x="112" y="38"/>
                  </a:lnTo>
                  <a:lnTo>
                    <a:pt x="102" y="42"/>
                  </a:lnTo>
                  <a:lnTo>
                    <a:pt x="91" y="44"/>
                  </a:lnTo>
                  <a:lnTo>
                    <a:pt x="83" y="46"/>
                  </a:lnTo>
                  <a:lnTo>
                    <a:pt x="76" y="46"/>
                  </a:lnTo>
                  <a:lnTo>
                    <a:pt x="68" y="50"/>
                  </a:lnTo>
                  <a:lnTo>
                    <a:pt x="51" y="52"/>
                  </a:lnTo>
                  <a:lnTo>
                    <a:pt x="38" y="54"/>
                  </a:lnTo>
                  <a:lnTo>
                    <a:pt x="26" y="55"/>
                  </a:lnTo>
                  <a:lnTo>
                    <a:pt x="19" y="59"/>
                  </a:lnTo>
                  <a:lnTo>
                    <a:pt x="9" y="61"/>
                  </a:lnTo>
                  <a:lnTo>
                    <a:pt x="6" y="61"/>
                  </a:lnTo>
                  <a:lnTo>
                    <a:pt x="0" y="61"/>
                  </a:lnTo>
                  <a:lnTo>
                    <a:pt x="0" y="63"/>
                  </a:lnTo>
                  <a:lnTo>
                    <a:pt x="0" y="63"/>
                  </a:lnTo>
                  <a:close/>
                </a:path>
              </a:pathLst>
            </a:custGeom>
            <a:solidFill>
              <a:srgbClr val="00CC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3" name="Freeform 15"/>
            <p:cNvSpPr>
              <a:spLocks/>
            </p:cNvSpPr>
            <p:nvPr/>
          </p:nvSpPr>
          <p:spPr bwMode="auto">
            <a:xfrm>
              <a:off x="1872" y="1440"/>
              <a:ext cx="724" cy="918"/>
            </a:xfrm>
            <a:custGeom>
              <a:avLst/>
              <a:gdLst/>
              <a:ahLst/>
              <a:cxnLst>
                <a:cxn ang="0">
                  <a:pos x="728" y="0"/>
                </a:cxn>
                <a:cxn ang="0">
                  <a:pos x="924" y="29"/>
                </a:cxn>
                <a:cxn ang="0">
                  <a:pos x="1095" y="87"/>
                </a:cxn>
                <a:cxn ang="0">
                  <a:pos x="1232" y="167"/>
                </a:cxn>
                <a:cxn ang="0">
                  <a:pos x="1340" y="260"/>
                </a:cxn>
                <a:cxn ang="0">
                  <a:pos x="1411" y="357"/>
                </a:cxn>
                <a:cxn ang="0">
                  <a:pos x="1447" y="450"/>
                </a:cxn>
                <a:cxn ang="0">
                  <a:pos x="1441" y="532"/>
                </a:cxn>
                <a:cxn ang="0">
                  <a:pos x="1397" y="597"/>
                </a:cxn>
                <a:cxn ang="0">
                  <a:pos x="1318" y="637"/>
                </a:cxn>
                <a:cxn ang="0">
                  <a:pos x="1223" y="675"/>
                </a:cxn>
                <a:cxn ang="0">
                  <a:pos x="1114" y="709"/>
                </a:cxn>
                <a:cxn ang="0">
                  <a:pos x="1004" y="741"/>
                </a:cxn>
                <a:cxn ang="0">
                  <a:pos x="892" y="774"/>
                </a:cxn>
                <a:cxn ang="0">
                  <a:pos x="783" y="810"/>
                </a:cxn>
                <a:cxn ang="0">
                  <a:pos x="683" y="850"/>
                </a:cxn>
                <a:cxn ang="0">
                  <a:pos x="595" y="895"/>
                </a:cxn>
                <a:cxn ang="0">
                  <a:pos x="525" y="950"/>
                </a:cxn>
                <a:cxn ang="0">
                  <a:pos x="475" y="1013"/>
                </a:cxn>
                <a:cxn ang="0">
                  <a:pos x="441" y="1076"/>
                </a:cxn>
                <a:cxn ang="0">
                  <a:pos x="422" y="1142"/>
                </a:cxn>
                <a:cxn ang="0">
                  <a:pos x="413" y="1209"/>
                </a:cxn>
                <a:cxn ang="0">
                  <a:pos x="413" y="1279"/>
                </a:cxn>
                <a:cxn ang="0">
                  <a:pos x="413" y="1348"/>
                </a:cxn>
                <a:cxn ang="0">
                  <a:pos x="413" y="1420"/>
                </a:cxn>
                <a:cxn ang="0">
                  <a:pos x="409" y="1494"/>
                </a:cxn>
                <a:cxn ang="0">
                  <a:pos x="401" y="1572"/>
                </a:cxn>
                <a:cxn ang="0">
                  <a:pos x="378" y="1656"/>
                </a:cxn>
                <a:cxn ang="0">
                  <a:pos x="329" y="1724"/>
                </a:cxn>
                <a:cxn ang="0">
                  <a:pos x="268" y="1775"/>
                </a:cxn>
                <a:cxn ang="0">
                  <a:pos x="198" y="1808"/>
                </a:cxn>
                <a:cxn ang="0">
                  <a:pos x="127" y="1825"/>
                </a:cxn>
                <a:cxn ang="0">
                  <a:pos x="51" y="1834"/>
                </a:cxn>
                <a:cxn ang="0">
                  <a:pos x="2" y="1836"/>
                </a:cxn>
                <a:cxn ang="0">
                  <a:pos x="0" y="1773"/>
                </a:cxn>
                <a:cxn ang="0">
                  <a:pos x="0" y="1709"/>
                </a:cxn>
                <a:cxn ang="0">
                  <a:pos x="0" y="1631"/>
                </a:cxn>
                <a:cxn ang="0">
                  <a:pos x="0" y="1543"/>
                </a:cxn>
                <a:cxn ang="0">
                  <a:pos x="0" y="1446"/>
                </a:cxn>
                <a:cxn ang="0">
                  <a:pos x="0" y="1355"/>
                </a:cxn>
                <a:cxn ang="0">
                  <a:pos x="0" y="1285"/>
                </a:cxn>
                <a:cxn ang="0">
                  <a:pos x="4" y="1215"/>
                </a:cxn>
                <a:cxn ang="0">
                  <a:pos x="11" y="1140"/>
                </a:cxn>
                <a:cxn ang="0">
                  <a:pos x="23" y="1064"/>
                </a:cxn>
                <a:cxn ang="0">
                  <a:pos x="32" y="988"/>
                </a:cxn>
                <a:cxn ang="0">
                  <a:pos x="48" y="912"/>
                </a:cxn>
                <a:cxn ang="0">
                  <a:pos x="65" y="836"/>
                </a:cxn>
                <a:cxn ang="0">
                  <a:pos x="84" y="762"/>
                </a:cxn>
                <a:cxn ang="0">
                  <a:pos x="114" y="663"/>
                </a:cxn>
                <a:cxn ang="0">
                  <a:pos x="169" y="515"/>
                </a:cxn>
                <a:cxn ang="0">
                  <a:pos x="232" y="390"/>
                </a:cxn>
                <a:cxn ang="0">
                  <a:pos x="295" y="281"/>
                </a:cxn>
                <a:cxn ang="0">
                  <a:pos x="359" y="192"/>
                </a:cxn>
                <a:cxn ang="0">
                  <a:pos x="416" y="120"/>
                </a:cxn>
                <a:cxn ang="0">
                  <a:pos x="468" y="68"/>
                </a:cxn>
                <a:cxn ang="0">
                  <a:pos x="534" y="10"/>
                </a:cxn>
              </a:cxnLst>
              <a:rect l="0" t="0" r="r" b="b"/>
              <a:pathLst>
                <a:path w="1449" h="1836">
                  <a:moveTo>
                    <a:pt x="538" y="8"/>
                  </a:moveTo>
                  <a:lnTo>
                    <a:pt x="570" y="4"/>
                  </a:lnTo>
                  <a:lnTo>
                    <a:pt x="603" y="0"/>
                  </a:lnTo>
                  <a:lnTo>
                    <a:pt x="635" y="0"/>
                  </a:lnTo>
                  <a:lnTo>
                    <a:pt x="667" y="0"/>
                  </a:lnTo>
                  <a:lnTo>
                    <a:pt x="698" y="0"/>
                  </a:lnTo>
                  <a:lnTo>
                    <a:pt x="728" y="0"/>
                  </a:lnTo>
                  <a:lnTo>
                    <a:pt x="759" y="2"/>
                  </a:lnTo>
                  <a:lnTo>
                    <a:pt x="789" y="8"/>
                  </a:lnTo>
                  <a:lnTo>
                    <a:pt x="816" y="8"/>
                  </a:lnTo>
                  <a:lnTo>
                    <a:pt x="844" y="13"/>
                  </a:lnTo>
                  <a:lnTo>
                    <a:pt x="871" y="17"/>
                  </a:lnTo>
                  <a:lnTo>
                    <a:pt x="899" y="23"/>
                  </a:lnTo>
                  <a:lnTo>
                    <a:pt x="924" y="29"/>
                  </a:lnTo>
                  <a:lnTo>
                    <a:pt x="951" y="36"/>
                  </a:lnTo>
                  <a:lnTo>
                    <a:pt x="977" y="44"/>
                  </a:lnTo>
                  <a:lnTo>
                    <a:pt x="1002" y="53"/>
                  </a:lnTo>
                  <a:lnTo>
                    <a:pt x="1025" y="61"/>
                  </a:lnTo>
                  <a:lnTo>
                    <a:pt x="1048" y="70"/>
                  </a:lnTo>
                  <a:lnTo>
                    <a:pt x="1070" y="78"/>
                  </a:lnTo>
                  <a:lnTo>
                    <a:pt x="1095" y="87"/>
                  </a:lnTo>
                  <a:lnTo>
                    <a:pt x="1116" y="97"/>
                  </a:lnTo>
                  <a:lnTo>
                    <a:pt x="1137" y="108"/>
                  </a:lnTo>
                  <a:lnTo>
                    <a:pt x="1158" y="120"/>
                  </a:lnTo>
                  <a:lnTo>
                    <a:pt x="1179" y="133"/>
                  </a:lnTo>
                  <a:lnTo>
                    <a:pt x="1196" y="143"/>
                  </a:lnTo>
                  <a:lnTo>
                    <a:pt x="1215" y="156"/>
                  </a:lnTo>
                  <a:lnTo>
                    <a:pt x="1232" y="167"/>
                  </a:lnTo>
                  <a:lnTo>
                    <a:pt x="1251" y="181"/>
                  </a:lnTo>
                  <a:lnTo>
                    <a:pt x="1266" y="194"/>
                  </a:lnTo>
                  <a:lnTo>
                    <a:pt x="1283" y="207"/>
                  </a:lnTo>
                  <a:lnTo>
                    <a:pt x="1299" y="220"/>
                  </a:lnTo>
                  <a:lnTo>
                    <a:pt x="1314" y="234"/>
                  </a:lnTo>
                  <a:lnTo>
                    <a:pt x="1327" y="247"/>
                  </a:lnTo>
                  <a:lnTo>
                    <a:pt x="1340" y="260"/>
                  </a:lnTo>
                  <a:lnTo>
                    <a:pt x="1352" y="274"/>
                  </a:lnTo>
                  <a:lnTo>
                    <a:pt x="1363" y="289"/>
                  </a:lnTo>
                  <a:lnTo>
                    <a:pt x="1375" y="302"/>
                  </a:lnTo>
                  <a:lnTo>
                    <a:pt x="1384" y="316"/>
                  </a:lnTo>
                  <a:lnTo>
                    <a:pt x="1394" y="329"/>
                  </a:lnTo>
                  <a:lnTo>
                    <a:pt x="1405" y="344"/>
                  </a:lnTo>
                  <a:lnTo>
                    <a:pt x="1411" y="357"/>
                  </a:lnTo>
                  <a:lnTo>
                    <a:pt x="1418" y="371"/>
                  </a:lnTo>
                  <a:lnTo>
                    <a:pt x="1424" y="384"/>
                  </a:lnTo>
                  <a:lnTo>
                    <a:pt x="1432" y="397"/>
                  </a:lnTo>
                  <a:lnTo>
                    <a:pt x="1435" y="411"/>
                  </a:lnTo>
                  <a:lnTo>
                    <a:pt x="1439" y="424"/>
                  </a:lnTo>
                  <a:lnTo>
                    <a:pt x="1443" y="437"/>
                  </a:lnTo>
                  <a:lnTo>
                    <a:pt x="1447" y="450"/>
                  </a:lnTo>
                  <a:lnTo>
                    <a:pt x="1447" y="464"/>
                  </a:lnTo>
                  <a:lnTo>
                    <a:pt x="1449" y="475"/>
                  </a:lnTo>
                  <a:lnTo>
                    <a:pt x="1449" y="487"/>
                  </a:lnTo>
                  <a:lnTo>
                    <a:pt x="1449" y="500"/>
                  </a:lnTo>
                  <a:lnTo>
                    <a:pt x="1445" y="509"/>
                  </a:lnTo>
                  <a:lnTo>
                    <a:pt x="1445" y="521"/>
                  </a:lnTo>
                  <a:lnTo>
                    <a:pt x="1441" y="532"/>
                  </a:lnTo>
                  <a:lnTo>
                    <a:pt x="1439" y="544"/>
                  </a:lnTo>
                  <a:lnTo>
                    <a:pt x="1434" y="553"/>
                  </a:lnTo>
                  <a:lnTo>
                    <a:pt x="1428" y="563"/>
                  </a:lnTo>
                  <a:lnTo>
                    <a:pt x="1422" y="570"/>
                  </a:lnTo>
                  <a:lnTo>
                    <a:pt x="1416" y="582"/>
                  </a:lnTo>
                  <a:lnTo>
                    <a:pt x="1407" y="589"/>
                  </a:lnTo>
                  <a:lnTo>
                    <a:pt x="1397" y="597"/>
                  </a:lnTo>
                  <a:lnTo>
                    <a:pt x="1390" y="604"/>
                  </a:lnTo>
                  <a:lnTo>
                    <a:pt x="1380" y="612"/>
                  </a:lnTo>
                  <a:lnTo>
                    <a:pt x="1369" y="616"/>
                  </a:lnTo>
                  <a:lnTo>
                    <a:pt x="1356" y="622"/>
                  </a:lnTo>
                  <a:lnTo>
                    <a:pt x="1342" y="625"/>
                  </a:lnTo>
                  <a:lnTo>
                    <a:pt x="1331" y="633"/>
                  </a:lnTo>
                  <a:lnTo>
                    <a:pt x="1318" y="637"/>
                  </a:lnTo>
                  <a:lnTo>
                    <a:pt x="1304" y="642"/>
                  </a:lnTo>
                  <a:lnTo>
                    <a:pt x="1291" y="648"/>
                  </a:lnTo>
                  <a:lnTo>
                    <a:pt x="1280" y="654"/>
                  </a:lnTo>
                  <a:lnTo>
                    <a:pt x="1264" y="660"/>
                  </a:lnTo>
                  <a:lnTo>
                    <a:pt x="1251" y="663"/>
                  </a:lnTo>
                  <a:lnTo>
                    <a:pt x="1236" y="667"/>
                  </a:lnTo>
                  <a:lnTo>
                    <a:pt x="1223" y="675"/>
                  </a:lnTo>
                  <a:lnTo>
                    <a:pt x="1207" y="679"/>
                  </a:lnTo>
                  <a:lnTo>
                    <a:pt x="1192" y="684"/>
                  </a:lnTo>
                  <a:lnTo>
                    <a:pt x="1177" y="688"/>
                  </a:lnTo>
                  <a:lnTo>
                    <a:pt x="1164" y="696"/>
                  </a:lnTo>
                  <a:lnTo>
                    <a:pt x="1146" y="699"/>
                  </a:lnTo>
                  <a:lnTo>
                    <a:pt x="1131" y="703"/>
                  </a:lnTo>
                  <a:lnTo>
                    <a:pt x="1114" y="709"/>
                  </a:lnTo>
                  <a:lnTo>
                    <a:pt x="1099" y="713"/>
                  </a:lnTo>
                  <a:lnTo>
                    <a:pt x="1084" y="717"/>
                  </a:lnTo>
                  <a:lnTo>
                    <a:pt x="1069" y="722"/>
                  </a:lnTo>
                  <a:lnTo>
                    <a:pt x="1051" y="726"/>
                  </a:lnTo>
                  <a:lnTo>
                    <a:pt x="1036" y="732"/>
                  </a:lnTo>
                  <a:lnTo>
                    <a:pt x="1021" y="737"/>
                  </a:lnTo>
                  <a:lnTo>
                    <a:pt x="1004" y="741"/>
                  </a:lnTo>
                  <a:lnTo>
                    <a:pt x="987" y="745"/>
                  </a:lnTo>
                  <a:lnTo>
                    <a:pt x="972" y="751"/>
                  </a:lnTo>
                  <a:lnTo>
                    <a:pt x="956" y="755"/>
                  </a:lnTo>
                  <a:lnTo>
                    <a:pt x="941" y="758"/>
                  </a:lnTo>
                  <a:lnTo>
                    <a:pt x="924" y="764"/>
                  </a:lnTo>
                  <a:lnTo>
                    <a:pt x="909" y="770"/>
                  </a:lnTo>
                  <a:lnTo>
                    <a:pt x="892" y="774"/>
                  </a:lnTo>
                  <a:lnTo>
                    <a:pt x="876" y="779"/>
                  </a:lnTo>
                  <a:lnTo>
                    <a:pt x="859" y="783"/>
                  </a:lnTo>
                  <a:lnTo>
                    <a:pt x="846" y="787"/>
                  </a:lnTo>
                  <a:lnTo>
                    <a:pt x="829" y="793"/>
                  </a:lnTo>
                  <a:lnTo>
                    <a:pt x="814" y="798"/>
                  </a:lnTo>
                  <a:lnTo>
                    <a:pt x="797" y="804"/>
                  </a:lnTo>
                  <a:lnTo>
                    <a:pt x="783" y="810"/>
                  </a:lnTo>
                  <a:lnTo>
                    <a:pt x="768" y="815"/>
                  </a:lnTo>
                  <a:lnTo>
                    <a:pt x="753" y="819"/>
                  </a:lnTo>
                  <a:lnTo>
                    <a:pt x="738" y="825"/>
                  </a:lnTo>
                  <a:lnTo>
                    <a:pt x="724" y="831"/>
                  </a:lnTo>
                  <a:lnTo>
                    <a:pt x="709" y="836"/>
                  </a:lnTo>
                  <a:lnTo>
                    <a:pt x="696" y="842"/>
                  </a:lnTo>
                  <a:lnTo>
                    <a:pt x="683" y="850"/>
                  </a:lnTo>
                  <a:lnTo>
                    <a:pt x="671" y="857"/>
                  </a:lnTo>
                  <a:lnTo>
                    <a:pt x="658" y="861"/>
                  </a:lnTo>
                  <a:lnTo>
                    <a:pt x="645" y="869"/>
                  </a:lnTo>
                  <a:lnTo>
                    <a:pt x="629" y="874"/>
                  </a:lnTo>
                  <a:lnTo>
                    <a:pt x="618" y="882"/>
                  </a:lnTo>
                  <a:lnTo>
                    <a:pt x="605" y="888"/>
                  </a:lnTo>
                  <a:lnTo>
                    <a:pt x="595" y="895"/>
                  </a:lnTo>
                  <a:lnTo>
                    <a:pt x="582" y="903"/>
                  </a:lnTo>
                  <a:lnTo>
                    <a:pt x="574" y="912"/>
                  </a:lnTo>
                  <a:lnTo>
                    <a:pt x="561" y="918"/>
                  </a:lnTo>
                  <a:lnTo>
                    <a:pt x="551" y="926"/>
                  </a:lnTo>
                  <a:lnTo>
                    <a:pt x="542" y="933"/>
                  </a:lnTo>
                  <a:lnTo>
                    <a:pt x="532" y="941"/>
                  </a:lnTo>
                  <a:lnTo>
                    <a:pt x="525" y="950"/>
                  </a:lnTo>
                  <a:lnTo>
                    <a:pt x="517" y="960"/>
                  </a:lnTo>
                  <a:lnTo>
                    <a:pt x="510" y="969"/>
                  </a:lnTo>
                  <a:lnTo>
                    <a:pt x="504" y="977"/>
                  </a:lnTo>
                  <a:lnTo>
                    <a:pt x="494" y="986"/>
                  </a:lnTo>
                  <a:lnTo>
                    <a:pt x="489" y="996"/>
                  </a:lnTo>
                  <a:lnTo>
                    <a:pt x="481" y="1004"/>
                  </a:lnTo>
                  <a:lnTo>
                    <a:pt x="475" y="1013"/>
                  </a:lnTo>
                  <a:lnTo>
                    <a:pt x="470" y="1023"/>
                  </a:lnTo>
                  <a:lnTo>
                    <a:pt x="462" y="1032"/>
                  </a:lnTo>
                  <a:lnTo>
                    <a:pt x="458" y="1040"/>
                  </a:lnTo>
                  <a:lnTo>
                    <a:pt x="454" y="1049"/>
                  </a:lnTo>
                  <a:lnTo>
                    <a:pt x="449" y="1059"/>
                  </a:lnTo>
                  <a:lnTo>
                    <a:pt x="445" y="1068"/>
                  </a:lnTo>
                  <a:lnTo>
                    <a:pt x="441" y="1076"/>
                  </a:lnTo>
                  <a:lnTo>
                    <a:pt x="437" y="1085"/>
                  </a:lnTo>
                  <a:lnTo>
                    <a:pt x="433" y="1095"/>
                  </a:lnTo>
                  <a:lnTo>
                    <a:pt x="432" y="1104"/>
                  </a:lnTo>
                  <a:lnTo>
                    <a:pt x="428" y="1114"/>
                  </a:lnTo>
                  <a:lnTo>
                    <a:pt x="428" y="1123"/>
                  </a:lnTo>
                  <a:lnTo>
                    <a:pt x="424" y="1133"/>
                  </a:lnTo>
                  <a:lnTo>
                    <a:pt x="422" y="1142"/>
                  </a:lnTo>
                  <a:lnTo>
                    <a:pt x="420" y="1152"/>
                  </a:lnTo>
                  <a:lnTo>
                    <a:pt x="418" y="1161"/>
                  </a:lnTo>
                  <a:lnTo>
                    <a:pt x="416" y="1171"/>
                  </a:lnTo>
                  <a:lnTo>
                    <a:pt x="414" y="1180"/>
                  </a:lnTo>
                  <a:lnTo>
                    <a:pt x="414" y="1190"/>
                  </a:lnTo>
                  <a:lnTo>
                    <a:pt x="414" y="1201"/>
                  </a:lnTo>
                  <a:lnTo>
                    <a:pt x="413" y="1209"/>
                  </a:lnTo>
                  <a:lnTo>
                    <a:pt x="413" y="1218"/>
                  </a:lnTo>
                  <a:lnTo>
                    <a:pt x="413" y="1228"/>
                  </a:lnTo>
                  <a:lnTo>
                    <a:pt x="413" y="1239"/>
                  </a:lnTo>
                  <a:lnTo>
                    <a:pt x="413" y="1249"/>
                  </a:lnTo>
                  <a:lnTo>
                    <a:pt x="413" y="1258"/>
                  </a:lnTo>
                  <a:lnTo>
                    <a:pt x="413" y="1270"/>
                  </a:lnTo>
                  <a:lnTo>
                    <a:pt x="413" y="1279"/>
                  </a:lnTo>
                  <a:lnTo>
                    <a:pt x="413" y="1289"/>
                  </a:lnTo>
                  <a:lnTo>
                    <a:pt x="413" y="1298"/>
                  </a:lnTo>
                  <a:lnTo>
                    <a:pt x="413" y="1308"/>
                  </a:lnTo>
                  <a:lnTo>
                    <a:pt x="413" y="1319"/>
                  </a:lnTo>
                  <a:lnTo>
                    <a:pt x="413" y="1327"/>
                  </a:lnTo>
                  <a:lnTo>
                    <a:pt x="413" y="1338"/>
                  </a:lnTo>
                  <a:lnTo>
                    <a:pt x="413" y="1348"/>
                  </a:lnTo>
                  <a:lnTo>
                    <a:pt x="413" y="1359"/>
                  </a:lnTo>
                  <a:lnTo>
                    <a:pt x="413" y="1369"/>
                  </a:lnTo>
                  <a:lnTo>
                    <a:pt x="413" y="1378"/>
                  </a:lnTo>
                  <a:lnTo>
                    <a:pt x="413" y="1389"/>
                  </a:lnTo>
                  <a:lnTo>
                    <a:pt x="413" y="1401"/>
                  </a:lnTo>
                  <a:lnTo>
                    <a:pt x="413" y="1410"/>
                  </a:lnTo>
                  <a:lnTo>
                    <a:pt x="413" y="1420"/>
                  </a:lnTo>
                  <a:lnTo>
                    <a:pt x="413" y="1431"/>
                  </a:lnTo>
                  <a:lnTo>
                    <a:pt x="413" y="1443"/>
                  </a:lnTo>
                  <a:lnTo>
                    <a:pt x="413" y="1452"/>
                  </a:lnTo>
                  <a:lnTo>
                    <a:pt x="413" y="1464"/>
                  </a:lnTo>
                  <a:lnTo>
                    <a:pt x="411" y="1473"/>
                  </a:lnTo>
                  <a:lnTo>
                    <a:pt x="411" y="1484"/>
                  </a:lnTo>
                  <a:lnTo>
                    <a:pt x="409" y="1494"/>
                  </a:lnTo>
                  <a:lnTo>
                    <a:pt x="409" y="1505"/>
                  </a:lnTo>
                  <a:lnTo>
                    <a:pt x="407" y="1517"/>
                  </a:lnTo>
                  <a:lnTo>
                    <a:pt x="407" y="1528"/>
                  </a:lnTo>
                  <a:lnTo>
                    <a:pt x="405" y="1538"/>
                  </a:lnTo>
                  <a:lnTo>
                    <a:pt x="405" y="1551"/>
                  </a:lnTo>
                  <a:lnTo>
                    <a:pt x="401" y="1561"/>
                  </a:lnTo>
                  <a:lnTo>
                    <a:pt x="401" y="1572"/>
                  </a:lnTo>
                  <a:lnTo>
                    <a:pt x="399" y="1583"/>
                  </a:lnTo>
                  <a:lnTo>
                    <a:pt x="397" y="1595"/>
                  </a:lnTo>
                  <a:lnTo>
                    <a:pt x="394" y="1606"/>
                  </a:lnTo>
                  <a:lnTo>
                    <a:pt x="394" y="1618"/>
                  </a:lnTo>
                  <a:lnTo>
                    <a:pt x="386" y="1629"/>
                  </a:lnTo>
                  <a:lnTo>
                    <a:pt x="382" y="1642"/>
                  </a:lnTo>
                  <a:lnTo>
                    <a:pt x="378" y="1656"/>
                  </a:lnTo>
                  <a:lnTo>
                    <a:pt x="373" y="1667"/>
                  </a:lnTo>
                  <a:lnTo>
                    <a:pt x="365" y="1676"/>
                  </a:lnTo>
                  <a:lnTo>
                    <a:pt x="359" y="1688"/>
                  </a:lnTo>
                  <a:lnTo>
                    <a:pt x="352" y="1697"/>
                  </a:lnTo>
                  <a:lnTo>
                    <a:pt x="346" y="1707"/>
                  </a:lnTo>
                  <a:lnTo>
                    <a:pt x="337" y="1714"/>
                  </a:lnTo>
                  <a:lnTo>
                    <a:pt x="329" y="1724"/>
                  </a:lnTo>
                  <a:lnTo>
                    <a:pt x="323" y="1733"/>
                  </a:lnTo>
                  <a:lnTo>
                    <a:pt x="316" y="1741"/>
                  </a:lnTo>
                  <a:lnTo>
                    <a:pt x="306" y="1747"/>
                  </a:lnTo>
                  <a:lnTo>
                    <a:pt x="297" y="1754"/>
                  </a:lnTo>
                  <a:lnTo>
                    <a:pt x="287" y="1762"/>
                  </a:lnTo>
                  <a:lnTo>
                    <a:pt x="279" y="1770"/>
                  </a:lnTo>
                  <a:lnTo>
                    <a:pt x="268" y="1775"/>
                  </a:lnTo>
                  <a:lnTo>
                    <a:pt x="259" y="1779"/>
                  </a:lnTo>
                  <a:lnTo>
                    <a:pt x="247" y="1783"/>
                  </a:lnTo>
                  <a:lnTo>
                    <a:pt x="240" y="1791"/>
                  </a:lnTo>
                  <a:lnTo>
                    <a:pt x="228" y="1794"/>
                  </a:lnTo>
                  <a:lnTo>
                    <a:pt x="219" y="1798"/>
                  </a:lnTo>
                  <a:lnTo>
                    <a:pt x="207" y="1804"/>
                  </a:lnTo>
                  <a:lnTo>
                    <a:pt x="198" y="1808"/>
                  </a:lnTo>
                  <a:lnTo>
                    <a:pt x="188" y="1810"/>
                  </a:lnTo>
                  <a:lnTo>
                    <a:pt x="177" y="1813"/>
                  </a:lnTo>
                  <a:lnTo>
                    <a:pt x="167" y="1815"/>
                  </a:lnTo>
                  <a:lnTo>
                    <a:pt x="158" y="1819"/>
                  </a:lnTo>
                  <a:lnTo>
                    <a:pt x="148" y="1821"/>
                  </a:lnTo>
                  <a:lnTo>
                    <a:pt x="137" y="1825"/>
                  </a:lnTo>
                  <a:lnTo>
                    <a:pt x="127" y="1825"/>
                  </a:lnTo>
                  <a:lnTo>
                    <a:pt x="120" y="1829"/>
                  </a:lnTo>
                  <a:lnTo>
                    <a:pt x="106" y="1829"/>
                  </a:lnTo>
                  <a:lnTo>
                    <a:pt x="91" y="1830"/>
                  </a:lnTo>
                  <a:lnTo>
                    <a:pt x="80" y="1832"/>
                  </a:lnTo>
                  <a:lnTo>
                    <a:pt x="70" y="1832"/>
                  </a:lnTo>
                  <a:lnTo>
                    <a:pt x="59" y="1832"/>
                  </a:lnTo>
                  <a:lnTo>
                    <a:pt x="51" y="1834"/>
                  </a:lnTo>
                  <a:lnTo>
                    <a:pt x="42" y="1834"/>
                  </a:lnTo>
                  <a:lnTo>
                    <a:pt x="34" y="1836"/>
                  </a:lnTo>
                  <a:lnTo>
                    <a:pt x="25" y="1836"/>
                  </a:lnTo>
                  <a:lnTo>
                    <a:pt x="17" y="1836"/>
                  </a:lnTo>
                  <a:lnTo>
                    <a:pt x="11" y="1836"/>
                  </a:lnTo>
                  <a:lnTo>
                    <a:pt x="8" y="1836"/>
                  </a:lnTo>
                  <a:lnTo>
                    <a:pt x="2" y="1836"/>
                  </a:lnTo>
                  <a:lnTo>
                    <a:pt x="0" y="1836"/>
                  </a:lnTo>
                  <a:lnTo>
                    <a:pt x="0" y="1832"/>
                  </a:lnTo>
                  <a:lnTo>
                    <a:pt x="0" y="1819"/>
                  </a:lnTo>
                  <a:lnTo>
                    <a:pt x="0" y="1810"/>
                  </a:lnTo>
                  <a:lnTo>
                    <a:pt x="0" y="1798"/>
                  </a:lnTo>
                  <a:lnTo>
                    <a:pt x="0" y="1785"/>
                  </a:lnTo>
                  <a:lnTo>
                    <a:pt x="0" y="1773"/>
                  </a:lnTo>
                  <a:lnTo>
                    <a:pt x="0" y="1764"/>
                  </a:lnTo>
                  <a:lnTo>
                    <a:pt x="0" y="1754"/>
                  </a:lnTo>
                  <a:lnTo>
                    <a:pt x="0" y="1747"/>
                  </a:lnTo>
                  <a:lnTo>
                    <a:pt x="0" y="1739"/>
                  </a:lnTo>
                  <a:lnTo>
                    <a:pt x="0" y="1728"/>
                  </a:lnTo>
                  <a:lnTo>
                    <a:pt x="0" y="1720"/>
                  </a:lnTo>
                  <a:lnTo>
                    <a:pt x="0" y="1709"/>
                  </a:lnTo>
                  <a:lnTo>
                    <a:pt x="0" y="1699"/>
                  </a:lnTo>
                  <a:lnTo>
                    <a:pt x="0" y="1688"/>
                  </a:lnTo>
                  <a:lnTo>
                    <a:pt x="0" y="1676"/>
                  </a:lnTo>
                  <a:lnTo>
                    <a:pt x="0" y="1665"/>
                  </a:lnTo>
                  <a:lnTo>
                    <a:pt x="0" y="1656"/>
                  </a:lnTo>
                  <a:lnTo>
                    <a:pt x="0" y="1642"/>
                  </a:lnTo>
                  <a:lnTo>
                    <a:pt x="0" y="1631"/>
                  </a:lnTo>
                  <a:lnTo>
                    <a:pt x="0" y="1619"/>
                  </a:lnTo>
                  <a:lnTo>
                    <a:pt x="0" y="1608"/>
                  </a:lnTo>
                  <a:lnTo>
                    <a:pt x="0" y="1593"/>
                  </a:lnTo>
                  <a:lnTo>
                    <a:pt x="0" y="1581"/>
                  </a:lnTo>
                  <a:lnTo>
                    <a:pt x="0" y="1568"/>
                  </a:lnTo>
                  <a:lnTo>
                    <a:pt x="0" y="1557"/>
                  </a:lnTo>
                  <a:lnTo>
                    <a:pt x="0" y="1543"/>
                  </a:lnTo>
                  <a:lnTo>
                    <a:pt x="0" y="1530"/>
                  </a:lnTo>
                  <a:lnTo>
                    <a:pt x="0" y="1517"/>
                  </a:lnTo>
                  <a:lnTo>
                    <a:pt x="0" y="1502"/>
                  </a:lnTo>
                  <a:lnTo>
                    <a:pt x="0" y="1488"/>
                  </a:lnTo>
                  <a:lnTo>
                    <a:pt x="0" y="1475"/>
                  </a:lnTo>
                  <a:lnTo>
                    <a:pt x="0" y="1460"/>
                  </a:lnTo>
                  <a:lnTo>
                    <a:pt x="0" y="1446"/>
                  </a:lnTo>
                  <a:lnTo>
                    <a:pt x="0" y="1431"/>
                  </a:lnTo>
                  <a:lnTo>
                    <a:pt x="0" y="1416"/>
                  </a:lnTo>
                  <a:lnTo>
                    <a:pt x="0" y="1401"/>
                  </a:lnTo>
                  <a:lnTo>
                    <a:pt x="0" y="1388"/>
                  </a:lnTo>
                  <a:lnTo>
                    <a:pt x="0" y="1376"/>
                  </a:lnTo>
                  <a:lnTo>
                    <a:pt x="0" y="1367"/>
                  </a:lnTo>
                  <a:lnTo>
                    <a:pt x="0" y="1355"/>
                  </a:lnTo>
                  <a:lnTo>
                    <a:pt x="0" y="1348"/>
                  </a:lnTo>
                  <a:lnTo>
                    <a:pt x="0" y="1336"/>
                  </a:lnTo>
                  <a:lnTo>
                    <a:pt x="0" y="1327"/>
                  </a:lnTo>
                  <a:lnTo>
                    <a:pt x="0" y="1315"/>
                  </a:lnTo>
                  <a:lnTo>
                    <a:pt x="0" y="1306"/>
                  </a:lnTo>
                  <a:lnTo>
                    <a:pt x="0" y="1296"/>
                  </a:lnTo>
                  <a:lnTo>
                    <a:pt x="0" y="1285"/>
                  </a:lnTo>
                  <a:lnTo>
                    <a:pt x="0" y="1275"/>
                  </a:lnTo>
                  <a:lnTo>
                    <a:pt x="0" y="1266"/>
                  </a:lnTo>
                  <a:lnTo>
                    <a:pt x="0" y="1256"/>
                  </a:lnTo>
                  <a:lnTo>
                    <a:pt x="2" y="1245"/>
                  </a:lnTo>
                  <a:lnTo>
                    <a:pt x="2" y="1235"/>
                  </a:lnTo>
                  <a:lnTo>
                    <a:pt x="4" y="1226"/>
                  </a:lnTo>
                  <a:lnTo>
                    <a:pt x="4" y="1215"/>
                  </a:lnTo>
                  <a:lnTo>
                    <a:pt x="4" y="1203"/>
                  </a:lnTo>
                  <a:lnTo>
                    <a:pt x="6" y="1194"/>
                  </a:lnTo>
                  <a:lnTo>
                    <a:pt x="8" y="1182"/>
                  </a:lnTo>
                  <a:lnTo>
                    <a:pt x="8" y="1171"/>
                  </a:lnTo>
                  <a:lnTo>
                    <a:pt x="10" y="1161"/>
                  </a:lnTo>
                  <a:lnTo>
                    <a:pt x="10" y="1150"/>
                  </a:lnTo>
                  <a:lnTo>
                    <a:pt x="11" y="1140"/>
                  </a:lnTo>
                  <a:lnTo>
                    <a:pt x="11" y="1129"/>
                  </a:lnTo>
                  <a:lnTo>
                    <a:pt x="15" y="1118"/>
                  </a:lnTo>
                  <a:lnTo>
                    <a:pt x="15" y="1108"/>
                  </a:lnTo>
                  <a:lnTo>
                    <a:pt x="17" y="1097"/>
                  </a:lnTo>
                  <a:lnTo>
                    <a:pt x="19" y="1085"/>
                  </a:lnTo>
                  <a:lnTo>
                    <a:pt x="21" y="1076"/>
                  </a:lnTo>
                  <a:lnTo>
                    <a:pt x="23" y="1064"/>
                  </a:lnTo>
                  <a:lnTo>
                    <a:pt x="25" y="1055"/>
                  </a:lnTo>
                  <a:lnTo>
                    <a:pt x="25" y="1044"/>
                  </a:lnTo>
                  <a:lnTo>
                    <a:pt x="27" y="1032"/>
                  </a:lnTo>
                  <a:lnTo>
                    <a:pt x="29" y="1021"/>
                  </a:lnTo>
                  <a:lnTo>
                    <a:pt x="30" y="1011"/>
                  </a:lnTo>
                  <a:lnTo>
                    <a:pt x="30" y="998"/>
                  </a:lnTo>
                  <a:lnTo>
                    <a:pt x="32" y="988"/>
                  </a:lnTo>
                  <a:lnTo>
                    <a:pt x="34" y="977"/>
                  </a:lnTo>
                  <a:lnTo>
                    <a:pt x="36" y="967"/>
                  </a:lnTo>
                  <a:lnTo>
                    <a:pt x="38" y="954"/>
                  </a:lnTo>
                  <a:lnTo>
                    <a:pt x="42" y="945"/>
                  </a:lnTo>
                  <a:lnTo>
                    <a:pt x="44" y="935"/>
                  </a:lnTo>
                  <a:lnTo>
                    <a:pt x="46" y="924"/>
                  </a:lnTo>
                  <a:lnTo>
                    <a:pt x="48" y="912"/>
                  </a:lnTo>
                  <a:lnTo>
                    <a:pt x="51" y="903"/>
                  </a:lnTo>
                  <a:lnTo>
                    <a:pt x="51" y="891"/>
                  </a:lnTo>
                  <a:lnTo>
                    <a:pt x="55" y="882"/>
                  </a:lnTo>
                  <a:lnTo>
                    <a:pt x="57" y="871"/>
                  </a:lnTo>
                  <a:lnTo>
                    <a:pt x="59" y="859"/>
                  </a:lnTo>
                  <a:lnTo>
                    <a:pt x="61" y="848"/>
                  </a:lnTo>
                  <a:lnTo>
                    <a:pt x="65" y="836"/>
                  </a:lnTo>
                  <a:lnTo>
                    <a:pt x="65" y="825"/>
                  </a:lnTo>
                  <a:lnTo>
                    <a:pt x="70" y="815"/>
                  </a:lnTo>
                  <a:lnTo>
                    <a:pt x="70" y="804"/>
                  </a:lnTo>
                  <a:lnTo>
                    <a:pt x="76" y="795"/>
                  </a:lnTo>
                  <a:lnTo>
                    <a:pt x="78" y="783"/>
                  </a:lnTo>
                  <a:lnTo>
                    <a:pt x="80" y="772"/>
                  </a:lnTo>
                  <a:lnTo>
                    <a:pt x="84" y="762"/>
                  </a:lnTo>
                  <a:lnTo>
                    <a:pt x="87" y="753"/>
                  </a:lnTo>
                  <a:lnTo>
                    <a:pt x="91" y="741"/>
                  </a:lnTo>
                  <a:lnTo>
                    <a:pt x="93" y="730"/>
                  </a:lnTo>
                  <a:lnTo>
                    <a:pt x="97" y="720"/>
                  </a:lnTo>
                  <a:lnTo>
                    <a:pt x="101" y="711"/>
                  </a:lnTo>
                  <a:lnTo>
                    <a:pt x="106" y="688"/>
                  </a:lnTo>
                  <a:lnTo>
                    <a:pt x="114" y="663"/>
                  </a:lnTo>
                  <a:lnTo>
                    <a:pt x="120" y="641"/>
                  </a:lnTo>
                  <a:lnTo>
                    <a:pt x="129" y="620"/>
                  </a:lnTo>
                  <a:lnTo>
                    <a:pt x="137" y="597"/>
                  </a:lnTo>
                  <a:lnTo>
                    <a:pt x="144" y="576"/>
                  </a:lnTo>
                  <a:lnTo>
                    <a:pt x="154" y="555"/>
                  </a:lnTo>
                  <a:lnTo>
                    <a:pt x="162" y="536"/>
                  </a:lnTo>
                  <a:lnTo>
                    <a:pt x="169" y="515"/>
                  </a:lnTo>
                  <a:lnTo>
                    <a:pt x="179" y="496"/>
                  </a:lnTo>
                  <a:lnTo>
                    <a:pt x="188" y="477"/>
                  </a:lnTo>
                  <a:lnTo>
                    <a:pt x="198" y="458"/>
                  </a:lnTo>
                  <a:lnTo>
                    <a:pt x="205" y="441"/>
                  </a:lnTo>
                  <a:lnTo>
                    <a:pt x="215" y="422"/>
                  </a:lnTo>
                  <a:lnTo>
                    <a:pt x="224" y="405"/>
                  </a:lnTo>
                  <a:lnTo>
                    <a:pt x="232" y="390"/>
                  </a:lnTo>
                  <a:lnTo>
                    <a:pt x="241" y="373"/>
                  </a:lnTo>
                  <a:lnTo>
                    <a:pt x="251" y="355"/>
                  </a:lnTo>
                  <a:lnTo>
                    <a:pt x="260" y="338"/>
                  </a:lnTo>
                  <a:lnTo>
                    <a:pt x="268" y="325"/>
                  </a:lnTo>
                  <a:lnTo>
                    <a:pt x="278" y="310"/>
                  </a:lnTo>
                  <a:lnTo>
                    <a:pt x="287" y="295"/>
                  </a:lnTo>
                  <a:lnTo>
                    <a:pt x="295" y="281"/>
                  </a:lnTo>
                  <a:lnTo>
                    <a:pt x="306" y="268"/>
                  </a:lnTo>
                  <a:lnTo>
                    <a:pt x="316" y="253"/>
                  </a:lnTo>
                  <a:lnTo>
                    <a:pt x="323" y="239"/>
                  </a:lnTo>
                  <a:lnTo>
                    <a:pt x="333" y="226"/>
                  </a:lnTo>
                  <a:lnTo>
                    <a:pt x="342" y="217"/>
                  </a:lnTo>
                  <a:lnTo>
                    <a:pt x="350" y="203"/>
                  </a:lnTo>
                  <a:lnTo>
                    <a:pt x="359" y="192"/>
                  </a:lnTo>
                  <a:lnTo>
                    <a:pt x="369" y="181"/>
                  </a:lnTo>
                  <a:lnTo>
                    <a:pt x="378" y="171"/>
                  </a:lnTo>
                  <a:lnTo>
                    <a:pt x="386" y="160"/>
                  </a:lnTo>
                  <a:lnTo>
                    <a:pt x="394" y="148"/>
                  </a:lnTo>
                  <a:lnTo>
                    <a:pt x="399" y="141"/>
                  </a:lnTo>
                  <a:lnTo>
                    <a:pt x="409" y="131"/>
                  </a:lnTo>
                  <a:lnTo>
                    <a:pt x="416" y="120"/>
                  </a:lnTo>
                  <a:lnTo>
                    <a:pt x="424" y="112"/>
                  </a:lnTo>
                  <a:lnTo>
                    <a:pt x="432" y="105"/>
                  </a:lnTo>
                  <a:lnTo>
                    <a:pt x="441" y="97"/>
                  </a:lnTo>
                  <a:lnTo>
                    <a:pt x="447" y="87"/>
                  </a:lnTo>
                  <a:lnTo>
                    <a:pt x="454" y="80"/>
                  </a:lnTo>
                  <a:lnTo>
                    <a:pt x="460" y="72"/>
                  </a:lnTo>
                  <a:lnTo>
                    <a:pt x="468" y="68"/>
                  </a:lnTo>
                  <a:lnTo>
                    <a:pt x="479" y="57"/>
                  </a:lnTo>
                  <a:lnTo>
                    <a:pt x="491" y="48"/>
                  </a:lnTo>
                  <a:lnTo>
                    <a:pt x="500" y="36"/>
                  </a:lnTo>
                  <a:lnTo>
                    <a:pt x="511" y="29"/>
                  </a:lnTo>
                  <a:lnTo>
                    <a:pt x="517" y="21"/>
                  </a:lnTo>
                  <a:lnTo>
                    <a:pt x="525" y="17"/>
                  </a:lnTo>
                  <a:lnTo>
                    <a:pt x="534" y="10"/>
                  </a:lnTo>
                  <a:lnTo>
                    <a:pt x="538" y="8"/>
                  </a:lnTo>
                  <a:lnTo>
                    <a:pt x="538" y="8"/>
                  </a:lnTo>
                  <a:close/>
                </a:path>
              </a:pathLst>
            </a:custGeom>
            <a:solidFill>
              <a:srgbClr val="00CC6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6" name="Freeform 18"/>
            <p:cNvSpPr>
              <a:spLocks/>
            </p:cNvSpPr>
            <p:nvPr/>
          </p:nvSpPr>
          <p:spPr bwMode="auto">
            <a:xfrm>
              <a:off x="1864" y="1383"/>
              <a:ext cx="815" cy="1027"/>
            </a:xfrm>
            <a:custGeom>
              <a:avLst/>
              <a:gdLst/>
              <a:ahLst/>
              <a:cxnLst>
                <a:cxn ang="0">
                  <a:pos x="1389" y="410"/>
                </a:cxn>
                <a:cxn ang="0">
                  <a:pos x="1323" y="300"/>
                </a:cxn>
                <a:cxn ang="0">
                  <a:pos x="1230" y="201"/>
                </a:cxn>
                <a:cxn ang="0">
                  <a:pos x="1116" y="121"/>
                </a:cxn>
                <a:cxn ang="0">
                  <a:pos x="984" y="55"/>
                </a:cxn>
                <a:cxn ang="0">
                  <a:pos x="836" y="13"/>
                </a:cxn>
                <a:cxn ang="0">
                  <a:pos x="680" y="0"/>
                </a:cxn>
                <a:cxn ang="0">
                  <a:pos x="517" y="17"/>
                </a:cxn>
                <a:cxn ang="0">
                  <a:pos x="637" y="193"/>
                </a:cxn>
                <a:cxn ang="0">
                  <a:pos x="760" y="199"/>
                </a:cxn>
                <a:cxn ang="0">
                  <a:pos x="876" y="224"/>
                </a:cxn>
                <a:cxn ang="0">
                  <a:pos x="981" y="268"/>
                </a:cxn>
                <a:cxn ang="0">
                  <a:pos x="1070" y="325"/>
                </a:cxn>
                <a:cxn ang="0">
                  <a:pos x="1144" y="391"/>
                </a:cxn>
                <a:cxn ang="0">
                  <a:pos x="1197" y="463"/>
                </a:cxn>
                <a:cxn ang="0">
                  <a:pos x="1234" y="536"/>
                </a:cxn>
                <a:cxn ang="0">
                  <a:pos x="1241" y="613"/>
                </a:cxn>
                <a:cxn ang="0">
                  <a:pos x="1213" y="691"/>
                </a:cxn>
                <a:cxn ang="0">
                  <a:pos x="1150" y="739"/>
                </a:cxn>
                <a:cxn ang="0">
                  <a:pos x="1055" y="773"/>
                </a:cxn>
                <a:cxn ang="0">
                  <a:pos x="851" y="823"/>
                </a:cxn>
                <a:cxn ang="0">
                  <a:pos x="676" y="876"/>
                </a:cxn>
                <a:cxn ang="0">
                  <a:pos x="532" y="937"/>
                </a:cxn>
                <a:cxn ang="0">
                  <a:pos x="420" y="1013"/>
                </a:cxn>
                <a:cxn ang="0">
                  <a:pos x="334" y="1104"/>
                </a:cxn>
                <a:cxn ang="0">
                  <a:pos x="279" y="1224"/>
                </a:cxn>
                <a:cxn ang="0">
                  <a:pos x="251" y="1368"/>
                </a:cxn>
                <a:cxn ang="0">
                  <a:pos x="251" y="1549"/>
                </a:cxn>
                <a:cxn ang="0">
                  <a:pos x="249" y="1627"/>
                </a:cxn>
                <a:cxn ang="0">
                  <a:pos x="237" y="1693"/>
                </a:cxn>
                <a:cxn ang="0">
                  <a:pos x="186" y="1792"/>
                </a:cxn>
                <a:cxn ang="0">
                  <a:pos x="102" y="1838"/>
                </a:cxn>
                <a:cxn ang="0">
                  <a:pos x="17" y="1849"/>
                </a:cxn>
                <a:cxn ang="0">
                  <a:pos x="57" y="2039"/>
                </a:cxn>
                <a:cxn ang="0">
                  <a:pos x="146" y="2024"/>
                </a:cxn>
                <a:cxn ang="0">
                  <a:pos x="252" y="1980"/>
                </a:cxn>
                <a:cxn ang="0">
                  <a:pos x="342" y="1904"/>
                </a:cxn>
                <a:cxn ang="0">
                  <a:pos x="393" y="1820"/>
                </a:cxn>
                <a:cxn ang="0">
                  <a:pos x="427" y="1724"/>
                </a:cxn>
                <a:cxn ang="0">
                  <a:pos x="441" y="1611"/>
                </a:cxn>
                <a:cxn ang="0">
                  <a:pos x="439" y="1486"/>
                </a:cxn>
                <a:cxn ang="0">
                  <a:pos x="441" y="1370"/>
                </a:cxn>
                <a:cxn ang="0">
                  <a:pos x="460" y="1277"/>
                </a:cxn>
                <a:cxn ang="0">
                  <a:pos x="502" y="1203"/>
                </a:cxn>
                <a:cxn ang="0">
                  <a:pos x="568" y="1138"/>
                </a:cxn>
                <a:cxn ang="0">
                  <a:pos x="663" y="1085"/>
                </a:cxn>
                <a:cxn ang="0">
                  <a:pos x="796" y="1037"/>
                </a:cxn>
                <a:cxn ang="0">
                  <a:pos x="967" y="990"/>
                </a:cxn>
                <a:cxn ang="0">
                  <a:pos x="1137" y="948"/>
                </a:cxn>
                <a:cxn ang="0">
                  <a:pos x="1232" y="910"/>
                </a:cxn>
                <a:cxn ang="0">
                  <a:pos x="1306" y="862"/>
                </a:cxn>
                <a:cxn ang="0">
                  <a:pos x="1361" y="805"/>
                </a:cxn>
                <a:cxn ang="0">
                  <a:pos x="1401" y="747"/>
                </a:cxn>
                <a:cxn ang="0">
                  <a:pos x="1427" y="665"/>
                </a:cxn>
                <a:cxn ang="0">
                  <a:pos x="1435" y="598"/>
                </a:cxn>
                <a:cxn ang="0">
                  <a:pos x="1427" y="515"/>
                </a:cxn>
              </a:cxnLst>
              <a:rect l="0" t="0" r="r" b="b"/>
              <a:pathLst>
                <a:path w="1435" h="2041">
                  <a:moveTo>
                    <a:pt x="1427" y="515"/>
                  </a:moveTo>
                  <a:lnTo>
                    <a:pt x="1424" y="498"/>
                  </a:lnTo>
                  <a:lnTo>
                    <a:pt x="1418" y="482"/>
                  </a:lnTo>
                  <a:lnTo>
                    <a:pt x="1414" y="467"/>
                  </a:lnTo>
                  <a:lnTo>
                    <a:pt x="1408" y="454"/>
                  </a:lnTo>
                  <a:lnTo>
                    <a:pt x="1403" y="439"/>
                  </a:lnTo>
                  <a:lnTo>
                    <a:pt x="1395" y="423"/>
                  </a:lnTo>
                  <a:lnTo>
                    <a:pt x="1389" y="410"/>
                  </a:lnTo>
                  <a:lnTo>
                    <a:pt x="1384" y="397"/>
                  </a:lnTo>
                  <a:lnTo>
                    <a:pt x="1374" y="382"/>
                  </a:lnTo>
                  <a:lnTo>
                    <a:pt x="1367" y="366"/>
                  </a:lnTo>
                  <a:lnTo>
                    <a:pt x="1359" y="353"/>
                  </a:lnTo>
                  <a:lnTo>
                    <a:pt x="1351" y="340"/>
                  </a:lnTo>
                  <a:lnTo>
                    <a:pt x="1340" y="326"/>
                  </a:lnTo>
                  <a:lnTo>
                    <a:pt x="1332" y="313"/>
                  </a:lnTo>
                  <a:lnTo>
                    <a:pt x="1323" y="300"/>
                  </a:lnTo>
                  <a:lnTo>
                    <a:pt x="1313" y="288"/>
                  </a:lnTo>
                  <a:lnTo>
                    <a:pt x="1302" y="275"/>
                  </a:lnTo>
                  <a:lnTo>
                    <a:pt x="1291" y="262"/>
                  </a:lnTo>
                  <a:lnTo>
                    <a:pt x="1277" y="249"/>
                  </a:lnTo>
                  <a:lnTo>
                    <a:pt x="1268" y="237"/>
                  </a:lnTo>
                  <a:lnTo>
                    <a:pt x="1256" y="224"/>
                  </a:lnTo>
                  <a:lnTo>
                    <a:pt x="1243" y="212"/>
                  </a:lnTo>
                  <a:lnTo>
                    <a:pt x="1230" y="201"/>
                  </a:lnTo>
                  <a:lnTo>
                    <a:pt x="1218" y="192"/>
                  </a:lnTo>
                  <a:lnTo>
                    <a:pt x="1203" y="178"/>
                  </a:lnTo>
                  <a:lnTo>
                    <a:pt x="1190" y="169"/>
                  </a:lnTo>
                  <a:lnTo>
                    <a:pt x="1175" y="157"/>
                  </a:lnTo>
                  <a:lnTo>
                    <a:pt x="1161" y="150"/>
                  </a:lnTo>
                  <a:lnTo>
                    <a:pt x="1146" y="138"/>
                  </a:lnTo>
                  <a:lnTo>
                    <a:pt x="1131" y="129"/>
                  </a:lnTo>
                  <a:lnTo>
                    <a:pt x="1116" y="121"/>
                  </a:lnTo>
                  <a:lnTo>
                    <a:pt x="1102" y="112"/>
                  </a:lnTo>
                  <a:lnTo>
                    <a:pt x="1085" y="102"/>
                  </a:lnTo>
                  <a:lnTo>
                    <a:pt x="1068" y="95"/>
                  </a:lnTo>
                  <a:lnTo>
                    <a:pt x="1053" y="85"/>
                  </a:lnTo>
                  <a:lnTo>
                    <a:pt x="1036" y="77"/>
                  </a:lnTo>
                  <a:lnTo>
                    <a:pt x="1019" y="68"/>
                  </a:lnTo>
                  <a:lnTo>
                    <a:pt x="1002" y="62"/>
                  </a:lnTo>
                  <a:lnTo>
                    <a:pt x="984" y="55"/>
                  </a:lnTo>
                  <a:lnTo>
                    <a:pt x="967" y="49"/>
                  </a:lnTo>
                  <a:lnTo>
                    <a:pt x="948" y="41"/>
                  </a:lnTo>
                  <a:lnTo>
                    <a:pt x="929" y="36"/>
                  </a:lnTo>
                  <a:lnTo>
                    <a:pt x="912" y="30"/>
                  </a:lnTo>
                  <a:lnTo>
                    <a:pt x="893" y="26"/>
                  </a:lnTo>
                  <a:lnTo>
                    <a:pt x="874" y="22"/>
                  </a:lnTo>
                  <a:lnTo>
                    <a:pt x="857" y="17"/>
                  </a:lnTo>
                  <a:lnTo>
                    <a:pt x="836" y="13"/>
                  </a:lnTo>
                  <a:lnTo>
                    <a:pt x="819" y="11"/>
                  </a:lnTo>
                  <a:lnTo>
                    <a:pt x="798" y="7"/>
                  </a:lnTo>
                  <a:lnTo>
                    <a:pt x="779" y="5"/>
                  </a:lnTo>
                  <a:lnTo>
                    <a:pt x="760" y="3"/>
                  </a:lnTo>
                  <a:lnTo>
                    <a:pt x="739" y="1"/>
                  </a:lnTo>
                  <a:lnTo>
                    <a:pt x="718" y="0"/>
                  </a:lnTo>
                  <a:lnTo>
                    <a:pt x="699" y="0"/>
                  </a:lnTo>
                  <a:lnTo>
                    <a:pt x="680" y="0"/>
                  </a:lnTo>
                  <a:lnTo>
                    <a:pt x="661" y="1"/>
                  </a:lnTo>
                  <a:lnTo>
                    <a:pt x="640" y="1"/>
                  </a:lnTo>
                  <a:lnTo>
                    <a:pt x="619" y="3"/>
                  </a:lnTo>
                  <a:lnTo>
                    <a:pt x="599" y="3"/>
                  </a:lnTo>
                  <a:lnTo>
                    <a:pt x="578" y="7"/>
                  </a:lnTo>
                  <a:lnTo>
                    <a:pt x="559" y="11"/>
                  </a:lnTo>
                  <a:lnTo>
                    <a:pt x="538" y="13"/>
                  </a:lnTo>
                  <a:lnTo>
                    <a:pt x="517" y="17"/>
                  </a:lnTo>
                  <a:lnTo>
                    <a:pt x="498" y="24"/>
                  </a:lnTo>
                  <a:lnTo>
                    <a:pt x="541" y="212"/>
                  </a:lnTo>
                  <a:lnTo>
                    <a:pt x="557" y="207"/>
                  </a:lnTo>
                  <a:lnTo>
                    <a:pt x="572" y="203"/>
                  </a:lnTo>
                  <a:lnTo>
                    <a:pt x="589" y="199"/>
                  </a:lnTo>
                  <a:lnTo>
                    <a:pt x="606" y="199"/>
                  </a:lnTo>
                  <a:lnTo>
                    <a:pt x="621" y="195"/>
                  </a:lnTo>
                  <a:lnTo>
                    <a:pt x="637" y="193"/>
                  </a:lnTo>
                  <a:lnTo>
                    <a:pt x="654" y="193"/>
                  </a:lnTo>
                  <a:lnTo>
                    <a:pt x="669" y="193"/>
                  </a:lnTo>
                  <a:lnTo>
                    <a:pt x="684" y="193"/>
                  </a:lnTo>
                  <a:lnTo>
                    <a:pt x="699" y="193"/>
                  </a:lnTo>
                  <a:lnTo>
                    <a:pt x="714" y="193"/>
                  </a:lnTo>
                  <a:lnTo>
                    <a:pt x="732" y="195"/>
                  </a:lnTo>
                  <a:lnTo>
                    <a:pt x="747" y="195"/>
                  </a:lnTo>
                  <a:lnTo>
                    <a:pt x="760" y="199"/>
                  </a:lnTo>
                  <a:lnTo>
                    <a:pt x="775" y="199"/>
                  </a:lnTo>
                  <a:lnTo>
                    <a:pt x="792" y="205"/>
                  </a:lnTo>
                  <a:lnTo>
                    <a:pt x="806" y="207"/>
                  </a:lnTo>
                  <a:lnTo>
                    <a:pt x="821" y="209"/>
                  </a:lnTo>
                  <a:lnTo>
                    <a:pt x="834" y="212"/>
                  </a:lnTo>
                  <a:lnTo>
                    <a:pt x="849" y="216"/>
                  </a:lnTo>
                  <a:lnTo>
                    <a:pt x="863" y="220"/>
                  </a:lnTo>
                  <a:lnTo>
                    <a:pt x="876" y="224"/>
                  </a:lnTo>
                  <a:lnTo>
                    <a:pt x="889" y="228"/>
                  </a:lnTo>
                  <a:lnTo>
                    <a:pt x="905" y="233"/>
                  </a:lnTo>
                  <a:lnTo>
                    <a:pt x="916" y="239"/>
                  </a:lnTo>
                  <a:lnTo>
                    <a:pt x="929" y="243"/>
                  </a:lnTo>
                  <a:lnTo>
                    <a:pt x="943" y="249"/>
                  </a:lnTo>
                  <a:lnTo>
                    <a:pt x="956" y="254"/>
                  </a:lnTo>
                  <a:lnTo>
                    <a:pt x="969" y="260"/>
                  </a:lnTo>
                  <a:lnTo>
                    <a:pt x="981" y="268"/>
                  </a:lnTo>
                  <a:lnTo>
                    <a:pt x="992" y="273"/>
                  </a:lnTo>
                  <a:lnTo>
                    <a:pt x="1005" y="283"/>
                  </a:lnTo>
                  <a:lnTo>
                    <a:pt x="1017" y="288"/>
                  </a:lnTo>
                  <a:lnTo>
                    <a:pt x="1028" y="296"/>
                  </a:lnTo>
                  <a:lnTo>
                    <a:pt x="1040" y="302"/>
                  </a:lnTo>
                  <a:lnTo>
                    <a:pt x="1051" y="309"/>
                  </a:lnTo>
                  <a:lnTo>
                    <a:pt x="1061" y="317"/>
                  </a:lnTo>
                  <a:lnTo>
                    <a:pt x="1070" y="325"/>
                  </a:lnTo>
                  <a:lnTo>
                    <a:pt x="1081" y="332"/>
                  </a:lnTo>
                  <a:lnTo>
                    <a:pt x="1091" y="340"/>
                  </a:lnTo>
                  <a:lnTo>
                    <a:pt x="1100" y="347"/>
                  </a:lnTo>
                  <a:lnTo>
                    <a:pt x="1108" y="355"/>
                  </a:lnTo>
                  <a:lnTo>
                    <a:pt x="1118" y="364"/>
                  </a:lnTo>
                  <a:lnTo>
                    <a:pt x="1127" y="374"/>
                  </a:lnTo>
                  <a:lnTo>
                    <a:pt x="1135" y="382"/>
                  </a:lnTo>
                  <a:lnTo>
                    <a:pt x="1144" y="391"/>
                  </a:lnTo>
                  <a:lnTo>
                    <a:pt x="1152" y="401"/>
                  </a:lnTo>
                  <a:lnTo>
                    <a:pt x="1159" y="410"/>
                  </a:lnTo>
                  <a:lnTo>
                    <a:pt x="1165" y="418"/>
                  </a:lnTo>
                  <a:lnTo>
                    <a:pt x="1173" y="427"/>
                  </a:lnTo>
                  <a:lnTo>
                    <a:pt x="1178" y="437"/>
                  </a:lnTo>
                  <a:lnTo>
                    <a:pt x="1186" y="444"/>
                  </a:lnTo>
                  <a:lnTo>
                    <a:pt x="1192" y="454"/>
                  </a:lnTo>
                  <a:lnTo>
                    <a:pt x="1197" y="463"/>
                  </a:lnTo>
                  <a:lnTo>
                    <a:pt x="1203" y="473"/>
                  </a:lnTo>
                  <a:lnTo>
                    <a:pt x="1209" y="482"/>
                  </a:lnTo>
                  <a:lnTo>
                    <a:pt x="1213" y="492"/>
                  </a:lnTo>
                  <a:lnTo>
                    <a:pt x="1216" y="499"/>
                  </a:lnTo>
                  <a:lnTo>
                    <a:pt x="1220" y="509"/>
                  </a:lnTo>
                  <a:lnTo>
                    <a:pt x="1226" y="518"/>
                  </a:lnTo>
                  <a:lnTo>
                    <a:pt x="1228" y="528"/>
                  </a:lnTo>
                  <a:lnTo>
                    <a:pt x="1234" y="536"/>
                  </a:lnTo>
                  <a:lnTo>
                    <a:pt x="1235" y="545"/>
                  </a:lnTo>
                  <a:lnTo>
                    <a:pt x="1239" y="556"/>
                  </a:lnTo>
                  <a:lnTo>
                    <a:pt x="1241" y="564"/>
                  </a:lnTo>
                  <a:lnTo>
                    <a:pt x="1241" y="575"/>
                  </a:lnTo>
                  <a:lnTo>
                    <a:pt x="1241" y="585"/>
                  </a:lnTo>
                  <a:lnTo>
                    <a:pt x="1243" y="594"/>
                  </a:lnTo>
                  <a:lnTo>
                    <a:pt x="1241" y="604"/>
                  </a:lnTo>
                  <a:lnTo>
                    <a:pt x="1241" y="613"/>
                  </a:lnTo>
                  <a:lnTo>
                    <a:pt x="1241" y="621"/>
                  </a:lnTo>
                  <a:lnTo>
                    <a:pt x="1241" y="631"/>
                  </a:lnTo>
                  <a:lnTo>
                    <a:pt x="1235" y="646"/>
                  </a:lnTo>
                  <a:lnTo>
                    <a:pt x="1230" y="663"/>
                  </a:lnTo>
                  <a:lnTo>
                    <a:pt x="1226" y="669"/>
                  </a:lnTo>
                  <a:lnTo>
                    <a:pt x="1220" y="676"/>
                  </a:lnTo>
                  <a:lnTo>
                    <a:pt x="1216" y="684"/>
                  </a:lnTo>
                  <a:lnTo>
                    <a:pt x="1213" y="691"/>
                  </a:lnTo>
                  <a:lnTo>
                    <a:pt x="1205" y="697"/>
                  </a:lnTo>
                  <a:lnTo>
                    <a:pt x="1197" y="705"/>
                  </a:lnTo>
                  <a:lnTo>
                    <a:pt x="1190" y="710"/>
                  </a:lnTo>
                  <a:lnTo>
                    <a:pt x="1184" y="716"/>
                  </a:lnTo>
                  <a:lnTo>
                    <a:pt x="1175" y="720"/>
                  </a:lnTo>
                  <a:lnTo>
                    <a:pt x="1165" y="726"/>
                  </a:lnTo>
                  <a:lnTo>
                    <a:pt x="1157" y="733"/>
                  </a:lnTo>
                  <a:lnTo>
                    <a:pt x="1150" y="739"/>
                  </a:lnTo>
                  <a:lnTo>
                    <a:pt x="1137" y="743"/>
                  </a:lnTo>
                  <a:lnTo>
                    <a:pt x="1127" y="747"/>
                  </a:lnTo>
                  <a:lnTo>
                    <a:pt x="1116" y="752"/>
                  </a:lnTo>
                  <a:lnTo>
                    <a:pt x="1104" y="756"/>
                  </a:lnTo>
                  <a:lnTo>
                    <a:pt x="1093" y="760"/>
                  </a:lnTo>
                  <a:lnTo>
                    <a:pt x="1081" y="764"/>
                  </a:lnTo>
                  <a:lnTo>
                    <a:pt x="1068" y="767"/>
                  </a:lnTo>
                  <a:lnTo>
                    <a:pt x="1055" y="773"/>
                  </a:lnTo>
                  <a:lnTo>
                    <a:pt x="1026" y="777"/>
                  </a:lnTo>
                  <a:lnTo>
                    <a:pt x="1000" y="785"/>
                  </a:lnTo>
                  <a:lnTo>
                    <a:pt x="973" y="788"/>
                  </a:lnTo>
                  <a:lnTo>
                    <a:pt x="948" y="796"/>
                  </a:lnTo>
                  <a:lnTo>
                    <a:pt x="922" y="802"/>
                  </a:lnTo>
                  <a:lnTo>
                    <a:pt x="899" y="809"/>
                  </a:lnTo>
                  <a:lnTo>
                    <a:pt x="872" y="815"/>
                  </a:lnTo>
                  <a:lnTo>
                    <a:pt x="851" y="823"/>
                  </a:lnTo>
                  <a:lnTo>
                    <a:pt x="825" y="826"/>
                  </a:lnTo>
                  <a:lnTo>
                    <a:pt x="802" y="834"/>
                  </a:lnTo>
                  <a:lnTo>
                    <a:pt x="781" y="840"/>
                  </a:lnTo>
                  <a:lnTo>
                    <a:pt x="760" y="847"/>
                  </a:lnTo>
                  <a:lnTo>
                    <a:pt x="737" y="853"/>
                  </a:lnTo>
                  <a:lnTo>
                    <a:pt x="716" y="861"/>
                  </a:lnTo>
                  <a:lnTo>
                    <a:pt x="695" y="866"/>
                  </a:lnTo>
                  <a:lnTo>
                    <a:pt x="676" y="876"/>
                  </a:lnTo>
                  <a:lnTo>
                    <a:pt x="656" y="881"/>
                  </a:lnTo>
                  <a:lnTo>
                    <a:pt x="637" y="889"/>
                  </a:lnTo>
                  <a:lnTo>
                    <a:pt x="618" y="895"/>
                  </a:lnTo>
                  <a:lnTo>
                    <a:pt x="600" y="904"/>
                  </a:lnTo>
                  <a:lnTo>
                    <a:pt x="581" y="912"/>
                  </a:lnTo>
                  <a:lnTo>
                    <a:pt x="564" y="919"/>
                  </a:lnTo>
                  <a:lnTo>
                    <a:pt x="547" y="929"/>
                  </a:lnTo>
                  <a:lnTo>
                    <a:pt x="532" y="937"/>
                  </a:lnTo>
                  <a:lnTo>
                    <a:pt x="517" y="944"/>
                  </a:lnTo>
                  <a:lnTo>
                    <a:pt x="502" y="954"/>
                  </a:lnTo>
                  <a:lnTo>
                    <a:pt x="486" y="963"/>
                  </a:lnTo>
                  <a:lnTo>
                    <a:pt x="473" y="971"/>
                  </a:lnTo>
                  <a:lnTo>
                    <a:pt x="458" y="980"/>
                  </a:lnTo>
                  <a:lnTo>
                    <a:pt x="445" y="990"/>
                  </a:lnTo>
                  <a:lnTo>
                    <a:pt x="433" y="999"/>
                  </a:lnTo>
                  <a:lnTo>
                    <a:pt x="420" y="1013"/>
                  </a:lnTo>
                  <a:lnTo>
                    <a:pt x="406" y="1020"/>
                  </a:lnTo>
                  <a:lnTo>
                    <a:pt x="395" y="1032"/>
                  </a:lnTo>
                  <a:lnTo>
                    <a:pt x="384" y="1041"/>
                  </a:lnTo>
                  <a:lnTo>
                    <a:pt x="372" y="1054"/>
                  </a:lnTo>
                  <a:lnTo>
                    <a:pt x="361" y="1066"/>
                  </a:lnTo>
                  <a:lnTo>
                    <a:pt x="351" y="1077"/>
                  </a:lnTo>
                  <a:lnTo>
                    <a:pt x="342" y="1091"/>
                  </a:lnTo>
                  <a:lnTo>
                    <a:pt x="334" y="1104"/>
                  </a:lnTo>
                  <a:lnTo>
                    <a:pt x="325" y="1117"/>
                  </a:lnTo>
                  <a:lnTo>
                    <a:pt x="315" y="1132"/>
                  </a:lnTo>
                  <a:lnTo>
                    <a:pt x="308" y="1146"/>
                  </a:lnTo>
                  <a:lnTo>
                    <a:pt x="302" y="1161"/>
                  </a:lnTo>
                  <a:lnTo>
                    <a:pt x="294" y="1174"/>
                  </a:lnTo>
                  <a:lnTo>
                    <a:pt x="289" y="1189"/>
                  </a:lnTo>
                  <a:lnTo>
                    <a:pt x="283" y="1205"/>
                  </a:lnTo>
                  <a:lnTo>
                    <a:pt x="279" y="1224"/>
                  </a:lnTo>
                  <a:lnTo>
                    <a:pt x="271" y="1237"/>
                  </a:lnTo>
                  <a:lnTo>
                    <a:pt x="268" y="1254"/>
                  </a:lnTo>
                  <a:lnTo>
                    <a:pt x="264" y="1271"/>
                  </a:lnTo>
                  <a:lnTo>
                    <a:pt x="258" y="1290"/>
                  </a:lnTo>
                  <a:lnTo>
                    <a:pt x="254" y="1307"/>
                  </a:lnTo>
                  <a:lnTo>
                    <a:pt x="252" y="1328"/>
                  </a:lnTo>
                  <a:lnTo>
                    <a:pt x="251" y="1347"/>
                  </a:lnTo>
                  <a:lnTo>
                    <a:pt x="251" y="1368"/>
                  </a:lnTo>
                  <a:lnTo>
                    <a:pt x="247" y="1387"/>
                  </a:lnTo>
                  <a:lnTo>
                    <a:pt x="245" y="1408"/>
                  </a:lnTo>
                  <a:lnTo>
                    <a:pt x="245" y="1431"/>
                  </a:lnTo>
                  <a:lnTo>
                    <a:pt x="245" y="1454"/>
                  </a:lnTo>
                  <a:lnTo>
                    <a:pt x="245" y="1476"/>
                  </a:lnTo>
                  <a:lnTo>
                    <a:pt x="245" y="1497"/>
                  </a:lnTo>
                  <a:lnTo>
                    <a:pt x="247" y="1522"/>
                  </a:lnTo>
                  <a:lnTo>
                    <a:pt x="251" y="1549"/>
                  </a:lnTo>
                  <a:lnTo>
                    <a:pt x="251" y="1558"/>
                  </a:lnTo>
                  <a:lnTo>
                    <a:pt x="251" y="1568"/>
                  </a:lnTo>
                  <a:lnTo>
                    <a:pt x="251" y="1577"/>
                  </a:lnTo>
                  <a:lnTo>
                    <a:pt x="251" y="1589"/>
                  </a:lnTo>
                  <a:lnTo>
                    <a:pt x="249" y="1596"/>
                  </a:lnTo>
                  <a:lnTo>
                    <a:pt x="249" y="1608"/>
                  </a:lnTo>
                  <a:lnTo>
                    <a:pt x="249" y="1617"/>
                  </a:lnTo>
                  <a:lnTo>
                    <a:pt x="249" y="1627"/>
                  </a:lnTo>
                  <a:lnTo>
                    <a:pt x="247" y="1634"/>
                  </a:lnTo>
                  <a:lnTo>
                    <a:pt x="245" y="1644"/>
                  </a:lnTo>
                  <a:lnTo>
                    <a:pt x="245" y="1651"/>
                  </a:lnTo>
                  <a:lnTo>
                    <a:pt x="245" y="1661"/>
                  </a:lnTo>
                  <a:lnTo>
                    <a:pt x="243" y="1668"/>
                  </a:lnTo>
                  <a:lnTo>
                    <a:pt x="241" y="1678"/>
                  </a:lnTo>
                  <a:lnTo>
                    <a:pt x="239" y="1685"/>
                  </a:lnTo>
                  <a:lnTo>
                    <a:pt x="237" y="1693"/>
                  </a:lnTo>
                  <a:lnTo>
                    <a:pt x="232" y="1706"/>
                  </a:lnTo>
                  <a:lnTo>
                    <a:pt x="228" y="1722"/>
                  </a:lnTo>
                  <a:lnTo>
                    <a:pt x="222" y="1735"/>
                  </a:lnTo>
                  <a:lnTo>
                    <a:pt x="216" y="1748"/>
                  </a:lnTo>
                  <a:lnTo>
                    <a:pt x="209" y="1758"/>
                  </a:lnTo>
                  <a:lnTo>
                    <a:pt x="201" y="1771"/>
                  </a:lnTo>
                  <a:lnTo>
                    <a:pt x="194" y="1781"/>
                  </a:lnTo>
                  <a:lnTo>
                    <a:pt x="186" y="1792"/>
                  </a:lnTo>
                  <a:lnTo>
                    <a:pt x="173" y="1801"/>
                  </a:lnTo>
                  <a:lnTo>
                    <a:pt x="159" y="1811"/>
                  </a:lnTo>
                  <a:lnTo>
                    <a:pt x="152" y="1813"/>
                  </a:lnTo>
                  <a:lnTo>
                    <a:pt x="144" y="1819"/>
                  </a:lnTo>
                  <a:lnTo>
                    <a:pt x="136" y="1822"/>
                  </a:lnTo>
                  <a:lnTo>
                    <a:pt x="131" y="1826"/>
                  </a:lnTo>
                  <a:lnTo>
                    <a:pt x="116" y="1832"/>
                  </a:lnTo>
                  <a:lnTo>
                    <a:pt x="102" y="1838"/>
                  </a:lnTo>
                  <a:lnTo>
                    <a:pt x="89" y="1839"/>
                  </a:lnTo>
                  <a:lnTo>
                    <a:pt x="78" y="1845"/>
                  </a:lnTo>
                  <a:lnTo>
                    <a:pt x="62" y="1845"/>
                  </a:lnTo>
                  <a:lnTo>
                    <a:pt x="51" y="1847"/>
                  </a:lnTo>
                  <a:lnTo>
                    <a:pt x="41" y="1847"/>
                  </a:lnTo>
                  <a:lnTo>
                    <a:pt x="34" y="1849"/>
                  </a:lnTo>
                  <a:lnTo>
                    <a:pt x="21" y="1849"/>
                  </a:lnTo>
                  <a:lnTo>
                    <a:pt x="17" y="1849"/>
                  </a:lnTo>
                  <a:lnTo>
                    <a:pt x="0" y="2041"/>
                  </a:lnTo>
                  <a:lnTo>
                    <a:pt x="0" y="2041"/>
                  </a:lnTo>
                  <a:lnTo>
                    <a:pt x="7" y="2041"/>
                  </a:lnTo>
                  <a:lnTo>
                    <a:pt x="19" y="2041"/>
                  </a:lnTo>
                  <a:lnTo>
                    <a:pt x="34" y="2041"/>
                  </a:lnTo>
                  <a:lnTo>
                    <a:pt x="40" y="2039"/>
                  </a:lnTo>
                  <a:lnTo>
                    <a:pt x="49" y="2039"/>
                  </a:lnTo>
                  <a:lnTo>
                    <a:pt x="57" y="2039"/>
                  </a:lnTo>
                  <a:lnTo>
                    <a:pt x="68" y="2039"/>
                  </a:lnTo>
                  <a:lnTo>
                    <a:pt x="78" y="2037"/>
                  </a:lnTo>
                  <a:lnTo>
                    <a:pt x="89" y="2037"/>
                  </a:lnTo>
                  <a:lnTo>
                    <a:pt x="98" y="2035"/>
                  </a:lnTo>
                  <a:lnTo>
                    <a:pt x="112" y="2033"/>
                  </a:lnTo>
                  <a:lnTo>
                    <a:pt x="123" y="2030"/>
                  </a:lnTo>
                  <a:lnTo>
                    <a:pt x="135" y="2028"/>
                  </a:lnTo>
                  <a:lnTo>
                    <a:pt x="146" y="2024"/>
                  </a:lnTo>
                  <a:lnTo>
                    <a:pt x="161" y="2022"/>
                  </a:lnTo>
                  <a:lnTo>
                    <a:pt x="175" y="2016"/>
                  </a:lnTo>
                  <a:lnTo>
                    <a:pt x="188" y="2011"/>
                  </a:lnTo>
                  <a:lnTo>
                    <a:pt x="201" y="2007"/>
                  </a:lnTo>
                  <a:lnTo>
                    <a:pt x="214" y="2003"/>
                  </a:lnTo>
                  <a:lnTo>
                    <a:pt x="226" y="1995"/>
                  </a:lnTo>
                  <a:lnTo>
                    <a:pt x="239" y="1988"/>
                  </a:lnTo>
                  <a:lnTo>
                    <a:pt x="252" y="1980"/>
                  </a:lnTo>
                  <a:lnTo>
                    <a:pt x="266" y="1973"/>
                  </a:lnTo>
                  <a:lnTo>
                    <a:pt x="279" y="1961"/>
                  </a:lnTo>
                  <a:lnTo>
                    <a:pt x="292" y="1954"/>
                  </a:lnTo>
                  <a:lnTo>
                    <a:pt x="306" y="1942"/>
                  </a:lnTo>
                  <a:lnTo>
                    <a:pt x="319" y="1933"/>
                  </a:lnTo>
                  <a:lnTo>
                    <a:pt x="327" y="1923"/>
                  </a:lnTo>
                  <a:lnTo>
                    <a:pt x="334" y="1914"/>
                  </a:lnTo>
                  <a:lnTo>
                    <a:pt x="342" y="1904"/>
                  </a:lnTo>
                  <a:lnTo>
                    <a:pt x="349" y="1896"/>
                  </a:lnTo>
                  <a:lnTo>
                    <a:pt x="355" y="1885"/>
                  </a:lnTo>
                  <a:lnTo>
                    <a:pt x="363" y="1876"/>
                  </a:lnTo>
                  <a:lnTo>
                    <a:pt x="370" y="1864"/>
                  </a:lnTo>
                  <a:lnTo>
                    <a:pt x="376" y="1855"/>
                  </a:lnTo>
                  <a:lnTo>
                    <a:pt x="384" y="1843"/>
                  </a:lnTo>
                  <a:lnTo>
                    <a:pt x="389" y="1834"/>
                  </a:lnTo>
                  <a:lnTo>
                    <a:pt x="393" y="1820"/>
                  </a:lnTo>
                  <a:lnTo>
                    <a:pt x="399" y="1811"/>
                  </a:lnTo>
                  <a:lnTo>
                    <a:pt x="405" y="1798"/>
                  </a:lnTo>
                  <a:lnTo>
                    <a:pt x="408" y="1786"/>
                  </a:lnTo>
                  <a:lnTo>
                    <a:pt x="412" y="1775"/>
                  </a:lnTo>
                  <a:lnTo>
                    <a:pt x="418" y="1763"/>
                  </a:lnTo>
                  <a:lnTo>
                    <a:pt x="422" y="1750"/>
                  </a:lnTo>
                  <a:lnTo>
                    <a:pt x="425" y="1737"/>
                  </a:lnTo>
                  <a:lnTo>
                    <a:pt x="427" y="1724"/>
                  </a:lnTo>
                  <a:lnTo>
                    <a:pt x="431" y="1712"/>
                  </a:lnTo>
                  <a:lnTo>
                    <a:pt x="433" y="1697"/>
                  </a:lnTo>
                  <a:lnTo>
                    <a:pt x="435" y="1684"/>
                  </a:lnTo>
                  <a:lnTo>
                    <a:pt x="437" y="1670"/>
                  </a:lnTo>
                  <a:lnTo>
                    <a:pt x="439" y="1657"/>
                  </a:lnTo>
                  <a:lnTo>
                    <a:pt x="439" y="1642"/>
                  </a:lnTo>
                  <a:lnTo>
                    <a:pt x="441" y="1627"/>
                  </a:lnTo>
                  <a:lnTo>
                    <a:pt x="441" y="1611"/>
                  </a:lnTo>
                  <a:lnTo>
                    <a:pt x="443" y="1598"/>
                  </a:lnTo>
                  <a:lnTo>
                    <a:pt x="443" y="1581"/>
                  </a:lnTo>
                  <a:lnTo>
                    <a:pt x="443" y="1568"/>
                  </a:lnTo>
                  <a:lnTo>
                    <a:pt x="443" y="1552"/>
                  </a:lnTo>
                  <a:lnTo>
                    <a:pt x="443" y="1537"/>
                  </a:lnTo>
                  <a:lnTo>
                    <a:pt x="441" y="1518"/>
                  </a:lnTo>
                  <a:lnTo>
                    <a:pt x="439" y="1503"/>
                  </a:lnTo>
                  <a:lnTo>
                    <a:pt x="439" y="1486"/>
                  </a:lnTo>
                  <a:lnTo>
                    <a:pt x="439" y="1471"/>
                  </a:lnTo>
                  <a:lnTo>
                    <a:pt x="439" y="1454"/>
                  </a:lnTo>
                  <a:lnTo>
                    <a:pt x="439" y="1440"/>
                  </a:lnTo>
                  <a:lnTo>
                    <a:pt x="439" y="1427"/>
                  </a:lnTo>
                  <a:lnTo>
                    <a:pt x="439" y="1412"/>
                  </a:lnTo>
                  <a:lnTo>
                    <a:pt x="439" y="1398"/>
                  </a:lnTo>
                  <a:lnTo>
                    <a:pt x="439" y="1385"/>
                  </a:lnTo>
                  <a:lnTo>
                    <a:pt x="441" y="1370"/>
                  </a:lnTo>
                  <a:lnTo>
                    <a:pt x="443" y="1359"/>
                  </a:lnTo>
                  <a:lnTo>
                    <a:pt x="443" y="1345"/>
                  </a:lnTo>
                  <a:lnTo>
                    <a:pt x="446" y="1336"/>
                  </a:lnTo>
                  <a:lnTo>
                    <a:pt x="446" y="1322"/>
                  </a:lnTo>
                  <a:lnTo>
                    <a:pt x="452" y="1313"/>
                  </a:lnTo>
                  <a:lnTo>
                    <a:pt x="454" y="1300"/>
                  </a:lnTo>
                  <a:lnTo>
                    <a:pt x="456" y="1288"/>
                  </a:lnTo>
                  <a:lnTo>
                    <a:pt x="460" y="1277"/>
                  </a:lnTo>
                  <a:lnTo>
                    <a:pt x="465" y="1267"/>
                  </a:lnTo>
                  <a:lnTo>
                    <a:pt x="467" y="1258"/>
                  </a:lnTo>
                  <a:lnTo>
                    <a:pt x="473" y="1246"/>
                  </a:lnTo>
                  <a:lnTo>
                    <a:pt x="479" y="1237"/>
                  </a:lnTo>
                  <a:lnTo>
                    <a:pt x="484" y="1229"/>
                  </a:lnTo>
                  <a:lnTo>
                    <a:pt x="488" y="1220"/>
                  </a:lnTo>
                  <a:lnTo>
                    <a:pt x="494" y="1210"/>
                  </a:lnTo>
                  <a:lnTo>
                    <a:pt x="502" y="1203"/>
                  </a:lnTo>
                  <a:lnTo>
                    <a:pt x="509" y="1193"/>
                  </a:lnTo>
                  <a:lnTo>
                    <a:pt x="517" y="1184"/>
                  </a:lnTo>
                  <a:lnTo>
                    <a:pt x="522" y="1176"/>
                  </a:lnTo>
                  <a:lnTo>
                    <a:pt x="532" y="1168"/>
                  </a:lnTo>
                  <a:lnTo>
                    <a:pt x="541" y="1163"/>
                  </a:lnTo>
                  <a:lnTo>
                    <a:pt x="549" y="1153"/>
                  </a:lnTo>
                  <a:lnTo>
                    <a:pt x="559" y="1146"/>
                  </a:lnTo>
                  <a:lnTo>
                    <a:pt x="568" y="1138"/>
                  </a:lnTo>
                  <a:lnTo>
                    <a:pt x="578" y="1132"/>
                  </a:lnTo>
                  <a:lnTo>
                    <a:pt x="587" y="1125"/>
                  </a:lnTo>
                  <a:lnTo>
                    <a:pt x="600" y="1119"/>
                  </a:lnTo>
                  <a:lnTo>
                    <a:pt x="612" y="1111"/>
                  </a:lnTo>
                  <a:lnTo>
                    <a:pt x="625" y="1106"/>
                  </a:lnTo>
                  <a:lnTo>
                    <a:pt x="637" y="1098"/>
                  </a:lnTo>
                  <a:lnTo>
                    <a:pt x="650" y="1092"/>
                  </a:lnTo>
                  <a:lnTo>
                    <a:pt x="663" y="1085"/>
                  </a:lnTo>
                  <a:lnTo>
                    <a:pt x="680" y="1079"/>
                  </a:lnTo>
                  <a:lnTo>
                    <a:pt x="694" y="1073"/>
                  </a:lnTo>
                  <a:lnTo>
                    <a:pt x="711" y="1068"/>
                  </a:lnTo>
                  <a:lnTo>
                    <a:pt x="726" y="1062"/>
                  </a:lnTo>
                  <a:lnTo>
                    <a:pt x="745" y="1056"/>
                  </a:lnTo>
                  <a:lnTo>
                    <a:pt x="760" y="1049"/>
                  </a:lnTo>
                  <a:lnTo>
                    <a:pt x="779" y="1043"/>
                  </a:lnTo>
                  <a:lnTo>
                    <a:pt x="796" y="1037"/>
                  </a:lnTo>
                  <a:lnTo>
                    <a:pt x="815" y="1032"/>
                  </a:lnTo>
                  <a:lnTo>
                    <a:pt x="836" y="1026"/>
                  </a:lnTo>
                  <a:lnTo>
                    <a:pt x="857" y="1020"/>
                  </a:lnTo>
                  <a:lnTo>
                    <a:pt x="878" y="1013"/>
                  </a:lnTo>
                  <a:lnTo>
                    <a:pt x="901" y="1009"/>
                  </a:lnTo>
                  <a:lnTo>
                    <a:pt x="920" y="1001"/>
                  </a:lnTo>
                  <a:lnTo>
                    <a:pt x="943" y="996"/>
                  </a:lnTo>
                  <a:lnTo>
                    <a:pt x="967" y="990"/>
                  </a:lnTo>
                  <a:lnTo>
                    <a:pt x="992" y="984"/>
                  </a:lnTo>
                  <a:lnTo>
                    <a:pt x="1017" y="978"/>
                  </a:lnTo>
                  <a:lnTo>
                    <a:pt x="1043" y="971"/>
                  </a:lnTo>
                  <a:lnTo>
                    <a:pt x="1070" y="965"/>
                  </a:lnTo>
                  <a:lnTo>
                    <a:pt x="1099" y="961"/>
                  </a:lnTo>
                  <a:lnTo>
                    <a:pt x="1110" y="956"/>
                  </a:lnTo>
                  <a:lnTo>
                    <a:pt x="1123" y="952"/>
                  </a:lnTo>
                  <a:lnTo>
                    <a:pt x="1137" y="948"/>
                  </a:lnTo>
                  <a:lnTo>
                    <a:pt x="1152" y="944"/>
                  </a:lnTo>
                  <a:lnTo>
                    <a:pt x="1163" y="940"/>
                  </a:lnTo>
                  <a:lnTo>
                    <a:pt x="1175" y="935"/>
                  </a:lnTo>
                  <a:lnTo>
                    <a:pt x="1186" y="931"/>
                  </a:lnTo>
                  <a:lnTo>
                    <a:pt x="1199" y="927"/>
                  </a:lnTo>
                  <a:lnTo>
                    <a:pt x="1211" y="921"/>
                  </a:lnTo>
                  <a:lnTo>
                    <a:pt x="1220" y="916"/>
                  </a:lnTo>
                  <a:lnTo>
                    <a:pt x="1232" y="910"/>
                  </a:lnTo>
                  <a:lnTo>
                    <a:pt x="1243" y="906"/>
                  </a:lnTo>
                  <a:lnTo>
                    <a:pt x="1253" y="900"/>
                  </a:lnTo>
                  <a:lnTo>
                    <a:pt x="1262" y="893"/>
                  </a:lnTo>
                  <a:lnTo>
                    <a:pt x="1272" y="887"/>
                  </a:lnTo>
                  <a:lnTo>
                    <a:pt x="1283" y="883"/>
                  </a:lnTo>
                  <a:lnTo>
                    <a:pt x="1291" y="876"/>
                  </a:lnTo>
                  <a:lnTo>
                    <a:pt x="1298" y="870"/>
                  </a:lnTo>
                  <a:lnTo>
                    <a:pt x="1306" y="862"/>
                  </a:lnTo>
                  <a:lnTo>
                    <a:pt x="1315" y="857"/>
                  </a:lnTo>
                  <a:lnTo>
                    <a:pt x="1321" y="849"/>
                  </a:lnTo>
                  <a:lnTo>
                    <a:pt x="1329" y="843"/>
                  </a:lnTo>
                  <a:lnTo>
                    <a:pt x="1336" y="836"/>
                  </a:lnTo>
                  <a:lnTo>
                    <a:pt x="1344" y="830"/>
                  </a:lnTo>
                  <a:lnTo>
                    <a:pt x="1349" y="821"/>
                  </a:lnTo>
                  <a:lnTo>
                    <a:pt x="1355" y="815"/>
                  </a:lnTo>
                  <a:lnTo>
                    <a:pt x="1361" y="805"/>
                  </a:lnTo>
                  <a:lnTo>
                    <a:pt x="1367" y="800"/>
                  </a:lnTo>
                  <a:lnTo>
                    <a:pt x="1372" y="792"/>
                  </a:lnTo>
                  <a:lnTo>
                    <a:pt x="1378" y="785"/>
                  </a:lnTo>
                  <a:lnTo>
                    <a:pt x="1384" y="777"/>
                  </a:lnTo>
                  <a:lnTo>
                    <a:pt x="1389" y="771"/>
                  </a:lnTo>
                  <a:lnTo>
                    <a:pt x="1393" y="762"/>
                  </a:lnTo>
                  <a:lnTo>
                    <a:pt x="1397" y="754"/>
                  </a:lnTo>
                  <a:lnTo>
                    <a:pt x="1401" y="747"/>
                  </a:lnTo>
                  <a:lnTo>
                    <a:pt x="1405" y="739"/>
                  </a:lnTo>
                  <a:lnTo>
                    <a:pt x="1410" y="722"/>
                  </a:lnTo>
                  <a:lnTo>
                    <a:pt x="1418" y="707"/>
                  </a:lnTo>
                  <a:lnTo>
                    <a:pt x="1420" y="697"/>
                  </a:lnTo>
                  <a:lnTo>
                    <a:pt x="1422" y="690"/>
                  </a:lnTo>
                  <a:lnTo>
                    <a:pt x="1424" y="682"/>
                  </a:lnTo>
                  <a:lnTo>
                    <a:pt x="1426" y="674"/>
                  </a:lnTo>
                  <a:lnTo>
                    <a:pt x="1427" y="665"/>
                  </a:lnTo>
                  <a:lnTo>
                    <a:pt x="1429" y="655"/>
                  </a:lnTo>
                  <a:lnTo>
                    <a:pt x="1429" y="648"/>
                  </a:lnTo>
                  <a:lnTo>
                    <a:pt x="1433" y="640"/>
                  </a:lnTo>
                  <a:lnTo>
                    <a:pt x="1433" y="632"/>
                  </a:lnTo>
                  <a:lnTo>
                    <a:pt x="1433" y="623"/>
                  </a:lnTo>
                  <a:lnTo>
                    <a:pt x="1433" y="615"/>
                  </a:lnTo>
                  <a:lnTo>
                    <a:pt x="1435" y="608"/>
                  </a:lnTo>
                  <a:lnTo>
                    <a:pt x="1435" y="598"/>
                  </a:lnTo>
                  <a:lnTo>
                    <a:pt x="1435" y="591"/>
                  </a:lnTo>
                  <a:lnTo>
                    <a:pt x="1435" y="583"/>
                  </a:lnTo>
                  <a:lnTo>
                    <a:pt x="1435" y="575"/>
                  </a:lnTo>
                  <a:lnTo>
                    <a:pt x="1433" y="558"/>
                  </a:lnTo>
                  <a:lnTo>
                    <a:pt x="1431" y="543"/>
                  </a:lnTo>
                  <a:lnTo>
                    <a:pt x="1429" y="528"/>
                  </a:lnTo>
                  <a:lnTo>
                    <a:pt x="1427" y="515"/>
                  </a:lnTo>
                  <a:lnTo>
                    <a:pt x="1427" y="51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7" name="Freeform 19"/>
            <p:cNvSpPr>
              <a:spLocks/>
            </p:cNvSpPr>
            <p:nvPr/>
          </p:nvSpPr>
          <p:spPr bwMode="auto">
            <a:xfrm>
              <a:off x="2890" y="1317"/>
              <a:ext cx="949" cy="1142"/>
            </a:xfrm>
            <a:custGeom>
              <a:avLst/>
              <a:gdLst/>
              <a:ahLst/>
              <a:cxnLst>
                <a:cxn ang="0">
                  <a:pos x="1365" y="2081"/>
                </a:cxn>
                <a:cxn ang="0">
                  <a:pos x="1209" y="2076"/>
                </a:cxn>
                <a:cxn ang="0">
                  <a:pos x="1072" y="1986"/>
                </a:cxn>
                <a:cxn ang="0">
                  <a:pos x="918" y="1886"/>
                </a:cxn>
                <a:cxn ang="0">
                  <a:pos x="738" y="1886"/>
                </a:cxn>
                <a:cxn ang="0">
                  <a:pos x="549" y="1927"/>
                </a:cxn>
                <a:cxn ang="0">
                  <a:pos x="355" y="1950"/>
                </a:cxn>
                <a:cxn ang="0">
                  <a:pos x="260" y="1880"/>
                </a:cxn>
                <a:cxn ang="0">
                  <a:pos x="354" y="1754"/>
                </a:cxn>
                <a:cxn ang="0">
                  <a:pos x="350" y="1580"/>
                </a:cxn>
                <a:cxn ang="0">
                  <a:pos x="274" y="1431"/>
                </a:cxn>
                <a:cxn ang="0">
                  <a:pos x="333" y="1374"/>
                </a:cxn>
                <a:cxn ang="0">
                  <a:pos x="559" y="1374"/>
                </a:cxn>
                <a:cxn ang="0">
                  <a:pos x="717" y="1319"/>
                </a:cxn>
                <a:cxn ang="0">
                  <a:pos x="829" y="1207"/>
                </a:cxn>
                <a:cxn ang="0">
                  <a:pos x="932" y="1028"/>
                </a:cxn>
                <a:cxn ang="0">
                  <a:pos x="964" y="834"/>
                </a:cxn>
                <a:cxn ang="0">
                  <a:pos x="861" y="743"/>
                </a:cxn>
                <a:cxn ang="0">
                  <a:pos x="688" y="743"/>
                </a:cxn>
                <a:cxn ang="0">
                  <a:pos x="500" y="764"/>
                </a:cxn>
                <a:cxn ang="0">
                  <a:pos x="329" y="777"/>
                </a:cxn>
                <a:cxn ang="0">
                  <a:pos x="262" y="717"/>
                </a:cxn>
                <a:cxn ang="0">
                  <a:pos x="403" y="568"/>
                </a:cxn>
                <a:cxn ang="0">
                  <a:pos x="643" y="401"/>
                </a:cxn>
                <a:cxn ang="0">
                  <a:pos x="947" y="257"/>
                </a:cxn>
                <a:cxn ang="0">
                  <a:pos x="1144" y="8"/>
                </a:cxn>
                <a:cxn ang="0">
                  <a:pos x="757" y="125"/>
                </a:cxn>
                <a:cxn ang="0">
                  <a:pos x="416" y="319"/>
                </a:cxn>
                <a:cxn ang="0">
                  <a:pos x="160" y="540"/>
                </a:cxn>
                <a:cxn ang="0">
                  <a:pos x="44" y="751"/>
                </a:cxn>
                <a:cxn ang="0">
                  <a:pos x="118" y="920"/>
                </a:cxn>
                <a:cxn ang="0">
                  <a:pos x="283" y="966"/>
                </a:cxn>
                <a:cxn ang="0">
                  <a:pos x="490" y="962"/>
                </a:cxn>
                <a:cxn ang="0">
                  <a:pos x="663" y="941"/>
                </a:cxn>
                <a:cxn ang="0">
                  <a:pos x="747" y="962"/>
                </a:cxn>
                <a:cxn ang="0">
                  <a:pos x="665" y="1106"/>
                </a:cxn>
                <a:cxn ang="0">
                  <a:pos x="498" y="1188"/>
                </a:cxn>
                <a:cxn ang="0">
                  <a:pos x="327" y="1178"/>
                </a:cxn>
                <a:cxn ang="0">
                  <a:pos x="165" y="1171"/>
                </a:cxn>
                <a:cxn ang="0">
                  <a:pos x="36" y="1228"/>
                </a:cxn>
                <a:cxn ang="0">
                  <a:pos x="27" y="1410"/>
                </a:cxn>
                <a:cxn ang="0">
                  <a:pos x="156" y="1604"/>
                </a:cxn>
                <a:cxn ang="0">
                  <a:pos x="103" y="1756"/>
                </a:cxn>
                <a:cxn ang="0">
                  <a:pos x="4" y="1878"/>
                </a:cxn>
                <a:cxn ang="0">
                  <a:pos x="72" y="2038"/>
                </a:cxn>
                <a:cxn ang="0">
                  <a:pos x="194" y="2112"/>
                </a:cxn>
                <a:cxn ang="0">
                  <a:pos x="333" y="2144"/>
                </a:cxn>
                <a:cxn ang="0">
                  <a:pos x="470" y="2138"/>
                </a:cxn>
                <a:cxn ang="0">
                  <a:pos x="603" y="2114"/>
                </a:cxn>
                <a:cxn ang="0">
                  <a:pos x="755" y="2081"/>
                </a:cxn>
                <a:cxn ang="0">
                  <a:pos x="905" y="2098"/>
                </a:cxn>
                <a:cxn ang="0">
                  <a:pos x="1048" y="2203"/>
                </a:cxn>
                <a:cxn ang="0">
                  <a:pos x="1162" y="2262"/>
                </a:cxn>
                <a:cxn ang="0">
                  <a:pos x="1283" y="2283"/>
                </a:cxn>
                <a:cxn ang="0">
                  <a:pos x="1471" y="2249"/>
                </a:cxn>
                <a:cxn ang="0">
                  <a:pos x="1644" y="2127"/>
                </a:cxn>
                <a:cxn ang="0">
                  <a:pos x="1797" y="2119"/>
                </a:cxn>
                <a:cxn ang="0">
                  <a:pos x="1848" y="1924"/>
                </a:cxn>
                <a:cxn ang="0">
                  <a:pos x="1671" y="1929"/>
                </a:cxn>
                <a:cxn ang="0">
                  <a:pos x="1529" y="1958"/>
                </a:cxn>
              </a:cxnLst>
              <a:rect l="0" t="0" r="r" b="b"/>
              <a:pathLst>
                <a:path w="1897" h="2283">
                  <a:moveTo>
                    <a:pt x="1496" y="1990"/>
                  </a:moveTo>
                  <a:lnTo>
                    <a:pt x="1487" y="2000"/>
                  </a:lnTo>
                  <a:lnTo>
                    <a:pt x="1479" y="2013"/>
                  </a:lnTo>
                  <a:lnTo>
                    <a:pt x="1470" y="2026"/>
                  </a:lnTo>
                  <a:lnTo>
                    <a:pt x="1466" y="2038"/>
                  </a:lnTo>
                  <a:lnTo>
                    <a:pt x="1456" y="2041"/>
                  </a:lnTo>
                  <a:lnTo>
                    <a:pt x="1443" y="2049"/>
                  </a:lnTo>
                  <a:lnTo>
                    <a:pt x="1430" y="2057"/>
                  </a:lnTo>
                  <a:lnTo>
                    <a:pt x="1418" y="2064"/>
                  </a:lnTo>
                  <a:lnTo>
                    <a:pt x="1409" y="2066"/>
                  </a:lnTo>
                  <a:lnTo>
                    <a:pt x="1399" y="2070"/>
                  </a:lnTo>
                  <a:lnTo>
                    <a:pt x="1392" y="2072"/>
                  </a:lnTo>
                  <a:lnTo>
                    <a:pt x="1384" y="2078"/>
                  </a:lnTo>
                  <a:lnTo>
                    <a:pt x="1375" y="2078"/>
                  </a:lnTo>
                  <a:lnTo>
                    <a:pt x="1365" y="2081"/>
                  </a:lnTo>
                  <a:lnTo>
                    <a:pt x="1357" y="2083"/>
                  </a:lnTo>
                  <a:lnTo>
                    <a:pt x="1348" y="2087"/>
                  </a:lnTo>
                  <a:lnTo>
                    <a:pt x="1336" y="2087"/>
                  </a:lnTo>
                  <a:lnTo>
                    <a:pt x="1327" y="2089"/>
                  </a:lnTo>
                  <a:lnTo>
                    <a:pt x="1316" y="2091"/>
                  </a:lnTo>
                  <a:lnTo>
                    <a:pt x="1306" y="2091"/>
                  </a:lnTo>
                  <a:lnTo>
                    <a:pt x="1295" y="2091"/>
                  </a:lnTo>
                  <a:lnTo>
                    <a:pt x="1285" y="2091"/>
                  </a:lnTo>
                  <a:lnTo>
                    <a:pt x="1274" y="2091"/>
                  </a:lnTo>
                  <a:lnTo>
                    <a:pt x="1264" y="2091"/>
                  </a:lnTo>
                  <a:lnTo>
                    <a:pt x="1253" y="2087"/>
                  </a:lnTo>
                  <a:lnTo>
                    <a:pt x="1241" y="2085"/>
                  </a:lnTo>
                  <a:lnTo>
                    <a:pt x="1232" y="2083"/>
                  </a:lnTo>
                  <a:lnTo>
                    <a:pt x="1221" y="2079"/>
                  </a:lnTo>
                  <a:lnTo>
                    <a:pt x="1209" y="2076"/>
                  </a:lnTo>
                  <a:lnTo>
                    <a:pt x="1200" y="2070"/>
                  </a:lnTo>
                  <a:lnTo>
                    <a:pt x="1188" y="2064"/>
                  </a:lnTo>
                  <a:lnTo>
                    <a:pt x="1179" y="2060"/>
                  </a:lnTo>
                  <a:lnTo>
                    <a:pt x="1167" y="2053"/>
                  </a:lnTo>
                  <a:lnTo>
                    <a:pt x="1156" y="2047"/>
                  </a:lnTo>
                  <a:lnTo>
                    <a:pt x="1148" y="2039"/>
                  </a:lnTo>
                  <a:lnTo>
                    <a:pt x="1139" y="2034"/>
                  </a:lnTo>
                  <a:lnTo>
                    <a:pt x="1127" y="2026"/>
                  </a:lnTo>
                  <a:lnTo>
                    <a:pt x="1120" y="2020"/>
                  </a:lnTo>
                  <a:lnTo>
                    <a:pt x="1110" y="2013"/>
                  </a:lnTo>
                  <a:lnTo>
                    <a:pt x="1103" y="2007"/>
                  </a:lnTo>
                  <a:lnTo>
                    <a:pt x="1093" y="2001"/>
                  </a:lnTo>
                  <a:lnTo>
                    <a:pt x="1086" y="1996"/>
                  </a:lnTo>
                  <a:lnTo>
                    <a:pt x="1078" y="1990"/>
                  </a:lnTo>
                  <a:lnTo>
                    <a:pt x="1072" y="1986"/>
                  </a:lnTo>
                  <a:lnTo>
                    <a:pt x="1063" y="1979"/>
                  </a:lnTo>
                  <a:lnTo>
                    <a:pt x="1057" y="1973"/>
                  </a:lnTo>
                  <a:lnTo>
                    <a:pt x="1049" y="1969"/>
                  </a:lnTo>
                  <a:lnTo>
                    <a:pt x="1044" y="1963"/>
                  </a:lnTo>
                  <a:lnTo>
                    <a:pt x="1030" y="1954"/>
                  </a:lnTo>
                  <a:lnTo>
                    <a:pt x="1017" y="1944"/>
                  </a:lnTo>
                  <a:lnTo>
                    <a:pt x="1006" y="1937"/>
                  </a:lnTo>
                  <a:lnTo>
                    <a:pt x="994" y="1929"/>
                  </a:lnTo>
                  <a:lnTo>
                    <a:pt x="983" y="1920"/>
                  </a:lnTo>
                  <a:lnTo>
                    <a:pt x="973" y="1914"/>
                  </a:lnTo>
                  <a:lnTo>
                    <a:pt x="962" y="1906"/>
                  </a:lnTo>
                  <a:lnTo>
                    <a:pt x="952" y="1901"/>
                  </a:lnTo>
                  <a:lnTo>
                    <a:pt x="941" y="1895"/>
                  </a:lnTo>
                  <a:lnTo>
                    <a:pt x="932" y="1889"/>
                  </a:lnTo>
                  <a:lnTo>
                    <a:pt x="918" y="1886"/>
                  </a:lnTo>
                  <a:lnTo>
                    <a:pt x="909" y="1882"/>
                  </a:lnTo>
                  <a:lnTo>
                    <a:pt x="897" y="1878"/>
                  </a:lnTo>
                  <a:lnTo>
                    <a:pt x="884" y="1876"/>
                  </a:lnTo>
                  <a:lnTo>
                    <a:pt x="871" y="1874"/>
                  </a:lnTo>
                  <a:lnTo>
                    <a:pt x="859" y="1874"/>
                  </a:lnTo>
                  <a:lnTo>
                    <a:pt x="842" y="1874"/>
                  </a:lnTo>
                  <a:lnTo>
                    <a:pt x="827" y="1874"/>
                  </a:lnTo>
                  <a:lnTo>
                    <a:pt x="812" y="1874"/>
                  </a:lnTo>
                  <a:lnTo>
                    <a:pt x="797" y="1876"/>
                  </a:lnTo>
                  <a:lnTo>
                    <a:pt x="785" y="1876"/>
                  </a:lnTo>
                  <a:lnTo>
                    <a:pt x="778" y="1878"/>
                  </a:lnTo>
                  <a:lnTo>
                    <a:pt x="766" y="1880"/>
                  </a:lnTo>
                  <a:lnTo>
                    <a:pt x="757" y="1880"/>
                  </a:lnTo>
                  <a:lnTo>
                    <a:pt x="747" y="1882"/>
                  </a:lnTo>
                  <a:lnTo>
                    <a:pt x="738" y="1886"/>
                  </a:lnTo>
                  <a:lnTo>
                    <a:pt x="726" y="1887"/>
                  </a:lnTo>
                  <a:lnTo>
                    <a:pt x="717" y="1891"/>
                  </a:lnTo>
                  <a:lnTo>
                    <a:pt x="701" y="1893"/>
                  </a:lnTo>
                  <a:lnTo>
                    <a:pt x="690" y="1895"/>
                  </a:lnTo>
                  <a:lnTo>
                    <a:pt x="679" y="1899"/>
                  </a:lnTo>
                  <a:lnTo>
                    <a:pt x="667" y="1901"/>
                  </a:lnTo>
                  <a:lnTo>
                    <a:pt x="652" y="1903"/>
                  </a:lnTo>
                  <a:lnTo>
                    <a:pt x="641" y="1908"/>
                  </a:lnTo>
                  <a:lnTo>
                    <a:pt x="629" y="1908"/>
                  </a:lnTo>
                  <a:lnTo>
                    <a:pt x="618" y="1914"/>
                  </a:lnTo>
                  <a:lnTo>
                    <a:pt x="605" y="1916"/>
                  </a:lnTo>
                  <a:lnTo>
                    <a:pt x="589" y="1918"/>
                  </a:lnTo>
                  <a:lnTo>
                    <a:pt x="576" y="1922"/>
                  </a:lnTo>
                  <a:lnTo>
                    <a:pt x="563" y="1924"/>
                  </a:lnTo>
                  <a:lnTo>
                    <a:pt x="549" y="1927"/>
                  </a:lnTo>
                  <a:lnTo>
                    <a:pt x="536" y="1929"/>
                  </a:lnTo>
                  <a:lnTo>
                    <a:pt x="523" y="1933"/>
                  </a:lnTo>
                  <a:lnTo>
                    <a:pt x="509" y="1937"/>
                  </a:lnTo>
                  <a:lnTo>
                    <a:pt x="496" y="1937"/>
                  </a:lnTo>
                  <a:lnTo>
                    <a:pt x="483" y="1941"/>
                  </a:lnTo>
                  <a:lnTo>
                    <a:pt x="470" y="1943"/>
                  </a:lnTo>
                  <a:lnTo>
                    <a:pt x="456" y="1944"/>
                  </a:lnTo>
                  <a:lnTo>
                    <a:pt x="443" y="1946"/>
                  </a:lnTo>
                  <a:lnTo>
                    <a:pt x="430" y="1948"/>
                  </a:lnTo>
                  <a:lnTo>
                    <a:pt x="418" y="1950"/>
                  </a:lnTo>
                  <a:lnTo>
                    <a:pt x="407" y="1950"/>
                  </a:lnTo>
                  <a:lnTo>
                    <a:pt x="393" y="1950"/>
                  </a:lnTo>
                  <a:lnTo>
                    <a:pt x="380" y="1950"/>
                  </a:lnTo>
                  <a:lnTo>
                    <a:pt x="367" y="1950"/>
                  </a:lnTo>
                  <a:lnTo>
                    <a:pt x="355" y="1950"/>
                  </a:lnTo>
                  <a:lnTo>
                    <a:pt x="342" y="1948"/>
                  </a:lnTo>
                  <a:lnTo>
                    <a:pt x="333" y="1948"/>
                  </a:lnTo>
                  <a:lnTo>
                    <a:pt x="319" y="1946"/>
                  </a:lnTo>
                  <a:lnTo>
                    <a:pt x="310" y="1944"/>
                  </a:lnTo>
                  <a:lnTo>
                    <a:pt x="297" y="1941"/>
                  </a:lnTo>
                  <a:lnTo>
                    <a:pt x="285" y="1937"/>
                  </a:lnTo>
                  <a:lnTo>
                    <a:pt x="274" y="1933"/>
                  </a:lnTo>
                  <a:lnTo>
                    <a:pt x="262" y="1929"/>
                  </a:lnTo>
                  <a:lnTo>
                    <a:pt x="253" y="1924"/>
                  </a:lnTo>
                  <a:lnTo>
                    <a:pt x="241" y="1920"/>
                  </a:lnTo>
                  <a:lnTo>
                    <a:pt x="232" y="1914"/>
                  </a:lnTo>
                  <a:lnTo>
                    <a:pt x="222" y="1908"/>
                  </a:lnTo>
                  <a:lnTo>
                    <a:pt x="234" y="1899"/>
                  </a:lnTo>
                  <a:lnTo>
                    <a:pt x="247" y="1889"/>
                  </a:lnTo>
                  <a:lnTo>
                    <a:pt x="260" y="1880"/>
                  </a:lnTo>
                  <a:lnTo>
                    <a:pt x="274" y="1868"/>
                  </a:lnTo>
                  <a:lnTo>
                    <a:pt x="279" y="1861"/>
                  </a:lnTo>
                  <a:lnTo>
                    <a:pt x="285" y="1855"/>
                  </a:lnTo>
                  <a:lnTo>
                    <a:pt x="291" y="1848"/>
                  </a:lnTo>
                  <a:lnTo>
                    <a:pt x="298" y="1842"/>
                  </a:lnTo>
                  <a:lnTo>
                    <a:pt x="304" y="1834"/>
                  </a:lnTo>
                  <a:lnTo>
                    <a:pt x="312" y="1827"/>
                  </a:lnTo>
                  <a:lnTo>
                    <a:pt x="317" y="1819"/>
                  </a:lnTo>
                  <a:lnTo>
                    <a:pt x="325" y="1811"/>
                  </a:lnTo>
                  <a:lnTo>
                    <a:pt x="331" y="1802"/>
                  </a:lnTo>
                  <a:lnTo>
                    <a:pt x="335" y="1792"/>
                  </a:lnTo>
                  <a:lnTo>
                    <a:pt x="340" y="1783"/>
                  </a:lnTo>
                  <a:lnTo>
                    <a:pt x="346" y="1775"/>
                  </a:lnTo>
                  <a:lnTo>
                    <a:pt x="350" y="1764"/>
                  </a:lnTo>
                  <a:lnTo>
                    <a:pt x="354" y="1754"/>
                  </a:lnTo>
                  <a:lnTo>
                    <a:pt x="357" y="1743"/>
                  </a:lnTo>
                  <a:lnTo>
                    <a:pt x="361" y="1733"/>
                  </a:lnTo>
                  <a:lnTo>
                    <a:pt x="363" y="1720"/>
                  </a:lnTo>
                  <a:lnTo>
                    <a:pt x="365" y="1709"/>
                  </a:lnTo>
                  <a:lnTo>
                    <a:pt x="367" y="1697"/>
                  </a:lnTo>
                  <a:lnTo>
                    <a:pt x="367" y="1684"/>
                  </a:lnTo>
                  <a:lnTo>
                    <a:pt x="367" y="1671"/>
                  </a:lnTo>
                  <a:lnTo>
                    <a:pt x="367" y="1657"/>
                  </a:lnTo>
                  <a:lnTo>
                    <a:pt x="365" y="1644"/>
                  </a:lnTo>
                  <a:lnTo>
                    <a:pt x="365" y="1631"/>
                  </a:lnTo>
                  <a:lnTo>
                    <a:pt x="361" y="1621"/>
                  </a:lnTo>
                  <a:lnTo>
                    <a:pt x="359" y="1614"/>
                  </a:lnTo>
                  <a:lnTo>
                    <a:pt x="357" y="1604"/>
                  </a:lnTo>
                  <a:lnTo>
                    <a:pt x="355" y="1597"/>
                  </a:lnTo>
                  <a:lnTo>
                    <a:pt x="350" y="1580"/>
                  </a:lnTo>
                  <a:lnTo>
                    <a:pt x="346" y="1564"/>
                  </a:lnTo>
                  <a:lnTo>
                    <a:pt x="340" y="1557"/>
                  </a:lnTo>
                  <a:lnTo>
                    <a:pt x="338" y="1549"/>
                  </a:lnTo>
                  <a:lnTo>
                    <a:pt x="333" y="1541"/>
                  </a:lnTo>
                  <a:lnTo>
                    <a:pt x="331" y="1534"/>
                  </a:lnTo>
                  <a:lnTo>
                    <a:pt x="323" y="1517"/>
                  </a:lnTo>
                  <a:lnTo>
                    <a:pt x="317" y="1503"/>
                  </a:lnTo>
                  <a:lnTo>
                    <a:pt x="312" y="1494"/>
                  </a:lnTo>
                  <a:lnTo>
                    <a:pt x="308" y="1488"/>
                  </a:lnTo>
                  <a:lnTo>
                    <a:pt x="304" y="1481"/>
                  </a:lnTo>
                  <a:lnTo>
                    <a:pt x="298" y="1473"/>
                  </a:lnTo>
                  <a:lnTo>
                    <a:pt x="291" y="1460"/>
                  </a:lnTo>
                  <a:lnTo>
                    <a:pt x="283" y="1445"/>
                  </a:lnTo>
                  <a:lnTo>
                    <a:pt x="277" y="1437"/>
                  </a:lnTo>
                  <a:lnTo>
                    <a:pt x="274" y="1431"/>
                  </a:lnTo>
                  <a:lnTo>
                    <a:pt x="270" y="1424"/>
                  </a:lnTo>
                  <a:lnTo>
                    <a:pt x="264" y="1418"/>
                  </a:lnTo>
                  <a:lnTo>
                    <a:pt x="257" y="1405"/>
                  </a:lnTo>
                  <a:lnTo>
                    <a:pt x="249" y="1393"/>
                  </a:lnTo>
                  <a:lnTo>
                    <a:pt x="245" y="1386"/>
                  </a:lnTo>
                  <a:lnTo>
                    <a:pt x="241" y="1380"/>
                  </a:lnTo>
                  <a:lnTo>
                    <a:pt x="236" y="1372"/>
                  </a:lnTo>
                  <a:lnTo>
                    <a:pt x="232" y="1365"/>
                  </a:lnTo>
                  <a:lnTo>
                    <a:pt x="241" y="1365"/>
                  </a:lnTo>
                  <a:lnTo>
                    <a:pt x="251" y="1367"/>
                  </a:lnTo>
                  <a:lnTo>
                    <a:pt x="262" y="1369"/>
                  </a:lnTo>
                  <a:lnTo>
                    <a:pt x="276" y="1369"/>
                  </a:lnTo>
                  <a:lnTo>
                    <a:pt x="295" y="1370"/>
                  </a:lnTo>
                  <a:lnTo>
                    <a:pt x="314" y="1372"/>
                  </a:lnTo>
                  <a:lnTo>
                    <a:pt x="333" y="1374"/>
                  </a:lnTo>
                  <a:lnTo>
                    <a:pt x="350" y="1376"/>
                  </a:lnTo>
                  <a:lnTo>
                    <a:pt x="367" y="1376"/>
                  </a:lnTo>
                  <a:lnTo>
                    <a:pt x="384" y="1376"/>
                  </a:lnTo>
                  <a:lnTo>
                    <a:pt x="401" y="1378"/>
                  </a:lnTo>
                  <a:lnTo>
                    <a:pt x="418" y="1380"/>
                  </a:lnTo>
                  <a:lnTo>
                    <a:pt x="433" y="1380"/>
                  </a:lnTo>
                  <a:lnTo>
                    <a:pt x="449" y="1380"/>
                  </a:lnTo>
                  <a:lnTo>
                    <a:pt x="464" y="1380"/>
                  </a:lnTo>
                  <a:lnTo>
                    <a:pt x="479" y="1380"/>
                  </a:lnTo>
                  <a:lnTo>
                    <a:pt x="492" y="1378"/>
                  </a:lnTo>
                  <a:lnTo>
                    <a:pt x="506" y="1378"/>
                  </a:lnTo>
                  <a:lnTo>
                    <a:pt x="521" y="1378"/>
                  </a:lnTo>
                  <a:lnTo>
                    <a:pt x="534" y="1378"/>
                  </a:lnTo>
                  <a:lnTo>
                    <a:pt x="547" y="1376"/>
                  </a:lnTo>
                  <a:lnTo>
                    <a:pt x="559" y="1374"/>
                  </a:lnTo>
                  <a:lnTo>
                    <a:pt x="570" y="1370"/>
                  </a:lnTo>
                  <a:lnTo>
                    <a:pt x="584" y="1369"/>
                  </a:lnTo>
                  <a:lnTo>
                    <a:pt x="595" y="1367"/>
                  </a:lnTo>
                  <a:lnTo>
                    <a:pt x="606" y="1363"/>
                  </a:lnTo>
                  <a:lnTo>
                    <a:pt x="618" y="1361"/>
                  </a:lnTo>
                  <a:lnTo>
                    <a:pt x="629" y="1359"/>
                  </a:lnTo>
                  <a:lnTo>
                    <a:pt x="639" y="1355"/>
                  </a:lnTo>
                  <a:lnTo>
                    <a:pt x="648" y="1351"/>
                  </a:lnTo>
                  <a:lnTo>
                    <a:pt x="660" y="1348"/>
                  </a:lnTo>
                  <a:lnTo>
                    <a:pt x="669" y="1344"/>
                  </a:lnTo>
                  <a:lnTo>
                    <a:pt x="679" y="1340"/>
                  </a:lnTo>
                  <a:lnTo>
                    <a:pt x="688" y="1334"/>
                  </a:lnTo>
                  <a:lnTo>
                    <a:pt x="698" y="1331"/>
                  </a:lnTo>
                  <a:lnTo>
                    <a:pt x="709" y="1327"/>
                  </a:lnTo>
                  <a:lnTo>
                    <a:pt x="717" y="1319"/>
                  </a:lnTo>
                  <a:lnTo>
                    <a:pt x="722" y="1313"/>
                  </a:lnTo>
                  <a:lnTo>
                    <a:pt x="730" y="1306"/>
                  </a:lnTo>
                  <a:lnTo>
                    <a:pt x="740" y="1302"/>
                  </a:lnTo>
                  <a:lnTo>
                    <a:pt x="747" y="1294"/>
                  </a:lnTo>
                  <a:lnTo>
                    <a:pt x="757" y="1289"/>
                  </a:lnTo>
                  <a:lnTo>
                    <a:pt x="764" y="1281"/>
                  </a:lnTo>
                  <a:lnTo>
                    <a:pt x="772" y="1275"/>
                  </a:lnTo>
                  <a:lnTo>
                    <a:pt x="779" y="1266"/>
                  </a:lnTo>
                  <a:lnTo>
                    <a:pt x="785" y="1258"/>
                  </a:lnTo>
                  <a:lnTo>
                    <a:pt x="793" y="1249"/>
                  </a:lnTo>
                  <a:lnTo>
                    <a:pt x="800" y="1241"/>
                  </a:lnTo>
                  <a:lnTo>
                    <a:pt x="806" y="1234"/>
                  </a:lnTo>
                  <a:lnTo>
                    <a:pt x="814" y="1224"/>
                  </a:lnTo>
                  <a:lnTo>
                    <a:pt x="821" y="1215"/>
                  </a:lnTo>
                  <a:lnTo>
                    <a:pt x="829" y="1207"/>
                  </a:lnTo>
                  <a:lnTo>
                    <a:pt x="835" y="1196"/>
                  </a:lnTo>
                  <a:lnTo>
                    <a:pt x="842" y="1186"/>
                  </a:lnTo>
                  <a:lnTo>
                    <a:pt x="848" y="1175"/>
                  </a:lnTo>
                  <a:lnTo>
                    <a:pt x="855" y="1165"/>
                  </a:lnTo>
                  <a:lnTo>
                    <a:pt x="863" y="1152"/>
                  </a:lnTo>
                  <a:lnTo>
                    <a:pt x="869" y="1142"/>
                  </a:lnTo>
                  <a:lnTo>
                    <a:pt x="876" y="1129"/>
                  </a:lnTo>
                  <a:lnTo>
                    <a:pt x="884" y="1120"/>
                  </a:lnTo>
                  <a:lnTo>
                    <a:pt x="890" y="1106"/>
                  </a:lnTo>
                  <a:lnTo>
                    <a:pt x="897" y="1095"/>
                  </a:lnTo>
                  <a:lnTo>
                    <a:pt x="903" y="1080"/>
                  </a:lnTo>
                  <a:lnTo>
                    <a:pt x="911" y="1068"/>
                  </a:lnTo>
                  <a:lnTo>
                    <a:pt x="916" y="1055"/>
                  </a:lnTo>
                  <a:lnTo>
                    <a:pt x="926" y="1042"/>
                  </a:lnTo>
                  <a:lnTo>
                    <a:pt x="932" y="1028"/>
                  </a:lnTo>
                  <a:lnTo>
                    <a:pt x="939" y="1015"/>
                  </a:lnTo>
                  <a:lnTo>
                    <a:pt x="941" y="1005"/>
                  </a:lnTo>
                  <a:lnTo>
                    <a:pt x="945" y="998"/>
                  </a:lnTo>
                  <a:lnTo>
                    <a:pt x="951" y="988"/>
                  </a:lnTo>
                  <a:lnTo>
                    <a:pt x="954" y="979"/>
                  </a:lnTo>
                  <a:lnTo>
                    <a:pt x="958" y="966"/>
                  </a:lnTo>
                  <a:lnTo>
                    <a:pt x="962" y="954"/>
                  </a:lnTo>
                  <a:lnTo>
                    <a:pt x="968" y="941"/>
                  </a:lnTo>
                  <a:lnTo>
                    <a:pt x="971" y="926"/>
                  </a:lnTo>
                  <a:lnTo>
                    <a:pt x="973" y="910"/>
                  </a:lnTo>
                  <a:lnTo>
                    <a:pt x="975" y="895"/>
                  </a:lnTo>
                  <a:lnTo>
                    <a:pt x="973" y="880"/>
                  </a:lnTo>
                  <a:lnTo>
                    <a:pt x="973" y="865"/>
                  </a:lnTo>
                  <a:lnTo>
                    <a:pt x="968" y="850"/>
                  </a:lnTo>
                  <a:lnTo>
                    <a:pt x="964" y="834"/>
                  </a:lnTo>
                  <a:lnTo>
                    <a:pt x="960" y="825"/>
                  </a:lnTo>
                  <a:lnTo>
                    <a:pt x="956" y="817"/>
                  </a:lnTo>
                  <a:lnTo>
                    <a:pt x="952" y="810"/>
                  </a:lnTo>
                  <a:lnTo>
                    <a:pt x="949" y="804"/>
                  </a:lnTo>
                  <a:lnTo>
                    <a:pt x="941" y="795"/>
                  </a:lnTo>
                  <a:lnTo>
                    <a:pt x="933" y="787"/>
                  </a:lnTo>
                  <a:lnTo>
                    <a:pt x="926" y="779"/>
                  </a:lnTo>
                  <a:lnTo>
                    <a:pt x="920" y="774"/>
                  </a:lnTo>
                  <a:lnTo>
                    <a:pt x="913" y="768"/>
                  </a:lnTo>
                  <a:lnTo>
                    <a:pt x="905" y="762"/>
                  </a:lnTo>
                  <a:lnTo>
                    <a:pt x="897" y="758"/>
                  </a:lnTo>
                  <a:lnTo>
                    <a:pt x="890" y="755"/>
                  </a:lnTo>
                  <a:lnTo>
                    <a:pt x="878" y="751"/>
                  </a:lnTo>
                  <a:lnTo>
                    <a:pt x="869" y="747"/>
                  </a:lnTo>
                  <a:lnTo>
                    <a:pt x="861" y="743"/>
                  </a:lnTo>
                  <a:lnTo>
                    <a:pt x="852" y="743"/>
                  </a:lnTo>
                  <a:lnTo>
                    <a:pt x="840" y="739"/>
                  </a:lnTo>
                  <a:lnTo>
                    <a:pt x="831" y="737"/>
                  </a:lnTo>
                  <a:lnTo>
                    <a:pt x="821" y="737"/>
                  </a:lnTo>
                  <a:lnTo>
                    <a:pt x="812" y="737"/>
                  </a:lnTo>
                  <a:lnTo>
                    <a:pt x="800" y="737"/>
                  </a:lnTo>
                  <a:lnTo>
                    <a:pt x="787" y="736"/>
                  </a:lnTo>
                  <a:lnTo>
                    <a:pt x="776" y="736"/>
                  </a:lnTo>
                  <a:lnTo>
                    <a:pt x="764" y="737"/>
                  </a:lnTo>
                  <a:lnTo>
                    <a:pt x="751" y="737"/>
                  </a:lnTo>
                  <a:lnTo>
                    <a:pt x="740" y="737"/>
                  </a:lnTo>
                  <a:lnTo>
                    <a:pt x="726" y="737"/>
                  </a:lnTo>
                  <a:lnTo>
                    <a:pt x="715" y="739"/>
                  </a:lnTo>
                  <a:lnTo>
                    <a:pt x="701" y="739"/>
                  </a:lnTo>
                  <a:lnTo>
                    <a:pt x="688" y="743"/>
                  </a:lnTo>
                  <a:lnTo>
                    <a:pt x="673" y="743"/>
                  </a:lnTo>
                  <a:lnTo>
                    <a:pt x="660" y="745"/>
                  </a:lnTo>
                  <a:lnTo>
                    <a:pt x="646" y="747"/>
                  </a:lnTo>
                  <a:lnTo>
                    <a:pt x="633" y="751"/>
                  </a:lnTo>
                  <a:lnTo>
                    <a:pt x="618" y="751"/>
                  </a:lnTo>
                  <a:lnTo>
                    <a:pt x="605" y="755"/>
                  </a:lnTo>
                  <a:lnTo>
                    <a:pt x="593" y="755"/>
                  </a:lnTo>
                  <a:lnTo>
                    <a:pt x="582" y="756"/>
                  </a:lnTo>
                  <a:lnTo>
                    <a:pt x="568" y="758"/>
                  </a:lnTo>
                  <a:lnTo>
                    <a:pt x="559" y="758"/>
                  </a:lnTo>
                  <a:lnTo>
                    <a:pt x="547" y="758"/>
                  </a:lnTo>
                  <a:lnTo>
                    <a:pt x="534" y="762"/>
                  </a:lnTo>
                  <a:lnTo>
                    <a:pt x="523" y="762"/>
                  </a:lnTo>
                  <a:lnTo>
                    <a:pt x="513" y="764"/>
                  </a:lnTo>
                  <a:lnTo>
                    <a:pt x="500" y="764"/>
                  </a:lnTo>
                  <a:lnTo>
                    <a:pt x="489" y="766"/>
                  </a:lnTo>
                  <a:lnTo>
                    <a:pt x="477" y="768"/>
                  </a:lnTo>
                  <a:lnTo>
                    <a:pt x="466" y="770"/>
                  </a:lnTo>
                  <a:lnTo>
                    <a:pt x="454" y="772"/>
                  </a:lnTo>
                  <a:lnTo>
                    <a:pt x="443" y="772"/>
                  </a:lnTo>
                  <a:lnTo>
                    <a:pt x="430" y="774"/>
                  </a:lnTo>
                  <a:lnTo>
                    <a:pt x="420" y="775"/>
                  </a:lnTo>
                  <a:lnTo>
                    <a:pt x="407" y="775"/>
                  </a:lnTo>
                  <a:lnTo>
                    <a:pt x="395" y="775"/>
                  </a:lnTo>
                  <a:lnTo>
                    <a:pt x="384" y="775"/>
                  </a:lnTo>
                  <a:lnTo>
                    <a:pt x="374" y="777"/>
                  </a:lnTo>
                  <a:lnTo>
                    <a:pt x="361" y="777"/>
                  </a:lnTo>
                  <a:lnTo>
                    <a:pt x="352" y="777"/>
                  </a:lnTo>
                  <a:lnTo>
                    <a:pt x="340" y="777"/>
                  </a:lnTo>
                  <a:lnTo>
                    <a:pt x="329" y="777"/>
                  </a:lnTo>
                  <a:lnTo>
                    <a:pt x="317" y="775"/>
                  </a:lnTo>
                  <a:lnTo>
                    <a:pt x="306" y="774"/>
                  </a:lnTo>
                  <a:lnTo>
                    <a:pt x="295" y="772"/>
                  </a:lnTo>
                  <a:lnTo>
                    <a:pt x="283" y="772"/>
                  </a:lnTo>
                  <a:lnTo>
                    <a:pt x="272" y="772"/>
                  </a:lnTo>
                  <a:lnTo>
                    <a:pt x="262" y="770"/>
                  </a:lnTo>
                  <a:lnTo>
                    <a:pt x="251" y="768"/>
                  </a:lnTo>
                  <a:lnTo>
                    <a:pt x="241" y="768"/>
                  </a:lnTo>
                  <a:lnTo>
                    <a:pt x="241" y="766"/>
                  </a:lnTo>
                  <a:lnTo>
                    <a:pt x="241" y="766"/>
                  </a:lnTo>
                  <a:lnTo>
                    <a:pt x="243" y="753"/>
                  </a:lnTo>
                  <a:lnTo>
                    <a:pt x="249" y="739"/>
                  </a:lnTo>
                  <a:lnTo>
                    <a:pt x="255" y="730"/>
                  </a:lnTo>
                  <a:lnTo>
                    <a:pt x="258" y="722"/>
                  </a:lnTo>
                  <a:lnTo>
                    <a:pt x="262" y="717"/>
                  </a:lnTo>
                  <a:lnTo>
                    <a:pt x="270" y="709"/>
                  </a:lnTo>
                  <a:lnTo>
                    <a:pt x="276" y="699"/>
                  </a:lnTo>
                  <a:lnTo>
                    <a:pt x="283" y="690"/>
                  </a:lnTo>
                  <a:lnTo>
                    <a:pt x="289" y="680"/>
                  </a:lnTo>
                  <a:lnTo>
                    <a:pt x="297" y="673"/>
                  </a:lnTo>
                  <a:lnTo>
                    <a:pt x="306" y="661"/>
                  </a:lnTo>
                  <a:lnTo>
                    <a:pt x="316" y="654"/>
                  </a:lnTo>
                  <a:lnTo>
                    <a:pt x="325" y="642"/>
                  </a:lnTo>
                  <a:lnTo>
                    <a:pt x="336" y="633"/>
                  </a:lnTo>
                  <a:lnTo>
                    <a:pt x="346" y="622"/>
                  </a:lnTo>
                  <a:lnTo>
                    <a:pt x="355" y="610"/>
                  </a:lnTo>
                  <a:lnTo>
                    <a:pt x="367" y="601"/>
                  </a:lnTo>
                  <a:lnTo>
                    <a:pt x="380" y="589"/>
                  </a:lnTo>
                  <a:lnTo>
                    <a:pt x="392" y="578"/>
                  </a:lnTo>
                  <a:lnTo>
                    <a:pt x="403" y="568"/>
                  </a:lnTo>
                  <a:lnTo>
                    <a:pt x="416" y="557"/>
                  </a:lnTo>
                  <a:lnTo>
                    <a:pt x="431" y="547"/>
                  </a:lnTo>
                  <a:lnTo>
                    <a:pt x="445" y="536"/>
                  </a:lnTo>
                  <a:lnTo>
                    <a:pt x="458" y="526"/>
                  </a:lnTo>
                  <a:lnTo>
                    <a:pt x="473" y="513"/>
                  </a:lnTo>
                  <a:lnTo>
                    <a:pt x="490" y="504"/>
                  </a:lnTo>
                  <a:lnTo>
                    <a:pt x="506" y="490"/>
                  </a:lnTo>
                  <a:lnTo>
                    <a:pt x="521" y="481"/>
                  </a:lnTo>
                  <a:lnTo>
                    <a:pt x="538" y="469"/>
                  </a:lnTo>
                  <a:lnTo>
                    <a:pt x="555" y="458"/>
                  </a:lnTo>
                  <a:lnTo>
                    <a:pt x="572" y="445"/>
                  </a:lnTo>
                  <a:lnTo>
                    <a:pt x="589" y="435"/>
                  </a:lnTo>
                  <a:lnTo>
                    <a:pt x="606" y="422"/>
                  </a:lnTo>
                  <a:lnTo>
                    <a:pt x="625" y="412"/>
                  </a:lnTo>
                  <a:lnTo>
                    <a:pt x="643" y="401"/>
                  </a:lnTo>
                  <a:lnTo>
                    <a:pt x="660" y="390"/>
                  </a:lnTo>
                  <a:lnTo>
                    <a:pt x="681" y="378"/>
                  </a:lnTo>
                  <a:lnTo>
                    <a:pt x="700" y="369"/>
                  </a:lnTo>
                  <a:lnTo>
                    <a:pt x="717" y="357"/>
                  </a:lnTo>
                  <a:lnTo>
                    <a:pt x="738" y="346"/>
                  </a:lnTo>
                  <a:lnTo>
                    <a:pt x="757" y="336"/>
                  </a:lnTo>
                  <a:lnTo>
                    <a:pt x="779" y="327"/>
                  </a:lnTo>
                  <a:lnTo>
                    <a:pt x="798" y="317"/>
                  </a:lnTo>
                  <a:lnTo>
                    <a:pt x="819" y="308"/>
                  </a:lnTo>
                  <a:lnTo>
                    <a:pt x="840" y="300"/>
                  </a:lnTo>
                  <a:lnTo>
                    <a:pt x="863" y="291"/>
                  </a:lnTo>
                  <a:lnTo>
                    <a:pt x="884" y="281"/>
                  </a:lnTo>
                  <a:lnTo>
                    <a:pt x="905" y="274"/>
                  </a:lnTo>
                  <a:lnTo>
                    <a:pt x="926" y="264"/>
                  </a:lnTo>
                  <a:lnTo>
                    <a:pt x="947" y="257"/>
                  </a:lnTo>
                  <a:lnTo>
                    <a:pt x="970" y="247"/>
                  </a:lnTo>
                  <a:lnTo>
                    <a:pt x="992" y="239"/>
                  </a:lnTo>
                  <a:lnTo>
                    <a:pt x="1015" y="232"/>
                  </a:lnTo>
                  <a:lnTo>
                    <a:pt x="1038" y="228"/>
                  </a:lnTo>
                  <a:lnTo>
                    <a:pt x="1061" y="220"/>
                  </a:lnTo>
                  <a:lnTo>
                    <a:pt x="1084" y="215"/>
                  </a:lnTo>
                  <a:lnTo>
                    <a:pt x="1106" y="209"/>
                  </a:lnTo>
                  <a:lnTo>
                    <a:pt x="1129" y="203"/>
                  </a:lnTo>
                  <a:lnTo>
                    <a:pt x="1152" y="200"/>
                  </a:lnTo>
                  <a:lnTo>
                    <a:pt x="1177" y="196"/>
                  </a:lnTo>
                  <a:lnTo>
                    <a:pt x="1200" y="190"/>
                  </a:lnTo>
                  <a:lnTo>
                    <a:pt x="1224" y="190"/>
                  </a:lnTo>
                  <a:lnTo>
                    <a:pt x="1198" y="0"/>
                  </a:lnTo>
                  <a:lnTo>
                    <a:pt x="1169" y="2"/>
                  </a:lnTo>
                  <a:lnTo>
                    <a:pt x="1144" y="8"/>
                  </a:lnTo>
                  <a:lnTo>
                    <a:pt x="1118" y="11"/>
                  </a:lnTo>
                  <a:lnTo>
                    <a:pt x="1093" y="15"/>
                  </a:lnTo>
                  <a:lnTo>
                    <a:pt x="1065" y="21"/>
                  </a:lnTo>
                  <a:lnTo>
                    <a:pt x="1040" y="28"/>
                  </a:lnTo>
                  <a:lnTo>
                    <a:pt x="1015" y="34"/>
                  </a:lnTo>
                  <a:lnTo>
                    <a:pt x="989" y="42"/>
                  </a:lnTo>
                  <a:lnTo>
                    <a:pt x="962" y="49"/>
                  </a:lnTo>
                  <a:lnTo>
                    <a:pt x="937" y="57"/>
                  </a:lnTo>
                  <a:lnTo>
                    <a:pt x="911" y="67"/>
                  </a:lnTo>
                  <a:lnTo>
                    <a:pt x="886" y="76"/>
                  </a:lnTo>
                  <a:lnTo>
                    <a:pt x="859" y="86"/>
                  </a:lnTo>
                  <a:lnTo>
                    <a:pt x="835" y="93"/>
                  </a:lnTo>
                  <a:lnTo>
                    <a:pt x="808" y="105"/>
                  </a:lnTo>
                  <a:lnTo>
                    <a:pt x="785" y="116"/>
                  </a:lnTo>
                  <a:lnTo>
                    <a:pt x="757" y="125"/>
                  </a:lnTo>
                  <a:lnTo>
                    <a:pt x="734" y="135"/>
                  </a:lnTo>
                  <a:lnTo>
                    <a:pt x="709" y="146"/>
                  </a:lnTo>
                  <a:lnTo>
                    <a:pt x="686" y="160"/>
                  </a:lnTo>
                  <a:lnTo>
                    <a:pt x="660" y="169"/>
                  </a:lnTo>
                  <a:lnTo>
                    <a:pt x="637" y="182"/>
                  </a:lnTo>
                  <a:lnTo>
                    <a:pt x="614" y="196"/>
                  </a:lnTo>
                  <a:lnTo>
                    <a:pt x="591" y="209"/>
                  </a:lnTo>
                  <a:lnTo>
                    <a:pt x="568" y="220"/>
                  </a:lnTo>
                  <a:lnTo>
                    <a:pt x="544" y="234"/>
                  </a:lnTo>
                  <a:lnTo>
                    <a:pt x="521" y="247"/>
                  </a:lnTo>
                  <a:lnTo>
                    <a:pt x="500" y="260"/>
                  </a:lnTo>
                  <a:lnTo>
                    <a:pt x="479" y="274"/>
                  </a:lnTo>
                  <a:lnTo>
                    <a:pt x="458" y="289"/>
                  </a:lnTo>
                  <a:lnTo>
                    <a:pt x="437" y="304"/>
                  </a:lnTo>
                  <a:lnTo>
                    <a:pt x="416" y="319"/>
                  </a:lnTo>
                  <a:lnTo>
                    <a:pt x="395" y="333"/>
                  </a:lnTo>
                  <a:lnTo>
                    <a:pt x="374" y="346"/>
                  </a:lnTo>
                  <a:lnTo>
                    <a:pt x="354" y="361"/>
                  </a:lnTo>
                  <a:lnTo>
                    <a:pt x="336" y="376"/>
                  </a:lnTo>
                  <a:lnTo>
                    <a:pt x="317" y="390"/>
                  </a:lnTo>
                  <a:lnTo>
                    <a:pt x="298" y="405"/>
                  </a:lnTo>
                  <a:lnTo>
                    <a:pt x="281" y="420"/>
                  </a:lnTo>
                  <a:lnTo>
                    <a:pt x="264" y="435"/>
                  </a:lnTo>
                  <a:lnTo>
                    <a:pt x="247" y="449"/>
                  </a:lnTo>
                  <a:lnTo>
                    <a:pt x="232" y="464"/>
                  </a:lnTo>
                  <a:lnTo>
                    <a:pt x="215" y="479"/>
                  </a:lnTo>
                  <a:lnTo>
                    <a:pt x="201" y="494"/>
                  </a:lnTo>
                  <a:lnTo>
                    <a:pt x="186" y="509"/>
                  </a:lnTo>
                  <a:lnTo>
                    <a:pt x="173" y="525"/>
                  </a:lnTo>
                  <a:lnTo>
                    <a:pt x="160" y="540"/>
                  </a:lnTo>
                  <a:lnTo>
                    <a:pt x="148" y="555"/>
                  </a:lnTo>
                  <a:lnTo>
                    <a:pt x="135" y="568"/>
                  </a:lnTo>
                  <a:lnTo>
                    <a:pt x="123" y="584"/>
                  </a:lnTo>
                  <a:lnTo>
                    <a:pt x="112" y="597"/>
                  </a:lnTo>
                  <a:lnTo>
                    <a:pt x="103" y="612"/>
                  </a:lnTo>
                  <a:lnTo>
                    <a:pt x="93" y="625"/>
                  </a:lnTo>
                  <a:lnTo>
                    <a:pt x="84" y="641"/>
                  </a:lnTo>
                  <a:lnTo>
                    <a:pt x="76" y="656"/>
                  </a:lnTo>
                  <a:lnTo>
                    <a:pt x="70" y="671"/>
                  </a:lnTo>
                  <a:lnTo>
                    <a:pt x="63" y="684"/>
                  </a:lnTo>
                  <a:lnTo>
                    <a:pt x="59" y="698"/>
                  </a:lnTo>
                  <a:lnTo>
                    <a:pt x="53" y="711"/>
                  </a:lnTo>
                  <a:lnTo>
                    <a:pt x="49" y="724"/>
                  </a:lnTo>
                  <a:lnTo>
                    <a:pt x="46" y="737"/>
                  </a:lnTo>
                  <a:lnTo>
                    <a:pt x="44" y="751"/>
                  </a:lnTo>
                  <a:lnTo>
                    <a:pt x="44" y="762"/>
                  </a:lnTo>
                  <a:lnTo>
                    <a:pt x="44" y="775"/>
                  </a:lnTo>
                  <a:lnTo>
                    <a:pt x="42" y="789"/>
                  </a:lnTo>
                  <a:lnTo>
                    <a:pt x="44" y="802"/>
                  </a:lnTo>
                  <a:lnTo>
                    <a:pt x="46" y="815"/>
                  </a:lnTo>
                  <a:lnTo>
                    <a:pt x="49" y="829"/>
                  </a:lnTo>
                  <a:lnTo>
                    <a:pt x="53" y="842"/>
                  </a:lnTo>
                  <a:lnTo>
                    <a:pt x="61" y="857"/>
                  </a:lnTo>
                  <a:lnTo>
                    <a:pt x="66" y="871"/>
                  </a:lnTo>
                  <a:lnTo>
                    <a:pt x="78" y="884"/>
                  </a:lnTo>
                  <a:lnTo>
                    <a:pt x="87" y="893"/>
                  </a:lnTo>
                  <a:lnTo>
                    <a:pt x="99" y="905"/>
                  </a:lnTo>
                  <a:lnTo>
                    <a:pt x="103" y="910"/>
                  </a:lnTo>
                  <a:lnTo>
                    <a:pt x="110" y="916"/>
                  </a:lnTo>
                  <a:lnTo>
                    <a:pt x="118" y="920"/>
                  </a:lnTo>
                  <a:lnTo>
                    <a:pt x="127" y="926"/>
                  </a:lnTo>
                  <a:lnTo>
                    <a:pt x="135" y="929"/>
                  </a:lnTo>
                  <a:lnTo>
                    <a:pt x="143" y="933"/>
                  </a:lnTo>
                  <a:lnTo>
                    <a:pt x="150" y="939"/>
                  </a:lnTo>
                  <a:lnTo>
                    <a:pt x="162" y="943"/>
                  </a:lnTo>
                  <a:lnTo>
                    <a:pt x="171" y="947"/>
                  </a:lnTo>
                  <a:lnTo>
                    <a:pt x="181" y="950"/>
                  </a:lnTo>
                  <a:lnTo>
                    <a:pt x="192" y="954"/>
                  </a:lnTo>
                  <a:lnTo>
                    <a:pt x="205" y="956"/>
                  </a:lnTo>
                  <a:lnTo>
                    <a:pt x="217" y="958"/>
                  </a:lnTo>
                  <a:lnTo>
                    <a:pt x="230" y="960"/>
                  </a:lnTo>
                  <a:lnTo>
                    <a:pt x="243" y="962"/>
                  </a:lnTo>
                  <a:lnTo>
                    <a:pt x="257" y="964"/>
                  </a:lnTo>
                  <a:lnTo>
                    <a:pt x="270" y="964"/>
                  </a:lnTo>
                  <a:lnTo>
                    <a:pt x="283" y="966"/>
                  </a:lnTo>
                  <a:lnTo>
                    <a:pt x="297" y="967"/>
                  </a:lnTo>
                  <a:lnTo>
                    <a:pt x="312" y="969"/>
                  </a:lnTo>
                  <a:lnTo>
                    <a:pt x="325" y="969"/>
                  </a:lnTo>
                  <a:lnTo>
                    <a:pt x="340" y="969"/>
                  </a:lnTo>
                  <a:lnTo>
                    <a:pt x="354" y="969"/>
                  </a:lnTo>
                  <a:lnTo>
                    <a:pt x="367" y="969"/>
                  </a:lnTo>
                  <a:lnTo>
                    <a:pt x="380" y="969"/>
                  </a:lnTo>
                  <a:lnTo>
                    <a:pt x="395" y="969"/>
                  </a:lnTo>
                  <a:lnTo>
                    <a:pt x="409" y="969"/>
                  </a:lnTo>
                  <a:lnTo>
                    <a:pt x="422" y="969"/>
                  </a:lnTo>
                  <a:lnTo>
                    <a:pt x="437" y="967"/>
                  </a:lnTo>
                  <a:lnTo>
                    <a:pt x="451" y="966"/>
                  </a:lnTo>
                  <a:lnTo>
                    <a:pt x="464" y="964"/>
                  </a:lnTo>
                  <a:lnTo>
                    <a:pt x="477" y="962"/>
                  </a:lnTo>
                  <a:lnTo>
                    <a:pt x="490" y="962"/>
                  </a:lnTo>
                  <a:lnTo>
                    <a:pt x="504" y="960"/>
                  </a:lnTo>
                  <a:lnTo>
                    <a:pt x="517" y="958"/>
                  </a:lnTo>
                  <a:lnTo>
                    <a:pt x="530" y="958"/>
                  </a:lnTo>
                  <a:lnTo>
                    <a:pt x="542" y="954"/>
                  </a:lnTo>
                  <a:lnTo>
                    <a:pt x="555" y="954"/>
                  </a:lnTo>
                  <a:lnTo>
                    <a:pt x="568" y="952"/>
                  </a:lnTo>
                  <a:lnTo>
                    <a:pt x="582" y="952"/>
                  </a:lnTo>
                  <a:lnTo>
                    <a:pt x="593" y="948"/>
                  </a:lnTo>
                  <a:lnTo>
                    <a:pt x="605" y="948"/>
                  </a:lnTo>
                  <a:lnTo>
                    <a:pt x="618" y="947"/>
                  </a:lnTo>
                  <a:lnTo>
                    <a:pt x="631" y="947"/>
                  </a:lnTo>
                  <a:lnTo>
                    <a:pt x="639" y="943"/>
                  </a:lnTo>
                  <a:lnTo>
                    <a:pt x="646" y="943"/>
                  </a:lnTo>
                  <a:lnTo>
                    <a:pt x="654" y="941"/>
                  </a:lnTo>
                  <a:lnTo>
                    <a:pt x="663" y="941"/>
                  </a:lnTo>
                  <a:lnTo>
                    <a:pt x="673" y="939"/>
                  </a:lnTo>
                  <a:lnTo>
                    <a:pt x="681" y="937"/>
                  </a:lnTo>
                  <a:lnTo>
                    <a:pt x="690" y="935"/>
                  </a:lnTo>
                  <a:lnTo>
                    <a:pt x="700" y="935"/>
                  </a:lnTo>
                  <a:lnTo>
                    <a:pt x="707" y="933"/>
                  </a:lnTo>
                  <a:lnTo>
                    <a:pt x="717" y="933"/>
                  </a:lnTo>
                  <a:lnTo>
                    <a:pt x="724" y="933"/>
                  </a:lnTo>
                  <a:lnTo>
                    <a:pt x="734" y="933"/>
                  </a:lnTo>
                  <a:lnTo>
                    <a:pt x="741" y="931"/>
                  </a:lnTo>
                  <a:lnTo>
                    <a:pt x="751" y="931"/>
                  </a:lnTo>
                  <a:lnTo>
                    <a:pt x="757" y="931"/>
                  </a:lnTo>
                  <a:lnTo>
                    <a:pt x="766" y="931"/>
                  </a:lnTo>
                  <a:lnTo>
                    <a:pt x="759" y="941"/>
                  </a:lnTo>
                  <a:lnTo>
                    <a:pt x="753" y="952"/>
                  </a:lnTo>
                  <a:lnTo>
                    <a:pt x="747" y="962"/>
                  </a:lnTo>
                  <a:lnTo>
                    <a:pt x="743" y="975"/>
                  </a:lnTo>
                  <a:lnTo>
                    <a:pt x="738" y="983"/>
                  </a:lnTo>
                  <a:lnTo>
                    <a:pt x="730" y="994"/>
                  </a:lnTo>
                  <a:lnTo>
                    <a:pt x="726" y="1004"/>
                  </a:lnTo>
                  <a:lnTo>
                    <a:pt x="722" y="1015"/>
                  </a:lnTo>
                  <a:lnTo>
                    <a:pt x="717" y="1023"/>
                  </a:lnTo>
                  <a:lnTo>
                    <a:pt x="711" y="1032"/>
                  </a:lnTo>
                  <a:lnTo>
                    <a:pt x="707" y="1040"/>
                  </a:lnTo>
                  <a:lnTo>
                    <a:pt x="701" y="1049"/>
                  </a:lnTo>
                  <a:lnTo>
                    <a:pt x="698" y="1057"/>
                  </a:lnTo>
                  <a:lnTo>
                    <a:pt x="694" y="1064"/>
                  </a:lnTo>
                  <a:lnTo>
                    <a:pt x="688" y="1072"/>
                  </a:lnTo>
                  <a:lnTo>
                    <a:pt x="684" y="1080"/>
                  </a:lnTo>
                  <a:lnTo>
                    <a:pt x="673" y="1093"/>
                  </a:lnTo>
                  <a:lnTo>
                    <a:pt x="665" y="1106"/>
                  </a:lnTo>
                  <a:lnTo>
                    <a:pt x="656" y="1116"/>
                  </a:lnTo>
                  <a:lnTo>
                    <a:pt x="646" y="1129"/>
                  </a:lnTo>
                  <a:lnTo>
                    <a:pt x="637" y="1137"/>
                  </a:lnTo>
                  <a:lnTo>
                    <a:pt x="627" y="1146"/>
                  </a:lnTo>
                  <a:lnTo>
                    <a:pt x="618" y="1154"/>
                  </a:lnTo>
                  <a:lnTo>
                    <a:pt x="606" y="1163"/>
                  </a:lnTo>
                  <a:lnTo>
                    <a:pt x="593" y="1167"/>
                  </a:lnTo>
                  <a:lnTo>
                    <a:pt x="582" y="1173"/>
                  </a:lnTo>
                  <a:lnTo>
                    <a:pt x="568" y="1178"/>
                  </a:lnTo>
                  <a:lnTo>
                    <a:pt x="555" y="1182"/>
                  </a:lnTo>
                  <a:lnTo>
                    <a:pt x="538" y="1184"/>
                  </a:lnTo>
                  <a:lnTo>
                    <a:pt x="523" y="1186"/>
                  </a:lnTo>
                  <a:lnTo>
                    <a:pt x="513" y="1186"/>
                  </a:lnTo>
                  <a:lnTo>
                    <a:pt x="506" y="1188"/>
                  </a:lnTo>
                  <a:lnTo>
                    <a:pt x="498" y="1188"/>
                  </a:lnTo>
                  <a:lnTo>
                    <a:pt x="490" y="1190"/>
                  </a:lnTo>
                  <a:lnTo>
                    <a:pt x="479" y="1190"/>
                  </a:lnTo>
                  <a:lnTo>
                    <a:pt x="470" y="1190"/>
                  </a:lnTo>
                  <a:lnTo>
                    <a:pt x="458" y="1190"/>
                  </a:lnTo>
                  <a:lnTo>
                    <a:pt x="451" y="1190"/>
                  </a:lnTo>
                  <a:lnTo>
                    <a:pt x="437" y="1188"/>
                  </a:lnTo>
                  <a:lnTo>
                    <a:pt x="428" y="1188"/>
                  </a:lnTo>
                  <a:lnTo>
                    <a:pt x="416" y="1188"/>
                  </a:lnTo>
                  <a:lnTo>
                    <a:pt x="405" y="1188"/>
                  </a:lnTo>
                  <a:lnTo>
                    <a:pt x="392" y="1186"/>
                  </a:lnTo>
                  <a:lnTo>
                    <a:pt x="380" y="1186"/>
                  </a:lnTo>
                  <a:lnTo>
                    <a:pt x="367" y="1184"/>
                  </a:lnTo>
                  <a:lnTo>
                    <a:pt x="354" y="1182"/>
                  </a:lnTo>
                  <a:lnTo>
                    <a:pt x="340" y="1180"/>
                  </a:lnTo>
                  <a:lnTo>
                    <a:pt x="327" y="1178"/>
                  </a:lnTo>
                  <a:lnTo>
                    <a:pt x="312" y="1178"/>
                  </a:lnTo>
                  <a:lnTo>
                    <a:pt x="298" y="1178"/>
                  </a:lnTo>
                  <a:lnTo>
                    <a:pt x="287" y="1175"/>
                  </a:lnTo>
                  <a:lnTo>
                    <a:pt x="276" y="1173"/>
                  </a:lnTo>
                  <a:lnTo>
                    <a:pt x="266" y="1173"/>
                  </a:lnTo>
                  <a:lnTo>
                    <a:pt x="257" y="1173"/>
                  </a:lnTo>
                  <a:lnTo>
                    <a:pt x="245" y="1171"/>
                  </a:lnTo>
                  <a:lnTo>
                    <a:pt x="234" y="1171"/>
                  </a:lnTo>
                  <a:lnTo>
                    <a:pt x="224" y="1171"/>
                  </a:lnTo>
                  <a:lnTo>
                    <a:pt x="215" y="1171"/>
                  </a:lnTo>
                  <a:lnTo>
                    <a:pt x="205" y="1169"/>
                  </a:lnTo>
                  <a:lnTo>
                    <a:pt x="194" y="1169"/>
                  </a:lnTo>
                  <a:lnTo>
                    <a:pt x="184" y="1169"/>
                  </a:lnTo>
                  <a:lnTo>
                    <a:pt x="175" y="1171"/>
                  </a:lnTo>
                  <a:lnTo>
                    <a:pt x="165" y="1171"/>
                  </a:lnTo>
                  <a:lnTo>
                    <a:pt x="158" y="1171"/>
                  </a:lnTo>
                  <a:lnTo>
                    <a:pt x="148" y="1173"/>
                  </a:lnTo>
                  <a:lnTo>
                    <a:pt x="139" y="1175"/>
                  </a:lnTo>
                  <a:lnTo>
                    <a:pt x="129" y="1175"/>
                  </a:lnTo>
                  <a:lnTo>
                    <a:pt x="122" y="1177"/>
                  </a:lnTo>
                  <a:lnTo>
                    <a:pt x="112" y="1178"/>
                  </a:lnTo>
                  <a:lnTo>
                    <a:pt x="103" y="1182"/>
                  </a:lnTo>
                  <a:lnTo>
                    <a:pt x="87" y="1186"/>
                  </a:lnTo>
                  <a:lnTo>
                    <a:pt x="74" y="1196"/>
                  </a:lnTo>
                  <a:lnTo>
                    <a:pt x="65" y="1199"/>
                  </a:lnTo>
                  <a:lnTo>
                    <a:pt x="59" y="1205"/>
                  </a:lnTo>
                  <a:lnTo>
                    <a:pt x="51" y="1209"/>
                  </a:lnTo>
                  <a:lnTo>
                    <a:pt x="46" y="1215"/>
                  </a:lnTo>
                  <a:lnTo>
                    <a:pt x="40" y="1222"/>
                  </a:lnTo>
                  <a:lnTo>
                    <a:pt x="36" y="1228"/>
                  </a:lnTo>
                  <a:lnTo>
                    <a:pt x="32" y="1235"/>
                  </a:lnTo>
                  <a:lnTo>
                    <a:pt x="27" y="1243"/>
                  </a:lnTo>
                  <a:lnTo>
                    <a:pt x="17" y="1256"/>
                  </a:lnTo>
                  <a:lnTo>
                    <a:pt x="11" y="1270"/>
                  </a:lnTo>
                  <a:lnTo>
                    <a:pt x="4" y="1285"/>
                  </a:lnTo>
                  <a:lnTo>
                    <a:pt x="4" y="1298"/>
                  </a:lnTo>
                  <a:lnTo>
                    <a:pt x="0" y="1310"/>
                  </a:lnTo>
                  <a:lnTo>
                    <a:pt x="0" y="1323"/>
                  </a:lnTo>
                  <a:lnTo>
                    <a:pt x="0" y="1336"/>
                  </a:lnTo>
                  <a:lnTo>
                    <a:pt x="4" y="1350"/>
                  </a:lnTo>
                  <a:lnTo>
                    <a:pt x="6" y="1361"/>
                  </a:lnTo>
                  <a:lnTo>
                    <a:pt x="11" y="1374"/>
                  </a:lnTo>
                  <a:lnTo>
                    <a:pt x="15" y="1386"/>
                  </a:lnTo>
                  <a:lnTo>
                    <a:pt x="23" y="1399"/>
                  </a:lnTo>
                  <a:lnTo>
                    <a:pt x="27" y="1410"/>
                  </a:lnTo>
                  <a:lnTo>
                    <a:pt x="36" y="1424"/>
                  </a:lnTo>
                  <a:lnTo>
                    <a:pt x="46" y="1435"/>
                  </a:lnTo>
                  <a:lnTo>
                    <a:pt x="53" y="1448"/>
                  </a:lnTo>
                  <a:lnTo>
                    <a:pt x="61" y="1460"/>
                  </a:lnTo>
                  <a:lnTo>
                    <a:pt x="70" y="1473"/>
                  </a:lnTo>
                  <a:lnTo>
                    <a:pt x="80" y="1484"/>
                  </a:lnTo>
                  <a:lnTo>
                    <a:pt x="89" y="1498"/>
                  </a:lnTo>
                  <a:lnTo>
                    <a:pt x="99" y="1509"/>
                  </a:lnTo>
                  <a:lnTo>
                    <a:pt x="108" y="1522"/>
                  </a:lnTo>
                  <a:lnTo>
                    <a:pt x="116" y="1536"/>
                  </a:lnTo>
                  <a:lnTo>
                    <a:pt x="125" y="1551"/>
                  </a:lnTo>
                  <a:lnTo>
                    <a:pt x="133" y="1562"/>
                  </a:lnTo>
                  <a:lnTo>
                    <a:pt x="143" y="1576"/>
                  </a:lnTo>
                  <a:lnTo>
                    <a:pt x="148" y="1589"/>
                  </a:lnTo>
                  <a:lnTo>
                    <a:pt x="156" y="1604"/>
                  </a:lnTo>
                  <a:lnTo>
                    <a:pt x="160" y="1618"/>
                  </a:lnTo>
                  <a:lnTo>
                    <a:pt x="165" y="1635"/>
                  </a:lnTo>
                  <a:lnTo>
                    <a:pt x="171" y="1648"/>
                  </a:lnTo>
                  <a:lnTo>
                    <a:pt x="175" y="1665"/>
                  </a:lnTo>
                  <a:lnTo>
                    <a:pt x="175" y="1678"/>
                  </a:lnTo>
                  <a:lnTo>
                    <a:pt x="171" y="1694"/>
                  </a:lnTo>
                  <a:lnTo>
                    <a:pt x="165" y="1705"/>
                  </a:lnTo>
                  <a:lnTo>
                    <a:pt x="156" y="1718"/>
                  </a:lnTo>
                  <a:lnTo>
                    <a:pt x="148" y="1724"/>
                  </a:lnTo>
                  <a:lnTo>
                    <a:pt x="141" y="1730"/>
                  </a:lnTo>
                  <a:lnTo>
                    <a:pt x="133" y="1733"/>
                  </a:lnTo>
                  <a:lnTo>
                    <a:pt x="127" y="1741"/>
                  </a:lnTo>
                  <a:lnTo>
                    <a:pt x="118" y="1745"/>
                  </a:lnTo>
                  <a:lnTo>
                    <a:pt x="110" y="1751"/>
                  </a:lnTo>
                  <a:lnTo>
                    <a:pt x="103" y="1756"/>
                  </a:lnTo>
                  <a:lnTo>
                    <a:pt x="95" y="1764"/>
                  </a:lnTo>
                  <a:lnTo>
                    <a:pt x="87" y="1768"/>
                  </a:lnTo>
                  <a:lnTo>
                    <a:pt x="78" y="1775"/>
                  </a:lnTo>
                  <a:lnTo>
                    <a:pt x="68" y="1781"/>
                  </a:lnTo>
                  <a:lnTo>
                    <a:pt x="61" y="1789"/>
                  </a:lnTo>
                  <a:lnTo>
                    <a:pt x="53" y="1794"/>
                  </a:lnTo>
                  <a:lnTo>
                    <a:pt x="46" y="1802"/>
                  </a:lnTo>
                  <a:lnTo>
                    <a:pt x="38" y="1811"/>
                  </a:lnTo>
                  <a:lnTo>
                    <a:pt x="32" y="1819"/>
                  </a:lnTo>
                  <a:lnTo>
                    <a:pt x="25" y="1827"/>
                  </a:lnTo>
                  <a:lnTo>
                    <a:pt x="19" y="1836"/>
                  </a:lnTo>
                  <a:lnTo>
                    <a:pt x="13" y="1846"/>
                  </a:lnTo>
                  <a:lnTo>
                    <a:pt x="11" y="1857"/>
                  </a:lnTo>
                  <a:lnTo>
                    <a:pt x="6" y="1867"/>
                  </a:lnTo>
                  <a:lnTo>
                    <a:pt x="4" y="1878"/>
                  </a:lnTo>
                  <a:lnTo>
                    <a:pt x="4" y="1889"/>
                  </a:lnTo>
                  <a:lnTo>
                    <a:pt x="4" y="1903"/>
                  </a:lnTo>
                  <a:lnTo>
                    <a:pt x="2" y="1916"/>
                  </a:lnTo>
                  <a:lnTo>
                    <a:pt x="4" y="1929"/>
                  </a:lnTo>
                  <a:lnTo>
                    <a:pt x="8" y="1943"/>
                  </a:lnTo>
                  <a:lnTo>
                    <a:pt x="11" y="1956"/>
                  </a:lnTo>
                  <a:lnTo>
                    <a:pt x="17" y="1965"/>
                  </a:lnTo>
                  <a:lnTo>
                    <a:pt x="23" y="1979"/>
                  </a:lnTo>
                  <a:lnTo>
                    <a:pt x="28" y="1988"/>
                  </a:lnTo>
                  <a:lnTo>
                    <a:pt x="38" y="2000"/>
                  </a:lnTo>
                  <a:lnTo>
                    <a:pt x="44" y="2007"/>
                  </a:lnTo>
                  <a:lnTo>
                    <a:pt x="51" y="2017"/>
                  </a:lnTo>
                  <a:lnTo>
                    <a:pt x="59" y="2024"/>
                  </a:lnTo>
                  <a:lnTo>
                    <a:pt x="66" y="2032"/>
                  </a:lnTo>
                  <a:lnTo>
                    <a:pt x="72" y="2038"/>
                  </a:lnTo>
                  <a:lnTo>
                    <a:pt x="80" y="2043"/>
                  </a:lnTo>
                  <a:lnTo>
                    <a:pt x="85" y="2049"/>
                  </a:lnTo>
                  <a:lnTo>
                    <a:pt x="91" y="2053"/>
                  </a:lnTo>
                  <a:lnTo>
                    <a:pt x="99" y="2058"/>
                  </a:lnTo>
                  <a:lnTo>
                    <a:pt x="108" y="2064"/>
                  </a:lnTo>
                  <a:lnTo>
                    <a:pt x="116" y="2070"/>
                  </a:lnTo>
                  <a:lnTo>
                    <a:pt x="123" y="2078"/>
                  </a:lnTo>
                  <a:lnTo>
                    <a:pt x="131" y="2081"/>
                  </a:lnTo>
                  <a:lnTo>
                    <a:pt x="141" y="2085"/>
                  </a:lnTo>
                  <a:lnTo>
                    <a:pt x="150" y="2091"/>
                  </a:lnTo>
                  <a:lnTo>
                    <a:pt x="158" y="2097"/>
                  </a:lnTo>
                  <a:lnTo>
                    <a:pt x="167" y="2098"/>
                  </a:lnTo>
                  <a:lnTo>
                    <a:pt x="177" y="2104"/>
                  </a:lnTo>
                  <a:lnTo>
                    <a:pt x="186" y="2108"/>
                  </a:lnTo>
                  <a:lnTo>
                    <a:pt x="194" y="2112"/>
                  </a:lnTo>
                  <a:lnTo>
                    <a:pt x="203" y="2116"/>
                  </a:lnTo>
                  <a:lnTo>
                    <a:pt x="213" y="2119"/>
                  </a:lnTo>
                  <a:lnTo>
                    <a:pt x="220" y="2121"/>
                  </a:lnTo>
                  <a:lnTo>
                    <a:pt x="232" y="2127"/>
                  </a:lnTo>
                  <a:lnTo>
                    <a:pt x="241" y="2127"/>
                  </a:lnTo>
                  <a:lnTo>
                    <a:pt x="249" y="2131"/>
                  </a:lnTo>
                  <a:lnTo>
                    <a:pt x="258" y="2133"/>
                  </a:lnTo>
                  <a:lnTo>
                    <a:pt x="268" y="2135"/>
                  </a:lnTo>
                  <a:lnTo>
                    <a:pt x="276" y="2135"/>
                  </a:lnTo>
                  <a:lnTo>
                    <a:pt x="285" y="2138"/>
                  </a:lnTo>
                  <a:lnTo>
                    <a:pt x="295" y="2138"/>
                  </a:lnTo>
                  <a:lnTo>
                    <a:pt x="304" y="2140"/>
                  </a:lnTo>
                  <a:lnTo>
                    <a:pt x="314" y="2140"/>
                  </a:lnTo>
                  <a:lnTo>
                    <a:pt x="323" y="2142"/>
                  </a:lnTo>
                  <a:lnTo>
                    <a:pt x="333" y="2144"/>
                  </a:lnTo>
                  <a:lnTo>
                    <a:pt x="340" y="2146"/>
                  </a:lnTo>
                  <a:lnTo>
                    <a:pt x="350" y="2146"/>
                  </a:lnTo>
                  <a:lnTo>
                    <a:pt x="359" y="2146"/>
                  </a:lnTo>
                  <a:lnTo>
                    <a:pt x="369" y="2146"/>
                  </a:lnTo>
                  <a:lnTo>
                    <a:pt x="380" y="2148"/>
                  </a:lnTo>
                  <a:lnTo>
                    <a:pt x="388" y="2146"/>
                  </a:lnTo>
                  <a:lnTo>
                    <a:pt x="397" y="2146"/>
                  </a:lnTo>
                  <a:lnTo>
                    <a:pt x="407" y="2144"/>
                  </a:lnTo>
                  <a:lnTo>
                    <a:pt x="416" y="2144"/>
                  </a:lnTo>
                  <a:lnTo>
                    <a:pt x="424" y="2142"/>
                  </a:lnTo>
                  <a:lnTo>
                    <a:pt x="433" y="2142"/>
                  </a:lnTo>
                  <a:lnTo>
                    <a:pt x="443" y="2140"/>
                  </a:lnTo>
                  <a:lnTo>
                    <a:pt x="451" y="2140"/>
                  </a:lnTo>
                  <a:lnTo>
                    <a:pt x="460" y="2140"/>
                  </a:lnTo>
                  <a:lnTo>
                    <a:pt x="470" y="2138"/>
                  </a:lnTo>
                  <a:lnTo>
                    <a:pt x="479" y="2136"/>
                  </a:lnTo>
                  <a:lnTo>
                    <a:pt x="487" y="2135"/>
                  </a:lnTo>
                  <a:lnTo>
                    <a:pt x="496" y="2133"/>
                  </a:lnTo>
                  <a:lnTo>
                    <a:pt x="506" y="2133"/>
                  </a:lnTo>
                  <a:lnTo>
                    <a:pt x="513" y="2131"/>
                  </a:lnTo>
                  <a:lnTo>
                    <a:pt x="525" y="2131"/>
                  </a:lnTo>
                  <a:lnTo>
                    <a:pt x="532" y="2127"/>
                  </a:lnTo>
                  <a:lnTo>
                    <a:pt x="542" y="2127"/>
                  </a:lnTo>
                  <a:lnTo>
                    <a:pt x="549" y="2125"/>
                  </a:lnTo>
                  <a:lnTo>
                    <a:pt x="559" y="2123"/>
                  </a:lnTo>
                  <a:lnTo>
                    <a:pt x="568" y="2119"/>
                  </a:lnTo>
                  <a:lnTo>
                    <a:pt x="576" y="2119"/>
                  </a:lnTo>
                  <a:lnTo>
                    <a:pt x="586" y="2117"/>
                  </a:lnTo>
                  <a:lnTo>
                    <a:pt x="595" y="2117"/>
                  </a:lnTo>
                  <a:lnTo>
                    <a:pt x="603" y="2114"/>
                  </a:lnTo>
                  <a:lnTo>
                    <a:pt x="612" y="2112"/>
                  </a:lnTo>
                  <a:lnTo>
                    <a:pt x="620" y="2110"/>
                  </a:lnTo>
                  <a:lnTo>
                    <a:pt x="629" y="2110"/>
                  </a:lnTo>
                  <a:lnTo>
                    <a:pt x="637" y="2106"/>
                  </a:lnTo>
                  <a:lnTo>
                    <a:pt x="646" y="2104"/>
                  </a:lnTo>
                  <a:lnTo>
                    <a:pt x="654" y="2102"/>
                  </a:lnTo>
                  <a:lnTo>
                    <a:pt x="663" y="2102"/>
                  </a:lnTo>
                  <a:lnTo>
                    <a:pt x="673" y="2098"/>
                  </a:lnTo>
                  <a:lnTo>
                    <a:pt x="686" y="2097"/>
                  </a:lnTo>
                  <a:lnTo>
                    <a:pt x="698" y="2091"/>
                  </a:lnTo>
                  <a:lnTo>
                    <a:pt x="709" y="2091"/>
                  </a:lnTo>
                  <a:lnTo>
                    <a:pt x="720" y="2087"/>
                  </a:lnTo>
                  <a:lnTo>
                    <a:pt x="732" y="2085"/>
                  </a:lnTo>
                  <a:lnTo>
                    <a:pt x="743" y="2083"/>
                  </a:lnTo>
                  <a:lnTo>
                    <a:pt x="755" y="2081"/>
                  </a:lnTo>
                  <a:lnTo>
                    <a:pt x="766" y="2078"/>
                  </a:lnTo>
                  <a:lnTo>
                    <a:pt x="779" y="2076"/>
                  </a:lnTo>
                  <a:lnTo>
                    <a:pt x="793" y="2074"/>
                  </a:lnTo>
                  <a:lnTo>
                    <a:pt x="804" y="2074"/>
                  </a:lnTo>
                  <a:lnTo>
                    <a:pt x="814" y="2074"/>
                  </a:lnTo>
                  <a:lnTo>
                    <a:pt x="825" y="2074"/>
                  </a:lnTo>
                  <a:lnTo>
                    <a:pt x="835" y="2074"/>
                  </a:lnTo>
                  <a:lnTo>
                    <a:pt x="846" y="2078"/>
                  </a:lnTo>
                  <a:lnTo>
                    <a:pt x="854" y="2078"/>
                  </a:lnTo>
                  <a:lnTo>
                    <a:pt x="863" y="2079"/>
                  </a:lnTo>
                  <a:lnTo>
                    <a:pt x="871" y="2081"/>
                  </a:lnTo>
                  <a:lnTo>
                    <a:pt x="880" y="2085"/>
                  </a:lnTo>
                  <a:lnTo>
                    <a:pt x="888" y="2089"/>
                  </a:lnTo>
                  <a:lnTo>
                    <a:pt x="897" y="2093"/>
                  </a:lnTo>
                  <a:lnTo>
                    <a:pt x="905" y="2098"/>
                  </a:lnTo>
                  <a:lnTo>
                    <a:pt x="913" y="2104"/>
                  </a:lnTo>
                  <a:lnTo>
                    <a:pt x="920" y="2108"/>
                  </a:lnTo>
                  <a:lnTo>
                    <a:pt x="928" y="2112"/>
                  </a:lnTo>
                  <a:lnTo>
                    <a:pt x="935" y="2119"/>
                  </a:lnTo>
                  <a:lnTo>
                    <a:pt x="945" y="2127"/>
                  </a:lnTo>
                  <a:lnTo>
                    <a:pt x="952" y="2131"/>
                  </a:lnTo>
                  <a:lnTo>
                    <a:pt x="962" y="2138"/>
                  </a:lnTo>
                  <a:lnTo>
                    <a:pt x="971" y="2146"/>
                  </a:lnTo>
                  <a:lnTo>
                    <a:pt x="981" y="2154"/>
                  </a:lnTo>
                  <a:lnTo>
                    <a:pt x="990" y="2161"/>
                  </a:lnTo>
                  <a:lnTo>
                    <a:pt x="1000" y="2169"/>
                  </a:lnTo>
                  <a:lnTo>
                    <a:pt x="1009" y="2176"/>
                  </a:lnTo>
                  <a:lnTo>
                    <a:pt x="1023" y="2186"/>
                  </a:lnTo>
                  <a:lnTo>
                    <a:pt x="1034" y="2195"/>
                  </a:lnTo>
                  <a:lnTo>
                    <a:pt x="1048" y="2203"/>
                  </a:lnTo>
                  <a:lnTo>
                    <a:pt x="1053" y="2209"/>
                  </a:lnTo>
                  <a:lnTo>
                    <a:pt x="1061" y="2212"/>
                  </a:lnTo>
                  <a:lnTo>
                    <a:pt x="1067" y="2216"/>
                  </a:lnTo>
                  <a:lnTo>
                    <a:pt x="1076" y="2224"/>
                  </a:lnTo>
                  <a:lnTo>
                    <a:pt x="1082" y="2226"/>
                  </a:lnTo>
                  <a:lnTo>
                    <a:pt x="1089" y="2231"/>
                  </a:lnTo>
                  <a:lnTo>
                    <a:pt x="1097" y="2235"/>
                  </a:lnTo>
                  <a:lnTo>
                    <a:pt x="1106" y="2239"/>
                  </a:lnTo>
                  <a:lnTo>
                    <a:pt x="1114" y="2243"/>
                  </a:lnTo>
                  <a:lnTo>
                    <a:pt x="1120" y="2247"/>
                  </a:lnTo>
                  <a:lnTo>
                    <a:pt x="1127" y="2250"/>
                  </a:lnTo>
                  <a:lnTo>
                    <a:pt x="1137" y="2254"/>
                  </a:lnTo>
                  <a:lnTo>
                    <a:pt x="1144" y="2256"/>
                  </a:lnTo>
                  <a:lnTo>
                    <a:pt x="1152" y="2260"/>
                  </a:lnTo>
                  <a:lnTo>
                    <a:pt x="1162" y="2262"/>
                  </a:lnTo>
                  <a:lnTo>
                    <a:pt x="1169" y="2266"/>
                  </a:lnTo>
                  <a:lnTo>
                    <a:pt x="1177" y="2266"/>
                  </a:lnTo>
                  <a:lnTo>
                    <a:pt x="1184" y="2269"/>
                  </a:lnTo>
                  <a:lnTo>
                    <a:pt x="1194" y="2273"/>
                  </a:lnTo>
                  <a:lnTo>
                    <a:pt x="1203" y="2275"/>
                  </a:lnTo>
                  <a:lnTo>
                    <a:pt x="1211" y="2275"/>
                  </a:lnTo>
                  <a:lnTo>
                    <a:pt x="1219" y="2277"/>
                  </a:lnTo>
                  <a:lnTo>
                    <a:pt x="1226" y="2279"/>
                  </a:lnTo>
                  <a:lnTo>
                    <a:pt x="1236" y="2281"/>
                  </a:lnTo>
                  <a:lnTo>
                    <a:pt x="1243" y="2281"/>
                  </a:lnTo>
                  <a:lnTo>
                    <a:pt x="1251" y="2281"/>
                  </a:lnTo>
                  <a:lnTo>
                    <a:pt x="1260" y="2281"/>
                  </a:lnTo>
                  <a:lnTo>
                    <a:pt x="1268" y="2283"/>
                  </a:lnTo>
                  <a:lnTo>
                    <a:pt x="1276" y="2283"/>
                  </a:lnTo>
                  <a:lnTo>
                    <a:pt x="1283" y="2283"/>
                  </a:lnTo>
                  <a:lnTo>
                    <a:pt x="1293" y="2283"/>
                  </a:lnTo>
                  <a:lnTo>
                    <a:pt x="1302" y="2283"/>
                  </a:lnTo>
                  <a:lnTo>
                    <a:pt x="1308" y="2283"/>
                  </a:lnTo>
                  <a:lnTo>
                    <a:pt x="1316" y="2283"/>
                  </a:lnTo>
                  <a:lnTo>
                    <a:pt x="1325" y="2283"/>
                  </a:lnTo>
                  <a:lnTo>
                    <a:pt x="1335" y="2283"/>
                  </a:lnTo>
                  <a:lnTo>
                    <a:pt x="1350" y="2281"/>
                  </a:lnTo>
                  <a:lnTo>
                    <a:pt x="1365" y="2277"/>
                  </a:lnTo>
                  <a:lnTo>
                    <a:pt x="1380" y="2273"/>
                  </a:lnTo>
                  <a:lnTo>
                    <a:pt x="1397" y="2273"/>
                  </a:lnTo>
                  <a:lnTo>
                    <a:pt x="1413" y="2268"/>
                  </a:lnTo>
                  <a:lnTo>
                    <a:pt x="1428" y="2264"/>
                  </a:lnTo>
                  <a:lnTo>
                    <a:pt x="1441" y="2260"/>
                  </a:lnTo>
                  <a:lnTo>
                    <a:pt x="1458" y="2254"/>
                  </a:lnTo>
                  <a:lnTo>
                    <a:pt x="1471" y="2249"/>
                  </a:lnTo>
                  <a:lnTo>
                    <a:pt x="1487" y="2243"/>
                  </a:lnTo>
                  <a:lnTo>
                    <a:pt x="1500" y="2237"/>
                  </a:lnTo>
                  <a:lnTo>
                    <a:pt x="1515" y="2231"/>
                  </a:lnTo>
                  <a:lnTo>
                    <a:pt x="1527" y="2224"/>
                  </a:lnTo>
                  <a:lnTo>
                    <a:pt x="1540" y="2216"/>
                  </a:lnTo>
                  <a:lnTo>
                    <a:pt x="1553" y="2209"/>
                  </a:lnTo>
                  <a:lnTo>
                    <a:pt x="1567" y="2203"/>
                  </a:lnTo>
                  <a:lnTo>
                    <a:pt x="1578" y="2192"/>
                  </a:lnTo>
                  <a:lnTo>
                    <a:pt x="1589" y="2182"/>
                  </a:lnTo>
                  <a:lnTo>
                    <a:pt x="1601" y="2174"/>
                  </a:lnTo>
                  <a:lnTo>
                    <a:pt x="1612" y="2165"/>
                  </a:lnTo>
                  <a:lnTo>
                    <a:pt x="1620" y="2154"/>
                  </a:lnTo>
                  <a:lnTo>
                    <a:pt x="1629" y="2146"/>
                  </a:lnTo>
                  <a:lnTo>
                    <a:pt x="1637" y="2136"/>
                  </a:lnTo>
                  <a:lnTo>
                    <a:pt x="1644" y="2127"/>
                  </a:lnTo>
                  <a:lnTo>
                    <a:pt x="1652" y="2125"/>
                  </a:lnTo>
                  <a:lnTo>
                    <a:pt x="1664" y="2123"/>
                  </a:lnTo>
                  <a:lnTo>
                    <a:pt x="1677" y="2121"/>
                  </a:lnTo>
                  <a:lnTo>
                    <a:pt x="1692" y="2121"/>
                  </a:lnTo>
                  <a:lnTo>
                    <a:pt x="1705" y="2119"/>
                  </a:lnTo>
                  <a:lnTo>
                    <a:pt x="1721" y="2119"/>
                  </a:lnTo>
                  <a:lnTo>
                    <a:pt x="1728" y="2119"/>
                  </a:lnTo>
                  <a:lnTo>
                    <a:pt x="1736" y="2119"/>
                  </a:lnTo>
                  <a:lnTo>
                    <a:pt x="1745" y="2119"/>
                  </a:lnTo>
                  <a:lnTo>
                    <a:pt x="1755" y="2119"/>
                  </a:lnTo>
                  <a:lnTo>
                    <a:pt x="1762" y="2119"/>
                  </a:lnTo>
                  <a:lnTo>
                    <a:pt x="1770" y="2119"/>
                  </a:lnTo>
                  <a:lnTo>
                    <a:pt x="1778" y="2119"/>
                  </a:lnTo>
                  <a:lnTo>
                    <a:pt x="1787" y="2119"/>
                  </a:lnTo>
                  <a:lnTo>
                    <a:pt x="1797" y="2119"/>
                  </a:lnTo>
                  <a:lnTo>
                    <a:pt x="1804" y="2119"/>
                  </a:lnTo>
                  <a:lnTo>
                    <a:pt x="1814" y="2119"/>
                  </a:lnTo>
                  <a:lnTo>
                    <a:pt x="1823" y="2119"/>
                  </a:lnTo>
                  <a:lnTo>
                    <a:pt x="1831" y="2119"/>
                  </a:lnTo>
                  <a:lnTo>
                    <a:pt x="1838" y="2119"/>
                  </a:lnTo>
                  <a:lnTo>
                    <a:pt x="1848" y="2119"/>
                  </a:lnTo>
                  <a:lnTo>
                    <a:pt x="1857" y="2119"/>
                  </a:lnTo>
                  <a:lnTo>
                    <a:pt x="1867" y="2119"/>
                  </a:lnTo>
                  <a:lnTo>
                    <a:pt x="1875" y="2119"/>
                  </a:lnTo>
                  <a:lnTo>
                    <a:pt x="1884" y="2119"/>
                  </a:lnTo>
                  <a:lnTo>
                    <a:pt x="1894" y="2119"/>
                  </a:lnTo>
                  <a:lnTo>
                    <a:pt x="1897" y="1927"/>
                  </a:lnTo>
                  <a:lnTo>
                    <a:pt x="1880" y="1925"/>
                  </a:lnTo>
                  <a:lnTo>
                    <a:pt x="1865" y="1925"/>
                  </a:lnTo>
                  <a:lnTo>
                    <a:pt x="1848" y="1924"/>
                  </a:lnTo>
                  <a:lnTo>
                    <a:pt x="1835" y="1924"/>
                  </a:lnTo>
                  <a:lnTo>
                    <a:pt x="1819" y="1924"/>
                  </a:lnTo>
                  <a:lnTo>
                    <a:pt x="1806" y="1924"/>
                  </a:lnTo>
                  <a:lnTo>
                    <a:pt x="1793" y="1924"/>
                  </a:lnTo>
                  <a:lnTo>
                    <a:pt x="1781" y="1925"/>
                  </a:lnTo>
                  <a:lnTo>
                    <a:pt x="1768" y="1925"/>
                  </a:lnTo>
                  <a:lnTo>
                    <a:pt x="1755" y="1925"/>
                  </a:lnTo>
                  <a:lnTo>
                    <a:pt x="1743" y="1925"/>
                  </a:lnTo>
                  <a:lnTo>
                    <a:pt x="1734" y="1925"/>
                  </a:lnTo>
                  <a:lnTo>
                    <a:pt x="1721" y="1925"/>
                  </a:lnTo>
                  <a:lnTo>
                    <a:pt x="1711" y="1927"/>
                  </a:lnTo>
                  <a:lnTo>
                    <a:pt x="1702" y="1927"/>
                  </a:lnTo>
                  <a:lnTo>
                    <a:pt x="1694" y="1929"/>
                  </a:lnTo>
                  <a:lnTo>
                    <a:pt x="1683" y="1929"/>
                  </a:lnTo>
                  <a:lnTo>
                    <a:pt x="1671" y="1929"/>
                  </a:lnTo>
                  <a:lnTo>
                    <a:pt x="1664" y="1929"/>
                  </a:lnTo>
                  <a:lnTo>
                    <a:pt x="1656" y="1929"/>
                  </a:lnTo>
                  <a:lnTo>
                    <a:pt x="1646" y="1929"/>
                  </a:lnTo>
                  <a:lnTo>
                    <a:pt x="1637" y="1931"/>
                  </a:lnTo>
                  <a:lnTo>
                    <a:pt x="1629" y="1931"/>
                  </a:lnTo>
                  <a:lnTo>
                    <a:pt x="1624" y="1933"/>
                  </a:lnTo>
                  <a:lnTo>
                    <a:pt x="1608" y="1935"/>
                  </a:lnTo>
                  <a:lnTo>
                    <a:pt x="1597" y="1937"/>
                  </a:lnTo>
                  <a:lnTo>
                    <a:pt x="1586" y="1939"/>
                  </a:lnTo>
                  <a:lnTo>
                    <a:pt x="1576" y="1944"/>
                  </a:lnTo>
                  <a:lnTo>
                    <a:pt x="1567" y="1944"/>
                  </a:lnTo>
                  <a:lnTo>
                    <a:pt x="1557" y="1948"/>
                  </a:lnTo>
                  <a:lnTo>
                    <a:pt x="1548" y="1950"/>
                  </a:lnTo>
                  <a:lnTo>
                    <a:pt x="1542" y="1952"/>
                  </a:lnTo>
                  <a:lnTo>
                    <a:pt x="1529" y="1958"/>
                  </a:lnTo>
                  <a:lnTo>
                    <a:pt x="1519" y="1965"/>
                  </a:lnTo>
                  <a:lnTo>
                    <a:pt x="1511" y="1971"/>
                  </a:lnTo>
                  <a:lnTo>
                    <a:pt x="1504" y="1979"/>
                  </a:lnTo>
                  <a:lnTo>
                    <a:pt x="1500" y="1982"/>
                  </a:lnTo>
                  <a:lnTo>
                    <a:pt x="1496" y="1990"/>
                  </a:lnTo>
                  <a:lnTo>
                    <a:pt x="1496" y="199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8" name="Freeform 20"/>
            <p:cNvSpPr>
              <a:spLocks/>
            </p:cNvSpPr>
            <p:nvPr/>
          </p:nvSpPr>
          <p:spPr bwMode="auto">
            <a:xfrm>
              <a:off x="2640" y="2373"/>
              <a:ext cx="1043" cy="797"/>
            </a:xfrm>
            <a:custGeom>
              <a:avLst/>
              <a:gdLst/>
              <a:ahLst/>
              <a:cxnLst>
                <a:cxn ang="0">
                  <a:pos x="1084" y="186"/>
                </a:cxn>
                <a:cxn ang="0">
                  <a:pos x="987" y="125"/>
                </a:cxn>
                <a:cxn ang="0">
                  <a:pos x="892" y="72"/>
                </a:cxn>
                <a:cxn ang="0">
                  <a:pos x="762" y="19"/>
                </a:cxn>
                <a:cxn ang="0">
                  <a:pos x="576" y="4"/>
                </a:cxn>
                <a:cxn ang="0">
                  <a:pos x="393" y="55"/>
                </a:cxn>
                <a:cxn ang="0">
                  <a:pos x="232" y="157"/>
                </a:cxn>
                <a:cxn ang="0">
                  <a:pos x="99" y="294"/>
                </a:cxn>
                <a:cxn ang="0">
                  <a:pos x="21" y="458"/>
                </a:cxn>
                <a:cxn ang="0">
                  <a:pos x="2" y="625"/>
                </a:cxn>
                <a:cxn ang="0">
                  <a:pos x="57" y="779"/>
                </a:cxn>
                <a:cxn ang="0">
                  <a:pos x="135" y="874"/>
                </a:cxn>
                <a:cxn ang="0">
                  <a:pos x="219" y="939"/>
                </a:cxn>
                <a:cxn ang="0">
                  <a:pos x="298" y="981"/>
                </a:cxn>
                <a:cxn ang="0">
                  <a:pos x="386" y="1024"/>
                </a:cxn>
                <a:cxn ang="0">
                  <a:pos x="393" y="1104"/>
                </a:cxn>
                <a:cxn ang="0">
                  <a:pos x="380" y="1203"/>
                </a:cxn>
                <a:cxn ang="0">
                  <a:pos x="371" y="1298"/>
                </a:cxn>
                <a:cxn ang="0">
                  <a:pos x="365" y="1391"/>
                </a:cxn>
                <a:cxn ang="0">
                  <a:pos x="361" y="1473"/>
                </a:cxn>
                <a:cxn ang="0">
                  <a:pos x="361" y="1575"/>
                </a:cxn>
                <a:cxn ang="0">
                  <a:pos x="555" y="1543"/>
                </a:cxn>
                <a:cxn ang="0">
                  <a:pos x="557" y="1450"/>
                </a:cxn>
                <a:cxn ang="0">
                  <a:pos x="561" y="1368"/>
                </a:cxn>
                <a:cxn ang="0">
                  <a:pos x="566" y="1277"/>
                </a:cxn>
                <a:cxn ang="0">
                  <a:pos x="576" y="1186"/>
                </a:cxn>
                <a:cxn ang="0">
                  <a:pos x="589" y="1096"/>
                </a:cxn>
                <a:cxn ang="0">
                  <a:pos x="585" y="986"/>
                </a:cxn>
                <a:cxn ang="0">
                  <a:pos x="532" y="897"/>
                </a:cxn>
                <a:cxn ang="0">
                  <a:pos x="454" y="842"/>
                </a:cxn>
                <a:cxn ang="0">
                  <a:pos x="365" y="798"/>
                </a:cxn>
                <a:cxn ang="0">
                  <a:pos x="253" y="718"/>
                </a:cxn>
                <a:cxn ang="0">
                  <a:pos x="198" y="623"/>
                </a:cxn>
                <a:cxn ang="0">
                  <a:pos x="198" y="522"/>
                </a:cxn>
                <a:cxn ang="0">
                  <a:pos x="243" y="420"/>
                </a:cxn>
                <a:cxn ang="0">
                  <a:pos x="329" y="330"/>
                </a:cxn>
                <a:cxn ang="0">
                  <a:pos x="435" y="256"/>
                </a:cxn>
                <a:cxn ang="0">
                  <a:pos x="555" y="211"/>
                </a:cxn>
                <a:cxn ang="0">
                  <a:pos x="667" y="197"/>
                </a:cxn>
                <a:cxn ang="0">
                  <a:pos x="768" y="226"/>
                </a:cxn>
                <a:cxn ang="0">
                  <a:pos x="854" y="272"/>
                </a:cxn>
                <a:cxn ang="0">
                  <a:pos x="943" y="323"/>
                </a:cxn>
                <a:cxn ang="0">
                  <a:pos x="1030" y="382"/>
                </a:cxn>
                <a:cxn ang="0">
                  <a:pos x="1129" y="448"/>
                </a:cxn>
                <a:cxn ang="0">
                  <a:pos x="1238" y="517"/>
                </a:cxn>
                <a:cxn ang="0">
                  <a:pos x="1357" y="585"/>
                </a:cxn>
                <a:cxn ang="0">
                  <a:pos x="1487" y="650"/>
                </a:cxn>
                <a:cxn ang="0">
                  <a:pos x="1629" y="705"/>
                </a:cxn>
                <a:cxn ang="0">
                  <a:pos x="1791" y="752"/>
                </a:cxn>
                <a:cxn ang="0">
                  <a:pos x="1975" y="789"/>
                </a:cxn>
                <a:cxn ang="0">
                  <a:pos x="2004" y="598"/>
                </a:cxn>
                <a:cxn ang="0">
                  <a:pos x="1840" y="566"/>
                </a:cxn>
                <a:cxn ang="0">
                  <a:pos x="1694" y="524"/>
                </a:cxn>
                <a:cxn ang="0">
                  <a:pos x="1565" y="471"/>
                </a:cxn>
                <a:cxn ang="0">
                  <a:pos x="1445" y="414"/>
                </a:cxn>
                <a:cxn ang="0">
                  <a:pos x="1335" y="351"/>
                </a:cxn>
                <a:cxn ang="0">
                  <a:pos x="1234" y="287"/>
                </a:cxn>
              </a:cxnLst>
              <a:rect l="0" t="0" r="r" b="b"/>
              <a:pathLst>
                <a:path w="2086" h="1593">
                  <a:moveTo>
                    <a:pt x="1167" y="243"/>
                  </a:moveTo>
                  <a:lnTo>
                    <a:pt x="1156" y="234"/>
                  </a:lnTo>
                  <a:lnTo>
                    <a:pt x="1146" y="228"/>
                  </a:lnTo>
                  <a:lnTo>
                    <a:pt x="1135" y="218"/>
                  </a:lnTo>
                  <a:lnTo>
                    <a:pt x="1125" y="213"/>
                  </a:lnTo>
                  <a:lnTo>
                    <a:pt x="1112" y="205"/>
                  </a:lnTo>
                  <a:lnTo>
                    <a:pt x="1105" y="199"/>
                  </a:lnTo>
                  <a:lnTo>
                    <a:pt x="1091" y="192"/>
                  </a:lnTo>
                  <a:lnTo>
                    <a:pt x="1084" y="186"/>
                  </a:lnTo>
                  <a:lnTo>
                    <a:pt x="1070" y="176"/>
                  </a:lnTo>
                  <a:lnTo>
                    <a:pt x="1061" y="171"/>
                  </a:lnTo>
                  <a:lnTo>
                    <a:pt x="1049" y="163"/>
                  </a:lnTo>
                  <a:lnTo>
                    <a:pt x="1042" y="157"/>
                  </a:lnTo>
                  <a:lnTo>
                    <a:pt x="1028" y="150"/>
                  </a:lnTo>
                  <a:lnTo>
                    <a:pt x="1019" y="146"/>
                  </a:lnTo>
                  <a:lnTo>
                    <a:pt x="1008" y="138"/>
                  </a:lnTo>
                  <a:lnTo>
                    <a:pt x="1000" y="133"/>
                  </a:lnTo>
                  <a:lnTo>
                    <a:pt x="987" y="125"/>
                  </a:lnTo>
                  <a:lnTo>
                    <a:pt x="977" y="119"/>
                  </a:lnTo>
                  <a:lnTo>
                    <a:pt x="966" y="112"/>
                  </a:lnTo>
                  <a:lnTo>
                    <a:pt x="956" y="106"/>
                  </a:lnTo>
                  <a:lnTo>
                    <a:pt x="945" y="100"/>
                  </a:lnTo>
                  <a:lnTo>
                    <a:pt x="935" y="95"/>
                  </a:lnTo>
                  <a:lnTo>
                    <a:pt x="922" y="89"/>
                  </a:lnTo>
                  <a:lnTo>
                    <a:pt x="914" y="85"/>
                  </a:lnTo>
                  <a:lnTo>
                    <a:pt x="901" y="78"/>
                  </a:lnTo>
                  <a:lnTo>
                    <a:pt x="892" y="72"/>
                  </a:lnTo>
                  <a:lnTo>
                    <a:pt x="880" y="66"/>
                  </a:lnTo>
                  <a:lnTo>
                    <a:pt x="869" y="62"/>
                  </a:lnTo>
                  <a:lnTo>
                    <a:pt x="857" y="55"/>
                  </a:lnTo>
                  <a:lnTo>
                    <a:pt x="846" y="51"/>
                  </a:lnTo>
                  <a:lnTo>
                    <a:pt x="836" y="47"/>
                  </a:lnTo>
                  <a:lnTo>
                    <a:pt x="825" y="42"/>
                  </a:lnTo>
                  <a:lnTo>
                    <a:pt x="804" y="34"/>
                  </a:lnTo>
                  <a:lnTo>
                    <a:pt x="783" y="26"/>
                  </a:lnTo>
                  <a:lnTo>
                    <a:pt x="762" y="19"/>
                  </a:lnTo>
                  <a:lnTo>
                    <a:pt x="741" y="15"/>
                  </a:lnTo>
                  <a:lnTo>
                    <a:pt x="720" y="7"/>
                  </a:lnTo>
                  <a:lnTo>
                    <a:pt x="700" y="5"/>
                  </a:lnTo>
                  <a:lnTo>
                    <a:pt x="679" y="2"/>
                  </a:lnTo>
                  <a:lnTo>
                    <a:pt x="660" y="2"/>
                  </a:lnTo>
                  <a:lnTo>
                    <a:pt x="637" y="0"/>
                  </a:lnTo>
                  <a:lnTo>
                    <a:pt x="616" y="0"/>
                  </a:lnTo>
                  <a:lnTo>
                    <a:pt x="595" y="0"/>
                  </a:lnTo>
                  <a:lnTo>
                    <a:pt x="576" y="4"/>
                  </a:lnTo>
                  <a:lnTo>
                    <a:pt x="553" y="5"/>
                  </a:lnTo>
                  <a:lnTo>
                    <a:pt x="534" y="9"/>
                  </a:lnTo>
                  <a:lnTo>
                    <a:pt x="513" y="15"/>
                  </a:lnTo>
                  <a:lnTo>
                    <a:pt x="494" y="21"/>
                  </a:lnTo>
                  <a:lnTo>
                    <a:pt x="473" y="24"/>
                  </a:lnTo>
                  <a:lnTo>
                    <a:pt x="454" y="32"/>
                  </a:lnTo>
                  <a:lnTo>
                    <a:pt x="433" y="38"/>
                  </a:lnTo>
                  <a:lnTo>
                    <a:pt x="414" y="47"/>
                  </a:lnTo>
                  <a:lnTo>
                    <a:pt x="393" y="55"/>
                  </a:lnTo>
                  <a:lnTo>
                    <a:pt x="373" y="64"/>
                  </a:lnTo>
                  <a:lnTo>
                    <a:pt x="355" y="74"/>
                  </a:lnTo>
                  <a:lnTo>
                    <a:pt x="336" y="85"/>
                  </a:lnTo>
                  <a:lnTo>
                    <a:pt x="317" y="95"/>
                  </a:lnTo>
                  <a:lnTo>
                    <a:pt x="300" y="106"/>
                  </a:lnTo>
                  <a:lnTo>
                    <a:pt x="281" y="119"/>
                  </a:lnTo>
                  <a:lnTo>
                    <a:pt x="266" y="133"/>
                  </a:lnTo>
                  <a:lnTo>
                    <a:pt x="247" y="144"/>
                  </a:lnTo>
                  <a:lnTo>
                    <a:pt x="232" y="157"/>
                  </a:lnTo>
                  <a:lnTo>
                    <a:pt x="215" y="173"/>
                  </a:lnTo>
                  <a:lnTo>
                    <a:pt x="200" y="188"/>
                  </a:lnTo>
                  <a:lnTo>
                    <a:pt x="182" y="201"/>
                  </a:lnTo>
                  <a:lnTo>
                    <a:pt x="169" y="216"/>
                  </a:lnTo>
                  <a:lnTo>
                    <a:pt x="154" y="232"/>
                  </a:lnTo>
                  <a:lnTo>
                    <a:pt x="141" y="247"/>
                  </a:lnTo>
                  <a:lnTo>
                    <a:pt x="127" y="262"/>
                  </a:lnTo>
                  <a:lnTo>
                    <a:pt x="114" y="279"/>
                  </a:lnTo>
                  <a:lnTo>
                    <a:pt x="99" y="294"/>
                  </a:lnTo>
                  <a:lnTo>
                    <a:pt x="89" y="313"/>
                  </a:lnTo>
                  <a:lnTo>
                    <a:pt x="78" y="330"/>
                  </a:lnTo>
                  <a:lnTo>
                    <a:pt x="66" y="348"/>
                  </a:lnTo>
                  <a:lnTo>
                    <a:pt x="57" y="365"/>
                  </a:lnTo>
                  <a:lnTo>
                    <a:pt x="49" y="384"/>
                  </a:lnTo>
                  <a:lnTo>
                    <a:pt x="40" y="401"/>
                  </a:lnTo>
                  <a:lnTo>
                    <a:pt x="32" y="420"/>
                  </a:lnTo>
                  <a:lnTo>
                    <a:pt x="25" y="439"/>
                  </a:lnTo>
                  <a:lnTo>
                    <a:pt x="21" y="458"/>
                  </a:lnTo>
                  <a:lnTo>
                    <a:pt x="15" y="477"/>
                  </a:lnTo>
                  <a:lnTo>
                    <a:pt x="9" y="494"/>
                  </a:lnTo>
                  <a:lnTo>
                    <a:pt x="6" y="511"/>
                  </a:lnTo>
                  <a:lnTo>
                    <a:pt x="4" y="532"/>
                  </a:lnTo>
                  <a:lnTo>
                    <a:pt x="0" y="549"/>
                  </a:lnTo>
                  <a:lnTo>
                    <a:pt x="0" y="568"/>
                  </a:lnTo>
                  <a:lnTo>
                    <a:pt x="0" y="589"/>
                  </a:lnTo>
                  <a:lnTo>
                    <a:pt x="2" y="608"/>
                  </a:lnTo>
                  <a:lnTo>
                    <a:pt x="2" y="625"/>
                  </a:lnTo>
                  <a:lnTo>
                    <a:pt x="6" y="644"/>
                  </a:lnTo>
                  <a:lnTo>
                    <a:pt x="9" y="661"/>
                  </a:lnTo>
                  <a:lnTo>
                    <a:pt x="15" y="680"/>
                  </a:lnTo>
                  <a:lnTo>
                    <a:pt x="19" y="699"/>
                  </a:lnTo>
                  <a:lnTo>
                    <a:pt x="27" y="716"/>
                  </a:lnTo>
                  <a:lnTo>
                    <a:pt x="34" y="735"/>
                  </a:lnTo>
                  <a:lnTo>
                    <a:pt x="44" y="752"/>
                  </a:lnTo>
                  <a:lnTo>
                    <a:pt x="51" y="764"/>
                  </a:lnTo>
                  <a:lnTo>
                    <a:pt x="57" y="779"/>
                  </a:lnTo>
                  <a:lnTo>
                    <a:pt x="65" y="790"/>
                  </a:lnTo>
                  <a:lnTo>
                    <a:pt x="74" y="804"/>
                  </a:lnTo>
                  <a:lnTo>
                    <a:pt x="82" y="813"/>
                  </a:lnTo>
                  <a:lnTo>
                    <a:pt x="91" y="825"/>
                  </a:lnTo>
                  <a:lnTo>
                    <a:pt x="99" y="834"/>
                  </a:lnTo>
                  <a:lnTo>
                    <a:pt x="108" y="847"/>
                  </a:lnTo>
                  <a:lnTo>
                    <a:pt x="118" y="855"/>
                  </a:lnTo>
                  <a:lnTo>
                    <a:pt x="127" y="865"/>
                  </a:lnTo>
                  <a:lnTo>
                    <a:pt x="135" y="874"/>
                  </a:lnTo>
                  <a:lnTo>
                    <a:pt x="144" y="884"/>
                  </a:lnTo>
                  <a:lnTo>
                    <a:pt x="154" y="891"/>
                  </a:lnTo>
                  <a:lnTo>
                    <a:pt x="161" y="897"/>
                  </a:lnTo>
                  <a:lnTo>
                    <a:pt x="171" y="904"/>
                  </a:lnTo>
                  <a:lnTo>
                    <a:pt x="182" y="914"/>
                  </a:lnTo>
                  <a:lnTo>
                    <a:pt x="190" y="920"/>
                  </a:lnTo>
                  <a:lnTo>
                    <a:pt x="200" y="925"/>
                  </a:lnTo>
                  <a:lnTo>
                    <a:pt x="209" y="933"/>
                  </a:lnTo>
                  <a:lnTo>
                    <a:pt x="219" y="939"/>
                  </a:lnTo>
                  <a:lnTo>
                    <a:pt x="226" y="942"/>
                  </a:lnTo>
                  <a:lnTo>
                    <a:pt x="236" y="948"/>
                  </a:lnTo>
                  <a:lnTo>
                    <a:pt x="245" y="954"/>
                  </a:lnTo>
                  <a:lnTo>
                    <a:pt x="255" y="960"/>
                  </a:lnTo>
                  <a:lnTo>
                    <a:pt x="264" y="963"/>
                  </a:lnTo>
                  <a:lnTo>
                    <a:pt x="274" y="967"/>
                  </a:lnTo>
                  <a:lnTo>
                    <a:pt x="281" y="973"/>
                  </a:lnTo>
                  <a:lnTo>
                    <a:pt x="291" y="977"/>
                  </a:lnTo>
                  <a:lnTo>
                    <a:pt x="298" y="981"/>
                  </a:lnTo>
                  <a:lnTo>
                    <a:pt x="308" y="984"/>
                  </a:lnTo>
                  <a:lnTo>
                    <a:pt x="315" y="990"/>
                  </a:lnTo>
                  <a:lnTo>
                    <a:pt x="325" y="994"/>
                  </a:lnTo>
                  <a:lnTo>
                    <a:pt x="336" y="1000"/>
                  </a:lnTo>
                  <a:lnTo>
                    <a:pt x="350" y="1005"/>
                  </a:lnTo>
                  <a:lnTo>
                    <a:pt x="361" y="1009"/>
                  </a:lnTo>
                  <a:lnTo>
                    <a:pt x="371" y="1017"/>
                  </a:lnTo>
                  <a:lnTo>
                    <a:pt x="378" y="1019"/>
                  </a:lnTo>
                  <a:lnTo>
                    <a:pt x="386" y="1024"/>
                  </a:lnTo>
                  <a:lnTo>
                    <a:pt x="390" y="1028"/>
                  </a:lnTo>
                  <a:lnTo>
                    <a:pt x="395" y="1032"/>
                  </a:lnTo>
                  <a:lnTo>
                    <a:pt x="399" y="1039"/>
                  </a:lnTo>
                  <a:lnTo>
                    <a:pt x="401" y="1049"/>
                  </a:lnTo>
                  <a:lnTo>
                    <a:pt x="399" y="1058"/>
                  </a:lnTo>
                  <a:lnTo>
                    <a:pt x="399" y="1074"/>
                  </a:lnTo>
                  <a:lnTo>
                    <a:pt x="397" y="1083"/>
                  </a:lnTo>
                  <a:lnTo>
                    <a:pt x="395" y="1095"/>
                  </a:lnTo>
                  <a:lnTo>
                    <a:pt x="393" y="1104"/>
                  </a:lnTo>
                  <a:lnTo>
                    <a:pt x="392" y="1115"/>
                  </a:lnTo>
                  <a:lnTo>
                    <a:pt x="390" y="1125"/>
                  </a:lnTo>
                  <a:lnTo>
                    <a:pt x="388" y="1136"/>
                  </a:lnTo>
                  <a:lnTo>
                    <a:pt x="386" y="1148"/>
                  </a:lnTo>
                  <a:lnTo>
                    <a:pt x="386" y="1159"/>
                  </a:lnTo>
                  <a:lnTo>
                    <a:pt x="384" y="1169"/>
                  </a:lnTo>
                  <a:lnTo>
                    <a:pt x="382" y="1180"/>
                  </a:lnTo>
                  <a:lnTo>
                    <a:pt x="380" y="1191"/>
                  </a:lnTo>
                  <a:lnTo>
                    <a:pt x="380" y="1203"/>
                  </a:lnTo>
                  <a:lnTo>
                    <a:pt x="378" y="1212"/>
                  </a:lnTo>
                  <a:lnTo>
                    <a:pt x="378" y="1226"/>
                  </a:lnTo>
                  <a:lnTo>
                    <a:pt x="378" y="1235"/>
                  </a:lnTo>
                  <a:lnTo>
                    <a:pt x="378" y="1249"/>
                  </a:lnTo>
                  <a:lnTo>
                    <a:pt x="376" y="1256"/>
                  </a:lnTo>
                  <a:lnTo>
                    <a:pt x="374" y="1269"/>
                  </a:lnTo>
                  <a:lnTo>
                    <a:pt x="373" y="1277"/>
                  </a:lnTo>
                  <a:lnTo>
                    <a:pt x="373" y="1290"/>
                  </a:lnTo>
                  <a:lnTo>
                    <a:pt x="371" y="1298"/>
                  </a:lnTo>
                  <a:lnTo>
                    <a:pt x="371" y="1311"/>
                  </a:lnTo>
                  <a:lnTo>
                    <a:pt x="371" y="1319"/>
                  </a:lnTo>
                  <a:lnTo>
                    <a:pt x="371" y="1332"/>
                  </a:lnTo>
                  <a:lnTo>
                    <a:pt x="369" y="1340"/>
                  </a:lnTo>
                  <a:lnTo>
                    <a:pt x="369" y="1351"/>
                  </a:lnTo>
                  <a:lnTo>
                    <a:pt x="367" y="1361"/>
                  </a:lnTo>
                  <a:lnTo>
                    <a:pt x="367" y="1372"/>
                  </a:lnTo>
                  <a:lnTo>
                    <a:pt x="365" y="1382"/>
                  </a:lnTo>
                  <a:lnTo>
                    <a:pt x="365" y="1391"/>
                  </a:lnTo>
                  <a:lnTo>
                    <a:pt x="365" y="1402"/>
                  </a:lnTo>
                  <a:lnTo>
                    <a:pt x="365" y="1412"/>
                  </a:lnTo>
                  <a:lnTo>
                    <a:pt x="365" y="1420"/>
                  </a:lnTo>
                  <a:lnTo>
                    <a:pt x="365" y="1429"/>
                  </a:lnTo>
                  <a:lnTo>
                    <a:pt x="363" y="1439"/>
                  </a:lnTo>
                  <a:lnTo>
                    <a:pt x="363" y="1446"/>
                  </a:lnTo>
                  <a:lnTo>
                    <a:pt x="361" y="1454"/>
                  </a:lnTo>
                  <a:lnTo>
                    <a:pt x="361" y="1463"/>
                  </a:lnTo>
                  <a:lnTo>
                    <a:pt x="361" y="1473"/>
                  </a:lnTo>
                  <a:lnTo>
                    <a:pt x="361" y="1480"/>
                  </a:lnTo>
                  <a:lnTo>
                    <a:pt x="361" y="1496"/>
                  </a:lnTo>
                  <a:lnTo>
                    <a:pt x="361" y="1511"/>
                  </a:lnTo>
                  <a:lnTo>
                    <a:pt x="361" y="1524"/>
                  </a:lnTo>
                  <a:lnTo>
                    <a:pt x="361" y="1537"/>
                  </a:lnTo>
                  <a:lnTo>
                    <a:pt x="361" y="1549"/>
                  </a:lnTo>
                  <a:lnTo>
                    <a:pt x="361" y="1558"/>
                  </a:lnTo>
                  <a:lnTo>
                    <a:pt x="361" y="1566"/>
                  </a:lnTo>
                  <a:lnTo>
                    <a:pt x="361" y="1575"/>
                  </a:lnTo>
                  <a:lnTo>
                    <a:pt x="361" y="1587"/>
                  </a:lnTo>
                  <a:lnTo>
                    <a:pt x="361" y="1593"/>
                  </a:lnTo>
                  <a:lnTo>
                    <a:pt x="555" y="1593"/>
                  </a:lnTo>
                  <a:lnTo>
                    <a:pt x="555" y="1587"/>
                  </a:lnTo>
                  <a:lnTo>
                    <a:pt x="555" y="1577"/>
                  </a:lnTo>
                  <a:lnTo>
                    <a:pt x="555" y="1572"/>
                  </a:lnTo>
                  <a:lnTo>
                    <a:pt x="555" y="1564"/>
                  </a:lnTo>
                  <a:lnTo>
                    <a:pt x="555" y="1553"/>
                  </a:lnTo>
                  <a:lnTo>
                    <a:pt x="555" y="1543"/>
                  </a:lnTo>
                  <a:lnTo>
                    <a:pt x="555" y="1530"/>
                  </a:lnTo>
                  <a:lnTo>
                    <a:pt x="555" y="1518"/>
                  </a:lnTo>
                  <a:lnTo>
                    <a:pt x="555" y="1505"/>
                  </a:lnTo>
                  <a:lnTo>
                    <a:pt x="555" y="1492"/>
                  </a:lnTo>
                  <a:lnTo>
                    <a:pt x="555" y="1482"/>
                  </a:lnTo>
                  <a:lnTo>
                    <a:pt x="555" y="1475"/>
                  </a:lnTo>
                  <a:lnTo>
                    <a:pt x="555" y="1465"/>
                  </a:lnTo>
                  <a:lnTo>
                    <a:pt x="557" y="1459"/>
                  </a:lnTo>
                  <a:lnTo>
                    <a:pt x="557" y="1450"/>
                  </a:lnTo>
                  <a:lnTo>
                    <a:pt x="557" y="1442"/>
                  </a:lnTo>
                  <a:lnTo>
                    <a:pt x="557" y="1433"/>
                  </a:lnTo>
                  <a:lnTo>
                    <a:pt x="559" y="1425"/>
                  </a:lnTo>
                  <a:lnTo>
                    <a:pt x="559" y="1416"/>
                  </a:lnTo>
                  <a:lnTo>
                    <a:pt x="559" y="1406"/>
                  </a:lnTo>
                  <a:lnTo>
                    <a:pt x="559" y="1397"/>
                  </a:lnTo>
                  <a:lnTo>
                    <a:pt x="559" y="1389"/>
                  </a:lnTo>
                  <a:lnTo>
                    <a:pt x="559" y="1378"/>
                  </a:lnTo>
                  <a:lnTo>
                    <a:pt x="561" y="1368"/>
                  </a:lnTo>
                  <a:lnTo>
                    <a:pt x="561" y="1359"/>
                  </a:lnTo>
                  <a:lnTo>
                    <a:pt x="561" y="1349"/>
                  </a:lnTo>
                  <a:lnTo>
                    <a:pt x="561" y="1340"/>
                  </a:lnTo>
                  <a:lnTo>
                    <a:pt x="561" y="1328"/>
                  </a:lnTo>
                  <a:lnTo>
                    <a:pt x="563" y="1319"/>
                  </a:lnTo>
                  <a:lnTo>
                    <a:pt x="565" y="1309"/>
                  </a:lnTo>
                  <a:lnTo>
                    <a:pt x="565" y="1298"/>
                  </a:lnTo>
                  <a:lnTo>
                    <a:pt x="566" y="1288"/>
                  </a:lnTo>
                  <a:lnTo>
                    <a:pt x="566" y="1277"/>
                  </a:lnTo>
                  <a:lnTo>
                    <a:pt x="568" y="1269"/>
                  </a:lnTo>
                  <a:lnTo>
                    <a:pt x="568" y="1256"/>
                  </a:lnTo>
                  <a:lnTo>
                    <a:pt x="568" y="1247"/>
                  </a:lnTo>
                  <a:lnTo>
                    <a:pt x="570" y="1235"/>
                  </a:lnTo>
                  <a:lnTo>
                    <a:pt x="572" y="1228"/>
                  </a:lnTo>
                  <a:lnTo>
                    <a:pt x="572" y="1214"/>
                  </a:lnTo>
                  <a:lnTo>
                    <a:pt x="574" y="1205"/>
                  </a:lnTo>
                  <a:lnTo>
                    <a:pt x="574" y="1193"/>
                  </a:lnTo>
                  <a:lnTo>
                    <a:pt x="576" y="1186"/>
                  </a:lnTo>
                  <a:lnTo>
                    <a:pt x="576" y="1174"/>
                  </a:lnTo>
                  <a:lnTo>
                    <a:pt x="580" y="1165"/>
                  </a:lnTo>
                  <a:lnTo>
                    <a:pt x="580" y="1153"/>
                  </a:lnTo>
                  <a:lnTo>
                    <a:pt x="582" y="1144"/>
                  </a:lnTo>
                  <a:lnTo>
                    <a:pt x="584" y="1134"/>
                  </a:lnTo>
                  <a:lnTo>
                    <a:pt x="585" y="1123"/>
                  </a:lnTo>
                  <a:lnTo>
                    <a:pt x="587" y="1115"/>
                  </a:lnTo>
                  <a:lnTo>
                    <a:pt x="589" y="1106"/>
                  </a:lnTo>
                  <a:lnTo>
                    <a:pt x="589" y="1096"/>
                  </a:lnTo>
                  <a:lnTo>
                    <a:pt x="591" y="1087"/>
                  </a:lnTo>
                  <a:lnTo>
                    <a:pt x="591" y="1079"/>
                  </a:lnTo>
                  <a:lnTo>
                    <a:pt x="593" y="1070"/>
                  </a:lnTo>
                  <a:lnTo>
                    <a:pt x="593" y="1053"/>
                  </a:lnTo>
                  <a:lnTo>
                    <a:pt x="593" y="1039"/>
                  </a:lnTo>
                  <a:lnTo>
                    <a:pt x="591" y="1024"/>
                  </a:lnTo>
                  <a:lnTo>
                    <a:pt x="589" y="1011"/>
                  </a:lnTo>
                  <a:lnTo>
                    <a:pt x="587" y="998"/>
                  </a:lnTo>
                  <a:lnTo>
                    <a:pt x="585" y="986"/>
                  </a:lnTo>
                  <a:lnTo>
                    <a:pt x="582" y="973"/>
                  </a:lnTo>
                  <a:lnTo>
                    <a:pt x="576" y="961"/>
                  </a:lnTo>
                  <a:lnTo>
                    <a:pt x="570" y="950"/>
                  </a:lnTo>
                  <a:lnTo>
                    <a:pt x="566" y="941"/>
                  </a:lnTo>
                  <a:lnTo>
                    <a:pt x="559" y="931"/>
                  </a:lnTo>
                  <a:lnTo>
                    <a:pt x="553" y="922"/>
                  </a:lnTo>
                  <a:lnTo>
                    <a:pt x="546" y="912"/>
                  </a:lnTo>
                  <a:lnTo>
                    <a:pt x="540" y="904"/>
                  </a:lnTo>
                  <a:lnTo>
                    <a:pt x="532" y="897"/>
                  </a:lnTo>
                  <a:lnTo>
                    <a:pt x="525" y="889"/>
                  </a:lnTo>
                  <a:lnTo>
                    <a:pt x="515" y="882"/>
                  </a:lnTo>
                  <a:lnTo>
                    <a:pt x="508" y="876"/>
                  </a:lnTo>
                  <a:lnTo>
                    <a:pt x="498" y="868"/>
                  </a:lnTo>
                  <a:lnTo>
                    <a:pt x="490" y="863"/>
                  </a:lnTo>
                  <a:lnTo>
                    <a:pt x="481" y="857"/>
                  </a:lnTo>
                  <a:lnTo>
                    <a:pt x="473" y="853"/>
                  </a:lnTo>
                  <a:lnTo>
                    <a:pt x="464" y="847"/>
                  </a:lnTo>
                  <a:lnTo>
                    <a:pt x="454" y="842"/>
                  </a:lnTo>
                  <a:lnTo>
                    <a:pt x="447" y="836"/>
                  </a:lnTo>
                  <a:lnTo>
                    <a:pt x="439" y="834"/>
                  </a:lnTo>
                  <a:lnTo>
                    <a:pt x="430" y="828"/>
                  </a:lnTo>
                  <a:lnTo>
                    <a:pt x="420" y="825"/>
                  </a:lnTo>
                  <a:lnTo>
                    <a:pt x="414" y="821"/>
                  </a:lnTo>
                  <a:lnTo>
                    <a:pt x="407" y="819"/>
                  </a:lnTo>
                  <a:lnTo>
                    <a:pt x="392" y="811"/>
                  </a:lnTo>
                  <a:lnTo>
                    <a:pt x="378" y="806"/>
                  </a:lnTo>
                  <a:lnTo>
                    <a:pt x="365" y="798"/>
                  </a:lnTo>
                  <a:lnTo>
                    <a:pt x="350" y="792"/>
                  </a:lnTo>
                  <a:lnTo>
                    <a:pt x="336" y="785"/>
                  </a:lnTo>
                  <a:lnTo>
                    <a:pt x="323" y="777"/>
                  </a:lnTo>
                  <a:lnTo>
                    <a:pt x="312" y="770"/>
                  </a:lnTo>
                  <a:lnTo>
                    <a:pt x="302" y="762"/>
                  </a:lnTo>
                  <a:lnTo>
                    <a:pt x="287" y="751"/>
                  </a:lnTo>
                  <a:lnTo>
                    <a:pt x="276" y="741"/>
                  </a:lnTo>
                  <a:lnTo>
                    <a:pt x="264" y="730"/>
                  </a:lnTo>
                  <a:lnTo>
                    <a:pt x="253" y="718"/>
                  </a:lnTo>
                  <a:lnTo>
                    <a:pt x="243" y="705"/>
                  </a:lnTo>
                  <a:lnTo>
                    <a:pt x="232" y="692"/>
                  </a:lnTo>
                  <a:lnTo>
                    <a:pt x="228" y="682"/>
                  </a:lnTo>
                  <a:lnTo>
                    <a:pt x="224" y="674"/>
                  </a:lnTo>
                  <a:lnTo>
                    <a:pt x="219" y="667"/>
                  </a:lnTo>
                  <a:lnTo>
                    <a:pt x="215" y="659"/>
                  </a:lnTo>
                  <a:lnTo>
                    <a:pt x="207" y="648"/>
                  </a:lnTo>
                  <a:lnTo>
                    <a:pt x="203" y="636"/>
                  </a:lnTo>
                  <a:lnTo>
                    <a:pt x="198" y="623"/>
                  </a:lnTo>
                  <a:lnTo>
                    <a:pt x="196" y="614"/>
                  </a:lnTo>
                  <a:lnTo>
                    <a:pt x="192" y="602"/>
                  </a:lnTo>
                  <a:lnTo>
                    <a:pt x="190" y="591"/>
                  </a:lnTo>
                  <a:lnTo>
                    <a:pt x="190" y="579"/>
                  </a:lnTo>
                  <a:lnTo>
                    <a:pt x="190" y="568"/>
                  </a:lnTo>
                  <a:lnTo>
                    <a:pt x="190" y="555"/>
                  </a:lnTo>
                  <a:lnTo>
                    <a:pt x="192" y="545"/>
                  </a:lnTo>
                  <a:lnTo>
                    <a:pt x="194" y="534"/>
                  </a:lnTo>
                  <a:lnTo>
                    <a:pt x="198" y="522"/>
                  </a:lnTo>
                  <a:lnTo>
                    <a:pt x="200" y="511"/>
                  </a:lnTo>
                  <a:lnTo>
                    <a:pt x="203" y="500"/>
                  </a:lnTo>
                  <a:lnTo>
                    <a:pt x="207" y="488"/>
                  </a:lnTo>
                  <a:lnTo>
                    <a:pt x="213" y="477"/>
                  </a:lnTo>
                  <a:lnTo>
                    <a:pt x="219" y="463"/>
                  </a:lnTo>
                  <a:lnTo>
                    <a:pt x="224" y="454"/>
                  </a:lnTo>
                  <a:lnTo>
                    <a:pt x="230" y="441"/>
                  </a:lnTo>
                  <a:lnTo>
                    <a:pt x="238" y="431"/>
                  </a:lnTo>
                  <a:lnTo>
                    <a:pt x="243" y="420"/>
                  </a:lnTo>
                  <a:lnTo>
                    <a:pt x="251" y="408"/>
                  </a:lnTo>
                  <a:lnTo>
                    <a:pt x="260" y="399"/>
                  </a:lnTo>
                  <a:lnTo>
                    <a:pt x="268" y="389"/>
                  </a:lnTo>
                  <a:lnTo>
                    <a:pt x="277" y="378"/>
                  </a:lnTo>
                  <a:lnTo>
                    <a:pt x="287" y="367"/>
                  </a:lnTo>
                  <a:lnTo>
                    <a:pt x="295" y="357"/>
                  </a:lnTo>
                  <a:lnTo>
                    <a:pt x="308" y="349"/>
                  </a:lnTo>
                  <a:lnTo>
                    <a:pt x="315" y="338"/>
                  </a:lnTo>
                  <a:lnTo>
                    <a:pt x="329" y="330"/>
                  </a:lnTo>
                  <a:lnTo>
                    <a:pt x="338" y="321"/>
                  </a:lnTo>
                  <a:lnTo>
                    <a:pt x="352" y="313"/>
                  </a:lnTo>
                  <a:lnTo>
                    <a:pt x="363" y="304"/>
                  </a:lnTo>
                  <a:lnTo>
                    <a:pt x="374" y="294"/>
                  </a:lnTo>
                  <a:lnTo>
                    <a:pt x="386" y="287"/>
                  </a:lnTo>
                  <a:lnTo>
                    <a:pt x="399" y="279"/>
                  </a:lnTo>
                  <a:lnTo>
                    <a:pt x="411" y="270"/>
                  </a:lnTo>
                  <a:lnTo>
                    <a:pt x="422" y="264"/>
                  </a:lnTo>
                  <a:lnTo>
                    <a:pt x="435" y="256"/>
                  </a:lnTo>
                  <a:lnTo>
                    <a:pt x="449" y="253"/>
                  </a:lnTo>
                  <a:lnTo>
                    <a:pt x="462" y="245"/>
                  </a:lnTo>
                  <a:lnTo>
                    <a:pt x="475" y="237"/>
                  </a:lnTo>
                  <a:lnTo>
                    <a:pt x="489" y="232"/>
                  </a:lnTo>
                  <a:lnTo>
                    <a:pt x="502" y="228"/>
                  </a:lnTo>
                  <a:lnTo>
                    <a:pt x="515" y="222"/>
                  </a:lnTo>
                  <a:lnTo>
                    <a:pt x="528" y="218"/>
                  </a:lnTo>
                  <a:lnTo>
                    <a:pt x="542" y="215"/>
                  </a:lnTo>
                  <a:lnTo>
                    <a:pt x="555" y="211"/>
                  </a:lnTo>
                  <a:lnTo>
                    <a:pt x="566" y="207"/>
                  </a:lnTo>
                  <a:lnTo>
                    <a:pt x="582" y="203"/>
                  </a:lnTo>
                  <a:lnTo>
                    <a:pt x="593" y="201"/>
                  </a:lnTo>
                  <a:lnTo>
                    <a:pt x="606" y="201"/>
                  </a:lnTo>
                  <a:lnTo>
                    <a:pt x="618" y="197"/>
                  </a:lnTo>
                  <a:lnTo>
                    <a:pt x="631" y="197"/>
                  </a:lnTo>
                  <a:lnTo>
                    <a:pt x="644" y="197"/>
                  </a:lnTo>
                  <a:lnTo>
                    <a:pt x="658" y="197"/>
                  </a:lnTo>
                  <a:lnTo>
                    <a:pt x="667" y="197"/>
                  </a:lnTo>
                  <a:lnTo>
                    <a:pt x="681" y="197"/>
                  </a:lnTo>
                  <a:lnTo>
                    <a:pt x="692" y="199"/>
                  </a:lnTo>
                  <a:lnTo>
                    <a:pt x="705" y="203"/>
                  </a:lnTo>
                  <a:lnTo>
                    <a:pt x="715" y="205"/>
                  </a:lnTo>
                  <a:lnTo>
                    <a:pt x="728" y="209"/>
                  </a:lnTo>
                  <a:lnTo>
                    <a:pt x="738" y="213"/>
                  </a:lnTo>
                  <a:lnTo>
                    <a:pt x="749" y="218"/>
                  </a:lnTo>
                  <a:lnTo>
                    <a:pt x="758" y="222"/>
                  </a:lnTo>
                  <a:lnTo>
                    <a:pt x="768" y="226"/>
                  </a:lnTo>
                  <a:lnTo>
                    <a:pt x="776" y="232"/>
                  </a:lnTo>
                  <a:lnTo>
                    <a:pt x="787" y="235"/>
                  </a:lnTo>
                  <a:lnTo>
                    <a:pt x="797" y="239"/>
                  </a:lnTo>
                  <a:lnTo>
                    <a:pt x="806" y="245"/>
                  </a:lnTo>
                  <a:lnTo>
                    <a:pt x="817" y="251"/>
                  </a:lnTo>
                  <a:lnTo>
                    <a:pt x="827" y="256"/>
                  </a:lnTo>
                  <a:lnTo>
                    <a:pt x="836" y="260"/>
                  </a:lnTo>
                  <a:lnTo>
                    <a:pt x="846" y="266"/>
                  </a:lnTo>
                  <a:lnTo>
                    <a:pt x="854" y="272"/>
                  </a:lnTo>
                  <a:lnTo>
                    <a:pt x="865" y="277"/>
                  </a:lnTo>
                  <a:lnTo>
                    <a:pt x="874" y="281"/>
                  </a:lnTo>
                  <a:lnTo>
                    <a:pt x="884" y="287"/>
                  </a:lnTo>
                  <a:lnTo>
                    <a:pt x="895" y="294"/>
                  </a:lnTo>
                  <a:lnTo>
                    <a:pt x="905" y="302"/>
                  </a:lnTo>
                  <a:lnTo>
                    <a:pt x="914" y="306"/>
                  </a:lnTo>
                  <a:lnTo>
                    <a:pt x="922" y="311"/>
                  </a:lnTo>
                  <a:lnTo>
                    <a:pt x="931" y="317"/>
                  </a:lnTo>
                  <a:lnTo>
                    <a:pt x="943" y="323"/>
                  </a:lnTo>
                  <a:lnTo>
                    <a:pt x="951" y="330"/>
                  </a:lnTo>
                  <a:lnTo>
                    <a:pt x="962" y="336"/>
                  </a:lnTo>
                  <a:lnTo>
                    <a:pt x="971" y="342"/>
                  </a:lnTo>
                  <a:lnTo>
                    <a:pt x="981" y="349"/>
                  </a:lnTo>
                  <a:lnTo>
                    <a:pt x="990" y="355"/>
                  </a:lnTo>
                  <a:lnTo>
                    <a:pt x="1000" y="363"/>
                  </a:lnTo>
                  <a:lnTo>
                    <a:pt x="1011" y="368"/>
                  </a:lnTo>
                  <a:lnTo>
                    <a:pt x="1021" y="376"/>
                  </a:lnTo>
                  <a:lnTo>
                    <a:pt x="1030" y="382"/>
                  </a:lnTo>
                  <a:lnTo>
                    <a:pt x="1042" y="389"/>
                  </a:lnTo>
                  <a:lnTo>
                    <a:pt x="1051" y="395"/>
                  </a:lnTo>
                  <a:lnTo>
                    <a:pt x="1063" y="403"/>
                  </a:lnTo>
                  <a:lnTo>
                    <a:pt x="1072" y="408"/>
                  </a:lnTo>
                  <a:lnTo>
                    <a:pt x="1084" y="416"/>
                  </a:lnTo>
                  <a:lnTo>
                    <a:pt x="1095" y="424"/>
                  </a:lnTo>
                  <a:lnTo>
                    <a:pt x="1106" y="433"/>
                  </a:lnTo>
                  <a:lnTo>
                    <a:pt x="1118" y="441"/>
                  </a:lnTo>
                  <a:lnTo>
                    <a:pt x="1129" y="448"/>
                  </a:lnTo>
                  <a:lnTo>
                    <a:pt x="1139" y="456"/>
                  </a:lnTo>
                  <a:lnTo>
                    <a:pt x="1152" y="463"/>
                  </a:lnTo>
                  <a:lnTo>
                    <a:pt x="1163" y="469"/>
                  </a:lnTo>
                  <a:lnTo>
                    <a:pt x="1175" y="477"/>
                  </a:lnTo>
                  <a:lnTo>
                    <a:pt x="1188" y="484"/>
                  </a:lnTo>
                  <a:lnTo>
                    <a:pt x="1201" y="494"/>
                  </a:lnTo>
                  <a:lnTo>
                    <a:pt x="1213" y="502"/>
                  </a:lnTo>
                  <a:lnTo>
                    <a:pt x="1224" y="509"/>
                  </a:lnTo>
                  <a:lnTo>
                    <a:pt x="1238" y="517"/>
                  </a:lnTo>
                  <a:lnTo>
                    <a:pt x="1251" y="526"/>
                  </a:lnTo>
                  <a:lnTo>
                    <a:pt x="1264" y="532"/>
                  </a:lnTo>
                  <a:lnTo>
                    <a:pt x="1278" y="540"/>
                  </a:lnTo>
                  <a:lnTo>
                    <a:pt x="1289" y="547"/>
                  </a:lnTo>
                  <a:lnTo>
                    <a:pt x="1302" y="555"/>
                  </a:lnTo>
                  <a:lnTo>
                    <a:pt x="1316" y="560"/>
                  </a:lnTo>
                  <a:lnTo>
                    <a:pt x="1329" y="568"/>
                  </a:lnTo>
                  <a:lnTo>
                    <a:pt x="1342" y="576"/>
                  </a:lnTo>
                  <a:lnTo>
                    <a:pt x="1357" y="585"/>
                  </a:lnTo>
                  <a:lnTo>
                    <a:pt x="1371" y="591"/>
                  </a:lnTo>
                  <a:lnTo>
                    <a:pt x="1384" y="598"/>
                  </a:lnTo>
                  <a:lnTo>
                    <a:pt x="1397" y="606"/>
                  </a:lnTo>
                  <a:lnTo>
                    <a:pt x="1413" y="614"/>
                  </a:lnTo>
                  <a:lnTo>
                    <a:pt x="1426" y="619"/>
                  </a:lnTo>
                  <a:lnTo>
                    <a:pt x="1441" y="629"/>
                  </a:lnTo>
                  <a:lnTo>
                    <a:pt x="1456" y="635"/>
                  </a:lnTo>
                  <a:lnTo>
                    <a:pt x="1473" y="644"/>
                  </a:lnTo>
                  <a:lnTo>
                    <a:pt x="1487" y="650"/>
                  </a:lnTo>
                  <a:lnTo>
                    <a:pt x="1502" y="655"/>
                  </a:lnTo>
                  <a:lnTo>
                    <a:pt x="1515" y="661"/>
                  </a:lnTo>
                  <a:lnTo>
                    <a:pt x="1532" y="669"/>
                  </a:lnTo>
                  <a:lnTo>
                    <a:pt x="1548" y="674"/>
                  </a:lnTo>
                  <a:lnTo>
                    <a:pt x="1565" y="680"/>
                  </a:lnTo>
                  <a:lnTo>
                    <a:pt x="1580" y="688"/>
                  </a:lnTo>
                  <a:lnTo>
                    <a:pt x="1599" y="693"/>
                  </a:lnTo>
                  <a:lnTo>
                    <a:pt x="1614" y="699"/>
                  </a:lnTo>
                  <a:lnTo>
                    <a:pt x="1629" y="705"/>
                  </a:lnTo>
                  <a:lnTo>
                    <a:pt x="1648" y="711"/>
                  </a:lnTo>
                  <a:lnTo>
                    <a:pt x="1665" y="716"/>
                  </a:lnTo>
                  <a:lnTo>
                    <a:pt x="1682" y="722"/>
                  </a:lnTo>
                  <a:lnTo>
                    <a:pt x="1700" y="728"/>
                  </a:lnTo>
                  <a:lnTo>
                    <a:pt x="1719" y="733"/>
                  </a:lnTo>
                  <a:lnTo>
                    <a:pt x="1738" y="739"/>
                  </a:lnTo>
                  <a:lnTo>
                    <a:pt x="1755" y="743"/>
                  </a:lnTo>
                  <a:lnTo>
                    <a:pt x="1774" y="749"/>
                  </a:lnTo>
                  <a:lnTo>
                    <a:pt x="1791" y="752"/>
                  </a:lnTo>
                  <a:lnTo>
                    <a:pt x="1812" y="756"/>
                  </a:lnTo>
                  <a:lnTo>
                    <a:pt x="1831" y="762"/>
                  </a:lnTo>
                  <a:lnTo>
                    <a:pt x="1852" y="766"/>
                  </a:lnTo>
                  <a:lnTo>
                    <a:pt x="1871" y="771"/>
                  </a:lnTo>
                  <a:lnTo>
                    <a:pt x="1892" y="775"/>
                  </a:lnTo>
                  <a:lnTo>
                    <a:pt x="1911" y="779"/>
                  </a:lnTo>
                  <a:lnTo>
                    <a:pt x="1932" y="781"/>
                  </a:lnTo>
                  <a:lnTo>
                    <a:pt x="1952" y="785"/>
                  </a:lnTo>
                  <a:lnTo>
                    <a:pt x="1975" y="789"/>
                  </a:lnTo>
                  <a:lnTo>
                    <a:pt x="1996" y="792"/>
                  </a:lnTo>
                  <a:lnTo>
                    <a:pt x="2019" y="794"/>
                  </a:lnTo>
                  <a:lnTo>
                    <a:pt x="2040" y="798"/>
                  </a:lnTo>
                  <a:lnTo>
                    <a:pt x="2065" y="802"/>
                  </a:lnTo>
                  <a:lnTo>
                    <a:pt x="2086" y="610"/>
                  </a:lnTo>
                  <a:lnTo>
                    <a:pt x="2063" y="608"/>
                  </a:lnTo>
                  <a:lnTo>
                    <a:pt x="2044" y="604"/>
                  </a:lnTo>
                  <a:lnTo>
                    <a:pt x="2023" y="602"/>
                  </a:lnTo>
                  <a:lnTo>
                    <a:pt x="2004" y="598"/>
                  </a:lnTo>
                  <a:lnTo>
                    <a:pt x="1985" y="597"/>
                  </a:lnTo>
                  <a:lnTo>
                    <a:pt x="1966" y="593"/>
                  </a:lnTo>
                  <a:lnTo>
                    <a:pt x="1949" y="589"/>
                  </a:lnTo>
                  <a:lnTo>
                    <a:pt x="1930" y="587"/>
                  </a:lnTo>
                  <a:lnTo>
                    <a:pt x="1911" y="581"/>
                  </a:lnTo>
                  <a:lnTo>
                    <a:pt x="1892" y="578"/>
                  </a:lnTo>
                  <a:lnTo>
                    <a:pt x="1875" y="574"/>
                  </a:lnTo>
                  <a:lnTo>
                    <a:pt x="1857" y="570"/>
                  </a:lnTo>
                  <a:lnTo>
                    <a:pt x="1840" y="566"/>
                  </a:lnTo>
                  <a:lnTo>
                    <a:pt x="1823" y="560"/>
                  </a:lnTo>
                  <a:lnTo>
                    <a:pt x="1806" y="557"/>
                  </a:lnTo>
                  <a:lnTo>
                    <a:pt x="1791" y="555"/>
                  </a:lnTo>
                  <a:lnTo>
                    <a:pt x="1774" y="547"/>
                  </a:lnTo>
                  <a:lnTo>
                    <a:pt x="1757" y="543"/>
                  </a:lnTo>
                  <a:lnTo>
                    <a:pt x="1740" y="540"/>
                  </a:lnTo>
                  <a:lnTo>
                    <a:pt x="1724" y="534"/>
                  </a:lnTo>
                  <a:lnTo>
                    <a:pt x="1709" y="528"/>
                  </a:lnTo>
                  <a:lnTo>
                    <a:pt x="1694" y="524"/>
                  </a:lnTo>
                  <a:lnTo>
                    <a:pt x="1677" y="519"/>
                  </a:lnTo>
                  <a:lnTo>
                    <a:pt x="1663" y="513"/>
                  </a:lnTo>
                  <a:lnTo>
                    <a:pt x="1648" y="507"/>
                  </a:lnTo>
                  <a:lnTo>
                    <a:pt x="1635" y="502"/>
                  </a:lnTo>
                  <a:lnTo>
                    <a:pt x="1620" y="496"/>
                  </a:lnTo>
                  <a:lnTo>
                    <a:pt x="1606" y="490"/>
                  </a:lnTo>
                  <a:lnTo>
                    <a:pt x="1591" y="484"/>
                  </a:lnTo>
                  <a:lnTo>
                    <a:pt x="1578" y="477"/>
                  </a:lnTo>
                  <a:lnTo>
                    <a:pt x="1565" y="471"/>
                  </a:lnTo>
                  <a:lnTo>
                    <a:pt x="1551" y="467"/>
                  </a:lnTo>
                  <a:lnTo>
                    <a:pt x="1536" y="460"/>
                  </a:lnTo>
                  <a:lnTo>
                    <a:pt x="1523" y="454"/>
                  </a:lnTo>
                  <a:lnTo>
                    <a:pt x="1509" y="446"/>
                  </a:lnTo>
                  <a:lnTo>
                    <a:pt x="1494" y="441"/>
                  </a:lnTo>
                  <a:lnTo>
                    <a:pt x="1481" y="433"/>
                  </a:lnTo>
                  <a:lnTo>
                    <a:pt x="1470" y="427"/>
                  </a:lnTo>
                  <a:lnTo>
                    <a:pt x="1456" y="420"/>
                  </a:lnTo>
                  <a:lnTo>
                    <a:pt x="1445" y="414"/>
                  </a:lnTo>
                  <a:lnTo>
                    <a:pt x="1432" y="406"/>
                  </a:lnTo>
                  <a:lnTo>
                    <a:pt x="1418" y="401"/>
                  </a:lnTo>
                  <a:lnTo>
                    <a:pt x="1407" y="393"/>
                  </a:lnTo>
                  <a:lnTo>
                    <a:pt x="1395" y="386"/>
                  </a:lnTo>
                  <a:lnTo>
                    <a:pt x="1384" y="378"/>
                  </a:lnTo>
                  <a:lnTo>
                    <a:pt x="1371" y="372"/>
                  </a:lnTo>
                  <a:lnTo>
                    <a:pt x="1359" y="365"/>
                  </a:lnTo>
                  <a:lnTo>
                    <a:pt x="1348" y="359"/>
                  </a:lnTo>
                  <a:lnTo>
                    <a:pt x="1335" y="351"/>
                  </a:lnTo>
                  <a:lnTo>
                    <a:pt x="1325" y="344"/>
                  </a:lnTo>
                  <a:lnTo>
                    <a:pt x="1312" y="336"/>
                  </a:lnTo>
                  <a:lnTo>
                    <a:pt x="1300" y="330"/>
                  </a:lnTo>
                  <a:lnTo>
                    <a:pt x="1289" y="323"/>
                  </a:lnTo>
                  <a:lnTo>
                    <a:pt x="1279" y="315"/>
                  </a:lnTo>
                  <a:lnTo>
                    <a:pt x="1266" y="308"/>
                  </a:lnTo>
                  <a:lnTo>
                    <a:pt x="1257" y="302"/>
                  </a:lnTo>
                  <a:lnTo>
                    <a:pt x="1243" y="292"/>
                  </a:lnTo>
                  <a:lnTo>
                    <a:pt x="1234" y="287"/>
                  </a:lnTo>
                  <a:lnTo>
                    <a:pt x="1222" y="277"/>
                  </a:lnTo>
                  <a:lnTo>
                    <a:pt x="1211" y="272"/>
                  </a:lnTo>
                  <a:lnTo>
                    <a:pt x="1200" y="264"/>
                  </a:lnTo>
                  <a:lnTo>
                    <a:pt x="1188" y="256"/>
                  </a:lnTo>
                  <a:lnTo>
                    <a:pt x="1177" y="249"/>
                  </a:lnTo>
                  <a:lnTo>
                    <a:pt x="1167" y="243"/>
                  </a:lnTo>
                  <a:lnTo>
                    <a:pt x="1167" y="24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69" name="Freeform 21"/>
            <p:cNvSpPr>
              <a:spLocks/>
            </p:cNvSpPr>
            <p:nvPr/>
          </p:nvSpPr>
          <p:spPr bwMode="auto">
            <a:xfrm rot="921299">
              <a:off x="1825" y="2448"/>
              <a:ext cx="527" cy="496"/>
            </a:xfrm>
            <a:custGeom>
              <a:avLst/>
              <a:gdLst/>
              <a:ahLst/>
              <a:cxnLst>
                <a:cxn ang="0">
                  <a:pos x="654" y="53"/>
                </a:cxn>
                <a:cxn ang="0">
                  <a:pos x="605" y="26"/>
                </a:cxn>
                <a:cxn ang="0">
                  <a:pos x="550" y="9"/>
                </a:cxn>
                <a:cxn ang="0">
                  <a:pos x="513" y="3"/>
                </a:cxn>
                <a:cxn ang="0">
                  <a:pos x="477" y="0"/>
                </a:cxn>
                <a:cxn ang="0">
                  <a:pos x="437" y="0"/>
                </a:cxn>
                <a:cxn ang="0">
                  <a:pos x="398" y="0"/>
                </a:cxn>
                <a:cxn ang="0">
                  <a:pos x="352" y="1"/>
                </a:cxn>
                <a:cxn ang="0">
                  <a:pos x="308" y="7"/>
                </a:cxn>
                <a:cxn ang="0">
                  <a:pos x="261" y="15"/>
                </a:cxn>
                <a:cxn ang="0">
                  <a:pos x="211" y="22"/>
                </a:cxn>
                <a:cxn ang="0">
                  <a:pos x="156" y="32"/>
                </a:cxn>
                <a:cxn ang="0">
                  <a:pos x="101" y="45"/>
                </a:cxn>
                <a:cxn ang="0">
                  <a:pos x="44" y="59"/>
                </a:cxn>
                <a:cxn ang="0">
                  <a:pos x="48" y="260"/>
                </a:cxn>
                <a:cxn ang="0">
                  <a:pos x="105" y="243"/>
                </a:cxn>
                <a:cxn ang="0">
                  <a:pos x="137" y="235"/>
                </a:cxn>
                <a:cxn ang="0">
                  <a:pos x="173" y="228"/>
                </a:cxn>
                <a:cxn ang="0">
                  <a:pos x="207" y="218"/>
                </a:cxn>
                <a:cxn ang="0">
                  <a:pos x="245" y="211"/>
                </a:cxn>
                <a:cxn ang="0">
                  <a:pos x="283" y="205"/>
                </a:cxn>
                <a:cxn ang="0">
                  <a:pos x="321" y="201"/>
                </a:cxn>
                <a:cxn ang="0">
                  <a:pos x="358" y="195"/>
                </a:cxn>
                <a:cxn ang="0">
                  <a:pos x="394" y="192"/>
                </a:cxn>
                <a:cxn ang="0">
                  <a:pos x="428" y="190"/>
                </a:cxn>
                <a:cxn ang="0">
                  <a:pos x="460" y="192"/>
                </a:cxn>
                <a:cxn ang="0">
                  <a:pos x="515" y="199"/>
                </a:cxn>
                <a:cxn ang="0">
                  <a:pos x="557" y="220"/>
                </a:cxn>
                <a:cxn ang="0">
                  <a:pos x="578" y="249"/>
                </a:cxn>
                <a:cxn ang="0">
                  <a:pos x="590" y="283"/>
                </a:cxn>
                <a:cxn ang="0">
                  <a:pos x="593" y="323"/>
                </a:cxn>
                <a:cxn ang="0">
                  <a:pos x="593" y="365"/>
                </a:cxn>
                <a:cxn ang="0">
                  <a:pos x="591" y="410"/>
                </a:cxn>
                <a:cxn ang="0">
                  <a:pos x="588" y="454"/>
                </a:cxn>
                <a:cxn ang="0">
                  <a:pos x="582" y="496"/>
                </a:cxn>
                <a:cxn ang="0">
                  <a:pos x="576" y="534"/>
                </a:cxn>
                <a:cxn ang="0">
                  <a:pos x="567" y="570"/>
                </a:cxn>
                <a:cxn ang="0">
                  <a:pos x="555" y="619"/>
                </a:cxn>
                <a:cxn ang="0">
                  <a:pos x="538" y="674"/>
                </a:cxn>
                <a:cxn ang="0">
                  <a:pos x="519" y="716"/>
                </a:cxn>
                <a:cxn ang="0">
                  <a:pos x="502" y="754"/>
                </a:cxn>
                <a:cxn ang="0">
                  <a:pos x="664" y="863"/>
                </a:cxn>
                <a:cxn ang="0">
                  <a:pos x="679" y="832"/>
                </a:cxn>
                <a:cxn ang="0">
                  <a:pos x="696" y="792"/>
                </a:cxn>
                <a:cxn ang="0">
                  <a:pos x="719" y="737"/>
                </a:cxn>
                <a:cxn ang="0">
                  <a:pos x="734" y="695"/>
                </a:cxn>
                <a:cxn ang="0">
                  <a:pos x="744" y="653"/>
                </a:cxn>
                <a:cxn ang="0">
                  <a:pos x="755" y="612"/>
                </a:cxn>
                <a:cxn ang="0">
                  <a:pos x="764" y="568"/>
                </a:cxn>
                <a:cxn ang="0">
                  <a:pos x="772" y="518"/>
                </a:cxn>
                <a:cxn ang="0">
                  <a:pos x="778" y="465"/>
                </a:cxn>
                <a:cxn ang="0">
                  <a:pos x="783" y="412"/>
                </a:cxn>
                <a:cxn ang="0">
                  <a:pos x="785" y="353"/>
                </a:cxn>
                <a:cxn ang="0">
                  <a:pos x="785" y="304"/>
                </a:cxn>
                <a:cxn ang="0">
                  <a:pos x="780" y="262"/>
                </a:cxn>
                <a:cxn ang="0">
                  <a:pos x="770" y="222"/>
                </a:cxn>
                <a:cxn ang="0">
                  <a:pos x="761" y="186"/>
                </a:cxn>
                <a:cxn ang="0">
                  <a:pos x="745" y="154"/>
                </a:cxn>
                <a:cxn ang="0">
                  <a:pos x="730" y="121"/>
                </a:cxn>
                <a:cxn ang="0">
                  <a:pos x="707" y="95"/>
                </a:cxn>
                <a:cxn ang="0">
                  <a:pos x="677" y="68"/>
                </a:cxn>
              </a:cxnLst>
              <a:rect l="0" t="0" r="r" b="b"/>
              <a:pathLst>
                <a:path w="787" h="866">
                  <a:moveTo>
                    <a:pt x="677" y="68"/>
                  </a:moveTo>
                  <a:lnTo>
                    <a:pt x="669" y="62"/>
                  </a:lnTo>
                  <a:lnTo>
                    <a:pt x="662" y="57"/>
                  </a:lnTo>
                  <a:lnTo>
                    <a:pt x="654" y="53"/>
                  </a:lnTo>
                  <a:lnTo>
                    <a:pt x="648" y="49"/>
                  </a:lnTo>
                  <a:lnTo>
                    <a:pt x="635" y="40"/>
                  </a:lnTo>
                  <a:lnTo>
                    <a:pt x="622" y="34"/>
                  </a:lnTo>
                  <a:lnTo>
                    <a:pt x="605" y="26"/>
                  </a:lnTo>
                  <a:lnTo>
                    <a:pt x="590" y="20"/>
                  </a:lnTo>
                  <a:lnTo>
                    <a:pt x="574" y="15"/>
                  </a:lnTo>
                  <a:lnTo>
                    <a:pt x="559" y="13"/>
                  </a:lnTo>
                  <a:lnTo>
                    <a:pt x="550" y="9"/>
                  </a:lnTo>
                  <a:lnTo>
                    <a:pt x="540" y="7"/>
                  </a:lnTo>
                  <a:lnTo>
                    <a:pt x="533" y="5"/>
                  </a:lnTo>
                  <a:lnTo>
                    <a:pt x="523" y="5"/>
                  </a:lnTo>
                  <a:lnTo>
                    <a:pt x="513" y="3"/>
                  </a:lnTo>
                  <a:lnTo>
                    <a:pt x="506" y="1"/>
                  </a:lnTo>
                  <a:lnTo>
                    <a:pt x="496" y="0"/>
                  </a:lnTo>
                  <a:lnTo>
                    <a:pt x="489" y="0"/>
                  </a:lnTo>
                  <a:lnTo>
                    <a:pt x="477" y="0"/>
                  </a:lnTo>
                  <a:lnTo>
                    <a:pt x="468" y="0"/>
                  </a:lnTo>
                  <a:lnTo>
                    <a:pt x="456" y="0"/>
                  </a:lnTo>
                  <a:lnTo>
                    <a:pt x="449" y="0"/>
                  </a:lnTo>
                  <a:lnTo>
                    <a:pt x="437" y="0"/>
                  </a:lnTo>
                  <a:lnTo>
                    <a:pt x="428" y="0"/>
                  </a:lnTo>
                  <a:lnTo>
                    <a:pt x="418" y="0"/>
                  </a:lnTo>
                  <a:lnTo>
                    <a:pt x="409" y="0"/>
                  </a:lnTo>
                  <a:lnTo>
                    <a:pt x="398" y="0"/>
                  </a:lnTo>
                  <a:lnTo>
                    <a:pt x="388" y="0"/>
                  </a:lnTo>
                  <a:lnTo>
                    <a:pt x="375" y="0"/>
                  </a:lnTo>
                  <a:lnTo>
                    <a:pt x="365" y="1"/>
                  </a:lnTo>
                  <a:lnTo>
                    <a:pt x="352" y="1"/>
                  </a:lnTo>
                  <a:lnTo>
                    <a:pt x="342" y="3"/>
                  </a:lnTo>
                  <a:lnTo>
                    <a:pt x="331" y="5"/>
                  </a:lnTo>
                  <a:lnTo>
                    <a:pt x="321" y="7"/>
                  </a:lnTo>
                  <a:lnTo>
                    <a:pt x="308" y="7"/>
                  </a:lnTo>
                  <a:lnTo>
                    <a:pt x="297" y="7"/>
                  </a:lnTo>
                  <a:lnTo>
                    <a:pt x="283" y="9"/>
                  </a:lnTo>
                  <a:lnTo>
                    <a:pt x="272" y="13"/>
                  </a:lnTo>
                  <a:lnTo>
                    <a:pt x="261" y="15"/>
                  </a:lnTo>
                  <a:lnTo>
                    <a:pt x="247" y="17"/>
                  </a:lnTo>
                  <a:lnTo>
                    <a:pt x="236" y="19"/>
                  </a:lnTo>
                  <a:lnTo>
                    <a:pt x="225" y="20"/>
                  </a:lnTo>
                  <a:lnTo>
                    <a:pt x="211" y="22"/>
                  </a:lnTo>
                  <a:lnTo>
                    <a:pt x="198" y="26"/>
                  </a:lnTo>
                  <a:lnTo>
                    <a:pt x="185" y="28"/>
                  </a:lnTo>
                  <a:lnTo>
                    <a:pt x="171" y="30"/>
                  </a:lnTo>
                  <a:lnTo>
                    <a:pt x="156" y="32"/>
                  </a:lnTo>
                  <a:lnTo>
                    <a:pt x="143" y="36"/>
                  </a:lnTo>
                  <a:lnTo>
                    <a:pt x="129" y="38"/>
                  </a:lnTo>
                  <a:lnTo>
                    <a:pt x="116" y="43"/>
                  </a:lnTo>
                  <a:lnTo>
                    <a:pt x="101" y="45"/>
                  </a:lnTo>
                  <a:lnTo>
                    <a:pt x="88" y="49"/>
                  </a:lnTo>
                  <a:lnTo>
                    <a:pt x="72" y="51"/>
                  </a:lnTo>
                  <a:lnTo>
                    <a:pt x="59" y="57"/>
                  </a:lnTo>
                  <a:lnTo>
                    <a:pt x="44" y="59"/>
                  </a:lnTo>
                  <a:lnTo>
                    <a:pt x="29" y="62"/>
                  </a:lnTo>
                  <a:lnTo>
                    <a:pt x="13" y="68"/>
                  </a:lnTo>
                  <a:lnTo>
                    <a:pt x="0" y="72"/>
                  </a:lnTo>
                  <a:lnTo>
                    <a:pt x="48" y="260"/>
                  </a:lnTo>
                  <a:lnTo>
                    <a:pt x="59" y="254"/>
                  </a:lnTo>
                  <a:lnTo>
                    <a:pt x="72" y="250"/>
                  </a:lnTo>
                  <a:lnTo>
                    <a:pt x="88" y="245"/>
                  </a:lnTo>
                  <a:lnTo>
                    <a:pt x="105" y="243"/>
                  </a:lnTo>
                  <a:lnTo>
                    <a:pt x="112" y="239"/>
                  </a:lnTo>
                  <a:lnTo>
                    <a:pt x="120" y="239"/>
                  </a:lnTo>
                  <a:lnTo>
                    <a:pt x="129" y="235"/>
                  </a:lnTo>
                  <a:lnTo>
                    <a:pt x="137" y="235"/>
                  </a:lnTo>
                  <a:lnTo>
                    <a:pt x="147" y="231"/>
                  </a:lnTo>
                  <a:lnTo>
                    <a:pt x="156" y="231"/>
                  </a:lnTo>
                  <a:lnTo>
                    <a:pt x="164" y="228"/>
                  </a:lnTo>
                  <a:lnTo>
                    <a:pt x="173" y="228"/>
                  </a:lnTo>
                  <a:lnTo>
                    <a:pt x="181" y="226"/>
                  </a:lnTo>
                  <a:lnTo>
                    <a:pt x="190" y="224"/>
                  </a:lnTo>
                  <a:lnTo>
                    <a:pt x="200" y="220"/>
                  </a:lnTo>
                  <a:lnTo>
                    <a:pt x="207" y="218"/>
                  </a:lnTo>
                  <a:lnTo>
                    <a:pt x="217" y="216"/>
                  </a:lnTo>
                  <a:lnTo>
                    <a:pt x="226" y="214"/>
                  </a:lnTo>
                  <a:lnTo>
                    <a:pt x="234" y="212"/>
                  </a:lnTo>
                  <a:lnTo>
                    <a:pt x="245" y="211"/>
                  </a:lnTo>
                  <a:lnTo>
                    <a:pt x="255" y="209"/>
                  </a:lnTo>
                  <a:lnTo>
                    <a:pt x="263" y="207"/>
                  </a:lnTo>
                  <a:lnTo>
                    <a:pt x="272" y="205"/>
                  </a:lnTo>
                  <a:lnTo>
                    <a:pt x="283" y="205"/>
                  </a:lnTo>
                  <a:lnTo>
                    <a:pt x="291" y="203"/>
                  </a:lnTo>
                  <a:lnTo>
                    <a:pt x="302" y="203"/>
                  </a:lnTo>
                  <a:lnTo>
                    <a:pt x="310" y="201"/>
                  </a:lnTo>
                  <a:lnTo>
                    <a:pt x="321" y="201"/>
                  </a:lnTo>
                  <a:lnTo>
                    <a:pt x="331" y="197"/>
                  </a:lnTo>
                  <a:lnTo>
                    <a:pt x="339" y="197"/>
                  </a:lnTo>
                  <a:lnTo>
                    <a:pt x="348" y="195"/>
                  </a:lnTo>
                  <a:lnTo>
                    <a:pt x="358" y="195"/>
                  </a:lnTo>
                  <a:lnTo>
                    <a:pt x="367" y="193"/>
                  </a:lnTo>
                  <a:lnTo>
                    <a:pt x="375" y="192"/>
                  </a:lnTo>
                  <a:lnTo>
                    <a:pt x="384" y="192"/>
                  </a:lnTo>
                  <a:lnTo>
                    <a:pt x="394" y="192"/>
                  </a:lnTo>
                  <a:lnTo>
                    <a:pt x="401" y="190"/>
                  </a:lnTo>
                  <a:lnTo>
                    <a:pt x="409" y="190"/>
                  </a:lnTo>
                  <a:lnTo>
                    <a:pt x="418" y="190"/>
                  </a:lnTo>
                  <a:lnTo>
                    <a:pt x="428" y="190"/>
                  </a:lnTo>
                  <a:lnTo>
                    <a:pt x="436" y="190"/>
                  </a:lnTo>
                  <a:lnTo>
                    <a:pt x="443" y="190"/>
                  </a:lnTo>
                  <a:lnTo>
                    <a:pt x="451" y="190"/>
                  </a:lnTo>
                  <a:lnTo>
                    <a:pt x="460" y="192"/>
                  </a:lnTo>
                  <a:lnTo>
                    <a:pt x="474" y="192"/>
                  </a:lnTo>
                  <a:lnTo>
                    <a:pt x="489" y="193"/>
                  </a:lnTo>
                  <a:lnTo>
                    <a:pt x="502" y="195"/>
                  </a:lnTo>
                  <a:lnTo>
                    <a:pt x="515" y="199"/>
                  </a:lnTo>
                  <a:lnTo>
                    <a:pt x="527" y="203"/>
                  </a:lnTo>
                  <a:lnTo>
                    <a:pt x="538" y="207"/>
                  </a:lnTo>
                  <a:lnTo>
                    <a:pt x="548" y="212"/>
                  </a:lnTo>
                  <a:lnTo>
                    <a:pt x="557" y="220"/>
                  </a:lnTo>
                  <a:lnTo>
                    <a:pt x="561" y="222"/>
                  </a:lnTo>
                  <a:lnTo>
                    <a:pt x="567" y="228"/>
                  </a:lnTo>
                  <a:lnTo>
                    <a:pt x="571" y="235"/>
                  </a:lnTo>
                  <a:lnTo>
                    <a:pt x="578" y="249"/>
                  </a:lnTo>
                  <a:lnTo>
                    <a:pt x="580" y="254"/>
                  </a:lnTo>
                  <a:lnTo>
                    <a:pt x="582" y="264"/>
                  </a:lnTo>
                  <a:lnTo>
                    <a:pt x="586" y="271"/>
                  </a:lnTo>
                  <a:lnTo>
                    <a:pt x="590" y="283"/>
                  </a:lnTo>
                  <a:lnTo>
                    <a:pt x="590" y="294"/>
                  </a:lnTo>
                  <a:lnTo>
                    <a:pt x="591" y="309"/>
                  </a:lnTo>
                  <a:lnTo>
                    <a:pt x="591" y="315"/>
                  </a:lnTo>
                  <a:lnTo>
                    <a:pt x="593" y="323"/>
                  </a:lnTo>
                  <a:lnTo>
                    <a:pt x="593" y="330"/>
                  </a:lnTo>
                  <a:lnTo>
                    <a:pt x="595" y="340"/>
                  </a:lnTo>
                  <a:lnTo>
                    <a:pt x="593" y="351"/>
                  </a:lnTo>
                  <a:lnTo>
                    <a:pt x="593" y="365"/>
                  </a:lnTo>
                  <a:lnTo>
                    <a:pt x="593" y="374"/>
                  </a:lnTo>
                  <a:lnTo>
                    <a:pt x="593" y="387"/>
                  </a:lnTo>
                  <a:lnTo>
                    <a:pt x="591" y="399"/>
                  </a:lnTo>
                  <a:lnTo>
                    <a:pt x="591" y="410"/>
                  </a:lnTo>
                  <a:lnTo>
                    <a:pt x="590" y="422"/>
                  </a:lnTo>
                  <a:lnTo>
                    <a:pt x="590" y="433"/>
                  </a:lnTo>
                  <a:lnTo>
                    <a:pt x="590" y="442"/>
                  </a:lnTo>
                  <a:lnTo>
                    <a:pt x="588" y="454"/>
                  </a:lnTo>
                  <a:lnTo>
                    <a:pt x="586" y="463"/>
                  </a:lnTo>
                  <a:lnTo>
                    <a:pt x="584" y="477"/>
                  </a:lnTo>
                  <a:lnTo>
                    <a:pt x="582" y="484"/>
                  </a:lnTo>
                  <a:lnTo>
                    <a:pt x="582" y="496"/>
                  </a:lnTo>
                  <a:lnTo>
                    <a:pt x="580" y="505"/>
                  </a:lnTo>
                  <a:lnTo>
                    <a:pt x="580" y="517"/>
                  </a:lnTo>
                  <a:lnTo>
                    <a:pt x="576" y="526"/>
                  </a:lnTo>
                  <a:lnTo>
                    <a:pt x="576" y="534"/>
                  </a:lnTo>
                  <a:lnTo>
                    <a:pt x="572" y="543"/>
                  </a:lnTo>
                  <a:lnTo>
                    <a:pt x="571" y="553"/>
                  </a:lnTo>
                  <a:lnTo>
                    <a:pt x="569" y="562"/>
                  </a:lnTo>
                  <a:lnTo>
                    <a:pt x="567" y="570"/>
                  </a:lnTo>
                  <a:lnTo>
                    <a:pt x="565" y="579"/>
                  </a:lnTo>
                  <a:lnTo>
                    <a:pt x="563" y="589"/>
                  </a:lnTo>
                  <a:lnTo>
                    <a:pt x="559" y="604"/>
                  </a:lnTo>
                  <a:lnTo>
                    <a:pt x="555" y="619"/>
                  </a:lnTo>
                  <a:lnTo>
                    <a:pt x="550" y="634"/>
                  </a:lnTo>
                  <a:lnTo>
                    <a:pt x="548" y="650"/>
                  </a:lnTo>
                  <a:lnTo>
                    <a:pt x="542" y="661"/>
                  </a:lnTo>
                  <a:lnTo>
                    <a:pt x="538" y="674"/>
                  </a:lnTo>
                  <a:lnTo>
                    <a:pt x="534" y="686"/>
                  </a:lnTo>
                  <a:lnTo>
                    <a:pt x="529" y="697"/>
                  </a:lnTo>
                  <a:lnTo>
                    <a:pt x="525" y="707"/>
                  </a:lnTo>
                  <a:lnTo>
                    <a:pt x="519" y="716"/>
                  </a:lnTo>
                  <a:lnTo>
                    <a:pt x="517" y="724"/>
                  </a:lnTo>
                  <a:lnTo>
                    <a:pt x="513" y="733"/>
                  </a:lnTo>
                  <a:lnTo>
                    <a:pt x="506" y="745"/>
                  </a:lnTo>
                  <a:lnTo>
                    <a:pt x="502" y="754"/>
                  </a:lnTo>
                  <a:lnTo>
                    <a:pt x="498" y="758"/>
                  </a:lnTo>
                  <a:lnTo>
                    <a:pt x="498" y="764"/>
                  </a:lnTo>
                  <a:lnTo>
                    <a:pt x="664" y="866"/>
                  </a:lnTo>
                  <a:lnTo>
                    <a:pt x="664" y="863"/>
                  </a:lnTo>
                  <a:lnTo>
                    <a:pt x="667" y="853"/>
                  </a:lnTo>
                  <a:lnTo>
                    <a:pt x="671" y="847"/>
                  </a:lnTo>
                  <a:lnTo>
                    <a:pt x="673" y="842"/>
                  </a:lnTo>
                  <a:lnTo>
                    <a:pt x="679" y="832"/>
                  </a:lnTo>
                  <a:lnTo>
                    <a:pt x="683" y="825"/>
                  </a:lnTo>
                  <a:lnTo>
                    <a:pt x="687" y="815"/>
                  </a:lnTo>
                  <a:lnTo>
                    <a:pt x="692" y="804"/>
                  </a:lnTo>
                  <a:lnTo>
                    <a:pt x="696" y="792"/>
                  </a:lnTo>
                  <a:lnTo>
                    <a:pt x="702" y="779"/>
                  </a:lnTo>
                  <a:lnTo>
                    <a:pt x="707" y="766"/>
                  </a:lnTo>
                  <a:lnTo>
                    <a:pt x="715" y="752"/>
                  </a:lnTo>
                  <a:lnTo>
                    <a:pt x="719" y="737"/>
                  </a:lnTo>
                  <a:lnTo>
                    <a:pt x="726" y="722"/>
                  </a:lnTo>
                  <a:lnTo>
                    <a:pt x="728" y="712"/>
                  </a:lnTo>
                  <a:lnTo>
                    <a:pt x="730" y="703"/>
                  </a:lnTo>
                  <a:lnTo>
                    <a:pt x="734" y="695"/>
                  </a:lnTo>
                  <a:lnTo>
                    <a:pt x="736" y="686"/>
                  </a:lnTo>
                  <a:lnTo>
                    <a:pt x="738" y="674"/>
                  </a:lnTo>
                  <a:lnTo>
                    <a:pt x="742" y="665"/>
                  </a:lnTo>
                  <a:lnTo>
                    <a:pt x="744" y="653"/>
                  </a:lnTo>
                  <a:lnTo>
                    <a:pt x="747" y="646"/>
                  </a:lnTo>
                  <a:lnTo>
                    <a:pt x="749" y="633"/>
                  </a:lnTo>
                  <a:lnTo>
                    <a:pt x="751" y="623"/>
                  </a:lnTo>
                  <a:lnTo>
                    <a:pt x="755" y="612"/>
                  </a:lnTo>
                  <a:lnTo>
                    <a:pt x="757" y="602"/>
                  </a:lnTo>
                  <a:lnTo>
                    <a:pt x="759" y="589"/>
                  </a:lnTo>
                  <a:lnTo>
                    <a:pt x="763" y="579"/>
                  </a:lnTo>
                  <a:lnTo>
                    <a:pt x="764" y="568"/>
                  </a:lnTo>
                  <a:lnTo>
                    <a:pt x="768" y="557"/>
                  </a:lnTo>
                  <a:lnTo>
                    <a:pt x="770" y="543"/>
                  </a:lnTo>
                  <a:lnTo>
                    <a:pt x="770" y="532"/>
                  </a:lnTo>
                  <a:lnTo>
                    <a:pt x="772" y="518"/>
                  </a:lnTo>
                  <a:lnTo>
                    <a:pt x="776" y="505"/>
                  </a:lnTo>
                  <a:lnTo>
                    <a:pt x="776" y="492"/>
                  </a:lnTo>
                  <a:lnTo>
                    <a:pt x="778" y="479"/>
                  </a:lnTo>
                  <a:lnTo>
                    <a:pt x="778" y="465"/>
                  </a:lnTo>
                  <a:lnTo>
                    <a:pt x="782" y="454"/>
                  </a:lnTo>
                  <a:lnTo>
                    <a:pt x="782" y="439"/>
                  </a:lnTo>
                  <a:lnTo>
                    <a:pt x="783" y="425"/>
                  </a:lnTo>
                  <a:lnTo>
                    <a:pt x="783" y="412"/>
                  </a:lnTo>
                  <a:lnTo>
                    <a:pt x="785" y="399"/>
                  </a:lnTo>
                  <a:lnTo>
                    <a:pt x="785" y="384"/>
                  </a:lnTo>
                  <a:lnTo>
                    <a:pt x="785" y="368"/>
                  </a:lnTo>
                  <a:lnTo>
                    <a:pt x="785" y="353"/>
                  </a:lnTo>
                  <a:lnTo>
                    <a:pt x="787" y="340"/>
                  </a:lnTo>
                  <a:lnTo>
                    <a:pt x="785" y="327"/>
                  </a:lnTo>
                  <a:lnTo>
                    <a:pt x="785" y="315"/>
                  </a:lnTo>
                  <a:lnTo>
                    <a:pt x="785" y="304"/>
                  </a:lnTo>
                  <a:lnTo>
                    <a:pt x="785" y="294"/>
                  </a:lnTo>
                  <a:lnTo>
                    <a:pt x="783" y="283"/>
                  </a:lnTo>
                  <a:lnTo>
                    <a:pt x="782" y="273"/>
                  </a:lnTo>
                  <a:lnTo>
                    <a:pt x="780" y="262"/>
                  </a:lnTo>
                  <a:lnTo>
                    <a:pt x="780" y="252"/>
                  </a:lnTo>
                  <a:lnTo>
                    <a:pt x="778" y="243"/>
                  </a:lnTo>
                  <a:lnTo>
                    <a:pt x="774" y="231"/>
                  </a:lnTo>
                  <a:lnTo>
                    <a:pt x="770" y="222"/>
                  </a:lnTo>
                  <a:lnTo>
                    <a:pt x="770" y="212"/>
                  </a:lnTo>
                  <a:lnTo>
                    <a:pt x="766" y="203"/>
                  </a:lnTo>
                  <a:lnTo>
                    <a:pt x="764" y="195"/>
                  </a:lnTo>
                  <a:lnTo>
                    <a:pt x="761" y="186"/>
                  </a:lnTo>
                  <a:lnTo>
                    <a:pt x="759" y="178"/>
                  </a:lnTo>
                  <a:lnTo>
                    <a:pt x="755" y="169"/>
                  </a:lnTo>
                  <a:lnTo>
                    <a:pt x="749" y="161"/>
                  </a:lnTo>
                  <a:lnTo>
                    <a:pt x="745" y="154"/>
                  </a:lnTo>
                  <a:lnTo>
                    <a:pt x="744" y="146"/>
                  </a:lnTo>
                  <a:lnTo>
                    <a:pt x="738" y="136"/>
                  </a:lnTo>
                  <a:lnTo>
                    <a:pt x="734" y="129"/>
                  </a:lnTo>
                  <a:lnTo>
                    <a:pt x="730" y="121"/>
                  </a:lnTo>
                  <a:lnTo>
                    <a:pt x="725" y="116"/>
                  </a:lnTo>
                  <a:lnTo>
                    <a:pt x="719" y="108"/>
                  </a:lnTo>
                  <a:lnTo>
                    <a:pt x="713" y="102"/>
                  </a:lnTo>
                  <a:lnTo>
                    <a:pt x="707" y="95"/>
                  </a:lnTo>
                  <a:lnTo>
                    <a:pt x="702" y="89"/>
                  </a:lnTo>
                  <a:lnTo>
                    <a:pt x="688" y="78"/>
                  </a:lnTo>
                  <a:lnTo>
                    <a:pt x="677" y="68"/>
                  </a:lnTo>
                  <a:lnTo>
                    <a:pt x="677" y="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70" name="Freeform 22"/>
            <p:cNvSpPr>
              <a:spLocks/>
            </p:cNvSpPr>
            <p:nvPr/>
          </p:nvSpPr>
          <p:spPr bwMode="auto">
            <a:xfrm>
              <a:off x="2522" y="1170"/>
              <a:ext cx="721" cy="244"/>
            </a:xfrm>
            <a:custGeom>
              <a:avLst/>
              <a:gdLst/>
              <a:ahLst/>
              <a:cxnLst>
                <a:cxn ang="0">
                  <a:pos x="1308" y="21"/>
                </a:cxn>
                <a:cxn ang="0">
                  <a:pos x="1268" y="46"/>
                </a:cxn>
                <a:cxn ang="0">
                  <a:pos x="1221" y="73"/>
                </a:cxn>
                <a:cxn ang="0">
                  <a:pos x="1168" y="99"/>
                </a:cxn>
                <a:cxn ang="0">
                  <a:pos x="1109" y="130"/>
                </a:cxn>
                <a:cxn ang="0">
                  <a:pos x="1048" y="158"/>
                </a:cxn>
                <a:cxn ang="0">
                  <a:pos x="983" y="187"/>
                </a:cxn>
                <a:cxn ang="0">
                  <a:pos x="917" y="213"/>
                </a:cxn>
                <a:cxn ang="0">
                  <a:pos x="846" y="238"/>
                </a:cxn>
                <a:cxn ang="0">
                  <a:pos x="778" y="259"/>
                </a:cxn>
                <a:cxn ang="0">
                  <a:pos x="709" y="274"/>
                </a:cxn>
                <a:cxn ang="0">
                  <a:pos x="643" y="287"/>
                </a:cxn>
                <a:cxn ang="0">
                  <a:pos x="576" y="293"/>
                </a:cxn>
                <a:cxn ang="0">
                  <a:pos x="512" y="295"/>
                </a:cxn>
                <a:cxn ang="0">
                  <a:pos x="453" y="287"/>
                </a:cxn>
                <a:cxn ang="0">
                  <a:pos x="398" y="274"/>
                </a:cxn>
                <a:cxn ang="0">
                  <a:pos x="358" y="257"/>
                </a:cxn>
                <a:cxn ang="0">
                  <a:pos x="323" y="234"/>
                </a:cxn>
                <a:cxn ang="0">
                  <a:pos x="291" y="209"/>
                </a:cxn>
                <a:cxn ang="0">
                  <a:pos x="265" y="181"/>
                </a:cxn>
                <a:cxn ang="0">
                  <a:pos x="240" y="145"/>
                </a:cxn>
                <a:cxn ang="0">
                  <a:pos x="221" y="107"/>
                </a:cxn>
                <a:cxn ang="0">
                  <a:pos x="204" y="61"/>
                </a:cxn>
                <a:cxn ang="0">
                  <a:pos x="190" y="14"/>
                </a:cxn>
                <a:cxn ang="0">
                  <a:pos x="2" y="63"/>
                </a:cxn>
                <a:cxn ang="0">
                  <a:pos x="12" y="99"/>
                </a:cxn>
                <a:cxn ang="0">
                  <a:pos x="23" y="133"/>
                </a:cxn>
                <a:cxn ang="0">
                  <a:pos x="36" y="168"/>
                </a:cxn>
                <a:cxn ang="0">
                  <a:pos x="57" y="213"/>
                </a:cxn>
                <a:cxn ang="0">
                  <a:pos x="76" y="244"/>
                </a:cxn>
                <a:cxn ang="0">
                  <a:pos x="103" y="284"/>
                </a:cxn>
                <a:cxn ang="0">
                  <a:pos x="131" y="323"/>
                </a:cxn>
                <a:cxn ang="0">
                  <a:pos x="177" y="365"/>
                </a:cxn>
                <a:cxn ang="0">
                  <a:pos x="226" y="403"/>
                </a:cxn>
                <a:cxn ang="0">
                  <a:pos x="255" y="422"/>
                </a:cxn>
                <a:cxn ang="0">
                  <a:pos x="297" y="443"/>
                </a:cxn>
                <a:cxn ang="0">
                  <a:pos x="354" y="464"/>
                </a:cxn>
                <a:cxn ang="0">
                  <a:pos x="439" y="481"/>
                </a:cxn>
                <a:cxn ang="0">
                  <a:pos x="529" y="487"/>
                </a:cxn>
                <a:cxn ang="0">
                  <a:pos x="620" y="485"/>
                </a:cxn>
                <a:cxn ang="0">
                  <a:pos x="711" y="472"/>
                </a:cxn>
                <a:cxn ang="0">
                  <a:pos x="804" y="453"/>
                </a:cxn>
                <a:cxn ang="0">
                  <a:pos x="896" y="426"/>
                </a:cxn>
                <a:cxn ang="0">
                  <a:pos x="983" y="396"/>
                </a:cxn>
                <a:cxn ang="0">
                  <a:pos x="1069" y="363"/>
                </a:cxn>
                <a:cxn ang="0">
                  <a:pos x="1147" y="327"/>
                </a:cxn>
                <a:cxn ang="0">
                  <a:pos x="1219" y="293"/>
                </a:cxn>
                <a:cxn ang="0">
                  <a:pos x="1284" y="259"/>
                </a:cxn>
                <a:cxn ang="0">
                  <a:pos x="1339" y="227"/>
                </a:cxn>
                <a:cxn ang="0">
                  <a:pos x="1384" y="202"/>
                </a:cxn>
                <a:cxn ang="0">
                  <a:pos x="1417" y="183"/>
                </a:cxn>
                <a:cxn ang="0">
                  <a:pos x="1443" y="170"/>
                </a:cxn>
              </a:cxnLst>
              <a:rect l="0" t="0" r="r" b="b"/>
              <a:pathLst>
                <a:path w="1443" h="489">
                  <a:moveTo>
                    <a:pt x="1337" y="8"/>
                  </a:moveTo>
                  <a:lnTo>
                    <a:pt x="1327" y="12"/>
                  </a:lnTo>
                  <a:lnTo>
                    <a:pt x="1318" y="16"/>
                  </a:lnTo>
                  <a:lnTo>
                    <a:pt x="1308" y="21"/>
                  </a:lnTo>
                  <a:lnTo>
                    <a:pt x="1301" y="29"/>
                  </a:lnTo>
                  <a:lnTo>
                    <a:pt x="1289" y="33"/>
                  </a:lnTo>
                  <a:lnTo>
                    <a:pt x="1280" y="40"/>
                  </a:lnTo>
                  <a:lnTo>
                    <a:pt x="1268" y="46"/>
                  </a:lnTo>
                  <a:lnTo>
                    <a:pt x="1259" y="54"/>
                  </a:lnTo>
                  <a:lnTo>
                    <a:pt x="1244" y="59"/>
                  </a:lnTo>
                  <a:lnTo>
                    <a:pt x="1232" y="67"/>
                  </a:lnTo>
                  <a:lnTo>
                    <a:pt x="1221" y="73"/>
                  </a:lnTo>
                  <a:lnTo>
                    <a:pt x="1209" y="80"/>
                  </a:lnTo>
                  <a:lnTo>
                    <a:pt x="1196" y="86"/>
                  </a:lnTo>
                  <a:lnTo>
                    <a:pt x="1183" y="94"/>
                  </a:lnTo>
                  <a:lnTo>
                    <a:pt x="1168" y="99"/>
                  </a:lnTo>
                  <a:lnTo>
                    <a:pt x="1154" y="109"/>
                  </a:lnTo>
                  <a:lnTo>
                    <a:pt x="1139" y="114"/>
                  </a:lnTo>
                  <a:lnTo>
                    <a:pt x="1126" y="122"/>
                  </a:lnTo>
                  <a:lnTo>
                    <a:pt x="1109" y="130"/>
                  </a:lnTo>
                  <a:lnTo>
                    <a:pt x="1095" y="137"/>
                  </a:lnTo>
                  <a:lnTo>
                    <a:pt x="1078" y="143"/>
                  </a:lnTo>
                  <a:lnTo>
                    <a:pt x="1063" y="152"/>
                  </a:lnTo>
                  <a:lnTo>
                    <a:pt x="1048" y="158"/>
                  </a:lnTo>
                  <a:lnTo>
                    <a:pt x="1033" y="168"/>
                  </a:lnTo>
                  <a:lnTo>
                    <a:pt x="1015" y="173"/>
                  </a:lnTo>
                  <a:lnTo>
                    <a:pt x="1000" y="181"/>
                  </a:lnTo>
                  <a:lnTo>
                    <a:pt x="983" y="187"/>
                  </a:lnTo>
                  <a:lnTo>
                    <a:pt x="966" y="194"/>
                  </a:lnTo>
                  <a:lnTo>
                    <a:pt x="951" y="200"/>
                  </a:lnTo>
                  <a:lnTo>
                    <a:pt x="934" y="208"/>
                  </a:lnTo>
                  <a:lnTo>
                    <a:pt x="917" y="213"/>
                  </a:lnTo>
                  <a:lnTo>
                    <a:pt x="901" y="221"/>
                  </a:lnTo>
                  <a:lnTo>
                    <a:pt x="882" y="225"/>
                  </a:lnTo>
                  <a:lnTo>
                    <a:pt x="865" y="232"/>
                  </a:lnTo>
                  <a:lnTo>
                    <a:pt x="846" y="238"/>
                  </a:lnTo>
                  <a:lnTo>
                    <a:pt x="831" y="244"/>
                  </a:lnTo>
                  <a:lnTo>
                    <a:pt x="812" y="247"/>
                  </a:lnTo>
                  <a:lnTo>
                    <a:pt x="797" y="253"/>
                  </a:lnTo>
                  <a:lnTo>
                    <a:pt x="778" y="259"/>
                  </a:lnTo>
                  <a:lnTo>
                    <a:pt x="763" y="265"/>
                  </a:lnTo>
                  <a:lnTo>
                    <a:pt x="744" y="266"/>
                  </a:lnTo>
                  <a:lnTo>
                    <a:pt x="728" y="272"/>
                  </a:lnTo>
                  <a:lnTo>
                    <a:pt x="709" y="274"/>
                  </a:lnTo>
                  <a:lnTo>
                    <a:pt x="692" y="280"/>
                  </a:lnTo>
                  <a:lnTo>
                    <a:pt x="675" y="282"/>
                  </a:lnTo>
                  <a:lnTo>
                    <a:pt x="658" y="285"/>
                  </a:lnTo>
                  <a:lnTo>
                    <a:pt x="643" y="287"/>
                  </a:lnTo>
                  <a:lnTo>
                    <a:pt x="628" y="291"/>
                  </a:lnTo>
                  <a:lnTo>
                    <a:pt x="609" y="291"/>
                  </a:lnTo>
                  <a:lnTo>
                    <a:pt x="593" y="293"/>
                  </a:lnTo>
                  <a:lnTo>
                    <a:pt x="576" y="293"/>
                  </a:lnTo>
                  <a:lnTo>
                    <a:pt x="561" y="295"/>
                  </a:lnTo>
                  <a:lnTo>
                    <a:pt x="544" y="295"/>
                  </a:lnTo>
                  <a:lnTo>
                    <a:pt x="529" y="295"/>
                  </a:lnTo>
                  <a:lnTo>
                    <a:pt x="512" y="295"/>
                  </a:lnTo>
                  <a:lnTo>
                    <a:pt x="498" y="295"/>
                  </a:lnTo>
                  <a:lnTo>
                    <a:pt x="481" y="291"/>
                  </a:lnTo>
                  <a:lnTo>
                    <a:pt x="466" y="289"/>
                  </a:lnTo>
                  <a:lnTo>
                    <a:pt x="453" y="287"/>
                  </a:lnTo>
                  <a:lnTo>
                    <a:pt x="439" y="285"/>
                  </a:lnTo>
                  <a:lnTo>
                    <a:pt x="424" y="282"/>
                  </a:lnTo>
                  <a:lnTo>
                    <a:pt x="411" y="278"/>
                  </a:lnTo>
                  <a:lnTo>
                    <a:pt x="398" y="274"/>
                  </a:lnTo>
                  <a:lnTo>
                    <a:pt x="386" y="270"/>
                  </a:lnTo>
                  <a:lnTo>
                    <a:pt x="375" y="266"/>
                  </a:lnTo>
                  <a:lnTo>
                    <a:pt x="365" y="261"/>
                  </a:lnTo>
                  <a:lnTo>
                    <a:pt x="358" y="257"/>
                  </a:lnTo>
                  <a:lnTo>
                    <a:pt x="348" y="253"/>
                  </a:lnTo>
                  <a:lnTo>
                    <a:pt x="339" y="246"/>
                  </a:lnTo>
                  <a:lnTo>
                    <a:pt x="331" y="240"/>
                  </a:lnTo>
                  <a:lnTo>
                    <a:pt x="323" y="234"/>
                  </a:lnTo>
                  <a:lnTo>
                    <a:pt x="316" y="230"/>
                  </a:lnTo>
                  <a:lnTo>
                    <a:pt x="306" y="223"/>
                  </a:lnTo>
                  <a:lnTo>
                    <a:pt x="299" y="217"/>
                  </a:lnTo>
                  <a:lnTo>
                    <a:pt x="291" y="209"/>
                  </a:lnTo>
                  <a:lnTo>
                    <a:pt x="285" y="204"/>
                  </a:lnTo>
                  <a:lnTo>
                    <a:pt x="278" y="196"/>
                  </a:lnTo>
                  <a:lnTo>
                    <a:pt x="272" y="189"/>
                  </a:lnTo>
                  <a:lnTo>
                    <a:pt x="265" y="181"/>
                  </a:lnTo>
                  <a:lnTo>
                    <a:pt x="261" y="173"/>
                  </a:lnTo>
                  <a:lnTo>
                    <a:pt x="253" y="162"/>
                  </a:lnTo>
                  <a:lnTo>
                    <a:pt x="247" y="154"/>
                  </a:lnTo>
                  <a:lnTo>
                    <a:pt x="240" y="145"/>
                  </a:lnTo>
                  <a:lnTo>
                    <a:pt x="236" y="135"/>
                  </a:lnTo>
                  <a:lnTo>
                    <a:pt x="230" y="126"/>
                  </a:lnTo>
                  <a:lnTo>
                    <a:pt x="226" y="116"/>
                  </a:lnTo>
                  <a:lnTo>
                    <a:pt x="221" y="107"/>
                  </a:lnTo>
                  <a:lnTo>
                    <a:pt x="217" y="95"/>
                  </a:lnTo>
                  <a:lnTo>
                    <a:pt x="211" y="84"/>
                  </a:lnTo>
                  <a:lnTo>
                    <a:pt x="207" y="73"/>
                  </a:lnTo>
                  <a:lnTo>
                    <a:pt x="204" y="61"/>
                  </a:lnTo>
                  <a:lnTo>
                    <a:pt x="200" y="50"/>
                  </a:lnTo>
                  <a:lnTo>
                    <a:pt x="196" y="36"/>
                  </a:lnTo>
                  <a:lnTo>
                    <a:pt x="192" y="25"/>
                  </a:lnTo>
                  <a:lnTo>
                    <a:pt x="190" y="14"/>
                  </a:lnTo>
                  <a:lnTo>
                    <a:pt x="188" y="0"/>
                  </a:lnTo>
                  <a:lnTo>
                    <a:pt x="0" y="44"/>
                  </a:lnTo>
                  <a:lnTo>
                    <a:pt x="0" y="54"/>
                  </a:lnTo>
                  <a:lnTo>
                    <a:pt x="2" y="63"/>
                  </a:lnTo>
                  <a:lnTo>
                    <a:pt x="4" y="71"/>
                  </a:lnTo>
                  <a:lnTo>
                    <a:pt x="8" y="80"/>
                  </a:lnTo>
                  <a:lnTo>
                    <a:pt x="10" y="90"/>
                  </a:lnTo>
                  <a:lnTo>
                    <a:pt x="12" y="99"/>
                  </a:lnTo>
                  <a:lnTo>
                    <a:pt x="14" y="107"/>
                  </a:lnTo>
                  <a:lnTo>
                    <a:pt x="17" y="116"/>
                  </a:lnTo>
                  <a:lnTo>
                    <a:pt x="19" y="124"/>
                  </a:lnTo>
                  <a:lnTo>
                    <a:pt x="23" y="133"/>
                  </a:lnTo>
                  <a:lnTo>
                    <a:pt x="25" y="141"/>
                  </a:lnTo>
                  <a:lnTo>
                    <a:pt x="31" y="151"/>
                  </a:lnTo>
                  <a:lnTo>
                    <a:pt x="33" y="158"/>
                  </a:lnTo>
                  <a:lnTo>
                    <a:pt x="36" y="168"/>
                  </a:lnTo>
                  <a:lnTo>
                    <a:pt x="40" y="175"/>
                  </a:lnTo>
                  <a:lnTo>
                    <a:pt x="44" y="183"/>
                  </a:lnTo>
                  <a:lnTo>
                    <a:pt x="52" y="198"/>
                  </a:lnTo>
                  <a:lnTo>
                    <a:pt x="57" y="213"/>
                  </a:lnTo>
                  <a:lnTo>
                    <a:pt x="63" y="221"/>
                  </a:lnTo>
                  <a:lnTo>
                    <a:pt x="67" y="228"/>
                  </a:lnTo>
                  <a:lnTo>
                    <a:pt x="72" y="236"/>
                  </a:lnTo>
                  <a:lnTo>
                    <a:pt x="76" y="244"/>
                  </a:lnTo>
                  <a:lnTo>
                    <a:pt x="84" y="257"/>
                  </a:lnTo>
                  <a:lnTo>
                    <a:pt x="93" y="270"/>
                  </a:lnTo>
                  <a:lnTo>
                    <a:pt x="97" y="276"/>
                  </a:lnTo>
                  <a:lnTo>
                    <a:pt x="103" y="284"/>
                  </a:lnTo>
                  <a:lnTo>
                    <a:pt x="107" y="291"/>
                  </a:lnTo>
                  <a:lnTo>
                    <a:pt x="114" y="299"/>
                  </a:lnTo>
                  <a:lnTo>
                    <a:pt x="122" y="310"/>
                  </a:lnTo>
                  <a:lnTo>
                    <a:pt x="131" y="323"/>
                  </a:lnTo>
                  <a:lnTo>
                    <a:pt x="141" y="333"/>
                  </a:lnTo>
                  <a:lnTo>
                    <a:pt x="154" y="344"/>
                  </a:lnTo>
                  <a:lnTo>
                    <a:pt x="164" y="356"/>
                  </a:lnTo>
                  <a:lnTo>
                    <a:pt x="177" y="365"/>
                  </a:lnTo>
                  <a:lnTo>
                    <a:pt x="188" y="377"/>
                  </a:lnTo>
                  <a:lnTo>
                    <a:pt x="202" y="386"/>
                  </a:lnTo>
                  <a:lnTo>
                    <a:pt x="213" y="394"/>
                  </a:lnTo>
                  <a:lnTo>
                    <a:pt x="226" y="403"/>
                  </a:lnTo>
                  <a:lnTo>
                    <a:pt x="232" y="407"/>
                  </a:lnTo>
                  <a:lnTo>
                    <a:pt x="240" y="413"/>
                  </a:lnTo>
                  <a:lnTo>
                    <a:pt x="247" y="417"/>
                  </a:lnTo>
                  <a:lnTo>
                    <a:pt x="255" y="422"/>
                  </a:lnTo>
                  <a:lnTo>
                    <a:pt x="268" y="428"/>
                  </a:lnTo>
                  <a:lnTo>
                    <a:pt x="282" y="436"/>
                  </a:lnTo>
                  <a:lnTo>
                    <a:pt x="289" y="438"/>
                  </a:lnTo>
                  <a:lnTo>
                    <a:pt x="297" y="443"/>
                  </a:lnTo>
                  <a:lnTo>
                    <a:pt x="304" y="445"/>
                  </a:lnTo>
                  <a:lnTo>
                    <a:pt x="314" y="449"/>
                  </a:lnTo>
                  <a:lnTo>
                    <a:pt x="333" y="457"/>
                  </a:lnTo>
                  <a:lnTo>
                    <a:pt x="354" y="464"/>
                  </a:lnTo>
                  <a:lnTo>
                    <a:pt x="373" y="468"/>
                  </a:lnTo>
                  <a:lnTo>
                    <a:pt x="396" y="474"/>
                  </a:lnTo>
                  <a:lnTo>
                    <a:pt x="417" y="477"/>
                  </a:lnTo>
                  <a:lnTo>
                    <a:pt x="439" y="481"/>
                  </a:lnTo>
                  <a:lnTo>
                    <a:pt x="462" y="485"/>
                  </a:lnTo>
                  <a:lnTo>
                    <a:pt x="483" y="487"/>
                  </a:lnTo>
                  <a:lnTo>
                    <a:pt x="506" y="487"/>
                  </a:lnTo>
                  <a:lnTo>
                    <a:pt x="529" y="487"/>
                  </a:lnTo>
                  <a:lnTo>
                    <a:pt x="552" y="487"/>
                  </a:lnTo>
                  <a:lnTo>
                    <a:pt x="574" y="489"/>
                  </a:lnTo>
                  <a:lnTo>
                    <a:pt x="595" y="485"/>
                  </a:lnTo>
                  <a:lnTo>
                    <a:pt x="620" y="485"/>
                  </a:lnTo>
                  <a:lnTo>
                    <a:pt x="643" y="483"/>
                  </a:lnTo>
                  <a:lnTo>
                    <a:pt x="666" y="481"/>
                  </a:lnTo>
                  <a:lnTo>
                    <a:pt x="688" y="477"/>
                  </a:lnTo>
                  <a:lnTo>
                    <a:pt x="711" y="472"/>
                  </a:lnTo>
                  <a:lnTo>
                    <a:pt x="736" y="468"/>
                  </a:lnTo>
                  <a:lnTo>
                    <a:pt x="759" y="464"/>
                  </a:lnTo>
                  <a:lnTo>
                    <a:pt x="782" y="457"/>
                  </a:lnTo>
                  <a:lnTo>
                    <a:pt x="804" y="453"/>
                  </a:lnTo>
                  <a:lnTo>
                    <a:pt x="827" y="447"/>
                  </a:lnTo>
                  <a:lnTo>
                    <a:pt x="852" y="441"/>
                  </a:lnTo>
                  <a:lnTo>
                    <a:pt x="873" y="434"/>
                  </a:lnTo>
                  <a:lnTo>
                    <a:pt x="896" y="426"/>
                  </a:lnTo>
                  <a:lnTo>
                    <a:pt x="917" y="419"/>
                  </a:lnTo>
                  <a:lnTo>
                    <a:pt x="939" y="413"/>
                  </a:lnTo>
                  <a:lnTo>
                    <a:pt x="960" y="403"/>
                  </a:lnTo>
                  <a:lnTo>
                    <a:pt x="983" y="396"/>
                  </a:lnTo>
                  <a:lnTo>
                    <a:pt x="1006" y="388"/>
                  </a:lnTo>
                  <a:lnTo>
                    <a:pt x="1029" y="381"/>
                  </a:lnTo>
                  <a:lnTo>
                    <a:pt x="1048" y="373"/>
                  </a:lnTo>
                  <a:lnTo>
                    <a:pt x="1069" y="363"/>
                  </a:lnTo>
                  <a:lnTo>
                    <a:pt x="1088" y="354"/>
                  </a:lnTo>
                  <a:lnTo>
                    <a:pt x="1109" y="344"/>
                  </a:lnTo>
                  <a:lnTo>
                    <a:pt x="1128" y="337"/>
                  </a:lnTo>
                  <a:lnTo>
                    <a:pt x="1147" y="327"/>
                  </a:lnTo>
                  <a:lnTo>
                    <a:pt x="1166" y="318"/>
                  </a:lnTo>
                  <a:lnTo>
                    <a:pt x="1185" y="310"/>
                  </a:lnTo>
                  <a:lnTo>
                    <a:pt x="1202" y="303"/>
                  </a:lnTo>
                  <a:lnTo>
                    <a:pt x="1219" y="293"/>
                  </a:lnTo>
                  <a:lnTo>
                    <a:pt x="1236" y="284"/>
                  </a:lnTo>
                  <a:lnTo>
                    <a:pt x="1251" y="274"/>
                  </a:lnTo>
                  <a:lnTo>
                    <a:pt x="1266" y="266"/>
                  </a:lnTo>
                  <a:lnTo>
                    <a:pt x="1284" y="259"/>
                  </a:lnTo>
                  <a:lnTo>
                    <a:pt x="1299" y="251"/>
                  </a:lnTo>
                  <a:lnTo>
                    <a:pt x="1314" y="244"/>
                  </a:lnTo>
                  <a:lnTo>
                    <a:pt x="1325" y="234"/>
                  </a:lnTo>
                  <a:lnTo>
                    <a:pt x="1339" y="227"/>
                  </a:lnTo>
                  <a:lnTo>
                    <a:pt x="1350" y="219"/>
                  </a:lnTo>
                  <a:lnTo>
                    <a:pt x="1363" y="213"/>
                  </a:lnTo>
                  <a:lnTo>
                    <a:pt x="1373" y="208"/>
                  </a:lnTo>
                  <a:lnTo>
                    <a:pt x="1384" y="202"/>
                  </a:lnTo>
                  <a:lnTo>
                    <a:pt x="1392" y="196"/>
                  </a:lnTo>
                  <a:lnTo>
                    <a:pt x="1403" y="192"/>
                  </a:lnTo>
                  <a:lnTo>
                    <a:pt x="1409" y="187"/>
                  </a:lnTo>
                  <a:lnTo>
                    <a:pt x="1417" y="183"/>
                  </a:lnTo>
                  <a:lnTo>
                    <a:pt x="1422" y="177"/>
                  </a:lnTo>
                  <a:lnTo>
                    <a:pt x="1430" y="177"/>
                  </a:lnTo>
                  <a:lnTo>
                    <a:pt x="1438" y="170"/>
                  </a:lnTo>
                  <a:lnTo>
                    <a:pt x="1443" y="170"/>
                  </a:lnTo>
                  <a:lnTo>
                    <a:pt x="1337" y="8"/>
                  </a:lnTo>
                  <a:lnTo>
                    <a:pt x="1337" y="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43" name="Rectangle 42"/>
          <p:cNvSpPr/>
          <p:nvPr/>
        </p:nvSpPr>
        <p:spPr>
          <a:xfrm>
            <a:off x="4800600" y="5105400"/>
            <a:ext cx="304800" cy="228600"/>
          </a:xfrm>
          <a:prstGeom prst="rect">
            <a:avLst/>
          </a:prstGeom>
          <a:no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p:cNvCxnSpPr/>
          <p:nvPr/>
        </p:nvCxnSpPr>
        <p:spPr>
          <a:xfrm flipH="1">
            <a:off x="4800600" y="2667000"/>
            <a:ext cx="762000" cy="2438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5105400" y="2667000"/>
            <a:ext cx="3657600" cy="2438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089" name="Picture 41"/>
          <p:cNvPicPr>
            <a:picLocks noChangeAspect="1" noChangeArrowheads="1"/>
          </p:cNvPicPr>
          <p:nvPr/>
        </p:nvPicPr>
        <p:blipFill>
          <a:blip r:embed="rId3" cstate="print"/>
          <a:srcRect l="57700" t="18519" r="13329" b="17037"/>
          <a:stretch>
            <a:fillRect/>
          </a:stretch>
        </p:blipFill>
        <p:spPr bwMode="auto">
          <a:xfrm>
            <a:off x="5562600" y="304800"/>
            <a:ext cx="3231055" cy="2362200"/>
          </a:xfrm>
          <a:prstGeom prst="rect">
            <a:avLst/>
          </a:prstGeom>
          <a:noFill/>
          <a:ln w="28575">
            <a:solidFill>
              <a:schemeClr val="tx1"/>
            </a:solidFill>
            <a:miter lim="800000"/>
            <a:headEnd/>
            <a:tailEnd/>
          </a:ln>
        </p:spPr>
      </p:pic>
      <p:pic>
        <p:nvPicPr>
          <p:cNvPr id="226" name="Picture 225" descr="Ocean_phytoplankton.png"/>
          <p:cNvPicPr>
            <a:picLocks noChangeAspect="1"/>
          </p:cNvPicPr>
          <p:nvPr/>
        </p:nvPicPr>
        <p:blipFill>
          <a:blip r:embed="rId4" cstate="print"/>
          <a:stretch>
            <a:fillRect/>
          </a:stretch>
        </p:blipFill>
        <p:spPr>
          <a:xfrm>
            <a:off x="457200" y="304800"/>
            <a:ext cx="4614291" cy="3626820"/>
          </a:xfrm>
          <a:prstGeom prst="rect">
            <a:avLst/>
          </a:prstGeom>
        </p:spPr>
      </p:pic>
      <p:cxnSp>
        <p:nvCxnSpPr>
          <p:cNvPr id="227" name="Straight Connector 226"/>
          <p:cNvCxnSpPr/>
          <p:nvPr/>
        </p:nvCxnSpPr>
        <p:spPr>
          <a:xfrm flipH="1">
            <a:off x="4114800" y="3886200"/>
            <a:ext cx="914400" cy="1371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457200" y="3886200"/>
            <a:ext cx="3352800" cy="1371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3810000" y="5257800"/>
            <a:ext cx="304800" cy="304800"/>
          </a:xfrm>
          <a:prstGeom prst="rect">
            <a:avLst/>
          </a:prstGeom>
          <a:no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Oval 231"/>
          <p:cNvSpPr/>
          <p:nvPr/>
        </p:nvSpPr>
        <p:spPr>
          <a:xfrm>
            <a:off x="3352800" y="4419600"/>
            <a:ext cx="1905000" cy="1905000"/>
          </a:xfrm>
          <a:prstGeom prst="ellipse">
            <a:avLst/>
          </a:prstGeom>
          <a:noFill/>
          <a:ln w="762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28"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8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 name="Picture 1" descr="Ocean_phytoplankton.png"/>
          <p:cNvPicPr>
            <a:picLocks noChangeAspect="1"/>
          </p:cNvPicPr>
          <p:nvPr/>
        </p:nvPicPr>
        <p:blipFill>
          <a:blip r:embed="rId3" cstate="print"/>
          <a:stretch>
            <a:fillRect/>
          </a:stretch>
        </p:blipFill>
        <p:spPr>
          <a:xfrm>
            <a:off x="228600" y="228600"/>
            <a:ext cx="7391400" cy="5809620"/>
          </a:xfrm>
          <a:prstGeom prst="rect">
            <a:avLst/>
          </a:prstGeom>
        </p:spPr>
      </p:pic>
      <p:sp>
        <p:nvSpPr>
          <p:cNvPr id="3" name="Rectangle 2"/>
          <p:cNvSpPr/>
          <p:nvPr/>
        </p:nvSpPr>
        <p:spPr>
          <a:xfrm>
            <a:off x="762000" y="1524000"/>
            <a:ext cx="381000" cy="304800"/>
          </a:xfrm>
          <a:prstGeom prst="rect">
            <a:avLst/>
          </a:prstGeom>
          <a:noFill/>
          <a:ln w="2857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1143000" y="1828800"/>
            <a:ext cx="3048000" cy="3581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143000" y="609600"/>
            <a:ext cx="3200400" cy="9144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3076" name="Picture 4"/>
          <p:cNvPicPr>
            <a:picLocks noChangeAspect="1" noChangeArrowheads="1"/>
          </p:cNvPicPr>
          <p:nvPr/>
        </p:nvPicPr>
        <p:blipFill>
          <a:blip r:embed="rId4" cstate="print"/>
          <a:srcRect l="17343" r="32364" b="16683"/>
          <a:stretch>
            <a:fillRect/>
          </a:stretch>
        </p:blipFill>
        <p:spPr bwMode="auto">
          <a:xfrm>
            <a:off x="4191000" y="609600"/>
            <a:ext cx="3886200" cy="4824248"/>
          </a:xfrm>
          <a:prstGeom prst="rect">
            <a:avLst/>
          </a:prstGeom>
          <a:noFill/>
          <a:ln w="28575">
            <a:solidFill>
              <a:schemeClr val="tx1"/>
            </a:solidFill>
            <a:miter lim="800000"/>
            <a:headEnd/>
            <a:tailEnd/>
          </a:ln>
          <a:effectLst/>
        </p:spPr>
      </p:pic>
      <p:sp>
        <p:nvSpPr>
          <p:cNvPr id="11"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2"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076"/>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2" name="Picture 4"/>
          <p:cNvPicPr>
            <a:picLocks noChangeAspect="1" noChangeArrowheads="1"/>
          </p:cNvPicPr>
          <p:nvPr/>
        </p:nvPicPr>
        <p:blipFill>
          <a:blip r:embed="rId3" cstate="print"/>
          <a:srcRect l="17343" r="32364" b="16683"/>
          <a:stretch>
            <a:fillRect/>
          </a:stretch>
        </p:blipFill>
        <p:spPr bwMode="auto">
          <a:xfrm>
            <a:off x="381000" y="304800"/>
            <a:ext cx="3253316" cy="4038600"/>
          </a:xfrm>
          <a:prstGeom prst="rect">
            <a:avLst/>
          </a:prstGeom>
          <a:noFill/>
          <a:ln w="28575">
            <a:solidFill>
              <a:schemeClr val="tx1"/>
            </a:solidFill>
            <a:miter lim="800000"/>
            <a:headEnd/>
            <a:tailEnd/>
          </a:ln>
          <a:effectLst/>
        </p:spPr>
      </p:pic>
      <p:cxnSp>
        <p:nvCxnSpPr>
          <p:cNvPr id="5" name="Straight Connector 4"/>
          <p:cNvCxnSpPr/>
          <p:nvPr/>
        </p:nvCxnSpPr>
        <p:spPr>
          <a:xfrm>
            <a:off x="2362200" y="1752600"/>
            <a:ext cx="1524000" cy="4267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362200" y="914400"/>
            <a:ext cx="1524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905000" y="1295400"/>
            <a:ext cx="457200" cy="457200"/>
          </a:xfrm>
          <a:prstGeom prst="rect">
            <a:avLst/>
          </a:prstGeom>
          <a:noFill/>
          <a:ln w="285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T. pseudonana_3.png"/>
          <p:cNvPicPr>
            <a:picLocks noChangeAspect="1"/>
          </p:cNvPicPr>
          <p:nvPr/>
        </p:nvPicPr>
        <p:blipFill>
          <a:blip r:embed="rId4" cstate="print"/>
          <a:srcRect l="1509" r="1762" b="1870"/>
          <a:stretch>
            <a:fillRect/>
          </a:stretch>
        </p:blipFill>
        <p:spPr>
          <a:xfrm>
            <a:off x="3886200" y="914400"/>
            <a:ext cx="4885386" cy="5105400"/>
          </a:xfrm>
          <a:prstGeom prst="rect">
            <a:avLst/>
          </a:prstGeom>
          <a:ln w="19050">
            <a:solidFill>
              <a:schemeClr val="tx1"/>
            </a:solidFill>
          </a:ln>
        </p:spPr>
      </p:pic>
      <p:sp>
        <p:nvSpPr>
          <p:cNvPr id="12"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3"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Explore overview</a:t>
            </a:r>
            <a:endParaRPr lang="en-US" dirty="0"/>
          </a:p>
        </p:txBody>
      </p:sp>
      <p:sp>
        <p:nvSpPr>
          <p:cNvPr id="3" name="Content Placeholder 2"/>
          <p:cNvSpPr>
            <a:spLocks noGrp="1"/>
          </p:cNvSpPr>
          <p:nvPr>
            <p:ph sz="quarter" idx="1"/>
          </p:nvPr>
        </p:nvSpPr>
        <p:spPr/>
        <p:txBody>
          <a:bodyPr>
            <a:normAutofit fontScale="85000" lnSpcReduction="20000"/>
          </a:bodyPr>
          <a:lstStyle/>
          <a:p>
            <a:pPr marL="228600" indent="-228600">
              <a:buFont typeface="+mj-lt"/>
              <a:buAutoNum type="arabicPeriod"/>
            </a:pPr>
            <a:r>
              <a:rPr lang="en-US" dirty="0" smtClean="0"/>
              <a:t>Diatom review</a:t>
            </a:r>
          </a:p>
          <a:p>
            <a:pPr marL="685800" lvl="1" indent="-228600">
              <a:buFont typeface="Arial" pitchFamily="34" charset="0"/>
              <a:buChar char="•"/>
            </a:pPr>
            <a:r>
              <a:rPr lang="en-US" dirty="0" smtClean="0"/>
              <a:t>What is a diatom?</a:t>
            </a:r>
          </a:p>
          <a:p>
            <a:pPr marL="685800" lvl="1" indent="-228600">
              <a:buFont typeface="Arial" pitchFamily="34" charset="0"/>
              <a:buChar char="•"/>
            </a:pPr>
            <a:r>
              <a:rPr lang="en-US" dirty="0" smtClean="0"/>
              <a:t>Why are diatoms important in the environment?</a:t>
            </a:r>
          </a:p>
          <a:p>
            <a:pPr marL="685800" lvl="1" indent="-228600">
              <a:buFont typeface="Arial" pitchFamily="34" charset="0"/>
              <a:buChar char="•"/>
            </a:pPr>
            <a:r>
              <a:rPr lang="en-US" dirty="0" smtClean="0"/>
              <a:t>How big are diatoms?</a:t>
            </a:r>
          </a:p>
          <a:p>
            <a:pPr marL="685800" lvl="1" indent="-228600">
              <a:buFont typeface="Arial" pitchFamily="34" charset="0"/>
              <a:buChar char="•"/>
            </a:pPr>
            <a:r>
              <a:rPr lang="en-US" dirty="0" smtClean="0"/>
              <a:t>Diatom frustules and their structures</a:t>
            </a:r>
          </a:p>
          <a:p>
            <a:pPr marL="685800" lvl="1" indent="-228600">
              <a:buFont typeface="Arial" pitchFamily="34" charset="0"/>
              <a:buChar char="•"/>
            </a:pPr>
            <a:r>
              <a:rPr lang="en-US" dirty="0" smtClean="0"/>
              <a:t>Symmetry in diatoms</a:t>
            </a:r>
          </a:p>
          <a:p>
            <a:pPr marL="685800" lvl="1" indent="-228600">
              <a:buFont typeface="Arial" pitchFamily="34" charset="0"/>
              <a:buChar char="•"/>
            </a:pPr>
            <a:r>
              <a:rPr lang="en-US" dirty="0" smtClean="0"/>
              <a:t>Diatom reproduction</a:t>
            </a:r>
          </a:p>
          <a:p>
            <a:pPr marL="685800" lvl="1" indent="-228600">
              <a:buFont typeface="Arial" pitchFamily="34" charset="0"/>
              <a:buChar char="•"/>
            </a:pPr>
            <a:r>
              <a:rPr lang="en-US" dirty="0" smtClean="0"/>
              <a:t>Industrial uses of diatoms: </a:t>
            </a:r>
            <a:r>
              <a:rPr lang="en-US" dirty="0" err="1" smtClean="0"/>
              <a:t>Biofuels</a:t>
            </a:r>
            <a:r>
              <a:rPr lang="en-US" dirty="0" smtClean="0"/>
              <a:t> and nanotechnology (Ex: drug delivery)</a:t>
            </a:r>
          </a:p>
          <a:p>
            <a:pPr marL="228600" lvl="0" indent="-228600">
              <a:buFont typeface="+mj-lt"/>
              <a:buAutoNum type="arabicPeriod"/>
            </a:pPr>
            <a:r>
              <a:rPr lang="en-US" dirty="0" smtClean="0"/>
              <a:t>Detailed information necessary for students creating mutants</a:t>
            </a:r>
          </a:p>
          <a:p>
            <a:pPr marL="685800" lvl="1" indent="-228600">
              <a:buFont typeface="Arial" pitchFamily="34" charset="0"/>
              <a:buChar char="•"/>
            </a:pPr>
            <a:r>
              <a:rPr lang="en-US" dirty="0" smtClean="0"/>
              <a:t>Creating mutant diatoms</a:t>
            </a:r>
          </a:p>
          <a:p>
            <a:pPr marL="685800" lvl="1" indent="-228600">
              <a:buFont typeface="Arial" pitchFamily="34" charset="0"/>
              <a:buChar char="•"/>
            </a:pPr>
            <a:r>
              <a:rPr lang="en-US" dirty="0" smtClean="0"/>
              <a:t>Candidate species for mutation</a:t>
            </a:r>
          </a:p>
          <a:p>
            <a:pPr marL="685800" lvl="1" indent="-228600">
              <a:buFont typeface="Arial" pitchFamily="34" charset="0"/>
              <a:buChar char="•"/>
            </a:pPr>
            <a:r>
              <a:rPr lang="en-US" dirty="0" smtClean="0"/>
              <a:t>Frustule features and their functions</a:t>
            </a:r>
          </a:p>
          <a:p>
            <a:pPr marL="228600" indent="-228600">
              <a:buFont typeface="+mj-lt"/>
              <a:buAutoNum type="arabicPeriod"/>
            </a:pPr>
            <a:r>
              <a:rPr lang="en-US" dirty="0" smtClean="0"/>
              <a:t>Modeling mutants activity</a:t>
            </a:r>
          </a:p>
          <a:p>
            <a:pPr marL="685800" lvl="1" indent="-228600">
              <a:buFont typeface="Arial" pitchFamily="34" charset="0"/>
              <a:buChar char="•"/>
            </a:pPr>
            <a:r>
              <a:rPr lang="en-US" dirty="0" smtClean="0"/>
              <a:t>Students create hypothetical mutant diatoms using worksheets</a:t>
            </a:r>
          </a:p>
          <a:p>
            <a:pPr lvl="1"/>
            <a:endParaRPr lang="en-US" dirty="0" smtClean="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026" name="Picture 2" descr="http://upload.wikimedia.org/wikipedia/commons/2/29/Diatom2.jpg"/>
          <p:cNvPicPr>
            <a:picLocks noChangeAspect="1" noChangeArrowheads="1"/>
          </p:cNvPicPr>
          <p:nvPr/>
        </p:nvPicPr>
        <p:blipFill>
          <a:blip r:embed="rId3" cstate="print"/>
          <a:srcRect l="1250" t="1250" r="2485" b="2500"/>
          <a:stretch>
            <a:fillRect/>
          </a:stretch>
        </p:blipFill>
        <p:spPr bwMode="auto">
          <a:xfrm>
            <a:off x="1676400" y="304800"/>
            <a:ext cx="5867400" cy="5867400"/>
          </a:xfrm>
          <a:prstGeom prst="ellipse">
            <a:avLst/>
          </a:prstGeom>
          <a:noFill/>
        </p:spPr>
      </p:pic>
      <p:sp>
        <p:nvSpPr>
          <p:cNvPr id="5"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51202" name="Rectangle 2"/>
          <p:cNvSpPr>
            <a:spLocks noChangeArrowheads="1"/>
          </p:cNvSpPr>
          <p:nvPr/>
        </p:nvSpPr>
        <p:spPr bwMode="auto">
          <a:xfrm>
            <a:off x="457200" y="2667000"/>
            <a:ext cx="8382000" cy="1015663"/>
          </a:xfrm>
          <a:prstGeom prst="rect">
            <a:avLst/>
          </a:prstGeom>
          <a:solidFill>
            <a:schemeClr val="accent5">
              <a:lumMod val="40000"/>
              <a:lumOff val="60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marR="0" lvl="0" indent="-514350" algn="ctr" defTabSz="914400" rtl="0" eaLnBrk="1" fontAlgn="base" latinLnBrk="0" hangingPunct="1">
              <a:lnSpc>
                <a:spcPct val="100000"/>
              </a:lnSpc>
              <a:spcBef>
                <a:spcPct val="0"/>
              </a:spcBef>
              <a:spcAft>
                <a:spcPct val="0"/>
              </a:spcAft>
              <a:buClrTx/>
              <a:buSzTx/>
              <a:buFont typeface="+mj-lt"/>
              <a:buAutoNum type="arabicPeriod"/>
              <a:tabLst/>
            </a:pPr>
            <a:r>
              <a:rPr kumimoji="0" lang="en-US" sz="3000" b="0" i="0" u="none" strike="noStrike" cap="none" normalizeH="0" baseline="0" dirty="0" smtClean="0">
                <a:ln>
                  <a:noFill/>
                </a:ln>
                <a:solidFill>
                  <a:schemeClr val="tx1"/>
                </a:solidFill>
                <a:effectLst/>
                <a:latin typeface="+mj-lt"/>
                <a:ea typeface="Times New Roman" pitchFamily="18" charset="0"/>
                <a:cs typeface="Arial" pitchFamily="34" charset="0"/>
              </a:rPr>
              <a:t>Some shapes diatoms can be are _______________________________.</a:t>
            </a:r>
            <a:endParaRPr kumimoji="0" lang="en-US" sz="3000" b="0" i="0" u="none" strike="noStrike" cap="none" normalizeH="0" baseline="0" dirty="0" smtClean="0">
              <a:ln>
                <a:noFill/>
              </a:ln>
              <a:solidFill>
                <a:schemeClr val="tx1"/>
              </a:solidFill>
              <a:effectLst/>
              <a:latin typeface="+mj-lt"/>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
          </p:nvPr>
        </p:nvSpPr>
        <p:spPr>
          <a:xfrm>
            <a:off x="381000" y="2286000"/>
            <a:ext cx="4800600" cy="3813048"/>
          </a:xfrm>
        </p:spPr>
        <p:txBody>
          <a:bodyPr>
            <a:normAutofit/>
          </a:bodyPr>
          <a:lstStyle/>
          <a:p>
            <a:r>
              <a:rPr lang="en-US" sz="3000" dirty="0" smtClean="0"/>
              <a:t>Single celled</a:t>
            </a:r>
          </a:p>
          <a:p>
            <a:endParaRPr lang="en-US" sz="3000" dirty="0" smtClean="0"/>
          </a:p>
          <a:p>
            <a:r>
              <a:rPr lang="en-US" sz="3000" dirty="0" smtClean="0"/>
              <a:t>Photosynthesizers</a:t>
            </a:r>
          </a:p>
          <a:p>
            <a:endParaRPr lang="en-US" sz="3000" dirty="0" smtClean="0"/>
          </a:p>
          <a:p>
            <a:r>
              <a:rPr lang="en-US" sz="3000" dirty="0" smtClean="0"/>
              <a:t>Algae</a:t>
            </a:r>
          </a:p>
          <a:p>
            <a:endParaRPr lang="en-US" sz="3000" dirty="0" smtClean="0"/>
          </a:p>
          <a:p>
            <a:endParaRPr lang="en-US" sz="3000" dirty="0" smtClean="0"/>
          </a:p>
          <a:p>
            <a:pPr>
              <a:buNone/>
            </a:pPr>
            <a:endParaRPr lang="en-US" dirty="0" smtClean="0"/>
          </a:p>
          <a:p>
            <a:endParaRPr lang="en-US" dirty="0"/>
          </a:p>
        </p:txBody>
      </p:sp>
      <p:sp>
        <p:nvSpPr>
          <p:cNvPr id="2" name="Title 1"/>
          <p:cNvSpPr>
            <a:spLocks noGrp="1"/>
          </p:cNvSpPr>
          <p:nvPr>
            <p:ph type="title"/>
          </p:nvPr>
        </p:nvSpPr>
        <p:spPr/>
        <p:txBody>
          <a:bodyPr/>
          <a:lstStyle/>
          <a:p>
            <a:r>
              <a:rPr lang="en-US" dirty="0" smtClean="0"/>
              <a:t>What is a diatom?</a:t>
            </a:r>
            <a:endParaRPr lang="en-US" dirty="0"/>
          </a:p>
        </p:txBody>
      </p:sp>
      <p:pic>
        <p:nvPicPr>
          <p:cNvPr id="7" name="Picture 12" descr="ansp1"/>
          <p:cNvPicPr>
            <a:picLocks noGrp="1" noChangeAspect="1" noChangeArrowheads="1"/>
          </p:cNvPicPr>
          <p:nvPr>
            <p:ph sz="quarter" idx="4294967295"/>
          </p:nvPr>
        </p:nvPicPr>
        <p:blipFill>
          <a:blip r:embed="rId3" cstate="print"/>
          <a:srcRect/>
          <a:stretch>
            <a:fillRect/>
          </a:stretch>
        </p:blipFill>
        <p:spPr bwMode="auto">
          <a:xfrm>
            <a:off x="5486400" y="1524000"/>
            <a:ext cx="3200400" cy="4719638"/>
          </a:xfrm>
          <a:prstGeom prst="rect">
            <a:avLst/>
          </a:prstGeom>
          <a:noFill/>
          <a:ln w="9525">
            <a:noFill/>
            <a:miter lim="800000"/>
            <a:headEnd/>
            <a:tailEnd/>
          </a:ln>
        </p:spPr>
      </p:pic>
      <p:sp>
        <p:nvSpPr>
          <p:cNvPr id="5"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are diatoms important?</a:t>
            </a:r>
            <a:endParaRPr lang="en-US" dirty="0"/>
          </a:p>
        </p:txBody>
      </p:sp>
      <p:sp>
        <p:nvSpPr>
          <p:cNvPr id="3" name="Content Placeholder 2"/>
          <p:cNvSpPr>
            <a:spLocks noGrp="1"/>
          </p:cNvSpPr>
          <p:nvPr>
            <p:ph idx="1"/>
          </p:nvPr>
        </p:nvSpPr>
        <p:spPr>
          <a:xfrm>
            <a:off x="381000" y="1752600"/>
            <a:ext cx="3581400" cy="3916363"/>
          </a:xfrm>
        </p:spPr>
        <p:txBody>
          <a:bodyPr>
            <a:normAutofit/>
          </a:bodyPr>
          <a:lstStyle/>
          <a:p>
            <a:r>
              <a:rPr lang="en-US" dirty="0" smtClean="0"/>
              <a:t>20% of the world’s primary production</a:t>
            </a:r>
          </a:p>
          <a:p>
            <a:endParaRPr lang="en-US" sz="2000" dirty="0" smtClean="0"/>
          </a:p>
          <a:p>
            <a:endParaRPr lang="en-US" dirty="0" smtClean="0"/>
          </a:p>
        </p:txBody>
      </p:sp>
      <p:pic>
        <p:nvPicPr>
          <p:cNvPr id="4" name="Picture 3" descr="Diatom_NatGeo.jpg"/>
          <p:cNvPicPr>
            <a:picLocks noChangeAspect="1"/>
          </p:cNvPicPr>
          <p:nvPr/>
        </p:nvPicPr>
        <p:blipFill>
          <a:blip r:embed="rId3" cstate="print"/>
          <a:stretch>
            <a:fillRect/>
          </a:stretch>
        </p:blipFill>
        <p:spPr>
          <a:xfrm>
            <a:off x="304800" y="2819400"/>
            <a:ext cx="3810000" cy="2857500"/>
          </a:xfrm>
          <a:prstGeom prst="rect">
            <a:avLst/>
          </a:prstGeom>
        </p:spPr>
      </p:pic>
      <p:pic>
        <p:nvPicPr>
          <p:cNvPr id="5" name="Picture 4" descr="Marine food web.jpg"/>
          <p:cNvPicPr>
            <a:picLocks noChangeAspect="1"/>
          </p:cNvPicPr>
          <p:nvPr/>
        </p:nvPicPr>
        <p:blipFill>
          <a:blip r:embed="rId4" cstate="print"/>
          <a:stretch>
            <a:fillRect/>
          </a:stretch>
        </p:blipFill>
        <p:spPr>
          <a:xfrm>
            <a:off x="4343400" y="2743200"/>
            <a:ext cx="4446162" cy="2863288"/>
          </a:xfrm>
          <a:prstGeom prst="rect">
            <a:avLst/>
          </a:prstGeom>
        </p:spPr>
      </p:pic>
      <p:sp>
        <p:nvSpPr>
          <p:cNvPr id="6" name="Content Placeholder 2"/>
          <p:cNvSpPr txBox="1">
            <a:spLocks/>
          </p:cNvSpPr>
          <p:nvPr/>
        </p:nvSpPr>
        <p:spPr>
          <a:xfrm>
            <a:off x="4343400" y="1905000"/>
            <a:ext cx="4419600" cy="762000"/>
          </a:xfrm>
          <a:prstGeom prst="rect">
            <a:avLst/>
          </a:prstGeom>
        </p:spPr>
        <p:txBody>
          <a:bodyPr vert="horz">
            <a:normAutofit fontScale="92500" lnSpcReduction="20000"/>
          </a:bodyPr>
          <a:lstStyle/>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Char char=""/>
              <a:tabLst/>
              <a:defRPr/>
            </a:pPr>
            <a:r>
              <a:rPr kumimoji="0" lang="en-US" sz="2700" b="0" i="0" u="none" strike="noStrike" kern="1200" cap="none" spc="0" normalizeH="0" baseline="0" noProof="0" dirty="0" smtClean="0">
                <a:ln>
                  <a:noFill/>
                </a:ln>
                <a:solidFill>
                  <a:schemeClr val="tx1"/>
                </a:solidFill>
                <a:effectLst/>
                <a:uLnTx/>
                <a:uFillTx/>
                <a:latin typeface="+mn-lt"/>
                <a:ea typeface="+mn-ea"/>
                <a:cs typeface="+mn-cs"/>
              </a:rPr>
              <a:t>Important in marine food webs</a:t>
            </a:r>
          </a:p>
          <a:p>
            <a:pPr marL="274320" marR="0" lvl="0" indent="-274320" algn="l" defTabSz="914400" rtl="0" eaLnBrk="1" fontAlgn="auto" latinLnBrk="0" hangingPunct="1">
              <a:lnSpc>
                <a:spcPct val="100000"/>
              </a:lnSpc>
              <a:spcBef>
                <a:spcPct val="20000"/>
              </a:spcBef>
              <a:spcAft>
                <a:spcPts val="0"/>
              </a:spcAft>
              <a:buClr>
                <a:schemeClr val="accent1"/>
              </a:buClr>
              <a:buSzPct val="85000"/>
              <a:buFont typeface="Wingdings 2"/>
              <a:buNone/>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2" descr="DIME2"/>
          <p:cNvPicPr>
            <a:picLocks noChangeAspect="1" noChangeArrowheads="1"/>
          </p:cNvPicPr>
          <p:nvPr/>
        </p:nvPicPr>
        <p:blipFill>
          <a:blip r:embed="rId3" cstate="print"/>
          <a:srcRect/>
          <a:stretch>
            <a:fillRect/>
          </a:stretch>
        </p:blipFill>
        <p:spPr bwMode="auto">
          <a:xfrm>
            <a:off x="3810000" y="381000"/>
            <a:ext cx="5029200" cy="4659454"/>
          </a:xfrm>
          <a:prstGeom prst="ellipse">
            <a:avLst/>
          </a:prstGeom>
          <a:noFill/>
          <a:ln w="9525">
            <a:noFill/>
            <a:miter lim="800000"/>
            <a:headEnd/>
            <a:tailEnd/>
          </a:ln>
        </p:spPr>
      </p:pic>
      <p:grpSp>
        <p:nvGrpSpPr>
          <p:cNvPr id="3" name="Group 3"/>
          <p:cNvGrpSpPr>
            <a:grpSpLocks/>
          </p:cNvGrpSpPr>
          <p:nvPr/>
        </p:nvGrpSpPr>
        <p:grpSpPr bwMode="auto">
          <a:xfrm rot="184647">
            <a:off x="456708" y="2135634"/>
            <a:ext cx="5143939" cy="457200"/>
            <a:chOff x="456" y="1872"/>
            <a:chExt cx="4440" cy="288"/>
          </a:xfrm>
        </p:grpSpPr>
        <p:grpSp>
          <p:nvGrpSpPr>
            <p:cNvPr id="6" name="Group 4"/>
            <p:cNvGrpSpPr>
              <a:grpSpLocks/>
            </p:cNvGrpSpPr>
            <p:nvPr/>
          </p:nvGrpSpPr>
          <p:grpSpPr bwMode="auto">
            <a:xfrm>
              <a:off x="528" y="1872"/>
              <a:ext cx="4368" cy="288"/>
              <a:chOff x="528" y="1872"/>
              <a:chExt cx="4368" cy="288"/>
            </a:xfrm>
          </p:grpSpPr>
          <p:sp>
            <p:nvSpPr>
              <p:cNvPr id="9" name="Line 5"/>
              <p:cNvSpPr>
                <a:spLocks noChangeShapeType="1"/>
              </p:cNvSpPr>
              <p:nvPr/>
            </p:nvSpPr>
            <p:spPr bwMode="auto">
              <a:xfrm flipH="1" flipV="1">
                <a:off x="528" y="1872"/>
                <a:ext cx="4368" cy="96"/>
              </a:xfrm>
              <a:prstGeom prst="line">
                <a:avLst/>
              </a:prstGeom>
              <a:noFill/>
              <a:ln w="25400">
                <a:solidFill>
                  <a:schemeClr val="accent4"/>
                </a:solidFill>
                <a:round/>
                <a:headEnd/>
                <a:tailEnd/>
              </a:ln>
              <a:effectLst/>
            </p:spPr>
            <p:txBody>
              <a:bodyPr/>
              <a:lstStyle/>
              <a:p>
                <a:endParaRPr lang="en-US"/>
              </a:p>
            </p:txBody>
          </p:sp>
          <p:sp>
            <p:nvSpPr>
              <p:cNvPr id="10" name="Line 6"/>
              <p:cNvSpPr>
                <a:spLocks noChangeShapeType="1"/>
              </p:cNvSpPr>
              <p:nvPr/>
            </p:nvSpPr>
            <p:spPr bwMode="auto">
              <a:xfrm flipH="1">
                <a:off x="528" y="1968"/>
                <a:ext cx="4368" cy="192"/>
              </a:xfrm>
              <a:prstGeom prst="line">
                <a:avLst/>
              </a:prstGeom>
              <a:noFill/>
              <a:ln w="25400">
                <a:solidFill>
                  <a:schemeClr val="accent4"/>
                </a:solidFill>
                <a:round/>
                <a:headEnd/>
                <a:tailEnd/>
              </a:ln>
              <a:effectLst/>
            </p:spPr>
            <p:txBody>
              <a:bodyPr/>
              <a:lstStyle/>
              <a:p>
                <a:endParaRPr lang="en-US"/>
              </a:p>
            </p:txBody>
          </p:sp>
        </p:grpSp>
        <p:sp>
          <p:nvSpPr>
            <p:cNvPr id="8" name="Oval 7"/>
            <p:cNvSpPr>
              <a:spLocks noChangeArrowheads="1"/>
            </p:cNvSpPr>
            <p:nvPr/>
          </p:nvSpPr>
          <p:spPr bwMode="auto">
            <a:xfrm>
              <a:off x="456" y="1872"/>
              <a:ext cx="144" cy="288"/>
            </a:xfrm>
            <a:prstGeom prst="ellipse">
              <a:avLst/>
            </a:prstGeom>
            <a:noFill/>
            <a:ln w="25400">
              <a:solidFill>
                <a:schemeClr val="accent4"/>
              </a:solidFill>
              <a:round/>
              <a:headEnd/>
              <a:tailEnd/>
            </a:ln>
            <a:effectLst/>
          </p:spPr>
          <p:txBody>
            <a:bodyPr wrap="none" anchor="ctr"/>
            <a:lstStyle/>
            <a:p>
              <a:endParaRPr lang="en-US"/>
            </a:p>
          </p:txBody>
        </p:sp>
      </p:grpSp>
      <p:sp>
        <p:nvSpPr>
          <p:cNvPr id="11" name="Oval 8"/>
          <p:cNvSpPr>
            <a:spLocks noChangeAspect="1" noChangeArrowheads="1"/>
          </p:cNvSpPr>
          <p:nvPr/>
        </p:nvSpPr>
        <p:spPr bwMode="auto">
          <a:xfrm>
            <a:off x="527050" y="2241550"/>
            <a:ext cx="19050" cy="19050"/>
          </a:xfrm>
          <a:prstGeom prst="ellipse">
            <a:avLst/>
          </a:prstGeom>
          <a:solidFill>
            <a:schemeClr val="accent1"/>
          </a:solidFill>
          <a:ln w="9525">
            <a:solidFill>
              <a:schemeClr val="tx1"/>
            </a:solidFill>
            <a:round/>
            <a:headEnd/>
            <a:tailEnd/>
          </a:ln>
          <a:effectLst/>
        </p:spPr>
        <p:txBody>
          <a:bodyPr wrap="none" anchor="ctr"/>
          <a:lstStyle/>
          <a:p>
            <a:endParaRPr lang="en-US"/>
          </a:p>
        </p:txBody>
      </p:sp>
      <p:pic>
        <p:nvPicPr>
          <p:cNvPr id="13" name="Picture 12" descr="ansp1"/>
          <p:cNvPicPr>
            <a:picLocks noChangeAspect="1" noChangeArrowheads="1"/>
          </p:cNvPicPr>
          <p:nvPr/>
        </p:nvPicPr>
        <p:blipFill>
          <a:blip r:embed="rId4" cstate="print"/>
          <a:srcRect l="57082" t="20945" r="2320" b="51529"/>
          <a:stretch>
            <a:fillRect/>
          </a:stretch>
        </p:blipFill>
        <p:spPr bwMode="auto">
          <a:xfrm>
            <a:off x="1143000" y="3048000"/>
            <a:ext cx="2667000" cy="2667000"/>
          </a:xfrm>
          <a:prstGeom prst="ellipse">
            <a:avLst/>
          </a:prstGeom>
          <a:noFill/>
          <a:ln w="9525">
            <a:noFill/>
            <a:miter lim="800000"/>
            <a:headEnd/>
            <a:tailEnd/>
          </a:ln>
        </p:spPr>
      </p:pic>
      <p:cxnSp>
        <p:nvCxnSpPr>
          <p:cNvPr id="19" name="Straight Connector 18"/>
          <p:cNvCxnSpPr/>
          <p:nvPr/>
        </p:nvCxnSpPr>
        <p:spPr>
          <a:xfrm>
            <a:off x="533400" y="2298700"/>
            <a:ext cx="838200" cy="28067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71500" y="2222500"/>
            <a:ext cx="2628900" cy="9779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b="1" dirty="0" smtClean="0"/>
              <a:t>Diatom</a:t>
            </a:r>
            <a:r>
              <a:rPr lang="en-US" dirty="0" smtClean="0"/>
              <a:t>: A single celled, photosynthetic organism found in aquatic environments.</a:t>
            </a:r>
          </a:p>
          <a:p>
            <a:endParaRPr lang="en-US" dirty="0" smtClean="0"/>
          </a:p>
          <a:p>
            <a:r>
              <a:rPr lang="en-US" b="1" dirty="0" smtClean="0"/>
              <a:t>Primary Production</a:t>
            </a:r>
            <a:r>
              <a:rPr lang="en-US" dirty="0" smtClean="0"/>
              <a:t>: When the energy in sunlight is converted into organic substances.</a:t>
            </a:r>
          </a:p>
          <a:p>
            <a:endParaRPr lang="en-US" dirty="0" smtClean="0"/>
          </a:p>
          <a:p>
            <a:r>
              <a:rPr lang="en-US" b="1" dirty="0" smtClean="0"/>
              <a:t>Micron (</a:t>
            </a:r>
            <a:r>
              <a:rPr lang="el-GR" b="1" dirty="0" smtClean="0"/>
              <a:t>μ</a:t>
            </a:r>
            <a:r>
              <a:rPr lang="en-US" b="1" dirty="0" smtClean="0"/>
              <a:t>m)</a:t>
            </a:r>
            <a:r>
              <a:rPr lang="en-US" dirty="0" smtClean="0"/>
              <a:t>: 1 millionth of a </a:t>
            </a:r>
            <a:r>
              <a:rPr lang="en-US" dirty="0" smtClean="0"/>
              <a:t>meter, a </a:t>
            </a:r>
            <a:r>
              <a:rPr lang="en-US" dirty="0" smtClean="0"/>
              <a:t>hair is 80</a:t>
            </a:r>
            <a:r>
              <a:rPr lang="el-GR" dirty="0" smtClean="0"/>
              <a:t>μ</a:t>
            </a:r>
            <a:r>
              <a:rPr lang="en-US" dirty="0" smtClean="0"/>
              <a:t>m </a:t>
            </a:r>
            <a:r>
              <a:rPr lang="en-US" dirty="0" smtClean="0"/>
              <a:t>wide.</a:t>
            </a:r>
            <a:endParaRPr lang="en-US" dirty="0" smtClean="0"/>
          </a:p>
          <a:p>
            <a:endParaRPr lang="en-US" dirty="0"/>
          </a:p>
        </p:txBody>
      </p:sp>
      <p:sp>
        <p:nvSpPr>
          <p:cNvPr id="3" name="Title 2"/>
          <p:cNvSpPr>
            <a:spLocks noGrp="1"/>
          </p:cNvSpPr>
          <p:nvPr>
            <p:ph type="title"/>
          </p:nvPr>
        </p:nvSpPr>
        <p:spPr/>
        <p:txBody>
          <a:bodyPr/>
          <a:lstStyle/>
          <a:p>
            <a:r>
              <a:rPr lang="en-US" dirty="0" smtClean="0"/>
              <a:t>Vocabulary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 pseudonana_3.png"/>
          <p:cNvPicPr>
            <a:picLocks noChangeAspect="1"/>
          </p:cNvPicPr>
          <p:nvPr/>
        </p:nvPicPr>
        <p:blipFill>
          <a:blip r:embed="rId3" cstate="print"/>
          <a:srcRect l="1509" r="1762" b="1870"/>
          <a:stretch>
            <a:fillRect/>
          </a:stretch>
        </p:blipFill>
        <p:spPr>
          <a:xfrm>
            <a:off x="4800600" y="2057400"/>
            <a:ext cx="3791643" cy="3962400"/>
          </a:xfrm>
          <a:prstGeom prst="rect">
            <a:avLst/>
          </a:prstGeom>
          <a:ln w="19050">
            <a:solidFill>
              <a:schemeClr val="tx1"/>
            </a:solidFill>
          </a:ln>
        </p:spPr>
      </p:pic>
      <p:sp>
        <p:nvSpPr>
          <p:cNvPr id="3" name="Content Placeholder 2"/>
          <p:cNvSpPr>
            <a:spLocks noGrp="1"/>
          </p:cNvSpPr>
          <p:nvPr>
            <p:ph sz="quarter" idx="1"/>
          </p:nvPr>
        </p:nvSpPr>
        <p:spPr/>
        <p:txBody>
          <a:bodyPr/>
          <a:lstStyle/>
          <a:p>
            <a:r>
              <a:rPr lang="en-US" dirty="0" smtClean="0"/>
              <a:t>Frustule: Diatom’s glass (silica) cell wall</a:t>
            </a:r>
          </a:p>
          <a:p>
            <a:endParaRPr lang="en-US" dirty="0"/>
          </a:p>
        </p:txBody>
      </p:sp>
      <p:sp>
        <p:nvSpPr>
          <p:cNvPr id="2" name="Title 1"/>
          <p:cNvSpPr>
            <a:spLocks noGrp="1"/>
          </p:cNvSpPr>
          <p:nvPr>
            <p:ph type="title"/>
          </p:nvPr>
        </p:nvSpPr>
        <p:spPr/>
        <p:txBody>
          <a:bodyPr/>
          <a:lstStyle/>
          <a:p>
            <a:r>
              <a:rPr lang="en-US" dirty="0" smtClean="0"/>
              <a:t>Diatom frustule</a:t>
            </a:r>
            <a:endParaRPr lang="en-US" dirty="0"/>
          </a:p>
        </p:txBody>
      </p:sp>
      <p:pic>
        <p:nvPicPr>
          <p:cNvPr id="34" name="Picture 18" descr="DIASTRC2"/>
          <p:cNvPicPr>
            <a:picLocks noChangeAspect="1" noChangeArrowheads="1"/>
          </p:cNvPicPr>
          <p:nvPr/>
        </p:nvPicPr>
        <p:blipFill>
          <a:blip r:embed="rId4" cstate="print"/>
          <a:srcRect l="4168" t="13151" r="57282" b="10334"/>
          <a:stretch>
            <a:fillRect/>
          </a:stretch>
        </p:blipFill>
        <p:spPr bwMode="auto">
          <a:xfrm>
            <a:off x="533400" y="2667000"/>
            <a:ext cx="2511028" cy="2819400"/>
          </a:xfrm>
          <a:prstGeom prst="rect">
            <a:avLst/>
          </a:prstGeom>
          <a:noFill/>
          <a:ln w="9525">
            <a:noFill/>
            <a:miter lim="800000"/>
            <a:headEnd/>
            <a:tailEnd/>
          </a:ln>
        </p:spPr>
      </p:pic>
      <p:sp>
        <p:nvSpPr>
          <p:cNvPr id="35" name="TextBox 34"/>
          <p:cNvSpPr txBox="1"/>
          <p:nvPr/>
        </p:nvSpPr>
        <p:spPr>
          <a:xfrm>
            <a:off x="3505200" y="3886200"/>
            <a:ext cx="1143000" cy="369332"/>
          </a:xfrm>
          <a:prstGeom prst="rect">
            <a:avLst/>
          </a:prstGeom>
          <a:noFill/>
        </p:spPr>
        <p:txBody>
          <a:bodyPr wrap="square" rtlCol="0">
            <a:spAutoFit/>
          </a:bodyPr>
          <a:lstStyle/>
          <a:p>
            <a:r>
              <a:rPr lang="en-US" dirty="0" smtClean="0"/>
              <a:t>Valve</a:t>
            </a:r>
            <a:endParaRPr lang="en-US" dirty="0"/>
          </a:p>
        </p:txBody>
      </p:sp>
      <p:sp>
        <p:nvSpPr>
          <p:cNvPr id="36" name="TextBox 35"/>
          <p:cNvSpPr txBox="1"/>
          <p:nvPr/>
        </p:nvSpPr>
        <p:spPr>
          <a:xfrm>
            <a:off x="1066800" y="3048000"/>
            <a:ext cx="1524000" cy="646331"/>
          </a:xfrm>
          <a:prstGeom prst="rect">
            <a:avLst/>
          </a:prstGeom>
          <a:noFill/>
        </p:spPr>
        <p:txBody>
          <a:bodyPr wrap="square" rtlCol="0">
            <a:spAutoFit/>
          </a:bodyPr>
          <a:lstStyle/>
          <a:p>
            <a:pPr algn="ctr"/>
            <a:r>
              <a:rPr lang="en-US" dirty="0" smtClean="0"/>
              <a:t>Plasma Membrane</a:t>
            </a:r>
            <a:endParaRPr lang="en-US" dirty="0"/>
          </a:p>
        </p:txBody>
      </p:sp>
      <p:cxnSp>
        <p:nvCxnSpPr>
          <p:cNvPr id="38" name="Straight Arrow Connector 37"/>
          <p:cNvCxnSpPr/>
          <p:nvPr/>
        </p:nvCxnSpPr>
        <p:spPr>
          <a:xfrm flipH="1" flipV="1">
            <a:off x="3124200" y="2895600"/>
            <a:ext cx="609600" cy="990600"/>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2971800" y="4267200"/>
            <a:ext cx="762000" cy="1066800"/>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36" idx="2"/>
          </p:cNvCxnSpPr>
          <p:nvPr/>
        </p:nvCxnSpPr>
        <p:spPr>
          <a:xfrm flipH="1">
            <a:off x="914400" y="3694331"/>
            <a:ext cx="914400" cy="572869"/>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4191000" y="3733800"/>
            <a:ext cx="1447800" cy="304800"/>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12"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4"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
        <p:nvSpPr>
          <p:cNvPr id="15" name="TextBox 14"/>
          <p:cNvSpPr txBox="1"/>
          <p:nvPr/>
        </p:nvSpPr>
        <p:spPr>
          <a:xfrm>
            <a:off x="4800600" y="5410200"/>
            <a:ext cx="990600" cy="646331"/>
          </a:xfrm>
          <a:prstGeom prst="rect">
            <a:avLst/>
          </a:prstGeom>
          <a:solidFill>
            <a:schemeClr val="accent5">
              <a:lumMod val="40000"/>
              <a:lumOff val="60000"/>
            </a:schemeClr>
          </a:solidFill>
        </p:spPr>
        <p:txBody>
          <a:bodyPr wrap="square" rtlCol="0">
            <a:spAutoFit/>
          </a:bodyPr>
          <a:lstStyle/>
          <a:p>
            <a:pPr algn="ctr"/>
            <a:r>
              <a:rPr lang="en-US" dirty="0" smtClean="0"/>
              <a:t>1 </a:t>
            </a:r>
            <a:r>
              <a:rPr lang="el-GR" dirty="0" smtClean="0"/>
              <a:t>μ</a:t>
            </a:r>
            <a:r>
              <a:rPr lang="en-US" dirty="0" smtClean="0"/>
              <a:t>m</a:t>
            </a:r>
          </a:p>
          <a:p>
            <a:endParaRPr lang="en-US" dirty="0">
              <a:solidFill>
                <a:schemeClr val="bg1"/>
              </a:solidFill>
            </a:endParaRPr>
          </a:p>
        </p:txBody>
      </p:sp>
      <p:cxnSp>
        <p:nvCxnSpPr>
          <p:cNvPr id="18" name="Straight Connector 17"/>
          <p:cNvCxnSpPr/>
          <p:nvPr/>
        </p:nvCxnSpPr>
        <p:spPr>
          <a:xfrm>
            <a:off x="4876800" y="5867400"/>
            <a:ext cx="838200" cy="0"/>
          </a:xfrm>
          <a:prstGeom prst="line">
            <a:avLst/>
          </a:prstGeom>
          <a:ln w="76200">
            <a:solidFill>
              <a:schemeClr val="tx1"/>
            </a:solidFill>
          </a:ln>
        </p:spPr>
        <p:style>
          <a:lnRef idx="1">
            <a:schemeClr val="accent6"/>
          </a:lnRef>
          <a:fillRef idx="0">
            <a:schemeClr val="accent6"/>
          </a:fillRef>
          <a:effectRef idx="0">
            <a:schemeClr val="accent6"/>
          </a:effectRef>
          <a:fontRef idx="minor">
            <a:schemeClr val="tx1"/>
          </a:fontRef>
        </p:style>
      </p:cxnSp>
      <p:sp>
        <p:nvSpPr>
          <p:cNvPr id="19" name="TextBox 18"/>
          <p:cNvSpPr txBox="1"/>
          <p:nvPr/>
        </p:nvSpPr>
        <p:spPr>
          <a:xfrm>
            <a:off x="3048000" y="5943600"/>
            <a:ext cx="1447800" cy="400110"/>
          </a:xfrm>
          <a:prstGeom prst="rect">
            <a:avLst/>
          </a:prstGeom>
          <a:noFill/>
        </p:spPr>
        <p:txBody>
          <a:bodyPr wrap="square" rtlCol="0">
            <a:spAutoFit/>
          </a:bodyPr>
          <a:lstStyle/>
          <a:p>
            <a:r>
              <a:rPr lang="en-US" sz="2000" dirty="0" smtClean="0"/>
              <a:t>Scale bar</a:t>
            </a:r>
            <a:endParaRPr lang="en-US" sz="2000" dirty="0"/>
          </a:p>
        </p:txBody>
      </p:sp>
      <p:cxnSp>
        <p:nvCxnSpPr>
          <p:cNvPr id="21" name="Straight Arrow Connector 20"/>
          <p:cNvCxnSpPr/>
          <p:nvPr/>
        </p:nvCxnSpPr>
        <p:spPr>
          <a:xfrm flipV="1">
            <a:off x="4096404" y="5867400"/>
            <a:ext cx="762000" cy="152400"/>
          </a:xfrm>
          <a:prstGeom prst="straightConnector1">
            <a:avLst/>
          </a:prstGeom>
          <a:ln w="57150">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15" grpId="0" animBg="1"/>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Title 35"/>
          <p:cNvSpPr>
            <a:spLocks noGrp="1"/>
          </p:cNvSpPr>
          <p:nvPr>
            <p:ph type="title"/>
          </p:nvPr>
        </p:nvSpPr>
        <p:spPr/>
        <p:txBody>
          <a:bodyPr/>
          <a:lstStyle/>
          <a:p>
            <a:endParaRPr lang="en-US"/>
          </a:p>
        </p:txBody>
      </p:sp>
      <p:grpSp>
        <p:nvGrpSpPr>
          <p:cNvPr id="53" name="Group 52"/>
          <p:cNvGrpSpPr/>
          <p:nvPr/>
        </p:nvGrpSpPr>
        <p:grpSpPr>
          <a:xfrm>
            <a:off x="228600" y="228600"/>
            <a:ext cx="8610600" cy="6105525"/>
            <a:chOff x="228600" y="228600"/>
            <a:chExt cx="8610600" cy="6105525"/>
          </a:xfrm>
        </p:grpSpPr>
        <p:pic>
          <p:nvPicPr>
            <p:cNvPr id="68" name="Picture 2" descr="ACTINOP1"/>
            <p:cNvPicPr>
              <a:picLocks noChangeAspect="1" noChangeArrowheads="1"/>
            </p:cNvPicPr>
            <p:nvPr/>
          </p:nvPicPr>
          <p:blipFill>
            <a:blip r:embed="rId3" cstate="print"/>
            <a:srcRect/>
            <a:stretch>
              <a:fillRect/>
            </a:stretch>
          </p:blipFill>
          <p:spPr bwMode="auto">
            <a:xfrm>
              <a:off x="228600" y="3886200"/>
              <a:ext cx="1463675" cy="1227137"/>
            </a:xfrm>
            <a:prstGeom prst="rect">
              <a:avLst/>
            </a:prstGeom>
            <a:noFill/>
            <a:ln w="9525">
              <a:noFill/>
              <a:miter lim="800000"/>
              <a:headEnd/>
              <a:tailEnd/>
            </a:ln>
          </p:spPr>
        </p:pic>
        <p:pic>
          <p:nvPicPr>
            <p:cNvPr id="69" name="Picture 3" descr="ACTINOP2"/>
            <p:cNvPicPr>
              <a:picLocks noChangeAspect="1" noChangeArrowheads="1"/>
            </p:cNvPicPr>
            <p:nvPr/>
          </p:nvPicPr>
          <p:blipFill>
            <a:blip r:embed="rId4" cstate="print"/>
            <a:srcRect/>
            <a:stretch>
              <a:fillRect/>
            </a:stretch>
          </p:blipFill>
          <p:spPr bwMode="auto">
            <a:xfrm>
              <a:off x="228600" y="5105400"/>
              <a:ext cx="1430338" cy="1225550"/>
            </a:xfrm>
            <a:prstGeom prst="rect">
              <a:avLst/>
            </a:prstGeom>
            <a:noFill/>
            <a:ln w="9525">
              <a:noFill/>
              <a:miter lim="800000"/>
              <a:headEnd/>
              <a:tailEnd/>
            </a:ln>
          </p:spPr>
        </p:pic>
        <p:pic>
          <p:nvPicPr>
            <p:cNvPr id="70" name="Picture 4" descr="CORETHR1"/>
            <p:cNvPicPr>
              <a:picLocks noChangeAspect="1" noChangeArrowheads="1"/>
            </p:cNvPicPr>
            <p:nvPr/>
          </p:nvPicPr>
          <p:blipFill>
            <a:blip r:embed="rId5" cstate="print"/>
            <a:srcRect/>
            <a:stretch>
              <a:fillRect/>
            </a:stretch>
          </p:blipFill>
          <p:spPr bwMode="auto">
            <a:xfrm>
              <a:off x="1752600" y="228600"/>
              <a:ext cx="1389062" cy="1230313"/>
            </a:xfrm>
            <a:prstGeom prst="rect">
              <a:avLst/>
            </a:prstGeom>
            <a:noFill/>
            <a:ln w="9525">
              <a:noFill/>
              <a:miter lim="800000"/>
              <a:headEnd/>
              <a:tailEnd/>
            </a:ln>
          </p:spPr>
        </p:pic>
        <p:pic>
          <p:nvPicPr>
            <p:cNvPr id="71" name="Picture 5" descr="STRANGU1"/>
            <p:cNvPicPr>
              <a:picLocks noChangeAspect="1" noChangeArrowheads="1"/>
            </p:cNvPicPr>
            <p:nvPr/>
          </p:nvPicPr>
          <p:blipFill>
            <a:blip r:embed="rId6" cstate="print"/>
            <a:srcRect/>
            <a:stretch>
              <a:fillRect/>
            </a:stretch>
          </p:blipFill>
          <p:spPr bwMode="auto">
            <a:xfrm>
              <a:off x="228600" y="1447800"/>
              <a:ext cx="1371600" cy="1225550"/>
            </a:xfrm>
            <a:prstGeom prst="rect">
              <a:avLst/>
            </a:prstGeom>
            <a:noFill/>
            <a:ln w="9525">
              <a:noFill/>
              <a:miter lim="800000"/>
              <a:headEnd/>
              <a:tailEnd/>
            </a:ln>
          </p:spPr>
        </p:pic>
        <p:pic>
          <p:nvPicPr>
            <p:cNvPr id="72" name="Picture 6" descr="PARALIA1"/>
            <p:cNvPicPr>
              <a:picLocks noChangeAspect="1" noChangeArrowheads="1"/>
            </p:cNvPicPr>
            <p:nvPr/>
          </p:nvPicPr>
          <p:blipFill>
            <a:blip r:embed="rId7" cstate="print"/>
            <a:srcRect/>
            <a:stretch>
              <a:fillRect/>
            </a:stretch>
          </p:blipFill>
          <p:spPr bwMode="auto">
            <a:xfrm>
              <a:off x="228600" y="2667000"/>
              <a:ext cx="1328738" cy="1225550"/>
            </a:xfrm>
            <a:prstGeom prst="rect">
              <a:avLst/>
            </a:prstGeom>
            <a:noFill/>
            <a:ln w="9525">
              <a:noFill/>
              <a:miter lim="800000"/>
              <a:headEnd/>
              <a:tailEnd/>
            </a:ln>
          </p:spPr>
        </p:pic>
        <p:pic>
          <p:nvPicPr>
            <p:cNvPr id="73" name="Picture 7" descr="SKELET1"/>
            <p:cNvPicPr>
              <a:picLocks noChangeAspect="1" noChangeArrowheads="1"/>
            </p:cNvPicPr>
            <p:nvPr/>
          </p:nvPicPr>
          <p:blipFill>
            <a:blip r:embed="rId8" cstate="print"/>
            <a:srcRect/>
            <a:stretch>
              <a:fillRect/>
            </a:stretch>
          </p:blipFill>
          <p:spPr bwMode="auto">
            <a:xfrm>
              <a:off x="1676400" y="3886200"/>
              <a:ext cx="1389062" cy="1230312"/>
            </a:xfrm>
            <a:prstGeom prst="rect">
              <a:avLst/>
            </a:prstGeom>
            <a:noFill/>
            <a:ln w="9525">
              <a:noFill/>
              <a:miter lim="800000"/>
              <a:headEnd/>
              <a:tailEnd/>
            </a:ln>
          </p:spPr>
        </p:pic>
        <p:pic>
          <p:nvPicPr>
            <p:cNvPr id="74" name="Picture 8" descr="STEPHAN1"/>
            <p:cNvPicPr>
              <a:picLocks noChangeAspect="1" noChangeArrowheads="1"/>
            </p:cNvPicPr>
            <p:nvPr/>
          </p:nvPicPr>
          <p:blipFill>
            <a:blip r:embed="rId9" cstate="print"/>
            <a:srcRect/>
            <a:stretch>
              <a:fillRect/>
            </a:stretch>
          </p:blipFill>
          <p:spPr bwMode="auto">
            <a:xfrm>
              <a:off x="1676400" y="5105400"/>
              <a:ext cx="1506537" cy="1225550"/>
            </a:xfrm>
            <a:prstGeom prst="rect">
              <a:avLst/>
            </a:prstGeom>
            <a:noFill/>
            <a:ln w="9525">
              <a:noFill/>
              <a:miter lim="800000"/>
              <a:headEnd/>
              <a:tailEnd/>
            </a:ln>
          </p:spPr>
        </p:pic>
        <p:pic>
          <p:nvPicPr>
            <p:cNvPr id="75" name="Picture 9" descr="BRIGGER2"/>
            <p:cNvPicPr>
              <a:picLocks noChangeAspect="1" noChangeArrowheads="1"/>
            </p:cNvPicPr>
            <p:nvPr/>
          </p:nvPicPr>
          <p:blipFill>
            <a:blip r:embed="rId10" cstate="print"/>
            <a:srcRect/>
            <a:stretch>
              <a:fillRect/>
            </a:stretch>
          </p:blipFill>
          <p:spPr bwMode="auto">
            <a:xfrm>
              <a:off x="1600200" y="2667000"/>
              <a:ext cx="1371600" cy="1262458"/>
            </a:xfrm>
            <a:prstGeom prst="rect">
              <a:avLst/>
            </a:prstGeom>
            <a:noFill/>
            <a:ln w="9525">
              <a:noFill/>
              <a:miter lim="800000"/>
              <a:headEnd/>
              <a:tailEnd/>
            </a:ln>
          </p:spPr>
        </p:pic>
        <p:pic>
          <p:nvPicPr>
            <p:cNvPr id="76" name="Picture 10" descr="TRIGONI1"/>
            <p:cNvPicPr>
              <a:picLocks noChangeAspect="1" noChangeArrowheads="1"/>
            </p:cNvPicPr>
            <p:nvPr/>
          </p:nvPicPr>
          <p:blipFill>
            <a:blip r:embed="rId11" cstate="print"/>
            <a:srcRect/>
            <a:stretch>
              <a:fillRect/>
            </a:stretch>
          </p:blipFill>
          <p:spPr bwMode="auto">
            <a:xfrm>
              <a:off x="3124200" y="228600"/>
              <a:ext cx="1303337" cy="1225550"/>
            </a:xfrm>
            <a:prstGeom prst="rect">
              <a:avLst/>
            </a:prstGeom>
            <a:noFill/>
            <a:ln w="9525">
              <a:noFill/>
              <a:miter lim="800000"/>
              <a:headEnd/>
              <a:tailEnd/>
            </a:ln>
          </p:spPr>
        </p:pic>
        <p:pic>
          <p:nvPicPr>
            <p:cNvPr id="77" name="Picture 11" descr="CYMBEL1"/>
            <p:cNvPicPr>
              <a:picLocks noChangeAspect="1" noChangeArrowheads="1"/>
            </p:cNvPicPr>
            <p:nvPr/>
          </p:nvPicPr>
          <p:blipFill>
            <a:blip r:embed="rId12" cstate="print"/>
            <a:srcRect/>
            <a:stretch>
              <a:fillRect/>
            </a:stretch>
          </p:blipFill>
          <p:spPr bwMode="auto">
            <a:xfrm>
              <a:off x="1600200" y="1447800"/>
              <a:ext cx="1419225" cy="1295400"/>
            </a:xfrm>
            <a:prstGeom prst="rect">
              <a:avLst/>
            </a:prstGeom>
            <a:noFill/>
            <a:ln w="9525">
              <a:noFill/>
              <a:miter lim="800000"/>
              <a:headEnd/>
              <a:tailEnd/>
            </a:ln>
          </p:spPr>
        </p:pic>
        <p:pic>
          <p:nvPicPr>
            <p:cNvPr id="78" name="Picture 12" descr="DONKIN1"/>
            <p:cNvPicPr>
              <a:picLocks noChangeAspect="1" noChangeArrowheads="1"/>
            </p:cNvPicPr>
            <p:nvPr/>
          </p:nvPicPr>
          <p:blipFill>
            <a:blip r:embed="rId13" cstate="print"/>
            <a:srcRect/>
            <a:stretch>
              <a:fillRect/>
            </a:stretch>
          </p:blipFill>
          <p:spPr bwMode="auto">
            <a:xfrm>
              <a:off x="3048000" y="3886200"/>
              <a:ext cx="1420812" cy="1227137"/>
            </a:xfrm>
            <a:prstGeom prst="rect">
              <a:avLst/>
            </a:prstGeom>
            <a:noFill/>
            <a:ln w="9525">
              <a:noFill/>
              <a:miter lim="800000"/>
              <a:headEnd/>
              <a:tailEnd/>
            </a:ln>
          </p:spPr>
        </p:pic>
        <p:pic>
          <p:nvPicPr>
            <p:cNvPr id="79" name="Picture 13" descr="NEIDIUM1"/>
            <p:cNvPicPr>
              <a:picLocks noChangeAspect="1" noChangeArrowheads="1"/>
            </p:cNvPicPr>
            <p:nvPr/>
          </p:nvPicPr>
          <p:blipFill>
            <a:blip r:embed="rId14" cstate="print"/>
            <a:srcRect/>
            <a:stretch>
              <a:fillRect/>
            </a:stretch>
          </p:blipFill>
          <p:spPr bwMode="auto">
            <a:xfrm>
              <a:off x="3200400" y="5105400"/>
              <a:ext cx="1349375" cy="1228725"/>
            </a:xfrm>
            <a:prstGeom prst="rect">
              <a:avLst/>
            </a:prstGeom>
            <a:noFill/>
            <a:ln w="9525">
              <a:noFill/>
              <a:miter lim="800000"/>
              <a:headEnd/>
              <a:tailEnd/>
            </a:ln>
          </p:spPr>
        </p:pic>
        <p:pic>
          <p:nvPicPr>
            <p:cNvPr id="80" name="Picture 14" descr="CAVINUL1"/>
            <p:cNvPicPr>
              <a:picLocks noChangeAspect="1" noChangeArrowheads="1"/>
            </p:cNvPicPr>
            <p:nvPr/>
          </p:nvPicPr>
          <p:blipFill>
            <a:blip r:embed="rId15" cstate="print"/>
            <a:srcRect/>
            <a:stretch>
              <a:fillRect/>
            </a:stretch>
          </p:blipFill>
          <p:spPr bwMode="auto">
            <a:xfrm>
              <a:off x="4419600" y="228600"/>
              <a:ext cx="1336675" cy="1222375"/>
            </a:xfrm>
            <a:prstGeom prst="rect">
              <a:avLst/>
            </a:prstGeom>
            <a:noFill/>
            <a:ln w="9525">
              <a:noFill/>
              <a:miter lim="800000"/>
              <a:headEnd/>
              <a:tailEnd/>
            </a:ln>
          </p:spPr>
        </p:pic>
        <p:pic>
          <p:nvPicPr>
            <p:cNvPr id="81" name="Picture 15" descr="DICTYON1"/>
            <p:cNvPicPr>
              <a:picLocks noChangeAspect="1" noChangeArrowheads="1"/>
            </p:cNvPicPr>
            <p:nvPr/>
          </p:nvPicPr>
          <p:blipFill>
            <a:blip r:embed="rId16" cstate="print"/>
            <a:srcRect/>
            <a:stretch>
              <a:fillRect/>
            </a:stretch>
          </p:blipFill>
          <p:spPr bwMode="auto">
            <a:xfrm>
              <a:off x="3048001" y="1447801"/>
              <a:ext cx="1219200" cy="1219199"/>
            </a:xfrm>
            <a:prstGeom prst="rect">
              <a:avLst/>
            </a:prstGeom>
            <a:noFill/>
            <a:ln w="9525">
              <a:noFill/>
              <a:miter lim="800000"/>
              <a:headEnd/>
              <a:tailEnd/>
            </a:ln>
          </p:spPr>
        </p:pic>
        <p:pic>
          <p:nvPicPr>
            <p:cNvPr id="82" name="Picture 16" descr="TRICERA1"/>
            <p:cNvPicPr>
              <a:picLocks noChangeAspect="1" noChangeArrowheads="1"/>
            </p:cNvPicPr>
            <p:nvPr/>
          </p:nvPicPr>
          <p:blipFill>
            <a:blip r:embed="rId17" cstate="print"/>
            <a:srcRect/>
            <a:stretch>
              <a:fillRect/>
            </a:stretch>
          </p:blipFill>
          <p:spPr bwMode="auto">
            <a:xfrm>
              <a:off x="2971800" y="2667000"/>
              <a:ext cx="1219200" cy="1219200"/>
            </a:xfrm>
            <a:prstGeom prst="rect">
              <a:avLst/>
            </a:prstGeom>
            <a:noFill/>
            <a:ln w="9525">
              <a:noFill/>
              <a:miter lim="800000"/>
              <a:headEnd/>
              <a:tailEnd/>
            </a:ln>
          </p:spPr>
        </p:pic>
        <p:pic>
          <p:nvPicPr>
            <p:cNvPr id="83" name="Picture 17" descr="TRICERA2"/>
            <p:cNvPicPr>
              <a:picLocks noChangeAspect="1" noChangeArrowheads="1"/>
            </p:cNvPicPr>
            <p:nvPr/>
          </p:nvPicPr>
          <p:blipFill>
            <a:blip r:embed="rId18" cstate="print"/>
            <a:srcRect/>
            <a:stretch>
              <a:fillRect/>
            </a:stretch>
          </p:blipFill>
          <p:spPr bwMode="auto">
            <a:xfrm>
              <a:off x="4419600" y="3886200"/>
              <a:ext cx="1481138" cy="1227137"/>
            </a:xfrm>
            <a:prstGeom prst="rect">
              <a:avLst/>
            </a:prstGeom>
            <a:noFill/>
            <a:ln w="9525">
              <a:noFill/>
              <a:miter lim="800000"/>
              <a:headEnd/>
              <a:tailEnd/>
            </a:ln>
          </p:spPr>
        </p:pic>
        <p:pic>
          <p:nvPicPr>
            <p:cNvPr id="84" name="Picture 18" descr="ASTEROM1"/>
            <p:cNvPicPr>
              <a:picLocks noChangeAspect="1" noChangeArrowheads="1"/>
            </p:cNvPicPr>
            <p:nvPr/>
          </p:nvPicPr>
          <p:blipFill>
            <a:blip r:embed="rId19" cstate="print"/>
            <a:srcRect/>
            <a:stretch>
              <a:fillRect/>
            </a:stretch>
          </p:blipFill>
          <p:spPr bwMode="auto">
            <a:xfrm>
              <a:off x="4267200" y="1447800"/>
              <a:ext cx="1541462" cy="1225550"/>
            </a:xfrm>
            <a:prstGeom prst="rect">
              <a:avLst/>
            </a:prstGeom>
            <a:noFill/>
            <a:ln w="9525">
              <a:noFill/>
              <a:miter lim="800000"/>
              <a:headEnd/>
              <a:tailEnd/>
            </a:ln>
          </p:spPr>
        </p:pic>
        <p:pic>
          <p:nvPicPr>
            <p:cNvPr id="85" name="Picture 19" descr="ASTEROM2"/>
            <p:cNvPicPr>
              <a:picLocks noChangeAspect="1" noChangeArrowheads="1"/>
            </p:cNvPicPr>
            <p:nvPr/>
          </p:nvPicPr>
          <p:blipFill>
            <a:blip r:embed="rId20" cstate="print"/>
            <a:srcRect/>
            <a:stretch>
              <a:fillRect/>
            </a:stretch>
          </p:blipFill>
          <p:spPr bwMode="auto">
            <a:xfrm>
              <a:off x="4572000" y="5105400"/>
              <a:ext cx="1490663" cy="1225550"/>
            </a:xfrm>
            <a:prstGeom prst="rect">
              <a:avLst/>
            </a:prstGeom>
            <a:noFill/>
            <a:ln w="9525">
              <a:noFill/>
              <a:miter lim="800000"/>
              <a:headEnd/>
              <a:tailEnd/>
            </a:ln>
          </p:spPr>
        </p:pic>
        <p:pic>
          <p:nvPicPr>
            <p:cNvPr id="86" name="Picture 20" descr="ARACHNO1"/>
            <p:cNvPicPr>
              <a:picLocks noChangeAspect="1" noChangeArrowheads="1"/>
            </p:cNvPicPr>
            <p:nvPr/>
          </p:nvPicPr>
          <p:blipFill>
            <a:blip r:embed="rId21" cstate="print"/>
            <a:srcRect/>
            <a:stretch>
              <a:fillRect/>
            </a:stretch>
          </p:blipFill>
          <p:spPr bwMode="auto">
            <a:xfrm>
              <a:off x="5791200" y="228600"/>
              <a:ext cx="1498600" cy="1222375"/>
            </a:xfrm>
            <a:prstGeom prst="rect">
              <a:avLst/>
            </a:prstGeom>
            <a:noFill/>
            <a:ln w="9525">
              <a:noFill/>
              <a:miter lim="800000"/>
              <a:headEnd/>
              <a:tailEnd/>
            </a:ln>
          </p:spPr>
        </p:pic>
        <p:pic>
          <p:nvPicPr>
            <p:cNvPr id="87" name="Picture 21" descr="CRASPED2"/>
            <p:cNvPicPr>
              <a:picLocks noChangeAspect="1" noChangeArrowheads="1"/>
            </p:cNvPicPr>
            <p:nvPr/>
          </p:nvPicPr>
          <p:blipFill>
            <a:blip r:embed="rId22" cstate="print"/>
            <a:srcRect/>
            <a:stretch>
              <a:fillRect/>
            </a:stretch>
          </p:blipFill>
          <p:spPr bwMode="auto">
            <a:xfrm>
              <a:off x="228600" y="228600"/>
              <a:ext cx="1531938" cy="1227138"/>
            </a:xfrm>
            <a:prstGeom prst="rect">
              <a:avLst/>
            </a:prstGeom>
            <a:noFill/>
            <a:ln w="9525">
              <a:noFill/>
              <a:miter lim="800000"/>
              <a:headEnd/>
              <a:tailEnd/>
            </a:ln>
          </p:spPr>
        </p:pic>
        <p:pic>
          <p:nvPicPr>
            <p:cNvPr id="88" name="Picture 22" descr="SHESHU1"/>
            <p:cNvPicPr>
              <a:picLocks noChangeAspect="1" noChangeArrowheads="1"/>
            </p:cNvPicPr>
            <p:nvPr/>
          </p:nvPicPr>
          <p:blipFill>
            <a:blip r:embed="rId23" cstate="print"/>
            <a:srcRect/>
            <a:stretch>
              <a:fillRect/>
            </a:stretch>
          </p:blipFill>
          <p:spPr bwMode="auto">
            <a:xfrm>
              <a:off x="4191000" y="2667000"/>
              <a:ext cx="1439862" cy="1219200"/>
            </a:xfrm>
            <a:prstGeom prst="rect">
              <a:avLst/>
            </a:prstGeom>
            <a:noFill/>
            <a:ln w="9525">
              <a:noFill/>
              <a:miter lim="800000"/>
              <a:headEnd/>
              <a:tailEnd/>
            </a:ln>
          </p:spPr>
        </p:pic>
        <p:pic>
          <p:nvPicPr>
            <p:cNvPr id="89" name="Picture 23" descr="SPINE2"/>
            <p:cNvPicPr>
              <a:picLocks noChangeAspect="1" noChangeArrowheads="1"/>
            </p:cNvPicPr>
            <p:nvPr/>
          </p:nvPicPr>
          <p:blipFill>
            <a:blip r:embed="rId24" cstate="print"/>
            <a:srcRect/>
            <a:stretch>
              <a:fillRect/>
            </a:stretch>
          </p:blipFill>
          <p:spPr bwMode="auto">
            <a:xfrm>
              <a:off x="5638800" y="2667000"/>
              <a:ext cx="1670050" cy="1223962"/>
            </a:xfrm>
            <a:prstGeom prst="rect">
              <a:avLst/>
            </a:prstGeom>
            <a:noFill/>
            <a:ln w="9525">
              <a:noFill/>
              <a:miter lim="800000"/>
              <a:headEnd/>
              <a:tailEnd/>
            </a:ln>
          </p:spPr>
        </p:pic>
        <p:pic>
          <p:nvPicPr>
            <p:cNvPr id="90" name="Picture 24" descr="CORETHR2"/>
            <p:cNvPicPr>
              <a:picLocks noChangeAspect="1" noChangeArrowheads="1"/>
            </p:cNvPicPr>
            <p:nvPr/>
          </p:nvPicPr>
          <p:blipFill>
            <a:blip r:embed="rId25" cstate="print"/>
            <a:srcRect/>
            <a:stretch>
              <a:fillRect/>
            </a:stretch>
          </p:blipFill>
          <p:spPr bwMode="auto">
            <a:xfrm>
              <a:off x="7239000" y="3886200"/>
              <a:ext cx="1600200" cy="1227137"/>
            </a:xfrm>
            <a:prstGeom prst="rect">
              <a:avLst/>
            </a:prstGeom>
            <a:noFill/>
            <a:ln w="9525">
              <a:noFill/>
              <a:miter lim="800000"/>
              <a:headEnd/>
              <a:tailEnd/>
            </a:ln>
          </p:spPr>
        </p:pic>
        <p:pic>
          <p:nvPicPr>
            <p:cNvPr id="91" name="Picture 25" descr="BACTER1"/>
            <p:cNvPicPr>
              <a:picLocks noChangeAspect="1" noChangeArrowheads="1"/>
            </p:cNvPicPr>
            <p:nvPr/>
          </p:nvPicPr>
          <p:blipFill>
            <a:blip r:embed="rId26" cstate="print"/>
            <a:srcRect/>
            <a:stretch>
              <a:fillRect/>
            </a:stretch>
          </p:blipFill>
          <p:spPr bwMode="auto">
            <a:xfrm>
              <a:off x="5791200" y="1447800"/>
              <a:ext cx="1514475" cy="1222375"/>
            </a:xfrm>
            <a:prstGeom prst="rect">
              <a:avLst/>
            </a:prstGeom>
            <a:noFill/>
            <a:ln w="9525">
              <a:noFill/>
              <a:miter lim="800000"/>
              <a:headEnd/>
              <a:tailEnd/>
            </a:ln>
          </p:spPr>
        </p:pic>
        <p:pic>
          <p:nvPicPr>
            <p:cNvPr id="92" name="Picture 26" descr="PYXILL1"/>
            <p:cNvPicPr>
              <a:picLocks noChangeAspect="1" noChangeArrowheads="1"/>
            </p:cNvPicPr>
            <p:nvPr/>
          </p:nvPicPr>
          <p:blipFill>
            <a:blip r:embed="rId27" cstate="print"/>
            <a:srcRect/>
            <a:stretch>
              <a:fillRect/>
            </a:stretch>
          </p:blipFill>
          <p:spPr bwMode="auto">
            <a:xfrm>
              <a:off x="7315200" y="228600"/>
              <a:ext cx="1490663" cy="1225550"/>
            </a:xfrm>
            <a:prstGeom prst="rect">
              <a:avLst/>
            </a:prstGeom>
            <a:noFill/>
            <a:ln w="9525">
              <a:noFill/>
              <a:miter lim="800000"/>
              <a:headEnd/>
              <a:tailEnd/>
            </a:ln>
          </p:spPr>
        </p:pic>
        <p:pic>
          <p:nvPicPr>
            <p:cNvPr id="93" name="Picture 27" descr="SYNDET1"/>
            <p:cNvPicPr>
              <a:picLocks noChangeAspect="1" noChangeArrowheads="1"/>
            </p:cNvPicPr>
            <p:nvPr/>
          </p:nvPicPr>
          <p:blipFill>
            <a:blip r:embed="rId28" cstate="print"/>
            <a:srcRect/>
            <a:stretch>
              <a:fillRect/>
            </a:stretch>
          </p:blipFill>
          <p:spPr bwMode="auto">
            <a:xfrm>
              <a:off x="7239000" y="2667000"/>
              <a:ext cx="1562100" cy="1228725"/>
            </a:xfrm>
            <a:prstGeom prst="rect">
              <a:avLst/>
            </a:prstGeom>
            <a:noFill/>
            <a:ln w="9525">
              <a:noFill/>
              <a:miter lim="800000"/>
              <a:headEnd/>
              <a:tailEnd/>
            </a:ln>
          </p:spPr>
        </p:pic>
        <p:pic>
          <p:nvPicPr>
            <p:cNvPr id="94" name="Picture 28" descr="SYNDET2"/>
            <p:cNvPicPr>
              <a:picLocks noChangeAspect="1" noChangeArrowheads="1"/>
            </p:cNvPicPr>
            <p:nvPr/>
          </p:nvPicPr>
          <p:blipFill>
            <a:blip r:embed="rId29" cstate="print"/>
            <a:srcRect/>
            <a:stretch>
              <a:fillRect/>
            </a:stretch>
          </p:blipFill>
          <p:spPr bwMode="auto">
            <a:xfrm>
              <a:off x="5943600" y="3886200"/>
              <a:ext cx="1295400" cy="1230312"/>
            </a:xfrm>
            <a:prstGeom prst="rect">
              <a:avLst/>
            </a:prstGeom>
            <a:noFill/>
            <a:ln w="9525">
              <a:noFill/>
              <a:miter lim="800000"/>
              <a:headEnd/>
              <a:tailEnd/>
            </a:ln>
          </p:spPr>
        </p:pic>
        <p:pic>
          <p:nvPicPr>
            <p:cNvPr id="95" name="Picture 29" descr="ROPER2"/>
            <p:cNvPicPr>
              <a:picLocks noChangeAspect="1" noChangeArrowheads="1"/>
            </p:cNvPicPr>
            <p:nvPr/>
          </p:nvPicPr>
          <p:blipFill>
            <a:blip r:embed="rId30" cstate="print"/>
            <a:srcRect/>
            <a:stretch>
              <a:fillRect/>
            </a:stretch>
          </p:blipFill>
          <p:spPr bwMode="auto">
            <a:xfrm>
              <a:off x="7315200" y="1447800"/>
              <a:ext cx="1490663" cy="1225550"/>
            </a:xfrm>
            <a:prstGeom prst="rect">
              <a:avLst/>
            </a:prstGeom>
            <a:noFill/>
            <a:ln w="9525">
              <a:noFill/>
              <a:miter lim="800000"/>
              <a:headEnd/>
              <a:tailEnd/>
            </a:ln>
          </p:spPr>
        </p:pic>
        <p:pic>
          <p:nvPicPr>
            <p:cNvPr id="96" name="Picture 30" descr="ROPER1"/>
            <p:cNvPicPr>
              <a:picLocks noChangeAspect="1" noChangeArrowheads="1"/>
            </p:cNvPicPr>
            <p:nvPr/>
          </p:nvPicPr>
          <p:blipFill>
            <a:blip r:embed="rId31" cstate="print"/>
            <a:srcRect/>
            <a:stretch>
              <a:fillRect/>
            </a:stretch>
          </p:blipFill>
          <p:spPr bwMode="auto">
            <a:xfrm>
              <a:off x="6019800" y="5105400"/>
              <a:ext cx="1371599" cy="1223963"/>
            </a:xfrm>
            <a:prstGeom prst="rect">
              <a:avLst/>
            </a:prstGeom>
            <a:noFill/>
            <a:ln w="9525">
              <a:noFill/>
              <a:miter lim="800000"/>
              <a:headEnd/>
              <a:tailEnd/>
            </a:ln>
          </p:spPr>
        </p:pic>
        <p:pic>
          <p:nvPicPr>
            <p:cNvPr id="97" name="Picture 31" descr="ACTINOC1"/>
            <p:cNvPicPr>
              <a:picLocks noChangeAspect="1" noChangeArrowheads="1"/>
            </p:cNvPicPr>
            <p:nvPr/>
          </p:nvPicPr>
          <p:blipFill>
            <a:blip r:embed="rId32" cstate="print"/>
            <a:srcRect/>
            <a:stretch>
              <a:fillRect/>
            </a:stretch>
          </p:blipFill>
          <p:spPr bwMode="auto">
            <a:xfrm>
              <a:off x="7391400" y="5105400"/>
              <a:ext cx="1447800" cy="1227138"/>
            </a:xfrm>
            <a:prstGeom prst="rect">
              <a:avLst/>
            </a:prstGeom>
            <a:noFill/>
            <a:ln w="9525">
              <a:noFill/>
              <a:miter lim="800000"/>
              <a:headEnd/>
              <a:tailEnd/>
            </a:ln>
          </p:spPr>
        </p:pic>
      </p:grpSp>
      <p:sp>
        <p:nvSpPr>
          <p:cNvPr id="98" name="Text Box 32"/>
          <p:cNvSpPr txBox="1">
            <a:spLocks noChangeAspect="1" noChangeArrowheads="1"/>
          </p:cNvSpPr>
          <p:nvPr/>
        </p:nvSpPr>
        <p:spPr bwMode="auto">
          <a:xfrm>
            <a:off x="7021513" y="6411913"/>
            <a:ext cx="184150" cy="304800"/>
          </a:xfrm>
          <a:prstGeom prst="rect">
            <a:avLst/>
          </a:prstGeom>
          <a:noFill/>
          <a:ln w="9525">
            <a:noFill/>
            <a:miter lim="800000"/>
            <a:headEnd/>
            <a:tailEnd/>
          </a:ln>
          <a:effectLst/>
        </p:spPr>
        <p:txBody>
          <a:bodyPr wrap="none">
            <a:spAutoFit/>
          </a:bodyPr>
          <a:lstStyle/>
          <a:p>
            <a:endParaRPr lang="en-US" sz="1400">
              <a:latin typeface="Times New Roman" pitchFamily="18" charset="0"/>
            </a:endParaRPr>
          </a:p>
        </p:txBody>
      </p:sp>
      <p:sp>
        <p:nvSpPr>
          <p:cNvPr id="99" name="Rectangle 98"/>
          <p:cNvSpPr/>
          <p:nvPr/>
        </p:nvSpPr>
        <p:spPr>
          <a:xfrm>
            <a:off x="5715000" y="5943600"/>
            <a:ext cx="3103049" cy="338554"/>
          </a:xfrm>
          <a:prstGeom prst="rect">
            <a:avLst/>
          </a:prstGeom>
          <a:solidFill>
            <a:schemeClr val="accent5"/>
          </a:solidFill>
        </p:spPr>
        <p:txBody>
          <a:bodyPr wrap="square">
            <a:spAutoFit/>
          </a:bodyPr>
          <a:lstStyle/>
          <a:p>
            <a:r>
              <a:rPr lang="en-US" sz="1600" dirty="0" smtClean="0">
                <a:latin typeface="+mj-lt"/>
              </a:rPr>
              <a:t>Images from: Round et al., 1990</a:t>
            </a:r>
            <a:endParaRPr lang="en-US" sz="1600" dirty="0">
              <a:latin typeface="+mj-lt"/>
            </a:endParaRPr>
          </a:p>
        </p:txBody>
      </p:sp>
      <p:sp>
        <p:nvSpPr>
          <p:cNvPr id="38"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39" name="Date Placeholder 4"/>
          <p:cNvSpPr>
            <a:spLocks noGrp="1"/>
          </p:cNvSpPr>
          <p:nvPr>
            <p:ph type="dt" sz="half" idx="10"/>
          </p:nvPr>
        </p:nvSpPr>
        <p:spPr>
          <a:xfrm>
            <a:off x="5930464" y="6397644"/>
            <a:ext cx="3044952" cy="365760"/>
          </a:xfrm>
        </p:spPr>
        <p:txBody>
          <a:bodyPr/>
          <a:lstStyle/>
          <a:p>
            <a:r>
              <a:rPr lang="en-US" dirty="0" smtClean="0"/>
              <a:t>Scripps Classroom Connection</a:t>
            </a:r>
            <a:endParaRPr lang="en-US" dirty="0"/>
          </a:p>
        </p:txBody>
      </p:sp>
      <p:sp>
        <p:nvSpPr>
          <p:cNvPr id="40" name="TextBox 39"/>
          <p:cNvSpPr txBox="1"/>
          <p:nvPr/>
        </p:nvSpPr>
        <p:spPr>
          <a:xfrm>
            <a:off x="1219200" y="304800"/>
            <a:ext cx="6629400" cy="1077218"/>
          </a:xfrm>
          <a:prstGeom prst="rect">
            <a:avLst/>
          </a:prstGeom>
          <a:solidFill>
            <a:schemeClr val="accent5"/>
          </a:solidFill>
        </p:spPr>
        <p:txBody>
          <a:bodyPr wrap="square" rtlCol="0">
            <a:spAutoFit/>
          </a:bodyPr>
          <a:lstStyle/>
          <a:p>
            <a:pPr algn="ctr"/>
            <a:r>
              <a:rPr lang="en-US" sz="3200" dirty="0" smtClean="0">
                <a:solidFill>
                  <a:schemeClr val="bg1"/>
                </a:solidFill>
              </a:rPr>
              <a:t>Frustule and its structures</a:t>
            </a:r>
          </a:p>
          <a:p>
            <a:pPr algn="ctr"/>
            <a:r>
              <a:rPr lang="en-US" sz="3200" dirty="0" smtClean="0">
                <a:solidFill>
                  <a:schemeClr val="bg1"/>
                </a:solidFill>
              </a:rPr>
              <a:t>= Unique to diatoms</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Text Box 16"/>
          <p:cNvSpPr txBox="1">
            <a:spLocks noChangeArrowheads="1"/>
          </p:cNvSpPr>
          <p:nvPr/>
        </p:nvSpPr>
        <p:spPr bwMode="auto">
          <a:xfrm>
            <a:off x="5257800" y="152400"/>
            <a:ext cx="3182281" cy="553998"/>
          </a:xfrm>
          <a:prstGeom prst="rect">
            <a:avLst/>
          </a:prstGeom>
          <a:noFill/>
          <a:ln w="9525">
            <a:noFill/>
            <a:miter lim="800000"/>
            <a:headEnd/>
            <a:tailEnd/>
          </a:ln>
          <a:effectLst/>
        </p:spPr>
        <p:txBody>
          <a:bodyPr wrap="none">
            <a:spAutoFit/>
          </a:bodyPr>
          <a:lstStyle/>
          <a:p>
            <a:r>
              <a:rPr lang="en-US" sz="3000" dirty="0" smtClean="0"/>
              <a:t>Lateral symmetry</a:t>
            </a:r>
            <a:endParaRPr lang="en-US" sz="3000" dirty="0"/>
          </a:p>
        </p:txBody>
      </p:sp>
      <p:sp>
        <p:nvSpPr>
          <p:cNvPr id="17" name="Text Box 17"/>
          <p:cNvSpPr txBox="1">
            <a:spLocks noChangeArrowheads="1"/>
          </p:cNvSpPr>
          <p:nvPr/>
        </p:nvSpPr>
        <p:spPr bwMode="auto">
          <a:xfrm>
            <a:off x="838200" y="152400"/>
            <a:ext cx="3076483" cy="553998"/>
          </a:xfrm>
          <a:prstGeom prst="rect">
            <a:avLst/>
          </a:prstGeom>
          <a:noFill/>
          <a:ln w="9525">
            <a:noFill/>
            <a:miter lim="800000"/>
            <a:headEnd/>
            <a:tailEnd/>
          </a:ln>
          <a:effectLst/>
        </p:spPr>
        <p:txBody>
          <a:bodyPr wrap="none">
            <a:spAutoFit/>
          </a:bodyPr>
          <a:lstStyle/>
          <a:p>
            <a:r>
              <a:rPr lang="en-US" sz="3000" dirty="0" smtClean="0"/>
              <a:t>Radial symmetry</a:t>
            </a:r>
            <a:endParaRPr lang="en-US" sz="3000" dirty="0"/>
          </a:p>
        </p:txBody>
      </p:sp>
      <p:pic>
        <p:nvPicPr>
          <p:cNvPr id="18" name="Picture 17" descr="Amphora_Sp..png"/>
          <p:cNvPicPr>
            <a:picLocks noChangeAspect="1"/>
          </p:cNvPicPr>
          <p:nvPr/>
        </p:nvPicPr>
        <p:blipFill>
          <a:blip r:embed="rId3" cstate="print"/>
          <a:srcRect r="2908"/>
          <a:stretch>
            <a:fillRect/>
          </a:stretch>
        </p:blipFill>
        <p:spPr>
          <a:xfrm>
            <a:off x="5334000" y="4648200"/>
            <a:ext cx="2743200" cy="1519806"/>
          </a:xfrm>
          <a:prstGeom prst="rect">
            <a:avLst/>
          </a:prstGeom>
          <a:ln>
            <a:noFill/>
          </a:ln>
        </p:spPr>
      </p:pic>
      <p:pic>
        <p:nvPicPr>
          <p:cNvPr id="21" name="Picture 20" descr="Cymbella perpusilla.png"/>
          <p:cNvPicPr>
            <a:picLocks noChangeAspect="1"/>
          </p:cNvPicPr>
          <p:nvPr/>
        </p:nvPicPr>
        <p:blipFill>
          <a:blip r:embed="rId4" cstate="print"/>
          <a:stretch>
            <a:fillRect/>
          </a:stretch>
        </p:blipFill>
        <p:spPr>
          <a:xfrm>
            <a:off x="6781800" y="762000"/>
            <a:ext cx="2168769" cy="1905000"/>
          </a:xfrm>
          <a:prstGeom prst="rect">
            <a:avLst/>
          </a:prstGeom>
          <a:ln>
            <a:noFill/>
          </a:ln>
        </p:spPr>
      </p:pic>
      <p:pic>
        <p:nvPicPr>
          <p:cNvPr id="22" name="Picture 21" descr="Diploneis bombus.png"/>
          <p:cNvPicPr>
            <a:picLocks noChangeAspect="1"/>
          </p:cNvPicPr>
          <p:nvPr/>
        </p:nvPicPr>
        <p:blipFill>
          <a:blip r:embed="rId5" cstate="print"/>
          <a:stretch>
            <a:fillRect/>
          </a:stretch>
        </p:blipFill>
        <p:spPr>
          <a:xfrm>
            <a:off x="4343400" y="838200"/>
            <a:ext cx="2353705" cy="1721986"/>
          </a:xfrm>
          <a:prstGeom prst="rect">
            <a:avLst/>
          </a:prstGeom>
          <a:ln>
            <a:noFill/>
          </a:ln>
        </p:spPr>
      </p:pic>
      <p:pic>
        <p:nvPicPr>
          <p:cNvPr id="24" name="Picture 23" descr="Staurosirella pinnata.png"/>
          <p:cNvPicPr>
            <a:picLocks noChangeAspect="1"/>
          </p:cNvPicPr>
          <p:nvPr/>
        </p:nvPicPr>
        <p:blipFill>
          <a:blip r:embed="rId6" cstate="print"/>
          <a:srcRect/>
          <a:stretch>
            <a:fillRect/>
          </a:stretch>
        </p:blipFill>
        <p:spPr>
          <a:xfrm>
            <a:off x="5638800" y="2743200"/>
            <a:ext cx="2362200" cy="1831201"/>
          </a:xfrm>
          <a:prstGeom prst="rect">
            <a:avLst/>
          </a:prstGeom>
          <a:ln>
            <a:noFill/>
          </a:ln>
        </p:spPr>
      </p:pic>
      <p:pic>
        <p:nvPicPr>
          <p:cNvPr id="25" name="Picture 24" descr="Stephanodiscus minutulus.png"/>
          <p:cNvPicPr>
            <a:picLocks noChangeAspect="1"/>
          </p:cNvPicPr>
          <p:nvPr/>
        </p:nvPicPr>
        <p:blipFill>
          <a:blip r:embed="rId7" cstate="print"/>
          <a:stretch>
            <a:fillRect/>
          </a:stretch>
        </p:blipFill>
        <p:spPr>
          <a:xfrm>
            <a:off x="2514600" y="3429000"/>
            <a:ext cx="2133600" cy="1955221"/>
          </a:xfrm>
          <a:prstGeom prst="rect">
            <a:avLst/>
          </a:prstGeom>
          <a:ln>
            <a:noFill/>
          </a:ln>
        </p:spPr>
      </p:pic>
      <p:pic>
        <p:nvPicPr>
          <p:cNvPr id="27" name="Picture 26" descr="T. pseudonana_2.png"/>
          <p:cNvPicPr>
            <a:picLocks noChangeAspect="1"/>
          </p:cNvPicPr>
          <p:nvPr/>
        </p:nvPicPr>
        <p:blipFill>
          <a:blip r:embed="rId8" cstate="print"/>
          <a:stretch>
            <a:fillRect/>
          </a:stretch>
        </p:blipFill>
        <p:spPr>
          <a:xfrm>
            <a:off x="304800" y="3581400"/>
            <a:ext cx="2057400" cy="2218344"/>
          </a:xfrm>
          <a:prstGeom prst="rect">
            <a:avLst/>
          </a:prstGeom>
          <a:ln>
            <a:noFill/>
          </a:ln>
        </p:spPr>
      </p:pic>
      <p:pic>
        <p:nvPicPr>
          <p:cNvPr id="28" name="Picture 27" descr="T. pseudonana_3.png"/>
          <p:cNvPicPr>
            <a:picLocks noChangeAspect="1"/>
          </p:cNvPicPr>
          <p:nvPr/>
        </p:nvPicPr>
        <p:blipFill>
          <a:blip r:embed="rId9" cstate="print"/>
          <a:stretch>
            <a:fillRect/>
          </a:stretch>
        </p:blipFill>
        <p:spPr>
          <a:xfrm>
            <a:off x="990600" y="914400"/>
            <a:ext cx="2293150" cy="2362200"/>
          </a:xfrm>
          <a:prstGeom prst="rect">
            <a:avLst/>
          </a:prstGeom>
          <a:ln>
            <a:noFill/>
          </a:ln>
        </p:spPr>
      </p:pic>
      <p:sp>
        <p:nvSpPr>
          <p:cNvPr id="13"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4"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Reproduction: Asexual</a:t>
            </a:r>
            <a:endParaRPr lang="en-US" dirty="0"/>
          </a:p>
        </p:txBody>
      </p:sp>
      <p:grpSp>
        <p:nvGrpSpPr>
          <p:cNvPr id="11" name="Group 157"/>
          <p:cNvGrpSpPr>
            <a:grpSpLocks/>
          </p:cNvGrpSpPr>
          <p:nvPr/>
        </p:nvGrpSpPr>
        <p:grpSpPr bwMode="auto">
          <a:xfrm>
            <a:off x="3816350" y="2579688"/>
            <a:ext cx="1462088" cy="2182812"/>
            <a:chOff x="3616" y="1465"/>
            <a:chExt cx="921" cy="1375"/>
          </a:xfrm>
        </p:grpSpPr>
        <p:grpSp>
          <p:nvGrpSpPr>
            <p:cNvPr id="12" name="Group 156"/>
            <p:cNvGrpSpPr>
              <a:grpSpLocks/>
            </p:cNvGrpSpPr>
            <p:nvPr/>
          </p:nvGrpSpPr>
          <p:grpSpPr bwMode="auto">
            <a:xfrm>
              <a:off x="3616" y="1465"/>
              <a:ext cx="921" cy="1375"/>
              <a:chOff x="3616" y="1465"/>
              <a:chExt cx="921" cy="1375"/>
            </a:xfrm>
          </p:grpSpPr>
          <p:grpSp>
            <p:nvGrpSpPr>
              <p:cNvPr id="14" name="Group 88"/>
              <p:cNvGrpSpPr>
                <a:grpSpLocks noChangeAspect="1"/>
              </p:cNvGrpSpPr>
              <p:nvPr/>
            </p:nvGrpSpPr>
            <p:grpSpPr bwMode="auto">
              <a:xfrm>
                <a:off x="3616" y="1562"/>
                <a:ext cx="90" cy="694"/>
                <a:chOff x="2562" y="1727"/>
                <a:chExt cx="61" cy="472"/>
              </a:xfrm>
            </p:grpSpPr>
            <p:grpSp>
              <p:nvGrpSpPr>
                <p:cNvPr id="36" name="Group 89"/>
                <p:cNvGrpSpPr>
                  <a:grpSpLocks noChangeAspect="1"/>
                </p:cNvGrpSpPr>
                <p:nvPr/>
              </p:nvGrpSpPr>
              <p:grpSpPr bwMode="auto">
                <a:xfrm>
                  <a:off x="2562" y="1727"/>
                  <a:ext cx="61" cy="240"/>
                  <a:chOff x="2562" y="1727"/>
                  <a:chExt cx="61" cy="240"/>
                </a:xfrm>
              </p:grpSpPr>
              <p:sp>
                <p:nvSpPr>
                  <p:cNvPr id="39" name="AutoShape 90"/>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40" name="AutoShape 91"/>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37" name="AutoShape 92"/>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38" name="AutoShape 93"/>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15" name="Group 94"/>
              <p:cNvGrpSpPr>
                <a:grpSpLocks noChangeAspect="1"/>
              </p:cNvGrpSpPr>
              <p:nvPr/>
            </p:nvGrpSpPr>
            <p:grpSpPr bwMode="auto">
              <a:xfrm flipH="1">
                <a:off x="4447" y="1555"/>
                <a:ext cx="90" cy="694"/>
                <a:chOff x="2562" y="1727"/>
                <a:chExt cx="61" cy="472"/>
              </a:xfrm>
            </p:grpSpPr>
            <p:grpSp>
              <p:nvGrpSpPr>
                <p:cNvPr id="31" name="Group 95"/>
                <p:cNvGrpSpPr>
                  <a:grpSpLocks noChangeAspect="1"/>
                </p:cNvGrpSpPr>
                <p:nvPr/>
              </p:nvGrpSpPr>
              <p:grpSpPr bwMode="auto">
                <a:xfrm>
                  <a:off x="2562" y="1727"/>
                  <a:ext cx="61" cy="240"/>
                  <a:chOff x="2562" y="1727"/>
                  <a:chExt cx="61" cy="240"/>
                </a:xfrm>
              </p:grpSpPr>
              <p:sp>
                <p:nvSpPr>
                  <p:cNvPr id="34" name="AutoShape 96"/>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35" name="AutoShape 97"/>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32" name="AutoShape 98"/>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33" name="AutoShape 99"/>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16" name="Group 100"/>
              <p:cNvGrpSpPr>
                <a:grpSpLocks noChangeAspect="1"/>
              </p:cNvGrpSpPr>
              <p:nvPr/>
            </p:nvGrpSpPr>
            <p:grpSpPr bwMode="auto">
              <a:xfrm>
                <a:off x="4411" y="2065"/>
                <a:ext cx="89" cy="694"/>
                <a:chOff x="2562" y="1727"/>
                <a:chExt cx="61" cy="472"/>
              </a:xfrm>
            </p:grpSpPr>
            <p:grpSp>
              <p:nvGrpSpPr>
                <p:cNvPr id="26" name="Group 101"/>
                <p:cNvGrpSpPr>
                  <a:grpSpLocks noChangeAspect="1"/>
                </p:cNvGrpSpPr>
                <p:nvPr/>
              </p:nvGrpSpPr>
              <p:grpSpPr bwMode="auto">
                <a:xfrm>
                  <a:off x="2562" y="1727"/>
                  <a:ext cx="61" cy="240"/>
                  <a:chOff x="2562" y="1727"/>
                  <a:chExt cx="61" cy="240"/>
                </a:xfrm>
              </p:grpSpPr>
              <p:sp>
                <p:nvSpPr>
                  <p:cNvPr id="29" name="AutoShape 102"/>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30" name="AutoShape 103"/>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27" name="AutoShape 104"/>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28" name="AutoShape 105"/>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17" name="Group 106"/>
              <p:cNvGrpSpPr>
                <a:grpSpLocks noChangeAspect="1"/>
              </p:cNvGrpSpPr>
              <p:nvPr/>
            </p:nvGrpSpPr>
            <p:grpSpPr bwMode="auto">
              <a:xfrm flipH="1">
                <a:off x="3656" y="2061"/>
                <a:ext cx="89" cy="694"/>
                <a:chOff x="2562" y="1727"/>
                <a:chExt cx="61" cy="472"/>
              </a:xfrm>
            </p:grpSpPr>
            <p:grpSp>
              <p:nvGrpSpPr>
                <p:cNvPr id="21" name="Group 107"/>
                <p:cNvGrpSpPr>
                  <a:grpSpLocks noChangeAspect="1"/>
                </p:cNvGrpSpPr>
                <p:nvPr/>
              </p:nvGrpSpPr>
              <p:grpSpPr bwMode="auto">
                <a:xfrm>
                  <a:off x="2562" y="1727"/>
                  <a:ext cx="61" cy="240"/>
                  <a:chOff x="2562" y="1727"/>
                  <a:chExt cx="61" cy="240"/>
                </a:xfrm>
              </p:grpSpPr>
              <p:sp>
                <p:nvSpPr>
                  <p:cNvPr id="24" name="AutoShape 108"/>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25" name="AutoShape 109"/>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22" name="AutoShape 110"/>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23" name="AutoShape 111"/>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18" name="AutoShape 112"/>
              <p:cNvSpPr>
                <a:spLocks noChangeAspect="1" noChangeArrowheads="1"/>
              </p:cNvSpPr>
              <p:nvPr/>
            </p:nvSpPr>
            <p:spPr bwMode="auto">
              <a:xfrm>
                <a:off x="3711" y="1566"/>
                <a:ext cx="733" cy="549"/>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19" name="AutoShape 113"/>
              <p:cNvSpPr>
                <a:spLocks noChangeAspect="1" noChangeArrowheads="1"/>
              </p:cNvSpPr>
              <p:nvPr/>
            </p:nvSpPr>
            <p:spPr bwMode="auto">
              <a:xfrm rot="5400000">
                <a:off x="4012" y="1109"/>
                <a:ext cx="134" cy="846"/>
              </a:xfrm>
              <a:prstGeom prst="moon">
                <a:avLst>
                  <a:gd name="adj" fmla="val 47917"/>
                </a:avLst>
              </a:prstGeom>
              <a:solidFill>
                <a:srgbClr val="00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20" name="AutoShape 114"/>
              <p:cNvSpPr>
                <a:spLocks noChangeAspect="1" noChangeArrowheads="1"/>
              </p:cNvSpPr>
              <p:nvPr/>
            </p:nvSpPr>
            <p:spPr bwMode="auto">
              <a:xfrm rot="16200000" flipV="1">
                <a:off x="4015" y="2383"/>
                <a:ext cx="134" cy="779"/>
              </a:xfrm>
              <a:prstGeom prst="moon">
                <a:avLst>
                  <a:gd name="adj" fmla="val 47917"/>
                </a:avLst>
              </a:prstGeom>
              <a:solidFill>
                <a:srgbClr val="00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13" name="AutoShape 115"/>
            <p:cNvSpPr>
              <a:spLocks noChangeAspect="1" noChangeArrowheads="1"/>
            </p:cNvSpPr>
            <p:nvPr/>
          </p:nvSpPr>
          <p:spPr bwMode="auto">
            <a:xfrm>
              <a:off x="3729" y="2205"/>
              <a:ext cx="696" cy="532"/>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41" name="AutoShape 116"/>
          <p:cNvSpPr>
            <a:spLocks noChangeAspect="1" noChangeArrowheads="1"/>
          </p:cNvSpPr>
          <p:nvPr/>
        </p:nvSpPr>
        <p:spPr bwMode="auto">
          <a:xfrm rot="5400000">
            <a:off x="4495006" y="3294857"/>
            <a:ext cx="104775" cy="1055688"/>
          </a:xfrm>
          <a:prstGeom prst="moon">
            <a:avLst>
              <a:gd name="adj" fmla="val 47917"/>
            </a:avLst>
          </a:prstGeom>
          <a:solidFill>
            <a:srgbClr val="00FF00"/>
          </a:solidFill>
          <a:ln w="9525">
            <a:solidFill>
              <a:schemeClr val="tx1"/>
            </a:solidFill>
            <a:prstDash val="solid"/>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42" name="AutoShape 117"/>
          <p:cNvSpPr>
            <a:spLocks noChangeAspect="1" noChangeArrowheads="1"/>
          </p:cNvSpPr>
          <p:nvPr/>
        </p:nvSpPr>
        <p:spPr bwMode="auto">
          <a:xfrm rot="16200000" flipV="1">
            <a:off x="4493419" y="2990056"/>
            <a:ext cx="104775" cy="1109663"/>
          </a:xfrm>
          <a:prstGeom prst="moon">
            <a:avLst>
              <a:gd name="adj" fmla="val 47917"/>
            </a:avLst>
          </a:prstGeom>
          <a:solidFill>
            <a:srgbClr val="00FF00"/>
          </a:solidFill>
          <a:ln w="9525">
            <a:solidFill>
              <a:schemeClr val="tx1"/>
            </a:solidFill>
            <a:prstDash val="solid"/>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nvGrpSpPr>
          <p:cNvPr id="43" name="Group 155"/>
          <p:cNvGrpSpPr>
            <a:grpSpLocks/>
          </p:cNvGrpSpPr>
          <p:nvPr/>
        </p:nvGrpSpPr>
        <p:grpSpPr bwMode="auto">
          <a:xfrm>
            <a:off x="1905000" y="2590800"/>
            <a:ext cx="1462088" cy="2182813"/>
            <a:chOff x="2200" y="1472"/>
            <a:chExt cx="921" cy="1375"/>
          </a:xfrm>
        </p:grpSpPr>
        <p:grpSp>
          <p:nvGrpSpPr>
            <p:cNvPr id="44" name="Group 127"/>
            <p:cNvGrpSpPr>
              <a:grpSpLocks noChangeAspect="1"/>
            </p:cNvGrpSpPr>
            <p:nvPr/>
          </p:nvGrpSpPr>
          <p:grpSpPr bwMode="auto">
            <a:xfrm>
              <a:off x="2200" y="1569"/>
              <a:ext cx="90" cy="694"/>
              <a:chOff x="2562" y="1727"/>
              <a:chExt cx="61" cy="472"/>
            </a:xfrm>
          </p:grpSpPr>
          <p:grpSp>
            <p:nvGrpSpPr>
              <p:cNvPr id="66" name="Group 128"/>
              <p:cNvGrpSpPr>
                <a:grpSpLocks noChangeAspect="1"/>
              </p:cNvGrpSpPr>
              <p:nvPr/>
            </p:nvGrpSpPr>
            <p:grpSpPr bwMode="auto">
              <a:xfrm>
                <a:off x="2562" y="1727"/>
                <a:ext cx="61" cy="240"/>
                <a:chOff x="2562" y="1727"/>
                <a:chExt cx="61" cy="240"/>
              </a:xfrm>
            </p:grpSpPr>
            <p:sp>
              <p:nvSpPr>
                <p:cNvPr id="69" name="AutoShape 129"/>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70" name="AutoShape 130"/>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67" name="AutoShape 131"/>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68" name="AutoShape 132"/>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45" name="Group 133"/>
            <p:cNvGrpSpPr>
              <a:grpSpLocks noChangeAspect="1"/>
            </p:cNvGrpSpPr>
            <p:nvPr/>
          </p:nvGrpSpPr>
          <p:grpSpPr bwMode="auto">
            <a:xfrm flipH="1">
              <a:off x="3031" y="1562"/>
              <a:ext cx="90" cy="694"/>
              <a:chOff x="2562" y="1727"/>
              <a:chExt cx="61" cy="472"/>
            </a:xfrm>
          </p:grpSpPr>
          <p:grpSp>
            <p:nvGrpSpPr>
              <p:cNvPr id="61" name="Group 134"/>
              <p:cNvGrpSpPr>
                <a:grpSpLocks noChangeAspect="1"/>
              </p:cNvGrpSpPr>
              <p:nvPr/>
            </p:nvGrpSpPr>
            <p:grpSpPr bwMode="auto">
              <a:xfrm>
                <a:off x="2562" y="1727"/>
                <a:ext cx="61" cy="240"/>
                <a:chOff x="2562" y="1727"/>
                <a:chExt cx="61" cy="240"/>
              </a:xfrm>
            </p:grpSpPr>
            <p:sp>
              <p:nvSpPr>
                <p:cNvPr id="64" name="AutoShape 135"/>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65" name="AutoShape 136"/>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62" name="AutoShape 137"/>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63" name="AutoShape 138"/>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46" name="Group 139"/>
            <p:cNvGrpSpPr>
              <a:grpSpLocks noChangeAspect="1"/>
            </p:cNvGrpSpPr>
            <p:nvPr/>
          </p:nvGrpSpPr>
          <p:grpSpPr bwMode="auto">
            <a:xfrm>
              <a:off x="2995" y="2072"/>
              <a:ext cx="89" cy="694"/>
              <a:chOff x="2562" y="1727"/>
              <a:chExt cx="61" cy="472"/>
            </a:xfrm>
          </p:grpSpPr>
          <p:grpSp>
            <p:nvGrpSpPr>
              <p:cNvPr id="56" name="Group 140"/>
              <p:cNvGrpSpPr>
                <a:grpSpLocks noChangeAspect="1"/>
              </p:cNvGrpSpPr>
              <p:nvPr/>
            </p:nvGrpSpPr>
            <p:grpSpPr bwMode="auto">
              <a:xfrm>
                <a:off x="2562" y="1727"/>
                <a:ext cx="61" cy="240"/>
                <a:chOff x="2562" y="1727"/>
                <a:chExt cx="61" cy="240"/>
              </a:xfrm>
            </p:grpSpPr>
            <p:sp>
              <p:nvSpPr>
                <p:cNvPr id="59" name="AutoShape 141"/>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60" name="AutoShape 142"/>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57" name="AutoShape 143"/>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58" name="AutoShape 144"/>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47" name="Group 145"/>
            <p:cNvGrpSpPr>
              <a:grpSpLocks noChangeAspect="1"/>
            </p:cNvGrpSpPr>
            <p:nvPr/>
          </p:nvGrpSpPr>
          <p:grpSpPr bwMode="auto">
            <a:xfrm flipH="1">
              <a:off x="2240" y="2068"/>
              <a:ext cx="89" cy="694"/>
              <a:chOff x="2562" y="1727"/>
              <a:chExt cx="61" cy="472"/>
            </a:xfrm>
          </p:grpSpPr>
          <p:grpSp>
            <p:nvGrpSpPr>
              <p:cNvPr id="51" name="Group 146"/>
              <p:cNvGrpSpPr>
                <a:grpSpLocks noChangeAspect="1"/>
              </p:cNvGrpSpPr>
              <p:nvPr/>
            </p:nvGrpSpPr>
            <p:grpSpPr bwMode="auto">
              <a:xfrm>
                <a:off x="2562" y="1727"/>
                <a:ext cx="61" cy="240"/>
                <a:chOff x="2562" y="1727"/>
                <a:chExt cx="61" cy="240"/>
              </a:xfrm>
            </p:grpSpPr>
            <p:sp>
              <p:nvSpPr>
                <p:cNvPr id="54" name="AutoShape 147"/>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55" name="AutoShape 148"/>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52" name="AutoShape 149"/>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53" name="AutoShape 150"/>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48" name="AutoShape 152"/>
            <p:cNvSpPr>
              <a:spLocks noChangeAspect="1" noChangeArrowheads="1"/>
            </p:cNvSpPr>
            <p:nvPr/>
          </p:nvSpPr>
          <p:spPr bwMode="auto">
            <a:xfrm rot="5400000">
              <a:off x="2596" y="1116"/>
              <a:ext cx="134" cy="846"/>
            </a:xfrm>
            <a:prstGeom prst="moon">
              <a:avLst>
                <a:gd name="adj" fmla="val 47917"/>
              </a:avLst>
            </a:prstGeom>
            <a:solidFill>
              <a:srgbClr val="00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49" name="AutoShape 153"/>
            <p:cNvSpPr>
              <a:spLocks noChangeAspect="1" noChangeArrowheads="1"/>
            </p:cNvSpPr>
            <p:nvPr/>
          </p:nvSpPr>
          <p:spPr bwMode="auto">
            <a:xfrm rot="16200000" flipV="1">
              <a:off x="2599" y="2390"/>
              <a:ext cx="134" cy="779"/>
            </a:xfrm>
            <a:prstGeom prst="moon">
              <a:avLst>
                <a:gd name="adj" fmla="val 47917"/>
              </a:avLst>
            </a:prstGeom>
            <a:solidFill>
              <a:srgbClr val="00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50" name="AutoShape 154"/>
            <p:cNvSpPr>
              <a:spLocks noChangeAspect="1" noChangeArrowheads="1"/>
            </p:cNvSpPr>
            <p:nvPr/>
          </p:nvSpPr>
          <p:spPr bwMode="auto">
            <a:xfrm>
              <a:off x="2313" y="1570"/>
              <a:ext cx="696" cy="1174"/>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71" name="Text Box 161"/>
          <p:cNvSpPr txBox="1">
            <a:spLocks noChangeArrowheads="1"/>
          </p:cNvSpPr>
          <p:nvPr/>
        </p:nvSpPr>
        <p:spPr bwMode="auto">
          <a:xfrm>
            <a:off x="2160588" y="2911475"/>
            <a:ext cx="970137"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fontAlgn="base">
              <a:spcBef>
                <a:spcPct val="0"/>
              </a:spcBef>
              <a:spcAft>
                <a:spcPct val="0"/>
              </a:spcAft>
            </a:pPr>
            <a:r>
              <a:rPr lang="en-US" sz="1200" b="1">
                <a:latin typeface="Arial" pitchFamily="34" charset="0"/>
                <a:cs typeface="Arial" pitchFamily="34" charset="0"/>
              </a:rPr>
              <a:t>Cytoplasm</a:t>
            </a:r>
          </a:p>
        </p:txBody>
      </p:sp>
      <p:sp>
        <p:nvSpPr>
          <p:cNvPr id="72" name="Text Box 162"/>
          <p:cNvSpPr txBox="1">
            <a:spLocks noChangeArrowheads="1"/>
          </p:cNvSpPr>
          <p:nvPr/>
        </p:nvSpPr>
        <p:spPr bwMode="auto">
          <a:xfrm>
            <a:off x="4045432" y="2962275"/>
            <a:ext cx="1016624"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sz="1000" b="1" dirty="0">
                <a:latin typeface="Arial" pitchFamily="34" charset="0"/>
                <a:cs typeface="Arial" pitchFamily="34" charset="0"/>
              </a:rPr>
              <a:t>Daughter Cell</a:t>
            </a:r>
          </a:p>
          <a:p>
            <a:pPr algn="ctr" fontAlgn="base">
              <a:spcBef>
                <a:spcPct val="0"/>
              </a:spcBef>
              <a:spcAft>
                <a:spcPct val="0"/>
              </a:spcAft>
            </a:pPr>
            <a:r>
              <a:rPr lang="en-US" sz="1000" b="1" dirty="0">
                <a:latin typeface="Arial" pitchFamily="34" charset="0"/>
                <a:cs typeface="Arial" pitchFamily="34" charset="0"/>
              </a:rPr>
              <a:t>Cytoplasm</a:t>
            </a:r>
          </a:p>
        </p:txBody>
      </p:sp>
      <p:sp>
        <p:nvSpPr>
          <p:cNvPr id="73" name="Text Box 163"/>
          <p:cNvSpPr txBox="1">
            <a:spLocks noChangeArrowheads="1"/>
          </p:cNvSpPr>
          <p:nvPr/>
        </p:nvSpPr>
        <p:spPr bwMode="auto">
          <a:xfrm>
            <a:off x="4045432" y="3970338"/>
            <a:ext cx="1016624" cy="400110"/>
          </a:xfrm>
          <a:prstGeom prst="rect">
            <a:avLst/>
          </a:prstGeom>
          <a:noFill/>
          <a:ln>
            <a:noFill/>
            <a:prstDash val="soli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sz="1000" b="1" dirty="0">
                <a:latin typeface="Arial" pitchFamily="34" charset="0"/>
                <a:cs typeface="Arial" pitchFamily="34" charset="0"/>
              </a:rPr>
              <a:t>Daughter Cell</a:t>
            </a:r>
          </a:p>
          <a:p>
            <a:pPr algn="ctr" fontAlgn="base">
              <a:spcBef>
                <a:spcPct val="0"/>
              </a:spcBef>
              <a:spcAft>
                <a:spcPct val="0"/>
              </a:spcAft>
            </a:pPr>
            <a:r>
              <a:rPr lang="en-US" sz="1000" b="1" dirty="0">
                <a:latin typeface="Arial" pitchFamily="34" charset="0"/>
                <a:cs typeface="Arial" pitchFamily="34" charset="0"/>
              </a:rPr>
              <a:t>Cytoplasm</a:t>
            </a:r>
          </a:p>
        </p:txBody>
      </p:sp>
      <p:grpSp>
        <p:nvGrpSpPr>
          <p:cNvPr id="74" name="Group 201"/>
          <p:cNvGrpSpPr>
            <a:grpSpLocks/>
          </p:cNvGrpSpPr>
          <p:nvPr/>
        </p:nvGrpSpPr>
        <p:grpSpPr bwMode="auto">
          <a:xfrm>
            <a:off x="5578475" y="2236788"/>
            <a:ext cx="1462088" cy="2881312"/>
            <a:chOff x="4726" y="1207"/>
            <a:chExt cx="921" cy="1815"/>
          </a:xfrm>
        </p:grpSpPr>
        <p:grpSp>
          <p:nvGrpSpPr>
            <p:cNvPr id="75" name="Group 199"/>
            <p:cNvGrpSpPr>
              <a:grpSpLocks/>
            </p:cNvGrpSpPr>
            <p:nvPr/>
          </p:nvGrpSpPr>
          <p:grpSpPr bwMode="auto">
            <a:xfrm>
              <a:off x="4766" y="2160"/>
              <a:ext cx="844" cy="862"/>
              <a:chOff x="4766" y="2160"/>
              <a:chExt cx="844" cy="862"/>
            </a:xfrm>
          </p:grpSpPr>
          <p:grpSp>
            <p:nvGrpSpPr>
              <p:cNvPr id="92" name="Group 178"/>
              <p:cNvGrpSpPr>
                <a:grpSpLocks noChangeAspect="1"/>
              </p:cNvGrpSpPr>
              <p:nvPr/>
            </p:nvGrpSpPr>
            <p:grpSpPr bwMode="auto">
              <a:xfrm>
                <a:off x="5521" y="2247"/>
                <a:ext cx="89" cy="694"/>
                <a:chOff x="2562" y="1727"/>
                <a:chExt cx="61" cy="472"/>
              </a:xfrm>
            </p:grpSpPr>
            <p:grpSp>
              <p:nvGrpSpPr>
                <p:cNvPr id="102" name="Group 179"/>
                <p:cNvGrpSpPr>
                  <a:grpSpLocks noChangeAspect="1"/>
                </p:cNvGrpSpPr>
                <p:nvPr/>
              </p:nvGrpSpPr>
              <p:grpSpPr bwMode="auto">
                <a:xfrm>
                  <a:off x="2562" y="1727"/>
                  <a:ext cx="61" cy="240"/>
                  <a:chOff x="2562" y="1727"/>
                  <a:chExt cx="61" cy="240"/>
                </a:xfrm>
              </p:grpSpPr>
              <p:sp>
                <p:nvSpPr>
                  <p:cNvPr id="105" name="AutoShape 180"/>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106" name="AutoShape 181"/>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103" name="AutoShape 182"/>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104" name="AutoShape 183"/>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93" name="Group 184"/>
              <p:cNvGrpSpPr>
                <a:grpSpLocks noChangeAspect="1"/>
              </p:cNvGrpSpPr>
              <p:nvPr/>
            </p:nvGrpSpPr>
            <p:grpSpPr bwMode="auto">
              <a:xfrm flipH="1">
                <a:off x="4766" y="2243"/>
                <a:ext cx="89" cy="694"/>
                <a:chOff x="2562" y="1727"/>
                <a:chExt cx="61" cy="472"/>
              </a:xfrm>
            </p:grpSpPr>
            <p:grpSp>
              <p:nvGrpSpPr>
                <p:cNvPr id="97" name="Group 185"/>
                <p:cNvGrpSpPr>
                  <a:grpSpLocks noChangeAspect="1"/>
                </p:cNvGrpSpPr>
                <p:nvPr/>
              </p:nvGrpSpPr>
              <p:grpSpPr bwMode="auto">
                <a:xfrm>
                  <a:off x="2562" y="1727"/>
                  <a:ext cx="61" cy="240"/>
                  <a:chOff x="2562" y="1727"/>
                  <a:chExt cx="61" cy="240"/>
                </a:xfrm>
              </p:grpSpPr>
              <p:sp>
                <p:nvSpPr>
                  <p:cNvPr id="100" name="AutoShape 186"/>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101" name="AutoShape 187"/>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98" name="AutoShape 188"/>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99" name="AutoShape 189"/>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94" name="AutoShape 192"/>
              <p:cNvSpPr>
                <a:spLocks noChangeAspect="1" noChangeArrowheads="1"/>
              </p:cNvSpPr>
              <p:nvPr/>
            </p:nvSpPr>
            <p:spPr bwMode="auto">
              <a:xfrm rot="16200000" flipV="1">
                <a:off x="5125" y="2565"/>
                <a:ext cx="134" cy="779"/>
              </a:xfrm>
              <a:prstGeom prst="moon">
                <a:avLst>
                  <a:gd name="adj" fmla="val 47917"/>
                </a:avLst>
              </a:prstGeom>
              <a:solidFill>
                <a:srgbClr val="00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95" name="AutoShape 193"/>
              <p:cNvSpPr>
                <a:spLocks noChangeAspect="1" noChangeArrowheads="1"/>
              </p:cNvSpPr>
              <p:nvPr/>
            </p:nvSpPr>
            <p:spPr bwMode="auto">
              <a:xfrm>
                <a:off x="4839" y="2251"/>
                <a:ext cx="696" cy="668"/>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96" name="AutoShape 194"/>
              <p:cNvSpPr>
                <a:spLocks noChangeAspect="1" noChangeArrowheads="1"/>
              </p:cNvSpPr>
              <p:nvPr/>
            </p:nvSpPr>
            <p:spPr bwMode="auto">
              <a:xfrm rot="5400000">
                <a:off x="5115" y="1862"/>
                <a:ext cx="146" cy="742"/>
              </a:xfrm>
              <a:prstGeom prst="moon">
                <a:avLst>
                  <a:gd name="adj" fmla="val 26708"/>
                </a:avLst>
              </a:prstGeom>
              <a:solidFill>
                <a:srgbClr val="00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76" name="Group 200"/>
            <p:cNvGrpSpPr>
              <a:grpSpLocks/>
            </p:cNvGrpSpPr>
            <p:nvPr/>
          </p:nvGrpSpPr>
          <p:grpSpPr bwMode="auto">
            <a:xfrm>
              <a:off x="4726" y="1207"/>
              <a:ext cx="921" cy="888"/>
              <a:chOff x="4726" y="1207"/>
              <a:chExt cx="921" cy="888"/>
            </a:xfrm>
          </p:grpSpPr>
          <p:grpSp>
            <p:nvGrpSpPr>
              <p:cNvPr id="77" name="Group 166"/>
              <p:cNvGrpSpPr>
                <a:grpSpLocks noChangeAspect="1"/>
              </p:cNvGrpSpPr>
              <p:nvPr/>
            </p:nvGrpSpPr>
            <p:grpSpPr bwMode="auto">
              <a:xfrm>
                <a:off x="4726" y="1304"/>
                <a:ext cx="90" cy="694"/>
                <a:chOff x="2562" y="1727"/>
                <a:chExt cx="61" cy="472"/>
              </a:xfrm>
            </p:grpSpPr>
            <p:grpSp>
              <p:nvGrpSpPr>
                <p:cNvPr id="87" name="Group 167"/>
                <p:cNvGrpSpPr>
                  <a:grpSpLocks noChangeAspect="1"/>
                </p:cNvGrpSpPr>
                <p:nvPr/>
              </p:nvGrpSpPr>
              <p:grpSpPr bwMode="auto">
                <a:xfrm>
                  <a:off x="2562" y="1727"/>
                  <a:ext cx="61" cy="240"/>
                  <a:chOff x="2562" y="1727"/>
                  <a:chExt cx="61" cy="240"/>
                </a:xfrm>
              </p:grpSpPr>
              <p:sp>
                <p:nvSpPr>
                  <p:cNvPr id="90" name="AutoShape 168"/>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91" name="AutoShape 169"/>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88" name="AutoShape 170"/>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89" name="AutoShape 171"/>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nvGrpSpPr>
              <p:cNvPr id="78" name="Group 172"/>
              <p:cNvGrpSpPr>
                <a:grpSpLocks noChangeAspect="1"/>
              </p:cNvGrpSpPr>
              <p:nvPr/>
            </p:nvGrpSpPr>
            <p:grpSpPr bwMode="auto">
              <a:xfrm flipH="1">
                <a:off x="5557" y="1297"/>
                <a:ext cx="90" cy="694"/>
                <a:chOff x="2562" y="1727"/>
                <a:chExt cx="61" cy="472"/>
              </a:xfrm>
            </p:grpSpPr>
            <p:grpSp>
              <p:nvGrpSpPr>
                <p:cNvPr id="82" name="Group 173"/>
                <p:cNvGrpSpPr>
                  <a:grpSpLocks noChangeAspect="1"/>
                </p:cNvGrpSpPr>
                <p:nvPr/>
              </p:nvGrpSpPr>
              <p:grpSpPr bwMode="auto">
                <a:xfrm>
                  <a:off x="2562" y="1727"/>
                  <a:ext cx="61" cy="240"/>
                  <a:chOff x="2562" y="1727"/>
                  <a:chExt cx="61" cy="240"/>
                </a:xfrm>
              </p:grpSpPr>
              <p:sp>
                <p:nvSpPr>
                  <p:cNvPr id="85" name="AutoShape 174"/>
                  <p:cNvSpPr>
                    <a:spLocks noChangeAspect="1" noChangeArrowheads="1"/>
                  </p:cNvSpPr>
                  <p:nvPr/>
                </p:nvSpPr>
                <p:spPr bwMode="auto">
                  <a:xfrm rot="18275266">
                    <a:off x="2530" y="1759"/>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86" name="AutoShape 175"/>
                  <p:cNvSpPr>
                    <a:spLocks noChangeAspect="1" noChangeArrowheads="1"/>
                  </p:cNvSpPr>
                  <p:nvPr/>
                </p:nvSpPr>
                <p:spPr bwMode="auto">
                  <a:xfrm rot="18275266">
                    <a:off x="2530" y="1874"/>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83" name="AutoShape 176"/>
                <p:cNvSpPr>
                  <a:spLocks noChangeAspect="1" noChangeArrowheads="1"/>
                </p:cNvSpPr>
                <p:nvPr/>
              </p:nvSpPr>
              <p:spPr bwMode="auto">
                <a:xfrm rot="18275266">
                  <a:off x="2530" y="1991"/>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84" name="AutoShape 177"/>
                <p:cNvSpPr>
                  <a:spLocks noChangeAspect="1" noChangeArrowheads="1"/>
                </p:cNvSpPr>
                <p:nvPr/>
              </p:nvSpPr>
              <p:spPr bwMode="auto">
                <a:xfrm rot="18275266">
                  <a:off x="2530" y="2106"/>
                  <a:ext cx="125" cy="61"/>
                </a:xfrm>
                <a:prstGeom prst="parallelogram">
                  <a:avLst>
                    <a:gd name="adj" fmla="val 147778"/>
                  </a:avLst>
                </a:prstGeom>
                <a:solidFill>
                  <a:srgbClr val="00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sp>
            <p:nvSpPr>
              <p:cNvPr id="79" name="AutoShape 190"/>
              <p:cNvSpPr>
                <a:spLocks noChangeAspect="1" noChangeArrowheads="1"/>
              </p:cNvSpPr>
              <p:nvPr/>
            </p:nvSpPr>
            <p:spPr bwMode="auto">
              <a:xfrm>
                <a:off x="4809" y="1305"/>
                <a:ext cx="757" cy="693"/>
              </a:xfrm>
              <a:prstGeom prst="roundRect">
                <a:avLst>
                  <a:gd name="adj" fmla="val 16667"/>
                </a:avLst>
              </a:prstGeom>
              <a:solidFill>
                <a:srgbClr val="C0C0C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80" name="AutoShape 191"/>
              <p:cNvSpPr>
                <a:spLocks noChangeAspect="1" noChangeArrowheads="1"/>
              </p:cNvSpPr>
              <p:nvPr/>
            </p:nvSpPr>
            <p:spPr bwMode="auto">
              <a:xfrm rot="5400000">
                <a:off x="5122" y="851"/>
                <a:ext cx="134" cy="846"/>
              </a:xfrm>
              <a:prstGeom prst="moon">
                <a:avLst>
                  <a:gd name="adj" fmla="val 47917"/>
                </a:avLst>
              </a:prstGeom>
              <a:solidFill>
                <a:srgbClr val="000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sp>
            <p:nvSpPr>
              <p:cNvPr id="81" name="AutoShape 198"/>
              <p:cNvSpPr>
                <a:spLocks noChangeAspect="1" noChangeArrowheads="1"/>
              </p:cNvSpPr>
              <p:nvPr/>
            </p:nvSpPr>
            <p:spPr bwMode="auto">
              <a:xfrm rot="16200000" flipV="1">
                <a:off x="5105" y="1611"/>
                <a:ext cx="159" cy="809"/>
              </a:xfrm>
              <a:prstGeom prst="moon">
                <a:avLst>
                  <a:gd name="adj" fmla="val 26708"/>
                </a:avLst>
              </a:prstGeom>
              <a:solidFill>
                <a:srgbClr val="00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latin typeface="Arial" pitchFamily="34" charset="0"/>
                  <a:cs typeface="Arial" pitchFamily="34" charset="0"/>
                </a:endParaRPr>
              </a:p>
            </p:txBody>
          </p:sp>
        </p:grpSp>
      </p:grpSp>
      <p:sp>
        <p:nvSpPr>
          <p:cNvPr id="109"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10"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1000"/>
                                        <p:tgtEl>
                                          <p:spTgt spid="7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1000"/>
                                        <p:tgtEl>
                                          <p:spTgt spid="7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1000"/>
                                        <p:tgtEl>
                                          <p:spTgt spid="73"/>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1000" fill="hold"/>
                                        <p:tgtEl>
                                          <p:spTgt spid="42"/>
                                        </p:tgtEl>
                                        <p:attrNameLst>
                                          <p:attrName>ppt_w</p:attrName>
                                        </p:attrNameLst>
                                      </p:cBhvr>
                                      <p:tavLst>
                                        <p:tav tm="0">
                                          <p:val>
                                            <p:strVal val="#ppt_w*0.70"/>
                                          </p:val>
                                        </p:tav>
                                        <p:tav tm="100000">
                                          <p:val>
                                            <p:strVal val="#ppt_w"/>
                                          </p:val>
                                        </p:tav>
                                      </p:tavLst>
                                    </p:anim>
                                    <p:anim calcmode="lin" valueType="num">
                                      <p:cBhvr>
                                        <p:cTn id="29" dur="1000" fill="hold"/>
                                        <p:tgtEl>
                                          <p:spTgt spid="42"/>
                                        </p:tgtEl>
                                        <p:attrNameLst>
                                          <p:attrName>ppt_h</p:attrName>
                                        </p:attrNameLst>
                                      </p:cBhvr>
                                      <p:tavLst>
                                        <p:tav tm="0">
                                          <p:val>
                                            <p:strVal val="#ppt_h"/>
                                          </p:val>
                                        </p:tav>
                                        <p:tav tm="100000">
                                          <p:val>
                                            <p:strVal val="#ppt_h"/>
                                          </p:val>
                                        </p:tav>
                                      </p:tavLst>
                                    </p:anim>
                                    <p:animEffect transition="in" filter="fade">
                                      <p:cBhvr>
                                        <p:cTn id="30" dur="1000"/>
                                        <p:tgtEl>
                                          <p:spTgt spid="42"/>
                                        </p:tgtEl>
                                      </p:cBhvr>
                                    </p:animEffect>
                                  </p:childTnLst>
                                </p:cTn>
                              </p:par>
                              <p:par>
                                <p:cTn id="31" presetID="55"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1000" fill="hold"/>
                                        <p:tgtEl>
                                          <p:spTgt spid="41"/>
                                        </p:tgtEl>
                                        <p:attrNameLst>
                                          <p:attrName>ppt_w</p:attrName>
                                        </p:attrNameLst>
                                      </p:cBhvr>
                                      <p:tavLst>
                                        <p:tav tm="0">
                                          <p:val>
                                            <p:strVal val="#ppt_w*0.70"/>
                                          </p:val>
                                        </p:tav>
                                        <p:tav tm="100000">
                                          <p:val>
                                            <p:strVal val="#ppt_w"/>
                                          </p:val>
                                        </p:tav>
                                      </p:tavLst>
                                    </p:anim>
                                    <p:anim calcmode="lin" valueType="num">
                                      <p:cBhvr>
                                        <p:cTn id="34" dur="1000" fill="hold"/>
                                        <p:tgtEl>
                                          <p:spTgt spid="41"/>
                                        </p:tgtEl>
                                        <p:attrNameLst>
                                          <p:attrName>ppt_h</p:attrName>
                                        </p:attrNameLst>
                                      </p:cBhvr>
                                      <p:tavLst>
                                        <p:tav tm="0">
                                          <p:val>
                                            <p:strVal val="#ppt_h"/>
                                          </p:val>
                                        </p:tav>
                                        <p:tav tm="100000">
                                          <p:val>
                                            <p:strVal val="#ppt_h"/>
                                          </p:val>
                                        </p:tav>
                                      </p:tavLst>
                                    </p:anim>
                                    <p:animEffect transition="in" filter="fade">
                                      <p:cBhvr>
                                        <p:cTn id="35" dur="1000"/>
                                        <p:tgtEl>
                                          <p:spTgt spid="41"/>
                                        </p:tgtEl>
                                      </p:cBhvr>
                                    </p:animEffect>
                                  </p:childTnLst>
                                </p:cTn>
                              </p:par>
                              <p:par>
                                <p:cTn id="36" presetID="0" presetClass="path" presetSubtype="0" accel="50000" decel="50000" fill="hold" grpId="1" nodeType="withEffect">
                                  <p:stCondLst>
                                    <p:cond delay="0"/>
                                  </p:stCondLst>
                                  <p:childTnLst>
                                    <p:animMotion origin="layout" path="M 0.00069 0.00093 L 0.00069 0.01158 " pathEditMode="relative" rAng="0" ptsTypes="AA">
                                      <p:cBhvr>
                                        <p:cTn id="37" dur="1000" fill="hold"/>
                                        <p:tgtEl>
                                          <p:spTgt spid="42"/>
                                        </p:tgtEl>
                                        <p:attrNameLst>
                                          <p:attrName>ppt_x</p:attrName>
                                          <p:attrName>ppt_y</p:attrName>
                                        </p:attrNameLst>
                                      </p:cBhvr>
                                      <p:rCtr x="0" y="532"/>
                                    </p:animMotion>
                                  </p:childTnLst>
                                </p:cTn>
                              </p:par>
                              <p:par>
                                <p:cTn id="38" presetID="0" presetClass="path" presetSubtype="0" accel="50000" decel="50000" fill="hold" grpId="1" nodeType="withEffect">
                                  <p:stCondLst>
                                    <p:cond delay="0"/>
                                  </p:stCondLst>
                                  <p:childTnLst>
                                    <p:animMotion origin="layout" path="M 0.00069 -0.00185 L 0.00069 -0.0125 " pathEditMode="relative" rAng="0" ptsTypes="AA">
                                      <p:cBhvr>
                                        <p:cTn id="39" dur="1000" fill="hold"/>
                                        <p:tgtEl>
                                          <p:spTgt spid="41"/>
                                        </p:tgtEl>
                                        <p:attrNameLst>
                                          <p:attrName>ppt_x</p:attrName>
                                          <p:attrName>ppt_y</p:attrName>
                                        </p:attrNameLst>
                                      </p:cBhvr>
                                      <p:rCtr x="0" y="-532"/>
                                    </p:animMotion>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ipe(left)">
                                      <p:cBhvr>
                                        <p:cTn id="44" dur="1000"/>
                                        <p:tgtEl>
                                          <p:spTgt spid="74"/>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43"/>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7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1"/>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72"/>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73"/>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74"/>
                                        </p:tgtEl>
                                        <p:attrNameLst>
                                          <p:attrName>style.visibility</p:attrName>
                                        </p:attrNameLst>
                                      </p:cBhvr>
                                      <p:to>
                                        <p:strVal val="hidden"/>
                                      </p:to>
                                    </p:set>
                                  </p:childTnLst>
                                </p:cTn>
                              </p:par>
                              <p:par>
                                <p:cTn id="59" presetID="1" presetClass="exit" presetSubtype="0" fill="hold" grpId="2" nodeType="withEffect">
                                  <p:stCondLst>
                                    <p:cond delay="0"/>
                                  </p:stCondLst>
                                  <p:childTnLst>
                                    <p:set>
                                      <p:cBhvr>
                                        <p:cTn id="60" dur="1" fill="hold">
                                          <p:stCondLst>
                                            <p:cond delay="0"/>
                                          </p:stCondLst>
                                        </p:cTn>
                                        <p:tgtEl>
                                          <p:spTgt spid="42"/>
                                        </p:tgtEl>
                                        <p:attrNameLst>
                                          <p:attrName>style.visibility</p:attrName>
                                        </p:attrNameLst>
                                      </p:cBhvr>
                                      <p:to>
                                        <p:strVal val="hidden"/>
                                      </p:to>
                                    </p:set>
                                  </p:childTnLst>
                                </p:cTn>
                              </p:par>
                              <p:par>
                                <p:cTn id="61" presetID="1" presetClass="exit" presetSubtype="0" fill="hold" grpId="2" nodeType="withEffect">
                                  <p:stCondLst>
                                    <p:cond delay="0"/>
                                  </p:stCondLst>
                                  <p:childTnLst>
                                    <p:set>
                                      <p:cBhvr>
                                        <p:cTn id="62" dur="1" fill="hold">
                                          <p:stCondLst>
                                            <p:cond delay="0"/>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1" grpId="1" animBg="1"/>
      <p:bldP spid="41" grpId="2" animBg="1"/>
      <p:bldP spid="42" grpId="0" animBg="1"/>
      <p:bldP spid="42" grpId="1" animBg="1"/>
      <p:bldP spid="42" grpId="2" animBg="1"/>
      <p:bldP spid="71" grpId="0"/>
      <p:bldP spid="71" grpId="1"/>
      <p:bldP spid="72" grpId="0"/>
      <p:bldP spid="72" grpId="1"/>
      <p:bldP spid="73" grpId="0"/>
      <p:bldP spid="7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r>
              <a:rPr lang="en-US" sz="2500" dirty="0" smtClean="0"/>
              <a:t>Make oils that can be used in </a:t>
            </a:r>
            <a:r>
              <a:rPr lang="en-US" sz="2500" dirty="0" err="1" smtClean="0"/>
              <a:t>biofuels</a:t>
            </a:r>
            <a:endParaRPr lang="en-US" sz="2500" dirty="0" smtClean="0"/>
          </a:p>
        </p:txBody>
      </p:sp>
      <p:sp>
        <p:nvSpPr>
          <p:cNvPr id="2" name="Title 1"/>
          <p:cNvSpPr>
            <a:spLocks noGrp="1"/>
          </p:cNvSpPr>
          <p:nvPr>
            <p:ph type="title"/>
          </p:nvPr>
        </p:nvSpPr>
        <p:spPr/>
        <p:txBody>
          <a:bodyPr/>
          <a:lstStyle/>
          <a:p>
            <a:r>
              <a:rPr lang="en-US" dirty="0" smtClean="0"/>
              <a:t>Applications: </a:t>
            </a:r>
            <a:r>
              <a:rPr lang="en-US" dirty="0" err="1" smtClean="0"/>
              <a:t>Biofuels</a:t>
            </a:r>
            <a:endParaRPr lang="en-US" dirty="0"/>
          </a:p>
        </p:txBody>
      </p:sp>
      <p:pic>
        <p:nvPicPr>
          <p:cNvPr id="8" name="Picture 7" descr="Lipid droplets.png"/>
          <p:cNvPicPr>
            <a:picLocks noChangeAspect="1"/>
          </p:cNvPicPr>
          <p:nvPr/>
        </p:nvPicPr>
        <p:blipFill>
          <a:blip r:embed="rId3" cstate="print"/>
          <a:stretch>
            <a:fillRect/>
          </a:stretch>
        </p:blipFill>
        <p:spPr>
          <a:xfrm>
            <a:off x="2209800" y="2438400"/>
            <a:ext cx="4437521" cy="3657298"/>
          </a:xfrm>
          <a:prstGeom prst="rect">
            <a:avLst/>
          </a:prstGeom>
        </p:spPr>
      </p:pic>
      <p:sp>
        <p:nvSpPr>
          <p:cNvPr id="5"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Applications: Drug delivery</a:t>
            </a:r>
            <a:endParaRPr lang="en-US" dirty="0"/>
          </a:p>
        </p:txBody>
      </p:sp>
      <p:pic>
        <p:nvPicPr>
          <p:cNvPr id="5" name="Picture 2"/>
          <p:cNvPicPr>
            <a:picLocks noChangeAspect="1" noChangeArrowheads="1"/>
          </p:cNvPicPr>
          <p:nvPr/>
        </p:nvPicPr>
        <p:blipFill>
          <a:blip r:embed="rId3" cstate="print"/>
          <a:srcRect l="6330" t="3807" r="8210"/>
          <a:stretch>
            <a:fillRect/>
          </a:stretch>
        </p:blipFill>
        <p:spPr bwMode="auto">
          <a:xfrm>
            <a:off x="609600" y="1752600"/>
            <a:ext cx="7924800" cy="3708189"/>
          </a:xfrm>
          <a:prstGeom prst="rect">
            <a:avLst/>
          </a:prstGeom>
          <a:noFill/>
          <a:ln w="9525">
            <a:noFill/>
            <a:miter lim="800000"/>
            <a:headEnd/>
            <a:tailEnd/>
          </a:ln>
        </p:spPr>
      </p:pic>
      <p:sp>
        <p:nvSpPr>
          <p:cNvPr id="6" name="Rectangle 5"/>
          <p:cNvSpPr/>
          <p:nvPr/>
        </p:nvSpPr>
        <p:spPr>
          <a:xfrm>
            <a:off x="609600" y="1752600"/>
            <a:ext cx="1928733" cy="369332"/>
          </a:xfrm>
          <a:prstGeom prst="rect">
            <a:avLst/>
          </a:prstGeom>
        </p:spPr>
        <p:txBody>
          <a:bodyPr wrap="none">
            <a:spAutoFit/>
          </a:bodyPr>
          <a:lstStyle/>
          <a:p>
            <a:r>
              <a:rPr lang="en-US" dirty="0" err="1" smtClean="0">
                <a:latin typeface="Arial" pitchFamily="34" charset="0"/>
                <a:cs typeface="Arial" pitchFamily="34" charset="0"/>
              </a:rPr>
              <a:t>Losic</a:t>
            </a:r>
            <a:r>
              <a:rPr lang="en-US" dirty="0" smtClean="0">
                <a:latin typeface="Arial" pitchFamily="34" charset="0"/>
                <a:cs typeface="Arial" pitchFamily="34" charset="0"/>
              </a:rPr>
              <a:t> et al., 2010</a:t>
            </a:r>
            <a:endParaRPr lang="en-US" dirty="0">
              <a:latin typeface="Arial" pitchFamily="34" charset="0"/>
              <a:cs typeface="Arial" pitchFamily="34" charset="0"/>
            </a:endParaRPr>
          </a:p>
        </p:txBody>
      </p:sp>
      <p:sp>
        <p:nvSpPr>
          <p:cNvPr id="8"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9"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Creating mutant diatoms</a:t>
            </a:r>
            <a:endParaRPr lang="en-US" dirty="0"/>
          </a:p>
        </p:txBody>
      </p:sp>
      <p:sp>
        <p:nvSpPr>
          <p:cNvPr id="16" name="Down Arrow 15"/>
          <p:cNvSpPr/>
          <p:nvPr/>
        </p:nvSpPr>
        <p:spPr>
          <a:xfrm>
            <a:off x="838200" y="1981200"/>
            <a:ext cx="533400" cy="685800"/>
          </a:xfrm>
          <a:prstGeom prst="downArrow">
            <a:avLst/>
          </a:prstGeom>
          <a:solidFill>
            <a:srgbClr val="FFFF00"/>
          </a:solidFill>
          <a:ln w="38100">
            <a:solidFill>
              <a:schemeClr val="accent6">
                <a:lumMod val="60000"/>
                <a:lumOff val="40000"/>
              </a:schemeClr>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latin typeface="Arial" pitchFamily="34" charset="0"/>
              <a:cs typeface="Arial" pitchFamily="34" charset="0"/>
            </a:endParaRPr>
          </a:p>
        </p:txBody>
      </p:sp>
      <p:sp>
        <p:nvSpPr>
          <p:cNvPr id="17" name="Down Arrow 16"/>
          <p:cNvSpPr/>
          <p:nvPr/>
        </p:nvSpPr>
        <p:spPr>
          <a:xfrm>
            <a:off x="2895600" y="1981200"/>
            <a:ext cx="533400" cy="685800"/>
          </a:xfrm>
          <a:prstGeom prst="downArrow">
            <a:avLst/>
          </a:prstGeom>
          <a:solidFill>
            <a:srgbClr val="FFFF00"/>
          </a:solidFill>
          <a:ln w="38100">
            <a:solidFill>
              <a:schemeClr val="accent6">
                <a:lumMod val="60000"/>
                <a:lumOff val="40000"/>
              </a:schemeClr>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latin typeface="Arial" pitchFamily="34" charset="0"/>
              <a:cs typeface="Arial" pitchFamily="34" charset="0"/>
            </a:endParaRPr>
          </a:p>
        </p:txBody>
      </p:sp>
      <p:sp>
        <p:nvSpPr>
          <p:cNvPr id="18" name="Down Arrow 17"/>
          <p:cNvSpPr/>
          <p:nvPr/>
        </p:nvSpPr>
        <p:spPr>
          <a:xfrm>
            <a:off x="1524000" y="1981200"/>
            <a:ext cx="533400" cy="685800"/>
          </a:xfrm>
          <a:prstGeom prst="downArrow">
            <a:avLst/>
          </a:prstGeom>
          <a:solidFill>
            <a:srgbClr val="FFFF00"/>
          </a:solidFill>
          <a:ln w="38100">
            <a:solidFill>
              <a:schemeClr val="accent6">
                <a:lumMod val="60000"/>
                <a:lumOff val="40000"/>
              </a:schemeClr>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latin typeface="Arial" pitchFamily="34" charset="0"/>
              <a:cs typeface="Arial" pitchFamily="34" charset="0"/>
            </a:endParaRPr>
          </a:p>
        </p:txBody>
      </p:sp>
      <p:sp>
        <p:nvSpPr>
          <p:cNvPr id="19" name="Down Arrow 18"/>
          <p:cNvSpPr/>
          <p:nvPr/>
        </p:nvSpPr>
        <p:spPr>
          <a:xfrm>
            <a:off x="2209800" y="1981200"/>
            <a:ext cx="533400" cy="685800"/>
          </a:xfrm>
          <a:prstGeom prst="downArrow">
            <a:avLst/>
          </a:prstGeom>
          <a:solidFill>
            <a:srgbClr val="FFFF00"/>
          </a:solidFill>
          <a:ln w="38100">
            <a:solidFill>
              <a:schemeClr val="accent6">
                <a:lumMod val="60000"/>
                <a:lumOff val="40000"/>
              </a:schemeClr>
            </a:solidFill>
            <a:prstDash val="solid"/>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solidFill>
                <a:schemeClr val="tx1"/>
              </a:solidFill>
              <a:latin typeface="Arial" pitchFamily="34" charset="0"/>
              <a:cs typeface="Arial" pitchFamily="34" charset="0"/>
            </a:endParaRPr>
          </a:p>
        </p:txBody>
      </p:sp>
      <p:sp>
        <p:nvSpPr>
          <p:cNvPr id="20" name="Oval 19"/>
          <p:cNvSpPr/>
          <p:nvPr/>
        </p:nvSpPr>
        <p:spPr>
          <a:xfrm>
            <a:off x="762000" y="1371600"/>
            <a:ext cx="2743200" cy="914400"/>
          </a:xfrm>
          <a:prstGeom prst="ellipse">
            <a:avLst/>
          </a:prstGeom>
          <a:solidFill>
            <a:srgbClr val="FFFF00"/>
          </a:solidFill>
          <a:ln w="38100">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rial" pitchFamily="34" charset="0"/>
              <a:cs typeface="Arial" pitchFamily="34" charset="0"/>
            </a:endParaRPr>
          </a:p>
        </p:txBody>
      </p:sp>
      <p:sp>
        <p:nvSpPr>
          <p:cNvPr id="21" name="Rectangle 20"/>
          <p:cNvSpPr/>
          <p:nvPr/>
        </p:nvSpPr>
        <p:spPr>
          <a:xfrm>
            <a:off x="990600" y="1905000"/>
            <a:ext cx="228600" cy="533400"/>
          </a:xfrm>
          <a:prstGeom prst="rect">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1676400" y="1981200"/>
            <a:ext cx="228600" cy="533400"/>
          </a:xfrm>
          <a:prstGeom prst="rect">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362200" y="1905000"/>
            <a:ext cx="228600" cy="533400"/>
          </a:xfrm>
          <a:prstGeom prst="rect">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048000" y="1905000"/>
            <a:ext cx="228600" cy="533400"/>
          </a:xfrm>
          <a:prstGeom prst="rect">
            <a:avLst/>
          </a:prstGeom>
          <a:solidFill>
            <a:srgbClr val="FFFF00"/>
          </a:solidFill>
          <a:ln>
            <a:solidFill>
              <a:srgbClr val="FFFF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838200" y="1600200"/>
            <a:ext cx="2667000" cy="446276"/>
          </a:xfrm>
          <a:prstGeom prst="rect">
            <a:avLst/>
          </a:prstGeom>
          <a:noFill/>
          <a:ln>
            <a:noFill/>
          </a:ln>
        </p:spPr>
        <p:txBody>
          <a:bodyPr wrap="square" rtlCol="0">
            <a:spAutoFit/>
          </a:bodyPr>
          <a:lstStyle/>
          <a:p>
            <a:pPr algn="ctr"/>
            <a:r>
              <a:rPr lang="en-US" sz="2300" dirty="0" smtClean="0">
                <a:cs typeface="Arial" pitchFamily="34" charset="0"/>
              </a:rPr>
              <a:t>UV Light</a:t>
            </a:r>
            <a:endParaRPr lang="en-US" sz="2300" dirty="0">
              <a:cs typeface="Arial" pitchFamily="34" charset="0"/>
            </a:endParaRPr>
          </a:p>
        </p:txBody>
      </p:sp>
      <p:grpSp>
        <p:nvGrpSpPr>
          <p:cNvPr id="34" name="Group 33"/>
          <p:cNvGrpSpPr/>
          <p:nvPr/>
        </p:nvGrpSpPr>
        <p:grpSpPr>
          <a:xfrm>
            <a:off x="1600200" y="4267200"/>
            <a:ext cx="3429000" cy="1600200"/>
            <a:chOff x="4053840" y="3124200"/>
            <a:chExt cx="4343400" cy="2057400"/>
          </a:xfrm>
        </p:grpSpPr>
        <p:sp>
          <p:nvSpPr>
            <p:cNvPr id="28" name="Right Arrow 27"/>
            <p:cNvSpPr/>
            <p:nvPr/>
          </p:nvSpPr>
          <p:spPr>
            <a:xfrm>
              <a:off x="4053840" y="3124200"/>
              <a:ext cx="4343400" cy="2057400"/>
            </a:xfrm>
            <a:prstGeom prst="rightArrow">
              <a:avLst/>
            </a:prstGeom>
            <a:solidFill>
              <a:schemeClr val="accent5">
                <a:lumMod val="40000"/>
                <a:lumOff val="60000"/>
              </a:schemeClr>
            </a:solidFill>
            <a:ln>
              <a:solidFill>
                <a:schemeClr val="accent4">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p>
          </p:txBody>
        </p:sp>
        <p:sp>
          <p:nvSpPr>
            <p:cNvPr id="29" name="TextBox 28"/>
            <p:cNvSpPr txBox="1"/>
            <p:nvPr/>
          </p:nvSpPr>
          <p:spPr>
            <a:xfrm>
              <a:off x="4495800" y="3886199"/>
              <a:ext cx="3276599" cy="593569"/>
            </a:xfrm>
            <a:prstGeom prst="rect">
              <a:avLst/>
            </a:prstGeom>
            <a:noFill/>
          </p:spPr>
          <p:txBody>
            <a:bodyPr wrap="square" rtlCol="0">
              <a:spAutoFit/>
            </a:bodyPr>
            <a:lstStyle/>
            <a:p>
              <a:r>
                <a:rPr lang="en-US" sz="2400" dirty="0" smtClean="0"/>
                <a:t>Mutant Diatoms</a:t>
              </a:r>
              <a:endParaRPr lang="en-US" sz="2400" dirty="0"/>
            </a:p>
          </p:txBody>
        </p:sp>
      </p:grpSp>
      <p:pic>
        <p:nvPicPr>
          <p:cNvPr id="30" name="Picture 29" descr="T. pseudonana_3.png"/>
          <p:cNvPicPr>
            <a:picLocks noChangeAspect="1"/>
          </p:cNvPicPr>
          <p:nvPr/>
        </p:nvPicPr>
        <p:blipFill>
          <a:blip r:embed="rId3" cstate="print"/>
          <a:srcRect l="1509" r="1762" b="1870"/>
          <a:stretch>
            <a:fillRect/>
          </a:stretch>
        </p:blipFill>
        <p:spPr>
          <a:xfrm>
            <a:off x="457200" y="2743200"/>
            <a:ext cx="3354146" cy="3505200"/>
          </a:xfrm>
          <a:prstGeom prst="rect">
            <a:avLst/>
          </a:prstGeom>
          <a:ln w="19050">
            <a:solidFill>
              <a:schemeClr val="tx1"/>
            </a:solidFill>
          </a:ln>
        </p:spPr>
      </p:pic>
      <p:sp>
        <p:nvSpPr>
          <p:cNvPr id="27"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31"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pic>
        <p:nvPicPr>
          <p:cNvPr id="32" name="Picture 31" descr="T. pseudonana_mutant_1.png"/>
          <p:cNvPicPr>
            <a:picLocks noChangeAspect="1"/>
          </p:cNvPicPr>
          <p:nvPr/>
        </p:nvPicPr>
        <p:blipFill>
          <a:blip r:embed="rId4" cstate="print"/>
          <a:stretch>
            <a:fillRect/>
          </a:stretch>
        </p:blipFill>
        <p:spPr>
          <a:xfrm>
            <a:off x="4267199" y="1600200"/>
            <a:ext cx="2901961" cy="2286000"/>
          </a:xfrm>
          <a:prstGeom prst="rect">
            <a:avLst/>
          </a:prstGeom>
        </p:spPr>
      </p:pic>
      <p:pic>
        <p:nvPicPr>
          <p:cNvPr id="33" name="Picture 32" descr="T. pseudonana_mutant_2.png"/>
          <p:cNvPicPr>
            <a:picLocks noChangeAspect="1"/>
          </p:cNvPicPr>
          <p:nvPr/>
        </p:nvPicPr>
        <p:blipFill>
          <a:blip r:embed="rId5" cstate="print"/>
          <a:stretch>
            <a:fillRect/>
          </a:stretch>
        </p:blipFill>
        <p:spPr>
          <a:xfrm>
            <a:off x="5791200" y="3962400"/>
            <a:ext cx="3009394" cy="24139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0" presetClass="path" presetSubtype="0" accel="50000" decel="50000" fill="hold" nodeType="clickEffect">
                                  <p:stCondLst>
                                    <p:cond delay="0"/>
                                  </p:stCondLst>
                                  <p:childTnLst>
                                    <p:animMotion origin="layout" path="M 3.33333E-6 -2.22222E-6 L -0.09167 -0.12222 " pathEditMode="relative" rAng="0" ptsTypes="AA">
                                      <p:cBhvr>
                                        <p:cTn id="28" dur="1000" fill="hold"/>
                                        <p:tgtEl>
                                          <p:spTgt spid="30"/>
                                        </p:tgtEl>
                                        <p:attrNameLst>
                                          <p:attrName>ppt_x</p:attrName>
                                          <p:attrName>ppt_y</p:attrName>
                                        </p:attrNameLst>
                                      </p:cBhvr>
                                      <p:rCtr x="-46" y="-61"/>
                                    </p:animMotion>
                                  </p:childTnLst>
                                </p:cTn>
                              </p:par>
                              <p:par>
                                <p:cTn id="29" presetID="6" presetClass="emph" presetSubtype="0" fill="hold" nodeType="withEffect">
                                  <p:stCondLst>
                                    <p:cond delay="0"/>
                                  </p:stCondLst>
                                  <p:childTnLst>
                                    <p:animScale>
                                      <p:cBhvr>
                                        <p:cTn id="30" dur="2000" fill="hold"/>
                                        <p:tgtEl>
                                          <p:spTgt spid="30"/>
                                        </p:tgtEl>
                                      </p:cBhvr>
                                      <p:by x="50000" y="50000"/>
                                    </p:animScale>
                                  </p:childTnLst>
                                </p:cTn>
                              </p:par>
                              <p:par>
                                <p:cTn id="31" presetID="1" presetClass="entr" presetSubtype="0"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normAutofit/>
          </a:bodyPr>
          <a:lstStyle/>
          <a:p>
            <a:r>
              <a:rPr lang="en-US" b="1" dirty="0" smtClean="0"/>
              <a:t>Radial symmetry</a:t>
            </a:r>
            <a:r>
              <a:rPr lang="en-US" dirty="0" smtClean="0"/>
              <a:t>: Symmetry around a central </a:t>
            </a:r>
            <a:r>
              <a:rPr lang="en-US" dirty="0" smtClean="0"/>
              <a:t>axis. </a:t>
            </a:r>
            <a:r>
              <a:rPr lang="en-US" dirty="0" smtClean="0"/>
              <a:t>Ex: starfish , tulip flower</a:t>
            </a:r>
          </a:p>
          <a:p>
            <a:endParaRPr lang="en-US" dirty="0" smtClean="0"/>
          </a:p>
          <a:p>
            <a:r>
              <a:rPr lang="en-US" b="1" dirty="0" smtClean="0"/>
              <a:t>Lateral symmetry</a:t>
            </a:r>
            <a:r>
              <a:rPr lang="en-US" dirty="0" smtClean="0"/>
              <a:t>: </a:t>
            </a:r>
            <a:r>
              <a:rPr lang="en-US" dirty="0" smtClean="0"/>
              <a:t>Symmetrical </a:t>
            </a:r>
            <a:r>
              <a:rPr lang="en-US" dirty="0" smtClean="0"/>
              <a:t>on either side of a </a:t>
            </a:r>
            <a:r>
              <a:rPr lang="en-US" dirty="0" smtClean="0"/>
              <a:t>line. </a:t>
            </a:r>
            <a:r>
              <a:rPr lang="en-US" dirty="0" smtClean="0"/>
              <a:t>Ex: people, butterfly</a:t>
            </a:r>
          </a:p>
          <a:p>
            <a:pPr>
              <a:buNone/>
            </a:pPr>
            <a:endParaRPr lang="en-US" b="1" dirty="0" smtClean="0"/>
          </a:p>
          <a:p>
            <a:r>
              <a:rPr lang="en-US" b="1" dirty="0" smtClean="0"/>
              <a:t>Frustule</a:t>
            </a:r>
            <a:r>
              <a:rPr lang="en-US" dirty="0" smtClean="0"/>
              <a:t>: Cell wall of a diatom, made of </a:t>
            </a:r>
            <a:r>
              <a:rPr lang="en-US" dirty="0" smtClean="0"/>
              <a:t>silica.</a:t>
            </a:r>
            <a:endParaRPr lang="en-US" dirty="0" smtClean="0"/>
          </a:p>
          <a:p>
            <a:endParaRPr lang="en-US" dirty="0" smtClean="0"/>
          </a:p>
          <a:p>
            <a:r>
              <a:rPr lang="en-US" b="1" dirty="0" err="1" smtClean="0"/>
              <a:t>Biofuel</a:t>
            </a:r>
            <a:r>
              <a:rPr lang="en-US" dirty="0" smtClean="0"/>
              <a:t>: A fuel made from living </a:t>
            </a:r>
            <a:r>
              <a:rPr lang="en-US" dirty="0" smtClean="0"/>
              <a:t>matter.</a:t>
            </a:r>
            <a:endParaRPr lang="en-US" dirty="0" smtClean="0"/>
          </a:p>
          <a:p>
            <a:endParaRPr lang="en-US" dirty="0"/>
          </a:p>
        </p:txBody>
      </p:sp>
      <p:sp>
        <p:nvSpPr>
          <p:cNvPr id="3" name="Title 2"/>
          <p:cNvSpPr>
            <a:spLocks noGrp="1"/>
          </p:cNvSpPr>
          <p:nvPr>
            <p:ph type="title"/>
          </p:nvPr>
        </p:nvSpPr>
        <p:spPr/>
        <p:txBody>
          <a:bodyPr/>
          <a:lstStyle/>
          <a:p>
            <a:r>
              <a:rPr lang="en-US" dirty="0" smtClean="0"/>
              <a:t>Vocabulary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8" name="Picture 17" descr="Amphora_Sp..png"/>
          <p:cNvPicPr>
            <a:picLocks noChangeAspect="1"/>
          </p:cNvPicPr>
          <p:nvPr/>
        </p:nvPicPr>
        <p:blipFill>
          <a:blip r:embed="rId3" cstate="print"/>
          <a:srcRect r="2908"/>
          <a:stretch>
            <a:fillRect/>
          </a:stretch>
        </p:blipFill>
        <p:spPr>
          <a:xfrm>
            <a:off x="3072044" y="3429000"/>
            <a:ext cx="2888309" cy="1600200"/>
          </a:xfrm>
          <a:prstGeom prst="rect">
            <a:avLst/>
          </a:prstGeom>
          <a:ln>
            <a:noFill/>
          </a:ln>
        </p:spPr>
      </p:pic>
      <p:pic>
        <p:nvPicPr>
          <p:cNvPr id="21" name="Picture 20" descr="Cymbella perpusilla.png"/>
          <p:cNvPicPr>
            <a:picLocks noChangeAspect="1"/>
          </p:cNvPicPr>
          <p:nvPr/>
        </p:nvPicPr>
        <p:blipFill>
          <a:blip r:embed="rId4" cstate="print"/>
          <a:stretch>
            <a:fillRect/>
          </a:stretch>
        </p:blipFill>
        <p:spPr>
          <a:xfrm>
            <a:off x="6781800" y="762000"/>
            <a:ext cx="2168769" cy="1905000"/>
          </a:xfrm>
          <a:prstGeom prst="rect">
            <a:avLst/>
          </a:prstGeom>
          <a:ln>
            <a:noFill/>
          </a:ln>
        </p:spPr>
      </p:pic>
      <p:pic>
        <p:nvPicPr>
          <p:cNvPr id="22" name="Picture 21" descr="Diploneis bombus.png"/>
          <p:cNvPicPr>
            <a:picLocks noChangeAspect="1"/>
          </p:cNvPicPr>
          <p:nvPr/>
        </p:nvPicPr>
        <p:blipFill>
          <a:blip r:embed="rId5" cstate="print"/>
          <a:stretch>
            <a:fillRect/>
          </a:stretch>
        </p:blipFill>
        <p:spPr>
          <a:xfrm>
            <a:off x="533400" y="838200"/>
            <a:ext cx="3124630" cy="2286000"/>
          </a:xfrm>
          <a:prstGeom prst="rect">
            <a:avLst/>
          </a:prstGeom>
          <a:ln>
            <a:noFill/>
          </a:ln>
        </p:spPr>
      </p:pic>
      <p:pic>
        <p:nvPicPr>
          <p:cNvPr id="24" name="Picture 23" descr="Staurosirella pinnata.png"/>
          <p:cNvPicPr>
            <a:picLocks noChangeAspect="1"/>
          </p:cNvPicPr>
          <p:nvPr/>
        </p:nvPicPr>
        <p:blipFill>
          <a:blip r:embed="rId6" cstate="print"/>
          <a:srcRect/>
          <a:stretch>
            <a:fillRect/>
          </a:stretch>
        </p:blipFill>
        <p:spPr>
          <a:xfrm>
            <a:off x="4038599" y="457200"/>
            <a:ext cx="2555695" cy="1981200"/>
          </a:xfrm>
          <a:prstGeom prst="rect">
            <a:avLst/>
          </a:prstGeom>
          <a:ln>
            <a:noFill/>
          </a:ln>
        </p:spPr>
      </p:pic>
      <p:pic>
        <p:nvPicPr>
          <p:cNvPr id="25" name="Picture 24" descr="Stephanodiscus minutulus.png"/>
          <p:cNvPicPr>
            <a:picLocks noChangeAspect="1"/>
          </p:cNvPicPr>
          <p:nvPr/>
        </p:nvPicPr>
        <p:blipFill>
          <a:blip r:embed="rId7" cstate="print"/>
          <a:stretch>
            <a:fillRect/>
          </a:stretch>
        </p:blipFill>
        <p:spPr>
          <a:xfrm>
            <a:off x="381000" y="3841854"/>
            <a:ext cx="2514600" cy="2304368"/>
          </a:xfrm>
          <a:prstGeom prst="rect">
            <a:avLst/>
          </a:prstGeom>
          <a:ln>
            <a:noFill/>
          </a:ln>
        </p:spPr>
      </p:pic>
      <p:sp>
        <p:nvSpPr>
          <p:cNvPr id="13"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4"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pic>
        <p:nvPicPr>
          <p:cNvPr id="16" name="Picture 15" descr="T. pseudonana_1.png"/>
          <p:cNvPicPr>
            <a:picLocks noChangeAspect="1"/>
          </p:cNvPicPr>
          <p:nvPr/>
        </p:nvPicPr>
        <p:blipFill>
          <a:blip r:embed="rId8" cstate="print"/>
          <a:srcRect l="53636"/>
          <a:stretch>
            <a:fillRect/>
          </a:stretch>
        </p:blipFill>
        <p:spPr>
          <a:xfrm>
            <a:off x="6248400" y="3222506"/>
            <a:ext cx="2514600" cy="2769618"/>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75" descr="T. pseudonana_1.png"/>
          <p:cNvPicPr>
            <a:picLocks noChangeAspect="1"/>
          </p:cNvPicPr>
          <p:nvPr/>
        </p:nvPicPr>
        <p:blipFill>
          <a:blip r:embed="rId3" cstate="print"/>
          <a:srcRect l="72678" t="50831" r="16531" b="30572"/>
          <a:stretch>
            <a:fillRect/>
          </a:stretch>
        </p:blipFill>
        <p:spPr>
          <a:xfrm>
            <a:off x="2895600" y="4800600"/>
            <a:ext cx="1143000" cy="1008529"/>
          </a:xfrm>
          <a:prstGeom prst="rect">
            <a:avLst/>
          </a:prstGeom>
          <a:ln w="57150">
            <a:solidFill>
              <a:schemeClr val="accent5"/>
            </a:solidFill>
          </a:ln>
        </p:spPr>
      </p:pic>
      <p:pic>
        <p:nvPicPr>
          <p:cNvPr id="77" name="Picture 76" descr="Cymbella perpusilla.png"/>
          <p:cNvPicPr>
            <a:picLocks noChangeAspect="1"/>
          </p:cNvPicPr>
          <p:nvPr/>
        </p:nvPicPr>
        <p:blipFill>
          <a:blip r:embed="rId4" cstate="print"/>
          <a:srcRect l="53057" t="48276" r="32867" b="33233"/>
          <a:stretch>
            <a:fillRect/>
          </a:stretch>
        </p:blipFill>
        <p:spPr>
          <a:xfrm>
            <a:off x="5029200" y="2590800"/>
            <a:ext cx="990600" cy="1143000"/>
          </a:xfrm>
          <a:prstGeom prst="rect">
            <a:avLst/>
          </a:prstGeom>
          <a:ln w="57150">
            <a:solidFill>
              <a:schemeClr val="accent5"/>
            </a:solidFill>
          </a:ln>
        </p:spPr>
      </p:pic>
      <p:pic>
        <p:nvPicPr>
          <p:cNvPr id="75" name="Picture 74" descr="Stephanodiscus minutulus.png"/>
          <p:cNvPicPr>
            <a:picLocks noChangeAspect="1"/>
          </p:cNvPicPr>
          <p:nvPr/>
        </p:nvPicPr>
        <p:blipFill>
          <a:blip r:embed="rId5" cstate="print"/>
          <a:srcRect l="66667" t="37956" r="15942" b="43066"/>
          <a:stretch>
            <a:fillRect/>
          </a:stretch>
        </p:blipFill>
        <p:spPr>
          <a:xfrm>
            <a:off x="2895600" y="1905000"/>
            <a:ext cx="1143000" cy="1143000"/>
          </a:xfrm>
          <a:prstGeom prst="rect">
            <a:avLst/>
          </a:prstGeom>
          <a:ln w="57150">
            <a:solidFill>
              <a:schemeClr val="accent5"/>
            </a:solidFill>
          </a:ln>
        </p:spPr>
      </p:pic>
      <p:sp>
        <p:nvSpPr>
          <p:cNvPr id="2" name="Title 1"/>
          <p:cNvSpPr>
            <a:spLocks noGrp="1"/>
          </p:cNvSpPr>
          <p:nvPr>
            <p:ph type="title"/>
          </p:nvPr>
        </p:nvSpPr>
        <p:spPr/>
        <p:txBody>
          <a:bodyPr/>
          <a:lstStyle/>
          <a:p>
            <a:r>
              <a:rPr lang="en-US" dirty="0" smtClean="0"/>
              <a:t>Frustule features: Pores</a:t>
            </a:r>
            <a:endParaRPr lang="en-US" dirty="0"/>
          </a:p>
        </p:txBody>
      </p:sp>
      <p:pic>
        <p:nvPicPr>
          <p:cNvPr id="7" name="Picture 6" descr="Cymbella perpusilla.png"/>
          <p:cNvPicPr>
            <a:picLocks noChangeAspect="1"/>
          </p:cNvPicPr>
          <p:nvPr/>
        </p:nvPicPr>
        <p:blipFill>
          <a:blip r:embed="rId6" cstate="print"/>
          <a:srcRect r="3052"/>
          <a:stretch>
            <a:fillRect/>
          </a:stretch>
        </p:blipFill>
        <p:spPr>
          <a:xfrm>
            <a:off x="6096000" y="1524000"/>
            <a:ext cx="2775393" cy="2514600"/>
          </a:xfrm>
          <a:prstGeom prst="rect">
            <a:avLst/>
          </a:prstGeom>
        </p:spPr>
      </p:pic>
      <p:pic>
        <p:nvPicPr>
          <p:cNvPr id="11" name="Picture 10" descr="Stephanodiscus minutulus.png"/>
          <p:cNvPicPr>
            <a:picLocks noChangeAspect="1"/>
          </p:cNvPicPr>
          <p:nvPr/>
        </p:nvPicPr>
        <p:blipFill>
          <a:blip r:embed="rId7" cstate="print"/>
          <a:stretch>
            <a:fillRect/>
          </a:stretch>
        </p:blipFill>
        <p:spPr>
          <a:xfrm>
            <a:off x="533400" y="1524000"/>
            <a:ext cx="2245100" cy="2057400"/>
          </a:xfrm>
          <a:prstGeom prst="rect">
            <a:avLst/>
          </a:prstGeom>
        </p:spPr>
      </p:pic>
      <p:sp>
        <p:nvSpPr>
          <p:cNvPr id="19" name="TextBox 18"/>
          <p:cNvSpPr txBox="1"/>
          <p:nvPr/>
        </p:nvSpPr>
        <p:spPr>
          <a:xfrm>
            <a:off x="3505200" y="3756810"/>
            <a:ext cx="1143000" cy="523220"/>
          </a:xfrm>
          <a:prstGeom prst="rect">
            <a:avLst/>
          </a:prstGeom>
          <a:noFill/>
          <a:ln w="28575">
            <a:noFill/>
          </a:ln>
        </p:spPr>
        <p:txBody>
          <a:bodyPr wrap="square" rtlCol="0">
            <a:spAutoFit/>
          </a:bodyPr>
          <a:lstStyle/>
          <a:p>
            <a:r>
              <a:rPr lang="en-US" sz="2800" dirty="0" smtClean="0"/>
              <a:t>Pores</a:t>
            </a:r>
            <a:endParaRPr lang="en-US" sz="2800" dirty="0"/>
          </a:p>
        </p:txBody>
      </p:sp>
      <p:pic>
        <p:nvPicPr>
          <p:cNvPr id="21" name="Picture 20" descr="T. pseudonana_1.png"/>
          <p:cNvPicPr>
            <a:picLocks noChangeAspect="1"/>
          </p:cNvPicPr>
          <p:nvPr/>
        </p:nvPicPr>
        <p:blipFill>
          <a:blip r:embed="rId3" cstate="print"/>
          <a:srcRect l="53636"/>
          <a:stretch>
            <a:fillRect/>
          </a:stretch>
        </p:blipFill>
        <p:spPr>
          <a:xfrm>
            <a:off x="533400" y="3886200"/>
            <a:ext cx="2286000" cy="2517834"/>
          </a:xfrm>
          <a:prstGeom prst="rect">
            <a:avLst/>
          </a:prstGeom>
        </p:spPr>
      </p:pic>
      <p:cxnSp>
        <p:nvCxnSpPr>
          <p:cNvPr id="48" name="Straight Arrow Connector 47"/>
          <p:cNvCxnSpPr/>
          <p:nvPr/>
        </p:nvCxnSpPr>
        <p:spPr>
          <a:xfrm flipH="1">
            <a:off x="3429000" y="4267200"/>
            <a:ext cx="533400" cy="83820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flipV="1">
            <a:off x="3536950" y="2705100"/>
            <a:ext cx="273050" cy="118110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495800" y="3505200"/>
            <a:ext cx="914400" cy="540266"/>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1905000" y="2438400"/>
            <a:ext cx="304800" cy="304800"/>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p:cNvCxnSpPr/>
          <p:nvPr/>
        </p:nvCxnSpPr>
        <p:spPr>
          <a:xfrm>
            <a:off x="2209800" y="2743200"/>
            <a:ext cx="685800" cy="3048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2209800" y="1905000"/>
            <a:ext cx="685800" cy="5334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7239000" y="3200400"/>
            <a:ext cx="304800" cy="304800"/>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1600200" y="5257800"/>
            <a:ext cx="304800" cy="304800"/>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Connector 102"/>
          <p:cNvCxnSpPr/>
          <p:nvPr/>
        </p:nvCxnSpPr>
        <p:spPr>
          <a:xfrm flipV="1">
            <a:off x="1905000" y="4800600"/>
            <a:ext cx="990600" cy="4572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1905000" y="5562600"/>
            <a:ext cx="990600" cy="2286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6019800" y="2590800"/>
            <a:ext cx="1219200" cy="6096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6019800" y="3505200"/>
            <a:ext cx="1219200" cy="2286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4343400" y="4724400"/>
            <a:ext cx="4495800" cy="1246495"/>
          </a:xfrm>
          <a:prstGeom prst="rect">
            <a:avLst/>
          </a:prstGeom>
          <a:solidFill>
            <a:schemeClr val="accent5">
              <a:lumMod val="60000"/>
              <a:lumOff val="40000"/>
            </a:schemeClr>
          </a:solidFill>
        </p:spPr>
        <p:txBody>
          <a:bodyPr wrap="square" rtlCol="0">
            <a:spAutoFit/>
          </a:bodyPr>
          <a:lstStyle/>
          <a:p>
            <a:r>
              <a:rPr lang="en-US" sz="2500" b="1" dirty="0" smtClean="0"/>
              <a:t>Cellular Functions</a:t>
            </a:r>
          </a:p>
          <a:p>
            <a:pPr marL="342900" indent="-342900">
              <a:buAutoNum type="arabicPeriod"/>
            </a:pPr>
            <a:r>
              <a:rPr lang="en-US" sz="2500" dirty="0" smtClean="0"/>
              <a:t>Allow in nutrients</a:t>
            </a:r>
          </a:p>
          <a:p>
            <a:pPr marL="342900" indent="-342900">
              <a:buAutoNum type="arabicPeriod"/>
            </a:pPr>
            <a:r>
              <a:rPr lang="en-US" sz="2500" dirty="0" smtClean="0"/>
              <a:t>Protects from viruses</a:t>
            </a:r>
            <a:endParaRPr lang="en-US" sz="2500" dirty="0"/>
          </a:p>
        </p:txBody>
      </p:sp>
      <p:sp>
        <p:nvSpPr>
          <p:cNvPr id="24"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2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91" grpId="0" animBg="1"/>
      <p:bldP spid="100" grpId="0" animBg="1"/>
      <p:bldP spid="101" grpId="0" animBg="1"/>
      <p:bldP spid="1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Frustule features: </a:t>
            </a:r>
            <a:r>
              <a:rPr lang="en-US" dirty="0" err="1" smtClean="0"/>
              <a:t>Portula</a:t>
            </a:r>
            <a:endParaRPr lang="en-US" dirty="0"/>
          </a:p>
        </p:txBody>
      </p:sp>
      <p:sp>
        <p:nvSpPr>
          <p:cNvPr id="19" name="TextBox 18"/>
          <p:cNvSpPr txBox="1"/>
          <p:nvPr/>
        </p:nvSpPr>
        <p:spPr>
          <a:xfrm>
            <a:off x="4648200" y="1447800"/>
            <a:ext cx="1676400" cy="523220"/>
          </a:xfrm>
          <a:prstGeom prst="rect">
            <a:avLst/>
          </a:prstGeom>
          <a:noFill/>
          <a:ln w="28575">
            <a:noFill/>
          </a:ln>
        </p:spPr>
        <p:txBody>
          <a:bodyPr wrap="square" rtlCol="0">
            <a:spAutoFit/>
          </a:bodyPr>
          <a:lstStyle/>
          <a:p>
            <a:r>
              <a:rPr lang="en-US" sz="2800" dirty="0" err="1" smtClean="0"/>
              <a:t>Portula</a:t>
            </a:r>
            <a:endParaRPr lang="en-US" sz="2800" dirty="0"/>
          </a:p>
        </p:txBody>
      </p:sp>
      <p:pic>
        <p:nvPicPr>
          <p:cNvPr id="21" name="Picture 20" descr="T. pseudonana_1.png"/>
          <p:cNvPicPr>
            <a:picLocks noChangeAspect="1"/>
          </p:cNvPicPr>
          <p:nvPr/>
        </p:nvPicPr>
        <p:blipFill>
          <a:blip r:embed="rId3" cstate="print"/>
          <a:srcRect l="53636"/>
          <a:stretch>
            <a:fillRect/>
          </a:stretch>
        </p:blipFill>
        <p:spPr>
          <a:xfrm>
            <a:off x="381000" y="1828800"/>
            <a:ext cx="3588416" cy="3952334"/>
          </a:xfrm>
          <a:prstGeom prst="rect">
            <a:avLst/>
          </a:prstGeom>
        </p:spPr>
      </p:pic>
      <p:cxnSp>
        <p:nvCxnSpPr>
          <p:cNvPr id="48" name="Straight Arrow Connector 47"/>
          <p:cNvCxnSpPr/>
          <p:nvPr/>
        </p:nvCxnSpPr>
        <p:spPr>
          <a:xfrm flipH="1">
            <a:off x="3810000" y="1981200"/>
            <a:ext cx="1828800" cy="205740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581400" y="1981200"/>
            <a:ext cx="1143000" cy="53340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2895600" y="1752600"/>
            <a:ext cx="1752600" cy="297934"/>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4267200" y="4191000"/>
            <a:ext cx="4648200" cy="1246495"/>
          </a:xfrm>
          <a:prstGeom prst="rect">
            <a:avLst/>
          </a:prstGeom>
          <a:solidFill>
            <a:schemeClr val="accent5">
              <a:lumMod val="60000"/>
              <a:lumOff val="40000"/>
            </a:schemeClr>
          </a:solidFill>
        </p:spPr>
        <p:txBody>
          <a:bodyPr wrap="square" rtlCol="0">
            <a:spAutoFit/>
          </a:bodyPr>
          <a:lstStyle/>
          <a:p>
            <a:r>
              <a:rPr lang="en-US" sz="2500" b="1" dirty="0" smtClean="0"/>
              <a:t>Cellular Function</a:t>
            </a:r>
          </a:p>
          <a:p>
            <a:pPr marL="342900" indent="-342900">
              <a:buAutoNum type="arabicPeriod"/>
            </a:pPr>
            <a:r>
              <a:rPr lang="en-US" sz="2500" dirty="0" smtClean="0"/>
              <a:t>Secretes chitin,              helping the diatom float</a:t>
            </a:r>
          </a:p>
        </p:txBody>
      </p:sp>
      <p:sp>
        <p:nvSpPr>
          <p:cNvPr id="27" name="Oval 26"/>
          <p:cNvSpPr/>
          <p:nvPr/>
        </p:nvSpPr>
        <p:spPr>
          <a:xfrm>
            <a:off x="2971800" y="2362200"/>
            <a:ext cx="533400" cy="457200"/>
          </a:xfrm>
          <a:prstGeom prst="ellipse">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3276600" y="3048000"/>
            <a:ext cx="533400" cy="457200"/>
          </a:xfrm>
          <a:prstGeom prst="ellipse">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2362200" y="1981200"/>
            <a:ext cx="533400" cy="457200"/>
          </a:xfrm>
          <a:prstGeom prst="ellipse">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200400" y="3810000"/>
            <a:ext cx="533400" cy="457200"/>
          </a:xfrm>
          <a:prstGeom prst="ellipse">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Arrow Connector 37"/>
          <p:cNvCxnSpPr/>
          <p:nvPr/>
        </p:nvCxnSpPr>
        <p:spPr>
          <a:xfrm flipH="1">
            <a:off x="3810000" y="1981200"/>
            <a:ext cx="1295400" cy="121920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8" grpId="0" animBg="1"/>
      <p:bldP spid="27" grpId="0" animBg="1"/>
      <p:bldP spid="28" grpId="0" animBg="1"/>
      <p:bldP spid="29" grpId="0" animBg="1"/>
      <p:bldP spid="3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Frustule features: Ribs</a:t>
            </a:r>
            <a:endParaRPr lang="en-US" dirty="0"/>
          </a:p>
        </p:txBody>
      </p:sp>
      <p:pic>
        <p:nvPicPr>
          <p:cNvPr id="7" name="Picture 6" descr="Cymbella perpusilla.png"/>
          <p:cNvPicPr>
            <a:picLocks noChangeAspect="1"/>
          </p:cNvPicPr>
          <p:nvPr/>
        </p:nvPicPr>
        <p:blipFill>
          <a:blip r:embed="rId3" cstate="print"/>
          <a:srcRect r="3052"/>
          <a:stretch>
            <a:fillRect/>
          </a:stretch>
        </p:blipFill>
        <p:spPr>
          <a:xfrm>
            <a:off x="6096000" y="1524000"/>
            <a:ext cx="2775393" cy="2514600"/>
          </a:xfrm>
          <a:prstGeom prst="rect">
            <a:avLst/>
          </a:prstGeom>
        </p:spPr>
      </p:pic>
      <p:pic>
        <p:nvPicPr>
          <p:cNvPr id="11" name="Picture 10" descr="Stephanodiscus minutulus.png"/>
          <p:cNvPicPr>
            <a:picLocks noChangeAspect="1"/>
          </p:cNvPicPr>
          <p:nvPr/>
        </p:nvPicPr>
        <p:blipFill>
          <a:blip r:embed="rId4" cstate="print"/>
          <a:stretch>
            <a:fillRect/>
          </a:stretch>
        </p:blipFill>
        <p:spPr>
          <a:xfrm>
            <a:off x="533400" y="1524000"/>
            <a:ext cx="2245100" cy="2057400"/>
          </a:xfrm>
          <a:prstGeom prst="rect">
            <a:avLst/>
          </a:prstGeom>
        </p:spPr>
      </p:pic>
      <p:sp>
        <p:nvSpPr>
          <p:cNvPr id="19" name="TextBox 18"/>
          <p:cNvSpPr txBox="1"/>
          <p:nvPr/>
        </p:nvSpPr>
        <p:spPr>
          <a:xfrm>
            <a:off x="3581400" y="3200400"/>
            <a:ext cx="990600" cy="523220"/>
          </a:xfrm>
          <a:prstGeom prst="rect">
            <a:avLst/>
          </a:prstGeom>
          <a:noFill/>
          <a:ln w="28575">
            <a:noFill/>
          </a:ln>
        </p:spPr>
        <p:txBody>
          <a:bodyPr wrap="square" rtlCol="0">
            <a:spAutoFit/>
          </a:bodyPr>
          <a:lstStyle/>
          <a:p>
            <a:pPr algn="r"/>
            <a:r>
              <a:rPr lang="en-US" sz="2800" dirty="0" smtClean="0"/>
              <a:t>Ribs</a:t>
            </a:r>
            <a:endParaRPr lang="en-US" sz="2800" dirty="0"/>
          </a:p>
        </p:txBody>
      </p:sp>
      <p:pic>
        <p:nvPicPr>
          <p:cNvPr id="21" name="Picture 20" descr="T. pseudonana_1.png"/>
          <p:cNvPicPr>
            <a:picLocks noChangeAspect="1"/>
          </p:cNvPicPr>
          <p:nvPr/>
        </p:nvPicPr>
        <p:blipFill>
          <a:blip r:embed="rId5" cstate="print"/>
          <a:srcRect l="53636"/>
          <a:stretch>
            <a:fillRect/>
          </a:stretch>
        </p:blipFill>
        <p:spPr>
          <a:xfrm>
            <a:off x="533400" y="3886200"/>
            <a:ext cx="2286000" cy="2517834"/>
          </a:xfrm>
          <a:prstGeom prst="rect">
            <a:avLst/>
          </a:prstGeom>
        </p:spPr>
      </p:pic>
      <p:sp>
        <p:nvSpPr>
          <p:cNvPr id="91" name="Rectangle 90"/>
          <p:cNvSpPr/>
          <p:nvPr/>
        </p:nvSpPr>
        <p:spPr>
          <a:xfrm>
            <a:off x="1828800" y="2514600"/>
            <a:ext cx="762000" cy="228600"/>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Straight Connector 92"/>
          <p:cNvCxnSpPr/>
          <p:nvPr/>
        </p:nvCxnSpPr>
        <p:spPr>
          <a:xfrm flipV="1">
            <a:off x="2590800" y="2438400"/>
            <a:ext cx="457200" cy="3048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2590800" y="1905000"/>
            <a:ext cx="457200" cy="6096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rot="18630171">
            <a:off x="7209237" y="2908001"/>
            <a:ext cx="367263" cy="809959"/>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rot="19160425">
            <a:off x="1694528" y="4446922"/>
            <a:ext cx="859632" cy="228600"/>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 name="Straight Connector 102"/>
          <p:cNvCxnSpPr/>
          <p:nvPr/>
        </p:nvCxnSpPr>
        <p:spPr>
          <a:xfrm>
            <a:off x="2527300" y="4362450"/>
            <a:ext cx="1435100" cy="20955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1873250" y="4927600"/>
            <a:ext cx="1098550" cy="2540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5219700" y="3175000"/>
            <a:ext cx="1752600" cy="3048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6324600" y="3702050"/>
            <a:ext cx="1250950" cy="79375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4343400" y="5410200"/>
            <a:ext cx="4495800" cy="861774"/>
          </a:xfrm>
          <a:prstGeom prst="rect">
            <a:avLst/>
          </a:prstGeom>
          <a:solidFill>
            <a:schemeClr val="accent5">
              <a:lumMod val="60000"/>
              <a:lumOff val="40000"/>
            </a:schemeClr>
          </a:solidFill>
        </p:spPr>
        <p:txBody>
          <a:bodyPr wrap="square" rtlCol="0">
            <a:spAutoFit/>
          </a:bodyPr>
          <a:lstStyle/>
          <a:p>
            <a:r>
              <a:rPr lang="en-US" sz="2500" b="1" dirty="0" smtClean="0"/>
              <a:t>Cellular Functions</a:t>
            </a:r>
          </a:p>
          <a:p>
            <a:pPr marL="342900" indent="-342900">
              <a:buAutoNum type="arabicPeriod"/>
            </a:pPr>
            <a:r>
              <a:rPr lang="en-US" sz="2500" dirty="0" smtClean="0"/>
              <a:t>Provides structural support</a:t>
            </a:r>
            <a:endParaRPr lang="en-US" sz="2500" dirty="0"/>
          </a:p>
        </p:txBody>
      </p:sp>
      <p:pic>
        <p:nvPicPr>
          <p:cNvPr id="24" name="Picture 23" descr="T. pseudonana_1_Ribs.png"/>
          <p:cNvPicPr>
            <a:picLocks noChangeAspect="1"/>
          </p:cNvPicPr>
          <p:nvPr/>
        </p:nvPicPr>
        <p:blipFill>
          <a:blip r:embed="rId6" cstate="print"/>
          <a:stretch>
            <a:fillRect/>
          </a:stretch>
        </p:blipFill>
        <p:spPr>
          <a:xfrm rot="19676279">
            <a:off x="2992807" y="4845058"/>
            <a:ext cx="1146147" cy="408467"/>
          </a:xfrm>
          <a:prstGeom prst="rect">
            <a:avLst/>
          </a:prstGeom>
          <a:ln w="38100">
            <a:solidFill>
              <a:schemeClr val="accent5"/>
            </a:solidFill>
          </a:ln>
        </p:spPr>
      </p:pic>
      <p:pic>
        <p:nvPicPr>
          <p:cNvPr id="30" name="Picture 29" descr="Stephanodiscus minutulus.png"/>
          <p:cNvPicPr>
            <a:picLocks noChangeAspect="1"/>
          </p:cNvPicPr>
          <p:nvPr/>
        </p:nvPicPr>
        <p:blipFill>
          <a:blip r:embed="rId4" cstate="print"/>
          <a:srcRect l="52459" t="48300" r="6557" b="39178"/>
          <a:stretch>
            <a:fillRect/>
          </a:stretch>
        </p:blipFill>
        <p:spPr>
          <a:xfrm>
            <a:off x="3048000" y="1905000"/>
            <a:ext cx="1905000" cy="533400"/>
          </a:xfrm>
          <a:prstGeom prst="rect">
            <a:avLst/>
          </a:prstGeom>
          <a:ln w="38100">
            <a:solidFill>
              <a:schemeClr val="accent5"/>
            </a:solidFill>
          </a:ln>
        </p:spPr>
      </p:pic>
      <p:sp>
        <p:nvSpPr>
          <p:cNvPr id="31" name="Freeform 30"/>
          <p:cNvSpPr/>
          <p:nvPr/>
        </p:nvSpPr>
        <p:spPr>
          <a:xfrm>
            <a:off x="3327400" y="2089150"/>
            <a:ext cx="1263650" cy="219573"/>
          </a:xfrm>
          <a:custGeom>
            <a:avLst/>
            <a:gdLst>
              <a:gd name="connsiteX0" fmla="*/ 0 w 1263650"/>
              <a:gd name="connsiteY0" fmla="*/ 0 h 219573"/>
              <a:gd name="connsiteX1" fmla="*/ 31750 w 1263650"/>
              <a:gd name="connsiteY1" fmla="*/ 6350 h 219573"/>
              <a:gd name="connsiteX2" fmla="*/ 57150 w 1263650"/>
              <a:gd name="connsiteY2" fmla="*/ 12700 h 219573"/>
              <a:gd name="connsiteX3" fmla="*/ 158750 w 1263650"/>
              <a:gd name="connsiteY3" fmla="*/ 31750 h 219573"/>
              <a:gd name="connsiteX4" fmla="*/ 196850 w 1263650"/>
              <a:gd name="connsiteY4" fmla="*/ 44450 h 219573"/>
              <a:gd name="connsiteX5" fmla="*/ 215900 w 1263650"/>
              <a:gd name="connsiteY5" fmla="*/ 50800 h 219573"/>
              <a:gd name="connsiteX6" fmla="*/ 254000 w 1263650"/>
              <a:gd name="connsiteY6" fmla="*/ 69850 h 219573"/>
              <a:gd name="connsiteX7" fmla="*/ 273050 w 1263650"/>
              <a:gd name="connsiteY7" fmla="*/ 82550 h 219573"/>
              <a:gd name="connsiteX8" fmla="*/ 374650 w 1263650"/>
              <a:gd name="connsiteY8" fmla="*/ 95250 h 219573"/>
              <a:gd name="connsiteX9" fmla="*/ 393700 w 1263650"/>
              <a:gd name="connsiteY9" fmla="*/ 101600 h 219573"/>
              <a:gd name="connsiteX10" fmla="*/ 514350 w 1263650"/>
              <a:gd name="connsiteY10" fmla="*/ 114300 h 219573"/>
              <a:gd name="connsiteX11" fmla="*/ 577850 w 1263650"/>
              <a:gd name="connsiteY11" fmla="*/ 133350 h 219573"/>
              <a:gd name="connsiteX12" fmla="*/ 622300 w 1263650"/>
              <a:gd name="connsiteY12" fmla="*/ 146050 h 219573"/>
              <a:gd name="connsiteX13" fmla="*/ 660400 w 1263650"/>
              <a:gd name="connsiteY13" fmla="*/ 152400 h 219573"/>
              <a:gd name="connsiteX14" fmla="*/ 704850 w 1263650"/>
              <a:gd name="connsiteY14" fmla="*/ 165100 h 219573"/>
              <a:gd name="connsiteX15" fmla="*/ 762000 w 1263650"/>
              <a:gd name="connsiteY15" fmla="*/ 171450 h 219573"/>
              <a:gd name="connsiteX16" fmla="*/ 800100 w 1263650"/>
              <a:gd name="connsiteY16" fmla="*/ 177800 h 219573"/>
              <a:gd name="connsiteX17" fmla="*/ 971550 w 1263650"/>
              <a:gd name="connsiteY17" fmla="*/ 184150 h 219573"/>
              <a:gd name="connsiteX18" fmla="*/ 1035050 w 1263650"/>
              <a:gd name="connsiteY18" fmla="*/ 190500 h 219573"/>
              <a:gd name="connsiteX19" fmla="*/ 1060450 w 1263650"/>
              <a:gd name="connsiteY19" fmla="*/ 196850 h 219573"/>
              <a:gd name="connsiteX20" fmla="*/ 1174750 w 1263650"/>
              <a:gd name="connsiteY20" fmla="*/ 209550 h 219573"/>
              <a:gd name="connsiteX21" fmla="*/ 1206500 w 1263650"/>
              <a:gd name="connsiteY21" fmla="*/ 215900 h 219573"/>
              <a:gd name="connsiteX22" fmla="*/ 1263650 w 1263650"/>
              <a:gd name="connsiteY22" fmla="*/ 215900 h 21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63650" h="219573">
                <a:moveTo>
                  <a:pt x="0" y="0"/>
                </a:moveTo>
                <a:cubicBezTo>
                  <a:pt x="10583" y="2117"/>
                  <a:pt x="21214" y="4009"/>
                  <a:pt x="31750" y="6350"/>
                </a:cubicBezTo>
                <a:cubicBezTo>
                  <a:pt x="40269" y="8243"/>
                  <a:pt x="48616" y="10871"/>
                  <a:pt x="57150" y="12700"/>
                </a:cubicBezTo>
                <a:cubicBezTo>
                  <a:pt x="110438" y="24119"/>
                  <a:pt x="112980" y="24122"/>
                  <a:pt x="158750" y="31750"/>
                </a:cubicBezTo>
                <a:lnTo>
                  <a:pt x="196850" y="44450"/>
                </a:lnTo>
                <a:lnTo>
                  <a:pt x="215900" y="50800"/>
                </a:lnTo>
                <a:cubicBezTo>
                  <a:pt x="270495" y="87196"/>
                  <a:pt x="201420" y="43560"/>
                  <a:pt x="254000" y="69850"/>
                </a:cubicBezTo>
                <a:cubicBezTo>
                  <a:pt x="260826" y="73263"/>
                  <a:pt x="265810" y="80137"/>
                  <a:pt x="273050" y="82550"/>
                </a:cubicBezTo>
                <a:cubicBezTo>
                  <a:pt x="289931" y="88177"/>
                  <a:pt x="368064" y="94591"/>
                  <a:pt x="374650" y="95250"/>
                </a:cubicBezTo>
                <a:cubicBezTo>
                  <a:pt x="381000" y="97367"/>
                  <a:pt x="387136" y="100287"/>
                  <a:pt x="393700" y="101600"/>
                </a:cubicBezTo>
                <a:cubicBezTo>
                  <a:pt x="429252" y="108710"/>
                  <a:pt x="481356" y="111550"/>
                  <a:pt x="514350" y="114300"/>
                </a:cubicBezTo>
                <a:cubicBezTo>
                  <a:pt x="604892" y="144481"/>
                  <a:pt x="510672" y="114156"/>
                  <a:pt x="577850" y="133350"/>
                </a:cubicBezTo>
                <a:cubicBezTo>
                  <a:pt x="606093" y="141420"/>
                  <a:pt x="589215" y="139433"/>
                  <a:pt x="622300" y="146050"/>
                </a:cubicBezTo>
                <a:cubicBezTo>
                  <a:pt x="634925" y="148575"/>
                  <a:pt x="647700" y="150283"/>
                  <a:pt x="660400" y="152400"/>
                </a:cubicBezTo>
                <a:cubicBezTo>
                  <a:pt x="674625" y="157142"/>
                  <a:pt x="690042" y="162822"/>
                  <a:pt x="704850" y="165100"/>
                </a:cubicBezTo>
                <a:cubicBezTo>
                  <a:pt x="723794" y="168015"/>
                  <a:pt x="743001" y="168917"/>
                  <a:pt x="762000" y="171450"/>
                </a:cubicBezTo>
                <a:cubicBezTo>
                  <a:pt x="774762" y="173152"/>
                  <a:pt x="787248" y="177021"/>
                  <a:pt x="800100" y="177800"/>
                </a:cubicBezTo>
                <a:cubicBezTo>
                  <a:pt x="857184" y="181260"/>
                  <a:pt x="914400" y="182033"/>
                  <a:pt x="971550" y="184150"/>
                </a:cubicBezTo>
                <a:cubicBezTo>
                  <a:pt x="992717" y="186267"/>
                  <a:pt x="1013992" y="187492"/>
                  <a:pt x="1035050" y="190500"/>
                </a:cubicBezTo>
                <a:cubicBezTo>
                  <a:pt x="1043690" y="191734"/>
                  <a:pt x="1051810" y="195616"/>
                  <a:pt x="1060450" y="196850"/>
                </a:cubicBezTo>
                <a:cubicBezTo>
                  <a:pt x="1219510" y="219573"/>
                  <a:pt x="1039803" y="188789"/>
                  <a:pt x="1174750" y="209550"/>
                </a:cubicBezTo>
                <a:cubicBezTo>
                  <a:pt x="1185417" y="211191"/>
                  <a:pt x="1195735" y="215131"/>
                  <a:pt x="1206500" y="215900"/>
                </a:cubicBezTo>
                <a:cubicBezTo>
                  <a:pt x="1225502" y="217257"/>
                  <a:pt x="1244600" y="215900"/>
                  <a:pt x="1263650" y="215900"/>
                </a:cubicBezTo>
              </a:path>
            </a:pathLst>
          </a:custGeom>
          <a:noFill/>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p:nvSpPr>
        <p:spPr>
          <a:xfrm>
            <a:off x="3378200" y="2000250"/>
            <a:ext cx="1238250" cy="76200"/>
          </a:xfrm>
          <a:custGeom>
            <a:avLst/>
            <a:gdLst>
              <a:gd name="connsiteX0" fmla="*/ 0 w 1238250"/>
              <a:gd name="connsiteY0" fmla="*/ 0 h 76200"/>
              <a:gd name="connsiteX1" fmla="*/ 76200 w 1238250"/>
              <a:gd name="connsiteY1" fmla="*/ 38100 h 76200"/>
              <a:gd name="connsiteX2" fmla="*/ 139700 w 1238250"/>
              <a:gd name="connsiteY2" fmla="*/ 57150 h 76200"/>
              <a:gd name="connsiteX3" fmla="*/ 234950 w 1238250"/>
              <a:gd name="connsiteY3" fmla="*/ 50800 h 76200"/>
              <a:gd name="connsiteX4" fmla="*/ 266700 w 1238250"/>
              <a:gd name="connsiteY4" fmla="*/ 44450 h 76200"/>
              <a:gd name="connsiteX5" fmla="*/ 317500 w 1238250"/>
              <a:gd name="connsiteY5" fmla="*/ 38100 h 76200"/>
              <a:gd name="connsiteX6" fmla="*/ 488950 w 1238250"/>
              <a:gd name="connsiteY6" fmla="*/ 44450 h 76200"/>
              <a:gd name="connsiteX7" fmla="*/ 514350 w 1238250"/>
              <a:gd name="connsiteY7" fmla="*/ 50800 h 76200"/>
              <a:gd name="connsiteX8" fmla="*/ 552450 w 1238250"/>
              <a:gd name="connsiteY8" fmla="*/ 57150 h 76200"/>
              <a:gd name="connsiteX9" fmla="*/ 666750 w 1238250"/>
              <a:gd name="connsiteY9" fmla="*/ 69850 h 76200"/>
              <a:gd name="connsiteX10" fmla="*/ 717550 w 1238250"/>
              <a:gd name="connsiteY10" fmla="*/ 76200 h 76200"/>
              <a:gd name="connsiteX11" fmla="*/ 838200 w 1238250"/>
              <a:gd name="connsiteY11" fmla="*/ 63500 h 76200"/>
              <a:gd name="connsiteX12" fmla="*/ 857250 w 1238250"/>
              <a:gd name="connsiteY12" fmla="*/ 57150 h 76200"/>
              <a:gd name="connsiteX13" fmla="*/ 939800 w 1238250"/>
              <a:gd name="connsiteY13" fmla="*/ 50800 h 76200"/>
              <a:gd name="connsiteX14" fmla="*/ 996950 w 1238250"/>
              <a:gd name="connsiteY14" fmla="*/ 44450 h 76200"/>
              <a:gd name="connsiteX15" fmla="*/ 1238250 w 1238250"/>
              <a:gd name="connsiteY15" fmla="*/ 4445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8250" h="76200">
                <a:moveTo>
                  <a:pt x="0" y="0"/>
                </a:moveTo>
                <a:cubicBezTo>
                  <a:pt x="52580" y="17527"/>
                  <a:pt x="26961" y="5274"/>
                  <a:pt x="76200" y="38100"/>
                </a:cubicBezTo>
                <a:cubicBezTo>
                  <a:pt x="85476" y="44284"/>
                  <a:pt x="125501" y="53600"/>
                  <a:pt x="139700" y="57150"/>
                </a:cubicBezTo>
                <a:cubicBezTo>
                  <a:pt x="171450" y="55033"/>
                  <a:pt x="203287" y="53966"/>
                  <a:pt x="234950" y="50800"/>
                </a:cubicBezTo>
                <a:cubicBezTo>
                  <a:pt x="245689" y="49726"/>
                  <a:pt x="256033" y="46091"/>
                  <a:pt x="266700" y="44450"/>
                </a:cubicBezTo>
                <a:cubicBezTo>
                  <a:pt x="283567" y="41855"/>
                  <a:pt x="300567" y="40217"/>
                  <a:pt x="317500" y="38100"/>
                </a:cubicBezTo>
                <a:cubicBezTo>
                  <a:pt x="374650" y="40217"/>
                  <a:pt x="431879" y="40768"/>
                  <a:pt x="488950" y="44450"/>
                </a:cubicBezTo>
                <a:cubicBezTo>
                  <a:pt x="497659" y="45012"/>
                  <a:pt x="505792" y="49088"/>
                  <a:pt x="514350" y="50800"/>
                </a:cubicBezTo>
                <a:cubicBezTo>
                  <a:pt x="526975" y="53325"/>
                  <a:pt x="539750" y="55033"/>
                  <a:pt x="552450" y="57150"/>
                </a:cubicBezTo>
                <a:cubicBezTo>
                  <a:pt x="603453" y="74151"/>
                  <a:pt x="556427" y="60257"/>
                  <a:pt x="666750" y="69850"/>
                </a:cubicBezTo>
                <a:cubicBezTo>
                  <a:pt x="683751" y="71328"/>
                  <a:pt x="700617" y="74083"/>
                  <a:pt x="717550" y="76200"/>
                </a:cubicBezTo>
                <a:cubicBezTo>
                  <a:pt x="741033" y="74065"/>
                  <a:pt x="810450" y="68545"/>
                  <a:pt x="838200" y="63500"/>
                </a:cubicBezTo>
                <a:cubicBezTo>
                  <a:pt x="844786" y="62303"/>
                  <a:pt x="850608" y="57980"/>
                  <a:pt x="857250" y="57150"/>
                </a:cubicBezTo>
                <a:cubicBezTo>
                  <a:pt x="884635" y="53727"/>
                  <a:pt x="912315" y="53299"/>
                  <a:pt x="939800" y="50800"/>
                </a:cubicBezTo>
                <a:cubicBezTo>
                  <a:pt x="958889" y="49065"/>
                  <a:pt x="977787" y="44858"/>
                  <a:pt x="996950" y="44450"/>
                </a:cubicBezTo>
                <a:cubicBezTo>
                  <a:pt x="1077365" y="42739"/>
                  <a:pt x="1157817" y="44450"/>
                  <a:pt x="1238250" y="44450"/>
                </a:cubicBezTo>
              </a:path>
            </a:pathLst>
          </a:cu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p:nvSpPr>
        <p:spPr>
          <a:xfrm>
            <a:off x="3333750" y="2114550"/>
            <a:ext cx="584200" cy="317500"/>
          </a:xfrm>
          <a:custGeom>
            <a:avLst/>
            <a:gdLst>
              <a:gd name="connsiteX0" fmla="*/ 0 w 584200"/>
              <a:gd name="connsiteY0" fmla="*/ 0 h 317500"/>
              <a:gd name="connsiteX1" fmla="*/ 38100 w 584200"/>
              <a:gd name="connsiteY1" fmla="*/ 19050 h 317500"/>
              <a:gd name="connsiteX2" fmla="*/ 50800 w 584200"/>
              <a:gd name="connsiteY2" fmla="*/ 38100 h 317500"/>
              <a:gd name="connsiteX3" fmla="*/ 69850 w 584200"/>
              <a:gd name="connsiteY3" fmla="*/ 57150 h 317500"/>
              <a:gd name="connsiteX4" fmla="*/ 101600 w 584200"/>
              <a:gd name="connsiteY4" fmla="*/ 88900 h 317500"/>
              <a:gd name="connsiteX5" fmla="*/ 120650 w 584200"/>
              <a:gd name="connsiteY5" fmla="*/ 95250 h 317500"/>
              <a:gd name="connsiteX6" fmla="*/ 146050 w 584200"/>
              <a:gd name="connsiteY6" fmla="*/ 107950 h 317500"/>
              <a:gd name="connsiteX7" fmla="*/ 184150 w 584200"/>
              <a:gd name="connsiteY7" fmla="*/ 120650 h 317500"/>
              <a:gd name="connsiteX8" fmla="*/ 203200 w 584200"/>
              <a:gd name="connsiteY8" fmla="*/ 133350 h 317500"/>
              <a:gd name="connsiteX9" fmla="*/ 222250 w 584200"/>
              <a:gd name="connsiteY9" fmla="*/ 139700 h 317500"/>
              <a:gd name="connsiteX10" fmla="*/ 279400 w 584200"/>
              <a:gd name="connsiteY10" fmla="*/ 152400 h 317500"/>
              <a:gd name="connsiteX11" fmla="*/ 317500 w 584200"/>
              <a:gd name="connsiteY11" fmla="*/ 165100 h 317500"/>
              <a:gd name="connsiteX12" fmla="*/ 336550 w 584200"/>
              <a:gd name="connsiteY12" fmla="*/ 177800 h 317500"/>
              <a:gd name="connsiteX13" fmla="*/ 349250 w 584200"/>
              <a:gd name="connsiteY13" fmla="*/ 196850 h 317500"/>
              <a:gd name="connsiteX14" fmla="*/ 368300 w 584200"/>
              <a:gd name="connsiteY14" fmla="*/ 203200 h 317500"/>
              <a:gd name="connsiteX15" fmla="*/ 406400 w 584200"/>
              <a:gd name="connsiteY15" fmla="*/ 234950 h 317500"/>
              <a:gd name="connsiteX16" fmla="*/ 425450 w 584200"/>
              <a:gd name="connsiteY16" fmla="*/ 254000 h 317500"/>
              <a:gd name="connsiteX17" fmla="*/ 444500 w 584200"/>
              <a:gd name="connsiteY17" fmla="*/ 260350 h 317500"/>
              <a:gd name="connsiteX18" fmla="*/ 508000 w 584200"/>
              <a:gd name="connsiteY18" fmla="*/ 285750 h 317500"/>
              <a:gd name="connsiteX19" fmla="*/ 546100 w 584200"/>
              <a:gd name="connsiteY19" fmla="*/ 298450 h 317500"/>
              <a:gd name="connsiteX20" fmla="*/ 565150 w 584200"/>
              <a:gd name="connsiteY20" fmla="*/ 304800 h 317500"/>
              <a:gd name="connsiteX21" fmla="*/ 584200 w 584200"/>
              <a:gd name="connsiteY21" fmla="*/ 31750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84200" h="317500">
                <a:moveTo>
                  <a:pt x="0" y="0"/>
                </a:moveTo>
                <a:cubicBezTo>
                  <a:pt x="15494" y="5165"/>
                  <a:pt x="25790" y="6740"/>
                  <a:pt x="38100" y="19050"/>
                </a:cubicBezTo>
                <a:cubicBezTo>
                  <a:pt x="43496" y="24446"/>
                  <a:pt x="45914" y="32237"/>
                  <a:pt x="50800" y="38100"/>
                </a:cubicBezTo>
                <a:cubicBezTo>
                  <a:pt x="56549" y="44999"/>
                  <a:pt x="64101" y="50251"/>
                  <a:pt x="69850" y="57150"/>
                </a:cubicBezTo>
                <a:cubicBezTo>
                  <a:pt x="87993" y="78921"/>
                  <a:pt x="74990" y="75595"/>
                  <a:pt x="101600" y="88900"/>
                </a:cubicBezTo>
                <a:cubicBezTo>
                  <a:pt x="107587" y="91893"/>
                  <a:pt x="114498" y="92613"/>
                  <a:pt x="120650" y="95250"/>
                </a:cubicBezTo>
                <a:cubicBezTo>
                  <a:pt x="129351" y="98979"/>
                  <a:pt x="137261" y="104434"/>
                  <a:pt x="146050" y="107950"/>
                </a:cubicBezTo>
                <a:cubicBezTo>
                  <a:pt x="158479" y="112922"/>
                  <a:pt x="184150" y="120650"/>
                  <a:pt x="184150" y="120650"/>
                </a:cubicBezTo>
                <a:cubicBezTo>
                  <a:pt x="190500" y="124883"/>
                  <a:pt x="196374" y="129937"/>
                  <a:pt x="203200" y="133350"/>
                </a:cubicBezTo>
                <a:cubicBezTo>
                  <a:pt x="209187" y="136343"/>
                  <a:pt x="215756" y="138077"/>
                  <a:pt x="222250" y="139700"/>
                </a:cubicBezTo>
                <a:cubicBezTo>
                  <a:pt x="258504" y="148764"/>
                  <a:pt x="246807" y="142622"/>
                  <a:pt x="279400" y="152400"/>
                </a:cubicBezTo>
                <a:cubicBezTo>
                  <a:pt x="292222" y="156247"/>
                  <a:pt x="317500" y="165100"/>
                  <a:pt x="317500" y="165100"/>
                </a:cubicBezTo>
                <a:cubicBezTo>
                  <a:pt x="323850" y="169333"/>
                  <a:pt x="331154" y="172404"/>
                  <a:pt x="336550" y="177800"/>
                </a:cubicBezTo>
                <a:cubicBezTo>
                  <a:pt x="341946" y="183196"/>
                  <a:pt x="343291" y="192082"/>
                  <a:pt x="349250" y="196850"/>
                </a:cubicBezTo>
                <a:cubicBezTo>
                  <a:pt x="354477" y="201031"/>
                  <a:pt x="361950" y="201083"/>
                  <a:pt x="368300" y="203200"/>
                </a:cubicBezTo>
                <a:cubicBezTo>
                  <a:pt x="423955" y="258855"/>
                  <a:pt x="353356" y="190747"/>
                  <a:pt x="406400" y="234950"/>
                </a:cubicBezTo>
                <a:cubicBezTo>
                  <a:pt x="413299" y="240699"/>
                  <a:pt x="417978" y="249019"/>
                  <a:pt x="425450" y="254000"/>
                </a:cubicBezTo>
                <a:cubicBezTo>
                  <a:pt x="431019" y="257713"/>
                  <a:pt x="438348" y="257713"/>
                  <a:pt x="444500" y="260350"/>
                </a:cubicBezTo>
                <a:cubicBezTo>
                  <a:pt x="509904" y="288380"/>
                  <a:pt x="421279" y="256843"/>
                  <a:pt x="508000" y="285750"/>
                </a:cubicBezTo>
                <a:lnTo>
                  <a:pt x="546100" y="298450"/>
                </a:lnTo>
                <a:lnTo>
                  <a:pt x="565150" y="304800"/>
                </a:lnTo>
                <a:lnTo>
                  <a:pt x="584200" y="317500"/>
                </a:lnTo>
              </a:path>
            </a:pathLst>
          </a:cu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6" name="Picture 35" descr="Cymbella perpusilla_Ribs.png"/>
          <p:cNvPicPr>
            <a:picLocks noChangeAspect="1"/>
          </p:cNvPicPr>
          <p:nvPr/>
        </p:nvPicPr>
        <p:blipFill>
          <a:blip r:embed="rId7" cstate="print"/>
          <a:stretch>
            <a:fillRect/>
          </a:stretch>
        </p:blipFill>
        <p:spPr>
          <a:xfrm rot="2389841">
            <a:off x="4796397" y="3896380"/>
            <a:ext cx="1499746" cy="768163"/>
          </a:xfrm>
          <a:prstGeom prst="rect">
            <a:avLst/>
          </a:prstGeom>
          <a:ln w="38100">
            <a:solidFill>
              <a:schemeClr val="accent5"/>
            </a:solidFill>
          </a:ln>
        </p:spPr>
      </p:pic>
      <p:cxnSp>
        <p:nvCxnSpPr>
          <p:cNvPr id="49" name="Straight Arrow Connector 48"/>
          <p:cNvCxnSpPr>
            <a:stCxn id="19" idx="0"/>
          </p:cNvCxnSpPr>
          <p:nvPr/>
        </p:nvCxnSpPr>
        <p:spPr>
          <a:xfrm flipV="1">
            <a:off x="4076700" y="2286000"/>
            <a:ext cx="38100" cy="91440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19" idx="2"/>
          </p:cNvCxnSpPr>
          <p:nvPr/>
        </p:nvCxnSpPr>
        <p:spPr>
          <a:xfrm flipH="1">
            <a:off x="3733800" y="3723620"/>
            <a:ext cx="342900" cy="122938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stCxn id="19" idx="3"/>
          </p:cNvCxnSpPr>
          <p:nvPr/>
        </p:nvCxnSpPr>
        <p:spPr>
          <a:xfrm>
            <a:off x="4572000" y="3462010"/>
            <a:ext cx="838200" cy="80519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28"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91" grpId="0" animBg="1"/>
      <p:bldP spid="100" grpId="0" animBg="1"/>
      <p:bldP spid="101" grpId="0" animBg="1"/>
      <p:bldP spid="118" grpId="0" animBg="1"/>
      <p:bldP spid="31" grpId="0" animBg="1"/>
      <p:bldP spid="32" grpId="0" animBg="1"/>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Frustule features: </a:t>
            </a:r>
            <a:r>
              <a:rPr lang="en-US" dirty="0" err="1" smtClean="0"/>
              <a:t>Raphe</a:t>
            </a:r>
            <a:endParaRPr lang="en-US" dirty="0"/>
          </a:p>
        </p:txBody>
      </p:sp>
      <p:pic>
        <p:nvPicPr>
          <p:cNvPr id="7" name="Picture 6" descr="Cymbella perpusilla.png"/>
          <p:cNvPicPr>
            <a:picLocks noChangeAspect="1"/>
          </p:cNvPicPr>
          <p:nvPr/>
        </p:nvPicPr>
        <p:blipFill>
          <a:blip r:embed="rId3" cstate="print"/>
          <a:srcRect r="3052"/>
          <a:stretch>
            <a:fillRect/>
          </a:stretch>
        </p:blipFill>
        <p:spPr>
          <a:xfrm>
            <a:off x="5791200" y="3505200"/>
            <a:ext cx="3111804" cy="2819400"/>
          </a:xfrm>
          <a:prstGeom prst="rect">
            <a:avLst/>
          </a:prstGeom>
        </p:spPr>
      </p:pic>
      <p:sp>
        <p:nvSpPr>
          <p:cNvPr id="19" name="TextBox 18"/>
          <p:cNvSpPr txBox="1"/>
          <p:nvPr/>
        </p:nvSpPr>
        <p:spPr>
          <a:xfrm>
            <a:off x="4343400" y="4191000"/>
            <a:ext cx="1295400" cy="523220"/>
          </a:xfrm>
          <a:prstGeom prst="rect">
            <a:avLst/>
          </a:prstGeom>
          <a:noFill/>
          <a:ln w="28575">
            <a:noFill/>
          </a:ln>
        </p:spPr>
        <p:txBody>
          <a:bodyPr wrap="square" rtlCol="0">
            <a:spAutoFit/>
          </a:bodyPr>
          <a:lstStyle/>
          <a:p>
            <a:r>
              <a:rPr lang="en-US" sz="2800" dirty="0" err="1" smtClean="0"/>
              <a:t>Raphe</a:t>
            </a:r>
            <a:endParaRPr lang="en-US" sz="2800" dirty="0"/>
          </a:p>
        </p:txBody>
      </p:sp>
      <p:sp>
        <p:nvSpPr>
          <p:cNvPr id="100" name="Rectangle 99"/>
          <p:cNvSpPr/>
          <p:nvPr/>
        </p:nvSpPr>
        <p:spPr>
          <a:xfrm rot="18630171">
            <a:off x="5471815" y="4698561"/>
            <a:ext cx="3060642" cy="487666"/>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TextBox 117"/>
          <p:cNvSpPr txBox="1"/>
          <p:nvPr/>
        </p:nvSpPr>
        <p:spPr>
          <a:xfrm>
            <a:off x="4267200" y="1676400"/>
            <a:ext cx="4495800" cy="1246495"/>
          </a:xfrm>
          <a:prstGeom prst="rect">
            <a:avLst/>
          </a:prstGeom>
          <a:solidFill>
            <a:schemeClr val="accent5">
              <a:lumMod val="60000"/>
              <a:lumOff val="40000"/>
            </a:schemeClr>
          </a:solidFill>
        </p:spPr>
        <p:txBody>
          <a:bodyPr wrap="square" rtlCol="0">
            <a:spAutoFit/>
          </a:bodyPr>
          <a:lstStyle/>
          <a:p>
            <a:r>
              <a:rPr lang="en-US" sz="2500" b="1" dirty="0" smtClean="0"/>
              <a:t>Cellular Function</a:t>
            </a:r>
          </a:p>
          <a:p>
            <a:pPr marL="342900" indent="-342900">
              <a:buAutoNum type="arabicPeriod"/>
            </a:pPr>
            <a:r>
              <a:rPr lang="en-US" sz="2500" dirty="0" smtClean="0"/>
              <a:t>Secretes mucus allowing the diatom to move</a:t>
            </a:r>
            <a:endParaRPr lang="en-US" sz="2500" dirty="0"/>
          </a:p>
        </p:txBody>
      </p:sp>
      <p:cxnSp>
        <p:nvCxnSpPr>
          <p:cNvPr id="48" name="Straight Arrow Connector 47"/>
          <p:cNvCxnSpPr>
            <a:stCxn id="19" idx="3"/>
          </p:cNvCxnSpPr>
          <p:nvPr/>
        </p:nvCxnSpPr>
        <p:spPr>
          <a:xfrm>
            <a:off x="5638800" y="4452610"/>
            <a:ext cx="1447800" cy="27179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6" name="Picture 25" descr="Amphora_Sp..png"/>
          <p:cNvPicPr>
            <a:picLocks noChangeAspect="1"/>
          </p:cNvPicPr>
          <p:nvPr/>
        </p:nvPicPr>
        <p:blipFill>
          <a:blip r:embed="rId4" cstate="print"/>
          <a:stretch>
            <a:fillRect/>
          </a:stretch>
        </p:blipFill>
        <p:spPr>
          <a:xfrm>
            <a:off x="304800" y="1524000"/>
            <a:ext cx="3683112" cy="1981200"/>
          </a:xfrm>
          <a:prstGeom prst="rect">
            <a:avLst/>
          </a:prstGeom>
        </p:spPr>
      </p:pic>
      <p:pic>
        <p:nvPicPr>
          <p:cNvPr id="35" name="Picture 34" descr="Diploneis bombus.png"/>
          <p:cNvPicPr>
            <a:picLocks noChangeAspect="1"/>
          </p:cNvPicPr>
          <p:nvPr/>
        </p:nvPicPr>
        <p:blipFill>
          <a:blip r:embed="rId5" cstate="print"/>
          <a:stretch>
            <a:fillRect/>
          </a:stretch>
        </p:blipFill>
        <p:spPr>
          <a:xfrm>
            <a:off x="304800" y="3851218"/>
            <a:ext cx="3276600" cy="2397181"/>
          </a:xfrm>
          <a:prstGeom prst="rect">
            <a:avLst/>
          </a:prstGeom>
        </p:spPr>
      </p:pic>
      <p:sp>
        <p:nvSpPr>
          <p:cNvPr id="52" name="Rectangle 51"/>
          <p:cNvSpPr/>
          <p:nvPr/>
        </p:nvSpPr>
        <p:spPr>
          <a:xfrm rot="635124">
            <a:off x="391073" y="5229974"/>
            <a:ext cx="3051846" cy="392385"/>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rot="453461">
            <a:off x="428038" y="2435141"/>
            <a:ext cx="3475984" cy="538601"/>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p:cNvCxnSpPr/>
          <p:nvPr/>
        </p:nvCxnSpPr>
        <p:spPr>
          <a:xfrm flipH="1" flipV="1">
            <a:off x="2286000" y="2667000"/>
            <a:ext cx="2057400" cy="160020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2971800" y="4495800"/>
            <a:ext cx="1371600" cy="114300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6"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00" grpId="0" animBg="1"/>
      <p:bldP spid="118" grpId="0" animBg="1"/>
      <p:bldP spid="52" grpId="0" animBg="1"/>
      <p:bldP spid="5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Frustule features: Spines</a:t>
            </a:r>
            <a:endParaRPr lang="en-US" dirty="0"/>
          </a:p>
        </p:txBody>
      </p:sp>
      <p:pic>
        <p:nvPicPr>
          <p:cNvPr id="11" name="Picture 10" descr="Stephanodiscus minutulus.png"/>
          <p:cNvPicPr>
            <a:picLocks noChangeAspect="1"/>
          </p:cNvPicPr>
          <p:nvPr/>
        </p:nvPicPr>
        <p:blipFill>
          <a:blip r:embed="rId3" cstate="print"/>
          <a:stretch>
            <a:fillRect/>
          </a:stretch>
        </p:blipFill>
        <p:spPr>
          <a:xfrm>
            <a:off x="304800" y="1447800"/>
            <a:ext cx="2438400" cy="2234539"/>
          </a:xfrm>
          <a:prstGeom prst="rect">
            <a:avLst/>
          </a:prstGeom>
        </p:spPr>
      </p:pic>
      <p:pic>
        <p:nvPicPr>
          <p:cNvPr id="24" name="Picture 23" descr="Staurosirella pinnata.png"/>
          <p:cNvPicPr>
            <a:picLocks noChangeAspect="1"/>
          </p:cNvPicPr>
          <p:nvPr/>
        </p:nvPicPr>
        <p:blipFill>
          <a:blip r:embed="rId4" cstate="print"/>
          <a:srcRect/>
          <a:stretch>
            <a:fillRect/>
          </a:stretch>
        </p:blipFill>
        <p:spPr>
          <a:xfrm>
            <a:off x="6172200" y="4114800"/>
            <a:ext cx="2743200" cy="2126556"/>
          </a:xfrm>
          <a:prstGeom prst="rect">
            <a:avLst/>
          </a:prstGeom>
        </p:spPr>
      </p:pic>
      <p:pic>
        <p:nvPicPr>
          <p:cNvPr id="25" name="Picture 24" descr="Stephanodiscus minutulus.png"/>
          <p:cNvPicPr>
            <a:picLocks noChangeAspect="1"/>
          </p:cNvPicPr>
          <p:nvPr/>
        </p:nvPicPr>
        <p:blipFill>
          <a:blip r:embed="rId3" cstate="print"/>
          <a:srcRect l="81124" t="22951" r="5356" b="24590"/>
          <a:stretch>
            <a:fillRect/>
          </a:stretch>
        </p:blipFill>
        <p:spPr>
          <a:xfrm>
            <a:off x="3200400" y="1447800"/>
            <a:ext cx="685800" cy="2438400"/>
          </a:xfrm>
          <a:prstGeom prst="rect">
            <a:avLst/>
          </a:prstGeom>
          <a:ln w="38100">
            <a:solidFill>
              <a:schemeClr val="accent5"/>
            </a:solidFill>
          </a:ln>
        </p:spPr>
      </p:pic>
      <p:cxnSp>
        <p:nvCxnSpPr>
          <p:cNvPr id="33" name="Straight Connector 32"/>
          <p:cNvCxnSpPr/>
          <p:nvPr/>
        </p:nvCxnSpPr>
        <p:spPr>
          <a:xfrm>
            <a:off x="8077200" y="2209800"/>
            <a:ext cx="76200" cy="22860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629400" y="3657600"/>
            <a:ext cx="533400" cy="15621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209800" y="1981200"/>
            <a:ext cx="381000" cy="1219200"/>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p:cNvCxnSpPr/>
          <p:nvPr/>
        </p:nvCxnSpPr>
        <p:spPr>
          <a:xfrm flipV="1">
            <a:off x="2590800" y="1447800"/>
            <a:ext cx="609600" cy="5334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590800" y="3200400"/>
            <a:ext cx="609600" cy="68580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4648200" y="2362200"/>
            <a:ext cx="1371600" cy="523220"/>
          </a:xfrm>
          <a:prstGeom prst="rect">
            <a:avLst/>
          </a:prstGeom>
          <a:noFill/>
          <a:ln w="28575">
            <a:noFill/>
          </a:ln>
        </p:spPr>
        <p:txBody>
          <a:bodyPr wrap="square" rtlCol="0">
            <a:spAutoFit/>
          </a:bodyPr>
          <a:lstStyle/>
          <a:p>
            <a:r>
              <a:rPr lang="en-US" sz="2800" dirty="0" smtClean="0"/>
              <a:t>Spines</a:t>
            </a:r>
            <a:endParaRPr lang="en-US" sz="2800" dirty="0"/>
          </a:p>
        </p:txBody>
      </p:sp>
      <p:cxnSp>
        <p:nvCxnSpPr>
          <p:cNvPr id="53" name="Straight Arrow Connector 52"/>
          <p:cNvCxnSpPr>
            <a:stCxn id="51" idx="1"/>
          </p:cNvCxnSpPr>
          <p:nvPr/>
        </p:nvCxnSpPr>
        <p:spPr>
          <a:xfrm flipH="1" flipV="1">
            <a:off x="3657600" y="2133602"/>
            <a:ext cx="990600" cy="490208"/>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59" name="Rectangle 58"/>
          <p:cNvSpPr/>
          <p:nvPr/>
        </p:nvSpPr>
        <p:spPr>
          <a:xfrm rot="3184851">
            <a:off x="7574097" y="4404681"/>
            <a:ext cx="381000" cy="1219200"/>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61" descr="Staurosirella pinnata_Spines.png"/>
          <p:cNvPicPr>
            <a:picLocks noChangeAspect="1"/>
          </p:cNvPicPr>
          <p:nvPr/>
        </p:nvPicPr>
        <p:blipFill>
          <a:blip r:embed="rId5" cstate="print"/>
          <a:stretch>
            <a:fillRect/>
          </a:stretch>
        </p:blipFill>
        <p:spPr>
          <a:xfrm rot="18916062">
            <a:off x="6076410" y="2290206"/>
            <a:ext cx="2072227" cy="797011"/>
          </a:xfrm>
          <a:prstGeom prst="rect">
            <a:avLst/>
          </a:prstGeom>
          <a:ln w="38100">
            <a:solidFill>
              <a:schemeClr val="accent5"/>
            </a:solidFill>
          </a:ln>
        </p:spPr>
      </p:pic>
      <p:cxnSp>
        <p:nvCxnSpPr>
          <p:cNvPr id="56" name="Straight Arrow Connector 55"/>
          <p:cNvCxnSpPr>
            <a:stCxn id="51" idx="3"/>
          </p:cNvCxnSpPr>
          <p:nvPr/>
        </p:nvCxnSpPr>
        <p:spPr>
          <a:xfrm flipV="1">
            <a:off x="6019800" y="2438400"/>
            <a:ext cx="1219200" cy="185410"/>
          </a:xfrm>
          <a:prstGeom prst="straightConnector1">
            <a:avLst/>
          </a:prstGeom>
          <a:ln w="38100">
            <a:solidFill>
              <a:schemeClr val="accent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381000" y="4876800"/>
            <a:ext cx="4495800" cy="1246495"/>
          </a:xfrm>
          <a:prstGeom prst="rect">
            <a:avLst/>
          </a:prstGeom>
          <a:solidFill>
            <a:schemeClr val="accent5">
              <a:lumMod val="60000"/>
              <a:lumOff val="40000"/>
            </a:schemeClr>
          </a:solidFill>
        </p:spPr>
        <p:txBody>
          <a:bodyPr wrap="square" rtlCol="0">
            <a:spAutoFit/>
          </a:bodyPr>
          <a:lstStyle/>
          <a:p>
            <a:r>
              <a:rPr lang="en-US" sz="2500" b="1" dirty="0" smtClean="0"/>
              <a:t>Cellular Functions</a:t>
            </a:r>
          </a:p>
          <a:p>
            <a:pPr marL="342900" indent="-342900">
              <a:buAutoNum type="arabicPeriod"/>
            </a:pPr>
            <a:r>
              <a:rPr lang="en-US" sz="2500" dirty="0" smtClean="0"/>
              <a:t>Defend against herbivores</a:t>
            </a:r>
          </a:p>
          <a:p>
            <a:pPr marL="342900" indent="-342900">
              <a:buAutoNum type="arabicPeriod"/>
            </a:pPr>
            <a:r>
              <a:rPr lang="en-US" sz="2500" dirty="0" smtClean="0"/>
              <a:t>Helps diatoms float</a:t>
            </a:r>
            <a:endParaRPr lang="en-US" sz="2500" dirty="0"/>
          </a:p>
        </p:txBody>
      </p:sp>
      <p:sp>
        <p:nvSpPr>
          <p:cNvPr id="18"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19"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1" grpId="0"/>
      <p:bldP spid="59" grpId="0" animBg="1"/>
      <p:bldP spid="6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pPr lvl="0"/>
            <a:r>
              <a:rPr lang="en-US" b="1" dirty="0" smtClean="0"/>
              <a:t>Pores</a:t>
            </a:r>
            <a:r>
              <a:rPr lang="en-US" dirty="0" smtClean="0"/>
              <a:t>: Holes in diatom cell wall.</a:t>
            </a:r>
          </a:p>
          <a:p>
            <a:pPr lvl="0"/>
            <a:endParaRPr lang="en-US" dirty="0" smtClean="0"/>
          </a:p>
          <a:p>
            <a:pPr lvl="0"/>
            <a:r>
              <a:rPr lang="en-US" b="1" dirty="0" err="1" smtClean="0"/>
              <a:t>Portula</a:t>
            </a:r>
            <a:r>
              <a:rPr lang="en-US" dirty="0" smtClean="0"/>
              <a:t>: Tubes around edge of diatom cell wall.</a:t>
            </a:r>
          </a:p>
          <a:p>
            <a:pPr lvl="0"/>
            <a:endParaRPr lang="en-US" dirty="0" smtClean="0"/>
          </a:p>
          <a:p>
            <a:pPr lvl="0"/>
            <a:r>
              <a:rPr lang="en-US" b="1" dirty="0" smtClean="0"/>
              <a:t>Ribs</a:t>
            </a:r>
            <a:r>
              <a:rPr lang="en-US" dirty="0" smtClean="0"/>
              <a:t>: Structures that support diatom cell wall.</a:t>
            </a:r>
          </a:p>
          <a:p>
            <a:pPr lvl="0"/>
            <a:endParaRPr lang="en-US" dirty="0" smtClean="0"/>
          </a:p>
          <a:p>
            <a:pPr lvl="0"/>
            <a:r>
              <a:rPr lang="en-US" b="1" dirty="0" err="1" smtClean="0"/>
              <a:t>Raphe</a:t>
            </a:r>
            <a:r>
              <a:rPr lang="en-US" dirty="0" smtClean="0"/>
              <a:t>: Slit in diatom cell wall that secretes mucus.</a:t>
            </a:r>
          </a:p>
          <a:p>
            <a:pPr lvl="0"/>
            <a:endParaRPr lang="en-US" dirty="0" smtClean="0"/>
          </a:p>
          <a:p>
            <a:pPr lvl="0"/>
            <a:r>
              <a:rPr lang="en-US" b="1" dirty="0" smtClean="0"/>
              <a:t>Spine</a:t>
            </a:r>
            <a:r>
              <a:rPr lang="en-US" dirty="0" smtClean="0"/>
              <a:t>: Spiky part of diatom cell wall.</a:t>
            </a:r>
          </a:p>
          <a:p>
            <a:endParaRPr lang="en-US" dirty="0"/>
          </a:p>
        </p:txBody>
      </p:sp>
      <p:sp>
        <p:nvSpPr>
          <p:cNvPr id="3" name="Title 2"/>
          <p:cNvSpPr>
            <a:spLocks noGrp="1"/>
          </p:cNvSpPr>
          <p:nvPr>
            <p:ph type="title"/>
          </p:nvPr>
        </p:nvSpPr>
        <p:spPr/>
        <p:txBody>
          <a:bodyPr/>
          <a:lstStyle/>
          <a:p>
            <a:r>
              <a:rPr lang="en-US" dirty="0" smtClean="0"/>
              <a:t>Vocabulary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Modeling mutants activity overview</a:t>
            </a:r>
            <a:endParaRPr lang="en-US" dirty="0"/>
          </a:p>
        </p:txBody>
      </p:sp>
      <p:sp>
        <p:nvSpPr>
          <p:cNvPr id="3" name="Content Placeholder 2"/>
          <p:cNvSpPr>
            <a:spLocks noGrp="1"/>
          </p:cNvSpPr>
          <p:nvPr>
            <p:ph sz="quarter" idx="1"/>
          </p:nvPr>
        </p:nvSpPr>
        <p:spPr>
          <a:xfrm>
            <a:off x="301752" y="1527048"/>
            <a:ext cx="8503920" cy="4797552"/>
          </a:xfrm>
        </p:spPr>
        <p:txBody>
          <a:bodyPr>
            <a:normAutofit fontScale="92500" lnSpcReduction="10000"/>
          </a:bodyPr>
          <a:lstStyle/>
          <a:p>
            <a:r>
              <a:rPr lang="en-US" dirty="0" smtClean="0"/>
              <a:t>Activity:  Students create hypothetical mutant diatoms using a worksheet to guide them</a:t>
            </a:r>
          </a:p>
          <a:p>
            <a:r>
              <a:rPr lang="en-US" dirty="0" smtClean="0"/>
              <a:t>Worksheet provides:</a:t>
            </a:r>
          </a:p>
          <a:p>
            <a:pPr lvl="1"/>
            <a:r>
              <a:rPr lang="en-US" dirty="0" smtClean="0"/>
              <a:t>Possible genes to mutate</a:t>
            </a:r>
          </a:p>
          <a:p>
            <a:pPr lvl="1"/>
            <a:r>
              <a:rPr lang="en-US" dirty="0" smtClean="0"/>
              <a:t>Information on each gene</a:t>
            </a:r>
          </a:p>
          <a:p>
            <a:pPr lvl="1"/>
            <a:r>
              <a:rPr lang="en-US" dirty="0" smtClean="0"/>
              <a:t>Space to draw their mutant</a:t>
            </a:r>
          </a:p>
          <a:p>
            <a:pPr lvl="1"/>
            <a:r>
              <a:rPr lang="en-US" dirty="0" smtClean="0"/>
              <a:t>Questions:</a:t>
            </a:r>
          </a:p>
          <a:p>
            <a:pPr marL="1051560" lvl="2" indent="-457200">
              <a:buFont typeface="+mj-lt"/>
              <a:buAutoNum type="arabicPeriod"/>
            </a:pPr>
            <a:r>
              <a:rPr lang="en-US" dirty="0" smtClean="0"/>
              <a:t>How did your mutation change the feature your mutant gene controls?</a:t>
            </a:r>
          </a:p>
          <a:p>
            <a:pPr marL="1051560" lvl="2" indent="-457200">
              <a:buFont typeface="+mj-lt"/>
              <a:buAutoNum type="arabicPeriod"/>
            </a:pPr>
            <a:r>
              <a:rPr lang="en-US" dirty="0" smtClean="0"/>
              <a:t> What might the protein your gene code for do normally? (its normal function)</a:t>
            </a:r>
          </a:p>
          <a:p>
            <a:pPr marL="1051560" lvl="2" indent="-457200">
              <a:buFont typeface="+mj-lt"/>
              <a:buAutoNum type="arabicPeriod"/>
            </a:pPr>
            <a:r>
              <a:rPr lang="en-US" dirty="0" smtClean="0"/>
              <a:t>What might the protein your gene codes for do when the gene is mutated?</a:t>
            </a:r>
          </a:p>
          <a:p>
            <a:pPr marL="1051560" lvl="2" indent="-457200">
              <a:buFont typeface="+mj-lt"/>
              <a:buAutoNum type="arabicPeriod"/>
            </a:pPr>
            <a:r>
              <a:rPr lang="en-US" dirty="0" smtClean="0"/>
              <a:t> What environmental factor is affected in your mutant?</a:t>
            </a:r>
          </a:p>
          <a:p>
            <a:pPr lvl="1"/>
            <a:endParaRPr lang="en-US" dirty="0" smtClean="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Amphora_Sp..png"/>
          <p:cNvPicPr>
            <a:picLocks noGrp="1" noChangeAspect="1"/>
          </p:cNvPicPr>
          <p:nvPr>
            <p:ph sz="quarter" idx="1"/>
          </p:nvPr>
        </p:nvPicPr>
        <p:blipFill>
          <a:blip r:embed="rId3" cstate="print"/>
          <a:stretch>
            <a:fillRect/>
          </a:stretch>
        </p:blipFill>
        <p:spPr>
          <a:xfrm>
            <a:off x="5791200" y="1447800"/>
            <a:ext cx="1841358" cy="989262"/>
          </a:xfrm>
        </p:spPr>
      </p:pic>
      <p:sp>
        <p:nvSpPr>
          <p:cNvPr id="2" name="Title 1"/>
          <p:cNvSpPr>
            <a:spLocks noGrp="1"/>
          </p:cNvSpPr>
          <p:nvPr>
            <p:ph type="title"/>
          </p:nvPr>
        </p:nvSpPr>
        <p:spPr/>
        <p:txBody>
          <a:bodyPr/>
          <a:lstStyle/>
          <a:p>
            <a:r>
              <a:rPr lang="en-US" dirty="0" smtClean="0"/>
              <a:t>Modeling mutants: Candidate species</a:t>
            </a:r>
            <a:endParaRPr lang="en-US" dirty="0"/>
          </a:p>
        </p:txBody>
      </p:sp>
      <p:pic>
        <p:nvPicPr>
          <p:cNvPr id="9" name="Picture 8" descr="Cymbella perpusilla.png"/>
          <p:cNvPicPr>
            <a:picLocks noChangeAspect="1"/>
          </p:cNvPicPr>
          <p:nvPr/>
        </p:nvPicPr>
        <p:blipFill>
          <a:blip r:embed="rId4" cstate="print"/>
          <a:stretch>
            <a:fillRect/>
          </a:stretch>
        </p:blipFill>
        <p:spPr>
          <a:xfrm>
            <a:off x="1447800" y="2895600"/>
            <a:ext cx="1447800" cy="1271717"/>
          </a:xfrm>
          <a:prstGeom prst="rect">
            <a:avLst/>
          </a:prstGeom>
        </p:spPr>
      </p:pic>
      <p:pic>
        <p:nvPicPr>
          <p:cNvPr id="10" name="Picture 9" descr="Diploneis bombus.png"/>
          <p:cNvPicPr>
            <a:picLocks noChangeAspect="1"/>
          </p:cNvPicPr>
          <p:nvPr/>
        </p:nvPicPr>
        <p:blipFill>
          <a:blip r:embed="rId5" cstate="print"/>
          <a:stretch>
            <a:fillRect/>
          </a:stretch>
        </p:blipFill>
        <p:spPr>
          <a:xfrm>
            <a:off x="1066800" y="4495800"/>
            <a:ext cx="2031477" cy="1486241"/>
          </a:xfrm>
          <a:prstGeom prst="rect">
            <a:avLst/>
          </a:prstGeom>
        </p:spPr>
      </p:pic>
      <p:pic>
        <p:nvPicPr>
          <p:cNvPr id="12" name="Picture 11" descr="Staurosirella pinnata.png"/>
          <p:cNvPicPr>
            <a:picLocks noChangeAspect="1"/>
          </p:cNvPicPr>
          <p:nvPr/>
        </p:nvPicPr>
        <p:blipFill>
          <a:blip r:embed="rId6" cstate="print"/>
          <a:srcRect r="1249"/>
          <a:stretch>
            <a:fillRect/>
          </a:stretch>
        </p:blipFill>
        <p:spPr>
          <a:xfrm>
            <a:off x="5943600" y="4648200"/>
            <a:ext cx="1691857" cy="1328128"/>
          </a:xfrm>
          <a:prstGeom prst="rect">
            <a:avLst/>
          </a:prstGeom>
        </p:spPr>
      </p:pic>
      <p:pic>
        <p:nvPicPr>
          <p:cNvPr id="13" name="Picture 12" descr="Stephanodiscus minutulus.png"/>
          <p:cNvPicPr>
            <a:picLocks noChangeAspect="1"/>
          </p:cNvPicPr>
          <p:nvPr/>
        </p:nvPicPr>
        <p:blipFill>
          <a:blip r:embed="rId7" cstate="print"/>
          <a:stretch>
            <a:fillRect/>
          </a:stretch>
        </p:blipFill>
        <p:spPr>
          <a:xfrm>
            <a:off x="5943600" y="2819400"/>
            <a:ext cx="1608898" cy="1474387"/>
          </a:xfrm>
          <a:prstGeom prst="rect">
            <a:avLst/>
          </a:prstGeom>
        </p:spPr>
      </p:pic>
      <p:pic>
        <p:nvPicPr>
          <p:cNvPr id="14" name="Picture 13" descr="T. pseudonana_1.png"/>
          <p:cNvPicPr>
            <a:picLocks noChangeAspect="1"/>
          </p:cNvPicPr>
          <p:nvPr/>
        </p:nvPicPr>
        <p:blipFill>
          <a:blip r:embed="rId8" cstate="print"/>
          <a:stretch>
            <a:fillRect/>
          </a:stretch>
        </p:blipFill>
        <p:spPr>
          <a:xfrm>
            <a:off x="1295400" y="1447800"/>
            <a:ext cx="2070514" cy="1060054"/>
          </a:xfrm>
          <a:prstGeom prst="rect">
            <a:avLst/>
          </a:prstGeom>
        </p:spPr>
      </p:pic>
      <p:sp>
        <p:nvSpPr>
          <p:cNvPr id="16" name="TextBox 15"/>
          <p:cNvSpPr txBox="1"/>
          <p:nvPr/>
        </p:nvSpPr>
        <p:spPr>
          <a:xfrm>
            <a:off x="914400" y="2514600"/>
            <a:ext cx="2971800" cy="369332"/>
          </a:xfrm>
          <a:prstGeom prst="rect">
            <a:avLst/>
          </a:prstGeom>
          <a:noFill/>
        </p:spPr>
        <p:txBody>
          <a:bodyPr wrap="square" rtlCol="0">
            <a:spAutoFit/>
          </a:bodyPr>
          <a:lstStyle/>
          <a:p>
            <a:r>
              <a:rPr lang="en-US" i="1" dirty="0" smtClean="0"/>
              <a:t>Thalassiosira pseudonana</a:t>
            </a:r>
            <a:endParaRPr lang="en-US" i="1" dirty="0"/>
          </a:p>
        </p:txBody>
      </p:sp>
      <p:sp>
        <p:nvSpPr>
          <p:cNvPr id="17" name="TextBox 16"/>
          <p:cNvSpPr txBox="1"/>
          <p:nvPr/>
        </p:nvSpPr>
        <p:spPr>
          <a:xfrm>
            <a:off x="5943600" y="2438400"/>
            <a:ext cx="1676400" cy="369332"/>
          </a:xfrm>
          <a:prstGeom prst="rect">
            <a:avLst/>
          </a:prstGeom>
          <a:noFill/>
        </p:spPr>
        <p:txBody>
          <a:bodyPr wrap="square" rtlCol="0">
            <a:spAutoFit/>
          </a:bodyPr>
          <a:lstStyle/>
          <a:p>
            <a:r>
              <a:rPr lang="en-US" i="1" dirty="0" smtClean="0"/>
              <a:t>Amphora sp.</a:t>
            </a:r>
            <a:endParaRPr lang="en-US" i="1" dirty="0"/>
          </a:p>
        </p:txBody>
      </p:sp>
      <p:sp>
        <p:nvSpPr>
          <p:cNvPr id="18" name="TextBox 17"/>
          <p:cNvSpPr txBox="1"/>
          <p:nvPr/>
        </p:nvSpPr>
        <p:spPr>
          <a:xfrm>
            <a:off x="914400" y="4114800"/>
            <a:ext cx="2286000" cy="369332"/>
          </a:xfrm>
          <a:prstGeom prst="rect">
            <a:avLst/>
          </a:prstGeom>
          <a:noFill/>
        </p:spPr>
        <p:txBody>
          <a:bodyPr wrap="square" rtlCol="0">
            <a:spAutoFit/>
          </a:bodyPr>
          <a:lstStyle/>
          <a:p>
            <a:r>
              <a:rPr lang="en-US" i="1" dirty="0" err="1" smtClean="0"/>
              <a:t>Cymbella</a:t>
            </a:r>
            <a:r>
              <a:rPr lang="en-US" i="1" dirty="0" smtClean="0"/>
              <a:t> </a:t>
            </a:r>
            <a:r>
              <a:rPr lang="en-US" i="1" dirty="0" err="1" smtClean="0"/>
              <a:t>perpusilla</a:t>
            </a:r>
            <a:endParaRPr lang="en-US" i="1" dirty="0"/>
          </a:p>
        </p:txBody>
      </p:sp>
      <p:sp>
        <p:nvSpPr>
          <p:cNvPr id="19" name="TextBox 18"/>
          <p:cNvSpPr txBox="1"/>
          <p:nvPr/>
        </p:nvSpPr>
        <p:spPr>
          <a:xfrm>
            <a:off x="1066800" y="6019800"/>
            <a:ext cx="2133600" cy="369332"/>
          </a:xfrm>
          <a:prstGeom prst="rect">
            <a:avLst/>
          </a:prstGeom>
          <a:noFill/>
        </p:spPr>
        <p:txBody>
          <a:bodyPr wrap="square" rtlCol="0">
            <a:spAutoFit/>
          </a:bodyPr>
          <a:lstStyle/>
          <a:p>
            <a:r>
              <a:rPr lang="en-US" i="1" dirty="0" err="1" smtClean="0"/>
              <a:t>Diploneis</a:t>
            </a:r>
            <a:r>
              <a:rPr lang="en-US" i="1" dirty="0" smtClean="0"/>
              <a:t> </a:t>
            </a:r>
            <a:r>
              <a:rPr lang="en-US" i="1" dirty="0" err="1" smtClean="0"/>
              <a:t>bombus</a:t>
            </a:r>
            <a:endParaRPr lang="en-US" i="1" dirty="0"/>
          </a:p>
        </p:txBody>
      </p:sp>
      <p:sp>
        <p:nvSpPr>
          <p:cNvPr id="20" name="TextBox 19"/>
          <p:cNvSpPr txBox="1"/>
          <p:nvPr/>
        </p:nvSpPr>
        <p:spPr>
          <a:xfrm>
            <a:off x="5334000" y="4267200"/>
            <a:ext cx="3124200" cy="369332"/>
          </a:xfrm>
          <a:prstGeom prst="rect">
            <a:avLst/>
          </a:prstGeom>
          <a:noFill/>
        </p:spPr>
        <p:txBody>
          <a:bodyPr wrap="square" rtlCol="0">
            <a:spAutoFit/>
          </a:bodyPr>
          <a:lstStyle/>
          <a:p>
            <a:r>
              <a:rPr lang="en-US" i="1" dirty="0" err="1" smtClean="0"/>
              <a:t>Stephanodiscus</a:t>
            </a:r>
            <a:r>
              <a:rPr lang="en-US" i="1" dirty="0" smtClean="0"/>
              <a:t> </a:t>
            </a:r>
            <a:r>
              <a:rPr lang="en-US" i="1" dirty="0" err="1" smtClean="0"/>
              <a:t>minutulus</a:t>
            </a:r>
            <a:endParaRPr lang="en-US" i="1" dirty="0"/>
          </a:p>
        </p:txBody>
      </p:sp>
      <p:sp>
        <p:nvSpPr>
          <p:cNvPr id="21" name="TextBox 20"/>
          <p:cNvSpPr txBox="1"/>
          <p:nvPr/>
        </p:nvSpPr>
        <p:spPr>
          <a:xfrm>
            <a:off x="5486400" y="5943600"/>
            <a:ext cx="2514600" cy="369332"/>
          </a:xfrm>
          <a:prstGeom prst="rect">
            <a:avLst/>
          </a:prstGeom>
          <a:noFill/>
        </p:spPr>
        <p:txBody>
          <a:bodyPr wrap="square" rtlCol="0">
            <a:spAutoFit/>
          </a:bodyPr>
          <a:lstStyle/>
          <a:p>
            <a:r>
              <a:rPr lang="en-US" i="1" dirty="0" err="1" smtClean="0"/>
              <a:t>Staurosirella</a:t>
            </a:r>
            <a:r>
              <a:rPr lang="en-US" i="1" dirty="0" smtClean="0"/>
              <a:t> </a:t>
            </a:r>
            <a:r>
              <a:rPr lang="en-US" i="1" dirty="0" err="1" smtClean="0"/>
              <a:t>pinnata</a:t>
            </a:r>
            <a:endParaRPr lang="en-US" i="1" dirty="0"/>
          </a:p>
        </p:txBody>
      </p:sp>
      <p:sp>
        <p:nvSpPr>
          <p:cNvPr id="15"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22"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Date Placeholder 4"/>
          <p:cNvSpPr>
            <a:spLocks noGrp="1"/>
          </p:cNvSpPr>
          <p:nvPr>
            <p:ph type="dt" sz="half" idx="10"/>
          </p:nvPr>
        </p:nvSpPr>
        <p:spPr/>
        <p:txBody>
          <a:bodyPr/>
          <a:lstStyle/>
          <a:p>
            <a:r>
              <a:rPr lang="en-US" smtClean="0"/>
              <a:t>Scripps Classroom Connection</a:t>
            </a:r>
            <a:endParaRPr lang="en-US" dirty="0"/>
          </a:p>
        </p:txBody>
      </p:sp>
      <p:sp>
        <p:nvSpPr>
          <p:cNvPr id="25" name="Footer Placeholder 3"/>
          <p:cNvSpPr>
            <a:spLocks noGrp="1"/>
          </p:cNvSpPr>
          <p:nvPr>
            <p:ph type="ftr" sz="quarter" idx="11"/>
          </p:nvPr>
        </p:nvSpPr>
        <p:spPr/>
        <p:txBody>
          <a:bodyPr/>
          <a:lstStyle/>
          <a:p>
            <a:pPr algn="l"/>
            <a:r>
              <a:rPr lang="en-US" dirty="0" smtClean="0">
                <a:solidFill>
                  <a:prstClr val="white"/>
                </a:solidFill>
              </a:rPr>
              <a:t>http://earthref.org/SCC</a:t>
            </a:r>
            <a:endParaRPr lang="en-US" dirty="0">
              <a:solidFill>
                <a:prstClr val="white"/>
              </a:solidFill>
            </a:endParaRPr>
          </a:p>
        </p:txBody>
      </p:sp>
      <p:pic>
        <p:nvPicPr>
          <p:cNvPr id="1026" name="Picture 2"/>
          <p:cNvPicPr>
            <a:picLocks noChangeAspect="1" noChangeArrowheads="1"/>
          </p:cNvPicPr>
          <p:nvPr/>
        </p:nvPicPr>
        <p:blipFill>
          <a:blip r:embed="rId3" cstate="print"/>
          <a:srcRect l="18741" t="20017" r="19766" b="3125"/>
          <a:stretch>
            <a:fillRect/>
          </a:stretch>
        </p:blipFill>
        <p:spPr bwMode="auto">
          <a:xfrm>
            <a:off x="228600" y="220362"/>
            <a:ext cx="8686800" cy="6104238"/>
          </a:xfrm>
          <a:prstGeom prst="rect">
            <a:avLst/>
          </a:prstGeom>
          <a:noFill/>
          <a:ln w="9525">
            <a:noFill/>
            <a:miter lim="800000"/>
            <a:headEnd/>
            <a:tailEnd/>
          </a:ln>
        </p:spPr>
      </p:pic>
      <p:sp>
        <p:nvSpPr>
          <p:cNvPr id="28" name="Oval 27"/>
          <p:cNvSpPr/>
          <p:nvPr/>
        </p:nvSpPr>
        <p:spPr>
          <a:xfrm>
            <a:off x="914400" y="514350"/>
            <a:ext cx="1371600" cy="152400"/>
          </a:xfrm>
          <a:prstGeom prst="ellipse">
            <a:avLst/>
          </a:prstGeom>
          <a:noFill/>
          <a:ln w="5715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Oval 9"/>
          <p:cNvSpPr/>
          <p:nvPr/>
        </p:nvSpPr>
        <p:spPr>
          <a:xfrm>
            <a:off x="4267200" y="4038600"/>
            <a:ext cx="4648200" cy="2286000"/>
          </a:xfrm>
          <a:prstGeom prst="ellipse">
            <a:avLst/>
          </a:prstGeom>
          <a:noFill/>
          <a:ln w="5715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8"/>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Date Placeholder 4"/>
          <p:cNvSpPr>
            <a:spLocks noGrp="1"/>
          </p:cNvSpPr>
          <p:nvPr>
            <p:ph type="dt" sz="half" idx="10"/>
          </p:nvPr>
        </p:nvSpPr>
        <p:spPr/>
        <p:txBody>
          <a:bodyPr/>
          <a:lstStyle/>
          <a:p>
            <a:r>
              <a:rPr lang="en-US" smtClean="0"/>
              <a:t>Scripps Classroom Connection</a:t>
            </a:r>
            <a:endParaRPr lang="en-US" dirty="0"/>
          </a:p>
        </p:txBody>
      </p:sp>
      <p:sp>
        <p:nvSpPr>
          <p:cNvPr id="25" name="Footer Placeholder 3"/>
          <p:cNvSpPr>
            <a:spLocks noGrp="1"/>
          </p:cNvSpPr>
          <p:nvPr>
            <p:ph type="ftr" sz="quarter" idx="11"/>
          </p:nvPr>
        </p:nvSpPr>
        <p:spPr/>
        <p:txBody>
          <a:bodyPr/>
          <a:lstStyle/>
          <a:p>
            <a:pPr algn="l"/>
            <a:r>
              <a:rPr lang="en-US" dirty="0" smtClean="0">
                <a:solidFill>
                  <a:prstClr val="white"/>
                </a:solidFill>
              </a:rPr>
              <a:t>http://earthref.org/SCC</a:t>
            </a:r>
            <a:endParaRPr lang="en-US" dirty="0">
              <a:solidFill>
                <a:prstClr val="white"/>
              </a:solidFill>
            </a:endParaRPr>
          </a:p>
        </p:txBody>
      </p:sp>
      <p:pic>
        <p:nvPicPr>
          <p:cNvPr id="1026" name="Picture 2"/>
          <p:cNvPicPr>
            <a:picLocks noChangeAspect="1" noChangeArrowheads="1"/>
          </p:cNvPicPr>
          <p:nvPr/>
        </p:nvPicPr>
        <p:blipFill>
          <a:blip r:embed="rId3" cstate="print"/>
          <a:srcRect l="18741" t="20017" r="19766" b="3125"/>
          <a:stretch>
            <a:fillRect/>
          </a:stretch>
        </p:blipFill>
        <p:spPr bwMode="auto">
          <a:xfrm>
            <a:off x="228600" y="220362"/>
            <a:ext cx="8686800" cy="6104238"/>
          </a:xfrm>
          <a:prstGeom prst="rect">
            <a:avLst/>
          </a:prstGeom>
          <a:noFill/>
          <a:ln w="9525">
            <a:noFill/>
            <a:miter lim="800000"/>
            <a:headEnd/>
            <a:tailEnd/>
          </a:ln>
        </p:spPr>
      </p:pic>
      <p:sp>
        <p:nvSpPr>
          <p:cNvPr id="28" name="Oval 27"/>
          <p:cNvSpPr/>
          <p:nvPr/>
        </p:nvSpPr>
        <p:spPr>
          <a:xfrm>
            <a:off x="914400" y="514350"/>
            <a:ext cx="1371600" cy="152400"/>
          </a:xfrm>
          <a:prstGeom prst="ellipse">
            <a:avLst/>
          </a:prstGeom>
          <a:noFill/>
          <a:ln w="5715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9" name="Oval 28"/>
          <p:cNvSpPr/>
          <p:nvPr/>
        </p:nvSpPr>
        <p:spPr>
          <a:xfrm>
            <a:off x="609600" y="762000"/>
            <a:ext cx="1219200" cy="838200"/>
          </a:xfrm>
          <a:prstGeom prst="ellipse">
            <a:avLst/>
          </a:prstGeom>
          <a:noFill/>
          <a:ln w="5715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Rectangle 29"/>
          <p:cNvSpPr/>
          <p:nvPr/>
        </p:nvSpPr>
        <p:spPr>
          <a:xfrm>
            <a:off x="990600" y="990600"/>
            <a:ext cx="609600" cy="152400"/>
          </a:xfrm>
          <a:prstGeom prst="rect">
            <a:avLst/>
          </a:prstGeom>
          <a:solidFill>
            <a:srgbClr val="FFFF00">
              <a:alpha val="38824"/>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2362200" y="990600"/>
            <a:ext cx="5334000" cy="457200"/>
          </a:xfrm>
          <a:prstGeom prst="rect">
            <a:avLst/>
          </a:prstGeom>
          <a:solidFill>
            <a:srgbClr val="FFFF00">
              <a:alpha val="38824"/>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9"/>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0" grpId="0" animBg="1"/>
      <p:bldP spid="3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Date Placeholder 4"/>
          <p:cNvSpPr>
            <a:spLocks noGrp="1"/>
          </p:cNvSpPr>
          <p:nvPr>
            <p:ph type="dt" sz="half" idx="10"/>
          </p:nvPr>
        </p:nvSpPr>
        <p:spPr/>
        <p:txBody>
          <a:bodyPr/>
          <a:lstStyle/>
          <a:p>
            <a:r>
              <a:rPr lang="en-US" smtClean="0"/>
              <a:t>Scripps Classroom Connection</a:t>
            </a:r>
            <a:endParaRPr lang="en-US" dirty="0"/>
          </a:p>
        </p:txBody>
      </p:sp>
      <p:sp>
        <p:nvSpPr>
          <p:cNvPr id="25" name="Footer Placeholder 3"/>
          <p:cNvSpPr>
            <a:spLocks noGrp="1"/>
          </p:cNvSpPr>
          <p:nvPr>
            <p:ph type="ftr" sz="quarter" idx="11"/>
          </p:nvPr>
        </p:nvSpPr>
        <p:spPr/>
        <p:txBody>
          <a:bodyPr/>
          <a:lstStyle/>
          <a:p>
            <a:pPr algn="l"/>
            <a:r>
              <a:rPr lang="en-US" dirty="0" smtClean="0">
                <a:solidFill>
                  <a:prstClr val="white"/>
                </a:solidFill>
              </a:rPr>
              <a:t>http://earthref.org/SCC</a:t>
            </a:r>
            <a:endParaRPr lang="en-US" dirty="0">
              <a:solidFill>
                <a:prstClr val="white"/>
              </a:solidFill>
            </a:endParaRPr>
          </a:p>
        </p:txBody>
      </p:sp>
      <p:pic>
        <p:nvPicPr>
          <p:cNvPr id="2051" name="Picture 3"/>
          <p:cNvPicPr>
            <a:picLocks noChangeAspect="1" noChangeArrowheads="1"/>
          </p:cNvPicPr>
          <p:nvPr/>
        </p:nvPicPr>
        <p:blipFill>
          <a:blip r:embed="rId3" cstate="print"/>
          <a:srcRect l="25988" t="36458" r="3148" b="20833"/>
          <a:stretch>
            <a:fillRect/>
          </a:stretch>
        </p:blipFill>
        <p:spPr bwMode="auto">
          <a:xfrm>
            <a:off x="236034" y="2209800"/>
            <a:ext cx="8679366" cy="2940942"/>
          </a:xfrm>
          <a:prstGeom prst="rect">
            <a:avLst/>
          </a:prstGeom>
          <a:noFill/>
          <a:ln w="9525">
            <a:noFill/>
            <a:miter lim="800000"/>
            <a:headEnd/>
            <a:tailEnd/>
          </a:ln>
        </p:spPr>
      </p:pic>
      <p:sp>
        <p:nvSpPr>
          <p:cNvPr id="12" name="Rectangle 11"/>
          <p:cNvSpPr/>
          <p:nvPr/>
        </p:nvSpPr>
        <p:spPr>
          <a:xfrm>
            <a:off x="228600" y="3200400"/>
            <a:ext cx="8686800" cy="838200"/>
          </a:xfrm>
          <a:prstGeom prst="rect">
            <a:avLst/>
          </a:prstGeom>
          <a:solidFill>
            <a:srgbClr val="FFFF00">
              <a:alpha val="23922"/>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1066800" y="3124200"/>
            <a:ext cx="1447800" cy="10668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 name="Rectangle 7"/>
          <p:cNvSpPr/>
          <p:nvPr/>
        </p:nvSpPr>
        <p:spPr>
          <a:xfrm>
            <a:off x="2590800" y="3124200"/>
            <a:ext cx="1219200" cy="10668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9" name="Rectangle 8"/>
          <p:cNvSpPr/>
          <p:nvPr/>
        </p:nvSpPr>
        <p:spPr>
          <a:xfrm>
            <a:off x="3962400" y="3124200"/>
            <a:ext cx="1600200" cy="10668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Rectangle 9"/>
          <p:cNvSpPr/>
          <p:nvPr/>
        </p:nvSpPr>
        <p:spPr>
          <a:xfrm>
            <a:off x="5638800" y="3124200"/>
            <a:ext cx="1676400" cy="10668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Rectangle 10"/>
          <p:cNvSpPr/>
          <p:nvPr/>
        </p:nvSpPr>
        <p:spPr>
          <a:xfrm>
            <a:off x="7391400" y="3124200"/>
            <a:ext cx="1524000" cy="10668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Modeling mutants: Worksheet table</a:t>
            </a:r>
            <a:endParaRPr lang="en-US" dirty="0"/>
          </a:p>
        </p:txBody>
      </p:sp>
      <p:sp>
        <p:nvSpPr>
          <p:cNvPr id="7"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8"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graphicFrame>
        <p:nvGraphicFramePr>
          <p:cNvPr id="9" name="Table 8"/>
          <p:cNvGraphicFramePr>
            <a:graphicFrameLocks noGrp="1"/>
          </p:cNvGraphicFramePr>
          <p:nvPr/>
        </p:nvGraphicFramePr>
        <p:xfrm>
          <a:off x="380999" y="1600203"/>
          <a:ext cx="8458201" cy="4724398"/>
        </p:xfrm>
        <a:graphic>
          <a:graphicData uri="http://schemas.openxmlformats.org/drawingml/2006/table">
            <a:tbl>
              <a:tblPr/>
              <a:tblGrid>
                <a:gridCol w="1187394"/>
                <a:gridCol w="1361543"/>
                <a:gridCol w="1504032"/>
                <a:gridCol w="1507991"/>
                <a:gridCol w="1519865"/>
                <a:gridCol w="1377376"/>
              </a:tblGrid>
              <a:tr h="428193">
                <a:tc>
                  <a:txBody>
                    <a:bodyPr/>
                    <a:lstStyle/>
                    <a:p>
                      <a:pPr algn="ctr" fontAlgn="ctr"/>
                      <a:r>
                        <a:rPr lang="en-US" sz="1200" b="1" i="0" u="none" strike="noStrike" dirty="0">
                          <a:solidFill>
                            <a:srgbClr val="000000"/>
                          </a:solidFill>
                          <a:latin typeface="Calibri"/>
                        </a:rPr>
                        <a:t>Gene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Feature Controlled by Gene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Cellular Function</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How it Works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What would happen if:</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1" i="0" u="none" strike="noStrike">
                          <a:solidFill>
                            <a:srgbClr val="000000"/>
                          </a:solidFill>
                          <a:latin typeface="Calibri"/>
                        </a:rPr>
                        <a:t>Environmental Factor Affected</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2290">
                <a:tc>
                  <a:txBody>
                    <a:bodyPr/>
                    <a:lstStyle/>
                    <a:p>
                      <a:pPr algn="ctr" fontAlgn="ctr"/>
                      <a:r>
                        <a:rPr lang="en-US" sz="1200" b="0" i="0" u="none" strike="noStrike" dirty="0">
                          <a:solidFill>
                            <a:srgbClr val="000000"/>
                          </a:solidFill>
                          <a:latin typeface="Calibri"/>
                        </a:rPr>
                        <a:t>Shape gene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Overall shape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Contains and protects the cell's organelles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Frustule is shaped to contain everything in the cell</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The shape were too big or too small? </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All factors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193">
                <a:tc rowSpan="2">
                  <a:txBody>
                    <a:bodyPr/>
                    <a:lstStyle/>
                    <a:p>
                      <a:pPr algn="ctr" fontAlgn="ctr"/>
                      <a:r>
                        <a:rPr lang="en-US" sz="1200" b="0" i="0" u="none" strike="noStrike">
                          <a:solidFill>
                            <a:srgbClr val="000000"/>
                          </a:solidFill>
                          <a:latin typeface="Calibri"/>
                        </a:rPr>
                        <a:t>Pore gene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en-US" sz="1200" b="0" i="0" u="none" strike="noStrike" dirty="0">
                          <a:solidFill>
                            <a:srgbClr val="000000"/>
                          </a:solidFill>
                          <a:latin typeface="Calibri"/>
                        </a:rPr>
                        <a:t>Pores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Allows the cell to get nutrients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Pores allow nutrients into the cell</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en-US" sz="1200" b="0" i="0" u="none" strike="noStrike">
                          <a:solidFill>
                            <a:srgbClr val="000000"/>
                          </a:solidFill>
                          <a:latin typeface="Calibri"/>
                        </a:rPr>
                        <a:t>The pores were larger, smaller, a different shape or not there?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Nutrients: High vs. low</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193">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dirty="0">
                          <a:solidFill>
                            <a:srgbClr val="000000"/>
                          </a:solidFill>
                          <a:latin typeface="Calibri"/>
                        </a:rPr>
                        <a:t>Protects the cell from viruses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Pores are too small for viruses to get through</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0" fontAlgn="ctr"/>
                      <a:r>
                        <a:rPr lang="en-US" sz="1200" b="0" i="0" u="none" strike="noStrike">
                          <a:solidFill>
                            <a:srgbClr val="000000"/>
                          </a:solidFill>
                          <a:latin typeface="Calibri"/>
                        </a:rPr>
                        <a:t>Viruses: High vs. low</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2290">
                <a:tc>
                  <a:txBody>
                    <a:bodyPr/>
                    <a:lstStyle/>
                    <a:p>
                      <a:pPr algn="ctr" fontAlgn="ctr"/>
                      <a:r>
                        <a:rPr lang="en-US" sz="1200" b="0" i="0" u="none" strike="noStrike">
                          <a:solidFill>
                            <a:srgbClr val="000000"/>
                          </a:solidFill>
                          <a:latin typeface="Calibri"/>
                        </a:rPr>
                        <a:t>Portula gene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Portula</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Secrete chitin</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Chitin helps diatoms float</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The portula were bigger, smaller, or not there at all?</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Light: High vs. low</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2466">
                <a:tc>
                  <a:txBody>
                    <a:bodyPr/>
                    <a:lstStyle/>
                    <a:p>
                      <a:pPr algn="ctr" fontAlgn="ctr"/>
                      <a:r>
                        <a:rPr lang="en-US" sz="1200" b="0" i="0" u="none" strike="noStrike">
                          <a:solidFill>
                            <a:srgbClr val="000000"/>
                          </a:solidFill>
                          <a:latin typeface="Calibri"/>
                        </a:rPr>
                        <a:t>Rib gene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Rib</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Provides structural support</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Ribs stop the frustules from collapsing</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The ribs change shape or aren't there at all?</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All factors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8193">
                <a:tc rowSpan="2">
                  <a:txBody>
                    <a:bodyPr/>
                    <a:lstStyle/>
                    <a:p>
                      <a:pPr algn="ctr" fontAlgn="ctr"/>
                      <a:r>
                        <a:rPr lang="en-US" sz="1200" b="0" i="0" u="none" strike="noStrike">
                          <a:solidFill>
                            <a:srgbClr val="000000"/>
                          </a:solidFill>
                          <a:latin typeface="Calibri"/>
                        </a:rPr>
                        <a:t>Spine gene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en-US" sz="1200" b="0" i="0" u="none" strike="noStrike">
                          <a:solidFill>
                            <a:srgbClr val="000000"/>
                          </a:solidFill>
                          <a:latin typeface="Calibri"/>
                        </a:rPr>
                        <a:t>Spines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Defend against herbivores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Spines make diatoms harder to eat</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en-US" sz="1200" b="0" i="0" u="none" strike="noStrike">
                          <a:solidFill>
                            <a:srgbClr val="000000"/>
                          </a:solidFill>
                          <a:latin typeface="Calibri"/>
                        </a:rPr>
                        <a:t>The spines were bigger, smaller or not there?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Herbivores: High vs. low</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2290">
                <a:tc vMerge="1">
                  <a:txBody>
                    <a:bodyPr/>
                    <a:lstStyle/>
                    <a:p>
                      <a:endParaRPr lang="en-US"/>
                    </a:p>
                  </a:txBody>
                  <a:tcPr/>
                </a:tc>
                <a:tc vMerge="1">
                  <a:txBody>
                    <a:bodyPr/>
                    <a:lstStyle/>
                    <a:p>
                      <a:endParaRPr lang="en-US"/>
                    </a:p>
                  </a:txBody>
                  <a:tcPr/>
                </a:tc>
                <a:tc>
                  <a:txBody>
                    <a:bodyPr/>
                    <a:lstStyle/>
                    <a:p>
                      <a:pPr algn="ctr" rtl="0" fontAlgn="ctr"/>
                      <a:r>
                        <a:rPr lang="en-US" sz="1200" b="0" i="0" u="none" strike="noStrike">
                          <a:solidFill>
                            <a:srgbClr val="000000"/>
                          </a:solidFill>
                          <a:latin typeface="Calibri"/>
                        </a:rPr>
                        <a:t>Help diatom float</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Spines increase the surface area, slowing sinking</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algn="ctr" rtl="0" fontAlgn="ctr"/>
                      <a:r>
                        <a:rPr lang="en-US" sz="1200" b="0" i="0" u="none" strike="noStrike">
                          <a:solidFill>
                            <a:srgbClr val="000000"/>
                          </a:solidFill>
                          <a:latin typeface="Calibri"/>
                        </a:rPr>
                        <a:t>Light: High vs. low</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42290">
                <a:tc>
                  <a:txBody>
                    <a:bodyPr/>
                    <a:lstStyle/>
                    <a:p>
                      <a:pPr algn="ctr" fontAlgn="ctr"/>
                      <a:r>
                        <a:rPr lang="en-US" sz="1200" b="0" i="0" u="none" strike="noStrike">
                          <a:solidFill>
                            <a:srgbClr val="000000"/>
                          </a:solidFill>
                          <a:latin typeface="Calibri"/>
                        </a:rPr>
                        <a:t>Raphe gene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Raphe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Secretes mucus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a:solidFill>
                            <a:srgbClr val="000000"/>
                          </a:solidFill>
                          <a:latin typeface="Calibri"/>
                        </a:rPr>
                        <a:t>Raphe secretes a mucus which allows diatoms to glide along surfaces</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The </a:t>
                      </a:r>
                      <a:r>
                        <a:rPr lang="en-US" sz="1200" b="0" i="0" u="none" strike="noStrike" dirty="0" err="1">
                          <a:solidFill>
                            <a:srgbClr val="000000"/>
                          </a:solidFill>
                          <a:latin typeface="Calibri"/>
                        </a:rPr>
                        <a:t>raphe</a:t>
                      </a:r>
                      <a:r>
                        <a:rPr lang="en-US" sz="1200" b="0" i="0" u="none" strike="noStrike" dirty="0">
                          <a:solidFill>
                            <a:srgbClr val="000000"/>
                          </a:solidFill>
                          <a:latin typeface="Calibri"/>
                        </a:rPr>
                        <a:t> was bigger, smaller or not there?</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200" b="0" i="0" u="none" strike="noStrike" dirty="0">
                          <a:solidFill>
                            <a:srgbClr val="000000"/>
                          </a:solidFill>
                          <a:latin typeface="Calibri"/>
                        </a:rPr>
                        <a:t>Where is lives: Surface vs. free floating</a:t>
                      </a:r>
                    </a:p>
                  </a:txBody>
                  <a:tcPr marL="9427" marR="9427" marT="9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Date Placeholder 4"/>
          <p:cNvSpPr>
            <a:spLocks noGrp="1"/>
          </p:cNvSpPr>
          <p:nvPr>
            <p:ph type="dt" sz="half" idx="10"/>
          </p:nvPr>
        </p:nvSpPr>
        <p:spPr/>
        <p:txBody>
          <a:bodyPr/>
          <a:lstStyle/>
          <a:p>
            <a:r>
              <a:rPr lang="en-US" smtClean="0"/>
              <a:t>Scripps Classroom Connection</a:t>
            </a:r>
            <a:endParaRPr lang="en-US" dirty="0"/>
          </a:p>
        </p:txBody>
      </p:sp>
      <p:sp>
        <p:nvSpPr>
          <p:cNvPr id="25" name="Footer Placeholder 3"/>
          <p:cNvSpPr>
            <a:spLocks noGrp="1"/>
          </p:cNvSpPr>
          <p:nvPr>
            <p:ph type="ftr" sz="quarter" idx="11"/>
          </p:nvPr>
        </p:nvSpPr>
        <p:spPr/>
        <p:txBody>
          <a:bodyPr/>
          <a:lstStyle/>
          <a:p>
            <a:pPr algn="l"/>
            <a:r>
              <a:rPr lang="en-US" dirty="0" smtClean="0">
                <a:solidFill>
                  <a:prstClr val="white"/>
                </a:solidFill>
              </a:rPr>
              <a:t>http://earthref.org/SCC</a:t>
            </a:r>
            <a:endParaRPr lang="en-US" dirty="0">
              <a:solidFill>
                <a:prstClr val="white"/>
              </a:solidFill>
            </a:endParaRPr>
          </a:p>
        </p:txBody>
      </p:sp>
      <p:sp>
        <p:nvSpPr>
          <p:cNvPr id="24" name="TextBox 23"/>
          <p:cNvSpPr txBox="1"/>
          <p:nvPr/>
        </p:nvSpPr>
        <p:spPr>
          <a:xfrm>
            <a:off x="381000" y="1524000"/>
            <a:ext cx="8458200" cy="4893647"/>
          </a:xfrm>
          <a:prstGeom prst="rect">
            <a:avLst/>
          </a:prstGeom>
          <a:noFill/>
        </p:spPr>
        <p:txBody>
          <a:bodyPr wrap="square" rtlCol="0">
            <a:spAutoFit/>
          </a:bodyPr>
          <a:lstStyle/>
          <a:p>
            <a:pPr marL="342900" indent="-342900">
              <a:buFont typeface="+mj-lt"/>
              <a:buAutoNum type="arabicPeriod"/>
            </a:pPr>
            <a:r>
              <a:rPr lang="en-US" sz="2400" dirty="0" smtClean="0"/>
              <a:t>How did your mutation change the feature your mutant gene controls?</a:t>
            </a:r>
          </a:p>
          <a:p>
            <a:pPr marL="342900" indent="-342900">
              <a:buFont typeface="+mj-lt"/>
              <a:buAutoNum type="arabicPeriod"/>
            </a:pPr>
            <a:endParaRPr lang="en-US" sz="2400" dirty="0" smtClean="0"/>
          </a:p>
          <a:p>
            <a:pPr marL="342900" indent="-342900">
              <a:buFont typeface="+mj-lt"/>
              <a:buAutoNum type="arabicPeriod"/>
            </a:pPr>
            <a:endParaRPr lang="en-US" sz="2400" dirty="0" smtClean="0"/>
          </a:p>
          <a:p>
            <a:pPr marL="342900" indent="-342900">
              <a:buFont typeface="+mj-lt"/>
              <a:buAutoNum type="arabicPeriod"/>
            </a:pPr>
            <a:r>
              <a:rPr lang="en-US" sz="2400" dirty="0" smtClean="0"/>
              <a:t>What might the protein your gene code for do normally? (its normal function) </a:t>
            </a:r>
          </a:p>
          <a:p>
            <a:pPr marL="342900" indent="-342900">
              <a:buFont typeface="+mj-lt"/>
              <a:buAutoNum type="arabicPeriod"/>
            </a:pPr>
            <a:endParaRPr lang="en-US" sz="2400" dirty="0" smtClean="0"/>
          </a:p>
          <a:p>
            <a:pPr marL="342900" indent="-342900">
              <a:buFont typeface="+mj-lt"/>
              <a:buAutoNum type="arabicPeriod"/>
            </a:pPr>
            <a:r>
              <a:rPr lang="en-US" sz="2400" dirty="0" smtClean="0"/>
              <a:t>What might the protein your gene codes for do when the gene is mutated? </a:t>
            </a:r>
          </a:p>
          <a:p>
            <a:pPr marL="342900" indent="-342900">
              <a:buFont typeface="+mj-lt"/>
              <a:buAutoNum type="arabicPeriod"/>
            </a:pPr>
            <a:endParaRPr lang="en-US" sz="2400" dirty="0" smtClean="0"/>
          </a:p>
          <a:p>
            <a:pPr marL="342900" indent="-342900">
              <a:buFont typeface="+mj-lt"/>
              <a:buAutoNum type="arabicPeriod"/>
            </a:pPr>
            <a:r>
              <a:rPr lang="en-US" sz="2400" dirty="0" smtClean="0"/>
              <a:t>What environmental factor is affected in your mutant? </a:t>
            </a:r>
          </a:p>
          <a:p>
            <a:pPr marL="342900" indent="-342900">
              <a:buFont typeface="+mj-lt"/>
              <a:buAutoNum type="arabicPeriod"/>
            </a:pPr>
            <a:endParaRPr lang="en-US" sz="2400" dirty="0" smtClean="0"/>
          </a:p>
          <a:p>
            <a:pPr marL="342900" indent="-342900">
              <a:buFont typeface="+mj-lt"/>
              <a:buAutoNum type="arabicPeriod"/>
            </a:pPr>
            <a:r>
              <a:rPr lang="en-US" sz="2400" dirty="0" smtClean="0"/>
              <a:t>What environment would your mutant live well in?</a:t>
            </a:r>
            <a:endParaRPr lang="en-US" sz="2400" dirty="0"/>
          </a:p>
        </p:txBody>
      </p:sp>
      <p:sp>
        <p:nvSpPr>
          <p:cNvPr id="28" name="TextBox 27"/>
          <p:cNvSpPr txBox="1"/>
          <p:nvPr/>
        </p:nvSpPr>
        <p:spPr>
          <a:xfrm>
            <a:off x="304800" y="304800"/>
            <a:ext cx="8382000" cy="1077218"/>
          </a:xfrm>
          <a:prstGeom prst="rect">
            <a:avLst/>
          </a:prstGeom>
          <a:solidFill>
            <a:schemeClr val="accent5">
              <a:lumMod val="60000"/>
              <a:lumOff val="40000"/>
            </a:schemeClr>
          </a:solidFill>
        </p:spPr>
        <p:txBody>
          <a:bodyPr wrap="square" rtlCol="0">
            <a:spAutoFit/>
          </a:bodyPr>
          <a:lstStyle/>
          <a:p>
            <a:pPr algn="ctr"/>
            <a:r>
              <a:rPr lang="en-US" sz="3200" dirty="0" smtClean="0"/>
              <a:t>Hypothesize about how what a mutation in </a:t>
            </a:r>
            <a:r>
              <a:rPr lang="en-US" sz="3200" b="1" dirty="0" smtClean="0"/>
              <a:t>your gene </a:t>
            </a:r>
            <a:r>
              <a:rPr lang="en-US" sz="3200" dirty="0" smtClean="0"/>
              <a:t>might do:</a:t>
            </a:r>
            <a:endParaRPr lang="en-US" sz="3200" dirty="0"/>
          </a:p>
        </p:txBody>
      </p:sp>
      <p:sp>
        <p:nvSpPr>
          <p:cNvPr id="29" name="TextBox 28"/>
          <p:cNvSpPr txBox="1"/>
          <p:nvPr/>
        </p:nvSpPr>
        <p:spPr>
          <a:xfrm>
            <a:off x="3276600" y="2438400"/>
            <a:ext cx="2895600" cy="461665"/>
          </a:xfrm>
          <a:prstGeom prst="rect">
            <a:avLst/>
          </a:prstGeom>
          <a:solidFill>
            <a:schemeClr val="accent3">
              <a:lumMod val="60000"/>
              <a:lumOff val="40000"/>
            </a:schemeClr>
          </a:solidFill>
        </p:spPr>
        <p:txBody>
          <a:bodyPr wrap="square" rtlCol="0">
            <a:spAutoFit/>
          </a:bodyPr>
          <a:lstStyle/>
          <a:p>
            <a:pPr algn="ctr"/>
            <a:r>
              <a:rPr lang="en-US" sz="2400" dirty="0" smtClean="0"/>
              <a:t>Draw your mutant</a:t>
            </a:r>
            <a:endParaRPr lang="en-US" sz="24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Explain overview</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Posters</a:t>
            </a:r>
          </a:p>
          <a:p>
            <a:pPr lvl="1"/>
            <a:r>
              <a:rPr lang="en-US" dirty="0" smtClean="0"/>
              <a:t>Posters will include:</a:t>
            </a:r>
          </a:p>
          <a:p>
            <a:pPr marL="1051560" lvl="2" indent="-457200">
              <a:buFont typeface="+mj-lt"/>
              <a:buAutoNum type="arabicPeriod"/>
            </a:pPr>
            <a:r>
              <a:rPr lang="en-US" dirty="0" smtClean="0"/>
              <a:t>Labeled image of normal diatom</a:t>
            </a:r>
          </a:p>
          <a:p>
            <a:pPr marL="1051560" lvl="2" indent="-457200">
              <a:buFont typeface="+mj-lt"/>
              <a:buAutoNum type="arabicPeriod"/>
            </a:pPr>
            <a:r>
              <a:rPr lang="en-US" dirty="0" smtClean="0"/>
              <a:t>Labeled image of mutant diatom</a:t>
            </a:r>
          </a:p>
          <a:p>
            <a:pPr marL="1051560" lvl="2" indent="-457200">
              <a:buFont typeface="+mj-lt"/>
              <a:buAutoNum type="arabicPeriod"/>
            </a:pPr>
            <a:r>
              <a:rPr lang="en-US" dirty="0" smtClean="0"/>
              <a:t>Cause of genetic mutation</a:t>
            </a:r>
          </a:p>
          <a:p>
            <a:pPr marL="1051560" lvl="2" indent="-457200">
              <a:buFont typeface="+mj-lt"/>
              <a:buAutoNum type="arabicPeriod"/>
            </a:pPr>
            <a:r>
              <a:rPr lang="en-US" dirty="0" smtClean="0"/>
              <a:t>Gene and protein information</a:t>
            </a:r>
          </a:p>
          <a:p>
            <a:pPr marL="1051560" lvl="2" indent="-457200">
              <a:buFont typeface="+mj-lt"/>
              <a:buAutoNum type="arabicPeriod"/>
            </a:pPr>
            <a:r>
              <a:rPr lang="en-US" dirty="0" smtClean="0"/>
              <a:t>Information on mutant in the environment</a:t>
            </a:r>
          </a:p>
          <a:p>
            <a:r>
              <a:rPr lang="en-US" dirty="0" smtClean="0"/>
              <a:t>Poster presentations</a:t>
            </a:r>
          </a:p>
          <a:p>
            <a:pPr lvl="1"/>
            <a:r>
              <a:rPr lang="en-US" dirty="0" smtClean="0"/>
              <a:t>Students present posters to peers</a:t>
            </a:r>
          </a:p>
          <a:p>
            <a:pPr lvl="1"/>
            <a:r>
              <a:rPr lang="en-US" dirty="0" smtClean="0"/>
              <a:t>Each student will be required to ask one question</a:t>
            </a:r>
          </a:p>
          <a:p>
            <a:r>
              <a:rPr lang="en-US" dirty="0" smtClean="0"/>
              <a:t>Homework</a:t>
            </a:r>
          </a:p>
          <a:p>
            <a:pPr lvl="1"/>
            <a:r>
              <a:rPr lang="en-US" dirty="0" smtClean="0"/>
              <a:t>Students must answer questions on their presentations</a:t>
            </a:r>
          </a:p>
          <a:p>
            <a:endParaRPr lang="en-US" dirty="0" smtClean="0"/>
          </a:p>
        </p:txBody>
      </p:sp>
      <p:sp>
        <p:nvSpPr>
          <p:cNvPr id="4" name="Footer Placeholder 3"/>
          <p:cNvSpPr>
            <a:spLocks noGrp="1"/>
          </p:cNvSpPr>
          <p:nvPr>
            <p:ph type="ftr" sz="quarter" idx="11"/>
          </p:nvPr>
        </p:nvSpPr>
        <p:spPr>
          <a:xfrm>
            <a:off x="163040" y="6396672"/>
            <a:ext cx="3581400" cy="365760"/>
          </a:xfrm>
        </p:spPr>
        <p:txBody>
          <a:bodyPr/>
          <a:lstStyle/>
          <a:p>
            <a:pPr algn="l"/>
            <a:r>
              <a:rPr lang="en-US" dirty="0" smtClean="0">
                <a:solidFill>
                  <a:prstClr val="white"/>
                </a:solidFill>
              </a:rPr>
              <a:t>http://earthref.org/SCC</a:t>
            </a:r>
            <a:endParaRPr lang="en-US" dirty="0">
              <a:solidFill>
                <a:prstClr val="white"/>
              </a:solidFill>
            </a:endParaRPr>
          </a:p>
        </p:txBody>
      </p:sp>
      <p:sp>
        <p:nvSpPr>
          <p:cNvPr id="5" name="Date Placeholder 4"/>
          <p:cNvSpPr>
            <a:spLocks noGrp="1"/>
          </p:cNvSpPr>
          <p:nvPr>
            <p:ph type="dt" sz="half" idx="10"/>
          </p:nvPr>
        </p:nvSpPr>
        <p:spPr>
          <a:xfrm>
            <a:off x="5932960" y="6390808"/>
            <a:ext cx="3044952" cy="365760"/>
          </a:xfrm>
        </p:spPr>
        <p:txBody>
          <a:bodyPr/>
          <a:lstStyle/>
          <a:p>
            <a:r>
              <a:rPr lang="en-US" smtClean="0"/>
              <a:t>Scripps Classroom Connection</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itle 7"/>
          <p:cNvSpPr>
            <a:spLocks noGrp="1"/>
          </p:cNvSpPr>
          <p:nvPr>
            <p:ph type="title"/>
          </p:nvPr>
        </p:nvSpPr>
        <p:spPr/>
        <p:txBody>
          <a:bodyPr/>
          <a:lstStyle/>
          <a:p>
            <a:r>
              <a:rPr lang="en-US" dirty="0" smtClean="0"/>
              <a:t>Posters</a:t>
            </a:r>
            <a:endParaRPr lang="en-US" dirty="0"/>
          </a:p>
        </p:txBody>
      </p:sp>
      <p:sp>
        <p:nvSpPr>
          <p:cNvPr id="6" name="Date Placeholder 4"/>
          <p:cNvSpPr>
            <a:spLocks noGrp="1"/>
          </p:cNvSpPr>
          <p:nvPr>
            <p:ph type="dt" sz="half" idx="10"/>
          </p:nvPr>
        </p:nvSpPr>
        <p:spPr/>
        <p:txBody>
          <a:bodyPr/>
          <a:lstStyle/>
          <a:p>
            <a:r>
              <a:rPr lang="en-US" smtClean="0"/>
              <a:t>Scripps Classroom Connection</a:t>
            </a:r>
            <a:endParaRPr lang="en-US" dirty="0"/>
          </a:p>
        </p:txBody>
      </p:sp>
      <p:sp>
        <p:nvSpPr>
          <p:cNvPr id="5" name="Footer Placeholder 3"/>
          <p:cNvSpPr>
            <a:spLocks noGrp="1"/>
          </p:cNvSpPr>
          <p:nvPr>
            <p:ph type="ftr" sz="quarter" idx="11"/>
          </p:nvPr>
        </p:nvSpPr>
        <p:spPr/>
        <p:txBody>
          <a:bodyPr/>
          <a:lstStyle/>
          <a:p>
            <a:pPr algn="l"/>
            <a:r>
              <a:rPr lang="en-US" dirty="0" smtClean="0">
                <a:solidFill>
                  <a:prstClr val="white"/>
                </a:solidFill>
              </a:rPr>
              <a:t>http://earthref.org/SCC</a:t>
            </a:r>
            <a:endParaRPr lang="en-US" dirty="0">
              <a:solidFill>
                <a:prstClr val="white"/>
              </a:solidFill>
            </a:endParaRPr>
          </a:p>
        </p:txBody>
      </p:sp>
      <p:pic>
        <p:nvPicPr>
          <p:cNvPr id="5121" name="Picture 1"/>
          <p:cNvPicPr>
            <a:picLocks noChangeAspect="1" noChangeArrowheads="1"/>
          </p:cNvPicPr>
          <p:nvPr/>
        </p:nvPicPr>
        <p:blipFill>
          <a:blip r:embed="rId3" cstate="print"/>
          <a:srcRect l="55752" t="19259" r="12355" b="8148"/>
          <a:stretch>
            <a:fillRect/>
          </a:stretch>
        </p:blipFill>
        <p:spPr bwMode="auto">
          <a:xfrm>
            <a:off x="990600" y="1060982"/>
            <a:ext cx="6934200" cy="5187418"/>
          </a:xfrm>
          <a:prstGeom prst="rect">
            <a:avLst/>
          </a:prstGeom>
          <a:noFill/>
          <a:ln w="9525">
            <a:solidFill>
              <a:schemeClr val="tx1"/>
            </a:solidFill>
            <a:miter lim="800000"/>
            <a:headEnd/>
            <a:tailEnd/>
          </a:ln>
        </p:spPr>
      </p:pic>
      <p:sp>
        <p:nvSpPr>
          <p:cNvPr id="11" name="Rectangle 10"/>
          <p:cNvSpPr/>
          <p:nvPr/>
        </p:nvSpPr>
        <p:spPr>
          <a:xfrm>
            <a:off x="1524000" y="1143000"/>
            <a:ext cx="6172200" cy="9144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2" name="Rectangle 11"/>
          <p:cNvSpPr/>
          <p:nvPr/>
        </p:nvSpPr>
        <p:spPr>
          <a:xfrm>
            <a:off x="1066800" y="2133600"/>
            <a:ext cx="6781800" cy="14478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a:off x="990600" y="3657600"/>
            <a:ext cx="3505200" cy="7620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Rectangle 13"/>
          <p:cNvSpPr/>
          <p:nvPr/>
        </p:nvSpPr>
        <p:spPr>
          <a:xfrm>
            <a:off x="4572000" y="3657600"/>
            <a:ext cx="3276600" cy="25146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Rectangle 14"/>
          <p:cNvSpPr/>
          <p:nvPr/>
        </p:nvSpPr>
        <p:spPr>
          <a:xfrm>
            <a:off x="990600" y="4495800"/>
            <a:ext cx="3505200" cy="1752600"/>
          </a:xfrm>
          <a:prstGeom prst="rect">
            <a:avLst/>
          </a:prstGeom>
          <a:noFill/>
          <a:ln w="38100">
            <a:solidFill>
              <a:srgbClr val="FF0000"/>
            </a:solidFill>
            <a:prstDash val="solid"/>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3"/>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59544" y="846161"/>
            <a:ext cx="8823960" cy="777923"/>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Title 7"/>
          <p:cNvSpPr>
            <a:spLocks noGrp="1"/>
          </p:cNvSpPr>
          <p:nvPr>
            <p:ph type="title"/>
          </p:nvPr>
        </p:nvSpPr>
        <p:spPr/>
        <p:txBody>
          <a:bodyPr/>
          <a:lstStyle/>
          <a:p>
            <a:r>
              <a:rPr lang="en-US" dirty="0" smtClean="0"/>
              <a:t>Poster presentations</a:t>
            </a:r>
            <a:endParaRPr lang="en-US" dirty="0"/>
          </a:p>
        </p:txBody>
      </p:sp>
      <p:sp>
        <p:nvSpPr>
          <p:cNvPr id="6" name="Date Placeholder 4"/>
          <p:cNvSpPr>
            <a:spLocks noGrp="1"/>
          </p:cNvSpPr>
          <p:nvPr>
            <p:ph type="dt" sz="half" idx="10"/>
          </p:nvPr>
        </p:nvSpPr>
        <p:spPr/>
        <p:txBody>
          <a:bodyPr/>
          <a:lstStyle/>
          <a:p>
            <a:r>
              <a:rPr lang="en-US" smtClean="0"/>
              <a:t>Scripps Classroom Connection</a:t>
            </a:r>
            <a:endParaRPr lang="en-US" dirty="0"/>
          </a:p>
        </p:txBody>
      </p:sp>
      <p:sp>
        <p:nvSpPr>
          <p:cNvPr id="5" name="Footer Placeholder 3"/>
          <p:cNvSpPr>
            <a:spLocks noGrp="1"/>
          </p:cNvSpPr>
          <p:nvPr>
            <p:ph type="ftr" sz="quarter" idx="11"/>
          </p:nvPr>
        </p:nvSpPr>
        <p:spPr/>
        <p:txBody>
          <a:bodyPr/>
          <a:lstStyle/>
          <a:p>
            <a:pPr algn="l"/>
            <a:r>
              <a:rPr lang="en-US" dirty="0" smtClean="0">
                <a:solidFill>
                  <a:prstClr val="white"/>
                </a:solidFill>
              </a:rPr>
              <a:t>http://earthref.org/SCC</a:t>
            </a:r>
            <a:endParaRPr lang="en-US" dirty="0">
              <a:solidFill>
                <a:prstClr val="white"/>
              </a:solidFill>
            </a:endParaRPr>
          </a:p>
        </p:txBody>
      </p:sp>
      <p:pic>
        <p:nvPicPr>
          <p:cNvPr id="105474" name="Picture 2" descr="C:\Users\Sarah\AppData\Local\Microsoft\Windows\Temporary Internet Files\Content.IE5\U1OFLDA7\MC900434849[1].png"/>
          <p:cNvPicPr>
            <a:picLocks noChangeAspect="1" noChangeArrowheads="1"/>
          </p:cNvPicPr>
          <p:nvPr/>
        </p:nvPicPr>
        <p:blipFill>
          <a:blip r:embed="rId3" cstate="print"/>
          <a:srcRect/>
          <a:stretch>
            <a:fillRect/>
          </a:stretch>
        </p:blipFill>
        <p:spPr bwMode="auto">
          <a:xfrm rot="1175923">
            <a:off x="171912" y="533576"/>
            <a:ext cx="3048000" cy="3048000"/>
          </a:xfrm>
          <a:prstGeom prst="rect">
            <a:avLst/>
          </a:prstGeom>
          <a:noFill/>
        </p:spPr>
      </p:pic>
      <p:pic>
        <p:nvPicPr>
          <p:cNvPr id="21" name="Picture 2" descr="C:\Users\Sarah\AppData\Local\Microsoft\Windows\Temporary Internet Files\Content.IE5\U1OFLDA7\MC900434849[1].png"/>
          <p:cNvPicPr>
            <a:picLocks noChangeAspect="1" noChangeArrowheads="1"/>
          </p:cNvPicPr>
          <p:nvPr/>
        </p:nvPicPr>
        <p:blipFill>
          <a:blip r:embed="rId3" cstate="print"/>
          <a:srcRect/>
          <a:stretch>
            <a:fillRect/>
          </a:stretch>
        </p:blipFill>
        <p:spPr bwMode="auto">
          <a:xfrm rot="20726694">
            <a:off x="4525087" y="3475913"/>
            <a:ext cx="3048000" cy="3048000"/>
          </a:xfrm>
          <a:prstGeom prst="rect">
            <a:avLst/>
          </a:prstGeom>
          <a:noFill/>
        </p:spPr>
      </p:pic>
      <p:pic>
        <p:nvPicPr>
          <p:cNvPr id="22" name="Picture 2" descr="C:\Users\Sarah\AppData\Local\Microsoft\Windows\Temporary Internet Files\Content.IE5\U1OFLDA7\MC900434849[1].png"/>
          <p:cNvPicPr>
            <a:picLocks noChangeAspect="1" noChangeArrowheads="1"/>
          </p:cNvPicPr>
          <p:nvPr/>
        </p:nvPicPr>
        <p:blipFill>
          <a:blip r:embed="rId3" cstate="print"/>
          <a:srcRect/>
          <a:stretch>
            <a:fillRect/>
          </a:stretch>
        </p:blipFill>
        <p:spPr bwMode="auto">
          <a:xfrm rot="21178477">
            <a:off x="708357" y="3375357"/>
            <a:ext cx="3048000" cy="3048000"/>
          </a:xfrm>
          <a:prstGeom prst="rect">
            <a:avLst/>
          </a:prstGeom>
          <a:noFill/>
        </p:spPr>
      </p:pic>
      <p:pic>
        <p:nvPicPr>
          <p:cNvPr id="23" name="Picture 2" descr="C:\Users\Sarah\AppData\Local\Microsoft\Windows\Temporary Internet Files\Content.IE5\U1OFLDA7\MC900434849[1].png"/>
          <p:cNvPicPr>
            <a:picLocks noChangeAspect="1" noChangeArrowheads="1"/>
          </p:cNvPicPr>
          <p:nvPr/>
        </p:nvPicPr>
        <p:blipFill>
          <a:blip r:embed="rId3" cstate="print"/>
          <a:srcRect/>
          <a:stretch>
            <a:fillRect/>
          </a:stretch>
        </p:blipFill>
        <p:spPr bwMode="auto">
          <a:xfrm>
            <a:off x="3048000" y="1143000"/>
            <a:ext cx="3048000" cy="3048000"/>
          </a:xfrm>
          <a:prstGeom prst="rect">
            <a:avLst/>
          </a:prstGeom>
          <a:noFill/>
        </p:spPr>
      </p:pic>
      <p:pic>
        <p:nvPicPr>
          <p:cNvPr id="24" name="Picture 2" descr="C:\Users\Sarah\AppData\Local\Microsoft\Windows\Temporary Internet Files\Content.IE5\U1OFLDA7\MC900434849[1].png"/>
          <p:cNvPicPr>
            <a:picLocks noChangeAspect="1" noChangeArrowheads="1"/>
          </p:cNvPicPr>
          <p:nvPr/>
        </p:nvPicPr>
        <p:blipFill>
          <a:blip r:embed="rId3" cstate="print"/>
          <a:srcRect/>
          <a:stretch>
            <a:fillRect/>
          </a:stretch>
        </p:blipFill>
        <p:spPr bwMode="auto">
          <a:xfrm rot="709264">
            <a:off x="5940288" y="737080"/>
            <a:ext cx="3048000" cy="3048000"/>
          </a:xfrm>
          <a:prstGeom prst="rect">
            <a:avLst/>
          </a:prstGeom>
          <a:noFill/>
        </p:spPr>
      </p:pic>
      <p:sp>
        <p:nvSpPr>
          <p:cNvPr id="26" name="TextBox 25"/>
          <p:cNvSpPr txBox="1"/>
          <p:nvPr/>
        </p:nvSpPr>
        <p:spPr>
          <a:xfrm rot="1225492">
            <a:off x="598961" y="1509696"/>
            <a:ext cx="2153176" cy="1200329"/>
          </a:xfrm>
          <a:prstGeom prst="rect">
            <a:avLst/>
          </a:prstGeom>
          <a:solidFill>
            <a:srgbClr val="FFFF66"/>
          </a:solidFill>
        </p:spPr>
        <p:txBody>
          <a:bodyPr wrap="square" rtlCol="0">
            <a:spAutoFit/>
          </a:bodyPr>
          <a:lstStyle/>
          <a:p>
            <a:pPr algn="ctr"/>
            <a:r>
              <a:rPr lang="en-US" sz="2400" dirty="0" smtClean="0"/>
              <a:t>Why does your mutant…..?</a:t>
            </a:r>
            <a:endParaRPr lang="en-US" sz="2400" dirty="0"/>
          </a:p>
        </p:txBody>
      </p:sp>
      <p:sp>
        <p:nvSpPr>
          <p:cNvPr id="27" name="TextBox 26"/>
          <p:cNvSpPr txBox="1"/>
          <p:nvPr/>
        </p:nvSpPr>
        <p:spPr>
          <a:xfrm>
            <a:off x="3485624" y="2209800"/>
            <a:ext cx="2153176" cy="830997"/>
          </a:xfrm>
          <a:prstGeom prst="rect">
            <a:avLst/>
          </a:prstGeom>
          <a:solidFill>
            <a:srgbClr val="FFFF66"/>
          </a:solidFill>
        </p:spPr>
        <p:txBody>
          <a:bodyPr wrap="square" rtlCol="0">
            <a:spAutoFit/>
          </a:bodyPr>
          <a:lstStyle/>
          <a:p>
            <a:pPr algn="ctr"/>
            <a:r>
              <a:rPr lang="en-US" sz="2400" dirty="0" smtClean="0"/>
              <a:t>Can you explain…..?</a:t>
            </a:r>
            <a:endParaRPr lang="en-US" sz="2400" dirty="0"/>
          </a:p>
        </p:txBody>
      </p:sp>
      <p:sp>
        <p:nvSpPr>
          <p:cNvPr id="28" name="TextBox 27"/>
          <p:cNvSpPr txBox="1"/>
          <p:nvPr/>
        </p:nvSpPr>
        <p:spPr>
          <a:xfrm rot="802179">
            <a:off x="6358001" y="1756677"/>
            <a:ext cx="2153176" cy="1200329"/>
          </a:xfrm>
          <a:prstGeom prst="rect">
            <a:avLst/>
          </a:prstGeom>
          <a:solidFill>
            <a:srgbClr val="FFFF66"/>
          </a:solidFill>
        </p:spPr>
        <p:txBody>
          <a:bodyPr wrap="square" rtlCol="0">
            <a:spAutoFit/>
          </a:bodyPr>
          <a:lstStyle/>
          <a:p>
            <a:pPr algn="ctr"/>
            <a:r>
              <a:rPr lang="en-US" sz="2400" dirty="0" smtClean="0"/>
              <a:t>What’s an example of…..?</a:t>
            </a:r>
            <a:endParaRPr lang="en-US" sz="2400" dirty="0"/>
          </a:p>
        </p:txBody>
      </p:sp>
      <p:sp>
        <p:nvSpPr>
          <p:cNvPr id="29" name="TextBox 28"/>
          <p:cNvSpPr txBox="1"/>
          <p:nvPr/>
        </p:nvSpPr>
        <p:spPr>
          <a:xfrm rot="20765516">
            <a:off x="5059538" y="4523933"/>
            <a:ext cx="2153176" cy="830997"/>
          </a:xfrm>
          <a:prstGeom prst="rect">
            <a:avLst/>
          </a:prstGeom>
          <a:solidFill>
            <a:srgbClr val="FFFF66"/>
          </a:solidFill>
        </p:spPr>
        <p:txBody>
          <a:bodyPr wrap="square" rtlCol="0">
            <a:spAutoFit/>
          </a:bodyPr>
          <a:lstStyle/>
          <a:p>
            <a:pPr algn="ctr"/>
            <a:r>
              <a:rPr lang="en-US" sz="2400" dirty="0" smtClean="0"/>
              <a:t>Can you </a:t>
            </a:r>
          </a:p>
          <a:p>
            <a:pPr algn="ctr"/>
            <a:r>
              <a:rPr lang="en-US" sz="2400" dirty="0" smtClean="0"/>
              <a:t>re-phrase…..?</a:t>
            </a:r>
            <a:endParaRPr lang="en-US" sz="2400" dirty="0"/>
          </a:p>
        </p:txBody>
      </p:sp>
      <p:sp>
        <p:nvSpPr>
          <p:cNvPr id="30" name="TextBox 29"/>
          <p:cNvSpPr txBox="1"/>
          <p:nvPr/>
        </p:nvSpPr>
        <p:spPr>
          <a:xfrm rot="21267460">
            <a:off x="1182763" y="4356381"/>
            <a:ext cx="2153176" cy="830997"/>
          </a:xfrm>
          <a:prstGeom prst="rect">
            <a:avLst/>
          </a:prstGeom>
          <a:solidFill>
            <a:srgbClr val="FFFF66"/>
          </a:solidFill>
        </p:spPr>
        <p:txBody>
          <a:bodyPr wrap="square" rtlCol="0">
            <a:spAutoFit/>
          </a:bodyPr>
          <a:lstStyle/>
          <a:p>
            <a:pPr algn="ctr"/>
            <a:r>
              <a:rPr lang="en-US" sz="2400" dirty="0" smtClean="0"/>
              <a:t>Why does…..?</a:t>
            </a:r>
          </a:p>
          <a:p>
            <a:pPr algn="ctr"/>
            <a:endParaRPr lang="en-US"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4850</TotalTime>
  <Words>14218</Words>
  <Application>Microsoft Office PowerPoint</Application>
  <PresentationFormat>On-screen Show (4:3)</PresentationFormat>
  <Paragraphs>1468</Paragraphs>
  <Slides>40</Slides>
  <Notes>40</Notes>
  <HiddenSlides>6</HiddenSlides>
  <MMClips>0</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Civic</vt:lpstr>
      <vt:lpstr>SCC</vt:lpstr>
      <vt:lpstr>Mutation Unit:  Modeling Mutants</vt:lpstr>
      <vt:lpstr>Engage overview</vt:lpstr>
      <vt:lpstr>Slide 3</vt:lpstr>
      <vt:lpstr>Slide 4</vt:lpstr>
      <vt:lpstr>Slide 5</vt:lpstr>
      <vt:lpstr>Slide 6</vt:lpstr>
      <vt:lpstr>Slide 7</vt:lpstr>
      <vt:lpstr>Slide 8</vt:lpstr>
      <vt:lpstr>Slide 9</vt:lpstr>
      <vt:lpstr>Explore overview</vt:lpstr>
      <vt:lpstr>Slide 11</vt:lpstr>
      <vt:lpstr>What is a diatom?</vt:lpstr>
      <vt:lpstr>Why are diatoms important?</vt:lpstr>
      <vt:lpstr>Slide 14</vt:lpstr>
      <vt:lpstr>Vocabulary</vt:lpstr>
      <vt:lpstr>Diatom frustule</vt:lpstr>
      <vt:lpstr>Slide 17</vt:lpstr>
      <vt:lpstr>Slide 18</vt:lpstr>
      <vt:lpstr>Reproduction: Asexual</vt:lpstr>
      <vt:lpstr>Applications: Biofuels</vt:lpstr>
      <vt:lpstr>Applications: Drug delivery</vt:lpstr>
      <vt:lpstr>Creating mutant diatoms</vt:lpstr>
      <vt:lpstr>Vocabulary</vt:lpstr>
      <vt:lpstr>Slide 24</vt:lpstr>
      <vt:lpstr>Frustule features: Pores</vt:lpstr>
      <vt:lpstr>Frustule features: Portula</vt:lpstr>
      <vt:lpstr>Frustule features: Ribs</vt:lpstr>
      <vt:lpstr>Frustule features: Raphe</vt:lpstr>
      <vt:lpstr>Frustule features: Spines</vt:lpstr>
      <vt:lpstr>Vocabulary</vt:lpstr>
      <vt:lpstr>Modeling mutants activity overview</vt:lpstr>
      <vt:lpstr>Modeling mutants: Candidate species</vt:lpstr>
      <vt:lpstr>Slide 33</vt:lpstr>
      <vt:lpstr>Slide 34</vt:lpstr>
      <vt:lpstr>Slide 35</vt:lpstr>
      <vt:lpstr>Modeling mutants: Worksheet table</vt:lpstr>
      <vt:lpstr>Slide 37</vt:lpstr>
      <vt:lpstr>Explain overview</vt:lpstr>
      <vt:lpstr>Posters</vt:lpstr>
      <vt:lpstr>Poster presentations</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Sarah</dc:creator>
  <cp:lastModifiedBy>Sarah</cp:lastModifiedBy>
  <cp:revision>450</cp:revision>
  <dcterms:created xsi:type="dcterms:W3CDTF">2013-09-17T22:11:55Z</dcterms:created>
  <dcterms:modified xsi:type="dcterms:W3CDTF">2014-06-30T22:00:14Z</dcterms:modified>
</cp:coreProperties>
</file>