
<file path=[Content_Types].xml><?xml version="1.0" encoding="utf-8"?>
<Types xmlns="http://schemas.openxmlformats.org/package/2006/content-types">
  <Override PartName="/ppt/slides/slide18.xml" ContentType="application/vnd.openxmlformats-officedocument.presentationml.slide+xml"/>
  <Override PartName="/ppt/notesSlides/notesSlide4.xml" ContentType="application/vnd.openxmlformats-officedocument.presentationml.notesSlide+xml"/>
  <Override PartName="/ppt/slides/slide9.xml" ContentType="application/vnd.openxmlformats-officedocument.presentationml.slide+xml"/>
  <Override PartName="/ppt/slides/slide14.xml" ContentType="application/vnd.openxmlformats-officedocument.presentationml.slide+xml"/>
  <Override PartName="/ppt/notesSlides/notesSlide9.xml" ContentType="application/vnd.openxmlformats-officedocument.presentationml.notesSlide+xml"/>
  <Override PartName="/ppt/notesSlides/notesSlide16.xml" ContentType="application/vnd.openxmlformats-officedocument.presentationml.notesSlide+xml"/>
  <Override PartName="/ppt/slides/slide5.xml" ContentType="application/vnd.openxmlformats-officedocument.presentationml.slide+xml"/>
  <Default Extension="rels" ContentType="application/vnd.openxmlformats-package.relationships+xml"/>
  <Default Extension="jpeg" ContentType="image/jpeg"/>
  <Override PartName="/ppt/slides/slide10.xml" ContentType="application/vnd.openxmlformats-officedocument.presentationml.slide+xml"/>
  <Override PartName="/ppt/notesMasters/notesMaster1.xml" ContentType="application/vnd.openxmlformats-officedocument.presentationml.notesMaster+xml"/>
  <Override PartName="/ppt/slides/slide1.xml" ContentType="application/vnd.openxmlformats-officedocument.presentationml.slide+xml"/>
  <Override PartName="/ppt/slideLayouts/slideLayout5.xml" ContentType="application/vnd.openxmlformats-officedocument.presentationml.slideLayout+xml"/>
  <Override PartName="/ppt/notesSlides/notesSlide12.xml" ContentType="application/vnd.openxmlformats-officedocument.presentationml.notesSlide+xml"/>
  <Override PartName="/docProps/app.xml" ContentType="application/vnd.openxmlformats-officedocument.extended-properties+xml"/>
  <Override PartName="/ppt/theme/theme2.xml" ContentType="application/vnd.openxmlformats-officedocument.theme+xml"/>
  <Override PartName="/ppt/slideLayouts/slideLayout1.xml" ContentType="application/vnd.openxmlformats-officedocument.presentationml.slideLayout+xml"/>
  <Default Extension="xml" ContentType="application/xml"/>
  <Override PartName="/ppt/notesSlides/notesSlide5.xml" ContentType="application/vnd.openxmlformats-officedocument.presentationml.notesSlide+xml"/>
  <Override PartName="/ppt/tableStyles.xml" ContentType="application/vnd.openxmlformats-officedocument.presentationml.tableStyles+xml"/>
  <Override PartName="/ppt/slides/slide15.xml" ContentType="application/vnd.openxmlformats-officedocument.presentationml.slide+xml"/>
  <Override PartName="/ppt/notesSlides/notesSlide1.xml" ContentType="application/vnd.openxmlformats-officedocument.presentationml.notesSlide+xml"/>
  <Override PartName="/ppt/notesSlides/notesSlide17.xml" ContentType="application/vnd.openxmlformats-officedocument.presentationml.notesSlide+xml"/>
  <Override PartName="/ppt/slides/slide6.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notesSlides/notesSlide13.xml" ContentType="application/vnd.openxmlformats-officedocument.presentationml.notesSlide+xml"/>
  <Override PartName="/ppt/slides/slide2.xml" ContentType="application/vnd.openxmlformats-officedocument.presentationml.slide+xml"/>
  <Default Extension="png" ContentType="image/png"/>
  <Override PartName="/ppt/slideLayouts/slideLayout2.xml" ContentType="application/vnd.openxmlformats-officedocument.presentationml.slideLayout+xml"/>
  <Override PartName="/ppt/notesSlides/notesSlide6.xml" ContentType="application/vnd.openxmlformats-officedocument.presentationml.notesSlide+xml"/>
  <Override PartName="/ppt/slides/slide16.xml" ContentType="application/vnd.openxmlformats-officedocument.presentationml.slide+xml"/>
  <Override PartName="/ppt/notesSlides/notesSlide2.xml" ContentType="application/vnd.openxmlformats-officedocument.presentationml.notesSlide+xml"/>
  <Override PartName="/ppt/notesSlides/notesSlide18.xml" ContentType="application/vnd.openxmlformats-officedocument.presentationml.notes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notesSlides/notesSlide14.xml" ContentType="application/vnd.openxmlformats-officedocument.presentationml.notesSlide+xml"/>
  <Override PartName="/ppt/slides/slide3.xml" ContentType="application/vnd.openxmlformats-officedocument.presentationml.slide+xml"/>
  <Override PartName="/ppt/slideLayouts/slideLayout3.xml" ContentType="application/vnd.openxmlformats-officedocument.presentationml.slideLayout+xml"/>
  <Default Extension="tiff" ContentType="image/tiff"/>
  <Override PartName="/ppt/notesSlides/notesSlide7.xml" ContentType="application/vnd.openxmlformats-officedocument.presentationml.notesSlide+xml"/>
  <Override PartName="/ppt/notesSlides/notesSlide10.xml" ContentType="application/vnd.openxmlformats-officedocument.presentationml.notesSlide+xml"/>
  <Override PartName="/ppt/notesSlides/notesSlide3.xml" ContentType="application/vnd.openxmlformats-officedocument.presentationml.notesSlide+xml"/>
  <Override PartName="/ppt/slides/slide1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notesSlides/notesSlide15.xml" ContentType="application/vnd.openxmlformats-officedocument.presentationml.notesSlide+xml"/>
  <Override PartName="/ppt/notesSlides/notesSlide8.xml" ContentType="application/vnd.openxmlformats-officedocument.presentationml.notesSlide+xml"/>
  <Override PartName="/ppt/slides/slide13.xml" ContentType="application/vnd.openxmlformats-officedocument.presentationml.slide+xml"/>
  <Override PartName="/ppt/slides/slide4.xml" ContentType="application/vnd.openxmlformats-officedocument.presentationml.slide+xml"/>
  <Override PartName="/ppt/notesSlides/notesSlide11.xml" ContentType="application/vnd.openxmlformats-officedocument.presentationml.notesSlide+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viewProps.xml" ContentType="application/vnd.openxmlformats-officedocument.presentationml.viewProps+xml"/>
  <Default Extension="bin" ContentType="application/vnd.openxmlformats-officedocument.presentationml.printerSettings"/>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729" r:id="rId1"/>
  </p:sldMasterIdLst>
  <p:notesMasterIdLst>
    <p:notesMasterId r:id="rId20"/>
  </p:notesMasterIdLst>
  <p:sldIdLst>
    <p:sldId id="256" r:id="rId2"/>
    <p:sldId id="271" r:id="rId3"/>
    <p:sldId id="257" r:id="rId4"/>
    <p:sldId id="274" r:id="rId5"/>
    <p:sldId id="273" r:id="rId6"/>
    <p:sldId id="263" r:id="rId7"/>
    <p:sldId id="267" r:id="rId8"/>
    <p:sldId id="280" r:id="rId9"/>
    <p:sldId id="275" r:id="rId10"/>
    <p:sldId id="276" r:id="rId11"/>
    <p:sldId id="277" r:id="rId12"/>
    <p:sldId id="261" r:id="rId13"/>
    <p:sldId id="264" r:id="rId14"/>
    <p:sldId id="278" r:id="rId15"/>
    <p:sldId id="279" r:id="rId16"/>
    <p:sldId id="269" r:id="rId17"/>
    <p:sldId id="259" r:id="rId18"/>
    <p:sldId id="258"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prnPr/>
  <p:clrMru>
    <a:srgbClr val="8B216A"/>
  </p:clrMru>
  <p:extLst>
    <p:ext uri="{E76CE94A-603C-4142-B9EB-6D1370010A27}">
      <p14:discardImageEditData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0"/>
    </p:ext>
    <p:ext uri="{D31A062A-798A-4329-ABDD-BBA856620510}">
      <p14:defaultImageDpi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29071" autoAdjust="0"/>
    <p:restoredTop sz="35304" autoAdjust="0"/>
  </p:normalViewPr>
  <p:slideViewPr>
    <p:cSldViewPr snapToGrid="0" snapToObjects="1">
      <p:cViewPr varScale="1">
        <p:scale>
          <a:sx n="33" d="100"/>
          <a:sy n="33" d="100"/>
        </p:scale>
        <p:origin x="-1824" y="-1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288"/>
    </p:cViewPr>
  </p:notesTextViewPr>
  <p:gridSpacing cx="78028800" cy="780288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notesMaster" Target="notesMasters/notesMaster1.xml"/><Relationship Id="rId21" Type="http://schemas.openxmlformats.org/officeDocument/2006/relationships/printerSettings" Target="printerSettings/printerSettings1.bin"/><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279E69-B91A-0A4F-B91B-25A8CA6AD886}" type="datetimeFigureOut">
              <a:rPr lang="en-US" smtClean="0"/>
              <a:pPr/>
              <a:t>8/19/14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F6B30C-4948-AC4E-A971-35152792416C}" type="slidenum">
              <a:rPr lang="en-US" smtClean="0"/>
              <a:pPr/>
              <a:t>‹#›</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10837953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 Id="rId3" Type="http://schemas.openxmlformats.org/officeDocument/2006/relationships/hyperlink" Target="http://pubs.usgs.gov/gip/dynamic/historical.html"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 Id="rId3" Type="http://schemas.openxmlformats.org/officeDocument/2006/relationships/hyperlink" Target="http://pubs.usgs.gov/gip/dynamic/historical.html" TargetMode="Externa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ct val="0"/>
              </a:spcBef>
              <a:spcAft>
                <a:spcPts val="0"/>
              </a:spcAft>
              <a:buClrTx/>
              <a:buSzTx/>
              <a:buFontTx/>
              <a:buNone/>
              <a:tabLst/>
              <a:defRPr/>
            </a:pPr>
            <a:r>
              <a:rPr lang="en-US" sz="1200" b="0" i="1" kern="1200" dirty="0" smtClean="0">
                <a:solidFill>
                  <a:schemeClr val="tx1"/>
                </a:solidFill>
                <a:latin typeface="+mn-lt"/>
                <a:ea typeface="+mn-ea"/>
                <a:cs typeface="+mn-cs"/>
              </a:rPr>
              <a:t>This slide is mainly for the instructor,</a:t>
            </a:r>
            <a:r>
              <a:rPr lang="en-US" sz="1200" b="0" i="1" kern="1200" baseline="0" dirty="0" smtClean="0">
                <a:solidFill>
                  <a:schemeClr val="tx1"/>
                </a:solidFill>
                <a:latin typeface="+mn-lt"/>
                <a:ea typeface="+mn-ea"/>
                <a:cs typeface="+mn-cs"/>
              </a:rPr>
              <a:t> but should also be shown to students for the “Question of the day”</a:t>
            </a:r>
            <a:endParaRPr lang="en-US" sz="1200" b="0" i="1"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ct val="0"/>
              </a:spcBef>
              <a:spcAft>
                <a:spcPts val="0"/>
              </a:spcAft>
              <a:buClrTx/>
              <a:buSzTx/>
              <a:buFontTx/>
              <a:buNone/>
              <a:tabLst/>
              <a:defRPr/>
            </a:pPr>
            <a:endParaRPr lang="en-US" sz="1200" b="1" i="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ct val="0"/>
              </a:spcBef>
              <a:spcAft>
                <a:spcPts val="0"/>
              </a:spcAft>
              <a:buClrTx/>
              <a:buSzTx/>
              <a:buFontTx/>
              <a:buNone/>
              <a:tabLst/>
              <a:defRPr/>
            </a:pPr>
            <a:r>
              <a:rPr lang="en-US" sz="1200" b="1" i="0" kern="1200" dirty="0" smtClean="0">
                <a:solidFill>
                  <a:schemeClr val="tx1"/>
                </a:solidFill>
                <a:latin typeface="+mn-lt"/>
                <a:ea typeface="+mn-ea"/>
                <a:cs typeface="+mn-cs"/>
              </a:rPr>
              <a:t>PHOTO</a:t>
            </a:r>
            <a:r>
              <a:rPr lang="en-US" sz="1200" b="1" i="0" kern="1200" baseline="0" dirty="0" smtClean="0">
                <a:solidFill>
                  <a:schemeClr val="tx1"/>
                </a:solidFill>
                <a:latin typeface="+mn-lt"/>
                <a:ea typeface="+mn-ea"/>
                <a:cs typeface="+mn-cs"/>
              </a:rPr>
              <a:t> CREDIT</a:t>
            </a:r>
            <a:r>
              <a:rPr lang="en-US" sz="1200" b="1" i="0" kern="1200" dirty="0" smtClean="0">
                <a:solidFill>
                  <a:schemeClr val="tx1"/>
                </a:solidFill>
                <a:latin typeface="+mn-lt"/>
                <a:ea typeface="+mn-ea"/>
                <a:cs typeface="+mn-cs"/>
              </a:rPr>
              <a:t>:</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“Earth: portrait of a planet” by </a:t>
            </a:r>
            <a:r>
              <a:rPr lang="en-US" sz="1200" kern="1200" dirty="0" err="1" smtClean="0">
                <a:solidFill>
                  <a:schemeClr val="tx1"/>
                </a:solidFill>
                <a:latin typeface="+mn-lt"/>
                <a:ea typeface="+mn-ea"/>
                <a:cs typeface="+mn-cs"/>
              </a:rPr>
              <a:t>Marshak</a:t>
            </a:r>
            <a:r>
              <a:rPr lang="en-US" sz="1200" kern="1200" dirty="0" smtClean="0">
                <a:solidFill>
                  <a:schemeClr val="tx1"/>
                </a:solidFill>
                <a:latin typeface="+mn-lt"/>
                <a:ea typeface="+mn-ea"/>
                <a:cs typeface="+mn-cs"/>
              </a:rPr>
              <a:t> 2012</a:t>
            </a:r>
            <a:endParaRPr lang="en-US" sz="1200" b="1" i="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ct val="0"/>
              </a:spcBef>
              <a:spcAft>
                <a:spcPts val="0"/>
              </a:spcAft>
              <a:buClrTx/>
              <a:buSzTx/>
              <a:buFontTx/>
              <a:buNone/>
              <a:tabLst/>
              <a:defRPr/>
            </a:pPr>
            <a:r>
              <a:rPr lang="en-US" sz="1200" b="1" i="0" kern="1200" dirty="0" smtClean="0">
                <a:solidFill>
                  <a:schemeClr val="tx1"/>
                </a:solidFill>
                <a:latin typeface="+mn-lt"/>
                <a:ea typeface="+mn-ea"/>
                <a:cs typeface="+mn-cs"/>
              </a:rPr>
              <a:t>MAP</a:t>
            </a:r>
            <a:r>
              <a:rPr lang="en-US" sz="1200" b="1" i="0" kern="1200" baseline="0" dirty="0" smtClean="0">
                <a:solidFill>
                  <a:schemeClr val="tx1"/>
                </a:solidFill>
                <a:latin typeface="+mn-lt"/>
                <a:ea typeface="+mn-ea"/>
                <a:cs typeface="+mn-cs"/>
              </a:rPr>
              <a:t> CREDIT</a:t>
            </a:r>
            <a:r>
              <a:rPr lang="en-US" sz="1200" kern="1200" dirty="0" smtClean="0">
                <a:solidFill>
                  <a:schemeClr val="tx1"/>
                </a:solidFill>
                <a:latin typeface="+mn-lt"/>
                <a:ea typeface="+mn-ea"/>
                <a:cs typeface="+mn-cs"/>
              </a:rPr>
              <a:t>: http://</a:t>
            </a:r>
            <a:r>
              <a:rPr lang="en-US" sz="1200" kern="1200" dirty="0" err="1" smtClean="0">
                <a:solidFill>
                  <a:schemeClr val="tx1"/>
                </a:solidFill>
                <a:latin typeface="+mn-lt"/>
                <a:ea typeface="+mn-ea"/>
                <a:cs typeface="+mn-cs"/>
              </a:rPr>
              <a:t>en.wikipedia.org/wiki/World_map</a:t>
            </a:r>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ct val="0"/>
              </a:spcBef>
              <a:spcAft>
                <a:spcPts val="0"/>
              </a:spcAft>
              <a:buClrTx/>
              <a:buSzTx/>
              <a:buFontTx/>
              <a:buNone/>
              <a:tabLst/>
              <a:defRPr/>
            </a:pPr>
            <a:endParaRPr lang="en-US" sz="1200" b="1" i="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ct val="0"/>
              </a:spcBef>
              <a:spcAft>
                <a:spcPts val="0"/>
              </a:spcAft>
              <a:buClrTx/>
              <a:buSzTx/>
              <a:buFontTx/>
              <a:buNone/>
              <a:tabLst/>
              <a:defRPr/>
            </a:pPr>
            <a:r>
              <a:rPr lang="en-US" sz="1200" b="1" i="0" kern="1200" dirty="0" smtClean="0">
                <a:solidFill>
                  <a:schemeClr val="tx1"/>
                </a:solidFill>
                <a:latin typeface="+mn-lt"/>
                <a:ea typeface="+mn-ea"/>
                <a:cs typeface="+mn-cs"/>
              </a:rPr>
              <a:t>AUTHORS:</a:t>
            </a:r>
            <a:r>
              <a:rPr lang="en-US" sz="1200" kern="1200" dirty="0" smtClean="0">
                <a:solidFill>
                  <a:schemeClr val="tx1"/>
                </a:solidFill>
                <a:latin typeface="+mn-lt"/>
                <a:ea typeface="+mn-ea"/>
                <a:cs typeface="+mn-cs"/>
              </a:rPr>
              <a:t>  Erica</a:t>
            </a:r>
            <a:r>
              <a:rPr lang="en-US" sz="1200" kern="1200" baseline="0" dirty="0" smtClean="0">
                <a:solidFill>
                  <a:schemeClr val="tx1"/>
                </a:solidFill>
                <a:latin typeface="+mn-lt"/>
                <a:ea typeface="+mn-ea"/>
                <a:cs typeface="+mn-cs"/>
              </a:rPr>
              <a:t> Mitchell (Scripps Oceanography) and Jerry Ruiz (University City High School)</a:t>
            </a:r>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ct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ct val="0"/>
              </a:spcBef>
              <a:spcAft>
                <a:spcPts val="0"/>
              </a:spcAft>
              <a:buClrTx/>
              <a:buSzTx/>
              <a:buFontTx/>
              <a:buNone/>
              <a:tabLst/>
              <a:defRPr/>
            </a:pPr>
            <a:r>
              <a:rPr lang="en-US" b="1" i="0" dirty="0" smtClean="0">
                <a:ea typeface="ヒラギノ角ゴ Pro W3" pitchFamily="1" charset="-128"/>
                <a:cs typeface="ヒラギノ角ゴ Pro W3" pitchFamily="1" charset="-128"/>
              </a:rPr>
              <a:t>WHY:</a:t>
            </a:r>
            <a:r>
              <a:rPr lang="en-US" dirty="0" smtClean="0">
                <a:ea typeface="ヒラギノ角ゴ Pro W3" pitchFamily="1" charset="-128"/>
                <a:cs typeface="ヒラギノ角ゴ Pro W3" pitchFamily="1" charset="-128"/>
              </a:rPr>
              <a:t> Earthquakes can become tremendously</a:t>
            </a:r>
            <a:r>
              <a:rPr lang="en-US" baseline="0" dirty="0" smtClean="0">
                <a:ea typeface="ヒラギノ角ゴ Pro W3" pitchFamily="1" charset="-128"/>
                <a:cs typeface="ヒラギノ角ゴ Pro W3" pitchFamily="1" charset="-128"/>
              </a:rPr>
              <a:t> destructive natural disasters.  The 1994 Northridge, CA earthquake alone </a:t>
            </a:r>
            <a:r>
              <a:rPr lang="en-US" baseline="0" smtClean="0">
                <a:ea typeface="ヒラギノ角ゴ Pro W3" pitchFamily="1" charset="-128"/>
                <a:cs typeface="ヒラギノ角ゴ Pro W3" pitchFamily="1" charset="-128"/>
              </a:rPr>
              <a:t>caused</a:t>
            </a:r>
            <a:r>
              <a:rPr lang="en-US" baseline="0" smtClean="0">
                <a:ea typeface="ヒラギノ角ゴ Pro W3" pitchFamily="1" charset="-128"/>
                <a:cs typeface="ヒラギノ角ゴ Pro W3" pitchFamily="1" charset="-128"/>
              </a:rPr>
              <a:t> 60 </a:t>
            </a:r>
            <a:r>
              <a:rPr lang="en-US" baseline="0" dirty="0" smtClean="0">
                <a:ea typeface="ヒラギノ角ゴ Pro W3" pitchFamily="1" charset="-128"/>
                <a:cs typeface="ヒラギノ角ゴ Pro W3" pitchFamily="1" charset="-128"/>
              </a:rPr>
              <a:t>deaths, </a:t>
            </a:r>
            <a:r>
              <a:rPr lang="en-US" baseline="0" smtClean="0">
                <a:ea typeface="ヒラギノ角ゴ Pro W3" pitchFamily="1" charset="-128"/>
                <a:cs typeface="ヒラギノ角ゴ Pro W3" pitchFamily="1" charset="-128"/>
              </a:rPr>
              <a:t>injured</a:t>
            </a:r>
            <a:r>
              <a:rPr lang="en-US" baseline="0" smtClean="0">
                <a:ea typeface="ヒラギノ角ゴ Pro W3" pitchFamily="1" charset="-128"/>
                <a:cs typeface="ヒラギノ角ゴ Pro W3" pitchFamily="1" charset="-128"/>
              </a:rPr>
              <a:t> 8,700 </a:t>
            </a:r>
            <a:r>
              <a:rPr lang="en-US" baseline="0" dirty="0" smtClean="0">
                <a:ea typeface="ヒラギノ角ゴ Pro W3" pitchFamily="1" charset="-128"/>
                <a:cs typeface="ヒラギノ角ゴ Pro W3" pitchFamily="1" charset="-128"/>
              </a:rPr>
              <a:t>people, and created </a:t>
            </a:r>
            <a:r>
              <a:rPr lang="en-US" baseline="0" smtClean="0">
                <a:ea typeface="ヒラギノ角ゴ Pro W3" pitchFamily="1" charset="-128"/>
                <a:cs typeface="ヒラギノ角ゴ Pro W3" pitchFamily="1" charset="-128"/>
              </a:rPr>
              <a:t>$</a:t>
            </a:r>
            <a:r>
              <a:rPr lang="en-US" baseline="0" smtClean="0">
                <a:ea typeface="ヒラギノ角ゴ Pro W3" pitchFamily="1" charset="-128"/>
                <a:cs typeface="ヒラギノ角ゴ Pro W3" pitchFamily="1" charset="-128"/>
              </a:rPr>
              <a:t>25 </a:t>
            </a:r>
            <a:r>
              <a:rPr lang="en-US" baseline="0" dirty="0" smtClean="0">
                <a:ea typeface="ヒラギノ角ゴ Pro W3" pitchFamily="1" charset="-128"/>
                <a:cs typeface="ヒラギノ角ゴ Pro W3" pitchFamily="1" charset="-128"/>
              </a:rPr>
              <a:t>billion in property damage.  Earthquakes are a very strong reminder that the planet we live on is dynamic and changing.  In 1912, a scientist named Alfred Wegener published the theory of Continental Drift, in which he proposed the idea that the continents have moved over time to get to their current locations. </a:t>
            </a:r>
            <a:r>
              <a:rPr lang="en-US" dirty="0" smtClean="0">
                <a:ea typeface="ヒラギノ角ゴ Pro W3" pitchFamily="1" charset="-128"/>
                <a:cs typeface="ヒラギノ角ゴ Pro W3" pitchFamily="1" charset="-128"/>
              </a:rPr>
              <a:t>This</a:t>
            </a:r>
            <a:r>
              <a:rPr lang="en-US" baseline="0" dirty="0" smtClean="0">
                <a:ea typeface="ヒラギノ角ゴ Pro W3" pitchFamily="1" charset="-128"/>
                <a:cs typeface="ヒラギノ角ゴ Pro W3" pitchFamily="1" charset="-128"/>
              </a:rPr>
              <a:t> lesson</a:t>
            </a:r>
            <a:r>
              <a:rPr lang="en-US" dirty="0" smtClean="0">
                <a:ea typeface="ヒラギノ角ゴ Pro W3" pitchFamily="1" charset="-128"/>
                <a:cs typeface="ヒラギノ角ゴ Pro W3" pitchFamily="1" charset="-128"/>
              </a:rPr>
              <a:t> is meant to present students</a:t>
            </a:r>
            <a:r>
              <a:rPr lang="en-US" baseline="0" dirty="0" smtClean="0">
                <a:ea typeface="ヒラギノ角ゴ Pro W3" pitchFamily="1" charset="-128"/>
                <a:cs typeface="ヒラギノ角ゴ Pro W3" pitchFamily="1" charset="-128"/>
              </a:rPr>
              <a:t> with the kinds of evidence that Wegener used to support his theory of Continental Drift.  Students should evaluate how each piece of evidence does or doesn’t support Wegener’s theory. Continental Drift was rejected by geologists at the time, because he couldn’t explain the mechanism that made such massive pieces of land move across the earth.  It wasn’t until the 1960’s, (after his death) when seafloor spreading was discovered, that scientists could explain why the continents drifted.  The theory of plate tectonics put all the pieces together.  Plate tectonics is the idea that the outer, solid layer of the earth (the lithosphere) is broken into large tectonic plates that move due to their interactions with the </a:t>
            </a:r>
            <a:r>
              <a:rPr lang="en-US" baseline="0" dirty="0" err="1" smtClean="0">
                <a:ea typeface="ヒラギノ角ゴ Pro W3" pitchFamily="1" charset="-128"/>
                <a:cs typeface="ヒラギノ角ゴ Pro W3" pitchFamily="1" charset="-128"/>
              </a:rPr>
              <a:t>convecting</a:t>
            </a:r>
            <a:r>
              <a:rPr lang="en-US" baseline="0" dirty="0" smtClean="0">
                <a:ea typeface="ヒラギノ角ゴ Pro W3" pitchFamily="1" charset="-128"/>
                <a:cs typeface="ヒラギノ角ゴ Pro W3" pitchFamily="1" charset="-128"/>
              </a:rPr>
              <a:t> mantle below.  Plate tectonics is so important because it can explain the shape of the sea floor, the fit of the continents, and the locations of large earthquakes and volcanoes.  Plate tectonics can be used to reconstruct the way the solid earth looked hundreds of millions of years ago, and make predictions about what it will look like in the future.</a:t>
            </a:r>
            <a:endParaRPr lang="en-US" dirty="0" smtClean="0">
              <a:ea typeface="ヒラギノ角ゴ Pro W3" pitchFamily="1" charset="-128"/>
              <a:cs typeface="ヒラギノ角ゴ Pro W3" pitchFamily="1" charset="-128"/>
            </a:endParaRPr>
          </a:p>
          <a:p>
            <a:pPr eaLnBrk="1" hangingPunct="1">
              <a:spcBef>
                <a:spcPct val="0"/>
              </a:spcBef>
            </a:pPr>
            <a:endParaRPr lang="en-US" b="1" i="0" dirty="0" smtClean="0">
              <a:latin typeface="Calibri" charset="0"/>
            </a:endParaRPr>
          </a:p>
          <a:p>
            <a:pPr eaLnBrk="1" hangingPunct="1">
              <a:spcBef>
                <a:spcPct val="0"/>
              </a:spcBef>
              <a:buFontTx/>
              <a:buNone/>
            </a:pPr>
            <a:r>
              <a:rPr lang="en-US" b="1" i="0" dirty="0" smtClean="0">
                <a:latin typeface="Calibri" charset="0"/>
              </a:rPr>
              <a:t>SUMMARY</a:t>
            </a:r>
            <a:r>
              <a:rPr lang="en-US" dirty="0" smtClean="0">
                <a:latin typeface="Calibri" charset="0"/>
              </a:rPr>
              <a:t>:  This activity is presented as a mystery</a:t>
            </a:r>
            <a:r>
              <a:rPr lang="en-US" baseline="0" dirty="0" smtClean="0">
                <a:latin typeface="Calibri" charset="0"/>
              </a:rPr>
              <a:t> that students are trying to solve.  There are three main questions in this story </a:t>
            </a:r>
          </a:p>
          <a:p>
            <a:pPr marL="228600" indent="-228600" eaLnBrk="1" hangingPunct="1">
              <a:spcBef>
                <a:spcPct val="0"/>
              </a:spcBef>
              <a:buFontTx/>
              <a:buAutoNum type="arabicParenBoth"/>
            </a:pPr>
            <a:r>
              <a:rPr lang="en-US" baseline="0" dirty="0" smtClean="0">
                <a:latin typeface="Calibri" charset="0"/>
              </a:rPr>
              <a:t>Why did Wegener believe the continents had drifted? </a:t>
            </a:r>
          </a:p>
          <a:p>
            <a:pPr marL="228600" indent="-228600" eaLnBrk="1" hangingPunct="1">
              <a:spcBef>
                <a:spcPct val="0"/>
              </a:spcBef>
              <a:buFontTx/>
              <a:buAutoNum type="arabicParenBoth"/>
            </a:pPr>
            <a:r>
              <a:rPr lang="en-US" baseline="0" dirty="0" smtClean="0">
                <a:latin typeface="Calibri" charset="0"/>
              </a:rPr>
              <a:t>Why were his ideas initially rejected?  </a:t>
            </a:r>
          </a:p>
          <a:p>
            <a:pPr marL="228600" indent="-228600" eaLnBrk="1" hangingPunct="1">
              <a:spcBef>
                <a:spcPct val="0"/>
              </a:spcBef>
              <a:buFontTx/>
              <a:buAutoNum type="arabicParenBoth"/>
            </a:pPr>
            <a:r>
              <a:rPr lang="en-US" baseline="0" dirty="0" smtClean="0">
                <a:latin typeface="Calibri" charset="0"/>
              </a:rPr>
              <a:t>And why were they eventually accepted?</a:t>
            </a:r>
          </a:p>
          <a:p>
            <a:pPr marL="228600" indent="-228600" eaLnBrk="1" hangingPunct="1">
              <a:spcBef>
                <a:spcPct val="0"/>
              </a:spcBef>
              <a:buFontTx/>
              <a:buNone/>
            </a:pPr>
            <a:r>
              <a:rPr lang="en-US" baseline="0" dirty="0" smtClean="0">
                <a:latin typeface="Calibri" charset="0"/>
              </a:rPr>
              <a:t>Groups of students will be given packets of “evidence sheets” that give a brief description of each of the pieces of evidence that Wegener used to support his theory.  Students will take notes and answer questions in their “research notes” that encourage them to think about how each piece of evidence is (or isn’t) supportive of the theory of Continental Drift.  The information in the last few evidence sheets (7-10) was discovered after Wegener’s death.  It was the hard evidence that scientists needed to explain Plate Tectonics, which includes Continental Drift.</a:t>
            </a:r>
            <a:endParaRPr lang="en-US" dirty="0" smtClean="0">
              <a:latin typeface="Calibri" charset="0"/>
            </a:endParaRPr>
          </a:p>
          <a:p>
            <a:pPr eaLnBrk="1" hangingPunct="1">
              <a:spcBef>
                <a:spcPct val="0"/>
              </a:spcBef>
              <a:buFontTx/>
              <a:buNone/>
            </a:pPr>
            <a:endParaRPr lang="en-US" b="0" i="0" dirty="0" smtClean="0">
              <a:latin typeface="Calibri" charset="0"/>
            </a:endParaRPr>
          </a:p>
          <a:p>
            <a:pPr eaLnBrk="1" hangingPunct="1">
              <a:spcBef>
                <a:spcPct val="0"/>
              </a:spcBef>
              <a:buFontTx/>
              <a:buNone/>
            </a:pPr>
            <a:r>
              <a:rPr lang="en-US" b="1" i="0" dirty="0" smtClean="0">
                <a:latin typeface="Calibri" charset="0"/>
              </a:rPr>
              <a:t>ADDITIONAL READING</a:t>
            </a:r>
            <a:r>
              <a:rPr lang="en-US" dirty="0" smtClean="0">
                <a:latin typeface="Calibri" charset="0"/>
              </a:rPr>
              <a:t>:  USGS:  http://</a:t>
            </a:r>
            <a:r>
              <a:rPr lang="en-US" dirty="0" err="1" smtClean="0">
                <a:latin typeface="Calibri" charset="0"/>
              </a:rPr>
              <a:t>pubs.usgs.gov/gip/dynamic/dynamic.html</a:t>
            </a:r>
            <a:endParaRPr lang="en-US" dirty="0" smtClean="0">
              <a:latin typeface="Calibri" charset="0"/>
            </a:endParaRPr>
          </a:p>
          <a:p>
            <a:pPr eaLnBrk="1" hangingPunct="1">
              <a:spcBef>
                <a:spcPct val="0"/>
              </a:spcBef>
              <a:buFontTx/>
              <a:buNone/>
            </a:pPr>
            <a:r>
              <a:rPr lang="en-US" dirty="0" smtClean="0">
                <a:latin typeface="Calibri" charset="0"/>
              </a:rPr>
              <a:t>And the textbook “Earth:</a:t>
            </a:r>
            <a:r>
              <a:rPr lang="en-US" baseline="0" dirty="0" smtClean="0">
                <a:latin typeface="Calibri" charset="0"/>
              </a:rPr>
              <a:t> Portrait of a Planet”  by Stephen </a:t>
            </a:r>
            <a:r>
              <a:rPr lang="en-US" baseline="0" dirty="0" err="1" smtClean="0">
                <a:latin typeface="Calibri" charset="0"/>
              </a:rPr>
              <a:t>Marshak</a:t>
            </a:r>
            <a:endParaRPr lang="en-US" dirty="0" smtClean="0">
              <a:latin typeface="Calibri" charset="0"/>
            </a:endParaRPr>
          </a:p>
          <a:p>
            <a:pPr eaLnBrk="1" hangingPunct="1">
              <a:spcBef>
                <a:spcPct val="0"/>
              </a:spcBef>
              <a:buFontTx/>
              <a:buNone/>
            </a:pPr>
            <a:endParaRPr lang="en-US" dirty="0" smtClean="0">
              <a:latin typeface="Calibri" charset="0"/>
            </a:endParaRPr>
          </a:p>
          <a:p>
            <a:pPr eaLnBrk="1" hangingPunct="1">
              <a:spcBef>
                <a:spcPct val="0"/>
              </a:spcBef>
              <a:buFontTx/>
              <a:buNone/>
            </a:pPr>
            <a:r>
              <a:rPr lang="en-US" b="1" i="0" dirty="0" smtClean="0">
                <a:latin typeface="Calibri" charset="0"/>
              </a:rPr>
              <a:t>CONTEXT FOR USE: </a:t>
            </a:r>
            <a:r>
              <a:rPr lang="en-US" dirty="0" smtClean="0">
                <a:latin typeface="Calibri" charset="0"/>
              </a:rPr>
              <a:t>This</a:t>
            </a:r>
            <a:r>
              <a:rPr lang="en-US" baseline="0" dirty="0" smtClean="0">
                <a:latin typeface="Calibri" charset="0"/>
              </a:rPr>
              <a:t> lesson is designed for a 9</a:t>
            </a:r>
            <a:r>
              <a:rPr lang="en-US" baseline="30000" dirty="0" smtClean="0">
                <a:latin typeface="Calibri" charset="0"/>
              </a:rPr>
              <a:t>th</a:t>
            </a:r>
            <a:r>
              <a:rPr lang="en-US" baseline="0" dirty="0" smtClean="0">
                <a:latin typeface="Calibri" charset="0"/>
              </a:rPr>
              <a:t> grade Earth Science class.  It </a:t>
            </a:r>
            <a:r>
              <a:rPr lang="en-US" dirty="0" smtClean="0">
                <a:latin typeface="Calibri" charset="0"/>
              </a:rPr>
              <a:t>is lesson 1</a:t>
            </a:r>
            <a:r>
              <a:rPr lang="en-US" baseline="0" dirty="0" smtClean="0">
                <a:latin typeface="Calibri" charset="0"/>
              </a:rPr>
              <a:t> out of 6 in the unit “Earthquake hazards of Southern California”.  It is best to present this lesson first, since it introduces plate tectonics on a global scale, and introduces the driving force on faults that causes earthquakes.</a:t>
            </a:r>
          </a:p>
          <a:p>
            <a:pPr eaLnBrk="1" hangingPunct="1">
              <a:spcBef>
                <a:spcPct val="0"/>
              </a:spcBef>
              <a:buFontTx/>
              <a:buAutoNum type="arabicPeriod"/>
            </a:pPr>
            <a:endParaRPr lang="en-US" dirty="0" smtClean="0">
              <a:latin typeface="Calibri" charset="0"/>
            </a:endParaRPr>
          </a:p>
          <a:p>
            <a:pPr eaLnBrk="1" hangingPunct="1">
              <a:spcBef>
                <a:spcPct val="0"/>
              </a:spcBef>
              <a:buFontTx/>
              <a:buNone/>
            </a:pPr>
            <a:r>
              <a:rPr lang="en-US" b="1" i="0" dirty="0" smtClean="0">
                <a:latin typeface="Calibri" charset="0"/>
              </a:rPr>
              <a:t>MISCONCEPTIONS</a:t>
            </a:r>
            <a:r>
              <a:rPr lang="en-US" dirty="0" smtClean="0">
                <a:latin typeface="Calibri" charset="0"/>
              </a:rPr>
              <a:t>:  </a:t>
            </a:r>
          </a:p>
          <a:p>
            <a:pPr eaLnBrk="1" hangingPunct="1">
              <a:spcBef>
                <a:spcPct val="0"/>
              </a:spcBef>
              <a:buFontTx/>
              <a:buNone/>
            </a:pPr>
            <a:r>
              <a:rPr lang="en-US" dirty="0" smtClean="0">
                <a:latin typeface="Calibri" charset="0"/>
              </a:rPr>
              <a:t>M1) The</a:t>
            </a:r>
            <a:r>
              <a:rPr lang="en-US" baseline="0" dirty="0" smtClean="0">
                <a:latin typeface="Calibri" charset="0"/>
              </a:rPr>
              <a:t> continents (and islands) are floating on top of the water.  A1) The continents are attached to the solid mantle below, just like the oceanic crust.  Continental crust is less dense and thicker than oceanic crust, so continental crust has higher elevation than oceanic crust.  </a:t>
            </a:r>
          </a:p>
          <a:p>
            <a:pPr eaLnBrk="1" hangingPunct="1">
              <a:spcBef>
                <a:spcPct val="0"/>
              </a:spcBef>
              <a:buFontTx/>
              <a:buNone/>
            </a:pPr>
            <a:r>
              <a:rPr lang="en-US" baseline="0" dirty="0" smtClean="0">
                <a:latin typeface="Calibri" charset="0"/>
              </a:rPr>
              <a:t>M2) The continents are in their final position.  A2) The continents are still moving today (at a speed of a few centimeters per year, the speed at which your fingernails grow). The motion of tectonic plates is still moving the continents, and driving earthquakes along the plate boundaries.</a:t>
            </a:r>
            <a:endParaRPr lang="en-US" dirty="0" smtClean="0">
              <a:latin typeface="Calibri" charset="0"/>
            </a:endParaRPr>
          </a:p>
          <a:p>
            <a:pPr eaLnBrk="1" hangingPunct="1">
              <a:spcBef>
                <a:spcPct val="0"/>
              </a:spcBef>
              <a:buFontTx/>
              <a:buNone/>
            </a:pPr>
            <a:endParaRPr lang="en-US" dirty="0" smtClean="0">
              <a:latin typeface="Calibri" charset="0"/>
            </a:endParaRPr>
          </a:p>
          <a:p>
            <a:pPr eaLnBrk="1" hangingPunct="1">
              <a:spcBef>
                <a:spcPct val="0"/>
              </a:spcBef>
              <a:buFontTx/>
              <a:buNone/>
            </a:pPr>
            <a:r>
              <a:rPr lang="en-US" b="1" i="0" dirty="0" smtClean="0">
                <a:latin typeface="Calibri" charset="0"/>
              </a:rPr>
              <a:t>EVALUATION TIPS</a:t>
            </a:r>
            <a:r>
              <a:rPr lang="en-US" dirty="0" smtClean="0">
                <a:latin typeface="Calibri" charset="0"/>
              </a:rPr>
              <a:t>: </a:t>
            </a:r>
          </a:p>
          <a:p>
            <a:pPr eaLnBrk="1" hangingPunct="1">
              <a:spcBef>
                <a:spcPct val="0"/>
              </a:spcBef>
              <a:buFontTx/>
              <a:buNone/>
            </a:pPr>
            <a:r>
              <a:rPr lang="en-US" dirty="0" smtClean="0">
                <a:latin typeface="Calibri" charset="0"/>
              </a:rPr>
              <a:t>Each student</a:t>
            </a:r>
            <a:r>
              <a:rPr lang="en-US" baseline="0" dirty="0" smtClean="0">
                <a:latin typeface="Calibri" charset="0"/>
              </a:rPr>
              <a:t> should</a:t>
            </a:r>
            <a:r>
              <a:rPr lang="en-US" dirty="0" smtClean="0">
                <a:latin typeface="Calibri" charset="0"/>
              </a:rPr>
              <a:t> fill</a:t>
            </a:r>
            <a:r>
              <a:rPr lang="en-US" baseline="0" dirty="0" smtClean="0">
                <a:latin typeface="Calibri" charset="0"/>
              </a:rPr>
              <a:t> out his/her own “research notes”.  Encourage students to explain how each piece of evidence supports (or does not convincingly support) continental drift.  At the end of the activity students should be able to answer the “Question of the day”.</a:t>
            </a:r>
            <a:endParaRPr lang="en-US" dirty="0" smtClean="0">
              <a:latin typeface="Calibri" charset="0"/>
            </a:endParaRPr>
          </a:p>
          <a:p>
            <a:pPr eaLnBrk="1" hangingPunct="1">
              <a:spcBef>
                <a:spcPct val="0"/>
              </a:spcBef>
              <a:buFontTx/>
              <a:buNone/>
            </a:pPr>
            <a:endParaRPr lang="en-US" dirty="0" smtClean="0">
              <a:latin typeface="Calibri" charset="0"/>
            </a:endParaRPr>
          </a:p>
          <a:p>
            <a:pPr eaLnBrk="1" hangingPunct="1">
              <a:spcBef>
                <a:spcPct val="0"/>
              </a:spcBef>
              <a:buFontTx/>
              <a:buNone/>
            </a:pPr>
            <a:r>
              <a:rPr lang="en-US" b="1" i="0" dirty="0" smtClean="0">
                <a:latin typeface="Calibri" charset="0"/>
              </a:rPr>
              <a:t>TEACHING NOTES</a:t>
            </a:r>
            <a:r>
              <a:rPr lang="en-US" b="0" i="0" dirty="0" smtClean="0">
                <a:latin typeface="Calibri" charset="0"/>
              </a:rPr>
              <a:t>:</a:t>
            </a:r>
            <a:r>
              <a:rPr lang="en-US" b="0" i="0" baseline="0" dirty="0" smtClean="0">
                <a:latin typeface="Calibri" charset="0"/>
              </a:rPr>
              <a:t> </a:t>
            </a:r>
          </a:p>
          <a:p>
            <a:pPr eaLnBrk="1" hangingPunct="1">
              <a:spcBef>
                <a:spcPct val="0"/>
              </a:spcBef>
              <a:buFontTx/>
              <a:buNone/>
            </a:pPr>
            <a:r>
              <a:rPr lang="en-US" b="0" i="0" baseline="0" dirty="0" smtClean="0">
                <a:latin typeface="Calibri" charset="0"/>
              </a:rPr>
              <a:t>All of the information students need to answer the questions in their “research notes” is in the “evidence sheets”.  Students learned some concepts quite easily, such as the “fit” of the continents and matching fossils across continents. Some of the concepts, however, are quite difficult (especially the </a:t>
            </a:r>
            <a:r>
              <a:rPr lang="en-US" b="0" i="0" baseline="0" dirty="0" err="1" smtClean="0">
                <a:latin typeface="Calibri" charset="0"/>
              </a:rPr>
              <a:t>paleomagnetic</a:t>
            </a:r>
            <a:r>
              <a:rPr lang="en-US" b="0" i="0" baseline="0" dirty="0" smtClean="0">
                <a:latin typeface="Calibri" charset="0"/>
              </a:rPr>
              <a:t> clues) and should be presented to the class so that everyone can hear answers to common questions.  This activity took much longer than I had first expected.  Plan on using at least two 50 minute periods to thoroughly explore all ten of the evidence sheets.</a:t>
            </a:r>
          </a:p>
          <a:p>
            <a:pPr eaLnBrk="1" hangingPunct="1">
              <a:spcBef>
                <a:spcPct val="0"/>
              </a:spcBef>
              <a:buFontTx/>
              <a:buNone/>
            </a:pPr>
            <a:r>
              <a:rPr lang="en-US" b="0" i="0" baseline="0" dirty="0" smtClean="0">
                <a:latin typeface="Calibri" charset="0"/>
              </a:rPr>
              <a:t> </a:t>
            </a:r>
          </a:p>
          <a:p>
            <a:pPr eaLnBrk="1" hangingPunct="1">
              <a:spcBef>
                <a:spcPct val="0"/>
              </a:spcBef>
              <a:buFontTx/>
              <a:buNone/>
            </a:pPr>
            <a:endParaRPr lang="en-US" b="0" i="0" baseline="0" dirty="0" smtClean="0">
              <a:latin typeface="Calibri" charset="0"/>
            </a:endParaRPr>
          </a:p>
          <a:p>
            <a:pPr eaLnBrk="1" hangingPunct="1">
              <a:spcBef>
                <a:spcPct val="0"/>
              </a:spcBef>
              <a:buFontTx/>
              <a:buNone/>
            </a:pPr>
            <a:endParaRPr lang="en-US" dirty="0" smtClean="0">
              <a:latin typeface="Calibri" charset="0"/>
            </a:endParaRPr>
          </a:p>
          <a:p>
            <a:pPr eaLnBrk="1" hangingPunct="1">
              <a:spcBef>
                <a:spcPct val="0"/>
              </a:spcBef>
            </a:pPr>
            <a:endParaRPr lang="en-US" dirty="0" smtClean="0">
              <a:latin typeface="Calibri" charset="0"/>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1</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4009640259"/>
      </p:ext>
    </p:extLst>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i="1" kern="1200" dirty="0" smtClean="0">
                <a:solidFill>
                  <a:schemeClr val="tx1"/>
                </a:solidFill>
                <a:latin typeface="+mn-lt"/>
                <a:ea typeface="+mn-ea"/>
                <a:cs typeface="+mn-cs"/>
              </a:rPr>
              <a:t>This slide</a:t>
            </a:r>
            <a:r>
              <a:rPr lang="en-US" sz="1200" b="0" i="1" kern="1200" baseline="0" dirty="0" smtClean="0">
                <a:solidFill>
                  <a:schemeClr val="tx1"/>
                </a:solidFill>
                <a:latin typeface="+mn-lt"/>
                <a:ea typeface="+mn-ea"/>
                <a:cs typeface="+mn-cs"/>
              </a:rPr>
              <a:t> is for students. </a:t>
            </a:r>
            <a:endParaRPr lang="en-US" sz="1200" b="0" i="1" kern="1200" dirty="0" smtClean="0">
              <a:solidFill>
                <a:schemeClr val="tx1"/>
              </a:solidFill>
              <a:latin typeface="+mn-lt"/>
              <a:ea typeface="+mn-ea"/>
              <a:cs typeface="+mn-cs"/>
            </a:endParaRPr>
          </a:p>
          <a:p>
            <a:endParaRPr lang="en-US" sz="1200" b="1" i="0" kern="1200" dirty="0" smtClean="0">
              <a:solidFill>
                <a:schemeClr val="tx1"/>
              </a:solidFill>
              <a:latin typeface="+mn-lt"/>
              <a:ea typeface="+mn-ea"/>
              <a:cs typeface="+mn-cs"/>
            </a:endParaRPr>
          </a:p>
          <a:p>
            <a:r>
              <a:rPr lang="en-US" sz="1200" b="1" i="0" kern="1200" dirty="0" smtClean="0">
                <a:solidFill>
                  <a:schemeClr val="tx1"/>
                </a:solidFill>
                <a:latin typeface="+mn-lt"/>
                <a:ea typeface="+mn-ea"/>
                <a:cs typeface="+mn-cs"/>
              </a:rPr>
              <a:t>PHOTO</a:t>
            </a:r>
            <a:r>
              <a:rPr lang="en-US" sz="1200" b="1" i="0" kern="1200" baseline="0" dirty="0" smtClean="0">
                <a:solidFill>
                  <a:schemeClr val="tx1"/>
                </a:solidFill>
                <a:latin typeface="+mn-lt"/>
                <a:ea typeface="+mn-ea"/>
                <a:cs typeface="+mn-cs"/>
              </a:rPr>
              <a:t> CREDIT</a:t>
            </a:r>
            <a:r>
              <a:rPr lang="en-US" sz="1200" kern="1200" dirty="0" smtClean="0">
                <a:solidFill>
                  <a:schemeClr val="tx1"/>
                </a:solidFill>
                <a:latin typeface="+mn-lt"/>
                <a:ea typeface="+mn-ea"/>
                <a:cs typeface="+mn-cs"/>
              </a:rPr>
              <a:t>:  http://en.wikipedia.org/wiki/File:Wegener_Expedition-1930_026.jpg</a:t>
            </a:r>
          </a:p>
          <a:p>
            <a:endParaRPr lang="en-US" sz="1200" kern="1200" dirty="0" smtClean="0">
              <a:solidFill>
                <a:schemeClr val="tx1"/>
              </a:solidFill>
              <a:latin typeface="+mn-lt"/>
              <a:ea typeface="+mn-ea"/>
              <a:cs typeface="+mn-cs"/>
            </a:endParaRPr>
          </a:p>
          <a:p>
            <a:r>
              <a:rPr lang="en-US" dirty="0" smtClean="0"/>
              <a:t>This</a:t>
            </a:r>
            <a:r>
              <a:rPr lang="en-US" baseline="0" dirty="0" smtClean="0"/>
              <a:t> photo should be shown to students to get them excited about Wegener’s extreme research adventures.  The following story (below) should be told to the class orally to show that scientists can be adventurers, not just nerds in lab coats. Think of this as a campfire story, to get them interested in what motivated Wegener.</a:t>
            </a:r>
          </a:p>
          <a:p>
            <a:endParaRPr lang="en-US" baseline="0" dirty="0" smtClean="0"/>
          </a:p>
          <a:p>
            <a:r>
              <a:rPr lang="en-US" baseline="0" dirty="0" smtClean="0"/>
              <a:t>%%%%%%%%%%%%%%%%%%%% Text from (</a:t>
            </a:r>
            <a:r>
              <a:rPr lang="en-US" baseline="0" dirty="0" err="1" smtClean="0"/>
              <a:t>Marshak</a:t>
            </a:r>
            <a:r>
              <a:rPr lang="en-US" baseline="0" dirty="0" smtClean="0"/>
              <a:t>, 2012) %%%%%%%%%%%%%%%%%%%%%%</a:t>
            </a:r>
          </a:p>
          <a:p>
            <a:endParaRPr lang="en-US" baseline="0" dirty="0" smtClean="0"/>
          </a:p>
          <a:p>
            <a:r>
              <a:rPr lang="en-US" sz="1200" kern="1200" dirty="0" smtClean="0">
                <a:solidFill>
                  <a:schemeClr val="tx1"/>
                </a:solidFill>
                <a:latin typeface="+mn-lt"/>
                <a:ea typeface="+mn-ea"/>
                <a:cs typeface="+mn-cs"/>
              </a:rPr>
              <a:t>In September 1930, fifteen explorers led by a German meteor- </a:t>
            </a:r>
            <a:r>
              <a:rPr lang="en-US" sz="1200" kern="1200" dirty="0" err="1" smtClean="0">
                <a:solidFill>
                  <a:schemeClr val="tx1"/>
                </a:solidFill>
                <a:latin typeface="+mn-lt"/>
                <a:ea typeface="+mn-ea"/>
                <a:cs typeface="+mn-cs"/>
              </a:rPr>
              <a:t>ologist</a:t>
            </a:r>
            <a:r>
              <a:rPr lang="en-US" sz="1200" kern="1200" dirty="0" smtClean="0">
                <a:solidFill>
                  <a:schemeClr val="tx1"/>
                </a:solidFill>
                <a:latin typeface="+mn-lt"/>
                <a:ea typeface="+mn-ea"/>
                <a:cs typeface="+mn-cs"/>
              </a:rPr>
              <a:t>, Alfred Wegener, set out across the endless snowfields of Greenland to resupply two weather observers stranded at a remote camp (</a:t>
            </a:r>
            <a:r>
              <a:rPr lang="en-US" sz="1200" kern="1200" dirty="0" err="1" smtClean="0">
                <a:solidFill>
                  <a:schemeClr val="tx1"/>
                </a:solidFill>
                <a:latin typeface="+mn-lt"/>
                <a:ea typeface="+mn-ea"/>
                <a:cs typeface="+mn-cs"/>
              </a:rPr>
              <a:t>􏰘Fig</a:t>
            </a:r>
            <a:r>
              <a:rPr lang="en-US" sz="1200" kern="1200" dirty="0" smtClean="0">
                <a:solidFill>
                  <a:schemeClr val="tx1"/>
                </a:solidFill>
                <a:latin typeface="+mn-lt"/>
                <a:ea typeface="+mn-ea"/>
                <a:cs typeface="+mn-cs"/>
              </a:rPr>
              <a:t>. 3.1). The observers were planning to spend the long polar night recording wind speeds and tem- </a:t>
            </a:r>
            <a:r>
              <a:rPr lang="en-US" sz="1200" kern="1200" dirty="0" err="1" smtClean="0">
                <a:solidFill>
                  <a:schemeClr val="tx1"/>
                </a:solidFill>
                <a:latin typeface="+mn-lt"/>
                <a:ea typeface="+mn-ea"/>
                <a:cs typeface="+mn-cs"/>
              </a:rPr>
              <a:t>peratures</a:t>
            </a:r>
            <a:r>
              <a:rPr lang="en-US" sz="1200" kern="1200" dirty="0" smtClean="0">
                <a:solidFill>
                  <a:schemeClr val="tx1"/>
                </a:solidFill>
                <a:latin typeface="+mn-lt"/>
                <a:ea typeface="+mn-ea"/>
                <a:cs typeface="+mn-cs"/>
              </a:rPr>
              <a:t> on Greenland’s polar plateau. At the time, Wegener was well known, not only to researchers studying climate but also to geologists. Some fifteen years earlier, he had published a small book, The Origin of the Continents and Oceans, in which he had dared to challenge geologists’ long-held assumption that the continents had remained fixed in position through geologic time (the time since the formation of the Earth). Wegener proposed, instead, that the present distribution of continents and ocean basins had evolved. According to Wegener, the continents had once fitted together like pieces of a giant jigsaw puzzle, to make one vast supercontinent. He suggested that this supercontinent, which he named Pangaea (pronounced Pan-</a:t>
            </a:r>
            <a:r>
              <a:rPr lang="en-US" sz="1200" kern="1200" dirty="0" err="1" smtClean="0">
                <a:solidFill>
                  <a:schemeClr val="tx1"/>
                </a:solidFill>
                <a:latin typeface="+mn-lt"/>
                <a:ea typeface="+mn-ea"/>
                <a:cs typeface="+mn-cs"/>
              </a:rPr>
              <a:t>jee</a:t>
            </a:r>
            <a:r>
              <a:rPr lang="en-US" sz="1200" kern="1200" dirty="0" smtClean="0">
                <a:solidFill>
                  <a:schemeClr val="tx1"/>
                </a:solidFill>
                <a:latin typeface="+mn-lt"/>
                <a:ea typeface="+mn-ea"/>
                <a:cs typeface="+mn-cs"/>
              </a:rPr>
              <a:t>-ah; Greek for “all land”), later fragmented into separate continents that then drifted apart, moving slowly to their present positions (</a:t>
            </a:r>
            <a:r>
              <a:rPr lang="en-US" sz="1200" kern="1200" dirty="0" err="1" smtClean="0">
                <a:solidFill>
                  <a:schemeClr val="tx1"/>
                </a:solidFill>
                <a:latin typeface="+mn-lt"/>
                <a:ea typeface="+mn-ea"/>
                <a:cs typeface="+mn-cs"/>
              </a:rPr>
              <a:t>􏰘Fig</a:t>
            </a:r>
            <a:r>
              <a:rPr lang="en-US" sz="1200" kern="1200" dirty="0" smtClean="0">
                <a:solidFill>
                  <a:schemeClr val="tx1"/>
                </a:solidFill>
                <a:latin typeface="+mn-lt"/>
                <a:ea typeface="+mn-ea"/>
                <a:cs typeface="+mn-cs"/>
              </a:rPr>
              <a:t>. 3.2). This idea came to be known as the continental drift </a:t>
            </a:r>
            <a:r>
              <a:rPr lang="en-US" sz="1200" kern="1200" dirty="0" err="1" smtClean="0">
                <a:solidFill>
                  <a:schemeClr val="tx1"/>
                </a:solidFill>
                <a:latin typeface="+mn-lt"/>
                <a:ea typeface="+mn-ea"/>
                <a:cs typeface="+mn-cs"/>
              </a:rPr>
              <a:t>hypothesis.Wegener</a:t>
            </a:r>
            <a:r>
              <a:rPr lang="en-US" sz="1200" kern="1200" dirty="0" smtClean="0">
                <a:solidFill>
                  <a:schemeClr val="tx1"/>
                </a:solidFill>
                <a:latin typeface="+mn-lt"/>
                <a:ea typeface="+mn-ea"/>
                <a:cs typeface="+mn-cs"/>
              </a:rPr>
              <a:t> presented many observations in favor of the hypothesis, but he was met with strong resistance. Drifting continents? Absurd! Or so proclaimed the lead- </a:t>
            </a:r>
            <a:r>
              <a:rPr lang="en-US" sz="1200" kern="1200" dirty="0" err="1" smtClean="0">
                <a:solidFill>
                  <a:schemeClr val="tx1"/>
                </a:solidFill>
                <a:latin typeface="+mn-lt"/>
                <a:ea typeface="+mn-ea"/>
                <a:cs typeface="+mn-cs"/>
              </a:rPr>
              <a:t>ing</a:t>
            </a:r>
            <a:r>
              <a:rPr lang="en-US" sz="1200" kern="1200" dirty="0" smtClean="0">
                <a:solidFill>
                  <a:schemeClr val="tx1"/>
                </a:solidFill>
                <a:latin typeface="+mn-lt"/>
                <a:ea typeface="+mn-ea"/>
                <a:cs typeface="+mn-cs"/>
              </a:rPr>
              <a:t> geologists of the day. At a widely publicized 1926 geol- </a:t>
            </a:r>
            <a:r>
              <a:rPr lang="en-US" sz="1200" kern="1200" dirty="0" err="1" smtClean="0">
                <a:solidFill>
                  <a:schemeClr val="tx1"/>
                </a:solidFill>
                <a:latin typeface="+mn-lt"/>
                <a:ea typeface="+mn-ea"/>
                <a:cs typeface="+mn-cs"/>
              </a:rPr>
              <a:t>ogy</a:t>
            </a:r>
            <a:r>
              <a:rPr lang="en-US" sz="1200" kern="1200" dirty="0" smtClean="0">
                <a:solidFill>
                  <a:schemeClr val="tx1"/>
                </a:solidFill>
                <a:latin typeface="+mn-lt"/>
                <a:ea typeface="+mn-ea"/>
                <a:cs typeface="+mn-cs"/>
              </a:rPr>
              <a:t> conference in New York City, a phalanx of celebrated American professors scoffed: “What force could possibly be great enough to move the immense mass of a </a:t>
            </a:r>
            <a:r>
              <a:rPr lang="en-US" sz="1200" kern="1200" dirty="0" err="1" smtClean="0">
                <a:solidFill>
                  <a:schemeClr val="tx1"/>
                </a:solidFill>
                <a:latin typeface="+mn-lt"/>
                <a:ea typeface="+mn-ea"/>
                <a:cs typeface="+mn-cs"/>
              </a:rPr>
              <a:t>conti</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nent</a:t>
            </a:r>
            <a:r>
              <a:rPr lang="en-US" sz="1200" kern="1200" dirty="0" smtClean="0">
                <a:solidFill>
                  <a:schemeClr val="tx1"/>
                </a:solidFill>
                <a:latin typeface="+mn-lt"/>
                <a:ea typeface="+mn-ea"/>
                <a:cs typeface="+mn-cs"/>
              </a:rPr>
              <a:t>?” Wegener’s writings didn’t provide a good answer, so despite all the supporting observations he had pro- vided, most of the meeting’s participants rejected </a:t>
            </a:r>
            <a:r>
              <a:rPr lang="en-US" sz="1200" kern="1200" dirty="0" err="1" smtClean="0">
                <a:solidFill>
                  <a:schemeClr val="tx1"/>
                </a:solidFill>
                <a:latin typeface="+mn-lt"/>
                <a:ea typeface="+mn-ea"/>
                <a:cs typeface="+mn-cs"/>
              </a:rPr>
              <a:t>conti</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nental</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drift.Now</a:t>
            </a:r>
            <a:r>
              <a:rPr lang="en-US" sz="1200" kern="1200" dirty="0" smtClean="0">
                <a:solidFill>
                  <a:schemeClr val="tx1"/>
                </a:solidFill>
                <a:latin typeface="+mn-lt"/>
                <a:ea typeface="+mn-ea"/>
                <a:cs typeface="+mn-cs"/>
              </a:rPr>
              <a:t>, four years later, Wegener faced his greatest </a:t>
            </a:r>
            <a:r>
              <a:rPr lang="en-US" sz="1200" kern="1200" dirty="0" err="1" smtClean="0">
                <a:solidFill>
                  <a:schemeClr val="tx1"/>
                </a:solidFill>
                <a:latin typeface="+mn-lt"/>
                <a:ea typeface="+mn-ea"/>
                <a:cs typeface="+mn-cs"/>
              </a:rPr>
              <a:t>chal</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lenge</a:t>
            </a:r>
            <a:r>
              <a:rPr lang="en-US" sz="1200" kern="1200" dirty="0" smtClean="0">
                <a:solidFill>
                  <a:schemeClr val="tx1"/>
                </a:solidFill>
                <a:latin typeface="+mn-lt"/>
                <a:ea typeface="+mn-ea"/>
                <a:cs typeface="+mn-cs"/>
              </a:rPr>
              <a:t>. As he headed into the interior of Greenland, the weather worsened and most of his party turned back. But Wegener felt he could not abandon the isolated observers, and with two companions he trudged forward. On October 30, 1930, Wegener reached the observers and dropped off enough supplies to last the winter. Wegener and one com- </a:t>
            </a:r>
            <a:r>
              <a:rPr lang="en-US" sz="1200" kern="1200" dirty="0" err="1" smtClean="0">
                <a:solidFill>
                  <a:schemeClr val="tx1"/>
                </a:solidFill>
                <a:latin typeface="+mn-lt"/>
                <a:ea typeface="+mn-ea"/>
                <a:cs typeface="+mn-cs"/>
              </a:rPr>
              <a:t>panion</a:t>
            </a:r>
            <a:r>
              <a:rPr lang="en-US" sz="1200" kern="1200" dirty="0" smtClean="0">
                <a:solidFill>
                  <a:schemeClr val="tx1"/>
                </a:solidFill>
                <a:latin typeface="+mn-lt"/>
                <a:ea typeface="+mn-ea"/>
                <a:cs typeface="+mn-cs"/>
              </a:rPr>
              <a:t> set out on the return trip the next day, but they never made it home.</a:t>
            </a:r>
            <a:endParaRPr lang="en-US" baseline="0" dirty="0" smtClean="0"/>
          </a:p>
          <a:p>
            <a:endParaRPr lang="en-US" baseline="0" dirty="0" smtClean="0"/>
          </a:p>
          <a:p>
            <a:r>
              <a:rPr lang="en-US" baseline="0" dirty="0" smtClean="0"/>
              <a:t>%%%%%%%%%%%%%%%%%%%%%%%%%%%%%%%%%%%%%%%%%%%%%%%%%%%%%%</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 Text from  http://</a:t>
            </a:r>
            <a:r>
              <a:rPr lang="en-US" baseline="0" dirty="0" err="1" smtClean="0"/>
              <a:t>en.wikipedia.org/wiki/Alfred_Wegener</a:t>
            </a:r>
            <a:r>
              <a:rPr lang="en-US" baseline="0" dirty="0" smtClean="0"/>
              <a:t>    %%%%%%%%%%%%%%%</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r>
              <a:rPr lang="en-US" dirty="0" smtClean="0"/>
              <a:t>On September 24, although the route markers were by now largely buried under snow, Wegener set out with thirteen Greenlanders and his meteorologist Fritz Loewe to supply the camp by dog sled. During the journey the temperature reached −60 °C (−76 °F) and Loewe's toes became so frostbitten they had to be amputated with a penknife without anesthetic. Twelve of the Greenlanders returned to West camp. On October 19, the remaining three members of the expedition reached </a:t>
            </a:r>
            <a:r>
              <a:rPr lang="en-US" i="1" dirty="0" err="1" smtClean="0"/>
              <a:t>Eismitte</a:t>
            </a:r>
            <a:r>
              <a:rPr lang="en-US" dirty="0" smtClean="0"/>
              <a:t>. There being only enough supplies for three at </a:t>
            </a:r>
            <a:r>
              <a:rPr lang="en-US" i="1" dirty="0" err="1" smtClean="0"/>
              <a:t>Eismitte</a:t>
            </a:r>
            <a:r>
              <a:rPr lang="en-US" dirty="0" smtClean="0"/>
              <a:t>, Wegener and </a:t>
            </a:r>
            <a:r>
              <a:rPr lang="en-US" dirty="0" err="1" smtClean="0"/>
              <a:t>Rasmus</a:t>
            </a:r>
            <a:r>
              <a:rPr lang="en-US" dirty="0" smtClean="0"/>
              <a:t> </a:t>
            </a:r>
            <a:r>
              <a:rPr lang="en-US" dirty="0" err="1" smtClean="0"/>
              <a:t>Villumsen</a:t>
            </a:r>
            <a:r>
              <a:rPr lang="en-US" dirty="0" smtClean="0"/>
              <a:t> took two dog sleds and made for West camp. They took no food for the dogs and killed them one by one to feed the rest until they could run only one sled. While </a:t>
            </a:r>
            <a:r>
              <a:rPr lang="en-US" dirty="0" err="1" smtClean="0"/>
              <a:t>Villumsen</a:t>
            </a:r>
            <a:r>
              <a:rPr lang="en-US" dirty="0" smtClean="0"/>
              <a:t> rode the sled, Wegener had to use skis. They never reached the camp. The expedition was completed by his brother, Kurt Wegener.</a:t>
            </a:r>
            <a:endParaRPr lang="en-US" baseline="0" dirty="0" smtClean="0"/>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a:t>
            </a:r>
          </a:p>
          <a:p>
            <a:endParaRPr lang="en-US" baseline="0" dirty="0" smtClean="0"/>
          </a:p>
          <a:p>
            <a:endParaRPr lang="en-US" baseline="0" dirty="0" smtClean="0"/>
          </a:p>
          <a:p>
            <a:r>
              <a:rPr lang="en-US" baseline="0" dirty="0" smtClean="0"/>
              <a:t>Tell students that in this activity, they will get to decide if Wegener’s evidence for Continental drift is convincing.  They will also learn about evidence discovered after Wegener’s death thanks to the invention of new technology.  And they will figure out how that evidence is consistent with Continental Drift, and fits into the larger theory of Plate Tectonics.</a:t>
            </a:r>
          </a:p>
          <a:p>
            <a:endParaRPr lang="en-US" baseline="0" dirty="0" smtClean="0"/>
          </a:p>
          <a:p>
            <a:endParaRPr lang="en-US" baseline="0" dirty="0" smtClean="0"/>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sz="1200" dirty="0" smtClean="0">
                <a:latin typeface="Lucida Grande" pitchFamily="1" charset="0"/>
                <a:ea typeface="Lucida Grande" pitchFamily="1" charset="0"/>
                <a:cs typeface="Lucida Grande" pitchFamily="1" charset="0"/>
                <a:sym typeface="Lucida Grande" pitchFamily="1" charset="0"/>
              </a:rPr>
              <a:t>This slide, and the following slides can</a:t>
            </a:r>
            <a:r>
              <a:rPr lang="en-US" sz="1200" baseline="0" dirty="0" smtClean="0">
                <a:latin typeface="Lucida Grande" pitchFamily="1" charset="0"/>
                <a:ea typeface="Lucida Grande" pitchFamily="1" charset="0"/>
                <a:cs typeface="Lucida Grande" pitchFamily="1" charset="0"/>
                <a:sym typeface="Lucida Grande" pitchFamily="1" charset="0"/>
              </a:rPr>
              <a:t> be used in a whole-class discussion of each piece of evidence, if needed.  All of the information that the students need should be included in the “Evidence Sheets” and in the “Research Notes” questions.  These slides should only be used in case some concepts are difficult, and the class needs some extra explanation.</a:t>
            </a:r>
            <a:endParaRPr lang="en-US" sz="1200" dirty="0" smtClean="0">
              <a:latin typeface="Lucida Grande" pitchFamily="1" charset="0"/>
              <a:ea typeface="Lucida Grande" pitchFamily="1" charset="0"/>
              <a:cs typeface="Lucida Grande" pitchFamily="1" charset="0"/>
              <a:sym typeface="Lucida Grande" pitchFamily="1" charset="0"/>
            </a:endParaRPr>
          </a:p>
          <a:p>
            <a:pPr eaLnBrk="1" hangingPunct="1"/>
            <a:endParaRPr lang="en-US" sz="1200" dirty="0" smtClean="0">
              <a:latin typeface="Lucida Grande" pitchFamily="1" charset="0"/>
              <a:ea typeface="Lucida Grande" pitchFamily="1" charset="0"/>
              <a:cs typeface="Lucida Grande" pitchFamily="1" charset="0"/>
              <a:sym typeface="Lucida Grande" pitchFamily="1" charset="0"/>
            </a:endParaRPr>
          </a:p>
          <a:p>
            <a:pPr eaLnBrk="1" hangingPunct="1"/>
            <a:r>
              <a:rPr lang="en-US" sz="1200" b="1" i="0" kern="1200" baseline="0" dirty="0" smtClean="0">
                <a:solidFill>
                  <a:schemeClr val="tx1"/>
                </a:solidFill>
                <a:latin typeface="+mn-lt"/>
                <a:ea typeface="+mn-ea"/>
                <a:cs typeface="+mn-cs"/>
              </a:rPr>
              <a:t>IMAGE CREDIT</a:t>
            </a:r>
            <a:r>
              <a:rPr lang="en-US" sz="1200" dirty="0" smtClean="0">
                <a:latin typeface="Lucida Grande" pitchFamily="1" charset="0"/>
                <a:ea typeface="Lucida Grande" pitchFamily="1" charset="0"/>
                <a:cs typeface="Lucida Grande" pitchFamily="1" charset="0"/>
                <a:sym typeface="Lucida Grande" pitchFamily="1" charset="0"/>
              </a:rPr>
              <a:t>:  USGS publications ‘This Dynamic Earth’ (online edition)</a:t>
            </a:r>
          </a:p>
          <a:p>
            <a:pPr eaLnBrk="1" hangingPunct="1"/>
            <a:r>
              <a:rPr lang="en-US" sz="1200" u="sng" dirty="0" smtClean="0">
                <a:latin typeface="Lucida Grande" pitchFamily="1" charset="0"/>
                <a:ea typeface="Lucida Grande" pitchFamily="1" charset="0"/>
                <a:cs typeface="Lucida Grande" pitchFamily="1" charset="0"/>
                <a:sym typeface="Lucida Grande" pitchFamily="1" charset="0"/>
                <a:hlinkClick r:id="rId3"/>
              </a:rPr>
              <a:t>http://pubs.usgs.gov/gip/dynamic/historical.html</a:t>
            </a:r>
            <a:endParaRPr lang="en-US" sz="1200" u="sng" dirty="0" smtClean="0">
              <a:latin typeface="Lucida Grande" pitchFamily="1" charset="0"/>
              <a:ea typeface="Lucida Grande" pitchFamily="1" charset="0"/>
              <a:cs typeface="Lucida Grande" pitchFamily="1" charset="0"/>
              <a:sym typeface="Lucida Grande" pitchFamily="1" charset="0"/>
            </a:endParaRPr>
          </a:p>
          <a:p>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This map was created by the geographer</a:t>
            </a:r>
            <a:r>
              <a:rPr lang="en-US" sz="1200" kern="1200" baseline="0" dirty="0" smtClean="0">
                <a:solidFill>
                  <a:schemeClr val="tx1"/>
                </a:solidFill>
                <a:effectLst/>
                <a:latin typeface="+mn-lt"/>
                <a:ea typeface="+mn-ea"/>
                <a:cs typeface="+mn-cs"/>
              </a:rPr>
              <a:t> Antonio </a:t>
            </a:r>
            <a:r>
              <a:rPr lang="en-US" b="0" i="0" dirty="0" smtClean="0"/>
              <a:t>Snider-</a:t>
            </a:r>
            <a:r>
              <a:rPr lang="en-US" b="0" i="0" dirty="0" err="1" smtClean="0"/>
              <a:t>Pellegrini</a:t>
            </a:r>
            <a:r>
              <a:rPr lang="en-US" b="0" i="0" dirty="0" smtClean="0"/>
              <a:t> in the year 1858.</a:t>
            </a:r>
            <a:r>
              <a:rPr lang="en-US" b="0" i="0" baseline="0" dirty="0" smtClean="0"/>
              <a:t>  The idea that the continents may have once fit together was proposed well before Wegener’s time.  Wegener was the first, though, to compile and thoroughly explain evidence for this idea in a “full-blown” scientific theory. </a:t>
            </a:r>
            <a:r>
              <a:rPr lang="en-US" sz="1200" u="sng" dirty="0" smtClean="0">
                <a:latin typeface="Lucida Grande" pitchFamily="1" charset="0"/>
                <a:ea typeface="Lucida Grande" pitchFamily="1" charset="0"/>
                <a:cs typeface="Lucida Grande" pitchFamily="1" charset="0"/>
                <a:sym typeface="Lucida Grande" pitchFamily="1" charset="0"/>
                <a:hlinkClick r:id="rId3"/>
              </a:rPr>
              <a:t>http://pubs.usgs.gov/gip/dynamic/historical.html</a:t>
            </a:r>
            <a:endParaRPr lang="en-US" sz="1200" u="sng" dirty="0" smtClean="0">
              <a:latin typeface="Lucida Grande" pitchFamily="1" charset="0"/>
              <a:ea typeface="Lucida Grande" pitchFamily="1" charset="0"/>
              <a:cs typeface="Lucida Grande" pitchFamily="1" charset="0"/>
              <a:sym typeface="Lucida Grande" pitchFamily="1" charset="0"/>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MAIN THOUGHT: some continents look like they fit together.  This piece of evidence</a:t>
            </a:r>
            <a:r>
              <a:rPr lang="en-US" sz="1200" kern="1200" baseline="0" dirty="0" smtClean="0">
                <a:solidFill>
                  <a:schemeClr val="tx1"/>
                </a:solidFill>
                <a:latin typeface="+mn-lt"/>
                <a:ea typeface="+mn-ea"/>
                <a:cs typeface="+mn-cs"/>
              </a:rPr>
              <a:t> is intuitive and appealing to the eyes, but not 100% convincing.  Could it be a coincidence that the shapes of the continents look like they fit together?</a:t>
            </a:r>
            <a:endParaRPr lang="en-US" sz="1200" kern="1200" dirty="0" smtClean="0">
              <a:solidFill>
                <a:schemeClr val="tx1"/>
              </a:solidFill>
              <a:latin typeface="+mn-lt"/>
              <a:ea typeface="+mn-ea"/>
              <a:cs typeface="+mn-cs"/>
            </a:endParaRPr>
          </a:p>
          <a:p>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endParaRPr lang="en-US" baseline="0"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3</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665679344"/>
      </p:ext>
    </p:extLst>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r>
              <a:rPr lang="en-US" sz="1200" dirty="0" smtClean="0">
                <a:latin typeface="Lucida Grande" pitchFamily="1" charset="0"/>
                <a:ea typeface="Lucida Grande" pitchFamily="1" charset="0"/>
                <a:cs typeface="Lucida Grande" pitchFamily="1" charset="0"/>
                <a:sym typeface="Lucida Grande" pitchFamily="1" charset="0"/>
              </a:rPr>
              <a:t>This slide, and the following slides can</a:t>
            </a:r>
            <a:r>
              <a:rPr lang="en-US" sz="1200" baseline="0" dirty="0" smtClean="0">
                <a:latin typeface="Lucida Grande" pitchFamily="1" charset="0"/>
                <a:ea typeface="Lucida Grande" pitchFamily="1" charset="0"/>
                <a:cs typeface="Lucida Grande" pitchFamily="1" charset="0"/>
                <a:sym typeface="Lucida Grande" pitchFamily="1" charset="0"/>
              </a:rPr>
              <a:t> be used in a whole-class discussion of each piece of evidence, if needed.  All of the information that the students need should be included in the “Evidence Sheets” and in the “Research Notes” questions.  These slides should only be used in case some concepts are difficult, and the class needs some extra explanation.</a:t>
            </a:r>
            <a:endParaRPr lang="en-US" sz="1200" dirty="0" smtClean="0">
              <a:latin typeface="Lucida Grande" pitchFamily="1" charset="0"/>
              <a:ea typeface="Lucida Grande" pitchFamily="1" charset="0"/>
              <a:cs typeface="Lucida Grande" pitchFamily="1" charset="0"/>
              <a:sym typeface="Lucida Grande" pitchFamily="1" charset="0"/>
            </a:endParaRPr>
          </a:p>
          <a:p>
            <a:pPr eaLnBrk="1" hangingPunct="1">
              <a:spcBef>
                <a:spcPct val="0"/>
              </a:spcBef>
            </a:pPr>
            <a:endParaRPr lang="en-US" sz="1200" b="1" i="0" kern="1200" dirty="0" smtClean="0">
              <a:solidFill>
                <a:schemeClr val="tx1"/>
              </a:solidFill>
              <a:latin typeface="+mn-lt"/>
              <a:ea typeface="+mn-ea"/>
              <a:cs typeface="+mn-cs"/>
            </a:endParaRPr>
          </a:p>
          <a:p>
            <a:pPr eaLnBrk="1" hangingPunct="1">
              <a:spcBef>
                <a:spcPct val="0"/>
              </a:spcBef>
            </a:pPr>
            <a:endParaRPr lang="en-US" sz="1200" b="1" i="0" kern="1200" dirty="0" smtClean="0">
              <a:solidFill>
                <a:schemeClr val="tx1"/>
              </a:solidFill>
              <a:latin typeface="+mn-lt"/>
              <a:ea typeface="+mn-ea"/>
              <a:cs typeface="+mn-cs"/>
            </a:endParaRPr>
          </a:p>
          <a:p>
            <a:pPr eaLnBrk="1" hangingPunct="1">
              <a:spcBef>
                <a:spcPct val="0"/>
              </a:spcBef>
            </a:pPr>
            <a:r>
              <a:rPr lang="en-US" sz="1200" b="1" i="0" kern="1200" dirty="0" smtClean="0">
                <a:solidFill>
                  <a:schemeClr val="tx1"/>
                </a:solidFill>
                <a:latin typeface="+mn-lt"/>
                <a:ea typeface="+mn-ea"/>
                <a:cs typeface="+mn-cs"/>
              </a:rPr>
              <a:t>PHOTO</a:t>
            </a:r>
            <a:r>
              <a:rPr lang="en-US" sz="1200" b="1" i="0" kern="1200" baseline="0" dirty="0" smtClean="0">
                <a:solidFill>
                  <a:schemeClr val="tx1"/>
                </a:solidFill>
                <a:latin typeface="+mn-lt"/>
                <a:ea typeface="+mn-ea"/>
                <a:cs typeface="+mn-cs"/>
              </a:rPr>
              <a:t> CREDIT:</a:t>
            </a:r>
          </a:p>
          <a:p>
            <a:pPr marL="0" marR="0" indent="0" algn="l" defTabSz="457200" rtl="0" eaLnBrk="1" fontAlgn="auto" latinLnBrk="0" hangingPunct="1">
              <a:lnSpc>
                <a:spcPct val="100000"/>
              </a:lnSpc>
              <a:spcBef>
                <a:spcPct val="0"/>
              </a:spcBef>
              <a:spcAft>
                <a:spcPts val="0"/>
              </a:spcAft>
              <a:buClrTx/>
              <a:buSzTx/>
              <a:buFontTx/>
              <a:buNone/>
              <a:tabLst/>
              <a:defRPr/>
            </a:pPr>
            <a:r>
              <a:rPr lang="en-US" sz="1200" kern="1200" dirty="0" smtClean="0">
                <a:solidFill>
                  <a:schemeClr val="tx1"/>
                </a:solidFill>
                <a:latin typeface="+mn-lt"/>
                <a:ea typeface="+mn-ea"/>
                <a:cs typeface="+mn-cs"/>
              </a:rPr>
              <a:t>Left: “Earth: portrait of a planet” by </a:t>
            </a:r>
            <a:r>
              <a:rPr lang="en-US" sz="1200" kern="1200" dirty="0" err="1" smtClean="0">
                <a:solidFill>
                  <a:schemeClr val="tx1"/>
                </a:solidFill>
                <a:latin typeface="+mn-lt"/>
                <a:ea typeface="+mn-ea"/>
                <a:cs typeface="+mn-cs"/>
              </a:rPr>
              <a:t>Marshak</a:t>
            </a:r>
            <a:r>
              <a:rPr lang="en-US" sz="1200" kern="1200" dirty="0" smtClean="0">
                <a:solidFill>
                  <a:schemeClr val="tx1"/>
                </a:solidFill>
                <a:latin typeface="+mn-lt"/>
                <a:ea typeface="+mn-ea"/>
                <a:cs typeface="+mn-cs"/>
              </a:rPr>
              <a:t> 2012</a:t>
            </a:r>
            <a:endParaRPr lang="en-US" dirty="0" smtClean="0">
              <a:ea typeface="ヒラギノ角ゴ Pro W3" pitchFamily="1" charset="-128"/>
              <a:cs typeface="ヒラギノ角ゴ Pro W3" pitchFamily="1" charset="-128"/>
            </a:endParaRPr>
          </a:p>
          <a:p>
            <a:pPr eaLnBrk="1" hangingPunct="1">
              <a:spcBef>
                <a:spcPct val="0"/>
              </a:spcBef>
            </a:pPr>
            <a:r>
              <a:rPr lang="en-US" dirty="0" smtClean="0">
                <a:ea typeface="ヒラギノ角ゴ Pro W3" pitchFamily="1" charset="-128"/>
                <a:cs typeface="ヒラギノ角ゴ Pro W3" pitchFamily="1" charset="-128"/>
              </a:rPr>
              <a:t>Right: http://blue.utb.edu/paullgj/physci1417/Lectures/Gondwanaland_Glaciations.JPG</a:t>
            </a:r>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MAIN THOUGHT: ancient glaciers used</a:t>
            </a:r>
            <a:r>
              <a:rPr lang="en-US" sz="1200" kern="1200" baseline="0" dirty="0" smtClean="0">
                <a:solidFill>
                  <a:schemeClr val="tx1"/>
                </a:solidFill>
                <a:latin typeface="+mn-lt"/>
                <a:ea typeface="+mn-ea"/>
                <a:cs typeface="+mn-cs"/>
              </a:rPr>
              <a:t> to exist</a:t>
            </a:r>
            <a:r>
              <a:rPr lang="en-US" sz="1200" kern="1200" dirty="0" smtClean="0">
                <a:solidFill>
                  <a:schemeClr val="tx1"/>
                </a:solidFill>
                <a:latin typeface="+mn-lt"/>
                <a:ea typeface="+mn-ea"/>
                <a:cs typeface="+mn-cs"/>
              </a:rPr>
              <a:t> where there are none today.  Geologists</a:t>
            </a:r>
            <a:r>
              <a:rPr lang="en-US" sz="1200" kern="1200" baseline="0" dirty="0" smtClean="0">
                <a:solidFill>
                  <a:schemeClr val="tx1"/>
                </a:solidFill>
                <a:latin typeface="+mn-lt"/>
                <a:ea typeface="+mn-ea"/>
                <a:cs typeface="+mn-cs"/>
              </a:rPr>
              <a:t> know this based on discoveries of glacial till deposits and glacial striations near the equator. </a:t>
            </a:r>
            <a:r>
              <a:rPr lang="en-US" sz="1200" kern="1200" dirty="0" smtClean="0">
                <a:solidFill>
                  <a:schemeClr val="tx1"/>
                </a:solidFill>
                <a:latin typeface="+mn-lt"/>
                <a:ea typeface="+mn-ea"/>
                <a:cs typeface="+mn-cs"/>
              </a:rPr>
              <a:t>There are only two ways this could make sense: either</a:t>
            </a:r>
            <a:r>
              <a:rPr lang="en-US" sz="1200" kern="1200" baseline="0" dirty="0" smtClean="0">
                <a:solidFill>
                  <a:schemeClr val="tx1"/>
                </a:solidFill>
                <a:latin typeface="+mn-lt"/>
                <a:ea typeface="+mn-ea"/>
                <a:cs typeface="+mn-cs"/>
              </a:rPr>
              <a:t> the world was much much colder in the past, so cold that glaciers existed near the equator, or some continents used to be located near the south pole and when they migrated toward the equator their glaciers melted.</a:t>
            </a: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r>
              <a:rPr lang="en-US" sz="1200" dirty="0" smtClean="0">
                <a:latin typeface="Lucida Grande" pitchFamily="1" charset="0"/>
                <a:ea typeface="Lucida Grande" pitchFamily="1" charset="0"/>
                <a:cs typeface="Lucida Grande" pitchFamily="1" charset="0"/>
                <a:sym typeface="Lucida Grande" pitchFamily="1" charset="0"/>
              </a:rPr>
              <a:t>This slide, and the following slides can</a:t>
            </a:r>
            <a:r>
              <a:rPr lang="en-US" sz="1200" baseline="0" dirty="0" smtClean="0">
                <a:latin typeface="Lucida Grande" pitchFamily="1" charset="0"/>
                <a:ea typeface="Lucida Grande" pitchFamily="1" charset="0"/>
                <a:cs typeface="Lucida Grande" pitchFamily="1" charset="0"/>
                <a:sym typeface="Lucida Grande" pitchFamily="1" charset="0"/>
              </a:rPr>
              <a:t> be used in a whole-class discussion of each piece of evidence, if needed.  All of the information that the students need should be included in the “Evidence Sheets” and in the “Research Notes” questions.  These slides should only be used in case some concepts are difficult, and the class needs some extra explanation.</a:t>
            </a:r>
            <a:endParaRPr lang="en-US" sz="1200" dirty="0" smtClean="0">
              <a:latin typeface="Lucida Grande" pitchFamily="1" charset="0"/>
              <a:ea typeface="Lucida Grande" pitchFamily="1" charset="0"/>
              <a:cs typeface="Lucida Grande" pitchFamily="1" charset="0"/>
              <a:sym typeface="Lucida Grande" pitchFamily="1" charset="0"/>
            </a:endParaRPr>
          </a:p>
          <a:p>
            <a:pPr eaLnBrk="1" hangingPunct="1"/>
            <a:endParaRPr lang="en-US" sz="1200" dirty="0" smtClean="0">
              <a:latin typeface="Lucida Grande" pitchFamily="1" charset="0"/>
              <a:ea typeface="Lucida Grande" pitchFamily="1" charset="0"/>
              <a:cs typeface="Lucida Grande" pitchFamily="1" charset="0"/>
              <a:sym typeface="Lucida Grande" pitchFamily="1" charset="0"/>
            </a:endParaRPr>
          </a:p>
          <a:p>
            <a:r>
              <a:rPr lang="en-US" b="1" i="0" dirty="0" smtClean="0"/>
              <a:t>IMAGE</a:t>
            </a:r>
            <a:r>
              <a:rPr lang="en-US" b="1" i="0" baseline="0" dirty="0" smtClean="0"/>
              <a:t> CREDITS:  </a:t>
            </a:r>
          </a:p>
          <a:p>
            <a:r>
              <a:rPr lang="en-US" sz="1200" kern="1200" dirty="0" smtClean="0">
                <a:solidFill>
                  <a:schemeClr val="tx1"/>
                </a:solidFill>
                <a:latin typeface="+mn-lt"/>
                <a:ea typeface="+mn-ea"/>
                <a:cs typeface="+mn-cs"/>
              </a:rPr>
              <a:t> “Earth: portrait of a planet” by </a:t>
            </a:r>
            <a:r>
              <a:rPr lang="en-US" sz="1200" kern="1200" dirty="0" err="1" smtClean="0">
                <a:solidFill>
                  <a:schemeClr val="tx1"/>
                </a:solidFill>
                <a:latin typeface="+mn-lt"/>
                <a:ea typeface="+mn-ea"/>
                <a:cs typeface="+mn-cs"/>
              </a:rPr>
              <a:t>Marshak</a:t>
            </a:r>
            <a:r>
              <a:rPr lang="en-US" sz="1200" kern="1200" dirty="0" smtClean="0">
                <a:solidFill>
                  <a:schemeClr val="tx1"/>
                </a:solidFill>
                <a:latin typeface="+mn-lt"/>
                <a:ea typeface="+mn-ea"/>
                <a:cs typeface="+mn-cs"/>
              </a:rPr>
              <a:t> 2012</a:t>
            </a:r>
          </a:p>
          <a:p>
            <a:endParaRPr lang="en-US" sz="1200" b="1" i="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MAIN THOUGHT: Coal deposits can be found in regions that cannot</a:t>
            </a:r>
            <a:r>
              <a:rPr lang="en-US" sz="1200" kern="1200" baseline="0" dirty="0" smtClean="0">
                <a:solidFill>
                  <a:schemeClr val="tx1"/>
                </a:solidFill>
                <a:latin typeface="+mn-lt"/>
                <a:ea typeface="+mn-ea"/>
                <a:cs typeface="+mn-cs"/>
              </a:rPr>
              <a:t> produce coal today because they are not tropical jungles.  There are only two ways this could make sense: either the earth used to me much warmer and tropical at high latitudes than it is now, or some continents migrated from the tropical equator to higher latitudes.  </a:t>
            </a:r>
            <a:endParaRPr lang="en-US" sz="1200" kern="1200" dirty="0" smtClean="0">
              <a:solidFill>
                <a:schemeClr val="tx1"/>
              </a:solidFill>
              <a:latin typeface="+mn-lt"/>
              <a:ea typeface="+mn-ea"/>
              <a:cs typeface="+mn-cs"/>
            </a:endParaRPr>
          </a:p>
          <a:p>
            <a:r>
              <a:rPr lang="en-US" sz="1200" b="1" i="0" kern="1200" dirty="0" smtClean="0">
                <a:solidFill>
                  <a:schemeClr val="tx1"/>
                </a:solidFill>
                <a:latin typeface="+mn-lt"/>
                <a:ea typeface="+mn-ea"/>
                <a:cs typeface="+mn-cs"/>
              </a:rPr>
              <a:t> </a:t>
            </a:r>
          </a:p>
          <a:p>
            <a:endParaRPr lang="en-US" b="1" i="0"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sz="1200" dirty="0" smtClean="0">
                <a:latin typeface="Lucida Grande" pitchFamily="1" charset="0"/>
                <a:ea typeface="Lucida Grande" pitchFamily="1" charset="0"/>
                <a:cs typeface="Lucida Grande" pitchFamily="1" charset="0"/>
                <a:sym typeface="Lucida Grande" pitchFamily="1" charset="0"/>
              </a:rPr>
              <a:t>This slide, and the following slides can</a:t>
            </a:r>
            <a:r>
              <a:rPr lang="en-US" sz="1200" baseline="0" dirty="0" smtClean="0">
                <a:latin typeface="Lucida Grande" pitchFamily="1" charset="0"/>
                <a:ea typeface="Lucida Grande" pitchFamily="1" charset="0"/>
                <a:cs typeface="Lucida Grande" pitchFamily="1" charset="0"/>
                <a:sym typeface="Lucida Grande" pitchFamily="1" charset="0"/>
              </a:rPr>
              <a:t> be used in a whole-class discussion of each piece of evidence, if needed.  All of the information that the students need should be included in the “Evidence Sheets” and in the “Research Notes” questions.  These slides should only be used in case some concepts are difficult, and the class needs some extra explanation.</a:t>
            </a:r>
            <a:endParaRPr lang="en-US" sz="1200" dirty="0" smtClean="0">
              <a:latin typeface="Lucida Grande" pitchFamily="1" charset="0"/>
              <a:ea typeface="Lucida Grande" pitchFamily="1" charset="0"/>
              <a:cs typeface="Lucida Grande" pitchFamily="1" charset="0"/>
              <a:sym typeface="Lucida Grande" pitchFamily="1" charset="0"/>
            </a:endParaRPr>
          </a:p>
          <a:p>
            <a:pPr eaLnBrk="1" hangingPunct="1"/>
            <a:endParaRPr lang="en-US" sz="1200" dirty="0" smtClean="0">
              <a:latin typeface="Lucida Grande" pitchFamily="1" charset="0"/>
              <a:ea typeface="Lucida Grande" pitchFamily="1" charset="0"/>
              <a:cs typeface="Lucida Grande" pitchFamily="1" charset="0"/>
              <a:sym typeface="Lucida Grande" pitchFamily="1" charset="0"/>
            </a:endParaRPr>
          </a:p>
          <a:p>
            <a:pPr eaLnBrk="1" hangingPunct="1"/>
            <a:endParaRPr lang="en-US" sz="1200" dirty="0" smtClean="0">
              <a:latin typeface="Lucida Grande" pitchFamily="1" charset="0"/>
              <a:ea typeface="Lucida Grande" pitchFamily="1" charset="0"/>
              <a:cs typeface="Lucida Grande" pitchFamily="1" charset="0"/>
              <a:sym typeface="Lucida Grande" pitchFamily="1" charset="0"/>
            </a:endParaRPr>
          </a:p>
          <a:p>
            <a:pPr eaLnBrk="1" hangingPunct="1"/>
            <a:r>
              <a:rPr lang="en-US" sz="1200" b="1" i="0" kern="1200" baseline="0" dirty="0" smtClean="0">
                <a:solidFill>
                  <a:schemeClr val="tx1"/>
                </a:solidFill>
                <a:latin typeface="+mn-lt"/>
                <a:ea typeface="+mn-ea"/>
                <a:cs typeface="+mn-cs"/>
              </a:rPr>
              <a:t>IMAGE CREDIT:</a:t>
            </a:r>
            <a:r>
              <a:rPr lang="en-US" sz="1200" dirty="0" smtClean="0">
                <a:latin typeface="Lucida Grande" pitchFamily="1" charset="0"/>
                <a:ea typeface="Lucida Grande" pitchFamily="1" charset="0"/>
                <a:cs typeface="Lucida Grande" pitchFamily="1" charset="0"/>
                <a:sym typeface="Lucida Grande" pitchFamily="1" charset="0"/>
              </a:rPr>
              <a:t>  </a:t>
            </a:r>
          </a:p>
          <a:p>
            <a:pPr eaLnBrk="1" hangingPunct="1"/>
            <a:r>
              <a:rPr lang="en-US" sz="1200" dirty="0" smtClean="0">
                <a:latin typeface="Lucida Grande" pitchFamily="1" charset="0"/>
                <a:ea typeface="Lucida Grande" pitchFamily="1" charset="0"/>
                <a:cs typeface="Lucida Grande" pitchFamily="1" charset="0"/>
                <a:sym typeface="Lucida Grande" pitchFamily="1" charset="0"/>
              </a:rPr>
              <a:t>USGS publications ‘This Dynamic Earth’ (online edition)</a:t>
            </a:r>
            <a:r>
              <a:rPr lang="en-US" sz="1200" baseline="0" dirty="0" smtClean="0">
                <a:latin typeface="Lucida Grande" pitchFamily="1" charset="0"/>
                <a:ea typeface="Lucida Grande" pitchFamily="1" charset="0"/>
                <a:cs typeface="Lucida Grande" pitchFamily="1" charset="0"/>
                <a:sym typeface="Lucida Grande" pitchFamily="1" charset="0"/>
              </a:rPr>
              <a:t> </a:t>
            </a:r>
            <a:r>
              <a:rPr lang="en-US" sz="1200" u="sng" dirty="0" smtClean="0">
                <a:latin typeface="Lucida Grande" pitchFamily="1" charset="0"/>
                <a:ea typeface="Lucida Grande" pitchFamily="1" charset="0"/>
                <a:cs typeface="Lucida Grande" pitchFamily="1" charset="0"/>
                <a:sym typeface="Lucida Grande" pitchFamily="1" charset="0"/>
                <a:hlinkClick r:id="rId3"/>
              </a:rPr>
              <a:t>http://pubs.usgs.gov/gip/dynamic/historical.html</a:t>
            </a:r>
            <a:endParaRPr lang="en-US" sz="1200" u="sng" dirty="0" smtClean="0">
              <a:latin typeface="Lucida Grande" pitchFamily="1" charset="0"/>
              <a:ea typeface="Lucida Grande" pitchFamily="1" charset="0"/>
              <a:cs typeface="Lucida Grande" pitchFamily="1" charset="0"/>
              <a:sym typeface="Lucida Grande" pitchFamily="1" charset="0"/>
            </a:endParaRPr>
          </a:p>
          <a:p>
            <a:r>
              <a:rPr lang="en-US" sz="1200" kern="1200" dirty="0" smtClean="0">
                <a:solidFill>
                  <a:schemeClr val="tx1"/>
                </a:solidFill>
                <a:effectLst/>
                <a:latin typeface="+mn-lt"/>
                <a:ea typeface="+mn-ea"/>
                <a:cs typeface="+mn-cs"/>
              </a:rPr>
              <a:t>or</a:t>
            </a:r>
          </a:p>
          <a:p>
            <a:r>
              <a:rPr lang="en-US" sz="1200" kern="1200" dirty="0" smtClean="0">
                <a:solidFill>
                  <a:schemeClr val="tx1"/>
                </a:solidFill>
                <a:effectLst/>
                <a:latin typeface="+mn-lt"/>
                <a:ea typeface="+mn-ea"/>
                <a:cs typeface="+mn-cs"/>
              </a:rPr>
              <a:t>http://www.geolsoc.org.uk/Plate-Tectonics/Chap1-Pioneers-of-Plate-Tectonics/Alfred-Wegener/Fossil-Evidence-from-the-Southern-Hemisphere</a:t>
            </a:r>
          </a:p>
          <a:p>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MAIN THOUGHT: Fossils</a:t>
            </a:r>
            <a:r>
              <a:rPr lang="en-US" sz="1200" kern="1200" baseline="0" dirty="0" smtClean="0">
                <a:solidFill>
                  <a:schemeClr val="tx1"/>
                </a:solidFill>
                <a:latin typeface="+mn-lt"/>
                <a:ea typeface="+mn-ea"/>
                <a:cs typeface="+mn-cs"/>
              </a:rPr>
              <a:t> from a</a:t>
            </a:r>
            <a:r>
              <a:rPr lang="en-US" sz="1200" kern="1200" dirty="0" smtClean="0">
                <a:solidFill>
                  <a:schemeClr val="tx1"/>
                </a:solidFill>
                <a:latin typeface="+mn-lt"/>
                <a:ea typeface="+mn-ea"/>
                <a:cs typeface="+mn-cs"/>
              </a:rPr>
              <a:t>n</a:t>
            </a:r>
            <a:r>
              <a:rPr lang="en-US" sz="1200" kern="1200" baseline="0" dirty="0" smtClean="0">
                <a:solidFill>
                  <a:schemeClr val="tx1"/>
                </a:solidFill>
                <a:latin typeface="+mn-lt"/>
                <a:ea typeface="+mn-ea"/>
                <a:cs typeface="+mn-cs"/>
              </a:rPr>
              <a:t> animal species such as </a:t>
            </a:r>
            <a:r>
              <a:rPr lang="en-US" sz="1200" kern="1200" baseline="0" dirty="0" err="1" smtClean="0">
                <a:solidFill>
                  <a:schemeClr val="tx1"/>
                </a:solidFill>
                <a:latin typeface="+mn-lt"/>
                <a:ea typeface="+mn-ea"/>
                <a:cs typeface="+mn-cs"/>
              </a:rPr>
              <a:t>cynognathus</a:t>
            </a:r>
            <a:r>
              <a:rPr lang="en-US" sz="1200" kern="1200" baseline="0" dirty="0" smtClean="0">
                <a:solidFill>
                  <a:schemeClr val="tx1"/>
                </a:solidFill>
                <a:latin typeface="+mn-lt"/>
                <a:ea typeface="+mn-ea"/>
                <a:cs typeface="+mn-cs"/>
              </a:rPr>
              <a:t> (an extinct reptile with a dog-like jaw) </a:t>
            </a:r>
            <a:r>
              <a:rPr lang="en-US" sz="1200" kern="1200" dirty="0" smtClean="0">
                <a:solidFill>
                  <a:schemeClr val="tx1"/>
                </a:solidFill>
                <a:latin typeface="+mn-lt"/>
                <a:ea typeface="+mn-ea"/>
                <a:cs typeface="+mn-cs"/>
              </a:rPr>
              <a:t>can be found on two continents separated by an ocean.</a:t>
            </a:r>
            <a:r>
              <a:rPr lang="en-US" sz="1200" kern="1200" baseline="0" dirty="0" smtClean="0">
                <a:solidFill>
                  <a:schemeClr val="tx1"/>
                </a:solidFill>
                <a:latin typeface="+mn-lt"/>
                <a:ea typeface="+mn-ea"/>
                <a:cs typeface="+mn-cs"/>
              </a:rPr>
              <a:t>  This piece of evidence suggests that a land-dwelling species evolved on a land mass that later separated into two continents.  Alternative interpretations of this evidence include: The same animal coincidentally evolved on separate continents or the animal rafted across the ocean on a large piece of driftwood.  It is important to note that paleontologists think that there is no way that this animal could have physically swam across the ocean.</a:t>
            </a:r>
            <a:endParaRPr lang="en-US" sz="1200" kern="1200" dirty="0" smtClean="0">
              <a:solidFill>
                <a:schemeClr val="tx1"/>
              </a:solidFill>
              <a:latin typeface="+mn-lt"/>
              <a:ea typeface="+mn-ea"/>
              <a:cs typeface="+mn-cs"/>
            </a:endParaRPr>
          </a:p>
          <a:p>
            <a:endParaRPr lang="en-US" baseline="0"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6</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665679344"/>
      </p:ext>
    </p:extLst>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r>
              <a:rPr lang="en-US" sz="1200" dirty="0" smtClean="0">
                <a:latin typeface="Lucida Grande" pitchFamily="1" charset="0"/>
                <a:ea typeface="Lucida Grande" pitchFamily="1" charset="0"/>
                <a:cs typeface="Lucida Grande" pitchFamily="1" charset="0"/>
                <a:sym typeface="Lucida Grande" pitchFamily="1" charset="0"/>
              </a:rPr>
              <a:t>This slide, and the following slides can</a:t>
            </a:r>
            <a:r>
              <a:rPr lang="en-US" sz="1200" baseline="0" dirty="0" smtClean="0">
                <a:latin typeface="Lucida Grande" pitchFamily="1" charset="0"/>
                <a:ea typeface="Lucida Grande" pitchFamily="1" charset="0"/>
                <a:cs typeface="Lucida Grande" pitchFamily="1" charset="0"/>
                <a:sym typeface="Lucida Grande" pitchFamily="1" charset="0"/>
              </a:rPr>
              <a:t> be used in a whole-class discussion of each piece of evidence, if needed.  All of the information that the students need should be included in the “Evidence Sheets” and in the “Research Notes” questions.  These slides should only be used in case some concepts are difficult, and the class needs some extra explanation.</a:t>
            </a:r>
            <a:endParaRPr lang="en-US" sz="1200" dirty="0" smtClean="0">
              <a:latin typeface="Lucida Grande" pitchFamily="1" charset="0"/>
              <a:ea typeface="Lucida Grande" pitchFamily="1" charset="0"/>
              <a:cs typeface="Lucida Grande" pitchFamily="1" charset="0"/>
              <a:sym typeface="Lucida Grande" pitchFamily="1" charset="0"/>
            </a:endParaRPr>
          </a:p>
          <a:p>
            <a:pPr eaLnBrk="1" hangingPunct="1">
              <a:spcBef>
                <a:spcPct val="0"/>
              </a:spcBef>
            </a:pPr>
            <a:endParaRPr lang="en-US" sz="1200" b="1" i="0" kern="1200" dirty="0" smtClean="0">
              <a:solidFill>
                <a:schemeClr val="tx1"/>
              </a:solidFill>
              <a:latin typeface="+mn-lt"/>
              <a:ea typeface="+mn-ea"/>
              <a:cs typeface="+mn-cs"/>
            </a:endParaRPr>
          </a:p>
          <a:p>
            <a:pPr eaLnBrk="1" hangingPunct="1">
              <a:spcBef>
                <a:spcPct val="0"/>
              </a:spcBef>
            </a:pPr>
            <a:endParaRPr lang="en-US" sz="1200" b="1" i="0" kern="1200" dirty="0" smtClean="0">
              <a:solidFill>
                <a:schemeClr val="tx1"/>
              </a:solidFill>
              <a:latin typeface="+mn-lt"/>
              <a:ea typeface="+mn-ea"/>
              <a:cs typeface="+mn-cs"/>
            </a:endParaRPr>
          </a:p>
          <a:p>
            <a:pPr eaLnBrk="1" hangingPunct="1">
              <a:spcBef>
                <a:spcPct val="0"/>
              </a:spcBef>
            </a:pPr>
            <a:r>
              <a:rPr lang="en-US" sz="1200" b="1" i="0" kern="1200" baseline="0" dirty="0" smtClean="0">
                <a:solidFill>
                  <a:schemeClr val="tx1"/>
                </a:solidFill>
                <a:latin typeface="+mn-lt"/>
                <a:ea typeface="+mn-ea"/>
                <a:cs typeface="+mn-cs"/>
              </a:rPr>
              <a:t>IMAGE CREDIT:</a:t>
            </a:r>
            <a:r>
              <a:rPr lang="en-US" sz="1200" b="0" i="0" kern="1200" baseline="0" dirty="0" smtClean="0">
                <a:solidFill>
                  <a:schemeClr val="tx1"/>
                </a:solidFill>
                <a:latin typeface="+mn-lt"/>
                <a:ea typeface="ヒラギノ角ゴ Pro W3" pitchFamily="1" charset="-128"/>
                <a:cs typeface="ヒラギノ角ゴ Pro W3" pitchFamily="1" charset="-128"/>
              </a:rPr>
              <a:t> </a:t>
            </a:r>
            <a:r>
              <a:rPr lang="en-US" sz="1200" kern="1200" dirty="0" smtClean="0">
                <a:solidFill>
                  <a:schemeClr val="tx1"/>
                </a:solidFill>
                <a:latin typeface="+mn-lt"/>
                <a:ea typeface="+mn-ea"/>
                <a:cs typeface="+mn-cs"/>
              </a:rPr>
              <a:t>“Earth: portrait of a planet” by </a:t>
            </a:r>
            <a:r>
              <a:rPr lang="en-US" sz="1200" kern="1200" dirty="0" err="1" smtClean="0">
                <a:solidFill>
                  <a:schemeClr val="tx1"/>
                </a:solidFill>
                <a:latin typeface="+mn-lt"/>
                <a:ea typeface="+mn-ea"/>
                <a:cs typeface="+mn-cs"/>
              </a:rPr>
              <a:t>Marshak</a:t>
            </a:r>
            <a:r>
              <a:rPr lang="en-US" sz="1200" kern="1200" dirty="0" smtClean="0">
                <a:solidFill>
                  <a:schemeClr val="tx1"/>
                </a:solidFill>
                <a:latin typeface="+mn-lt"/>
                <a:ea typeface="+mn-ea"/>
                <a:cs typeface="+mn-cs"/>
              </a:rPr>
              <a:t> 2012</a:t>
            </a:r>
            <a:endParaRPr lang="en-US" sz="1200" b="0" i="0" kern="1200" baseline="0" dirty="0" smtClean="0">
              <a:solidFill>
                <a:schemeClr val="tx1"/>
              </a:solidFill>
              <a:latin typeface="+mn-lt"/>
              <a:ea typeface="ヒラギノ角ゴ Pro W3" pitchFamily="1" charset="-128"/>
              <a:cs typeface="ヒラギノ角ゴ Pro W3" pitchFamily="1" charset="-128"/>
            </a:endParaRPr>
          </a:p>
          <a:p>
            <a:endParaRPr lang="en-US" dirty="0" smtClean="0"/>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MAIN THOUGHT: The same kind of rocks exist on the coastlines of continents that are separated by an ocean. The directions of folds within the rock layers (denoted by the black lines in figure</a:t>
            </a:r>
            <a:r>
              <a:rPr lang="en-US" sz="1200" kern="1200" baseline="0" dirty="0" smtClean="0">
                <a:solidFill>
                  <a:schemeClr val="tx1"/>
                </a:solidFill>
                <a:latin typeface="+mn-lt"/>
                <a:ea typeface="+mn-ea"/>
                <a:cs typeface="+mn-cs"/>
              </a:rPr>
              <a:t> (a))</a:t>
            </a:r>
            <a:r>
              <a:rPr lang="en-US" sz="1200" kern="1200" dirty="0" smtClean="0">
                <a:solidFill>
                  <a:schemeClr val="tx1"/>
                </a:solidFill>
                <a:latin typeface="+mn-lt"/>
                <a:ea typeface="+mn-ea"/>
                <a:cs typeface="+mn-cs"/>
              </a:rPr>
              <a:t> also match up across the ocean.  How</a:t>
            </a:r>
            <a:r>
              <a:rPr lang="en-US" sz="1200" kern="1200" baseline="0" dirty="0" smtClean="0">
                <a:solidFill>
                  <a:schemeClr val="tx1"/>
                </a:solidFill>
                <a:latin typeface="+mn-lt"/>
                <a:ea typeface="+mn-ea"/>
                <a:cs typeface="+mn-cs"/>
              </a:rPr>
              <a:t> likely is it that the same kind of geologic unit coincidentally ended up on either side of the Atlantic Ocean? Or is it possible that the unit was separated down the middle as the continents were pushed apart?</a:t>
            </a: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eaLnBrk="1" hangingPunct="1">
              <a:spcBef>
                <a:spcPct val="0"/>
              </a:spcBef>
            </a:pPr>
            <a:r>
              <a:rPr lang="en-US" sz="1200" b="0" i="1" kern="1200" dirty="0" smtClean="0">
                <a:solidFill>
                  <a:schemeClr val="tx1"/>
                </a:solidFill>
                <a:latin typeface="+mn-lt"/>
                <a:ea typeface="+mn-ea"/>
                <a:cs typeface="+mn-cs"/>
              </a:rPr>
              <a:t>This slide should be shown to students</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Paleomagnetism</a:t>
            </a:r>
            <a:r>
              <a:rPr lang="en-US" sz="1200" b="0" i="0" kern="1200" dirty="0" smtClean="0">
                <a:solidFill>
                  <a:schemeClr val="tx1"/>
                </a:solidFill>
                <a:latin typeface="+mn-lt"/>
                <a:ea typeface="+mn-ea"/>
                <a:cs typeface="+mn-cs"/>
              </a:rPr>
              <a:t> is a difficult</a:t>
            </a:r>
            <a:r>
              <a:rPr lang="en-US" sz="1200" b="0" i="0" kern="1200" baseline="0" dirty="0" smtClean="0">
                <a:solidFill>
                  <a:schemeClr val="tx1"/>
                </a:solidFill>
                <a:latin typeface="+mn-lt"/>
                <a:ea typeface="+mn-ea"/>
                <a:cs typeface="+mn-cs"/>
              </a:rPr>
              <a:t> concept for most to grasp the first time around.  Learning how </a:t>
            </a:r>
            <a:r>
              <a:rPr lang="en-US" sz="1200" b="0" i="0" kern="1200" baseline="0" dirty="0" err="1" smtClean="0">
                <a:solidFill>
                  <a:schemeClr val="tx1"/>
                </a:solidFill>
                <a:latin typeface="+mn-lt"/>
                <a:ea typeface="+mn-ea"/>
                <a:cs typeface="+mn-cs"/>
              </a:rPr>
              <a:t>paleomagnetism</a:t>
            </a:r>
            <a:r>
              <a:rPr lang="en-US" sz="1200" b="0" i="0" kern="1200" baseline="0" dirty="0" smtClean="0">
                <a:solidFill>
                  <a:schemeClr val="tx1"/>
                </a:solidFill>
                <a:latin typeface="+mn-lt"/>
                <a:ea typeface="+mn-ea"/>
                <a:cs typeface="+mn-cs"/>
              </a:rPr>
              <a:t> can tell us about how tectonic plates moved in the past can be even more difficult. </a:t>
            </a:r>
          </a:p>
          <a:p>
            <a:pPr eaLnBrk="1" hangingPunct="1">
              <a:spcBef>
                <a:spcPct val="0"/>
              </a:spcBef>
            </a:pPr>
            <a:endParaRPr lang="en-US" sz="1200" b="0" i="0" kern="1200" baseline="0" dirty="0" smtClean="0">
              <a:solidFill>
                <a:schemeClr val="tx1"/>
              </a:solidFill>
              <a:latin typeface="+mn-lt"/>
              <a:ea typeface="+mn-ea"/>
              <a:cs typeface="+mn-cs"/>
            </a:endParaRPr>
          </a:p>
          <a:p>
            <a:pPr eaLnBrk="1" hangingPunct="1">
              <a:spcBef>
                <a:spcPct val="0"/>
              </a:spcBef>
            </a:pPr>
            <a:r>
              <a:rPr lang="en-US" sz="1200" b="0" i="0" kern="1200" baseline="0" dirty="0" smtClean="0">
                <a:solidFill>
                  <a:schemeClr val="tx1"/>
                </a:solidFill>
                <a:latin typeface="+mn-lt"/>
                <a:ea typeface="+mn-ea"/>
                <a:cs typeface="+mn-cs"/>
              </a:rPr>
              <a:t>1) EARTH’S MAGNETIC FIELD</a:t>
            </a:r>
          </a:p>
          <a:p>
            <a:pPr eaLnBrk="1" hangingPunct="1">
              <a:spcBef>
                <a:spcPct val="0"/>
              </a:spcBef>
            </a:pPr>
            <a:r>
              <a:rPr lang="en-US" sz="1200" b="0" i="0" kern="1200" dirty="0" smtClean="0">
                <a:solidFill>
                  <a:schemeClr val="tx1"/>
                </a:solidFill>
                <a:latin typeface="+mn-lt"/>
                <a:ea typeface="+mn-ea"/>
                <a:cs typeface="+mn-cs"/>
              </a:rPr>
              <a:t>We should first start out with the observation that the Earth</a:t>
            </a:r>
            <a:r>
              <a:rPr lang="en-US" sz="1200" b="0" i="0" kern="1200" baseline="0" dirty="0" smtClean="0">
                <a:solidFill>
                  <a:schemeClr val="tx1"/>
                </a:solidFill>
                <a:latin typeface="+mn-lt"/>
                <a:ea typeface="+mn-ea"/>
                <a:cs typeface="+mn-cs"/>
              </a:rPr>
              <a:t> has a global magnetic field.  It is caused by circulating molten iron in the outer core of the Earth.  The shape of the magnetic field is called a dipole.  If you look at a drawing of the Earth’s magnetic field lines, you can see that they come out of the Earth’s geographic south pole and run up around the surface of the Earth and into the geographic north pole.  If you stood somewhere on the Earth and held a compass, its needle would line-up with the magnetic field lines, which point roughly to the north pole.  The magnetic north pole is not perfectly aligned with the geographic north pole.  It moves around a little over hundreds of years, but doesn’t move farther than 1,500 km away. The angle between your horizontal compass needle and true geographic north is called magnetic declination. If you look at the drawing of earth’s magnetic field lines, you can see that they are parallel to the Earth’s surface near the equator, but they dive perpendicularly into the earth near the poles.  This angle, which is zero degrees at the equator and 90º at the poles, is called magnetic inclination.  Over millions of years, the Earth’s magnetic field has reversed its polarity many times.  This means that the basic shape of the magnetic field is still a dipole, but the directions of north and south have switched.  The different polarities are called “normal” and “reversed”.  The magnetic field has not experienced a reversal in over 780,000 years.</a:t>
            </a:r>
          </a:p>
          <a:p>
            <a:pPr eaLnBrk="1" hangingPunct="1">
              <a:spcBef>
                <a:spcPct val="0"/>
              </a:spcBef>
            </a:pPr>
            <a:endParaRPr lang="en-US" sz="1200" b="0" i="0" kern="1200" baseline="0" dirty="0" smtClean="0">
              <a:solidFill>
                <a:schemeClr val="tx1"/>
              </a:solidFill>
              <a:latin typeface="+mn-lt"/>
              <a:ea typeface="+mn-ea"/>
              <a:cs typeface="+mn-cs"/>
            </a:endParaRPr>
          </a:p>
          <a:p>
            <a:pPr eaLnBrk="1" hangingPunct="1">
              <a:spcBef>
                <a:spcPct val="0"/>
              </a:spcBef>
            </a:pPr>
            <a:r>
              <a:rPr lang="en-US" sz="1200" b="0" i="0" kern="1200" baseline="0" dirty="0" smtClean="0">
                <a:solidFill>
                  <a:schemeClr val="tx1"/>
                </a:solidFill>
                <a:latin typeface="+mn-lt"/>
                <a:ea typeface="+mn-ea"/>
                <a:cs typeface="+mn-cs"/>
              </a:rPr>
              <a:t>2) PALEOMAGNETISM IN ROCKS</a:t>
            </a:r>
          </a:p>
          <a:p>
            <a:pPr eaLnBrk="1" hangingPunct="1">
              <a:spcBef>
                <a:spcPct val="0"/>
              </a:spcBef>
            </a:pPr>
            <a:r>
              <a:rPr lang="en-US" sz="1200" b="0" i="0" kern="1200" dirty="0" smtClean="0">
                <a:solidFill>
                  <a:schemeClr val="tx1"/>
                </a:solidFill>
                <a:latin typeface="+mn-lt"/>
                <a:ea typeface="+mn-ea"/>
                <a:cs typeface="+mn-cs"/>
              </a:rPr>
              <a:t>A</a:t>
            </a:r>
            <a:r>
              <a:rPr lang="en-US" sz="1200" b="0" i="0" kern="1200" baseline="0" dirty="0" smtClean="0">
                <a:solidFill>
                  <a:schemeClr val="tx1"/>
                </a:solidFill>
                <a:latin typeface="+mn-lt"/>
                <a:ea typeface="+mn-ea"/>
                <a:cs typeface="+mn-cs"/>
              </a:rPr>
              <a:t> record of the Earth’s magnetic field can actually be preserved in really old rocks.  There are three different processes that can record the earth’s magnetic field in rocks: </a:t>
            </a:r>
            <a:r>
              <a:rPr lang="en-US" sz="1200" b="0" i="0" kern="1200" baseline="0" dirty="0" err="1" smtClean="0">
                <a:solidFill>
                  <a:schemeClr val="tx1"/>
                </a:solidFill>
                <a:latin typeface="+mn-lt"/>
                <a:ea typeface="+mn-ea"/>
                <a:cs typeface="+mn-cs"/>
              </a:rPr>
              <a:t>thermoremanent</a:t>
            </a:r>
            <a:r>
              <a:rPr lang="en-US" sz="1200" b="0" i="0" kern="1200" baseline="0" dirty="0" smtClean="0">
                <a:solidFill>
                  <a:schemeClr val="tx1"/>
                </a:solidFill>
                <a:latin typeface="+mn-lt"/>
                <a:ea typeface="+mn-ea"/>
                <a:cs typeface="+mn-cs"/>
              </a:rPr>
              <a:t> magnetization, </a:t>
            </a:r>
            <a:r>
              <a:rPr lang="en-US" sz="1200" b="0" i="0" kern="1200" baseline="0" dirty="0" err="1" smtClean="0">
                <a:solidFill>
                  <a:schemeClr val="tx1"/>
                </a:solidFill>
                <a:latin typeface="+mn-lt"/>
                <a:ea typeface="+mn-ea"/>
                <a:cs typeface="+mn-cs"/>
              </a:rPr>
              <a:t>detrial</a:t>
            </a:r>
            <a:r>
              <a:rPr lang="en-US" sz="1200" b="0" i="0" kern="1200" baseline="0" dirty="0" smtClean="0">
                <a:solidFill>
                  <a:schemeClr val="tx1"/>
                </a:solidFill>
                <a:latin typeface="+mn-lt"/>
                <a:ea typeface="+mn-ea"/>
                <a:cs typeface="+mn-cs"/>
              </a:rPr>
              <a:t> </a:t>
            </a:r>
            <a:r>
              <a:rPr lang="en-US" sz="1200" b="0" i="0" kern="1200" baseline="0" dirty="0" err="1" smtClean="0">
                <a:solidFill>
                  <a:schemeClr val="tx1"/>
                </a:solidFill>
                <a:latin typeface="+mn-lt"/>
                <a:ea typeface="+mn-ea"/>
                <a:cs typeface="+mn-cs"/>
              </a:rPr>
              <a:t>remanent</a:t>
            </a:r>
            <a:r>
              <a:rPr lang="en-US" sz="1200" b="0" i="0" kern="1200" baseline="0" dirty="0" smtClean="0">
                <a:solidFill>
                  <a:schemeClr val="tx1"/>
                </a:solidFill>
                <a:latin typeface="+mn-lt"/>
                <a:ea typeface="+mn-ea"/>
                <a:cs typeface="+mn-cs"/>
              </a:rPr>
              <a:t> magnetization, and chemical </a:t>
            </a:r>
            <a:r>
              <a:rPr lang="en-US" sz="1200" b="0" i="0" kern="1200" baseline="0" dirty="0" err="1" smtClean="0">
                <a:solidFill>
                  <a:schemeClr val="tx1"/>
                </a:solidFill>
                <a:latin typeface="+mn-lt"/>
                <a:ea typeface="+mn-ea"/>
                <a:cs typeface="+mn-cs"/>
              </a:rPr>
              <a:t>remanent</a:t>
            </a:r>
            <a:r>
              <a:rPr lang="en-US" sz="1200" b="0" i="0" kern="1200" baseline="0" dirty="0" smtClean="0">
                <a:solidFill>
                  <a:schemeClr val="tx1"/>
                </a:solidFill>
                <a:latin typeface="+mn-lt"/>
                <a:ea typeface="+mn-ea"/>
                <a:cs typeface="+mn-cs"/>
              </a:rPr>
              <a:t> magnetization.  Let’s start with the first, </a:t>
            </a:r>
            <a:r>
              <a:rPr lang="en-US" sz="1200" b="0" i="0" kern="1200" baseline="0" dirty="0" err="1" smtClean="0">
                <a:solidFill>
                  <a:schemeClr val="tx1"/>
                </a:solidFill>
                <a:latin typeface="+mn-lt"/>
                <a:ea typeface="+mn-ea"/>
                <a:cs typeface="+mn-cs"/>
              </a:rPr>
              <a:t>thermoremanent</a:t>
            </a:r>
            <a:r>
              <a:rPr lang="en-US" sz="1200" b="0" i="0" kern="1200" baseline="0" dirty="0" smtClean="0">
                <a:solidFill>
                  <a:schemeClr val="tx1"/>
                </a:solidFill>
                <a:latin typeface="+mn-lt"/>
                <a:ea typeface="+mn-ea"/>
                <a:cs typeface="+mn-cs"/>
              </a:rPr>
              <a:t> magnetization.  </a:t>
            </a:r>
            <a:r>
              <a:rPr lang="en-US" sz="1200" b="0" i="0" kern="1200" dirty="0" smtClean="0">
                <a:solidFill>
                  <a:schemeClr val="tx1"/>
                </a:solidFill>
                <a:latin typeface="+mn-lt"/>
                <a:ea typeface="+mn-ea"/>
                <a:cs typeface="+mn-cs"/>
              </a:rPr>
              <a:t>Think</a:t>
            </a:r>
            <a:r>
              <a:rPr lang="en-US" sz="1200" b="0" i="0" kern="1200" baseline="0" dirty="0" smtClean="0">
                <a:solidFill>
                  <a:schemeClr val="tx1"/>
                </a:solidFill>
                <a:latin typeface="+mn-lt"/>
                <a:ea typeface="+mn-ea"/>
                <a:cs typeface="+mn-cs"/>
              </a:rPr>
              <a:t> about a lava flow erupting from a volcano.  The hot, molten lava has no crystal structure.  As it cools, little crystals of a mineral called magnetite start to form and the rock becomes solid at the solidus temperature, about 900ºC.  Because of the great heat energy of the rock, the magnetic dipoles within the crystals move around in all directions so that there is no net magnetic field of the rock.  As the rock cools even more the magnetic dipoles slow down and start to become aligned with the direction of the Earth’s magnetic field.  Once the rock cools to the Curie temperature, </a:t>
            </a:r>
            <a:r>
              <a:rPr lang="en-US" sz="1200" b="0" i="0" kern="1200" baseline="0" smtClean="0">
                <a:solidFill>
                  <a:schemeClr val="tx1"/>
                </a:solidFill>
                <a:latin typeface="+mn-lt"/>
                <a:ea typeface="+mn-ea"/>
                <a:cs typeface="+mn-cs"/>
              </a:rPr>
              <a:t>about 600 </a:t>
            </a:r>
            <a:r>
              <a:rPr lang="en-US" sz="1200" b="0" i="0" kern="1200" baseline="0" dirty="0" smtClean="0">
                <a:solidFill>
                  <a:schemeClr val="tx1"/>
                </a:solidFill>
                <a:latin typeface="+mn-lt"/>
                <a:ea typeface="+mn-ea"/>
                <a:cs typeface="+mn-cs"/>
              </a:rPr>
              <a:t>ºC, the magnetic dipoles become locked in to the rock in the direction of the Earth’s magnetic field.  So the magnetic dipole of a rock that is created today should point toward the North pole.  Geologists can find much, much older rocks and measure the direction of their </a:t>
            </a:r>
            <a:r>
              <a:rPr lang="en-US" sz="1200" b="0" i="0" kern="1200" baseline="0" dirty="0" err="1" smtClean="0">
                <a:solidFill>
                  <a:schemeClr val="tx1"/>
                </a:solidFill>
                <a:latin typeface="+mn-lt"/>
                <a:ea typeface="+mn-ea"/>
                <a:cs typeface="+mn-cs"/>
              </a:rPr>
              <a:t>paleomagnetic</a:t>
            </a:r>
            <a:r>
              <a:rPr lang="en-US" sz="1200" b="0" i="0" kern="1200" baseline="0" dirty="0" smtClean="0">
                <a:solidFill>
                  <a:schemeClr val="tx1"/>
                </a:solidFill>
                <a:latin typeface="+mn-lt"/>
                <a:ea typeface="+mn-ea"/>
                <a:cs typeface="+mn-cs"/>
              </a:rPr>
              <a:t> dipoles to learn about the ancient direction of the Earth’s magnetic field when that rock formed.  This is the study of </a:t>
            </a:r>
            <a:r>
              <a:rPr lang="en-US" sz="1200" b="0" i="0" kern="1200" baseline="0" dirty="0" err="1" smtClean="0">
                <a:solidFill>
                  <a:schemeClr val="tx1"/>
                </a:solidFill>
                <a:latin typeface="+mn-lt"/>
                <a:ea typeface="+mn-ea"/>
                <a:cs typeface="+mn-cs"/>
              </a:rPr>
              <a:t>paleomagnetism</a:t>
            </a:r>
            <a:r>
              <a:rPr lang="en-US" sz="1200" b="0" i="0" kern="1200" baseline="0" dirty="0" smtClean="0">
                <a:solidFill>
                  <a:schemeClr val="tx1"/>
                </a:solidFill>
                <a:latin typeface="+mn-lt"/>
                <a:ea typeface="+mn-ea"/>
                <a:cs typeface="+mn-cs"/>
              </a:rPr>
              <a:t>.  The second process, </a:t>
            </a:r>
            <a:r>
              <a:rPr lang="en-US" sz="1200" b="0" i="0" kern="1200" baseline="0" dirty="0" err="1" smtClean="0">
                <a:solidFill>
                  <a:schemeClr val="tx1"/>
                </a:solidFill>
                <a:latin typeface="+mn-lt"/>
                <a:ea typeface="+mn-ea"/>
                <a:cs typeface="+mn-cs"/>
              </a:rPr>
              <a:t>detrial</a:t>
            </a:r>
            <a:r>
              <a:rPr lang="en-US" sz="1200" b="0" i="0" kern="1200" baseline="0" dirty="0" smtClean="0">
                <a:solidFill>
                  <a:schemeClr val="tx1"/>
                </a:solidFill>
                <a:latin typeface="+mn-lt"/>
                <a:ea typeface="+mn-ea"/>
                <a:cs typeface="+mn-cs"/>
              </a:rPr>
              <a:t> </a:t>
            </a:r>
            <a:r>
              <a:rPr lang="en-US" sz="1200" b="0" i="0" kern="1200" baseline="0" dirty="0" err="1" smtClean="0">
                <a:solidFill>
                  <a:schemeClr val="tx1"/>
                </a:solidFill>
                <a:latin typeface="+mn-lt"/>
                <a:ea typeface="+mn-ea"/>
                <a:cs typeface="+mn-cs"/>
              </a:rPr>
              <a:t>remanent</a:t>
            </a:r>
            <a:r>
              <a:rPr lang="en-US" sz="1200" b="0" i="0" kern="1200" baseline="0" dirty="0" smtClean="0">
                <a:solidFill>
                  <a:schemeClr val="tx1"/>
                </a:solidFill>
                <a:latin typeface="+mn-lt"/>
                <a:ea typeface="+mn-ea"/>
                <a:cs typeface="+mn-cs"/>
              </a:rPr>
              <a:t> </a:t>
            </a:r>
            <a:r>
              <a:rPr lang="en-US" sz="1200" b="0" i="0" kern="1200" baseline="0" dirty="0" err="1" smtClean="0">
                <a:solidFill>
                  <a:schemeClr val="tx1"/>
                </a:solidFill>
                <a:latin typeface="+mn-lt"/>
                <a:ea typeface="+mn-ea"/>
                <a:cs typeface="+mn-cs"/>
              </a:rPr>
              <a:t>magnetisation</a:t>
            </a:r>
            <a:r>
              <a:rPr lang="en-US" sz="1200" b="0" i="0" kern="1200" baseline="0" dirty="0" smtClean="0">
                <a:solidFill>
                  <a:schemeClr val="tx1"/>
                </a:solidFill>
                <a:latin typeface="+mn-lt"/>
                <a:ea typeface="+mn-ea"/>
                <a:cs typeface="+mn-cs"/>
              </a:rPr>
              <a:t>, is a process by which grains in a newly deposited sediment acquire the Earth’s magnetic field.  The third process, chemical </a:t>
            </a:r>
            <a:r>
              <a:rPr lang="en-US" sz="1200" b="0" i="0" kern="1200" baseline="0" dirty="0" err="1" smtClean="0">
                <a:solidFill>
                  <a:schemeClr val="tx1"/>
                </a:solidFill>
                <a:latin typeface="+mn-lt"/>
                <a:ea typeface="+mn-ea"/>
                <a:cs typeface="+mn-cs"/>
              </a:rPr>
              <a:t>remanent</a:t>
            </a:r>
            <a:r>
              <a:rPr lang="en-US" sz="1200" b="0" i="0" kern="1200" baseline="0" dirty="0" smtClean="0">
                <a:solidFill>
                  <a:schemeClr val="tx1"/>
                </a:solidFill>
                <a:latin typeface="+mn-lt"/>
                <a:ea typeface="+mn-ea"/>
                <a:cs typeface="+mn-cs"/>
              </a:rPr>
              <a:t> magnetization, happens when water flows through the pores of a rock.  Magnetic minerals can precipitate out of the water and grow to align with the Earth’s magnetic field.</a:t>
            </a:r>
          </a:p>
          <a:p>
            <a:pPr eaLnBrk="1" hangingPunct="1">
              <a:spcBef>
                <a:spcPct val="0"/>
              </a:spcBef>
            </a:pPr>
            <a:endParaRPr lang="en-US" sz="1200" b="0" i="0" kern="1200" baseline="0" dirty="0" smtClean="0">
              <a:solidFill>
                <a:schemeClr val="tx1"/>
              </a:solidFill>
              <a:latin typeface="+mn-lt"/>
              <a:ea typeface="+mn-ea"/>
              <a:cs typeface="+mn-cs"/>
            </a:endParaRPr>
          </a:p>
          <a:p>
            <a:pPr marL="0" marR="0" indent="0" algn="l" defTabSz="457200" rtl="0" eaLnBrk="1" fontAlgn="auto" latinLnBrk="0" hangingPunct="1">
              <a:lnSpc>
                <a:spcPct val="100000"/>
              </a:lnSpc>
              <a:spcBef>
                <a:spcPct val="0"/>
              </a:spcBef>
              <a:spcAft>
                <a:spcPts val="0"/>
              </a:spcAft>
              <a:buClrTx/>
              <a:buSzTx/>
              <a:buFontTx/>
              <a:buNone/>
              <a:tabLst/>
              <a:defRPr/>
            </a:pPr>
            <a:r>
              <a:rPr lang="en-US" sz="1200" b="0" i="0" kern="1200" baseline="0" dirty="0" smtClean="0">
                <a:solidFill>
                  <a:schemeClr val="tx1"/>
                </a:solidFill>
                <a:latin typeface="+mn-lt"/>
                <a:ea typeface="+mn-ea"/>
                <a:cs typeface="+mn-cs"/>
              </a:rPr>
              <a:t>So... How does all this relate to motion of the continents and tectonic plates?</a:t>
            </a:r>
          </a:p>
          <a:p>
            <a:pPr marL="0" marR="0" indent="0" algn="l" defTabSz="457200" rtl="0" eaLnBrk="1" fontAlgn="auto" latinLnBrk="0" hangingPunct="1">
              <a:lnSpc>
                <a:spcPct val="100000"/>
              </a:lnSpc>
              <a:spcBef>
                <a:spcPct val="0"/>
              </a:spcBef>
              <a:spcAft>
                <a:spcPts val="0"/>
              </a:spcAft>
              <a:buClrTx/>
              <a:buSzTx/>
              <a:buFontTx/>
              <a:buNone/>
              <a:tabLst/>
              <a:defRPr/>
            </a:pPr>
            <a:endParaRPr lang="en-US" sz="1200" b="0" i="0" kern="1200" baseline="0" dirty="0" smtClean="0">
              <a:solidFill>
                <a:schemeClr val="tx1"/>
              </a:solidFill>
              <a:latin typeface="+mn-lt"/>
              <a:ea typeface="+mn-ea"/>
              <a:cs typeface="+mn-cs"/>
            </a:endParaRPr>
          </a:p>
          <a:p>
            <a:pPr marL="0" marR="0" indent="0" algn="l" defTabSz="457200" rtl="0" eaLnBrk="1" fontAlgn="auto" latinLnBrk="0" hangingPunct="1">
              <a:lnSpc>
                <a:spcPct val="100000"/>
              </a:lnSpc>
              <a:spcBef>
                <a:spcPct val="0"/>
              </a:spcBef>
              <a:spcAft>
                <a:spcPts val="0"/>
              </a:spcAft>
              <a:buClrTx/>
              <a:buSzTx/>
              <a:buFontTx/>
              <a:buNone/>
              <a:tabLst/>
              <a:defRPr/>
            </a:pPr>
            <a:r>
              <a:rPr lang="en-US" sz="1200" b="0" i="0" kern="1200" baseline="0" dirty="0" smtClean="0">
                <a:solidFill>
                  <a:schemeClr val="tx1"/>
                </a:solidFill>
                <a:latin typeface="+mn-lt"/>
                <a:ea typeface="+mn-ea"/>
                <a:cs typeface="+mn-cs"/>
              </a:rPr>
              <a:t>3) PALEOMAGNETISM AND TECTONIC PLATE MOTION</a:t>
            </a:r>
          </a:p>
          <a:p>
            <a:pPr marL="0" marR="0" indent="0" algn="l" defTabSz="457200" rtl="0" eaLnBrk="1" fontAlgn="auto" latinLnBrk="0" hangingPunct="1">
              <a:lnSpc>
                <a:spcPct val="100000"/>
              </a:lnSpc>
              <a:spcBef>
                <a:spcPct val="0"/>
              </a:spcBef>
              <a:spcAft>
                <a:spcPts val="0"/>
              </a:spcAft>
              <a:buClrTx/>
              <a:buSzTx/>
              <a:buFontTx/>
              <a:buNone/>
              <a:tabLst/>
              <a:defRPr/>
            </a:pPr>
            <a:r>
              <a:rPr lang="en-US" sz="1200" b="0" i="0" kern="1200" baseline="0" dirty="0" smtClean="0">
                <a:solidFill>
                  <a:schemeClr val="tx1"/>
                </a:solidFill>
                <a:latin typeface="+mn-lt"/>
                <a:ea typeface="+mn-ea"/>
                <a:cs typeface="+mn-cs"/>
              </a:rPr>
              <a:t>There are two different evidence sheets in this lesson that refer to </a:t>
            </a:r>
            <a:r>
              <a:rPr lang="en-US" sz="1200" b="0" i="0" kern="1200" baseline="0" dirty="0" err="1" smtClean="0">
                <a:solidFill>
                  <a:schemeClr val="tx1"/>
                </a:solidFill>
                <a:latin typeface="+mn-lt"/>
                <a:ea typeface="+mn-ea"/>
                <a:cs typeface="+mn-cs"/>
              </a:rPr>
              <a:t>paleomagnetic</a:t>
            </a:r>
            <a:r>
              <a:rPr lang="en-US" sz="1200" b="0" i="0" kern="1200" baseline="0" dirty="0" smtClean="0">
                <a:solidFill>
                  <a:schemeClr val="tx1"/>
                </a:solidFill>
                <a:latin typeface="+mn-lt"/>
                <a:ea typeface="+mn-ea"/>
                <a:cs typeface="+mn-cs"/>
              </a:rPr>
              <a:t> data.</a:t>
            </a:r>
          </a:p>
          <a:p>
            <a:pPr marL="0" marR="0" indent="0" algn="l" defTabSz="457200" rtl="0" eaLnBrk="1" fontAlgn="auto" latinLnBrk="0" hangingPunct="1">
              <a:lnSpc>
                <a:spcPct val="100000"/>
              </a:lnSpc>
              <a:spcBef>
                <a:spcPct val="0"/>
              </a:spcBef>
              <a:spcAft>
                <a:spcPts val="0"/>
              </a:spcAft>
              <a:buClrTx/>
              <a:buSzTx/>
              <a:buFontTx/>
              <a:buNone/>
              <a:tabLst/>
              <a:defRPr/>
            </a:pPr>
            <a:r>
              <a:rPr lang="en-US" sz="1200" b="0" i="0" kern="1200" baseline="0" dirty="0" smtClean="0">
                <a:solidFill>
                  <a:schemeClr val="tx1"/>
                </a:solidFill>
                <a:latin typeface="+mn-lt"/>
                <a:ea typeface="+mn-ea"/>
                <a:cs typeface="+mn-cs"/>
              </a:rPr>
              <a:t>3A) APPARENT POLAR WANDER</a:t>
            </a:r>
          </a:p>
          <a:p>
            <a:pPr marL="0" marR="0" indent="0" algn="l" defTabSz="457200" rtl="0" eaLnBrk="1" fontAlgn="auto" latinLnBrk="0" hangingPunct="1">
              <a:lnSpc>
                <a:spcPct val="100000"/>
              </a:lnSpc>
              <a:spcBef>
                <a:spcPct val="0"/>
              </a:spcBef>
              <a:spcAft>
                <a:spcPts val="0"/>
              </a:spcAft>
              <a:buClrTx/>
              <a:buSzTx/>
              <a:buFontTx/>
              <a:buNone/>
              <a:tabLst/>
              <a:defRPr/>
            </a:pPr>
            <a:r>
              <a:rPr lang="en-US" sz="1200" b="0" i="0" kern="1200" baseline="0" dirty="0" smtClean="0">
                <a:solidFill>
                  <a:schemeClr val="tx1"/>
                </a:solidFill>
                <a:latin typeface="+mn-lt"/>
                <a:ea typeface="+mn-ea"/>
                <a:cs typeface="+mn-cs"/>
              </a:rPr>
              <a:t>Geologists measured the </a:t>
            </a:r>
            <a:r>
              <a:rPr lang="en-US" sz="1200" b="0" i="0" kern="1200" baseline="0" dirty="0" err="1" smtClean="0">
                <a:solidFill>
                  <a:schemeClr val="tx1"/>
                </a:solidFill>
                <a:latin typeface="+mn-lt"/>
                <a:ea typeface="+mn-ea"/>
                <a:cs typeface="+mn-cs"/>
              </a:rPr>
              <a:t>paleomagnetic</a:t>
            </a:r>
            <a:r>
              <a:rPr lang="en-US" sz="1200" b="0" i="0" kern="1200" baseline="0" dirty="0" smtClean="0">
                <a:solidFill>
                  <a:schemeClr val="tx1"/>
                </a:solidFill>
                <a:latin typeface="+mn-lt"/>
                <a:ea typeface="+mn-ea"/>
                <a:cs typeface="+mn-cs"/>
              </a:rPr>
              <a:t> dipole of really old rocks.  They discovered that it did not point toward today’s magnetic north pole- it was really far off.  Then, they took measurements from older and older rocks in the same general area on that continent, and found that the </a:t>
            </a:r>
            <a:r>
              <a:rPr lang="en-US" sz="1200" b="0" i="0" kern="1200" baseline="0" dirty="0" err="1" smtClean="0">
                <a:solidFill>
                  <a:schemeClr val="tx1"/>
                </a:solidFill>
                <a:latin typeface="+mn-lt"/>
                <a:ea typeface="+mn-ea"/>
                <a:cs typeface="+mn-cs"/>
              </a:rPr>
              <a:t>paleomagnetic</a:t>
            </a:r>
            <a:r>
              <a:rPr lang="en-US" sz="1200" b="0" i="0" kern="1200" baseline="0" dirty="0" smtClean="0">
                <a:solidFill>
                  <a:schemeClr val="tx1"/>
                </a:solidFill>
                <a:latin typeface="+mn-lt"/>
                <a:ea typeface="+mn-ea"/>
                <a:cs typeface="+mn-cs"/>
              </a:rPr>
              <a:t> dipoles in the rocks pointed toward a north pole that seemed to move all around the globe over time.  This is called an apparent polar wander curve.  To test this theory, they decided to repeat the experiment on a different continent.  If the pole really moved around, the two continents should produce the same apparent polar wander curve.  Their results suggested otherwise! The other continent produced a totally different polar wander curve.  Essentially, rocks from the two different continents seemed to be pointing to two different north pole locations at the same time in history.  A third continent produced yet another different apparent polar wander curve.  The only way to explain this is if the magnetic north pole stayed in roughly the same place, while the continents moved and rotated all around the globe.  If a continent moved toward the north or south, its </a:t>
            </a:r>
            <a:r>
              <a:rPr lang="en-US" sz="1200" b="0" i="0" kern="1200" baseline="0" dirty="0" err="1" smtClean="0">
                <a:solidFill>
                  <a:schemeClr val="tx1"/>
                </a:solidFill>
                <a:latin typeface="+mn-lt"/>
                <a:ea typeface="+mn-ea"/>
                <a:cs typeface="+mn-cs"/>
              </a:rPr>
              <a:t>paleomagnetic</a:t>
            </a:r>
            <a:r>
              <a:rPr lang="en-US" sz="1200" b="0" i="0" kern="1200" baseline="0" dirty="0" smtClean="0">
                <a:solidFill>
                  <a:schemeClr val="tx1"/>
                </a:solidFill>
                <a:latin typeface="+mn-lt"/>
                <a:ea typeface="+mn-ea"/>
                <a:cs typeface="+mn-cs"/>
              </a:rPr>
              <a:t> inclination will be different than the magnetic inclination at that location today.  If a continent rotated, its </a:t>
            </a:r>
            <a:r>
              <a:rPr lang="en-US" sz="1200" b="0" i="0" kern="1200" baseline="0" dirty="0" err="1" smtClean="0">
                <a:solidFill>
                  <a:schemeClr val="tx1"/>
                </a:solidFill>
                <a:latin typeface="+mn-lt"/>
                <a:ea typeface="+mn-ea"/>
                <a:cs typeface="+mn-cs"/>
              </a:rPr>
              <a:t>paleomagnetic</a:t>
            </a:r>
            <a:r>
              <a:rPr lang="en-US" sz="1200" b="0" i="0" kern="1200" baseline="0" dirty="0" smtClean="0">
                <a:solidFill>
                  <a:schemeClr val="tx1"/>
                </a:solidFill>
                <a:latin typeface="+mn-lt"/>
                <a:ea typeface="+mn-ea"/>
                <a:cs typeface="+mn-cs"/>
              </a:rPr>
              <a:t> declination will be different than the magnetic declination at that location today.</a:t>
            </a:r>
          </a:p>
          <a:p>
            <a:pPr marL="0" marR="0" indent="0" algn="l" defTabSz="457200" rtl="0" eaLnBrk="1" fontAlgn="auto" latinLnBrk="0" hangingPunct="1">
              <a:lnSpc>
                <a:spcPct val="100000"/>
              </a:lnSpc>
              <a:spcBef>
                <a:spcPct val="0"/>
              </a:spcBef>
              <a:spcAft>
                <a:spcPts val="0"/>
              </a:spcAft>
              <a:buClrTx/>
              <a:buSzTx/>
              <a:buFontTx/>
              <a:buNone/>
              <a:tabLst/>
              <a:defRPr/>
            </a:pPr>
            <a:r>
              <a:rPr lang="en-US" sz="1200" b="0" i="0" kern="1200" baseline="0" dirty="0" smtClean="0">
                <a:solidFill>
                  <a:schemeClr val="tx1"/>
                </a:solidFill>
                <a:latin typeface="+mn-lt"/>
                <a:ea typeface="+mn-ea"/>
                <a:cs typeface="+mn-cs"/>
              </a:rPr>
              <a:t>3B) MARINE MAGNETIC ANOMALIES</a:t>
            </a:r>
          </a:p>
          <a:p>
            <a:pPr marL="0" marR="0" indent="0" algn="l" defTabSz="457200" rtl="0" eaLnBrk="1" fontAlgn="auto" latinLnBrk="0" hangingPunct="1">
              <a:lnSpc>
                <a:spcPct val="100000"/>
              </a:lnSpc>
              <a:spcBef>
                <a:spcPct val="0"/>
              </a:spcBef>
              <a:spcAft>
                <a:spcPts val="0"/>
              </a:spcAft>
              <a:buClrTx/>
              <a:buSzTx/>
              <a:buFontTx/>
              <a:buNone/>
              <a:tabLst/>
              <a:defRPr/>
            </a:pPr>
            <a:r>
              <a:rPr lang="en-US" sz="1200" b="0" i="0" kern="1200" baseline="0" dirty="0" smtClean="0">
                <a:solidFill>
                  <a:schemeClr val="tx1"/>
                </a:solidFill>
                <a:latin typeface="+mn-lt"/>
                <a:ea typeface="+mn-ea"/>
                <a:cs typeface="+mn-cs"/>
              </a:rPr>
              <a:t>Geologists measured the </a:t>
            </a:r>
            <a:r>
              <a:rPr lang="en-US" sz="1200" b="0" i="0" kern="1200" baseline="0" dirty="0" err="1" smtClean="0">
                <a:solidFill>
                  <a:schemeClr val="tx1"/>
                </a:solidFill>
                <a:latin typeface="+mn-lt"/>
                <a:ea typeface="+mn-ea"/>
                <a:cs typeface="+mn-cs"/>
              </a:rPr>
              <a:t>paleomagnetic</a:t>
            </a:r>
            <a:r>
              <a:rPr lang="en-US" sz="1200" b="0" i="0" kern="1200" baseline="0" dirty="0" smtClean="0">
                <a:solidFill>
                  <a:schemeClr val="tx1"/>
                </a:solidFill>
                <a:latin typeface="+mn-lt"/>
                <a:ea typeface="+mn-ea"/>
                <a:cs typeface="+mn-cs"/>
              </a:rPr>
              <a:t> dipole of rock layers going far, far back in time.  They used a technique called isotope dating to measure the ages of the rocks.  They discovered that the dipole flipped its polarity at different times in geologic history, consistently across the globe.  These are records of magnetic reversals, or changes in the direction of the whole earth’s magnetic field.  Geologists came up with a timeline of magnetic reversals, from normal to reverse to normal to reverse, and so on.  They had a theory that the ocean floor was being created by rising magma along mid ocean ridges, and spreading outward as it cooled, pushing the continents apart.  They suggested that if that was true, then the </a:t>
            </a:r>
            <a:r>
              <a:rPr lang="en-US" sz="1200" b="0" i="0" kern="1200" baseline="0" dirty="0" err="1" smtClean="0">
                <a:solidFill>
                  <a:schemeClr val="tx1"/>
                </a:solidFill>
                <a:latin typeface="+mn-lt"/>
                <a:ea typeface="+mn-ea"/>
                <a:cs typeface="+mn-cs"/>
              </a:rPr>
              <a:t>paleomagnetic</a:t>
            </a:r>
            <a:r>
              <a:rPr lang="en-US" sz="1200" b="0" i="0" kern="1200" baseline="0" dirty="0" smtClean="0">
                <a:solidFill>
                  <a:schemeClr val="tx1"/>
                </a:solidFill>
                <a:latin typeface="+mn-lt"/>
                <a:ea typeface="+mn-ea"/>
                <a:cs typeface="+mn-cs"/>
              </a:rPr>
              <a:t> dipoles recorded in the ocean floor should match today’s magnetic field at the mid ocean ridge, and have a symmetric pattern on either side of the ridge or normal-reverse-normal-reverse.  In the 1950s, geophysicists made measurements by towing a magnetometer behind a ship and driving over the mid ocean ridge.  The magnetic anomalies that they recorded across the ocean floor matched the pattern predicted using the magnetic reversal timeline.  This is proof that new ocean floor is created at mid ocean ridges and that the oceanic crust is spreading apart at mid ocean ridges.  This is one important part of plate tectonics.</a:t>
            </a:r>
          </a:p>
          <a:p>
            <a:pPr marL="0" marR="0" indent="0" algn="l" defTabSz="457200" rtl="0" eaLnBrk="1" fontAlgn="auto" latinLnBrk="0" hangingPunct="1">
              <a:lnSpc>
                <a:spcPct val="100000"/>
              </a:lnSpc>
              <a:spcBef>
                <a:spcPct val="0"/>
              </a:spcBef>
              <a:spcAft>
                <a:spcPts val="0"/>
              </a:spcAft>
              <a:buClrTx/>
              <a:buSzTx/>
              <a:buFontTx/>
              <a:buNone/>
              <a:tabLst/>
              <a:defRPr/>
            </a:pPr>
            <a:endParaRPr lang="en-US" sz="1200" b="0" i="0" kern="1200" baseline="0" dirty="0" smtClean="0">
              <a:solidFill>
                <a:schemeClr val="tx1"/>
              </a:solidFill>
              <a:latin typeface="+mn-lt"/>
              <a:ea typeface="+mn-ea"/>
              <a:cs typeface="+mn-cs"/>
            </a:endParaRPr>
          </a:p>
          <a:p>
            <a:pPr eaLnBrk="1" hangingPunct="1">
              <a:spcBef>
                <a:spcPct val="0"/>
              </a:spcBef>
            </a:pPr>
            <a:endParaRPr lang="en-US" sz="1200" b="1" i="0" kern="1200" dirty="0" smtClean="0">
              <a:solidFill>
                <a:schemeClr val="tx1"/>
              </a:solidFill>
              <a:latin typeface="+mn-lt"/>
              <a:ea typeface="+mn-ea"/>
              <a:cs typeface="+mn-cs"/>
            </a:endParaRPr>
          </a:p>
          <a:p>
            <a:pPr eaLnBrk="1" hangingPunct="1">
              <a:spcBef>
                <a:spcPct val="0"/>
              </a:spcBef>
            </a:pPr>
            <a:endParaRPr lang="en-US" sz="1200" b="1" i="0" kern="1200" dirty="0" smtClean="0">
              <a:solidFill>
                <a:schemeClr val="tx1"/>
              </a:solidFill>
              <a:latin typeface="+mn-lt"/>
              <a:ea typeface="+mn-ea"/>
              <a:cs typeface="+mn-cs"/>
            </a:endParaRPr>
          </a:p>
          <a:p>
            <a:pPr eaLnBrk="1" hangingPunct="1">
              <a:spcBef>
                <a:spcPct val="0"/>
              </a:spcBef>
            </a:pPr>
            <a:r>
              <a:rPr lang="en-US" sz="1200" b="1" i="0" kern="1200" baseline="0" dirty="0" smtClean="0">
                <a:solidFill>
                  <a:schemeClr val="tx1"/>
                </a:solidFill>
                <a:latin typeface="+mn-lt"/>
                <a:ea typeface="+mn-ea"/>
                <a:cs typeface="+mn-cs"/>
              </a:rPr>
              <a:t>IMAGE CREDIT:</a:t>
            </a:r>
            <a:r>
              <a:rPr lang="en-US" sz="1200" b="0" i="0" kern="1200" baseline="0" dirty="0" smtClean="0">
                <a:solidFill>
                  <a:schemeClr val="tx1"/>
                </a:solidFill>
                <a:latin typeface="+mn-lt"/>
                <a:ea typeface="ヒラギノ角ゴ Pro W3" pitchFamily="1" charset="-128"/>
                <a:cs typeface="ヒラギノ角ゴ Pro W3" pitchFamily="1" charset="-128"/>
              </a:rPr>
              <a:t> </a:t>
            </a:r>
            <a:r>
              <a:rPr lang="en-US" sz="1200" kern="1200" dirty="0" smtClean="0">
                <a:solidFill>
                  <a:schemeClr val="tx1"/>
                </a:solidFill>
                <a:latin typeface="+mn-lt"/>
                <a:ea typeface="+mn-ea"/>
                <a:cs typeface="+mn-cs"/>
              </a:rPr>
              <a:t>“Earth: portrait of a planet” by </a:t>
            </a:r>
            <a:r>
              <a:rPr lang="en-US" sz="1200" kern="1200" dirty="0" err="1" smtClean="0">
                <a:solidFill>
                  <a:schemeClr val="tx1"/>
                </a:solidFill>
                <a:latin typeface="+mn-lt"/>
                <a:ea typeface="+mn-ea"/>
                <a:cs typeface="+mn-cs"/>
              </a:rPr>
              <a:t>Marshak</a:t>
            </a:r>
            <a:r>
              <a:rPr lang="en-US" sz="1200" kern="1200" dirty="0" smtClean="0">
                <a:solidFill>
                  <a:schemeClr val="tx1"/>
                </a:solidFill>
                <a:latin typeface="+mn-lt"/>
                <a:ea typeface="+mn-ea"/>
                <a:cs typeface="+mn-cs"/>
              </a:rPr>
              <a:t> 2012</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b="1" i="0" kern="1200" dirty="0" smtClean="0">
                <a:solidFill>
                  <a:schemeClr val="tx1"/>
                </a:solidFill>
                <a:latin typeface="+mn-lt"/>
                <a:ea typeface="+mn-ea"/>
                <a:cs typeface="+mn-cs"/>
              </a:rPr>
              <a:t>WEBSITES</a:t>
            </a:r>
            <a:r>
              <a:rPr lang="en-US" sz="1200" b="1" i="0" kern="1200" baseline="0" dirty="0" smtClean="0">
                <a:solidFill>
                  <a:schemeClr val="tx1"/>
                </a:solidFill>
                <a:latin typeface="+mn-lt"/>
                <a:ea typeface="+mn-ea"/>
                <a:cs typeface="+mn-cs"/>
              </a:rPr>
              <a:t> USED:</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http://</a:t>
            </a:r>
            <a:r>
              <a:rPr lang="en-US" sz="1200" kern="1200" dirty="0" err="1" smtClean="0">
                <a:solidFill>
                  <a:schemeClr val="tx1"/>
                </a:solidFill>
                <a:latin typeface="+mn-lt"/>
                <a:ea typeface="+mn-ea"/>
                <a:cs typeface="+mn-cs"/>
              </a:rPr>
              <a:t>en.wikipedia.org/wiki/Paleomagnetism</a:t>
            </a:r>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r>
              <a:rPr lang="en-US" sz="1200" dirty="0" smtClean="0">
                <a:latin typeface="Lucida Grande" pitchFamily="1" charset="0"/>
                <a:ea typeface="Lucida Grande" pitchFamily="1" charset="0"/>
                <a:cs typeface="Lucida Grande" pitchFamily="1" charset="0"/>
                <a:sym typeface="Lucida Grande" pitchFamily="1" charset="0"/>
              </a:rPr>
              <a:t>This slide, and the following slides can</a:t>
            </a:r>
            <a:r>
              <a:rPr lang="en-US" sz="1200" baseline="0" dirty="0" smtClean="0">
                <a:latin typeface="Lucida Grande" pitchFamily="1" charset="0"/>
                <a:ea typeface="Lucida Grande" pitchFamily="1" charset="0"/>
                <a:cs typeface="Lucida Grande" pitchFamily="1" charset="0"/>
                <a:sym typeface="Lucida Grande" pitchFamily="1" charset="0"/>
              </a:rPr>
              <a:t> be used in a whole-class discussion of each piece of evidence, if needed.  All of the information that the students need should be included in the “Evidence Sheets” and in the “Research Notes” questions.  These slides should only be used in case some concepts are difficult, and the class needs some extra explanation.</a:t>
            </a:r>
            <a:endParaRPr lang="en-US" sz="1200" dirty="0" smtClean="0">
              <a:latin typeface="Lucida Grande" pitchFamily="1" charset="0"/>
              <a:ea typeface="Lucida Grande" pitchFamily="1" charset="0"/>
              <a:cs typeface="Lucida Grande" pitchFamily="1" charset="0"/>
              <a:sym typeface="Lucida Grande" pitchFamily="1" charset="0"/>
            </a:endParaRPr>
          </a:p>
          <a:p>
            <a:pPr eaLnBrk="1" hangingPunct="1">
              <a:spcBef>
                <a:spcPct val="0"/>
              </a:spcBef>
            </a:pPr>
            <a:endParaRPr lang="en-US" sz="1200" b="1" i="0" kern="1200" dirty="0" smtClean="0">
              <a:solidFill>
                <a:schemeClr val="tx1"/>
              </a:solidFill>
              <a:latin typeface="+mn-lt"/>
              <a:ea typeface="+mn-ea"/>
              <a:cs typeface="+mn-cs"/>
            </a:endParaRPr>
          </a:p>
          <a:p>
            <a:pPr eaLnBrk="1" hangingPunct="1">
              <a:spcBef>
                <a:spcPct val="0"/>
              </a:spcBef>
            </a:pPr>
            <a:endParaRPr lang="en-US" sz="1200" b="1" i="0" kern="1200" dirty="0" smtClean="0">
              <a:solidFill>
                <a:schemeClr val="tx1"/>
              </a:solidFill>
              <a:latin typeface="+mn-lt"/>
              <a:ea typeface="+mn-ea"/>
              <a:cs typeface="+mn-cs"/>
            </a:endParaRPr>
          </a:p>
          <a:p>
            <a:pPr eaLnBrk="1" hangingPunct="1">
              <a:spcBef>
                <a:spcPct val="0"/>
              </a:spcBef>
            </a:pPr>
            <a:r>
              <a:rPr lang="en-US" sz="1200" b="1" i="0" kern="1200" baseline="0" dirty="0" smtClean="0">
                <a:solidFill>
                  <a:schemeClr val="tx1"/>
                </a:solidFill>
                <a:latin typeface="+mn-lt"/>
                <a:ea typeface="+mn-ea"/>
                <a:cs typeface="+mn-cs"/>
              </a:rPr>
              <a:t>IMAGE CREDIT:</a:t>
            </a:r>
            <a:r>
              <a:rPr lang="en-US" sz="1200" b="0" i="0" kern="1200" baseline="0" dirty="0" smtClean="0">
                <a:solidFill>
                  <a:schemeClr val="tx1"/>
                </a:solidFill>
                <a:latin typeface="+mn-lt"/>
                <a:ea typeface="ヒラギノ角ゴ Pro W3" pitchFamily="1" charset="-128"/>
                <a:cs typeface="ヒラギノ角ゴ Pro W3" pitchFamily="1" charset="-128"/>
              </a:rPr>
              <a:t> all three from </a:t>
            </a:r>
            <a:r>
              <a:rPr lang="en-US" sz="1200" kern="1200" dirty="0" smtClean="0">
                <a:solidFill>
                  <a:schemeClr val="tx1"/>
                </a:solidFill>
                <a:latin typeface="+mn-lt"/>
                <a:ea typeface="+mn-ea"/>
                <a:cs typeface="+mn-cs"/>
              </a:rPr>
              <a:t>“Earth: portrait of a planet” by </a:t>
            </a:r>
            <a:r>
              <a:rPr lang="en-US" sz="1200" kern="1200" dirty="0" err="1" smtClean="0">
                <a:solidFill>
                  <a:schemeClr val="tx1"/>
                </a:solidFill>
                <a:latin typeface="+mn-lt"/>
                <a:ea typeface="+mn-ea"/>
                <a:cs typeface="+mn-cs"/>
              </a:rPr>
              <a:t>Marshak</a:t>
            </a:r>
            <a:r>
              <a:rPr lang="en-US" sz="1200" kern="1200" dirty="0" smtClean="0">
                <a:solidFill>
                  <a:schemeClr val="tx1"/>
                </a:solidFill>
                <a:latin typeface="+mn-lt"/>
                <a:ea typeface="+mn-ea"/>
                <a:cs typeface="+mn-cs"/>
              </a:rPr>
              <a:t> 2012</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MAIN THOUGHT: The magnetic field recorded in rocks on different continents seem to suggest that in the past the Earth’s magnetic north pole existed in many places at one time.  This isn’t possible.  The</a:t>
            </a:r>
            <a:r>
              <a:rPr lang="en-US" sz="1200" kern="1200" baseline="0" dirty="0" smtClean="0">
                <a:solidFill>
                  <a:schemeClr val="tx1"/>
                </a:solidFill>
                <a:latin typeface="+mn-lt"/>
                <a:ea typeface="+mn-ea"/>
                <a:cs typeface="+mn-cs"/>
              </a:rPr>
              <a:t> continents containing these rocks must have moved around and rotated separately, so that the the locked-in magnetic field direction doesn’t point toward the north pole anymore.</a:t>
            </a: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r>
              <a:rPr lang="en-US" sz="1200" dirty="0" smtClean="0">
                <a:latin typeface="Lucida Grande" pitchFamily="1" charset="0"/>
                <a:ea typeface="Lucida Grande" pitchFamily="1" charset="0"/>
                <a:cs typeface="Lucida Grande" pitchFamily="1" charset="0"/>
                <a:sym typeface="Lucida Grande" pitchFamily="1" charset="0"/>
              </a:rPr>
              <a:t>This slide, and the following slides can</a:t>
            </a:r>
            <a:r>
              <a:rPr lang="en-US" sz="1200" baseline="0" dirty="0" smtClean="0">
                <a:latin typeface="Lucida Grande" pitchFamily="1" charset="0"/>
                <a:ea typeface="Lucida Grande" pitchFamily="1" charset="0"/>
                <a:cs typeface="Lucida Grande" pitchFamily="1" charset="0"/>
                <a:sym typeface="Lucida Grande" pitchFamily="1" charset="0"/>
              </a:rPr>
              <a:t> be used in a whole-class discussion of each piece of evidence, if needed.  All of the information that the students need should be included in the “Evidence Sheets” and in the “Research Notes” questions.  These slides should only be used in case some concepts are difficult, and the class needs some extra explanation.</a:t>
            </a:r>
            <a:endParaRPr lang="en-US" sz="1200" dirty="0" smtClean="0">
              <a:latin typeface="Lucida Grande" pitchFamily="1" charset="0"/>
              <a:ea typeface="Lucida Grande" pitchFamily="1" charset="0"/>
              <a:cs typeface="Lucida Grande" pitchFamily="1" charset="0"/>
              <a:sym typeface="Lucida Grande" pitchFamily="1" charset="0"/>
            </a:endParaRPr>
          </a:p>
          <a:p>
            <a:pPr eaLnBrk="1" hangingPunct="1">
              <a:spcBef>
                <a:spcPct val="0"/>
              </a:spcBef>
            </a:pPr>
            <a:endParaRPr lang="en-US" sz="1200" b="1" i="0" kern="1200" dirty="0" smtClean="0">
              <a:solidFill>
                <a:schemeClr val="tx1"/>
              </a:solidFill>
              <a:latin typeface="+mn-lt"/>
              <a:ea typeface="+mn-ea"/>
              <a:cs typeface="+mn-cs"/>
            </a:endParaRPr>
          </a:p>
          <a:p>
            <a:pPr eaLnBrk="1" hangingPunct="1">
              <a:spcBef>
                <a:spcPct val="0"/>
              </a:spcBef>
            </a:pPr>
            <a:endParaRPr lang="en-US" sz="1200" b="1" i="0" kern="1200" dirty="0" smtClean="0">
              <a:solidFill>
                <a:schemeClr val="tx1"/>
              </a:solidFill>
              <a:latin typeface="+mn-lt"/>
              <a:ea typeface="+mn-ea"/>
              <a:cs typeface="+mn-cs"/>
            </a:endParaRPr>
          </a:p>
          <a:p>
            <a:pPr eaLnBrk="1" hangingPunct="1">
              <a:spcBef>
                <a:spcPct val="0"/>
              </a:spcBef>
            </a:pPr>
            <a:r>
              <a:rPr lang="en-US" sz="1200" b="1" i="0" kern="1200" baseline="0" dirty="0" smtClean="0">
                <a:solidFill>
                  <a:schemeClr val="tx1"/>
                </a:solidFill>
                <a:latin typeface="+mn-lt"/>
                <a:ea typeface="+mn-ea"/>
                <a:cs typeface="+mn-cs"/>
              </a:rPr>
              <a:t>IMAGE CREDIT:</a:t>
            </a:r>
            <a:r>
              <a:rPr lang="en-US" sz="1200" b="0" i="0" kern="1200" baseline="0" dirty="0" smtClean="0">
                <a:solidFill>
                  <a:schemeClr val="tx1"/>
                </a:solidFill>
                <a:latin typeface="+mn-lt"/>
                <a:ea typeface="ヒラギノ角ゴ Pro W3" pitchFamily="1" charset="-128"/>
                <a:cs typeface="ヒラギノ角ゴ Pro W3" pitchFamily="1" charset="-128"/>
              </a:rPr>
              <a:t> </a:t>
            </a:r>
            <a:r>
              <a:rPr lang="en-US" sz="1200" kern="1200" dirty="0" smtClean="0">
                <a:solidFill>
                  <a:schemeClr val="tx1"/>
                </a:solidFill>
                <a:latin typeface="+mn-lt"/>
                <a:ea typeface="+mn-ea"/>
                <a:cs typeface="+mn-cs"/>
              </a:rPr>
              <a:t>“Earth: portrait of a planet” by </a:t>
            </a:r>
            <a:r>
              <a:rPr lang="en-US" sz="1200" kern="1200" dirty="0" err="1" smtClean="0">
                <a:solidFill>
                  <a:schemeClr val="tx1"/>
                </a:solidFill>
                <a:latin typeface="+mn-lt"/>
                <a:ea typeface="+mn-ea"/>
                <a:cs typeface="+mn-cs"/>
              </a:rPr>
              <a:t>Marshak</a:t>
            </a:r>
            <a:r>
              <a:rPr lang="en-US" sz="1200" kern="1200" dirty="0" smtClean="0">
                <a:solidFill>
                  <a:schemeClr val="tx1"/>
                </a:solidFill>
                <a:latin typeface="+mn-lt"/>
                <a:ea typeface="+mn-ea"/>
                <a:cs typeface="+mn-cs"/>
              </a:rPr>
              <a:t> 2012</a:t>
            </a:r>
          </a:p>
          <a:p>
            <a:endParaRPr lang="en-US"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MAIN THOUGHT: After Wegener’s death, new technology allowed scientists to see the shape of the sea floor.  It</a:t>
            </a:r>
            <a:r>
              <a:rPr lang="en-US" sz="1200" kern="1200" baseline="0" dirty="0" smtClean="0">
                <a:solidFill>
                  <a:schemeClr val="tx1"/>
                </a:solidFill>
                <a:latin typeface="+mn-lt"/>
                <a:ea typeface="+mn-ea"/>
                <a:cs typeface="+mn-cs"/>
              </a:rPr>
              <a:t> is symmetric about the mid-ocean ridge in the middle. The brand new, warmer oceanic crust is less dense than the older, cooler oceanic crust.  That’s why the bathymetry at the mid ocean ridge is higher than at the abyssal plains.  This piece of evidence is consistent with sea-floor spreading, which moves the continents.</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r>
              <a:rPr lang="en-US" sz="1200" dirty="0" smtClean="0">
                <a:latin typeface="Lucida Grande" pitchFamily="1" charset="0"/>
                <a:ea typeface="Lucida Grande" pitchFamily="1" charset="0"/>
                <a:cs typeface="Lucida Grande" pitchFamily="1" charset="0"/>
                <a:sym typeface="Lucida Grande" pitchFamily="1" charset="0"/>
              </a:rPr>
              <a:t>This slide, and the following slides can</a:t>
            </a:r>
            <a:r>
              <a:rPr lang="en-US" sz="1200" baseline="0" dirty="0" smtClean="0">
                <a:latin typeface="Lucida Grande" pitchFamily="1" charset="0"/>
                <a:ea typeface="Lucida Grande" pitchFamily="1" charset="0"/>
                <a:cs typeface="Lucida Grande" pitchFamily="1" charset="0"/>
                <a:sym typeface="Lucida Grande" pitchFamily="1" charset="0"/>
              </a:rPr>
              <a:t> be used in a whole-class discussion of each piece of evidence, if needed.  All of the information that the students need should be included in the “Evidence Sheets” and in the “Research Notes” questions.  These slides should only be used in case some concepts are difficult, and the class needs some extra explanation.</a:t>
            </a:r>
            <a:endParaRPr lang="en-US" sz="1200" dirty="0" smtClean="0">
              <a:latin typeface="Lucida Grande" pitchFamily="1" charset="0"/>
              <a:ea typeface="Lucida Grande" pitchFamily="1" charset="0"/>
              <a:cs typeface="Lucida Grande" pitchFamily="1" charset="0"/>
              <a:sym typeface="Lucida Grande" pitchFamily="1" charset="0"/>
            </a:endParaRPr>
          </a:p>
          <a:p>
            <a:pPr eaLnBrk="1" hangingPunct="1">
              <a:spcBef>
                <a:spcPct val="0"/>
              </a:spcBef>
            </a:pPr>
            <a:endParaRPr lang="en-US" sz="1200" b="1" i="0" kern="1200" dirty="0" smtClean="0">
              <a:solidFill>
                <a:schemeClr val="tx1"/>
              </a:solidFill>
              <a:latin typeface="+mn-lt"/>
              <a:ea typeface="+mn-ea"/>
              <a:cs typeface="+mn-cs"/>
            </a:endParaRPr>
          </a:p>
          <a:p>
            <a:pPr eaLnBrk="1" hangingPunct="1">
              <a:spcBef>
                <a:spcPct val="0"/>
              </a:spcBef>
            </a:pPr>
            <a:endParaRPr lang="en-US" sz="1200" b="1" i="0" kern="1200" dirty="0" smtClean="0">
              <a:solidFill>
                <a:schemeClr val="tx1"/>
              </a:solidFill>
              <a:latin typeface="+mn-lt"/>
              <a:ea typeface="+mn-ea"/>
              <a:cs typeface="+mn-cs"/>
            </a:endParaRPr>
          </a:p>
          <a:p>
            <a:pPr eaLnBrk="1" hangingPunct="1">
              <a:spcBef>
                <a:spcPct val="0"/>
              </a:spcBef>
            </a:pPr>
            <a:r>
              <a:rPr lang="en-US" sz="1200" b="1" i="0" kern="1200" baseline="0" dirty="0" smtClean="0">
                <a:solidFill>
                  <a:schemeClr val="tx1"/>
                </a:solidFill>
                <a:latin typeface="+mn-lt"/>
                <a:ea typeface="+mn-ea"/>
                <a:cs typeface="+mn-cs"/>
              </a:rPr>
              <a:t>IMAGE CREDIT:</a:t>
            </a:r>
            <a:r>
              <a:rPr lang="en-US" sz="1200" b="0" i="0" kern="1200" baseline="0" dirty="0" smtClean="0">
                <a:solidFill>
                  <a:schemeClr val="tx1"/>
                </a:solidFill>
                <a:latin typeface="+mn-lt"/>
                <a:ea typeface="ヒラギノ角ゴ Pro W3" pitchFamily="1" charset="-128"/>
                <a:cs typeface="ヒラギノ角ゴ Pro W3" pitchFamily="1" charset="-128"/>
              </a:rPr>
              <a:t> </a:t>
            </a:r>
            <a:r>
              <a:rPr lang="en-US" sz="1200" kern="1200" dirty="0" smtClean="0">
                <a:solidFill>
                  <a:schemeClr val="tx1"/>
                </a:solidFill>
                <a:latin typeface="+mn-lt"/>
                <a:ea typeface="+mn-ea"/>
                <a:cs typeface="+mn-cs"/>
              </a:rPr>
              <a:t>“Earth: portrait of a planet” by </a:t>
            </a:r>
            <a:r>
              <a:rPr lang="en-US" sz="1200" kern="1200" dirty="0" err="1" smtClean="0">
                <a:solidFill>
                  <a:schemeClr val="tx1"/>
                </a:solidFill>
                <a:latin typeface="+mn-lt"/>
                <a:ea typeface="+mn-ea"/>
                <a:cs typeface="+mn-cs"/>
              </a:rPr>
              <a:t>Marshak</a:t>
            </a:r>
            <a:r>
              <a:rPr lang="en-US" sz="1200" kern="1200" dirty="0" smtClean="0">
                <a:solidFill>
                  <a:schemeClr val="tx1"/>
                </a:solidFill>
                <a:latin typeface="+mn-lt"/>
                <a:ea typeface="+mn-ea"/>
                <a:cs typeface="+mn-cs"/>
              </a:rPr>
              <a:t> 2012</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MAIN THOUGHTS: 1) There is more heat flow at mid ocean ridges than there is away from mid ocean ridges.  This means that magma</a:t>
            </a:r>
            <a:r>
              <a:rPr lang="en-US" sz="1200" kern="1200" baseline="0" dirty="0" smtClean="0">
                <a:solidFill>
                  <a:schemeClr val="tx1"/>
                </a:solidFill>
                <a:latin typeface="+mn-lt"/>
                <a:ea typeface="+mn-ea"/>
                <a:cs typeface="+mn-cs"/>
              </a:rPr>
              <a:t> is rising at the mid ocean ridges.</a:t>
            </a:r>
            <a:r>
              <a:rPr lang="en-US" sz="1200" kern="1200" dirty="0" smtClean="0">
                <a:solidFill>
                  <a:schemeClr val="tx1"/>
                </a:solidFill>
                <a:latin typeface="+mn-lt"/>
                <a:ea typeface="+mn-ea"/>
                <a:cs typeface="+mn-cs"/>
              </a:rPr>
              <a:t>  2) Sediments take a long time to accumulate on the sea floor.  Thicker sediments mean that the sea floor has been exposed for a long time.  This means that the area near the mid ocean ridge is very young, and the area</a:t>
            </a:r>
            <a:r>
              <a:rPr lang="en-US" sz="1200" kern="1200" baseline="0" dirty="0" smtClean="0">
                <a:solidFill>
                  <a:schemeClr val="tx1"/>
                </a:solidFill>
                <a:latin typeface="+mn-lt"/>
                <a:ea typeface="+mn-ea"/>
                <a:cs typeface="+mn-cs"/>
              </a:rPr>
              <a:t> away from the mid ocean ridge is older.</a:t>
            </a:r>
            <a:r>
              <a:rPr lang="en-US" sz="1200" kern="120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latin typeface="+mn-lt"/>
                <a:ea typeface="+mn-ea"/>
                <a:cs typeface="+mn-cs"/>
              </a:rPr>
              <a:t>These two pieces of evidence are consistent with the idea of “sea floor spreading”.  Magma is rising at mid ocean ridges, creating new ocean floor, and pushing the ocean floor apart and moving the continents along with it.</a:t>
            </a: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sz="1200" dirty="0" smtClean="0">
                <a:latin typeface="Lucida Grande" pitchFamily="1" charset="0"/>
                <a:ea typeface="Lucida Grande" pitchFamily="1" charset="0"/>
                <a:cs typeface="Lucida Grande" pitchFamily="1" charset="0"/>
                <a:sym typeface="Lucida Grande" pitchFamily="1" charset="0"/>
              </a:rPr>
              <a:t>This slide, and the following slides can</a:t>
            </a:r>
            <a:r>
              <a:rPr lang="en-US" sz="1200" baseline="0" dirty="0" smtClean="0">
                <a:latin typeface="Lucida Grande" pitchFamily="1" charset="0"/>
                <a:ea typeface="Lucida Grande" pitchFamily="1" charset="0"/>
                <a:cs typeface="Lucida Grande" pitchFamily="1" charset="0"/>
                <a:sym typeface="Lucida Grande" pitchFamily="1" charset="0"/>
              </a:rPr>
              <a:t> be used in a whole-class discussion of each piece of evidence, if needed.  All of the information that the students need should be included in the “Evidence Sheets” and in the “Research Notes” questions.  These slides should only be used in case some concepts are difficult, and the class needs some extra explanation.</a:t>
            </a:r>
            <a:endParaRPr lang="en-US" sz="1200" dirty="0" smtClean="0">
              <a:latin typeface="Lucida Grande" pitchFamily="1" charset="0"/>
              <a:ea typeface="Lucida Grande" pitchFamily="1" charset="0"/>
              <a:cs typeface="Lucida Grande" pitchFamily="1" charset="0"/>
              <a:sym typeface="Lucida Grande" pitchFamily="1" charset="0"/>
            </a:endParaRPr>
          </a:p>
          <a:p>
            <a:pPr eaLnBrk="1" hangingPunct="1">
              <a:spcBef>
                <a:spcPct val="0"/>
              </a:spcBef>
            </a:pPr>
            <a:endParaRPr lang="en-US" sz="1200" b="1" i="0" kern="1200" dirty="0" smtClean="0">
              <a:solidFill>
                <a:schemeClr val="tx1"/>
              </a:solidFill>
              <a:latin typeface="+mn-lt"/>
              <a:ea typeface="+mn-ea"/>
              <a:cs typeface="+mn-cs"/>
            </a:endParaRPr>
          </a:p>
          <a:p>
            <a:pPr eaLnBrk="1" hangingPunct="1">
              <a:spcBef>
                <a:spcPct val="0"/>
              </a:spcBef>
            </a:pPr>
            <a:endParaRPr lang="en-US" sz="1200" b="1" i="0" kern="1200" dirty="0" smtClean="0">
              <a:solidFill>
                <a:schemeClr val="tx1"/>
              </a:solidFill>
              <a:latin typeface="+mn-lt"/>
              <a:ea typeface="+mn-ea"/>
              <a:cs typeface="+mn-cs"/>
            </a:endParaRPr>
          </a:p>
          <a:p>
            <a:pPr eaLnBrk="1" hangingPunct="1">
              <a:spcBef>
                <a:spcPct val="0"/>
              </a:spcBef>
            </a:pPr>
            <a:r>
              <a:rPr lang="en-US" sz="1200" b="1" i="0" kern="1200" baseline="0" dirty="0" smtClean="0">
                <a:solidFill>
                  <a:schemeClr val="tx1"/>
                </a:solidFill>
                <a:latin typeface="+mn-lt"/>
                <a:ea typeface="+mn-ea"/>
                <a:cs typeface="+mn-cs"/>
              </a:rPr>
              <a:t>IMAGE CREDIT:</a:t>
            </a:r>
            <a:r>
              <a:rPr lang="en-US" sz="1200" dirty="0" smtClean="0">
                <a:latin typeface="Lucida Grande" pitchFamily="1" charset="0"/>
                <a:ea typeface="Lucida Grande" pitchFamily="1" charset="0"/>
                <a:cs typeface="Lucida Grande" pitchFamily="1" charset="0"/>
                <a:sym typeface="Lucida Grande" pitchFamily="1" charset="0"/>
              </a:rPr>
              <a:t> Prof. David </a:t>
            </a:r>
            <a:r>
              <a:rPr lang="en-US" sz="1200" dirty="0" err="1" smtClean="0">
                <a:latin typeface="Lucida Grande" pitchFamily="1" charset="0"/>
                <a:ea typeface="Lucida Grande" pitchFamily="1" charset="0"/>
                <a:cs typeface="Lucida Grande" pitchFamily="1" charset="0"/>
                <a:sym typeface="Lucida Grande" pitchFamily="1" charset="0"/>
              </a:rPr>
              <a:t>Sandwell</a:t>
            </a:r>
            <a:r>
              <a:rPr lang="en-US" sz="1200" dirty="0" smtClean="0">
                <a:latin typeface="Lucida Grande" pitchFamily="1" charset="0"/>
                <a:ea typeface="Lucida Grande" pitchFamily="1" charset="0"/>
                <a:cs typeface="Lucida Grande" pitchFamily="1" charset="0"/>
                <a:sym typeface="Lucida Grande" pitchFamily="1" charset="0"/>
              </a:rPr>
              <a:t> at SIO.</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latin typeface="+mn-lt"/>
                <a:ea typeface="+mn-ea"/>
                <a:cs typeface="+mn-cs"/>
              </a:rPr>
              <a:t>MAIN THOUGHT: earthquakes do not occur at random locations around the world.  There are certain areas that have lots of earthquakes, and other areas that have few. </a:t>
            </a:r>
            <a:r>
              <a:rPr lang="en-US" sz="1200" kern="1200" baseline="0" dirty="0" smtClean="0">
                <a:solidFill>
                  <a:schemeClr val="tx1"/>
                </a:solidFill>
                <a:latin typeface="+mn-lt"/>
                <a:ea typeface="+mn-ea"/>
                <a:cs typeface="+mn-cs"/>
              </a:rPr>
              <a:t>Earthquakes occur when there is sudden motion on a fault, and faults often make up the boundary between tectonic plates. </a:t>
            </a:r>
            <a:r>
              <a:rPr lang="en-US" sz="1200" kern="1200" dirty="0" smtClean="0">
                <a:solidFill>
                  <a:schemeClr val="tx1"/>
                </a:solidFill>
                <a:latin typeface="+mn-lt"/>
                <a:ea typeface="+mn-ea"/>
                <a:cs typeface="+mn-cs"/>
              </a:rPr>
              <a:t>The</a:t>
            </a:r>
            <a:r>
              <a:rPr lang="en-US" sz="1200" kern="1200" baseline="0" dirty="0" smtClean="0">
                <a:solidFill>
                  <a:schemeClr val="tx1"/>
                </a:solidFill>
                <a:latin typeface="+mn-lt"/>
                <a:ea typeface="+mn-ea"/>
                <a:cs typeface="+mn-cs"/>
              </a:rPr>
              <a:t> earthquakes mostly occur along the boundaries of major tectonic plates.  </a:t>
            </a:r>
            <a:endParaRPr lang="en-US" sz="1200" kern="1200" dirty="0" smtClean="0">
              <a:solidFill>
                <a:schemeClr val="tx1"/>
              </a:solidFill>
              <a:latin typeface="+mn-lt"/>
              <a:ea typeface="+mn-ea"/>
              <a:cs typeface="+mn-cs"/>
            </a:endParaRPr>
          </a:p>
          <a:p>
            <a:endParaRPr lang="en-US" baseline="0"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12</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665679344"/>
      </p:ext>
    </p:extLst>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latin typeface="Lucida Grande" pitchFamily="1" charset="0"/>
                <a:ea typeface="Lucida Grande" pitchFamily="1" charset="0"/>
                <a:cs typeface="Lucida Grande" pitchFamily="1" charset="0"/>
                <a:sym typeface="Lucida Grande" pitchFamily="1" charset="0"/>
              </a:rPr>
              <a:t>This slide, and the following slides can</a:t>
            </a:r>
            <a:r>
              <a:rPr lang="en-US" sz="1200" baseline="0" dirty="0" smtClean="0">
                <a:latin typeface="Lucida Grande" pitchFamily="1" charset="0"/>
                <a:ea typeface="Lucida Grande" pitchFamily="1" charset="0"/>
                <a:cs typeface="Lucida Grande" pitchFamily="1" charset="0"/>
                <a:sym typeface="Lucida Grande" pitchFamily="1" charset="0"/>
              </a:rPr>
              <a:t> be used in a whole-class discussion of each piece of evidence, if needed.  All of the information that the students need should be included in the “Evidence Sheets” and in the “Research Notes” questions.  These slides should only be used in case some concepts are difficult, and the class needs some extra explanation.</a:t>
            </a:r>
            <a:endParaRPr lang="en-US" sz="1200" dirty="0" smtClean="0">
              <a:latin typeface="Lucida Grande" pitchFamily="1" charset="0"/>
              <a:ea typeface="Lucida Grande" pitchFamily="1" charset="0"/>
              <a:cs typeface="Lucida Grande" pitchFamily="1" charset="0"/>
              <a:sym typeface="Lucida Grande" pitchFamily="1" charset="0"/>
            </a:endParaRPr>
          </a:p>
          <a:p>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b="1" i="0" kern="1200" baseline="0" dirty="0" smtClean="0">
                <a:solidFill>
                  <a:schemeClr val="tx1"/>
                </a:solidFill>
                <a:latin typeface="+mn-lt"/>
                <a:ea typeface="+mn-ea"/>
                <a:cs typeface="+mn-cs"/>
              </a:rPr>
              <a:t>IMAGE CREDIT:</a:t>
            </a:r>
            <a:r>
              <a:rPr lang="en-US" sz="1200" b="0" i="0" kern="1200" baseline="0" dirty="0" smtClean="0">
                <a:solidFill>
                  <a:schemeClr val="tx1"/>
                </a:solidFill>
                <a:latin typeface="+mn-lt"/>
                <a:ea typeface="ヒラギノ角ゴ Pro W3" pitchFamily="1" charset="-128"/>
                <a:cs typeface="ヒラギノ角ゴ Pro W3" pitchFamily="1" charset="-128"/>
              </a:rPr>
              <a:t> </a:t>
            </a:r>
            <a:r>
              <a:rPr lang="en-US" sz="1200" kern="1200" dirty="0" smtClean="0">
                <a:solidFill>
                  <a:schemeClr val="tx1"/>
                </a:solidFill>
                <a:latin typeface="+mn-lt"/>
                <a:ea typeface="+mn-ea"/>
                <a:cs typeface="+mn-cs"/>
              </a:rPr>
              <a:t>“Earth: portrait of a planet” by </a:t>
            </a:r>
            <a:r>
              <a:rPr lang="en-US" sz="1200" kern="1200" dirty="0" err="1" smtClean="0">
                <a:solidFill>
                  <a:schemeClr val="tx1"/>
                </a:solidFill>
                <a:latin typeface="+mn-lt"/>
                <a:ea typeface="+mn-ea"/>
                <a:cs typeface="+mn-cs"/>
              </a:rPr>
              <a:t>Marshak</a:t>
            </a:r>
            <a:r>
              <a:rPr lang="en-US" sz="1200" kern="1200" dirty="0" smtClean="0">
                <a:solidFill>
                  <a:schemeClr val="tx1"/>
                </a:solidFill>
                <a:latin typeface="+mn-lt"/>
                <a:ea typeface="+mn-ea"/>
                <a:cs typeface="+mn-cs"/>
              </a:rPr>
              <a:t> 2012</a:t>
            </a:r>
          </a:p>
          <a:p>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MAIN THOUGHT:</a:t>
            </a:r>
            <a:r>
              <a:rPr lang="en-US" sz="1200" kern="1200" baseline="0" dirty="0" smtClean="0">
                <a:solidFill>
                  <a:schemeClr val="tx1"/>
                </a:solidFill>
                <a:latin typeface="+mn-lt"/>
                <a:ea typeface="+mn-ea"/>
                <a:cs typeface="+mn-cs"/>
              </a:rPr>
              <a:t> Over hundreds of millions of years the earth’s magnetic north pole has flipped back and forth between the north and south geographic pole many times.  When magma cools at mid ocean ridges along the ocean floor, it captures the current direction of the Earth’s magnetic field.</a:t>
            </a:r>
            <a:endParaRPr lang="en-US" baseline="0"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13</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665679344"/>
      </p:ext>
    </p:extLst>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latin typeface="Lucida Grande" pitchFamily="1" charset="0"/>
                <a:ea typeface="Lucida Grande" pitchFamily="1" charset="0"/>
                <a:cs typeface="Lucida Grande" pitchFamily="1" charset="0"/>
                <a:sym typeface="Lucida Grande" pitchFamily="1" charset="0"/>
              </a:rPr>
              <a:t>This slide, and the following slides can</a:t>
            </a:r>
            <a:r>
              <a:rPr lang="en-US" sz="1200" baseline="0" dirty="0" smtClean="0">
                <a:latin typeface="Lucida Grande" pitchFamily="1" charset="0"/>
                <a:ea typeface="Lucida Grande" pitchFamily="1" charset="0"/>
                <a:cs typeface="Lucida Grande" pitchFamily="1" charset="0"/>
                <a:sym typeface="Lucida Grande" pitchFamily="1" charset="0"/>
              </a:rPr>
              <a:t> be used in a whole-class discussion of each piece of evidence, if needed.  All of the information that the students need should be included in the “Evidence Sheets” and in the “Research Notes” questions.  These slides should only be used in case some concepts are difficult, and the class needs some extra explanation.</a:t>
            </a:r>
            <a:endParaRPr lang="en-US" sz="1200" dirty="0" smtClean="0">
              <a:latin typeface="Lucida Grande" pitchFamily="1" charset="0"/>
              <a:ea typeface="Lucida Grande" pitchFamily="1" charset="0"/>
              <a:cs typeface="Lucida Grande" pitchFamily="1" charset="0"/>
              <a:sym typeface="Lucida Grande" pitchFamily="1" charset="0"/>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1" i="0" kern="1200" baseline="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1" i="0" kern="1200" baseline="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b="1" i="0" kern="1200" baseline="0" dirty="0" smtClean="0">
                <a:solidFill>
                  <a:schemeClr val="tx1"/>
                </a:solidFill>
                <a:latin typeface="+mn-lt"/>
                <a:ea typeface="+mn-ea"/>
                <a:cs typeface="+mn-cs"/>
              </a:rPr>
              <a:t>IMAGE CREDIT:</a:t>
            </a:r>
            <a:r>
              <a:rPr lang="en-US" sz="1200" b="0" i="0" kern="1200" baseline="0" dirty="0" smtClean="0">
                <a:solidFill>
                  <a:schemeClr val="tx1"/>
                </a:solidFill>
                <a:latin typeface="+mn-lt"/>
                <a:ea typeface="ヒラギノ角ゴ Pro W3" pitchFamily="1" charset="-128"/>
                <a:cs typeface="ヒラギノ角ゴ Pro W3" pitchFamily="1" charset="-128"/>
              </a:rPr>
              <a:t> </a:t>
            </a:r>
            <a:r>
              <a:rPr lang="en-US" sz="1200" kern="1200" dirty="0" smtClean="0">
                <a:solidFill>
                  <a:schemeClr val="tx1"/>
                </a:solidFill>
                <a:latin typeface="+mn-lt"/>
                <a:ea typeface="+mn-ea"/>
                <a:cs typeface="+mn-cs"/>
              </a:rPr>
              <a:t>“Earth: portrait of a planet” by </a:t>
            </a:r>
            <a:r>
              <a:rPr lang="en-US" sz="1200" kern="1200" dirty="0" err="1" smtClean="0">
                <a:solidFill>
                  <a:schemeClr val="tx1"/>
                </a:solidFill>
                <a:latin typeface="+mn-lt"/>
                <a:ea typeface="+mn-ea"/>
                <a:cs typeface="+mn-cs"/>
              </a:rPr>
              <a:t>Marshak</a:t>
            </a:r>
            <a:r>
              <a:rPr lang="en-US" sz="1200" kern="1200" dirty="0" smtClean="0">
                <a:solidFill>
                  <a:schemeClr val="tx1"/>
                </a:solidFill>
                <a:latin typeface="+mn-lt"/>
                <a:ea typeface="+mn-ea"/>
                <a:cs typeface="+mn-cs"/>
              </a:rPr>
              <a:t> 2012</a:t>
            </a:r>
          </a:p>
          <a:p>
            <a:endParaRPr lang="en-US" dirty="0" smtClean="0"/>
          </a:p>
          <a:p>
            <a:endParaRPr lang="en-US" dirty="0" smtClean="0"/>
          </a:p>
          <a:p>
            <a:r>
              <a:rPr lang="en-US" dirty="0" smtClean="0"/>
              <a:t>MAIN THOUGHT: Scientists can measure the magnetic field frozen in rocks on the seafloor by dragging</a:t>
            </a:r>
            <a:r>
              <a:rPr lang="en-US" baseline="0" dirty="0" smtClean="0"/>
              <a:t> an magnetometer behind a ship. The striped pattern of “normal-reverse-normal-reverse’ is locked into the spreading ocean floor.  The pattern of magnetic anomalies is symmetric on either side of the mid ocean ridge.  Note that at the center of the ridge, the polarity is normal.  This is because the polarity of the earth’s magnetic field today is normal.</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latin typeface="Lucida Grande" pitchFamily="1" charset="0"/>
                <a:ea typeface="Lucida Grande" pitchFamily="1" charset="0"/>
                <a:cs typeface="Lucida Grande" pitchFamily="1" charset="0"/>
                <a:sym typeface="Lucida Grande" pitchFamily="1" charset="0"/>
              </a:rPr>
              <a:t>This slide, and the following slides can</a:t>
            </a:r>
            <a:r>
              <a:rPr lang="en-US" sz="1200" baseline="0" dirty="0" smtClean="0">
                <a:latin typeface="Lucida Grande" pitchFamily="1" charset="0"/>
                <a:ea typeface="Lucida Grande" pitchFamily="1" charset="0"/>
                <a:cs typeface="Lucida Grande" pitchFamily="1" charset="0"/>
                <a:sym typeface="Lucida Grande" pitchFamily="1" charset="0"/>
              </a:rPr>
              <a:t> be used in a whole-class discussion of each piece of evidence, if needed.  All of the information that the students need should be included in the “Evidence Sheets” and in the “Research Notes” questions.  These slides should only be used in case some concepts are difficult, and the class needs some extra explanation.</a:t>
            </a:r>
            <a:endParaRPr lang="en-US" sz="1200" dirty="0" smtClean="0">
              <a:latin typeface="Lucida Grande" pitchFamily="1" charset="0"/>
              <a:ea typeface="Lucida Grande" pitchFamily="1" charset="0"/>
              <a:cs typeface="Lucida Grande" pitchFamily="1" charset="0"/>
              <a:sym typeface="Lucida Grande" pitchFamily="1" charset="0"/>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1" i="0" kern="1200" baseline="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1" i="0" kern="1200" baseline="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b="1" i="0" kern="1200" baseline="0" dirty="0" smtClean="0">
                <a:solidFill>
                  <a:schemeClr val="tx1"/>
                </a:solidFill>
                <a:latin typeface="+mn-lt"/>
                <a:ea typeface="+mn-ea"/>
                <a:cs typeface="+mn-cs"/>
              </a:rPr>
              <a:t>IMAGE CREDIT:</a:t>
            </a:r>
            <a:r>
              <a:rPr lang="en-US" sz="1200" b="0" i="0" kern="1200" baseline="0" dirty="0" smtClean="0">
                <a:solidFill>
                  <a:schemeClr val="tx1"/>
                </a:solidFill>
                <a:latin typeface="+mn-lt"/>
                <a:ea typeface="ヒラギノ角ゴ Pro W3" pitchFamily="1" charset="-128"/>
                <a:cs typeface="ヒラギノ角ゴ Pro W3" pitchFamily="1" charset="-128"/>
              </a:rPr>
              <a:t> </a:t>
            </a:r>
            <a:r>
              <a:rPr lang="en-US" sz="1200" kern="1200" dirty="0" smtClean="0">
                <a:solidFill>
                  <a:schemeClr val="tx1"/>
                </a:solidFill>
                <a:latin typeface="+mn-lt"/>
                <a:ea typeface="+mn-ea"/>
                <a:cs typeface="+mn-cs"/>
              </a:rPr>
              <a:t>“Earth: portrait of a planet” by </a:t>
            </a:r>
            <a:r>
              <a:rPr lang="en-US" sz="1200" kern="1200" dirty="0" err="1" smtClean="0">
                <a:solidFill>
                  <a:schemeClr val="tx1"/>
                </a:solidFill>
                <a:latin typeface="+mn-lt"/>
                <a:ea typeface="+mn-ea"/>
                <a:cs typeface="+mn-cs"/>
              </a:rPr>
              <a:t>Marshak</a:t>
            </a:r>
            <a:r>
              <a:rPr lang="en-US" sz="1200" kern="1200" dirty="0" smtClean="0">
                <a:solidFill>
                  <a:schemeClr val="tx1"/>
                </a:solidFill>
                <a:latin typeface="+mn-lt"/>
                <a:ea typeface="+mn-ea"/>
                <a:cs typeface="+mn-cs"/>
              </a:rPr>
              <a:t> 2012</a:t>
            </a:r>
          </a:p>
          <a:p>
            <a:endParaRPr lang="en-US" dirty="0" smtClean="0"/>
          </a:p>
          <a:p>
            <a:r>
              <a:rPr lang="en-US" dirty="0" smtClean="0"/>
              <a:t>MAIN THOUGHT: Magma</a:t>
            </a:r>
            <a:r>
              <a:rPr lang="en-US" baseline="0" dirty="0" smtClean="0"/>
              <a:t> must be rising at mid ocean ridges and cooling as the ocean floor spreads out away from the mid ocean ridge. </a:t>
            </a:r>
          </a:p>
          <a:p>
            <a:endParaRPr lang="en-US" baseline="0" dirty="0" smtClean="0"/>
          </a:p>
          <a:p>
            <a:r>
              <a:rPr lang="en-US" baseline="0" dirty="0" smtClean="0"/>
              <a:t>Based on what we have learned about seafloor spreading, can you predict the positions of South America and Africa far back into the past?  What about the other continents?  Geologists have used seafloor spreading, as well as the other pieces of evidence that we discussed, to create reconstructions of what the globe looked like in the past.  This is what we will explore in the next slide.</a:t>
            </a:r>
          </a:p>
        </p:txBody>
      </p:sp>
      <p:sp>
        <p:nvSpPr>
          <p:cNvPr id="4" name="Slide Number Placeholder 3"/>
          <p:cNvSpPr>
            <a:spLocks noGrp="1"/>
          </p:cNvSpPr>
          <p:nvPr>
            <p:ph type="sldNum" sz="quarter" idx="10"/>
          </p:nvPr>
        </p:nvSpPr>
        <p:spPr/>
        <p:txBody>
          <a:bodyPr/>
          <a:lstStyle/>
          <a:p>
            <a:fld id="{00F6B30C-4948-AC4E-A971-35152792416C}"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2530" name="Slide Image Placeholder 1"/>
          <p:cNvSpPr>
            <a:spLocks noGrp="1" noRot="1" noChangeAspect="1"/>
          </p:cNvSpPr>
          <p:nvPr>
            <p:ph type="sldImg"/>
          </p:nvPr>
        </p:nvSpPr>
        <p:spPr bwMode="auto">
          <a:noFill/>
          <a:ln>
            <a:solidFill>
              <a:srgbClr val="000000"/>
            </a:solidFill>
            <a:miter lim="800000"/>
            <a:headEnd/>
            <a:tailEnd/>
          </a:ln>
        </p:spPr>
      </p:sp>
      <p:sp>
        <p:nvSpPr>
          <p:cNvPr id="18435" name="Notes Placeholder 2"/>
          <p:cNvSpPr>
            <a:spLocks noGrp="1"/>
          </p:cNvSpPr>
          <p:nvPr>
            <p:ph type="body" idx="1"/>
          </p:nvPr>
        </p:nvSpPr>
        <p:spPr bwMode="auto"/>
        <p:txBody>
          <a:bodyPr wrap="square" numCol="1" anchor="t" anchorCtr="0" compatLnSpc="1">
            <a:prstTxWarp prst="textNoShape">
              <a:avLst/>
            </a:prstTxWarp>
            <a:normAutofit lnSpcReduction="10000"/>
          </a:bodyPr>
          <a:lstStyle/>
          <a:p>
            <a:pPr eaLnBrk="1" hangingPunct="1">
              <a:spcBef>
                <a:spcPct val="0"/>
              </a:spcBef>
              <a:defRPr/>
            </a:pPr>
            <a:r>
              <a:rPr lang="en-US" dirty="0" smtClean="0">
                <a:ea typeface="ヒラギノ角ゴ Pro W3" pitchFamily="39" charset="-128"/>
                <a:cs typeface="ヒラギノ角ゴ Pro W3" pitchFamily="39" charset="-128"/>
              </a:rPr>
              <a:t>This slide may</a:t>
            </a:r>
            <a:r>
              <a:rPr lang="en-US" baseline="0" dirty="0" smtClean="0">
                <a:ea typeface="ヒラギノ角ゴ Pro W3" pitchFamily="39" charset="-128"/>
                <a:cs typeface="ヒラギノ角ゴ Pro W3" pitchFamily="39" charset="-128"/>
              </a:rPr>
              <a:t> be shown to students at the end of the activity, to show them a reconstruction of locations of the continents in the past.</a:t>
            </a:r>
          </a:p>
          <a:p>
            <a:pPr eaLnBrk="1" hangingPunct="1">
              <a:spcBef>
                <a:spcPct val="0"/>
              </a:spcBef>
              <a:defRPr/>
            </a:pPr>
            <a:endParaRPr lang="en-US" baseline="0" dirty="0" smtClean="0">
              <a:ea typeface="ヒラギノ角ゴ Pro W3" pitchFamily="39" charset="-128"/>
              <a:cs typeface="ヒラギノ角ゴ Pro W3" pitchFamily="39" charset="-128"/>
            </a:endParaRPr>
          </a:p>
          <a:p>
            <a:pPr eaLnBrk="1" hangingPunct="1">
              <a:spcBef>
                <a:spcPct val="0"/>
              </a:spcBef>
              <a:defRPr/>
            </a:pPr>
            <a:r>
              <a:rPr lang="en-US" dirty="0" smtClean="0">
                <a:ea typeface="ヒラギノ角ゴ Pro W3" pitchFamily="39" charset="-128"/>
                <a:cs typeface="ヒラギノ角ゴ Pro W3" pitchFamily="39" charset="-128"/>
              </a:rPr>
              <a:t>The</a:t>
            </a:r>
            <a:r>
              <a:rPr lang="en-US" baseline="0" dirty="0" smtClean="0">
                <a:ea typeface="ヒラギノ角ゴ Pro W3" pitchFamily="39" charset="-128"/>
                <a:cs typeface="ヒラギノ角ゴ Pro W3" pitchFamily="39" charset="-128"/>
              </a:rPr>
              <a:t> maps in this slide show reconstructions of where the continents used to be at older and older times, starting with present day in the upper left.   Notice that South America and Africa need to move closer together as we turn back time; we inferred this based on what we have learned about seafloor spreading along the Mid Atlantic Ridge.   You can also track India back in time, and see that it came from much more southern latitudes and used to be part of Gondwanaland, one of two supercontinents, in the Triassic.  The name of the other supercontinent from the Triassic is </a:t>
            </a:r>
            <a:r>
              <a:rPr lang="en-US" baseline="0" dirty="0" err="1" smtClean="0">
                <a:ea typeface="ヒラギノ角ゴ Pro W3" pitchFamily="39" charset="-128"/>
                <a:cs typeface="ヒラギノ角ゴ Pro W3" pitchFamily="39" charset="-128"/>
              </a:rPr>
              <a:t>Laurasia</a:t>
            </a:r>
            <a:r>
              <a:rPr lang="en-US" baseline="0" dirty="0" smtClean="0">
                <a:ea typeface="ヒラギノ角ゴ Pro W3" pitchFamily="39" charset="-128"/>
                <a:cs typeface="ヒラギノ角ゴ Pro W3" pitchFamily="39" charset="-128"/>
              </a:rPr>
              <a:t>.  The oldest map in this slide shows what the continents looked like during the Permian.  The land masses formed one giant supercontinent called Pangaea.</a:t>
            </a:r>
          </a:p>
          <a:p>
            <a:pPr eaLnBrk="1" hangingPunct="1">
              <a:spcBef>
                <a:spcPct val="0"/>
              </a:spcBef>
              <a:defRPr/>
            </a:pPr>
            <a:endParaRPr lang="en-US" baseline="0" dirty="0" smtClean="0">
              <a:ea typeface="ヒラギノ角ゴ Pro W3" pitchFamily="39" charset="-128"/>
              <a:cs typeface="ヒラギノ角ゴ Pro W3" pitchFamily="39" charset="-128"/>
            </a:endParaRPr>
          </a:p>
          <a:p>
            <a:pPr eaLnBrk="1" hangingPunct="1">
              <a:spcBef>
                <a:spcPct val="0"/>
              </a:spcBef>
              <a:defRPr/>
            </a:pPr>
            <a:r>
              <a:rPr lang="en-US" baseline="0" dirty="0" smtClean="0">
                <a:ea typeface="ヒラギノ角ゴ Pro W3" pitchFamily="39" charset="-128"/>
                <a:cs typeface="ヒラギノ角ゴ Pro W3" pitchFamily="39" charset="-128"/>
              </a:rPr>
              <a:t>In the next slide we will look at a map of today’s tectonic plates, where we will be able to see which continents belong to which tectonic plates. The tectonic plates are still moving today- the map has arrows that show the relative motion between plates today.</a:t>
            </a:r>
            <a:endParaRPr lang="en-US" dirty="0" smtClean="0">
              <a:ea typeface="ヒラギノ角ゴ Pro W3" pitchFamily="39" charset="-128"/>
              <a:cs typeface="ヒラギノ角ゴ Pro W3" pitchFamily="39" charset="-128"/>
            </a:endParaRPr>
          </a:p>
          <a:p>
            <a:pPr eaLnBrk="1" hangingPunct="1">
              <a:spcBef>
                <a:spcPct val="0"/>
              </a:spcBef>
              <a:defRPr/>
            </a:pPr>
            <a:endParaRPr lang="en-US" dirty="0" smtClean="0">
              <a:ea typeface="ヒラギノ角ゴ Pro W3" pitchFamily="39" charset="-128"/>
              <a:cs typeface="ヒラギノ角ゴ Pro W3" pitchFamily="39" charset="-128"/>
            </a:endParaRPr>
          </a:p>
          <a:p>
            <a:pPr eaLnBrk="1" hangingPunct="1">
              <a:spcBef>
                <a:spcPct val="0"/>
              </a:spcBef>
              <a:defRPr/>
            </a:pPr>
            <a:r>
              <a:rPr lang="en-US" sz="1200" b="1" i="0" kern="1200" baseline="0" dirty="0" smtClean="0">
                <a:solidFill>
                  <a:schemeClr val="tx1"/>
                </a:solidFill>
                <a:latin typeface="+mn-lt"/>
                <a:ea typeface="+mn-ea"/>
                <a:cs typeface="+mn-cs"/>
              </a:rPr>
              <a:t>IMAGE CREDIT:</a:t>
            </a:r>
            <a:endParaRPr lang="en-US" dirty="0" smtClean="0">
              <a:ea typeface="ヒラギノ角ゴ Pro W3" pitchFamily="39" charset="-128"/>
              <a:cs typeface="ヒラギノ角ゴ Pro W3" pitchFamily="39" charset="-128"/>
            </a:endParaRPr>
          </a:p>
          <a:p>
            <a:pPr eaLnBrk="1" hangingPunct="1">
              <a:spcBef>
                <a:spcPct val="0"/>
              </a:spcBef>
              <a:defRPr/>
            </a:pPr>
            <a:r>
              <a:rPr lang="en-US" dirty="0" smtClean="0">
                <a:ea typeface="ヒラギノ角ゴ Pro W3" pitchFamily="39" charset="-128"/>
                <a:cs typeface="ヒラギノ角ゴ Pro W3" pitchFamily="39" charset="-128"/>
              </a:rPr>
              <a:t>http://pubs.usgs.gov/gip/dynamic/graphics/Fig2-5globes.gif</a:t>
            </a:r>
          </a:p>
          <a:p>
            <a:pPr eaLnBrk="1" hangingPunct="1">
              <a:spcBef>
                <a:spcPct val="0"/>
              </a:spcBef>
              <a:defRPr/>
            </a:pPr>
            <a:endParaRPr lang="en-US" dirty="0" smtClean="0">
              <a:ea typeface="ヒラギノ角ゴ Pro W3" pitchFamily="39" charset="-128"/>
              <a:cs typeface="ヒラギノ角ゴ Pro W3" pitchFamily="39" charset="-128"/>
            </a:endParaRPr>
          </a:p>
        </p:txBody>
      </p:sp>
      <p:sp>
        <p:nvSpPr>
          <p:cNvPr id="2355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25CB673-FC63-1F48-A0B6-8511F707B356}" type="slidenum">
              <a:rPr lang="en-US" smtClean="0">
                <a:ea typeface="ヒラギノ角ゴ Pro W3" pitchFamily="-111" charset="-128"/>
                <a:cs typeface="ヒラギノ角ゴ Pro W3" pitchFamily="-111" charset="-128"/>
              </a:rPr>
              <a:pPr fontAlgn="base">
                <a:spcBef>
                  <a:spcPct val="0"/>
                </a:spcBef>
                <a:spcAft>
                  <a:spcPct val="0"/>
                </a:spcAft>
                <a:defRPr/>
              </a:pPr>
              <a:t>16</a:t>
            </a:fld>
            <a:endParaRPr lang="en-US" smtClean="0">
              <a:ea typeface="ヒラギノ角ゴ Pro W3" pitchFamily="-111" charset="-128"/>
              <a:cs typeface="ヒラギノ角ゴ Pro W3" pitchFamily="-111" charset="-128"/>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This slide should be shown to students.</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This is a map of today’s current tectonic plates, with arrows drawn to show their relative motions.  The tectonic plates are big!  Some of them contain whole continents. The seafloor spreading that we just learned about is</a:t>
            </a:r>
            <a:r>
              <a:rPr lang="en-US" sz="1200" kern="1200" baseline="0" dirty="0" smtClean="0">
                <a:solidFill>
                  <a:schemeClr val="tx1"/>
                </a:solidFill>
                <a:effectLst/>
                <a:latin typeface="+mn-lt"/>
                <a:ea typeface="+mn-ea"/>
                <a:cs typeface="+mn-cs"/>
              </a:rPr>
              <a:t> represented by red arrows moving apart, for example </a:t>
            </a:r>
            <a:r>
              <a:rPr lang="en-US" sz="1200" kern="1200" dirty="0" smtClean="0">
                <a:solidFill>
                  <a:schemeClr val="tx1"/>
                </a:solidFill>
                <a:effectLst/>
                <a:latin typeface="+mn-lt"/>
                <a:ea typeface="+mn-ea"/>
                <a:cs typeface="+mn-cs"/>
              </a:rPr>
              <a:t>along the Mid Atlantic Ridge between the Americas and the Eurasian and African plates in this map.  This is called a divergent plate boundary.  Spreading</a:t>
            </a:r>
            <a:r>
              <a:rPr lang="en-US" sz="1200" kern="1200" baseline="0" dirty="0" smtClean="0">
                <a:solidFill>
                  <a:schemeClr val="tx1"/>
                </a:solidFill>
                <a:effectLst/>
                <a:latin typeface="+mn-lt"/>
                <a:ea typeface="+mn-ea"/>
                <a:cs typeface="+mn-cs"/>
              </a:rPr>
              <a:t> between tectonic plates</a:t>
            </a:r>
            <a:r>
              <a:rPr lang="en-US" sz="1200" kern="1200" dirty="0" smtClean="0">
                <a:solidFill>
                  <a:schemeClr val="tx1"/>
                </a:solidFill>
                <a:effectLst/>
                <a:latin typeface="+mn-lt"/>
                <a:ea typeface="+mn-ea"/>
                <a:cs typeface="+mn-cs"/>
              </a:rPr>
              <a:t> along mid ocean ridges is one part of plate tectonics that moves the continents around.  This is how plate tectonics explains continental drift.  It may be instructive to show students that the plate boundaries don’t always line up perfectly with the boundaries of the continents.  To make this map more personal, you can ask students which tectonic plate they live on, and which plate boundary they are closest to.  For example,  San Diego, CA is actually on the Pacific Plate, and it is moving northwest with respect to the North</a:t>
            </a:r>
            <a:r>
              <a:rPr lang="en-US" sz="1200" kern="1200" baseline="0" dirty="0" smtClean="0">
                <a:solidFill>
                  <a:schemeClr val="tx1"/>
                </a:solidFill>
                <a:effectLst/>
                <a:latin typeface="+mn-lt"/>
                <a:ea typeface="+mn-ea"/>
                <a:cs typeface="+mn-cs"/>
              </a:rPr>
              <a:t> American plate.  This type of plate boundary is called a transform boundary.  The third type of plate boundary is called a convergent boundary, and that’s where two plates move toward each other.  A great example of this is the Indian Plate moving toward the Eurasian plate.  In the next lesson, we will explore the three types of plate boundaries in greater depth.  We will use candy bars to represent tectonic plates, and discover that different kinds of geological features, such as mountains or offset stream beds, can be found at different types of tectonic plate boundaries.</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b="1" i="0" kern="1200" baseline="0" dirty="0" smtClean="0">
                <a:solidFill>
                  <a:schemeClr val="tx1"/>
                </a:solidFill>
                <a:latin typeface="+mn-lt"/>
                <a:ea typeface="+mn-ea"/>
                <a:cs typeface="+mn-cs"/>
              </a:rPr>
              <a:t>IMAGE CREDIT: </a:t>
            </a:r>
            <a:r>
              <a:rPr lang="en-US" sz="1200" b="0" i="0" kern="1200" baseline="0" dirty="0" smtClean="0">
                <a:solidFill>
                  <a:schemeClr val="tx1"/>
                </a:solidFill>
                <a:latin typeface="+mn-lt"/>
                <a:ea typeface="+mn-ea"/>
                <a:cs typeface="+mn-cs"/>
              </a:rPr>
              <a:t>http://</a:t>
            </a:r>
            <a:r>
              <a:rPr lang="en-US" sz="1200" b="0" i="0" kern="1200" baseline="0" dirty="0" err="1" smtClean="0">
                <a:solidFill>
                  <a:schemeClr val="tx1"/>
                </a:solidFill>
                <a:latin typeface="+mn-lt"/>
                <a:ea typeface="+mn-ea"/>
                <a:cs typeface="+mn-cs"/>
              </a:rPr>
              <a:t>pubs.usgs.gov/gip/dynamic/slabs.html</a:t>
            </a:r>
            <a:endParaRPr lang="en-US" baseline="0"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17</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665679344"/>
      </p:ext>
    </p:extLst>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slide is for the instructor only.</a:t>
            </a:r>
          </a:p>
          <a:p>
            <a:endParaRPr lang="en-US" baseline="0" dirty="0" smtClean="0"/>
          </a:p>
          <a:p>
            <a:r>
              <a:rPr lang="en-US" baseline="0" dirty="0" smtClean="0"/>
              <a:t>There is an important distinction between Continental Drift and Plate Tectonics.  </a:t>
            </a:r>
          </a:p>
          <a:p>
            <a:r>
              <a:rPr lang="en-US" baseline="0" dirty="0" smtClean="0"/>
              <a:t>Continental Drift is the idea that the continents had once fit together and have moved to their current location.  </a:t>
            </a:r>
          </a:p>
          <a:p>
            <a:r>
              <a:rPr lang="en-US" baseline="0" dirty="0" smtClean="0"/>
              <a:t>Plate Tectonics is a fleshed-out theory that describes how that happened.  This includes seafloor spreading at mid ocean ridges and </a:t>
            </a:r>
            <a:r>
              <a:rPr lang="en-US" baseline="0" dirty="0" err="1" smtClean="0"/>
              <a:t>subduction</a:t>
            </a:r>
            <a:r>
              <a:rPr lang="en-US" baseline="0" dirty="0" smtClean="0"/>
              <a:t> at convergent boundaries, both of which are connected to convective processes in </a:t>
            </a:r>
            <a:r>
              <a:rPr lang="en-US" baseline="0" smtClean="0"/>
              <a:t>the mantle.</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18</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4880238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685800" y="2999232"/>
            <a:ext cx="7772400" cy="3209544"/>
          </a:xfrm>
        </p:spPr>
        <p:txBody>
          <a:bodyPr>
            <a:noAutofit/>
          </a:bodyPr>
          <a:lstStyle>
            <a:lvl1pPr marL="168275" indent="-168275" algn="l">
              <a:buFont typeface="Georgia" pitchFamily="18" charset="0"/>
              <a:buChar char="●"/>
              <a:defRPr kumimoji="0" lang="en-US" sz="2000" kern="1200" dirty="0">
                <a:solidFill>
                  <a:schemeClr val="tx1"/>
                </a:solidFill>
                <a:latin typeface="+mn-lt"/>
                <a:ea typeface="+mn-ea"/>
                <a:cs typeface="+mn-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marL="274320" lvl="0" indent="-274320" algn="l" rtl="0" eaLnBrk="1" latinLnBrk="0" hangingPunct="1">
              <a:spcBef>
                <a:spcPct val="20000"/>
              </a:spcBef>
              <a:buClr>
                <a:srgbClr val="8B216A"/>
              </a:buClr>
              <a:buSzPct val="85000"/>
              <a:buFont typeface="Georgia" pitchFamily="18" charset="0"/>
              <a:buChar char="●"/>
            </a:pPr>
            <a:r>
              <a:rPr kumimoji="0" lang="en-US" dirty="0" smtClean="0"/>
              <a:t>Click to edit Master subtitle style</a:t>
            </a:r>
            <a:endParaRPr kumimoji="0" lang="en-US" dirty="0"/>
          </a:p>
        </p:txBody>
      </p:sp>
      <p:sp>
        <p:nvSpPr>
          <p:cNvPr id="28" name="Date Placeholder 27"/>
          <p:cNvSpPr>
            <a:spLocks noGrp="1"/>
          </p:cNvSpPr>
          <p:nvPr>
            <p:ph type="dt" sz="half" idx="10"/>
          </p:nvPr>
        </p:nvSpPr>
        <p:spPr/>
        <p:txBody>
          <a:bodyPr/>
          <a:lstStyle/>
          <a:p>
            <a:r>
              <a:rPr lang="en-US" smtClean="0"/>
              <a:t>Scripps Classroom Connection</a:t>
            </a:r>
            <a:endParaRPr lang="en-US" dirty="0"/>
          </a:p>
        </p:txBody>
      </p:sp>
      <p:sp>
        <p:nvSpPr>
          <p:cNvPr id="17" name="Footer Placeholder 16"/>
          <p:cNvSpPr>
            <a:spLocks noGrp="1"/>
          </p:cNvSpPr>
          <p:nvPr>
            <p:ph type="ftr" sz="quarter" idx="11"/>
          </p:nvPr>
        </p:nvSpPr>
        <p:spPr/>
        <p:txBody>
          <a:bodyPr/>
          <a:lstStyle>
            <a:lvl1pPr>
              <a:defRPr>
                <a:solidFill>
                  <a:schemeClr val="bg1"/>
                </a:solidFill>
              </a:defRPr>
            </a:lvl1pPr>
          </a:lstStyle>
          <a:p>
            <a:r>
              <a:rPr lang="en-US" dirty="0" smtClean="0"/>
              <a:t>http://earthref.org/SCC</a:t>
            </a:r>
            <a:endParaRPr lang="en-US" dirty="0"/>
          </a:p>
        </p:txBody>
      </p:sp>
      <p:sp>
        <p:nvSpPr>
          <p:cNvPr id="7" name="Straight Connector 6"/>
          <p:cNvSpPr>
            <a:spLocks noChangeShapeType="1"/>
          </p:cNvSpPr>
          <p:nvPr/>
        </p:nvSpPr>
        <p:spPr bwMode="auto">
          <a:xfrm>
            <a:off x="155448" y="2420112"/>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8" name="Title 7"/>
          <p:cNvSpPr>
            <a:spLocks noGrp="1"/>
          </p:cNvSpPr>
          <p:nvPr>
            <p:ph type="ctrTitle"/>
          </p:nvPr>
        </p:nvSpPr>
        <p:spPr>
          <a:xfrm>
            <a:off x="685800" y="381000"/>
            <a:ext cx="7772400" cy="1752600"/>
          </a:xfrm>
        </p:spPr>
        <p:txBody>
          <a:bodyPr anchor="b"/>
          <a:lstStyle>
            <a:lvl1pPr>
              <a:defRPr sz="4200">
                <a:solidFill>
                  <a:srgbClr val="8B216A"/>
                </a:solidFill>
              </a:defRPr>
            </a:lvl1pPr>
          </a:lstStyle>
          <a:p>
            <a:r>
              <a:rPr kumimoji="0" lang="en-US" dirty="0" smtClean="0"/>
              <a:t>Click to edit Master title style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Title and Content">
    <p:bg>
      <p:bgRef idx="1001">
        <a:schemeClr val="bg2"/>
      </p:bgRef>
    </p:bg>
    <p:spTree>
      <p:nvGrpSpPr>
        <p:cNvPr id="1" name=""/>
        <p:cNvGrpSpPr/>
        <p:nvPr/>
      </p:nvGrpSpPr>
      <p:grpSpPr>
        <a:xfrm>
          <a:off x="0" y="0"/>
          <a:ext cx="0" cy="0"/>
          <a:chOff x="0" y="0"/>
          <a:chExt cx="0" cy="0"/>
        </a:xfrm>
      </p:grpSpPr>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7" name="Title 6"/>
          <p:cNvSpPr>
            <a:spLocks noGrp="1"/>
          </p:cNvSpPr>
          <p:nvPr>
            <p:ph type="title"/>
          </p:nvPr>
        </p:nvSpPr>
        <p:spPr/>
        <p:txBody>
          <a:bodyPr/>
          <a:lstStyle/>
          <a:p>
            <a:r>
              <a:rPr lang="en-US" smtClean="0"/>
              <a:t>Click to edit Master title style</a:t>
            </a:r>
            <a:endParaRPr lang="en-US"/>
          </a:p>
        </p:txBody>
      </p:sp>
      <p:sp>
        <p:nvSpPr>
          <p:cNvPr id="9" name="Date Placeholder 8"/>
          <p:cNvSpPr>
            <a:spLocks noGrp="1"/>
          </p:cNvSpPr>
          <p:nvPr>
            <p:ph type="dt" sz="half" idx="10"/>
          </p:nvPr>
        </p:nvSpPr>
        <p:spPr/>
        <p:txBody>
          <a:bodyPr/>
          <a:lstStyle/>
          <a:p>
            <a:r>
              <a:rPr lang="en-US" smtClean="0"/>
              <a:t>Scripps Classroom Connection</a:t>
            </a:r>
            <a:endParaRPr lang="en-US" dirty="0"/>
          </a:p>
        </p:txBody>
      </p:sp>
      <p:sp>
        <p:nvSpPr>
          <p:cNvPr id="10" name="Slide Number Placeholder 9"/>
          <p:cNvSpPr>
            <a:spLocks noGrp="1"/>
          </p:cNvSpPr>
          <p:nvPr>
            <p:ph type="sldNum" sz="quarter" idx="11"/>
          </p:nvPr>
        </p:nvSpPr>
        <p:spPr/>
        <p:txBody>
          <a:bodyPr/>
          <a:lstStyle/>
          <a:p>
            <a:fld id="{2699FF66-05F8-374C-B745-6BF8E34BE28D}" type="slidenum">
              <a:rPr lang="en-US" smtClean="0"/>
              <a:pPr/>
              <a:t>‹#›</a:t>
            </a:fld>
            <a:endParaRPr lang="en-US"/>
          </a:p>
        </p:txBody>
      </p:sp>
      <p:sp>
        <p:nvSpPr>
          <p:cNvPr id="11" name="Footer Placeholder 10"/>
          <p:cNvSpPr>
            <a:spLocks noGrp="1"/>
          </p:cNvSpPr>
          <p:nvPr>
            <p:ph type="ftr" sz="quarter" idx="12"/>
          </p:nvPr>
        </p:nvSpPr>
        <p:spPr/>
        <p:txBody>
          <a:bodyPr/>
          <a:lstStyle/>
          <a:p>
            <a:r>
              <a:rPr lang="en-US" dirty="0" smtClean="0"/>
              <a:t>http://earthref.org/SCC</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rgbClr val="8B216A">
              <a:alpha val="70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460208"/>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460208"/>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8" name="Footer Placeholder 7"/>
          <p:cNvSpPr>
            <a:spLocks noGrp="1"/>
          </p:cNvSpPr>
          <p:nvPr>
            <p:ph type="ftr" sz="quarter" idx="11"/>
          </p:nvPr>
        </p:nvSpPr>
        <p:spPr>
          <a:xfrm>
            <a:off x="304800" y="6409944"/>
            <a:ext cx="3581400" cy="365760"/>
          </a:xfrm>
        </p:spPr>
        <p:txBody>
          <a:bodyPr/>
          <a:lstStyle/>
          <a:p>
            <a:r>
              <a:rPr lang="en-US" dirty="0" smtClean="0"/>
              <a:t>http://earthref.org/SCC</a:t>
            </a:r>
          </a:p>
        </p:txBody>
      </p:sp>
      <p:sp>
        <p:nvSpPr>
          <p:cNvPr id="15" name="Straight Connector 14"/>
          <p:cNvSpPr>
            <a:spLocks noChangeShapeType="1"/>
          </p:cNvSpPr>
          <p:nvPr/>
        </p:nvSpPr>
        <p:spPr bwMode="auto">
          <a:xfrm>
            <a:off x="152400" y="128016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2699FF66-05F8-374C-B745-6BF8E34BE28D}"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no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21" name="Rectangle 20"/>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383280" cy="365760"/>
          </a:xfrm>
        </p:spPr>
        <p:txBody>
          <a:bodyPr/>
          <a:lstStyle/>
          <a:p>
            <a:r>
              <a:rPr lang="en-US" dirty="0" smtClean="0"/>
              <a:t>http://earthref.org/SCC</a:t>
            </a:r>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2699FF66-05F8-374C-B745-6BF8E34BE28D}"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Drag picture to placeholder or click icon to add</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584448" cy="365760"/>
          </a:xfrm>
        </p:spPr>
        <p:txBody>
          <a:bodyPr/>
          <a:lstStyle/>
          <a:p>
            <a:r>
              <a:rPr lang="en-US" dirty="0" smtClean="0"/>
              <a:t>http://earthref.org/SCC</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a:defRPr/>
            </a:pPr>
            <a:fld id="{651CB2CE-B767-6247-A4ED-E2D34942878B}" type="datetime1">
              <a:rPr lang="en-US"/>
              <a:pPr>
                <a:defRPr/>
              </a:pPr>
              <a:t>8/19/14</a:t>
            </a:fld>
            <a:endParaRPr lang="en-US"/>
          </a:p>
        </p:txBody>
      </p:sp>
      <p:sp>
        <p:nvSpPr>
          <p:cNvPr id="4" name="Footer Placeholder 3"/>
          <p:cNvSpPr>
            <a:spLocks noGrp="1"/>
          </p:cNvSpPr>
          <p:nvPr>
            <p:ph type="ftr" sz="quarter" idx="11"/>
          </p:nvPr>
        </p:nvSpPr>
        <p:spPr/>
        <p:txBody>
          <a:bodyPr/>
          <a:lstStyle>
            <a:lvl1pPr>
              <a:defRPr/>
            </a:lvl1pPr>
          </a:lstStyle>
          <a:p>
            <a:pPr>
              <a:defRPr/>
            </a:pPr>
            <a:endParaRPr lang="en-US"/>
          </a:p>
        </p:txBody>
      </p:sp>
      <p:sp>
        <p:nvSpPr>
          <p:cNvPr id="5" name="Slide Number Placeholder 4"/>
          <p:cNvSpPr>
            <a:spLocks noGrp="1"/>
          </p:cNvSpPr>
          <p:nvPr>
            <p:ph type="sldNum" sz="quarter" idx="12"/>
          </p:nvPr>
        </p:nvSpPr>
        <p:spPr>
          <a:xfrm>
            <a:off x="4343400" y="1036638"/>
            <a:ext cx="457200" cy="441325"/>
          </a:xfrm>
        </p:spPr>
        <p:txBody>
          <a:bodyPr/>
          <a:lstStyle>
            <a:lvl1pPr>
              <a:defRPr/>
            </a:lvl1pPr>
          </a:lstStyle>
          <a:p>
            <a:pPr>
              <a:defRPr/>
            </a:pPr>
            <a:fld id="{5F5EF05D-11CB-0C4E-9B1E-4D23521073E5}"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59488" y="6395473"/>
            <a:ext cx="8830056"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932960" y="6390808"/>
            <a:ext cx="3044952" cy="365760"/>
          </a:xfrm>
          <a:prstGeom prst="rect">
            <a:avLst/>
          </a:prstGeom>
        </p:spPr>
        <p:txBody>
          <a:bodyPr vert="horz"/>
          <a:lstStyle>
            <a:lvl1pPr algn="r" eaLnBrk="1" latinLnBrk="0" hangingPunct="1">
              <a:defRPr kumimoji="0" sz="1400" b="1">
                <a:solidFill>
                  <a:srgbClr val="FFFFFF"/>
                </a:solidFill>
              </a:defRPr>
            </a:lvl1pPr>
          </a:lstStyle>
          <a:p>
            <a:r>
              <a:rPr lang="en-US" dirty="0" smtClean="0"/>
              <a:t>Scripps Classroom Connection</a:t>
            </a:r>
            <a:endParaRPr lang="en-US" dirty="0"/>
          </a:p>
        </p:txBody>
      </p:sp>
      <p:sp>
        <p:nvSpPr>
          <p:cNvPr id="3" name="Footer Placeholder 2"/>
          <p:cNvSpPr>
            <a:spLocks noGrp="1"/>
          </p:cNvSpPr>
          <p:nvPr>
            <p:ph type="ftr" sz="quarter" idx="3"/>
          </p:nvPr>
        </p:nvSpPr>
        <p:spPr>
          <a:xfrm>
            <a:off x="163040" y="6396672"/>
            <a:ext cx="3581400" cy="365760"/>
          </a:xfrm>
          <a:prstGeom prst="rect">
            <a:avLst/>
          </a:prstGeom>
        </p:spPr>
        <p:txBody>
          <a:bodyPr vert="horz"/>
          <a:lstStyle>
            <a:lvl1pPr algn="l" eaLnBrk="1" latinLnBrk="0" hangingPunct="1">
              <a:defRPr kumimoji="0" sz="1200" b="1">
                <a:solidFill>
                  <a:srgbClr val="FFFFFF"/>
                </a:solidFill>
              </a:defRPr>
            </a:lvl1pPr>
          </a:lstStyle>
          <a:p>
            <a:r>
              <a:rPr lang="en-US" dirty="0" smtClean="0"/>
              <a:t>http://earthref.org/SCC</a:t>
            </a:r>
            <a:endParaRPr lang="en-US" dirty="0"/>
          </a:p>
        </p:txBody>
      </p:sp>
      <p:sp>
        <p:nvSpPr>
          <p:cNvPr id="8" name="Rectangle 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baseline="0">
                <a:solidFill>
                  <a:srgbClr val="8B216A"/>
                </a:solidFill>
              </a:defRPr>
            </a:lvl1pPr>
          </a:lstStyle>
          <a:p>
            <a:fld id="{2699FF66-05F8-374C-B745-6BF8E34BE28D}" type="slidenum">
              <a:rPr lang="en-US" smtClean="0"/>
              <a:pPr/>
              <a:t>‹#›</a:t>
            </a:fld>
            <a:endParaRPr lang="en-US"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dirty="0" smtClean="0"/>
              <a:t>Click to edit Master title style</a:t>
            </a:r>
            <a:endParaRPr kumimoji="0" lang="en-US" dirty="0"/>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Tree>
  </p:cSld>
  <p:clrMap bg1="lt1" tx1="dk1" bg2="lt2" tx2="dk2" accent1="accent1" accent2="accent2" accent3="accent3" accent4="accent4" accent5="accent5" accent6="accent6" hlink="hlink" folHlink="folHlink"/>
  <p:sldLayoutIdLst>
    <p:sldLayoutId id="2147483730" r:id="rId1"/>
    <p:sldLayoutId id="2147483731" r:id="rId2"/>
    <p:sldLayoutId id="2147483734" r:id="rId3"/>
    <p:sldLayoutId id="2147483737" r:id="rId4"/>
    <p:sldLayoutId id="2147483738" r:id="rId5"/>
    <p:sldLayoutId id="2147483739" r:id="rId6"/>
  </p:sldLayoutIdLst>
  <p:hf sldNum="0" hdr="0"/>
  <p:txStyles>
    <p:titleStyle>
      <a:lvl1pPr algn="ctr" rtl="0" eaLnBrk="1" latinLnBrk="0" hangingPunct="1">
        <a:spcBef>
          <a:spcPct val="0"/>
        </a:spcBef>
        <a:buNone/>
        <a:defRPr kumimoji="0" sz="3300" kern="1200">
          <a:solidFill>
            <a:srgbClr val="8B216A"/>
          </a:solidFill>
          <a:latin typeface="+mj-lt"/>
          <a:ea typeface="+mj-ea"/>
          <a:cs typeface="+mj-cs"/>
        </a:defRPr>
      </a:lvl1pPr>
    </p:titleStyle>
    <p:bodyStyle>
      <a:lvl1pPr marL="274320" indent="-274320" algn="l" rtl="0" eaLnBrk="1" latinLnBrk="0" hangingPunct="1">
        <a:spcBef>
          <a:spcPct val="20000"/>
        </a:spcBef>
        <a:buClr>
          <a:srgbClr val="8B216A"/>
        </a:buClr>
        <a:buSzPct val="85000"/>
        <a:buFont typeface="Georgia" pitchFamily="18" charset="0"/>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rgbClr val="8B216A"/>
        </a:buClr>
        <a:buSzPct val="85000"/>
        <a:buFont typeface="Georgia" pitchFamily="18" charset="0"/>
        <a:buChar char="●"/>
        <a:defRPr kumimoji="0" sz="2200" kern="1200">
          <a:solidFill>
            <a:schemeClr val="tx1">
              <a:lumMod val="50000"/>
              <a:lumOff val="50000"/>
            </a:schemeClr>
          </a:solidFill>
          <a:latin typeface="+mn-lt"/>
          <a:ea typeface="+mn-ea"/>
          <a:cs typeface="+mn-cs"/>
        </a:defRPr>
      </a:lvl2pPr>
      <a:lvl3pPr marL="822960" indent="-228600" algn="l" rtl="0" eaLnBrk="1" latinLnBrk="0" hangingPunct="1">
        <a:spcBef>
          <a:spcPct val="20000"/>
        </a:spcBef>
        <a:buClr>
          <a:srgbClr val="8B216A"/>
        </a:buClr>
        <a:buSzPct val="85000"/>
        <a:buFont typeface="Georgia" pitchFamily="18" charset="0"/>
        <a:buChar char="●"/>
        <a:defRPr kumimoji="0" sz="2000" kern="1200">
          <a:solidFill>
            <a:schemeClr val="bg2">
              <a:lumMod val="50000"/>
            </a:schemeClr>
          </a:solidFill>
          <a:latin typeface="+mn-lt"/>
          <a:ea typeface="+mn-ea"/>
          <a:cs typeface="+mn-cs"/>
        </a:defRPr>
      </a:lvl3pPr>
      <a:lvl4pPr marL="1097280" indent="-228600" algn="l" rtl="0" eaLnBrk="1" latinLnBrk="0" hangingPunct="1">
        <a:spcBef>
          <a:spcPct val="20000"/>
        </a:spcBef>
        <a:buClr>
          <a:srgbClr val="8B216A"/>
        </a:buClr>
        <a:buSzPct val="85000"/>
        <a:buFont typeface="Georgia" pitchFamily="18" charset="0"/>
        <a:buChar char="●"/>
        <a:defRPr kumimoji="0" sz="1800" kern="1200">
          <a:solidFill>
            <a:schemeClr val="bg2">
              <a:lumMod val="90000"/>
            </a:schemeClr>
          </a:solidFill>
          <a:latin typeface="+mn-lt"/>
          <a:ea typeface="+mn-ea"/>
          <a:cs typeface="+mn-cs"/>
        </a:defRPr>
      </a:lvl4pPr>
      <a:lvl5pPr marL="1371600" indent="-228600" algn="l" rtl="0" eaLnBrk="1" latinLnBrk="0" hangingPunct="1">
        <a:spcBef>
          <a:spcPct val="20000"/>
        </a:spcBef>
        <a:buClr>
          <a:srgbClr val="8B216A"/>
        </a:buClr>
        <a:buSzPct val="85000"/>
        <a:buFont typeface="Georgia" pitchFamily="18" charset="0"/>
        <a:buChar char="●"/>
        <a:defRPr kumimoji="0" sz="1400" kern="1200">
          <a:solidFill>
            <a:schemeClr val="accent5">
              <a:lumMod val="60000"/>
              <a:lumOff val="40000"/>
            </a:schemeClr>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tiff"/><Relationship Id="rId4"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tiff"/><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image" Target="../media/image10.tif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 Id="rId3"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image" Target="../media/image12.tif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14.tiff"/><Relationship Id="rId4" Type="http://schemas.openxmlformats.org/officeDocument/2006/relationships/image" Target="../media/image15.jpeg"/><Relationship Id="rId5" Type="http://schemas.openxmlformats.org/officeDocument/2006/relationships/image" Target="../media/image16.jpeg"/><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 Id="rId3" Type="http://schemas.openxmlformats.org/officeDocument/2006/relationships/image" Target="../media/image17.tif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image" Target="../media/image18.tif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image" Target="../media/image1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 Id="rId3" Type="http://schemas.openxmlformats.org/officeDocument/2006/relationships/image" Target="../media/image14.tif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image" Target="../media/image20.tif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image" Target="../media/image21.tif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 Id="rId3" Type="http://schemas.openxmlformats.org/officeDocument/2006/relationships/image" Target="../media/image2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image" Target="../media/image2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85800" y="3003258"/>
            <a:ext cx="7772400" cy="3212983"/>
          </a:xfrm>
        </p:spPr>
        <p:txBody>
          <a:bodyPr>
            <a:noAutofit/>
          </a:bodyPr>
          <a:lstStyle/>
          <a:p>
            <a:pPr>
              <a:buNone/>
              <a:defRPr/>
            </a:pPr>
            <a:endParaRPr lang="en-US" dirty="0" smtClean="0"/>
          </a:p>
          <a:p>
            <a:pPr marL="0" indent="0">
              <a:buNone/>
            </a:pPr>
            <a:endParaRPr lang="en-US" dirty="0"/>
          </a:p>
        </p:txBody>
      </p:sp>
      <p:sp>
        <p:nvSpPr>
          <p:cNvPr id="2" name="Title 1"/>
          <p:cNvSpPr>
            <a:spLocks noGrp="1"/>
          </p:cNvSpPr>
          <p:nvPr>
            <p:ph type="ctrTitle"/>
          </p:nvPr>
        </p:nvSpPr>
        <p:spPr>
          <a:xfrm>
            <a:off x="685800" y="381000"/>
            <a:ext cx="7772400" cy="1050079"/>
          </a:xfrm>
        </p:spPr>
        <p:txBody>
          <a:bodyPr>
            <a:normAutofit/>
          </a:bodyPr>
          <a:lstStyle/>
          <a:p>
            <a:r>
              <a:rPr lang="en-US" dirty="0" smtClean="0"/>
              <a:t>Continental Drift Mystery</a:t>
            </a:r>
            <a:endParaRPr lang="en-US" dirty="0"/>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pic>
        <p:nvPicPr>
          <p:cNvPr id="8" name="Picture 7" descr="wegener.tiff"/>
          <p:cNvPicPr>
            <a:picLocks noChangeAspect="1"/>
          </p:cNvPicPr>
          <p:nvPr/>
        </p:nvPicPr>
        <p:blipFill>
          <a:blip r:embed="rId3"/>
          <a:stretch>
            <a:fillRect/>
          </a:stretch>
        </p:blipFill>
        <p:spPr>
          <a:xfrm>
            <a:off x="685800" y="2501257"/>
            <a:ext cx="2631522" cy="3782223"/>
          </a:xfrm>
          <a:prstGeom prst="rect">
            <a:avLst/>
          </a:prstGeom>
        </p:spPr>
      </p:pic>
      <p:pic>
        <p:nvPicPr>
          <p:cNvPr id="10" name="Picture 9" descr="earthmap.png"/>
          <p:cNvPicPr>
            <a:picLocks noChangeAspect="1"/>
          </p:cNvPicPr>
          <p:nvPr/>
        </p:nvPicPr>
        <p:blipFill>
          <a:blip r:embed="rId4"/>
          <a:stretch>
            <a:fillRect/>
          </a:stretch>
        </p:blipFill>
        <p:spPr>
          <a:xfrm>
            <a:off x="4334663" y="3998754"/>
            <a:ext cx="3722967" cy="2284726"/>
          </a:xfrm>
          <a:prstGeom prst="rect">
            <a:avLst/>
          </a:prstGeom>
        </p:spPr>
      </p:pic>
      <p:sp>
        <p:nvSpPr>
          <p:cNvPr id="9" name="TextBox 8"/>
          <p:cNvSpPr txBox="1"/>
          <p:nvPr/>
        </p:nvSpPr>
        <p:spPr>
          <a:xfrm>
            <a:off x="4334663" y="2847270"/>
            <a:ext cx="4123537" cy="923330"/>
          </a:xfrm>
          <a:prstGeom prst="rect">
            <a:avLst/>
          </a:prstGeom>
          <a:noFill/>
        </p:spPr>
        <p:txBody>
          <a:bodyPr wrap="square" rtlCol="0">
            <a:spAutoFit/>
          </a:bodyPr>
          <a:lstStyle/>
          <a:p>
            <a:r>
              <a:rPr lang="en-US" dirty="0" smtClean="0"/>
              <a:t>Question of the day: Has the Earth’s surface always looked the same as it looks today?</a:t>
            </a:r>
            <a:endParaRPr lang="en-US" dirty="0"/>
          </a:p>
        </p:txBody>
      </p:sp>
      <p:sp>
        <p:nvSpPr>
          <p:cNvPr id="11" name="TextBox 10"/>
          <p:cNvSpPr txBox="1"/>
          <p:nvPr/>
        </p:nvSpPr>
        <p:spPr>
          <a:xfrm>
            <a:off x="13468280" y="1346592"/>
            <a:ext cx="184666" cy="369332"/>
          </a:xfrm>
          <a:prstGeom prst="rect">
            <a:avLst/>
          </a:prstGeom>
          <a:noFill/>
        </p:spPr>
        <p:txBody>
          <a:bodyPr wrap="none" rtlCol="0">
            <a:spAutoFit/>
          </a:bodyPr>
          <a:lstStyle/>
          <a:p>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6991922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366655"/>
            <a:ext cx="8534400" cy="758952"/>
          </a:xfrm>
        </p:spPr>
        <p:txBody>
          <a:bodyPr>
            <a:normAutofit fontScale="90000"/>
          </a:bodyPr>
          <a:lstStyle/>
          <a:p>
            <a:r>
              <a:rPr lang="en-US" dirty="0" smtClean="0"/>
              <a:t>Alfred Wegener 1930</a:t>
            </a:r>
            <a:br>
              <a:rPr lang="en-US" dirty="0" smtClean="0"/>
            </a:br>
            <a:r>
              <a:rPr lang="en-US" dirty="0" smtClean="0"/>
              <a:t>Greenland</a:t>
            </a: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1"/>
          </p:nvPr>
        </p:nvSpPr>
        <p:spPr/>
        <p:txBody>
          <a:bodyPr/>
          <a:lstStyle/>
          <a:p>
            <a:r>
              <a:rPr lang="en-US" smtClean="0"/>
              <a:t>http://earthref.org/SCC</a:t>
            </a:r>
            <a:endParaRPr lang="en-US" dirty="0" smtClean="0"/>
          </a:p>
        </p:txBody>
      </p:sp>
      <p:pic>
        <p:nvPicPr>
          <p:cNvPr id="7" name="Picture Placeholder 6" descr="wegener_ice"/>
          <p:cNvPicPr>
            <a:picLocks noGrp="1" noChangeAspect="1"/>
          </p:cNvPicPr>
          <p:nvPr>
            <p:ph sz="quarter" idx="4294967295"/>
          </p:nvPr>
        </p:nvPicPr>
        <p:blipFill>
          <a:blip r:embed="rId3"/>
          <a:srcRect l="-72438" r="-72438"/>
          <a:stretch>
            <a:fillRect/>
          </a:stretch>
        </p:blipFill>
        <p:spPr>
          <a:xfrm>
            <a:off x="0" y="1527175"/>
            <a:ext cx="8504238" cy="4572000"/>
          </a:xfr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 name="Title 13"/>
          <p:cNvSpPr>
            <a:spLocks noGrp="1"/>
          </p:cNvSpPr>
          <p:nvPr>
            <p:ph type="title"/>
          </p:nvPr>
        </p:nvSpPr>
        <p:spPr/>
        <p:txBody>
          <a:bodyPr/>
          <a:lstStyle/>
          <a:p>
            <a:r>
              <a:rPr lang="en-US" dirty="0" smtClean="0"/>
              <a:t>Clue #1: Continent shape</a:t>
            </a:r>
            <a:endParaRPr lang="en-US" dirty="0"/>
          </a:p>
        </p:txBody>
      </p:sp>
      <p:sp>
        <p:nvSpPr>
          <p:cNvPr id="7" name="Date Placeholder 6"/>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1"/>
          </p:nvPr>
        </p:nvSpPr>
        <p:spPr/>
        <p:txBody>
          <a:bodyPr/>
          <a:lstStyle/>
          <a:p>
            <a:r>
              <a:rPr lang="en-US" smtClean="0"/>
              <a:t>http://earthref.org/SCC</a:t>
            </a:r>
            <a:endParaRPr lang="en-US" dirty="0" smtClean="0"/>
          </a:p>
        </p:txBody>
      </p:sp>
      <p:pic>
        <p:nvPicPr>
          <p:cNvPr id="11" name="Picture 1"/>
          <p:cNvPicPr>
            <a:picLocks noChangeAspect="1" noChangeArrowheads="1"/>
          </p:cNvPicPr>
          <p:nvPr/>
        </p:nvPicPr>
        <p:blipFill>
          <a:blip r:embed="rId3"/>
          <a:srcRect/>
          <a:stretch>
            <a:fillRect/>
          </a:stretch>
        </p:blipFill>
        <p:spPr bwMode="auto">
          <a:xfrm>
            <a:off x="4794531" y="1657959"/>
            <a:ext cx="3194441" cy="3982680"/>
          </a:xfrm>
          <a:prstGeom prst="rect">
            <a:avLst/>
          </a:prstGeom>
          <a:noFill/>
          <a:ln w="12700">
            <a:noFill/>
            <a:miter lim="800000"/>
            <a:headEnd/>
            <a:tailEnd/>
          </a:ln>
        </p:spPr>
      </p:pic>
      <p:pic>
        <p:nvPicPr>
          <p:cNvPr id="12" name="Picture 2"/>
          <p:cNvPicPr>
            <a:picLocks noChangeAspect="1" noChangeArrowheads="1"/>
          </p:cNvPicPr>
          <p:nvPr/>
        </p:nvPicPr>
        <p:blipFill>
          <a:blip r:embed="rId4"/>
          <a:srcRect/>
          <a:stretch>
            <a:fillRect/>
          </a:stretch>
        </p:blipFill>
        <p:spPr bwMode="auto">
          <a:xfrm>
            <a:off x="838400" y="1657959"/>
            <a:ext cx="3195064" cy="3982680"/>
          </a:xfrm>
          <a:prstGeom prst="rect">
            <a:avLst/>
          </a:prstGeom>
          <a:noFill/>
          <a:ln w="12700">
            <a:noFill/>
            <a:miter lim="800000"/>
            <a:headEnd/>
            <a:tailEnd/>
          </a:ln>
        </p:spPr>
      </p:pic>
      <p:sp>
        <p:nvSpPr>
          <p:cNvPr id="13" name="Rectangle 4"/>
          <p:cNvSpPr>
            <a:spLocks/>
          </p:cNvSpPr>
          <p:nvPr/>
        </p:nvSpPr>
        <p:spPr bwMode="auto">
          <a:xfrm>
            <a:off x="8255000" y="8470900"/>
            <a:ext cx="4445000" cy="1041400"/>
          </a:xfrm>
          <a:prstGeom prst="rect">
            <a:avLst/>
          </a:prstGeom>
          <a:noFill/>
          <a:ln w="12700">
            <a:noFill/>
            <a:miter lim="800000"/>
            <a:headEnd/>
            <a:tailEnd/>
          </a:ln>
        </p:spPr>
        <p:txBody>
          <a:bodyPr lIns="0" tIns="0" rIns="0" bIns="0" anchor="ctr">
            <a:prstTxWarp prst="textNoShape">
              <a:avLst/>
            </a:prstTxWarp>
          </a:bodyPr>
          <a:lstStyle/>
          <a:p>
            <a:r>
              <a:rPr lang="en-US" sz="6400">
                <a:solidFill>
                  <a:schemeClr val="tx1"/>
                </a:solidFill>
                <a:ea typeface="Gill Sans" pitchFamily="1" charset="0"/>
                <a:cs typeface="Gill Sans" pitchFamily="1" charset="0"/>
              </a:rPr>
              <a:t>(1858 A.D.)</a:t>
            </a:r>
          </a:p>
        </p:txBody>
      </p:sp>
      <p:sp>
        <p:nvSpPr>
          <p:cNvPr id="15" name="TextBox 14"/>
          <p:cNvSpPr txBox="1"/>
          <p:nvPr/>
        </p:nvSpPr>
        <p:spPr>
          <a:xfrm>
            <a:off x="3333911" y="5768659"/>
            <a:ext cx="184666" cy="369332"/>
          </a:xfrm>
          <a:prstGeom prst="rect">
            <a:avLst/>
          </a:prstGeom>
          <a:noFill/>
        </p:spPr>
        <p:txBody>
          <a:bodyPr wrap="none" rtlCol="0">
            <a:spAutoFit/>
          </a:bodyPr>
          <a:lstStyle/>
          <a:p>
            <a:endParaRPr lang="en-US" dirty="0"/>
          </a:p>
        </p:txBody>
      </p:sp>
      <p:sp>
        <p:nvSpPr>
          <p:cNvPr id="9" name="TextBox 8"/>
          <p:cNvSpPr txBox="1"/>
          <p:nvPr/>
        </p:nvSpPr>
        <p:spPr>
          <a:xfrm>
            <a:off x="2490992" y="5768659"/>
            <a:ext cx="3441968" cy="369332"/>
          </a:xfrm>
          <a:prstGeom prst="rect">
            <a:avLst/>
          </a:prstGeom>
          <a:noFill/>
        </p:spPr>
        <p:txBody>
          <a:bodyPr wrap="none" rtlCol="0">
            <a:spAutoFit/>
          </a:bodyPr>
          <a:lstStyle/>
          <a:p>
            <a:r>
              <a:rPr lang="en-US" dirty="0" smtClean="0"/>
              <a:t>1858- Antonio Snider-</a:t>
            </a:r>
            <a:r>
              <a:rPr lang="en-US" dirty="0" err="1" smtClean="0"/>
              <a:t>Pellegrini</a:t>
            </a:r>
            <a:r>
              <a:rPr lang="en-US" dirty="0" smtClean="0"/>
              <a:t> </a:t>
            </a:r>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78033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Clue # 2: Locations of past glaciers</a:t>
            </a: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1"/>
          </p:nvPr>
        </p:nvSpPr>
        <p:spPr/>
        <p:txBody>
          <a:bodyPr/>
          <a:lstStyle/>
          <a:p>
            <a:r>
              <a:rPr lang="en-US" smtClean="0"/>
              <a:t>http://earthref.org/SCC</a:t>
            </a:r>
            <a:endParaRPr lang="en-US" dirty="0" smtClean="0"/>
          </a:p>
        </p:txBody>
      </p:sp>
      <p:pic>
        <p:nvPicPr>
          <p:cNvPr id="7" name="Picture 2"/>
          <p:cNvPicPr>
            <a:picLocks noGrp="1" noChangeAspect="1"/>
          </p:cNvPicPr>
          <p:nvPr>
            <p:ph type="pic" idx="4294967295"/>
          </p:nvPr>
        </p:nvPicPr>
        <p:blipFill>
          <a:blip r:embed="rId3"/>
          <a:srcRect l="-5608" r="-5608"/>
          <a:stretch>
            <a:fillRect/>
          </a:stretch>
        </p:blipFill>
        <p:spPr bwMode="auto">
          <a:xfrm>
            <a:off x="5439903" y="3777826"/>
            <a:ext cx="3561100" cy="2589891"/>
          </a:xfrm>
          <a:prstGeom prst="rect">
            <a:avLst/>
          </a:prstGeom>
          <a:noFill/>
          <a:ln w="9525">
            <a:noFill/>
            <a:miter lim="800000"/>
            <a:headEnd/>
            <a:tailEnd/>
          </a:ln>
        </p:spPr>
      </p:pic>
      <p:pic>
        <p:nvPicPr>
          <p:cNvPr id="9" name="Picture 8" descr="glacier.tiff"/>
          <p:cNvPicPr>
            <a:picLocks noChangeAspect="1"/>
          </p:cNvPicPr>
          <p:nvPr/>
        </p:nvPicPr>
        <p:blipFill>
          <a:blip r:embed="rId4"/>
          <a:stretch>
            <a:fillRect/>
          </a:stretch>
        </p:blipFill>
        <p:spPr>
          <a:xfrm>
            <a:off x="1047220" y="1511300"/>
            <a:ext cx="4392683" cy="2852882"/>
          </a:xfrm>
          <a:prstGeom prst="rect">
            <a:avLst/>
          </a:prstGeom>
        </p:spPr>
      </p:pic>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Clue #3: Locations of coal deposits</a:t>
            </a:r>
            <a:endParaRPr lang="en-US" dirty="0"/>
          </a:p>
        </p:txBody>
      </p:sp>
      <p:sp>
        <p:nvSpPr>
          <p:cNvPr id="3" name="Date Placeholder 2"/>
          <p:cNvSpPr>
            <a:spLocks noGrp="1"/>
          </p:cNvSpPr>
          <p:nvPr>
            <p:ph type="dt" sz="half" idx="10"/>
          </p:nvPr>
        </p:nvSpPr>
        <p:spPr/>
        <p:txBody>
          <a:bodyPr/>
          <a:lstStyle/>
          <a:p>
            <a:pPr>
              <a:defRPr/>
            </a:pPr>
            <a:fld id="{651CB2CE-B767-6247-A4ED-E2D34942878B}" type="datetime1">
              <a:rPr lang="en-US" smtClean="0"/>
              <a:pPr>
                <a:defRPr/>
              </a:pPr>
              <a:t>8/19/14</a:t>
            </a:fld>
            <a:endParaRPr lang="en-US"/>
          </a:p>
        </p:txBody>
      </p:sp>
      <p:sp>
        <p:nvSpPr>
          <p:cNvPr id="4" name="Footer Placeholder 3"/>
          <p:cNvSpPr>
            <a:spLocks noGrp="1"/>
          </p:cNvSpPr>
          <p:nvPr>
            <p:ph type="ftr" sz="quarter" idx="11"/>
          </p:nvPr>
        </p:nvSpPr>
        <p:spPr/>
        <p:txBody>
          <a:bodyPr/>
          <a:lstStyle/>
          <a:p>
            <a:pPr>
              <a:defRPr/>
            </a:pPr>
            <a:endParaRPr lang="en-US"/>
          </a:p>
        </p:txBody>
      </p:sp>
      <p:pic>
        <p:nvPicPr>
          <p:cNvPr id="6" name="Picture 5" descr="coal.tiff"/>
          <p:cNvPicPr>
            <a:picLocks noChangeAspect="1"/>
          </p:cNvPicPr>
          <p:nvPr/>
        </p:nvPicPr>
        <p:blipFill>
          <a:blip r:embed="rId3"/>
          <a:stretch>
            <a:fillRect/>
          </a:stretch>
        </p:blipFill>
        <p:spPr>
          <a:xfrm>
            <a:off x="2757266" y="1792589"/>
            <a:ext cx="3663084" cy="3960091"/>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Clue # 4:  Fossil distribution</a:t>
            </a:r>
            <a:endParaRPr lang="en-US" dirty="0"/>
          </a:p>
        </p:txBody>
      </p:sp>
      <p:sp>
        <p:nvSpPr>
          <p:cNvPr id="7" name="Date Placeholder 6"/>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1"/>
          </p:nvPr>
        </p:nvSpPr>
        <p:spPr/>
        <p:txBody>
          <a:bodyPr/>
          <a:lstStyle/>
          <a:p>
            <a:r>
              <a:rPr lang="en-US" smtClean="0"/>
              <a:t>http://earthref.org/SCC</a:t>
            </a:r>
            <a:endParaRPr lang="en-US" dirty="0" smtClean="0"/>
          </a:p>
        </p:txBody>
      </p:sp>
      <p:pic>
        <p:nvPicPr>
          <p:cNvPr id="9" name="Picture 1"/>
          <p:cNvPicPr>
            <a:picLocks noGrp="1" noChangeAspect="1" noChangeArrowheads="1"/>
          </p:cNvPicPr>
          <p:nvPr>
            <p:ph type="pic" idx="4294967295"/>
          </p:nvPr>
        </p:nvPicPr>
        <p:blipFill>
          <a:blip r:embed="rId3"/>
          <a:srcRect l="-2784" r="-2784"/>
          <a:stretch>
            <a:fillRect/>
          </a:stretch>
        </p:blipFill>
        <p:spPr bwMode="auto">
          <a:xfrm>
            <a:off x="1840767" y="1791547"/>
            <a:ext cx="5520440" cy="4014866"/>
          </a:xfrm>
          <a:prstGeom prst="rect">
            <a:avLst/>
          </a:prstGeom>
          <a:noFill/>
          <a:ln w="12700">
            <a:noFill/>
            <a:miter lim="800000"/>
            <a:headEnd/>
            <a:tailEnd/>
          </a:ln>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7803321"/>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Clue # 5: Matching Mountain belts</a:t>
            </a: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1"/>
          </p:nvPr>
        </p:nvSpPr>
        <p:spPr/>
        <p:txBody>
          <a:bodyPr/>
          <a:lstStyle/>
          <a:p>
            <a:r>
              <a:rPr lang="en-US" smtClean="0"/>
              <a:t>http://earthref.org/SCC</a:t>
            </a:r>
            <a:endParaRPr lang="en-US" dirty="0" smtClean="0"/>
          </a:p>
        </p:txBody>
      </p:sp>
      <p:pic>
        <p:nvPicPr>
          <p:cNvPr id="8" name="Picture 7" descr="mountains.tiff"/>
          <p:cNvPicPr>
            <a:picLocks noChangeAspect="1"/>
          </p:cNvPicPr>
          <p:nvPr/>
        </p:nvPicPr>
        <p:blipFill>
          <a:blip r:embed="rId3"/>
          <a:stretch>
            <a:fillRect/>
          </a:stretch>
        </p:blipFill>
        <p:spPr>
          <a:xfrm>
            <a:off x="1466850" y="1637722"/>
            <a:ext cx="6505972" cy="4412096"/>
          </a:xfrm>
          <a:prstGeom prst="rect">
            <a:avLst/>
          </a:prstGeom>
        </p:spPr>
      </p:pic>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t>
            </a:r>
            <a:r>
              <a:rPr lang="en-US" dirty="0" err="1" smtClean="0"/>
              <a:t>paleomagnetism</a:t>
            </a:r>
            <a:r>
              <a:rPr lang="en-US" dirty="0" smtClean="0"/>
              <a:t>?</a:t>
            </a:r>
            <a:endParaRPr lang="en-US" dirty="0"/>
          </a:p>
        </p:txBody>
      </p:sp>
      <p:sp>
        <p:nvSpPr>
          <p:cNvPr id="3" name="Date Placeholder 2"/>
          <p:cNvSpPr>
            <a:spLocks noGrp="1"/>
          </p:cNvSpPr>
          <p:nvPr>
            <p:ph type="dt" sz="half" idx="10"/>
          </p:nvPr>
        </p:nvSpPr>
        <p:spPr/>
        <p:txBody>
          <a:bodyPr/>
          <a:lstStyle/>
          <a:p>
            <a:pPr>
              <a:defRPr/>
            </a:pPr>
            <a:fld id="{651CB2CE-B767-6247-A4ED-E2D34942878B}" type="datetime1">
              <a:rPr lang="en-US" smtClean="0"/>
              <a:pPr>
                <a:defRPr/>
              </a:pPr>
              <a:t>8/19/14</a:t>
            </a:fld>
            <a:endParaRPr lang="en-US"/>
          </a:p>
        </p:txBody>
      </p:sp>
      <p:sp>
        <p:nvSpPr>
          <p:cNvPr id="4" name="Footer Placeholder 3"/>
          <p:cNvSpPr>
            <a:spLocks noGrp="1"/>
          </p:cNvSpPr>
          <p:nvPr>
            <p:ph type="ftr" sz="quarter" idx="11"/>
          </p:nvPr>
        </p:nvSpPr>
        <p:spPr/>
        <p:txBody>
          <a:bodyPr/>
          <a:lstStyle/>
          <a:p>
            <a:pPr>
              <a:defRPr/>
            </a:pPr>
            <a:endParaRPr lang="en-US"/>
          </a:p>
        </p:txBody>
      </p:sp>
      <p:pic>
        <p:nvPicPr>
          <p:cNvPr id="5" name="Picture 4" descr="paleomag_marshak.jpg"/>
          <p:cNvPicPr>
            <a:picLocks noChangeAspect="1"/>
          </p:cNvPicPr>
          <p:nvPr/>
        </p:nvPicPr>
        <p:blipFill>
          <a:blip r:embed="rId3"/>
          <a:stretch>
            <a:fillRect/>
          </a:stretch>
        </p:blipFill>
        <p:spPr>
          <a:xfrm>
            <a:off x="1283923" y="1373627"/>
            <a:ext cx="6643779" cy="4982834"/>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367146"/>
            <a:ext cx="8534400" cy="758952"/>
          </a:xfrm>
        </p:spPr>
        <p:txBody>
          <a:bodyPr>
            <a:normAutofit fontScale="90000"/>
          </a:bodyPr>
          <a:lstStyle/>
          <a:p>
            <a:r>
              <a:rPr lang="en-US" dirty="0" smtClean="0"/>
              <a:t>Clue #6: </a:t>
            </a:r>
            <a:r>
              <a:rPr lang="en-US" dirty="0" err="1" smtClean="0"/>
              <a:t>Paleomagnetism</a:t>
            </a:r>
            <a:r>
              <a:rPr lang="en-US" dirty="0" smtClean="0"/>
              <a:t>: Apparent polar wander </a:t>
            </a:r>
            <a:endParaRPr lang="en-US" dirty="0"/>
          </a:p>
        </p:txBody>
      </p:sp>
      <p:sp>
        <p:nvSpPr>
          <p:cNvPr id="3" name="Date Placeholder 2"/>
          <p:cNvSpPr>
            <a:spLocks noGrp="1"/>
          </p:cNvSpPr>
          <p:nvPr>
            <p:ph type="dt" sz="half" idx="10"/>
          </p:nvPr>
        </p:nvSpPr>
        <p:spPr/>
        <p:txBody>
          <a:bodyPr/>
          <a:lstStyle/>
          <a:p>
            <a:pPr>
              <a:defRPr/>
            </a:pPr>
            <a:fld id="{651CB2CE-B767-6247-A4ED-E2D34942878B}" type="datetime1">
              <a:rPr lang="en-US" smtClean="0"/>
              <a:pPr>
                <a:defRPr/>
              </a:pPr>
              <a:t>8/19/14</a:t>
            </a:fld>
            <a:endParaRPr lang="en-US"/>
          </a:p>
        </p:txBody>
      </p:sp>
      <p:sp>
        <p:nvSpPr>
          <p:cNvPr id="4" name="Footer Placeholder 3"/>
          <p:cNvSpPr>
            <a:spLocks noGrp="1"/>
          </p:cNvSpPr>
          <p:nvPr>
            <p:ph type="ftr" sz="quarter" idx="11"/>
          </p:nvPr>
        </p:nvSpPr>
        <p:spPr/>
        <p:txBody>
          <a:bodyPr/>
          <a:lstStyle/>
          <a:p>
            <a:pPr>
              <a:defRPr/>
            </a:pPr>
            <a:endParaRPr lang="en-US"/>
          </a:p>
        </p:txBody>
      </p:sp>
      <p:pic>
        <p:nvPicPr>
          <p:cNvPr id="5" name="Picture 4" descr="magnetic_poles.tiff"/>
          <p:cNvPicPr>
            <a:picLocks noChangeAspect="1"/>
          </p:cNvPicPr>
          <p:nvPr/>
        </p:nvPicPr>
        <p:blipFill>
          <a:blip r:embed="rId3"/>
          <a:srcRect b="53146"/>
          <a:stretch>
            <a:fillRect/>
          </a:stretch>
        </p:blipFill>
        <p:spPr>
          <a:xfrm>
            <a:off x="301752" y="1339273"/>
            <a:ext cx="3083425" cy="2055091"/>
          </a:xfrm>
          <a:prstGeom prst="rect">
            <a:avLst/>
          </a:prstGeom>
        </p:spPr>
      </p:pic>
      <p:pic>
        <p:nvPicPr>
          <p:cNvPr id="6" name="Picture 5" descr="magnetic_layers.jpg"/>
          <p:cNvPicPr>
            <a:picLocks noChangeAspect="1"/>
          </p:cNvPicPr>
          <p:nvPr/>
        </p:nvPicPr>
        <p:blipFill>
          <a:blip r:embed="rId4"/>
          <a:srcRect l="19412" r="10588"/>
          <a:stretch>
            <a:fillRect/>
          </a:stretch>
        </p:blipFill>
        <p:spPr>
          <a:xfrm>
            <a:off x="5785548" y="1524001"/>
            <a:ext cx="2388204" cy="4548908"/>
          </a:xfrm>
          <a:prstGeom prst="rect">
            <a:avLst/>
          </a:prstGeom>
        </p:spPr>
      </p:pic>
      <p:pic>
        <p:nvPicPr>
          <p:cNvPr id="7" name="Picture 6" descr="apparent_polarwander.jpg"/>
          <p:cNvPicPr>
            <a:picLocks noChangeAspect="1"/>
          </p:cNvPicPr>
          <p:nvPr/>
        </p:nvPicPr>
        <p:blipFill>
          <a:blip r:embed="rId5"/>
          <a:srcRect l="15882" t="8824" b="29118"/>
          <a:stretch>
            <a:fillRect/>
          </a:stretch>
        </p:blipFill>
        <p:spPr>
          <a:xfrm>
            <a:off x="2060840" y="3625272"/>
            <a:ext cx="2582105" cy="2540001"/>
          </a:xfrm>
          <a:prstGeom prst="rect">
            <a:avLst/>
          </a:prstGeom>
          <a:scene3d>
            <a:camera prst="orthographicFront">
              <a:rot lat="0" lon="0" rev="5400000"/>
            </a:camera>
            <a:lightRig rig="threePt" dir="t"/>
          </a:scene3d>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Clue #7: Sea floor bathymetry</a:t>
            </a:r>
            <a:endParaRPr lang="en-US" dirty="0"/>
          </a:p>
        </p:txBody>
      </p:sp>
      <p:sp>
        <p:nvSpPr>
          <p:cNvPr id="3" name="Date Placeholder 2"/>
          <p:cNvSpPr>
            <a:spLocks noGrp="1"/>
          </p:cNvSpPr>
          <p:nvPr>
            <p:ph type="dt" sz="half" idx="10"/>
          </p:nvPr>
        </p:nvSpPr>
        <p:spPr/>
        <p:txBody>
          <a:bodyPr/>
          <a:lstStyle/>
          <a:p>
            <a:pPr>
              <a:defRPr/>
            </a:pPr>
            <a:fld id="{651CB2CE-B767-6247-A4ED-E2D34942878B}" type="datetime1">
              <a:rPr lang="en-US" smtClean="0"/>
              <a:pPr>
                <a:defRPr/>
              </a:pPr>
              <a:t>8/19/14</a:t>
            </a:fld>
            <a:endParaRPr lang="en-US"/>
          </a:p>
        </p:txBody>
      </p:sp>
      <p:sp>
        <p:nvSpPr>
          <p:cNvPr id="4" name="Footer Placeholder 3"/>
          <p:cNvSpPr>
            <a:spLocks noGrp="1"/>
          </p:cNvSpPr>
          <p:nvPr>
            <p:ph type="ftr" sz="quarter" idx="11"/>
          </p:nvPr>
        </p:nvSpPr>
        <p:spPr/>
        <p:txBody>
          <a:bodyPr/>
          <a:lstStyle/>
          <a:p>
            <a:pPr>
              <a:defRPr/>
            </a:pPr>
            <a:endParaRPr lang="en-US"/>
          </a:p>
        </p:txBody>
      </p:sp>
      <p:pic>
        <p:nvPicPr>
          <p:cNvPr id="5" name="Picture 4" descr="bathymetry.tiff"/>
          <p:cNvPicPr>
            <a:picLocks noChangeAspect="1"/>
          </p:cNvPicPr>
          <p:nvPr/>
        </p:nvPicPr>
        <p:blipFill>
          <a:blip r:embed="rId3"/>
          <a:stretch>
            <a:fillRect/>
          </a:stretch>
        </p:blipFill>
        <p:spPr>
          <a:xfrm>
            <a:off x="531088" y="2255584"/>
            <a:ext cx="8104909" cy="2691953"/>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Clue #8: Heat flow measurements</a:t>
            </a:r>
            <a:endParaRPr lang="en-US" dirty="0"/>
          </a:p>
        </p:txBody>
      </p:sp>
      <p:sp>
        <p:nvSpPr>
          <p:cNvPr id="3" name="Date Placeholder 2"/>
          <p:cNvSpPr>
            <a:spLocks noGrp="1"/>
          </p:cNvSpPr>
          <p:nvPr>
            <p:ph type="dt" sz="half" idx="10"/>
          </p:nvPr>
        </p:nvSpPr>
        <p:spPr/>
        <p:txBody>
          <a:bodyPr/>
          <a:lstStyle/>
          <a:p>
            <a:pPr>
              <a:defRPr/>
            </a:pPr>
            <a:fld id="{651CB2CE-B767-6247-A4ED-E2D34942878B}" type="datetime1">
              <a:rPr lang="en-US" smtClean="0"/>
              <a:pPr>
                <a:defRPr/>
              </a:pPr>
              <a:t>8/19/14</a:t>
            </a:fld>
            <a:endParaRPr lang="en-US"/>
          </a:p>
        </p:txBody>
      </p:sp>
      <p:sp>
        <p:nvSpPr>
          <p:cNvPr id="4" name="Footer Placeholder 3"/>
          <p:cNvSpPr>
            <a:spLocks noGrp="1"/>
          </p:cNvSpPr>
          <p:nvPr>
            <p:ph type="ftr" sz="quarter" idx="11"/>
          </p:nvPr>
        </p:nvSpPr>
        <p:spPr/>
        <p:txBody>
          <a:bodyPr/>
          <a:lstStyle/>
          <a:p>
            <a:pPr>
              <a:defRPr/>
            </a:pPr>
            <a:endParaRPr lang="en-US"/>
          </a:p>
        </p:txBody>
      </p:sp>
      <p:pic>
        <p:nvPicPr>
          <p:cNvPr id="5" name="Picture 4" descr="heatflow.tiff"/>
          <p:cNvPicPr>
            <a:picLocks noChangeAspect="1"/>
          </p:cNvPicPr>
          <p:nvPr/>
        </p:nvPicPr>
        <p:blipFill>
          <a:blip r:embed="rId3"/>
          <a:stretch>
            <a:fillRect/>
          </a:stretch>
        </p:blipFill>
        <p:spPr>
          <a:xfrm>
            <a:off x="2070100" y="2317750"/>
            <a:ext cx="5003800" cy="22225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Clue # 9:  Global earthquake distribution</a:t>
            </a:r>
            <a:endParaRPr lang="en-US" dirty="0"/>
          </a:p>
        </p:txBody>
      </p:sp>
      <p:sp>
        <p:nvSpPr>
          <p:cNvPr id="7" name="Date Placeholder 6"/>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1"/>
          </p:nvPr>
        </p:nvSpPr>
        <p:spPr/>
        <p:txBody>
          <a:bodyPr/>
          <a:lstStyle/>
          <a:p>
            <a:r>
              <a:rPr lang="en-US" smtClean="0"/>
              <a:t>http://earthref.org/SCC</a:t>
            </a:r>
            <a:endParaRPr lang="en-US" dirty="0" smtClean="0"/>
          </a:p>
        </p:txBody>
      </p:sp>
      <p:pic>
        <p:nvPicPr>
          <p:cNvPr id="10" name="Picture 1"/>
          <p:cNvPicPr>
            <a:picLocks noGrp="1" noChangeAspect="1" noChangeArrowheads="1"/>
          </p:cNvPicPr>
          <p:nvPr>
            <p:ph type="pic" idx="4294967295"/>
          </p:nvPr>
        </p:nvPicPr>
        <p:blipFill>
          <a:blip r:embed="rId3"/>
          <a:srcRect l="-41976" r="-41976"/>
          <a:stretch>
            <a:fillRect/>
          </a:stretch>
        </p:blipFill>
        <p:spPr bwMode="auto">
          <a:xfrm rot="5400000">
            <a:off x="657102" y="1117600"/>
            <a:ext cx="8191500" cy="5956300"/>
          </a:xfrm>
          <a:prstGeom prst="rect">
            <a:avLst/>
          </a:prstGeom>
          <a:noFill/>
          <a:ln w="12700">
            <a:noFill/>
            <a:miter lim="800000"/>
            <a:headEnd/>
            <a:tailEnd/>
          </a:ln>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7803321"/>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339044"/>
            <a:ext cx="8534400" cy="758952"/>
          </a:xfrm>
        </p:spPr>
        <p:txBody>
          <a:bodyPr>
            <a:normAutofit fontScale="90000"/>
          </a:bodyPr>
          <a:lstStyle/>
          <a:p>
            <a:r>
              <a:rPr lang="en-US" dirty="0" smtClean="0"/>
              <a:t>Clue # 10: </a:t>
            </a:r>
            <a:r>
              <a:rPr lang="en-US" dirty="0" err="1" smtClean="0"/>
              <a:t>Paleomagnetism</a:t>
            </a:r>
            <a:r>
              <a:rPr lang="en-US" dirty="0" smtClean="0"/>
              <a:t>: marine magnetic anomalies</a:t>
            </a:r>
            <a:endParaRPr lang="en-US" dirty="0"/>
          </a:p>
        </p:txBody>
      </p:sp>
      <p:sp>
        <p:nvSpPr>
          <p:cNvPr id="7" name="Date Placeholder 6"/>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1"/>
          </p:nvPr>
        </p:nvSpPr>
        <p:spPr/>
        <p:txBody>
          <a:bodyPr/>
          <a:lstStyle/>
          <a:p>
            <a:r>
              <a:rPr lang="en-US" smtClean="0"/>
              <a:t>http://earthref.org/SCC</a:t>
            </a:r>
            <a:endParaRPr lang="en-US" dirty="0" smtClean="0"/>
          </a:p>
        </p:txBody>
      </p:sp>
      <p:pic>
        <p:nvPicPr>
          <p:cNvPr id="10" name="Picture 9" descr="magnetic_poles.tiff"/>
          <p:cNvPicPr>
            <a:picLocks noChangeAspect="1"/>
          </p:cNvPicPr>
          <p:nvPr/>
        </p:nvPicPr>
        <p:blipFill>
          <a:blip r:embed="rId3"/>
          <a:stretch>
            <a:fillRect/>
          </a:stretch>
        </p:blipFill>
        <p:spPr>
          <a:xfrm>
            <a:off x="3026972" y="1573852"/>
            <a:ext cx="3229426" cy="4593858"/>
          </a:xfrm>
          <a:prstGeom prst="rect">
            <a:avLst/>
          </a:prstGeom>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7803321"/>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Date Placeholder 2"/>
          <p:cNvSpPr>
            <a:spLocks noGrp="1"/>
          </p:cNvSpPr>
          <p:nvPr>
            <p:ph type="dt" sz="half" idx="10"/>
          </p:nvPr>
        </p:nvSpPr>
        <p:spPr/>
        <p:txBody>
          <a:bodyPr/>
          <a:lstStyle/>
          <a:p>
            <a:pPr>
              <a:defRPr/>
            </a:pPr>
            <a:fld id="{651CB2CE-B767-6247-A4ED-E2D34942878B}" type="datetime1">
              <a:rPr lang="en-US" smtClean="0"/>
              <a:pPr>
                <a:defRPr/>
              </a:pPr>
              <a:t>8/19/14</a:t>
            </a:fld>
            <a:endParaRPr lang="en-US"/>
          </a:p>
        </p:txBody>
      </p:sp>
      <p:sp>
        <p:nvSpPr>
          <p:cNvPr id="4" name="Footer Placeholder 3"/>
          <p:cNvSpPr>
            <a:spLocks noGrp="1"/>
          </p:cNvSpPr>
          <p:nvPr>
            <p:ph type="ftr" sz="quarter" idx="11"/>
          </p:nvPr>
        </p:nvSpPr>
        <p:spPr/>
        <p:txBody>
          <a:bodyPr/>
          <a:lstStyle/>
          <a:p>
            <a:pPr>
              <a:defRPr/>
            </a:pPr>
            <a:endParaRPr lang="en-US"/>
          </a:p>
        </p:txBody>
      </p:sp>
      <p:pic>
        <p:nvPicPr>
          <p:cNvPr id="5" name="Picture 4" descr="magnetic_seafloor.tiff"/>
          <p:cNvPicPr>
            <a:picLocks noChangeAspect="1"/>
          </p:cNvPicPr>
          <p:nvPr/>
        </p:nvPicPr>
        <p:blipFill>
          <a:blip r:embed="rId3"/>
          <a:stretch>
            <a:fillRect/>
          </a:stretch>
        </p:blipFill>
        <p:spPr>
          <a:xfrm>
            <a:off x="2567213" y="1570827"/>
            <a:ext cx="3875122" cy="4724464"/>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Date Placeholder 2"/>
          <p:cNvSpPr>
            <a:spLocks noGrp="1"/>
          </p:cNvSpPr>
          <p:nvPr>
            <p:ph type="dt" sz="half" idx="10"/>
          </p:nvPr>
        </p:nvSpPr>
        <p:spPr/>
        <p:txBody>
          <a:bodyPr/>
          <a:lstStyle/>
          <a:p>
            <a:pPr>
              <a:defRPr/>
            </a:pPr>
            <a:fld id="{651CB2CE-B767-6247-A4ED-E2D34942878B}" type="datetime1">
              <a:rPr lang="en-US" smtClean="0"/>
              <a:pPr>
                <a:defRPr/>
              </a:pPr>
              <a:t>8/19/14</a:t>
            </a:fld>
            <a:endParaRPr lang="en-US"/>
          </a:p>
        </p:txBody>
      </p:sp>
      <p:sp>
        <p:nvSpPr>
          <p:cNvPr id="4" name="Footer Placeholder 3"/>
          <p:cNvSpPr>
            <a:spLocks noGrp="1"/>
          </p:cNvSpPr>
          <p:nvPr>
            <p:ph type="ftr" sz="quarter" idx="11"/>
          </p:nvPr>
        </p:nvSpPr>
        <p:spPr/>
        <p:txBody>
          <a:bodyPr/>
          <a:lstStyle/>
          <a:p>
            <a:pPr>
              <a:defRPr/>
            </a:pPr>
            <a:endParaRPr lang="en-US"/>
          </a:p>
        </p:txBody>
      </p:sp>
      <p:pic>
        <p:nvPicPr>
          <p:cNvPr id="5" name="Picture 4" descr="magnetic_time.tiff"/>
          <p:cNvPicPr>
            <a:picLocks noChangeAspect="1"/>
          </p:cNvPicPr>
          <p:nvPr/>
        </p:nvPicPr>
        <p:blipFill>
          <a:blip r:embed="rId3"/>
          <a:stretch>
            <a:fillRect/>
          </a:stretch>
        </p:blipFill>
        <p:spPr>
          <a:xfrm>
            <a:off x="1111250" y="1847850"/>
            <a:ext cx="6921500" cy="31623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1506" name="Title 5"/>
          <p:cNvSpPr>
            <a:spLocks noGrp="1"/>
          </p:cNvSpPr>
          <p:nvPr>
            <p:ph type="title"/>
          </p:nvPr>
        </p:nvSpPr>
        <p:spPr>
          <a:xfrm>
            <a:off x="163513" y="449263"/>
            <a:ext cx="3360737" cy="758825"/>
          </a:xfrm>
        </p:spPr>
        <p:txBody>
          <a:bodyPr>
            <a:normAutofit fontScale="90000"/>
          </a:bodyPr>
          <a:lstStyle/>
          <a:p>
            <a:pPr eaLnBrk="1" hangingPunct="1"/>
            <a:r>
              <a:rPr lang="en-US" dirty="0" smtClean="0">
                <a:ea typeface="ヒラギノ角ゴ Pro W3" pitchFamily="1" charset="-128"/>
                <a:cs typeface="ヒラギノ角ゴ Pro W3" pitchFamily="1" charset="-128"/>
              </a:rPr>
              <a:t>Moving</a:t>
            </a:r>
            <a:br>
              <a:rPr lang="en-US" dirty="0" smtClean="0">
                <a:ea typeface="ヒラギノ角ゴ Pro W3" pitchFamily="1" charset="-128"/>
                <a:cs typeface="ヒラギノ角ゴ Pro W3" pitchFamily="1" charset="-128"/>
              </a:rPr>
            </a:br>
            <a:r>
              <a:rPr lang="en-US" dirty="0" smtClean="0">
                <a:ea typeface="ヒラギノ角ゴ Pro W3" pitchFamily="1" charset="-128"/>
                <a:cs typeface="ヒラギノ角ゴ Pro W3" pitchFamily="1" charset="-128"/>
              </a:rPr>
              <a:t>Continents</a:t>
            </a:r>
          </a:p>
        </p:txBody>
      </p:sp>
      <p:pic>
        <p:nvPicPr>
          <p:cNvPr id="21507" name="Picture 9"/>
          <p:cNvPicPr>
            <a:picLocks noChangeAspect="1"/>
          </p:cNvPicPr>
          <p:nvPr/>
        </p:nvPicPr>
        <p:blipFill>
          <a:blip r:embed="rId3"/>
          <a:srcRect r="50000" b="67024"/>
          <a:stretch>
            <a:fillRect/>
          </a:stretch>
        </p:blipFill>
        <p:spPr bwMode="auto">
          <a:xfrm>
            <a:off x="5283200" y="3937000"/>
            <a:ext cx="2525713" cy="2076450"/>
          </a:xfrm>
          <a:prstGeom prst="rect">
            <a:avLst/>
          </a:prstGeom>
          <a:noFill/>
          <a:ln w="9525">
            <a:noFill/>
            <a:miter lim="800000"/>
            <a:headEnd/>
            <a:tailEnd/>
          </a:ln>
        </p:spPr>
      </p:pic>
      <p:sp>
        <p:nvSpPr>
          <p:cNvPr id="21508" name="Footer Placeholder 3"/>
          <p:cNvSpPr>
            <a:spLocks noGrp="1"/>
          </p:cNvSpPr>
          <p:nvPr>
            <p:ph type="ftr" sz="quarter" idx="11"/>
          </p:nvPr>
        </p:nvSpPr>
        <p:spPr bwMode="auto">
          <a:noFill/>
          <a:ln>
            <a:miter lim="800000"/>
            <a:headEnd/>
            <a:tailEnd/>
          </a:ln>
        </p:spPr>
        <p:txBody>
          <a:bodyPr wrap="square" lIns="91440" tIns="45720" rIns="91440" bIns="45720" numCol="1" anchor="t" anchorCtr="0" compatLnSpc="1">
            <a:prstTxWarp prst="textNoShape">
              <a:avLst/>
            </a:prstTxWarp>
          </a:bodyPr>
          <a:lstStyle/>
          <a:p>
            <a:r>
              <a:rPr lang="en-US" smtClean="0">
                <a:latin typeface="Arial" pitchFamily="1" charset="0"/>
                <a:ea typeface="ヒラギノ角ゴ Pro W3" pitchFamily="1" charset="-128"/>
                <a:cs typeface="ヒラギノ角ゴ Pro W3" pitchFamily="1" charset="-128"/>
              </a:rPr>
              <a:t>http://earthref.org/SCC</a:t>
            </a:r>
          </a:p>
        </p:txBody>
      </p:sp>
      <p:sp>
        <p:nvSpPr>
          <p:cNvPr id="21509" name="Date Placeholder 4"/>
          <p:cNvSpPr>
            <a:spLocks noGrp="1"/>
          </p:cNvSpPr>
          <p:nvPr>
            <p:ph type="dt" sz="quarter" idx="10"/>
          </p:nvPr>
        </p:nvSpPr>
        <p:spPr bwMode="auto">
          <a:noFill/>
          <a:ln>
            <a:miter lim="800000"/>
            <a:headEnd/>
            <a:tailEnd/>
          </a:ln>
        </p:spPr>
        <p:txBody>
          <a:bodyPr wrap="square" lIns="91440" tIns="45720" rIns="91440" bIns="45720" numCol="1" anchor="t" anchorCtr="0" compatLnSpc="1">
            <a:prstTxWarp prst="textNoShape">
              <a:avLst/>
            </a:prstTxWarp>
          </a:bodyPr>
          <a:lstStyle/>
          <a:p>
            <a:r>
              <a:rPr lang="en-US" smtClean="0">
                <a:latin typeface="Arial" pitchFamily="1" charset="0"/>
                <a:ea typeface="ヒラギノ角ゴ Pro W3" pitchFamily="1" charset="-128"/>
                <a:cs typeface="ヒラギノ角ゴ Pro W3" pitchFamily="1" charset="-128"/>
              </a:rPr>
              <a:t>Scripps Classroom Connection</a:t>
            </a:r>
          </a:p>
        </p:txBody>
      </p:sp>
      <p:pic>
        <p:nvPicPr>
          <p:cNvPr id="21510" name="Picture 9"/>
          <p:cNvPicPr>
            <a:picLocks noChangeAspect="1"/>
          </p:cNvPicPr>
          <p:nvPr/>
        </p:nvPicPr>
        <p:blipFill>
          <a:blip r:embed="rId3"/>
          <a:srcRect l="50812" b="66183"/>
          <a:stretch>
            <a:fillRect/>
          </a:stretch>
        </p:blipFill>
        <p:spPr bwMode="auto">
          <a:xfrm>
            <a:off x="1700213" y="3937000"/>
            <a:ext cx="2484437" cy="2128838"/>
          </a:xfrm>
          <a:prstGeom prst="rect">
            <a:avLst/>
          </a:prstGeom>
          <a:noFill/>
          <a:ln w="9525">
            <a:noFill/>
            <a:miter lim="800000"/>
            <a:headEnd/>
            <a:tailEnd/>
          </a:ln>
        </p:spPr>
      </p:pic>
      <p:pic>
        <p:nvPicPr>
          <p:cNvPr id="21511" name="Picture 9"/>
          <p:cNvPicPr>
            <a:picLocks noChangeAspect="1"/>
          </p:cNvPicPr>
          <p:nvPr/>
        </p:nvPicPr>
        <p:blipFill>
          <a:blip r:embed="rId3"/>
          <a:srcRect t="33768" r="49838" b="32779"/>
          <a:stretch>
            <a:fillRect/>
          </a:stretch>
        </p:blipFill>
        <p:spPr bwMode="auto">
          <a:xfrm>
            <a:off x="6210300" y="1516063"/>
            <a:ext cx="2532063" cy="2106612"/>
          </a:xfrm>
          <a:prstGeom prst="rect">
            <a:avLst/>
          </a:prstGeom>
          <a:noFill/>
          <a:ln w="9525">
            <a:noFill/>
            <a:miter lim="800000"/>
            <a:headEnd/>
            <a:tailEnd/>
          </a:ln>
        </p:spPr>
      </p:pic>
      <p:pic>
        <p:nvPicPr>
          <p:cNvPr id="21512" name="Picture 9"/>
          <p:cNvPicPr>
            <a:picLocks noChangeAspect="1"/>
          </p:cNvPicPr>
          <p:nvPr/>
        </p:nvPicPr>
        <p:blipFill>
          <a:blip r:embed="rId3"/>
          <a:srcRect l="50102" t="33484" b="31165"/>
          <a:stretch>
            <a:fillRect/>
          </a:stretch>
        </p:blipFill>
        <p:spPr bwMode="auto">
          <a:xfrm>
            <a:off x="3257550" y="1538288"/>
            <a:ext cx="2520950" cy="2227262"/>
          </a:xfrm>
          <a:prstGeom prst="rect">
            <a:avLst/>
          </a:prstGeom>
          <a:noFill/>
          <a:ln w="9525">
            <a:noFill/>
            <a:miter lim="800000"/>
            <a:headEnd/>
            <a:tailEnd/>
          </a:ln>
        </p:spPr>
      </p:pic>
      <p:pic>
        <p:nvPicPr>
          <p:cNvPr id="21513" name="Picture 9"/>
          <p:cNvPicPr>
            <a:picLocks noChangeAspect="1"/>
          </p:cNvPicPr>
          <p:nvPr/>
        </p:nvPicPr>
        <p:blipFill>
          <a:blip r:embed="rId3"/>
          <a:srcRect l="21935" t="67363" r="23033"/>
          <a:stretch>
            <a:fillRect/>
          </a:stretch>
        </p:blipFill>
        <p:spPr bwMode="auto">
          <a:xfrm>
            <a:off x="163513" y="1463675"/>
            <a:ext cx="2779712" cy="2055813"/>
          </a:xfrm>
          <a:prstGeom prst="rect">
            <a:avLst/>
          </a:prstGeom>
          <a:noFill/>
          <a:ln w="9525">
            <a:noFill/>
            <a:miter lim="800000"/>
            <a:headEnd/>
            <a:tailEnd/>
          </a:ln>
        </p:spPr>
      </p:pic>
      <p:sp>
        <p:nvSpPr>
          <p:cNvPr id="10" name="Title 5"/>
          <p:cNvSpPr txBox="1">
            <a:spLocks/>
          </p:cNvSpPr>
          <p:nvPr/>
        </p:nvSpPr>
        <p:spPr bwMode="auto">
          <a:xfrm>
            <a:off x="5283200" y="449263"/>
            <a:ext cx="3360738" cy="758825"/>
          </a:xfrm>
          <a:prstGeom prst="rect">
            <a:avLst/>
          </a:prstGeom>
          <a:noFill/>
          <a:ln w="9525">
            <a:noFill/>
            <a:miter lim="800000"/>
            <a:headEnd/>
            <a:tailEnd/>
          </a:ln>
        </p:spPr>
        <p:txBody>
          <a:bodyPr anchor="b">
            <a:prstTxWarp prst="textNoShape">
              <a:avLst/>
            </a:prstTxWarp>
          </a:bodyPr>
          <a:lstStyle/>
          <a:p>
            <a:pPr algn="ctr" defTabSz="914400">
              <a:defRPr/>
            </a:pPr>
            <a:r>
              <a:rPr lang="en-US" sz="3300" dirty="0">
                <a:solidFill>
                  <a:srgbClr val="8B216A"/>
                </a:solidFill>
                <a:latin typeface="+mj-lt"/>
                <a:ea typeface="ヒラギノ角ゴ Pro W3" pitchFamily="-111" charset="-128"/>
                <a:cs typeface="ヒラギノ角ゴ Pro W3" pitchFamily="-111" charset="-128"/>
              </a:rPr>
              <a:t>…Back in time…</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dirty="0" smtClean="0"/>
              <a:t>Present day tectonic plates</a:t>
            </a:r>
            <a:endParaRPr lang="en-US" dirty="0"/>
          </a:p>
        </p:txBody>
      </p:sp>
      <p:sp>
        <p:nvSpPr>
          <p:cNvPr id="7" name="Date Placeholder 6"/>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1"/>
          </p:nvPr>
        </p:nvSpPr>
        <p:spPr/>
        <p:txBody>
          <a:bodyPr/>
          <a:lstStyle/>
          <a:p>
            <a:r>
              <a:rPr lang="en-US" smtClean="0"/>
              <a:t>http://earthref.org/SCC</a:t>
            </a:r>
            <a:endParaRPr lang="en-US" dirty="0" smtClean="0"/>
          </a:p>
        </p:txBody>
      </p:sp>
      <p:pic>
        <p:nvPicPr>
          <p:cNvPr id="11" name="Picture 10" descr="plate_motions"/>
          <p:cNvPicPr>
            <a:picLocks noChangeAspect="1"/>
          </p:cNvPicPr>
          <p:nvPr/>
        </p:nvPicPr>
        <p:blipFill>
          <a:blip r:embed="rId3"/>
          <a:stretch>
            <a:fillRect/>
          </a:stretch>
        </p:blipFill>
        <p:spPr>
          <a:xfrm>
            <a:off x="1122865" y="1524741"/>
            <a:ext cx="7114698" cy="4855349"/>
          </a:xfrm>
          <a:prstGeom prst="rect">
            <a:avLst/>
          </a:prstGeom>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780332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noAutofit/>
          </a:bodyPr>
          <a:lstStyle/>
          <a:p>
            <a:pPr marL="457200" indent="-457200">
              <a:buAutoNum type="arabicParenR"/>
            </a:pPr>
            <a:r>
              <a:rPr lang="en-US" dirty="0" smtClean="0"/>
              <a:t>Wegener used evidence such as fossils and glacier striations to support his theory of Continental Drift.</a:t>
            </a:r>
          </a:p>
          <a:p>
            <a:pPr marL="457200" indent="-457200">
              <a:buAutoNum type="arabicParenR"/>
            </a:pPr>
            <a:r>
              <a:rPr lang="en-US" dirty="0" smtClean="0"/>
              <a:t>The theory was originally rejected because he couldn’t explain what force was making the continents move</a:t>
            </a:r>
          </a:p>
          <a:p>
            <a:pPr marL="457200" indent="-457200">
              <a:buAutoNum type="arabicParenR"/>
            </a:pPr>
            <a:r>
              <a:rPr lang="en-US" dirty="0" smtClean="0"/>
              <a:t>Geologists used new evidence, such as seafloor magnetic anomalies, to explain that the continents did move (and are still moving today) because of Plate Tectonics. </a:t>
            </a: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3" name="Title 2"/>
          <p:cNvSpPr>
            <a:spLocks noGrp="1"/>
          </p:cNvSpPr>
          <p:nvPr>
            <p:ph type="ctrTitle"/>
          </p:nvPr>
        </p:nvSpPr>
        <p:spPr/>
        <p:txBody>
          <a:bodyPr>
            <a:normAutofit/>
          </a:bodyPr>
          <a:lstStyle/>
          <a:p>
            <a:r>
              <a:rPr lang="en-US" dirty="0" smtClean="0"/>
              <a:t>Conclusions</a:t>
            </a:r>
            <a:br>
              <a:rPr lang="en-US" dirty="0" smtClean="0"/>
            </a:br>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70968768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SC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Civic.thmx</Template>
  <TotalTime>8936</TotalTime>
  <Words>6178</Words>
  <Application>Microsoft Macintosh PowerPoint</Application>
  <PresentationFormat>On-screen Show (4:3)</PresentationFormat>
  <Paragraphs>263</Paragraphs>
  <Slides>18</Slides>
  <Notes>18</Notes>
  <HiddenSlides>0</HiddenSlides>
  <MMClips>0</MMClips>
  <ScaleCrop>false</ScaleCrop>
  <HeadingPairs>
    <vt:vector size="4" baseType="variant">
      <vt:variant>
        <vt:lpstr>Design Template</vt:lpstr>
      </vt:variant>
      <vt:variant>
        <vt:i4>1</vt:i4>
      </vt:variant>
      <vt:variant>
        <vt:lpstr>Slide Titles</vt:lpstr>
      </vt:variant>
      <vt:variant>
        <vt:i4>18</vt:i4>
      </vt:variant>
    </vt:vector>
  </HeadingPairs>
  <TitlesOfParts>
    <vt:vector size="19" baseType="lpstr">
      <vt:lpstr>SCC</vt:lpstr>
      <vt:lpstr>Continental Drift Mystery</vt:lpstr>
      <vt:lpstr>Alfred Wegener 1930 Greenland</vt:lpstr>
      <vt:lpstr>Clue #1: Continent shape</vt:lpstr>
      <vt:lpstr>Clue # 2: Locations of past glaciers</vt:lpstr>
      <vt:lpstr>Clue #3: Locations of coal deposits</vt:lpstr>
      <vt:lpstr>Clue # 4:  Fossil distribution</vt:lpstr>
      <vt:lpstr>Clue # 5: Matching Mountain belts</vt:lpstr>
      <vt:lpstr>What is paleomagnetism?</vt:lpstr>
      <vt:lpstr>Clue #6: Paleomagnetism: Apparent polar wander </vt:lpstr>
      <vt:lpstr>Clue #7: Sea floor bathymetry</vt:lpstr>
      <vt:lpstr>Clue #8: Heat flow measurements</vt:lpstr>
      <vt:lpstr>Clue # 9:  Global earthquake distribution</vt:lpstr>
      <vt:lpstr>Clue # 10: Paleomagnetism: marine magnetic anomalies</vt:lpstr>
      <vt:lpstr>Slide 14</vt:lpstr>
      <vt:lpstr>Slide 15</vt:lpstr>
      <vt:lpstr>Moving Continents</vt:lpstr>
      <vt:lpstr>Present day tectonic plates</vt:lpstr>
      <vt:lpstr>Conclusions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perfect K-12 presentation ever (replace this with your title)</dc:title>
  <dc:creator>IGPP</dc:creator>
  <cp:lastModifiedBy>IGPP</cp:lastModifiedBy>
  <cp:revision>230</cp:revision>
  <cp:lastPrinted>2011-07-11T02:33:14Z</cp:lastPrinted>
  <dcterms:created xsi:type="dcterms:W3CDTF">2014-08-19T20:09:11Z</dcterms:created>
  <dcterms:modified xsi:type="dcterms:W3CDTF">2014-08-19T20:10:30Z</dcterms:modified>
</cp:coreProperties>
</file>