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Default Extension="tiff" ContentType="image/tiff"/>
  <Override PartName="/ppt/notesSlides/notesSlide4.xml" ContentType="application/vnd.openxmlformats-officedocument.presentationml.notesSlide+xml"/>
  <Override PartName="/ppt/viewProps.xml" ContentType="application/vnd.openxmlformats-officedocument.presentationml.viewProps+xml"/>
  <Override PartName="/ppt/slides/slide8.xml" ContentType="application/vnd.openxmlformats-officedocument.presentationml.slide+xml"/>
  <Override PartName="/ppt/notesSlides/notesSlide2.xml" ContentType="application/vnd.openxmlformats-officedocument.presentationml.notesSlide+xml"/>
  <Override PartName="/ppt/presentation.xml" ContentType="application/vnd.openxmlformats-officedocument.presentationml.presentation.main+xml"/>
  <Override PartName="/ppt/slides/slide6.xml" ContentType="application/vnd.openxmlformats-officedocument.presentationml.slide+xml"/>
  <Default Extension="pdf" ContentType="application/pdf"/>
  <Override PartName="/ppt/notesMasters/notesMaster1.xml" ContentType="application/vnd.openxmlformats-officedocument.presentationml.notesMaster+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10"/>
  </p:notesMasterIdLst>
  <p:sldIdLst>
    <p:sldId id="256" r:id="rId2"/>
    <p:sldId id="271" r:id="rId3"/>
    <p:sldId id="273" r:id="rId4"/>
    <p:sldId id="276" r:id="rId5"/>
    <p:sldId id="275" r:id="rId6"/>
    <p:sldId id="277" r:id="rId7"/>
    <p:sldId id="274" r:id="rId8"/>
    <p:sldId id="258"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79378" autoAdjust="0"/>
  </p:normalViewPr>
  <p:slideViewPr>
    <p:cSldViewPr snapToGrid="0" snapToObjects="1">
      <p:cViewPr varScale="1">
        <p:scale>
          <a:sx n="81" d="100"/>
          <a:sy n="81" d="100"/>
        </p:scale>
        <p:origin x="-24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8/15/14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dirty="0" smtClean="0"/>
              <a:t>This slide is for</a:t>
            </a:r>
            <a:r>
              <a:rPr lang="en-US" i="1" baseline="0" dirty="0" smtClean="0"/>
              <a:t> students.  It can be shown to students to aid in explaining the candy layers / earth layers analogy.</a:t>
            </a:r>
          </a:p>
          <a:p>
            <a:pPr marL="0" marR="0" indent="0" algn="l" defTabSz="457200" rtl="0" eaLnBrk="1" fontAlgn="auto" latinLnBrk="0" hangingPunct="1">
              <a:lnSpc>
                <a:spcPct val="100000"/>
              </a:lnSpc>
              <a:spcBef>
                <a:spcPct val="0"/>
              </a:spcBef>
              <a:spcAft>
                <a:spcPts val="0"/>
              </a:spcAft>
              <a:buClrTx/>
              <a:buSzTx/>
              <a:buFontTx/>
              <a:buNone/>
              <a:tabLst/>
              <a:defRPr/>
            </a:pPr>
            <a:endParaRPr lang="en-US" i="1" baseline="0"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b="0" i="0" baseline="0" dirty="0" smtClean="0"/>
              <a:t>Tell students that they will be performing small scale experiments on candy bars and applying their results to large-scale geologic features.  The different layers in the candy bar represent the lithosphere, </a:t>
            </a:r>
            <a:r>
              <a:rPr lang="en-US" b="0" i="0" baseline="0" dirty="0" err="1" smtClean="0"/>
              <a:t>asthenosphere</a:t>
            </a:r>
            <a:r>
              <a:rPr lang="en-US" b="0" i="0" baseline="0" dirty="0" smtClean="0"/>
              <a:t> and mantle below the </a:t>
            </a:r>
            <a:r>
              <a:rPr lang="en-US" b="0" i="0" baseline="0" dirty="0" err="1" smtClean="0"/>
              <a:t>asthenosphere</a:t>
            </a:r>
            <a:r>
              <a:rPr lang="en-US" b="0" i="0" baseline="0" dirty="0" smtClean="0"/>
              <a:t>.  In pushing or pulling the candy bar halves, its shape will change in ways analogous to geological features found at those kinds of tectonic plate boundaries.  In the next slide we will review the idea of plate tectonics, which we learned in the previous lesson.</a:t>
            </a:r>
          </a:p>
          <a:p>
            <a:pPr marL="0" marR="0" indent="0" algn="l" defTabSz="457200" rtl="0" eaLnBrk="1" fontAlgn="auto" latinLnBrk="0" hangingPunct="1">
              <a:lnSpc>
                <a:spcPct val="100000"/>
              </a:lnSpc>
              <a:spcBef>
                <a:spcPct val="0"/>
              </a:spcBef>
              <a:spcAft>
                <a:spcPts val="0"/>
              </a:spcAft>
              <a:buClrTx/>
              <a:buSzTx/>
              <a:buFontTx/>
              <a:buNone/>
              <a:tabLst/>
              <a:defRPr/>
            </a:pPr>
            <a:endParaRPr lang="en-US" b="0" i="0" baseline="0" dirty="0" smtClean="0"/>
          </a:p>
          <a:p>
            <a:pPr eaLnBrk="1" hangingPunct="1">
              <a:spcBef>
                <a:spcPct val="0"/>
              </a:spcBef>
            </a:pPr>
            <a:r>
              <a:rPr lang="en-US" b="1" i="0" dirty="0" smtClean="0">
                <a:latin typeface="Calibri" charset="0"/>
              </a:rPr>
              <a:t>PICTURE/GRAPHICS CREDITS:</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ea typeface="+mn-ea"/>
                <a:cs typeface="+mn-cs"/>
              </a:rPr>
              <a:t>modified from: http://</a:t>
            </a:r>
            <a:r>
              <a:rPr lang="en-US" sz="1200" kern="1200" dirty="0" err="1" smtClean="0">
                <a:solidFill>
                  <a:schemeClr val="tx1"/>
                </a:solidFill>
                <a:latin typeface="+mn-lt"/>
                <a:ea typeface="+mn-ea"/>
                <a:cs typeface="+mn-cs"/>
              </a:rPr>
              <a:t>pubs.usgs.gov/gip/dynamic/inside.html</a:t>
            </a:r>
            <a:endParaRPr lang="en-US" sz="1200" kern="1200" dirty="0" smtClean="0">
              <a:solidFill>
                <a:schemeClr val="tx1"/>
              </a:solidFill>
              <a:latin typeface="+mn-lt"/>
              <a:ea typeface="+mn-ea"/>
              <a:cs typeface="+mn-cs"/>
            </a:endParaRPr>
          </a:p>
          <a:p>
            <a:pPr eaLnBrk="1" hangingPunct="1">
              <a:spcBef>
                <a:spcPct val="0"/>
              </a:spcBef>
            </a:pPr>
            <a:endParaRPr lang="en-US" dirty="0" smtClean="0"/>
          </a:p>
          <a:p>
            <a:pPr eaLnBrk="1" hangingPunct="1">
              <a:spcBef>
                <a:spcPct val="0"/>
              </a:spcBef>
            </a:pPr>
            <a:endParaRPr lang="en-US" b="1" i="0" dirty="0" smtClean="0">
              <a:latin typeface="Calibri" charset="0"/>
            </a:endParaRPr>
          </a:p>
          <a:p>
            <a:pPr eaLnBrk="1" hangingPunct="1">
              <a:spcBef>
                <a:spcPct val="0"/>
              </a:spcBef>
            </a:pPr>
            <a:r>
              <a:rPr lang="en-US" b="1" i="0" dirty="0" smtClean="0">
                <a:latin typeface="Calibri" charset="0"/>
              </a:rPr>
              <a:t>AUTHORS</a:t>
            </a:r>
            <a:r>
              <a:rPr lang="en-US" dirty="0" smtClean="0">
                <a:latin typeface="Calibri" charset="0"/>
              </a:rPr>
              <a:t>: Erica</a:t>
            </a:r>
            <a:r>
              <a:rPr lang="en-US" baseline="0" dirty="0" smtClean="0">
                <a:latin typeface="Calibri" charset="0"/>
              </a:rPr>
              <a:t> Mitchell (Scripps Oceanography) and Jerry Ruiz (University City High School)</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buFontTx/>
              <a:buNone/>
            </a:pPr>
            <a:r>
              <a:rPr lang="en-US" b="1" i="0" dirty="0" smtClean="0">
                <a:latin typeface="Calibri" charset="0"/>
              </a:rPr>
              <a:t>WHY:</a:t>
            </a:r>
            <a:r>
              <a:rPr lang="en-US" dirty="0" smtClean="0">
                <a:latin typeface="Calibri" charset="0"/>
              </a:rPr>
              <a:t> The outermost</a:t>
            </a:r>
            <a:r>
              <a:rPr lang="en-US" baseline="0" dirty="0" smtClean="0">
                <a:latin typeface="Calibri" charset="0"/>
              </a:rPr>
              <a:t> solid layer of the earth, the brittle lithosphere, is broken up into large tectonic plates.  The motion of the tectonic plates is controlled by a combination of forces.  “Ridge push” moves two plates apart at a mid ocean ridge due to the slope of the ridge and gravity.  “Slab pull” happens when the denser plate is pulled under a less dense plate at a </a:t>
            </a:r>
            <a:r>
              <a:rPr lang="en-US" baseline="0" dirty="0" err="1" smtClean="0">
                <a:latin typeface="Calibri" charset="0"/>
              </a:rPr>
              <a:t>subduction</a:t>
            </a:r>
            <a:r>
              <a:rPr lang="en-US" baseline="0" dirty="0" smtClean="0">
                <a:latin typeface="Calibri" charset="0"/>
              </a:rPr>
              <a:t> zone.  “Convective processes” below the lithosphere also are related to the motion of the plates. The motion between plates can either be divergent (moving apart from each other), convergent (moving toward each other), or transform (moving beside each other).  Each type of plate boundary motion gives rise to different kinds of geological features. Mountain belts or deep oceanic trenches are often formed at convergent boundaries, rift valleys or mid ocean ridges are formed at divergent boundaries, and transform boundaries tend to horizontally offset features such as streams or roads.  From a hazards perspective, it is important to understand what happens when two tectonic plates interact since most earthquakes happen along the boundaries of moving tectonic plates.  The size and depth of earthquakes can be influenced by the type of plate boundary on which they occur.</a:t>
            </a: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SUMMARY</a:t>
            </a:r>
            <a:r>
              <a:rPr lang="en-US" dirty="0" smtClean="0">
                <a:latin typeface="Calibri" charset="0"/>
              </a:rPr>
              <a:t>: Students will participate in a hands-on lab activity, in which</a:t>
            </a:r>
            <a:r>
              <a:rPr lang="en-US" baseline="0" dirty="0" smtClean="0">
                <a:latin typeface="Calibri" charset="0"/>
              </a:rPr>
              <a:t> the layers of a candy bar represent the outermost layers of the earth involved in plate tectonics.  Each student will be given a candy bar and a worksheet with instructions on how to conduct each experiment, as well as a place to record observations and answer relevant questions. The top layer of the candy bar is brittle chocolate, like the brittle lithosphere, and the middle layer of the candy bar is ductile caramel, like the ductile </a:t>
            </a:r>
            <a:r>
              <a:rPr lang="en-US" baseline="0" dirty="0" err="1" smtClean="0">
                <a:latin typeface="Calibri" charset="0"/>
              </a:rPr>
              <a:t>asthenosphere</a:t>
            </a:r>
            <a:r>
              <a:rPr lang="en-US" baseline="0" dirty="0" smtClean="0">
                <a:latin typeface="Calibri" charset="0"/>
              </a:rPr>
              <a:t>. Pushing or pulling the two halves of the candy bar results in deformation that is analogous to geological features created at plate boundaries.  </a:t>
            </a:r>
          </a:p>
          <a:p>
            <a:pPr eaLnBrk="1" hangingPunct="1">
              <a:spcBef>
                <a:spcPct val="0"/>
              </a:spcBef>
              <a:buFontTx/>
              <a:buNone/>
            </a:pP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ADDITIONAL READING</a:t>
            </a:r>
            <a:r>
              <a:rPr lang="en-US" dirty="0" smtClean="0">
                <a:latin typeface="Calibri" charset="0"/>
              </a:rPr>
              <a:t>:</a:t>
            </a:r>
            <a:r>
              <a:rPr lang="en-US" baseline="0" dirty="0" smtClean="0">
                <a:latin typeface="Calibri" charset="0"/>
              </a:rPr>
              <a:t> http://</a:t>
            </a:r>
            <a:r>
              <a:rPr lang="en-US" baseline="0" dirty="0" err="1" smtClean="0">
                <a:latin typeface="Calibri" charset="0"/>
              </a:rPr>
              <a:t>pubs.usgs.gov/gip/dynamic/understanding.html</a:t>
            </a:r>
            <a:endParaRPr lang="en-US"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r>
              <a:rPr lang="en-US" b="1" i="0" dirty="0" smtClean="0">
                <a:latin typeface="Calibri" charset="0"/>
              </a:rPr>
              <a:t>CONTEXTF OR USE</a:t>
            </a:r>
            <a:r>
              <a:rPr lang="en-US" dirty="0" smtClean="0">
                <a:latin typeface="Calibri" charset="0"/>
              </a:rPr>
              <a:t>: This lesson</a:t>
            </a:r>
            <a:r>
              <a:rPr lang="en-US" baseline="0" dirty="0" smtClean="0">
                <a:latin typeface="Calibri" charset="0"/>
              </a:rPr>
              <a:t> was designed for a 9</a:t>
            </a:r>
            <a:r>
              <a:rPr lang="en-US" baseline="30000" dirty="0" smtClean="0">
                <a:latin typeface="Calibri" charset="0"/>
              </a:rPr>
              <a:t>th</a:t>
            </a:r>
            <a:r>
              <a:rPr lang="en-US" baseline="0" dirty="0" smtClean="0">
                <a:latin typeface="Calibri" charset="0"/>
              </a:rPr>
              <a:t> grade Earth Science class, and is lesson 2 of 6 in a unit called “Earthquake Hazards of Southern California”. It is helpful to do lesson 1 before this, because the concepts of continental drift and plate tectonics are introduced.</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i="0" dirty="0" smtClean="0">
                <a:latin typeface="Calibri" charset="0"/>
              </a:rPr>
              <a:t>MISCONCEPTIONS:</a:t>
            </a:r>
            <a:r>
              <a:rPr lang="en-US" b="1" i="0" baseline="0" dirty="0" smtClean="0">
                <a:latin typeface="Calibri" charset="0"/>
              </a:rPr>
              <a:t> </a:t>
            </a:r>
            <a:endParaRPr lang="en-US" b="0" i="0" baseline="0" dirty="0" smtClean="0">
              <a:latin typeface="Calibri" charset="0"/>
            </a:endParaRPr>
          </a:p>
          <a:p>
            <a:pPr eaLnBrk="1" hangingPunct="1">
              <a:spcBef>
                <a:spcPct val="0"/>
              </a:spcBef>
              <a:buFontTx/>
              <a:buNone/>
            </a:pPr>
            <a:r>
              <a:rPr lang="en-US" b="0" i="0" baseline="0" dirty="0" smtClean="0">
                <a:latin typeface="Calibri" charset="0"/>
              </a:rPr>
              <a:t>M1) Earthquakes can strike anywhere and be any magnitude.  A1) The majority of earthquakes tend to occur on faults along the boundaries of tectonic plates. Convergent boundaries, such as those along Japan and Chile, tend to produce deeper and larger earthquakes than those along transform boundaries, such as the San Andreas Fault.</a:t>
            </a:r>
            <a:endParaRPr lang="en-US" b="0" i="0"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i="0" dirty="0" smtClean="0">
                <a:latin typeface="Calibri" charset="0"/>
              </a:rPr>
              <a:t>EVALUATION TIPS</a:t>
            </a:r>
            <a:r>
              <a:rPr lang="en-US" dirty="0" smtClean="0">
                <a:latin typeface="Calibri" charset="0"/>
              </a:rPr>
              <a:t>: Make sure students</a:t>
            </a:r>
            <a:r>
              <a:rPr lang="en-US" baseline="0" dirty="0" smtClean="0">
                <a:latin typeface="Calibri" charset="0"/>
              </a:rPr>
              <a:t> draw pictures as part of their observations.  This is something that geologists do when working in the field.  It can let you know if they caught on to important concepts, like how divergent boundaries produce thinning of the crust and upper mantle.</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TEACHING NOTES</a:t>
            </a:r>
            <a:r>
              <a:rPr lang="en-US" b="0" i="0" dirty="0" smtClean="0">
                <a:latin typeface="Calibri" charset="0"/>
              </a:rPr>
              <a:t>:</a:t>
            </a:r>
          </a:p>
          <a:p>
            <a:pPr eaLnBrk="1" hangingPunct="1">
              <a:spcBef>
                <a:spcPct val="0"/>
              </a:spcBef>
              <a:buFontTx/>
              <a:buNone/>
            </a:pPr>
            <a:r>
              <a:rPr lang="en-US" b="0" i="0" dirty="0" smtClean="0">
                <a:latin typeface="Calibri" charset="0"/>
              </a:rPr>
              <a:t>Make the following</a:t>
            </a:r>
            <a:r>
              <a:rPr lang="en-US" b="0" i="0" baseline="0" dirty="0" smtClean="0">
                <a:latin typeface="Calibri" charset="0"/>
              </a:rPr>
              <a:t> points very clear before anyone gets a candy bar:</a:t>
            </a:r>
          </a:p>
          <a:p>
            <a:pPr marL="228600" indent="-228600" eaLnBrk="1" hangingPunct="1">
              <a:spcBef>
                <a:spcPct val="0"/>
              </a:spcBef>
              <a:buFontTx/>
              <a:buAutoNum type="arabicParenR"/>
            </a:pPr>
            <a:r>
              <a:rPr lang="en-US" b="0" i="0" baseline="0" dirty="0" smtClean="0">
                <a:latin typeface="Calibri" charset="0"/>
              </a:rPr>
              <a:t>The layer of chocolate on the bottom of the candy bar is not meant to be one of the earth layers that you’re studying.  It should not be brittle that deep.</a:t>
            </a:r>
          </a:p>
          <a:p>
            <a:pPr marL="228600" indent="-228600" eaLnBrk="1" hangingPunct="1">
              <a:spcBef>
                <a:spcPct val="0"/>
              </a:spcBef>
              <a:buFontTx/>
              <a:buAutoNum type="arabicParenR"/>
            </a:pPr>
            <a:r>
              <a:rPr lang="en-US" b="0" i="0" baseline="0" dirty="0" smtClean="0">
                <a:latin typeface="Calibri" charset="0"/>
              </a:rPr>
              <a:t>Only move the candy bar halves just a little bit for each experiment.  If you completely detach the pieces, your next experiments will be a little messed up.</a:t>
            </a:r>
          </a:p>
          <a:p>
            <a:pPr marL="228600" indent="-228600" eaLnBrk="1" hangingPunct="1">
              <a:spcBef>
                <a:spcPct val="0"/>
              </a:spcBef>
              <a:buFontTx/>
              <a:buAutoNum type="arabicParenR"/>
            </a:pPr>
            <a:r>
              <a:rPr lang="en-US" b="0" i="0" baseline="0" dirty="0" smtClean="0">
                <a:latin typeface="Calibri" charset="0"/>
              </a:rPr>
              <a:t>If having trouble making observations, keep the following things in mind:</a:t>
            </a:r>
          </a:p>
          <a:p>
            <a:pPr marL="685800" lvl="1" indent="-228600" eaLnBrk="1" hangingPunct="1">
              <a:spcBef>
                <a:spcPct val="0"/>
              </a:spcBef>
              <a:buFontTx/>
              <a:buAutoNum type="arabicParenR"/>
            </a:pPr>
            <a:r>
              <a:rPr lang="en-US" b="0" i="0" baseline="0" dirty="0" smtClean="0">
                <a:latin typeface="Calibri" charset="0"/>
              </a:rPr>
              <a:t>How do layer thicknesses change?</a:t>
            </a:r>
          </a:p>
          <a:p>
            <a:pPr marL="685800" lvl="1" indent="-228600" eaLnBrk="1" hangingPunct="1">
              <a:spcBef>
                <a:spcPct val="0"/>
              </a:spcBef>
              <a:buFontTx/>
              <a:buAutoNum type="arabicParenR"/>
            </a:pPr>
            <a:r>
              <a:rPr lang="en-US" b="0" i="0" baseline="0" dirty="0" smtClean="0">
                <a:latin typeface="Calibri" charset="0"/>
              </a:rPr>
              <a:t>How does topography change?</a:t>
            </a:r>
          </a:p>
          <a:p>
            <a:pPr marL="685800" lvl="1" indent="-228600" eaLnBrk="1" hangingPunct="1">
              <a:spcBef>
                <a:spcPct val="0"/>
              </a:spcBef>
              <a:buFontTx/>
              <a:buAutoNum type="arabicParenR"/>
            </a:pPr>
            <a:r>
              <a:rPr lang="en-US" b="0" i="0" baseline="0" dirty="0" smtClean="0">
                <a:latin typeface="Calibri" charset="0"/>
              </a:rPr>
              <a:t>How does the total length of the candy bar change?</a:t>
            </a:r>
            <a:endParaRPr lang="en-US" b="0" i="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i="1" dirty="0" smtClean="0"/>
              <a:t>This slide is</a:t>
            </a:r>
            <a:r>
              <a:rPr lang="en-US" b="0" i="1" baseline="0" dirty="0" smtClean="0"/>
              <a:t> for students</a:t>
            </a:r>
          </a:p>
          <a:p>
            <a:endParaRPr lang="en-US" dirty="0" smtClean="0"/>
          </a:p>
          <a:p>
            <a:r>
              <a:rPr lang="en-US" dirty="0" smtClean="0"/>
              <a:t>This slide is included to remind students</a:t>
            </a:r>
            <a:r>
              <a:rPr lang="en-US" baseline="0" dirty="0" smtClean="0"/>
              <a:t> about plate tectonics, which we learned in the previous lesson.  Remind </a:t>
            </a:r>
            <a:r>
              <a:rPr lang="en-US" dirty="0" smtClean="0"/>
              <a:t>them that</a:t>
            </a:r>
            <a:r>
              <a:rPr lang="en-US" baseline="0" dirty="0" smtClean="0"/>
              <a:t> the entire outer layer of the Earth, the lithosphere, is broken into large brittle tectonic plates. The plates are moving because of various forces, such as ridge-push, slab-pull, and convective forces in the mantle below the lithosphere.  This map shows today’s tectonic plates in different colors.  The plates are huge!  Some contain whole continents.  The red arrows show the relative motion at the boundaries between tectonic plates.  </a:t>
            </a:r>
          </a:p>
          <a:p>
            <a:endParaRPr lang="en-US" baseline="0" dirty="0" smtClean="0"/>
          </a:p>
          <a:p>
            <a:r>
              <a:rPr lang="en-US" baseline="0" dirty="0" smtClean="0"/>
              <a:t>Some good questions to make the science more personal:</a:t>
            </a:r>
          </a:p>
          <a:p>
            <a:r>
              <a:rPr lang="en-US" baseline="0" dirty="0" smtClean="0"/>
              <a:t>You may ask students which tectonic plate they live on.  Which boundary are they closest to?  What kind of boundary is it?  And by the end of the exercise, they should be able to tell you what kind of topography they might expect at that kind of boundary.</a:t>
            </a:r>
          </a:p>
          <a:p>
            <a:endParaRPr lang="en-US" baseline="0" dirty="0" smtClean="0"/>
          </a:p>
          <a:p>
            <a:r>
              <a:rPr lang="en-US" baseline="0" dirty="0" smtClean="0"/>
              <a:t>Some good answers:  </a:t>
            </a:r>
          </a:p>
          <a:p>
            <a:r>
              <a:rPr lang="en-US" baseline="0" dirty="0" smtClean="0"/>
              <a:t>San Diego is on the Pacific Plate (although most of CA is on the North American Plate).  It is closest to the Pacific / North American plate boundary.  The arrows show that it is a transform boundary.  Based on what happened to the candy bars, you might expect to find faults that offset stream beds or roads in this region.</a:t>
            </a:r>
          </a:p>
          <a:p>
            <a:endParaRPr lang="en-US" baseline="0" dirty="0" smtClean="0"/>
          </a:p>
          <a:p>
            <a:r>
              <a:rPr lang="en-US" baseline="0" dirty="0" smtClean="0"/>
              <a:t>The kinds of geological features that are found at each type of plate boundary depend on what kind of crust is a part of the plates (continental crust or oceanic crust).  The principal of </a:t>
            </a:r>
            <a:r>
              <a:rPr lang="en-US" baseline="0" dirty="0" err="1" smtClean="0"/>
              <a:t>isostasy</a:t>
            </a:r>
            <a:r>
              <a:rPr lang="en-US" baseline="0" dirty="0" smtClean="0"/>
              <a:t> controls how tectonic plates with oceanic or continental crust interact, and this is discussed in more depth in the next slide.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1" i="0" kern="1200" baseline="0" dirty="0" smtClean="0">
                <a:solidFill>
                  <a:schemeClr val="tx1"/>
                </a:solidFill>
                <a:latin typeface="+mn-lt"/>
                <a:ea typeface="+mn-ea"/>
                <a:cs typeface="+mn-cs"/>
              </a:rPr>
              <a:t>IMAGE CREDIT: </a:t>
            </a:r>
            <a:r>
              <a:rPr lang="en-US" sz="1200" b="0" i="0" kern="1200" baseline="0" dirty="0" smtClean="0">
                <a:solidFill>
                  <a:schemeClr val="tx1"/>
                </a:solidFill>
                <a:latin typeface="+mn-lt"/>
                <a:ea typeface="+mn-ea"/>
                <a:cs typeface="+mn-cs"/>
              </a:rPr>
              <a:t>http://</a:t>
            </a:r>
            <a:r>
              <a:rPr lang="en-US" sz="1200" b="0" i="0" kern="1200" baseline="0" dirty="0" err="1" smtClean="0">
                <a:solidFill>
                  <a:schemeClr val="tx1"/>
                </a:solidFill>
                <a:latin typeface="+mn-lt"/>
                <a:ea typeface="+mn-ea"/>
                <a:cs typeface="+mn-cs"/>
              </a:rPr>
              <a:t>pubs.usgs.gov/gip/dynamic/slabs.html</a:t>
            </a:r>
            <a:endParaRPr lang="en-US" sz="1200" b="0" i="0" kern="1200" baseline="0" dirty="0" smtClean="0">
              <a:solidFill>
                <a:schemeClr val="tx1"/>
              </a:solidFill>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kern="1200" dirty="0" smtClean="0">
                <a:solidFill>
                  <a:schemeClr val="tx1"/>
                </a:solidFill>
                <a:effectLst/>
                <a:latin typeface="+mn-lt"/>
                <a:ea typeface="+mn-ea"/>
                <a:cs typeface="+mn-cs"/>
              </a:rPr>
              <a:t>This slide is for students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main message of this lesson is that different relative plate motions produce different geological features at plate boundaries.  But since tectonic plates can be composed of continental and/or oceanic crust, they will interact differently based on what they are composed of.  The principle that controls this is called </a:t>
            </a:r>
            <a:r>
              <a:rPr lang="en-US" baseline="0" dirty="0" err="1" smtClean="0"/>
              <a:t>isostasy</a:t>
            </a:r>
            <a:r>
              <a:rPr lang="en-US" baseline="0" dirty="0" smtClean="0"/>
              <a:t>.  </a:t>
            </a:r>
            <a:r>
              <a:rPr lang="en-US" baseline="0" dirty="0" err="1" smtClean="0"/>
              <a:t>Isostasy</a:t>
            </a:r>
            <a:r>
              <a:rPr lang="en-US" baseline="0" dirty="0" smtClean="0"/>
              <a:t> is an important concept in geology, so it is worth spending enough time for students to develop an intuition for it.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Both the continental crust and the oceanic crust sit on top of the mantle, which is much denser than either crust. The mantle is solid, but it is viscous, meaning that it can flow over very long times.  The continental crust is less dense and thicker than the oceanic crust, so it “floats” higher on the mantle than the oceanic crust does.  For an analogy, think about floating a cork on water vs. floating a dense piece of hardwood of the same size on water.  The cork, since it is less dense, will float higher in the water than the hardwood will.  In this analogy, the water is the mantle, the cork is the continental crust, and the hardwood is the oceanic crust.  The image on the right might help illustrate this analogy.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 is important to note that the continental crust not only has higher topography than oceanic crust, but it also has a deeper boundary with the mantle.  This is also due to </a:t>
            </a:r>
            <a:r>
              <a:rPr lang="en-US" baseline="0" dirty="0" err="1" smtClean="0"/>
              <a:t>isostasy</a:t>
            </a:r>
            <a:r>
              <a:rPr lang="en-US" baseline="0" dirty="0" smtClean="0"/>
              <a:t>, and is the reason why mountains have “roots”.  Another important result of </a:t>
            </a:r>
            <a:r>
              <a:rPr lang="en-US" baseline="0" dirty="0" err="1" smtClean="0"/>
              <a:t>isostasy</a:t>
            </a:r>
            <a:r>
              <a:rPr lang="en-US" baseline="0" dirty="0" smtClean="0"/>
              <a:t> is what happens when glaciers melt- </a:t>
            </a:r>
            <a:r>
              <a:rPr lang="en-US" baseline="0" dirty="0" err="1" smtClean="0"/>
              <a:t>isostatic</a:t>
            </a:r>
            <a:r>
              <a:rPr lang="en-US" baseline="0" dirty="0" smtClean="0"/>
              <a:t> rebound.  The glacier is essentially a heavy weight that depresses the mantle underneath it.  When the glacier melts and runs off, the mantle slowly pushes upward, trying to maintain </a:t>
            </a:r>
            <a:r>
              <a:rPr lang="en-US" baseline="0" dirty="0" err="1" smtClean="0"/>
              <a:t>isostatic</a:t>
            </a:r>
            <a:r>
              <a:rPr lang="en-US" baseline="0" dirty="0" smtClean="0"/>
              <a:t> equilibrium.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a tectonic plate containing oceanic crust is converging toward a tectonic plate containing continental crust, the oceanic plate will be forced to sink downward under the continental plate because it is denser than the continental plate, creating a trench and volcanic arc. When two plates made of continental crust converge, neither is dense enough to </a:t>
            </a:r>
            <a:r>
              <a:rPr lang="en-US" baseline="0" dirty="0" err="1" smtClean="0"/>
              <a:t>subduct</a:t>
            </a:r>
            <a:r>
              <a:rPr lang="en-US" baseline="0" dirty="0" smtClean="0"/>
              <a:t>, so they push up into mountains.  When two oceanic plates converge, the denser of the two </a:t>
            </a:r>
            <a:r>
              <a:rPr lang="en-US" baseline="0" dirty="0" err="1" smtClean="0"/>
              <a:t>subducts</a:t>
            </a:r>
            <a:r>
              <a:rPr lang="en-US" baseline="0" dirty="0" smtClean="0"/>
              <a:t>, creating a trench and island arc.  The next slide has diagrams of these scenarios.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1" i="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i="0" baseline="0" dirty="0" smtClean="0"/>
              <a:t>TEACHING NOTES: </a:t>
            </a:r>
            <a:r>
              <a:rPr lang="en-US" baseline="0" dirty="0" smtClean="0"/>
              <a:t>It is important to note that the students will be performing experiments using only one type of “crust”, represented by the chocolate on top of the candy bar.  Their experiments will most likely turn out like continental-continental crust interactions, because I noticed most convergent candy bar experiments pushing up into mountains, rather than </a:t>
            </a:r>
            <a:r>
              <a:rPr lang="en-US" baseline="0" dirty="0" err="1" smtClean="0"/>
              <a:t>subducting</a:t>
            </a: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eaLnBrk="1" hangingPunct="1">
              <a:spcBef>
                <a:spcPct val="0"/>
              </a:spcBef>
            </a:pPr>
            <a:r>
              <a:rPr lang="en-US" b="1" i="0" dirty="0" smtClean="0">
                <a:latin typeface="Calibri" charset="0"/>
              </a:rPr>
              <a:t>PICTURE/GRAPHICS CREDITS:</a:t>
            </a: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t>Left: http://</a:t>
            </a:r>
            <a:r>
              <a:rPr lang="en-US" dirty="0" err="1" smtClean="0"/>
              <a:t>earthquake.usgs.gov/learn/glossary/?termID</a:t>
            </a:r>
            <a:r>
              <a:rPr lang="en-US" dirty="0" smtClean="0"/>
              <a:t>=57</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ea typeface="+mn-ea"/>
                <a:cs typeface="+mn-cs"/>
              </a:rPr>
              <a:t>Right modified from: http://</a:t>
            </a:r>
            <a:r>
              <a:rPr lang="en-US" sz="1200" kern="1200" dirty="0" err="1" smtClean="0">
                <a:solidFill>
                  <a:schemeClr val="tx1"/>
                </a:solidFill>
                <a:latin typeface="+mn-lt"/>
                <a:ea typeface="+mn-ea"/>
                <a:cs typeface="+mn-cs"/>
              </a:rPr>
              <a:t>www.usu.edu/geo/physical/platetectonicsfaults.html</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ct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kern="1200" dirty="0" smtClean="0">
                <a:solidFill>
                  <a:schemeClr val="tx1"/>
                </a:solidFill>
                <a:effectLst/>
                <a:latin typeface="+mn-lt"/>
                <a:ea typeface="+mn-ea"/>
                <a:cs typeface="+mn-cs"/>
              </a:rPr>
              <a:t>This slide is for students</a:t>
            </a:r>
          </a:p>
          <a:p>
            <a:endParaRPr lang="en-US" dirty="0" smtClean="0"/>
          </a:p>
          <a:p>
            <a:r>
              <a:rPr lang="en-US" dirty="0" smtClean="0"/>
              <a:t>This</a:t>
            </a:r>
            <a:r>
              <a:rPr lang="en-US" baseline="0" dirty="0" smtClean="0"/>
              <a:t> chart shows diagrams of the geologic features that occur at different kinds of tectonic plate boundaries.  The two interacting plates can include continental or oceanic crust, as shown by the column on the left.  There are three different ways that plates can move relative to each other: divergent (away from each other), transform (horizontally past each other), and convergent (toward each other), as labeled in the top row.  The next slide describes attributes of each of these geologic features, such as topography and lithosphere/</a:t>
            </a:r>
            <a:r>
              <a:rPr lang="en-US" baseline="0" dirty="0" err="1" smtClean="0"/>
              <a:t>asthenosphere</a:t>
            </a:r>
            <a:r>
              <a:rPr lang="en-US" baseline="0" dirty="0" smtClean="0"/>
              <a:t> thickness.</a:t>
            </a:r>
            <a:endParaRPr lang="en-US" dirty="0" smtClean="0"/>
          </a:p>
          <a:p>
            <a:endParaRPr lang="en-US" dirty="0" smtClean="0"/>
          </a:p>
          <a:p>
            <a:r>
              <a:rPr lang="en-US" b="1" i="0" dirty="0" smtClean="0">
                <a:latin typeface="Calibri" charset="0"/>
              </a:rPr>
              <a:t>PICTURE/GRAPHICS CREDITS:</a:t>
            </a:r>
            <a:endParaRPr lang="en-US" dirty="0" smtClean="0"/>
          </a:p>
          <a:p>
            <a:r>
              <a:rPr lang="en-US" dirty="0" smtClean="0"/>
              <a:t>Mid</a:t>
            </a:r>
            <a:r>
              <a:rPr lang="en-US" baseline="0" dirty="0" smtClean="0"/>
              <a:t> ocean ridge</a:t>
            </a:r>
            <a:r>
              <a:rPr lang="en-US" dirty="0" smtClean="0"/>
              <a:t>: http://bc.outcrop.org/images/tectonics/lutge8e/FG01_11A.JPG</a:t>
            </a:r>
          </a:p>
          <a:p>
            <a:r>
              <a:rPr lang="en-US" dirty="0" smtClean="0"/>
              <a:t>Continental rift:http://www.csus.edu/indiv/k/kusnickj/Geology12/tectonicbasins.html</a:t>
            </a:r>
          </a:p>
          <a:p>
            <a:r>
              <a:rPr lang="en-US" dirty="0" smtClean="0"/>
              <a:t>All others: http://</a:t>
            </a:r>
            <a:r>
              <a:rPr lang="en-US" dirty="0" err="1" smtClean="0"/>
              <a:t>pubs.usgs.gov/gip/dynamic/understanding.html</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tx1"/>
                </a:solidFill>
                <a:effectLst/>
                <a:latin typeface="+mn-lt"/>
                <a:ea typeface="+mn-ea"/>
                <a:cs typeface="+mn-cs"/>
              </a:rPr>
              <a:t>This slide is for the</a:t>
            </a:r>
            <a:r>
              <a:rPr lang="en-US" sz="1200" b="0" i="1" kern="1200" baseline="0" dirty="0" smtClean="0">
                <a:solidFill>
                  <a:schemeClr val="tx1"/>
                </a:solidFill>
                <a:effectLst/>
                <a:latin typeface="+mn-lt"/>
                <a:ea typeface="+mn-ea"/>
                <a:cs typeface="+mn-cs"/>
              </a:rPr>
              <a:t> instructor.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1"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This slide</a:t>
            </a:r>
            <a:r>
              <a:rPr lang="en-US" sz="1200" b="0" i="0" kern="1200" baseline="0" dirty="0" smtClean="0">
                <a:solidFill>
                  <a:schemeClr val="tx1"/>
                </a:solidFill>
                <a:effectLst/>
                <a:latin typeface="+mn-lt"/>
                <a:ea typeface="+mn-ea"/>
                <a:cs typeface="+mn-cs"/>
              </a:rPr>
              <a:t> is included to give the instructor more information about the geologic features at different kinds of plate boundaries.  All of the information listed on this slide has a direct analogy to changes in the candy bar shape.  For example, in a divergent boundary (pulling the candy bar apart), the crust and </a:t>
            </a:r>
            <a:r>
              <a:rPr lang="en-US" sz="1200" b="0" i="0" kern="1200" baseline="0" dirty="0" err="1" smtClean="0">
                <a:solidFill>
                  <a:schemeClr val="tx1"/>
                </a:solidFill>
                <a:effectLst/>
                <a:latin typeface="+mn-lt"/>
                <a:ea typeface="+mn-ea"/>
                <a:cs typeface="+mn-cs"/>
              </a:rPr>
              <a:t>asthenosphere</a:t>
            </a:r>
            <a:r>
              <a:rPr lang="en-US" sz="1200" b="0" i="0" kern="1200" baseline="0" dirty="0" smtClean="0">
                <a:solidFill>
                  <a:schemeClr val="tx1"/>
                </a:solidFill>
                <a:effectLst/>
                <a:latin typeface="+mn-lt"/>
                <a:ea typeface="+mn-ea"/>
                <a:cs typeface="+mn-cs"/>
              </a:rPr>
              <a:t> become thin (thinning of the caramel layer in the candy bar).  In the next slide we look at photos of geologic features at each type of tectonic plate boundary.</a:t>
            </a: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i="1" dirty="0" smtClean="0"/>
              <a:t>This slide is for students</a:t>
            </a:r>
          </a:p>
          <a:p>
            <a:endParaRPr lang="en-US" dirty="0" smtClean="0"/>
          </a:p>
          <a:p>
            <a:r>
              <a:rPr lang="en-US" dirty="0" smtClean="0"/>
              <a:t>This slide can be shown to students</a:t>
            </a:r>
            <a:r>
              <a:rPr lang="en-US" baseline="0" dirty="0" smtClean="0"/>
              <a:t> to show them real-world examples of geological features at each kind of plate boundary.  The offset stream bed in the San Andreas Fault photo is particularly illustrative.  The next slide introduces students to the experiments they will be conducting in this activity.</a:t>
            </a:r>
            <a:endParaRPr lang="en-US" dirty="0" smtClean="0"/>
          </a:p>
          <a:p>
            <a:endParaRPr lang="en-US" dirty="0" smtClean="0"/>
          </a:p>
          <a:p>
            <a:r>
              <a:rPr lang="en-US" dirty="0" smtClean="0"/>
              <a:t>East</a:t>
            </a:r>
            <a:r>
              <a:rPr lang="en-US" baseline="0" dirty="0" smtClean="0"/>
              <a:t> African Rif</a:t>
            </a:r>
            <a:r>
              <a:rPr lang="en-US" dirty="0" smtClean="0"/>
              <a:t>t, Ethiopia:  </a:t>
            </a:r>
            <a:r>
              <a:rPr lang="en-US" dirty="0" err="1" smtClean="0"/>
              <a:t>http://www.ldeo.columbia.edu/research/blogs/malawi-earthquakes-assessing-danger-east-african-rift</a:t>
            </a:r>
            <a:endParaRPr lang="en-US" dirty="0" smtClean="0"/>
          </a:p>
          <a:p>
            <a:r>
              <a:rPr lang="en-US" dirty="0" smtClean="0"/>
              <a:t>SAF, Carrizo plain: http://</a:t>
            </a:r>
            <a:r>
              <a:rPr lang="en-US" dirty="0" err="1" smtClean="0"/>
              <a:t>pubs.usgs.gov/gip/dynamic/San_Andreas.html</a:t>
            </a:r>
            <a:endParaRPr lang="en-US" dirty="0" smtClean="0"/>
          </a:p>
          <a:p>
            <a:r>
              <a:rPr lang="en-US" dirty="0" smtClean="0"/>
              <a:t>Himalayas:</a:t>
            </a:r>
            <a:r>
              <a:rPr lang="en-US" baseline="0" dirty="0" smtClean="0"/>
              <a:t> http://adventure.nationalgeographic.com/2009/11/nepal/hiking-great-himalaya-trail-text</a:t>
            </a:r>
          </a:p>
          <a:p>
            <a:r>
              <a:rPr lang="en-US" baseline="0" dirty="0" smtClean="0"/>
              <a:t>Mid </a:t>
            </a:r>
            <a:r>
              <a:rPr lang="en-US" baseline="0" dirty="0" err="1" smtClean="0"/>
              <a:t>atlantic</a:t>
            </a:r>
            <a:r>
              <a:rPr lang="en-US" baseline="0" dirty="0" smtClean="0"/>
              <a:t> ridge:  Google earth, oceans</a:t>
            </a:r>
          </a:p>
          <a:p>
            <a:r>
              <a:rPr lang="en-US" baseline="0" dirty="0" smtClean="0"/>
              <a:t>Andes: http://</a:t>
            </a:r>
            <a:r>
              <a:rPr lang="en-US" baseline="0" dirty="0" err="1" smtClean="0"/>
              <a:t>en.wikipedia.org</a:t>
            </a:r>
            <a:r>
              <a:rPr lang="en-US" baseline="0" dirty="0" smtClean="0"/>
              <a:t>/wiki/Andes</a:t>
            </a:r>
          </a:p>
          <a:p>
            <a:r>
              <a:rPr lang="en-US" baseline="0" dirty="0" smtClean="0"/>
              <a:t>Aleutian Islands: http://en.wikipedia.org/wiki/Aleutian_Islands#mediaviewer/File:Aleutian_Islands_amo_2014135_lrg.jpg</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i="1" dirty="0" smtClean="0"/>
              <a:t>This slide is for students</a:t>
            </a:r>
          </a:p>
          <a:p>
            <a:endParaRPr lang="en-US" dirty="0" smtClean="0"/>
          </a:p>
          <a:p>
            <a:r>
              <a:rPr lang="en-US" dirty="0" smtClean="0"/>
              <a:t>This</a:t>
            </a:r>
            <a:r>
              <a:rPr lang="en-US" baseline="0" dirty="0" smtClean="0"/>
              <a:t> slide shows the three experiments students will be conducting.  Explain to the students that they will be conducting experiments at a very small scale (just a few centimeters), and applying the results to very large scale geology (hundreds of kilometers/miles). There is no place on the worksheet to list any formal hypotheses; this can be done more easily with students raising their hands and sharing out with the class. When you ask them about their hypotheses, try to guide them toward making predictions about:</a:t>
            </a:r>
          </a:p>
          <a:p>
            <a:r>
              <a:rPr lang="en-US" baseline="0" dirty="0" smtClean="0"/>
              <a:t>• How does the candy bar length change?</a:t>
            </a:r>
          </a:p>
          <a:p>
            <a:r>
              <a:rPr lang="en-US" baseline="0" dirty="0" smtClean="0"/>
              <a:t>• What happens to the chocolate on top? </a:t>
            </a:r>
          </a:p>
          <a:p>
            <a:r>
              <a:rPr lang="en-US" baseline="0" dirty="0" smtClean="0"/>
              <a:t>• Have you changed the topography?  How?</a:t>
            </a:r>
          </a:p>
          <a:p>
            <a:r>
              <a:rPr lang="en-US" baseline="0" dirty="0" smtClean="0"/>
              <a:t>• Has the thickness of the caramel layer changed?  How?</a:t>
            </a:r>
          </a:p>
          <a:p>
            <a:r>
              <a:rPr lang="en-US" baseline="0" dirty="0" smtClean="0"/>
              <a:t>Encourage students to draw pictures, especially cross-sections, in their worksheets.</a:t>
            </a:r>
          </a:p>
          <a:p>
            <a:endParaRPr lang="en-US" baseline="0" dirty="0" smtClean="0"/>
          </a:p>
          <a:p>
            <a:r>
              <a:rPr lang="en-US" baseline="0" dirty="0" smtClean="0"/>
              <a:t>Most importantly, ask students to connect the changes in their candy bars to changes in geology.  What analogous geological features have they created with each type of candy bar plate boundary?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smtClean="0">
                <a:solidFill>
                  <a:schemeClr val="tx1"/>
                </a:solidFill>
                <a:effectLst/>
                <a:latin typeface="+mn-lt"/>
                <a:ea typeface="+mn-ea"/>
                <a:cs typeface="+mn-cs"/>
              </a:rPr>
              <a:t>This slide is for students</a:t>
            </a:r>
          </a:p>
          <a:p>
            <a:endParaRPr lang="en-US" sz="1200" b="0" i="1"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To</a:t>
            </a:r>
            <a:r>
              <a:rPr lang="en-US" sz="1200" b="0" i="0" kern="1200" baseline="0" dirty="0" smtClean="0">
                <a:solidFill>
                  <a:schemeClr val="tx1"/>
                </a:solidFill>
                <a:effectLst/>
                <a:latin typeface="+mn-lt"/>
                <a:ea typeface="+mn-ea"/>
                <a:cs typeface="+mn-cs"/>
              </a:rPr>
              <a:t> conclude, the outer layer of the Earth, the lithosphere, is broken into large tectonic plates.  These plates move relative to one another.  The motion can either be divergent (away from each other), transform (horizontally beside each other), or convergent (toward each other).  Depending on they type of relative motion, and whether the crust on the plates is continental (thick and less dense) or oceanic (thin and denser), there will be certain kinds of geological features that occur at those regions, due to the principle of </a:t>
            </a:r>
            <a:r>
              <a:rPr lang="en-US" sz="1200" b="0" i="0" kern="1200" baseline="0" dirty="0" err="1" smtClean="0">
                <a:solidFill>
                  <a:schemeClr val="tx1"/>
                </a:solidFill>
                <a:effectLst/>
                <a:latin typeface="+mn-lt"/>
                <a:ea typeface="+mn-ea"/>
                <a:cs typeface="+mn-cs"/>
              </a:rPr>
              <a:t>isostasy</a:t>
            </a:r>
            <a:r>
              <a:rPr lang="en-US" sz="1200" b="0" i="0" kern="1200" baseline="0" smtClean="0">
                <a:solidFill>
                  <a:schemeClr val="tx1"/>
                </a:solidFill>
                <a:effectLst/>
                <a:latin typeface="+mn-lt"/>
                <a:ea typeface="+mn-ea"/>
                <a:cs typeface="+mn-cs"/>
              </a:rPr>
              <a:t>.</a:t>
            </a:r>
            <a:endParaRPr lang="en-US" b="0" i="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df"/><Relationship Id="rId4" Type="http://schemas.openxmlformats.org/officeDocument/2006/relationships/image" Target="../media/image4.png"/><Relationship Id="rId5" Type="http://schemas.openxmlformats.org/officeDocument/2006/relationships/image" Target="../media/image4.pdf"/><Relationship Id="rId6"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df"/><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4" Type="http://schemas.openxmlformats.org/officeDocument/2006/relationships/image" Target="../media/image10.gif"/><Relationship Id="rId5" Type="http://schemas.openxmlformats.org/officeDocument/2006/relationships/image" Target="../media/image11.gif"/><Relationship Id="rId6" Type="http://schemas.openxmlformats.org/officeDocument/2006/relationships/image" Target="../media/image12.gif"/><Relationship Id="rId7" Type="http://schemas.openxmlformats.org/officeDocument/2006/relationships/image" Target="../media/image13.jpeg"/><Relationship Id="rId8" Type="http://schemas.openxmlformats.org/officeDocument/2006/relationships/image" Target="../media/image14.tif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gif"/><Relationship Id="rId5" Type="http://schemas.openxmlformats.org/officeDocument/2006/relationships/image" Target="../media/image17.jpeg"/><Relationship Id="rId6" Type="http://schemas.openxmlformats.org/officeDocument/2006/relationships/image" Target="../media/image18.tiff"/><Relationship Id="rId7" Type="http://schemas.openxmlformats.org/officeDocument/2006/relationships/image" Target="../media/image19.jpeg"/><Relationship Id="rId8"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Rectangle 11"/>
          <p:cNvSpPr/>
          <p:nvPr/>
        </p:nvSpPr>
        <p:spPr>
          <a:xfrm>
            <a:off x="504378" y="3836762"/>
            <a:ext cx="5157928" cy="24003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85800" y="3003258"/>
            <a:ext cx="7772400" cy="3212983"/>
          </a:xfrm>
        </p:spPr>
        <p:txBody>
          <a:bodyPr>
            <a:noAutofit/>
          </a:bodyPr>
          <a:lstStyle/>
          <a:p>
            <a:pPr>
              <a:buNone/>
              <a:defRPr/>
            </a:pPr>
            <a:endParaRPr lang="en-US" dirty="0" smtClean="0"/>
          </a:p>
          <a:p>
            <a:pPr marL="0" indent="0">
              <a:buNone/>
            </a:pPr>
            <a:endParaRPr lang="en-US" dirty="0"/>
          </a:p>
        </p:txBody>
      </p:sp>
      <p:sp>
        <p:nvSpPr>
          <p:cNvPr id="2" name="Title 1"/>
          <p:cNvSpPr>
            <a:spLocks noGrp="1"/>
          </p:cNvSpPr>
          <p:nvPr>
            <p:ph type="ctrTitle"/>
          </p:nvPr>
        </p:nvSpPr>
        <p:spPr>
          <a:xfrm>
            <a:off x="685800" y="381000"/>
            <a:ext cx="7772400" cy="1032191"/>
          </a:xfrm>
        </p:spPr>
        <p:txBody>
          <a:bodyPr>
            <a:normAutofit/>
          </a:bodyPr>
          <a:lstStyle/>
          <a:p>
            <a:r>
              <a:rPr lang="en-US" dirty="0" smtClean="0"/>
              <a:t>Candy Bar Tectonics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10" name="Picture 9" descr="layers_sdsu_modified.pdf"/>
          <p:cNvPicPr>
            <a:picLocks noChangeAspect="1"/>
          </p:cNvPicPr>
          <p:nvPr/>
        </p:nvPicPr>
        <mc:AlternateContent xmlns:ma="http://schemas.microsoft.com/office/mac/drawingml/2008/main">
          <mc:Choice Requires="ma">
            <p:blipFill>
              <a:blip r:embed="rId3"/>
              <a:srcRect r="38315"/>
              <a:stretch>
                <a:fillRect/>
              </a:stretch>
            </p:blipFill>
          </mc:Choice>
          <mc:Fallback xmlns:ma="http://schemas.microsoft.com/office/mac/drawingml/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blipFill>
              <a:blip r:embed="rId4"/>
              <a:srcRect r="38315"/>
              <a:stretch>
                <a:fillRect/>
              </a:stretch>
            </p:blipFill>
          </mc:Fallback>
        </mc:AlternateContent>
        <p:spPr>
          <a:xfrm>
            <a:off x="5951853" y="3273931"/>
            <a:ext cx="2860236" cy="2642258"/>
          </a:xfrm>
          <a:prstGeom prst="rect">
            <a:avLst/>
          </a:prstGeom>
        </p:spPr>
      </p:pic>
      <p:sp>
        <p:nvSpPr>
          <p:cNvPr id="11" name="TextBox 10"/>
          <p:cNvSpPr txBox="1"/>
          <p:nvPr/>
        </p:nvSpPr>
        <p:spPr>
          <a:xfrm>
            <a:off x="504378" y="2729726"/>
            <a:ext cx="4575622" cy="923330"/>
          </a:xfrm>
          <a:prstGeom prst="rect">
            <a:avLst/>
          </a:prstGeom>
          <a:noFill/>
        </p:spPr>
        <p:txBody>
          <a:bodyPr wrap="square" rtlCol="0">
            <a:spAutoFit/>
          </a:bodyPr>
          <a:lstStyle/>
          <a:p>
            <a:r>
              <a:rPr lang="en-US" dirty="0" smtClean="0"/>
              <a:t>Question of the day: What happens to tectonic plates when they come together?  What other ways can they move?</a:t>
            </a:r>
            <a:endParaRPr lang="en-US" dirty="0"/>
          </a:p>
        </p:txBody>
      </p:sp>
      <p:pic>
        <p:nvPicPr>
          <p:cNvPr id="9" name="Picture 8" descr="milkyway.eps"/>
          <p:cNvPicPr>
            <a:picLocks noChangeAspect="1"/>
          </p:cNvPicPr>
          <p:nvPr/>
        </p:nvPicPr>
        <mc:AlternateContent xmlns:ma="http://schemas.microsoft.com/office/mac/drawingml/2008/main">
          <mc:Choice Requires="ma">
            <p:blipFill>
              <a:blip r:embed="rId5"/>
              <a:stretch>
                <a:fillRect/>
              </a:stretch>
            </p:blipFill>
          </mc:Choice>
          <mc:Fallback xmlns:ma="http://schemas.microsoft.com/office/mac/drawingml/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blipFill>
              <a:blip r:embed="rId6"/>
              <a:stretch>
                <a:fillRect/>
              </a:stretch>
            </p:blipFill>
          </mc:Fallback>
        </mc:AlternateContent>
        <p:spPr>
          <a:xfrm>
            <a:off x="504378" y="3815941"/>
            <a:ext cx="4889500" cy="2400300"/>
          </a:xfrm>
          <a:prstGeom prst="rect">
            <a:avLst/>
          </a:prstGeom>
        </p:spPr>
      </p:pic>
      <p:cxnSp>
        <p:nvCxnSpPr>
          <p:cNvPr id="15" name="Straight Arrow Connector 14"/>
          <p:cNvCxnSpPr/>
          <p:nvPr/>
        </p:nvCxnSpPr>
        <p:spPr>
          <a:xfrm flipV="1">
            <a:off x="4857597" y="4138872"/>
            <a:ext cx="1983692" cy="1493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5080001" y="4248940"/>
            <a:ext cx="1898702" cy="491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5393878" y="4466810"/>
            <a:ext cx="1584825" cy="8493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Content Placeholder 13"/>
          <p:cNvSpPr>
            <a:spLocks noGrp="1"/>
          </p:cNvSpPr>
          <p:nvPr>
            <p:ph sz="quarter" idx="1"/>
          </p:nvPr>
        </p:nvSpPr>
        <p:spPr/>
        <p:txBody>
          <a:bodyPr/>
          <a:lstStyle/>
          <a:p>
            <a:endParaRPr lang="en-US"/>
          </a:p>
        </p:txBody>
      </p:sp>
      <p:sp>
        <p:nvSpPr>
          <p:cNvPr id="13" name="Title 12"/>
          <p:cNvSpPr>
            <a:spLocks noGrp="1"/>
          </p:cNvSpPr>
          <p:nvPr>
            <p:ph type="title"/>
          </p:nvPr>
        </p:nvSpPr>
        <p:spPr>
          <a:xfrm>
            <a:off x="301752" y="396306"/>
            <a:ext cx="8534400" cy="758952"/>
          </a:xfrm>
        </p:spPr>
        <p:txBody>
          <a:bodyPr/>
          <a:lstStyle/>
          <a:p>
            <a:r>
              <a:rPr lang="en-US" dirty="0" smtClean="0"/>
              <a:t>Present day tectonic plates</a:t>
            </a:r>
            <a:br>
              <a:rPr lang="en-US" dirty="0" smtClean="0"/>
            </a:br>
            <a:r>
              <a:rPr lang="en-US" dirty="0" smtClean="0"/>
              <a:t>and relative motion</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pic>
        <p:nvPicPr>
          <p:cNvPr id="7" name="Picture 6" descr="plate_motions"/>
          <p:cNvPicPr>
            <a:picLocks noChangeAspect="1"/>
          </p:cNvPicPr>
          <p:nvPr/>
        </p:nvPicPr>
        <p:blipFill>
          <a:blip r:embed="rId3"/>
          <a:stretch>
            <a:fillRect/>
          </a:stretch>
        </p:blipFill>
        <p:spPr>
          <a:xfrm>
            <a:off x="1907476" y="1927481"/>
            <a:ext cx="5831879" cy="397990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Content Placeholder 6" descr="crust"/>
          <p:cNvPicPr>
            <a:picLocks noGrp="1" noChangeAspect="1"/>
          </p:cNvPicPr>
          <p:nvPr>
            <p:ph sz="quarter" idx="1"/>
          </p:nvPr>
        </p:nvPicPr>
        <p:blipFill>
          <a:blip r:embed="rId3"/>
          <a:srcRect l="-21404" r="-21404"/>
          <a:stretch>
            <a:fillRect/>
          </a:stretch>
        </p:blipFill>
        <p:spPr>
          <a:xfrm>
            <a:off x="-273779" y="2598533"/>
            <a:ext cx="4983913" cy="2679523"/>
          </a:xfrm>
        </p:spPr>
      </p:pic>
      <p:sp>
        <p:nvSpPr>
          <p:cNvPr id="3" name="Title 2"/>
          <p:cNvSpPr>
            <a:spLocks noGrp="1"/>
          </p:cNvSpPr>
          <p:nvPr>
            <p:ph type="title"/>
          </p:nvPr>
        </p:nvSpPr>
        <p:spPr/>
        <p:txBody>
          <a:bodyPr/>
          <a:lstStyle/>
          <a:p>
            <a:r>
              <a:rPr lang="en-US" dirty="0" err="1" smtClean="0"/>
              <a:t>Isostasy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8" name="Picture 7" descr="isostasy_utahstate_modified.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4919308" y="2349585"/>
            <a:ext cx="3695086" cy="292847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
          </p:nvPr>
        </p:nvGraphicFramePr>
        <p:xfrm>
          <a:off x="288238" y="734922"/>
          <a:ext cx="8547913" cy="5655887"/>
        </p:xfrm>
        <a:graphic>
          <a:graphicData uri="http://schemas.openxmlformats.org/drawingml/2006/table">
            <a:tbl>
              <a:tblPr firstRow="1" bandRow="1">
                <a:tableStyleId>{5C22544A-7EE6-4342-B048-85BDC9FD1C3A}</a:tableStyleId>
              </a:tblPr>
              <a:tblGrid>
                <a:gridCol w="1764230"/>
                <a:gridCol w="2509727"/>
                <a:gridCol w="2136978"/>
                <a:gridCol w="2136978"/>
              </a:tblGrid>
              <a:tr h="1659776">
                <a:tc>
                  <a:txBody>
                    <a:bodyPr/>
                    <a:lstStyle/>
                    <a:p>
                      <a:r>
                        <a:rPr lang="en-US" dirty="0" smtClean="0"/>
                        <a:t>Relative motion</a:t>
                      </a:r>
                    </a:p>
                    <a:p>
                      <a:endParaRPr lang="en-US" dirty="0" smtClean="0"/>
                    </a:p>
                    <a:p>
                      <a:r>
                        <a:rPr lang="en-US" dirty="0" smtClean="0"/>
                        <a:t>Crust</a:t>
                      </a:r>
                      <a:r>
                        <a:rPr lang="en-US" baseline="0" dirty="0" smtClean="0"/>
                        <a:t> type</a:t>
                      </a:r>
                      <a:endParaRPr lang="en-US" dirty="0" smtClean="0"/>
                    </a:p>
                    <a:p>
                      <a:endParaRPr lang="en-US" dirty="0"/>
                    </a:p>
                  </a:txBody>
                  <a:tcPr/>
                </a:tc>
                <a:tc>
                  <a:txBody>
                    <a:bodyPr/>
                    <a:lstStyle/>
                    <a:p>
                      <a:r>
                        <a:rPr lang="en-US" dirty="0" smtClean="0"/>
                        <a:t>Divergent</a:t>
                      </a:r>
                      <a:endParaRPr lang="en-US" dirty="0"/>
                    </a:p>
                  </a:txBody>
                  <a:tcPr/>
                </a:tc>
                <a:tc>
                  <a:txBody>
                    <a:bodyPr/>
                    <a:lstStyle/>
                    <a:p>
                      <a:r>
                        <a:rPr lang="en-US" dirty="0" smtClean="0"/>
                        <a:t>Transform</a:t>
                      </a:r>
                      <a:endParaRPr lang="en-US" dirty="0"/>
                    </a:p>
                  </a:txBody>
                  <a:tcPr/>
                </a:tc>
                <a:tc>
                  <a:txBody>
                    <a:bodyPr/>
                    <a:lstStyle/>
                    <a:p>
                      <a:r>
                        <a:rPr lang="en-US" dirty="0" smtClean="0"/>
                        <a:t>Convergent</a:t>
                      </a:r>
                      <a:endParaRPr lang="en-US" dirty="0"/>
                    </a:p>
                  </a:txBody>
                  <a:tcPr/>
                </a:tc>
              </a:tr>
              <a:tr h="1491151">
                <a:tc>
                  <a:txBody>
                    <a:bodyPr/>
                    <a:lstStyle/>
                    <a:p>
                      <a:r>
                        <a:rPr lang="en-US" dirty="0" smtClean="0"/>
                        <a:t>Continental-Continental</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1252480">
                <a:tc>
                  <a:txBody>
                    <a:bodyPr/>
                    <a:lstStyle/>
                    <a:p>
                      <a:r>
                        <a:rPr lang="en-US" dirty="0" err="1" smtClean="0"/>
                        <a:t>Continetal</a:t>
                      </a:r>
                      <a:r>
                        <a:rPr lang="en-US" dirty="0" smtClean="0"/>
                        <a:t>-Oceanic</a:t>
                      </a:r>
                      <a:endParaRPr lang="en-US" dirty="0"/>
                    </a:p>
                  </a:txBody>
                  <a:tcPr/>
                </a:tc>
                <a:tc>
                  <a:txBody>
                    <a:bodyPr/>
                    <a:lstStyle/>
                    <a:p>
                      <a:r>
                        <a:rPr lang="en-US" dirty="0" smtClean="0"/>
                        <a:t>Not</a:t>
                      </a:r>
                      <a:r>
                        <a:rPr lang="en-US" dirty="0" smtClean="0"/>
                        <a:t> possible</a:t>
                      </a:r>
                      <a:endParaRPr lang="en-US" dirty="0"/>
                    </a:p>
                  </a:txBody>
                  <a:tcPr/>
                </a:tc>
                <a:tc>
                  <a:txBody>
                    <a:bodyPr/>
                    <a:lstStyle/>
                    <a:p>
                      <a:endParaRPr lang="en-US" dirty="0"/>
                    </a:p>
                  </a:txBody>
                  <a:tcPr/>
                </a:tc>
                <a:tc>
                  <a:txBody>
                    <a:bodyPr/>
                    <a:lstStyle/>
                    <a:p>
                      <a:endParaRPr lang="en-US" dirty="0"/>
                    </a:p>
                  </a:txBody>
                  <a:tcPr/>
                </a:tc>
              </a:tr>
              <a:tr h="1252480">
                <a:tc>
                  <a:txBody>
                    <a:bodyPr/>
                    <a:lstStyle/>
                    <a:p>
                      <a:r>
                        <a:rPr lang="en-US" dirty="0" smtClean="0"/>
                        <a:t>Oceanic-Oceanic</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3" name="Title 2"/>
          <p:cNvSpPr>
            <a:spLocks noGrp="1"/>
          </p:cNvSpPr>
          <p:nvPr>
            <p:ph type="title"/>
          </p:nvPr>
        </p:nvSpPr>
        <p:spPr>
          <a:xfrm>
            <a:off x="301752" y="-107464"/>
            <a:ext cx="8534400" cy="758952"/>
          </a:xfrm>
        </p:spPr>
        <p:txBody>
          <a:bodyPr>
            <a:normAutofit/>
          </a:bodyPr>
          <a:lstStyle/>
          <a:p>
            <a:r>
              <a:rPr lang="en-US" dirty="0" smtClean="0"/>
              <a:t>Relative plate motion scenarios: Diagrams</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descr="conv_cc_usgs"/>
          <p:cNvPicPr>
            <a:picLocks noChangeAspect="1"/>
          </p:cNvPicPr>
          <p:nvPr/>
        </p:nvPicPr>
        <p:blipFill>
          <a:blip r:embed="rId3"/>
          <a:stretch>
            <a:fillRect/>
          </a:stretch>
        </p:blipFill>
        <p:spPr>
          <a:xfrm>
            <a:off x="7093272" y="1846660"/>
            <a:ext cx="1623163" cy="976055"/>
          </a:xfrm>
          <a:prstGeom prst="rect">
            <a:avLst/>
          </a:prstGeom>
        </p:spPr>
      </p:pic>
      <p:pic>
        <p:nvPicPr>
          <p:cNvPr id="8" name="Picture 7" descr="conv_oc_usgs"/>
          <p:cNvPicPr>
            <a:picLocks noChangeAspect="1"/>
          </p:cNvPicPr>
          <p:nvPr/>
        </p:nvPicPr>
        <p:blipFill>
          <a:blip r:embed="rId4"/>
          <a:stretch>
            <a:fillRect/>
          </a:stretch>
        </p:blipFill>
        <p:spPr>
          <a:xfrm>
            <a:off x="6950184" y="3326516"/>
            <a:ext cx="1623163" cy="956699"/>
          </a:xfrm>
          <a:prstGeom prst="rect">
            <a:avLst/>
          </a:prstGeom>
        </p:spPr>
      </p:pic>
      <p:pic>
        <p:nvPicPr>
          <p:cNvPr id="9" name="Picture 8" descr="conv_oo_usgs"/>
          <p:cNvPicPr>
            <a:picLocks noChangeAspect="1"/>
          </p:cNvPicPr>
          <p:nvPr/>
        </p:nvPicPr>
        <p:blipFill>
          <a:blip r:embed="rId5"/>
          <a:stretch>
            <a:fillRect/>
          </a:stretch>
        </p:blipFill>
        <p:spPr>
          <a:xfrm>
            <a:off x="6809913" y="5003126"/>
            <a:ext cx="1906522" cy="1098460"/>
          </a:xfrm>
          <a:prstGeom prst="rect">
            <a:avLst/>
          </a:prstGeom>
        </p:spPr>
      </p:pic>
      <p:pic>
        <p:nvPicPr>
          <p:cNvPr id="10" name="Picture 9" descr="trans_usgs"/>
          <p:cNvPicPr>
            <a:picLocks noChangeAspect="1"/>
          </p:cNvPicPr>
          <p:nvPr/>
        </p:nvPicPr>
        <p:blipFill>
          <a:blip r:embed="rId6"/>
          <a:stretch>
            <a:fillRect/>
          </a:stretch>
        </p:blipFill>
        <p:spPr>
          <a:xfrm>
            <a:off x="4719219" y="2537827"/>
            <a:ext cx="1820231" cy="2463040"/>
          </a:xfrm>
          <a:prstGeom prst="rect">
            <a:avLst/>
          </a:prstGeom>
        </p:spPr>
      </p:pic>
      <p:pic>
        <p:nvPicPr>
          <p:cNvPr id="11" name="Picture 10" descr="div_oo_bakersfieldcollege"/>
          <p:cNvPicPr>
            <a:picLocks noChangeAspect="1"/>
          </p:cNvPicPr>
          <p:nvPr/>
        </p:nvPicPr>
        <p:blipFill>
          <a:blip r:embed="rId7"/>
          <a:stretch>
            <a:fillRect/>
          </a:stretch>
        </p:blipFill>
        <p:spPr>
          <a:xfrm>
            <a:off x="2557639" y="4958344"/>
            <a:ext cx="1725164" cy="1063132"/>
          </a:xfrm>
          <a:prstGeom prst="rect">
            <a:avLst/>
          </a:prstGeom>
        </p:spPr>
      </p:pic>
      <p:pic>
        <p:nvPicPr>
          <p:cNvPr id="13" name="Picture 12" descr="div_cc_sacramentostate.tiff"/>
          <p:cNvPicPr>
            <a:picLocks noChangeAspect="1"/>
          </p:cNvPicPr>
          <p:nvPr/>
        </p:nvPicPr>
        <p:blipFill>
          <a:blip r:embed="rId8"/>
          <a:stretch>
            <a:fillRect/>
          </a:stretch>
        </p:blipFill>
        <p:spPr>
          <a:xfrm>
            <a:off x="1843669" y="2446864"/>
            <a:ext cx="2696690" cy="709400"/>
          </a:xfrm>
          <a:prstGeom prst="rect">
            <a:avLst/>
          </a:prstGeom>
        </p:spPr>
      </p:pic>
      <p:sp>
        <p:nvSpPr>
          <p:cNvPr id="12" name="TextBox 11"/>
          <p:cNvSpPr txBox="1"/>
          <p:nvPr/>
        </p:nvSpPr>
        <p:spPr>
          <a:xfrm>
            <a:off x="2213992" y="3236863"/>
            <a:ext cx="1827431" cy="369332"/>
          </a:xfrm>
          <a:prstGeom prst="rect">
            <a:avLst/>
          </a:prstGeom>
          <a:noFill/>
        </p:spPr>
        <p:txBody>
          <a:bodyPr wrap="none" rtlCol="0">
            <a:spAutoFit/>
          </a:bodyPr>
          <a:lstStyle/>
          <a:p>
            <a:r>
              <a:rPr lang="en-US" dirty="0" smtClean="0"/>
              <a:t>Continental Rift</a:t>
            </a:r>
            <a:endParaRPr lang="en-US" dirty="0"/>
          </a:p>
        </p:txBody>
      </p:sp>
      <p:sp>
        <p:nvSpPr>
          <p:cNvPr id="14" name="TextBox 13"/>
          <p:cNvSpPr txBox="1"/>
          <p:nvPr/>
        </p:nvSpPr>
        <p:spPr>
          <a:xfrm>
            <a:off x="2007808" y="6021476"/>
            <a:ext cx="2566140" cy="369332"/>
          </a:xfrm>
          <a:prstGeom prst="rect">
            <a:avLst/>
          </a:prstGeom>
          <a:noFill/>
        </p:spPr>
        <p:txBody>
          <a:bodyPr wrap="none" rtlCol="0">
            <a:spAutoFit/>
          </a:bodyPr>
          <a:lstStyle/>
          <a:p>
            <a:r>
              <a:rPr lang="en-US" dirty="0" smtClean="0"/>
              <a:t>Ocean Spreading Ridge</a:t>
            </a:r>
            <a:endParaRPr lang="en-US" dirty="0"/>
          </a:p>
        </p:txBody>
      </p:sp>
      <p:sp>
        <p:nvSpPr>
          <p:cNvPr id="15" name="TextBox 14"/>
          <p:cNvSpPr txBox="1"/>
          <p:nvPr/>
        </p:nvSpPr>
        <p:spPr>
          <a:xfrm>
            <a:off x="4719219" y="5143010"/>
            <a:ext cx="1674595" cy="369332"/>
          </a:xfrm>
          <a:prstGeom prst="rect">
            <a:avLst/>
          </a:prstGeom>
          <a:noFill/>
        </p:spPr>
        <p:txBody>
          <a:bodyPr wrap="none" rtlCol="0">
            <a:spAutoFit/>
          </a:bodyPr>
          <a:lstStyle/>
          <a:p>
            <a:r>
              <a:rPr lang="en-US" dirty="0" smtClean="0"/>
              <a:t>Offset features</a:t>
            </a:r>
            <a:endParaRPr lang="en-US" dirty="0"/>
          </a:p>
        </p:txBody>
      </p:sp>
      <p:sp>
        <p:nvSpPr>
          <p:cNvPr id="16" name="TextBox 15"/>
          <p:cNvSpPr txBox="1"/>
          <p:nvPr/>
        </p:nvSpPr>
        <p:spPr>
          <a:xfrm>
            <a:off x="7146717" y="6019279"/>
            <a:ext cx="1426630" cy="646331"/>
          </a:xfrm>
          <a:prstGeom prst="rect">
            <a:avLst/>
          </a:prstGeom>
          <a:noFill/>
        </p:spPr>
        <p:txBody>
          <a:bodyPr wrap="none" rtlCol="0">
            <a:spAutoFit/>
          </a:bodyPr>
          <a:lstStyle/>
          <a:p>
            <a:r>
              <a:rPr lang="en-US" dirty="0" err="1" smtClean="0"/>
              <a:t>Subduction</a:t>
            </a:r>
            <a:r>
              <a:rPr lang="en-US" dirty="0" smtClean="0"/>
              <a:t>: </a:t>
            </a:r>
          </a:p>
          <a:p>
            <a:r>
              <a:rPr lang="en-US" dirty="0" smtClean="0"/>
              <a:t>Island arc</a:t>
            </a:r>
            <a:endParaRPr lang="en-US" dirty="0"/>
          </a:p>
        </p:txBody>
      </p:sp>
      <p:sp>
        <p:nvSpPr>
          <p:cNvPr id="17" name="TextBox 16"/>
          <p:cNvSpPr txBox="1"/>
          <p:nvPr/>
        </p:nvSpPr>
        <p:spPr>
          <a:xfrm>
            <a:off x="7116835" y="4208510"/>
            <a:ext cx="1426630" cy="646331"/>
          </a:xfrm>
          <a:prstGeom prst="rect">
            <a:avLst/>
          </a:prstGeom>
          <a:noFill/>
        </p:spPr>
        <p:txBody>
          <a:bodyPr wrap="none" rtlCol="0">
            <a:spAutoFit/>
          </a:bodyPr>
          <a:lstStyle/>
          <a:p>
            <a:r>
              <a:rPr lang="en-US" dirty="0" err="1" smtClean="0"/>
              <a:t>Subduction</a:t>
            </a:r>
            <a:r>
              <a:rPr lang="en-US" dirty="0" smtClean="0"/>
              <a:t>: </a:t>
            </a:r>
          </a:p>
          <a:p>
            <a:r>
              <a:rPr lang="en-US" dirty="0" smtClean="0"/>
              <a:t>Volcanic arc</a:t>
            </a:r>
            <a:endParaRPr lang="en-US" dirty="0"/>
          </a:p>
        </p:txBody>
      </p:sp>
      <p:sp>
        <p:nvSpPr>
          <p:cNvPr id="18" name="TextBox 17"/>
          <p:cNvSpPr txBox="1"/>
          <p:nvPr/>
        </p:nvSpPr>
        <p:spPr>
          <a:xfrm>
            <a:off x="6880087" y="2762951"/>
            <a:ext cx="2097825" cy="369332"/>
          </a:xfrm>
          <a:prstGeom prst="rect">
            <a:avLst/>
          </a:prstGeom>
          <a:noFill/>
        </p:spPr>
        <p:txBody>
          <a:bodyPr wrap="none" rtlCol="0">
            <a:spAutoFit/>
          </a:bodyPr>
          <a:lstStyle/>
          <a:p>
            <a:r>
              <a:rPr lang="en-US" dirty="0" smtClean="0"/>
              <a:t>Mountain building</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
          </p:nvPr>
        </p:nvGraphicFramePr>
        <p:xfrm>
          <a:off x="335043" y="250363"/>
          <a:ext cx="8504240" cy="6858000"/>
        </p:xfrm>
        <a:graphic>
          <a:graphicData uri="http://schemas.openxmlformats.org/drawingml/2006/table">
            <a:tbl>
              <a:tblPr firstRow="1" bandRow="1">
                <a:tableStyleId>{5C22544A-7EE6-4342-B048-85BDC9FD1C3A}</a:tableStyleId>
              </a:tblPr>
              <a:tblGrid>
                <a:gridCol w="1755216"/>
                <a:gridCol w="2496904"/>
                <a:gridCol w="2126060"/>
                <a:gridCol w="2126060"/>
              </a:tblGrid>
              <a:tr h="616223">
                <a:tc>
                  <a:txBody>
                    <a:bodyPr/>
                    <a:lstStyle/>
                    <a:p>
                      <a:r>
                        <a:rPr lang="en-US" sz="1400" dirty="0" smtClean="0"/>
                        <a:t>Relative motion</a:t>
                      </a:r>
                    </a:p>
                    <a:p>
                      <a:endParaRPr lang="en-US" sz="1400" dirty="0" smtClean="0"/>
                    </a:p>
                    <a:p>
                      <a:r>
                        <a:rPr lang="en-US" sz="1400" dirty="0" smtClean="0"/>
                        <a:t>Crust</a:t>
                      </a:r>
                      <a:r>
                        <a:rPr lang="en-US" sz="1400" baseline="0" dirty="0" smtClean="0"/>
                        <a:t> type</a:t>
                      </a:r>
                      <a:endParaRPr lang="en-US" sz="1400" dirty="0"/>
                    </a:p>
                  </a:txBody>
                  <a:tcPr/>
                </a:tc>
                <a:tc>
                  <a:txBody>
                    <a:bodyPr/>
                    <a:lstStyle/>
                    <a:p>
                      <a:r>
                        <a:rPr lang="en-US" dirty="0" smtClean="0"/>
                        <a:t>Divergent</a:t>
                      </a:r>
                      <a:endParaRPr lang="en-US" dirty="0"/>
                    </a:p>
                  </a:txBody>
                  <a:tcPr/>
                </a:tc>
                <a:tc>
                  <a:txBody>
                    <a:bodyPr/>
                    <a:lstStyle/>
                    <a:p>
                      <a:r>
                        <a:rPr lang="en-US" dirty="0" smtClean="0"/>
                        <a:t>Transform</a:t>
                      </a:r>
                      <a:endParaRPr lang="en-US" dirty="0"/>
                    </a:p>
                  </a:txBody>
                  <a:tcPr/>
                </a:tc>
                <a:tc>
                  <a:txBody>
                    <a:bodyPr/>
                    <a:lstStyle/>
                    <a:p>
                      <a:r>
                        <a:rPr lang="en-US" dirty="0" smtClean="0"/>
                        <a:t>Convergent</a:t>
                      </a:r>
                      <a:endParaRPr lang="en-US" dirty="0"/>
                    </a:p>
                  </a:txBody>
                  <a:tcPr/>
                </a:tc>
              </a:tr>
              <a:tr h="1314402">
                <a:tc>
                  <a:txBody>
                    <a:bodyPr/>
                    <a:lstStyle/>
                    <a:p>
                      <a:r>
                        <a:rPr lang="en-US" dirty="0" smtClean="0"/>
                        <a:t>Continental-Continental</a:t>
                      </a:r>
                      <a:endParaRPr lang="en-US" dirty="0"/>
                    </a:p>
                  </a:txBody>
                  <a:tcPr/>
                </a:tc>
                <a:tc>
                  <a:txBody>
                    <a:bodyPr/>
                    <a:lstStyle/>
                    <a:p>
                      <a:r>
                        <a:rPr lang="en-US" dirty="0" smtClean="0"/>
                        <a:t>Continental rift</a:t>
                      </a:r>
                    </a:p>
                    <a:p>
                      <a:r>
                        <a:rPr lang="en-US" sz="1200" dirty="0" smtClean="0"/>
                        <a:t>• Low</a:t>
                      </a:r>
                      <a:r>
                        <a:rPr lang="en-US" sz="1200" baseline="0" dirty="0" smtClean="0"/>
                        <a:t> topography</a:t>
                      </a:r>
                    </a:p>
                    <a:p>
                      <a:r>
                        <a:rPr lang="en-US" sz="1200" baseline="0" dirty="0" smtClean="0"/>
                        <a:t>• Cracks in crust open and widen</a:t>
                      </a:r>
                    </a:p>
                    <a:p>
                      <a:r>
                        <a:rPr lang="en-US" sz="1200" baseline="0" dirty="0" smtClean="0"/>
                        <a:t>• Thin crust and </a:t>
                      </a:r>
                      <a:r>
                        <a:rPr lang="en-US" sz="1200" baseline="0" dirty="0" err="1" smtClean="0"/>
                        <a:t>asthenosphere</a:t>
                      </a:r>
                      <a:endParaRPr lang="en-US" sz="1200" baseline="0" dirty="0" smtClean="0"/>
                    </a:p>
                    <a:p>
                      <a:r>
                        <a:rPr lang="en-US" sz="1200" baseline="0" dirty="0" smtClean="0"/>
                        <a:t>• Horizontal lengthening</a:t>
                      </a:r>
                    </a:p>
                    <a:p>
                      <a:endParaRPr lang="en-US" dirty="0"/>
                    </a:p>
                  </a:txBody>
                  <a:tcPr/>
                </a:tc>
                <a:tc>
                  <a:txBody>
                    <a:bodyPr/>
                    <a:lstStyle/>
                    <a:p>
                      <a:r>
                        <a:rPr lang="en-US" dirty="0" smtClean="0"/>
                        <a:t>Offset features</a:t>
                      </a:r>
                    </a:p>
                    <a:p>
                      <a:r>
                        <a:rPr lang="en-US" sz="1200" baseline="0" dirty="0" smtClean="0"/>
                        <a:t>• Possible high or low changes in topography due to offset features like rivers or hills</a:t>
                      </a:r>
                    </a:p>
                    <a:p>
                      <a:r>
                        <a:rPr lang="en-US" sz="1200" baseline="0" dirty="0" smtClean="0"/>
                        <a:t>• Little change in </a:t>
                      </a:r>
                      <a:r>
                        <a:rPr lang="en-US" sz="1200" baseline="0" dirty="0" err="1" smtClean="0"/>
                        <a:t>asthenosphere</a:t>
                      </a:r>
                      <a:r>
                        <a:rPr lang="en-US" sz="1200" baseline="0" dirty="0" smtClean="0"/>
                        <a:t> thickness</a:t>
                      </a:r>
                    </a:p>
                    <a:p>
                      <a:r>
                        <a:rPr lang="en-US" sz="1200" baseline="0" dirty="0" smtClean="0"/>
                        <a:t>• Some horizontal lengthening</a:t>
                      </a:r>
                    </a:p>
                  </a:txBody>
                  <a:tcPr/>
                </a:tc>
                <a:tc>
                  <a:txBody>
                    <a:bodyPr/>
                    <a:lstStyle/>
                    <a:p>
                      <a:r>
                        <a:rPr lang="en-US" dirty="0" smtClean="0"/>
                        <a:t>Mountain</a:t>
                      </a:r>
                      <a:r>
                        <a:rPr lang="en-US" baseline="0" dirty="0" smtClean="0"/>
                        <a:t> building</a:t>
                      </a:r>
                    </a:p>
                    <a:p>
                      <a:r>
                        <a:rPr lang="en-US" sz="1200" baseline="0" dirty="0" smtClean="0"/>
                        <a:t>• High topography</a:t>
                      </a:r>
                    </a:p>
                    <a:p>
                      <a:r>
                        <a:rPr lang="en-US" sz="1200" baseline="0" dirty="0" smtClean="0"/>
                        <a:t>• Chunks of crust are thrust upward and over crust on the other side</a:t>
                      </a:r>
                    </a:p>
                    <a:p>
                      <a:r>
                        <a:rPr lang="en-US" sz="1200" baseline="0" dirty="0" smtClean="0"/>
                        <a:t>• Thick crust and  </a:t>
                      </a:r>
                      <a:r>
                        <a:rPr lang="en-US" sz="1200" baseline="0" dirty="0" err="1" smtClean="0"/>
                        <a:t>asthenosphere</a:t>
                      </a:r>
                      <a:endParaRPr lang="en-US" sz="1200" baseline="0" dirty="0" smtClean="0"/>
                    </a:p>
                    <a:p>
                      <a:r>
                        <a:rPr lang="en-US" sz="1200" baseline="0" dirty="0" smtClean="0"/>
                        <a:t>• Horizontal shortening</a:t>
                      </a:r>
                    </a:p>
                    <a:p>
                      <a:endParaRPr lang="en-US" dirty="0"/>
                    </a:p>
                  </a:txBody>
                  <a:tcPr/>
                </a:tc>
              </a:tr>
              <a:tr h="909189">
                <a:tc>
                  <a:txBody>
                    <a:bodyPr/>
                    <a:lstStyle/>
                    <a:p>
                      <a:r>
                        <a:rPr lang="en-US" dirty="0" err="1" smtClean="0"/>
                        <a:t>Continetal</a:t>
                      </a:r>
                      <a:r>
                        <a:rPr lang="en-US" dirty="0" smtClean="0"/>
                        <a:t>-Oceanic</a:t>
                      </a:r>
                      <a:endParaRPr lang="en-US" dirty="0"/>
                    </a:p>
                  </a:txBody>
                  <a:tcPr/>
                </a:tc>
                <a:tc>
                  <a:txBody>
                    <a:bodyPr/>
                    <a:lstStyle/>
                    <a:p>
                      <a:r>
                        <a:rPr lang="en-US" dirty="0" smtClean="0"/>
                        <a:t>Not</a:t>
                      </a:r>
                      <a:r>
                        <a:rPr lang="en-US" dirty="0" smtClean="0"/>
                        <a:t> possible</a:t>
                      </a:r>
                      <a:endParaRPr lang="en-US" dirty="0"/>
                    </a:p>
                  </a:txBody>
                  <a:tcPr/>
                </a:tc>
                <a:tc>
                  <a:txBody>
                    <a:bodyPr/>
                    <a:lstStyle/>
                    <a:p>
                      <a:r>
                        <a:rPr lang="en-US" dirty="0" smtClean="0"/>
                        <a:t>Offset features</a:t>
                      </a:r>
                    </a:p>
                    <a:p>
                      <a:r>
                        <a:rPr lang="en-US" sz="1200" baseline="0" dirty="0" smtClean="0"/>
                        <a:t>• Possible high or low changes in topography due to offset features like rivers or hills</a:t>
                      </a:r>
                    </a:p>
                    <a:p>
                      <a:r>
                        <a:rPr lang="en-US" sz="1200" baseline="0" dirty="0" smtClean="0"/>
                        <a:t>• Little change in </a:t>
                      </a:r>
                      <a:r>
                        <a:rPr lang="en-US" sz="1200" baseline="0" dirty="0" err="1" smtClean="0"/>
                        <a:t>asthenosphere</a:t>
                      </a:r>
                      <a:r>
                        <a:rPr lang="en-US" sz="1200" baseline="0" dirty="0" smtClean="0"/>
                        <a:t> thickness</a:t>
                      </a:r>
                    </a:p>
                    <a:p>
                      <a:r>
                        <a:rPr lang="en-US" sz="1200" baseline="0" dirty="0" smtClean="0"/>
                        <a:t>• Some horizontal lengthening</a:t>
                      </a:r>
                    </a:p>
                    <a:p>
                      <a:endParaRPr lang="en-US" dirty="0"/>
                    </a:p>
                  </a:txBody>
                  <a:tcPr/>
                </a:tc>
                <a:tc>
                  <a:txBody>
                    <a:bodyPr/>
                    <a:lstStyle/>
                    <a:p>
                      <a:r>
                        <a:rPr lang="en-US" dirty="0" err="1" smtClean="0"/>
                        <a:t>Subduction</a:t>
                      </a:r>
                      <a:r>
                        <a:rPr lang="en-US" dirty="0" smtClean="0"/>
                        <a:t>- volcanic</a:t>
                      </a:r>
                      <a:r>
                        <a:rPr lang="en-US" baseline="0" dirty="0" smtClean="0"/>
                        <a:t> arc</a:t>
                      </a:r>
                      <a:r>
                        <a:rPr lang="en-US" dirty="0" smtClean="0"/>
                        <a:t> </a:t>
                      </a:r>
                    </a:p>
                    <a:p>
                      <a:r>
                        <a:rPr lang="en-US" sz="1200" dirty="0" smtClean="0"/>
                        <a:t>•</a:t>
                      </a:r>
                      <a:r>
                        <a:rPr lang="en-US" sz="1200" baseline="0" dirty="0" smtClean="0"/>
                        <a:t> Low topography at trench, high topography at volcanic arc</a:t>
                      </a:r>
                    </a:p>
                    <a:p>
                      <a:r>
                        <a:rPr lang="en-US" sz="1200" baseline="0" dirty="0" smtClean="0"/>
                        <a:t>• Thick crust and </a:t>
                      </a:r>
                      <a:r>
                        <a:rPr lang="en-US" sz="1200" baseline="0" dirty="0" err="1" smtClean="0"/>
                        <a:t>asthenosphere</a:t>
                      </a:r>
                      <a:r>
                        <a:rPr lang="en-US" sz="1200" baseline="0" dirty="0" smtClean="0"/>
                        <a:t> on continental side</a:t>
                      </a:r>
                    </a:p>
                    <a:p>
                      <a:r>
                        <a:rPr lang="en-US" sz="1200" baseline="0" dirty="0" smtClean="0"/>
                        <a:t>• Horizontal shortening</a:t>
                      </a:r>
                      <a:endParaRPr lang="en-US" sz="1200" dirty="0"/>
                    </a:p>
                  </a:txBody>
                  <a:tcPr/>
                </a:tc>
              </a:tr>
              <a:tr h="1104021">
                <a:tc>
                  <a:txBody>
                    <a:bodyPr/>
                    <a:lstStyle/>
                    <a:p>
                      <a:r>
                        <a:rPr lang="en-US" dirty="0" smtClean="0"/>
                        <a:t>Oceanic-Oceanic</a:t>
                      </a:r>
                      <a:endParaRPr lang="en-US" dirty="0"/>
                    </a:p>
                  </a:txBody>
                  <a:tcPr/>
                </a:tc>
                <a:tc>
                  <a:txBody>
                    <a:bodyPr/>
                    <a:lstStyle/>
                    <a:p>
                      <a:r>
                        <a:rPr lang="en-US" dirty="0" smtClean="0"/>
                        <a:t>Ocean</a:t>
                      </a:r>
                      <a:r>
                        <a:rPr lang="en-US" baseline="0" dirty="0" smtClean="0"/>
                        <a:t> spreading ridge</a:t>
                      </a:r>
                      <a:endParaRPr lang="en-US" dirty="0" smtClean="0"/>
                    </a:p>
                    <a:p>
                      <a:r>
                        <a:rPr lang="en-US" sz="1200" dirty="0" smtClean="0"/>
                        <a:t>•</a:t>
                      </a:r>
                      <a:r>
                        <a:rPr lang="en-US" sz="1200" baseline="0" dirty="0" smtClean="0"/>
                        <a:t> Bathymetric high due to warm, less dense lithosphere and upper mantle</a:t>
                      </a:r>
                    </a:p>
                    <a:p>
                      <a:r>
                        <a:rPr lang="en-US" sz="1200" baseline="0" dirty="0" smtClean="0"/>
                        <a:t>• Thin crust and </a:t>
                      </a:r>
                      <a:r>
                        <a:rPr lang="en-US" sz="1200" baseline="0" dirty="0" err="1" smtClean="0"/>
                        <a:t>asthenosphere</a:t>
                      </a:r>
                      <a:endParaRPr lang="en-US" sz="1200" baseline="0" dirty="0" smtClean="0"/>
                    </a:p>
                    <a:p>
                      <a:r>
                        <a:rPr lang="en-US" sz="1200" baseline="0" dirty="0" smtClean="0"/>
                        <a:t>• Horizontal lengthening</a:t>
                      </a:r>
                    </a:p>
                    <a:p>
                      <a:endParaRPr lang="en-US" sz="1400" dirty="0"/>
                    </a:p>
                  </a:txBody>
                  <a:tcPr/>
                </a:tc>
                <a:tc>
                  <a:txBody>
                    <a:bodyPr/>
                    <a:lstStyle/>
                    <a:p>
                      <a:r>
                        <a:rPr lang="en-US" dirty="0" smtClean="0"/>
                        <a:t>Offset features</a:t>
                      </a:r>
                    </a:p>
                    <a:p>
                      <a:r>
                        <a:rPr lang="en-US" sz="1200" baseline="0" dirty="0" smtClean="0"/>
                        <a:t>• Possible high or low changes in topography due to offset features like seamounts</a:t>
                      </a:r>
                    </a:p>
                    <a:p>
                      <a:r>
                        <a:rPr lang="en-US" sz="1200" baseline="0" dirty="0" smtClean="0"/>
                        <a:t>• Little change in </a:t>
                      </a:r>
                      <a:r>
                        <a:rPr lang="en-US" sz="1200" baseline="0" dirty="0" err="1" smtClean="0"/>
                        <a:t>asthenosphere</a:t>
                      </a:r>
                      <a:r>
                        <a:rPr lang="en-US" sz="1200" baseline="0" dirty="0" smtClean="0"/>
                        <a:t> thickness</a:t>
                      </a:r>
                    </a:p>
                    <a:p>
                      <a:r>
                        <a:rPr lang="en-US" sz="1200" baseline="0" dirty="0" smtClean="0"/>
                        <a:t>• Some horizontal lengthening</a:t>
                      </a:r>
                    </a:p>
                    <a:p>
                      <a:endParaRPr lang="en-US" dirty="0"/>
                    </a:p>
                  </a:txBody>
                  <a:tcPr/>
                </a:tc>
                <a:tc>
                  <a:txBody>
                    <a:bodyPr/>
                    <a:lstStyle/>
                    <a:p>
                      <a:r>
                        <a:rPr lang="en-US" dirty="0" err="1" smtClean="0"/>
                        <a:t>Subduction</a:t>
                      </a:r>
                      <a:r>
                        <a:rPr lang="en-US" dirty="0" smtClean="0"/>
                        <a:t>- island arc</a:t>
                      </a:r>
                      <a:endParaRPr lang="en-US" sz="1400" dirty="0" smtClean="0"/>
                    </a:p>
                    <a:p>
                      <a:r>
                        <a:rPr lang="en-US" sz="1200" dirty="0" smtClean="0"/>
                        <a:t>•</a:t>
                      </a:r>
                      <a:r>
                        <a:rPr lang="en-US" sz="1200" baseline="0" dirty="0" smtClean="0"/>
                        <a:t> Low topography at trench, high topography at island arc</a:t>
                      </a:r>
                    </a:p>
                    <a:p>
                      <a:r>
                        <a:rPr lang="en-US" sz="1200" baseline="0" dirty="0" smtClean="0"/>
                        <a:t>• Thick crust and </a:t>
                      </a:r>
                      <a:r>
                        <a:rPr lang="en-US" sz="1200" baseline="0" dirty="0" err="1" smtClean="0"/>
                        <a:t>asthenosphere</a:t>
                      </a:r>
                      <a:r>
                        <a:rPr lang="en-US" sz="1200" baseline="0" dirty="0" smtClean="0"/>
                        <a:t> on overriding plate side</a:t>
                      </a:r>
                    </a:p>
                    <a:p>
                      <a:r>
                        <a:rPr lang="en-US" sz="1200" baseline="0" dirty="0" smtClean="0"/>
                        <a:t>• Horizontal shortening</a:t>
                      </a:r>
                      <a:endParaRPr lang="en-US" sz="1200" dirty="0" smtClean="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
          </p:nvPr>
        </p:nvGraphicFramePr>
        <p:xfrm>
          <a:off x="241150" y="856969"/>
          <a:ext cx="8676288" cy="5899599"/>
        </p:xfrm>
        <a:graphic>
          <a:graphicData uri="http://schemas.openxmlformats.org/drawingml/2006/table">
            <a:tbl>
              <a:tblPr firstRow="1" bandRow="1">
                <a:tableStyleId>{5C22544A-7EE6-4342-B048-85BDC9FD1C3A}</a:tableStyleId>
              </a:tblPr>
              <a:tblGrid>
                <a:gridCol w="1790726"/>
                <a:gridCol w="2547418"/>
                <a:gridCol w="2169072"/>
                <a:gridCol w="2169072"/>
              </a:tblGrid>
              <a:tr h="1731296">
                <a:tc>
                  <a:txBody>
                    <a:bodyPr/>
                    <a:lstStyle/>
                    <a:p>
                      <a:r>
                        <a:rPr lang="en-US" sz="2100" dirty="0" smtClean="0"/>
                        <a:t>Relative motion</a:t>
                      </a:r>
                    </a:p>
                    <a:p>
                      <a:endParaRPr lang="en-US" sz="2100" dirty="0" smtClean="0"/>
                    </a:p>
                    <a:p>
                      <a:r>
                        <a:rPr lang="en-US" sz="2100" dirty="0" smtClean="0"/>
                        <a:t>Crust</a:t>
                      </a:r>
                      <a:r>
                        <a:rPr lang="en-US" sz="2100" baseline="0" dirty="0" smtClean="0"/>
                        <a:t> type</a:t>
                      </a:r>
                      <a:endParaRPr lang="en-US" sz="2100" dirty="0" smtClean="0"/>
                    </a:p>
                    <a:p>
                      <a:endParaRPr lang="en-US" sz="2100" dirty="0"/>
                    </a:p>
                  </a:txBody>
                  <a:tcPr marL="108206" marR="108206" marT="54103" marB="54103"/>
                </a:tc>
                <a:tc>
                  <a:txBody>
                    <a:bodyPr/>
                    <a:lstStyle/>
                    <a:p>
                      <a:r>
                        <a:rPr lang="en-US" sz="2100" dirty="0" smtClean="0"/>
                        <a:t>Divergent</a:t>
                      </a:r>
                      <a:endParaRPr lang="en-US" sz="2100" dirty="0"/>
                    </a:p>
                  </a:txBody>
                  <a:tcPr marL="108206" marR="108206" marT="54103" marB="54103"/>
                </a:tc>
                <a:tc>
                  <a:txBody>
                    <a:bodyPr/>
                    <a:lstStyle/>
                    <a:p>
                      <a:r>
                        <a:rPr lang="en-US" sz="2100" dirty="0" smtClean="0"/>
                        <a:t>Transform</a:t>
                      </a:r>
                      <a:endParaRPr lang="en-US" sz="2100" dirty="0"/>
                    </a:p>
                  </a:txBody>
                  <a:tcPr marL="108206" marR="108206" marT="54103" marB="54103"/>
                </a:tc>
                <a:tc>
                  <a:txBody>
                    <a:bodyPr/>
                    <a:lstStyle/>
                    <a:p>
                      <a:r>
                        <a:rPr lang="en-US" sz="2100" dirty="0" smtClean="0"/>
                        <a:t>Convergent</a:t>
                      </a:r>
                      <a:endParaRPr lang="en-US" sz="2100" dirty="0"/>
                    </a:p>
                  </a:txBody>
                  <a:tcPr marL="108206" marR="108206" marT="54103" marB="54103"/>
                </a:tc>
              </a:tr>
              <a:tr h="1555405">
                <a:tc>
                  <a:txBody>
                    <a:bodyPr/>
                    <a:lstStyle/>
                    <a:p>
                      <a:r>
                        <a:rPr lang="en-US" sz="2100" dirty="0" smtClean="0"/>
                        <a:t>Continental-Continental</a:t>
                      </a:r>
                      <a:endParaRPr lang="en-US" sz="2100" dirty="0"/>
                    </a:p>
                  </a:txBody>
                  <a:tcPr marL="108206" marR="108206" marT="54103" marB="54103"/>
                </a:tc>
                <a:tc>
                  <a:txBody>
                    <a:bodyPr/>
                    <a:lstStyle/>
                    <a:p>
                      <a:endParaRPr lang="en-US" sz="2100" dirty="0"/>
                    </a:p>
                  </a:txBody>
                  <a:tcPr marL="108206" marR="108206" marT="54103" marB="54103"/>
                </a:tc>
                <a:tc>
                  <a:txBody>
                    <a:bodyPr/>
                    <a:lstStyle/>
                    <a:p>
                      <a:endParaRPr lang="en-US" sz="2100" dirty="0"/>
                    </a:p>
                  </a:txBody>
                  <a:tcPr marL="108206" marR="108206" marT="54103" marB="54103"/>
                </a:tc>
                <a:tc>
                  <a:txBody>
                    <a:bodyPr/>
                    <a:lstStyle/>
                    <a:p>
                      <a:endParaRPr lang="en-US" sz="2100" dirty="0"/>
                    </a:p>
                  </a:txBody>
                  <a:tcPr marL="108206" marR="108206" marT="54103" marB="54103"/>
                </a:tc>
              </a:tr>
              <a:tr h="1306449">
                <a:tc>
                  <a:txBody>
                    <a:bodyPr/>
                    <a:lstStyle/>
                    <a:p>
                      <a:r>
                        <a:rPr lang="en-US" sz="2100" dirty="0" err="1" smtClean="0"/>
                        <a:t>Continetal</a:t>
                      </a:r>
                      <a:r>
                        <a:rPr lang="en-US" sz="2100" dirty="0" smtClean="0"/>
                        <a:t>-Oceanic</a:t>
                      </a:r>
                      <a:endParaRPr lang="en-US" sz="2100" dirty="0"/>
                    </a:p>
                  </a:txBody>
                  <a:tcPr marL="108206" marR="108206" marT="54103" marB="54103"/>
                </a:tc>
                <a:tc>
                  <a:txBody>
                    <a:bodyPr/>
                    <a:lstStyle/>
                    <a:p>
                      <a:r>
                        <a:rPr lang="en-US" sz="2100" smtClean="0"/>
                        <a:t>Not</a:t>
                      </a:r>
                      <a:r>
                        <a:rPr lang="en-US" sz="2100" smtClean="0"/>
                        <a:t> possible</a:t>
                      </a:r>
                      <a:endParaRPr lang="en-US" sz="2100" dirty="0"/>
                    </a:p>
                  </a:txBody>
                  <a:tcPr marL="108206" marR="108206" marT="54103" marB="54103"/>
                </a:tc>
                <a:tc>
                  <a:txBody>
                    <a:bodyPr/>
                    <a:lstStyle/>
                    <a:p>
                      <a:endParaRPr lang="en-US" sz="2100" dirty="0"/>
                    </a:p>
                  </a:txBody>
                  <a:tcPr marL="108206" marR="108206" marT="54103" marB="54103"/>
                </a:tc>
                <a:tc>
                  <a:txBody>
                    <a:bodyPr/>
                    <a:lstStyle/>
                    <a:p>
                      <a:endParaRPr lang="en-US" sz="2100" dirty="0"/>
                    </a:p>
                  </a:txBody>
                  <a:tcPr marL="108206" marR="108206" marT="54103" marB="54103"/>
                </a:tc>
              </a:tr>
              <a:tr h="1306449">
                <a:tc>
                  <a:txBody>
                    <a:bodyPr/>
                    <a:lstStyle/>
                    <a:p>
                      <a:r>
                        <a:rPr lang="en-US" sz="2100" dirty="0" smtClean="0"/>
                        <a:t>Oceanic-Oceanic</a:t>
                      </a:r>
                      <a:endParaRPr lang="en-US" sz="2100" dirty="0"/>
                    </a:p>
                  </a:txBody>
                  <a:tcPr marL="108206" marR="108206" marT="54103" marB="54103"/>
                </a:tc>
                <a:tc>
                  <a:txBody>
                    <a:bodyPr/>
                    <a:lstStyle/>
                    <a:p>
                      <a:endParaRPr lang="en-US" sz="2100" dirty="0"/>
                    </a:p>
                  </a:txBody>
                  <a:tcPr marL="108206" marR="108206" marT="54103" marB="54103"/>
                </a:tc>
                <a:tc>
                  <a:txBody>
                    <a:bodyPr/>
                    <a:lstStyle/>
                    <a:p>
                      <a:endParaRPr lang="en-US" sz="2100" dirty="0"/>
                    </a:p>
                  </a:txBody>
                  <a:tcPr marL="108206" marR="108206" marT="54103" marB="54103"/>
                </a:tc>
                <a:tc>
                  <a:txBody>
                    <a:bodyPr/>
                    <a:lstStyle/>
                    <a:p>
                      <a:endParaRPr lang="en-US" sz="2100" dirty="0"/>
                    </a:p>
                  </a:txBody>
                  <a:tcPr marL="108206" marR="108206" marT="54103" marB="54103"/>
                </a:tc>
              </a:tr>
            </a:tbl>
          </a:graphicData>
        </a:graphic>
      </p:graphicFrame>
      <p:sp>
        <p:nvSpPr>
          <p:cNvPr id="3" name="Title 2"/>
          <p:cNvSpPr>
            <a:spLocks noGrp="1"/>
          </p:cNvSpPr>
          <p:nvPr>
            <p:ph type="title"/>
          </p:nvPr>
        </p:nvSpPr>
        <p:spPr>
          <a:xfrm>
            <a:off x="301752" y="-15808"/>
            <a:ext cx="8534400" cy="758952"/>
          </a:xfrm>
        </p:spPr>
        <p:txBody>
          <a:bodyPr>
            <a:normAutofit/>
          </a:bodyPr>
          <a:lstStyle/>
          <a:p>
            <a:r>
              <a:rPr lang="en-US" dirty="0" smtClean="0"/>
              <a:t>Relative plate motion scenarios: Photos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descr="cont_rift_ldeo_columbiauniv"/>
          <p:cNvPicPr>
            <a:picLocks noChangeAspect="1"/>
          </p:cNvPicPr>
          <p:nvPr/>
        </p:nvPicPr>
        <p:blipFill>
          <a:blip r:embed="rId3"/>
          <a:stretch>
            <a:fillRect/>
          </a:stretch>
        </p:blipFill>
        <p:spPr>
          <a:xfrm>
            <a:off x="2236731" y="2322112"/>
            <a:ext cx="1589407" cy="1187089"/>
          </a:xfrm>
          <a:prstGeom prst="rect">
            <a:avLst/>
          </a:prstGeom>
        </p:spPr>
      </p:pic>
      <p:pic>
        <p:nvPicPr>
          <p:cNvPr id="8" name="Picture 7" descr="saf_usgs"/>
          <p:cNvPicPr>
            <a:picLocks noChangeAspect="1"/>
          </p:cNvPicPr>
          <p:nvPr/>
        </p:nvPicPr>
        <p:blipFill>
          <a:blip r:embed="rId4"/>
          <a:stretch>
            <a:fillRect/>
          </a:stretch>
        </p:blipFill>
        <p:spPr>
          <a:xfrm>
            <a:off x="4841561" y="2108139"/>
            <a:ext cx="1181148" cy="1728413"/>
          </a:xfrm>
          <a:prstGeom prst="rect">
            <a:avLst/>
          </a:prstGeom>
        </p:spPr>
      </p:pic>
      <p:pic>
        <p:nvPicPr>
          <p:cNvPr id="9" name="Picture 8" descr="himalayas_nationalgeographic"/>
          <p:cNvPicPr>
            <a:picLocks noChangeAspect="1"/>
          </p:cNvPicPr>
          <p:nvPr/>
        </p:nvPicPr>
        <p:blipFill>
          <a:blip r:embed="rId5"/>
          <a:stretch>
            <a:fillRect/>
          </a:stretch>
        </p:blipFill>
        <p:spPr>
          <a:xfrm>
            <a:off x="6856854" y="2138796"/>
            <a:ext cx="1780634" cy="1187089"/>
          </a:xfrm>
          <a:prstGeom prst="rect">
            <a:avLst/>
          </a:prstGeom>
        </p:spPr>
      </p:pic>
      <p:pic>
        <p:nvPicPr>
          <p:cNvPr id="11" name="Picture 10" descr="mar_googleearth.tiff"/>
          <p:cNvPicPr>
            <a:picLocks noChangeAspect="1"/>
          </p:cNvPicPr>
          <p:nvPr/>
        </p:nvPicPr>
        <p:blipFill>
          <a:blip r:embed="rId6"/>
          <a:stretch>
            <a:fillRect/>
          </a:stretch>
        </p:blipFill>
        <p:spPr>
          <a:xfrm>
            <a:off x="2490853" y="5468233"/>
            <a:ext cx="1253587" cy="902933"/>
          </a:xfrm>
          <a:prstGeom prst="rect">
            <a:avLst/>
          </a:prstGeom>
        </p:spPr>
      </p:pic>
      <p:sp>
        <p:nvSpPr>
          <p:cNvPr id="12" name="TextBox 11"/>
          <p:cNvSpPr txBox="1"/>
          <p:nvPr/>
        </p:nvSpPr>
        <p:spPr>
          <a:xfrm>
            <a:off x="4597349" y="3753263"/>
            <a:ext cx="2259505" cy="523220"/>
          </a:xfrm>
          <a:prstGeom prst="rect">
            <a:avLst/>
          </a:prstGeom>
          <a:noFill/>
        </p:spPr>
        <p:txBody>
          <a:bodyPr wrap="square" rtlCol="0">
            <a:spAutoFit/>
          </a:bodyPr>
          <a:lstStyle/>
          <a:p>
            <a:r>
              <a:rPr lang="en-US" sz="1400" dirty="0" smtClean="0"/>
              <a:t>San Andreas Fault, Carrizo plain</a:t>
            </a:r>
            <a:endParaRPr lang="en-US" sz="1400" dirty="0"/>
          </a:p>
        </p:txBody>
      </p:sp>
      <p:sp>
        <p:nvSpPr>
          <p:cNvPr id="13" name="TextBox 12"/>
          <p:cNvSpPr txBox="1"/>
          <p:nvPr/>
        </p:nvSpPr>
        <p:spPr>
          <a:xfrm>
            <a:off x="2039991" y="3539574"/>
            <a:ext cx="2259505" cy="307777"/>
          </a:xfrm>
          <a:prstGeom prst="rect">
            <a:avLst/>
          </a:prstGeom>
          <a:noFill/>
        </p:spPr>
        <p:txBody>
          <a:bodyPr wrap="square" rtlCol="0">
            <a:spAutoFit/>
          </a:bodyPr>
          <a:lstStyle/>
          <a:p>
            <a:r>
              <a:rPr lang="en-US" sz="1400" dirty="0" smtClean="0"/>
              <a:t>East African Rift, Ethiopia</a:t>
            </a:r>
            <a:endParaRPr lang="en-US" sz="1400" dirty="0"/>
          </a:p>
        </p:txBody>
      </p:sp>
      <p:sp>
        <p:nvSpPr>
          <p:cNvPr id="14" name="TextBox 13"/>
          <p:cNvSpPr txBox="1"/>
          <p:nvPr/>
        </p:nvSpPr>
        <p:spPr>
          <a:xfrm>
            <a:off x="6856854" y="3255690"/>
            <a:ext cx="2259505" cy="523220"/>
          </a:xfrm>
          <a:prstGeom prst="rect">
            <a:avLst/>
          </a:prstGeom>
          <a:noFill/>
        </p:spPr>
        <p:txBody>
          <a:bodyPr wrap="square" rtlCol="0">
            <a:spAutoFit/>
          </a:bodyPr>
          <a:lstStyle/>
          <a:p>
            <a:r>
              <a:rPr lang="en-US" sz="1400" dirty="0" smtClean="0"/>
              <a:t>Himalaya Mountains, Nepal</a:t>
            </a:r>
            <a:endParaRPr lang="en-US" sz="1400" dirty="0"/>
          </a:p>
        </p:txBody>
      </p:sp>
      <p:sp>
        <p:nvSpPr>
          <p:cNvPr id="15" name="TextBox 14"/>
          <p:cNvSpPr txBox="1"/>
          <p:nvPr/>
        </p:nvSpPr>
        <p:spPr>
          <a:xfrm>
            <a:off x="2353752" y="6430930"/>
            <a:ext cx="2259505" cy="307777"/>
          </a:xfrm>
          <a:prstGeom prst="rect">
            <a:avLst/>
          </a:prstGeom>
          <a:noFill/>
        </p:spPr>
        <p:txBody>
          <a:bodyPr wrap="square" rtlCol="0">
            <a:spAutoFit/>
          </a:bodyPr>
          <a:lstStyle/>
          <a:p>
            <a:r>
              <a:rPr lang="en-US" sz="1400" dirty="0" smtClean="0"/>
              <a:t>Mid Atlantic Ridge</a:t>
            </a:r>
            <a:endParaRPr lang="en-US" sz="1400" dirty="0"/>
          </a:p>
        </p:txBody>
      </p:sp>
      <p:pic>
        <p:nvPicPr>
          <p:cNvPr id="17" name="Picture 16" descr="andes_wikipedia.jpg"/>
          <p:cNvPicPr>
            <a:picLocks noChangeAspect="1"/>
          </p:cNvPicPr>
          <p:nvPr/>
        </p:nvPicPr>
        <p:blipFill>
          <a:blip r:embed="rId7"/>
          <a:stretch>
            <a:fillRect/>
          </a:stretch>
        </p:blipFill>
        <p:spPr>
          <a:xfrm>
            <a:off x="7476880" y="3996620"/>
            <a:ext cx="1137478" cy="851687"/>
          </a:xfrm>
          <a:prstGeom prst="rect">
            <a:avLst/>
          </a:prstGeom>
        </p:spPr>
      </p:pic>
      <p:pic>
        <p:nvPicPr>
          <p:cNvPr id="19" name="Picture 18" descr="aleutian_wikipedia.jpg"/>
          <p:cNvPicPr>
            <a:picLocks noChangeAspect="1"/>
          </p:cNvPicPr>
          <p:nvPr/>
        </p:nvPicPr>
        <p:blipFill>
          <a:blip r:embed="rId8"/>
          <a:stretch>
            <a:fillRect/>
          </a:stretch>
        </p:blipFill>
        <p:spPr>
          <a:xfrm>
            <a:off x="7184179" y="5450328"/>
            <a:ext cx="1188765" cy="913863"/>
          </a:xfrm>
          <a:prstGeom prst="rect">
            <a:avLst/>
          </a:prstGeom>
        </p:spPr>
      </p:pic>
      <p:sp>
        <p:nvSpPr>
          <p:cNvPr id="20" name="TextBox 19"/>
          <p:cNvSpPr txBox="1"/>
          <p:nvPr/>
        </p:nvSpPr>
        <p:spPr>
          <a:xfrm>
            <a:off x="6915866" y="6361216"/>
            <a:ext cx="2259505" cy="307777"/>
          </a:xfrm>
          <a:prstGeom prst="rect">
            <a:avLst/>
          </a:prstGeom>
          <a:noFill/>
        </p:spPr>
        <p:txBody>
          <a:bodyPr wrap="square" rtlCol="0">
            <a:spAutoFit/>
          </a:bodyPr>
          <a:lstStyle/>
          <a:p>
            <a:r>
              <a:rPr lang="en-US" sz="1400" dirty="0" smtClean="0"/>
              <a:t>Aleutian Islands, Alaska</a:t>
            </a:r>
            <a:endParaRPr lang="en-US" sz="1400" dirty="0"/>
          </a:p>
        </p:txBody>
      </p:sp>
      <p:sp>
        <p:nvSpPr>
          <p:cNvPr id="18" name="TextBox 17"/>
          <p:cNvSpPr txBox="1"/>
          <p:nvPr/>
        </p:nvSpPr>
        <p:spPr>
          <a:xfrm>
            <a:off x="6856854" y="4848307"/>
            <a:ext cx="1630110" cy="523220"/>
          </a:xfrm>
          <a:prstGeom prst="rect">
            <a:avLst/>
          </a:prstGeom>
          <a:noFill/>
        </p:spPr>
        <p:txBody>
          <a:bodyPr wrap="square" rtlCol="0">
            <a:spAutoFit/>
          </a:bodyPr>
          <a:lstStyle/>
          <a:p>
            <a:r>
              <a:rPr lang="en-US" sz="1400" dirty="0" smtClean="0"/>
              <a:t>Andes Mountains, South America</a:t>
            </a:r>
            <a:endParaRPr lang="en-US"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divergent.jpg"/>
          <p:cNvPicPr>
            <a:picLocks noGrp="1" noChangeAspect="1"/>
          </p:cNvPicPr>
          <p:nvPr>
            <p:ph sz="quarter" idx="1"/>
          </p:nvPr>
        </p:nvPicPr>
        <p:blipFill>
          <a:blip r:embed="rId3"/>
          <a:srcRect l="-13796" r="-13796"/>
          <a:stretch>
            <a:fillRect/>
          </a:stretch>
        </p:blipFill>
        <p:spPr>
          <a:xfrm>
            <a:off x="2575581" y="1625159"/>
            <a:ext cx="2337717" cy="1256837"/>
          </a:xfrm>
        </p:spPr>
      </p:pic>
      <p:sp>
        <p:nvSpPr>
          <p:cNvPr id="3" name="Title 2"/>
          <p:cNvSpPr>
            <a:spLocks noGrp="1"/>
          </p:cNvSpPr>
          <p:nvPr>
            <p:ph type="title"/>
          </p:nvPr>
        </p:nvSpPr>
        <p:spPr/>
        <p:txBody>
          <a:bodyPr/>
          <a:lstStyle/>
          <a:p>
            <a:r>
              <a:rPr lang="en-US" dirty="0" smtClean="0"/>
              <a:t>Experiment                                      Hypothesis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7" name="Picture 6" descr="convergent.jpg"/>
          <p:cNvPicPr>
            <a:picLocks noChangeAspect="1"/>
          </p:cNvPicPr>
          <p:nvPr/>
        </p:nvPicPr>
        <p:blipFill>
          <a:blip r:embed="rId4"/>
          <a:stretch>
            <a:fillRect/>
          </a:stretch>
        </p:blipFill>
        <p:spPr>
          <a:xfrm>
            <a:off x="2887974" y="4845790"/>
            <a:ext cx="2025323" cy="1388326"/>
          </a:xfrm>
          <a:prstGeom prst="rect">
            <a:avLst/>
          </a:prstGeom>
        </p:spPr>
      </p:pic>
      <p:pic>
        <p:nvPicPr>
          <p:cNvPr id="8" name="Picture 7" descr="transform.jpg"/>
          <p:cNvPicPr>
            <a:picLocks noChangeAspect="1"/>
          </p:cNvPicPr>
          <p:nvPr/>
        </p:nvPicPr>
        <p:blipFill>
          <a:blip r:embed="rId5"/>
          <a:stretch>
            <a:fillRect/>
          </a:stretch>
        </p:blipFill>
        <p:spPr>
          <a:xfrm>
            <a:off x="2794886" y="3266508"/>
            <a:ext cx="1899108" cy="1304605"/>
          </a:xfrm>
          <a:prstGeom prst="rect">
            <a:avLst/>
          </a:prstGeom>
        </p:spPr>
      </p:pic>
      <p:sp>
        <p:nvSpPr>
          <p:cNvPr id="9" name="TextBox 8"/>
          <p:cNvSpPr txBox="1"/>
          <p:nvPr/>
        </p:nvSpPr>
        <p:spPr>
          <a:xfrm>
            <a:off x="407593" y="1989917"/>
            <a:ext cx="1951172" cy="646331"/>
          </a:xfrm>
          <a:prstGeom prst="rect">
            <a:avLst/>
          </a:prstGeom>
          <a:noFill/>
        </p:spPr>
        <p:txBody>
          <a:bodyPr wrap="square" rtlCol="0">
            <a:spAutoFit/>
          </a:bodyPr>
          <a:lstStyle/>
          <a:p>
            <a:r>
              <a:rPr lang="en-US" dirty="0" smtClean="0"/>
              <a:t>1) Divergent plate boundary</a:t>
            </a:r>
            <a:endParaRPr lang="en-US" dirty="0"/>
          </a:p>
        </p:txBody>
      </p:sp>
      <p:sp>
        <p:nvSpPr>
          <p:cNvPr id="10" name="TextBox 9"/>
          <p:cNvSpPr txBox="1"/>
          <p:nvPr/>
        </p:nvSpPr>
        <p:spPr>
          <a:xfrm>
            <a:off x="458180" y="5268335"/>
            <a:ext cx="1951172" cy="646331"/>
          </a:xfrm>
          <a:prstGeom prst="rect">
            <a:avLst/>
          </a:prstGeom>
          <a:noFill/>
        </p:spPr>
        <p:txBody>
          <a:bodyPr wrap="square" rtlCol="0">
            <a:spAutoFit/>
          </a:bodyPr>
          <a:lstStyle/>
          <a:p>
            <a:r>
              <a:rPr lang="en-US" dirty="0" smtClean="0"/>
              <a:t>3) Convergent plate boundary</a:t>
            </a:r>
            <a:endParaRPr lang="en-US" dirty="0"/>
          </a:p>
        </p:txBody>
      </p:sp>
      <p:sp>
        <p:nvSpPr>
          <p:cNvPr id="11" name="TextBox 10"/>
          <p:cNvSpPr txBox="1"/>
          <p:nvPr/>
        </p:nvSpPr>
        <p:spPr>
          <a:xfrm>
            <a:off x="513433" y="3522544"/>
            <a:ext cx="1951172" cy="646331"/>
          </a:xfrm>
          <a:prstGeom prst="rect">
            <a:avLst/>
          </a:prstGeom>
          <a:noFill/>
        </p:spPr>
        <p:txBody>
          <a:bodyPr wrap="square" rtlCol="0">
            <a:spAutoFit/>
          </a:bodyPr>
          <a:lstStyle/>
          <a:p>
            <a:r>
              <a:rPr lang="en-US" dirty="0" smtClean="0"/>
              <a:t>2) Transform plate boundary</a:t>
            </a:r>
            <a:endParaRPr lang="en-US" dirty="0"/>
          </a:p>
        </p:txBody>
      </p:sp>
      <p:sp>
        <p:nvSpPr>
          <p:cNvPr id="13" name="TextBox 12"/>
          <p:cNvSpPr txBox="1"/>
          <p:nvPr/>
        </p:nvSpPr>
        <p:spPr>
          <a:xfrm>
            <a:off x="7439186" y="3437756"/>
            <a:ext cx="479218" cy="830997"/>
          </a:xfrm>
          <a:prstGeom prst="rect">
            <a:avLst/>
          </a:prstGeom>
          <a:noFill/>
        </p:spPr>
        <p:txBody>
          <a:bodyPr wrap="none" rtlCol="0">
            <a:spAutoFit/>
          </a:bodyPr>
          <a:lstStyle/>
          <a:p>
            <a:r>
              <a:rPr lang="en-US" sz="4800" dirty="0" smtClean="0"/>
              <a:t>?</a:t>
            </a:r>
            <a:endParaRPr lang="en-US" sz="4800" dirty="0"/>
          </a:p>
        </p:txBody>
      </p:sp>
      <p:sp>
        <p:nvSpPr>
          <p:cNvPr id="14" name="TextBox 13"/>
          <p:cNvSpPr txBox="1"/>
          <p:nvPr/>
        </p:nvSpPr>
        <p:spPr>
          <a:xfrm>
            <a:off x="7500866" y="5023197"/>
            <a:ext cx="479218" cy="830997"/>
          </a:xfrm>
          <a:prstGeom prst="rect">
            <a:avLst/>
          </a:prstGeom>
          <a:noFill/>
        </p:spPr>
        <p:txBody>
          <a:bodyPr wrap="none" rtlCol="0">
            <a:spAutoFit/>
          </a:bodyPr>
          <a:lstStyle/>
          <a:p>
            <a:r>
              <a:rPr lang="en-US" sz="4800" dirty="0" smtClean="0"/>
              <a:t>?</a:t>
            </a:r>
            <a:endParaRPr lang="en-US" sz="4800" dirty="0"/>
          </a:p>
        </p:txBody>
      </p:sp>
      <p:sp>
        <p:nvSpPr>
          <p:cNvPr id="15" name="TextBox 14"/>
          <p:cNvSpPr txBox="1"/>
          <p:nvPr/>
        </p:nvSpPr>
        <p:spPr>
          <a:xfrm>
            <a:off x="6666309" y="1440493"/>
            <a:ext cx="2094331" cy="369332"/>
          </a:xfrm>
          <a:prstGeom prst="rect">
            <a:avLst/>
          </a:prstGeom>
          <a:noFill/>
        </p:spPr>
        <p:txBody>
          <a:bodyPr wrap="none" rtlCol="0">
            <a:spAutoFit/>
          </a:bodyPr>
          <a:lstStyle/>
          <a:p>
            <a:r>
              <a:rPr lang="en-US" dirty="0" smtClean="0"/>
              <a:t>What will happen? </a:t>
            </a:r>
            <a:endParaRPr lang="en-US" dirty="0"/>
          </a:p>
        </p:txBody>
      </p:sp>
      <p:sp>
        <p:nvSpPr>
          <p:cNvPr id="19" name="TextBox 18"/>
          <p:cNvSpPr txBox="1"/>
          <p:nvPr/>
        </p:nvSpPr>
        <p:spPr>
          <a:xfrm>
            <a:off x="7454127" y="1885330"/>
            <a:ext cx="479218" cy="830997"/>
          </a:xfrm>
          <a:prstGeom prst="rect">
            <a:avLst/>
          </a:prstGeom>
          <a:noFill/>
        </p:spPr>
        <p:txBody>
          <a:bodyPr wrap="none" rtlCol="0">
            <a:spAutoFit/>
          </a:bodyPr>
          <a:lstStyle/>
          <a:p>
            <a:r>
              <a:rPr lang="en-US" sz="4800" dirty="0" smtClean="0"/>
              <a:t>?</a:t>
            </a:r>
            <a:endParaRPr lang="en-US" sz="48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marL="457200" indent="-457200">
              <a:buAutoNum type="arabicParenR"/>
            </a:pPr>
            <a:r>
              <a:rPr lang="en-US" dirty="0" smtClean="0"/>
              <a:t>Relative motion at tectonic plate boundaries: Divergent, Transform, or Convergent</a:t>
            </a:r>
          </a:p>
          <a:p>
            <a:pPr marL="457200" indent="-457200">
              <a:buAutoNum type="arabicParenR"/>
            </a:pPr>
            <a:endParaRPr lang="en-US" dirty="0" smtClean="0"/>
          </a:p>
          <a:p>
            <a:pPr marL="457200" indent="-457200">
              <a:buAutoNum type="arabicParenR"/>
            </a:pPr>
            <a:r>
              <a:rPr lang="en-US" dirty="0" smtClean="0"/>
              <a:t>Geological features depend on (a) relative motion</a:t>
            </a:r>
          </a:p>
          <a:p>
            <a:pPr marL="457200" indent="-457200">
              <a:buAutoNum type="arabicParenR"/>
            </a:pPr>
            <a:endParaRPr lang="en-US" dirty="0" smtClean="0"/>
          </a:p>
          <a:p>
            <a:pPr marL="457200" indent="-457200">
              <a:buAutoNum type="arabicParenR"/>
            </a:pPr>
            <a:r>
              <a:rPr lang="en-US" dirty="0" smtClean="0"/>
              <a:t>And (</a:t>
            </a:r>
            <a:r>
              <a:rPr lang="en-US" dirty="0" err="1" smtClean="0"/>
              <a:t>b</a:t>
            </a:r>
            <a:r>
              <a:rPr lang="en-US" dirty="0" smtClean="0"/>
              <a:t>) continental vs. oceanic crust, through the principle of </a:t>
            </a:r>
            <a:r>
              <a:rPr lang="en-US" dirty="0" err="1" smtClean="0"/>
              <a:t>isostasy</a:t>
            </a:r>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7469</TotalTime>
  <Words>2874</Words>
  <Application>Microsoft Macintosh PowerPoint</Application>
  <PresentationFormat>On-screen Show (4:3)</PresentationFormat>
  <Paragraphs>221</Paragraphs>
  <Slides>8</Slides>
  <Notes>8</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SCC</vt:lpstr>
      <vt:lpstr>Candy Bar Tectonics</vt:lpstr>
      <vt:lpstr>Present day tectonic plates and relative motion</vt:lpstr>
      <vt:lpstr>Isostasy</vt:lpstr>
      <vt:lpstr>Relative plate motion scenarios: Diagrams</vt:lpstr>
      <vt:lpstr>Slide 5</vt:lpstr>
      <vt:lpstr>Relative plate motion scenarios: Photos</vt:lpstr>
      <vt:lpstr>Experiment                                      Hypothesis</vt:lpstr>
      <vt:lpstr>Conclusions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IGPP</cp:lastModifiedBy>
  <cp:revision>243</cp:revision>
  <cp:lastPrinted>2011-07-11T02:33:14Z</cp:lastPrinted>
  <dcterms:created xsi:type="dcterms:W3CDTF">2014-08-15T19:03:45Z</dcterms:created>
  <dcterms:modified xsi:type="dcterms:W3CDTF">2014-08-15T19:04:22Z</dcterms:modified>
</cp:coreProperties>
</file>