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Default Extension="jpeg" ContentType="image/jpeg"/>
  <Default Extension="xml" ContentType="application/xml"/>
  <Override PartName="/ppt/notesSlides/notesSlide3.xml" ContentType="application/vnd.openxmlformats-officedocument.presentationml.notesSlide+xml"/>
  <Override PartName="/ppt/tableStyles.xml" ContentType="application/vnd.openxmlformats-officedocument.presentationml.tableStyles+xml"/>
  <Override PartName="/ppt/slides/slide7.xml" ContentType="application/vnd.openxmlformats-officedocument.presentationml.slide+xml"/>
  <Override PartName="/ppt/notesSlides/notesSlide1.xml" ContentType="application/vnd.openxmlformats-officedocument.presentationml.notesSlide+xml"/>
  <Override PartName="/ppt/notesSlides/notesSlide8.xml" ContentType="application/vnd.openxmlformats-officedocument.presentationml.notesSlide+xml"/>
  <Override PartName="/ppt/commentAuthors.xml" ContentType="application/vnd.openxmlformats-officedocument.presentationml.commentAuthors+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Default Extension="tiff" ContentType="image/tiff"/>
  <Override PartName="/ppt/viewProps.xml" ContentType="application/vnd.openxmlformats-officedocument.presentationml.viewProps+xml"/>
  <Override PartName="/ppt/slides/slide8.xml" ContentType="application/vnd.openxmlformats-officedocument.presentationml.slide+xml"/>
  <Override PartName="/ppt/notesSlides/notesSlide2.xml" ContentType="application/vnd.openxmlformats-officedocument.presentationml.notesSlide+xml"/>
  <Override PartName="/ppt/presentation.xml" ContentType="application/vnd.openxmlformats-officedocument.presentationml.presentation.main+xml"/>
  <Override PartName="/ppt/slides/slide6.xml" ContentType="application/vnd.openxmlformats-officedocument.presentationml.slide+xml"/>
  <Default Extension="pdf" ContentType="application/pdf"/>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29" r:id="rId1"/>
  </p:sldMasterIdLst>
  <p:notesMasterIdLst>
    <p:notesMasterId r:id="rId10"/>
  </p:notesMasterIdLst>
  <p:sldIdLst>
    <p:sldId id="256" r:id="rId2"/>
    <p:sldId id="268" r:id="rId3"/>
    <p:sldId id="269" r:id="rId4"/>
    <p:sldId id="270" r:id="rId5"/>
    <p:sldId id="267" r:id="rId6"/>
    <p:sldId id="273" r:id="rId7"/>
    <p:sldId id="272" r:id="rId8"/>
    <p:sldId id="265"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mAuthor id="0" name="IGPP" initials="I" lastIdx="0" clrIdx="0"/>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8B216A"/>
  </p:clrMru>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34580" autoAdjust="0"/>
    <p:restoredTop sz="63356" autoAdjust="0"/>
  </p:normalViewPr>
  <p:slideViewPr>
    <p:cSldViewPr snapToGrid="0" snapToObjects="1">
      <p:cViewPr varScale="1">
        <p:scale>
          <a:sx n="63" d="100"/>
          <a:sy n="63" d="100"/>
        </p:scale>
        <p:origin x="-1344"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commentAuthors" Target="commentAuthors.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7/30/14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 Id="rId3" Type="http://schemas.openxmlformats.org/officeDocument/2006/relationships/hyperlink" Target="http://earthquake.usgs.gov/earthquakes/map/"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ct val="0"/>
              </a:spcBef>
              <a:spcAft>
                <a:spcPts val="0"/>
              </a:spcAft>
              <a:buClrTx/>
              <a:buSzTx/>
              <a:buFontTx/>
              <a:buNone/>
              <a:tabLst/>
              <a:defRPr/>
            </a:pPr>
            <a:r>
              <a:rPr lang="en-US" i="1" baseline="0" dirty="0" smtClean="0"/>
              <a:t>This slide is for the instructor. </a:t>
            </a:r>
          </a:p>
          <a:p>
            <a:pPr marL="0" marR="0" indent="0" algn="l" defTabSz="457200" rtl="0" eaLnBrk="1" fontAlgn="auto" latinLnBrk="0" hangingPunct="1">
              <a:lnSpc>
                <a:spcPct val="100000"/>
              </a:lnSpc>
              <a:spcBef>
                <a:spcPct val="0"/>
              </a:spcBef>
              <a:spcAft>
                <a:spcPts val="0"/>
              </a:spcAft>
              <a:buClrTx/>
              <a:buSzTx/>
              <a:buFontTx/>
              <a:buNone/>
              <a:tabLst/>
              <a:defRPr/>
            </a:pPr>
            <a:endParaRPr lang="en-US" i="1" baseline="0" dirty="0" smtClean="0"/>
          </a:p>
          <a:p>
            <a:pPr eaLnBrk="1" hangingPunct="1">
              <a:spcBef>
                <a:spcPct val="0"/>
              </a:spcBef>
            </a:pPr>
            <a:r>
              <a:rPr lang="en-US" b="1" i="0" baseline="0" dirty="0" smtClean="0">
                <a:latin typeface="Calibri" charset="0"/>
              </a:rPr>
              <a:t>IMAGE CREDIT: </a:t>
            </a:r>
            <a:r>
              <a:rPr lang="en-US" sz="1200" u="sng" kern="1200" dirty="0" smtClean="0">
                <a:solidFill>
                  <a:schemeClr val="tx1"/>
                </a:solidFill>
                <a:latin typeface="+mn-lt"/>
                <a:ea typeface="+mn-ea"/>
                <a:cs typeface="+mn-cs"/>
                <a:hlinkClick r:id="rId3"/>
              </a:rPr>
              <a:t>http://earthquake.usgs.gov/earthquakes/map/</a:t>
            </a:r>
            <a:r>
              <a:rPr lang="en-US" dirty="0" smtClean="0"/>
              <a:t> </a:t>
            </a:r>
          </a:p>
          <a:p>
            <a:pPr eaLnBrk="1" hangingPunct="1">
              <a:spcBef>
                <a:spcPct val="0"/>
              </a:spcBef>
            </a:pPr>
            <a:endParaRPr lang="en-US" b="1" i="0" dirty="0" smtClean="0">
              <a:latin typeface="Calibri" charset="0"/>
            </a:endParaRPr>
          </a:p>
          <a:p>
            <a:pPr eaLnBrk="1" hangingPunct="1">
              <a:spcBef>
                <a:spcPct val="0"/>
              </a:spcBef>
            </a:pPr>
            <a:r>
              <a:rPr lang="en-US" b="1" i="0" dirty="0" smtClean="0">
                <a:latin typeface="Calibri" charset="0"/>
              </a:rPr>
              <a:t>AUTHORS</a:t>
            </a:r>
            <a:r>
              <a:rPr lang="en-US" dirty="0" smtClean="0">
                <a:latin typeface="Calibri" charset="0"/>
              </a:rPr>
              <a:t>: Erica</a:t>
            </a:r>
            <a:r>
              <a:rPr lang="en-US" baseline="0" dirty="0" smtClean="0">
                <a:latin typeface="Calibri" charset="0"/>
              </a:rPr>
              <a:t> Mitchell (Scripps Oceanography) and Jerry Ruiz (University City High School)</a:t>
            </a:r>
            <a:endParaRPr lang="en-US" dirty="0" smtClean="0">
              <a:latin typeface="Calibri" charset="0"/>
            </a:endParaRPr>
          </a:p>
          <a:p>
            <a:pPr eaLnBrk="1" hangingPunct="1">
              <a:spcBef>
                <a:spcPct val="0"/>
              </a:spcBef>
            </a:pPr>
            <a:endParaRPr lang="en-US" dirty="0" smtClean="0">
              <a:latin typeface="Calibri" charset="0"/>
            </a:endParaRPr>
          </a:p>
          <a:p>
            <a:pPr eaLnBrk="1" hangingPunct="1">
              <a:spcBef>
                <a:spcPct val="0"/>
              </a:spcBef>
              <a:buFontTx/>
              <a:buNone/>
            </a:pPr>
            <a:r>
              <a:rPr lang="en-US" b="1" i="0" dirty="0" smtClean="0">
                <a:latin typeface="Calibri" charset="0"/>
              </a:rPr>
              <a:t>WHY:</a:t>
            </a:r>
            <a:r>
              <a:rPr lang="en-US" b="0" i="0" baseline="0" dirty="0" smtClean="0">
                <a:latin typeface="Calibri" charset="0"/>
              </a:rPr>
              <a:t> Geophysicists use data from seismographs to locate an earthquake and determine its magnitude. By studying the patterns of earthquake locations, scientists can map out today’s active faults.  Knowing where the active faults are is so important because then we know how close they are to major cities (like Los Angeles or San Francisco, for example).  If a city is closer to the hypocenter (the location where the earthquake initiates on the fault) of an earthquake, it is more likely to experience damage and destruction.  The 1994 Northridge earthquake, for instance, happened almost directly under the city.  60 people were killed, 8,700 people were injured, and an estimated $25 billion in damage was caused.  Damage was caused as far as 85 miles away, and peak ground accelerations were around 1g (the acceleration as that due to gravity).  If students live anywhere near Los Angeles, this should be considered really important information.  This earthquake happened relatively recently, and it happened in a relatively wealthy part of the world with decent building codes.  The loss of life could have been much worse otherwise.</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b="1" i="0" dirty="0" smtClean="0">
                <a:latin typeface="Calibri" charset="0"/>
              </a:rPr>
              <a:t>SUMMARY</a:t>
            </a:r>
            <a:r>
              <a:rPr lang="en-US" dirty="0" smtClean="0">
                <a:latin typeface="Calibri" charset="0"/>
              </a:rPr>
              <a:t>:</a:t>
            </a:r>
            <a:r>
              <a:rPr lang="en-US" baseline="0" dirty="0" smtClean="0">
                <a:latin typeface="Calibri" charset="0"/>
              </a:rPr>
              <a:t> This lesson consists of two parts:</a:t>
            </a:r>
          </a:p>
          <a:p>
            <a:pPr eaLnBrk="1" hangingPunct="1">
              <a:spcBef>
                <a:spcPct val="0"/>
              </a:spcBef>
              <a:buFontTx/>
              <a:buNone/>
            </a:pPr>
            <a:endParaRPr lang="en-US" baseline="0" dirty="0" smtClean="0">
              <a:latin typeface="Calibri" charset="0"/>
            </a:endParaRPr>
          </a:p>
          <a:p>
            <a:pPr eaLnBrk="1" hangingPunct="1">
              <a:spcBef>
                <a:spcPct val="0"/>
              </a:spcBef>
              <a:buFontTx/>
              <a:buNone/>
            </a:pPr>
            <a:r>
              <a:rPr lang="en-US" baseline="0" dirty="0" smtClean="0">
                <a:latin typeface="Calibri" charset="0"/>
              </a:rPr>
              <a:t>The first part is an exercise in plotting a point on a map with a given Latitude and Longitude.  Each student will be given a gridded map of California, as well as the coordinates of five real earthquakes.  The student should mark the locations of each earthquake on the map with a star.</a:t>
            </a:r>
          </a:p>
          <a:p>
            <a:pPr eaLnBrk="1" hangingPunct="1">
              <a:spcBef>
                <a:spcPct val="0"/>
              </a:spcBef>
              <a:buFontTx/>
              <a:buNone/>
            </a:pPr>
            <a:endParaRPr lang="en-US" baseline="0" dirty="0" smtClean="0">
              <a:latin typeface="Calibri" charset="0"/>
            </a:endParaRPr>
          </a:p>
          <a:p>
            <a:pPr eaLnBrk="1" hangingPunct="1">
              <a:spcBef>
                <a:spcPct val="0"/>
              </a:spcBef>
              <a:buFontTx/>
              <a:buNone/>
            </a:pPr>
            <a:r>
              <a:rPr lang="en-US" baseline="0" dirty="0" smtClean="0">
                <a:latin typeface="Calibri" charset="0"/>
              </a:rPr>
              <a:t>For the second part of the lesson, each student will need a computer with internet access.  Students will answer questions in a worksheet that introduces them to the real-time earthquake map on the USGS (United States Geological Survey) website.  Students will learn about features such as color coding earthquakes by date/time or by depth.  They will also explore global and local trends in earthquakes.</a:t>
            </a:r>
          </a:p>
          <a:p>
            <a:pPr eaLnBrk="1" hangingPunct="1">
              <a:spcBef>
                <a:spcPct val="0"/>
              </a:spcBef>
              <a:buFontTx/>
              <a:buNone/>
            </a:pP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b="1" i="0" dirty="0" smtClean="0">
                <a:latin typeface="Calibri" charset="0"/>
              </a:rPr>
              <a:t>WEBSITES/RESOURCES USED IN THIS PRESENTATION</a:t>
            </a:r>
            <a:r>
              <a:rPr lang="en-US" dirty="0" smtClean="0">
                <a:latin typeface="Calibri" charset="0"/>
              </a:rPr>
              <a:t>:</a:t>
            </a:r>
          </a:p>
          <a:p>
            <a:pPr marL="0" marR="0" indent="0" algn="l" defTabSz="457200" rtl="0" eaLnBrk="1" fontAlgn="auto" latinLnBrk="0" hangingPunct="1">
              <a:lnSpc>
                <a:spcPct val="100000"/>
              </a:lnSpc>
              <a:spcBef>
                <a:spcPct val="0"/>
              </a:spcBef>
              <a:spcAft>
                <a:spcPts val="0"/>
              </a:spcAft>
              <a:buClrTx/>
              <a:buSzTx/>
              <a:buFontTx/>
              <a:buNone/>
              <a:tabLst/>
              <a:defRPr/>
            </a:pPr>
            <a:r>
              <a:rPr lang="en-US" sz="1200" u="sng" kern="1200" dirty="0" smtClean="0">
                <a:solidFill>
                  <a:schemeClr val="tx1"/>
                </a:solidFill>
                <a:latin typeface="+mn-lt"/>
                <a:ea typeface="+mn-ea"/>
                <a:cs typeface="+mn-cs"/>
                <a:hlinkClick r:id="rId3"/>
              </a:rPr>
              <a:t>http://earthquake.usgs.gov/earthquakes/map/</a:t>
            </a:r>
            <a:r>
              <a:rPr lang="en-US" dirty="0" smtClean="0"/>
              <a:t> </a:t>
            </a:r>
          </a:p>
          <a:p>
            <a:pPr marL="0" marR="0" indent="0" algn="l" defTabSz="457200" rtl="0" eaLnBrk="1" fontAlgn="auto" latinLnBrk="0" hangingPunct="1">
              <a:lnSpc>
                <a:spcPct val="100000"/>
              </a:lnSpc>
              <a:spcBef>
                <a:spcPct val="0"/>
              </a:spcBef>
              <a:spcAft>
                <a:spcPts val="0"/>
              </a:spcAft>
              <a:buClrTx/>
              <a:buSzTx/>
              <a:buFontTx/>
              <a:buNone/>
              <a:tabLst/>
              <a:defRPr/>
            </a:pPr>
            <a:r>
              <a:rPr lang="en-US" dirty="0" smtClean="0"/>
              <a:t>http://en.wikipedia.org/wiki/1994_Northridge_earthquake</a:t>
            </a:r>
          </a:p>
          <a:p>
            <a:pPr eaLnBrk="1" hangingPunct="1">
              <a:spcBef>
                <a:spcPct val="0"/>
              </a:spcBef>
              <a:buFontTx/>
              <a:buNone/>
            </a:pPr>
            <a:endParaRPr lang="en-US" dirty="0" smtClean="0">
              <a:latin typeface="Calibri" charset="0"/>
            </a:endParaRPr>
          </a:p>
          <a:p>
            <a:pPr eaLnBrk="1" hangingPunct="1">
              <a:spcBef>
                <a:spcPct val="0"/>
              </a:spcBef>
              <a:buFontTx/>
              <a:buNone/>
            </a:pPr>
            <a:endParaRPr lang="en-US" b="1" i="0" dirty="0" smtClean="0">
              <a:latin typeface="Calibri" charset="0"/>
            </a:endParaRPr>
          </a:p>
          <a:p>
            <a:pPr eaLnBrk="1" hangingPunct="1">
              <a:spcBef>
                <a:spcPct val="0"/>
              </a:spcBef>
              <a:buFontTx/>
              <a:buNone/>
            </a:pPr>
            <a:r>
              <a:rPr lang="en-US" b="1" i="0" dirty="0" smtClean="0">
                <a:latin typeface="Calibri" charset="0"/>
              </a:rPr>
              <a:t>ADDITIONAL</a:t>
            </a:r>
            <a:r>
              <a:rPr lang="en-US" b="1" i="0" baseline="0" dirty="0" smtClean="0">
                <a:latin typeface="Calibri" charset="0"/>
              </a:rPr>
              <a:t> READING: NA</a:t>
            </a:r>
            <a:endParaRPr lang="en-US" b="0" i="0" baseline="0" dirty="0" smtClean="0">
              <a:latin typeface="Calibri" charset="0"/>
            </a:endParaRPr>
          </a:p>
          <a:p>
            <a:pPr eaLnBrk="1" hangingPunct="1">
              <a:spcBef>
                <a:spcPct val="0"/>
              </a:spcBef>
              <a:buFontTx/>
              <a:buNone/>
            </a:pPr>
            <a:endParaRPr lang="en-US" b="1" i="0" dirty="0" smtClean="0">
              <a:latin typeface="Calibri" charset="0"/>
            </a:endParaRPr>
          </a:p>
          <a:p>
            <a:pPr eaLnBrk="1" hangingPunct="1">
              <a:spcBef>
                <a:spcPct val="0"/>
              </a:spcBef>
              <a:buFontTx/>
              <a:buNone/>
            </a:pPr>
            <a:r>
              <a:rPr lang="en-US" b="1" i="0" dirty="0" smtClean="0">
                <a:latin typeface="Calibri" charset="0"/>
              </a:rPr>
              <a:t>CONTEXT FOR USE</a:t>
            </a:r>
            <a:r>
              <a:rPr lang="en-US" dirty="0" smtClean="0">
                <a:latin typeface="Calibri" charset="0"/>
              </a:rPr>
              <a:t>: This lesson</a:t>
            </a:r>
            <a:r>
              <a:rPr lang="en-US" baseline="0" dirty="0" smtClean="0">
                <a:latin typeface="Calibri" charset="0"/>
              </a:rPr>
              <a:t> was designed for a 9</a:t>
            </a:r>
            <a:r>
              <a:rPr lang="en-US" baseline="30000" dirty="0" smtClean="0">
                <a:latin typeface="Calibri" charset="0"/>
              </a:rPr>
              <a:t>th</a:t>
            </a:r>
            <a:r>
              <a:rPr lang="en-US" baseline="0" dirty="0" smtClean="0">
                <a:latin typeface="Calibri" charset="0"/>
              </a:rPr>
              <a:t> grade Earth Science class, and is lesson 4 of 6 in a unit called “Earthquake Hazards of Southern California”.  This lesson can be done by itself, as a fun way to explore real-time earthquake data through the USGS website.</a:t>
            </a:r>
            <a:endParaRPr lang="en-US" dirty="0" smtClean="0">
              <a:latin typeface="Calibri" charset="0"/>
            </a:endParaRPr>
          </a:p>
          <a:p>
            <a:pPr eaLnBrk="1" hangingPunct="1">
              <a:spcBef>
                <a:spcPct val="0"/>
              </a:spcBef>
              <a:buFontTx/>
              <a:buAutoNum type="arabicPeriod"/>
            </a:pPr>
            <a:endParaRPr lang="en-US" dirty="0" smtClean="0">
              <a:latin typeface="Calibri" charset="0"/>
            </a:endParaRPr>
          </a:p>
          <a:p>
            <a:pPr eaLnBrk="1" hangingPunct="1">
              <a:spcBef>
                <a:spcPct val="0"/>
              </a:spcBef>
              <a:buFontTx/>
              <a:buNone/>
            </a:pPr>
            <a:r>
              <a:rPr lang="en-US" b="1" i="0" dirty="0" smtClean="0">
                <a:latin typeface="Calibri" charset="0"/>
              </a:rPr>
              <a:t>MISCONCEPTIONS:</a:t>
            </a:r>
            <a:r>
              <a:rPr lang="en-US" b="1" i="0" baseline="0" dirty="0" smtClean="0">
                <a:latin typeface="Calibri" charset="0"/>
              </a:rPr>
              <a:t> </a:t>
            </a:r>
            <a:r>
              <a:rPr lang="en-US" b="0" i="0" baseline="0" dirty="0" smtClean="0">
                <a:latin typeface="Calibri" charset="0"/>
              </a:rPr>
              <a:t>M1) Seismic hazard is the same all throughout the state of California.  A1) Seismic hazard is highest in areas closest to active faults.  It is especially high in Los Angeles, a densely populated sedimentary basin in which seismic waves are trapped and amplified.</a:t>
            </a:r>
          </a:p>
          <a:p>
            <a:pPr eaLnBrk="1" hangingPunct="1">
              <a:spcBef>
                <a:spcPct val="0"/>
              </a:spcBef>
              <a:buFontTx/>
              <a:buAutoNum type="arabicPeriod"/>
            </a:pPr>
            <a:endParaRPr lang="en-US" dirty="0" smtClean="0">
              <a:latin typeface="Calibri" charset="0"/>
            </a:endParaRPr>
          </a:p>
          <a:p>
            <a:pPr eaLnBrk="1" hangingPunct="1">
              <a:spcBef>
                <a:spcPct val="0"/>
              </a:spcBef>
              <a:buFontTx/>
              <a:buNone/>
            </a:pPr>
            <a:r>
              <a:rPr lang="en-US" b="1" i="0" dirty="0" smtClean="0">
                <a:latin typeface="Calibri" charset="0"/>
              </a:rPr>
              <a:t>EVALUATION TIPS</a:t>
            </a:r>
            <a:r>
              <a:rPr lang="en-US" dirty="0" smtClean="0">
                <a:latin typeface="Calibri" charset="0"/>
              </a:rPr>
              <a:t>:  There is no need to collect the hand-plotted</a:t>
            </a:r>
            <a:r>
              <a:rPr lang="en-US" baseline="0" dirty="0" smtClean="0">
                <a:latin typeface="Calibri" charset="0"/>
              </a:rPr>
              <a:t> earthquake maps from the students.  After giving them sufficient time to plot their earthquakes, put a large version of the map with earthquakes on the board so they can check their own locations.  If any students maps didn’t look right, have them ask for help and address the issues.  A common problem is that students don’t notice that the degrees West increase towards the left of the page.</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b="1" i="0" dirty="0" smtClean="0">
                <a:latin typeface="Calibri" charset="0"/>
              </a:rPr>
              <a:t>TEACHING NOTES:  </a:t>
            </a:r>
            <a:r>
              <a:rPr lang="en-US" b="0" i="0" dirty="0" smtClean="0">
                <a:latin typeface="Calibri" charset="0"/>
              </a:rPr>
              <a:t>Each</a:t>
            </a:r>
            <a:r>
              <a:rPr lang="en-US" b="0" i="0" baseline="0" dirty="0" smtClean="0">
                <a:latin typeface="Calibri" charset="0"/>
              </a:rPr>
              <a:t> student should have access to a computer with internet for the worksheet on the USGS real time earthquake map.  It should be a self-led exercise.  Students seemed to really enjoy the chance to independently explore the maps.  The more familiar they are with the globe, the better!</a:t>
            </a:r>
            <a:endParaRPr lang="en-US" b="0" i="0" dirty="0" smtClean="0">
              <a:latin typeface="Calibri" charset="0"/>
            </a:endParaRPr>
          </a:p>
          <a:p>
            <a:pPr eaLnBrk="1" hangingPunct="1">
              <a:spcBef>
                <a:spcPct val="0"/>
              </a:spcBef>
              <a:buFontTx/>
              <a:buNone/>
            </a:pPr>
            <a:endParaRPr lang="en-US" b="1" i="0"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ct val="0"/>
              </a:spcBef>
              <a:spcAft>
                <a:spcPts val="0"/>
              </a:spcAft>
              <a:buClrTx/>
              <a:buSzTx/>
              <a:buFontTx/>
              <a:buNone/>
              <a:tabLst/>
              <a:defRPr/>
            </a:pPr>
            <a:r>
              <a:rPr lang="en-US" i="1" baseline="0" dirty="0" smtClean="0"/>
              <a:t>This slide is for students </a:t>
            </a:r>
          </a:p>
          <a:p>
            <a:pPr marL="0" marR="0" indent="0" algn="l" defTabSz="457200" rtl="0" eaLnBrk="1" fontAlgn="auto" latinLnBrk="0" hangingPunct="1">
              <a:lnSpc>
                <a:spcPct val="100000"/>
              </a:lnSpc>
              <a:spcBef>
                <a:spcPct val="0"/>
              </a:spcBef>
              <a:spcAft>
                <a:spcPts val="0"/>
              </a:spcAft>
              <a:buClrTx/>
              <a:buSzTx/>
              <a:buFontTx/>
              <a:buNone/>
              <a:tabLst/>
              <a:defRPr/>
            </a:pPr>
            <a:endParaRPr lang="en-US" b="0" i="0" baseline="0" dirty="0" smtClean="0"/>
          </a:p>
          <a:p>
            <a:pPr eaLnBrk="1" hangingPunct="1">
              <a:spcBef>
                <a:spcPct val="0"/>
              </a:spcBef>
            </a:pPr>
            <a:r>
              <a:rPr lang="en-US" b="0" i="0" baseline="0" dirty="0" smtClean="0">
                <a:latin typeface="Calibri" charset="0"/>
              </a:rPr>
              <a:t>In order to understand how scientists map earthquakes, students must first learn how we can use coordinates of latitude and longitude to describe one unique place on the globe. There are two conventions for Latitude and Longitude. </a:t>
            </a:r>
          </a:p>
          <a:p>
            <a:pPr marL="228600" indent="-228600" eaLnBrk="1" hangingPunct="1">
              <a:spcBef>
                <a:spcPct val="0"/>
              </a:spcBef>
              <a:buAutoNum type="arabicParenR"/>
            </a:pPr>
            <a:r>
              <a:rPr lang="en-US" b="0" i="0" baseline="0" dirty="0" smtClean="0">
                <a:latin typeface="Calibri" charset="0"/>
              </a:rPr>
              <a:t>Coordinates can be given in degrees North and degrees East.  This is like the image above.  This means that in the northern hemisphere longitude will go from 0ºN at the equator to 90ºN at the North Pole, and the southern hemisphere will go from 0ºN at the equator to -90ºN at the south pole.  Similarly, lines of longitude will go from 0ºE at the prime meridian to 180ºE on the directly opposite side of the earth, and from 0ºE at the prime meridian to -180ºE in the other direction.</a:t>
            </a:r>
          </a:p>
          <a:p>
            <a:pPr marL="228600" indent="-228600" eaLnBrk="1" hangingPunct="1">
              <a:spcBef>
                <a:spcPct val="0"/>
              </a:spcBef>
              <a:buAutoNum type="arabicParenR"/>
            </a:pPr>
            <a:r>
              <a:rPr lang="en-US" b="0" i="0" baseline="0" dirty="0" smtClean="0">
                <a:latin typeface="Calibri" charset="0"/>
              </a:rPr>
              <a:t>Or coordinates can be given in degrees North or South and degrees East or West.  So in the northern hemisphere longitude will go from 0ºN at the equator to 90ºN at the North Pole, and the southern hemisphere will go from 0ºS at the equator to +90ºS at the south pole.  Similarly, lines of longitude will go from 0ºE at the prime meridian to 180ºE on the directly opposite side of the earth, and from 0ºW at the prime meridian to +180ºW in the other direction.</a:t>
            </a:r>
          </a:p>
          <a:p>
            <a:pPr eaLnBrk="1" hangingPunct="1">
              <a:spcBef>
                <a:spcPct val="0"/>
              </a:spcBef>
            </a:pPr>
            <a:r>
              <a:rPr lang="en-US" b="0" i="0" baseline="0" dirty="0" smtClean="0">
                <a:latin typeface="Calibri" charset="0"/>
              </a:rPr>
              <a:t>So if you want to interchange between N and S  or between E and W you need to multiply by -1.  It is really just a matter of preference which you use.  I prefer to work with all North and all East coordinates and just deal with the negative numbers.  This makes it easier for me to do things like calculate distances between points.</a:t>
            </a:r>
          </a:p>
          <a:p>
            <a:pPr eaLnBrk="1" hangingPunct="1">
              <a:spcBef>
                <a:spcPct val="0"/>
              </a:spcBef>
            </a:pPr>
            <a:endParaRPr lang="en-US" b="1" i="0" baseline="0" dirty="0" smtClean="0">
              <a:latin typeface="Calibri" charset="0"/>
            </a:endParaRPr>
          </a:p>
          <a:p>
            <a:pPr eaLnBrk="1" hangingPunct="1">
              <a:spcBef>
                <a:spcPct val="0"/>
              </a:spcBef>
            </a:pPr>
            <a:r>
              <a:rPr lang="en-US" b="0" i="0" baseline="0" dirty="0" smtClean="0">
                <a:latin typeface="Calibri" charset="0"/>
              </a:rPr>
              <a:t>It might be fun to ask students how many degrees are in a skateboarding trick where they spin half way around. (180º) This can help them remember how many degrees of latitude and longitude cover the globe.</a:t>
            </a:r>
          </a:p>
          <a:p>
            <a:pPr eaLnBrk="1" hangingPunct="1">
              <a:spcBef>
                <a:spcPct val="0"/>
              </a:spcBef>
            </a:pPr>
            <a:endParaRPr lang="en-US" b="0" i="0" baseline="0" dirty="0" smtClean="0">
              <a:latin typeface="Calibri" charset="0"/>
            </a:endParaRPr>
          </a:p>
          <a:p>
            <a:pPr eaLnBrk="1" hangingPunct="1">
              <a:spcBef>
                <a:spcPct val="0"/>
              </a:spcBef>
            </a:pPr>
            <a:r>
              <a:rPr lang="en-US" b="0" i="0" baseline="0" dirty="0" smtClean="0">
                <a:latin typeface="Calibri" charset="0"/>
              </a:rPr>
              <a:t>In the next slide I switch to convention number (2).  </a:t>
            </a:r>
          </a:p>
          <a:p>
            <a:pPr eaLnBrk="1" hangingPunct="1">
              <a:spcBef>
                <a:spcPct val="0"/>
              </a:spcBef>
            </a:pPr>
            <a:endParaRPr lang="en-US" b="1" i="0" baseline="0" dirty="0" smtClean="0">
              <a:latin typeface="Calibri" charset="0"/>
            </a:endParaRPr>
          </a:p>
          <a:p>
            <a:pPr eaLnBrk="1" hangingPunct="1">
              <a:spcBef>
                <a:spcPct val="0"/>
              </a:spcBef>
            </a:pPr>
            <a:r>
              <a:rPr lang="en-US" b="1" i="0" baseline="0" dirty="0" smtClean="0">
                <a:latin typeface="Calibri" charset="0"/>
              </a:rPr>
              <a:t>IMAGE CREDIT:  </a:t>
            </a:r>
            <a:r>
              <a:rPr lang="en-US" b="0" i="0" baseline="0" dirty="0" smtClean="0">
                <a:latin typeface="Calibri" charset="0"/>
              </a:rPr>
              <a:t>http://latitude-</a:t>
            </a:r>
            <a:r>
              <a:rPr lang="en-US" b="0" i="0" baseline="0" dirty="0" err="1" smtClean="0">
                <a:latin typeface="Calibri" charset="0"/>
              </a:rPr>
              <a:t>longitude.net/help.html</a:t>
            </a:r>
            <a:endParaRPr lang="en-US" b="0" i="0" baseline="0" dirty="0" smtClean="0">
              <a:latin typeface="Calibri" charset="0"/>
            </a:endParaRPr>
          </a:p>
          <a:p>
            <a:pPr eaLnBrk="1" hangingPunct="1">
              <a:spcBef>
                <a:spcPct val="0"/>
              </a:spcBef>
            </a:pPr>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ct val="0"/>
              </a:spcBef>
              <a:spcAft>
                <a:spcPts val="0"/>
              </a:spcAft>
              <a:buClrTx/>
              <a:buSzTx/>
              <a:buFontTx/>
              <a:buNone/>
              <a:tabLst/>
              <a:defRPr/>
            </a:pPr>
            <a:r>
              <a:rPr lang="en-US" i="1" baseline="0" dirty="0" smtClean="0"/>
              <a:t>This slide is for students </a:t>
            </a:r>
          </a:p>
          <a:p>
            <a:pPr marL="0" marR="0" indent="0" algn="l" defTabSz="457200" rtl="0" eaLnBrk="1" fontAlgn="auto" latinLnBrk="0" hangingPunct="1">
              <a:lnSpc>
                <a:spcPct val="100000"/>
              </a:lnSpc>
              <a:spcBef>
                <a:spcPct val="0"/>
              </a:spcBef>
              <a:spcAft>
                <a:spcPts val="0"/>
              </a:spcAft>
              <a:buClrTx/>
              <a:buSzTx/>
              <a:buFontTx/>
              <a:buNone/>
              <a:tabLst/>
              <a:defRPr/>
            </a:pPr>
            <a:endParaRPr lang="en-US" b="0" i="0" baseline="0" dirty="0" smtClean="0"/>
          </a:p>
          <a:p>
            <a:pPr eaLnBrk="1" hangingPunct="1">
              <a:spcBef>
                <a:spcPct val="0"/>
              </a:spcBef>
            </a:pPr>
            <a:r>
              <a:rPr lang="en-US" b="0" i="0" baseline="0" dirty="0" smtClean="0">
                <a:latin typeface="Calibri" charset="0"/>
              </a:rPr>
              <a:t>Note that this globe is described in degrees North/South and degrees East/West.  This is a slightly different convention than the previous slide, which is described in degrees North and degrees East.  This is explained in the notes on the previous slide.</a:t>
            </a:r>
          </a:p>
          <a:p>
            <a:pPr eaLnBrk="1" hangingPunct="1">
              <a:spcBef>
                <a:spcPct val="0"/>
              </a:spcBef>
            </a:pPr>
            <a:r>
              <a:rPr lang="en-US" b="0" i="0" baseline="0" dirty="0" smtClean="0">
                <a:latin typeface="Calibri" charset="0"/>
              </a:rPr>
              <a:t>This slide is included to show students how a pair of numbers (coordinates in latitude and longitude) describe a unique location on the earth.  The first number tells you which line of latitude to pick out (you can highlight it if that helps visually).  The second number tells you which line of longitude to pick out (you can highlight that too).  The single point where those two lines cross is the unique location of your coordinates.</a:t>
            </a:r>
          </a:p>
          <a:p>
            <a:pPr eaLnBrk="1" hangingPunct="1">
              <a:spcBef>
                <a:spcPct val="0"/>
              </a:spcBef>
            </a:pPr>
            <a:r>
              <a:rPr lang="en-US" b="0" i="0" baseline="0" dirty="0" smtClean="0">
                <a:latin typeface="Calibri" charset="0"/>
              </a:rPr>
              <a:t> </a:t>
            </a:r>
          </a:p>
          <a:p>
            <a:pPr eaLnBrk="1" hangingPunct="1">
              <a:spcBef>
                <a:spcPct val="0"/>
              </a:spcBef>
            </a:pPr>
            <a:r>
              <a:rPr lang="en-US" b="0" i="0" baseline="0" dirty="0" smtClean="0">
                <a:latin typeface="Calibri" charset="0"/>
              </a:rPr>
              <a:t>When plotting a point, find out how many degrees per line on your globe.  The image above shows 20º per line.  Then, count number of degrees north of the equator and number of degrees west of the prime meridian.  Where those two lines intersect is where you plot your point.</a:t>
            </a:r>
          </a:p>
          <a:p>
            <a:pPr eaLnBrk="1" hangingPunct="1">
              <a:spcBef>
                <a:spcPct val="0"/>
              </a:spcBef>
            </a:pPr>
            <a:endParaRPr lang="en-US" b="0" i="0" baseline="0" dirty="0" smtClean="0">
              <a:latin typeface="Calibri" charset="0"/>
            </a:endParaRPr>
          </a:p>
          <a:p>
            <a:pPr eaLnBrk="1" hangingPunct="1">
              <a:spcBef>
                <a:spcPct val="0"/>
              </a:spcBef>
            </a:pPr>
            <a:r>
              <a:rPr lang="en-US" b="0" i="0" baseline="0" dirty="0" smtClean="0">
                <a:latin typeface="Calibri" charset="0"/>
              </a:rPr>
              <a:t>It may be helpful to let students play with a globe if you have one in the classroom.</a:t>
            </a:r>
          </a:p>
          <a:p>
            <a:pPr eaLnBrk="1" hangingPunct="1">
              <a:spcBef>
                <a:spcPct val="0"/>
              </a:spcBef>
            </a:pPr>
            <a:endParaRPr lang="en-US" b="0" i="0" baseline="0" dirty="0" smtClean="0">
              <a:latin typeface="Calibri" charset="0"/>
            </a:endParaRPr>
          </a:p>
          <a:p>
            <a:pPr eaLnBrk="1" hangingPunct="1">
              <a:spcBef>
                <a:spcPct val="0"/>
              </a:spcBef>
            </a:pPr>
            <a:r>
              <a:rPr lang="en-US" b="0" i="0" baseline="0" dirty="0" smtClean="0">
                <a:latin typeface="Calibri" charset="0"/>
              </a:rPr>
              <a:t>In the next slide, we will briefly explore three different ways of writing</a:t>
            </a:r>
            <a:r>
              <a:rPr lang="en-US" b="0" i="0" baseline="0" dirty="0" smtClean="0">
                <a:latin typeface="Calibri" charset="0"/>
              </a:rPr>
              <a:t> coordinates that are more precise than a degree.</a:t>
            </a:r>
            <a:endParaRPr lang="en-US" b="1" i="0" baseline="0" dirty="0" smtClean="0">
              <a:latin typeface="Calibri" charset="0"/>
            </a:endParaRPr>
          </a:p>
          <a:p>
            <a:pPr eaLnBrk="1" hangingPunct="1">
              <a:spcBef>
                <a:spcPct val="0"/>
              </a:spcBef>
            </a:pPr>
            <a:endParaRPr lang="en-US" b="1" i="0" baseline="0" dirty="0" smtClean="0">
              <a:latin typeface="Calibri" charset="0"/>
            </a:endParaRPr>
          </a:p>
          <a:p>
            <a:pPr eaLnBrk="1" hangingPunct="1">
              <a:spcBef>
                <a:spcPct val="0"/>
              </a:spcBef>
            </a:pPr>
            <a:r>
              <a:rPr lang="en-US" b="1" i="0" baseline="0" dirty="0" smtClean="0">
                <a:latin typeface="Calibri" charset="0"/>
              </a:rPr>
              <a:t>IMAGE CREDIT</a:t>
            </a:r>
            <a:r>
              <a:rPr lang="en-US" b="0" i="0" baseline="0" dirty="0" smtClean="0">
                <a:latin typeface="+mn-lt"/>
              </a:rPr>
              <a:t>: </a:t>
            </a:r>
            <a:r>
              <a:rPr lang="en-US" dirty="0" smtClean="0"/>
              <a:t>http://</a:t>
            </a:r>
            <a:r>
              <a:rPr lang="en-US" dirty="0" err="1" smtClean="0"/>
              <a:t>cropwiki.irri.org/everest/index.php/File:Coordinates.jpg</a:t>
            </a:r>
            <a:endParaRPr lang="en-US" dirty="0" smtClean="0"/>
          </a:p>
          <a:p>
            <a:pPr eaLnBrk="1" hangingPunct="1">
              <a:spcBef>
                <a:spcPct val="0"/>
              </a:spcBef>
            </a:pPr>
            <a:endParaRPr lang="en-US" dirty="0" smtClean="0"/>
          </a:p>
          <a:p>
            <a:pPr eaLnBrk="1" hangingPunct="1">
              <a:spcBef>
                <a:spcPct val="0"/>
              </a:spcBef>
            </a:pP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ct val="0"/>
              </a:spcBef>
              <a:spcAft>
                <a:spcPts val="0"/>
              </a:spcAft>
              <a:buClrTx/>
              <a:buSzTx/>
              <a:buFontTx/>
              <a:buNone/>
              <a:tabLst/>
              <a:defRPr/>
            </a:pPr>
            <a:r>
              <a:rPr lang="en-US" i="1" baseline="0" dirty="0" smtClean="0"/>
              <a:t>This slide is for students </a:t>
            </a:r>
          </a:p>
          <a:p>
            <a:pPr marL="0" marR="0" indent="0" algn="l" defTabSz="457200" rtl="0" eaLnBrk="1" fontAlgn="auto" latinLnBrk="0" hangingPunct="1">
              <a:lnSpc>
                <a:spcPct val="100000"/>
              </a:lnSpc>
              <a:spcBef>
                <a:spcPct val="0"/>
              </a:spcBef>
              <a:spcAft>
                <a:spcPts val="0"/>
              </a:spcAft>
              <a:buClrTx/>
              <a:buSzTx/>
              <a:buFontTx/>
              <a:buNone/>
              <a:tabLst/>
              <a:defRPr/>
            </a:pPr>
            <a:endParaRPr lang="en-US" b="0" i="0" baseline="0" dirty="0" smtClean="0"/>
          </a:p>
          <a:p>
            <a:pPr eaLnBrk="1" hangingPunct="1">
              <a:spcBef>
                <a:spcPct val="0"/>
              </a:spcBef>
            </a:pPr>
            <a:r>
              <a:rPr lang="en-US" b="0" i="0" baseline="0" dirty="0" smtClean="0">
                <a:latin typeface="Calibri" charset="0"/>
              </a:rPr>
              <a:t>This slide is included to show the three different ways of writing coordinates.  Decimal Degrees is often preferred by scientists </a:t>
            </a:r>
            <a:r>
              <a:rPr lang="en-US" b="0" i="0" baseline="0" dirty="0" smtClean="0">
                <a:latin typeface="Calibri" charset="0"/>
              </a:rPr>
              <a:t>because the number only contains one unit (the degree) and that </a:t>
            </a:r>
            <a:r>
              <a:rPr lang="en-US" b="0" i="0" baseline="0" dirty="0" smtClean="0">
                <a:latin typeface="Calibri" charset="0"/>
              </a:rPr>
              <a:t>makes it easy to do calculations, such as calculating the distance between two points.  With the other two notation styles you often have to convert between seconds, minutes, and degrees, which can be a bother</a:t>
            </a:r>
            <a:r>
              <a:rPr lang="en-US" b="0" i="0" baseline="0" dirty="0" smtClean="0">
                <a:latin typeface="Calibri" charset="0"/>
              </a:rPr>
              <a:t>.  Here are some equations to switch back and forth between units:</a:t>
            </a:r>
          </a:p>
          <a:p>
            <a:pPr eaLnBrk="1" hangingPunct="1">
              <a:spcBef>
                <a:spcPct val="0"/>
              </a:spcBef>
            </a:pPr>
            <a:endParaRPr lang="en-US" b="0" i="0" baseline="0" dirty="0" smtClean="0">
              <a:latin typeface="Calibri" charset="0"/>
            </a:endParaRPr>
          </a:p>
          <a:p>
            <a:pPr eaLnBrk="1" hangingPunct="1">
              <a:spcBef>
                <a:spcPct val="0"/>
              </a:spcBef>
            </a:pPr>
            <a:r>
              <a:rPr lang="en-US" b="0" i="0" baseline="0" dirty="0" smtClean="0">
                <a:latin typeface="Calibri" charset="0"/>
              </a:rPr>
              <a:t>Decimal degrees to degrees decimal minutes:</a:t>
            </a:r>
          </a:p>
          <a:p>
            <a:pPr eaLnBrk="1" hangingPunct="1">
              <a:spcBef>
                <a:spcPct val="0"/>
              </a:spcBef>
            </a:pPr>
            <a:r>
              <a:rPr lang="en-US" b="0" i="0" baseline="0" dirty="0" smtClean="0">
                <a:latin typeface="Calibri" charset="0"/>
              </a:rPr>
              <a:t>32.7150 degrees = 32 degrees + 0.7150 degrees </a:t>
            </a:r>
            <a:r>
              <a:rPr lang="en-US" b="0" i="0" baseline="0" dirty="0" err="1" smtClean="0">
                <a:latin typeface="Calibri" charset="0"/>
              </a:rPr>
              <a:t>x</a:t>
            </a:r>
            <a:r>
              <a:rPr lang="en-US" b="0" i="0" baseline="0" dirty="0" smtClean="0">
                <a:latin typeface="Calibri" charset="0"/>
              </a:rPr>
              <a:t> 60 minutes/degree = 32 degrees 42.9 minutes</a:t>
            </a:r>
          </a:p>
          <a:p>
            <a:pPr eaLnBrk="1" hangingPunct="1">
              <a:spcBef>
                <a:spcPct val="0"/>
              </a:spcBef>
            </a:pPr>
            <a:endParaRPr lang="en-US" b="0" i="0" baseline="0" dirty="0" smtClean="0">
              <a:latin typeface="Calibri" charset="0"/>
            </a:endParaRPr>
          </a:p>
          <a:p>
            <a:pPr eaLnBrk="1" hangingPunct="1">
              <a:spcBef>
                <a:spcPct val="0"/>
              </a:spcBef>
            </a:pPr>
            <a:r>
              <a:rPr lang="en-US" b="0" i="0" baseline="0" dirty="0" smtClean="0">
                <a:latin typeface="Calibri" charset="0"/>
              </a:rPr>
              <a:t>Degrees decimal minutes to degrees minutes seconds:</a:t>
            </a:r>
          </a:p>
          <a:p>
            <a:pPr eaLnBrk="1" hangingPunct="1">
              <a:spcBef>
                <a:spcPct val="0"/>
              </a:spcBef>
            </a:pPr>
            <a:r>
              <a:rPr lang="en-US" b="0" i="0" baseline="0" dirty="0" smtClean="0">
                <a:latin typeface="Calibri" charset="0"/>
              </a:rPr>
              <a:t>32 degrees 42.9 minutes = 32 degrees + 42 minutes + 0.9 minutes </a:t>
            </a:r>
            <a:r>
              <a:rPr lang="en-US" b="0" i="0" baseline="0" dirty="0" err="1" smtClean="0">
                <a:latin typeface="Calibri" charset="0"/>
              </a:rPr>
              <a:t>x</a:t>
            </a:r>
            <a:r>
              <a:rPr lang="en-US" b="0" i="0" baseline="0" dirty="0" smtClean="0">
                <a:latin typeface="Calibri" charset="0"/>
              </a:rPr>
              <a:t> 60 seconds/minute = 32 degrees 42 minutes 54 seconds</a:t>
            </a:r>
          </a:p>
          <a:p>
            <a:pPr eaLnBrk="1" hangingPunct="1">
              <a:spcBef>
                <a:spcPct val="0"/>
              </a:spcBef>
            </a:pPr>
            <a:endParaRPr lang="en-US" b="0" i="0" baseline="0" dirty="0" smtClean="0">
              <a:latin typeface="Calibri" charset="0"/>
            </a:endParaRPr>
          </a:p>
          <a:p>
            <a:pPr eaLnBrk="1" hangingPunct="1">
              <a:spcBef>
                <a:spcPct val="0"/>
              </a:spcBef>
            </a:pPr>
            <a:r>
              <a:rPr lang="en-US" b="0" i="0" baseline="0" dirty="0" smtClean="0">
                <a:latin typeface="Calibri" charset="0"/>
              </a:rPr>
              <a:t>Degrees minutes seconds to decimal degrees:</a:t>
            </a:r>
          </a:p>
          <a:p>
            <a:pPr eaLnBrk="1" hangingPunct="1">
              <a:spcBef>
                <a:spcPct val="0"/>
              </a:spcBef>
            </a:pPr>
            <a:r>
              <a:rPr lang="en-US" b="0" i="0" baseline="0" dirty="0" smtClean="0">
                <a:latin typeface="Calibri" charset="0"/>
              </a:rPr>
              <a:t>32 degrees 42 minutes 54 seconds = 32 degrees + 42 minutes </a:t>
            </a:r>
            <a:r>
              <a:rPr lang="en-US" b="0" i="0" baseline="0" dirty="0" err="1" smtClean="0">
                <a:latin typeface="Calibri" charset="0"/>
              </a:rPr>
              <a:t>x</a:t>
            </a:r>
            <a:r>
              <a:rPr lang="en-US" b="0" i="0" baseline="0" dirty="0" smtClean="0">
                <a:latin typeface="Calibri" charset="0"/>
              </a:rPr>
              <a:t> 1degree/60minutes + 54 seconds </a:t>
            </a:r>
            <a:r>
              <a:rPr lang="en-US" b="0" i="0" baseline="0" dirty="0" err="1" smtClean="0">
                <a:latin typeface="Calibri" charset="0"/>
              </a:rPr>
              <a:t>x</a:t>
            </a:r>
            <a:r>
              <a:rPr lang="en-US" b="0" i="0" baseline="0" dirty="0" smtClean="0">
                <a:latin typeface="Calibri" charset="0"/>
              </a:rPr>
              <a:t> 1minute/60seconds </a:t>
            </a:r>
            <a:r>
              <a:rPr lang="en-US" b="0" i="0" baseline="0" dirty="0" err="1" smtClean="0">
                <a:latin typeface="Calibri" charset="0"/>
              </a:rPr>
              <a:t>x</a:t>
            </a:r>
            <a:r>
              <a:rPr lang="en-US" b="0" i="0" baseline="0" dirty="0" smtClean="0">
                <a:latin typeface="Calibri" charset="0"/>
              </a:rPr>
              <a:t> 1degree/ 60minutes = 32 degrees + 0.7 degrees + 0.015 degrees = 32.715 degrees</a:t>
            </a:r>
          </a:p>
          <a:p>
            <a:pPr eaLnBrk="1" hangingPunct="1">
              <a:spcBef>
                <a:spcPct val="0"/>
              </a:spcBef>
            </a:pPr>
            <a:endParaRPr lang="en-US" b="0" i="0" baseline="0" dirty="0" smtClean="0">
              <a:latin typeface="Calibri" charset="0"/>
            </a:endParaRPr>
          </a:p>
          <a:p>
            <a:pPr eaLnBrk="1" hangingPunct="1">
              <a:spcBef>
                <a:spcPct val="0"/>
              </a:spcBef>
            </a:pPr>
            <a:r>
              <a:rPr lang="en-US" b="0" i="0" baseline="0" dirty="0" smtClean="0">
                <a:latin typeface="Calibri" charset="0"/>
              </a:rPr>
              <a:t>Once students are familiar with converting between notation styles, you can show them how change the notation style setting on Google Earth.</a:t>
            </a:r>
          </a:p>
          <a:p>
            <a:pPr eaLnBrk="1" hangingPunct="1">
              <a:spcBef>
                <a:spcPct val="0"/>
              </a:spcBef>
            </a:pPr>
            <a:endParaRPr lang="en-US" b="0" i="0" baseline="0" dirty="0" smtClean="0">
              <a:latin typeface="Calibri" charset="0"/>
            </a:endParaRPr>
          </a:p>
          <a:p>
            <a:pPr eaLnBrk="1" hangingPunct="1">
              <a:spcBef>
                <a:spcPct val="0"/>
              </a:spcBef>
            </a:pPr>
            <a:r>
              <a:rPr lang="en-US" b="0" i="0" baseline="0" dirty="0" smtClean="0">
                <a:latin typeface="Calibri" charset="0"/>
              </a:rPr>
              <a:t>In </a:t>
            </a:r>
            <a:r>
              <a:rPr lang="en-US" b="0" i="0" baseline="0" dirty="0" smtClean="0">
                <a:latin typeface="Calibri" charset="0"/>
              </a:rPr>
              <a:t>Google Earth, coordinates can be toggled between each of these different styles.</a:t>
            </a:r>
          </a:p>
          <a:p>
            <a:pPr eaLnBrk="1" hangingPunct="1">
              <a:spcBef>
                <a:spcPct val="0"/>
              </a:spcBef>
            </a:pPr>
            <a:r>
              <a:rPr lang="en-US" b="0" i="0" baseline="0" dirty="0" smtClean="0">
                <a:latin typeface="Calibri" charset="0"/>
              </a:rPr>
              <a:t>Go to the menu Google Earth </a:t>
            </a:r>
            <a:r>
              <a:rPr lang="en-US" b="0" i="0" baseline="0" dirty="0" err="1" smtClean="0">
                <a:latin typeface="Calibri" charset="0"/>
                <a:sym typeface="Wingdings"/>
              </a:rPr>
              <a:t></a:t>
            </a:r>
            <a:r>
              <a:rPr lang="en-US" b="0" i="0" baseline="0" dirty="0" smtClean="0">
                <a:latin typeface="Calibri" charset="0"/>
                <a:sym typeface="Wingdings"/>
              </a:rPr>
              <a:t> Preferences </a:t>
            </a:r>
            <a:r>
              <a:rPr lang="en-US" b="0" i="0" baseline="0" dirty="0" err="1" smtClean="0">
                <a:latin typeface="Calibri" charset="0"/>
                <a:sym typeface="Wingdings"/>
              </a:rPr>
              <a:t></a:t>
            </a:r>
            <a:r>
              <a:rPr lang="en-US" b="0" i="0" baseline="0" dirty="0" smtClean="0">
                <a:latin typeface="Calibri" charset="0"/>
                <a:sym typeface="Wingdings"/>
              </a:rPr>
              <a:t> 3D View </a:t>
            </a:r>
            <a:r>
              <a:rPr lang="en-US" b="0" i="0" baseline="0" dirty="0" err="1" smtClean="0">
                <a:latin typeface="Calibri" charset="0"/>
                <a:sym typeface="Wingdings"/>
              </a:rPr>
              <a:t></a:t>
            </a:r>
            <a:r>
              <a:rPr lang="en-US" b="0" i="0" baseline="0" dirty="0" smtClean="0">
                <a:latin typeface="Calibri" charset="0"/>
                <a:sym typeface="Wingdings"/>
              </a:rPr>
              <a:t> view Lat/Long  </a:t>
            </a:r>
          </a:p>
          <a:p>
            <a:pPr eaLnBrk="1" hangingPunct="1">
              <a:spcBef>
                <a:spcPct val="0"/>
              </a:spcBef>
            </a:pPr>
            <a:r>
              <a:rPr lang="en-US" b="0" i="0" baseline="0" dirty="0" smtClean="0">
                <a:latin typeface="Calibri" charset="0"/>
                <a:sym typeface="Wingdings"/>
              </a:rPr>
              <a:t>And click which you prefer.</a:t>
            </a:r>
            <a:endParaRPr lang="en-US" b="0" i="0" baseline="0" dirty="0" smtClean="0">
              <a:latin typeface="Calibri" charset="0"/>
              <a:sym typeface="Wingdings"/>
            </a:endParaRPr>
          </a:p>
          <a:p>
            <a:pPr eaLnBrk="1" hangingPunct="1">
              <a:spcBef>
                <a:spcPct val="0"/>
              </a:spcBef>
            </a:pPr>
            <a:endParaRPr lang="en-US" b="0" i="0" baseline="0" dirty="0" smtClean="0">
              <a:latin typeface="Calibri" charset="0"/>
              <a:sym typeface="Wingdings"/>
            </a:endParaRPr>
          </a:p>
          <a:p>
            <a:pPr eaLnBrk="1" hangingPunct="1">
              <a:spcBef>
                <a:spcPct val="0"/>
              </a:spcBef>
            </a:pPr>
            <a:r>
              <a:rPr lang="en-US" b="0" i="0" baseline="0" dirty="0" smtClean="0">
                <a:latin typeface="Calibri" charset="0"/>
                <a:sym typeface="Wingdings"/>
              </a:rPr>
              <a:t>Google Earth is a great tool for students to explore if there is any extra time.  But it is not necessary for this lesson.  In the next slide we will talk about the trouble with representing the three dimensional spherical earth with a map that is flat (two dimensional).</a:t>
            </a:r>
          </a:p>
          <a:p>
            <a:pPr eaLnBrk="1" hangingPunct="1">
              <a:spcBef>
                <a:spcPct val="0"/>
              </a:spcBef>
            </a:pPr>
            <a:endParaRPr lang="en-US" b="0" i="0" baseline="0" dirty="0" smtClean="0">
              <a:latin typeface="Calibri" charset="0"/>
              <a:sym typeface="Wingdings"/>
            </a:endParaRPr>
          </a:p>
          <a:p>
            <a:pPr eaLnBrk="1" hangingPunct="1">
              <a:spcBef>
                <a:spcPct val="0"/>
              </a:spcBef>
            </a:pPr>
            <a:endParaRPr lang="en-US" b="0" i="0" baseline="0" dirty="0" smtClean="0">
              <a:latin typeface="Calibri" charset="0"/>
              <a:sym typeface="Wingdings"/>
            </a:endParaRPr>
          </a:p>
          <a:p>
            <a:pPr eaLnBrk="1" hangingPunct="1">
              <a:spcBef>
                <a:spcPct val="0"/>
              </a:spcBef>
            </a:pPr>
            <a:endParaRPr lang="en-US" b="0" i="0" baseline="0" dirty="0" smtClean="0">
              <a:latin typeface="Calibri" charset="0"/>
              <a:sym typeface="Wingdings"/>
            </a:endParaRPr>
          </a:p>
          <a:p>
            <a:pPr eaLnBrk="1" hangingPunct="1">
              <a:spcBef>
                <a:spcPct val="0"/>
              </a:spcBef>
            </a:pP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ct val="0"/>
              </a:spcBef>
              <a:spcAft>
                <a:spcPts val="0"/>
              </a:spcAft>
              <a:buClrTx/>
              <a:buSzTx/>
              <a:buFontTx/>
              <a:buNone/>
              <a:tabLst/>
              <a:defRPr/>
            </a:pPr>
            <a:r>
              <a:rPr lang="en-US" i="1" baseline="0" dirty="0" smtClean="0"/>
              <a:t>This slide is for students </a:t>
            </a:r>
          </a:p>
          <a:p>
            <a:pPr marL="0" marR="0" indent="0" algn="l" defTabSz="457200" rtl="0" eaLnBrk="1" fontAlgn="auto" latinLnBrk="0" hangingPunct="1">
              <a:lnSpc>
                <a:spcPct val="100000"/>
              </a:lnSpc>
              <a:spcBef>
                <a:spcPct val="0"/>
              </a:spcBef>
              <a:spcAft>
                <a:spcPts val="0"/>
              </a:spcAft>
              <a:buClrTx/>
              <a:buSzTx/>
              <a:buFontTx/>
              <a:buNone/>
              <a:tabLst/>
              <a:defRPr/>
            </a:pPr>
            <a:endParaRPr lang="en-US" b="0" i="0" baseline="0" dirty="0" smtClean="0"/>
          </a:p>
          <a:p>
            <a:pPr eaLnBrk="1" hangingPunct="1">
              <a:spcBef>
                <a:spcPct val="0"/>
              </a:spcBef>
            </a:pPr>
            <a:r>
              <a:rPr lang="en-US" b="0" i="0" baseline="0" dirty="0" smtClean="0">
                <a:latin typeface="Calibri" charset="0"/>
              </a:rPr>
              <a:t>The point of this slide is to introduce students to a fundamental issue in mapping:  How to plot spherical things (like the Earth) on a flat paper or computer screen.</a:t>
            </a:r>
          </a:p>
          <a:p>
            <a:pPr eaLnBrk="1" hangingPunct="1">
              <a:spcBef>
                <a:spcPct val="0"/>
              </a:spcBef>
            </a:pPr>
            <a:endParaRPr lang="en-US" b="0" i="0" baseline="0" dirty="0" smtClean="0">
              <a:latin typeface="Calibri" charset="0"/>
            </a:endParaRPr>
          </a:p>
          <a:p>
            <a:pPr eaLnBrk="1" hangingPunct="1">
              <a:spcBef>
                <a:spcPct val="0"/>
              </a:spcBef>
            </a:pPr>
            <a:r>
              <a:rPr lang="en-US" b="0" i="0" baseline="0" dirty="0" smtClean="0">
                <a:latin typeface="Calibri" charset="0"/>
              </a:rPr>
              <a:t>For a tangible analogy, you could ask students to think about peeling an orange, and flattening the peel on their desk.  The point is that the rounded pieces of peel don’t flatten easily onto the desk</a:t>
            </a:r>
            <a:r>
              <a:rPr lang="en-US" b="0" i="0" baseline="0" dirty="0" smtClean="0">
                <a:latin typeface="Calibri" charset="0"/>
              </a:rPr>
              <a:t>.</a:t>
            </a:r>
          </a:p>
          <a:p>
            <a:pPr eaLnBrk="1" hangingPunct="1">
              <a:spcBef>
                <a:spcPct val="0"/>
              </a:spcBef>
            </a:pPr>
            <a:endParaRPr lang="en-US" b="0" i="0" baseline="0" dirty="0" smtClean="0">
              <a:latin typeface="Calibri" charset="0"/>
            </a:endParaRPr>
          </a:p>
          <a:p>
            <a:pPr eaLnBrk="1" hangingPunct="1">
              <a:spcBef>
                <a:spcPct val="0"/>
              </a:spcBef>
            </a:pPr>
            <a:r>
              <a:rPr lang="en-US" b="0" i="0" baseline="0" dirty="0" smtClean="0">
                <a:latin typeface="Calibri" charset="0"/>
              </a:rPr>
              <a:t>You can focus on just Mercator and UTM if you want to simplify things.</a:t>
            </a:r>
          </a:p>
          <a:p>
            <a:pPr eaLnBrk="1" hangingPunct="1">
              <a:spcBef>
                <a:spcPct val="0"/>
              </a:spcBef>
            </a:pPr>
            <a:endParaRPr lang="en-US" b="1" i="0" baseline="0" dirty="0" smtClean="0">
              <a:latin typeface="Calibri" charset="0"/>
            </a:endParaRPr>
          </a:p>
          <a:p>
            <a:pPr eaLnBrk="1" hangingPunct="1">
              <a:spcBef>
                <a:spcPct val="0"/>
              </a:spcBef>
            </a:pPr>
            <a:r>
              <a:rPr lang="en-US" b="1" i="0" baseline="0" dirty="0" smtClean="0">
                <a:latin typeface="Calibri" charset="0"/>
              </a:rPr>
              <a:t>IMAGE CREDIT: </a:t>
            </a:r>
          </a:p>
          <a:p>
            <a:pPr eaLnBrk="1" hangingPunct="1">
              <a:spcBef>
                <a:spcPct val="0"/>
              </a:spcBef>
            </a:pPr>
            <a:r>
              <a:rPr lang="en-US" b="0" i="0" baseline="0" dirty="0" smtClean="0">
                <a:latin typeface="+mn-lt"/>
              </a:rPr>
              <a:t> </a:t>
            </a:r>
            <a:r>
              <a:rPr lang="en-US" dirty="0" smtClean="0"/>
              <a:t>http://</a:t>
            </a:r>
            <a:r>
              <a:rPr lang="en-US" dirty="0" err="1" smtClean="0"/>
              <a:t>cropwiki.irri.org/everest/index.php/File:Coordinates.jpg</a:t>
            </a:r>
            <a:endParaRPr lang="en-US" b="1" i="0" baseline="0" dirty="0" smtClean="0">
              <a:latin typeface="Calibri" charset="0"/>
            </a:endParaRPr>
          </a:p>
          <a:p>
            <a:pPr eaLnBrk="1" hangingPunct="1">
              <a:spcBef>
                <a:spcPct val="0"/>
              </a:spcBef>
            </a:pPr>
            <a:r>
              <a:rPr lang="en-US" b="0" i="0" baseline="0" dirty="0" smtClean="0">
                <a:latin typeface="Calibri" charset="0"/>
              </a:rPr>
              <a:t>http://www.geog.ucsb.edu/~kclarke/G176B/Lecture3.html</a:t>
            </a:r>
            <a:endParaRPr lang="en-US" b="0" i="0" baseline="0" dirty="0" smtClean="0">
              <a:latin typeface="Calibri" charset="0"/>
            </a:endParaRPr>
          </a:p>
          <a:p>
            <a:pPr eaLnBrk="1" hangingPunct="1">
              <a:spcBef>
                <a:spcPct val="0"/>
              </a:spcBef>
            </a:pPr>
            <a:r>
              <a:rPr lang="en-US" dirty="0" err="1" smtClean="0"/>
              <a:t>http://en.wikipedia.org/wiki/Universal_Transverse_Mercator_coordinate_system</a:t>
            </a:r>
            <a:endParaRPr lang="en-US" dirty="0" smtClean="0"/>
          </a:p>
          <a:p>
            <a:pPr eaLnBrk="1" hangingPunct="1">
              <a:spcBef>
                <a:spcPct val="0"/>
              </a:spcBef>
            </a:pPr>
            <a:endParaRPr lang="en-US" b="1" i="0" dirty="0" smtClean="0">
              <a:latin typeface="Calibri" charset="0"/>
            </a:endParaRPr>
          </a:p>
          <a:p>
            <a:r>
              <a:rPr lang="en-US" dirty="0" smtClean="0"/>
              <a:t>There</a:t>
            </a:r>
            <a:r>
              <a:rPr lang="en-US" baseline="0" dirty="0" smtClean="0"/>
              <a:t> is no perfect map projection.  A sphere cannot be flattened without distorting either (1) area or (2) shape.  So different map projections were designed to preserve either area, shape, or make a compromise between the two.</a:t>
            </a:r>
          </a:p>
          <a:p>
            <a:endParaRPr lang="en-US" baseline="0" dirty="0" smtClean="0"/>
          </a:p>
          <a:p>
            <a:r>
              <a:rPr lang="en-US" baseline="0" dirty="0" smtClean="0"/>
              <a:t>Here are some common </a:t>
            </a:r>
            <a:r>
              <a:rPr lang="en-US" baseline="0" dirty="0" smtClean="0"/>
              <a:t>map </a:t>
            </a:r>
            <a:r>
              <a:rPr lang="en-US" baseline="0" dirty="0" smtClean="0"/>
              <a:t>projections:</a:t>
            </a:r>
          </a:p>
          <a:p>
            <a:r>
              <a:rPr lang="en-US" baseline="0" dirty="0" smtClean="0"/>
              <a:t>• Robinson: a tradeoff is made between area and shape, so that the map kind-of “looks right”.</a:t>
            </a:r>
          </a:p>
          <a:p>
            <a:r>
              <a:rPr lang="en-US" baseline="0" dirty="0" smtClean="0"/>
              <a:t>• Mercator: Originally developed for ship navigation. Shape is preserved, but locations near the poles become large. </a:t>
            </a:r>
            <a:r>
              <a:rPr lang="en-US" baseline="0" dirty="0" smtClean="0"/>
              <a:t> See how large Greenland looks in this projection?  It isn’t really that big.  This </a:t>
            </a:r>
            <a:r>
              <a:rPr lang="en-US" baseline="0" dirty="0" smtClean="0"/>
              <a:t>map is conveniently rectangular. </a:t>
            </a:r>
          </a:p>
          <a:p>
            <a:r>
              <a:rPr lang="en-US" dirty="0" smtClean="0"/>
              <a:t>• Transverse </a:t>
            </a:r>
            <a:r>
              <a:rPr lang="en-US" dirty="0" smtClean="0"/>
              <a:t>Mercator (UTM for Universal Transverse Mercator): </a:t>
            </a:r>
            <a:r>
              <a:rPr lang="en-US" baseline="0" dirty="0" smtClean="0"/>
              <a:t>This is the one that students should spend the time to understand, since it is what most people use today.  UTM is w</a:t>
            </a:r>
            <a:r>
              <a:rPr lang="en-US" dirty="0" smtClean="0"/>
              <a:t>idely used in international mapping systems</a:t>
            </a:r>
            <a:r>
              <a:rPr lang="en-US" baseline="0" dirty="0" smtClean="0"/>
              <a:t> today. </a:t>
            </a:r>
          </a:p>
          <a:p>
            <a:endParaRPr lang="en-US" baseline="0" dirty="0" smtClean="0"/>
          </a:p>
          <a:p>
            <a:r>
              <a:rPr lang="en-US" baseline="0" dirty="0" smtClean="0"/>
              <a:t>In the next slide we will look at the details of a UTM map projection.</a:t>
            </a:r>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i="1" dirty="0" smtClean="0"/>
              <a:t>This slide is for students</a:t>
            </a:r>
          </a:p>
          <a:p>
            <a:endParaRPr lang="en-US" dirty="0" smtClean="0"/>
          </a:p>
          <a:p>
            <a:r>
              <a:rPr lang="en-US" dirty="0" smtClean="0"/>
              <a:t>We</a:t>
            </a:r>
            <a:r>
              <a:rPr lang="en-US" baseline="0" dirty="0" smtClean="0"/>
              <a:t> want a convenient rectangular grid, like the Mercator projection, but we don’t want the distortion at the North pole and South pole.  The solution to this problem is to split the globe into different zones and place a rectangular grid on each of those zones.  To give the coordinates of a unique location on the globe you first specify the zone, then you specify the northing and easting of that location in meters within that zone’s grid.</a:t>
            </a:r>
          </a:p>
          <a:p>
            <a:endParaRPr lang="en-US" baseline="0" dirty="0" smtClean="0"/>
          </a:p>
          <a:p>
            <a:r>
              <a:rPr lang="en-US" baseline="0" dirty="0" smtClean="0"/>
              <a:t>A UTM projection splits up the Earth into 60 zones, which are long strips that run north-south and are 6 degrees wide.  The zones are numbered from1 to 60.  You can see the zones that cover the United States in the slide above. The edges of the zones will overlap a little, and that can even be convenient if you’re working near the edge of a zone.  A grid with North and East components is placed on each zone.  The central North-South line of each zone is set at 500,000 meters instead of zero meters, so that negative numbers don’t come into play.  The central East-West line of each zone is the equator.  In the northern hemisphere, </a:t>
            </a:r>
            <a:r>
              <a:rPr lang="en-US" baseline="0" dirty="0" err="1" smtClean="0"/>
              <a:t>northings</a:t>
            </a:r>
            <a:r>
              <a:rPr lang="en-US" baseline="0" dirty="0" smtClean="0"/>
              <a:t> count up from 0 </a:t>
            </a:r>
            <a:r>
              <a:rPr lang="en-US" baseline="0" dirty="0" err="1" smtClean="0"/>
              <a:t>m</a:t>
            </a:r>
            <a:r>
              <a:rPr lang="en-US" baseline="0" dirty="0" smtClean="0"/>
              <a:t> North at the equator to about 9,300,000 </a:t>
            </a:r>
            <a:r>
              <a:rPr lang="en-US" baseline="0" dirty="0" err="1" smtClean="0"/>
              <a:t>m</a:t>
            </a:r>
            <a:r>
              <a:rPr lang="en-US" baseline="0" dirty="0" smtClean="0"/>
              <a:t> North (which coincides with 84 ºN).  In the southern hemisphere, </a:t>
            </a:r>
            <a:r>
              <a:rPr lang="en-US" baseline="0" dirty="0" err="1" smtClean="0"/>
              <a:t>northings</a:t>
            </a:r>
            <a:r>
              <a:rPr lang="en-US" baseline="0" dirty="0" smtClean="0"/>
              <a:t> count down from the equator, which is set at 10,000,000 </a:t>
            </a:r>
            <a:r>
              <a:rPr lang="en-US" baseline="0" dirty="0" err="1" smtClean="0"/>
              <a:t>m</a:t>
            </a:r>
            <a:r>
              <a:rPr lang="en-US" baseline="0" dirty="0" smtClean="0"/>
              <a:t> so that there are no negative numbers.  You must specify whether your location is in the northern or southern hemisphere, since two locations will have the same coordinates.  Example coordinates: CN tower in Ontario, Canada: </a:t>
            </a:r>
            <a:r>
              <a:rPr lang="en-US" dirty="0" smtClean="0"/>
              <a:t>17N 630084 4833438. 17 is</a:t>
            </a:r>
            <a:r>
              <a:rPr lang="en-US" baseline="0" dirty="0" smtClean="0"/>
              <a:t> the zone.</a:t>
            </a:r>
            <a:r>
              <a:rPr lang="en-US" dirty="0" smtClean="0"/>
              <a:t> Note that the N stands for northern hemisphere. </a:t>
            </a:r>
            <a:r>
              <a:rPr lang="en-US" baseline="0" dirty="0" smtClean="0"/>
              <a:t> 630084 stands for how many meters east.  4833438 stands for how many meters north.</a:t>
            </a:r>
          </a:p>
          <a:p>
            <a:r>
              <a:rPr lang="en-US" baseline="0" dirty="0" smtClean="0"/>
              <a:t>An alternative to specifying northern vs. southern hemisphere is to split up each zone into 20 latitude bands (that are 8 degrees high) that are numbered from “C” in the southern hemisphere (at 80º South) up to “X” in the northern hemisphere (at 84 º North), but the letters “I” and “O” are left out because of confusion with the numbers 1 and 0. (unfortunately, N and S were not left out, and can be confused with the designation for northern hemisphere vs. southern hemisphere).  To give the coordinates of your location, you would first give the zone, then the band, then </a:t>
            </a:r>
            <a:r>
              <a:rPr lang="en-US" baseline="0" dirty="0" err="1" smtClean="0"/>
              <a:t>th</a:t>
            </a:r>
            <a:r>
              <a:rPr lang="en-US" baseline="0" dirty="0" smtClean="0"/>
              <a:t> easting and northing of the grid.  Example coordinates: CN tower in Ontario, Canada: </a:t>
            </a:r>
            <a:r>
              <a:rPr lang="en-US" dirty="0" smtClean="0"/>
              <a:t>17T 630084 4833438.  Note that the T stands for the latitude band.  Don’t confuse latitude band N with N for Northern hemisphere.</a:t>
            </a:r>
          </a:p>
          <a:p>
            <a:endParaRPr lang="en-US" dirty="0" smtClean="0"/>
          </a:p>
          <a:p>
            <a:r>
              <a:rPr lang="en-US" b="1" i="0" dirty="0" smtClean="0"/>
              <a:t>IMAGE</a:t>
            </a:r>
            <a:r>
              <a:rPr lang="en-US" b="1" i="0" baseline="0" dirty="0" smtClean="0"/>
              <a:t> CREDIT</a:t>
            </a:r>
            <a:r>
              <a:rPr lang="en-US" b="1" i="0" dirty="0" smtClean="0"/>
              <a:t>:</a:t>
            </a:r>
            <a:r>
              <a:rPr lang="en-US" dirty="0" smtClean="0"/>
              <a:t>  </a:t>
            </a:r>
            <a:r>
              <a:rPr lang="en-US" dirty="0" err="1" smtClean="0"/>
              <a:t>http://en.wikipedia.org/wiki/Universal_Transverse_Mercator_coordinate_system</a:t>
            </a:r>
            <a:endParaRPr lang="en-US" dirty="0" smtClean="0"/>
          </a:p>
          <a:p>
            <a:r>
              <a:rPr lang="en-US" dirty="0" smtClean="0"/>
              <a:t>http://en.wikipedia.org/wiki/Universal_Transverse_Mercator_coordinate_system#mediaviewer/File:LA2-Africa-UTM-zones.png</a:t>
            </a:r>
          </a:p>
          <a:p>
            <a:endParaRPr lang="en-US" dirty="0" smtClean="0"/>
          </a:p>
          <a:p>
            <a:r>
              <a:rPr lang="en-US" b="1" i="0" dirty="0" smtClean="0"/>
              <a:t>WEBSITES</a:t>
            </a:r>
            <a:r>
              <a:rPr lang="en-US" b="1" i="0" baseline="0" dirty="0" smtClean="0"/>
              <a:t> USED:</a:t>
            </a:r>
            <a:r>
              <a:rPr lang="en-US" baseline="0" dirty="0" smtClean="0"/>
              <a:t>  </a:t>
            </a:r>
          </a:p>
          <a:p>
            <a:r>
              <a:rPr lang="en-US" dirty="0" err="1" smtClean="0"/>
              <a:t>http://en.wikipedia.org/wiki/Universal_Transverse_Mercator_coordinate_system</a:t>
            </a:r>
            <a:endParaRPr lang="en-US" dirty="0" smtClean="0"/>
          </a:p>
          <a:p>
            <a:r>
              <a:rPr lang="en-US" dirty="0" smtClean="0"/>
              <a:t>http://</a:t>
            </a:r>
            <a:r>
              <a:rPr lang="en-US" dirty="0" err="1" smtClean="0"/>
              <a:t>geology.isu.edu/geostac/Field_Exercise/topomaps/utm.htm</a:t>
            </a:r>
            <a:endParaRPr lang="en-US" dirty="0" smtClean="0"/>
          </a:p>
          <a:p>
            <a:endParaRPr lang="en-US" dirty="0" smtClean="0"/>
          </a:p>
          <a:p>
            <a:r>
              <a:rPr lang="en-US" dirty="0" smtClean="0"/>
              <a:t>Now that students have a</a:t>
            </a:r>
            <a:r>
              <a:rPr lang="en-US" baseline="0" dirty="0" smtClean="0"/>
              <a:t> </a:t>
            </a:r>
            <a:r>
              <a:rPr lang="en-US" dirty="0" smtClean="0"/>
              <a:t>background of latitude,</a:t>
            </a:r>
            <a:r>
              <a:rPr lang="en-US" baseline="0" dirty="0" smtClean="0"/>
              <a:t> longitude, notation styles and map projections, we can dive into some geological material. </a:t>
            </a:r>
            <a:r>
              <a:rPr lang="en-US" dirty="0" smtClean="0"/>
              <a:t>In the next slide we will explore the USGS 2008 Seismic Hazard Map</a:t>
            </a:r>
            <a:r>
              <a:rPr lang="en-US" baseline="0" dirty="0" smtClean="0"/>
              <a:t> of the United States.</a:t>
            </a:r>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0" i="1" dirty="0" smtClean="0"/>
              <a:t>This slide is for students</a:t>
            </a:r>
          </a:p>
          <a:p>
            <a:endParaRPr lang="en-US" dirty="0" smtClean="0"/>
          </a:p>
          <a:p>
            <a:r>
              <a:rPr lang="en-US" dirty="0" smtClean="0"/>
              <a:t>This slide</a:t>
            </a:r>
            <a:r>
              <a:rPr lang="en-US" baseline="0" dirty="0" smtClean="0"/>
              <a:t> shows students what the 2008 seismic hazard map looks like.  The color represents the likely ground acceleration due to an earthquake, expressed as a percentage of gravity, </a:t>
            </a:r>
            <a:r>
              <a:rPr lang="en-US" baseline="0" dirty="0" err="1" smtClean="0"/>
              <a:t>g</a:t>
            </a:r>
            <a:r>
              <a:rPr lang="en-US" baseline="0" dirty="0" smtClean="0"/>
              <a:t>.  If you go over this briefly in class then it will be more familiar to the students when they are completing their worksheets online.  </a:t>
            </a:r>
          </a:p>
          <a:p>
            <a:endParaRPr lang="en-US" baseline="0" dirty="0" smtClean="0"/>
          </a:p>
          <a:p>
            <a:r>
              <a:rPr lang="en-US" baseline="0" dirty="0" smtClean="0"/>
              <a:t>Main components that go into calculating hazard:</a:t>
            </a:r>
          </a:p>
          <a:p>
            <a:r>
              <a:rPr lang="en-US" baseline="0" dirty="0" smtClean="0"/>
              <a:t>• Previous measurements of ground shaking (data from accelerometers)</a:t>
            </a:r>
          </a:p>
          <a:p>
            <a:r>
              <a:rPr lang="en-US" baseline="0" dirty="0" smtClean="0"/>
              <a:t>• Fault locations (data from seismographs, as well as field geologists)</a:t>
            </a:r>
          </a:p>
          <a:p>
            <a:r>
              <a:rPr lang="en-US" baseline="0" dirty="0" smtClean="0"/>
              <a:t>• Seismicity on faults (earthquake data from seismographs)</a:t>
            </a:r>
          </a:p>
          <a:p>
            <a:r>
              <a:rPr lang="en-US" baseline="0" dirty="0" smtClean="0"/>
              <a:t>• Geodesy (how much the ground is moving, as measured by GPS and other satellite methods).</a:t>
            </a:r>
          </a:p>
          <a:p>
            <a:r>
              <a:rPr lang="en-US" dirty="0" smtClean="0"/>
              <a:t>• Geological maps (what kind of rock exists in certain places.  Ex: soft sediments amplify shaking).</a:t>
            </a:r>
          </a:p>
          <a:p>
            <a:endParaRPr lang="en-US" dirty="0" smtClean="0"/>
          </a:p>
          <a:p>
            <a:r>
              <a:rPr lang="en-US" dirty="0" smtClean="0"/>
              <a:t>Features</a:t>
            </a:r>
            <a:r>
              <a:rPr lang="en-US" baseline="0" dirty="0" smtClean="0"/>
              <a:t> of the map:</a:t>
            </a:r>
          </a:p>
          <a:p>
            <a:r>
              <a:rPr lang="en-US" baseline="0" dirty="0" smtClean="0"/>
              <a:t>• High seismic hazard along California due to the Pacific – North American transform plate boundary (San Andreas Fault Zone). </a:t>
            </a:r>
          </a:p>
          <a:p>
            <a:r>
              <a:rPr lang="en-US" baseline="0" dirty="0" smtClean="0"/>
              <a:t>• High seismic hazard in Alaska due to the Pacific plate </a:t>
            </a:r>
            <a:r>
              <a:rPr lang="en-US" baseline="0" dirty="0" err="1" smtClean="0"/>
              <a:t>subducting</a:t>
            </a:r>
            <a:r>
              <a:rPr lang="en-US" baseline="0" dirty="0" smtClean="0"/>
              <a:t> under the North American plate.</a:t>
            </a:r>
          </a:p>
          <a:p>
            <a:r>
              <a:rPr lang="en-US" baseline="0" dirty="0" smtClean="0"/>
              <a:t>• High seismic hazard in Hawaii.  Hawaii is a perfect example of a Hot Spot, where magma rises to the surface in the center of a tectonic plate.</a:t>
            </a:r>
          </a:p>
          <a:p>
            <a:r>
              <a:rPr lang="en-US" baseline="0" dirty="0" smtClean="0"/>
              <a:t>• High seismic hazard in New Madrid Seismic Zone.  These are </a:t>
            </a:r>
            <a:r>
              <a:rPr lang="en-US" baseline="0" dirty="0" err="1" smtClean="0"/>
              <a:t>intraplate</a:t>
            </a:r>
            <a:r>
              <a:rPr lang="en-US" baseline="0" dirty="0" smtClean="0"/>
              <a:t> earthquakes- that means they occur within a plate rather than at a plate boundary.  750 million years ago, a continental rift started to break apart that area.  The rift failed, and was covered by sediments.  Today, the faults that are still down there have been reactivated.</a:t>
            </a:r>
          </a:p>
          <a:p>
            <a:r>
              <a:rPr lang="en-US" baseline="0" dirty="0" smtClean="0"/>
              <a:t>• High seismic hazard in South Carolina due to similar geology as New Madrid.</a:t>
            </a:r>
            <a:endParaRPr lang="en-US" dirty="0" smtClean="0"/>
          </a:p>
          <a:p>
            <a:endParaRPr lang="en-US" dirty="0" smtClean="0"/>
          </a:p>
          <a:p>
            <a:r>
              <a:rPr lang="en-US" b="1" i="0" dirty="0" smtClean="0"/>
              <a:t>IMAGE</a:t>
            </a:r>
            <a:r>
              <a:rPr lang="en-US" b="1" i="0" baseline="0" dirty="0" smtClean="0"/>
              <a:t> CREDIT:</a:t>
            </a:r>
            <a:r>
              <a:rPr lang="en-US" baseline="0" dirty="0" smtClean="0"/>
              <a:t> </a:t>
            </a:r>
            <a:r>
              <a:rPr lang="en-US" dirty="0" smtClean="0"/>
              <a:t>http://</a:t>
            </a:r>
            <a:r>
              <a:rPr lang="en-US" dirty="0" err="1" smtClean="0"/>
              <a:t>earthquake.usgs.gov</a:t>
            </a:r>
            <a:r>
              <a:rPr lang="en-US" dirty="0" smtClean="0"/>
              <a:t>/hazards/products/</a:t>
            </a:r>
          </a:p>
          <a:p>
            <a:endParaRPr lang="en-US" dirty="0" smtClean="0"/>
          </a:p>
          <a:p>
            <a:r>
              <a:rPr lang="en-US" b="1" i="0" dirty="0" smtClean="0"/>
              <a:t>FURTHER READING</a:t>
            </a:r>
            <a:r>
              <a:rPr lang="en-US" dirty="0" smtClean="0"/>
              <a:t>: http://</a:t>
            </a:r>
            <a:r>
              <a:rPr lang="en-US" dirty="0" err="1" smtClean="0"/>
              <a:t>en.wikipedia.org/wiki/New_Madrid_Seismic_Zone</a:t>
            </a:r>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ct val="0"/>
              </a:spcBef>
              <a:spcAft>
                <a:spcPts val="0"/>
              </a:spcAft>
              <a:buClrTx/>
              <a:buSzTx/>
              <a:buFontTx/>
              <a:buNone/>
              <a:tabLst/>
              <a:defRPr/>
            </a:pPr>
            <a:r>
              <a:rPr lang="en-US" i="1" baseline="0" dirty="0" smtClean="0"/>
              <a:t>This slide is for</a:t>
            </a:r>
            <a:r>
              <a:rPr lang="en-US" i="1" baseline="0" dirty="0" smtClean="0"/>
              <a:t> students.  </a:t>
            </a:r>
            <a:endParaRPr lang="en-US" i="1" baseline="0" dirty="0" smtClean="0"/>
          </a:p>
          <a:p>
            <a:pPr marL="0" marR="0" indent="0" algn="l" defTabSz="457200" rtl="0" eaLnBrk="1" fontAlgn="auto" latinLnBrk="0" hangingPunct="1">
              <a:lnSpc>
                <a:spcPct val="100000"/>
              </a:lnSpc>
              <a:spcBef>
                <a:spcPct val="0"/>
              </a:spcBef>
              <a:spcAft>
                <a:spcPts val="0"/>
              </a:spcAft>
              <a:buClrTx/>
              <a:buSzTx/>
              <a:buFontTx/>
              <a:buNone/>
              <a:tabLst/>
              <a:defRPr/>
            </a:pPr>
            <a:endParaRPr lang="en-US" i="1" baseline="0" dirty="0" smtClean="0"/>
          </a:p>
          <a:p>
            <a:pPr marL="0" marR="0" indent="0" algn="l" defTabSz="457200" rtl="0" eaLnBrk="1" fontAlgn="auto" latinLnBrk="0" hangingPunct="1">
              <a:lnSpc>
                <a:spcPct val="100000"/>
              </a:lnSpc>
              <a:spcBef>
                <a:spcPct val="0"/>
              </a:spcBef>
              <a:spcAft>
                <a:spcPts val="0"/>
              </a:spcAft>
              <a:buClrTx/>
              <a:buSzTx/>
              <a:buFontTx/>
              <a:buNone/>
              <a:tabLst/>
              <a:defRPr/>
            </a:pPr>
            <a:r>
              <a:rPr lang="en-US" b="0" i="0" baseline="0" dirty="0" smtClean="0"/>
              <a:t>For more information on how earthquakes are located, see the GK-12 lesson created by Deborah Kane:</a:t>
            </a:r>
          </a:p>
          <a:p>
            <a:pPr marL="0" marR="0" indent="0" algn="l" defTabSz="457200" rtl="0" eaLnBrk="1" fontAlgn="auto" latinLnBrk="0" hangingPunct="1">
              <a:lnSpc>
                <a:spcPct val="100000"/>
              </a:lnSpc>
              <a:spcBef>
                <a:spcPct val="0"/>
              </a:spcBef>
              <a:spcAft>
                <a:spcPts val="0"/>
              </a:spcAft>
              <a:buClrTx/>
              <a:buSzTx/>
              <a:buFontTx/>
              <a:buNone/>
              <a:tabLst/>
              <a:defRPr/>
            </a:pPr>
            <a:endParaRPr lang="en-US" b="0" i="0" baseline="0" dirty="0" smtClean="0"/>
          </a:p>
          <a:p>
            <a:pPr marL="0" marR="0" indent="0" algn="l" defTabSz="457200" rtl="0" eaLnBrk="1" fontAlgn="auto" latinLnBrk="0" hangingPunct="1">
              <a:lnSpc>
                <a:spcPct val="100000"/>
              </a:lnSpc>
              <a:spcBef>
                <a:spcPct val="0"/>
              </a:spcBef>
              <a:spcAft>
                <a:spcPts val="0"/>
              </a:spcAft>
              <a:buClrTx/>
              <a:buSzTx/>
              <a:buFontTx/>
              <a:buNone/>
              <a:tabLst/>
              <a:defRPr/>
            </a:pPr>
            <a:r>
              <a:rPr lang="en-US" b="0" i="0" baseline="0" dirty="0" smtClean="0"/>
              <a:t>http://earthref.org/SCC/lessons/2009/earthquakes/earthquake-location/</a:t>
            </a:r>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tiff"/></Relationships>
</file>

<file path=ppt/slides/_rels/slide2.xml.rels><?xml version="1.0" encoding="UTF-8" standalone="yes"?>
<Relationships xmlns="http://schemas.openxmlformats.org/package/2006/relationships"><Relationship Id="rId3" Type="http://schemas.openxmlformats.org/officeDocument/2006/relationships/image" Target="../media/image4.tiff"/><Relationship Id="rId4" Type="http://schemas.openxmlformats.org/officeDocument/2006/relationships/image" Target="../media/image5.tiff"/><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6.jpeg"/><Relationship Id="rId5"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0.pdf"/><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739690"/>
          </a:xfrm>
        </p:spPr>
        <p:txBody>
          <a:bodyPr>
            <a:normAutofit/>
          </a:bodyPr>
          <a:lstStyle/>
          <a:p>
            <a:r>
              <a:rPr lang="en-US" dirty="0" smtClean="0"/>
              <a:t>Mapping Earthquakes</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Subtitle 5"/>
          <p:cNvSpPr>
            <a:spLocks noGrp="1"/>
          </p:cNvSpPr>
          <p:nvPr>
            <p:ph type="subTitle" idx="1"/>
          </p:nvPr>
        </p:nvSpPr>
        <p:spPr/>
        <p:txBody>
          <a:bodyPr/>
          <a:lstStyle/>
          <a:p>
            <a:endParaRPr lang="en-US"/>
          </a:p>
        </p:txBody>
      </p:sp>
      <p:pic>
        <p:nvPicPr>
          <p:cNvPr id="9" name="Picture Placeholder 9" descr="screenshot.tiff"/>
          <p:cNvPicPr>
            <a:picLocks noChangeAspect="1"/>
          </p:cNvPicPr>
          <p:nvPr/>
        </p:nvPicPr>
        <p:blipFill>
          <a:blip r:embed="rId3"/>
          <a:srcRect t="-7143" b="-7143"/>
          <a:stretch>
            <a:fillRect/>
          </a:stretch>
        </p:blipFill>
        <p:spPr>
          <a:xfrm>
            <a:off x="461688" y="2422090"/>
            <a:ext cx="5867400" cy="4267200"/>
          </a:xfrm>
          <a:prstGeom prst="rect">
            <a:avLst/>
          </a:prstGeom>
        </p:spPr>
      </p:pic>
      <p:sp>
        <p:nvSpPr>
          <p:cNvPr id="10" name="Title 1"/>
          <p:cNvSpPr txBox="1">
            <a:spLocks/>
          </p:cNvSpPr>
          <p:nvPr/>
        </p:nvSpPr>
        <p:spPr>
          <a:xfrm>
            <a:off x="1830145" y="1600200"/>
            <a:ext cx="5867400" cy="1219200"/>
          </a:xfrm>
          <a:prstGeom prst="rect">
            <a:avLst/>
          </a:prstGeom>
        </p:spPr>
        <p:txBody>
          <a:bodyPr vert="horz" anchor="t">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chemeClr val="tx2"/>
                </a:solidFill>
                <a:effectLst/>
                <a:uLnTx/>
                <a:uFillTx/>
                <a:latin typeface="+mj-lt"/>
                <a:ea typeface="+mj-ea"/>
                <a:cs typeface="+mj-cs"/>
              </a:rPr>
              <a:t>USGS real time earthquake map</a:t>
            </a:r>
            <a:endParaRPr kumimoji="0" lang="en-US" sz="2400" b="1" i="0" u="none" strike="noStrike" kern="1200" cap="none" spc="0" normalizeH="0" baseline="0" noProof="0" dirty="0">
              <a:ln>
                <a:noFill/>
              </a:ln>
              <a:solidFill>
                <a:schemeClr val="tx2"/>
              </a:solidFill>
              <a:effectLst/>
              <a:uLnTx/>
              <a:uFillTx/>
              <a:latin typeface="+mj-lt"/>
              <a:ea typeface="+mj-ea"/>
              <a:cs typeface="+mj-cs"/>
            </a:endParaRPr>
          </a:p>
        </p:txBody>
      </p:sp>
      <p:sp>
        <p:nvSpPr>
          <p:cNvPr id="8" name="TextBox 7"/>
          <p:cNvSpPr txBox="1"/>
          <p:nvPr/>
        </p:nvSpPr>
        <p:spPr>
          <a:xfrm>
            <a:off x="6626207" y="3849427"/>
            <a:ext cx="2105323" cy="1200329"/>
          </a:xfrm>
          <a:prstGeom prst="rect">
            <a:avLst/>
          </a:prstGeom>
          <a:noFill/>
        </p:spPr>
        <p:txBody>
          <a:bodyPr wrap="square" rtlCol="0">
            <a:spAutoFit/>
          </a:bodyPr>
          <a:lstStyle/>
          <a:p>
            <a:r>
              <a:rPr lang="en-US" dirty="0" smtClean="0"/>
              <a:t>Question of the day: where do most earthquakes occur?</a:t>
            </a:r>
            <a:endParaRPr lang="en-US"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699192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Content Placeholder 5" descr="latitude.tiff"/>
          <p:cNvPicPr>
            <a:picLocks noGrp="1" noChangeAspect="1"/>
          </p:cNvPicPr>
          <p:nvPr>
            <p:ph sz="quarter" idx="1"/>
          </p:nvPr>
        </p:nvPicPr>
        <p:blipFill>
          <a:blip r:embed="rId3"/>
          <a:srcRect l="-15335" r="-15335"/>
          <a:stretch>
            <a:fillRect/>
          </a:stretch>
        </p:blipFill>
        <p:spPr>
          <a:xfrm>
            <a:off x="-333197" y="2259547"/>
            <a:ext cx="5136252" cy="2761426"/>
          </a:xfrm>
        </p:spPr>
      </p:pic>
      <p:sp>
        <p:nvSpPr>
          <p:cNvPr id="3" name="Title 2"/>
          <p:cNvSpPr>
            <a:spLocks noGrp="1"/>
          </p:cNvSpPr>
          <p:nvPr>
            <p:ph type="title"/>
          </p:nvPr>
        </p:nvSpPr>
        <p:spPr/>
        <p:txBody>
          <a:bodyPr/>
          <a:lstStyle/>
          <a:p>
            <a:r>
              <a:rPr lang="en-US" dirty="0" smtClean="0"/>
              <a:t>Latitude and Longitude</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7" name="Picture 6" descr="longitude.tiff"/>
          <p:cNvPicPr>
            <a:picLocks noChangeAspect="1"/>
          </p:cNvPicPr>
          <p:nvPr/>
        </p:nvPicPr>
        <p:blipFill>
          <a:blip r:embed="rId4"/>
          <a:stretch>
            <a:fillRect/>
          </a:stretch>
        </p:blipFill>
        <p:spPr>
          <a:xfrm>
            <a:off x="5105394" y="2097098"/>
            <a:ext cx="3291974" cy="3122285"/>
          </a:xfrm>
          <a:prstGeom prst="rect">
            <a:avLst/>
          </a:prstGeom>
        </p:spPr>
      </p:pic>
      <p:sp>
        <p:nvSpPr>
          <p:cNvPr id="8" name="TextBox 7"/>
          <p:cNvSpPr txBox="1"/>
          <p:nvPr/>
        </p:nvSpPr>
        <p:spPr>
          <a:xfrm>
            <a:off x="1223189" y="1450767"/>
            <a:ext cx="1822922" cy="646331"/>
          </a:xfrm>
          <a:prstGeom prst="rect">
            <a:avLst/>
          </a:prstGeom>
          <a:noFill/>
        </p:spPr>
        <p:txBody>
          <a:bodyPr wrap="none" rtlCol="0">
            <a:spAutoFit/>
          </a:bodyPr>
          <a:lstStyle/>
          <a:p>
            <a:pPr algn="ctr"/>
            <a:r>
              <a:rPr lang="en-US" b="1" dirty="0" smtClean="0"/>
              <a:t>Latitude</a:t>
            </a:r>
          </a:p>
          <a:p>
            <a:pPr algn="ctr"/>
            <a:r>
              <a:rPr lang="en-US" b="1" dirty="0" smtClean="0"/>
              <a:t>Parallel slices</a:t>
            </a:r>
            <a:endParaRPr lang="en-US" b="1" dirty="0"/>
          </a:p>
        </p:txBody>
      </p:sp>
      <p:sp>
        <p:nvSpPr>
          <p:cNvPr id="9" name="TextBox 8"/>
          <p:cNvSpPr txBox="1"/>
          <p:nvPr/>
        </p:nvSpPr>
        <p:spPr>
          <a:xfrm>
            <a:off x="5257971" y="1421231"/>
            <a:ext cx="2952063" cy="646331"/>
          </a:xfrm>
          <a:prstGeom prst="rect">
            <a:avLst/>
          </a:prstGeom>
          <a:noFill/>
        </p:spPr>
        <p:txBody>
          <a:bodyPr wrap="none" rtlCol="0">
            <a:spAutoFit/>
          </a:bodyPr>
          <a:lstStyle/>
          <a:p>
            <a:pPr algn="ctr"/>
            <a:r>
              <a:rPr lang="en-US" b="1" dirty="0" smtClean="0"/>
              <a:t>Longitude</a:t>
            </a:r>
          </a:p>
          <a:p>
            <a:pPr algn="ctr"/>
            <a:r>
              <a:rPr lang="en-US" b="1" dirty="0" smtClean="0"/>
              <a:t>Like slices of an orange</a:t>
            </a:r>
            <a:endParaRPr lang="en-US" b="1" dirty="0"/>
          </a:p>
        </p:txBody>
      </p:sp>
      <p:sp>
        <p:nvSpPr>
          <p:cNvPr id="10" name="TextBox 9"/>
          <p:cNvSpPr txBox="1"/>
          <p:nvPr/>
        </p:nvSpPr>
        <p:spPr>
          <a:xfrm>
            <a:off x="449412" y="5286797"/>
            <a:ext cx="3773735" cy="1200329"/>
          </a:xfrm>
          <a:prstGeom prst="rect">
            <a:avLst/>
          </a:prstGeom>
          <a:noFill/>
        </p:spPr>
        <p:txBody>
          <a:bodyPr wrap="square" rtlCol="0">
            <a:spAutoFit/>
          </a:bodyPr>
          <a:lstStyle/>
          <a:p>
            <a:r>
              <a:rPr lang="en-US" dirty="0" smtClean="0"/>
              <a:t>How many degrees north or south of the equator.</a:t>
            </a:r>
          </a:p>
          <a:p>
            <a:r>
              <a:rPr lang="en-US" dirty="0" smtClean="0"/>
              <a:t>Must be between -90º and 90º</a:t>
            </a:r>
          </a:p>
          <a:p>
            <a:endParaRPr lang="en-US" dirty="0"/>
          </a:p>
        </p:txBody>
      </p:sp>
      <p:sp>
        <p:nvSpPr>
          <p:cNvPr id="11" name="TextBox 10"/>
          <p:cNvSpPr txBox="1"/>
          <p:nvPr/>
        </p:nvSpPr>
        <p:spPr>
          <a:xfrm>
            <a:off x="4972573" y="5307991"/>
            <a:ext cx="4005339" cy="923330"/>
          </a:xfrm>
          <a:prstGeom prst="rect">
            <a:avLst/>
          </a:prstGeom>
          <a:noFill/>
        </p:spPr>
        <p:txBody>
          <a:bodyPr wrap="square" rtlCol="0">
            <a:spAutoFit/>
          </a:bodyPr>
          <a:lstStyle/>
          <a:p>
            <a:r>
              <a:rPr lang="en-US" dirty="0" smtClean="0"/>
              <a:t>How many degrees east or west of the prime meridian.</a:t>
            </a:r>
          </a:p>
          <a:p>
            <a:r>
              <a:rPr lang="en-US" dirty="0" smtClean="0"/>
              <a:t>Must be between -180º and 180º</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Content Placeholder 5" descr="coordwiki"/>
          <p:cNvPicPr>
            <a:picLocks noGrp="1" noChangeAspect="1"/>
          </p:cNvPicPr>
          <p:nvPr>
            <p:ph sz="quarter" idx="1"/>
          </p:nvPr>
        </p:nvPicPr>
        <p:blipFill>
          <a:blip r:embed="rId3"/>
          <a:srcRect l="-39363" r="-39363"/>
          <a:stretch>
            <a:fillRect/>
          </a:stretch>
        </p:blipFill>
        <p:spPr>
          <a:xfrm>
            <a:off x="1681000" y="1527048"/>
            <a:ext cx="8503920" cy="4572000"/>
          </a:xfrm>
        </p:spPr>
      </p:pic>
      <p:sp>
        <p:nvSpPr>
          <p:cNvPr id="3" name="Title 2"/>
          <p:cNvSpPr>
            <a:spLocks noGrp="1"/>
          </p:cNvSpPr>
          <p:nvPr>
            <p:ph type="title"/>
          </p:nvPr>
        </p:nvSpPr>
        <p:spPr/>
        <p:txBody>
          <a:bodyPr/>
          <a:lstStyle/>
          <a:p>
            <a:r>
              <a:rPr lang="en-US" dirty="0" smtClean="0"/>
              <a:t>Coordinates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7" name="TextBox 6"/>
          <p:cNvSpPr txBox="1"/>
          <p:nvPr/>
        </p:nvSpPr>
        <p:spPr>
          <a:xfrm>
            <a:off x="242688" y="2126622"/>
            <a:ext cx="3744200" cy="3139321"/>
          </a:xfrm>
          <a:prstGeom prst="rect">
            <a:avLst/>
          </a:prstGeom>
          <a:noFill/>
        </p:spPr>
        <p:txBody>
          <a:bodyPr wrap="square" rtlCol="0">
            <a:spAutoFit/>
          </a:bodyPr>
          <a:lstStyle/>
          <a:p>
            <a:r>
              <a:rPr lang="en-US" dirty="0" smtClean="0"/>
              <a:t>Location of a point on Earth</a:t>
            </a:r>
          </a:p>
          <a:p>
            <a:endParaRPr lang="en-US" dirty="0" smtClean="0"/>
          </a:p>
          <a:p>
            <a:r>
              <a:rPr lang="en-US" dirty="0" smtClean="0"/>
              <a:t>Two numbers:</a:t>
            </a:r>
          </a:p>
          <a:p>
            <a:r>
              <a:rPr lang="en-US" dirty="0" smtClean="0"/>
              <a:t> Latitude (how far north/south) and</a:t>
            </a:r>
          </a:p>
          <a:p>
            <a:r>
              <a:rPr lang="en-US" dirty="0" smtClean="0"/>
              <a:t>Longitude (how far east/west)</a:t>
            </a:r>
          </a:p>
          <a:p>
            <a:endParaRPr lang="en-US" dirty="0" smtClean="0"/>
          </a:p>
          <a:p>
            <a:r>
              <a:rPr lang="en-US" dirty="0" smtClean="0"/>
              <a:t>Example:</a:t>
            </a:r>
          </a:p>
          <a:p>
            <a:r>
              <a:rPr lang="en-US" dirty="0" smtClean="0"/>
              <a:t>( 40 ºN, 60ºW)</a:t>
            </a:r>
          </a:p>
          <a:p>
            <a:r>
              <a:rPr lang="en-US" dirty="0" smtClean="0"/>
              <a:t>Same as</a:t>
            </a:r>
          </a:p>
          <a:p>
            <a:r>
              <a:rPr lang="en-US" dirty="0" smtClean="0"/>
              <a:t>(40 ºN, -60ºE)</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endParaRPr lang="en-US"/>
          </a:p>
        </p:txBody>
      </p:sp>
      <p:sp>
        <p:nvSpPr>
          <p:cNvPr id="3" name="Title 2"/>
          <p:cNvSpPr>
            <a:spLocks noGrp="1"/>
          </p:cNvSpPr>
          <p:nvPr>
            <p:ph type="title"/>
          </p:nvPr>
        </p:nvSpPr>
        <p:spPr/>
        <p:txBody>
          <a:bodyPr/>
          <a:lstStyle/>
          <a:p>
            <a:r>
              <a:rPr lang="en-US" dirty="0" smtClean="0"/>
              <a:t>Coordinates: notation style</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6" name="TextBox 5"/>
          <p:cNvSpPr txBox="1"/>
          <p:nvPr/>
        </p:nvSpPr>
        <p:spPr>
          <a:xfrm>
            <a:off x="882208" y="2557967"/>
            <a:ext cx="7637786" cy="1477328"/>
          </a:xfrm>
          <a:prstGeom prst="rect">
            <a:avLst/>
          </a:prstGeom>
          <a:noFill/>
        </p:spPr>
        <p:txBody>
          <a:bodyPr wrap="square" rtlCol="0">
            <a:spAutoFit/>
          </a:bodyPr>
          <a:lstStyle/>
          <a:p>
            <a:r>
              <a:rPr lang="en-US" dirty="0" smtClean="0"/>
              <a:t>1) Decimal Degrees:                           (  32.7150º N,       117.1625º W )        </a:t>
            </a:r>
          </a:p>
          <a:p>
            <a:endParaRPr lang="en-US" dirty="0" smtClean="0"/>
          </a:p>
          <a:p>
            <a:r>
              <a:rPr lang="en-US" dirty="0" smtClean="0"/>
              <a:t>2) Degrees, Minutes Seconds:         (  32º 42’ 54’’ N,    117º 9’ 45’’ W )</a:t>
            </a:r>
          </a:p>
          <a:p>
            <a:endParaRPr lang="en-US" dirty="0" smtClean="0"/>
          </a:p>
          <a:p>
            <a:r>
              <a:rPr lang="en-US" dirty="0" smtClean="0"/>
              <a:t>3) Degrees Decimal Minutes:           (  32º 42.9’ N,      117º 9.75’ W   )</a:t>
            </a:r>
            <a:endParaRPr lang="en-US" dirty="0"/>
          </a:p>
        </p:txBody>
      </p:sp>
      <p:sp>
        <p:nvSpPr>
          <p:cNvPr id="7" name="TextBox 6"/>
          <p:cNvSpPr txBox="1"/>
          <p:nvPr/>
        </p:nvSpPr>
        <p:spPr>
          <a:xfrm>
            <a:off x="1905091" y="4972175"/>
            <a:ext cx="5203723" cy="1200329"/>
          </a:xfrm>
          <a:prstGeom prst="rect">
            <a:avLst/>
          </a:prstGeom>
          <a:noFill/>
        </p:spPr>
        <p:txBody>
          <a:bodyPr wrap="square" rtlCol="0">
            <a:spAutoFit/>
          </a:bodyPr>
          <a:lstStyle/>
          <a:p>
            <a:r>
              <a:rPr lang="en-US" b="1" dirty="0" smtClean="0"/>
              <a:t>Calculation                            Symbol</a:t>
            </a:r>
          </a:p>
          <a:p>
            <a:r>
              <a:rPr lang="en-US" dirty="0" smtClean="0"/>
              <a:t>360 degrees in a circle.      Degree = º</a:t>
            </a:r>
          </a:p>
          <a:p>
            <a:r>
              <a:rPr lang="en-US" dirty="0" smtClean="0"/>
              <a:t>60 minutes in a degree.     Minute = ‘</a:t>
            </a:r>
          </a:p>
          <a:p>
            <a:r>
              <a:rPr lang="en-US" dirty="0" smtClean="0"/>
              <a:t>60 seconds in a minute.     Second = ‘’</a:t>
            </a:r>
          </a:p>
        </p:txBody>
      </p:sp>
      <p:sp>
        <p:nvSpPr>
          <p:cNvPr id="8" name="TextBox 7"/>
          <p:cNvSpPr txBox="1"/>
          <p:nvPr/>
        </p:nvSpPr>
        <p:spPr>
          <a:xfrm>
            <a:off x="1128943" y="2099298"/>
            <a:ext cx="6602551" cy="369332"/>
          </a:xfrm>
          <a:prstGeom prst="rect">
            <a:avLst/>
          </a:prstGeom>
          <a:noFill/>
        </p:spPr>
        <p:txBody>
          <a:bodyPr wrap="none" rtlCol="0">
            <a:spAutoFit/>
          </a:bodyPr>
          <a:lstStyle/>
          <a:p>
            <a:r>
              <a:rPr lang="en-US" b="1" dirty="0" smtClean="0"/>
              <a:t>Notation style                                     Location of San Diego</a:t>
            </a:r>
            <a:endParaRPr lang="en-US"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Content Placeholder 5" descr="map_proj"/>
          <p:cNvPicPr>
            <a:picLocks noGrp="1" noChangeAspect="1"/>
          </p:cNvPicPr>
          <p:nvPr>
            <p:ph sz="quarter" idx="1"/>
          </p:nvPr>
        </p:nvPicPr>
        <p:blipFill>
          <a:blip r:embed="rId3"/>
          <a:srcRect l="-40600" r="-40600"/>
          <a:stretch>
            <a:fillRect/>
          </a:stretch>
        </p:blipFill>
        <p:spPr>
          <a:xfrm>
            <a:off x="127418" y="1527048"/>
            <a:ext cx="8503920" cy="4572000"/>
          </a:xfrm>
        </p:spPr>
      </p:pic>
      <p:sp>
        <p:nvSpPr>
          <p:cNvPr id="3" name="Title 2"/>
          <p:cNvSpPr>
            <a:spLocks noGrp="1"/>
          </p:cNvSpPr>
          <p:nvPr>
            <p:ph type="title"/>
          </p:nvPr>
        </p:nvSpPr>
        <p:spPr>
          <a:xfrm>
            <a:off x="301752" y="378024"/>
            <a:ext cx="8534400" cy="758952"/>
          </a:xfrm>
        </p:spPr>
        <p:txBody>
          <a:bodyPr/>
          <a:lstStyle/>
          <a:p>
            <a:r>
              <a:rPr lang="en-US" dirty="0" smtClean="0"/>
              <a:t>How to display spherical data on a flat piece of paper: Map projections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8" name="TextBox 7"/>
          <p:cNvSpPr txBox="1"/>
          <p:nvPr/>
        </p:nvSpPr>
        <p:spPr>
          <a:xfrm>
            <a:off x="7018315" y="1975968"/>
            <a:ext cx="1955709" cy="923330"/>
          </a:xfrm>
          <a:prstGeom prst="rect">
            <a:avLst/>
          </a:prstGeom>
          <a:noFill/>
        </p:spPr>
        <p:txBody>
          <a:bodyPr wrap="square" rtlCol="0">
            <a:spAutoFit/>
          </a:bodyPr>
          <a:lstStyle/>
          <a:p>
            <a:r>
              <a:rPr lang="en-US" dirty="0" smtClean="0"/>
              <a:t>Universal Transverse Mercator (UTM)</a:t>
            </a:r>
            <a:endParaRPr lang="en-US" dirty="0"/>
          </a:p>
        </p:txBody>
      </p:sp>
      <p:pic>
        <p:nvPicPr>
          <p:cNvPr id="9" name="Content Placeholder 5" descr="coordwiki"/>
          <p:cNvPicPr>
            <a:picLocks noChangeAspect="1"/>
          </p:cNvPicPr>
          <p:nvPr/>
        </p:nvPicPr>
        <p:blipFill>
          <a:blip r:embed="rId4"/>
          <a:srcRect l="-39363" r="-39363"/>
          <a:stretch>
            <a:fillRect/>
          </a:stretch>
        </p:blipFill>
        <p:spPr>
          <a:xfrm>
            <a:off x="-436463" y="3101330"/>
            <a:ext cx="2966209" cy="1594736"/>
          </a:xfrm>
          <a:prstGeom prst="rect">
            <a:avLst/>
          </a:prstGeom>
        </p:spPr>
      </p:pic>
      <p:sp>
        <p:nvSpPr>
          <p:cNvPr id="10" name="TextBox 9"/>
          <p:cNvSpPr txBox="1"/>
          <p:nvPr/>
        </p:nvSpPr>
        <p:spPr>
          <a:xfrm>
            <a:off x="163040" y="2772310"/>
            <a:ext cx="1772766" cy="369332"/>
          </a:xfrm>
          <a:prstGeom prst="rect">
            <a:avLst/>
          </a:prstGeom>
          <a:noFill/>
        </p:spPr>
        <p:txBody>
          <a:bodyPr wrap="none" rtlCol="0">
            <a:spAutoFit/>
          </a:bodyPr>
          <a:lstStyle/>
          <a:p>
            <a:r>
              <a:rPr lang="en-US" dirty="0" smtClean="0"/>
              <a:t>Spherical Earth</a:t>
            </a:r>
            <a:endParaRPr lang="en-US" dirty="0"/>
          </a:p>
        </p:txBody>
      </p:sp>
      <p:sp>
        <p:nvSpPr>
          <p:cNvPr id="11" name="Rectangle 10"/>
          <p:cNvSpPr/>
          <p:nvPr/>
        </p:nvSpPr>
        <p:spPr>
          <a:xfrm>
            <a:off x="127418" y="2772310"/>
            <a:ext cx="1807774" cy="1964068"/>
          </a:xfrm>
          <a:prstGeom prst="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4867855" y="1647984"/>
            <a:ext cx="1807774" cy="1614594"/>
          </a:xfrm>
          <a:prstGeom prst="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6770280" y="1975968"/>
            <a:ext cx="2187474" cy="2720098"/>
          </a:xfrm>
          <a:prstGeom prst="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Content Placeholder 5" descr="utm_zones.jpg"/>
          <p:cNvPicPr>
            <a:picLocks noChangeAspect="1"/>
          </p:cNvPicPr>
          <p:nvPr/>
        </p:nvPicPr>
        <p:blipFill>
          <a:blip r:embed="rId5"/>
          <a:srcRect l="-19753" r="-19753"/>
          <a:stretch>
            <a:fillRect/>
          </a:stretch>
        </p:blipFill>
        <p:spPr>
          <a:xfrm>
            <a:off x="6413575" y="2897114"/>
            <a:ext cx="2831216" cy="1522159"/>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Content Placeholder 5" descr="utm_zones.jpg"/>
          <p:cNvPicPr>
            <a:picLocks noGrp="1" noChangeAspect="1"/>
          </p:cNvPicPr>
          <p:nvPr>
            <p:ph sz="quarter" idx="1"/>
          </p:nvPr>
        </p:nvPicPr>
        <p:blipFill>
          <a:blip r:embed="rId3"/>
          <a:srcRect l="-19753" r="-19753"/>
          <a:stretch>
            <a:fillRect/>
          </a:stretch>
        </p:blipFill>
        <p:spPr>
          <a:xfrm>
            <a:off x="-447953" y="2311224"/>
            <a:ext cx="5833239" cy="3136150"/>
          </a:xfrm>
        </p:spPr>
      </p:pic>
      <p:sp>
        <p:nvSpPr>
          <p:cNvPr id="3" name="Title 2"/>
          <p:cNvSpPr>
            <a:spLocks noGrp="1"/>
          </p:cNvSpPr>
          <p:nvPr>
            <p:ph type="title"/>
          </p:nvPr>
        </p:nvSpPr>
        <p:spPr/>
        <p:txBody>
          <a:bodyPr/>
          <a:lstStyle/>
          <a:p>
            <a:r>
              <a:rPr lang="en-US" dirty="0" smtClean="0"/>
              <a:t>UTM</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7" name="Picture 6" descr="africa_zones_utm"/>
          <p:cNvPicPr>
            <a:picLocks noChangeAspect="1"/>
          </p:cNvPicPr>
          <p:nvPr/>
        </p:nvPicPr>
        <p:blipFill>
          <a:blip r:embed="rId4"/>
          <a:stretch>
            <a:fillRect/>
          </a:stretch>
        </p:blipFill>
        <p:spPr>
          <a:xfrm>
            <a:off x="5368537" y="2277594"/>
            <a:ext cx="3044952" cy="3373237"/>
          </a:xfrm>
          <a:prstGeom prst="rect">
            <a:avLst/>
          </a:prstGeom>
        </p:spPr>
      </p:pic>
      <p:sp>
        <p:nvSpPr>
          <p:cNvPr id="8" name="TextBox 7"/>
          <p:cNvSpPr txBox="1"/>
          <p:nvPr/>
        </p:nvSpPr>
        <p:spPr>
          <a:xfrm>
            <a:off x="1780158" y="1788004"/>
            <a:ext cx="1135121" cy="523220"/>
          </a:xfrm>
          <a:prstGeom prst="rect">
            <a:avLst/>
          </a:prstGeom>
          <a:noFill/>
        </p:spPr>
        <p:txBody>
          <a:bodyPr wrap="none" rtlCol="0">
            <a:spAutoFit/>
          </a:bodyPr>
          <a:lstStyle/>
          <a:p>
            <a:r>
              <a:rPr lang="en-US" sz="2800" dirty="0" smtClean="0"/>
              <a:t>Zones</a:t>
            </a:r>
            <a:endParaRPr lang="en-US" sz="2800" dirty="0"/>
          </a:p>
        </p:txBody>
      </p:sp>
      <p:sp>
        <p:nvSpPr>
          <p:cNvPr id="9" name="TextBox 8"/>
          <p:cNvSpPr txBox="1"/>
          <p:nvPr/>
        </p:nvSpPr>
        <p:spPr>
          <a:xfrm>
            <a:off x="4833262" y="1693906"/>
            <a:ext cx="4270210" cy="523220"/>
          </a:xfrm>
          <a:prstGeom prst="rect">
            <a:avLst/>
          </a:prstGeom>
          <a:noFill/>
        </p:spPr>
        <p:txBody>
          <a:bodyPr wrap="square" rtlCol="0">
            <a:spAutoFit/>
          </a:bodyPr>
          <a:lstStyle/>
          <a:p>
            <a:r>
              <a:rPr lang="en-US" sz="2800" dirty="0" smtClean="0"/>
              <a:t>Zones and latitude bands</a:t>
            </a: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Content Placeholder 5" descr="hazard2008.pdf"/>
          <p:cNvPicPr>
            <a:picLocks noGrp="1" noChangeAspect="1"/>
          </p:cNvPicPr>
          <p:nvPr>
            <p:ph sz="quarter" idx="1"/>
          </p:nvPr>
        </p:nvPicPr>
        <mc:AlternateContent>
          <mc:Choice xmlns:ma="http://schemas.microsoft.com/office/mac/drawingml/2008/main" Requires="ma">
            <p:blipFill>
              <a:blip r:embed="rId3"/>
              <a:srcRect l="-12002" r="-12002"/>
              <a:stretch>
                <a:fillRect/>
              </a:stretch>
            </p:blipFill>
          </mc:Choice>
          <mc:Fallback>
            <p:blipFill>
              <a:blip r:embed="rId4"/>
              <a:srcRect l="-12002" r="-12002"/>
              <a:stretch>
                <a:fillRect/>
              </a:stretch>
            </p:blipFill>
          </mc:Fallback>
        </mc:AlternateContent>
        <p:spPr/>
      </p:pic>
      <p:sp>
        <p:nvSpPr>
          <p:cNvPr id="3" name="Title 2"/>
          <p:cNvSpPr>
            <a:spLocks noGrp="1"/>
          </p:cNvSpPr>
          <p:nvPr>
            <p:ph type="title"/>
          </p:nvPr>
        </p:nvSpPr>
        <p:spPr/>
        <p:txBody>
          <a:bodyPr/>
          <a:lstStyle/>
          <a:p>
            <a:r>
              <a:rPr lang="en-US" dirty="0" smtClean="0"/>
              <a:t>Seismic Hazard Maps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ubtitle 1"/>
          <p:cNvSpPr>
            <a:spLocks noGrp="1"/>
          </p:cNvSpPr>
          <p:nvPr>
            <p:ph sz="quarter" idx="1"/>
          </p:nvPr>
        </p:nvSpPr>
        <p:spPr>
          <a:xfrm>
            <a:off x="1027420" y="1527048"/>
            <a:ext cx="7217040" cy="5229520"/>
          </a:xfrm>
        </p:spPr>
        <p:txBody>
          <a:bodyPr>
            <a:noAutofit/>
          </a:bodyPr>
          <a:lstStyle/>
          <a:p>
            <a:pPr marL="457200" indent="-457200">
              <a:buFont typeface="Georgia" pitchFamily="18" charset="0"/>
              <a:buAutoNum type="arabicParenR"/>
            </a:pPr>
            <a:r>
              <a:rPr lang="en-US" sz="1800" dirty="0" smtClean="0"/>
              <a:t>The location of a point </a:t>
            </a:r>
            <a:r>
              <a:rPr lang="en-US" sz="1800" dirty="0" smtClean="0"/>
              <a:t>on</a:t>
            </a:r>
            <a:r>
              <a:rPr lang="en-US" sz="1800" dirty="0" smtClean="0"/>
              <a:t> the globe</a:t>
            </a:r>
            <a:r>
              <a:rPr lang="en-US" sz="1800" dirty="0" smtClean="0"/>
              <a:t> </a:t>
            </a:r>
            <a:r>
              <a:rPr lang="en-US" sz="1800" dirty="0" smtClean="0"/>
              <a:t>can be described by its Latitude and Longitude</a:t>
            </a:r>
            <a:r>
              <a:rPr lang="en-US" sz="1800" dirty="0" smtClean="0"/>
              <a:t>.</a:t>
            </a:r>
          </a:p>
          <a:p>
            <a:pPr marL="457200" indent="-457200">
              <a:buFont typeface="Georgia" pitchFamily="18" charset="0"/>
              <a:buAutoNum type="arabicParenR"/>
            </a:pPr>
            <a:endParaRPr lang="en-US" sz="1800" dirty="0" smtClean="0"/>
          </a:p>
          <a:p>
            <a:pPr marL="457200" indent="-457200">
              <a:buFont typeface="Georgia" pitchFamily="18" charset="0"/>
              <a:buAutoNum type="arabicParenR"/>
            </a:pPr>
            <a:r>
              <a:rPr lang="en-US" sz="1800" dirty="0" smtClean="0"/>
              <a:t>Coordinates can be </a:t>
            </a:r>
            <a:r>
              <a:rPr lang="en-US" sz="1800" dirty="0" smtClean="0"/>
              <a:t>written in different notation styles, such as Decimal Degrees </a:t>
            </a:r>
            <a:r>
              <a:rPr lang="en-US" sz="1800" dirty="0" smtClean="0"/>
              <a:t>or Degrees, Minutes, Seconds.</a:t>
            </a:r>
            <a:endParaRPr lang="en-US" sz="1800" dirty="0" smtClean="0"/>
          </a:p>
          <a:p>
            <a:pPr marL="457200" indent="-457200">
              <a:buFont typeface="Georgia" pitchFamily="18" charset="0"/>
              <a:buAutoNum type="arabicParenR"/>
            </a:pPr>
            <a:endParaRPr lang="en-US" sz="1800" dirty="0" smtClean="0"/>
          </a:p>
          <a:p>
            <a:pPr marL="457200" indent="-457200">
              <a:buFont typeface="Georgia" pitchFamily="18" charset="0"/>
              <a:buAutoNum type="arabicParenR"/>
            </a:pPr>
            <a:r>
              <a:rPr lang="en-US" sz="1800" dirty="0" smtClean="0"/>
              <a:t>In </a:t>
            </a:r>
            <a:r>
              <a:rPr lang="en-US" sz="1800" dirty="0" smtClean="0"/>
              <a:t>making a flat map of the </a:t>
            </a:r>
            <a:r>
              <a:rPr lang="en-US" sz="1800" dirty="0" smtClean="0"/>
              <a:t>globe</a:t>
            </a:r>
            <a:r>
              <a:rPr lang="en-US" sz="1800" dirty="0" smtClean="0"/>
              <a:t> some distortion will happen.</a:t>
            </a:r>
          </a:p>
          <a:p>
            <a:pPr marL="457200" indent="-457200">
              <a:buFont typeface="Georgia" pitchFamily="18" charset="0"/>
              <a:buAutoNum type="arabicParenR"/>
            </a:pPr>
            <a:endParaRPr lang="en-US" sz="1800" dirty="0" smtClean="0"/>
          </a:p>
          <a:p>
            <a:pPr marL="457200" indent="-457200">
              <a:buFont typeface="Georgia" pitchFamily="18" charset="0"/>
              <a:buAutoNum type="arabicParenR"/>
            </a:pPr>
            <a:r>
              <a:rPr lang="en-US" sz="1800" dirty="0" smtClean="0"/>
              <a:t>UTM reduces distortion by putting grids on different zones around the globe.</a:t>
            </a:r>
          </a:p>
          <a:p>
            <a:pPr marL="457200" indent="-457200">
              <a:buFont typeface="Georgia" pitchFamily="18" charset="0"/>
              <a:buAutoNum type="arabicParenR"/>
            </a:pPr>
            <a:endParaRPr lang="en-US" sz="1800" dirty="0" smtClean="0"/>
          </a:p>
          <a:p>
            <a:pPr marL="457200" indent="-457200">
              <a:buFont typeface="Georgia" pitchFamily="18" charset="0"/>
              <a:buAutoNum type="arabicParenR"/>
            </a:pPr>
            <a:r>
              <a:rPr lang="en-US" sz="1800" dirty="0" smtClean="0"/>
              <a:t>Seismic hazard is high </a:t>
            </a:r>
            <a:r>
              <a:rPr lang="en-US" sz="1800" dirty="0" smtClean="0"/>
              <a:t>in California near the San Andreas Fault.</a:t>
            </a:r>
            <a:endParaRPr lang="en-US" sz="1800" dirty="0" smtClean="0"/>
          </a:p>
        </p:txBody>
      </p:sp>
      <p:sp>
        <p:nvSpPr>
          <p:cNvPr id="3" name="Title 2"/>
          <p:cNvSpPr>
            <a:spLocks noGrp="1"/>
          </p:cNvSpPr>
          <p:nvPr>
            <p:ph type="title"/>
          </p:nvPr>
        </p:nvSpPr>
        <p:spPr>
          <a:xfrm>
            <a:off x="311209" y="544575"/>
            <a:ext cx="8534400" cy="758952"/>
          </a:xfrm>
        </p:spPr>
        <p:txBody>
          <a:bodyPr>
            <a:normAutofit/>
          </a:bodyPr>
          <a:lstStyle/>
          <a:p>
            <a:r>
              <a:rPr lang="en-US" dirty="0" smtClean="0"/>
              <a:t>Conclusions</a:t>
            </a:r>
            <a:br>
              <a:rPr lang="en-US" dirty="0" smtClean="0"/>
            </a:b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7096876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7726</TotalTime>
  <Words>3302</Words>
  <Application>Microsoft Macintosh PowerPoint</Application>
  <PresentationFormat>On-screen Show (4:3)</PresentationFormat>
  <Paragraphs>214</Paragraphs>
  <Slides>8</Slides>
  <Notes>8</Notes>
  <HiddenSlides>0</HiddenSlides>
  <MMClips>0</MMClips>
  <ScaleCrop>false</ScaleCrop>
  <HeadingPairs>
    <vt:vector size="4" baseType="variant">
      <vt:variant>
        <vt:lpstr>Design Template</vt:lpstr>
      </vt:variant>
      <vt:variant>
        <vt:i4>1</vt:i4>
      </vt:variant>
      <vt:variant>
        <vt:lpstr>Slide Titles</vt:lpstr>
      </vt:variant>
      <vt:variant>
        <vt:i4>8</vt:i4>
      </vt:variant>
    </vt:vector>
  </HeadingPairs>
  <TitlesOfParts>
    <vt:vector size="9" baseType="lpstr">
      <vt:lpstr>SCC</vt:lpstr>
      <vt:lpstr>Mapping Earthquakes</vt:lpstr>
      <vt:lpstr>Latitude and Longitude</vt:lpstr>
      <vt:lpstr>Coordinates</vt:lpstr>
      <vt:lpstr>Coordinates: notation style</vt:lpstr>
      <vt:lpstr>How to display spherical data on a flat piece of paper: Map projections</vt:lpstr>
      <vt:lpstr>UTM</vt:lpstr>
      <vt:lpstr>Seismic Hazard Maps</vt:lpstr>
      <vt:lpstr>Conclusions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IGPP</cp:lastModifiedBy>
  <cp:revision>244</cp:revision>
  <cp:lastPrinted>2011-07-11T02:33:14Z</cp:lastPrinted>
  <dcterms:created xsi:type="dcterms:W3CDTF">2014-07-30T17:31:35Z</dcterms:created>
  <dcterms:modified xsi:type="dcterms:W3CDTF">2014-07-30T22:01:07Z</dcterms:modified>
</cp:coreProperties>
</file>