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Default Extension="tiff" ContentType="image/tiff"/>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notesSlides/notesSlide9.xml" ContentType="application/vnd.openxmlformats-officedocument.presentationml.notesSlide+xml"/>
  <Override PartName="/ppt/slides/slide6.xml" ContentType="application/vnd.openxmlformats-officedocument.presentationml.slide+xml"/>
  <Default Extension="pdf" ContentType="application/pdf"/>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12"/>
  </p:notesMasterIdLst>
  <p:sldIdLst>
    <p:sldId id="256" r:id="rId2"/>
    <p:sldId id="267" r:id="rId3"/>
    <p:sldId id="266" r:id="rId4"/>
    <p:sldId id="260" r:id="rId5"/>
    <p:sldId id="261" r:id="rId6"/>
    <p:sldId id="262" r:id="rId7"/>
    <p:sldId id="263" r:id="rId8"/>
    <p:sldId id="268" r:id="rId9"/>
    <p:sldId id="269"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54281" autoAdjust="0"/>
  </p:normalViewPr>
  <p:slideViewPr>
    <p:cSldViewPr snapToGrid="0" snapToObjects="1">
      <p:cViewPr varScale="1">
        <p:scale>
          <a:sx n="54" d="100"/>
          <a:sy n="54" d="100"/>
        </p:scale>
        <p:origin x="-10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7/30/14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archive.sciencewatch.com/ana/st/earthquakes2/10deceqRund/"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archive.sciencewatch.com/ana/st/earthquakes2/10deceqRun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a:t>
            </a:r>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The purpose of this slide is to engage students.  It contains video footage of shaking during actual earthquakes.</a:t>
            </a:r>
          </a:p>
          <a:p>
            <a:pPr eaLnBrk="1" hangingPunct="1">
              <a:spcBef>
                <a:spcPct val="0"/>
              </a:spcBef>
            </a:pPr>
            <a:endParaRPr lang="en-US" b="1" i="0" dirty="0" smtClean="0">
              <a:latin typeface="Calibri" charset="0"/>
            </a:endParaRPr>
          </a:p>
          <a:p>
            <a:pPr eaLnBrk="1" hangingPunct="1">
              <a:spcBef>
                <a:spcPct val="0"/>
              </a:spcBef>
            </a:pPr>
            <a:r>
              <a:rPr lang="en-US" b="1" i="0" dirty="0" smtClean="0">
                <a:latin typeface="Calibri" charset="0"/>
              </a:rPr>
              <a:t>AUTHORS</a:t>
            </a:r>
            <a:r>
              <a:rPr lang="en-US" dirty="0" smtClean="0">
                <a:latin typeface="Calibri" charset="0"/>
              </a:rPr>
              <a:t>: Erica</a:t>
            </a:r>
            <a:r>
              <a:rPr lang="en-US" baseline="0" dirty="0" smtClean="0">
                <a:latin typeface="Calibri" charset="0"/>
              </a:rPr>
              <a:t> Mitchell (Scripps Oceanography) and Jerry Ruiz (University City High School)</a:t>
            </a:r>
            <a:endParaRPr lang="en-US" dirty="0" smtClean="0">
              <a:latin typeface="Calibri" charset="0"/>
            </a:endParaRPr>
          </a:p>
          <a:p>
            <a:pPr eaLnBrk="1" hangingPunct="1">
              <a:spcBef>
                <a:spcPct val="0"/>
              </a:spcBef>
            </a:pPr>
            <a:endParaRPr lang="en-US" b="1" i="0" dirty="0" smtClean="0">
              <a:latin typeface="Calibri" charset="0"/>
            </a:endParaRPr>
          </a:p>
          <a:p>
            <a:pPr eaLnBrk="1" hangingPunct="1">
              <a:spcBef>
                <a:spcPct val="0"/>
              </a:spcBef>
            </a:pPr>
            <a:r>
              <a:rPr lang="en-US" b="1" i="0" dirty="0" smtClean="0">
                <a:latin typeface="Calibri" charset="0"/>
              </a:rPr>
              <a:t>PHOTO CREDITS:</a:t>
            </a:r>
          </a:p>
          <a:p>
            <a:pPr eaLnBrk="1" hangingPunct="1">
              <a:spcBef>
                <a:spcPct val="0"/>
              </a:spcBef>
            </a:pPr>
            <a:r>
              <a:rPr lang="en-US" b="0" i="0" dirty="0" err="1" smtClean="0">
                <a:latin typeface="Calibri" charset="0"/>
              </a:rPr>
              <a:t>http://en.wikipedia.org/wiki/File:LomaPrieta-Marina-crushed-car.jpeg</a:t>
            </a:r>
            <a:endParaRPr lang="en-US" b="0" i="0" dirty="0" smtClean="0">
              <a:latin typeface="Calibri" charset="0"/>
            </a:endParaRPr>
          </a:p>
          <a:p>
            <a:pPr eaLnBrk="1" hangingPunct="1">
              <a:spcBef>
                <a:spcPct val="0"/>
              </a:spcBef>
            </a:pPr>
            <a:r>
              <a:rPr lang="en-US" b="0" i="0" dirty="0" smtClean="0">
                <a:latin typeface="Calibri" charset="0"/>
              </a:rPr>
              <a:t>http://www.mikesenese.com/DOIT/wp-content/uploads/2010/04/Mexicali-Earthquake-10.jpg</a:t>
            </a:r>
          </a:p>
          <a:p>
            <a:pPr eaLnBrk="1" hangingPunct="1">
              <a:spcBef>
                <a:spcPct val="0"/>
              </a:spcBef>
            </a:pPr>
            <a:endParaRPr lang="en-US" b="0" i="0" dirty="0" smtClean="0">
              <a:latin typeface="Calibri" charset="0"/>
            </a:endParaRPr>
          </a:p>
          <a:p>
            <a:pPr eaLnBrk="1" hangingPunct="1">
              <a:spcBef>
                <a:spcPct val="0"/>
              </a:spcBef>
            </a:pPr>
            <a:r>
              <a:rPr lang="en-US" b="1" i="0" dirty="0" smtClean="0">
                <a:latin typeface="Calibri" charset="0"/>
              </a:rPr>
              <a:t>VIDEO</a:t>
            </a:r>
            <a:r>
              <a:rPr lang="en-US" b="1" i="0" baseline="0" dirty="0" smtClean="0">
                <a:latin typeface="Calibri" charset="0"/>
              </a:rPr>
              <a:t> CREDITS: </a:t>
            </a:r>
          </a:p>
          <a:p>
            <a:pPr eaLnBrk="1" hangingPunct="1">
              <a:spcBef>
                <a:spcPct val="0"/>
              </a:spcBef>
            </a:pPr>
            <a:r>
              <a:rPr lang="en-US" b="0" i="0" dirty="0" smtClean="0">
                <a:latin typeface="Calibri" charset="0"/>
              </a:rPr>
              <a:t>http://</a:t>
            </a:r>
            <a:r>
              <a:rPr lang="en-US" b="0" i="0" dirty="0" err="1" smtClean="0">
                <a:latin typeface="Calibri" charset="0"/>
              </a:rPr>
              <a:t>www.youtube.com/watch?v</a:t>
            </a:r>
            <a:r>
              <a:rPr lang="en-US" b="0" i="0" dirty="0" smtClean="0">
                <a:latin typeface="Calibri" charset="0"/>
              </a:rPr>
              <a:t>=</a:t>
            </a:r>
            <a:r>
              <a:rPr lang="en-US" b="0" i="0" dirty="0" err="1" smtClean="0">
                <a:latin typeface="Calibri" charset="0"/>
              </a:rPr>
              <a:t>JESaE_vFNKY</a:t>
            </a:r>
            <a:endParaRPr lang="en-US" b="0" i="0" dirty="0" smtClean="0">
              <a:latin typeface="Calibri" charset="0"/>
            </a:endParaRPr>
          </a:p>
          <a:p>
            <a:pPr eaLnBrk="1" hangingPunct="1">
              <a:spcBef>
                <a:spcPct val="0"/>
              </a:spcBef>
            </a:pPr>
            <a:r>
              <a:rPr lang="en-US" b="0" i="0" dirty="0" smtClean="0">
                <a:latin typeface="Calibri" charset="0"/>
              </a:rPr>
              <a:t>http://</a:t>
            </a:r>
            <a:r>
              <a:rPr lang="en-US" b="0" i="0" dirty="0" err="1" smtClean="0">
                <a:latin typeface="Calibri" charset="0"/>
              </a:rPr>
              <a:t>www.youtube.com/watch?v</a:t>
            </a:r>
            <a:r>
              <a:rPr lang="en-US" b="0" i="0" dirty="0" smtClean="0">
                <a:latin typeface="Calibri" charset="0"/>
              </a:rPr>
              <a:t>=FW-TkpvKPl0</a:t>
            </a:r>
          </a:p>
          <a:p>
            <a:pPr eaLnBrk="1" hangingPunct="1">
              <a:spcBef>
                <a:spcPct val="0"/>
              </a:spcBef>
            </a:pPr>
            <a:endParaRPr lang="en-US" b="1" i="0" dirty="0" smtClean="0">
              <a:latin typeface="Calibri" charset="0"/>
            </a:endParaRPr>
          </a:p>
          <a:p>
            <a:pPr eaLnBrk="1" hangingPunct="1">
              <a:spcBef>
                <a:spcPct val="0"/>
              </a:spcBef>
              <a:buFontTx/>
              <a:buNone/>
            </a:pPr>
            <a:r>
              <a:rPr lang="en-US" b="1" i="0" dirty="0" smtClean="0">
                <a:latin typeface="Calibri" charset="0"/>
              </a:rPr>
              <a:t>WHY: </a:t>
            </a:r>
            <a:r>
              <a:rPr lang="en-US" b="0" i="0" dirty="0" smtClean="0">
                <a:latin typeface="Calibri" charset="0"/>
              </a:rPr>
              <a:t>Some natural hazards</a:t>
            </a:r>
            <a:r>
              <a:rPr lang="en-US" b="0" i="0" baseline="0" dirty="0" smtClean="0">
                <a:latin typeface="Calibri" charset="0"/>
              </a:rPr>
              <a:t> such as hurricanes and volcanic eruptions can be </a:t>
            </a:r>
            <a:r>
              <a:rPr lang="en-US" b="0" i="0" baseline="0" dirty="0" smtClean="0">
                <a:latin typeface="Calibri" charset="0"/>
              </a:rPr>
              <a:t>predicted </a:t>
            </a:r>
            <a:r>
              <a:rPr lang="en-US" b="0" i="0" baseline="0" dirty="0" smtClean="0">
                <a:latin typeface="Calibri" charset="0"/>
              </a:rPr>
              <a:t>by scientists, giving residents enough time to take shelter and protect themselves. </a:t>
            </a:r>
            <a:r>
              <a:rPr lang="en-US" b="0" i="0" baseline="0" dirty="0" smtClean="0">
                <a:latin typeface="Calibri" charset="0"/>
              </a:rPr>
              <a:t> The exact timing of Earthquakes, </a:t>
            </a:r>
            <a:r>
              <a:rPr lang="en-US" b="0" i="0" baseline="0" dirty="0" smtClean="0">
                <a:latin typeface="Calibri" charset="0"/>
              </a:rPr>
              <a:t>on the other hand, cannot be predicted. That is one reason why they’re so scary to some people.</a:t>
            </a:r>
            <a:r>
              <a:rPr lang="en-US" b="0" i="0" baseline="0" dirty="0" smtClean="0">
                <a:latin typeface="Calibri" charset="0"/>
              </a:rPr>
              <a:t> The probability of earthquakes can, however, be determined and </a:t>
            </a:r>
            <a:r>
              <a:rPr lang="en-US" b="0" i="0" baseline="0" dirty="0" smtClean="0">
                <a:latin typeface="Calibri" charset="0"/>
              </a:rPr>
              <a:t>people can prepare for them.  For example, the Southern San Andreas Fault has not had a major earthquake in more than 300 </a:t>
            </a:r>
            <a:r>
              <a:rPr lang="en-US" b="0" i="0" baseline="0" dirty="0" smtClean="0">
                <a:latin typeface="Calibri" charset="0"/>
              </a:rPr>
              <a:t>years, while the Pacific and North American plates show a steady relative motion.  The built-up stress on the San Andreas fault is </a:t>
            </a:r>
            <a:r>
              <a:rPr lang="en-US" b="0" i="0" baseline="0" dirty="0" smtClean="0">
                <a:latin typeface="Calibri" charset="0"/>
              </a:rPr>
              <a:t>likely to produce a magnitude 7.8, which will create tremendous damage in Los Angeles, within the next thirty years. Determining the seismic hazard of an area depends on basic knowledge of the seismic cycle, which we will explore in this lab exercise.</a:t>
            </a:r>
            <a:endParaRPr lang="en-US" b="1" i="0"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SUMMARY</a:t>
            </a:r>
            <a:r>
              <a:rPr lang="en-US" dirty="0" smtClean="0">
                <a:latin typeface="Calibri" charset="0"/>
              </a:rPr>
              <a:t>: In this stick-slip</a:t>
            </a:r>
            <a:r>
              <a:rPr lang="en-US" baseline="0" dirty="0" smtClean="0">
                <a:latin typeface="Calibri" charset="0"/>
              </a:rPr>
              <a:t> laboratory exercise, students will recreate the seismic cycle (including little earthquakes) using analogous materials.  Each group of students will get a worksheet with instructions, a place to collect observations/data, and questions about the activity.  The lab setup includes a block of wood that the students will pull across the table slowly using a weight scale.  They can add weights to the block, and can change the material on which it slides.  Slow steady pulling will either result in slow steady motion of the block, or jerky stick-slip motion, depending on the weight and sliding material used.  The stick-slip motion is just like the seismic cycle on a fault.  Stress builds up as the fault is stuck, and stress drops as it catches up to the tectonic plate motion, producing seismic (earthquake) waves.</a:t>
            </a: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WEBSITES/RESOURCES USED IN THIS PRESENTATION</a:t>
            </a:r>
            <a:r>
              <a:rPr lang="en-US" dirty="0" smtClean="0">
                <a:latin typeface="Calibri" charset="0"/>
              </a:rPr>
              <a:t>:</a:t>
            </a:r>
          </a:p>
          <a:p>
            <a:pPr eaLnBrk="1" hangingPunct="1">
              <a:spcBef>
                <a:spcPct val="0"/>
              </a:spcBef>
              <a:buFontTx/>
              <a:buNone/>
            </a:pPr>
            <a:r>
              <a:rPr lang="en-US" dirty="0" smtClean="0">
                <a:latin typeface="Calibri" charset="0"/>
              </a:rPr>
              <a:t>Credit given</a:t>
            </a:r>
            <a:r>
              <a:rPr lang="en-US" baseline="0" dirty="0" smtClean="0">
                <a:latin typeface="Calibri" charset="0"/>
              </a:rPr>
              <a:t> in notes of each slide.</a:t>
            </a:r>
            <a:endParaRPr lang="en-US" dirty="0" smtClean="0">
              <a:latin typeface="Calibri" charset="0"/>
            </a:endParaRPr>
          </a:p>
          <a:p>
            <a:pPr eaLnBrk="1" hangingPunct="1">
              <a:spcBef>
                <a:spcPct val="0"/>
              </a:spcBef>
              <a:buFontTx/>
              <a:buNone/>
            </a:pPr>
            <a:r>
              <a:rPr lang="en-US" b="0" i="0" dirty="0" smtClean="0">
                <a:latin typeface="Calibri" charset="0"/>
              </a:rPr>
              <a:t>http://sioviz.ucsd.edu/~fialko/research5-1.html</a:t>
            </a:r>
          </a:p>
          <a:p>
            <a:pPr eaLnBrk="1" hangingPunct="1">
              <a:spcBef>
                <a:spcPct val="0"/>
              </a:spcBef>
              <a:buFontTx/>
              <a:buNone/>
            </a:pPr>
            <a:endParaRPr lang="en-US" b="1" i="0" dirty="0" smtClean="0">
              <a:latin typeface="Calibri" charset="0"/>
            </a:endParaRPr>
          </a:p>
          <a:p>
            <a:pPr eaLnBrk="1" hangingPunct="1">
              <a:spcBef>
                <a:spcPct val="0"/>
              </a:spcBef>
              <a:buFontTx/>
              <a:buNone/>
            </a:pPr>
            <a:r>
              <a:rPr lang="en-US" b="1" i="0" dirty="0" smtClean="0">
                <a:latin typeface="Calibri" charset="0"/>
              </a:rPr>
              <a:t>ADDITIONAL</a:t>
            </a:r>
            <a:r>
              <a:rPr lang="en-US" b="1" i="0" baseline="0" dirty="0" smtClean="0">
                <a:latin typeface="Calibri" charset="0"/>
              </a:rPr>
              <a:t> READING:</a:t>
            </a:r>
            <a:r>
              <a:rPr lang="en-US" b="0" i="0" baseline="0" dirty="0" smtClean="0">
                <a:latin typeface="Calibri" charset="0"/>
              </a:rPr>
              <a:t> http://earthquake.usgs.gov/regional/nca/1906/18april/reid.php</a:t>
            </a:r>
          </a:p>
          <a:p>
            <a:pPr eaLnBrk="1" hangingPunct="1">
              <a:spcBef>
                <a:spcPct val="0"/>
              </a:spcBef>
              <a:buFontTx/>
              <a:buNone/>
            </a:pPr>
            <a:endParaRPr lang="en-US" b="1" i="0" dirty="0" smtClean="0">
              <a:latin typeface="Calibri" charset="0"/>
            </a:endParaRPr>
          </a:p>
          <a:p>
            <a:pPr eaLnBrk="1" hangingPunct="1">
              <a:spcBef>
                <a:spcPct val="0"/>
              </a:spcBef>
              <a:buFontTx/>
              <a:buNone/>
            </a:pPr>
            <a:r>
              <a:rPr lang="en-US" b="1" i="0" dirty="0" smtClean="0">
                <a:latin typeface="Calibri" charset="0"/>
              </a:rPr>
              <a:t>CONTEXT FOR USE</a:t>
            </a:r>
            <a:r>
              <a:rPr lang="en-US" dirty="0" smtClean="0">
                <a:latin typeface="Calibri" charset="0"/>
              </a:rPr>
              <a:t>: This lesson</a:t>
            </a:r>
            <a:r>
              <a:rPr lang="en-US" baseline="0" dirty="0" smtClean="0">
                <a:latin typeface="Calibri" charset="0"/>
              </a:rPr>
              <a:t> was designed for a 9</a:t>
            </a:r>
            <a:r>
              <a:rPr lang="en-US" baseline="30000" dirty="0" smtClean="0">
                <a:latin typeface="Calibri" charset="0"/>
              </a:rPr>
              <a:t>th</a:t>
            </a:r>
            <a:r>
              <a:rPr lang="en-US" baseline="0" dirty="0" smtClean="0">
                <a:latin typeface="Calibri" charset="0"/>
              </a:rPr>
              <a:t> grade Earth Science class, and is lesson 5 of 6 in a unit called “Earthquake Hazards of Southern California”. It is helpful to do lessons 1-4 before this lesson, because the concepts of plate tectonics and global earthquake locations are explored before getting into the mechanics of earthquakes.</a:t>
            </a: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MISCONCEPTIONS:</a:t>
            </a:r>
            <a:endParaRPr lang="en-US" b="0" i="0" baseline="0"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EVALUATION TIPS</a:t>
            </a:r>
            <a:r>
              <a:rPr lang="en-US" dirty="0" smtClean="0">
                <a:latin typeface="Calibri" charset="0"/>
              </a:rPr>
              <a:t>:</a:t>
            </a:r>
            <a:r>
              <a:rPr lang="en-US" baseline="0" dirty="0" smtClean="0">
                <a:latin typeface="Calibri" charset="0"/>
              </a:rPr>
              <a:t> Make sure that students are filling out the data table consistently.  This can save them lots of trouble in the rest of the exercise.  For example, if sliding is jerky, then they should give a range of forces (in </a:t>
            </a:r>
            <a:r>
              <a:rPr lang="en-US" baseline="0" dirty="0" err="1" smtClean="0">
                <a:latin typeface="Calibri" charset="0"/>
              </a:rPr>
              <a:t>Newtons</a:t>
            </a:r>
            <a:r>
              <a:rPr lang="en-US" baseline="0" dirty="0" smtClean="0">
                <a:latin typeface="Calibri" charset="0"/>
              </a:rPr>
              <a:t>) between which the scale jumps, and a frequency of jerks.  If sliding is smooth, then they should give a single force (in </a:t>
            </a:r>
            <a:r>
              <a:rPr lang="en-US" baseline="0" dirty="0" err="1" smtClean="0">
                <a:latin typeface="Calibri" charset="0"/>
              </a:rPr>
              <a:t>Newtons</a:t>
            </a:r>
            <a:r>
              <a:rPr lang="en-US" baseline="0" dirty="0" smtClean="0">
                <a:latin typeface="Calibri" charset="0"/>
              </a:rPr>
              <a:t>), and the frequency of jerks is not applicable.</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TEACHING NOTES:</a:t>
            </a:r>
          </a:p>
          <a:p>
            <a:pPr eaLnBrk="1" hangingPunct="1">
              <a:spcBef>
                <a:spcPct val="0"/>
              </a:spcBef>
              <a:buFontTx/>
              <a:buNone/>
            </a:pPr>
            <a:r>
              <a:rPr lang="en-US" b="0" i="0" dirty="0" smtClean="0">
                <a:latin typeface="Calibri" charset="0"/>
              </a:rPr>
              <a:t>Make sure you test out the</a:t>
            </a:r>
            <a:r>
              <a:rPr lang="en-US" b="0" i="0" baseline="0" dirty="0" smtClean="0">
                <a:latin typeface="Calibri" charset="0"/>
              </a:rPr>
              <a:t> combination of sand paper, weights, and kitchen scale spring stiffness before you buy materials for the whole class.  If the spring is too stiff, it won’t stick-slip.  If the weights are too light, it won’t stick-slip.  If the sand paper is too smooth, it won’t stick-slip.  Many high school physics classrooms have access to all of these materials already.</a:t>
            </a:r>
            <a:endParaRPr lang="en-US" b="0" i="0" dirty="0" smtClean="0">
              <a:latin typeface="Calibri" charset="0"/>
            </a:endParaRPr>
          </a:p>
          <a:p>
            <a:pPr eaLnBrk="1" hangingPunct="1">
              <a:spcBef>
                <a:spcPct val="0"/>
              </a:spcBef>
              <a:buFontTx/>
              <a:buNone/>
            </a:pPr>
            <a:endParaRPr lang="en-US" b="0" i="0" dirty="0" smtClean="0">
              <a:latin typeface="Calibri" charset="0"/>
            </a:endParaRPr>
          </a:p>
          <a:p>
            <a:pPr eaLnBrk="1" hangingPunct="1">
              <a:spcBef>
                <a:spcPct val="0"/>
              </a:spcBef>
              <a:buFontTx/>
              <a:buNone/>
            </a:pPr>
            <a:r>
              <a:rPr lang="en-US" b="0" i="0" dirty="0" smtClean="0">
                <a:latin typeface="Calibri" charset="0"/>
              </a:rPr>
              <a:t>The</a:t>
            </a:r>
            <a:r>
              <a:rPr lang="en-US" b="0" i="0" baseline="0" dirty="0" smtClean="0">
                <a:latin typeface="Calibri" charset="0"/>
              </a:rPr>
              <a:t> whole point of this lab is to get students to figure out the important parts of the seismic cycle on their own.  They should be able to tell you, at the end of the activity, that slow motion of tectonic plates drives earthquakes, that rock elasticity and rock friction are necessary for earthquakes to happen, that small earthquakes happen more often than large earthquakes, and that not all faults have earthquakes.</a:t>
            </a:r>
          </a:p>
          <a:p>
            <a:pPr eaLnBrk="1" hangingPunct="1">
              <a:spcBef>
                <a:spcPct val="0"/>
              </a:spcBef>
              <a:buFontTx/>
              <a:buNone/>
            </a:pPr>
            <a:endParaRPr lang="en-US" b="0" i="0" baseline="0" dirty="0" smtClean="0">
              <a:latin typeface="Calibri" charset="0"/>
            </a:endParaRPr>
          </a:p>
          <a:p>
            <a:pPr eaLnBrk="1" hangingPunct="1">
              <a:spcBef>
                <a:spcPct val="0"/>
              </a:spcBef>
              <a:buFontTx/>
              <a:buNone/>
            </a:pPr>
            <a:r>
              <a:rPr lang="en-US" b="0" i="0" baseline="0" dirty="0" smtClean="0">
                <a:latin typeface="Calibri" charset="0"/>
              </a:rPr>
              <a:t>Also, stress how important it is to pull the block slowly.  If you pull too fast, the sliding will never become jerky.</a:t>
            </a:r>
          </a:p>
          <a:p>
            <a:pPr eaLnBrk="1" hangingPunct="1">
              <a:spcBef>
                <a:spcPct val="0"/>
              </a:spcBef>
              <a:buFontTx/>
              <a:buNone/>
            </a:pPr>
            <a:endParaRPr lang="en-US" b="0" i="0" dirty="0" smtClean="0">
              <a:latin typeface="Calibri" charset="0"/>
            </a:endParaRPr>
          </a:p>
          <a:p>
            <a:pPr eaLnBrk="1" hangingPunct="1">
              <a:spcBef>
                <a:spcPct val="0"/>
              </a:spcBef>
              <a:buFontTx/>
              <a:buNone/>
            </a:pPr>
            <a:endParaRPr lang="en-US" b="0" i="0" dirty="0" smtClean="0">
              <a:latin typeface="Calibri" charset="0"/>
            </a:endParaRPr>
          </a:p>
          <a:p>
            <a:pPr eaLnBrk="1" hangingPunct="1">
              <a:spcBef>
                <a:spcPct val="0"/>
              </a:spcBef>
              <a:buFontTx/>
              <a:buNone/>
            </a:pPr>
            <a:endParaRPr lang="en-US" b="1" i="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r>
              <a:rPr lang="en-US" i="1" baseline="0" dirty="0" smtClean="0"/>
              <a:t>.</a:t>
            </a:r>
            <a:endParaRPr lang="en-US" b="0" i="0" baseline="0" dirty="0" smtClean="0"/>
          </a:p>
          <a:p>
            <a:endParaRPr lang="en-US" b="0" i="0" baseline="0" dirty="0" smtClean="0"/>
          </a:p>
          <a:p>
            <a:r>
              <a:rPr lang="en-US" b="0" i="0" baseline="0" dirty="0" smtClean="0"/>
              <a:t>The </a:t>
            </a:r>
            <a:r>
              <a:rPr lang="en-US" b="0" i="0" baseline="0" dirty="0" smtClean="0"/>
              <a:t>purpose of this slide is to show students a possible rupture scenario on the San Andreas Fault.  This is scientists best forecast of the intensity of shaking that will happen when this long overdue quake strikes. </a:t>
            </a:r>
            <a:r>
              <a:rPr lang="en-US" b="0" i="0" baseline="0" dirty="0" smtClean="0"/>
              <a:t> </a:t>
            </a:r>
          </a:p>
          <a:p>
            <a:r>
              <a:rPr lang="en-US" b="0" i="0" baseline="0" dirty="0" smtClean="0"/>
              <a:t>Before showing the movie:</a:t>
            </a:r>
          </a:p>
          <a:p>
            <a:r>
              <a:rPr lang="en-US" b="0" i="0" baseline="0" dirty="0" smtClean="0"/>
              <a:t>Have students find Los Angeles and San Diego on the map.  Explain to them the shaking intensity scale at the lower left portion of the screen.  Shaking intensity goes from I, which is color coded white, to IX, which is color coded red.  Shaking intensity I is not felt.  II to III is weak. V is moderate (green).  VII is very strong (yellow).  And IX is violent (red).  The entire move takes about two and a half minutes, and this is what it would be like in real time (it is not sped up or slowed down).  Have students look for where the rupture starts and what direction it goes.</a:t>
            </a:r>
          </a:p>
          <a:p>
            <a:endParaRPr lang="en-US" b="0" i="0" baseline="0" dirty="0" smtClean="0"/>
          </a:p>
          <a:p>
            <a:r>
              <a:rPr lang="en-US" b="0" i="0" baseline="0" dirty="0" smtClean="0"/>
              <a:t>Play the movie.  After, you can have some discussion:</a:t>
            </a:r>
          </a:p>
          <a:p>
            <a:endParaRPr lang="en-US" b="0" i="0" baseline="0" dirty="0" smtClean="0"/>
          </a:p>
          <a:p>
            <a:r>
              <a:rPr lang="en-US" b="0" i="0" baseline="0" dirty="0" smtClean="0"/>
              <a:t>How long does it take weak shaking to reach Los Angeles? Answer: about a minute and a half.  Even if an early warning system was perfect, that is not much time to react. How much time is there between the light shaking and violent shaking in Los Angeles?  (91s - 42s = 49s). What is the distribution of shaking intensity?  There is high intensity along the fault trace.  There is also high intensity in the Los Angeles basin.  Since Los Angeles is built on sediments (rather than hard rock), the shaking is both trapped and amplified in this area. What is the maximum shaking intensity in San Diego? Either V or VI.  Why is is so much lower than Los Angeles?  Farther from epicenter.</a:t>
            </a:r>
          </a:p>
          <a:p>
            <a:endParaRPr lang="en-US" b="1" i="0" baseline="0" dirty="0" smtClean="0"/>
          </a:p>
          <a:p>
            <a:r>
              <a:rPr lang="en-US" b="1" i="0" baseline="0" dirty="0" smtClean="0"/>
              <a:t>VIDEO CREDIT:  </a:t>
            </a:r>
            <a:r>
              <a:rPr lang="en-US" b="0" i="0" baseline="0" dirty="0" smtClean="0"/>
              <a:t>http://</a:t>
            </a:r>
            <a:r>
              <a:rPr lang="en-US" b="0" i="0" baseline="0" dirty="0" err="1" smtClean="0"/>
              <a:t>earthquake.usgs.gov/regional/nca/simulations/shakeout</a:t>
            </a:r>
            <a:r>
              <a:rPr lang="en-US" b="0" i="0" baseline="0" dirty="0" smtClean="0"/>
              <a:t>/</a:t>
            </a:r>
          </a:p>
          <a:p>
            <a:endParaRPr lang="en-US" b="0" i="0" baseline="0" dirty="0" smtClean="0"/>
          </a:p>
          <a:p>
            <a:r>
              <a:rPr lang="en-US" b="0" i="0" baseline="0" dirty="0" smtClean="0"/>
              <a:t>Now that we have an idea of how fast and how strong shaking could be during this scenario, what should you do when you feel an earthquake? The video in the next slide explains “drop, cover, hold on”.</a:t>
            </a:r>
          </a:p>
          <a:p>
            <a:endParaRPr lang="en-US" b="0" i="0" baseline="0" dirty="0" smtClean="0"/>
          </a:p>
          <a:p>
            <a:endParaRPr lang="en-US" b="0" i="0" baseline="0" dirty="0" smtClean="0"/>
          </a:p>
          <a:p>
            <a:endParaRPr lang="en-US" b="0" i="0" baseline="0" dirty="0" smtClean="0"/>
          </a:p>
          <a:p>
            <a:endParaRPr lang="en-US" b="0" i="0" baseline="0" dirty="0" smtClean="0"/>
          </a:p>
          <a:p>
            <a:endParaRPr lang="en-US" b="0" i="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endParaRPr lang="en-US" b="1" i="0" baseline="0" dirty="0" smtClean="0"/>
          </a:p>
          <a:p>
            <a:endParaRPr lang="en-US" b="1" i="0" baseline="0" dirty="0" smtClean="0"/>
          </a:p>
          <a:p>
            <a:r>
              <a:rPr lang="en-US" b="0" i="0" baseline="0" dirty="0" smtClean="0"/>
              <a:t>The purpose of this slide is to show students what to do when an earthquake happens.</a:t>
            </a:r>
          </a:p>
          <a:p>
            <a:r>
              <a:rPr lang="en-US" b="0" i="0" baseline="0" dirty="0" smtClean="0"/>
              <a:t>Don’t run.  Likely ways to get hurt during an earthquake are falling down while running, and large items falling down on you from shelves or the ceiling.</a:t>
            </a:r>
          </a:p>
          <a:p>
            <a:endParaRPr lang="en-US" b="0" i="0" baseline="0" dirty="0" smtClean="0"/>
          </a:p>
          <a:p>
            <a:r>
              <a:rPr lang="en-US" b="0" i="0" baseline="0" dirty="0" smtClean="0"/>
              <a:t>Drop, Cover, and Hold on.</a:t>
            </a:r>
          </a:p>
          <a:p>
            <a:endParaRPr lang="en-US" b="0" i="0" baseline="0" dirty="0" smtClean="0"/>
          </a:p>
          <a:p>
            <a:r>
              <a:rPr lang="en-US" b="1" i="0" baseline="0" dirty="0" smtClean="0"/>
              <a:t>VIDEO CREDIT:</a:t>
            </a:r>
            <a:r>
              <a:rPr lang="en-US" baseline="0" dirty="0" smtClean="0"/>
              <a:t>   http://</a:t>
            </a:r>
            <a:r>
              <a:rPr lang="en-US" baseline="0" dirty="0" err="1" smtClean="0"/>
              <a:t>www.youtube.com/watch?v</a:t>
            </a:r>
            <a:r>
              <a:rPr lang="en-US" baseline="0" dirty="0" smtClean="0"/>
              <a:t>=M3WHIHgy75c</a:t>
            </a:r>
          </a:p>
          <a:p>
            <a:endParaRPr lang="en-US" baseline="0" dirty="0" smtClean="0"/>
          </a:p>
          <a:p>
            <a:r>
              <a:rPr lang="en-US" b="1" i="0" baseline="0" dirty="0" smtClean="0"/>
              <a:t>WEBSITES USED:</a:t>
            </a:r>
            <a:r>
              <a:rPr lang="en-US" baseline="0" dirty="0" smtClean="0"/>
              <a:t> http://</a:t>
            </a:r>
            <a:r>
              <a:rPr lang="en-US" baseline="0" dirty="0" err="1" smtClean="0"/>
              <a:t>www.shakeout.org</a:t>
            </a:r>
            <a:r>
              <a:rPr lang="en-US" baseline="0" dirty="0" err="1" smtClean="0"/>
              <a:t>/dropcoverholdon</a:t>
            </a:r>
            <a:r>
              <a:rPr lang="en-US" baseline="0" dirty="0" smtClean="0"/>
              <a:t>/</a:t>
            </a:r>
          </a:p>
          <a:p>
            <a:endParaRPr lang="en-US" baseline="0" dirty="0" smtClean="0"/>
          </a:p>
          <a:p>
            <a:r>
              <a:rPr lang="en-US" dirty="0" smtClean="0"/>
              <a:t>In the next slide we will explore</a:t>
            </a:r>
            <a:r>
              <a:rPr lang="en-US" baseline="0" dirty="0" smtClean="0"/>
              <a:t> the mechanics of earthquakes!  We’ll start with a quick cartoon video of the seismic cycle.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  </a:t>
            </a:r>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This slide shows an animated movie of the seismic cycle.  It is meant to give students a visual of the process that happens on a fault</a:t>
            </a:r>
            <a:r>
              <a:rPr lang="en-US" b="0" i="0" baseline="0" dirty="0" smtClean="0"/>
              <a:t>.  We will break this video down into three important components in the next slide.</a:t>
            </a:r>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eaLnBrk="1" hangingPunct="1">
              <a:spcBef>
                <a:spcPct val="0"/>
              </a:spcBef>
            </a:pPr>
            <a:r>
              <a:rPr lang="en-US" b="1" i="0" dirty="0" smtClean="0">
                <a:latin typeface="Calibri" charset="0"/>
              </a:rPr>
              <a:t>PHOTO</a:t>
            </a:r>
            <a:r>
              <a:rPr lang="en-US" b="1" i="0" baseline="0" dirty="0" smtClean="0">
                <a:latin typeface="Calibri" charset="0"/>
              </a:rPr>
              <a:t> CREDIT: </a:t>
            </a:r>
            <a:r>
              <a:rPr lang="en-US" b="0" i="0" baseline="0" dirty="0" smtClean="0">
                <a:latin typeface="Calibri" charset="0"/>
              </a:rPr>
              <a:t> http://</a:t>
            </a:r>
            <a:r>
              <a:rPr lang="en-US" b="0" i="0" baseline="0" dirty="0" err="1" smtClean="0">
                <a:latin typeface="Calibri" charset="0"/>
              </a:rPr>
              <a:t>en.wikipedia.org/wiki/File:Ressort_de_compression.jpg</a:t>
            </a:r>
            <a:endParaRPr lang="en-US" b="0" i="0" baseline="0" dirty="0" smtClean="0">
              <a:latin typeface="Calibri" charset="0"/>
            </a:endParaRPr>
          </a:p>
          <a:p>
            <a:pPr eaLnBrk="1" hangingPunct="1">
              <a:spcBef>
                <a:spcPct val="0"/>
              </a:spcBef>
            </a:pPr>
            <a:endParaRPr lang="en-US" b="1" i="0" baseline="0" dirty="0" smtClean="0">
              <a:latin typeface="Calibri" charset="0"/>
            </a:endParaRPr>
          </a:p>
          <a:p>
            <a:pPr eaLnBrk="1" hangingPunct="1">
              <a:spcBef>
                <a:spcPct val="0"/>
              </a:spcBef>
            </a:pPr>
            <a:r>
              <a:rPr lang="en-US" b="1" i="0" baseline="0" dirty="0" smtClean="0">
                <a:latin typeface="Calibri" charset="0"/>
              </a:rPr>
              <a:t>WEBSITE USED: </a:t>
            </a:r>
            <a:r>
              <a:rPr lang="en-US" b="0" i="0" baseline="0" dirty="0" err="1" smtClean="0">
                <a:latin typeface="Calibri" charset="0"/>
              </a:rPr>
              <a:t>http://earthquake.usgs.gov/learn/animations/animation.php?flash_title</a:t>
            </a:r>
            <a:r>
              <a:rPr lang="en-US" b="0" i="0" baseline="0" dirty="0" smtClean="0">
                <a:latin typeface="Calibri" charset="0"/>
              </a:rPr>
              <a:t>=</a:t>
            </a:r>
            <a:r>
              <a:rPr lang="en-US" b="0" i="0" baseline="0" dirty="0" err="1" smtClean="0">
                <a:latin typeface="Calibri" charset="0"/>
              </a:rPr>
              <a:t>Elastic+Rebound&amp;flash_file</a:t>
            </a:r>
            <a:r>
              <a:rPr lang="en-US" b="0" i="0" baseline="0" dirty="0" smtClean="0">
                <a:latin typeface="Calibri" charset="0"/>
              </a:rPr>
              <a:t>=</a:t>
            </a:r>
            <a:r>
              <a:rPr lang="en-US" b="0" i="0" baseline="0" dirty="0" err="1" smtClean="0">
                <a:latin typeface="Calibri" charset="0"/>
              </a:rPr>
              <a:t>elasticrebound&amp;flash_width</a:t>
            </a:r>
            <a:r>
              <a:rPr lang="en-US" b="0" i="0" baseline="0" dirty="0" smtClean="0">
                <a:latin typeface="Calibri" charset="0"/>
              </a:rPr>
              <a:t>=300&amp;flash_height=350</a:t>
            </a:r>
            <a:endParaRPr lang="en-US" b="0" i="0"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endParaRPr lang="en-US" b="1" i="0" dirty="0" smtClean="0"/>
          </a:p>
          <a:p>
            <a:endParaRPr lang="en-US" b="1" i="0" dirty="0" smtClean="0"/>
          </a:p>
          <a:p>
            <a:r>
              <a:rPr lang="en-US" b="0" i="0" dirty="0" smtClean="0"/>
              <a:t>This</a:t>
            </a:r>
            <a:r>
              <a:rPr lang="en-US" b="0" i="0" baseline="0" dirty="0" smtClean="0"/>
              <a:t> slide breaks down the previous movie into its three basic steps:</a:t>
            </a:r>
          </a:p>
          <a:p>
            <a:pPr marL="228600" indent="-228600">
              <a:buAutoNum type="arabicParenR"/>
            </a:pPr>
            <a:r>
              <a:rPr lang="en-US" b="0" i="0" baseline="0" dirty="0" smtClean="0"/>
              <a:t>The fault is pushed by motion of the tectonic plates. </a:t>
            </a:r>
            <a:r>
              <a:rPr lang="en-US" b="0" i="0" baseline="0" dirty="0" smtClean="0"/>
              <a:t> The image on the right hand side is meant to remind students of the motion of the tectonic plates.</a:t>
            </a:r>
          </a:p>
          <a:p>
            <a:pPr marL="228600" indent="-228600">
              <a:buAutoNum type="arabicParenR"/>
            </a:pPr>
            <a:r>
              <a:rPr lang="en-US" b="0" i="0" baseline="0" dirty="0" smtClean="0"/>
              <a:t>If the fault sticks, the fault rocks deform, and bend due to the plate motion.  The fault rocks deform elastically, the same way a spring stretches when you pull on </a:t>
            </a:r>
            <a:r>
              <a:rPr lang="en-US" b="0" i="0" baseline="0" dirty="0" smtClean="0"/>
              <a:t>it. The image on the right hand side is a spring, which is meant to represent the elastic deformation of the rocks.</a:t>
            </a:r>
          </a:p>
          <a:p>
            <a:pPr marL="228600" indent="-228600">
              <a:buAutoNum type="arabicParenR"/>
            </a:pPr>
            <a:r>
              <a:rPr lang="en-US" b="0" i="0" baseline="0" dirty="0" smtClean="0"/>
              <a:t>The stress on the fault will finally become greater than its frictional strength.  It will snap forward (rupture), catching up to the tectonic plate motion.  When the fault ruptures it produces seismic waves that travel outward in all directions, and that you feel as an earthquake</a:t>
            </a:r>
            <a:r>
              <a:rPr lang="en-US" b="0" i="0" baseline="0" dirty="0" smtClean="0"/>
              <a:t>. The image on the right hand side shows a fault slipping, and seismic waves radiating from the hypocenter.  </a:t>
            </a:r>
          </a:p>
          <a:p>
            <a:pPr marL="228600" indent="-228600">
              <a:buNone/>
            </a:pPr>
            <a:r>
              <a:rPr lang="en-US" b="0" i="0" baseline="0" dirty="0" smtClean="0"/>
              <a:t>The process then repeats itself.</a:t>
            </a:r>
          </a:p>
          <a:p>
            <a:pPr marL="228600" indent="-228600">
              <a:buNone/>
            </a:pPr>
            <a:endParaRPr lang="en-US" b="0" i="0" baseline="0" dirty="0" smtClean="0"/>
          </a:p>
          <a:p>
            <a:pPr marL="228600" indent="-228600">
              <a:buNone/>
            </a:pPr>
            <a:r>
              <a:rPr lang="en-US" b="0" i="0" baseline="0" dirty="0" smtClean="0"/>
              <a:t>This is the basic seismic cycle. </a:t>
            </a:r>
            <a:r>
              <a:rPr lang="en-US" b="0" i="0" baseline="0" dirty="0" smtClean="0"/>
              <a:t> It can happen on faults at all three types of plate boundaries: divergent, transform, and convergent. The video shown represented a strike-slip fault, which is likely to be found in a transform plate boundary.  The </a:t>
            </a:r>
            <a:r>
              <a:rPr lang="en-US" b="0" i="0" baseline="0" dirty="0" smtClean="0"/>
              <a:t>real earth is more complicated because faults can have complicated geometry- sometimes they branch out, sometimes they curve.  Also, the rocks through which the fault cuts can be very heterogeneous- from solid granite, to soft sediments.  And we don’t know the detailed seismic history of many faults.  All of these factors make predicting earthquakes extremely difficult. </a:t>
            </a:r>
            <a:r>
              <a:rPr lang="en-US" b="0" i="0" baseline="0" dirty="0" smtClean="0"/>
              <a:t> </a:t>
            </a:r>
          </a:p>
          <a:p>
            <a:pPr marL="228600" indent="-228600">
              <a:buNone/>
            </a:pPr>
            <a:endParaRPr lang="en-US" b="0" i="0" baseline="0" dirty="0" smtClean="0"/>
          </a:p>
          <a:p>
            <a:pPr marL="228600" indent="-228600">
              <a:buNone/>
            </a:pPr>
            <a:r>
              <a:rPr lang="en-US" b="0" i="0" baseline="0" dirty="0" smtClean="0"/>
              <a:t>Scientists try to recreate this seismic cycle in miniature in the laboratory.  The way that the miniature faults behave can help us learn more about how earthquakes work.  There are some photos from our laboratory at Scripps Institution of Oceanography in the next slide.</a:t>
            </a:r>
          </a:p>
          <a:p>
            <a:pPr marL="228600" indent="-228600">
              <a:buAutoNum type="arabicParenR"/>
            </a:pPr>
            <a:endParaRPr lang="en-US" b="0" i="0" baseline="0" dirty="0" smtClean="0"/>
          </a:p>
          <a:p>
            <a:pPr marL="228600" indent="-228600">
              <a:buNone/>
            </a:pPr>
            <a:endParaRPr lang="en-US" b="1" i="0" dirty="0" smtClean="0"/>
          </a:p>
          <a:p>
            <a:r>
              <a:rPr lang="en-US" b="1" i="0" dirty="0" smtClean="0"/>
              <a:t>IMAGE</a:t>
            </a:r>
            <a:r>
              <a:rPr lang="en-US" b="1" i="0" baseline="0" dirty="0" smtClean="0"/>
              <a:t> CREDITS</a:t>
            </a:r>
            <a:r>
              <a:rPr lang="en-US" b="1" i="0" dirty="0" smtClean="0"/>
              <a:t>: </a:t>
            </a:r>
          </a:p>
          <a:p>
            <a:r>
              <a:rPr lang="en-US" dirty="0" smtClean="0"/>
              <a:t>Epicenter: http://</a:t>
            </a:r>
            <a:r>
              <a:rPr lang="en-US" dirty="0" err="1" smtClean="0"/>
              <a:t>earthquake.usgs.gov</a:t>
            </a:r>
            <a:r>
              <a:rPr lang="en-US" dirty="0" smtClean="0"/>
              <a:t>/learn/glossary/?term=fault%20plane</a:t>
            </a:r>
          </a:p>
          <a:p>
            <a:r>
              <a:rPr lang="en-US" dirty="0" smtClean="0"/>
              <a:t>Spring: http://en.wikipedia.org/wiki/Spring_%28device%29</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Tectonics:</a:t>
            </a:r>
            <a:r>
              <a:rPr lang="en-US" baseline="0" dirty="0" smtClean="0"/>
              <a:t> </a:t>
            </a:r>
            <a:r>
              <a:rPr lang="en-US" dirty="0" smtClean="0"/>
              <a:t>http://</a:t>
            </a:r>
            <a:r>
              <a:rPr lang="en-US" dirty="0" err="1" smtClean="0"/>
              <a:t>pubs.usgs.gov/gip/dynamic/Vigil.html</a:t>
            </a:r>
            <a:endParaRPr lang="en-US" dirty="0" smtClean="0"/>
          </a:p>
          <a:p>
            <a:endParaRPr lang="en-US" dirty="0" smtClean="0"/>
          </a:p>
          <a:p>
            <a:r>
              <a:rPr lang="en-US" b="1" i="0" dirty="0" smtClean="0"/>
              <a:t>COMMON</a:t>
            </a:r>
            <a:r>
              <a:rPr lang="en-US" b="1" i="0" baseline="0" dirty="0" smtClean="0"/>
              <a:t> MISCONCEPTIONS</a:t>
            </a:r>
            <a:r>
              <a:rPr lang="en-US" baseline="0" dirty="0" smtClean="0"/>
              <a:t>: </a:t>
            </a:r>
          </a:p>
          <a:p>
            <a:r>
              <a:rPr lang="en-US" baseline="0" dirty="0" smtClean="0"/>
              <a:t>M1) Rocks are so hard that they can’t bend.  A1) Rocks do bend.  In fact, they behave elastically, like a very stiff spring.  When force is applied to them they deform.  When that force is taken away, they snap back to their original shape.  This is a critically important part of earthquake mechanics.</a:t>
            </a:r>
          </a:p>
          <a:p>
            <a:r>
              <a:rPr lang="en-US" baseline="0" dirty="0" smtClean="0"/>
              <a:t>The reason we don’t see rocks bend much is because they are very stiff at short length scales.  Think about trying to bend a very short chopstick- it’s possible, but hard!  Now think about trying to bend a long chopstick- it’s much easier to see the deformation.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p>
          <a:p>
            <a:endParaRPr lang="en-US" b="1" i="1" baseline="0" dirty="0" smtClean="0"/>
          </a:p>
          <a:p>
            <a:r>
              <a:rPr lang="en-US" b="1" i="0" dirty="0" smtClean="0"/>
              <a:t>IMAGE</a:t>
            </a:r>
            <a:r>
              <a:rPr lang="en-US" b="1" i="0" baseline="0" dirty="0" smtClean="0"/>
              <a:t> CREDITS</a:t>
            </a:r>
            <a:r>
              <a:rPr lang="en-US" b="1" i="0" dirty="0" smtClean="0"/>
              <a:t>: </a:t>
            </a:r>
            <a:r>
              <a:rPr lang="en-US" b="0" i="0" dirty="0" smtClean="0"/>
              <a:t>Erica Mitchell</a:t>
            </a:r>
          </a:p>
          <a:p>
            <a:endParaRPr lang="en-US" b="0" i="0" dirty="0" smtClean="0"/>
          </a:p>
          <a:p>
            <a:r>
              <a:rPr lang="en-US" b="0" i="0" dirty="0" smtClean="0"/>
              <a:t>The purpose of this</a:t>
            </a:r>
            <a:r>
              <a:rPr lang="en-US" b="0" i="0" baseline="0" dirty="0" smtClean="0"/>
              <a:t> slide is to show students what a real rock friction laboratory looks like.  In my research, I put blocks of rock under very high pressures and temperatures to mimic the conditions on a fault deep within the earth.  Then, the machine drags one block across the other, like the motion on a fault.  Depending on the laboratory conditions and rock type, we sometimes observe stable sliding motion, and sometimes observe unstable stick-slip motion.  The degree of instability tells us about the potential for certain rock types to create earthquakes in the earth</a:t>
            </a:r>
            <a:r>
              <a:rPr lang="en-US" b="0" i="0" baseline="0" dirty="0" smtClean="0"/>
              <a:t>.  We can create similar stick-slip experiments in the classroom.  I’ll explain the classroom setup in the next slide.</a:t>
            </a:r>
            <a:endParaRPr lang="en-US" b="0" i="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p>
          <a:p>
            <a:endParaRPr lang="en-US" b="1" i="0" dirty="0" smtClean="0"/>
          </a:p>
          <a:p>
            <a:r>
              <a:rPr lang="en-US" b="1" i="0" dirty="0" smtClean="0"/>
              <a:t>IMAGE</a:t>
            </a:r>
            <a:r>
              <a:rPr lang="en-US" b="1" i="0" baseline="0" dirty="0" smtClean="0"/>
              <a:t> CREDIT:</a:t>
            </a:r>
            <a:r>
              <a:rPr lang="en-US" baseline="0" dirty="0" smtClean="0"/>
              <a:t> </a:t>
            </a:r>
            <a:r>
              <a:rPr lang="en-US" baseline="0" dirty="0" err="1" smtClean="0"/>
              <a:t>http://www.bgs.ac.uk/schoolSeismology/images/photo_of_day/simple_stick-slip_earthquake_machine.jpg</a:t>
            </a:r>
            <a:endParaRPr lang="en-US" baseline="0" dirty="0" smtClean="0"/>
          </a:p>
          <a:p>
            <a:endParaRPr lang="en-US" baseline="0" dirty="0" smtClean="0"/>
          </a:p>
          <a:p>
            <a:r>
              <a:rPr lang="en-US" baseline="0" dirty="0" smtClean="0"/>
              <a:t>This slide shows students what their experimental setup should look like when they do the classroom exercise.  They will actually be re-creating experiments that are very similar to those that we run in the rock friction lab at Scripps, just at lower pressure.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p>
          <a:p>
            <a:endParaRPr lang="en-US" i="1" baseline="0" dirty="0" smtClean="0"/>
          </a:p>
          <a:p>
            <a:r>
              <a:rPr lang="en-US" baseline="0" dirty="0" smtClean="0"/>
              <a:t>Show this slide to students before they begin their experiments.  Tell them that it’s their job to figure out the analogies between the classroom activity and the seismic cycle on faults.</a:t>
            </a:r>
          </a:p>
          <a:p>
            <a:endParaRPr lang="en-US" baseline="0" dirty="0" smtClean="0"/>
          </a:p>
          <a:p>
            <a:r>
              <a:rPr lang="en-US" baseline="0" dirty="0" smtClean="0"/>
              <a:t>Show this slide to students after the experiments, and ask them to share out which part goes where.  Only show the next slide with answers after they figure it out.</a:t>
            </a:r>
          </a:p>
          <a:p>
            <a:endParaRPr lang="en-US" baseline="0" dirty="0" smtClean="0"/>
          </a:p>
          <a:p>
            <a:r>
              <a:rPr lang="en-US" sz="1200" b="1" i="0" kern="1200" dirty="0" smtClean="0">
                <a:solidFill>
                  <a:schemeClr val="tx1"/>
                </a:solidFill>
                <a:latin typeface="+mn-lt"/>
                <a:ea typeface="+mn-ea"/>
                <a:cs typeface="+mn-cs"/>
              </a:rPr>
              <a:t>IMAGE</a:t>
            </a:r>
            <a:r>
              <a:rPr lang="en-US" sz="1200" b="1" i="0" kern="1200" baseline="0" dirty="0" smtClean="0">
                <a:solidFill>
                  <a:schemeClr val="tx1"/>
                </a:solidFill>
                <a:latin typeface="+mn-lt"/>
                <a:ea typeface="+mn-ea"/>
                <a:cs typeface="+mn-cs"/>
              </a:rPr>
              <a:t> CREDITS:</a:t>
            </a:r>
          </a:p>
          <a:p>
            <a:r>
              <a:rPr lang="en-US" sz="1200" kern="1200" dirty="0" smtClean="0">
                <a:solidFill>
                  <a:schemeClr val="tx1"/>
                </a:solidFill>
                <a:latin typeface="+mn-lt"/>
                <a:ea typeface="+mn-ea"/>
                <a:cs typeface="+mn-cs"/>
              </a:rPr>
              <a:t> © 2001 Brooks/Cole - Thomson Learning.  Modified by Erica from </a:t>
            </a:r>
            <a:r>
              <a:rPr lang="en-US" sz="1200" u="sng" kern="1200" dirty="0" smtClean="0">
                <a:solidFill>
                  <a:schemeClr val="tx1"/>
                </a:solidFill>
                <a:latin typeface="+mn-lt"/>
                <a:ea typeface="+mn-ea"/>
                <a:cs typeface="+mn-cs"/>
                <a:hlinkClick r:id="rId3"/>
              </a:rPr>
              <a:t>http://archive.sciencewatch.com/ana/st/earthquakes2/10deceqRund/</a:t>
            </a:r>
            <a:r>
              <a:rPr lang="en-US" dirty="0" smtClean="0"/>
              <a:t> </a:t>
            </a:r>
          </a:p>
          <a:p>
            <a:r>
              <a:rPr lang="en-US" dirty="0" smtClean="0"/>
              <a:t>And</a:t>
            </a:r>
          </a:p>
          <a:p>
            <a:r>
              <a:rPr lang="en-US" dirty="0" smtClean="0"/>
              <a:t>Erica Mitchell</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baseline="0" dirty="0" smtClean="0"/>
              <a:t>This slide is for students.</a:t>
            </a:r>
          </a:p>
          <a:p>
            <a:endParaRPr lang="en-US" i="1" baseline="0" dirty="0" smtClean="0"/>
          </a:p>
          <a:p>
            <a:r>
              <a:rPr lang="en-US" b="0" i="0" dirty="0" smtClean="0">
                <a:latin typeface="Calibri" charset="0"/>
              </a:rPr>
              <a:t>The</a:t>
            </a:r>
            <a:r>
              <a:rPr lang="en-US" b="0" i="0" baseline="0" dirty="0" smtClean="0">
                <a:latin typeface="Calibri" charset="0"/>
              </a:rPr>
              <a:t> whole point of this lab is to get students to figure out the important parts of the seismic cycle on their own.  They should be able to tell you, at the end of the activity, that slow motion of tectonic plates drives earthquakes, that rock elasticity and rock friction are necessary for earthquakes to happen, that small earthquakes happen more often than large earthquakes, and that not all faults have earthquakes.</a:t>
            </a:r>
            <a:endParaRPr lang="en-US" baseline="0" dirty="0" smtClean="0"/>
          </a:p>
          <a:p>
            <a:endParaRPr lang="en-US" baseline="0" dirty="0" smtClean="0"/>
          </a:p>
          <a:p>
            <a:endParaRPr lang="en-US" baseline="0" dirty="0" smtClean="0"/>
          </a:p>
          <a:p>
            <a:r>
              <a:rPr lang="en-US" sz="1200" b="1" i="0" kern="1200" dirty="0" smtClean="0">
                <a:solidFill>
                  <a:schemeClr val="tx1"/>
                </a:solidFill>
                <a:latin typeface="+mn-lt"/>
                <a:ea typeface="+mn-ea"/>
                <a:cs typeface="+mn-cs"/>
              </a:rPr>
              <a:t>IMAGE</a:t>
            </a:r>
            <a:r>
              <a:rPr lang="en-US" sz="1200" b="1" i="0" kern="1200" baseline="0" dirty="0" smtClean="0">
                <a:solidFill>
                  <a:schemeClr val="tx1"/>
                </a:solidFill>
                <a:latin typeface="+mn-lt"/>
                <a:ea typeface="+mn-ea"/>
                <a:cs typeface="+mn-cs"/>
              </a:rPr>
              <a:t> CREDITS:</a:t>
            </a:r>
          </a:p>
          <a:p>
            <a:r>
              <a:rPr lang="en-US" sz="1200" kern="1200" dirty="0" smtClean="0">
                <a:solidFill>
                  <a:schemeClr val="tx1"/>
                </a:solidFill>
                <a:latin typeface="+mn-lt"/>
                <a:ea typeface="+mn-ea"/>
                <a:cs typeface="+mn-cs"/>
              </a:rPr>
              <a:t> © 2001 Brooks/Cole - Thomson Learning.  Modified by Erica from </a:t>
            </a:r>
            <a:r>
              <a:rPr lang="en-US" sz="1200" u="sng" kern="1200" dirty="0" smtClean="0">
                <a:solidFill>
                  <a:schemeClr val="tx1"/>
                </a:solidFill>
                <a:latin typeface="+mn-lt"/>
                <a:ea typeface="+mn-ea"/>
                <a:cs typeface="+mn-cs"/>
                <a:hlinkClick r:id="rId3"/>
              </a:rPr>
              <a:t>http://archive.sciencewatch.com/ana/st/earthquakes2/10deceqRund/</a:t>
            </a:r>
            <a:r>
              <a:rPr lang="en-US" dirty="0" smtClean="0"/>
              <a:t> </a:t>
            </a:r>
          </a:p>
          <a:p>
            <a:r>
              <a:rPr lang="en-US" dirty="0" smtClean="0"/>
              <a:t>And</a:t>
            </a:r>
          </a:p>
          <a:p>
            <a:r>
              <a:rPr lang="en-US" dirty="0" smtClean="0"/>
              <a:t>Erica Mitchell</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smtClean="0"/>
              <a:t>This slide is for students.</a:t>
            </a:r>
          </a:p>
          <a:p>
            <a:endParaRPr lang="en-US" dirty="0" smtClean="0"/>
          </a:p>
          <a:p>
            <a:r>
              <a:rPr lang="en-US" dirty="0" smtClean="0"/>
              <a:t>This purpose</a:t>
            </a:r>
            <a:r>
              <a:rPr lang="en-US" baseline="0" dirty="0" smtClean="0"/>
              <a:t> of this slide is to review the basics of the seismic cycle, and what to do during an earthquake.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youtube.com/watch?v=FW-TkpvKPl0" TargetMode="External"/><Relationship Id="rId4" Type="http://schemas.openxmlformats.org/officeDocument/2006/relationships/image" Target="../media/image3.jpeg"/><Relationship Id="rId5" Type="http://schemas.openxmlformats.org/officeDocument/2006/relationships/hyperlink" Target="http://www.youtube.com/watch?v=JESaE_vFNKY" TargetMode="External"/><Relationship Id="rId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5.png"/><Relationship Id="rId1" Type="http://schemas.openxmlformats.org/officeDocument/2006/relationships/video" Target="file://localhost/Users/emitchell/Desktop/gk12/digital_lesson_plans_erica/L5_stick_slip/images/ShakeOut_mapview_lowres.mov" TargetMode="Externa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M3WHIHgy75c" TargetMode="External"/><Relationship Id="rId4" Type="http://schemas.openxmlformats.org/officeDocument/2006/relationships/image" Target="../media/image6.tiff"/><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earthquake.usgs.gov/learn/animations/animation.php?flash_title=Elastic+Rebound&amp;flash_file=elasticrebound&amp;flash_width=300&amp;flash_height=350" TargetMode="External"/><Relationship Id="rId4" Type="http://schemas.openxmlformats.org/officeDocument/2006/relationships/image" Target="../media/image7.tiff"/><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4" Type="http://schemas.openxmlformats.org/officeDocument/2006/relationships/image" Target="../media/image9.tiff"/><Relationship Id="rId5" Type="http://schemas.openxmlformats.org/officeDocument/2006/relationships/image" Target="../media/image10.tiff"/><Relationship Id="rId6" Type="http://schemas.openxmlformats.org/officeDocument/2006/relationships/image" Target="../media/image11.jpeg"/><Relationship Id="rId7" Type="http://schemas.openxmlformats.org/officeDocument/2006/relationships/image" Target="../media/image12.gif"/><Relationship Id="rId8" Type="http://schemas.openxmlformats.org/officeDocument/2006/relationships/image" Target="../media/image13.jpe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7.pdf"/><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9.pdf"/><Relationship Id="rId4" Type="http://schemas.openxmlformats.org/officeDocument/2006/relationships/image" Target="../media/image20.png"/><Relationship Id="rId5" Type="http://schemas.openxmlformats.org/officeDocument/2006/relationships/image" Target="../media/image21.pdf"/><Relationship Id="rId6"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9.pdf"/><Relationship Id="rId4" Type="http://schemas.openxmlformats.org/officeDocument/2006/relationships/image" Target="../media/image20.png"/><Relationship Id="rId5" Type="http://schemas.openxmlformats.org/officeDocument/2006/relationships/image" Target="../media/image21.pdf"/><Relationship Id="rId6"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Stick-Slip:  A lab activity on Earthquake mechanics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Subtitle 5"/>
          <p:cNvSpPr>
            <a:spLocks noGrp="1"/>
          </p:cNvSpPr>
          <p:nvPr>
            <p:ph type="subTitle" idx="1"/>
          </p:nvPr>
        </p:nvSpPr>
        <p:spPr/>
        <p:txBody>
          <a:bodyPr/>
          <a:lstStyle/>
          <a:p>
            <a:endParaRPr lang="en-US"/>
          </a:p>
        </p:txBody>
      </p:sp>
      <p:sp>
        <p:nvSpPr>
          <p:cNvPr id="7" name="TextBox 6"/>
          <p:cNvSpPr txBox="1"/>
          <p:nvPr/>
        </p:nvSpPr>
        <p:spPr>
          <a:xfrm>
            <a:off x="5407966" y="5883870"/>
            <a:ext cx="3050234" cy="369332"/>
          </a:xfrm>
          <a:prstGeom prst="rect">
            <a:avLst/>
          </a:prstGeom>
          <a:noFill/>
        </p:spPr>
        <p:txBody>
          <a:bodyPr wrap="none" rtlCol="0">
            <a:spAutoFit/>
          </a:bodyPr>
          <a:lstStyle/>
          <a:p>
            <a:r>
              <a:rPr lang="en-US" dirty="0" smtClean="0"/>
              <a:t>M7.2 Mexicali, Mexico 2010</a:t>
            </a:r>
            <a:endParaRPr lang="en-US" dirty="0"/>
          </a:p>
        </p:txBody>
      </p:sp>
      <p:sp>
        <p:nvSpPr>
          <p:cNvPr id="10" name="TextBox 9"/>
          <p:cNvSpPr txBox="1"/>
          <p:nvPr/>
        </p:nvSpPr>
        <p:spPr>
          <a:xfrm>
            <a:off x="685800" y="5883870"/>
            <a:ext cx="3002219" cy="369332"/>
          </a:xfrm>
          <a:prstGeom prst="rect">
            <a:avLst/>
          </a:prstGeom>
          <a:noFill/>
        </p:spPr>
        <p:txBody>
          <a:bodyPr wrap="none" rtlCol="0">
            <a:spAutoFit/>
          </a:bodyPr>
          <a:lstStyle/>
          <a:p>
            <a:r>
              <a:rPr lang="en-US" dirty="0" smtClean="0"/>
              <a:t>M6.9 Loma </a:t>
            </a:r>
            <a:r>
              <a:rPr lang="en-US" dirty="0" err="1" smtClean="0"/>
              <a:t>Prieta</a:t>
            </a:r>
            <a:r>
              <a:rPr lang="en-US" dirty="0" smtClean="0"/>
              <a:t>, CA 1989</a:t>
            </a:r>
            <a:endParaRPr lang="en-US" dirty="0"/>
          </a:p>
        </p:txBody>
      </p:sp>
      <p:pic>
        <p:nvPicPr>
          <p:cNvPr id="12" name="Picture 11" descr="LomaPrieta-Marina-crushed-car.jpeg">
            <a:hlinkClick r:id="rId3"/>
          </p:cNvPr>
          <p:cNvPicPr>
            <a:picLocks noChangeAspect="1"/>
          </p:cNvPicPr>
          <p:nvPr/>
        </p:nvPicPr>
        <p:blipFill>
          <a:blip r:embed="rId4"/>
          <a:stretch>
            <a:fillRect/>
          </a:stretch>
        </p:blipFill>
        <p:spPr>
          <a:xfrm>
            <a:off x="290040" y="3221347"/>
            <a:ext cx="3936582" cy="2662523"/>
          </a:xfrm>
          <a:prstGeom prst="rect">
            <a:avLst/>
          </a:prstGeom>
        </p:spPr>
      </p:pic>
      <p:pic>
        <p:nvPicPr>
          <p:cNvPr id="13" name="Picture 12" descr="Mexicali-Earthquake-10.jpg">
            <a:hlinkClick r:id="rId5"/>
          </p:cNvPr>
          <p:cNvPicPr>
            <a:picLocks noChangeAspect="1"/>
          </p:cNvPicPr>
          <p:nvPr/>
        </p:nvPicPr>
        <p:blipFill>
          <a:blip r:embed="rId6"/>
          <a:stretch>
            <a:fillRect/>
          </a:stretch>
        </p:blipFill>
        <p:spPr>
          <a:xfrm>
            <a:off x="5030851" y="3263351"/>
            <a:ext cx="3494024" cy="2620518"/>
          </a:xfrm>
          <a:prstGeom prst="rect">
            <a:avLst/>
          </a:prstGeom>
        </p:spPr>
      </p:pic>
      <p:sp>
        <p:nvSpPr>
          <p:cNvPr id="14" name="TextBox 13"/>
          <p:cNvSpPr txBox="1"/>
          <p:nvPr/>
        </p:nvSpPr>
        <p:spPr>
          <a:xfrm>
            <a:off x="3413125" y="6064250"/>
            <a:ext cx="184666" cy="369332"/>
          </a:xfrm>
          <a:prstGeom prst="rect">
            <a:avLst/>
          </a:prstGeom>
          <a:noFill/>
        </p:spPr>
        <p:txBody>
          <a:bodyPr wrap="none" rtlCol="0">
            <a:spAutoFit/>
          </a:bodyPr>
          <a:lstStyle/>
          <a:p>
            <a:endParaRPr lang="en-US" dirty="0"/>
          </a:p>
        </p:txBody>
      </p:sp>
      <p:sp>
        <p:nvSpPr>
          <p:cNvPr id="15" name="TextBox 14"/>
          <p:cNvSpPr txBox="1"/>
          <p:nvPr/>
        </p:nvSpPr>
        <p:spPr>
          <a:xfrm>
            <a:off x="3210318" y="6341013"/>
            <a:ext cx="2593641" cy="369332"/>
          </a:xfrm>
          <a:prstGeom prst="rect">
            <a:avLst/>
          </a:prstGeom>
          <a:noFill/>
        </p:spPr>
        <p:txBody>
          <a:bodyPr wrap="none" rtlCol="0">
            <a:spAutoFit/>
          </a:bodyPr>
          <a:lstStyle/>
          <a:p>
            <a:r>
              <a:rPr lang="en-US" dirty="0" smtClean="0"/>
              <a:t>Click images for movies</a:t>
            </a:r>
            <a:endParaRPr lang="en-US" dirty="0"/>
          </a:p>
        </p:txBody>
      </p:sp>
      <p:sp>
        <p:nvSpPr>
          <p:cNvPr id="16" name="TextBox 15"/>
          <p:cNvSpPr txBox="1"/>
          <p:nvPr/>
        </p:nvSpPr>
        <p:spPr>
          <a:xfrm>
            <a:off x="2196540" y="2560231"/>
            <a:ext cx="7187070" cy="646331"/>
          </a:xfrm>
          <a:prstGeom prst="rect">
            <a:avLst/>
          </a:prstGeom>
          <a:noFill/>
        </p:spPr>
        <p:txBody>
          <a:bodyPr wrap="square" rtlCol="0">
            <a:spAutoFit/>
          </a:bodyPr>
          <a:lstStyle/>
          <a:p>
            <a:r>
              <a:rPr lang="en-US" dirty="0" smtClean="0"/>
              <a:t>Question of the day: What causes an earthquake?</a:t>
            </a:r>
          </a:p>
          <a:p>
            <a:r>
              <a:rPr lang="en-US" dirty="0" smtClean="0"/>
              <a:t>Do all faults have earthquakes?</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a:p>
        </p:txBody>
      </p:sp>
      <p:sp>
        <p:nvSpPr>
          <p:cNvPr id="3" name="Title 2"/>
          <p:cNvSpPr>
            <a:spLocks noGrp="1"/>
          </p:cNvSpPr>
          <p:nvPr>
            <p:ph type="title"/>
          </p:nvPr>
        </p:nvSpPr>
        <p:spPr>
          <a:xfrm>
            <a:off x="395887" y="387350"/>
            <a:ext cx="8534400" cy="758952"/>
          </a:xfrm>
        </p:spPr>
        <p:txBody>
          <a:bodyPr/>
          <a:lstStyle/>
          <a:p>
            <a:r>
              <a:rPr lang="en-US" dirty="0" smtClean="0"/>
              <a:t>Scenario: M7.8 on San Andreas Fault  (overdue!)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ShakeOut_mapview_lowres.mov">
            <a:hlinkClick r:id="" action="ppaction://media"/>
          </p:cNvPr>
          <p:cNvPicPr/>
          <p:nvPr>
            <a:videoFile r:link="rId1"/>
          </p:nvPr>
        </p:nvPicPr>
        <p:blipFill>
          <a:blip r:embed="rId4"/>
          <a:stretch>
            <a:fillRect/>
          </a:stretch>
        </p:blipFill>
        <p:spPr>
          <a:xfrm>
            <a:off x="587375" y="1707683"/>
            <a:ext cx="8128000" cy="4572000"/>
          </a:xfrm>
          <a:prstGeom prst="rect">
            <a:avLst/>
          </a:prstGeom>
        </p:spPr>
      </p:pic>
      <p:sp>
        <p:nvSpPr>
          <p:cNvPr id="7" name="TextBox 6"/>
          <p:cNvSpPr txBox="1"/>
          <p:nvPr/>
        </p:nvSpPr>
        <p:spPr>
          <a:xfrm>
            <a:off x="6321233" y="1338351"/>
            <a:ext cx="2394142" cy="369332"/>
          </a:xfrm>
          <a:prstGeom prst="rect">
            <a:avLst/>
          </a:prstGeom>
          <a:noFill/>
        </p:spPr>
        <p:txBody>
          <a:bodyPr wrap="none" rtlCol="0">
            <a:spAutoFit/>
          </a:bodyPr>
          <a:lstStyle/>
          <a:p>
            <a:r>
              <a:rPr lang="en-US" dirty="0" smtClean="0"/>
              <a:t>Click image for movie</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187950"/>
            <a:ext cx="5867400" cy="1219200"/>
          </a:xfrm>
        </p:spPr>
        <p:txBody>
          <a:bodyPr/>
          <a:lstStyle/>
          <a:p>
            <a:r>
              <a:rPr lang="en-US" dirty="0" smtClean="0"/>
              <a:t>Earthquake hits!  What should you do?</a:t>
            </a:r>
            <a:endParaRPr lang="en-US" dirty="0"/>
          </a:p>
        </p:txBody>
      </p:sp>
      <p:pic>
        <p:nvPicPr>
          <p:cNvPr id="7" name="Picture Placeholder 6" descr="dropcovervideo.tiff">
            <a:hlinkClick r:id="rId3"/>
          </p:cNvPr>
          <p:cNvPicPr>
            <a:picLocks noGrp="1" noChangeAspect="1"/>
          </p:cNvPicPr>
          <p:nvPr>
            <p:ph type="pic" idx="1"/>
          </p:nvPr>
        </p:nvPicPr>
        <p:blipFill>
          <a:blip r:embed="rId4"/>
          <a:srcRect t="-9148" b="-9148"/>
          <a:stretch>
            <a:fillRect/>
          </a:stretch>
        </p:blipFill>
        <p:spPr/>
      </p:pic>
      <p:sp>
        <p:nvSpPr>
          <p:cNvPr id="4" name="Text Placeholder 3"/>
          <p:cNvSpPr>
            <a:spLocks noGrp="1"/>
          </p:cNvSpPr>
          <p:nvPr>
            <p:ph type="body" sz="half" idx="2"/>
          </p:nvPr>
        </p:nvSpPr>
        <p:spPr/>
        <p:txBody>
          <a:bodyPr/>
          <a:lstStyle/>
          <a:p>
            <a:r>
              <a:rPr lang="en-US" dirty="0" smtClean="0"/>
              <a:t>What are two likely ways to get injured during an earthquake?</a:t>
            </a:r>
          </a:p>
          <a:p>
            <a:endParaRPr lang="en-US" dirty="0" smtClean="0"/>
          </a:p>
          <a:p>
            <a:endParaRPr lang="en-US" dirty="0" smtClean="0"/>
          </a:p>
          <a:p>
            <a:endParaRPr lang="en-US" dirty="0" smtClean="0"/>
          </a:p>
          <a:p>
            <a:endParaRPr lang="en-US" dirty="0" smtClean="0"/>
          </a:p>
          <a:p>
            <a:endParaRPr lang="en-US" dirty="0" smtClean="0"/>
          </a:p>
          <a:p>
            <a:r>
              <a:rPr lang="en-US" dirty="0" smtClean="0"/>
              <a:t>What do you need to remember?</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TextBox 7"/>
          <p:cNvSpPr txBox="1"/>
          <p:nvPr/>
        </p:nvSpPr>
        <p:spPr>
          <a:xfrm>
            <a:off x="4591081" y="4659868"/>
            <a:ext cx="2394142" cy="369332"/>
          </a:xfrm>
          <a:prstGeom prst="rect">
            <a:avLst/>
          </a:prstGeom>
          <a:noFill/>
        </p:spPr>
        <p:txBody>
          <a:bodyPr wrap="none" rtlCol="0">
            <a:spAutoFit/>
          </a:bodyPr>
          <a:lstStyle/>
          <a:p>
            <a:r>
              <a:rPr lang="en-US" dirty="0" smtClean="0"/>
              <a:t>Click image for movie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Click image for movie</a:t>
            </a:r>
            <a:endParaRPr lang="en-US" dirty="0"/>
          </a:p>
        </p:txBody>
      </p:sp>
      <p:sp>
        <p:nvSpPr>
          <p:cNvPr id="4" name="Text Placeholder 3"/>
          <p:cNvSpPr>
            <a:spLocks noGrp="1"/>
          </p:cNvSpPr>
          <p:nvPr>
            <p:ph type="body" sz="half" idx="2"/>
          </p:nvPr>
        </p:nvSpPr>
        <p:spPr/>
        <p:txBody>
          <a:bodyPr/>
          <a:lstStyle/>
          <a:p>
            <a:pPr algn="ctr"/>
            <a:r>
              <a:rPr lang="en-US" sz="4800" dirty="0" smtClean="0"/>
              <a:t>The Seismic Cycle</a:t>
            </a:r>
            <a:endParaRPr lang="en-US" sz="4800"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Placeholder 9" descr="rebound_photo.tiff">
            <a:hlinkClick r:id="rId3"/>
          </p:cNvPr>
          <p:cNvPicPr>
            <a:picLocks noGrp="1" noChangeAspect="1"/>
          </p:cNvPicPr>
          <p:nvPr>
            <p:ph type="pic" idx="1"/>
          </p:nvPr>
        </p:nvPicPr>
        <p:blipFill>
          <a:blip r:embed="rId4"/>
          <a:srcRect l="-17193" r="-17193"/>
          <a:stretch>
            <a:fillRect/>
          </a:stretch>
        </p:blip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Placeholder 8" descr="start.tiff"/>
          <p:cNvPicPr>
            <a:picLocks noGrp="1" noChangeAspect="1"/>
          </p:cNvPicPr>
          <p:nvPr>
            <p:ph type="pic" idx="1"/>
          </p:nvPr>
        </p:nvPicPr>
        <p:blipFill>
          <a:blip r:embed="rId3"/>
          <a:srcRect l="-3904" r="-3904"/>
          <a:stretch>
            <a:fillRect/>
          </a:stretch>
        </p:blipFill>
        <p:spPr>
          <a:xfrm>
            <a:off x="2918992" y="917580"/>
            <a:ext cx="2218801" cy="1613674"/>
          </a:xfrm>
        </p:spPr>
      </p:pic>
      <p:sp>
        <p:nvSpPr>
          <p:cNvPr id="4" name="Text Placeholder 3"/>
          <p:cNvSpPr>
            <a:spLocks noGrp="1"/>
          </p:cNvSpPr>
          <p:nvPr>
            <p:ph type="body" sz="half" idx="2"/>
          </p:nvPr>
        </p:nvSpPr>
        <p:spPr>
          <a:xfrm>
            <a:off x="301752" y="1517884"/>
            <a:ext cx="2438400" cy="5257800"/>
          </a:xfrm>
        </p:spPr>
        <p:txBody>
          <a:bodyPr/>
          <a:lstStyle/>
          <a:p>
            <a:pPr marL="342900" indent="-342900">
              <a:buAutoNum type="arabicParenR"/>
            </a:pPr>
            <a:r>
              <a:rPr lang="en-US" dirty="0" smtClean="0"/>
              <a:t>Motion of tectonic plates drives motion on faults.</a:t>
            </a:r>
          </a:p>
          <a:p>
            <a:pPr marL="342900" indent="-342900"/>
            <a:endParaRPr lang="en-US" dirty="0" smtClean="0"/>
          </a:p>
          <a:p>
            <a:pPr marL="342900" indent="-342900">
              <a:buAutoNum type="arabicParenR"/>
            </a:pPr>
            <a:r>
              <a:rPr lang="en-US" dirty="0" smtClean="0"/>
              <a:t>When the fault sticks due to friction, the rocks deform like a spring</a:t>
            </a:r>
          </a:p>
          <a:p>
            <a:pPr marL="342900" indent="-342900">
              <a:buAutoNum type="arabicParenR"/>
            </a:pPr>
            <a:endParaRPr lang="en-US" dirty="0" smtClean="0"/>
          </a:p>
          <a:p>
            <a:pPr marL="342900" indent="-342900">
              <a:buAutoNum type="arabicParenR"/>
            </a:pPr>
            <a:r>
              <a:rPr lang="en-US" dirty="0" smtClean="0"/>
              <a:t>When the fault breaks (overcomes friction), the rocks snap back.  This produces seismic waves (an earthquake).</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9" descr="snapped.tiff"/>
          <p:cNvPicPr>
            <a:picLocks noChangeAspect="1"/>
          </p:cNvPicPr>
          <p:nvPr/>
        </p:nvPicPr>
        <p:blipFill>
          <a:blip r:embed="rId4"/>
          <a:stretch>
            <a:fillRect/>
          </a:stretch>
        </p:blipFill>
        <p:spPr>
          <a:xfrm>
            <a:off x="3000376" y="4603750"/>
            <a:ext cx="2137417" cy="1695684"/>
          </a:xfrm>
          <a:prstGeom prst="rect">
            <a:avLst/>
          </a:prstGeom>
        </p:spPr>
      </p:pic>
      <p:pic>
        <p:nvPicPr>
          <p:cNvPr id="11" name="Picture 10" descr="bent.tiff"/>
          <p:cNvPicPr>
            <a:picLocks noChangeAspect="1"/>
          </p:cNvPicPr>
          <p:nvPr/>
        </p:nvPicPr>
        <p:blipFill>
          <a:blip r:embed="rId5"/>
          <a:stretch>
            <a:fillRect/>
          </a:stretch>
        </p:blipFill>
        <p:spPr>
          <a:xfrm>
            <a:off x="2984500" y="2738979"/>
            <a:ext cx="2137417" cy="1668748"/>
          </a:xfrm>
          <a:prstGeom prst="rect">
            <a:avLst/>
          </a:prstGeom>
        </p:spPr>
      </p:pic>
      <p:pic>
        <p:nvPicPr>
          <p:cNvPr id="12" name="Picture 11" descr="spring"/>
          <p:cNvPicPr>
            <a:picLocks noChangeAspect="1"/>
          </p:cNvPicPr>
          <p:nvPr/>
        </p:nvPicPr>
        <p:blipFill>
          <a:blip r:embed="rId6"/>
          <a:stretch>
            <a:fillRect/>
          </a:stretch>
        </p:blipFill>
        <p:spPr>
          <a:xfrm>
            <a:off x="6002521" y="3031490"/>
            <a:ext cx="1944624" cy="1112520"/>
          </a:xfrm>
          <a:prstGeom prst="rect">
            <a:avLst/>
          </a:prstGeom>
        </p:spPr>
      </p:pic>
      <p:pic>
        <p:nvPicPr>
          <p:cNvPr id="14" name="Picture 13" descr="tectonicsbig"/>
          <p:cNvPicPr>
            <a:picLocks noChangeAspect="1"/>
          </p:cNvPicPr>
          <p:nvPr/>
        </p:nvPicPr>
        <p:blipFill>
          <a:blip r:embed="rId7"/>
          <a:stretch>
            <a:fillRect/>
          </a:stretch>
        </p:blipFill>
        <p:spPr>
          <a:xfrm>
            <a:off x="5470652" y="917580"/>
            <a:ext cx="3044952" cy="1685528"/>
          </a:xfrm>
          <a:prstGeom prst="rect">
            <a:avLst/>
          </a:prstGeom>
        </p:spPr>
      </p:pic>
      <p:pic>
        <p:nvPicPr>
          <p:cNvPr id="15" name="Picture 14" descr="earthquake"/>
          <p:cNvPicPr>
            <a:picLocks noChangeAspect="1"/>
          </p:cNvPicPr>
          <p:nvPr/>
        </p:nvPicPr>
        <p:blipFill>
          <a:blip r:embed="rId8"/>
          <a:stretch>
            <a:fillRect/>
          </a:stretch>
        </p:blipFill>
        <p:spPr>
          <a:xfrm>
            <a:off x="5788152" y="4407727"/>
            <a:ext cx="2594493" cy="182856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4995284"/>
            <a:ext cx="4946904" cy="1253116"/>
          </a:xfrm>
        </p:spPr>
        <p:txBody>
          <a:bodyPr/>
          <a:lstStyle/>
          <a:p>
            <a:r>
              <a:rPr lang="en-US" dirty="0" smtClean="0"/>
              <a:t>Stick-slip experiments: Miniature earthquakes in the laboratory</a:t>
            </a:r>
            <a:br>
              <a:rPr lang="en-US" dirty="0" smtClean="0"/>
            </a:br>
            <a:endParaRPr lang="en-US" dirty="0"/>
          </a:p>
        </p:txBody>
      </p:sp>
      <p:pic>
        <p:nvPicPr>
          <p:cNvPr id="7" name="Picture Placeholder 6" descr="erica_lab.jpg"/>
          <p:cNvPicPr>
            <a:picLocks noGrp="1" noChangeAspect="1"/>
          </p:cNvPicPr>
          <p:nvPr>
            <p:ph type="pic" idx="1"/>
          </p:nvPr>
        </p:nvPicPr>
        <p:blipFill>
          <a:blip r:embed="rId3"/>
          <a:srcRect l="-1563" r="-1563"/>
          <a:stretch>
            <a:fillRect/>
          </a:stretch>
        </p:blipFill>
        <p:spPr/>
      </p:pic>
      <p:sp>
        <p:nvSpPr>
          <p:cNvPr id="4" name="Text Placeholder 3"/>
          <p:cNvSpPr>
            <a:spLocks noGrp="1"/>
          </p:cNvSpPr>
          <p:nvPr>
            <p:ph type="body" sz="half" idx="2"/>
          </p:nvPr>
        </p:nvSpPr>
        <p:spPr/>
        <p:txBody>
          <a:bodyPr/>
          <a:lstStyle/>
          <a:p>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7" descr="sample.jpg"/>
          <p:cNvPicPr>
            <a:picLocks noChangeAspect="1"/>
          </p:cNvPicPr>
          <p:nvPr/>
        </p:nvPicPr>
        <p:blipFill>
          <a:blip r:embed="rId4"/>
          <a:stretch>
            <a:fillRect/>
          </a:stretch>
        </p:blipFill>
        <p:spPr>
          <a:xfrm>
            <a:off x="301752" y="990600"/>
            <a:ext cx="3378200" cy="2533650"/>
          </a:xfrm>
          <a:prstGeom prst="rect">
            <a:avLst/>
          </a:prstGeom>
        </p:spPr>
      </p:pic>
      <p:pic>
        <p:nvPicPr>
          <p:cNvPr id="9" name="Picture 8" descr="sample after.jpg"/>
          <p:cNvPicPr>
            <a:picLocks noChangeAspect="1"/>
          </p:cNvPicPr>
          <p:nvPr/>
        </p:nvPicPr>
        <p:blipFill>
          <a:blip r:embed="rId5"/>
          <a:stretch>
            <a:fillRect/>
          </a:stretch>
        </p:blipFill>
        <p:spPr>
          <a:xfrm>
            <a:off x="301626" y="3651250"/>
            <a:ext cx="3417646" cy="2563234"/>
          </a:xfrm>
          <a:prstGeom prst="rect">
            <a:avLst/>
          </a:prstGeom>
        </p:spPr>
      </p:pic>
      <p:sp>
        <p:nvSpPr>
          <p:cNvPr id="10" name="TextBox 9"/>
          <p:cNvSpPr txBox="1"/>
          <p:nvPr/>
        </p:nvSpPr>
        <p:spPr>
          <a:xfrm>
            <a:off x="1063625" y="911225"/>
            <a:ext cx="2270125" cy="646331"/>
          </a:xfrm>
          <a:prstGeom prst="rect">
            <a:avLst/>
          </a:prstGeom>
          <a:noFill/>
        </p:spPr>
        <p:txBody>
          <a:bodyPr wrap="square" rtlCol="0">
            <a:spAutoFit/>
          </a:bodyPr>
          <a:lstStyle/>
          <a:p>
            <a:r>
              <a:rPr lang="en-US" sz="3600" dirty="0" smtClean="0">
                <a:solidFill>
                  <a:schemeClr val="bg1"/>
                </a:solidFill>
              </a:rPr>
              <a:t>Before</a:t>
            </a:r>
            <a:endParaRPr lang="en-US" sz="3600" dirty="0">
              <a:solidFill>
                <a:schemeClr val="bg1"/>
              </a:solidFill>
            </a:endParaRPr>
          </a:p>
        </p:txBody>
      </p:sp>
      <p:sp>
        <p:nvSpPr>
          <p:cNvPr id="11" name="TextBox 10"/>
          <p:cNvSpPr txBox="1"/>
          <p:nvPr/>
        </p:nvSpPr>
        <p:spPr>
          <a:xfrm>
            <a:off x="1409827" y="3651250"/>
            <a:ext cx="2270125" cy="646331"/>
          </a:xfrm>
          <a:prstGeom prst="rect">
            <a:avLst/>
          </a:prstGeom>
          <a:noFill/>
        </p:spPr>
        <p:txBody>
          <a:bodyPr wrap="square" rtlCol="0">
            <a:spAutoFit/>
          </a:bodyPr>
          <a:lstStyle/>
          <a:p>
            <a:r>
              <a:rPr lang="en-US" sz="3600" dirty="0" smtClean="0">
                <a:solidFill>
                  <a:schemeClr val="bg1"/>
                </a:solidFill>
              </a:rPr>
              <a:t>After</a:t>
            </a:r>
            <a:endParaRPr lang="en-US" sz="36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Rectangle 9"/>
          <p:cNvSpPr/>
          <p:nvPr/>
        </p:nvSpPr>
        <p:spPr>
          <a:xfrm>
            <a:off x="1554635" y="2286000"/>
            <a:ext cx="5969000" cy="304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1752" y="364680"/>
            <a:ext cx="8534400" cy="758952"/>
          </a:xfrm>
        </p:spPr>
        <p:txBody>
          <a:bodyPr>
            <a:normAutofit fontScale="90000"/>
          </a:bodyPr>
          <a:lstStyle/>
          <a:p>
            <a:r>
              <a:rPr lang="en-US" dirty="0" smtClean="0"/>
              <a:t>Stick-slip experiments: Miniature earthquakes in the classroom!</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pic>
        <p:nvPicPr>
          <p:cNvPr id="9" name="Content Placeholder 8" descr="stickslip.pdf"/>
          <p:cNvPicPr>
            <a:picLocks noGrp="1" noChangeAspect="1"/>
          </p:cNvPicPr>
          <p:nvPr>
            <p:ph sz="quarter" idx="1"/>
          </p:nvPr>
        </p:nvPicPr>
        <mc:AlternateContent>
          <mc:Choice xmlns:ma="http://schemas.microsoft.com/office/mac/drawingml/2008/main" Requires="ma">
            <p:blipFill>
              <a:blip r:embed="rId3"/>
              <a:srcRect l="-21866" r="-21866"/>
              <a:stretch>
                <a:fillRect/>
              </a:stretch>
            </p:blipFill>
          </mc:Choice>
          <mc:Fallback>
            <p:blipFill>
              <a:blip r:embed="rId4"/>
              <a:srcRect l="-21866" r="-21866"/>
              <a:stretch>
                <a:fillRect/>
              </a:stretch>
            </p:blipFill>
          </mc:Fallback>
        </mc:AlternateContent>
        <p:spPr>
          <a:xfrm>
            <a:off x="-31623" y="1994068"/>
            <a:ext cx="8503920" cy="4572000"/>
          </a:xfr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deform_fault_matching.pdf"/>
          <p:cNvPicPr>
            <a:picLocks noGrp="1" noChangeAspect="1"/>
          </p:cNvPicPr>
          <p:nvPr>
            <p:ph sz="quarter" idx="1"/>
          </p:nvPr>
        </p:nvPicPr>
        <mc:AlternateContent>
          <mc:Choice xmlns:ma="http://schemas.microsoft.com/office/mac/drawingml/2008/main" Requires="ma">
            <p:blipFill>
              <a:blip r:embed="rId3"/>
              <a:srcRect l="-21866" r="-21866"/>
              <a:stretch>
                <a:fillRect/>
              </a:stretch>
            </p:blipFill>
          </mc:Choice>
          <mc:Fallback>
            <p:blipFill>
              <a:blip r:embed="rId4"/>
              <a:srcRect l="-21866" r="-21866"/>
              <a:stretch>
                <a:fillRect/>
              </a:stretch>
            </p:blipFill>
          </mc:Fallback>
        </mc:AlternateContent>
        <p:spPr>
          <a:xfrm>
            <a:off x="2114026" y="668551"/>
            <a:ext cx="8372626" cy="4501412"/>
          </a:xfrm>
        </p:spPr>
      </p:pic>
      <p:sp>
        <p:nvSpPr>
          <p:cNvPr id="3" name="Title 2"/>
          <p:cNvSpPr>
            <a:spLocks noGrp="1"/>
          </p:cNvSpPr>
          <p:nvPr>
            <p:ph type="title"/>
          </p:nvPr>
        </p:nvSpPr>
        <p:spPr/>
        <p:txBody>
          <a:bodyPr/>
          <a:lstStyle/>
          <a:p>
            <a:r>
              <a:rPr lang="en-US" dirty="0" smtClean="0"/>
              <a:t>Connect experiments to natural faults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descr="stickslip.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915910" y="2358066"/>
            <a:ext cx="8875059"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deform_fault_matching.pdf"/>
          <p:cNvPicPr>
            <a:picLocks noGrp="1" noChangeAspect="1"/>
          </p:cNvPicPr>
          <p:nvPr>
            <p:ph sz="quarter" idx="1"/>
          </p:nvPr>
        </p:nvPicPr>
        <mc:AlternateContent>
          <mc:Choice xmlns:ma="http://schemas.microsoft.com/office/mac/drawingml/2008/main" Requires="ma">
            <p:blipFill>
              <a:blip r:embed="rId3"/>
              <a:srcRect l="-21866" r="-21866"/>
              <a:stretch>
                <a:fillRect/>
              </a:stretch>
            </p:blipFill>
          </mc:Choice>
          <mc:Fallback>
            <p:blipFill>
              <a:blip r:embed="rId4"/>
              <a:srcRect l="-21866" r="-21866"/>
              <a:stretch>
                <a:fillRect/>
              </a:stretch>
            </p:blipFill>
          </mc:Fallback>
        </mc:AlternateContent>
        <p:spPr>
          <a:xfrm>
            <a:off x="2114026" y="668551"/>
            <a:ext cx="8372626" cy="4501412"/>
          </a:xfrm>
        </p:spPr>
      </p:pic>
      <p:sp>
        <p:nvSpPr>
          <p:cNvPr id="3" name="Title 2"/>
          <p:cNvSpPr>
            <a:spLocks noGrp="1"/>
          </p:cNvSpPr>
          <p:nvPr>
            <p:ph type="title"/>
          </p:nvPr>
        </p:nvSpPr>
        <p:spPr/>
        <p:txBody>
          <a:bodyPr/>
          <a:lstStyle/>
          <a:p>
            <a:r>
              <a:rPr lang="en-US" dirty="0" smtClean="0"/>
              <a:t>Connect experiments to natural faults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descr="stickslip.pdf"/>
          <p:cNvPicPr>
            <a:picLocks noChangeAspect="1"/>
          </p:cNvPicPr>
          <p:nvPr/>
        </p:nvPicPr>
        <mc:AlternateContent>
          <mc:Choice xmlns:ma="http://schemas.microsoft.com/office/mac/drawingml/2008/main" Requires="ma">
            <p:blipFill>
              <a:blip r:embed="rId5"/>
              <a:stretch>
                <a:fillRect/>
              </a:stretch>
            </p:blipFill>
          </mc:Choice>
          <mc:Fallback>
            <p:blipFill>
              <a:blip r:embed="rId6"/>
              <a:stretch>
                <a:fillRect/>
              </a:stretch>
            </p:blipFill>
          </mc:Fallback>
        </mc:AlternateContent>
        <p:spPr>
          <a:xfrm>
            <a:off x="-915910" y="2358066"/>
            <a:ext cx="8875059" cy="6858000"/>
          </a:xfrm>
          <a:prstGeom prst="rect">
            <a:avLst/>
          </a:prstGeom>
        </p:spPr>
      </p:pic>
      <p:sp>
        <p:nvSpPr>
          <p:cNvPr id="8" name="TextBox 7"/>
          <p:cNvSpPr txBox="1"/>
          <p:nvPr/>
        </p:nvSpPr>
        <p:spPr>
          <a:xfrm>
            <a:off x="5654320" y="1671405"/>
            <a:ext cx="1341308" cy="369332"/>
          </a:xfrm>
          <a:prstGeom prst="rect">
            <a:avLst/>
          </a:prstGeom>
          <a:noFill/>
        </p:spPr>
        <p:txBody>
          <a:bodyPr wrap="none" rtlCol="0">
            <a:spAutoFit/>
          </a:bodyPr>
          <a:lstStyle/>
          <a:p>
            <a:r>
              <a:rPr lang="en-US" dirty="0" smtClean="0"/>
              <a:t>Sand paper</a:t>
            </a:r>
            <a:endParaRPr lang="en-US" dirty="0"/>
          </a:p>
        </p:txBody>
      </p:sp>
      <p:sp>
        <p:nvSpPr>
          <p:cNvPr id="9" name="TextBox 8"/>
          <p:cNvSpPr txBox="1"/>
          <p:nvPr/>
        </p:nvSpPr>
        <p:spPr>
          <a:xfrm>
            <a:off x="7148028" y="2040737"/>
            <a:ext cx="1782572" cy="369332"/>
          </a:xfrm>
          <a:prstGeom prst="rect">
            <a:avLst/>
          </a:prstGeom>
          <a:noFill/>
        </p:spPr>
        <p:txBody>
          <a:bodyPr wrap="none" rtlCol="0">
            <a:spAutoFit/>
          </a:bodyPr>
          <a:lstStyle/>
          <a:p>
            <a:r>
              <a:rPr lang="en-US" dirty="0" smtClean="0"/>
              <a:t>Pulling on scale</a:t>
            </a:r>
            <a:endParaRPr lang="en-US" dirty="0"/>
          </a:p>
        </p:txBody>
      </p:sp>
      <p:sp>
        <p:nvSpPr>
          <p:cNvPr id="10" name="TextBox 9"/>
          <p:cNvSpPr txBox="1"/>
          <p:nvPr/>
        </p:nvSpPr>
        <p:spPr>
          <a:xfrm>
            <a:off x="4878580" y="3797619"/>
            <a:ext cx="1943861" cy="646331"/>
          </a:xfrm>
          <a:prstGeom prst="rect">
            <a:avLst/>
          </a:prstGeom>
          <a:noFill/>
        </p:spPr>
        <p:txBody>
          <a:bodyPr wrap="none" rtlCol="0">
            <a:spAutoFit/>
          </a:bodyPr>
          <a:lstStyle/>
          <a:p>
            <a:r>
              <a:rPr lang="en-US" dirty="0" smtClean="0"/>
              <a:t>Spring stretching</a:t>
            </a:r>
          </a:p>
          <a:p>
            <a:r>
              <a:rPr lang="en-US" dirty="0" smtClean="0"/>
              <a:t>Inside force scale</a:t>
            </a:r>
            <a:endParaRPr lang="en-US" dirty="0"/>
          </a:p>
        </p:txBody>
      </p:sp>
      <p:sp>
        <p:nvSpPr>
          <p:cNvPr id="11" name="TextBox 10"/>
          <p:cNvSpPr txBox="1"/>
          <p:nvPr/>
        </p:nvSpPr>
        <p:spPr>
          <a:xfrm>
            <a:off x="7815733" y="4074618"/>
            <a:ext cx="1020419" cy="369332"/>
          </a:xfrm>
          <a:prstGeom prst="rect">
            <a:avLst/>
          </a:prstGeom>
          <a:noFill/>
        </p:spPr>
        <p:txBody>
          <a:bodyPr wrap="none" rtlCol="0">
            <a:spAutoFit/>
          </a:bodyPr>
          <a:lstStyle/>
          <a:p>
            <a:r>
              <a:rPr lang="en-US" dirty="0" smtClean="0"/>
              <a:t>Weights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710972"/>
            <a:ext cx="7772400" cy="3209544"/>
          </a:xfrm>
        </p:spPr>
        <p:txBody>
          <a:bodyPr>
            <a:noAutofit/>
          </a:bodyPr>
          <a:lstStyle/>
          <a:p>
            <a:pPr marL="457200" indent="-457200">
              <a:buAutoNum type="arabicParenR"/>
            </a:pPr>
            <a:r>
              <a:rPr lang="en-US" dirty="0" smtClean="0"/>
              <a:t>The earthquake cycle has three parts:</a:t>
            </a:r>
          </a:p>
          <a:p>
            <a:pPr marL="746125" lvl="1" indent="-457200">
              <a:buAutoNum type="arabicParenR"/>
            </a:pPr>
            <a:r>
              <a:rPr lang="en-US" dirty="0" smtClean="0"/>
              <a:t>Tectonic loading</a:t>
            </a:r>
          </a:p>
          <a:p>
            <a:pPr marL="746125" lvl="1" indent="-457200">
              <a:buAutoNum type="arabicParenR"/>
            </a:pPr>
            <a:r>
              <a:rPr lang="en-US" dirty="0" smtClean="0"/>
              <a:t>Elastic bending (stick)</a:t>
            </a:r>
          </a:p>
          <a:p>
            <a:pPr marL="746125" lvl="1" indent="-457200">
              <a:buAutoNum type="arabicParenR"/>
            </a:pPr>
            <a:r>
              <a:rPr lang="en-US" dirty="0" smtClean="0"/>
              <a:t>Elastic rebound (slip) Earthquake!</a:t>
            </a:r>
          </a:p>
          <a:p>
            <a:pPr marL="746125" lvl="1" indent="-457200">
              <a:buAutoNum type="arabicParenR"/>
            </a:pPr>
            <a:endParaRPr lang="en-US" dirty="0" smtClean="0"/>
          </a:p>
          <a:p>
            <a:pPr marL="457200" indent="-457200">
              <a:buAutoNum type="arabicParenR"/>
            </a:pPr>
            <a:r>
              <a:rPr lang="en-US" dirty="0" smtClean="0"/>
              <a:t>What to do during an earthquake</a:t>
            </a:r>
          </a:p>
          <a:p>
            <a:pPr marL="746125" lvl="1" indent="-457200">
              <a:buAutoNum type="arabicParenR"/>
            </a:pPr>
            <a:r>
              <a:rPr lang="en-US" dirty="0" smtClean="0"/>
              <a:t>Drop</a:t>
            </a:r>
          </a:p>
          <a:p>
            <a:pPr marL="746125" lvl="1" indent="-457200">
              <a:buAutoNum type="arabicParenR"/>
            </a:pPr>
            <a:r>
              <a:rPr lang="en-US" dirty="0" smtClean="0"/>
              <a:t>Cover</a:t>
            </a:r>
          </a:p>
          <a:p>
            <a:pPr marL="746125" lvl="1" indent="-457200">
              <a:buAutoNum type="arabicParenR"/>
            </a:pPr>
            <a:r>
              <a:rPr lang="en-US" dirty="0" smtClean="0"/>
              <a:t>Hold on</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7245</TotalTime>
  <Words>2750</Words>
  <Application>Microsoft Macintosh PowerPoint</Application>
  <PresentationFormat>On-screen Show (4:3)</PresentationFormat>
  <Paragraphs>202</Paragraphs>
  <Slides>10</Slides>
  <Notes>10</Notes>
  <HiddenSlides>0</HiddenSlides>
  <MMClips>1</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SCC</vt:lpstr>
      <vt:lpstr>Stick-Slip:  A lab activity on Earthquake mechanics</vt:lpstr>
      <vt:lpstr>Scenario: M7.8 on San Andreas Fault  (overdue!)</vt:lpstr>
      <vt:lpstr>Earthquake hits!  What should you do?</vt:lpstr>
      <vt:lpstr>Click image for movie</vt:lpstr>
      <vt:lpstr>Slide 5</vt:lpstr>
      <vt:lpstr>Stick-slip experiments: Miniature earthquakes in the laboratory </vt:lpstr>
      <vt:lpstr>Stick-slip experiments: Miniature earthquakes in the classroom!</vt:lpstr>
      <vt:lpstr>Connect experiments to natural faults</vt:lpstr>
      <vt:lpstr>Connect experiments to natural faults</vt:lpstr>
      <vt:lpstr>Conclusions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IGPP</cp:lastModifiedBy>
  <cp:revision>226</cp:revision>
  <cp:lastPrinted>2011-07-11T02:33:14Z</cp:lastPrinted>
  <dcterms:created xsi:type="dcterms:W3CDTF">2014-07-30T22:01:28Z</dcterms:created>
  <dcterms:modified xsi:type="dcterms:W3CDTF">2014-07-30T22:48:41Z</dcterms:modified>
</cp:coreProperties>
</file>