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rels" ContentType="application/vnd.openxmlformats-package.relationships+xml"/>
  <Default Extension="jpeg" ContentType="image/jpeg"/>
  <Default Extension="xml" ContentType="application/xml"/>
  <Override PartName="/ppt/notesSlides/notesSlide3.xml" ContentType="application/vnd.openxmlformats-officedocument.presentationml.notesSlide+xml"/>
  <Override PartName="/ppt/tableStyles.xml" ContentType="application/vnd.openxmlformats-officedocument.presentationml.tableStyles+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Default Extension="tiff" ContentType="image/tiff"/>
  <Override PartName="/ppt/viewProps.xml" ContentType="application/vnd.openxmlformats-officedocument.presentationml.viewProps+xml"/>
  <Override PartName="/ppt/slides/slide8.xml" ContentType="application/vnd.openxmlformats-officedocument.presentationml.slide+xml"/>
  <Override PartName="/ppt/notesSlides/notesSlide2.xml" ContentType="application/vnd.openxmlformats-officedocument.presentationml.notesSlide+xml"/>
  <Override PartName="/ppt/presentation.xml" ContentType="application/vnd.openxmlformats-officedocument.presentationml.presentation.main+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notesMasterIdLst>
    <p:notesMasterId r:id="rId10"/>
  </p:notesMasterIdLst>
  <p:sldIdLst>
    <p:sldId id="256" r:id="rId2"/>
    <p:sldId id="257" r:id="rId3"/>
    <p:sldId id="263" r:id="rId4"/>
    <p:sldId id="259" r:id="rId5"/>
    <p:sldId id="260" r:id="rId6"/>
    <p:sldId id="262" r:id="rId7"/>
    <p:sldId id="261" r:id="rId8"/>
    <p:sldId id="258"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8B216A"/>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4580" autoAdjust="0"/>
    <p:restoredTop sz="59781" autoAdjust="0"/>
  </p:normalViewPr>
  <p:slideViewPr>
    <p:cSldViewPr snapToGrid="0" snapToObjects="1">
      <p:cViewPr varScale="1">
        <p:scale>
          <a:sx n="60" d="100"/>
          <a:sy n="60" d="100"/>
        </p:scale>
        <p:origin x="-84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584"/>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8/13/14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0" i="1" dirty="0" smtClean="0">
                <a:latin typeface="Calibri" charset="0"/>
              </a:rPr>
              <a:t>This slide is for students.</a:t>
            </a:r>
            <a:endParaRPr lang="en-US" b="1" i="0" dirty="0" smtClean="0">
              <a:latin typeface="Calibri" charset="0"/>
            </a:endParaRPr>
          </a:p>
          <a:p>
            <a:pPr eaLnBrk="1" hangingPunct="1">
              <a:spcBef>
                <a:spcPct val="0"/>
              </a:spcBef>
            </a:pPr>
            <a:endParaRPr lang="en-US" b="0" i="0" dirty="0" smtClean="0">
              <a:latin typeface="Calibri" charset="0"/>
            </a:endParaRPr>
          </a:p>
          <a:p>
            <a:pPr eaLnBrk="1" hangingPunct="1">
              <a:spcBef>
                <a:spcPct val="0"/>
              </a:spcBef>
            </a:pPr>
            <a:r>
              <a:rPr lang="en-US" b="0" i="0" dirty="0" smtClean="0">
                <a:latin typeface="Calibri" charset="0"/>
              </a:rPr>
              <a:t>This</a:t>
            </a:r>
            <a:r>
              <a:rPr lang="en-US" b="0" i="0" baseline="0" dirty="0" smtClean="0">
                <a:latin typeface="Calibri" charset="0"/>
              </a:rPr>
              <a:t> slide can be shown to students to raise the question of the day and to show them an example of a marshmallow structure that they will be creating.  In the next slide we will see a video of how a 7 story building performs on a shake table test.</a:t>
            </a:r>
            <a:endParaRPr lang="en-US" b="0" i="0" dirty="0" smtClean="0">
              <a:latin typeface="Calibri" charset="0"/>
            </a:endParaRPr>
          </a:p>
          <a:p>
            <a:pPr eaLnBrk="1" hangingPunct="1">
              <a:spcBef>
                <a:spcPct val="0"/>
              </a:spcBef>
            </a:pPr>
            <a:endParaRPr lang="en-US" b="1" i="0" dirty="0" smtClean="0">
              <a:latin typeface="Calibri" charset="0"/>
            </a:endParaRPr>
          </a:p>
          <a:p>
            <a:pPr eaLnBrk="1" hangingPunct="1">
              <a:spcBef>
                <a:spcPct val="0"/>
              </a:spcBef>
            </a:pPr>
            <a:r>
              <a:rPr lang="en-US" b="1" i="0" dirty="0" smtClean="0">
                <a:latin typeface="Calibri" charset="0"/>
              </a:rPr>
              <a:t>AUTHORS</a:t>
            </a:r>
            <a:r>
              <a:rPr lang="en-US" dirty="0" smtClean="0">
                <a:latin typeface="Calibri" charset="0"/>
              </a:rPr>
              <a:t>:</a:t>
            </a:r>
            <a:r>
              <a:rPr lang="en-US" baseline="0" dirty="0" smtClean="0">
                <a:latin typeface="Calibri" charset="0"/>
              </a:rPr>
              <a:t> Erica Mitchell, Scripps Oceanography and Jerry Ruiz, UCHS</a:t>
            </a:r>
            <a:endParaRPr lang="en-US" b="1" i="0" baseline="0" dirty="0" smtClean="0">
              <a:latin typeface="Calibri" charset="0"/>
            </a:endParaRPr>
          </a:p>
          <a:p>
            <a:pPr marL="228600" indent="-228600" eaLnBrk="1" hangingPunct="1">
              <a:spcBef>
                <a:spcPct val="0"/>
              </a:spcBef>
              <a:buNone/>
            </a:pPr>
            <a:endParaRPr lang="en-US" b="1" i="0" dirty="0" smtClean="0">
              <a:latin typeface="Calibri" charset="0"/>
            </a:endParaRPr>
          </a:p>
          <a:p>
            <a:pPr marL="228600" indent="-228600" eaLnBrk="1" hangingPunct="1">
              <a:spcBef>
                <a:spcPct val="0"/>
              </a:spcBef>
              <a:buNone/>
            </a:pPr>
            <a:r>
              <a:rPr lang="en-US" b="1" i="0" dirty="0" smtClean="0">
                <a:latin typeface="Calibri" charset="0"/>
              </a:rPr>
              <a:t>WHY:</a:t>
            </a:r>
            <a:r>
              <a:rPr lang="en-US" dirty="0" smtClean="0">
                <a:latin typeface="Calibri" charset="0"/>
              </a:rPr>
              <a:t> Earthquakes are</a:t>
            </a:r>
            <a:r>
              <a:rPr lang="en-US" baseline="0" dirty="0" smtClean="0">
                <a:latin typeface="Calibri" charset="0"/>
              </a:rPr>
              <a:t> a tremendous force of nature that can destroy infrastructure and lives. Many major cities, such as San Francisco, CA, are located very close to seismically active faults.  Some cities fare much better than others when shaking hits.  Good building designs, plus enforcement of smart seismic engineering codes are the difference between life and death in the event of major earthquake.  </a:t>
            </a:r>
          </a:p>
          <a:p>
            <a:pPr marL="228600" indent="-228600" eaLnBrk="1" hangingPunct="1">
              <a:spcBef>
                <a:spcPct val="0"/>
              </a:spcBef>
              <a:buNone/>
            </a:pPr>
            <a:endParaRPr lang="en-US" dirty="0" smtClean="0">
              <a:latin typeface="Calibri" charset="0"/>
            </a:endParaRPr>
          </a:p>
          <a:p>
            <a:pPr marL="228600" indent="-228600" eaLnBrk="1" hangingPunct="1">
              <a:spcBef>
                <a:spcPct val="0"/>
              </a:spcBef>
              <a:buNone/>
            </a:pPr>
            <a:r>
              <a:rPr lang="en-US" b="1" i="0" dirty="0" smtClean="0">
                <a:latin typeface="Calibri" charset="0"/>
              </a:rPr>
              <a:t>SUMMARY:</a:t>
            </a:r>
            <a:r>
              <a:rPr lang="en-US" dirty="0" smtClean="0">
                <a:latin typeface="Calibri" charset="0"/>
              </a:rPr>
              <a:t> </a:t>
            </a:r>
            <a:r>
              <a:rPr lang="en-US" baseline="0" dirty="0" smtClean="0">
                <a:latin typeface="Calibri" charset="0"/>
              </a:rPr>
              <a:t>This shake table classroom activity is meant to mimic the large-scale shake table tests that UC San Diego structural engineers use to test new building designs and materials. It should allow students to be creative in their designs, to analyze what parts work well and what parts don’t, and to construct solutions to the flaws in their original designs.  It can be made into a competition- the tallest building to not collapse wins!  You can even ask students to choose a location for their building in Southern California and justify that choice of location, based on what they learned about seismic hazard maps in Lesson 4.</a:t>
            </a:r>
          </a:p>
          <a:p>
            <a:pPr marL="228600" indent="-228600" eaLnBrk="1" hangingPunct="1">
              <a:spcBef>
                <a:spcPct val="0"/>
              </a:spcBef>
              <a:buNone/>
            </a:pPr>
            <a:endParaRPr lang="en-US" baseline="0" dirty="0" smtClean="0">
              <a:latin typeface="Calibri" charset="0"/>
            </a:endParaRPr>
          </a:p>
          <a:p>
            <a:pPr marL="228600" indent="-228600" eaLnBrk="1" hangingPunct="1">
              <a:spcBef>
                <a:spcPct val="0"/>
              </a:spcBef>
              <a:buNone/>
            </a:pPr>
            <a:r>
              <a:rPr lang="en-US" b="1" i="0" dirty="0" smtClean="0">
                <a:latin typeface="Calibri" charset="0"/>
              </a:rPr>
              <a:t>PHOTO</a:t>
            </a:r>
            <a:r>
              <a:rPr lang="en-US" b="1" i="0" baseline="0" dirty="0" smtClean="0">
                <a:latin typeface="Calibri" charset="0"/>
              </a:rPr>
              <a:t> CREDIT:</a:t>
            </a:r>
            <a:r>
              <a:rPr lang="en-US" baseline="0" dirty="0" smtClean="0">
                <a:latin typeface="Calibri" charset="0"/>
              </a:rPr>
              <a:t> Jerry Ruiz</a:t>
            </a:r>
          </a:p>
          <a:p>
            <a:pPr marL="228600" indent="-228600" eaLnBrk="1" hangingPunct="1">
              <a:spcBef>
                <a:spcPct val="0"/>
              </a:spcBef>
              <a:buNone/>
            </a:pPr>
            <a:endParaRPr lang="en-US" baseline="0" dirty="0" smtClean="0">
              <a:latin typeface="Calibri" charset="0"/>
            </a:endParaRPr>
          </a:p>
          <a:p>
            <a:pPr marL="228600" indent="-228600" eaLnBrk="1" hangingPunct="1">
              <a:spcBef>
                <a:spcPct val="0"/>
              </a:spcBef>
              <a:buNone/>
            </a:pPr>
            <a:r>
              <a:rPr lang="en-US" b="1" i="0" baseline="0" dirty="0" smtClean="0">
                <a:latin typeface="Calibri" charset="0"/>
              </a:rPr>
              <a:t>WEBSITES/RESOURCES</a:t>
            </a:r>
            <a:r>
              <a:rPr lang="en-US" baseline="0" dirty="0" smtClean="0">
                <a:latin typeface="Calibri" charset="0"/>
              </a:rPr>
              <a:t>:  </a:t>
            </a:r>
            <a:r>
              <a:rPr lang="en-US" baseline="0" dirty="0" smtClean="0"/>
              <a:t>CSAV (Center for Study of Active Volcanoes) at University of Hawaii, Hilo.</a:t>
            </a:r>
          </a:p>
          <a:p>
            <a:pPr marL="228600" marR="0" indent="-228600" algn="l" defTabSz="457200" rtl="0" eaLnBrk="1" fontAlgn="auto" latinLnBrk="0" hangingPunct="1">
              <a:lnSpc>
                <a:spcPct val="100000"/>
              </a:lnSpc>
              <a:spcBef>
                <a:spcPct val="0"/>
              </a:spcBef>
              <a:spcAft>
                <a:spcPts val="0"/>
              </a:spcAft>
              <a:buClrTx/>
              <a:buSzTx/>
              <a:buFontTx/>
              <a:buNone/>
              <a:tabLst/>
              <a:defRPr/>
            </a:pPr>
            <a:r>
              <a:rPr lang="en-US" baseline="0" dirty="0" smtClean="0"/>
              <a:t>https://</a:t>
            </a:r>
            <a:r>
              <a:rPr lang="en-US" baseline="0" dirty="0" err="1" smtClean="0"/>
              <a:t>www.facebook.com/video/video.php?v</a:t>
            </a:r>
            <a:r>
              <a:rPr lang="en-US" baseline="0" dirty="0" smtClean="0"/>
              <a:t>=1138318878296</a:t>
            </a:r>
          </a:p>
          <a:p>
            <a:pPr marL="228600" indent="-228600" eaLnBrk="1" hangingPunct="1">
              <a:spcBef>
                <a:spcPct val="0"/>
              </a:spcBef>
              <a:buNone/>
            </a:pPr>
            <a:endParaRPr lang="en-US" baseline="0" dirty="0" smtClean="0"/>
          </a:p>
          <a:p>
            <a:pPr marL="228600" indent="-228600" eaLnBrk="1" hangingPunct="1">
              <a:spcBef>
                <a:spcPct val="0"/>
              </a:spcBef>
              <a:buNone/>
            </a:pPr>
            <a:r>
              <a:rPr lang="en-US" b="1" i="0" baseline="0" dirty="0" smtClean="0">
                <a:latin typeface="Calibri" charset="0"/>
              </a:rPr>
              <a:t>ADDITIONAL READING: NA</a:t>
            </a:r>
          </a:p>
          <a:p>
            <a:pPr marL="228600" indent="-228600" eaLnBrk="1" hangingPunct="1">
              <a:spcBef>
                <a:spcPct val="0"/>
              </a:spcBef>
              <a:buNone/>
            </a:pPr>
            <a:endParaRPr lang="en-US" b="1" i="0" baseline="0" dirty="0" smtClean="0">
              <a:latin typeface="Calibri" charset="0"/>
            </a:endParaRPr>
          </a:p>
          <a:p>
            <a:pPr marL="228600" marR="0" indent="-228600" algn="l" defTabSz="457200" rtl="0" eaLnBrk="1" fontAlgn="auto" latinLnBrk="0" hangingPunct="1">
              <a:lnSpc>
                <a:spcPct val="100000"/>
              </a:lnSpc>
              <a:spcBef>
                <a:spcPct val="0"/>
              </a:spcBef>
              <a:spcAft>
                <a:spcPts val="0"/>
              </a:spcAft>
              <a:buClrTx/>
              <a:buSzTx/>
              <a:buFontTx/>
              <a:buNone/>
              <a:tabLst/>
              <a:defRPr/>
            </a:pPr>
            <a:r>
              <a:rPr lang="en-US" b="1" i="0" baseline="0" dirty="0" smtClean="0">
                <a:latin typeface="Calibri" charset="0"/>
              </a:rPr>
              <a:t>CONTEXT/USE: </a:t>
            </a:r>
            <a:r>
              <a:rPr lang="en-US" dirty="0" smtClean="0">
                <a:latin typeface="Calibri" charset="0"/>
              </a:rPr>
              <a:t>This lesson</a:t>
            </a:r>
            <a:r>
              <a:rPr lang="en-US" baseline="0" dirty="0" smtClean="0">
                <a:latin typeface="Calibri" charset="0"/>
              </a:rPr>
              <a:t> was designed for a 9</a:t>
            </a:r>
            <a:r>
              <a:rPr lang="en-US" baseline="30000" dirty="0" smtClean="0">
                <a:latin typeface="Calibri" charset="0"/>
              </a:rPr>
              <a:t>th</a:t>
            </a:r>
            <a:r>
              <a:rPr lang="en-US" baseline="0" dirty="0" smtClean="0">
                <a:latin typeface="Calibri" charset="0"/>
              </a:rPr>
              <a:t> grade Earth Science class, and is lesson 6 of 6 in a unit called “Earthquake Hazards of Southern California”. This lesson can be done by itself, as an investigation of building design.  </a:t>
            </a:r>
          </a:p>
          <a:p>
            <a:pPr marL="228600" indent="-228600" eaLnBrk="1" hangingPunct="1">
              <a:spcBef>
                <a:spcPct val="0"/>
              </a:spcBef>
              <a:buNone/>
            </a:pPr>
            <a:endParaRPr lang="en-US" b="1" i="0" baseline="0" dirty="0" smtClean="0">
              <a:latin typeface="Calibri" charset="0"/>
            </a:endParaRPr>
          </a:p>
          <a:p>
            <a:pPr marL="228600" indent="-228600" eaLnBrk="1" hangingPunct="1">
              <a:spcBef>
                <a:spcPct val="0"/>
              </a:spcBef>
              <a:buNone/>
            </a:pPr>
            <a:r>
              <a:rPr lang="en-US" b="1" i="0" baseline="0" dirty="0" smtClean="0">
                <a:latin typeface="Calibri" charset="0"/>
              </a:rPr>
              <a:t>MISCONCEPTIONS: </a:t>
            </a:r>
            <a:r>
              <a:rPr lang="en-US" b="0" i="0" baseline="0" dirty="0" smtClean="0">
                <a:latin typeface="Calibri" charset="0"/>
              </a:rPr>
              <a:t>M1) When an earthquake hits, you should run out of the building because it will collapse on you.  A1) NO!  Trying to run will only get you injured.  It’s better to drop, cover, and hold on.  Most buildings in earthquake prone areas of the United States are designed and build quite well, and will not collapse.  It is better to protect yourself from objects that fall off of shelves.</a:t>
            </a:r>
            <a:endParaRPr lang="en-US" b="1" i="0" baseline="0" dirty="0" smtClean="0">
              <a:latin typeface="Calibri" charset="0"/>
            </a:endParaRPr>
          </a:p>
          <a:p>
            <a:pPr marL="228600" indent="-228600" eaLnBrk="1" hangingPunct="1">
              <a:spcBef>
                <a:spcPct val="0"/>
              </a:spcBef>
              <a:buNone/>
            </a:pPr>
            <a:r>
              <a:rPr lang="en-US" b="1" i="0" baseline="0" dirty="0" smtClean="0">
                <a:latin typeface="Calibri" charset="0"/>
              </a:rPr>
              <a:t> </a:t>
            </a:r>
          </a:p>
          <a:p>
            <a:pPr marL="228600" indent="-228600" eaLnBrk="1" hangingPunct="1">
              <a:spcBef>
                <a:spcPct val="0"/>
              </a:spcBef>
              <a:buNone/>
            </a:pPr>
            <a:r>
              <a:rPr lang="en-US" b="1" i="0" baseline="0" dirty="0" smtClean="0">
                <a:latin typeface="Calibri" charset="0"/>
              </a:rPr>
              <a:t>EVALUATION TIPS: </a:t>
            </a:r>
            <a:r>
              <a:rPr lang="en-US" b="0" i="0" baseline="0" dirty="0" smtClean="0">
                <a:latin typeface="Calibri" charset="0"/>
              </a:rPr>
              <a:t>Students should be evaluated on how they improve their original design, incorporating earthquake engineering principles that they learn along the way.</a:t>
            </a:r>
          </a:p>
          <a:p>
            <a:pPr marL="228600" indent="-228600" eaLnBrk="1" hangingPunct="1">
              <a:spcBef>
                <a:spcPct val="0"/>
              </a:spcBef>
              <a:buNone/>
            </a:pPr>
            <a:endParaRPr lang="en-US" b="1" i="0" baseline="0" dirty="0" smtClean="0">
              <a:latin typeface="Calibri" charset="0"/>
            </a:endParaRPr>
          </a:p>
          <a:p>
            <a:pPr marL="228600" indent="-228600" eaLnBrk="1" hangingPunct="1">
              <a:spcBef>
                <a:spcPct val="0"/>
              </a:spcBef>
              <a:buNone/>
            </a:pPr>
            <a:r>
              <a:rPr lang="en-US" b="1" i="0" baseline="0" dirty="0" smtClean="0">
                <a:latin typeface="Calibri" charset="0"/>
              </a:rPr>
              <a:t>TEACHING NOTES: </a:t>
            </a:r>
            <a:r>
              <a:rPr lang="en-US" b="0" i="0" baseline="0" dirty="0" smtClean="0">
                <a:latin typeface="Calibri" charset="0"/>
              </a:rPr>
              <a:t>The marshmallows were too good as a building material- none of the structures failed by shear collapse.  I suggest experimenting with other building materials before you do this activity with the class.  Try out gumdrops and toothpicks, raw spaghetti and scotch tape, etc...</a:t>
            </a:r>
          </a:p>
          <a:p>
            <a:pPr marL="228600" indent="-228600" eaLnBrk="1" hangingPunct="1">
              <a:spcBef>
                <a:spcPct val="0"/>
              </a:spcBef>
              <a:buNone/>
            </a:pPr>
            <a:endParaRPr lang="en-US" b="0" i="0" baseline="0" dirty="0" smtClean="0">
              <a:latin typeface="Calibri" charset="0"/>
            </a:endParaRPr>
          </a:p>
          <a:p>
            <a:pPr marL="228600" indent="-228600" eaLnBrk="1" hangingPunct="1">
              <a:spcBef>
                <a:spcPct val="0"/>
              </a:spcBef>
              <a:buNone/>
            </a:pPr>
            <a:endParaRPr lang="en-US" b="0" i="0" baseline="0" dirty="0" smtClean="0">
              <a:latin typeface="Calibri" charset="0"/>
            </a:endParaRPr>
          </a:p>
          <a:p>
            <a:pPr marL="228600" indent="-228600" eaLnBrk="1" hangingPunct="1">
              <a:spcBef>
                <a:spcPct val="0"/>
              </a:spcBef>
              <a:buNone/>
            </a:pPr>
            <a:endParaRPr lang="en-US" b="1" i="0" baseline="0" dirty="0" smtClean="0">
              <a:latin typeface="Calibri" charset="0"/>
            </a:endParaRPr>
          </a:p>
          <a:p>
            <a:pPr marL="228600" indent="-228600" eaLnBrk="1" hangingPunct="1">
              <a:spcBef>
                <a:spcPct val="0"/>
              </a:spcBef>
              <a:buNone/>
            </a:pPr>
            <a:endParaRPr lang="en-US" baseline="0" dirty="0" smtClean="0">
              <a:latin typeface="Calibri" charset="0"/>
            </a:endParaRPr>
          </a:p>
          <a:p>
            <a:pPr marL="228600" indent="-228600" eaLnBrk="1" hangingPunct="1">
              <a:spcBef>
                <a:spcPct val="0"/>
              </a:spcBef>
              <a:buAutoNum type="arabicPeriod" startAt="3"/>
            </a:pPr>
            <a:endParaRPr lang="en-US" baseline="0"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smtClean="0">
                <a:solidFill>
                  <a:schemeClr val="tx1"/>
                </a:solidFill>
                <a:effectLst/>
                <a:latin typeface="+mn-lt"/>
                <a:ea typeface="+mn-ea"/>
                <a:cs typeface="+mn-cs"/>
              </a:rPr>
              <a:t>This slide is for students.</a:t>
            </a:r>
          </a:p>
          <a:p>
            <a:endParaRPr lang="en-US" baseline="0" dirty="0" smtClean="0"/>
          </a:p>
          <a:p>
            <a:endParaRPr lang="en-US" b="0" i="1"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purpose of this slide is to show students how engineers test large scale building designs. The link shows a video of a 7 story building being tested on </a:t>
            </a:r>
            <a:r>
              <a:rPr lang="en-US" baseline="0" dirty="0" err="1" smtClean="0"/>
              <a:t>UCSD’s</a:t>
            </a:r>
            <a:r>
              <a:rPr lang="en-US" baseline="0" dirty="0" smtClean="0"/>
              <a:t> shake table.  To get an idea of scale, you can see cars driving by on the freeway in the background.  In the video, the shake table shakes underneath the building and you can see the building move with it.  You can also see the building bend and shake a little too.  It’s good that this design is strong but also flexible, so that it can bend under the acceleration without breaking.  The one thing that this shake table can not do is move vertically.  Real earthquakes have a component of motion in the vertical direction.  If engineers don’t take this into account their buildings will perform poorly in the event of an actual earthquake.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Some questions to ask students:  </a:t>
            </a:r>
          </a:p>
          <a:p>
            <a:r>
              <a:rPr lang="en-US" baseline="0" dirty="0" smtClean="0"/>
              <a:t>Q1) Is it better to have a flexible or rigid building? A1) flexible.</a:t>
            </a:r>
          </a:p>
          <a:p>
            <a:r>
              <a:rPr lang="en-US" baseline="0" dirty="0" smtClean="0"/>
              <a:t>Q2) How is the shaking from the shake table different to that of a real earthquake?  A2) Real earthquakes also move the ground vertically.</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i="1" dirty="0" smtClean="0"/>
              <a:t>This</a:t>
            </a:r>
            <a:r>
              <a:rPr lang="en-US" b="0" i="1" baseline="0" dirty="0" smtClean="0"/>
              <a:t> slide is for students</a:t>
            </a:r>
          </a:p>
          <a:p>
            <a:endParaRPr lang="en-US" baseline="0" dirty="0" smtClean="0"/>
          </a:p>
          <a:p>
            <a:r>
              <a:rPr lang="en-US" baseline="0" dirty="0" smtClean="0"/>
              <a:t>This slide can be shown to students to introduce them to four basic earthquake engineering principles.  They may want to include these ideas in their structure designs.  Upon sharing their shake test video or photo, they may want to refer to these principles to point out what went wrong.</a:t>
            </a:r>
          </a:p>
          <a:p>
            <a:endParaRPr lang="en-US" baseline="0" dirty="0" smtClean="0"/>
          </a:p>
          <a:p>
            <a:r>
              <a:rPr lang="en-US" baseline="0" dirty="0" smtClean="0"/>
              <a:t>Image number (1) shows an example of reinforced masonry</a:t>
            </a:r>
            <a:r>
              <a:rPr lang="en-US" baseline="0" smtClean="0"/>
              <a:t>.</a:t>
            </a:r>
            <a:r>
              <a:rPr lang="en-US" baseline="0" smtClean="0"/>
              <a:t> Concrete </a:t>
            </a:r>
            <a:r>
              <a:rPr lang="en-US" baseline="0" dirty="0" smtClean="0"/>
              <a:t>is very strong under compression, but very weak under tension.  It is also </a:t>
            </a:r>
            <a:r>
              <a:rPr lang="en-US" baseline="0" dirty="0" smtClean="0"/>
              <a:t>brittle without reinforcement, and can crumble in the event of violent shaking due to an earthquake</a:t>
            </a:r>
            <a:r>
              <a:rPr lang="en-US" baseline="0" dirty="0" smtClean="0"/>
              <a:t>.  Adding rebar reinforcements to the concrete gives both flexibility and tensile strength to the concrete structure.  </a:t>
            </a:r>
            <a:r>
              <a:rPr lang="en-US" baseline="0" dirty="0" smtClean="0"/>
              <a:t>Image number (2) shows an example of base isolation.  This is a photo taken during a shake table test at </a:t>
            </a:r>
            <a:r>
              <a:rPr lang="en-US" baseline="0" dirty="0" err="1" smtClean="0"/>
              <a:t>UCSD’s</a:t>
            </a:r>
            <a:r>
              <a:rPr lang="en-US" baseline="0" dirty="0" smtClean="0"/>
              <a:t> facility.  The material being tested is called a “lead rubber bearing”.  It is placed between the base of the building and the ground.  So when the ground shakes due to an earthquake the rubber material can stretch, which dampens (lessens) motion of the building itself.  Image number (3) shows an example of shear protection.  The large strong bars that go across the building at an angle provide it with an incredible improvement in shear strength compared to a simply rectangular design.  Finally image number (4) shows an example of a building that failed during an earthquake.  Since the different floors of the building were not held together with strong enough through-ties, the floors sheared against each other, the joints shattered, and the building essentially “peeled apart”.</a:t>
            </a:r>
            <a:endParaRPr lang="en-US" dirty="0" smtClean="0"/>
          </a:p>
          <a:p>
            <a:endParaRPr lang="en-US" dirty="0" smtClean="0"/>
          </a:p>
          <a:p>
            <a:r>
              <a:rPr lang="en-US" b="1" i="0" dirty="0" smtClean="0"/>
              <a:t>PHOTO</a:t>
            </a:r>
            <a:r>
              <a:rPr lang="en-US" b="1" i="0" baseline="0" dirty="0" smtClean="0"/>
              <a:t> CREDITS:</a:t>
            </a:r>
            <a:endParaRPr lang="en-US" b="1" i="0" dirty="0" smtClean="0"/>
          </a:p>
          <a:p>
            <a:r>
              <a:rPr lang="en-US" dirty="0" smtClean="0"/>
              <a:t>Reinforced masonry:</a:t>
            </a:r>
            <a:r>
              <a:rPr lang="en-US" baseline="0" dirty="0" smtClean="0"/>
              <a:t> </a:t>
            </a:r>
            <a:r>
              <a:rPr lang="en-US" baseline="0" dirty="0" err="1" smtClean="0"/>
              <a:t>http://en.wikipedia.org/wiki/File:Bond-beam.JPG</a:t>
            </a:r>
            <a:endParaRPr lang="en-US" dirty="0" smtClean="0"/>
          </a:p>
          <a:p>
            <a:r>
              <a:rPr lang="en-US" dirty="0" smtClean="0"/>
              <a:t>Base isolation:</a:t>
            </a:r>
            <a:r>
              <a:rPr lang="en-US" baseline="0" dirty="0" smtClean="0"/>
              <a:t> http://</a:t>
            </a:r>
            <a:r>
              <a:rPr lang="en-US" baseline="0" dirty="0" err="1" smtClean="0"/>
              <a:t>en.wikipedia.org/wiki/File:LRBtest.jpg</a:t>
            </a:r>
            <a:endParaRPr lang="en-US" baseline="0" dirty="0" smtClean="0"/>
          </a:p>
          <a:p>
            <a:r>
              <a:rPr lang="en-US" dirty="0" smtClean="0"/>
              <a:t>Cross bracing: http://en.wikipedia.org/wiki/File:2009_03_03_Pearl_River_Tower.jpg</a:t>
            </a:r>
          </a:p>
          <a:p>
            <a:r>
              <a:rPr lang="en-US" dirty="0" smtClean="0"/>
              <a:t>Ties: </a:t>
            </a:r>
            <a:r>
              <a:rPr lang="en-US" dirty="0" err="1" smtClean="0"/>
              <a:t>http://en.wikipedia.org/wiki/Earthquake_engineering#mediaviewer/File:Kaiser_Permanente_Building_After_Northridge_Earthquake.jpg</a:t>
            </a:r>
            <a:endParaRPr lang="en-US" dirty="0" smtClean="0"/>
          </a:p>
          <a:p>
            <a:endParaRPr lang="en-US" dirty="0" smtClean="0"/>
          </a:p>
          <a:p>
            <a:r>
              <a:rPr lang="en-US" dirty="0" smtClean="0"/>
              <a:t>The</a:t>
            </a:r>
            <a:r>
              <a:rPr lang="en-US" baseline="0" dirty="0" smtClean="0"/>
              <a:t> next few slides don’t need to be shown to students- they are just directions on how to make a classroom shake table from a box fan.  You can skip forward to conclusions for the students.</a:t>
            </a:r>
            <a:endParaRPr lang="en-US" dirty="0" smtClean="0"/>
          </a:p>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slide is not meant to be shown</a:t>
            </a:r>
            <a:r>
              <a:rPr lang="en-US" sz="1200" kern="1200" baseline="0" dirty="0" smtClean="0">
                <a:solidFill>
                  <a:schemeClr val="tx1"/>
                </a:solidFill>
                <a:effectLst/>
                <a:latin typeface="+mn-lt"/>
                <a:ea typeface="+mn-ea"/>
                <a:cs typeface="+mn-cs"/>
              </a:rPr>
              <a:t> to students.  It contains instructions for building the shake table prior to the lesson.</a:t>
            </a:r>
            <a:endParaRPr lang="en-US" sz="1200" kern="1200" dirty="0" smtClean="0">
              <a:solidFill>
                <a:schemeClr val="tx1"/>
              </a:solidFill>
              <a:effectLst/>
              <a:latin typeface="+mn-lt"/>
              <a:ea typeface="+mn-ea"/>
              <a:cs typeface="+mn-cs"/>
            </a:endParaRPr>
          </a:p>
          <a:p>
            <a:endParaRPr lang="en-US" baseline="0" dirty="0" smtClean="0"/>
          </a:p>
          <a:p>
            <a:r>
              <a:rPr lang="en-US" baseline="0" dirty="0" smtClean="0"/>
              <a:t>Open up a box fan.  Remove the fan blade.</a:t>
            </a:r>
          </a:p>
          <a:p>
            <a:endParaRPr lang="en-US" baseline="0" dirty="0" smtClean="0"/>
          </a:p>
          <a:p>
            <a:r>
              <a:rPr lang="en-US" baseline="0" dirty="0" smtClean="0"/>
              <a:t>Credit: Still shots from instructional video from:  CSAV (Center for Study of Active Volcanoes) at University of Hawaii, Hilo.</a:t>
            </a:r>
          </a:p>
          <a:p>
            <a:r>
              <a:rPr lang="en-US" baseline="0" dirty="0" smtClean="0"/>
              <a:t>On their </a:t>
            </a:r>
            <a:r>
              <a:rPr lang="en-US" baseline="0" dirty="0" err="1" smtClean="0"/>
              <a:t>facebook</a:t>
            </a:r>
            <a:r>
              <a:rPr lang="en-US" baseline="0" dirty="0" smtClean="0"/>
              <a:t> “for teachers” page</a:t>
            </a:r>
          </a:p>
          <a:p>
            <a:r>
              <a:rPr lang="en-US" baseline="0" dirty="0" smtClean="0"/>
              <a:t>https://</a:t>
            </a:r>
            <a:r>
              <a:rPr lang="en-US" baseline="0" dirty="0" err="1" smtClean="0"/>
              <a:t>www.facebook.com/video/video.php?v</a:t>
            </a:r>
            <a:r>
              <a:rPr lang="en-US" baseline="0" dirty="0" smtClean="0"/>
              <a:t>=1138318878296</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slide is not meant to be shown</a:t>
            </a:r>
            <a:r>
              <a:rPr lang="en-US" sz="1200" kern="1200" baseline="0" dirty="0" smtClean="0">
                <a:solidFill>
                  <a:schemeClr val="tx1"/>
                </a:solidFill>
                <a:effectLst/>
                <a:latin typeface="+mn-lt"/>
                <a:ea typeface="+mn-ea"/>
                <a:cs typeface="+mn-cs"/>
              </a:rPr>
              <a:t> to students.  It contains instructions for building the shake table prior to the lesson.</a:t>
            </a:r>
            <a:endParaRPr lang="en-US" sz="1200" kern="1200" dirty="0" smtClean="0">
              <a:solidFill>
                <a:schemeClr val="tx1"/>
              </a:solidFill>
              <a:effectLst/>
              <a:latin typeface="+mn-lt"/>
              <a:ea typeface="+mn-ea"/>
              <a:cs typeface="+mn-cs"/>
            </a:endParaRPr>
          </a:p>
          <a:p>
            <a:endParaRPr lang="en-US" baseline="0" dirty="0" smtClean="0"/>
          </a:p>
          <a:p>
            <a:r>
              <a:rPr lang="en-US" baseline="0" dirty="0" smtClean="0"/>
              <a:t>Credit: Still shots from instructional video from:  CSAV (Center for Study of Active Volcanoes) at University of Hawaii, Hilo.</a:t>
            </a:r>
          </a:p>
          <a:p>
            <a:r>
              <a:rPr lang="en-US" baseline="0" dirty="0" smtClean="0"/>
              <a:t>On their </a:t>
            </a:r>
            <a:r>
              <a:rPr lang="en-US" baseline="0" dirty="0" err="1" smtClean="0"/>
              <a:t>facebook</a:t>
            </a:r>
            <a:r>
              <a:rPr lang="en-US" baseline="0" dirty="0" smtClean="0"/>
              <a:t> “for teachers” page</a:t>
            </a:r>
          </a:p>
          <a:p>
            <a:r>
              <a:rPr lang="en-US" baseline="0" dirty="0" smtClean="0"/>
              <a:t>https://</a:t>
            </a:r>
            <a:r>
              <a:rPr lang="en-US" baseline="0" dirty="0" err="1" smtClean="0"/>
              <a:t>www.facebook.com/video/video.php?v</a:t>
            </a:r>
            <a:r>
              <a:rPr lang="en-US" baseline="0" dirty="0" smtClean="0"/>
              <a:t>=1138318878296</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slide is not meant to be shown</a:t>
            </a:r>
            <a:r>
              <a:rPr lang="en-US" sz="1200" kern="1200" baseline="0" dirty="0" smtClean="0">
                <a:solidFill>
                  <a:schemeClr val="tx1"/>
                </a:solidFill>
                <a:effectLst/>
                <a:latin typeface="+mn-lt"/>
                <a:ea typeface="+mn-ea"/>
                <a:cs typeface="+mn-cs"/>
              </a:rPr>
              <a:t> to students.  It contains instructions for building the shake table prior to the lesson.</a:t>
            </a:r>
            <a:endParaRPr lang="en-US" sz="1200" kern="1200" dirty="0" smtClean="0">
              <a:solidFill>
                <a:schemeClr val="tx1"/>
              </a:solidFill>
              <a:effectLst/>
              <a:latin typeface="+mn-lt"/>
              <a:ea typeface="+mn-ea"/>
              <a:cs typeface="+mn-cs"/>
            </a:endParaRPr>
          </a:p>
          <a:p>
            <a:endParaRPr lang="en-US" baseline="0" dirty="0" smtClean="0"/>
          </a:p>
          <a:p>
            <a:endParaRPr lang="en-US" baseline="0" dirty="0" smtClean="0"/>
          </a:p>
          <a:p>
            <a:r>
              <a:rPr lang="en-US" baseline="0" dirty="0" smtClean="0"/>
              <a:t>Replace the fan blade with an off-center piece of wood.</a:t>
            </a:r>
          </a:p>
          <a:p>
            <a:endParaRPr lang="en-US" baseline="0" dirty="0" smtClean="0"/>
          </a:p>
          <a:p>
            <a:r>
              <a:rPr lang="en-US" baseline="0" dirty="0" smtClean="0"/>
              <a:t>Credit: Still shots from instructional video from:  CSAV (Center for Study of Active Volcanoes) at University of Hawaii, Hilo.</a:t>
            </a:r>
          </a:p>
          <a:p>
            <a:r>
              <a:rPr lang="en-US" baseline="0" dirty="0" smtClean="0"/>
              <a:t>On their </a:t>
            </a:r>
            <a:r>
              <a:rPr lang="en-US" baseline="0" dirty="0" err="1" smtClean="0"/>
              <a:t>facebook</a:t>
            </a:r>
            <a:r>
              <a:rPr lang="en-US" baseline="0" dirty="0" smtClean="0"/>
              <a:t> “for teachers” page</a:t>
            </a:r>
          </a:p>
          <a:p>
            <a:r>
              <a:rPr lang="en-US" baseline="0" dirty="0" smtClean="0"/>
              <a:t>https://</a:t>
            </a:r>
            <a:r>
              <a:rPr lang="en-US" baseline="0" dirty="0" err="1" smtClean="0"/>
              <a:t>www.facebook.com/video/video.php?v</a:t>
            </a:r>
            <a:r>
              <a:rPr lang="en-US" baseline="0" dirty="0" smtClean="0"/>
              <a:t>=1138318878296</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slide is not meant to be shown</a:t>
            </a:r>
            <a:r>
              <a:rPr lang="en-US" sz="1200" kern="1200" baseline="0" dirty="0" smtClean="0">
                <a:solidFill>
                  <a:schemeClr val="tx1"/>
                </a:solidFill>
                <a:effectLst/>
                <a:latin typeface="+mn-lt"/>
                <a:ea typeface="+mn-ea"/>
                <a:cs typeface="+mn-cs"/>
              </a:rPr>
              <a:t> to students.  It contains instructions for building the shake table prior to the lesson.</a:t>
            </a:r>
            <a:endParaRPr lang="en-US" sz="1200" kern="1200" dirty="0" smtClean="0">
              <a:solidFill>
                <a:schemeClr val="tx1"/>
              </a:solidFill>
              <a:effectLst/>
              <a:latin typeface="+mn-lt"/>
              <a:ea typeface="+mn-ea"/>
              <a:cs typeface="+mn-cs"/>
            </a:endParaRPr>
          </a:p>
          <a:p>
            <a:endParaRPr lang="en-US" baseline="0" dirty="0" smtClean="0"/>
          </a:p>
          <a:p>
            <a:r>
              <a:rPr lang="en-US" baseline="0" dirty="0" smtClean="0"/>
              <a:t>Attach a sturdy cover to the “shake table”.</a:t>
            </a:r>
          </a:p>
          <a:p>
            <a:endParaRPr lang="en-US" baseline="0" dirty="0" smtClean="0"/>
          </a:p>
          <a:p>
            <a:r>
              <a:rPr lang="en-US" baseline="0" dirty="0" smtClean="0"/>
              <a:t>Credit: Still shots from instructional video from:  CSAV (Center for Study of Active Volcanoes) at University of Hawaii, Hilo.</a:t>
            </a:r>
          </a:p>
          <a:p>
            <a:r>
              <a:rPr lang="en-US" baseline="0" dirty="0" smtClean="0"/>
              <a:t>On their </a:t>
            </a:r>
            <a:r>
              <a:rPr lang="en-US" baseline="0" dirty="0" err="1" smtClean="0"/>
              <a:t>facebook</a:t>
            </a:r>
            <a:r>
              <a:rPr lang="en-US" baseline="0" dirty="0" smtClean="0"/>
              <a:t> “for teachers” page</a:t>
            </a:r>
          </a:p>
          <a:p>
            <a:r>
              <a:rPr lang="en-US" baseline="0" dirty="0" smtClean="0"/>
              <a:t>https://</a:t>
            </a:r>
            <a:r>
              <a:rPr lang="en-US" baseline="0" dirty="0" err="1" smtClean="0"/>
              <a:t>www.facebook.com/video/video.php?v</a:t>
            </a:r>
            <a:r>
              <a:rPr lang="en-US" baseline="0" dirty="0" smtClean="0"/>
              <a:t>=1138318878296</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smtClean="0"/>
              <a:t>This slide is</a:t>
            </a:r>
            <a:r>
              <a:rPr lang="en-US" b="0" i="1" baseline="0" dirty="0" smtClean="0"/>
              <a:t> for students</a:t>
            </a:r>
          </a:p>
          <a:p>
            <a:endParaRPr lang="en-US" b="0" i="1" baseline="0" dirty="0" smtClean="0"/>
          </a:p>
          <a:p>
            <a:r>
              <a:rPr lang="en-US" b="0" i="0" baseline="0" dirty="0" smtClean="0"/>
              <a:t>To sum things up:  In previous lessons we focused on what causes earthquakes, how they work, and where are they likely to occur.  These things are important because a major factor in earthquake hazard is your proximity to an active fault.  In this lesson we looked at the human side of earthquake hazards.  The main danger in an earthquake is heavy items falling off of shelves and onto you during an earthquake.  Another danger is people trying to walk during shaking and falling down.  If shaking is extremely violent and the building is not constructed well, then building collapse could be a hazard too.  All of these hazards can be mitigated by having an informed public (drop, cover and hold on!), and well designed buildings with strictly enforced building codes.  In this lesson we learned about four design principles that make buildings safer during an earthquake.  The first is to use strong and flexible materials, such as reinforced masonry, so that the building can flex instead of crumble during shaking.  The second is to isolate the base of the building from the ground so that not all of the shaking is transferred up into the building.  The third design principle is shear protection, such as cross bracing.  This greatly improves the shear strength of a building.  And finally, adequate steel ties should be used to stop the building from </a:t>
            </a:r>
            <a:r>
              <a:rPr lang="en-US" b="0" i="0" baseline="0" smtClean="0"/>
              <a:t>splitting open.</a:t>
            </a:r>
            <a:endParaRPr lang="en-US" b="0" i="0"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hyperlink" Target="https://www.youtube.com/watch?v=D2Mrq0ioeT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8.tiff"/><Relationship Id="rId4" Type="http://schemas.openxmlformats.org/officeDocument/2006/relationships/image" Target="../media/image9.tiff"/><Relationship Id="rId5" Type="http://schemas.openxmlformats.org/officeDocument/2006/relationships/image" Target="../media/image10.tiff"/><Relationship Id="rId6" Type="http://schemas.openxmlformats.org/officeDocument/2006/relationships/image" Target="../media/image11.tiff"/><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2.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3.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4.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Shake Table!</a:t>
            </a:r>
            <a:br>
              <a:rPr lang="en-US" dirty="0" smtClean="0"/>
            </a:br>
            <a:r>
              <a:rPr lang="en-US" dirty="0" smtClean="0"/>
              <a:t>Earthquake Resistant marshmallow structures</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Subtitle 5"/>
          <p:cNvSpPr>
            <a:spLocks noGrp="1"/>
          </p:cNvSpPr>
          <p:nvPr>
            <p:ph type="subTitle" idx="1"/>
          </p:nvPr>
        </p:nvSpPr>
        <p:spPr/>
        <p:txBody>
          <a:bodyPr/>
          <a:lstStyle/>
          <a:p>
            <a:endParaRPr lang="en-US"/>
          </a:p>
        </p:txBody>
      </p:sp>
      <p:sp>
        <p:nvSpPr>
          <p:cNvPr id="8" name="TextBox 7"/>
          <p:cNvSpPr txBox="1"/>
          <p:nvPr/>
        </p:nvSpPr>
        <p:spPr>
          <a:xfrm>
            <a:off x="364620" y="3547419"/>
            <a:ext cx="2034140" cy="1754327"/>
          </a:xfrm>
          <a:prstGeom prst="rect">
            <a:avLst/>
          </a:prstGeom>
          <a:noFill/>
        </p:spPr>
        <p:txBody>
          <a:bodyPr wrap="square" rtlCol="0">
            <a:spAutoFit/>
          </a:bodyPr>
          <a:lstStyle/>
          <a:p>
            <a:r>
              <a:rPr lang="en-US" dirty="0" smtClean="0"/>
              <a:t>Question of the day: how would you design a building to withstand an earthquake?</a:t>
            </a:r>
            <a:endParaRPr lang="en-US" dirty="0"/>
          </a:p>
        </p:txBody>
      </p:sp>
      <p:pic>
        <p:nvPicPr>
          <p:cNvPr id="9" name="Picture 8" descr="IMG_1662.jpg"/>
          <p:cNvPicPr>
            <a:picLocks noChangeAspect="1"/>
          </p:cNvPicPr>
          <p:nvPr/>
        </p:nvPicPr>
        <p:blipFill>
          <a:blip r:embed="rId3"/>
          <a:stretch>
            <a:fillRect/>
          </a:stretch>
        </p:blipFill>
        <p:spPr>
          <a:xfrm>
            <a:off x="3332890" y="2787562"/>
            <a:ext cx="4414108" cy="3310581"/>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381000" y="1721548"/>
            <a:ext cx="2438400" cy="4047067"/>
          </a:xfrm>
        </p:spPr>
        <p:txBody>
          <a:bodyPr/>
          <a:lstStyle/>
          <a:p>
            <a:pPr marL="285750" indent="-285750">
              <a:buFont typeface="Wingdings" charset="2"/>
              <a:buChar char="§"/>
            </a:pPr>
            <a:r>
              <a:rPr lang="en-US" dirty="0" smtClean="0"/>
              <a:t>What does an earthquake feel like?</a:t>
            </a:r>
          </a:p>
          <a:p>
            <a:pPr marL="285750" indent="-285750">
              <a:buFont typeface="Wingdings" charset="2"/>
              <a:buChar char="§"/>
            </a:pPr>
            <a:r>
              <a:rPr lang="en-US" dirty="0" smtClean="0"/>
              <a:t>What makes an earthquake dangerous?</a:t>
            </a:r>
          </a:p>
          <a:p>
            <a:pPr marL="285750" indent="-285750">
              <a:buFont typeface="Wingdings" charset="2"/>
              <a:buChar char="§"/>
            </a:pPr>
            <a:endParaRPr lang="en-US" dirty="0" smtClean="0"/>
          </a:p>
          <a:p>
            <a:pPr marL="285750" indent="-285750">
              <a:buFont typeface="Wingdings" charset="2"/>
              <a:buChar char="§"/>
            </a:pPr>
            <a:r>
              <a:rPr lang="en-US" dirty="0" smtClean="0"/>
              <a:t>How do engineers test if their building design is safe?</a:t>
            </a:r>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9" name="Rectangle 8"/>
          <p:cNvSpPr/>
          <p:nvPr/>
        </p:nvSpPr>
        <p:spPr>
          <a:xfrm>
            <a:off x="3000375" y="1792103"/>
            <a:ext cx="5832729" cy="1477328"/>
          </a:xfrm>
          <a:prstGeom prst="rect">
            <a:avLst/>
          </a:prstGeom>
        </p:spPr>
        <p:txBody>
          <a:bodyPr wrap="square">
            <a:spAutoFit/>
          </a:bodyPr>
          <a:lstStyle/>
          <a:p>
            <a:endParaRPr lang="en-US" dirty="0" smtClean="0"/>
          </a:p>
          <a:p>
            <a:endParaRPr lang="en-US" dirty="0" smtClean="0"/>
          </a:p>
          <a:p>
            <a:endParaRPr lang="en-US" dirty="0" smtClean="0"/>
          </a:p>
          <a:p>
            <a:endParaRPr lang="en-US" dirty="0" smtClean="0"/>
          </a:p>
          <a:p>
            <a:r>
              <a:rPr lang="en-US" dirty="0" smtClean="0">
                <a:hlinkClick r:id="rId3"/>
              </a:rPr>
              <a:t>https://www.youtube.com/watch?v=D2Mrq0ioeT8</a:t>
            </a:r>
            <a:endParaRPr lang="en-US" dirty="0" smtClean="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Content Placeholder 9" descr="base_isolation.tiff"/>
          <p:cNvPicPr>
            <a:picLocks noGrp="1" noChangeAspect="1"/>
          </p:cNvPicPr>
          <p:nvPr>
            <p:ph sz="quarter" idx="1"/>
          </p:nvPr>
        </p:nvPicPr>
        <p:blipFill>
          <a:blip r:embed="rId3"/>
          <a:srcRect l="-17669" r="-17669"/>
          <a:stretch>
            <a:fillRect/>
          </a:stretch>
        </p:blipFill>
        <p:spPr>
          <a:xfrm>
            <a:off x="5549144" y="1606818"/>
            <a:ext cx="2565511" cy="1379307"/>
          </a:xfrm>
        </p:spPr>
      </p:pic>
      <p:sp>
        <p:nvSpPr>
          <p:cNvPr id="7" name="Title 6"/>
          <p:cNvSpPr>
            <a:spLocks noGrp="1"/>
          </p:cNvSpPr>
          <p:nvPr>
            <p:ph type="title"/>
          </p:nvPr>
        </p:nvSpPr>
        <p:spPr/>
        <p:txBody>
          <a:bodyPr/>
          <a:lstStyle/>
          <a:p>
            <a:r>
              <a:rPr lang="en-US" dirty="0" smtClean="0"/>
              <a:t>Earthquake engineering principles</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2"/>
          </p:nvPr>
        </p:nvSpPr>
        <p:spPr/>
        <p:txBody>
          <a:bodyPr/>
          <a:lstStyle/>
          <a:p>
            <a:r>
              <a:rPr lang="en-US" smtClean="0"/>
              <a:t>http://earthref.org/SCC</a:t>
            </a:r>
            <a:endParaRPr lang="en-US" dirty="0" smtClean="0"/>
          </a:p>
        </p:txBody>
      </p:sp>
      <p:sp>
        <p:nvSpPr>
          <p:cNvPr id="9" name="TextBox 8"/>
          <p:cNvSpPr txBox="1"/>
          <p:nvPr/>
        </p:nvSpPr>
        <p:spPr>
          <a:xfrm>
            <a:off x="318062" y="1868730"/>
            <a:ext cx="3426378" cy="3970318"/>
          </a:xfrm>
          <a:prstGeom prst="rect">
            <a:avLst/>
          </a:prstGeom>
          <a:noFill/>
        </p:spPr>
        <p:txBody>
          <a:bodyPr wrap="square" rtlCol="0">
            <a:spAutoFit/>
          </a:bodyPr>
          <a:lstStyle/>
          <a:p>
            <a:pPr marL="342900" indent="-342900">
              <a:buAutoNum type="arabicParenR"/>
            </a:pPr>
            <a:r>
              <a:rPr lang="en-US" dirty="0" smtClean="0"/>
              <a:t>Strong, flexible materials handle deformation better than brittle materials (reinforced masonry)</a:t>
            </a:r>
          </a:p>
          <a:p>
            <a:pPr marL="342900" indent="-342900">
              <a:buAutoNum type="arabicParenR"/>
            </a:pPr>
            <a:r>
              <a:rPr lang="en-US" dirty="0" smtClean="0"/>
              <a:t>Buildings must be anchored to the foundation (or “isolated” from it)</a:t>
            </a:r>
          </a:p>
          <a:p>
            <a:pPr marL="342900" indent="-342900">
              <a:buAutoNum type="arabicParenR"/>
            </a:pPr>
            <a:r>
              <a:rPr lang="en-US" dirty="0" smtClean="0"/>
              <a:t>Shear protection: cross bars provide vital stability within the building as it undergoes shear stresses</a:t>
            </a:r>
          </a:p>
          <a:p>
            <a:pPr marL="342900" indent="-342900">
              <a:buAutoNum type="arabicParenR"/>
            </a:pPr>
            <a:r>
              <a:rPr lang="en-US" dirty="0" smtClean="0"/>
              <a:t>Protection against the building splitting open- steel ties</a:t>
            </a:r>
            <a:endParaRPr lang="en-US" dirty="0"/>
          </a:p>
        </p:txBody>
      </p:sp>
      <p:pic>
        <p:nvPicPr>
          <p:cNvPr id="11" name="Picture 10" descr="reinforced_concrete"/>
          <p:cNvPicPr>
            <a:picLocks noChangeAspect="1"/>
          </p:cNvPicPr>
          <p:nvPr/>
        </p:nvPicPr>
        <p:blipFill>
          <a:blip r:embed="rId4"/>
          <a:stretch>
            <a:fillRect/>
          </a:stretch>
        </p:blipFill>
        <p:spPr>
          <a:xfrm>
            <a:off x="4401518" y="1606818"/>
            <a:ext cx="1147626" cy="2001672"/>
          </a:xfrm>
          <a:prstGeom prst="rect">
            <a:avLst/>
          </a:prstGeom>
        </p:spPr>
      </p:pic>
      <p:pic>
        <p:nvPicPr>
          <p:cNvPr id="12" name="Picture 11" descr="cross_bracing"/>
          <p:cNvPicPr>
            <a:picLocks noChangeAspect="1"/>
          </p:cNvPicPr>
          <p:nvPr/>
        </p:nvPicPr>
        <p:blipFill>
          <a:blip r:embed="rId5"/>
          <a:stretch>
            <a:fillRect/>
          </a:stretch>
        </p:blipFill>
        <p:spPr>
          <a:xfrm>
            <a:off x="3804954" y="3943902"/>
            <a:ext cx="1744190" cy="2325587"/>
          </a:xfrm>
          <a:prstGeom prst="rect">
            <a:avLst/>
          </a:prstGeom>
        </p:spPr>
      </p:pic>
      <p:sp>
        <p:nvSpPr>
          <p:cNvPr id="14" name="TextBox 13"/>
          <p:cNvSpPr txBox="1"/>
          <p:nvPr/>
        </p:nvSpPr>
        <p:spPr>
          <a:xfrm>
            <a:off x="4014276" y="1499398"/>
            <a:ext cx="456976" cy="369332"/>
          </a:xfrm>
          <a:prstGeom prst="rect">
            <a:avLst/>
          </a:prstGeom>
          <a:noFill/>
        </p:spPr>
        <p:txBody>
          <a:bodyPr wrap="none" rtlCol="0">
            <a:spAutoFit/>
          </a:bodyPr>
          <a:lstStyle/>
          <a:p>
            <a:r>
              <a:rPr lang="en-US" dirty="0" smtClean="0"/>
              <a:t>(1)</a:t>
            </a:r>
            <a:endParaRPr lang="en-US" dirty="0"/>
          </a:p>
        </p:txBody>
      </p:sp>
      <p:sp>
        <p:nvSpPr>
          <p:cNvPr id="15" name="TextBox 14"/>
          <p:cNvSpPr txBox="1"/>
          <p:nvPr/>
        </p:nvSpPr>
        <p:spPr>
          <a:xfrm>
            <a:off x="5704472" y="1314732"/>
            <a:ext cx="486732" cy="369332"/>
          </a:xfrm>
          <a:prstGeom prst="rect">
            <a:avLst/>
          </a:prstGeom>
          <a:noFill/>
        </p:spPr>
        <p:txBody>
          <a:bodyPr wrap="none" rtlCol="0">
            <a:spAutoFit/>
          </a:bodyPr>
          <a:lstStyle/>
          <a:p>
            <a:r>
              <a:rPr lang="en-US" dirty="0" smtClean="0"/>
              <a:t>(2)</a:t>
            </a:r>
            <a:endParaRPr lang="en-US" dirty="0"/>
          </a:p>
        </p:txBody>
      </p:sp>
      <p:sp>
        <p:nvSpPr>
          <p:cNvPr id="16" name="TextBox 15"/>
          <p:cNvSpPr txBox="1"/>
          <p:nvPr/>
        </p:nvSpPr>
        <p:spPr>
          <a:xfrm>
            <a:off x="3804954" y="3615488"/>
            <a:ext cx="485154" cy="369332"/>
          </a:xfrm>
          <a:prstGeom prst="rect">
            <a:avLst/>
          </a:prstGeom>
          <a:noFill/>
        </p:spPr>
        <p:txBody>
          <a:bodyPr wrap="none" rtlCol="0">
            <a:spAutoFit/>
          </a:bodyPr>
          <a:lstStyle/>
          <a:p>
            <a:r>
              <a:rPr lang="en-US" dirty="0" smtClean="0"/>
              <a:t>(3)</a:t>
            </a:r>
            <a:endParaRPr lang="en-US" dirty="0"/>
          </a:p>
        </p:txBody>
      </p:sp>
      <p:sp>
        <p:nvSpPr>
          <p:cNvPr id="17" name="TextBox 16"/>
          <p:cNvSpPr txBox="1"/>
          <p:nvPr/>
        </p:nvSpPr>
        <p:spPr>
          <a:xfrm>
            <a:off x="6454167" y="3478738"/>
            <a:ext cx="488197" cy="369332"/>
          </a:xfrm>
          <a:prstGeom prst="rect">
            <a:avLst/>
          </a:prstGeom>
          <a:noFill/>
        </p:spPr>
        <p:txBody>
          <a:bodyPr wrap="none" rtlCol="0">
            <a:spAutoFit/>
          </a:bodyPr>
          <a:lstStyle/>
          <a:p>
            <a:r>
              <a:rPr lang="en-US" dirty="0" smtClean="0"/>
              <a:t>(4)</a:t>
            </a:r>
            <a:endParaRPr lang="en-US" dirty="0"/>
          </a:p>
        </p:txBody>
      </p:sp>
      <p:pic>
        <p:nvPicPr>
          <p:cNvPr id="18" name="Picture 17" descr="shear_collapse_wik"/>
          <p:cNvPicPr>
            <a:picLocks noChangeAspect="1"/>
          </p:cNvPicPr>
          <p:nvPr/>
        </p:nvPicPr>
        <p:blipFill>
          <a:blip r:embed="rId6"/>
          <a:stretch>
            <a:fillRect/>
          </a:stretch>
        </p:blipFill>
        <p:spPr>
          <a:xfrm>
            <a:off x="5704472" y="3943902"/>
            <a:ext cx="3227322" cy="215575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5" y="5677288"/>
            <a:ext cx="5867400" cy="1219200"/>
          </a:xfrm>
        </p:spPr>
        <p:txBody>
          <a:bodyPr/>
          <a:lstStyle/>
          <a:p>
            <a:pPr algn="ctr"/>
            <a:r>
              <a:rPr lang="en-US" dirty="0" smtClean="0"/>
              <a:t>Making the shake table</a:t>
            </a:r>
            <a:endParaRPr lang="en-US" dirty="0"/>
          </a:p>
        </p:txBody>
      </p:sp>
      <p:sp>
        <p:nvSpPr>
          <p:cNvPr id="4" name="Text Placeholder 3"/>
          <p:cNvSpPr>
            <a:spLocks noGrp="1"/>
          </p:cNvSpPr>
          <p:nvPr>
            <p:ph type="body" sz="half" idx="2"/>
          </p:nvPr>
        </p:nvSpPr>
        <p:spPr/>
        <p:txBody>
          <a:bodyPr/>
          <a:lstStyle/>
          <a:p>
            <a:pPr marL="285750" indent="-285750">
              <a:buFont typeface="Wingdings" charset="2"/>
              <a:buChar char="§"/>
            </a:pPr>
            <a:r>
              <a:rPr lang="en-US" dirty="0" smtClean="0"/>
              <a:t>1) Start with a box fan.  Remove the front and back screens, as well as the blade.</a:t>
            </a:r>
          </a:p>
          <a:p>
            <a:pPr marL="285750" indent="-285750">
              <a:buFont typeface="Wingdings" charset="2"/>
              <a:buChar char="§"/>
            </a:pPr>
            <a:r>
              <a:rPr lang="en-US" dirty="0" smtClean="0"/>
              <a:t>2) Add lock washers to the motor mount screws.</a:t>
            </a:r>
          </a:p>
          <a:p>
            <a:pPr marL="285750" indent="-285750">
              <a:buFont typeface="Wingdings" charset="2"/>
              <a:buChar char="§"/>
            </a:pPr>
            <a:r>
              <a:rPr lang="en-US" dirty="0" smtClean="0"/>
              <a:t>3) Add a regular washer to the spindle.</a:t>
            </a:r>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10" name="Picture 9" descr="fan1.tiff"/>
          <p:cNvPicPr>
            <a:picLocks noChangeAspect="1"/>
          </p:cNvPicPr>
          <p:nvPr/>
        </p:nvPicPr>
        <p:blipFill>
          <a:blip r:embed="rId3"/>
          <a:stretch>
            <a:fillRect/>
          </a:stretch>
        </p:blipFill>
        <p:spPr>
          <a:xfrm>
            <a:off x="3000375" y="620020"/>
            <a:ext cx="2787777" cy="1961913"/>
          </a:xfrm>
          <a:prstGeom prst="rect">
            <a:avLst/>
          </a:prstGeom>
        </p:spPr>
      </p:pic>
      <p:pic>
        <p:nvPicPr>
          <p:cNvPr id="11" name="Picture 10" descr="fan2.tiff"/>
          <p:cNvPicPr>
            <a:picLocks noChangeAspect="1"/>
          </p:cNvPicPr>
          <p:nvPr/>
        </p:nvPicPr>
        <p:blipFill>
          <a:blip r:embed="rId4"/>
          <a:stretch>
            <a:fillRect/>
          </a:stretch>
        </p:blipFill>
        <p:spPr>
          <a:xfrm>
            <a:off x="6048761" y="620020"/>
            <a:ext cx="2755928" cy="1961913"/>
          </a:xfrm>
          <a:prstGeom prst="rect">
            <a:avLst/>
          </a:prstGeom>
        </p:spPr>
      </p:pic>
      <p:pic>
        <p:nvPicPr>
          <p:cNvPr id="12" name="Picture 11" descr="fan3.tiff"/>
          <p:cNvPicPr>
            <a:picLocks noChangeAspect="1"/>
          </p:cNvPicPr>
          <p:nvPr/>
        </p:nvPicPr>
        <p:blipFill>
          <a:blip r:embed="rId5"/>
          <a:stretch>
            <a:fillRect/>
          </a:stretch>
        </p:blipFill>
        <p:spPr>
          <a:xfrm>
            <a:off x="3000375" y="3247620"/>
            <a:ext cx="2787777" cy="1980176"/>
          </a:xfrm>
          <a:prstGeom prst="rect">
            <a:avLst/>
          </a:prstGeom>
        </p:spPr>
      </p:pic>
      <p:pic>
        <p:nvPicPr>
          <p:cNvPr id="13" name="Picture 12" descr="fan4.tiff"/>
          <p:cNvPicPr>
            <a:picLocks noChangeAspect="1"/>
          </p:cNvPicPr>
          <p:nvPr/>
        </p:nvPicPr>
        <p:blipFill>
          <a:blip r:embed="rId6"/>
          <a:stretch>
            <a:fillRect/>
          </a:stretch>
        </p:blipFill>
        <p:spPr>
          <a:xfrm>
            <a:off x="6013733" y="3247619"/>
            <a:ext cx="2854042" cy="2024935"/>
          </a:xfrm>
          <a:prstGeom prst="rect">
            <a:avLst/>
          </a:prstGeom>
        </p:spPr>
      </p:pic>
      <p:sp>
        <p:nvSpPr>
          <p:cNvPr id="14" name="TextBox 13"/>
          <p:cNvSpPr txBox="1"/>
          <p:nvPr/>
        </p:nvSpPr>
        <p:spPr>
          <a:xfrm>
            <a:off x="3000375" y="701940"/>
            <a:ext cx="432330" cy="461665"/>
          </a:xfrm>
          <a:prstGeom prst="rect">
            <a:avLst/>
          </a:prstGeom>
          <a:noFill/>
        </p:spPr>
        <p:txBody>
          <a:bodyPr wrap="none" rtlCol="0">
            <a:spAutoFit/>
          </a:bodyPr>
          <a:lstStyle/>
          <a:p>
            <a:r>
              <a:rPr lang="en-US" sz="2400" dirty="0" smtClean="0">
                <a:solidFill>
                  <a:schemeClr val="bg1"/>
                </a:solidFill>
              </a:rPr>
              <a:t>1)</a:t>
            </a:r>
            <a:endParaRPr lang="en-US" sz="2400" dirty="0">
              <a:solidFill>
                <a:schemeClr val="bg1"/>
              </a:solidFill>
            </a:endParaRPr>
          </a:p>
        </p:txBody>
      </p:sp>
      <p:sp>
        <p:nvSpPr>
          <p:cNvPr id="15" name="TextBox 14"/>
          <p:cNvSpPr txBox="1"/>
          <p:nvPr/>
        </p:nvSpPr>
        <p:spPr>
          <a:xfrm>
            <a:off x="6048761" y="605720"/>
            <a:ext cx="432330" cy="461665"/>
          </a:xfrm>
          <a:prstGeom prst="rect">
            <a:avLst/>
          </a:prstGeom>
          <a:noFill/>
        </p:spPr>
        <p:txBody>
          <a:bodyPr wrap="none" rtlCol="0">
            <a:spAutoFit/>
          </a:bodyPr>
          <a:lstStyle/>
          <a:p>
            <a:r>
              <a:rPr lang="en-US" sz="2400" dirty="0" smtClean="0">
                <a:solidFill>
                  <a:schemeClr val="bg1"/>
                </a:solidFill>
              </a:rPr>
              <a:t>1)</a:t>
            </a:r>
            <a:endParaRPr lang="en-US" sz="2400" dirty="0">
              <a:solidFill>
                <a:schemeClr val="bg1"/>
              </a:solidFill>
            </a:endParaRPr>
          </a:p>
        </p:txBody>
      </p:sp>
      <p:sp>
        <p:nvSpPr>
          <p:cNvPr id="16" name="TextBox 15"/>
          <p:cNvSpPr txBox="1"/>
          <p:nvPr/>
        </p:nvSpPr>
        <p:spPr>
          <a:xfrm>
            <a:off x="3096575" y="3362987"/>
            <a:ext cx="472004" cy="461665"/>
          </a:xfrm>
          <a:prstGeom prst="rect">
            <a:avLst/>
          </a:prstGeom>
          <a:noFill/>
        </p:spPr>
        <p:txBody>
          <a:bodyPr wrap="none" rtlCol="0">
            <a:spAutoFit/>
          </a:bodyPr>
          <a:lstStyle/>
          <a:p>
            <a:r>
              <a:rPr lang="en-US" sz="2400" dirty="0" smtClean="0">
                <a:solidFill>
                  <a:schemeClr val="bg1"/>
                </a:solidFill>
              </a:rPr>
              <a:t>2)</a:t>
            </a:r>
            <a:endParaRPr lang="en-US" sz="2400" dirty="0">
              <a:solidFill>
                <a:schemeClr val="bg1"/>
              </a:solidFill>
            </a:endParaRPr>
          </a:p>
        </p:txBody>
      </p:sp>
      <p:sp>
        <p:nvSpPr>
          <p:cNvPr id="17" name="TextBox 16"/>
          <p:cNvSpPr txBox="1"/>
          <p:nvPr/>
        </p:nvSpPr>
        <p:spPr>
          <a:xfrm>
            <a:off x="6048761" y="3247619"/>
            <a:ext cx="469900" cy="461665"/>
          </a:xfrm>
          <a:prstGeom prst="rect">
            <a:avLst/>
          </a:prstGeom>
          <a:noFill/>
        </p:spPr>
        <p:txBody>
          <a:bodyPr wrap="none" rtlCol="0">
            <a:spAutoFit/>
          </a:bodyPr>
          <a:lstStyle/>
          <a:p>
            <a:r>
              <a:rPr lang="en-US" sz="2400" dirty="0" smtClean="0">
                <a:solidFill>
                  <a:schemeClr val="bg1"/>
                </a:solidFill>
              </a:rPr>
              <a:t>3)</a:t>
            </a:r>
            <a:endParaRPr lang="en-US" sz="2400" dirty="0">
              <a:solidFill>
                <a:schemeClr val="bg1"/>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Making the shake table</a:t>
            </a:r>
            <a:endParaRPr lang="en-US" dirty="0"/>
          </a:p>
        </p:txBody>
      </p:sp>
      <p:sp>
        <p:nvSpPr>
          <p:cNvPr id="4" name="Text Placeholder 3"/>
          <p:cNvSpPr>
            <a:spLocks noGrp="1"/>
          </p:cNvSpPr>
          <p:nvPr>
            <p:ph type="body" sz="half" idx="2"/>
          </p:nvPr>
        </p:nvSpPr>
        <p:spPr/>
        <p:txBody>
          <a:bodyPr/>
          <a:lstStyle/>
          <a:p>
            <a:pPr marL="285750" indent="-285750">
              <a:buFont typeface="Wingdings" charset="2"/>
              <a:buChar char="§"/>
            </a:pPr>
            <a:r>
              <a:rPr lang="en-US" dirty="0" smtClean="0"/>
              <a:t>4) Cut a 1x2 to the length of the diameter of the fan blade.</a:t>
            </a:r>
          </a:p>
          <a:p>
            <a:pPr marL="285750" indent="-285750">
              <a:buFont typeface="Wingdings" charset="2"/>
              <a:buChar char="§"/>
            </a:pPr>
            <a:r>
              <a:rPr lang="en-US" dirty="0" smtClean="0"/>
              <a:t>5) Drill a hole 2/3 of the way along the 1x2.</a:t>
            </a:r>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8" name="Picture 7" descr="fan5.tiff"/>
          <p:cNvPicPr>
            <a:picLocks noChangeAspect="1"/>
          </p:cNvPicPr>
          <p:nvPr/>
        </p:nvPicPr>
        <p:blipFill>
          <a:blip r:embed="rId3"/>
          <a:stretch>
            <a:fillRect/>
          </a:stretch>
        </p:blipFill>
        <p:spPr>
          <a:xfrm>
            <a:off x="3560040" y="990600"/>
            <a:ext cx="4965224" cy="3508943"/>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Making the shake table</a:t>
            </a:r>
            <a:endParaRPr lang="en-US" dirty="0"/>
          </a:p>
        </p:txBody>
      </p:sp>
      <p:sp>
        <p:nvSpPr>
          <p:cNvPr id="4" name="Text Placeholder 3"/>
          <p:cNvSpPr>
            <a:spLocks noGrp="1"/>
          </p:cNvSpPr>
          <p:nvPr>
            <p:ph type="body" sz="half" idx="2"/>
          </p:nvPr>
        </p:nvSpPr>
        <p:spPr/>
        <p:txBody>
          <a:bodyPr/>
          <a:lstStyle/>
          <a:p>
            <a:pPr marL="285750" indent="-285750">
              <a:buFont typeface="Wingdings" charset="2"/>
              <a:buChar char="§"/>
            </a:pPr>
            <a:r>
              <a:rPr lang="en-US" dirty="0" smtClean="0"/>
              <a:t>6) Place the 1x2 on the spindle,</a:t>
            </a:r>
          </a:p>
          <a:p>
            <a:pPr marL="285750" indent="-285750">
              <a:buFont typeface="Wingdings" charset="2"/>
              <a:buChar char="§"/>
            </a:pPr>
            <a:r>
              <a:rPr lang="en-US" dirty="0" smtClean="0"/>
              <a:t>7) Place a wood screw near the flat side of the spindle to lock the board in place.</a:t>
            </a:r>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8" name="Picture 7" descr="fan6.tiff"/>
          <p:cNvPicPr>
            <a:picLocks noChangeAspect="1"/>
          </p:cNvPicPr>
          <p:nvPr/>
        </p:nvPicPr>
        <p:blipFill>
          <a:blip r:embed="rId3"/>
          <a:stretch>
            <a:fillRect/>
          </a:stretch>
        </p:blipFill>
        <p:spPr>
          <a:xfrm>
            <a:off x="3406263" y="952112"/>
            <a:ext cx="4956177" cy="351149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Making the shake table</a:t>
            </a:r>
            <a:endParaRPr lang="en-US" dirty="0"/>
          </a:p>
        </p:txBody>
      </p:sp>
      <p:sp>
        <p:nvSpPr>
          <p:cNvPr id="4" name="Text Placeholder 3"/>
          <p:cNvSpPr>
            <a:spLocks noGrp="1"/>
          </p:cNvSpPr>
          <p:nvPr>
            <p:ph type="body" sz="half" idx="2"/>
          </p:nvPr>
        </p:nvSpPr>
        <p:spPr/>
        <p:txBody>
          <a:bodyPr/>
          <a:lstStyle/>
          <a:p>
            <a:pPr marL="285750" indent="-285750">
              <a:buFont typeface="Wingdings" charset="2"/>
              <a:buChar char="§"/>
            </a:pPr>
            <a:r>
              <a:rPr lang="en-US" dirty="0" smtClean="0"/>
              <a:t>8) Attach flat boards to the back and front of the fan.</a:t>
            </a:r>
          </a:p>
          <a:p>
            <a:pPr marL="285750" indent="-285750">
              <a:buFont typeface="Wingdings" charset="2"/>
              <a:buChar char="§"/>
            </a:pPr>
            <a:r>
              <a:rPr lang="en-US" dirty="0" smtClean="0"/>
              <a:t>Shake away on multiple settings!</a:t>
            </a:r>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8" name="Picture 7" descr="fan7.tiff"/>
          <p:cNvPicPr>
            <a:picLocks noChangeAspect="1"/>
          </p:cNvPicPr>
          <p:nvPr/>
        </p:nvPicPr>
        <p:blipFill>
          <a:blip r:embed="rId3"/>
          <a:stretch>
            <a:fillRect/>
          </a:stretch>
        </p:blipFill>
        <p:spPr>
          <a:xfrm>
            <a:off x="3377298" y="991327"/>
            <a:ext cx="5030758" cy="3572261"/>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pPr marL="457200" indent="-457200">
              <a:buAutoNum type="arabicParenR"/>
            </a:pPr>
            <a:r>
              <a:rPr lang="en-US" dirty="0" smtClean="0"/>
              <a:t>Building safety = location + design</a:t>
            </a:r>
          </a:p>
          <a:p>
            <a:pPr marL="457200" indent="-457200">
              <a:buAutoNum type="arabicParenR"/>
            </a:pPr>
            <a:r>
              <a:rPr lang="en-US" dirty="0" smtClean="0"/>
              <a:t>Earthquake design principles:</a:t>
            </a:r>
          </a:p>
          <a:p>
            <a:pPr marL="746125" lvl="1" indent="-457200">
              <a:buAutoNum type="arabicParenR"/>
            </a:pPr>
            <a:r>
              <a:rPr lang="en-US" dirty="0" smtClean="0"/>
              <a:t>Strong and flexible materials</a:t>
            </a:r>
          </a:p>
          <a:p>
            <a:pPr marL="746125" lvl="1" indent="-457200">
              <a:buAutoNum type="arabicParenR"/>
            </a:pPr>
            <a:r>
              <a:rPr lang="en-US" dirty="0" smtClean="0"/>
              <a:t>Base isolation</a:t>
            </a:r>
          </a:p>
          <a:p>
            <a:pPr marL="746125" lvl="1" indent="-457200">
              <a:buAutoNum type="arabicParenR"/>
            </a:pPr>
            <a:r>
              <a:rPr lang="en-US" dirty="0" smtClean="0"/>
              <a:t>Shear protection (cross braces)</a:t>
            </a:r>
          </a:p>
          <a:p>
            <a:pPr marL="746125" lvl="1" indent="-457200">
              <a:buAutoNum type="arabicParenR"/>
            </a:pPr>
            <a:r>
              <a:rPr lang="en-US" dirty="0" smtClean="0"/>
              <a:t>Stop building from splitting open (steel ties)</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6917</TotalTime>
  <Words>2092</Words>
  <Application>Microsoft Macintosh PowerPoint</Application>
  <PresentationFormat>On-screen Show (4:3)</PresentationFormat>
  <Paragraphs>150</Paragraphs>
  <Slides>8</Slides>
  <Notes>8</Notes>
  <HiddenSlides>0</HiddenSlides>
  <MMClips>0</MMClips>
  <ScaleCrop>false</ScaleCrop>
  <HeadingPairs>
    <vt:vector size="4" baseType="variant">
      <vt:variant>
        <vt:lpstr>Design Template</vt:lpstr>
      </vt:variant>
      <vt:variant>
        <vt:i4>1</vt:i4>
      </vt:variant>
      <vt:variant>
        <vt:lpstr>Slide Titles</vt:lpstr>
      </vt:variant>
      <vt:variant>
        <vt:i4>8</vt:i4>
      </vt:variant>
    </vt:vector>
  </HeadingPairs>
  <TitlesOfParts>
    <vt:vector size="9" baseType="lpstr">
      <vt:lpstr>SCC</vt:lpstr>
      <vt:lpstr>Shake Table! Earthquake Resistant marshmallow structures</vt:lpstr>
      <vt:lpstr>Slide 2</vt:lpstr>
      <vt:lpstr>Earthquake engineering principles</vt:lpstr>
      <vt:lpstr>Making the shake table</vt:lpstr>
      <vt:lpstr>Making the shake table</vt:lpstr>
      <vt:lpstr>Making the shake table</vt:lpstr>
      <vt:lpstr>Making the shake table</vt:lpstr>
      <vt:lpstr>Conclusions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IGPP</cp:lastModifiedBy>
  <cp:revision>122</cp:revision>
  <cp:lastPrinted>2011-07-11T02:33:14Z</cp:lastPrinted>
  <dcterms:created xsi:type="dcterms:W3CDTF">2014-08-13T18:20:42Z</dcterms:created>
  <dcterms:modified xsi:type="dcterms:W3CDTF">2014-08-13T18:23:23Z</dcterms:modified>
</cp:coreProperties>
</file>