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68" r:id="rId3"/>
    <p:sldId id="288" r:id="rId4"/>
    <p:sldId id="289" r:id="rId5"/>
    <p:sldId id="290" r:id="rId6"/>
    <p:sldId id="280" r:id="rId7"/>
    <p:sldId id="267" r:id="rId8"/>
    <p:sldId id="271" r:id="rId9"/>
    <p:sldId id="272" r:id="rId10"/>
    <p:sldId id="273" r:id="rId11"/>
    <p:sldId id="275" r:id="rId12"/>
    <p:sldId id="276" r:id="rId13"/>
    <p:sldId id="277" r:id="rId14"/>
    <p:sldId id="278" r:id="rId15"/>
    <p:sldId id="279" r:id="rId16"/>
    <p:sldId id="282" r:id="rId17"/>
    <p:sldId id="283" r:id="rId18"/>
    <p:sldId id="269" r:id="rId19"/>
    <p:sldId id="270" r:id="rId20"/>
    <p:sldId id="281" r:id="rId21"/>
    <p:sldId id="291" r:id="rId22"/>
    <p:sldId id="284" r:id="rId23"/>
    <p:sldId id="285" r:id="rId24"/>
    <p:sldId id="292" r:id="rId25"/>
    <p:sldId id="293" r:id="rId26"/>
    <p:sldId id="294" r:id="rId27"/>
    <p:sldId id="29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0728"/>
    <a:srgbClr val="6D8947"/>
    <a:srgbClr val="86A858"/>
    <a:srgbClr val="AC27AF"/>
    <a:srgbClr val="CC6600"/>
    <a:srgbClr val="996633"/>
    <a:srgbClr val="FF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21" autoAdjust="0"/>
    <p:restoredTop sz="52596" autoAdjust="0"/>
  </p:normalViewPr>
  <p:slideViewPr>
    <p:cSldViewPr>
      <p:cViewPr>
        <p:scale>
          <a:sx n="130" d="100"/>
          <a:sy n="130" d="100"/>
        </p:scale>
        <p:origin x="-474" y="27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Sarah\Documents\Gk-12%20Materials\Primary%20Production\Class%20Cell%20Coun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arah\Documents\Gk-12%20Materials\Primary%20Production\Class%20Cell%20Coun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arah\Documents\Gk-12%20Materials\Primary%20Production\Class%20Cell%20Cou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9"/>
  <c:chart>
    <c:autoTitleDeleted val="1"/>
    <c:plotArea>
      <c:layout/>
      <c:lineChart>
        <c:grouping val="standard"/>
        <c:ser>
          <c:idx val="0"/>
          <c:order val="0"/>
          <c:tx>
            <c:strRef>
              <c:f>Sheet1!$B$1</c:f>
              <c:strCache>
                <c:ptCount val="1"/>
                <c:pt idx="0">
                  <c:v>Series 1</c:v>
                </c:pt>
              </c:strCache>
            </c:strRef>
          </c:tx>
          <c:marker>
            <c:symbol val="none"/>
          </c:marker>
          <c:cat>
            <c:numRef>
              <c:f>Sheet1!$A$2:$A$8</c:f>
              <c:numCache>
                <c:formatCode>General</c:formatCode>
                <c:ptCount val="7"/>
              </c:numCache>
            </c:numRef>
          </c:cat>
          <c:val>
            <c:numRef>
              <c:f>Sheet1!$B$2:$B$8</c:f>
              <c:numCache>
                <c:formatCode>General</c:formatCode>
                <c:ptCount val="7"/>
                <c:pt idx="0">
                  <c:v>1</c:v>
                </c:pt>
                <c:pt idx="1">
                  <c:v>20</c:v>
                </c:pt>
                <c:pt idx="2">
                  <c:v>40</c:v>
                </c:pt>
                <c:pt idx="3">
                  <c:v>40</c:v>
                </c:pt>
                <c:pt idx="4">
                  <c:v>40</c:v>
                </c:pt>
                <c:pt idx="5">
                  <c:v>30</c:v>
                </c:pt>
                <c:pt idx="6">
                  <c:v>20</c:v>
                </c:pt>
              </c:numCache>
            </c:numRef>
          </c:val>
        </c:ser>
        <c:marker val="1"/>
        <c:axId val="89252992"/>
        <c:axId val="101037184"/>
      </c:lineChart>
      <c:catAx>
        <c:axId val="89252992"/>
        <c:scaling>
          <c:orientation val="minMax"/>
        </c:scaling>
        <c:axPos val="b"/>
        <c:title>
          <c:tx>
            <c:rich>
              <a:bodyPr/>
              <a:lstStyle/>
              <a:p>
                <a:pPr>
                  <a:defRPr/>
                </a:pPr>
                <a:r>
                  <a:rPr lang="en-US"/>
                  <a:t>Days</a:t>
                </a:r>
              </a:p>
            </c:rich>
          </c:tx>
        </c:title>
        <c:numFmt formatCode="General" sourceLinked="1"/>
        <c:tickLblPos val="nextTo"/>
        <c:crossAx val="101037184"/>
        <c:crosses val="autoZero"/>
        <c:auto val="1"/>
        <c:lblAlgn val="ctr"/>
        <c:lblOffset val="100"/>
      </c:catAx>
      <c:valAx>
        <c:axId val="101037184"/>
        <c:scaling>
          <c:orientation val="minMax"/>
        </c:scaling>
        <c:axPos val="l"/>
        <c:title>
          <c:tx>
            <c:rich>
              <a:bodyPr rot="-5400000" vert="horz"/>
              <a:lstStyle/>
              <a:p>
                <a:pPr>
                  <a:defRPr/>
                </a:pPr>
                <a:r>
                  <a:rPr lang="en-US" dirty="0" smtClean="0"/>
                  <a:t>Primary</a:t>
                </a:r>
                <a:r>
                  <a:rPr lang="en-US" baseline="0" dirty="0" smtClean="0"/>
                  <a:t> production (Cells)</a:t>
                </a:r>
                <a:endParaRPr lang="en-US" dirty="0"/>
              </a:p>
            </c:rich>
          </c:tx>
        </c:title>
        <c:numFmt formatCode="General" sourceLinked="1"/>
        <c:tickLblPos val="nextTo"/>
        <c:crossAx val="89252992"/>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3"/>
  <c:chart>
    <c:autoTitleDeleted val="1"/>
    <c:plotArea>
      <c:layout/>
      <c:lineChart>
        <c:grouping val="standard"/>
        <c:ser>
          <c:idx val="0"/>
          <c:order val="0"/>
          <c:tx>
            <c:strRef>
              <c:f>Sheet1!$B$1</c:f>
              <c:strCache>
                <c:ptCount val="1"/>
                <c:pt idx="0">
                  <c:v>Series 1</c:v>
                </c:pt>
              </c:strCache>
            </c:strRef>
          </c:tx>
          <c:marker>
            <c:symbol val="none"/>
          </c:marker>
          <c:cat>
            <c:numRef>
              <c:f>Sheet1!$A$2:$A$8</c:f>
              <c:numCache>
                <c:formatCode>General</c:formatCode>
                <c:ptCount val="7"/>
              </c:numCache>
            </c:numRef>
          </c:cat>
          <c:val>
            <c:numRef>
              <c:f>Sheet1!$B$2:$B$8</c:f>
              <c:numCache>
                <c:formatCode>General</c:formatCode>
                <c:ptCount val="7"/>
                <c:pt idx="0">
                  <c:v>1</c:v>
                </c:pt>
                <c:pt idx="1">
                  <c:v>4</c:v>
                </c:pt>
                <c:pt idx="2">
                  <c:v>15</c:v>
                </c:pt>
                <c:pt idx="3">
                  <c:v>16</c:v>
                </c:pt>
                <c:pt idx="4">
                  <c:v>32</c:v>
                </c:pt>
                <c:pt idx="5">
                  <c:v>30</c:v>
                </c:pt>
                <c:pt idx="6">
                  <c:v>20</c:v>
                </c:pt>
              </c:numCache>
            </c:numRef>
          </c:val>
        </c:ser>
        <c:marker val="1"/>
        <c:axId val="108734720"/>
        <c:axId val="108767104"/>
      </c:lineChart>
      <c:catAx>
        <c:axId val="108734720"/>
        <c:scaling>
          <c:orientation val="minMax"/>
        </c:scaling>
        <c:axPos val="b"/>
        <c:title>
          <c:tx>
            <c:rich>
              <a:bodyPr/>
              <a:lstStyle/>
              <a:p>
                <a:pPr>
                  <a:defRPr/>
                </a:pPr>
                <a:r>
                  <a:rPr lang="en-US"/>
                  <a:t>Days</a:t>
                </a:r>
              </a:p>
            </c:rich>
          </c:tx>
        </c:title>
        <c:numFmt formatCode="General" sourceLinked="1"/>
        <c:tickLblPos val="nextTo"/>
        <c:crossAx val="108767104"/>
        <c:crosses val="autoZero"/>
        <c:auto val="1"/>
        <c:lblAlgn val="ctr"/>
        <c:lblOffset val="100"/>
      </c:catAx>
      <c:valAx>
        <c:axId val="108767104"/>
        <c:scaling>
          <c:orientation val="minMax"/>
        </c:scaling>
        <c:axPos val="l"/>
        <c:title>
          <c:txPr>
            <a:bodyPr rot="-5400000" vert="horz"/>
            <a:lstStyle/>
            <a:p>
              <a:pPr>
                <a:defRPr/>
              </a:pPr>
              <a:endParaRPr lang="en-US"/>
            </a:p>
          </c:txPr>
        </c:title>
        <c:numFmt formatCode="General" sourceLinked="1"/>
        <c:tickLblPos val="nextTo"/>
        <c:crossAx val="108734720"/>
        <c:crosses val="autoZero"/>
        <c:crossBetween val="between"/>
      </c:valAx>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Low Nutrients</a:t>
            </a:r>
          </a:p>
        </c:rich>
      </c:tx>
    </c:title>
    <c:plotArea>
      <c:layout/>
      <c:lineChart>
        <c:grouping val="standard"/>
        <c:ser>
          <c:idx val="0"/>
          <c:order val="0"/>
          <c:tx>
            <c:strRef>
              <c:f>EXAMPLE!$A$1</c:f>
              <c:strCache>
                <c:ptCount val="1"/>
                <c:pt idx="0">
                  <c:v>Low Phosphate</c:v>
                </c:pt>
              </c:strCache>
            </c:strRef>
          </c:tx>
          <c:spPr>
            <a:ln>
              <a:solidFill>
                <a:srgbClr val="0070C0"/>
              </a:solidFill>
            </a:ln>
          </c:spPr>
          <c:marker>
            <c:symbol val="none"/>
          </c:marker>
          <c:cat>
            <c:numRef>
              <c:f>EXAMPLE!$A$4:$A$9</c:f>
              <c:numCache>
                <c:formatCode>General</c:formatCode>
                <c:ptCount val="6"/>
                <c:pt idx="0">
                  <c:v>0</c:v>
                </c:pt>
                <c:pt idx="1">
                  <c:v>1</c:v>
                </c:pt>
                <c:pt idx="2">
                  <c:v>2</c:v>
                </c:pt>
                <c:pt idx="3">
                  <c:v>3</c:v>
                </c:pt>
                <c:pt idx="4">
                  <c:v>4</c:v>
                </c:pt>
                <c:pt idx="5">
                  <c:v>5</c:v>
                </c:pt>
              </c:numCache>
            </c:numRef>
          </c:cat>
          <c:val>
            <c:numRef>
              <c:f>EXAMPLE!$B$4:$B$9</c:f>
              <c:numCache>
                <c:formatCode>General</c:formatCode>
                <c:ptCount val="6"/>
                <c:pt idx="0">
                  <c:v>3.4</c:v>
                </c:pt>
                <c:pt idx="1">
                  <c:v>6</c:v>
                </c:pt>
                <c:pt idx="2">
                  <c:v>12</c:v>
                </c:pt>
                <c:pt idx="3">
                  <c:v>12.5</c:v>
                </c:pt>
                <c:pt idx="4">
                  <c:v>12</c:v>
                </c:pt>
                <c:pt idx="5">
                  <c:v>11</c:v>
                </c:pt>
              </c:numCache>
            </c:numRef>
          </c:val>
        </c:ser>
        <c:marker val="1"/>
        <c:axId val="57686272"/>
        <c:axId val="57700736"/>
      </c:lineChart>
      <c:catAx>
        <c:axId val="57686272"/>
        <c:scaling>
          <c:orientation val="minMax"/>
        </c:scaling>
        <c:axPos val="b"/>
        <c:title>
          <c:tx>
            <c:rich>
              <a:bodyPr/>
              <a:lstStyle/>
              <a:p>
                <a:pPr>
                  <a:defRPr/>
                </a:pPr>
                <a:r>
                  <a:rPr lang="en-US"/>
                  <a:t>Time (Days)</a:t>
                </a:r>
              </a:p>
            </c:rich>
          </c:tx>
        </c:title>
        <c:numFmt formatCode="General" sourceLinked="1"/>
        <c:tickLblPos val="nextTo"/>
        <c:crossAx val="57700736"/>
        <c:crosses val="autoZero"/>
        <c:auto val="1"/>
        <c:lblAlgn val="ctr"/>
        <c:lblOffset val="100"/>
      </c:catAx>
      <c:valAx>
        <c:axId val="57700736"/>
        <c:scaling>
          <c:orientation val="minMax"/>
        </c:scaling>
        <c:axPos val="l"/>
        <c:title>
          <c:tx>
            <c:rich>
              <a:bodyPr rot="-5400000" vert="horz"/>
              <a:lstStyle/>
              <a:p>
                <a:pPr>
                  <a:defRPr/>
                </a:pPr>
                <a:r>
                  <a:rPr lang="en-US"/>
                  <a:t>Primary Production (Cells)</a:t>
                </a:r>
              </a:p>
            </c:rich>
          </c:tx>
        </c:title>
        <c:numFmt formatCode="General" sourceLinked="1"/>
        <c:tickLblPos val="nextTo"/>
        <c:crossAx val="57686272"/>
        <c:crosses val="autoZero"/>
        <c:crossBetween val="between"/>
      </c:valAx>
    </c:plotArea>
    <c:plotVisOnly val="1"/>
  </c:chart>
  <c:spPr>
    <a:solidFill>
      <a:schemeClr val="bg1"/>
    </a:solidFill>
  </c:spPr>
  <c:txPr>
    <a:bodyPr/>
    <a:lstStyle/>
    <a:p>
      <a:pPr>
        <a:defRPr sz="1000">
          <a:latin typeface="Arial" pitchFamily="34" charset="0"/>
          <a:cs typeface="Arial"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Medium Nutrients</a:t>
            </a:r>
          </a:p>
        </c:rich>
      </c:tx>
    </c:title>
    <c:plotArea>
      <c:layout/>
      <c:lineChart>
        <c:grouping val="standard"/>
        <c:ser>
          <c:idx val="0"/>
          <c:order val="0"/>
          <c:tx>
            <c:strRef>
              <c:f>EXAMPLE!$E$1</c:f>
              <c:strCache>
                <c:ptCount val="1"/>
                <c:pt idx="0">
                  <c:v>Medium Phosphate</c:v>
                </c:pt>
              </c:strCache>
            </c:strRef>
          </c:tx>
          <c:spPr>
            <a:ln>
              <a:solidFill>
                <a:srgbClr val="0070C0"/>
              </a:solidFill>
            </a:ln>
          </c:spPr>
          <c:marker>
            <c:symbol val="none"/>
          </c:marker>
          <c:cat>
            <c:numRef>
              <c:f>EXAMPLE!$E$4:$E$9</c:f>
              <c:numCache>
                <c:formatCode>General</c:formatCode>
                <c:ptCount val="6"/>
                <c:pt idx="0">
                  <c:v>0</c:v>
                </c:pt>
                <c:pt idx="1">
                  <c:v>1</c:v>
                </c:pt>
                <c:pt idx="2">
                  <c:v>2</c:v>
                </c:pt>
                <c:pt idx="3">
                  <c:v>3</c:v>
                </c:pt>
                <c:pt idx="4">
                  <c:v>4</c:v>
                </c:pt>
                <c:pt idx="5">
                  <c:v>5</c:v>
                </c:pt>
              </c:numCache>
            </c:numRef>
          </c:cat>
          <c:val>
            <c:numRef>
              <c:f>EXAMPLE!$F$4:$F$9</c:f>
              <c:numCache>
                <c:formatCode>General</c:formatCode>
                <c:ptCount val="6"/>
                <c:pt idx="0">
                  <c:v>3.4</c:v>
                </c:pt>
                <c:pt idx="1">
                  <c:v>6</c:v>
                </c:pt>
                <c:pt idx="2">
                  <c:v>12</c:v>
                </c:pt>
                <c:pt idx="3">
                  <c:v>24</c:v>
                </c:pt>
                <c:pt idx="4">
                  <c:v>24</c:v>
                </c:pt>
                <c:pt idx="5">
                  <c:v>23</c:v>
                </c:pt>
              </c:numCache>
            </c:numRef>
          </c:val>
        </c:ser>
        <c:marker val="1"/>
        <c:axId val="57729024"/>
        <c:axId val="57730944"/>
      </c:lineChart>
      <c:catAx>
        <c:axId val="57729024"/>
        <c:scaling>
          <c:orientation val="minMax"/>
        </c:scaling>
        <c:axPos val="b"/>
        <c:title>
          <c:tx>
            <c:rich>
              <a:bodyPr/>
              <a:lstStyle/>
              <a:p>
                <a:pPr>
                  <a:defRPr/>
                </a:pPr>
                <a:r>
                  <a:rPr lang="en-US"/>
                  <a:t>Time (Days)</a:t>
                </a:r>
              </a:p>
            </c:rich>
          </c:tx>
        </c:title>
        <c:numFmt formatCode="General" sourceLinked="1"/>
        <c:tickLblPos val="nextTo"/>
        <c:crossAx val="57730944"/>
        <c:crosses val="autoZero"/>
        <c:auto val="1"/>
        <c:lblAlgn val="ctr"/>
        <c:lblOffset val="100"/>
      </c:catAx>
      <c:valAx>
        <c:axId val="57730944"/>
        <c:scaling>
          <c:orientation val="minMax"/>
        </c:scaling>
        <c:axPos val="l"/>
        <c:title>
          <c:tx>
            <c:rich>
              <a:bodyPr rot="-5400000" vert="horz"/>
              <a:lstStyle/>
              <a:p>
                <a:pPr>
                  <a:defRPr/>
                </a:pPr>
                <a:r>
                  <a:rPr lang="en-US"/>
                  <a:t>Primary Production (Cells)</a:t>
                </a:r>
              </a:p>
            </c:rich>
          </c:tx>
        </c:title>
        <c:numFmt formatCode="General" sourceLinked="1"/>
        <c:tickLblPos val="nextTo"/>
        <c:crossAx val="57729024"/>
        <c:crosses val="autoZero"/>
        <c:crossBetween val="between"/>
      </c:valAx>
    </c:plotArea>
    <c:plotVisOnly val="1"/>
  </c:chart>
  <c:spPr>
    <a:solidFill>
      <a:schemeClr val="bg1"/>
    </a:solidFill>
  </c:spPr>
  <c:txPr>
    <a:bodyPr/>
    <a:lstStyle/>
    <a:p>
      <a:pPr>
        <a:defRPr sz="1000">
          <a:latin typeface="Arial" pitchFamily="34" charset="0"/>
          <a:cs typeface="Arial" pitchFamily="34"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High Nutrients</a:t>
            </a:r>
          </a:p>
        </c:rich>
      </c:tx>
    </c:title>
    <c:plotArea>
      <c:layout/>
      <c:lineChart>
        <c:grouping val="standard"/>
        <c:ser>
          <c:idx val="0"/>
          <c:order val="0"/>
          <c:tx>
            <c:strRef>
              <c:f>EXAMPLE!$I$1</c:f>
              <c:strCache>
                <c:ptCount val="1"/>
                <c:pt idx="0">
                  <c:v>High Phosphate</c:v>
                </c:pt>
              </c:strCache>
            </c:strRef>
          </c:tx>
          <c:spPr>
            <a:ln>
              <a:solidFill>
                <a:srgbClr val="0070C0"/>
              </a:solidFill>
            </a:ln>
          </c:spPr>
          <c:marker>
            <c:symbol val="none"/>
          </c:marker>
          <c:cat>
            <c:numRef>
              <c:f>EXAMPLE!$I$4:$I$9</c:f>
              <c:numCache>
                <c:formatCode>General</c:formatCode>
                <c:ptCount val="6"/>
                <c:pt idx="0">
                  <c:v>0</c:v>
                </c:pt>
                <c:pt idx="1">
                  <c:v>1</c:v>
                </c:pt>
                <c:pt idx="2">
                  <c:v>2</c:v>
                </c:pt>
                <c:pt idx="3">
                  <c:v>3</c:v>
                </c:pt>
                <c:pt idx="4">
                  <c:v>4</c:v>
                </c:pt>
                <c:pt idx="5">
                  <c:v>5</c:v>
                </c:pt>
              </c:numCache>
            </c:numRef>
          </c:cat>
          <c:val>
            <c:numRef>
              <c:f>EXAMPLE!$J$4:$J$9</c:f>
              <c:numCache>
                <c:formatCode>General</c:formatCode>
                <c:ptCount val="6"/>
                <c:pt idx="0">
                  <c:v>3.4</c:v>
                </c:pt>
                <c:pt idx="1">
                  <c:v>6</c:v>
                </c:pt>
                <c:pt idx="2">
                  <c:v>12</c:v>
                </c:pt>
                <c:pt idx="3">
                  <c:v>24</c:v>
                </c:pt>
                <c:pt idx="4">
                  <c:v>48</c:v>
                </c:pt>
                <c:pt idx="5">
                  <c:v>55</c:v>
                </c:pt>
              </c:numCache>
            </c:numRef>
          </c:val>
        </c:ser>
        <c:marker val="1"/>
        <c:axId val="57746944"/>
        <c:axId val="57748864"/>
      </c:lineChart>
      <c:catAx>
        <c:axId val="57746944"/>
        <c:scaling>
          <c:orientation val="minMax"/>
        </c:scaling>
        <c:axPos val="b"/>
        <c:title>
          <c:tx>
            <c:rich>
              <a:bodyPr/>
              <a:lstStyle/>
              <a:p>
                <a:pPr>
                  <a:defRPr/>
                </a:pPr>
                <a:r>
                  <a:rPr lang="en-US"/>
                  <a:t>TIme (Days)</a:t>
                </a:r>
              </a:p>
            </c:rich>
          </c:tx>
        </c:title>
        <c:numFmt formatCode="General" sourceLinked="1"/>
        <c:tickLblPos val="nextTo"/>
        <c:crossAx val="57748864"/>
        <c:crosses val="autoZero"/>
        <c:auto val="1"/>
        <c:lblAlgn val="ctr"/>
        <c:lblOffset val="100"/>
      </c:catAx>
      <c:valAx>
        <c:axId val="57748864"/>
        <c:scaling>
          <c:orientation val="minMax"/>
        </c:scaling>
        <c:axPos val="l"/>
        <c:title>
          <c:tx>
            <c:rich>
              <a:bodyPr rot="-5400000" vert="horz"/>
              <a:lstStyle/>
              <a:p>
                <a:pPr>
                  <a:defRPr/>
                </a:pPr>
                <a:r>
                  <a:rPr lang="en-US"/>
                  <a:t>Primary Production (Cells)</a:t>
                </a:r>
              </a:p>
            </c:rich>
          </c:tx>
        </c:title>
        <c:numFmt formatCode="General" sourceLinked="1"/>
        <c:tickLblPos val="nextTo"/>
        <c:crossAx val="57746944"/>
        <c:crosses val="autoZero"/>
        <c:crossBetween val="between"/>
      </c:valAx>
    </c:plotArea>
    <c:plotVisOnly val="1"/>
  </c:chart>
  <c:spPr>
    <a:solidFill>
      <a:schemeClr val="bg1"/>
    </a:solidFill>
  </c:spPr>
  <c:txPr>
    <a:bodyPr/>
    <a:lstStyle/>
    <a:p>
      <a:pPr>
        <a:defRPr sz="1000">
          <a:latin typeface="Arial" pitchFamily="34" charset="0"/>
          <a:cs typeface="Arial" pitchFamily="34" charset="0"/>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6D3A0A-F8EE-47A4-8A4E-A651B842E41F}" type="datetimeFigureOut">
              <a:rPr lang="en-US" smtClean="0"/>
              <a:pPr/>
              <a:t>8/25/2014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3D2253-9E5D-453B-A896-53A68A70DA55}" type="slidenum">
              <a:rPr lang="en-US" smtClean="0"/>
              <a:pPr/>
              <a:t>‹#›</a:t>
            </a:fld>
            <a:endParaRPr lang="en-US"/>
          </a:p>
        </p:txBody>
      </p:sp>
    </p:spTree>
    <p:extLst>
      <p:ext uri="{BB962C8B-B14F-4D97-AF65-F5344CB8AC3E}">
        <p14:creationId xmlns="" xmlns:p14="http://schemas.microsoft.com/office/powerpoint/2010/main" val="412806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5e.plantphys.net/article.php?id=399"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n.wikipedia.org/wiki/File:TVA_Results_of_Fertilizer.gi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n.wikipedia.org/wiki/File:Kelp-forest-Monterey.jp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5e.plantphys.net/article.php?id=399"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youtube.com/watch?v=WWS9sZbGj6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smtClean="0"/>
              <a:t>Teacher Slide:</a:t>
            </a:r>
          </a:p>
          <a:p>
            <a:endParaRPr lang="en-US" dirty="0" smtClean="0"/>
          </a:p>
          <a:p>
            <a:r>
              <a:rPr lang="en-US" dirty="0" smtClean="0"/>
              <a:t>Authors: Sarah </a:t>
            </a:r>
            <a:r>
              <a:rPr lang="en-US" dirty="0" err="1" smtClean="0"/>
              <a:t>Lerch</a:t>
            </a:r>
            <a:r>
              <a:rPr lang="en-US" dirty="0" smtClean="0"/>
              <a:t> and</a:t>
            </a:r>
            <a:r>
              <a:rPr lang="en-US" baseline="0" dirty="0" smtClean="0"/>
              <a:t> Felicia Ryder</a:t>
            </a:r>
            <a:endParaRPr lang="en-US" dirty="0" smtClean="0"/>
          </a:p>
          <a:p>
            <a:pPr marL="228600" indent="-228600">
              <a:buFont typeface="+mj-lt"/>
              <a:buNone/>
            </a:pPr>
            <a:endParaRPr lang="en-US" baseline="0" dirty="0" smtClean="0"/>
          </a:p>
          <a:p>
            <a:pPr eaLnBrk="1" hangingPunct="1">
              <a:spcBef>
                <a:spcPct val="0"/>
              </a:spcBef>
              <a:buFontTx/>
              <a:buNone/>
            </a:pPr>
            <a:r>
              <a:rPr lang="en-US" b="1" dirty="0" smtClean="0">
                <a:latin typeface="Calibri" charset="0"/>
              </a:rPr>
              <a:t>WHY : </a:t>
            </a:r>
          </a:p>
          <a:p>
            <a:pPr eaLnBrk="1" hangingPunct="1">
              <a:spcBef>
                <a:spcPct val="0"/>
              </a:spcBef>
              <a:buFontTx/>
              <a:buNone/>
            </a:pPr>
            <a:r>
              <a:rPr lang="en-US" baseline="0" dirty="0" smtClean="0">
                <a:latin typeface="Calibri" charset="0"/>
                <a:sym typeface="Wingdings" pitchFamily="2" charset="2"/>
              </a:rPr>
              <a:t>This lesson combines two concepts which will be important for students to have a foundation in as they grow older: connections in food webs and limiting factors. By exploring one example of an essential part of the food web in depth, primary production, students will be able to connect what they experiment on in the classroom to a larger environmental picture. Another important concept that will arise later in the sciences, especially chemistry, is the idea of a limiting factor (or reagent in chemistry). This experiment will create a foundation for the concept that many different factors are involved in different processes, such as growth in primary producers. This concept will be essential as they move on to thinking about more complex chemical and ecological systems.</a:t>
            </a:r>
          </a:p>
          <a:p>
            <a:pPr eaLnBrk="1" hangingPunct="1">
              <a:spcBef>
                <a:spcPct val="0"/>
              </a:spcBef>
              <a:buFontTx/>
              <a:buNone/>
            </a:pPr>
            <a:endParaRPr lang="en-US" baseline="0" dirty="0" smtClean="0">
              <a:latin typeface="Calibri" charset="0"/>
              <a:sym typeface="Wingdings" pitchFamily="2" charset="2"/>
            </a:endParaRPr>
          </a:p>
          <a:p>
            <a:pPr marL="228600" indent="-228600" eaLnBrk="1" hangingPunct="1">
              <a:spcBef>
                <a:spcPct val="0"/>
              </a:spcBef>
              <a:buFont typeface="+mj-lt"/>
              <a:buNone/>
            </a:pPr>
            <a:r>
              <a:rPr lang="en-US" b="1" dirty="0" smtClean="0">
                <a:latin typeface="Calibri" charset="0"/>
              </a:rPr>
              <a:t>SUMMARY:  </a:t>
            </a:r>
          </a:p>
          <a:p>
            <a:pPr eaLnBrk="1" hangingPunct="1">
              <a:spcBef>
                <a:spcPct val="0"/>
              </a:spcBef>
              <a:buFontTx/>
              <a:buNone/>
            </a:pPr>
            <a:r>
              <a:rPr lang="en-US" b="0" dirty="0" smtClean="0">
                <a:latin typeface="Calibri" charset="0"/>
              </a:rPr>
              <a:t>This lesson begins by allowing students to hypothesize about the</a:t>
            </a:r>
            <a:r>
              <a:rPr lang="en-US" b="0" baseline="0" dirty="0" smtClean="0">
                <a:latin typeface="Calibri" charset="0"/>
              </a:rPr>
              <a:t> relationship between primary producers and nutrients. This is followed by a video which will highlight the importance of primary producers in food webs. This will be followed by a week long experiment in the classroom where students will grow diatoms in three different nutrient treatments and collect data on their growth. Finally students will analyze the data from their experiments, discovering how growth in the diatom cultures changes under different nutrient conditions.</a:t>
            </a:r>
            <a:endParaRPr lang="en-US" b="0" dirty="0" smtClean="0">
              <a:latin typeface="Calibri" charset="0"/>
            </a:endParaRPr>
          </a:p>
          <a:p>
            <a:pPr eaLnBrk="1" hangingPunct="1">
              <a:spcBef>
                <a:spcPct val="0"/>
              </a:spcBef>
              <a:buFontTx/>
              <a:buNone/>
            </a:pPr>
            <a:endParaRPr lang="en-US" b="0" dirty="0" smtClean="0">
              <a:latin typeface="Calibri" charset="0"/>
            </a:endParaRPr>
          </a:p>
          <a:p>
            <a:pPr eaLnBrk="1" hangingPunct="1">
              <a:spcBef>
                <a:spcPct val="0"/>
              </a:spcBef>
              <a:buFontTx/>
              <a:buNone/>
            </a:pPr>
            <a:r>
              <a:rPr lang="en-US" b="0" dirty="0" smtClean="0">
                <a:latin typeface="Calibri" charset="0"/>
              </a:rPr>
              <a:t>Lesson learning goals:</a:t>
            </a:r>
          </a:p>
          <a:p>
            <a:pPr marL="228600" lvl="0" indent="-228600">
              <a:buFont typeface="+mj-lt"/>
              <a:buAutoNum type="arabicPeriod"/>
            </a:pPr>
            <a:r>
              <a:rPr lang="en-US" sz="1200" kern="1200" dirty="0" smtClean="0">
                <a:solidFill>
                  <a:schemeClr val="tx1"/>
                </a:solidFill>
                <a:latin typeface="+mn-lt"/>
                <a:ea typeface="+mn-ea"/>
                <a:cs typeface="+mn-cs"/>
              </a:rPr>
              <a:t>Student understands the importance of primary producers to food webs.</a:t>
            </a:r>
          </a:p>
          <a:p>
            <a:pPr marL="228600" lvl="0" indent="-228600">
              <a:buFont typeface="+mj-lt"/>
              <a:buAutoNum type="arabicPeriod"/>
            </a:pPr>
            <a:r>
              <a:rPr lang="en-US" sz="1200" kern="1200" dirty="0" smtClean="0">
                <a:solidFill>
                  <a:schemeClr val="tx1"/>
                </a:solidFill>
                <a:latin typeface="+mn-lt"/>
                <a:ea typeface="+mn-ea"/>
                <a:cs typeface="+mn-cs"/>
              </a:rPr>
              <a:t>Student understands that primary producers occur on land as well as in marine environments.</a:t>
            </a:r>
          </a:p>
          <a:p>
            <a:pPr marL="228600" lvl="0" indent="-228600">
              <a:buFont typeface="+mj-lt"/>
              <a:buAutoNum type="arabicPeriod"/>
            </a:pPr>
            <a:r>
              <a:rPr lang="en-US" sz="1200" kern="1200" dirty="0" smtClean="0">
                <a:solidFill>
                  <a:schemeClr val="tx1"/>
                </a:solidFill>
                <a:latin typeface="+mn-lt"/>
                <a:ea typeface="+mn-ea"/>
                <a:cs typeface="+mn-cs"/>
              </a:rPr>
              <a:t>Students understand that nutrients are one factor which determines how much primary producers can grow.</a:t>
            </a:r>
          </a:p>
          <a:p>
            <a:pPr eaLnBrk="1" hangingPunct="1">
              <a:spcBef>
                <a:spcPct val="0"/>
              </a:spcBef>
              <a:buFontTx/>
              <a:buNone/>
            </a:pPr>
            <a:endParaRPr lang="en-US" b="0" dirty="0" smtClean="0">
              <a:latin typeface="Calibri" charset="0"/>
            </a:endParaRPr>
          </a:p>
          <a:p>
            <a:pPr eaLnBrk="1" hangingPunct="1">
              <a:spcBef>
                <a:spcPct val="0"/>
              </a:spcBef>
              <a:buFontTx/>
              <a:buNone/>
            </a:pPr>
            <a:r>
              <a:rPr lang="en-US" b="0" dirty="0" smtClean="0">
                <a:latin typeface="Calibri" charset="0"/>
              </a:rPr>
              <a:t>Key</a:t>
            </a:r>
            <a:r>
              <a:rPr lang="en-US" b="0" baseline="0" dirty="0" smtClean="0">
                <a:latin typeface="Calibri" charset="0"/>
              </a:rPr>
              <a:t> question:</a:t>
            </a:r>
          </a:p>
          <a:p>
            <a:pPr marL="228600" marR="0" lvl="0" indent="-228600" algn="l" defTabSz="914400" rtl="0" eaLnBrk="1" fontAlgn="auto" latinLnBrk="0" hangingPunct="1">
              <a:lnSpc>
                <a:spcPct val="100000"/>
              </a:lnSpc>
              <a:spcBef>
                <a:spcPct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How does nutrient availability impact primary production?</a:t>
            </a:r>
          </a:p>
          <a:p>
            <a:pPr eaLnBrk="1" hangingPunct="1">
              <a:spcBef>
                <a:spcPct val="0"/>
              </a:spcBef>
              <a:buFontTx/>
              <a:buNone/>
            </a:pPr>
            <a:endParaRPr lang="en-US" b="0" baseline="0" dirty="0" smtClean="0">
              <a:latin typeface="Calibri" charset="0"/>
            </a:endParaRPr>
          </a:p>
          <a:p>
            <a:pPr eaLnBrk="1" hangingPunct="1">
              <a:spcBef>
                <a:spcPct val="0"/>
              </a:spcBef>
              <a:buFontTx/>
              <a:buNone/>
            </a:pPr>
            <a:r>
              <a:rPr lang="en-US" b="0" baseline="0" dirty="0" smtClean="0">
                <a:latin typeface="Calibri" charset="0"/>
              </a:rPr>
              <a:t>Overview of the lesson:</a:t>
            </a:r>
            <a:endParaRPr lang="en-US" b="0" dirty="0" smtClean="0">
              <a:latin typeface="Calibri" charset="0"/>
            </a:endParaRPr>
          </a:p>
          <a:p>
            <a:pPr eaLnBrk="1" hangingPunct="1">
              <a:spcBef>
                <a:spcPct val="0"/>
              </a:spcBef>
              <a:buFontTx/>
              <a:buNone/>
            </a:pPr>
            <a:endParaRPr lang="en-US" b="0" dirty="0" smtClean="0">
              <a:latin typeface="Calibri" charset="0"/>
            </a:endParaRPr>
          </a:p>
          <a:p>
            <a:pPr eaLnBrk="1" hangingPunct="1">
              <a:spcBef>
                <a:spcPct val="0"/>
              </a:spcBef>
              <a:buFontTx/>
              <a:buNone/>
            </a:pPr>
            <a:r>
              <a:rPr lang="en-US" b="0" dirty="0" smtClean="0">
                <a:latin typeface="Calibri" charset="0"/>
              </a:rPr>
              <a:t>Engage:</a:t>
            </a:r>
          </a:p>
          <a:p>
            <a:pPr marL="0" marR="0" indent="0" algn="l" defTabSz="914400" rtl="0" eaLnBrk="1" fontAlgn="auto" latinLnBrk="0" hangingPunct="1">
              <a:lnSpc>
                <a:spcPct val="100000"/>
              </a:lnSpc>
              <a:spcBef>
                <a:spcPct val="0"/>
              </a:spcBef>
              <a:spcAft>
                <a:spcPts val="0"/>
              </a:spcAft>
              <a:buClrTx/>
              <a:buSzTx/>
              <a:buFontTx/>
              <a:buNone/>
              <a:tabLst/>
              <a:defRPr/>
            </a:pPr>
            <a:r>
              <a:rPr lang="en-US" b="0" dirty="0" smtClean="0">
                <a:latin typeface="Calibri" charset="0"/>
              </a:rPr>
              <a:t>- Goal: </a:t>
            </a:r>
            <a:r>
              <a:rPr lang="en-US" b="0" dirty="0" smtClean="0"/>
              <a:t>Allow students to establish their ideas about nutrients</a:t>
            </a:r>
            <a:r>
              <a:rPr lang="en-US" b="0" baseline="0" dirty="0" smtClean="0"/>
              <a:t> and primary producers, then keep their interest by using a video to connect these concepts back to primary production.</a:t>
            </a:r>
            <a:endParaRPr lang="en-US" b="0" dirty="0" smtClean="0">
              <a:latin typeface="Calibri" charset="0"/>
            </a:endParaRPr>
          </a:p>
          <a:p>
            <a:pPr marL="228600" indent="-228600">
              <a:buFont typeface="+mj-lt"/>
              <a:buAutoNum type="arabicPeriod"/>
            </a:pPr>
            <a:r>
              <a:rPr lang="en-US" b="0" dirty="0" smtClean="0"/>
              <a:t>Hypothesizing</a:t>
            </a:r>
          </a:p>
          <a:p>
            <a:pPr marL="228600" indent="-228600">
              <a:buFontTx/>
              <a:buChar char="-"/>
            </a:pPr>
            <a:r>
              <a:rPr lang="en-US" sz="1200" dirty="0" smtClean="0"/>
              <a:t>How does nutrient availability impact primary production?</a:t>
            </a:r>
            <a:endParaRPr lang="en-US" b="0" baseline="0" dirty="0" smtClean="0"/>
          </a:p>
          <a:p>
            <a:pPr marL="228600" indent="-228600">
              <a:buFontTx/>
              <a:buChar char="-"/>
            </a:pPr>
            <a:r>
              <a:rPr lang="en-US" sz="1200" dirty="0" smtClean="0"/>
              <a:t>What graph’s pattern do you expect to see in each different treatment? </a:t>
            </a:r>
          </a:p>
          <a:p>
            <a:pPr marL="228600" indent="-228600">
              <a:buFontTx/>
              <a:buChar char="-"/>
            </a:pPr>
            <a:endParaRPr lang="en-US" b="0" dirty="0" smtClean="0"/>
          </a:p>
          <a:p>
            <a:pPr marL="228600" indent="-228600">
              <a:buFont typeface="+mj-lt"/>
              <a:buAutoNum type="arabicPeriod" startAt="2"/>
            </a:pPr>
            <a:r>
              <a:rPr lang="en-US" b="0" dirty="0" smtClean="0"/>
              <a:t>Brain pop video Food Chains: </a:t>
            </a:r>
            <a:r>
              <a:rPr lang="en-US" dirty="0" smtClean="0">
                <a:hlinkClick r:id="rId3"/>
              </a:rPr>
              <a:t>http://www.brainpop.com/science/ecologyandbehavior/foodchains/</a:t>
            </a:r>
            <a:endParaRPr lang="en-US" dirty="0" smtClean="0"/>
          </a:p>
          <a:p>
            <a:pPr marL="228600" indent="-228600">
              <a:buFontTx/>
              <a:buChar char="-"/>
            </a:pPr>
            <a:r>
              <a:rPr lang="en-US" b="0" dirty="0" smtClean="0"/>
              <a:t>Watch video.</a:t>
            </a:r>
          </a:p>
          <a:p>
            <a:pPr marL="228600" indent="-228600">
              <a:buFontTx/>
              <a:buChar char="-"/>
            </a:pPr>
            <a:r>
              <a:rPr lang="en-US" b="0" dirty="0" smtClean="0"/>
              <a:t>Do</a:t>
            </a:r>
            <a:r>
              <a:rPr lang="en-US" b="0" baseline="0" dirty="0" smtClean="0"/>
              <a:t> review quiz as a class.</a:t>
            </a:r>
          </a:p>
          <a:p>
            <a:pPr eaLnBrk="1" hangingPunct="1">
              <a:spcBef>
                <a:spcPct val="0"/>
              </a:spcBef>
              <a:buFontTx/>
              <a:buNone/>
            </a:pPr>
            <a:endParaRPr lang="en-US" b="0" dirty="0" smtClean="0">
              <a:latin typeface="Calibri" charset="0"/>
            </a:endParaRPr>
          </a:p>
          <a:p>
            <a:pPr eaLnBrk="1" hangingPunct="1">
              <a:spcBef>
                <a:spcPct val="0"/>
              </a:spcBef>
              <a:buFontTx/>
              <a:buNone/>
            </a:pPr>
            <a:r>
              <a:rPr lang="en-US" b="0" dirty="0" smtClean="0">
                <a:latin typeface="Calibri" charset="0"/>
              </a:rPr>
              <a:t>Explore:</a:t>
            </a:r>
          </a:p>
          <a:p>
            <a:pPr marL="0" marR="0" indent="0" algn="l" defTabSz="914400" rtl="0" eaLnBrk="1" fontAlgn="auto" latinLnBrk="0" hangingPunct="1">
              <a:lnSpc>
                <a:spcPct val="100000"/>
              </a:lnSpc>
              <a:spcBef>
                <a:spcPct val="0"/>
              </a:spcBef>
              <a:spcAft>
                <a:spcPts val="0"/>
              </a:spcAft>
              <a:buClrTx/>
              <a:buSzTx/>
              <a:buFontTx/>
              <a:buNone/>
              <a:tabLst/>
              <a:defRPr/>
            </a:pPr>
            <a:r>
              <a:rPr lang="en-US" b="0" dirty="0" smtClean="0">
                <a:latin typeface="Calibri" charset="0"/>
              </a:rPr>
              <a:t>- Goal:</a:t>
            </a:r>
            <a:r>
              <a:rPr lang="en-US" b="0" baseline="0" dirty="0" smtClean="0">
                <a:latin typeface="Calibri" charset="0"/>
              </a:rPr>
              <a:t> </a:t>
            </a:r>
            <a:r>
              <a:rPr lang="en-US" b="0" baseline="0" dirty="0" smtClean="0"/>
              <a:t>Allow students to explore the impacts of nutrients on primary producers by growing diatoms in three different experimental treatments and collecting data on their growth over time.</a:t>
            </a:r>
            <a:endParaRPr lang="en-US"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dirty="0" smtClean="0"/>
              <a:t>Introducing</a:t>
            </a:r>
            <a:r>
              <a:rPr lang="en-US" b="0" baseline="0" dirty="0" smtClean="0"/>
              <a:t> nutrients.</a:t>
            </a:r>
          </a:p>
          <a:p>
            <a:pPr marL="228600" marR="0" indent="-228600" algn="l" defTabSz="914400" rtl="0" eaLnBrk="1" fontAlgn="auto" latinLnBrk="0" hangingPunct="1">
              <a:lnSpc>
                <a:spcPct val="100000"/>
              </a:lnSpc>
              <a:spcBef>
                <a:spcPts val="0"/>
              </a:spcBef>
              <a:spcAft>
                <a:spcPts val="0"/>
              </a:spcAft>
              <a:buClrTx/>
              <a:buSzTx/>
              <a:buFontTx/>
              <a:buChar char="-"/>
              <a:tabLst/>
              <a:defRPr/>
            </a:pPr>
            <a:r>
              <a:rPr lang="en-US" sz="1200" dirty="0" smtClean="0"/>
              <a:t>What things do primary producers need to grow?</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sz="1400" kern="1200" dirty="0" smtClean="0">
                <a:solidFill>
                  <a:schemeClr val="tx1"/>
                </a:solidFill>
                <a:latin typeface="+mn-lt"/>
                <a:ea typeface="+mn-ea"/>
                <a:cs typeface="+mn-cs"/>
              </a:rPr>
              <a:t>Review what</a:t>
            </a:r>
            <a:r>
              <a:rPr lang="en-US" sz="1400" kern="1200" baseline="0" dirty="0" smtClean="0">
                <a:solidFill>
                  <a:schemeClr val="tx1"/>
                </a:solidFill>
                <a:latin typeface="+mn-lt"/>
                <a:ea typeface="+mn-ea"/>
                <a:cs typeface="+mn-cs"/>
              </a:rPr>
              <a:t> primary producers need to grow.</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sz="1400" kern="1200" baseline="0" dirty="0" smtClean="0">
                <a:solidFill>
                  <a:schemeClr val="tx1"/>
                </a:solidFill>
                <a:latin typeface="+mn-lt"/>
                <a:ea typeface="+mn-ea"/>
                <a:cs typeface="+mn-cs"/>
              </a:rPr>
              <a:t>Relate nutrients back to fertilizer.</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lang="en-US" sz="1400" dirty="0" smtClean="0"/>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400" dirty="0" smtClean="0"/>
              <a:t>Introducing</a:t>
            </a:r>
            <a:r>
              <a:rPr lang="en-US" sz="1400" baseline="0" dirty="0" smtClean="0"/>
              <a:t> the experiment.</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Diatoms:</a:t>
            </a:r>
            <a:r>
              <a:rPr lang="en-US" sz="1400" baseline="0" dirty="0" smtClean="0"/>
              <a:t> primary producers in the ocean.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Experimental setup: Three different treatments</a:t>
            </a:r>
            <a:r>
              <a:rPr lang="en-US" sz="1400" baseline="0" dirty="0" smtClean="0"/>
              <a:t> with different amounts of nutrients.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baseline="0" dirty="0" smtClean="0"/>
              <a:t>Vocabulary.</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baseline="0" dirty="0" smtClean="0"/>
              <a:t>Cell counts.</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lang="en-US" sz="1400" baseline="0" dirty="0" smtClean="0"/>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400" baseline="0" dirty="0" smtClean="0"/>
              <a:t>Final questioning</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What limits the number of a specific organism in a food web?</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What would the consequences be of changes at the base of food webs?</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lang="en-US" sz="1400" b="0" dirty="0" smtClean="0">
              <a:latin typeface="Calibri" charset="0"/>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lang="en-US" sz="1400" b="0" dirty="0" smtClean="0">
                <a:latin typeface="Calibri" charset="0"/>
              </a:rPr>
              <a:t>Explain:</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lang="en-US" sz="1400" b="0" dirty="0" smtClean="0">
                <a:latin typeface="Calibri" charset="0"/>
              </a:rPr>
              <a:t>Goal:</a:t>
            </a:r>
            <a:r>
              <a:rPr lang="en-US" sz="1400" b="0" baseline="0" dirty="0" smtClean="0">
                <a:latin typeface="Calibri" charset="0"/>
              </a:rPr>
              <a:t> </a:t>
            </a:r>
            <a:r>
              <a:rPr lang="en-US" b="0" baseline="0" dirty="0" smtClean="0"/>
              <a:t>To allow students to analyze the data collected over their week long experiment, concluding that primary production is limited by the available nutrients.</a:t>
            </a:r>
          </a:p>
          <a:p>
            <a:pPr marL="228600" indent="-228600">
              <a:buFontTx/>
              <a:buAutoNum type="arabicPeriod"/>
            </a:pPr>
            <a:r>
              <a:rPr lang="en-US" baseline="0" dirty="0" smtClean="0"/>
              <a:t>Data collection and graphing</a:t>
            </a:r>
          </a:p>
          <a:p>
            <a:pPr marL="228600" indent="-228600">
              <a:buFontTx/>
              <a:buChar char="-"/>
            </a:pPr>
            <a:r>
              <a:rPr lang="en-US" baseline="0" dirty="0" smtClean="0"/>
              <a:t>Students record class cell count data.</a:t>
            </a:r>
          </a:p>
          <a:p>
            <a:pPr marL="228600" indent="-228600">
              <a:buFontTx/>
              <a:buChar char="-"/>
            </a:pPr>
            <a:r>
              <a:rPr lang="en-US" baseline="0" dirty="0" smtClean="0"/>
              <a:t>Students </a:t>
            </a:r>
            <a:r>
              <a:rPr lang="en-US" u="sng" baseline="0" dirty="0" smtClean="0"/>
              <a:t>create 3 graphs in Excel and paste in notebooks.</a:t>
            </a:r>
          </a:p>
          <a:p>
            <a:pPr marL="228600" indent="-228600">
              <a:buFontTx/>
              <a:buNone/>
            </a:pPr>
            <a:endParaRPr lang="en-US" u="none" baseline="0" dirty="0" smtClean="0"/>
          </a:p>
          <a:p>
            <a:pPr marL="228600" indent="-228600">
              <a:buFont typeface="+mj-lt"/>
              <a:buAutoNum type="arabicPeriod" startAt="2"/>
            </a:pPr>
            <a:r>
              <a:rPr lang="en-US" u="none" baseline="0" dirty="0" smtClean="0"/>
              <a:t>Review of slope and how it applies to class data.</a:t>
            </a:r>
          </a:p>
          <a:p>
            <a:pPr marL="228600" indent="-228600">
              <a:buFontTx/>
              <a:buChar char="-"/>
            </a:pPr>
            <a:r>
              <a:rPr lang="en-US" b="0" u="none" baseline="0" dirty="0" smtClean="0"/>
              <a:t>General review of what slope is.</a:t>
            </a:r>
          </a:p>
          <a:p>
            <a:pPr marL="228600" indent="-228600">
              <a:buFontTx/>
              <a:buChar char="-"/>
            </a:pPr>
            <a:r>
              <a:rPr lang="en-US" b="0" u="none" baseline="0" dirty="0" smtClean="0"/>
              <a:t>Review of how slope relates to the growth of diatoms in the class cultures.</a:t>
            </a:r>
          </a:p>
          <a:p>
            <a:pPr marL="228600" indent="-228600">
              <a:buFontTx/>
              <a:buChar char="-"/>
            </a:pPr>
            <a:r>
              <a:rPr lang="en-US" b="0" u="none" baseline="0" dirty="0" smtClean="0"/>
              <a:t>Review a more complicated example of diatom growth data.</a:t>
            </a:r>
            <a:endParaRPr lang="en-US" b="0" baseline="0" dirty="0" smtClean="0"/>
          </a:p>
          <a:p>
            <a:pPr marL="1143000" marR="0" lvl="2" indent="-228600" algn="l" defTabSz="457200" rtl="0" eaLnBrk="1" fontAlgn="auto" latinLnBrk="0" hangingPunct="1">
              <a:lnSpc>
                <a:spcPct val="100000"/>
              </a:lnSpc>
              <a:spcBef>
                <a:spcPts val="0"/>
              </a:spcBef>
              <a:spcAft>
                <a:spcPts val="0"/>
              </a:spcAft>
              <a:buClrTx/>
              <a:buSzTx/>
              <a:buFont typeface="Wingdings" pitchFamily="2" charset="2"/>
              <a:buChar char="§"/>
              <a:tabLst/>
              <a:defRPr/>
            </a:pPr>
            <a:endParaRPr lang="en-US" b="0" baseline="0" dirty="0" smtClean="0"/>
          </a:p>
          <a:p>
            <a:pPr marL="228600" lvl="0" indent="-228600">
              <a:buFont typeface="+mj-lt"/>
              <a:buAutoNum type="arabicPeriod" startAt="3"/>
            </a:pPr>
            <a:r>
              <a:rPr lang="en-US" u="none" baseline="0" dirty="0" smtClean="0"/>
              <a:t>How factors other than nutrients can affect diatom growth </a:t>
            </a:r>
          </a:p>
          <a:p>
            <a:pPr marL="228600" lvl="0" indent="-228600">
              <a:buFont typeface="+mj-lt"/>
              <a:buNone/>
            </a:pPr>
            <a:r>
              <a:rPr lang="en-US" u="none" baseline="0" dirty="0" smtClean="0"/>
              <a:t>***(only necessary if data looks different than data in notebook key)</a:t>
            </a:r>
          </a:p>
          <a:p>
            <a:pPr marL="228600" lvl="0" indent="-228600">
              <a:buFontTx/>
              <a:buChar char="-"/>
            </a:pPr>
            <a:r>
              <a:rPr lang="en-US" baseline="0" dirty="0" smtClean="0"/>
              <a:t>What growth patterns we expected to see in the treatments and why.</a:t>
            </a:r>
          </a:p>
          <a:p>
            <a:pPr marL="228600" lvl="0" indent="-228600">
              <a:buFontTx/>
              <a:buChar char="-"/>
            </a:pPr>
            <a:r>
              <a:rPr lang="en-US" baseline="0" dirty="0" smtClean="0"/>
              <a:t>What might have affected diatom growth other than nutrient availability?</a:t>
            </a:r>
          </a:p>
          <a:p>
            <a:pPr eaLnBrk="1" hangingPunct="1">
              <a:spcBef>
                <a:spcPct val="0"/>
              </a:spcBef>
              <a:buFontTx/>
              <a:buNone/>
            </a:pPr>
            <a:endParaRPr lang="en-US" b="1" dirty="0" smtClean="0">
              <a:latin typeface="Calibri" charset="0"/>
            </a:endParaRPr>
          </a:p>
          <a:p>
            <a:pPr eaLnBrk="1" hangingPunct="1">
              <a:spcBef>
                <a:spcPct val="0"/>
              </a:spcBef>
              <a:buFontTx/>
              <a:buNone/>
            </a:pPr>
            <a:r>
              <a:rPr lang="en-US" b="1" dirty="0" smtClean="0">
                <a:latin typeface="Calibri" charset="0"/>
              </a:rPr>
              <a:t>PICTURE/ GRAPHICS CREDITS:</a:t>
            </a:r>
          </a:p>
          <a:p>
            <a:pPr eaLnBrk="1" hangingPunct="1">
              <a:spcBef>
                <a:spcPct val="0"/>
              </a:spcBef>
              <a:buFontTx/>
              <a:buNone/>
            </a:pPr>
            <a:r>
              <a:rPr lang="en-US" dirty="0" smtClean="0">
                <a:latin typeface="Calibri" charset="0"/>
              </a:rPr>
              <a:t>-  </a:t>
            </a:r>
            <a:r>
              <a:rPr lang="en-US" baseline="0" dirty="0" smtClean="0">
                <a:latin typeface="Calibri" charset="0"/>
              </a:rPr>
              <a:t>Cited on each slide.</a:t>
            </a:r>
            <a:endParaRPr lang="en-US" dirty="0" smtClean="0"/>
          </a:p>
          <a:p>
            <a:pPr eaLnBrk="1" hangingPunct="1">
              <a:spcBef>
                <a:spcPct val="0"/>
              </a:spcBef>
              <a:buFontTx/>
              <a:buChar char="-"/>
            </a:pPr>
            <a:endParaRPr lang="en-US" dirty="0" smtClean="0"/>
          </a:p>
          <a:p>
            <a:pPr marL="228600" indent="-228600" eaLnBrk="1" hangingPunct="1">
              <a:spcBef>
                <a:spcPct val="0"/>
              </a:spcBef>
              <a:buFont typeface="+mj-lt"/>
              <a:buNone/>
            </a:pPr>
            <a:r>
              <a:rPr lang="en-US" b="1" baseline="0" dirty="0" smtClean="0">
                <a:latin typeface="Calibri" charset="0"/>
              </a:rPr>
              <a:t>WEBSITES/ RESOURCES USED IN THIS PRESENTATION:</a:t>
            </a:r>
          </a:p>
          <a:p>
            <a:pPr marL="228600" indent="-228600" eaLnBrk="1" hangingPunct="1">
              <a:spcBef>
                <a:spcPct val="0"/>
              </a:spcBef>
              <a:buFontTx/>
              <a:buChar char="-"/>
            </a:pPr>
            <a:r>
              <a:rPr lang="en-US" b="0" baseline="0" dirty="0" smtClean="0">
                <a:latin typeface="Calibri" charset="0"/>
              </a:rPr>
              <a:t>www.superteacherworksheets.com</a:t>
            </a:r>
          </a:p>
          <a:p>
            <a:pPr marL="228600" indent="-228600" eaLnBrk="1" hangingPunct="1">
              <a:spcBef>
                <a:spcPct val="0"/>
              </a:spcBef>
              <a:buFontTx/>
              <a:buChar char="-"/>
            </a:pPr>
            <a:r>
              <a:rPr lang="en-US" b="0" baseline="0" dirty="0" smtClean="0">
                <a:latin typeface="Calibri" charset="0"/>
              </a:rPr>
              <a:t>www.brainpop.com</a:t>
            </a:r>
            <a:endParaRPr lang="en-US" b="1" dirty="0" smtClean="0">
              <a:latin typeface="Calibri" charset="0"/>
            </a:endParaRPr>
          </a:p>
          <a:p>
            <a:pPr marL="228600" indent="-228600" eaLnBrk="1" hangingPunct="1">
              <a:spcBef>
                <a:spcPct val="0"/>
              </a:spcBef>
              <a:buFont typeface="+mj-lt"/>
              <a:buNone/>
            </a:pPr>
            <a:endParaRPr lang="en-US" b="1" dirty="0" smtClean="0">
              <a:latin typeface="Calibri" charset="0"/>
            </a:endParaRPr>
          </a:p>
          <a:p>
            <a:pPr marL="228600" indent="-228600" eaLnBrk="1" hangingPunct="1">
              <a:spcBef>
                <a:spcPct val="0"/>
              </a:spcBef>
              <a:buFont typeface="+mj-lt"/>
              <a:buNone/>
            </a:pPr>
            <a:r>
              <a:rPr lang="en-US" b="1" dirty="0" smtClean="0">
                <a:latin typeface="Calibri" charset="0"/>
              </a:rPr>
              <a:t>ADDITIONAL READING:</a:t>
            </a:r>
          </a:p>
          <a:p>
            <a:pPr marL="228600" marR="0" indent="-228600" algn="l" defTabSz="914400" rtl="0" eaLnBrk="1" fontAlgn="auto" latinLnBrk="0" hangingPunct="1">
              <a:lnSpc>
                <a:spcPct val="100000"/>
              </a:lnSpc>
              <a:spcBef>
                <a:spcPct val="0"/>
              </a:spcBef>
              <a:spcAft>
                <a:spcPts val="0"/>
              </a:spcAft>
              <a:buClrTx/>
              <a:buSzTx/>
              <a:buFont typeface="+mj-lt"/>
              <a:buNone/>
              <a:tabLst/>
              <a:defRPr/>
            </a:pPr>
            <a:r>
              <a:rPr lang="en-US" b="0" dirty="0" smtClean="0">
                <a:latin typeface="Calibri" charset="0"/>
              </a:rPr>
              <a:t>-</a:t>
            </a:r>
            <a:r>
              <a:rPr lang="en-US" b="1" dirty="0" smtClean="0">
                <a:latin typeface="Calibri" charset="0"/>
              </a:rPr>
              <a:t>  </a:t>
            </a:r>
            <a:r>
              <a:rPr lang="en-US" b="0" dirty="0" smtClean="0">
                <a:latin typeface="Calibri" charset="0"/>
              </a:rPr>
              <a:t>Website</a:t>
            </a:r>
            <a:r>
              <a:rPr lang="en-US" b="0" baseline="0" dirty="0" smtClean="0">
                <a:latin typeface="Calibri" charset="0"/>
              </a:rPr>
              <a:t> with </a:t>
            </a:r>
            <a:r>
              <a:rPr lang="en-US" b="0" baseline="0" dirty="0" err="1" smtClean="0">
                <a:latin typeface="Calibri" charset="0"/>
              </a:rPr>
              <a:t>phylogenetic</a:t>
            </a:r>
            <a:r>
              <a:rPr lang="en-US" b="0" baseline="0" dirty="0" smtClean="0">
                <a:latin typeface="Calibri" charset="0"/>
              </a:rPr>
              <a:t> tree including algae and plants: </a:t>
            </a:r>
            <a:r>
              <a:rPr lang="en-US" dirty="0" smtClean="0">
                <a:hlinkClick r:id="rId4"/>
              </a:rPr>
              <a:t>http://5e.plantphys.net/article.php?id=399</a:t>
            </a:r>
            <a:endParaRPr lang="en-US" b="0" dirty="0" smtClean="0">
              <a:latin typeface="Calibri" charset="0"/>
            </a:endParaRPr>
          </a:p>
          <a:p>
            <a:pPr marL="228600" indent="-228600" eaLnBrk="1" hangingPunct="1">
              <a:spcBef>
                <a:spcPct val="0"/>
              </a:spcBef>
              <a:buFont typeface="+mj-lt"/>
              <a:buNone/>
            </a:pPr>
            <a:endParaRPr lang="en-US" b="0" dirty="0" smtClean="0">
              <a:latin typeface="Calibri" charset="0"/>
            </a:endParaRPr>
          </a:p>
          <a:p>
            <a:pPr marL="228600" indent="-228600" eaLnBrk="1" hangingPunct="1">
              <a:spcBef>
                <a:spcPct val="0"/>
              </a:spcBef>
              <a:buFont typeface="+mj-lt"/>
              <a:buNone/>
            </a:pPr>
            <a:r>
              <a:rPr lang="en-US" b="1" baseline="0" dirty="0" smtClean="0">
                <a:latin typeface="Calibri" charset="0"/>
              </a:rPr>
              <a:t>CONTEXT FOR USE: </a:t>
            </a:r>
          </a:p>
          <a:p>
            <a:pPr marL="228600" lvl="0" indent="-228600" eaLnBrk="1" hangingPunct="1">
              <a:spcBef>
                <a:spcPct val="0"/>
              </a:spcBef>
              <a:buFontTx/>
              <a:buChar char="-"/>
            </a:pPr>
            <a:r>
              <a:rPr lang="en-US" b="0" baseline="0" dirty="0" smtClean="0">
                <a:latin typeface="Calibri" charset="0"/>
              </a:rPr>
              <a:t>This lesson should be taught after students have learned about photosynthesis and are introduced to the concept of primary production</a:t>
            </a:r>
          </a:p>
          <a:p>
            <a:pPr marL="228600" lvl="0" indent="-228600" eaLnBrk="1" hangingPunct="1">
              <a:spcBef>
                <a:spcPct val="0"/>
              </a:spcBef>
              <a:buFontTx/>
              <a:buChar char="-"/>
            </a:pPr>
            <a:r>
              <a:rPr lang="en-US" b="0" baseline="0" dirty="0" smtClean="0">
                <a:latin typeface="Calibri" charset="0"/>
              </a:rPr>
              <a:t>Lesson length: This lesson is designed to last 7 days. One for experimental set up and data collection, four for continued data collection and two for data analysis. This lesson must be started on a Monday.</a:t>
            </a:r>
          </a:p>
          <a:p>
            <a:pPr marL="685800" lvl="1" indent="-228600" eaLnBrk="1" hangingPunct="1">
              <a:spcBef>
                <a:spcPct val="0"/>
              </a:spcBef>
              <a:buFont typeface="Arial" pitchFamily="34" charset="0"/>
              <a:buChar char="•"/>
            </a:pPr>
            <a:r>
              <a:rPr lang="en-US" b="0" baseline="0" dirty="0" smtClean="0">
                <a:latin typeface="Calibri" charset="0"/>
              </a:rPr>
              <a:t>Data analysis may take more or less time depending on class</a:t>
            </a:r>
          </a:p>
          <a:p>
            <a:pPr marL="685800" lvl="1" indent="-228600" eaLnBrk="1" hangingPunct="1">
              <a:spcBef>
                <a:spcPct val="0"/>
              </a:spcBef>
              <a:buFont typeface="Arial" pitchFamily="34" charset="0"/>
              <a:buChar char="•"/>
            </a:pPr>
            <a:r>
              <a:rPr lang="en-US" b="0" baseline="0" dirty="0" smtClean="0">
                <a:latin typeface="Calibri" charset="0"/>
              </a:rPr>
              <a:t>Data collection will take a minimal amount of class time</a:t>
            </a:r>
          </a:p>
          <a:p>
            <a:pPr marL="685800" lvl="1" indent="-228600" eaLnBrk="1" hangingPunct="1">
              <a:spcBef>
                <a:spcPct val="0"/>
              </a:spcBef>
              <a:buFont typeface="Arial" pitchFamily="34" charset="0"/>
              <a:buChar char="•"/>
            </a:pPr>
            <a:r>
              <a:rPr lang="en-US" b="0" baseline="0" dirty="0" smtClean="0">
                <a:latin typeface="Calibri" charset="0"/>
              </a:rPr>
              <a:t>This lesson is meant to be used in conjunction with a Genetic Mutation unit which would fill in the majority of class time during data collection but any other lessons could be done during this time as well. </a:t>
            </a:r>
          </a:p>
          <a:p>
            <a:pPr marL="228600" lvl="0" indent="-228600" eaLnBrk="1" hangingPunct="1">
              <a:spcBef>
                <a:spcPct val="0"/>
              </a:spcBef>
              <a:buFontTx/>
              <a:buNone/>
            </a:pPr>
            <a:endParaRPr lang="en-US" b="0" baseline="0" dirty="0" smtClean="0">
              <a:latin typeface="Calibri" charset="0"/>
            </a:endParaRPr>
          </a:p>
          <a:p>
            <a:pPr marL="228600" lvl="0" indent="-228600" eaLnBrk="1" hangingPunct="1">
              <a:spcBef>
                <a:spcPct val="0"/>
              </a:spcBef>
              <a:buFont typeface="+mj-lt"/>
              <a:buNone/>
            </a:pPr>
            <a:r>
              <a:rPr lang="en-US" b="1" baseline="0" dirty="0" smtClean="0">
                <a:latin typeface="Calibri" charset="0"/>
              </a:rPr>
              <a:t>EVALUATION TIPS:</a:t>
            </a:r>
          </a:p>
          <a:p>
            <a:pPr marL="228600" lvl="0" indent="-228600" eaLnBrk="1" hangingPunct="1">
              <a:spcBef>
                <a:spcPct val="0"/>
              </a:spcBef>
              <a:buFontTx/>
              <a:buChar char="-"/>
            </a:pPr>
            <a:r>
              <a:rPr lang="en-US" b="0" baseline="0" dirty="0" smtClean="0">
                <a:latin typeface="Calibri" charset="0"/>
              </a:rPr>
              <a:t>Evaluation techniques used in this activity: Gauging class discussions, notebooks</a:t>
            </a:r>
          </a:p>
          <a:p>
            <a:pPr marL="228600" lvl="0" indent="-228600" eaLnBrk="1" hangingPunct="1">
              <a:spcBef>
                <a:spcPct val="0"/>
              </a:spcBef>
              <a:buFontTx/>
              <a:buChar char="-"/>
            </a:pPr>
            <a:r>
              <a:rPr lang="en-US" b="0" baseline="0" dirty="0" smtClean="0">
                <a:latin typeface="Calibri" charset="0"/>
              </a:rPr>
              <a:t>Refer to 5E lesson plan, Primary production_5E.docx</a:t>
            </a: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TEACHING NOTES:</a:t>
            </a:r>
          </a:p>
          <a:p>
            <a:pPr marL="228600" lvl="0" indent="-228600" eaLnBrk="1" hangingPunct="1">
              <a:spcBef>
                <a:spcPct val="0"/>
              </a:spcBef>
              <a:buFontTx/>
              <a:buChar char="-"/>
            </a:pPr>
            <a:r>
              <a:rPr lang="en-US" b="0" dirty="0" smtClean="0">
                <a:latin typeface="Calibri" charset="0"/>
              </a:rPr>
              <a:t>ESR</a:t>
            </a:r>
            <a:r>
              <a:rPr lang="en-US" b="0" baseline="0" dirty="0" smtClean="0">
                <a:latin typeface="Calibri" charset="0"/>
              </a:rPr>
              <a:t> will be used as an acronym for Expected Student Response.</a:t>
            </a:r>
          </a:p>
          <a:p>
            <a:pPr marL="228600" marR="0" lvl="0" indent="-228600" algn="l" defTabSz="914400" rtl="0" eaLnBrk="1" fontAlgn="auto" latinLnBrk="0" hangingPunct="1">
              <a:lnSpc>
                <a:spcPct val="100000"/>
              </a:lnSpc>
              <a:spcBef>
                <a:spcPct val="0"/>
              </a:spcBef>
              <a:spcAft>
                <a:spcPts val="0"/>
              </a:spcAft>
              <a:buClrTx/>
              <a:buSzTx/>
              <a:buFontTx/>
              <a:buChar char="-"/>
              <a:tabLst/>
              <a:defRPr/>
            </a:pPr>
            <a:r>
              <a:rPr lang="en-US" b="0" baseline="0" dirty="0" smtClean="0">
                <a:latin typeface="Calibri" charset="0"/>
              </a:rPr>
              <a:t>Each slide will have “Teacher slide:” or “Student slide:” at the top of the presentation notes. This indicates whether or not the slide should be used by the teacher (teacher slide) or shown to the students (student slide). Teacher slides can be hidden  when presenting using the “Hide Slide” option. </a:t>
            </a:r>
          </a:p>
          <a:p>
            <a:pPr marL="228600" lvl="0" indent="-228600" eaLnBrk="1" hangingPunct="1">
              <a:spcBef>
                <a:spcPct val="0"/>
              </a:spcBef>
              <a:buFontTx/>
              <a:buChar char="-"/>
            </a:pPr>
            <a:r>
              <a:rPr lang="en-US" b="0" u="none" baseline="0" dirty="0" smtClean="0">
                <a:latin typeface="Calibri" charset="0"/>
              </a:rPr>
              <a:t>Students will be required to record ideas and analysis in notebooks throughout the unit, a template for the student notebooks is provided in Primary production_notebook.docx</a:t>
            </a:r>
          </a:p>
          <a:p>
            <a:pPr marL="685800" lvl="1" indent="-228600" eaLnBrk="1" hangingPunct="1">
              <a:spcBef>
                <a:spcPct val="0"/>
              </a:spcBef>
              <a:buFont typeface="Arial" pitchFamily="34" charset="0"/>
              <a:buChar char="•"/>
            </a:pPr>
            <a:r>
              <a:rPr lang="en-US" b="0" u="sng" baseline="0" dirty="0" smtClean="0">
                <a:latin typeface="Calibri" charset="0"/>
              </a:rPr>
              <a:t>Underlined text indicates a place where students should record something in their notebooks</a:t>
            </a:r>
          </a:p>
          <a:p>
            <a:pPr marL="685800" lvl="1" indent="-228600" eaLnBrk="1" hangingPunct="1">
              <a:spcBef>
                <a:spcPct val="0"/>
              </a:spcBef>
              <a:buFont typeface="Arial" pitchFamily="34" charset="0"/>
              <a:buChar char="•"/>
            </a:pPr>
            <a:r>
              <a:rPr lang="en-US" b="0" u="none" baseline="0" dirty="0" smtClean="0">
                <a:latin typeface="Calibri" charset="0"/>
              </a:rPr>
              <a:t>Notebooks will always be divided into 4 sections: Questions, hypotheses, evidence and analysis. </a:t>
            </a:r>
          </a:p>
          <a:p>
            <a:pPr marL="685800" lvl="1" indent="-228600" eaLnBrk="1" hangingPunct="1">
              <a:spcBef>
                <a:spcPct val="0"/>
              </a:spcBef>
              <a:buFont typeface="Arial" pitchFamily="34" charset="0"/>
              <a:buChar char="•"/>
            </a:pPr>
            <a:r>
              <a:rPr lang="en-US" b="0" u="none" baseline="0" dirty="0" smtClean="0">
                <a:latin typeface="Calibri" charset="0"/>
              </a:rPr>
              <a:t>This set up allows students to hypothesize about the questions looked at in the unit, gather evidence, analyze that evidence and compare their final answers to the problems to their original hypotheses.</a:t>
            </a:r>
          </a:p>
          <a:p>
            <a:pPr marL="228600" lvl="0" indent="-228600" eaLnBrk="1" hangingPunct="1">
              <a:spcBef>
                <a:spcPct val="0"/>
              </a:spcBef>
              <a:buFontTx/>
              <a:buChar char="-"/>
            </a:pPr>
            <a:endParaRPr lang="en-US" b="0" baseline="0" dirty="0" smtClean="0">
              <a:latin typeface="Calibri" charset="0"/>
            </a:endParaRPr>
          </a:p>
          <a:p>
            <a:pPr marL="228600" marR="0" lvl="0" indent="-228600" algn="l" defTabSz="914400" rtl="0" eaLnBrk="1" fontAlgn="auto" latinLnBrk="0" hangingPunct="1">
              <a:lnSpc>
                <a:spcPct val="100000"/>
              </a:lnSpc>
              <a:spcBef>
                <a:spcPct val="0"/>
              </a:spcBef>
              <a:spcAft>
                <a:spcPts val="0"/>
              </a:spcAft>
              <a:buClrTx/>
              <a:buSzTx/>
              <a:buFontTx/>
              <a:buNone/>
              <a:tabLst/>
              <a:defRPr/>
            </a:pPr>
            <a:r>
              <a:rPr lang="en-US" b="1" baseline="0" dirty="0" smtClean="0">
                <a:latin typeface="Calibri" charset="0"/>
              </a:rPr>
              <a:t>VOCABULARY:</a:t>
            </a:r>
          </a:p>
          <a:p>
            <a:pPr>
              <a:buFontTx/>
              <a:buChar char="-"/>
            </a:pPr>
            <a:r>
              <a:rPr lang="en-US" b="1" dirty="0" smtClean="0"/>
              <a:t> Primary Producer: </a:t>
            </a:r>
            <a:r>
              <a:rPr lang="en-US" dirty="0" smtClean="0"/>
              <a:t>Organisms in an ecosystem that grow using sunlight and nutrients</a:t>
            </a:r>
          </a:p>
          <a:p>
            <a:pPr>
              <a:buFontTx/>
              <a:buChar char="-"/>
            </a:pPr>
            <a:r>
              <a:rPr lang="en-US" b="1" dirty="0" smtClean="0"/>
              <a:t> Treatment</a:t>
            </a:r>
            <a:r>
              <a:rPr lang="en-US" dirty="0" smtClean="0"/>
              <a:t>: A level a variable is tested at. Ex: Different levels or concentrations of nutrients (low, medium, high)</a:t>
            </a:r>
          </a:p>
          <a:p>
            <a:pPr>
              <a:buFontTx/>
              <a:buChar char="-"/>
            </a:pPr>
            <a:r>
              <a:rPr lang="en-US" b="1" dirty="0" smtClean="0"/>
              <a:t> Diatom</a:t>
            </a:r>
            <a:r>
              <a:rPr lang="en-US" dirty="0" smtClean="0"/>
              <a:t>: A unicellular primary producer found in the ocean</a:t>
            </a:r>
            <a:endParaRPr lang="en-US" b="0" dirty="0" smtClean="0"/>
          </a:p>
          <a:p>
            <a:pPr>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MATERIALS PROVIDED:</a:t>
            </a:r>
          </a:p>
          <a:p>
            <a:pPr lvl="0">
              <a:buFontTx/>
              <a:buChar char="-"/>
            </a:pPr>
            <a:r>
              <a:rPr lang="en-US" sz="1200" kern="1200" dirty="0" smtClean="0">
                <a:solidFill>
                  <a:schemeClr val="tx1"/>
                </a:solidFill>
                <a:latin typeface="+mn-lt"/>
                <a:ea typeface="+mn-ea"/>
                <a:cs typeface="+mn-cs"/>
              </a:rPr>
              <a:t> Cell</a:t>
            </a:r>
            <a:r>
              <a:rPr lang="en-US" sz="1200" kern="1200" baseline="0" dirty="0" smtClean="0">
                <a:solidFill>
                  <a:schemeClr val="tx1"/>
                </a:solidFill>
                <a:latin typeface="+mn-lt"/>
                <a:ea typeface="+mn-ea"/>
                <a:cs typeface="+mn-cs"/>
              </a:rPr>
              <a:t> count worksheet.docx</a:t>
            </a:r>
          </a:p>
          <a:p>
            <a:pPr lvl="0">
              <a:buFontTx/>
              <a:buChar char="-"/>
            </a:pPr>
            <a:r>
              <a:rPr lang="en-US" sz="1200" kern="1200" baseline="0" dirty="0" smtClean="0">
                <a:solidFill>
                  <a:schemeClr val="tx1"/>
                </a:solidFill>
                <a:latin typeface="+mn-lt"/>
                <a:ea typeface="+mn-ea"/>
                <a:cs typeface="+mn-cs"/>
              </a:rPr>
              <a:t> Food web worksheet and key.pdf</a:t>
            </a:r>
          </a:p>
          <a:p>
            <a:pPr lvl="0">
              <a:buFontTx/>
              <a:buChar char="-"/>
            </a:pPr>
            <a:r>
              <a:rPr lang="en-US" sz="1200" kern="1200" baseline="0" dirty="0" smtClean="0">
                <a:solidFill>
                  <a:schemeClr val="tx1"/>
                </a:solidFill>
                <a:latin typeface="+mn-lt"/>
                <a:ea typeface="+mn-ea"/>
                <a:cs typeface="+mn-cs"/>
              </a:rPr>
              <a:t> Primary production_lab.docx</a:t>
            </a:r>
          </a:p>
          <a:p>
            <a:pPr lvl="0">
              <a:buFontTx/>
              <a:buChar char="-"/>
            </a:pPr>
            <a:r>
              <a:rPr lang="en-US" sz="1200" kern="1200" baseline="0" dirty="0" smtClean="0">
                <a:solidFill>
                  <a:schemeClr val="tx1"/>
                </a:solidFill>
                <a:latin typeface="+mn-lt"/>
                <a:ea typeface="+mn-ea"/>
                <a:cs typeface="+mn-cs"/>
              </a:rPr>
              <a:t> Primary production.pptx</a:t>
            </a:r>
          </a:p>
          <a:p>
            <a:pPr lvl="0">
              <a:buFontTx/>
              <a:buChar char="-"/>
            </a:pPr>
            <a:r>
              <a:rPr lang="en-US" sz="1200" kern="1200" baseline="0" dirty="0" smtClean="0">
                <a:solidFill>
                  <a:schemeClr val="tx1"/>
                </a:solidFill>
                <a:latin typeface="+mn-lt"/>
                <a:ea typeface="+mn-ea"/>
                <a:cs typeface="+mn-cs"/>
              </a:rPr>
              <a:t> Primary production_5E.docx</a:t>
            </a:r>
          </a:p>
          <a:p>
            <a:pPr lvl="0">
              <a:buFontTx/>
              <a:buChar char="-"/>
            </a:pPr>
            <a:r>
              <a:rPr lang="en-US" sz="1200" kern="1200" baseline="0" dirty="0" smtClean="0">
                <a:solidFill>
                  <a:schemeClr val="tx1"/>
                </a:solidFill>
                <a:latin typeface="+mn-lt"/>
                <a:ea typeface="+mn-ea"/>
                <a:cs typeface="+mn-cs"/>
              </a:rPr>
              <a:t> Primary </a:t>
            </a:r>
            <a:r>
              <a:rPr lang="en-US" sz="1200" kern="1200" baseline="0" dirty="0" err="1" smtClean="0">
                <a:solidFill>
                  <a:schemeClr val="tx1"/>
                </a:solidFill>
                <a:latin typeface="+mn-lt"/>
                <a:ea typeface="+mn-ea"/>
                <a:cs typeface="+mn-cs"/>
              </a:rPr>
              <a:t>production_notebook</a:t>
            </a:r>
            <a:r>
              <a:rPr lang="en-US" sz="1200" kern="1200" baseline="0" dirty="0" smtClean="0">
                <a:solidFill>
                  <a:schemeClr val="tx1"/>
                </a:solidFill>
                <a:latin typeface="+mn-lt"/>
                <a:ea typeface="+mn-ea"/>
                <a:cs typeface="+mn-cs"/>
              </a:rPr>
              <a:t> key.docx</a:t>
            </a:r>
          </a:p>
          <a:p>
            <a:pPr lvl="0">
              <a:buFontTx/>
              <a:buChar char="-"/>
            </a:pPr>
            <a:r>
              <a:rPr lang="en-US" sz="1200" kern="1200" baseline="0" dirty="0" smtClean="0">
                <a:solidFill>
                  <a:schemeClr val="tx1"/>
                </a:solidFill>
                <a:latin typeface="+mn-lt"/>
                <a:ea typeface="+mn-ea"/>
                <a:cs typeface="+mn-cs"/>
              </a:rPr>
              <a:t> Primary production_notebook.docx</a:t>
            </a:r>
            <a:endParaRPr lang="en-US" sz="1200" kern="1200" dirty="0" smtClean="0">
              <a:solidFill>
                <a:schemeClr val="tx1"/>
              </a:solidFill>
              <a:latin typeface="+mn-lt"/>
              <a:ea typeface="+mn-ea"/>
              <a:cs typeface="+mn-cs"/>
            </a:endParaRPr>
          </a:p>
          <a:p>
            <a:pPr lvl="0">
              <a:buFontTx/>
              <a:buChar char="-"/>
            </a:pPr>
            <a:endParaRPr lang="en-US" sz="1200" kern="1200" dirty="0" smtClean="0">
              <a:solidFill>
                <a:schemeClr val="tx1"/>
              </a:solidFill>
              <a:latin typeface="+mn-lt"/>
              <a:ea typeface="+mn-ea"/>
              <a:cs typeface="+mn-cs"/>
            </a:endParaRPr>
          </a:p>
          <a:p>
            <a:pPr lvl="0">
              <a:buFontTx/>
              <a:buNone/>
            </a:pPr>
            <a:r>
              <a:rPr lang="en-US" sz="1200" b="1" kern="1200" baseline="0" dirty="0" smtClean="0">
                <a:solidFill>
                  <a:schemeClr val="tx1"/>
                </a:solidFill>
                <a:latin typeface="+mn-lt"/>
                <a:ea typeface="+mn-ea"/>
                <a:cs typeface="+mn-cs"/>
              </a:rPr>
              <a:t>LABORATORY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See </a:t>
            </a:r>
            <a:r>
              <a:rPr lang="en-US" sz="1200" kern="1200" baseline="0" dirty="0" smtClean="0">
                <a:solidFill>
                  <a:schemeClr val="tx1"/>
                </a:solidFill>
                <a:latin typeface="+mn-lt"/>
                <a:ea typeface="+mn-ea"/>
                <a:cs typeface="+mn-cs"/>
              </a:rPr>
              <a:t>Primary production_lab.docx document</a:t>
            </a:r>
          </a:p>
          <a:p>
            <a:pPr lvl="0">
              <a:buFontTx/>
              <a:buNone/>
            </a:pPr>
            <a:endParaRPr lang="en-US" sz="1200" b="1"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Teacher</a:t>
            </a:r>
            <a:r>
              <a:rPr lang="en-US" b="0" baseline="0" dirty="0" smtClean="0"/>
              <a:t> slide: ENGAGE</a:t>
            </a:r>
            <a:endParaRPr lang="en-US" b="0" dirty="0" smtClean="0"/>
          </a:p>
          <a:p>
            <a:endParaRPr lang="en-US" b="1"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t>This slide can be used as a quick reference for the engage section. More details will be provided in the comments for each slide.</a:t>
            </a:r>
          </a:p>
          <a:p>
            <a:endParaRPr lang="en-US" b="1" baseline="0" dirty="0" smtClean="0"/>
          </a:p>
          <a:p>
            <a:r>
              <a:rPr lang="en-US" b="1" baseline="0" dirty="0" smtClean="0"/>
              <a:t>ENGAGE GOAL:</a:t>
            </a:r>
            <a:endParaRPr lang="en-US" dirty="0" smtClean="0"/>
          </a:p>
          <a:p>
            <a:pPr>
              <a:buFontTx/>
              <a:buChar char="-"/>
            </a:pPr>
            <a:r>
              <a:rPr lang="en-US" b="0" dirty="0" smtClean="0"/>
              <a:t>Allow students to establish their ideas about nutrients</a:t>
            </a:r>
            <a:r>
              <a:rPr lang="en-US" b="0" baseline="0" dirty="0" smtClean="0"/>
              <a:t> and primary producers, then keep their interest by using a video to connect these concepts back to primary production.</a:t>
            </a:r>
          </a:p>
          <a:p>
            <a:pPr>
              <a:buFontTx/>
              <a:buChar char="-"/>
            </a:pPr>
            <a:endParaRPr lang="en-US" b="0" dirty="0" smtClean="0"/>
          </a:p>
          <a:p>
            <a:r>
              <a:rPr lang="en-US" b="1" dirty="0" smtClean="0"/>
              <a:t>OVERVIEW:</a:t>
            </a:r>
          </a:p>
          <a:p>
            <a:pPr marL="228600" indent="-228600">
              <a:buFont typeface="+mj-lt"/>
              <a:buAutoNum type="arabicPeriod"/>
            </a:pPr>
            <a:r>
              <a:rPr lang="en-US" b="0" dirty="0" smtClean="0"/>
              <a:t>Hypothesizing</a:t>
            </a:r>
          </a:p>
          <a:p>
            <a:pPr marL="228600" indent="-228600">
              <a:buFontTx/>
              <a:buChar char="-"/>
            </a:pPr>
            <a:r>
              <a:rPr lang="en-US" b="0" dirty="0" smtClean="0"/>
              <a:t>Goal: Allow</a:t>
            </a:r>
            <a:r>
              <a:rPr lang="en-US" b="0" baseline="0" dirty="0" smtClean="0"/>
              <a:t> students to establish current ideas about nutrients and primary producers using words and graphs.</a:t>
            </a:r>
          </a:p>
          <a:p>
            <a:pPr marL="228600" indent="-228600">
              <a:buFontTx/>
              <a:buChar char="-"/>
            </a:pPr>
            <a:r>
              <a:rPr lang="en-US" b="0" baseline="0" dirty="0" smtClean="0"/>
              <a:t>Hypothesis 1, using words: </a:t>
            </a:r>
            <a:r>
              <a:rPr lang="en-US" sz="1200" dirty="0" smtClean="0"/>
              <a:t>How does nutrient availability impact primary production?</a:t>
            </a:r>
            <a:endParaRPr lang="en-US" b="0" baseline="0" dirty="0" smtClean="0"/>
          </a:p>
          <a:p>
            <a:pPr marL="228600" indent="-228600">
              <a:buFontTx/>
              <a:buChar char="-"/>
            </a:pPr>
            <a:r>
              <a:rPr lang="en-US" b="0" baseline="0" dirty="0" smtClean="0"/>
              <a:t>Overview of experimental setup.</a:t>
            </a:r>
          </a:p>
          <a:p>
            <a:pPr marL="228600" indent="-228600">
              <a:buFontTx/>
              <a:buChar char="-"/>
            </a:pPr>
            <a:r>
              <a:rPr lang="en-US" b="0" baseline="0" dirty="0" smtClean="0"/>
              <a:t>Hypothesis 2, using graphs: </a:t>
            </a:r>
            <a:r>
              <a:rPr lang="en-US" sz="1200" dirty="0" smtClean="0"/>
              <a:t>What graph’s pattern do you expect to see in each different treatment? </a:t>
            </a:r>
          </a:p>
          <a:p>
            <a:pPr marL="228600" indent="-228600">
              <a:buFontTx/>
              <a:buChar char="-"/>
            </a:pPr>
            <a:endParaRPr lang="en-US" b="0" dirty="0" smtClean="0"/>
          </a:p>
          <a:p>
            <a:pPr marL="228600" indent="-228600">
              <a:buFont typeface="+mj-lt"/>
              <a:buAutoNum type="arabicPeriod" startAt="2"/>
            </a:pPr>
            <a:r>
              <a:rPr lang="en-US" b="0" dirty="0" smtClean="0"/>
              <a:t>Brain pop video Food Chains: </a:t>
            </a:r>
            <a:r>
              <a:rPr lang="en-US" dirty="0" smtClean="0">
                <a:hlinkClick r:id="rId3"/>
              </a:rPr>
              <a:t>http://www.brainpop.com/science/ecologyandbehavior/foodchains/</a:t>
            </a:r>
            <a:endParaRPr lang="en-US" dirty="0" smtClean="0"/>
          </a:p>
          <a:p>
            <a:pPr marL="228600" marR="0" indent="-228600" algn="l" defTabSz="914400" rtl="0" eaLnBrk="1" fontAlgn="auto" latinLnBrk="0" hangingPunct="1">
              <a:lnSpc>
                <a:spcPct val="100000"/>
              </a:lnSpc>
              <a:spcBef>
                <a:spcPts val="0"/>
              </a:spcBef>
              <a:spcAft>
                <a:spcPts val="0"/>
              </a:spcAft>
              <a:buClrTx/>
              <a:buSzTx/>
              <a:buFont typeface="+mj-lt"/>
              <a:buNone/>
              <a:tabLst/>
              <a:defRPr/>
            </a:pPr>
            <a:r>
              <a:rPr lang="en-US" b="0" dirty="0" smtClean="0"/>
              <a:t>- Goal:</a:t>
            </a:r>
            <a:r>
              <a:rPr lang="en-US" b="0" baseline="0" dirty="0" smtClean="0"/>
              <a:t> </a:t>
            </a:r>
            <a:r>
              <a:rPr lang="en-US" sz="1200" kern="1200" dirty="0" smtClean="0">
                <a:solidFill>
                  <a:schemeClr val="tx1"/>
                </a:solidFill>
                <a:latin typeface="+mn-lt"/>
                <a:ea typeface="+mn-ea"/>
                <a:cs typeface="+mn-cs"/>
              </a:rPr>
              <a:t>Introduce students to food webs, this will give context</a:t>
            </a:r>
            <a:r>
              <a:rPr lang="en-US" sz="1200" kern="1200" baseline="0" dirty="0" smtClean="0">
                <a:solidFill>
                  <a:schemeClr val="tx1"/>
                </a:solidFill>
                <a:latin typeface="+mn-lt"/>
                <a:ea typeface="+mn-ea"/>
                <a:cs typeface="+mn-cs"/>
              </a:rPr>
              <a:t> to the importance of primary producers and nutrient availability later on in the lesson.</a:t>
            </a:r>
          </a:p>
          <a:p>
            <a:pPr marL="228600" indent="-228600">
              <a:buFontTx/>
              <a:buChar char="-"/>
            </a:pPr>
            <a:r>
              <a:rPr lang="en-US" b="0" dirty="0" smtClean="0"/>
              <a:t>Watch video.</a:t>
            </a:r>
          </a:p>
          <a:p>
            <a:pPr marL="228600" indent="-228600">
              <a:buFontTx/>
              <a:buChar char="-"/>
            </a:pPr>
            <a:r>
              <a:rPr lang="en-US" b="0" dirty="0" smtClean="0"/>
              <a:t>Do</a:t>
            </a:r>
            <a:r>
              <a:rPr lang="en-US" b="0" baseline="0" dirty="0" smtClean="0"/>
              <a:t> review quiz as a class.</a:t>
            </a:r>
          </a:p>
          <a:p>
            <a:pPr marL="228600" indent="-228600">
              <a:buFontTx/>
              <a:buChar char="-"/>
            </a:pPr>
            <a:endParaRPr lang="en-US" b="0" dirty="0" smtClean="0"/>
          </a:p>
        </p:txBody>
      </p:sp>
      <p:sp>
        <p:nvSpPr>
          <p:cNvPr id="4" name="Slide Number Placeholder 3"/>
          <p:cNvSpPr>
            <a:spLocks noGrp="1"/>
          </p:cNvSpPr>
          <p:nvPr>
            <p:ph type="sldNum" sz="quarter" idx="10"/>
          </p:nvPr>
        </p:nvSpPr>
        <p:spPr/>
        <p:txBody>
          <a:bodyPr/>
          <a:lstStyle/>
          <a:p>
            <a:fld id="{3C3D2253-9E5D-453B-A896-53A68A70DA5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0" dirty="0" smtClean="0"/>
              <a:t>Student</a:t>
            </a:r>
            <a:r>
              <a:rPr lang="en-US" b="0" baseline="0" dirty="0" smtClean="0"/>
              <a:t> slide: ENGAGE</a:t>
            </a:r>
            <a:endParaRPr lang="en-US" b="0" dirty="0" smtClean="0"/>
          </a:p>
          <a:p>
            <a:endParaRPr lang="en-US" b="1" dirty="0" smtClean="0"/>
          </a:p>
          <a:p>
            <a:r>
              <a:rPr lang="en-US" sz="1200" b="1" kern="1200" dirty="0" smtClean="0">
                <a:solidFill>
                  <a:schemeClr val="tx1"/>
                </a:solidFill>
                <a:latin typeface="+mn-lt"/>
                <a:ea typeface="+mn-ea"/>
                <a:cs typeface="+mn-cs"/>
              </a:rPr>
              <a:t>INSTRUCTIONS:</a:t>
            </a:r>
          </a:p>
          <a:p>
            <a:pPr lvl="0">
              <a:buFontTx/>
              <a:buChar char="-"/>
            </a:pPr>
            <a:r>
              <a:rPr lang="en-US" sz="1200" b="0" kern="1200" dirty="0" smtClean="0">
                <a:solidFill>
                  <a:schemeClr val="tx1"/>
                </a:solidFill>
                <a:latin typeface="+mn-lt"/>
                <a:ea typeface="+mn-ea"/>
                <a:cs typeface="+mn-cs"/>
              </a:rPr>
              <a:t> Orient</a:t>
            </a:r>
            <a:r>
              <a:rPr lang="en-US" sz="1200" b="0" kern="1200" baseline="0" dirty="0" smtClean="0">
                <a:solidFill>
                  <a:schemeClr val="tx1"/>
                </a:solidFill>
                <a:latin typeface="+mn-lt"/>
                <a:ea typeface="+mn-ea"/>
                <a:cs typeface="+mn-cs"/>
              </a:rPr>
              <a:t> students to slide</a:t>
            </a:r>
          </a:p>
          <a:p>
            <a:pPr lvl="1">
              <a:buFont typeface="Arial" pitchFamily="34" charset="0"/>
              <a:buChar char="•"/>
            </a:pPr>
            <a:r>
              <a:rPr lang="en-US" sz="1200" b="0" kern="1200" baseline="0" dirty="0" smtClean="0">
                <a:solidFill>
                  <a:schemeClr val="tx1"/>
                </a:solidFill>
                <a:latin typeface="+mn-lt"/>
                <a:ea typeface="+mn-ea"/>
                <a:cs typeface="+mn-cs"/>
              </a:rPr>
              <a:t> Here are images of two different types of primary producers, a flower and a tree, both use photosynthesis to get the energy they need to grow. </a:t>
            </a:r>
          </a:p>
          <a:p>
            <a:pPr lvl="1">
              <a:buFont typeface="Arial" pitchFamily="34" charset="0"/>
              <a:buChar char="•"/>
            </a:pPr>
            <a:r>
              <a:rPr lang="en-US" sz="1200" b="0" kern="1200" dirty="0" smtClean="0">
                <a:solidFill>
                  <a:schemeClr val="tx1"/>
                </a:solidFill>
                <a:latin typeface="+mn-lt"/>
                <a:ea typeface="+mn-ea"/>
                <a:cs typeface="+mn-cs"/>
              </a:rPr>
              <a:t> We will use</a:t>
            </a:r>
            <a:r>
              <a:rPr lang="en-US" sz="1200" b="0" kern="1200" baseline="0" dirty="0" smtClean="0">
                <a:solidFill>
                  <a:schemeClr val="tx1"/>
                </a:solidFill>
                <a:latin typeface="+mn-lt"/>
                <a:ea typeface="+mn-ea"/>
                <a:cs typeface="+mn-cs"/>
              </a:rPr>
              <a:t> this image of a tree to represent a primary producer in the next few slides, but keep in mind that there are many different kinds of primary producers.</a:t>
            </a:r>
          </a:p>
          <a:p>
            <a:pPr lvl="1">
              <a:buFont typeface="Arial" pitchFamily="34" charset="0"/>
              <a:buChar char="•"/>
            </a:pPr>
            <a:r>
              <a:rPr lang="en-US" sz="1200" b="0" kern="1200" baseline="0" dirty="0" smtClean="0">
                <a:solidFill>
                  <a:schemeClr val="tx1"/>
                </a:solidFill>
                <a:latin typeface="+mn-lt"/>
                <a:ea typeface="+mn-ea"/>
                <a:cs typeface="+mn-cs"/>
              </a:rPr>
              <a:t> First I want you to hypothesize about this question in your notebooks though.</a:t>
            </a:r>
            <a:endParaRPr lang="en-US" sz="1200" b="0" kern="1200" dirty="0" smtClean="0">
              <a:solidFill>
                <a:schemeClr val="tx1"/>
              </a:solidFill>
              <a:latin typeface="+mn-lt"/>
              <a:ea typeface="+mn-ea"/>
              <a:cs typeface="+mn-cs"/>
            </a:endParaRPr>
          </a:p>
          <a:p>
            <a:pPr lvl="0">
              <a:buFontTx/>
              <a:buChar char="-"/>
            </a:pPr>
            <a:r>
              <a:rPr lang="en-US" sz="1200" b="0" kern="1200" dirty="0" smtClean="0">
                <a:solidFill>
                  <a:schemeClr val="tx1"/>
                </a:solidFill>
                <a:latin typeface="+mn-lt"/>
                <a:ea typeface="+mn-ea"/>
                <a:cs typeface="+mn-cs"/>
              </a:rPr>
              <a:t>Give</a:t>
            </a:r>
            <a:r>
              <a:rPr lang="en-US" sz="1200" b="0"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students time to hypothesize about the key question for the lesson.</a:t>
            </a:r>
          </a:p>
          <a:p>
            <a:pPr lvl="1">
              <a:buFont typeface="Arial" pitchFamily="34" charset="0"/>
              <a:buChar char="•"/>
            </a:pPr>
            <a:r>
              <a:rPr lang="en-US" sz="1200" b="0" u="sng" kern="1200" baseline="0" dirty="0" smtClean="0">
                <a:solidFill>
                  <a:schemeClr val="tx1"/>
                </a:solidFill>
                <a:latin typeface="+mn-lt"/>
                <a:ea typeface="+mn-ea"/>
                <a:cs typeface="+mn-cs"/>
              </a:rPr>
              <a:t> Give students time to record answers in notebooks. </a:t>
            </a:r>
          </a:p>
          <a:p>
            <a:pPr lvl="1">
              <a:buFont typeface="Arial" pitchFamily="34" charset="0"/>
              <a:buChar char="•"/>
            </a:pPr>
            <a:r>
              <a:rPr lang="en-US" sz="1200" b="0" kern="1200" baseline="0" dirty="0" smtClean="0">
                <a:solidFill>
                  <a:schemeClr val="tx1"/>
                </a:solidFill>
                <a:latin typeface="+mn-lt"/>
                <a:ea typeface="+mn-ea"/>
                <a:cs typeface="+mn-cs"/>
              </a:rPr>
              <a:t> ESR: Plants need nutrients to grow, more nutrients mean plants can grow bigger and faster, plants will die without nutrients</a:t>
            </a:r>
          </a:p>
          <a:p>
            <a:pPr lvl="0">
              <a:buFontTx/>
              <a:buChar char="-"/>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endParaRPr lang="en-US" sz="1200" kern="1200" baseline="0" dirty="0" smtClean="0">
              <a:solidFill>
                <a:schemeClr val="tx1"/>
              </a:solidFill>
              <a:latin typeface="+mn-lt"/>
              <a:ea typeface="+mn-ea"/>
              <a:cs typeface="+mn-cs"/>
            </a:endParaRPr>
          </a:p>
          <a:p>
            <a:pPr>
              <a:buFontTx/>
              <a:buChar char="-"/>
            </a:pPr>
            <a:r>
              <a:rPr lang="en-US" sz="1200" kern="1200" baseline="0" dirty="0" smtClean="0">
                <a:solidFill>
                  <a:schemeClr val="tx1"/>
                </a:solidFill>
                <a:latin typeface="+mn-lt"/>
                <a:ea typeface="+mn-ea"/>
                <a:cs typeface="+mn-cs"/>
              </a:rPr>
              <a:t> Give students a chance to record their current ideas about why nutrients are necessary for primary producers.</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pPr>
              <a:buFontTx/>
              <a:buChar cha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0" dirty="0" smtClean="0">
                <a:latin typeface="Calibri" charset="0"/>
              </a:rPr>
              <a:t> Flower:</a:t>
            </a:r>
            <a:r>
              <a:rPr lang="en-US" b="0" baseline="0" dirty="0" smtClean="0">
                <a:latin typeface="Calibri" charset="0"/>
              </a:rPr>
              <a:t> Microsoft Office Clipart, 2007</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 Tree: Wikipedia; http://en.wikipedia.org/wiki/Tree</a:t>
            </a:r>
            <a:endParaRPr lang="en-US" b="1"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0" dirty="0" smtClean="0"/>
              <a:t>Student</a:t>
            </a:r>
            <a:r>
              <a:rPr lang="en-US" b="0" baseline="0" dirty="0" smtClean="0"/>
              <a:t> slide: ENGAGE</a:t>
            </a:r>
            <a:endParaRPr lang="en-US" b="0" dirty="0" smtClean="0"/>
          </a:p>
          <a:p>
            <a:endParaRPr lang="en-US" b="1" dirty="0" smtClean="0"/>
          </a:p>
          <a:p>
            <a:r>
              <a:rPr lang="en-US" sz="1200" b="1" kern="1200" dirty="0" smtClean="0">
                <a:solidFill>
                  <a:schemeClr val="tx1"/>
                </a:solidFill>
                <a:latin typeface="+mn-lt"/>
                <a:ea typeface="+mn-ea"/>
                <a:cs typeface="+mn-cs"/>
              </a:rPr>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200" b="0" kern="120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b="0" dirty="0" smtClean="0"/>
          </a:p>
          <a:p>
            <a:pPr lvl="0">
              <a:buFontTx/>
              <a:buChar char="-"/>
            </a:pPr>
            <a:r>
              <a:rPr lang="en-US" sz="1200" b="0" kern="1200" baseline="0" dirty="0" smtClean="0">
                <a:solidFill>
                  <a:schemeClr val="tx1"/>
                </a:solidFill>
                <a:latin typeface="+mn-lt"/>
                <a:ea typeface="+mn-ea"/>
                <a:cs typeface="+mn-cs"/>
              </a:rPr>
              <a:t> Describe general experimental setup to students</a:t>
            </a:r>
          </a:p>
          <a:p>
            <a:pPr lvl="1">
              <a:buFont typeface="Arial" pitchFamily="34" charset="0"/>
              <a:buChar char="•"/>
            </a:pPr>
            <a:r>
              <a:rPr lang="en-US" sz="1200" b="0" kern="1200" baseline="0" dirty="0" smtClean="0">
                <a:solidFill>
                  <a:schemeClr val="tx1"/>
                </a:solidFill>
                <a:latin typeface="+mn-lt"/>
                <a:ea typeface="+mn-ea"/>
                <a:cs typeface="+mn-cs"/>
              </a:rPr>
              <a:t> In this lesson we will be looking at how growth in plants is related to the amount of nutrients available to them.</a:t>
            </a:r>
          </a:p>
          <a:p>
            <a:pPr lvl="1">
              <a:buFont typeface="Arial" pitchFamily="34" charset="0"/>
              <a:buChar char="•"/>
            </a:pPr>
            <a:r>
              <a:rPr lang="en-US" sz="1200" b="0" kern="1200" baseline="0" dirty="0" smtClean="0">
                <a:solidFill>
                  <a:schemeClr val="tx1"/>
                </a:solidFill>
                <a:latin typeface="+mn-lt"/>
                <a:ea typeface="+mn-ea"/>
                <a:cs typeface="+mn-cs"/>
              </a:rPr>
              <a:t> Frame 1: During this unit we will set up an experiment in order to test the affects of nutrients on growth in primary producers by giving them different amounts of nutrients</a:t>
            </a:r>
            <a:r>
              <a:rPr lang="en-US" sz="1200" b="0" kern="1200" baseline="0" dirty="0" smtClean="0">
                <a:solidFill>
                  <a:schemeClr val="tx1"/>
                </a:solidFill>
                <a:latin typeface="+mn-lt"/>
                <a:ea typeface="+mn-ea"/>
                <a:cs typeface="+mn-cs"/>
              </a:rPr>
              <a:t>.</a:t>
            </a:r>
          </a:p>
          <a:p>
            <a:pPr lvl="1">
              <a:buFont typeface="Arial" pitchFamily="34" charset="0"/>
              <a:buChar char="•"/>
            </a:pPr>
            <a:r>
              <a:rPr lang="en-US" sz="1200" b="0" kern="1200" baseline="0" dirty="0" smtClean="0">
                <a:solidFill>
                  <a:schemeClr val="tx1"/>
                </a:solidFill>
                <a:latin typeface="+mn-lt"/>
                <a:ea typeface="+mn-ea"/>
                <a:cs typeface="+mn-cs"/>
              </a:rPr>
              <a:t> Frame 2: We will use these red dots to represent nutrients for now.</a:t>
            </a:r>
            <a:endParaRPr lang="en-US" sz="1200" b="0" kern="1200" baseline="0" dirty="0" smtClean="0">
              <a:solidFill>
                <a:schemeClr val="tx1"/>
              </a:solidFill>
              <a:latin typeface="+mn-lt"/>
              <a:ea typeface="+mn-ea"/>
              <a:cs typeface="+mn-cs"/>
            </a:endParaRPr>
          </a:p>
          <a:p>
            <a:pPr lvl="1">
              <a:buFont typeface="Arial" pitchFamily="34" charset="0"/>
              <a:buChar char="•"/>
            </a:pPr>
            <a:r>
              <a:rPr lang="en-US" sz="1200" b="0" kern="1200" baseline="0" dirty="0" smtClean="0">
                <a:solidFill>
                  <a:schemeClr val="tx1"/>
                </a:solidFill>
                <a:latin typeface="+mn-lt"/>
                <a:ea typeface="+mn-ea"/>
                <a:cs typeface="+mn-cs"/>
              </a:rPr>
              <a:t> Frame 2: One treatment in our experiment will have a low amount of nutrients.</a:t>
            </a:r>
          </a:p>
          <a:p>
            <a:pPr lvl="1">
              <a:buFont typeface="Arial" pitchFamily="34" charset="0"/>
              <a:buChar char="•"/>
            </a:pPr>
            <a:r>
              <a:rPr lang="en-US" sz="1200" b="0" kern="1200" baseline="0" dirty="0" smtClean="0">
                <a:solidFill>
                  <a:schemeClr val="tx1"/>
                </a:solidFill>
                <a:latin typeface="+mn-lt"/>
                <a:ea typeface="+mn-ea"/>
                <a:cs typeface="+mn-cs"/>
              </a:rPr>
              <a:t> Frame 3: The second treatment in our experiment will have a medium amount of nutrients.</a:t>
            </a:r>
          </a:p>
          <a:p>
            <a:pPr lvl="1">
              <a:buFont typeface="Arial" pitchFamily="34" charset="0"/>
              <a:buChar char="•"/>
            </a:pPr>
            <a:r>
              <a:rPr lang="en-US" sz="1200" b="0" kern="1200" baseline="0" dirty="0" smtClean="0">
                <a:solidFill>
                  <a:schemeClr val="tx1"/>
                </a:solidFill>
                <a:latin typeface="+mn-lt"/>
                <a:ea typeface="+mn-ea"/>
                <a:cs typeface="+mn-cs"/>
              </a:rPr>
              <a:t> Frame 4: The third treatment in our experiment will have a high amount of nutrients.</a:t>
            </a:r>
          </a:p>
          <a:p>
            <a:pPr lvl="0">
              <a:buFontTx/>
              <a:buChar char="-"/>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endParaRPr lang="en-US" sz="1200" kern="1200" baseline="0" dirty="0" smtClean="0">
              <a:solidFill>
                <a:schemeClr val="tx1"/>
              </a:solidFill>
              <a:latin typeface="+mn-lt"/>
              <a:ea typeface="+mn-ea"/>
              <a:cs typeface="+mn-cs"/>
            </a:endParaRPr>
          </a:p>
          <a:p>
            <a:pPr>
              <a:buFontTx/>
              <a:buChar char="-"/>
            </a:pPr>
            <a:r>
              <a:rPr lang="en-US" sz="1200" kern="1200" baseline="0" dirty="0" smtClean="0">
                <a:solidFill>
                  <a:schemeClr val="tx1"/>
                </a:solidFill>
                <a:latin typeface="+mn-lt"/>
                <a:ea typeface="+mn-ea"/>
                <a:cs typeface="+mn-cs"/>
              </a:rPr>
              <a:t> Provide students with a general experimental setup which will give them enough information to hypothesize about nutrients and primary production using graphs.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pPr>
              <a:buFontTx/>
              <a:buChar cha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Tree: Wikipedia; http://en.wikipedia.org/wiki/Tree</a:t>
            </a:r>
            <a:endParaRPr lang="en-US" b="1"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0" dirty="0" smtClean="0"/>
              <a:t>Student</a:t>
            </a:r>
            <a:r>
              <a:rPr lang="en-US" b="0" baseline="0" dirty="0" smtClean="0"/>
              <a:t> slide: ENGAGE</a:t>
            </a:r>
            <a:endParaRPr lang="en-US" b="0" dirty="0" smtClean="0"/>
          </a:p>
          <a:p>
            <a:endParaRPr lang="en-US" b="1" dirty="0" smtClean="0"/>
          </a:p>
          <a:p>
            <a:r>
              <a:rPr lang="en-US" sz="1200" b="1" kern="1200" dirty="0" smtClean="0">
                <a:solidFill>
                  <a:schemeClr val="tx1"/>
                </a:solidFill>
                <a:latin typeface="+mn-lt"/>
                <a:ea typeface="+mn-ea"/>
                <a:cs typeface="+mn-cs"/>
              </a:rPr>
              <a:t>INSTRUCTIONS:</a:t>
            </a:r>
          </a:p>
          <a:p>
            <a:pPr lvl="0">
              <a:buFontTx/>
              <a:buChar char="-"/>
            </a:pPr>
            <a:r>
              <a:rPr lang="en-US" sz="1200" b="0" kern="1200" baseline="0" dirty="0" smtClean="0">
                <a:solidFill>
                  <a:schemeClr val="tx1"/>
                </a:solidFill>
                <a:latin typeface="+mn-lt"/>
                <a:ea typeface="+mn-ea"/>
                <a:cs typeface="+mn-cs"/>
              </a:rPr>
              <a:t> Orient students to the X and Y axes of the graphs: The Y axes of the graph represent growth, larger numbers on the Y axis represent increased growth in that treatment. The X axes represent time.</a:t>
            </a:r>
          </a:p>
          <a:p>
            <a:pPr lvl="1">
              <a:buFont typeface="Arial" pitchFamily="34" charset="0"/>
              <a:buChar char="•"/>
            </a:pPr>
            <a:r>
              <a:rPr lang="en-US" sz="1200" b="0" kern="1200" baseline="0" dirty="0" smtClean="0">
                <a:solidFill>
                  <a:schemeClr val="tx1"/>
                </a:solidFill>
                <a:latin typeface="+mn-lt"/>
                <a:ea typeface="+mn-ea"/>
                <a:cs typeface="+mn-cs"/>
              </a:rPr>
              <a:t> Over time after a primary producer is given a specific amount of nutrients (low, medium or high) they will use those nutrients up. How much they grow will change over time as they use up their nutrients. </a:t>
            </a:r>
          </a:p>
          <a:p>
            <a:pPr lvl="1">
              <a:buFont typeface="Arial" pitchFamily="34" charset="0"/>
              <a:buChar char="•"/>
            </a:pPr>
            <a:r>
              <a:rPr lang="en-US" sz="1200" b="0" kern="1200" baseline="0" dirty="0" smtClean="0">
                <a:solidFill>
                  <a:schemeClr val="tx1"/>
                </a:solidFill>
                <a:latin typeface="+mn-lt"/>
                <a:ea typeface="+mn-ea"/>
                <a:cs typeface="+mn-cs"/>
              </a:rPr>
              <a:t> Think about this and choose one graph for each different experimental treatment.</a:t>
            </a:r>
          </a:p>
          <a:p>
            <a:pPr lvl="1">
              <a:buFont typeface="Arial" pitchFamily="34" charset="0"/>
              <a:buChar char="•"/>
            </a:pPr>
            <a:r>
              <a:rPr lang="en-US" sz="1200" b="0" kern="1200" baseline="0" dirty="0" smtClean="0">
                <a:solidFill>
                  <a:schemeClr val="tx1"/>
                </a:solidFill>
                <a:latin typeface="+mn-lt"/>
                <a:ea typeface="+mn-ea"/>
                <a:cs typeface="+mn-cs"/>
              </a:rPr>
              <a:t> Pull up the next slide while students are hypothesizing. </a:t>
            </a:r>
          </a:p>
          <a:p>
            <a:pPr lvl="2">
              <a:buFont typeface="Wingdings" pitchFamily="2" charset="2"/>
              <a:buNone/>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endParaRPr lang="en-US" sz="1200" kern="1200" baseline="0" dirty="0" smtClean="0">
              <a:solidFill>
                <a:schemeClr val="tx1"/>
              </a:solidFill>
              <a:latin typeface="+mn-lt"/>
              <a:ea typeface="+mn-ea"/>
              <a:cs typeface="+mn-cs"/>
            </a:endParaRPr>
          </a:p>
          <a:p>
            <a:pPr lvl="0">
              <a:buFontTx/>
              <a:buChar char="-"/>
            </a:pPr>
            <a:r>
              <a:rPr lang="en-US" sz="1200" b="0" kern="1200" dirty="0" smtClean="0">
                <a:solidFill>
                  <a:schemeClr val="tx1"/>
                </a:solidFill>
                <a:latin typeface="+mn-lt"/>
                <a:ea typeface="+mn-ea"/>
                <a:cs typeface="+mn-cs"/>
              </a:rPr>
              <a:t> Provide</a:t>
            </a:r>
            <a:r>
              <a:rPr lang="en-US" sz="1200" b="0" kern="1200" baseline="0" dirty="0" smtClean="0">
                <a:solidFill>
                  <a:schemeClr val="tx1"/>
                </a:solidFill>
                <a:latin typeface="+mn-lt"/>
                <a:ea typeface="+mn-ea"/>
                <a:cs typeface="+mn-cs"/>
              </a:rPr>
              <a:t> students with an opportunity to hypothesize about how nutrient availability will affect growth in primary producers using graphs.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pPr>
              <a:buFontTx/>
              <a:buChar cha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Tree: Wikipedia; http://en.wikipedia.org/wiki/Tree</a:t>
            </a:r>
            <a:endParaRPr lang="en-US" b="1"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ENGAGE</a:t>
            </a:r>
            <a:endParaRPr lang="en-US" b="0" dirty="0" smtClean="0"/>
          </a:p>
          <a:p>
            <a:endParaRPr lang="en-US" b="1" dirty="0" smtClean="0"/>
          </a:p>
          <a:p>
            <a:r>
              <a:rPr lang="en-US" b="1" dirty="0" smtClean="0"/>
              <a:t>INSTRUCTIONS:</a:t>
            </a:r>
          </a:p>
          <a:p>
            <a:pPr>
              <a:buFontTx/>
              <a:buChar char="-"/>
            </a:pPr>
            <a:r>
              <a:rPr lang="en-US" b="0" baseline="0" dirty="0" smtClean="0"/>
              <a:t> Pull up this slide while students are hypothesizing so that they can see the graphs better.</a:t>
            </a:r>
          </a:p>
          <a:p>
            <a:pPr lvl="1">
              <a:buFont typeface="Arial" pitchFamily="34" charset="0"/>
              <a:buChar char="•"/>
            </a:pPr>
            <a:r>
              <a:rPr lang="en-US" b="0" baseline="0" dirty="0" smtClean="0"/>
              <a:t> It may be a good idea to go back over the axes at this point as well.</a:t>
            </a:r>
          </a:p>
          <a:p>
            <a:pPr lvl="1">
              <a:buFont typeface="Arial" pitchFamily="34" charset="0"/>
              <a:buChar char="•"/>
            </a:pPr>
            <a:r>
              <a:rPr lang="en-US" b="0" baseline="0" dirty="0" smtClean="0"/>
              <a:t> </a:t>
            </a:r>
            <a:r>
              <a:rPr lang="en-US" b="0" u="sng" baseline="0" dirty="0" smtClean="0"/>
              <a:t>Give students a chance to record their hypotheses in their notebooks.</a:t>
            </a:r>
          </a:p>
          <a:p>
            <a:pPr lvl="2">
              <a:buFont typeface="Wingdings" pitchFamily="2" charset="2"/>
              <a:buChar char="§"/>
            </a:pPr>
            <a:r>
              <a:rPr lang="en-US" sz="1200" b="0" kern="1200" baseline="0" dirty="0" smtClean="0">
                <a:solidFill>
                  <a:schemeClr val="tx1"/>
                </a:solidFill>
                <a:latin typeface="+mn-lt"/>
                <a:ea typeface="+mn-ea"/>
                <a:cs typeface="+mn-cs"/>
              </a:rPr>
              <a:t> ESR: Possibly positive linear growth for all treatments.</a:t>
            </a:r>
          </a:p>
          <a:p>
            <a:pPr lvl="2">
              <a:buFont typeface="Wingdings" pitchFamily="2" charset="2"/>
              <a:buChar char="§"/>
            </a:pPr>
            <a:r>
              <a:rPr lang="en-US" sz="1200" b="0" kern="1200" baseline="0" dirty="0" smtClean="0">
                <a:solidFill>
                  <a:schemeClr val="tx1"/>
                </a:solidFill>
                <a:latin typeface="+mn-lt"/>
                <a:ea typeface="+mn-ea"/>
                <a:cs typeface="+mn-cs"/>
              </a:rPr>
              <a:t> Larger images graph options are provided in notebooks.</a:t>
            </a:r>
            <a:endParaRPr lang="en-US" b="0" baseline="0" dirty="0" smtClean="0"/>
          </a:p>
          <a:p>
            <a:endParaRPr lang="en-US" b="1" baseline="0" dirty="0" smtClean="0"/>
          </a:p>
          <a:p>
            <a:r>
              <a:rPr lang="en-US" b="1" baseline="0" dirty="0" smtClean="0"/>
              <a:t>SLIDE GOAL:</a:t>
            </a:r>
            <a:endParaRPr lang="en-US" dirty="0" smtClean="0"/>
          </a:p>
          <a:p>
            <a:pPr>
              <a:buFontTx/>
              <a:buChar char="-"/>
            </a:pPr>
            <a:r>
              <a:rPr lang="en-US" b="0" dirty="0" smtClean="0"/>
              <a:t> Give</a:t>
            </a:r>
            <a:r>
              <a:rPr lang="en-US" b="0" baseline="0" dirty="0" smtClean="0"/>
              <a:t> students a larger image of the graphs that they will be able to see better.</a:t>
            </a:r>
          </a:p>
          <a:p>
            <a:pPr>
              <a:buFontTx/>
              <a:buChar char="-"/>
            </a:pPr>
            <a:endParaRPr lang="en-US" b="1" dirty="0" smtClean="0"/>
          </a:p>
          <a:p>
            <a:r>
              <a:rPr lang="en-US" sz="1200" b="1" kern="1200" dirty="0" smtClean="0">
                <a:solidFill>
                  <a:schemeClr val="tx1"/>
                </a:solidFill>
                <a:latin typeface="+mn-lt"/>
                <a:ea typeface="+mn-ea"/>
                <a:cs typeface="+mn-cs"/>
              </a:rPr>
              <a:t>NOTES:</a:t>
            </a:r>
          </a:p>
          <a:p>
            <a:pPr>
              <a:buFontTx/>
              <a:buChar cha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p:txBody>
      </p:sp>
      <p:sp>
        <p:nvSpPr>
          <p:cNvPr id="4" name="Slide Number Placeholder 3"/>
          <p:cNvSpPr>
            <a:spLocks noGrp="1"/>
          </p:cNvSpPr>
          <p:nvPr>
            <p:ph type="sldNum" sz="quarter" idx="10"/>
          </p:nvPr>
        </p:nvSpPr>
        <p:spPr/>
        <p:txBody>
          <a:bodyPr/>
          <a:lstStyle/>
          <a:p>
            <a:fld id="{3C3D2253-9E5D-453B-A896-53A68A70DA5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ENGAGE</a:t>
            </a:r>
            <a:endParaRPr lang="en-US" b="0" dirty="0" smtClean="0"/>
          </a:p>
          <a:p>
            <a:endParaRPr lang="en-US" b="1" dirty="0" smtClean="0"/>
          </a:p>
          <a:p>
            <a:r>
              <a:rPr lang="en-US" sz="1200" b="1" kern="1200" dirty="0" smtClean="0">
                <a:solidFill>
                  <a:schemeClr val="tx1"/>
                </a:solidFill>
                <a:latin typeface="+mn-lt"/>
                <a:ea typeface="+mn-ea"/>
                <a:cs typeface="+mn-cs"/>
              </a:rPr>
              <a:t>INSTRUCTIONS:</a:t>
            </a:r>
          </a:p>
          <a:p>
            <a:pPr>
              <a:buFontTx/>
              <a:buChar char="-"/>
            </a:pPr>
            <a:r>
              <a:rPr lang="en-US" sz="1200" b="0" kern="1200" dirty="0" smtClean="0">
                <a:solidFill>
                  <a:schemeClr val="tx1"/>
                </a:solidFill>
                <a:latin typeface="+mn-lt"/>
                <a:ea typeface="+mn-ea"/>
                <a:cs typeface="+mn-cs"/>
              </a:rPr>
              <a:t>Introduce</a:t>
            </a:r>
            <a:r>
              <a:rPr lang="en-US" sz="1200" b="0" kern="1200" baseline="0" dirty="0" smtClean="0">
                <a:solidFill>
                  <a:schemeClr val="tx1"/>
                </a:solidFill>
                <a:latin typeface="+mn-lt"/>
                <a:ea typeface="+mn-ea"/>
                <a:cs typeface="+mn-cs"/>
              </a:rPr>
              <a:t> the theme of this upcoming lesson.</a:t>
            </a:r>
          </a:p>
          <a:p>
            <a:pPr lvl="1">
              <a:buFont typeface="Arial" pitchFamily="34" charset="0"/>
              <a:buChar char="•"/>
            </a:pPr>
            <a:r>
              <a:rPr lang="en-US" sz="1200" b="0" kern="1200" baseline="0" dirty="0" smtClean="0">
                <a:solidFill>
                  <a:schemeClr val="tx1"/>
                </a:solidFill>
                <a:latin typeface="+mn-lt"/>
                <a:ea typeface="+mn-ea"/>
                <a:cs typeface="+mn-cs"/>
              </a:rPr>
              <a:t> In the upcoming lesson we will be looking at the impact of nutrients on primary producers.</a:t>
            </a:r>
          </a:p>
          <a:p>
            <a:pPr lvl="1">
              <a:buFont typeface="Arial" pitchFamily="34" charset="0"/>
              <a:buChar char="•"/>
            </a:pPr>
            <a:r>
              <a:rPr lang="en-US" sz="1200" b="0" kern="1200" baseline="0" dirty="0" smtClean="0">
                <a:solidFill>
                  <a:schemeClr val="tx1"/>
                </a:solidFill>
                <a:latin typeface="+mn-lt"/>
                <a:ea typeface="+mn-ea"/>
                <a:cs typeface="+mn-cs"/>
              </a:rPr>
              <a:t> First we are going to look at how important primary producers are to food webs, so we can better understand why nutrients are important.</a:t>
            </a:r>
          </a:p>
          <a:p>
            <a:pPr lvl="0">
              <a:buFontTx/>
              <a:buChar char="-"/>
            </a:pPr>
            <a:r>
              <a:rPr lang="en-US" sz="1200" b="0" kern="1200" baseline="0" dirty="0" smtClean="0">
                <a:solidFill>
                  <a:schemeClr val="tx1"/>
                </a:solidFill>
                <a:latin typeface="+mn-lt"/>
                <a:ea typeface="+mn-ea"/>
                <a:cs typeface="+mn-cs"/>
              </a:rPr>
              <a:t> Play the brain pop video: Food Chains </a:t>
            </a:r>
            <a:r>
              <a:rPr lang="en-US" dirty="0" smtClean="0">
                <a:hlinkClick r:id="rId3"/>
              </a:rPr>
              <a:t>http://www.brainpop.com/science/ecologyandbehavior/foodchains/</a:t>
            </a:r>
            <a:endParaRPr lang="en-US" dirty="0" smtClean="0"/>
          </a:p>
          <a:p>
            <a:pPr lvl="1">
              <a:buFont typeface="Arial" pitchFamily="34" charset="0"/>
              <a:buChar char="•"/>
            </a:pPr>
            <a:r>
              <a:rPr lang="en-US" sz="1200" b="0" kern="1200" baseline="0" dirty="0" smtClean="0">
                <a:solidFill>
                  <a:schemeClr val="tx1"/>
                </a:solidFill>
                <a:latin typeface="+mn-lt"/>
                <a:ea typeface="+mn-ea"/>
                <a:cs typeface="+mn-cs"/>
              </a:rPr>
              <a:t> This video will go over the general aspects of food webs and chains.</a:t>
            </a:r>
          </a:p>
          <a:p>
            <a:pPr lvl="0">
              <a:buFontTx/>
              <a:buChar char="-"/>
            </a:pPr>
            <a:r>
              <a:rPr lang="en-US" sz="1200" b="0" kern="1200" baseline="0" dirty="0" smtClean="0">
                <a:solidFill>
                  <a:schemeClr val="tx1"/>
                </a:solidFill>
                <a:latin typeface="+mn-lt"/>
                <a:ea typeface="+mn-ea"/>
                <a:cs typeface="+mn-cs"/>
              </a:rPr>
              <a:t> Do the quiz which goes with the video once the it’s over</a:t>
            </a:r>
            <a:r>
              <a:rPr lang="en-US" sz="1200" b="0" kern="1200" baseline="0" dirty="0" smtClean="0">
                <a:solidFill>
                  <a:schemeClr val="tx1"/>
                </a:solidFill>
                <a:latin typeface="+mn-lt"/>
                <a:ea typeface="+mn-ea"/>
                <a:cs typeface="+mn-cs"/>
              </a:rPr>
              <a:t>.</a:t>
            </a:r>
          </a:p>
          <a:p>
            <a:pPr lvl="1">
              <a:buFont typeface="Arial" pitchFamily="34" charset="0"/>
              <a:buChar char="•"/>
            </a:pPr>
            <a:r>
              <a:rPr lang="en-US" sz="1200" b="0" kern="1200" baseline="0" dirty="0" smtClean="0">
                <a:solidFill>
                  <a:schemeClr val="tx1"/>
                </a:solidFill>
                <a:latin typeface="+mn-lt"/>
                <a:ea typeface="+mn-ea"/>
                <a:cs typeface="+mn-cs"/>
              </a:rPr>
              <a:t> This will allow students to review what they have learned, important concepts will also </a:t>
            </a:r>
            <a:r>
              <a:rPr lang="en-US" sz="1200" b="0" kern="1200" baseline="0" smtClean="0">
                <a:solidFill>
                  <a:schemeClr val="tx1"/>
                </a:solidFill>
                <a:latin typeface="+mn-lt"/>
                <a:ea typeface="+mn-ea"/>
                <a:cs typeface="+mn-cs"/>
              </a:rPr>
              <a:t>be emphasized later on.</a:t>
            </a:r>
            <a:endParaRPr lang="en-US" sz="1200" b="0" kern="1200" baseline="0" dirty="0" smtClean="0">
              <a:solidFill>
                <a:schemeClr val="tx1"/>
              </a:solidFill>
              <a:latin typeface="+mn-lt"/>
              <a:ea typeface="+mn-ea"/>
              <a:cs typeface="+mn-cs"/>
            </a:endParaRPr>
          </a:p>
          <a:p>
            <a:pPr lvl="1">
              <a:buFont typeface="Arial" pitchFamily="34" charset="0"/>
              <a:buChar char="•"/>
            </a:pPr>
            <a:r>
              <a:rPr lang="en-US" sz="1200" b="0" kern="1200" baseline="0" dirty="0" smtClean="0">
                <a:solidFill>
                  <a:schemeClr val="tx1"/>
                </a:solidFill>
                <a:latin typeface="+mn-lt"/>
                <a:ea typeface="+mn-ea"/>
                <a:cs typeface="+mn-cs"/>
              </a:rPr>
              <a:t> Allow students to discuss each question at their tables, and then give students time to share out until the correct answer is reached.</a:t>
            </a:r>
          </a:p>
          <a:p>
            <a:pPr lvl="1">
              <a:buFont typeface="Arial" pitchFamily="34" charset="0"/>
              <a:buChar char="•"/>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pPr>
              <a:buFontTx/>
              <a:buChar char="-"/>
            </a:pPr>
            <a:r>
              <a:rPr lang="en-US" sz="1200" kern="1200" dirty="0" smtClean="0">
                <a:solidFill>
                  <a:schemeClr val="tx1"/>
                </a:solidFill>
                <a:latin typeface="+mn-lt"/>
                <a:ea typeface="+mn-ea"/>
                <a:cs typeface="+mn-cs"/>
              </a:rPr>
              <a:t>Introduce students to food webs, this will give context</a:t>
            </a:r>
            <a:r>
              <a:rPr lang="en-US" sz="1200" kern="1200" baseline="0" dirty="0" smtClean="0">
                <a:solidFill>
                  <a:schemeClr val="tx1"/>
                </a:solidFill>
                <a:latin typeface="+mn-lt"/>
                <a:ea typeface="+mn-ea"/>
                <a:cs typeface="+mn-cs"/>
              </a:rPr>
              <a:t> to the importance of primary producers and nutrient availability later on in the lesson.</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pPr>
              <a:buFontTx/>
              <a:buChar char="-"/>
            </a:pPr>
            <a:r>
              <a:rPr lang="en-US" sz="1200" kern="1200" dirty="0" smtClean="0">
                <a:solidFill>
                  <a:schemeClr val="tx1"/>
                </a:solidFill>
                <a:latin typeface="+mn-lt"/>
                <a:ea typeface="+mn-ea"/>
                <a:cs typeface="+mn-cs"/>
              </a:rPr>
              <a:t>This should build</a:t>
            </a:r>
            <a:r>
              <a:rPr lang="en-US" sz="1200" kern="1200" baseline="0" dirty="0" smtClean="0">
                <a:solidFill>
                  <a:schemeClr val="tx1"/>
                </a:solidFill>
                <a:latin typeface="+mn-lt"/>
                <a:ea typeface="+mn-ea"/>
                <a:cs typeface="+mn-cs"/>
              </a:rPr>
              <a:t> on the information students would have gotten from their homework; food web worksheet and web quest.</a:t>
            </a:r>
          </a:p>
          <a:p>
            <a:pPr>
              <a:buFontTx/>
              <a:buChar char="-"/>
            </a:pPr>
            <a:r>
              <a:rPr lang="en-US" sz="1200" kern="1200" baseline="0" dirty="0" smtClean="0">
                <a:solidFill>
                  <a:schemeClr val="tx1"/>
                </a:solidFill>
                <a:latin typeface="+mn-lt"/>
                <a:ea typeface="+mn-ea"/>
                <a:cs typeface="+mn-cs"/>
              </a:rPr>
              <a:t> A </a:t>
            </a:r>
            <a:r>
              <a:rPr lang="en-US" sz="1200" kern="1200" baseline="0" dirty="0" err="1" smtClean="0">
                <a:solidFill>
                  <a:schemeClr val="tx1"/>
                </a:solidFill>
                <a:latin typeface="+mn-lt"/>
                <a:ea typeface="+mn-ea"/>
                <a:cs typeface="+mn-cs"/>
              </a:rPr>
              <a:t>Brainpop</a:t>
            </a:r>
            <a:r>
              <a:rPr lang="en-US" sz="1200" kern="1200" baseline="0" dirty="0" smtClean="0">
                <a:solidFill>
                  <a:schemeClr val="tx1"/>
                </a:solidFill>
                <a:latin typeface="+mn-lt"/>
                <a:ea typeface="+mn-ea"/>
                <a:cs typeface="+mn-cs"/>
              </a:rPr>
              <a:t> subscription is necessary to view this video.</a:t>
            </a:r>
          </a:p>
          <a:p>
            <a:pPr>
              <a:buFontTx/>
              <a:buChar cha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endParaRPr lang="en-US" sz="1200" b="1" kern="1200" dirty="0" smtClean="0">
              <a:solidFill>
                <a:schemeClr val="tx1"/>
              </a:solidFill>
              <a:latin typeface="Calibri" charset="0"/>
              <a:ea typeface="+mn-ea"/>
              <a:cs typeface="+mn-cs"/>
            </a:endParaRPr>
          </a:p>
          <a:p>
            <a:r>
              <a:rPr lang="en-US" sz="1200" b="1" kern="1200" dirty="0" smtClean="0">
                <a:solidFill>
                  <a:schemeClr val="tx1"/>
                </a:solidFill>
                <a:latin typeface="Calibri" charset="0"/>
                <a:ea typeface="+mn-ea"/>
                <a:cs typeface="+mn-cs"/>
              </a:rPr>
              <a:t>-</a:t>
            </a:r>
            <a:r>
              <a:rPr lang="en-US" sz="1200" b="1" kern="1200" baseline="0" dirty="0" smtClean="0">
                <a:solidFill>
                  <a:schemeClr val="tx1"/>
                </a:solidFill>
                <a:latin typeface="Calibri" charset="0"/>
                <a:ea typeface="+mn-ea"/>
                <a:cs typeface="+mn-cs"/>
              </a:rPr>
              <a:t> </a:t>
            </a:r>
            <a:r>
              <a:rPr lang="en-US" sz="1200" b="0" kern="1200" baseline="0" dirty="0" smtClean="0">
                <a:solidFill>
                  <a:schemeClr val="tx1"/>
                </a:solidFill>
                <a:latin typeface="Calibri" charset="0"/>
                <a:ea typeface="+mn-ea"/>
                <a:cs typeface="+mn-cs"/>
              </a:rPr>
              <a:t>Image from brain pop video: </a:t>
            </a:r>
            <a:r>
              <a:rPr lang="en-US" dirty="0" smtClean="0">
                <a:hlinkClick r:id="rId3"/>
              </a:rPr>
              <a:t>http://www.brainpop.com/science/ecologyandbehavior/foodchains/</a:t>
            </a:r>
            <a:endParaRPr lang="en-US" sz="1200" b="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Teacher</a:t>
            </a:r>
            <a:r>
              <a:rPr lang="en-US" b="0" baseline="0" dirty="0" smtClean="0"/>
              <a:t> slide: EXPLORE</a:t>
            </a:r>
            <a:endParaRPr lang="en-US" b="0" dirty="0" smtClean="0"/>
          </a:p>
          <a:p>
            <a:endParaRPr lang="en-US" b="1"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 This slide can be used as a quick reference for the Explore section. More details will be provided in the comments for each slide.</a:t>
            </a:r>
          </a:p>
          <a:p>
            <a:endParaRPr lang="en-US" b="1" baseline="0" dirty="0" smtClean="0"/>
          </a:p>
          <a:p>
            <a:r>
              <a:rPr lang="en-US" b="1" baseline="0" dirty="0" smtClean="0"/>
              <a:t>EXPLORE GOAL:</a:t>
            </a:r>
          </a:p>
          <a:p>
            <a:r>
              <a:rPr lang="en-US" b="1" baseline="0" dirty="0" smtClean="0"/>
              <a:t>- </a:t>
            </a:r>
            <a:r>
              <a:rPr lang="en-US" b="0" baseline="0" dirty="0" smtClean="0"/>
              <a:t> Allow students to explore the impacts of nutrients on primary producers by growing diatoms in three different experimental treatments and collecting data on their growth over time.</a:t>
            </a:r>
            <a:endParaRPr lang="en-US" dirty="0" smtClean="0"/>
          </a:p>
          <a:p>
            <a:endParaRPr lang="en-US" b="1" dirty="0" smtClean="0"/>
          </a:p>
          <a:p>
            <a:r>
              <a:rPr lang="en-US" b="1" dirty="0" smtClean="0"/>
              <a:t>OVERVIEW:</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dirty="0" smtClean="0"/>
              <a:t>Introducing</a:t>
            </a:r>
            <a:r>
              <a:rPr lang="en-US" b="0" baseline="0" dirty="0" smtClean="0"/>
              <a:t> nutrients.</a:t>
            </a:r>
          </a:p>
          <a:p>
            <a:pPr marL="228600" marR="0" indent="-228600" algn="l" defTabSz="914400" rtl="0" eaLnBrk="1" fontAlgn="auto" latinLnBrk="0" hangingPunct="1">
              <a:lnSpc>
                <a:spcPct val="100000"/>
              </a:lnSpc>
              <a:spcBef>
                <a:spcPts val="0"/>
              </a:spcBef>
              <a:spcAft>
                <a:spcPts val="0"/>
              </a:spcAft>
              <a:buClrTx/>
              <a:buSzTx/>
              <a:buFontTx/>
              <a:buChar char="-"/>
              <a:tabLst/>
              <a:defRPr/>
            </a:pPr>
            <a:r>
              <a:rPr lang="en-US" b="0" baseline="0" dirty="0" smtClean="0"/>
              <a:t>Goal: Introduce students to the idea that primary producers need nutrients.</a:t>
            </a:r>
          </a:p>
          <a:p>
            <a:pPr marL="228600" marR="0" indent="-228600" algn="l" defTabSz="914400" rtl="0" eaLnBrk="1" fontAlgn="auto" latinLnBrk="0" hangingPunct="1">
              <a:lnSpc>
                <a:spcPct val="100000"/>
              </a:lnSpc>
              <a:spcBef>
                <a:spcPts val="0"/>
              </a:spcBef>
              <a:spcAft>
                <a:spcPts val="0"/>
              </a:spcAft>
              <a:buClrTx/>
              <a:buSzTx/>
              <a:buFontTx/>
              <a:buChar char="-"/>
              <a:tabLst/>
              <a:defRPr/>
            </a:pPr>
            <a:r>
              <a:rPr lang="en-US" sz="1200" dirty="0" smtClean="0"/>
              <a:t>What things do primary producers need to grow?</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0" baseline="0" dirty="0" smtClean="0"/>
              <a:t>ESR: </a:t>
            </a:r>
            <a:r>
              <a:rPr lang="en-US" sz="1400" kern="1200" dirty="0" smtClean="0">
                <a:solidFill>
                  <a:schemeClr val="tx1"/>
                </a:solidFill>
                <a:latin typeface="+mn-lt"/>
                <a:ea typeface="+mn-ea"/>
                <a:cs typeface="+mn-cs"/>
              </a:rPr>
              <a:t>Food, water, light, dirt, air.</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sz="1400" kern="1200" dirty="0" smtClean="0">
                <a:solidFill>
                  <a:schemeClr val="tx1"/>
                </a:solidFill>
                <a:latin typeface="+mn-lt"/>
                <a:ea typeface="+mn-ea"/>
                <a:cs typeface="+mn-cs"/>
              </a:rPr>
              <a:t>Review what</a:t>
            </a:r>
            <a:r>
              <a:rPr lang="en-US" sz="1400" kern="1200" baseline="0" dirty="0" smtClean="0">
                <a:solidFill>
                  <a:schemeClr val="tx1"/>
                </a:solidFill>
                <a:latin typeface="+mn-lt"/>
                <a:ea typeface="+mn-ea"/>
                <a:cs typeface="+mn-cs"/>
              </a:rPr>
              <a:t> primary producers need to grow.</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sz="1400" kern="1200" baseline="0" dirty="0" smtClean="0">
                <a:solidFill>
                  <a:schemeClr val="tx1"/>
                </a:solidFill>
                <a:latin typeface="+mn-lt"/>
                <a:ea typeface="+mn-ea"/>
                <a:cs typeface="+mn-cs"/>
              </a:rPr>
              <a:t>Relate nutrients back to fertilizer.</a:t>
            </a: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lang="en-US" sz="1400" dirty="0" smtClean="0"/>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400" dirty="0" smtClean="0"/>
              <a:t>Introducing</a:t>
            </a:r>
            <a:r>
              <a:rPr lang="en-US" sz="1400" baseline="0" dirty="0" smtClean="0"/>
              <a:t> the experiment.</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baseline="0" dirty="0" smtClean="0"/>
              <a:t>Goal: Introduce students to the primary producer used in the experiment and the experimental setup.</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Diatoms:</a:t>
            </a:r>
            <a:r>
              <a:rPr lang="en-US" sz="1400" baseline="0" dirty="0" smtClean="0"/>
              <a:t> primary producers in the ocean.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Experimental setup: Three different treatments</a:t>
            </a:r>
            <a:r>
              <a:rPr lang="en-US" sz="1400" baseline="0" dirty="0" smtClean="0"/>
              <a:t> with different amounts of nutrients.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baseline="0" dirty="0" smtClean="0"/>
              <a:t>Vocabulary.</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baseline="0" dirty="0" smtClean="0"/>
              <a:t>Cell counts.</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lang="en-US" sz="1400" baseline="0" dirty="0" smtClean="0"/>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400" baseline="0" dirty="0" smtClean="0"/>
              <a:t>Final questioning</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baseline="0" dirty="0" smtClean="0"/>
              <a:t>Goal: Relate the discussion of primary producers and what’s necessary for their growth back to food webs.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What limits the number of a specific organism in a food web?</a:t>
            </a:r>
          </a:p>
          <a:p>
            <a:pPr marL="8001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0" kern="1200" baseline="0" dirty="0" smtClean="0">
                <a:solidFill>
                  <a:schemeClr val="tx1"/>
                </a:solidFill>
                <a:latin typeface="+mn-lt"/>
                <a:ea typeface="+mn-ea"/>
                <a:cs typeface="+mn-cs"/>
              </a:rPr>
              <a:t>ESR: </a:t>
            </a:r>
            <a:r>
              <a:rPr lang="en-US" sz="1400" kern="1200" dirty="0" smtClean="0">
                <a:solidFill>
                  <a:schemeClr val="tx1"/>
                </a:solidFill>
                <a:latin typeface="+mn-lt"/>
                <a:ea typeface="+mn-ea"/>
                <a:cs typeface="+mn-cs"/>
              </a:rPr>
              <a:t>There isn’t enough space for it, there isn’t enough</a:t>
            </a:r>
            <a:r>
              <a:rPr lang="en-US" sz="1400" kern="1200" baseline="0" dirty="0" smtClean="0">
                <a:solidFill>
                  <a:schemeClr val="tx1"/>
                </a:solidFill>
                <a:latin typeface="+mn-lt"/>
                <a:ea typeface="+mn-ea"/>
                <a:cs typeface="+mn-cs"/>
              </a:rPr>
              <a:t> food for it, other things eat the foxes</a:t>
            </a:r>
            <a:endParaRPr lang="en-US" sz="1400" dirty="0" smtClean="0"/>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US" sz="1400" dirty="0" smtClean="0"/>
              <a:t>What would the consequences be of changes at the base of food webs?</a:t>
            </a:r>
          </a:p>
          <a:p>
            <a:pPr marL="8001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400" b="0" kern="1200" baseline="0" dirty="0" smtClean="0">
                <a:solidFill>
                  <a:schemeClr val="tx1"/>
                </a:solidFill>
                <a:latin typeface="+mn-lt"/>
                <a:ea typeface="+mn-ea"/>
                <a:cs typeface="+mn-cs"/>
              </a:rPr>
              <a:t>ESR: </a:t>
            </a:r>
            <a:r>
              <a:rPr lang="en-US" sz="1400" kern="1200" dirty="0" smtClean="0">
                <a:solidFill>
                  <a:schemeClr val="tx1"/>
                </a:solidFill>
                <a:latin typeface="+mn-lt"/>
                <a:ea typeface="+mn-ea"/>
                <a:cs typeface="+mn-cs"/>
              </a:rPr>
              <a:t>More primary producers</a:t>
            </a:r>
            <a:r>
              <a:rPr lang="en-US" sz="1400" kern="1200" baseline="0" dirty="0" smtClean="0">
                <a:solidFill>
                  <a:schemeClr val="tx1"/>
                </a:solidFill>
                <a:latin typeface="+mn-lt"/>
                <a:ea typeface="+mn-ea"/>
                <a:cs typeface="+mn-cs"/>
              </a:rPr>
              <a:t> at the base of the food web would give the animals above more food, so there would be more animals in the higher levels, less would have the opposite affect.</a:t>
            </a:r>
            <a:endParaRPr lang="en-US" sz="1400" dirty="0" smtClean="0"/>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lang="en-US" sz="1400" dirty="0" smtClean="0"/>
          </a:p>
          <a:p>
            <a:pPr marL="228600" indent="-228600">
              <a:buFont typeface="+mj-lt"/>
              <a:buAutoNum type="arabicPeriod" startAt="2"/>
            </a:pPr>
            <a:endParaRPr lang="en-US" b="0" dirty="0" smtClean="0"/>
          </a:p>
        </p:txBody>
      </p:sp>
      <p:sp>
        <p:nvSpPr>
          <p:cNvPr id="4" name="Slide Number Placeholder 3"/>
          <p:cNvSpPr>
            <a:spLocks noGrp="1"/>
          </p:cNvSpPr>
          <p:nvPr>
            <p:ph type="sldNum" sz="quarter" idx="10"/>
          </p:nvPr>
        </p:nvSpPr>
        <p:spPr/>
        <p:txBody>
          <a:bodyPr/>
          <a:lstStyle/>
          <a:p>
            <a:fld id="{3C3D2253-9E5D-453B-A896-53A68A70DA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sz="1200" b="1" kern="1200" dirty="0" smtClean="0">
                <a:solidFill>
                  <a:schemeClr val="tx1"/>
                </a:solidFill>
                <a:latin typeface="+mn-lt"/>
                <a:ea typeface="+mn-ea"/>
                <a:cs typeface="+mn-cs"/>
              </a:rPr>
              <a:t>INSTRUCTIONS:</a:t>
            </a:r>
          </a:p>
          <a:p>
            <a:pPr>
              <a:buFontTx/>
              <a:buChar char="-"/>
            </a:pPr>
            <a:r>
              <a:rPr lang="en-US" sz="1200" b="0" kern="1200" dirty="0" smtClean="0">
                <a:solidFill>
                  <a:schemeClr val="tx1"/>
                </a:solidFill>
                <a:latin typeface="+mn-lt"/>
                <a:ea typeface="+mn-ea"/>
                <a:cs typeface="+mn-cs"/>
              </a:rPr>
              <a:t> Make</a:t>
            </a:r>
            <a:r>
              <a:rPr lang="en-US" sz="1200" b="0" kern="1200" baseline="0" dirty="0" smtClean="0">
                <a:solidFill>
                  <a:schemeClr val="tx1"/>
                </a:solidFill>
                <a:latin typeface="+mn-lt"/>
                <a:ea typeface="+mn-ea"/>
                <a:cs typeface="+mn-cs"/>
              </a:rPr>
              <a:t> sure students understand the central concepts from the video.</a:t>
            </a:r>
          </a:p>
          <a:p>
            <a:pPr>
              <a:buFontTx/>
              <a:buChar char="-"/>
            </a:pPr>
            <a:r>
              <a:rPr lang="en-US" b="0" dirty="0" smtClean="0"/>
              <a:t> Ask:</a:t>
            </a:r>
            <a:r>
              <a:rPr lang="en-US" b="0" baseline="0" dirty="0" smtClean="0"/>
              <a:t> What things do primary producers need to grow?</a:t>
            </a:r>
          </a:p>
          <a:p>
            <a:pPr lvl="1">
              <a:buFont typeface="Arial" pitchFamily="34" charset="0"/>
              <a:buChar char="•"/>
            </a:pPr>
            <a:r>
              <a:rPr lang="en-US" b="0" baseline="0" dirty="0" smtClean="0"/>
              <a:t> Allow students to discuss at tables and then share out</a:t>
            </a:r>
          </a:p>
          <a:p>
            <a:pPr lvl="1">
              <a:buFont typeface="Arial" pitchFamily="34" charset="0"/>
              <a:buChar char="•"/>
            </a:pPr>
            <a:r>
              <a:rPr lang="en-US" b="0" baseline="0" dirty="0" smtClean="0"/>
              <a:t> ESR: </a:t>
            </a:r>
            <a:r>
              <a:rPr lang="en-US" sz="1200" kern="1200" dirty="0" smtClean="0">
                <a:solidFill>
                  <a:schemeClr val="tx1"/>
                </a:solidFill>
                <a:latin typeface="+mn-lt"/>
                <a:ea typeface="+mn-ea"/>
                <a:cs typeface="+mn-cs"/>
              </a:rPr>
              <a:t>Food, water, light, dirt, air.</a:t>
            </a:r>
            <a:endParaRPr lang="en-US" sz="1100" kern="1200" dirty="0" smtClean="0">
              <a:solidFill>
                <a:schemeClr val="tx1"/>
              </a:solidFill>
              <a:latin typeface="+mn-lt"/>
              <a:ea typeface="+mn-ea"/>
              <a:cs typeface="+mn-cs"/>
            </a:endParaRPr>
          </a:p>
          <a:p>
            <a:pPr>
              <a:buFontTx/>
              <a:buNone/>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pPr>
              <a:buFontTx/>
              <a:buChar char="-"/>
            </a:pPr>
            <a:r>
              <a:rPr lang="en-US" sz="1200" kern="1200" dirty="0" smtClean="0">
                <a:solidFill>
                  <a:schemeClr val="tx1"/>
                </a:solidFill>
                <a:latin typeface="+mn-lt"/>
                <a:ea typeface="+mn-ea"/>
                <a:cs typeface="+mn-cs"/>
              </a:rPr>
              <a:t> Give</a:t>
            </a:r>
            <a:r>
              <a:rPr lang="en-US" sz="1200" kern="1200" baseline="0" dirty="0" smtClean="0">
                <a:solidFill>
                  <a:schemeClr val="tx1"/>
                </a:solidFill>
                <a:latin typeface="+mn-lt"/>
                <a:ea typeface="+mn-ea"/>
                <a:cs typeface="+mn-cs"/>
              </a:rPr>
              <a:t> students a chance to define what plants need to grow. </a:t>
            </a:r>
          </a:p>
          <a:p>
            <a:pPr>
              <a:buFontTx/>
              <a:buChar cha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Food</a:t>
            </a:r>
            <a:r>
              <a:rPr lang="en-US" b="0" baseline="0" dirty="0" smtClean="0">
                <a:latin typeface="Calibri" charset="0"/>
              </a:rPr>
              <a:t> web roles image: Screen shot from </a:t>
            </a:r>
            <a:r>
              <a:rPr lang="en-US" b="0" baseline="0" dirty="0" err="1" smtClean="0">
                <a:latin typeface="Calibri" charset="0"/>
              </a:rPr>
              <a:t>Brainpop</a:t>
            </a:r>
            <a:r>
              <a:rPr lang="en-US" b="0" baseline="0" dirty="0" smtClean="0">
                <a:latin typeface="Calibri" charset="0"/>
              </a:rPr>
              <a:t> Food Chains video </a:t>
            </a:r>
            <a:r>
              <a:rPr lang="en-US" dirty="0" smtClean="0">
                <a:hlinkClick r:id="rId3"/>
              </a:rPr>
              <a:t>http://www.brainpop.com/science/ecologyandbehavior/foodchains/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dirty="0" smtClean="0"/>
              <a:t> </a:t>
            </a:r>
            <a:r>
              <a:rPr lang="en-US" dirty="0" smtClean="0"/>
              <a:t>This is an animated slide, each frame will be paired</a:t>
            </a:r>
            <a:r>
              <a:rPr lang="en-US" baseline="0" dirty="0" smtClean="0"/>
              <a:t> with its description.</a:t>
            </a:r>
            <a:r>
              <a:rPr lang="en-US" dirty="0" smtClean="0"/>
              <a:t> </a:t>
            </a:r>
            <a:endParaRPr lang="en-US" b="0" dirty="0" smtClean="0"/>
          </a:p>
          <a:p>
            <a:pPr>
              <a:buFontTx/>
              <a:buChar char="-"/>
            </a:pPr>
            <a:r>
              <a:rPr lang="en-US" b="0" dirty="0" smtClean="0"/>
              <a:t> Make sure</a:t>
            </a:r>
            <a:r>
              <a:rPr lang="en-US" b="0" baseline="0" dirty="0" smtClean="0"/>
              <a:t> all students are clear on what is necessary for primary producers to grow. They have probably missed the nutrients in the dirt, what this lesson will focus on.</a:t>
            </a:r>
          </a:p>
          <a:p>
            <a:pPr lvl="1">
              <a:buFont typeface="Arial" pitchFamily="34" charset="0"/>
              <a:buChar char="•"/>
            </a:pPr>
            <a:r>
              <a:rPr lang="en-US" b="0" baseline="0" dirty="0" smtClean="0"/>
              <a:t> Frame 1: Water, sun and carbon dioxide are the common things we think of when we think of what plants need. You guys can see the plants roots are already in dirt though.</a:t>
            </a:r>
          </a:p>
          <a:p>
            <a:pPr lvl="1">
              <a:buFont typeface="Arial" pitchFamily="34" charset="0"/>
              <a:buChar char="•"/>
            </a:pPr>
            <a:r>
              <a:rPr lang="en-US" b="0" baseline="0" dirty="0" smtClean="0"/>
              <a:t> Ask: Why do the plants need dirt though?</a:t>
            </a:r>
          </a:p>
          <a:p>
            <a:pPr lvl="2">
              <a:buFont typeface="Wingdings" pitchFamily="2" charset="2"/>
              <a:buChar char="§"/>
            </a:pPr>
            <a:r>
              <a:rPr lang="en-US" b="0" baseline="0" dirty="0" smtClean="0"/>
              <a:t> Allows students to share out answers.</a:t>
            </a:r>
          </a:p>
          <a:p>
            <a:pPr lvl="2">
              <a:buFont typeface="Wingdings" pitchFamily="2" charset="2"/>
              <a:buChar char="§"/>
            </a:pPr>
            <a:r>
              <a:rPr lang="en-US" b="0" baseline="0" dirty="0" smtClean="0"/>
              <a:t> Facilitate students coming up with answers beyond the first ESR.</a:t>
            </a:r>
          </a:p>
          <a:p>
            <a:pPr lvl="2">
              <a:buFont typeface="Wingdings" pitchFamily="2" charset="2"/>
              <a:buChar char="§"/>
            </a:pPr>
            <a:r>
              <a:rPr lang="en-US" b="0" baseline="0" dirty="0" smtClean="0"/>
              <a:t> ESR: To stand up, to get food.</a:t>
            </a:r>
          </a:p>
          <a:p>
            <a:pPr lvl="1">
              <a:buFont typeface="Arial" pitchFamily="34" charset="0"/>
              <a:buChar char="•"/>
            </a:pPr>
            <a:r>
              <a:rPr lang="en-US" b="0" baseline="0" dirty="0" smtClean="0"/>
              <a:t> Frame 2: There are important things in the dirt, called nutrients. These can be thought of as food that plants need to grow.</a:t>
            </a:r>
          </a:p>
          <a:p>
            <a:pPr lvl="0">
              <a:buFontTx/>
              <a:buChar char="-"/>
            </a:pPr>
            <a:r>
              <a:rPr lang="en-US" b="0" baseline="0" dirty="0" smtClean="0"/>
              <a:t>Connect nutrients back to food webs.</a:t>
            </a:r>
          </a:p>
          <a:p>
            <a:pPr lvl="1">
              <a:buFont typeface="Arial" pitchFamily="34" charset="0"/>
              <a:buChar char="•"/>
            </a:pPr>
            <a:r>
              <a:rPr lang="en-US" b="0" baseline="0" dirty="0" smtClean="0"/>
              <a:t> Changing the things primary producers need to grow will affect how well they can grow. You guys know that primary producers are important to food webs so that means that these things, like water, sun and nutrients are important too.</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r>
              <a:rPr lang="en-US" sz="1200" kern="1200" dirty="0" smtClean="0">
                <a:solidFill>
                  <a:schemeClr val="tx1"/>
                </a:solidFill>
                <a:latin typeface="+mn-lt"/>
                <a:ea typeface="+mn-ea"/>
                <a:cs typeface="+mn-cs"/>
              </a:rPr>
              <a:t>- Link</a:t>
            </a:r>
            <a:r>
              <a:rPr lang="en-US" sz="1200" kern="1200" baseline="0" dirty="0" smtClean="0">
                <a:solidFill>
                  <a:schemeClr val="tx1"/>
                </a:solidFill>
                <a:latin typeface="+mn-lt"/>
                <a:ea typeface="+mn-ea"/>
                <a:cs typeface="+mn-cs"/>
              </a:rPr>
              <a:t> students current knowledge about what primary producers need to grow, to nutrients. </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b="0" dirty="0" smtClean="0">
                <a:latin typeface="Calibri" charset="0"/>
              </a:rPr>
              <a:t>Flower:</a:t>
            </a:r>
            <a:r>
              <a:rPr lang="en-US" b="0" baseline="0" dirty="0" smtClean="0">
                <a:latin typeface="Calibri" charset="0"/>
              </a:rPr>
              <a:t> Microsoft Office clip art 2007</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INSTRUCTIONS:</a:t>
            </a:r>
          </a:p>
          <a:p>
            <a:pPr>
              <a:buFontTx/>
              <a:buChar char="-"/>
            </a:pPr>
            <a:r>
              <a:rPr lang="en-US" b="0" baseline="0" dirty="0" smtClean="0"/>
              <a:t> Relate nutrients back to a situation students are familiar with.</a:t>
            </a:r>
          </a:p>
          <a:p>
            <a:pPr lvl="1">
              <a:buFont typeface="Arial" pitchFamily="34" charset="0"/>
              <a:buChar char="•"/>
            </a:pPr>
            <a:r>
              <a:rPr lang="en-US" b="0" baseline="0" dirty="0" smtClean="0"/>
              <a:t> Some of you guys might have parents who garden, something your parents might do to help things grow in their gardens is use fertilizer.</a:t>
            </a:r>
          </a:p>
          <a:p>
            <a:pPr lvl="1">
              <a:buFont typeface="Arial" pitchFamily="34" charset="0"/>
              <a:buChar char="•"/>
            </a:pPr>
            <a:r>
              <a:rPr lang="en-US" b="0" baseline="0" dirty="0" smtClean="0"/>
              <a:t> Fertilizer is concentrated nutrients. Sometimes people need to use fertilizer when the soil doesn’t naturally have enough.</a:t>
            </a:r>
          </a:p>
          <a:p>
            <a:pPr lvl="1">
              <a:buFont typeface="Arial" pitchFamily="34" charset="0"/>
              <a:buChar char="•"/>
            </a:pPr>
            <a:r>
              <a:rPr lang="en-US" b="0" baseline="0" dirty="0" smtClean="0"/>
              <a:t> This picture shows two sides of a farm field, the left side wasn’t fertilized and the right was. You can see that the plants on the right grew a lot better.</a:t>
            </a:r>
          </a:p>
          <a:p>
            <a:pPr lvl="1">
              <a:buFont typeface="Arial" pitchFamily="34" charset="0"/>
              <a:buChar char="•"/>
            </a:pPr>
            <a:r>
              <a:rPr lang="en-US" b="0" baseline="0" dirty="0" smtClean="0"/>
              <a:t> You can see the sign on the right says phosphate on it, that is an example of one nutrient primary producers need.</a:t>
            </a:r>
            <a:endParaRPr lang="en-US" b="1" baseline="0" dirty="0" smtClean="0"/>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r>
              <a:rPr lang="en-US" b="0" baseline="0" dirty="0" smtClean="0"/>
              <a:t> Relate nutrients back to a situation students are familiar with.</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b="1" dirty="0" smtClean="0"/>
              <a:t>NOTES:</a:t>
            </a:r>
          </a:p>
          <a:p>
            <a:r>
              <a:rPr lang="en-US" b="1" dirty="0" smtClean="0"/>
              <a:t>- </a:t>
            </a:r>
            <a:r>
              <a:rPr lang="en-US" b="0" dirty="0" smtClean="0"/>
              <a:t>The</a:t>
            </a:r>
            <a:r>
              <a:rPr lang="en-US" b="0" baseline="0" dirty="0" smtClean="0"/>
              <a:t> image shown was taken in Tennessee when a farm was demonstrating that when they treated land with phosphate and lime they could increase the amount of ground cover, this would in turn help to build up the soil fertility. Lime is a basic substance that is created from heating limestone, it is made of calcium oxide.</a:t>
            </a:r>
            <a:endParaRPr lang="en-US" b="1" dirty="0" smtClean="0"/>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 </a:t>
            </a:r>
            <a:r>
              <a:rPr lang="en-US" b="0" dirty="0" smtClean="0">
                <a:latin typeface="Calibri" charset="0"/>
              </a:rPr>
              <a:t>Fertilizer</a:t>
            </a:r>
            <a:r>
              <a:rPr lang="en-US" b="0" baseline="0" dirty="0" smtClean="0">
                <a:latin typeface="Calibri" charset="0"/>
              </a:rPr>
              <a:t> image: Wikimedia Commons; </a:t>
            </a:r>
            <a:r>
              <a:rPr lang="en-US" dirty="0" smtClean="0">
                <a:hlinkClick r:id="rId3"/>
              </a:rPr>
              <a:t>http://en.wikipedia.org/wiki/File:TVA_Results_of_Fertilizer.gif</a:t>
            </a:r>
            <a:endParaRPr lang="en-US" dirty="0" smtClean="0"/>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a:t>
            </a:r>
            <a:r>
              <a:rPr lang="en-US" dirty="0" smtClean="0"/>
              <a:t>This is an animated slide, each frame will be paired</a:t>
            </a:r>
            <a:r>
              <a:rPr lang="en-US" baseline="0" dirty="0" smtClean="0"/>
              <a:t> with its description.</a:t>
            </a:r>
            <a:r>
              <a:rPr lang="en-US" dirty="0" smtClean="0"/>
              <a:t> </a:t>
            </a:r>
            <a:r>
              <a:rPr lang="en-US" b="0" baseline="0" dirty="0" smtClean="0"/>
              <a:t> </a:t>
            </a:r>
          </a:p>
          <a:p>
            <a:pPr>
              <a:buFontTx/>
              <a:buChar char="-"/>
            </a:pPr>
            <a:r>
              <a:rPr lang="en-US" b="0" baseline="0" dirty="0" smtClean="0"/>
              <a:t>Transition from discussing primary producers on land to discussing primary producers in the ocean. </a:t>
            </a:r>
          </a:p>
          <a:p>
            <a:pPr lvl="1">
              <a:buFont typeface="Arial" pitchFamily="34" charset="0"/>
              <a:buChar char="•"/>
            </a:pPr>
            <a:r>
              <a:rPr lang="en-US" b="0" baseline="0" dirty="0" smtClean="0"/>
              <a:t> So far we have only looked at food webs on land, but they exist in the ocean too.</a:t>
            </a:r>
          </a:p>
          <a:p>
            <a:pPr lvl="1">
              <a:buFont typeface="Arial" pitchFamily="34" charset="0"/>
              <a:buChar char="•"/>
            </a:pPr>
            <a:r>
              <a:rPr lang="en-US" b="0" baseline="0" dirty="0" smtClean="0"/>
              <a:t> That means that there must be primary producers in the ocean as well.</a:t>
            </a:r>
          </a:p>
          <a:p>
            <a:pPr>
              <a:buFontTx/>
              <a:buChar char="-"/>
            </a:pPr>
            <a:r>
              <a:rPr lang="en-US" b="0" baseline="0" dirty="0" smtClean="0"/>
              <a:t> Introduce algae.</a:t>
            </a:r>
          </a:p>
          <a:p>
            <a:pPr lvl="1">
              <a:buFont typeface="Arial" pitchFamily="34" charset="0"/>
              <a:buChar char="•"/>
            </a:pPr>
            <a:r>
              <a:rPr lang="en-US" b="0" baseline="0" dirty="0" smtClean="0"/>
              <a:t> You guys may have heard of multiple different words for the things that do primary production in the ocean. Like seaweed, kelp and algae.</a:t>
            </a:r>
          </a:p>
          <a:p>
            <a:pPr lvl="1">
              <a:buFont typeface="Arial" pitchFamily="34" charset="0"/>
              <a:buChar char="•"/>
            </a:pPr>
            <a:r>
              <a:rPr lang="en-US" b="0" baseline="0" dirty="0" smtClean="0"/>
              <a:t> Frame 1: We are going to be using one main word when we talk about all primary producers in the ocean, algae.</a:t>
            </a:r>
          </a:p>
          <a:p>
            <a:pPr lvl="0">
              <a:buFont typeface="Arial" pitchFamily="34" charset="0"/>
              <a:buNone/>
            </a:pPr>
            <a:r>
              <a:rPr lang="en-US" b="0" baseline="0" dirty="0" smtClean="0"/>
              <a:t>- Overview how algae are different from land plants.</a:t>
            </a:r>
          </a:p>
          <a:p>
            <a:pPr lvl="1">
              <a:buFont typeface="Arial" pitchFamily="34" charset="0"/>
              <a:buChar char="•"/>
            </a:pPr>
            <a:r>
              <a:rPr lang="en-US" b="0" baseline="0" dirty="0" smtClean="0"/>
              <a:t>Algae photosynthesize like plants on land but have some important differences, the easiest one to remember is that algae are typically found growing in water.</a:t>
            </a:r>
          </a:p>
          <a:p>
            <a:pPr lvl="1">
              <a:buFont typeface="Arial" pitchFamily="34" charset="0"/>
              <a:buChar char="•"/>
            </a:pPr>
            <a:r>
              <a:rPr lang="en-US" b="0" baseline="0" dirty="0" smtClean="0"/>
              <a:t> Another important difference is that plants are all multi-cellular, some algae are too, like this kelp (image on left). But lots of algae are unicellular, like these diatoms (image on right).</a:t>
            </a:r>
          </a:p>
          <a:p>
            <a:pPr lvl="1">
              <a:buFont typeface="Arial" pitchFamily="34" charset="0"/>
              <a:buChar char="•"/>
            </a:pPr>
            <a:r>
              <a:rPr lang="en-US" b="0" baseline="0" dirty="0" smtClean="0"/>
              <a:t> We are going to be doing an experiment with diatoms starting in class today.</a:t>
            </a:r>
            <a:endParaRPr lang="en-US" b="0" dirty="0" smtClean="0">
              <a:latin typeface="Calibri" charset="0"/>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r>
              <a:rPr lang="en-US" sz="1200" kern="1200" dirty="0" smtClean="0">
                <a:solidFill>
                  <a:schemeClr val="tx1"/>
                </a:solidFill>
                <a:latin typeface="+mn-lt"/>
                <a:ea typeface="+mn-ea"/>
                <a:cs typeface="+mn-cs"/>
              </a:rPr>
              <a:t>- Help students transition</a:t>
            </a:r>
            <a:r>
              <a:rPr lang="en-US" sz="1200" kern="1200" baseline="0" dirty="0" smtClean="0">
                <a:solidFill>
                  <a:schemeClr val="tx1"/>
                </a:solidFill>
                <a:latin typeface="+mn-lt"/>
                <a:ea typeface="+mn-ea"/>
                <a:cs typeface="+mn-cs"/>
              </a:rPr>
              <a:t> from discussing primary producers on land to primary producers in the ocean, which are the ones we will look at in this lesson.</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b="1" dirty="0" smtClean="0"/>
              <a:t>NOTES:</a:t>
            </a:r>
          </a:p>
          <a:p>
            <a:pPr>
              <a:buFontTx/>
              <a:buChar char="-"/>
            </a:pPr>
            <a:r>
              <a:rPr lang="en-US" b="0" dirty="0" smtClean="0"/>
              <a:t>Students may want to know more about the</a:t>
            </a:r>
            <a:r>
              <a:rPr lang="en-US" b="0" baseline="0" dirty="0" smtClean="0"/>
              <a:t> differences between plants and algae. See the reference chart on the next page to answer their questions.</a:t>
            </a:r>
            <a:endParaRPr lang="en-US" b="0" dirty="0" smtClean="0"/>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dirty="0" smtClean="0">
                <a:latin typeface="Calibri" charset="0"/>
              </a:rPr>
              <a:t>Kelp forest</a:t>
            </a:r>
            <a:r>
              <a:rPr lang="en-US" b="0" baseline="0" dirty="0" smtClean="0">
                <a:latin typeface="Calibri" charset="0"/>
              </a:rPr>
              <a:t> photo: </a:t>
            </a:r>
            <a:r>
              <a:rPr lang="en-US" b="0" baseline="0" dirty="0" err="1" smtClean="0">
                <a:latin typeface="Calibri" charset="0"/>
              </a:rPr>
              <a:t>Wikepedia</a:t>
            </a:r>
            <a:r>
              <a:rPr lang="en-US" b="0" baseline="0" dirty="0" smtClean="0">
                <a:latin typeface="Calibri" charset="0"/>
              </a:rPr>
              <a:t> Creative Commons, </a:t>
            </a:r>
            <a:r>
              <a:rPr lang="en-US" dirty="0" smtClean="0">
                <a:hlinkClick r:id="rId3"/>
              </a:rPr>
              <a:t>http://en.wikipedia.org/wiki/File:Kelp-forest-Monterey.jpg</a:t>
            </a:r>
            <a:endParaRPr lang="en-US"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0" dirty="0" smtClean="0"/>
              <a:t> Diatoms photo: Jesse</a:t>
            </a:r>
            <a:r>
              <a:rPr lang="en-US" b="0" baseline="0" dirty="0" smtClean="0"/>
              <a:t> </a:t>
            </a:r>
            <a:r>
              <a:rPr lang="en-US" b="0" baseline="0" dirty="0" err="1" smtClean="0"/>
              <a:t>Traller</a:t>
            </a:r>
            <a:r>
              <a:rPr lang="en-US" b="0" baseline="0" dirty="0" smtClean="0"/>
              <a:t>, Scripps Institution of Oceanography</a:t>
            </a:r>
          </a:p>
        </p:txBody>
      </p:sp>
      <p:sp>
        <p:nvSpPr>
          <p:cNvPr id="4" name="Slide Number Placeholder 3"/>
          <p:cNvSpPr>
            <a:spLocks noGrp="1"/>
          </p:cNvSpPr>
          <p:nvPr>
            <p:ph type="sldNum" sz="quarter" idx="10"/>
          </p:nvPr>
        </p:nvSpPr>
        <p:spPr/>
        <p:txBody>
          <a:bodyPr/>
          <a:lstStyle/>
          <a:p>
            <a:fld id="{3C3D2253-9E5D-453B-A896-53A68A70DA5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Teacher</a:t>
            </a:r>
            <a:r>
              <a:rPr lang="en-US" b="0" baseline="0" dirty="0" smtClean="0"/>
              <a:t> slide/ supplemental: EXPLORE</a:t>
            </a:r>
            <a:endParaRPr lang="en-US" b="0" dirty="0" smtClean="0"/>
          </a:p>
          <a:p>
            <a:endParaRPr lang="en-US" b="1" dirty="0" smtClean="0"/>
          </a:p>
          <a:p>
            <a:r>
              <a:rPr lang="en-US" b="1" dirty="0" smtClean="0"/>
              <a:t>INSTRUCTIONS:</a:t>
            </a:r>
          </a:p>
          <a:p>
            <a:pPr>
              <a:buFontTx/>
              <a:buChar char="-"/>
            </a:pPr>
            <a:r>
              <a:rPr lang="en-US" b="0" baseline="0" dirty="0" smtClean="0"/>
              <a:t>Use this slide to help answer any student questions about differences between plants and algae. </a:t>
            </a:r>
          </a:p>
          <a:p>
            <a:endParaRPr lang="en-US" b="1" baseline="0" dirty="0" smtClean="0"/>
          </a:p>
          <a:p>
            <a:r>
              <a:rPr lang="en-US" b="1" baseline="0" dirty="0" smtClean="0"/>
              <a:t>SLIDE GOAL:</a:t>
            </a:r>
            <a:endParaRPr lang="en-US" dirty="0" smtClean="0"/>
          </a:p>
          <a:p>
            <a:pPr>
              <a:buFontTx/>
              <a:buChar char="-"/>
            </a:pPr>
            <a:r>
              <a:rPr lang="en-US" b="0" dirty="0" smtClean="0"/>
              <a:t>Provide</a:t>
            </a:r>
            <a:r>
              <a:rPr lang="en-US" b="0" baseline="0" dirty="0" smtClean="0"/>
              <a:t> teacher with a resource for discussing algae.</a:t>
            </a:r>
          </a:p>
          <a:p>
            <a:pPr>
              <a:buFontTx/>
              <a:buChar char="-"/>
            </a:pPr>
            <a:endParaRPr lang="en-US" b="1" dirty="0" smtClean="0"/>
          </a:p>
          <a:p>
            <a:r>
              <a:rPr lang="en-US" b="1" dirty="0" smtClean="0"/>
              <a:t>NOTES:</a:t>
            </a:r>
          </a:p>
          <a:p>
            <a:pPr>
              <a:buFontTx/>
              <a:buChar char="-"/>
            </a:pPr>
            <a:r>
              <a:rPr lang="en-US" b="0" dirty="0" smtClean="0"/>
              <a:t> Above is</a:t>
            </a:r>
            <a:r>
              <a:rPr lang="en-US" b="0" baseline="0" dirty="0" smtClean="0"/>
              <a:t> a chart that has differences and similarities between algae and plants. These are all applicable in MOST situations but not all, there are few absolutes in biology. For example there are algae that grow in the fur of land animals or in snow, these are good general rules though.</a:t>
            </a:r>
            <a:endParaRPr lang="en-US" b="0" dirty="0" smtClean="0"/>
          </a:p>
          <a:p>
            <a:pPr>
              <a:buFontTx/>
              <a:buChar char="-"/>
            </a:pPr>
            <a:r>
              <a:rPr lang="en-US" b="0" dirty="0" smtClean="0"/>
              <a:t>The</a:t>
            </a:r>
            <a:r>
              <a:rPr lang="en-US" b="0" baseline="0" dirty="0" smtClean="0"/>
              <a:t> distinctions between plants and algae are not quite as cut and dry as you might like, partially because algae are a somewhat haphazard group and aren’t necessarily linked evolutionarily. But algae are not plants. One easy way to see this distinction is by looking at a  </a:t>
            </a:r>
            <a:r>
              <a:rPr lang="en-US" b="0" baseline="0" dirty="0" err="1" smtClean="0"/>
              <a:t>phylogenetic</a:t>
            </a:r>
            <a:r>
              <a:rPr lang="en-US" b="0" baseline="0" dirty="0" smtClean="0"/>
              <a:t> tree. </a:t>
            </a:r>
            <a:r>
              <a:rPr lang="en-US" b="0" baseline="0" dirty="0" err="1" smtClean="0"/>
              <a:t>Phylogenetic</a:t>
            </a:r>
            <a:r>
              <a:rPr lang="en-US" b="0" baseline="0" dirty="0" smtClean="0"/>
              <a:t> trees can be made in different ways but the link below will lead you to one that was put together by looking at changes in highly conserved DNA sequences.</a:t>
            </a:r>
          </a:p>
          <a:p>
            <a:pPr>
              <a:buFontTx/>
              <a:buChar char="-"/>
            </a:pPr>
            <a:r>
              <a:rPr lang="en-US" b="0" baseline="0" dirty="0" smtClean="0"/>
              <a:t> </a:t>
            </a:r>
            <a:r>
              <a:rPr lang="en-US" dirty="0" smtClean="0">
                <a:hlinkClick r:id="rId3"/>
              </a:rPr>
              <a:t>http://5e.plantphys.net/article.php?id=399</a:t>
            </a:r>
            <a:endParaRPr lang="en-US" dirty="0" smtClean="0"/>
          </a:p>
          <a:p>
            <a:pPr>
              <a:buFontTx/>
              <a:buChar char="-"/>
            </a:pPr>
            <a:r>
              <a:rPr lang="en-US" b="1" dirty="0" smtClean="0"/>
              <a:t> </a:t>
            </a:r>
            <a:r>
              <a:rPr lang="en-US" b="0" dirty="0" smtClean="0"/>
              <a:t>You</a:t>
            </a:r>
            <a:r>
              <a:rPr lang="en-US" b="0" baseline="0" dirty="0" smtClean="0"/>
              <a:t> can see when you look at this tree that plants are on their own branch completely. While green and red algae are fairly closely related to plants you can see that diatoms, brown algae </a:t>
            </a:r>
            <a:r>
              <a:rPr lang="en-US" b="0" baseline="0" dirty="0" err="1" smtClean="0"/>
              <a:t>haptophytes</a:t>
            </a:r>
            <a:r>
              <a:rPr lang="en-US" b="0" baseline="0" dirty="0" smtClean="0"/>
              <a:t>, </a:t>
            </a:r>
            <a:r>
              <a:rPr lang="en-US" b="0" baseline="0" dirty="0" err="1" smtClean="0"/>
              <a:t>apicomplexa</a:t>
            </a:r>
            <a:r>
              <a:rPr lang="en-US" b="0" baseline="0" dirty="0" smtClean="0"/>
              <a:t> and </a:t>
            </a:r>
            <a:r>
              <a:rPr lang="en-US" b="0" baseline="0" dirty="0" err="1" smtClean="0"/>
              <a:t>euglenoids</a:t>
            </a:r>
            <a:r>
              <a:rPr lang="en-US" b="0" baseline="0" dirty="0" smtClean="0"/>
              <a:t>  (all algae) are not closely related (their branches are far away) to plants at all. </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Introduce experimental set up.</a:t>
            </a:r>
          </a:p>
          <a:p>
            <a:pPr lvl="1">
              <a:buFont typeface="Arial" pitchFamily="34" charset="0"/>
              <a:buChar char="•"/>
            </a:pPr>
            <a:r>
              <a:rPr lang="en-US" b="0" baseline="0" dirty="0" smtClean="0"/>
              <a:t> So now that we talked all about primary producers in the ocean and algae I am going to give you guys the chance to grow some here in the classroom.</a:t>
            </a:r>
          </a:p>
          <a:p>
            <a:pPr lvl="1">
              <a:buFont typeface="Arial" pitchFamily="34" charset="0"/>
              <a:buChar char="•"/>
            </a:pPr>
            <a:r>
              <a:rPr lang="en-US" b="0" baseline="0" dirty="0" smtClean="0"/>
              <a:t> We are going to be growing one of the single celled primary producers, called diatoms, that were in that image I just showed you. You can’t see individual ones with your eye but we will be able to look at them through a microscope.</a:t>
            </a:r>
          </a:p>
          <a:p>
            <a:pPr lvl="1">
              <a:buFont typeface="Arial" pitchFamily="34" charset="0"/>
              <a:buChar char="•"/>
            </a:pPr>
            <a:r>
              <a:rPr lang="en-US" b="0" baseline="0" dirty="0" smtClean="0"/>
              <a:t> We are going to grow the diatoms in some artificial sea water. This is sea water that is made in a lab, its made so that is has the same elements and salts that are found in natural seawater.</a:t>
            </a:r>
          </a:p>
          <a:p>
            <a:pPr lvl="1">
              <a:buFont typeface="Arial" pitchFamily="34" charset="0"/>
              <a:buChar char="•"/>
            </a:pPr>
            <a:r>
              <a:rPr lang="en-US" b="0" baseline="0" dirty="0" smtClean="0"/>
              <a:t> There are going to be three different experimental treatments where the amount of nutrients in the artificial seawater is different. We are growing them in “low” “medium” and “high” concentrations of nutrients.</a:t>
            </a:r>
          </a:p>
          <a:p>
            <a:pPr lvl="1">
              <a:buFont typeface="Arial" pitchFamily="34" charset="0"/>
              <a:buChar char="•"/>
            </a:pPr>
            <a:r>
              <a:rPr lang="en-US" b="0" baseline="0" dirty="0" smtClean="0"/>
              <a:t> Over the next week we will see how well they grow.</a:t>
            </a:r>
          </a:p>
          <a:p>
            <a:endParaRPr lang="en-US" b="1" baseline="0" dirty="0" smtClean="0"/>
          </a:p>
          <a:p>
            <a:r>
              <a:rPr lang="en-US" b="1" baseline="0" dirty="0" smtClean="0"/>
              <a:t>SLIDE GOAL:</a:t>
            </a:r>
            <a:endParaRPr lang="en-US" dirty="0" smtClean="0"/>
          </a:p>
          <a:p>
            <a:r>
              <a:rPr lang="en-US" b="1" dirty="0" smtClean="0"/>
              <a:t>- </a:t>
            </a:r>
            <a:r>
              <a:rPr lang="en-US" b="0" dirty="0" smtClean="0"/>
              <a:t>Give</a:t>
            </a:r>
            <a:r>
              <a:rPr lang="en-US" b="0" baseline="0" dirty="0" smtClean="0"/>
              <a:t> students a chance to visualize the experimental setup.</a:t>
            </a:r>
            <a:endParaRPr lang="en-US" b="1" dirty="0" smtClean="0"/>
          </a:p>
          <a:p>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r>
              <a:rPr lang="en-US" b="0" baseline="0" dirty="0" smtClean="0"/>
              <a:t>- Give students time to </a:t>
            </a:r>
            <a:r>
              <a:rPr lang="en-US" b="0" u="sng" baseline="0" dirty="0" smtClean="0"/>
              <a:t>record the above vocabulary in their notebooks. </a:t>
            </a:r>
            <a:endParaRPr lang="en-US" b="0" baseline="0" dirty="0" smtClean="0"/>
          </a:p>
          <a:p>
            <a:endParaRPr lang="en-US" b="1" baseline="0" dirty="0" smtClean="0"/>
          </a:p>
          <a:p>
            <a:r>
              <a:rPr lang="en-US" b="1" baseline="0" dirty="0" smtClean="0"/>
              <a:t>SLIDE GOAL:</a:t>
            </a:r>
            <a:endParaRPr lang="en-US" dirty="0" smtClean="0"/>
          </a:p>
          <a:p>
            <a:r>
              <a:rPr lang="en-US" b="1" dirty="0" smtClean="0"/>
              <a:t>- </a:t>
            </a:r>
            <a:r>
              <a:rPr lang="en-US" b="0" dirty="0" smtClean="0"/>
              <a:t>Give students the chance to record new vocabulary they have gotten</a:t>
            </a:r>
            <a:r>
              <a:rPr lang="en-US" b="0" baseline="0" dirty="0" smtClean="0"/>
              <a:t> so far.</a:t>
            </a:r>
            <a:endParaRPr lang="en-US" b="1" dirty="0" smtClean="0"/>
          </a:p>
          <a:p>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Provide students with an overview of how we will be collecting data during the experiment.</a:t>
            </a:r>
          </a:p>
          <a:p>
            <a:pPr lvl="1">
              <a:buFont typeface="Arial" pitchFamily="34" charset="0"/>
              <a:buChar char="•"/>
            </a:pPr>
            <a:r>
              <a:rPr lang="en-US" b="0" baseline="0" dirty="0" smtClean="0"/>
              <a:t> We are going to measure how these diatoms grow over the week, starting today! </a:t>
            </a:r>
          </a:p>
          <a:p>
            <a:pPr lvl="1">
              <a:buFont typeface="Arial" pitchFamily="34" charset="0"/>
              <a:buChar char="•"/>
            </a:pPr>
            <a:r>
              <a:rPr lang="en-US" b="0" baseline="0" dirty="0" smtClean="0"/>
              <a:t> We are going to do this by counting the number of cells in a certain volume of the cultures using a slide with a grid on it. That will allow us to see how the number of cells in a set area of the grid changes over time.</a:t>
            </a:r>
          </a:p>
          <a:p>
            <a:pPr>
              <a:buFontTx/>
              <a:buChar char="-"/>
            </a:pPr>
            <a:r>
              <a:rPr lang="en-US" b="0" baseline="0" dirty="0" smtClean="0"/>
              <a:t> This is what a grid slide looks like, this grid will help us count how many cells have grown in each treatment since the last time we did our cell counts.</a:t>
            </a:r>
          </a:p>
          <a:p>
            <a:pPr>
              <a:buFontTx/>
              <a:buChar char="-"/>
            </a:pPr>
            <a:r>
              <a:rPr lang="en-US" b="0" baseline="0" dirty="0" smtClean="0"/>
              <a:t> Some scientists use a slide called a </a:t>
            </a:r>
            <a:r>
              <a:rPr lang="en-US" b="0" baseline="0" dirty="0" err="1" smtClean="0"/>
              <a:t>hemocytometer</a:t>
            </a:r>
            <a:r>
              <a:rPr lang="en-US" b="0" baseline="0" dirty="0" smtClean="0"/>
              <a:t> to do this, but those slides are very expensive (~$100.00 each!). We will be using grid slides the same way, here is a video showing how scientists use </a:t>
            </a:r>
            <a:r>
              <a:rPr lang="en-US" b="0" baseline="0" dirty="0" err="1" smtClean="0"/>
              <a:t>hemocytometer</a:t>
            </a:r>
            <a:r>
              <a:rPr lang="en-US" b="0" baseline="0" dirty="0" smtClean="0"/>
              <a:t> slides.</a:t>
            </a:r>
          </a:p>
          <a:p>
            <a:pPr lvl="1">
              <a:buFont typeface="Arial" pitchFamily="34" charset="0"/>
              <a:buChar char="•"/>
            </a:pPr>
            <a:r>
              <a:rPr lang="en-US" b="0" baseline="0" dirty="0" smtClean="0"/>
              <a:t> Play start through 55 Seconds then skip to 2:34- 3:12.</a:t>
            </a:r>
          </a:p>
          <a:p>
            <a:pPr lvl="0">
              <a:buFontTx/>
              <a:buChar char="-"/>
            </a:pPr>
            <a:r>
              <a:rPr lang="en-US" b="0" baseline="0" dirty="0" smtClean="0"/>
              <a:t> It will be even easier for us because we wont have to worry about cell viability, it will be obvious if a cell is alive or dead.</a:t>
            </a:r>
            <a:endParaRPr lang="en-US" b="1" baseline="0" dirty="0" smtClean="0"/>
          </a:p>
          <a:p>
            <a:pPr>
              <a:buFontTx/>
              <a:buChar char="-"/>
            </a:pPr>
            <a:r>
              <a:rPr lang="en-US" b="1" baseline="0" dirty="0" smtClean="0"/>
              <a:t> </a:t>
            </a:r>
            <a:r>
              <a:rPr lang="en-US" b="0" baseline="0" dirty="0" smtClean="0"/>
              <a:t>We are also just going to count the number of cells in one square that I have outlined in sharpie. This square will be divided into 25 smaller squares to make counting easier. </a:t>
            </a:r>
          </a:p>
          <a:p>
            <a:pPr>
              <a:buFontTx/>
              <a:buChar char="-"/>
            </a:pPr>
            <a:endParaRPr lang="en-US" b="1" baseline="0" dirty="0" smtClean="0"/>
          </a:p>
          <a:p>
            <a:r>
              <a:rPr lang="en-US" b="1" baseline="0" dirty="0" smtClean="0"/>
              <a:t>SLIDE GOAL:</a:t>
            </a:r>
            <a:endParaRPr lang="en-US" dirty="0" smtClean="0"/>
          </a:p>
          <a:p>
            <a:r>
              <a:rPr lang="en-US" b="1" dirty="0" smtClean="0"/>
              <a:t>- </a:t>
            </a:r>
            <a:r>
              <a:rPr lang="en-US" b="0" dirty="0" smtClean="0"/>
              <a:t>Help</a:t>
            </a:r>
            <a:r>
              <a:rPr lang="en-US" b="0" baseline="0" dirty="0" smtClean="0"/>
              <a:t> students understand how cell counts work and what it will be like when they are doing them.</a:t>
            </a:r>
            <a:endParaRPr lang="en-US" b="1" dirty="0" smtClean="0"/>
          </a:p>
          <a:p>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dirty="0" smtClean="0">
                <a:latin typeface="Calibri" charset="0"/>
              </a:rPr>
              <a:t> Grid slide</a:t>
            </a:r>
            <a:r>
              <a:rPr lang="en-US" b="0" baseline="0" dirty="0" smtClean="0">
                <a:latin typeface="Calibri" charset="0"/>
              </a:rPr>
              <a:t>: Frey Scientific; https://store.schoolspecialty.com/OA_HTML/ibeCCtpItmDspRte.jsp?minisite=10029&amp;item=45704&amp;gclid=CjwKEAjw0ueeBRCmhozc-_DRrlUSJABihBEEkNj0Bl9l__S-gP5dbbPfXxsLaiY7Z-cSrPS2TUdJdBoC4Azw_wcB</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 Link to video: </a:t>
            </a:r>
            <a:r>
              <a:rPr lang="en-US" dirty="0" smtClean="0">
                <a:hlinkClick r:id="rId3"/>
              </a:rPr>
              <a:t>http://www.youtube.com/watch?v=WWS9sZbGj6A</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Show students what diatoms might look like under the slides.</a:t>
            </a:r>
          </a:p>
          <a:p>
            <a:pPr lvl="1">
              <a:buFont typeface="Arial" pitchFamily="34" charset="0"/>
              <a:buChar char="•"/>
            </a:pPr>
            <a:r>
              <a:rPr lang="en-US" b="0" baseline="0" dirty="0" smtClean="0"/>
              <a:t> This is a close up of the grid you guys will see under the microscope.</a:t>
            </a:r>
          </a:p>
          <a:p>
            <a:pPr lvl="1">
              <a:buFont typeface="Arial" pitchFamily="34" charset="0"/>
              <a:buChar char="•"/>
            </a:pPr>
            <a:r>
              <a:rPr lang="en-US" b="0" baseline="0" dirty="0" smtClean="0"/>
              <a:t> The diatoms will be small and greenish brown in color.</a:t>
            </a:r>
          </a:p>
          <a:p>
            <a:pPr lvl="1">
              <a:buFont typeface="Arial" pitchFamily="34" charset="0"/>
              <a:buChar char="•"/>
            </a:pPr>
            <a:r>
              <a:rPr lang="en-US" b="0" baseline="0" dirty="0" smtClean="0"/>
              <a:t> Diatoms are shaped like a cylinder so depending on what orientation they are, on their side or on their top, they will be rectangular OR circular in shape. </a:t>
            </a:r>
          </a:p>
          <a:p>
            <a:pPr lvl="1">
              <a:buFont typeface="Arial" pitchFamily="34" charset="0"/>
              <a:buChar char="•"/>
            </a:pPr>
            <a:r>
              <a:rPr lang="en-US" b="0" baseline="0" dirty="0" smtClean="0"/>
              <a:t> Shapes other than that probably aren’t diatoms! They may be bits of dirt or dust that have gotten on the slide.</a:t>
            </a:r>
            <a:r>
              <a:rPr lang="en-US" b="1" baseline="0" dirty="0" smtClean="0"/>
              <a:t> </a:t>
            </a:r>
          </a:p>
          <a:p>
            <a:endParaRPr lang="en-US" b="1" baseline="0" dirty="0" smtClean="0"/>
          </a:p>
          <a:p>
            <a:r>
              <a:rPr lang="en-US" b="1" baseline="0" dirty="0" smtClean="0"/>
              <a:t>SLIDE GOAL:</a:t>
            </a:r>
            <a:endParaRPr lang="en-US" dirty="0" smtClean="0"/>
          </a:p>
          <a:p>
            <a:pPr>
              <a:buFontTx/>
              <a:buChar char="-"/>
            </a:pPr>
            <a:r>
              <a:rPr lang="en-US" b="0" dirty="0" smtClean="0"/>
              <a:t> Give students an</a:t>
            </a:r>
            <a:r>
              <a:rPr lang="en-US" b="0" baseline="0" dirty="0" smtClean="0"/>
              <a:t> idea of what the diatoms will look like on the slides.</a:t>
            </a:r>
          </a:p>
          <a:p>
            <a:pPr>
              <a:buFontTx/>
              <a:buChar char="-"/>
            </a:pPr>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Between the video we just watched, and the homework you guys did last night, you guys know a lot about food webs by now. I want you guys to take the information you’ve learned and think about this:</a:t>
            </a:r>
            <a:endParaRPr lang="en-US" b="0" dirty="0" smtClean="0"/>
          </a:p>
          <a:p>
            <a:pPr>
              <a:buFontTx/>
              <a:buChar char="-"/>
            </a:pPr>
            <a:r>
              <a:rPr lang="en-US" b="0" dirty="0" smtClean="0"/>
              <a:t>Ask:</a:t>
            </a:r>
            <a:r>
              <a:rPr lang="en-US" b="0" baseline="0" dirty="0" smtClean="0"/>
              <a:t> </a:t>
            </a:r>
            <a:r>
              <a:rPr lang="en-US" sz="1200" kern="1200" dirty="0" smtClean="0">
                <a:solidFill>
                  <a:schemeClr val="tx1"/>
                </a:solidFill>
                <a:latin typeface="+mn-lt"/>
                <a:ea typeface="+mn-ea"/>
                <a:cs typeface="+mn-cs"/>
              </a:rPr>
              <a:t>What limits the number of a specific organism in a food web?</a:t>
            </a:r>
            <a:endParaRPr lang="en-US" b="0" baseline="0" dirty="0" smtClean="0"/>
          </a:p>
          <a:p>
            <a:pPr lvl="1">
              <a:buFont typeface="Arial" pitchFamily="34" charset="0"/>
              <a:buChar char="•"/>
            </a:pPr>
            <a:r>
              <a:rPr lang="en-US" b="0" baseline="0" dirty="0" smtClean="0"/>
              <a:t> May need to re-state with an example: why isn’t the whole world covered with foxes running around?</a:t>
            </a:r>
          </a:p>
          <a:p>
            <a:pPr lvl="1">
              <a:buFont typeface="Arial" pitchFamily="34" charset="0"/>
              <a:buChar char="•"/>
            </a:pPr>
            <a:r>
              <a:rPr lang="en-US" sz="1200" b="0" kern="1200" baseline="0" dirty="0" smtClean="0">
                <a:solidFill>
                  <a:schemeClr val="tx1"/>
                </a:solidFill>
                <a:latin typeface="+mn-lt"/>
                <a:ea typeface="+mn-ea"/>
                <a:cs typeface="+mn-cs"/>
              </a:rPr>
              <a:t> Give students a chance to discuss at tables and then share out.</a:t>
            </a:r>
          </a:p>
          <a:p>
            <a:pPr lvl="1">
              <a:buFont typeface="Arial" pitchFamily="34" charset="0"/>
              <a:buChar char="•"/>
            </a:pPr>
            <a:r>
              <a:rPr lang="en-US" sz="1200" b="0" kern="1200" baseline="0" dirty="0" smtClean="0">
                <a:solidFill>
                  <a:schemeClr val="tx1"/>
                </a:solidFill>
                <a:latin typeface="+mn-lt"/>
                <a:ea typeface="+mn-ea"/>
                <a:cs typeface="+mn-cs"/>
              </a:rPr>
              <a:t> ESR: </a:t>
            </a:r>
            <a:r>
              <a:rPr lang="en-US" sz="1200" kern="1200" dirty="0" smtClean="0">
                <a:solidFill>
                  <a:schemeClr val="tx1"/>
                </a:solidFill>
                <a:latin typeface="+mn-lt"/>
                <a:ea typeface="+mn-ea"/>
                <a:cs typeface="+mn-cs"/>
              </a:rPr>
              <a:t>There isn’t enough space for it, there isn’t enough</a:t>
            </a:r>
            <a:r>
              <a:rPr lang="en-US" sz="1200" kern="1200" baseline="0" dirty="0" smtClean="0">
                <a:solidFill>
                  <a:schemeClr val="tx1"/>
                </a:solidFill>
                <a:latin typeface="+mn-lt"/>
                <a:ea typeface="+mn-ea"/>
                <a:cs typeface="+mn-cs"/>
              </a:rPr>
              <a:t> food for it, other things eat it</a:t>
            </a:r>
            <a:endParaRPr lang="en-US" sz="1100" kern="1200" dirty="0" smtClean="0">
              <a:solidFill>
                <a:schemeClr val="tx1"/>
              </a:solidFill>
              <a:latin typeface="+mn-lt"/>
              <a:ea typeface="+mn-ea"/>
              <a:cs typeface="+mn-cs"/>
            </a:endParaRPr>
          </a:p>
          <a:p>
            <a:pPr>
              <a:buFontTx/>
              <a:buChar char="-"/>
            </a:pPr>
            <a:r>
              <a:rPr lang="en-US" b="0" baseline="0" dirty="0" smtClean="0"/>
              <a:t>Acknowledge student answers, emphasizing the concept studied in this lesson.</a:t>
            </a:r>
          </a:p>
          <a:p>
            <a:pPr lvl="1">
              <a:buFont typeface="Arial" pitchFamily="34" charset="0"/>
              <a:buChar char="•"/>
            </a:pPr>
            <a:r>
              <a:rPr lang="en-US" b="0" baseline="0" dirty="0" smtClean="0"/>
              <a:t> There are a lot of different things which limit the number of students in any given ecosystem.</a:t>
            </a:r>
          </a:p>
          <a:p>
            <a:pPr lvl="1">
              <a:buFont typeface="Arial" pitchFamily="34" charset="0"/>
              <a:buChar char="•"/>
            </a:pPr>
            <a:r>
              <a:rPr lang="en-US" b="0" baseline="0" dirty="0" smtClean="0"/>
              <a:t> One important thing is the amount of food available to that organism. Foxes eat smaller mammals as well as berries and grasses. The smaller mammals it eats are usually vegetarians (this means they eat primary producers!). SO if there are fewer primary producers that will limit the amount of food available to a foxes, limiting how many foxes there are.</a:t>
            </a:r>
          </a:p>
          <a:p>
            <a:pPr lvl="1">
              <a:buFont typeface="Arial" pitchFamily="34" charset="0"/>
              <a:buChar char="•"/>
            </a:pPr>
            <a:r>
              <a:rPr lang="en-US" b="0" baseline="0" dirty="0" smtClean="0"/>
              <a:t> The amount of primary production or amount of plants is an important regulator of the abundance of different animals.</a:t>
            </a:r>
          </a:p>
          <a:p>
            <a:pPr lvl="1">
              <a:buFontTx/>
              <a:buChar char="-"/>
            </a:pPr>
            <a:endParaRPr lang="en-US" b="1" baseline="0" dirty="0" smtClean="0"/>
          </a:p>
          <a:p>
            <a:r>
              <a:rPr lang="en-US" b="1" baseline="0" dirty="0" smtClean="0"/>
              <a:t>SLIDE GOAL:</a:t>
            </a:r>
            <a:endParaRPr lang="en-US" dirty="0" smtClean="0"/>
          </a:p>
          <a:p>
            <a:r>
              <a:rPr lang="en-US" b="1" dirty="0" smtClean="0"/>
              <a:t>- </a:t>
            </a:r>
            <a:r>
              <a:rPr lang="en-US" b="0" dirty="0" smtClean="0"/>
              <a:t>Relate</a:t>
            </a:r>
            <a:r>
              <a:rPr lang="en-US" b="0" baseline="0" dirty="0" smtClean="0"/>
              <a:t> the importance of primary production back to food webs.</a:t>
            </a:r>
            <a:endParaRPr lang="en-US" b="1" dirty="0" smtClean="0"/>
          </a:p>
          <a:p>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Food</a:t>
            </a:r>
            <a:r>
              <a:rPr lang="en-US" b="0" baseline="0" dirty="0" smtClean="0">
                <a:latin typeface="Calibri" charset="0"/>
              </a:rPr>
              <a:t> web roles image: Screen shot from </a:t>
            </a:r>
            <a:r>
              <a:rPr lang="en-US" b="0" baseline="0" dirty="0" err="1" smtClean="0">
                <a:latin typeface="Calibri" charset="0"/>
              </a:rPr>
              <a:t>Brainpop</a:t>
            </a:r>
            <a:r>
              <a:rPr lang="en-US" b="0" baseline="0" dirty="0" smtClean="0">
                <a:latin typeface="Calibri" charset="0"/>
              </a:rPr>
              <a:t> Food Chains video </a:t>
            </a:r>
            <a:r>
              <a:rPr lang="en-US" dirty="0" smtClean="0">
                <a:hlinkClick r:id="rId3"/>
              </a:rPr>
              <a:t>http://www.brainpop.com/science/ecologyandbehavior/foodchains/</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Give students the opportunity to solidify the concept that primary producers are the base of the food web, something which makes them especially important.</a:t>
            </a:r>
          </a:p>
          <a:p>
            <a:pPr lvl="1">
              <a:buFont typeface="Arial" pitchFamily="34" charset="0"/>
              <a:buChar char="•"/>
            </a:pPr>
            <a:r>
              <a:rPr lang="en-US" b="0" baseline="0" dirty="0" smtClean="0"/>
              <a:t>Ask: </a:t>
            </a:r>
            <a:r>
              <a:rPr lang="en-US" sz="1200" kern="1200" dirty="0" smtClean="0">
                <a:solidFill>
                  <a:schemeClr val="tx1"/>
                </a:solidFill>
                <a:latin typeface="+mn-lt"/>
                <a:ea typeface="+mn-ea"/>
                <a:cs typeface="+mn-cs"/>
              </a:rPr>
              <a:t>What would the consequences be of changes at the base of food webs?</a:t>
            </a:r>
          </a:p>
          <a:p>
            <a:pPr lvl="2">
              <a:buFont typeface="Wingdings" pitchFamily="2" charset="2"/>
              <a:buChar char="§"/>
            </a:pPr>
            <a:r>
              <a:rPr lang="en-US" b="1" kern="1200" baseline="0" dirty="0" smtClean="0">
                <a:solidFill>
                  <a:schemeClr val="tx1"/>
                </a:solidFill>
                <a:latin typeface="+mn-lt"/>
                <a:ea typeface="+mn-ea"/>
                <a:cs typeface="+mn-cs"/>
              </a:rPr>
              <a:t> </a:t>
            </a:r>
            <a:r>
              <a:rPr lang="en-US" b="0" kern="1200" baseline="0" dirty="0" smtClean="0">
                <a:solidFill>
                  <a:schemeClr val="tx1"/>
                </a:solidFill>
                <a:latin typeface="+mn-lt"/>
                <a:ea typeface="+mn-ea"/>
                <a:cs typeface="+mn-cs"/>
              </a:rPr>
              <a:t>Allow students to think, discuss with a partner and share out.</a:t>
            </a:r>
          </a:p>
          <a:p>
            <a:pPr lvl="2">
              <a:buFont typeface="Wingdings" pitchFamily="2" charset="2"/>
              <a:buChar char="§"/>
            </a:pPr>
            <a:r>
              <a:rPr lang="en-US" b="0" kern="1200" baseline="0" dirty="0" smtClean="0">
                <a:solidFill>
                  <a:schemeClr val="tx1"/>
                </a:solidFill>
                <a:latin typeface="+mn-lt"/>
                <a:ea typeface="+mn-ea"/>
                <a:cs typeface="+mn-cs"/>
              </a:rPr>
              <a:t> ESR: </a:t>
            </a:r>
            <a:r>
              <a:rPr lang="en-US" sz="1200" kern="1200" dirty="0" smtClean="0">
                <a:solidFill>
                  <a:schemeClr val="tx1"/>
                </a:solidFill>
                <a:latin typeface="+mn-lt"/>
                <a:ea typeface="+mn-ea"/>
                <a:cs typeface="+mn-cs"/>
              </a:rPr>
              <a:t>More primary producers</a:t>
            </a:r>
            <a:r>
              <a:rPr lang="en-US" sz="1200" kern="1200" baseline="0" dirty="0" smtClean="0">
                <a:solidFill>
                  <a:schemeClr val="tx1"/>
                </a:solidFill>
                <a:latin typeface="+mn-lt"/>
                <a:ea typeface="+mn-ea"/>
                <a:cs typeface="+mn-cs"/>
              </a:rPr>
              <a:t> at the base of the food web would give the animals above more food, so there would be more animals in the higher levels, less would have the opposite affect.</a:t>
            </a:r>
          </a:p>
          <a:p>
            <a:pPr lvl="2">
              <a:buFont typeface="Wingdings" pitchFamily="2" charset="2"/>
              <a:buChar char="§"/>
            </a:pP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Some students might even make the connection that this would increase competition between animals in the upper levels of the food web.</a:t>
            </a:r>
            <a:endParaRPr lang="en-US" b="1" baseline="0" dirty="0" smtClean="0"/>
          </a:p>
          <a:p>
            <a:endParaRPr lang="en-US" b="1" baseline="0" dirty="0" smtClean="0"/>
          </a:p>
          <a:p>
            <a:r>
              <a:rPr lang="en-US" b="1" baseline="0" dirty="0" smtClean="0"/>
              <a:t>SLIDE GOAL:</a:t>
            </a:r>
            <a:endParaRPr lang="en-US" dirty="0" smtClean="0"/>
          </a:p>
          <a:p>
            <a:pPr>
              <a:buFontTx/>
              <a:buChar char="-"/>
            </a:pPr>
            <a:r>
              <a:rPr lang="en-US" b="0" dirty="0" smtClean="0"/>
              <a:t>Give</a:t>
            </a:r>
            <a:r>
              <a:rPr lang="en-US" b="0" baseline="0" dirty="0" smtClean="0"/>
              <a:t> students a chance to connect the fact that primary producers are at the base of food webs and that this makes them especially important.</a:t>
            </a:r>
          </a:p>
          <a:p>
            <a:pPr>
              <a:buFontTx/>
              <a:buChar char="-"/>
            </a:pPr>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Food</a:t>
            </a:r>
            <a:r>
              <a:rPr lang="en-US" b="0" baseline="0" dirty="0" smtClean="0">
                <a:latin typeface="Calibri" charset="0"/>
              </a:rPr>
              <a:t> web roles image: Screen shot from </a:t>
            </a:r>
            <a:r>
              <a:rPr lang="en-US" b="0" baseline="0" dirty="0" err="1" smtClean="0">
                <a:latin typeface="Calibri" charset="0"/>
              </a:rPr>
              <a:t>Brainpop</a:t>
            </a:r>
            <a:r>
              <a:rPr lang="en-US" b="0" baseline="0" dirty="0" smtClean="0">
                <a:latin typeface="Calibri" charset="0"/>
              </a:rPr>
              <a:t> Food Chains video </a:t>
            </a:r>
            <a:r>
              <a:rPr lang="en-US" dirty="0" smtClean="0">
                <a:hlinkClick r:id="rId3"/>
              </a:rPr>
              <a:t>http://www.brainpop.com/science/ecologyandbehavior/foodchains/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Teacher</a:t>
            </a:r>
            <a:r>
              <a:rPr lang="en-US" b="0" baseline="0" dirty="0" smtClean="0"/>
              <a:t> slide: EXPLAIN</a:t>
            </a:r>
            <a:endParaRPr lang="en-US" b="0" dirty="0" smtClean="0"/>
          </a:p>
          <a:p>
            <a:endParaRPr lang="en-US" b="1"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 This slide can be used as a quick reference for the Explain section. More details will be provided in the comments for each slide.</a:t>
            </a:r>
          </a:p>
          <a:p>
            <a:pPr>
              <a:buFontTx/>
              <a:buNone/>
            </a:pPr>
            <a:endParaRPr lang="en-US" b="0" baseline="0" dirty="0" smtClean="0"/>
          </a:p>
          <a:p>
            <a:pPr>
              <a:buFontTx/>
              <a:buNone/>
            </a:pPr>
            <a:r>
              <a:rPr lang="en-US" b="1" baseline="0" dirty="0" smtClean="0"/>
              <a:t>EXPLAIN GOAL:</a:t>
            </a:r>
          </a:p>
          <a:p>
            <a:pPr>
              <a:buFontTx/>
              <a:buNone/>
            </a:pPr>
            <a:r>
              <a:rPr lang="en-US" b="0" baseline="0" dirty="0" smtClean="0"/>
              <a:t>- To allow students to analyze the data collected over their week long experiment, concluding that primary production is limited by the available nutrients.</a:t>
            </a:r>
          </a:p>
          <a:p>
            <a:pPr>
              <a:buFontTx/>
              <a:buNone/>
            </a:pPr>
            <a:endParaRPr lang="en-US" b="1" baseline="0" dirty="0" smtClean="0"/>
          </a:p>
          <a:p>
            <a:pPr>
              <a:buFontTx/>
              <a:buNone/>
            </a:pPr>
            <a:r>
              <a:rPr lang="en-US" b="1" baseline="0" dirty="0" smtClean="0"/>
              <a:t>OVERVIEW:</a:t>
            </a:r>
          </a:p>
          <a:p>
            <a:pPr marL="228600" indent="-228600">
              <a:buFontTx/>
              <a:buAutoNum type="arabicPeriod"/>
            </a:pPr>
            <a:r>
              <a:rPr lang="en-US" baseline="0" dirty="0" smtClean="0"/>
              <a:t>Data collection and graphing</a:t>
            </a:r>
          </a:p>
          <a:p>
            <a:pPr marL="228600" marR="0" indent="-228600" algn="l" defTabSz="914400" rtl="0" eaLnBrk="1" fontAlgn="auto" latinLnBrk="0" hangingPunct="1">
              <a:lnSpc>
                <a:spcPct val="100000"/>
              </a:lnSpc>
              <a:spcBef>
                <a:spcPts val="0"/>
              </a:spcBef>
              <a:spcAft>
                <a:spcPts val="0"/>
              </a:spcAft>
              <a:buClrTx/>
              <a:buSzTx/>
              <a:buFontTx/>
              <a:buChar char="-"/>
              <a:tabLst/>
              <a:defRPr/>
            </a:pPr>
            <a:r>
              <a:rPr lang="en-US" baseline="0" dirty="0" smtClean="0"/>
              <a:t>Goal: </a:t>
            </a:r>
            <a:r>
              <a:rPr lang="en-US" b="0" dirty="0" smtClean="0"/>
              <a:t> Give students</a:t>
            </a:r>
            <a:r>
              <a:rPr lang="en-US" b="0" baseline="0" dirty="0" smtClean="0"/>
              <a:t> time to</a:t>
            </a:r>
            <a:r>
              <a:rPr lang="en-US" b="0" dirty="0" smtClean="0"/>
              <a:t> record and graph data from</a:t>
            </a:r>
            <a:r>
              <a:rPr lang="en-US" b="0" baseline="0" dirty="0" smtClean="0"/>
              <a:t> the experiment.</a:t>
            </a:r>
          </a:p>
          <a:p>
            <a:pPr marL="228600" indent="-228600">
              <a:buFontTx/>
              <a:buChar char="-"/>
            </a:pPr>
            <a:r>
              <a:rPr lang="en-US" baseline="0" dirty="0" smtClean="0"/>
              <a:t>Students record class cell count data.</a:t>
            </a:r>
          </a:p>
          <a:p>
            <a:pPr marL="228600" indent="-228600">
              <a:buFontTx/>
              <a:buChar char="-"/>
            </a:pPr>
            <a:r>
              <a:rPr lang="en-US" baseline="0" dirty="0" smtClean="0"/>
              <a:t>Students </a:t>
            </a:r>
            <a:r>
              <a:rPr lang="en-US" u="sng" baseline="0" dirty="0" smtClean="0"/>
              <a:t>create 3 graphs in Excel and paste in notebooks.</a:t>
            </a:r>
          </a:p>
          <a:p>
            <a:pPr marL="228600" indent="-228600">
              <a:buFontTx/>
              <a:buNone/>
            </a:pPr>
            <a:endParaRPr lang="en-US" u="none" baseline="0" dirty="0" smtClean="0"/>
          </a:p>
          <a:p>
            <a:pPr marL="228600" indent="-228600">
              <a:buFont typeface="+mj-lt"/>
              <a:buAutoNum type="arabicPeriod" startAt="2"/>
            </a:pPr>
            <a:r>
              <a:rPr lang="en-US" u="none" baseline="0" dirty="0" smtClean="0"/>
              <a:t>Review of slope and how it applies to class data.</a:t>
            </a:r>
          </a:p>
          <a:p>
            <a:pPr marL="228600" indent="-228600">
              <a:buFontTx/>
              <a:buChar char="-"/>
            </a:pPr>
            <a:r>
              <a:rPr lang="en-US" u="none" baseline="0" dirty="0" smtClean="0"/>
              <a:t>Goal: </a:t>
            </a:r>
            <a:r>
              <a:rPr lang="en-US" b="0" dirty="0" smtClean="0"/>
              <a:t>Give students</a:t>
            </a:r>
            <a:r>
              <a:rPr lang="en-US" b="0" baseline="0" dirty="0" smtClean="0"/>
              <a:t> an opportunity to review what slope is and connect this back to how slope is related to growth rate in this experiment. </a:t>
            </a:r>
            <a:endParaRPr lang="en-US" u="none" baseline="0" dirty="0" smtClean="0"/>
          </a:p>
          <a:p>
            <a:pPr marL="228600" indent="-228600">
              <a:buFontTx/>
              <a:buChar char="-"/>
            </a:pPr>
            <a:r>
              <a:rPr lang="en-US" b="0" u="none" baseline="0" dirty="0" smtClean="0"/>
              <a:t>General review of what slope is.</a:t>
            </a:r>
          </a:p>
          <a:p>
            <a:pPr marL="228600" indent="-228600">
              <a:buFontTx/>
              <a:buChar char="-"/>
            </a:pPr>
            <a:r>
              <a:rPr lang="en-US" b="0" u="none" baseline="0" dirty="0" smtClean="0"/>
              <a:t>Review of how slope relates to the growth of diatoms in the class cultures.</a:t>
            </a:r>
          </a:p>
          <a:p>
            <a:pPr marL="228600" indent="-228600">
              <a:buFontTx/>
              <a:buChar char="-"/>
            </a:pPr>
            <a:r>
              <a:rPr lang="en-US" b="0" u="none" baseline="0" dirty="0" smtClean="0"/>
              <a:t>Review a more complicated example of diatom growth data.</a:t>
            </a:r>
            <a:endParaRPr lang="en-US" b="0" baseline="0" dirty="0" smtClean="0"/>
          </a:p>
          <a:p>
            <a:pPr marL="1143000" marR="0" lvl="2" indent="-228600" algn="l" defTabSz="457200" rtl="0" eaLnBrk="1" fontAlgn="auto" latinLnBrk="0" hangingPunct="1">
              <a:lnSpc>
                <a:spcPct val="100000"/>
              </a:lnSpc>
              <a:spcBef>
                <a:spcPts val="0"/>
              </a:spcBef>
              <a:spcAft>
                <a:spcPts val="0"/>
              </a:spcAft>
              <a:buClrTx/>
              <a:buSzTx/>
              <a:buFont typeface="Wingdings" pitchFamily="2" charset="2"/>
              <a:buChar char="§"/>
              <a:tabLst/>
              <a:defRPr/>
            </a:pPr>
            <a:endParaRPr lang="en-US" b="0" baseline="0" dirty="0" smtClean="0"/>
          </a:p>
          <a:p>
            <a:pPr marL="228600" lvl="0" indent="-228600">
              <a:buFont typeface="+mj-lt"/>
              <a:buAutoNum type="arabicPeriod" startAt="3"/>
            </a:pPr>
            <a:r>
              <a:rPr lang="en-US" u="none" baseline="0" dirty="0" smtClean="0"/>
              <a:t>How factors other than nutrients can affect diatom growth </a:t>
            </a:r>
          </a:p>
          <a:p>
            <a:pPr marL="228600" lvl="0" indent="-228600">
              <a:buFont typeface="+mj-lt"/>
              <a:buNone/>
            </a:pPr>
            <a:r>
              <a:rPr lang="en-US" u="none" baseline="0" dirty="0" smtClean="0"/>
              <a:t>***(only necessary if data looks different than data in notebook key)</a:t>
            </a:r>
          </a:p>
          <a:p>
            <a:pPr marL="228600" lvl="0" indent="-228600">
              <a:buFontTx/>
              <a:buChar char="-"/>
            </a:pPr>
            <a:r>
              <a:rPr lang="en-US" dirty="0" smtClean="0"/>
              <a:t>Goal:</a:t>
            </a:r>
            <a:r>
              <a:rPr lang="en-US" baseline="0" dirty="0" smtClean="0"/>
              <a:t> Make sure students understand the main point of the lesson and give them tools to explain deviations in their data from the expected.</a:t>
            </a:r>
          </a:p>
          <a:p>
            <a:pPr marL="228600" lvl="0" indent="-228600">
              <a:buFontTx/>
              <a:buChar char="-"/>
            </a:pPr>
            <a:r>
              <a:rPr lang="en-US" baseline="0" dirty="0" smtClean="0"/>
              <a:t>What growth patterns we expected to see in the treatments and why.</a:t>
            </a:r>
          </a:p>
          <a:p>
            <a:pPr marL="228600" lvl="0" indent="-228600">
              <a:buFontTx/>
              <a:buChar char="-"/>
            </a:pPr>
            <a:r>
              <a:rPr lang="en-US" baseline="0" dirty="0" smtClean="0"/>
              <a:t>What might have affected diatom growth other than nutrient availability?</a:t>
            </a:r>
          </a:p>
          <a:p>
            <a:pPr marL="685800" lvl="1" indent="-228600">
              <a:buFont typeface="Arial" pitchFamily="34" charset="0"/>
              <a:buChar char="•"/>
            </a:pPr>
            <a:r>
              <a:rPr lang="en-US" baseline="0" dirty="0" smtClean="0"/>
              <a:t>Bacterial/ fungal contamination</a:t>
            </a:r>
          </a:p>
          <a:p>
            <a:pPr marL="685800" lvl="1" indent="-228600">
              <a:buFont typeface="Arial" pitchFamily="34" charset="0"/>
              <a:buChar char="•"/>
            </a:pPr>
            <a:r>
              <a:rPr lang="en-US" dirty="0" smtClean="0"/>
              <a:t>Irregular</a:t>
            </a:r>
            <a:r>
              <a:rPr lang="en-US" baseline="0" dirty="0" smtClean="0"/>
              <a:t> growth conditions</a:t>
            </a:r>
          </a:p>
          <a:p>
            <a:pPr marL="685800" lvl="1" indent="-228600">
              <a:buFont typeface="Arial" pitchFamily="34" charset="0"/>
              <a:buChar char="•"/>
            </a:pPr>
            <a:r>
              <a:rPr lang="en-US" baseline="0" dirty="0" smtClean="0"/>
              <a:t>Inaccurate data collection</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baseline="0" dirty="0" smtClean="0"/>
              <a:t>Teacher slide: EXPLAIN</a:t>
            </a:r>
            <a:endParaRPr lang="en-US" b="0" dirty="0" smtClean="0"/>
          </a:p>
          <a:p>
            <a:endParaRPr lang="en-US" b="1" dirty="0" smtClean="0"/>
          </a:p>
          <a:p>
            <a:r>
              <a:rPr lang="en-US" b="1" dirty="0" smtClean="0"/>
              <a:t>INSTRUCTIONS:</a:t>
            </a:r>
          </a:p>
          <a:p>
            <a:pPr>
              <a:buFontTx/>
              <a:buChar char="-"/>
            </a:pPr>
            <a:r>
              <a:rPr lang="en-US" b="0" baseline="0" dirty="0" smtClean="0"/>
              <a:t> Give students the opportunity to record the cell counts for each treatment. This should be done at the end of the experiment.</a:t>
            </a:r>
          </a:p>
          <a:p>
            <a:pPr lvl="1">
              <a:buFont typeface="Arial" pitchFamily="34" charset="0"/>
              <a:buChar char="•"/>
            </a:pPr>
            <a:r>
              <a:rPr lang="en-US" b="0" baseline="0" dirty="0" smtClean="0"/>
              <a:t> The easiest way to do this will be to show the cell count page for each treatment to the class on a document cam (values could also be written out on the board). </a:t>
            </a:r>
          </a:p>
          <a:p>
            <a:pPr lvl="1">
              <a:buFont typeface="Arial" pitchFamily="34" charset="0"/>
              <a:buChar char="•"/>
            </a:pPr>
            <a:r>
              <a:rPr lang="en-US" b="0" baseline="0" dirty="0" smtClean="0"/>
              <a:t> Students can then record this data in Excel spreadsheets.</a:t>
            </a:r>
          </a:p>
          <a:p>
            <a:pPr>
              <a:buFontTx/>
              <a:buChar char="-"/>
            </a:pPr>
            <a:r>
              <a:rPr lang="en-US" b="0" baseline="0" dirty="0" smtClean="0"/>
              <a:t> Facilitate students creating graphs for each treatment in Excel.</a:t>
            </a:r>
          </a:p>
          <a:p>
            <a:pPr lvl="1">
              <a:buFont typeface="Arial" pitchFamily="34" charset="0"/>
              <a:buChar char="•"/>
            </a:pPr>
            <a:r>
              <a:rPr lang="en-US" b="0" baseline="0" dirty="0" smtClean="0"/>
              <a:t> Student experience with creating graphs in Excel can vary a lot, some classes may need you to walk through how to create a graph with them.</a:t>
            </a:r>
          </a:p>
          <a:p>
            <a:pPr lvl="1">
              <a:buFont typeface="Arial" pitchFamily="34" charset="0"/>
              <a:buChar char="•"/>
            </a:pPr>
            <a:r>
              <a:rPr lang="en-US" b="0" baseline="0" dirty="0" smtClean="0"/>
              <a:t> Students should end up with three different graphs, one for each treatment. Each graph should have the appropriate axes (Y= Primary production (cells) and X= Time (Days)).</a:t>
            </a:r>
          </a:p>
          <a:p>
            <a:pPr lvl="1">
              <a:buFont typeface="Arial" pitchFamily="34" charset="0"/>
              <a:buChar char="•"/>
            </a:pPr>
            <a:r>
              <a:rPr lang="en-US" b="0" baseline="0" dirty="0" smtClean="0"/>
              <a:t> Students can print graphs and paste into notebooks if they are using printed notebooks, if creating their notebooks on computers they can just paste these graphs in.</a:t>
            </a:r>
            <a:endParaRPr lang="en-US" b="1" baseline="0" dirty="0" smtClean="0"/>
          </a:p>
          <a:p>
            <a:endParaRPr lang="en-US" b="1" baseline="0" dirty="0" smtClean="0"/>
          </a:p>
          <a:p>
            <a:r>
              <a:rPr lang="en-US" b="1" baseline="0" dirty="0" smtClean="0"/>
              <a:t>SLIDE GOAL:</a:t>
            </a:r>
            <a:endParaRPr lang="en-US" dirty="0" smtClean="0"/>
          </a:p>
          <a:p>
            <a:pPr>
              <a:buFontTx/>
              <a:buChar char="-"/>
            </a:pPr>
            <a:r>
              <a:rPr lang="en-US" b="0" dirty="0" smtClean="0"/>
              <a:t> Give students</a:t>
            </a:r>
            <a:r>
              <a:rPr lang="en-US" b="0" baseline="0" dirty="0" smtClean="0"/>
              <a:t> time to</a:t>
            </a:r>
            <a:r>
              <a:rPr lang="en-US" b="0" dirty="0" smtClean="0"/>
              <a:t> record and graph data from</a:t>
            </a:r>
            <a:r>
              <a:rPr lang="en-US" b="0" baseline="0" dirty="0" smtClean="0"/>
              <a:t> the experiment.</a:t>
            </a:r>
          </a:p>
          <a:p>
            <a:pPr>
              <a:buFontTx/>
              <a:buChar char="-"/>
            </a:pPr>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smtClean="0"/>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Review what slope is and what it means for this experiment.</a:t>
            </a:r>
          </a:p>
          <a:p>
            <a:pPr lvl="1">
              <a:buFont typeface="Arial" pitchFamily="34" charset="0"/>
              <a:buChar char="•"/>
            </a:pPr>
            <a:r>
              <a:rPr lang="en-US" b="0" baseline="0" dirty="0" smtClean="0"/>
              <a:t> One way to think of slope is to think of a hill and to think of how steep or flat it is, the slant of the hill is its slope.</a:t>
            </a:r>
          </a:p>
          <a:p>
            <a:pPr lvl="1">
              <a:buFont typeface="Arial" pitchFamily="34" charset="0"/>
              <a:buChar char="•"/>
            </a:pPr>
            <a:r>
              <a:rPr lang="en-US" b="0" baseline="0" dirty="0" smtClean="0"/>
              <a:t> We can apply this same type of thinking to the lines on our graphs.</a:t>
            </a:r>
          </a:p>
          <a:p>
            <a:pPr lvl="1">
              <a:buFont typeface="Arial" pitchFamily="34" charset="0"/>
              <a:buChar char="•"/>
            </a:pPr>
            <a:r>
              <a:rPr lang="en-US" b="0" baseline="0" dirty="0" smtClean="0"/>
              <a:t> If the line is slanted downwards it has a negative slope.</a:t>
            </a:r>
          </a:p>
          <a:p>
            <a:pPr lvl="1">
              <a:buFont typeface="Arial" pitchFamily="34" charset="0"/>
              <a:buChar char="•"/>
            </a:pPr>
            <a:r>
              <a:rPr lang="en-US" b="0" baseline="0" dirty="0" smtClean="0"/>
              <a:t> If the line is slanted upwards is has a positive slope.</a:t>
            </a:r>
          </a:p>
          <a:p>
            <a:pPr lvl="1">
              <a:buFont typeface="Arial" pitchFamily="34" charset="0"/>
              <a:buChar char="•"/>
            </a:pPr>
            <a:r>
              <a:rPr lang="en-US" b="0" baseline="0" dirty="0" smtClean="0"/>
              <a:t> A flat line has a slope of zero.</a:t>
            </a:r>
          </a:p>
          <a:p>
            <a:pPr lvl="1">
              <a:buFont typeface="Arial" pitchFamily="34" charset="0"/>
              <a:buChar char="•"/>
            </a:pPr>
            <a:r>
              <a:rPr lang="en-US" b="0" baseline="0" dirty="0" smtClean="0"/>
              <a:t> In this experiment the slope represents the change in the number of cells over the number of days we collected data.</a:t>
            </a:r>
            <a:endParaRPr lang="en-US" b="1" baseline="0" dirty="0" smtClean="0"/>
          </a:p>
          <a:p>
            <a:endParaRPr lang="en-US" b="1" baseline="0" dirty="0" smtClean="0"/>
          </a:p>
          <a:p>
            <a:r>
              <a:rPr lang="en-US" b="1" baseline="0" dirty="0" smtClean="0"/>
              <a:t>SLIDE GOAL:</a:t>
            </a:r>
            <a:endParaRPr lang="en-US" dirty="0" smtClean="0"/>
          </a:p>
          <a:p>
            <a:pPr>
              <a:buFontTx/>
              <a:buChar char="-"/>
            </a:pPr>
            <a:r>
              <a:rPr lang="en-US" b="0" dirty="0" smtClean="0"/>
              <a:t>Give students</a:t>
            </a:r>
            <a:r>
              <a:rPr lang="en-US" b="0" baseline="0" dirty="0" smtClean="0"/>
              <a:t> an opportunity to review what slope is and connect this back to how slope is related to growth rate in this experiment. This will help them answer their first analysis question.</a:t>
            </a:r>
          </a:p>
          <a:p>
            <a:pPr>
              <a:buFontTx/>
              <a:buChar char="-"/>
            </a:pPr>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EXPLAIN</a:t>
            </a:r>
          </a:p>
          <a:p>
            <a:endParaRPr lang="en-US" dirty="0" smtClean="0"/>
          </a:p>
          <a:p>
            <a:r>
              <a:rPr lang="en-US" sz="1200" b="1" kern="1200" dirty="0" smtClean="0">
                <a:solidFill>
                  <a:schemeClr val="tx1"/>
                </a:solidFill>
                <a:latin typeface="+mn-lt"/>
                <a:ea typeface="+mn-ea"/>
                <a:cs typeface="+mn-cs"/>
              </a:rPr>
              <a:t>INSTRUCTIONS:</a:t>
            </a:r>
          </a:p>
          <a:p>
            <a:pPr>
              <a:buFontTx/>
              <a:buChar char="-"/>
            </a:pPr>
            <a:r>
              <a:rPr lang="en-US" sz="1200" b="0" kern="120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sz="1200" b="0" kern="1200" dirty="0" smtClean="0">
              <a:solidFill>
                <a:schemeClr val="tx1"/>
              </a:solidFill>
              <a:latin typeface="+mn-lt"/>
              <a:ea typeface="+mn-ea"/>
              <a:cs typeface="+mn-cs"/>
            </a:endParaRPr>
          </a:p>
          <a:p>
            <a:pPr>
              <a:buFontTx/>
              <a:buChar char="-"/>
            </a:pPr>
            <a:r>
              <a:rPr lang="en-US" sz="1200" b="0" kern="1200" dirty="0" smtClean="0">
                <a:solidFill>
                  <a:schemeClr val="tx1"/>
                </a:solidFill>
                <a:latin typeface="+mn-lt"/>
                <a:ea typeface="+mn-ea"/>
                <a:cs typeface="+mn-cs"/>
              </a:rPr>
              <a:t>Help</a:t>
            </a:r>
            <a:r>
              <a:rPr lang="en-US" sz="1200" b="0" kern="1200" baseline="0" dirty="0" smtClean="0">
                <a:solidFill>
                  <a:schemeClr val="tx1"/>
                </a:solidFill>
                <a:latin typeface="+mn-lt"/>
                <a:ea typeface="+mn-ea"/>
                <a:cs typeface="+mn-cs"/>
              </a:rPr>
              <a:t> students interpret how slope relates to how the diatoms in their cultures are growing.</a:t>
            </a:r>
          </a:p>
          <a:p>
            <a:pPr lvl="1">
              <a:buFont typeface="Arial" pitchFamily="34" charset="0"/>
              <a:buChar char="•"/>
            </a:pPr>
            <a:r>
              <a:rPr lang="en-US" sz="1200" b="0" kern="1200" baseline="0" dirty="0" smtClean="0">
                <a:solidFill>
                  <a:schemeClr val="tx1"/>
                </a:solidFill>
                <a:latin typeface="+mn-lt"/>
                <a:ea typeface="+mn-ea"/>
                <a:cs typeface="+mn-cs"/>
              </a:rPr>
              <a:t> So now we need to connect this idea of slope, back to how well our diatoms are growing.</a:t>
            </a:r>
          </a:p>
          <a:p>
            <a:pPr lvl="1">
              <a:buFont typeface="Arial" pitchFamily="34" charset="0"/>
              <a:buChar char="•"/>
            </a:pPr>
            <a:r>
              <a:rPr lang="en-US" sz="1200" b="0" kern="1200" baseline="0" dirty="0" smtClean="0">
                <a:solidFill>
                  <a:schemeClr val="tx1"/>
                </a:solidFill>
                <a:latin typeface="+mn-lt"/>
                <a:ea typeface="+mn-ea"/>
                <a:cs typeface="+mn-cs"/>
              </a:rPr>
              <a:t> Here is an example of what one of your graphs might look like.</a:t>
            </a:r>
          </a:p>
          <a:p>
            <a:pPr lvl="1">
              <a:buFont typeface="Arial" pitchFamily="34" charset="0"/>
              <a:buChar char="•"/>
            </a:pPr>
            <a:r>
              <a:rPr lang="en-US" sz="1200" b="0" kern="1200" baseline="0" dirty="0" smtClean="0">
                <a:solidFill>
                  <a:schemeClr val="tx1"/>
                </a:solidFill>
                <a:latin typeface="+mn-lt"/>
                <a:ea typeface="+mn-ea"/>
                <a:cs typeface="+mn-cs"/>
              </a:rPr>
              <a:t> Frame 1: Over the first few days there is a very large (or steep) positive slope, this means that the diatoms are growing really quickly.</a:t>
            </a:r>
          </a:p>
          <a:p>
            <a:pPr lvl="1">
              <a:buFont typeface="Arial" pitchFamily="34" charset="0"/>
              <a:buChar char="•"/>
            </a:pPr>
            <a:r>
              <a:rPr lang="en-US" sz="1200" b="0" kern="1200" baseline="0" dirty="0" smtClean="0">
                <a:solidFill>
                  <a:schemeClr val="tx1"/>
                </a:solidFill>
                <a:latin typeface="+mn-lt"/>
                <a:ea typeface="+mn-ea"/>
                <a:cs typeface="+mn-cs"/>
              </a:rPr>
              <a:t> Frame 2: In the middle here the line is flat, which means it has a slope of zero. This means the diatoms aren’t growing at all. There are the same number of cells in the grid over the cell counts for this entire span of time.</a:t>
            </a:r>
          </a:p>
          <a:p>
            <a:pPr lvl="1">
              <a:buFont typeface="Arial" pitchFamily="34" charset="0"/>
              <a:buChar char="•"/>
            </a:pPr>
            <a:r>
              <a:rPr lang="en-US" sz="1200" b="0" kern="1200" baseline="0" dirty="0" smtClean="0">
                <a:solidFill>
                  <a:schemeClr val="tx1"/>
                </a:solidFill>
                <a:latin typeface="+mn-lt"/>
                <a:ea typeface="+mn-ea"/>
                <a:cs typeface="+mn-cs"/>
              </a:rPr>
              <a:t> Frame 3: At the end of the experiment there is a large negative slope, this means the diatoms are dying. So from one cell count to the next there are actually fewer cells. </a:t>
            </a:r>
          </a:p>
          <a:p>
            <a:pPr lvl="1">
              <a:buFont typeface="Arial" pitchFamily="34" charset="0"/>
              <a:buChar char="•"/>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pPr>
              <a:buFontTx/>
              <a:buChar char="-"/>
            </a:pPr>
            <a:r>
              <a:rPr lang="en-US" sz="1200" b="0" kern="1200" dirty="0" smtClean="0">
                <a:solidFill>
                  <a:schemeClr val="tx1"/>
                </a:solidFill>
                <a:latin typeface="+mn-lt"/>
                <a:ea typeface="+mn-ea"/>
                <a:cs typeface="+mn-cs"/>
              </a:rPr>
              <a:t>Help</a:t>
            </a:r>
            <a:r>
              <a:rPr lang="en-US" sz="1200" b="0" kern="1200" baseline="0" dirty="0" smtClean="0">
                <a:solidFill>
                  <a:schemeClr val="tx1"/>
                </a:solidFill>
                <a:latin typeface="+mn-lt"/>
                <a:ea typeface="+mn-ea"/>
                <a:cs typeface="+mn-cs"/>
              </a:rPr>
              <a:t> students connect the concept of slope to what it means for the growth rate of the diatoms in their respective treatments.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dirty="0" smtClean="0">
                <a:solidFill>
                  <a:schemeClr val="tx1"/>
                </a:solidFill>
                <a:latin typeface="+mn-lt"/>
                <a:ea typeface="+mn-ea"/>
                <a:cs typeface="+mn-cs"/>
              </a:rPr>
              <a:t>Student</a:t>
            </a:r>
            <a:r>
              <a:rPr lang="en-US" sz="1200" b="0" kern="1200" baseline="0" dirty="0" smtClean="0">
                <a:solidFill>
                  <a:schemeClr val="tx1"/>
                </a:solidFill>
                <a:latin typeface="+mn-lt"/>
                <a:ea typeface="+mn-ea"/>
                <a:cs typeface="+mn-cs"/>
              </a:rPr>
              <a:t> slide: EXPLAIN</a:t>
            </a:r>
            <a:endParaRPr lang="en-US" sz="1200" b="0"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This is an animated slide, each frame will be paired</a:t>
            </a:r>
            <a:r>
              <a:rPr lang="en-US" baseline="0" dirty="0" smtClean="0"/>
              <a:t> with its description.</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0" kern="1200" baseline="0" dirty="0" smtClean="0">
                <a:solidFill>
                  <a:schemeClr val="tx1"/>
                </a:solidFill>
                <a:latin typeface="+mn-lt"/>
                <a:ea typeface="+mn-ea"/>
                <a:cs typeface="+mn-cs"/>
              </a:rPr>
              <a:t> Give students a more realistic idea of what their graphs might look like.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kern="1200" baseline="0" dirty="0" smtClean="0">
                <a:solidFill>
                  <a:schemeClr val="tx1"/>
                </a:solidFill>
                <a:latin typeface="+mn-lt"/>
                <a:ea typeface="+mn-ea"/>
                <a:cs typeface="+mn-cs"/>
              </a:rPr>
              <a:t> Unfortunately, as is usually the case in science, our graphs might look a little more complicated; like this.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kern="1200" baseline="0" dirty="0" smtClean="0">
                <a:solidFill>
                  <a:schemeClr val="tx1"/>
                </a:solidFill>
                <a:latin typeface="+mn-lt"/>
                <a:ea typeface="+mn-ea"/>
                <a:cs typeface="+mn-cs"/>
              </a:rPr>
              <a:t> Can anyone tell me anything about how fast or slow the diatoms are growing at different times in this graph?</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b="0" kern="1200" baseline="0" dirty="0" smtClean="0">
                <a:solidFill>
                  <a:schemeClr val="tx1"/>
                </a:solidFill>
                <a:latin typeface="+mn-lt"/>
                <a:ea typeface="+mn-ea"/>
                <a:cs typeface="+mn-cs"/>
              </a:rPr>
              <a:t> Point out different areas of the graph, allow students to share out.</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kern="1200" baseline="0" dirty="0" smtClean="0">
                <a:solidFill>
                  <a:schemeClr val="tx1"/>
                </a:solidFill>
                <a:latin typeface="+mn-lt"/>
                <a:ea typeface="+mn-ea"/>
                <a:cs typeface="+mn-cs"/>
              </a:rPr>
              <a:t> Lets review what this graph is telling us.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kern="1200" baseline="0" dirty="0" smtClean="0">
                <a:solidFill>
                  <a:schemeClr val="tx1"/>
                </a:solidFill>
                <a:latin typeface="+mn-lt"/>
                <a:ea typeface="+mn-ea"/>
                <a:cs typeface="+mn-cs"/>
              </a:rPr>
              <a:t> Move from frame 1- frame 6, pausing to read description of each. </a:t>
            </a:r>
            <a:endParaRPr lang="en-US" sz="1200" b="0" kern="1200" dirty="0" smtClean="0">
              <a:solidFill>
                <a:schemeClr val="tx1"/>
              </a:solidFill>
              <a:latin typeface="+mn-lt"/>
              <a:ea typeface="+mn-ea"/>
              <a:cs typeface="+mn-cs"/>
            </a:endParaRPr>
          </a:p>
          <a:p>
            <a:pPr>
              <a:buFontTx/>
              <a:buChar char="-"/>
            </a:pPr>
            <a:r>
              <a:rPr lang="en-US" sz="1200" b="0" kern="1200" dirty="0" smtClean="0">
                <a:solidFill>
                  <a:schemeClr val="tx1"/>
                </a:solidFill>
                <a:latin typeface="+mn-lt"/>
                <a:ea typeface="+mn-ea"/>
                <a:cs typeface="+mn-cs"/>
              </a:rPr>
              <a:t>After</a:t>
            </a:r>
            <a:r>
              <a:rPr lang="en-US" sz="1200" b="0" kern="1200" baseline="0" dirty="0" smtClean="0">
                <a:solidFill>
                  <a:schemeClr val="tx1"/>
                </a:solidFill>
                <a:latin typeface="+mn-lt"/>
                <a:ea typeface="+mn-ea"/>
                <a:cs typeface="+mn-cs"/>
              </a:rPr>
              <a:t> this slide has been completed there are two options:</a:t>
            </a:r>
          </a:p>
          <a:p>
            <a:pPr marL="685800" lvl="1" indent="-228600">
              <a:buFont typeface="+mj-lt"/>
              <a:buAutoNum type="arabicPeriod"/>
            </a:pPr>
            <a:r>
              <a:rPr lang="en-US" sz="1200" b="0" kern="1200" baseline="0" dirty="0" smtClean="0">
                <a:solidFill>
                  <a:schemeClr val="tx1"/>
                </a:solidFill>
                <a:latin typeface="+mn-lt"/>
                <a:ea typeface="+mn-ea"/>
                <a:cs typeface="+mn-cs"/>
              </a:rPr>
              <a:t>If class data looks similar to expected results in the notebook key allow students to answer analysis questions independently or in groups. It may be helpful to review the slide 27 with the class in order to send home the message for the lesson.</a:t>
            </a:r>
          </a:p>
          <a:p>
            <a:pPr marL="685800" lvl="1" indent="-228600">
              <a:buFont typeface="+mj-lt"/>
              <a:buAutoNum type="arabicPeriod"/>
            </a:pPr>
            <a:r>
              <a:rPr lang="en-US" sz="1200" b="0" kern="1200" baseline="0" dirty="0" smtClean="0">
                <a:solidFill>
                  <a:schemeClr val="tx1"/>
                </a:solidFill>
                <a:latin typeface="+mn-lt"/>
                <a:ea typeface="+mn-ea"/>
                <a:cs typeface="+mn-cs"/>
              </a:rPr>
              <a:t>If class data looks different than expected results in notebook key use the next slides to explain differences before moving on to independent analysis.</a:t>
            </a:r>
          </a:p>
          <a:p>
            <a:pPr marL="685800" lvl="1" indent="-228600">
              <a:buFont typeface="+mj-lt"/>
              <a:buAutoNum type="arabicPeriod"/>
            </a:pP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SLIDE GOAL:</a:t>
            </a:r>
          </a:p>
          <a:p>
            <a:r>
              <a:rPr lang="en-US" sz="1200" kern="1200" dirty="0" smtClean="0">
                <a:solidFill>
                  <a:schemeClr val="tx1"/>
                </a:solidFill>
                <a:latin typeface="+mn-lt"/>
                <a:ea typeface="+mn-ea"/>
                <a:cs typeface="+mn-cs"/>
              </a:rPr>
              <a:t>- Prepare students</a:t>
            </a:r>
            <a:r>
              <a:rPr lang="en-US" sz="1200" kern="1200" baseline="0" dirty="0" smtClean="0">
                <a:solidFill>
                  <a:schemeClr val="tx1"/>
                </a:solidFill>
                <a:latin typeface="+mn-lt"/>
                <a:ea typeface="+mn-ea"/>
                <a:cs typeface="+mn-cs"/>
              </a:rPr>
              <a:t> for the more complicated patterns they may see in their graphs.</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NOTES:</a:t>
            </a:r>
          </a:p>
          <a:p>
            <a:pPr>
              <a:buFontTx/>
              <a:buChar char="-"/>
            </a:pPr>
            <a:r>
              <a:rPr lang="en-US" sz="1200" kern="1200" dirty="0" smtClean="0">
                <a:solidFill>
                  <a:schemeClr val="tx1"/>
                </a:solidFill>
                <a:latin typeface="+mn-lt"/>
                <a:ea typeface="+mn-ea"/>
                <a:cs typeface="+mn-cs"/>
              </a:rPr>
              <a:t>Following this slide students can</a:t>
            </a:r>
            <a:r>
              <a:rPr lang="en-US" sz="1200" kern="1200" baseline="0" dirty="0" smtClean="0">
                <a:solidFill>
                  <a:schemeClr val="tx1"/>
                </a:solidFill>
                <a:latin typeface="+mn-lt"/>
                <a:ea typeface="+mn-ea"/>
                <a:cs typeface="+mn-cs"/>
              </a:rPr>
              <a:t> start to answer analysis questions in groups or independently.</a:t>
            </a:r>
          </a:p>
          <a:p>
            <a:pPr>
              <a:buFontTx/>
              <a:buNone/>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PICTURE/ GRAPHICS CREDITS:</a:t>
            </a:r>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Teacher</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Use this and the following slides if experimental results come out differently from the results seen in the notebook key.</a:t>
            </a:r>
          </a:p>
          <a:p>
            <a:pPr>
              <a:buFontTx/>
              <a:buChar char="-"/>
            </a:pPr>
            <a:r>
              <a:rPr lang="en-US" b="0" baseline="0" dirty="0" smtClean="0"/>
              <a:t> These slides should help students with their analysis if their data does not come out as expected.</a:t>
            </a:r>
          </a:p>
          <a:p>
            <a:endParaRPr lang="en-US" b="1" baseline="0" dirty="0" smtClean="0"/>
          </a:p>
          <a:p>
            <a:r>
              <a:rPr lang="en-US" b="1" baseline="0" dirty="0" smtClean="0"/>
              <a:t>SLIDE GOAL:</a:t>
            </a:r>
            <a:endParaRPr lang="en-US" dirty="0" smtClean="0"/>
          </a:p>
          <a:p>
            <a:r>
              <a:rPr lang="en-US" b="1" dirty="0" smtClean="0"/>
              <a:t>- </a:t>
            </a:r>
            <a:r>
              <a:rPr lang="en-US" b="0" dirty="0" smtClean="0"/>
              <a:t>Give teacher appropriate</a:t>
            </a:r>
            <a:r>
              <a:rPr lang="en-US" b="0" baseline="0" dirty="0" smtClean="0"/>
              <a:t> tools to explain deviations in data from what was expected.</a:t>
            </a:r>
            <a:endParaRPr lang="en-US" b="1" dirty="0" smtClean="0"/>
          </a:p>
          <a:p>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smtClean="0"/>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Teacher</a:t>
            </a:r>
            <a:r>
              <a:rPr lang="en-US" b="0" baseline="0" dirty="0" smtClean="0"/>
              <a:t> slide: EXPLAIN</a:t>
            </a:r>
            <a:endParaRPr lang="en-US" b="0" dirty="0" smtClean="0"/>
          </a:p>
          <a:p>
            <a:endParaRPr lang="en-US" b="1"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0" kern="120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b="0" baseline="0" dirty="0" smtClean="0"/>
          </a:p>
          <a:p>
            <a:pPr>
              <a:buFontTx/>
              <a:buChar char="-"/>
            </a:pPr>
            <a:r>
              <a:rPr lang="en-US" b="0" baseline="0" dirty="0" smtClean="0"/>
              <a:t>Walk students through the graphs we expected to see.</a:t>
            </a:r>
          </a:p>
          <a:p>
            <a:pPr lvl="1">
              <a:buFont typeface="Arial" pitchFamily="34" charset="0"/>
              <a:buChar char="•"/>
            </a:pPr>
            <a:r>
              <a:rPr lang="en-US" b="0" baseline="0" dirty="0" smtClean="0"/>
              <a:t>  Sometimes scientists don’t get the results they expect to see in an experiment. This is what happened to me in our experiment. We are going to take some time to discuss my hypotheses for the experiment right now.</a:t>
            </a:r>
          </a:p>
          <a:p>
            <a:pPr lvl="1">
              <a:buFont typeface="Arial" pitchFamily="34" charset="0"/>
              <a:buChar char="•"/>
            </a:pPr>
            <a:r>
              <a:rPr lang="en-US" b="0" baseline="0" dirty="0" smtClean="0"/>
              <a:t> Low nutrients: The diatoms in this treatment grow quickly over the first few days then quickly level off around 12 cells per slide after the second day and start dying on the third day.</a:t>
            </a:r>
          </a:p>
          <a:p>
            <a:pPr lvl="1">
              <a:buFont typeface="Arial" pitchFamily="34" charset="0"/>
              <a:buChar char="•"/>
            </a:pPr>
            <a:r>
              <a:rPr lang="en-US" b="0" baseline="0" dirty="0" smtClean="0"/>
              <a:t> Medium nutrients: The diatoms in this treatment grow quickly over the first 3 days and then level off around 25 cells, finally starting to die by the 5</a:t>
            </a:r>
            <a:r>
              <a:rPr lang="en-US" b="0" baseline="30000" dirty="0" smtClean="0"/>
              <a:t>th</a:t>
            </a:r>
            <a:r>
              <a:rPr lang="en-US" b="0" baseline="0" dirty="0" smtClean="0"/>
              <a:t> day.</a:t>
            </a:r>
          </a:p>
          <a:p>
            <a:pPr lvl="1">
              <a:buFont typeface="Arial" pitchFamily="34" charset="0"/>
              <a:buChar char="•"/>
            </a:pPr>
            <a:r>
              <a:rPr lang="en-US" b="0" baseline="0" dirty="0" smtClean="0"/>
              <a:t> High nutrients: This diatoms in this treatment grow quickly over the entire growth period but start to slow on the 4</a:t>
            </a:r>
            <a:r>
              <a:rPr lang="en-US" b="0" baseline="30000" dirty="0" smtClean="0"/>
              <a:t>th</a:t>
            </a:r>
            <a:r>
              <a:rPr lang="en-US" b="0" baseline="0" dirty="0" smtClean="0"/>
              <a:t> day around 50 cells per slide.</a:t>
            </a:r>
          </a:p>
          <a:p>
            <a:pPr lvl="0">
              <a:buFontTx/>
              <a:buChar char="-"/>
            </a:pPr>
            <a:r>
              <a:rPr lang="en-US" b="0" baseline="0" dirty="0" smtClean="0"/>
              <a:t>Explain hypotheses.</a:t>
            </a:r>
          </a:p>
          <a:p>
            <a:pPr lvl="1">
              <a:buFont typeface="Arial" pitchFamily="34" charset="0"/>
              <a:buChar char="•"/>
            </a:pPr>
            <a:r>
              <a:rPr lang="en-US" b="0" baseline="0" dirty="0" smtClean="0"/>
              <a:t> The reason I had these hypotheses is that the diatom’s grow is limited by how many nutrients they have available.</a:t>
            </a:r>
          </a:p>
          <a:p>
            <a:pPr lvl="1">
              <a:buFont typeface="Arial" pitchFamily="34" charset="0"/>
              <a:buChar char="•"/>
            </a:pPr>
            <a:r>
              <a:rPr lang="en-US" b="0" baseline="0" dirty="0" smtClean="0"/>
              <a:t> At first all of the treatments had all the nutrients they needed, but the low and medium treatments eventually used up all their nutrients stopping growth and leading to the cells eventually dying.</a:t>
            </a:r>
          </a:p>
          <a:p>
            <a:pPr lvl="1">
              <a:buFont typeface="Arial" pitchFamily="34" charset="0"/>
              <a:buChar char="•"/>
            </a:pPr>
            <a:r>
              <a:rPr lang="en-US" b="0" baseline="0" dirty="0" smtClean="0"/>
              <a:t> The high nutrient treatment did not run out of nutrients in the course of our experiment, but may have been starting to towards the end when its growth slowed. </a:t>
            </a:r>
          </a:p>
          <a:p>
            <a:pPr lvl="0">
              <a:buFontTx/>
              <a:buChar char="-"/>
            </a:pPr>
            <a:r>
              <a:rPr lang="en-US" b="0" baseline="0" dirty="0" smtClean="0"/>
              <a:t>Walk through common points.</a:t>
            </a:r>
          </a:p>
          <a:p>
            <a:pPr lvl="1">
              <a:buFont typeface="Arial" pitchFamily="34" charset="0"/>
              <a:buChar char="•"/>
            </a:pPr>
            <a:r>
              <a:rPr lang="en-US" b="0" baseline="0" dirty="0" smtClean="0"/>
              <a:t> Frame 1: Growth in the treatments slows down when they run out of nutrients, the slope then goes to zero. You can see this happens earlier in the low nutrient culture (day 2) than in the medium culture (day 3).</a:t>
            </a:r>
          </a:p>
          <a:p>
            <a:pPr lvl="1">
              <a:buFont typeface="Arial" pitchFamily="34" charset="0"/>
              <a:buChar char="•"/>
            </a:pPr>
            <a:r>
              <a:rPr lang="en-US" b="0" baseline="0" dirty="0" smtClean="0"/>
              <a:t> Frame 2: After growth slows down the diatoms eventually begin to die, if no new diatoms are being made than the old diatoms will all eventually die off.</a:t>
            </a:r>
          </a:p>
          <a:p>
            <a:pPr lvl="1">
              <a:buFont typeface="Arial" pitchFamily="34" charset="0"/>
              <a:buChar char="•"/>
            </a:pPr>
            <a:r>
              <a:rPr lang="en-US" b="0" baseline="0" dirty="0" smtClean="0"/>
              <a:t> Frame 3: The take away to this is that growth, or primary production, is limited by the available nutrients! </a:t>
            </a:r>
          </a:p>
          <a:p>
            <a:pPr lvl="0">
              <a:buFontTx/>
              <a:buChar char="-"/>
            </a:pPr>
            <a:r>
              <a:rPr lang="en-US" b="0" baseline="0" dirty="0" smtClean="0"/>
              <a:t>Transition to why class results were different.</a:t>
            </a:r>
          </a:p>
          <a:p>
            <a:pPr lvl="1">
              <a:buFont typeface="Arial" pitchFamily="34" charset="0"/>
              <a:buChar char="•"/>
            </a:pPr>
            <a:r>
              <a:rPr lang="en-US" b="0" baseline="0" dirty="0" smtClean="0"/>
              <a:t> BUT as you guys can see my hypotheses weren’t quite right, so nutrients must not have been the only thing to affecting growth….</a:t>
            </a:r>
          </a:p>
          <a:p>
            <a:pPr lvl="1">
              <a:buFont typeface="Arial" pitchFamily="34" charset="0"/>
              <a:buChar char="•"/>
            </a:pPr>
            <a:endParaRPr lang="en-US" b="1" baseline="0" dirty="0" smtClean="0"/>
          </a:p>
          <a:p>
            <a:r>
              <a:rPr lang="en-US" b="1" baseline="0" dirty="0" smtClean="0"/>
              <a:t>SLIDE GOAL:</a:t>
            </a:r>
            <a:endParaRPr lang="en-US" dirty="0" smtClean="0"/>
          </a:p>
          <a:p>
            <a:pPr>
              <a:buFontTx/>
              <a:buChar char="-"/>
            </a:pPr>
            <a:r>
              <a:rPr lang="en-US" b="0" dirty="0" smtClean="0"/>
              <a:t>Make sure students understand</a:t>
            </a:r>
            <a:r>
              <a:rPr lang="en-US" b="0" baseline="0" dirty="0" smtClean="0"/>
              <a:t> the take home to the experiment (nutrients are a limiting factor to growth in primary producers) even if their data don’t demonstrate that concept.</a:t>
            </a:r>
          </a:p>
          <a:p>
            <a:pPr>
              <a:buFontTx/>
              <a:buChar char="-"/>
            </a:pPr>
            <a:endParaRPr lang="en-US" b="1" dirty="0" smtClean="0"/>
          </a:p>
          <a:p>
            <a:r>
              <a:rPr lang="en-US" b="1" dirty="0" smtClean="0"/>
              <a:t>NOTES: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smtClean="0"/>
          </a:p>
          <a:p>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Teacher</a:t>
            </a:r>
            <a:r>
              <a:rPr lang="en-US" b="0" baseline="0" dirty="0" smtClean="0"/>
              <a:t> slide: EXPLAIN</a:t>
            </a:r>
            <a:endParaRPr lang="en-US" b="0" dirty="0" smtClean="0"/>
          </a:p>
          <a:p>
            <a:endParaRPr lang="en-US" b="1"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t> </a:t>
            </a:r>
            <a:r>
              <a:rPr lang="en-US" sz="1200" b="0" kern="120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b="0" baseline="0" dirty="0" smtClean="0"/>
          </a:p>
          <a:p>
            <a:pPr>
              <a:buFontTx/>
              <a:buChar char="-"/>
            </a:pPr>
            <a:r>
              <a:rPr lang="en-US" b="0" baseline="0" dirty="0" smtClean="0"/>
              <a:t> Discuss different factors which can affect diatom growth</a:t>
            </a:r>
          </a:p>
          <a:p>
            <a:pPr marL="685800" lvl="1" indent="-228600">
              <a:buFont typeface="+mj-lt"/>
              <a:buAutoNum type="arabicPeriod"/>
            </a:pPr>
            <a:r>
              <a:rPr lang="en-US" b="0" baseline="0" dirty="0" smtClean="0"/>
              <a:t>Frame 1: One factor which may have affected our cultures was bacterial or fungal contamination.</a:t>
            </a:r>
          </a:p>
          <a:p>
            <a:pPr marL="1143000" lvl="2" indent="-228600">
              <a:buFont typeface="Arial" pitchFamily="34" charset="0"/>
              <a:buChar char="•"/>
            </a:pPr>
            <a:r>
              <a:rPr lang="en-US" b="0" baseline="0" dirty="0" smtClean="0"/>
              <a:t>Frame 2: Usually in the lab we are able to keep our cultures completely sterile. This means that we work with them in special parts of the lab called hoods. This is an image of a hood. What hoods do is continually suck air away from our algal cultures, preventing bacterial or fungal spores from getting in our cultures.</a:t>
            </a:r>
          </a:p>
          <a:p>
            <a:pPr marL="1143000" lvl="2" indent="-228600">
              <a:buFont typeface="Arial" pitchFamily="34" charset="0"/>
              <a:buChar char="•"/>
            </a:pPr>
            <a:r>
              <a:rPr lang="en-US" b="0" baseline="0" dirty="0" smtClean="0"/>
              <a:t>Since we didn’t have access to these in the classroom bacterial or fungus might have gotten into our cultures when we were doing cell counts.</a:t>
            </a:r>
          </a:p>
          <a:p>
            <a:pPr marL="1143000" lvl="2" indent="-228600">
              <a:buFont typeface="Arial" pitchFamily="34" charset="0"/>
              <a:buChar char="•"/>
            </a:pPr>
            <a:r>
              <a:rPr lang="en-US" b="0" baseline="0" dirty="0" smtClean="0"/>
              <a:t>Bacteria and fungus compete with algae for nutrients and space in the flasks, changing their growth rates.</a:t>
            </a:r>
          </a:p>
          <a:p>
            <a:pPr marL="685800" lvl="1" indent="-228600">
              <a:buFont typeface="+mj-lt"/>
              <a:buAutoNum type="arabicPeriod"/>
            </a:pPr>
            <a:r>
              <a:rPr lang="en-US" b="0" baseline="0" dirty="0" smtClean="0"/>
              <a:t>Frame 3: Another factor is that we couldn’t keep the growth conditions in the classroom completely consistent.</a:t>
            </a:r>
          </a:p>
          <a:p>
            <a:pPr marL="1143000" lvl="2" indent="-228600">
              <a:buFont typeface="Arial" pitchFamily="34" charset="0"/>
              <a:buChar char="•"/>
            </a:pPr>
            <a:r>
              <a:rPr lang="en-US" b="0" baseline="0" dirty="0" smtClean="0"/>
              <a:t>Frame 4: Normally in the lab we grow diatoms under very consistent temperatures, in the classroom though we can’t maintain the temperatures consistently from day to night, during the day the temperatures are kept comfortable but they are not necessarily maintained at night.</a:t>
            </a:r>
          </a:p>
          <a:p>
            <a:pPr marL="1143000" lvl="2" indent="-228600">
              <a:buFont typeface="Arial" pitchFamily="34" charset="0"/>
              <a:buChar char="•"/>
            </a:pPr>
            <a:r>
              <a:rPr lang="en-US" b="0" baseline="0" dirty="0" smtClean="0"/>
              <a:t>Frame 5: That being said we usually grow diatoms at 18 degrees C in the lab, it’s quite a bit warmer in the class room which might be causing the diatoms to grow more slowly. This means it would take them longer to use up their nutrients.</a:t>
            </a:r>
          </a:p>
          <a:p>
            <a:pPr marL="685800" lvl="1" indent="-228600">
              <a:buFont typeface="+mj-lt"/>
              <a:buAutoNum type="arabicPeriod"/>
            </a:pPr>
            <a:r>
              <a:rPr lang="en-US" b="0" baseline="0" dirty="0" smtClean="0"/>
              <a:t>Frame 6: Something else we have to consider is error in how we collected our data. </a:t>
            </a:r>
          </a:p>
          <a:p>
            <a:pPr marL="1143000" lvl="2" indent="-228600">
              <a:buFont typeface="Arial" pitchFamily="34" charset="0"/>
              <a:buChar char="•"/>
            </a:pPr>
            <a:r>
              <a:rPr lang="en-US" b="0" baseline="0" dirty="0" smtClean="0"/>
              <a:t>Frame 7: It takes a long time for scientists to become good at doing cell counts, you guys haven’t gotten very much practice yet. When we are learning new techniques in the lab it’s good to remember we might not be perfect at what we are doing yet. One way to tell this would be to look at how similar the cell counts are that we averaged for each day, if they are very different than perhaps there is a lot of error in our data.</a:t>
            </a:r>
          </a:p>
          <a:p>
            <a:pPr>
              <a:buFontTx/>
              <a:buChar char="-"/>
            </a:pPr>
            <a:endParaRPr lang="en-US" b="0" baseline="0" dirty="0" smtClean="0"/>
          </a:p>
          <a:p>
            <a:r>
              <a:rPr lang="en-US" b="1" baseline="0" dirty="0" smtClean="0"/>
              <a:t>SLIDE GOAL:</a:t>
            </a:r>
            <a:endParaRPr lang="en-US" dirty="0" smtClean="0"/>
          </a:p>
          <a:p>
            <a:pPr>
              <a:buFontTx/>
              <a:buChar char="-"/>
            </a:pPr>
            <a:r>
              <a:rPr lang="en-US" b="0" baseline="0" dirty="0" smtClean="0"/>
              <a:t> Give students possible explanations for why their class data deviates from the expected results. They can use these explanations when answering their analysis questions.</a:t>
            </a:r>
          </a:p>
          <a:p>
            <a:pPr>
              <a:buFontTx/>
              <a:buChar char="-"/>
            </a:pPr>
            <a:endParaRPr lang="en-US" b="1" dirty="0" smtClean="0"/>
          </a:p>
          <a:p>
            <a:r>
              <a:rPr lang="en-US" b="1" dirty="0" smtClean="0"/>
              <a:t>NOTES:</a:t>
            </a:r>
          </a:p>
          <a:p>
            <a:pPr>
              <a:buFontTx/>
              <a:buChar char="-"/>
            </a:pPr>
            <a:r>
              <a:rPr lang="en-US" b="0" baseline="0" dirty="0" smtClean="0">
                <a:latin typeface="Calibri" charset="0"/>
              </a:rPr>
              <a:t>There are also a lot of other things that are done to maintain sterile cultures. Here is a list if you are interested in discussing this topic more fully.</a:t>
            </a:r>
          </a:p>
          <a:p>
            <a:pPr lvl="1">
              <a:buFont typeface="Arial" pitchFamily="34" charset="0"/>
              <a:buChar char="•"/>
            </a:pPr>
            <a:r>
              <a:rPr lang="en-US" b="0" baseline="0" dirty="0" smtClean="0">
                <a:latin typeface="Calibri" charset="0"/>
              </a:rPr>
              <a:t> Glassware is usually autoclaved (heated in an oven at 121+ degrees for ~10 minutes) before it’s used.</a:t>
            </a:r>
          </a:p>
          <a:p>
            <a:pPr lvl="1">
              <a:buFont typeface="Arial" pitchFamily="34" charset="0"/>
              <a:buChar char="•"/>
            </a:pPr>
            <a:r>
              <a:rPr lang="en-US" b="0" baseline="0" dirty="0" smtClean="0">
                <a:latin typeface="Calibri" charset="0"/>
              </a:rPr>
              <a:t> Media is usually autoclaved before it is used.</a:t>
            </a:r>
          </a:p>
          <a:p>
            <a:pPr lvl="1">
              <a:buFont typeface="Arial" pitchFamily="34" charset="0"/>
              <a:buChar char="•"/>
            </a:pPr>
            <a:r>
              <a:rPr lang="en-US" b="0" baseline="0" dirty="0" smtClean="0">
                <a:latin typeface="Calibri" charset="0"/>
              </a:rPr>
              <a:t> Culture top is only opened in a hood.</a:t>
            </a:r>
          </a:p>
          <a:p>
            <a:pPr lvl="1">
              <a:buFont typeface="Arial" pitchFamily="34" charset="0"/>
              <a:buChar char="•"/>
            </a:pPr>
            <a:r>
              <a:rPr lang="en-US" b="0" baseline="0" dirty="0" smtClean="0">
                <a:latin typeface="Calibri" charset="0"/>
              </a:rPr>
              <a:t> Whenever the culture top is removed the top of the flask is exposed to a flame, this kills any bacteria that might have been at the flask edge. This is also done when placing the foam top back in.</a:t>
            </a:r>
          </a:p>
          <a:p>
            <a:pPr lvl="1">
              <a:buFont typeface="Arial" pitchFamily="34" charset="0"/>
              <a:buChar char="•"/>
            </a:pPr>
            <a:r>
              <a:rPr lang="en-US" b="0" baseline="0" dirty="0" smtClean="0">
                <a:latin typeface="Calibri" charset="0"/>
              </a:rPr>
              <a:t> Gloves are used when handing the culture.</a:t>
            </a:r>
          </a:p>
          <a:p>
            <a:pPr lvl="1">
              <a:buFont typeface="Arial" pitchFamily="34" charset="0"/>
              <a:buChar char="•"/>
            </a:pPr>
            <a:r>
              <a:rPr lang="en-US" b="0" baseline="0" dirty="0" smtClean="0">
                <a:latin typeface="Calibri" charset="0"/>
              </a:rPr>
              <a:t> Ethanol is used to wipe down any surfaces the culture is opened near, including gloves.</a:t>
            </a:r>
          </a:p>
          <a:p>
            <a:pPr lvl="1">
              <a:buFont typeface="Arial" pitchFamily="34" charset="0"/>
              <a:buChar char="•"/>
            </a:pPr>
            <a:endParaRPr lang="en-US" b="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smtClean="0"/>
          </a:p>
          <a:p>
            <a:r>
              <a:rPr lang="en-US" dirty="0" smtClean="0"/>
              <a:t>- Laminar</a:t>
            </a:r>
            <a:r>
              <a:rPr lang="en-US" baseline="0" dirty="0" smtClean="0"/>
              <a:t> flow hood: Wikipedia, http://en.wikipedia.org/wiki/Laminar_flow_hood#mediaviewer/File:UV-ontsmetting_laminaire-vloeikast.JPG</a:t>
            </a: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solidFill>
                  <a:prstClr val="white"/>
                </a:solidFill>
              </a:rPr>
              <a:t>http://earthref.org/SCC</a:t>
            </a:r>
            <a:endParaRPr lang="en-US" dirty="0">
              <a:solidFill>
                <a:prstClr val="white"/>
              </a:solidFill>
            </a:endParaRPr>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 name="Date Placeholder 1"/>
          <p:cNvSpPr>
            <a:spLocks noGrp="1"/>
          </p:cNvSpPr>
          <p:nvPr>
            <p:ph type="dt" sz="half" idx="10"/>
          </p:nvPr>
        </p:nvSpPr>
        <p:spPr/>
        <p:txBody>
          <a:bodyPr/>
          <a:lstStyle/>
          <a:p>
            <a:fld id="{0195BB4C-95C3-48AE-B924-932573251E75}" type="datetimeFigureOut">
              <a:rPr lang="en-US" smtClean="0"/>
              <a:pPr/>
              <a:t>8/25/2014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0CE123C-DADB-49DA-BB23-857E84B6F4B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95BB4C-95C3-48AE-B924-932573251E75}" type="datetimeFigureOut">
              <a:rPr lang="en-US" smtClean="0"/>
              <a:pPr/>
              <a:t>8/25/2014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E0CE123C-DADB-49DA-BB23-857E84B6F4B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0195BB4C-95C3-48AE-B924-932573251E75}" type="datetimeFigureOut">
              <a:rPr lang="en-US" smtClean="0"/>
              <a:pPr/>
              <a:t>8/25/2014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dirty="0">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dirty="0">
              <a:solidFill>
                <a:prstClr val="white"/>
              </a:solidFill>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0CE123C-DADB-49DA-BB23-857E84B6F4BA}" type="slidenum">
              <a:rPr lang="en-US" smtClean="0">
                <a:solidFill>
                  <a:srgbClr val="8CADAE">
                    <a:shade val="75000"/>
                  </a:srgbClr>
                </a:solidFill>
              </a:rPr>
              <a:pPr/>
              <a:t>‹#›</a:t>
            </a:fld>
            <a:endParaRPr lang="en-US" dirty="0">
              <a:solidFill>
                <a:srgbClr val="8CADAE">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pPr defTabSz="457200"/>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pPr defTabSz="457200"/>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pPr defTabSz="457200"/>
            <a:fld id="{2699FF66-05F8-374C-B745-6BF8E34BE28D}" type="slidenum">
              <a:rPr lang="en-US" smtClean="0"/>
              <a:pPr defTabSz="45720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ducksters.com/science/ecosystems/food_chain_and_web.ph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superteacherworksheets.com/food-chains/food-web-worksheet_WMNRM.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brainpop.com/science/ecologyandbehavior/foodchain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youtube.com/watch?v=WWS9sZbGj6A"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lgn="ctr">
              <a:buNone/>
            </a:pPr>
            <a:r>
              <a:rPr lang="en-US" sz="2800" dirty="0" smtClean="0"/>
              <a:t>Using diatoms to look at growth and primary production in the context of food webs</a:t>
            </a:r>
            <a:endParaRPr lang="en-US" sz="2800"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2" name="Title 1"/>
          <p:cNvSpPr>
            <a:spLocks noGrp="1"/>
          </p:cNvSpPr>
          <p:nvPr>
            <p:ph type="ctrTitle"/>
          </p:nvPr>
        </p:nvSpPr>
        <p:spPr>
          <a:xfrm>
            <a:off x="0" y="381000"/>
            <a:ext cx="9144000" cy="1752600"/>
          </a:xfrm>
        </p:spPr>
        <p:txBody>
          <a:bodyPr anchor="ctr"/>
          <a:lstStyle/>
          <a:p>
            <a:r>
              <a:rPr lang="en-US" dirty="0" smtClean="0"/>
              <a:t>Food Webs and Primary Production</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lnSpcReduction="20000"/>
          </a:bodyPr>
          <a:lstStyle/>
          <a:p>
            <a:r>
              <a:rPr lang="en-US" dirty="0" smtClean="0"/>
              <a:t>Homework to be given for the night before:</a:t>
            </a:r>
          </a:p>
          <a:p>
            <a:pPr lvl="1"/>
            <a:r>
              <a:rPr lang="en-US" dirty="0" err="1" smtClean="0"/>
              <a:t>Webquest</a:t>
            </a:r>
            <a:r>
              <a:rPr lang="en-US" dirty="0" smtClean="0"/>
              <a:t>:  </a:t>
            </a:r>
            <a:r>
              <a:rPr lang="en-US" sz="1800" dirty="0" smtClean="0">
                <a:hlinkClick r:id="rId3"/>
              </a:rPr>
              <a:t>http://www.ducksters.com/science/ecosystems/food_chain_and_web.php</a:t>
            </a:r>
            <a:endParaRPr lang="en-US" dirty="0" smtClean="0"/>
          </a:p>
          <a:p>
            <a:pPr lvl="1"/>
            <a:r>
              <a:rPr lang="en-US" dirty="0" smtClean="0"/>
              <a:t>Super teacher worksheet, Food Web: </a:t>
            </a:r>
            <a:r>
              <a:rPr lang="en-US" sz="1800" dirty="0" smtClean="0">
                <a:hlinkClick r:id="rId4"/>
              </a:rPr>
              <a:t>http://www.superteacherworksheets.com/food-chains/food-web-worksheet_WMNRM.pdf</a:t>
            </a:r>
            <a:endParaRPr lang="en-US" dirty="0" smtClean="0"/>
          </a:p>
          <a:p>
            <a:r>
              <a:rPr lang="en-US" dirty="0" smtClean="0"/>
              <a:t>Hypothesizing</a:t>
            </a:r>
          </a:p>
          <a:p>
            <a:pPr lvl="1"/>
            <a:r>
              <a:rPr lang="en-US" dirty="0" smtClean="0"/>
              <a:t>With words: </a:t>
            </a:r>
            <a:r>
              <a:rPr lang="en-US" sz="2400" dirty="0" smtClean="0"/>
              <a:t>How does nutrient availability impact primary production?</a:t>
            </a:r>
          </a:p>
          <a:p>
            <a:pPr lvl="1"/>
            <a:r>
              <a:rPr lang="en-US" sz="2400" dirty="0" smtClean="0"/>
              <a:t>With graphs: What graph’s pattern do you expect to see in each different treatment? </a:t>
            </a:r>
            <a:endParaRPr lang="en-US" dirty="0" smtClean="0"/>
          </a:p>
          <a:p>
            <a:r>
              <a:rPr lang="en-US" dirty="0" smtClean="0"/>
              <a:t>Play </a:t>
            </a:r>
            <a:r>
              <a:rPr lang="en-US" dirty="0" err="1" smtClean="0"/>
              <a:t>Brainpop</a:t>
            </a:r>
            <a:r>
              <a:rPr lang="en-US" dirty="0" smtClean="0"/>
              <a:t> video, Food Chains</a:t>
            </a:r>
          </a:p>
          <a:p>
            <a:pPr lvl="1"/>
            <a:r>
              <a:rPr lang="en-US" dirty="0" err="1" smtClean="0"/>
              <a:t>Brainpop</a:t>
            </a:r>
            <a:r>
              <a:rPr lang="en-US" dirty="0" smtClean="0"/>
              <a:t> quiz</a:t>
            </a:r>
          </a:p>
          <a:p>
            <a:pPr lvl="1"/>
            <a:r>
              <a:rPr lang="en-US" dirty="0" smtClean="0"/>
              <a:t>A subscription to </a:t>
            </a:r>
            <a:r>
              <a:rPr lang="en-US" dirty="0" err="1" smtClean="0"/>
              <a:t>Brainpop</a:t>
            </a:r>
            <a:r>
              <a:rPr lang="en-US" dirty="0" smtClean="0"/>
              <a:t> is required for this video</a:t>
            </a:r>
            <a:endParaRPr lang="en-US" dirty="0"/>
          </a:p>
        </p:txBody>
      </p:sp>
      <p:sp>
        <p:nvSpPr>
          <p:cNvPr id="2" name="Title 1"/>
          <p:cNvSpPr>
            <a:spLocks noGrp="1"/>
          </p:cNvSpPr>
          <p:nvPr>
            <p:ph type="title"/>
          </p:nvPr>
        </p:nvSpPr>
        <p:spPr/>
        <p:txBody>
          <a:bodyPr/>
          <a:lstStyle/>
          <a:p>
            <a:r>
              <a:rPr lang="en-US" dirty="0" smtClean="0"/>
              <a:t>Engage overview</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682752" y="1447800"/>
            <a:ext cx="3813048" cy="4651248"/>
          </a:xfrm>
        </p:spPr>
        <p:txBody>
          <a:bodyPr/>
          <a:lstStyle/>
          <a:p>
            <a:pPr lvl="0" algn="ctr">
              <a:buNone/>
            </a:pPr>
            <a:r>
              <a:rPr lang="en-US" sz="3600" dirty="0" smtClean="0"/>
              <a:t>How does nutrient availability impact primary production?</a:t>
            </a:r>
          </a:p>
          <a:p>
            <a:endParaRPr lang="en-US" dirty="0"/>
          </a:p>
        </p:txBody>
      </p:sp>
      <p:sp>
        <p:nvSpPr>
          <p:cNvPr id="3" name="Title 2"/>
          <p:cNvSpPr>
            <a:spLocks noGrp="1"/>
          </p:cNvSpPr>
          <p:nvPr>
            <p:ph type="title"/>
          </p:nvPr>
        </p:nvSpPr>
        <p:spPr/>
        <p:txBody>
          <a:bodyPr/>
          <a:lstStyle/>
          <a:p>
            <a:r>
              <a:rPr lang="en-US" dirty="0" smtClean="0"/>
              <a:t>Hypothesizing: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3" descr="C:\Users\Sarah\AppData\Local\Microsoft\Windows\Temporary Internet Files\Content.IE5\HIAU08D5\MC900435075[1].wmf"/>
          <p:cNvPicPr>
            <a:picLocks noChangeAspect="1" noChangeArrowheads="1"/>
          </p:cNvPicPr>
          <p:nvPr/>
        </p:nvPicPr>
        <p:blipFill>
          <a:blip r:embed="rId3" cstate="print"/>
          <a:srcRect/>
          <a:stretch>
            <a:fillRect/>
          </a:stretch>
        </p:blipFill>
        <p:spPr bwMode="auto">
          <a:xfrm>
            <a:off x="228600" y="4263389"/>
            <a:ext cx="1981200" cy="2137411"/>
          </a:xfrm>
          <a:prstGeom prst="rect">
            <a:avLst/>
          </a:prstGeom>
          <a:noFill/>
        </p:spPr>
      </p:pic>
      <p:pic>
        <p:nvPicPr>
          <p:cNvPr id="69640" name="Picture 8" descr="http://upload.wikimedia.org/wikipedia/commons/e/eb/Ash_Tree_-_geograph.org.uk_-_590710.jpg"/>
          <p:cNvPicPr>
            <a:picLocks noChangeAspect="1" noChangeArrowheads="1"/>
          </p:cNvPicPr>
          <p:nvPr/>
        </p:nvPicPr>
        <p:blipFill>
          <a:blip r:embed="rId4" cstate="print"/>
          <a:srcRect t="5000" b="21250"/>
          <a:stretch>
            <a:fillRect/>
          </a:stretch>
        </p:blipFill>
        <p:spPr bwMode="auto">
          <a:xfrm>
            <a:off x="4343400" y="1828800"/>
            <a:ext cx="4572000" cy="44958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
        <p:nvSpPr>
          <p:cNvPr id="2" name="Content Placeholder 1"/>
          <p:cNvSpPr>
            <a:spLocks noGrp="1"/>
          </p:cNvSpPr>
          <p:nvPr>
            <p:ph sz="quarter" idx="4294967295"/>
          </p:nvPr>
        </p:nvSpPr>
        <p:spPr>
          <a:xfrm>
            <a:off x="228600" y="1295400"/>
            <a:ext cx="8686800" cy="1143000"/>
          </a:xfrm>
          <a:solidFill>
            <a:schemeClr val="accent5"/>
          </a:solidFill>
        </p:spPr>
        <p:txBody>
          <a:bodyPr>
            <a:normAutofit/>
          </a:bodyPr>
          <a:lstStyle/>
          <a:p>
            <a:pPr lvl="0" algn="ctr">
              <a:buNone/>
            </a:pPr>
            <a:r>
              <a:rPr lang="en-US" sz="3200" dirty="0" smtClean="0">
                <a:solidFill>
                  <a:schemeClr val="bg1"/>
                </a:solidFill>
              </a:rPr>
              <a:t>If we set up and experiment and give a primary producer different amounts of nutrients: </a:t>
            </a:r>
          </a:p>
          <a:p>
            <a:endParaRPr lang="en-US" dirty="0"/>
          </a:p>
        </p:txBody>
      </p:sp>
      <p:pic>
        <p:nvPicPr>
          <p:cNvPr id="69640" name="Picture 8" descr="http://upload.wikimedia.org/wikipedia/commons/e/eb/Ash_Tree_-_geograph.org.uk_-_590710.jpg"/>
          <p:cNvPicPr>
            <a:picLocks noChangeAspect="1" noChangeArrowheads="1"/>
          </p:cNvPicPr>
          <p:nvPr/>
        </p:nvPicPr>
        <p:blipFill>
          <a:blip r:embed="rId3" cstate="print"/>
          <a:srcRect t="5000" b="21250"/>
          <a:stretch>
            <a:fillRect/>
          </a:stretch>
        </p:blipFill>
        <p:spPr bwMode="auto">
          <a:xfrm>
            <a:off x="914400" y="2895600"/>
            <a:ext cx="2057400" cy="2023110"/>
          </a:xfrm>
          <a:prstGeom prst="rect">
            <a:avLst/>
          </a:prstGeom>
          <a:noFill/>
        </p:spPr>
      </p:pic>
      <p:sp>
        <p:nvSpPr>
          <p:cNvPr id="8" name="TextBox 7"/>
          <p:cNvSpPr txBox="1"/>
          <p:nvPr/>
        </p:nvSpPr>
        <p:spPr>
          <a:xfrm>
            <a:off x="914400" y="5181600"/>
            <a:ext cx="1981200" cy="954107"/>
          </a:xfrm>
          <a:prstGeom prst="rect">
            <a:avLst/>
          </a:prstGeom>
          <a:noFill/>
        </p:spPr>
        <p:txBody>
          <a:bodyPr wrap="square" rtlCol="0">
            <a:spAutoFit/>
          </a:bodyPr>
          <a:lstStyle/>
          <a:p>
            <a:pPr lvl="0" algn="ctr"/>
            <a:r>
              <a:rPr lang="en-US" sz="2800" dirty="0" smtClean="0"/>
              <a:t>Low</a:t>
            </a:r>
          </a:p>
          <a:p>
            <a:pPr lvl="0" algn="ctr"/>
            <a:r>
              <a:rPr lang="en-US" sz="2800" dirty="0" smtClean="0"/>
              <a:t>Nutrients</a:t>
            </a:r>
          </a:p>
        </p:txBody>
      </p:sp>
      <p:sp>
        <p:nvSpPr>
          <p:cNvPr id="11" name="TextBox 10"/>
          <p:cNvSpPr txBox="1"/>
          <p:nvPr/>
        </p:nvSpPr>
        <p:spPr>
          <a:xfrm>
            <a:off x="6400800" y="5257800"/>
            <a:ext cx="2057400" cy="954107"/>
          </a:xfrm>
          <a:prstGeom prst="rect">
            <a:avLst/>
          </a:prstGeom>
          <a:noFill/>
        </p:spPr>
        <p:txBody>
          <a:bodyPr wrap="square" rtlCol="0">
            <a:spAutoFit/>
          </a:bodyPr>
          <a:lstStyle/>
          <a:p>
            <a:pPr lvl="0" algn="ctr"/>
            <a:r>
              <a:rPr lang="en-US" sz="2800" dirty="0" smtClean="0"/>
              <a:t>High</a:t>
            </a:r>
          </a:p>
          <a:p>
            <a:pPr lvl="0" algn="ctr"/>
            <a:r>
              <a:rPr lang="en-US" sz="2800" dirty="0" smtClean="0"/>
              <a:t>Nutrients</a:t>
            </a:r>
          </a:p>
        </p:txBody>
      </p:sp>
      <p:sp>
        <p:nvSpPr>
          <p:cNvPr id="12" name="TextBox 11"/>
          <p:cNvSpPr txBox="1"/>
          <p:nvPr/>
        </p:nvSpPr>
        <p:spPr>
          <a:xfrm>
            <a:off x="3657600" y="5181600"/>
            <a:ext cx="2057400" cy="954107"/>
          </a:xfrm>
          <a:prstGeom prst="rect">
            <a:avLst/>
          </a:prstGeom>
          <a:noFill/>
        </p:spPr>
        <p:txBody>
          <a:bodyPr wrap="square" rtlCol="0">
            <a:spAutoFit/>
          </a:bodyPr>
          <a:lstStyle/>
          <a:p>
            <a:pPr lvl="0" algn="ctr"/>
            <a:r>
              <a:rPr lang="en-US" sz="2800" dirty="0" smtClean="0"/>
              <a:t>Medium</a:t>
            </a:r>
          </a:p>
          <a:p>
            <a:pPr lvl="0" algn="ctr"/>
            <a:r>
              <a:rPr lang="en-US" sz="2800" dirty="0" smtClean="0"/>
              <a:t>Nutrients</a:t>
            </a:r>
          </a:p>
        </p:txBody>
      </p:sp>
      <p:pic>
        <p:nvPicPr>
          <p:cNvPr id="13" name="Picture 8" descr="http://upload.wikimedia.org/wikipedia/commons/e/eb/Ash_Tree_-_geograph.org.uk_-_590710.jpg"/>
          <p:cNvPicPr>
            <a:picLocks noChangeAspect="1" noChangeArrowheads="1"/>
          </p:cNvPicPr>
          <p:nvPr/>
        </p:nvPicPr>
        <p:blipFill>
          <a:blip r:embed="rId3" cstate="print"/>
          <a:srcRect t="5000" b="21250"/>
          <a:stretch>
            <a:fillRect/>
          </a:stretch>
        </p:blipFill>
        <p:spPr bwMode="auto">
          <a:xfrm>
            <a:off x="6400800" y="2895600"/>
            <a:ext cx="2057400" cy="2023110"/>
          </a:xfrm>
          <a:prstGeom prst="rect">
            <a:avLst/>
          </a:prstGeom>
          <a:noFill/>
        </p:spPr>
      </p:pic>
      <p:pic>
        <p:nvPicPr>
          <p:cNvPr id="14" name="Picture 8" descr="http://upload.wikimedia.org/wikipedia/commons/e/eb/Ash_Tree_-_geograph.org.uk_-_590710.jpg"/>
          <p:cNvPicPr>
            <a:picLocks noChangeAspect="1" noChangeArrowheads="1"/>
          </p:cNvPicPr>
          <p:nvPr/>
        </p:nvPicPr>
        <p:blipFill>
          <a:blip r:embed="rId3" cstate="print"/>
          <a:srcRect t="5000" b="21250"/>
          <a:stretch>
            <a:fillRect/>
          </a:stretch>
        </p:blipFill>
        <p:spPr bwMode="auto">
          <a:xfrm>
            <a:off x="3733800" y="2895600"/>
            <a:ext cx="2057400" cy="2023110"/>
          </a:xfrm>
          <a:prstGeom prst="rect">
            <a:avLst/>
          </a:prstGeom>
          <a:noFill/>
        </p:spPr>
      </p:pic>
      <p:sp>
        <p:nvSpPr>
          <p:cNvPr id="16" name="TextBox 15"/>
          <p:cNvSpPr txBox="1"/>
          <p:nvPr/>
        </p:nvSpPr>
        <p:spPr>
          <a:xfrm>
            <a:off x="762000" y="381000"/>
            <a:ext cx="7543800" cy="584775"/>
          </a:xfrm>
          <a:prstGeom prst="rect">
            <a:avLst/>
          </a:prstGeom>
          <a:noFill/>
        </p:spPr>
        <p:txBody>
          <a:bodyPr wrap="square" rtlCol="0">
            <a:spAutoFit/>
          </a:bodyPr>
          <a:lstStyle/>
          <a:p>
            <a:pPr algn="ctr"/>
            <a:r>
              <a:rPr lang="en-US" sz="3200" dirty="0" smtClean="0"/>
              <a:t>Nutrients =		</a:t>
            </a:r>
            <a:endParaRPr lang="en-US" sz="3200" dirty="0"/>
          </a:p>
        </p:txBody>
      </p:sp>
      <p:sp>
        <p:nvSpPr>
          <p:cNvPr id="17" name="Oval 16"/>
          <p:cNvSpPr/>
          <p:nvPr/>
        </p:nvSpPr>
        <p:spPr>
          <a:xfrm>
            <a:off x="5105400" y="3810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val 18"/>
          <p:cNvSpPr/>
          <p:nvPr/>
        </p:nvSpPr>
        <p:spPr>
          <a:xfrm>
            <a:off x="4953000" y="7620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0" name="Oval 19"/>
          <p:cNvSpPr/>
          <p:nvPr/>
        </p:nvSpPr>
        <p:spPr>
          <a:xfrm>
            <a:off x="5410200" y="533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Oval 20"/>
          <p:cNvSpPr/>
          <p:nvPr/>
        </p:nvSpPr>
        <p:spPr>
          <a:xfrm>
            <a:off x="5257800" y="83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p:cNvSpPr/>
          <p:nvPr/>
        </p:nvSpPr>
        <p:spPr>
          <a:xfrm>
            <a:off x="5715000" y="2286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Oval 22"/>
          <p:cNvSpPr/>
          <p:nvPr/>
        </p:nvSpPr>
        <p:spPr>
          <a:xfrm>
            <a:off x="5867400" y="68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4" name="Oval 23"/>
          <p:cNvSpPr/>
          <p:nvPr/>
        </p:nvSpPr>
        <p:spPr>
          <a:xfrm>
            <a:off x="5638800" y="83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37" name="Group 36"/>
          <p:cNvGrpSpPr/>
          <p:nvPr/>
        </p:nvGrpSpPr>
        <p:grpSpPr>
          <a:xfrm>
            <a:off x="6477000" y="4495800"/>
            <a:ext cx="457200" cy="381000"/>
            <a:chOff x="6477000" y="4495800"/>
            <a:chExt cx="457200" cy="381000"/>
          </a:xfrm>
        </p:grpSpPr>
        <p:sp>
          <p:nvSpPr>
            <p:cNvPr id="25" name="Oval 24"/>
            <p:cNvSpPr/>
            <p:nvPr/>
          </p:nvSpPr>
          <p:spPr>
            <a:xfrm>
              <a:off x="64770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Oval 25"/>
            <p:cNvSpPr/>
            <p:nvPr/>
          </p:nvSpPr>
          <p:spPr>
            <a:xfrm>
              <a:off x="64770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7" name="Oval 26"/>
            <p:cNvSpPr/>
            <p:nvPr/>
          </p:nvSpPr>
          <p:spPr>
            <a:xfrm>
              <a:off x="67818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Oval 27"/>
            <p:cNvSpPr/>
            <p:nvPr/>
          </p:nvSpPr>
          <p:spPr>
            <a:xfrm>
              <a:off x="6705600" y="464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8" name="Group 37"/>
          <p:cNvGrpSpPr/>
          <p:nvPr/>
        </p:nvGrpSpPr>
        <p:grpSpPr>
          <a:xfrm rot="10330044">
            <a:off x="6958029" y="4448976"/>
            <a:ext cx="457200" cy="381000"/>
            <a:chOff x="6477000" y="4495800"/>
            <a:chExt cx="457200" cy="381000"/>
          </a:xfrm>
        </p:grpSpPr>
        <p:sp>
          <p:nvSpPr>
            <p:cNvPr id="39" name="Oval 38"/>
            <p:cNvSpPr/>
            <p:nvPr/>
          </p:nvSpPr>
          <p:spPr>
            <a:xfrm>
              <a:off x="64770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0" name="Oval 39"/>
            <p:cNvSpPr/>
            <p:nvPr/>
          </p:nvSpPr>
          <p:spPr>
            <a:xfrm>
              <a:off x="64770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1" name="Oval 40"/>
            <p:cNvSpPr/>
            <p:nvPr/>
          </p:nvSpPr>
          <p:spPr>
            <a:xfrm>
              <a:off x="67818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2" name="Oval 41"/>
            <p:cNvSpPr/>
            <p:nvPr/>
          </p:nvSpPr>
          <p:spPr>
            <a:xfrm>
              <a:off x="6705600" y="464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3" name="Group 42"/>
          <p:cNvGrpSpPr/>
          <p:nvPr/>
        </p:nvGrpSpPr>
        <p:grpSpPr>
          <a:xfrm>
            <a:off x="7924800" y="4495800"/>
            <a:ext cx="457200" cy="381000"/>
            <a:chOff x="6477000" y="4495800"/>
            <a:chExt cx="457200" cy="381000"/>
          </a:xfrm>
        </p:grpSpPr>
        <p:sp>
          <p:nvSpPr>
            <p:cNvPr id="44" name="Oval 43"/>
            <p:cNvSpPr/>
            <p:nvPr/>
          </p:nvSpPr>
          <p:spPr>
            <a:xfrm>
              <a:off x="64770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5" name="Oval 44"/>
            <p:cNvSpPr/>
            <p:nvPr/>
          </p:nvSpPr>
          <p:spPr>
            <a:xfrm>
              <a:off x="64770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6" name="Oval 45"/>
            <p:cNvSpPr/>
            <p:nvPr/>
          </p:nvSpPr>
          <p:spPr>
            <a:xfrm>
              <a:off x="67818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7" name="Oval 46"/>
            <p:cNvSpPr/>
            <p:nvPr/>
          </p:nvSpPr>
          <p:spPr>
            <a:xfrm>
              <a:off x="6705600" y="464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8" name="Group 47"/>
          <p:cNvGrpSpPr/>
          <p:nvPr/>
        </p:nvGrpSpPr>
        <p:grpSpPr>
          <a:xfrm>
            <a:off x="7467600" y="4495800"/>
            <a:ext cx="457200" cy="381000"/>
            <a:chOff x="6477000" y="4495800"/>
            <a:chExt cx="457200" cy="381000"/>
          </a:xfrm>
        </p:grpSpPr>
        <p:sp>
          <p:nvSpPr>
            <p:cNvPr id="49" name="Oval 48"/>
            <p:cNvSpPr/>
            <p:nvPr/>
          </p:nvSpPr>
          <p:spPr>
            <a:xfrm>
              <a:off x="64770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0" name="Oval 49"/>
            <p:cNvSpPr/>
            <p:nvPr/>
          </p:nvSpPr>
          <p:spPr>
            <a:xfrm>
              <a:off x="64770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1" name="Oval 50"/>
            <p:cNvSpPr/>
            <p:nvPr/>
          </p:nvSpPr>
          <p:spPr>
            <a:xfrm>
              <a:off x="67818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2" name="Oval 51"/>
            <p:cNvSpPr/>
            <p:nvPr/>
          </p:nvSpPr>
          <p:spPr>
            <a:xfrm>
              <a:off x="6705600" y="464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54" name="Oval 53"/>
          <p:cNvSpPr/>
          <p:nvPr/>
        </p:nvSpPr>
        <p:spPr>
          <a:xfrm>
            <a:off x="38100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5" name="Oval 54"/>
          <p:cNvSpPr/>
          <p:nvPr/>
        </p:nvSpPr>
        <p:spPr>
          <a:xfrm>
            <a:off x="38100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6" name="Oval 55"/>
          <p:cNvSpPr/>
          <p:nvPr/>
        </p:nvSpPr>
        <p:spPr>
          <a:xfrm>
            <a:off x="41148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9" name="Oval 58"/>
          <p:cNvSpPr/>
          <p:nvPr/>
        </p:nvSpPr>
        <p:spPr>
          <a:xfrm rot="10330044">
            <a:off x="4609984" y="4655741"/>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1" name="Oval 60"/>
          <p:cNvSpPr/>
          <p:nvPr/>
        </p:nvSpPr>
        <p:spPr>
          <a:xfrm rot="10330044">
            <a:off x="4308028" y="4697279"/>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5" name="Oval 64"/>
          <p:cNvSpPr/>
          <p:nvPr/>
        </p:nvSpPr>
        <p:spPr>
          <a:xfrm>
            <a:off x="52578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6" name="Oval 65"/>
          <p:cNvSpPr/>
          <p:nvPr/>
        </p:nvSpPr>
        <p:spPr>
          <a:xfrm>
            <a:off x="55626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7" name="Oval 66"/>
          <p:cNvSpPr/>
          <p:nvPr/>
        </p:nvSpPr>
        <p:spPr>
          <a:xfrm>
            <a:off x="5486400" y="464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0" name="Oval 69"/>
          <p:cNvSpPr/>
          <p:nvPr/>
        </p:nvSpPr>
        <p:spPr>
          <a:xfrm>
            <a:off x="48006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1" name="Oval 70"/>
          <p:cNvSpPr/>
          <p:nvPr/>
        </p:nvSpPr>
        <p:spPr>
          <a:xfrm>
            <a:off x="5105400" y="44958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5" name="Oval 74"/>
          <p:cNvSpPr/>
          <p:nvPr/>
        </p:nvSpPr>
        <p:spPr>
          <a:xfrm>
            <a:off x="9906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9" name="Oval 78"/>
          <p:cNvSpPr/>
          <p:nvPr/>
        </p:nvSpPr>
        <p:spPr>
          <a:xfrm rot="10330044">
            <a:off x="1609874" y="4581674"/>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1" name="Oval 80"/>
          <p:cNvSpPr/>
          <p:nvPr/>
        </p:nvSpPr>
        <p:spPr>
          <a:xfrm rot="10330044">
            <a:off x="1305074" y="4638526"/>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6" name="Oval 85"/>
          <p:cNvSpPr/>
          <p:nvPr/>
        </p:nvSpPr>
        <p:spPr>
          <a:xfrm>
            <a:off x="2743200" y="46482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9" name="Oval 88"/>
          <p:cNvSpPr/>
          <p:nvPr/>
        </p:nvSpPr>
        <p:spPr>
          <a:xfrm>
            <a:off x="2438400" y="45720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0" name="Oval 89"/>
          <p:cNvSpPr/>
          <p:nvPr/>
        </p:nvSpPr>
        <p:spPr>
          <a:xfrm>
            <a:off x="1981200" y="4724400"/>
            <a:ext cx="152400" cy="1524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96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8" grpId="0"/>
      <p:bldP spid="11" grpId="0"/>
      <p:bldP spid="12" grpId="0"/>
      <p:bldP spid="16" grpId="0"/>
      <p:bldP spid="17" grpId="0" animBg="1"/>
      <p:bldP spid="19" grpId="0" animBg="1"/>
      <p:bldP spid="20" grpId="0" animBg="1"/>
      <p:bldP spid="21" grpId="0" animBg="1"/>
      <p:bldP spid="22" grpId="0" animBg="1"/>
      <p:bldP spid="23" grpId="0" animBg="1"/>
      <p:bldP spid="24" grpId="0" animBg="1"/>
      <p:bldP spid="54" grpId="0" animBg="1"/>
      <p:bldP spid="55" grpId="0" animBg="1"/>
      <p:bldP spid="56" grpId="0" animBg="1"/>
      <p:bldP spid="59" grpId="0" animBg="1"/>
      <p:bldP spid="61" grpId="0" animBg="1"/>
      <p:bldP spid="65" grpId="0" animBg="1"/>
      <p:bldP spid="66" grpId="0" animBg="1"/>
      <p:bldP spid="67" grpId="0" animBg="1"/>
      <p:bldP spid="70" grpId="0" animBg="1"/>
      <p:bldP spid="71" grpId="0" animBg="1"/>
      <p:bldP spid="75" grpId="0" animBg="1"/>
      <p:bldP spid="79" grpId="0" animBg="1"/>
      <p:bldP spid="81" grpId="0" animBg="1"/>
      <p:bldP spid="86" grpId="0" animBg="1"/>
      <p:bldP spid="89" grpId="0" animBg="1"/>
      <p:bldP spid="9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Hypothesizing: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8" name="TextBox 7"/>
          <p:cNvSpPr txBox="1"/>
          <p:nvPr/>
        </p:nvSpPr>
        <p:spPr>
          <a:xfrm>
            <a:off x="304800" y="1600200"/>
            <a:ext cx="5715000" cy="2369880"/>
          </a:xfrm>
          <a:prstGeom prst="rect">
            <a:avLst/>
          </a:prstGeom>
          <a:noFill/>
        </p:spPr>
        <p:txBody>
          <a:bodyPr wrap="square" rtlCol="0">
            <a:spAutoFit/>
          </a:bodyPr>
          <a:lstStyle/>
          <a:p>
            <a:pPr lvl="0" algn="ctr"/>
            <a:r>
              <a:rPr lang="en-US" sz="4000" dirty="0" smtClean="0"/>
              <a:t>What graph’s pattern do you expect to see in each different treatment? </a:t>
            </a:r>
          </a:p>
          <a:p>
            <a:pPr algn="ctr"/>
            <a:endParaRPr lang="en-US" sz="2800" dirty="0"/>
          </a:p>
        </p:txBody>
      </p:sp>
      <p:grpSp>
        <p:nvGrpSpPr>
          <p:cNvPr id="19" name="Group 18"/>
          <p:cNvGrpSpPr/>
          <p:nvPr/>
        </p:nvGrpSpPr>
        <p:grpSpPr>
          <a:xfrm>
            <a:off x="-76200" y="4521862"/>
            <a:ext cx="6684816" cy="2107538"/>
            <a:chOff x="685801" y="4191000"/>
            <a:chExt cx="6684816" cy="2107538"/>
          </a:xfrm>
        </p:grpSpPr>
        <p:pic>
          <p:nvPicPr>
            <p:cNvPr id="10" name="Picture 8" descr="http://upload.wikimedia.org/wikipedia/commons/e/eb/Ash_Tree_-_geograph.org.uk_-_590710.jpg"/>
            <p:cNvPicPr>
              <a:picLocks noChangeAspect="1" noChangeArrowheads="1"/>
            </p:cNvPicPr>
            <p:nvPr/>
          </p:nvPicPr>
          <p:blipFill>
            <a:blip r:embed="rId3" cstate="print"/>
            <a:srcRect t="5000" b="21250"/>
            <a:stretch>
              <a:fillRect/>
            </a:stretch>
          </p:blipFill>
          <p:spPr bwMode="auto">
            <a:xfrm>
              <a:off x="1066800" y="4191710"/>
              <a:ext cx="1381097" cy="1372310"/>
            </a:xfrm>
            <a:prstGeom prst="rect">
              <a:avLst/>
            </a:prstGeom>
            <a:noFill/>
          </p:spPr>
        </p:pic>
        <p:sp>
          <p:nvSpPr>
            <p:cNvPr id="11" name="TextBox 10"/>
            <p:cNvSpPr txBox="1"/>
            <p:nvPr/>
          </p:nvSpPr>
          <p:spPr>
            <a:xfrm>
              <a:off x="685801" y="5590652"/>
              <a:ext cx="2181320" cy="707886"/>
            </a:xfrm>
            <a:prstGeom prst="rect">
              <a:avLst/>
            </a:prstGeom>
            <a:noFill/>
          </p:spPr>
          <p:txBody>
            <a:bodyPr wrap="square" rtlCol="0">
              <a:spAutoFit/>
            </a:bodyPr>
            <a:lstStyle/>
            <a:p>
              <a:pPr lvl="0" algn="ctr"/>
              <a:r>
                <a:rPr lang="en-US" sz="2000" dirty="0" smtClean="0"/>
                <a:t>Low Nutrients</a:t>
              </a:r>
            </a:p>
          </p:txBody>
        </p:sp>
        <p:sp>
          <p:nvSpPr>
            <p:cNvPr id="12" name="TextBox 11"/>
            <p:cNvSpPr txBox="1"/>
            <p:nvPr/>
          </p:nvSpPr>
          <p:spPr>
            <a:xfrm>
              <a:off x="5105400" y="5641630"/>
              <a:ext cx="2265217" cy="400110"/>
            </a:xfrm>
            <a:prstGeom prst="rect">
              <a:avLst/>
            </a:prstGeom>
            <a:noFill/>
          </p:spPr>
          <p:txBody>
            <a:bodyPr wrap="square" rtlCol="0">
              <a:spAutoFit/>
            </a:bodyPr>
            <a:lstStyle/>
            <a:p>
              <a:pPr lvl="0" algn="ctr"/>
              <a:r>
                <a:rPr lang="en-US" sz="2000" dirty="0" smtClean="0"/>
                <a:t>High Nutrients</a:t>
              </a:r>
            </a:p>
          </p:txBody>
        </p:sp>
        <p:sp>
          <p:nvSpPr>
            <p:cNvPr id="13" name="TextBox 12"/>
            <p:cNvSpPr txBox="1"/>
            <p:nvPr/>
          </p:nvSpPr>
          <p:spPr>
            <a:xfrm>
              <a:off x="2590802" y="5589942"/>
              <a:ext cx="2694708" cy="400110"/>
            </a:xfrm>
            <a:prstGeom prst="rect">
              <a:avLst/>
            </a:prstGeom>
            <a:noFill/>
          </p:spPr>
          <p:txBody>
            <a:bodyPr wrap="square" rtlCol="0">
              <a:spAutoFit/>
            </a:bodyPr>
            <a:lstStyle/>
            <a:p>
              <a:pPr lvl="0" algn="ctr"/>
              <a:r>
                <a:rPr lang="en-US" sz="2000" dirty="0" smtClean="0"/>
                <a:t>Medium Nutrients</a:t>
              </a:r>
            </a:p>
          </p:txBody>
        </p:sp>
        <p:pic>
          <p:nvPicPr>
            <p:cNvPr id="17" name="Picture 8" descr="http://upload.wikimedia.org/wikipedia/commons/e/eb/Ash_Tree_-_geograph.org.uk_-_590710.jpg"/>
            <p:cNvPicPr>
              <a:picLocks noChangeAspect="1" noChangeArrowheads="1"/>
            </p:cNvPicPr>
            <p:nvPr/>
          </p:nvPicPr>
          <p:blipFill>
            <a:blip r:embed="rId3" cstate="print"/>
            <a:srcRect t="5000" b="21250"/>
            <a:stretch>
              <a:fillRect/>
            </a:stretch>
          </p:blipFill>
          <p:spPr bwMode="auto">
            <a:xfrm>
              <a:off x="5553103" y="4191000"/>
              <a:ext cx="1381097" cy="1372310"/>
            </a:xfrm>
            <a:prstGeom prst="rect">
              <a:avLst/>
            </a:prstGeom>
            <a:noFill/>
          </p:spPr>
        </p:pic>
        <p:pic>
          <p:nvPicPr>
            <p:cNvPr id="18" name="Picture 8" descr="http://upload.wikimedia.org/wikipedia/commons/e/eb/Ash_Tree_-_geograph.org.uk_-_590710.jpg"/>
            <p:cNvPicPr>
              <a:picLocks noChangeAspect="1" noChangeArrowheads="1"/>
            </p:cNvPicPr>
            <p:nvPr/>
          </p:nvPicPr>
          <p:blipFill>
            <a:blip r:embed="rId3" cstate="print"/>
            <a:srcRect t="5000" b="21250"/>
            <a:stretch>
              <a:fillRect/>
            </a:stretch>
          </p:blipFill>
          <p:spPr bwMode="auto">
            <a:xfrm>
              <a:off x="3276600" y="4191000"/>
              <a:ext cx="1381097" cy="1372310"/>
            </a:xfrm>
            <a:prstGeom prst="rect">
              <a:avLst/>
            </a:prstGeom>
            <a:noFill/>
          </p:spPr>
        </p:pic>
      </p:grpSp>
      <p:pic>
        <p:nvPicPr>
          <p:cNvPr id="20" name="Picture 19" descr="graphs new.JPG"/>
          <p:cNvPicPr/>
          <p:nvPr/>
        </p:nvPicPr>
        <p:blipFill>
          <a:blip r:embed="rId4" cstate="print"/>
          <a:srcRect l="1694"/>
          <a:stretch>
            <a:fillRect/>
          </a:stretch>
        </p:blipFill>
        <p:spPr>
          <a:xfrm>
            <a:off x="6096000" y="1600200"/>
            <a:ext cx="2743200" cy="2775858"/>
          </a:xfrm>
          <a:prstGeom prst="rect">
            <a:avLst/>
          </a:prstGeom>
        </p:spPr>
      </p:pic>
      <p:sp>
        <p:nvSpPr>
          <p:cNvPr id="38" name="Oval 37"/>
          <p:cNvSpPr/>
          <p:nvPr/>
        </p:nvSpPr>
        <p:spPr>
          <a:xfrm>
            <a:off x="25908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9" name="Oval 38"/>
          <p:cNvSpPr/>
          <p:nvPr/>
        </p:nvSpPr>
        <p:spPr>
          <a:xfrm>
            <a:off x="27432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0" name="Oval 39"/>
          <p:cNvSpPr/>
          <p:nvPr/>
        </p:nvSpPr>
        <p:spPr>
          <a:xfrm>
            <a:off x="30480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1" name="Oval 40"/>
          <p:cNvSpPr/>
          <p:nvPr/>
        </p:nvSpPr>
        <p:spPr>
          <a:xfrm rot="10330044">
            <a:off x="3548732" y="5643637"/>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2" name="Oval 41"/>
          <p:cNvSpPr/>
          <p:nvPr/>
        </p:nvSpPr>
        <p:spPr>
          <a:xfrm rot="10330044">
            <a:off x="3246776" y="5719837"/>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3" name="Oval 42"/>
          <p:cNvSpPr/>
          <p:nvPr/>
        </p:nvSpPr>
        <p:spPr>
          <a:xfrm>
            <a:off x="35052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4" name="Oval 43"/>
          <p:cNvSpPr/>
          <p:nvPr/>
        </p:nvSpPr>
        <p:spPr>
          <a:xfrm>
            <a:off x="28194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5" name="Oval 44"/>
          <p:cNvSpPr/>
          <p:nvPr/>
        </p:nvSpPr>
        <p:spPr>
          <a:xfrm>
            <a:off x="29718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6" name="Oval 45"/>
          <p:cNvSpPr/>
          <p:nvPr/>
        </p:nvSpPr>
        <p:spPr>
          <a:xfrm>
            <a:off x="3733800" y="57150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7" name="Oval 46"/>
          <p:cNvSpPr/>
          <p:nvPr/>
        </p:nvSpPr>
        <p:spPr>
          <a:xfrm>
            <a:off x="33528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8" name="Oval 47"/>
          <p:cNvSpPr/>
          <p:nvPr/>
        </p:nvSpPr>
        <p:spPr>
          <a:xfrm>
            <a:off x="533400" y="57150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9" name="Oval 48"/>
          <p:cNvSpPr/>
          <p:nvPr/>
        </p:nvSpPr>
        <p:spPr>
          <a:xfrm rot="10330044">
            <a:off x="690637" y="5796037"/>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0" name="Oval 49"/>
          <p:cNvSpPr/>
          <p:nvPr/>
        </p:nvSpPr>
        <p:spPr>
          <a:xfrm rot="10330044">
            <a:off x="309637" y="5643636"/>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1" name="Oval 50"/>
          <p:cNvSpPr/>
          <p:nvPr/>
        </p:nvSpPr>
        <p:spPr>
          <a:xfrm>
            <a:off x="15240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2" name="Oval 51"/>
          <p:cNvSpPr/>
          <p:nvPr/>
        </p:nvSpPr>
        <p:spPr>
          <a:xfrm>
            <a:off x="12954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3" name="Oval 52"/>
          <p:cNvSpPr/>
          <p:nvPr/>
        </p:nvSpPr>
        <p:spPr>
          <a:xfrm>
            <a:off x="990600" y="57150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4" name="Oval 53"/>
          <p:cNvSpPr/>
          <p:nvPr/>
        </p:nvSpPr>
        <p:spPr>
          <a:xfrm>
            <a:off x="48768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5" name="Oval 54"/>
          <p:cNvSpPr/>
          <p:nvPr/>
        </p:nvSpPr>
        <p:spPr>
          <a:xfrm>
            <a:off x="50292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6" name="Oval 55"/>
          <p:cNvSpPr/>
          <p:nvPr/>
        </p:nvSpPr>
        <p:spPr>
          <a:xfrm>
            <a:off x="53340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7" name="Oval 56"/>
          <p:cNvSpPr/>
          <p:nvPr/>
        </p:nvSpPr>
        <p:spPr>
          <a:xfrm rot="10330044">
            <a:off x="5834732" y="5643637"/>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8" name="Oval 57"/>
          <p:cNvSpPr/>
          <p:nvPr/>
        </p:nvSpPr>
        <p:spPr>
          <a:xfrm rot="10330044">
            <a:off x="5518146" y="5756412"/>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9" name="Oval 58"/>
          <p:cNvSpPr/>
          <p:nvPr/>
        </p:nvSpPr>
        <p:spPr>
          <a:xfrm>
            <a:off x="57912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0" name="Oval 59"/>
          <p:cNvSpPr/>
          <p:nvPr/>
        </p:nvSpPr>
        <p:spPr>
          <a:xfrm>
            <a:off x="510540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1" name="Oval 60"/>
          <p:cNvSpPr/>
          <p:nvPr/>
        </p:nvSpPr>
        <p:spPr>
          <a:xfrm>
            <a:off x="52578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2" name="Oval 61"/>
          <p:cNvSpPr/>
          <p:nvPr/>
        </p:nvSpPr>
        <p:spPr>
          <a:xfrm>
            <a:off x="6019800" y="57150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3" name="Oval 62"/>
          <p:cNvSpPr/>
          <p:nvPr/>
        </p:nvSpPr>
        <p:spPr>
          <a:xfrm>
            <a:off x="5580280" y="56388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4" name="Oval 63"/>
          <p:cNvSpPr/>
          <p:nvPr/>
        </p:nvSpPr>
        <p:spPr>
          <a:xfrm>
            <a:off x="4974945" y="5707685"/>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5" name="Oval 64"/>
          <p:cNvSpPr/>
          <p:nvPr/>
        </p:nvSpPr>
        <p:spPr>
          <a:xfrm>
            <a:off x="48768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6" name="Oval 65"/>
          <p:cNvSpPr/>
          <p:nvPr/>
        </p:nvSpPr>
        <p:spPr>
          <a:xfrm>
            <a:off x="5410200" y="57150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7" name="Oval 66"/>
          <p:cNvSpPr/>
          <p:nvPr/>
        </p:nvSpPr>
        <p:spPr>
          <a:xfrm rot="10330044">
            <a:off x="5921297" y="5796037"/>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8" name="Oval 67"/>
          <p:cNvSpPr/>
          <p:nvPr/>
        </p:nvSpPr>
        <p:spPr>
          <a:xfrm rot="10330044">
            <a:off x="5641286" y="5777142"/>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9" name="Oval 68"/>
          <p:cNvSpPr/>
          <p:nvPr/>
        </p:nvSpPr>
        <p:spPr>
          <a:xfrm>
            <a:off x="5943600" y="5629055"/>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0" name="Oval 69"/>
          <p:cNvSpPr/>
          <p:nvPr/>
        </p:nvSpPr>
        <p:spPr>
          <a:xfrm>
            <a:off x="5257800" y="579120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1" name="Oval 70"/>
          <p:cNvSpPr/>
          <p:nvPr/>
        </p:nvSpPr>
        <p:spPr>
          <a:xfrm>
            <a:off x="5206595" y="568269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2" name="Oval 71"/>
          <p:cNvSpPr/>
          <p:nvPr/>
        </p:nvSpPr>
        <p:spPr>
          <a:xfrm>
            <a:off x="6091735" y="5772305"/>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3" name="Oval 72"/>
          <p:cNvSpPr/>
          <p:nvPr/>
        </p:nvSpPr>
        <p:spPr>
          <a:xfrm>
            <a:off x="5715000" y="5671110"/>
            <a:ext cx="76200" cy="76200"/>
          </a:xfrm>
          <a:prstGeom prst="ellipse">
            <a:avLst/>
          </a:prstGeom>
          <a:solidFill>
            <a:srgbClr val="FF0000"/>
          </a:solidFill>
          <a:ln>
            <a:solidFill>
              <a:srgbClr val="CF0728"/>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3" name="Rectangle 22"/>
          <p:cNvSpPr/>
          <p:nvPr/>
        </p:nvSpPr>
        <p:spPr>
          <a:xfrm>
            <a:off x="5867400" y="609600"/>
            <a:ext cx="3048000" cy="52578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21" name="TextBox 20"/>
          <p:cNvSpPr txBox="1"/>
          <p:nvPr/>
        </p:nvSpPr>
        <p:spPr>
          <a:xfrm>
            <a:off x="5867400" y="762000"/>
            <a:ext cx="3048000" cy="3416320"/>
          </a:xfrm>
          <a:prstGeom prst="rect">
            <a:avLst/>
          </a:prstGeom>
          <a:noFill/>
        </p:spPr>
        <p:txBody>
          <a:bodyPr wrap="square" rtlCol="0">
            <a:spAutoFit/>
          </a:bodyPr>
          <a:lstStyle/>
          <a:p>
            <a:pPr lvl="0" algn="ctr"/>
            <a:r>
              <a:rPr lang="en-US" sz="3600" dirty="0" smtClean="0"/>
              <a:t>What graph’s pattern do you expect to see in each different treatment? </a:t>
            </a:r>
          </a:p>
        </p:txBody>
      </p:sp>
      <p:sp>
        <p:nvSpPr>
          <p:cNvPr id="22" name="TextBox 21"/>
          <p:cNvSpPr txBox="1"/>
          <p:nvPr/>
        </p:nvSpPr>
        <p:spPr>
          <a:xfrm>
            <a:off x="5867400" y="4491335"/>
            <a:ext cx="3048000" cy="461665"/>
          </a:xfrm>
          <a:prstGeom prst="rect">
            <a:avLst/>
          </a:prstGeom>
          <a:noFill/>
        </p:spPr>
        <p:txBody>
          <a:bodyPr wrap="square" rtlCol="0">
            <a:spAutoFit/>
          </a:bodyPr>
          <a:lstStyle/>
          <a:p>
            <a:pPr algn="ctr"/>
            <a:r>
              <a:rPr lang="en-US" sz="2400" dirty="0" smtClean="0"/>
              <a:t>Low, Medium, High</a:t>
            </a:r>
            <a:endParaRPr lang="en-US" sz="2400" dirty="0"/>
          </a:p>
        </p:txBody>
      </p:sp>
      <p:pic>
        <p:nvPicPr>
          <p:cNvPr id="24" name="Picture 23" descr="graphs new.JPG"/>
          <p:cNvPicPr>
            <a:picLocks noChangeAspect="1"/>
          </p:cNvPicPr>
          <p:nvPr/>
        </p:nvPicPr>
        <p:blipFill>
          <a:blip r:embed="rId3" cstate="print"/>
          <a:srcRect l="1694"/>
          <a:stretch>
            <a:fillRect/>
          </a:stretch>
        </p:blipFill>
        <p:spPr>
          <a:xfrm>
            <a:off x="228600" y="685800"/>
            <a:ext cx="5563839" cy="5105400"/>
          </a:xfrm>
          <a:prstGeom prst="rect">
            <a:avLst/>
          </a:prstGeom>
        </p:spPr>
      </p:pic>
      <p:sp>
        <p:nvSpPr>
          <p:cNvPr id="25" name="TextBox 24"/>
          <p:cNvSpPr txBox="1"/>
          <p:nvPr/>
        </p:nvSpPr>
        <p:spPr>
          <a:xfrm>
            <a:off x="3962400" y="2054770"/>
            <a:ext cx="1524000" cy="383630"/>
          </a:xfrm>
          <a:prstGeom prst="rect">
            <a:avLst/>
          </a:prstGeom>
          <a:solidFill>
            <a:schemeClr val="bg1"/>
          </a:solidFill>
        </p:spPr>
        <p:txBody>
          <a:bodyPr wrap="square" rtlCol="0">
            <a:spAutoFit/>
          </a:bodyPr>
          <a:lstStyle/>
          <a:p>
            <a:pPr algn="ctr"/>
            <a:r>
              <a:rPr lang="en-US" dirty="0" smtClean="0"/>
              <a:t>Time</a:t>
            </a:r>
            <a:endParaRPr lang="en-US" dirty="0"/>
          </a:p>
        </p:txBody>
      </p:sp>
      <p:sp>
        <p:nvSpPr>
          <p:cNvPr id="26" name="TextBox 25"/>
          <p:cNvSpPr txBox="1"/>
          <p:nvPr/>
        </p:nvSpPr>
        <p:spPr>
          <a:xfrm>
            <a:off x="762000" y="5410200"/>
            <a:ext cx="4800600" cy="369332"/>
          </a:xfrm>
          <a:prstGeom prst="rect">
            <a:avLst/>
          </a:prstGeom>
          <a:solidFill>
            <a:schemeClr val="bg1"/>
          </a:solidFill>
        </p:spPr>
        <p:txBody>
          <a:bodyPr wrap="square" rtlCol="0">
            <a:spAutoFit/>
          </a:bodyPr>
          <a:lstStyle/>
          <a:p>
            <a:r>
              <a:rPr lang="en-US" dirty="0" smtClean="0"/>
              <a:t>	Time			</a:t>
            </a:r>
            <a:r>
              <a:rPr lang="en-US" dirty="0" err="1" smtClean="0"/>
              <a:t>Time</a:t>
            </a:r>
            <a:endParaRPr lang="en-US" dirty="0"/>
          </a:p>
        </p:txBody>
      </p:sp>
      <p:sp>
        <p:nvSpPr>
          <p:cNvPr id="27" name="TextBox 26"/>
          <p:cNvSpPr txBox="1"/>
          <p:nvPr/>
        </p:nvSpPr>
        <p:spPr>
          <a:xfrm>
            <a:off x="4114800" y="3810000"/>
            <a:ext cx="1447800" cy="369332"/>
          </a:xfrm>
          <a:prstGeom prst="rect">
            <a:avLst/>
          </a:prstGeom>
          <a:solidFill>
            <a:schemeClr val="bg1"/>
          </a:solidFill>
        </p:spPr>
        <p:txBody>
          <a:bodyPr wrap="square" rtlCol="0">
            <a:spAutoFit/>
          </a:bodyPr>
          <a:lstStyle/>
          <a:p>
            <a:pPr algn="ctr"/>
            <a:r>
              <a:rPr lang="en-US" dirty="0" smtClean="0"/>
              <a:t>Time</a:t>
            </a:r>
            <a:endParaRPr lang="en-US" dirty="0"/>
          </a:p>
        </p:txBody>
      </p:sp>
      <p:sp>
        <p:nvSpPr>
          <p:cNvPr id="11" name="TextBox 10"/>
          <p:cNvSpPr txBox="1"/>
          <p:nvPr/>
        </p:nvSpPr>
        <p:spPr>
          <a:xfrm>
            <a:off x="1143000" y="3774370"/>
            <a:ext cx="1524000" cy="369332"/>
          </a:xfrm>
          <a:prstGeom prst="rect">
            <a:avLst/>
          </a:prstGeom>
          <a:solidFill>
            <a:schemeClr val="bg1"/>
          </a:solidFill>
        </p:spPr>
        <p:txBody>
          <a:bodyPr wrap="square" rtlCol="0">
            <a:spAutoFit/>
          </a:bodyPr>
          <a:lstStyle/>
          <a:p>
            <a:pPr algn="ctr"/>
            <a:r>
              <a:rPr lang="en-US" dirty="0" smtClean="0"/>
              <a:t>Time</a:t>
            </a:r>
            <a:endParaRPr lang="en-US" dirty="0"/>
          </a:p>
        </p:txBody>
      </p:sp>
      <p:sp>
        <p:nvSpPr>
          <p:cNvPr id="12" name="TextBox 11"/>
          <p:cNvSpPr txBox="1"/>
          <p:nvPr/>
        </p:nvSpPr>
        <p:spPr>
          <a:xfrm>
            <a:off x="990600" y="2041634"/>
            <a:ext cx="1524000" cy="383630"/>
          </a:xfrm>
          <a:prstGeom prst="rect">
            <a:avLst/>
          </a:prstGeom>
          <a:solidFill>
            <a:schemeClr val="bg1"/>
          </a:solidFill>
        </p:spPr>
        <p:txBody>
          <a:bodyPr wrap="square" rtlCol="0">
            <a:spAutoFit/>
          </a:bodyPr>
          <a:lstStyle/>
          <a:p>
            <a:pPr algn="ctr"/>
            <a:r>
              <a:rPr lang="en-US" dirty="0" smtClean="0"/>
              <a:t>Time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webs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pic>
        <p:nvPicPr>
          <p:cNvPr id="1027" name="Picture 3">
            <a:hlinkClick r:id="rId3"/>
          </p:cNvPr>
          <p:cNvPicPr>
            <a:picLocks noChangeAspect="1" noChangeArrowheads="1"/>
          </p:cNvPicPr>
          <p:nvPr/>
        </p:nvPicPr>
        <p:blipFill>
          <a:blip r:embed="rId4" cstate="print"/>
          <a:srcRect l="14212" t="21852" r="73128" b="49259"/>
          <a:stretch>
            <a:fillRect/>
          </a:stretch>
        </p:blipFill>
        <p:spPr bwMode="auto">
          <a:xfrm>
            <a:off x="1600200" y="1752600"/>
            <a:ext cx="5943600" cy="445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p:txBody>
          <a:bodyPr>
            <a:normAutofit fontScale="92500" lnSpcReduction="10000"/>
          </a:bodyPr>
          <a:lstStyle/>
          <a:p>
            <a:r>
              <a:rPr lang="en-US" dirty="0" smtClean="0"/>
              <a:t>Questioning:</a:t>
            </a:r>
          </a:p>
          <a:p>
            <a:pPr lvl="1">
              <a:buFont typeface="Courier New" pitchFamily="49" charset="0"/>
              <a:buChar char="o"/>
            </a:pPr>
            <a:r>
              <a:rPr lang="en-US" dirty="0" smtClean="0"/>
              <a:t>Ask: </a:t>
            </a:r>
            <a:r>
              <a:rPr lang="en-US" sz="2400" dirty="0" smtClean="0">
                <a:solidFill>
                  <a:schemeClr val="tx1"/>
                </a:solidFill>
              </a:rPr>
              <a:t>What things do primary producers need to grow?</a:t>
            </a:r>
            <a:endParaRPr lang="en-US" dirty="0" smtClean="0"/>
          </a:p>
          <a:p>
            <a:r>
              <a:rPr lang="en-US" sz="2900" dirty="0" smtClean="0"/>
              <a:t>Review things necessary for primary production: </a:t>
            </a:r>
          </a:p>
          <a:p>
            <a:pPr lvl="1"/>
            <a:r>
              <a:rPr lang="en-US" sz="2400" dirty="0" smtClean="0"/>
              <a:t>Water, light, carbon dioxide and nutrients</a:t>
            </a:r>
          </a:p>
          <a:p>
            <a:r>
              <a:rPr lang="en-US" sz="2900" dirty="0" smtClean="0"/>
              <a:t>Using fertilizer as an explanation for nutrients</a:t>
            </a:r>
          </a:p>
          <a:p>
            <a:r>
              <a:rPr lang="en-US" sz="2900" dirty="0" smtClean="0"/>
              <a:t>Primary producers in the ocean</a:t>
            </a:r>
          </a:p>
          <a:p>
            <a:r>
              <a:rPr lang="en-US" sz="2900" dirty="0" smtClean="0"/>
              <a:t>Experimental setup and vocabulary</a:t>
            </a:r>
          </a:p>
          <a:p>
            <a:r>
              <a:rPr lang="en-US" sz="2900" dirty="0" smtClean="0"/>
              <a:t>Questioning:</a:t>
            </a:r>
          </a:p>
          <a:p>
            <a:pPr lvl="1"/>
            <a:r>
              <a:rPr lang="en-US" sz="2400" dirty="0" smtClean="0"/>
              <a:t>What limits the number of a specific organism in a food web?</a:t>
            </a:r>
          </a:p>
          <a:p>
            <a:pPr lvl="1"/>
            <a:r>
              <a:rPr lang="en-US" sz="2400" dirty="0" smtClean="0"/>
              <a:t>What would the consequences be of changes at the base of food webs?</a:t>
            </a:r>
          </a:p>
          <a:p>
            <a:pPr lvl="1"/>
            <a:endParaRPr lang="en-US" sz="2400" dirty="0" smtClean="0"/>
          </a:p>
          <a:p>
            <a:pPr lvl="1"/>
            <a:endParaRPr lang="en-US" sz="2400" dirty="0" smtClean="0"/>
          </a:p>
          <a:p>
            <a:pPr lvl="1"/>
            <a:endParaRPr lang="en-US" sz="2400" dirty="0" smtClean="0">
              <a:solidFill>
                <a:schemeClr val="tx1"/>
              </a:solidFill>
            </a:endParaRPr>
          </a:p>
          <a:p>
            <a:pPr lvl="1"/>
            <a:endParaRPr lang="en-US" dirty="0"/>
          </a:p>
        </p:txBody>
      </p:sp>
      <p:sp>
        <p:nvSpPr>
          <p:cNvPr id="2" name="Title 1"/>
          <p:cNvSpPr>
            <a:spLocks noGrp="1"/>
          </p:cNvSpPr>
          <p:nvPr>
            <p:ph type="title"/>
          </p:nvPr>
        </p:nvSpPr>
        <p:spPr/>
        <p:txBody>
          <a:bodyPr/>
          <a:lstStyle/>
          <a:p>
            <a:r>
              <a:rPr lang="en-US" dirty="0" smtClean="0"/>
              <a:t>Explore overview</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4098" name="Picture 2"/>
          <p:cNvPicPr>
            <a:picLocks noChangeAspect="1" noChangeArrowheads="1"/>
          </p:cNvPicPr>
          <p:nvPr/>
        </p:nvPicPr>
        <p:blipFill>
          <a:blip r:embed="rId3" cstate="print"/>
          <a:srcRect l="15094" t="24445" r="72733" b="48148"/>
          <a:stretch>
            <a:fillRect/>
          </a:stretch>
        </p:blipFill>
        <p:spPr bwMode="auto">
          <a:xfrm>
            <a:off x="1752600" y="2057400"/>
            <a:ext cx="5562600" cy="4116324"/>
          </a:xfrm>
          <a:prstGeom prst="rect">
            <a:avLst/>
          </a:prstGeom>
          <a:noFill/>
          <a:ln w="9525">
            <a:noFill/>
            <a:miter lim="800000"/>
            <a:headEnd/>
            <a:tailEnd/>
          </a:ln>
        </p:spPr>
      </p:pic>
      <p:sp>
        <p:nvSpPr>
          <p:cNvPr id="7" name="TextBox 6"/>
          <p:cNvSpPr txBox="1"/>
          <p:nvPr/>
        </p:nvSpPr>
        <p:spPr>
          <a:xfrm>
            <a:off x="228600" y="457200"/>
            <a:ext cx="8686800" cy="1323439"/>
          </a:xfrm>
          <a:prstGeom prst="rect">
            <a:avLst/>
          </a:prstGeom>
          <a:noFill/>
        </p:spPr>
        <p:txBody>
          <a:bodyPr wrap="square" rtlCol="0">
            <a:spAutoFit/>
          </a:bodyPr>
          <a:lstStyle/>
          <a:p>
            <a:pPr algn="ctr"/>
            <a:r>
              <a:rPr lang="en-US" sz="4000" dirty="0" smtClean="0"/>
              <a:t>What things do primary producers need to grow?</a:t>
            </a:r>
            <a:endParaRPr lang="en-US" sz="4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5123" name="Picture 3" descr="C:\Users\Sarah\AppData\Local\Microsoft\Windows\Temporary Internet Files\Content.IE5\HIAU08D5\MC900435075[1].wmf"/>
          <p:cNvPicPr>
            <a:picLocks noChangeAspect="1" noChangeArrowheads="1"/>
          </p:cNvPicPr>
          <p:nvPr/>
        </p:nvPicPr>
        <p:blipFill>
          <a:blip r:embed="rId3" cstate="print"/>
          <a:srcRect/>
          <a:stretch>
            <a:fillRect/>
          </a:stretch>
        </p:blipFill>
        <p:spPr bwMode="auto">
          <a:xfrm>
            <a:off x="2971800" y="2262250"/>
            <a:ext cx="2895804" cy="3124127"/>
          </a:xfrm>
          <a:prstGeom prst="rect">
            <a:avLst/>
          </a:prstGeom>
          <a:noFill/>
        </p:spPr>
      </p:pic>
      <p:sp>
        <p:nvSpPr>
          <p:cNvPr id="14" name="Sun 13"/>
          <p:cNvSpPr/>
          <p:nvPr/>
        </p:nvSpPr>
        <p:spPr>
          <a:xfrm>
            <a:off x="6553200" y="228600"/>
            <a:ext cx="2286000" cy="2286000"/>
          </a:xfrm>
          <a:prstGeom prst="sun">
            <a:avLst/>
          </a:prstGeom>
          <a:solidFill>
            <a:srgbClr val="FFCC00"/>
          </a:solidFill>
          <a:ln>
            <a:solidFill>
              <a:srgbClr val="FF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p:cNvSpPr/>
          <p:nvPr/>
        </p:nvSpPr>
        <p:spPr>
          <a:xfrm>
            <a:off x="304800" y="228600"/>
            <a:ext cx="3200400" cy="1371600"/>
          </a:xfrm>
          <a:prstGeom prst="cloud">
            <a:avLst/>
          </a:prstGeom>
          <a:solidFill>
            <a:schemeClr val="bg1">
              <a:lumMod val="65000"/>
            </a:schemeClr>
          </a:solidFill>
          <a:ln>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ardrop 18"/>
          <p:cNvSpPr/>
          <p:nvPr/>
        </p:nvSpPr>
        <p:spPr>
          <a:xfrm rot="17024646">
            <a:off x="1613326" y="19324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ardrop 23"/>
          <p:cNvSpPr/>
          <p:nvPr/>
        </p:nvSpPr>
        <p:spPr>
          <a:xfrm rot="17024646">
            <a:off x="1308526" y="23896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ardrop 24"/>
          <p:cNvSpPr/>
          <p:nvPr/>
        </p:nvSpPr>
        <p:spPr>
          <a:xfrm rot="17024646">
            <a:off x="2222925" y="22372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ardrop 25"/>
          <p:cNvSpPr/>
          <p:nvPr/>
        </p:nvSpPr>
        <p:spPr>
          <a:xfrm rot="17024646">
            <a:off x="2451525" y="2542032"/>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ardrop 26"/>
          <p:cNvSpPr/>
          <p:nvPr/>
        </p:nvSpPr>
        <p:spPr>
          <a:xfrm rot="17024646">
            <a:off x="1841926" y="26182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ardrop 27"/>
          <p:cNvSpPr/>
          <p:nvPr/>
        </p:nvSpPr>
        <p:spPr>
          <a:xfrm rot="17024646">
            <a:off x="2680126" y="36850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ardrop 28"/>
          <p:cNvSpPr/>
          <p:nvPr/>
        </p:nvSpPr>
        <p:spPr>
          <a:xfrm rot="17024646">
            <a:off x="3365927" y="22372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ardrop 29"/>
          <p:cNvSpPr/>
          <p:nvPr/>
        </p:nvSpPr>
        <p:spPr>
          <a:xfrm rot="17024646">
            <a:off x="2984925" y="19324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ardrop 30"/>
          <p:cNvSpPr/>
          <p:nvPr/>
        </p:nvSpPr>
        <p:spPr>
          <a:xfrm rot="17024646">
            <a:off x="2984927" y="26182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ardrop 31"/>
          <p:cNvSpPr/>
          <p:nvPr/>
        </p:nvSpPr>
        <p:spPr>
          <a:xfrm rot="17024646">
            <a:off x="2451527" y="1780032"/>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ardrop 32"/>
          <p:cNvSpPr/>
          <p:nvPr/>
        </p:nvSpPr>
        <p:spPr>
          <a:xfrm rot="17024646">
            <a:off x="3823127" y="18562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ardrop 37"/>
          <p:cNvSpPr/>
          <p:nvPr/>
        </p:nvSpPr>
        <p:spPr>
          <a:xfrm rot="17024646">
            <a:off x="1994326" y="3532632"/>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p:cNvSpPr/>
          <p:nvPr/>
        </p:nvSpPr>
        <p:spPr>
          <a:xfrm rot="17024646">
            <a:off x="1689527" y="30754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ardrop 39"/>
          <p:cNvSpPr/>
          <p:nvPr/>
        </p:nvSpPr>
        <p:spPr>
          <a:xfrm rot="17024646">
            <a:off x="2375326" y="30754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ardrop 40"/>
          <p:cNvSpPr/>
          <p:nvPr/>
        </p:nvSpPr>
        <p:spPr>
          <a:xfrm rot="17024646">
            <a:off x="927525" y="17800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ardrop 41"/>
          <p:cNvSpPr/>
          <p:nvPr/>
        </p:nvSpPr>
        <p:spPr>
          <a:xfrm rot="17024646">
            <a:off x="3365927" y="16276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ardrop 42"/>
          <p:cNvSpPr/>
          <p:nvPr/>
        </p:nvSpPr>
        <p:spPr>
          <a:xfrm rot="17024646">
            <a:off x="3594526" y="1246631"/>
            <a:ext cx="202349" cy="185847"/>
          </a:xfrm>
          <a:prstGeom prst="teardrop">
            <a:avLst>
              <a:gd name="adj" fmla="val 153781"/>
            </a:avLst>
          </a:prstGeom>
          <a:solidFill>
            <a:schemeClr val="accent3"/>
          </a:solidFill>
          <a:ln>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Arrow 44"/>
          <p:cNvSpPr/>
          <p:nvPr/>
        </p:nvSpPr>
        <p:spPr>
          <a:xfrm rot="9273005">
            <a:off x="5253611" y="1897237"/>
            <a:ext cx="1785797" cy="235911"/>
          </a:xfrm>
          <a:prstGeom prst="rightArrow">
            <a:avLst>
              <a:gd name="adj1" fmla="val 40024"/>
              <a:gd name="adj2" fmla="val 50000"/>
            </a:avLst>
          </a:prstGeom>
          <a:solidFill>
            <a:srgbClr val="FFCC00"/>
          </a:solidFill>
          <a:ln>
            <a:solidFill>
              <a:srgbClr val="FF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ight Arrow 45"/>
          <p:cNvSpPr/>
          <p:nvPr/>
        </p:nvSpPr>
        <p:spPr>
          <a:xfrm rot="9056355">
            <a:off x="5472063" y="2331635"/>
            <a:ext cx="1412604" cy="185660"/>
          </a:xfrm>
          <a:prstGeom prst="rightArrow">
            <a:avLst/>
          </a:prstGeom>
          <a:solidFill>
            <a:srgbClr val="FFCC00"/>
          </a:solidFill>
          <a:ln>
            <a:solidFill>
              <a:srgbClr val="FF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p:cNvSpPr/>
          <p:nvPr/>
        </p:nvSpPr>
        <p:spPr>
          <a:xfrm rot="8747203">
            <a:off x="5567609" y="2619775"/>
            <a:ext cx="1960065" cy="184136"/>
          </a:xfrm>
          <a:prstGeom prst="rightArrow">
            <a:avLst/>
          </a:prstGeom>
          <a:solidFill>
            <a:srgbClr val="FFCC00"/>
          </a:solidFill>
          <a:ln>
            <a:solidFill>
              <a:srgbClr val="FF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Arrow 47"/>
          <p:cNvSpPr/>
          <p:nvPr/>
        </p:nvSpPr>
        <p:spPr>
          <a:xfrm rot="8423154">
            <a:off x="5886462" y="2971626"/>
            <a:ext cx="1798619" cy="181199"/>
          </a:xfrm>
          <a:prstGeom prst="rightArrow">
            <a:avLst/>
          </a:prstGeom>
          <a:solidFill>
            <a:srgbClr val="FFCC00"/>
          </a:solidFill>
          <a:ln>
            <a:solidFill>
              <a:srgbClr val="FFCC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304800" y="5331372"/>
            <a:ext cx="8534399" cy="549166"/>
          </a:xfrm>
          <a:custGeom>
            <a:avLst/>
            <a:gdLst>
              <a:gd name="connsiteX0" fmla="*/ 0 w 8213834"/>
              <a:gd name="connsiteY0" fmla="*/ 549166 h 549166"/>
              <a:gd name="connsiteX1" fmla="*/ 1340069 w 8213834"/>
              <a:gd name="connsiteY1" fmla="*/ 265387 h 549166"/>
              <a:gd name="connsiteX2" fmla="*/ 2900855 w 8213834"/>
              <a:gd name="connsiteY2" fmla="*/ 296918 h 549166"/>
              <a:gd name="connsiteX3" fmla="*/ 4051738 w 8213834"/>
              <a:gd name="connsiteY3" fmla="*/ 44669 h 549166"/>
              <a:gd name="connsiteX4" fmla="*/ 6022427 w 8213834"/>
              <a:gd name="connsiteY4" fmla="*/ 28904 h 549166"/>
              <a:gd name="connsiteX5" fmla="*/ 7819696 w 8213834"/>
              <a:gd name="connsiteY5" fmla="*/ 91966 h 549166"/>
              <a:gd name="connsiteX6" fmla="*/ 8213834 w 8213834"/>
              <a:gd name="connsiteY6" fmla="*/ 107731 h 549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3834" h="549166">
                <a:moveTo>
                  <a:pt x="0" y="549166"/>
                </a:moveTo>
                <a:cubicBezTo>
                  <a:pt x="428296" y="428297"/>
                  <a:pt x="856593" y="307428"/>
                  <a:pt x="1340069" y="265387"/>
                </a:cubicBezTo>
                <a:cubicBezTo>
                  <a:pt x="1823545" y="223346"/>
                  <a:pt x="2448910" y="333704"/>
                  <a:pt x="2900855" y="296918"/>
                </a:cubicBezTo>
                <a:cubicBezTo>
                  <a:pt x="3352800" y="260132"/>
                  <a:pt x="3531476" y="89338"/>
                  <a:pt x="4051738" y="44669"/>
                </a:cubicBezTo>
                <a:cubicBezTo>
                  <a:pt x="4572000" y="0"/>
                  <a:pt x="5394434" y="21021"/>
                  <a:pt x="6022427" y="28904"/>
                </a:cubicBezTo>
                <a:cubicBezTo>
                  <a:pt x="6650420" y="36787"/>
                  <a:pt x="7819696" y="91966"/>
                  <a:pt x="7819696" y="91966"/>
                </a:cubicBezTo>
                <a:lnTo>
                  <a:pt x="8213834" y="107731"/>
                </a:lnTo>
              </a:path>
            </a:pathLst>
          </a:custGeom>
          <a:noFill/>
          <a:ln w="76200">
            <a:solidFill>
              <a:srgbClr val="9966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4611402" y="5391807"/>
            <a:ext cx="2924515" cy="551793"/>
          </a:xfrm>
          <a:custGeom>
            <a:avLst/>
            <a:gdLst>
              <a:gd name="connsiteX0" fmla="*/ 7895 w 2924515"/>
              <a:gd name="connsiteY0" fmla="*/ 0 h 551793"/>
              <a:gd name="connsiteX1" fmla="*/ 39426 w 2924515"/>
              <a:gd name="connsiteY1" fmla="*/ 141890 h 551793"/>
              <a:gd name="connsiteX2" fmla="*/ 228612 w 2924515"/>
              <a:gd name="connsiteY2" fmla="*/ 157655 h 551793"/>
              <a:gd name="connsiteX3" fmla="*/ 275908 w 2924515"/>
              <a:gd name="connsiteY3" fmla="*/ 189186 h 551793"/>
              <a:gd name="connsiteX4" fmla="*/ 307439 w 2924515"/>
              <a:gd name="connsiteY4" fmla="*/ 252248 h 551793"/>
              <a:gd name="connsiteX5" fmla="*/ 575453 w 2924515"/>
              <a:gd name="connsiteY5" fmla="*/ 283779 h 551793"/>
              <a:gd name="connsiteX6" fmla="*/ 638515 w 2924515"/>
              <a:gd name="connsiteY6" fmla="*/ 268014 h 551793"/>
              <a:gd name="connsiteX7" fmla="*/ 748874 w 2924515"/>
              <a:gd name="connsiteY7" fmla="*/ 236483 h 551793"/>
              <a:gd name="connsiteX8" fmla="*/ 859232 w 2924515"/>
              <a:gd name="connsiteY8" fmla="*/ 220717 h 551793"/>
              <a:gd name="connsiteX9" fmla="*/ 953826 w 2924515"/>
              <a:gd name="connsiteY9" fmla="*/ 189186 h 551793"/>
              <a:gd name="connsiteX10" fmla="*/ 1064184 w 2924515"/>
              <a:gd name="connsiteY10" fmla="*/ 126124 h 551793"/>
              <a:gd name="connsiteX11" fmla="*/ 1237605 w 2924515"/>
              <a:gd name="connsiteY11" fmla="*/ 141890 h 551793"/>
              <a:gd name="connsiteX12" fmla="*/ 1284901 w 2924515"/>
              <a:gd name="connsiteY12" fmla="*/ 173421 h 551793"/>
              <a:gd name="connsiteX13" fmla="*/ 1395260 w 2924515"/>
              <a:gd name="connsiteY13" fmla="*/ 204952 h 551793"/>
              <a:gd name="connsiteX14" fmla="*/ 1442557 w 2924515"/>
              <a:gd name="connsiteY14" fmla="*/ 252248 h 551793"/>
              <a:gd name="connsiteX15" fmla="*/ 1505619 w 2924515"/>
              <a:gd name="connsiteY15" fmla="*/ 346841 h 551793"/>
              <a:gd name="connsiteX16" fmla="*/ 1600212 w 2924515"/>
              <a:gd name="connsiteY16" fmla="*/ 425669 h 551793"/>
              <a:gd name="connsiteX17" fmla="*/ 1742101 w 2924515"/>
              <a:gd name="connsiteY17" fmla="*/ 520262 h 551793"/>
              <a:gd name="connsiteX18" fmla="*/ 1820929 w 2924515"/>
              <a:gd name="connsiteY18" fmla="*/ 551793 h 551793"/>
              <a:gd name="connsiteX19" fmla="*/ 2041646 w 2924515"/>
              <a:gd name="connsiteY19" fmla="*/ 488731 h 551793"/>
              <a:gd name="connsiteX20" fmla="*/ 2057412 w 2924515"/>
              <a:gd name="connsiteY20" fmla="*/ 441434 h 551793"/>
              <a:gd name="connsiteX21" fmla="*/ 2152005 w 2924515"/>
              <a:gd name="connsiteY21" fmla="*/ 378372 h 551793"/>
              <a:gd name="connsiteX22" fmla="*/ 2325426 w 2924515"/>
              <a:gd name="connsiteY22" fmla="*/ 394138 h 551793"/>
              <a:gd name="connsiteX23" fmla="*/ 2372722 w 2924515"/>
              <a:gd name="connsiteY23" fmla="*/ 425669 h 551793"/>
              <a:gd name="connsiteX24" fmla="*/ 2420019 w 2924515"/>
              <a:gd name="connsiteY24" fmla="*/ 441434 h 551793"/>
              <a:gd name="connsiteX25" fmla="*/ 2467315 w 2924515"/>
              <a:gd name="connsiteY25" fmla="*/ 472965 h 551793"/>
              <a:gd name="connsiteX26" fmla="*/ 2719564 w 2924515"/>
              <a:gd name="connsiteY26" fmla="*/ 441434 h 551793"/>
              <a:gd name="connsiteX27" fmla="*/ 2814157 w 2924515"/>
              <a:gd name="connsiteY27" fmla="*/ 409903 h 551793"/>
              <a:gd name="connsiteX28" fmla="*/ 2877219 w 2924515"/>
              <a:gd name="connsiteY28" fmla="*/ 425669 h 551793"/>
              <a:gd name="connsiteX29" fmla="*/ 2924515 w 2924515"/>
              <a:gd name="connsiteY29" fmla="*/ 457200 h 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4515" h="551793">
                <a:moveTo>
                  <a:pt x="7895" y="0"/>
                </a:moveTo>
                <a:cubicBezTo>
                  <a:pt x="18405" y="47297"/>
                  <a:pt x="0" y="113729"/>
                  <a:pt x="39426" y="141890"/>
                </a:cubicBezTo>
                <a:cubicBezTo>
                  <a:pt x="90920" y="178671"/>
                  <a:pt x="166560" y="145245"/>
                  <a:pt x="228612" y="157655"/>
                </a:cubicBezTo>
                <a:cubicBezTo>
                  <a:pt x="247192" y="161371"/>
                  <a:pt x="260143" y="178676"/>
                  <a:pt x="275908" y="189186"/>
                </a:cubicBezTo>
                <a:cubicBezTo>
                  <a:pt x="286418" y="210207"/>
                  <a:pt x="293779" y="233124"/>
                  <a:pt x="307439" y="252248"/>
                </a:cubicBezTo>
                <a:cubicBezTo>
                  <a:pt x="379856" y="353632"/>
                  <a:pt x="421936" y="294745"/>
                  <a:pt x="575453" y="283779"/>
                </a:cubicBezTo>
                <a:cubicBezTo>
                  <a:pt x="596474" y="278524"/>
                  <a:pt x="617681" y="273967"/>
                  <a:pt x="638515" y="268014"/>
                </a:cubicBezTo>
                <a:cubicBezTo>
                  <a:pt x="697621" y="251127"/>
                  <a:pt x="681093" y="248807"/>
                  <a:pt x="748874" y="236483"/>
                </a:cubicBezTo>
                <a:cubicBezTo>
                  <a:pt x="785434" y="229836"/>
                  <a:pt x="822446" y="225972"/>
                  <a:pt x="859232" y="220717"/>
                </a:cubicBezTo>
                <a:cubicBezTo>
                  <a:pt x="890763" y="210207"/>
                  <a:pt x="926171" y="207623"/>
                  <a:pt x="953826" y="189186"/>
                </a:cubicBezTo>
                <a:cubicBezTo>
                  <a:pt x="1020677" y="144618"/>
                  <a:pt x="984175" y="166129"/>
                  <a:pt x="1064184" y="126124"/>
                </a:cubicBezTo>
                <a:cubicBezTo>
                  <a:pt x="1121991" y="131379"/>
                  <a:pt x="1180848" y="129728"/>
                  <a:pt x="1237605" y="141890"/>
                </a:cubicBezTo>
                <a:cubicBezTo>
                  <a:pt x="1256132" y="145860"/>
                  <a:pt x="1267954" y="164947"/>
                  <a:pt x="1284901" y="173421"/>
                </a:cubicBezTo>
                <a:cubicBezTo>
                  <a:pt x="1307514" y="184727"/>
                  <a:pt x="1375061" y="199902"/>
                  <a:pt x="1395260" y="204952"/>
                </a:cubicBezTo>
                <a:cubicBezTo>
                  <a:pt x="1411026" y="220717"/>
                  <a:pt x="1428869" y="234649"/>
                  <a:pt x="1442557" y="252248"/>
                </a:cubicBezTo>
                <a:cubicBezTo>
                  <a:pt x="1465823" y="282161"/>
                  <a:pt x="1478823" y="320045"/>
                  <a:pt x="1505619" y="346841"/>
                </a:cubicBezTo>
                <a:cubicBezTo>
                  <a:pt x="1579225" y="420449"/>
                  <a:pt x="1523390" y="370797"/>
                  <a:pt x="1600212" y="425669"/>
                </a:cubicBezTo>
                <a:cubicBezTo>
                  <a:pt x="1661820" y="469674"/>
                  <a:pt x="1671026" y="484725"/>
                  <a:pt x="1742101" y="520262"/>
                </a:cubicBezTo>
                <a:cubicBezTo>
                  <a:pt x="1767413" y="532918"/>
                  <a:pt x="1794653" y="541283"/>
                  <a:pt x="1820929" y="551793"/>
                </a:cubicBezTo>
                <a:cubicBezTo>
                  <a:pt x="1850117" y="546486"/>
                  <a:pt x="1997988" y="543304"/>
                  <a:pt x="2041646" y="488731"/>
                </a:cubicBezTo>
                <a:cubicBezTo>
                  <a:pt x="2052027" y="475754"/>
                  <a:pt x="2045661" y="453185"/>
                  <a:pt x="2057412" y="441434"/>
                </a:cubicBezTo>
                <a:cubicBezTo>
                  <a:pt x="2084208" y="414638"/>
                  <a:pt x="2152005" y="378372"/>
                  <a:pt x="2152005" y="378372"/>
                </a:cubicBezTo>
                <a:cubicBezTo>
                  <a:pt x="2209812" y="383627"/>
                  <a:pt x="2268669" y="381976"/>
                  <a:pt x="2325426" y="394138"/>
                </a:cubicBezTo>
                <a:cubicBezTo>
                  <a:pt x="2343953" y="398108"/>
                  <a:pt x="2355775" y="417195"/>
                  <a:pt x="2372722" y="425669"/>
                </a:cubicBezTo>
                <a:cubicBezTo>
                  <a:pt x="2387586" y="433101"/>
                  <a:pt x="2404253" y="436179"/>
                  <a:pt x="2420019" y="441434"/>
                </a:cubicBezTo>
                <a:cubicBezTo>
                  <a:pt x="2435784" y="451944"/>
                  <a:pt x="2448409" y="471705"/>
                  <a:pt x="2467315" y="472965"/>
                </a:cubicBezTo>
                <a:cubicBezTo>
                  <a:pt x="2542307" y="477965"/>
                  <a:pt x="2641605" y="464822"/>
                  <a:pt x="2719564" y="441434"/>
                </a:cubicBezTo>
                <a:cubicBezTo>
                  <a:pt x="2751399" y="431883"/>
                  <a:pt x="2814157" y="409903"/>
                  <a:pt x="2814157" y="409903"/>
                </a:cubicBezTo>
                <a:cubicBezTo>
                  <a:pt x="2835178" y="415158"/>
                  <a:pt x="2857303" y="417134"/>
                  <a:pt x="2877219" y="425669"/>
                </a:cubicBezTo>
                <a:cubicBezTo>
                  <a:pt x="2894635" y="433133"/>
                  <a:pt x="2924515" y="457200"/>
                  <a:pt x="2924515" y="457200"/>
                </a:cubicBezTo>
              </a:path>
            </a:pathLst>
          </a:custGeom>
          <a:noFill/>
          <a:ln>
            <a:solidFill>
              <a:srgbClr val="CC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1954924" y="5423338"/>
            <a:ext cx="2664373" cy="646386"/>
          </a:xfrm>
          <a:custGeom>
            <a:avLst/>
            <a:gdLst>
              <a:gd name="connsiteX0" fmla="*/ 2664373 w 2664373"/>
              <a:gd name="connsiteY0" fmla="*/ 0 h 646386"/>
              <a:gd name="connsiteX1" fmla="*/ 2632842 w 2664373"/>
              <a:gd name="connsiteY1" fmla="*/ 189186 h 646386"/>
              <a:gd name="connsiteX2" fmla="*/ 2601310 w 2664373"/>
              <a:gd name="connsiteY2" fmla="*/ 220717 h 646386"/>
              <a:gd name="connsiteX3" fmla="*/ 2585545 w 2664373"/>
              <a:gd name="connsiteY3" fmla="*/ 268014 h 646386"/>
              <a:gd name="connsiteX4" fmla="*/ 2270235 w 2664373"/>
              <a:gd name="connsiteY4" fmla="*/ 236483 h 646386"/>
              <a:gd name="connsiteX5" fmla="*/ 2175642 w 2664373"/>
              <a:gd name="connsiteY5" fmla="*/ 220717 h 646386"/>
              <a:gd name="connsiteX6" fmla="*/ 2002221 w 2664373"/>
              <a:gd name="connsiteY6" fmla="*/ 189186 h 646386"/>
              <a:gd name="connsiteX7" fmla="*/ 1954924 w 2664373"/>
              <a:gd name="connsiteY7" fmla="*/ 204952 h 646386"/>
              <a:gd name="connsiteX8" fmla="*/ 1860331 w 2664373"/>
              <a:gd name="connsiteY8" fmla="*/ 268014 h 646386"/>
              <a:gd name="connsiteX9" fmla="*/ 1828800 w 2664373"/>
              <a:gd name="connsiteY9" fmla="*/ 315310 h 646386"/>
              <a:gd name="connsiteX10" fmla="*/ 1781504 w 2664373"/>
              <a:gd name="connsiteY10" fmla="*/ 331076 h 646386"/>
              <a:gd name="connsiteX11" fmla="*/ 1529255 w 2664373"/>
              <a:gd name="connsiteY11" fmla="*/ 346841 h 646386"/>
              <a:gd name="connsiteX12" fmla="*/ 1434662 w 2664373"/>
              <a:gd name="connsiteY12" fmla="*/ 409903 h 646386"/>
              <a:gd name="connsiteX13" fmla="*/ 1403131 w 2664373"/>
              <a:gd name="connsiteY13" fmla="*/ 457200 h 646386"/>
              <a:gd name="connsiteX14" fmla="*/ 1308538 w 2664373"/>
              <a:gd name="connsiteY14" fmla="*/ 488731 h 646386"/>
              <a:gd name="connsiteX15" fmla="*/ 1229710 w 2664373"/>
              <a:gd name="connsiteY15" fmla="*/ 551793 h 646386"/>
              <a:gd name="connsiteX16" fmla="*/ 1213945 w 2664373"/>
              <a:gd name="connsiteY16" fmla="*/ 599090 h 646386"/>
              <a:gd name="connsiteX17" fmla="*/ 1166648 w 2664373"/>
              <a:gd name="connsiteY17" fmla="*/ 614855 h 646386"/>
              <a:gd name="connsiteX18" fmla="*/ 1119352 w 2664373"/>
              <a:gd name="connsiteY18" fmla="*/ 646386 h 646386"/>
              <a:gd name="connsiteX19" fmla="*/ 914400 w 2664373"/>
              <a:gd name="connsiteY19" fmla="*/ 614855 h 646386"/>
              <a:gd name="connsiteX20" fmla="*/ 788276 w 2664373"/>
              <a:gd name="connsiteY20" fmla="*/ 583324 h 646386"/>
              <a:gd name="connsiteX21" fmla="*/ 441435 w 2664373"/>
              <a:gd name="connsiteY21" fmla="*/ 567559 h 646386"/>
              <a:gd name="connsiteX22" fmla="*/ 409904 w 2664373"/>
              <a:gd name="connsiteY22" fmla="*/ 520262 h 646386"/>
              <a:gd name="connsiteX23" fmla="*/ 315310 w 2664373"/>
              <a:gd name="connsiteY23" fmla="*/ 472965 h 646386"/>
              <a:gd name="connsiteX24" fmla="*/ 110359 w 2664373"/>
              <a:gd name="connsiteY24" fmla="*/ 488731 h 646386"/>
              <a:gd name="connsiteX25" fmla="*/ 31531 w 2664373"/>
              <a:gd name="connsiteY25" fmla="*/ 504496 h 646386"/>
              <a:gd name="connsiteX26" fmla="*/ 15766 w 2664373"/>
              <a:gd name="connsiteY26" fmla="*/ 551793 h 646386"/>
              <a:gd name="connsiteX27" fmla="*/ 0 w 2664373"/>
              <a:gd name="connsiteY27" fmla="*/ 567559 h 64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664373" h="646386">
                <a:moveTo>
                  <a:pt x="2664373" y="0"/>
                </a:moveTo>
                <a:cubicBezTo>
                  <a:pt x="2662894" y="11828"/>
                  <a:pt x="2650201" y="154468"/>
                  <a:pt x="2632842" y="189186"/>
                </a:cubicBezTo>
                <a:cubicBezTo>
                  <a:pt x="2626195" y="202481"/>
                  <a:pt x="2611821" y="210207"/>
                  <a:pt x="2601310" y="220717"/>
                </a:cubicBezTo>
                <a:cubicBezTo>
                  <a:pt x="2596055" y="236483"/>
                  <a:pt x="2602145" y="267224"/>
                  <a:pt x="2585545" y="268014"/>
                </a:cubicBezTo>
                <a:cubicBezTo>
                  <a:pt x="2480037" y="273038"/>
                  <a:pt x="2375166" y="248591"/>
                  <a:pt x="2270235" y="236483"/>
                </a:cubicBezTo>
                <a:cubicBezTo>
                  <a:pt x="2238480" y="232819"/>
                  <a:pt x="2207236" y="225578"/>
                  <a:pt x="2175642" y="220717"/>
                </a:cubicBezTo>
                <a:cubicBezTo>
                  <a:pt x="2028764" y="198120"/>
                  <a:pt x="2110120" y="216162"/>
                  <a:pt x="2002221" y="189186"/>
                </a:cubicBezTo>
                <a:cubicBezTo>
                  <a:pt x="1986455" y="194441"/>
                  <a:pt x="1969451" y="196881"/>
                  <a:pt x="1954924" y="204952"/>
                </a:cubicBezTo>
                <a:cubicBezTo>
                  <a:pt x="1921797" y="223356"/>
                  <a:pt x="1860331" y="268014"/>
                  <a:pt x="1860331" y="268014"/>
                </a:cubicBezTo>
                <a:cubicBezTo>
                  <a:pt x="1849821" y="283779"/>
                  <a:pt x="1843596" y="303473"/>
                  <a:pt x="1828800" y="315310"/>
                </a:cubicBezTo>
                <a:cubicBezTo>
                  <a:pt x="1815823" y="325691"/>
                  <a:pt x="1798031" y="329336"/>
                  <a:pt x="1781504" y="331076"/>
                </a:cubicBezTo>
                <a:cubicBezTo>
                  <a:pt x="1697720" y="339895"/>
                  <a:pt x="1613338" y="341586"/>
                  <a:pt x="1529255" y="346841"/>
                </a:cubicBezTo>
                <a:cubicBezTo>
                  <a:pt x="1497724" y="367862"/>
                  <a:pt x="1455683" y="378372"/>
                  <a:pt x="1434662" y="409903"/>
                </a:cubicBezTo>
                <a:cubicBezTo>
                  <a:pt x="1424152" y="425669"/>
                  <a:pt x="1419199" y="447158"/>
                  <a:pt x="1403131" y="457200"/>
                </a:cubicBezTo>
                <a:cubicBezTo>
                  <a:pt x="1374946" y="474815"/>
                  <a:pt x="1336192" y="470295"/>
                  <a:pt x="1308538" y="488731"/>
                </a:cubicBezTo>
                <a:cubicBezTo>
                  <a:pt x="1248874" y="528507"/>
                  <a:pt x="1274640" y="506864"/>
                  <a:pt x="1229710" y="551793"/>
                </a:cubicBezTo>
                <a:cubicBezTo>
                  <a:pt x="1224455" y="567559"/>
                  <a:pt x="1225696" y="587339"/>
                  <a:pt x="1213945" y="599090"/>
                </a:cubicBezTo>
                <a:cubicBezTo>
                  <a:pt x="1202194" y="610841"/>
                  <a:pt x="1181512" y="607423"/>
                  <a:pt x="1166648" y="614855"/>
                </a:cubicBezTo>
                <a:cubicBezTo>
                  <a:pt x="1149701" y="623329"/>
                  <a:pt x="1135117" y="635876"/>
                  <a:pt x="1119352" y="646386"/>
                </a:cubicBezTo>
                <a:cubicBezTo>
                  <a:pt x="1079046" y="640628"/>
                  <a:pt x="958164" y="624233"/>
                  <a:pt x="914400" y="614855"/>
                </a:cubicBezTo>
                <a:cubicBezTo>
                  <a:pt x="872027" y="605775"/>
                  <a:pt x="831567" y="585292"/>
                  <a:pt x="788276" y="583324"/>
                </a:cubicBezTo>
                <a:lnTo>
                  <a:pt x="441435" y="567559"/>
                </a:lnTo>
                <a:cubicBezTo>
                  <a:pt x="430925" y="551793"/>
                  <a:pt x="423302" y="533660"/>
                  <a:pt x="409904" y="520262"/>
                </a:cubicBezTo>
                <a:cubicBezTo>
                  <a:pt x="379343" y="489701"/>
                  <a:pt x="353777" y="485787"/>
                  <a:pt x="315310" y="472965"/>
                </a:cubicBezTo>
                <a:cubicBezTo>
                  <a:pt x="246993" y="478220"/>
                  <a:pt x="178459" y="481164"/>
                  <a:pt x="110359" y="488731"/>
                </a:cubicBezTo>
                <a:cubicBezTo>
                  <a:pt x="83727" y="491690"/>
                  <a:pt x="53827" y="489632"/>
                  <a:pt x="31531" y="504496"/>
                </a:cubicBezTo>
                <a:cubicBezTo>
                  <a:pt x="17704" y="513714"/>
                  <a:pt x="23198" y="536929"/>
                  <a:pt x="15766" y="551793"/>
                </a:cubicBezTo>
                <a:cubicBezTo>
                  <a:pt x="12442" y="558441"/>
                  <a:pt x="5255" y="562304"/>
                  <a:pt x="0" y="567559"/>
                </a:cubicBezTo>
              </a:path>
            </a:pathLst>
          </a:custGeom>
          <a:noFill/>
          <a:ln>
            <a:solidFill>
              <a:srgbClr val="CC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Freeform 52"/>
          <p:cNvSpPr/>
          <p:nvPr/>
        </p:nvSpPr>
        <p:spPr>
          <a:xfrm>
            <a:off x="4617677" y="5533697"/>
            <a:ext cx="1798889" cy="725213"/>
          </a:xfrm>
          <a:custGeom>
            <a:avLst/>
            <a:gdLst>
              <a:gd name="connsiteX0" fmla="*/ 33151 w 1798889"/>
              <a:gd name="connsiteY0" fmla="*/ 0 h 725213"/>
              <a:gd name="connsiteX1" fmla="*/ 33151 w 1798889"/>
              <a:gd name="connsiteY1" fmla="*/ 173420 h 725213"/>
              <a:gd name="connsiteX2" fmla="*/ 1620 w 1798889"/>
              <a:gd name="connsiteY2" fmla="*/ 268013 h 725213"/>
              <a:gd name="connsiteX3" fmla="*/ 17385 w 1798889"/>
              <a:gd name="connsiteY3" fmla="*/ 457200 h 725213"/>
              <a:gd name="connsiteX4" fmla="*/ 64682 w 1798889"/>
              <a:gd name="connsiteY4" fmla="*/ 488731 h 725213"/>
              <a:gd name="connsiteX5" fmla="*/ 301164 w 1798889"/>
              <a:gd name="connsiteY5" fmla="*/ 472965 h 725213"/>
              <a:gd name="connsiteX6" fmla="*/ 364226 w 1798889"/>
              <a:gd name="connsiteY6" fmla="*/ 488731 h 725213"/>
              <a:gd name="connsiteX7" fmla="*/ 474585 w 1798889"/>
              <a:gd name="connsiteY7" fmla="*/ 536027 h 725213"/>
              <a:gd name="connsiteX8" fmla="*/ 805661 w 1798889"/>
              <a:gd name="connsiteY8" fmla="*/ 551793 h 725213"/>
              <a:gd name="connsiteX9" fmla="*/ 868723 w 1798889"/>
              <a:gd name="connsiteY9" fmla="*/ 646386 h 725213"/>
              <a:gd name="connsiteX10" fmla="*/ 900254 w 1798889"/>
              <a:gd name="connsiteY10" fmla="*/ 693682 h 725213"/>
              <a:gd name="connsiteX11" fmla="*/ 947551 w 1798889"/>
              <a:gd name="connsiteY11" fmla="*/ 709448 h 725213"/>
              <a:gd name="connsiteX12" fmla="*/ 1057909 w 1798889"/>
              <a:gd name="connsiteY12" fmla="*/ 693682 h 725213"/>
              <a:gd name="connsiteX13" fmla="*/ 1152502 w 1798889"/>
              <a:gd name="connsiteY13" fmla="*/ 614855 h 725213"/>
              <a:gd name="connsiteX14" fmla="*/ 1199799 w 1798889"/>
              <a:gd name="connsiteY14" fmla="*/ 583324 h 725213"/>
              <a:gd name="connsiteX15" fmla="*/ 1215564 w 1798889"/>
              <a:gd name="connsiteY15" fmla="*/ 536027 h 725213"/>
              <a:gd name="connsiteX16" fmla="*/ 1310157 w 1798889"/>
              <a:gd name="connsiteY16" fmla="*/ 472965 h 725213"/>
              <a:gd name="connsiteX17" fmla="*/ 1436282 w 1798889"/>
              <a:gd name="connsiteY17" fmla="*/ 504496 h 725213"/>
              <a:gd name="connsiteX18" fmla="*/ 1467813 w 1798889"/>
              <a:gd name="connsiteY18" fmla="*/ 551793 h 725213"/>
              <a:gd name="connsiteX19" fmla="*/ 1562406 w 1798889"/>
              <a:gd name="connsiteY19" fmla="*/ 614855 h 725213"/>
              <a:gd name="connsiteX20" fmla="*/ 1751592 w 1798889"/>
              <a:gd name="connsiteY20" fmla="*/ 599089 h 725213"/>
              <a:gd name="connsiteX21" fmla="*/ 1783123 w 1798889"/>
              <a:gd name="connsiteY21" fmla="*/ 693682 h 725213"/>
              <a:gd name="connsiteX22" fmla="*/ 1798889 w 1798889"/>
              <a:gd name="connsiteY22" fmla="*/ 725213 h 7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8889" h="725213">
                <a:moveTo>
                  <a:pt x="33151" y="0"/>
                </a:moveTo>
                <a:cubicBezTo>
                  <a:pt x="59274" y="78370"/>
                  <a:pt x="58728" y="54059"/>
                  <a:pt x="33151" y="173420"/>
                </a:cubicBezTo>
                <a:cubicBezTo>
                  <a:pt x="26187" y="205919"/>
                  <a:pt x="1620" y="268013"/>
                  <a:pt x="1620" y="268013"/>
                </a:cubicBezTo>
                <a:cubicBezTo>
                  <a:pt x="6875" y="331075"/>
                  <a:pt x="0" y="396354"/>
                  <a:pt x="17385" y="457200"/>
                </a:cubicBezTo>
                <a:cubicBezTo>
                  <a:pt x="22590" y="475419"/>
                  <a:pt x="45763" y="487680"/>
                  <a:pt x="64682" y="488731"/>
                </a:cubicBezTo>
                <a:cubicBezTo>
                  <a:pt x="143563" y="493113"/>
                  <a:pt x="222337" y="478220"/>
                  <a:pt x="301164" y="472965"/>
                </a:cubicBezTo>
                <a:cubicBezTo>
                  <a:pt x="322185" y="478220"/>
                  <a:pt x="344310" y="480196"/>
                  <a:pt x="364226" y="488731"/>
                </a:cubicBezTo>
                <a:cubicBezTo>
                  <a:pt x="439437" y="520965"/>
                  <a:pt x="381836" y="528607"/>
                  <a:pt x="474585" y="536027"/>
                </a:cubicBezTo>
                <a:cubicBezTo>
                  <a:pt x="584717" y="544838"/>
                  <a:pt x="695302" y="546538"/>
                  <a:pt x="805661" y="551793"/>
                </a:cubicBezTo>
                <a:lnTo>
                  <a:pt x="868723" y="646386"/>
                </a:lnTo>
                <a:cubicBezTo>
                  <a:pt x="879233" y="662151"/>
                  <a:pt x="882279" y="687690"/>
                  <a:pt x="900254" y="693682"/>
                </a:cubicBezTo>
                <a:lnTo>
                  <a:pt x="947551" y="709448"/>
                </a:lnTo>
                <a:cubicBezTo>
                  <a:pt x="984337" y="704193"/>
                  <a:pt x="1022317" y="704360"/>
                  <a:pt x="1057909" y="693682"/>
                </a:cubicBezTo>
                <a:cubicBezTo>
                  <a:pt x="1094607" y="682673"/>
                  <a:pt x="1126108" y="636850"/>
                  <a:pt x="1152502" y="614855"/>
                </a:cubicBezTo>
                <a:cubicBezTo>
                  <a:pt x="1167058" y="602725"/>
                  <a:pt x="1184033" y="593834"/>
                  <a:pt x="1199799" y="583324"/>
                </a:cubicBezTo>
                <a:cubicBezTo>
                  <a:pt x="1205054" y="567558"/>
                  <a:pt x="1203813" y="547778"/>
                  <a:pt x="1215564" y="536027"/>
                </a:cubicBezTo>
                <a:cubicBezTo>
                  <a:pt x="1242360" y="509231"/>
                  <a:pt x="1310157" y="472965"/>
                  <a:pt x="1310157" y="472965"/>
                </a:cubicBezTo>
                <a:cubicBezTo>
                  <a:pt x="1314079" y="473749"/>
                  <a:pt x="1420124" y="491570"/>
                  <a:pt x="1436282" y="504496"/>
                </a:cubicBezTo>
                <a:cubicBezTo>
                  <a:pt x="1451078" y="516333"/>
                  <a:pt x="1455683" y="537237"/>
                  <a:pt x="1467813" y="551793"/>
                </a:cubicBezTo>
                <a:cubicBezTo>
                  <a:pt x="1513233" y="606298"/>
                  <a:pt x="1504115" y="595424"/>
                  <a:pt x="1562406" y="614855"/>
                </a:cubicBezTo>
                <a:cubicBezTo>
                  <a:pt x="1625468" y="609600"/>
                  <a:pt x="1691998" y="577806"/>
                  <a:pt x="1751592" y="599089"/>
                </a:cubicBezTo>
                <a:cubicBezTo>
                  <a:pt x="1782892" y="610268"/>
                  <a:pt x="1768259" y="663954"/>
                  <a:pt x="1783123" y="693682"/>
                </a:cubicBezTo>
                <a:lnTo>
                  <a:pt x="1798889" y="725213"/>
                </a:lnTo>
              </a:path>
            </a:pathLst>
          </a:custGeom>
          <a:noFill/>
          <a:ln>
            <a:solidFill>
              <a:srgbClr val="CC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2443655" y="5423338"/>
            <a:ext cx="2144111" cy="848970"/>
          </a:xfrm>
          <a:custGeom>
            <a:avLst/>
            <a:gdLst>
              <a:gd name="connsiteX0" fmla="*/ 2144111 w 2144111"/>
              <a:gd name="connsiteY0" fmla="*/ 0 h 848970"/>
              <a:gd name="connsiteX1" fmla="*/ 2049517 w 2144111"/>
              <a:gd name="connsiteY1" fmla="*/ 31531 h 848970"/>
              <a:gd name="connsiteX2" fmla="*/ 2002221 w 2144111"/>
              <a:gd name="connsiteY2" fmla="*/ 47296 h 848970"/>
              <a:gd name="connsiteX3" fmla="*/ 1954924 w 2144111"/>
              <a:gd name="connsiteY3" fmla="*/ 78828 h 848970"/>
              <a:gd name="connsiteX4" fmla="*/ 1797269 w 2144111"/>
              <a:gd name="connsiteY4" fmla="*/ 110359 h 848970"/>
              <a:gd name="connsiteX5" fmla="*/ 1655379 w 2144111"/>
              <a:gd name="connsiteY5" fmla="*/ 189186 h 848970"/>
              <a:gd name="connsiteX6" fmla="*/ 1466193 w 2144111"/>
              <a:gd name="connsiteY6" fmla="*/ 204952 h 848970"/>
              <a:gd name="connsiteX7" fmla="*/ 1403131 w 2144111"/>
              <a:gd name="connsiteY7" fmla="*/ 299545 h 848970"/>
              <a:gd name="connsiteX8" fmla="*/ 1387366 w 2144111"/>
              <a:gd name="connsiteY8" fmla="*/ 362607 h 848970"/>
              <a:gd name="connsiteX9" fmla="*/ 1340069 w 2144111"/>
              <a:gd name="connsiteY9" fmla="*/ 394138 h 848970"/>
              <a:gd name="connsiteX10" fmla="*/ 1308538 w 2144111"/>
              <a:gd name="connsiteY10" fmla="*/ 441434 h 848970"/>
              <a:gd name="connsiteX11" fmla="*/ 1213945 w 2144111"/>
              <a:gd name="connsiteY11" fmla="*/ 504496 h 848970"/>
              <a:gd name="connsiteX12" fmla="*/ 1166648 w 2144111"/>
              <a:gd name="connsiteY12" fmla="*/ 520262 h 848970"/>
              <a:gd name="connsiteX13" fmla="*/ 1056290 w 2144111"/>
              <a:gd name="connsiteY13" fmla="*/ 551793 h 848970"/>
              <a:gd name="connsiteX14" fmla="*/ 1008993 w 2144111"/>
              <a:gd name="connsiteY14" fmla="*/ 583324 h 848970"/>
              <a:gd name="connsiteX15" fmla="*/ 914400 w 2144111"/>
              <a:gd name="connsiteY15" fmla="*/ 772510 h 848970"/>
              <a:gd name="connsiteX16" fmla="*/ 819807 w 2144111"/>
              <a:gd name="connsiteY16" fmla="*/ 819807 h 848970"/>
              <a:gd name="connsiteX17" fmla="*/ 551793 w 2144111"/>
              <a:gd name="connsiteY17" fmla="*/ 804041 h 848970"/>
              <a:gd name="connsiteX18" fmla="*/ 504497 w 2144111"/>
              <a:gd name="connsiteY18" fmla="*/ 788276 h 848970"/>
              <a:gd name="connsiteX19" fmla="*/ 378373 w 2144111"/>
              <a:gd name="connsiteY19" fmla="*/ 804041 h 848970"/>
              <a:gd name="connsiteX20" fmla="*/ 157655 w 2144111"/>
              <a:gd name="connsiteY20" fmla="*/ 819807 h 848970"/>
              <a:gd name="connsiteX21" fmla="*/ 0 w 2144111"/>
              <a:gd name="connsiteY21" fmla="*/ 804041 h 84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44111" h="848970">
                <a:moveTo>
                  <a:pt x="2144111" y="0"/>
                </a:moveTo>
                <a:lnTo>
                  <a:pt x="2049517" y="31531"/>
                </a:lnTo>
                <a:lnTo>
                  <a:pt x="2002221" y="47296"/>
                </a:lnTo>
                <a:cubicBezTo>
                  <a:pt x="1986455" y="57807"/>
                  <a:pt x="1971872" y="70354"/>
                  <a:pt x="1954924" y="78828"/>
                </a:cubicBezTo>
                <a:cubicBezTo>
                  <a:pt x="1910901" y="100840"/>
                  <a:pt x="1837932" y="104550"/>
                  <a:pt x="1797269" y="110359"/>
                </a:cubicBezTo>
                <a:cubicBezTo>
                  <a:pt x="1760031" y="135184"/>
                  <a:pt x="1707411" y="182248"/>
                  <a:pt x="1655379" y="189186"/>
                </a:cubicBezTo>
                <a:cubicBezTo>
                  <a:pt x="1592654" y="197549"/>
                  <a:pt x="1529255" y="199697"/>
                  <a:pt x="1466193" y="204952"/>
                </a:cubicBezTo>
                <a:cubicBezTo>
                  <a:pt x="1445172" y="236483"/>
                  <a:pt x="1412322" y="262781"/>
                  <a:pt x="1403131" y="299545"/>
                </a:cubicBezTo>
                <a:cubicBezTo>
                  <a:pt x="1397876" y="320566"/>
                  <a:pt x="1399385" y="344578"/>
                  <a:pt x="1387366" y="362607"/>
                </a:cubicBezTo>
                <a:cubicBezTo>
                  <a:pt x="1376856" y="378373"/>
                  <a:pt x="1355835" y="383628"/>
                  <a:pt x="1340069" y="394138"/>
                </a:cubicBezTo>
                <a:cubicBezTo>
                  <a:pt x="1329559" y="409903"/>
                  <a:pt x="1322798" y="428957"/>
                  <a:pt x="1308538" y="441434"/>
                </a:cubicBezTo>
                <a:cubicBezTo>
                  <a:pt x="1280019" y="466388"/>
                  <a:pt x="1249896" y="492512"/>
                  <a:pt x="1213945" y="504496"/>
                </a:cubicBezTo>
                <a:cubicBezTo>
                  <a:pt x="1198179" y="509751"/>
                  <a:pt x="1182627" y="515696"/>
                  <a:pt x="1166648" y="520262"/>
                </a:cubicBezTo>
                <a:cubicBezTo>
                  <a:pt x="1028058" y="559860"/>
                  <a:pt x="1169704" y="513989"/>
                  <a:pt x="1056290" y="551793"/>
                </a:cubicBezTo>
                <a:cubicBezTo>
                  <a:pt x="1040524" y="562303"/>
                  <a:pt x="1019035" y="567256"/>
                  <a:pt x="1008993" y="583324"/>
                </a:cubicBezTo>
                <a:cubicBezTo>
                  <a:pt x="983218" y="624563"/>
                  <a:pt x="975672" y="752085"/>
                  <a:pt x="914400" y="772510"/>
                </a:cubicBezTo>
                <a:cubicBezTo>
                  <a:pt x="849129" y="794268"/>
                  <a:pt x="880931" y="779058"/>
                  <a:pt x="819807" y="819807"/>
                </a:cubicBezTo>
                <a:cubicBezTo>
                  <a:pt x="730469" y="814552"/>
                  <a:pt x="640841" y="812946"/>
                  <a:pt x="551793" y="804041"/>
                </a:cubicBezTo>
                <a:cubicBezTo>
                  <a:pt x="535257" y="802387"/>
                  <a:pt x="521115" y="788276"/>
                  <a:pt x="504497" y="788276"/>
                </a:cubicBezTo>
                <a:cubicBezTo>
                  <a:pt x="462129" y="788276"/>
                  <a:pt x="420414" y="798786"/>
                  <a:pt x="378373" y="804041"/>
                </a:cubicBezTo>
                <a:cubicBezTo>
                  <a:pt x="243585" y="848970"/>
                  <a:pt x="316759" y="839694"/>
                  <a:pt x="157655" y="819807"/>
                </a:cubicBezTo>
                <a:cubicBezTo>
                  <a:pt x="75461" y="792408"/>
                  <a:pt x="126977" y="804041"/>
                  <a:pt x="0" y="804041"/>
                </a:cubicBezTo>
              </a:path>
            </a:pathLst>
          </a:custGeom>
          <a:noFill/>
          <a:ln>
            <a:solidFill>
              <a:srgbClr val="CC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p:cNvSpPr txBox="1"/>
          <p:nvPr/>
        </p:nvSpPr>
        <p:spPr>
          <a:xfrm rot="1167512">
            <a:off x="7533109" y="5743264"/>
            <a:ext cx="1600200" cy="338554"/>
          </a:xfrm>
          <a:prstGeom prst="rect">
            <a:avLst/>
          </a:prstGeom>
          <a:noFill/>
        </p:spPr>
        <p:txBody>
          <a:bodyPr wrap="square" rtlCol="0">
            <a:spAutoFit/>
          </a:bodyPr>
          <a:lstStyle/>
          <a:p>
            <a:r>
              <a:rPr lang="en-US" sz="1600" dirty="0" smtClean="0"/>
              <a:t>NUTRIENTS</a:t>
            </a:r>
            <a:endParaRPr lang="en-US" sz="1600" dirty="0"/>
          </a:p>
        </p:txBody>
      </p:sp>
      <p:sp>
        <p:nvSpPr>
          <p:cNvPr id="56" name="TextBox 55"/>
          <p:cNvSpPr txBox="1"/>
          <p:nvPr/>
        </p:nvSpPr>
        <p:spPr>
          <a:xfrm rot="494221">
            <a:off x="3597399" y="5980283"/>
            <a:ext cx="1600200" cy="338554"/>
          </a:xfrm>
          <a:prstGeom prst="rect">
            <a:avLst/>
          </a:prstGeom>
          <a:noFill/>
        </p:spPr>
        <p:txBody>
          <a:bodyPr wrap="square" rtlCol="0">
            <a:spAutoFit/>
          </a:bodyPr>
          <a:lstStyle/>
          <a:p>
            <a:r>
              <a:rPr lang="en-US" sz="1600" dirty="0" smtClean="0"/>
              <a:t>NUTRIENTS</a:t>
            </a:r>
            <a:endParaRPr lang="en-US" sz="1600" dirty="0"/>
          </a:p>
        </p:txBody>
      </p:sp>
      <p:sp>
        <p:nvSpPr>
          <p:cNvPr id="57" name="TextBox 56"/>
          <p:cNvSpPr txBox="1"/>
          <p:nvPr/>
        </p:nvSpPr>
        <p:spPr>
          <a:xfrm rot="21308236">
            <a:off x="620291" y="5819464"/>
            <a:ext cx="1600200" cy="338554"/>
          </a:xfrm>
          <a:prstGeom prst="rect">
            <a:avLst/>
          </a:prstGeom>
          <a:noFill/>
        </p:spPr>
        <p:txBody>
          <a:bodyPr wrap="square" rtlCol="0">
            <a:spAutoFit/>
          </a:bodyPr>
          <a:lstStyle/>
          <a:p>
            <a:r>
              <a:rPr lang="en-US" sz="1600" dirty="0" smtClean="0"/>
              <a:t>NUTRIENTS</a:t>
            </a:r>
            <a:endParaRPr lang="en-US" sz="1600" dirty="0"/>
          </a:p>
        </p:txBody>
      </p:sp>
      <p:sp>
        <p:nvSpPr>
          <p:cNvPr id="59" name="Oval 58"/>
          <p:cNvSpPr/>
          <p:nvPr/>
        </p:nvSpPr>
        <p:spPr>
          <a:xfrm>
            <a:off x="1676400" y="57150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5562600" y="57150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1524000" y="61722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8534400" y="56388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6705600" y="60960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6172200" y="54864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5029200" y="61722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4114800" y="5791200"/>
            <a:ext cx="152400" cy="152400"/>
          </a:xfrm>
          <a:prstGeom prst="ellipse">
            <a:avLst/>
          </a:prstGeom>
          <a:solidFill>
            <a:srgbClr val="CF0728"/>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2743200" y="5791200"/>
            <a:ext cx="152400" cy="152400"/>
          </a:xfrm>
          <a:prstGeom prst="ellipse">
            <a:avLst/>
          </a:prstGeom>
          <a:solidFill>
            <a:srgbClr val="AC27AF"/>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943600" y="6172200"/>
            <a:ext cx="152400" cy="152400"/>
          </a:xfrm>
          <a:prstGeom prst="ellipse">
            <a:avLst/>
          </a:prstGeom>
          <a:solidFill>
            <a:srgbClr val="AC27AF"/>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7620000" y="6019800"/>
            <a:ext cx="152400" cy="152400"/>
          </a:xfrm>
          <a:prstGeom prst="ellipse">
            <a:avLst/>
          </a:prstGeom>
          <a:solidFill>
            <a:srgbClr val="AC27AF"/>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457200" y="6096000"/>
            <a:ext cx="152400" cy="152400"/>
          </a:xfrm>
          <a:prstGeom prst="ellipse">
            <a:avLst/>
          </a:prstGeom>
          <a:solidFill>
            <a:srgbClr val="AC27AF"/>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4876800" y="5791200"/>
            <a:ext cx="152400" cy="152400"/>
          </a:xfrm>
          <a:prstGeom prst="ellipse">
            <a:avLst/>
          </a:prstGeom>
          <a:solidFill>
            <a:srgbClr val="AC27AF"/>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2057400" y="6096000"/>
            <a:ext cx="152400" cy="152400"/>
          </a:xfrm>
          <a:prstGeom prst="ellipse">
            <a:avLst/>
          </a:prstGeom>
          <a:solidFill>
            <a:srgbClr val="AC27AF"/>
          </a:solidFill>
          <a:ln>
            <a:solidFill>
              <a:srgbClr val="CC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p:cNvGrpSpPr/>
          <p:nvPr/>
        </p:nvGrpSpPr>
        <p:grpSpPr>
          <a:xfrm>
            <a:off x="4419600" y="990600"/>
            <a:ext cx="762000" cy="533400"/>
            <a:chOff x="4419600" y="990600"/>
            <a:chExt cx="762000" cy="533400"/>
          </a:xfrm>
        </p:grpSpPr>
        <p:sp>
          <p:nvSpPr>
            <p:cNvPr id="58" name="Oval 57"/>
            <p:cNvSpPr/>
            <p:nvPr/>
          </p:nvSpPr>
          <p:spPr>
            <a:xfrm>
              <a:off x="4419600" y="990600"/>
              <a:ext cx="685800" cy="533400"/>
            </a:xfrm>
            <a:prstGeom prst="ellipse">
              <a:avLst/>
            </a:prstGeom>
            <a:ln w="5715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8" name="TextBox 67"/>
            <p:cNvSpPr txBox="1"/>
            <p:nvPr/>
          </p:nvSpPr>
          <p:spPr>
            <a:xfrm>
              <a:off x="4419600" y="1066800"/>
              <a:ext cx="762000" cy="400110"/>
            </a:xfrm>
            <a:prstGeom prst="rect">
              <a:avLst/>
            </a:prstGeom>
            <a:noFill/>
          </p:spPr>
          <p:txBody>
            <a:bodyPr wrap="square" rtlCol="0">
              <a:spAutoFit/>
            </a:bodyPr>
            <a:lstStyle/>
            <a:p>
              <a:r>
                <a:rPr lang="en-US" sz="2000" dirty="0" smtClean="0"/>
                <a:t>CO</a:t>
              </a:r>
              <a:r>
                <a:rPr lang="en-US" sz="2000" baseline="-25000" dirty="0" smtClean="0"/>
                <a:t>2</a:t>
              </a:r>
              <a:endParaRPr lang="en-US" sz="2000" baseline="-25000" dirty="0"/>
            </a:p>
          </p:txBody>
        </p:sp>
      </p:grpSp>
      <p:grpSp>
        <p:nvGrpSpPr>
          <p:cNvPr id="72" name="Group 71"/>
          <p:cNvGrpSpPr/>
          <p:nvPr/>
        </p:nvGrpSpPr>
        <p:grpSpPr>
          <a:xfrm>
            <a:off x="762000" y="4038600"/>
            <a:ext cx="762000" cy="533400"/>
            <a:chOff x="4419600" y="990600"/>
            <a:chExt cx="762000" cy="533400"/>
          </a:xfrm>
        </p:grpSpPr>
        <p:sp>
          <p:nvSpPr>
            <p:cNvPr id="74" name="Oval 73"/>
            <p:cNvSpPr/>
            <p:nvPr/>
          </p:nvSpPr>
          <p:spPr>
            <a:xfrm>
              <a:off x="4419600" y="990600"/>
              <a:ext cx="685800" cy="533400"/>
            </a:xfrm>
            <a:prstGeom prst="ellipse">
              <a:avLst/>
            </a:prstGeom>
            <a:ln w="5715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6" name="TextBox 75"/>
            <p:cNvSpPr txBox="1"/>
            <p:nvPr/>
          </p:nvSpPr>
          <p:spPr>
            <a:xfrm>
              <a:off x="4419600" y="1066800"/>
              <a:ext cx="762000" cy="400110"/>
            </a:xfrm>
            <a:prstGeom prst="rect">
              <a:avLst/>
            </a:prstGeom>
            <a:noFill/>
          </p:spPr>
          <p:txBody>
            <a:bodyPr wrap="square" rtlCol="0">
              <a:spAutoFit/>
            </a:bodyPr>
            <a:lstStyle/>
            <a:p>
              <a:r>
                <a:rPr lang="en-US" sz="2000" dirty="0" smtClean="0"/>
                <a:t>CO</a:t>
              </a:r>
              <a:r>
                <a:rPr lang="en-US" sz="2000" baseline="-25000" dirty="0" smtClean="0"/>
                <a:t>2</a:t>
              </a:r>
              <a:endParaRPr lang="en-US" sz="2000" baseline="-25000" dirty="0"/>
            </a:p>
          </p:txBody>
        </p:sp>
      </p:grpSp>
      <p:grpSp>
        <p:nvGrpSpPr>
          <p:cNvPr id="78" name="Group 77"/>
          <p:cNvGrpSpPr/>
          <p:nvPr/>
        </p:nvGrpSpPr>
        <p:grpSpPr>
          <a:xfrm>
            <a:off x="7467600" y="3048000"/>
            <a:ext cx="762000" cy="533400"/>
            <a:chOff x="4419600" y="990600"/>
            <a:chExt cx="762000" cy="533400"/>
          </a:xfrm>
        </p:grpSpPr>
        <p:sp>
          <p:nvSpPr>
            <p:cNvPr id="79" name="Oval 78"/>
            <p:cNvSpPr/>
            <p:nvPr/>
          </p:nvSpPr>
          <p:spPr>
            <a:xfrm>
              <a:off x="4419600" y="990600"/>
              <a:ext cx="685800" cy="533400"/>
            </a:xfrm>
            <a:prstGeom prst="ellipse">
              <a:avLst/>
            </a:prstGeom>
            <a:ln w="5715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0" name="TextBox 79"/>
            <p:cNvSpPr txBox="1"/>
            <p:nvPr/>
          </p:nvSpPr>
          <p:spPr>
            <a:xfrm>
              <a:off x="4419600" y="1066800"/>
              <a:ext cx="762000" cy="400110"/>
            </a:xfrm>
            <a:prstGeom prst="rect">
              <a:avLst/>
            </a:prstGeom>
            <a:noFill/>
          </p:spPr>
          <p:txBody>
            <a:bodyPr wrap="square" rtlCol="0">
              <a:spAutoFit/>
            </a:bodyPr>
            <a:lstStyle/>
            <a:p>
              <a:r>
                <a:rPr lang="en-US" sz="2000" dirty="0" smtClean="0"/>
                <a:t>CO</a:t>
              </a:r>
              <a:r>
                <a:rPr lang="en-US" sz="2000" baseline="-25000" dirty="0" smtClean="0"/>
                <a:t>2</a:t>
              </a:r>
              <a:endParaRPr lang="en-US" sz="2000" baseline="-25000" dirty="0"/>
            </a:p>
          </p:txBody>
        </p:sp>
      </p:grpSp>
      <p:grpSp>
        <p:nvGrpSpPr>
          <p:cNvPr id="81" name="Group 80"/>
          <p:cNvGrpSpPr/>
          <p:nvPr/>
        </p:nvGrpSpPr>
        <p:grpSpPr>
          <a:xfrm>
            <a:off x="2514600" y="4724400"/>
            <a:ext cx="762000" cy="533400"/>
            <a:chOff x="4419600" y="990600"/>
            <a:chExt cx="762000" cy="533400"/>
          </a:xfrm>
        </p:grpSpPr>
        <p:sp>
          <p:nvSpPr>
            <p:cNvPr id="82" name="Oval 81"/>
            <p:cNvSpPr/>
            <p:nvPr/>
          </p:nvSpPr>
          <p:spPr>
            <a:xfrm>
              <a:off x="4419600" y="990600"/>
              <a:ext cx="685800" cy="533400"/>
            </a:xfrm>
            <a:prstGeom prst="ellipse">
              <a:avLst/>
            </a:prstGeom>
            <a:ln w="5715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3" name="TextBox 82"/>
            <p:cNvSpPr txBox="1"/>
            <p:nvPr/>
          </p:nvSpPr>
          <p:spPr>
            <a:xfrm>
              <a:off x="4419600" y="1066800"/>
              <a:ext cx="762000" cy="400110"/>
            </a:xfrm>
            <a:prstGeom prst="rect">
              <a:avLst/>
            </a:prstGeom>
            <a:noFill/>
          </p:spPr>
          <p:txBody>
            <a:bodyPr wrap="square" rtlCol="0">
              <a:spAutoFit/>
            </a:bodyPr>
            <a:lstStyle/>
            <a:p>
              <a:r>
                <a:rPr lang="en-US" sz="2000" dirty="0" smtClean="0"/>
                <a:t>CO</a:t>
              </a:r>
              <a:r>
                <a:rPr lang="en-US" sz="2000" baseline="-25000" dirty="0" smtClean="0"/>
                <a:t>2</a:t>
              </a:r>
              <a:endParaRPr lang="en-US" sz="2000" baseline="-25000" dirty="0"/>
            </a:p>
          </p:txBody>
        </p:sp>
      </p:grpSp>
      <p:grpSp>
        <p:nvGrpSpPr>
          <p:cNvPr id="84" name="Group 83"/>
          <p:cNvGrpSpPr/>
          <p:nvPr/>
        </p:nvGrpSpPr>
        <p:grpSpPr>
          <a:xfrm>
            <a:off x="6019800" y="685800"/>
            <a:ext cx="762000" cy="533400"/>
            <a:chOff x="4419600" y="990600"/>
            <a:chExt cx="762000" cy="533400"/>
          </a:xfrm>
        </p:grpSpPr>
        <p:sp>
          <p:nvSpPr>
            <p:cNvPr id="85" name="Oval 84"/>
            <p:cNvSpPr/>
            <p:nvPr/>
          </p:nvSpPr>
          <p:spPr>
            <a:xfrm>
              <a:off x="4419600" y="990600"/>
              <a:ext cx="685800" cy="533400"/>
            </a:xfrm>
            <a:prstGeom prst="ellipse">
              <a:avLst/>
            </a:prstGeom>
            <a:ln w="5715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6" name="TextBox 85"/>
            <p:cNvSpPr txBox="1"/>
            <p:nvPr/>
          </p:nvSpPr>
          <p:spPr>
            <a:xfrm>
              <a:off x="4419600" y="1066800"/>
              <a:ext cx="762000" cy="400110"/>
            </a:xfrm>
            <a:prstGeom prst="rect">
              <a:avLst/>
            </a:prstGeom>
            <a:noFill/>
          </p:spPr>
          <p:txBody>
            <a:bodyPr wrap="square" rtlCol="0">
              <a:spAutoFit/>
            </a:bodyPr>
            <a:lstStyle/>
            <a:p>
              <a:r>
                <a:rPr lang="en-US" sz="2000" dirty="0" smtClean="0"/>
                <a:t>CO</a:t>
              </a:r>
              <a:r>
                <a:rPr lang="en-US" sz="2000" baseline="-25000" dirty="0" smtClean="0"/>
                <a:t>2</a:t>
              </a:r>
              <a:endParaRPr lang="en-US" sz="2000" baseline="-25000" dirty="0"/>
            </a:p>
          </p:txBody>
        </p:sp>
      </p:grpSp>
      <p:grpSp>
        <p:nvGrpSpPr>
          <p:cNvPr id="87" name="Group 86"/>
          <p:cNvGrpSpPr/>
          <p:nvPr/>
        </p:nvGrpSpPr>
        <p:grpSpPr>
          <a:xfrm>
            <a:off x="6324600" y="3810000"/>
            <a:ext cx="762000" cy="533400"/>
            <a:chOff x="4419600" y="990600"/>
            <a:chExt cx="762000" cy="533400"/>
          </a:xfrm>
        </p:grpSpPr>
        <p:sp>
          <p:nvSpPr>
            <p:cNvPr id="88" name="Oval 87"/>
            <p:cNvSpPr/>
            <p:nvPr/>
          </p:nvSpPr>
          <p:spPr>
            <a:xfrm>
              <a:off x="4419600" y="990600"/>
              <a:ext cx="685800" cy="533400"/>
            </a:xfrm>
            <a:prstGeom prst="ellipse">
              <a:avLst/>
            </a:prstGeom>
            <a:ln w="57150">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9" name="TextBox 88"/>
            <p:cNvSpPr txBox="1"/>
            <p:nvPr/>
          </p:nvSpPr>
          <p:spPr>
            <a:xfrm>
              <a:off x="4419600" y="1066800"/>
              <a:ext cx="762000" cy="400110"/>
            </a:xfrm>
            <a:prstGeom prst="rect">
              <a:avLst/>
            </a:prstGeom>
            <a:noFill/>
          </p:spPr>
          <p:txBody>
            <a:bodyPr wrap="square" rtlCol="0">
              <a:spAutoFit/>
            </a:bodyPr>
            <a:lstStyle/>
            <a:p>
              <a:r>
                <a:rPr lang="en-US" sz="2000" dirty="0" smtClean="0"/>
                <a:t>CO</a:t>
              </a:r>
              <a:r>
                <a:rPr lang="en-US" sz="2000" baseline="-25000" dirty="0" smtClean="0"/>
                <a:t>2</a:t>
              </a:r>
              <a:endParaRPr lang="en-US" sz="2000" baseline="-25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5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6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77"/>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65"/>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9"/>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71"/>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78"/>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87"/>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81"/>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72"/>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70"/>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8" grpId="0" animBg="1"/>
      <p:bldP spid="39" grpId="0" animBg="1"/>
      <p:bldP spid="40" grpId="0" animBg="1"/>
      <p:bldP spid="41" grpId="0" animBg="1"/>
      <p:bldP spid="42" grpId="0" animBg="1"/>
      <p:bldP spid="43" grpId="0" animBg="1"/>
      <p:bldP spid="45" grpId="0" animBg="1"/>
      <p:bldP spid="46" grpId="0" animBg="1"/>
      <p:bldP spid="47" grpId="0" animBg="1"/>
      <p:bldP spid="48" grpId="0" animBg="1"/>
      <p:bldP spid="55" grpId="0"/>
      <p:bldP spid="56" grpId="0"/>
      <p:bldP spid="57" grpId="0"/>
      <p:bldP spid="59" grpId="0" animBg="1"/>
      <p:bldP spid="60" grpId="0" animBg="1"/>
      <p:bldP spid="61" grpId="0" animBg="1"/>
      <p:bldP spid="62" grpId="0" animBg="1"/>
      <p:bldP spid="63" grpId="0" animBg="1"/>
      <p:bldP spid="64" grpId="0" animBg="1"/>
      <p:bldP spid="65" grpId="0" animBg="1"/>
      <p:bldP spid="66" grpId="0" animBg="1"/>
      <p:bldP spid="67" grpId="0" animBg="1"/>
      <p:bldP spid="69" grpId="0" animBg="1"/>
      <p:bldP spid="71" grpId="0" animBg="1"/>
      <p:bldP spid="73" grpId="0" animBg="1"/>
      <p:bldP spid="75" grpId="0" animBg="1"/>
      <p:bldP spid="7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2800" dirty="0" smtClean="0"/>
              <a:t>Fertilizer = nutrients</a:t>
            </a:r>
            <a:endParaRPr lang="en-US" sz="2800" dirty="0"/>
          </a:p>
        </p:txBody>
      </p:sp>
      <p:pic>
        <p:nvPicPr>
          <p:cNvPr id="10" name="Content Placeholder 9" descr="Fertilizer.gif"/>
          <p:cNvPicPr>
            <a:picLocks noGrp="1" noChangeAspect="1"/>
          </p:cNvPicPr>
          <p:nvPr>
            <p:ph type="pic" idx="1"/>
          </p:nvPr>
        </p:nvPicPr>
        <p:blipFill>
          <a:blip r:embed="rId3" cstate="print"/>
          <a:srcRect t="4449" b="4449"/>
          <a:stretch>
            <a:fillRect/>
          </a:stretch>
        </p:blipFill>
        <p:spPr/>
      </p:pic>
      <p:sp>
        <p:nvSpPr>
          <p:cNvPr id="11" name="Text Placeholder 10"/>
          <p:cNvSpPr>
            <a:spLocks noGrp="1"/>
          </p:cNvSpPr>
          <p:nvPr>
            <p:ph type="body" sz="half" idx="2"/>
          </p:nvPr>
        </p:nvSpPr>
        <p:spPr/>
        <p:txBody>
          <a:bodyPr>
            <a:noAutofit/>
          </a:bodyPr>
          <a:lstStyle/>
          <a:p>
            <a:r>
              <a:rPr lang="en-US" sz="3200" dirty="0" smtClean="0"/>
              <a:t>Plants with fertilizer</a:t>
            </a:r>
          </a:p>
          <a:p>
            <a:r>
              <a:rPr lang="en-US" sz="3200" dirty="0" smtClean="0"/>
              <a:t>VS.</a:t>
            </a:r>
          </a:p>
          <a:p>
            <a:r>
              <a:rPr lang="en-US" sz="3200" dirty="0" smtClean="0"/>
              <a:t>Plants without fertilizer</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410200"/>
            <a:ext cx="5867400" cy="838200"/>
          </a:xfrm>
        </p:spPr>
        <p:txBody>
          <a:bodyPr/>
          <a:lstStyle/>
          <a:p>
            <a:r>
              <a:rPr lang="en-US" dirty="0" smtClean="0"/>
              <a:t>Primary production in the ocean: </a:t>
            </a:r>
            <a:r>
              <a:rPr lang="en-US" dirty="0" err="1" smtClean="0"/>
              <a:t>Multicellular</a:t>
            </a:r>
            <a:r>
              <a:rPr lang="en-US" dirty="0" smtClean="0"/>
              <a:t> and single cellular</a:t>
            </a:r>
            <a:endParaRPr lang="en-US" dirty="0"/>
          </a:p>
        </p:txBody>
      </p:sp>
      <p:pic>
        <p:nvPicPr>
          <p:cNvPr id="14339" name="Picture 3" descr="C:\Users\Sarah\Documents\Lab\Images\t0a_c4.jpg"/>
          <p:cNvPicPr>
            <a:picLocks noGrp="1" noChangeAspect="1" noChangeArrowheads="1"/>
          </p:cNvPicPr>
          <p:nvPr>
            <p:ph type="pic" idx="1"/>
          </p:nvPr>
        </p:nvPicPr>
        <p:blipFill>
          <a:blip r:embed="rId3" cstate="print">
            <a:lum bright="20000" contrast="30000"/>
          </a:blip>
          <a:srcRect l="15035" t="1469" r="45136" b="2687"/>
          <a:stretch>
            <a:fillRect/>
          </a:stretch>
        </p:blipFill>
        <p:spPr bwMode="auto">
          <a:xfrm>
            <a:off x="6172200" y="609600"/>
            <a:ext cx="2667000" cy="4724400"/>
          </a:xfrm>
          <a:prstGeom prst="rect">
            <a:avLst/>
          </a:prstGeom>
          <a:noFill/>
        </p:spPr>
      </p:pic>
      <p:sp>
        <p:nvSpPr>
          <p:cNvPr id="8" name="Text Placeholder 7"/>
          <p:cNvSpPr>
            <a:spLocks noGrp="1"/>
          </p:cNvSpPr>
          <p:nvPr>
            <p:ph type="body" sz="half" idx="2"/>
          </p:nvPr>
        </p:nvSpPr>
        <p:spPr/>
        <p:txBody>
          <a:bodyPr>
            <a:normAutofit/>
          </a:bodyPr>
          <a:lstStyle/>
          <a:p>
            <a:r>
              <a:rPr lang="en-US" sz="2400" dirty="0" smtClean="0"/>
              <a:t>Plants aren’t the only primary producers:</a:t>
            </a:r>
          </a:p>
          <a:p>
            <a:r>
              <a:rPr lang="en-US" sz="2400" dirty="0" smtClean="0"/>
              <a:t>Algae</a:t>
            </a:r>
          </a:p>
          <a:p>
            <a:r>
              <a:rPr lang="en-US" sz="2400" dirty="0" smtClean="0"/>
              <a:t>Seaweed</a:t>
            </a:r>
          </a:p>
          <a:p>
            <a:r>
              <a:rPr lang="en-US" sz="2400" dirty="0" smtClean="0"/>
              <a:t>Kelp</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14338" name="Picture 2" descr="File:Kelp-forest-Monterey.jpg"/>
          <p:cNvPicPr>
            <a:picLocks noChangeAspect="1" noChangeArrowheads="1"/>
          </p:cNvPicPr>
          <p:nvPr/>
        </p:nvPicPr>
        <p:blipFill>
          <a:blip r:embed="rId4" cstate="print"/>
          <a:srcRect/>
          <a:stretch>
            <a:fillRect/>
          </a:stretch>
        </p:blipFill>
        <p:spPr bwMode="auto">
          <a:xfrm>
            <a:off x="2971800" y="609600"/>
            <a:ext cx="3111708" cy="4724400"/>
          </a:xfrm>
          <a:prstGeom prst="rect">
            <a:avLst/>
          </a:prstGeom>
          <a:noFill/>
        </p:spPr>
      </p:pic>
      <p:sp>
        <p:nvSpPr>
          <p:cNvPr id="11" name="Rectangle 10"/>
          <p:cNvSpPr/>
          <p:nvPr/>
        </p:nvSpPr>
        <p:spPr>
          <a:xfrm>
            <a:off x="304800" y="2286000"/>
            <a:ext cx="1143000" cy="533400"/>
          </a:xfrm>
          <a:prstGeom prst="rect">
            <a:avLst/>
          </a:prstGeom>
          <a:noFill/>
          <a:ln w="5715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
          </p:nvPr>
        </p:nvGraphicFramePr>
        <p:xfrm>
          <a:off x="304800" y="1981200"/>
          <a:ext cx="8504238" cy="3362960"/>
        </p:xfrm>
        <a:graphic>
          <a:graphicData uri="http://schemas.openxmlformats.org/drawingml/2006/table">
            <a:tbl>
              <a:tblPr firstRow="1" bandRow="1">
                <a:tableStyleId>{FABFCF23-3B69-468F-B69F-88F6DE6A72F2}</a:tableStyleId>
              </a:tblPr>
              <a:tblGrid>
                <a:gridCol w="2834746"/>
                <a:gridCol w="2834746"/>
                <a:gridCol w="2834746"/>
              </a:tblGrid>
              <a:tr h="370840">
                <a:tc>
                  <a:txBody>
                    <a:bodyPr/>
                    <a:lstStyle/>
                    <a:p>
                      <a:pPr algn="ctr"/>
                      <a:r>
                        <a:rPr lang="en-US" sz="2000" dirty="0" smtClean="0"/>
                        <a:t>Algae</a:t>
                      </a:r>
                      <a:endParaRPr lang="en-US" sz="2000" dirty="0"/>
                    </a:p>
                  </a:txBody>
                  <a:tcPr/>
                </a:tc>
                <a:tc>
                  <a:txBody>
                    <a:bodyPr/>
                    <a:lstStyle/>
                    <a:p>
                      <a:pPr algn="ctr"/>
                      <a:r>
                        <a:rPr lang="en-US" sz="2000" dirty="0" smtClean="0"/>
                        <a:t>Plants</a:t>
                      </a:r>
                      <a:endParaRPr lang="en-US" sz="2000" dirty="0"/>
                    </a:p>
                  </a:txBody>
                  <a:tcPr/>
                </a:tc>
                <a:tc>
                  <a:txBody>
                    <a:bodyPr/>
                    <a:lstStyle/>
                    <a:p>
                      <a:pPr algn="ctr"/>
                      <a:r>
                        <a:rPr lang="en-US" sz="2000" dirty="0" smtClean="0"/>
                        <a:t>Characteristic</a:t>
                      </a:r>
                      <a:endParaRPr lang="en-US" sz="2000" dirty="0"/>
                    </a:p>
                  </a:txBody>
                  <a:tcPr/>
                </a:tc>
              </a:tr>
              <a:tr h="37084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Photosynthetic</a:t>
                      </a:r>
                      <a:endParaRPr lang="en-US" dirty="0"/>
                    </a:p>
                  </a:txBody>
                  <a:tcPr/>
                </a:tc>
              </a:tr>
              <a:tr h="37084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err="1" smtClean="0"/>
                        <a:t>Multicellular</a:t>
                      </a:r>
                      <a:endParaRPr lang="en-US" dirty="0"/>
                    </a:p>
                  </a:txBody>
                  <a:tcPr/>
                </a:tc>
              </a:tr>
              <a:tr h="370840">
                <a:tc>
                  <a:txBody>
                    <a:bodyPr/>
                    <a:lstStyle/>
                    <a:p>
                      <a:pPr algn="ctr"/>
                      <a:r>
                        <a:rPr lang="en-US" dirty="0" smtClean="0"/>
                        <a:t>X</a:t>
                      </a:r>
                      <a:endParaRPr lang="en-US" dirty="0"/>
                    </a:p>
                  </a:txBody>
                  <a:tcPr/>
                </a:tc>
                <a:tc>
                  <a:txBody>
                    <a:bodyPr/>
                    <a:lstStyle/>
                    <a:p>
                      <a:pPr algn="ctr"/>
                      <a:endParaRPr lang="en-US"/>
                    </a:p>
                  </a:txBody>
                  <a:tcPr/>
                </a:tc>
                <a:tc>
                  <a:txBody>
                    <a:bodyPr/>
                    <a:lstStyle/>
                    <a:p>
                      <a:pPr algn="ctr"/>
                      <a:r>
                        <a:rPr lang="en-US" dirty="0" smtClean="0"/>
                        <a:t>Single</a:t>
                      </a:r>
                      <a:r>
                        <a:rPr lang="en-US" baseline="0" dirty="0" smtClean="0"/>
                        <a:t> celled</a:t>
                      </a:r>
                    </a:p>
                  </a:txBody>
                  <a:tcPr/>
                </a:tc>
              </a:tr>
              <a:tr h="370840">
                <a:tc>
                  <a:txBody>
                    <a:bodyPr/>
                    <a:lstStyle/>
                    <a:p>
                      <a:pPr algn="ctr"/>
                      <a:endParaRPr lang="en-US" dirty="0"/>
                    </a:p>
                  </a:txBody>
                  <a:tcPr/>
                </a:tc>
                <a:tc>
                  <a:txBody>
                    <a:bodyPr/>
                    <a:lstStyle/>
                    <a:p>
                      <a:pPr algn="ctr"/>
                      <a:r>
                        <a:rPr lang="en-US" dirty="0" smtClean="0"/>
                        <a:t>X</a:t>
                      </a:r>
                      <a:endParaRPr lang="en-US" dirty="0"/>
                    </a:p>
                  </a:txBody>
                  <a:tcPr/>
                </a:tc>
                <a:tc>
                  <a:txBody>
                    <a:bodyPr/>
                    <a:lstStyle/>
                    <a:p>
                      <a:pPr algn="ctr"/>
                      <a:r>
                        <a:rPr lang="en-US" dirty="0" smtClean="0"/>
                        <a:t>Vascular tissue</a:t>
                      </a:r>
                    </a:p>
                  </a:txBody>
                  <a:tcPr/>
                </a:tc>
              </a:tr>
              <a:tr h="370840">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r>
                        <a:rPr lang="en-US" dirty="0" smtClean="0"/>
                        <a:t>Sessile</a:t>
                      </a:r>
                      <a:endParaRPr lang="en-US" dirty="0"/>
                    </a:p>
                  </a:txBody>
                  <a:tcPr/>
                </a:tc>
              </a:tr>
              <a:tr h="370840">
                <a:tc>
                  <a:txBody>
                    <a:bodyPr/>
                    <a:lstStyle/>
                    <a:p>
                      <a:pPr algn="ctr"/>
                      <a:r>
                        <a:rPr lang="en-US" dirty="0" smtClean="0"/>
                        <a:t>X</a:t>
                      </a:r>
                      <a:endParaRPr lang="en-US" dirty="0"/>
                    </a:p>
                  </a:txBody>
                  <a:tcPr/>
                </a:tc>
                <a:tc>
                  <a:txBody>
                    <a:bodyPr/>
                    <a:lstStyle/>
                    <a:p>
                      <a:pPr algn="ctr"/>
                      <a:endParaRPr lang="en-US" dirty="0"/>
                    </a:p>
                  </a:txBody>
                  <a:tcPr/>
                </a:tc>
                <a:tc>
                  <a:txBody>
                    <a:bodyPr/>
                    <a:lstStyle/>
                    <a:p>
                      <a:pPr algn="ctr"/>
                      <a:r>
                        <a:rPr lang="en-US" dirty="0" smtClean="0"/>
                        <a:t>Motile</a:t>
                      </a:r>
                      <a:endParaRPr lang="en-US" dirty="0"/>
                    </a:p>
                  </a:txBody>
                  <a:tcPr/>
                </a:tc>
              </a:tr>
              <a:tr h="370840">
                <a:tc>
                  <a:txBody>
                    <a:bodyPr/>
                    <a:lstStyle/>
                    <a:p>
                      <a:pPr algn="ctr"/>
                      <a:endParaRPr lang="en-US"/>
                    </a:p>
                  </a:txBody>
                  <a:tcPr/>
                </a:tc>
                <a:tc>
                  <a:txBody>
                    <a:bodyPr/>
                    <a:lstStyle/>
                    <a:p>
                      <a:pPr algn="ctr"/>
                      <a:r>
                        <a:rPr lang="en-US" dirty="0" smtClean="0"/>
                        <a:t>X</a:t>
                      </a:r>
                      <a:endParaRPr lang="en-US" dirty="0"/>
                    </a:p>
                  </a:txBody>
                  <a:tcPr/>
                </a:tc>
                <a:tc>
                  <a:txBody>
                    <a:bodyPr/>
                    <a:lstStyle/>
                    <a:p>
                      <a:pPr algn="ctr"/>
                      <a:r>
                        <a:rPr lang="en-US" dirty="0" smtClean="0"/>
                        <a:t>Terrestrial</a:t>
                      </a:r>
                      <a:endParaRPr lang="en-US" dirty="0"/>
                    </a:p>
                  </a:txBody>
                  <a:tcPr/>
                </a:tc>
              </a:tr>
              <a:tr h="370840">
                <a:tc>
                  <a:txBody>
                    <a:bodyPr/>
                    <a:lstStyle/>
                    <a:p>
                      <a:pPr algn="ctr"/>
                      <a:r>
                        <a:rPr lang="en-US" dirty="0" smtClean="0"/>
                        <a:t>X</a:t>
                      </a:r>
                      <a:endParaRPr lang="en-US" dirty="0"/>
                    </a:p>
                  </a:txBody>
                  <a:tcPr/>
                </a:tc>
                <a:tc>
                  <a:txBody>
                    <a:bodyPr/>
                    <a:lstStyle/>
                    <a:p>
                      <a:pPr algn="ctr"/>
                      <a:endParaRPr lang="en-US" dirty="0"/>
                    </a:p>
                  </a:txBody>
                  <a:tcPr/>
                </a:tc>
                <a:tc>
                  <a:txBody>
                    <a:bodyPr/>
                    <a:lstStyle/>
                    <a:p>
                      <a:pPr algn="ctr"/>
                      <a:r>
                        <a:rPr lang="en-US" dirty="0" smtClean="0"/>
                        <a:t>Aquatic</a:t>
                      </a:r>
                      <a:endParaRPr lang="en-US" dirty="0"/>
                    </a:p>
                  </a:txBody>
                  <a:tcPr/>
                </a:tc>
              </a:tr>
            </a:tbl>
          </a:graphicData>
        </a:graphic>
      </p:graphicFrame>
      <p:sp>
        <p:nvSpPr>
          <p:cNvPr id="9" name="Title 8"/>
          <p:cNvSpPr>
            <a:spLocks noGrp="1"/>
          </p:cNvSpPr>
          <p:nvPr>
            <p:ph type="title"/>
          </p:nvPr>
        </p:nvSpPr>
        <p:spPr/>
        <p:txBody>
          <a:bodyPr/>
          <a:lstStyle/>
          <a:p>
            <a:r>
              <a:rPr lang="en-US" dirty="0" smtClean="0"/>
              <a:t>Algae </a:t>
            </a:r>
            <a:r>
              <a:rPr lang="en-US" dirty="0" err="1" smtClean="0"/>
              <a:t>vs</a:t>
            </a:r>
            <a:r>
              <a:rPr lang="en-US" dirty="0" smtClean="0"/>
              <a:t> plants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p:txBody>
          <a:bodyPr>
            <a:normAutofit/>
          </a:bodyPr>
          <a:lstStyle/>
          <a:p>
            <a:r>
              <a:rPr lang="en-US" dirty="0" smtClean="0"/>
              <a:t>Growing </a:t>
            </a:r>
            <a:r>
              <a:rPr lang="en-US" b="1" dirty="0" smtClean="0"/>
              <a:t>diatoms</a:t>
            </a:r>
            <a:r>
              <a:rPr lang="en-US" dirty="0" smtClean="0"/>
              <a:t> in the classroom</a:t>
            </a:r>
          </a:p>
          <a:p>
            <a:r>
              <a:rPr lang="en-US" dirty="0" smtClean="0"/>
              <a:t>3 nutrient concentration </a:t>
            </a:r>
            <a:r>
              <a:rPr lang="en-US" b="1" dirty="0" smtClean="0"/>
              <a:t>treatments</a:t>
            </a:r>
            <a:endParaRPr lang="en-US" b="1" dirty="0"/>
          </a:p>
        </p:txBody>
      </p:sp>
      <p:sp>
        <p:nvSpPr>
          <p:cNvPr id="2" name="Title 1"/>
          <p:cNvSpPr>
            <a:spLocks noGrp="1"/>
          </p:cNvSpPr>
          <p:nvPr>
            <p:ph type="title"/>
          </p:nvPr>
        </p:nvSpPr>
        <p:spPr/>
        <p:txBody>
          <a:bodyPr/>
          <a:lstStyle/>
          <a:p>
            <a:r>
              <a:rPr lang="en-US" dirty="0" smtClean="0"/>
              <a:t>Experimental setup</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
        <p:nvSpPr>
          <p:cNvPr id="130" name="TextBox 129"/>
          <p:cNvSpPr txBox="1"/>
          <p:nvPr/>
        </p:nvSpPr>
        <p:spPr>
          <a:xfrm>
            <a:off x="1295400" y="5181600"/>
            <a:ext cx="990600" cy="461665"/>
          </a:xfrm>
          <a:prstGeom prst="rect">
            <a:avLst/>
          </a:prstGeom>
          <a:noFill/>
        </p:spPr>
        <p:txBody>
          <a:bodyPr wrap="square" rtlCol="0">
            <a:spAutoFit/>
          </a:bodyPr>
          <a:lstStyle/>
          <a:p>
            <a:pPr algn="ctr"/>
            <a:r>
              <a:rPr lang="en-US" sz="2400" dirty="0" smtClean="0"/>
              <a:t>Low</a:t>
            </a:r>
            <a:endParaRPr lang="en-US" sz="2400" dirty="0"/>
          </a:p>
        </p:txBody>
      </p:sp>
      <p:sp>
        <p:nvSpPr>
          <p:cNvPr id="131" name="TextBox 130"/>
          <p:cNvSpPr txBox="1"/>
          <p:nvPr/>
        </p:nvSpPr>
        <p:spPr>
          <a:xfrm>
            <a:off x="3810000" y="5181600"/>
            <a:ext cx="1447800" cy="461665"/>
          </a:xfrm>
          <a:prstGeom prst="rect">
            <a:avLst/>
          </a:prstGeom>
          <a:noFill/>
        </p:spPr>
        <p:txBody>
          <a:bodyPr wrap="square" rtlCol="0">
            <a:spAutoFit/>
          </a:bodyPr>
          <a:lstStyle/>
          <a:p>
            <a:pPr algn="ctr"/>
            <a:r>
              <a:rPr lang="en-US" sz="2400" dirty="0" smtClean="0"/>
              <a:t>Medium</a:t>
            </a:r>
            <a:endParaRPr lang="en-US" sz="2400" dirty="0"/>
          </a:p>
        </p:txBody>
      </p:sp>
      <p:sp>
        <p:nvSpPr>
          <p:cNvPr id="132" name="TextBox 131"/>
          <p:cNvSpPr txBox="1"/>
          <p:nvPr/>
        </p:nvSpPr>
        <p:spPr>
          <a:xfrm>
            <a:off x="6934200" y="5181600"/>
            <a:ext cx="1447800" cy="461665"/>
          </a:xfrm>
          <a:prstGeom prst="rect">
            <a:avLst/>
          </a:prstGeom>
          <a:noFill/>
        </p:spPr>
        <p:txBody>
          <a:bodyPr wrap="square" rtlCol="0">
            <a:spAutoFit/>
          </a:bodyPr>
          <a:lstStyle/>
          <a:p>
            <a:pPr algn="ctr"/>
            <a:r>
              <a:rPr lang="en-US" sz="2400" dirty="0" smtClean="0"/>
              <a:t>High</a:t>
            </a:r>
            <a:endParaRPr lang="en-US" sz="2400" dirty="0"/>
          </a:p>
        </p:txBody>
      </p:sp>
      <p:grpSp>
        <p:nvGrpSpPr>
          <p:cNvPr id="72" name="Group 71"/>
          <p:cNvGrpSpPr/>
          <p:nvPr/>
        </p:nvGrpSpPr>
        <p:grpSpPr>
          <a:xfrm>
            <a:off x="838200" y="2819400"/>
            <a:ext cx="1931840" cy="2271713"/>
            <a:chOff x="838200" y="2819400"/>
            <a:chExt cx="1931840" cy="2271713"/>
          </a:xfrm>
        </p:grpSpPr>
        <p:sp>
          <p:nvSpPr>
            <p:cNvPr id="69" name="Freeform 68"/>
            <p:cNvSpPr/>
            <p:nvPr/>
          </p:nvSpPr>
          <p:spPr>
            <a:xfrm>
              <a:off x="939800" y="4051300"/>
              <a:ext cx="1727200" cy="971550"/>
            </a:xfrm>
            <a:custGeom>
              <a:avLst/>
              <a:gdLst>
                <a:gd name="connsiteX0" fmla="*/ 304800 w 1727200"/>
                <a:gd name="connsiteY0" fmla="*/ 44450 h 971550"/>
                <a:gd name="connsiteX1" fmla="*/ 463550 w 1727200"/>
                <a:gd name="connsiteY1" fmla="*/ 101600 h 971550"/>
                <a:gd name="connsiteX2" fmla="*/ 596900 w 1727200"/>
                <a:gd name="connsiteY2" fmla="*/ 95250 h 971550"/>
                <a:gd name="connsiteX3" fmla="*/ 806450 w 1727200"/>
                <a:gd name="connsiteY3" fmla="*/ 44450 h 971550"/>
                <a:gd name="connsiteX4" fmla="*/ 920750 w 1727200"/>
                <a:gd name="connsiteY4" fmla="*/ 0 h 971550"/>
                <a:gd name="connsiteX5" fmla="*/ 1073150 w 1727200"/>
                <a:gd name="connsiteY5" fmla="*/ 19050 h 971550"/>
                <a:gd name="connsiteX6" fmla="*/ 1219200 w 1727200"/>
                <a:gd name="connsiteY6" fmla="*/ 69850 h 971550"/>
                <a:gd name="connsiteX7" fmla="*/ 1435100 w 1727200"/>
                <a:gd name="connsiteY7" fmla="*/ 158750 h 971550"/>
                <a:gd name="connsiteX8" fmla="*/ 1543050 w 1727200"/>
                <a:gd name="connsiteY8" fmla="*/ 381000 h 971550"/>
                <a:gd name="connsiteX9" fmla="*/ 1695450 w 1727200"/>
                <a:gd name="connsiteY9" fmla="*/ 679450 h 971550"/>
                <a:gd name="connsiteX10" fmla="*/ 1727200 w 1727200"/>
                <a:gd name="connsiteY10" fmla="*/ 819150 h 971550"/>
                <a:gd name="connsiteX11" fmla="*/ 1657350 w 1727200"/>
                <a:gd name="connsiteY11" fmla="*/ 946150 h 971550"/>
                <a:gd name="connsiteX12" fmla="*/ 1320800 w 1727200"/>
                <a:gd name="connsiteY12" fmla="*/ 958850 h 971550"/>
                <a:gd name="connsiteX13" fmla="*/ 635000 w 1727200"/>
                <a:gd name="connsiteY13" fmla="*/ 971550 h 971550"/>
                <a:gd name="connsiteX14" fmla="*/ 234950 w 1727200"/>
                <a:gd name="connsiteY14" fmla="*/ 946150 h 971550"/>
                <a:gd name="connsiteX15" fmla="*/ 50800 w 1727200"/>
                <a:gd name="connsiteY15" fmla="*/ 889000 h 971550"/>
                <a:gd name="connsiteX16" fmla="*/ 0 w 1727200"/>
                <a:gd name="connsiteY16" fmla="*/ 793750 h 971550"/>
                <a:gd name="connsiteX17" fmla="*/ 57150 w 1727200"/>
                <a:gd name="connsiteY17" fmla="*/ 577850 h 971550"/>
                <a:gd name="connsiteX18" fmla="*/ 254000 w 1727200"/>
                <a:gd name="connsiteY18" fmla="*/ 184150 h 971550"/>
                <a:gd name="connsiteX19" fmla="*/ 304800 w 1727200"/>
                <a:gd name="connsiteY19" fmla="*/ 4445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27200" h="971550">
                  <a:moveTo>
                    <a:pt x="304800" y="44450"/>
                  </a:moveTo>
                  <a:lnTo>
                    <a:pt x="463550" y="101600"/>
                  </a:lnTo>
                  <a:lnTo>
                    <a:pt x="596900" y="95250"/>
                  </a:lnTo>
                  <a:lnTo>
                    <a:pt x="806450" y="44450"/>
                  </a:lnTo>
                  <a:lnTo>
                    <a:pt x="920750" y="0"/>
                  </a:lnTo>
                  <a:lnTo>
                    <a:pt x="1073150" y="19050"/>
                  </a:lnTo>
                  <a:lnTo>
                    <a:pt x="1219200" y="69850"/>
                  </a:lnTo>
                  <a:lnTo>
                    <a:pt x="1435100" y="158750"/>
                  </a:lnTo>
                  <a:lnTo>
                    <a:pt x="1543050" y="381000"/>
                  </a:lnTo>
                  <a:lnTo>
                    <a:pt x="1695450" y="679450"/>
                  </a:lnTo>
                  <a:lnTo>
                    <a:pt x="1727200" y="819150"/>
                  </a:lnTo>
                  <a:lnTo>
                    <a:pt x="1657350" y="946150"/>
                  </a:lnTo>
                  <a:lnTo>
                    <a:pt x="1320800" y="958850"/>
                  </a:lnTo>
                  <a:lnTo>
                    <a:pt x="635000" y="971550"/>
                  </a:lnTo>
                  <a:lnTo>
                    <a:pt x="234950" y="946150"/>
                  </a:lnTo>
                  <a:lnTo>
                    <a:pt x="50800" y="889000"/>
                  </a:lnTo>
                  <a:lnTo>
                    <a:pt x="0" y="793750"/>
                  </a:lnTo>
                  <a:lnTo>
                    <a:pt x="57150" y="577850"/>
                  </a:lnTo>
                  <a:lnTo>
                    <a:pt x="254000" y="184150"/>
                  </a:lnTo>
                  <a:lnTo>
                    <a:pt x="304800" y="44450"/>
                  </a:lnTo>
                  <a:close/>
                </a:path>
              </a:pathLst>
            </a:custGeom>
            <a:solidFill>
              <a:srgbClr val="00B0F0"/>
            </a:solid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3" name="Freeform 132"/>
            <p:cNvSpPr/>
            <p:nvPr/>
          </p:nvSpPr>
          <p:spPr>
            <a:xfrm>
              <a:off x="1295400" y="4038600"/>
              <a:ext cx="1066800" cy="152400"/>
            </a:xfrm>
            <a:custGeom>
              <a:avLst/>
              <a:gdLst>
                <a:gd name="connsiteX0" fmla="*/ 0 w 961902"/>
                <a:gd name="connsiteY0" fmla="*/ 6072 h 89199"/>
                <a:gd name="connsiteX1" fmla="*/ 23751 w 961902"/>
                <a:gd name="connsiteY1" fmla="*/ 41698 h 89199"/>
                <a:gd name="connsiteX2" fmla="*/ 95003 w 961902"/>
                <a:gd name="connsiteY2" fmla="*/ 65449 h 89199"/>
                <a:gd name="connsiteX3" fmla="*/ 296883 w 961902"/>
                <a:gd name="connsiteY3" fmla="*/ 53573 h 89199"/>
                <a:gd name="connsiteX4" fmla="*/ 391886 w 961902"/>
                <a:gd name="connsiteY4" fmla="*/ 29823 h 89199"/>
                <a:gd name="connsiteX5" fmla="*/ 475013 w 961902"/>
                <a:gd name="connsiteY5" fmla="*/ 6072 h 89199"/>
                <a:gd name="connsiteX6" fmla="*/ 629393 w 961902"/>
                <a:gd name="connsiteY6" fmla="*/ 17947 h 89199"/>
                <a:gd name="connsiteX7" fmla="*/ 771896 w 961902"/>
                <a:gd name="connsiteY7" fmla="*/ 41698 h 89199"/>
                <a:gd name="connsiteX8" fmla="*/ 843148 w 961902"/>
                <a:gd name="connsiteY8" fmla="*/ 65449 h 89199"/>
                <a:gd name="connsiteX9" fmla="*/ 878774 w 961902"/>
                <a:gd name="connsiteY9" fmla="*/ 77324 h 89199"/>
                <a:gd name="connsiteX10" fmla="*/ 914400 w 961902"/>
                <a:gd name="connsiteY10" fmla="*/ 89199 h 89199"/>
                <a:gd name="connsiteX11" fmla="*/ 961902 w 961902"/>
                <a:gd name="connsiteY11" fmla="*/ 77324 h 8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1902" h="89199">
                  <a:moveTo>
                    <a:pt x="0" y="6072"/>
                  </a:moveTo>
                  <a:cubicBezTo>
                    <a:pt x="7917" y="17947"/>
                    <a:pt x="11648" y="34134"/>
                    <a:pt x="23751" y="41698"/>
                  </a:cubicBezTo>
                  <a:cubicBezTo>
                    <a:pt x="44981" y="54967"/>
                    <a:pt x="95003" y="65449"/>
                    <a:pt x="95003" y="65449"/>
                  </a:cubicBezTo>
                  <a:cubicBezTo>
                    <a:pt x="162296" y="61490"/>
                    <a:pt x="229750" y="59676"/>
                    <a:pt x="296883" y="53573"/>
                  </a:cubicBezTo>
                  <a:cubicBezTo>
                    <a:pt x="349996" y="48744"/>
                    <a:pt x="348608" y="42188"/>
                    <a:pt x="391886" y="29823"/>
                  </a:cubicBezTo>
                  <a:cubicBezTo>
                    <a:pt x="496265" y="0"/>
                    <a:pt x="389594" y="34544"/>
                    <a:pt x="475013" y="6072"/>
                  </a:cubicBezTo>
                  <a:lnTo>
                    <a:pt x="629393" y="17947"/>
                  </a:lnTo>
                  <a:cubicBezTo>
                    <a:pt x="686955" y="23429"/>
                    <a:pt x="720863" y="26388"/>
                    <a:pt x="771896" y="41698"/>
                  </a:cubicBezTo>
                  <a:cubicBezTo>
                    <a:pt x="795876" y="48892"/>
                    <a:pt x="819397" y="57532"/>
                    <a:pt x="843148" y="65449"/>
                  </a:cubicBezTo>
                  <a:lnTo>
                    <a:pt x="878774" y="77324"/>
                  </a:lnTo>
                  <a:lnTo>
                    <a:pt x="914400" y="89199"/>
                  </a:lnTo>
                  <a:cubicBezTo>
                    <a:pt x="953782" y="76072"/>
                    <a:pt x="937508" y="77324"/>
                    <a:pt x="961902" y="77324"/>
                  </a:cubicBezTo>
                </a:path>
              </a:pathLst>
            </a:custGeom>
            <a:ln w="762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4" name="Group 103"/>
            <p:cNvGrpSpPr/>
            <p:nvPr/>
          </p:nvGrpSpPr>
          <p:grpSpPr>
            <a:xfrm>
              <a:off x="838200" y="2819400"/>
              <a:ext cx="1931840" cy="2271713"/>
              <a:chOff x="762000" y="2133600"/>
              <a:chExt cx="1931840" cy="2271713"/>
            </a:xfrm>
          </p:grpSpPr>
          <p:grpSp>
            <p:nvGrpSpPr>
              <p:cNvPr id="105" name="Group 7"/>
              <p:cNvGrpSpPr>
                <a:grpSpLocks noChangeAspect="1"/>
              </p:cNvGrpSpPr>
              <p:nvPr/>
            </p:nvGrpSpPr>
            <p:grpSpPr bwMode="auto">
              <a:xfrm>
                <a:off x="762000" y="2133600"/>
                <a:ext cx="1931840" cy="2271713"/>
                <a:chOff x="2534" y="-617"/>
                <a:chExt cx="2842" cy="3342"/>
              </a:xfrm>
            </p:grpSpPr>
            <p:sp>
              <p:nvSpPr>
                <p:cNvPr id="109" name="Freeform 108"/>
                <p:cNvSpPr>
                  <a:spLocks/>
                </p:cNvSpPr>
                <p:nvPr/>
              </p:nvSpPr>
              <p:spPr bwMode="auto">
                <a:xfrm>
                  <a:off x="4817" y="1646"/>
                  <a:ext cx="149" cy="180"/>
                </a:xfrm>
                <a:custGeom>
                  <a:avLst/>
                  <a:gdLst/>
                  <a:ahLst/>
                  <a:cxnLst>
                    <a:cxn ang="0">
                      <a:pos x="8" y="0"/>
                    </a:cxn>
                    <a:cxn ang="0">
                      <a:pos x="27" y="4"/>
                    </a:cxn>
                    <a:cxn ang="0">
                      <a:pos x="43" y="8"/>
                    </a:cxn>
                    <a:cxn ang="0">
                      <a:pos x="55" y="8"/>
                    </a:cxn>
                    <a:cxn ang="0">
                      <a:pos x="66" y="12"/>
                    </a:cxn>
                    <a:cxn ang="0">
                      <a:pos x="78" y="12"/>
                    </a:cxn>
                    <a:cxn ang="0">
                      <a:pos x="94" y="20"/>
                    </a:cxn>
                    <a:cxn ang="0">
                      <a:pos x="113" y="28"/>
                    </a:cxn>
                    <a:cxn ang="0">
                      <a:pos x="129" y="39"/>
                    </a:cxn>
                    <a:cxn ang="0">
                      <a:pos x="141" y="51"/>
                    </a:cxn>
                    <a:cxn ang="0">
                      <a:pos x="145" y="63"/>
                    </a:cxn>
                    <a:cxn ang="0">
                      <a:pos x="145" y="71"/>
                    </a:cxn>
                    <a:cxn ang="0">
                      <a:pos x="141" y="86"/>
                    </a:cxn>
                    <a:cxn ang="0">
                      <a:pos x="133" y="102"/>
                    </a:cxn>
                    <a:cxn ang="0">
                      <a:pos x="125" y="114"/>
                    </a:cxn>
                    <a:cxn ang="0">
                      <a:pos x="113" y="129"/>
                    </a:cxn>
                    <a:cxn ang="0">
                      <a:pos x="102" y="145"/>
                    </a:cxn>
                    <a:cxn ang="0">
                      <a:pos x="94" y="157"/>
                    </a:cxn>
                    <a:cxn ang="0">
                      <a:pos x="86" y="172"/>
                    </a:cxn>
                    <a:cxn ang="0">
                      <a:pos x="78" y="176"/>
                    </a:cxn>
                    <a:cxn ang="0">
                      <a:pos x="70" y="164"/>
                    </a:cxn>
                    <a:cxn ang="0">
                      <a:pos x="66" y="153"/>
                    </a:cxn>
                    <a:cxn ang="0">
                      <a:pos x="63" y="141"/>
                    </a:cxn>
                    <a:cxn ang="0">
                      <a:pos x="59" y="129"/>
                    </a:cxn>
                    <a:cxn ang="0">
                      <a:pos x="51" y="118"/>
                    </a:cxn>
                    <a:cxn ang="0">
                      <a:pos x="47" y="106"/>
                    </a:cxn>
                    <a:cxn ang="0">
                      <a:pos x="43" y="94"/>
                    </a:cxn>
                    <a:cxn ang="0">
                      <a:pos x="39" y="82"/>
                    </a:cxn>
                    <a:cxn ang="0">
                      <a:pos x="31" y="71"/>
                    </a:cxn>
                    <a:cxn ang="0">
                      <a:pos x="27" y="59"/>
                    </a:cxn>
                    <a:cxn ang="0">
                      <a:pos x="23" y="47"/>
                    </a:cxn>
                    <a:cxn ang="0">
                      <a:pos x="16" y="35"/>
                    </a:cxn>
                    <a:cxn ang="0">
                      <a:pos x="12" y="28"/>
                    </a:cxn>
                    <a:cxn ang="0">
                      <a:pos x="8" y="16"/>
                    </a:cxn>
                    <a:cxn ang="0">
                      <a:pos x="0" y="4"/>
                    </a:cxn>
                    <a:cxn ang="0">
                      <a:pos x="0" y="0"/>
                    </a:cxn>
                  </a:cxnLst>
                  <a:rect l="0" t="0" r="r" b="b"/>
                  <a:pathLst>
                    <a:path w="149" h="180">
                      <a:moveTo>
                        <a:pt x="0" y="0"/>
                      </a:moveTo>
                      <a:lnTo>
                        <a:pt x="8" y="0"/>
                      </a:lnTo>
                      <a:lnTo>
                        <a:pt x="20" y="0"/>
                      </a:lnTo>
                      <a:lnTo>
                        <a:pt x="27" y="4"/>
                      </a:lnTo>
                      <a:lnTo>
                        <a:pt x="39" y="8"/>
                      </a:lnTo>
                      <a:lnTo>
                        <a:pt x="43" y="8"/>
                      </a:lnTo>
                      <a:lnTo>
                        <a:pt x="51" y="8"/>
                      </a:lnTo>
                      <a:lnTo>
                        <a:pt x="55" y="8"/>
                      </a:lnTo>
                      <a:lnTo>
                        <a:pt x="63" y="8"/>
                      </a:lnTo>
                      <a:lnTo>
                        <a:pt x="66" y="12"/>
                      </a:lnTo>
                      <a:lnTo>
                        <a:pt x="70" y="12"/>
                      </a:lnTo>
                      <a:lnTo>
                        <a:pt x="78" y="12"/>
                      </a:lnTo>
                      <a:lnTo>
                        <a:pt x="82" y="16"/>
                      </a:lnTo>
                      <a:lnTo>
                        <a:pt x="94" y="20"/>
                      </a:lnTo>
                      <a:lnTo>
                        <a:pt x="102" y="24"/>
                      </a:lnTo>
                      <a:lnTo>
                        <a:pt x="113" y="28"/>
                      </a:lnTo>
                      <a:lnTo>
                        <a:pt x="121" y="32"/>
                      </a:lnTo>
                      <a:lnTo>
                        <a:pt x="129" y="39"/>
                      </a:lnTo>
                      <a:lnTo>
                        <a:pt x="137" y="47"/>
                      </a:lnTo>
                      <a:lnTo>
                        <a:pt x="141" y="51"/>
                      </a:lnTo>
                      <a:lnTo>
                        <a:pt x="141" y="55"/>
                      </a:lnTo>
                      <a:lnTo>
                        <a:pt x="145" y="63"/>
                      </a:lnTo>
                      <a:lnTo>
                        <a:pt x="149" y="67"/>
                      </a:lnTo>
                      <a:lnTo>
                        <a:pt x="145" y="71"/>
                      </a:lnTo>
                      <a:lnTo>
                        <a:pt x="145" y="78"/>
                      </a:lnTo>
                      <a:lnTo>
                        <a:pt x="141" y="86"/>
                      </a:lnTo>
                      <a:lnTo>
                        <a:pt x="137" y="94"/>
                      </a:lnTo>
                      <a:lnTo>
                        <a:pt x="133" y="102"/>
                      </a:lnTo>
                      <a:lnTo>
                        <a:pt x="129" y="106"/>
                      </a:lnTo>
                      <a:lnTo>
                        <a:pt x="125" y="114"/>
                      </a:lnTo>
                      <a:lnTo>
                        <a:pt x="121" y="121"/>
                      </a:lnTo>
                      <a:lnTo>
                        <a:pt x="113" y="129"/>
                      </a:lnTo>
                      <a:lnTo>
                        <a:pt x="109" y="137"/>
                      </a:lnTo>
                      <a:lnTo>
                        <a:pt x="102" y="145"/>
                      </a:lnTo>
                      <a:lnTo>
                        <a:pt x="98" y="153"/>
                      </a:lnTo>
                      <a:lnTo>
                        <a:pt x="94" y="157"/>
                      </a:lnTo>
                      <a:lnTo>
                        <a:pt x="90" y="164"/>
                      </a:lnTo>
                      <a:lnTo>
                        <a:pt x="86" y="172"/>
                      </a:lnTo>
                      <a:lnTo>
                        <a:pt x="82" y="180"/>
                      </a:lnTo>
                      <a:lnTo>
                        <a:pt x="78" y="176"/>
                      </a:lnTo>
                      <a:lnTo>
                        <a:pt x="78" y="172"/>
                      </a:lnTo>
                      <a:lnTo>
                        <a:pt x="70" y="164"/>
                      </a:lnTo>
                      <a:lnTo>
                        <a:pt x="70" y="157"/>
                      </a:lnTo>
                      <a:lnTo>
                        <a:pt x="66" y="153"/>
                      </a:lnTo>
                      <a:lnTo>
                        <a:pt x="66" y="145"/>
                      </a:lnTo>
                      <a:lnTo>
                        <a:pt x="63" y="141"/>
                      </a:lnTo>
                      <a:lnTo>
                        <a:pt x="63" y="137"/>
                      </a:lnTo>
                      <a:lnTo>
                        <a:pt x="59" y="129"/>
                      </a:lnTo>
                      <a:lnTo>
                        <a:pt x="55" y="125"/>
                      </a:lnTo>
                      <a:lnTo>
                        <a:pt x="51" y="118"/>
                      </a:lnTo>
                      <a:lnTo>
                        <a:pt x="51" y="110"/>
                      </a:lnTo>
                      <a:lnTo>
                        <a:pt x="47" y="106"/>
                      </a:lnTo>
                      <a:lnTo>
                        <a:pt x="47" y="102"/>
                      </a:lnTo>
                      <a:lnTo>
                        <a:pt x="43" y="94"/>
                      </a:lnTo>
                      <a:lnTo>
                        <a:pt x="43" y="90"/>
                      </a:lnTo>
                      <a:lnTo>
                        <a:pt x="39" y="82"/>
                      </a:lnTo>
                      <a:lnTo>
                        <a:pt x="35" y="75"/>
                      </a:lnTo>
                      <a:lnTo>
                        <a:pt x="31" y="71"/>
                      </a:lnTo>
                      <a:lnTo>
                        <a:pt x="31" y="67"/>
                      </a:lnTo>
                      <a:lnTo>
                        <a:pt x="27" y="59"/>
                      </a:lnTo>
                      <a:lnTo>
                        <a:pt x="23" y="55"/>
                      </a:lnTo>
                      <a:lnTo>
                        <a:pt x="23" y="47"/>
                      </a:lnTo>
                      <a:lnTo>
                        <a:pt x="20" y="43"/>
                      </a:lnTo>
                      <a:lnTo>
                        <a:pt x="16" y="35"/>
                      </a:lnTo>
                      <a:lnTo>
                        <a:pt x="12" y="32"/>
                      </a:lnTo>
                      <a:lnTo>
                        <a:pt x="12" y="28"/>
                      </a:lnTo>
                      <a:lnTo>
                        <a:pt x="8" y="20"/>
                      </a:lnTo>
                      <a:lnTo>
                        <a:pt x="8" y="16"/>
                      </a:lnTo>
                      <a:lnTo>
                        <a:pt x="4" y="12"/>
                      </a:lnTo>
                      <a:lnTo>
                        <a:pt x="0" y="4"/>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109"/>
                <p:cNvSpPr>
                  <a:spLocks/>
                </p:cNvSpPr>
                <p:nvPr/>
              </p:nvSpPr>
              <p:spPr bwMode="auto">
                <a:xfrm>
                  <a:off x="4250" y="-316"/>
                  <a:ext cx="528" cy="970"/>
                </a:xfrm>
                <a:custGeom>
                  <a:avLst/>
                  <a:gdLst/>
                  <a:ahLst/>
                  <a:cxnLst>
                    <a:cxn ang="0">
                      <a:pos x="309" y="841"/>
                    </a:cxn>
                    <a:cxn ang="0">
                      <a:pos x="289" y="852"/>
                    </a:cxn>
                    <a:cxn ang="0">
                      <a:pos x="278" y="860"/>
                    </a:cxn>
                    <a:cxn ang="0">
                      <a:pos x="258" y="872"/>
                    </a:cxn>
                    <a:cxn ang="0">
                      <a:pos x="231" y="884"/>
                    </a:cxn>
                    <a:cxn ang="0">
                      <a:pos x="215" y="895"/>
                    </a:cxn>
                    <a:cxn ang="0">
                      <a:pos x="192" y="911"/>
                    </a:cxn>
                    <a:cxn ang="0">
                      <a:pos x="160" y="934"/>
                    </a:cxn>
                    <a:cxn ang="0">
                      <a:pos x="137" y="950"/>
                    </a:cxn>
                    <a:cxn ang="0">
                      <a:pos x="121" y="962"/>
                    </a:cxn>
                    <a:cxn ang="0">
                      <a:pos x="110" y="954"/>
                    </a:cxn>
                    <a:cxn ang="0">
                      <a:pos x="98" y="931"/>
                    </a:cxn>
                    <a:cxn ang="0">
                      <a:pos x="86" y="907"/>
                    </a:cxn>
                    <a:cxn ang="0">
                      <a:pos x="74" y="880"/>
                    </a:cxn>
                    <a:cxn ang="0">
                      <a:pos x="67" y="856"/>
                    </a:cxn>
                    <a:cxn ang="0">
                      <a:pos x="55" y="829"/>
                    </a:cxn>
                    <a:cxn ang="0">
                      <a:pos x="43" y="805"/>
                    </a:cxn>
                    <a:cxn ang="0">
                      <a:pos x="31" y="782"/>
                    </a:cxn>
                    <a:cxn ang="0">
                      <a:pos x="20" y="759"/>
                    </a:cxn>
                    <a:cxn ang="0">
                      <a:pos x="8" y="731"/>
                    </a:cxn>
                    <a:cxn ang="0">
                      <a:pos x="0" y="712"/>
                    </a:cxn>
                    <a:cxn ang="0">
                      <a:pos x="12" y="676"/>
                    </a:cxn>
                    <a:cxn ang="0">
                      <a:pos x="28" y="641"/>
                    </a:cxn>
                    <a:cxn ang="0">
                      <a:pos x="39" y="610"/>
                    </a:cxn>
                    <a:cxn ang="0">
                      <a:pos x="55" y="579"/>
                    </a:cxn>
                    <a:cxn ang="0">
                      <a:pos x="71" y="544"/>
                    </a:cxn>
                    <a:cxn ang="0">
                      <a:pos x="82" y="512"/>
                    </a:cxn>
                    <a:cxn ang="0">
                      <a:pos x="98" y="477"/>
                    </a:cxn>
                    <a:cxn ang="0">
                      <a:pos x="114" y="442"/>
                    </a:cxn>
                    <a:cxn ang="0">
                      <a:pos x="125" y="411"/>
                    </a:cxn>
                    <a:cxn ang="0">
                      <a:pos x="141" y="379"/>
                    </a:cxn>
                    <a:cxn ang="0">
                      <a:pos x="157" y="344"/>
                    </a:cxn>
                    <a:cxn ang="0">
                      <a:pos x="172" y="313"/>
                    </a:cxn>
                    <a:cxn ang="0">
                      <a:pos x="184" y="278"/>
                    </a:cxn>
                    <a:cxn ang="0">
                      <a:pos x="200" y="243"/>
                    </a:cxn>
                    <a:cxn ang="0">
                      <a:pos x="211" y="211"/>
                    </a:cxn>
                    <a:cxn ang="0">
                      <a:pos x="227" y="180"/>
                    </a:cxn>
                    <a:cxn ang="0">
                      <a:pos x="243" y="145"/>
                    </a:cxn>
                    <a:cxn ang="0">
                      <a:pos x="258" y="114"/>
                    </a:cxn>
                    <a:cxn ang="0">
                      <a:pos x="270" y="78"/>
                    </a:cxn>
                    <a:cxn ang="0">
                      <a:pos x="286" y="47"/>
                    </a:cxn>
                    <a:cxn ang="0">
                      <a:pos x="301" y="12"/>
                    </a:cxn>
                    <a:cxn ang="0">
                      <a:pos x="262" y="708"/>
                    </a:cxn>
                    <a:cxn ang="0">
                      <a:pos x="266" y="723"/>
                    </a:cxn>
                    <a:cxn ang="0">
                      <a:pos x="278" y="743"/>
                    </a:cxn>
                    <a:cxn ang="0">
                      <a:pos x="286" y="762"/>
                    </a:cxn>
                    <a:cxn ang="0">
                      <a:pos x="297" y="782"/>
                    </a:cxn>
                    <a:cxn ang="0">
                      <a:pos x="305" y="802"/>
                    </a:cxn>
                    <a:cxn ang="0">
                      <a:pos x="313" y="821"/>
                    </a:cxn>
                    <a:cxn ang="0">
                      <a:pos x="321" y="837"/>
                    </a:cxn>
                  </a:cxnLst>
                  <a:rect l="0" t="0" r="r" b="b"/>
                  <a:pathLst>
                    <a:path w="528" h="970">
                      <a:moveTo>
                        <a:pt x="321" y="837"/>
                      </a:moveTo>
                      <a:lnTo>
                        <a:pt x="317" y="841"/>
                      </a:lnTo>
                      <a:lnTo>
                        <a:pt x="309" y="841"/>
                      </a:lnTo>
                      <a:lnTo>
                        <a:pt x="301" y="845"/>
                      </a:lnTo>
                      <a:lnTo>
                        <a:pt x="297" y="848"/>
                      </a:lnTo>
                      <a:lnTo>
                        <a:pt x="289" y="852"/>
                      </a:lnTo>
                      <a:lnTo>
                        <a:pt x="286" y="852"/>
                      </a:lnTo>
                      <a:lnTo>
                        <a:pt x="282" y="856"/>
                      </a:lnTo>
                      <a:lnTo>
                        <a:pt x="278" y="860"/>
                      </a:lnTo>
                      <a:lnTo>
                        <a:pt x="270" y="864"/>
                      </a:lnTo>
                      <a:lnTo>
                        <a:pt x="266" y="864"/>
                      </a:lnTo>
                      <a:lnTo>
                        <a:pt x="258" y="872"/>
                      </a:lnTo>
                      <a:lnTo>
                        <a:pt x="254" y="872"/>
                      </a:lnTo>
                      <a:lnTo>
                        <a:pt x="243" y="880"/>
                      </a:lnTo>
                      <a:lnTo>
                        <a:pt x="231" y="884"/>
                      </a:lnTo>
                      <a:lnTo>
                        <a:pt x="227" y="888"/>
                      </a:lnTo>
                      <a:lnTo>
                        <a:pt x="223" y="891"/>
                      </a:lnTo>
                      <a:lnTo>
                        <a:pt x="215" y="895"/>
                      </a:lnTo>
                      <a:lnTo>
                        <a:pt x="211" y="899"/>
                      </a:lnTo>
                      <a:lnTo>
                        <a:pt x="200" y="907"/>
                      </a:lnTo>
                      <a:lnTo>
                        <a:pt x="192" y="911"/>
                      </a:lnTo>
                      <a:lnTo>
                        <a:pt x="180" y="919"/>
                      </a:lnTo>
                      <a:lnTo>
                        <a:pt x="168" y="927"/>
                      </a:lnTo>
                      <a:lnTo>
                        <a:pt x="160" y="934"/>
                      </a:lnTo>
                      <a:lnTo>
                        <a:pt x="153" y="946"/>
                      </a:lnTo>
                      <a:lnTo>
                        <a:pt x="141" y="946"/>
                      </a:lnTo>
                      <a:lnTo>
                        <a:pt x="137" y="950"/>
                      </a:lnTo>
                      <a:lnTo>
                        <a:pt x="133" y="950"/>
                      </a:lnTo>
                      <a:lnTo>
                        <a:pt x="129" y="954"/>
                      </a:lnTo>
                      <a:lnTo>
                        <a:pt x="121" y="962"/>
                      </a:lnTo>
                      <a:lnTo>
                        <a:pt x="117" y="970"/>
                      </a:lnTo>
                      <a:lnTo>
                        <a:pt x="114" y="962"/>
                      </a:lnTo>
                      <a:lnTo>
                        <a:pt x="110" y="954"/>
                      </a:lnTo>
                      <a:lnTo>
                        <a:pt x="106" y="946"/>
                      </a:lnTo>
                      <a:lnTo>
                        <a:pt x="102" y="938"/>
                      </a:lnTo>
                      <a:lnTo>
                        <a:pt x="98" y="931"/>
                      </a:lnTo>
                      <a:lnTo>
                        <a:pt x="94" y="919"/>
                      </a:lnTo>
                      <a:lnTo>
                        <a:pt x="90" y="911"/>
                      </a:lnTo>
                      <a:lnTo>
                        <a:pt x="86" y="907"/>
                      </a:lnTo>
                      <a:lnTo>
                        <a:pt x="82" y="895"/>
                      </a:lnTo>
                      <a:lnTo>
                        <a:pt x="78" y="888"/>
                      </a:lnTo>
                      <a:lnTo>
                        <a:pt x="74" y="880"/>
                      </a:lnTo>
                      <a:lnTo>
                        <a:pt x="71" y="872"/>
                      </a:lnTo>
                      <a:lnTo>
                        <a:pt x="67" y="864"/>
                      </a:lnTo>
                      <a:lnTo>
                        <a:pt x="67" y="856"/>
                      </a:lnTo>
                      <a:lnTo>
                        <a:pt x="63" y="848"/>
                      </a:lnTo>
                      <a:lnTo>
                        <a:pt x="59" y="841"/>
                      </a:lnTo>
                      <a:lnTo>
                        <a:pt x="55" y="829"/>
                      </a:lnTo>
                      <a:lnTo>
                        <a:pt x="51" y="821"/>
                      </a:lnTo>
                      <a:lnTo>
                        <a:pt x="47" y="817"/>
                      </a:lnTo>
                      <a:lnTo>
                        <a:pt x="43" y="805"/>
                      </a:lnTo>
                      <a:lnTo>
                        <a:pt x="39" y="798"/>
                      </a:lnTo>
                      <a:lnTo>
                        <a:pt x="35" y="790"/>
                      </a:lnTo>
                      <a:lnTo>
                        <a:pt x="31" y="782"/>
                      </a:lnTo>
                      <a:lnTo>
                        <a:pt x="28" y="774"/>
                      </a:lnTo>
                      <a:lnTo>
                        <a:pt x="24" y="766"/>
                      </a:lnTo>
                      <a:lnTo>
                        <a:pt x="20" y="759"/>
                      </a:lnTo>
                      <a:lnTo>
                        <a:pt x="16" y="751"/>
                      </a:lnTo>
                      <a:lnTo>
                        <a:pt x="12" y="743"/>
                      </a:lnTo>
                      <a:lnTo>
                        <a:pt x="8" y="731"/>
                      </a:lnTo>
                      <a:lnTo>
                        <a:pt x="8" y="727"/>
                      </a:lnTo>
                      <a:lnTo>
                        <a:pt x="4" y="716"/>
                      </a:lnTo>
                      <a:lnTo>
                        <a:pt x="0" y="712"/>
                      </a:lnTo>
                      <a:lnTo>
                        <a:pt x="4" y="700"/>
                      </a:lnTo>
                      <a:lnTo>
                        <a:pt x="8" y="688"/>
                      </a:lnTo>
                      <a:lnTo>
                        <a:pt x="12" y="676"/>
                      </a:lnTo>
                      <a:lnTo>
                        <a:pt x="16" y="669"/>
                      </a:lnTo>
                      <a:lnTo>
                        <a:pt x="20" y="653"/>
                      </a:lnTo>
                      <a:lnTo>
                        <a:pt x="28" y="641"/>
                      </a:lnTo>
                      <a:lnTo>
                        <a:pt x="31" y="633"/>
                      </a:lnTo>
                      <a:lnTo>
                        <a:pt x="39" y="622"/>
                      </a:lnTo>
                      <a:lnTo>
                        <a:pt x="39" y="610"/>
                      </a:lnTo>
                      <a:lnTo>
                        <a:pt x="47" y="598"/>
                      </a:lnTo>
                      <a:lnTo>
                        <a:pt x="51" y="587"/>
                      </a:lnTo>
                      <a:lnTo>
                        <a:pt x="55" y="579"/>
                      </a:lnTo>
                      <a:lnTo>
                        <a:pt x="59" y="567"/>
                      </a:lnTo>
                      <a:lnTo>
                        <a:pt x="67" y="555"/>
                      </a:lnTo>
                      <a:lnTo>
                        <a:pt x="71" y="544"/>
                      </a:lnTo>
                      <a:lnTo>
                        <a:pt x="74" y="532"/>
                      </a:lnTo>
                      <a:lnTo>
                        <a:pt x="78" y="524"/>
                      </a:lnTo>
                      <a:lnTo>
                        <a:pt x="82" y="512"/>
                      </a:lnTo>
                      <a:lnTo>
                        <a:pt x="90" y="501"/>
                      </a:lnTo>
                      <a:lnTo>
                        <a:pt x="94" y="489"/>
                      </a:lnTo>
                      <a:lnTo>
                        <a:pt x="98" y="477"/>
                      </a:lnTo>
                      <a:lnTo>
                        <a:pt x="102" y="465"/>
                      </a:lnTo>
                      <a:lnTo>
                        <a:pt x="106" y="454"/>
                      </a:lnTo>
                      <a:lnTo>
                        <a:pt x="114" y="442"/>
                      </a:lnTo>
                      <a:lnTo>
                        <a:pt x="117" y="434"/>
                      </a:lnTo>
                      <a:lnTo>
                        <a:pt x="121" y="422"/>
                      </a:lnTo>
                      <a:lnTo>
                        <a:pt x="125" y="411"/>
                      </a:lnTo>
                      <a:lnTo>
                        <a:pt x="133" y="399"/>
                      </a:lnTo>
                      <a:lnTo>
                        <a:pt x="137" y="387"/>
                      </a:lnTo>
                      <a:lnTo>
                        <a:pt x="141" y="379"/>
                      </a:lnTo>
                      <a:lnTo>
                        <a:pt x="149" y="368"/>
                      </a:lnTo>
                      <a:lnTo>
                        <a:pt x="153" y="356"/>
                      </a:lnTo>
                      <a:lnTo>
                        <a:pt x="157" y="344"/>
                      </a:lnTo>
                      <a:lnTo>
                        <a:pt x="160" y="333"/>
                      </a:lnTo>
                      <a:lnTo>
                        <a:pt x="168" y="325"/>
                      </a:lnTo>
                      <a:lnTo>
                        <a:pt x="172" y="313"/>
                      </a:lnTo>
                      <a:lnTo>
                        <a:pt x="176" y="301"/>
                      </a:lnTo>
                      <a:lnTo>
                        <a:pt x="180" y="290"/>
                      </a:lnTo>
                      <a:lnTo>
                        <a:pt x="184" y="278"/>
                      </a:lnTo>
                      <a:lnTo>
                        <a:pt x="192" y="270"/>
                      </a:lnTo>
                      <a:lnTo>
                        <a:pt x="196" y="254"/>
                      </a:lnTo>
                      <a:lnTo>
                        <a:pt x="200" y="243"/>
                      </a:lnTo>
                      <a:lnTo>
                        <a:pt x="203" y="235"/>
                      </a:lnTo>
                      <a:lnTo>
                        <a:pt x="207" y="223"/>
                      </a:lnTo>
                      <a:lnTo>
                        <a:pt x="211" y="211"/>
                      </a:lnTo>
                      <a:lnTo>
                        <a:pt x="219" y="200"/>
                      </a:lnTo>
                      <a:lnTo>
                        <a:pt x="223" y="188"/>
                      </a:lnTo>
                      <a:lnTo>
                        <a:pt x="227" y="180"/>
                      </a:lnTo>
                      <a:lnTo>
                        <a:pt x="231" y="168"/>
                      </a:lnTo>
                      <a:lnTo>
                        <a:pt x="235" y="157"/>
                      </a:lnTo>
                      <a:lnTo>
                        <a:pt x="243" y="145"/>
                      </a:lnTo>
                      <a:lnTo>
                        <a:pt x="246" y="133"/>
                      </a:lnTo>
                      <a:lnTo>
                        <a:pt x="250" y="125"/>
                      </a:lnTo>
                      <a:lnTo>
                        <a:pt x="258" y="114"/>
                      </a:lnTo>
                      <a:lnTo>
                        <a:pt x="262" y="102"/>
                      </a:lnTo>
                      <a:lnTo>
                        <a:pt x="266" y="90"/>
                      </a:lnTo>
                      <a:lnTo>
                        <a:pt x="270" y="78"/>
                      </a:lnTo>
                      <a:lnTo>
                        <a:pt x="278" y="67"/>
                      </a:lnTo>
                      <a:lnTo>
                        <a:pt x="282" y="55"/>
                      </a:lnTo>
                      <a:lnTo>
                        <a:pt x="286" y="47"/>
                      </a:lnTo>
                      <a:lnTo>
                        <a:pt x="289" y="35"/>
                      </a:lnTo>
                      <a:lnTo>
                        <a:pt x="297" y="24"/>
                      </a:lnTo>
                      <a:lnTo>
                        <a:pt x="301" y="12"/>
                      </a:lnTo>
                      <a:lnTo>
                        <a:pt x="305" y="0"/>
                      </a:lnTo>
                      <a:lnTo>
                        <a:pt x="528" y="98"/>
                      </a:lnTo>
                      <a:lnTo>
                        <a:pt x="262" y="708"/>
                      </a:lnTo>
                      <a:lnTo>
                        <a:pt x="262" y="712"/>
                      </a:lnTo>
                      <a:lnTo>
                        <a:pt x="266" y="716"/>
                      </a:lnTo>
                      <a:lnTo>
                        <a:pt x="266" y="723"/>
                      </a:lnTo>
                      <a:lnTo>
                        <a:pt x="270" y="727"/>
                      </a:lnTo>
                      <a:lnTo>
                        <a:pt x="274" y="731"/>
                      </a:lnTo>
                      <a:lnTo>
                        <a:pt x="278" y="743"/>
                      </a:lnTo>
                      <a:lnTo>
                        <a:pt x="282" y="751"/>
                      </a:lnTo>
                      <a:lnTo>
                        <a:pt x="286" y="762"/>
                      </a:lnTo>
                      <a:lnTo>
                        <a:pt x="286" y="762"/>
                      </a:lnTo>
                      <a:lnTo>
                        <a:pt x="289" y="770"/>
                      </a:lnTo>
                      <a:lnTo>
                        <a:pt x="293" y="774"/>
                      </a:lnTo>
                      <a:lnTo>
                        <a:pt x="297" y="782"/>
                      </a:lnTo>
                      <a:lnTo>
                        <a:pt x="297" y="786"/>
                      </a:lnTo>
                      <a:lnTo>
                        <a:pt x="301" y="794"/>
                      </a:lnTo>
                      <a:lnTo>
                        <a:pt x="305" y="802"/>
                      </a:lnTo>
                      <a:lnTo>
                        <a:pt x="305" y="805"/>
                      </a:lnTo>
                      <a:lnTo>
                        <a:pt x="309" y="809"/>
                      </a:lnTo>
                      <a:lnTo>
                        <a:pt x="313" y="821"/>
                      </a:lnTo>
                      <a:lnTo>
                        <a:pt x="317" y="825"/>
                      </a:lnTo>
                      <a:lnTo>
                        <a:pt x="321" y="837"/>
                      </a:lnTo>
                      <a:lnTo>
                        <a:pt x="321" y="8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110"/>
                <p:cNvSpPr>
                  <a:spLocks/>
                </p:cNvSpPr>
                <p:nvPr/>
              </p:nvSpPr>
              <p:spPr bwMode="auto">
                <a:xfrm>
                  <a:off x="4547" y="611"/>
                  <a:ext cx="168" cy="226"/>
                </a:xfrm>
                <a:custGeom>
                  <a:avLst/>
                  <a:gdLst/>
                  <a:ahLst/>
                  <a:cxnLst>
                    <a:cxn ang="0">
                      <a:pos x="161" y="222"/>
                    </a:cxn>
                    <a:cxn ang="0">
                      <a:pos x="145" y="211"/>
                    </a:cxn>
                    <a:cxn ang="0">
                      <a:pos x="125" y="199"/>
                    </a:cxn>
                    <a:cxn ang="0">
                      <a:pos x="106" y="187"/>
                    </a:cxn>
                    <a:cxn ang="0">
                      <a:pos x="90" y="175"/>
                    </a:cxn>
                    <a:cxn ang="0">
                      <a:pos x="71" y="168"/>
                    </a:cxn>
                    <a:cxn ang="0">
                      <a:pos x="55" y="156"/>
                    </a:cxn>
                    <a:cxn ang="0">
                      <a:pos x="35" y="148"/>
                    </a:cxn>
                    <a:cxn ang="0">
                      <a:pos x="35" y="144"/>
                    </a:cxn>
                    <a:cxn ang="0">
                      <a:pos x="47" y="140"/>
                    </a:cxn>
                    <a:cxn ang="0">
                      <a:pos x="59" y="132"/>
                    </a:cxn>
                    <a:cxn ang="0">
                      <a:pos x="67" y="117"/>
                    </a:cxn>
                    <a:cxn ang="0">
                      <a:pos x="67" y="109"/>
                    </a:cxn>
                    <a:cxn ang="0">
                      <a:pos x="67" y="93"/>
                    </a:cxn>
                    <a:cxn ang="0">
                      <a:pos x="59" y="74"/>
                    </a:cxn>
                    <a:cxn ang="0">
                      <a:pos x="47" y="54"/>
                    </a:cxn>
                    <a:cxn ang="0">
                      <a:pos x="28" y="46"/>
                    </a:cxn>
                    <a:cxn ang="0">
                      <a:pos x="16" y="54"/>
                    </a:cxn>
                    <a:cxn ang="0">
                      <a:pos x="4" y="58"/>
                    </a:cxn>
                    <a:cxn ang="0">
                      <a:pos x="4" y="58"/>
                    </a:cxn>
                    <a:cxn ang="0">
                      <a:pos x="16" y="43"/>
                    </a:cxn>
                    <a:cxn ang="0">
                      <a:pos x="35" y="23"/>
                    </a:cxn>
                    <a:cxn ang="0">
                      <a:pos x="55" y="7"/>
                    </a:cxn>
                    <a:cxn ang="0">
                      <a:pos x="67" y="4"/>
                    </a:cxn>
                    <a:cxn ang="0">
                      <a:pos x="75" y="19"/>
                    </a:cxn>
                    <a:cxn ang="0">
                      <a:pos x="78" y="27"/>
                    </a:cxn>
                    <a:cxn ang="0">
                      <a:pos x="82" y="43"/>
                    </a:cxn>
                    <a:cxn ang="0">
                      <a:pos x="90" y="54"/>
                    </a:cxn>
                    <a:cxn ang="0">
                      <a:pos x="94" y="70"/>
                    </a:cxn>
                    <a:cxn ang="0">
                      <a:pos x="102" y="82"/>
                    </a:cxn>
                    <a:cxn ang="0">
                      <a:pos x="110" y="97"/>
                    </a:cxn>
                    <a:cxn ang="0">
                      <a:pos x="114" y="113"/>
                    </a:cxn>
                    <a:cxn ang="0">
                      <a:pos x="121" y="125"/>
                    </a:cxn>
                    <a:cxn ang="0">
                      <a:pos x="129" y="140"/>
                    </a:cxn>
                    <a:cxn ang="0">
                      <a:pos x="133" y="156"/>
                    </a:cxn>
                    <a:cxn ang="0">
                      <a:pos x="141" y="172"/>
                    </a:cxn>
                    <a:cxn ang="0">
                      <a:pos x="149" y="187"/>
                    </a:cxn>
                    <a:cxn ang="0">
                      <a:pos x="157" y="203"/>
                    </a:cxn>
                    <a:cxn ang="0">
                      <a:pos x="164" y="218"/>
                    </a:cxn>
                    <a:cxn ang="0">
                      <a:pos x="168" y="226"/>
                    </a:cxn>
                  </a:cxnLst>
                  <a:rect l="0" t="0" r="r" b="b"/>
                  <a:pathLst>
                    <a:path w="168" h="226">
                      <a:moveTo>
                        <a:pt x="168" y="226"/>
                      </a:moveTo>
                      <a:lnTo>
                        <a:pt x="161" y="222"/>
                      </a:lnTo>
                      <a:lnTo>
                        <a:pt x="153" y="215"/>
                      </a:lnTo>
                      <a:lnTo>
                        <a:pt x="145" y="211"/>
                      </a:lnTo>
                      <a:lnTo>
                        <a:pt x="133" y="203"/>
                      </a:lnTo>
                      <a:lnTo>
                        <a:pt x="125" y="199"/>
                      </a:lnTo>
                      <a:lnTo>
                        <a:pt x="114" y="191"/>
                      </a:lnTo>
                      <a:lnTo>
                        <a:pt x="106" y="187"/>
                      </a:lnTo>
                      <a:lnTo>
                        <a:pt x="98" y="183"/>
                      </a:lnTo>
                      <a:lnTo>
                        <a:pt x="90" y="175"/>
                      </a:lnTo>
                      <a:lnTo>
                        <a:pt x="78" y="172"/>
                      </a:lnTo>
                      <a:lnTo>
                        <a:pt x="71" y="168"/>
                      </a:lnTo>
                      <a:lnTo>
                        <a:pt x="63" y="164"/>
                      </a:lnTo>
                      <a:lnTo>
                        <a:pt x="55" y="156"/>
                      </a:lnTo>
                      <a:lnTo>
                        <a:pt x="43" y="152"/>
                      </a:lnTo>
                      <a:lnTo>
                        <a:pt x="35" y="148"/>
                      </a:lnTo>
                      <a:lnTo>
                        <a:pt x="28" y="144"/>
                      </a:lnTo>
                      <a:lnTo>
                        <a:pt x="35" y="144"/>
                      </a:lnTo>
                      <a:lnTo>
                        <a:pt x="39" y="144"/>
                      </a:lnTo>
                      <a:lnTo>
                        <a:pt x="47" y="140"/>
                      </a:lnTo>
                      <a:lnTo>
                        <a:pt x="55" y="136"/>
                      </a:lnTo>
                      <a:lnTo>
                        <a:pt x="59" y="132"/>
                      </a:lnTo>
                      <a:lnTo>
                        <a:pt x="67" y="121"/>
                      </a:lnTo>
                      <a:lnTo>
                        <a:pt x="67" y="117"/>
                      </a:lnTo>
                      <a:lnTo>
                        <a:pt x="67" y="113"/>
                      </a:lnTo>
                      <a:lnTo>
                        <a:pt x="67" y="109"/>
                      </a:lnTo>
                      <a:lnTo>
                        <a:pt x="71" y="101"/>
                      </a:lnTo>
                      <a:lnTo>
                        <a:pt x="67" y="93"/>
                      </a:lnTo>
                      <a:lnTo>
                        <a:pt x="67" y="82"/>
                      </a:lnTo>
                      <a:lnTo>
                        <a:pt x="59" y="74"/>
                      </a:lnTo>
                      <a:lnTo>
                        <a:pt x="55" y="62"/>
                      </a:lnTo>
                      <a:lnTo>
                        <a:pt x="47" y="54"/>
                      </a:lnTo>
                      <a:lnTo>
                        <a:pt x="39" y="54"/>
                      </a:lnTo>
                      <a:lnTo>
                        <a:pt x="28" y="46"/>
                      </a:lnTo>
                      <a:lnTo>
                        <a:pt x="20" y="50"/>
                      </a:lnTo>
                      <a:lnTo>
                        <a:pt x="16" y="54"/>
                      </a:lnTo>
                      <a:lnTo>
                        <a:pt x="8" y="54"/>
                      </a:lnTo>
                      <a:lnTo>
                        <a:pt x="4" y="58"/>
                      </a:lnTo>
                      <a:lnTo>
                        <a:pt x="0" y="66"/>
                      </a:lnTo>
                      <a:lnTo>
                        <a:pt x="4" y="58"/>
                      </a:lnTo>
                      <a:lnTo>
                        <a:pt x="8" y="50"/>
                      </a:lnTo>
                      <a:lnTo>
                        <a:pt x="16" y="43"/>
                      </a:lnTo>
                      <a:lnTo>
                        <a:pt x="28" y="35"/>
                      </a:lnTo>
                      <a:lnTo>
                        <a:pt x="35" y="23"/>
                      </a:lnTo>
                      <a:lnTo>
                        <a:pt x="43" y="15"/>
                      </a:lnTo>
                      <a:lnTo>
                        <a:pt x="55" y="7"/>
                      </a:lnTo>
                      <a:lnTo>
                        <a:pt x="63" y="0"/>
                      </a:lnTo>
                      <a:lnTo>
                        <a:pt x="67" y="4"/>
                      </a:lnTo>
                      <a:lnTo>
                        <a:pt x="67" y="11"/>
                      </a:lnTo>
                      <a:lnTo>
                        <a:pt x="75" y="19"/>
                      </a:lnTo>
                      <a:lnTo>
                        <a:pt x="75" y="23"/>
                      </a:lnTo>
                      <a:lnTo>
                        <a:pt x="78" y="27"/>
                      </a:lnTo>
                      <a:lnTo>
                        <a:pt x="82" y="35"/>
                      </a:lnTo>
                      <a:lnTo>
                        <a:pt x="82" y="43"/>
                      </a:lnTo>
                      <a:lnTo>
                        <a:pt x="86" y="50"/>
                      </a:lnTo>
                      <a:lnTo>
                        <a:pt x="90" y="54"/>
                      </a:lnTo>
                      <a:lnTo>
                        <a:pt x="94" y="62"/>
                      </a:lnTo>
                      <a:lnTo>
                        <a:pt x="94" y="70"/>
                      </a:lnTo>
                      <a:lnTo>
                        <a:pt x="98" y="78"/>
                      </a:lnTo>
                      <a:lnTo>
                        <a:pt x="102" y="82"/>
                      </a:lnTo>
                      <a:lnTo>
                        <a:pt x="106" y="93"/>
                      </a:lnTo>
                      <a:lnTo>
                        <a:pt x="110" y="97"/>
                      </a:lnTo>
                      <a:lnTo>
                        <a:pt x="114" y="105"/>
                      </a:lnTo>
                      <a:lnTo>
                        <a:pt x="114" y="113"/>
                      </a:lnTo>
                      <a:lnTo>
                        <a:pt x="118" y="121"/>
                      </a:lnTo>
                      <a:lnTo>
                        <a:pt x="121" y="125"/>
                      </a:lnTo>
                      <a:lnTo>
                        <a:pt x="125" y="132"/>
                      </a:lnTo>
                      <a:lnTo>
                        <a:pt x="129" y="140"/>
                      </a:lnTo>
                      <a:lnTo>
                        <a:pt x="133" y="148"/>
                      </a:lnTo>
                      <a:lnTo>
                        <a:pt x="133" y="156"/>
                      </a:lnTo>
                      <a:lnTo>
                        <a:pt x="137" y="164"/>
                      </a:lnTo>
                      <a:lnTo>
                        <a:pt x="141" y="172"/>
                      </a:lnTo>
                      <a:lnTo>
                        <a:pt x="145" y="179"/>
                      </a:lnTo>
                      <a:lnTo>
                        <a:pt x="149" y="187"/>
                      </a:lnTo>
                      <a:lnTo>
                        <a:pt x="153" y="195"/>
                      </a:lnTo>
                      <a:lnTo>
                        <a:pt x="157" y="203"/>
                      </a:lnTo>
                      <a:lnTo>
                        <a:pt x="161" y="211"/>
                      </a:lnTo>
                      <a:lnTo>
                        <a:pt x="164" y="218"/>
                      </a:lnTo>
                      <a:lnTo>
                        <a:pt x="168" y="226"/>
                      </a:lnTo>
                      <a:lnTo>
                        <a:pt x="168" y="2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111"/>
                <p:cNvSpPr>
                  <a:spLocks/>
                </p:cNvSpPr>
                <p:nvPr/>
              </p:nvSpPr>
              <p:spPr bwMode="auto">
                <a:xfrm>
                  <a:off x="4403" y="708"/>
                  <a:ext cx="520" cy="606"/>
                </a:xfrm>
                <a:custGeom>
                  <a:avLst/>
                  <a:gdLst/>
                  <a:ahLst/>
                  <a:cxnLst>
                    <a:cxn ang="0">
                      <a:pos x="496" y="587"/>
                    </a:cxn>
                    <a:cxn ang="0">
                      <a:pos x="469" y="590"/>
                    </a:cxn>
                    <a:cxn ang="0">
                      <a:pos x="441" y="590"/>
                    </a:cxn>
                    <a:cxn ang="0">
                      <a:pos x="414" y="590"/>
                    </a:cxn>
                    <a:cxn ang="0">
                      <a:pos x="387" y="590"/>
                    </a:cxn>
                    <a:cxn ang="0">
                      <a:pos x="336" y="590"/>
                    </a:cxn>
                    <a:cxn ang="0">
                      <a:pos x="293" y="598"/>
                    </a:cxn>
                    <a:cxn ang="0">
                      <a:pos x="258" y="598"/>
                    </a:cxn>
                    <a:cxn ang="0">
                      <a:pos x="238" y="551"/>
                    </a:cxn>
                    <a:cxn ang="0">
                      <a:pos x="219" y="504"/>
                    </a:cxn>
                    <a:cxn ang="0">
                      <a:pos x="199" y="458"/>
                    </a:cxn>
                    <a:cxn ang="0">
                      <a:pos x="176" y="411"/>
                    </a:cxn>
                    <a:cxn ang="0">
                      <a:pos x="152" y="368"/>
                    </a:cxn>
                    <a:cxn ang="0">
                      <a:pos x="133" y="321"/>
                    </a:cxn>
                    <a:cxn ang="0">
                      <a:pos x="113" y="274"/>
                    </a:cxn>
                    <a:cxn ang="0">
                      <a:pos x="93" y="231"/>
                    </a:cxn>
                    <a:cxn ang="0">
                      <a:pos x="74" y="184"/>
                    </a:cxn>
                    <a:cxn ang="0">
                      <a:pos x="50" y="137"/>
                    </a:cxn>
                    <a:cxn ang="0">
                      <a:pos x="31" y="90"/>
                    </a:cxn>
                    <a:cxn ang="0">
                      <a:pos x="7" y="47"/>
                    </a:cxn>
                    <a:cxn ang="0">
                      <a:pos x="15" y="24"/>
                    </a:cxn>
                    <a:cxn ang="0">
                      <a:pos x="50" y="12"/>
                    </a:cxn>
                    <a:cxn ang="0">
                      <a:pos x="54" y="12"/>
                    </a:cxn>
                    <a:cxn ang="0">
                      <a:pos x="62" y="47"/>
                    </a:cxn>
                    <a:cxn ang="0">
                      <a:pos x="101" y="90"/>
                    </a:cxn>
                    <a:cxn ang="0">
                      <a:pos x="129" y="121"/>
                    </a:cxn>
                    <a:cxn ang="0">
                      <a:pos x="140" y="149"/>
                    </a:cxn>
                    <a:cxn ang="0">
                      <a:pos x="144" y="184"/>
                    </a:cxn>
                    <a:cxn ang="0">
                      <a:pos x="164" y="219"/>
                    </a:cxn>
                    <a:cxn ang="0">
                      <a:pos x="168" y="247"/>
                    </a:cxn>
                    <a:cxn ang="0">
                      <a:pos x="172" y="278"/>
                    </a:cxn>
                    <a:cxn ang="0">
                      <a:pos x="187" y="305"/>
                    </a:cxn>
                    <a:cxn ang="0">
                      <a:pos x="211" y="313"/>
                    </a:cxn>
                    <a:cxn ang="0">
                      <a:pos x="215" y="329"/>
                    </a:cxn>
                    <a:cxn ang="0">
                      <a:pos x="183" y="372"/>
                    </a:cxn>
                    <a:cxn ang="0">
                      <a:pos x="203" y="407"/>
                    </a:cxn>
                    <a:cxn ang="0">
                      <a:pos x="254" y="399"/>
                    </a:cxn>
                    <a:cxn ang="0">
                      <a:pos x="269" y="348"/>
                    </a:cxn>
                    <a:cxn ang="0">
                      <a:pos x="242" y="325"/>
                    </a:cxn>
                    <a:cxn ang="0">
                      <a:pos x="281" y="297"/>
                    </a:cxn>
                    <a:cxn ang="0">
                      <a:pos x="289" y="254"/>
                    </a:cxn>
                    <a:cxn ang="0">
                      <a:pos x="269" y="227"/>
                    </a:cxn>
                    <a:cxn ang="0">
                      <a:pos x="242" y="223"/>
                    </a:cxn>
                    <a:cxn ang="0">
                      <a:pos x="246" y="204"/>
                    </a:cxn>
                    <a:cxn ang="0">
                      <a:pos x="269" y="204"/>
                    </a:cxn>
                    <a:cxn ang="0">
                      <a:pos x="308" y="239"/>
                    </a:cxn>
                    <a:cxn ang="0">
                      <a:pos x="328" y="282"/>
                    </a:cxn>
                    <a:cxn ang="0">
                      <a:pos x="340" y="329"/>
                    </a:cxn>
                    <a:cxn ang="0">
                      <a:pos x="348" y="379"/>
                    </a:cxn>
                    <a:cxn ang="0">
                      <a:pos x="363" y="430"/>
                    </a:cxn>
                    <a:cxn ang="0">
                      <a:pos x="391" y="473"/>
                    </a:cxn>
                    <a:cxn ang="0">
                      <a:pos x="422" y="461"/>
                    </a:cxn>
                    <a:cxn ang="0">
                      <a:pos x="449" y="446"/>
                    </a:cxn>
                    <a:cxn ang="0">
                      <a:pos x="461" y="461"/>
                    </a:cxn>
                    <a:cxn ang="0">
                      <a:pos x="484" y="508"/>
                    </a:cxn>
                    <a:cxn ang="0">
                      <a:pos x="508" y="555"/>
                    </a:cxn>
                  </a:cxnLst>
                  <a:rect l="0" t="0" r="r" b="b"/>
                  <a:pathLst>
                    <a:path w="520" h="606">
                      <a:moveTo>
                        <a:pt x="520" y="587"/>
                      </a:moveTo>
                      <a:lnTo>
                        <a:pt x="512" y="587"/>
                      </a:lnTo>
                      <a:lnTo>
                        <a:pt x="508" y="587"/>
                      </a:lnTo>
                      <a:lnTo>
                        <a:pt x="500" y="587"/>
                      </a:lnTo>
                      <a:lnTo>
                        <a:pt x="496" y="587"/>
                      </a:lnTo>
                      <a:lnTo>
                        <a:pt x="492" y="587"/>
                      </a:lnTo>
                      <a:lnTo>
                        <a:pt x="484" y="590"/>
                      </a:lnTo>
                      <a:lnTo>
                        <a:pt x="480" y="590"/>
                      </a:lnTo>
                      <a:lnTo>
                        <a:pt x="477" y="590"/>
                      </a:lnTo>
                      <a:lnTo>
                        <a:pt x="469" y="590"/>
                      </a:lnTo>
                      <a:lnTo>
                        <a:pt x="465" y="590"/>
                      </a:lnTo>
                      <a:lnTo>
                        <a:pt x="457" y="590"/>
                      </a:lnTo>
                      <a:lnTo>
                        <a:pt x="453" y="590"/>
                      </a:lnTo>
                      <a:lnTo>
                        <a:pt x="445" y="590"/>
                      </a:lnTo>
                      <a:lnTo>
                        <a:pt x="441" y="590"/>
                      </a:lnTo>
                      <a:lnTo>
                        <a:pt x="437" y="590"/>
                      </a:lnTo>
                      <a:lnTo>
                        <a:pt x="430" y="590"/>
                      </a:lnTo>
                      <a:lnTo>
                        <a:pt x="426" y="590"/>
                      </a:lnTo>
                      <a:lnTo>
                        <a:pt x="418" y="590"/>
                      </a:lnTo>
                      <a:lnTo>
                        <a:pt x="414" y="590"/>
                      </a:lnTo>
                      <a:lnTo>
                        <a:pt x="410" y="590"/>
                      </a:lnTo>
                      <a:lnTo>
                        <a:pt x="402" y="590"/>
                      </a:lnTo>
                      <a:lnTo>
                        <a:pt x="398" y="590"/>
                      </a:lnTo>
                      <a:lnTo>
                        <a:pt x="391" y="590"/>
                      </a:lnTo>
                      <a:lnTo>
                        <a:pt x="387" y="590"/>
                      </a:lnTo>
                      <a:lnTo>
                        <a:pt x="375" y="587"/>
                      </a:lnTo>
                      <a:lnTo>
                        <a:pt x="367" y="587"/>
                      </a:lnTo>
                      <a:lnTo>
                        <a:pt x="355" y="583"/>
                      </a:lnTo>
                      <a:lnTo>
                        <a:pt x="348" y="583"/>
                      </a:lnTo>
                      <a:lnTo>
                        <a:pt x="336" y="590"/>
                      </a:lnTo>
                      <a:lnTo>
                        <a:pt x="328" y="602"/>
                      </a:lnTo>
                      <a:lnTo>
                        <a:pt x="316" y="598"/>
                      </a:lnTo>
                      <a:lnTo>
                        <a:pt x="308" y="598"/>
                      </a:lnTo>
                      <a:lnTo>
                        <a:pt x="297" y="598"/>
                      </a:lnTo>
                      <a:lnTo>
                        <a:pt x="293" y="598"/>
                      </a:lnTo>
                      <a:lnTo>
                        <a:pt x="281" y="598"/>
                      </a:lnTo>
                      <a:lnTo>
                        <a:pt x="277" y="602"/>
                      </a:lnTo>
                      <a:lnTo>
                        <a:pt x="269" y="602"/>
                      </a:lnTo>
                      <a:lnTo>
                        <a:pt x="262" y="606"/>
                      </a:lnTo>
                      <a:lnTo>
                        <a:pt x="258" y="598"/>
                      </a:lnTo>
                      <a:lnTo>
                        <a:pt x="254" y="587"/>
                      </a:lnTo>
                      <a:lnTo>
                        <a:pt x="250" y="579"/>
                      </a:lnTo>
                      <a:lnTo>
                        <a:pt x="246" y="571"/>
                      </a:lnTo>
                      <a:lnTo>
                        <a:pt x="242" y="559"/>
                      </a:lnTo>
                      <a:lnTo>
                        <a:pt x="238" y="551"/>
                      </a:lnTo>
                      <a:lnTo>
                        <a:pt x="234" y="544"/>
                      </a:lnTo>
                      <a:lnTo>
                        <a:pt x="230" y="532"/>
                      </a:lnTo>
                      <a:lnTo>
                        <a:pt x="226" y="524"/>
                      </a:lnTo>
                      <a:lnTo>
                        <a:pt x="222" y="512"/>
                      </a:lnTo>
                      <a:lnTo>
                        <a:pt x="219" y="504"/>
                      </a:lnTo>
                      <a:lnTo>
                        <a:pt x="211" y="497"/>
                      </a:lnTo>
                      <a:lnTo>
                        <a:pt x="207" y="485"/>
                      </a:lnTo>
                      <a:lnTo>
                        <a:pt x="203" y="477"/>
                      </a:lnTo>
                      <a:lnTo>
                        <a:pt x="199" y="469"/>
                      </a:lnTo>
                      <a:lnTo>
                        <a:pt x="199" y="458"/>
                      </a:lnTo>
                      <a:lnTo>
                        <a:pt x="191" y="450"/>
                      </a:lnTo>
                      <a:lnTo>
                        <a:pt x="187" y="442"/>
                      </a:lnTo>
                      <a:lnTo>
                        <a:pt x="183" y="430"/>
                      </a:lnTo>
                      <a:lnTo>
                        <a:pt x="179" y="422"/>
                      </a:lnTo>
                      <a:lnTo>
                        <a:pt x="176" y="411"/>
                      </a:lnTo>
                      <a:lnTo>
                        <a:pt x="172" y="403"/>
                      </a:lnTo>
                      <a:lnTo>
                        <a:pt x="168" y="395"/>
                      </a:lnTo>
                      <a:lnTo>
                        <a:pt x="164" y="383"/>
                      </a:lnTo>
                      <a:lnTo>
                        <a:pt x="160" y="376"/>
                      </a:lnTo>
                      <a:lnTo>
                        <a:pt x="152" y="368"/>
                      </a:lnTo>
                      <a:lnTo>
                        <a:pt x="152" y="360"/>
                      </a:lnTo>
                      <a:lnTo>
                        <a:pt x="148" y="348"/>
                      </a:lnTo>
                      <a:lnTo>
                        <a:pt x="144" y="340"/>
                      </a:lnTo>
                      <a:lnTo>
                        <a:pt x="136" y="329"/>
                      </a:lnTo>
                      <a:lnTo>
                        <a:pt x="133" y="321"/>
                      </a:lnTo>
                      <a:lnTo>
                        <a:pt x="133" y="313"/>
                      </a:lnTo>
                      <a:lnTo>
                        <a:pt x="125" y="301"/>
                      </a:lnTo>
                      <a:lnTo>
                        <a:pt x="125" y="293"/>
                      </a:lnTo>
                      <a:lnTo>
                        <a:pt x="117" y="286"/>
                      </a:lnTo>
                      <a:lnTo>
                        <a:pt x="113" y="274"/>
                      </a:lnTo>
                      <a:lnTo>
                        <a:pt x="109" y="262"/>
                      </a:lnTo>
                      <a:lnTo>
                        <a:pt x="105" y="254"/>
                      </a:lnTo>
                      <a:lnTo>
                        <a:pt x="101" y="247"/>
                      </a:lnTo>
                      <a:lnTo>
                        <a:pt x="97" y="239"/>
                      </a:lnTo>
                      <a:lnTo>
                        <a:pt x="93" y="231"/>
                      </a:lnTo>
                      <a:lnTo>
                        <a:pt x="90" y="219"/>
                      </a:lnTo>
                      <a:lnTo>
                        <a:pt x="82" y="207"/>
                      </a:lnTo>
                      <a:lnTo>
                        <a:pt x="78" y="200"/>
                      </a:lnTo>
                      <a:lnTo>
                        <a:pt x="74" y="192"/>
                      </a:lnTo>
                      <a:lnTo>
                        <a:pt x="74" y="184"/>
                      </a:lnTo>
                      <a:lnTo>
                        <a:pt x="66" y="176"/>
                      </a:lnTo>
                      <a:lnTo>
                        <a:pt x="62" y="164"/>
                      </a:lnTo>
                      <a:lnTo>
                        <a:pt x="58" y="153"/>
                      </a:lnTo>
                      <a:lnTo>
                        <a:pt x="54" y="145"/>
                      </a:lnTo>
                      <a:lnTo>
                        <a:pt x="50" y="137"/>
                      </a:lnTo>
                      <a:lnTo>
                        <a:pt x="47" y="129"/>
                      </a:lnTo>
                      <a:lnTo>
                        <a:pt x="43" y="118"/>
                      </a:lnTo>
                      <a:lnTo>
                        <a:pt x="39" y="110"/>
                      </a:lnTo>
                      <a:lnTo>
                        <a:pt x="35" y="102"/>
                      </a:lnTo>
                      <a:lnTo>
                        <a:pt x="31" y="90"/>
                      </a:lnTo>
                      <a:lnTo>
                        <a:pt x="23" y="82"/>
                      </a:lnTo>
                      <a:lnTo>
                        <a:pt x="23" y="71"/>
                      </a:lnTo>
                      <a:lnTo>
                        <a:pt x="19" y="63"/>
                      </a:lnTo>
                      <a:lnTo>
                        <a:pt x="15" y="55"/>
                      </a:lnTo>
                      <a:lnTo>
                        <a:pt x="7" y="47"/>
                      </a:lnTo>
                      <a:lnTo>
                        <a:pt x="4" y="35"/>
                      </a:lnTo>
                      <a:lnTo>
                        <a:pt x="0" y="28"/>
                      </a:lnTo>
                      <a:lnTo>
                        <a:pt x="0" y="20"/>
                      </a:lnTo>
                      <a:lnTo>
                        <a:pt x="4" y="24"/>
                      </a:lnTo>
                      <a:lnTo>
                        <a:pt x="15" y="24"/>
                      </a:lnTo>
                      <a:lnTo>
                        <a:pt x="23" y="24"/>
                      </a:lnTo>
                      <a:lnTo>
                        <a:pt x="31" y="24"/>
                      </a:lnTo>
                      <a:lnTo>
                        <a:pt x="39" y="20"/>
                      </a:lnTo>
                      <a:lnTo>
                        <a:pt x="43" y="16"/>
                      </a:lnTo>
                      <a:lnTo>
                        <a:pt x="50" y="12"/>
                      </a:lnTo>
                      <a:lnTo>
                        <a:pt x="50" y="8"/>
                      </a:lnTo>
                      <a:lnTo>
                        <a:pt x="54" y="4"/>
                      </a:lnTo>
                      <a:lnTo>
                        <a:pt x="58" y="0"/>
                      </a:lnTo>
                      <a:lnTo>
                        <a:pt x="54" y="4"/>
                      </a:lnTo>
                      <a:lnTo>
                        <a:pt x="54" y="12"/>
                      </a:lnTo>
                      <a:lnTo>
                        <a:pt x="54" y="20"/>
                      </a:lnTo>
                      <a:lnTo>
                        <a:pt x="54" y="24"/>
                      </a:lnTo>
                      <a:lnTo>
                        <a:pt x="58" y="32"/>
                      </a:lnTo>
                      <a:lnTo>
                        <a:pt x="58" y="39"/>
                      </a:lnTo>
                      <a:lnTo>
                        <a:pt x="62" y="47"/>
                      </a:lnTo>
                      <a:lnTo>
                        <a:pt x="66" y="51"/>
                      </a:lnTo>
                      <a:lnTo>
                        <a:pt x="74" y="59"/>
                      </a:lnTo>
                      <a:lnTo>
                        <a:pt x="82" y="71"/>
                      </a:lnTo>
                      <a:lnTo>
                        <a:pt x="90" y="78"/>
                      </a:lnTo>
                      <a:lnTo>
                        <a:pt x="101" y="90"/>
                      </a:lnTo>
                      <a:lnTo>
                        <a:pt x="109" y="98"/>
                      </a:lnTo>
                      <a:lnTo>
                        <a:pt x="117" y="106"/>
                      </a:lnTo>
                      <a:lnTo>
                        <a:pt x="125" y="110"/>
                      </a:lnTo>
                      <a:lnTo>
                        <a:pt x="125" y="114"/>
                      </a:lnTo>
                      <a:lnTo>
                        <a:pt x="129" y="121"/>
                      </a:lnTo>
                      <a:lnTo>
                        <a:pt x="133" y="125"/>
                      </a:lnTo>
                      <a:lnTo>
                        <a:pt x="133" y="133"/>
                      </a:lnTo>
                      <a:lnTo>
                        <a:pt x="136" y="137"/>
                      </a:lnTo>
                      <a:lnTo>
                        <a:pt x="136" y="141"/>
                      </a:lnTo>
                      <a:lnTo>
                        <a:pt x="140" y="149"/>
                      </a:lnTo>
                      <a:lnTo>
                        <a:pt x="136" y="153"/>
                      </a:lnTo>
                      <a:lnTo>
                        <a:pt x="136" y="164"/>
                      </a:lnTo>
                      <a:lnTo>
                        <a:pt x="136" y="168"/>
                      </a:lnTo>
                      <a:lnTo>
                        <a:pt x="133" y="180"/>
                      </a:lnTo>
                      <a:lnTo>
                        <a:pt x="144" y="184"/>
                      </a:lnTo>
                      <a:lnTo>
                        <a:pt x="152" y="196"/>
                      </a:lnTo>
                      <a:lnTo>
                        <a:pt x="152" y="200"/>
                      </a:lnTo>
                      <a:lnTo>
                        <a:pt x="160" y="204"/>
                      </a:lnTo>
                      <a:lnTo>
                        <a:pt x="160" y="211"/>
                      </a:lnTo>
                      <a:lnTo>
                        <a:pt x="164" y="219"/>
                      </a:lnTo>
                      <a:lnTo>
                        <a:pt x="164" y="223"/>
                      </a:lnTo>
                      <a:lnTo>
                        <a:pt x="164" y="231"/>
                      </a:lnTo>
                      <a:lnTo>
                        <a:pt x="164" y="235"/>
                      </a:lnTo>
                      <a:lnTo>
                        <a:pt x="168" y="243"/>
                      </a:lnTo>
                      <a:lnTo>
                        <a:pt x="168" y="247"/>
                      </a:lnTo>
                      <a:lnTo>
                        <a:pt x="168" y="254"/>
                      </a:lnTo>
                      <a:lnTo>
                        <a:pt x="168" y="258"/>
                      </a:lnTo>
                      <a:lnTo>
                        <a:pt x="168" y="266"/>
                      </a:lnTo>
                      <a:lnTo>
                        <a:pt x="168" y="270"/>
                      </a:lnTo>
                      <a:lnTo>
                        <a:pt x="172" y="278"/>
                      </a:lnTo>
                      <a:lnTo>
                        <a:pt x="172" y="282"/>
                      </a:lnTo>
                      <a:lnTo>
                        <a:pt x="172" y="290"/>
                      </a:lnTo>
                      <a:lnTo>
                        <a:pt x="179" y="293"/>
                      </a:lnTo>
                      <a:lnTo>
                        <a:pt x="183" y="305"/>
                      </a:lnTo>
                      <a:lnTo>
                        <a:pt x="187" y="305"/>
                      </a:lnTo>
                      <a:lnTo>
                        <a:pt x="191" y="309"/>
                      </a:lnTo>
                      <a:lnTo>
                        <a:pt x="195" y="313"/>
                      </a:lnTo>
                      <a:lnTo>
                        <a:pt x="203" y="313"/>
                      </a:lnTo>
                      <a:lnTo>
                        <a:pt x="207" y="313"/>
                      </a:lnTo>
                      <a:lnTo>
                        <a:pt x="211" y="313"/>
                      </a:lnTo>
                      <a:lnTo>
                        <a:pt x="222" y="313"/>
                      </a:lnTo>
                      <a:lnTo>
                        <a:pt x="230" y="313"/>
                      </a:lnTo>
                      <a:lnTo>
                        <a:pt x="226" y="313"/>
                      </a:lnTo>
                      <a:lnTo>
                        <a:pt x="222" y="321"/>
                      </a:lnTo>
                      <a:lnTo>
                        <a:pt x="215" y="329"/>
                      </a:lnTo>
                      <a:lnTo>
                        <a:pt x="207" y="336"/>
                      </a:lnTo>
                      <a:lnTo>
                        <a:pt x="199" y="344"/>
                      </a:lnTo>
                      <a:lnTo>
                        <a:pt x="191" y="352"/>
                      </a:lnTo>
                      <a:lnTo>
                        <a:pt x="187" y="364"/>
                      </a:lnTo>
                      <a:lnTo>
                        <a:pt x="183" y="372"/>
                      </a:lnTo>
                      <a:lnTo>
                        <a:pt x="183" y="379"/>
                      </a:lnTo>
                      <a:lnTo>
                        <a:pt x="187" y="387"/>
                      </a:lnTo>
                      <a:lnTo>
                        <a:pt x="191" y="395"/>
                      </a:lnTo>
                      <a:lnTo>
                        <a:pt x="195" y="399"/>
                      </a:lnTo>
                      <a:lnTo>
                        <a:pt x="203" y="407"/>
                      </a:lnTo>
                      <a:lnTo>
                        <a:pt x="211" y="411"/>
                      </a:lnTo>
                      <a:lnTo>
                        <a:pt x="222" y="411"/>
                      </a:lnTo>
                      <a:lnTo>
                        <a:pt x="234" y="407"/>
                      </a:lnTo>
                      <a:lnTo>
                        <a:pt x="242" y="403"/>
                      </a:lnTo>
                      <a:lnTo>
                        <a:pt x="254" y="399"/>
                      </a:lnTo>
                      <a:lnTo>
                        <a:pt x="258" y="387"/>
                      </a:lnTo>
                      <a:lnTo>
                        <a:pt x="265" y="379"/>
                      </a:lnTo>
                      <a:lnTo>
                        <a:pt x="269" y="368"/>
                      </a:lnTo>
                      <a:lnTo>
                        <a:pt x="273" y="360"/>
                      </a:lnTo>
                      <a:lnTo>
                        <a:pt x="269" y="348"/>
                      </a:lnTo>
                      <a:lnTo>
                        <a:pt x="265" y="336"/>
                      </a:lnTo>
                      <a:lnTo>
                        <a:pt x="262" y="333"/>
                      </a:lnTo>
                      <a:lnTo>
                        <a:pt x="258" y="329"/>
                      </a:lnTo>
                      <a:lnTo>
                        <a:pt x="250" y="325"/>
                      </a:lnTo>
                      <a:lnTo>
                        <a:pt x="242" y="325"/>
                      </a:lnTo>
                      <a:lnTo>
                        <a:pt x="254" y="321"/>
                      </a:lnTo>
                      <a:lnTo>
                        <a:pt x="262" y="317"/>
                      </a:lnTo>
                      <a:lnTo>
                        <a:pt x="273" y="313"/>
                      </a:lnTo>
                      <a:lnTo>
                        <a:pt x="277" y="305"/>
                      </a:lnTo>
                      <a:lnTo>
                        <a:pt x="281" y="297"/>
                      </a:lnTo>
                      <a:lnTo>
                        <a:pt x="289" y="290"/>
                      </a:lnTo>
                      <a:lnTo>
                        <a:pt x="289" y="278"/>
                      </a:lnTo>
                      <a:lnTo>
                        <a:pt x="289" y="266"/>
                      </a:lnTo>
                      <a:lnTo>
                        <a:pt x="289" y="262"/>
                      </a:lnTo>
                      <a:lnTo>
                        <a:pt x="289" y="254"/>
                      </a:lnTo>
                      <a:lnTo>
                        <a:pt x="285" y="250"/>
                      </a:lnTo>
                      <a:lnTo>
                        <a:pt x="285" y="243"/>
                      </a:lnTo>
                      <a:lnTo>
                        <a:pt x="277" y="235"/>
                      </a:lnTo>
                      <a:lnTo>
                        <a:pt x="273" y="231"/>
                      </a:lnTo>
                      <a:lnTo>
                        <a:pt x="269" y="227"/>
                      </a:lnTo>
                      <a:lnTo>
                        <a:pt x="265" y="223"/>
                      </a:lnTo>
                      <a:lnTo>
                        <a:pt x="262" y="223"/>
                      </a:lnTo>
                      <a:lnTo>
                        <a:pt x="258" y="223"/>
                      </a:lnTo>
                      <a:lnTo>
                        <a:pt x="250" y="223"/>
                      </a:lnTo>
                      <a:lnTo>
                        <a:pt x="242" y="223"/>
                      </a:lnTo>
                      <a:lnTo>
                        <a:pt x="238" y="223"/>
                      </a:lnTo>
                      <a:lnTo>
                        <a:pt x="230" y="231"/>
                      </a:lnTo>
                      <a:lnTo>
                        <a:pt x="234" y="219"/>
                      </a:lnTo>
                      <a:lnTo>
                        <a:pt x="238" y="211"/>
                      </a:lnTo>
                      <a:lnTo>
                        <a:pt x="246" y="204"/>
                      </a:lnTo>
                      <a:lnTo>
                        <a:pt x="250" y="200"/>
                      </a:lnTo>
                      <a:lnTo>
                        <a:pt x="254" y="200"/>
                      </a:lnTo>
                      <a:lnTo>
                        <a:pt x="262" y="200"/>
                      </a:lnTo>
                      <a:lnTo>
                        <a:pt x="265" y="204"/>
                      </a:lnTo>
                      <a:lnTo>
                        <a:pt x="269" y="204"/>
                      </a:lnTo>
                      <a:lnTo>
                        <a:pt x="277" y="211"/>
                      </a:lnTo>
                      <a:lnTo>
                        <a:pt x="289" y="219"/>
                      </a:lnTo>
                      <a:lnTo>
                        <a:pt x="297" y="223"/>
                      </a:lnTo>
                      <a:lnTo>
                        <a:pt x="301" y="231"/>
                      </a:lnTo>
                      <a:lnTo>
                        <a:pt x="308" y="239"/>
                      </a:lnTo>
                      <a:lnTo>
                        <a:pt x="312" y="247"/>
                      </a:lnTo>
                      <a:lnTo>
                        <a:pt x="316" y="254"/>
                      </a:lnTo>
                      <a:lnTo>
                        <a:pt x="320" y="262"/>
                      </a:lnTo>
                      <a:lnTo>
                        <a:pt x="328" y="270"/>
                      </a:lnTo>
                      <a:lnTo>
                        <a:pt x="328" y="282"/>
                      </a:lnTo>
                      <a:lnTo>
                        <a:pt x="332" y="290"/>
                      </a:lnTo>
                      <a:lnTo>
                        <a:pt x="336" y="297"/>
                      </a:lnTo>
                      <a:lnTo>
                        <a:pt x="336" y="309"/>
                      </a:lnTo>
                      <a:lnTo>
                        <a:pt x="340" y="321"/>
                      </a:lnTo>
                      <a:lnTo>
                        <a:pt x="340" y="329"/>
                      </a:lnTo>
                      <a:lnTo>
                        <a:pt x="344" y="340"/>
                      </a:lnTo>
                      <a:lnTo>
                        <a:pt x="344" y="348"/>
                      </a:lnTo>
                      <a:lnTo>
                        <a:pt x="348" y="360"/>
                      </a:lnTo>
                      <a:lnTo>
                        <a:pt x="348" y="368"/>
                      </a:lnTo>
                      <a:lnTo>
                        <a:pt x="348" y="379"/>
                      </a:lnTo>
                      <a:lnTo>
                        <a:pt x="351" y="391"/>
                      </a:lnTo>
                      <a:lnTo>
                        <a:pt x="355" y="399"/>
                      </a:lnTo>
                      <a:lnTo>
                        <a:pt x="355" y="411"/>
                      </a:lnTo>
                      <a:lnTo>
                        <a:pt x="359" y="418"/>
                      </a:lnTo>
                      <a:lnTo>
                        <a:pt x="363" y="430"/>
                      </a:lnTo>
                      <a:lnTo>
                        <a:pt x="367" y="438"/>
                      </a:lnTo>
                      <a:lnTo>
                        <a:pt x="371" y="450"/>
                      </a:lnTo>
                      <a:lnTo>
                        <a:pt x="375" y="458"/>
                      </a:lnTo>
                      <a:lnTo>
                        <a:pt x="383" y="465"/>
                      </a:lnTo>
                      <a:lnTo>
                        <a:pt x="391" y="473"/>
                      </a:lnTo>
                      <a:lnTo>
                        <a:pt x="394" y="473"/>
                      </a:lnTo>
                      <a:lnTo>
                        <a:pt x="402" y="469"/>
                      </a:lnTo>
                      <a:lnTo>
                        <a:pt x="406" y="469"/>
                      </a:lnTo>
                      <a:lnTo>
                        <a:pt x="418" y="465"/>
                      </a:lnTo>
                      <a:lnTo>
                        <a:pt x="422" y="461"/>
                      </a:lnTo>
                      <a:lnTo>
                        <a:pt x="430" y="461"/>
                      </a:lnTo>
                      <a:lnTo>
                        <a:pt x="437" y="461"/>
                      </a:lnTo>
                      <a:lnTo>
                        <a:pt x="449" y="461"/>
                      </a:lnTo>
                      <a:lnTo>
                        <a:pt x="449" y="454"/>
                      </a:lnTo>
                      <a:lnTo>
                        <a:pt x="449" y="446"/>
                      </a:lnTo>
                      <a:lnTo>
                        <a:pt x="449" y="438"/>
                      </a:lnTo>
                      <a:lnTo>
                        <a:pt x="449" y="434"/>
                      </a:lnTo>
                      <a:lnTo>
                        <a:pt x="453" y="442"/>
                      </a:lnTo>
                      <a:lnTo>
                        <a:pt x="457" y="450"/>
                      </a:lnTo>
                      <a:lnTo>
                        <a:pt x="461" y="461"/>
                      </a:lnTo>
                      <a:lnTo>
                        <a:pt x="465" y="469"/>
                      </a:lnTo>
                      <a:lnTo>
                        <a:pt x="473" y="481"/>
                      </a:lnTo>
                      <a:lnTo>
                        <a:pt x="477" y="489"/>
                      </a:lnTo>
                      <a:lnTo>
                        <a:pt x="480" y="501"/>
                      </a:lnTo>
                      <a:lnTo>
                        <a:pt x="484" y="508"/>
                      </a:lnTo>
                      <a:lnTo>
                        <a:pt x="488" y="520"/>
                      </a:lnTo>
                      <a:lnTo>
                        <a:pt x="492" y="528"/>
                      </a:lnTo>
                      <a:lnTo>
                        <a:pt x="496" y="540"/>
                      </a:lnTo>
                      <a:lnTo>
                        <a:pt x="500" y="547"/>
                      </a:lnTo>
                      <a:lnTo>
                        <a:pt x="508" y="555"/>
                      </a:lnTo>
                      <a:lnTo>
                        <a:pt x="512" y="567"/>
                      </a:lnTo>
                      <a:lnTo>
                        <a:pt x="516" y="579"/>
                      </a:lnTo>
                      <a:lnTo>
                        <a:pt x="520" y="587"/>
                      </a:lnTo>
                      <a:lnTo>
                        <a:pt x="520" y="5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112"/>
                <p:cNvSpPr>
                  <a:spLocks/>
                </p:cNvSpPr>
                <p:nvPr/>
              </p:nvSpPr>
              <p:spPr bwMode="auto">
                <a:xfrm>
                  <a:off x="2534" y="-261"/>
                  <a:ext cx="2842" cy="2986"/>
                </a:xfrm>
                <a:custGeom>
                  <a:avLst/>
                  <a:gdLst/>
                  <a:ahLst/>
                  <a:cxnLst>
                    <a:cxn ang="0">
                      <a:pos x="2842" y="2626"/>
                    </a:cxn>
                    <a:cxn ang="0">
                      <a:pos x="2819" y="2759"/>
                    </a:cxn>
                    <a:cxn ang="0">
                      <a:pos x="2736" y="2869"/>
                    </a:cxn>
                    <a:cxn ang="0">
                      <a:pos x="2619" y="2951"/>
                    </a:cxn>
                    <a:cxn ang="0">
                      <a:pos x="2357" y="2982"/>
                    </a:cxn>
                    <a:cxn ang="0">
                      <a:pos x="1884" y="2970"/>
                    </a:cxn>
                    <a:cxn ang="0">
                      <a:pos x="1407" y="2963"/>
                    </a:cxn>
                    <a:cxn ang="0">
                      <a:pos x="930" y="2955"/>
                    </a:cxn>
                    <a:cxn ang="0">
                      <a:pos x="457" y="2947"/>
                    </a:cxn>
                    <a:cxn ang="0">
                      <a:pos x="278" y="2923"/>
                    </a:cxn>
                    <a:cxn ang="0">
                      <a:pos x="192" y="2880"/>
                    </a:cxn>
                    <a:cxn ang="0">
                      <a:pos x="82" y="2787"/>
                    </a:cxn>
                    <a:cxn ang="0">
                      <a:pos x="31" y="2697"/>
                    </a:cxn>
                    <a:cxn ang="0">
                      <a:pos x="4" y="2611"/>
                    </a:cxn>
                    <a:cxn ang="0">
                      <a:pos x="4" y="2509"/>
                    </a:cxn>
                    <a:cxn ang="0">
                      <a:pos x="43" y="2392"/>
                    </a:cxn>
                    <a:cxn ang="0">
                      <a:pos x="223" y="1997"/>
                    </a:cxn>
                    <a:cxn ang="0">
                      <a:pos x="407" y="1606"/>
                    </a:cxn>
                    <a:cxn ang="0">
                      <a:pos x="586" y="1212"/>
                    </a:cxn>
                    <a:cxn ang="0">
                      <a:pos x="770" y="825"/>
                    </a:cxn>
                    <a:cxn ang="0">
                      <a:pos x="903" y="47"/>
                    </a:cxn>
                    <a:cxn ang="0">
                      <a:pos x="954" y="188"/>
                    </a:cxn>
                    <a:cxn ang="0">
                      <a:pos x="1009" y="328"/>
                    </a:cxn>
                    <a:cxn ang="0">
                      <a:pos x="1059" y="469"/>
                    </a:cxn>
                    <a:cxn ang="0">
                      <a:pos x="1110" y="606"/>
                    </a:cxn>
                    <a:cxn ang="0">
                      <a:pos x="973" y="961"/>
                    </a:cxn>
                    <a:cxn ang="0">
                      <a:pos x="778" y="1376"/>
                    </a:cxn>
                    <a:cxn ang="0">
                      <a:pos x="590" y="1786"/>
                    </a:cxn>
                    <a:cxn ang="0">
                      <a:pos x="395" y="2200"/>
                    </a:cxn>
                    <a:cxn ang="0">
                      <a:pos x="242" y="2544"/>
                    </a:cxn>
                    <a:cxn ang="0">
                      <a:pos x="266" y="2642"/>
                    </a:cxn>
                    <a:cxn ang="0">
                      <a:pos x="371" y="2705"/>
                    </a:cxn>
                    <a:cxn ang="0">
                      <a:pos x="2572" y="2705"/>
                    </a:cxn>
                    <a:cxn ang="0">
                      <a:pos x="2600" y="2615"/>
                    </a:cxn>
                    <a:cxn ang="0">
                      <a:pos x="2561" y="2525"/>
                    </a:cxn>
                    <a:cxn ang="0">
                      <a:pos x="2521" y="2435"/>
                    </a:cxn>
                    <a:cxn ang="0">
                      <a:pos x="2482" y="2345"/>
                    </a:cxn>
                    <a:cxn ang="0">
                      <a:pos x="2439" y="2259"/>
                    </a:cxn>
                    <a:cxn ang="0">
                      <a:pos x="2424" y="2181"/>
                    </a:cxn>
                    <a:cxn ang="0">
                      <a:pos x="2478" y="2247"/>
                    </a:cxn>
                    <a:cxn ang="0">
                      <a:pos x="2521" y="2329"/>
                    </a:cxn>
                    <a:cxn ang="0">
                      <a:pos x="2592" y="2267"/>
                    </a:cxn>
                    <a:cxn ang="0">
                      <a:pos x="2545" y="2173"/>
                    </a:cxn>
                    <a:cxn ang="0">
                      <a:pos x="2486" y="2087"/>
                    </a:cxn>
                    <a:cxn ang="0">
                      <a:pos x="2533" y="2009"/>
                    </a:cxn>
                    <a:cxn ang="0">
                      <a:pos x="2502" y="1915"/>
                    </a:cxn>
                    <a:cxn ang="0">
                      <a:pos x="2408" y="1837"/>
                    </a:cxn>
                    <a:cxn ang="0">
                      <a:pos x="2342" y="1794"/>
                    </a:cxn>
                    <a:cxn ang="0">
                      <a:pos x="2299" y="1688"/>
                    </a:cxn>
                    <a:cxn ang="0">
                      <a:pos x="2244" y="1794"/>
                    </a:cxn>
                    <a:cxn ang="0">
                      <a:pos x="2224" y="1747"/>
                    </a:cxn>
                    <a:cxn ang="0">
                      <a:pos x="2244" y="1665"/>
                    </a:cxn>
                    <a:cxn ang="0">
                      <a:pos x="2353" y="1645"/>
                    </a:cxn>
                    <a:cxn ang="0">
                      <a:pos x="2389" y="1704"/>
                    </a:cxn>
                    <a:cxn ang="0">
                      <a:pos x="2412" y="1806"/>
                    </a:cxn>
                    <a:cxn ang="0">
                      <a:pos x="2502" y="1810"/>
                    </a:cxn>
                    <a:cxn ang="0">
                      <a:pos x="2607" y="2040"/>
                    </a:cxn>
                    <a:cxn ang="0">
                      <a:pos x="2697" y="2240"/>
                    </a:cxn>
                    <a:cxn ang="0">
                      <a:pos x="2764" y="2388"/>
                    </a:cxn>
                    <a:cxn ang="0">
                      <a:pos x="2807" y="2486"/>
                    </a:cxn>
                  </a:cxnLst>
                  <a:rect l="0" t="0" r="r" b="b"/>
                  <a:pathLst>
                    <a:path w="2842" h="2986">
                      <a:moveTo>
                        <a:pt x="2811" y="2494"/>
                      </a:moveTo>
                      <a:lnTo>
                        <a:pt x="2815" y="2501"/>
                      </a:lnTo>
                      <a:lnTo>
                        <a:pt x="2819" y="2513"/>
                      </a:lnTo>
                      <a:lnTo>
                        <a:pt x="2822" y="2525"/>
                      </a:lnTo>
                      <a:lnTo>
                        <a:pt x="2826" y="2537"/>
                      </a:lnTo>
                      <a:lnTo>
                        <a:pt x="2830" y="2544"/>
                      </a:lnTo>
                      <a:lnTo>
                        <a:pt x="2830" y="2556"/>
                      </a:lnTo>
                      <a:lnTo>
                        <a:pt x="2834" y="2564"/>
                      </a:lnTo>
                      <a:lnTo>
                        <a:pt x="2838" y="2576"/>
                      </a:lnTo>
                      <a:lnTo>
                        <a:pt x="2838" y="2587"/>
                      </a:lnTo>
                      <a:lnTo>
                        <a:pt x="2838" y="2595"/>
                      </a:lnTo>
                      <a:lnTo>
                        <a:pt x="2842" y="2607"/>
                      </a:lnTo>
                      <a:lnTo>
                        <a:pt x="2842" y="2615"/>
                      </a:lnTo>
                      <a:lnTo>
                        <a:pt x="2842" y="2626"/>
                      </a:lnTo>
                      <a:lnTo>
                        <a:pt x="2842" y="2638"/>
                      </a:lnTo>
                      <a:lnTo>
                        <a:pt x="2842" y="2646"/>
                      </a:lnTo>
                      <a:lnTo>
                        <a:pt x="2842" y="2658"/>
                      </a:lnTo>
                      <a:lnTo>
                        <a:pt x="2842" y="2666"/>
                      </a:lnTo>
                      <a:lnTo>
                        <a:pt x="2838" y="2677"/>
                      </a:lnTo>
                      <a:lnTo>
                        <a:pt x="2838" y="2685"/>
                      </a:lnTo>
                      <a:lnTo>
                        <a:pt x="2838" y="2693"/>
                      </a:lnTo>
                      <a:lnTo>
                        <a:pt x="2834" y="2705"/>
                      </a:lnTo>
                      <a:lnTo>
                        <a:pt x="2830" y="2712"/>
                      </a:lnTo>
                      <a:lnTo>
                        <a:pt x="2830" y="2724"/>
                      </a:lnTo>
                      <a:lnTo>
                        <a:pt x="2826" y="2732"/>
                      </a:lnTo>
                      <a:lnTo>
                        <a:pt x="2822" y="2740"/>
                      </a:lnTo>
                      <a:lnTo>
                        <a:pt x="2822" y="2748"/>
                      </a:lnTo>
                      <a:lnTo>
                        <a:pt x="2819" y="2759"/>
                      </a:lnTo>
                      <a:lnTo>
                        <a:pt x="2811" y="2767"/>
                      </a:lnTo>
                      <a:lnTo>
                        <a:pt x="2807" y="2775"/>
                      </a:lnTo>
                      <a:lnTo>
                        <a:pt x="2803" y="2783"/>
                      </a:lnTo>
                      <a:lnTo>
                        <a:pt x="2799" y="2794"/>
                      </a:lnTo>
                      <a:lnTo>
                        <a:pt x="2795" y="2802"/>
                      </a:lnTo>
                      <a:lnTo>
                        <a:pt x="2791" y="2810"/>
                      </a:lnTo>
                      <a:lnTo>
                        <a:pt x="2783" y="2818"/>
                      </a:lnTo>
                      <a:lnTo>
                        <a:pt x="2779" y="2826"/>
                      </a:lnTo>
                      <a:lnTo>
                        <a:pt x="2772" y="2834"/>
                      </a:lnTo>
                      <a:lnTo>
                        <a:pt x="2764" y="2837"/>
                      </a:lnTo>
                      <a:lnTo>
                        <a:pt x="2760" y="2849"/>
                      </a:lnTo>
                      <a:lnTo>
                        <a:pt x="2752" y="2853"/>
                      </a:lnTo>
                      <a:lnTo>
                        <a:pt x="2748" y="2865"/>
                      </a:lnTo>
                      <a:lnTo>
                        <a:pt x="2736" y="2869"/>
                      </a:lnTo>
                      <a:lnTo>
                        <a:pt x="2733" y="2877"/>
                      </a:lnTo>
                      <a:lnTo>
                        <a:pt x="2725" y="2884"/>
                      </a:lnTo>
                      <a:lnTo>
                        <a:pt x="2717" y="2888"/>
                      </a:lnTo>
                      <a:lnTo>
                        <a:pt x="2709" y="2896"/>
                      </a:lnTo>
                      <a:lnTo>
                        <a:pt x="2701" y="2904"/>
                      </a:lnTo>
                      <a:lnTo>
                        <a:pt x="2693" y="2908"/>
                      </a:lnTo>
                      <a:lnTo>
                        <a:pt x="2686" y="2916"/>
                      </a:lnTo>
                      <a:lnTo>
                        <a:pt x="2678" y="2920"/>
                      </a:lnTo>
                      <a:lnTo>
                        <a:pt x="2670" y="2927"/>
                      </a:lnTo>
                      <a:lnTo>
                        <a:pt x="2658" y="2931"/>
                      </a:lnTo>
                      <a:lnTo>
                        <a:pt x="2650" y="2939"/>
                      </a:lnTo>
                      <a:lnTo>
                        <a:pt x="2639" y="2943"/>
                      </a:lnTo>
                      <a:lnTo>
                        <a:pt x="2631" y="2947"/>
                      </a:lnTo>
                      <a:lnTo>
                        <a:pt x="2619" y="2951"/>
                      </a:lnTo>
                      <a:lnTo>
                        <a:pt x="2611" y="2959"/>
                      </a:lnTo>
                      <a:lnTo>
                        <a:pt x="2600" y="2963"/>
                      </a:lnTo>
                      <a:lnTo>
                        <a:pt x="2592" y="2963"/>
                      </a:lnTo>
                      <a:lnTo>
                        <a:pt x="2580" y="2966"/>
                      </a:lnTo>
                      <a:lnTo>
                        <a:pt x="2568" y="2970"/>
                      </a:lnTo>
                      <a:lnTo>
                        <a:pt x="2561" y="2974"/>
                      </a:lnTo>
                      <a:lnTo>
                        <a:pt x="2549" y="2978"/>
                      </a:lnTo>
                      <a:lnTo>
                        <a:pt x="2537" y="2982"/>
                      </a:lnTo>
                      <a:lnTo>
                        <a:pt x="2529" y="2986"/>
                      </a:lnTo>
                      <a:lnTo>
                        <a:pt x="2494" y="2986"/>
                      </a:lnTo>
                      <a:lnTo>
                        <a:pt x="2459" y="2982"/>
                      </a:lnTo>
                      <a:lnTo>
                        <a:pt x="2424" y="2982"/>
                      </a:lnTo>
                      <a:lnTo>
                        <a:pt x="2392" y="2982"/>
                      </a:lnTo>
                      <a:lnTo>
                        <a:pt x="2357" y="2982"/>
                      </a:lnTo>
                      <a:lnTo>
                        <a:pt x="2326" y="2982"/>
                      </a:lnTo>
                      <a:lnTo>
                        <a:pt x="2291" y="2982"/>
                      </a:lnTo>
                      <a:lnTo>
                        <a:pt x="2256" y="2982"/>
                      </a:lnTo>
                      <a:lnTo>
                        <a:pt x="2220" y="2978"/>
                      </a:lnTo>
                      <a:lnTo>
                        <a:pt x="2189" y="2978"/>
                      </a:lnTo>
                      <a:lnTo>
                        <a:pt x="2154" y="2978"/>
                      </a:lnTo>
                      <a:lnTo>
                        <a:pt x="2123" y="2978"/>
                      </a:lnTo>
                      <a:lnTo>
                        <a:pt x="2088" y="2978"/>
                      </a:lnTo>
                      <a:lnTo>
                        <a:pt x="2052" y="2978"/>
                      </a:lnTo>
                      <a:lnTo>
                        <a:pt x="2017" y="2974"/>
                      </a:lnTo>
                      <a:lnTo>
                        <a:pt x="1986" y="2974"/>
                      </a:lnTo>
                      <a:lnTo>
                        <a:pt x="1951" y="2974"/>
                      </a:lnTo>
                      <a:lnTo>
                        <a:pt x="1916" y="2974"/>
                      </a:lnTo>
                      <a:lnTo>
                        <a:pt x="1884" y="2970"/>
                      </a:lnTo>
                      <a:lnTo>
                        <a:pt x="1849" y="2970"/>
                      </a:lnTo>
                      <a:lnTo>
                        <a:pt x="1814" y="2970"/>
                      </a:lnTo>
                      <a:lnTo>
                        <a:pt x="1779" y="2970"/>
                      </a:lnTo>
                      <a:lnTo>
                        <a:pt x="1744" y="2970"/>
                      </a:lnTo>
                      <a:lnTo>
                        <a:pt x="1712" y="2970"/>
                      </a:lnTo>
                      <a:lnTo>
                        <a:pt x="1677" y="2970"/>
                      </a:lnTo>
                      <a:lnTo>
                        <a:pt x="1646" y="2966"/>
                      </a:lnTo>
                      <a:lnTo>
                        <a:pt x="1611" y="2966"/>
                      </a:lnTo>
                      <a:lnTo>
                        <a:pt x="1575" y="2966"/>
                      </a:lnTo>
                      <a:lnTo>
                        <a:pt x="1540" y="2966"/>
                      </a:lnTo>
                      <a:lnTo>
                        <a:pt x="1509" y="2966"/>
                      </a:lnTo>
                      <a:lnTo>
                        <a:pt x="1474" y="2966"/>
                      </a:lnTo>
                      <a:lnTo>
                        <a:pt x="1439" y="2966"/>
                      </a:lnTo>
                      <a:lnTo>
                        <a:pt x="1407" y="2963"/>
                      </a:lnTo>
                      <a:lnTo>
                        <a:pt x="1372" y="2963"/>
                      </a:lnTo>
                      <a:lnTo>
                        <a:pt x="1337" y="2963"/>
                      </a:lnTo>
                      <a:lnTo>
                        <a:pt x="1306" y="2963"/>
                      </a:lnTo>
                      <a:lnTo>
                        <a:pt x="1270" y="2963"/>
                      </a:lnTo>
                      <a:lnTo>
                        <a:pt x="1235" y="2963"/>
                      </a:lnTo>
                      <a:lnTo>
                        <a:pt x="1200" y="2959"/>
                      </a:lnTo>
                      <a:lnTo>
                        <a:pt x="1169" y="2959"/>
                      </a:lnTo>
                      <a:lnTo>
                        <a:pt x="1134" y="2959"/>
                      </a:lnTo>
                      <a:lnTo>
                        <a:pt x="1102" y="2959"/>
                      </a:lnTo>
                      <a:lnTo>
                        <a:pt x="1067" y="2959"/>
                      </a:lnTo>
                      <a:lnTo>
                        <a:pt x="1032" y="2959"/>
                      </a:lnTo>
                      <a:lnTo>
                        <a:pt x="997" y="2955"/>
                      </a:lnTo>
                      <a:lnTo>
                        <a:pt x="966" y="2955"/>
                      </a:lnTo>
                      <a:lnTo>
                        <a:pt x="930" y="2955"/>
                      </a:lnTo>
                      <a:lnTo>
                        <a:pt x="899" y="2955"/>
                      </a:lnTo>
                      <a:lnTo>
                        <a:pt x="864" y="2955"/>
                      </a:lnTo>
                      <a:lnTo>
                        <a:pt x="829" y="2951"/>
                      </a:lnTo>
                      <a:lnTo>
                        <a:pt x="794" y="2951"/>
                      </a:lnTo>
                      <a:lnTo>
                        <a:pt x="762" y="2951"/>
                      </a:lnTo>
                      <a:lnTo>
                        <a:pt x="727" y="2951"/>
                      </a:lnTo>
                      <a:lnTo>
                        <a:pt x="696" y="2951"/>
                      </a:lnTo>
                      <a:lnTo>
                        <a:pt x="661" y="2951"/>
                      </a:lnTo>
                      <a:lnTo>
                        <a:pt x="625" y="2951"/>
                      </a:lnTo>
                      <a:lnTo>
                        <a:pt x="590" y="2947"/>
                      </a:lnTo>
                      <a:lnTo>
                        <a:pt x="559" y="2947"/>
                      </a:lnTo>
                      <a:lnTo>
                        <a:pt x="524" y="2947"/>
                      </a:lnTo>
                      <a:lnTo>
                        <a:pt x="493" y="2947"/>
                      </a:lnTo>
                      <a:lnTo>
                        <a:pt x="457" y="2947"/>
                      </a:lnTo>
                      <a:lnTo>
                        <a:pt x="422" y="2943"/>
                      </a:lnTo>
                      <a:lnTo>
                        <a:pt x="387" y="2943"/>
                      </a:lnTo>
                      <a:lnTo>
                        <a:pt x="356" y="2943"/>
                      </a:lnTo>
                      <a:lnTo>
                        <a:pt x="348" y="2943"/>
                      </a:lnTo>
                      <a:lnTo>
                        <a:pt x="340" y="2943"/>
                      </a:lnTo>
                      <a:lnTo>
                        <a:pt x="332" y="2939"/>
                      </a:lnTo>
                      <a:lnTo>
                        <a:pt x="328" y="2939"/>
                      </a:lnTo>
                      <a:lnTo>
                        <a:pt x="317" y="2935"/>
                      </a:lnTo>
                      <a:lnTo>
                        <a:pt x="313" y="2931"/>
                      </a:lnTo>
                      <a:lnTo>
                        <a:pt x="305" y="2931"/>
                      </a:lnTo>
                      <a:lnTo>
                        <a:pt x="297" y="2927"/>
                      </a:lnTo>
                      <a:lnTo>
                        <a:pt x="293" y="2927"/>
                      </a:lnTo>
                      <a:lnTo>
                        <a:pt x="285" y="2923"/>
                      </a:lnTo>
                      <a:lnTo>
                        <a:pt x="278" y="2923"/>
                      </a:lnTo>
                      <a:lnTo>
                        <a:pt x="274" y="2920"/>
                      </a:lnTo>
                      <a:lnTo>
                        <a:pt x="266" y="2916"/>
                      </a:lnTo>
                      <a:lnTo>
                        <a:pt x="258" y="2916"/>
                      </a:lnTo>
                      <a:lnTo>
                        <a:pt x="254" y="2912"/>
                      </a:lnTo>
                      <a:lnTo>
                        <a:pt x="246" y="2908"/>
                      </a:lnTo>
                      <a:lnTo>
                        <a:pt x="238" y="2904"/>
                      </a:lnTo>
                      <a:lnTo>
                        <a:pt x="231" y="2904"/>
                      </a:lnTo>
                      <a:lnTo>
                        <a:pt x="227" y="2900"/>
                      </a:lnTo>
                      <a:lnTo>
                        <a:pt x="219" y="2896"/>
                      </a:lnTo>
                      <a:lnTo>
                        <a:pt x="215" y="2892"/>
                      </a:lnTo>
                      <a:lnTo>
                        <a:pt x="207" y="2888"/>
                      </a:lnTo>
                      <a:lnTo>
                        <a:pt x="203" y="2888"/>
                      </a:lnTo>
                      <a:lnTo>
                        <a:pt x="199" y="2884"/>
                      </a:lnTo>
                      <a:lnTo>
                        <a:pt x="192" y="2880"/>
                      </a:lnTo>
                      <a:lnTo>
                        <a:pt x="184" y="2877"/>
                      </a:lnTo>
                      <a:lnTo>
                        <a:pt x="180" y="2873"/>
                      </a:lnTo>
                      <a:lnTo>
                        <a:pt x="172" y="2869"/>
                      </a:lnTo>
                      <a:lnTo>
                        <a:pt x="164" y="2861"/>
                      </a:lnTo>
                      <a:lnTo>
                        <a:pt x="152" y="2853"/>
                      </a:lnTo>
                      <a:lnTo>
                        <a:pt x="149" y="2849"/>
                      </a:lnTo>
                      <a:lnTo>
                        <a:pt x="141" y="2845"/>
                      </a:lnTo>
                      <a:lnTo>
                        <a:pt x="137" y="2837"/>
                      </a:lnTo>
                      <a:lnTo>
                        <a:pt x="133" y="2834"/>
                      </a:lnTo>
                      <a:lnTo>
                        <a:pt x="121" y="2826"/>
                      </a:lnTo>
                      <a:lnTo>
                        <a:pt x="113" y="2818"/>
                      </a:lnTo>
                      <a:lnTo>
                        <a:pt x="102" y="2806"/>
                      </a:lnTo>
                      <a:lnTo>
                        <a:pt x="94" y="2798"/>
                      </a:lnTo>
                      <a:lnTo>
                        <a:pt x="82" y="2787"/>
                      </a:lnTo>
                      <a:lnTo>
                        <a:pt x="74" y="2775"/>
                      </a:lnTo>
                      <a:lnTo>
                        <a:pt x="70" y="2771"/>
                      </a:lnTo>
                      <a:lnTo>
                        <a:pt x="66" y="2763"/>
                      </a:lnTo>
                      <a:lnTo>
                        <a:pt x="63" y="2759"/>
                      </a:lnTo>
                      <a:lnTo>
                        <a:pt x="59" y="2755"/>
                      </a:lnTo>
                      <a:lnTo>
                        <a:pt x="55" y="2748"/>
                      </a:lnTo>
                      <a:lnTo>
                        <a:pt x="55" y="2740"/>
                      </a:lnTo>
                      <a:lnTo>
                        <a:pt x="47" y="2736"/>
                      </a:lnTo>
                      <a:lnTo>
                        <a:pt x="47" y="2728"/>
                      </a:lnTo>
                      <a:lnTo>
                        <a:pt x="43" y="2724"/>
                      </a:lnTo>
                      <a:lnTo>
                        <a:pt x="39" y="2716"/>
                      </a:lnTo>
                      <a:lnTo>
                        <a:pt x="35" y="2709"/>
                      </a:lnTo>
                      <a:lnTo>
                        <a:pt x="35" y="2705"/>
                      </a:lnTo>
                      <a:lnTo>
                        <a:pt x="31" y="2697"/>
                      </a:lnTo>
                      <a:lnTo>
                        <a:pt x="27" y="2689"/>
                      </a:lnTo>
                      <a:lnTo>
                        <a:pt x="23" y="2685"/>
                      </a:lnTo>
                      <a:lnTo>
                        <a:pt x="23" y="2677"/>
                      </a:lnTo>
                      <a:lnTo>
                        <a:pt x="20" y="2669"/>
                      </a:lnTo>
                      <a:lnTo>
                        <a:pt x="16" y="2666"/>
                      </a:lnTo>
                      <a:lnTo>
                        <a:pt x="16" y="2658"/>
                      </a:lnTo>
                      <a:lnTo>
                        <a:pt x="16" y="2654"/>
                      </a:lnTo>
                      <a:lnTo>
                        <a:pt x="12" y="2646"/>
                      </a:lnTo>
                      <a:lnTo>
                        <a:pt x="8" y="2638"/>
                      </a:lnTo>
                      <a:lnTo>
                        <a:pt x="8" y="2634"/>
                      </a:lnTo>
                      <a:lnTo>
                        <a:pt x="8" y="2630"/>
                      </a:lnTo>
                      <a:lnTo>
                        <a:pt x="4" y="2623"/>
                      </a:lnTo>
                      <a:lnTo>
                        <a:pt x="4" y="2615"/>
                      </a:lnTo>
                      <a:lnTo>
                        <a:pt x="4" y="2611"/>
                      </a:lnTo>
                      <a:lnTo>
                        <a:pt x="4" y="2603"/>
                      </a:lnTo>
                      <a:lnTo>
                        <a:pt x="4" y="2599"/>
                      </a:lnTo>
                      <a:lnTo>
                        <a:pt x="0" y="2595"/>
                      </a:lnTo>
                      <a:lnTo>
                        <a:pt x="0" y="2587"/>
                      </a:lnTo>
                      <a:lnTo>
                        <a:pt x="0" y="2583"/>
                      </a:lnTo>
                      <a:lnTo>
                        <a:pt x="0" y="2576"/>
                      </a:lnTo>
                      <a:lnTo>
                        <a:pt x="0" y="2572"/>
                      </a:lnTo>
                      <a:lnTo>
                        <a:pt x="0" y="2564"/>
                      </a:lnTo>
                      <a:lnTo>
                        <a:pt x="0" y="2560"/>
                      </a:lnTo>
                      <a:lnTo>
                        <a:pt x="0" y="2548"/>
                      </a:lnTo>
                      <a:lnTo>
                        <a:pt x="0" y="2540"/>
                      </a:lnTo>
                      <a:lnTo>
                        <a:pt x="0" y="2529"/>
                      </a:lnTo>
                      <a:lnTo>
                        <a:pt x="4" y="2521"/>
                      </a:lnTo>
                      <a:lnTo>
                        <a:pt x="4" y="2509"/>
                      </a:lnTo>
                      <a:lnTo>
                        <a:pt x="4" y="2501"/>
                      </a:lnTo>
                      <a:lnTo>
                        <a:pt x="4" y="2494"/>
                      </a:lnTo>
                      <a:lnTo>
                        <a:pt x="8" y="2486"/>
                      </a:lnTo>
                      <a:lnTo>
                        <a:pt x="8" y="2478"/>
                      </a:lnTo>
                      <a:lnTo>
                        <a:pt x="12" y="2470"/>
                      </a:lnTo>
                      <a:lnTo>
                        <a:pt x="12" y="2462"/>
                      </a:lnTo>
                      <a:lnTo>
                        <a:pt x="16" y="2454"/>
                      </a:lnTo>
                      <a:lnTo>
                        <a:pt x="16" y="2451"/>
                      </a:lnTo>
                      <a:lnTo>
                        <a:pt x="20" y="2447"/>
                      </a:lnTo>
                      <a:lnTo>
                        <a:pt x="23" y="2435"/>
                      </a:lnTo>
                      <a:lnTo>
                        <a:pt x="23" y="2427"/>
                      </a:lnTo>
                      <a:lnTo>
                        <a:pt x="27" y="2419"/>
                      </a:lnTo>
                      <a:lnTo>
                        <a:pt x="31" y="2419"/>
                      </a:lnTo>
                      <a:lnTo>
                        <a:pt x="43" y="2392"/>
                      </a:lnTo>
                      <a:lnTo>
                        <a:pt x="55" y="2365"/>
                      </a:lnTo>
                      <a:lnTo>
                        <a:pt x="70" y="2337"/>
                      </a:lnTo>
                      <a:lnTo>
                        <a:pt x="82" y="2306"/>
                      </a:lnTo>
                      <a:lnTo>
                        <a:pt x="94" y="2279"/>
                      </a:lnTo>
                      <a:lnTo>
                        <a:pt x="109" y="2251"/>
                      </a:lnTo>
                      <a:lnTo>
                        <a:pt x="121" y="2220"/>
                      </a:lnTo>
                      <a:lnTo>
                        <a:pt x="133" y="2197"/>
                      </a:lnTo>
                      <a:lnTo>
                        <a:pt x="145" y="2169"/>
                      </a:lnTo>
                      <a:lnTo>
                        <a:pt x="160" y="2138"/>
                      </a:lnTo>
                      <a:lnTo>
                        <a:pt x="172" y="2111"/>
                      </a:lnTo>
                      <a:lnTo>
                        <a:pt x="184" y="2083"/>
                      </a:lnTo>
                      <a:lnTo>
                        <a:pt x="199" y="2052"/>
                      </a:lnTo>
                      <a:lnTo>
                        <a:pt x="211" y="2028"/>
                      </a:lnTo>
                      <a:lnTo>
                        <a:pt x="223" y="1997"/>
                      </a:lnTo>
                      <a:lnTo>
                        <a:pt x="238" y="1970"/>
                      </a:lnTo>
                      <a:lnTo>
                        <a:pt x="246" y="1942"/>
                      </a:lnTo>
                      <a:lnTo>
                        <a:pt x="262" y="1915"/>
                      </a:lnTo>
                      <a:lnTo>
                        <a:pt x="274" y="1884"/>
                      </a:lnTo>
                      <a:lnTo>
                        <a:pt x="289" y="1860"/>
                      </a:lnTo>
                      <a:lnTo>
                        <a:pt x="301" y="1829"/>
                      </a:lnTo>
                      <a:lnTo>
                        <a:pt x="317" y="1802"/>
                      </a:lnTo>
                      <a:lnTo>
                        <a:pt x="328" y="1774"/>
                      </a:lnTo>
                      <a:lnTo>
                        <a:pt x="340" y="1747"/>
                      </a:lnTo>
                      <a:lnTo>
                        <a:pt x="352" y="1720"/>
                      </a:lnTo>
                      <a:lnTo>
                        <a:pt x="367" y="1688"/>
                      </a:lnTo>
                      <a:lnTo>
                        <a:pt x="379" y="1661"/>
                      </a:lnTo>
                      <a:lnTo>
                        <a:pt x="391" y="1634"/>
                      </a:lnTo>
                      <a:lnTo>
                        <a:pt x="407" y="1606"/>
                      </a:lnTo>
                      <a:lnTo>
                        <a:pt x="418" y="1579"/>
                      </a:lnTo>
                      <a:lnTo>
                        <a:pt x="430" y="1552"/>
                      </a:lnTo>
                      <a:lnTo>
                        <a:pt x="446" y="1524"/>
                      </a:lnTo>
                      <a:lnTo>
                        <a:pt x="457" y="1497"/>
                      </a:lnTo>
                      <a:lnTo>
                        <a:pt x="473" y="1466"/>
                      </a:lnTo>
                      <a:lnTo>
                        <a:pt x="485" y="1438"/>
                      </a:lnTo>
                      <a:lnTo>
                        <a:pt x="496" y="1411"/>
                      </a:lnTo>
                      <a:lnTo>
                        <a:pt x="512" y="1384"/>
                      </a:lnTo>
                      <a:lnTo>
                        <a:pt x="520" y="1356"/>
                      </a:lnTo>
                      <a:lnTo>
                        <a:pt x="536" y="1329"/>
                      </a:lnTo>
                      <a:lnTo>
                        <a:pt x="551" y="1298"/>
                      </a:lnTo>
                      <a:lnTo>
                        <a:pt x="559" y="1270"/>
                      </a:lnTo>
                      <a:lnTo>
                        <a:pt x="575" y="1243"/>
                      </a:lnTo>
                      <a:lnTo>
                        <a:pt x="586" y="1212"/>
                      </a:lnTo>
                      <a:lnTo>
                        <a:pt x="602" y="1188"/>
                      </a:lnTo>
                      <a:lnTo>
                        <a:pt x="614" y="1157"/>
                      </a:lnTo>
                      <a:lnTo>
                        <a:pt x="629" y="1130"/>
                      </a:lnTo>
                      <a:lnTo>
                        <a:pt x="641" y="1102"/>
                      </a:lnTo>
                      <a:lnTo>
                        <a:pt x="657" y="1075"/>
                      </a:lnTo>
                      <a:lnTo>
                        <a:pt x="665" y="1047"/>
                      </a:lnTo>
                      <a:lnTo>
                        <a:pt x="680" y="1020"/>
                      </a:lnTo>
                      <a:lnTo>
                        <a:pt x="692" y="989"/>
                      </a:lnTo>
                      <a:lnTo>
                        <a:pt x="704" y="965"/>
                      </a:lnTo>
                      <a:lnTo>
                        <a:pt x="719" y="934"/>
                      </a:lnTo>
                      <a:lnTo>
                        <a:pt x="731" y="907"/>
                      </a:lnTo>
                      <a:lnTo>
                        <a:pt x="743" y="879"/>
                      </a:lnTo>
                      <a:lnTo>
                        <a:pt x="758" y="852"/>
                      </a:lnTo>
                      <a:lnTo>
                        <a:pt x="770" y="825"/>
                      </a:lnTo>
                      <a:lnTo>
                        <a:pt x="786" y="797"/>
                      </a:lnTo>
                      <a:lnTo>
                        <a:pt x="797" y="766"/>
                      </a:lnTo>
                      <a:lnTo>
                        <a:pt x="809" y="739"/>
                      </a:lnTo>
                      <a:lnTo>
                        <a:pt x="825" y="711"/>
                      </a:lnTo>
                      <a:lnTo>
                        <a:pt x="837" y="684"/>
                      </a:lnTo>
                      <a:lnTo>
                        <a:pt x="848" y="657"/>
                      </a:lnTo>
                      <a:lnTo>
                        <a:pt x="864" y="625"/>
                      </a:lnTo>
                      <a:lnTo>
                        <a:pt x="661" y="82"/>
                      </a:lnTo>
                      <a:lnTo>
                        <a:pt x="887" y="0"/>
                      </a:lnTo>
                      <a:lnTo>
                        <a:pt x="891" y="8"/>
                      </a:lnTo>
                      <a:lnTo>
                        <a:pt x="895" y="20"/>
                      </a:lnTo>
                      <a:lnTo>
                        <a:pt x="899" y="27"/>
                      </a:lnTo>
                      <a:lnTo>
                        <a:pt x="903" y="39"/>
                      </a:lnTo>
                      <a:lnTo>
                        <a:pt x="903" y="47"/>
                      </a:lnTo>
                      <a:lnTo>
                        <a:pt x="907" y="59"/>
                      </a:lnTo>
                      <a:lnTo>
                        <a:pt x="911" y="66"/>
                      </a:lnTo>
                      <a:lnTo>
                        <a:pt x="915" y="78"/>
                      </a:lnTo>
                      <a:lnTo>
                        <a:pt x="919" y="86"/>
                      </a:lnTo>
                      <a:lnTo>
                        <a:pt x="923" y="98"/>
                      </a:lnTo>
                      <a:lnTo>
                        <a:pt x="926" y="106"/>
                      </a:lnTo>
                      <a:lnTo>
                        <a:pt x="930" y="117"/>
                      </a:lnTo>
                      <a:lnTo>
                        <a:pt x="934" y="129"/>
                      </a:lnTo>
                      <a:lnTo>
                        <a:pt x="938" y="137"/>
                      </a:lnTo>
                      <a:lnTo>
                        <a:pt x="942" y="149"/>
                      </a:lnTo>
                      <a:lnTo>
                        <a:pt x="942" y="160"/>
                      </a:lnTo>
                      <a:lnTo>
                        <a:pt x="950" y="168"/>
                      </a:lnTo>
                      <a:lnTo>
                        <a:pt x="954" y="180"/>
                      </a:lnTo>
                      <a:lnTo>
                        <a:pt x="954" y="188"/>
                      </a:lnTo>
                      <a:lnTo>
                        <a:pt x="958" y="199"/>
                      </a:lnTo>
                      <a:lnTo>
                        <a:pt x="962" y="207"/>
                      </a:lnTo>
                      <a:lnTo>
                        <a:pt x="966" y="219"/>
                      </a:lnTo>
                      <a:lnTo>
                        <a:pt x="969" y="227"/>
                      </a:lnTo>
                      <a:lnTo>
                        <a:pt x="973" y="238"/>
                      </a:lnTo>
                      <a:lnTo>
                        <a:pt x="977" y="246"/>
                      </a:lnTo>
                      <a:lnTo>
                        <a:pt x="981" y="258"/>
                      </a:lnTo>
                      <a:lnTo>
                        <a:pt x="985" y="266"/>
                      </a:lnTo>
                      <a:lnTo>
                        <a:pt x="989" y="278"/>
                      </a:lnTo>
                      <a:lnTo>
                        <a:pt x="993" y="289"/>
                      </a:lnTo>
                      <a:lnTo>
                        <a:pt x="997" y="297"/>
                      </a:lnTo>
                      <a:lnTo>
                        <a:pt x="1001" y="309"/>
                      </a:lnTo>
                      <a:lnTo>
                        <a:pt x="1005" y="321"/>
                      </a:lnTo>
                      <a:lnTo>
                        <a:pt x="1009" y="328"/>
                      </a:lnTo>
                      <a:lnTo>
                        <a:pt x="1012" y="340"/>
                      </a:lnTo>
                      <a:lnTo>
                        <a:pt x="1016" y="348"/>
                      </a:lnTo>
                      <a:lnTo>
                        <a:pt x="1020" y="360"/>
                      </a:lnTo>
                      <a:lnTo>
                        <a:pt x="1024" y="367"/>
                      </a:lnTo>
                      <a:lnTo>
                        <a:pt x="1028" y="379"/>
                      </a:lnTo>
                      <a:lnTo>
                        <a:pt x="1032" y="387"/>
                      </a:lnTo>
                      <a:lnTo>
                        <a:pt x="1032" y="399"/>
                      </a:lnTo>
                      <a:lnTo>
                        <a:pt x="1036" y="407"/>
                      </a:lnTo>
                      <a:lnTo>
                        <a:pt x="1044" y="418"/>
                      </a:lnTo>
                      <a:lnTo>
                        <a:pt x="1044" y="426"/>
                      </a:lnTo>
                      <a:lnTo>
                        <a:pt x="1048" y="438"/>
                      </a:lnTo>
                      <a:lnTo>
                        <a:pt x="1052" y="449"/>
                      </a:lnTo>
                      <a:lnTo>
                        <a:pt x="1055" y="457"/>
                      </a:lnTo>
                      <a:lnTo>
                        <a:pt x="1059" y="469"/>
                      </a:lnTo>
                      <a:lnTo>
                        <a:pt x="1063" y="477"/>
                      </a:lnTo>
                      <a:lnTo>
                        <a:pt x="1067" y="489"/>
                      </a:lnTo>
                      <a:lnTo>
                        <a:pt x="1071" y="496"/>
                      </a:lnTo>
                      <a:lnTo>
                        <a:pt x="1075" y="508"/>
                      </a:lnTo>
                      <a:lnTo>
                        <a:pt x="1079" y="516"/>
                      </a:lnTo>
                      <a:lnTo>
                        <a:pt x="1083" y="528"/>
                      </a:lnTo>
                      <a:lnTo>
                        <a:pt x="1087" y="535"/>
                      </a:lnTo>
                      <a:lnTo>
                        <a:pt x="1091" y="547"/>
                      </a:lnTo>
                      <a:lnTo>
                        <a:pt x="1091" y="559"/>
                      </a:lnTo>
                      <a:lnTo>
                        <a:pt x="1098" y="567"/>
                      </a:lnTo>
                      <a:lnTo>
                        <a:pt x="1098" y="578"/>
                      </a:lnTo>
                      <a:lnTo>
                        <a:pt x="1102" y="586"/>
                      </a:lnTo>
                      <a:lnTo>
                        <a:pt x="1106" y="598"/>
                      </a:lnTo>
                      <a:lnTo>
                        <a:pt x="1110" y="606"/>
                      </a:lnTo>
                      <a:lnTo>
                        <a:pt x="1114" y="618"/>
                      </a:lnTo>
                      <a:lnTo>
                        <a:pt x="1118" y="625"/>
                      </a:lnTo>
                      <a:lnTo>
                        <a:pt x="1122" y="637"/>
                      </a:lnTo>
                      <a:lnTo>
                        <a:pt x="1106" y="668"/>
                      </a:lnTo>
                      <a:lnTo>
                        <a:pt x="1095" y="696"/>
                      </a:lnTo>
                      <a:lnTo>
                        <a:pt x="1079" y="727"/>
                      </a:lnTo>
                      <a:lnTo>
                        <a:pt x="1067" y="754"/>
                      </a:lnTo>
                      <a:lnTo>
                        <a:pt x="1052" y="786"/>
                      </a:lnTo>
                      <a:lnTo>
                        <a:pt x="1040" y="813"/>
                      </a:lnTo>
                      <a:lnTo>
                        <a:pt x="1028" y="844"/>
                      </a:lnTo>
                      <a:lnTo>
                        <a:pt x="1012" y="872"/>
                      </a:lnTo>
                      <a:lnTo>
                        <a:pt x="997" y="903"/>
                      </a:lnTo>
                      <a:lnTo>
                        <a:pt x="985" y="930"/>
                      </a:lnTo>
                      <a:lnTo>
                        <a:pt x="973" y="961"/>
                      </a:lnTo>
                      <a:lnTo>
                        <a:pt x="958" y="989"/>
                      </a:lnTo>
                      <a:lnTo>
                        <a:pt x="942" y="1020"/>
                      </a:lnTo>
                      <a:lnTo>
                        <a:pt x="930" y="1047"/>
                      </a:lnTo>
                      <a:lnTo>
                        <a:pt x="919" y="1079"/>
                      </a:lnTo>
                      <a:lnTo>
                        <a:pt x="903" y="1110"/>
                      </a:lnTo>
                      <a:lnTo>
                        <a:pt x="887" y="1137"/>
                      </a:lnTo>
                      <a:lnTo>
                        <a:pt x="876" y="1169"/>
                      </a:lnTo>
                      <a:lnTo>
                        <a:pt x="864" y="1200"/>
                      </a:lnTo>
                      <a:lnTo>
                        <a:pt x="848" y="1227"/>
                      </a:lnTo>
                      <a:lnTo>
                        <a:pt x="837" y="1259"/>
                      </a:lnTo>
                      <a:lnTo>
                        <a:pt x="821" y="1286"/>
                      </a:lnTo>
                      <a:lnTo>
                        <a:pt x="809" y="1317"/>
                      </a:lnTo>
                      <a:lnTo>
                        <a:pt x="794" y="1345"/>
                      </a:lnTo>
                      <a:lnTo>
                        <a:pt x="778" y="1376"/>
                      </a:lnTo>
                      <a:lnTo>
                        <a:pt x="766" y="1403"/>
                      </a:lnTo>
                      <a:lnTo>
                        <a:pt x="754" y="1434"/>
                      </a:lnTo>
                      <a:lnTo>
                        <a:pt x="739" y="1462"/>
                      </a:lnTo>
                      <a:lnTo>
                        <a:pt x="727" y="1493"/>
                      </a:lnTo>
                      <a:lnTo>
                        <a:pt x="711" y="1520"/>
                      </a:lnTo>
                      <a:lnTo>
                        <a:pt x="700" y="1552"/>
                      </a:lnTo>
                      <a:lnTo>
                        <a:pt x="684" y="1579"/>
                      </a:lnTo>
                      <a:lnTo>
                        <a:pt x="668" y="1610"/>
                      </a:lnTo>
                      <a:lnTo>
                        <a:pt x="657" y="1642"/>
                      </a:lnTo>
                      <a:lnTo>
                        <a:pt x="645" y="1669"/>
                      </a:lnTo>
                      <a:lnTo>
                        <a:pt x="629" y="1700"/>
                      </a:lnTo>
                      <a:lnTo>
                        <a:pt x="614" y="1728"/>
                      </a:lnTo>
                      <a:lnTo>
                        <a:pt x="602" y="1759"/>
                      </a:lnTo>
                      <a:lnTo>
                        <a:pt x="590" y="1786"/>
                      </a:lnTo>
                      <a:lnTo>
                        <a:pt x="575" y="1817"/>
                      </a:lnTo>
                      <a:lnTo>
                        <a:pt x="559" y="1845"/>
                      </a:lnTo>
                      <a:lnTo>
                        <a:pt x="547" y="1872"/>
                      </a:lnTo>
                      <a:lnTo>
                        <a:pt x="532" y="1903"/>
                      </a:lnTo>
                      <a:lnTo>
                        <a:pt x="520" y="1935"/>
                      </a:lnTo>
                      <a:lnTo>
                        <a:pt x="504" y="1962"/>
                      </a:lnTo>
                      <a:lnTo>
                        <a:pt x="493" y="1993"/>
                      </a:lnTo>
                      <a:lnTo>
                        <a:pt x="481" y="2025"/>
                      </a:lnTo>
                      <a:lnTo>
                        <a:pt x="465" y="2052"/>
                      </a:lnTo>
                      <a:lnTo>
                        <a:pt x="450" y="2083"/>
                      </a:lnTo>
                      <a:lnTo>
                        <a:pt x="438" y="2114"/>
                      </a:lnTo>
                      <a:lnTo>
                        <a:pt x="426" y="2142"/>
                      </a:lnTo>
                      <a:lnTo>
                        <a:pt x="410" y="2173"/>
                      </a:lnTo>
                      <a:lnTo>
                        <a:pt x="395" y="2200"/>
                      </a:lnTo>
                      <a:lnTo>
                        <a:pt x="383" y="2232"/>
                      </a:lnTo>
                      <a:lnTo>
                        <a:pt x="371" y="2259"/>
                      </a:lnTo>
                      <a:lnTo>
                        <a:pt x="356" y="2290"/>
                      </a:lnTo>
                      <a:lnTo>
                        <a:pt x="340" y="2318"/>
                      </a:lnTo>
                      <a:lnTo>
                        <a:pt x="328" y="2349"/>
                      </a:lnTo>
                      <a:lnTo>
                        <a:pt x="317" y="2376"/>
                      </a:lnTo>
                      <a:lnTo>
                        <a:pt x="301" y="2408"/>
                      </a:lnTo>
                      <a:lnTo>
                        <a:pt x="289" y="2435"/>
                      </a:lnTo>
                      <a:lnTo>
                        <a:pt x="274" y="2466"/>
                      </a:lnTo>
                      <a:lnTo>
                        <a:pt x="262" y="2494"/>
                      </a:lnTo>
                      <a:lnTo>
                        <a:pt x="246" y="2525"/>
                      </a:lnTo>
                      <a:lnTo>
                        <a:pt x="246" y="2529"/>
                      </a:lnTo>
                      <a:lnTo>
                        <a:pt x="242" y="2537"/>
                      </a:lnTo>
                      <a:lnTo>
                        <a:pt x="242" y="2544"/>
                      </a:lnTo>
                      <a:lnTo>
                        <a:pt x="242" y="2548"/>
                      </a:lnTo>
                      <a:lnTo>
                        <a:pt x="238" y="2556"/>
                      </a:lnTo>
                      <a:lnTo>
                        <a:pt x="238" y="2564"/>
                      </a:lnTo>
                      <a:lnTo>
                        <a:pt x="238" y="2572"/>
                      </a:lnTo>
                      <a:lnTo>
                        <a:pt x="242" y="2580"/>
                      </a:lnTo>
                      <a:lnTo>
                        <a:pt x="242" y="2583"/>
                      </a:lnTo>
                      <a:lnTo>
                        <a:pt x="242" y="2591"/>
                      </a:lnTo>
                      <a:lnTo>
                        <a:pt x="246" y="2599"/>
                      </a:lnTo>
                      <a:lnTo>
                        <a:pt x="246" y="2607"/>
                      </a:lnTo>
                      <a:lnTo>
                        <a:pt x="254" y="2615"/>
                      </a:lnTo>
                      <a:lnTo>
                        <a:pt x="254" y="2619"/>
                      </a:lnTo>
                      <a:lnTo>
                        <a:pt x="258" y="2630"/>
                      </a:lnTo>
                      <a:lnTo>
                        <a:pt x="262" y="2634"/>
                      </a:lnTo>
                      <a:lnTo>
                        <a:pt x="266" y="2642"/>
                      </a:lnTo>
                      <a:lnTo>
                        <a:pt x="274" y="2646"/>
                      </a:lnTo>
                      <a:lnTo>
                        <a:pt x="278" y="2654"/>
                      </a:lnTo>
                      <a:lnTo>
                        <a:pt x="285" y="2658"/>
                      </a:lnTo>
                      <a:lnTo>
                        <a:pt x="289" y="2666"/>
                      </a:lnTo>
                      <a:lnTo>
                        <a:pt x="297" y="2669"/>
                      </a:lnTo>
                      <a:lnTo>
                        <a:pt x="301" y="2677"/>
                      </a:lnTo>
                      <a:lnTo>
                        <a:pt x="313" y="2681"/>
                      </a:lnTo>
                      <a:lnTo>
                        <a:pt x="317" y="2685"/>
                      </a:lnTo>
                      <a:lnTo>
                        <a:pt x="328" y="2689"/>
                      </a:lnTo>
                      <a:lnTo>
                        <a:pt x="336" y="2693"/>
                      </a:lnTo>
                      <a:lnTo>
                        <a:pt x="344" y="2697"/>
                      </a:lnTo>
                      <a:lnTo>
                        <a:pt x="352" y="2701"/>
                      </a:lnTo>
                      <a:lnTo>
                        <a:pt x="364" y="2701"/>
                      </a:lnTo>
                      <a:lnTo>
                        <a:pt x="371" y="2705"/>
                      </a:lnTo>
                      <a:lnTo>
                        <a:pt x="383" y="2705"/>
                      </a:lnTo>
                      <a:lnTo>
                        <a:pt x="2490" y="2748"/>
                      </a:lnTo>
                      <a:lnTo>
                        <a:pt x="2498" y="2744"/>
                      </a:lnTo>
                      <a:lnTo>
                        <a:pt x="2510" y="2740"/>
                      </a:lnTo>
                      <a:lnTo>
                        <a:pt x="2514" y="2736"/>
                      </a:lnTo>
                      <a:lnTo>
                        <a:pt x="2525" y="2732"/>
                      </a:lnTo>
                      <a:lnTo>
                        <a:pt x="2529" y="2728"/>
                      </a:lnTo>
                      <a:lnTo>
                        <a:pt x="2537" y="2728"/>
                      </a:lnTo>
                      <a:lnTo>
                        <a:pt x="2545" y="2724"/>
                      </a:lnTo>
                      <a:lnTo>
                        <a:pt x="2549" y="2720"/>
                      </a:lnTo>
                      <a:lnTo>
                        <a:pt x="2553" y="2716"/>
                      </a:lnTo>
                      <a:lnTo>
                        <a:pt x="2561" y="2712"/>
                      </a:lnTo>
                      <a:lnTo>
                        <a:pt x="2564" y="2709"/>
                      </a:lnTo>
                      <a:lnTo>
                        <a:pt x="2572" y="2705"/>
                      </a:lnTo>
                      <a:lnTo>
                        <a:pt x="2580" y="2697"/>
                      </a:lnTo>
                      <a:lnTo>
                        <a:pt x="2588" y="2685"/>
                      </a:lnTo>
                      <a:lnTo>
                        <a:pt x="2588" y="2681"/>
                      </a:lnTo>
                      <a:lnTo>
                        <a:pt x="2592" y="2677"/>
                      </a:lnTo>
                      <a:lnTo>
                        <a:pt x="2596" y="2669"/>
                      </a:lnTo>
                      <a:lnTo>
                        <a:pt x="2596" y="2666"/>
                      </a:lnTo>
                      <a:lnTo>
                        <a:pt x="2600" y="2658"/>
                      </a:lnTo>
                      <a:lnTo>
                        <a:pt x="2600" y="2654"/>
                      </a:lnTo>
                      <a:lnTo>
                        <a:pt x="2600" y="2646"/>
                      </a:lnTo>
                      <a:lnTo>
                        <a:pt x="2600" y="2642"/>
                      </a:lnTo>
                      <a:lnTo>
                        <a:pt x="2600" y="2634"/>
                      </a:lnTo>
                      <a:lnTo>
                        <a:pt x="2600" y="2630"/>
                      </a:lnTo>
                      <a:lnTo>
                        <a:pt x="2600" y="2619"/>
                      </a:lnTo>
                      <a:lnTo>
                        <a:pt x="2600" y="2615"/>
                      </a:lnTo>
                      <a:lnTo>
                        <a:pt x="2596" y="2607"/>
                      </a:lnTo>
                      <a:lnTo>
                        <a:pt x="2596" y="2599"/>
                      </a:lnTo>
                      <a:lnTo>
                        <a:pt x="2592" y="2595"/>
                      </a:lnTo>
                      <a:lnTo>
                        <a:pt x="2588" y="2587"/>
                      </a:lnTo>
                      <a:lnTo>
                        <a:pt x="2588" y="2580"/>
                      </a:lnTo>
                      <a:lnTo>
                        <a:pt x="2584" y="2576"/>
                      </a:lnTo>
                      <a:lnTo>
                        <a:pt x="2580" y="2568"/>
                      </a:lnTo>
                      <a:lnTo>
                        <a:pt x="2580" y="2560"/>
                      </a:lnTo>
                      <a:lnTo>
                        <a:pt x="2576" y="2556"/>
                      </a:lnTo>
                      <a:lnTo>
                        <a:pt x="2572" y="2548"/>
                      </a:lnTo>
                      <a:lnTo>
                        <a:pt x="2568" y="2540"/>
                      </a:lnTo>
                      <a:lnTo>
                        <a:pt x="2568" y="2537"/>
                      </a:lnTo>
                      <a:lnTo>
                        <a:pt x="2564" y="2529"/>
                      </a:lnTo>
                      <a:lnTo>
                        <a:pt x="2561" y="2525"/>
                      </a:lnTo>
                      <a:lnTo>
                        <a:pt x="2561" y="2517"/>
                      </a:lnTo>
                      <a:lnTo>
                        <a:pt x="2553" y="2509"/>
                      </a:lnTo>
                      <a:lnTo>
                        <a:pt x="2553" y="2505"/>
                      </a:lnTo>
                      <a:lnTo>
                        <a:pt x="2549" y="2497"/>
                      </a:lnTo>
                      <a:lnTo>
                        <a:pt x="2545" y="2490"/>
                      </a:lnTo>
                      <a:lnTo>
                        <a:pt x="2545" y="2486"/>
                      </a:lnTo>
                      <a:lnTo>
                        <a:pt x="2541" y="2482"/>
                      </a:lnTo>
                      <a:lnTo>
                        <a:pt x="2537" y="2474"/>
                      </a:lnTo>
                      <a:lnTo>
                        <a:pt x="2533" y="2466"/>
                      </a:lnTo>
                      <a:lnTo>
                        <a:pt x="2533" y="2462"/>
                      </a:lnTo>
                      <a:lnTo>
                        <a:pt x="2529" y="2454"/>
                      </a:lnTo>
                      <a:lnTo>
                        <a:pt x="2525" y="2447"/>
                      </a:lnTo>
                      <a:lnTo>
                        <a:pt x="2525" y="2439"/>
                      </a:lnTo>
                      <a:lnTo>
                        <a:pt x="2521" y="2435"/>
                      </a:lnTo>
                      <a:lnTo>
                        <a:pt x="2518" y="2431"/>
                      </a:lnTo>
                      <a:lnTo>
                        <a:pt x="2514" y="2423"/>
                      </a:lnTo>
                      <a:lnTo>
                        <a:pt x="2514" y="2415"/>
                      </a:lnTo>
                      <a:lnTo>
                        <a:pt x="2510" y="2411"/>
                      </a:lnTo>
                      <a:lnTo>
                        <a:pt x="2506" y="2404"/>
                      </a:lnTo>
                      <a:lnTo>
                        <a:pt x="2506" y="2396"/>
                      </a:lnTo>
                      <a:lnTo>
                        <a:pt x="2498" y="2392"/>
                      </a:lnTo>
                      <a:lnTo>
                        <a:pt x="2498" y="2384"/>
                      </a:lnTo>
                      <a:lnTo>
                        <a:pt x="2494" y="2380"/>
                      </a:lnTo>
                      <a:lnTo>
                        <a:pt x="2494" y="2372"/>
                      </a:lnTo>
                      <a:lnTo>
                        <a:pt x="2490" y="2365"/>
                      </a:lnTo>
                      <a:lnTo>
                        <a:pt x="2486" y="2361"/>
                      </a:lnTo>
                      <a:lnTo>
                        <a:pt x="2482" y="2353"/>
                      </a:lnTo>
                      <a:lnTo>
                        <a:pt x="2482" y="2345"/>
                      </a:lnTo>
                      <a:lnTo>
                        <a:pt x="2478" y="2341"/>
                      </a:lnTo>
                      <a:lnTo>
                        <a:pt x="2475" y="2333"/>
                      </a:lnTo>
                      <a:lnTo>
                        <a:pt x="2471" y="2325"/>
                      </a:lnTo>
                      <a:lnTo>
                        <a:pt x="2471" y="2322"/>
                      </a:lnTo>
                      <a:lnTo>
                        <a:pt x="2467" y="2314"/>
                      </a:lnTo>
                      <a:lnTo>
                        <a:pt x="2463" y="2310"/>
                      </a:lnTo>
                      <a:lnTo>
                        <a:pt x="2459" y="2302"/>
                      </a:lnTo>
                      <a:lnTo>
                        <a:pt x="2459" y="2298"/>
                      </a:lnTo>
                      <a:lnTo>
                        <a:pt x="2455" y="2290"/>
                      </a:lnTo>
                      <a:lnTo>
                        <a:pt x="2455" y="2283"/>
                      </a:lnTo>
                      <a:lnTo>
                        <a:pt x="2451" y="2275"/>
                      </a:lnTo>
                      <a:lnTo>
                        <a:pt x="2447" y="2271"/>
                      </a:lnTo>
                      <a:lnTo>
                        <a:pt x="2443" y="2263"/>
                      </a:lnTo>
                      <a:lnTo>
                        <a:pt x="2439" y="2259"/>
                      </a:lnTo>
                      <a:lnTo>
                        <a:pt x="2439" y="2251"/>
                      </a:lnTo>
                      <a:lnTo>
                        <a:pt x="2435" y="2247"/>
                      </a:lnTo>
                      <a:lnTo>
                        <a:pt x="2432" y="2240"/>
                      </a:lnTo>
                      <a:lnTo>
                        <a:pt x="2428" y="2232"/>
                      </a:lnTo>
                      <a:lnTo>
                        <a:pt x="2428" y="2228"/>
                      </a:lnTo>
                      <a:lnTo>
                        <a:pt x="2424" y="2220"/>
                      </a:lnTo>
                      <a:lnTo>
                        <a:pt x="2420" y="2212"/>
                      </a:lnTo>
                      <a:lnTo>
                        <a:pt x="2420" y="2208"/>
                      </a:lnTo>
                      <a:lnTo>
                        <a:pt x="2416" y="2200"/>
                      </a:lnTo>
                      <a:lnTo>
                        <a:pt x="2412" y="2197"/>
                      </a:lnTo>
                      <a:lnTo>
                        <a:pt x="2408" y="2189"/>
                      </a:lnTo>
                      <a:lnTo>
                        <a:pt x="2408" y="2181"/>
                      </a:lnTo>
                      <a:lnTo>
                        <a:pt x="2416" y="2181"/>
                      </a:lnTo>
                      <a:lnTo>
                        <a:pt x="2424" y="2181"/>
                      </a:lnTo>
                      <a:lnTo>
                        <a:pt x="2435" y="2181"/>
                      </a:lnTo>
                      <a:lnTo>
                        <a:pt x="2439" y="2189"/>
                      </a:lnTo>
                      <a:lnTo>
                        <a:pt x="2447" y="2189"/>
                      </a:lnTo>
                      <a:lnTo>
                        <a:pt x="2451" y="2193"/>
                      </a:lnTo>
                      <a:lnTo>
                        <a:pt x="2455" y="2193"/>
                      </a:lnTo>
                      <a:lnTo>
                        <a:pt x="2459" y="2200"/>
                      </a:lnTo>
                      <a:lnTo>
                        <a:pt x="2463" y="2200"/>
                      </a:lnTo>
                      <a:lnTo>
                        <a:pt x="2467" y="2208"/>
                      </a:lnTo>
                      <a:lnTo>
                        <a:pt x="2471" y="2212"/>
                      </a:lnTo>
                      <a:lnTo>
                        <a:pt x="2471" y="2220"/>
                      </a:lnTo>
                      <a:lnTo>
                        <a:pt x="2475" y="2228"/>
                      </a:lnTo>
                      <a:lnTo>
                        <a:pt x="2475" y="2232"/>
                      </a:lnTo>
                      <a:lnTo>
                        <a:pt x="2475" y="2240"/>
                      </a:lnTo>
                      <a:lnTo>
                        <a:pt x="2478" y="2247"/>
                      </a:lnTo>
                      <a:lnTo>
                        <a:pt x="2478" y="2251"/>
                      </a:lnTo>
                      <a:lnTo>
                        <a:pt x="2478" y="2259"/>
                      </a:lnTo>
                      <a:lnTo>
                        <a:pt x="2478" y="2267"/>
                      </a:lnTo>
                      <a:lnTo>
                        <a:pt x="2482" y="2271"/>
                      </a:lnTo>
                      <a:lnTo>
                        <a:pt x="2482" y="2279"/>
                      </a:lnTo>
                      <a:lnTo>
                        <a:pt x="2482" y="2286"/>
                      </a:lnTo>
                      <a:lnTo>
                        <a:pt x="2490" y="2290"/>
                      </a:lnTo>
                      <a:lnTo>
                        <a:pt x="2490" y="2298"/>
                      </a:lnTo>
                      <a:lnTo>
                        <a:pt x="2494" y="2306"/>
                      </a:lnTo>
                      <a:lnTo>
                        <a:pt x="2498" y="2310"/>
                      </a:lnTo>
                      <a:lnTo>
                        <a:pt x="2502" y="2318"/>
                      </a:lnTo>
                      <a:lnTo>
                        <a:pt x="2510" y="2322"/>
                      </a:lnTo>
                      <a:lnTo>
                        <a:pt x="2514" y="2325"/>
                      </a:lnTo>
                      <a:lnTo>
                        <a:pt x="2521" y="2329"/>
                      </a:lnTo>
                      <a:lnTo>
                        <a:pt x="2529" y="2337"/>
                      </a:lnTo>
                      <a:lnTo>
                        <a:pt x="2537" y="2341"/>
                      </a:lnTo>
                      <a:lnTo>
                        <a:pt x="2545" y="2337"/>
                      </a:lnTo>
                      <a:lnTo>
                        <a:pt x="2549" y="2329"/>
                      </a:lnTo>
                      <a:lnTo>
                        <a:pt x="2553" y="2325"/>
                      </a:lnTo>
                      <a:lnTo>
                        <a:pt x="2561" y="2322"/>
                      </a:lnTo>
                      <a:lnTo>
                        <a:pt x="2568" y="2318"/>
                      </a:lnTo>
                      <a:lnTo>
                        <a:pt x="2572" y="2314"/>
                      </a:lnTo>
                      <a:lnTo>
                        <a:pt x="2580" y="2310"/>
                      </a:lnTo>
                      <a:lnTo>
                        <a:pt x="2588" y="2306"/>
                      </a:lnTo>
                      <a:lnTo>
                        <a:pt x="2588" y="2294"/>
                      </a:lnTo>
                      <a:lnTo>
                        <a:pt x="2592" y="2286"/>
                      </a:lnTo>
                      <a:lnTo>
                        <a:pt x="2592" y="2275"/>
                      </a:lnTo>
                      <a:lnTo>
                        <a:pt x="2592" y="2267"/>
                      </a:lnTo>
                      <a:lnTo>
                        <a:pt x="2592" y="2259"/>
                      </a:lnTo>
                      <a:lnTo>
                        <a:pt x="2592" y="2251"/>
                      </a:lnTo>
                      <a:lnTo>
                        <a:pt x="2588" y="2243"/>
                      </a:lnTo>
                      <a:lnTo>
                        <a:pt x="2588" y="2236"/>
                      </a:lnTo>
                      <a:lnTo>
                        <a:pt x="2584" y="2232"/>
                      </a:lnTo>
                      <a:lnTo>
                        <a:pt x="2584" y="2220"/>
                      </a:lnTo>
                      <a:lnTo>
                        <a:pt x="2580" y="2216"/>
                      </a:lnTo>
                      <a:lnTo>
                        <a:pt x="2576" y="2212"/>
                      </a:lnTo>
                      <a:lnTo>
                        <a:pt x="2568" y="2204"/>
                      </a:lnTo>
                      <a:lnTo>
                        <a:pt x="2564" y="2197"/>
                      </a:lnTo>
                      <a:lnTo>
                        <a:pt x="2561" y="2193"/>
                      </a:lnTo>
                      <a:lnTo>
                        <a:pt x="2557" y="2189"/>
                      </a:lnTo>
                      <a:lnTo>
                        <a:pt x="2549" y="2181"/>
                      </a:lnTo>
                      <a:lnTo>
                        <a:pt x="2545" y="2173"/>
                      </a:lnTo>
                      <a:lnTo>
                        <a:pt x="2537" y="2169"/>
                      </a:lnTo>
                      <a:lnTo>
                        <a:pt x="2533" y="2161"/>
                      </a:lnTo>
                      <a:lnTo>
                        <a:pt x="2529" y="2157"/>
                      </a:lnTo>
                      <a:lnTo>
                        <a:pt x="2525" y="2154"/>
                      </a:lnTo>
                      <a:lnTo>
                        <a:pt x="2518" y="2146"/>
                      </a:lnTo>
                      <a:lnTo>
                        <a:pt x="2514" y="2138"/>
                      </a:lnTo>
                      <a:lnTo>
                        <a:pt x="2510" y="2134"/>
                      </a:lnTo>
                      <a:lnTo>
                        <a:pt x="2506" y="2126"/>
                      </a:lnTo>
                      <a:lnTo>
                        <a:pt x="2498" y="2122"/>
                      </a:lnTo>
                      <a:lnTo>
                        <a:pt x="2494" y="2114"/>
                      </a:lnTo>
                      <a:lnTo>
                        <a:pt x="2490" y="2107"/>
                      </a:lnTo>
                      <a:lnTo>
                        <a:pt x="2490" y="2103"/>
                      </a:lnTo>
                      <a:lnTo>
                        <a:pt x="2486" y="2091"/>
                      </a:lnTo>
                      <a:lnTo>
                        <a:pt x="2486" y="2087"/>
                      </a:lnTo>
                      <a:lnTo>
                        <a:pt x="2490" y="2083"/>
                      </a:lnTo>
                      <a:lnTo>
                        <a:pt x="2498" y="2075"/>
                      </a:lnTo>
                      <a:lnTo>
                        <a:pt x="2502" y="2068"/>
                      </a:lnTo>
                      <a:lnTo>
                        <a:pt x="2510" y="2064"/>
                      </a:lnTo>
                      <a:lnTo>
                        <a:pt x="2510" y="2060"/>
                      </a:lnTo>
                      <a:lnTo>
                        <a:pt x="2518" y="2052"/>
                      </a:lnTo>
                      <a:lnTo>
                        <a:pt x="2518" y="2048"/>
                      </a:lnTo>
                      <a:lnTo>
                        <a:pt x="2525" y="2044"/>
                      </a:lnTo>
                      <a:lnTo>
                        <a:pt x="2525" y="2036"/>
                      </a:lnTo>
                      <a:lnTo>
                        <a:pt x="2529" y="2032"/>
                      </a:lnTo>
                      <a:lnTo>
                        <a:pt x="2529" y="2025"/>
                      </a:lnTo>
                      <a:lnTo>
                        <a:pt x="2533" y="2021"/>
                      </a:lnTo>
                      <a:lnTo>
                        <a:pt x="2533" y="2013"/>
                      </a:lnTo>
                      <a:lnTo>
                        <a:pt x="2533" y="2009"/>
                      </a:lnTo>
                      <a:lnTo>
                        <a:pt x="2537" y="2005"/>
                      </a:lnTo>
                      <a:lnTo>
                        <a:pt x="2537" y="1997"/>
                      </a:lnTo>
                      <a:lnTo>
                        <a:pt x="2537" y="1993"/>
                      </a:lnTo>
                      <a:lnTo>
                        <a:pt x="2537" y="1985"/>
                      </a:lnTo>
                      <a:lnTo>
                        <a:pt x="2533" y="1982"/>
                      </a:lnTo>
                      <a:lnTo>
                        <a:pt x="2533" y="1974"/>
                      </a:lnTo>
                      <a:lnTo>
                        <a:pt x="2529" y="1962"/>
                      </a:lnTo>
                      <a:lnTo>
                        <a:pt x="2529" y="1954"/>
                      </a:lnTo>
                      <a:lnTo>
                        <a:pt x="2525" y="1950"/>
                      </a:lnTo>
                      <a:lnTo>
                        <a:pt x="2521" y="1942"/>
                      </a:lnTo>
                      <a:lnTo>
                        <a:pt x="2518" y="1939"/>
                      </a:lnTo>
                      <a:lnTo>
                        <a:pt x="2518" y="1935"/>
                      </a:lnTo>
                      <a:lnTo>
                        <a:pt x="2510" y="1923"/>
                      </a:lnTo>
                      <a:lnTo>
                        <a:pt x="2502" y="1915"/>
                      </a:lnTo>
                      <a:lnTo>
                        <a:pt x="2494" y="1903"/>
                      </a:lnTo>
                      <a:lnTo>
                        <a:pt x="2482" y="1892"/>
                      </a:lnTo>
                      <a:lnTo>
                        <a:pt x="2475" y="1884"/>
                      </a:lnTo>
                      <a:lnTo>
                        <a:pt x="2463" y="1872"/>
                      </a:lnTo>
                      <a:lnTo>
                        <a:pt x="2459" y="1868"/>
                      </a:lnTo>
                      <a:lnTo>
                        <a:pt x="2455" y="1864"/>
                      </a:lnTo>
                      <a:lnTo>
                        <a:pt x="2447" y="1860"/>
                      </a:lnTo>
                      <a:lnTo>
                        <a:pt x="2443" y="1860"/>
                      </a:lnTo>
                      <a:lnTo>
                        <a:pt x="2435" y="1853"/>
                      </a:lnTo>
                      <a:lnTo>
                        <a:pt x="2432" y="1849"/>
                      </a:lnTo>
                      <a:lnTo>
                        <a:pt x="2424" y="1849"/>
                      </a:lnTo>
                      <a:lnTo>
                        <a:pt x="2420" y="1845"/>
                      </a:lnTo>
                      <a:lnTo>
                        <a:pt x="2416" y="1841"/>
                      </a:lnTo>
                      <a:lnTo>
                        <a:pt x="2408" y="1837"/>
                      </a:lnTo>
                      <a:lnTo>
                        <a:pt x="2400" y="1833"/>
                      </a:lnTo>
                      <a:lnTo>
                        <a:pt x="2396" y="1833"/>
                      </a:lnTo>
                      <a:lnTo>
                        <a:pt x="2389" y="1829"/>
                      </a:lnTo>
                      <a:lnTo>
                        <a:pt x="2385" y="1825"/>
                      </a:lnTo>
                      <a:lnTo>
                        <a:pt x="2381" y="1825"/>
                      </a:lnTo>
                      <a:lnTo>
                        <a:pt x="2373" y="1821"/>
                      </a:lnTo>
                      <a:lnTo>
                        <a:pt x="2369" y="1821"/>
                      </a:lnTo>
                      <a:lnTo>
                        <a:pt x="2361" y="1817"/>
                      </a:lnTo>
                      <a:lnTo>
                        <a:pt x="2353" y="1814"/>
                      </a:lnTo>
                      <a:lnTo>
                        <a:pt x="2349" y="1814"/>
                      </a:lnTo>
                      <a:lnTo>
                        <a:pt x="2342" y="1810"/>
                      </a:lnTo>
                      <a:lnTo>
                        <a:pt x="2330" y="1810"/>
                      </a:lnTo>
                      <a:lnTo>
                        <a:pt x="2334" y="1802"/>
                      </a:lnTo>
                      <a:lnTo>
                        <a:pt x="2342" y="1794"/>
                      </a:lnTo>
                      <a:lnTo>
                        <a:pt x="2346" y="1786"/>
                      </a:lnTo>
                      <a:lnTo>
                        <a:pt x="2346" y="1774"/>
                      </a:lnTo>
                      <a:lnTo>
                        <a:pt x="2346" y="1767"/>
                      </a:lnTo>
                      <a:lnTo>
                        <a:pt x="2349" y="1759"/>
                      </a:lnTo>
                      <a:lnTo>
                        <a:pt x="2346" y="1747"/>
                      </a:lnTo>
                      <a:lnTo>
                        <a:pt x="2346" y="1739"/>
                      </a:lnTo>
                      <a:lnTo>
                        <a:pt x="2342" y="1731"/>
                      </a:lnTo>
                      <a:lnTo>
                        <a:pt x="2342" y="1720"/>
                      </a:lnTo>
                      <a:lnTo>
                        <a:pt x="2334" y="1712"/>
                      </a:lnTo>
                      <a:lnTo>
                        <a:pt x="2330" y="1704"/>
                      </a:lnTo>
                      <a:lnTo>
                        <a:pt x="2322" y="1700"/>
                      </a:lnTo>
                      <a:lnTo>
                        <a:pt x="2314" y="1696"/>
                      </a:lnTo>
                      <a:lnTo>
                        <a:pt x="2306" y="1692"/>
                      </a:lnTo>
                      <a:lnTo>
                        <a:pt x="2299" y="1688"/>
                      </a:lnTo>
                      <a:lnTo>
                        <a:pt x="2295" y="1692"/>
                      </a:lnTo>
                      <a:lnTo>
                        <a:pt x="2295" y="1696"/>
                      </a:lnTo>
                      <a:lnTo>
                        <a:pt x="2291" y="1704"/>
                      </a:lnTo>
                      <a:lnTo>
                        <a:pt x="2287" y="1712"/>
                      </a:lnTo>
                      <a:lnTo>
                        <a:pt x="2279" y="1716"/>
                      </a:lnTo>
                      <a:lnTo>
                        <a:pt x="2275" y="1724"/>
                      </a:lnTo>
                      <a:lnTo>
                        <a:pt x="2271" y="1735"/>
                      </a:lnTo>
                      <a:lnTo>
                        <a:pt x="2267" y="1743"/>
                      </a:lnTo>
                      <a:lnTo>
                        <a:pt x="2260" y="1751"/>
                      </a:lnTo>
                      <a:lnTo>
                        <a:pt x="2256" y="1759"/>
                      </a:lnTo>
                      <a:lnTo>
                        <a:pt x="2252" y="1771"/>
                      </a:lnTo>
                      <a:lnTo>
                        <a:pt x="2252" y="1778"/>
                      </a:lnTo>
                      <a:lnTo>
                        <a:pt x="2244" y="1786"/>
                      </a:lnTo>
                      <a:lnTo>
                        <a:pt x="2244" y="1794"/>
                      </a:lnTo>
                      <a:lnTo>
                        <a:pt x="2240" y="1798"/>
                      </a:lnTo>
                      <a:lnTo>
                        <a:pt x="2240" y="1806"/>
                      </a:lnTo>
                      <a:lnTo>
                        <a:pt x="2240" y="1806"/>
                      </a:lnTo>
                      <a:lnTo>
                        <a:pt x="2236" y="1810"/>
                      </a:lnTo>
                      <a:lnTo>
                        <a:pt x="2236" y="1798"/>
                      </a:lnTo>
                      <a:lnTo>
                        <a:pt x="2232" y="1794"/>
                      </a:lnTo>
                      <a:lnTo>
                        <a:pt x="2224" y="1786"/>
                      </a:lnTo>
                      <a:lnTo>
                        <a:pt x="2224" y="1778"/>
                      </a:lnTo>
                      <a:lnTo>
                        <a:pt x="2220" y="1771"/>
                      </a:lnTo>
                      <a:lnTo>
                        <a:pt x="2217" y="1767"/>
                      </a:lnTo>
                      <a:lnTo>
                        <a:pt x="2217" y="1755"/>
                      </a:lnTo>
                      <a:lnTo>
                        <a:pt x="2213" y="1751"/>
                      </a:lnTo>
                      <a:lnTo>
                        <a:pt x="2217" y="1747"/>
                      </a:lnTo>
                      <a:lnTo>
                        <a:pt x="2224" y="1747"/>
                      </a:lnTo>
                      <a:lnTo>
                        <a:pt x="2232" y="1743"/>
                      </a:lnTo>
                      <a:lnTo>
                        <a:pt x="2240" y="1743"/>
                      </a:lnTo>
                      <a:lnTo>
                        <a:pt x="2236" y="1739"/>
                      </a:lnTo>
                      <a:lnTo>
                        <a:pt x="2236" y="1731"/>
                      </a:lnTo>
                      <a:lnTo>
                        <a:pt x="2236" y="1724"/>
                      </a:lnTo>
                      <a:lnTo>
                        <a:pt x="2232" y="1720"/>
                      </a:lnTo>
                      <a:lnTo>
                        <a:pt x="2232" y="1712"/>
                      </a:lnTo>
                      <a:lnTo>
                        <a:pt x="2232" y="1704"/>
                      </a:lnTo>
                      <a:lnTo>
                        <a:pt x="2232" y="1696"/>
                      </a:lnTo>
                      <a:lnTo>
                        <a:pt x="2232" y="1685"/>
                      </a:lnTo>
                      <a:lnTo>
                        <a:pt x="2236" y="1681"/>
                      </a:lnTo>
                      <a:lnTo>
                        <a:pt x="2240" y="1677"/>
                      </a:lnTo>
                      <a:lnTo>
                        <a:pt x="2240" y="1669"/>
                      </a:lnTo>
                      <a:lnTo>
                        <a:pt x="2244" y="1665"/>
                      </a:lnTo>
                      <a:lnTo>
                        <a:pt x="2252" y="1657"/>
                      </a:lnTo>
                      <a:lnTo>
                        <a:pt x="2256" y="1657"/>
                      </a:lnTo>
                      <a:lnTo>
                        <a:pt x="2263" y="1653"/>
                      </a:lnTo>
                      <a:lnTo>
                        <a:pt x="2271" y="1649"/>
                      </a:lnTo>
                      <a:lnTo>
                        <a:pt x="2275" y="1645"/>
                      </a:lnTo>
                      <a:lnTo>
                        <a:pt x="2287" y="1645"/>
                      </a:lnTo>
                      <a:lnTo>
                        <a:pt x="2291" y="1645"/>
                      </a:lnTo>
                      <a:lnTo>
                        <a:pt x="2299" y="1645"/>
                      </a:lnTo>
                      <a:lnTo>
                        <a:pt x="2310" y="1642"/>
                      </a:lnTo>
                      <a:lnTo>
                        <a:pt x="2318" y="1642"/>
                      </a:lnTo>
                      <a:lnTo>
                        <a:pt x="2326" y="1642"/>
                      </a:lnTo>
                      <a:lnTo>
                        <a:pt x="2334" y="1642"/>
                      </a:lnTo>
                      <a:lnTo>
                        <a:pt x="2346" y="1645"/>
                      </a:lnTo>
                      <a:lnTo>
                        <a:pt x="2353" y="1645"/>
                      </a:lnTo>
                      <a:lnTo>
                        <a:pt x="2361" y="1645"/>
                      </a:lnTo>
                      <a:lnTo>
                        <a:pt x="2369" y="1645"/>
                      </a:lnTo>
                      <a:lnTo>
                        <a:pt x="2377" y="1645"/>
                      </a:lnTo>
                      <a:lnTo>
                        <a:pt x="2385" y="1649"/>
                      </a:lnTo>
                      <a:lnTo>
                        <a:pt x="2392" y="1649"/>
                      </a:lnTo>
                      <a:lnTo>
                        <a:pt x="2400" y="1649"/>
                      </a:lnTo>
                      <a:lnTo>
                        <a:pt x="2404" y="1649"/>
                      </a:lnTo>
                      <a:lnTo>
                        <a:pt x="2416" y="1653"/>
                      </a:lnTo>
                      <a:lnTo>
                        <a:pt x="2408" y="1657"/>
                      </a:lnTo>
                      <a:lnTo>
                        <a:pt x="2408" y="1665"/>
                      </a:lnTo>
                      <a:lnTo>
                        <a:pt x="2400" y="1673"/>
                      </a:lnTo>
                      <a:lnTo>
                        <a:pt x="2400" y="1685"/>
                      </a:lnTo>
                      <a:lnTo>
                        <a:pt x="2392" y="1692"/>
                      </a:lnTo>
                      <a:lnTo>
                        <a:pt x="2389" y="1704"/>
                      </a:lnTo>
                      <a:lnTo>
                        <a:pt x="2385" y="1712"/>
                      </a:lnTo>
                      <a:lnTo>
                        <a:pt x="2385" y="1720"/>
                      </a:lnTo>
                      <a:lnTo>
                        <a:pt x="2381" y="1731"/>
                      </a:lnTo>
                      <a:lnTo>
                        <a:pt x="2381" y="1739"/>
                      </a:lnTo>
                      <a:lnTo>
                        <a:pt x="2381" y="1743"/>
                      </a:lnTo>
                      <a:lnTo>
                        <a:pt x="2381" y="1755"/>
                      </a:lnTo>
                      <a:lnTo>
                        <a:pt x="2381" y="1759"/>
                      </a:lnTo>
                      <a:lnTo>
                        <a:pt x="2381" y="1767"/>
                      </a:lnTo>
                      <a:lnTo>
                        <a:pt x="2381" y="1771"/>
                      </a:lnTo>
                      <a:lnTo>
                        <a:pt x="2385" y="1778"/>
                      </a:lnTo>
                      <a:lnTo>
                        <a:pt x="2389" y="1786"/>
                      </a:lnTo>
                      <a:lnTo>
                        <a:pt x="2396" y="1794"/>
                      </a:lnTo>
                      <a:lnTo>
                        <a:pt x="2400" y="1798"/>
                      </a:lnTo>
                      <a:lnTo>
                        <a:pt x="2412" y="1806"/>
                      </a:lnTo>
                      <a:lnTo>
                        <a:pt x="2420" y="1806"/>
                      </a:lnTo>
                      <a:lnTo>
                        <a:pt x="2428" y="1810"/>
                      </a:lnTo>
                      <a:lnTo>
                        <a:pt x="2435" y="1810"/>
                      </a:lnTo>
                      <a:lnTo>
                        <a:pt x="2439" y="1810"/>
                      </a:lnTo>
                      <a:lnTo>
                        <a:pt x="2447" y="1810"/>
                      </a:lnTo>
                      <a:lnTo>
                        <a:pt x="2451" y="1814"/>
                      </a:lnTo>
                      <a:lnTo>
                        <a:pt x="2459" y="1814"/>
                      </a:lnTo>
                      <a:lnTo>
                        <a:pt x="2463" y="1814"/>
                      </a:lnTo>
                      <a:lnTo>
                        <a:pt x="2471" y="1814"/>
                      </a:lnTo>
                      <a:lnTo>
                        <a:pt x="2478" y="1814"/>
                      </a:lnTo>
                      <a:lnTo>
                        <a:pt x="2482" y="1810"/>
                      </a:lnTo>
                      <a:lnTo>
                        <a:pt x="2490" y="1810"/>
                      </a:lnTo>
                      <a:lnTo>
                        <a:pt x="2494" y="1810"/>
                      </a:lnTo>
                      <a:lnTo>
                        <a:pt x="2502" y="1810"/>
                      </a:lnTo>
                      <a:lnTo>
                        <a:pt x="2510" y="1829"/>
                      </a:lnTo>
                      <a:lnTo>
                        <a:pt x="2518" y="1845"/>
                      </a:lnTo>
                      <a:lnTo>
                        <a:pt x="2525" y="1860"/>
                      </a:lnTo>
                      <a:lnTo>
                        <a:pt x="2533" y="1880"/>
                      </a:lnTo>
                      <a:lnTo>
                        <a:pt x="2537" y="1896"/>
                      </a:lnTo>
                      <a:lnTo>
                        <a:pt x="2549" y="1911"/>
                      </a:lnTo>
                      <a:lnTo>
                        <a:pt x="2553" y="1927"/>
                      </a:lnTo>
                      <a:lnTo>
                        <a:pt x="2564" y="1942"/>
                      </a:lnTo>
                      <a:lnTo>
                        <a:pt x="2568" y="1962"/>
                      </a:lnTo>
                      <a:lnTo>
                        <a:pt x="2580" y="1978"/>
                      </a:lnTo>
                      <a:lnTo>
                        <a:pt x="2584" y="1993"/>
                      </a:lnTo>
                      <a:lnTo>
                        <a:pt x="2592" y="2009"/>
                      </a:lnTo>
                      <a:lnTo>
                        <a:pt x="2600" y="2025"/>
                      </a:lnTo>
                      <a:lnTo>
                        <a:pt x="2607" y="2040"/>
                      </a:lnTo>
                      <a:lnTo>
                        <a:pt x="2615" y="2056"/>
                      </a:lnTo>
                      <a:lnTo>
                        <a:pt x="2619" y="2071"/>
                      </a:lnTo>
                      <a:lnTo>
                        <a:pt x="2627" y="2087"/>
                      </a:lnTo>
                      <a:lnTo>
                        <a:pt x="2635" y="2103"/>
                      </a:lnTo>
                      <a:lnTo>
                        <a:pt x="2639" y="2114"/>
                      </a:lnTo>
                      <a:lnTo>
                        <a:pt x="2647" y="2130"/>
                      </a:lnTo>
                      <a:lnTo>
                        <a:pt x="2654" y="2142"/>
                      </a:lnTo>
                      <a:lnTo>
                        <a:pt x="2658" y="2157"/>
                      </a:lnTo>
                      <a:lnTo>
                        <a:pt x="2666" y="2173"/>
                      </a:lnTo>
                      <a:lnTo>
                        <a:pt x="2674" y="2189"/>
                      </a:lnTo>
                      <a:lnTo>
                        <a:pt x="2678" y="2200"/>
                      </a:lnTo>
                      <a:lnTo>
                        <a:pt x="2682" y="2212"/>
                      </a:lnTo>
                      <a:lnTo>
                        <a:pt x="2690" y="2224"/>
                      </a:lnTo>
                      <a:lnTo>
                        <a:pt x="2697" y="2240"/>
                      </a:lnTo>
                      <a:lnTo>
                        <a:pt x="2701" y="2251"/>
                      </a:lnTo>
                      <a:lnTo>
                        <a:pt x="2709" y="2263"/>
                      </a:lnTo>
                      <a:lnTo>
                        <a:pt x="2713" y="2275"/>
                      </a:lnTo>
                      <a:lnTo>
                        <a:pt x="2717" y="2286"/>
                      </a:lnTo>
                      <a:lnTo>
                        <a:pt x="2725" y="2298"/>
                      </a:lnTo>
                      <a:lnTo>
                        <a:pt x="2729" y="2310"/>
                      </a:lnTo>
                      <a:lnTo>
                        <a:pt x="2733" y="2322"/>
                      </a:lnTo>
                      <a:lnTo>
                        <a:pt x="2736" y="2329"/>
                      </a:lnTo>
                      <a:lnTo>
                        <a:pt x="2744" y="2341"/>
                      </a:lnTo>
                      <a:lnTo>
                        <a:pt x="2748" y="2353"/>
                      </a:lnTo>
                      <a:lnTo>
                        <a:pt x="2752" y="2361"/>
                      </a:lnTo>
                      <a:lnTo>
                        <a:pt x="2756" y="2372"/>
                      </a:lnTo>
                      <a:lnTo>
                        <a:pt x="2760" y="2380"/>
                      </a:lnTo>
                      <a:lnTo>
                        <a:pt x="2764" y="2388"/>
                      </a:lnTo>
                      <a:lnTo>
                        <a:pt x="2768" y="2396"/>
                      </a:lnTo>
                      <a:lnTo>
                        <a:pt x="2772" y="2408"/>
                      </a:lnTo>
                      <a:lnTo>
                        <a:pt x="2772" y="2411"/>
                      </a:lnTo>
                      <a:lnTo>
                        <a:pt x="2779" y="2419"/>
                      </a:lnTo>
                      <a:lnTo>
                        <a:pt x="2783" y="2427"/>
                      </a:lnTo>
                      <a:lnTo>
                        <a:pt x="2783" y="2435"/>
                      </a:lnTo>
                      <a:lnTo>
                        <a:pt x="2787" y="2439"/>
                      </a:lnTo>
                      <a:lnTo>
                        <a:pt x="2791" y="2447"/>
                      </a:lnTo>
                      <a:lnTo>
                        <a:pt x="2791" y="2451"/>
                      </a:lnTo>
                      <a:lnTo>
                        <a:pt x="2795" y="2458"/>
                      </a:lnTo>
                      <a:lnTo>
                        <a:pt x="2799" y="2466"/>
                      </a:lnTo>
                      <a:lnTo>
                        <a:pt x="2803" y="2474"/>
                      </a:lnTo>
                      <a:lnTo>
                        <a:pt x="2807" y="2482"/>
                      </a:lnTo>
                      <a:lnTo>
                        <a:pt x="2807" y="2486"/>
                      </a:lnTo>
                      <a:lnTo>
                        <a:pt x="2811" y="2490"/>
                      </a:lnTo>
                      <a:lnTo>
                        <a:pt x="2811" y="2490"/>
                      </a:lnTo>
                      <a:lnTo>
                        <a:pt x="2811" y="2490"/>
                      </a:lnTo>
                      <a:lnTo>
                        <a:pt x="2811" y="2494"/>
                      </a:lnTo>
                      <a:lnTo>
                        <a:pt x="2811" y="249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113"/>
                <p:cNvSpPr>
                  <a:spLocks/>
                </p:cNvSpPr>
                <p:nvPr/>
              </p:nvSpPr>
              <p:spPr bwMode="auto">
                <a:xfrm>
                  <a:off x="3292" y="-585"/>
                  <a:ext cx="333" cy="140"/>
                </a:xfrm>
                <a:custGeom>
                  <a:avLst/>
                  <a:gdLst/>
                  <a:ahLst/>
                  <a:cxnLst>
                    <a:cxn ang="0">
                      <a:pos x="301" y="11"/>
                    </a:cxn>
                    <a:cxn ang="0">
                      <a:pos x="294" y="35"/>
                    </a:cxn>
                    <a:cxn ang="0">
                      <a:pos x="294" y="62"/>
                    </a:cxn>
                    <a:cxn ang="0">
                      <a:pos x="301" y="86"/>
                    </a:cxn>
                    <a:cxn ang="0">
                      <a:pos x="317" y="109"/>
                    </a:cxn>
                    <a:cxn ang="0">
                      <a:pos x="329" y="117"/>
                    </a:cxn>
                    <a:cxn ang="0">
                      <a:pos x="313" y="121"/>
                    </a:cxn>
                    <a:cxn ang="0">
                      <a:pos x="294" y="125"/>
                    </a:cxn>
                    <a:cxn ang="0">
                      <a:pos x="270" y="133"/>
                    </a:cxn>
                    <a:cxn ang="0">
                      <a:pos x="251" y="136"/>
                    </a:cxn>
                    <a:cxn ang="0">
                      <a:pos x="235" y="140"/>
                    </a:cxn>
                    <a:cxn ang="0">
                      <a:pos x="223" y="121"/>
                    </a:cxn>
                    <a:cxn ang="0">
                      <a:pos x="231" y="105"/>
                    </a:cxn>
                    <a:cxn ang="0">
                      <a:pos x="239" y="86"/>
                    </a:cxn>
                    <a:cxn ang="0">
                      <a:pos x="243" y="62"/>
                    </a:cxn>
                    <a:cxn ang="0">
                      <a:pos x="247" y="43"/>
                    </a:cxn>
                    <a:cxn ang="0">
                      <a:pos x="251" y="27"/>
                    </a:cxn>
                    <a:cxn ang="0">
                      <a:pos x="223" y="31"/>
                    </a:cxn>
                    <a:cxn ang="0">
                      <a:pos x="200" y="31"/>
                    </a:cxn>
                    <a:cxn ang="0">
                      <a:pos x="180" y="43"/>
                    </a:cxn>
                    <a:cxn ang="0">
                      <a:pos x="165" y="62"/>
                    </a:cxn>
                    <a:cxn ang="0">
                      <a:pos x="153" y="78"/>
                    </a:cxn>
                    <a:cxn ang="0">
                      <a:pos x="129" y="93"/>
                    </a:cxn>
                    <a:cxn ang="0">
                      <a:pos x="110" y="97"/>
                    </a:cxn>
                    <a:cxn ang="0">
                      <a:pos x="90" y="97"/>
                    </a:cxn>
                    <a:cxn ang="0">
                      <a:pos x="71" y="97"/>
                    </a:cxn>
                    <a:cxn ang="0">
                      <a:pos x="51" y="97"/>
                    </a:cxn>
                    <a:cxn ang="0">
                      <a:pos x="32" y="97"/>
                    </a:cxn>
                    <a:cxn ang="0">
                      <a:pos x="12" y="97"/>
                    </a:cxn>
                    <a:cxn ang="0">
                      <a:pos x="8" y="90"/>
                    </a:cxn>
                    <a:cxn ang="0">
                      <a:pos x="32" y="78"/>
                    </a:cxn>
                    <a:cxn ang="0">
                      <a:pos x="59" y="66"/>
                    </a:cxn>
                    <a:cxn ang="0">
                      <a:pos x="86" y="54"/>
                    </a:cxn>
                    <a:cxn ang="0">
                      <a:pos x="110" y="47"/>
                    </a:cxn>
                    <a:cxn ang="0">
                      <a:pos x="141" y="39"/>
                    </a:cxn>
                    <a:cxn ang="0">
                      <a:pos x="172" y="31"/>
                    </a:cxn>
                    <a:cxn ang="0">
                      <a:pos x="204" y="19"/>
                    </a:cxn>
                    <a:cxn ang="0">
                      <a:pos x="219" y="15"/>
                    </a:cxn>
                    <a:cxn ang="0">
                      <a:pos x="247" y="11"/>
                    </a:cxn>
                    <a:cxn ang="0">
                      <a:pos x="262" y="7"/>
                    </a:cxn>
                    <a:cxn ang="0">
                      <a:pos x="278" y="4"/>
                    </a:cxn>
                    <a:cxn ang="0">
                      <a:pos x="297" y="0"/>
                    </a:cxn>
                    <a:cxn ang="0">
                      <a:pos x="313" y="0"/>
                    </a:cxn>
                  </a:cxnLst>
                  <a:rect l="0" t="0" r="r" b="b"/>
                  <a:pathLst>
                    <a:path w="333" h="140">
                      <a:moveTo>
                        <a:pt x="313" y="0"/>
                      </a:moveTo>
                      <a:lnTo>
                        <a:pt x="305" y="4"/>
                      </a:lnTo>
                      <a:lnTo>
                        <a:pt x="301" y="11"/>
                      </a:lnTo>
                      <a:lnTo>
                        <a:pt x="297" y="15"/>
                      </a:lnTo>
                      <a:lnTo>
                        <a:pt x="294" y="27"/>
                      </a:lnTo>
                      <a:lnTo>
                        <a:pt x="294" y="35"/>
                      </a:lnTo>
                      <a:lnTo>
                        <a:pt x="294" y="43"/>
                      </a:lnTo>
                      <a:lnTo>
                        <a:pt x="294" y="50"/>
                      </a:lnTo>
                      <a:lnTo>
                        <a:pt x="294" y="62"/>
                      </a:lnTo>
                      <a:lnTo>
                        <a:pt x="294" y="70"/>
                      </a:lnTo>
                      <a:lnTo>
                        <a:pt x="301" y="78"/>
                      </a:lnTo>
                      <a:lnTo>
                        <a:pt x="301" y="86"/>
                      </a:lnTo>
                      <a:lnTo>
                        <a:pt x="305" y="93"/>
                      </a:lnTo>
                      <a:lnTo>
                        <a:pt x="313" y="101"/>
                      </a:lnTo>
                      <a:lnTo>
                        <a:pt x="317" y="109"/>
                      </a:lnTo>
                      <a:lnTo>
                        <a:pt x="325" y="113"/>
                      </a:lnTo>
                      <a:lnTo>
                        <a:pt x="333" y="117"/>
                      </a:lnTo>
                      <a:lnTo>
                        <a:pt x="329" y="117"/>
                      </a:lnTo>
                      <a:lnTo>
                        <a:pt x="325" y="117"/>
                      </a:lnTo>
                      <a:lnTo>
                        <a:pt x="321" y="121"/>
                      </a:lnTo>
                      <a:lnTo>
                        <a:pt x="313" y="121"/>
                      </a:lnTo>
                      <a:lnTo>
                        <a:pt x="305" y="121"/>
                      </a:lnTo>
                      <a:lnTo>
                        <a:pt x="301" y="125"/>
                      </a:lnTo>
                      <a:lnTo>
                        <a:pt x="294" y="125"/>
                      </a:lnTo>
                      <a:lnTo>
                        <a:pt x="286" y="129"/>
                      </a:lnTo>
                      <a:lnTo>
                        <a:pt x="278" y="129"/>
                      </a:lnTo>
                      <a:lnTo>
                        <a:pt x="270" y="133"/>
                      </a:lnTo>
                      <a:lnTo>
                        <a:pt x="262" y="133"/>
                      </a:lnTo>
                      <a:lnTo>
                        <a:pt x="254" y="136"/>
                      </a:lnTo>
                      <a:lnTo>
                        <a:pt x="251" y="136"/>
                      </a:lnTo>
                      <a:lnTo>
                        <a:pt x="247" y="136"/>
                      </a:lnTo>
                      <a:lnTo>
                        <a:pt x="239" y="140"/>
                      </a:lnTo>
                      <a:lnTo>
                        <a:pt x="235" y="140"/>
                      </a:lnTo>
                      <a:lnTo>
                        <a:pt x="231" y="133"/>
                      </a:lnTo>
                      <a:lnTo>
                        <a:pt x="223" y="125"/>
                      </a:lnTo>
                      <a:lnTo>
                        <a:pt x="223" y="121"/>
                      </a:lnTo>
                      <a:lnTo>
                        <a:pt x="227" y="117"/>
                      </a:lnTo>
                      <a:lnTo>
                        <a:pt x="231" y="109"/>
                      </a:lnTo>
                      <a:lnTo>
                        <a:pt x="231" y="105"/>
                      </a:lnTo>
                      <a:lnTo>
                        <a:pt x="235" y="97"/>
                      </a:lnTo>
                      <a:lnTo>
                        <a:pt x="235" y="90"/>
                      </a:lnTo>
                      <a:lnTo>
                        <a:pt x="239" y="86"/>
                      </a:lnTo>
                      <a:lnTo>
                        <a:pt x="239" y="78"/>
                      </a:lnTo>
                      <a:lnTo>
                        <a:pt x="243" y="70"/>
                      </a:lnTo>
                      <a:lnTo>
                        <a:pt x="243" y="62"/>
                      </a:lnTo>
                      <a:lnTo>
                        <a:pt x="247" y="54"/>
                      </a:lnTo>
                      <a:lnTo>
                        <a:pt x="247" y="47"/>
                      </a:lnTo>
                      <a:lnTo>
                        <a:pt x="247" y="43"/>
                      </a:lnTo>
                      <a:lnTo>
                        <a:pt x="247" y="35"/>
                      </a:lnTo>
                      <a:lnTo>
                        <a:pt x="247" y="31"/>
                      </a:lnTo>
                      <a:lnTo>
                        <a:pt x="251" y="27"/>
                      </a:lnTo>
                      <a:lnTo>
                        <a:pt x="239" y="27"/>
                      </a:lnTo>
                      <a:lnTo>
                        <a:pt x="231" y="27"/>
                      </a:lnTo>
                      <a:lnTo>
                        <a:pt x="223" y="31"/>
                      </a:lnTo>
                      <a:lnTo>
                        <a:pt x="215" y="31"/>
                      </a:lnTo>
                      <a:lnTo>
                        <a:pt x="204" y="31"/>
                      </a:lnTo>
                      <a:lnTo>
                        <a:pt x="200" y="31"/>
                      </a:lnTo>
                      <a:lnTo>
                        <a:pt x="192" y="31"/>
                      </a:lnTo>
                      <a:lnTo>
                        <a:pt x="184" y="35"/>
                      </a:lnTo>
                      <a:lnTo>
                        <a:pt x="180" y="43"/>
                      </a:lnTo>
                      <a:lnTo>
                        <a:pt x="176" y="50"/>
                      </a:lnTo>
                      <a:lnTo>
                        <a:pt x="168" y="54"/>
                      </a:lnTo>
                      <a:lnTo>
                        <a:pt x="165" y="62"/>
                      </a:lnTo>
                      <a:lnTo>
                        <a:pt x="161" y="66"/>
                      </a:lnTo>
                      <a:lnTo>
                        <a:pt x="157" y="74"/>
                      </a:lnTo>
                      <a:lnTo>
                        <a:pt x="153" y="78"/>
                      </a:lnTo>
                      <a:lnTo>
                        <a:pt x="149" y="82"/>
                      </a:lnTo>
                      <a:lnTo>
                        <a:pt x="137" y="90"/>
                      </a:lnTo>
                      <a:lnTo>
                        <a:pt x="129" y="93"/>
                      </a:lnTo>
                      <a:lnTo>
                        <a:pt x="122" y="93"/>
                      </a:lnTo>
                      <a:lnTo>
                        <a:pt x="118" y="97"/>
                      </a:lnTo>
                      <a:lnTo>
                        <a:pt x="110" y="97"/>
                      </a:lnTo>
                      <a:lnTo>
                        <a:pt x="106" y="97"/>
                      </a:lnTo>
                      <a:lnTo>
                        <a:pt x="98" y="97"/>
                      </a:lnTo>
                      <a:lnTo>
                        <a:pt x="90" y="97"/>
                      </a:lnTo>
                      <a:lnTo>
                        <a:pt x="86" y="97"/>
                      </a:lnTo>
                      <a:lnTo>
                        <a:pt x="79" y="101"/>
                      </a:lnTo>
                      <a:lnTo>
                        <a:pt x="71" y="97"/>
                      </a:lnTo>
                      <a:lnTo>
                        <a:pt x="67" y="97"/>
                      </a:lnTo>
                      <a:lnTo>
                        <a:pt x="59" y="97"/>
                      </a:lnTo>
                      <a:lnTo>
                        <a:pt x="51" y="97"/>
                      </a:lnTo>
                      <a:lnTo>
                        <a:pt x="47" y="97"/>
                      </a:lnTo>
                      <a:lnTo>
                        <a:pt x="39" y="97"/>
                      </a:lnTo>
                      <a:lnTo>
                        <a:pt x="32" y="97"/>
                      </a:lnTo>
                      <a:lnTo>
                        <a:pt x="28" y="97"/>
                      </a:lnTo>
                      <a:lnTo>
                        <a:pt x="20" y="97"/>
                      </a:lnTo>
                      <a:lnTo>
                        <a:pt x="12" y="97"/>
                      </a:lnTo>
                      <a:lnTo>
                        <a:pt x="8" y="97"/>
                      </a:lnTo>
                      <a:lnTo>
                        <a:pt x="0" y="97"/>
                      </a:lnTo>
                      <a:lnTo>
                        <a:pt x="8" y="90"/>
                      </a:lnTo>
                      <a:lnTo>
                        <a:pt x="16" y="90"/>
                      </a:lnTo>
                      <a:lnTo>
                        <a:pt x="24" y="82"/>
                      </a:lnTo>
                      <a:lnTo>
                        <a:pt x="32" y="78"/>
                      </a:lnTo>
                      <a:lnTo>
                        <a:pt x="39" y="78"/>
                      </a:lnTo>
                      <a:lnTo>
                        <a:pt x="47" y="70"/>
                      </a:lnTo>
                      <a:lnTo>
                        <a:pt x="59" y="66"/>
                      </a:lnTo>
                      <a:lnTo>
                        <a:pt x="67" y="66"/>
                      </a:lnTo>
                      <a:lnTo>
                        <a:pt x="75" y="62"/>
                      </a:lnTo>
                      <a:lnTo>
                        <a:pt x="86" y="54"/>
                      </a:lnTo>
                      <a:lnTo>
                        <a:pt x="94" y="50"/>
                      </a:lnTo>
                      <a:lnTo>
                        <a:pt x="102" y="50"/>
                      </a:lnTo>
                      <a:lnTo>
                        <a:pt x="110" y="47"/>
                      </a:lnTo>
                      <a:lnTo>
                        <a:pt x="122" y="43"/>
                      </a:lnTo>
                      <a:lnTo>
                        <a:pt x="129" y="43"/>
                      </a:lnTo>
                      <a:lnTo>
                        <a:pt x="141" y="39"/>
                      </a:lnTo>
                      <a:lnTo>
                        <a:pt x="149" y="35"/>
                      </a:lnTo>
                      <a:lnTo>
                        <a:pt x="161" y="31"/>
                      </a:lnTo>
                      <a:lnTo>
                        <a:pt x="172" y="31"/>
                      </a:lnTo>
                      <a:lnTo>
                        <a:pt x="184" y="27"/>
                      </a:lnTo>
                      <a:lnTo>
                        <a:pt x="192" y="23"/>
                      </a:lnTo>
                      <a:lnTo>
                        <a:pt x="204" y="19"/>
                      </a:lnTo>
                      <a:lnTo>
                        <a:pt x="208" y="19"/>
                      </a:lnTo>
                      <a:lnTo>
                        <a:pt x="215" y="19"/>
                      </a:lnTo>
                      <a:lnTo>
                        <a:pt x="219" y="15"/>
                      </a:lnTo>
                      <a:lnTo>
                        <a:pt x="223" y="15"/>
                      </a:lnTo>
                      <a:lnTo>
                        <a:pt x="235" y="11"/>
                      </a:lnTo>
                      <a:lnTo>
                        <a:pt x="247" y="11"/>
                      </a:lnTo>
                      <a:lnTo>
                        <a:pt x="251" y="7"/>
                      </a:lnTo>
                      <a:lnTo>
                        <a:pt x="254" y="7"/>
                      </a:lnTo>
                      <a:lnTo>
                        <a:pt x="262" y="7"/>
                      </a:lnTo>
                      <a:lnTo>
                        <a:pt x="270" y="7"/>
                      </a:lnTo>
                      <a:lnTo>
                        <a:pt x="274" y="4"/>
                      </a:lnTo>
                      <a:lnTo>
                        <a:pt x="278" y="4"/>
                      </a:lnTo>
                      <a:lnTo>
                        <a:pt x="286" y="0"/>
                      </a:lnTo>
                      <a:lnTo>
                        <a:pt x="290" y="0"/>
                      </a:lnTo>
                      <a:lnTo>
                        <a:pt x="297" y="0"/>
                      </a:lnTo>
                      <a:lnTo>
                        <a:pt x="301" y="0"/>
                      </a:lnTo>
                      <a:lnTo>
                        <a:pt x="309" y="0"/>
                      </a:lnTo>
                      <a:lnTo>
                        <a:pt x="313" y="0"/>
                      </a:lnTo>
                      <a:lnTo>
                        <a:pt x="3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114"/>
                <p:cNvSpPr>
                  <a:spLocks/>
                </p:cNvSpPr>
                <p:nvPr/>
              </p:nvSpPr>
              <p:spPr bwMode="auto">
                <a:xfrm>
                  <a:off x="3144" y="-605"/>
                  <a:ext cx="1665" cy="657"/>
                </a:xfrm>
                <a:custGeom>
                  <a:avLst/>
                  <a:gdLst/>
                  <a:ahLst/>
                  <a:cxnLst>
                    <a:cxn ang="0">
                      <a:pos x="86" y="207"/>
                    </a:cxn>
                    <a:cxn ang="0">
                      <a:pos x="156" y="254"/>
                    </a:cxn>
                    <a:cxn ang="0">
                      <a:pos x="199" y="293"/>
                    </a:cxn>
                    <a:cxn ang="0">
                      <a:pos x="270" y="305"/>
                    </a:cxn>
                    <a:cxn ang="0">
                      <a:pos x="344" y="266"/>
                    </a:cxn>
                    <a:cxn ang="0">
                      <a:pos x="426" y="231"/>
                    </a:cxn>
                    <a:cxn ang="0">
                      <a:pos x="473" y="239"/>
                    </a:cxn>
                    <a:cxn ang="0">
                      <a:pos x="469" y="262"/>
                    </a:cxn>
                    <a:cxn ang="0">
                      <a:pos x="399" y="274"/>
                    </a:cxn>
                    <a:cxn ang="0">
                      <a:pos x="340" y="293"/>
                    </a:cxn>
                    <a:cxn ang="0">
                      <a:pos x="289" y="313"/>
                    </a:cxn>
                    <a:cxn ang="0">
                      <a:pos x="309" y="340"/>
                    </a:cxn>
                    <a:cxn ang="0">
                      <a:pos x="356" y="356"/>
                    </a:cxn>
                    <a:cxn ang="0">
                      <a:pos x="414" y="371"/>
                    </a:cxn>
                    <a:cxn ang="0">
                      <a:pos x="481" y="387"/>
                    </a:cxn>
                    <a:cxn ang="0">
                      <a:pos x="559" y="399"/>
                    </a:cxn>
                    <a:cxn ang="0">
                      <a:pos x="645" y="407"/>
                    </a:cxn>
                    <a:cxn ang="0">
                      <a:pos x="743" y="414"/>
                    </a:cxn>
                    <a:cxn ang="0">
                      <a:pos x="844" y="414"/>
                    </a:cxn>
                    <a:cxn ang="0">
                      <a:pos x="946" y="414"/>
                    </a:cxn>
                    <a:cxn ang="0">
                      <a:pos x="1040" y="403"/>
                    </a:cxn>
                    <a:cxn ang="0">
                      <a:pos x="1122" y="395"/>
                    </a:cxn>
                    <a:cxn ang="0">
                      <a:pos x="1200" y="383"/>
                    </a:cxn>
                    <a:cxn ang="0">
                      <a:pos x="1263" y="367"/>
                    </a:cxn>
                    <a:cxn ang="0">
                      <a:pos x="1317" y="352"/>
                    </a:cxn>
                    <a:cxn ang="0">
                      <a:pos x="1368" y="336"/>
                    </a:cxn>
                    <a:cxn ang="0">
                      <a:pos x="1356" y="305"/>
                    </a:cxn>
                    <a:cxn ang="0">
                      <a:pos x="1282" y="282"/>
                    </a:cxn>
                    <a:cxn ang="0">
                      <a:pos x="1235" y="270"/>
                    </a:cxn>
                    <a:cxn ang="0">
                      <a:pos x="1177" y="258"/>
                    </a:cxn>
                    <a:cxn ang="0">
                      <a:pos x="1118" y="246"/>
                    </a:cxn>
                    <a:cxn ang="0">
                      <a:pos x="1048" y="239"/>
                    </a:cxn>
                    <a:cxn ang="0">
                      <a:pos x="989" y="231"/>
                    </a:cxn>
                    <a:cxn ang="0">
                      <a:pos x="1005" y="176"/>
                    </a:cxn>
                    <a:cxn ang="0">
                      <a:pos x="1028" y="113"/>
                    </a:cxn>
                    <a:cxn ang="0">
                      <a:pos x="1048" y="51"/>
                    </a:cxn>
                    <a:cxn ang="0">
                      <a:pos x="1079" y="0"/>
                    </a:cxn>
                    <a:cxn ang="0">
                      <a:pos x="1192" y="16"/>
                    </a:cxn>
                    <a:cxn ang="0">
                      <a:pos x="1302" y="39"/>
                    </a:cxn>
                    <a:cxn ang="0">
                      <a:pos x="1403" y="67"/>
                    </a:cxn>
                    <a:cxn ang="0">
                      <a:pos x="1493" y="102"/>
                    </a:cxn>
                    <a:cxn ang="0">
                      <a:pos x="1564" y="149"/>
                    </a:cxn>
                    <a:cxn ang="0">
                      <a:pos x="1622" y="199"/>
                    </a:cxn>
                    <a:cxn ang="0">
                      <a:pos x="1653" y="262"/>
                    </a:cxn>
                    <a:cxn ang="0">
                      <a:pos x="1665" y="336"/>
                    </a:cxn>
                    <a:cxn ang="0">
                      <a:pos x="1638" y="414"/>
                    </a:cxn>
                    <a:cxn ang="0">
                      <a:pos x="1575" y="485"/>
                    </a:cxn>
                    <a:cxn ang="0">
                      <a:pos x="1489" y="543"/>
                    </a:cxn>
                    <a:cxn ang="0">
                      <a:pos x="1376" y="586"/>
                    </a:cxn>
                    <a:cxn ang="0">
                      <a:pos x="1247" y="618"/>
                    </a:cxn>
                    <a:cxn ang="0">
                      <a:pos x="1106" y="641"/>
                    </a:cxn>
                    <a:cxn ang="0">
                      <a:pos x="962" y="653"/>
                    </a:cxn>
                    <a:cxn ang="0">
                      <a:pos x="813" y="657"/>
                    </a:cxn>
                    <a:cxn ang="0">
                      <a:pos x="668" y="653"/>
                    </a:cxn>
                    <a:cxn ang="0">
                      <a:pos x="524" y="637"/>
                    </a:cxn>
                    <a:cxn ang="0">
                      <a:pos x="383" y="614"/>
                    </a:cxn>
                    <a:cxn ang="0">
                      <a:pos x="254" y="579"/>
                    </a:cxn>
                    <a:cxn ang="0">
                      <a:pos x="148" y="528"/>
                    </a:cxn>
                    <a:cxn ang="0">
                      <a:pos x="66" y="469"/>
                    </a:cxn>
                    <a:cxn ang="0">
                      <a:pos x="15" y="395"/>
                    </a:cxn>
                    <a:cxn ang="0">
                      <a:pos x="0" y="317"/>
                    </a:cxn>
                    <a:cxn ang="0">
                      <a:pos x="12" y="254"/>
                    </a:cxn>
                    <a:cxn ang="0">
                      <a:pos x="55" y="184"/>
                    </a:cxn>
                  </a:cxnLst>
                  <a:rect l="0" t="0" r="r" b="b"/>
                  <a:pathLst>
                    <a:path w="1665" h="657">
                      <a:moveTo>
                        <a:pt x="66" y="180"/>
                      </a:moveTo>
                      <a:lnTo>
                        <a:pt x="62" y="180"/>
                      </a:lnTo>
                      <a:lnTo>
                        <a:pt x="58" y="184"/>
                      </a:lnTo>
                      <a:lnTo>
                        <a:pt x="62" y="188"/>
                      </a:lnTo>
                      <a:lnTo>
                        <a:pt x="66" y="192"/>
                      </a:lnTo>
                      <a:lnTo>
                        <a:pt x="70" y="199"/>
                      </a:lnTo>
                      <a:lnTo>
                        <a:pt x="78" y="203"/>
                      </a:lnTo>
                      <a:lnTo>
                        <a:pt x="86" y="207"/>
                      </a:lnTo>
                      <a:lnTo>
                        <a:pt x="94" y="215"/>
                      </a:lnTo>
                      <a:lnTo>
                        <a:pt x="105" y="219"/>
                      </a:lnTo>
                      <a:lnTo>
                        <a:pt x="113" y="227"/>
                      </a:lnTo>
                      <a:lnTo>
                        <a:pt x="121" y="231"/>
                      </a:lnTo>
                      <a:lnTo>
                        <a:pt x="129" y="239"/>
                      </a:lnTo>
                      <a:lnTo>
                        <a:pt x="141" y="242"/>
                      </a:lnTo>
                      <a:lnTo>
                        <a:pt x="148" y="250"/>
                      </a:lnTo>
                      <a:lnTo>
                        <a:pt x="156" y="254"/>
                      </a:lnTo>
                      <a:lnTo>
                        <a:pt x="164" y="258"/>
                      </a:lnTo>
                      <a:lnTo>
                        <a:pt x="172" y="262"/>
                      </a:lnTo>
                      <a:lnTo>
                        <a:pt x="180" y="266"/>
                      </a:lnTo>
                      <a:lnTo>
                        <a:pt x="184" y="270"/>
                      </a:lnTo>
                      <a:lnTo>
                        <a:pt x="187" y="274"/>
                      </a:lnTo>
                      <a:lnTo>
                        <a:pt x="187" y="282"/>
                      </a:lnTo>
                      <a:lnTo>
                        <a:pt x="195" y="285"/>
                      </a:lnTo>
                      <a:lnTo>
                        <a:pt x="199" y="293"/>
                      </a:lnTo>
                      <a:lnTo>
                        <a:pt x="211" y="301"/>
                      </a:lnTo>
                      <a:lnTo>
                        <a:pt x="219" y="305"/>
                      </a:lnTo>
                      <a:lnTo>
                        <a:pt x="227" y="309"/>
                      </a:lnTo>
                      <a:lnTo>
                        <a:pt x="234" y="309"/>
                      </a:lnTo>
                      <a:lnTo>
                        <a:pt x="242" y="309"/>
                      </a:lnTo>
                      <a:lnTo>
                        <a:pt x="250" y="309"/>
                      </a:lnTo>
                      <a:lnTo>
                        <a:pt x="258" y="309"/>
                      </a:lnTo>
                      <a:lnTo>
                        <a:pt x="270" y="305"/>
                      </a:lnTo>
                      <a:lnTo>
                        <a:pt x="277" y="301"/>
                      </a:lnTo>
                      <a:lnTo>
                        <a:pt x="285" y="297"/>
                      </a:lnTo>
                      <a:lnTo>
                        <a:pt x="297" y="293"/>
                      </a:lnTo>
                      <a:lnTo>
                        <a:pt x="305" y="289"/>
                      </a:lnTo>
                      <a:lnTo>
                        <a:pt x="316" y="285"/>
                      </a:lnTo>
                      <a:lnTo>
                        <a:pt x="324" y="278"/>
                      </a:lnTo>
                      <a:lnTo>
                        <a:pt x="332" y="270"/>
                      </a:lnTo>
                      <a:lnTo>
                        <a:pt x="344" y="266"/>
                      </a:lnTo>
                      <a:lnTo>
                        <a:pt x="352" y="262"/>
                      </a:lnTo>
                      <a:lnTo>
                        <a:pt x="363" y="254"/>
                      </a:lnTo>
                      <a:lnTo>
                        <a:pt x="375" y="246"/>
                      </a:lnTo>
                      <a:lnTo>
                        <a:pt x="383" y="242"/>
                      </a:lnTo>
                      <a:lnTo>
                        <a:pt x="395" y="239"/>
                      </a:lnTo>
                      <a:lnTo>
                        <a:pt x="406" y="235"/>
                      </a:lnTo>
                      <a:lnTo>
                        <a:pt x="418" y="235"/>
                      </a:lnTo>
                      <a:lnTo>
                        <a:pt x="426" y="231"/>
                      </a:lnTo>
                      <a:lnTo>
                        <a:pt x="438" y="231"/>
                      </a:lnTo>
                      <a:lnTo>
                        <a:pt x="442" y="231"/>
                      </a:lnTo>
                      <a:lnTo>
                        <a:pt x="449" y="231"/>
                      </a:lnTo>
                      <a:lnTo>
                        <a:pt x="453" y="231"/>
                      </a:lnTo>
                      <a:lnTo>
                        <a:pt x="457" y="231"/>
                      </a:lnTo>
                      <a:lnTo>
                        <a:pt x="461" y="235"/>
                      </a:lnTo>
                      <a:lnTo>
                        <a:pt x="469" y="235"/>
                      </a:lnTo>
                      <a:lnTo>
                        <a:pt x="473" y="239"/>
                      </a:lnTo>
                      <a:lnTo>
                        <a:pt x="481" y="239"/>
                      </a:lnTo>
                      <a:lnTo>
                        <a:pt x="485" y="246"/>
                      </a:lnTo>
                      <a:lnTo>
                        <a:pt x="488" y="250"/>
                      </a:lnTo>
                      <a:lnTo>
                        <a:pt x="492" y="254"/>
                      </a:lnTo>
                      <a:lnTo>
                        <a:pt x="500" y="258"/>
                      </a:lnTo>
                      <a:lnTo>
                        <a:pt x="488" y="258"/>
                      </a:lnTo>
                      <a:lnTo>
                        <a:pt x="477" y="262"/>
                      </a:lnTo>
                      <a:lnTo>
                        <a:pt x="469" y="262"/>
                      </a:lnTo>
                      <a:lnTo>
                        <a:pt x="457" y="266"/>
                      </a:lnTo>
                      <a:lnTo>
                        <a:pt x="449" y="266"/>
                      </a:lnTo>
                      <a:lnTo>
                        <a:pt x="442" y="270"/>
                      </a:lnTo>
                      <a:lnTo>
                        <a:pt x="434" y="270"/>
                      </a:lnTo>
                      <a:lnTo>
                        <a:pt x="422" y="270"/>
                      </a:lnTo>
                      <a:lnTo>
                        <a:pt x="414" y="274"/>
                      </a:lnTo>
                      <a:lnTo>
                        <a:pt x="406" y="274"/>
                      </a:lnTo>
                      <a:lnTo>
                        <a:pt x="399" y="274"/>
                      </a:lnTo>
                      <a:lnTo>
                        <a:pt x="387" y="282"/>
                      </a:lnTo>
                      <a:lnTo>
                        <a:pt x="379" y="282"/>
                      </a:lnTo>
                      <a:lnTo>
                        <a:pt x="371" y="285"/>
                      </a:lnTo>
                      <a:lnTo>
                        <a:pt x="363" y="285"/>
                      </a:lnTo>
                      <a:lnTo>
                        <a:pt x="359" y="289"/>
                      </a:lnTo>
                      <a:lnTo>
                        <a:pt x="352" y="289"/>
                      </a:lnTo>
                      <a:lnTo>
                        <a:pt x="344" y="293"/>
                      </a:lnTo>
                      <a:lnTo>
                        <a:pt x="340" y="293"/>
                      </a:lnTo>
                      <a:lnTo>
                        <a:pt x="332" y="297"/>
                      </a:lnTo>
                      <a:lnTo>
                        <a:pt x="324" y="301"/>
                      </a:lnTo>
                      <a:lnTo>
                        <a:pt x="316" y="301"/>
                      </a:lnTo>
                      <a:lnTo>
                        <a:pt x="313" y="305"/>
                      </a:lnTo>
                      <a:lnTo>
                        <a:pt x="309" y="305"/>
                      </a:lnTo>
                      <a:lnTo>
                        <a:pt x="301" y="309"/>
                      </a:lnTo>
                      <a:lnTo>
                        <a:pt x="293" y="309"/>
                      </a:lnTo>
                      <a:lnTo>
                        <a:pt x="289" y="313"/>
                      </a:lnTo>
                      <a:lnTo>
                        <a:pt x="285" y="313"/>
                      </a:lnTo>
                      <a:lnTo>
                        <a:pt x="277" y="321"/>
                      </a:lnTo>
                      <a:lnTo>
                        <a:pt x="270" y="324"/>
                      </a:lnTo>
                      <a:lnTo>
                        <a:pt x="277" y="324"/>
                      </a:lnTo>
                      <a:lnTo>
                        <a:pt x="285" y="328"/>
                      </a:lnTo>
                      <a:lnTo>
                        <a:pt x="293" y="336"/>
                      </a:lnTo>
                      <a:lnTo>
                        <a:pt x="305" y="340"/>
                      </a:lnTo>
                      <a:lnTo>
                        <a:pt x="309" y="340"/>
                      </a:lnTo>
                      <a:lnTo>
                        <a:pt x="313" y="344"/>
                      </a:lnTo>
                      <a:lnTo>
                        <a:pt x="320" y="344"/>
                      </a:lnTo>
                      <a:lnTo>
                        <a:pt x="324" y="344"/>
                      </a:lnTo>
                      <a:lnTo>
                        <a:pt x="332" y="348"/>
                      </a:lnTo>
                      <a:lnTo>
                        <a:pt x="336" y="348"/>
                      </a:lnTo>
                      <a:lnTo>
                        <a:pt x="344" y="352"/>
                      </a:lnTo>
                      <a:lnTo>
                        <a:pt x="352" y="356"/>
                      </a:lnTo>
                      <a:lnTo>
                        <a:pt x="356" y="356"/>
                      </a:lnTo>
                      <a:lnTo>
                        <a:pt x="363" y="360"/>
                      </a:lnTo>
                      <a:lnTo>
                        <a:pt x="367" y="360"/>
                      </a:lnTo>
                      <a:lnTo>
                        <a:pt x="375" y="364"/>
                      </a:lnTo>
                      <a:lnTo>
                        <a:pt x="383" y="364"/>
                      </a:lnTo>
                      <a:lnTo>
                        <a:pt x="391" y="364"/>
                      </a:lnTo>
                      <a:lnTo>
                        <a:pt x="399" y="367"/>
                      </a:lnTo>
                      <a:lnTo>
                        <a:pt x="406" y="367"/>
                      </a:lnTo>
                      <a:lnTo>
                        <a:pt x="414" y="371"/>
                      </a:lnTo>
                      <a:lnTo>
                        <a:pt x="422" y="375"/>
                      </a:lnTo>
                      <a:lnTo>
                        <a:pt x="426" y="375"/>
                      </a:lnTo>
                      <a:lnTo>
                        <a:pt x="438" y="379"/>
                      </a:lnTo>
                      <a:lnTo>
                        <a:pt x="445" y="379"/>
                      </a:lnTo>
                      <a:lnTo>
                        <a:pt x="453" y="383"/>
                      </a:lnTo>
                      <a:lnTo>
                        <a:pt x="461" y="383"/>
                      </a:lnTo>
                      <a:lnTo>
                        <a:pt x="473" y="383"/>
                      </a:lnTo>
                      <a:lnTo>
                        <a:pt x="481" y="387"/>
                      </a:lnTo>
                      <a:lnTo>
                        <a:pt x="488" y="391"/>
                      </a:lnTo>
                      <a:lnTo>
                        <a:pt x="500" y="391"/>
                      </a:lnTo>
                      <a:lnTo>
                        <a:pt x="508" y="391"/>
                      </a:lnTo>
                      <a:lnTo>
                        <a:pt x="516" y="395"/>
                      </a:lnTo>
                      <a:lnTo>
                        <a:pt x="528" y="395"/>
                      </a:lnTo>
                      <a:lnTo>
                        <a:pt x="535" y="395"/>
                      </a:lnTo>
                      <a:lnTo>
                        <a:pt x="547" y="399"/>
                      </a:lnTo>
                      <a:lnTo>
                        <a:pt x="559" y="399"/>
                      </a:lnTo>
                      <a:lnTo>
                        <a:pt x="567" y="399"/>
                      </a:lnTo>
                      <a:lnTo>
                        <a:pt x="578" y="399"/>
                      </a:lnTo>
                      <a:lnTo>
                        <a:pt x="590" y="403"/>
                      </a:lnTo>
                      <a:lnTo>
                        <a:pt x="598" y="403"/>
                      </a:lnTo>
                      <a:lnTo>
                        <a:pt x="610" y="403"/>
                      </a:lnTo>
                      <a:lnTo>
                        <a:pt x="621" y="403"/>
                      </a:lnTo>
                      <a:lnTo>
                        <a:pt x="633" y="407"/>
                      </a:lnTo>
                      <a:lnTo>
                        <a:pt x="645" y="407"/>
                      </a:lnTo>
                      <a:lnTo>
                        <a:pt x="657" y="410"/>
                      </a:lnTo>
                      <a:lnTo>
                        <a:pt x="668" y="410"/>
                      </a:lnTo>
                      <a:lnTo>
                        <a:pt x="680" y="410"/>
                      </a:lnTo>
                      <a:lnTo>
                        <a:pt x="692" y="410"/>
                      </a:lnTo>
                      <a:lnTo>
                        <a:pt x="703" y="414"/>
                      </a:lnTo>
                      <a:lnTo>
                        <a:pt x="715" y="414"/>
                      </a:lnTo>
                      <a:lnTo>
                        <a:pt x="727" y="414"/>
                      </a:lnTo>
                      <a:lnTo>
                        <a:pt x="743" y="414"/>
                      </a:lnTo>
                      <a:lnTo>
                        <a:pt x="754" y="414"/>
                      </a:lnTo>
                      <a:lnTo>
                        <a:pt x="766" y="414"/>
                      </a:lnTo>
                      <a:lnTo>
                        <a:pt x="778" y="414"/>
                      </a:lnTo>
                      <a:lnTo>
                        <a:pt x="789" y="414"/>
                      </a:lnTo>
                      <a:lnTo>
                        <a:pt x="805" y="414"/>
                      </a:lnTo>
                      <a:lnTo>
                        <a:pt x="817" y="414"/>
                      </a:lnTo>
                      <a:lnTo>
                        <a:pt x="833" y="418"/>
                      </a:lnTo>
                      <a:lnTo>
                        <a:pt x="844" y="414"/>
                      </a:lnTo>
                      <a:lnTo>
                        <a:pt x="860" y="414"/>
                      </a:lnTo>
                      <a:lnTo>
                        <a:pt x="872" y="414"/>
                      </a:lnTo>
                      <a:lnTo>
                        <a:pt x="883" y="414"/>
                      </a:lnTo>
                      <a:lnTo>
                        <a:pt x="895" y="414"/>
                      </a:lnTo>
                      <a:lnTo>
                        <a:pt x="911" y="414"/>
                      </a:lnTo>
                      <a:lnTo>
                        <a:pt x="922" y="414"/>
                      </a:lnTo>
                      <a:lnTo>
                        <a:pt x="934" y="414"/>
                      </a:lnTo>
                      <a:lnTo>
                        <a:pt x="946" y="414"/>
                      </a:lnTo>
                      <a:lnTo>
                        <a:pt x="962" y="414"/>
                      </a:lnTo>
                      <a:lnTo>
                        <a:pt x="969" y="410"/>
                      </a:lnTo>
                      <a:lnTo>
                        <a:pt x="981" y="410"/>
                      </a:lnTo>
                      <a:lnTo>
                        <a:pt x="993" y="410"/>
                      </a:lnTo>
                      <a:lnTo>
                        <a:pt x="1005" y="410"/>
                      </a:lnTo>
                      <a:lnTo>
                        <a:pt x="1020" y="407"/>
                      </a:lnTo>
                      <a:lnTo>
                        <a:pt x="1028" y="407"/>
                      </a:lnTo>
                      <a:lnTo>
                        <a:pt x="1040" y="403"/>
                      </a:lnTo>
                      <a:lnTo>
                        <a:pt x="1051" y="403"/>
                      </a:lnTo>
                      <a:lnTo>
                        <a:pt x="1059" y="403"/>
                      </a:lnTo>
                      <a:lnTo>
                        <a:pt x="1075" y="403"/>
                      </a:lnTo>
                      <a:lnTo>
                        <a:pt x="1083" y="399"/>
                      </a:lnTo>
                      <a:lnTo>
                        <a:pt x="1094" y="399"/>
                      </a:lnTo>
                      <a:lnTo>
                        <a:pt x="1102" y="399"/>
                      </a:lnTo>
                      <a:lnTo>
                        <a:pt x="1114" y="399"/>
                      </a:lnTo>
                      <a:lnTo>
                        <a:pt x="1122" y="395"/>
                      </a:lnTo>
                      <a:lnTo>
                        <a:pt x="1134" y="395"/>
                      </a:lnTo>
                      <a:lnTo>
                        <a:pt x="1145" y="395"/>
                      </a:lnTo>
                      <a:lnTo>
                        <a:pt x="1153" y="391"/>
                      </a:lnTo>
                      <a:lnTo>
                        <a:pt x="1165" y="391"/>
                      </a:lnTo>
                      <a:lnTo>
                        <a:pt x="1173" y="391"/>
                      </a:lnTo>
                      <a:lnTo>
                        <a:pt x="1180" y="387"/>
                      </a:lnTo>
                      <a:lnTo>
                        <a:pt x="1192" y="383"/>
                      </a:lnTo>
                      <a:lnTo>
                        <a:pt x="1200" y="383"/>
                      </a:lnTo>
                      <a:lnTo>
                        <a:pt x="1208" y="383"/>
                      </a:lnTo>
                      <a:lnTo>
                        <a:pt x="1216" y="379"/>
                      </a:lnTo>
                      <a:lnTo>
                        <a:pt x="1223" y="379"/>
                      </a:lnTo>
                      <a:lnTo>
                        <a:pt x="1231" y="375"/>
                      </a:lnTo>
                      <a:lnTo>
                        <a:pt x="1239" y="375"/>
                      </a:lnTo>
                      <a:lnTo>
                        <a:pt x="1247" y="371"/>
                      </a:lnTo>
                      <a:lnTo>
                        <a:pt x="1255" y="367"/>
                      </a:lnTo>
                      <a:lnTo>
                        <a:pt x="1263" y="367"/>
                      </a:lnTo>
                      <a:lnTo>
                        <a:pt x="1270" y="364"/>
                      </a:lnTo>
                      <a:lnTo>
                        <a:pt x="1278" y="364"/>
                      </a:lnTo>
                      <a:lnTo>
                        <a:pt x="1286" y="364"/>
                      </a:lnTo>
                      <a:lnTo>
                        <a:pt x="1294" y="360"/>
                      </a:lnTo>
                      <a:lnTo>
                        <a:pt x="1298" y="360"/>
                      </a:lnTo>
                      <a:lnTo>
                        <a:pt x="1306" y="356"/>
                      </a:lnTo>
                      <a:lnTo>
                        <a:pt x="1313" y="356"/>
                      </a:lnTo>
                      <a:lnTo>
                        <a:pt x="1317" y="352"/>
                      </a:lnTo>
                      <a:lnTo>
                        <a:pt x="1325" y="348"/>
                      </a:lnTo>
                      <a:lnTo>
                        <a:pt x="1333" y="348"/>
                      </a:lnTo>
                      <a:lnTo>
                        <a:pt x="1337" y="344"/>
                      </a:lnTo>
                      <a:lnTo>
                        <a:pt x="1341" y="344"/>
                      </a:lnTo>
                      <a:lnTo>
                        <a:pt x="1349" y="344"/>
                      </a:lnTo>
                      <a:lnTo>
                        <a:pt x="1352" y="340"/>
                      </a:lnTo>
                      <a:lnTo>
                        <a:pt x="1356" y="340"/>
                      </a:lnTo>
                      <a:lnTo>
                        <a:pt x="1368" y="336"/>
                      </a:lnTo>
                      <a:lnTo>
                        <a:pt x="1376" y="328"/>
                      </a:lnTo>
                      <a:lnTo>
                        <a:pt x="1384" y="324"/>
                      </a:lnTo>
                      <a:lnTo>
                        <a:pt x="1392" y="324"/>
                      </a:lnTo>
                      <a:lnTo>
                        <a:pt x="1388" y="321"/>
                      </a:lnTo>
                      <a:lnTo>
                        <a:pt x="1380" y="317"/>
                      </a:lnTo>
                      <a:lnTo>
                        <a:pt x="1372" y="313"/>
                      </a:lnTo>
                      <a:lnTo>
                        <a:pt x="1364" y="309"/>
                      </a:lnTo>
                      <a:lnTo>
                        <a:pt x="1356" y="305"/>
                      </a:lnTo>
                      <a:lnTo>
                        <a:pt x="1349" y="305"/>
                      </a:lnTo>
                      <a:lnTo>
                        <a:pt x="1341" y="301"/>
                      </a:lnTo>
                      <a:lnTo>
                        <a:pt x="1333" y="297"/>
                      </a:lnTo>
                      <a:lnTo>
                        <a:pt x="1321" y="293"/>
                      </a:lnTo>
                      <a:lnTo>
                        <a:pt x="1309" y="289"/>
                      </a:lnTo>
                      <a:lnTo>
                        <a:pt x="1298" y="289"/>
                      </a:lnTo>
                      <a:lnTo>
                        <a:pt x="1290" y="285"/>
                      </a:lnTo>
                      <a:lnTo>
                        <a:pt x="1282" y="282"/>
                      </a:lnTo>
                      <a:lnTo>
                        <a:pt x="1278" y="282"/>
                      </a:lnTo>
                      <a:lnTo>
                        <a:pt x="1274" y="282"/>
                      </a:lnTo>
                      <a:lnTo>
                        <a:pt x="1266" y="278"/>
                      </a:lnTo>
                      <a:lnTo>
                        <a:pt x="1259" y="274"/>
                      </a:lnTo>
                      <a:lnTo>
                        <a:pt x="1255" y="274"/>
                      </a:lnTo>
                      <a:lnTo>
                        <a:pt x="1247" y="274"/>
                      </a:lnTo>
                      <a:lnTo>
                        <a:pt x="1243" y="274"/>
                      </a:lnTo>
                      <a:lnTo>
                        <a:pt x="1235" y="270"/>
                      </a:lnTo>
                      <a:lnTo>
                        <a:pt x="1227" y="270"/>
                      </a:lnTo>
                      <a:lnTo>
                        <a:pt x="1223" y="266"/>
                      </a:lnTo>
                      <a:lnTo>
                        <a:pt x="1216" y="266"/>
                      </a:lnTo>
                      <a:lnTo>
                        <a:pt x="1208" y="266"/>
                      </a:lnTo>
                      <a:lnTo>
                        <a:pt x="1200" y="262"/>
                      </a:lnTo>
                      <a:lnTo>
                        <a:pt x="1192" y="262"/>
                      </a:lnTo>
                      <a:lnTo>
                        <a:pt x="1188" y="262"/>
                      </a:lnTo>
                      <a:lnTo>
                        <a:pt x="1177" y="258"/>
                      </a:lnTo>
                      <a:lnTo>
                        <a:pt x="1173" y="258"/>
                      </a:lnTo>
                      <a:lnTo>
                        <a:pt x="1165" y="254"/>
                      </a:lnTo>
                      <a:lnTo>
                        <a:pt x="1157" y="254"/>
                      </a:lnTo>
                      <a:lnTo>
                        <a:pt x="1149" y="254"/>
                      </a:lnTo>
                      <a:lnTo>
                        <a:pt x="1141" y="250"/>
                      </a:lnTo>
                      <a:lnTo>
                        <a:pt x="1134" y="250"/>
                      </a:lnTo>
                      <a:lnTo>
                        <a:pt x="1126" y="250"/>
                      </a:lnTo>
                      <a:lnTo>
                        <a:pt x="1118" y="246"/>
                      </a:lnTo>
                      <a:lnTo>
                        <a:pt x="1110" y="246"/>
                      </a:lnTo>
                      <a:lnTo>
                        <a:pt x="1102" y="246"/>
                      </a:lnTo>
                      <a:lnTo>
                        <a:pt x="1094" y="246"/>
                      </a:lnTo>
                      <a:lnTo>
                        <a:pt x="1083" y="242"/>
                      </a:lnTo>
                      <a:lnTo>
                        <a:pt x="1079" y="242"/>
                      </a:lnTo>
                      <a:lnTo>
                        <a:pt x="1067" y="239"/>
                      </a:lnTo>
                      <a:lnTo>
                        <a:pt x="1059" y="239"/>
                      </a:lnTo>
                      <a:lnTo>
                        <a:pt x="1048" y="239"/>
                      </a:lnTo>
                      <a:lnTo>
                        <a:pt x="1040" y="239"/>
                      </a:lnTo>
                      <a:lnTo>
                        <a:pt x="1032" y="239"/>
                      </a:lnTo>
                      <a:lnTo>
                        <a:pt x="1024" y="239"/>
                      </a:lnTo>
                      <a:lnTo>
                        <a:pt x="1016" y="239"/>
                      </a:lnTo>
                      <a:lnTo>
                        <a:pt x="1005" y="235"/>
                      </a:lnTo>
                      <a:lnTo>
                        <a:pt x="997" y="235"/>
                      </a:lnTo>
                      <a:lnTo>
                        <a:pt x="989" y="235"/>
                      </a:lnTo>
                      <a:lnTo>
                        <a:pt x="989" y="231"/>
                      </a:lnTo>
                      <a:lnTo>
                        <a:pt x="989" y="223"/>
                      </a:lnTo>
                      <a:lnTo>
                        <a:pt x="993" y="215"/>
                      </a:lnTo>
                      <a:lnTo>
                        <a:pt x="993" y="211"/>
                      </a:lnTo>
                      <a:lnTo>
                        <a:pt x="997" y="199"/>
                      </a:lnTo>
                      <a:lnTo>
                        <a:pt x="1001" y="196"/>
                      </a:lnTo>
                      <a:lnTo>
                        <a:pt x="1001" y="188"/>
                      </a:lnTo>
                      <a:lnTo>
                        <a:pt x="1005" y="180"/>
                      </a:lnTo>
                      <a:lnTo>
                        <a:pt x="1005" y="176"/>
                      </a:lnTo>
                      <a:lnTo>
                        <a:pt x="1008" y="164"/>
                      </a:lnTo>
                      <a:lnTo>
                        <a:pt x="1008" y="160"/>
                      </a:lnTo>
                      <a:lnTo>
                        <a:pt x="1016" y="153"/>
                      </a:lnTo>
                      <a:lnTo>
                        <a:pt x="1016" y="145"/>
                      </a:lnTo>
                      <a:lnTo>
                        <a:pt x="1020" y="137"/>
                      </a:lnTo>
                      <a:lnTo>
                        <a:pt x="1020" y="129"/>
                      </a:lnTo>
                      <a:lnTo>
                        <a:pt x="1024" y="121"/>
                      </a:lnTo>
                      <a:lnTo>
                        <a:pt x="1028" y="113"/>
                      </a:lnTo>
                      <a:lnTo>
                        <a:pt x="1028" y="106"/>
                      </a:lnTo>
                      <a:lnTo>
                        <a:pt x="1032" y="98"/>
                      </a:lnTo>
                      <a:lnTo>
                        <a:pt x="1036" y="90"/>
                      </a:lnTo>
                      <a:lnTo>
                        <a:pt x="1036" y="82"/>
                      </a:lnTo>
                      <a:lnTo>
                        <a:pt x="1040" y="74"/>
                      </a:lnTo>
                      <a:lnTo>
                        <a:pt x="1044" y="67"/>
                      </a:lnTo>
                      <a:lnTo>
                        <a:pt x="1044" y="59"/>
                      </a:lnTo>
                      <a:lnTo>
                        <a:pt x="1048" y="51"/>
                      </a:lnTo>
                      <a:lnTo>
                        <a:pt x="1048" y="43"/>
                      </a:lnTo>
                      <a:lnTo>
                        <a:pt x="1055" y="35"/>
                      </a:lnTo>
                      <a:lnTo>
                        <a:pt x="1055" y="31"/>
                      </a:lnTo>
                      <a:lnTo>
                        <a:pt x="1059" y="20"/>
                      </a:lnTo>
                      <a:lnTo>
                        <a:pt x="1059" y="16"/>
                      </a:lnTo>
                      <a:lnTo>
                        <a:pt x="1063" y="8"/>
                      </a:lnTo>
                      <a:lnTo>
                        <a:pt x="1067" y="0"/>
                      </a:lnTo>
                      <a:lnTo>
                        <a:pt x="1079" y="0"/>
                      </a:lnTo>
                      <a:lnTo>
                        <a:pt x="1094" y="0"/>
                      </a:lnTo>
                      <a:lnTo>
                        <a:pt x="1110" y="4"/>
                      </a:lnTo>
                      <a:lnTo>
                        <a:pt x="1122" y="8"/>
                      </a:lnTo>
                      <a:lnTo>
                        <a:pt x="1137" y="8"/>
                      </a:lnTo>
                      <a:lnTo>
                        <a:pt x="1153" y="8"/>
                      </a:lnTo>
                      <a:lnTo>
                        <a:pt x="1165" y="12"/>
                      </a:lnTo>
                      <a:lnTo>
                        <a:pt x="1180" y="16"/>
                      </a:lnTo>
                      <a:lnTo>
                        <a:pt x="1192" y="16"/>
                      </a:lnTo>
                      <a:lnTo>
                        <a:pt x="1208" y="20"/>
                      </a:lnTo>
                      <a:lnTo>
                        <a:pt x="1223" y="20"/>
                      </a:lnTo>
                      <a:lnTo>
                        <a:pt x="1235" y="24"/>
                      </a:lnTo>
                      <a:lnTo>
                        <a:pt x="1247" y="27"/>
                      </a:lnTo>
                      <a:lnTo>
                        <a:pt x="1263" y="31"/>
                      </a:lnTo>
                      <a:lnTo>
                        <a:pt x="1278" y="31"/>
                      </a:lnTo>
                      <a:lnTo>
                        <a:pt x="1290" y="35"/>
                      </a:lnTo>
                      <a:lnTo>
                        <a:pt x="1302" y="39"/>
                      </a:lnTo>
                      <a:lnTo>
                        <a:pt x="1317" y="43"/>
                      </a:lnTo>
                      <a:lnTo>
                        <a:pt x="1329" y="43"/>
                      </a:lnTo>
                      <a:lnTo>
                        <a:pt x="1341" y="47"/>
                      </a:lnTo>
                      <a:lnTo>
                        <a:pt x="1352" y="51"/>
                      </a:lnTo>
                      <a:lnTo>
                        <a:pt x="1368" y="55"/>
                      </a:lnTo>
                      <a:lnTo>
                        <a:pt x="1380" y="59"/>
                      </a:lnTo>
                      <a:lnTo>
                        <a:pt x="1392" y="63"/>
                      </a:lnTo>
                      <a:lnTo>
                        <a:pt x="1403" y="67"/>
                      </a:lnTo>
                      <a:lnTo>
                        <a:pt x="1415" y="70"/>
                      </a:lnTo>
                      <a:lnTo>
                        <a:pt x="1427" y="74"/>
                      </a:lnTo>
                      <a:lnTo>
                        <a:pt x="1438" y="78"/>
                      </a:lnTo>
                      <a:lnTo>
                        <a:pt x="1450" y="82"/>
                      </a:lnTo>
                      <a:lnTo>
                        <a:pt x="1458" y="90"/>
                      </a:lnTo>
                      <a:lnTo>
                        <a:pt x="1470" y="94"/>
                      </a:lnTo>
                      <a:lnTo>
                        <a:pt x="1481" y="98"/>
                      </a:lnTo>
                      <a:lnTo>
                        <a:pt x="1493" y="102"/>
                      </a:lnTo>
                      <a:lnTo>
                        <a:pt x="1501" y="110"/>
                      </a:lnTo>
                      <a:lnTo>
                        <a:pt x="1513" y="113"/>
                      </a:lnTo>
                      <a:lnTo>
                        <a:pt x="1521" y="117"/>
                      </a:lnTo>
                      <a:lnTo>
                        <a:pt x="1528" y="125"/>
                      </a:lnTo>
                      <a:lnTo>
                        <a:pt x="1536" y="129"/>
                      </a:lnTo>
                      <a:lnTo>
                        <a:pt x="1548" y="137"/>
                      </a:lnTo>
                      <a:lnTo>
                        <a:pt x="1556" y="141"/>
                      </a:lnTo>
                      <a:lnTo>
                        <a:pt x="1564" y="149"/>
                      </a:lnTo>
                      <a:lnTo>
                        <a:pt x="1571" y="153"/>
                      </a:lnTo>
                      <a:lnTo>
                        <a:pt x="1579" y="160"/>
                      </a:lnTo>
                      <a:lnTo>
                        <a:pt x="1587" y="164"/>
                      </a:lnTo>
                      <a:lnTo>
                        <a:pt x="1595" y="172"/>
                      </a:lnTo>
                      <a:lnTo>
                        <a:pt x="1603" y="180"/>
                      </a:lnTo>
                      <a:lnTo>
                        <a:pt x="1607" y="184"/>
                      </a:lnTo>
                      <a:lnTo>
                        <a:pt x="1614" y="196"/>
                      </a:lnTo>
                      <a:lnTo>
                        <a:pt x="1622" y="199"/>
                      </a:lnTo>
                      <a:lnTo>
                        <a:pt x="1626" y="207"/>
                      </a:lnTo>
                      <a:lnTo>
                        <a:pt x="1630" y="215"/>
                      </a:lnTo>
                      <a:lnTo>
                        <a:pt x="1634" y="219"/>
                      </a:lnTo>
                      <a:lnTo>
                        <a:pt x="1642" y="227"/>
                      </a:lnTo>
                      <a:lnTo>
                        <a:pt x="1646" y="235"/>
                      </a:lnTo>
                      <a:lnTo>
                        <a:pt x="1646" y="246"/>
                      </a:lnTo>
                      <a:lnTo>
                        <a:pt x="1650" y="254"/>
                      </a:lnTo>
                      <a:lnTo>
                        <a:pt x="1653" y="262"/>
                      </a:lnTo>
                      <a:lnTo>
                        <a:pt x="1657" y="270"/>
                      </a:lnTo>
                      <a:lnTo>
                        <a:pt x="1657" y="278"/>
                      </a:lnTo>
                      <a:lnTo>
                        <a:pt x="1661" y="285"/>
                      </a:lnTo>
                      <a:lnTo>
                        <a:pt x="1661" y="293"/>
                      </a:lnTo>
                      <a:lnTo>
                        <a:pt x="1665" y="305"/>
                      </a:lnTo>
                      <a:lnTo>
                        <a:pt x="1665" y="313"/>
                      </a:lnTo>
                      <a:lnTo>
                        <a:pt x="1665" y="324"/>
                      </a:lnTo>
                      <a:lnTo>
                        <a:pt x="1665" y="336"/>
                      </a:lnTo>
                      <a:lnTo>
                        <a:pt x="1665" y="344"/>
                      </a:lnTo>
                      <a:lnTo>
                        <a:pt x="1661" y="356"/>
                      </a:lnTo>
                      <a:lnTo>
                        <a:pt x="1661" y="367"/>
                      </a:lnTo>
                      <a:lnTo>
                        <a:pt x="1657" y="375"/>
                      </a:lnTo>
                      <a:lnTo>
                        <a:pt x="1653" y="387"/>
                      </a:lnTo>
                      <a:lnTo>
                        <a:pt x="1650" y="395"/>
                      </a:lnTo>
                      <a:lnTo>
                        <a:pt x="1646" y="407"/>
                      </a:lnTo>
                      <a:lnTo>
                        <a:pt x="1638" y="414"/>
                      </a:lnTo>
                      <a:lnTo>
                        <a:pt x="1634" y="426"/>
                      </a:lnTo>
                      <a:lnTo>
                        <a:pt x="1626" y="434"/>
                      </a:lnTo>
                      <a:lnTo>
                        <a:pt x="1622" y="446"/>
                      </a:lnTo>
                      <a:lnTo>
                        <a:pt x="1610" y="453"/>
                      </a:lnTo>
                      <a:lnTo>
                        <a:pt x="1607" y="461"/>
                      </a:lnTo>
                      <a:lnTo>
                        <a:pt x="1595" y="469"/>
                      </a:lnTo>
                      <a:lnTo>
                        <a:pt x="1587" y="477"/>
                      </a:lnTo>
                      <a:lnTo>
                        <a:pt x="1575" y="485"/>
                      </a:lnTo>
                      <a:lnTo>
                        <a:pt x="1567" y="493"/>
                      </a:lnTo>
                      <a:lnTo>
                        <a:pt x="1556" y="500"/>
                      </a:lnTo>
                      <a:lnTo>
                        <a:pt x="1548" y="508"/>
                      </a:lnTo>
                      <a:lnTo>
                        <a:pt x="1536" y="516"/>
                      </a:lnTo>
                      <a:lnTo>
                        <a:pt x="1524" y="524"/>
                      </a:lnTo>
                      <a:lnTo>
                        <a:pt x="1513" y="528"/>
                      </a:lnTo>
                      <a:lnTo>
                        <a:pt x="1501" y="536"/>
                      </a:lnTo>
                      <a:lnTo>
                        <a:pt x="1489" y="543"/>
                      </a:lnTo>
                      <a:lnTo>
                        <a:pt x="1478" y="547"/>
                      </a:lnTo>
                      <a:lnTo>
                        <a:pt x="1462" y="555"/>
                      </a:lnTo>
                      <a:lnTo>
                        <a:pt x="1450" y="563"/>
                      </a:lnTo>
                      <a:lnTo>
                        <a:pt x="1435" y="567"/>
                      </a:lnTo>
                      <a:lnTo>
                        <a:pt x="1423" y="575"/>
                      </a:lnTo>
                      <a:lnTo>
                        <a:pt x="1407" y="579"/>
                      </a:lnTo>
                      <a:lnTo>
                        <a:pt x="1392" y="582"/>
                      </a:lnTo>
                      <a:lnTo>
                        <a:pt x="1376" y="586"/>
                      </a:lnTo>
                      <a:lnTo>
                        <a:pt x="1360" y="594"/>
                      </a:lnTo>
                      <a:lnTo>
                        <a:pt x="1345" y="594"/>
                      </a:lnTo>
                      <a:lnTo>
                        <a:pt x="1329" y="602"/>
                      </a:lnTo>
                      <a:lnTo>
                        <a:pt x="1313" y="602"/>
                      </a:lnTo>
                      <a:lnTo>
                        <a:pt x="1298" y="610"/>
                      </a:lnTo>
                      <a:lnTo>
                        <a:pt x="1278" y="614"/>
                      </a:lnTo>
                      <a:lnTo>
                        <a:pt x="1263" y="614"/>
                      </a:lnTo>
                      <a:lnTo>
                        <a:pt x="1247" y="618"/>
                      </a:lnTo>
                      <a:lnTo>
                        <a:pt x="1227" y="622"/>
                      </a:lnTo>
                      <a:lnTo>
                        <a:pt x="1212" y="622"/>
                      </a:lnTo>
                      <a:lnTo>
                        <a:pt x="1192" y="629"/>
                      </a:lnTo>
                      <a:lnTo>
                        <a:pt x="1177" y="629"/>
                      </a:lnTo>
                      <a:lnTo>
                        <a:pt x="1157" y="633"/>
                      </a:lnTo>
                      <a:lnTo>
                        <a:pt x="1141" y="637"/>
                      </a:lnTo>
                      <a:lnTo>
                        <a:pt x="1122" y="637"/>
                      </a:lnTo>
                      <a:lnTo>
                        <a:pt x="1106" y="641"/>
                      </a:lnTo>
                      <a:lnTo>
                        <a:pt x="1087" y="641"/>
                      </a:lnTo>
                      <a:lnTo>
                        <a:pt x="1067" y="641"/>
                      </a:lnTo>
                      <a:lnTo>
                        <a:pt x="1048" y="649"/>
                      </a:lnTo>
                      <a:lnTo>
                        <a:pt x="1032" y="649"/>
                      </a:lnTo>
                      <a:lnTo>
                        <a:pt x="1016" y="649"/>
                      </a:lnTo>
                      <a:lnTo>
                        <a:pt x="993" y="653"/>
                      </a:lnTo>
                      <a:lnTo>
                        <a:pt x="977" y="653"/>
                      </a:lnTo>
                      <a:lnTo>
                        <a:pt x="962" y="653"/>
                      </a:lnTo>
                      <a:lnTo>
                        <a:pt x="938" y="653"/>
                      </a:lnTo>
                      <a:lnTo>
                        <a:pt x="922" y="653"/>
                      </a:lnTo>
                      <a:lnTo>
                        <a:pt x="907" y="657"/>
                      </a:lnTo>
                      <a:lnTo>
                        <a:pt x="883" y="657"/>
                      </a:lnTo>
                      <a:lnTo>
                        <a:pt x="868" y="657"/>
                      </a:lnTo>
                      <a:lnTo>
                        <a:pt x="852" y="657"/>
                      </a:lnTo>
                      <a:lnTo>
                        <a:pt x="833" y="657"/>
                      </a:lnTo>
                      <a:lnTo>
                        <a:pt x="813" y="657"/>
                      </a:lnTo>
                      <a:lnTo>
                        <a:pt x="797" y="657"/>
                      </a:lnTo>
                      <a:lnTo>
                        <a:pt x="774" y="657"/>
                      </a:lnTo>
                      <a:lnTo>
                        <a:pt x="758" y="657"/>
                      </a:lnTo>
                      <a:lnTo>
                        <a:pt x="743" y="653"/>
                      </a:lnTo>
                      <a:lnTo>
                        <a:pt x="723" y="653"/>
                      </a:lnTo>
                      <a:lnTo>
                        <a:pt x="703" y="653"/>
                      </a:lnTo>
                      <a:lnTo>
                        <a:pt x="688" y="653"/>
                      </a:lnTo>
                      <a:lnTo>
                        <a:pt x="668" y="653"/>
                      </a:lnTo>
                      <a:lnTo>
                        <a:pt x="649" y="649"/>
                      </a:lnTo>
                      <a:lnTo>
                        <a:pt x="629" y="649"/>
                      </a:lnTo>
                      <a:lnTo>
                        <a:pt x="614" y="649"/>
                      </a:lnTo>
                      <a:lnTo>
                        <a:pt x="594" y="641"/>
                      </a:lnTo>
                      <a:lnTo>
                        <a:pt x="578" y="641"/>
                      </a:lnTo>
                      <a:lnTo>
                        <a:pt x="559" y="641"/>
                      </a:lnTo>
                      <a:lnTo>
                        <a:pt x="539" y="637"/>
                      </a:lnTo>
                      <a:lnTo>
                        <a:pt x="524" y="637"/>
                      </a:lnTo>
                      <a:lnTo>
                        <a:pt x="504" y="633"/>
                      </a:lnTo>
                      <a:lnTo>
                        <a:pt x="488" y="629"/>
                      </a:lnTo>
                      <a:lnTo>
                        <a:pt x="469" y="629"/>
                      </a:lnTo>
                      <a:lnTo>
                        <a:pt x="449" y="622"/>
                      </a:lnTo>
                      <a:lnTo>
                        <a:pt x="434" y="622"/>
                      </a:lnTo>
                      <a:lnTo>
                        <a:pt x="418" y="618"/>
                      </a:lnTo>
                      <a:lnTo>
                        <a:pt x="399" y="614"/>
                      </a:lnTo>
                      <a:lnTo>
                        <a:pt x="383" y="614"/>
                      </a:lnTo>
                      <a:lnTo>
                        <a:pt x="363" y="610"/>
                      </a:lnTo>
                      <a:lnTo>
                        <a:pt x="348" y="602"/>
                      </a:lnTo>
                      <a:lnTo>
                        <a:pt x="332" y="602"/>
                      </a:lnTo>
                      <a:lnTo>
                        <a:pt x="316" y="594"/>
                      </a:lnTo>
                      <a:lnTo>
                        <a:pt x="301" y="594"/>
                      </a:lnTo>
                      <a:lnTo>
                        <a:pt x="285" y="586"/>
                      </a:lnTo>
                      <a:lnTo>
                        <a:pt x="273" y="582"/>
                      </a:lnTo>
                      <a:lnTo>
                        <a:pt x="254" y="579"/>
                      </a:lnTo>
                      <a:lnTo>
                        <a:pt x="242" y="575"/>
                      </a:lnTo>
                      <a:lnTo>
                        <a:pt x="227" y="567"/>
                      </a:lnTo>
                      <a:lnTo>
                        <a:pt x="215" y="563"/>
                      </a:lnTo>
                      <a:lnTo>
                        <a:pt x="199" y="555"/>
                      </a:lnTo>
                      <a:lnTo>
                        <a:pt x="187" y="547"/>
                      </a:lnTo>
                      <a:lnTo>
                        <a:pt x="176" y="543"/>
                      </a:lnTo>
                      <a:lnTo>
                        <a:pt x="160" y="536"/>
                      </a:lnTo>
                      <a:lnTo>
                        <a:pt x="148" y="528"/>
                      </a:lnTo>
                      <a:lnTo>
                        <a:pt x="137" y="524"/>
                      </a:lnTo>
                      <a:lnTo>
                        <a:pt x="125" y="516"/>
                      </a:lnTo>
                      <a:lnTo>
                        <a:pt x="113" y="508"/>
                      </a:lnTo>
                      <a:lnTo>
                        <a:pt x="105" y="500"/>
                      </a:lnTo>
                      <a:lnTo>
                        <a:pt x="94" y="493"/>
                      </a:lnTo>
                      <a:lnTo>
                        <a:pt x="86" y="485"/>
                      </a:lnTo>
                      <a:lnTo>
                        <a:pt x="74" y="477"/>
                      </a:lnTo>
                      <a:lnTo>
                        <a:pt x="66" y="469"/>
                      </a:lnTo>
                      <a:lnTo>
                        <a:pt x="58" y="461"/>
                      </a:lnTo>
                      <a:lnTo>
                        <a:pt x="51" y="453"/>
                      </a:lnTo>
                      <a:lnTo>
                        <a:pt x="43" y="446"/>
                      </a:lnTo>
                      <a:lnTo>
                        <a:pt x="35" y="434"/>
                      </a:lnTo>
                      <a:lnTo>
                        <a:pt x="31" y="426"/>
                      </a:lnTo>
                      <a:lnTo>
                        <a:pt x="23" y="414"/>
                      </a:lnTo>
                      <a:lnTo>
                        <a:pt x="19" y="407"/>
                      </a:lnTo>
                      <a:lnTo>
                        <a:pt x="15" y="395"/>
                      </a:lnTo>
                      <a:lnTo>
                        <a:pt x="12" y="387"/>
                      </a:lnTo>
                      <a:lnTo>
                        <a:pt x="8" y="375"/>
                      </a:lnTo>
                      <a:lnTo>
                        <a:pt x="4" y="367"/>
                      </a:lnTo>
                      <a:lnTo>
                        <a:pt x="0" y="356"/>
                      </a:lnTo>
                      <a:lnTo>
                        <a:pt x="0" y="344"/>
                      </a:lnTo>
                      <a:lnTo>
                        <a:pt x="0" y="336"/>
                      </a:lnTo>
                      <a:lnTo>
                        <a:pt x="0" y="324"/>
                      </a:lnTo>
                      <a:lnTo>
                        <a:pt x="0" y="317"/>
                      </a:lnTo>
                      <a:lnTo>
                        <a:pt x="0" y="313"/>
                      </a:lnTo>
                      <a:lnTo>
                        <a:pt x="0" y="305"/>
                      </a:lnTo>
                      <a:lnTo>
                        <a:pt x="0" y="301"/>
                      </a:lnTo>
                      <a:lnTo>
                        <a:pt x="0" y="289"/>
                      </a:lnTo>
                      <a:lnTo>
                        <a:pt x="4" y="282"/>
                      </a:lnTo>
                      <a:lnTo>
                        <a:pt x="4" y="270"/>
                      </a:lnTo>
                      <a:lnTo>
                        <a:pt x="8" y="262"/>
                      </a:lnTo>
                      <a:lnTo>
                        <a:pt x="12" y="254"/>
                      </a:lnTo>
                      <a:lnTo>
                        <a:pt x="15" y="246"/>
                      </a:lnTo>
                      <a:lnTo>
                        <a:pt x="19" y="235"/>
                      </a:lnTo>
                      <a:lnTo>
                        <a:pt x="23" y="227"/>
                      </a:lnTo>
                      <a:lnTo>
                        <a:pt x="31" y="219"/>
                      </a:lnTo>
                      <a:lnTo>
                        <a:pt x="35" y="211"/>
                      </a:lnTo>
                      <a:lnTo>
                        <a:pt x="39" y="199"/>
                      </a:lnTo>
                      <a:lnTo>
                        <a:pt x="51" y="192"/>
                      </a:lnTo>
                      <a:lnTo>
                        <a:pt x="55" y="184"/>
                      </a:lnTo>
                      <a:lnTo>
                        <a:pt x="66" y="180"/>
                      </a:lnTo>
                      <a:lnTo>
                        <a:pt x="66" y="1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115"/>
                <p:cNvSpPr>
                  <a:spLocks/>
                </p:cNvSpPr>
                <p:nvPr/>
              </p:nvSpPr>
              <p:spPr bwMode="auto">
                <a:xfrm>
                  <a:off x="3632" y="-617"/>
                  <a:ext cx="532" cy="262"/>
                </a:xfrm>
                <a:custGeom>
                  <a:avLst/>
                  <a:gdLst/>
                  <a:ahLst/>
                  <a:cxnLst>
                    <a:cxn ang="0">
                      <a:pos x="368" y="0"/>
                    </a:cxn>
                    <a:cxn ang="0">
                      <a:pos x="395" y="0"/>
                    </a:cxn>
                    <a:cxn ang="0">
                      <a:pos x="427" y="0"/>
                    </a:cxn>
                    <a:cxn ang="0">
                      <a:pos x="454" y="4"/>
                    </a:cxn>
                    <a:cxn ang="0">
                      <a:pos x="485" y="4"/>
                    </a:cxn>
                    <a:cxn ang="0">
                      <a:pos x="513" y="4"/>
                    </a:cxn>
                    <a:cxn ang="0">
                      <a:pos x="528" y="24"/>
                    </a:cxn>
                    <a:cxn ang="0">
                      <a:pos x="513" y="63"/>
                    </a:cxn>
                    <a:cxn ang="0">
                      <a:pos x="497" y="102"/>
                    </a:cxn>
                    <a:cxn ang="0">
                      <a:pos x="481" y="141"/>
                    </a:cxn>
                    <a:cxn ang="0">
                      <a:pos x="474" y="176"/>
                    </a:cxn>
                    <a:cxn ang="0">
                      <a:pos x="458" y="211"/>
                    </a:cxn>
                    <a:cxn ang="0">
                      <a:pos x="450" y="247"/>
                    </a:cxn>
                    <a:cxn ang="0">
                      <a:pos x="415" y="243"/>
                    </a:cxn>
                    <a:cxn ang="0">
                      <a:pos x="384" y="243"/>
                    </a:cxn>
                    <a:cxn ang="0">
                      <a:pos x="352" y="243"/>
                    </a:cxn>
                    <a:cxn ang="0">
                      <a:pos x="305" y="243"/>
                    </a:cxn>
                    <a:cxn ang="0">
                      <a:pos x="258" y="243"/>
                    </a:cxn>
                    <a:cxn ang="0">
                      <a:pos x="212" y="247"/>
                    </a:cxn>
                    <a:cxn ang="0">
                      <a:pos x="169" y="247"/>
                    </a:cxn>
                    <a:cxn ang="0">
                      <a:pos x="129" y="251"/>
                    </a:cxn>
                    <a:cxn ang="0">
                      <a:pos x="90" y="258"/>
                    </a:cxn>
                    <a:cxn ang="0">
                      <a:pos x="79" y="251"/>
                    </a:cxn>
                    <a:cxn ang="0">
                      <a:pos x="98" y="223"/>
                    </a:cxn>
                    <a:cxn ang="0">
                      <a:pos x="102" y="192"/>
                    </a:cxn>
                    <a:cxn ang="0">
                      <a:pos x="98" y="168"/>
                    </a:cxn>
                    <a:cxn ang="0">
                      <a:pos x="137" y="153"/>
                    </a:cxn>
                    <a:cxn ang="0">
                      <a:pos x="157" y="122"/>
                    </a:cxn>
                    <a:cxn ang="0">
                      <a:pos x="149" y="98"/>
                    </a:cxn>
                    <a:cxn ang="0">
                      <a:pos x="118" y="71"/>
                    </a:cxn>
                    <a:cxn ang="0">
                      <a:pos x="79" y="51"/>
                    </a:cxn>
                    <a:cxn ang="0">
                      <a:pos x="40" y="36"/>
                    </a:cxn>
                    <a:cxn ang="0">
                      <a:pos x="0" y="28"/>
                    </a:cxn>
                    <a:cxn ang="0">
                      <a:pos x="32" y="20"/>
                    </a:cxn>
                    <a:cxn ang="0">
                      <a:pos x="63" y="16"/>
                    </a:cxn>
                    <a:cxn ang="0">
                      <a:pos x="94" y="12"/>
                    </a:cxn>
                    <a:cxn ang="0">
                      <a:pos x="129" y="8"/>
                    </a:cxn>
                    <a:cxn ang="0">
                      <a:pos x="157" y="8"/>
                    </a:cxn>
                    <a:cxn ang="0">
                      <a:pos x="192" y="4"/>
                    </a:cxn>
                    <a:cxn ang="0">
                      <a:pos x="200" y="20"/>
                    </a:cxn>
                    <a:cxn ang="0">
                      <a:pos x="200" y="51"/>
                    </a:cxn>
                    <a:cxn ang="0">
                      <a:pos x="204" y="82"/>
                    </a:cxn>
                    <a:cxn ang="0">
                      <a:pos x="212" y="114"/>
                    </a:cxn>
                    <a:cxn ang="0">
                      <a:pos x="223" y="141"/>
                    </a:cxn>
                    <a:cxn ang="0">
                      <a:pos x="231" y="172"/>
                    </a:cxn>
                    <a:cxn ang="0">
                      <a:pos x="247" y="192"/>
                    </a:cxn>
                    <a:cxn ang="0">
                      <a:pos x="282" y="204"/>
                    </a:cxn>
                    <a:cxn ang="0">
                      <a:pos x="305" y="188"/>
                    </a:cxn>
                    <a:cxn ang="0">
                      <a:pos x="317" y="149"/>
                    </a:cxn>
                    <a:cxn ang="0">
                      <a:pos x="298" y="110"/>
                    </a:cxn>
                    <a:cxn ang="0">
                      <a:pos x="298" y="59"/>
                    </a:cxn>
                    <a:cxn ang="0">
                      <a:pos x="298" y="12"/>
                    </a:cxn>
                    <a:cxn ang="0">
                      <a:pos x="321" y="0"/>
                    </a:cxn>
                    <a:cxn ang="0">
                      <a:pos x="345" y="0"/>
                    </a:cxn>
                  </a:cxnLst>
                  <a:rect l="0" t="0" r="r" b="b"/>
                  <a:pathLst>
                    <a:path w="532" h="262">
                      <a:moveTo>
                        <a:pt x="345" y="0"/>
                      </a:moveTo>
                      <a:lnTo>
                        <a:pt x="348" y="0"/>
                      </a:lnTo>
                      <a:lnTo>
                        <a:pt x="356" y="0"/>
                      </a:lnTo>
                      <a:lnTo>
                        <a:pt x="364" y="0"/>
                      </a:lnTo>
                      <a:lnTo>
                        <a:pt x="368" y="0"/>
                      </a:lnTo>
                      <a:lnTo>
                        <a:pt x="372" y="0"/>
                      </a:lnTo>
                      <a:lnTo>
                        <a:pt x="376" y="0"/>
                      </a:lnTo>
                      <a:lnTo>
                        <a:pt x="384" y="0"/>
                      </a:lnTo>
                      <a:lnTo>
                        <a:pt x="391" y="0"/>
                      </a:lnTo>
                      <a:lnTo>
                        <a:pt x="395" y="0"/>
                      </a:lnTo>
                      <a:lnTo>
                        <a:pt x="403" y="0"/>
                      </a:lnTo>
                      <a:lnTo>
                        <a:pt x="407" y="0"/>
                      </a:lnTo>
                      <a:lnTo>
                        <a:pt x="411" y="0"/>
                      </a:lnTo>
                      <a:lnTo>
                        <a:pt x="419" y="0"/>
                      </a:lnTo>
                      <a:lnTo>
                        <a:pt x="427" y="0"/>
                      </a:lnTo>
                      <a:lnTo>
                        <a:pt x="431" y="0"/>
                      </a:lnTo>
                      <a:lnTo>
                        <a:pt x="438" y="4"/>
                      </a:lnTo>
                      <a:lnTo>
                        <a:pt x="442" y="4"/>
                      </a:lnTo>
                      <a:lnTo>
                        <a:pt x="450" y="4"/>
                      </a:lnTo>
                      <a:lnTo>
                        <a:pt x="454" y="4"/>
                      </a:lnTo>
                      <a:lnTo>
                        <a:pt x="462" y="4"/>
                      </a:lnTo>
                      <a:lnTo>
                        <a:pt x="466" y="4"/>
                      </a:lnTo>
                      <a:lnTo>
                        <a:pt x="474" y="4"/>
                      </a:lnTo>
                      <a:lnTo>
                        <a:pt x="477" y="4"/>
                      </a:lnTo>
                      <a:lnTo>
                        <a:pt x="485" y="4"/>
                      </a:lnTo>
                      <a:lnTo>
                        <a:pt x="493" y="4"/>
                      </a:lnTo>
                      <a:lnTo>
                        <a:pt x="497" y="4"/>
                      </a:lnTo>
                      <a:lnTo>
                        <a:pt x="501" y="4"/>
                      </a:lnTo>
                      <a:lnTo>
                        <a:pt x="509" y="4"/>
                      </a:lnTo>
                      <a:lnTo>
                        <a:pt x="513" y="4"/>
                      </a:lnTo>
                      <a:lnTo>
                        <a:pt x="520" y="8"/>
                      </a:lnTo>
                      <a:lnTo>
                        <a:pt x="528" y="8"/>
                      </a:lnTo>
                      <a:lnTo>
                        <a:pt x="532" y="8"/>
                      </a:lnTo>
                      <a:lnTo>
                        <a:pt x="528" y="12"/>
                      </a:lnTo>
                      <a:lnTo>
                        <a:pt x="528" y="24"/>
                      </a:lnTo>
                      <a:lnTo>
                        <a:pt x="520" y="32"/>
                      </a:lnTo>
                      <a:lnTo>
                        <a:pt x="520" y="39"/>
                      </a:lnTo>
                      <a:lnTo>
                        <a:pt x="517" y="47"/>
                      </a:lnTo>
                      <a:lnTo>
                        <a:pt x="513" y="55"/>
                      </a:lnTo>
                      <a:lnTo>
                        <a:pt x="513" y="63"/>
                      </a:lnTo>
                      <a:lnTo>
                        <a:pt x="509" y="71"/>
                      </a:lnTo>
                      <a:lnTo>
                        <a:pt x="505" y="79"/>
                      </a:lnTo>
                      <a:lnTo>
                        <a:pt x="501" y="86"/>
                      </a:lnTo>
                      <a:lnTo>
                        <a:pt x="501" y="94"/>
                      </a:lnTo>
                      <a:lnTo>
                        <a:pt x="497" y="102"/>
                      </a:lnTo>
                      <a:lnTo>
                        <a:pt x="493" y="110"/>
                      </a:lnTo>
                      <a:lnTo>
                        <a:pt x="493" y="118"/>
                      </a:lnTo>
                      <a:lnTo>
                        <a:pt x="489" y="125"/>
                      </a:lnTo>
                      <a:lnTo>
                        <a:pt x="485" y="133"/>
                      </a:lnTo>
                      <a:lnTo>
                        <a:pt x="481" y="141"/>
                      </a:lnTo>
                      <a:lnTo>
                        <a:pt x="481" y="149"/>
                      </a:lnTo>
                      <a:lnTo>
                        <a:pt x="477" y="157"/>
                      </a:lnTo>
                      <a:lnTo>
                        <a:pt x="477" y="165"/>
                      </a:lnTo>
                      <a:lnTo>
                        <a:pt x="474" y="172"/>
                      </a:lnTo>
                      <a:lnTo>
                        <a:pt x="474" y="176"/>
                      </a:lnTo>
                      <a:lnTo>
                        <a:pt x="466" y="184"/>
                      </a:lnTo>
                      <a:lnTo>
                        <a:pt x="466" y="192"/>
                      </a:lnTo>
                      <a:lnTo>
                        <a:pt x="462" y="200"/>
                      </a:lnTo>
                      <a:lnTo>
                        <a:pt x="462" y="208"/>
                      </a:lnTo>
                      <a:lnTo>
                        <a:pt x="458" y="211"/>
                      </a:lnTo>
                      <a:lnTo>
                        <a:pt x="458" y="219"/>
                      </a:lnTo>
                      <a:lnTo>
                        <a:pt x="454" y="227"/>
                      </a:lnTo>
                      <a:lnTo>
                        <a:pt x="450" y="231"/>
                      </a:lnTo>
                      <a:lnTo>
                        <a:pt x="450" y="239"/>
                      </a:lnTo>
                      <a:lnTo>
                        <a:pt x="450" y="247"/>
                      </a:lnTo>
                      <a:lnTo>
                        <a:pt x="442" y="243"/>
                      </a:lnTo>
                      <a:lnTo>
                        <a:pt x="434" y="243"/>
                      </a:lnTo>
                      <a:lnTo>
                        <a:pt x="427" y="243"/>
                      </a:lnTo>
                      <a:lnTo>
                        <a:pt x="423" y="243"/>
                      </a:lnTo>
                      <a:lnTo>
                        <a:pt x="415" y="243"/>
                      </a:lnTo>
                      <a:lnTo>
                        <a:pt x="411" y="243"/>
                      </a:lnTo>
                      <a:lnTo>
                        <a:pt x="403" y="243"/>
                      </a:lnTo>
                      <a:lnTo>
                        <a:pt x="395" y="243"/>
                      </a:lnTo>
                      <a:lnTo>
                        <a:pt x="391" y="243"/>
                      </a:lnTo>
                      <a:lnTo>
                        <a:pt x="384" y="243"/>
                      </a:lnTo>
                      <a:lnTo>
                        <a:pt x="376" y="243"/>
                      </a:lnTo>
                      <a:lnTo>
                        <a:pt x="372" y="243"/>
                      </a:lnTo>
                      <a:lnTo>
                        <a:pt x="364" y="243"/>
                      </a:lnTo>
                      <a:lnTo>
                        <a:pt x="356" y="243"/>
                      </a:lnTo>
                      <a:lnTo>
                        <a:pt x="352" y="243"/>
                      </a:lnTo>
                      <a:lnTo>
                        <a:pt x="345" y="243"/>
                      </a:lnTo>
                      <a:lnTo>
                        <a:pt x="333" y="243"/>
                      </a:lnTo>
                      <a:lnTo>
                        <a:pt x="325" y="243"/>
                      </a:lnTo>
                      <a:lnTo>
                        <a:pt x="313" y="243"/>
                      </a:lnTo>
                      <a:lnTo>
                        <a:pt x="305" y="243"/>
                      </a:lnTo>
                      <a:lnTo>
                        <a:pt x="294" y="243"/>
                      </a:lnTo>
                      <a:lnTo>
                        <a:pt x="286" y="243"/>
                      </a:lnTo>
                      <a:lnTo>
                        <a:pt x="278" y="243"/>
                      </a:lnTo>
                      <a:lnTo>
                        <a:pt x="266" y="243"/>
                      </a:lnTo>
                      <a:lnTo>
                        <a:pt x="258" y="243"/>
                      </a:lnTo>
                      <a:lnTo>
                        <a:pt x="247" y="243"/>
                      </a:lnTo>
                      <a:lnTo>
                        <a:pt x="239" y="243"/>
                      </a:lnTo>
                      <a:lnTo>
                        <a:pt x="231" y="243"/>
                      </a:lnTo>
                      <a:lnTo>
                        <a:pt x="223" y="243"/>
                      </a:lnTo>
                      <a:lnTo>
                        <a:pt x="212" y="247"/>
                      </a:lnTo>
                      <a:lnTo>
                        <a:pt x="204" y="247"/>
                      </a:lnTo>
                      <a:lnTo>
                        <a:pt x="200" y="247"/>
                      </a:lnTo>
                      <a:lnTo>
                        <a:pt x="188" y="247"/>
                      </a:lnTo>
                      <a:lnTo>
                        <a:pt x="180" y="247"/>
                      </a:lnTo>
                      <a:lnTo>
                        <a:pt x="169" y="247"/>
                      </a:lnTo>
                      <a:lnTo>
                        <a:pt x="165" y="251"/>
                      </a:lnTo>
                      <a:lnTo>
                        <a:pt x="153" y="251"/>
                      </a:lnTo>
                      <a:lnTo>
                        <a:pt x="145" y="251"/>
                      </a:lnTo>
                      <a:lnTo>
                        <a:pt x="137" y="251"/>
                      </a:lnTo>
                      <a:lnTo>
                        <a:pt x="129" y="251"/>
                      </a:lnTo>
                      <a:lnTo>
                        <a:pt x="122" y="251"/>
                      </a:lnTo>
                      <a:lnTo>
                        <a:pt x="114" y="254"/>
                      </a:lnTo>
                      <a:lnTo>
                        <a:pt x="106" y="254"/>
                      </a:lnTo>
                      <a:lnTo>
                        <a:pt x="98" y="258"/>
                      </a:lnTo>
                      <a:lnTo>
                        <a:pt x="90" y="258"/>
                      </a:lnTo>
                      <a:lnTo>
                        <a:pt x="83" y="258"/>
                      </a:lnTo>
                      <a:lnTo>
                        <a:pt x="79" y="258"/>
                      </a:lnTo>
                      <a:lnTo>
                        <a:pt x="71" y="262"/>
                      </a:lnTo>
                      <a:lnTo>
                        <a:pt x="75" y="254"/>
                      </a:lnTo>
                      <a:lnTo>
                        <a:pt x="79" y="251"/>
                      </a:lnTo>
                      <a:lnTo>
                        <a:pt x="83" y="243"/>
                      </a:lnTo>
                      <a:lnTo>
                        <a:pt x="90" y="239"/>
                      </a:lnTo>
                      <a:lnTo>
                        <a:pt x="94" y="231"/>
                      </a:lnTo>
                      <a:lnTo>
                        <a:pt x="98" y="227"/>
                      </a:lnTo>
                      <a:lnTo>
                        <a:pt x="98" y="223"/>
                      </a:lnTo>
                      <a:lnTo>
                        <a:pt x="102" y="215"/>
                      </a:lnTo>
                      <a:lnTo>
                        <a:pt x="102" y="208"/>
                      </a:lnTo>
                      <a:lnTo>
                        <a:pt x="102" y="204"/>
                      </a:lnTo>
                      <a:lnTo>
                        <a:pt x="102" y="196"/>
                      </a:lnTo>
                      <a:lnTo>
                        <a:pt x="102" y="192"/>
                      </a:lnTo>
                      <a:lnTo>
                        <a:pt x="98" y="184"/>
                      </a:lnTo>
                      <a:lnTo>
                        <a:pt x="98" y="176"/>
                      </a:lnTo>
                      <a:lnTo>
                        <a:pt x="94" y="172"/>
                      </a:lnTo>
                      <a:lnTo>
                        <a:pt x="90" y="168"/>
                      </a:lnTo>
                      <a:lnTo>
                        <a:pt x="98" y="168"/>
                      </a:lnTo>
                      <a:lnTo>
                        <a:pt x="106" y="168"/>
                      </a:lnTo>
                      <a:lnTo>
                        <a:pt x="114" y="168"/>
                      </a:lnTo>
                      <a:lnTo>
                        <a:pt x="126" y="168"/>
                      </a:lnTo>
                      <a:lnTo>
                        <a:pt x="133" y="161"/>
                      </a:lnTo>
                      <a:lnTo>
                        <a:pt x="137" y="153"/>
                      </a:lnTo>
                      <a:lnTo>
                        <a:pt x="145" y="149"/>
                      </a:lnTo>
                      <a:lnTo>
                        <a:pt x="149" y="141"/>
                      </a:lnTo>
                      <a:lnTo>
                        <a:pt x="153" y="137"/>
                      </a:lnTo>
                      <a:lnTo>
                        <a:pt x="153" y="129"/>
                      </a:lnTo>
                      <a:lnTo>
                        <a:pt x="157" y="122"/>
                      </a:lnTo>
                      <a:lnTo>
                        <a:pt x="157" y="118"/>
                      </a:lnTo>
                      <a:lnTo>
                        <a:pt x="153" y="114"/>
                      </a:lnTo>
                      <a:lnTo>
                        <a:pt x="153" y="110"/>
                      </a:lnTo>
                      <a:lnTo>
                        <a:pt x="149" y="102"/>
                      </a:lnTo>
                      <a:lnTo>
                        <a:pt x="149" y="98"/>
                      </a:lnTo>
                      <a:lnTo>
                        <a:pt x="141" y="90"/>
                      </a:lnTo>
                      <a:lnTo>
                        <a:pt x="137" y="86"/>
                      </a:lnTo>
                      <a:lnTo>
                        <a:pt x="129" y="82"/>
                      </a:lnTo>
                      <a:lnTo>
                        <a:pt x="126" y="79"/>
                      </a:lnTo>
                      <a:lnTo>
                        <a:pt x="118" y="71"/>
                      </a:lnTo>
                      <a:lnTo>
                        <a:pt x="110" y="67"/>
                      </a:lnTo>
                      <a:lnTo>
                        <a:pt x="102" y="63"/>
                      </a:lnTo>
                      <a:lnTo>
                        <a:pt x="94" y="59"/>
                      </a:lnTo>
                      <a:lnTo>
                        <a:pt x="86" y="55"/>
                      </a:lnTo>
                      <a:lnTo>
                        <a:pt x="79" y="51"/>
                      </a:lnTo>
                      <a:lnTo>
                        <a:pt x="71" y="47"/>
                      </a:lnTo>
                      <a:lnTo>
                        <a:pt x="63" y="43"/>
                      </a:lnTo>
                      <a:lnTo>
                        <a:pt x="55" y="43"/>
                      </a:lnTo>
                      <a:lnTo>
                        <a:pt x="43" y="39"/>
                      </a:lnTo>
                      <a:lnTo>
                        <a:pt x="40" y="36"/>
                      </a:lnTo>
                      <a:lnTo>
                        <a:pt x="28" y="32"/>
                      </a:lnTo>
                      <a:lnTo>
                        <a:pt x="20" y="32"/>
                      </a:lnTo>
                      <a:lnTo>
                        <a:pt x="16" y="28"/>
                      </a:lnTo>
                      <a:lnTo>
                        <a:pt x="8" y="28"/>
                      </a:lnTo>
                      <a:lnTo>
                        <a:pt x="0" y="28"/>
                      </a:lnTo>
                      <a:lnTo>
                        <a:pt x="8" y="24"/>
                      </a:lnTo>
                      <a:lnTo>
                        <a:pt x="16" y="24"/>
                      </a:lnTo>
                      <a:lnTo>
                        <a:pt x="20" y="24"/>
                      </a:lnTo>
                      <a:lnTo>
                        <a:pt x="24" y="20"/>
                      </a:lnTo>
                      <a:lnTo>
                        <a:pt x="32" y="20"/>
                      </a:lnTo>
                      <a:lnTo>
                        <a:pt x="40" y="20"/>
                      </a:lnTo>
                      <a:lnTo>
                        <a:pt x="43" y="20"/>
                      </a:lnTo>
                      <a:lnTo>
                        <a:pt x="51" y="20"/>
                      </a:lnTo>
                      <a:lnTo>
                        <a:pt x="59" y="20"/>
                      </a:lnTo>
                      <a:lnTo>
                        <a:pt x="63" y="16"/>
                      </a:lnTo>
                      <a:lnTo>
                        <a:pt x="71" y="16"/>
                      </a:lnTo>
                      <a:lnTo>
                        <a:pt x="75" y="16"/>
                      </a:lnTo>
                      <a:lnTo>
                        <a:pt x="83" y="12"/>
                      </a:lnTo>
                      <a:lnTo>
                        <a:pt x="90" y="12"/>
                      </a:lnTo>
                      <a:lnTo>
                        <a:pt x="94" y="12"/>
                      </a:lnTo>
                      <a:lnTo>
                        <a:pt x="102" y="12"/>
                      </a:lnTo>
                      <a:lnTo>
                        <a:pt x="110" y="12"/>
                      </a:lnTo>
                      <a:lnTo>
                        <a:pt x="114" y="12"/>
                      </a:lnTo>
                      <a:lnTo>
                        <a:pt x="118" y="8"/>
                      </a:lnTo>
                      <a:lnTo>
                        <a:pt x="129" y="8"/>
                      </a:lnTo>
                      <a:lnTo>
                        <a:pt x="133" y="8"/>
                      </a:lnTo>
                      <a:lnTo>
                        <a:pt x="137" y="8"/>
                      </a:lnTo>
                      <a:lnTo>
                        <a:pt x="145" y="8"/>
                      </a:lnTo>
                      <a:lnTo>
                        <a:pt x="153" y="8"/>
                      </a:lnTo>
                      <a:lnTo>
                        <a:pt x="157" y="8"/>
                      </a:lnTo>
                      <a:lnTo>
                        <a:pt x="165" y="8"/>
                      </a:lnTo>
                      <a:lnTo>
                        <a:pt x="172" y="4"/>
                      </a:lnTo>
                      <a:lnTo>
                        <a:pt x="180" y="4"/>
                      </a:lnTo>
                      <a:lnTo>
                        <a:pt x="184" y="4"/>
                      </a:lnTo>
                      <a:lnTo>
                        <a:pt x="192" y="4"/>
                      </a:lnTo>
                      <a:lnTo>
                        <a:pt x="200" y="4"/>
                      </a:lnTo>
                      <a:lnTo>
                        <a:pt x="204" y="4"/>
                      </a:lnTo>
                      <a:lnTo>
                        <a:pt x="204" y="8"/>
                      </a:lnTo>
                      <a:lnTo>
                        <a:pt x="200" y="16"/>
                      </a:lnTo>
                      <a:lnTo>
                        <a:pt x="200" y="20"/>
                      </a:lnTo>
                      <a:lnTo>
                        <a:pt x="200" y="28"/>
                      </a:lnTo>
                      <a:lnTo>
                        <a:pt x="200" y="32"/>
                      </a:lnTo>
                      <a:lnTo>
                        <a:pt x="200" y="39"/>
                      </a:lnTo>
                      <a:lnTo>
                        <a:pt x="200" y="43"/>
                      </a:lnTo>
                      <a:lnTo>
                        <a:pt x="200" y="51"/>
                      </a:lnTo>
                      <a:lnTo>
                        <a:pt x="200" y="59"/>
                      </a:lnTo>
                      <a:lnTo>
                        <a:pt x="200" y="63"/>
                      </a:lnTo>
                      <a:lnTo>
                        <a:pt x="204" y="67"/>
                      </a:lnTo>
                      <a:lnTo>
                        <a:pt x="204" y="75"/>
                      </a:lnTo>
                      <a:lnTo>
                        <a:pt x="204" y="82"/>
                      </a:lnTo>
                      <a:lnTo>
                        <a:pt x="208" y="86"/>
                      </a:lnTo>
                      <a:lnTo>
                        <a:pt x="208" y="94"/>
                      </a:lnTo>
                      <a:lnTo>
                        <a:pt x="208" y="102"/>
                      </a:lnTo>
                      <a:lnTo>
                        <a:pt x="212" y="106"/>
                      </a:lnTo>
                      <a:lnTo>
                        <a:pt x="212" y="114"/>
                      </a:lnTo>
                      <a:lnTo>
                        <a:pt x="215" y="118"/>
                      </a:lnTo>
                      <a:lnTo>
                        <a:pt x="219" y="122"/>
                      </a:lnTo>
                      <a:lnTo>
                        <a:pt x="219" y="129"/>
                      </a:lnTo>
                      <a:lnTo>
                        <a:pt x="219" y="137"/>
                      </a:lnTo>
                      <a:lnTo>
                        <a:pt x="223" y="141"/>
                      </a:lnTo>
                      <a:lnTo>
                        <a:pt x="227" y="149"/>
                      </a:lnTo>
                      <a:lnTo>
                        <a:pt x="227" y="153"/>
                      </a:lnTo>
                      <a:lnTo>
                        <a:pt x="227" y="157"/>
                      </a:lnTo>
                      <a:lnTo>
                        <a:pt x="231" y="165"/>
                      </a:lnTo>
                      <a:lnTo>
                        <a:pt x="231" y="172"/>
                      </a:lnTo>
                      <a:lnTo>
                        <a:pt x="231" y="176"/>
                      </a:lnTo>
                      <a:lnTo>
                        <a:pt x="235" y="180"/>
                      </a:lnTo>
                      <a:lnTo>
                        <a:pt x="239" y="188"/>
                      </a:lnTo>
                      <a:lnTo>
                        <a:pt x="239" y="192"/>
                      </a:lnTo>
                      <a:lnTo>
                        <a:pt x="247" y="192"/>
                      </a:lnTo>
                      <a:lnTo>
                        <a:pt x="255" y="196"/>
                      </a:lnTo>
                      <a:lnTo>
                        <a:pt x="258" y="196"/>
                      </a:lnTo>
                      <a:lnTo>
                        <a:pt x="266" y="200"/>
                      </a:lnTo>
                      <a:lnTo>
                        <a:pt x="274" y="204"/>
                      </a:lnTo>
                      <a:lnTo>
                        <a:pt x="282" y="204"/>
                      </a:lnTo>
                      <a:lnTo>
                        <a:pt x="290" y="208"/>
                      </a:lnTo>
                      <a:lnTo>
                        <a:pt x="298" y="211"/>
                      </a:lnTo>
                      <a:lnTo>
                        <a:pt x="301" y="204"/>
                      </a:lnTo>
                      <a:lnTo>
                        <a:pt x="301" y="196"/>
                      </a:lnTo>
                      <a:lnTo>
                        <a:pt x="305" y="188"/>
                      </a:lnTo>
                      <a:lnTo>
                        <a:pt x="309" y="180"/>
                      </a:lnTo>
                      <a:lnTo>
                        <a:pt x="309" y="172"/>
                      </a:lnTo>
                      <a:lnTo>
                        <a:pt x="313" y="165"/>
                      </a:lnTo>
                      <a:lnTo>
                        <a:pt x="313" y="157"/>
                      </a:lnTo>
                      <a:lnTo>
                        <a:pt x="317" y="149"/>
                      </a:lnTo>
                      <a:lnTo>
                        <a:pt x="309" y="141"/>
                      </a:lnTo>
                      <a:lnTo>
                        <a:pt x="305" y="137"/>
                      </a:lnTo>
                      <a:lnTo>
                        <a:pt x="301" y="129"/>
                      </a:lnTo>
                      <a:lnTo>
                        <a:pt x="298" y="118"/>
                      </a:lnTo>
                      <a:lnTo>
                        <a:pt x="298" y="110"/>
                      </a:lnTo>
                      <a:lnTo>
                        <a:pt x="298" y="98"/>
                      </a:lnTo>
                      <a:lnTo>
                        <a:pt x="298" y="90"/>
                      </a:lnTo>
                      <a:lnTo>
                        <a:pt x="298" y="82"/>
                      </a:lnTo>
                      <a:lnTo>
                        <a:pt x="298" y="71"/>
                      </a:lnTo>
                      <a:lnTo>
                        <a:pt x="298" y="59"/>
                      </a:lnTo>
                      <a:lnTo>
                        <a:pt x="298" y="47"/>
                      </a:lnTo>
                      <a:lnTo>
                        <a:pt x="298" y="39"/>
                      </a:lnTo>
                      <a:lnTo>
                        <a:pt x="298" y="28"/>
                      </a:lnTo>
                      <a:lnTo>
                        <a:pt x="298" y="20"/>
                      </a:lnTo>
                      <a:lnTo>
                        <a:pt x="298" y="12"/>
                      </a:lnTo>
                      <a:lnTo>
                        <a:pt x="298" y="0"/>
                      </a:lnTo>
                      <a:lnTo>
                        <a:pt x="301" y="0"/>
                      </a:lnTo>
                      <a:lnTo>
                        <a:pt x="309" y="0"/>
                      </a:lnTo>
                      <a:lnTo>
                        <a:pt x="313" y="0"/>
                      </a:lnTo>
                      <a:lnTo>
                        <a:pt x="321" y="0"/>
                      </a:lnTo>
                      <a:lnTo>
                        <a:pt x="329" y="0"/>
                      </a:lnTo>
                      <a:lnTo>
                        <a:pt x="333" y="0"/>
                      </a:lnTo>
                      <a:lnTo>
                        <a:pt x="337" y="0"/>
                      </a:lnTo>
                      <a:lnTo>
                        <a:pt x="345" y="0"/>
                      </a:lnTo>
                      <a:lnTo>
                        <a:pt x="34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106" name="Straight Connector 105"/>
              <p:cNvCxnSpPr/>
              <p:nvPr/>
            </p:nvCxnSpPr>
            <p:spPr>
              <a:xfrm>
                <a:off x="2051462" y="2872842"/>
                <a:ext cx="557152" cy="1259772"/>
              </a:xfrm>
              <a:prstGeom prst="line">
                <a:avLst/>
              </a:prstGeom>
              <a:ln w="168275">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Freeform 106"/>
              <p:cNvSpPr/>
              <p:nvPr/>
            </p:nvSpPr>
            <p:spPr>
              <a:xfrm>
                <a:off x="1289462" y="2215738"/>
                <a:ext cx="682832" cy="100940"/>
              </a:xfrm>
              <a:custGeom>
                <a:avLst/>
                <a:gdLst>
                  <a:gd name="connsiteX0" fmla="*/ 0 w 682832"/>
                  <a:gd name="connsiteY0" fmla="*/ 100940 h 100940"/>
                  <a:gd name="connsiteX1" fmla="*/ 41564 w 682832"/>
                  <a:gd name="connsiteY1" fmla="*/ 71252 h 100940"/>
                  <a:gd name="connsiteX2" fmla="*/ 130629 w 682832"/>
                  <a:gd name="connsiteY2" fmla="*/ 35626 h 100940"/>
                  <a:gd name="connsiteX3" fmla="*/ 290946 w 682832"/>
                  <a:gd name="connsiteY3" fmla="*/ 17813 h 100940"/>
                  <a:gd name="connsiteX4" fmla="*/ 427512 w 682832"/>
                  <a:gd name="connsiteY4" fmla="*/ 0 h 100940"/>
                  <a:gd name="connsiteX5" fmla="*/ 605642 w 682832"/>
                  <a:gd name="connsiteY5" fmla="*/ 5938 h 100940"/>
                  <a:gd name="connsiteX6" fmla="*/ 682832 w 682832"/>
                  <a:gd name="connsiteY6" fmla="*/ 11875 h 10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832" h="100940">
                    <a:moveTo>
                      <a:pt x="0" y="100940"/>
                    </a:moveTo>
                    <a:cubicBezTo>
                      <a:pt x="9896" y="91539"/>
                      <a:pt x="19793" y="82138"/>
                      <a:pt x="41564" y="71252"/>
                    </a:cubicBezTo>
                    <a:cubicBezTo>
                      <a:pt x="63336" y="60366"/>
                      <a:pt x="89065" y="44532"/>
                      <a:pt x="130629" y="35626"/>
                    </a:cubicBezTo>
                    <a:cubicBezTo>
                      <a:pt x="172193" y="26720"/>
                      <a:pt x="241466" y="23751"/>
                      <a:pt x="290946" y="17813"/>
                    </a:cubicBezTo>
                    <a:cubicBezTo>
                      <a:pt x="340426" y="11875"/>
                      <a:pt x="375063" y="1979"/>
                      <a:pt x="427512" y="0"/>
                    </a:cubicBezTo>
                    <a:lnTo>
                      <a:pt x="605642" y="5938"/>
                    </a:lnTo>
                    <a:cubicBezTo>
                      <a:pt x="648195" y="7917"/>
                      <a:pt x="665513" y="9896"/>
                      <a:pt x="682832" y="11875"/>
                    </a:cubicBezTo>
                  </a:path>
                </a:pathLst>
              </a:custGeom>
              <a:ln w="165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Freeform 107"/>
              <p:cNvSpPr/>
              <p:nvPr/>
            </p:nvSpPr>
            <p:spPr>
              <a:xfrm>
                <a:off x="1231076" y="2262248"/>
                <a:ext cx="104899" cy="63335"/>
              </a:xfrm>
              <a:custGeom>
                <a:avLst/>
                <a:gdLst>
                  <a:gd name="connsiteX0" fmla="*/ 0 w 104899"/>
                  <a:gd name="connsiteY0" fmla="*/ 63335 h 63335"/>
                  <a:gd name="connsiteX1" fmla="*/ 89065 w 104899"/>
                  <a:gd name="connsiteY1" fmla="*/ 9896 h 63335"/>
                  <a:gd name="connsiteX2" fmla="*/ 95002 w 104899"/>
                  <a:gd name="connsiteY2" fmla="*/ 3958 h 63335"/>
                </a:gdLst>
                <a:ahLst/>
                <a:cxnLst>
                  <a:cxn ang="0">
                    <a:pos x="connsiteX0" y="connsiteY0"/>
                  </a:cxn>
                  <a:cxn ang="0">
                    <a:pos x="connsiteX1" y="connsiteY1"/>
                  </a:cxn>
                  <a:cxn ang="0">
                    <a:pos x="connsiteX2" y="connsiteY2"/>
                  </a:cxn>
                </a:cxnLst>
                <a:rect l="l" t="t" r="r" b="b"/>
                <a:pathLst>
                  <a:path w="104899" h="63335">
                    <a:moveTo>
                      <a:pt x="0" y="63335"/>
                    </a:moveTo>
                    <a:lnTo>
                      <a:pt x="89065" y="9896"/>
                    </a:lnTo>
                    <a:cubicBezTo>
                      <a:pt x="104899" y="0"/>
                      <a:pt x="99950" y="1979"/>
                      <a:pt x="95002" y="3958"/>
                    </a:cubicBezTo>
                  </a:path>
                </a:pathLst>
              </a:custGeom>
              <a:ln w="1238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36" name="Oval 135"/>
            <p:cNvSpPr/>
            <p:nvPr/>
          </p:nvSpPr>
          <p:spPr>
            <a:xfrm>
              <a:off x="1905000" y="44958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2209800" y="43434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p:nvPr/>
          </p:nvSpPr>
          <p:spPr>
            <a:xfrm>
              <a:off x="1295400" y="45720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1752600" y="46482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1600200" y="43434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2286000" y="46482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6629400" y="2895600"/>
            <a:ext cx="1931840" cy="2271713"/>
            <a:chOff x="838200" y="2819400"/>
            <a:chExt cx="1931840" cy="2271713"/>
          </a:xfrm>
        </p:grpSpPr>
        <p:sp>
          <p:nvSpPr>
            <p:cNvPr id="74" name="Freeform 73"/>
            <p:cNvSpPr/>
            <p:nvPr/>
          </p:nvSpPr>
          <p:spPr>
            <a:xfrm>
              <a:off x="939800" y="4051300"/>
              <a:ext cx="1727200" cy="971550"/>
            </a:xfrm>
            <a:custGeom>
              <a:avLst/>
              <a:gdLst>
                <a:gd name="connsiteX0" fmla="*/ 304800 w 1727200"/>
                <a:gd name="connsiteY0" fmla="*/ 44450 h 971550"/>
                <a:gd name="connsiteX1" fmla="*/ 463550 w 1727200"/>
                <a:gd name="connsiteY1" fmla="*/ 101600 h 971550"/>
                <a:gd name="connsiteX2" fmla="*/ 596900 w 1727200"/>
                <a:gd name="connsiteY2" fmla="*/ 95250 h 971550"/>
                <a:gd name="connsiteX3" fmla="*/ 806450 w 1727200"/>
                <a:gd name="connsiteY3" fmla="*/ 44450 h 971550"/>
                <a:gd name="connsiteX4" fmla="*/ 920750 w 1727200"/>
                <a:gd name="connsiteY4" fmla="*/ 0 h 971550"/>
                <a:gd name="connsiteX5" fmla="*/ 1073150 w 1727200"/>
                <a:gd name="connsiteY5" fmla="*/ 19050 h 971550"/>
                <a:gd name="connsiteX6" fmla="*/ 1219200 w 1727200"/>
                <a:gd name="connsiteY6" fmla="*/ 69850 h 971550"/>
                <a:gd name="connsiteX7" fmla="*/ 1435100 w 1727200"/>
                <a:gd name="connsiteY7" fmla="*/ 158750 h 971550"/>
                <a:gd name="connsiteX8" fmla="*/ 1543050 w 1727200"/>
                <a:gd name="connsiteY8" fmla="*/ 381000 h 971550"/>
                <a:gd name="connsiteX9" fmla="*/ 1695450 w 1727200"/>
                <a:gd name="connsiteY9" fmla="*/ 679450 h 971550"/>
                <a:gd name="connsiteX10" fmla="*/ 1727200 w 1727200"/>
                <a:gd name="connsiteY10" fmla="*/ 819150 h 971550"/>
                <a:gd name="connsiteX11" fmla="*/ 1657350 w 1727200"/>
                <a:gd name="connsiteY11" fmla="*/ 946150 h 971550"/>
                <a:gd name="connsiteX12" fmla="*/ 1320800 w 1727200"/>
                <a:gd name="connsiteY12" fmla="*/ 958850 h 971550"/>
                <a:gd name="connsiteX13" fmla="*/ 635000 w 1727200"/>
                <a:gd name="connsiteY13" fmla="*/ 971550 h 971550"/>
                <a:gd name="connsiteX14" fmla="*/ 234950 w 1727200"/>
                <a:gd name="connsiteY14" fmla="*/ 946150 h 971550"/>
                <a:gd name="connsiteX15" fmla="*/ 50800 w 1727200"/>
                <a:gd name="connsiteY15" fmla="*/ 889000 h 971550"/>
                <a:gd name="connsiteX16" fmla="*/ 0 w 1727200"/>
                <a:gd name="connsiteY16" fmla="*/ 793750 h 971550"/>
                <a:gd name="connsiteX17" fmla="*/ 57150 w 1727200"/>
                <a:gd name="connsiteY17" fmla="*/ 577850 h 971550"/>
                <a:gd name="connsiteX18" fmla="*/ 254000 w 1727200"/>
                <a:gd name="connsiteY18" fmla="*/ 184150 h 971550"/>
                <a:gd name="connsiteX19" fmla="*/ 304800 w 1727200"/>
                <a:gd name="connsiteY19" fmla="*/ 4445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27200" h="971550">
                  <a:moveTo>
                    <a:pt x="304800" y="44450"/>
                  </a:moveTo>
                  <a:lnTo>
                    <a:pt x="463550" y="101600"/>
                  </a:lnTo>
                  <a:lnTo>
                    <a:pt x="596900" y="95250"/>
                  </a:lnTo>
                  <a:lnTo>
                    <a:pt x="806450" y="44450"/>
                  </a:lnTo>
                  <a:lnTo>
                    <a:pt x="920750" y="0"/>
                  </a:lnTo>
                  <a:lnTo>
                    <a:pt x="1073150" y="19050"/>
                  </a:lnTo>
                  <a:lnTo>
                    <a:pt x="1219200" y="69850"/>
                  </a:lnTo>
                  <a:lnTo>
                    <a:pt x="1435100" y="158750"/>
                  </a:lnTo>
                  <a:lnTo>
                    <a:pt x="1543050" y="381000"/>
                  </a:lnTo>
                  <a:lnTo>
                    <a:pt x="1695450" y="679450"/>
                  </a:lnTo>
                  <a:lnTo>
                    <a:pt x="1727200" y="819150"/>
                  </a:lnTo>
                  <a:lnTo>
                    <a:pt x="1657350" y="946150"/>
                  </a:lnTo>
                  <a:lnTo>
                    <a:pt x="1320800" y="958850"/>
                  </a:lnTo>
                  <a:lnTo>
                    <a:pt x="635000" y="971550"/>
                  </a:lnTo>
                  <a:lnTo>
                    <a:pt x="234950" y="946150"/>
                  </a:lnTo>
                  <a:lnTo>
                    <a:pt x="50800" y="889000"/>
                  </a:lnTo>
                  <a:lnTo>
                    <a:pt x="0" y="793750"/>
                  </a:lnTo>
                  <a:lnTo>
                    <a:pt x="57150" y="577850"/>
                  </a:lnTo>
                  <a:lnTo>
                    <a:pt x="254000" y="184150"/>
                  </a:lnTo>
                  <a:lnTo>
                    <a:pt x="304800" y="44450"/>
                  </a:lnTo>
                  <a:close/>
                </a:path>
              </a:pathLst>
            </a:custGeom>
            <a:solidFill>
              <a:srgbClr val="00B0F0"/>
            </a:solid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5" name="Freeform 74"/>
            <p:cNvSpPr/>
            <p:nvPr/>
          </p:nvSpPr>
          <p:spPr>
            <a:xfrm>
              <a:off x="1295400" y="4038600"/>
              <a:ext cx="1066800" cy="152400"/>
            </a:xfrm>
            <a:custGeom>
              <a:avLst/>
              <a:gdLst>
                <a:gd name="connsiteX0" fmla="*/ 0 w 961902"/>
                <a:gd name="connsiteY0" fmla="*/ 6072 h 89199"/>
                <a:gd name="connsiteX1" fmla="*/ 23751 w 961902"/>
                <a:gd name="connsiteY1" fmla="*/ 41698 h 89199"/>
                <a:gd name="connsiteX2" fmla="*/ 95003 w 961902"/>
                <a:gd name="connsiteY2" fmla="*/ 65449 h 89199"/>
                <a:gd name="connsiteX3" fmla="*/ 296883 w 961902"/>
                <a:gd name="connsiteY3" fmla="*/ 53573 h 89199"/>
                <a:gd name="connsiteX4" fmla="*/ 391886 w 961902"/>
                <a:gd name="connsiteY4" fmla="*/ 29823 h 89199"/>
                <a:gd name="connsiteX5" fmla="*/ 475013 w 961902"/>
                <a:gd name="connsiteY5" fmla="*/ 6072 h 89199"/>
                <a:gd name="connsiteX6" fmla="*/ 629393 w 961902"/>
                <a:gd name="connsiteY6" fmla="*/ 17947 h 89199"/>
                <a:gd name="connsiteX7" fmla="*/ 771896 w 961902"/>
                <a:gd name="connsiteY7" fmla="*/ 41698 h 89199"/>
                <a:gd name="connsiteX8" fmla="*/ 843148 w 961902"/>
                <a:gd name="connsiteY8" fmla="*/ 65449 h 89199"/>
                <a:gd name="connsiteX9" fmla="*/ 878774 w 961902"/>
                <a:gd name="connsiteY9" fmla="*/ 77324 h 89199"/>
                <a:gd name="connsiteX10" fmla="*/ 914400 w 961902"/>
                <a:gd name="connsiteY10" fmla="*/ 89199 h 89199"/>
                <a:gd name="connsiteX11" fmla="*/ 961902 w 961902"/>
                <a:gd name="connsiteY11" fmla="*/ 77324 h 8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1902" h="89199">
                  <a:moveTo>
                    <a:pt x="0" y="6072"/>
                  </a:moveTo>
                  <a:cubicBezTo>
                    <a:pt x="7917" y="17947"/>
                    <a:pt x="11648" y="34134"/>
                    <a:pt x="23751" y="41698"/>
                  </a:cubicBezTo>
                  <a:cubicBezTo>
                    <a:pt x="44981" y="54967"/>
                    <a:pt x="95003" y="65449"/>
                    <a:pt x="95003" y="65449"/>
                  </a:cubicBezTo>
                  <a:cubicBezTo>
                    <a:pt x="162296" y="61490"/>
                    <a:pt x="229750" y="59676"/>
                    <a:pt x="296883" y="53573"/>
                  </a:cubicBezTo>
                  <a:cubicBezTo>
                    <a:pt x="349996" y="48744"/>
                    <a:pt x="348608" y="42188"/>
                    <a:pt x="391886" y="29823"/>
                  </a:cubicBezTo>
                  <a:cubicBezTo>
                    <a:pt x="496265" y="0"/>
                    <a:pt x="389594" y="34544"/>
                    <a:pt x="475013" y="6072"/>
                  </a:cubicBezTo>
                  <a:lnTo>
                    <a:pt x="629393" y="17947"/>
                  </a:lnTo>
                  <a:cubicBezTo>
                    <a:pt x="686955" y="23429"/>
                    <a:pt x="720863" y="26388"/>
                    <a:pt x="771896" y="41698"/>
                  </a:cubicBezTo>
                  <a:cubicBezTo>
                    <a:pt x="795876" y="48892"/>
                    <a:pt x="819397" y="57532"/>
                    <a:pt x="843148" y="65449"/>
                  </a:cubicBezTo>
                  <a:lnTo>
                    <a:pt x="878774" y="77324"/>
                  </a:lnTo>
                  <a:lnTo>
                    <a:pt x="914400" y="89199"/>
                  </a:lnTo>
                  <a:cubicBezTo>
                    <a:pt x="953782" y="76072"/>
                    <a:pt x="937508" y="77324"/>
                    <a:pt x="961902" y="77324"/>
                  </a:cubicBezTo>
                </a:path>
              </a:pathLst>
            </a:custGeom>
            <a:ln w="762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6" name="Group 103"/>
            <p:cNvGrpSpPr/>
            <p:nvPr/>
          </p:nvGrpSpPr>
          <p:grpSpPr>
            <a:xfrm>
              <a:off x="838200" y="2819400"/>
              <a:ext cx="1931840" cy="2271713"/>
              <a:chOff x="762000" y="2133600"/>
              <a:chExt cx="1931840" cy="2271713"/>
            </a:xfrm>
          </p:grpSpPr>
          <p:grpSp>
            <p:nvGrpSpPr>
              <p:cNvPr id="83" name="Group 7"/>
              <p:cNvGrpSpPr>
                <a:grpSpLocks noChangeAspect="1"/>
              </p:cNvGrpSpPr>
              <p:nvPr/>
            </p:nvGrpSpPr>
            <p:grpSpPr bwMode="auto">
              <a:xfrm>
                <a:off x="762000" y="2133600"/>
                <a:ext cx="1931840" cy="2271713"/>
                <a:chOff x="2534" y="-617"/>
                <a:chExt cx="2842" cy="3342"/>
              </a:xfrm>
            </p:grpSpPr>
            <p:sp>
              <p:nvSpPr>
                <p:cNvPr id="87" name="Freeform 86"/>
                <p:cNvSpPr>
                  <a:spLocks/>
                </p:cNvSpPr>
                <p:nvPr/>
              </p:nvSpPr>
              <p:spPr bwMode="auto">
                <a:xfrm>
                  <a:off x="4817" y="1646"/>
                  <a:ext cx="149" cy="180"/>
                </a:xfrm>
                <a:custGeom>
                  <a:avLst/>
                  <a:gdLst/>
                  <a:ahLst/>
                  <a:cxnLst>
                    <a:cxn ang="0">
                      <a:pos x="8" y="0"/>
                    </a:cxn>
                    <a:cxn ang="0">
                      <a:pos x="27" y="4"/>
                    </a:cxn>
                    <a:cxn ang="0">
                      <a:pos x="43" y="8"/>
                    </a:cxn>
                    <a:cxn ang="0">
                      <a:pos x="55" y="8"/>
                    </a:cxn>
                    <a:cxn ang="0">
                      <a:pos x="66" y="12"/>
                    </a:cxn>
                    <a:cxn ang="0">
                      <a:pos x="78" y="12"/>
                    </a:cxn>
                    <a:cxn ang="0">
                      <a:pos x="94" y="20"/>
                    </a:cxn>
                    <a:cxn ang="0">
                      <a:pos x="113" y="28"/>
                    </a:cxn>
                    <a:cxn ang="0">
                      <a:pos x="129" y="39"/>
                    </a:cxn>
                    <a:cxn ang="0">
                      <a:pos x="141" y="51"/>
                    </a:cxn>
                    <a:cxn ang="0">
                      <a:pos x="145" y="63"/>
                    </a:cxn>
                    <a:cxn ang="0">
                      <a:pos x="145" y="71"/>
                    </a:cxn>
                    <a:cxn ang="0">
                      <a:pos x="141" y="86"/>
                    </a:cxn>
                    <a:cxn ang="0">
                      <a:pos x="133" y="102"/>
                    </a:cxn>
                    <a:cxn ang="0">
                      <a:pos x="125" y="114"/>
                    </a:cxn>
                    <a:cxn ang="0">
                      <a:pos x="113" y="129"/>
                    </a:cxn>
                    <a:cxn ang="0">
                      <a:pos x="102" y="145"/>
                    </a:cxn>
                    <a:cxn ang="0">
                      <a:pos x="94" y="157"/>
                    </a:cxn>
                    <a:cxn ang="0">
                      <a:pos x="86" y="172"/>
                    </a:cxn>
                    <a:cxn ang="0">
                      <a:pos x="78" y="176"/>
                    </a:cxn>
                    <a:cxn ang="0">
                      <a:pos x="70" y="164"/>
                    </a:cxn>
                    <a:cxn ang="0">
                      <a:pos x="66" y="153"/>
                    </a:cxn>
                    <a:cxn ang="0">
                      <a:pos x="63" y="141"/>
                    </a:cxn>
                    <a:cxn ang="0">
                      <a:pos x="59" y="129"/>
                    </a:cxn>
                    <a:cxn ang="0">
                      <a:pos x="51" y="118"/>
                    </a:cxn>
                    <a:cxn ang="0">
                      <a:pos x="47" y="106"/>
                    </a:cxn>
                    <a:cxn ang="0">
                      <a:pos x="43" y="94"/>
                    </a:cxn>
                    <a:cxn ang="0">
                      <a:pos x="39" y="82"/>
                    </a:cxn>
                    <a:cxn ang="0">
                      <a:pos x="31" y="71"/>
                    </a:cxn>
                    <a:cxn ang="0">
                      <a:pos x="27" y="59"/>
                    </a:cxn>
                    <a:cxn ang="0">
                      <a:pos x="23" y="47"/>
                    </a:cxn>
                    <a:cxn ang="0">
                      <a:pos x="16" y="35"/>
                    </a:cxn>
                    <a:cxn ang="0">
                      <a:pos x="12" y="28"/>
                    </a:cxn>
                    <a:cxn ang="0">
                      <a:pos x="8" y="16"/>
                    </a:cxn>
                    <a:cxn ang="0">
                      <a:pos x="0" y="4"/>
                    </a:cxn>
                    <a:cxn ang="0">
                      <a:pos x="0" y="0"/>
                    </a:cxn>
                  </a:cxnLst>
                  <a:rect l="0" t="0" r="r" b="b"/>
                  <a:pathLst>
                    <a:path w="149" h="180">
                      <a:moveTo>
                        <a:pt x="0" y="0"/>
                      </a:moveTo>
                      <a:lnTo>
                        <a:pt x="8" y="0"/>
                      </a:lnTo>
                      <a:lnTo>
                        <a:pt x="20" y="0"/>
                      </a:lnTo>
                      <a:lnTo>
                        <a:pt x="27" y="4"/>
                      </a:lnTo>
                      <a:lnTo>
                        <a:pt x="39" y="8"/>
                      </a:lnTo>
                      <a:lnTo>
                        <a:pt x="43" y="8"/>
                      </a:lnTo>
                      <a:lnTo>
                        <a:pt x="51" y="8"/>
                      </a:lnTo>
                      <a:lnTo>
                        <a:pt x="55" y="8"/>
                      </a:lnTo>
                      <a:lnTo>
                        <a:pt x="63" y="8"/>
                      </a:lnTo>
                      <a:lnTo>
                        <a:pt x="66" y="12"/>
                      </a:lnTo>
                      <a:lnTo>
                        <a:pt x="70" y="12"/>
                      </a:lnTo>
                      <a:lnTo>
                        <a:pt x="78" y="12"/>
                      </a:lnTo>
                      <a:lnTo>
                        <a:pt x="82" y="16"/>
                      </a:lnTo>
                      <a:lnTo>
                        <a:pt x="94" y="20"/>
                      </a:lnTo>
                      <a:lnTo>
                        <a:pt x="102" y="24"/>
                      </a:lnTo>
                      <a:lnTo>
                        <a:pt x="113" y="28"/>
                      </a:lnTo>
                      <a:lnTo>
                        <a:pt x="121" y="32"/>
                      </a:lnTo>
                      <a:lnTo>
                        <a:pt x="129" y="39"/>
                      </a:lnTo>
                      <a:lnTo>
                        <a:pt x="137" y="47"/>
                      </a:lnTo>
                      <a:lnTo>
                        <a:pt x="141" y="51"/>
                      </a:lnTo>
                      <a:lnTo>
                        <a:pt x="141" y="55"/>
                      </a:lnTo>
                      <a:lnTo>
                        <a:pt x="145" y="63"/>
                      </a:lnTo>
                      <a:lnTo>
                        <a:pt x="149" y="67"/>
                      </a:lnTo>
                      <a:lnTo>
                        <a:pt x="145" y="71"/>
                      </a:lnTo>
                      <a:lnTo>
                        <a:pt x="145" y="78"/>
                      </a:lnTo>
                      <a:lnTo>
                        <a:pt x="141" y="86"/>
                      </a:lnTo>
                      <a:lnTo>
                        <a:pt x="137" y="94"/>
                      </a:lnTo>
                      <a:lnTo>
                        <a:pt x="133" y="102"/>
                      </a:lnTo>
                      <a:lnTo>
                        <a:pt x="129" y="106"/>
                      </a:lnTo>
                      <a:lnTo>
                        <a:pt x="125" y="114"/>
                      </a:lnTo>
                      <a:lnTo>
                        <a:pt x="121" y="121"/>
                      </a:lnTo>
                      <a:lnTo>
                        <a:pt x="113" y="129"/>
                      </a:lnTo>
                      <a:lnTo>
                        <a:pt x="109" y="137"/>
                      </a:lnTo>
                      <a:lnTo>
                        <a:pt x="102" y="145"/>
                      </a:lnTo>
                      <a:lnTo>
                        <a:pt x="98" y="153"/>
                      </a:lnTo>
                      <a:lnTo>
                        <a:pt x="94" y="157"/>
                      </a:lnTo>
                      <a:lnTo>
                        <a:pt x="90" y="164"/>
                      </a:lnTo>
                      <a:lnTo>
                        <a:pt x="86" y="172"/>
                      </a:lnTo>
                      <a:lnTo>
                        <a:pt x="82" y="180"/>
                      </a:lnTo>
                      <a:lnTo>
                        <a:pt x="78" y="176"/>
                      </a:lnTo>
                      <a:lnTo>
                        <a:pt x="78" y="172"/>
                      </a:lnTo>
                      <a:lnTo>
                        <a:pt x="70" y="164"/>
                      </a:lnTo>
                      <a:lnTo>
                        <a:pt x="70" y="157"/>
                      </a:lnTo>
                      <a:lnTo>
                        <a:pt x="66" y="153"/>
                      </a:lnTo>
                      <a:lnTo>
                        <a:pt x="66" y="145"/>
                      </a:lnTo>
                      <a:lnTo>
                        <a:pt x="63" y="141"/>
                      </a:lnTo>
                      <a:lnTo>
                        <a:pt x="63" y="137"/>
                      </a:lnTo>
                      <a:lnTo>
                        <a:pt x="59" y="129"/>
                      </a:lnTo>
                      <a:lnTo>
                        <a:pt x="55" y="125"/>
                      </a:lnTo>
                      <a:lnTo>
                        <a:pt x="51" y="118"/>
                      </a:lnTo>
                      <a:lnTo>
                        <a:pt x="51" y="110"/>
                      </a:lnTo>
                      <a:lnTo>
                        <a:pt x="47" y="106"/>
                      </a:lnTo>
                      <a:lnTo>
                        <a:pt x="47" y="102"/>
                      </a:lnTo>
                      <a:lnTo>
                        <a:pt x="43" y="94"/>
                      </a:lnTo>
                      <a:lnTo>
                        <a:pt x="43" y="90"/>
                      </a:lnTo>
                      <a:lnTo>
                        <a:pt x="39" y="82"/>
                      </a:lnTo>
                      <a:lnTo>
                        <a:pt x="35" y="75"/>
                      </a:lnTo>
                      <a:lnTo>
                        <a:pt x="31" y="71"/>
                      </a:lnTo>
                      <a:lnTo>
                        <a:pt x="31" y="67"/>
                      </a:lnTo>
                      <a:lnTo>
                        <a:pt x="27" y="59"/>
                      </a:lnTo>
                      <a:lnTo>
                        <a:pt x="23" y="55"/>
                      </a:lnTo>
                      <a:lnTo>
                        <a:pt x="23" y="47"/>
                      </a:lnTo>
                      <a:lnTo>
                        <a:pt x="20" y="43"/>
                      </a:lnTo>
                      <a:lnTo>
                        <a:pt x="16" y="35"/>
                      </a:lnTo>
                      <a:lnTo>
                        <a:pt x="12" y="32"/>
                      </a:lnTo>
                      <a:lnTo>
                        <a:pt x="12" y="28"/>
                      </a:lnTo>
                      <a:lnTo>
                        <a:pt x="8" y="20"/>
                      </a:lnTo>
                      <a:lnTo>
                        <a:pt x="8" y="16"/>
                      </a:lnTo>
                      <a:lnTo>
                        <a:pt x="4" y="12"/>
                      </a:lnTo>
                      <a:lnTo>
                        <a:pt x="0" y="4"/>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7"/>
                <p:cNvSpPr>
                  <a:spLocks/>
                </p:cNvSpPr>
                <p:nvPr/>
              </p:nvSpPr>
              <p:spPr bwMode="auto">
                <a:xfrm>
                  <a:off x="4250" y="-316"/>
                  <a:ext cx="528" cy="970"/>
                </a:xfrm>
                <a:custGeom>
                  <a:avLst/>
                  <a:gdLst/>
                  <a:ahLst/>
                  <a:cxnLst>
                    <a:cxn ang="0">
                      <a:pos x="309" y="841"/>
                    </a:cxn>
                    <a:cxn ang="0">
                      <a:pos x="289" y="852"/>
                    </a:cxn>
                    <a:cxn ang="0">
                      <a:pos x="278" y="860"/>
                    </a:cxn>
                    <a:cxn ang="0">
                      <a:pos x="258" y="872"/>
                    </a:cxn>
                    <a:cxn ang="0">
                      <a:pos x="231" y="884"/>
                    </a:cxn>
                    <a:cxn ang="0">
                      <a:pos x="215" y="895"/>
                    </a:cxn>
                    <a:cxn ang="0">
                      <a:pos x="192" y="911"/>
                    </a:cxn>
                    <a:cxn ang="0">
                      <a:pos x="160" y="934"/>
                    </a:cxn>
                    <a:cxn ang="0">
                      <a:pos x="137" y="950"/>
                    </a:cxn>
                    <a:cxn ang="0">
                      <a:pos x="121" y="962"/>
                    </a:cxn>
                    <a:cxn ang="0">
                      <a:pos x="110" y="954"/>
                    </a:cxn>
                    <a:cxn ang="0">
                      <a:pos x="98" y="931"/>
                    </a:cxn>
                    <a:cxn ang="0">
                      <a:pos x="86" y="907"/>
                    </a:cxn>
                    <a:cxn ang="0">
                      <a:pos x="74" y="880"/>
                    </a:cxn>
                    <a:cxn ang="0">
                      <a:pos x="67" y="856"/>
                    </a:cxn>
                    <a:cxn ang="0">
                      <a:pos x="55" y="829"/>
                    </a:cxn>
                    <a:cxn ang="0">
                      <a:pos x="43" y="805"/>
                    </a:cxn>
                    <a:cxn ang="0">
                      <a:pos x="31" y="782"/>
                    </a:cxn>
                    <a:cxn ang="0">
                      <a:pos x="20" y="759"/>
                    </a:cxn>
                    <a:cxn ang="0">
                      <a:pos x="8" y="731"/>
                    </a:cxn>
                    <a:cxn ang="0">
                      <a:pos x="0" y="712"/>
                    </a:cxn>
                    <a:cxn ang="0">
                      <a:pos x="12" y="676"/>
                    </a:cxn>
                    <a:cxn ang="0">
                      <a:pos x="28" y="641"/>
                    </a:cxn>
                    <a:cxn ang="0">
                      <a:pos x="39" y="610"/>
                    </a:cxn>
                    <a:cxn ang="0">
                      <a:pos x="55" y="579"/>
                    </a:cxn>
                    <a:cxn ang="0">
                      <a:pos x="71" y="544"/>
                    </a:cxn>
                    <a:cxn ang="0">
                      <a:pos x="82" y="512"/>
                    </a:cxn>
                    <a:cxn ang="0">
                      <a:pos x="98" y="477"/>
                    </a:cxn>
                    <a:cxn ang="0">
                      <a:pos x="114" y="442"/>
                    </a:cxn>
                    <a:cxn ang="0">
                      <a:pos x="125" y="411"/>
                    </a:cxn>
                    <a:cxn ang="0">
                      <a:pos x="141" y="379"/>
                    </a:cxn>
                    <a:cxn ang="0">
                      <a:pos x="157" y="344"/>
                    </a:cxn>
                    <a:cxn ang="0">
                      <a:pos x="172" y="313"/>
                    </a:cxn>
                    <a:cxn ang="0">
                      <a:pos x="184" y="278"/>
                    </a:cxn>
                    <a:cxn ang="0">
                      <a:pos x="200" y="243"/>
                    </a:cxn>
                    <a:cxn ang="0">
                      <a:pos x="211" y="211"/>
                    </a:cxn>
                    <a:cxn ang="0">
                      <a:pos x="227" y="180"/>
                    </a:cxn>
                    <a:cxn ang="0">
                      <a:pos x="243" y="145"/>
                    </a:cxn>
                    <a:cxn ang="0">
                      <a:pos x="258" y="114"/>
                    </a:cxn>
                    <a:cxn ang="0">
                      <a:pos x="270" y="78"/>
                    </a:cxn>
                    <a:cxn ang="0">
                      <a:pos x="286" y="47"/>
                    </a:cxn>
                    <a:cxn ang="0">
                      <a:pos x="301" y="12"/>
                    </a:cxn>
                    <a:cxn ang="0">
                      <a:pos x="262" y="708"/>
                    </a:cxn>
                    <a:cxn ang="0">
                      <a:pos x="266" y="723"/>
                    </a:cxn>
                    <a:cxn ang="0">
                      <a:pos x="278" y="743"/>
                    </a:cxn>
                    <a:cxn ang="0">
                      <a:pos x="286" y="762"/>
                    </a:cxn>
                    <a:cxn ang="0">
                      <a:pos x="297" y="782"/>
                    </a:cxn>
                    <a:cxn ang="0">
                      <a:pos x="305" y="802"/>
                    </a:cxn>
                    <a:cxn ang="0">
                      <a:pos x="313" y="821"/>
                    </a:cxn>
                    <a:cxn ang="0">
                      <a:pos x="321" y="837"/>
                    </a:cxn>
                  </a:cxnLst>
                  <a:rect l="0" t="0" r="r" b="b"/>
                  <a:pathLst>
                    <a:path w="528" h="970">
                      <a:moveTo>
                        <a:pt x="321" y="837"/>
                      </a:moveTo>
                      <a:lnTo>
                        <a:pt x="317" y="841"/>
                      </a:lnTo>
                      <a:lnTo>
                        <a:pt x="309" y="841"/>
                      </a:lnTo>
                      <a:lnTo>
                        <a:pt x="301" y="845"/>
                      </a:lnTo>
                      <a:lnTo>
                        <a:pt x="297" y="848"/>
                      </a:lnTo>
                      <a:lnTo>
                        <a:pt x="289" y="852"/>
                      </a:lnTo>
                      <a:lnTo>
                        <a:pt x="286" y="852"/>
                      </a:lnTo>
                      <a:lnTo>
                        <a:pt x="282" y="856"/>
                      </a:lnTo>
                      <a:lnTo>
                        <a:pt x="278" y="860"/>
                      </a:lnTo>
                      <a:lnTo>
                        <a:pt x="270" y="864"/>
                      </a:lnTo>
                      <a:lnTo>
                        <a:pt x="266" y="864"/>
                      </a:lnTo>
                      <a:lnTo>
                        <a:pt x="258" y="872"/>
                      </a:lnTo>
                      <a:lnTo>
                        <a:pt x="254" y="872"/>
                      </a:lnTo>
                      <a:lnTo>
                        <a:pt x="243" y="880"/>
                      </a:lnTo>
                      <a:lnTo>
                        <a:pt x="231" y="884"/>
                      </a:lnTo>
                      <a:lnTo>
                        <a:pt x="227" y="888"/>
                      </a:lnTo>
                      <a:lnTo>
                        <a:pt x="223" y="891"/>
                      </a:lnTo>
                      <a:lnTo>
                        <a:pt x="215" y="895"/>
                      </a:lnTo>
                      <a:lnTo>
                        <a:pt x="211" y="899"/>
                      </a:lnTo>
                      <a:lnTo>
                        <a:pt x="200" y="907"/>
                      </a:lnTo>
                      <a:lnTo>
                        <a:pt x="192" y="911"/>
                      </a:lnTo>
                      <a:lnTo>
                        <a:pt x="180" y="919"/>
                      </a:lnTo>
                      <a:lnTo>
                        <a:pt x="168" y="927"/>
                      </a:lnTo>
                      <a:lnTo>
                        <a:pt x="160" y="934"/>
                      </a:lnTo>
                      <a:lnTo>
                        <a:pt x="153" y="946"/>
                      </a:lnTo>
                      <a:lnTo>
                        <a:pt x="141" y="946"/>
                      </a:lnTo>
                      <a:lnTo>
                        <a:pt x="137" y="950"/>
                      </a:lnTo>
                      <a:lnTo>
                        <a:pt x="133" y="950"/>
                      </a:lnTo>
                      <a:lnTo>
                        <a:pt x="129" y="954"/>
                      </a:lnTo>
                      <a:lnTo>
                        <a:pt x="121" y="962"/>
                      </a:lnTo>
                      <a:lnTo>
                        <a:pt x="117" y="970"/>
                      </a:lnTo>
                      <a:lnTo>
                        <a:pt x="114" y="962"/>
                      </a:lnTo>
                      <a:lnTo>
                        <a:pt x="110" y="954"/>
                      </a:lnTo>
                      <a:lnTo>
                        <a:pt x="106" y="946"/>
                      </a:lnTo>
                      <a:lnTo>
                        <a:pt x="102" y="938"/>
                      </a:lnTo>
                      <a:lnTo>
                        <a:pt x="98" y="931"/>
                      </a:lnTo>
                      <a:lnTo>
                        <a:pt x="94" y="919"/>
                      </a:lnTo>
                      <a:lnTo>
                        <a:pt x="90" y="911"/>
                      </a:lnTo>
                      <a:lnTo>
                        <a:pt x="86" y="907"/>
                      </a:lnTo>
                      <a:lnTo>
                        <a:pt x="82" y="895"/>
                      </a:lnTo>
                      <a:lnTo>
                        <a:pt x="78" y="888"/>
                      </a:lnTo>
                      <a:lnTo>
                        <a:pt x="74" y="880"/>
                      </a:lnTo>
                      <a:lnTo>
                        <a:pt x="71" y="872"/>
                      </a:lnTo>
                      <a:lnTo>
                        <a:pt x="67" y="864"/>
                      </a:lnTo>
                      <a:lnTo>
                        <a:pt x="67" y="856"/>
                      </a:lnTo>
                      <a:lnTo>
                        <a:pt x="63" y="848"/>
                      </a:lnTo>
                      <a:lnTo>
                        <a:pt x="59" y="841"/>
                      </a:lnTo>
                      <a:lnTo>
                        <a:pt x="55" y="829"/>
                      </a:lnTo>
                      <a:lnTo>
                        <a:pt x="51" y="821"/>
                      </a:lnTo>
                      <a:lnTo>
                        <a:pt x="47" y="817"/>
                      </a:lnTo>
                      <a:lnTo>
                        <a:pt x="43" y="805"/>
                      </a:lnTo>
                      <a:lnTo>
                        <a:pt x="39" y="798"/>
                      </a:lnTo>
                      <a:lnTo>
                        <a:pt x="35" y="790"/>
                      </a:lnTo>
                      <a:lnTo>
                        <a:pt x="31" y="782"/>
                      </a:lnTo>
                      <a:lnTo>
                        <a:pt x="28" y="774"/>
                      </a:lnTo>
                      <a:lnTo>
                        <a:pt x="24" y="766"/>
                      </a:lnTo>
                      <a:lnTo>
                        <a:pt x="20" y="759"/>
                      </a:lnTo>
                      <a:lnTo>
                        <a:pt x="16" y="751"/>
                      </a:lnTo>
                      <a:lnTo>
                        <a:pt x="12" y="743"/>
                      </a:lnTo>
                      <a:lnTo>
                        <a:pt x="8" y="731"/>
                      </a:lnTo>
                      <a:lnTo>
                        <a:pt x="8" y="727"/>
                      </a:lnTo>
                      <a:lnTo>
                        <a:pt x="4" y="716"/>
                      </a:lnTo>
                      <a:lnTo>
                        <a:pt x="0" y="712"/>
                      </a:lnTo>
                      <a:lnTo>
                        <a:pt x="4" y="700"/>
                      </a:lnTo>
                      <a:lnTo>
                        <a:pt x="8" y="688"/>
                      </a:lnTo>
                      <a:lnTo>
                        <a:pt x="12" y="676"/>
                      </a:lnTo>
                      <a:lnTo>
                        <a:pt x="16" y="669"/>
                      </a:lnTo>
                      <a:lnTo>
                        <a:pt x="20" y="653"/>
                      </a:lnTo>
                      <a:lnTo>
                        <a:pt x="28" y="641"/>
                      </a:lnTo>
                      <a:lnTo>
                        <a:pt x="31" y="633"/>
                      </a:lnTo>
                      <a:lnTo>
                        <a:pt x="39" y="622"/>
                      </a:lnTo>
                      <a:lnTo>
                        <a:pt x="39" y="610"/>
                      </a:lnTo>
                      <a:lnTo>
                        <a:pt x="47" y="598"/>
                      </a:lnTo>
                      <a:lnTo>
                        <a:pt x="51" y="587"/>
                      </a:lnTo>
                      <a:lnTo>
                        <a:pt x="55" y="579"/>
                      </a:lnTo>
                      <a:lnTo>
                        <a:pt x="59" y="567"/>
                      </a:lnTo>
                      <a:lnTo>
                        <a:pt x="67" y="555"/>
                      </a:lnTo>
                      <a:lnTo>
                        <a:pt x="71" y="544"/>
                      </a:lnTo>
                      <a:lnTo>
                        <a:pt x="74" y="532"/>
                      </a:lnTo>
                      <a:lnTo>
                        <a:pt x="78" y="524"/>
                      </a:lnTo>
                      <a:lnTo>
                        <a:pt x="82" y="512"/>
                      </a:lnTo>
                      <a:lnTo>
                        <a:pt x="90" y="501"/>
                      </a:lnTo>
                      <a:lnTo>
                        <a:pt x="94" y="489"/>
                      </a:lnTo>
                      <a:lnTo>
                        <a:pt x="98" y="477"/>
                      </a:lnTo>
                      <a:lnTo>
                        <a:pt x="102" y="465"/>
                      </a:lnTo>
                      <a:lnTo>
                        <a:pt x="106" y="454"/>
                      </a:lnTo>
                      <a:lnTo>
                        <a:pt x="114" y="442"/>
                      </a:lnTo>
                      <a:lnTo>
                        <a:pt x="117" y="434"/>
                      </a:lnTo>
                      <a:lnTo>
                        <a:pt x="121" y="422"/>
                      </a:lnTo>
                      <a:lnTo>
                        <a:pt x="125" y="411"/>
                      </a:lnTo>
                      <a:lnTo>
                        <a:pt x="133" y="399"/>
                      </a:lnTo>
                      <a:lnTo>
                        <a:pt x="137" y="387"/>
                      </a:lnTo>
                      <a:lnTo>
                        <a:pt x="141" y="379"/>
                      </a:lnTo>
                      <a:lnTo>
                        <a:pt x="149" y="368"/>
                      </a:lnTo>
                      <a:lnTo>
                        <a:pt x="153" y="356"/>
                      </a:lnTo>
                      <a:lnTo>
                        <a:pt x="157" y="344"/>
                      </a:lnTo>
                      <a:lnTo>
                        <a:pt x="160" y="333"/>
                      </a:lnTo>
                      <a:lnTo>
                        <a:pt x="168" y="325"/>
                      </a:lnTo>
                      <a:lnTo>
                        <a:pt x="172" y="313"/>
                      </a:lnTo>
                      <a:lnTo>
                        <a:pt x="176" y="301"/>
                      </a:lnTo>
                      <a:lnTo>
                        <a:pt x="180" y="290"/>
                      </a:lnTo>
                      <a:lnTo>
                        <a:pt x="184" y="278"/>
                      </a:lnTo>
                      <a:lnTo>
                        <a:pt x="192" y="270"/>
                      </a:lnTo>
                      <a:lnTo>
                        <a:pt x="196" y="254"/>
                      </a:lnTo>
                      <a:lnTo>
                        <a:pt x="200" y="243"/>
                      </a:lnTo>
                      <a:lnTo>
                        <a:pt x="203" y="235"/>
                      </a:lnTo>
                      <a:lnTo>
                        <a:pt x="207" y="223"/>
                      </a:lnTo>
                      <a:lnTo>
                        <a:pt x="211" y="211"/>
                      </a:lnTo>
                      <a:lnTo>
                        <a:pt x="219" y="200"/>
                      </a:lnTo>
                      <a:lnTo>
                        <a:pt x="223" y="188"/>
                      </a:lnTo>
                      <a:lnTo>
                        <a:pt x="227" y="180"/>
                      </a:lnTo>
                      <a:lnTo>
                        <a:pt x="231" y="168"/>
                      </a:lnTo>
                      <a:lnTo>
                        <a:pt x="235" y="157"/>
                      </a:lnTo>
                      <a:lnTo>
                        <a:pt x="243" y="145"/>
                      </a:lnTo>
                      <a:lnTo>
                        <a:pt x="246" y="133"/>
                      </a:lnTo>
                      <a:lnTo>
                        <a:pt x="250" y="125"/>
                      </a:lnTo>
                      <a:lnTo>
                        <a:pt x="258" y="114"/>
                      </a:lnTo>
                      <a:lnTo>
                        <a:pt x="262" y="102"/>
                      </a:lnTo>
                      <a:lnTo>
                        <a:pt x="266" y="90"/>
                      </a:lnTo>
                      <a:lnTo>
                        <a:pt x="270" y="78"/>
                      </a:lnTo>
                      <a:lnTo>
                        <a:pt x="278" y="67"/>
                      </a:lnTo>
                      <a:lnTo>
                        <a:pt x="282" y="55"/>
                      </a:lnTo>
                      <a:lnTo>
                        <a:pt x="286" y="47"/>
                      </a:lnTo>
                      <a:lnTo>
                        <a:pt x="289" y="35"/>
                      </a:lnTo>
                      <a:lnTo>
                        <a:pt x="297" y="24"/>
                      </a:lnTo>
                      <a:lnTo>
                        <a:pt x="301" y="12"/>
                      </a:lnTo>
                      <a:lnTo>
                        <a:pt x="305" y="0"/>
                      </a:lnTo>
                      <a:lnTo>
                        <a:pt x="528" y="98"/>
                      </a:lnTo>
                      <a:lnTo>
                        <a:pt x="262" y="708"/>
                      </a:lnTo>
                      <a:lnTo>
                        <a:pt x="262" y="712"/>
                      </a:lnTo>
                      <a:lnTo>
                        <a:pt x="266" y="716"/>
                      </a:lnTo>
                      <a:lnTo>
                        <a:pt x="266" y="723"/>
                      </a:lnTo>
                      <a:lnTo>
                        <a:pt x="270" y="727"/>
                      </a:lnTo>
                      <a:lnTo>
                        <a:pt x="274" y="731"/>
                      </a:lnTo>
                      <a:lnTo>
                        <a:pt x="278" y="743"/>
                      </a:lnTo>
                      <a:lnTo>
                        <a:pt x="282" y="751"/>
                      </a:lnTo>
                      <a:lnTo>
                        <a:pt x="286" y="762"/>
                      </a:lnTo>
                      <a:lnTo>
                        <a:pt x="286" y="762"/>
                      </a:lnTo>
                      <a:lnTo>
                        <a:pt x="289" y="770"/>
                      </a:lnTo>
                      <a:lnTo>
                        <a:pt x="293" y="774"/>
                      </a:lnTo>
                      <a:lnTo>
                        <a:pt x="297" y="782"/>
                      </a:lnTo>
                      <a:lnTo>
                        <a:pt x="297" y="786"/>
                      </a:lnTo>
                      <a:lnTo>
                        <a:pt x="301" y="794"/>
                      </a:lnTo>
                      <a:lnTo>
                        <a:pt x="305" y="802"/>
                      </a:lnTo>
                      <a:lnTo>
                        <a:pt x="305" y="805"/>
                      </a:lnTo>
                      <a:lnTo>
                        <a:pt x="309" y="809"/>
                      </a:lnTo>
                      <a:lnTo>
                        <a:pt x="313" y="821"/>
                      </a:lnTo>
                      <a:lnTo>
                        <a:pt x="317" y="825"/>
                      </a:lnTo>
                      <a:lnTo>
                        <a:pt x="321" y="837"/>
                      </a:lnTo>
                      <a:lnTo>
                        <a:pt x="321" y="8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p:cNvSpPr>
                <p:nvPr/>
              </p:nvSpPr>
              <p:spPr bwMode="auto">
                <a:xfrm>
                  <a:off x="4547" y="611"/>
                  <a:ext cx="168" cy="226"/>
                </a:xfrm>
                <a:custGeom>
                  <a:avLst/>
                  <a:gdLst/>
                  <a:ahLst/>
                  <a:cxnLst>
                    <a:cxn ang="0">
                      <a:pos x="161" y="222"/>
                    </a:cxn>
                    <a:cxn ang="0">
                      <a:pos x="145" y="211"/>
                    </a:cxn>
                    <a:cxn ang="0">
                      <a:pos x="125" y="199"/>
                    </a:cxn>
                    <a:cxn ang="0">
                      <a:pos x="106" y="187"/>
                    </a:cxn>
                    <a:cxn ang="0">
                      <a:pos x="90" y="175"/>
                    </a:cxn>
                    <a:cxn ang="0">
                      <a:pos x="71" y="168"/>
                    </a:cxn>
                    <a:cxn ang="0">
                      <a:pos x="55" y="156"/>
                    </a:cxn>
                    <a:cxn ang="0">
                      <a:pos x="35" y="148"/>
                    </a:cxn>
                    <a:cxn ang="0">
                      <a:pos x="35" y="144"/>
                    </a:cxn>
                    <a:cxn ang="0">
                      <a:pos x="47" y="140"/>
                    </a:cxn>
                    <a:cxn ang="0">
                      <a:pos x="59" y="132"/>
                    </a:cxn>
                    <a:cxn ang="0">
                      <a:pos x="67" y="117"/>
                    </a:cxn>
                    <a:cxn ang="0">
                      <a:pos x="67" y="109"/>
                    </a:cxn>
                    <a:cxn ang="0">
                      <a:pos x="67" y="93"/>
                    </a:cxn>
                    <a:cxn ang="0">
                      <a:pos x="59" y="74"/>
                    </a:cxn>
                    <a:cxn ang="0">
                      <a:pos x="47" y="54"/>
                    </a:cxn>
                    <a:cxn ang="0">
                      <a:pos x="28" y="46"/>
                    </a:cxn>
                    <a:cxn ang="0">
                      <a:pos x="16" y="54"/>
                    </a:cxn>
                    <a:cxn ang="0">
                      <a:pos x="4" y="58"/>
                    </a:cxn>
                    <a:cxn ang="0">
                      <a:pos x="4" y="58"/>
                    </a:cxn>
                    <a:cxn ang="0">
                      <a:pos x="16" y="43"/>
                    </a:cxn>
                    <a:cxn ang="0">
                      <a:pos x="35" y="23"/>
                    </a:cxn>
                    <a:cxn ang="0">
                      <a:pos x="55" y="7"/>
                    </a:cxn>
                    <a:cxn ang="0">
                      <a:pos x="67" y="4"/>
                    </a:cxn>
                    <a:cxn ang="0">
                      <a:pos x="75" y="19"/>
                    </a:cxn>
                    <a:cxn ang="0">
                      <a:pos x="78" y="27"/>
                    </a:cxn>
                    <a:cxn ang="0">
                      <a:pos x="82" y="43"/>
                    </a:cxn>
                    <a:cxn ang="0">
                      <a:pos x="90" y="54"/>
                    </a:cxn>
                    <a:cxn ang="0">
                      <a:pos x="94" y="70"/>
                    </a:cxn>
                    <a:cxn ang="0">
                      <a:pos x="102" y="82"/>
                    </a:cxn>
                    <a:cxn ang="0">
                      <a:pos x="110" y="97"/>
                    </a:cxn>
                    <a:cxn ang="0">
                      <a:pos x="114" y="113"/>
                    </a:cxn>
                    <a:cxn ang="0">
                      <a:pos x="121" y="125"/>
                    </a:cxn>
                    <a:cxn ang="0">
                      <a:pos x="129" y="140"/>
                    </a:cxn>
                    <a:cxn ang="0">
                      <a:pos x="133" y="156"/>
                    </a:cxn>
                    <a:cxn ang="0">
                      <a:pos x="141" y="172"/>
                    </a:cxn>
                    <a:cxn ang="0">
                      <a:pos x="149" y="187"/>
                    </a:cxn>
                    <a:cxn ang="0">
                      <a:pos x="157" y="203"/>
                    </a:cxn>
                    <a:cxn ang="0">
                      <a:pos x="164" y="218"/>
                    </a:cxn>
                    <a:cxn ang="0">
                      <a:pos x="168" y="226"/>
                    </a:cxn>
                  </a:cxnLst>
                  <a:rect l="0" t="0" r="r" b="b"/>
                  <a:pathLst>
                    <a:path w="168" h="226">
                      <a:moveTo>
                        <a:pt x="168" y="226"/>
                      </a:moveTo>
                      <a:lnTo>
                        <a:pt x="161" y="222"/>
                      </a:lnTo>
                      <a:lnTo>
                        <a:pt x="153" y="215"/>
                      </a:lnTo>
                      <a:lnTo>
                        <a:pt x="145" y="211"/>
                      </a:lnTo>
                      <a:lnTo>
                        <a:pt x="133" y="203"/>
                      </a:lnTo>
                      <a:lnTo>
                        <a:pt x="125" y="199"/>
                      </a:lnTo>
                      <a:lnTo>
                        <a:pt x="114" y="191"/>
                      </a:lnTo>
                      <a:lnTo>
                        <a:pt x="106" y="187"/>
                      </a:lnTo>
                      <a:lnTo>
                        <a:pt x="98" y="183"/>
                      </a:lnTo>
                      <a:lnTo>
                        <a:pt x="90" y="175"/>
                      </a:lnTo>
                      <a:lnTo>
                        <a:pt x="78" y="172"/>
                      </a:lnTo>
                      <a:lnTo>
                        <a:pt x="71" y="168"/>
                      </a:lnTo>
                      <a:lnTo>
                        <a:pt x="63" y="164"/>
                      </a:lnTo>
                      <a:lnTo>
                        <a:pt x="55" y="156"/>
                      </a:lnTo>
                      <a:lnTo>
                        <a:pt x="43" y="152"/>
                      </a:lnTo>
                      <a:lnTo>
                        <a:pt x="35" y="148"/>
                      </a:lnTo>
                      <a:lnTo>
                        <a:pt x="28" y="144"/>
                      </a:lnTo>
                      <a:lnTo>
                        <a:pt x="35" y="144"/>
                      </a:lnTo>
                      <a:lnTo>
                        <a:pt x="39" y="144"/>
                      </a:lnTo>
                      <a:lnTo>
                        <a:pt x="47" y="140"/>
                      </a:lnTo>
                      <a:lnTo>
                        <a:pt x="55" y="136"/>
                      </a:lnTo>
                      <a:lnTo>
                        <a:pt x="59" y="132"/>
                      </a:lnTo>
                      <a:lnTo>
                        <a:pt x="67" y="121"/>
                      </a:lnTo>
                      <a:lnTo>
                        <a:pt x="67" y="117"/>
                      </a:lnTo>
                      <a:lnTo>
                        <a:pt x="67" y="113"/>
                      </a:lnTo>
                      <a:lnTo>
                        <a:pt x="67" y="109"/>
                      </a:lnTo>
                      <a:lnTo>
                        <a:pt x="71" y="101"/>
                      </a:lnTo>
                      <a:lnTo>
                        <a:pt x="67" y="93"/>
                      </a:lnTo>
                      <a:lnTo>
                        <a:pt x="67" y="82"/>
                      </a:lnTo>
                      <a:lnTo>
                        <a:pt x="59" y="74"/>
                      </a:lnTo>
                      <a:lnTo>
                        <a:pt x="55" y="62"/>
                      </a:lnTo>
                      <a:lnTo>
                        <a:pt x="47" y="54"/>
                      </a:lnTo>
                      <a:lnTo>
                        <a:pt x="39" y="54"/>
                      </a:lnTo>
                      <a:lnTo>
                        <a:pt x="28" y="46"/>
                      </a:lnTo>
                      <a:lnTo>
                        <a:pt x="20" y="50"/>
                      </a:lnTo>
                      <a:lnTo>
                        <a:pt x="16" y="54"/>
                      </a:lnTo>
                      <a:lnTo>
                        <a:pt x="8" y="54"/>
                      </a:lnTo>
                      <a:lnTo>
                        <a:pt x="4" y="58"/>
                      </a:lnTo>
                      <a:lnTo>
                        <a:pt x="0" y="66"/>
                      </a:lnTo>
                      <a:lnTo>
                        <a:pt x="4" y="58"/>
                      </a:lnTo>
                      <a:lnTo>
                        <a:pt x="8" y="50"/>
                      </a:lnTo>
                      <a:lnTo>
                        <a:pt x="16" y="43"/>
                      </a:lnTo>
                      <a:lnTo>
                        <a:pt x="28" y="35"/>
                      </a:lnTo>
                      <a:lnTo>
                        <a:pt x="35" y="23"/>
                      </a:lnTo>
                      <a:lnTo>
                        <a:pt x="43" y="15"/>
                      </a:lnTo>
                      <a:lnTo>
                        <a:pt x="55" y="7"/>
                      </a:lnTo>
                      <a:lnTo>
                        <a:pt x="63" y="0"/>
                      </a:lnTo>
                      <a:lnTo>
                        <a:pt x="67" y="4"/>
                      </a:lnTo>
                      <a:lnTo>
                        <a:pt x="67" y="11"/>
                      </a:lnTo>
                      <a:lnTo>
                        <a:pt x="75" y="19"/>
                      </a:lnTo>
                      <a:lnTo>
                        <a:pt x="75" y="23"/>
                      </a:lnTo>
                      <a:lnTo>
                        <a:pt x="78" y="27"/>
                      </a:lnTo>
                      <a:lnTo>
                        <a:pt x="82" y="35"/>
                      </a:lnTo>
                      <a:lnTo>
                        <a:pt x="82" y="43"/>
                      </a:lnTo>
                      <a:lnTo>
                        <a:pt x="86" y="50"/>
                      </a:lnTo>
                      <a:lnTo>
                        <a:pt x="90" y="54"/>
                      </a:lnTo>
                      <a:lnTo>
                        <a:pt x="94" y="62"/>
                      </a:lnTo>
                      <a:lnTo>
                        <a:pt x="94" y="70"/>
                      </a:lnTo>
                      <a:lnTo>
                        <a:pt x="98" y="78"/>
                      </a:lnTo>
                      <a:lnTo>
                        <a:pt x="102" y="82"/>
                      </a:lnTo>
                      <a:lnTo>
                        <a:pt x="106" y="93"/>
                      </a:lnTo>
                      <a:lnTo>
                        <a:pt x="110" y="97"/>
                      </a:lnTo>
                      <a:lnTo>
                        <a:pt x="114" y="105"/>
                      </a:lnTo>
                      <a:lnTo>
                        <a:pt x="114" y="113"/>
                      </a:lnTo>
                      <a:lnTo>
                        <a:pt x="118" y="121"/>
                      </a:lnTo>
                      <a:lnTo>
                        <a:pt x="121" y="125"/>
                      </a:lnTo>
                      <a:lnTo>
                        <a:pt x="125" y="132"/>
                      </a:lnTo>
                      <a:lnTo>
                        <a:pt x="129" y="140"/>
                      </a:lnTo>
                      <a:lnTo>
                        <a:pt x="133" y="148"/>
                      </a:lnTo>
                      <a:lnTo>
                        <a:pt x="133" y="156"/>
                      </a:lnTo>
                      <a:lnTo>
                        <a:pt x="137" y="164"/>
                      </a:lnTo>
                      <a:lnTo>
                        <a:pt x="141" y="172"/>
                      </a:lnTo>
                      <a:lnTo>
                        <a:pt x="145" y="179"/>
                      </a:lnTo>
                      <a:lnTo>
                        <a:pt x="149" y="187"/>
                      </a:lnTo>
                      <a:lnTo>
                        <a:pt x="153" y="195"/>
                      </a:lnTo>
                      <a:lnTo>
                        <a:pt x="157" y="203"/>
                      </a:lnTo>
                      <a:lnTo>
                        <a:pt x="161" y="211"/>
                      </a:lnTo>
                      <a:lnTo>
                        <a:pt x="164" y="218"/>
                      </a:lnTo>
                      <a:lnTo>
                        <a:pt x="168" y="226"/>
                      </a:lnTo>
                      <a:lnTo>
                        <a:pt x="168" y="2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9"/>
                <p:cNvSpPr>
                  <a:spLocks/>
                </p:cNvSpPr>
                <p:nvPr/>
              </p:nvSpPr>
              <p:spPr bwMode="auto">
                <a:xfrm>
                  <a:off x="4403" y="708"/>
                  <a:ext cx="520" cy="606"/>
                </a:xfrm>
                <a:custGeom>
                  <a:avLst/>
                  <a:gdLst/>
                  <a:ahLst/>
                  <a:cxnLst>
                    <a:cxn ang="0">
                      <a:pos x="496" y="587"/>
                    </a:cxn>
                    <a:cxn ang="0">
                      <a:pos x="469" y="590"/>
                    </a:cxn>
                    <a:cxn ang="0">
                      <a:pos x="441" y="590"/>
                    </a:cxn>
                    <a:cxn ang="0">
                      <a:pos x="414" y="590"/>
                    </a:cxn>
                    <a:cxn ang="0">
                      <a:pos x="387" y="590"/>
                    </a:cxn>
                    <a:cxn ang="0">
                      <a:pos x="336" y="590"/>
                    </a:cxn>
                    <a:cxn ang="0">
                      <a:pos x="293" y="598"/>
                    </a:cxn>
                    <a:cxn ang="0">
                      <a:pos x="258" y="598"/>
                    </a:cxn>
                    <a:cxn ang="0">
                      <a:pos x="238" y="551"/>
                    </a:cxn>
                    <a:cxn ang="0">
                      <a:pos x="219" y="504"/>
                    </a:cxn>
                    <a:cxn ang="0">
                      <a:pos x="199" y="458"/>
                    </a:cxn>
                    <a:cxn ang="0">
                      <a:pos x="176" y="411"/>
                    </a:cxn>
                    <a:cxn ang="0">
                      <a:pos x="152" y="368"/>
                    </a:cxn>
                    <a:cxn ang="0">
                      <a:pos x="133" y="321"/>
                    </a:cxn>
                    <a:cxn ang="0">
                      <a:pos x="113" y="274"/>
                    </a:cxn>
                    <a:cxn ang="0">
                      <a:pos x="93" y="231"/>
                    </a:cxn>
                    <a:cxn ang="0">
                      <a:pos x="74" y="184"/>
                    </a:cxn>
                    <a:cxn ang="0">
                      <a:pos x="50" y="137"/>
                    </a:cxn>
                    <a:cxn ang="0">
                      <a:pos x="31" y="90"/>
                    </a:cxn>
                    <a:cxn ang="0">
                      <a:pos x="7" y="47"/>
                    </a:cxn>
                    <a:cxn ang="0">
                      <a:pos x="15" y="24"/>
                    </a:cxn>
                    <a:cxn ang="0">
                      <a:pos x="50" y="12"/>
                    </a:cxn>
                    <a:cxn ang="0">
                      <a:pos x="54" y="12"/>
                    </a:cxn>
                    <a:cxn ang="0">
                      <a:pos x="62" y="47"/>
                    </a:cxn>
                    <a:cxn ang="0">
                      <a:pos x="101" y="90"/>
                    </a:cxn>
                    <a:cxn ang="0">
                      <a:pos x="129" y="121"/>
                    </a:cxn>
                    <a:cxn ang="0">
                      <a:pos x="140" y="149"/>
                    </a:cxn>
                    <a:cxn ang="0">
                      <a:pos x="144" y="184"/>
                    </a:cxn>
                    <a:cxn ang="0">
                      <a:pos x="164" y="219"/>
                    </a:cxn>
                    <a:cxn ang="0">
                      <a:pos x="168" y="247"/>
                    </a:cxn>
                    <a:cxn ang="0">
                      <a:pos x="172" y="278"/>
                    </a:cxn>
                    <a:cxn ang="0">
                      <a:pos x="187" y="305"/>
                    </a:cxn>
                    <a:cxn ang="0">
                      <a:pos x="211" y="313"/>
                    </a:cxn>
                    <a:cxn ang="0">
                      <a:pos x="215" y="329"/>
                    </a:cxn>
                    <a:cxn ang="0">
                      <a:pos x="183" y="372"/>
                    </a:cxn>
                    <a:cxn ang="0">
                      <a:pos x="203" y="407"/>
                    </a:cxn>
                    <a:cxn ang="0">
                      <a:pos x="254" y="399"/>
                    </a:cxn>
                    <a:cxn ang="0">
                      <a:pos x="269" y="348"/>
                    </a:cxn>
                    <a:cxn ang="0">
                      <a:pos x="242" y="325"/>
                    </a:cxn>
                    <a:cxn ang="0">
                      <a:pos x="281" y="297"/>
                    </a:cxn>
                    <a:cxn ang="0">
                      <a:pos x="289" y="254"/>
                    </a:cxn>
                    <a:cxn ang="0">
                      <a:pos x="269" y="227"/>
                    </a:cxn>
                    <a:cxn ang="0">
                      <a:pos x="242" y="223"/>
                    </a:cxn>
                    <a:cxn ang="0">
                      <a:pos x="246" y="204"/>
                    </a:cxn>
                    <a:cxn ang="0">
                      <a:pos x="269" y="204"/>
                    </a:cxn>
                    <a:cxn ang="0">
                      <a:pos x="308" y="239"/>
                    </a:cxn>
                    <a:cxn ang="0">
                      <a:pos x="328" y="282"/>
                    </a:cxn>
                    <a:cxn ang="0">
                      <a:pos x="340" y="329"/>
                    </a:cxn>
                    <a:cxn ang="0">
                      <a:pos x="348" y="379"/>
                    </a:cxn>
                    <a:cxn ang="0">
                      <a:pos x="363" y="430"/>
                    </a:cxn>
                    <a:cxn ang="0">
                      <a:pos x="391" y="473"/>
                    </a:cxn>
                    <a:cxn ang="0">
                      <a:pos x="422" y="461"/>
                    </a:cxn>
                    <a:cxn ang="0">
                      <a:pos x="449" y="446"/>
                    </a:cxn>
                    <a:cxn ang="0">
                      <a:pos x="461" y="461"/>
                    </a:cxn>
                    <a:cxn ang="0">
                      <a:pos x="484" y="508"/>
                    </a:cxn>
                    <a:cxn ang="0">
                      <a:pos x="508" y="555"/>
                    </a:cxn>
                  </a:cxnLst>
                  <a:rect l="0" t="0" r="r" b="b"/>
                  <a:pathLst>
                    <a:path w="520" h="606">
                      <a:moveTo>
                        <a:pt x="520" y="587"/>
                      </a:moveTo>
                      <a:lnTo>
                        <a:pt x="512" y="587"/>
                      </a:lnTo>
                      <a:lnTo>
                        <a:pt x="508" y="587"/>
                      </a:lnTo>
                      <a:lnTo>
                        <a:pt x="500" y="587"/>
                      </a:lnTo>
                      <a:lnTo>
                        <a:pt x="496" y="587"/>
                      </a:lnTo>
                      <a:lnTo>
                        <a:pt x="492" y="587"/>
                      </a:lnTo>
                      <a:lnTo>
                        <a:pt x="484" y="590"/>
                      </a:lnTo>
                      <a:lnTo>
                        <a:pt x="480" y="590"/>
                      </a:lnTo>
                      <a:lnTo>
                        <a:pt x="477" y="590"/>
                      </a:lnTo>
                      <a:lnTo>
                        <a:pt x="469" y="590"/>
                      </a:lnTo>
                      <a:lnTo>
                        <a:pt x="465" y="590"/>
                      </a:lnTo>
                      <a:lnTo>
                        <a:pt x="457" y="590"/>
                      </a:lnTo>
                      <a:lnTo>
                        <a:pt x="453" y="590"/>
                      </a:lnTo>
                      <a:lnTo>
                        <a:pt x="445" y="590"/>
                      </a:lnTo>
                      <a:lnTo>
                        <a:pt x="441" y="590"/>
                      </a:lnTo>
                      <a:lnTo>
                        <a:pt x="437" y="590"/>
                      </a:lnTo>
                      <a:lnTo>
                        <a:pt x="430" y="590"/>
                      </a:lnTo>
                      <a:lnTo>
                        <a:pt x="426" y="590"/>
                      </a:lnTo>
                      <a:lnTo>
                        <a:pt x="418" y="590"/>
                      </a:lnTo>
                      <a:lnTo>
                        <a:pt x="414" y="590"/>
                      </a:lnTo>
                      <a:lnTo>
                        <a:pt x="410" y="590"/>
                      </a:lnTo>
                      <a:lnTo>
                        <a:pt x="402" y="590"/>
                      </a:lnTo>
                      <a:lnTo>
                        <a:pt x="398" y="590"/>
                      </a:lnTo>
                      <a:lnTo>
                        <a:pt x="391" y="590"/>
                      </a:lnTo>
                      <a:lnTo>
                        <a:pt x="387" y="590"/>
                      </a:lnTo>
                      <a:lnTo>
                        <a:pt x="375" y="587"/>
                      </a:lnTo>
                      <a:lnTo>
                        <a:pt x="367" y="587"/>
                      </a:lnTo>
                      <a:lnTo>
                        <a:pt x="355" y="583"/>
                      </a:lnTo>
                      <a:lnTo>
                        <a:pt x="348" y="583"/>
                      </a:lnTo>
                      <a:lnTo>
                        <a:pt x="336" y="590"/>
                      </a:lnTo>
                      <a:lnTo>
                        <a:pt x="328" y="602"/>
                      </a:lnTo>
                      <a:lnTo>
                        <a:pt x="316" y="598"/>
                      </a:lnTo>
                      <a:lnTo>
                        <a:pt x="308" y="598"/>
                      </a:lnTo>
                      <a:lnTo>
                        <a:pt x="297" y="598"/>
                      </a:lnTo>
                      <a:lnTo>
                        <a:pt x="293" y="598"/>
                      </a:lnTo>
                      <a:lnTo>
                        <a:pt x="281" y="598"/>
                      </a:lnTo>
                      <a:lnTo>
                        <a:pt x="277" y="602"/>
                      </a:lnTo>
                      <a:lnTo>
                        <a:pt x="269" y="602"/>
                      </a:lnTo>
                      <a:lnTo>
                        <a:pt x="262" y="606"/>
                      </a:lnTo>
                      <a:lnTo>
                        <a:pt x="258" y="598"/>
                      </a:lnTo>
                      <a:lnTo>
                        <a:pt x="254" y="587"/>
                      </a:lnTo>
                      <a:lnTo>
                        <a:pt x="250" y="579"/>
                      </a:lnTo>
                      <a:lnTo>
                        <a:pt x="246" y="571"/>
                      </a:lnTo>
                      <a:lnTo>
                        <a:pt x="242" y="559"/>
                      </a:lnTo>
                      <a:lnTo>
                        <a:pt x="238" y="551"/>
                      </a:lnTo>
                      <a:lnTo>
                        <a:pt x="234" y="544"/>
                      </a:lnTo>
                      <a:lnTo>
                        <a:pt x="230" y="532"/>
                      </a:lnTo>
                      <a:lnTo>
                        <a:pt x="226" y="524"/>
                      </a:lnTo>
                      <a:lnTo>
                        <a:pt x="222" y="512"/>
                      </a:lnTo>
                      <a:lnTo>
                        <a:pt x="219" y="504"/>
                      </a:lnTo>
                      <a:lnTo>
                        <a:pt x="211" y="497"/>
                      </a:lnTo>
                      <a:lnTo>
                        <a:pt x="207" y="485"/>
                      </a:lnTo>
                      <a:lnTo>
                        <a:pt x="203" y="477"/>
                      </a:lnTo>
                      <a:lnTo>
                        <a:pt x="199" y="469"/>
                      </a:lnTo>
                      <a:lnTo>
                        <a:pt x="199" y="458"/>
                      </a:lnTo>
                      <a:lnTo>
                        <a:pt x="191" y="450"/>
                      </a:lnTo>
                      <a:lnTo>
                        <a:pt x="187" y="442"/>
                      </a:lnTo>
                      <a:lnTo>
                        <a:pt x="183" y="430"/>
                      </a:lnTo>
                      <a:lnTo>
                        <a:pt x="179" y="422"/>
                      </a:lnTo>
                      <a:lnTo>
                        <a:pt x="176" y="411"/>
                      </a:lnTo>
                      <a:lnTo>
                        <a:pt x="172" y="403"/>
                      </a:lnTo>
                      <a:lnTo>
                        <a:pt x="168" y="395"/>
                      </a:lnTo>
                      <a:lnTo>
                        <a:pt x="164" y="383"/>
                      </a:lnTo>
                      <a:lnTo>
                        <a:pt x="160" y="376"/>
                      </a:lnTo>
                      <a:lnTo>
                        <a:pt x="152" y="368"/>
                      </a:lnTo>
                      <a:lnTo>
                        <a:pt x="152" y="360"/>
                      </a:lnTo>
                      <a:lnTo>
                        <a:pt x="148" y="348"/>
                      </a:lnTo>
                      <a:lnTo>
                        <a:pt x="144" y="340"/>
                      </a:lnTo>
                      <a:lnTo>
                        <a:pt x="136" y="329"/>
                      </a:lnTo>
                      <a:lnTo>
                        <a:pt x="133" y="321"/>
                      </a:lnTo>
                      <a:lnTo>
                        <a:pt x="133" y="313"/>
                      </a:lnTo>
                      <a:lnTo>
                        <a:pt x="125" y="301"/>
                      </a:lnTo>
                      <a:lnTo>
                        <a:pt x="125" y="293"/>
                      </a:lnTo>
                      <a:lnTo>
                        <a:pt x="117" y="286"/>
                      </a:lnTo>
                      <a:lnTo>
                        <a:pt x="113" y="274"/>
                      </a:lnTo>
                      <a:lnTo>
                        <a:pt x="109" y="262"/>
                      </a:lnTo>
                      <a:lnTo>
                        <a:pt x="105" y="254"/>
                      </a:lnTo>
                      <a:lnTo>
                        <a:pt x="101" y="247"/>
                      </a:lnTo>
                      <a:lnTo>
                        <a:pt x="97" y="239"/>
                      </a:lnTo>
                      <a:lnTo>
                        <a:pt x="93" y="231"/>
                      </a:lnTo>
                      <a:lnTo>
                        <a:pt x="90" y="219"/>
                      </a:lnTo>
                      <a:lnTo>
                        <a:pt x="82" y="207"/>
                      </a:lnTo>
                      <a:lnTo>
                        <a:pt x="78" y="200"/>
                      </a:lnTo>
                      <a:lnTo>
                        <a:pt x="74" y="192"/>
                      </a:lnTo>
                      <a:lnTo>
                        <a:pt x="74" y="184"/>
                      </a:lnTo>
                      <a:lnTo>
                        <a:pt x="66" y="176"/>
                      </a:lnTo>
                      <a:lnTo>
                        <a:pt x="62" y="164"/>
                      </a:lnTo>
                      <a:lnTo>
                        <a:pt x="58" y="153"/>
                      </a:lnTo>
                      <a:lnTo>
                        <a:pt x="54" y="145"/>
                      </a:lnTo>
                      <a:lnTo>
                        <a:pt x="50" y="137"/>
                      </a:lnTo>
                      <a:lnTo>
                        <a:pt x="47" y="129"/>
                      </a:lnTo>
                      <a:lnTo>
                        <a:pt x="43" y="118"/>
                      </a:lnTo>
                      <a:lnTo>
                        <a:pt x="39" y="110"/>
                      </a:lnTo>
                      <a:lnTo>
                        <a:pt x="35" y="102"/>
                      </a:lnTo>
                      <a:lnTo>
                        <a:pt x="31" y="90"/>
                      </a:lnTo>
                      <a:lnTo>
                        <a:pt x="23" y="82"/>
                      </a:lnTo>
                      <a:lnTo>
                        <a:pt x="23" y="71"/>
                      </a:lnTo>
                      <a:lnTo>
                        <a:pt x="19" y="63"/>
                      </a:lnTo>
                      <a:lnTo>
                        <a:pt x="15" y="55"/>
                      </a:lnTo>
                      <a:lnTo>
                        <a:pt x="7" y="47"/>
                      </a:lnTo>
                      <a:lnTo>
                        <a:pt x="4" y="35"/>
                      </a:lnTo>
                      <a:lnTo>
                        <a:pt x="0" y="28"/>
                      </a:lnTo>
                      <a:lnTo>
                        <a:pt x="0" y="20"/>
                      </a:lnTo>
                      <a:lnTo>
                        <a:pt x="4" y="24"/>
                      </a:lnTo>
                      <a:lnTo>
                        <a:pt x="15" y="24"/>
                      </a:lnTo>
                      <a:lnTo>
                        <a:pt x="23" y="24"/>
                      </a:lnTo>
                      <a:lnTo>
                        <a:pt x="31" y="24"/>
                      </a:lnTo>
                      <a:lnTo>
                        <a:pt x="39" y="20"/>
                      </a:lnTo>
                      <a:lnTo>
                        <a:pt x="43" y="16"/>
                      </a:lnTo>
                      <a:lnTo>
                        <a:pt x="50" y="12"/>
                      </a:lnTo>
                      <a:lnTo>
                        <a:pt x="50" y="8"/>
                      </a:lnTo>
                      <a:lnTo>
                        <a:pt x="54" y="4"/>
                      </a:lnTo>
                      <a:lnTo>
                        <a:pt x="58" y="0"/>
                      </a:lnTo>
                      <a:lnTo>
                        <a:pt x="54" y="4"/>
                      </a:lnTo>
                      <a:lnTo>
                        <a:pt x="54" y="12"/>
                      </a:lnTo>
                      <a:lnTo>
                        <a:pt x="54" y="20"/>
                      </a:lnTo>
                      <a:lnTo>
                        <a:pt x="54" y="24"/>
                      </a:lnTo>
                      <a:lnTo>
                        <a:pt x="58" y="32"/>
                      </a:lnTo>
                      <a:lnTo>
                        <a:pt x="58" y="39"/>
                      </a:lnTo>
                      <a:lnTo>
                        <a:pt x="62" y="47"/>
                      </a:lnTo>
                      <a:lnTo>
                        <a:pt x="66" y="51"/>
                      </a:lnTo>
                      <a:lnTo>
                        <a:pt x="74" y="59"/>
                      </a:lnTo>
                      <a:lnTo>
                        <a:pt x="82" y="71"/>
                      </a:lnTo>
                      <a:lnTo>
                        <a:pt x="90" y="78"/>
                      </a:lnTo>
                      <a:lnTo>
                        <a:pt x="101" y="90"/>
                      </a:lnTo>
                      <a:lnTo>
                        <a:pt x="109" y="98"/>
                      </a:lnTo>
                      <a:lnTo>
                        <a:pt x="117" y="106"/>
                      </a:lnTo>
                      <a:lnTo>
                        <a:pt x="125" y="110"/>
                      </a:lnTo>
                      <a:lnTo>
                        <a:pt x="125" y="114"/>
                      </a:lnTo>
                      <a:lnTo>
                        <a:pt x="129" y="121"/>
                      </a:lnTo>
                      <a:lnTo>
                        <a:pt x="133" y="125"/>
                      </a:lnTo>
                      <a:lnTo>
                        <a:pt x="133" y="133"/>
                      </a:lnTo>
                      <a:lnTo>
                        <a:pt x="136" y="137"/>
                      </a:lnTo>
                      <a:lnTo>
                        <a:pt x="136" y="141"/>
                      </a:lnTo>
                      <a:lnTo>
                        <a:pt x="140" y="149"/>
                      </a:lnTo>
                      <a:lnTo>
                        <a:pt x="136" y="153"/>
                      </a:lnTo>
                      <a:lnTo>
                        <a:pt x="136" y="164"/>
                      </a:lnTo>
                      <a:lnTo>
                        <a:pt x="136" y="168"/>
                      </a:lnTo>
                      <a:lnTo>
                        <a:pt x="133" y="180"/>
                      </a:lnTo>
                      <a:lnTo>
                        <a:pt x="144" y="184"/>
                      </a:lnTo>
                      <a:lnTo>
                        <a:pt x="152" y="196"/>
                      </a:lnTo>
                      <a:lnTo>
                        <a:pt x="152" y="200"/>
                      </a:lnTo>
                      <a:lnTo>
                        <a:pt x="160" y="204"/>
                      </a:lnTo>
                      <a:lnTo>
                        <a:pt x="160" y="211"/>
                      </a:lnTo>
                      <a:lnTo>
                        <a:pt x="164" y="219"/>
                      </a:lnTo>
                      <a:lnTo>
                        <a:pt x="164" y="223"/>
                      </a:lnTo>
                      <a:lnTo>
                        <a:pt x="164" y="231"/>
                      </a:lnTo>
                      <a:lnTo>
                        <a:pt x="164" y="235"/>
                      </a:lnTo>
                      <a:lnTo>
                        <a:pt x="168" y="243"/>
                      </a:lnTo>
                      <a:lnTo>
                        <a:pt x="168" y="247"/>
                      </a:lnTo>
                      <a:lnTo>
                        <a:pt x="168" y="254"/>
                      </a:lnTo>
                      <a:lnTo>
                        <a:pt x="168" y="258"/>
                      </a:lnTo>
                      <a:lnTo>
                        <a:pt x="168" y="266"/>
                      </a:lnTo>
                      <a:lnTo>
                        <a:pt x="168" y="270"/>
                      </a:lnTo>
                      <a:lnTo>
                        <a:pt x="172" y="278"/>
                      </a:lnTo>
                      <a:lnTo>
                        <a:pt x="172" y="282"/>
                      </a:lnTo>
                      <a:lnTo>
                        <a:pt x="172" y="290"/>
                      </a:lnTo>
                      <a:lnTo>
                        <a:pt x="179" y="293"/>
                      </a:lnTo>
                      <a:lnTo>
                        <a:pt x="183" y="305"/>
                      </a:lnTo>
                      <a:lnTo>
                        <a:pt x="187" y="305"/>
                      </a:lnTo>
                      <a:lnTo>
                        <a:pt x="191" y="309"/>
                      </a:lnTo>
                      <a:lnTo>
                        <a:pt x="195" y="313"/>
                      </a:lnTo>
                      <a:lnTo>
                        <a:pt x="203" y="313"/>
                      </a:lnTo>
                      <a:lnTo>
                        <a:pt x="207" y="313"/>
                      </a:lnTo>
                      <a:lnTo>
                        <a:pt x="211" y="313"/>
                      </a:lnTo>
                      <a:lnTo>
                        <a:pt x="222" y="313"/>
                      </a:lnTo>
                      <a:lnTo>
                        <a:pt x="230" y="313"/>
                      </a:lnTo>
                      <a:lnTo>
                        <a:pt x="226" y="313"/>
                      </a:lnTo>
                      <a:lnTo>
                        <a:pt x="222" y="321"/>
                      </a:lnTo>
                      <a:lnTo>
                        <a:pt x="215" y="329"/>
                      </a:lnTo>
                      <a:lnTo>
                        <a:pt x="207" y="336"/>
                      </a:lnTo>
                      <a:lnTo>
                        <a:pt x="199" y="344"/>
                      </a:lnTo>
                      <a:lnTo>
                        <a:pt x="191" y="352"/>
                      </a:lnTo>
                      <a:lnTo>
                        <a:pt x="187" y="364"/>
                      </a:lnTo>
                      <a:lnTo>
                        <a:pt x="183" y="372"/>
                      </a:lnTo>
                      <a:lnTo>
                        <a:pt x="183" y="379"/>
                      </a:lnTo>
                      <a:lnTo>
                        <a:pt x="187" y="387"/>
                      </a:lnTo>
                      <a:lnTo>
                        <a:pt x="191" y="395"/>
                      </a:lnTo>
                      <a:lnTo>
                        <a:pt x="195" y="399"/>
                      </a:lnTo>
                      <a:lnTo>
                        <a:pt x="203" y="407"/>
                      </a:lnTo>
                      <a:lnTo>
                        <a:pt x="211" y="411"/>
                      </a:lnTo>
                      <a:lnTo>
                        <a:pt x="222" y="411"/>
                      </a:lnTo>
                      <a:lnTo>
                        <a:pt x="234" y="407"/>
                      </a:lnTo>
                      <a:lnTo>
                        <a:pt x="242" y="403"/>
                      </a:lnTo>
                      <a:lnTo>
                        <a:pt x="254" y="399"/>
                      </a:lnTo>
                      <a:lnTo>
                        <a:pt x="258" y="387"/>
                      </a:lnTo>
                      <a:lnTo>
                        <a:pt x="265" y="379"/>
                      </a:lnTo>
                      <a:lnTo>
                        <a:pt x="269" y="368"/>
                      </a:lnTo>
                      <a:lnTo>
                        <a:pt x="273" y="360"/>
                      </a:lnTo>
                      <a:lnTo>
                        <a:pt x="269" y="348"/>
                      </a:lnTo>
                      <a:lnTo>
                        <a:pt x="265" y="336"/>
                      </a:lnTo>
                      <a:lnTo>
                        <a:pt x="262" y="333"/>
                      </a:lnTo>
                      <a:lnTo>
                        <a:pt x="258" y="329"/>
                      </a:lnTo>
                      <a:lnTo>
                        <a:pt x="250" y="325"/>
                      </a:lnTo>
                      <a:lnTo>
                        <a:pt x="242" y="325"/>
                      </a:lnTo>
                      <a:lnTo>
                        <a:pt x="254" y="321"/>
                      </a:lnTo>
                      <a:lnTo>
                        <a:pt x="262" y="317"/>
                      </a:lnTo>
                      <a:lnTo>
                        <a:pt x="273" y="313"/>
                      </a:lnTo>
                      <a:lnTo>
                        <a:pt x="277" y="305"/>
                      </a:lnTo>
                      <a:lnTo>
                        <a:pt x="281" y="297"/>
                      </a:lnTo>
                      <a:lnTo>
                        <a:pt x="289" y="290"/>
                      </a:lnTo>
                      <a:lnTo>
                        <a:pt x="289" y="278"/>
                      </a:lnTo>
                      <a:lnTo>
                        <a:pt x="289" y="266"/>
                      </a:lnTo>
                      <a:lnTo>
                        <a:pt x="289" y="262"/>
                      </a:lnTo>
                      <a:lnTo>
                        <a:pt x="289" y="254"/>
                      </a:lnTo>
                      <a:lnTo>
                        <a:pt x="285" y="250"/>
                      </a:lnTo>
                      <a:lnTo>
                        <a:pt x="285" y="243"/>
                      </a:lnTo>
                      <a:lnTo>
                        <a:pt x="277" y="235"/>
                      </a:lnTo>
                      <a:lnTo>
                        <a:pt x="273" y="231"/>
                      </a:lnTo>
                      <a:lnTo>
                        <a:pt x="269" y="227"/>
                      </a:lnTo>
                      <a:lnTo>
                        <a:pt x="265" y="223"/>
                      </a:lnTo>
                      <a:lnTo>
                        <a:pt x="262" y="223"/>
                      </a:lnTo>
                      <a:lnTo>
                        <a:pt x="258" y="223"/>
                      </a:lnTo>
                      <a:lnTo>
                        <a:pt x="250" y="223"/>
                      </a:lnTo>
                      <a:lnTo>
                        <a:pt x="242" y="223"/>
                      </a:lnTo>
                      <a:lnTo>
                        <a:pt x="238" y="223"/>
                      </a:lnTo>
                      <a:lnTo>
                        <a:pt x="230" y="231"/>
                      </a:lnTo>
                      <a:lnTo>
                        <a:pt x="234" y="219"/>
                      </a:lnTo>
                      <a:lnTo>
                        <a:pt x="238" y="211"/>
                      </a:lnTo>
                      <a:lnTo>
                        <a:pt x="246" y="204"/>
                      </a:lnTo>
                      <a:lnTo>
                        <a:pt x="250" y="200"/>
                      </a:lnTo>
                      <a:lnTo>
                        <a:pt x="254" y="200"/>
                      </a:lnTo>
                      <a:lnTo>
                        <a:pt x="262" y="200"/>
                      </a:lnTo>
                      <a:lnTo>
                        <a:pt x="265" y="204"/>
                      </a:lnTo>
                      <a:lnTo>
                        <a:pt x="269" y="204"/>
                      </a:lnTo>
                      <a:lnTo>
                        <a:pt x="277" y="211"/>
                      </a:lnTo>
                      <a:lnTo>
                        <a:pt x="289" y="219"/>
                      </a:lnTo>
                      <a:lnTo>
                        <a:pt x="297" y="223"/>
                      </a:lnTo>
                      <a:lnTo>
                        <a:pt x="301" y="231"/>
                      </a:lnTo>
                      <a:lnTo>
                        <a:pt x="308" y="239"/>
                      </a:lnTo>
                      <a:lnTo>
                        <a:pt x="312" y="247"/>
                      </a:lnTo>
                      <a:lnTo>
                        <a:pt x="316" y="254"/>
                      </a:lnTo>
                      <a:lnTo>
                        <a:pt x="320" y="262"/>
                      </a:lnTo>
                      <a:lnTo>
                        <a:pt x="328" y="270"/>
                      </a:lnTo>
                      <a:lnTo>
                        <a:pt x="328" y="282"/>
                      </a:lnTo>
                      <a:lnTo>
                        <a:pt x="332" y="290"/>
                      </a:lnTo>
                      <a:lnTo>
                        <a:pt x="336" y="297"/>
                      </a:lnTo>
                      <a:lnTo>
                        <a:pt x="336" y="309"/>
                      </a:lnTo>
                      <a:lnTo>
                        <a:pt x="340" y="321"/>
                      </a:lnTo>
                      <a:lnTo>
                        <a:pt x="340" y="329"/>
                      </a:lnTo>
                      <a:lnTo>
                        <a:pt x="344" y="340"/>
                      </a:lnTo>
                      <a:lnTo>
                        <a:pt x="344" y="348"/>
                      </a:lnTo>
                      <a:lnTo>
                        <a:pt x="348" y="360"/>
                      </a:lnTo>
                      <a:lnTo>
                        <a:pt x="348" y="368"/>
                      </a:lnTo>
                      <a:lnTo>
                        <a:pt x="348" y="379"/>
                      </a:lnTo>
                      <a:lnTo>
                        <a:pt x="351" y="391"/>
                      </a:lnTo>
                      <a:lnTo>
                        <a:pt x="355" y="399"/>
                      </a:lnTo>
                      <a:lnTo>
                        <a:pt x="355" y="411"/>
                      </a:lnTo>
                      <a:lnTo>
                        <a:pt x="359" y="418"/>
                      </a:lnTo>
                      <a:lnTo>
                        <a:pt x="363" y="430"/>
                      </a:lnTo>
                      <a:lnTo>
                        <a:pt x="367" y="438"/>
                      </a:lnTo>
                      <a:lnTo>
                        <a:pt x="371" y="450"/>
                      </a:lnTo>
                      <a:lnTo>
                        <a:pt x="375" y="458"/>
                      </a:lnTo>
                      <a:lnTo>
                        <a:pt x="383" y="465"/>
                      </a:lnTo>
                      <a:lnTo>
                        <a:pt x="391" y="473"/>
                      </a:lnTo>
                      <a:lnTo>
                        <a:pt x="394" y="473"/>
                      </a:lnTo>
                      <a:lnTo>
                        <a:pt x="402" y="469"/>
                      </a:lnTo>
                      <a:lnTo>
                        <a:pt x="406" y="469"/>
                      </a:lnTo>
                      <a:lnTo>
                        <a:pt x="418" y="465"/>
                      </a:lnTo>
                      <a:lnTo>
                        <a:pt x="422" y="461"/>
                      </a:lnTo>
                      <a:lnTo>
                        <a:pt x="430" y="461"/>
                      </a:lnTo>
                      <a:lnTo>
                        <a:pt x="437" y="461"/>
                      </a:lnTo>
                      <a:lnTo>
                        <a:pt x="449" y="461"/>
                      </a:lnTo>
                      <a:lnTo>
                        <a:pt x="449" y="454"/>
                      </a:lnTo>
                      <a:lnTo>
                        <a:pt x="449" y="446"/>
                      </a:lnTo>
                      <a:lnTo>
                        <a:pt x="449" y="438"/>
                      </a:lnTo>
                      <a:lnTo>
                        <a:pt x="449" y="434"/>
                      </a:lnTo>
                      <a:lnTo>
                        <a:pt x="453" y="442"/>
                      </a:lnTo>
                      <a:lnTo>
                        <a:pt x="457" y="450"/>
                      </a:lnTo>
                      <a:lnTo>
                        <a:pt x="461" y="461"/>
                      </a:lnTo>
                      <a:lnTo>
                        <a:pt x="465" y="469"/>
                      </a:lnTo>
                      <a:lnTo>
                        <a:pt x="473" y="481"/>
                      </a:lnTo>
                      <a:lnTo>
                        <a:pt x="477" y="489"/>
                      </a:lnTo>
                      <a:lnTo>
                        <a:pt x="480" y="501"/>
                      </a:lnTo>
                      <a:lnTo>
                        <a:pt x="484" y="508"/>
                      </a:lnTo>
                      <a:lnTo>
                        <a:pt x="488" y="520"/>
                      </a:lnTo>
                      <a:lnTo>
                        <a:pt x="492" y="528"/>
                      </a:lnTo>
                      <a:lnTo>
                        <a:pt x="496" y="540"/>
                      </a:lnTo>
                      <a:lnTo>
                        <a:pt x="500" y="547"/>
                      </a:lnTo>
                      <a:lnTo>
                        <a:pt x="508" y="555"/>
                      </a:lnTo>
                      <a:lnTo>
                        <a:pt x="512" y="567"/>
                      </a:lnTo>
                      <a:lnTo>
                        <a:pt x="516" y="579"/>
                      </a:lnTo>
                      <a:lnTo>
                        <a:pt x="520" y="587"/>
                      </a:lnTo>
                      <a:lnTo>
                        <a:pt x="520" y="5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92"/>
                <p:cNvSpPr>
                  <a:spLocks/>
                </p:cNvSpPr>
                <p:nvPr/>
              </p:nvSpPr>
              <p:spPr bwMode="auto">
                <a:xfrm>
                  <a:off x="2534" y="-261"/>
                  <a:ext cx="2842" cy="2986"/>
                </a:xfrm>
                <a:custGeom>
                  <a:avLst/>
                  <a:gdLst/>
                  <a:ahLst/>
                  <a:cxnLst>
                    <a:cxn ang="0">
                      <a:pos x="2842" y="2626"/>
                    </a:cxn>
                    <a:cxn ang="0">
                      <a:pos x="2819" y="2759"/>
                    </a:cxn>
                    <a:cxn ang="0">
                      <a:pos x="2736" y="2869"/>
                    </a:cxn>
                    <a:cxn ang="0">
                      <a:pos x="2619" y="2951"/>
                    </a:cxn>
                    <a:cxn ang="0">
                      <a:pos x="2357" y="2982"/>
                    </a:cxn>
                    <a:cxn ang="0">
                      <a:pos x="1884" y="2970"/>
                    </a:cxn>
                    <a:cxn ang="0">
                      <a:pos x="1407" y="2963"/>
                    </a:cxn>
                    <a:cxn ang="0">
                      <a:pos x="930" y="2955"/>
                    </a:cxn>
                    <a:cxn ang="0">
                      <a:pos x="457" y="2947"/>
                    </a:cxn>
                    <a:cxn ang="0">
                      <a:pos x="278" y="2923"/>
                    </a:cxn>
                    <a:cxn ang="0">
                      <a:pos x="192" y="2880"/>
                    </a:cxn>
                    <a:cxn ang="0">
                      <a:pos x="82" y="2787"/>
                    </a:cxn>
                    <a:cxn ang="0">
                      <a:pos x="31" y="2697"/>
                    </a:cxn>
                    <a:cxn ang="0">
                      <a:pos x="4" y="2611"/>
                    </a:cxn>
                    <a:cxn ang="0">
                      <a:pos x="4" y="2509"/>
                    </a:cxn>
                    <a:cxn ang="0">
                      <a:pos x="43" y="2392"/>
                    </a:cxn>
                    <a:cxn ang="0">
                      <a:pos x="223" y="1997"/>
                    </a:cxn>
                    <a:cxn ang="0">
                      <a:pos x="407" y="1606"/>
                    </a:cxn>
                    <a:cxn ang="0">
                      <a:pos x="586" y="1212"/>
                    </a:cxn>
                    <a:cxn ang="0">
                      <a:pos x="770" y="825"/>
                    </a:cxn>
                    <a:cxn ang="0">
                      <a:pos x="903" y="47"/>
                    </a:cxn>
                    <a:cxn ang="0">
                      <a:pos x="954" y="188"/>
                    </a:cxn>
                    <a:cxn ang="0">
                      <a:pos x="1009" y="328"/>
                    </a:cxn>
                    <a:cxn ang="0">
                      <a:pos x="1059" y="469"/>
                    </a:cxn>
                    <a:cxn ang="0">
                      <a:pos x="1110" y="606"/>
                    </a:cxn>
                    <a:cxn ang="0">
                      <a:pos x="973" y="961"/>
                    </a:cxn>
                    <a:cxn ang="0">
                      <a:pos x="778" y="1376"/>
                    </a:cxn>
                    <a:cxn ang="0">
                      <a:pos x="590" y="1786"/>
                    </a:cxn>
                    <a:cxn ang="0">
                      <a:pos x="395" y="2200"/>
                    </a:cxn>
                    <a:cxn ang="0">
                      <a:pos x="242" y="2544"/>
                    </a:cxn>
                    <a:cxn ang="0">
                      <a:pos x="266" y="2642"/>
                    </a:cxn>
                    <a:cxn ang="0">
                      <a:pos x="371" y="2705"/>
                    </a:cxn>
                    <a:cxn ang="0">
                      <a:pos x="2572" y="2705"/>
                    </a:cxn>
                    <a:cxn ang="0">
                      <a:pos x="2600" y="2615"/>
                    </a:cxn>
                    <a:cxn ang="0">
                      <a:pos x="2561" y="2525"/>
                    </a:cxn>
                    <a:cxn ang="0">
                      <a:pos x="2521" y="2435"/>
                    </a:cxn>
                    <a:cxn ang="0">
                      <a:pos x="2482" y="2345"/>
                    </a:cxn>
                    <a:cxn ang="0">
                      <a:pos x="2439" y="2259"/>
                    </a:cxn>
                    <a:cxn ang="0">
                      <a:pos x="2424" y="2181"/>
                    </a:cxn>
                    <a:cxn ang="0">
                      <a:pos x="2478" y="2247"/>
                    </a:cxn>
                    <a:cxn ang="0">
                      <a:pos x="2521" y="2329"/>
                    </a:cxn>
                    <a:cxn ang="0">
                      <a:pos x="2592" y="2267"/>
                    </a:cxn>
                    <a:cxn ang="0">
                      <a:pos x="2545" y="2173"/>
                    </a:cxn>
                    <a:cxn ang="0">
                      <a:pos x="2486" y="2087"/>
                    </a:cxn>
                    <a:cxn ang="0">
                      <a:pos x="2533" y="2009"/>
                    </a:cxn>
                    <a:cxn ang="0">
                      <a:pos x="2502" y="1915"/>
                    </a:cxn>
                    <a:cxn ang="0">
                      <a:pos x="2408" y="1837"/>
                    </a:cxn>
                    <a:cxn ang="0">
                      <a:pos x="2342" y="1794"/>
                    </a:cxn>
                    <a:cxn ang="0">
                      <a:pos x="2299" y="1688"/>
                    </a:cxn>
                    <a:cxn ang="0">
                      <a:pos x="2244" y="1794"/>
                    </a:cxn>
                    <a:cxn ang="0">
                      <a:pos x="2224" y="1747"/>
                    </a:cxn>
                    <a:cxn ang="0">
                      <a:pos x="2244" y="1665"/>
                    </a:cxn>
                    <a:cxn ang="0">
                      <a:pos x="2353" y="1645"/>
                    </a:cxn>
                    <a:cxn ang="0">
                      <a:pos x="2389" y="1704"/>
                    </a:cxn>
                    <a:cxn ang="0">
                      <a:pos x="2412" y="1806"/>
                    </a:cxn>
                    <a:cxn ang="0">
                      <a:pos x="2502" y="1810"/>
                    </a:cxn>
                    <a:cxn ang="0">
                      <a:pos x="2607" y="2040"/>
                    </a:cxn>
                    <a:cxn ang="0">
                      <a:pos x="2697" y="2240"/>
                    </a:cxn>
                    <a:cxn ang="0">
                      <a:pos x="2764" y="2388"/>
                    </a:cxn>
                    <a:cxn ang="0">
                      <a:pos x="2807" y="2486"/>
                    </a:cxn>
                  </a:cxnLst>
                  <a:rect l="0" t="0" r="r" b="b"/>
                  <a:pathLst>
                    <a:path w="2842" h="2986">
                      <a:moveTo>
                        <a:pt x="2811" y="2494"/>
                      </a:moveTo>
                      <a:lnTo>
                        <a:pt x="2815" y="2501"/>
                      </a:lnTo>
                      <a:lnTo>
                        <a:pt x="2819" y="2513"/>
                      </a:lnTo>
                      <a:lnTo>
                        <a:pt x="2822" y="2525"/>
                      </a:lnTo>
                      <a:lnTo>
                        <a:pt x="2826" y="2537"/>
                      </a:lnTo>
                      <a:lnTo>
                        <a:pt x="2830" y="2544"/>
                      </a:lnTo>
                      <a:lnTo>
                        <a:pt x="2830" y="2556"/>
                      </a:lnTo>
                      <a:lnTo>
                        <a:pt x="2834" y="2564"/>
                      </a:lnTo>
                      <a:lnTo>
                        <a:pt x="2838" y="2576"/>
                      </a:lnTo>
                      <a:lnTo>
                        <a:pt x="2838" y="2587"/>
                      </a:lnTo>
                      <a:lnTo>
                        <a:pt x="2838" y="2595"/>
                      </a:lnTo>
                      <a:lnTo>
                        <a:pt x="2842" y="2607"/>
                      </a:lnTo>
                      <a:lnTo>
                        <a:pt x="2842" y="2615"/>
                      </a:lnTo>
                      <a:lnTo>
                        <a:pt x="2842" y="2626"/>
                      </a:lnTo>
                      <a:lnTo>
                        <a:pt x="2842" y="2638"/>
                      </a:lnTo>
                      <a:lnTo>
                        <a:pt x="2842" y="2646"/>
                      </a:lnTo>
                      <a:lnTo>
                        <a:pt x="2842" y="2658"/>
                      </a:lnTo>
                      <a:lnTo>
                        <a:pt x="2842" y="2666"/>
                      </a:lnTo>
                      <a:lnTo>
                        <a:pt x="2838" y="2677"/>
                      </a:lnTo>
                      <a:lnTo>
                        <a:pt x="2838" y="2685"/>
                      </a:lnTo>
                      <a:lnTo>
                        <a:pt x="2838" y="2693"/>
                      </a:lnTo>
                      <a:lnTo>
                        <a:pt x="2834" y="2705"/>
                      </a:lnTo>
                      <a:lnTo>
                        <a:pt x="2830" y="2712"/>
                      </a:lnTo>
                      <a:lnTo>
                        <a:pt x="2830" y="2724"/>
                      </a:lnTo>
                      <a:lnTo>
                        <a:pt x="2826" y="2732"/>
                      </a:lnTo>
                      <a:lnTo>
                        <a:pt x="2822" y="2740"/>
                      </a:lnTo>
                      <a:lnTo>
                        <a:pt x="2822" y="2748"/>
                      </a:lnTo>
                      <a:lnTo>
                        <a:pt x="2819" y="2759"/>
                      </a:lnTo>
                      <a:lnTo>
                        <a:pt x="2811" y="2767"/>
                      </a:lnTo>
                      <a:lnTo>
                        <a:pt x="2807" y="2775"/>
                      </a:lnTo>
                      <a:lnTo>
                        <a:pt x="2803" y="2783"/>
                      </a:lnTo>
                      <a:lnTo>
                        <a:pt x="2799" y="2794"/>
                      </a:lnTo>
                      <a:lnTo>
                        <a:pt x="2795" y="2802"/>
                      </a:lnTo>
                      <a:lnTo>
                        <a:pt x="2791" y="2810"/>
                      </a:lnTo>
                      <a:lnTo>
                        <a:pt x="2783" y="2818"/>
                      </a:lnTo>
                      <a:lnTo>
                        <a:pt x="2779" y="2826"/>
                      </a:lnTo>
                      <a:lnTo>
                        <a:pt x="2772" y="2834"/>
                      </a:lnTo>
                      <a:lnTo>
                        <a:pt x="2764" y="2837"/>
                      </a:lnTo>
                      <a:lnTo>
                        <a:pt x="2760" y="2849"/>
                      </a:lnTo>
                      <a:lnTo>
                        <a:pt x="2752" y="2853"/>
                      </a:lnTo>
                      <a:lnTo>
                        <a:pt x="2748" y="2865"/>
                      </a:lnTo>
                      <a:lnTo>
                        <a:pt x="2736" y="2869"/>
                      </a:lnTo>
                      <a:lnTo>
                        <a:pt x="2733" y="2877"/>
                      </a:lnTo>
                      <a:lnTo>
                        <a:pt x="2725" y="2884"/>
                      </a:lnTo>
                      <a:lnTo>
                        <a:pt x="2717" y="2888"/>
                      </a:lnTo>
                      <a:lnTo>
                        <a:pt x="2709" y="2896"/>
                      </a:lnTo>
                      <a:lnTo>
                        <a:pt x="2701" y="2904"/>
                      </a:lnTo>
                      <a:lnTo>
                        <a:pt x="2693" y="2908"/>
                      </a:lnTo>
                      <a:lnTo>
                        <a:pt x="2686" y="2916"/>
                      </a:lnTo>
                      <a:lnTo>
                        <a:pt x="2678" y="2920"/>
                      </a:lnTo>
                      <a:lnTo>
                        <a:pt x="2670" y="2927"/>
                      </a:lnTo>
                      <a:lnTo>
                        <a:pt x="2658" y="2931"/>
                      </a:lnTo>
                      <a:lnTo>
                        <a:pt x="2650" y="2939"/>
                      </a:lnTo>
                      <a:lnTo>
                        <a:pt x="2639" y="2943"/>
                      </a:lnTo>
                      <a:lnTo>
                        <a:pt x="2631" y="2947"/>
                      </a:lnTo>
                      <a:lnTo>
                        <a:pt x="2619" y="2951"/>
                      </a:lnTo>
                      <a:lnTo>
                        <a:pt x="2611" y="2959"/>
                      </a:lnTo>
                      <a:lnTo>
                        <a:pt x="2600" y="2963"/>
                      </a:lnTo>
                      <a:lnTo>
                        <a:pt x="2592" y="2963"/>
                      </a:lnTo>
                      <a:lnTo>
                        <a:pt x="2580" y="2966"/>
                      </a:lnTo>
                      <a:lnTo>
                        <a:pt x="2568" y="2970"/>
                      </a:lnTo>
                      <a:lnTo>
                        <a:pt x="2561" y="2974"/>
                      </a:lnTo>
                      <a:lnTo>
                        <a:pt x="2549" y="2978"/>
                      </a:lnTo>
                      <a:lnTo>
                        <a:pt x="2537" y="2982"/>
                      </a:lnTo>
                      <a:lnTo>
                        <a:pt x="2529" y="2986"/>
                      </a:lnTo>
                      <a:lnTo>
                        <a:pt x="2494" y="2986"/>
                      </a:lnTo>
                      <a:lnTo>
                        <a:pt x="2459" y="2982"/>
                      </a:lnTo>
                      <a:lnTo>
                        <a:pt x="2424" y="2982"/>
                      </a:lnTo>
                      <a:lnTo>
                        <a:pt x="2392" y="2982"/>
                      </a:lnTo>
                      <a:lnTo>
                        <a:pt x="2357" y="2982"/>
                      </a:lnTo>
                      <a:lnTo>
                        <a:pt x="2326" y="2982"/>
                      </a:lnTo>
                      <a:lnTo>
                        <a:pt x="2291" y="2982"/>
                      </a:lnTo>
                      <a:lnTo>
                        <a:pt x="2256" y="2982"/>
                      </a:lnTo>
                      <a:lnTo>
                        <a:pt x="2220" y="2978"/>
                      </a:lnTo>
                      <a:lnTo>
                        <a:pt x="2189" y="2978"/>
                      </a:lnTo>
                      <a:lnTo>
                        <a:pt x="2154" y="2978"/>
                      </a:lnTo>
                      <a:lnTo>
                        <a:pt x="2123" y="2978"/>
                      </a:lnTo>
                      <a:lnTo>
                        <a:pt x="2088" y="2978"/>
                      </a:lnTo>
                      <a:lnTo>
                        <a:pt x="2052" y="2978"/>
                      </a:lnTo>
                      <a:lnTo>
                        <a:pt x="2017" y="2974"/>
                      </a:lnTo>
                      <a:lnTo>
                        <a:pt x="1986" y="2974"/>
                      </a:lnTo>
                      <a:lnTo>
                        <a:pt x="1951" y="2974"/>
                      </a:lnTo>
                      <a:lnTo>
                        <a:pt x="1916" y="2974"/>
                      </a:lnTo>
                      <a:lnTo>
                        <a:pt x="1884" y="2970"/>
                      </a:lnTo>
                      <a:lnTo>
                        <a:pt x="1849" y="2970"/>
                      </a:lnTo>
                      <a:lnTo>
                        <a:pt x="1814" y="2970"/>
                      </a:lnTo>
                      <a:lnTo>
                        <a:pt x="1779" y="2970"/>
                      </a:lnTo>
                      <a:lnTo>
                        <a:pt x="1744" y="2970"/>
                      </a:lnTo>
                      <a:lnTo>
                        <a:pt x="1712" y="2970"/>
                      </a:lnTo>
                      <a:lnTo>
                        <a:pt x="1677" y="2970"/>
                      </a:lnTo>
                      <a:lnTo>
                        <a:pt x="1646" y="2966"/>
                      </a:lnTo>
                      <a:lnTo>
                        <a:pt x="1611" y="2966"/>
                      </a:lnTo>
                      <a:lnTo>
                        <a:pt x="1575" y="2966"/>
                      </a:lnTo>
                      <a:lnTo>
                        <a:pt x="1540" y="2966"/>
                      </a:lnTo>
                      <a:lnTo>
                        <a:pt x="1509" y="2966"/>
                      </a:lnTo>
                      <a:lnTo>
                        <a:pt x="1474" y="2966"/>
                      </a:lnTo>
                      <a:lnTo>
                        <a:pt x="1439" y="2966"/>
                      </a:lnTo>
                      <a:lnTo>
                        <a:pt x="1407" y="2963"/>
                      </a:lnTo>
                      <a:lnTo>
                        <a:pt x="1372" y="2963"/>
                      </a:lnTo>
                      <a:lnTo>
                        <a:pt x="1337" y="2963"/>
                      </a:lnTo>
                      <a:lnTo>
                        <a:pt x="1306" y="2963"/>
                      </a:lnTo>
                      <a:lnTo>
                        <a:pt x="1270" y="2963"/>
                      </a:lnTo>
                      <a:lnTo>
                        <a:pt x="1235" y="2963"/>
                      </a:lnTo>
                      <a:lnTo>
                        <a:pt x="1200" y="2959"/>
                      </a:lnTo>
                      <a:lnTo>
                        <a:pt x="1169" y="2959"/>
                      </a:lnTo>
                      <a:lnTo>
                        <a:pt x="1134" y="2959"/>
                      </a:lnTo>
                      <a:lnTo>
                        <a:pt x="1102" y="2959"/>
                      </a:lnTo>
                      <a:lnTo>
                        <a:pt x="1067" y="2959"/>
                      </a:lnTo>
                      <a:lnTo>
                        <a:pt x="1032" y="2959"/>
                      </a:lnTo>
                      <a:lnTo>
                        <a:pt x="997" y="2955"/>
                      </a:lnTo>
                      <a:lnTo>
                        <a:pt x="966" y="2955"/>
                      </a:lnTo>
                      <a:lnTo>
                        <a:pt x="930" y="2955"/>
                      </a:lnTo>
                      <a:lnTo>
                        <a:pt x="899" y="2955"/>
                      </a:lnTo>
                      <a:lnTo>
                        <a:pt x="864" y="2955"/>
                      </a:lnTo>
                      <a:lnTo>
                        <a:pt x="829" y="2951"/>
                      </a:lnTo>
                      <a:lnTo>
                        <a:pt x="794" y="2951"/>
                      </a:lnTo>
                      <a:lnTo>
                        <a:pt x="762" y="2951"/>
                      </a:lnTo>
                      <a:lnTo>
                        <a:pt x="727" y="2951"/>
                      </a:lnTo>
                      <a:lnTo>
                        <a:pt x="696" y="2951"/>
                      </a:lnTo>
                      <a:lnTo>
                        <a:pt x="661" y="2951"/>
                      </a:lnTo>
                      <a:lnTo>
                        <a:pt x="625" y="2951"/>
                      </a:lnTo>
                      <a:lnTo>
                        <a:pt x="590" y="2947"/>
                      </a:lnTo>
                      <a:lnTo>
                        <a:pt x="559" y="2947"/>
                      </a:lnTo>
                      <a:lnTo>
                        <a:pt x="524" y="2947"/>
                      </a:lnTo>
                      <a:lnTo>
                        <a:pt x="493" y="2947"/>
                      </a:lnTo>
                      <a:lnTo>
                        <a:pt x="457" y="2947"/>
                      </a:lnTo>
                      <a:lnTo>
                        <a:pt x="422" y="2943"/>
                      </a:lnTo>
                      <a:lnTo>
                        <a:pt x="387" y="2943"/>
                      </a:lnTo>
                      <a:lnTo>
                        <a:pt x="356" y="2943"/>
                      </a:lnTo>
                      <a:lnTo>
                        <a:pt x="348" y="2943"/>
                      </a:lnTo>
                      <a:lnTo>
                        <a:pt x="340" y="2943"/>
                      </a:lnTo>
                      <a:lnTo>
                        <a:pt x="332" y="2939"/>
                      </a:lnTo>
                      <a:lnTo>
                        <a:pt x="328" y="2939"/>
                      </a:lnTo>
                      <a:lnTo>
                        <a:pt x="317" y="2935"/>
                      </a:lnTo>
                      <a:lnTo>
                        <a:pt x="313" y="2931"/>
                      </a:lnTo>
                      <a:lnTo>
                        <a:pt x="305" y="2931"/>
                      </a:lnTo>
                      <a:lnTo>
                        <a:pt x="297" y="2927"/>
                      </a:lnTo>
                      <a:lnTo>
                        <a:pt x="293" y="2927"/>
                      </a:lnTo>
                      <a:lnTo>
                        <a:pt x="285" y="2923"/>
                      </a:lnTo>
                      <a:lnTo>
                        <a:pt x="278" y="2923"/>
                      </a:lnTo>
                      <a:lnTo>
                        <a:pt x="274" y="2920"/>
                      </a:lnTo>
                      <a:lnTo>
                        <a:pt x="266" y="2916"/>
                      </a:lnTo>
                      <a:lnTo>
                        <a:pt x="258" y="2916"/>
                      </a:lnTo>
                      <a:lnTo>
                        <a:pt x="254" y="2912"/>
                      </a:lnTo>
                      <a:lnTo>
                        <a:pt x="246" y="2908"/>
                      </a:lnTo>
                      <a:lnTo>
                        <a:pt x="238" y="2904"/>
                      </a:lnTo>
                      <a:lnTo>
                        <a:pt x="231" y="2904"/>
                      </a:lnTo>
                      <a:lnTo>
                        <a:pt x="227" y="2900"/>
                      </a:lnTo>
                      <a:lnTo>
                        <a:pt x="219" y="2896"/>
                      </a:lnTo>
                      <a:lnTo>
                        <a:pt x="215" y="2892"/>
                      </a:lnTo>
                      <a:lnTo>
                        <a:pt x="207" y="2888"/>
                      </a:lnTo>
                      <a:lnTo>
                        <a:pt x="203" y="2888"/>
                      </a:lnTo>
                      <a:lnTo>
                        <a:pt x="199" y="2884"/>
                      </a:lnTo>
                      <a:lnTo>
                        <a:pt x="192" y="2880"/>
                      </a:lnTo>
                      <a:lnTo>
                        <a:pt x="184" y="2877"/>
                      </a:lnTo>
                      <a:lnTo>
                        <a:pt x="180" y="2873"/>
                      </a:lnTo>
                      <a:lnTo>
                        <a:pt x="172" y="2869"/>
                      </a:lnTo>
                      <a:lnTo>
                        <a:pt x="164" y="2861"/>
                      </a:lnTo>
                      <a:lnTo>
                        <a:pt x="152" y="2853"/>
                      </a:lnTo>
                      <a:lnTo>
                        <a:pt x="149" y="2849"/>
                      </a:lnTo>
                      <a:lnTo>
                        <a:pt x="141" y="2845"/>
                      </a:lnTo>
                      <a:lnTo>
                        <a:pt x="137" y="2837"/>
                      </a:lnTo>
                      <a:lnTo>
                        <a:pt x="133" y="2834"/>
                      </a:lnTo>
                      <a:lnTo>
                        <a:pt x="121" y="2826"/>
                      </a:lnTo>
                      <a:lnTo>
                        <a:pt x="113" y="2818"/>
                      </a:lnTo>
                      <a:lnTo>
                        <a:pt x="102" y="2806"/>
                      </a:lnTo>
                      <a:lnTo>
                        <a:pt x="94" y="2798"/>
                      </a:lnTo>
                      <a:lnTo>
                        <a:pt x="82" y="2787"/>
                      </a:lnTo>
                      <a:lnTo>
                        <a:pt x="74" y="2775"/>
                      </a:lnTo>
                      <a:lnTo>
                        <a:pt x="70" y="2771"/>
                      </a:lnTo>
                      <a:lnTo>
                        <a:pt x="66" y="2763"/>
                      </a:lnTo>
                      <a:lnTo>
                        <a:pt x="63" y="2759"/>
                      </a:lnTo>
                      <a:lnTo>
                        <a:pt x="59" y="2755"/>
                      </a:lnTo>
                      <a:lnTo>
                        <a:pt x="55" y="2748"/>
                      </a:lnTo>
                      <a:lnTo>
                        <a:pt x="55" y="2740"/>
                      </a:lnTo>
                      <a:lnTo>
                        <a:pt x="47" y="2736"/>
                      </a:lnTo>
                      <a:lnTo>
                        <a:pt x="47" y="2728"/>
                      </a:lnTo>
                      <a:lnTo>
                        <a:pt x="43" y="2724"/>
                      </a:lnTo>
                      <a:lnTo>
                        <a:pt x="39" y="2716"/>
                      </a:lnTo>
                      <a:lnTo>
                        <a:pt x="35" y="2709"/>
                      </a:lnTo>
                      <a:lnTo>
                        <a:pt x="35" y="2705"/>
                      </a:lnTo>
                      <a:lnTo>
                        <a:pt x="31" y="2697"/>
                      </a:lnTo>
                      <a:lnTo>
                        <a:pt x="27" y="2689"/>
                      </a:lnTo>
                      <a:lnTo>
                        <a:pt x="23" y="2685"/>
                      </a:lnTo>
                      <a:lnTo>
                        <a:pt x="23" y="2677"/>
                      </a:lnTo>
                      <a:lnTo>
                        <a:pt x="20" y="2669"/>
                      </a:lnTo>
                      <a:lnTo>
                        <a:pt x="16" y="2666"/>
                      </a:lnTo>
                      <a:lnTo>
                        <a:pt x="16" y="2658"/>
                      </a:lnTo>
                      <a:lnTo>
                        <a:pt x="16" y="2654"/>
                      </a:lnTo>
                      <a:lnTo>
                        <a:pt x="12" y="2646"/>
                      </a:lnTo>
                      <a:lnTo>
                        <a:pt x="8" y="2638"/>
                      </a:lnTo>
                      <a:lnTo>
                        <a:pt x="8" y="2634"/>
                      </a:lnTo>
                      <a:lnTo>
                        <a:pt x="8" y="2630"/>
                      </a:lnTo>
                      <a:lnTo>
                        <a:pt x="4" y="2623"/>
                      </a:lnTo>
                      <a:lnTo>
                        <a:pt x="4" y="2615"/>
                      </a:lnTo>
                      <a:lnTo>
                        <a:pt x="4" y="2611"/>
                      </a:lnTo>
                      <a:lnTo>
                        <a:pt x="4" y="2603"/>
                      </a:lnTo>
                      <a:lnTo>
                        <a:pt x="4" y="2599"/>
                      </a:lnTo>
                      <a:lnTo>
                        <a:pt x="0" y="2595"/>
                      </a:lnTo>
                      <a:lnTo>
                        <a:pt x="0" y="2587"/>
                      </a:lnTo>
                      <a:lnTo>
                        <a:pt x="0" y="2583"/>
                      </a:lnTo>
                      <a:lnTo>
                        <a:pt x="0" y="2576"/>
                      </a:lnTo>
                      <a:lnTo>
                        <a:pt x="0" y="2572"/>
                      </a:lnTo>
                      <a:lnTo>
                        <a:pt x="0" y="2564"/>
                      </a:lnTo>
                      <a:lnTo>
                        <a:pt x="0" y="2560"/>
                      </a:lnTo>
                      <a:lnTo>
                        <a:pt x="0" y="2548"/>
                      </a:lnTo>
                      <a:lnTo>
                        <a:pt x="0" y="2540"/>
                      </a:lnTo>
                      <a:lnTo>
                        <a:pt x="0" y="2529"/>
                      </a:lnTo>
                      <a:lnTo>
                        <a:pt x="4" y="2521"/>
                      </a:lnTo>
                      <a:lnTo>
                        <a:pt x="4" y="2509"/>
                      </a:lnTo>
                      <a:lnTo>
                        <a:pt x="4" y="2501"/>
                      </a:lnTo>
                      <a:lnTo>
                        <a:pt x="4" y="2494"/>
                      </a:lnTo>
                      <a:lnTo>
                        <a:pt x="8" y="2486"/>
                      </a:lnTo>
                      <a:lnTo>
                        <a:pt x="8" y="2478"/>
                      </a:lnTo>
                      <a:lnTo>
                        <a:pt x="12" y="2470"/>
                      </a:lnTo>
                      <a:lnTo>
                        <a:pt x="12" y="2462"/>
                      </a:lnTo>
                      <a:lnTo>
                        <a:pt x="16" y="2454"/>
                      </a:lnTo>
                      <a:lnTo>
                        <a:pt x="16" y="2451"/>
                      </a:lnTo>
                      <a:lnTo>
                        <a:pt x="20" y="2447"/>
                      </a:lnTo>
                      <a:lnTo>
                        <a:pt x="23" y="2435"/>
                      </a:lnTo>
                      <a:lnTo>
                        <a:pt x="23" y="2427"/>
                      </a:lnTo>
                      <a:lnTo>
                        <a:pt x="27" y="2419"/>
                      </a:lnTo>
                      <a:lnTo>
                        <a:pt x="31" y="2419"/>
                      </a:lnTo>
                      <a:lnTo>
                        <a:pt x="43" y="2392"/>
                      </a:lnTo>
                      <a:lnTo>
                        <a:pt x="55" y="2365"/>
                      </a:lnTo>
                      <a:lnTo>
                        <a:pt x="70" y="2337"/>
                      </a:lnTo>
                      <a:lnTo>
                        <a:pt x="82" y="2306"/>
                      </a:lnTo>
                      <a:lnTo>
                        <a:pt x="94" y="2279"/>
                      </a:lnTo>
                      <a:lnTo>
                        <a:pt x="109" y="2251"/>
                      </a:lnTo>
                      <a:lnTo>
                        <a:pt x="121" y="2220"/>
                      </a:lnTo>
                      <a:lnTo>
                        <a:pt x="133" y="2197"/>
                      </a:lnTo>
                      <a:lnTo>
                        <a:pt x="145" y="2169"/>
                      </a:lnTo>
                      <a:lnTo>
                        <a:pt x="160" y="2138"/>
                      </a:lnTo>
                      <a:lnTo>
                        <a:pt x="172" y="2111"/>
                      </a:lnTo>
                      <a:lnTo>
                        <a:pt x="184" y="2083"/>
                      </a:lnTo>
                      <a:lnTo>
                        <a:pt x="199" y="2052"/>
                      </a:lnTo>
                      <a:lnTo>
                        <a:pt x="211" y="2028"/>
                      </a:lnTo>
                      <a:lnTo>
                        <a:pt x="223" y="1997"/>
                      </a:lnTo>
                      <a:lnTo>
                        <a:pt x="238" y="1970"/>
                      </a:lnTo>
                      <a:lnTo>
                        <a:pt x="246" y="1942"/>
                      </a:lnTo>
                      <a:lnTo>
                        <a:pt x="262" y="1915"/>
                      </a:lnTo>
                      <a:lnTo>
                        <a:pt x="274" y="1884"/>
                      </a:lnTo>
                      <a:lnTo>
                        <a:pt x="289" y="1860"/>
                      </a:lnTo>
                      <a:lnTo>
                        <a:pt x="301" y="1829"/>
                      </a:lnTo>
                      <a:lnTo>
                        <a:pt x="317" y="1802"/>
                      </a:lnTo>
                      <a:lnTo>
                        <a:pt x="328" y="1774"/>
                      </a:lnTo>
                      <a:lnTo>
                        <a:pt x="340" y="1747"/>
                      </a:lnTo>
                      <a:lnTo>
                        <a:pt x="352" y="1720"/>
                      </a:lnTo>
                      <a:lnTo>
                        <a:pt x="367" y="1688"/>
                      </a:lnTo>
                      <a:lnTo>
                        <a:pt x="379" y="1661"/>
                      </a:lnTo>
                      <a:lnTo>
                        <a:pt x="391" y="1634"/>
                      </a:lnTo>
                      <a:lnTo>
                        <a:pt x="407" y="1606"/>
                      </a:lnTo>
                      <a:lnTo>
                        <a:pt x="418" y="1579"/>
                      </a:lnTo>
                      <a:lnTo>
                        <a:pt x="430" y="1552"/>
                      </a:lnTo>
                      <a:lnTo>
                        <a:pt x="446" y="1524"/>
                      </a:lnTo>
                      <a:lnTo>
                        <a:pt x="457" y="1497"/>
                      </a:lnTo>
                      <a:lnTo>
                        <a:pt x="473" y="1466"/>
                      </a:lnTo>
                      <a:lnTo>
                        <a:pt x="485" y="1438"/>
                      </a:lnTo>
                      <a:lnTo>
                        <a:pt x="496" y="1411"/>
                      </a:lnTo>
                      <a:lnTo>
                        <a:pt x="512" y="1384"/>
                      </a:lnTo>
                      <a:lnTo>
                        <a:pt x="520" y="1356"/>
                      </a:lnTo>
                      <a:lnTo>
                        <a:pt x="536" y="1329"/>
                      </a:lnTo>
                      <a:lnTo>
                        <a:pt x="551" y="1298"/>
                      </a:lnTo>
                      <a:lnTo>
                        <a:pt x="559" y="1270"/>
                      </a:lnTo>
                      <a:lnTo>
                        <a:pt x="575" y="1243"/>
                      </a:lnTo>
                      <a:lnTo>
                        <a:pt x="586" y="1212"/>
                      </a:lnTo>
                      <a:lnTo>
                        <a:pt x="602" y="1188"/>
                      </a:lnTo>
                      <a:lnTo>
                        <a:pt x="614" y="1157"/>
                      </a:lnTo>
                      <a:lnTo>
                        <a:pt x="629" y="1130"/>
                      </a:lnTo>
                      <a:lnTo>
                        <a:pt x="641" y="1102"/>
                      </a:lnTo>
                      <a:lnTo>
                        <a:pt x="657" y="1075"/>
                      </a:lnTo>
                      <a:lnTo>
                        <a:pt x="665" y="1047"/>
                      </a:lnTo>
                      <a:lnTo>
                        <a:pt x="680" y="1020"/>
                      </a:lnTo>
                      <a:lnTo>
                        <a:pt x="692" y="989"/>
                      </a:lnTo>
                      <a:lnTo>
                        <a:pt x="704" y="965"/>
                      </a:lnTo>
                      <a:lnTo>
                        <a:pt x="719" y="934"/>
                      </a:lnTo>
                      <a:lnTo>
                        <a:pt x="731" y="907"/>
                      </a:lnTo>
                      <a:lnTo>
                        <a:pt x="743" y="879"/>
                      </a:lnTo>
                      <a:lnTo>
                        <a:pt x="758" y="852"/>
                      </a:lnTo>
                      <a:lnTo>
                        <a:pt x="770" y="825"/>
                      </a:lnTo>
                      <a:lnTo>
                        <a:pt x="786" y="797"/>
                      </a:lnTo>
                      <a:lnTo>
                        <a:pt x="797" y="766"/>
                      </a:lnTo>
                      <a:lnTo>
                        <a:pt x="809" y="739"/>
                      </a:lnTo>
                      <a:lnTo>
                        <a:pt x="825" y="711"/>
                      </a:lnTo>
                      <a:lnTo>
                        <a:pt x="837" y="684"/>
                      </a:lnTo>
                      <a:lnTo>
                        <a:pt x="848" y="657"/>
                      </a:lnTo>
                      <a:lnTo>
                        <a:pt x="864" y="625"/>
                      </a:lnTo>
                      <a:lnTo>
                        <a:pt x="661" y="82"/>
                      </a:lnTo>
                      <a:lnTo>
                        <a:pt x="887" y="0"/>
                      </a:lnTo>
                      <a:lnTo>
                        <a:pt x="891" y="8"/>
                      </a:lnTo>
                      <a:lnTo>
                        <a:pt x="895" y="20"/>
                      </a:lnTo>
                      <a:lnTo>
                        <a:pt x="899" y="27"/>
                      </a:lnTo>
                      <a:lnTo>
                        <a:pt x="903" y="39"/>
                      </a:lnTo>
                      <a:lnTo>
                        <a:pt x="903" y="47"/>
                      </a:lnTo>
                      <a:lnTo>
                        <a:pt x="907" y="59"/>
                      </a:lnTo>
                      <a:lnTo>
                        <a:pt x="911" y="66"/>
                      </a:lnTo>
                      <a:lnTo>
                        <a:pt x="915" y="78"/>
                      </a:lnTo>
                      <a:lnTo>
                        <a:pt x="919" y="86"/>
                      </a:lnTo>
                      <a:lnTo>
                        <a:pt x="923" y="98"/>
                      </a:lnTo>
                      <a:lnTo>
                        <a:pt x="926" y="106"/>
                      </a:lnTo>
                      <a:lnTo>
                        <a:pt x="930" y="117"/>
                      </a:lnTo>
                      <a:lnTo>
                        <a:pt x="934" y="129"/>
                      </a:lnTo>
                      <a:lnTo>
                        <a:pt x="938" y="137"/>
                      </a:lnTo>
                      <a:lnTo>
                        <a:pt x="942" y="149"/>
                      </a:lnTo>
                      <a:lnTo>
                        <a:pt x="942" y="160"/>
                      </a:lnTo>
                      <a:lnTo>
                        <a:pt x="950" y="168"/>
                      </a:lnTo>
                      <a:lnTo>
                        <a:pt x="954" y="180"/>
                      </a:lnTo>
                      <a:lnTo>
                        <a:pt x="954" y="188"/>
                      </a:lnTo>
                      <a:lnTo>
                        <a:pt x="958" y="199"/>
                      </a:lnTo>
                      <a:lnTo>
                        <a:pt x="962" y="207"/>
                      </a:lnTo>
                      <a:lnTo>
                        <a:pt x="966" y="219"/>
                      </a:lnTo>
                      <a:lnTo>
                        <a:pt x="969" y="227"/>
                      </a:lnTo>
                      <a:lnTo>
                        <a:pt x="973" y="238"/>
                      </a:lnTo>
                      <a:lnTo>
                        <a:pt x="977" y="246"/>
                      </a:lnTo>
                      <a:lnTo>
                        <a:pt x="981" y="258"/>
                      </a:lnTo>
                      <a:lnTo>
                        <a:pt x="985" y="266"/>
                      </a:lnTo>
                      <a:lnTo>
                        <a:pt x="989" y="278"/>
                      </a:lnTo>
                      <a:lnTo>
                        <a:pt x="993" y="289"/>
                      </a:lnTo>
                      <a:lnTo>
                        <a:pt x="997" y="297"/>
                      </a:lnTo>
                      <a:lnTo>
                        <a:pt x="1001" y="309"/>
                      </a:lnTo>
                      <a:lnTo>
                        <a:pt x="1005" y="321"/>
                      </a:lnTo>
                      <a:lnTo>
                        <a:pt x="1009" y="328"/>
                      </a:lnTo>
                      <a:lnTo>
                        <a:pt x="1012" y="340"/>
                      </a:lnTo>
                      <a:lnTo>
                        <a:pt x="1016" y="348"/>
                      </a:lnTo>
                      <a:lnTo>
                        <a:pt x="1020" y="360"/>
                      </a:lnTo>
                      <a:lnTo>
                        <a:pt x="1024" y="367"/>
                      </a:lnTo>
                      <a:lnTo>
                        <a:pt x="1028" y="379"/>
                      </a:lnTo>
                      <a:lnTo>
                        <a:pt x="1032" y="387"/>
                      </a:lnTo>
                      <a:lnTo>
                        <a:pt x="1032" y="399"/>
                      </a:lnTo>
                      <a:lnTo>
                        <a:pt x="1036" y="407"/>
                      </a:lnTo>
                      <a:lnTo>
                        <a:pt x="1044" y="418"/>
                      </a:lnTo>
                      <a:lnTo>
                        <a:pt x="1044" y="426"/>
                      </a:lnTo>
                      <a:lnTo>
                        <a:pt x="1048" y="438"/>
                      </a:lnTo>
                      <a:lnTo>
                        <a:pt x="1052" y="449"/>
                      </a:lnTo>
                      <a:lnTo>
                        <a:pt x="1055" y="457"/>
                      </a:lnTo>
                      <a:lnTo>
                        <a:pt x="1059" y="469"/>
                      </a:lnTo>
                      <a:lnTo>
                        <a:pt x="1063" y="477"/>
                      </a:lnTo>
                      <a:lnTo>
                        <a:pt x="1067" y="489"/>
                      </a:lnTo>
                      <a:lnTo>
                        <a:pt x="1071" y="496"/>
                      </a:lnTo>
                      <a:lnTo>
                        <a:pt x="1075" y="508"/>
                      </a:lnTo>
                      <a:lnTo>
                        <a:pt x="1079" y="516"/>
                      </a:lnTo>
                      <a:lnTo>
                        <a:pt x="1083" y="528"/>
                      </a:lnTo>
                      <a:lnTo>
                        <a:pt x="1087" y="535"/>
                      </a:lnTo>
                      <a:lnTo>
                        <a:pt x="1091" y="547"/>
                      </a:lnTo>
                      <a:lnTo>
                        <a:pt x="1091" y="559"/>
                      </a:lnTo>
                      <a:lnTo>
                        <a:pt x="1098" y="567"/>
                      </a:lnTo>
                      <a:lnTo>
                        <a:pt x="1098" y="578"/>
                      </a:lnTo>
                      <a:lnTo>
                        <a:pt x="1102" y="586"/>
                      </a:lnTo>
                      <a:lnTo>
                        <a:pt x="1106" y="598"/>
                      </a:lnTo>
                      <a:lnTo>
                        <a:pt x="1110" y="606"/>
                      </a:lnTo>
                      <a:lnTo>
                        <a:pt x="1114" y="618"/>
                      </a:lnTo>
                      <a:lnTo>
                        <a:pt x="1118" y="625"/>
                      </a:lnTo>
                      <a:lnTo>
                        <a:pt x="1122" y="637"/>
                      </a:lnTo>
                      <a:lnTo>
                        <a:pt x="1106" y="668"/>
                      </a:lnTo>
                      <a:lnTo>
                        <a:pt x="1095" y="696"/>
                      </a:lnTo>
                      <a:lnTo>
                        <a:pt x="1079" y="727"/>
                      </a:lnTo>
                      <a:lnTo>
                        <a:pt x="1067" y="754"/>
                      </a:lnTo>
                      <a:lnTo>
                        <a:pt x="1052" y="786"/>
                      </a:lnTo>
                      <a:lnTo>
                        <a:pt x="1040" y="813"/>
                      </a:lnTo>
                      <a:lnTo>
                        <a:pt x="1028" y="844"/>
                      </a:lnTo>
                      <a:lnTo>
                        <a:pt x="1012" y="872"/>
                      </a:lnTo>
                      <a:lnTo>
                        <a:pt x="997" y="903"/>
                      </a:lnTo>
                      <a:lnTo>
                        <a:pt x="985" y="930"/>
                      </a:lnTo>
                      <a:lnTo>
                        <a:pt x="973" y="961"/>
                      </a:lnTo>
                      <a:lnTo>
                        <a:pt x="958" y="989"/>
                      </a:lnTo>
                      <a:lnTo>
                        <a:pt x="942" y="1020"/>
                      </a:lnTo>
                      <a:lnTo>
                        <a:pt x="930" y="1047"/>
                      </a:lnTo>
                      <a:lnTo>
                        <a:pt x="919" y="1079"/>
                      </a:lnTo>
                      <a:lnTo>
                        <a:pt x="903" y="1110"/>
                      </a:lnTo>
                      <a:lnTo>
                        <a:pt x="887" y="1137"/>
                      </a:lnTo>
                      <a:lnTo>
                        <a:pt x="876" y="1169"/>
                      </a:lnTo>
                      <a:lnTo>
                        <a:pt x="864" y="1200"/>
                      </a:lnTo>
                      <a:lnTo>
                        <a:pt x="848" y="1227"/>
                      </a:lnTo>
                      <a:lnTo>
                        <a:pt x="837" y="1259"/>
                      </a:lnTo>
                      <a:lnTo>
                        <a:pt x="821" y="1286"/>
                      </a:lnTo>
                      <a:lnTo>
                        <a:pt x="809" y="1317"/>
                      </a:lnTo>
                      <a:lnTo>
                        <a:pt x="794" y="1345"/>
                      </a:lnTo>
                      <a:lnTo>
                        <a:pt x="778" y="1376"/>
                      </a:lnTo>
                      <a:lnTo>
                        <a:pt x="766" y="1403"/>
                      </a:lnTo>
                      <a:lnTo>
                        <a:pt x="754" y="1434"/>
                      </a:lnTo>
                      <a:lnTo>
                        <a:pt x="739" y="1462"/>
                      </a:lnTo>
                      <a:lnTo>
                        <a:pt x="727" y="1493"/>
                      </a:lnTo>
                      <a:lnTo>
                        <a:pt x="711" y="1520"/>
                      </a:lnTo>
                      <a:lnTo>
                        <a:pt x="700" y="1552"/>
                      </a:lnTo>
                      <a:lnTo>
                        <a:pt x="684" y="1579"/>
                      </a:lnTo>
                      <a:lnTo>
                        <a:pt x="668" y="1610"/>
                      </a:lnTo>
                      <a:lnTo>
                        <a:pt x="657" y="1642"/>
                      </a:lnTo>
                      <a:lnTo>
                        <a:pt x="645" y="1669"/>
                      </a:lnTo>
                      <a:lnTo>
                        <a:pt x="629" y="1700"/>
                      </a:lnTo>
                      <a:lnTo>
                        <a:pt x="614" y="1728"/>
                      </a:lnTo>
                      <a:lnTo>
                        <a:pt x="602" y="1759"/>
                      </a:lnTo>
                      <a:lnTo>
                        <a:pt x="590" y="1786"/>
                      </a:lnTo>
                      <a:lnTo>
                        <a:pt x="575" y="1817"/>
                      </a:lnTo>
                      <a:lnTo>
                        <a:pt x="559" y="1845"/>
                      </a:lnTo>
                      <a:lnTo>
                        <a:pt x="547" y="1872"/>
                      </a:lnTo>
                      <a:lnTo>
                        <a:pt x="532" y="1903"/>
                      </a:lnTo>
                      <a:lnTo>
                        <a:pt x="520" y="1935"/>
                      </a:lnTo>
                      <a:lnTo>
                        <a:pt x="504" y="1962"/>
                      </a:lnTo>
                      <a:lnTo>
                        <a:pt x="493" y="1993"/>
                      </a:lnTo>
                      <a:lnTo>
                        <a:pt x="481" y="2025"/>
                      </a:lnTo>
                      <a:lnTo>
                        <a:pt x="465" y="2052"/>
                      </a:lnTo>
                      <a:lnTo>
                        <a:pt x="450" y="2083"/>
                      </a:lnTo>
                      <a:lnTo>
                        <a:pt x="438" y="2114"/>
                      </a:lnTo>
                      <a:lnTo>
                        <a:pt x="426" y="2142"/>
                      </a:lnTo>
                      <a:lnTo>
                        <a:pt x="410" y="2173"/>
                      </a:lnTo>
                      <a:lnTo>
                        <a:pt x="395" y="2200"/>
                      </a:lnTo>
                      <a:lnTo>
                        <a:pt x="383" y="2232"/>
                      </a:lnTo>
                      <a:lnTo>
                        <a:pt x="371" y="2259"/>
                      </a:lnTo>
                      <a:lnTo>
                        <a:pt x="356" y="2290"/>
                      </a:lnTo>
                      <a:lnTo>
                        <a:pt x="340" y="2318"/>
                      </a:lnTo>
                      <a:lnTo>
                        <a:pt x="328" y="2349"/>
                      </a:lnTo>
                      <a:lnTo>
                        <a:pt x="317" y="2376"/>
                      </a:lnTo>
                      <a:lnTo>
                        <a:pt x="301" y="2408"/>
                      </a:lnTo>
                      <a:lnTo>
                        <a:pt x="289" y="2435"/>
                      </a:lnTo>
                      <a:lnTo>
                        <a:pt x="274" y="2466"/>
                      </a:lnTo>
                      <a:lnTo>
                        <a:pt x="262" y="2494"/>
                      </a:lnTo>
                      <a:lnTo>
                        <a:pt x="246" y="2525"/>
                      </a:lnTo>
                      <a:lnTo>
                        <a:pt x="246" y="2529"/>
                      </a:lnTo>
                      <a:lnTo>
                        <a:pt x="242" y="2537"/>
                      </a:lnTo>
                      <a:lnTo>
                        <a:pt x="242" y="2544"/>
                      </a:lnTo>
                      <a:lnTo>
                        <a:pt x="242" y="2548"/>
                      </a:lnTo>
                      <a:lnTo>
                        <a:pt x="238" y="2556"/>
                      </a:lnTo>
                      <a:lnTo>
                        <a:pt x="238" y="2564"/>
                      </a:lnTo>
                      <a:lnTo>
                        <a:pt x="238" y="2572"/>
                      </a:lnTo>
                      <a:lnTo>
                        <a:pt x="242" y="2580"/>
                      </a:lnTo>
                      <a:lnTo>
                        <a:pt x="242" y="2583"/>
                      </a:lnTo>
                      <a:lnTo>
                        <a:pt x="242" y="2591"/>
                      </a:lnTo>
                      <a:lnTo>
                        <a:pt x="246" y="2599"/>
                      </a:lnTo>
                      <a:lnTo>
                        <a:pt x="246" y="2607"/>
                      </a:lnTo>
                      <a:lnTo>
                        <a:pt x="254" y="2615"/>
                      </a:lnTo>
                      <a:lnTo>
                        <a:pt x="254" y="2619"/>
                      </a:lnTo>
                      <a:lnTo>
                        <a:pt x="258" y="2630"/>
                      </a:lnTo>
                      <a:lnTo>
                        <a:pt x="262" y="2634"/>
                      </a:lnTo>
                      <a:lnTo>
                        <a:pt x="266" y="2642"/>
                      </a:lnTo>
                      <a:lnTo>
                        <a:pt x="274" y="2646"/>
                      </a:lnTo>
                      <a:lnTo>
                        <a:pt x="278" y="2654"/>
                      </a:lnTo>
                      <a:lnTo>
                        <a:pt x="285" y="2658"/>
                      </a:lnTo>
                      <a:lnTo>
                        <a:pt x="289" y="2666"/>
                      </a:lnTo>
                      <a:lnTo>
                        <a:pt x="297" y="2669"/>
                      </a:lnTo>
                      <a:lnTo>
                        <a:pt x="301" y="2677"/>
                      </a:lnTo>
                      <a:lnTo>
                        <a:pt x="313" y="2681"/>
                      </a:lnTo>
                      <a:lnTo>
                        <a:pt x="317" y="2685"/>
                      </a:lnTo>
                      <a:lnTo>
                        <a:pt x="328" y="2689"/>
                      </a:lnTo>
                      <a:lnTo>
                        <a:pt x="336" y="2693"/>
                      </a:lnTo>
                      <a:lnTo>
                        <a:pt x="344" y="2697"/>
                      </a:lnTo>
                      <a:lnTo>
                        <a:pt x="352" y="2701"/>
                      </a:lnTo>
                      <a:lnTo>
                        <a:pt x="364" y="2701"/>
                      </a:lnTo>
                      <a:lnTo>
                        <a:pt x="371" y="2705"/>
                      </a:lnTo>
                      <a:lnTo>
                        <a:pt x="383" y="2705"/>
                      </a:lnTo>
                      <a:lnTo>
                        <a:pt x="2490" y="2748"/>
                      </a:lnTo>
                      <a:lnTo>
                        <a:pt x="2498" y="2744"/>
                      </a:lnTo>
                      <a:lnTo>
                        <a:pt x="2510" y="2740"/>
                      </a:lnTo>
                      <a:lnTo>
                        <a:pt x="2514" y="2736"/>
                      </a:lnTo>
                      <a:lnTo>
                        <a:pt x="2525" y="2732"/>
                      </a:lnTo>
                      <a:lnTo>
                        <a:pt x="2529" y="2728"/>
                      </a:lnTo>
                      <a:lnTo>
                        <a:pt x="2537" y="2728"/>
                      </a:lnTo>
                      <a:lnTo>
                        <a:pt x="2545" y="2724"/>
                      </a:lnTo>
                      <a:lnTo>
                        <a:pt x="2549" y="2720"/>
                      </a:lnTo>
                      <a:lnTo>
                        <a:pt x="2553" y="2716"/>
                      </a:lnTo>
                      <a:lnTo>
                        <a:pt x="2561" y="2712"/>
                      </a:lnTo>
                      <a:lnTo>
                        <a:pt x="2564" y="2709"/>
                      </a:lnTo>
                      <a:lnTo>
                        <a:pt x="2572" y="2705"/>
                      </a:lnTo>
                      <a:lnTo>
                        <a:pt x="2580" y="2697"/>
                      </a:lnTo>
                      <a:lnTo>
                        <a:pt x="2588" y="2685"/>
                      </a:lnTo>
                      <a:lnTo>
                        <a:pt x="2588" y="2681"/>
                      </a:lnTo>
                      <a:lnTo>
                        <a:pt x="2592" y="2677"/>
                      </a:lnTo>
                      <a:lnTo>
                        <a:pt x="2596" y="2669"/>
                      </a:lnTo>
                      <a:lnTo>
                        <a:pt x="2596" y="2666"/>
                      </a:lnTo>
                      <a:lnTo>
                        <a:pt x="2600" y="2658"/>
                      </a:lnTo>
                      <a:lnTo>
                        <a:pt x="2600" y="2654"/>
                      </a:lnTo>
                      <a:lnTo>
                        <a:pt x="2600" y="2646"/>
                      </a:lnTo>
                      <a:lnTo>
                        <a:pt x="2600" y="2642"/>
                      </a:lnTo>
                      <a:lnTo>
                        <a:pt x="2600" y="2634"/>
                      </a:lnTo>
                      <a:lnTo>
                        <a:pt x="2600" y="2630"/>
                      </a:lnTo>
                      <a:lnTo>
                        <a:pt x="2600" y="2619"/>
                      </a:lnTo>
                      <a:lnTo>
                        <a:pt x="2600" y="2615"/>
                      </a:lnTo>
                      <a:lnTo>
                        <a:pt x="2596" y="2607"/>
                      </a:lnTo>
                      <a:lnTo>
                        <a:pt x="2596" y="2599"/>
                      </a:lnTo>
                      <a:lnTo>
                        <a:pt x="2592" y="2595"/>
                      </a:lnTo>
                      <a:lnTo>
                        <a:pt x="2588" y="2587"/>
                      </a:lnTo>
                      <a:lnTo>
                        <a:pt x="2588" y="2580"/>
                      </a:lnTo>
                      <a:lnTo>
                        <a:pt x="2584" y="2576"/>
                      </a:lnTo>
                      <a:lnTo>
                        <a:pt x="2580" y="2568"/>
                      </a:lnTo>
                      <a:lnTo>
                        <a:pt x="2580" y="2560"/>
                      </a:lnTo>
                      <a:lnTo>
                        <a:pt x="2576" y="2556"/>
                      </a:lnTo>
                      <a:lnTo>
                        <a:pt x="2572" y="2548"/>
                      </a:lnTo>
                      <a:lnTo>
                        <a:pt x="2568" y="2540"/>
                      </a:lnTo>
                      <a:lnTo>
                        <a:pt x="2568" y="2537"/>
                      </a:lnTo>
                      <a:lnTo>
                        <a:pt x="2564" y="2529"/>
                      </a:lnTo>
                      <a:lnTo>
                        <a:pt x="2561" y="2525"/>
                      </a:lnTo>
                      <a:lnTo>
                        <a:pt x="2561" y="2517"/>
                      </a:lnTo>
                      <a:lnTo>
                        <a:pt x="2553" y="2509"/>
                      </a:lnTo>
                      <a:lnTo>
                        <a:pt x="2553" y="2505"/>
                      </a:lnTo>
                      <a:lnTo>
                        <a:pt x="2549" y="2497"/>
                      </a:lnTo>
                      <a:lnTo>
                        <a:pt x="2545" y="2490"/>
                      </a:lnTo>
                      <a:lnTo>
                        <a:pt x="2545" y="2486"/>
                      </a:lnTo>
                      <a:lnTo>
                        <a:pt x="2541" y="2482"/>
                      </a:lnTo>
                      <a:lnTo>
                        <a:pt x="2537" y="2474"/>
                      </a:lnTo>
                      <a:lnTo>
                        <a:pt x="2533" y="2466"/>
                      </a:lnTo>
                      <a:lnTo>
                        <a:pt x="2533" y="2462"/>
                      </a:lnTo>
                      <a:lnTo>
                        <a:pt x="2529" y="2454"/>
                      </a:lnTo>
                      <a:lnTo>
                        <a:pt x="2525" y="2447"/>
                      </a:lnTo>
                      <a:lnTo>
                        <a:pt x="2525" y="2439"/>
                      </a:lnTo>
                      <a:lnTo>
                        <a:pt x="2521" y="2435"/>
                      </a:lnTo>
                      <a:lnTo>
                        <a:pt x="2518" y="2431"/>
                      </a:lnTo>
                      <a:lnTo>
                        <a:pt x="2514" y="2423"/>
                      </a:lnTo>
                      <a:lnTo>
                        <a:pt x="2514" y="2415"/>
                      </a:lnTo>
                      <a:lnTo>
                        <a:pt x="2510" y="2411"/>
                      </a:lnTo>
                      <a:lnTo>
                        <a:pt x="2506" y="2404"/>
                      </a:lnTo>
                      <a:lnTo>
                        <a:pt x="2506" y="2396"/>
                      </a:lnTo>
                      <a:lnTo>
                        <a:pt x="2498" y="2392"/>
                      </a:lnTo>
                      <a:lnTo>
                        <a:pt x="2498" y="2384"/>
                      </a:lnTo>
                      <a:lnTo>
                        <a:pt x="2494" y="2380"/>
                      </a:lnTo>
                      <a:lnTo>
                        <a:pt x="2494" y="2372"/>
                      </a:lnTo>
                      <a:lnTo>
                        <a:pt x="2490" y="2365"/>
                      </a:lnTo>
                      <a:lnTo>
                        <a:pt x="2486" y="2361"/>
                      </a:lnTo>
                      <a:lnTo>
                        <a:pt x="2482" y="2353"/>
                      </a:lnTo>
                      <a:lnTo>
                        <a:pt x="2482" y="2345"/>
                      </a:lnTo>
                      <a:lnTo>
                        <a:pt x="2478" y="2341"/>
                      </a:lnTo>
                      <a:lnTo>
                        <a:pt x="2475" y="2333"/>
                      </a:lnTo>
                      <a:lnTo>
                        <a:pt x="2471" y="2325"/>
                      </a:lnTo>
                      <a:lnTo>
                        <a:pt x="2471" y="2322"/>
                      </a:lnTo>
                      <a:lnTo>
                        <a:pt x="2467" y="2314"/>
                      </a:lnTo>
                      <a:lnTo>
                        <a:pt x="2463" y="2310"/>
                      </a:lnTo>
                      <a:lnTo>
                        <a:pt x="2459" y="2302"/>
                      </a:lnTo>
                      <a:lnTo>
                        <a:pt x="2459" y="2298"/>
                      </a:lnTo>
                      <a:lnTo>
                        <a:pt x="2455" y="2290"/>
                      </a:lnTo>
                      <a:lnTo>
                        <a:pt x="2455" y="2283"/>
                      </a:lnTo>
                      <a:lnTo>
                        <a:pt x="2451" y="2275"/>
                      </a:lnTo>
                      <a:lnTo>
                        <a:pt x="2447" y="2271"/>
                      </a:lnTo>
                      <a:lnTo>
                        <a:pt x="2443" y="2263"/>
                      </a:lnTo>
                      <a:lnTo>
                        <a:pt x="2439" y="2259"/>
                      </a:lnTo>
                      <a:lnTo>
                        <a:pt x="2439" y="2251"/>
                      </a:lnTo>
                      <a:lnTo>
                        <a:pt x="2435" y="2247"/>
                      </a:lnTo>
                      <a:lnTo>
                        <a:pt x="2432" y="2240"/>
                      </a:lnTo>
                      <a:lnTo>
                        <a:pt x="2428" y="2232"/>
                      </a:lnTo>
                      <a:lnTo>
                        <a:pt x="2428" y="2228"/>
                      </a:lnTo>
                      <a:lnTo>
                        <a:pt x="2424" y="2220"/>
                      </a:lnTo>
                      <a:lnTo>
                        <a:pt x="2420" y="2212"/>
                      </a:lnTo>
                      <a:lnTo>
                        <a:pt x="2420" y="2208"/>
                      </a:lnTo>
                      <a:lnTo>
                        <a:pt x="2416" y="2200"/>
                      </a:lnTo>
                      <a:lnTo>
                        <a:pt x="2412" y="2197"/>
                      </a:lnTo>
                      <a:lnTo>
                        <a:pt x="2408" y="2189"/>
                      </a:lnTo>
                      <a:lnTo>
                        <a:pt x="2408" y="2181"/>
                      </a:lnTo>
                      <a:lnTo>
                        <a:pt x="2416" y="2181"/>
                      </a:lnTo>
                      <a:lnTo>
                        <a:pt x="2424" y="2181"/>
                      </a:lnTo>
                      <a:lnTo>
                        <a:pt x="2435" y="2181"/>
                      </a:lnTo>
                      <a:lnTo>
                        <a:pt x="2439" y="2189"/>
                      </a:lnTo>
                      <a:lnTo>
                        <a:pt x="2447" y="2189"/>
                      </a:lnTo>
                      <a:lnTo>
                        <a:pt x="2451" y="2193"/>
                      </a:lnTo>
                      <a:lnTo>
                        <a:pt x="2455" y="2193"/>
                      </a:lnTo>
                      <a:lnTo>
                        <a:pt x="2459" y="2200"/>
                      </a:lnTo>
                      <a:lnTo>
                        <a:pt x="2463" y="2200"/>
                      </a:lnTo>
                      <a:lnTo>
                        <a:pt x="2467" y="2208"/>
                      </a:lnTo>
                      <a:lnTo>
                        <a:pt x="2471" y="2212"/>
                      </a:lnTo>
                      <a:lnTo>
                        <a:pt x="2471" y="2220"/>
                      </a:lnTo>
                      <a:lnTo>
                        <a:pt x="2475" y="2228"/>
                      </a:lnTo>
                      <a:lnTo>
                        <a:pt x="2475" y="2232"/>
                      </a:lnTo>
                      <a:lnTo>
                        <a:pt x="2475" y="2240"/>
                      </a:lnTo>
                      <a:lnTo>
                        <a:pt x="2478" y="2247"/>
                      </a:lnTo>
                      <a:lnTo>
                        <a:pt x="2478" y="2251"/>
                      </a:lnTo>
                      <a:lnTo>
                        <a:pt x="2478" y="2259"/>
                      </a:lnTo>
                      <a:lnTo>
                        <a:pt x="2478" y="2267"/>
                      </a:lnTo>
                      <a:lnTo>
                        <a:pt x="2482" y="2271"/>
                      </a:lnTo>
                      <a:lnTo>
                        <a:pt x="2482" y="2279"/>
                      </a:lnTo>
                      <a:lnTo>
                        <a:pt x="2482" y="2286"/>
                      </a:lnTo>
                      <a:lnTo>
                        <a:pt x="2490" y="2290"/>
                      </a:lnTo>
                      <a:lnTo>
                        <a:pt x="2490" y="2298"/>
                      </a:lnTo>
                      <a:lnTo>
                        <a:pt x="2494" y="2306"/>
                      </a:lnTo>
                      <a:lnTo>
                        <a:pt x="2498" y="2310"/>
                      </a:lnTo>
                      <a:lnTo>
                        <a:pt x="2502" y="2318"/>
                      </a:lnTo>
                      <a:lnTo>
                        <a:pt x="2510" y="2322"/>
                      </a:lnTo>
                      <a:lnTo>
                        <a:pt x="2514" y="2325"/>
                      </a:lnTo>
                      <a:lnTo>
                        <a:pt x="2521" y="2329"/>
                      </a:lnTo>
                      <a:lnTo>
                        <a:pt x="2529" y="2337"/>
                      </a:lnTo>
                      <a:lnTo>
                        <a:pt x="2537" y="2341"/>
                      </a:lnTo>
                      <a:lnTo>
                        <a:pt x="2545" y="2337"/>
                      </a:lnTo>
                      <a:lnTo>
                        <a:pt x="2549" y="2329"/>
                      </a:lnTo>
                      <a:lnTo>
                        <a:pt x="2553" y="2325"/>
                      </a:lnTo>
                      <a:lnTo>
                        <a:pt x="2561" y="2322"/>
                      </a:lnTo>
                      <a:lnTo>
                        <a:pt x="2568" y="2318"/>
                      </a:lnTo>
                      <a:lnTo>
                        <a:pt x="2572" y="2314"/>
                      </a:lnTo>
                      <a:lnTo>
                        <a:pt x="2580" y="2310"/>
                      </a:lnTo>
                      <a:lnTo>
                        <a:pt x="2588" y="2306"/>
                      </a:lnTo>
                      <a:lnTo>
                        <a:pt x="2588" y="2294"/>
                      </a:lnTo>
                      <a:lnTo>
                        <a:pt x="2592" y="2286"/>
                      </a:lnTo>
                      <a:lnTo>
                        <a:pt x="2592" y="2275"/>
                      </a:lnTo>
                      <a:lnTo>
                        <a:pt x="2592" y="2267"/>
                      </a:lnTo>
                      <a:lnTo>
                        <a:pt x="2592" y="2259"/>
                      </a:lnTo>
                      <a:lnTo>
                        <a:pt x="2592" y="2251"/>
                      </a:lnTo>
                      <a:lnTo>
                        <a:pt x="2588" y="2243"/>
                      </a:lnTo>
                      <a:lnTo>
                        <a:pt x="2588" y="2236"/>
                      </a:lnTo>
                      <a:lnTo>
                        <a:pt x="2584" y="2232"/>
                      </a:lnTo>
                      <a:lnTo>
                        <a:pt x="2584" y="2220"/>
                      </a:lnTo>
                      <a:lnTo>
                        <a:pt x="2580" y="2216"/>
                      </a:lnTo>
                      <a:lnTo>
                        <a:pt x="2576" y="2212"/>
                      </a:lnTo>
                      <a:lnTo>
                        <a:pt x="2568" y="2204"/>
                      </a:lnTo>
                      <a:lnTo>
                        <a:pt x="2564" y="2197"/>
                      </a:lnTo>
                      <a:lnTo>
                        <a:pt x="2561" y="2193"/>
                      </a:lnTo>
                      <a:lnTo>
                        <a:pt x="2557" y="2189"/>
                      </a:lnTo>
                      <a:lnTo>
                        <a:pt x="2549" y="2181"/>
                      </a:lnTo>
                      <a:lnTo>
                        <a:pt x="2545" y="2173"/>
                      </a:lnTo>
                      <a:lnTo>
                        <a:pt x="2537" y="2169"/>
                      </a:lnTo>
                      <a:lnTo>
                        <a:pt x="2533" y="2161"/>
                      </a:lnTo>
                      <a:lnTo>
                        <a:pt x="2529" y="2157"/>
                      </a:lnTo>
                      <a:lnTo>
                        <a:pt x="2525" y="2154"/>
                      </a:lnTo>
                      <a:lnTo>
                        <a:pt x="2518" y="2146"/>
                      </a:lnTo>
                      <a:lnTo>
                        <a:pt x="2514" y="2138"/>
                      </a:lnTo>
                      <a:lnTo>
                        <a:pt x="2510" y="2134"/>
                      </a:lnTo>
                      <a:lnTo>
                        <a:pt x="2506" y="2126"/>
                      </a:lnTo>
                      <a:lnTo>
                        <a:pt x="2498" y="2122"/>
                      </a:lnTo>
                      <a:lnTo>
                        <a:pt x="2494" y="2114"/>
                      </a:lnTo>
                      <a:lnTo>
                        <a:pt x="2490" y="2107"/>
                      </a:lnTo>
                      <a:lnTo>
                        <a:pt x="2490" y="2103"/>
                      </a:lnTo>
                      <a:lnTo>
                        <a:pt x="2486" y="2091"/>
                      </a:lnTo>
                      <a:lnTo>
                        <a:pt x="2486" y="2087"/>
                      </a:lnTo>
                      <a:lnTo>
                        <a:pt x="2490" y="2083"/>
                      </a:lnTo>
                      <a:lnTo>
                        <a:pt x="2498" y="2075"/>
                      </a:lnTo>
                      <a:lnTo>
                        <a:pt x="2502" y="2068"/>
                      </a:lnTo>
                      <a:lnTo>
                        <a:pt x="2510" y="2064"/>
                      </a:lnTo>
                      <a:lnTo>
                        <a:pt x="2510" y="2060"/>
                      </a:lnTo>
                      <a:lnTo>
                        <a:pt x="2518" y="2052"/>
                      </a:lnTo>
                      <a:lnTo>
                        <a:pt x="2518" y="2048"/>
                      </a:lnTo>
                      <a:lnTo>
                        <a:pt x="2525" y="2044"/>
                      </a:lnTo>
                      <a:lnTo>
                        <a:pt x="2525" y="2036"/>
                      </a:lnTo>
                      <a:lnTo>
                        <a:pt x="2529" y="2032"/>
                      </a:lnTo>
                      <a:lnTo>
                        <a:pt x="2529" y="2025"/>
                      </a:lnTo>
                      <a:lnTo>
                        <a:pt x="2533" y="2021"/>
                      </a:lnTo>
                      <a:lnTo>
                        <a:pt x="2533" y="2013"/>
                      </a:lnTo>
                      <a:lnTo>
                        <a:pt x="2533" y="2009"/>
                      </a:lnTo>
                      <a:lnTo>
                        <a:pt x="2537" y="2005"/>
                      </a:lnTo>
                      <a:lnTo>
                        <a:pt x="2537" y="1997"/>
                      </a:lnTo>
                      <a:lnTo>
                        <a:pt x="2537" y="1993"/>
                      </a:lnTo>
                      <a:lnTo>
                        <a:pt x="2537" y="1985"/>
                      </a:lnTo>
                      <a:lnTo>
                        <a:pt x="2533" y="1982"/>
                      </a:lnTo>
                      <a:lnTo>
                        <a:pt x="2533" y="1974"/>
                      </a:lnTo>
                      <a:lnTo>
                        <a:pt x="2529" y="1962"/>
                      </a:lnTo>
                      <a:lnTo>
                        <a:pt x="2529" y="1954"/>
                      </a:lnTo>
                      <a:lnTo>
                        <a:pt x="2525" y="1950"/>
                      </a:lnTo>
                      <a:lnTo>
                        <a:pt x="2521" y="1942"/>
                      </a:lnTo>
                      <a:lnTo>
                        <a:pt x="2518" y="1939"/>
                      </a:lnTo>
                      <a:lnTo>
                        <a:pt x="2518" y="1935"/>
                      </a:lnTo>
                      <a:lnTo>
                        <a:pt x="2510" y="1923"/>
                      </a:lnTo>
                      <a:lnTo>
                        <a:pt x="2502" y="1915"/>
                      </a:lnTo>
                      <a:lnTo>
                        <a:pt x="2494" y="1903"/>
                      </a:lnTo>
                      <a:lnTo>
                        <a:pt x="2482" y="1892"/>
                      </a:lnTo>
                      <a:lnTo>
                        <a:pt x="2475" y="1884"/>
                      </a:lnTo>
                      <a:lnTo>
                        <a:pt x="2463" y="1872"/>
                      </a:lnTo>
                      <a:lnTo>
                        <a:pt x="2459" y="1868"/>
                      </a:lnTo>
                      <a:lnTo>
                        <a:pt x="2455" y="1864"/>
                      </a:lnTo>
                      <a:lnTo>
                        <a:pt x="2447" y="1860"/>
                      </a:lnTo>
                      <a:lnTo>
                        <a:pt x="2443" y="1860"/>
                      </a:lnTo>
                      <a:lnTo>
                        <a:pt x="2435" y="1853"/>
                      </a:lnTo>
                      <a:lnTo>
                        <a:pt x="2432" y="1849"/>
                      </a:lnTo>
                      <a:lnTo>
                        <a:pt x="2424" y="1849"/>
                      </a:lnTo>
                      <a:lnTo>
                        <a:pt x="2420" y="1845"/>
                      </a:lnTo>
                      <a:lnTo>
                        <a:pt x="2416" y="1841"/>
                      </a:lnTo>
                      <a:lnTo>
                        <a:pt x="2408" y="1837"/>
                      </a:lnTo>
                      <a:lnTo>
                        <a:pt x="2400" y="1833"/>
                      </a:lnTo>
                      <a:lnTo>
                        <a:pt x="2396" y="1833"/>
                      </a:lnTo>
                      <a:lnTo>
                        <a:pt x="2389" y="1829"/>
                      </a:lnTo>
                      <a:lnTo>
                        <a:pt x="2385" y="1825"/>
                      </a:lnTo>
                      <a:lnTo>
                        <a:pt x="2381" y="1825"/>
                      </a:lnTo>
                      <a:lnTo>
                        <a:pt x="2373" y="1821"/>
                      </a:lnTo>
                      <a:lnTo>
                        <a:pt x="2369" y="1821"/>
                      </a:lnTo>
                      <a:lnTo>
                        <a:pt x="2361" y="1817"/>
                      </a:lnTo>
                      <a:lnTo>
                        <a:pt x="2353" y="1814"/>
                      </a:lnTo>
                      <a:lnTo>
                        <a:pt x="2349" y="1814"/>
                      </a:lnTo>
                      <a:lnTo>
                        <a:pt x="2342" y="1810"/>
                      </a:lnTo>
                      <a:lnTo>
                        <a:pt x="2330" y="1810"/>
                      </a:lnTo>
                      <a:lnTo>
                        <a:pt x="2334" y="1802"/>
                      </a:lnTo>
                      <a:lnTo>
                        <a:pt x="2342" y="1794"/>
                      </a:lnTo>
                      <a:lnTo>
                        <a:pt x="2346" y="1786"/>
                      </a:lnTo>
                      <a:lnTo>
                        <a:pt x="2346" y="1774"/>
                      </a:lnTo>
                      <a:lnTo>
                        <a:pt x="2346" y="1767"/>
                      </a:lnTo>
                      <a:lnTo>
                        <a:pt x="2349" y="1759"/>
                      </a:lnTo>
                      <a:lnTo>
                        <a:pt x="2346" y="1747"/>
                      </a:lnTo>
                      <a:lnTo>
                        <a:pt x="2346" y="1739"/>
                      </a:lnTo>
                      <a:lnTo>
                        <a:pt x="2342" y="1731"/>
                      </a:lnTo>
                      <a:lnTo>
                        <a:pt x="2342" y="1720"/>
                      </a:lnTo>
                      <a:lnTo>
                        <a:pt x="2334" y="1712"/>
                      </a:lnTo>
                      <a:lnTo>
                        <a:pt x="2330" y="1704"/>
                      </a:lnTo>
                      <a:lnTo>
                        <a:pt x="2322" y="1700"/>
                      </a:lnTo>
                      <a:lnTo>
                        <a:pt x="2314" y="1696"/>
                      </a:lnTo>
                      <a:lnTo>
                        <a:pt x="2306" y="1692"/>
                      </a:lnTo>
                      <a:lnTo>
                        <a:pt x="2299" y="1688"/>
                      </a:lnTo>
                      <a:lnTo>
                        <a:pt x="2295" y="1692"/>
                      </a:lnTo>
                      <a:lnTo>
                        <a:pt x="2295" y="1696"/>
                      </a:lnTo>
                      <a:lnTo>
                        <a:pt x="2291" y="1704"/>
                      </a:lnTo>
                      <a:lnTo>
                        <a:pt x="2287" y="1712"/>
                      </a:lnTo>
                      <a:lnTo>
                        <a:pt x="2279" y="1716"/>
                      </a:lnTo>
                      <a:lnTo>
                        <a:pt x="2275" y="1724"/>
                      </a:lnTo>
                      <a:lnTo>
                        <a:pt x="2271" y="1735"/>
                      </a:lnTo>
                      <a:lnTo>
                        <a:pt x="2267" y="1743"/>
                      </a:lnTo>
                      <a:lnTo>
                        <a:pt x="2260" y="1751"/>
                      </a:lnTo>
                      <a:lnTo>
                        <a:pt x="2256" y="1759"/>
                      </a:lnTo>
                      <a:lnTo>
                        <a:pt x="2252" y="1771"/>
                      </a:lnTo>
                      <a:lnTo>
                        <a:pt x="2252" y="1778"/>
                      </a:lnTo>
                      <a:lnTo>
                        <a:pt x="2244" y="1786"/>
                      </a:lnTo>
                      <a:lnTo>
                        <a:pt x="2244" y="1794"/>
                      </a:lnTo>
                      <a:lnTo>
                        <a:pt x="2240" y="1798"/>
                      </a:lnTo>
                      <a:lnTo>
                        <a:pt x="2240" y="1806"/>
                      </a:lnTo>
                      <a:lnTo>
                        <a:pt x="2240" y="1806"/>
                      </a:lnTo>
                      <a:lnTo>
                        <a:pt x="2236" y="1810"/>
                      </a:lnTo>
                      <a:lnTo>
                        <a:pt x="2236" y="1798"/>
                      </a:lnTo>
                      <a:lnTo>
                        <a:pt x="2232" y="1794"/>
                      </a:lnTo>
                      <a:lnTo>
                        <a:pt x="2224" y="1786"/>
                      </a:lnTo>
                      <a:lnTo>
                        <a:pt x="2224" y="1778"/>
                      </a:lnTo>
                      <a:lnTo>
                        <a:pt x="2220" y="1771"/>
                      </a:lnTo>
                      <a:lnTo>
                        <a:pt x="2217" y="1767"/>
                      </a:lnTo>
                      <a:lnTo>
                        <a:pt x="2217" y="1755"/>
                      </a:lnTo>
                      <a:lnTo>
                        <a:pt x="2213" y="1751"/>
                      </a:lnTo>
                      <a:lnTo>
                        <a:pt x="2217" y="1747"/>
                      </a:lnTo>
                      <a:lnTo>
                        <a:pt x="2224" y="1747"/>
                      </a:lnTo>
                      <a:lnTo>
                        <a:pt x="2232" y="1743"/>
                      </a:lnTo>
                      <a:lnTo>
                        <a:pt x="2240" y="1743"/>
                      </a:lnTo>
                      <a:lnTo>
                        <a:pt x="2236" y="1739"/>
                      </a:lnTo>
                      <a:lnTo>
                        <a:pt x="2236" y="1731"/>
                      </a:lnTo>
                      <a:lnTo>
                        <a:pt x="2236" y="1724"/>
                      </a:lnTo>
                      <a:lnTo>
                        <a:pt x="2232" y="1720"/>
                      </a:lnTo>
                      <a:lnTo>
                        <a:pt x="2232" y="1712"/>
                      </a:lnTo>
                      <a:lnTo>
                        <a:pt x="2232" y="1704"/>
                      </a:lnTo>
                      <a:lnTo>
                        <a:pt x="2232" y="1696"/>
                      </a:lnTo>
                      <a:lnTo>
                        <a:pt x="2232" y="1685"/>
                      </a:lnTo>
                      <a:lnTo>
                        <a:pt x="2236" y="1681"/>
                      </a:lnTo>
                      <a:lnTo>
                        <a:pt x="2240" y="1677"/>
                      </a:lnTo>
                      <a:lnTo>
                        <a:pt x="2240" y="1669"/>
                      </a:lnTo>
                      <a:lnTo>
                        <a:pt x="2244" y="1665"/>
                      </a:lnTo>
                      <a:lnTo>
                        <a:pt x="2252" y="1657"/>
                      </a:lnTo>
                      <a:lnTo>
                        <a:pt x="2256" y="1657"/>
                      </a:lnTo>
                      <a:lnTo>
                        <a:pt x="2263" y="1653"/>
                      </a:lnTo>
                      <a:lnTo>
                        <a:pt x="2271" y="1649"/>
                      </a:lnTo>
                      <a:lnTo>
                        <a:pt x="2275" y="1645"/>
                      </a:lnTo>
                      <a:lnTo>
                        <a:pt x="2287" y="1645"/>
                      </a:lnTo>
                      <a:lnTo>
                        <a:pt x="2291" y="1645"/>
                      </a:lnTo>
                      <a:lnTo>
                        <a:pt x="2299" y="1645"/>
                      </a:lnTo>
                      <a:lnTo>
                        <a:pt x="2310" y="1642"/>
                      </a:lnTo>
                      <a:lnTo>
                        <a:pt x="2318" y="1642"/>
                      </a:lnTo>
                      <a:lnTo>
                        <a:pt x="2326" y="1642"/>
                      </a:lnTo>
                      <a:lnTo>
                        <a:pt x="2334" y="1642"/>
                      </a:lnTo>
                      <a:lnTo>
                        <a:pt x="2346" y="1645"/>
                      </a:lnTo>
                      <a:lnTo>
                        <a:pt x="2353" y="1645"/>
                      </a:lnTo>
                      <a:lnTo>
                        <a:pt x="2361" y="1645"/>
                      </a:lnTo>
                      <a:lnTo>
                        <a:pt x="2369" y="1645"/>
                      </a:lnTo>
                      <a:lnTo>
                        <a:pt x="2377" y="1645"/>
                      </a:lnTo>
                      <a:lnTo>
                        <a:pt x="2385" y="1649"/>
                      </a:lnTo>
                      <a:lnTo>
                        <a:pt x="2392" y="1649"/>
                      </a:lnTo>
                      <a:lnTo>
                        <a:pt x="2400" y="1649"/>
                      </a:lnTo>
                      <a:lnTo>
                        <a:pt x="2404" y="1649"/>
                      </a:lnTo>
                      <a:lnTo>
                        <a:pt x="2416" y="1653"/>
                      </a:lnTo>
                      <a:lnTo>
                        <a:pt x="2408" y="1657"/>
                      </a:lnTo>
                      <a:lnTo>
                        <a:pt x="2408" y="1665"/>
                      </a:lnTo>
                      <a:lnTo>
                        <a:pt x="2400" y="1673"/>
                      </a:lnTo>
                      <a:lnTo>
                        <a:pt x="2400" y="1685"/>
                      </a:lnTo>
                      <a:lnTo>
                        <a:pt x="2392" y="1692"/>
                      </a:lnTo>
                      <a:lnTo>
                        <a:pt x="2389" y="1704"/>
                      </a:lnTo>
                      <a:lnTo>
                        <a:pt x="2385" y="1712"/>
                      </a:lnTo>
                      <a:lnTo>
                        <a:pt x="2385" y="1720"/>
                      </a:lnTo>
                      <a:lnTo>
                        <a:pt x="2381" y="1731"/>
                      </a:lnTo>
                      <a:lnTo>
                        <a:pt x="2381" y="1739"/>
                      </a:lnTo>
                      <a:lnTo>
                        <a:pt x="2381" y="1743"/>
                      </a:lnTo>
                      <a:lnTo>
                        <a:pt x="2381" y="1755"/>
                      </a:lnTo>
                      <a:lnTo>
                        <a:pt x="2381" y="1759"/>
                      </a:lnTo>
                      <a:lnTo>
                        <a:pt x="2381" y="1767"/>
                      </a:lnTo>
                      <a:lnTo>
                        <a:pt x="2381" y="1771"/>
                      </a:lnTo>
                      <a:lnTo>
                        <a:pt x="2385" y="1778"/>
                      </a:lnTo>
                      <a:lnTo>
                        <a:pt x="2389" y="1786"/>
                      </a:lnTo>
                      <a:lnTo>
                        <a:pt x="2396" y="1794"/>
                      </a:lnTo>
                      <a:lnTo>
                        <a:pt x="2400" y="1798"/>
                      </a:lnTo>
                      <a:lnTo>
                        <a:pt x="2412" y="1806"/>
                      </a:lnTo>
                      <a:lnTo>
                        <a:pt x="2420" y="1806"/>
                      </a:lnTo>
                      <a:lnTo>
                        <a:pt x="2428" y="1810"/>
                      </a:lnTo>
                      <a:lnTo>
                        <a:pt x="2435" y="1810"/>
                      </a:lnTo>
                      <a:lnTo>
                        <a:pt x="2439" y="1810"/>
                      </a:lnTo>
                      <a:lnTo>
                        <a:pt x="2447" y="1810"/>
                      </a:lnTo>
                      <a:lnTo>
                        <a:pt x="2451" y="1814"/>
                      </a:lnTo>
                      <a:lnTo>
                        <a:pt x="2459" y="1814"/>
                      </a:lnTo>
                      <a:lnTo>
                        <a:pt x="2463" y="1814"/>
                      </a:lnTo>
                      <a:lnTo>
                        <a:pt x="2471" y="1814"/>
                      </a:lnTo>
                      <a:lnTo>
                        <a:pt x="2478" y="1814"/>
                      </a:lnTo>
                      <a:lnTo>
                        <a:pt x="2482" y="1810"/>
                      </a:lnTo>
                      <a:lnTo>
                        <a:pt x="2490" y="1810"/>
                      </a:lnTo>
                      <a:lnTo>
                        <a:pt x="2494" y="1810"/>
                      </a:lnTo>
                      <a:lnTo>
                        <a:pt x="2502" y="1810"/>
                      </a:lnTo>
                      <a:lnTo>
                        <a:pt x="2510" y="1829"/>
                      </a:lnTo>
                      <a:lnTo>
                        <a:pt x="2518" y="1845"/>
                      </a:lnTo>
                      <a:lnTo>
                        <a:pt x="2525" y="1860"/>
                      </a:lnTo>
                      <a:lnTo>
                        <a:pt x="2533" y="1880"/>
                      </a:lnTo>
                      <a:lnTo>
                        <a:pt x="2537" y="1896"/>
                      </a:lnTo>
                      <a:lnTo>
                        <a:pt x="2549" y="1911"/>
                      </a:lnTo>
                      <a:lnTo>
                        <a:pt x="2553" y="1927"/>
                      </a:lnTo>
                      <a:lnTo>
                        <a:pt x="2564" y="1942"/>
                      </a:lnTo>
                      <a:lnTo>
                        <a:pt x="2568" y="1962"/>
                      </a:lnTo>
                      <a:lnTo>
                        <a:pt x="2580" y="1978"/>
                      </a:lnTo>
                      <a:lnTo>
                        <a:pt x="2584" y="1993"/>
                      </a:lnTo>
                      <a:lnTo>
                        <a:pt x="2592" y="2009"/>
                      </a:lnTo>
                      <a:lnTo>
                        <a:pt x="2600" y="2025"/>
                      </a:lnTo>
                      <a:lnTo>
                        <a:pt x="2607" y="2040"/>
                      </a:lnTo>
                      <a:lnTo>
                        <a:pt x="2615" y="2056"/>
                      </a:lnTo>
                      <a:lnTo>
                        <a:pt x="2619" y="2071"/>
                      </a:lnTo>
                      <a:lnTo>
                        <a:pt x="2627" y="2087"/>
                      </a:lnTo>
                      <a:lnTo>
                        <a:pt x="2635" y="2103"/>
                      </a:lnTo>
                      <a:lnTo>
                        <a:pt x="2639" y="2114"/>
                      </a:lnTo>
                      <a:lnTo>
                        <a:pt x="2647" y="2130"/>
                      </a:lnTo>
                      <a:lnTo>
                        <a:pt x="2654" y="2142"/>
                      </a:lnTo>
                      <a:lnTo>
                        <a:pt x="2658" y="2157"/>
                      </a:lnTo>
                      <a:lnTo>
                        <a:pt x="2666" y="2173"/>
                      </a:lnTo>
                      <a:lnTo>
                        <a:pt x="2674" y="2189"/>
                      </a:lnTo>
                      <a:lnTo>
                        <a:pt x="2678" y="2200"/>
                      </a:lnTo>
                      <a:lnTo>
                        <a:pt x="2682" y="2212"/>
                      </a:lnTo>
                      <a:lnTo>
                        <a:pt x="2690" y="2224"/>
                      </a:lnTo>
                      <a:lnTo>
                        <a:pt x="2697" y="2240"/>
                      </a:lnTo>
                      <a:lnTo>
                        <a:pt x="2701" y="2251"/>
                      </a:lnTo>
                      <a:lnTo>
                        <a:pt x="2709" y="2263"/>
                      </a:lnTo>
                      <a:lnTo>
                        <a:pt x="2713" y="2275"/>
                      </a:lnTo>
                      <a:lnTo>
                        <a:pt x="2717" y="2286"/>
                      </a:lnTo>
                      <a:lnTo>
                        <a:pt x="2725" y="2298"/>
                      </a:lnTo>
                      <a:lnTo>
                        <a:pt x="2729" y="2310"/>
                      </a:lnTo>
                      <a:lnTo>
                        <a:pt x="2733" y="2322"/>
                      </a:lnTo>
                      <a:lnTo>
                        <a:pt x="2736" y="2329"/>
                      </a:lnTo>
                      <a:lnTo>
                        <a:pt x="2744" y="2341"/>
                      </a:lnTo>
                      <a:lnTo>
                        <a:pt x="2748" y="2353"/>
                      </a:lnTo>
                      <a:lnTo>
                        <a:pt x="2752" y="2361"/>
                      </a:lnTo>
                      <a:lnTo>
                        <a:pt x="2756" y="2372"/>
                      </a:lnTo>
                      <a:lnTo>
                        <a:pt x="2760" y="2380"/>
                      </a:lnTo>
                      <a:lnTo>
                        <a:pt x="2764" y="2388"/>
                      </a:lnTo>
                      <a:lnTo>
                        <a:pt x="2768" y="2396"/>
                      </a:lnTo>
                      <a:lnTo>
                        <a:pt x="2772" y="2408"/>
                      </a:lnTo>
                      <a:lnTo>
                        <a:pt x="2772" y="2411"/>
                      </a:lnTo>
                      <a:lnTo>
                        <a:pt x="2779" y="2419"/>
                      </a:lnTo>
                      <a:lnTo>
                        <a:pt x="2783" y="2427"/>
                      </a:lnTo>
                      <a:lnTo>
                        <a:pt x="2783" y="2435"/>
                      </a:lnTo>
                      <a:lnTo>
                        <a:pt x="2787" y="2439"/>
                      </a:lnTo>
                      <a:lnTo>
                        <a:pt x="2791" y="2447"/>
                      </a:lnTo>
                      <a:lnTo>
                        <a:pt x="2791" y="2451"/>
                      </a:lnTo>
                      <a:lnTo>
                        <a:pt x="2795" y="2458"/>
                      </a:lnTo>
                      <a:lnTo>
                        <a:pt x="2799" y="2466"/>
                      </a:lnTo>
                      <a:lnTo>
                        <a:pt x="2803" y="2474"/>
                      </a:lnTo>
                      <a:lnTo>
                        <a:pt x="2807" y="2482"/>
                      </a:lnTo>
                      <a:lnTo>
                        <a:pt x="2807" y="2486"/>
                      </a:lnTo>
                      <a:lnTo>
                        <a:pt x="2811" y="2490"/>
                      </a:lnTo>
                      <a:lnTo>
                        <a:pt x="2811" y="2490"/>
                      </a:lnTo>
                      <a:lnTo>
                        <a:pt x="2811" y="2490"/>
                      </a:lnTo>
                      <a:lnTo>
                        <a:pt x="2811" y="2494"/>
                      </a:lnTo>
                      <a:lnTo>
                        <a:pt x="2811" y="249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93"/>
                <p:cNvSpPr>
                  <a:spLocks/>
                </p:cNvSpPr>
                <p:nvPr/>
              </p:nvSpPr>
              <p:spPr bwMode="auto">
                <a:xfrm>
                  <a:off x="3292" y="-585"/>
                  <a:ext cx="333" cy="140"/>
                </a:xfrm>
                <a:custGeom>
                  <a:avLst/>
                  <a:gdLst/>
                  <a:ahLst/>
                  <a:cxnLst>
                    <a:cxn ang="0">
                      <a:pos x="301" y="11"/>
                    </a:cxn>
                    <a:cxn ang="0">
                      <a:pos x="294" y="35"/>
                    </a:cxn>
                    <a:cxn ang="0">
                      <a:pos x="294" y="62"/>
                    </a:cxn>
                    <a:cxn ang="0">
                      <a:pos x="301" y="86"/>
                    </a:cxn>
                    <a:cxn ang="0">
                      <a:pos x="317" y="109"/>
                    </a:cxn>
                    <a:cxn ang="0">
                      <a:pos x="329" y="117"/>
                    </a:cxn>
                    <a:cxn ang="0">
                      <a:pos x="313" y="121"/>
                    </a:cxn>
                    <a:cxn ang="0">
                      <a:pos x="294" y="125"/>
                    </a:cxn>
                    <a:cxn ang="0">
                      <a:pos x="270" y="133"/>
                    </a:cxn>
                    <a:cxn ang="0">
                      <a:pos x="251" y="136"/>
                    </a:cxn>
                    <a:cxn ang="0">
                      <a:pos x="235" y="140"/>
                    </a:cxn>
                    <a:cxn ang="0">
                      <a:pos x="223" y="121"/>
                    </a:cxn>
                    <a:cxn ang="0">
                      <a:pos x="231" y="105"/>
                    </a:cxn>
                    <a:cxn ang="0">
                      <a:pos x="239" y="86"/>
                    </a:cxn>
                    <a:cxn ang="0">
                      <a:pos x="243" y="62"/>
                    </a:cxn>
                    <a:cxn ang="0">
                      <a:pos x="247" y="43"/>
                    </a:cxn>
                    <a:cxn ang="0">
                      <a:pos x="251" y="27"/>
                    </a:cxn>
                    <a:cxn ang="0">
                      <a:pos x="223" y="31"/>
                    </a:cxn>
                    <a:cxn ang="0">
                      <a:pos x="200" y="31"/>
                    </a:cxn>
                    <a:cxn ang="0">
                      <a:pos x="180" y="43"/>
                    </a:cxn>
                    <a:cxn ang="0">
                      <a:pos x="165" y="62"/>
                    </a:cxn>
                    <a:cxn ang="0">
                      <a:pos x="153" y="78"/>
                    </a:cxn>
                    <a:cxn ang="0">
                      <a:pos x="129" y="93"/>
                    </a:cxn>
                    <a:cxn ang="0">
                      <a:pos x="110" y="97"/>
                    </a:cxn>
                    <a:cxn ang="0">
                      <a:pos x="90" y="97"/>
                    </a:cxn>
                    <a:cxn ang="0">
                      <a:pos x="71" y="97"/>
                    </a:cxn>
                    <a:cxn ang="0">
                      <a:pos x="51" y="97"/>
                    </a:cxn>
                    <a:cxn ang="0">
                      <a:pos x="32" y="97"/>
                    </a:cxn>
                    <a:cxn ang="0">
                      <a:pos x="12" y="97"/>
                    </a:cxn>
                    <a:cxn ang="0">
                      <a:pos x="8" y="90"/>
                    </a:cxn>
                    <a:cxn ang="0">
                      <a:pos x="32" y="78"/>
                    </a:cxn>
                    <a:cxn ang="0">
                      <a:pos x="59" y="66"/>
                    </a:cxn>
                    <a:cxn ang="0">
                      <a:pos x="86" y="54"/>
                    </a:cxn>
                    <a:cxn ang="0">
                      <a:pos x="110" y="47"/>
                    </a:cxn>
                    <a:cxn ang="0">
                      <a:pos x="141" y="39"/>
                    </a:cxn>
                    <a:cxn ang="0">
                      <a:pos x="172" y="31"/>
                    </a:cxn>
                    <a:cxn ang="0">
                      <a:pos x="204" y="19"/>
                    </a:cxn>
                    <a:cxn ang="0">
                      <a:pos x="219" y="15"/>
                    </a:cxn>
                    <a:cxn ang="0">
                      <a:pos x="247" y="11"/>
                    </a:cxn>
                    <a:cxn ang="0">
                      <a:pos x="262" y="7"/>
                    </a:cxn>
                    <a:cxn ang="0">
                      <a:pos x="278" y="4"/>
                    </a:cxn>
                    <a:cxn ang="0">
                      <a:pos x="297" y="0"/>
                    </a:cxn>
                    <a:cxn ang="0">
                      <a:pos x="313" y="0"/>
                    </a:cxn>
                  </a:cxnLst>
                  <a:rect l="0" t="0" r="r" b="b"/>
                  <a:pathLst>
                    <a:path w="333" h="140">
                      <a:moveTo>
                        <a:pt x="313" y="0"/>
                      </a:moveTo>
                      <a:lnTo>
                        <a:pt x="305" y="4"/>
                      </a:lnTo>
                      <a:lnTo>
                        <a:pt x="301" y="11"/>
                      </a:lnTo>
                      <a:lnTo>
                        <a:pt x="297" y="15"/>
                      </a:lnTo>
                      <a:lnTo>
                        <a:pt x="294" y="27"/>
                      </a:lnTo>
                      <a:lnTo>
                        <a:pt x="294" y="35"/>
                      </a:lnTo>
                      <a:lnTo>
                        <a:pt x="294" y="43"/>
                      </a:lnTo>
                      <a:lnTo>
                        <a:pt x="294" y="50"/>
                      </a:lnTo>
                      <a:lnTo>
                        <a:pt x="294" y="62"/>
                      </a:lnTo>
                      <a:lnTo>
                        <a:pt x="294" y="70"/>
                      </a:lnTo>
                      <a:lnTo>
                        <a:pt x="301" y="78"/>
                      </a:lnTo>
                      <a:lnTo>
                        <a:pt x="301" y="86"/>
                      </a:lnTo>
                      <a:lnTo>
                        <a:pt x="305" y="93"/>
                      </a:lnTo>
                      <a:lnTo>
                        <a:pt x="313" y="101"/>
                      </a:lnTo>
                      <a:lnTo>
                        <a:pt x="317" y="109"/>
                      </a:lnTo>
                      <a:lnTo>
                        <a:pt x="325" y="113"/>
                      </a:lnTo>
                      <a:lnTo>
                        <a:pt x="333" y="117"/>
                      </a:lnTo>
                      <a:lnTo>
                        <a:pt x="329" y="117"/>
                      </a:lnTo>
                      <a:lnTo>
                        <a:pt x="325" y="117"/>
                      </a:lnTo>
                      <a:lnTo>
                        <a:pt x="321" y="121"/>
                      </a:lnTo>
                      <a:lnTo>
                        <a:pt x="313" y="121"/>
                      </a:lnTo>
                      <a:lnTo>
                        <a:pt x="305" y="121"/>
                      </a:lnTo>
                      <a:lnTo>
                        <a:pt x="301" y="125"/>
                      </a:lnTo>
                      <a:lnTo>
                        <a:pt x="294" y="125"/>
                      </a:lnTo>
                      <a:lnTo>
                        <a:pt x="286" y="129"/>
                      </a:lnTo>
                      <a:lnTo>
                        <a:pt x="278" y="129"/>
                      </a:lnTo>
                      <a:lnTo>
                        <a:pt x="270" y="133"/>
                      </a:lnTo>
                      <a:lnTo>
                        <a:pt x="262" y="133"/>
                      </a:lnTo>
                      <a:lnTo>
                        <a:pt x="254" y="136"/>
                      </a:lnTo>
                      <a:lnTo>
                        <a:pt x="251" y="136"/>
                      </a:lnTo>
                      <a:lnTo>
                        <a:pt x="247" y="136"/>
                      </a:lnTo>
                      <a:lnTo>
                        <a:pt x="239" y="140"/>
                      </a:lnTo>
                      <a:lnTo>
                        <a:pt x="235" y="140"/>
                      </a:lnTo>
                      <a:lnTo>
                        <a:pt x="231" y="133"/>
                      </a:lnTo>
                      <a:lnTo>
                        <a:pt x="223" y="125"/>
                      </a:lnTo>
                      <a:lnTo>
                        <a:pt x="223" y="121"/>
                      </a:lnTo>
                      <a:lnTo>
                        <a:pt x="227" y="117"/>
                      </a:lnTo>
                      <a:lnTo>
                        <a:pt x="231" y="109"/>
                      </a:lnTo>
                      <a:lnTo>
                        <a:pt x="231" y="105"/>
                      </a:lnTo>
                      <a:lnTo>
                        <a:pt x="235" y="97"/>
                      </a:lnTo>
                      <a:lnTo>
                        <a:pt x="235" y="90"/>
                      </a:lnTo>
                      <a:lnTo>
                        <a:pt x="239" y="86"/>
                      </a:lnTo>
                      <a:lnTo>
                        <a:pt x="239" y="78"/>
                      </a:lnTo>
                      <a:lnTo>
                        <a:pt x="243" y="70"/>
                      </a:lnTo>
                      <a:lnTo>
                        <a:pt x="243" y="62"/>
                      </a:lnTo>
                      <a:lnTo>
                        <a:pt x="247" y="54"/>
                      </a:lnTo>
                      <a:lnTo>
                        <a:pt x="247" y="47"/>
                      </a:lnTo>
                      <a:lnTo>
                        <a:pt x="247" y="43"/>
                      </a:lnTo>
                      <a:lnTo>
                        <a:pt x="247" y="35"/>
                      </a:lnTo>
                      <a:lnTo>
                        <a:pt x="247" y="31"/>
                      </a:lnTo>
                      <a:lnTo>
                        <a:pt x="251" y="27"/>
                      </a:lnTo>
                      <a:lnTo>
                        <a:pt x="239" y="27"/>
                      </a:lnTo>
                      <a:lnTo>
                        <a:pt x="231" y="27"/>
                      </a:lnTo>
                      <a:lnTo>
                        <a:pt x="223" y="31"/>
                      </a:lnTo>
                      <a:lnTo>
                        <a:pt x="215" y="31"/>
                      </a:lnTo>
                      <a:lnTo>
                        <a:pt x="204" y="31"/>
                      </a:lnTo>
                      <a:lnTo>
                        <a:pt x="200" y="31"/>
                      </a:lnTo>
                      <a:lnTo>
                        <a:pt x="192" y="31"/>
                      </a:lnTo>
                      <a:lnTo>
                        <a:pt x="184" y="35"/>
                      </a:lnTo>
                      <a:lnTo>
                        <a:pt x="180" y="43"/>
                      </a:lnTo>
                      <a:lnTo>
                        <a:pt x="176" y="50"/>
                      </a:lnTo>
                      <a:lnTo>
                        <a:pt x="168" y="54"/>
                      </a:lnTo>
                      <a:lnTo>
                        <a:pt x="165" y="62"/>
                      </a:lnTo>
                      <a:lnTo>
                        <a:pt x="161" y="66"/>
                      </a:lnTo>
                      <a:lnTo>
                        <a:pt x="157" y="74"/>
                      </a:lnTo>
                      <a:lnTo>
                        <a:pt x="153" y="78"/>
                      </a:lnTo>
                      <a:lnTo>
                        <a:pt x="149" y="82"/>
                      </a:lnTo>
                      <a:lnTo>
                        <a:pt x="137" y="90"/>
                      </a:lnTo>
                      <a:lnTo>
                        <a:pt x="129" y="93"/>
                      </a:lnTo>
                      <a:lnTo>
                        <a:pt x="122" y="93"/>
                      </a:lnTo>
                      <a:lnTo>
                        <a:pt x="118" y="97"/>
                      </a:lnTo>
                      <a:lnTo>
                        <a:pt x="110" y="97"/>
                      </a:lnTo>
                      <a:lnTo>
                        <a:pt x="106" y="97"/>
                      </a:lnTo>
                      <a:lnTo>
                        <a:pt x="98" y="97"/>
                      </a:lnTo>
                      <a:lnTo>
                        <a:pt x="90" y="97"/>
                      </a:lnTo>
                      <a:lnTo>
                        <a:pt x="86" y="97"/>
                      </a:lnTo>
                      <a:lnTo>
                        <a:pt x="79" y="101"/>
                      </a:lnTo>
                      <a:lnTo>
                        <a:pt x="71" y="97"/>
                      </a:lnTo>
                      <a:lnTo>
                        <a:pt x="67" y="97"/>
                      </a:lnTo>
                      <a:lnTo>
                        <a:pt x="59" y="97"/>
                      </a:lnTo>
                      <a:lnTo>
                        <a:pt x="51" y="97"/>
                      </a:lnTo>
                      <a:lnTo>
                        <a:pt x="47" y="97"/>
                      </a:lnTo>
                      <a:lnTo>
                        <a:pt x="39" y="97"/>
                      </a:lnTo>
                      <a:lnTo>
                        <a:pt x="32" y="97"/>
                      </a:lnTo>
                      <a:lnTo>
                        <a:pt x="28" y="97"/>
                      </a:lnTo>
                      <a:lnTo>
                        <a:pt x="20" y="97"/>
                      </a:lnTo>
                      <a:lnTo>
                        <a:pt x="12" y="97"/>
                      </a:lnTo>
                      <a:lnTo>
                        <a:pt x="8" y="97"/>
                      </a:lnTo>
                      <a:lnTo>
                        <a:pt x="0" y="97"/>
                      </a:lnTo>
                      <a:lnTo>
                        <a:pt x="8" y="90"/>
                      </a:lnTo>
                      <a:lnTo>
                        <a:pt x="16" y="90"/>
                      </a:lnTo>
                      <a:lnTo>
                        <a:pt x="24" y="82"/>
                      </a:lnTo>
                      <a:lnTo>
                        <a:pt x="32" y="78"/>
                      </a:lnTo>
                      <a:lnTo>
                        <a:pt x="39" y="78"/>
                      </a:lnTo>
                      <a:lnTo>
                        <a:pt x="47" y="70"/>
                      </a:lnTo>
                      <a:lnTo>
                        <a:pt x="59" y="66"/>
                      </a:lnTo>
                      <a:lnTo>
                        <a:pt x="67" y="66"/>
                      </a:lnTo>
                      <a:lnTo>
                        <a:pt x="75" y="62"/>
                      </a:lnTo>
                      <a:lnTo>
                        <a:pt x="86" y="54"/>
                      </a:lnTo>
                      <a:lnTo>
                        <a:pt x="94" y="50"/>
                      </a:lnTo>
                      <a:lnTo>
                        <a:pt x="102" y="50"/>
                      </a:lnTo>
                      <a:lnTo>
                        <a:pt x="110" y="47"/>
                      </a:lnTo>
                      <a:lnTo>
                        <a:pt x="122" y="43"/>
                      </a:lnTo>
                      <a:lnTo>
                        <a:pt x="129" y="43"/>
                      </a:lnTo>
                      <a:lnTo>
                        <a:pt x="141" y="39"/>
                      </a:lnTo>
                      <a:lnTo>
                        <a:pt x="149" y="35"/>
                      </a:lnTo>
                      <a:lnTo>
                        <a:pt x="161" y="31"/>
                      </a:lnTo>
                      <a:lnTo>
                        <a:pt x="172" y="31"/>
                      </a:lnTo>
                      <a:lnTo>
                        <a:pt x="184" y="27"/>
                      </a:lnTo>
                      <a:lnTo>
                        <a:pt x="192" y="23"/>
                      </a:lnTo>
                      <a:lnTo>
                        <a:pt x="204" y="19"/>
                      </a:lnTo>
                      <a:lnTo>
                        <a:pt x="208" y="19"/>
                      </a:lnTo>
                      <a:lnTo>
                        <a:pt x="215" y="19"/>
                      </a:lnTo>
                      <a:lnTo>
                        <a:pt x="219" y="15"/>
                      </a:lnTo>
                      <a:lnTo>
                        <a:pt x="223" y="15"/>
                      </a:lnTo>
                      <a:lnTo>
                        <a:pt x="235" y="11"/>
                      </a:lnTo>
                      <a:lnTo>
                        <a:pt x="247" y="11"/>
                      </a:lnTo>
                      <a:lnTo>
                        <a:pt x="251" y="7"/>
                      </a:lnTo>
                      <a:lnTo>
                        <a:pt x="254" y="7"/>
                      </a:lnTo>
                      <a:lnTo>
                        <a:pt x="262" y="7"/>
                      </a:lnTo>
                      <a:lnTo>
                        <a:pt x="270" y="7"/>
                      </a:lnTo>
                      <a:lnTo>
                        <a:pt x="274" y="4"/>
                      </a:lnTo>
                      <a:lnTo>
                        <a:pt x="278" y="4"/>
                      </a:lnTo>
                      <a:lnTo>
                        <a:pt x="286" y="0"/>
                      </a:lnTo>
                      <a:lnTo>
                        <a:pt x="290" y="0"/>
                      </a:lnTo>
                      <a:lnTo>
                        <a:pt x="297" y="0"/>
                      </a:lnTo>
                      <a:lnTo>
                        <a:pt x="301" y="0"/>
                      </a:lnTo>
                      <a:lnTo>
                        <a:pt x="309" y="0"/>
                      </a:lnTo>
                      <a:lnTo>
                        <a:pt x="313" y="0"/>
                      </a:lnTo>
                      <a:lnTo>
                        <a:pt x="3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94"/>
                <p:cNvSpPr>
                  <a:spLocks/>
                </p:cNvSpPr>
                <p:nvPr/>
              </p:nvSpPr>
              <p:spPr bwMode="auto">
                <a:xfrm>
                  <a:off x="3144" y="-605"/>
                  <a:ext cx="1665" cy="657"/>
                </a:xfrm>
                <a:custGeom>
                  <a:avLst/>
                  <a:gdLst/>
                  <a:ahLst/>
                  <a:cxnLst>
                    <a:cxn ang="0">
                      <a:pos x="86" y="207"/>
                    </a:cxn>
                    <a:cxn ang="0">
                      <a:pos x="156" y="254"/>
                    </a:cxn>
                    <a:cxn ang="0">
                      <a:pos x="199" y="293"/>
                    </a:cxn>
                    <a:cxn ang="0">
                      <a:pos x="270" y="305"/>
                    </a:cxn>
                    <a:cxn ang="0">
                      <a:pos x="344" y="266"/>
                    </a:cxn>
                    <a:cxn ang="0">
                      <a:pos x="426" y="231"/>
                    </a:cxn>
                    <a:cxn ang="0">
                      <a:pos x="473" y="239"/>
                    </a:cxn>
                    <a:cxn ang="0">
                      <a:pos x="469" y="262"/>
                    </a:cxn>
                    <a:cxn ang="0">
                      <a:pos x="399" y="274"/>
                    </a:cxn>
                    <a:cxn ang="0">
                      <a:pos x="340" y="293"/>
                    </a:cxn>
                    <a:cxn ang="0">
                      <a:pos x="289" y="313"/>
                    </a:cxn>
                    <a:cxn ang="0">
                      <a:pos x="309" y="340"/>
                    </a:cxn>
                    <a:cxn ang="0">
                      <a:pos x="356" y="356"/>
                    </a:cxn>
                    <a:cxn ang="0">
                      <a:pos x="414" y="371"/>
                    </a:cxn>
                    <a:cxn ang="0">
                      <a:pos x="481" y="387"/>
                    </a:cxn>
                    <a:cxn ang="0">
                      <a:pos x="559" y="399"/>
                    </a:cxn>
                    <a:cxn ang="0">
                      <a:pos x="645" y="407"/>
                    </a:cxn>
                    <a:cxn ang="0">
                      <a:pos x="743" y="414"/>
                    </a:cxn>
                    <a:cxn ang="0">
                      <a:pos x="844" y="414"/>
                    </a:cxn>
                    <a:cxn ang="0">
                      <a:pos x="946" y="414"/>
                    </a:cxn>
                    <a:cxn ang="0">
                      <a:pos x="1040" y="403"/>
                    </a:cxn>
                    <a:cxn ang="0">
                      <a:pos x="1122" y="395"/>
                    </a:cxn>
                    <a:cxn ang="0">
                      <a:pos x="1200" y="383"/>
                    </a:cxn>
                    <a:cxn ang="0">
                      <a:pos x="1263" y="367"/>
                    </a:cxn>
                    <a:cxn ang="0">
                      <a:pos x="1317" y="352"/>
                    </a:cxn>
                    <a:cxn ang="0">
                      <a:pos x="1368" y="336"/>
                    </a:cxn>
                    <a:cxn ang="0">
                      <a:pos x="1356" y="305"/>
                    </a:cxn>
                    <a:cxn ang="0">
                      <a:pos x="1282" y="282"/>
                    </a:cxn>
                    <a:cxn ang="0">
                      <a:pos x="1235" y="270"/>
                    </a:cxn>
                    <a:cxn ang="0">
                      <a:pos x="1177" y="258"/>
                    </a:cxn>
                    <a:cxn ang="0">
                      <a:pos x="1118" y="246"/>
                    </a:cxn>
                    <a:cxn ang="0">
                      <a:pos x="1048" y="239"/>
                    </a:cxn>
                    <a:cxn ang="0">
                      <a:pos x="989" y="231"/>
                    </a:cxn>
                    <a:cxn ang="0">
                      <a:pos x="1005" y="176"/>
                    </a:cxn>
                    <a:cxn ang="0">
                      <a:pos x="1028" y="113"/>
                    </a:cxn>
                    <a:cxn ang="0">
                      <a:pos x="1048" y="51"/>
                    </a:cxn>
                    <a:cxn ang="0">
                      <a:pos x="1079" y="0"/>
                    </a:cxn>
                    <a:cxn ang="0">
                      <a:pos x="1192" y="16"/>
                    </a:cxn>
                    <a:cxn ang="0">
                      <a:pos x="1302" y="39"/>
                    </a:cxn>
                    <a:cxn ang="0">
                      <a:pos x="1403" y="67"/>
                    </a:cxn>
                    <a:cxn ang="0">
                      <a:pos x="1493" y="102"/>
                    </a:cxn>
                    <a:cxn ang="0">
                      <a:pos x="1564" y="149"/>
                    </a:cxn>
                    <a:cxn ang="0">
                      <a:pos x="1622" y="199"/>
                    </a:cxn>
                    <a:cxn ang="0">
                      <a:pos x="1653" y="262"/>
                    </a:cxn>
                    <a:cxn ang="0">
                      <a:pos x="1665" y="336"/>
                    </a:cxn>
                    <a:cxn ang="0">
                      <a:pos x="1638" y="414"/>
                    </a:cxn>
                    <a:cxn ang="0">
                      <a:pos x="1575" y="485"/>
                    </a:cxn>
                    <a:cxn ang="0">
                      <a:pos x="1489" y="543"/>
                    </a:cxn>
                    <a:cxn ang="0">
                      <a:pos x="1376" y="586"/>
                    </a:cxn>
                    <a:cxn ang="0">
                      <a:pos x="1247" y="618"/>
                    </a:cxn>
                    <a:cxn ang="0">
                      <a:pos x="1106" y="641"/>
                    </a:cxn>
                    <a:cxn ang="0">
                      <a:pos x="962" y="653"/>
                    </a:cxn>
                    <a:cxn ang="0">
                      <a:pos x="813" y="657"/>
                    </a:cxn>
                    <a:cxn ang="0">
                      <a:pos x="668" y="653"/>
                    </a:cxn>
                    <a:cxn ang="0">
                      <a:pos x="524" y="637"/>
                    </a:cxn>
                    <a:cxn ang="0">
                      <a:pos x="383" y="614"/>
                    </a:cxn>
                    <a:cxn ang="0">
                      <a:pos x="254" y="579"/>
                    </a:cxn>
                    <a:cxn ang="0">
                      <a:pos x="148" y="528"/>
                    </a:cxn>
                    <a:cxn ang="0">
                      <a:pos x="66" y="469"/>
                    </a:cxn>
                    <a:cxn ang="0">
                      <a:pos x="15" y="395"/>
                    </a:cxn>
                    <a:cxn ang="0">
                      <a:pos x="0" y="317"/>
                    </a:cxn>
                    <a:cxn ang="0">
                      <a:pos x="12" y="254"/>
                    </a:cxn>
                    <a:cxn ang="0">
                      <a:pos x="55" y="184"/>
                    </a:cxn>
                  </a:cxnLst>
                  <a:rect l="0" t="0" r="r" b="b"/>
                  <a:pathLst>
                    <a:path w="1665" h="657">
                      <a:moveTo>
                        <a:pt x="66" y="180"/>
                      </a:moveTo>
                      <a:lnTo>
                        <a:pt x="62" y="180"/>
                      </a:lnTo>
                      <a:lnTo>
                        <a:pt x="58" y="184"/>
                      </a:lnTo>
                      <a:lnTo>
                        <a:pt x="62" y="188"/>
                      </a:lnTo>
                      <a:lnTo>
                        <a:pt x="66" y="192"/>
                      </a:lnTo>
                      <a:lnTo>
                        <a:pt x="70" y="199"/>
                      </a:lnTo>
                      <a:lnTo>
                        <a:pt x="78" y="203"/>
                      </a:lnTo>
                      <a:lnTo>
                        <a:pt x="86" y="207"/>
                      </a:lnTo>
                      <a:lnTo>
                        <a:pt x="94" y="215"/>
                      </a:lnTo>
                      <a:lnTo>
                        <a:pt x="105" y="219"/>
                      </a:lnTo>
                      <a:lnTo>
                        <a:pt x="113" y="227"/>
                      </a:lnTo>
                      <a:lnTo>
                        <a:pt x="121" y="231"/>
                      </a:lnTo>
                      <a:lnTo>
                        <a:pt x="129" y="239"/>
                      </a:lnTo>
                      <a:lnTo>
                        <a:pt x="141" y="242"/>
                      </a:lnTo>
                      <a:lnTo>
                        <a:pt x="148" y="250"/>
                      </a:lnTo>
                      <a:lnTo>
                        <a:pt x="156" y="254"/>
                      </a:lnTo>
                      <a:lnTo>
                        <a:pt x="164" y="258"/>
                      </a:lnTo>
                      <a:lnTo>
                        <a:pt x="172" y="262"/>
                      </a:lnTo>
                      <a:lnTo>
                        <a:pt x="180" y="266"/>
                      </a:lnTo>
                      <a:lnTo>
                        <a:pt x="184" y="270"/>
                      </a:lnTo>
                      <a:lnTo>
                        <a:pt x="187" y="274"/>
                      </a:lnTo>
                      <a:lnTo>
                        <a:pt x="187" y="282"/>
                      </a:lnTo>
                      <a:lnTo>
                        <a:pt x="195" y="285"/>
                      </a:lnTo>
                      <a:lnTo>
                        <a:pt x="199" y="293"/>
                      </a:lnTo>
                      <a:lnTo>
                        <a:pt x="211" y="301"/>
                      </a:lnTo>
                      <a:lnTo>
                        <a:pt x="219" y="305"/>
                      </a:lnTo>
                      <a:lnTo>
                        <a:pt x="227" y="309"/>
                      </a:lnTo>
                      <a:lnTo>
                        <a:pt x="234" y="309"/>
                      </a:lnTo>
                      <a:lnTo>
                        <a:pt x="242" y="309"/>
                      </a:lnTo>
                      <a:lnTo>
                        <a:pt x="250" y="309"/>
                      </a:lnTo>
                      <a:lnTo>
                        <a:pt x="258" y="309"/>
                      </a:lnTo>
                      <a:lnTo>
                        <a:pt x="270" y="305"/>
                      </a:lnTo>
                      <a:lnTo>
                        <a:pt x="277" y="301"/>
                      </a:lnTo>
                      <a:lnTo>
                        <a:pt x="285" y="297"/>
                      </a:lnTo>
                      <a:lnTo>
                        <a:pt x="297" y="293"/>
                      </a:lnTo>
                      <a:lnTo>
                        <a:pt x="305" y="289"/>
                      </a:lnTo>
                      <a:lnTo>
                        <a:pt x="316" y="285"/>
                      </a:lnTo>
                      <a:lnTo>
                        <a:pt x="324" y="278"/>
                      </a:lnTo>
                      <a:lnTo>
                        <a:pt x="332" y="270"/>
                      </a:lnTo>
                      <a:lnTo>
                        <a:pt x="344" y="266"/>
                      </a:lnTo>
                      <a:lnTo>
                        <a:pt x="352" y="262"/>
                      </a:lnTo>
                      <a:lnTo>
                        <a:pt x="363" y="254"/>
                      </a:lnTo>
                      <a:lnTo>
                        <a:pt x="375" y="246"/>
                      </a:lnTo>
                      <a:lnTo>
                        <a:pt x="383" y="242"/>
                      </a:lnTo>
                      <a:lnTo>
                        <a:pt x="395" y="239"/>
                      </a:lnTo>
                      <a:lnTo>
                        <a:pt x="406" y="235"/>
                      </a:lnTo>
                      <a:lnTo>
                        <a:pt x="418" y="235"/>
                      </a:lnTo>
                      <a:lnTo>
                        <a:pt x="426" y="231"/>
                      </a:lnTo>
                      <a:lnTo>
                        <a:pt x="438" y="231"/>
                      </a:lnTo>
                      <a:lnTo>
                        <a:pt x="442" y="231"/>
                      </a:lnTo>
                      <a:lnTo>
                        <a:pt x="449" y="231"/>
                      </a:lnTo>
                      <a:lnTo>
                        <a:pt x="453" y="231"/>
                      </a:lnTo>
                      <a:lnTo>
                        <a:pt x="457" y="231"/>
                      </a:lnTo>
                      <a:lnTo>
                        <a:pt x="461" y="235"/>
                      </a:lnTo>
                      <a:lnTo>
                        <a:pt x="469" y="235"/>
                      </a:lnTo>
                      <a:lnTo>
                        <a:pt x="473" y="239"/>
                      </a:lnTo>
                      <a:lnTo>
                        <a:pt x="481" y="239"/>
                      </a:lnTo>
                      <a:lnTo>
                        <a:pt x="485" y="246"/>
                      </a:lnTo>
                      <a:lnTo>
                        <a:pt x="488" y="250"/>
                      </a:lnTo>
                      <a:lnTo>
                        <a:pt x="492" y="254"/>
                      </a:lnTo>
                      <a:lnTo>
                        <a:pt x="500" y="258"/>
                      </a:lnTo>
                      <a:lnTo>
                        <a:pt x="488" y="258"/>
                      </a:lnTo>
                      <a:lnTo>
                        <a:pt x="477" y="262"/>
                      </a:lnTo>
                      <a:lnTo>
                        <a:pt x="469" y="262"/>
                      </a:lnTo>
                      <a:lnTo>
                        <a:pt x="457" y="266"/>
                      </a:lnTo>
                      <a:lnTo>
                        <a:pt x="449" y="266"/>
                      </a:lnTo>
                      <a:lnTo>
                        <a:pt x="442" y="270"/>
                      </a:lnTo>
                      <a:lnTo>
                        <a:pt x="434" y="270"/>
                      </a:lnTo>
                      <a:lnTo>
                        <a:pt x="422" y="270"/>
                      </a:lnTo>
                      <a:lnTo>
                        <a:pt x="414" y="274"/>
                      </a:lnTo>
                      <a:lnTo>
                        <a:pt x="406" y="274"/>
                      </a:lnTo>
                      <a:lnTo>
                        <a:pt x="399" y="274"/>
                      </a:lnTo>
                      <a:lnTo>
                        <a:pt x="387" y="282"/>
                      </a:lnTo>
                      <a:lnTo>
                        <a:pt x="379" y="282"/>
                      </a:lnTo>
                      <a:lnTo>
                        <a:pt x="371" y="285"/>
                      </a:lnTo>
                      <a:lnTo>
                        <a:pt x="363" y="285"/>
                      </a:lnTo>
                      <a:lnTo>
                        <a:pt x="359" y="289"/>
                      </a:lnTo>
                      <a:lnTo>
                        <a:pt x="352" y="289"/>
                      </a:lnTo>
                      <a:lnTo>
                        <a:pt x="344" y="293"/>
                      </a:lnTo>
                      <a:lnTo>
                        <a:pt x="340" y="293"/>
                      </a:lnTo>
                      <a:lnTo>
                        <a:pt x="332" y="297"/>
                      </a:lnTo>
                      <a:lnTo>
                        <a:pt x="324" y="301"/>
                      </a:lnTo>
                      <a:lnTo>
                        <a:pt x="316" y="301"/>
                      </a:lnTo>
                      <a:lnTo>
                        <a:pt x="313" y="305"/>
                      </a:lnTo>
                      <a:lnTo>
                        <a:pt x="309" y="305"/>
                      </a:lnTo>
                      <a:lnTo>
                        <a:pt x="301" y="309"/>
                      </a:lnTo>
                      <a:lnTo>
                        <a:pt x="293" y="309"/>
                      </a:lnTo>
                      <a:lnTo>
                        <a:pt x="289" y="313"/>
                      </a:lnTo>
                      <a:lnTo>
                        <a:pt x="285" y="313"/>
                      </a:lnTo>
                      <a:lnTo>
                        <a:pt x="277" y="321"/>
                      </a:lnTo>
                      <a:lnTo>
                        <a:pt x="270" y="324"/>
                      </a:lnTo>
                      <a:lnTo>
                        <a:pt x="277" y="324"/>
                      </a:lnTo>
                      <a:lnTo>
                        <a:pt x="285" y="328"/>
                      </a:lnTo>
                      <a:lnTo>
                        <a:pt x="293" y="336"/>
                      </a:lnTo>
                      <a:lnTo>
                        <a:pt x="305" y="340"/>
                      </a:lnTo>
                      <a:lnTo>
                        <a:pt x="309" y="340"/>
                      </a:lnTo>
                      <a:lnTo>
                        <a:pt x="313" y="344"/>
                      </a:lnTo>
                      <a:lnTo>
                        <a:pt x="320" y="344"/>
                      </a:lnTo>
                      <a:lnTo>
                        <a:pt x="324" y="344"/>
                      </a:lnTo>
                      <a:lnTo>
                        <a:pt x="332" y="348"/>
                      </a:lnTo>
                      <a:lnTo>
                        <a:pt x="336" y="348"/>
                      </a:lnTo>
                      <a:lnTo>
                        <a:pt x="344" y="352"/>
                      </a:lnTo>
                      <a:lnTo>
                        <a:pt x="352" y="356"/>
                      </a:lnTo>
                      <a:lnTo>
                        <a:pt x="356" y="356"/>
                      </a:lnTo>
                      <a:lnTo>
                        <a:pt x="363" y="360"/>
                      </a:lnTo>
                      <a:lnTo>
                        <a:pt x="367" y="360"/>
                      </a:lnTo>
                      <a:lnTo>
                        <a:pt x="375" y="364"/>
                      </a:lnTo>
                      <a:lnTo>
                        <a:pt x="383" y="364"/>
                      </a:lnTo>
                      <a:lnTo>
                        <a:pt x="391" y="364"/>
                      </a:lnTo>
                      <a:lnTo>
                        <a:pt x="399" y="367"/>
                      </a:lnTo>
                      <a:lnTo>
                        <a:pt x="406" y="367"/>
                      </a:lnTo>
                      <a:lnTo>
                        <a:pt x="414" y="371"/>
                      </a:lnTo>
                      <a:lnTo>
                        <a:pt x="422" y="375"/>
                      </a:lnTo>
                      <a:lnTo>
                        <a:pt x="426" y="375"/>
                      </a:lnTo>
                      <a:lnTo>
                        <a:pt x="438" y="379"/>
                      </a:lnTo>
                      <a:lnTo>
                        <a:pt x="445" y="379"/>
                      </a:lnTo>
                      <a:lnTo>
                        <a:pt x="453" y="383"/>
                      </a:lnTo>
                      <a:lnTo>
                        <a:pt x="461" y="383"/>
                      </a:lnTo>
                      <a:lnTo>
                        <a:pt x="473" y="383"/>
                      </a:lnTo>
                      <a:lnTo>
                        <a:pt x="481" y="387"/>
                      </a:lnTo>
                      <a:lnTo>
                        <a:pt x="488" y="391"/>
                      </a:lnTo>
                      <a:lnTo>
                        <a:pt x="500" y="391"/>
                      </a:lnTo>
                      <a:lnTo>
                        <a:pt x="508" y="391"/>
                      </a:lnTo>
                      <a:lnTo>
                        <a:pt x="516" y="395"/>
                      </a:lnTo>
                      <a:lnTo>
                        <a:pt x="528" y="395"/>
                      </a:lnTo>
                      <a:lnTo>
                        <a:pt x="535" y="395"/>
                      </a:lnTo>
                      <a:lnTo>
                        <a:pt x="547" y="399"/>
                      </a:lnTo>
                      <a:lnTo>
                        <a:pt x="559" y="399"/>
                      </a:lnTo>
                      <a:lnTo>
                        <a:pt x="567" y="399"/>
                      </a:lnTo>
                      <a:lnTo>
                        <a:pt x="578" y="399"/>
                      </a:lnTo>
                      <a:lnTo>
                        <a:pt x="590" y="403"/>
                      </a:lnTo>
                      <a:lnTo>
                        <a:pt x="598" y="403"/>
                      </a:lnTo>
                      <a:lnTo>
                        <a:pt x="610" y="403"/>
                      </a:lnTo>
                      <a:lnTo>
                        <a:pt x="621" y="403"/>
                      </a:lnTo>
                      <a:lnTo>
                        <a:pt x="633" y="407"/>
                      </a:lnTo>
                      <a:lnTo>
                        <a:pt x="645" y="407"/>
                      </a:lnTo>
                      <a:lnTo>
                        <a:pt x="657" y="410"/>
                      </a:lnTo>
                      <a:lnTo>
                        <a:pt x="668" y="410"/>
                      </a:lnTo>
                      <a:lnTo>
                        <a:pt x="680" y="410"/>
                      </a:lnTo>
                      <a:lnTo>
                        <a:pt x="692" y="410"/>
                      </a:lnTo>
                      <a:lnTo>
                        <a:pt x="703" y="414"/>
                      </a:lnTo>
                      <a:lnTo>
                        <a:pt x="715" y="414"/>
                      </a:lnTo>
                      <a:lnTo>
                        <a:pt x="727" y="414"/>
                      </a:lnTo>
                      <a:lnTo>
                        <a:pt x="743" y="414"/>
                      </a:lnTo>
                      <a:lnTo>
                        <a:pt x="754" y="414"/>
                      </a:lnTo>
                      <a:lnTo>
                        <a:pt x="766" y="414"/>
                      </a:lnTo>
                      <a:lnTo>
                        <a:pt x="778" y="414"/>
                      </a:lnTo>
                      <a:lnTo>
                        <a:pt x="789" y="414"/>
                      </a:lnTo>
                      <a:lnTo>
                        <a:pt x="805" y="414"/>
                      </a:lnTo>
                      <a:lnTo>
                        <a:pt x="817" y="414"/>
                      </a:lnTo>
                      <a:lnTo>
                        <a:pt x="833" y="418"/>
                      </a:lnTo>
                      <a:lnTo>
                        <a:pt x="844" y="414"/>
                      </a:lnTo>
                      <a:lnTo>
                        <a:pt x="860" y="414"/>
                      </a:lnTo>
                      <a:lnTo>
                        <a:pt x="872" y="414"/>
                      </a:lnTo>
                      <a:lnTo>
                        <a:pt x="883" y="414"/>
                      </a:lnTo>
                      <a:lnTo>
                        <a:pt x="895" y="414"/>
                      </a:lnTo>
                      <a:lnTo>
                        <a:pt x="911" y="414"/>
                      </a:lnTo>
                      <a:lnTo>
                        <a:pt x="922" y="414"/>
                      </a:lnTo>
                      <a:lnTo>
                        <a:pt x="934" y="414"/>
                      </a:lnTo>
                      <a:lnTo>
                        <a:pt x="946" y="414"/>
                      </a:lnTo>
                      <a:lnTo>
                        <a:pt x="962" y="414"/>
                      </a:lnTo>
                      <a:lnTo>
                        <a:pt x="969" y="410"/>
                      </a:lnTo>
                      <a:lnTo>
                        <a:pt x="981" y="410"/>
                      </a:lnTo>
                      <a:lnTo>
                        <a:pt x="993" y="410"/>
                      </a:lnTo>
                      <a:lnTo>
                        <a:pt x="1005" y="410"/>
                      </a:lnTo>
                      <a:lnTo>
                        <a:pt x="1020" y="407"/>
                      </a:lnTo>
                      <a:lnTo>
                        <a:pt x="1028" y="407"/>
                      </a:lnTo>
                      <a:lnTo>
                        <a:pt x="1040" y="403"/>
                      </a:lnTo>
                      <a:lnTo>
                        <a:pt x="1051" y="403"/>
                      </a:lnTo>
                      <a:lnTo>
                        <a:pt x="1059" y="403"/>
                      </a:lnTo>
                      <a:lnTo>
                        <a:pt x="1075" y="403"/>
                      </a:lnTo>
                      <a:lnTo>
                        <a:pt x="1083" y="399"/>
                      </a:lnTo>
                      <a:lnTo>
                        <a:pt x="1094" y="399"/>
                      </a:lnTo>
                      <a:lnTo>
                        <a:pt x="1102" y="399"/>
                      </a:lnTo>
                      <a:lnTo>
                        <a:pt x="1114" y="399"/>
                      </a:lnTo>
                      <a:lnTo>
                        <a:pt x="1122" y="395"/>
                      </a:lnTo>
                      <a:lnTo>
                        <a:pt x="1134" y="395"/>
                      </a:lnTo>
                      <a:lnTo>
                        <a:pt x="1145" y="395"/>
                      </a:lnTo>
                      <a:lnTo>
                        <a:pt x="1153" y="391"/>
                      </a:lnTo>
                      <a:lnTo>
                        <a:pt x="1165" y="391"/>
                      </a:lnTo>
                      <a:lnTo>
                        <a:pt x="1173" y="391"/>
                      </a:lnTo>
                      <a:lnTo>
                        <a:pt x="1180" y="387"/>
                      </a:lnTo>
                      <a:lnTo>
                        <a:pt x="1192" y="383"/>
                      </a:lnTo>
                      <a:lnTo>
                        <a:pt x="1200" y="383"/>
                      </a:lnTo>
                      <a:lnTo>
                        <a:pt x="1208" y="383"/>
                      </a:lnTo>
                      <a:lnTo>
                        <a:pt x="1216" y="379"/>
                      </a:lnTo>
                      <a:lnTo>
                        <a:pt x="1223" y="379"/>
                      </a:lnTo>
                      <a:lnTo>
                        <a:pt x="1231" y="375"/>
                      </a:lnTo>
                      <a:lnTo>
                        <a:pt x="1239" y="375"/>
                      </a:lnTo>
                      <a:lnTo>
                        <a:pt x="1247" y="371"/>
                      </a:lnTo>
                      <a:lnTo>
                        <a:pt x="1255" y="367"/>
                      </a:lnTo>
                      <a:lnTo>
                        <a:pt x="1263" y="367"/>
                      </a:lnTo>
                      <a:lnTo>
                        <a:pt x="1270" y="364"/>
                      </a:lnTo>
                      <a:lnTo>
                        <a:pt x="1278" y="364"/>
                      </a:lnTo>
                      <a:lnTo>
                        <a:pt x="1286" y="364"/>
                      </a:lnTo>
                      <a:lnTo>
                        <a:pt x="1294" y="360"/>
                      </a:lnTo>
                      <a:lnTo>
                        <a:pt x="1298" y="360"/>
                      </a:lnTo>
                      <a:lnTo>
                        <a:pt x="1306" y="356"/>
                      </a:lnTo>
                      <a:lnTo>
                        <a:pt x="1313" y="356"/>
                      </a:lnTo>
                      <a:lnTo>
                        <a:pt x="1317" y="352"/>
                      </a:lnTo>
                      <a:lnTo>
                        <a:pt x="1325" y="348"/>
                      </a:lnTo>
                      <a:lnTo>
                        <a:pt x="1333" y="348"/>
                      </a:lnTo>
                      <a:lnTo>
                        <a:pt x="1337" y="344"/>
                      </a:lnTo>
                      <a:lnTo>
                        <a:pt x="1341" y="344"/>
                      </a:lnTo>
                      <a:lnTo>
                        <a:pt x="1349" y="344"/>
                      </a:lnTo>
                      <a:lnTo>
                        <a:pt x="1352" y="340"/>
                      </a:lnTo>
                      <a:lnTo>
                        <a:pt x="1356" y="340"/>
                      </a:lnTo>
                      <a:lnTo>
                        <a:pt x="1368" y="336"/>
                      </a:lnTo>
                      <a:lnTo>
                        <a:pt x="1376" y="328"/>
                      </a:lnTo>
                      <a:lnTo>
                        <a:pt x="1384" y="324"/>
                      </a:lnTo>
                      <a:lnTo>
                        <a:pt x="1392" y="324"/>
                      </a:lnTo>
                      <a:lnTo>
                        <a:pt x="1388" y="321"/>
                      </a:lnTo>
                      <a:lnTo>
                        <a:pt x="1380" y="317"/>
                      </a:lnTo>
                      <a:lnTo>
                        <a:pt x="1372" y="313"/>
                      </a:lnTo>
                      <a:lnTo>
                        <a:pt x="1364" y="309"/>
                      </a:lnTo>
                      <a:lnTo>
                        <a:pt x="1356" y="305"/>
                      </a:lnTo>
                      <a:lnTo>
                        <a:pt x="1349" y="305"/>
                      </a:lnTo>
                      <a:lnTo>
                        <a:pt x="1341" y="301"/>
                      </a:lnTo>
                      <a:lnTo>
                        <a:pt x="1333" y="297"/>
                      </a:lnTo>
                      <a:lnTo>
                        <a:pt x="1321" y="293"/>
                      </a:lnTo>
                      <a:lnTo>
                        <a:pt x="1309" y="289"/>
                      </a:lnTo>
                      <a:lnTo>
                        <a:pt x="1298" y="289"/>
                      </a:lnTo>
                      <a:lnTo>
                        <a:pt x="1290" y="285"/>
                      </a:lnTo>
                      <a:lnTo>
                        <a:pt x="1282" y="282"/>
                      </a:lnTo>
                      <a:lnTo>
                        <a:pt x="1278" y="282"/>
                      </a:lnTo>
                      <a:lnTo>
                        <a:pt x="1274" y="282"/>
                      </a:lnTo>
                      <a:lnTo>
                        <a:pt x="1266" y="278"/>
                      </a:lnTo>
                      <a:lnTo>
                        <a:pt x="1259" y="274"/>
                      </a:lnTo>
                      <a:lnTo>
                        <a:pt x="1255" y="274"/>
                      </a:lnTo>
                      <a:lnTo>
                        <a:pt x="1247" y="274"/>
                      </a:lnTo>
                      <a:lnTo>
                        <a:pt x="1243" y="274"/>
                      </a:lnTo>
                      <a:lnTo>
                        <a:pt x="1235" y="270"/>
                      </a:lnTo>
                      <a:lnTo>
                        <a:pt x="1227" y="270"/>
                      </a:lnTo>
                      <a:lnTo>
                        <a:pt x="1223" y="266"/>
                      </a:lnTo>
                      <a:lnTo>
                        <a:pt x="1216" y="266"/>
                      </a:lnTo>
                      <a:lnTo>
                        <a:pt x="1208" y="266"/>
                      </a:lnTo>
                      <a:lnTo>
                        <a:pt x="1200" y="262"/>
                      </a:lnTo>
                      <a:lnTo>
                        <a:pt x="1192" y="262"/>
                      </a:lnTo>
                      <a:lnTo>
                        <a:pt x="1188" y="262"/>
                      </a:lnTo>
                      <a:lnTo>
                        <a:pt x="1177" y="258"/>
                      </a:lnTo>
                      <a:lnTo>
                        <a:pt x="1173" y="258"/>
                      </a:lnTo>
                      <a:lnTo>
                        <a:pt x="1165" y="254"/>
                      </a:lnTo>
                      <a:lnTo>
                        <a:pt x="1157" y="254"/>
                      </a:lnTo>
                      <a:lnTo>
                        <a:pt x="1149" y="254"/>
                      </a:lnTo>
                      <a:lnTo>
                        <a:pt x="1141" y="250"/>
                      </a:lnTo>
                      <a:lnTo>
                        <a:pt x="1134" y="250"/>
                      </a:lnTo>
                      <a:lnTo>
                        <a:pt x="1126" y="250"/>
                      </a:lnTo>
                      <a:lnTo>
                        <a:pt x="1118" y="246"/>
                      </a:lnTo>
                      <a:lnTo>
                        <a:pt x="1110" y="246"/>
                      </a:lnTo>
                      <a:lnTo>
                        <a:pt x="1102" y="246"/>
                      </a:lnTo>
                      <a:lnTo>
                        <a:pt x="1094" y="246"/>
                      </a:lnTo>
                      <a:lnTo>
                        <a:pt x="1083" y="242"/>
                      </a:lnTo>
                      <a:lnTo>
                        <a:pt x="1079" y="242"/>
                      </a:lnTo>
                      <a:lnTo>
                        <a:pt x="1067" y="239"/>
                      </a:lnTo>
                      <a:lnTo>
                        <a:pt x="1059" y="239"/>
                      </a:lnTo>
                      <a:lnTo>
                        <a:pt x="1048" y="239"/>
                      </a:lnTo>
                      <a:lnTo>
                        <a:pt x="1040" y="239"/>
                      </a:lnTo>
                      <a:lnTo>
                        <a:pt x="1032" y="239"/>
                      </a:lnTo>
                      <a:lnTo>
                        <a:pt x="1024" y="239"/>
                      </a:lnTo>
                      <a:lnTo>
                        <a:pt x="1016" y="239"/>
                      </a:lnTo>
                      <a:lnTo>
                        <a:pt x="1005" y="235"/>
                      </a:lnTo>
                      <a:lnTo>
                        <a:pt x="997" y="235"/>
                      </a:lnTo>
                      <a:lnTo>
                        <a:pt x="989" y="235"/>
                      </a:lnTo>
                      <a:lnTo>
                        <a:pt x="989" y="231"/>
                      </a:lnTo>
                      <a:lnTo>
                        <a:pt x="989" y="223"/>
                      </a:lnTo>
                      <a:lnTo>
                        <a:pt x="993" y="215"/>
                      </a:lnTo>
                      <a:lnTo>
                        <a:pt x="993" y="211"/>
                      </a:lnTo>
                      <a:lnTo>
                        <a:pt x="997" y="199"/>
                      </a:lnTo>
                      <a:lnTo>
                        <a:pt x="1001" y="196"/>
                      </a:lnTo>
                      <a:lnTo>
                        <a:pt x="1001" y="188"/>
                      </a:lnTo>
                      <a:lnTo>
                        <a:pt x="1005" y="180"/>
                      </a:lnTo>
                      <a:lnTo>
                        <a:pt x="1005" y="176"/>
                      </a:lnTo>
                      <a:lnTo>
                        <a:pt x="1008" y="164"/>
                      </a:lnTo>
                      <a:lnTo>
                        <a:pt x="1008" y="160"/>
                      </a:lnTo>
                      <a:lnTo>
                        <a:pt x="1016" y="153"/>
                      </a:lnTo>
                      <a:lnTo>
                        <a:pt x="1016" y="145"/>
                      </a:lnTo>
                      <a:lnTo>
                        <a:pt x="1020" y="137"/>
                      </a:lnTo>
                      <a:lnTo>
                        <a:pt x="1020" y="129"/>
                      </a:lnTo>
                      <a:lnTo>
                        <a:pt x="1024" y="121"/>
                      </a:lnTo>
                      <a:lnTo>
                        <a:pt x="1028" y="113"/>
                      </a:lnTo>
                      <a:lnTo>
                        <a:pt x="1028" y="106"/>
                      </a:lnTo>
                      <a:lnTo>
                        <a:pt x="1032" y="98"/>
                      </a:lnTo>
                      <a:lnTo>
                        <a:pt x="1036" y="90"/>
                      </a:lnTo>
                      <a:lnTo>
                        <a:pt x="1036" y="82"/>
                      </a:lnTo>
                      <a:lnTo>
                        <a:pt x="1040" y="74"/>
                      </a:lnTo>
                      <a:lnTo>
                        <a:pt x="1044" y="67"/>
                      </a:lnTo>
                      <a:lnTo>
                        <a:pt x="1044" y="59"/>
                      </a:lnTo>
                      <a:lnTo>
                        <a:pt x="1048" y="51"/>
                      </a:lnTo>
                      <a:lnTo>
                        <a:pt x="1048" y="43"/>
                      </a:lnTo>
                      <a:lnTo>
                        <a:pt x="1055" y="35"/>
                      </a:lnTo>
                      <a:lnTo>
                        <a:pt x="1055" y="31"/>
                      </a:lnTo>
                      <a:lnTo>
                        <a:pt x="1059" y="20"/>
                      </a:lnTo>
                      <a:lnTo>
                        <a:pt x="1059" y="16"/>
                      </a:lnTo>
                      <a:lnTo>
                        <a:pt x="1063" y="8"/>
                      </a:lnTo>
                      <a:lnTo>
                        <a:pt x="1067" y="0"/>
                      </a:lnTo>
                      <a:lnTo>
                        <a:pt x="1079" y="0"/>
                      </a:lnTo>
                      <a:lnTo>
                        <a:pt x="1094" y="0"/>
                      </a:lnTo>
                      <a:lnTo>
                        <a:pt x="1110" y="4"/>
                      </a:lnTo>
                      <a:lnTo>
                        <a:pt x="1122" y="8"/>
                      </a:lnTo>
                      <a:lnTo>
                        <a:pt x="1137" y="8"/>
                      </a:lnTo>
                      <a:lnTo>
                        <a:pt x="1153" y="8"/>
                      </a:lnTo>
                      <a:lnTo>
                        <a:pt x="1165" y="12"/>
                      </a:lnTo>
                      <a:lnTo>
                        <a:pt x="1180" y="16"/>
                      </a:lnTo>
                      <a:lnTo>
                        <a:pt x="1192" y="16"/>
                      </a:lnTo>
                      <a:lnTo>
                        <a:pt x="1208" y="20"/>
                      </a:lnTo>
                      <a:lnTo>
                        <a:pt x="1223" y="20"/>
                      </a:lnTo>
                      <a:lnTo>
                        <a:pt x="1235" y="24"/>
                      </a:lnTo>
                      <a:lnTo>
                        <a:pt x="1247" y="27"/>
                      </a:lnTo>
                      <a:lnTo>
                        <a:pt x="1263" y="31"/>
                      </a:lnTo>
                      <a:lnTo>
                        <a:pt x="1278" y="31"/>
                      </a:lnTo>
                      <a:lnTo>
                        <a:pt x="1290" y="35"/>
                      </a:lnTo>
                      <a:lnTo>
                        <a:pt x="1302" y="39"/>
                      </a:lnTo>
                      <a:lnTo>
                        <a:pt x="1317" y="43"/>
                      </a:lnTo>
                      <a:lnTo>
                        <a:pt x="1329" y="43"/>
                      </a:lnTo>
                      <a:lnTo>
                        <a:pt x="1341" y="47"/>
                      </a:lnTo>
                      <a:lnTo>
                        <a:pt x="1352" y="51"/>
                      </a:lnTo>
                      <a:lnTo>
                        <a:pt x="1368" y="55"/>
                      </a:lnTo>
                      <a:lnTo>
                        <a:pt x="1380" y="59"/>
                      </a:lnTo>
                      <a:lnTo>
                        <a:pt x="1392" y="63"/>
                      </a:lnTo>
                      <a:lnTo>
                        <a:pt x="1403" y="67"/>
                      </a:lnTo>
                      <a:lnTo>
                        <a:pt x="1415" y="70"/>
                      </a:lnTo>
                      <a:lnTo>
                        <a:pt x="1427" y="74"/>
                      </a:lnTo>
                      <a:lnTo>
                        <a:pt x="1438" y="78"/>
                      </a:lnTo>
                      <a:lnTo>
                        <a:pt x="1450" y="82"/>
                      </a:lnTo>
                      <a:lnTo>
                        <a:pt x="1458" y="90"/>
                      </a:lnTo>
                      <a:lnTo>
                        <a:pt x="1470" y="94"/>
                      </a:lnTo>
                      <a:lnTo>
                        <a:pt x="1481" y="98"/>
                      </a:lnTo>
                      <a:lnTo>
                        <a:pt x="1493" y="102"/>
                      </a:lnTo>
                      <a:lnTo>
                        <a:pt x="1501" y="110"/>
                      </a:lnTo>
                      <a:lnTo>
                        <a:pt x="1513" y="113"/>
                      </a:lnTo>
                      <a:lnTo>
                        <a:pt x="1521" y="117"/>
                      </a:lnTo>
                      <a:lnTo>
                        <a:pt x="1528" y="125"/>
                      </a:lnTo>
                      <a:lnTo>
                        <a:pt x="1536" y="129"/>
                      </a:lnTo>
                      <a:lnTo>
                        <a:pt x="1548" y="137"/>
                      </a:lnTo>
                      <a:lnTo>
                        <a:pt x="1556" y="141"/>
                      </a:lnTo>
                      <a:lnTo>
                        <a:pt x="1564" y="149"/>
                      </a:lnTo>
                      <a:lnTo>
                        <a:pt x="1571" y="153"/>
                      </a:lnTo>
                      <a:lnTo>
                        <a:pt x="1579" y="160"/>
                      </a:lnTo>
                      <a:lnTo>
                        <a:pt x="1587" y="164"/>
                      </a:lnTo>
                      <a:lnTo>
                        <a:pt x="1595" y="172"/>
                      </a:lnTo>
                      <a:lnTo>
                        <a:pt x="1603" y="180"/>
                      </a:lnTo>
                      <a:lnTo>
                        <a:pt x="1607" y="184"/>
                      </a:lnTo>
                      <a:lnTo>
                        <a:pt x="1614" y="196"/>
                      </a:lnTo>
                      <a:lnTo>
                        <a:pt x="1622" y="199"/>
                      </a:lnTo>
                      <a:lnTo>
                        <a:pt x="1626" y="207"/>
                      </a:lnTo>
                      <a:lnTo>
                        <a:pt x="1630" y="215"/>
                      </a:lnTo>
                      <a:lnTo>
                        <a:pt x="1634" y="219"/>
                      </a:lnTo>
                      <a:lnTo>
                        <a:pt x="1642" y="227"/>
                      </a:lnTo>
                      <a:lnTo>
                        <a:pt x="1646" y="235"/>
                      </a:lnTo>
                      <a:lnTo>
                        <a:pt x="1646" y="246"/>
                      </a:lnTo>
                      <a:lnTo>
                        <a:pt x="1650" y="254"/>
                      </a:lnTo>
                      <a:lnTo>
                        <a:pt x="1653" y="262"/>
                      </a:lnTo>
                      <a:lnTo>
                        <a:pt x="1657" y="270"/>
                      </a:lnTo>
                      <a:lnTo>
                        <a:pt x="1657" y="278"/>
                      </a:lnTo>
                      <a:lnTo>
                        <a:pt x="1661" y="285"/>
                      </a:lnTo>
                      <a:lnTo>
                        <a:pt x="1661" y="293"/>
                      </a:lnTo>
                      <a:lnTo>
                        <a:pt x="1665" y="305"/>
                      </a:lnTo>
                      <a:lnTo>
                        <a:pt x="1665" y="313"/>
                      </a:lnTo>
                      <a:lnTo>
                        <a:pt x="1665" y="324"/>
                      </a:lnTo>
                      <a:lnTo>
                        <a:pt x="1665" y="336"/>
                      </a:lnTo>
                      <a:lnTo>
                        <a:pt x="1665" y="344"/>
                      </a:lnTo>
                      <a:lnTo>
                        <a:pt x="1661" y="356"/>
                      </a:lnTo>
                      <a:lnTo>
                        <a:pt x="1661" y="367"/>
                      </a:lnTo>
                      <a:lnTo>
                        <a:pt x="1657" y="375"/>
                      </a:lnTo>
                      <a:lnTo>
                        <a:pt x="1653" y="387"/>
                      </a:lnTo>
                      <a:lnTo>
                        <a:pt x="1650" y="395"/>
                      </a:lnTo>
                      <a:lnTo>
                        <a:pt x="1646" y="407"/>
                      </a:lnTo>
                      <a:lnTo>
                        <a:pt x="1638" y="414"/>
                      </a:lnTo>
                      <a:lnTo>
                        <a:pt x="1634" y="426"/>
                      </a:lnTo>
                      <a:lnTo>
                        <a:pt x="1626" y="434"/>
                      </a:lnTo>
                      <a:lnTo>
                        <a:pt x="1622" y="446"/>
                      </a:lnTo>
                      <a:lnTo>
                        <a:pt x="1610" y="453"/>
                      </a:lnTo>
                      <a:lnTo>
                        <a:pt x="1607" y="461"/>
                      </a:lnTo>
                      <a:lnTo>
                        <a:pt x="1595" y="469"/>
                      </a:lnTo>
                      <a:lnTo>
                        <a:pt x="1587" y="477"/>
                      </a:lnTo>
                      <a:lnTo>
                        <a:pt x="1575" y="485"/>
                      </a:lnTo>
                      <a:lnTo>
                        <a:pt x="1567" y="493"/>
                      </a:lnTo>
                      <a:lnTo>
                        <a:pt x="1556" y="500"/>
                      </a:lnTo>
                      <a:lnTo>
                        <a:pt x="1548" y="508"/>
                      </a:lnTo>
                      <a:lnTo>
                        <a:pt x="1536" y="516"/>
                      </a:lnTo>
                      <a:lnTo>
                        <a:pt x="1524" y="524"/>
                      </a:lnTo>
                      <a:lnTo>
                        <a:pt x="1513" y="528"/>
                      </a:lnTo>
                      <a:lnTo>
                        <a:pt x="1501" y="536"/>
                      </a:lnTo>
                      <a:lnTo>
                        <a:pt x="1489" y="543"/>
                      </a:lnTo>
                      <a:lnTo>
                        <a:pt x="1478" y="547"/>
                      </a:lnTo>
                      <a:lnTo>
                        <a:pt x="1462" y="555"/>
                      </a:lnTo>
                      <a:lnTo>
                        <a:pt x="1450" y="563"/>
                      </a:lnTo>
                      <a:lnTo>
                        <a:pt x="1435" y="567"/>
                      </a:lnTo>
                      <a:lnTo>
                        <a:pt x="1423" y="575"/>
                      </a:lnTo>
                      <a:lnTo>
                        <a:pt x="1407" y="579"/>
                      </a:lnTo>
                      <a:lnTo>
                        <a:pt x="1392" y="582"/>
                      </a:lnTo>
                      <a:lnTo>
                        <a:pt x="1376" y="586"/>
                      </a:lnTo>
                      <a:lnTo>
                        <a:pt x="1360" y="594"/>
                      </a:lnTo>
                      <a:lnTo>
                        <a:pt x="1345" y="594"/>
                      </a:lnTo>
                      <a:lnTo>
                        <a:pt x="1329" y="602"/>
                      </a:lnTo>
                      <a:lnTo>
                        <a:pt x="1313" y="602"/>
                      </a:lnTo>
                      <a:lnTo>
                        <a:pt x="1298" y="610"/>
                      </a:lnTo>
                      <a:lnTo>
                        <a:pt x="1278" y="614"/>
                      </a:lnTo>
                      <a:lnTo>
                        <a:pt x="1263" y="614"/>
                      </a:lnTo>
                      <a:lnTo>
                        <a:pt x="1247" y="618"/>
                      </a:lnTo>
                      <a:lnTo>
                        <a:pt x="1227" y="622"/>
                      </a:lnTo>
                      <a:lnTo>
                        <a:pt x="1212" y="622"/>
                      </a:lnTo>
                      <a:lnTo>
                        <a:pt x="1192" y="629"/>
                      </a:lnTo>
                      <a:lnTo>
                        <a:pt x="1177" y="629"/>
                      </a:lnTo>
                      <a:lnTo>
                        <a:pt x="1157" y="633"/>
                      </a:lnTo>
                      <a:lnTo>
                        <a:pt x="1141" y="637"/>
                      </a:lnTo>
                      <a:lnTo>
                        <a:pt x="1122" y="637"/>
                      </a:lnTo>
                      <a:lnTo>
                        <a:pt x="1106" y="641"/>
                      </a:lnTo>
                      <a:lnTo>
                        <a:pt x="1087" y="641"/>
                      </a:lnTo>
                      <a:lnTo>
                        <a:pt x="1067" y="641"/>
                      </a:lnTo>
                      <a:lnTo>
                        <a:pt x="1048" y="649"/>
                      </a:lnTo>
                      <a:lnTo>
                        <a:pt x="1032" y="649"/>
                      </a:lnTo>
                      <a:lnTo>
                        <a:pt x="1016" y="649"/>
                      </a:lnTo>
                      <a:lnTo>
                        <a:pt x="993" y="653"/>
                      </a:lnTo>
                      <a:lnTo>
                        <a:pt x="977" y="653"/>
                      </a:lnTo>
                      <a:lnTo>
                        <a:pt x="962" y="653"/>
                      </a:lnTo>
                      <a:lnTo>
                        <a:pt x="938" y="653"/>
                      </a:lnTo>
                      <a:lnTo>
                        <a:pt x="922" y="653"/>
                      </a:lnTo>
                      <a:lnTo>
                        <a:pt x="907" y="657"/>
                      </a:lnTo>
                      <a:lnTo>
                        <a:pt x="883" y="657"/>
                      </a:lnTo>
                      <a:lnTo>
                        <a:pt x="868" y="657"/>
                      </a:lnTo>
                      <a:lnTo>
                        <a:pt x="852" y="657"/>
                      </a:lnTo>
                      <a:lnTo>
                        <a:pt x="833" y="657"/>
                      </a:lnTo>
                      <a:lnTo>
                        <a:pt x="813" y="657"/>
                      </a:lnTo>
                      <a:lnTo>
                        <a:pt x="797" y="657"/>
                      </a:lnTo>
                      <a:lnTo>
                        <a:pt x="774" y="657"/>
                      </a:lnTo>
                      <a:lnTo>
                        <a:pt x="758" y="657"/>
                      </a:lnTo>
                      <a:lnTo>
                        <a:pt x="743" y="653"/>
                      </a:lnTo>
                      <a:lnTo>
                        <a:pt x="723" y="653"/>
                      </a:lnTo>
                      <a:lnTo>
                        <a:pt x="703" y="653"/>
                      </a:lnTo>
                      <a:lnTo>
                        <a:pt x="688" y="653"/>
                      </a:lnTo>
                      <a:lnTo>
                        <a:pt x="668" y="653"/>
                      </a:lnTo>
                      <a:lnTo>
                        <a:pt x="649" y="649"/>
                      </a:lnTo>
                      <a:lnTo>
                        <a:pt x="629" y="649"/>
                      </a:lnTo>
                      <a:lnTo>
                        <a:pt x="614" y="649"/>
                      </a:lnTo>
                      <a:lnTo>
                        <a:pt x="594" y="641"/>
                      </a:lnTo>
                      <a:lnTo>
                        <a:pt x="578" y="641"/>
                      </a:lnTo>
                      <a:lnTo>
                        <a:pt x="559" y="641"/>
                      </a:lnTo>
                      <a:lnTo>
                        <a:pt x="539" y="637"/>
                      </a:lnTo>
                      <a:lnTo>
                        <a:pt x="524" y="637"/>
                      </a:lnTo>
                      <a:lnTo>
                        <a:pt x="504" y="633"/>
                      </a:lnTo>
                      <a:lnTo>
                        <a:pt x="488" y="629"/>
                      </a:lnTo>
                      <a:lnTo>
                        <a:pt x="469" y="629"/>
                      </a:lnTo>
                      <a:lnTo>
                        <a:pt x="449" y="622"/>
                      </a:lnTo>
                      <a:lnTo>
                        <a:pt x="434" y="622"/>
                      </a:lnTo>
                      <a:lnTo>
                        <a:pt x="418" y="618"/>
                      </a:lnTo>
                      <a:lnTo>
                        <a:pt x="399" y="614"/>
                      </a:lnTo>
                      <a:lnTo>
                        <a:pt x="383" y="614"/>
                      </a:lnTo>
                      <a:lnTo>
                        <a:pt x="363" y="610"/>
                      </a:lnTo>
                      <a:lnTo>
                        <a:pt x="348" y="602"/>
                      </a:lnTo>
                      <a:lnTo>
                        <a:pt x="332" y="602"/>
                      </a:lnTo>
                      <a:lnTo>
                        <a:pt x="316" y="594"/>
                      </a:lnTo>
                      <a:lnTo>
                        <a:pt x="301" y="594"/>
                      </a:lnTo>
                      <a:lnTo>
                        <a:pt x="285" y="586"/>
                      </a:lnTo>
                      <a:lnTo>
                        <a:pt x="273" y="582"/>
                      </a:lnTo>
                      <a:lnTo>
                        <a:pt x="254" y="579"/>
                      </a:lnTo>
                      <a:lnTo>
                        <a:pt x="242" y="575"/>
                      </a:lnTo>
                      <a:lnTo>
                        <a:pt x="227" y="567"/>
                      </a:lnTo>
                      <a:lnTo>
                        <a:pt x="215" y="563"/>
                      </a:lnTo>
                      <a:lnTo>
                        <a:pt x="199" y="555"/>
                      </a:lnTo>
                      <a:lnTo>
                        <a:pt x="187" y="547"/>
                      </a:lnTo>
                      <a:lnTo>
                        <a:pt x="176" y="543"/>
                      </a:lnTo>
                      <a:lnTo>
                        <a:pt x="160" y="536"/>
                      </a:lnTo>
                      <a:lnTo>
                        <a:pt x="148" y="528"/>
                      </a:lnTo>
                      <a:lnTo>
                        <a:pt x="137" y="524"/>
                      </a:lnTo>
                      <a:lnTo>
                        <a:pt x="125" y="516"/>
                      </a:lnTo>
                      <a:lnTo>
                        <a:pt x="113" y="508"/>
                      </a:lnTo>
                      <a:lnTo>
                        <a:pt x="105" y="500"/>
                      </a:lnTo>
                      <a:lnTo>
                        <a:pt x="94" y="493"/>
                      </a:lnTo>
                      <a:lnTo>
                        <a:pt x="86" y="485"/>
                      </a:lnTo>
                      <a:lnTo>
                        <a:pt x="74" y="477"/>
                      </a:lnTo>
                      <a:lnTo>
                        <a:pt x="66" y="469"/>
                      </a:lnTo>
                      <a:lnTo>
                        <a:pt x="58" y="461"/>
                      </a:lnTo>
                      <a:lnTo>
                        <a:pt x="51" y="453"/>
                      </a:lnTo>
                      <a:lnTo>
                        <a:pt x="43" y="446"/>
                      </a:lnTo>
                      <a:lnTo>
                        <a:pt x="35" y="434"/>
                      </a:lnTo>
                      <a:lnTo>
                        <a:pt x="31" y="426"/>
                      </a:lnTo>
                      <a:lnTo>
                        <a:pt x="23" y="414"/>
                      </a:lnTo>
                      <a:lnTo>
                        <a:pt x="19" y="407"/>
                      </a:lnTo>
                      <a:lnTo>
                        <a:pt x="15" y="395"/>
                      </a:lnTo>
                      <a:lnTo>
                        <a:pt x="12" y="387"/>
                      </a:lnTo>
                      <a:lnTo>
                        <a:pt x="8" y="375"/>
                      </a:lnTo>
                      <a:lnTo>
                        <a:pt x="4" y="367"/>
                      </a:lnTo>
                      <a:lnTo>
                        <a:pt x="0" y="356"/>
                      </a:lnTo>
                      <a:lnTo>
                        <a:pt x="0" y="344"/>
                      </a:lnTo>
                      <a:lnTo>
                        <a:pt x="0" y="336"/>
                      </a:lnTo>
                      <a:lnTo>
                        <a:pt x="0" y="324"/>
                      </a:lnTo>
                      <a:lnTo>
                        <a:pt x="0" y="317"/>
                      </a:lnTo>
                      <a:lnTo>
                        <a:pt x="0" y="313"/>
                      </a:lnTo>
                      <a:lnTo>
                        <a:pt x="0" y="305"/>
                      </a:lnTo>
                      <a:lnTo>
                        <a:pt x="0" y="301"/>
                      </a:lnTo>
                      <a:lnTo>
                        <a:pt x="0" y="289"/>
                      </a:lnTo>
                      <a:lnTo>
                        <a:pt x="4" y="282"/>
                      </a:lnTo>
                      <a:lnTo>
                        <a:pt x="4" y="270"/>
                      </a:lnTo>
                      <a:lnTo>
                        <a:pt x="8" y="262"/>
                      </a:lnTo>
                      <a:lnTo>
                        <a:pt x="12" y="254"/>
                      </a:lnTo>
                      <a:lnTo>
                        <a:pt x="15" y="246"/>
                      </a:lnTo>
                      <a:lnTo>
                        <a:pt x="19" y="235"/>
                      </a:lnTo>
                      <a:lnTo>
                        <a:pt x="23" y="227"/>
                      </a:lnTo>
                      <a:lnTo>
                        <a:pt x="31" y="219"/>
                      </a:lnTo>
                      <a:lnTo>
                        <a:pt x="35" y="211"/>
                      </a:lnTo>
                      <a:lnTo>
                        <a:pt x="39" y="199"/>
                      </a:lnTo>
                      <a:lnTo>
                        <a:pt x="51" y="192"/>
                      </a:lnTo>
                      <a:lnTo>
                        <a:pt x="55" y="184"/>
                      </a:lnTo>
                      <a:lnTo>
                        <a:pt x="66" y="180"/>
                      </a:lnTo>
                      <a:lnTo>
                        <a:pt x="66" y="1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95"/>
                <p:cNvSpPr>
                  <a:spLocks/>
                </p:cNvSpPr>
                <p:nvPr/>
              </p:nvSpPr>
              <p:spPr bwMode="auto">
                <a:xfrm>
                  <a:off x="3632" y="-617"/>
                  <a:ext cx="532" cy="262"/>
                </a:xfrm>
                <a:custGeom>
                  <a:avLst/>
                  <a:gdLst/>
                  <a:ahLst/>
                  <a:cxnLst>
                    <a:cxn ang="0">
                      <a:pos x="368" y="0"/>
                    </a:cxn>
                    <a:cxn ang="0">
                      <a:pos x="395" y="0"/>
                    </a:cxn>
                    <a:cxn ang="0">
                      <a:pos x="427" y="0"/>
                    </a:cxn>
                    <a:cxn ang="0">
                      <a:pos x="454" y="4"/>
                    </a:cxn>
                    <a:cxn ang="0">
                      <a:pos x="485" y="4"/>
                    </a:cxn>
                    <a:cxn ang="0">
                      <a:pos x="513" y="4"/>
                    </a:cxn>
                    <a:cxn ang="0">
                      <a:pos x="528" y="24"/>
                    </a:cxn>
                    <a:cxn ang="0">
                      <a:pos x="513" y="63"/>
                    </a:cxn>
                    <a:cxn ang="0">
                      <a:pos x="497" y="102"/>
                    </a:cxn>
                    <a:cxn ang="0">
                      <a:pos x="481" y="141"/>
                    </a:cxn>
                    <a:cxn ang="0">
                      <a:pos x="474" y="176"/>
                    </a:cxn>
                    <a:cxn ang="0">
                      <a:pos x="458" y="211"/>
                    </a:cxn>
                    <a:cxn ang="0">
                      <a:pos x="450" y="247"/>
                    </a:cxn>
                    <a:cxn ang="0">
                      <a:pos x="415" y="243"/>
                    </a:cxn>
                    <a:cxn ang="0">
                      <a:pos x="384" y="243"/>
                    </a:cxn>
                    <a:cxn ang="0">
                      <a:pos x="352" y="243"/>
                    </a:cxn>
                    <a:cxn ang="0">
                      <a:pos x="305" y="243"/>
                    </a:cxn>
                    <a:cxn ang="0">
                      <a:pos x="258" y="243"/>
                    </a:cxn>
                    <a:cxn ang="0">
                      <a:pos x="212" y="247"/>
                    </a:cxn>
                    <a:cxn ang="0">
                      <a:pos x="169" y="247"/>
                    </a:cxn>
                    <a:cxn ang="0">
                      <a:pos x="129" y="251"/>
                    </a:cxn>
                    <a:cxn ang="0">
                      <a:pos x="90" y="258"/>
                    </a:cxn>
                    <a:cxn ang="0">
                      <a:pos x="79" y="251"/>
                    </a:cxn>
                    <a:cxn ang="0">
                      <a:pos x="98" y="223"/>
                    </a:cxn>
                    <a:cxn ang="0">
                      <a:pos x="102" y="192"/>
                    </a:cxn>
                    <a:cxn ang="0">
                      <a:pos x="98" y="168"/>
                    </a:cxn>
                    <a:cxn ang="0">
                      <a:pos x="137" y="153"/>
                    </a:cxn>
                    <a:cxn ang="0">
                      <a:pos x="157" y="122"/>
                    </a:cxn>
                    <a:cxn ang="0">
                      <a:pos x="149" y="98"/>
                    </a:cxn>
                    <a:cxn ang="0">
                      <a:pos x="118" y="71"/>
                    </a:cxn>
                    <a:cxn ang="0">
                      <a:pos x="79" y="51"/>
                    </a:cxn>
                    <a:cxn ang="0">
                      <a:pos x="40" y="36"/>
                    </a:cxn>
                    <a:cxn ang="0">
                      <a:pos x="0" y="28"/>
                    </a:cxn>
                    <a:cxn ang="0">
                      <a:pos x="32" y="20"/>
                    </a:cxn>
                    <a:cxn ang="0">
                      <a:pos x="63" y="16"/>
                    </a:cxn>
                    <a:cxn ang="0">
                      <a:pos x="94" y="12"/>
                    </a:cxn>
                    <a:cxn ang="0">
                      <a:pos x="129" y="8"/>
                    </a:cxn>
                    <a:cxn ang="0">
                      <a:pos x="157" y="8"/>
                    </a:cxn>
                    <a:cxn ang="0">
                      <a:pos x="192" y="4"/>
                    </a:cxn>
                    <a:cxn ang="0">
                      <a:pos x="200" y="20"/>
                    </a:cxn>
                    <a:cxn ang="0">
                      <a:pos x="200" y="51"/>
                    </a:cxn>
                    <a:cxn ang="0">
                      <a:pos x="204" y="82"/>
                    </a:cxn>
                    <a:cxn ang="0">
                      <a:pos x="212" y="114"/>
                    </a:cxn>
                    <a:cxn ang="0">
                      <a:pos x="223" y="141"/>
                    </a:cxn>
                    <a:cxn ang="0">
                      <a:pos x="231" y="172"/>
                    </a:cxn>
                    <a:cxn ang="0">
                      <a:pos x="247" y="192"/>
                    </a:cxn>
                    <a:cxn ang="0">
                      <a:pos x="282" y="204"/>
                    </a:cxn>
                    <a:cxn ang="0">
                      <a:pos x="305" y="188"/>
                    </a:cxn>
                    <a:cxn ang="0">
                      <a:pos x="317" y="149"/>
                    </a:cxn>
                    <a:cxn ang="0">
                      <a:pos x="298" y="110"/>
                    </a:cxn>
                    <a:cxn ang="0">
                      <a:pos x="298" y="59"/>
                    </a:cxn>
                    <a:cxn ang="0">
                      <a:pos x="298" y="12"/>
                    </a:cxn>
                    <a:cxn ang="0">
                      <a:pos x="321" y="0"/>
                    </a:cxn>
                    <a:cxn ang="0">
                      <a:pos x="345" y="0"/>
                    </a:cxn>
                  </a:cxnLst>
                  <a:rect l="0" t="0" r="r" b="b"/>
                  <a:pathLst>
                    <a:path w="532" h="262">
                      <a:moveTo>
                        <a:pt x="345" y="0"/>
                      </a:moveTo>
                      <a:lnTo>
                        <a:pt x="348" y="0"/>
                      </a:lnTo>
                      <a:lnTo>
                        <a:pt x="356" y="0"/>
                      </a:lnTo>
                      <a:lnTo>
                        <a:pt x="364" y="0"/>
                      </a:lnTo>
                      <a:lnTo>
                        <a:pt x="368" y="0"/>
                      </a:lnTo>
                      <a:lnTo>
                        <a:pt x="372" y="0"/>
                      </a:lnTo>
                      <a:lnTo>
                        <a:pt x="376" y="0"/>
                      </a:lnTo>
                      <a:lnTo>
                        <a:pt x="384" y="0"/>
                      </a:lnTo>
                      <a:lnTo>
                        <a:pt x="391" y="0"/>
                      </a:lnTo>
                      <a:lnTo>
                        <a:pt x="395" y="0"/>
                      </a:lnTo>
                      <a:lnTo>
                        <a:pt x="403" y="0"/>
                      </a:lnTo>
                      <a:lnTo>
                        <a:pt x="407" y="0"/>
                      </a:lnTo>
                      <a:lnTo>
                        <a:pt x="411" y="0"/>
                      </a:lnTo>
                      <a:lnTo>
                        <a:pt x="419" y="0"/>
                      </a:lnTo>
                      <a:lnTo>
                        <a:pt x="427" y="0"/>
                      </a:lnTo>
                      <a:lnTo>
                        <a:pt x="431" y="0"/>
                      </a:lnTo>
                      <a:lnTo>
                        <a:pt x="438" y="4"/>
                      </a:lnTo>
                      <a:lnTo>
                        <a:pt x="442" y="4"/>
                      </a:lnTo>
                      <a:lnTo>
                        <a:pt x="450" y="4"/>
                      </a:lnTo>
                      <a:lnTo>
                        <a:pt x="454" y="4"/>
                      </a:lnTo>
                      <a:lnTo>
                        <a:pt x="462" y="4"/>
                      </a:lnTo>
                      <a:lnTo>
                        <a:pt x="466" y="4"/>
                      </a:lnTo>
                      <a:lnTo>
                        <a:pt x="474" y="4"/>
                      </a:lnTo>
                      <a:lnTo>
                        <a:pt x="477" y="4"/>
                      </a:lnTo>
                      <a:lnTo>
                        <a:pt x="485" y="4"/>
                      </a:lnTo>
                      <a:lnTo>
                        <a:pt x="493" y="4"/>
                      </a:lnTo>
                      <a:lnTo>
                        <a:pt x="497" y="4"/>
                      </a:lnTo>
                      <a:lnTo>
                        <a:pt x="501" y="4"/>
                      </a:lnTo>
                      <a:lnTo>
                        <a:pt x="509" y="4"/>
                      </a:lnTo>
                      <a:lnTo>
                        <a:pt x="513" y="4"/>
                      </a:lnTo>
                      <a:lnTo>
                        <a:pt x="520" y="8"/>
                      </a:lnTo>
                      <a:lnTo>
                        <a:pt x="528" y="8"/>
                      </a:lnTo>
                      <a:lnTo>
                        <a:pt x="532" y="8"/>
                      </a:lnTo>
                      <a:lnTo>
                        <a:pt x="528" y="12"/>
                      </a:lnTo>
                      <a:lnTo>
                        <a:pt x="528" y="24"/>
                      </a:lnTo>
                      <a:lnTo>
                        <a:pt x="520" y="32"/>
                      </a:lnTo>
                      <a:lnTo>
                        <a:pt x="520" y="39"/>
                      </a:lnTo>
                      <a:lnTo>
                        <a:pt x="517" y="47"/>
                      </a:lnTo>
                      <a:lnTo>
                        <a:pt x="513" y="55"/>
                      </a:lnTo>
                      <a:lnTo>
                        <a:pt x="513" y="63"/>
                      </a:lnTo>
                      <a:lnTo>
                        <a:pt x="509" y="71"/>
                      </a:lnTo>
                      <a:lnTo>
                        <a:pt x="505" y="79"/>
                      </a:lnTo>
                      <a:lnTo>
                        <a:pt x="501" y="86"/>
                      </a:lnTo>
                      <a:lnTo>
                        <a:pt x="501" y="94"/>
                      </a:lnTo>
                      <a:lnTo>
                        <a:pt x="497" y="102"/>
                      </a:lnTo>
                      <a:lnTo>
                        <a:pt x="493" y="110"/>
                      </a:lnTo>
                      <a:lnTo>
                        <a:pt x="493" y="118"/>
                      </a:lnTo>
                      <a:lnTo>
                        <a:pt x="489" y="125"/>
                      </a:lnTo>
                      <a:lnTo>
                        <a:pt x="485" y="133"/>
                      </a:lnTo>
                      <a:lnTo>
                        <a:pt x="481" y="141"/>
                      </a:lnTo>
                      <a:lnTo>
                        <a:pt x="481" y="149"/>
                      </a:lnTo>
                      <a:lnTo>
                        <a:pt x="477" y="157"/>
                      </a:lnTo>
                      <a:lnTo>
                        <a:pt x="477" y="165"/>
                      </a:lnTo>
                      <a:lnTo>
                        <a:pt x="474" y="172"/>
                      </a:lnTo>
                      <a:lnTo>
                        <a:pt x="474" y="176"/>
                      </a:lnTo>
                      <a:lnTo>
                        <a:pt x="466" y="184"/>
                      </a:lnTo>
                      <a:lnTo>
                        <a:pt x="466" y="192"/>
                      </a:lnTo>
                      <a:lnTo>
                        <a:pt x="462" y="200"/>
                      </a:lnTo>
                      <a:lnTo>
                        <a:pt x="462" y="208"/>
                      </a:lnTo>
                      <a:lnTo>
                        <a:pt x="458" y="211"/>
                      </a:lnTo>
                      <a:lnTo>
                        <a:pt x="458" y="219"/>
                      </a:lnTo>
                      <a:lnTo>
                        <a:pt x="454" y="227"/>
                      </a:lnTo>
                      <a:lnTo>
                        <a:pt x="450" y="231"/>
                      </a:lnTo>
                      <a:lnTo>
                        <a:pt x="450" y="239"/>
                      </a:lnTo>
                      <a:lnTo>
                        <a:pt x="450" y="247"/>
                      </a:lnTo>
                      <a:lnTo>
                        <a:pt x="442" y="243"/>
                      </a:lnTo>
                      <a:lnTo>
                        <a:pt x="434" y="243"/>
                      </a:lnTo>
                      <a:lnTo>
                        <a:pt x="427" y="243"/>
                      </a:lnTo>
                      <a:lnTo>
                        <a:pt x="423" y="243"/>
                      </a:lnTo>
                      <a:lnTo>
                        <a:pt x="415" y="243"/>
                      </a:lnTo>
                      <a:lnTo>
                        <a:pt x="411" y="243"/>
                      </a:lnTo>
                      <a:lnTo>
                        <a:pt x="403" y="243"/>
                      </a:lnTo>
                      <a:lnTo>
                        <a:pt x="395" y="243"/>
                      </a:lnTo>
                      <a:lnTo>
                        <a:pt x="391" y="243"/>
                      </a:lnTo>
                      <a:lnTo>
                        <a:pt x="384" y="243"/>
                      </a:lnTo>
                      <a:lnTo>
                        <a:pt x="376" y="243"/>
                      </a:lnTo>
                      <a:lnTo>
                        <a:pt x="372" y="243"/>
                      </a:lnTo>
                      <a:lnTo>
                        <a:pt x="364" y="243"/>
                      </a:lnTo>
                      <a:lnTo>
                        <a:pt x="356" y="243"/>
                      </a:lnTo>
                      <a:lnTo>
                        <a:pt x="352" y="243"/>
                      </a:lnTo>
                      <a:lnTo>
                        <a:pt x="345" y="243"/>
                      </a:lnTo>
                      <a:lnTo>
                        <a:pt x="333" y="243"/>
                      </a:lnTo>
                      <a:lnTo>
                        <a:pt x="325" y="243"/>
                      </a:lnTo>
                      <a:lnTo>
                        <a:pt x="313" y="243"/>
                      </a:lnTo>
                      <a:lnTo>
                        <a:pt x="305" y="243"/>
                      </a:lnTo>
                      <a:lnTo>
                        <a:pt x="294" y="243"/>
                      </a:lnTo>
                      <a:lnTo>
                        <a:pt x="286" y="243"/>
                      </a:lnTo>
                      <a:lnTo>
                        <a:pt x="278" y="243"/>
                      </a:lnTo>
                      <a:lnTo>
                        <a:pt x="266" y="243"/>
                      </a:lnTo>
                      <a:lnTo>
                        <a:pt x="258" y="243"/>
                      </a:lnTo>
                      <a:lnTo>
                        <a:pt x="247" y="243"/>
                      </a:lnTo>
                      <a:lnTo>
                        <a:pt x="239" y="243"/>
                      </a:lnTo>
                      <a:lnTo>
                        <a:pt x="231" y="243"/>
                      </a:lnTo>
                      <a:lnTo>
                        <a:pt x="223" y="243"/>
                      </a:lnTo>
                      <a:lnTo>
                        <a:pt x="212" y="247"/>
                      </a:lnTo>
                      <a:lnTo>
                        <a:pt x="204" y="247"/>
                      </a:lnTo>
                      <a:lnTo>
                        <a:pt x="200" y="247"/>
                      </a:lnTo>
                      <a:lnTo>
                        <a:pt x="188" y="247"/>
                      </a:lnTo>
                      <a:lnTo>
                        <a:pt x="180" y="247"/>
                      </a:lnTo>
                      <a:lnTo>
                        <a:pt x="169" y="247"/>
                      </a:lnTo>
                      <a:lnTo>
                        <a:pt x="165" y="251"/>
                      </a:lnTo>
                      <a:lnTo>
                        <a:pt x="153" y="251"/>
                      </a:lnTo>
                      <a:lnTo>
                        <a:pt x="145" y="251"/>
                      </a:lnTo>
                      <a:lnTo>
                        <a:pt x="137" y="251"/>
                      </a:lnTo>
                      <a:lnTo>
                        <a:pt x="129" y="251"/>
                      </a:lnTo>
                      <a:lnTo>
                        <a:pt x="122" y="251"/>
                      </a:lnTo>
                      <a:lnTo>
                        <a:pt x="114" y="254"/>
                      </a:lnTo>
                      <a:lnTo>
                        <a:pt x="106" y="254"/>
                      </a:lnTo>
                      <a:lnTo>
                        <a:pt x="98" y="258"/>
                      </a:lnTo>
                      <a:lnTo>
                        <a:pt x="90" y="258"/>
                      </a:lnTo>
                      <a:lnTo>
                        <a:pt x="83" y="258"/>
                      </a:lnTo>
                      <a:lnTo>
                        <a:pt x="79" y="258"/>
                      </a:lnTo>
                      <a:lnTo>
                        <a:pt x="71" y="262"/>
                      </a:lnTo>
                      <a:lnTo>
                        <a:pt x="75" y="254"/>
                      </a:lnTo>
                      <a:lnTo>
                        <a:pt x="79" y="251"/>
                      </a:lnTo>
                      <a:lnTo>
                        <a:pt x="83" y="243"/>
                      </a:lnTo>
                      <a:lnTo>
                        <a:pt x="90" y="239"/>
                      </a:lnTo>
                      <a:lnTo>
                        <a:pt x="94" y="231"/>
                      </a:lnTo>
                      <a:lnTo>
                        <a:pt x="98" y="227"/>
                      </a:lnTo>
                      <a:lnTo>
                        <a:pt x="98" y="223"/>
                      </a:lnTo>
                      <a:lnTo>
                        <a:pt x="102" y="215"/>
                      </a:lnTo>
                      <a:lnTo>
                        <a:pt x="102" y="208"/>
                      </a:lnTo>
                      <a:lnTo>
                        <a:pt x="102" y="204"/>
                      </a:lnTo>
                      <a:lnTo>
                        <a:pt x="102" y="196"/>
                      </a:lnTo>
                      <a:lnTo>
                        <a:pt x="102" y="192"/>
                      </a:lnTo>
                      <a:lnTo>
                        <a:pt x="98" y="184"/>
                      </a:lnTo>
                      <a:lnTo>
                        <a:pt x="98" y="176"/>
                      </a:lnTo>
                      <a:lnTo>
                        <a:pt x="94" y="172"/>
                      </a:lnTo>
                      <a:lnTo>
                        <a:pt x="90" y="168"/>
                      </a:lnTo>
                      <a:lnTo>
                        <a:pt x="98" y="168"/>
                      </a:lnTo>
                      <a:lnTo>
                        <a:pt x="106" y="168"/>
                      </a:lnTo>
                      <a:lnTo>
                        <a:pt x="114" y="168"/>
                      </a:lnTo>
                      <a:lnTo>
                        <a:pt x="126" y="168"/>
                      </a:lnTo>
                      <a:lnTo>
                        <a:pt x="133" y="161"/>
                      </a:lnTo>
                      <a:lnTo>
                        <a:pt x="137" y="153"/>
                      </a:lnTo>
                      <a:lnTo>
                        <a:pt x="145" y="149"/>
                      </a:lnTo>
                      <a:lnTo>
                        <a:pt x="149" y="141"/>
                      </a:lnTo>
                      <a:lnTo>
                        <a:pt x="153" y="137"/>
                      </a:lnTo>
                      <a:lnTo>
                        <a:pt x="153" y="129"/>
                      </a:lnTo>
                      <a:lnTo>
                        <a:pt x="157" y="122"/>
                      </a:lnTo>
                      <a:lnTo>
                        <a:pt x="157" y="118"/>
                      </a:lnTo>
                      <a:lnTo>
                        <a:pt x="153" y="114"/>
                      </a:lnTo>
                      <a:lnTo>
                        <a:pt x="153" y="110"/>
                      </a:lnTo>
                      <a:lnTo>
                        <a:pt x="149" y="102"/>
                      </a:lnTo>
                      <a:lnTo>
                        <a:pt x="149" y="98"/>
                      </a:lnTo>
                      <a:lnTo>
                        <a:pt x="141" y="90"/>
                      </a:lnTo>
                      <a:lnTo>
                        <a:pt x="137" y="86"/>
                      </a:lnTo>
                      <a:lnTo>
                        <a:pt x="129" y="82"/>
                      </a:lnTo>
                      <a:lnTo>
                        <a:pt x="126" y="79"/>
                      </a:lnTo>
                      <a:lnTo>
                        <a:pt x="118" y="71"/>
                      </a:lnTo>
                      <a:lnTo>
                        <a:pt x="110" y="67"/>
                      </a:lnTo>
                      <a:lnTo>
                        <a:pt x="102" y="63"/>
                      </a:lnTo>
                      <a:lnTo>
                        <a:pt x="94" y="59"/>
                      </a:lnTo>
                      <a:lnTo>
                        <a:pt x="86" y="55"/>
                      </a:lnTo>
                      <a:lnTo>
                        <a:pt x="79" y="51"/>
                      </a:lnTo>
                      <a:lnTo>
                        <a:pt x="71" y="47"/>
                      </a:lnTo>
                      <a:lnTo>
                        <a:pt x="63" y="43"/>
                      </a:lnTo>
                      <a:lnTo>
                        <a:pt x="55" y="43"/>
                      </a:lnTo>
                      <a:lnTo>
                        <a:pt x="43" y="39"/>
                      </a:lnTo>
                      <a:lnTo>
                        <a:pt x="40" y="36"/>
                      </a:lnTo>
                      <a:lnTo>
                        <a:pt x="28" y="32"/>
                      </a:lnTo>
                      <a:lnTo>
                        <a:pt x="20" y="32"/>
                      </a:lnTo>
                      <a:lnTo>
                        <a:pt x="16" y="28"/>
                      </a:lnTo>
                      <a:lnTo>
                        <a:pt x="8" y="28"/>
                      </a:lnTo>
                      <a:lnTo>
                        <a:pt x="0" y="28"/>
                      </a:lnTo>
                      <a:lnTo>
                        <a:pt x="8" y="24"/>
                      </a:lnTo>
                      <a:lnTo>
                        <a:pt x="16" y="24"/>
                      </a:lnTo>
                      <a:lnTo>
                        <a:pt x="20" y="24"/>
                      </a:lnTo>
                      <a:lnTo>
                        <a:pt x="24" y="20"/>
                      </a:lnTo>
                      <a:lnTo>
                        <a:pt x="32" y="20"/>
                      </a:lnTo>
                      <a:lnTo>
                        <a:pt x="40" y="20"/>
                      </a:lnTo>
                      <a:lnTo>
                        <a:pt x="43" y="20"/>
                      </a:lnTo>
                      <a:lnTo>
                        <a:pt x="51" y="20"/>
                      </a:lnTo>
                      <a:lnTo>
                        <a:pt x="59" y="20"/>
                      </a:lnTo>
                      <a:lnTo>
                        <a:pt x="63" y="16"/>
                      </a:lnTo>
                      <a:lnTo>
                        <a:pt x="71" y="16"/>
                      </a:lnTo>
                      <a:lnTo>
                        <a:pt x="75" y="16"/>
                      </a:lnTo>
                      <a:lnTo>
                        <a:pt x="83" y="12"/>
                      </a:lnTo>
                      <a:lnTo>
                        <a:pt x="90" y="12"/>
                      </a:lnTo>
                      <a:lnTo>
                        <a:pt x="94" y="12"/>
                      </a:lnTo>
                      <a:lnTo>
                        <a:pt x="102" y="12"/>
                      </a:lnTo>
                      <a:lnTo>
                        <a:pt x="110" y="12"/>
                      </a:lnTo>
                      <a:lnTo>
                        <a:pt x="114" y="12"/>
                      </a:lnTo>
                      <a:lnTo>
                        <a:pt x="118" y="8"/>
                      </a:lnTo>
                      <a:lnTo>
                        <a:pt x="129" y="8"/>
                      </a:lnTo>
                      <a:lnTo>
                        <a:pt x="133" y="8"/>
                      </a:lnTo>
                      <a:lnTo>
                        <a:pt x="137" y="8"/>
                      </a:lnTo>
                      <a:lnTo>
                        <a:pt x="145" y="8"/>
                      </a:lnTo>
                      <a:lnTo>
                        <a:pt x="153" y="8"/>
                      </a:lnTo>
                      <a:lnTo>
                        <a:pt x="157" y="8"/>
                      </a:lnTo>
                      <a:lnTo>
                        <a:pt x="165" y="8"/>
                      </a:lnTo>
                      <a:lnTo>
                        <a:pt x="172" y="4"/>
                      </a:lnTo>
                      <a:lnTo>
                        <a:pt x="180" y="4"/>
                      </a:lnTo>
                      <a:lnTo>
                        <a:pt x="184" y="4"/>
                      </a:lnTo>
                      <a:lnTo>
                        <a:pt x="192" y="4"/>
                      </a:lnTo>
                      <a:lnTo>
                        <a:pt x="200" y="4"/>
                      </a:lnTo>
                      <a:lnTo>
                        <a:pt x="204" y="4"/>
                      </a:lnTo>
                      <a:lnTo>
                        <a:pt x="204" y="8"/>
                      </a:lnTo>
                      <a:lnTo>
                        <a:pt x="200" y="16"/>
                      </a:lnTo>
                      <a:lnTo>
                        <a:pt x="200" y="20"/>
                      </a:lnTo>
                      <a:lnTo>
                        <a:pt x="200" y="28"/>
                      </a:lnTo>
                      <a:lnTo>
                        <a:pt x="200" y="32"/>
                      </a:lnTo>
                      <a:lnTo>
                        <a:pt x="200" y="39"/>
                      </a:lnTo>
                      <a:lnTo>
                        <a:pt x="200" y="43"/>
                      </a:lnTo>
                      <a:lnTo>
                        <a:pt x="200" y="51"/>
                      </a:lnTo>
                      <a:lnTo>
                        <a:pt x="200" y="59"/>
                      </a:lnTo>
                      <a:lnTo>
                        <a:pt x="200" y="63"/>
                      </a:lnTo>
                      <a:lnTo>
                        <a:pt x="204" y="67"/>
                      </a:lnTo>
                      <a:lnTo>
                        <a:pt x="204" y="75"/>
                      </a:lnTo>
                      <a:lnTo>
                        <a:pt x="204" y="82"/>
                      </a:lnTo>
                      <a:lnTo>
                        <a:pt x="208" y="86"/>
                      </a:lnTo>
                      <a:lnTo>
                        <a:pt x="208" y="94"/>
                      </a:lnTo>
                      <a:lnTo>
                        <a:pt x="208" y="102"/>
                      </a:lnTo>
                      <a:lnTo>
                        <a:pt x="212" y="106"/>
                      </a:lnTo>
                      <a:lnTo>
                        <a:pt x="212" y="114"/>
                      </a:lnTo>
                      <a:lnTo>
                        <a:pt x="215" y="118"/>
                      </a:lnTo>
                      <a:lnTo>
                        <a:pt x="219" y="122"/>
                      </a:lnTo>
                      <a:lnTo>
                        <a:pt x="219" y="129"/>
                      </a:lnTo>
                      <a:lnTo>
                        <a:pt x="219" y="137"/>
                      </a:lnTo>
                      <a:lnTo>
                        <a:pt x="223" y="141"/>
                      </a:lnTo>
                      <a:lnTo>
                        <a:pt x="227" y="149"/>
                      </a:lnTo>
                      <a:lnTo>
                        <a:pt x="227" y="153"/>
                      </a:lnTo>
                      <a:lnTo>
                        <a:pt x="227" y="157"/>
                      </a:lnTo>
                      <a:lnTo>
                        <a:pt x="231" y="165"/>
                      </a:lnTo>
                      <a:lnTo>
                        <a:pt x="231" y="172"/>
                      </a:lnTo>
                      <a:lnTo>
                        <a:pt x="231" y="176"/>
                      </a:lnTo>
                      <a:lnTo>
                        <a:pt x="235" y="180"/>
                      </a:lnTo>
                      <a:lnTo>
                        <a:pt x="239" y="188"/>
                      </a:lnTo>
                      <a:lnTo>
                        <a:pt x="239" y="192"/>
                      </a:lnTo>
                      <a:lnTo>
                        <a:pt x="247" y="192"/>
                      </a:lnTo>
                      <a:lnTo>
                        <a:pt x="255" y="196"/>
                      </a:lnTo>
                      <a:lnTo>
                        <a:pt x="258" y="196"/>
                      </a:lnTo>
                      <a:lnTo>
                        <a:pt x="266" y="200"/>
                      </a:lnTo>
                      <a:lnTo>
                        <a:pt x="274" y="204"/>
                      </a:lnTo>
                      <a:lnTo>
                        <a:pt x="282" y="204"/>
                      </a:lnTo>
                      <a:lnTo>
                        <a:pt x="290" y="208"/>
                      </a:lnTo>
                      <a:lnTo>
                        <a:pt x="298" y="211"/>
                      </a:lnTo>
                      <a:lnTo>
                        <a:pt x="301" y="204"/>
                      </a:lnTo>
                      <a:lnTo>
                        <a:pt x="301" y="196"/>
                      </a:lnTo>
                      <a:lnTo>
                        <a:pt x="305" y="188"/>
                      </a:lnTo>
                      <a:lnTo>
                        <a:pt x="309" y="180"/>
                      </a:lnTo>
                      <a:lnTo>
                        <a:pt x="309" y="172"/>
                      </a:lnTo>
                      <a:lnTo>
                        <a:pt x="313" y="165"/>
                      </a:lnTo>
                      <a:lnTo>
                        <a:pt x="313" y="157"/>
                      </a:lnTo>
                      <a:lnTo>
                        <a:pt x="317" y="149"/>
                      </a:lnTo>
                      <a:lnTo>
                        <a:pt x="309" y="141"/>
                      </a:lnTo>
                      <a:lnTo>
                        <a:pt x="305" y="137"/>
                      </a:lnTo>
                      <a:lnTo>
                        <a:pt x="301" y="129"/>
                      </a:lnTo>
                      <a:lnTo>
                        <a:pt x="298" y="118"/>
                      </a:lnTo>
                      <a:lnTo>
                        <a:pt x="298" y="110"/>
                      </a:lnTo>
                      <a:lnTo>
                        <a:pt x="298" y="98"/>
                      </a:lnTo>
                      <a:lnTo>
                        <a:pt x="298" y="90"/>
                      </a:lnTo>
                      <a:lnTo>
                        <a:pt x="298" y="82"/>
                      </a:lnTo>
                      <a:lnTo>
                        <a:pt x="298" y="71"/>
                      </a:lnTo>
                      <a:lnTo>
                        <a:pt x="298" y="59"/>
                      </a:lnTo>
                      <a:lnTo>
                        <a:pt x="298" y="47"/>
                      </a:lnTo>
                      <a:lnTo>
                        <a:pt x="298" y="39"/>
                      </a:lnTo>
                      <a:lnTo>
                        <a:pt x="298" y="28"/>
                      </a:lnTo>
                      <a:lnTo>
                        <a:pt x="298" y="20"/>
                      </a:lnTo>
                      <a:lnTo>
                        <a:pt x="298" y="12"/>
                      </a:lnTo>
                      <a:lnTo>
                        <a:pt x="298" y="0"/>
                      </a:lnTo>
                      <a:lnTo>
                        <a:pt x="301" y="0"/>
                      </a:lnTo>
                      <a:lnTo>
                        <a:pt x="309" y="0"/>
                      </a:lnTo>
                      <a:lnTo>
                        <a:pt x="313" y="0"/>
                      </a:lnTo>
                      <a:lnTo>
                        <a:pt x="321" y="0"/>
                      </a:lnTo>
                      <a:lnTo>
                        <a:pt x="329" y="0"/>
                      </a:lnTo>
                      <a:lnTo>
                        <a:pt x="333" y="0"/>
                      </a:lnTo>
                      <a:lnTo>
                        <a:pt x="337" y="0"/>
                      </a:lnTo>
                      <a:lnTo>
                        <a:pt x="345" y="0"/>
                      </a:lnTo>
                      <a:lnTo>
                        <a:pt x="34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84" name="Straight Connector 83"/>
              <p:cNvCxnSpPr/>
              <p:nvPr/>
            </p:nvCxnSpPr>
            <p:spPr>
              <a:xfrm>
                <a:off x="2051462" y="2872842"/>
                <a:ext cx="557152" cy="1259772"/>
              </a:xfrm>
              <a:prstGeom prst="line">
                <a:avLst/>
              </a:prstGeom>
              <a:ln w="168275">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Freeform 84"/>
              <p:cNvSpPr/>
              <p:nvPr/>
            </p:nvSpPr>
            <p:spPr>
              <a:xfrm>
                <a:off x="1289462" y="2215738"/>
                <a:ext cx="682832" cy="100940"/>
              </a:xfrm>
              <a:custGeom>
                <a:avLst/>
                <a:gdLst>
                  <a:gd name="connsiteX0" fmla="*/ 0 w 682832"/>
                  <a:gd name="connsiteY0" fmla="*/ 100940 h 100940"/>
                  <a:gd name="connsiteX1" fmla="*/ 41564 w 682832"/>
                  <a:gd name="connsiteY1" fmla="*/ 71252 h 100940"/>
                  <a:gd name="connsiteX2" fmla="*/ 130629 w 682832"/>
                  <a:gd name="connsiteY2" fmla="*/ 35626 h 100940"/>
                  <a:gd name="connsiteX3" fmla="*/ 290946 w 682832"/>
                  <a:gd name="connsiteY3" fmla="*/ 17813 h 100940"/>
                  <a:gd name="connsiteX4" fmla="*/ 427512 w 682832"/>
                  <a:gd name="connsiteY4" fmla="*/ 0 h 100940"/>
                  <a:gd name="connsiteX5" fmla="*/ 605642 w 682832"/>
                  <a:gd name="connsiteY5" fmla="*/ 5938 h 100940"/>
                  <a:gd name="connsiteX6" fmla="*/ 682832 w 682832"/>
                  <a:gd name="connsiteY6" fmla="*/ 11875 h 10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832" h="100940">
                    <a:moveTo>
                      <a:pt x="0" y="100940"/>
                    </a:moveTo>
                    <a:cubicBezTo>
                      <a:pt x="9896" y="91539"/>
                      <a:pt x="19793" y="82138"/>
                      <a:pt x="41564" y="71252"/>
                    </a:cubicBezTo>
                    <a:cubicBezTo>
                      <a:pt x="63336" y="60366"/>
                      <a:pt x="89065" y="44532"/>
                      <a:pt x="130629" y="35626"/>
                    </a:cubicBezTo>
                    <a:cubicBezTo>
                      <a:pt x="172193" y="26720"/>
                      <a:pt x="241466" y="23751"/>
                      <a:pt x="290946" y="17813"/>
                    </a:cubicBezTo>
                    <a:cubicBezTo>
                      <a:pt x="340426" y="11875"/>
                      <a:pt x="375063" y="1979"/>
                      <a:pt x="427512" y="0"/>
                    </a:cubicBezTo>
                    <a:lnTo>
                      <a:pt x="605642" y="5938"/>
                    </a:lnTo>
                    <a:cubicBezTo>
                      <a:pt x="648195" y="7917"/>
                      <a:pt x="665513" y="9896"/>
                      <a:pt x="682832" y="11875"/>
                    </a:cubicBezTo>
                  </a:path>
                </a:pathLst>
              </a:custGeom>
              <a:ln w="165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Freeform 85"/>
              <p:cNvSpPr/>
              <p:nvPr/>
            </p:nvSpPr>
            <p:spPr>
              <a:xfrm>
                <a:off x="1231076" y="2262248"/>
                <a:ext cx="104899" cy="63335"/>
              </a:xfrm>
              <a:custGeom>
                <a:avLst/>
                <a:gdLst>
                  <a:gd name="connsiteX0" fmla="*/ 0 w 104899"/>
                  <a:gd name="connsiteY0" fmla="*/ 63335 h 63335"/>
                  <a:gd name="connsiteX1" fmla="*/ 89065 w 104899"/>
                  <a:gd name="connsiteY1" fmla="*/ 9896 h 63335"/>
                  <a:gd name="connsiteX2" fmla="*/ 95002 w 104899"/>
                  <a:gd name="connsiteY2" fmla="*/ 3958 h 63335"/>
                </a:gdLst>
                <a:ahLst/>
                <a:cxnLst>
                  <a:cxn ang="0">
                    <a:pos x="connsiteX0" y="connsiteY0"/>
                  </a:cxn>
                  <a:cxn ang="0">
                    <a:pos x="connsiteX1" y="connsiteY1"/>
                  </a:cxn>
                  <a:cxn ang="0">
                    <a:pos x="connsiteX2" y="connsiteY2"/>
                  </a:cxn>
                </a:cxnLst>
                <a:rect l="l" t="t" r="r" b="b"/>
                <a:pathLst>
                  <a:path w="104899" h="63335">
                    <a:moveTo>
                      <a:pt x="0" y="63335"/>
                    </a:moveTo>
                    <a:lnTo>
                      <a:pt x="89065" y="9896"/>
                    </a:lnTo>
                    <a:cubicBezTo>
                      <a:pt x="104899" y="0"/>
                      <a:pt x="99950" y="1979"/>
                      <a:pt x="95002" y="3958"/>
                    </a:cubicBezTo>
                  </a:path>
                </a:pathLst>
              </a:custGeom>
              <a:ln w="1238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7" name="Oval 76"/>
            <p:cNvSpPr/>
            <p:nvPr/>
          </p:nvSpPr>
          <p:spPr>
            <a:xfrm>
              <a:off x="1905000" y="44958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2209800" y="43434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1295400" y="45720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1752600" y="46482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1600200" y="43434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2286000" y="46482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3657600" y="2895600"/>
            <a:ext cx="1931840" cy="2271713"/>
            <a:chOff x="838200" y="2819400"/>
            <a:chExt cx="1931840" cy="2271713"/>
          </a:xfrm>
        </p:grpSpPr>
        <p:sp>
          <p:nvSpPr>
            <p:cNvPr id="98" name="Freeform 97"/>
            <p:cNvSpPr/>
            <p:nvPr/>
          </p:nvSpPr>
          <p:spPr>
            <a:xfrm>
              <a:off x="939800" y="4051300"/>
              <a:ext cx="1727200" cy="971550"/>
            </a:xfrm>
            <a:custGeom>
              <a:avLst/>
              <a:gdLst>
                <a:gd name="connsiteX0" fmla="*/ 304800 w 1727200"/>
                <a:gd name="connsiteY0" fmla="*/ 44450 h 971550"/>
                <a:gd name="connsiteX1" fmla="*/ 463550 w 1727200"/>
                <a:gd name="connsiteY1" fmla="*/ 101600 h 971550"/>
                <a:gd name="connsiteX2" fmla="*/ 596900 w 1727200"/>
                <a:gd name="connsiteY2" fmla="*/ 95250 h 971550"/>
                <a:gd name="connsiteX3" fmla="*/ 806450 w 1727200"/>
                <a:gd name="connsiteY3" fmla="*/ 44450 h 971550"/>
                <a:gd name="connsiteX4" fmla="*/ 920750 w 1727200"/>
                <a:gd name="connsiteY4" fmla="*/ 0 h 971550"/>
                <a:gd name="connsiteX5" fmla="*/ 1073150 w 1727200"/>
                <a:gd name="connsiteY5" fmla="*/ 19050 h 971550"/>
                <a:gd name="connsiteX6" fmla="*/ 1219200 w 1727200"/>
                <a:gd name="connsiteY6" fmla="*/ 69850 h 971550"/>
                <a:gd name="connsiteX7" fmla="*/ 1435100 w 1727200"/>
                <a:gd name="connsiteY7" fmla="*/ 158750 h 971550"/>
                <a:gd name="connsiteX8" fmla="*/ 1543050 w 1727200"/>
                <a:gd name="connsiteY8" fmla="*/ 381000 h 971550"/>
                <a:gd name="connsiteX9" fmla="*/ 1695450 w 1727200"/>
                <a:gd name="connsiteY9" fmla="*/ 679450 h 971550"/>
                <a:gd name="connsiteX10" fmla="*/ 1727200 w 1727200"/>
                <a:gd name="connsiteY10" fmla="*/ 819150 h 971550"/>
                <a:gd name="connsiteX11" fmla="*/ 1657350 w 1727200"/>
                <a:gd name="connsiteY11" fmla="*/ 946150 h 971550"/>
                <a:gd name="connsiteX12" fmla="*/ 1320800 w 1727200"/>
                <a:gd name="connsiteY12" fmla="*/ 958850 h 971550"/>
                <a:gd name="connsiteX13" fmla="*/ 635000 w 1727200"/>
                <a:gd name="connsiteY13" fmla="*/ 971550 h 971550"/>
                <a:gd name="connsiteX14" fmla="*/ 234950 w 1727200"/>
                <a:gd name="connsiteY14" fmla="*/ 946150 h 971550"/>
                <a:gd name="connsiteX15" fmla="*/ 50800 w 1727200"/>
                <a:gd name="connsiteY15" fmla="*/ 889000 h 971550"/>
                <a:gd name="connsiteX16" fmla="*/ 0 w 1727200"/>
                <a:gd name="connsiteY16" fmla="*/ 793750 h 971550"/>
                <a:gd name="connsiteX17" fmla="*/ 57150 w 1727200"/>
                <a:gd name="connsiteY17" fmla="*/ 577850 h 971550"/>
                <a:gd name="connsiteX18" fmla="*/ 254000 w 1727200"/>
                <a:gd name="connsiteY18" fmla="*/ 184150 h 971550"/>
                <a:gd name="connsiteX19" fmla="*/ 304800 w 1727200"/>
                <a:gd name="connsiteY19" fmla="*/ 4445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27200" h="971550">
                  <a:moveTo>
                    <a:pt x="304800" y="44450"/>
                  </a:moveTo>
                  <a:lnTo>
                    <a:pt x="463550" y="101600"/>
                  </a:lnTo>
                  <a:lnTo>
                    <a:pt x="596900" y="95250"/>
                  </a:lnTo>
                  <a:lnTo>
                    <a:pt x="806450" y="44450"/>
                  </a:lnTo>
                  <a:lnTo>
                    <a:pt x="920750" y="0"/>
                  </a:lnTo>
                  <a:lnTo>
                    <a:pt x="1073150" y="19050"/>
                  </a:lnTo>
                  <a:lnTo>
                    <a:pt x="1219200" y="69850"/>
                  </a:lnTo>
                  <a:lnTo>
                    <a:pt x="1435100" y="158750"/>
                  </a:lnTo>
                  <a:lnTo>
                    <a:pt x="1543050" y="381000"/>
                  </a:lnTo>
                  <a:lnTo>
                    <a:pt x="1695450" y="679450"/>
                  </a:lnTo>
                  <a:lnTo>
                    <a:pt x="1727200" y="819150"/>
                  </a:lnTo>
                  <a:lnTo>
                    <a:pt x="1657350" y="946150"/>
                  </a:lnTo>
                  <a:lnTo>
                    <a:pt x="1320800" y="958850"/>
                  </a:lnTo>
                  <a:lnTo>
                    <a:pt x="635000" y="971550"/>
                  </a:lnTo>
                  <a:lnTo>
                    <a:pt x="234950" y="946150"/>
                  </a:lnTo>
                  <a:lnTo>
                    <a:pt x="50800" y="889000"/>
                  </a:lnTo>
                  <a:lnTo>
                    <a:pt x="0" y="793750"/>
                  </a:lnTo>
                  <a:lnTo>
                    <a:pt x="57150" y="577850"/>
                  </a:lnTo>
                  <a:lnTo>
                    <a:pt x="254000" y="184150"/>
                  </a:lnTo>
                  <a:lnTo>
                    <a:pt x="304800" y="44450"/>
                  </a:lnTo>
                  <a:close/>
                </a:path>
              </a:pathLst>
            </a:custGeom>
            <a:solidFill>
              <a:srgbClr val="00B0F0"/>
            </a:solid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9" name="Freeform 98"/>
            <p:cNvSpPr/>
            <p:nvPr/>
          </p:nvSpPr>
          <p:spPr>
            <a:xfrm>
              <a:off x="1295400" y="4038600"/>
              <a:ext cx="1066800" cy="152400"/>
            </a:xfrm>
            <a:custGeom>
              <a:avLst/>
              <a:gdLst>
                <a:gd name="connsiteX0" fmla="*/ 0 w 961902"/>
                <a:gd name="connsiteY0" fmla="*/ 6072 h 89199"/>
                <a:gd name="connsiteX1" fmla="*/ 23751 w 961902"/>
                <a:gd name="connsiteY1" fmla="*/ 41698 h 89199"/>
                <a:gd name="connsiteX2" fmla="*/ 95003 w 961902"/>
                <a:gd name="connsiteY2" fmla="*/ 65449 h 89199"/>
                <a:gd name="connsiteX3" fmla="*/ 296883 w 961902"/>
                <a:gd name="connsiteY3" fmla="*/ 53573 h 89199"/>
                <a:gd name="connsiteX4" fmla="*/ 391886 w 961902"/>
                <a:gd name="connsiteY4" fmla="*/ 29823 h 89199"/>
                <a:gd name="connsiteX5" fmla="*/ 475013 w 961902"/>
                <a:gd name="connsiteY5" fmla="*/ 6072 h 89199"/>
                <a:gd name="connsiteX6" fmla="*/ 629393 w 961902"/>
                <a:gd name="connsiteY6" fmla="*/ 17947 h 89199"/>
                <a:gd name="connsiteX7" fmla="*/ 771896 w 961902"/>
                <a:gd name="connsiteY7" fmla="*/ 41698 h 89199"/>
                <a:gd name="connsiteX8" fmla="*/ 843148 w 961902"/>
                <a:gd name="connsiteY8" fmla="*/ 65449 h 89199"/>
                <a:gd name="connsiteX9" fmla="*/ 878774 w 961902"/>
                <a:gd name="connsiteY9" fmla="*/ 77324 h 89199"/>
                <a:gd name="connsiteX10" fmla="*/ 914400 w 961902"/>
                <a:gd name="connsiteY10" fmla="*/ 89199 h 89199"/>
                <a:gd name="connsiteX11" fmla="*/ 961902 w 961902"/>
                <a:gd name="connsiteY11" fmla="*/ 77324 h 8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1902" h="89199">
                  <a:moveTo>
                    <a:pt x="0" y="6072"/>
                  </a:moveTo>
                  <a:cubicBezTo>
                    <a:pt x="7917" y="17947"/>
                    <a:pt x="11648" y="34134"/>
                    <a:pt x="23751" y="41698"/>
                  </a:cubicBezTo>
                  <a:cubicBezTo>
                    <a:pt x="44981" y="54967"/>
                    <a:pt x="95003" y="65449"/>
                    <a:pt x="95003" y="65449"/>
                  </a:cubicBezTo>
                  <a:cubicBezTo>
                    <a:pt x="162296" y="61490"/>
                    <a:pt x="229750" y="59676"/>
                    <a:pt x="296883" y="53573"/>
                  </a:cubicBezTo>
                  <a:cubicBezTo>
                    <a:pt x="349996" y="48744"/>
                    <a:pt x="348608" y="42188"/>
                    <a:pt x="391886" y="29823"/>
                  </a:cubicBezTo>
                  <a:cubicBezTo>
                    <a:pt x="496265" y="0"/>
                    <a:pt x="389594" y="34544"/>
                    <a:pt x="475013" y="6072"/>
                  </a:cubicBezTo>
                  <a:lnTo>
                    <a:pt x="629393" y="17947"/>
                  </a:lnTo>
                  <a:cubicBezTo>
                    <a:pt x="686955" y="23429"/>
                    <a:pt x="720863" y="26388"/>
                    <a:pt x="771896" y="41698"/>
                  </a:cubicBezTo>
                  <a:cubicBezTo>
                    <a:pt x="795876" y="48892"/>
                    <a:pt x="819397" y="57532"/>
                    <a:pt x="843148" y="65449"/>
                  </a:cubicBezTo>
                  <a:lnTo>
                    <a:pt x="878774" y="77324"/>
                  </a:lnTo>
                  <a:lnTo>
                    <a:pt x="914400" y="89199"/>
                  </a:lnTo>
                  <a:cubicBezTo>
                    <a:pt x="953782" y="76072"/>
                    <a:pt x="937508" y="77324"/>
                    <a:pt x="961902" y="77324"/>
                  </a:cubicBezTo>
                </a:path>
              </a:pathLst>
            </a:custGeom>
            <a:ln w="762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0" name="Group 103"/>
            <p:cNvGrpSpPr/>
            <p:nvPr/>
          </p:nvGrpSpPr>
          <p:grpSpPr>
            <a:xfrm>
              <a:off x="838200" y="2819400"/>
              <a:ext cx="1931840" cy="2271713"/>
              <a:chOff x="762000" y="2133600"/>
              <a:chExt cx="1931840" cy="2271713"/>
            </a:xfrm>
          </p:grpSpPr>
          <p:grpSp>
            <p:nvGrpSpPr>
              <p:cNvPr id="157" name="Group 7"/>
              <p:cNvGrpSpPr>
                <a:grpSpLocks noChangeAspect="1"/>
              </p:cNvGrpSpPr>
              <p:nvPr/>
            </p:nvGrpSpPr>
            <p:grpSpPr bwMode="auto">
              <a:xfrm>
                <a:off x="762000" y="2133600"/>
                <a:ext cx="1931840" cy="2271713"/>
                <a:chOff x="2534" y="-617"/>
                <a:chExt cx="2842" cy="3342"/>
              </a:xfrm>
            </p:grpSpPr>
            <p:sp>
              <p:nvSpPr>
                <p:cNvPr id="161" name="Freeform 160"/>
                <p:cNvSpPr>
                  <a:spLocks/>
                </p:cNvSpPr>
                <p:nvPr/>
              </p:nvSpPr>
              <p:spPr bwMode="auto">
                <a:xfrm>
                  <a:off x="4817" y="1646"/>
                  <a:ext cx="149" cy="180"/>
                </a:xfrm>
                <a:custGeom>
                  <a:avLst/>
                  <a:gdLst/>
                  <a:ahLst/>
                  <a:cxnLst>
                    <a:cxn ang="0">
                      <a:pos x="8" y="0"/>
                    </a:cxn>
                    <a:cxn ang="0">
                      <a:pos x="27" y="4"/>
                    </a:cxn>
                    <a:cxn ang="0">
                      <a:pos x="43" y="8"/>
                    </a:cxn>
                    <a:cxn ang="0">
                      <a:pos x="55" y="8"/>
                    </a:cxn>
                    <a:cxn ang="0">
                      <a:pos x="66" y="12"/>
                    </a:cxn>
                    <a:cxn ang="0">
                      <a:pos x="78" y="12"/>
                    </a:cxn>
                    <a:cxn ang="0">
                      <a:pos x="94" y="20"/>
                    </a:cxn>
                    <a:cxn ang="0">
                      <a:pos x="113" y="28"/>
                    </a:cxn>
                    <a:cxn ang="0">
                      <a:pos x="129" y="39"/>
                    </a:cxn>
                    <a:cxn ang="0">
                      <a:pos x="141" y="51"/>
                    </a:cxn>
                    <a:cxn ang="0">
                      <a:pos x="145" y="63"/>
                    </a:cxn>
                    <a:cxn ang="0">
                      <a:pos x="145" y="71"/>
                    </a:cxn>
                    <a:cxn ang="0">
                      <a:pos x="141" y="86"/>
                    </a:cxn>
                    <a:cxn ang="0">
                      <a:pos x="133" y="102"/>
                    </a:cxn>
                    <a:cxn ang="0">
                      <a:pos x="125" y="114"/>
                    </a:cxn>
                    <a:cxn ang="0">
                      <a:pos x="113" y="129"/>
                    </a:cxn>
                    <a:cxn ang="0">
                      <a:pos x="102" y="145"/>
                    </a:cxn>
                    <a:cxn ang="0">
                      <a:pos x="94" y="157"/>
                    </a:cxn>
                    <a:cxn ang="0">
                      <a:pos x="86" y="172"/>
                    </a:cxn>
                    <a:cxn ang="0">
                      <a:pos x="78" y="176"/>
                    </a:cxn>
                    <a:cxn ang="0">
                      <a:pos x="70" y="164"/>
                    </a:cxn>
                    <a:cxn ang="0">
                      <a:pos x="66" y="153"/>
                    </a:cxn>
                    <a:cxn ang="0">
                      <a:pos x="63" y="141"/>
                    </a:cxn>
                    <a:cxn ang="0">
                      <a:pos x="59" y="129"/>
                    </a:cxn>
                    <a:cxn ang="0">
                      <a:pos x="51" y="118"/>
                    </a:cxn>
                    <a:cxn ang="0">
                      <a:pos x="47" y="106"/>
                    </a:cxn>
                    <a:cxn ang="0">
                      <a:pos x="43" y="94"/>
                    </a:cxn>
                    <a:cxn ang="0">
                      <a:pos x="39" y="82"/>
                    </a:cxn>
                    <a:cxn ang="0">
                      <a:pos x="31" y="71"/>
                    </a:cxn>
                    <a:cxn ang="0">
                      <a:pos x="27" y="59"/>
                    </a:cxn>
                    <a:cxn ang="0">
                      <a:pos x="23" y="47"/>
                    </a:cxn>
                    <a:cxn ang="0">
                      <a:pos x="16" y="35"/>
                    </a:cxn>
                    <a:cxn ang="0">
                      <a:pos x="12" y="28"/>
                    </a:cxn>
                    <a:cxn ang="0">
                      <a:pos x="8" y="16"/>
                    </a:cxn>
                    <a:cxn ang="0">
                      <a:pos x="0" y="4"/>
                    </a:cxn>
                    <a:cxn ang="0">
                      <a:pos x="0" y="0"/>
                    </a:cxn>
                  </a:cxnLst>
                  <a:rect l="0" t="0" r="r" b="b"/>
                  <a:pathLst>
                    <a:path w="149" h="180">
                      <a:moveTo>
                        <a:pt x="0" y="0"/>
                      </a:moveTo>
                      <a:lnTo>
                        <a:pt x="8" y="0"/>
                      </a:lnTo>
                      <a:lnTo>
                        <a:pt x="20" y="0"/>
                      </a:lnTo>
                      <a:lnTo>
                        <a:pt x="27" y="4"/>
                      </a:lnTo>
                      <a:lnTo>
                        <a:pt x="39" y="8"/>
                      </a:lnTo>
                      <a:lnTo>
                        <a:pt x="43" y="8"/>
                      </a:lnTo>
                      <a:lnTo>
                        <a:pt x="51" y="8"/>
                      </a:lnTo>
                      <a:lnTo>
                        <a:pt x="55" y="8"/>
                      </a:lnTo>
                      <a:lnTo>
                        <a:pt x="63" y="8"/>
                      </a:lnTo>
                      <a:lnTo>
                        <a:pt x="66" y="12"/>
                      </a:lnTo>
                      <a:lnTo>
                        <a:pt x="70" y="12"/>
                      </a:lnTo>
                      <a:lnTo>
                        <a:pt x="78" y="12"/>
                      </a:lnTo>
                      <a:lnTo>
                        <a:pt x="82" y="16"/>
                      </a:lnTo>
                      <a:lnTo>
                        <a:pt x="94" y="20"/>
                      </a:lnTo>
                      <a:lnTo>
                        <a:pt x="102" y="24"/>
                      </a:lnTo>
                      <a:lnTo>
                        <a:pt x="113" y="28"/>
                      </a:lnTo>
                      <a:lnTo>
                        <a:pt x="121" y="32"/>
                      </a:lnTo>
                      <a:lnTo>
                        <a:pt x="129" y="39"/>
                      </a:lnTo>
                      <a:lnTo>
                        <a:pt x="137" y="47"/>
                      </a:lnTo>
                      <a:lnTo>
                        <a:pt x="141" y="51"/>
                      </a:lnTo>
                      <a:lnTo>
                        <a:pt x="141" y="55"/>
                      </a:lnTo>
                      <a:lnTo>
                        <a:pt x="145" y="63"/>
                      </a:lnTo>
                      <a:lnTo>
                        <a:pt x="149" y="67"/>
                      </a:lnTo>
                      <a:lnTo>
                        <a:pt x="145" y="71"/>
                      </a:lnTo>
                      <a:lnTo>
                        <a:pt x="145" y="78"/>
                      </a:lnTo>
                      <a:lnTo>
                        <a:pt x="141" y="86"/>
                      </a:lnTo>
                      <a:lnTo>
                        <a:pt x="137" y="94"/>
                      </a:lnTo>
                      <a:lnTo>
                        <a:pt x="133" y="102"/>
                      </a:lnTo>
                      <a:lnTo>
                        <a:pt x="129" y="106"/>
                      </a:lnTo>
                      <a:lnTo>
                        <a:pt x="125" y="114"/>
                      </a:lnTo>
                      <a:lnTo>
                        <a:pt x="121" y="121"/>
                      </a:lnTo>
                      <a:lnTo>
                        <a:pt x="113" y="129"/>
                      </a:lnTo>
                      <a:lnTo>
                        <a:pt x="109" y="137"/>
                      </a:lnTo>
                      <a:lnTo>
                        <a:pt x="102" y="145"/>
                      </a:lnTo>
                      <a:lnTo>
                        <a:pt x="98" y="153"/>
                      </a:lnTo>
                      <a:lnTo>
                        <a:pt x="94" y="157"/>
                      </a:lnTo>
                      <a:lnTo>
                        <a:pt x="90" y="164"/>
                      </a:lnTo>
                      <a:lnTo>
                        <a:pt x="86" y="172"/>
                      </a:lnTo>
                      <a:lnTo>
                        <a:pt x="82" y="180"/>
                      </a:lnTo>
                      <a:lnTo>
                        <a:pt x="78" y="176"/>
                      </a:lnTo>
                      <a:lnTo>
                        <a:pt x="78" y="172"/>
                      </a:lnTo>
                      <a:lnTo>
                        <a:pt x="70" y="164"/>
                      </a:lnTo>
                      <a:lnTo>
                        <a:pt x="70" y="157"/>
                      </a:lnTo>
                      <a:lnTo>
                        <a:pt x="66" y="153"/>
                      </a:lnTo>
                      <a:lnTo>
                        <a:pt x="66" y="145"/>
                      </a:lnTo>
                      <a:lnTo>
                        <a:pt x="63" y="141"/>
                      </a:lnTo>
                      <a:lnTo>
                        <a:pt x="63" y="137"/>
                      </a:lnTo>
                      <a:lnTo>
                        <a:pt x="59" y="129"/>
                      </a:lnTo>
                      <a:lnTo>
                        <a:pt x="55" y="125"/>
                      </a:lnTo>
                      <a:lnTo>
                        <a:pt x="51" y="118"/>
                      </a:lnTo>
                      <a:lnTo>
                        <a:pt x="51" y="110"/>
                      </a:lnTo>
                      <a:lnTo>
                        <a:pt x="47" y="106"/>
                      </a:lnTo>
                      <a:lnTo>
                        <a:pt x="47" y="102"/>
                      </a:lnTo>
                      <a:lnTo>
                        <a:pt x="43" y="94"/>
                      </a:lnTo>
                      <a:lnTo>
                        <a:pt x="43" y="90"/>
                      </a:lnTo>
                      <a:lnTo>
                        <a:pt x="39" y="82"/>
                      </a:lnTo>
                      <a:lnTo>
                        <a:pt x="35" y="75"/>
                      </a:lnTo>
                      <a:lnTo>
                        <a:pt x="31" y="71"/>
                      </a:lnTo>
                      <a:lnTo>
                        <a:pt x="31" y="67"/>
                      </a:lnTo>
                      <a:lnTo>
                        <a:pt x="27" y="59"/>
                      </a:lnTo>
                      <a:lnTo>
                        <a:pt x="23" y="55"/>
                      </a:lnTo>
                      <a:lnTo>
                        <a:pt x="23" y="47"/>
                      </a:lnTo>
                      <a:lnTo>
                        <a:pt x="20" y="43"/>
                      </a:lnTo>
                      <a:lnTo>
                        <a:pt x="16" y="35"/>
                      </a:lnTo>
                      <a:lnTo>
                        <a:pt x="12" y="32"/>
                      </a:lnTo>
                      <a:lnTo>
                        <a:pt x="12" y="28"/>
                      </a:lnTo>
                      <a:lnTo>
                        <a:pt x="8" y="20"/>
                      </a:lnTo>
                      <a:lnTo>
                        <a:pt x="8" y="16"/>
                      </a:lnTo>
                      <a:lnTo>
                        <a:pt x="4" y="12"/>
                      </a:lnTo>
                      <a:lnTo>
                        <a:pt x="0" y="4"/>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161"/>
                <p:cNvSpPr>
                  <a:spLocks/>
                </p:cNvSpPr>
                <p:nvPr/>
              </p:nvSpPr>
              <p:spPr bwMode="auto">
                <a:xfrm>
                  <a:off x="4250" y="-316"/>
                  <a:ext cx="528" cy="970"/>
                </a:xfrm>
                <a:custGeom>
                  <a:avLst/>
                  <a:gdLst/>
                  <a:ahLst/>
                  <a:cxnLst>
                    <a:cxn ang="0">
                      <a:pos x="309" y="841"/>
                    </a:cxn>
                    <a:cxn ang="0">
                      <a:pos x="289" y="852"/>
                    </a:cxn>
                    <a:cxn ang="0">
                      <a:pos x="278" y="860"/>
                    </a:cxn>
                    <a:cxn ang="0">
                      <a:pos x="258" y="872"/>
                    </a:cxn>
                    <a:cxn ang="0">
                      <a:pos x="231" y="884"/>
                    </a:cxn>
                    <a:cxn ang="0">
                      <a:pos x="215" y="895"/>
                    </a:cxn>
                    <a:cxn ang="0">
                      <a:pos x="192" y="911"/>
                    </a:cxn>
                    <a:cxn ang="0">
                      <a:pos x="160" y="934"/>
                    </a:cxn>
                    <a:cxn ang="0">
                      <a:pos x="137" y="950"/>
                    </a:cxn>
                    <a:cxn ang="0">
                      <a:pos x="121" y="962"/>
                    </a:cxn>
                    <a:cxn ang="0">
                      <a:pos x="110" y="954"/>
                    </a:cxn>
                    <a:cxn ang="0">
                      <a:pos x="98" y="931"/>
                    </a:cxn>
                    <a:cxn ang="0">
                      <a:pos x="86" y="907"/>
                    </a:cxn>
                    <a:cxn ang="0">
                      <a:pos x="74" y="880"/>
                    </a:cxn>
                    <a:cxn ang="0">
                      <a:pos x="67" y="856"/>
                    </a:cxn>
                    <a:cxn ang="0">
                      <a:pos x="55" y="829"/>
                    </a:cxn>
                    <a:cxn ang="0">
                      <a:pos x="43" y="805"/>
                    </a:cxn>
                    <a:cxn ang="0">
                      <a:pos x="31" y="782"/>
                    </a:cxn>
                    <a:cxn ang="0">
                      <a:pos x="20" y="759"/>
                    </a:cxn>
                    <a:cxn ang="0">
                      <a:pos x="8" y="731"/>
                    </a:cxn>
                    <a:cxn ang="0">
                      <a:pos x="0" y="712"/>
                    </a:cxn>
                    <a:cxn ang="0">
                      <a:pos x="12" y="676"/>
                    </a:cxn>
                    <a:cxn ang="0">
                      <a:pos x="28" y="641"/>
                    </a:cxn>
                    <a:cxn ang="0">
                      <a:pos x="39" y="610"/>
                    </a:cxn>
                    <a:cxn ang="0">
                      <a:pos x="55" y="579"/>
                    </a:cxn>
                    <a:cxn ang="0">
                      <a:pos x="71" y="544"/>
                    </a:cxn>
                    <a:cxn ang="0">
                      <a:pos x="82" y="512"/>
                    </a:cxn>
                    <a:cxn ang="0">
                      <a:pos x="98" y="477"/>
                    </a:cxn>
                    <a:cxn ang="0">
                      <a:pos x="114" y="442"/>
                    </a:cxn>
                    <a:cxn ang="0">
                      <a:pos x="125" y="411"/>
                    </a:cxn>
                    <a:cxn ang="0">
                      <a:pos x="141" y="379"/>
                    </a:cxn>
                    <a:cxn ang="0">
                      <a:pos x="157" y="344"/>
                    </a:cxn>
                    <a:cxn ang="0">
                      <a:pos x="172" y="313"/>
                    </a:cxn>
                    <a:cxn ang="0">
                      <a:pos x="184" y="278"/>
                    </a:cxn>
                    <a:cxn ang="0">
                      <a:pos x="200" y="243"/>
                    </a:cxn>
                    <a:cxn ang="0">
                      <a:pos x="211" y="211"/>
                    </a:cxn>
                    <a:cxn ang="0">
                      <a:pos x="227" y="180"/>
                    </a:cxn>
                    <a:cxn ang="0">
                      <a:pos x="243" y="145"/>
                    </a:cxn>
                    <a:cxn ang="0">
                      <a:pos x="258" y="114"/>
                    </a:cxn>
                    <a:cxn ang="0">
                      <a:pos x="270" y="78"/>
                    </a:cxn>
                    <a:cxn ang="0">
                      <a:pos x="286" y="47"/>
                    </a:cxn>
                    <a:cxn ang="0">
                      <a:pos x="301" y="12"/>
                    </a:cxn>
                    <a:cxn ang="0">
                      <a:pos x="262" y="708"/>
                    </a:cxn>
                    <a:cxn ang="0">
                      <a:pos x="266" y="723"/>
                    </a:cxn>
                    <a:cxn ang="0">
                      <a:pos x="278" y="743"/>
                    </a:cxn>
                    <a:cxn ang="0">
                      <a:pos x="286" y="762"/>
                    </a:cxn>
                    <a:cxn ang="0">
                      <a:pos x="297" y="782"/>
                    </a:cxn>
                    <a:cxn ang="0">
                      <a:pos x="305" y="802"/>
                    </a:cxn>
                    <a:cxn ang="0">
                      <a:pos x="313" y="821"/>
                    </a:cxn>
                    <a:cxn ang="0">
                      <a:pos x="321" y="837"/>
                    </a:cxn>
                  </a:cxnLst>
                  <a:rect l="0" t="0" r="r" b="b"/>
                  <a:pathLst>
                    <a:path w="528" h="970">
                      <a:moveTo>
                        <a:pt x="321" y="837"/>
                      </a:moveTo>
                      <a:lnTo>
                        <a:pt x="317" y="841"/>
                      </a:lnTo>
                      <a:lnTo>
                        <a:pt x="309" y="841"/>
                      </a:lnTo>
                      <a:lnTo>
                        <a:pt x="301" y="845"/>
                      </a:lnTo>
                      <a:lnTo>
                        <a:pt x="297" y="848"/>
                      </a:lnTo>
                      <a:lnTo>
                        <a:pt x="289" y="852"/>
                      </a:lnTo>
                      <a:lnTo>
                        <a:pt x="286" y="852"/>
                      </a:lnTo>
                      <a:lnTo>
                        <a:pt x="282" y="856"/>
                      </a:lnTo>
                      <a:lnTo>
                        <a:pt x="278" y="860"/>
                      </a:lnTo>
                      <a:lnTo>
                        <a:pt x="270" y="864"/>
                      </a:lnTo>
                      <a:lnTo>
                        <a:pt x="266" y="864"/>
                      </a:lnTo>
                      <a:lnTo>
                        <a:pt x="258" y="872"/>
                      </a:lnTo>
                      <a:lnTo>
                        <a:pt x="254" y="872"/>
                      </a:lnTo>
                      <a:lnTo>
                        <a:pt x="243" y="880"/>
                      </a:lnTo>
                      <a:lnTo>
                        <a:pt x="231" y="884"/>
                      </a:lnTo>
                      <a:lnTo>
                        <a:pt x="227" y="888"/>
                      </a:lnTo>
                      <a:lnTo>
                        <a:pt x="223" y="891"/>
                      </a:lnTo>
                      <a:lnTo>
                        <a:pt x="215" y="895"/>
                      </a:lnTo>
                      <a:lnTo>
                        <a:pt x="211" y="899"/>
                      </a:lnTo>
                      <a:lnTo>
                        <a:pt x="200" y="907"/>
                      </a:lnTo>
                      <a:lnTo>
                        <a:pt x="192" y="911"/>
                      </a:lnTo>
                      <a:lnTo>
                        <a:pt x="180" y="919"/>
                      </a:lnTo>
                      <a:lnTo>
                        <a:pt x="168" y="927"/>
                      </a:lnTo>
                      <a:lnTo>
                        <a:pt x="160" y="934"/>
                      </a:lnTo>
                      <a:lnTo>
                        <a:pt x="153" y="946"/>
                      </a:lnTo>
                      <a:lnTo>
                        <a:pt x="141" y="946"/>
                      </a:lnTo>
                      <a:lnTo>
                        <a:pt x="137" y="950"/>
                      </a:lnTo>
                      <a:lnTo>
                        <a:pt x="133" y="950"/>
                      </a:lnTo>
                      <a:lnTo>
                        <a:pt x="129" y="954"/>
                      </a:lnTo>
                      <a:lnTo>
                        <a:pt x="121" y="962"/>
                      </a:lnTo>
                      <a:lnTo>
                        <a:pt x="117" y="970"/>
                      </a:lnTo>
                      <a:lnTo>
                        <a:pt x="114" y="962"/>
                      </a:lnTo>
                      <a:lnTo>
                        <a:pt x="110" y="954"/>
                      </a:lnTo>
                      <a:lnTo>
                        <a:pt x="106" y="946"/>
                      </a:lnTo>
                      <a:lnTo>
                        <a:pt x="102" y="938"/>
                      </a:lnTo>
                      <a:lnTo>
                        <a:pt x="98" y="931"/>
                      </a:lnTo>
                      <a:lnTo>
                        <a:pt x="94" y="919"/>
                      </a:lnTo>
                      <a:lnTo>
                        <a:pt x="90" y="911"/>
                      </a:lnTo>
                      <a:lnTo>
                        <a:pt x="86" y="907"/>
                      </a:lnTo>
                      <a:lnTo>
                        <a:pt x="82" y="895"/>
                      </a:lnTo>
                      <a:lnTo>
                        <a:pt x="78" y="888"/>
                      </a:lnTo>
                      <a:lnTo>
                        <a:pt x="74" y="880"/>
                      </a:lnTo>
                      <a:lnTo>
                        <a:pt x="71" y="872"/>
                      </a:lnTo>
                      <a:lnTo>
                        <a:pt x="67" y="864"/>
                      </a:lnTo>
                      <a:lnTo>
                        <a:pt x="67" y="856"/>
                      </a:lnTo>
                      <a:lnTo>
                        <a:pt x="63" y="848"/>
                      </a:lnTo>
                      <a:lnTo>
                        <a:pt x="59" y="841"/>
                      </a:lnTo>
                      <a:lnTo>
                        <a:pt x="55" y="829"/>
                      </a:lnTo>
                      <a:lnTo>
                        <a:pt x="51" y="821"/>
                      </a:lnTo>
                      <a:lnTo>
                        <a:pt x="47" y="817"/>
                      </a:lnTo>
                      <a:lnTo>
                        <a:pt x="43" y="805"/>
                      </a:lnTo>
                      <a:lnTo>
                        <a:pt x="39" y="798"/>
                      </a:lnTo>
                      <a:lnTo>
                        <a:pt x="35" y="790"/>
                      </a:lnTo>
                      <a:lnTo>
                        <a:pt x="31" y="782"/>
                      </a:lnTo>
                      <a:lnTo>
                        <a:pt x="28" y="774"/>
                      </a:lnTo>
                      <a:lnTo>
                        <a:pt x="24" y="766"/>
                      </a:lnTo>
                      <a:lnTo>
                        <a:pt x="20" y="759"/>
                      </a:lnTo>
                      <a:lnTo>
                        <a:pt x="16" y="751"/>
                      </a:lnTo>
                      <a:lnTo>
                        <a:pt x="12" y="743"/>
                      </a:lnTo>
                      <a:lnTo>
                        <a:pt x="8" y="731"/>
                      </a:lnTo>
                      <a:lnTo>
                        <a:pt x="8" y="727"/>
                      </a:lnTo>
                      <a:lnTo>
                        <a:pt x="4" y="716"/>
                      </a:lnTo>
                      <a:lnTo>
                        <a:pt x="0" y="712"/>
                      </a:lnTo>
                      <a:lnTo>
                        <a:pt x="4" y="700"/>
                      </a:lnTo>
                      <a:lnTo>
                        <a:pt x="8" y="688"/>
                      </a:lnTo>
                      <a:lnTo>
                        <a:pt x="12" y="676"/>
                      </a:lnTo>
                      <a:lnTo>
                        <a:pt x="16" y="669"/>
                      </a:lnTo>
                      <a:lnTo>
                        <a:pt x="20" y="653"/>
                      </a:lnTo>
                      <a:lnTo>
                        <a:pt x="28" y="641"/>
                      </a:lnTo>
                      <a:lnTo>
                        <a:pt x="31" y="633"/>
                      </a:lnTo>
                      <a:lnTo>
                        <a:pt x="39" y="622"/>
                      </a:lnTo>
                      <a:lnTo>
                        <a:pt x="39" y="610"/>
                      </a:lnTo>
                      <a:lnTo>
                        <a:pt x="47" y="598"/>
                      </a:lnTo>
                      <a:lnTo>
                        <a:pt x="51" y="587"/>
                      </a:lnTo>
                      <a:lnTo>
                        <a:pt x="55" y="579"/>
                      </a:lnTo>
                      <a:lnTo>
                        <a:pt x="59" y="567"/>
                      </a:lnTo>
                      <a:lnTo>
                        <a:pt x="67" y="555"/>
                      </a:lnTo>
                      <a:lnTo>
                        <a:pt x="71" y="544"/>
                      </a:lnTo>
                      <a:lnTo>
                        <a:pt x="74" y="532"/>
                      </a:lnTo>
                      <a:lnTo>
                        <a:pt x="78" y="524"/>
                      </a:lnTo>
                      <a:lnTo>
                        <a:pt x="82" y="512"/>
                      </a:lnTo>
                      <a:lnTo>
                        <a:pt x="90" y="501"/>
                      </a:lnTo>
                      <a:lnTo>
                        <a:pt x="94" y="489"/>
                      </a:lnTo>
                      <a:lnTo>
                        <a:pt x="98" y="477"/>
                      </a:lnTo>
                      <a:lnTo>
                        <a:pt x="102" y="465"/>
                      </a:lnTo>
                      <a:lnTo>
                        <a:pt x="106" y="454"/>
                      </a:lnTo>
                      <a:lnTo>
                        <a:pt x="114" y="442"/>
                      </a:lnTo>
                      <a:lnTo>
                        <a:pt x="117" y="434"/>
                      </a:lnTo>
                      <a:lnTo>
                        <a:pt x="121" y="422"/>
                      </a:lnTo>
                      <a:lnTo>
                        <a:pt x="125" y="411"/>
                      </a:lnTo>
                      <a:lnTo>
                        <a:pt x="133" y="399"/>
                      </a:lnTo>
                      <a:lnTo>
                        <a:pt x="137" y="387"/>
                      </a:lnTo>
                      <a:lnTo>
                        <a:pt x="141" y="379"/>
                      </a:lnTo>
                      <a:lnTo>
                        <a:pt x="149" y="368"/>
                      </a:lnTo>
                      <a:lnTo>
                        <a:pt x="153" y="356"/>
                      </a:lnTo>
                      <a:lnTo>
                        <a:pt x="157" y="344"/>
                      </a:lnTo>
                      <a:lnTo>
                        <a:pt x="160" y="333"/>
                      </a:lnTo>
                      <a:lnTo>
                        <a:pt x="168" y="325"/>
                      </a:lnTo>
                      <a:lnTo>
                        <a:pt x="172" y="313"/>
                      </a:lnTo>
                      <a:lnTo>
                        <a:pt x="176" y="301"/>
                      </a:lnTo>
                      <a:lnTo>
                        <a:pt x="180" y="290"/>
                      </a:lnTo>
                      <a:lnTo>
                        <a:pt x="184" y="278"/>
                      </a:lnTo>
                      <a:lnTo>
                        <a:pt x="192" y="270"/>
                      </a:lnTo>
                      <a:lnTo>
                        <a:pt x="196" y="254"/>
                      </a:lnTo>
                      <a:lnTo>
                        <a:pt x="200" y="243"/>
                      </a:lnTo>
                      <a:lnTo>
                        <a:pt x="203" y="235"/>
                      </a:lnTo>
                      <a:lnTo>
                        <a:pt x="207" y="223"/>
                      </a:lnTo>
                      <a:lnTo>
                        <a:pt x="211" y="211"/>
                      </a:lnTo>
                      <a:lnTo>
                        <a:pt x="219" y="200"/>
                      </a:lnTo>
                      <a:lnTo>
                        <a:pt x="223" y="188"/>
                      </a:lnTo>
                      <a:lnTo>
                        <a:pt x="227" y="180"/>
                      </a:lnTo>
                      <a:lnTo>
                        <a:pt x="231" y="168"/>
                      </a:lnTo>
                      <a:lnTo>
                        <a:pt x="235" y="157"/>
                      </a:lnTo>
                      <a:lnTo>
                        <a:pt x="243" y="145"/>
                      </a:lnTo>
                      <a:lnTo>
                        <a:pt x="246" y="133"/>
                      </a:lnTo>
                      <a:lnTo>
                        <a:pt x="250" y="125"/>
                      </a:lnTo>
                      <a:lnTo>
                        <a:pt x="258" y="114"/>
                      </a:lnTo>
                      <a:lnTo>
                        <a:pt x="262" y="102"/>
                      </a:lnTo>
                      <a:lnTo>
                        <a:pt x="266" y="90"/>
                      </a:lnTo>
                      <a:lnTo>
                        <a:pt x="270" y="78"/>
                      </a:lnTo>
                      <a:lnTo>
                        <a:pt x="278" y="67"/>
                      </a:lnTo>
                      <a:lnTo>
                        <a:pt x="282" y="55"/>
                      </a:lnTo>
                      <a:lnTo>
                        <a:pt x="286" y="47"/>
                      </a:lnTo>
                      <a:lnTo>
                        <a:pt x="289" y="35"/>
                      </a:lnTo>
                      <a:lnTo>
                        <a:pt x="297" y="24"/>
                      </a:lnTo>
                      <a:lnTo>
                        <a:pt x="301" y="12"/>
                      </a:lnTo>
                      <a:lnTo>
                        <a:pt x="305" y="0"/>
                      </a:lnTo>
                      <a:lnTo>
                        <a:pt x="528" y="98"/>
                      </a:lnTo>
                      <a:lnTo>
                        <a:pt x="262" y="708"/>
                      </a:lnTo>
                      <a:lnTo>
                        <a:pt x="262" y="712"/>
                      </a:lnTo>
                      <a:lnTo>
                        <a:pt x="266" y="716"/>
                      </a:lnTo>
                      <a:lnTo>
                        <a:pt x="266" y="723"/>
                      </a:lnTo>
                      <a:lnTo>
                        <a:pt x="270" y="727"/>
                      </a:lnTo>
                      <a:lnTo>
                        <a:pt x="274" y="731"/>
                      </a:lnTo>
                      <a:lnTo>
                        <a:pt x="278" y="743"/>
                      </a:lnTo>
                      <a:lnTo>
                        <a:pt x="282" y="751"/>
                      </a:lnTo>
                      <a:lnTo>
                        <a:pt x="286" y="762"/>
                      </a:lnTo>
                      <a:lnTo>
                        <a:pt x="286" y="762"/>
                      </a:lnTo>
                      <a:lnTo>
                        <a:pt x="289" y="770"/>
                      </a:lnTo>
                      <a:lnTo>
                        <a:pt x="293" y="774"/>
                      </a:lnTo>
                      <a:lnTo>
                        <a:pt x="297" y="782"/>
                      </a:lnTo>
                      <a:lnTo>
                        <a:pt x="297" y="786"/>
                      </a:lnTo>
                      <a:lnTo>
                        <a:pt x="301" y="794"/>
                      </a:lnTo>
                      <a:lnTo>
                        <a:pt x="305" y="802"/>
                      </a:lnTo>
                      <a:lnTo>
                        <a:pt x="305" y="805"/>
                      </a:lnTo>
                      <a:lnTo>
                        <a:pt x="309" y="809"/>
                      </a:lnTo>
                      <a:lnTo>
                        <a:pt x="313" y="821"/>
                      </a:lnTo>
                      <a:lnTo>
                        <a:pt x="317" y="825"/>
                      </a:lnTo>
                      <a:lnTo>
                        <a:pt x="321" y="837"/>
                      </a:lnTo>
                      <a:lnTo>
                        <a:pt x="321" y="8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162"/>
                <p:cNvSpPr>
                  <a:spLocks/>
                </p:cNvSpPr>
                <p:nvPr/>
              </p:nvSpPr>
              <p:spPr bwMode="auto">
                <a:xfrm>
                  <a:off x="4547" y="611"/>
                  <a:ext cx="168" cy="226"/>
                </a:xfrm>
                <a:custGeom>
                  <a:avLst/>
                  <a:gdLst/>
                  <a:ahLst/>
                  <a:cxnLst>
                    <a:cxn ang="0">
                      <a:pos x="161" y="222"/>
                    </a:cxn>
                    <a:cxn ang="0">
                      <a:pos x="145" y="211"/>
                    </a:cxn>
                    <a:cxn ang="0">
                      <a:pos x="125" y="199"/>
                    </a:cxn>
                    <a:cxn ang="0">
                      <a:pos x="106" y="187"/>
                    </a:cxn>
                    <a:cxn ang="0">
                      <a:pos x="90" y="175"/>
                    </a:cxn>
                    <a:cxn ang="0">
                      <a:pos x="71" y="168"/>
                    </a:cxn>
                    <a:cxn ang="0">
                      <a:pos x="55" y="156"/>
                    </a:cxn>
                    <a:cxn ang="0">
                      <a:pos x="35" y="148"/>
                    </a:cxn>
                    <a:cxn ang="0">
                      <a:pos x="35" y="144"/>
                    </a:cxn>
                    <a:cxn ang="0">
                      <a:pos x="47" y="140"/>
                    </a:cxn>
                    <a:cxn ang="0">
                      <a:pos x="59" y="132"/>
                    </a:cxn>
                    <a:cxn ang="0">
                      <a:pos x="67" y="117"/>
                    </a:cxn>
                    <a:cxn ang="0">
                      <a:pos x="67" y="109"/>
                    </a:cxn>
                    <a:cxn ang="0">
                      <a:pos x="67" y="93"/>
                    </a:cxn>
                    <a:cxn ang="0">
                      <a:pos x="59" y="74"/>
                    </a:cxn>
                    <a:cxn ang="0">
                      <a:pos x="47" y="54"/>
                    </a:cxn>
                    <a:cxn ang="0">
                      <a:pos x="28" y="46"/>
                    </a:cxn>
                    <a:cxn ang="0">
                      <a:pos x="16" y="54"/>
                    </a:cxn>
                    <a:cxn ang="0">
                      <a:pos x="4" y="58"/>
                    </a:cxn>
                    <a:cxn ang="0">
                      <a:pos x="4" y="58"/>
                    </a:cxn>
                    <a:cxn ang="0">
                      <a:pos x="16" y="43"/>
                    </a:cxn>
                    <a:cxn ang="0">
                      <a:pos x="35" y="23"/>
                    </a:cxn>
                    <a:cxn ang="0">
                      <a:pos x="55" y="7"/>
                    </a:cxn>
                    <a:cxn ang="0">
                      <a:pos x="67" y="4"/>
                    </a:cxn>
                    <a:cxn ang="0">
                      <a:pos x="75" y="19"/>
                    </a:cxn>
                    <a:cxn ang="0">
                      <a:pos x="78" y="27"/>
                    </a:cxn>
                    <a:cxn ang="0">
                      <a:pos x="82" y="43"/>
                    </a:cxn>
                    <a:cxn ang="0">
                      <a:pos x="90" y="54"/>
                    </a:cxn>
                    <a:cxn ang="0">
                      <a:pos x="94" y="70"/>
                    </a:cxn>
                    <a:cxn ang="0">
                      <a:pos x="102" y="82"/>
                    </a:cxn>
                    <a:cxn ang="0">
                      <a:pos x="110" y="97"/>
                    </a:cxn>
                    <a:cxn ang="0">
                      <a:pos x="114" y="113"/>
                    </a:cxn>
                    <a:cxn ang="0">
                      <a:pos x="121" y="125"/>
                    </a:cxn>
                    <a:cxn ang="0">
                      <a:pos x="129" y="140"/>
                    </a:cxn>
                    <a:cxn ang="0">
                      <a:pos x="133" y="156"/>
                    </a:cxn>
                    <a:cxn ang="0">
                      <a:pos x="141" y="172"/>
                    </a:cxn>
                    <a:cxn ang="0">
                      <a:pos x="149" y="187"/>
                    </a:cxn>
                    <a:cxn ang="0">
                      <a:pos x="157" y="203"/>
                    </a:cxn>
                    <a:cxn ang="0">
                      <a:pos x="164" y="218"/>
                    </a:cxn>
                    <a:cxn ang="0">
                      <a:pos x="168" y="226"/>
                    </a:cxn>
                  </a:cxnLst>
                  <a:rect l="0" t="0" r="r" b="b"/>
                  <a:pathLst>
                    <a:path w="168" h="226">
                      <a:moveTo>
                        <a:pt x="168" y="226"/>
                      </a:moveTo>
                      <a:lnTo>
                        <a:pt x="161" y="222"/>
                      </a:lnTo>
                      <a:lnTo>
                        <a:pt x="153" y="215"/>
                      </a:lnTo>
                      <a:lnTo>
                        <a:pt x="145" y="211"/>
                      </a:lnTo>
                      <a:lnTo>
                        <a:pt x="133" y="203"/>
                      </a:lnTo>
                      <a:lnTo>
                        <a:pt x="125" y="199"/>
                      </a:lnTo>
                      <a:lnTo>
                        <a:pt x="114" y="191"/>
                      </a:lnTo>
                      <a:lnTo>
                        <a:pt x="106" y="187"/>
                      </a:lnTo>
                      <a:lnTo>
                        <a:pt x="98" y="183"/>
                      </a:lnTo>
                      <a:lnTo>
                        <a:pt x="90" y="175"/>
                      </a:lnTo>
                      <a:lnTo>
                        <a:pt x="78" y="172"/>
                      </a:lnTo>
                      <a:lnTo>
                        <a:pt x="71" y="168"/>
                      </a:lnTo>
                      <a:lnTo>
                        <a:pt x="63" y="164"/>
                      </a:lnTo>
                      <a:lnTo>
                        <a:pt x="55" y="156"/>
                      </a:lnTo>
                      <a:lnTo>
                        <a:pt x="43" y="152"/>
                      </a:lnTo>
                      <a:lnTo>
                        <a:pt x="35" y="148"/>
                      </a:lnTo>
                      <a:lnTo>
                        <a:pt x="28" y="144"/>
                      </a:lnTo>
                      <a:lnTo>
                        <a:pt x="35" y="144"/>
                      </a:lnTo>
                      <a:lnTo>
                        <a:pt x="39" y="144"/>
                      </a:lnTo>
                      <a:lnTo>
                        <a:pt x="47" y="140"/>
                      </a:lnTo>
                      <a:lnTo>
                        <a:pt x="55" y="136"/>
                      </a:lnTo>
                      <a:lnTo>
                        <a:pt x="59" y="132"/>
                      </a:lnTo>
                      <a:lnTo>
                        <a:pt x="67" y="121"/>
                      </a:lnTo>
                      <a:lnTo>
                        <a:pt x="67" y="117"/>
                      </a:lnTo>
                      <a:lnTo>
                        <a:pt x="67" y="113"/>
                      </a:lnTo>
                      <a:lnTo>
                        <a:pt x="67" y="109"/>
                      </a:lnTo>
                      <a:lnTo>
                        <a:pt x="71" y="101"/>
                      </a:lnTo>
                      <a:lnTo>
                        <a:pt x="67" y="93"/>
                      </a:lnTo>
                      <a:lnTo>
                        <a:pt x="67" y="82"/>
                      </a:lnTo>
                      <a:lnTo>
                        <a:pt x="59" y="74"/>
                      </a:lnTo>
                      <a:lnTo>
                        <a:pt x="55" y="62"/>
                      </a:lnTo>
                      <a:lnTo>
                        <a:pt x="47" y="54"/>
                      </a:lnTo>
                      <a:lnTo>
                        <a:pt x="39" y="54"/>
                      </a:lnTo>
                      <a:lnTo>
                        <a:pt x="28" y="46"/>
                      </a:lnTo>
                      <a:lnTo>
                        <a:pt x="20" y="50"/>
                      </a:lnTo>
                      <a:lnTo>
                        <a:pt x="16" y="54"/>
                      </a:lnTo>
                      <a:lnTo>
                        <a:pt x="8" y="54"/>
                      </a:lnTo>
                      <a:lnTo>
                        <a:pt x="4" y="58"/>
                      </a:lnTo>
                      <a:lnTo>
                        <a:pt x="0" y="66"/>
                      </a:lnTo>
                      <a:lnTo>
                        <a:pt x="4" y="58"/>
                      </a:lnTo>
                      <a:lnTo>
                        <a:pt x="8" y="50"/>
                      </a:lnTo>
                      <a:lnTo>
                        <a:pt x="16" y="43"/>
                      </a:lnTo>
                      <a:lnTo>
                        <a:pt x="28" y="35"/>
                      </a:lnTo>
                      <a:lnTo>
                        <a:pt x="35" y="23"/>
                      </a:lnTo>
                      <a:lnTo>
                        <a:pt x="43" y="15"/>
                      </a:lnTo>
                      <a:lnTo>
                        <a:pt x="55" y="7"/>
                      </a:lnTo>
                      <a:lnTo>
                        <a:pt x="63" y="0"/>
                      </a:lnTo>
                      <a:lnTo>
                        <a:pt x="67" y="4"/>
                      </a:lnTo>
                      <a:lnTo>
                        <a:pt x="67" y="11"/>
                      </a:lnTo>
                      <a:lnTo>
                        <a:pt x="75" y="19"/>
                      </a:lnTo>
                      <a:lnTo>
                        <a:pt x="75" y="23"/>
                      </a:lnTo>
                      <a:lnTo>
                        <a:pt x="78" y="27"/>
                      </a:lnTo>
                      <a:lnTo>
                        <a:pt x="82" y="35"/>
                      </a:lnTo>
                      <a:lnTo>
                        <a:pt x="82" y="43"/>
                      </a:lnTo>
                      <a:lnTo>
                        <a:pt x="86" y="50"/>
                      </a:lnTo>
                      <a:lnTo>
                        <a:pt x="90" y="54"/>
                      </a:lnTo>
                      <a:lnTo>
                        <a:pt x="94" y="62"/>
                      </a:lnTo>
                      <a:lnTo>
                        <a:pt x="94" y="70"/>
                      </a:lnTo>
                      <a:lnTo>
                        <a:pt x="98" y="78"/>
                      </a:lnTo>
                      <a:lnTo>
                        <a:pt x="102" y="82"/>
                      </a:lnTo>
                      <a:lnTo>
                        <a:pt x="106" y="93"/>
                      </a:lnTo>
                      <a:lnTo>
                        <a:pt x="110" y="97"/>
                      </a:lnTo>
                      <a:lnTo>
                        <a:pt x="114" y="105"/>
                      </a:lnTo>
                      <a:lnTo>
                        <a:pt x="114" y="113"/>
                      </a:lnTo>
                      <a:lnTo>
                        <a:pt x="118" y="121"/>
                      </a:lnTo>
                      <a:lnTo>
                        <a:pt x="121" y="125"/>
                      </a:lnTo>
                      <a:lnTo>
                        <a:pt x="125" y="132"/>
                      </a:lnTo>
                      <a:lnTo>
                        <a:pt x="129" y="140"/>
                      </a:lnTo>
                      <a:lnTo>
                        <a:pt x="133" y="148"/>
                      </a:lnTo>
                      <a:lnTo>
                        <a:pt x="133" y="156"/>
                      </a:lnTo>
                      <a:lnTo>
                        <a:pt x="137" y="164"/>
                      </a:lnTo>
                      <a:lnTo>
                        <a:pt x="141" y="172"/>
                      </a:lnTo>
                      <a:lnTo>
                        <a:pt x="145" y="179"/>
                      </a:lnTo>
                      <a:lnTo>
                        <a:pt x="149" y="187"/>
                      </a:lnTo>
                      <a:lnTo>
                        <a:pt x="153" y="195"/>
                      </a:lnTo>
                      <a:lnTo>
                        <a:pt x="157" y="203"/>
                      </a:lnTo>
                      <a:lnTo>
                        <a:pt x="161" y="211"/>
                      </a:lnTo>
                      <a:lnTo>
                        <a:pt x="164" y="218"/>
                      </a:lnTo>
                      <a:lnTo>
                        <a:pt x="168" y="226"/>
                      </a:lnTo>
                      <a:lnTo>
                        <a:pt x="168" y="2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163"/>
                <p:cNvSpPr>
                  <a:spLocks/>
                </p:cNvSpPr>
                <p:nvPr/>
              </p:nvSpPr>
              <p:spPr bwMode="auto">
                <a:xfrm>
                  <a:off x="4403" y="708"/>
                  <a:ext cx="520" cy="606"/>
                </a:xfrm>
                <a:custGeom>
                  <a:avLst/>
                  <a:gdLst/>
                  <a:ahLst/>
                  <a:cxnLst>
                    <a:cxn ang="0">
                      <a:pos x="496" y="587"/>
                    </a:cxn>
                    <a:cxn ang="0">
                      <a:pos x="469" y="590"/>
                    </a:cxn>
                    <a:cxn ang="0">
                      <a:pos x="441" y="590"/>
                    </a:cxn>
                    <a:cxn ang="0">
                      <a:pos x="414" y="590"/>
                    </a:cxn>
                    <a:cxn ang="0">
                      <a:pos x="387" y="590"/>
                    </a:cxn>
                    <a:cxn ang="0">
                      <a:pos x="336" y="590"/>
                    </a:cxn>
                    <a:cxn ang="0">
                      <a:pos x="293" y="598"/>
                    </a:cxn>
                    <a:cxn ang="0">
                      <a:pos x="258" y="598"/>
                    </a:cxn>
                    <a:cxn ang="0">
                      <a:pos x="238" y="551"/>
                    </a:cxn>
                    <a:cxn ang="0">
                      <a:pos x="219" y="504"/>
                    </a:cxn>
                    <a:cxn ang="0">
                      <a:pos x="199" y="458"/>
                    </a:cxn>
                    <a:cxn ang="0">
                      <a:pos x="176" y="411"/>
                    </a:cxn>
                    <a:cxn ang="0">
                      <a:pos x="152" y="368"/>
                    </a:cxn>
                    <a:cxn ang="0">
                      <a:pos x="133" y="321"/>
                    </a:cxn>
                    <a:cxn ang="0">
                      <a:pos x="113" y="274"/>
                    </a:cxn>
                    <a:cxn ang="0">
                      <a:pos x="93" y="231"/>
                    </a:cxn>
                    <a:cxn ang="0">
                      <a:pos x="74" y="184"/>
                    </a:cxn>
                    <a:cxn ang="0">
                      <a:pos x="50" y="137"/>
                    </a:cxn>
                    <a:cxn ang="0">
                      <a:pos x="31" y="90"/>
                    </a:cxn>
                    <a:cxn ang="0">
                      <a:pos x="7" y="47"/>
                    </a:cxn>
                    <a:cxn ang="0">
                      <a:pos x="15" y="24"/>
                    </a:cxn>
                    <a:cxn ang="0">
                      <a:pos x="50" y="12"/>
                    </a:cxn>
                    <a:cxn ang="0">
                      <a:pos x="54" y="12"/>
                    </a:cxn>
                    <a:cxn ang="0">
                      <a:pos x="62" y="47"/>
                    </a:cxn>
                    <a:cxn ang="0">
                      <a:pos x="101" y="90"/>
                    </a:cxn>
                    <a:cxn ang="0">
                      <a:pos x="129" y="121"/>
                    </a:cxn>
                    <a:cxn ang="0">
                      <a:pos x="140" y="149"/>
                    </a:cxn>
                    <a:cxn ang="0">
                      <a:pos x="144" y="184"/>
                    </a:cxn>
                    <a:cxn ang="0">
                      <a:pos x="164" y="219"/>
                    </a:cxn>
                    <a:cxn ang="0">
                      <a:pos x="168" y="247"/>
                    </a:cxn>
                    <a:cxn ang="0">
                      <a:pos x="172" y="278"/>
                    </a:cxn>
                    <a:cxn ang="0">
                      <a:pos x="187" y="305"/>
                    </a:cxn>
                    <a:cxn ang="0">
                      <a:pos x="211" y="313"/>
                    </a:cxn>
                    <a:cxn ang="0">
                      <a:pos x="215" y="329"/>
                    </a:cxn>
                    <a:cxn ang="0">
                      <a:pos x="183" y="372"/>
                    </a:cxn>
                    <a:cxn ang="0">
                      <a:pos x="203" y="407"/>
                    </a:cxn>
                    <a:cxn ang="0">
                      <a:pos x="254" y="399"/>
                    </a:cxn>
                    <a:cxn ang="0">
                      <a:pos x="269" y="348"/>
                    </a:cxn>
                    <a:cxn ang="0">
                      <a:pos x="242" y="325"/>
                    </a:cxn>
                    <a:cxn ang="0">
                      <a:pos x="281" y="297"/>
                    </a:cxn>
                    <a:cxn ang="0">
                      <a:pos x="289" y="254"/>
                    </a:cxn>
                    <a:cxn ang="0">
                      <a:pos x="269" y="227"/>
                    </a:cxn>
                    <a:cxn ang="0">
                      <a:pos x="242" y="223"/>
                    </a:cxn>
                    <a:cxn ang="0">
                      <a:pos x="246" y="204"/>
                    </a:cxn>
                    <a:cxn ang="0">
                      <a:pos x="269" y="204"/>
                    </a:cxn>
                    <a:cxn ang="0">
                      <a:pos x="308" y="239"/>
                    </a:cxn>
                    <a:cxn ang="0">
                      <a:pos x="328" y="282"/>
                    </a:cxn>
                    <a:cxn ang="0">
                      <a:pos x="340" y="329"/>
                    </a:cxn>
                    <a:cxn ang="0">
                      <a:pos x="348" y="379"/>
                    </a:cxn>
                    <a:cxn ang="0">
                      <a:pos x="363" y="430"/>
                    </a:cxn>
                    <a:cxn ang="0">
                      <a:pos x="391" y="473"/>
                    </a:cxn>
                    <a:cxn ang="0">
                      <a:pos x="422" y="461"/>
                    </a:cxn>
                    <a:cxn ang="0">
                      <a:pos x="449" y="446"/>
                    </a:cxn>
                    <a:cxn ang="0">
                      <a:pos x="461" y="461"/>
                    </a:cxn>
                    <a:cxn ang="0">
                      <a:pos x="484" y="508"/>
                    </a:cxn>
                    <a:cxn ang="0">
                      <a:pos x="508" y="555"/>
                    </a:cxn>
                  </a:cxnLst>
                  <a:rect l="0" t="0" r="r" b="b"/>
                  <a:pathLst>
                    <a:path w="520" h="606">
                      <a:moveTo>
                        <a:pt x="520" y="587"/>
                      </a:moveTo>
                      <a:lnTo>
                        <a:pt x="512" y="587"/>
                      </a:lnTo>
                      <a:lnTo>
                        <a:pt x="508" y="587"/>
                      </a:lnTo>
                      <a:lnTo>
                        <a:pt x="500" y="587"/>
                      </a:lnTo>
                      <a:lnTo>
                        <a:pt x="496" y="587"/>
                      </a:lnTo>
                      <a:lnTo>
                        <a:pt x="492" y="587"/>
                      </a:lnTo>
                      <a:lnTo>
                        <a:pt x="484" y="590"/>
                      </a:lnTo>
                      <a:lnTo>
                        <a:pt x="480" y="590"/>
                      </a:lnTo>
                      <a:lnTo>
                        <a:pt x="477" y="590"/>
                      </a:lnTo>
                      <a:lnTo>
                        <a:pt x="469" y="590"/>
                      </a:lnTo>
                      <a:lnTo>
                        <a:pt x="465" y="590"/>
                      </a:lnTo>
                      <a:lnTo>
                        <a:pt x="457" y="590"/>
                      </a:lnTo>
                      <a:lnTo>
                        <a:pt x="453" y="590"/>
                      </a:lnTo>
                      <a:lnTo>
                        <a:pt x="445" y="590"/>
                      </a:lnTo>
                      <a:lnTo>
                        <a:pt x="441" y="590"/>
                      </a:lnTo>
                      <a:lnTo>
                        <a:pt x="437" y="590"/>
                      </a:lnTo>
                      <a:lnTo>
                        <a:pt x="430" y="590"/>
                      </a:lnTo>
                      <a:lnTo>
                        <a:pt x="426" y="590"/>
                      </a:lnTo>
                      <a:lnTo>
                        <a:pt x="418" y="590"/>
                      </a:lnTo>
                      <a:lnTo>
                        <a:pt x="414" y="590"/>
                      </a:lnTo>
                      <a:lnTo>
                        <a:pt x="410" y="590"/>
                      </a:lnTo>
                      <a:lnTo>
                        <a:pt x="402" y="590"/>
                      </a:lnTo>
                      <a:lnTo>
                        <a:pt x="398" y="590"/>
                      </a:lnTo>
                      <a:lnTo>
                        <a:pt x="391" y="590"/>
                      </a:lnTo>
                      <a:lnTo>
                        <a:pt x="387" y="590"/>
                      </a:lnTo>
                      <a:lnTo>
                        <a:pt x="375" y="587"/>
                      </a:lnTo>
                      <a:lnTo>
                        <a:pt x="367" y="587"/>
                      </a:lnTo>
                      <a:lnTo>
                        <a:pt x="355" y="583"/>
                      </a:lnTo>
                      <a:lnTo>
                        <a:pt x="348" y="583"/>
                      </a:lnTo>
                      <a:lnTo>
                        <a:pt x="336" y="590"/>
                      </a:lnTo>
                      <a:lnTo>
                        <a:pt x="328" y="602"/>
                      </a:lnTo>
                      <a:lnTo>
                        <a:pt x="316" y="598"/>
                      </a:lnTo>
                      <a:lnTo>
                        <a:pt x="308" y="598"/>
                      </a:lnTo>
                      <a:lnTo>
                        <a:pt x="297" y="598"/>
                      </a:lnTo>
                      <a:lnTo>
                        <a:pt x="293" y="598"/>
                      </a:lnTo>
                      <a:lnTo>
                        <a:pt x="281" y="598"/>
                      </a:lnTo>
                      <a:lnTo>
                        <a:pt x="277" y="602"/>
                      </a:lnTo>
                      <a:lnTo>
                        <a:pt x="269" y="602"/>
                      </a:lnTo>
                      <a:lnTo>
                        <a:pt x="262" y="606"/>
                      </a:lnTo>
                      <a:lnTo>
                        <a:pt x="258" y="598"/>
                      </a:lnTo>
                      <a:lnTo>
                        <a:pt x="254" y="587"/>
                      </a:lnTo>
                      <a:lnTo>
                        <a:pt x="250" y="579"/>
                      </a:lnTo>
                      <a:lnTo>
                        <a:pt x="246" y="571"/>
                      </a:lnTo>
                      <a:lnTo>
                        <a:pt x="242" y="559"/>
                      </a:lnTo>
                      <a:lnTo>
                        <a:pt x="238" y="551"/>
                      </a:lnTo>
                      <a:lnTo>
                        <a:pt x="234" y="544"/>
                      </a:lnTo>
                      <a:lnTo>
                        <a:pt x="230" y="532"/>
                      </a:lnTo>
                      <a:lnTo>
                        <a:pt x="226" y="524"/>
                      </a:lnTo>
                      <a:lnTo>
                        <a:pt x="222" y="512"/>
                      </a:lnTo>
                      <a:lnTo>
                        <a:pt x="219" y="504"/>
                      </a:lnTo>
                      <a:lnTo>
                        <a:pt x="211" y="497"/>
                      </a:lnTo>
                      <a:lnTo>
                        <a:pt x="207" y="485"/>
                      </a:lnTo>
                      <a:lnTo>
                        <a:pt x="203" y="477"/>
                      </a:lnTo>
                      <a:lnTo>
                        <a:pt x="199" y="469"/>
                      </a:lnTo>
                      <a:lnTo>
                        <a:pt x="199" y="458"/>
                      </a:lnTo>
                      <a:lnTo>
                        <a:pt x="191" y="450"/>
                      </a:lnTo>
                      <a:lnTo>
                        <a:pt x="187" y="442"/>
                      </a:lnTo>
                      <a:lnTo>
                        <a:pt x="183" y="430"/>
                      </a:lnTo>
                      <a:lnTo>
                        <a:pt x="179" y="422"/>
                      </a:lnTo>
                      <a:lnTo>
                        <a:pt x="176" y="411"/>
                      </a:lnTo>
                      <a:lnTo>
                        <a:pt x="172" y="403"/>
                      </a:lnTo>
                      <a:lnTo>
                        <a:pt x="168" y="395"/>
                      </a:lnTo>
                      <a:lnTo>
                        <a:pt x="164" y="383"/>
                      </a:lnTo>
                      <a:lnTo>
                        <a:pt x="160" y="376"/>
                      </a:lnTo>
                      <a:lnTo>
                        <a:pt x="152" y="368"/>
                      </a:lnTo>
                      <a:lnTo>
                        <a:pt x="152" y="360"/>
                      </a:lnTo>
                      <a:lnTo>
                        <a:pt x="148" y="348"/>
                      </a:lnTo>
                      <a:lnTo>
                        <a:pt x="144" y="340"/>
                      </a:lnTo>
                      <a:lnTo>
                        <a:pt x="136" y="329"/>
                      </a:lnTo>
                      <a:lnTo>
                        <a:pt x="133" y="321"/>
                      </a:lnTo>
                      <a:lnTo>
                        <a:pt x="133" y="313"/>
                      </a:lnTo>
                      <a:lnTo>
                        <a:pt x="125" y="301"/>
                      </a:lnTo>
                      <a:lnTo>
                        <a:pt x="125" y="293"/>
                      </a:lnTo>
                      <a:lnTo>
                        <a:pt x="117" y="286"/>
                      </a:lnTo>
                      <a:lnTo>
                        <a:pt x="113" y="274"/>
                      </a:lnTo>
                      <a:lnTo>
                        <a:pt x="109" y="262"/>
                      </a:lnTo>
                      <a:lnTo>
                        <a:pt x="105" y="254"/>
                      </a:lnTo>
                      <a:lnTo>
                        <a:pt x="101" y="247"/>
                      </a:lnTo>
                      <a:lnTo>
                        <a:pt x="97" y="239"/>
                      </a:lnTo>
                      <a:lnTo>
                        <a:pt x="93" y="231"/>
                      </a:lnTo>
                      <a:lnTo>
                        <a:pt x="90" y="219"/>
                      </a:lnTo>
                      <a:lnTo>
                        <a:pt x="82" y="207"/>
                      </a:lnTo>
                      <a:lnTo>
                        <a:pt x="78" y="200"/>
                      </a:lnTo>
                      <a:lnTo>
                        <a:pt x="74" y="192"/>
                      </a:lnTo>
                      <a:lnTo>
                        <a:pt x="74" y="184"/>
                      </a:lnTo>
                      <a:lnTo>
                        <a:pt x="66" y="176"/>
                      </a:lnTo>
                      <a:lnTo>
                        <a:pt x="62" y="164"/>
                      </a:lnTo>
                      <a:lnTo>
                        <a:pt x="58" y="153"/>
                      </a:lnTo>
                      <a:lnTo>
                        <a:pt x="54" y="145"/>
                      </a:lnTo>
                      <a:lnTo>
                        <a:pt x="50" y="137"/>
                      </a:lnTo>
                      <a:lnTo>
                        <a:pt x="47" y="129"/>
                      </a:lnTo>
                      <a:lnTo>
                        <a:pt x="43" y="118"/>
                      </a:lnTo>
                      <a:lnTo>
                        <a:pt x="39" y="110"/>
                      </a:lnTo>
                      <a:lnTo>
                        <a:pt x="35" y="102"/>
                      </a:lnTo>
                      <a:lnTo>
                        <a:pt x="31" y="90"/>
                      </a:lnTo>
                      <a:lnTo>
                        <a:pt x="23" y="82"/>
                      </a:lnTo>
                      <a:lnTo>
                        <a:pt x="23" y="71"/>
                      </a:lnTo>
                      <a:lnTo>
                        <a:pt x="19" y="63"/>
                      </a:lnTo>
                      <a:lnTo>
                        <a:pt x="15" y="55"/>
                      </a:lnTo>
                      <a:lnTo>
                        <a:pt x="7" y="47"/>
                      </a:lnTo>
                      <a:lnTo>
                        <a:pt x="4" y="35"/>
                      </a:lnTo>
                      <a:lnTo>
                        <a:pt x="0" y="28"/>
                      </a:lnTo>
                      <a:lnTo>
                        <a:pt x="0" y="20"/>
                      </a:lnTo>
                      <a:lnTo>
                        <a:pt x="4" y="24"/>
                      </a:lnTo>
                      <a:lnTo>
                        <a:pt x="15" y="24"/>
                      </a:lnTo>
                      <a:lnTo>
                        <a:pt x="23" y="24"/>
                      </a:lnTo>
                      <a:lnTo>
                        <a:pt x="31" y="24"/>
                      </a:lnTo>
                      <a:lnTo>
                        <a:pt x="39" y="20"/>
                      </a:lnTo>
                      <a:lnTo>
                        <a:pt x="43" y="16"/>
                      </a:lnTo>
                      <a:lnTo>
                        <a:pt x="50" y="12"/>
                      </a:lnTo>
                      <a:lnTo>
                        <a:pt x="50" y="8"/>
                      </a:lnTo>
                      <a:lnTo>
                        <a:pt x="54" y="4"/>
                      </a:lnTo>
                      <a:lnTo>
                        <a:pt x="58" y="0"/>
                      </a:lnTo>
                      <a:lnTo>
                        <a:pt x="54" y="4"/>
                      </a:lnTo>
                      <a:lnTo>
                        <a:pt x="54" y="12"/>
                      </a:lnTo>
                      <a:lnTo>
                        <a:pt x="54" y="20"/>
                      </a:lnTo>
                      <a:lnTo>
                        <a:pt x="54" y="24"/>
                      </a:lnTo>
                      <a:lnTo>
                        <a:pt x="58" y="32"/>
                      </a:lnTo>
                      <a:lnTo>
                        <a:pt x="58" y="39"/>
                      </a:lnTo>
                      <a:lnTo>
                        <a:pt x="62" y="47"/>
                      </a:lnTo>
                      <a:lnTo>
                        <a:pt x="66" y="51"/>
                      </a:lnTo>
                      <a:lnTo>
                        <a:pt x="74" y="59"/>
                      </a:lnTo>
                      <a:lnTo>
                        <a:pt x="82" y="71"/>
                      </a:lnTo>
                      <a:lnTo>
                        <a:pt x="90" y="78"/>
                      </a:lnTo>
                      <a:lnTo>
                        <a:pt x="101" y="90"/>
                      </a:lnTo>
                      <a:lnTo>
                        <a:pt x="109" y="98"/>
                      </a:lnTo>
                      <a:lnTo>
                        <a:pt x="117" y="106"/>
                      </a:lnTo>
                      <a:lnTo>
                        <a:pt x="125" y="110"/>
                      </a:lnTo>
                      <a:lnTo>
                        <a:pt x="125" y="114"/>
                      </a:lnTo>
                      <a:lnTo>
                        <a:pt x="129" y="121"/>
                      </a:lnTo>
                      <a:lnTo>
                        <a:pt x="133" y="125"/>
                      </a:lnTo>
                      <a:lnTo>
                        <a:pt x="133" y="133"/>
                      </a:lnTo>
                      <a:lnTo>
                        <a:pt x="136" y="137"/>
                      </a:lnTo>
                      <a:lnTo>
                        <a:pt x="136" y="141"/>
                      </a:lnTo>
                      <a:lnTo>
                        <a:pt x="140" y="149"/>
                      </a:lnTo>
                      <a:lnTo>
                        <a:pt x="136" y="153"/>
                      </a:lnTo>
                      <a:lnTo>
                        <a:pt x="136" y="164"/>
                      </a:lnTo>
                      <a:lnTo>
                        <a:pt x="136" y="168"/>
                      </a:lnTo>
                      <a:lnTo>
                        <a:pt x="133" y="180"/>
                      </a:lnTo>
                      <a:lnTo>
                        <a:pt x="144" y="184"/>
                      </a:lnTo>
                      <a:lnTo>
                        <a:pt x="152" y="196"/>
                      </a:lnTo>
                      <a:lnTo>
                        <a:pt x="152" y="200"/>
                      </a:lnTo>
                      <a:lnTo>
                        <a:pt x="160" y="204"/>
                      </a:lnTo>
                      <a:lnTo>
                        <a:pt x="160" y="211"/>
                      </a:lnTo>
                      <a:lnTo>
                        <a:pt x="164" y="219"/>
                      </a:lnTo>
                      <a:lnTo>
                        <a:pt x="164" y="223"/>
                      </a:lnTo>
                      <a:lnTo>
                        <a:pt x="164" y="231"/>
                      </a:lnTo>
                      <a:lnTo>
                        <a:pt x="164" y="235"/>
                      </a:lnTo>
                      <a:lnTo>
                        <a:pt x="168" y="243"/>
                      </a:lnTo>
                      <a:lnTo>
                        <a:pt x="168" y="247"/>
                      </a:lnTo>
                      <a:lnTo>
                        <a:pt x="168" y="254"/>
                      </a:lnTo>
                      <a:lnTo>
                        <a:pt x="168" y="258"/>
                      </a:lnTo>
                      <a:lnTo>
                        <a:pt x="168" y="266"/>
                      </a:lnTo>
                      <a:lnTo>
                        <a:pt x="168" y="270"/>
                      </a:lnTo>
                      <a:lnTo>
                        <a:pt x="172" y="278"/>
                      </a:lnTo>
                      <a:lnTo>
                        <a:pt x="172" y="282"/>
                      </a:lnTo>
                      <a:lnTo>
                        <a:pt x="172" y="290"/>
                      </a:lnTo>
                      <a:lnTo>
                        <a:pt x="179" y="293"/>
                      </a:lnTo>
                      <a:lnTo>
                        <a:pt x="183" y="305"/>
                      </a:lnTo>
                      <a:lnTo>
                        <a:pt x="187" y="305"/>
                      </a:lnTo>
                      <a:lnTo>
                        <a:pt x="191" y="309"/>
                      </a:lnTo>
                      <a:lnTo>
                        <a:pt x="195" y="313"/>
                      </a:lnTo>
                      <a:lnTo>
                        <a:pt x="203" y="313"/>
                      </a:lnTo>
                      <a:lnTo>
                        <a:pt x="207" y="313"/>
                      </a:lnTo>
                      <a:lnTo>
                        <a:pt x="211" y="313"/>
                      </a:lnTo>
                      <a:lnTo>
                        <a:pt x="222" y="313"/>
                      </a:lnTo>
                      <a:lnTo>
                        <a:pt x="230" y="313"/>
                      </a:lnTo>
                      <a:lnTo>
                        <a:pt x="226" y="313"/>
                      </a:lnTo>
                      <a:lnTo>
                        <a:pt x="222" y="321"/>
                      </a:lnTo>
                      <a:lnTo>
                        <a:pt x="215" y="329"/>
                      </a:lnTo>
                      <a:lnTo>
                        <a:pt x="207" y="336"/>
                      </a:lnTo>
                      <a:lnTo>
                        <a:pt x="199" y="344"/>
                      </a:lnTo>
                      <a:lnTo>
                        <a:pt x="191" y="352"/>
                      </a:lnTo>
                      <a:lnTo>
                        <a:pt x="187" y="364"/>
                      </a:lnTo>
                      <a:lnTo>
                        <a:pt x="183" y="372"/>
                      </a:lnTo>
                      <a:lnTo>
                        <a:pt x="183" y="379"/>
                      </a:lnTo>
                      <a:lnTo>
                        <a:pt x="187" y="387"/>
                      </a:lnTo>
                      <a:lnTo>
                        <a:pt x="191" y="395"/>
                      </a:lnTo>
                      <a:lnTo>
                        <a:pt x="195" y="399"/>
                      </a:lnTo>
                      <a:lnTo>
                        <a:pt x="203" y="407"/>
                      </a:lnTo>
                      <a:lnTo>
                        <a:pt x="211" y="411"/>
                      </a:lnTo>
                      <a:lnTo>
                        <a:pt x="222" y="411"/>
                      </a:lnTo>
                      <a:lnTo>
                        <a:pt x="234" y="407"/>
                      </a:lnTo>
                      <a:lnTo>
                        <a:pt x="242" y="403"/>
                      </a:lnTo>
                      <a:lnTo>
                        <a:pt x="254" y="399"/>
                      </a:lnTo>
                      <a:lnTo>
                        <a:pt x="258" y="387"/>
                      </a:lnTo>
                      <a:lnTo>
                        <a:pt x="265" y="379"/>
                      </a:lnTo>
                      <a:lnTo>
                        <a:pt x="269" y="368"/>
                      </a:lnTo>
                      <a:lnTo>
                        <a:pt x="273" y="360"/>
                      </a:lnTo>
                      <a:lnTo>
                        <a:pt x="269" y="348"/>
                      </a:lnTo>
                      <a:lnTo>
                        <a:pt x="265" y="336"/>
                      </a:lnTo>
                      <a:lnTo>
                        <a:pt x="262" y="333"/>
                      </a:lnTo>
                      <a:lnTo>
                        <a:pt x="258" y="329"/>
                      </a:lnTo>
                      <a:lnTo>
                        <a:pt x="250" y="325"/>
                      </a:lnTo>
                      <a:lnTo>
                        <a:pt x="242" y="325"/>
                      </a:lnTo>
                      <a:lnTo>
                        <a:pt x="254" y="321"/>
                      </a:lnTo>
                      <a:lnTo>
                        <a:pt x="262" y="317"/>
                      </a:lnTo>
                      <a:lnTo>
                        <a:pt x="273" y="313"/>
                      </a:lnTo>
                      <a:lnTo>
                        <a:pt x="277" y="305"/>
                      </a:lnTo>
                      <a:lnTo>
                        <a:pt x="281" y="297"/>
                      </a:lnTo>
                      <a:lnTo>
                        <a:pt x="289" y="290"/>
                      </a:lnTo>
                      <a:lnTo>
                        <a:pt x="289" y="278"/>
                      </a:lnTo>
                      <a:lnTo>
                        <a:pt x="289" y="266"/>
                      </a:lnTo>
                      <a:lnTo>
                        <a:pt x="289" y="262"/>
                      </a:lnTo>
                      <a:lnTo>
                        <a:pt x="289" y="254"/>
                      </a:lnTo>
                      <a:lnTo>
                        <a:pt x="285" y="250"/>
                      </a:lnTo>
                      <a:lnTo>
                        <a:pt x="285" y="243"/>
                      </a:lnTo>
                      <a:lnTo>
                        <a:pt x="277" y="235"/>
                      </a:lnTo>
                      <a:lnTo>
                        <a:pt x="273" y="231"/>
                      </a:lnTo>
                      <a:lnTo>
                        <a:pt x="269" y="227"/>
                      </a:lnTo>
                      <a:lnTo>
                        <a:pt x="265" y="223"/>
                      </a:lnTo>
                      <a:lnTo>
                        <a:pt x="262" y="223"/>
                      </a:lnTo>
                      <a:lnTo>
                        <a:pt x="258" y="223"/>
                      </a:lnTo>
                      <a:lnTo>
                        <a:pt x="250" y="223"/>
                      </a:lnTo>
                      <a:lnTo>
                        <a:pt x="242" y="223"/>
                      </a:lnTo>
                      <a:lnTo>
                        <a:pt x="238" y="223"/>
                      </a:lnTo>
                      <a:lnTo>
                        <a:pt x="230" y="231"/>
                      </a:lnTo>
                      <a:lnTo>
                        <a:pt x="234" y="219"/>
                      </a:lnTo>
                      <a:lnTo>
                        <a:pt x="238" y="211"/>
                      </a:lnTo>
                      <a:lnTo>
                        <a:pt x="246" y="204"/>
                      </a:lnTo>
                      <a:lnTo>
                        <a:pt x="250" y="200"/>
                      </a:lnTo>
                      <a:lnTo>
                        <a:pt x="254" y="200"/>
                      </a:lnTo>
                      <a:lnTo>
                        <a:pt x="262" y="200"/>
                      </a:lnTo>
                      <a:lnTo>
                        <a:pt x="265" y="204"/>
                      </a:lnTo>
                      <a:lnTo>
                        <a:pt x="269" y="204"/>
                      </a:lnTo>
                      <a:lnTo>
                        <a:pt x="277" y="211"/>
                      </a:lnTo>
                      <a:lnTo>
                        <a:pt x="289" y="219"/>
                      </a:lnTo>
                      <a:lnTo>
                        <a:pt x="297" y="223"/>
                      </a:lnTo>
                      <a:lnTo>
                        <a:pt x="301" y="231"/>
                      </a:lnTo>
                      <a:lnTo>
                        <a:pt x="308" y="239"/>
                      </a:lnTo>
                      <a:lnTo>
                        <a:pt x="312" y="247"/>
                      </a:lnTo>
                      <a:lnTo>
                        <a:pt x="316" y="254"/>
                      </a:lnTo>
                      <a:lnTo>
                        <a:pt x="320" y="262"/>
                      </a:lnTo>
                      <a:lnTo>
                        <a:pt x="328" y="270"/>
                      </a:lnTo>
                      <a:lnTo>
                        <a:pt x="328" y="282"/>
                      </a:lnTo>
                      <a:lnTo>
                        <a:pt x="332" y="290"/>
                      </a:lnTo>
                      <a:lnTo>
                        <a:pt x="336" y="297"/>
                      </a:lnTo>
                      <a:lnTo>
                        <a:pt x="336" y="309"/>
                      </a:lnTo>
                      <a:lnTo>
                        <a:pt x="340" y="321"/>
                      </a:lnTo>
                      <a:lnTo>
                        <a:pt x="340" y="329"/>
                      </a:lnTo>
                      <a:lnTo>
                        <a:pt x="344" y="340"/>
                      </a:lnTo>
                      <a:lnTo>
                        <a:pt x="344" y="348"/>
                      </a:lnTo>
                      <a:lnTo>
                        <a:pt x="348" y="360"/>
                      </a:lnTo>
                      <a:lnTo>
                        <a:pt x="348" y="368"/>
                      </a:lnTo>
                      <a:lnTo>
                        <a:pt x="348" y="379"/>
                      </a:lnTo>
                      <a:lnTo>
                        <a:pt x="351" y="391"/>
                      </a:lnTo>
                      <a:lnTo>
                        <a:pt x="355" y="399"/>
                      </a:lnTo>
                      <a:lnTo>
                        <a:pt x="355" y="411"/>
                      </a:lnTo>
                      <a:lnTo>
                        <a:pt x="359" y="418"/>
                      </a:lnTo>
                      <a:lnTo>
                        <a:pt x="363" y="430"/>
                      </a:lnTo>
                      <a:lnTo>
                        <a:pt x="367" y="438"/>
                      </a:lnTo>
                      <a:lnTo>
                        <a:pt x="371" y="450"/>
                      </a:lnTo>
                      <a:lnTo>
                        <a:pt x="375" y="458"/>
                      </a:lnTo>
                      <a:lnTo>
                        <a:pt x="383" y="465"/>
                      </a:lnTo>
                      <a:lnTo>
                        <a:pt x="391" y="473"/>
                      </a:lnTo>
                      <a:lnTo>
                        <a:pt x="394" y="473"/>
                      </a:lnTo>
                      <a:lnTo>
                        <a:pt x="402" y="469"/>
                      </a:lnTo>
                      <a:lnTo>
                        <a:pt x="406" y="469"/>
                      </a:lnTo>
                      <a:lnTo>
                        <a:pt x="418" y="465"/>
                      </a:lnTo>
                      <a:lnTo>
                        <a:pt x="422" y="461"/>
                      </a:lnTo>
                      <a:lnTo>
                        <a:pt x="430" y="461"/>
                      </a:lnTo>
                      <a:lnTo>
                        <a:pt x="437" y="461"/>
                      </a:lnTo>
                      <a:lnTo>
                        <a:pt x="449" y="461"/>
                      </a:lnTo>
                      <a:lnTo>
                        <a:pt x="449" y="454"/>
                      </a:lnTo>
                      <a:lnTo>
                        <a:pt x="449" y="446"/>
                      </a:lnTo>
                      <a:lnTo>
                        <a:pt x="449" y="438"/>
                      </a:lnTo>
                      <a:lnTo>
                        <a:pt x="449" y="434"/>
                      </a:lnTo>
                      <a:lnTo>
                        <a:pt x="453" y="442"/>
                      </a:lnTo>
                      <a:lnTo>
                        <a:pt x="457" y="450"/>
                      </a:lnTo>
                      <a:lnTo>
                        <a:pt x="461" y="461"/>
                      </a:lnTo>
                      <a:lnTo>
                        <a:pt x="465" y="469"/>
                      </a:lnTo>
                      <a:lnTo>
                        <a:pt x="473" y="481"/>
                      </a:lnTo>
                      <a:lnTo>
                        <a:pt x="477" y="489"/>
                      </a:lnTo>
                      <a:lnTo>
                        <a:pt x="480" y="501"/>
                      </a:lnTo>
                      <a:lnTo>
                        <a:pt x="484" y="508"/>
                      </a:lnTo>
                      <a:lnTo>
                        <a:pt x="488" y="520"/>
                      </a:lnTo>
                      <a:lnTo>
                        <a:pt x="492" y="528"/>
                      </a:lnTo>
                      <a:lnTo>
                        <a:pt x="496" y="540"/>
                      </a:lnTo>
                      <a:lnTo>
                        <a:pt x="500" y="547"/>
                      </a:lnTo>
                      <a:lnTo>
                        <a:pt x="508" y="555"/>
                      </a:lnTo>
                      <a:lnTo>
                        <a:pt x="512" y="567"/>
                      </a:lnTo>
                      <a:lnTo>
                        <a:pt x="516" y="579"/>
                      </a:lnTo>
                      <a:lnTo>
                        <a:pt x="520" y="587"/>
                      </a:lnTo>
                      <a:lnTo>
                        <a:pt x="520" y="5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164"/>
                <p:cNvSpPr>
                  <a:spLocks/>
                </p:cNvSpPr>
                <p:nvPr/>
              </p:nvSpPr>
              <p:spPr bwMode="auto">
                <a:xfrm>
                  <a:off x="2534" y="-261"/>
                  <a:ext cx="2842" cy="2986"/>
                </a:xfrm>
                <a:custGeom>
                  <a:avLst/>
                  <a:gdLst/>
                  <a:ahLst/>
                  <a:cxnLst>
                    <a:cxn ang="0">
                      <a:pos x="2842" y="2626"/>
                    </a:cxn>
                    <a:cxn ang="0">
                      <a:pos x="2819" y="2759"/>
                    </a:cxn>
                    <a:cxn ang="0">
                      <a:pos x="2736" y="2869"/>
                    </a:cxn>
                    <a:cxn ang="0">
                      <a:pos x="2619" y="2951"/>
                    </a:cxn>
                    <a:cxn ang="0">
                      <a:pos x="2357" y="2982"/>
                    </a:cxn>
                    <a:cxn ang="0">
                      <a:pos x="1884" y="2970"/>
                    </a:cxn>
                    <a:cxn ang="0">
                      <a:pos x="1407" y="2963"/>
                    </a:cxn>
                    <a:cxn ang="0">
                      <a:pos x="930" y="2955"/>
                    </a:cxn>
                    <a:cxn ang="0">
                      <a:pos x="457" y="2947"/>
                    </a:cxn>
                    <a:cxn ang="0">
                      <a:pos x="278" y="2923"/>
                    </a:cxn>
                    <a:cxn ang="0">
                      <a:pos x="192" y="2880"/>
                    </a:cxn>
                    <a:cxn ang="0">
                      <a:pos x="82" y="2787"/>
                    </a:cxn>
                    <a:cxn ang="0">
                      <a:pos x="31" y="2697"/>
                    </a:cxn>
                    <a:cxn ang="0">
                      <a:pos x="4" y="2611"/>
                    </a:cxn>
                    <a:cxn ang="0">
                      <a:pos x="4" y="2509"/>
                    </a:cxn>
                    <a:cxn ang="0">
                      <a:pos x="43" y="2392"/>
                    </a:cxn>
                    <a:cxn ang="0">
                      <a:pos x="223" y="1997"/>
                    </a:cxn>
                    <a:cxn ang="0">
                      <a:pos x="407" y="1606"/>
                    </a:cxn>
                    <a:cxn ang="0">
                      <a:pos x="586" y="1212"/>
                    </a:cxn>
                    <a:cxn ang="0">
                      <a:pos x="770" y="825"/>
                    </a:cxn>
                    <a:cxn ang="0">
                      <a:pos x="903" y="47"/>
                    </a:cxn>
                    <a:cxn ang="0">
                      <a:pos x="954" y="188"/>
                    </a:cxn>
                    <a:cxn ang="0">
                      <a:pos x="1009" y="328"/>
                    </a:cxn>
                    <a:cxn ang="0">
                      <a:pos x="1059" y="469"/>
                    </a:cxn>
                    <a:cxn ang="0">
                      <a:pos x="1110" y="606"/>
                    </a:cxn>
                    <a:cxn ang="0">
                      <a:pos x="973" y="961"/>
                    </a:cxn>
                    <a:cxn ang="0">
                      <a:pos x="778" y="1376"/>
                    </a:cxn>
                    <a:cxn ang="0">
                      <a:pos x="590" y="1786"/>
                    </a:cxn>
                    <a:cxn ang="0">
                      <a:pos x="395" y="2200"/>
                    </a:cxn>
                    <a:cxn ang="0">
                      <a:pos x="242" y="2544"/>
                    </a:cxn>
                    <a:cxn ang="0">
                      <a:pos x="266" y="2642"/>
                    </a:cxn>
                    <a:cxn ang="0">
                      <a:pos x="371" y="2705"/>
                    </a:cxn>
                    <a:cxn ang="0">
                      <a:pos x="2572" y="2705"/>
                    </a:cxn>
                    <a:cxn ang="0">
                      <a:pos x="2600" y="2615"/>
                    </a:cxn>
                    <a:cxn ang="0">
                      <a:pos x="2561" y="2525"/>
                    </a:cxn>
                    <a:cxn ang="0">
                      <a:pos x="2521" y="2435"/>
                    </a:cxn>
                    <a:cxn ang="0">
                      <a:pos x="2482" y="2345"/>
                    </a:cxn>
                    <a:cxn ang="0">
                      <a:pos x="2439" y="2259"/>
                    </a:cxn>
                    <a:cxn ang="0">
                      <a:pos x="2424" y="2181"/>
                    </a:cxn>
                    <a:cxn ang="0">
                      <a:pos x="2478" y="2247"/>
                    </a:cxn>
                    <a:cxn ang="0">
                      <a:pos x="2521" y="2329"/>
                    </a:cxn>
                    <a:cxn ang="0">
                      <a:pos x="2592" y="2267"/>
                    </a:cxn>
                    <a:cxn ang="0">
                      <a:pos x="2545" y="2173"/>
                    </a:cxn>
                    <a:cxn ang="0">
                      <a:pos x="2486" y="2087"/>
                    </a:cxn>
                    <a:cxn ang="0">
                      <a:pos x="2533" y="2009"/>
                    </a:cxn>
                    <a:cxn ang="0">
                      <a:pos x="2502" y="1915"/>
                    </a:cxn>
                    <a:cxn ang="0">
                      <a:pos x="2408" y="1837"/>
                    </a:cxn>
                    <a:cxn ang="0">
                      <a:pos x="2342" y="1794"/>
                    </a:cxn>
                    <a:cxn ang="0">
                      <a:pos x="2299" y="1688"/>
                    </a:cxn>
                    <a:cxn ang="0">
                      <a:pos x="2244" y="1794"/>
                    </a:cxn>
                    <a:cxn ang="0">
                      <a:pos x="2224" y="1747"/>
                    </a:cxn>
                    <a:cxn ang="0">
                      <a:pos x="2244" y="1665"/>
                    </a:cxn>
                    <a:cxn ang="0">
                      <a:pos x="2353" y="1645"/>
                    </a:cxn>
                    <a:cxn ang="0">
                      <a:pos x="2389" y="1704"/>
                    </a:cxn>
                    <a:cxn ang="0">
                      <a:pos x="2412" y="1806"/>
                    </a:cxn>
                    <a:cxn ang="0">
                      <a:pos x="2502" y="1810"/>
                    </a:cxn>
                    <a:cxn ang="0">
                      <a:pos x="2607" y="2040"/>
                    </a:cxn>
                    <a:cxn ang="0">
                      <a:pos x="2697" y="2240"/>
                    </a:cxn>
                    <a:cxn ang="0">
                      <a:pos x="2764" y="2388"/>
                    </a:cxn>
                    <a:cxn ang="0">
                      <a:pos x="2807" y="2486"/>
                    </a:cxn>
                  </a:cxnLst>
                  <a:rect l="0" t="0" r="r" b="b"/>
                  <a:pathLst>
                    <a:path w="2842" h="2986">
                      <a:moveTo>
                        <a:pt x="2811" y="2494"/>
                      </a:moveTo>
                      <a:lnTo>
                        <a:pt x="2815" y="2501"/>
                      </a:lnTo>
                      <a:lnTo>
                        <a:pt x="2819" y="2513"/>
                      </a:lnTo>
                      <a:lnTo>
                        <a:pt x="2822" y="2525"/>
                      </a:lnTo>
                      <a:lnTo>
                        <a:pt x="2826" y="2537"/>
                      </a:lnTo>
                      <a:lnTo>
                        <a:pt x="2830" y="2544"/>
                      </a:lnTo>
                      <a:lnTo>
                        <a:pt x="2830" y="2556"/>
                      </a:lnTo>
                      <a:lnTo>
                        <a:pt x="2834" y="2564"/>
                      </a:lnTo>
                      <a:lnTo>
                        <a:pt x="2838" y="2576"/>
                      </a:lnTo>
                      <a:lnTo>
                        <a:pt x="2838" y="2587"/>
                      </a:lnTo>
                      <a:lnTo>
                        <a:pt x="2838" y="2595"/>
                      </a:lnTo>
                      <a:lnTo>
                        <a:pt x="2842" y="2607"/>
                      </a:lnTo>
                      <a:lnTo>
                        <a:pt x="2842" y="2615"/>
                      </a:lnTo>
                      <a:lnTo>
                        <a:pt x="2842" y="2626"/>
                      </a:lnTo>
                      <a:lnTo>
                        <a:pt x="2842" y="2638"/>
                      </a:lnTo>
                      <a:lnTo>
                        <a:pt x="2842" y="2646"/>
                      </a:lnTo>
                      <a:lnTo>
                        <a:pt x="2842" y="2658"/>
                      </a:lnTo>
                      <a:lnTo>
                        <a:pt x="2842" y="2666"/>
                      </a:lnTo>
                      <a:lnTo>
                        <a:pt x="2838" y="2677"/>
                      </a:lnTo>
                      <a:lnTo>
                        <a:pt x="2838" y="2685"/>
                      </a:lnTo>
                      <a:lnTo>
                        <a:pt x="2838" y="2693"/>
                      </a:lnTo>
                      <a:lnTo>
                        <a:pt x="2834" y="2705"/>
                      </a:lnTo>
                      <a:lnTo>
                        <a:pt x="2830" y="2712"/>
                      </a:lnTo>
                      <a:lnTo>
                        <a:pt x="2830" y="2724"/>
                      </a:lnTo>
                      <a:lnTo>
                        <a:pt x="2826" y="2732"/>
                      </a:lnTo>
                      <a:lnTo>
                        <a:pt x="2822" y="2740"/>
                      </a:lnTo>
                      <a:lnTo>
                        <a:pt x="2822" y="2748"/>
                      </a:lnTo>
                      <a:lnTo>
                        <a:pt x="2819" y="2759"/>
                      </a:lnTo>
                      <a:lnTo>
                        <a:pt x="2811" y="2767"/>
                      </a:lnTo>
                      <a:lnTo>
                        <a:pt x="2807" y="2775"/>
                      </a:lnTo>
                      <a:lnTo>
                        <a:pt x="2803" y="2783"/>
                      </a:lnTo>
                      <a:lnTo>
                        <a:pt x="2799" y="2794"/>
                      </a:lnTo>
                      <a:lnTo>
                        <a:pt x="2795" y="2802"/>
                      </a:lnTo>
                      <a:lnTo>
                        <a:pt x="2791" y="2810"/>
                      </a:lnTo>
                      <a:lnTo>
                        <a:pt x="2783" y="2818"/>
                      </a:lnTo>
                      <a:lnTo>
                        <a:pt x="2779" y="2826"/>
                      </a:lnTo>
                      <a:lnTo>
                        <a:pt x="2772" y="2834"/>
                      </a:lnTo>
                      <a:lnTo>
                        <a:pt x="2764" y="2837"/>
                      </a:lnTo>
                      <a:lnTo>
                        <a:pt x="2760" y="2849"/>
                      </a:lnTo>
                      <a:lnTo>
                        <a:pt x="2752" y="2853"/>
                      </a:lnTo>
                      <a:lnTo>
                        <a:pt x="2748" y="2865"/>
                      </a:lnTo>
                      <a:lnTo>
                        <a:pt x="2736" y="2869"/>
                      </a:lnTo>
                      <a:lnTo>
                        <a:pt x="2733" y="2877"/>
                      </a:lnTo>
                      <a:lnTo>
                        <a:pt x="2725" y="2884"/>
                      </a:lnTo>
                      <a:lnTo>
                        <a:pt x="2717" y="2888"/>
                      </a:lnTo>
                      <a:lnTo>
                        <a:pt x="2709" y="2896"/>
                      </a:lnTo>
                      <a:lnTo>
                        <a:pt x="2701" y="2904"/>
                      </a:lnTo>
                      <a:lnTo>
                        <a:pt x="2693" y="2908"/>
                      </a:lnTo>
                      <a:lnTo>
                        <a:pt x="2686" y="2916"/>
                      </a:lnTo>
                      <a:lnTo>
                        <a:pt x="2678" y="2920"/>
                      </a:lnTo>
                      <a:lnTo>
                        <a:pt x="2670" y="2927"/>
                      </a:lnTo>
                      <a:lnTo>
                        <a:pt x="2658" y="2931"/>
                      </a:lnTo>
                      <a:lnTo>
                        <a:pt x="2650" y="2939"/>
                      </a:lnTo>
                      <a:lnTo>
                        <a:pt x="2639" y="2943"/>
                      </a:lnTo>
                      <a:lnTo>
                        <a:pt x="2631" y="2947"/>
                      </a:lnTo>
                      <a:lnTo>
                        <a:pt x="2619" y="2951"/>
                      </a:lnTo>
                      <a:lnTo>
                        <a:pt x="2611" y="2959"/>
                      </a:lnTo>
                      <a:lnTo>
                        <a:pt x="2600" y="2963"/>
                      </a:lnTo>
                      <a:lnTo>
                        <a:pt x="2592" y="2963"/>
                      </a:lnTo>
                      <a:lnTo>
                        <a:pt x="2580" y="2966"/>
                      </a:lnTo>
                      <a:lnTo>
                        <a:pt x="2568" y="2970"/>
                      </a:lnTo>
                      <a:lnTo>
                        <a:pt x="2561" y="2974"/>
                      </a:lnTo>
                      <a:lnTo>
                        <a:pt x="2549" y="2978"/>
                      </a:lnTo>
                      <a:lnTo>
                        <a:pt x="2537" y="2982"/>
                      </a:lnTo>
                      <a:lnTo>
                        <a:pt x="2529" y="2986"/>
                      </a:lnTo>
                      <a:lnTo>
                        <a:pt x="2494" y="2986"/>
                      </a:lnTo>
                      <a:lnTo>
                        <a:pt x="2459" y="2982"/>
                      </a:lnTo>
                      <a:lnTo>
                        <a:pt x="2424" y="2982"/>
                      </a:lnTo>
                      <a:lnTo>
                        <a:pt x="2392" y="2982"/>
                      </a:lnTo>
                      <a:lnTo>
                        <a:pt x="2357" y="2982"/>
                      </a:lnTo>
                      <a:lnTo>
                        <a:pt x="2326" y="2982"/>
                      </a:lnTo>
                      <a:lnTo>
                        <a:pt x="2291" y="2982"/>
                      </a:lnTo>
                      <a:lnTo>
                        <a:pt x="2256" y="2982"/>
                      </a:lnTo>
                      <a:lnTo>
                        <a:pt x="2220" y="2978"/>
                      </a:lnTo>
                      <a:lnTo>
                        <a:pt x="2189" y="2978"/>
                      </a:lnTo>
                      <a:lnTo>
                        <a:pt x="2154" y="2978"/>
                      </a:lnTo>
                      <a:lnTo>
                        <a:pt x="2123" y="2978"/>
                      </a:lnTo>
                      <a:lnTo>
                        <a:pt x="2088" y="2978"/>
                      </a:lnTo>
                      <a:lnTo>
                        <a:pt x="2052" y="2978"/>
                      </a:lnTo>
                      <a:lnTo>
                        <a:pt x="2017" y="2974"/>
                      </a:lnTo>
                      <a:lnTo>
                        <a:pt x="1986" y="2974"/>
                      </a:lnTo>
                      <a:lnTo>
                        <a:pt x="1951" y="2974"/>
                      </a:lnTo>
                      <a:lnTo>
                        <a:pt x="1916" y="2974"/>
                      </a:lnTo>
                      <a:lnTo>
                        <a:pt x="1884" y="2970"/>
                      </a:lnTo>
                      <a:lnTo>
                        <a:pt x="1849" y="2970"/>
                      </a:lnTo>
                      <a:lnTo>
                        <a:pt x="1814" y="2970"/>
                      </a:lnTo>
                      <a:lnTo>
                        <a:pt x="1779" y="2970"/>
                      </a:lnTo>
                      <a:lnTo>
                        <a:pt x="1744" y="2970"/>
                      </a:lnTo>
                      <a:lnTo>
                        <a:pt x="1712" y="2970"/>
                      </a:lnTo>
                      <a:lnTo>
                        <a:pt x="1677" y="2970"/>
                      </a:lnTo>
                      <a:lnTo>
                        <a:pt x="1646" y="2966"/>
                      </a:lnTo>
                      <a:lnTo>
                        <a:pt x="1611" y="2966"/>
                      </a:lnTo>
                      <a:lnTo>
                        <a:pt x="1575" y="2966"/>
                      </a:lnTo>
                      <a:lnTo>
                        <a:pt x="1540" y="2966"/>
                      </a:lnTo>
                      <a:lnTo>
                        <a:pt x="1509" y="2966"/>
                      </a:lnTo>
                      <a:lnTo>
                        <a:pt x="1474" y="2966"/>
                      </a:lnTo>
                      <a:lnTo>
                        <a:pt x="1439" y="2966"/>
                      </a:lnTo>
                      <a:lnTo>
                        <a:pt x="1407" y="2963"/>
                      </a:lnTo>
                      <a:lnTo>
                        <a:pt x="1372" y="2963"/>
                      </a:lnTo>
                      <a:lnTo>
                        <a:pt x="1337" y="2963"/>
                      </a:lnTo>
                      <a:lnTo>
                        <a:pt x="1306" y="2963"/>
                      </a:lnTo>
                      <a:lnTo>
                        <a:pt x="1270" y="2963"/>
                      </a:lnTo>
                      <a:lnTo>
                        <a:pt x="1235" y="2963"/>
                      </a:lnTo>
                      <a:lnTo>
                        <a:pt x="1200" y="2959"/>
                      </a:lnTo>
                      <a:lnTo>
                        <a:pt x="1169" y="2959"/>
                      </a:lnTo>
                      <a:lnTo>
                        <a:pt x="1134" y="2959"/>
                      </a:lnTo>
                      <a:lnTo>
                        <a:pt x="1102" y="2959"/>
                      </a:lnTo>
                      <a:lnTo>
                        <a:pt x="1067" y="2959"/>
                      </a:lnTo>
                      <a:lnTo>
                        <a:pt x="1032" y="2959"/>
                      </a:lnTo>
                      <a:lnTo>
                        <a:pt x="997" y="2955"/>
                      </a:lnTo>
                      <a:lnTo>
                        <a:pt x="966" y="2955"/>
                      </a:lnTo>
                      <a:lnTo>
                        <a:pt x="930" y="2955"/>
                      </a:lnTo>
                      <a:lnTo>
                        <a:pt x="899" y="2955"/>
                      </a:lnTo>
                      <a:lnTo>
                        <a:pt x="864" y="2955"/>
                      </a:lnTo>
                      <a:lnTo>
                        <a:pt x="829" y="2951"/>
                      </a:lnTo>
                      <a:lnTo>
                        <a:pt x="794" y="2951"/>
                      </a:lnTo>
                      <a:lnTo>
                        <a:pt x="762" y="2951"/>
                      </a:lnTo>
                      <a:lnTo>
                        <a:pt x="727" y="2951"/>
                      </a:lnTo>
                      <a:lnTo>
                        <a:pt x="696" y="2951"/>
                      </a:lnTo>
                      <a:lnTo>
                        <a:pt x="661" y="2951"/>
                      </a:lnTo>
                      <a:lnTo>
                        <a:pt x="625" y="2951"/>
                      </a:lnTo>
                      <a:lnTo>
                        <a:pt x="590" y="2947"/>
                      </a:lnTo>
                      <a:lnTo>
                        <a:pt x="559" y="2947"/>
                      </a:lnTo>
                      <a:lnTo>
                        <a:pt x="524" y="2947"/>
                      </a:lnTo>
                      <a:lnTo>
                        <a:pt x="493" y="2947"/>
                      </a:lnTo>
                      <a:lnTo>
                        <a:pt x="457" y="2947"/>
                      </a:lnTo>
                      <a:lnTo>
                        <a:pt x="422" y="2943"/>
                      </a:lnTo>
                      <a:lnTo>
                        <a:pt x="387" y="2943"/>
                      </a:lnTo>
                      <a:lnTo>
                        <a:pt x="356" y="2943"/>
                      </a:lnTo>
                      <a:lnTo>
                        <a:pt x="348" y="2943"/>
                      </a:lnTo>
                      <a:lnTo>
                        <a:pt x="340" y="2943"/>
                      </a:lnTo>
                      <a:lnTo>
                        <a:pt x="332" y="2939"/>
                      </a:lnTo>
                      <a:lnTo>
                        <a:pt x="328" y="2939"/>
                      </a:lnTo>
                      <a:lnTo>
                        <a:pt x="317" y="2935"/>
                      </a:lnTo>
                      <a:lnTo>
                        <a:pt x="313" y="2931"/>
                      </a:lnTo>
                      <a:lnTo>
                        <a:pt x="305" y="2931"/>
                      </a:lnTo>
                      <a:lnTo>
                        <a:pt x="297" y="2927"/>
                      </a:lnTo>
                      <a:lnTo>
                        <a:pt x="293" y="2927"/>
                      </a:lnTo>
                      <a:lnTo>
                        <a:pt x="285" y="2923"/>
                      </a:lnTo>
                      <a:lnTo>
                        <a:pt x="278" y="2923"/>
                      </a:lnTo>
                      <a:lnTo>
                        <a:pt x="274" y="2920"/>
                      </a:lnTo>
                      <a:lnTo>
                        <a:pt x="266" y="2916"/>
                      </a:lnTo>
                      <a:lnTo>
                        <a:pt x="258" y="2916"/>
                      </a:lnTo>
                      <a:lnTo>
                        <a:pt x="254" y="2912"/>
                      </a:lnTo>
                      <a:lnTo>
                        <a:pt x="246" y="2908"/>
                      </a:lnTo>
                      <a:lnTo>
                        <a:pt x="238" y="2904"/>
                      </a:lnTo>
                      <a:lnTo>
                        <a:pt x="231" y="2904"/>
                      </a:lnTo>
                      <a:lnTo>
                        <a:pt x="227" y="2900"/>
                      </a:lnTo>
                      <a:lnTo>
                        <a:pt x="219" y="2896"/>
                      </a:lnTo>
                      <a:lnTo>
                        <a:pt x="215" y="2892"/>
                      </a:lnTo>
                      <a:lnTo>
                        <a:pt x="207" y="2888"/>
                      </a:lnTo>
                      <a:lnTo>
                        <a:pt x="203" y="2888"/>
                      </a:lnTo>
                      <a:lnTo>
                        <a:pt x="199" y="2884"/>
                      </a:lnTo>
                      <a:lnTo>
                        <a:pt x="192" y="2880"/>
                      </a:lnTo>
                      <a:lnTo>
                        <a:pt x="184" y="2877"/>
                      </a:lnTo>
                      <a:lnTo>
                        <a:pt x="180" y="2873"/>
                      </a:lnTo>
                      <a:lnTo>
                        <a:pt x="172" y="2869"/>
                      </a:lnTo>
                      <a:lnTo>
                        <a:pt x="164" y="2861"/>
                      </a:lnTo>
                      <a:lnTo>
                        <a:pt x="152" y="2853"/>
                      </a:lnTo>
                      <a:lnTo>
                        <a:pt x="149" y="2849"/>
                      </a:lnTo>
                      <a:lnTo>
                        <a:pt x="141" y="2845"/>
                      </a:lnTo>
                      <a:lnTo>
                        <a:pt x="137" y="2837"/>
                      </a:lnTo>
                      <a:lnTo>
                        <a:pt x="133" y="2834"/>
                      </a:lnTo>
                      <a:lnTo>
                        <a:pt x="121" y="2826"/>
                      </a:lnTo>
                      <a:lnTo>
                        <a:pt x="113" y="2818"/>
                      </a:lnTo>
                      <a:lnTo>
                        <a:pt x="102" y="2806"/>
                      </a:lnTo>
                      <a:lnTo>
                        <a:pt x="94" y="2798"/>
                      </a:lnTo>
                      <a:lnTo>
                        <a:pt x="82" y="2787"/>
                      </a:lnTo>
                      <a:lnTo>
                        <a:pt x="74" y="2775"/>
                      </a:lnTo>
                      <a:lnTo>
                        <a:pt x="70" y="2771"/>
                      </a:lnTo>
                      <a:lnTo>
                        <a:pt x="66" y="2763"/>
                      </a:lnTo>
                      <a:lnTo>
                        <a:pt x="63" y="2759"/>
                      </a:lnTo>
                      <a:lnTo>
                        <a:pt x="59" y="2755"/>
                      </a:lnTo>
                      <a:lnTo>
                        <a:pt x="55" y="2748"/>
                      </a:lnTo>
                      <a:lnTo>
                        <a:pt x="55" y="2740"/>
                      </a:lnTo>
                      <a:lnTo>
                        <a:pt x="47" y="2736"/>
                      </a:lnTo>
                      <a:lnTo>
                        <a:pt x="47" y="2728"/>
                      </a:lnTo>
                      <a:lnTo>
                        <a:pt x="43" y="2724"/>
                      </a:lnTo>
                      <a:lnTo>
                        <a:pt x="39" y="2716"/>
                      </a:lnTo>
                      <a:lnTo>
                        <a:pt x="35" y="2709"/>
                      </a:lnTo>
                      <a:lnTo>
                        <a:pt x="35" y="2705"/>
                      </a:lnTo>
                      <a:lnTo>
                        <a:pt x="31" y="2697"/>
                      </a:lnTo>
                      <a:lnTo>
                        <a:pt x="27" y="2689"/>
                      </a:lnTo>
                      <a:lnTo>
                        <a:pt x="23" y="2685"/>
                      </a:lnTo>
                      <a:lnTo>
                        <a:pt x="23" y="2677"/>
                      </a:lnTo>
                      <a:lnTo>
                        <a:pt x="20" y="2669"/>
                      </a:lnTo>
                      <a:lnTo>
                        <a:pt x="16" y="2666"/>
                      </a:lnTo>
                      <a:lnTo>
                        <a:pt x="16" y="2658"/>
                      </a:lnTo>
                      <a:lnTo>
                        <a:pt x="16" y="2654"/>
                      </a:lnTo>
                      <a:lnTo>
                        <a:pt x="12" y="2646"/>
                      </a:lnTo>
                      <a:lnTo>
                        <a:pt x="8" y="2638"/>
                      </a:lnTo>
                      <a:lnTo>
                        <a:pt x="8" y="2634"/>
                      </a:lnTo>
                      <a:lnTo>
                        <a:pt x="8" y="2630"/>
                      </a:lnTo>
                      <a:lnTo>
                        <a:pt x="4" y="2623"/>
                      </a:lnTo>
                      <a:lnTo>
                        <a:pt x="4" y="2615"/>
                      </a:lnTo>
                      <a:lnTo>
                        <a:pt x="4" y="2611"/>
                      </a:lnTo>
                      <a:lnTo>
                        <a:pt x="4" y="2603"/>
                      </a:lnTo>
                      <a:lnTo>
                        <a:pt x="4" y="2599"/>
                      </a:lnTo>
                      <a:lnTo>
                        <a:pt x="0" y="2595"/>
                      </a:lnTo>
                      <a:lnTo>
                        <a:pt x="0" y="2587"/>
                      </a:lnTo>
                      <a:lnTo>
                        <a:pt x="0" y="2583"/>
                      </a:lnTo>
                      <a:lnTo>
                        <a:pt x="0" y="2576"/>
                      </a:lnTo>
                      <a:lnTo>
                        <a:pt x="0" y="2572"/>
                      </a:lnTo>
                      <a:lnTo>
                        <a:pt x="0" y="2564"/>
                      </a:lnTo>
                      <a:lnTo>
                        <a:pt x="0" y="2560"/>
                      </a:lnTo>
                      <a:lnTo>
                        <a:pt x="0" y="2548"/>
                      </a:lnTo>
                      <a:lnTo>
                        <a:pt x="0" y="2540"/>
                      </a:lnTo>
                      <a:lnTo>
                        <a:pt x="0" y="2529"/>
                      </a:lnTo>
                      <a:lnTo>
                        <a:pt x="4" y="2521"/>
                      </a:lnTo>
                      <a:lnTo>
                        <a:pt x="4" y="2509"/>
                      </a:lnTo>
                      <a:lnTo>
                        <a:pt x="4" y="2501"/>
                      </a:lnTo>
                      <a:lnTo>
                        <a:pt x="4" y="2494"/>
                      </a:lnTo>
                      <a:lnTo>
                        <a:pt x="8" y="2486"/>
                      </a:lnTo>
                      <a:lnTo>
                        <a:pt x="8" y="2478"/>
                      </a:lnTo>
                      <a:lnTo>
                        <a:pt x="12" y="2470"/>
                      </a:lnTo>
                      <a:lnTo>
                        <a:pt x="12" y="2462"/>
                      </a:lnTo>
                      <a:lnTo>
                        <a:pt x="16" y="2454"/>
                      </a:lnTo>
                      <a:lnTo>
                        <a:pt x="16" y="2451"/>
                      </a:lnTo>
                      <a:lnTo>
                        <a:pt x="20" y="2447"/>
                      </a:lnTo>
                      <a:lnTo>
                        <a:pt x="23" y="2435"/>
                      </a:lnTo>
                      <a:lnTo>
                        <a:pt x="23" y="2427"/>
                      </a:lnTo>
                      <a:lnTo>
                        <a:pt x="27" y="2419"/>
                      </a:lnTo>
                      <a:lnTo>
                        <a:pt x="31" y="2419"/>
                      </a:lnTo>
                      <a:lnTo>
                        <a:pt x="43" y="2392"/>
                      </a:lnTo>
                      <a:lnTo>
                        <a:pt x="55" y="2365"/>
                      </a:lnTo>
                      <a:lnTo>
                        <a:pt x="70" y="2337"/>
                      </a:lnTo>
                      <a:lnTo>
                        <a:pt x="82" y="2306"/>
                      </a:lnTo>
                      <a:lnTo>
                        <a:pt x="94" y="2279"/>
                      </a:lnTo>
                      <a:lnTo>
                        <a:pt x="109" y="2251"/>
                      </a:lnTo>
                      <a:lnTo>
                        <a:pt x="121" y="2220"/>
                      </a:lnTo>
                      <a:lnTo>
                        <a:pt x="133" y="2197"/>
                      </a:lnTo>
                      <a:lnTo>
                        <a:pt x="145" y="2169"/>
                      </a:lnTo>
                      <a:lnTo>
                        <a:pt x="160" y="2138"/>
                      </a:lnTo>
                      <a:lnTo>
                        <a:pt x="172" y="2111"/>
                      </a:lnTo>
                      <a:lnTo>
                        <a:pt x="184" y="2083"/>
                      </a:lnTo>
                      <a:lnTo>
                        <a:pt x="199" y="2052"/>
                      </a:lnTo>
                      <a:lnTo>
                        <a:pt x="211" y="2028"/>
                      </a:lnTo>
                      <a:lnTo>
                        <a:pt x="223" y="1997"/>
                      </a:lnTo>
                      <a:lnTo>
                        <a:pt x="238" y="1970"/>
                      </a:lnTo>
                      <a:lnTo>
                        <a:pt x="246" y="1942"/>
                      </a:lnTo>
                      <a:lnTo>
                        <a:pt x="262" y="1915"/>
                      </a:lnTo>
                      <a:lnTo>
                        <a:pt x="274" y="1884"/>
                      </a:lnTo>
                      <a:lnTo>
                        <a:pt x="289" y="1860"/>
                      </a:lnTo>
                      <a:lnTo>
                        <a:pt x="301" y="1829"/>
                      </a:lnTo>
                      <a:lnTo>
                        <a:pt x="317" y="1802"/>
                      </a:lnTo>
                      <a:lnTo>
                        <a:pt x="328" y="1774"/>
                      </a:lnTo>
                      <a:lnTo>
                        <a:pt x="340" y="1747"/>
                      </a:lnTo>
                      <a:lnTo>
                        <a:pt x="352" y="1720"/>
                      </a:lnTo>
                      <a:lnTo>
                        <a:pt x="367" y="1688"/>
                      </a:lnTo>
                      <a:lnTo>
                        <a:pt x="379" y="1661"/>
                      </a:lnTo>
                      <a:lnTo>
                        <a:pt x="391" y="1634"/>
                      </a:lnTo>
                      <a:lnTo>
                        <a:pt x="407" y="1606"/>
                      </a:lnTo>
                      <a:lnTo>
                        <a:pt x="418" y="1579"/>
                      </a:lnTo>
                      <a:lnTo>
                        <a:pt x="430" y="1552"/>
                      </a:lnTo>
                      <a:lnTo>
                        <a:pt x="446" y="1524"/>
                      </a:lnTo>
                      <a:lnTo>
                        <a:pt x="457" y="1497"/>
                      </a:lnTo>
                      <a:lnTo>
                        <a:pt x="473" y="1466"/>
                      </a:lnTo>
                      <a:lnTo>
                        <a:pt x="485" y="1438"/>
                      </a:lnTo>
                      <a:lnTo>
                        <a:pt x="496" y="1411"/>
                      </a:lnTo>
                      <a:lnTo>
                        <a:pt x="512" y="1384"/>
                      </a:lnTo>
                      <a:lnTo>
                        <a:pt x="520" y="1356"/>
                      </a:lnTo>
                      <a:lnTo>
                        <a:pt x="536" y="1329"/>
                      </a:lnTo>
                      <a:lnTo>
                        <a:pt x="551" y="1298"/>
                      </a:lnTo>
                      <a:lnTo>
                        <a:pt x="559" y="1270"/>
                      </a:lnTo>
                      <a:lnTo>
                        <a:pt x="575" y="1243"/>
                      </a:lnTo>
                      <a:lnTo>
                        <a:pt x="586" y="1212"/>
                      </a:lnTo>
                      <a:lnTo>
                        <a:pt x="602" y="1188"/>
                      </a:lnTo>
                      <a:lnTo>
                        <a:pt x="614" y="1157"/>
                      </a:lnTo>
                      <a:lnTo>
                        <a:pt x="629" y="1130"/>
                      </a:lnTo>
                      <a:lnTo>
                        <a:pt x="641" y="1102"/>
                      </a:lnTo>
                      <a:lnTo>
                        <a:pt x="657" y="1075"/>
                      </a:lnTo>
                      <a:lnTo>
                        <a:pt x="665" y="1047"/>
                      </a:lnTo>
                      <a:lnTo>
                        <a:pt x="680" y="1020"/>
                      </a:lnTo>
                      <a:lnTo>
                        <a:pt x="692" y="989"/>
                      </a:lnTo>
                      <a:lnTo>
                        <a:pt x="704" y="965"/>
                      </a:lnTo>
                      <a:lnTo>
                        <a:pt x="719" y="934"/>
                      </a:lnTo>
                      <a:lnTo>
                        <a:pt x="731" y="907"/>
                      </a:lnTo>
                      <a:lnTo>
                        <a:pt x="743" y="879"/>
                      </a:lnTo>
                      <a:lnTo>
                        <a:pt x="758" y="852"/>
                      </a:lnTo>
                      <a:lnTo>
                        <a:pt x="770" y="825"/>
                      </a:lnTo>
                      <a:lnTo>
                        <a:pt x="786" y="797"/>
                      </a:lnTo>
                      <a:lnTo>
                        <a:pt x="797" y="766"/>
                      </a:lnTo>
                      <a:lnTo>
                        <a:pt x="809" y="739"/>
                      </a:lnTo>
                      <a:lnTo>
                        <a:pt x="825" y="711"/>
                      </a:lnTo>
                      <a:lnTo>
                        <a:pt x="837" y="684"/>
                      </a:lnTo>
                      <a:lnTo>
                        <a:pt x="848" y="657"/>
                      </a:lnTo>
                      <a:lnTo>
                        <a:pt x="864" y="625"/>
                      </a:lnTo>
                      <a:lnTo>
                        <a:pt x="661" y="82"/>
                      </a:lnTo>
                      <a:lnTo>
                        <a:pt x="887" y="0"/>
                      </a:lnTo>
                      <a:lnTo>
                        <a:pt x="891" y="8"/>
                      </a:lnTo>
                      <a:lnTo>
                        <a:pt x="895" y="20"/>
                      </a:lnTo>
                      <a:lnTo>
                        <a:pt x="899" y="27"/>
                      </a:lnTo>
                      <a:lnTo>
                        <a:pt x="903" y="39"/>
                      </a:lnTo>
                      <a:lnTo>
                        <a:pt x="903" y="47"/>
                      </a:lnTo>
                      <a:lnTo>
                        <a:pt x="907" y="59"/>
                      </a:lnTo>
                      <a:lnTo>
                        <a:pt x="911" y="66"/>
                      </a:lnTo>
                      <a:lnTo>
                        <a:pt x="915" y="78"/>
                      </a:lnTo>
                      <a:lnTo>
                        <a:pt x="919" y="86"/>
                      </a:lnTo>
                      <a:lnTo>
                        <a:pt x="923" y="98"/>
                      </a:lnTo>
                      <a:lnTo>
                        <a:pt x="926" y="106"/>
                      </a:lnTo>
                      <a:lnTo>
                        <a:pt x="930" y="117"/>
                      </a:lnTo>
                      <a:lnTo>
                        <a:pt x="934" y="129"/>
                      </a:lnTo>
                      <a:lnTo>
                        <a:pt x="938" y="137"/>
                      </a:lnTo>
                      <a:lnTo>
                        <a:pt x="942" y="149"/>
                      </a:lnTo>
                      <a:lnTo>
                        <a:pt x="942" y="160"/>
                      </a:lnTo>
                      <a:lnTo>
                        <a:pt x="950" y="168"/>
                      </a:lnTo>
                      <a:lnTo>
                        <a:pt x="954" y="180"/>
                      </a:lnTo>
                      <a:lnTo>
                        <a:pt x="954" y="188"/>
                      </a:lnTo>
                      <a:lnTo>
                        <a:pt x="958" y="199"/>
                      </a:lnTo>
                      <a:lnTo>
                        <a:pt x="962" y="207"/>
                      </a:lnTo>
                      <a:lnTo>
                        <a:pt x="966" y="219"/>
                      </a:lnTo>
                      <a:lnTo>
                        <a:pt x="969" y="227"/>
                      </a:lnTo>
                      <a:lnTo>
                        <a:pt x="973" y="238"/>
                      </a:lnTo>
                      <a:lnTo>
                        <a:pt x="977" y="246"/>
                      </a:lnTo>
                      <a:lnTo>
                        <a:pt x="981" y="258"/>
                      </a:lnTo>
                      <a:lnTo>
                        <a:pt x="985" y="266"/>
                      </a:lnTo>
                      <a:lnTo>
                        <a:pt x="989" y="278"/>
                      </a:lnTo>
                      <a:lnTo>
                        <a:pt x="993" y="289"/>
                      </a:lnTo>
                      <a:lnTo>
                        <a:pt x="997" y="297"/>
                      </a:lnTo>
                      <a:lnTo>
                        <a:pt x="1001" y="309"/>
                      </a:lnTo>
                      <a:lnTo>
                        <a:pt x="1005" y="321"/>
                      </a:lnTo>
                      <a:lnTo>
                        <a:pt x="1009" y="328"/>
                      </a:lnTo>
                      <a:lnTo>
                        <a:pt x="1012" y="340"/>
                      </a:lnTo>
                      <a:lnTo>
                        <a:pt x="1016" y="348"/>
                      </a:lnTo>
                      <a:lnTo>
                        <a:pt x="1020" y="360"/>
                      </a:lnTo>
                      <a:lnTo>
                        <a:pt x="1024" y="367"/>
                      </a:lnTo>
                      <a:lnTo>
                        <a:pt x="1028" y="379"/>
                      </a:lnTo>
                      <a:lnTo>
                        <a:pt x="1032" y="387"/>
                      </a:lnTo>
                      <a:lnTo>
                        <a:pt x="1032" y="399"/>
                      </a:lnTo>
                      <a:lnTo>
                        <a:pt x="1036" y="407"/>
                      </a:lnTo>
                      <a:lnTo>
                        <a:pt x="1044" y="418"/>
                      </a:lnTo>
                      <a:lnTo>
                        <a:pt x="1044" y="426"/>
                      </a:lnTo>
                      <a:lnTo>
                        <a:pt x="1048" y="438"/>
                      </a:lnTo>
                      <a:lnTo>
                        <a:pt x="1052" y="449"/>
                      </a:lnTo>
                      <a:lnTo>
                        <a:pt x="1055" y="457"/>
                      </a:lnTo>
                      <a:lnTo>
                        <a:pt x="1059" y="469"/>
                      </a:lnTo>
                      <a:lnTo>
                        <a:pt x="1063" y="477"/>
                      </a:lnTo>
                      <a:lnTo>
                        <a:pt x="1067" y="489"/>
                      </a:lnTo>
                      <a:lnTo>
                        <a:pt x="1071" y="496"/>
                      </a:lnTo>
                      <a:lnTo>
                        <a:pt x="1075" y="508"/>
                      </a:lnTo>
                      <a:lnTo>
                        <a:pt x="1079" y="516"/>
                      </a:lnTo>
                      <a:lnTo>
                        <a:pt x="1083" y="528"/>
                      </a:lnTo>
                      <a:lnTo>
                        <a:pt x="1087" y="535"/>
                      </a:lnTo>
                      <a:lnTo>
                        <a:pt x="1091" y="547"/>
                      </a:lnTo>
                      <a:lnTo>
                        <a:pt x="1091" y="559"/>
                      </a:lnTo>
                      <a:lnTo>
                        <a:pt x="1098" y="567"/>
                      </a:lnTo>
                      <a:lnTo>
                        <a:pt x="1098" y="578"/>
                      </a:lnTo>
                      <a:lnTo>
                        <a:pt x="1102" y="586"/>
                      </a:lnTo>
                      <a:lnTo>
                        <a:pt x="1106" y="598"/>
                      </a:lnTo>
                      <a:lnTo>
                        <a:pt x="1110" y="606"/>
                      </a:lnTo>
                      <a:lnTo>
                        <a:pt x="1114" y="618"/>
                      </a:lnTo>
                      <a:lnTo>
                        <a:pt x="1118" y="625"/>
                      </a:lnTo>
                      <a:lnTo>
                        <a:pt x="1122" y="637"/>
                      </a:lnTo>
                      <a:lnTo>
                        <a:pt x="1106" y="668"/>
                      </a:lnTo>
                      <a:lnTo>
                        <a:pt x="1095" y="696"/>
                      </a:lnTo>
                      <a:lnTo>
                        <a:pt x="1079" y="727"/>
                      </a:lnTo>
                      <a:lnTo>
                        <a:pt x="1067" y="754"/>
                      </a:lnTo>
                      <a:lnTo>
                        <a:pt x="1052" y="786"/>
                      </a:lnTo>
                      <a:lnTo>
                        <a:pt x="1040" y="813"/>
                      </a:lnTo>
                      <a:lnTo>
                        <a:pt x="1028" y="844"/>
                      </a:lnTo>
                      <a:lnTo>
                        <a:pt x="1012" y="872"/>
                      </a:lnTo>
                      <a:lnTo>
                        <a:pt x="997" y="903"/>
                      </a:lnTo>
                      <a:lnTo>
                        <a:pt x="985" y="930"/>
                      </a:lnTo>
                      <a:lnTo>
                        <a:pt x="973" y="961"/>
                      </a:lnTo>
                      <a:lnTo>
                        <a:pt x="958" y="989"/>
                      </a:lnTo>
                      <a:lnTo>
                        <a:pt x="942" y="1020"/>
                      </a:lnTo>
                      <a:lnTo>
                        <a:pt x="930" y="1047"/>
                      </a:lnTo>
                      <a:lnTo>
                        <a:pt x="919" y="1079"/>
                      </a:lnTo>
                      <a:lnTo>
                        <a:pt x="903" y="1110"/>
                      </a:lnTo>
                      <a:lnTo>
                        <a:pt x="887" y="1137"/>
                      </a:lnTo>
                      <a:lnTo>
                        <a:pt x="876" y="1169"/>
                      </a:lnTo>
                      <a:lnTo>
                        <a:pt x="864" y="1200"/>
                      </a:lnTo>
                      <a:lnTo>
                        <a:pt x="848" y="1227"/>
                      </a:lnTo>
                      <a:lnTo>
                        <a:pt x="837" y="1259"/>
                      </a:lnTo>
                      <a:lnTo>
                        <a:pt x="821" y="1286"/>
                      </a:lnTo>
                      <a:lnTo>
                        <a:pt x="809" y="1317"/>
                      </a:lnTo>
                      <a:lnTo>
                        <a:pt x="794" y="1345"/>
                      </a:lnTo>
                      <a:lnTo>
                        <a:pt x="778" y="1376"/>
                      </a:lnTo>
                      <a:lnTo>
                        <a:pt x="766" y="1403"/>
                      </a:lnTo>
                      <a:lnTo>
                        <a:pt x="754" y="1434"/>
                      </a:lnTo>
                      <a:lnTo>
                        <a:pt x="739" y="1462"/>
                      </a:lnTo>
                      <a:lnTo>
                        <a:pt x="727" y="1493"/>
                      </a:lnTo>
                      <a:lnTo>
                        <a:pt x="711" y="1520"/>
                      </a:lnTo>
                      <a:lnTo>
                        <a:pt x="700" y="1552"/>
                      </a:lnTo>
                      <a:lnTo>
                        <a:pt x="684" y="1579"/>
                      </a:lnTo>
                      <a:lnTo>
                        <a:pt x="668" y="1610"/>
                      </a:lnTo>
                      <a:lnTo>
                        <a:pt x="657" y="1642"/>
                      </a:lnTo>
                      <a:lnTo>
                        <a:pt x="645" y="1669"/>
                      </a:lnTo>
                      <a:lnTo>
                        <a:pt x="629" y="1700"/>
                      </a:lnTo>
                      <a:lnTo>
                        <a:pt x="614" y="1728"/>
                      </a:lnTo>
                      <a:lnTo>
                        <a:pt x="602" y="1759"/>
                      </a:lnTo>
                      <a:lnTo>
                        <a:pt x="590" y="1786"/>
                      </a:lnTo>
                      <a:lnTo>
                        <a:pt x="575" y="1817"/>
                      </a:lnTo>
                      <a:lnTo>
                        <a:pt x="559" y="1845"/>
                      </a:lnTo>
                      <a:lnTo>
                        <a:pt x="547" y="1872"/>
                      </a:lnTo>
                      <a:lnTo>
                        <a:pt x="532" y="1903"/>
                      </a:lnTo>
                      <a:lnTo>
                        <a:pt x="520" y="1935"/>
                      </a:lnTo>
                      <a:lnTo>
                        <a:pt x="504" y="1962"/>
                      </a:lnTo>
                      <a:lnTo>
                        <a:pt x="493" y="1993"/>
                      </a:lnTo>
                      <a:lnTo>
                        <a:pt x="481" y="2025"/>
                      </a:lnTo>
                      <a:lnTo>
                        <a:pt x="465" y="2052"/>
                      </a:lnTo>
                      <a:lnTo>
                        <a:pt x="450" y="2083"/>
                      </a:lnTo>
                      <a:lnTo>
                        <a:pt x="438" y="2114"/>
                      </a:lnTo>
                      <a:lnTo>
                        <a:pt x="426" y="2142"/>
                      </a:lnTo>
                      <a:lnTo>
                        <a:pt x="410" y="2173"/>
                      </a:lnTo>
                      <a:lnTo>
                        <a:pt x="395" y="2200"/>
                      </a:lnTo>
                      <a:lnTo>
                        <a:pt x="383" y="2232"/>
                      </a:lnTo>
                      <a:lnTo>
                        <a:pt x="371" y="2259"/>
                      </a:lnTo>
                      <a:lnTo>
                        <a:pt x="356" y="2290"/>
                      </a:lnTo>
                      <a:lnTo>
                        <a:pt x="340" y="2318"/>
                      </a:lnTo>
                      <a:lnTo>
                        <a:pt x="328" y="2349"/>
                      </a:lnTo>
                      <a:lnTo>
                        <a:pt x="317" y="2376"/>
                      </a:lnTo>
                      <a:lnTo>
                        <a:pt x="301" y="2408"/>
                      </a:lnTo>
                      <a:lnTo>
                        <a:pt x="289" y="2435"/>
                      </a:lnTo>
                      <a:lnTo>
                        <a:pt x="274" y="2466"/>
                      </a:lnTo>
                      <a:lnTo>
                        <a:pt x="262" y="2494"/>
                      </a:lnTo>
                      <a:lnTo>
                        <a:pt x="246" y="2525"/>
                      </a:lnTo>
                      <a:lnTo>
                        <a:pt x="246" y="2529"/>
                      </a:lnTo>
                      <a:lnTo>
                        <a:pt x="242" y="2537"/>
                      </a:lnTo>
                      <a:lnTo>
                        <a:pt x="242" y="2544"/>
                      </a:lnTo>
                      <a:lnTo>
                        <a:pt x="242" y="2548"/>
                      </a:lnTo>
                      <a:lnTo>
                        <a:pt x="238" y="2556"/>
                      </a:lnTo>
                      <a:lnTo>
                        <a:pt x="238" y="2564"/>
                      </a:lnTo>
                      <a:lnTo>
                        <a:pt x="238" y="2572"/>
                      </a:lnTo>
                      <a:lnTo>
                        <a:pt x="242" y="2580"/>
                      </a:lnTo>
                      <a:lnTo>
                        <a:pt x="242" y="2583"/>
                      </a:lnTo>
                      <a:lnTo>
                        <a:pt x="242" y="2591"/>
                      </a:lnTo>
                      <a:lnTo>
                        <a:pt x="246" y="2599"/>
                      </a:lnTo>
                      <a:lnTo>
                        <a:pt x="246" y="2607"/>
                      </a:lnTo>
                      <a:lnTo>
                        <a:pt x="254" y="2615"/>
                      </a:lnTo>
                      <a:lnTo>
                        <a:pt x="254" y="2619"/>
                      </a:lnTo>
                      <a:lnTo>
                        <a:pt x="258" y="2630"/>
                      </a:lnTo>
                      <a:lnTo>
                        <a:pt x="262" y="2634"/>
                      </a:lnTo>
                      <a:lnTo>
                        <a:pt x="266" y="2642"/>
                      </a:lnTo>
                      <a:lnTo>
                        <a:pt x="274" y="2646"/>
                      </a:lnTo>
                      <a:lnTo>
                        <a:pt x="278" y="2654"/>
                      </a:lnTo>
                      <a:lnTo>
                        <a:pt x="285" y="2658"/>
                      </a:lnTo>
                      <a:lnTo>
                        <a:pt x="289" y="2666"/>
                      </a:lnTo>
                      <a:lnTo>
                        <a:pt x="297" y="2669"/>
                      </a:lnTo>
                      <a:lnTo>
                        <a:pt x="301" y="2677"/>
                      </a:lnTo>
                      <a:lnTo>
                        <a:pt x="313" y="2681"/>
                      </a:lnTo>
                      <a:lnTo>
                        <a:pt x="317" y="2685"/>
                      </a:lnTo>
                      <a:lnTo>
                        <a:pt x="328" y="2689"/>
                      </a:lnTo>
                      <a:lnTo>
                        <a:pt x="336" y="2693"/>
                      </a:lnTo>
                      <a:lnTo>
                        <a:pt x="344" y="2697"/>
                      </a:lnTo>
                      <a:lnTo>
                        <a:pt x="352" y="2701"/>
                      </a:lnTo>
                      <a:lnTo>
                        <a:pt x="364" y="2701"/>
                      </a:lnTo>
                      <a:lnTo>
                        <a:pt x="371" y="2705"/>
                      </a:lnTo>
                      <a:lnTo>
                        <a:pt x="383" y="2705"/>
                      </a:lnTo>
                      <a:lnTo>
                        <a:pt x="2490" y="2748"/>
                      </a:lnTo>
                      <a:lnTo>
                        <a:pt x="2498" y="2744"/>
                      </a:lnTo>
                      <a:lnTo>
                        <a:pt x="2510" y="2740"/>
                      </a:lnTo>
                      <a:lnTo>
                        <a:pt x="2514" y="2736"/>
                      </a:lnTo>
                      <a:lnTo>
                        <a:pt x="2525" y="2732"/>
                      </a:lnTo>
                      <a:lnTo>
                        <a:pt x="2529" y="2728"/>
                      </a:lnTo>
                      <a:lnTo>
                        <a:pt x="2537" y="2728"/>
                      </a:lnTo>
                      <a:lnTo>
                        <a:pt x="2545" y="2724"/>
                      </a:lnTo>
                      <a:lnTo>
                        <a:pt x="2549" y="2720"/>
                      </a:lnTo>
                      <a:lnTo>
                        <a:pt x="2553" y="2716"/>
                      </a:lnTo>
                      <a:lnTo>
                        <a:pt x="2561" y="2712"/>
                      </a:lnTo>
                      <a:lnTo>
                        <a:pt x="2564" y="2709"/>
                      </a:lnTo>
                      <a:lnTo>
                        <a:pt x="2572" y="2705"/>
                      </a:lnTo>
                      <a:lnTo>
                        <a:pt x="2580" y="2697"/>
                      </a:lnTo>
                      <a:lnTo>
                        <a:pt x="2588" y="2685"/>
                      </a:lnTo>
                      <a:lnTo>
                        <a:pt x="2588" y="2681"/>
                      </a:lnTo>
                      <a:lnTo>
                        <a:pt x="2592" y="2677"/>
                      </a:lnTo>
                      <a:lnTo>
                        <a:pt x="2596" y="2669"/>
                      </a:lnTo>
                      <a:lnTo>
                        <a:pt x="2596" y="2666"/>
                      </a:lnTo>
                      <a:lnTo>
                        <a:pt x="2600" y="2658"/>
                      </a:lnTo>
                      <a:lnTo>
                        <a:pt x="2600" y="2654"/>
                      </a:lnTo>
                      <a:lnTo>
                        <a:pt x="2600" y="2646"/>
                      </a:lnTo>
                      <a:lnTo>
                        <a:pt x="2600" y="2642"/>
                      </a:lnTo>
                      <a:lnTo>
                        <a:pt x="2600" y="2634"/>
                      </a:lnTo>
                      <a:lnTo>
                        <a:pt x="2600" y="2630"/>
                      </a:lnTo>
                      <a:lnTo>
                        <a:pt x="2600" y="2619"/>
                      </a:lnTo>
                      <a:lnTo>
                        <a:pt x="2600" y="2615"/>
                      </a:lnTo>
                      <a:lnTo>
                        <a:pt x="2596" y="2607"/>
                      </a:lnTo>
                      <a:lnTo>
                        <a:pt x="2596" y="2599"/>
                      </a:lnTo>
                      <a:lnTo>
                        <a:pt x="2592" y="2595"/>
                      </a:lnTo>
                      <a:lnTo>
                        <a:pt x="2588" y="2587"/>
                      </a:lnTo>
                      <a:lnTo>
                        <a:pt x="2588" y="2580"/>
                      </a:lnTo>
                      <a:lnTo>
                        <a:pt x="2584" y="2576"/>
                      </a:lnTo>
                      <a:lnTo>
                        <a:pt x="2580" y="2568"/>
                      </a:lnTo>
                      <a:lnTo>
                        <a:pt x="2580" y="2560"/>
                      </a:lnTo>
                      <a:lnTo>
                        <a:pt x="2576" y="2556"/>
                      </a:lnTo>
                      <a:lnTo>
                        <a:pt x="2572" y="2548"/>
                      </a:lnTo>
                      <a:lnTo>
                        <a:pt x="2568" y="2540"/>
                      </a:lnTo>
                      <a:lnTo>
                        <a:pt x="2568" y="2537"/>
                      </a:lnTo>
                      <a:lnTo>
                        <a:pt x="2564" y="2529"/>
                      </a:lnTo>
                      <a:lnTo>
                        <a:pt x="2561" y="2525"/>
                      </a:lnTo>
                      <a:lnTo>
                        <a:pt x="2561" y="2517"/>
                      </a:lnTo>
                      <a:lnTo>
                        <a:pt x="2553" y="2509"/>
                      </a:lnTo>
                      <a:lnTo>
                        <a:pt x="2553" y="2505"/>
                      </a:lnTo>
                      <a:lnTo>
                        <a:pt x="2549" y="2497"/>
                      </a:lnTo>
                      <a:lnTo>
                        <a:pt x="2545" y="2490"/>
                      </a:lnTo>
                      <a:lnTo>
                        <a:pt x="2545" y="2486"/>
                      </a:lnTo>
                      <a:lnTo>
                        <a:pt x="2541" y="2482"/>
                      </a:lnTo>
                      <a:lnTo>
                        <a:pt x="2537" y="2474"/>
                      </a:lnTo>
                      <a:lnTo>
                        <a:pt x="2533" y="2466"/>
                      </a:lnTo>
                      <a:lnTo>
                        <a:pt x="2533" y="2462"/>
                      </a:lnTo>
                      <a:lnTo>
                        <a:pt x="2529" y="2454"/>
                      </a:lnTo>
                      <a:lnTo>
                        <a:pt x="2525" y="2447"/>
                      </a:lnTo>
                      <a:lnTo>
                        <a:pt x="2525" y="2439"/>
                      </a:lnTo>
                      <a:lnTo>
                        <a:pt x="2521" y="2435"/>
                      </a:lnTo>
                      <a:lnTo>
                        <a:pt x="2518" y="2431"/>
                      </a:lnTo>
                      <a:lnTo>
                        <a:pt x="2514" y="2423"/>
                      </a:lnTo>
                      <a:lnTo>
                        <a:pt x="2514" y="2415"/>
                      </a:lnTo>
                      <a:lnTo>
                        <a:pt x="2510" y="2411"/>
                      </a:lnTo>
                      <a:lnTo>
                        <a:pt x="2506" y="2404"/>
                      </a:lnTo>
                      <a:lnTo>
                        <a:pt x="2506" y="2396"/>
                      </a:lnTo>
                      <a:lnTo>
                        <a:pt x="2498" y="2392"/>
                      </a:lnTo>
                      <a:lnTo>
                        <a:pt x="2498" y="2384"/>
                      </a:lnTo>
                      <a:lnTo>
                        <a:pt x="2494" y="2380"/>
                      </a:lnTo>
                      <a:lnTo>
                        <a:pt x="2494" y="2372"/>
                      </a:lnTo>
                      <a:lnTo>
                        <a:pt x="2490" y="2365"/>
                      </a:lnTo>
                      <a:lnTo>
                        <a:pt x="2486" y="2361"/>
                      </a:lnTo>
                      <a:lnTo>
                        <a:pt x="2482" y="2353"/>
                      </a:lnTo>
                      <a:lnTo>
                        <a:pt x="2482" y="2345"/>
                      </a:lnTo>
                      <a:lnTo>
                        <a:pt x="2478" y="2341"/>
                      </a:lnTo>
                      <a:lnTo>
                        <a:pt x="2475" y="2333"/>
                      </a:lnTo>
                      <a:lnTo>
                        <a:pt x="2471" y="2325"/>
                      </a:lnTo>
                      <a:lnTo>
                        <a:pt x="2471" y="2322"/>
                      </a:lnTo>
                      <a:lnTo>
                        <a:pt x="2467" y="2314"/>
                      </a:lnTo>
                      <a:lnTo>
                        <a:pt x="2463" y="2310"/>
                      </a:lnTo>
                      <a:lnTo>
                        <a:pt x="2459" y="2302"/>
                      </a:lnTo>
                      <a:lnTo>
                        <a:pt x="2459" y="2298"/>
                      </a:lnTo>
                      <a:lnTo>
                        <a:pt x="2455" y="2290"/>
                      </a:lnTo>
                      <a:lnTo>
                        <a:pt x="2455" y="2283"/>
                      </a:lnTo>
                      <a:lnTo>
                        <a:pt x="2451" y="2275"/>
                      </a:lnTo>
                      <a:lnTo>
                        <a:pt x="2447" y="2271"/>
                      </a:lnTo>
                      <a:lnTo>
                        <a:pt x="2443" y="2263"/>
                      </a:lnTo>
                      <a:lnTo>
                        <a:pt x="2439" y="2259"/>
                      </a:lnTo>
                      <a:lnTo>
                        <a:pt x="2439" y="2251"/>
                      </a:lnTo>
                      <a:lnTo>
                        <a:pt x="2435" y="2247"/>
                      </a:lnTo>
                      <a:lnTo>
                        <a:pt x="2432" y="2240"/>
                      </a:lnTo>
                      <a:lnTo>
                        <a:pt x="2428" y="2232"/>
                      </a:lnTo>
                      <a:lnTo>
                        <a:pt x="2428" y="2228"/>
                      </a:lnTo>
                      <a:lnTo>
                        <a:pt x="2424" y="2220"/>
                      </a:lnTo>
                      <a:lnTo>
                        <a:pt x="2420" y="2212"/>
                      </a:lnTo>
                      <a:lnTo>
                        <a:pt x="2420" y="2208"/>
                      </a:lnTo>
                      <a:lnTo>
                        <a:pt x="2416" y="2200"/>
                      </a:lnTo>
                      <a:lnTo>
                        <a:pt x="2412" y="2197"/>
                      </a:lnTo>
                      <a:lnTo>
                        <a:pt x="2408" y="2189"/>
                      </a:lnTo>
                      <a:lnTo>
                        <a:pt x="2408" y="2181"/>
                      </a:lnTo>
                      <a:lnTo>
                        <a:pt x="2416" y="2181"/>
                      </a:lnTo>
                      <a:lnTo>
                        <a:pt x="2424" y="2181"/>
                      </a:lnTo>
                      <a:lnTo>
                        <a:pt x="2435" y="2181"/>
                      </a:lnTo>
                      <a:lnTo>
                        <a:pt x="2439" y="2189"/>
                      </a:lnTo>
                      <a:lnTo>
                        <a:pt x="2447" y="2189"/>
                      </a:lnTo>
                      <a:lnTo>
                        <a:pt x="2451" y="2193"/>
                      </a:lnTo>
                      <a:lnTo>
                        <a:pt x="2455" y="2193"/>
                      </a:lnTo>
                      <a:lnTo>
                        <a:pt x="2459" y="2200"/>
                      </a:lnTo>
                      <a:lnTo>
                        <a:pt x="2463" y="2200"/>
                      </a:lnTo>
                      <a:lnTo>
                        <a:pt x="2467" y="2208"/>
                      </a:lnTo>
                      <a:lnTo>
                        <a:pt x="2471" y="2212"/>
                      </a:lnTo>
                      <a:lnTo>
                        <a:pt x="2471" y="2220"/>
                      </a:lnTo>
                      <a:lnTo>
                        <a:pt x="2475" y="2228"/>
                      </a:lnTo>
                      <a:lnTo>
                        <a:pt x="2475" y="2232"/>
                      </a:lnTo>
                      <a:lnTo>
                        <a:pt x="2475" y="2240"/>
                      </a:lnTo>
                      <a:lnTo>
                        <a:pt x="2478" y="2247"/>
                      </a:lnTo>
                      <a:lnTo>
                        <a:pt x="2478" y="2251"/>
                      </a:lnTo>
                      <a:lnTo>
                        <a:pt x="2478" y="2259"/>
                      </a:lnTo>
                      <a:lnTo>
                        <a:pt x="2478" y="2267"/>
                      </a:lnTo>
                      <a:lnTo>
                        <a:pt x="2482" y="2271"/>
                      </a:lnTo>
                      <a:lnTo>
                        <a:pt x="2482" y="2279"/>
                      </a:lnTo>
                      <a:lnTo>
                        <a:pt x="2482" y="2286"/>
                      </a:lnTo>
                      <a:lnTo>
                        <a:pt x="2490" y="2290"/>
                      </a:lnTo>
                      <a:lnTo>
                        <a:pt x="2490" y="2298"/>
                      </a:lnTo>
                      <a:lnTo>
                        <a:pt x="2494" y="2306"/>
                      </a:lnTo>
                      <a:lnTo>
                        <a:pt x="2498" y="2310"/>
                      </a:lnTo>
                      <a:lnTo>
                        <a:pt x="2502" y="2318"/>
                      </a:lnTo>
                      <a:lnTo>
                        <a:pt x="2510" y="2322"/>
                      </a:lnTo>
                      <a:lnTo>
                        <a:pt x="2514" y="2325"/>
                      </a:lnTo>
                      <a:lnTo>
                        <a:pt x="2521" y="2329"/>
                      </a:lnTo>
                      <a:lnTo>
                        <a:pt x="2529" y="2337"/>
                      </a:lnTo>
                      <a:lnTo>
                        <a:pt x="2537" y="2341"/>
                      </a:lnTo>
                      <a:lnTo>
                        <a:pt x="2545" y="2337"/>
                      </a:lnTo>
                      <a:lnTo>
                        <a:pt x="2549" y="2329"/>
                      </a:lnTo>
                      <a:lnTo>
                        <a:pt x="2553" y="2325"/>
                      </a:lnTo>
                      <a:lnTo>
                        <a:pt x="2561" y="2322"/>
                      </a:lnTo>
                      <a:lnTo>
                        <a:pt x="2568" y="2318"/>
                      </a:lnTo>
                      <a:lnTo>
                        <a:pt x="2572" y="2314"/>
                      </a:lnTo>
                      <a:lnTo>
                        <a:pt x="2580" y="2310"/>
                      </a:lnTo>
                      <a:lnTo>
                        <a:pt x="2588" y="2306"/>
                      </a:lnTo>
                      <a:lnTo>
                        <a:pt x="2588" y="2294"/>
                      </a:lnTo>
                      <a:lnTo>
                        <a:pt x="2592" y="2286"/>
                      </a:lnTo>
                      <a:lnTo>
                        <a:pt x="2592" y="2275"/>
                      </a:lnTo>
                      <a:lnTo>
                        <a:pt x="2592" y="2267"/>
                      </a:lnTo>
                      <a:lnTo>
                        <a:pt x="2592" y="2259"/>
                      </a:lnTo>
                      <a:lnTo>
                        <a:pt x="2592" y="2251"/>
                      </a:lnTo>
                      <a:lnTo>
                        <a:pt x="2588" y="2243"/>
                      </a:lnTo>
                      <a:lnTo>
                        <a:pt x="2588" y="2236"/>
                      </a:lnTo>
                      <a:lnTo>
                        <a:pt x="2584" y="2232"/>
                      </a:lnTo>
                      <a:lnTo>
                        <a:pt x="2584" y="2220"/>
                      </a:lnTo>
                      <a:lnTo>
                        <a:pt x="2580" y="2216"/>
                      </a:lnTo>
                      <a:lnTo>
                        <a:pt x="2576" y="2212"/>
                      </a:lnTo>
                      <a:lnTo>
                        <a:pt x="2568" y="2204"/>
                      </a:lnTo>
                      <a:lnTo>
                        <a:pt x="2564" y="2197"/>
                      </a:lnTo>
                      <a:lnTo>
                        <a:pt x="2561" y="2193"/>
                      </a:lnTo>
                      <a:lnTo>
                        <a:pt x="2557" y="2189"/>
                      </a:lnTo>
                      <a:lnTo>
                        <a:pt x="2549" y="2181"/>
                      </a:lnTo>
                      <a:lnTo>
                        <a:pt x="2545" y="2173"/>
                      </a:lnTo>
                      <a:lnTo>
                        <a:pt x="2537" y="2169"/>
                      </a:lnTo>
                      <a:lnTo>
                        <a:pt x="2533" y="2161"/>
                      </a:lnTo>
                      <a:lnTo>
                        <a:pt x="2529" y="2157"/>
                      </a:lnTo>
                      <a:lnTo>
                        <a:pt x="2525" y="2154"/>
                      </a:lnTo>
                      <a:lnTo>
                        <a:pt x="2518" y="2146"/>
                      </a:lnTo>
                      <a:lnTo>
                        <a:pt x="2514" y="2138"/>
                      </a:lnTo>
                      <a:lnTo>
                        <a:pt x="2510" y="2134"/>
                      </a:lnTo>
                      <a:lnTo>
                        <a:pt x="2506" y="2126"/>
                      </a:lnTo>
                      <a:lnTo>
                        <a:pt x="2498" y="2122"/>
                      </a:lnTo>
                      <a:lnTo>
                        <a:pt x="2494" y="2114"/>
                      </a:lnTo>
                      <a:lnTo>
                        <a:pt x="2490" y="2107"/>
                      </a:lnTo>
                      <a:lnTo>
                        <a:pt x="2490" y="2103"/>
                      </a:lnTo>
                      <a:lnTo>
                        <a:pt x="2486" y="2091"/>
                      </a:lnTo>
                      <a:lnTo>
                        <a:pt x="2486" y="2087"/>
                      </a:lnTo>
                      <a:lnTo>
                        <a:pt x="2490" y="2083"/>
                      </a:lnTo>
                      <a:lnTo>
                        <a:pt x="2498" y="2075"/>
                      </a:lnTo>
                      <a:lnTo>
                        <a:pt x="2502" y="2068"/>
                      </a:lnTo>
                      <a:lnTo>
                        <a:pt x="2510" y="2064"/>
                      </a:lnTo>
                      <a:lnTo>
                        <a:pt x="2510" y="2060"/>
                      </a:lnTo>
                      <a:lnTo>
                        <a:pt x="2518" y="2052"/>
                      </a:lnTo>
                      <a:lnTo>
                        <a:pt x="2518" y="2048"/>
                      </a:lnTo>
                      <a:lnTo>
                        <a:pt x="2525" y="2044"/>
                      </a:lnTo>
                      <a:lnTo>
                        <a:pt x="2525" y="2036"/>
                      </a:lnTo>
                      <a:lnTo>
                        <a:pt x="2529" y="2032"/>
                      </a:lnTo>
                      <a:lnTo>
                        <a:pt x="2529" y="2025"/>
                      </a:lnTo>
                      <a:lnTo>
                        <a:pt x="2533" y="2021"/>
                      </a:lnTo>
                      <a:lnTo>
                        <a:pt x="2533" y="2013"/>
                      </a:lnTo>
                      <a:lnTo>
                        <a:pt x="2533" y="2009"/>
                      </a:lnTo>
                      <a:lnTo>
                        <a:pt x="2537" y="2005"/>
                      </a:lnTo>
                      <a:lnTo>
                        <a:pt x="2537" y="1997"/>
                      </a:lnTo>
                      <a:lnTo>
                        <a:pt x="2537" y="1993"/>
                      </a:lnTo>
                      <a:lnTo>
                        <a:pt x="2537" y="1985"/>
                      </a:lnTo>
                      <a:lnTo>
                        <a:pt x="2533" y="1982"/>
                      </a:lnTo>
                      <a:lnTo>
                        <a:pt x="2533" y="1974"/>
                      </a:lnTo>
                      <a:lnTo>
                        <a:pt x="2529" y="1962"/>
                      </a:lnTo>
                      <a:lnTo>
                        <a:pt x="2529" y="1954"/>
                      </a:lnTo>
                      <a:lnTo>
                        <a:pt x="2525" y="1950"/>
                      </a:lnTo>
                      <a:lnTo>
                        <a:pt x="2521" y="1942"/>
                      </a:lnTo>
                      <a:lnTo>
                        <a:pt x="2518" y="1939"/>
                      </a:lnTo>
                      <a:lnTo>
                        <a:pt x="2518" y="1935"/>
                      </a:lnTo>
                      <a:lnTo>
                        <a:pt x="2510" y="1923"/>
                      </a:lnTo>
                      <a:lnTo>
                        <a:pt x="2502" y="1915"/>
                      </a:lnTo>
                      <a:lnTo>
                        <a:pt x="2494" y="1903"/>
                      </a:lnTo>
                      <a:lnTo>
                        <a:pt x="2482" y="1892"/>
                      </a:lnTo>
                      <a:lnTo>
                        <a:pt x="2475" y="1884"/>
                      </a:lnTo>
                      <a:lnTo>
                        <a:pt x="2463" y="1872"/>
                      </a:lnTo>
                      <a:lnTo>
                        <a:pt x="2459" y="1868"/>
                      </a:lnTo>
                      <a:lnTo>
                        <a:pt x="2455" y="1864"/>
                      </a:lnTo>
                      <a:lnTo>
                        <a:pt x="2447" y="1860"/>
                      </a:lnTo>
                      <a:lnTo>
                        <a:pt x="2443" y="1860"/>
                      </a:lnTo>
                      <a:lnTo>
                        <a:pt x="2435" y="1853"/>
                      </a:lnTo>
                      <a:lnTo>
                        <a:pt x="2432" y="1849"/>
                      </a:lnTo>
                      <a:lnTo>
                        <a:pt x="2424" y="1849"/>
                      </a:lnTo>
                      <a:lnTo>
                        <a:pt x="2420" y="1845"/>
                      </a:lnTo>
                      <a:lnTo>
                        <a:pt x="2416" y="1841"/>
                      </a:lnTo>
                      <a:lnTo>
                        <a:pt x="2408" y="1837"/>
                      </a:lnTo>
                      <a:lnTo>
                        <a:pt x="2400" y="1833"/>
                      </a:lnTo>
                      <a:lnTo>
                        <a:pt x="2396" y="1833"/>
                      </a:lnTo>
                      <a:lnTo>
                        <a:pt x="2389" y="1829"/>
                      </a:lnTo>
                      <a:lnTo>
                        <a:pt x="2385" y="1825"/>
                      </a:lnTo>
                      <a:lnTo>
                        <a:pt x="2381" y="1825"/>
                      </a:lnTo>
                      <a:lnTo>
                        <a:pt x="2373" y="1821"/>
                      </a:lnTo>
                      <a:lnTo>
                        <a:pt x="2369" y="1821"/>
                      </a:lnTo>
                      <a:lnTo>
                        <a:pt x="2361" y="1817"/>
                      </a:lnTo>
                      <a:lnTo>
                        <a:pt x="2353" y="1814"/>
                      </a:lnTo>
                      <a:lnTo>
                        <a:pt x="2349" y="1814"/>
                      </a:lnTo>
                      <a:lnTo>
                        <a:pt x="2342" y="1810"/>
                      </a:lnTo>
                      <a:lnTo>
                        <a:pt x="2330" y="1810"/>
                      </a:lnTo>
                      <a:lnTo>
                        <a:pt x="2334" y="1802"/>
                      </a:lnTo>
                      <a:lnTo>
                        <a:pt x="2342" y="1794"/>
                      </a:lnTo>
                      <a:lnTo>
                        <a:pt x="2346" y="1786"/>
                      </a:lnTo>
                      <a:lnTo>
                        <a:pt x="2346" y="1774"/>
                      </a:lnTo>
                      <a:lnTo>
                        <a:pt x="2346" y="1767"/>
                      </a:lnTo>
                      <a:lnTo>
                        <a:pt x="2349" y="1759"/>
                      </a:lnTo>
                      <a:lnTo>
                        <a:pt x="2346" y="1747"/>
                      </a:lnTo>
                      <a:lnTo>
                        <a:pt x="2346" y="1739"/>
                      </a:lnTo>
                      <a:lnTo>
                        <a:pt x="2342" y="1731"/>
                      </a:lnTo>
                      <a:lnTo>
                        <a:pt x="2342" y="1720"/>
                      </a:lnTo>
                      <a:lnTo>
                        <a:pt x="2334" y="1712"/>
                      </a:lnTo>
                      <a:lnTo>
                        <a:pt x="2330" y="1704"/>
                      </a:lnTo>
                      <a:lnTo>
                        <a:pt x="2322" y="1700"/>
                      </a:lnTo>
                      <a:lnTo>
                        <a:pt x="2314" y="1696"/>
                      </a:lnTo>
                      <a:lnTo>
                        <a:pt x="2306" y="1692"/>
                      </a:lnTo>
                      <a:lnTo>
                        <a:pt x="2299" y="1688"/>
                      </a:lnTo>
                      <a:lnTo>
                        <a:pt x="2295" y="1692"/>
                      </a:lnTo>
                      <a:lnTo>
                        <a:pt x="2295" y="1696"/>
                      </a:lnTo>
                      <a:lnTo>
                        <a:pt x="2291" y="1704"/>
                      </a:lnTo>
                      <a:lnTo>
                        <a:pt x="2287" y="1712"/>
                      </a:lnTo>
                      <a:lnTo>
                        <a:pt x="2279" y="1716"/>
                      </a:lnTo>
                      <a:lnTo>
                        <a:pt x="2275" y="1724"/>
                      </a:lnTo>
                      <a:lnTo>
                        <a:pt x="2271" y="1735"/>
                      </a:lnTo>
                      <a:lnTo>
                        <a:pt x="2267" y="1743"/>
                      </a:lnTo>
                      <a:lnTo>
                        <a:pt x="2260" y="1751"/>
                      </a:lnTo>
                      <a:lnTo>
                        <a:pt x="2256" y="1759"/>
                      </a:lnTo>
                      <a:lnTo>
                        <a:pt x="2252" y="1771"/>
                      </a:lnTo>
                      <a:lnTo>
                        <a:pt x="2252" y="1778"/>
                      </a:lnTo>
                      <a:lnTo>
                        <a:pt x="2244" y="1786"/>
                      </a:lnTo>
                      <a:lnTo>
                        <a:pt x="2244" y="1794"/>
                      </a:lnTo>
                      <a:lnTo>
                        <a:pt x="2240" y="1798"/>
                      </a:lnTo>
                      <a:lnTo>
                        <a:pt x="2240" y="1806"/>
                      </a:lnTo>
                      <a:lnTo>
                        <a:pt x="2240" y="1806"/>
                      </a:lnTo>
                      <a:lnTo>
                        <a:pt x="2236" y="1810"/>
                      </a:lnTo>
                      <a:lnTo>
                        <a:pt x="2236" y="1798"/>
                      </a:lnTo>
                      <a:lnTo>
                        <a:pt x="2232" y="1794"/>
                      </a:lnTo>
                      <a:lnTo>
                        <a:pt x="2224" y="1786"/>
                      </a:lnTo>
                      <a:lnTo>
                        <a:pt x="2224" y="1778"/>
                      </a:lnTo>
                      <a:lnTo>
                        <a:pt x="2220" y="1771"/>
                      </a:lnTo>
                      <a:lnTo>
                        <a:pt x="2217" y="1767"/>
                      </a:lnTo>
                      <a:lnTo>
                        <a:pt x="2217" y="1755"/>
                      </a:lnTo>
                      <a:lnTo>
                        <a:pt x="2213" y="1751"/>
                      </a:lnTo>
                      <a:lnTo>
                        <a:pt x="2217" y="1747"/>
                      </a:lnTo>
                      <a:lnTo>
                        <a:pt x="2224" y="1747"/>
                      </a:lnTo>
                      <a:lnTo>
                        <a:pt x="2232" y="1743"/>
                      </a:lnTo>
                      <a:lnTo>
                        <a:pt x="2240" y="1743"/>
                      </a:lnTo>
                      <a:lnTo>
                        <a:pt x="2236" y="1739"/>
                      </a:lnTo>
                      <a:lnTo>
                        <a:pt x="2236" y="1731"/>
                      </a:lnTo>
                      <a:lnTo>
                        <a:pt x="2236" y="1724"/>
                      </a:lnTo>
                      <a:lnTo>
                        <a:pt x="2232" y="1720"/>
                      </a:lnTo>
                      <a:lnTo>
                        <a:pt x="2232" y="1712"/>
                      </a:lnTo>
                      <a:lnTo>
                        <a:pt x="2232" y="1704"/>
                      </a:lnTo>
                      <a:lnTo>
                        <a:pt x="2232" y="1696"/>
                      </a:lnTo>
                      <a:lnTo>
                        <a:pt x="2232" y="1685"/>
                      </a:lnTo>
                      <a:lnTo>
                        <a:pt x="2236" y="1681"/>
                      </a:lnTo>
                      <a:lnTo>
                        <a:pt x="2240" y="1677"/>
                      </a:lnTo>
                      <a:lnTo>
                        <a:pt x="2240" y="1669"/>
                      </a:lnTo>
                      <a:lnTo>
                        <a:pt x="2244" y="1665"/>
                      </a:lnTo>
                      <a:lnTo>
                        <a:pt x="2252" y="1657"/>
                      </a:lnTo>
                      <a:lnTo>
                        <a:pt x="2256" y="1657"/>
                      </a:lnTo>
                      <a:lnTo>
                        <a:pt x="2263" y="1653"/>
                      </a:lnTo>
                      <a:lnTo>
                        <a:pt x="2271" y="1649"/>
                      </a:lnTo>
                      <a:lnTo>
                        <a:pt x="2275" y="1645"/>
                      </a:lnTo>
                      <a:lnTo>
                        <a:pt x="2287" y="1645"/>
                      </a:lnTo>
                      <a:lnTo>
                        <a:pt x="2291" y="1645"/>
                      </a:lnTo>
                      <a:lnTo>
                        <a:pt x="2299" y="1645"/>
                      </a:lnTo>
                      <a:lnTo>
                        <a:pt x="2310" y="1642"/>
                      </a:lnTo>
                      <a:lnTo>
                        <a:pt x="2318" y="1642"/>
                      </a:lnTo>
                      <a:lnTo>
                        <a:pt x="2326" y="1642"/>
                      </a:lnTo>
                      <a:lnTo>
                        <a:pt x="2334" y="1642"/>
                      </a:lnTo>
                      <a:lnTo>
                        <a:pt x="2346" y="1645"/>
                      </a:lnTo>
                      <a:lnTo>
                        <a:pt x="2353" y="1645"/>
                      </a:lnTo>
                      <a:lnTo>
                        <a:pt x="2361" y="1645"/>
                      </a:lnTo>
                      <a:lnTo>
                        <a:pt x="2369" y="1645"/>
                      </a:lnTo>
                      <a:lnTo>
                        <a:pt x="2377" y="1645"/>
                      </a:lnTo>
                      <a:lnTo>
                        <a:pt x="2385" y="1649"/>
                      </a:lnTo>
                      <a:lnTo>
                        <a:pt x="2392" y="1649"/>
                      </a:lnTo>
                      <a:lnTo>
                        <a:pt x="2400" y="1649"/>
                      </a:lnTo>
                      <a:lnTo>
                        <a:pt x="2404" y="1649"/>
                      </a:lnTo>
                      <a:lnTo>
                        <a:pt x="2416" y="1653"/>
                      </a:lnTo>
                      <a:lnTo>
                        <a:pt x="2408" y="1657"/>
                      </a:lnTo>
                      <a:lnTo>
                        <a:pt x="2408" y="1665"/>
                      </a:lnTo>
                      <a:lnTo>
                        <a:pt x="2400" y="1673"/>
                      </a:lnTo>
                      <a:lnTo>
                        <a:pt x="2400" y="1685"/>
                      </a:lnTo>
                      <a:lnTo>
                        <a:pt x="2392" y="1692"/>
                      </a:lnTo>
                      <a:lnTo>
                        <a:pt x="2389" y="1704"/>
                      </a:lnTo>
                      <a:lnTo>
                        <a:pt x="2385" y="1712"/>
                      </a:lnTo>
                      <a:lnTo>
                        <a:pt x="2385" y="1720"/>
                      </a:lnTo>
                      <a:lnTo>
                        <a:pt x="2381" y="1731"/>
                      </a:lnTo>
                      <a:lnTo>
                        <a:pt x="2381" y="1739"/>
                      </a:lnTo>
                      <a:lnTo>
                        <a:pt x="2381" y="1743"/>
                      </a:lnTo>
                      <a:lnTo>
                        <a:pt x="2381" y="1755"/>
                      </a:lnTo>
                      <a:lnTo>
                        <a:pt x="2381" y="1759"/>
                      </a:lnTo>
                      <a:lnTo>
                        <a:pt x="2381" y="1767"/>
                      </a:lnTo>
                      <a:lnTo>
                        <a:pt x="2381" y="1771"/>
                      </a:lnTo>
                      <a:lnTo>
                        <a:pt x="2385" y="1778"/>
                      </a:lnTo>
                      <a:lnTo>
                        <a:pt x="2389" y="1786"/>
                      </a:lnTo>
                      <a:lnTo>
                        <a:pt x="2396" y="1794"/>
                      </a:lnTo>
                      <a:lnTo>
                        <a:pt x="2400" y="1798"/>
                      </a:lnTo>
                      <a:lnTo>
                        <a:pt x="2412" y="1806"/>
                      </a:lnTo>
                      <a:lnTo>
                        <a:pt x="2420" y="1806"/>
                      </a:lnTo>
                      <a:lnTo>
                        <a:pt x="2428" y="1810"/>
                      </a:lnTo>
                      <a:lnTo>
                        <a:pt x="2435" y="1810"/>
                      </a:lnTo>
                      <a:lnTo>
                        <a:pt x="2439" y="1810"/>
                      </a:lnTo>
                      <a:lnTo>
                        <a:pt x="2447" y="1810"/>
                      </a:lnTo>
                      <a:lnTo>
                        <a:pt x="2451" y="1814"/>
                      </a:lnTo>
                      <a:lnTo>
                        <a:pt x="2459" y="1814"/>
                      </a:lnTo>
                      <a:lnTo>
                        <a:pt x="2463" y="1814"/>
                      </a:lnTo>
                      <a:lnTo>
                        <a:pt x="2471" y="1814"/>
                      </a:lnTo>
                      <a:lnTo>
                        <a:pt x="2478" y="1814"/>
                      </a:lnTo>
                      <a:lnTo>
                        <a:pt x="2482" y="1810"/>
                      </a:lnTo>
                      <a:lnTo>
                        <a:pt x="2490" y="1810"/>
                      </a:lnTo>
                      <a:lnTo>
                        <a:pt x="2494" y="1810"/>
                      </a:lnTo>
                      <a:lnTo>
                        <a:pt x="2502" y="1810"/>
                      </a:lnTo>
                      <a:lnTo>
                        <a:pt x="2510" y="1829"/>
                      </a:lnTo>
                      <a:lnTo>
                        <a:pt x="2518" y="1845"/>
                      </a:lnTo>
                      <a:lnTo>
                        <a:pt x="2525" y="1860"/>
                      </a:lnTo>
                      <a:lnTo>
                        <a:pt x="2533" y="1880"/>
                      </a:lnTo>
                      <a:lnTo>
                        <a:pt x="2537" y="1896"/>
                      </a:lnTo>
                      <a:lnTo>
                        <a:pt x="2549" y="1911"/>
                      </a:lnTo>
                      <a:lnTo>
                        <a:pt x="2553" y="1927"/>
                      </a:lnTo>
                      <a:lnTo>
                        <a:pt x="2564" y="1942"/>
                      </a:lnTo>
                      <a:lnTo>
                        <a:pt x="2568" y="1962"/>
                      </a:lnTo>
                      <a:lnTo>
                        <a:pt x="2580" y="1978"/>
                      </a:lnTo>
                      <a:lnTo>
                        <a:pt x="2584" y="1993"/>
                      </a:lnTo>
                      <a:lnTo>
                        <a:pt x="2592" y="2009"/>
                      </a:lnTo>
                      <a:lnTo>
                        <a:pt x="2600" y="2025"/>
                      </a:lnTo>
                      <a:lnTo>
                        <a:pt x="2607" y="2040"/>
                      </a:lnTo>
                      <a:lnTo>
                        <a:pt x="2615" y="2056"/>
                      </a:lnTo>
                      <a:lnTo>
                        <a:pt x="2619" y="2071"/>
                      </a:lnTo>
                      <a:lnTo>
                        <a:pt x="2627" y="2087"/>
                      </a:lnTo>
                      <a:lnTo>
                        <a:pt x="2635" y="2103"/>
                      </a:lnTo>
                      <a:lnTo>
                        <a:pt x="2639" y="2114"/>
                      </a:lnTo>
                      <a:lnTo>
                        <a:pt x="2647" y="2130"/>
                      </a:lnTo>
                      <a:lnTo>
                        <a:pt x="2654" y="2142"/>
                      </a:lnTo>
                      <a:lnTo>
                        <a:pt x="2658" y="2157"/>
                      </a:lnTo>
                      <a:lnTo>
                        <a:pt x="2666" y="2173"/>
                      </a:lnTo>
                      <a:lnTo>
                        <a:pt x="2674" y="2189"/>
                      </a:lnTo>
                      <a:lnTo>
                        <a:pt x="2678" y="2200"/>
                      </a:lnTo>
                      <a:lnTo>
                        <a:pt x="2682" y="2212"/>
                      </a:lnTo>
                      <a:lnTo>
                        <a:pt x="2690" y="2224"/>
                      </a:lnTo>
                      <a:lnTo>
                        <a:pt x="2697" y="2240"/>
                      </a:lnTo>
                      <a:lnTo>
                        <a:pt x="2701" y="2251"/>
                      </a:lnTo>
                      <a:lnTo>
                        <a:pt x="2709" y="2263"/>
                      </a:lnTo>
                      <a:lnTo>
                        <a:pt x="2713" y="2275"/>
                      </a:lnTo>
                      <a:lnTo>
                        <a:pt x="2717" y="2286"/>
                      </a:lnTo>
                      <a:lnTo>
                        <a:pt x="2725" y="2298"/>
                      </a:lnTo>
                      <a:lnTo>
                        <a:pt x="2729" y="2310"/>
                      </a:lnTo>
                      <a:lnTo>
                        <a:pt x="2733" y="2322"/>
                      </a:lnTo>
                      <a:lnTo>
                        <a:pt x="2736" y="2329"/>
                      </a:lnTo>
                      <a:lnTo>
                        <a:pt x="2744" y="2341"/>
                      </a:lnTo>
                      <a:lnTo>
                        <a:pt x="2748" y="2353"/>
                      </a:lnTo>
                      <a:lnTo>
                        <a:pt x="2752" y="2361"/>
                      </a:lnTo>
                      <a:lnTo>
                        <a:pt x="2756" y="2372"/>
                      </a:lnTo>
                      <a:lnTo>
                        <a:pt x="2760" y="2380"/>
                      </a:lnTo>
                      <a:lnTo>
                        <a:pt x="2764" y="2388"/>
                      </a:lnTo>
                      <a:lnTo>
                        <a:pt x="2768" y="2396"/>
                      </a:lnTo>
                      <a:lnTo>
                        <a:pt x="2772" y="2408"/>
                      </a:lnTo>
                      <a:lnTo>
                        <a:pt x="2772" y="2411"/>
                      </a:lnTo>
                      <a:lnTo>
                        <a:pt x="2779" y="2419"/>
                      </a:lnTo>
                      <a:lnTo>
                        <a:pt x="2783" y="2427"/>
                      </a:lnTo>
                      <a:lnTo>
                        <a:pt x="2783" y="2435"/>
                      </a:lnTo>
                      <a:lnTo>
                        <a:pt x="2787" y="2439"/>
                      </a:lnTo>
                      <a:lnTo>
                        <a:pt x="2791" y="2447"/>
                      </a:lnTo>
                      <a:lnTo>
                        <a:pt x="2791" y="2451"/>
                      </a:lnTo>
                      <a:lnTo>
                        <a:pt x="2795" y="2458"/>
                      </a:lnTo>
                      <a:lnTo>
                        <a:pt x="2799" y="2466"/>
                      </a:lnTo>
                      <a:lnTo>
                        <a:pt x="2803" y="2474"/>
                      </a:lnTo>
                      <a:lnTo>
                        <a:pt x="2807" y="2482"/>
                      </a:lnTo>
                      <a:lnTo>
                        <a:pt x="2807" y="2486"/>
                      </a:lnTo>
                      <a:lnTo>
                        <a:pt x="2811" y="2490"/>
                      </a:lnTo>
                      <a:lnTo>
                        <a:pt x="2811" y="2490"/>
                      </a:lnTo>
                      <a:lnTo>
                        <a:pt x="2811" y="2490"/>
                      </a:lnTo>
                      <a:lnTo>
                        <a:pt x="2811" y="2494"/>
                      </a:lnTo>
                      <a:lnTo>
                        <a:pt x="2811" y="249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165"/>
                <p:cNvSpPr>
                  <a:spLocks/>
                </p:cNvSpPr>
                <p:nvPr/>
              </p:nvSpPr>
              <p:spPr bwMode="auto">
                <a:xfrm>
                  <a:off x="3292" y="-585"/>
                  <a:ext cx="333" cy="140"/>
                </a:xfrm>
                <a:custGeom>
                  <a:avLst/>
                  <a:gdLst/>
                  <a:ahLst/>
                  <a:cxnLst>
                    <a:cxn ang="0">
                      <a:pos x="301" y="11"/>
                    </a:cxn>
                    <a:cxn ang="0">
                      <a:pos x="294" y="35"/>
                    </a:cxn>
                    <a:cxn ang="0">
                      <a:pos x="294" y="62"/>
                    </a:cxn>
                    <a:cxn ang="0">
                      <a:pos x="301" y="86"/>
                    </a:cxn>
                    <a:cxn ang="0">
                      <a:pos x="317" y="109"/>
                    </a:cxn>
                    <a:cxn ang="0">
                      <a:pos x="329" y="117"/>
                    </a:cxn>
                    <a:cxn ang="0">
                      <a:pos x="313" y="121"/>
                    </a:cxn>
                    <a:cxn ang="0">
                      <a:pos x="294" y="125"/>
                    </a:cxn>
                    <a:cxn ang="0">
                      <a:pos x="270" y="133"/>
                    </a:cxn>
                    <a:cxn ang="0">
                      <a:pos x="251" y="136"/>
                    </a:cxn>
                    <a:cxn ang="0">
                      <a:pos x="235" y="140"/>
                    </a:cxn>
                    <a:cxn ang="0">
                      <a:pos x="223" y="121"/>
                    </a:cxn>
                    <a:cxn ang="0">
                      <a:pos x="231" y="105"/>
                    </a:cxn>
                    <a:cxn ang="0">
                      <a:pos x="239" y="86"/>
                    </a:cxn>
                    <a:cxn ang="0">
                      <a:pos x="243" y="62"/>
                    </a:cxn>
                    <a:cxn ang="0">
                      <a:pos x="247" y="43"/>
                    </a:cxn>
                    <a:cxn ang="0">
                      <a:pos x="251" y="27"/>
                    </a:cxn>
                    <a:cxn ang="0">
                      <a:pos x="223" y="31"/>
                    </a:cxn>
                    <a:cxn ang="0">
                      <a:pos x="200" y="31"/>
                    </a:cxn>
                    <a:cxn ang="0">
                      <a:pos x="180" y="43"/>
                    </a:cxn>
                    <a:cxn ang="0">
                      <a:pos x="165" y="62"/>
                    </a:cxn>
                    <a:cxn ang="0">
                      <a:pos x="153" y="78"/>
                    </a:cxn>
                    <a:cxn ang="0">
                      <a:pos x="129" y="93"/>
                    </a:cxn>
                    <a:cxn ang="0">
                      <a:pos x="110" y="97"/>
                    </a:cxn>
                    <a:cxn ang="0">
                      <a:pos x="90" y="97"/>
                    </a:cxn>
                    <a:cxn ang="0">
                      <a:pos x="71" y="97"/>
                    </a:cxn>
                    <a:cxn ang="0">
                      <a:pos x="51" y="97"/>
                    </a:cxn>
                    <a:cxn ang="0">
                      <a:pos x="32" y="97"/>
                    </a:cxn>
                    <a:cxn ang="0">
                      <a:pos x="12" y="97"/>
                    </a:cxn>
                    <a:cxn ang="0">
                      <a:pos x="8" y="90"/>
                    </a:cxn>
                    <a:cxn ang="0">
                      <a:pos x="32" y="78"/>
                    </a:cxn>
                    <a:cxn ang="0">
                      <a:pos x="59" y="66"/>
                    </a:cxn>
                    <a:cxn ang="0">
                      <a:pos x="86" y="54"/>
                    </a:cxn>
                    <a:cxn ang="0">
                      <a:pos x="110" y="47"/>
                    </a:cxn>
                    <a:cxn ang="0">
                      <a:pos x="141" y="39"/>
                    </a:cxn>
                    <a:cxn ang="0">
                      <a:pos x="172" y="31"/>
                    </a:cxn>
                    <a:cxn ang="0">
                      <a:pos x="204" y="19"/>
                    </a:cxn>
                    <a:cxn ang="0">
                      <a:pos x="219" y="15"/>
                    </a:cxn>
                    <a:cxn ang="0">
                      <a:pos x="247" y="11"/>
                    </a:cxn>
                    <a:cxn ang="0">
                      <a:pos x="262" y="7"/>
                    </a:cxn>
                    <a:cxn ang="0">
                      <a:pos x="278" y="4"/>
                    </a:cxn>
                    <a:cxn ang="0">
                      <a:pos x="297" y="0"/>
                    </a:cxn>
                    <a:cxn ang="0">
                      <a:pos x="313" y="0"/>
                    </a:cxn>
                  </a:cxnLst>
                  <a:rect l="0" t="0" r="r" b="b"/>
                  <a:pathLst>
                    <a:path w="333" h="140">
                      <a:moveTo>
                        <a:pt x="313" y="0"/>
                      </a:moveTo>
                      <a:lnTo>
                        <a:pt x="305" y="4"/>
                      </a:lnTo>
                      <a:lnTo>
                        <a:pt x="301" y="11"/>
                      </a:lnTo>
                      <a:lnTo>
                        <a:pt x="297" y="15"/>
                      </a:lnTo>
                      <a:lnTo>
                        <a:pt x="294" y="27"/>
                      </a:lnTo>
                      <a:lnTo>
                        <a:pt x="294" y="35"/>
                      </a:lnTo>
                      <a:lnTo>
                        <a:pt x="294" y="43"/>
                      </a:lnTo>
                      <a:lnTo>
                        <a:pt x="294" y="50"/>
                      </a:lnTo>
                      <a:lnTo>
                        <a:pt x="294" y="62"/>
                      </a:lnTo>
                      <a:lnTo>
                        <a:pt x="294" y="70"/>
                      </a:lnTo>
                      <a:lnTo>
                        <a:pt x="301" y="78"/>
                      </a:lnTo>
                      <a:lnTo>
                        <a:pt x="301" y="86"/>
                      </a:lnTo>
                      <a:lnTo>
                        <a:pt x="305" y="93"/>
                      </a:lnTo>
                      <a:lnTo>
                        <a:pt x="313" y="101"/>
                      </a:lnTo>
                      <a:lnTo>
                        <a:pt x="317" y="109"/>
                      </a:lnTo>
                      <a:lnTo>
                        <a:pt x="325" y="113"/>
                      </a:lnTo>
                      <a:lnTo>
                        <a:pt x="333" y="117"/>
                      </a:lnTo>
                      <a:lnTo>
                        <a:pt x="329" y="117"/>
                      </a:lnTo>
                      <a:lnTo>
                        <a:pt x="325" y="117"/>
                      </a:lnTo>
                      <a:lnTo>
                        <a:pt x="321" y="121"/>
                      </a:lnTo>
                      <a:lnTo>
                        <a:pt x="313" y="121"/>
                      </a:lnTo>
                      <a:lnTo>
                        <a:pt x="305" y="121"/>
                      </a:lnTo>
                      <a:lnTo>
                        <a:pt x="301" y="125"/>
                      </a:lnTo>
                      <a:lnTo>
                        <a:pt x="294" y="125"/>
                      </a:lnTo>
                      <a:lnTo>
                        <a:pt x="286" y="129"/>
                      </a:lnTo>
                      <a:lnTo>
                        <a:pt x="278" y="129"/>
                      </a:lnTo>
                      <a:lnTo>
                        <a:pt x="270" y="133"/>
                      </a:lnTo>
                      <a:lnTo>
                        <a:pt x="262" y="133"/>
                      </a:lnTo>
                      <a:lnTo>
                        <a:pt x="254" y="136"/>
                      </a:lnTo>
                      <a:lnTo>
                        <a:pt x="251" y="136"/>
                      </a:lnTo>
                      <a:lnTo>
                        <a:pt x="247" y="136"/>
                      </a:lnTo>
                      <a:lnTo>
                        <a:pt x="239" y="140"/>
                      </a:lnTo>
                      <a:lnTo>
                        <a:pt x="235" y="140"/>
                      </a:lnTo>
                      <a:lnTo>
                        <a:pt x="231" y="133"/>
                      </a:lnTo>
                      <a:lnTo>
                        <a:pt x="223" y="125"/>
                      </a:lnTo>
                      <a:lnTo>
                        <a:pt x="223" y="121"/>
                      </a:lnTo>
                      <a:lnTo>
                        <a:pt x="227" y="117"/>
                      </a:lnTo>
                      <a:lnTo>
                        <a:pt x="231" y="109"/>
                      </a:lnTo>
                      <a:lnTo>
                        <a:pt x="231" y="105"/>
                      </a:lnTo>
                      <a:lnTo>
                        <a:pt x="235" y="97"/>
                      </a:lnTo>
                      <a:lnTo>
                        <a:pt x="235" y="90"/>
                      </a:lnTo>
                      <a:lnTo>
                        <a:pt x="239" y="86"/>
                      </a:lnTo>
                      <a:lnTo>
                        <a:pt x="239" y="78"/>
                      </a:lnTo>
                      <a:lnTo>
                        <a:pt x="243" y="70"/>
                      </a:lnTo>
                      <a:lnTo>
                        <a:pt x="243" y="62"/>
                      </a:lnTo>
                      <a:lnTo>
                        <a:pt x="247" y="54"/>
                      </a:lnTo>
                      <a:lnTo>
                        <a:pt x="247" y="47"/>
                      </a:lnTo>
                      <a:lnTo>
                        <a:pt x="247" y="43"/>
                      </a:lnTo>
                      <a:lnTo>
                        <a:pt x="247" y="35"/>
                      </a:lnTo>
                      <a:lnTo>
                        <a:pt x="247" y="31"/>
                      </a:lnTo>
                      <a:lnTo>
                        <a:pt x="251" y="27"/>
                      </a:lnTo>
                      <a:lnTo>
                        <a:pt x="239" y="27"/>
                      </a:lnTo>
                      <a:lnTo>
                        <a:pt x="231" y="27"/>
                      </a:lnTo>
                      <a:lnTo>
                        <a:pt x="223" y="31"/>
                      </a:lnTo>
                      <a:lnTo>
                        <a:pt x="215" y="31"/>
                      </a:lnTo>
                      <a:lnTo>
                        <a:pt x="204" y="31"/>
                      </a:lnTo>
                      <a:lnTo>
                        <a:pt x="200" y="31"/>
                      </a:lnTo>
                      <a:lnTo>
                        <a:pt x="192" y="31"/>
                      </a:lnTo>
                      <a:lnTo>
                        <a:pt x="184" y="35"/>
                      </a:lnTo>
                      <a:lnTo>
                        <a:pt x="180" y="43"/>
                      </a:lnTo>
                      <a:lnTo>
                        <a:pt x="176" y="50"/>
                      </a:lnTo>
                      <a:lnTo>
                        <a:pt x="168" y="54"/>
                      </a:lnTo>
                      <a:lnTo>
                        <a:pt x="165" y="62"/>
                      </a:lnTo>
                      <a:lnTo>
                        <a:pt x="161" y="66"/>
                      </a:lnTo>
                      <a:lnTo>
                        <a:pt x="157" y="74"/>
                      </a:lnTo>
                      <a:lnTo>
                        <a:pt x="153" y="78"/>
                      </a:lnTo>
                      <a:lnTo>
                        <a:pt x="149" y="82"/>
                      </a:lnTo>
                      <a:lnTo>
                        <a:pt x="137" y="90"/>
                      </a:lnTo>
                      <a:lnTo>
                        <a:pt x="129" y="93"/>
                      </a:lnTo>
                      <a:lnTo>
                        <a:pt x="122" y="93"/>
                      </a:lnTo>
                      <a:lnTo>
                        <a:pt x="118" y="97"/>
                      </a:lnTo>
                      <a:lnTo>
                        <a:pt x="110" y="97"/>
                      </a:lnTo>
                      <a:lnTo>
                        <a:pt x="106" y="97"/>
                      </a:lnTo>
                      <a:lnTo>
                        <a:pt x="98" y="97"/>
                      </a:lnTo>
                      <a:lnTo>
                        <a:pt x="90" y="97"/>
                      </a:lnTo>
                      <a:lnTo>
                        <a:pt x="86" y="97"/>
                      </a:lnTo>
                      <a:lnTo>
                        <a:pt x="79" y="101"/>
                      </a:lnTo>
                      <a:lnTo>
                        <a:pt x="71" y="97"/>
                      </a:lnTo>
                      <a:lnTo>
                        <a:pt x="67" y="97"/>
                      </a:lnTo>
                      <a:lnTo>
                        <a:pt x="59" y="97"/>
                      </a:lnTo>
                      <a:lnTo>
                        <a:pt x="51" y="97"/>
                      </a:lnTo>
                      <a:lnTo>
                        <a:pt x="47" y="97"/>
                      </a:lnTo>
                      <a:lnTo>
                        <a:pt x="39" y="97"/>
                      </a:lnTo>
                      <a:lnTo>
                        <a:pt x="32" y="97"/>
                      </a:lnTo>
                      <a:lnTo>
                        <a:pt x="28" y="97"/>
                      </a:lnTo>
                      <a:lnTo>
                        <a:pt x="20" y="97"/>
                      </a:lnTo>
                      <a:lnTo>
                        <a:pt x="12" y="97"/>
                      </a:lnTo>
                      <a:lnTo>
                        <a:pt x="8" y="97"/>
                      </a:lnTo>
                      <a:lnTo>
                        <a:pt x="0" y="97"/>
                      </a:lnTo>
                      <a:lnTo>
                        <a:pt x="8" y="90"/>
                      </a:lnTo>
                      <a:lnTo>
                        <a:pt x="16" y="90"/>
                      </a:lnTo>
                      <a:lnTo>
                        <a:pt x="24" y="82"/>
                      </a:lnTo>
                      <a:lnTo>
                        <a:pt x="32" y="78"/>
                      </a:lnTo>
                      <a:lnTo>
                        <a:pt x="39" y="78"/>
                      </a:lnTo>
                      <a:lnTo>
                        <a:pt x="47" y="70"/>
                      </a:lnTo>
                      <a:lnTo>
                        <a:pt x="59" y="66"/>
                      </a:lnTo>
                      <a:lnTo>
                        <a:pt x="67" y="66"/>
                      </a:lnTo>
                      <a:lnTo>
                        <a:pt x="75" y="62"/>
                      </a:lnTo>
                      <a:lnTo>
                        <a:pt x="86" y="54"/>
                      </a:lnTo>
                      <a:lnTo>
                        <a:pt x="94" y="50"/>
                      </a:lnTo>
                      <a:lnTo>
                        <a:pt x="102" y="50"/>
                      </a:lnTo>
                      <a:lnTo>
                        <a:pt x="110" y="47"/>
                      </a:lnTo>
                      <a:lnTo>
                        <a:pt x="122" y="43"/>
                      </a:lnTo>
                      <a:lnTo>
                        <a:pt x="129" y="43"/>
                      </a:lnTo>
                      <a:lnTo>
                        <a:pt x="141" y="39"/>
                      </a:lnTo>
                      <a:lnTo>
                        <a:pt x="149" y="35"/>
                      </a:lnTo>
                      <a:lnTo>
                        <a:pt x="161" y="31"/>
                      </a:lnTo>
                      <a:lnTo>
                        <a:pt x="172" y="31"/>
                      </a:lnTo>
                      <a:lnTo>
                        <a:pt x="184" y="27"/>
                      </a:lnTo>
                      <a:lnTo>
                        <a:pt x="192" y="23"/>
                      </a:lnTo>
                      <a:lnTo>
                        <a:pt x="204" y="19"/>
                      </a:lnTo>
                      <a:lnTo>
                        <a:pt x="208" y="19"/>
                      </a:lnTo>
                      <a:lnTo>
                        <a:pt x="215" y="19"/>
                      </a:lnTo>
                      <a:lnTo>
                        <a:pt x="219" y="15"/>
                      </a:lnTo>
                      <a:lnTo>
                        <a:pt x="223" y="15"/>
                      </a:lnTo>
                      <a:lnTo>
                        <a:pt x="235" y="11"/>
                      </a:lnTo>
                      <a:lnTo>
                        <a:pt x="247" y="11"/>
                      </a:lnTo>
                      <a:lnTo>
                        <a:pt x="251" y="7"/>
                      </a:lnTo>
                      <a:lnTo>
                        <a:pt x="254" y="7"/>
                      </a:lnTo>
                      <a:lnTo>
                        <a:pt x="262" y="7"/>
                      </a:lnTo>
                      <a:lnTo>
                        <a:pt x="270" y="7"/>
                      </a:lnTo>
                      <a:lnTo>
                        <a:pt x="274" y="4"/>
                      </a:lnTo>
                      <a:lnTo>
                        <a:pt x="278" y="4"/>
                      </a:lnTo>
                      <a:lnTo>
                        <a:pt x="286" y="0"/>
                      </a:lnTo>
                      <a:lnTo>
                        <a:pt x="290" y="0"/>
                      </a:lnTo>
                      <a:lnTo>
                        <a:pt x="297" y="0"/>
                      </a:lnTo>
                      <a:lnTo>
                        <a:pt x="301" y="0"/>
                      </a:lnTo>
                      <a:lnTo>
                        <a:pt x="309" y="0"/>
                      </a:lnTo>
                      <a:lnTo>
                        <a:pt x="313" y="0"/>
                      </a:lnTo>
                      <a:lnTo>
                        <a:pt x="3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166"/>
                <p:cNvSpPr>
                  <a:spLocks/>
                </p:cNvSpPr>
                <p:nvPr/>
              </p:nvSpPr>
              <p:spPr bwMode="auto">
                <a:xfrm>
                  <a:off x="3144" y="-605"/>
                  <a:ext cx="1665" cy="657"/>
                </a:xfrm>
                <a:custGeom>
                  <a:avLst/>
                  <a:gdLst/>
                  <a:ahLst/>
                  <a:cxnLst>
                    <a:cxn ang="0">
                      <a:pos x="86" y="207"/>
                    </a:cxn>
                    <a:cxn ang="0">
                      <a:pos x="156" y="254"/>
                    </a:cxn>
                    <a:cxn ang="0">
                      <a:pos x="199" y="293"/>
                    </a:cxn>
                    <a:cxn ang="0">
                      <a:pos x="270" y="305"/>
                    </a:cxn>
                    <a:cxn ang="0">
                      <a:pos x="344" y="266"/>
                    </a:cxn>
                    <a:cxn ang="0">
                      <a:pos x="426" y="231"/>
                    </a:cxn>
                    <a:cxn ang="0">
                      <a:pos x="473" y="239"/>
                    </a:cxn>
                    <a:cxn ang="0">
                      <a:pos x="469" y="262"/>
                    </a:cxn>
                    <a:cxn ang="0">
                      <a:pos x="399" y="274"/>
                    </a:cxn>
                    <a:cxn ang="0">
                      <a:pos x="340" y="293"/>
                    </a:cxn>
                    <a:cxn ang="0">
                      <a:pos x="289" y="313"/>
                    </a:cxn>
                    <a:cxn ang="0">
                      <a:pos x="309" y="340"/>
                    </a:cxn>
                    <a:cxn ang="0">
                      <a:pos x="356" y="356"/>
                    </a:cxn>
                    <a:cxn ang="0">
                      <a:pos x="414" y="371"/>
                    </a:cxn>
                    <a:cxn ang="0">
                      <a:pos x="481" y="387"/>
                    </a:cxn>
                    <a:cxn ang="0">
                      <a:pos x="559" y="399"/>
                    </a:cxn>
                    <a:cxn ang="0">
                      <a:pos x="645" y="407"/>
                    </a:cxn>
                    <a:cxn ang="0">
                      <a:pos x="743" y="414"/>
                    </a:cxn>
                    <a:cxn ang="0">
                      <a:pos x="844" y="414"/>
                    </a:cxn>
                    <a:cxn ang="0">
                      <a:pos x="946" y="414"/>
                    </a:cxn>
                    <a:cxn ang="0">
                      <a:pos x="1040" y="403"/>
                    </a:cxn>
                    <a:cxn ang="0">
                      <a:pos x="1122" y="395"/>
                    </a:cxn>
                    <a:cxn ang="0">
                      <a:pos x="1200" y="383"/>
                    </a:cxn>
                    <a:cxn ang="0">
                      <a:pos x="1263" y="367"/>
                    </a:cxn>
                    <a:cxn ang="0">
                      <a:pos x="1317" y="352"/>
                    </a:cxn>
                    <a:cxn ang="0">
                      <a:pos x="1368" y="336"/>
                    </a:cxn>
                    <a:cxn ang="0">
                      <a:pos x="1356" y="305"/>
                    </a:cxn>
                    <a:cxn ang="0">
                      <a:pos x="1282" y="282"/>
                    </a:cxn>
                    <a:cxn ang="0">
                      <a:pos x="1235" y="270"/>
                    </a:cxn>
                    <a:cxn ang="0">
                      <a:pos x="1177" y="258"/>
                    </a:cxn>
                    <a:cxn ang="0">
                      <a:pos x="1118" y="246"/>
                    </a:cxn>
                    <a:cxn ang="0">
                      <a:pos x="1048" y="239"/>
                    </a:cxn>
                    <a:cxn ang="0">
                      <a:pos x="989" y="231"/>
                    </a:cxn>
                    <a:cxn ang="0">
                      <a:pos x="1005" y="176"/>
                    </a:cxn>
                    <a:cxn ang="0">
                      <a:pos x="1028" y="113"/>
                    </a:cxn>
                    <a:cxn ang="0">
                      <a:pos x="1048" y="51"/>
                    </a:cxn>
                    <a:cxn ang="0">
                      <a:pos x="1079" y="0"/>
                    </a:cxn>
                    <a:cxn ang="0">
                      <a:pos x="1192" y="16"/>
                    </a:cxn>
                    <a:cxn ang="0">
                      <a:pos x="1302" y="39"/>
                    </a:cxn>
                    <a:cxn ang="0">
                      <a:pos x="1403" y="67"/>
                    </a:cxn>
                    <a:cxn ang="0">
                      <a:pos x="1493" y="102"/>
                    </a:cxn>
                    <a:cxn ang="0">
                      <a:pos x="1564" y="149"/>
                    </a:cxn>
                    <a:cxn ang="0">
                      <a:pos x="1622" y="199"/>
                    </a:cxn>
                    <a:cxn ang="0">
                      <a:pos x="1653" y="262"/>
                    </a:cxn>
                    <a:cxn ang="0">
                      <a:pos x="1665" y="336"/>
                    </a:cxn>
                    <a:cxn ang="0">
                      <a:pos x="1638" y="414"/>
                    </a:cxn>
                    <a:cxn ang="0">
                      <a:pos x="1575" y="485"/>
                    </a:cxn>
                    <a:cxn ang="0">
                      <a:pos x="1489" y="543"/>
                    </a:cxn>
                    <a:cxn ang="0">
                      <a:pos x="1376" y="586"/>
                    </a:cxn>
                    <a:cxn ang="0">
                      <a:pos x="1247" y="618"/>
                    </a:cxn>
                    <a:cxn ang="0">
                      <a:pos x="1106" y="641"/>
                    </a:cxn>
                    <a:cxn ang="0">
                      <a:pos x="962" y="653"/>
                    </a:cxn>
                    <a:cxn ang="0">
                      <a:pos x="813" y="657"/>
                    </a:cxn>
                    <a:cxn ang="0">
                      <a:pos x="668" y="653"/>
                    </a:cxn>
                    <a:cxn ang="0">
                      <a:pos x="524" y="637"/>
                    </a:cxn>
                    <a:cxn ang="0">
                      <a:pos x="383" y="614"/>
                    </a:cxn>
                    <a:cxn ang="0">
                      <a:pos x="254" y="579"/>
                    </a:cxn>
                    <a:cxn ang="0">
                      <a:pos x="148" y="528"/>
                    </a:cxn>
                    <a:cxn ang="0">
                      <a:pos x="66" y="469"/>
                    </a:cxn>
                    <a:cxn ang="0">
                      <a:pos x="15" y="395"/>
                    </a:cxn>
                    <a:cxn ang="0">
                      <a:pos x="0" y="317"/>
                    </a:cxn>
                    <a:cxn ang="0">
                      <a:pos x="12" y="254"/>
                    </a:cxn>
                    <a:cxn ang="0">
                      <a:pos x="55" y="184"/>
                    </a:cxn>
                  </a:cxnLst>
                  <a:rect l="0" t="0" r="r" b="b"/>
                  <a:pathLst>
                    <a:path w="1665" h="657">
                      <a:moveTo>
                        <a:pt x="66" y="180"/>
                      </a:moveTo>
                      <a:lnTo>
                        <a:pt x="62" y="180"/>
                      </a:lnTo>
                      <a:lnTo>
                        <a:pt x="58" y="184"/>
                      </a:lnTo>
                      <a:lnTo>
                        <a:pt x="62" y="188"/>
                      </a:lnTo>
                      <a:lnTo>
                        <a:pt x="66" y="192"/>
                      </a:lnTo>
                      <a:lnTo>
                        <a:pt x="70" y="199"/>
                      </a:lnTo>
                      <a:lnTo>
                        <a:pt x="78" y="203"/>
                      </a:lnTo>
                      <a:lnTo>
                        <a:pt x="86" y="207"/>
                      </a:lnTo>
                      <a:lnTo>
                        <a:pt x="94" y="215"/>
                      </a:lnTo>
                      <a:lnTo>
                        <a:pt x="105" y="219"/>
                      </a:lnTo>
                      <a:lnTo>
                        <a:pt x="113" y="227"/>
                      </a:lnTo>
                      <a:lnTo>
                        <a:pt x="121" y="231"/>
                      </a:lnTo>
                      <a:lnTo>
                        <a:pt x="129" y="239"/>
                      </a:lnTo>
                      <a:lnTo>
                        <a:pt x="141" y="242"/>
                      </a:lnTo>
                      <a:lnTo>
                        <a:pt x="148" y="250"/>
                      </a:lnTo>
                      <a:lnTo>
                        <a:pt x="156" y="254"/>
                      </a:lnTo>
                      <a:lnTo>
                        <a:pt x="164" y="258"/>
                      </a:lnTo>
                      <a:lnTo>
                        <a:pt x="172" y="262"/>
                      </a:lnTo>
                      <a:lnTo>
                        <a:pt x="180" y="266"/>
                      </a:lnTo>
                      <a:lnTo>
                        <a:pt x="184" y="270"/>
                      </a:lnTo>
                      <a:lnTo>
                        <a:pt x="187" y="274"/>
                      </a:lnTo>
                      <a:lnTo>
                        <a:pt x="187" y="282"/>
                      </a:lnTo>
                      <a:lnTo>
                        <a:pt x="195" y="285"/>
                      </a:lnTo>
                      <a:lnTo>
                        <a:pt x="199" y="293"/>
                      </a:lnTo>
                      <a:lnTo>
                        <a:pt x="211" y="301"/>
                      </a:lnTo>
                      <a:lnTo>
                        <a:pt x="219" y="305"/>
                      </a:lnTo>
                      <a:lnTo>
                        <a:pt x="227" y="309"/>
                      </a:lnTo>
                      <a:lnTo>
                        <a:pt x="234" y="309"/>
                      </a:lnTo>
                      <a:lnTo>
                        <a:pt x="242" y="309"/>
                      </a:lnTo>
                      <a:lnTo>
                        <a:pt x="250" y="309"/>
                      </a:lnTo>
                      <a:lnTo>
                        <a:pt x="258" y="309"/>
                      </a:lnTo>
                      <a:lnTo>
                        <a:pt x="270" y="305"/>
                      </a:lnTo>
                      <a:lnTo>
                        <a:pt x="277" y="301"/>
                      </a:lnTo>
                      <a:lnTo>
                        <a:pt x="285" y="297"/>
                      </a:lnTo>
                      <a:lnTo>
                        <a:pt x="297" y="293"/>
                      </a:lnTo>
                      <a:lnTo>
                        <a:pt x="305" y="289"/>
                      </a:lnTo>
                      <a:lnTo>
                        <a:pt x="316" y="285"/>
                      </a:lnTo>
                      <a:lnTo>
                        <a:pt x="324" y="278"/>
                      </a:lnTo>
                      <a:lnTo>
                        <a:pt x="332" y="270"/>
                      </a:lnTo>
                      <a:lnTo>
                        <a:pt x="344" y="266"/>
                      </a:lnTo>
                      <a:lnTo>
                        <a:pt x="352" y="262"/>
                      </a:lnTo>
                      <a:lnTo>
                        <a:pt x="363" y="254"/>
                      </a:lnTo>
                      <a:lnTo>
                        <a:pt x="375" y="246"/>
                      </a:lnTo>
                      <a:lnTo>
                        <a:pt x="383" y="242"/>
                      </a:lnTo>
                      <a:lnTo>
                        <a:pt x="395" y="239"/>
                      </a:lnTo>
                      <a:lnTo>
                        <a:pt x="406" y="235"/>
                      </a:lnTo>
                      <a:lnTo>
                        <a:pt x="418" y="235"/>
                      </a:lnTo>
                      <a:lnTo>
                        <a:pt x="426" y="231"/>
                      </a:lnTo>
                      <a:lnTo>
                        <a:pt x="438" y="231"/>
                      </a:lnTo>
                      <a:lnTo>
                        <a:pt x="442" y="231"/>
                      </a:lnTo>
                      <a:lnTo>
                        <a:pt x="449" y="231"/>
                      </a:lnTo>
                      <a:lnTo>
                        <a:pt x="453" y="231"/>
                      </a:lnTo>
                      <a:lnTo>
                        <a:pt x="457" y="231"/>
                      </a:lnTo>
                      <a:lnTo>
                        <a:pt x="461" y="235"/>
                      </a:lnTo>
                      <a:lnTo>
                        <a:pt x="469" y="235"/>
                      </a:lnTo>
                      <a:lnTo>
                        <a:pt x="473" y="239"/>
                      </a:lnTo>
                      <a:lnTo>
                        <a:pt x="481" y="239"/>
                      </a:lnTo>
                      <a:lnTo>
                        <a:pt x="485" y="246"/>
                      </a:lnTo>
                      <a:lnTo>
                        <a:pt x="488" y="250"/>
                      </a:lnTo>
                      <a:lnTo>
                        <a:pt x="492" y="254"/>
                      </a:lnTo>
                      <a:lnTo>
                        <a:pt x="500" y="258"/>
                      </a:lnTo>
                      <a:lnTo>
                        <a:pt x="488" y="258"/>
                      </a:lnTo>
                      <a:lnTo>
                        <a:pt x="477" y="262"/>
                      </a:lnTo>
                      <a:lnTo>
                        <a:pt x="469" y="262"/>
                      </a:lnTo>
                      <a:lnTo>
                        <a:pt x="457" y="266"/>
                      </a:lnTo>
                      <a:lnTo>
                        <a:pt x="449" y="266"/>
                      </a:lnTo>
                      <a:lnTo>
                        <a:pt x="442" y="270"/>
                      </a:lnTo>
                      <a:lnTo>
                        <a:pt x="434" y="270"/>
                      </a:lnTo>
                      <a:lnTo>
                        <a:pt x="422" y="270"/>
                      </a:lnTo>
                      <a:lnTo>
                        <a:pt x="414" y="274"/>
                      </a:lnTo>
                      <a:lnTo>
                        <a:pt x="406" y="274"/>
                      </a:lnTo>
                      <a:lnTo>
                        <a:pt x="399" y="274"/>
                      </a:lnTo>
                      <a:lnTo>
                        <a:pt x="387" y="282"/>
                      </a:lnTo>
                      <a:lnTo>
                        <a:pt x="379" y="282"/>
                      </a:lnTo>
                      <a:lnTo>
                        <a:pt x="371" y="285"/>
                      </a:lnTo>
                      <a:lnTo>
                        <a:pt x="363" y="285"/>
                      </a:lnTo>
                      <a:lnTo>
                        <a:pt x="359" y="289"/>
                      </a:lnTo>
                      <a:lnTo>
                        <a:pt x="352" y="289"/>
                      </a:lnTo>
                      <a:lnTo>
                        <a:pt x="344" y="293"/>
                      </a:lnTo>
                      <a:lnTo>
                        <a:pt x="340" y="293"/>
                      </a:lnTo>
                      <a:lnTo>
                        <a:pt x="332" y="297"/>
                      </a:lnTo>
                      <a:lnTo>
                        <a:pt x="324" y="301"/>
                      </a:lnTo>
                      <a:lnTo>
                        <a:pt x="316" y="301"/>
                      </a:lnTo>
                      <a:lnTo>
                        <a:pt x="313" y="305"/>
                      </a:lnTo>
                      <a:lnTo>
                        <a:pt x="309" y="305"/>
                      </a:lnTo>
                      <a:lnTo>
                        <a:pt x="301" y="309"/>
                      </a:lnTo>
                      <a:lnTo>
                        <a:pt x="293" y="309"/>
                      </a:lnTo>
                      <a:lnTo>
                        <a:pt x="289" y="313"/>
                      </a:lnTo>
                      <a:lnTo>
                        <a:pt x="285" y="313"/>
                      </a:lnTo>
                      <a:lnTo>
                        <a:pt x="277" y="321"/>
                      </a:lnTo>
                      <a:lnTo>
                        <a:pt x="270" y="324"/>
                      </a:lnTo>
                      <a:lnTo>
                        <a:pt x="277" y="324"/>
                      </a:lnTo>
                      <a:lnTo>
                        <a:pt x="285" y="328"/>
                      </a:lnTo>
                      <a:lnTo>
                        <a:pt x="293" y="336"/>
                      </a:lnTo>
                      <a:lnTo>
                        <a:pt x="305" y="340"/>
                      </a:lnTo>
                      <a:lnTo>
                        <a:pt x="309" y="340"/>
                      </a:lnTo>
                      <a:lnTo>
                        <a:pt x="313" y="344"/>
                      </a:lnTo>
                      <a:lnTo>
                        <a:pt x="320" y="344"/>
                      </a:lnTo>
                      <a:lnTo>
                        <a:pt x="324" y="344"/>
                      </a:lnTo>
                      <a:lnTo>
                        <a:pt x="332" y="348"/>
                      </a:lnTo>
                      <a:lnTo>
                        <a:pt x="336" y="348"/>
                      </a:lnTo>
                      <a:lnTo>
                        <a:pt x="344" y="352"/>
                      </a:lnTo>
                      <a:lnTo>
                        <a:pt x="352" y="356"/>
                      </a:lnTo>
                      <a:lnTo>
                        <a:pt x="356" y="356"/>
                      </a:lnTo>
                      <a:lnTo>
                        <a:pt x="363" y="360"/>
                      </a:lnTo>
                      <a:lnTo>
                        <a:pt x="367" y="360"/>
                      </a:lnTo>
                      <a:lnTo>
                        <a:pt x="375" y="364"/>
                      </a:lnTo>
                      <a:lnTo>
                        <a:pt x="383" y="364"/>
                      </a:lnTo>
                      <a:lnTo>
                        <a:pt x="391" y="364"/>
                      </a:lnTo>
                      <a:lnTo>
                        <a:pt x="399" y="367"/>
                      </a:lnTo>
                      <a:lnTo>
                        <a:pt x="406" y="367"/>
                      </a:lnTo>
                      <a:lnTo>
                        <a:pt x="414" y="371"/>
                      </a:lnTo>
                      <a:lnTo>
                        <a:pt x="422" y="375"/>
                      </a:lnTo>
                      <a:lnTo>
                        <a:pt x="426" y="375"/>
                      </a:lnTo>
                      <a:lnTo>
                        <a:pt x="438" y="379"/>
                      </a:lnTo>
                      <a:lnTo>
                        <a:pt x="445" y="379"/>
                      </a:lnTo>
                      <a:lnTo>
                        <a:pt x="453" y="383"/>
                      </a:lnTo>
                      <a:lnTo>
                        <a:pt x="461" y="383"/>
                      </a:lnTo>
                      <a:lnTo>
                        <a:pt x="473" y="383"/>
                      </a:lnTo>
                      <a:lnTo>
                        <a:pt x="481" y="387"/>
                      </a:lnTo>
                      <a:lnTo>
                        <a:pt x="488" y="391"/>
                      </a:lnTo>
                      <a:lnTo>
                        <a:pt x="500" y="391"/>
                      </a:lnTo>
                      <a:lnTo>
                        <a:pt x="508" y="391"/>
                      </a:lnTo>
                      <a:lnTo>
                        <a:pt x="516" y="395"/>
                      </a:lnTo>
                      <a:lnTo>
                        <a:pt x="528" y="395"/>
                      </a:lnTo>
                      <a:lnTo>
                        <a:pt x="535" y="395"/>
                      </a:lnTo>
                      <a:lnTo>
                        <a:pt x="547" y="399"/>
                      </a:lnTo>
                      <a:lnTo>
                        <a:pt x="559" y="399"/>
                      </a:lnTo>
                      <a:lnTo>
                        <a:pt x="567" y="399"/>
                      </a:lnTo>
                      <a:lnTo>
                        <a:pt x="578" y="399"/>
                      </a:lnTo>
                      <a:lnTo>
                        <a:pt x="590" y="403"/>
                      </a:lnTo>
                      <a:lnTo>
                        <a:pt x="598" y="403"/>
                      </a:lnTo>
                      <a:lnTo>
                        <a:pt x="610" y="403"/>
                      </a:lnTo>
                      <a:lnTo>
                        <a:pt x="621" y="403"/>
                      </a:lnTo>
                      <a:lnTo>
                        <a:pt x="633" y="407"/>
                      </a:lnTo>
                      <a:lnTo>
                        <a:pt x="645" y="407"/>
                      </a:lnTo>
                      <a:lnTo>
                        <a:pt x="657" y="410"/>
                      </a:lnTo>
                      <a:lnTo>
                        <a:pt x="668" y="410"/>
                      </a:lnTo>
                      <a:lnTo>
                        <a:pt x="680" y="410"/>
                      </a:lnTo>
                      <a:lnTo>
                        <a:pt x="692" y="410"/>
                      </a:lnTo>
                      <a:lnTo>
                        <a:pt x="703" y="414"/>
                      </a:lnTo>
                      <a:lnTo>
                        <a:pt x="715" y="414"/>
                      </a:lnTo>
                      <a:lnTo>
                        <a:pt x="727" y="414"/>
                      </a:lnTo>
                      <a:lnTo>
                        <a:pt x="743" y="414"/>
                      </a:lnTo>
                      <a:lnTo>
                        <a:pt x="754" y="414"/>
                      </a:lnTo>
                      <a:lnTo>
                        <a:pt x="766" y="414"/>
                      </a:lnTo>
                      <a:lnTo>
                        <a:pt x="778" y="414"/>
                      </a:lnTo>
                      <a:lnTo>
                        <a:pt x="789" y="414"/>
                      </a:lnTo>
                      <a:lnTo>
                        <a:pt x="805" y="414"/>
                      </a:lnTo>
                      <a:lnTo>
                        <a:pt x="817" y="414"/>
                      </a:lnTo>
                      <a:lnTo>
                        <a:pt x="833" y="418"/>
                      </a:lnTo>
                      <a:lnTo>
                        <a:pt x="844" y="414"/>
                      </a:lnTo>
                      <a:lnTo>
                        <a:pt x="860" y="414"/>
                      </a:lnTo>
                      <a:lnTo>
                        <a:pt x="872" y="414"/>
                      </a:lnTo>
                      <a:lnTo>
                        <a:pt x="883" y="414"/>
                      </a:lnTo>
                      <a:lnTo>
                        <a:pt x="895" y="414"/>
                      </a:lnTo>
                      <a:lnTo>
                        <a:pt x="911" y="414"/>
                      </a:lnTo>
                      <a:lnTo>
                        <a:pt x="922" y="414"/>
                      </a:lnTo>
                      <a:lnTo>
                        <a:pt x="934" y="414"/>
                      </a:lnTo>
                      <a:lnTo>
                        <a:pt x="946" y="414"/>
                      </a:lnTo>
                      <a:lnTo>
                        <a:pt x="962" y="414"/>
                      </a:lnTo>
                      <a:lnTo>
                        <a:pt x="969" y="410"/>
                      </a:lnTo>
                      <a:lnTo>
                        <a:pt x="981" y="410"/>
                      </a:lnTo>
                      <a:lnTo>
                        <a:pt x="993" y="410"/>
                      </a:lnTo>
                      <a:lnTo>
                        <a:pt x="1005" y="410"/>
                      </a:lnTo>
                      <a:lnTo>
                        <a:pt x="1020" y="407"/>
                      </a:lnTo>
                      <a:lnTo>
                        <a:pt x="1028" y="407"/>
                      </a:lnTo>
                      <a:lnTo>
                        <a:pt x="1040" y="403"/>
                      </a:lnTo>
                      <a:lnTo>
                        <a:pt x="1051" y="403"/>
                      </a:lnTo>
                      <a:lnTo>
                        <a:pt x="1059" y="403"/>
                      </a:lnTo>
                      <a:lnTo>
                        <a:pt x="1075" y="403"/>
                      </a:lnTo>
                      <a:lnTo>
                        <a:pt x="1083" y="399"/>
                      </a:lnTo>
                      <a:lnTo>
                        <a:pt x="1094" y="399"/>
                      </a:lnTo>
                      <a:lnTo>
                        <a:pt x="1102" y="399"/>
                      </a:lnTo>
                      <a:lnTo>
                        <a:pt x="1114" y="399"/>
                      </a:lnTo>
                      <a:lnTo>
                        <a:pt x="1122" y="395"/>
                      </a:lnTo>
                      <a:lnTo>
                        <a:pt x="1134" y="395"/>
                      </a:lnTo>
                      <a:lnTo>
                        <a:pt x="1145" y="395"/>
                      </a:lnTo>
                      <a:lnTo>
                        <a:pt x="1153" y="391"/>
                      </a:lnTo>
                      <a:lnTo>
                        <a:pt x="1165" y="391"/>
                      </a:lnTo>
                      <a:lnTo>
                        <a:pt x="1173" y="391"/>
                      </a:lnTo>
                      <a:lnTo>
                        <a:pt x="1180" y="387"/>
                      </a:lnTo>
                      <a:lnTo>
                        <a:pt x="1192" y="383"/>
                      </a:lnTo>
                      <a:lnTo>
                        <a:pt x="1200" y="383"/>
                      </a:lnTo>
                      <a:lnTo>
                        <a:pt x="1208" y="383"/>
                      </a:lnTo>
                      <a:lnTo>
                        <a:pt x="1216" y="379"/>
                      </a:lnTo>
                      <a:lnTo>
                        <a:pt x="1223" y="379"/>
                      </a:lnTo>
                      <a:lnTo>
                        <a:pt x="1231" y="375"/>
                      </a:lnTo>
                      <a:lnTo>
                        <a:pt x="1239" y="375"/>
                      </a:lnTo>
                      <a:lnTo>
                        <a:pt x="1247" y="371"/>
                      </a:lnTo>
                      <a:lnTo>
                        <a:pt x="1255" y="367"/>
                      </a:lnTo>
                      <a:lnTo>
                        <a:pt x="1263" y="367"/>
                      </a:lnTo>
                      <a:lnTo>
                        <a:pt x="1270" y="364"/>
                      </a:lnTo>
                      <a:lnTo>
                        <a:pt x="1278" y="364"/>
                      </a:lnTo>
                      <a:lnTo>
                        <a:pt x="1286" y="364"/>
                      </a:lnTo>
                      <a:lnTo>
                        <a:pt x="1294" y="360"/>
                      </a:lnTo>
                      <a:lnTo>
                        <a:pt x="1298" y="360"/>
                      </a:lnTo>
                      <a:lnTo>
                        <a:pt x="1306" y="356"/>
                      </a:lnTo>
                      <a:lnTo>
                        <a:pt x="1313" y="356"/>
                      </a:lnTo>
                      <a:lnTo>
                        <a:pt x="1317" y="352"/>
                      </a:lnTo>
                      <a:lnTo>
                        <a:pt x="1325" y="348"/>
                      </a:lnTo>
                      <a:lnTo>
                        <a:pt x="1333" y="348"/>
                      </a:lnTo>
                      <a:lnTo>
                        <a:pt x="1337" y="344"/>
                      </a:lnTo>
                      <a:lnTo>
                        <a:pt x="1341" y="344"/>
                      </a:lnTo>
                      <a:lnTo>
                        <a:pt x="1349" y="344"/>
                      </a:lnTo>
                      <a:lnTo>
                        <a:pt x="1352" y="340"/>
                      </a:lnTo>
                      <a:lnTo>
                        <a:pt x="1356" y="340"/>
                      </a:lnTo>
                      <a:lnTo>
                        <a:pt x="1368" y="336"/>
                      </a:lnTo>
                      <a:lnTo>
                        <a:pt x="1376" y="328"/>
                      </a:lnTo>
                      <a:lnTo>
                        <a:pt x="1384" y="324"/>
                      </a:lnTo>
                      <a:lnTo>
                        <a:pt x="1392" y="324"/>
                      </a:lnTo>
                      <a:lnTo>
                        <a:pt x="1388" y="321"/>
                      </a:lnTo>
                      <a:lnTo>
                        <a:pt x="1380" y="317"/>
                      </a:lnTo>
                      <a:lnTo>
                        <a:pt x="1372" y="313"/>
                      </a:lnTo>
                      <a:lnTo>
                        <a:pt x="1364" y="309"/>
                      </a:lnTo>
                      <a:lnTo>
                        <a:pt x="1356" y="305"/>
                      </a:lnTo>
                      <a:lnTo>
                        <a:pt x="1349" y="305"/>
                      </a:lnTo>
                      <a:lnTo>
                        <a:pt x="1341" y="301"/>
                      </a:lnTo>
                      <a:lnTo>
                        <a:pt x="1333" y="297"/>
                      </a:lnTo>
                      <a:lnTo>
                        <a:pt x="1321" y="293"/>
                      </a:lnTo>
                      <a:lnTo>
                        <a:pt x="1309" y="289"/>
                      </a:lnTo>
                      <a:lnTo>
                        <a:pt x="1298" y="289"/>
                      </a:lnTo>
                      <a:lnTo>
                        <a:pt x="1290" y="285"/>
                      </a:lnTo>
                      <a:lnTo>
                        <a:pt x="1282" y="282"/>
                      </a:lnTo>
                      <a:lnTo>
                        <a:pt x="1278" y="282"/>
                      </a:lnTo>
                      <a:lnTo>
                        <a:pt x="1274" y="282"/>
                      </a:lnTo>
                      <a:lnTo>
                        <a:pt x="1266" y="278"/>
                      </a:lnTo>
                      <a:lnTo>
                        <a:pt x="1259" y="274"/>
                      </a:lnTo>
                      <a:lnTo>
                        <a:pt x="1255" y="274"/>
                      </a:lnTo>
                      <a:lnTo>
                        <a:pt x="1247" y="274"/>
                      </a:lnTo>
                      <a:lnTo>
                        <a:pt x="1243" y="274"/>
                      </a:lnTo>
                      <a:lnTo>
                        <a:pt x="1235" y="270"/>
                      </a:lnTo>
                      <a:lnTo>
                        <a:pt x="1227" y="270"/>
                      </a:lnTo>
                      <a:lnTo>
                        <a:pt x="1223" y="266"/>
                      </a:lnTo>
                      <a:lnTo>
                        <a:pt x="1216" y="266"/>
                      </a:lnTo>
                      <a:lnTo>
                        <a:pt x="1208" y="266"/>
                      </a:lnTo>
                      <a:lnTo>
                        <a:pt x="1200" y="262"/>
                      </a:lnTo>
                      <a:lnTo>
                        <a:pt x="1192" y="262"/>
                      </a:lnTo>
                      <a:lnTo>
                        <a:pt x="1188" y="262"/>
                      </a:lnTo>
                      <a:lnTo>
                        <a:pt x="1177" y="258"/>
                      </a:lnTo>
                      <a:lnTo>
                        <a:pt x="1173" y="258"/>
                      </a:lnTo>
                      <a:lnTo>
                        <a:pt x="1165" y="254"/>
                      </a:lnTo>
                      <a:lnTo>
                        <a:pt x="1157" y="254"/>
                      </a:lnTo>
                      <a:lnTo>
                        <a:pt x="1149" y="254"/>
                      </a:lnTo>
                      <a:lnTo>
                        <a:pt x="1141" y="250"/>
                      </a:lnTo>
                      <a:lnTo>
                        <a:pt x="1134" y="250"/>
                      </a:lnTo>
                      <a:lnTo>
                        <a:pt x="1126" y="250"/>
                      </a:lnTo>
                      <a:lnTo>
                        <a:pt x="1118" y="246"/>
                      </a:lnTo>
                      <a:lnTo>
                        <a:pt x="1110" y="246"/>
                      </a:lnTo>
                      <a:lnTo>
                        <a:pt x="1102" y="246"/>
                      </a:lnTo>
                      <a:lnTo>
                        <a:pt x="1094" y="246"/>
                      </a:lnTo>
                      <a:lnTo>
                        <a:pt x="1083" y="242"/>
                      </a:lnTo>
                      <a:lnTo>
                        <a:pt x="1079" y="242"/>
                      </a:lnTo>
                      <a:lnTo>
                        <a:pt x="1067" y="239"/>
                      </a:lnTo>
                      <a:lnTo>
                        <a:pt x="1059" y="239"/>
                      </a:lnTo>
                      <a:lnTo>
                        <a:pt x="1048" y="239"/>
                      </a:lnTo>
                      <a:lnTo>
                        <a:pt x="1040" y="239"/>
                      </a:lnTo>
                      <a:lnTo>
                        <a:pt x="1032" y="239"/>
                      </a:lnTo>
                      <a:lnTo>
                        <a:pt x="1024" y="239"/>
                      </a:lnTo>
                      <a:lnTo>
                        <a:pt x="1016" y="239"/>
                      </a:lnTo>
                      <a:lnTo>
                        <a:pt x="1005" y="235"/>
                      </a:lnTo>
                      <a:lnTo>
                        <a:pt x="997" y="235"/>
                      </a:lnTo>
                      <a:lnTo>
                        <a:pt x="989" y="235"/>
                      </a:lnTo>
                      <a:lnTo>
                        <a:pt x="989" y="231"/>
                      </a:lnTo>
                      <a:lnTo>
                        <a:pt x="989" y="223"/>
                      </a:lnTo>
                      <a:lnTo>
                        <a:pt x="993" y="215"/>
                      </a:lnTo>
                      <a:lnTo>
                        <a:pt x="993" y="211"/>
                      </a:lnTo>
                      <a:lnTo>
                        <a:pt x="997" y="199"/>
                      </a:lnTo>
                      <a:lnTo>
                        <a:pt x="1001" y="196"/>
                      </a:lnTo>
                      <a:lnTo>
                        <a:pt x="1001" y="188"/>
                      </a:lnTo>
                      <a:lnTo>
                        <a:pt x="1005" y="180"/>
                      </a:lnTo>
                      <a:lnTo>
                        <a:pt x="1005" y="176"/>
                      </a:lnTo>
                      <a:lnTo>
                        <a:pt x="1008" y="164"/>
                      </a:lnTo>
                      <a:lnTo>
                        <a:pt x="1008" y="160"/>
                      </a:lnTo>
                      <a:lnTo>
                        <a:pt x="1016" y="153"/>
                      </a:lnTo>
                      <a:lnTo>
                        <a:pt x="1016" y="145"/>
                      </a:lnTo>
                      <a:lnTo>
                        <a:pt x="1020" y="137"/>
                      </a:lnTo>
                      <a:lnTo>
                        <a:pt x="1020" y="129"/>
                      </a:lnTo>
                      <a:lnTo>
                        <a:pt x="1024" y="121"/>
                      </a:lnTo>
                      <a:lnTo>
                        <a:pt x="1028" y="113"/>
                      </a:lnTo>
                      <a:lnTo>
                        <a:pt x="1028" y="106"/>
                      </a:lnTo>
                      <a:lnTo>
                        <a:pt x="1032" y="98"/>
                      </a:lnTo>
                      <a:lnTo>
                        <a:pt x="1036" y="90"/>
                      </a:lnTo>
                      <a:lnTo>
                        <a:pt x="1036" y="82"/>
                      </a:lnTo>
                      <a:lnTo>
                        <a:pt x="1040" y="74"/>
                      </a:lnTo>
                      <a:lnTo>
                        <a:pt x="1044" y="67"/>
                      </a:lnTo>
                      <a:lnTo>
                        <a:pt x="1044" y="59"/>
                      </a:lnTo>
                      <a:lnTo>
                        <a:pt x="1048" y="51"/>
                      </a:lnTo>
                      <a:lnTo>
                        <a:pt x="1048" y="43"/>
                      </a:lnTo>
                      <a:lnTo>
                        <a:pt x="1055" y="35"/>
                      </a:lnTo>
                      <a:lnTo>
                        <a:pt x="1055" y="31"/>
                      </a:lnTo>
                      <a:lnTo>
                        <a:pt x="1059" y="20"/>
                      </a:lnTo>
                      <a:lnTo>
                        <a:pt x="1059" y="16"/>
                      </a:lnTo>
                      <a:lnTo>
                        <a:pt x="1063" y="8"/>
                      </a:lnTo>
                      <a:lnTo>
                        <a:pt x="1067" y="0"/>
                      </a:lnTo>
                      <a:lnTo>
                        <a:pt x="1079" y="0"/>
                      </a:lnTo>
                      <a:lnTo>
                        <a:pt x="1094" y="0"/>
                      </a:lnTo>
                      <a:lnTo>
                        <a:pt x="1110" y="4"/>
                      </a:lnTo>
                      <a:lnTo>
                        <a:pt x="1122" y="8"/>
                      </a:lnTo>
                      <a:lnTo>
                        <a:pt x="1137" y="8"/>
                      </a:lnTo>
                      <a:lnTo>
                        <a:pt x="1153" y="8"/>
                      </a:lnTo>
                      <a:lnTo>
                        <a:pt x="1165" y="12"/>
                      </a:lnTo>
                      <a:lnTo>
                        <a:pt x="1180" y="16"/>
                      </a:lnTo>
                      <a:lnTo>
                        <a:pt x="1192" y="16"/>
                      </a:lnTo>
                      <a:lnTo>
                        <a:pt x="1208" y="20"/>
                      </a:lnTo>
                      <a:lnTo>
                        <a:pt x="1223" y="20"/>
                      </a:lnTo>
                      <a:lnTo>
                        <a:pt x="1235" y="24"/>
                      </a:lnTo>
                      <a:lnTo>
                        <a:pt x="1247" y="27"/>
                      </a:lnTo>
                      <a:lnTo>
                        <a:pt x="1263" y="31"/>
                      </a:lnTo>
                      <a:lnTo>
                        <a:pt x="1278" y="31"/>
                      </a:lnTo>
                      <a:lnTo>
                        <a:pt x="1290" y="35"/>
                      </a:lnTo>
                      <a:lnTo>
                        <a:pt x="1302" y="39"/>
                      </a:lnTo>
                      <a:lnTo>
                        <a:pt x="1317" y="43"/>
                      </a:lnTo>
                      <a:lnTo>
                        <a:pt x="1329" y="43"/>
                      </a:lnTo>
                      <a:lnTo>
                        <a:pt x="1341" y="47"/>
                      </a:lnTo>
                      <a:lnTo>
                        <a:pt x="1352" y="51"/>
                      </a:lnTo>
                      <a:lnTo>
                        <a:pt x="1368" y="55"/>
                      </a:lnTo>
                      <a:lnTo>
                        <a:pt x="1380" y="59"/>
                      </a:lnTo>
                      <a:lnTo>
                        <a:pt x="1392" y="63"/>
                      </a:lnTo>
                      <a:lnTo>
                        <a:pt x="1403" y="67"/>
                      </a:lnTo>
                      <a:lnTo>
                        <a:pt x="1415" y="70"/>
                      </a:lnTo>
                      <a:lnTo>
                        <a:pt x="1427" y="74"/>
                      </a:lnTo>
                      <a:lnTo>
                        <a:pt x="1438" y="78"/>
                      </a:lnTo>
                      <a:lnTo>
                        <a:pt x="1450" y="82"/>
                      </a:lnTo>
                      <a:lnTo>
                        <a:pt x="1458" y="90"/>
                      </a:lnTo>
                      <a:lnTo>
                        <a:pt x="1470" y="94"/>
                      </a:lnTo>
                      <a:lnTo>
                        <a:pt x="1481" y="98"/>
                      </a:lnTo>
                      <a:lnTo>
                        <a:pt x="1493" y="102"/>
                      </a:lnTo>
                      <a:lnTo>
                        <a:pt x="1501" y="110"/>
                      </a:lnTo>
                      <a:lnTo>
                        <a:pt x="1513" y="113"/>
                      </a:lnTo>
                      <a:lnTo>
                        <a:pt x="1521" y="117"/>
                      </a:lnTo>
                      <a:lnTo>
                        <a:pt x="1528" y="125"/>
                      </a:lnTo>
                      <a:lnTo>
                        <a:pt x="1536" y="129"/>
                      </a:lnTo>
                      <a:lnTo>
                        <a:pt x="1548" y="137"/>
                      </a:lnTo>
                      <a:lnTo>
                        <a:pt x="1556" y="141"/>
                      </a:lnTo>
                      <a:lnTo>
                        <a:pt x="1564" y="149"/>
                      </a:lnTo>
                      <a:lnTo>
                        <a:pt x="1571" y="153"/>
                      </a:lnTo>
                      <a:lnTo>
                        <a:pt x="1579" y="160"/>
                      </a:lnTo>
                      <a:lnTo>
                        <a:pt x="1587" y="164"/>
                      </a:lnTo>
                      <a:lnTo>
                        <a:pt x="1595" y="172"/>
                      </a:lnTo>
                      <a:lnTo>
                        <a:pt x="1603" y="180"/>
                      </a:lnTo>
                      <a:lnTo>
                        <a:pt x="1607" y="184"/>
                      </a:lnTo>
                      <a:lnTo>
                        <a:pt x="1614" y="196"/>
                      </a:lnTo>
                      <a:lnTo>
                        <a:pt x="1622" y="199"/>
                      </a:lnTo>
                      <a:lnTo>
                        <a:pt x="1626" y="207"/>
                      </a:lnTo>
                      <a:lnTo>
                        <a:pt x="1630" y="215"/>
                      </a:lnTo>
                      <a:lnTo>
                        <a:pt x="1634" y="219"/>
                      </a:lnTo>
                      <a:lnTo>
                        <a:pt x="1642" y="227"/>
                      </a:lnTo>
                      <a:lnTo>
                        <a:pt x="1646" y="235"/>
                      </a:lnTo>
                      <a:lnTo>
                        <a:pt x="1646" y="246"/>
                      </a:lnTo>
                      <a:lnTo>
                        <a:pt x="1650" y="254"/>
                      </a:lnTo>
                      <a:lnTo>
                        <a:pt x="1653" y="262"/>
                      </a:lnTo>
                      <a:lnTo>
                        <a:pt x="1657" y="270"/>
                      </a:lnTo>
                      <a:lnTo>
                        <a:pt x="1657" y="278"/>
                      </a:lnTo>
                      <a:lnTo>
                        <a:pt x="1661" y="285"/>
                      </a:lnTo>
                      <a:lnTo>
                        <a:pt x="1661" y="293"/>
                      </a:lnTo>
                      <a:lnTo>
                        <a:pt x="1665" y="305"/>
                      </a:lnTo>
                      <a:lnTo>
                        <a:pt x="1665" y="313"/>
                      </a:lnTo>
                      <a:lnTo>
                        <a:pt x="1665" y="324"/>
                      </a:lnTo>
                      <a:lnTo>
                        <a:pt x="1665" y="336"/>
                      </a:lnTo>
                      <a:lnTo>
                        <a:pt x="1665" y="344"/>
                      </a:lnTo>
                      <a:lnTo>
                        <a:pt x="1661" y="356"/>
                      </a:lnTo>
                      <a:lnTo>
                        <a:pt x="1661" y="367"/>
                      </a:lnTo>
                      <a:lnTo>
                        <a:pt x="1657" y="375"/>
                      </a:lnTo>
                      <a:lnTo>
                        <a:pt x="1653" y="387"/>
                      </a:lnTo>
                      <a:lnTo>
                        <a:pt x="1650" y="395"/>
                      </a:lnTo>
                      <a:lnTo>
                        <a:pt x="1646" y="407"/>
                      </a:lnTo>
                      <a:lnTo>
                        <a:pt x="1638" y="414"/>
                      </a:lnTo>
                      <a:lnTo>
                        <a:pt x="1634" y="426"/>
                      </a:lnTo>
                      <a:lnTo>
                        <a:pt x="1626" y="434"/>
                      </a:lnTo>
                      <a:lnTo>
                        <a:pt x="1622" y="446"/>
                      </a:lnTo>
                      <a:lnTo>
                        <a:pt x="1610" y="453"/>
                      </a:lnTo>
                      <a:lnTo>
                        <a:pt x="1607" y="461"/>
                      </a:lnTo>
                      <a:lnTo>
                        <a:pt x="1595" y="469"/>
                      </a:lnTo>
                      <a:lnTo>
                        <a:pt x="1587" y="477"/>
                      </a:lnTo>
                      <a:lnTo>
                        <a:pt x="1575" y="485"/>
                      </a:lnTo>
                      <a:lnTo>
                        <a:pt x="1567" y="493"/>
                      </a:lnTo>
                      <a:lnTo>
                        <a:pt x="1556" y="500"/>
                      </a:lnTo>
                      <a:lnTo>
                        <a:pt x="1548" y="508"/>
                      </a:lnTo>
                      <a:lnTo>
                        <a:pt x="1536" y="516"/>
                      </a:lnTo>
                      <a:lnTo>
                        <a:pt x="1524" y="524"/>
                      </a:lnTo>
                      <a:lnTo>
                        <a:pt x="1513" y="528"/>
                      </a:lnTo>
                      <a:lnTo>
                        <a:pt x="1501" y="536"/>
                      </a:lnTo>
                      <a:lnTo>
                        <a:pt x="1489" y="543"/>
                      </a:lnTo>
                      <a:lnTo>
                        <a:pt x="1478" y="547"/>
                      </a:lnTo>
                      <a:lnTo>
                        <a:pt x="1462" y="555"/>
                      </a:lnTo>
                      <a:lnTo>
                        <a:pt x="1450" y="563"/>
                      </a:lnTo>
                      <a:lnTo>
                        <a:pt x="1435" y="567"/>
                      </a:lnTo>
                      <a:lnTo>
                        <a:pt x="1423" y="575"/>
                      </a:lnTo>
                      <a:lnTo>
                        <a:pt x="1407" y="579"/>
                      </a:lnTo>
                      <a:lnTo>
                        <a:pt x="1392" y="582"/>
                      </a:lnTo>
                      <a:lnTo>
                        <a:pt x="1376" y="586"/>
                      </a:lnTo>
                      <a:lnTo>
                        <a:pt x="1360" y="594"/>
                      </a:lnTo>
                      <a:lnTo>
                        <a:pt x="1345" y="594"/>
                      </a:lnTo>
                      <a:lnTo>
                        <a:pt x="1329" y="602"/>
                      </a:lnTo>
                      <a:lnTo>
                        <a:pt x="1313" y="602"/>
                      </a:lnTo>
                      <a:lnTo>
                        <a:pt x="1298" y="610"/>
                      </a:lnTo>
                      <a:lnTo>
                        <a:pt x="1278" y="614"/>
                      </a:lnTo>
                      <a:lnTo>
                        <a:pt x="1263" y="614"/>
                      </a:lnTo>
                      <a:lnTo>
                        <a:pt x="1247" y="618"/>
                      </a:lnTo>
                      <a:lnTo>
                        <a:pt x="1227" y="622"/>
                      </a:lnTo>
                      <a:lnTo>
                        <a:pt x="1212" y="622"/>
                      </a:lnTo>
                      <a:lnTo>
                        <a:pt x="1192" y="629"/>
                      </a:lnTo>
                      <a:lnTo>
                        <a:pt x="1177" y="629"/>
                      </a:lnTo>
                      <a:lnTo>
                        <a:pt x="1157" y="633"/>
                      </a:lnTo>
                      <a:lnTo>
                        <a:pt x="1141" y="637"/>
                      </a:lnTo>
                      <a:lnTo>
                        <a:pt x="1122" y="637"/>
                      </a:lnTo>
                      <a:lnTo>
                        <a:pt x="1106" y="641"/>
                      </a:lnTo>
                      <a:lnTo>
                        <a:pt x="1087" y="641"/>
                      </a:lnTo>
                      <a:lnTo>
                        <a:pt x="1067" y="641"/>
                      </a:lnTo>
                      <a:lnTo>
                        <a:pt x="1048" y="649"/>
                      </a:lnTo>
                      <a:lnTo>
                        <a:pt x="1032" y="649"/>
                      </a:lnTo>
                      <a:lnTo>
                        <a:pt x="1016" y="649"/>
                      </a:lnTo>
                      <a:lnTo>
                        <a:pt x="993" y="653"/>
                      </a:lnTo>
                      <a:lnTo>
                        <a:pt x="977" y="653"/>
                      </a:lnTo>
                      <a:lnTo>
                        <a:pt x="962" y="653"/>
                      </a:lnTo>
                      <a:lnTo>
                        <a:pt x="938" y="653"/>
                      </a:lnTo>
                      <a:lnTo>
                        <a:pt x="922" y="653"/>
                      </a:lnTo>
                      <a:lnTo>
                        <a:pt x="907" y="657"/>
                      </a:lnTo>
                      <a:lnTo>
                        <a:pt x="883" y="657"/>
                      </a:lnTo>
                      <a:lnTo>
                        <a:pt x="868" y="657"/>
                      </a:lnTo>
                      <a:lnTo>
                        <a:pt x="852" y="657"/>
                      </a:lnTo>
                      <a:lnTo>
                        <a:pt x="833" y="657"/>
                      </a:lnTo>
                      <a:lnTo>
                        <a:pt x="813" y="657"/>
                      </a:lnTo>
                      <a:lnTo>
                        <a:pt x="797" y="657"/>
                      </a:lnTo>
                      <a:lnTo>
                        <a:pt x="774" y="657"/>
                      </a:lnTo>
                      <a:lnTo>
                        <a:pt x="758" y="657"/>
                      </a:lnTo>
                      <a:lnTo>
                        <a:pt x="743" y="653"/>
                      </a:lnTo>
                      <a:lnTo>
                        <a:pt x="723" y="653"/>
                      </a:lnTo>
                      <a:lnTo>
                        <a:pt x="703" y="653"/>
                      </a:lnTo>
                      <a:lnTo>
                        <a:pt x="688" y="653"/>
                      </a:lnTo>
                      <a:lnTo>
                        <a:pt x="668" y="653"/>
                      </a:lnTo>
                      <a:lnTo>
                        <a:pt x="649" y="649"/>
                      </a:lnTo>
                      <a:lnTo>
                        <a:pt x="629" y="649"/>
                      </a:lnTo>
                      <a:lnTo>
                        <a:pt x="614" y="649"/>
                      </a:lnTo>
                      <a:lnTo>
                        <a:pt x="594" y="641"/>
                      </a:lnTo>
                      <a:lnTo>
                        <a:pt x="578" y="641"/>
                      </a:lnTo>
                      <a:lnTo>
                        <a:pt x="559" y="641"/>
                      </a:lnTo>
                      <a:lnTo>
                        <a:pt x="539" y="637"/>
                      </a:lnTo>
                      <a:lnTo>
                        <a:pt x="524" y="637"/>
                      </a:lnTo>
                      <a:lnTo>
                        <a:pt x="504" y="633"/>
                      </a:lnTo>
                      <a:lnTo>
                        <a:pt x="488" y="629"/>
                      </a:lnTo>
                      <a:lnTo>
                        <a:pt x="469" y="629"/>
                      </a:lnTo>
                      <a:lnTo>
                        <a:pt x="449" y="622"/>
                      </a:lnTo>
                      <a:lnTo>
                        <a:pt x="434" y="622"/>
                      </a:lnTo>
                      <a:lnTo>
                        <a:pt x="418" y="618"/>
                      </a:lnTo>
                      <a:lnTo>
                        <a:pt x="399" y="614"/>
                      </a:lnTo>
                      <a:lnTo>
                        <a:pt x="383" y="614"/>
                      </a:lnTo>
                      <a:lnTo>
                        <a:pt x="363" y="610"/>
                      </a:lnTo>
                      <a:lnTo>
                        <a:pt x="348" y="602"/>
                      </a:lnTo>
                      <a:lnTo>
                        <a:pt x="332" y="602"/>
                      </a:lnTo>
                      <a:lnTo>
                        <a:pt x="316" y="594"/>
                      </a:lnTo>
                      <a:lnTo>
                        <a:pt x="301" y="594"/>
                      </a:lnTo>
                      <a:lnTo>
                        <a:pt x="285" y="586"/>
                      </a:lnTo>
                      <a:lnTo>
                        <a:pt x="273" y="582"/>
                      </a:lnTo>
                      <a:lnTo>
                        <a:pt x="254" y="579"/>
                      </a:lnTo>
                      <a:lnTo>
                        <a:pt x="242" y="575"/>
                      </a:lnTo>
                      <a:lnTo>
                        <a:pt x="227" y="567"/>
                      </a:lnTo>
                      <a:lnTo>
                        <a:pt x="215" y="563"/>
                      </a:lnTo>
                      <a:lnTo>
                        <a:pt x="199" y="555"/>
                      </a:lnTo>
                      <a:lnTo>
                        <a:pt x="187" y="547"/>
                      </a:lnTo>
                      <a:lnTo>
                        <a:pt x="176" y="543"/>
                      </a:lnTo>
                      <a:lnTo>
                        <a:pt x="160" y="536"/>
                      </a:lnTo>
                      <a:lnTo>
                        <a:pt x="148" y="528"/>
                      </a:lnTo>
                      <a:lnTo>
                        <a:pt x="137" y="524"/>
                      </a:lnTo>
                      <a:lnTo>
                        <a:pt x="125" y="516"/>
                      </a:lnTo>
                      <a:lnTo>
                        <a:pt x="113" y="508"/>
                      </a:lnTo>
                      <a:lnTo>
                        <a:pt x="105" y="500"/>
                      </a:lnTo>
                      <a:lnTo>
                        <a:pt x="94" y="493"/>
                      </a:lnTo>
                      <a:lnTo>
                        <a:pt x="86" y="485"/>
                      </a:lnTo>
                      <a:lnTo>
                        <a:pt x="74" y="477"/>
                      </a:lnTo>
                      <a:lnTo>
                        <a:pt x="66" y="469"/>
                      </a:lnTo>
                      <a:lnTo>
                        <a:pt x="58" y="461"/>
                      </a:lnTo>
                      <a:lnTo>
                        <a:pt x="51" y="453"/>
                      </a:lnTo>
                      <a:lnTo>
                        <a:pt x="43" y="446"/>
                      </a:lnTo>
                      <a:lnTo>
                        <a:pt x="35" y="434"/>
                      </a:lnTo>
                      <a:lnTo>
                        <a:pt x="31" y="426"/>
                      </a:lnTo>
                      <a:lnTo>
                        <a:pt x="23" y="414"/>
                      </a:lnTo>
                      <a:lnTo>
                        <a:pt x="19" y="407"/>
                      </a:lnTo>
                      <a:lnTo>
                        <a:pt x="15" y="395"/>
                      </a:lnTo>
                      <a:lnTo>
                        <a:pt x="12" y="387"/>
                      </a:lnTo>
                      <a:lnTo>
                        <a:pt x="8" y="375"/>
                      </a:lnTo>
                      <a:lnTo>
                        <a:pt x="4" y="367"/>
                      </a:lnTo>
                      <a:lnTo>
                        <a:pt x="0" y="356"/>
                      </a:lnTo>
                      <a:lnTo>
                        <a:pt x="0" y="344"/>
                      </a:lnTo>
                      <a:lnTo>
                        <a:pt x="0" y="336"/>
                      </a:lnTo>
                      <a:lnTo>
                        <a:pt x="0" y="324"/>
                      </a:lnTo>
                      <a:lnTo>
                        <a:pt x="0" y="317"/>
                      </a:lnTo>
                      <a:lnTo>
                        <a:pt x="0" y="313"/>
                      </a:lnTo>
                      <a:lnTo>
                        <a:pt x="0" y="305"/>
                      </a:lnTo>
                      <a:lnTo>
                        <a:pt x="0" y="301"/>
                      </a:lnTo>
                      <a:lnTo>
                        <a:pt x="0" y="289"/>
                      </a:lnTo>
                      <a:lnTo>
                        <a:pt x="4" y="282"/>
                      </a:lnTo>
                      <a:lnTo>
                        <a:pt x="4" y="270"/>
                      </a:lnTo>
                      <a:lnTo>
                        <a:pt x="8" y="262"/>
                      </a:lnTo>
                      <a:lnTo>
                        <a:pt x="12" y="254"/>
                      </a:lnTo>
                      <a:lnTo>
                        <a:pt x="15" y="246"/>
                      </a:lnTo>
                      <a:lnTo>
                        <a:pt x="19" y="235"/>
                      </a:lnTo>
                      <a:lnTo>
                        <a:pt x="23" y="227"/>
                      </a:lnTo>
                      <a:lnTo>
                        <a:pt x="31" y="219"/>
                      </a:lnTo>
                      <a:lnTo>
                        <a:pt x="35" y="211"/>
                      </a:lnTo>
                      <a:lnTo>
                        <a:pt x="39" y="199"/>
                      </a:lnTo>
                      <a:lnTo>
                        <a:pt x="51" y="192"/>
                      </a:lnTo>
                      <a:lnTo>
                        <a:pt x="55" y="184"/>
                      </a:lnTo>
                      <a:lnTo>
                        <a:pt x="66" y="180"/>
                      </a:lnTo>
                      <a:lnTo>
                        <a:pt x="66" y="18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167"/>
                <p:cNvSpPr>
                  <a:spLocks/>
                </p:cNvSpPr>
                <p:nvPr/>
              </p:nvSpPr>
              <p:spPr bwMode="auto">
                <a:xfrm>
                  <a:off x="3632" y="-617"/>
                  <a:ext cx="532" cy="262"/>
                </a:xfrm>
                <a:custGeom>
                  <a:avLst/>
                  <a:gdLst/>
                  <a:ahLst/>
                  <a:cxnLst>
                    <a:cxn ang="0">
                      <a:pos x="368" y="0"/>
                    </a:cxn>
                    <a:cxn ang="0">
                      <a:pos x="395" y="0"/>
                    </a:cxn>
                    <a:cxn ang="0">
                      <a:pos x="427" y="0"/>
                    </a:cxn>
                    <a:cxn ang="0">
                      <a:pos x="454" y="4"/>
                    </a:cxn>
                    <a:cxn ang="0">
                      <a:pos x="485" y="4"/>
                    </a:cxn>
                    <a:cxn ang="0">
                      <a:pos x="513" y="4"/>
                    </a:cxn>
                    <a:cxn ang="0">
                      <a:pos x="528" y="24"/>
                    </a:cxn>
                    <a:cxn ang="0">
                      <a:pos x="513" y="63"/>
                    </a:cxn>
                    <a:cxn ang="0">
                      <a:pos x="497" y="102"/>
                    </a:cxn>
                    <a:cxn ang="0">
                      <a:pos x="481" y="141"/>
                    </a:cxn>
                    <a:cxn ang="0">
                      <a:pos x="474" y="176"/>
                    </a:cxn>
                    <a:cxn ang="0">
                      <a:pos x="458" y="211"/>
                    </a:cxn>
                    <a:cxn ang="0">
                      <a:pos x="450" y="247"/>
                    </a:cxn>
                    <a:cxn ang="0">
                      <a:pos x="415" y="243"/>
                    </a:cxn>
                    <a:cxn ang="0">
                      <a:pos x="384" y="243"/>
                    </a:cxn>
                    <a:cxn ang="0">
                      <a:pos x="352" y="243"/>
                    </a:cxn>
                    <a:cxn ang="0">
                      <a:pos x="305" y="243"/>
                    </a:cxn>
                    <a:cxn ang="0">
                      <a:pos x="258" y="243"/>
                    </a:cxn>
                    <a:cxn ang="0">
                      <a:pos x="212" y="247"/>
                    </a:cxn>
                    <a:cxn ang="0">
                      <a:pos x="169" y="247"/>
                    </a:cxn>
                    <a:cxn ang="0">
                      <a:pos x="129" y="251"/>
                    </a:cxn>
                    <a:cxn ang="0">
                      <a:pos x="90" y="258"/>
                    </a:cxn>
                    <a:cxn ang="0">
                      <a:pos x="79" y="251"/>
                    </a:cxn>
                    <a:cxn ang="0">
                      <a:pos x="98" y="223"/>
                    </a:cxn>
                    <a:cxn ang="0">
                      <a:pos x="102" y="192"/>
                    </a:cxn>
                    <a:cxn ang="0">
                      <a:pos x="98" y="168"/>
                    </a:cxn>
                    <a:cxn ang="0">
                      <a:pos x="137" y="153"/>
                    </a:cxn>
                    <a:cxn ang="0">
                      <a:pos x="157" y="122"/>
                    </a:cxn>
                    <a:cxn ang="0">
                      <a:pos x="149" y="98"/>
                    </a:cxn>
                    <a:cxn ang="0">
                      <a:pos x="118" y="71"/>
                    </a:cxn>
                    <a:cxn ang="0">
                      <a:pos x="79" y="51"/>
                    </a:cxn>
                    <a:cxn ang="0">
                      <a:pos x="40" y="36"/>
                    </a:cxn>
                    <a:cxn ang="0">
                      <a:pos x="0" y="28"/>
                    </a:cxn>
                    <a:cxn ang="0">
                      <a:pos x="32" y="20"/>
                    </a:cxn>
                    <a:cxn ang="0">
                      <a:pos x="63" y="16"/>
                    </a:cxn>
                    <a:cxn ang="0">
                      <a:pos x="94" y="12"/>
                    </a:cxn>
                    <a:cxn ang="0">
                      <a:pos x="129" y="8"/>
                    </a:cxn>
                    <a:cxn ang="0">
                      <a:pos x="157" y="8"/>
                    </a:cxn>
                    <a:cxn ang="0">
                      <a:pos x="192" y="4"/>
                    </a:cxn>
                    <a:cxn ang="0">
                      <a:pos x="200" y="20"/>
                    </a:cxn>
                    <a:cxn ang="0">
                      <a:pos x="200" y="51"/>
                    </a:cxn>
                    <a:cxn ang="0">
                      <a:pos x="204" y="82"/>
                    </a:cxn>
                    <a:cxn ang="0">
                      <a:pos x="212" y="114"/>
                    </a:cxn>
                    <a:cxn ang="0">
                      <a:pos x="223" y="141"/>
                    </a:cxn>
                    <a:cxn ang="0">
                      <a:pos x="231" y="172"/>
                    </a:cxn>
                    <a:cxn ang="0">
                      <a:pos x="247" y="192"/>
                    </a:cxn>
                    <a:cxn ang="0">
                      <a:pos x="282" y="204"/>
                    </a:cxn>
                    <a:cxn ang="0">
                      <a:pos x="305" y="188"/>
                    </a:cxn>
                    <a:cxn ang="0">
                      <a:pos x="317" y="149"/>
                    </a:cxn>
                    <a:cxn ang="0">
                      <a:pos x="298" y="110"/>
                    </a:cxn>
                    <a:cxn ang="0">
                      <a:pos x="298" y="59"/>
                    </a:cxn>
                    <a:cxn ang="0">
                      <a:pos x="298" y="12"/>
                    </a:cxn>
                    <a:cxn ang="0">
                      <a:pos x="321" y="0"/>
                    </a:cxn>
                    <a:cxn ang="0">
                      <a:pos x="345" y="0"/>
                    </a:cxn>
                  </a:cxnLst>
                  <a:rect l="0" t="0" r="r" b="b"/>
                  <a:pathLst>
                    <a:path w="532" h="262">
                      <a:moveTo>
                        <a:pt x="345" y="0"/>
                      </a:moveTo>
                      <a:lnTo>
                        <a:pt x="348" y="0"/>
                      </a:lnTo>
                      <a:lnTo>
                        <a:pt x="356" y="0"/>
                      </a:lnTo>
                      <a:lnTo>
                        <a:pt x="364" y="0"/>
                      </a:lnTo>
                      <a:lnTo>
                        <a:pt x="368" y="0"/>
                      </a:lnTo>
                      <a:lnTo>
                        <a:pt x="372" y="0"/>
                      </a:lnTo>
                      <a:lnTo>
                        <a:pt x="376" y="0"/>
                      </a:lnTo>
                      <a:lnTo>
                        <a:pt x="384" y="0"/>
                      </a:lnTo>
                      <a:lnTo>
                        <a:pt x="391" y="0"/>
                      </a:lnTo>
                      <a:lnTo>
                        <a:pt x="395" y="0"/>
                      </a:lnTo>
                      <a:lnTo>
                        <a:pt x="403" y="0"/>
                      </a:lnTo>
                      <a:lnTo>
                        <a:pt x="407" y="0"/>
                      </a:lnTo>
                      <a:lnTo>
                        <a:pt x="411" y="0"/>
                      </a:lnTo>
                      <a:lnTo>
                        <a:pt x="419" y="0"/>
                      </a:lnTo>
                      <a:lnTo>
                        <a:pt x="427" y="0"/>
                      </a:lnTo>
                      <a:lnTo>
                        <a:pt x="431" y="0"/>
                      </a:lnTo>
                      <a:lnTo>
                        <a:pt x="438" y="4"/>
                      </a:lnTo>
                      <a:lnTo>
                        <a:pt x="442" y="4"/>
                      </a:lnTo>
                      <a:lnTo>
                        <a:pt x="450" y="4"/>
                      </a:lnTo>
                      <a:lnTo>
                        <a:pt x="454" y="4"/>
                      </a:lnTo>
                      <a:lnTo>
                        <a:pt x="462" y="4"/>
                      </a:lnTo>
                      <a:lnTo>
                        <a:pt x="466" y="4"/>
                      </a:lnTo>
                      <a:lnTo>
                        <a:pt x="474" y="4"/>
                      </a:lnTo>
                      <a:lnTo>
                        <a:pt x="477" y="4"/>
                      </a:lnTo>
                      <a:lnTo>
                        <a:pt x="485" y="4"/>
                      </a:lnTo>
                      <a:lnTo>
                        <a:pt x="493" y="4"/>
                      </a:lnTo>
                      <a:lnTo>
                        <a:pt x="497" y="4"/>
                      </a:lnTo>
                      <a:lnTo>
                        <a:pt x="501" y="4"/>
                      </a:lnTo>
                      <a:lnTo>
                        <a:pt x="509" y="4"/>
                      </a:lnTo>
                      <a:lnTo>
                        <a:pt x="513" y="4"/>
                      </a:lnTo>
                      <a:lnTo>
                        <a:pt x="520" y="8"/>
                      </a:lnTo>
                      <a:lnTo>
                        <a:pt x="528" y="8"/>
                      </a:lnTo>
                      <a:lnTo>
                        <a:pt x="532" y="8"/>
                      </a:lnTo>
                      <a:lnTo>
                        <a:pt x="528" y="12"/>
                      </a:lnTo>
                      <a:lnTo>
                        <a:pt x="528" y="24"/>
                      </a:lnTo>
                      <a:lnTo>
                        <a:pt x="520" y="32"/>
                      </a:lnTo>
                      <a:lnTo>
                        <a:pt x="520" y="39"/>
                      </a:lnTo>
                      <a:lnTo>
                        <a:pt x="517" y="47"/>
                      </a:lnTo>
                      <a:lnTo>
                        <a:pt x="513" y="55"/>
                      </a:lnTo>
                      <a:lnTo>
                        <a:pt x="513" y="63"/>
                      </a:lnTo>
                      <a:lnTo>
                        <a:pt x="509" y="71"/>
                      </a:lnTo>
                      <a:lnTo>
                        <a:pt x="505" y="79"/>
                      </a:lnTo>
                      <a:lnTo>
                        <a:pt x="501" y="86"/>
                      </a:lnTo>
                      <a:lnTo>
                        <a:pt x="501" y="94"/>
                      </a:lnTo>
                      <a:lnTo>
                        <a:pt x="497" y="102"/>
                      </a:lnTo>
                      <a:lnTo>
                        <a:pt x="493" y="110"/>
                      </a:lnTo>
                      <a:lnTo>
                        <a:pt x="493" y="118"/>
                      </a:lnTo>
                      <a:lnTo>
                        <a:pt x="489" y="125"/>
                      </a:lnTo>
                      <a:lnTo>
                        <a:pt x="485" y="133"/>
                      </a:lnTo>
                      <a:lnTo>
                        <a:pt x="481" y="141"/>
                      </a:lnTo>
                      <a:lnTo>
                        <a:pt x="481" y="149"/>
                      </a:lnTo>
                      <a:lnTo>
                        <a:pt x="477" y="157"/>
                      </a:lnTo>
                      <a:lnTo>
                        <a:pt x="477" y="165"/>
                      </a:lnTo>
                      <a:lnTo>
                        <a:pt x="474" y="172"/>
                      </a:lnTo>
                      <a:lnTo>
                        <a:pt x="474" y="176"/>
                      </a:lnTo>
                      <a:lnTo>
                        <a:pt x="466" y="184"/>
                      </a:lnTo>
                      <a:lnTo>
                        <a:pt x="466" y="192"/>
                      </a:lnTo>
                      <a:lnTo>
                        <a:pt x="462" y="200"/>
                      </a:lnTo>
                      <a:lnTo>
                        <a:pt x="462" y="208"/>
                      </a:lnTo>
                      <a:lnTo>
                        <a:pt x="458" y="211"/>
                      </a:lnTo>
                      <a:lnTo>
                        <a:pt x="458" y="219"/>
                      </a:lnTo>
                      <a:lnTo>
                        <a:pt x="454" y="227"/>
                      </a:lnTo>
                      <a:lnTo>
                        <a:pt x="450" y="231"/>
                      </a:lnTo>
                      <a:lnTo>
                        <a:pt x="450" y="239"/>
                      </a:lnTo>
                      <a:lnTo>
                        <a:pt x="450" y="247"/>
                      </a:lnTo>
                      <a:lnTo>
                        <a:pt x="442" y="243"/>
                      </a:lnTo>
                      <a:lnTo>
                        <a:pt x="434" y="243"/>
                      </a:lnTo>
                      <a:lnTo>
                        <a:pt x="427" y="243"/>
                      </a:lnTo>
                      <a:lnTo>
                        <a:pt x="423" y="243"/>
                      </a:lnTo>
                      <a:lnTo>
                        <a:pt x="415" y="243"/>
                      </a:lnTo>
                      <a:lnTo>
                        <a:pt x="411" y="243"/>
                      </a:lnTo>
                      <a:lnTo>
                        <a:pt x="403" y="243"/>
                      </a:lnTo>
                      <a:lnTo>
                        <a:pt x="395" y="243"/>
                      </a:lnTo>
                      <a:lnTo>
                        <a:pt x="391" y="243"/>
                      </a:lnTo>
                      <a:lnTo>
                        <a:pt x="384" y="243"/>
                      </a:lnTo>
                      <a:lnTo>
                        <a:pt x="376" y="243"/>
                      </a:lnTo>
                      <a:lnTo>
                        <a:pt x="372" y="243"/>
                      </a:lnTo>
                      <a:lnTo>
                        <a:pt x="364" y="243"/>
                      </a:lnTo>
                      <a:lnTo>
                        <a:pt x="356" y="243"/>
                      </a:lnTo>
                      <a:lnTo>
                        <a:pt x="352" y="243"/>
                      </a:lnTo>
                      <a:lnTo>
                        <a:pt x="345" y="243"/>
                      </a:lnTo>
                      <a:lnTo>
                        <a:pt x="333" y="243"/>
                      </a:lnTo>
                      <a:lnTo>
                        <a:pt x="325" y="243"/>
                      </a:lnTo>
                      <a:lnTo>
                        <a:pt x="313" y="243"/>
                      </a:lnTo>
                      <a:lnTo>
                        <a:pt x="305" y="243"/>
                      </a:lnTo>
                      <a:lnTo>
                        <a:pt x="294" y="243"/>
                      </a:lnTo>
                      <a:lnTo>
                        <a:pt x="286" y="243"/>
                      </a:lnTo>
                      <a:lnTo>
                        <a:pt x="278" y="243"/>
                      </a:lnTo>
                      <a:lnTo>
                        <a:pt x="266" y="243"/>
                      </a:lnTo>
                      <a:lnTo>
                        <a:pt x="258" y="243"/>
                      </a:lnTo>
                      <a:lnTo>
                        <a:pt x="247" y="243"/>
                      </a:lnTo>
                      <a:lnTo>
                        <a:pt x="239" y="243"/>
                      </a:lnTo>
                      <a:lnTo>
                        <a:pt x="231" y="243"/>
                      </a:lnTo>
                      <a:lnTo>
                        <a:pt x="223" y="243"/>
                      </a:lnTo>
                      <a:lnTo>
                        <a:pt x="212" y="247"/>
                      </a:lnTo>
                      <a:lnTo>
                        <a:pt x="204" y="247"/>
                      </a:lnTo>
                      <a:lnTo>
                        <a:pt x="200" y="247"/>
                      </a:lnTo>
                      <a:lnTo>
                        <a:pt x="188" y="247"/>
                      </a:lnTo>
                      <a:lnTo>
                        <a:pt x="180" y="247"/>
                      </a:lnTo>
                      <a:lnTo>
                        <a:pt x="169" y="247"/>
                      </a:lnTo>
                      <a:lnTo>
                        <a:pt x="165" y="251"/>
                      </a:lnTo>
                      <a:lnTo>
                        <a:pt x="153" y="251"/>
                      </a:lnTo>
                      <a:lnTo>
                        <a:pt x="145" y="251"/>
                      </a:lnTo>
                      <a:lnTo>
                        <a:pt x="137" y="251"/>
                      </a:lnTo>
                      <a:lnTo>
                        <a:pt x="129" y="251"/>
                      </a:lnTo>
                      <a:lnTo>
                        <a:pt x="122" y="251"/>
                      </a:lnTo>
                      <a:lnTo>
                        <a:pt x="114" y="254"/>
                      </a:lnTo>
                      <a:lnTo>
                        <a:pt x="106" y="254"/>
                      </a:lnTo>
                      <a:lnTo>
                        <a:pt x="98" y="258"/>
                      </a:lnTo>
                      <a:lnTo>
                        <a:pt x="90" y="258"/>
                      </a:lnTo>
                      <a:lnTo>
                        <a:pt x="83" y="258"/>
                      </a:lnTo>
                      <a:lnTo>
                        <a:pt x="79" y="258"/>
                      </a:lnTo>
                      <a:lnTo>
                        <a:pt x="71" y="262"/>
                      </a:lnTo>
                      <a:lnTo>
                        <a:pt x="75" y="254"/>
                      </a:lnTo>
                      <a:lnTo>
                        <a:pt x="79" y="251"/>
                      </a:lnTo>
                      <a:lnTo>
                        <a:pt x="83" y="243"/>
                      </a:lnTo>
                      <a:lnTo>
                        <a:pt x="90" y="239"/>
                      </a:lnTo>
                      <a:lnTo>
                        <a:pt x="94" y="231"/>
                      </a:lnTo>
                      <a:lnTo>
                        <a:pt x="98" y="227"/>
                      </a:lnTo>
                      <a:lnTo>
                        <a:pt x="98" y="223"/>
                      </a:lnTo>
                      <a:lnTo>
                        <a:pt x="102" y="215"/>
                      </a:lnTo>
                      <a:lnTo>
                        <a:pt x="102" y="208"/>
                      </a:lnTo>
                      <a:lnTo>
                        <a:pt x="102" y="204"/>
                      </a:lnTo>
                      <a:lnTo>
                        <a:pt x="102" y="196"/>
                      </a:lnTo>
                      <a:lnTo>
                        <a:pt x="102" y="192"/>
                      </a:lnTo>
                      <a:lnTo>
                        <a:pt x="98" y="184"/>
                      </a:lnTo>
                      <a:lnTo>
                        <a:pt x="98" y="176"/>
                      </a:lnTo>
                      <a:lnTo>
                        <a:pt x="94" y="172"/>
                      </a:lnTo>
                      <a:lnTo>
                        <a:pt x="90" y="168"/>
                      </a:lnTo>
                      <a:lnTo>
                        <a:pt x="98" y="168"/>
                      </a:lnTo>
                      <a:lnTo>
                        <a:pt x="106" y="168"/>
                      </a:lnTo>
                      <a:lnTo>
                        <a:pt x="114" y="168"/>
                      </a:lnTo>
                      <a:lnTo>
                        <a:pt x="126" y="168"/>
                      </a:lnTo>
                      <a:lnTo>
                        <a:pt x="133" y="161"/>
                      </a:lnTo>
                      <a:lnTo>
                        <a:pt x="137" y="153"/>
                      </a:lnTo>
                      <a:lnTo>
                        <a:pt x="145" y="149"/>
                      </a:lnTo>
                      <a:lnTo>
                        <a:pt x="149" y="141"/>
                      </a:lnTo>
                      <a:lnTo>
                        <a:pt x="153" y="137"/>
                      </a:lnTo>
                      <a:lnTo>
                        <a:pt x="153" y="129"/>
                      </a:lnTo>
                      <a:lnTo>
                        <a:pt x="157" y="122"/>
                      </a:lnTo>
                      <a:lnTo>
                        <a:pt x="157" y="118"/>
                      </a:lnTo>
                      <a:lnTo>
                        <a:pt x="153" y="114"/>
                      </a:lnTo>
                      <a:lnTo>
                        <a:pt x="153" y="110"/>
                      </a:lnTo>
                      <a:lnTo>
                        <a:pt x="149" y="102"/>
                      </a:lnTo>
                      <a:lnTo>
                        <a:pt x="149" y="98"/>
                      </a:lnTo>
                      <a:lnTo>
                        <a:pt x="141" y="90"/>
                      </a:lnTo>
                      <a:lnTo>
                        <a:pt x="137" y="86"/>
                      </a:lnTo>
                      <a:lnTo>
                        <a:pt x="129" y="82"/>
                      </a:lnTo>
                      <a:lnTo>
                        <a:pt x="126" y="79"/>
                      </a:lnTo>
                      <a:lnTo>
                        <a:pt x="118" y="71"/>
                      </a:lnTo>
                      <a:lnTo>
                        <a:pt x="110" y="67"/>
                      </a:lnTo>
                      <a:lnTo>
                        <a:pt x="102" y="63"/>
                      </a:lnTo>
                      <a:lnTo>
                        <a:pt x="94" y="59"/>
                      </a:lnTo>
                      <a:lnTo>
                        <a:pt x="86" y="55"/>
                      </a:lnTo>
                      <a:lnTo>
                        <a:pt x="79" y="51"/>
                      </a:lnTo>
                      <a:lnTo>
                        <a:pt x="71" y="47"/>
                      </a:lnTo>
                      <a:lnTo>
                        <a:pt x="63" y="43"/>
                      </a:lnTo>
                      <a:lnTo>
                        <a:pt x="55" y="43"/>
                      </a:lnTo>
                      <a:lnTo>
                        <a:pt x="43" y="39"/>
                      </a:lnTo>
                      <a:lnTo>
                        <a:pt x="40" y="36"/>
                      </a:lnTo>
                      <a:lnTo>
                        <a:pt x="28" y="32"/>
                      </a:lnTo>
                      <a:lnTo>
                        <a:pt x="20" y="32"/>
                      </a:lnTo>
                      <a:lnTo>
                        <a:pt x="16" y="28"/>
                      </a:lnTo>
                      <a:lnTo>
                        <a:pt x="8" y="28"/>
                      </a:lnTo>
                      <a:lnTo>
                        <a:pt x="0" y="28"/>
                      </a:lnTo>
                      <a:lnTo>
                        <a:pt x="8" y="24"/>
                      </a:lnTo>
                      <a:lnTo>
                        <a:pt x="16" y="24"/>
                      </a:lnTo>
                      <a:lnTo>
                        <a:pt x="20" y="24"/>
                      </a:lnTo>
                      <a:lnTo>
                        <a:pt x="24" y="20"/>
                      </a:lnTo>
                      <a:lnTo>
                        <a:pt x="32" y="20"/>
                      </a:lnTo>
                      <a:lnTo>
                        <a:pt x="40" y="20"/>
                      </a:lnTo>
                      <a:lnTo>
                        <a:pt x="43" y="20"/>
                      </a:lnTo>
                      <a:lnTo>
                        <a:pt x="51" y="20"/>
                      </a:lnTo>
                      <a:lnTo>
                        <a:pt x="59" y="20"/>
                      </a:lnTo>
                      <a:lnTo>
                        <a:pt x="63" y="16"/>
                      </a:lnTo>
                      <a:lnTo>
                        <a:pt x="71" y="16"/>
                      </a:lnTo>
                      <a:lnTo>
                        <a:pt x="75" y="16"/>
                      </a:lnTo>
                      <a:lnTo>
                        <a:pt x="83" y="12"/>
                      </a:lnTo>
                      <a:lnTo>
                        <a:pt x="90" y="12"/>
                      </a:lnTo>
                      <a:lnTo>
                        <a:pt x="94" y="12"/>
                      </a:lnTo>
                      <a:lnTo>
                        <a:pt x="102" y="12"/>
                      </a:lnTo>
                      <a:lnTo>
                        <a:pt x="110" y="12"/>
                      </a:lnTo>
                      <a:lnTo>
                        <a:pt x="114" y="12"/>
                      </a:lnTo>
                      <a:lnTo>
                        <a:pt x="118" y="8"/>
                      </a:lnTo>
                      <a:lnTo>
                        <a:pt x="129" y="8"/>
                      </a:lnTo>
                      <a:lnTo>
                        <a:pt x="133" y="8"/>
                      </a:lnTo>
                      <a:lnTo>
                        <a:pt x="137" y="8"/>
                      </a:lnTo>
                      <a:lnTo>
                        <a:pt x="145" y="8"/>
                      </a:lnTo>
                      <a:lnTo>
                        <a:pt x="153" y="8"/>
                      </a:lnTo>
                      <a:lnTo>
                        <a:pt x="157" y="8"/>
                      </a:lnTo>
                      <a:lnTo>
                        <a:pt x="165" y="8"/>
                      </a:lnTo>
                      <a:lnTo>
                        <a:pt x="172" y="4"/>
                      </a:lnTo>
                      <a:lnTo>
                        <a:pt x="180" y="4"/>
                      </a:lnTo>
                      <a:lnTo>
                        <a:pt x="184" y="4"/>
                      </a:lnTo>
                      <a:lnTo>
                        <a:pt x="192" y="4"/>
                      </a:lnTo>
                      <a:lnTo>
                        <a:pt x="200" y="4"/>
                      </a:lnTo>
                      <a:lnTo>
                        <a:pt x="204" y="4"/>
                      </a:lnTo>
                      <a:lnTo>
                        <a:pt x="204" y="8"/>
                      </a:lnTo>
                      <a:lnTo>
                        <a:pt x="200" y="16"/>
                      </a:lnTo>
                      <a:lnTo>
                        <a:pt x="200" y="20"/>
                      </a:lnTo>
                      <a:lnTo>
                        <a:pt x="200" y="28"/>
                      </a:lnTo>
                      <a:lnTo>
                        <a:pt x="200" y="32"/>
                      </a:lnTo>
                      <a:lnTo>
                        <a:pt x="200" y="39"/>
                      </a:lnTo>
                      <a:lnTo>
                        <a:pt x="200" y="43"/>
                      </a:lnTo>
                      <a:lnTo>
                        <a:pt x="200" y="51"/>
                      </a:lnTo>
                      <a:lnTo>
                        <a:pt x="200" y="59"/>
                      </a:lnTo>
                      <a:lnTo>
                        <a:pt x="200" y="63"/>
                      </a:lnTo>
                      <a:lnTo>
                        <a:pt x="204" y="67"/>
                      </a:lnTo>
                      <a:lnTo>
                        <a:pt x="204" y="75"/>
                      </a:lnTo>
                      <a:lnTo>
                        <a:pt x="204" y="82"/>
                      </a:lnTo>
                      <a:lnTo>
                        <a:pt x="208" y="86"/>
                      </a:lnTo>
                      <a:lnTo>
                        <a:pt x="208" y="94"/>
                      </a:lnTo>
                      <a:lnTo>
                        <a:pt x="208" y="102"/>
                      </a:lnTo>
                      <a:lnTo>
                        <a:pt x="212" y="106"/>
                      </a:lnTo>
                      <a:lnTo>
                        <a:pt x="212" y="114"/>
                      </a:lnTo>
                      <a:lnTo>
                        <a:pt x="215" y="118"/>
                      </a:lnTo>
                      <a:lnTo>
                        <a:pt x="219" y="122"/>
                      </a:lnTo>
                      <a:lnTo>
                        <a:pt x="219" y="129"/>
                      </a:lnTo>
                      <a:lnTo>
                        <a:pt x="219" y="137"/>
                      </a:lnTo>
                      <a:lnTo>
                        <a:pt x="223" y="141"/>
                      </a:lnTo>
                      <a:lnTo>
                        <a:pt x="227" y="149"/>
                      </a:lnTo>
                      <a:lnTo>
                        <a:pt x="227" y="153"/>
                      </a:lnTo>
                      <a:lnTo>
                        <a:pt x="227" y="157"/>
                      </a:lnTo>
                      <a:lnTo>
                        <a:pt x="231" y="165"/>
                      </a:lnTo>
                      <a:lnTo>
                        <a:pt x="231" y="172"/>
                      </a:lnTo>
                      <a:lnTo>
                        <a:pt x="231" y="176"/>
                      </a:lnTo>
                      <a:lnTo>
                        <a:pt x="235" y="180"/>
                      </a:lnTo>
                      <a:lnTo>
                        <a:pt x="239" y="188"/>
                      </a:lnTo>
                      <a:lnTo>
                        <a:pt x="239" y="192"/>
                      </a:lnTo>
                      <a:lnTo>
                        <a:pt x="247" y="192"/>
                      </a:lnTo>
                      <a:lnTo>
                        <a:pt x="255" y="196"/>
                      </a:lnTo>
                      <a:lnTo>
                        <a:pt x="258" y="196"/>
                      </a:lnTo>
                      <a:lnTo>
                        <a:pt x="266" y="200"/>
                      </a:lnTo>
                      <a:lnTo>
                        <a:pt x="274" y="204"/>
                      </a:lnTo>
                      <a:lnTo>
                        <a:pt x="282" y="204"/>
                      </a:lnTo>
                      <a:lnTo>
                        <a:pt x="290" y="208"/>
                      </a:lnTo>
                      <a:lnTo>
                        <a:pt x="298" y="211"/>
                      </a:lnTo>
                      <a:lnTo>
                        <a:pt x="301" y="204"/>
                      </a:lnTo>
                      <a:lnTo>
                        <a:pt x="301" y="196"/>
                      </a:lnTo>
                      <a:lnTo>
                        <a:pt x="305" y="188"/>
                      </a:lnTo>
                      <a:lnTo>
                        <a:pt x="309" y="180"/>
                      </a:lnTo>
                      <a:lnTo>
                        <a:pt x="309" y="172"/>
                      </a:lnTo>
                      <a:lnTo>
                        <a:pt x="313" y="165"/>
                      </a:lnTo>
                      <a:lnTo>
                        <a:pt x="313" y="157"/>
                      </a:lnTo>
                      <a:lnTo>
                        <a:pt x="317" y="149"/>
                      </a:lnTo>
                      <a:lnTo>
                        <a:pt x="309" y="141"/>
                      </a:lnTo>
                      <a:lnTo>
                        <a:pt x="305" y="137"/>
                      </a:lnTo>
                      <a:lnTo>
                        <a:pt x="301" y="129"/>
                      </a:lnTo>
                      <a:lnTo>
                        <a:pt x="298" y="118"/>
                      </a:lnTo>
                      <a:lnTo>
                        <a:pt x="298" y="110"/>
                      </a:lnTo>
                      <a:lnTo>
                        <a:pt x="298" y="98"/>
                      </a:lnTo>
                      <a:lnTo>
                        <a:pt x="298" y="90"/>
                      </a:lnTo>
                      <a:lnTo>
                        <a:pt x="298" y="82"/>
                      </a:lnTo>
                      <a:lnTo>
                        <a:pt x="298" y="71"/>
                      </a:lnTo>
                      <a:lnTo>
                        <a:pt x="298" y="59"/>
                      </a:lnTo>
                      <a:lnTo>
                        <a:pt x="298" y="47"/>
                      </a:lnTo>
                      <a:lnTo>
                        <a:pt x="298" y="39"/>
                      </a:lnTo>
                      <a:lnTo>
                        <a:pt x="298" y="28"/>
                      </a:lnTo>
                      <a:lnTo>
                        <a:pt x="298" y="20"/>
                      </a:lnTo>
                      <a:lnTo>
                        <a:pt x="298" y="12"/>
                      </a:lnTo>
                      <a:lnTo>
                        <a:pt x="298" y="0"/>
                      </a:lnTo>
                      <a:lnTo>
                        <a:pt x="301" y="0"/>
                      </a:lnTo>
                      <a:lnTo>
                        <a:pt x="309" y="0"/>
                      </a:lnTo>
                      <a:lnTo>
                        <a:pt x="313" y="0"/>
                      </a:lnTo>
                      <a:lnTo>
                        <a:pt x="321" y="0"/>
                      </a:lnTo>
                      <a:lnTo>
                        <a:pt x="329" y="0"/>
                      </a:lnTo>
                      <a:lnTo>
                        <a:pt x="333" y="0"/>
                      </a:lnTo>
                      <a:lnTo>
                        <a:pt x="337" y="0"/>
                      </a:lnTo>
                      <a:lnTo>
                        <a:pt x="345" y="0"/>
                      </a:lnTo>
                      <a:lnTo>
                        <a:pt x="34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158" name="Straight Connector 157"/>
              <p:cNvCxnSpPr/>
              <p:nvPr/>
            </p:nvCxnSpPr>
            <p:spPr>
              <a:xfrm>
                <a:off x="2051462" y="2872842"/>
                <a:ext cx="557152" cy="1259772"/>
              </a:xfrm>
              <a:prstGeom prst="line">
                <a:avLst/>
              </a:prstGeom>
              <a:ln w="168275">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Freeform 158"/>
              <p:cNvSpPr/>
              <p:nvPr/>
            </p:nvSpPr>
            <p:spPr>
              <a:xfrm>
                <a:off x="1289462" y="2215738"/>
                <a:ext cx="682832" cy="100940"/>
              </a:xfrm>
              <a:custGeom>
                <a:avLst/>
                <a:gdLst>
                  <a:gd name="connsiteX0" fmla="*/ 0 w 682832"/>
                  <a:gd name="connsiteY0" fmla="*/ 100940 h 100940"/>
                  <a:gd name="connsiteX1" fmla="*/ 41564 w 682832"/>
                  <a:gd name="connsiteY1" fmla="*/ 71252 h 100940"/>
                  <a:gd name="connsiteX2" fmla="*/ 130629 w 682832"/>
                  <a:gd name="connsiteY2" fmla="*/ 35626 h 100940"/>
                  <a:gd name="connsiteX3" fmla="*/ 290946 w 682832"/>
                  <a:gd name="connsiteY3" fmla="*/ 17813 h 100940"/>
                  <a:gd name="connsiteX4" fmla="*/ 427512 w 682832"/>
                  <a:gd name="connsiteY4" fmla="*/ 0 h 100940"/>
                  <a:gd name="connsiteX5" fmla="*/ 605642 w 682832"/>
                  <a:gd name="connsiteY5" fmla="*/ 5938 h 100940"/>
                  <a:gd name="connsiteX6" fmla="*/ 682832 w 682832"/>
                  <a:gd name="connsiteY6" fmla="*/ 11875 h 10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832" h="100940">
                    <a:moveTo>
                      <a:pt x="0" y="100940"/>
                    </a:moveTo>
                    <a:cubicBezTo>
                      <a:pt x="9896" y="91539"/>
                      <a:pt x="19793" y="82138"/>
                      <a:pt x="41564" y="71252"/>
                    </a:cubicBezTo>
                    <a:cubicBezTo>
                      <a:pt x="63336" y="60366"/>
                      <a:pt x="89065" y="44532"/>
                      <a:pt x="130629" y="35626"/>
                    </a:cubicBezTo>
                    <a:cubicBezTo>
                      <a:pt x="172193" y="26720"/>
                      <a:pt x="241466" y="23751"/>
                      <a:pt x="290946" y="17813"/>
                    </a:cubicBezTo>
                    <a:cubicBezTo>
                      <a:pt x="340426" y="11875"/>
                      <a:pt x="375063" y="1979"/>
                      <a:pt x="427512" y="0"/>
                    </a:cubicBezTo>
                    <a:lnTo>
                      <a:pt x="605642" y="5938"/>
                    </a:lnTo>
                    <a:cubicBezTo>
                      <a:pt x="648195" y="7917"/>
                      <a:pt x="665513" y="9896"/>
                      <a:pt x="682832" y="11875"/>
                    </a:cubicBezTo>
                  </a:path>
                </a:pathLst>
              </a:custGeom>
              <a:ln w="165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0" name="Freeform 159"/>
              <p:cNvSpPr/>
              <p:nvPr/>
            </p:nvSpPr>
            <p:spPr>
              <a:xfrm>
                <a:off x="1231076" y="2262248"/>
                <a:ext cx="104899" cy="63335"/>
              </a:xfrm>
              <a:custGeom>
                <a:avLst/>
                <a:gdLst>
                  <a:gd name="connsiteX0" fmla="*/ 0 w 104899"/>
                  <a:gd name="connsiteY0" fmla="*/ 63335 h 63335"/>
                  <a:gd name="connsiteX1" fmla="*/ 89065 w 104899"/>
                  <a:gd name="connsiteY1" fmla="*/ 9896 h 63335"/>
                  <a:gd name="connsiteX2" fmla="*/ 95002 w 104899"/>
                  <a:gd name="connsiteY2" fmla="*/ 3958 h 63335"/>
                </a:gdLst>
                <a:ahLst/>
                <a:cxnLst>
                  <a:cxn ang="0">
                    <a:pos x="connsiteX0" y="connsiteY0"/>
                  </a:cxn>
                  <a:cxn ang="0">
                    <a:pos x="connsiteX1" y="connsiteY1"/>
                  </a:cxn>
                  <a:cxn ang="0">
                    <a:pos x="connsiteX2" y="connsiteY2"/>
                  </a:cxn>
                </a:cxnLst>
                <a:rect l="l" t="t" r="r" b="b"/>
                <a:pathLst>
                  <a:path w="104899" h="63335">
                    <a:moveTo>
                      <a:pt x="0" y="63335"/>
                    </a:moveTo>
                    <a:lnTo>
                      <a:pt x="89065" y="9896"/>
                    </a:lnTo>
                    <a:cubicBezTo>
                      <a:pt x="104899" y="0"/>
                      <a:pt x="99950" y="1979"/>
                      <a:pt x="95002" y="3958"/>
                    </a:cubicBezTo>
                  </a:path>
                </a:pathLst>
              </a:custGeom>
              <a:ln w="1238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1" name="Oval 100"/>
            <p:cNvSpPr/>
            <p:nvPr/>
          </p:nvSpPr>
          <p:spPr>
            <a:xfrm>
              <a:off x="1905000" y="44958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2209800" y="43434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1295400" y="45720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1752600" y="46482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p:cNvSpPr/>
            <p:nvPr/>
          </p:nvSpPr>
          <p:spPr>
            <a:xfrm>
              <a:off x="1600200" y="43434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2286000" y="4648200"/>
              <a:ext cx="76200" cy="76200"/>
            </a:xfrm>
            <a:prstGeom prst="ellipse">
              <a:avLst/>
            </a:prstGeom>
            <a:solidFill>
              <a:srgbClr val="00B05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p:txBody>
          <a:bodyPr/>
          <a:lstStyle/>
          <a:p>
            <a:r>
              <a:rPr lang="en-US" b="1" dirty="0" smtClean="0"/>
              <a:t>Primary Producer: </a:t>
            </a:r>
            <a:r>
              <a:rPr lang="en-US" dirty="0" smtClean="0"/>
              <a:t>Organisms </a:t>
            </a:r>
            <a:r>
              <a:rPr lang="en-US" dirty="0"/>
              <a:t>in an ecosystem that </a:t>
            </a:r>
            <a:r>
              <a:rPr lang="en-US" dirty="0" smtClean="0"/>
              <a:t>grow using sunlight and nutrients</a:t>
            </a:r>
            <a:endParaRPr lang="en-US" b="1" dirty="0" smtClean="0"/>
          </a:p>
          <a:p>
            <a:endParaRPr lang="en-US" b="1" dirty="0"/>
          </a:p>
          <a:p>
            <a:r>
              <a:rPr lang="en-US" b="1" dirty="0" smtClean="0"/>
              <a:t>Treatment</a:t>
            </a:r>
            <a:r>
              <a:rPr lang="en-US" dirty="0" smtClean="0"/>
              <a:t>: A level a variable is tested at. </a:t>
            </a:r>
          </a:p>
          <a:p>
            <a:pPr>
              <a:buNone/>
            </a:pPr>
            <a:r>
              <a:rPr lang="en-US" dirty="0" smtClean="0"/>
              <a:t>Ex: Different levels or concentrations of nutrients (low, medium, high)</a:t>
            </a:r>
          </a:p>
          <a:p>
            <a:endParaRPr lang="en-US" dirty="0" smtClean="0"/>
          </a:p>
          <a:p>
            <a:r>
              <a:rPr lang="en-US" b="1" dirty="0" smtClean="0"/>
              <a:t>Diatom</a:t>
            </a:r>
            <a:r>
              <a:rPr lang="en-US" dirty="0" smtClean="0"/>
              <a:t>: A unicellular primary producer found in the ocean</a:t>
            </a:r>
            <a:endParaRPr lang="en-US" dirty="0"/>
          </a:p>
        </p:txBody>
      </p:sp>
      <p:sp>
        <p:nvSpPr>
          <p:cNvPr id="2" name="Title 1"/>
          <p:cNvSpPr>
            <a:spLocks noGrp="1"/>
          </p:cNvSpPr>
          <p:nvPr>
            <p:ph type="title"/>
          </p:nvPr>
        </p:nvSpPr>
        <p:spPr/>
        <p:txBody>
          <a:bodyPr/>
          <a:lstStyle/>
          <a:p>
            <a:r>
              <a:rPr lang="en-US" dirty="0" smtClean="0"/>
              <a:t>Vocabulary</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Neo/SCI Ruled Microscope Slides - Pack of 5"/>
          <p:cNvPicPr>
            <a:picLocks noChangeAspect="1" noChangeArrowheads="1"/>
          </p:cNvPicPr>
          <p:nvPr/>
        </p:nvPicPr>
        <p:blipFill>
          <a:blip r:embed="rId3" cstate="print"/>
          <a:srcRect l="28639" t="26667" r="4694" b="35111"/>
          <a:stretch>
            <a:fillRect/>
          </a:stretch>
        </p:blipFill>
        <p:spPr bwMode="auto">
          <a:xfrm>
            <a:off x="304800" y="1752600"/>
            <a:ext cx="2971800" cy="1277874"/>
          </a:xfrm>
          <a:prstGeom prst="rect">
            <a:avLst/>
          </a:prstGeom>
          <a:noFill/>
        </p:spPr>
      </p:pic>
      <p:sp>
        <p:nvSpPr>
          <p:cNvPr id="2" name="Title 1"/>
          <p:cNvSpPr>
            <a:spLocks noGrp="1"/>
          </p:cNvSpPr>
          <p:nvPr>
            <p:ph type="title"/>
          </p:nvPr>
        </p:nvSpPr>
        <p:spPr/>
        <p:txBody>
          <a:bodyPr/>
          <a:lstStyle/>
          <a:p>
            <a:r>
              <a:rPr lang="en-US" dirty="0" smtClean="0"/>
              <a:t>Experimental setup</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
        <p:nvSpPr>
          <p:cNvPr id="40" name="Rectangle 39"/>
          <p:cNvSpPr/>
          <p:nvPr/>
        </p:nvSpPr>
        <p:spPr>
          <a:xfrm>
            <a:off x="1447800" y="2209800"/>
            <a:ext cx="533400" cy="533400"/>
          </a:xfrm>
          <a:prstGeom prst="rect">
            <a:avLst/>
          </a:prstGeom>
          <a:noFill/>
          <a:ln w="5715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flipV="1">
            <a:off x="1981200" y="1905000"/>
            <a:ext cx="2819400" cy="30480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981200" y="2743200"/>
            <a:ext cx="2819400" cy="274320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04800" y="3733800"/>
            <a:ext cx="2362200" cy="369332"/>
          </a:xfrm>
          <a:prstGeom prst="rect">
            <a:avLst/>
          </a:prstGeom>
          <a:solidFill>
            <a:schemeClr val="accent4">
              <a:lumMod val="40000"/>
              <a:lumOff val="60000"/>
            </a:schemeClr>
          </a:solidFill>
          <a:ln>
            <a:noFill/>
          </a:ln>
        </p:spPr>
        <p:txBody>
          <a:bodyPr wrap="square">
            <a:spAutoFit/>
          </a:bodyPr>
          <a:lstStyle/>
          <a:p>
            <a:r>
              <a:rPr lang="en-US" dirty="0" smtClean="0">
                <a:solidFill>
                  <a:schemeClr val="accent1"/>
                </a:solidFill>
                <a:hlinkClick r:id="rId4"/>
              </a:rPr>
              <a:t>How to do cell counts</a:t>
            </a:r>
            <a:endParaRPr lang="en-US" dirty="0">
              <a:solidFill>
                <a:schemeClr val="accent1"/>
              </a:solidFill>
            </a:endParaRPr>
          </a:p>
        </p:txBody>
      </p:sp>
      <p:sp>
        <p:nvSpPr>
          <p:cNvPr id="41" name="Rectangle 40"/>
          <p:cNvSpPr/>
          <p:nvPr/>
        </p:nvSpPr>
        <p:spPr>
          <a:xfrm>
            <a:off x="4800600" y="1905000"/>
            <a:ext cx="3962400" cy="3581400"/>
          </a:xfrm>
          <a:prstGeom prst="rect">
            <a:avLst/>
          </a:prstGeom>
          <a:noFill/>
          <a:ln w="5715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p:cNvGraphicFramePr>
            <a:graphicFrameLocks noGrp="1"/>
          </p:cNvGraphicFramePr>
          <p:nvPr/>
        </p:nvGraphicFramePr>
        <p:xfrm>
          <a:off x="4876800" y="1981200"/>
          <a:ext cx="3733800" cy="3429000"/>
        </p:xfrm>
        <a:graphic>
          <a:graphicData uri="http://schemas.openxmlformats.org/drawingml/2006/table">
            <a:tbl>
              <a:tblPr/>
              <a:tblGrid>
                <a:gridCol w="746760"/>
                <a:gridCol w="746760"/>
                <a:gridCol w="746760"/>
                <a:gridCol w="746760"/>
                <a:gridCol w="746760"/>
              </a:tblGrid>
              <a:tr h="685800">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nvGraphicFramePr>
        <p:xfrm>
          <a:off x="2438400" y="1828800"/>
          <a:ext cx="3733800" cy="3429000"/>
        </p:xfrm>
        <a:graphic>
          <a:graphicData uri="http://schemas.openxmlformats.org/drawingml/2006/table">
            <a:tbl>
              <a:tblPr/>
              <a:tblGrid>
                <a:gridCol w="746760"/>
                <a:gridCol w="746760"/>
                <a:gridCol w="746760"/>
                <a:gridCol w="746760"/>
                <a:gridCol w="746760"/>
              </a:tblGrid>
              <a:tr h="685800">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5800">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dirty="0" smtClean="0"/>
              <a:t>Experimental setup</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cxnSp>
        <p:nvCxnSpPr>
          <p:cNvPr id="10" name="Straight Arrow Connector 9"/>
          <p:cNvCxnSpPr/>
          <p:nvPr/>
        </p:nvCxnSpPr>
        <p:spPr>
          <a:xfrm flipH="1">
            <a:off x="5181600" y="1981200"/>
            <a:ext cx="1828800" cy="3048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715000" y="1981200"/>
            <a:ext cx="1524000" cy="7620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791200" y="46482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Rectangle 13"/>
          <p:cNvSpPr/>
          <p:nvPr/>
        </p:nvSpPr>
        <p:spPr>
          <a:xfrm>
            <a:off x="2971800" y="4876800"/>
            <a:ext cx="210312" cy="109728"/>
          </a:xfrm>
          <a:prstGeom prst="rect">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Rectangle 14"/>
          <p:cNvSpPr/>
          <p:nvPr/>
        </p:nvSpPr>
        <p:spPr>
          <a:xfrm>
            <a:off x="3124200" y="2133600"/>
            <a:ext cx="210312" cy="109728"/>
          </a:xfrm>
          <a:prstGeom prst="rect">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Rectangle 15"/>
          <p:cNvSpPr/>
          <p:nvPr/>
        </p:nvSpPr>
        <p:spPr>
          <a:xfrm>
            <a:off x="4800600" y="4876800"/>
            <a:ext cx="210312" cy="109728"/>
          </a:xfrm>
          <a:prstGeom prst="rect">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Rectangle 16"/>
          <p:cNvSpPr/>
          <p:nvPr/>
        </p:nvSpPr>
        <p:spPr>
          <a:xfrm>
            <a:off x="4876800" y="2209800"/>
            <a:ext cx="210312" cy="109728"/>
          </a:xfrm>
          <a:prstGeom prst="rect">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Rectangle 17"/>
          <p:cNvSpPr/>
          <p:nvPr/>
        </p:nvSpPr>
        <p:spPr>
          <a:xfrm>
            <a:off x="4114800" y="3352800"/>
            <a:ext cx="210312" cy="109728"/>
          </a:xfrm>
          <a:prstGeom prst="rect">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9" name="Rectangle 18"/>
          <p:cNvSpPr/>
          <p:nvPr/>
        </p:nvSpPr>
        <p:spPr>
          <a:xfrm>
            <a:off x="2514600" y="3581400"/>
            <a:ext cx="210312" cy="109728"/>
          </a:xfrm>
          <a:prstGeom prst="rect">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Oval 19"/>
          <p:cNvSpPr/>
          <p:nvPr/>
        </p:nvSpPr>
        <p:spPr>
          <a:xfrm>
            <a:off x="5486400" y="25908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Oval 20"/>
          <p:cNvSpPr/>
          <p:nvPr/>
        </p:nvSpPr>
        <p:spPr>
          <a:xfrm>
            <a:off x="3505200" y="28194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Oval 21"/>
          <p:cNvSpPr/>
          <p:nvPr/>
        </p:nvSpPr>
        <p:spPr>
          <a:xfrm>
            <a:off x="2667000" y="25146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Oval 22"/>
          <p:cNvSpPr/>
          <p:nvPr/>
        </p:nvSpPr>
        <p:spPr>
          <a:xfrm>
            <a:off x="3276600" y="32766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Oval 23"/>
          <p:cNvSpPr/>
          <p:nvPr/>
        </p:nvSpPr>
        <p:spPr>
          <a:xfrm>
            <a:off x="2895600" y="42672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Oval 24"/>
          <p:cNvSpPr/>
          <p:nvPr/>
        </p:nvSpPr>
        <p:spPr>
          <a:xfrm>
            <a:off x="4191000" y="4724400"/>
            <a:ext cx="152400" cy="152400"/>
          </a:xfrm>
          <a:prstGeom prst="ellipse">
            <a:avLst/>
          </a:prstGeom>
          <a:solidFill>
            <a:srgbClr val="86A858"/>
          </a:solidFill>
          <a:ln>
            <a:solidFill>
              <a:srgbClr val="86A858"/>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6477000" y="1828800"/>
            <a:ext cx="2362200" cy="646331"/>
          </a:xfrm>
          <a:prstGeom prst="rect">
            <a:avLst/>
          </a:prstGeom>
          <a:solidFill>
            <a:schemeClr val="accent5">
              <a:lumMod val="60000"/>
              <a:lumOff val="40000"/>
            </a:schemeClr>
          </a:solidFill>
        </p:spPr>
        <p:txBody>
          <a:bodyPr wrap="square" rtlCol="0">
            <a:spAutoFit/>
          </a:bodyPr>
          <a:lstStyle/>
          <a:p>
            <a:pPr algn="ctr"/>
            <a:r>
              <a:rPr lang="en-US" sz="3600" dirty="0" smtClean="0"/>
              <a:t>Diatoms</a:t>
            </a:r>
            <a:endParaRPr lang="en-US" sz="3600" dirty="0"/>
          </a:p>
        </p:txBody>
      </p:sp>
      <p:sp>
        <p:nvSpPr>
          <p:cNvPr id="28" name="TextBox 27"/>
          <p:cNvSpPr txBox="1"/>
          <p:nvPr/>
        </p:nvSpPr>
        <p:spPr>
          <a:xfrm>
            <a:off x="381000" y="5334000"/>
            <a:ext cx="6629400" cy="954107"/>
          </a:xfrm>
          <a:prstGeom prst="rect">
            <a:avLst/>
          </a:prstGeom>
          <a:solidFill>
            <a:schemeClr val="accent5">
              <a:lumMod val="60000"/>
              <a:lumOff val="40000"/>
            </a:schemeClr>
          </a:solidFill>
        </p:spPr>
        <p:txBody>
          <a:bodyPr wrap="square" rtlCol="0">
            <a:spAutoFit/>
          </a:bodyPr>
          <a:lstStyle/>
          <a:p>
            <a:pPr algn="ctr"/>
            <a:r>
              <a:rPr lang="en-US" sz="2800" dirty="0" smtClean="0"/>
              <a:t>Shaped like a cylinder, can be rectangular or round depending on angle</a:t>
            </a:r>
            <a:endParaRPr lang="en-US" sz="2800" dirty="0"/>
          </a:p>
        </p:txBody>
      </p:sp>
      <p:sp>
        <p:nvSpPr>
          <p:cNvPr id="29" name="Flowchart: Magnetic Disk 28"/>
          <p:cNvSpPr/>
          <p:nvPr/>
        </p:nvSpPr>
        <p:spPr>
          <a:xfrm rot="19285939">
            <a:off x="7471814" y="4969287"/>
            <a:ext cx="914400" cy="1066800"/>
          </a:xfrm>
          <a:prstGeom prst="flowChartMagneticDisk">
            <a:avLst/>
          </a:prstGeom>
          <a:solidFill>
            <a:srgbClr val="86A858"/>
          </a:solidFill>
          <a:ln w="57150">
            <a:solidFill>
              <a:srgbClr val="6D894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2050" name="Picture 2"/>
          <p:cNvPicPr>
            <a:picLocks noChangeAspect="1" noChangeArrowheads="1"/>
          </p:cNvPicPr>
          <p:nvPr/>
        </p:nvPicPr>
        <p:blipFill>
          <a:blip r:embed="rId3" cstate="print"/>
          <a:srcRect l="15094" t="24236" r="72489" b="47407"/>
          <a:stretch>
            <a:fillRect/>
          </a:stretch>
        </p:blipFill>
        <p:spPr bwMode="auto">
          <a:xfrm>
            <a:off x="1828800" y="1981200"/>
            <a:ext cx="5486400" cy="4118209"/>
          </a:xfrm>
          <a:prstGeom prst="rect">
            <a:avLst/>
          </a:prstGeom>
          <a:noFill/>
          <a:ln w="9525">
            <a:noFill/>
            <a:miter lim="800000"/>
            <a:headEnd/>
            <a:tailEnd/>
          </a:ln>
        </p:spPr>
      </p:pic>
      <p:sp>
        <p:nvSpPr>
          <p:cNvPr id="8" name="TextBox 7"/>
          <p:cNvSpPr txBox="1"/>
          <p:nvPr/>
        </p:nvSpPr>
        <p:spPr>
          <a:xfrm>
            <a:off x="304800" y="457200"/>
            <a:ext cx="8610600" cy="1323439"/>
          </a:xfrm>
          <a:prstGeom prst="rect">
            <a:avLst/>
          </a:prstGeom>
          <a:noFill/>
        </p:spPr>
        <p:txBody>
          <a:bodyPr wrap="square" rtlCol="0">
            <a:spAutoFit/>
          </a:bodyPr>
          <a:lstStyle/>
          <a:p>
            <a:pPr algn="ctr"/>
            <a:r>
              <a:rPr lang="en-US" sz="4000" dirty="0" smtClean="0"/>
              <a:t>What limits the number of a specific organism in a food web?</a:t>
            </a:r>
            <a:endParaRPr lang="en-US" sz="4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pic>
        <p:nvPicPr>
          <p:cNvPr id="3074" name="Picture 2"/>
          <p:cNvPicPr>
            <a:picLocks noChangeAspect="1" noChangeArrowheads="1"/>
          </p:cNvPicPr>
          <p:nvPr/>
        </p:nvPicPr>
        <p:blipFill>
          <a:blip r:embed="rId3" cstate="print"/>
          <a:srcRect l="15094" t="24225" r="72489" b="48148"/>
          <a:stretch>
            <a:fillRect/>
          </a:stretch>
        </p:blipFill>
        <p:spPr bwMode="auto">
          <a:xfrm>
            <a:off x="1828800" y="1981200"/>
            <a:ext cx="5522495" cy="4038600"/>
          </a:xfrm>
          <a:prstGeom prst="rect">
            <a:avLst/>
          </a:prstGeom>
          <a:noFill/>
          <a:ln w="9525">
            <a:noFill/>
            <a:miter lim="800000"/>
            <a:headEnd/>
            <a:tailEnd/>
          </a:ln>
        </p:spPr>
      </p:pic>
      <p:sp>
        <p:nvSpPr>
          <p:cNvPr id="7" name="TextBox 6"/>
          <p:cNvSpPr txBox="1"/>
          <p:nvPr/>
        </p:nvSpPr>
        <p:spPr>
          <a:xfrm>
            <a:off x="304800" y="457200"/>
            <a:ext cx="8610600" cy="1323439"/>
          </a:xfrm>
          <a:prstGeom prst="rect">
            <a:avLst/>
          </a:prstGeom>
          <a:noFill/>
        </p:spPr>
        <p:txBody>
          <a:bodyPr wrap="square" rtlCol="0">
            <a:spAutoFit/>
          </a:bodyPr>
          <a:lstStyle/>
          <a:p>
            <a:pPr algn="ctr"/>
            <a:r>
              <a:rPr lang="en-US" sz="4000" dirty="0" smtClean="0"/>
              <a:t>What would the consequences be of changes at the base of food webs?</a:t>
            </a:r>
            <a:endParaRPr lang="en-US" sz="4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301752" y="1527048"/>
            <a:ext cx="8613648" cy="4572000"/>
          </a:xfrm>
        </p:spPr>
        <p:txBody>
          <a:bodyPr>
            <a:normAutofit lnSpcReduction="10000"/>
          </a:bodyPr>
          <a:lstStyle/>
          <a:p>
            <a:r>
              <a:rPr lang="en-US" dirty="0" smtClean="0"/>
              <a:t>Students create graphs for each treatment in excel</a:t>
            </a:r>
          </a:p>
          <a:p>
            <a:r>
              <a:rPr lang="en-US" dirty="0" smtClean="0"/>
              <a:t>Discussion of slope</a:t>
            </a:r>
          </a:p>
          <a:p>
            <a:r>
              <a:rPr lang="en-US" dirty="0" smtClean="0"/>
              <a:t>Discussion of outside factors affecting growth </a:t>
            </a:r>
          </a:p>
          <a:p>
            <a:pPr lvl="1"/>
            <a:r>
              <a:rPr lang="en-US" dirty="0" smtClean="0"/>
              <a:t>Only necessary if class data isn’t similar to expected</a:t>
            </a:r>
          </a:p>
          <a:p>
            <a:r>
              <a:rPr lang="en-US" dirty="0" smtClean="0"/>
              <a:t>Analysis: exploring growth rate three different ways</a:t>
            </a:r>
          </a:p>
          <a:p>
            <a:pPr lvl="1"/>
            <a:r>
              <a:rPr lang="en-US" sz="2000" dirty="0" smtClean="0"/>
              <a:t>Independent work or work done in groups at tables</a:t>
            </a:r>
            <a:endParaRPr lang="en-US" dirty="0" smtClean="0"/>
          </a:p>
          <a:p>
            <a:pPr marL="731520" lvl="1" indent="-457200">
              <a:buSzPct val="110000"/>
              <a:buFont typeface="+mj-lt"/>
              <a:buAutoNum type="arabicPeriod"/>
            </a:pPr>
            <a:r>
              <a:rPr lang="en-US" dirty="0" smtClean="0"/>
              <a:t>Qualitative</a:t>
            </a:r>
          </a:p>
          <a:p>
            <a:pPr marL="731520" lvl="1" indent="-457200">
              <a:buSzPct val="110000"/>
              <a:buFont typeface="+mj-lt"/>
              <a:buAutoNum type="arabicPeriod"/>
            </a:pPr>
            <a:r>
              <a:rPr lang="en-US" dirty="0" smtClean="0"/>
              <a:t>Number of new cells produced per day</a:t>
            </a:r>
          </a:p>
          <a:p>
            <a:pPr marL="731520" lvl="1" indent="-457200">
              <a:buSzPct val="110000"/>
              <a:buFont typeface="+mj-lt"/>
              <a:buAutoNum type="arabicPeriod"/>
            </a:pPr>
            <a:r>
              <a:rPr lang="en-US" dirty="0" smtClean="0"/>
              <a:t>Number of times more cells per day</a:t>
            </a:r>
          </a:p>
          <a:p>
            <a:r>
              <a:rPr lang="en-US" dirty="0" smtClean="0"/>
              <a:t>Questioning (questions 4-10)</a:t>
            </a:r>
          </a:p>
          <a:p>
            <a:pPr lvl="1"/>
            <a:r>
              <a:rPr lang="en-US" sz="2300" dirty="0" smtClean="0"/>
              <a:t>Independent work or work done in groups at tables</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2" name="Title 1"/>
          <p:cNvSpPr>
            <a:spLocks noGrp="1"/>
          </p:cNvSpPr>
          <p:nvPr>
            <p:ph type="title"/>
          </p:nvPr>
        </p:nvSpPr>
        <p:spPr/>
        <p:txBody>
          <a:bodyPr/>
          <a:lstStyle/>
          <a:p>
            <a:r>
              <a:rPr lang="en-US" dirty="0" smtClean="0"/>
              <a:t>Explain overview</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dirty="0" smtClean="0"/>
              <a:t>http://earthref.org/SCC</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r>
              <a:rPr lang="en-US" dirty="0" smtClean="0"/>
              <a:t>Go over the final cell counts for the entire experiment for each treatment as a class.</a:t>
            </a:r>
          </a:p>
          <a:p>
            <a:pPr lvl="1"/>
            <a:r>
              <a:rPr lang="en-US" dirty="0" smtClean="0"/>
              <a:t>This can be done on a document cam or on the board.</a:t>
            </a:r>
          </a:p>
          <a:p>
            <a:r>
              <a:rPr lang="en-US" dirty="0" smtClean="0"/>
              <a:t>Be sure all students have the opportunity to record the class data.</a:t>
            </a:r>
          </a:p>
          <a:p>
            <a:pPr lvl="1"/>
            <a:r>
              <a:rPr lang="en-US" dirty="0" smtClean="0"/>
              <a:t>Students should record data in excel and may need to be walked through the procedure for doing this.</a:t>
            </a:r>
          </a:p>
          <a:p>
            <a:r>
              <a:rPr lang="en-US" dirty="0" smtClean="0"/>
              <a:t>Have each student make a graph of the data for each treatment.</a:t>
            </a:r>
          </a:p>
          <a:p>
            <a:pPr lvl="1"/>
            <a:r>
              <a:rPr lang="en-US" dirty="0" smtClean="0"/>
              <a:t>It may be necessary to walk through creating graphs in Excel as a class.</a:t>
            </a:r>
          </a:p>
          <a:p>
            <a:pPr lvl="1"/>
            <a:endParaRPr lang="en-US" dirty="0"/>
          </a:p>
        </p:txBody>
      </p:sp>
      <p:sp>
        <p:nvSpPr>
          <p:cNvPr id="3" name="Title 2"/>
          <p:cNvSpPr>
            <a:spLocks noGrp="1"/>
          </p:cNvSpPr>
          <p:nvPr>
            <p:ph type="title"/>
          </p:nvPr>
        </p:nvSpPr>
        <p:spPr/>
        <p:txBody>
          <a:bodyPr/>
          <a:lstStyle/>
          <a:p>
            <a:r>
              <a:rPr lang="en-US" dirty="0" smtClean="0"/>
              <a:t>Class data collection and graphing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3" name="Rectangle 22"/>
          <p:cNvSpPr/>
          <p:nvPr/>
        </p:nvSpPr>
        <p:spPr>
          <a:xfrm>
            <a:off x="5867400" y="609600"/>
            <a:ext cx="3048000" cy="44196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21" name="TextBox 20"/>
          <p:cNvSpPr txBox="1"/>
          <p:nvPr/>
        </p:nvSpPr>
        <p:spPr>
          <a:xfrm>
            <a:off x="5867400" y="1295400"/>
            <a:ext cx="3048000" cy="1200329"/>
          </a:xfrm>
          <a:prstGeom prst="rect">
            <a:avLst/>
          </a:prstGeom>
          <a:noFill/>
        </p:spPr>
        <p:txBody>
          <a:bodyPr wrap="square" rtlCol="0">
            <a:spAutoFit/>
          </a:bodyPr>
          <a:lstStyle/>
          <a:p>
            <a:pPr algn="ctr"/>
            <a:r>
              <a:rPr lang="en-US" sz="3600" dirty="0" smtClean="0"/>
              <a:t>What is slope?</a:t>
            </a:r>
            <a:endParaRPr lang="en-US" sz="3600" dirty="0"/>
          </a:p>
        </p:txBody>
      </p:sp>
      <p:sp>
        <p:nvSpPr>
          <p:cNvPr id="22" name="TextBox 21"/>
          <p:cNvSpPr txBox="1"/>
          <p:nvPr/>
        </p:nvSpPr>
        <p:spPr>
          <a:xfrm>
            <a:off x="5867400" y="4114800"/>
            <a:ext cx="3048000" cy="461665"/>
          </a:xfrm>
          <a:prstGeom prst="rect">
            <a:avLst/>
          </a:prstGeom>
          <a:noFill/>
        </p:spPr>
        <p:txBody>
          <a:bodyPr wrap="square" rtlCol="0">
            <a:spAutoFit/>
          </a:bodyPr>
          <a:lstStyle/>
          <a:p>
            <a:pPr algn="ctr"/>
            <a:r>
              <a:rPr lang="en-US" sz="2400" dirty="0" smtClean="0"/>
              <a:t>Cells/ Day</a:t>
            </a:r>
            <a:endParaRPr lang="en-US" sz="2400" dirty="0"/>
          </a:p>
        </p:txBody>
      </p:sp>
      <p:pic>
        <p:nvPicPr>
          <p:cNvPr id="24" name="Picture 23" descr="graphs new.JPG"/>
          <p:cNvPicPr>
            <a:picLocks noChangeAspect="1"/>
          </p:cNvPicPr>
          <p:nvPr/>
        </p:nvPicPr>
        <p:blipFill>
          <a:blip r:embed="rId3" cstate="print"/>
          <a:srcRect l="1694"/>
          <a:stretch>
            <a:fillRect/>
          </a:stretch>
        </p:blipFill>
        <p:spPr>
          <a:xfrm>
            <a:off x="304800" y="914400"/>
            <a:ext cx="5563839" cy="5105400"/>
          </a:xfrm>
          <a:prstGeom prst="rect">
            <a:avLst/>
          </a:prstGeom>
        </p:spPr>
      </p:pic>
      <p:sp>
        <p:nvSpPr>
          <p:cNvPr id="25" name="TextBox 24"/>
          <p:cNvSpPr txBox="1"/>
          <p:nvPr/>
        </p:nvSpPr>
        <p:spPr>
          <a:xfrm>
            <a:off x="3962400" y="2054770"/>
            <a:ext cx="1524000" cy="383630"/>
          </a:xfrm>
          <a:prstGeom prst="rect">
            <a:avLst/>
          </a:prstGeom>
          <a:solidFill>
            <a:schemeClr val="bg1"/>
          </a:solidFill>
        </p:spPr>
        <p:txBody>
          <a:bodyPr wrap="square" rtlCol="0">
            <a:spAutoFit/>
          </a:bodyPr>
          <a:lstStyle/>
          <a:p>
            <a:pPr algn="ctr"/>
            <a:r>
              <a:rPr lang="en-US" dirty="0" smtClean="0"/>
              <a:t>Time</a:t>
            </a:r>
            <a:endParaRPr lang="en-US" dirty="0"/>
          </a:p>
        </p:txBody>
      </p:sp>
      <p:sp>
        <p:nvSpPr>
          <p:cNvPr id="26" name="TextBox 25"/>
          <p:cNvSpPr txBox="1"/>
          <p:nvPr/>
        </p:nvSpPr>
        <p:spPr>
          <a:xfrm>
            <a:off x="762000" y="5410200"/>
            <a:ext cx="4800600" cy="369332"/>
          </a:xfrm>
          <a:prstGeom prst="rect">
            <a:avLst/>
          </a:prstGeom>
          <a:solidFill>
            <a:schemeClr val="bg1"/>
          </a:solidFill>
        </p:spPr>
        <p:txBody>
          <a:bodyPr wrap="square" rtlCol="0">
            <a:spAutoFit/>
          </a:bodyPr>
          <a:lstStyle/>
          <a:p>
            <a:r>
              <a:rPr lang="en-US" dirty="0" smtClean="0"/>
              <a:t>	Time			</a:t>
            </a:r>
            <a:r>
              <a:rPr lang="en-US" dirty="0" err="1" smtClean="0"/>
              <a:t>Time</a:t>
            </a:r>
            <a:endParaRPr lang="en-US" dirty="0"/>
          </a:p>
        </p:txBody>
      </p:sp>
      <p:sp>
        <p:nvSpPr>
          <p:cNvPr id="27" name="TextBox 26"/>
          <p:cNvSpPr txBox="1"/>
          <p:nvPr/>
        </p:nvSpPr>
        <p:spPr>
          <a:xfrm>
            <a:off x="4114800" y="3810000"/>
            <a:ext cx="1447800" cy="369332"/>
          </a:xfrm>
          <a:prstGeom prst="rect">
            <a:avLst/>
          </a:prstGeom>
          <a:solidFill>
            <a:schemeClr val="bg1"/>
          </a:solidFill>
        </p:spPr>
        <p:txBody>
          <a:bodyPr wrap="square" rtlCol="0">
            <a:spAutoFit/>
          </a:bodyPr>
          <a:lstStyle/>
          <a:p>
            <a:pPr algn="ctr"/>
            <a:r>
              <a:rPr lang="en-US" dirty="0" smtClean="0"/>
              <a:t>Time</a:t>
            </a:r>
            <a:endParaRPr lang="en-US" dirty="0"/>
          </a:p>
        </p:txBody>
      </p:sp>
      <p:sp>
        <p:nvSpPr>
          <p:cNvPr id="11" name="TextBox 10"/>
          <p:cNvSpPr txBox="1"/>
          <p:nvPr/>
        </p:nvSpPr>
        <p:spPr>
          <a:xfrm>
            <a:off x="1143000" y="3774370"/>
            <a:ext cx="1524000" cy="369332"/>
          </a:xfrm>
          <a:prstGeom prst="rect">
            <a:avLst/>
          </a:prstGeom>
          <a:solidFill>
            <a:schemeClr val="bg1"/>
          </a:solidFill>
        </p:spPr>
        <p:txBody>
          <a:bodyPr wrap="square" rtlCol="0">
            <a:spAutoFit/>
          </a:bodyPr>
          <a:lstStyle/>
          <a:p>
            <a:pPr algn="ctr"/>
            <a:r>
              <a:rPr lang="en-US" dirty="0" smtClean="0"/>
              <a:t>Time</a:t>
            </a:r>
            <a:endParaRPr lang="en-US" dirty="0"/>
          </a:p>
        </p:txBody>
      </p:sp>
      <p:sp>
        <p:nvSpPr>
          <p:cNvPr id="12" name="TextBox 11"/>
          <p:cNvSpPr txBox="1"/>
          <p:nvPr/>
        </p:nvSpPr>
        <p:spPr>
          <a:xfrm>
            <a:off x="990600" y="2041634"/>
            <a:ext cx="1524000" cy="383630"/>
          </a:xfrm>
          <a:prstGeom prst="rect">
            <a:avLst/>
          </a:prstGeom>
          <a:solidFill>
            <a:schemeClr val="bg1"/>
          </a:solidFill>
        </p:spPr>
        <p:txBody>
          <a:bodyPr wrap="square" rtlCol="0">
            <a:spAutoFit/>
          </a:bodyPr>
          <a:lstStyle/>
          <a:p>
            <a:pPr algn="ctr"/>
            <a:r>
              <a:rPr lang="en-US" dirty="0" smtClean="0"/>
              <a:t>Time</a:t>
            </a:r>
            <a:endParaRPr lang="en-US" dirty="0"/>
          </a:p>
        </p:txBody>
      </p:sp>
      <p:sp>
        <p:nvSpPr>
          <p:cNvPr id="14" name="TextBox 13"/>
          <p:cNvSpPr txBox="1"/>
          <p:nvPr/>
        </p:nvSpPr>
        <p:spPr>
          <a:xfrm>
            <a:off x="1676400" y="838200"/>
            <a:ext cx="1143000" cy="646331"/>
          </a:xfrm>
          <a:prstGeom prst="rect">
            <a:avLst/>
          </a:prstGeom>
          <a:solidFill>
            <a:schemeClr val="accent5">
              <a:lumMod val="60000"/>
              <a:lumOff val="40000"/>
            </a:schemeClr>
          </a:solidFill>
        </p:spPr>
        <p:txBody>
          <a:bodyPr wrap="square" rtlCol="0">
            <a:spAutoFit/>
          </a:bodyPr>
          <a:lstStyle/>
          <a:p>
            <a:r>
              <a:rPr lang="en-US" dirty="0" smtClean="0"/>
              <a:t>Slope = Negative </a:t>
            </a:r>
          </a:p>
        </p:txBody>
      </p:sp>
      <p:sp>
        <p:nvSpPr>
          <p:cNvPr id="15" name="TextBox 14"/>
          <p:cNvSpPr txBox="1"/>
          <p:nvPr/>
        </p:nvSpPr>
        <p:spPr>
          <a:xfrm>
            <a:off x="4343400" y="685800"/>
            <a:ext cx="1219200" cy="646331"/>
          </a:xfrm>
          <a:prstGeom prst="rect">
            <a:avLst/>
          </a:prstGeom>
          <a:solidFill>
            <a:schemeClr val="accent5">
              <a:lumMod val="60000"/>
              <a:lumOff val="40000"/>
            </a:schemeClr>
          </a:solidFill>
        </p:spPr>
        <p:txBody>
          <a:bodyPr wrap="square" rtlCol="0">
            <a:spAutoFit/>
          </a:bodyPr>
          <a:lstStyle/>
          <a:p>
            <a:r>
              <a:rPr lang="en-US" dirty="0" smtClean="0"/>
              <a:t>Slope= Positive </a:t>
            </a:r>
            <a:endParaRPr lang="en-US" dirty="0"/>
          </a:p>
        </p:txBody>
      </p:sp>
      <p:sp>
        <p:nvSpPr>
          <p:cNvPr id="16" name="TextBox 15"/>
          <p:cNvSpPr txBox="1"/>
          <p:nvPr/>
        </p:nvSpPr>
        <p:spPr>
          <a:xfrm>
            <a:off x="1600200" y="2590800"/>
            <a:ext cx="1219200" cy="646331"/>
          </a:xfrm>
          <a:prstGeom prst="rect">
            <a:avLst/>
          </a:prstGeom>
          <a:solidFill>
            <a:schemeClr val="accent5">
              <a:lumMod val="60000"/>
              <a:lumOff val="40000"/>
            </a:schemeClr>
          </a:solidFill>
        </p:spPr>
        <p:txBody>
          <a:bodyPr wrap="square" rtlCol="0">
            <a:spAutoFit/>
          </a:bodyPr>
          <a:lstStyle/>
          <a:p>
            <a:r>
              <a:rPr lang="en-US" dirty="0" smtClean="0"/>
              <a:t>Slope= Zero</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Different slopes: What do they mean?</a:t>
            </a:r>
            <a:endParaRPr lang="en-US" dirty="0"/>
          </a:p>
        </p:txBody>
      </p:sp>
      <p:graphicFrame>
        <p:nvGraphicFramePr>
          <p:cNvPr id="4" name="Chart 3"/>
          <p:cNvGraphicFramePr/>
          <p:nvPr/>
        </p:nvGraphicFramePr>
        <p:xfrm>
          <a:off x="1371600" y="1752600"/>
          <a:ext cx="6096000" cy="4064000"/>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p:cNvGrpSpPr/>
          <p:nvPr/>
        </p:nvGrpSpPr>
        <p:grpSpPr>
          <a:xfrm>
            <a:off x="2362200" y="1524000"/>
            <a:ext cx="1676400" cy="4038600"/>
            <a:chOff x="2362200" y="1524000"/>
            <a:chExt cx="1676400" cy="4038600"/>
          </a:xfrm>
        </p:grpSpPr>
        <p:sp>
          <p:nvSpPr>
            <p:cNvPr id="5" name="Rectangle 4"/>
            <p:cNvSpPr/>
            <p:nvPr/>
          </p:nvSpPr>
          <p:spPr>
            <a:xfrm>
              <a:off x="2362200" y="1524000"/>
              <a:ext cx="1676400" cy="40386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TextBox 6"/>
            <p:cNvSpPr txBox="1"/>
            <p:nvPr/>
          </p:nvSpPr>
          <p:spPr>
            <a:xfrm>
              <a:off x="2362200" y="1524000"/>
              <a:ext cx="1676400" cy="830997"/>
            </a:xfrm>
            <a:prstGeom prst="rect">
              <a:avLst/>
            </a:prstGeom>
            <a:noFill/>
          </p:spPr>
          <p:txBody>
            <a:bodyPr wrap="square" rtlCol="0">
              <a:spAutoFit/>
            </a:bodyPr>
            <a:lstStyle/>
            <a:p>
              <a:pPr algn="ctr"/>
              <a:r>
                <a:rPr lang="en-US" sz="2400" dirty="0" smtClean="0"/>
                <a:t>Fast </a:t>
              </a:r>
            </a:p>
            <a:p>
              <a:pPr algn="ctr"/>
              <a:r>
                <a:rPr lang="en-US" sz="2400" dirty="0" smtClean="0"/>
                <a:t>Growth</a:t>
              </a:r>
              <a:endParaRPr lang="en-US" sz="2400" dirty="0"/>
            </a:p>
          </p:txBody>
        </p:sp>
      </p:grpSp>
      <p:grpSp>
        <p:nvGrpSpPr>
          <p:cNvPr id="9" name="Group 8"/>
          <p:cNvGrpSpPr/>
          <p:nvPr/>
        </p:nvGrpSpPr>
        <p:grpSpPr>
          <a:xfrm>
            <a:off x="4038600" y="1371600"/>
            <a:ext cx="1524000" cy="1371600"/>
            <a:chOff x="2362200" y="1524000"/>
            <a:chExt cx="1676400" cy="4038600"/>
          </a:xfrm>
        </p:grpSpPr>
        <p:sp>
          <p:nvSpPr>
            <p:cNvPr id="10" name="Rectangle 9"/>
            <p:cNvSpPr/>
            <p:nvPr/>
          </p:nvSpPr>
          <p:spPr>
            <a:xfrm>
              <a:off x="2362200" y="1524000"/>
              <a:ext cx="1676400" cy="40386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TextBox 10"/>
            <p:cNvSpPr txBox="1"/>
            <p:nvPr/>
          </p:nvSpPr>
          <p:spPr>
            <a:xfrm>
              <a:off x="2362200" y="1524000"/>
              <a:ext cx="1676400" cy="1359347"/>
            </a:xfrm>
            <a:prstGeom prst="rect">
              <a:avLst/>
            </a:prstGeom>
            <a:noFill/>
          </p:spPr>
          <p:txBody>
            <a:bodyPr wrap="square" rtlCol="0">
              <a:spAutoFit/>
            </a:bodyPr>
            <a:lstStyle/>
            <a:p>
              <a:pPr algn="ctr"/>
              <a:r>
                <a:rPr lang="en-US" sz="2400" dirty="0" smtClean="0"/>
                <a:t>No Growth</a:t>
              </a:r>
              <a:endParaRPr lang="en-US" sz="2400" dirty="0"/>
            </a:p>
          </p:txBody>
        </p:sp>
      </p:grpSp>
      <p:grpSp>
        <p:nvGrpSpPr>
          <p:cNvPr id="13" name="Group 12"/>
          <p:cNvGrpSpPr/>
          <p:nvPr/>
        </p:nvGrpSpPr>
        <p:grpSpPr>
          <a:xfrm>
            <a:off x="5562600" y="1371600"/>
            <a:ext cx="1676400" cy="2743200"/>
            <a:chOff x="2362200" y="1524000"/>
            <a:chExt cx="1676400" cy="4038600"/>
          </a:xfrm>
        </p:grpSpPr>
        <p:sp>
          <p:nvSpPr>
            <p:cNvPr id="14" name="Rectangle 13"/>
            <p:cNvSpPr/>
            <p:nvPr/>
          </p:nvSpPr>
          <p:spPr>
            <a:xfrm>
              <a:off x="2362200" y="1524000"/>
              <a:ext cx="1676400" cy="40386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5" name="TextBox 14"/>
            <p:cNvSpPr txBox="1"/>
            <p:nvPr/>
          </p:nvSpPr>
          <p:spPr>
            <a:xfrm>
              <a:off x="2362200" y="1524000"/>
              <a:ext cx="1676400" cy="679673"/>
            </a:xfrm>
            <a:prstGeom prst="rect">
              <a:avLst/>
            </a:prstGeom>
            <a:noFill/>
          </p:spPr>
          <p:txBody>
            <a:bodyPr wrap="square" rtlCol="0">
              <a:spAutoFit/>
            </a:bodyPr>
            <a:lstStyle/>
            <a:p>
              <a:pPr algn="ctr"/>
              <a:r>
                <a:rPr lang="en-US" sz="2400" dirty="0" smtClean="0"/>
                <a:t>Dying!</a:t>
              </a:r>
              <a:endParaRPr lang="en-US" sz="2400" dirty="0"/>
            </a:p>
          </p:txBody>
        </p:sp>
      </p:grpSp>
      <p:sp>
        <p:nvSpPr>
          <p:cNvPr id="1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1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It’s usually a little more complicated….</a:t>
            </a:r>
            <a:endParaRPr lang="en-US" dirty="0"/>
          </a:p>
        </p:txBody>
      </p:sp>
      <p:graphicFrame>
        <p:nvGraphicFramePr>
          <p:cNvPr id="4" name="Chart 3"/>
          <p:cNvGraphicFramePr/>
          <p:nvPr/>
        </p:nvGraphicFramePr>
        <p:xfrm>
          <a:off x="1371600" y="17526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800600" y="1143000"/>
            <a:ext cx="762000" cy="41910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p:cNvSpPr txBox="1"/>
          <p:nvPr/>
        </p:nvSpPr>
        <p:spPr>
          <a:xfrm>
            <a:off x="4800600" y="1143000"/>
            <a:ext cx="838200" cy="862355"/>
          </a:xfrm>
          <a:prstGeom prst="rect">
            <a:avLst/>
          </a:prstGeom>
          <a:noFill/>
        </p:spPr>
        <p:txBody>
          <a:bodyPr wrap="square" rtlCol="0">
            <a:spAutoFit/>
          </a:bodyPr>
          <a:lstStyle/>
          <a:p>
            <a:r>
              <a:rPr lang="en-US" sz="2400" dirty="0" smtClean="0"/>
              <a:t>Very Fast</a:t>
            </a:r>
            <a:endParaRPr lang="en-US" sz="2400" dirty="0"/>
          </a:p>
        </p:txBody>
      </p:sp>
      <p:sp>
        <p:nvSpPr>
          <p:cNvPr id="11" name="Rectangle 10"/>
          <p:cNvSpPr/>
          <p:nvPr/>
        </p:nvSpPr>
        <p:spPr>
          <a:xfrm>
            <a:off x="2590800" y="3657600"/>
            <a:ext cx="838200" cy="16764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TextBox 11"/>
          <p:cNvSpPr txBox="1"/>
          <p:nvPr/>
        </p:nvSpPr>
        <p:spPr>
          <a:xfrm>
            <a:off x="2590800" y="3733800"/>
            <a:ext cx="838200" cy="461665"/>
          </a:xfrm>
          <a:prstGeom prst="rect">
            <a:avLst/>
          </a:prstGeom>
          <a:noFill/>
        </p:spPr>
        <p:txBody>
          <a:bodyPr wrap="square" rtlCol="0">
            <a:spAutoFit/>
          </a:bodyPr>
          <a:lstStyle/>
          <a:p>
            <a:r>
              <a:rPr lang="en-US" sz="2400" dirty="0" smtClean="0"/>
              <a:t>Slow</a:t>
            </a:r>
            <a:endParaRPr lang="en-US" sz="2400" dirty="0"/>
          </a:p>
        </p:txBody>
      </p:sp>
      <p:sp>
        <p:nvSpPr>
          <p:cNvPr id="15" name="Rectangle 14"/>
          <p:cNvSpPr/>
          <p:nvPr/>
        </p:nvSpPr>
        <p:spPr>
          <a:xfrm>
            <a:off x="3429000" y="3124200"/>
            <a:ext cx="685800" cy="22098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TextBox 15"/>
          <p:cNvSpPr txBox="1"/>
          <p:nvPr/>
        </p:nvSpPr>
        <p:spPr>
          <a:xfrm>
            <a:off x="3276600" y="2667000"/>
            <a:ext cx="1066800" cy="461665"/>
          </a:xfrm>
          <a:prstGeom prst="rect">
            <a:avLst/>
          </a:prstGeom>
          <a:noFill/>
        </p:spPr>
        <p:txBody>
          <a:bodyPr wrap="square" rtlCol="0">
            <a:spAutoFit/>
          </a:bodyPr>
          <a:lstStyle/>
          <a:p>
            <a:r>
              <a:rPr lang="en-US" sz="2400" dirty="0" smtClean="0"/>
              <a:t>Faster</a:t>
            </a:r>
            <a:endParaRPr lang="en-US" sz="2400" dirty="0"/>
          </a:p>
        </p:txBody>
      </p:sp>
      <p:sp>
        <p:nvSpPr>
          <p:cNvPr id="18" name="Rectangle 17"/>
          <p:cNvSpPr/>
          <p:nvPr/>
        </p:nvSpPr>
        <p:spPr>
          <a:xfrm>
            <a:off x="4114800" y="1371600"/>
            <a:ext cx="685800" cy="39624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9" name="TextBox 18"/>
          <p:cNvSpPr txBox="1"/>
          <p:nvPr/>
        </p:nvSpPr>
        <p:spPr>
          <a:xfrm>
            <a:off x="3810000" y="1759803"/>
            <a:ext cx="1219200" cy="830997"/>
          </a:xfrm>
          <a:prstGeom prst="rect">
            <a:avLst/>
          </a:prstGeom>
          <a:noFill/>
        </p:spPr>
        <p:txBody>
          <a:bodyPr wrap="square" rtlCol="0">
            <a:spAutoFit/>
          </a:bodyPr>
          <a:lstStyle/>
          <a:p>
            <a:pPr algn="ctr"/>
            <a:r>
              <a:rPr lang="en-US" sz="2400" dirty="0" smtClean="0"/>
              <a:t>No Growth</a:t>
            </a:r>
            <a:endParaRPr lang="en-US" sz="2400" dirty="0"/>
          </a:p>
        </p:txBody>
      </p:sp>
      <p:sp>
        <p:nvSpPr>
          <p:cNvPr id="21" name="Rectangle 20"/>
          <p:cNvSpPr/>
          <p:nvPr/>
        </p:nvSpPr>
        <p:spPr>
          <a:xfrm>
            <a:off x="5562600" y="1143000"/>
            <a:ext cx="1454727" cy="4191000"/>
          </a:xfrm>
          <a:prstGeom prst="rect">
            <a:avLst/>
          </a:prstGeom>
          <a:noFill/>
          <a:ln w="38100">
            <a:solidFill>
              <a:schemeClr val="accent3">
                <a:lumMod val="75000"/>
              </a:schemeClr>
            </a:solidFill>
            <a:prstDash val="solid"/>
          </a:ln>
          <a:effectLst>
            <a:glow rad="635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2" name="TextBox 21"/>
          <p:cNvSpPr txBox="1"/>
          <p:nvPr/>
        </p:nvSpPr>
        <p:spPr>
          <a:xfrm>
            <a:off x="5562600" y="1752600"/>
            <a:ext cx="1600200" cy="461665"/>
          </a:xfrm>
          <a:prstGeom prst="rect">
            <a:avLst/>
          </a:prstGeom>
          <a:noFill/>
        </p:spPr>
        <p:txBody>
          <a:bodyPr wrap="square" rtlCol="0">
            <a:spAutoFit/>
          </a:bodyPr>
          <a:lstStyle/>
          <a:p>
            <a:pPr algn="ctr"/>
            <a:r>
              <a:rPr lang="en-US" sz="2400" dirty="0" smtClean="0"/>
              <a:t>Dying</a:t>
            </a:r>
            <a:endParaRPr lang="en-US" sz="2400" dirty="0"/>
          </a:p>
        </p:txBody>
      </p:sp>
      <p:sp>
        <p:nvSpPr>
          <p:cNvPr id="17"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20"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1"/>
                                        </p:tgtEl>
                                        <p:attrNameLst>
                                          <p:attrName>style.visibility</p:attrName>
                                        </p:attrNameLst>
                                      </p:cBhvr>
                                      <p:to>
                                        <p:strVal val="hidden"/>
                                      </p:to>
                                    </p:set>
                                  </p:childTnLst>
                                </p:cTn>
                              </p:par>
                              <p:par>
                                <p:cTn id="53" presetID="1" presetClass="entr" presetSubtype="0" fill="hold" grpId="2" nodeType="with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2"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p:bldP spid="9" grpId="1"/>
      <p:bldP spid="9" grpId="2"/>
      <p:bldP spid="11" grpId="0" animBg="1"/>
      <p:bldP spid="11" grpId="1" animBg="1"/>
      <p:bldP spid="12" grpId="0"/>
      <p:bldP spid="12" grpId="1"/>
      <p:bldP spid="12" grpId="2"/>
      <p:bldP spid="15" grpId="0" animBg="1"/>
      <p:bldP spid="15" grpId="1" animBg="1"/>
      <p:bldP spid="16" grpId="0"/>
      <p:bldP spid="16" grpId="1"/>
      <p:bldP spid="16" grpId="2"/>
      <p:bldP spid="18" grpId="0" animBg="1"/>
      <p:bldP spid="18" grpId="1" animBg="1"/>
      <p:bldP spid="19" grpId="0"/>
      <p:bldP spid="19" grpId="1"/>
      <p:bldP spid="19" grpId="2"/>
      <p:bldP spid="21" grpId="0" animBg="1"/>
      <p:bldP spid="21" grpId="1" animBg="1"/>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Hopefully student data will look similar to the data presented in the notebook key</a:t>
            </a:r>
          </a:p>
          <a:p>
            <a:r>
              <a:rPr lang="en-US" dirty="0" smtClean="0"/>
              <a:t>If not use the following slides to discuss:</a:t>
            </a:r>
          </a:p>
          <a:p>
            <a:pPr lvl="1"/>
            <a:r>
              <a:rPr lang="en-US" dirty="0" smtClean="0"/>
              <a:t>What we expected to see</a:t>
            </a:r>
          </a:p>
          <a:p>
            <a:pPr lvl="1"/>
            <a:r>
              <a:rPr lang="en-US" dirty="0" smtClean="0"/>
              <a:t>Why that is what we expected</a:t>
            </a:r>
          </a:p>
          <a:p>
            <a:pPr lvl="1"/>
            <a:r>
              <a:rPr lang="en-US" dirty="0" smtClean="0"/>
              <a:t>Why we ended up seeing something different</a:t>
            </a:r>
          </a:p>
          <a:p>
            <a:pPr lvl="1"/>
            <a:endParaRPr lang="en-US" dirty="0" smtClean="0"/>
          </a:p>
        </p:txBody>
      </p:sp>
      <p:sp>
        <p:nvSpPr>
          <p:cNvPr id="3" name="Title 2"/>
          <p:cNvSpPr>
            <a:spLocks noGrp="1"/>
          </p:cNvSpPr>
          <p:nvPr>
            <p:ph type="title"/>
          </p:nvPr>
        </p:nvSpPr>
        <p:spPr/>
        <p:txBody>
          <a:bodyPr/>
          <a:lstStyle/>
          <a:p>
            <a:r>
              <a:rPr lang="en-US" dirty="0" smtClean="0"/>
              <a:t>Analysis: Supplemental slide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4114800"/>
            <a:ext cx="8503920" cy="1984248"/>
          </a:xfrm>
        </p:spPr>
        <p:txBody>
          <a:bodyPr/>
          <a:lstStyle/>
          <a:p>
            <a:r>
              <a:rPr lang="en-US" dirty="0" smtClean="0"/>
              <a:t>When a treatment runs out of nutrients its growth slows and stops (slope= 0)</a:t>
            </a:r>
          </a:p>
          <a:p>
            <a:r>
              <a:rPr lang="en-US" dirty="0" smtClean="0"/>
              <a:t>Eventually the diatoms will then start to die off</a:t>
            </a:r>
          </a:p>
          <a:p>
            <a:r>
              <a:rPr lang="en-US" dirty="0" smtClean="0"/>
              <a:t>Growth is limited by the available nutrients</a:t>
            </a:r>
          </a:p>
        </p:txBody>
      </p:sp>
      <p:sp>
        <p:nvSpPr>
          <p:cNvPr id="3" name="Title 2"/>
          <p:cNvSpPr>
            <a:spLocks noGrp="1"/>
          </p:cNvSpPr>
          <p:nvPr>
            <p:ph type="title"/>
          </p:nvPr>
        </p:nvSpPr>
        <p:spPr/>
        <p:txBody>
          <a:bodyPr/>
          <a:lstStyle/>
          <a:p>
            <a:r>
              <a:rPr lang="en-US" dirty="0" smtClean="0"/>
              <a:t>Expected results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6" name="Chart 5"/>
          <p:cNvGraphicFramePr/>
          <p:nvPr/>
        </p:nvGraphicFramePr>
        <p:xfrm>
          <a:off x="304800" y="1600200"/>
          <a:ext cx="2183856" cy="22563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3429000" y="1600200"/>
          <a:ext cx="2238977" cy="22563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nvGraphicFramePr>
        <p:xfrm>
          <a:off x="6324600" y="1524000"/>
          <a:ext cx="2355825" cy="2291938"/>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4498848" cy="4572000"/>
          </a:xfrm>
        </p:spPr>
        <p:txBody>
          <a:bodyPr>
            <a:normAutofit fontScale="92500" lnSpcReduction="10000"/>
          </a:bodyPr>
          <a:lstStyle/>
          <a:p>
            <a:pPr marL="514350" indent="-514350">
              <a:buSzPct val="110000"/>
              <a:buFont typeface="+mj-lt"/>
              <a:buAutoNum type="arabicPeriod"/>
            </a:pPr>
            <a:r>
              <a:rPr lang="en-US" dirty="0" smtClean="0"/>
              <a:t>Bacterial or fungal contamination</a:t>
            </a:r>
          </a:p>
          <a:p>
            <a:pPr lvl="1"/>
            <a:r>
              <a:rPr lang="en-US" dirty="0" smtClean="0"/>
              <a:t>No sterile conditions available</a:t>
            </a:r>
          </a:p>
          <a:p>
            <a:pPr marL="514350" indent="-514350">
              <a:buSzPct val="110000"/>
              <a:buFont typeface="+mj-lt"/>
              <a:buAutoNum type="arabicPeriod"/>
            </a:pPr>
            <a:r>
              <a:rPr lang="en-US" dirty="0" smtClean="0"/>
              <a:t>Irregular growth conditions</a:t>
            </a:r>
          </a:p>
          <a:p>
            <a:pPr lvl="1"/>
            <a:r>
              <a:rPr lang="en-US" dirty="0" smtClean="0"/>
              <a:t>Changes in temperature from day to night</a:t>
            </a:r>
          </a:p>
          <a:p>
            <a:pPr lvl="1"/>
            <a:r>
              <a:rPr lang="en-US" dirty="0" smtClean="0"/>
              <a:t>Too warm or too cold?</a:t>
            </a:r>
          </a:p>
          <a:p>
            <a:pPr marL="514350" indent="-514350">
              <a:buSzPct val="110000"/>
              <a:buFont typeface="+mj-lt"/>
              <a:buAutoNum type="arabicPeriod"/>
            </a:pPr>
            <a:r>
              <a:rPr lang="en-US" dirty="0" smtClean="0"/>
              <a:t>Inconsistent data collection</a:t>
            </a:r>
          </a:p>
          <a:p>
            <a:pPr lvl="1"/>
            <a:r>
              <a:rPr lang="en-US" dirty="0" smtClean="0"/>
              <a:t>Learning to do cell counts accurately takes time</a:t>
            </a:r>
          </a:p>
        </p:txBody>
      </p:sp>
      <p:sp>
        <p:nvSpPr>
          <p:cNvPr id="3" name="Title 2"/>
          <p:cNvSpPr>
            <a:spLocks noGrp="1"/>
          </p:cNvSpPr>
          <p:nvPr>
            <p:ph type="title"/>
          </p:nvPr>
        </p:nvSpPr>
        <p:spPr/>
        <p:txBody>
          <a:bodyPr/>
          <a:lstStyle/>
          <a:p>
            <a:r>
              <a:rPr lang="en-US" dirty="0" smtClean="0"/>
              <a:t>Why might our graphs look different?</a:t>
            </a:r>
            <a:endParaRPr lang="en-US" dirty="0"/>
          </a:p>
        </p:txBody>
      </p:sp>
      <p:sp>
        <p:nvSpPr>
          <p:cNvPr id="4" name="Date Placeholder 3"/>
          <p:cNvSpPr>
            <a:spLocks noGrp="1"/>
          </p:cNvSpPr>
          <p:nvPr>
            <p:ph type="dt" sz="half" idx="10"/>
          </p:nvPr>
        </p:nvSpPr>
        <p:spPr/>
        <p:txBody>
          <a:bodyPr/>
          <a:lstStyle/>
          <a:p>
            <a:r>
              <a:rPr lang="en-US" dirty="0"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0" name="Picture 2" descr="http://upload.wikimedia.org/wikipedia/commons/thumb/1/13/UV-ontsmetting_laminaire-vloeikast.JPG/800px-UV-ontsmetting_laminaire-vloeikast.JPG"/>
          <p:cNvPicPr>
            <a:picLocks noChangeAspect="1" noChangeArrowheads="1"/>
          </p:cNvPicPr>
          <p:nvPr/>
        </p:nvPicPr>
        <p:blipFill>
          <a:blip r:embed="rId3" cstate="print"/>
          <a:srcRect r="21875"/>
          <a:stretch>
            <a:fillRect/>
          </a:stretch>
        </p:blipFill>
        <p:spPr bwMode="auto">
          <a:xfrm>
            <a:off x="4953000" y="1752600"/>
            <a:ext cx="3810000" cy="3657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3769</TotalTime>
  <Words>7849</Words>
  <Application>Microsoft Office PowerPoint</Application>
  <PresentationFormat>On-screen Show (4:3)</PresentationFormat>
  <Paragraphs>917</Paragraphs>
  <Slides>27</Slides>
  <Notes>27</Notes>
  <HiddenSlides>7</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SCC</vt:lpstr>
      <vt:lpstr>Food Webs and Primary Production</vt:lpstr>
      <vt:lpstr>Engage overview</vt:lpstr>
      <vt:lpstr>Hypothesizing:</vt:lpstr>
      <vt:lpstr>Slide 4</vt:lpstr>
      <vt:lpstr>Hypothesizing:</vt:lpstr>
      <vt:lpstr>Slide 6</vt:lpstr>
      <vt:lpstr>Food webs</vt:lpstr>
      <vt:lpstr>Explore overview</vt:lpstr>
      <vt:lpstr>Slide 9</vt:lpstr>
      <vt:lpstr>Slide 10</vt:lpstr>
      <vt:lpstr>Fertilizer = nutrients</vt:lpstr>
      <vt:lpstr>Primary production in the ocean: Multicellular and single cellular</vt:lpstr>
      <vt:lpstr>Algae vs plants</vt:lpstr>
      <vt:lpstr>Experimental setup</vt:lpstr>
      <vt:lpstr>Vocabulary</vt:lpstr>
      <vt:lpstr>Experimental setup</vt:lpstr>
      <vt:lpstr>Experimental setup</vt:lpstr>
      <vt:lpstr>Slide 18</vt:lpstr>
      <vt:lpstr>Slide 19</vt:lpstr>
      <vt:lpstr>Explain overview</vt:lpstr>
      <vt:lpstr>Class data collection and graphing</vt:lpstr>
      <vt:lpstr>Slide 22</vt:lpstr>
      <vt:lpstr>Different slopes: What do they mean?</vt:lpstr>
      <vt:lpstr>It’s usually a little more complicated….</vt:lpstr>
      <vt:lpstr>Analysis: Supplemental slide</vt:lpstr>
      <vt:lpstr>Expected results</vt:lpstr>
      <vt:lpstr>Why might our graphs look different?</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Sarah</dc:creator>
  <cp:lastModifiedBy>Sarah</cp:lastModifiedBy>
  <cp:revision>261</cp:revision>
  <dcterms:created xsi:type="dcterms:W3CDTF">2013-09-17T22:00:48Z</dcterms:created>
  <dcterms:modified xsi:type="dcterms:W3CDTF">2014-08-25T19:24:21Z</dcterms:modified>
</cp:coreProperties>
</file>