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presentation.xml" ContentType="application/vnd.openxmlformats-officedocument.presentationml.presentation.main+xml"/>
  <Override PartName="/ppt/notesSlides/notesSlide2.xml" ContentType="application/vnd.openxmlformats-officedocument.presentationml.notesSlide+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9"/>
  </p:notesMasterIdLst>
  <p:sldIdLst>
    <p:sldId id="256" r:id="rId2"/>
    <p:sldId id="260" r:id="rId3"/>
    <p:sldId id="262" r:id="rId4"/>
    <p:sldId id="257" r:id="rId5"/>
    <p:sldId id="263" r:id="rId6"/>
    <p:sldId id="264" r:id="rId7"/>
    <p:sldId id="266"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65385" autoAdjust="0"/>
  </p:normalViewPr>
  <p:slideViewPr>
    <p:cSldViewPr snapToGrid="0" snapToObjects="1">
      <p:cViewPr varScale="1">
        <p:scale>
          <a:sx n="70" d="100"/>
          <a:sy n="70" d="100"/>
        </p:scale>
        <p:origin x="-73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144"/>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9/3/14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s://www.wardsci.com/store/catalog/product.jsp?catalog_number=332436"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s://www.wardsci.com/store/catalog/product.jsp?catalog_number=332436"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AUTHORS:</a:t>
            </a:r>
          </a:p>
          <a:p>
            <a:pPr eaLnBrk="1" hangingPunct="1">
              <a:spcBef>
                <a:spcPct val="0"/>
              </a:spcBef>
            </a:pPr>
            <a:r>
              <a:rPr lang="en-US" dirty="0" smtClean="0">
                <a:latin typeface="Calibri" charset="0"/>
              </a:rPr>
              <a:t>Rachel</a:t>
            </a:r>
            <a:r>
              <a:rPr lang="en-US" baseline="0" dirty="0" smtClean="0">
                <a:latin typeface="Calibri" charset="0"/>
              </a:rPr>
              <a:t> Marcuson, </a:t>
            </a:r>
            <a:r>
              <a:rPr lang="en-US" baseline="0" dirty="0" err="1" smtClean="0">
                <a:latin typeface="Calibri" charset="0"/>
              </a:rPr>
              <a:t>Ph.D</a:t>
            </a:r>
            <a:r>
              <a:rPr lang="en-US" baseline="0" dirty="0" smtClean="0">
                <a:latin typeface="Calibri" charset="0"/>
              </a:rPr>
              <a:t> Student, Scripps Institution of Oceanography</a:t>
            </a:r>
          </a:p>
          <a:p>
            <a:pPr eaLnBrk="1" hangingPunct="1">
              <a:spcBef>
                <a:spcPct val="0"/>
              </a:spcBef>
            </a:pPr>
            <a:r>
              <a:rPr lang="en-US" baseline="0" dirty="0" smtClean="0">
                <a:latin typeface="Calibri" charset="0"/>
              </a:rPr>
              <a:t>Tara Howell, University City High School</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CONTEXT FOR USE: </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This lesson was designed for</a:t>
            </a:r>
            <a:r>
              <a:rPr lang="en-US" baseline="0" dirty="0" smtClean="0">
                <a:latin typeface="Calibri" charset="0"/>
              </a:rPr>
              <a:t> a senior marine science class (gr.11/12) and is the first lesson in a series of lessons on sediments.  The </a:t>
            </a:r>
            <a:r>
              <a:rPr lang="en-US" baseline="0" dirty="0" err="1" smtClean="0">
                <a:latin typeface="Calibri" charset="0"/>
              </a:rPr>
              <a:t>colouring</a:t>
            </a:r>
            <a:r>
              <a:rPr lang="en-US" baseline="0" dirty="0" smtClean="0">
                <a:latin typeface="Calibri" charset="0"/>
              </a:rPr>
              <a:t> activity is most useful if students already have knowledge of plate tectonics and seafloor features, either from previous material covered in the course, or from another course (such as Earth Science).</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WHY : </a:t>
            </a:r>
          </a:p>
          <a:p>
            <a:pPr eaLnBrk="1" hangingPunct="1">
              <a:spcBef>
                <a:spcPct val="0"/>
              </a:spcBef>
              <a:buFontTx/>
              <a:buNone/>
            </a:pPr>
            <a:r>
              <a:rPr lang="en-US" dirty="0" smtClean="0">
                <a:latin typeface="Calibri" charset="0"/>
              </a:rPr>
              <a:t>In</a:t>
            </a:r>
            <a:r>
              <a:rPr lang="en-US" baseline="0" dirty="0" smtClean="0">
                <a:latin typeface="Calibri" charset="0"/>
              </a:rPr>
              <a:t> a marine science class, students are too often excited only about the biology aspects of the course, but it is just as important to understand the environment in which the animals live.  Sediments play an important role in this, and additionally are extremely useful to humans both from a scientific perspective and an economic perspective.  In science, sediments can be useful for </a:t>
            </a:r>
            <a:r>
              <a:rPr lang="en-US" baseline="0" dirty="0" err="1" smtClean="0">
                <a:latin typeface="Calibri" charset="0"/>
              </a:rPr>
              <a:t>paleoclimate</a:t>
            </a:r>
            <a:r>
              <a:rPr lang="en-US" baseline="0" dirty="0" smtClean="0">
                <a:latin typeface="Calibri" charset="0"/>
              </a:rPr>
              <a:t> and relative dating, and economically, sediments are important because of the sources of energy found within them (hydrocarbons)</a:t>
            </a:r>
          </a:p>
          <a:p>
            <a:pPr eaLnBrk="1" hangingPunct="1">
              <a:spcBef>
                <a:spcPct val="0"/>
              </a:spcBef>
              <a:buFontTx/>
              <a:buAutoNum type="arabicPeriod"/>
            </a:pPr>
            <a:endParaRPr lang="en-US" baseline="0" dirty="0" smtClean="0">
              <a:latin typeface="Calibri" charset="0"/>
            </a:endParaRPr>
          </a:p>
          <a:p>
            <a:pPr eaLnBrk="1" hangingPunct="1">
              <a:spcBef>
                <a:spcPct val="0"/>
              </a:spcBef>
              <a:buFontTx/>
              <a:buNone/>
            </a:pPr>
            <a:r>
              <a:rPr lang="en-US" dirty="0" smtClean="0">
                <a:latin typeface="Calibri" charset="0"/>
              </a:rPr>
              <a:t>SUMMARY: </a:t>
            </a:r>
          </a:p>
          <a:p>
            <a:pPr eaLnBrk="1" hangingPunct="1">
              <a:spcBef>
                <a:spcPct val="0"/>
              </a:spcBef>
              <a:buFontTx/>
              <a:buNone/>
            </a:pPr>
            <a:r>
              <a:rPr lang="en-US" dirty="0" smtClean="0">
                <a:latin typeface="Calibri" charset="0"/>
              </a:rPr>
              <a:t> In this lesson,</a:t>
            </a:r>
            <a:r>
              <a:rPr lang="en-US" baseline="0" dirty="0" smtClean="0">
                <a:latin typeface="Calibri" charset="0"/>
              </a:rPr>
              <a:t> students will learn what sediments are and how they are formed.  Through an activity they will be able to relate sediment locations to plate tectonics.  They will also learn that there are different types of sediment that occur in different proportions in the ocean.  They will have an understanding that  there are multiple ways we classify sediments- including size, location, and source.</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dirty="0" smtClean="0">
                <a:latin typeface="Calibri" charset="0"/>
              </a:rPr>
              <a:t>PICTURE/GRAPHICS CREDITS:</a:t>
            </a:r>
          </a:p>
          <a:p>
            <a:pPr eaLnBrk="1" hangingPunct="1">
              <a:spcBef>
                <a:spcPct val="0"/>
              </a:spcBef>
              <a:buFontTx/>
              <a:buNone/>
            </a:pPr>
            <a:r>
              <a:rPr lang="en-US" baseline="0" dirty="0" smtClean="0">
                <a:latin typeface="Calibri" charset="0"/>
              </a:rPr>
              <a:t> http://commons.wikimedia.org/wiki/Category:Sediments#mediaviewer/File:PS1920-1_0-750_sediment-core_hg.jpg</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WEBSITES/RESOURCES USED IN THIS PRESENTATION</a:t>
            </a:r>
          </a:p>
          <a:p>
            <a:pPr eaLnBrk="1" hangingPunct="1">
              <a:spcBef>
                <a:spcPct val="0"/>
              </a:spcBef>
              <a:buFontTx/>
              <a:buNone/>
            </a:pPr>
            <a:r>
              <a:rPr lang="en-US" sz="1200" b="0" i="0" kern="1200" dirty="0" smtClean="0">
                <a:solidFill>
                  <a:schemeClr val="tx1"/>
                </a:solidFill>
                <a:latin typeface="+mn-lt"/>
                <a:ea typeface="+mn-ea"/>
                <a:cs typeface="+mn-cs"/>
              </a:rPr>
              <a:t>Garrison, Tom. Oceanography : an invitation to marine science. Belmont, CA: Thomson Brooks/Cole, 2007. Print</a:t>
            </a:r>
            <a:r>
              <a:rPr lang="en-US" sz="1200" i="1" kern="1200" dirty="0" smtClean="0">
                <a:solidFill>
                  <a:schemeClr val="tx1"/>
                </a:solidFill>
                <a:latin typeface="+mn-lt"/>
                <a:ea typeface="+mn-ea"/>
                <a:cs typeface="+mn-cs"/>
              </a:rPr>
              <a:t>.</a:t>
            </a:r>
            <a:endParaRPr lang="en-US" dirty="0" smtClean="0">
              <a:latin typeface="Calibri" charset="0"/>
            </a:endParaRPr>
          </a:p>
          <a:p>
            <a:pPr eaLnBrk="1" hangingPunct="1">
              <a:spcBef>
                <a:spcPct val="0"/>
              </a:spcBef>
              <a:buFontTx/>
              <a:buNone/>
            </a:pPr>
            <a:r>
              <a:rPr lang="en-US" sz="1200" u="sng" kern="1200" dirty="0" smtClean="0">
                <a:solidFill>
                  <a:schemeClr val="tx1"/>
                </a:solidFill>
                <a:latin typeface="+mn-lt"/>
                <a:ea typeface="+mn-ea"/>
                <a:cs typeface="+mn-cs"/>
                <a:hlinkClick r:id="rId3"/>
              </a:rPr>
              <a:t>https://www.wardsci.com/store/catalog/product.jsp?catalog_number=332436</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MISCONCEPTIONS:</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Sediments only come from rocks</a:t>
            </a:r>
            <a:r>
              <a:rPr lang="en-US" baseline="0" dirty="0" smtClean="0">
                <a:latin typeface="Calibri" charset="0"/>
              </a:rPr>
              <a:t> that have been eroded.</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EVALUATION TIPS:</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Use discussion questions found throughout as a</a:t>
            </a:r>
            <a:r>
              <a:rPr lang="en-US" baseline="0" dirty="0" smtClean="0">
                <a:latin typeface="Calibri" charset="0"/>
              </a:rPr>
              <a:t> way of evaluating whether students are making connections between previously taught concepts of tectonics and margins.  Ensure that students have grasped important definitions from the lesson by checking their vocabulary sheet.  After the classifying sediments by source activity choose students at random to explain to you one of the sediment types that they didn’t research.</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TEACHING NOTES: </a:t>
            </a:r>
          </a:p>
          <a:p>
            <a:pPr eaLnBrk="1" hangingPunct="1">
              <a:spcBef>
                <a:spcPct val="0"/>
              </a:spcBef>
              <a:buFontTx/>
              <a:buNone/>
            </a:pPr>
            <a:endParaRPr lang="en-US" dirty="0" smtClean="0">
              <a:latin typeface="Calibri"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rPr>
              <a:t>Print off activity sheets ahead (Classifying Sediments by Source and Sediment Unit vocabulary Sheet).</a:t>
            </a:r>
            <a:r>
              <a:rPr lang="en-US" baseline="0" dirty="0" smtClean="0">
                <a:latin typeface="Calibri" charset="0"/>
              </a:rPr>
              <a:t>  Ensure there are also blank maps available if your students have not been keeping an ongoing map. </a:t>
            </a:r>
            <a:r>
              <a:rPr lang="en-US" sz="1200" kern="1200" dirty="0" smtClean="0">
                <a:solidFill>
                  <a:schemeClr val="tx1"/>
                </a:solidFill>
                <a:effectLst/>
                <a:latin typeface="+mn-lt"/>
                <a:ea typeface="+mn-ea"/>
                <a:cs typeface="+mn-cs"/>
              </a:rPr>
              <a:t>http://commons.wikimedia.org/wiki/Maps_of_the_world#mediaviewer/File:BlankMap-World6.svg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Or here for purchase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latin typeface="+mn-lt"/>
                <a:ea typeface="+mn-ea"/>
                <a:cs typeface="+mn-cs"/>
                <a:hlinkClick r:id="rId3"/>
              </a:rPr>
              <a:t>https://www.wardsci.com/store/catalog/product.jsp?catalog_number=332436</a:t>
            </a:r>
            <a:endParaRPr lang="en-US" sz="1200" kern="1200" dirty="0" smtClean="0">
              <a:solidFill>
                <a:schemeClr val="tx1"/>
              </a:solidFill>
              <a:effectLst/>
              <a:latin typeface="+mn-lt"/>
              <a:ea typeface="+mn-ea"/>
              <a:cs typeface="+mn-cs"/>
            </a:endParaRPr>
          </a:p>
          <a:p>
            <a:pPr eaLnBrk="1" hangingPunct="1">
              <a:spcBef>
                <a:spcPct val="0"/>
              </a:spcBef>
              <a:buFontTx/>
              <a:buNone/>
            </a:pPr>
            <a:endParaRPr lang="en-US" baseline="0" dirty="0" smtClean="0">
              <a:latin typeface="Calibri" charset="0"/>
            </a:endParaRP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 Depending on how your marine science course is structured (or what you’re using this lesson for) you may need to give some background or refresher on plate tectonics or margins.</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slide is designed to provide students with a definition of sediment- they need to know WHAT we’re talking about before they can begin to explore the idea.  This is one of the words on the vocabulary sheet provided for this unit and students should be able to fill it in.</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Definition </a:t>
            </a:r>
            <a:r>
              <a:rPr lang="en-US" sz="1200" kern="1200" baseline="0" dirty="0" smtClean="0">
                <a:solidFill>
                  <a:schemeClr val="tx1"/>
                </a:solidFill>
                <a:effectLst/>
                <a:latin typeface="+mn-lt"/>
                <a:ea typeface="+mn-ea"/>
                <a:cs typeface="+mn-cs"/>
              </a:rPr>
              <a:t>of sediment is the bullet point, there is lots of additional information that will be provided but first students are expected to think about how we get sediment and where we find it.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Asks students to brainstorm where in the ocean we might find a lot of sediment or just a little?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slide is to show the</a:t>
            </a:r>
            <a:r>
              <a:rPr lang="en-US" sz="1200" kern="1200" baseline="0" dirty="0" smtClean="0">
                <a:solidFill>
                  <a:schemeClr val="tx1"/>
                </a:solidFill>
                <a:effectLst/>
                <a:latin typeface="+mn-lt"/>
                <a:ea typeface="+mn-ea"/>
                <a:cs typeface="+mn-cs"/>
              </a:rPr>
              <a:t> various sediment thickness on the ocean floor and to be used for students to </a:t>
            </a:r>
            <a:r>
              <a:rPr lang="en-US" sz="1200" kern="1200" baseline="0" dirty="0" err="1" smtClean="0">
                <a:solidFill>
                  <a:schemeClr val="tx1"/>
                </a:solidFill>
                <a:effectLst/>
                <a:latin typeface="+mn-lt"/>
                <a:ea typeface="+mn-ea"/>
                <a:cs typeface="+mn-cs"/>
              </a:rPr>
              <a:t>colour</a:t>
            </a:r>
            <a:r>
              <a:rPr lang="en-US" sz="1200" kern="1200" baseline="0" dirty="0" smtClean="0">
                <a:solidFill>
                  <a:schemeClr val="tx1"/>
                </a:solidFill>
                <a:effectLst/>
                <a:latin typeface="+mn-lt"/>
                <a:ea typeface="+mn-ea"/>
                <a:cs typeface="+mn-cs"/>
              </a:rPr>
              <a:t> in their tectonic and seafloor features map.</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ACTIVITY: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Students in our classroom have an ongoing map used through</a:t>
            </a:r>
            <a:r>
              <a:rPr lang="en-US" sz="1200" kern="1200" baseline="0" dirty="0" smtClean="0">
                <a:solidFill>
                  <a:schemeClr val="tx1"/>
                </a:solidFill>
                <a:effectLst/>
                <a:latin typeface="+mn-lt"/>
                <a:ea typeface="+mn-ea"/>
                <a:cs typeface="+mn-cs"/>
              </a:rPr>
              <a:t>out the course to highlight plate tectonic boundaries and seafloor features and in this activity they will be adding to it.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If your students do not have an ongoing map, provide them with a blank map (a link to one is below) to use.  Some discussion/brief review of major tectonic and coastal features may be necessary.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http://commons.wikimedia.org/wiki/Maps_of_the_world#mediaviewer/File:BlankMap-World6.svg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Or here for purchase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latin typeface="+mn-lt"/>
                <a:ea typeface="+mn-ea"/>
                <a:cs typeface="+mn-cs"/>
                <a:hlinkClick r:id="rId3"/>
              </a:rPr>
              <a:t>https://www.wardsci.com/store/catalog/product.jsp?catalog_number=332436</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Have students choose three </a:t>
            </a:r>
            <a:r>
              <a:rPr lang="en-US" sz="1200" kern="1200" baseline="0" dirty="0" err="1" smtClean="0">
                <a:solidFill>
                  <a:schemeClr val="tx1"/>
                </a:solidFill>
                <a:effectLst/>
                <a:latin typeface="+mn-lt"/>
                <a:ea typeface="+mn-ea"/>
                <a:cs typeface="+mn-cs"/>
              </a:rPr>
              <a:t>colours</a:t>
            </a:r>
            <a:r>
              <a:rPr lang="en-US" sz="1200" kern="1200" baseline="0" dirty="0" smtClean="0">
                <a:solidFill>
                  <a:schemeClr val="tx1"/>
                </a:solidFill>
                <a:effectLst/>
                <a:latin typeface="+mn-lt"/>
                <a:ea typeface="+mn-ea"/>
                <a:cs typeface="+mn-cs"/>
              </a:rPr>
              <a:t> of pencil/crayon/marker and ask them to highlight on their map thicknesses of 0-200m (dark blue on this map),  1000-1200m (green on this map), and 15000-20000m (red on this map).</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Ask students if certain thicknesses correspond with certain tectonic features? certain coastal features? certain types of margins?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important points that discussion should lead to are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-mid ocean spreading ridges have minimal sediment, and the more rapidly it spreads the less sediment it’s likely to have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-passive margins have more sediment than active margins (compare coast of the United States as an example)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-extremely high sediment thicknesses are found near large rivers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-difference between location of the sediments (near the</a:t>
            </a:r>
            <a:r>
              <a:rPr lang="en-US" sz="1200" kern="1200" baseline="0" dirty="0" smtClean="0">
                <a:solidFill>
                  <a:schemeClr val="tx1"/>
                </a:solidFill>
                <a:effectLst/>
                <a:latin typeface="+mn-lt"/>
                <a:ea typeface="+mn-ea"/>
                <a:cs typeface="+mn-cs"/>
              </a:rPr>
              <a:t> coast </a:t>
            </a:r>
            <a:r>
              <a:rPr lang="en-US" sz="1200" kern="1200" baseline="0" dirty="0" err="1" smtClean="0">
                <a:solidFill>
                  <a:schemeClr val="tx1"/>
                </a:solidFill>
                <a:effectLst/>
                <a:latin typeface="+mn-lt"/>
                <a:ea typeface="+mn-ea"/>
                <a:cs typeface="+mn-cs"/>
              </a:rPr>
              <a:t>vs</a:t>
            </a:r>
            <a:r>
              <a:rPr lang="en-US" sz="1200" kern="1200" baseline="0" dirty="0" smtClean="0">
                <a:solidFill>
                  <a:schemeClr val="tx1"/>
                </a:solidFill>
                <a:effectLst/>
                <a:latin typeface="+mn-lt"/>
                <a:ea typeface="+mn-ea"/>
                <a:cs typeface="+mn-cs"/>
              </a:rPr>
              <a:t> deeper ocean) is one way we classify sediments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Provide them with the following definitions and information (which can be added to their vocabulary sheets)</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Neritic</a:t>
            </a:r>
            <a:r>
              <a:rPr lang="en-US" sz="1200" kern="1200" dirty="0" smtClean="0">
                <a:solidFill>
                  <a:schemeClr val="tx1"/>
                </a:solidFill>
                <a:effectLst/>
                <a:latin typeface="+mn-lt"/>
                <a:ea typeface="+mn-ea"/>
                <a:cs typeface="+mn-cs"/>
              </a:rPr>
              <a:t> Sediments: </a:t>
            </a:r>
            <a:r>
              <a:rPr lang="en-US" sz="1200" kern="1200" dirty="0" smtClean="0">
                <a:solidFill>
                  <a:schemeClr val="tx1"/>
                </a:solidFill>
                <a:latin typeface="+mn-lt"/>
                <a:ea typeface="+mn-ea"/>
                <a:cs typeface="+mn-cs"/>
              </a:rPr>
              <a:t>are found on continental shelves and in shallow-water near islands – coarser</a:t>
            </a:r>
            <a:r>
              <a:rPr lang="en-US" sz="1200" kern="1200" baseline="0" dirty="0" smtClean="0">
                <a:solidFill>
                  <a:schemeClr val="tx1"/>
                </a:solidFill>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Pelagic</a:t>
            </a:r>
            <a:r>
              <a:rPr lang="en-US" sz="1200" kern="1200" baseline="0" dirty="0" smtClean="0">
                <a:solidFill>
                  <a:schemeClr val="tx1"/>
                </a:solidFill>
                <a:effectLst/>
                <a:latin typeface="+mn-lt"/>
                <a:ea typeface="+mn-ea"/>
                <a:cs typeface="+mn-cs"/>
              </a:rPr>
              <a:t> Sediments: </a:t>
            </a:r>
            <a:r>
              <a:rPr lang="en-US" sz="1200" kern="1200" dirty="0" smtClean="0">
                <a:solidFill>
                  <a:schemeClr val="tx1"/>
                </a:solidFill>
                <a:latin typeface="+mn-lt"/>
                <a:ea typeface="+mn-ea"/>
                <a:cs typeface="+mn-cs"/>
              </a:rPr>
              <a:t>are found in deep ocean basins-finer</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r>
              <a:rPr lang="en-US" dirty="0" smtClean="0"/>
              <a:t>http://</a:t>
            </a:r>
            <a:r>
              <a:rPr lang="en-US" dirty="0" err="1" smtClean="0"/>
              <a:t>www.ngdc.noaa.gov/mgg/sedthick/sedthick.html</a:t>
            </a:r>
            <a:endParaRPr lang="en-US" dirty="0" smtClean="0"/>
          </a:p>
          <a:p>
            <a:r>
              <a:rPr lang="en-US" sz="1200" kern="1200" dirty="0" smtClean="0">
                <a:solidFill>
                  <a:schemeClr val="tx1"/>
                </a:solidFill>
                <a:effectLst/>
                <a:latin typeface="+mn-lt"/>
                <a:ea typeface="+mn-ea"/>
                <a:cs typeface="+mn-cs"/>
              </a:rPr>
              <a:t>http://commons.wikimedia.org/wiki/Maps_of_the_world#mediaviewer/File:BlankMap-World6.svg</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The purpose of this slide is to show a near shore deposit of sediment, and provide visual confirmation of why we see</a:t>
            </a:r>
            <a:r>
              <a:rPr lang="en-US" sz="1200" kern="1200" baseline="0" dirty="0" smtClean="0">
                <a:solidFill>
                  <a:schemeClr val="tx1"/>
                </a:solidFill>
                <a:effectLst/>
                <a:latin typeface="+mn-lt"/>
                <a:ea typeface="+mn-ea"/>
                <a:cs typeface="+mn-cs"/>
              </a:rPr>
              <a:t> the thick sediments near coasts and especially river outflow</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image</a:t>
            </a:r>
            <a:r>
              <a:rPr lang="en-US" sz="1200" kern="1200" baseline="0" dirty="0" smtClean="0">
                <a:solidFill>
                  <a:schemeClr val="tx1"/>
                </a:solidFill>
                <a:effectLst/>
                <a:latin typeface="+mn-lt"/>
                <a:ea typeface="+mn-ea"/>
                <a:cs typeface="+mn-cs"/>
              </a:rPr>
              <a:t> is a satellite image of the Sepik river (on the right), the longest river in Papua New Guinea, and third largest by volume in Papua New Guinea.  On the left is the </a:t>
            </a:r>
            <a:r>
              <a:rPr lang="en-US" sz="1200" kern="1200" baseline="0" dirty="0" err="1" smtClean="0">
                <a:solidFill>
                  <a:schemeClr val="tx1"/>
                </a:solidFill>
                <a:effectLst/>
                <a:latin typeface="+mn-lt"/>
                <a:ea typeface="+mn-ea"/>
                <a:cs typeface="+mn-cs"/>
              </a:rPr>
              <a:t>Ramu</a:t>
            </a:r>
            <a:r>
              <a:rPr lang="en-US" sz="1200" kern="1200" baseline="0" dirty="0" smtClean="0">
                <a:solidFill>
                  <a:schemeClr val="tx1"/>
                </a:solidFill>
                <a:effectLst/>
                <a:latin typeface="+mn-lt"/>
                <a:ea typeface="+mn-ea"/>
                <a:cs typeface="+mn-cs"/>
              </a:rPr>
              <a:t> river.</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Although</a:t>
            </a:r>
            <a:r>
              <a:rPr lang="en-US" sz="1200" kern="1200" baseline="0" dirty="0" smtClean="0">
                <a:solidFill>
                  <a:schemeClr val="tx1"/>
                </a:solidFill>
                <a:effectLst/>
                <a:latin typeface="+mn-lt"/>
                <a:ea typeface="+mn-ea"/>
                <a:cs typeface="+mn-cs"/>
              </a:rPr>
              <a:t> just mentioned on the last slide, confirm with students what type of sediment this would be if classified by location (it would be </a:t>
            </a:r>
            <a:r>
              <a:rPr lang="en-US" sz="1200" kern="1200" baseline="0" dirty="0" err="1" smtClean="0">
                <a:solidFill>
                  <a:schemeClr val="tx1"/>
                </a:solidFill>
                <a:effectLst/>
                <a:latin typeface="+mn-lt"/>
                <a:ea typeface="+mn-ea"/>
                <a:cs typeface="+mn-cs"/>
              </a:rPr>
              <a:t>neritic</a:t>
            </a:r>
            <a:r>
              <a:rPr lang="en-US" sz="1200" kern="1200" baseline="0" dirty="0" smtClean="0">
                <a:solidFill>
                  <a:schemeClr val="tx1"/>
                </a:solidFill>
                <a:effectLst/>
                <a:latin typeface="+mn-lt"/>
                <a:ea typeface="+mn-ea"/>
                <a:cs typeface="+mn-cs"/>
              </a:rPr>
              <a:t>).  Ask if this sediment would be coarser or finer than that found in the deep ocean (it would be coarser).  Ask if they think we can classify sediments any way besides location.</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http://commons.wikimedia.org/wiki/File:Sepik-sediment-new.png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The purpose is to show that we do also classify sediments by size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contains an</a:t>
            </a:r>
            <a:r>
              <a:rPr lang="en-US" sz="1200" kern="1200" baseline="0" dirty="0" smtClean="0">
                <a:solidFill>
                  <a:schemeClr val="tx1"/>
                </a:solidFill>
                <a:effectLst/>
                <a:latin typeface="+mn-lt"/>
                <a:ea typeface="+mn-ea"/>
                <a:cs typeface="+mn-cs"/>
              </a:rPr>
              <a:t> image for a typical size classification for sediment.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Ask students why we have different sizes of sediment and how it gets to where it settles in the ocean? Extend question: How might we conduct an experiment to find out what factors affect </a:t>
            </a:r>
            <a:r>
              <a:rPr lang="en-US" sz="1200" kern="1200" baseline="0" smtClean="0">
                <a:solidFill>
                  <a:schemeClr val="tx1"/>
                </a:solidFill>
                <a:effectLst/>
                <a:latin typeface="+mn-lt"/>
                <a:ea typeface="+mn-ea"/>
                <a:cs typeface="+mn-cs"/>
              </a:rPr>
              <a:t>settling rate?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Important points that should come out of the discussion are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-we find larger particles closer to high energy environments (takes a lot of work to move boulders!)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-finer particles are much easier to transport so they can be found even in quiet waters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-think about a beach- the sand is relatively coarse (high energy with waves crashing) but if you go out into the water the bottom gets less coarse (finer grained particles)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-rocks are broken down by erosion (wind, wave, rivers)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Ask students if they think all sediments are just rocks?  If a shelled creature dies what happens to its shell (also becomes part of the sediment).  This leads into the next slide.</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geomaps.wr.usgs.gov/parks/rxmin/sediment.html</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USGS home page is http://</a:t>
            </a:r>
            <a:r>
              <a:rPr lang="en-US" sz="1200" kern="1200" dirty="0" err="1" smtClean="0">
                <a:solidFill>
                  <a:schemeClr val="tx1"/>
                </a:solidFill>
                <a:latin typeface="+mn-lt"/>
                <a:ea typeface="+mn-ea"/>
                <a:cs typeface="+mn-cs"/>
              </a:rPr>
              <a:t>www.usgs.gov</a:t>
            </a:r>
            <a:r>
              <a:rPr lang="en-US" sz="1200" kern="1200" dirty="0" smtClean="0">
                <a:solidFill>
                  <a:schemeClr val="tx1"/>
                </a:solidFill>
                <a:latin typeface="+mn-lt"/>
                <a:ea typeface="+mn-ea"/>
                <a:cs typeface="+mn-cs"/>
              </a:rPr>
              <a:t>.</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slide</a:t>
            </a:r>
            <a:r>
              <a:rPr lang="en-US" sz="1200" kern="1200" baseline="0" dirty="0" smtClean="0">
                <a:solidFill>
                  <a:schemeClr val="tx1"/>
                </a:solidFill>
                <a:effectLst/>
                <a:latin typeface="+mn-lt"/>
                <a:ea typeface="+mn-ea"/>
                <a:cs typeface="+mn-cs"/>
              </a:rPr>
              <a:t> is to show students that sediments come</a:t>
            </a:r>
            <a:r>
              <a:rPr lang="en-US" sz="1200" kern="1200" baseline="0" dirty="0" smtClean="0">
                <a:solidFill>
                  <a:schemeClr val="tx1"/>
                </a:solidFill>
                <a:effectLst/>
                <a:latin typeface="+mn-lt"/>
                <a:ea typeface="+mn-ea"/>
                <a:cs typeface="+mn-cs"/>
              </a:rPr>
              <a:t> from various sources.</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r>
              <a:rPr lang="en-US" sz="1200" kern="120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These slides indicate the</a:t>
            </a:r>
            <a:r>
              <a:rPr lang="en-US" sz="1200" kern="1200" baseline="0" dirty="0" smtClean="0">
                <a:solidFill>
                  <a:schemeClr val="tx1"/>
                </a:solidFill>
                <a:effectLst/>
                <a:latin typeface="+mn-lt"/>
                <a:ea typeface="+mn-ea"/>
                <a:cs typeface="+mn-cs"/>
              </a:rPr>
              <a:t> origin of the four main sediment sediment sources.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There are four images for four different types of sediment sources.</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First </a:t>
            </a:r>
            <a:r>
              <a:rPr lang="en-US" sz="1200" kern="1200" baseline="0" dirty="0" smtClean="0">
                <a:solidFill>
                  <a:schemeClr val="tx1"/>
                </a:solidFill>
                <a:effectLst/>
                <a:latin typeface="+mn-lt"/>
                <a:ea typeface="+mn-ea"/>
                <a:cs typeface="+mn-cs"/>
              </a:rPr>
              <a:t>image is a Hubble picture of </a:t>
            </a:r>
            <a:r>
              <a:rPr lang="en-US" sz="1200" kern="1200" baseline="0" dirty="0" smtClean="0">
                <a:solidFill>
                  <a:schemeClr val="tx1"/>
                </a:solidFill>
                <a:effectLst/>
                <a:latin typeface="+mn-lt"/>
                <a:ea typeface="+mn-ea"/>
                <a:cs typeface="+mn-cs"/>
              </a:rPr>
              <a:t>space (</a:t>
            </a:r>
            <a:r>
              <a:rPr lang="en-US" sz="1200" kern="1200" baseline="0" dirty="0" err="1" smtClean="0">
                <a:solidFill>
                  <a:schemeClr val="tx1"/>
                </a:solidFill>
                <a:effectLst/>
                <a:latin typeface="+mn-lt"/>
                <a:ea typeface="+mn-ea"/>
                <a:cs typeface="+mn-cs"/>
              </a:rPr>
              <a:t>cosmogenous</a:t>
            </a:r>
            <a:r>
              <a:rPr lang="en-US" sz="1200" kern="1200" baseline="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Second image is river cut </a:t>
            </a:r>
            <a:r>
              <a:rPr lang="en-US" sz="1200" kern="1200" baseline="0" dirty="0" smtClean="0">
                <a:solidFill>
                  <a:schemeClr val="tx1"/>
                </a:solidFill>
                <a:effectLst/>
                <a:latin typeface="+mn-lt"/>
                <a:ea typeface="+mn-ea"/>
                <a:cs typeface="+mn-cs"/>
              </a:rPr>
              <a:t>erosion (</a:t>
            </a:r>
            <a:r>
              <a:rPr lang="en-US" sz="1200" kern="1200" baseline="0" dirty="0" err="1" smtClean="0">
                <a:solidFill>
                  <a:schemeClr val="tx1"/>
                </a:solidFill>
                <a:effectLst/>
                <a:latin typeface="+mn-lt"/>
                <a:ea typeface="+mn-ea"/>
                <a:cs typeface="+mn-cs"/>
              </a:rPr>
              <a:t>terrigenous</a:t>
            </a:r>
            <a:r>
              <a:rPr lang="en-US" sz="1200" kern="1200" baseline="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Third image is manganese </a:t>
            </a:r>
            <a:r>
              <a:rPr lang="en-US" sz="1200" kern="1200" baseline="0" dirty="0" smtClean="0">
                <a:solidFill>
                  <a:schemeClr val="tx1"/>
                </a:solidFill>
                <a:effectLst/>
                <a:latin typeface="+mn-lt"/>
                <a:ea typeface="+mn-ea"/>
                <a:cs typeface="+mn-cs"/>
              </a:rPr>
              <a:t>nodules (hydrogenous)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Fourth image is </a:t>
            </a:r>
            <a:r>
              <a:rPr lang="en-US" sz="1200" kern="1200" baseline="0" dirty="0" smtClean="0">
                <a:solidFill>
                  <a:schemeClr val="tx1"/>
                </a:solidFill>
                <a:effectLst/>
                <a:latin typeface="+mn-lt"/>
                <a:ea typeface="+mn-ea"/>
                <a:cs typeface="+mn-cs"/>
              </a:rPr>
              <a:t>foraminifera (</a:t>
            </a:r>
            <a:r>
              <a:rPr lang="en-US" sz="1200" kern="1200" baseline="0" dirty="0" err="1" smtClean="0">
                <a:solidFill>
                  <a:schemeClr val="tx1"/>
                </a:solidFill>
                <a:effectLst/>
                <a:latin typeface="+mn-lt"/>
                <a:ea typeface="+mn-ea"/>
                <a:cs typeface="+mn-cs"/>
              </a:rPr>
              <a:t>biogenous</a:t>
            </a:r>
            <a:r>
              <a:rPr lang="en-US" sz="1200" kern="1200" baseline="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ACTIVITY:  Pass out the Classifying Sediments by Source Activity sheet.  Put students in groups of four, with one person in each group assigned to a different type of sediment.  Using your classroom textbook, a suggestion is here (</a:t>
            </a:r>
            <a:r>
              <a:rPr lang="en-US" sz="1200" b="0" i="0" kern="1200" dirty="0" smtClean="0">
                <a:solidFill>
                  <a:schemeClr val="tx1"/>
                </a:solidFill>
                <a:latin typeface="+mn-lt"/>
                <a:ea typeface="+mn-ea"/>
                <a:cs typeface="+mn-cs"/>
              </a:rPr>
              <a:t>Garrison, Tom. Oceanography : an invitation to marine science. Belmont, CA: Thomson Brooks/Cole, 2007. Print)</a:t>
            </a:r>
            <a:r>
              <a:rPr lang="en-US" sz="1200" b="0" i="0" kern="1200" baseline="0" dirty="0" smtClean="0">
                <a:solidFill>
                  <a:schemeClr val="tx1"/>
                </a:solidFill>
                <a:latin typeface="+mn-lt"/>
                <a:ea typeface="+mn-ea"/>
                <a:cs typeface="+mn-cs"/>
              </a:rPr>
              <a:t> or reliable internet sources have students research their sediment type.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At a minimum they should find out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-the sediment source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-an example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-the amount of it in the ocean (either by volume or area)</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And fill in the appropriate section on the activity sheet.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Once every student has found the information they will teach it to the other three students in their group, so that by the end of the activity every student will have all four boxes filled in.</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A ‘key’ has been provided, but note that it contains the minimum amount of required information.  Additional information that students find, or think is interesting to add is always encouraged.</a:t>
            </a:r>
            <a:endParaRPr lang="en-US" dirty="0" smtClean="0">
              <a:latin typeface="Calibri"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http://commons.wikimedia.org/wiki/File:Starburst_in_NGC_4449_(captured_by_the_Hubble_Space_Telescope).jpg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commons.wikimedia.org/wiki/File:Madagascar_erosion.jpg</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commons.wikimedia.org/wiki/File:Manganese_nodules.gif</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commons.wikimedia.org/wiki/File:Benthic_foraminifera.jpg</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Highlight the important points from the lecture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Key points:</a:t>
            </a:r>
          </a:p>
          <a:p>
            <a:r>
              <a:rPr lang="en-US" sz="1200" kern="1200" dirty="0" smtClean="0">
                <a:solidFill>
                  <a:schemeClr val="tx1"/>
                </a:solidFill>
                <a:latin typeface="+mn-lt"/>
                <a:ea typeface="+mn-ea"/>
                <a:cs typeface="+mn-cs"/>
              </a:rPr>
              <a:t>Location </a:t>
            </a:r>
            <a:r>
              <a:rPr lang="en-US" sz="1200" kern="1200" dirty="0" err="1" smtClean="0">
                <a:solidFill>
                  <a:schemeClr val="tx1"/>
                </a:solidFill>
                <a:latin typeface="+mn-lt"/>
                <a:ea typeface="+mn-ea"/>
                <a:cs typeface="+mn-cs"/>
              </a:rPr>
              <a:t>systematics</a:t>
            </a:r>
            <a:r>
              <a:rPr lang="en-US" sz="1200" kern="1200" dirty="0" smtClean="0">
                <a:solidFill>
                  <a:schemeClr val="tx1"/>
                </a:solidFill>
                <a:latin typeface="+mn-lt"/>
                <a:ea typeface="+mn-ea"/>
                <a:cs typeface="+mn-cs"/>
              </a:rPr>
              <a:t>: Sediments are found in varying thicknesses on the ocean floor and</a:t>
            </a:r>
            <a:r>
              <a:rPr lang="en-US" sz="1200" kern="1200" baseline="0" dirty="0" smtClean="0">
                <a:solidFill>
                  <a:schemeClr val="tx1"/>
                </a:solidFill>
                <a:latin typeface="+mn-lt"/>
                <a:ea typeface="+mn-ea"/>
                <a:cs typeface="+mn-cs"/>
              </a:rPr>
              <a:t> thickness is related to margin type, tectonic features and coastal features.</a:t>
            </a:r>
            <a:r>
              <a:rPr lang="en-US" sz="1200" kern="1200" dirty="0" smtClean="0">
                <a:solidFill>
                  <a:schemeClr val="tx1"/>
                </a:solidFill>
                <a:latin typeface="+mn-lt"/>
                <a:ea typeface="+mn-ea"/>
                <a:cs typeface="+mn-cs"/>
              </a:rPr>
              <a:t> Thick sediments are</a:t>
            </a:r>
            <a:r>
              <a:rPr lang="en-US" sz="1200" kern="1200" baseline="0" dirty="0" smtClean="0">
                <a:solidFill>
                  <a:schemeClr val="tx1"/>
                </a:solidFill>
                <a:latin typeface="+mn-lt"/>
                <a:ea typeface="+mn-ea"/>
                <a:cs typeface="+mn-cs"/>
              </a:rPr>
              <a:t> found at</a:t>
            </a:r>
            <a:r>
              <a:rPr lang="en-US" sz="1200" kern="1200" dirty="0" smtClean="0">
                <a:solidFill>
                  <a:schemeClr val="tx1"/>
                </a:solidFill>
                <a:latin typeface="+mn-lt"/>
                <a:ea typeface="+mn-ea"/>
                <a:cs typeface="+mn-cs"/>
              </a:rPr>
              <a:t> passive margins and at major river deltas, thin</a:t>
            </a:r>
            <a:r>
              <a:rPr lang="en-US" sz="1200" kern="1200" baseline="0" dirty="0" smtClean="0">
                <a:solidFill>
                  <a:schemeClr val="tx1"/>
                </a:solidFill>
                <a:latin typeface="+mn-lt"/>
                <a:ea typeface="+mn-ea"/>
                <a:cs typeface="+mn-cs"/>
              </a:rPr>
              <a:t> are found</a:t>
            </a:r>
            <a:r>
              <a:rPr lang="en-US" sz="1200" kern="1200" dirty="0" smtClean="0">
                <a:solidFill>
                  <a:schemeClr val="tx1"/>
                </a:solidFill>
                <a:latin typeface="+mn-lt"/>
                <a:ea typeface="+mn-ea"/>
                <a:cs typeface="+mn-cs"/>
              </a:rPr>
              <a:t> in the middle of the ocean and at subduction zones. We can classify sediment by location (</a:t>
            </a:r>
            <a:r>
              <a:rPr lang="en-US" sz="1200" kern="1200" dirty="0" err="1" smtClean="0">
                <a:solidFill>
                  <a:schemeClr val="tx1"/>
                </a:solidFill>
                <a:latin typeface="+mn-lt"/>
                <a:ea typeface="+mn-ea"/>
                <a:cs typeface="+mn-cs"/>
              </a:rPr>
              <a:t>Neritic</a:t>
            </a:r>
            <a:r>
              <a:rPr lang="en-US" sz="1200" kern="1200" dirty="0" smtClean="0">
                <a:solidFill>
                  <a:schemeClr val="tx1"/>
                </a:solidFill>
                <a:latin typeface="+mn-lt"/>
                <a:ea typeface="+mn-ea"/>
                <a:cs typeface="+mn-cs"/>
              </a:rPr>
              <a:t> and pelagic)</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Grain size </a:t>
            </a:r>
            <a:r>
              <a:rPr lang="en-US" sz="1200" kern="1200" dirty="0" err="1" smtClean="0">
                <a:solidFill>
                  <a:schemeClr val="tx1"/>
                </a:solidFill>
                <a:latin typeface="+mn-lt"/>
                <a:ea typeface="+mn-ea"/>
                <a:cs typeface="+mn-cs"/>
              </a:rPr>
              <a:t>systematics</a:t>
            </a:r>
            <a:r>
              <a:rPr lang="en-US" sz="1200" kern="1200" dirty="0" smtClean="0">
                <a:solidFill>
                  <a:schemeClr val="tx1"/>
                </a:solidFill>
                <a:latin typeface="+mn-lt"/>
                <a:ea typeface="+mn-ea"/>
                <a:cs typeface="+mn-cs"/>
              </a:rPr>
              <a:t>:  Sediment size can tell a lot about how it was transported and how much energy there is/was in the environment.  High energy environments</a:t>
            </a:r>
            <a:r>
              <a:rPr lang="en-US" sz="1200" kern="1200" baseline="0" dirty="0" smtClean="0">
                <a:solidFill>
                  <a:schemeClr val="tx1"/>
                </a:solidFill>
                <a:latin typeface="+mn-lt"/>
                <a:ea typeface="+mn-ea"/>
                <a:cs typeface="+mn-cs"/>
              </a:rPr>
              <a:t> can transport larger sediment.  The further sediment has been transported, the smaller and more rounded it will become. We can classify sediment by size (</a:t>
            </a:r>
            <a:r>
              <a:rPr lang="en-US" sz="1200" kern="1200" dirty="0" smtClean="0">
                <a:solidFill>
                  <a:schemeClr val="tx1"/>
                </a:solidFill>
                <a:latin typeface="+mn-lt"/>
                <a:ea typeface="+mn-ea"/>
                <a:cs typeface="+mn-cs"/>
              </a:rPr>
              <a:t>Boulder, cobbles, pebbles, sand, silt, clay)</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We can classify sediment</a:t>
            </a:r>
            <a:r>
              <a:rPr lang="en-US" sz="1200" kern="1200" baseline="0" dirty="0" smtClean="0">
                <a:solidFill>
                  <a:schemeClr val="tx1"/>
                </a:solidFill>
                <a:latin typeface="+mn-lt"/>
                <a:ea typeface="+mn-ea"/>
                <a:cs typeface="+mn-cs"/>
              </a:rPr>
              <a:t> by source, review the four types: </a:t>
            </a:r>
            <a:r>
              <a:rPr lang="en-US" sz="1200" kern="1200" dirty="0" smtClean="0">
                <a:solidFill>
                  <a:schemeClr val="tx1"/>
                </a:solidFill>
                <a:latin typeface="+mn-lt"/>
                <a:ea typeface="+mn-ea"/>
                <a:cs typeface="+mn-cs"/>
              </a:rPr>
              <a:t>Terrigenous, Biogenous, Cosmogenous, Hydrogenous</a:t>
            </a:r>
          </a:p>
          <a:p>
            <a:endParaRPr lang="en-US" sz="1200" kern="1200" smtClean="0">
              <a:solidFill>
                <a:schemeClr val="tx1"/>
              </a:solidFill>
              <a:latin typeface="+mn-lt"/>
              <a:ea typeface="+mn-ea"/>
              <a:cs typeface="+mn-cs"/>
            </a:endParaRPr>
          </a:p>
          <a:p>
            <a:r>
              <a:rPr lang="en-US" sz="1200" kern="1200" smtClean="0">
                <a:solidFill>
                  <a:schemeClr val="tx1"/>
                </a:solidFill>
                <a:latin typeface="+mn-lt"/>
                <a:ea typeface="+mn-ea"/>
                <a:cs typeface="+mn-cs"/>
              </a:rPr>
              <a:t>Having </a:t>
            </a:r>
            <a:r>
              <a:rPr lang="en-US" sz="1200" kern="1200" dirty="0" smtClean="0">
                <a:solidFill>
                  <a:schemeClr val="tx1"/>
                </a:solidFill>
                <a:latin typeface="+mn-lt"/>
                <a:ea typeface="+mn-ea"/>
                <a:cs typeface="+mn-cs"/>
              </a:rPr>
              <a:t>an understanding of sediments and where they are found now will be important for understanding different marine environments later.</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dirty="0" smtClean="0"/>
              <a:t>.  </a:t>
            </a:r>
            <a:endParaRPr lang="en-US" dirty="0"/>
          </a:p>
          <a:p>
            <a:pPr>
              <a:buNone/>
              <a:defRPr/>
            </a:pPr>
            <a:endParaRPr lang="en-US" dirty="0" smtClean="0"/>
          </a:p>
          <a:p>
            <a:pPr marL="0" indent="0">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2" name="Title 1"/>
          <p:cNvSpPr>
            <a:spLocks noGrp="1"/>
          </p:cNvSpPr>
          <p:nvPr>
            <p:ph type="ctrTitle"/>
          </p:nvPr>
        </p:nvSpPr>
        <p:spPr/>
        <p:txBody>
          <a:bodyPr>
            <a:normAutofit/>
          </a:bodyPr>
          <a:lstStyle/>
          <a:p>
            <a:r>
              <a:rPr lang="en-US" dirty="0" smtClean="0"/>
              <a:t>Introduction to Sediments</a:t>
            </a:r>
            <a:endParaRPr lang="en-US" dirty="0"/>
          </a:p>
        </p:txBody>
      </p:sp>
      <p:pic>
        <p:nvPicPr>
          <p:cNvPr id="6" name="Picture 5"/>
          <p:cNvPicPr>
            <a:picLocks noChangeAspect="1"/>
          </p:cNvPicPr>
          <p:nvPr/>
        </p:nvPicPr>
        <p:blipFill>
          <a:blip r:embed="rId3"/>
          <a:stretch>
            <a:fillRect/>
          </a:stretch>
        </p:blipFill>
        <p:spPr>
          <a:xfrm>
            <a:off x="2709604" y="3003258"/>
            <a:ext cx="3223356" cy="311759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smtClean="0"/>
          </a:p>
          <a:p>
            <a:endParaRPr lang="en-US" dirty="0" smtClean="0"/>
          </a:p>
          <a:p>
            <a:r>
              <a:rPr lang="en-US" dirty="0" smtClean="0"/>
              <a:t>Sediment is made of particles of organic or inorganic matter that accumulate in a loose, unconsolidated form.</a:t>
            </a:r>
          </a:p>
          <a:p>
            <a:r>
              <a:rPr lang="en-US" dirty="0" smtClean="0"/>
              <a:t>Sedimentary Rocks are formed when the originally loose sediments are consolidated</a:t>
            </a:r>
            <a:endParaRPr lang="en-US" dirty="0"/>
          </a:p>
        </p:txBody>
      </p:sp>
      <p:sp>
        <p:nvSpPr>
          <p:cNvPr id="3" name="Title 2"/>
          <p:cNvSpPr>
            <a:spLocks noGrp="1"/>
          </p:cNvSpPr>
          <p:nvPr>
            <p:ph type="title"/>
          </p:nvPr>
        </p:nvSpPr>
        <p:spPr/>
        <p:txBody>
          <a:bodyPr/>
          <a:lstStyle/>
          <a:p>
            <a:r>
              <a:rPr lang="en-US" dirty="0" smtClean="0"/>
              <a:t>What are Sediments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Sediment Thickness of World’s Oceans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Content Placeholder 6"/>
          <p:cNvSpPr>
            <a:spLocks noGrp="1"/>
          </p:cNvSpPr>
          <p:nvPr>
            <p:ph sz="quarter" idx="1"/>
          </p:nvPr>
        </p:nvSpPr>
        <p:spPr/>
        <p:txBody>
          <a:bodyPr/>
          <a:lstStyle/>
          <a:p>
            <a:endParaRPr lang="en-US" dirty="0"/>
          </a:p>
        </p:txBody>
      </p:sp>
      <p:pic>
        <p:nvPicPr>
          <p:cNvPr id="8" name="Picture 7"/>
          <p:cNvPicPr>
            <a:picLocks noChangeAspect="1"/>
          </p:cNvPicPr>
          <p:nvPr/>
        </p:nvPicPr>
        <p:blipFill>
          <a:blip r:embed="rId3"/>
          <a:stretch>
            <a:fillRect/>
          </a:stretch>
        </p:blipFill>
        <p:spPr>
          <a:xfrm>
            <a:off x="1103316" y="1111046"/>
            <a:ext cx="6887987" cy="4487731"/>
          </a:xfrm>
          <a:prstGeom prst="rect">
            <a:avLst/>
          </a:prstGeom>
        </p:spPr>
      </p:pic>
      <p:pic>
        <p:nvPicPr>
          <p:cNvPr id="9" name="Picture 8"/>
          <p:cNvPicPr>
            <a:picLocks noChangeAspect="1"/>
          </p:cNvPicPr>
          <p:nvPr/>
        </p:nvPicPr>
        <p:blipFill>
          <a:blip r:embed="rId4"/>
          <a:stretch>
            <a:fillRect/>
          </a:stretch>
        </p:blipFill>
        <p:spPr>
          <a:xfrm>
            <a:off x="1741817" y="5598777"/>
            <a:ext cx="4940537" cy="79203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Classifying sediment by location</a:t>
            </a:r>
            <a:endParaRPr lang="en-US" dirty="0"/>
          </a:p>
        </p:txBody>
      </p:sp>
      <p:sp>
        <p:nvSpPr>
          <p:cNvPr id="4" name="Text Placeholder 3"/>
          <p:cNvSpPr>
            <a:spLocks noGrp="1"/>
          </p:cNvSpPr>
          <p:nvPr>
            <p:ph type="body" sz="half" idx="2"/>
          </p:nvPr>
        </p:nvSpPr>
        <p:spPr/>
        <p:txBody>
          <a:bodyPr>
            <a:normAutofit/>
          </a:bodyPr>
          <a:lstStyle/>
          <a:p>
            <a:r>
              <a:rPr lang="en-US" sz="2400" dirty="0" smtClean="0"/>
              <a:t>How can we classify sediments?</a:t>
            </a:r>
          </a:p>
          <a:p>
            <a:pPr marL="285750" indent="-285750">
              <a:buFont typeface="Wingdings" charset="2"/>
              <a:buChar char="§"/>
            </a:pPr>
            <a:r>
              <a:rPr lang="en-US" sz="2400" b="1" dirty="0" smtClean="0"/>
              <a:t>Location</a:t>
            </a:r>
          </a:p>
          <a:p>
            <a:pPr marL="285750" indent="-285750">
              <a:buFont typeface="Wingdings" charset="2"/>
              <a:buChar char="§"/>
            </a:pPr>
            <a:r>
              <a:rPr lang="en-US" sz="2400" b="1" dirty="0" smtClean="0"/>
              <a:t>?</a:t>
            </a:r>
          </a:p>
          <a:p>
            <a:pPr marL="285750" indent="-285750">
              <a:buFont typeface="Wingdings" charset="2"/>
              <a:buChar char="§"/>
            </a:pPr>
            <a:r>
              <a:rPr lang="en-US" sz="2400" b="1" dirty="0" smtClean="0"/>
              <a:t>?</a:t>
            </a:r>
            <a:endParaRPr lang="en-US" sz="2400"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10" name="Picture 9"/>
          <p:cNvPicPr>
            <a:picLocks noChangeAspect="1"/>
          </p:cNvPicPr>
          <p:nvPr/>
        </p:nvPicPr>
        <p:blipFill>
          <a:blip r:embed="rId3"/>
          <a:stretch>
            <a:fillRect/>
          </a:stretch>
        </p:blipFill>
        <p:spPr>
          <a:xfrm>
            <a:off x="3000374" y="641627"/>
            <a:ext cx="5305729" cy="4808067"/>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Classifying sediment by size</a:t>
            </a:r>
            <a:endParaRPr lang="en-US" dirty="0"/>
          </a:p>
        </p:txBody>
      </p:sp>
      <p:sp>
        <p:nvSpPr>
          <p:cNvPr id="4" name="Text Placeholder 3"/>
          <p:cNvSpPr>
            <a:spLocks noGrp="1"/>
          </p:cNvSpPr>
          <p:nvPr>
            <p:ph type="body" sz="half" idx="2"/>
          </p:nvPr>
        </p:nvSpPr>
        <p:spPr/>
        <p:txBody>
          <a:bodyPr>
            <a:normAutofit/>
          </a:bodyPr>
          <a:lstStyle/>
          <a:p>
            <a:r>
              <a:rPr lang="en-US" sz="2400" dirty="0" smtClean="0"/>
              <a:t>How can we classify sediments?</a:t>
            </a:r>
          </a:p>
          <a:p>
            <a:pPr marL="285750" indent="-285750">
              <a:buFont typeface="Wingdings" charset="2"/>
              <a:buChar char="§"/>
            </a:pPr>
            <a:r>
              <a:rPr lang="en-US" sz="2400" dirty="0" smtClean="0"/>
              <a:t>Location</a:t>
            </a:r>
          </a:p>
          <a:p>
            <a:pPr marL="285750" indent="-285750">
              <a:buFont typeface="Wingdings" charset="2"/>
              <a:buChar char="§"/>
            </a:pPr>
            <a:r>
              <a:rPr lang="en-US" sz="2400" b="1" dirty="0" smtClean="0"/>
              <a:t>Size</a:t>
            </a:r>
          </a:p>
          <a:p>
            <a:pPr marL="285750" indent="-285750">
              <a:buFont typeface="Wingdings" charset="2"/>
              <a:buChar char="§"/>
            </a:pPr>
            <a:r>
              <a:rPr lang="en-US" sz="2400" dirty="0" smtClean="0"/>
              <a:t>?</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9" name="Picture 8"/>
          <p:cNvPicPr>
            <a:picLocks noChangeAspect="1"/>
          </p:cNvPicPr>
          <p:nvPr/>
        </p:nvPicPr>
        <p:blipFill>
          <a:blip r:embed="rId3"/>
          <a:stretch>
            <a:fillRect/>
          </a:stretch>
        </p:blipFill>
        <p:spPr>
          <a:xfrm>
            <a:off x="3010563" y="524516"/>
            <a:ext cx="5555177" cy="4352284"/>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Classifying sediment by source</a:t>
            </a:r>
            <a:br>
              <a:rPr lang="en-US" dirty="0" smtClean="0"/>
            </a:br>
            <a:r>
              <a:rPr lang="en-US" dirty="0" smtClean="0"/>
              <a:t/>
            </a:r>
            <a:br>
              <a:rPr lang="en-US" dirty="0" smtClean="0"/>
            </a:br>
            <a:r>
              <a:rPr lang="en-US" dirty="0" smtClean="0"/>
              <a:t>Where does it all come from?</a:t>
            </a:r>
            <a:endParaRPr lang="en-US" dirty="0"/>
          </a:p>
        </p:txBody>
      </p:sp>
      <p:sp>
        <p:nvSpPr>
          <p:cNvPr id="4" name="Text Placeholder 3"/>
          <p:cNvSpPr>
            <a:spLocks noGrp="1"/>
          </p:cNvSpPr>
          <p:nvPr>
            <p:ph type="body" sz="half" idx="2"/>
          </p:nvPr>
        </p:nvSpPr>
        <p:spPr>
          <a:xfrm>
            <a:off x="381000" y="990600"/>
            <a:ext cx="2075442" cy="5257800"/>
          </a:xfrm>
        </p:spPr>
        <p:txBody>
          <a:bodyPr>
            <a:normAutofit/>
          </a:bodyPr>
          <a:lstStyle/>
          <a:p>
            <a:r>
              <a:rPr lang="en-US" sz="2400" dirty="0" smtClean="0"/>
              <a:t>How can we classify sediments?</a:t>
            </a:r>
          </a:p>
          <a:p>
            <a:pPr marL="285750" indent="-285750">
              <a:buFont typeface="Wingdings" charset="2"/>
              <a:buChar char="§"/>
            </a:pPr>
            <a:r>
              <a:rPr lang="en-US" sz="2400" dirty="0" smtClean="0"/>
              <a:t>Location</a:t>
            </a:r>
          </a:p>
          <a:p>
            <a:pPr marL="285750" indent="-285750">
              <a:buFont typeface="Wingdings" charset="2"/>
              <a:buChar char="§"/>
            </a:pPr>
            <a:r>
              <a:rPr lang="en-US" sz="2400" dirty="0" smtClean="0"/>
              <a:t>Size</a:t>
            </a:r>
          </a:p>
          <a:p>
            <a:pPr marL="285750" indent="-285750">
              <a:buFont typeface="Wingdings" charset="2"/>
              <a:buChar char="§"/>
            </a:pPr>
            <a:r>
              <a:rPr lang="en-US" sz="2400" b="1" dirty="0" smtClean="0"/>
              <a:t>Source</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Placeholder 9"/>
          <p:cNvPicPr>
            <a:picLocks noGrp="1" noChangeAspect="1"/>
          </p:cNvPicPr>
          <p:nvPr>
            <p:ph type="pic" idx="1"/>
          </p:nvPr>
        </p:nvPicPr>
        <p:blipFill>
          <a:blip r:embed="rId3"/>
          <a:srcRect t="-6378" b="-6378"/>
          <a:stretch>
            <a:fillRect/>
          </a:stretch>
        </p:blipFill>
        <p:spPr>
          <a:xfrm>
            <a:off x="2439250" y="475610"/>
            <a:ext cx="3348902" cy="2435565"/>
          </a:xfrm>
          <a:prstGeom prst="rect">
            <a:avLst/>
          </a:prstGeom>
        </p:spPr>
      </p:pic>
      <p:pic>
        <p:nvPicPr>
          <p:cNvPr id="11" name="Picture 10"/>
          <p:cNvPicPr>
            <a:picLocks noChangeAspect="1"/>
          </p:cNvPicPr>
          <p:nvPr/>
        </p:nvPicPr>
        <p:blipFill>
          <a:blip r:embed="rId4"/>
          <a:stretch>
            <a:fillRect/>
          </a:stretch>
        </p:blipFill>
        <p:spPr>
          <a:xfrm flipH="1">
            <a:off x="5516585" y="609601"/>
            <a:ext cx="3351188" cy="2301574"/>
          </a:xfrm>
          <a:prstGeom prst="rect">
            <a:avLst/>
          </a:prstGeom>
        </p:spPr>
      </p:pic>
      <p:pic>
        <p:nvPicPr>
          <p:cNvPr id="12" name="Picture 11"/>
          <p:cNvPicPr>
            <a:picLocks noChangeAspect="1"/>
          </p:cNvPicPr>
          <p:nvPr/>
        </p:nvPicPr>
        <p:blipFill>
          <a:blip r:embed="rId5"/>
          <a:stretch>
            <a:fillRect/>
          </a:stretch>
        </p:blipFill>
        <p:spPr>
          <a:xfrm>
            <a:off x="2456442" y="2640499"/>
            <a:ext cx="3418276" cy="2118025"/>
          </a:xfrm>
          <a:prstGeom prst="rect">
            <a:avLst/>
          </a:prstGeom>
        </p:spPr>
      </p:pic>
      <p:pic>
        <p:nvPicPr>
          <p:cNvPr id="13" name="Picture 12"/>
          <p:cNvPicPr>
            <a:picLocks noChangeAspect="1"/>
          </p:cNvPicPr>
          <p:nvPr/>
        </p:nvPicPr>
        <p:blipFill>
          <a:blip r:embed="rId6"/>
          <a:stretch>
            <a:fillRect/>
          </a:stretch>
        </p:blipFill>
        <p:spPr>
          <a:xfrm>
            <a:off x="5516585" y="2640499"/>
            <a:ext cx="3351190" cy="211802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smtClean="0"/>
          </a:p>
          <a:p>
            <a:r>
              <a:rPr lang="en-US" dirty="0" smtClean="0"/>
              <a:t>What have we learned about sediments?</a:t>
            </a:r>
          </a:p>
          <a:p>
            <a:endParaRPr lang="en-US" dirty="0" smtClean="0"/>
          </a:p>
          <a:p>
            <a:pPr lvl="5"/>
            <a:r>
              <a:rPr lang="en-US" sz="2400" dirty="0" smtClean="0"/>
              <a:t>Distribution in the oceans</a:t>
            </a:r>
          </a:p>
          <a:p>
            <a:pPr lvl="5"/>
            <a:r>
              <a:rPr lang="en-US" sz="2400" dirty="0" smtClean="0"/>
              <a:t>Grain size and energy</a:t>
            </a:r>
          </a:p>
          <a:p>
            <a:pPr lvl="5"/>
            <a:r>
              <a:rPr lang="en-US" sz="2400" dirty="0" smtClean="0"/>
              <a:t>Source types</a:t>
            </a:r>
          </a:p>
        </p:txBody>
      </p:sp>
      <p:sp>
        <p:nvSpPr>
          <p:cNvPr id="3" name="Title 2"/>
          <p:cNvSpPr>
            <a:spLocks noGrp="1"/>
          </p:cNvSpPr>
          <p:nvPr>
            <p:ph type="title"/>
          </p:nvPr>
        </p:nvSpPr>
        <p:spPr/>
        <p:txBody>
          <a:bodyPr/>
          <a:lstStyle/>
          <a:p>
            <a:r>
              <a:rPr lang="en-US" dirty="0" smtClean="0"/>
              <a:t>Conclusions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9590</TotalTime>
  <Words>2100</Words>
  <Application>Microsoft Macintosh PowerPoint</Application>
  <PresentationFormat>On-screen Show (4:3)</PresentationFormat>
  <Paragraphs>206</Paragraphs>
  <Slides>7</Slides>
  <Notes>7</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SCC</vt:lpstr>
      <vt:lpstr>Introduction to Sediments</vt:lpstr>
      <vt:lpstr>What are Sediments</vt:lpstr>
      <vt:lpstr>Sediment Thickness of World’s Oceans</vt:lpstr>
      <vt:lpstr> Classifying sediment by location</vt:lpstr>
      <vt:lpstr>Classifying sediment by size</vt:lpstr>
      <vt:lpstr>Classifying sediment by source  Where does it all come from?</vt:lpstr>
      <vt:lpstr>Conclusions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Rachel Marcuson</cp:lastModifiedBy>
  <cp:revision>95</cp:revision>
  <cp:lastPrinted>2014-06-30T17:26:50Z</cp:lastPrinted>
  <dcterms:created xsi:type="dcterms:W3CDTF">2014-09-03T21:53:24Z</dcterms:created>
  <dcterms:modified xsi:type="dcterms:W3CDTF">2014-09-03T23:04:42Z</dcterms:modified>
</cp:coreProperties>
</file>