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notesSlides/notesSlide9.xml" ContentType="application/vnd.openxmlformats-officedocument.presentationml.notesSlide+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notesSlides/notesSlide12.xml" ContentType="application/vnd.openxmlformats-officedocument.presentationml.notes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14"/>
  </p:notesMasterIdLst>
  <p:sldIdLst>
    <p:sldId id="256" r:id="rId2"/>
    <p:sldId id="260" r:id="rId3"/>
    <p:sldId id="257" r:id="rId4"/>
    <p:sldId id="262" r:id="rId5"/>
    <p:sldId id="264" r:id="rId6"/>
    <p:sldId id="265" r:id="rId7"/>
    <p:sldId id="266" r:id="rId8"/>
    <p:sldId id="274" r:id="rId9"/>
    <p:sldId id="270" r:id="rId10"/>
    <p:sldId id="271" r:id="rId11"/>
    <p:sldId id="272" r:id="rId12"/>
    <p:sldId id="259"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4580" autoAdjust="0"/>
    <p:restoredTop sz="70016" autoAdjust="0"/>
  </p:normalViewPr>
  <p:slideViewPr>
    <p:cSldViewPr snapToGrid="0" snapToObjects="1">
      <p:cViewPr varScale="1">
        <p:scale>
          <a:sx n="75" d="100"/>
          <a:sy n="75" d="100"/>
        </p:scale>
        <p:origin x="-59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9/3/14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netl.doe.gov/File%20Library/Research/Oil-Gas/methane%20hydrates/MH-Primer2011.pdf" TargetMode="External"/><Relationship Id="rId4" Type="http://schemas.openxmlformats.org/officeDocument/2006/relationships/hyperlink" Target="http://geology.com/articles/methane-hydrates/" TargetMode="External"/><Relationship Id="rId5" Type="http://schemas.openxmlformats.org/officeDocument/2006/relationships/hyperlink" Target="http://energy.gov/fe/science-innovation/oil-gas-research/methane-hydrate" TargetMode="External"/><Relationship Id="rId6" Type="http://schemas.openxmlformats.org/officeDocument/2006/relationships/hyperlink" Target="http://www.youtube.com/watch?v=Bi9xK8jmXzc" TargetMode="External"/><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AUTHORS:</a:t>
            </a:r>
          </a:p>
          <a:p>
            <a:pPr eaLnBrk="1" hangingPunct="1">
              <a:spcBef>
                <a:spcPct val="0"/>
              </a:spcBef>
            </a:pPr>
            <a:r>
              <a:rPr lang="en-US" dirty="0" smtClean="0">
                <a:latin typeface="Calibri" charset="0"/>
              </a:rPr>
              <a:t>Rachel</a:t>
            </a:r>
            <a:r>
              <a:rPr lang="en-US" baseline="0" dirty="0" smtClean="0">
                <a:latin typeface="Calibri" charset="0"/>
              </a:rPr>
              <a:t> Marcuson, </a:t>
            </a:r>
            <a:r>
              <a:rPr lang="en-US" baseline="0" dirty="0" err="1" smtClean="0">
                <a:latin typeface="Calibri" charset="0"/>
              </a:rPr>
              <a:t>Ph.D</a:t>
            </a:r>
            <a:r>
              <a:rPr lang="en-US" baseline="0" dirty="0" smtClean="0">
                <a:latin typeface="Calibri" charset="0"/>
              </a:rPr>
              <a:t> Student, Scripps Institution of Oceanography</a:t>
            </a:r>
          </a:p>
          <a:p>
            <a:pPr eaLnBrk="1" hangingPunct="1">
              <a:spcBef>
                <a:spcPct val="0"/>
              </a:spcBef>
            </a:pPr>
            <a:r>
              <a:rPr lang="en-US" baseline="0" dirty="0" smtClean="0">
                <a:latin typeface="Calibri" charset="0"/>
              </a:rPr>
              <a:t>Tara Howell, University City High School</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CONTEXT FOR USE: </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rPr>
              <a:t>This lesson was designed for</a:t>
            </a:r>
            <a:r>
              <a:rPr lang="en-US" baseline="0" dirty="0" smtClean="0">
                <a:latin typeface="Calibri" charset="0"/>
              </a:rPr>
              <a:t> a senior marine science class (gr.11/12) and is the third lesson in a series of lessons on sediments.  Students likely have some idea of valuable resources we get from the ocean, but this lesson will introduce new uses for seafloor sediments they hadn’t thought of.</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WHY:</a:t>
            </a:r>
          </a:p>
          <a:p>
            <a:pPr eaLnBrk="1" hangingPunct="1">
              <a:spcBef>
                <a:spcPct val="0"/>
              </a:spcBef>
              <a:buFontTx/>
              <a:buNone/>
            </a:pPr>
            <a:r>
              <a:rPr lang="en-US" dirty="0" smtClean="0">
                <a:latin typeface="Calibri" charset="0"/>
              </a:rPr>
              <a:t>Students may not be too excited to be doing a unit on</a:t>
            </a:r>
            <a:r>
              <a:rPr lang="en-US" baseline="0" dirty="0" smtClean="0">
                <a:latin typeface="Calibri" charset="0"/>
              </a:rPr>
              <a:t> sediments because it’s hard for them to understand why they’re important, but this lesson provides a compelling argument for why they should care.  Billions of dollars a year are generated from products coming from sediments, including many things we use and rely on daily without even thinking about.  Additionally, students should be thinking about the huge environmental impacts the energy industry has.</a:t>
            </a:r>
            <a:r>
              <a:rPr lang="en-US" dirty="0" smtClean="0">
                <a:latin typeface="Calibri" charset="0"/>
              </a:rPr>
              <a:t> </a:t>
            </a:r>
          </a:p>
          <a:p>
            <a:pPr eaLnBrk="1" hangingPunct="1">
              <a:spcBef>
                <a:spcPct val="0"/>
              </a:spcBef>
              <a:buFontTx/>
              <a:buAutoNum type="arabicPeriod"/>
            </a:pPr>
            <a:endParaRPr lang="en-US" baseline="0" dirty="0" smtClean="0">
              <a:latin typeface="Calibri" charset="0"/>
            </a:endParaRPr>
          </a:p>
          <a:p>
            <a:pPr eaLnBrk="1" hangingPunct="1">
              <a:spcBef>
                <a:spcPct val="0"/>
              </a:spcBef>
              <a:buFontTx/>
              <a:buNone/>
            </a:pPr>
            <a:r>
              <a:rPr lang="en-US" dirty="0" smtClean="0">
                <a:latin typeface="Calibri" charset="0"/>
              </a:rPr>
              <a:t>SUMMARY: </a:t>
            </a:r>
          </a:p>
          <a:p>
            <a:pPr eaLnBrk="1" hangingPunct="1">
              <a:spcBef>
                <a:spcPct val="0"/>
              </a:spcBef>
              <a:buFontTx/>
              <a:buNone/>
            </a:pPr>
            <a:r>
              <a:rPr lang="en-US" dirty="0" smtClean="0">
                <a:latin typeface="Calibri" charset="0"/>
              </a:rPr>
              <a:t>Sediments are important to scientists for unraveling Earth’s history, and they play an important</a:t>
            </a:r>
            <a:r>
              <a:rPr lang="en-US" baseline="0" dirty="0" smtClean="0">
                <a:latin typeface="Calibri" charset="0"/>
              </a:rPr>
              <a:t> role in marine environments for ecosystems, but what much of society is concerned with is MONEY!  As it turns out, sediments are economically valuable too!  Most people are aware of the role they play with oil and gas, but there are other energy sources and products that come from sediments as well.</a:t>
            </a:r>
            <a:endParaRPr lang="en-US" dirty="0" smtClean="0">
              <a:latin typeface="Calibri" charset="0"/>
            </a:endParaRPr>
          </a:p>
          <a:p>
            <a:pPr eaLnBrk="1" hangingPunct="1">
              <a:spcBef>
                <a:spcPct val="0"/>
              </a:spcBef>
              <a:buFontTx/>
              <a:buNone/>
            </a:pPr>
            <a:r>
              <a:rPr lang="en-US" dirty="0" smtClean="0">
                <a:latin typeface="Calibri" charset="0"/>
              </a:rPr>
              <a:t> </a:t>
            </a:r>
          </a:p>
          <a:p>
            <a:pPr eaLnBrk="1" hangingPunct="1">
              <a:spcBef>
                <a:spcPct val="0"/>
              </a:spcBef>
              <a:buFontTx/>
              <a:buAutoNum type="arabicPeriod"/>
            </a:pPr>
            <a:endParaRPr lang="en-US" dirty="0" smtClean="0">
              <a:latin typeface="Calibri" charset="0"/>
            </a:endParaRPr>
          </a:p>
          <a:p>
            <a:pPr eaLnBrk="1" hangingPunct="1">
              <a:spcBef>
                <a:spcPct val="0"/>
              </a:spcBef>
              <a:buFontTx/>
              <a:buNone/>
            </a:pPr>
            <a:r>
              <a:rPr lang="en-US" dirty="0" smtClean="0">
                <a:latin typeface="Calibri" charset="0"/>
              </a:rPr>
              <a:t>PICTURE/GRAPHICS CREDITS:</a:t>
            </a:r>
          </a:p>
          <a:p>
            <a:pPr eaLnBrk="1" hangingPunct="1">
              <a:spcBef>
                <a:spcPct val="0"/>
              </a:spcBef>
              <a:buFontTx/>
              <a:buNone/>
            </a:pPr>
            <a:r>
              <a:rPr lang="en-US" dirty="0" smtClean="0">
                <a:latin typeface="Calibri" charset="0"/>
              </a:rPr>
              <a:t>http://</a:t>
            </a:r>
            <a:r>
              <a:rPr lang="en-US" dirty="0" err="1" smtClean="0">
                <a:latin typeface="Calibri" charset="0"/>
              </a:rPr>
              <a:t>commons.wikimedia.org/wiki/File:Money_Cash.jpg</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WEBSITES/RESOURCES USED IN THIS PRESENTATION</a:t>
            </a:r>
          </a:p>
          <a:p>
            <a:pPr eaLnBrk="1" hangingPunct="1">
              <a:spcBef>
                <a:spcPct val="0"/>
              </a:spcBef>
              <a:buFontTx/>
              <a:buNone/>
            </a:pPr>
            <a:r>
              <a:rPr lang="en-US" sz="1200" b="0" i="0" kern="1200" dirty="0" smtClean="0">
                <a:solidFill>
                  <a:schemeClr val="tx1"/>
                </a:solidFill>
                <a:latin typeface="+mn-lt"/>
                <a:ea typeface="+mn-ea"/>
                <a:cs typeface="+mn-cs"/>
              </a:rPr>
              <a:t>Garrison, Tom. Oceanography : an invitation to marine science. Belmont, CA: Thomson Brooks/Cole, 2007. Print</a:t>
            </a:r>
            <a:r>
              <a:rPr lang="en-US" sz="1200" i="1" kern="1200" dirty="0" smtClean="0">
                <a:solidFill>
                  <a:schemeClr val="tx1"/>
                </a:solidFill>
                <a:latin typeface="+mn-lt"/>
                <a:ea typeface="+mn-ea"/>
                <a:cs typeface="+mn-cs"/>
              </a:rPr>
              <a:t>.</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ADDITIONAL READING:</a:t>
            </a:r>
          </a:p>
          <a:p>
            <a:pPr eaLnBrk="1" hangingPunct="1">
              <a:spcBef>
                <a:spcPct val="0"/>
              </a:spcBef>
              <a:buFontTx/>
              <a:buNone/>
            </a:pPr>
            <a:r>
              <a:rPr lang="en-US" dirty="0" smtClean="0">
                <a:latin typeface="Calibri" charset="0"/>
              </a:rPr>
              <a:t>Additional reading is listed throughout the </a:t>
            </a:r>
            <a:r>
              <a:rPr lang="en-US" dirty="0" err="1" smtClean="0">
                <a:latin typeface="Calibri" charset="0"/>
              </a:rPr>
              <a:t>powerpoint</a:t>
            </a:r>
            <a:r>
              <a:rPr lang="en-US" dirty="0" smtClean="0">
                <a:latin typeface="Calibri" charset="0"/>
              </a:rPr>
              <a:t>.</a:t>
            </a: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MISCONCEPTIONS:</a:t>
            </a:r>
          </a:p>
          <a:p>
            <a:pPr eaLnBrk="1" hangingPunct="1">
              <a:spcBef>
                <a:spcPct val="0"/>
              </a:spcBef>
              <a:buFontTx/>
              <a:buNone/>
            </a:pPr>
            <a:r>
              <a:rPr lang="en-US" dirty="0" smtClean="0">
                <a:latin typeface="Calibri" charset="0"/>
              </a:rPr>
              <a:t>Sediments have no value to people other than scientists.</a:t>
            </a:r>
          </a:p>
          <a:p>
            <a:pPr eaLnBrk="1" hangingPunct="1">
              <a:spcBef>
                <a:spcPct val="0"/>
              </a:spcBef>
              <a:buFontTx/>
              <a:buNone/>
            </a:pPr>
            <a:r>
              <a:rPr lang="en-US" dirty="0" smtClean="0">
                <a:latin typeface="Calibri" charset="0"/>
              </a:rPr>
              <a:t>Crude oil</a:t>
            </a:r>
            <a:r>
              <a:rPr lang="en-US" baseline="0" dirty="0" smtClean="0">
                <a:latin typeface="Calibri" charset="0"/>
              </a:rPr>
              <a:t> and petroleum are the same thing.</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EVALUATION TIPS:</a:t>
            </a:r>
          </a:p>
          <a:p>
            <a:pPr eaLnBrk="1" hangingPunct="1">
              <a:spcBef>
                <a:spcPct val="0"/>
              </a:spcBef>
              <a:buFontTx/>
              <a:buNone/>
            </a:pPr>
            <a:r>
              <a:rPr lang="en-US" dirty="0" smtClean="0">
                <a:latin typeface="Calibri" charset="0"/>
              </a:rPr>
              <a:t>The evaluation for this lecture should be done through discussion, and completion</a:t>
            </a:r>
            <a:r>
              <a:rPr lang="en-US" baseline="0" dirty="0" smtClean="0">
                <a:latin typeface="Calibri" charset="0"/>
              </a:rPr>
              <a:t> of the extension activity.  Breaks should be taken during the slideshow where the activity/extension is listed for students to complete the questions. Teacher can provide time and resources to their liking, depending on how long is desired for this lesson to take.  To spend more time on this lesson, have students do the research independently, to spend less time, provide students with some of the listed resources.</a:t>
            </a: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TEACHING NOTES: </a:t>
            </a:r>
          </a:p>
          <a:p>
            <a:pPr eaLnBrk="1" hangingPunct="1">
              <a:spcBef>
                <a:spcPct val="0"/>
              </a:spcBef>
              <a:buFontTx/>
              <a:buNone/>
            </a:pP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Use this slide to initiate brainstorming,</a:t>
            </a:r>
            <a:r>
              <a:rPr lang="en-US" sz="1200" kern="1200" baseline="0" dirty="0" smtClean="0">
                <a:solidFill>
                  <a:schemeClr val="tx1"/>
                </a:solidFill>
                <a:effectLst/>
                <a:latin typeface="+mn-lt"/>
                <a:ea typeface="+mn-ea"/>
                <a:cs typeface="+mn-cs"/>
              </a:rPr>
              <a:t> have students come up with reasons why they think sediments are important.</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Have student think of</a:t>
            </a:r>
            <a:r>
              <a:rPr lang="en-US" sz="1200" kern="1200" baseline="0" dirty="0" smtClean="0">
                <a:solidFill>
                  <a:schemeClr val="tx1"/>
                </a:solidFill>
                <a:effectLst/>
                <a:latin typeface="+mn-lt"/>
                <a:ea typeface="+mn-ea"/>
                <a:cs typeface="+mn-cs"/>
              </a:rPr>
              <a:t> as many ways that they can for why sediments are ‘important’ .  The image on the cover slide may have given them a hint, but encourage any and all ideas.  Fill the blackboard/whiteboard with their ideas.  If they don’t think of economic resources on their own, ask questions to lead them to it.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This slide</a:t>
            </a:r>
            <a:r>
              <a:rPr lang="en-US" sz="1200" kern="1200" baseline="0" dirty="0" smtClean="0">
                <a:solidFill>
                  <a:schemeClr val="tx1"/>
                </a:solidFill>
                <a:effectLst/>
                <a:latin typeface="+mn-lt"/>
                <a:ea typeface="+mn-ea"/>
                <a:cs typeface="+mn-cs"/>
              </a:rPr>
              <a:t> illustrates the world’s exclusive economic zones, a zone prescribed by the United Nations Convention that extends 200 nautical miles from shore</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Ask students what this Exclusive Economic Zone might be for.  The name should give a hint.  Discussion should lead to explaining</a:t>
            </a:r>
            <a:r>
              <a:rPr lang="en-US" sz="1200" kern="1200" baseline="0" dirty="0" smtClean="0">
                <a:solidFill>
                  <a:schemeClr val="tx1"/>
                </a:solidFill>
                <a:effectLst/>
                <a:latin typeface="+mn-lt"/>
                <a:ea typeface="+mn-ea"/>
                <a:cs typeface="+mn-cs"/>
              </a:rPr>
              <a:t> what the EEZ is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-gives a state special rights over the exploration of marine resources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-this can be energy like fossil fuels, but also wind and wave energy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Make the connection back to the first lesson where students looked at sediment thickness- how thick are sediments within the EEZ?</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https://commons.wikimedia.org/wiki/File:Territorial_waters_-_World.svg</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https://www.un.org/depts/los/convention_agreements/texts/unclos/part5.htm</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The purpose of this slide is to introduce students to some of the major energy sources found in sediments.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image on the slide is and offshore oil platform in the Gulf</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Students should be provided with the following definitions which they can add to their vocabulary</a:t>
            </a:r>
            <a:r>
              <a:rPr lang="en-US" sz="1200" kern="1200" baseline="0" dirty="0" smtClean="0">
                <a:solidFill>
                  <a:schemeClr val="tx1"/>
                </a:solidFill>
                <a:effectLst/>
                <a:latin typeface="+mn-lt"/>
                <a:ea typeface="+mn-ea"/>
                <a:cs typeface="+mn-cs"/>
              </a:rPr>
              <a:t> sheet.  Although it may seem tedious, it is important to know what you’re talking about before actually talking about it, which requires that certain terms be defined.  Generally, people don’t actually know the difference between the first three definitions on the list and as a result use them incorrectly/interchangeably.</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dirty="0" smtClean="0"/>
              <a:t>Crude Oil: liquid mixture of hydrocarbons, found in natural underground reservoirs</a:t>
            </a:r>
          </a:p>
          <a:p>
            <a:r>
              <a:rPr lang="en-US" dirty="0" smtClean="0"/>
              <a:t>Petroleum: Liquid mixture of hydrocarbons, includes crude oil as well as any refined liquid hydrocarbon mixture</a:t>
            </a:r>
          </a:p>
          <a:p>
            <a:r>
              <a:rPr lang="en-US" dirty="0" smtClean="0"/>
              <a:t>Natural Gas: naturally occurring hydrocarbon gas, consisting mostly of methane</a:t>
            </a:r>
          </a:p>
          <a:p>
            <a:r>
              <a:rPr lang="en-US" dirty="0" smtClean="0"/>
              <a:t>Methane Hydrate: </a:t>
            </a:r>
            <a:r>
              <a:rPr lang="en-US" sz="1200" kern="1200" dirty="0" smtClean="0">
                <a:solidFill>
                  <a:schemeClr val="tx1"/>
                </a:solidFill>
                <a:latin typeface="+mn-lt"/>
                <a:ea typeface="+mn-ea"/>
                <a:cs typeface="+mn-cs"/>
              </a:rPr>
              <a:t>solids composed of rigid cages of water molecules that enclose methane.</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http://commons.wikimedia.org/wiki/File:Gulf_Offshore_Platform.jpg</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Garrison, Tom. Oceanography : an invitation to marine science. Belmont, CA: Thomson Brooks/Cole, 2007. Print</a:t>
            </a:r>
            <a:r>
              <a:rPr lang="en-US" sz="1200" i="1" kern="1200" dirty="0" smtClean="0">
                <a:solidFill>
                  <a:schemeClr val="tx1"/>
                </a:solidFill>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Keith A. </a:t>
            </a:r>
            <a:r>
              <a:rPr lang="en-US" sz="1200" kern="1200" dirty="0" err="1" smtClean="0">
                <a:solidFill>
                  <a:schemeClr val="tx1"/>
                </a:solidFill>
                <a:latin typeface="+mn-lt"/>
                <a:ea typeface="+mn-ea"/>
                <a:cs typeface="+mn-cs"/>
              </a:rPr>
              <a:t>Kvenvolden</a:t>
            </a:r>
            <a:r>
              <a:rPr lang="en-US" sz="1200" kern="1200" dirty="0" smtClean="0">
                <a:solidFill>
                  <a:schemeClr val="tx1"/>
                </a:solidFill>
                <a:latin typeface="+mn-lt"/>
                <a:ea typeface="+mn-ea"/>
                <a:cs typeface="+mn-cs"/>
              </a:rPr>
              <a:t>, Methane hydrate — A major reservoir of carbon in the shallow </a:t>
            </a:r>
            <a:r>
              <a:rPr lang="en-US" sz="1200" kern="1200" dirty="0" err="1" smtClean="0">
                <a:solidFill>
                  <a:schemeClr val="tx1"/>
                </a:solidFill>
                <a:latin typeface="+mn-lt"/>
                <a:ea typeface="+mn-ea"/>
                <a:cs typeface="+mn-cs"/>
              </a:rPr>
              <a:t>geosphere</a:t>
            </a:r>
            <a:r>
              <a:rPr lang="en-US" sz="1200" kern="1200" dirty="0" smtClean="0">
                <a:solidFill>
                  <a:schemeClr val="tx1"/>
                </a:solidFill>
                <a:latin typeface="+mn-lt"/>
                <a:ea typeface="+mn-ea"/>
                <a:cs typeface="+mn-cs"/>
              </a:rPr>
              <a:t>?, Chemical Geology, Volume 71, Issues 1–3, 15 December 1988, Pages 41-51, ISSN 0009-2541, http://dx.doi.org/10.1016/0009-2541(88)90104-0.(http://www.sciencedirect.com/science/article/pii/0009254188901040)</a:t>
            </a:r>
            <a:endParaRPr lang="en-US" dirty="0" smtClean="0">
              <a:latin typeface="Calibri"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This slide shows how crude oil and natural gas are formed with an illustration of the process described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Crude</a:t>
            </a:r>
            <a:r>
              <a:rPr lang="en-US" sz="1200" kern="1200" baseline="0" dirty="0" smtClean="0">
                <a:solidFill>
                  <a:schemeClr val="tx1"/>
                </a:solidFill>
                <a:effectLst/>
                <a:latin typeface="+mn-lt"/>
                <a:ea typeface="+mn-ea"/>
                <a:cs typeface="+mn-cs"/>
              </a:rPr>
              <a:t> oil is formed when dead organic material accumulates and gets mixed into mud and sand (sediment)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As more sediment is piled on top, the material is transformed to </a:t>
            </a:r>
            <a:r>
              <a:rPr lang="en-US" sz="1200" kern="1200" baseline="0" dirty="0" err="1" smtClean="0">
                <a:solidFill>
                  <a:schemeClr val="tx1"/>
                </a:solidFill>
                <a:effectLst/>
                <a:latin typeface="+mn-lt"/>
                <a:ea typeface="+mn-ea"/>
                <a:cs typeface="+mn-cs"/>
              </a:rPr>
              <a:t>kerogen</a:t>
            </a:r>
            <a:r>
              <a:rPr lang="en-US" sz="1200" kern="1200" baseline="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err="1" smtClean="0">
                <a:solidFill>
                  <a:schemeClr val="tx1"/>
                </a:solidFill>
                <a:effectLst/>
                <a:latin typeface="+mn-lt"/>
                <a:ea typeface="+mn-ea"/>
                <a:cs typeface="+mn-cs"/>
              </a:rPr>
              <a:t>Kerogen</a:t>
            </a:r>
            <a:r>
              <a:rPr lang="en-US" sz="1200" kern="1200" baseline="0" dirty="0" smtClean="0">
                <a:solidFill>
                  <a:schemeClr val="tx1"/>
                </a:solidFill>
                <a:effectLst/>
                <a:latin typeface="+mn-lt"/>
                <a:ea typeface="+mn-ea"/>
                <a:cs typeface="+mn-cs"/>
              </a:rPr>
              <a:t> does not have specific chemical formula, rather, it is just a name for the mixture of organic material.</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 </a:t>
            </a:r>
            <a:r>
              <a:rPr lang="en-US" sz="1200" kern="1200" baseline="0" dirty="0" err="1" smtClean="0">
                <a:solidFill>
                  <a:schemeClr val="tx1"/>
                </a:solidFill>
                <a:effectLst/>
                <a:latin typeface="+mn-lt"/>
                <a:ea typeface="+mn-ea"/>
                <a:cs typeface="+mn-cs"/>
              </a:rPr>
              <a:t>kerogen</a:t>
            </a:r>
            <a:r>
              <a:rPr lang="en-US" sz="1200" kern="1200" baseline="0" dirty="0" smtClean="0">
                <a:solidFill>
                  <a:schemeClr val="tx1"/>
                </a:solidFill>
                <a:effectLst/>
                <a:latin typeface="+mn-lt"/>
                <a:ea typeface="+mn-ea"/>
                <a:cs typeface="+mn-cs"/>
              </a:rPr>
              <a:t> breaks down as heat and pressure increase and forms lighter molecules- specific temperatures and pressures will dictate whether oil or natural gas is formed.</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Explain that natural gar and crude oil are formed in essentially the same way, but different temperature and pressure conditions (those that form lighter molecules</a:t>
            </a:r>
            <a:r>
              <a:rPr lang="en-US" sz="1200" kern="1200" baseline="0" dirty="0" smtClean="0">
                <a:solidFill>
                  <a:schemeClr val="tx1"/>
                </a:solidFill>
                <a:effectLst/>
                <a:latin typeface="+mn-lt"/>
                <a:ea typeface="+mn-ea"/>
                <a:cs typeface="+mn-cs"/>
              </a:rPr>
              <a:t> from the </a:t>
            </a:r>
            <a:r>
              <a:rPr lang="en-US" sz="1200" kern="1200" baseline="0" dirty="0" err="1" smtClean="0">
                <a:solidFill>
                  <a:schemeClr val="tx1"/>
                </a:solidFill>
                <a:effectLst/>
                <a:latin typeface="+mn-lt"/>
                <a:ea typeface="+mn-ea"/>
                <a:cs typeface="+mn-cs"/>
              </a:rPr>
              <a:t>kerogen</a:t>
            </a:r>
            <a:r>
              <a:rPr lang="en-US" sz="1200" kern="1200" baseline="0" dirty="0" smtClean="0">
                <a:solidFill>
                  <a:schemeClr val="tx1"/>
                </a:solidFill>
                <a:effectLst/>
                <a:latin typeface="+mn-lt"/>
                <a:ea typeface="+mn-ea"/>
                <a:cs typeface="+mn-cs"/>
              </a:rPr>
              <a:t>) are what cause natural gas to be formed instead of crude oil.</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http://www.britannica.com/EBchecked/topic/454269/petroleum/50709/From-kerogen-to-petroleum</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climatekids.nasa.gov</a:t>
            </a:r>
            <a:r>
              <a:rPr lang="en-US" sz="1200" kern="1200" dirty="0" smtClean="0">
                <a:solidFill>
                  <a:schemeClr val="tx1"/>
                </a:solidFill>
                <a:effectLst/>
                <a:latin typeface="+mn-lt"/>
                <a:ea typeface="+mn-ea"/>
                <a:cs typeface="+mn-cs"/>
              </a:rPr>
              <a:t>/carbon/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To have students think about some of the environmental impacts that come with using fossil fuels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 The top image is from the Deepwater Horizon oil spill, one of the worst oil spills in history, leaking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4.9 billion barrels of oil into the Gulf.</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bottom</a:t>
            </a:r>
            <a:r>
              <a:rPr lang="en-US" sz="1200" kern="1200" baseline="0" dirty="0" smtClean="0">
                <a:solidFill>
                  <a:schemeClr val="tx1"/>
                </a:solidFill>
                <a:effectLst/>
                <a:latin typeface="+mn-lt"/>
                <a:ea typeface="+mn-ea"/>
                <a:cs typeface="+mn-cs"/>
              </a:rPr>
              <a:t> image is the Keeling curve, showing the increase in atmospheric carbon dioxide from 1960 to present.</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Activity/Extension: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Have students answer the first two questions on the extension activity sheet (Part 1).  You may need to provide them with the name of the above oil spill, as well as a brief explanation on the Keeling curve.  Also, depending on how much time you spend on this lesson, you can give them time to do some quick research (especially if you have access to </a:t>
            </a:r>
            <a:r>
              <a:rPr lang="en-US" sz="1200" kern="1200" dirty="0" err="1" smtClean="0">
                <a:solidFill>
                  <a:schemeClr val="tx1"/>
                </a:solidFill>
                <a:effectLst/>
                <a:latin typeface="+mn-lt"/>
                <a:ea typeface="+mn-ea"/>
                <a:cs typeface="+mn-cs"/>
              </a:rPr>
              <a:t>ipads</a:t>
            </a:r>
            <a:r>
              <a:rPr lang="en-US" sz="1200" kern="1200" dirty="0" smtClean="0">
                <a:solidFill>
                  <a:schemeClr val="tx1"/>
                </a:solidFill>
                <a:effectLst/>
                <a:latin typeface="+mn-lt"/>
                <a:ea typeface="+mn-ea"/>
                <a:cs typeface="+mn-cs"/>
              </a:rPr>
              <a:t> or computers).  Some useful sources given</a:t>
            </a:r>
            <a:r>
              <a:rPr lang="en-US" sz="1200" kern="1200" baseline="0" dirty="0" smtClean="0">
                <a:solidFill>
                  <a:schemeClr val="tx1"/>
                </a:solidFill>
                <a:effectLst/>
                <a:latin typeface="+mn-lt"/>
                <a:ea typeface="+mn-ea"/>
                <a:cs typeface="+mn-cs"/>
              </a:rPr>
              <a:t> below.</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http://commons.wikimedia.org/wiki/File:Deepwater_Horizon_offshore_drilling_unit_on_fire.jpg</a:t>
            </a:r>
            <a:r>
              <a:rPr lang="en-US"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http://commons.wikimedia.org/wiki/File:Mauna_Loa_Carbon_Dioxide_Apr2013.svg</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http://scrippsco2.ucsd.edu/</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ocean.si.edu</a:t>
            </a:r>
            <a:r>
              <a:rPr lang="en-US" sz="1200" kern="1200" dirty="0" smtClean="0">
                <a:solidFill>
                  <a:schemeClr val="tx1"/>
                </a:solidFill>
                <a:effectLst/>
                <a:latin typeface="+mn-lt"/>
                <a:ea typeface="+mn-ea"/>
                <a:cs typeface="+mn-cs"/>
              </a:rPr>
              <a:t>/gulf-oil-spill</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response.restoration.noaa.gov/deepwaterhorizon</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slide is to be used for the Natural Gas and Oil part 2 questions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top</a:t>
            </a:r>
            <a:r>
              <a:rPr lang="en-US" sz="1200" kern="1200" baseline="0" dirty="0" smtClean="0">
                <a:solidFill>
                  <a:schemeClr val="tx1"/>
                </a:solidFill>
                <a:effectLst/>
                <a:latin typeface="+mn-lt"/>
                <a:ea typeface="+mn-ea"/>
                <a:cs typeface="+mn-cs"/>
              </a:rPr>
              <a:t> image shows number of barrels of oil used per person each day around the world (based on data prior to 2007) and the second image shows what products come from a barrel of oil.  The purpose of the picture is to show students just how much oil we use.  There are a number of interesting aspects to this map, but for this activity, the emphasis should be on how we in North America use a very large amount of oil.  Even if we know there are negative effects, it’s is not feasible for us to eliminate our reliance on fossil fuels.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Activity/Extension:  The part 2 question is designed to help students realize that even though we acknowledge the negative effects that fossil fuels have on the environment, as a society we are reliant on them.  Students should try to be thinking of ways to reduce our fossil fuel consumption, but realize that we can’t eliminate their use entirely.    Some ways to guide students thinking is to mention renewable resources- this can be tied into the slide about the exclusive economic zone and the fact that countries have rights to renewable resources within that zone as well.</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energy.gov/articles/hows</a:t>
            </a:r>
            <a:r>
              <a:rPr lang="en-US" sz="1200" kern="1200" dirty="0" smtClean="0">
                <a:solidFill>
                  <a:schemeClr val="tx1"/>
                </a:solidFill>
                <a:effectLst/>
                <a:latin typeface="+mn-lt"/>
                <a:ea typeface="+mn-ea"/>
                <a:cs typeface="+mn-cs"/>
              </a:rPr>
              <a:t>-and-whys-replacing-whole-barrel</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http://commons.wikimedia.org/wiki/File:OilConsumptionpercapita.png</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The purpose of this slide is to introduce students to methane hydrates, the image is</a:t>
            </a:r>
            <a:r>
              <a:rPr lang="en-US" sz="1200" kern="1200" baseline="0" dirty="0" smtClean="0">
                <a:solidFill>
                  <a:schemeClr val="tx1"/>
                </a:solidFill>
                <a:effectLst/>
                <a:latin typeface="+mn-lt"/>
                <a:ea typeface="+mn-ea"/>
                <a:cs typeface="+mn-cs"/>
              </a:rPr>
              <a:t> of methane hydrate.</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Show this video : </a:t>
            </a:r>
            <a:r>
              <a:rPr lang="en-US" sz="1200" kern="1200" baseline="0" dirty="0" smtClean="0">
                <a:solidFill>
                  <a:schemeClr val="tx1"/>
                </a:solidFill>
                <a:effectLst/>
                <a:latin typeface="+mn-lt"/>
                <a:ea typeface="+mn-ea"/>
                <a:cs typeface="+mn-cs"/>
              </a:rPr>
              <a:t>https://</a:t>
            </a:r>
            <a:r>
              <a:rPr lang="en-US" sz="1200" kern="1200" baseline="0" dirty="0" err="1" smtClean="0">
                <a:solidFill>
                  <a:schemeClr val="tx1"/>
                </a:solidFill>
                <a:effectLst/>
                <a:latin typeface="+mn-lt"/>
                <a:ea typeface="+mn-ea"/>
                <a:cs typeface="+mn-cs"/>
              </a:rPr>
              <a:t>www.youtube.com/watch?v</a:t>
            </a:r>
            <a:r>
              <a:rPr lang="en-US" sz="1200" kern="1200" baseline="0" dirty="0" smtClean="0">
                <a:solidFill>
                  <a:schemeClr val="tx1"/>
                </a:solidFill>
                <a:effectLst/>
                <a:latin typeface="+mn-lt"/>
                <a:ea typeface="+mn-ea"/>
                <a:cs typeface="+mn-cs"/>
              </a:rPr>
              <a:t>=U46XOoU0DrM</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Discuss methane hydrates with the students after watching the video</a:t>
            </a:r>
          </a:p>
          <a:p>
            <a:r>
              <a:rPr lang="en-US" dirty="0" smtClean="0"/>
              <a:t>They</a:t>
            </a:r>
            <a:r>
              <a:rPr lang="en-US" baseline="0" dirty="0" smtClean="0"/>
              <a:t> o</a:t>
            </a:r>
            <a:r>
              <a:rPr lang="en-US" dirty="0" smtClean="0"/>
              <a:t>ccur in continental shelf, permafrost and marine sediments of the world and are formed by organic material in</a:t>
            </a:r>
            <a:r>
              <a:rPr lang="en-US" baseline="0" dirty="0" smtClean="0"/>
              <a:t> the hydrate stability zone.  The hydrate stability zone is the area where the temperature and pressure are such that these hydrates can stay frozen, even though the temperature may be higher than the melting point of ice.  </a:t>
            </a:r>
          </a:p>
          <a:p>
            <a:endParaRPr lang="en-US" baseline="0" dirty="0" smtClean="0"/>
          </a:p>
          <a:p>
            <a:r>
              <a:rPr lang="en-US" baseline="0" dirty="0" smtClean="0"/>
              <a:t>One point to make is to ask why they think these occur on the continental shelf.  You have told them already that these hydrates require methane, so that should be a clue to them that they can only form where there is methane.</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Activity/Extension: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extension question for methane hydrate asks students to think about the pros and cons of using methane hydrate as an energy source.  You must provide them with some resources to answer this question.  Some suggestions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Your marine science textbook, which will likely have a small amount of information about methane hydrates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short read: </a:t>
            </a:r>
            <a:r>
              <a:rPr lang="en-US" sz="1200" kern="1200" dirty="0" err="1" smtClean="0">
                <a:solidFill>
                  <a:schemeClr val="tx1"/>
                </a:solidFill>
                <a:effectLst/>
                <a:latin typeface="+mn-lt"/>
                <a:ea typeface="+mn-ea"/>
                <a:cs typeface="+mn-cs"/>
              </a:rPr>
              <a:t>http://energy.gov/fe/science-innovation/oil-gas-research/methane-hydrate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following longer articles: </a:t>
            </a:r>
            <a:r>
              <a:rPr lang="en-US" sz="1200" u="sng" kern="1200" dirty="0" smtClean="0">
                <a:solidFill>
                  <a:schemeClr val="tx1"/>
                </a:solidFill>
                <a:latin typeface="+mn-lt"/>
                <a:ea typeface="+mn-ea"/>
                <a:cs typeface="+mn-cs"/>
                <a:hlinkClick r:id="rId3"/>
              </a:rPr>
              <a:t>http://www.netl.doe.gov/File%20Library/Research/Oil-Gas/methane%20hydrates/MH-Primer2011.pdf</a:t>
            </a:r>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4"/>
              </a:rPr>
              <a:t>http://geology.com/articles/methane-hydrates/</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http://commons.wikimedia.org/wiki/File:Gashydrat_mit_Struktur.jpg</a:t>
            </a:r>
            <a:endParaRPr lang="en-US" sz="1200"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http://energy.gov/fe/science-innovation/oil-gas-research/methane-hydrate</a:t>
            </a:r>
            <a:endParaRPr lang="en-US" baseline="0" dirty="0" smtClean="0"/>
          </a:p>
          <a:p>
            <a:r>
              <a:rPr lang="en-US" sz="1200" u="sng" kern="1200" dirty="0" err="1" smtClean="0">
                <a:solidFill>
                  <a:schemeClr val="tx1"/>
                </a:solidFill>
                <a:latin typeface="+mn-lt"/>
                <a:ea typeface="+mn-ea"/>
                <a:cs typeface="+mn-cs"/>
                <a:hlinkClick r:id="rId5"/>
              </a:rPr>
              <a:t>http://energy.gov/fe/science-innovation/oil-gas-research/methane-hydrate</a:t>
            </a:r>
            <a:r>
              <a:rPr lang="en-US" sz="1200" u="sng" kern="1200" dirty="0" err="1" smtClean="0">
                <a:solidFill>
                  <a:schemeClr val="tx1"/>
                </a:solidFill>
                <a:latin typeface="+mn-lt"/>
                <a:ea typeface="+mn-ea"/>
                <a:cs typeface="+mn-cs"/>
                <a:hlinkClick r:id="rId6"/>
              </a:rPr>
              <a:t>http://www.youtube.com/watch?v</a:t>
            </a:r>
            <a:r>
              <a:rPr lang="en-US" sz="1200" u="sng" kern="1200" dirty="0" smtClean="0">
                <a:solidFill>
                  <a:schemeClr val="tx1"/>
                </a:solidFill>
                <a:latin typeface="+mn-lt"/>
                <a:ea typeface="+mn-ea"/>
                <a:cs typeface="+mn-cs"/>
                <a:hlinkClick r:id="rId6"/>
              </a:rPr>
              <a:t>=Bi9xK8jmXzc</a:t>
            </a:r>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3"/>
              </a:rPr>
              <a:t>http://www.netl.doe.gov/File%20Library/Research/Oil-Gas/methane%20hydrates/MH-Primer2011.pdf</a:t>
            </a:r>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4"/>
              </a:rPr>
              <a:t>http://geology.com/articles/methane-hydrates/</a:t>
            </a:r>
            <a:endParaRPr lang="en-US" sz="1200" kern="1200" dirty="0" smtClean="0">
              <a:solidFill>
                <a:schemeClr val="tx1"/>
              </a:solidFill>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purpose of this slide is to show students what a methane seep is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slide shows how natural seeps occur and what happens to the fossil fuels that are released.  Oil reservoirs deep below the sediment can leak out once cracks</a:t>
            </a:r>
            <a:r>
              <a:rPr lang="en-US" sz="1200" kern="1200" baseline="0" dirty="0" smtClean="0">
                <a:solidFill>
                  <a:schemeClr val="tx1"/>
                </a:solidFill>
                <a:effectLst/>
                <a:latin typeface="+mn-lt"/>
                <a:ea typeface="+mn-ea"/>
                <a:cs typeface="+mn-cs"/>
              </a:rPr>
              <a:t> are created in the overlying rock.  When the oil and gas escapes, some is released to the atmosphere, some forms oil slicks on the surface or remains in the water column, and heavy petroleum is </a:t>
            </a:r>
            <a:r>
              <a:rPr lang="en-US" sz="1200" kern="1200" baseline="0" dirty="0" err="1" smtClean="0">
                <a:solidFill>
                  <a:schemeClr val="tx1"/>
                </a:solidFill>
                <a:effectLst/>
                <a:latin typeface="+mn-lt"/>
                <a:ea typeface="+mn-ea"/>
                <a:cs typeface="+mn-cs"/>
              </a:rPr>
              <a:t>redeposited</a:t>
            </a:r>
            <a:r>
              <a:rPr lang="en-US" sz="1200" kern="1200" baseline="0" dirty="0" smtClean="0">
                <a:solidFill>
                  <a:schemeClr val="tx1"/>
                </a:solidFill>
                <a:effectLst/>
                <a:latin typeface="+mn-lt"/>
                <a:ea typeface="+mn-ea"/>
                <a:cs typeface="+mn-cs"/>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Activity/Extension: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activity and extension questions are on the worksheet.</a:t>
            </a:r>
            <a:r>
              <a:rPr lang="en-US" sz="1200" kern="1200" baseline="0" dirty="0" smtClean="0">
                <a:solidFill>
                  <a:schemeClr val="tx1"/>
                </a:solidFill>
                <a:effectLst/>
                <a:latin typeface="+mn-lt"/>
                <a:ea typeface="+mn-ea"/>
                <a:cs typeface="+mn-cs"/>
              </a:rPr>
              <a:t>  Part a students (especially if they live on a coast) should be familiar with </a:t>
            </a:r>
            <a:r>
              <a:rPr lang="en-US" sz="1200" kern="1200" baseline="0" dirty="0" err="1" smtClean="0">
                <a:solidFill>
                  <a:schemeClr val="tx1"/>
                </a:solidFill>
                <a:effectLst/>
                <a:latin typeface="+mn-lt"/>
                <a:ea typeface="+mn-ea"/>
                <a:cs typeface="+mn-cs"/>
              </a:rPr>
              <a:t>tarballs</a:t>
            </a:r>
            <a:r>
              <a:rPr lang="en-US" sz="1200" kern="1200" baseline="0" dirty="0" smtClean="0">
                <a:solidFill>
                  <a:schemeClr val="tx1"/>
                </a:solidFill>
                <a:effectLst/>
                <a:latin typeface="+mn-lt"/>
                <a:ea typeface="+mn-ea"/>
                <a:cs typeface="+mn-cs"/>
              </a:rPr>
              <a:t>.  Typically these come ashore after an oil spill, but natural seeps are just natural oil spills.  Part </a:t>
            </a:r>
            <a:r>
              <a:rPr lang="en-US" sz="1200" kern="1200" baseline="0" dirty="0" err="1" smtClean="0">
                <a:solidFill>
                  <a:schemeClr val="tx1"/>
                </a:solidFill>
                <a:effectLst/>
                <a:latin typeface="+mn-lt"/>
                <a:ea typeface="+mn-ea"/>
                <a:cs typeface="+mn-cs"/>
              </a:rPr>
              <a:t>b</a:t>
            </a:r>
            <a:r>
              <a:rPr lang="en-US" sz="1200" kern="1200" baseline="0" dirty="0" smtClean="0">
                <a:solidFill>
                  <a:schemeClr val="tx1"/>
                </a:solidFill>
                <a:effectLst/>
                <a:latin typeface="+mn-lt"/>
                <a:ea typeface="+mn-ea"/>
                <a:cs typeface="+mn-cs"/>
              </a:rPr>
              <a:t> ties in with this, because these natural oil spills are actually releasing very large amounts of oil into the water, particularly in areas like Santa Barbara, that cause problems for seabirds, and methane into the air (greenhouse gas).  To relate the seeps in California to its tectonic setting, students should reason that the increased tectonic activity on this active margin might be responsible for the cracking of the overlying rock.</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r>
              <a:rPr lang="en-US" sz="1200" kern="1200" dirty="0" smtClean="0">
                <a:solidFill>
                  <a:schemeClr val="tx1"/>
                </a:solidFill>
                <a:effectLst/>
                <a:latin typeface="+mn-lt"/>
                <a:ea typeface="+mn-ea"/>
                <a:cs typeface="+mn-cs"/>
              </a:rPr>
              <a:t> http://</a:t>
            </a:r>
            <a:r>
              <a:rPr lang="en-US" sz="1200" kern="1200" dirty="0" err="1" smtClean="0">
                <a:solidFill>
                  <a:schemeClr val="tx1"/>
                </a:solidFill>
                <a:effectLst/>
                <a:latin typeface="+mn-lt"/>
                <a:ea typeface="+mn-ea"/>
                <a:cs typeface="+mn-cs"/>
              </a:rPr>
              <a:t>www.whoi.edu/oilinocean/page.do?pid</a:t>
            </a:r>
            <a:r>
              <a:rPr lang="en-US" sz="1200" kern="1200" dirty="0" smtClean="0">
                <a:solidFill>
                  <a:schemeClr val="tx1"/>
                </a:solidFill>
                <a:effectLst/>
                <a:latin typeface="+mn-lt"/>
                <a:ea typeface="+mn-ea"/>
                <a:cs typeface="+mn-cs"/>
              </a:rPr>
              <a:t>=51880&amp;tid=441&amp;cid=139413&amp;ct=61&amp;article=97109</a:t>
            </a:r>
          </a:p>
          <a:p>
            <a:r>
              <a:rPr lang="en-US" sz="1200" kern="1200" dirty="0" smtClean="0">
                <a:solidFill>
                  <a:schemeClr val="tx1"/>
                </a:solidFill>
                <a:latin typeface="+mn-lt"/>
                <a:ea typeface="+mn-ea"/>
                <a:cs typeface="+mn-cs"/>
              </a:rPr>
              <a:t>(Illustration by Jack Cook, Woods Hole Oceanographic Institution)</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r>
              <a:rPr lang="en-US" sz="1200" b="1" kern="1200" dirty="0" err="1" smtClean="0">
                <a:solidFill>
                  <a:schemeClr val="tx1"/>
                </a:solidFill>
                <a:effectLst/>
                <a:latin typeface="+mn-lt"/>
                <a:ea typeface="+mn-ea"/>
                <a:cs typeface="+mn-cs"/>
              </a:rPr>
              <a:t>http://aoghs.org/offshore-history/california-oil-seeps</a:t>
            </a:r>
            <a:r>
              <a:rPr lang="en-US" sz="1200" b="1"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The purpose of this slide is to introduce students to manganese nodules.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Manganese</a:t>
            </a:r>
            <a:r>
              <a:rPr lang="en-US" sz="1200" kern="1200" baseline="0" dirty="0" smtClean="0">
                <a:solidFill>
                  <a:schemeClr val="tx1"/>
                </a:solidFill>
                <a:effectLst/>
                <a:latin typeface="+mn-lt"/>
                <a:ea typeface="+mn-ea"/>
                <a:cs typeface="+mn-cs"/>
              </a:rPr>
              <a:t> nodules are a type of hydrogenous sediment found on abyssal plains in the ocean.  They can be very small (when they first form) or up to 20cm in diameter. Manganese nodules </a:t>
            </a:r>
            <a:r>
              <a:rPr lang="en-US" sz="1200" kern="1200" dirty="0" smtClean="0">
                <a:solidFill>
                  <a:schemeClr val="tx1"/>
                </a:solidFill>
                <a:latin typeface="+mn-lt"/>
                <a:ea typeface="+mn-ea"/>
                <a:cs typeface="+mn-cs"/>
              </a:rPr>
              <a:t>contain nickel, iron and cobalt as well as other rare-earth minerals that have commercial and military applications. Applications include magnets, lasers, fiber optics, computer disk drives, fluorescent lamps, rechargeable batteries, catalytic converters, computer memory chips and </a:t>
            </a:r>
            <a:r>
              <a:rPr lang="en-US" sz="1200" kern="1200" dirty="0" err="1" smtClean="0">
                <a:solidFill>
                  <a:schemeClr val="tx1"/>
                </a:solidFill>
                <a:latin typeface="+mn-lt"/>
                <a:ea typeface="+mn-ea"/>
                <a:cs typeface="+mn-cs"/>
              </a:rPr>
              <a:t>xray</a:t>
            </a:r>
            <a:r>
              <a:rPr lang="en-US" sz="1200" kern="1200" dirty="0" smtClean="0">
                <a:solidFill>
                  <a:schemeClr val="tx1"/>
                </a:solidFill>
                <a:latin typeface="+mn-lt"/>
                <a:ea typeface="+mn-ea"/>
                <a:cs typeface="+mn-cs"/>
              </a:rPr>
              <a:t> tubes.  Obtaining these nodules would require seabed mining.</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Activity/extension:</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extension questions given are for students to realize that it can</a:t>
            </a:r>
            <a:r>
              <a:rPr lang="en-US" sz="1200" kern="1200" baseline="0" dirty="0" smtClean="0">
                <a:solidFill>
                  <a:schemeClr val="tx1"/>
                </a:solidFill>
                <a:effectLst/>
                <a:latin typeface="+mn-lt"/>
                <a:ea typeface="+mn-ea"/>
                <a:cs typeface="+mn-cs"/>
              </a:rPr>
              <a:t> take a long time for a manganese nodule to form, and to start to think about how mining of the seafloor is done.</a:t>
            </a:r>
            <a:endParaRPr lang="en-US" dirty="0" smtClean="0">
              <a:latin typeface="Calibri"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r>
              <a:rPr lang="en-US" baseline="0" dirty="0" smtClean="0"/>
              <a:t>http://</a:t>
            </a:r>
            <a:r>
              <a:rPr lang="en-US" baseline="0" dirty="0" err="1" smtClean="0"/>
              <a:t>commons.wikimedia.org/wiki/File:Manganese_nodules.gif</a:t>
            </a:r>
            <a:endParaRPr lang="en-US" baseline="0" dirty="0" smtClean="0"/>
          </a:p>
          <a:p>
            <a:r>
              <a:rPr lang="en-US" baseline="0" dirty="0" smtClean="0"/>
              <a:t>http://www.iisc.ernet.in/currsci/feb102000/OCEANRESEARCH4.pdf</a:t>
            </a:r>
          </a:p>
          <a:p>
            <a:r>
              <a:rPr lang="en-US" baseline="0" dirty="0" smtClean="0"/>
              <a:t>http://www.nytimes.com/2010/11/09/science/09seafloor.html?_r=0</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65679344"/>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PURPOSE:  The purpose of this slide is just to drive</a:t>
            </a:r>
            <a:r>
              <a:rPr lang="en-US" sz="1200" kern="1200" baseline="0" dirty="0" smtClean="0">
                <a:solidFill>
                  <a:schemeClr val="tx1"/>
                </a:solidFill>
                <a:effectLst/>
                <a:latin typeface="+mn-lt"/>
                <a:ea typeface="+mn-ea"/>
                <a:cs typeface="+mn-cs"/>
              </a:rPr>
              <a:t> home the fact that there is a lot of money in sediments!</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CONTENT</a:t>
            </a:r>
            <a:r>
              <a:rPr lang="en-US" sz="1200" kern="1200" dirty="0" smtClean="0">
                <a:solidFill>
                  <a:schemeClr val="tx1"/>
                </a:solidFill>
                <a:effectLst/>
                <a:latin typeface="+mn-lt"/>
                <a:ea typeface="+mn-ea"/>
                <a:cs typeface="+mn-cs"/>
              </a:rPr>
              <a:t>:  Some BIG</a:t>
            </a:r>
            <a:r>
              <a:rPr lang="en-US" sz="1200" kern="1200" baseline="0" dirty="0" smtClean="0">
                <a:solidFill>
                  <a:schemeClr val="tx1"/>
                </a:solidFill>
                <a:effectLst/>
                <a:latin typeface="+mn-lt"/>
                <a:ea typeface="+mn-ea"/>
                <a:cs typeface="+mn-cs"/>
              </a:rPr>
              <a:t> numbers </a:t>
            </a:r>
            <a:r>
              <a:rPr lang="en-US" sz="1200" kern="1200" baseline="0" smtClean="0">
                <a:solidFill>
                  <a:schemeClr val="tx1"/>
                </a:solidFill>
                <a:effectLst/>
                <a:latin typeface="+mn-lt"/>
                <a:ea typeface="+mn-ea"/>
                <a:cs typeface="+mn-cs"/>
              </a:rPr>
              <a:t>for impact!</a:t>
            </a:r>
            <a:endParaRPr lang="en-US" sz="1200" kern="120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SOURCES/IMAGES: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Garrison, Tom. Oceanography : an invitation to marine science. Belmont, CA: Thomson Brooks/Cole, 2007. Print</a:t>
            </a:r>
            <a:r>
              <a:rPr lang="en-US" sz="1200" i="1" kern="1200" dirty="0" smtClean="0">
                <a:solidFill>
                  <a:schemeClr val="tx1"/>
                </a:solidFill>
                <a:latin typeface="+mn-lt"/>
                <a:ea typeface="+mn-ea"/>
                <a:cs typeface="+mn-cs"/>
              </a:rPr>
              <a:t>.</a:t>
            </a:r>
            <a:endParaRPr lang="en-US" dirty="0" smtClean="0">
              <a:latin typeface="Calibri" charset="0"/>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this lesson, students should have gained a better understanding of the many resources found within marine sediments.  They have learned that there are advantages and disadvantages to each resource, and that</a:t>
            </a:r>
            <a:r>
              <a:rPr lang="en-US" baseline="0" dirty="0" smtClean="0"/>
              <a:t> there are a large number of potential negative environmental impacts.  At the same time however, we use these resources constantly and there is a huge demand for them, so a balance must be found.  </a:t>
            </a:r>
          </a:p>
          <a:p>
            <a:endParaRPr lang="en-US" baseline="0" dirty="0" smtClean="0"/>
          </a:p>
          <a:p>
            <a:r>
              <a:rPr lang="en-US" baseline="0" dirty="0" smtClean="0"/>
              <a:t>The image above is an offshore wind farm in the Irish Sea- one way of utilizing the exclusive economic zone to harness [renewable] resources.</a:t>
            </a:r>
          </a:p>
          <a:p>
            <a:endParaRPr lang="en-US" baseline="0" dirty="0" smtClean="0"/>
          </a:p>
          <a:p>
            <a:endParaRPr lang="en-US" baseline="0" dirty="0" smtClean="0"/>
          </a:p>
          <a:p>
            <a:r>
              <a:rPr lang="en-US" dirty="0" err="1" smtClean="0"/>
              <a:t>http://commons.wikimedia.org/wiki/File:Barrow_Offshore_wind_turbines_NR.jpg</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r>
              <a:rPr lang="en-US" dirty="0" smtClean="0"/>
              <a:t>.  </a:t>
            </a:r>
            <a:endParaRPr lang="en-US" dirty="0"/>
          </a:p>
          <a:p>
            <a:pPr>
              <a:buNone/>
              <a:defRPr/>
            </a:pPr>
            <a:endParaRPr lang="en-US" dirty="0" smtClean="0"/>
          </a:p>
          <a:p>
            <a:pPr marL="0" indent="0">
              <a:buNone/>
            </a:pP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2" name="Title 1"/>
          <p:cNvSpPr>
            <a:spLocks noGrp="1"/>
          </p:cNvSpPr>
          <p:nvPr>
            <p:ph type="ctrTitle"/>
          </p:nvPr>
        </p:nvSpPr>
        <p:spPr/>
        <p:txBody>
          <a:bodyPr>
            <a:normAutofit/>
          </a:bodyPr>
          <a:lstStyle/>
          <a:p>
            <a:r>
              <a:rPr lang="en-US" dirty="0" smtClean="0"/>
              <a:t>The Value of Sediment</a:t>
            </a:r>
            <a:endParaRPr lang="en-US" dirty="0"/>
          </a:p>
        </p:txBody>
      </p:sp>
      <p:pic>
        <p:nvPicPr>
          <p:cNvPr id="7" name="Picture 6"/>
          <p:cNvPicPr>
            <a:picLocks noChangeAspect="1"/>
          </p:cNvPicPr>
          <p:nvPr/>
        </p:nvPicPr>
        <p:blipFill>
          <a:blip r:embed="rId3"/>
          <a:stretch>
            <a:fillRect/>
          </a:stretch>
        </p:blipFill>
        <p:spPr>
          <a:xfrm>
            <a:off x="1708347" y="2699954"/>
            <a:ext cx="5287650" cy="3516287"/>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dirty="0" smtClean="0"/>
          </a:p>
          <a:p>
            <a:endParaRPr lang="en-US" dirty="0" smtClean="0"/>
          </a:p>
          <a:p>
            <a:endParaRPr lang="en-US" dirty="0" smtClean="0"/>
          </a:p>
          <a:p>
            <a:pPr>
              <a:buNone/>
            </a:pPr>
            <a:r>
              <a:rPr lang="en-US" dirty="0" smtClean="0"/>
              <a:t>			Well, what do you think?</a:t>
            </a:r>
            <a:endParaRPr lang="en-US" dirty="0"/>
          </a:p>
        </p:txBody>
      </p:sp>
      <p:sp>
        <p:nvSpPr>
          <p:cNvPr id="3" name="Title 2"/>
          <p:cNvSpPr>
            <a:spLocks noGrp="1"/>
          </p:cNvSpPr>
          <p:nvPr>
            <p:ph type="title"/>
          </p:nvPr>
        </p:nvSpPr>
        <p:spPr/>
        <p:txBody>
          <a:bodyPr/>
          <a:lstStyle/>
          <a:p>
            <a:r>
              <a:rPr lang="en-US" dirty="0" smtClean="0"/>
              <a:t>Why are sediments important?</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World’s Territorial Waters</a:t>
            </a:r>
            <a:endParaRPr lang="en-US" dirty="0"/>
          </a:p>
        </p:txBody>
      </p:sp>
      <p:sp>
        <p:nvSpPr>
          <p:cNvPr id="4" name="Text Placeholder 3"/>
          <p:cNvSpPr>
            <a:spLocks noGrp="1"/>
          </p:cNvSpPr>
          <p:nvPr>
            <p:ph type="body" sz="half" idx="2"/>
          </p:nvPr>
        </p:nvSpPr>
        <p:spPr/>
        <p:txBody>
          <a:bodyPr/>
          <a:lstStyle/>
          <a:p>
            <a:endParaRPr lang="en-US" dirty="0" smtClean="0"/>
          </a:p>
          <a:p>
            <a:endParaRPr lang="en-US" dirty="0" smtClean="0"/>
          </a:p>
          <a:p>
            <a:r>
              <a:rPr lang="en-US" dirty="0" smtClean="0"/>
              <a:t>Territorial waters extend 200 miles from the coast, and for most countries also represent the Exclusive Economic Zone</a:t>
            </a:r>
          </a:p>
          <a:p>
            <a:r>
              <a:rPr lang="en-US" dirty="0" smtClean="0"/>
              <a:t>Zone prescribed by the United Nations Convention </a:t>
            </a:r>
          </a:p>
          <a:p>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10" name="Picture 9"/>
          <p:cNvPicPr>
            <a:picLocks noChangeAspect="1"/>
          </p:cNvPicPr>
          <p:nvPr/>
        </p:nvPicPr>
        <p:blipFill>
          <a:blip r:embed="rId3"/>
          <a:stretch>
            <a:fillRect/>
          </a:stretch>
        </p:blipFill>
        <p:spPr>
          <a:xfrm>
            <a:off x="2978150" y="990600"/>
            <a:ext cx="5889625" cy="2944813"/>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p:txBody>
          <a:bodyPr/>
          <a:lstStyle/>
          <a:p>
            <a:pPr marL="285750" indent="-285750">
              <a:buFont typeface="Wingdings" charset="2"/>
              <a:buChar char="§"/>
            </a:pPr>
            <a:endParaRPr lang="en-US" dirty="0" smtClean="0"/>
          </a:p>
          <a:p>
            <a:pPr marL="285750" indent="-285750">
              <a:buFont typeface="Wingdings" charset="2"/>
              <a:buChar char="§"/>
            </a:pPr>
            <a:endParaRPr lang="en-US" dirty="0" smtClean="0"/>
          </a:p>
          <a:p>
            <a:pPr marL="285750" indent="-285750">
              <a:buFont typeface="Wingdings" charset="2"/>
              <a:buChar char="§"/>
            </a:pPr>
            <a:endParaRPr lang="en-US" dirty="0" smtClean="0"/>
          </a:p>
          <a:p>
            <a:pPr marL="285750" indent="-285750">
              <a:buFont typeface="Wingdings" charset="2"/>
              <a:buChar char="§"/>
            </a:pPr>
            <a:r>
              <a:rPr lang="en-US" dirty="0" smtClean="0"/>
              <a:t>Crude Oil</a:t>
            </a:r>
          </a:p>
          <a:p>
            <a:pPr marL="285750" indent="-285750">
              <a:buFont typeface="Wingdings" charset="2"/>
              <a:buChar char="§"/>
            </a:pPr>
            <a:r>
              <a:rPr lang="en-US" dirty="0" smtClean="0"/>
              <a:t>Petroleum</a:t>
            </a:r>
          </a:p>
          <a:p>
            <a:pPr marL="285750" indent="-285750">
              <a:buFont typeface="Wingdings" charset="2"/>
              <a:buChar char="§"/>
            </a:pPr>
            <a:r>
              <a:rPr lang="en-US" dirty="0" smtClean="0"/>
              <a:t>Natural Gas</a:t>
            </a:r>
          </a:p>
          <a:p>
            <a:pPr marL="285750" indent="-285750">
              <a:buFont typeface="Wingdings" charset="2"/>
              <a:buChar char="§"/>
            </a:pPr>
            <a:r>
              <a:rPr lang="en-US" dirty="0" smtClean="0"/>
              <a:t>Methane Hydrate</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10" name="Picture 9"/>
          <p:cNvPicPr>
            <a:picLocks noChangeAspect="1"/>
          </p:cNvPicPr>
          <p:nvPr/>
        </p:nvPicPr>
        <p:blipFill>
          <a:blip r:embed="rId3"/>
          <a:stretch>
            <a:fillRect/>
          </a:stretch>
        </p:blipFill>
        <p:spPr>
          <a:xfrm>
            <a:off x="3735097" y="609599"/>
            <a:ext cx="4282244" cy="5709659"/>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a:xfrm>
            <a:off x="301752" y="609600"/>
            <a:ext cx="2295624" cy="6248400"/>
          </a:xfrm>
        </p:spPr>
        <p:txBody>
          <a:bodyPr>
            <a:normAutofit/>
          </a:bodyPr>
          <a:lstStyle/>
          <a:p>
            <a:pPr marL="285750" indent="-285750"/>
            <a:endParaRPr lang="en-US" dirty="0" smtClean="0"/>
          </a:p>
          <a:p>
            <a:pPr marL="285750" indent="-285750"/>
            <a:endParaRPr lang="en-US" dirty="0" smtClean="0"/>
          </a:p>
          <a:p>
            <a:pPr marL="285750" indent="-285750"/>
            <a:endParaRPr lang="en-US" dirty="0" smtClean="0"/>
          </a:p>
          <a:p>
            <a:pPr marL="285750" indent="-285750"/>
            <a:endParaRPr lang="en-US" dirty="0" smtClean="0"/>
          </a:p>
          <a:p>
            <a:pPr marL="285750" indent="-285750"/>
            <a:r>
              <a:rPr lang="en-US" dirty="0" smtClean="0"/>
              <a:t>Formation of</a:t>
            </a:r>
          </a:p>
          <a:p>
            <a:pPr marL="285750" indent="-285750">
              <a:buFont typeface="Wingdings" charset="2"/>
              <a:buChar char="§"/>
            </a:pPr>
            <a:r>
              <a:rPr lang="en-US" dirty="0" smtClean="0"/>
              <a:t>Crude Oil</a:t>
            </a:r>
          </a:p>
          <a:p>
            <a:pPr marL="285750" indent="-285750">
              <a:buFont typeface="Wingdings" charset="2"/>
              <a:buChar char="§"/>
            </a:pPr>
            <a:r>
              <a:rPr lang="en-US" dirty="0" smtClean="0"/>
              <a:t>Natural Gas</a:t>
            </a:r>
          </a:p>
          <a:p>
            <a:pPr marL="285750" indent="-285750">
              <a:buFont typeface="Wingdings" charset="2"/>
              <a:buChar char="§"/>
            </a:pPr>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9" name="Picture 8"/>
          <p:cNvPicPr>
            <a:picLocks noChangeAspect="1"/>
          </p:cNvPicPr>
          <p:nvPr/>
        </p:nvPicPr>
        <p:blipFill>
          <a:blip r:embed="rId3"/>
          <a:stretch>
            <a:fillRect/>
          </a:stretch>
        </p:blipFill>
        <p:spPr>
          <a:xfrm>
            <a:off x="2597376" y="1593870"/>
            <a:ext cx="6381551" cy="3435330"/>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dirty="0" smtClean="0"/>
          </a:p>
        </p:txBody>
      </p:sp>
      <p:sp>
        <p:nvSpPr>
          <p:cNvPr id="3" name="Title 2"/>
          <p:cNvSpPr>
            <a:spLocks noGrp="1"/>
          </p:cNvSpPr>
          <p:nvPr>
            <p:ph type="title"/>
          </p:nvPr>
        </p:nvSpPr>
        <p:spPr>
          <a:xfrm>
            <a:off x="5004614" y="228600"/>
            <a:ext cx="3831538" cy="758952"/>
          </a:xfrm>
        </p:spPr>
        <p:txBody>
          <a:bodyPr/>
          <a:lstStyle/>
          <a:p>
            <a:r>
              <a:rPr lang="en-US" dirty="0" smtClean="0"/>
              <a:t>Part 1</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dirty="0" err="1" smtClean="0"/>
              <a:t>http://earthref.orghttp://fossil.energy.gov/images/education/rockpore.jpg/SCC</a:t>
            </a:r>
            <a:endParaRPr lang="en-US" dirty="0"/>
          </a:p>
        </p:txBody>
      </p:sp>
      <p:pic>
        <p:nvPicPr>
          <p:cNvPr id="7" name="Picture 6"/>
          <p:cNvPicPr>
            <a:picLocks noChangeAspect="1"/>
          </p:cNvPicPr>
          <p:nvPr/>
        </p:nvPicPr>
        <p:blipFill>
          <a:blip r:embed="rId3"/>
          <a:stretch>
            <a:fillRect/>
          </a:stretch>
        </p:blipFill>
        <p:spPr>
          <a:xfrm>
            <a:off x="301754" y="265013"/>
            <a:ext cx="4702860" cy="3130707"/>
          </a:xfrm>
          <a:prstGeom prst="rect">
            <a:avLst/>
          </a:prstGeom>
        </p:spPr>
      </p:pic>
      <p:pic>
        <p:nvPicPr>
          <p:cNvPr id="9" name="Picture 8"/>
          <p:cNvPicPr>
            <a:picLocks noChangeAspect="1"/>
          </p:cNvPicPr>
          <p:nvPr/>
        </p:nvPicPr>
        <p:blipFill>
          <a:blip r:embed="rId4"/>
          <a:stretch>
            <a:fillRect/>
          </a:stretch>
        </p:blipFill>
        <p:spPr>
          <a:xfrm>
            <a:off x="4288136" y="3328477"/>
            <a:ext cx="4548016" cy="3062331"/>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dirty="0" smtClean="0"/>
          </a:p>
        </p:txBody>
      </p:sp>
      <p:sp>
        <p:nvSpPr>
          <p:cNvPr id="3" name="Title 2"/>
          <p:cNvSpPr>
            <a:spLocks noGrp="1"/>
          </p:cNvSpPr>
          <p:nvPr>
            <p:ph type="title"/>
          </p:nvPr>
        </p:nvSpPr>
        <p:spPr>
          <a:xfrm>
            <a:off x="301752" y="5340096"/>
            <a:ext cx="5001644" cy="758952"/>
          </a:xfrm>
        </p:spPr>
        <p:txBody>
          <a:bodyPr/>
          <a:lstStyle/>
          <a:p>
            <a:r>
              <a:rPr lang="en-US" dirty="0" smtClean="0"/>
              <a:t>Part 2</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dirty="0" smtClean="0"/>
              <a:t>http://</a:t>
            </a:r>
            <a:r>
              <a:rPr lang="en-US" dirty="0" err="1" smtClean="0"/>
              <a:t>earthref.org</a:t>
            </a:r>
            <a:endParaRPr lang="en-US" dirty="0"/>
          </a:p>
        </p:txBody>
      </p:sp>
      <p:pic>
        <p:nvPicPr>
          <p:cNvPr id="8" name="Picture 7"/>
          <p:cNvPicPr>
            <a:picLocks noChangeAspect="1"/>
          </p:cNvPicPr>
          <p:nvPr/>
        </p:nvPicPr>
        <p:blipFill>
          <a:blip r:embed="rId3"/>
          <a:stretch>
            <a:fillRect/>
          </a:stretch>
        </p:blipFill>
        <p:spPr>
          <a:xfrm>
            <a:off x="227935" y="228599"/>
            <a:ext cx="7457302" cy="5001288"/>
          </a:xfrm>
          <a:prstGeom prst="rect">
            <a:avLst/>
          </a:prstGeom>
        </p:spPr>
      </p:pic>
      <p:pic>
        <p:nvPicPr>
          <p:cNvPr id="7" name="Picture 6"/>
          <p:cNvPicPr>
            <a:picLocks noChangeAspect="1"/>
          </p:cNvPicPr>
          <p:nvPr/>
        </p:nvPicPr>
        <p:blipFill>
          <a:blip r:embed="rId4"/>
          <a:stretch>
            <a:fillRect/>
          </a:stretch>
        </p:blipFill>
        <p:spPr>
          <a:xfrm>
            <a:off x="5809590" y="2988506"/>
            <a:ext cx="2996082" cy="3408165"/>
          </a:xfrm>
          <a:prstGeom prst="rect">
            <a:avLst/>
          </a:prstGeom>
        </p:spPr>
      </p:pic>
      <p:pic>
        <p:nvPicPr>
          <p:cNvPr id="9" name="Picture 8"/>
          <p:cNvPicPr>
            <a:picLocks noChangeAspect="1"/>
          </p:cNvPicPr>
          <p:nvPr/>
        </p:nvPicPr>
        <p:blipFill>
          <a:blip r:embed="rId5"/>
          <a:stretch>
            <a:fillRect/>
          </a:stretch>
        </p:blipFill>
        <p:spPr>
          <a:xfrm>
            <a:off x="7608255" y="109193"/>
            <a:ext cx="1197417" cy="287931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Methane Hydrate</a:t>
            </a:r>
            <a:endParaRPr lang="en-US" dirty="0"/>
          </a:p>
        </p:txBody>
      </p:sp>
      <p:sp>
        <p:nvSpPr>
          <p:cNvPr id="4" name="Text Placeholder 3"/>
          <p:cNvSpPr>
            <a:spLocks noGrp="1"/>
          </p:cNvSpPr>
          <p:nvPr>
            <p:ph type="body" sz="half" idx="2"/>
          </p:nvPr>
        </p:nvSpPr>
        <p:spPr>
          <a:xfrm>
            <a:off x="301752" y="990600"/>
            <a:ext cx="2184471" cy="5257800"/>
          </a:xfrm>
        </p:spPr>
        <p:txBody>
          <a:bodyPr/>
          <a:lstStyle/>
          <a:p>
            <a:pPr marL="285750" indent="-285750">
              <a:buFont typeface="Wingdings" charset="2"/>
              <a:buChar char="§"/>
            </a:pPr>
            <a:r>
              <a:rPr lang="en-US" dirty="0" smtClean="0"/>
              <a:t>Occurs in continental shelf, permafrost, and marine sediments</a:t>
            </a:r>
          </a:p>
          <a:p>
            <a:pPr marL="285750" indent="-285750">
              <a:buFont typeface="Wingdings" charset="2"/>
              <a:buChar char="§"/>
            </a:pPr>
            <a:endParaRPr lang="en-US" dirty="0" smtClean="0"/>
          </a:p>
          <a:p>
            <a:pPr marL="285750" indent="-285750">
              <a:buFont typeface="Wingdings" charset="2"/>
              <a:buChar char="§"/>
            </a:pPr>
            <a:r>
              <a:rPr lang="en-US" dirty="0" smtClean="0"/>
              <a:t>When warmed up, a very small amount of methane hydrate produces a very large amount of natural gas</a:t>
            </a:r>
          </a:p>
          <a:p>
            <a:pPr marL="285750" indent="-285750">
              <a:buFont typeface="Wingdings" charset="2"/>
              <a:buChar char="§"/>
            </a:pPr>
            <a:endParaRPr lang="en-US" dirty="0" smtClean="0"/>
          </a:p>
          <a:p>
            <a:pPr marL="285750" indent="-285750">
              <a:buFont typeface="Wingdings" charset="2"/>
              <a:buChar char="§"/>
            </a:pPr>
            <a:endParaRPr lang="en-US" dirty="0" smtClean="0"/>
          </a:p>
          <a:p>
            <a:pPr marL="285750" indent="-285750">
              <a:buFont typeface="Wingdings" charset="2"/>
              <a:buChar char="§"/>
            </a:pPr>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Placeholder 9"/>
          <p:cNvPicPr>
            <a:picLocks noGrp="1" noChangeAspect="1"/>
          </p:cNvPicPr>
          <p:nvPr>
            <p:ph type="pic" idx="1"/>
          </p:nvPr>
        </p:nvPicPr>
        <p:blipFill>
          <a:blip r:embed="rId3"/>
          <a:srcRect l="-19211" r="-19211"/>
          <a:stretch>
            <a:fillRect/>
          </a:stretch>
        </p:blipFill>
        <p:spPr>
          <a:xfrm>
            <a:off x="3000375" y="609600"/>
            <a:ext cx="6381552" cy="4267200"/>
          </a:xfrm>
          <a:prstGeom prst="rect">
            <a:avLst/>
          </a:prstGeom>
        </p:spPr>
      </p:pic>
      <p:sp>
        <p:nvSpPr>
          <p:cNvPr id="11" name="TextBox 10"/>
          <p:cNvSpPr txBox="1"/>
          <p:nvPr/>
        </p:nvSpPr>
        <p:spPr>
          <a:xfrm>
            <a:off x="946146" y="2590039"/>
            <a:ext cx="184666" cy="369332"/>
          </a:xfrm>
          <a:prstGeom prst="rect">
            <a:avLst/>
          </a:prstGeom>
          <a:noFill/>
        </p:spPr>
        <p:txBody>
          <a:bodyPr wrap="none" rtlCol="0">
            <a:spAutoFit/>
          </a:bodyPr>
          <a:lstStyle/>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000375" y="5436244"/>
            <a:ext cx="5867400" cy="812156"/>
          </a:xfrm>
        </p:spPr>
        <p:txBody>
          <a:bodyPr/>
          <a:lstStyle/>
          <a:p>
            <a:r>
              <a:rPr lang="en-US" dirty="0" smtClean="0"/>
              <a:t>Natural Seeps</a:t>
            </a:r>
            <a:endParaRPr lang="en-US" dirty="0"/>
          </a:p>
        </p:txBody>
      </p:sp>
      <p:sp>
        <p:nvSpPr>
          <p:cNvPr id="4" name="Text Placeholder 3"/>
          <p:cNvSpPr>
            <a:spLocks noGrp="1"/>
          </p:cNvSpPr>
          <p:nvPr>
            <p:ph type="body" sz="half" idx="2"/>
          </p:nvPr>
        </p:nvSpPr>
        <p:spPr/>
        <p:txBody>
          <a:bodyPr/>
          <a:lstStyle/>
          <a:p>
            <a:pPr marL="285750" indent="-285750">
              <a:buFont typeface="Wingdings" charset="2"/>
              <a:buChar char="§"/>
            </a:pPr>
            <a:endParaRPr lang="en-US" dirty="0" smtClean="0"/>
          </a:p>
          <a:p>
            <a:pPr marL="285750" indent="-285750">
              <a:buFont typeface="Wingdings" charset="2"/>
              <a:buChar char="§"/>
            </a:pPr>
            <a:endParaRPr lang="en-US" dirty="0" smtClean="0"/>
          </a:p>
          <a:p>
            <a:pPr marL="285750" indent="-285750">
              <a:buFont typeface="Wingdings" charset="2"/>
              <a:buChar char="§"/>
            </a:pPr>
            <a:endParaRPr lang="en-US" dirty="0" smtClean="0"/>
          </a:p>
          <a:p>
            <a:r>
              <a:rPr lang="en-US" dirty="0" smtClean="0"/>
              <a:t>Natural oozing of oil and gas through cracks in overlying rock</a:t>
            </a:r>
          </a:p>
          <a:p>
            <a:r>
              <a:rPr lang="en-US" dirty="0" smtClean="0"/>
              <a:t>Rises to surface, natural gas escapes into the air</a:t>
            </a:r>
          </a:p>
          <a:p>
            <a:pPr marL="285750" indent="-285750">
              <a:buFont typeface="Wingdings" charset="2"/>
              <a:buChar char="§"/>
            </a:pPr>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10" name="Picture 9"/>
          <p:cNvPicPr>
            <a:picLocks noChangeAspect="1"/>
          </p:cNvPicPr>
          <p:nvPr/>
        </p:nvPicPr>
        <p:blipFill>
          <a:blip r:embed="rId3"/>
          <a:stretch>
            <a:fillRect/>
          </a:stretch>
        </p:blipFill>
        <p:spPr>
          <a:xfrm>
            <a:off x="2840548" y="609600"/>
            <a:ext cx="6303452" cy="4826644"/>
          </a:xfrm>
          <a:prstGeom prst="rect">
            <a:avLst/>
          </a:prstGeom>
        </p:spPr>
      </p:pic>
      <p:sp>
        <p:nvSpPr>
          <p:cNvPr id="9" name="TextBox 8"/>
          <p:cNvSpPr txBox="1"/>
          <p:nvPr/>
        </p:nvSpPr>
        <p:spPr>
          <a:xfrm>
            <a:off x="4470400" y="5706533"/>
            <a:ext cx="184666" cy="369332"/>
          </a:xfrm>
          <a:prstGeom prst="rect">
            <a:avLst/>
          </a:prstGeom>
          <a:noFill/>
        </p:spPr>
        <p:txBody>
          <a:bodyPr wrap="none" rtlCol="0">
            <a:spAutoFit/>
          </a:bodyPr>
          <a:lstStyle/>
          <a:p>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Manganese Nodules</a:t>
            </a:r>
            <a:endParaRPr lang="en-US" dirty="0"/>
          </a:p>
        </p:txBody>
      </p:sp>
      <p:sp>
        <p:nvSpPr>
          <p:cNvPr id="4" name="Text Placeholder 3"/>
          <p:cNvSpPr>
            <a:spLocks noGrp="1"/>
          </p:cNvSpPr>
          <p:nvPr>
            <p:ph type="body" sz="half" idx="2"/>
          </p:nvPr>
        </p:nvSpPr>
        <p:spPr/>
        <p:txBody>
          <a:bodyPr/>
          <a:lstStyle/>
          <a:p>
            <a:pPr marL="285750" indent="-285750">
              <a:buFont typeface="Wingdings" charset="2"/>
              <a:buChar char="§"/>
            </a:pPr>
            <a:endParaRPr lang="en-US" dirty="0" smtClean="0"/>
          </a:p>
          <a:p>
            <a:pPr marL="285750" indent="-285750">
              <a:buFont typeface="Wingdings" charset="2"/>
              <a:buChar char="§"/>
            </a:pPr>
            <a:endParaRPr lang="en-US" dirty="0" smtClean="0"/>
          </a:p>
          <a:p>
            <a:pPr marL="285750" indent="-285750">
              <a:buFont typeface="Wingdings" charset="2"/>
              <a:buChar char="§"/>
            </a:pPr>
            <a:endParaRPr lang="en-US" dirty="0" smtClean="0"/>
          </a:p>
          <a:p>
            <a:r>
              <a:rPr lang="en-US" dirty="0" smtClean="0"/>
              <a:t>Rock concretion on seafloor composed of iron and manganese</a:t>
            </a:r>
          </a:p>
          <a:p>
            <a:r>
              <a:rPr lang="en-US" dirty="0" smtClean="0"/>
              <a:t>Can be very small, or up to 20 cm in diameter</a:t>
            </a:r>
          </a:p>
          <a:p>
            <a:r>
              <a:rPr lang="en-US" dirty="0" smtClean="0"/>
              <a:t>Found in abyssal plains</a:t>
            </a:r>
          </a:p>
          <a:p>
            <a:pPr marL="285750" indent="-285750">
              <a:buFont typeface="Wingdings" charset="2"/>
              <a:buChar char="§"/>
            </a:pPr>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
        <p:nvSpPr>
          <p:cNvPr id="8" name="Picture Placeholder 7"/>
          <p:cNvSpPr>
            <a:spLocks noGrp="1"/>
          </p:cNvSpPr>
          <p:nvPr>
            <p:ph type="pic" idx="1"/>
          </p:nvPr>
        </p:nvSpPr>
        <p:spPr/>
      </p:sp>
      <p:pic>
        <p:nvPicPr>
          <p:cNvPr id="9" name="Picture 8"/>
          <p:cNvPicPr>
            <a:picLocks noChangeAspect="1"/>
          </p:cNvPicPr>
          <p:nvPr/>
        </p:nvPicPr>
        <p:blipFill>
          <a:blip r:embed="rId3"/>
          <a:stretch>
            <a:fillRect/>
          </a:stretch>
        </p:blipFill>
        <p:spPr>
          <a:xfrm>
            <a:off x="2982869" y="990600"/>
            <a:ext cx="5850235" cy="3175842"/>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7803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Components of building materials for roads and structures, toothpaste, and paint</a:t>
            </a:r>
          </a:p>
          <a:p>
            <a:r>
              <a:rPr lang="en-US" dirty="0" smtClean="0"/>
              <a:t>38% of world’s crude oil and 33% of natural gas will come from offshore deposits</a:t>
            </a:r>
          </a:p>
          <a:p>
            <a:r>
              <a:rPr lang="en-US" dirty="0" smtClean="0"/>
              <a:t>Hydrocarbons generate revenues in excess of $200 billion </a:t>
            </a:r>
          </a:p>
          <a:p>
            <a:r>
              <a:rPr lang="en-US" dirty="0" smtClean="0"/>
              <a:t>Over $500 million worth of sand and gravel were taken from the ocean in 2005</a:t>
            </a:r>
          </a:p>
          <a:p>
            <a:endParaRPr lang="en-US" dirty="0" smtClean="0"/>
          </a:p>
        </p:txBody>
      </p:sp>
      <p:sp>
        <p:nvSpPr>
          <p:cNvPr id="3" name="Title 2"/>
          <p:cNvSpPr>
            <a:spLocks noGrp="1"/>
          </p:cNvSpPr>
          <p:nvPr>
            <p:ph type="title"/>
          </p:nvPr>
        </p:nvSpPr>
        <p:spPr/>
        <p:txBody>
          <a:bodyPr/>
          <a:lstStyle/>
          <a:p>
            <a:r>
              <a:rPr lang="en-US" dirty="0" smtClean="0"/>
              <a:t>Economic Value of Marine Sediments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dirty="0" smtClean="0"/>
              <a:t>http://</a:t>
            </a:r>
            <a:r>
              <a:rPr lang="en-US" dirty="0" err="1" smtClean="0"/>
              <a:t>earthref.org</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a:xfrm>
            <a:off x="685800" y="966228"/>
            <a:ext cx="7772400" cy="372533"/>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Conclusions</a:t>
            </a:r>
            <a:br>
              <a:rPr lang="en-US" dirty="0" smtClean="0"/>
            </a:br>
            <a:endParaRPr lang="en-US" dirty="0"/>
          </a:p>
        </p:txBody>
      </p:sp>
      <p:pic>
        <p:nvPicPr>
          <p:cNvPr id="6" name="Picture 5"/>
          <p:cNvPicPr>
            <a:picLocks noChangeAspect="1"/>
          </p:cNvPicPr>
          <p:nvPr/>
        </p:nvPicPr>
        <p:blipFill>
          <a:blip r:embed="rId3"/>
          <a:stretch>
            <a:fillRect/>
          </a:stretch>
        </p:blipFill>
        <p:spPr>
          <a:xfrm>
            <a:off x="1492307" y="661428"/>
            <a:ext cx="5907560" cy="4356826"/>
          </a:xfrm>
          <a:prstGeom prst="rect">
            <a:avLst/>
          </a:prstGeom>
        </p:spPr>
      </p:pic>
      <p:sp>
        <p:nvSpPr>
          <p:cNvPr id="2" name="Subtitle 1"/>
          <p:cNvSpPr>
            <a:spLocks noGrp="1"/>
          </p:cNvSpPr>
          <p:nvPr>
            <p:ph type="subTitle" idx="1"/>
          </p:nvPr>
        </p:nvSpPr>
        <p:spPr>
          <a:xfrm>
            <a:off x="685800" y="5018254"/>
            <a:ext cx="7772400" cy="1738314"/>
          </a:xfrm>
        </p:spPr>
        <p:txBody>
          <a:bodyPr>
            <a:noAutofit/>
          </a:bodyPr>
          <a:lstStyle/>
          <a:p>
            <a:pPr marL="0" indent="0">
              <a:buNone/>
            </a:pPr>
            <a:r>
              <a:rPr lang="en-US" dirty="0" smtClean="0"/>
              <a:t>Sediments are valuable!</a:t>
            </a:r>
          </a:p>
          <a:p>
            <a:pPr marL="0" indent="0">
              <a:buNone/>
            </a:pPr>
            <a:endParaRPr lang="en-US" dirty="0" smtClean="0"/>
          </a:p>
          <a:p>
            <a:pPr marL="0" indent="0">
              <a:buNone/>
            </a:pPr>
            <a:r>
              <a:rPr lang="en-US" dirty="0" smtClean="0"/>
              <a:t>There are a large number of useful resources in marine sediments, but they must be used carefully to help preserve our environment.</a:t>
            </a:r>
            <a:endParaRPr lang="en-US"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9454</TotalTime>
  <Words>3007</Words>
  <Application>Microsoft Macintosh PowerPoint</Application>
  <PresentationFormat>On-screen Show (4:3)</PresentationFormat>
  <Paragraphs>276</Paragraphs>
  <Slides>12</Slides>
  <Notes>12</Notes>
  <HiddenSlides>0</HiddenSlides>
  <MMClips>0</MMClips>
  <ScaleCrop>false</ScaleCrop>
  <HeadingPairs>
    <vt:vector size="4" baseType="variant">
      <vt:variant>
        <vt:lpstr>Design Template</vt:lpstr>
      </vt:variant>
      <vt:variant>
        <vt:i4>1</vt:i4>
      </vt:variant>
      <vt:variant>
        <vt:lpstr>Slide Titles</vt:lpstr>
      </vt:variant>
      <vt:variant>
        <vt:i4>12</vt:i4>
      </vt:variant>
    </vt:vector>
  </HeadingPairs>
  <TitlesOfParts>
    <vt:vector size="13" baseType="lpstr">
      <vt:lpstr>SCC</vt:lpstr>
      <vt:lpstr>The Value of Sediment</vt:lpstr>
      <vt:lpstr>Why are sediments important?</vt:lpstr>
      <vt:lpstr>World’s Territorial Waters</vt:lpstr>
      <vt:lpstr>Slide 4</vt:lpstr>
      <vt:lpstr>Slide 5</vt:lpstr>
      <vt:lpstr>Part 1</vt:lpstr>
      <vt:lpstr>Part 2</vt:lpstr>
      <vt:lpstr>Methane Hydrate</vt:lpstr>
      <vt:lpstr>Natural Seeps</vt:lpstr>
      <vt:lpstr>Manganese Nodules</vt:lpstr>
      <vt:lpstr>Economic Value of Marine Sediments</vt:lpstr>
      <vt:lpstr>   Conclusions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Rachel Marcuson</cp:lastModifiedBy>
  <cp:revision>123</cp:revision>
  <cp:lastPrinted>2011-07-11T02:33:14Z</cp:lastPrinted>
  <dcterms:created xsi:type="dcterms:W3CDTF">2014-09-03T23:05:22Z</dcterms:created>
  <dcterms:modified xsi:type="dcterms:W3CDTF">2014-09-03T23:07:52Z</dcterms:modified>
</cp:coreProperties>
</file>