
<file path=[Content_Types].xml><?xml version="1.0" encoding="utf-8"?>
<Types xmlns="http://schemas.openxmlformats.org/package/2006/content-types">
  <Override PartName="/ppt/slides/slide3.xml" ContentType="application/vnd.openxmlformats-officedocument.presentationml.slide+xml"/>
  <Override PartName="/docProps/core.xml" ContentType="application/vnd.openxmlformats-package.core-properties+xml"/>
  <Override PartName="/ppt/notesSlides/notesSlide2.xml" ContentType="application/vnd.openxmlformats-officedocument.presentationml.notesSlide+xml"/>
  <Override PartName="/ppt/notesSlides/notesSlide4.xml" ContentType="application/vnd.openxmlformats-officedocument.presentationml.notesSlide+xml"/>
  <Override PartName="/ppt/slideLayouts/slideLayout1.xml" ContentType="application/vnd.openxmlformats-officedocument.presentationml.slideLayout+xml"/>
  <Default Extension="png" ContentType="image/png"/>
  <Default Extension="xml" ContentType="application/xml"/>
  <Override PartName="/ppt/slideLayouts/slideLayout3.xml" ContentType="application/vnd.openxmlformats-officedocument.presentationml.slideLayout+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4.xml" ContentType="application/vnd.openxmlformats-officedocument.presentationml.slide+xml"/>
  <Override PartName="/ppt/slideLayouts/slideLayout5.xml" ContentType="application/vnd.openxmlformats-officedocument.presentationml.slideLayout+xml"/>
  <Override PartName="/ppt/viewProps.xml" ContentType="application/vnd.openxmlformats-officedocument.presentationml.viewProps+xml"/>
  <Override PartName="/ppt/theme/theme2.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jpeg" ContentType="image/jpeg"/>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rels" ContentType="application/vnd.openxmlformats-package.relationships+xml"/>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6"/>
  </p:notesMasterIdLst>
  <p:sldIdLst>
    <p:sldId id="256" r:id="rId2"/>
    <p:sldId id="257" r:id="rId3"/>
    <p:sldId id="261" r:id="rId4"/>
    <p:sldId id="262"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4580" autoAdjust="0"/>
    <p:restoredTop sz="49202" autoAdjust="0"/>
  </p:normalViewPr>
  <p:slideViewPr>
    <p:cSldViewPr snapToGrid="0" snapToObjects="1">
      <p:cViewPr varScale="1">
        <p:scale>
          <a:sx n="51" d="100"/>
          <a:sy n="51" d="100"/>
        </p:scale>
        <p:origin x="-1288"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8/11/14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latin typeface="Calibri" charset="0"/>
              </a:rPr>
              <a:t>AUTHORS:</a:t>
            </a:r>
          </a:p>
          <a:p>
            <a:pPr eaLnBrk="1" hangingPunct="1">
              <a:spcBef>
                <a:spcPct val="0"/>
              </a:spcBef>
            </a:pPr>
            <a:r>
              <a:rPr lang="en-US" dirty="0" smtClean="0">
                <a:latin typeface="Calibri" charset="0"/>
              </a:rPr>
              <a:t>Rachel</a:t>
            </a:r>
            <a:r>
              <a:rPr lang="en-US" baseline="0" dirty="0" smtClean="0">
                <a:latin typeface="Calibri" charset="0"/>
              </a:rPr>
              <a:t> Marcuson, </a:t>
            </a:r>
            <a:r>
              <a:rPr lang="en-US" baseline="0" dirty="0" err="1" smtClean="0">
                <a:latin typeface="Calibri" charset="0"/>
              </a:rPr>
              <a:t>Ph.D</a:t>
            </a:r>
            <a:r>
              <a:rPr lang="en-US" baseline="0" dirty="0" smtClean="0">
                <a:latin typeface="Calibri" charset="0"/>
              </a:rPr>
              <a:t> Student, Scripps Institution of Oceanography</a:t>
            </a:r>
          </a:p>
          <a:p>
            <a:pPr eaLnBrk="1" hangingPunct="1">
              <a:spcBef>
                <a:spcPct val="0"/>
              </a:spcBef>
            </a:pPr>
            <a:r>
              <a:rPr lang="en-US" baseline="0" dirty="0" smtClean="0">
                <a:latin typeface="Calibri" charset="0"/>
              </a:rPr>
              <a:t>Tara Howell, University City High School</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latin typeface="Calibri" charset="0"/>
              </a:rPr>
              <a:t>CONTEXT FOR USE: </a:t>
            </a: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latin typeface="Calibri" charset="0"/>
              </a:rPr>
              <a:t>This lesson was designed for</a:t>
            </a:r>
            <a:r>
              <a:rPr lang="en-US" baseline="0" dirty="0" smtClean="0">
                <a:latin typeface="Calibri" charset="0"/>
              </a:rPr>
              <a:t> a senior marine science class (gr.11/12) and is the fourth lesson in a series of lessons on sediments.  The second slide of this </a:t>
            </a:r>
            <a:r>
              <a:rPr lang="en-US" baseline="0" dirty="0" err="1" smtClean="0">
                <a:latin typeface="Calibri" charset="0"/>
              </a:rPr>
              <a:t>powerpoint</a:t>
            </a:r>
            <a:r>
              <a:rPr lang="en-US" baseline="0" dirty="0" smtClean="0">
                <a:latin typeface="Calibri" charset="0"/>
              </a:rPr>
              <a:t> is instructions for the teacher to set up the lab.  The rest of the slides are a supplement to the lab to provide some additional information about human impacts, along with some specific examples.</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Most of the lab is explained clearly on the lab handout, but the teacher will need to ensure they have working stream tables (can be purchased here http://www.amazon.com/American-Educational-Economy-Stream-Table/dp/B005QDU5ME).  As well they need a large amount of sand, modeling clay, toothpicks, aluminum foil and a fairly large number of rocks. </a:t>
            </a: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WHY : </a:t>
            </a: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baseline="0" dirty="0" smtClean="0">
                <a:latin typeface="Calibri" charset="0"/>
              </a:rPr>
              <a:t>Erosion is the reason why we have sediments, but coastal erosion has a huge impact on the way humans live.  It is an advantage to be near a coast (easy for transportation of goods) and public beaches are a popular form of recreation, but they are always being altered and eroded by natural causes.  In an effort to combat this, humans have designed coastal defenses to try and prevent erosion.  It is important to realize 1) that erosion is natural and happens at small and large scales and 2) humans have a huge impact on coastal processes when they try and prevent erosion  </a:t>
            </a:r>
          </a:p>
          <a:p>
            <a:pPr eaLnBrk="1" hangingPunct="1">
              <a:spcBef>
                <a:spcPct val="0"/>
              </a:spcBef>
              <a:buFontTx/>
              <a:buNone/>
            </a:pPr>
            <a:r>
              <a:rPr lang="en-US" baseline="0" dirty="0" smtClean="0">
                <a:latin typeface="Calibri" charset="0"/>
              </a:rPr>
              <a:t>The image on the slide shows an extreme example of natural erosion after Hurricane </a:t>
            </a:r>
            <a:r>
              <a:rPr lang="en-US" baseline="0" dirty="0" smtClean="0">
                <a:latin typeface="Calibri" charset="0"/>
              </a:rPr>
              <a:t>Sandy (October 22-October 31, 2012)</a:t>
            </a: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dirty="0" smtClean="0">
                <a:latin typeface="Calibri" charset="0"/>
              </a:rPr>
              <a:t>SUMMARY: </a:t>
            </a: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In this lesson, students will utilize stream tables to see how erosion alters coastlines.  They will also observe</a:t>
            </a:r>
            <a:r>
              <a:rPr lang="en-US" baseline="0" dirty="0" smtClean="0">
                <a:latin typeface="Calibri" charset="0"/>
              </a:rPr>
              <a:t> the effects of human-made structures on coastal erosions, and identify some advantages and disadvantages of various coastal defenses.</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dirty="0" smtClean="0">
                <a:latin typeface="Calibri" charset="0"/>
              </a:rPr>
              <a:t>PICTURE/GRAPHICS CREDITS:</a:t>
            </a: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err="1" smtClean="0">
                <a:latin typeface="Calibri" charset="0"/>
              </a:rPr>
              <a:t>http://commons.wikimedia.org/wiki/File:Hurricane_Sandy_impacts_Prime_Hook_National_Wildlife_Refuge_(DE).jpg</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WEBSITES/RESOURCES USED IN THIS PRESENTATION</a:t>
            </a:r>
          </a:p>
          <a:p>
            <a:pPr eaLnBrk="1" hangingPunct="1">
              <a:spcBef>
                <a:spcPct val="0"/>
              </a:spcBef>
              <a:buFontTx/>
              <a:buNone/>
            </a:pPr>
            <a:r>
              <a:rPr lang="en-US" sz="1200" b="0" i="0" kern="1200" dirty="0" smtClean="0">
                <a:solidFill>
                  <a:schemeClr val="tx1"/>
                </a:solidFill>
                <a:latin typeface="+mn-lt"/>
                <a:ea typeface="+mn-ea"/>
                <a:cs typeface="+mn-cs"/>
              </a:rPr>
              <a:t>Garrison, Tom. Oceanography : an invitation to marine science. Belmont, CA: Thomson Brooks/Cole, 2007. Print</a:t>
            </a:r>
            <a:r>
              <a:rPr lang="en-US" sz="1200" i="1" kern="1200" dirty="0" smtClean="0">
                <a:solidFill>
                  <a:schemeClr val="tx1"/>
                </a:solidFill>
                <a:latin typeface="+mn-lt"/>
                <a:ea typeface="+mn-ea"/>
                <a:cs typeface="+mn-cs"/>
              </a:rPr>
              <a:t>.</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ADDITIONAL READING:</a:t>
            </a: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Additional reading is listed throughout</a:t>
            </a:r>
            <a:r>
              <a:rPr lang="en-US" baseline="0" dirty="0" smtClean="0">
                <a:latin typeface="Calibri" charset="0"/>
              </a:rPr>
              <a:t> the presentation.</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MISCONCEPTIONS:</a:t>
            </a: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EVALUATION TIPS:</a:t>
            </a:r>
          </a:p>
          <a:p>
            <a:pPr eaLnBrk="1" hangingPunct="1">
              <a:spcBef>
                <a:spcPct val="0"/>
              </a:spcBef>
              <a:buFontTx/>
              <a:buNone/>
            </a:pPr>
            <a:r>
              <a:rPr lang="en-US" dirty="0" smtClean="0">
                <a:latin typeface="Calibri" charset="0"/>
              </a:rPr>
              <a:t>The analysis questions at the end of the lab can be used as evaluation, but also listening to discussion during the lab and while presenting real</a:t>
            </a:r>
            <a:r>
              <a:rPr lang="en-US" baseline="0" dirty="0" smtClean="0">
                <a:latin typeface="Calibri" charset="0"/>
              </a:rPr>
              <a:t> life examples of breakwaters and seawalls.</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TEACHING NOTES: </a:t>
            </a:r>
          </a:p>
          <a:p>
            <a:pPr eaLnBrk="1" hangingPunct="1">
              <a:spcBef>
                <a:spcPct val="0"/>
              </a:spcBef>
              <a:buFontTx/>
              <a:buNone/>
            </a:pPr>
            <a:r>
              <a:rPr lang="en-US" dirty="0" smtClean="0">
                <a:latin typeface="Calibri" charset="0"/>
              </a:rPr>
              <a:t>Beware that this lab might get messy, and you may have students accidentally or intentionally generating tsunami</a:t>
            </a:r>
            <a:r>
              <a:rPr lang="en-US" baseline="0" dirty="0" smtClean="0">
                <a:latin typeface="Calibri" charset="0"/>
              </a:rPr>
              <a:t> sized waves.</a:t>
            </a:r>
            <a:endParaRPr lang="en-US" dirty="0" smtClean="0">
              <a:latin typeface="Calibri" charset="0"/>
            </a:endParaRPr>
          </a:p>
          <a:p>
            <a:pPr eaLnBrk="1" hangingPunct="1">
              <a:spcBef>
                <a:spcPct val="0"/>
              </a:spcBef>
            </a:pPr>
            <a:endParaRPr lang="en-US" dirty="0" smtClean="0">
              <a:latin typeface="Calibri" charset="0"/>
            </a:endParaRPr>
          </a:p>
          <a:p>
            <a:pPr eaLnBrk="1" hangingPunct="1">
              <a:spcBef>
                <a:spcPct val="0"/>
              </a:spcBef>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This slide</a:t>
            </a:r>
            <a:r>
              <a:rPr lang="en-US" sz="1200" kern="1200" baseline="0" dirty="0" smtClean="0">
                <a:solidFill>
                  <a:schemeClr val="tx1"/>
                </a:solidFill>
                <a:effectLst/>
                <a:latin typeface="+mn-lt"/>
                <a:ea typeface="+mn-ea"/>
                <a:cs typeface="+mn-cs"/>
              </a:rPr>
              <a:t> is to show students an example of a breakwater and provide them with a definition</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Breakwater: </a:t>
            </a:r>
            <a:r>
              <a:rPr lang="en-US" sz="1200" kern="1200" dirty="0" smtClean="0">
                <a:solidFill>
                  <a:schemeClr val="tx1"/>
                </a:solidFill>
                <a:latin typeface="+mn-lt"/>
                <a:ea typeface="+mn-ea"/>
                <a:cs typeface="+mn-cs"/>
              </a:rPr>
              <a:t>a wall that is built out into the sea to protect a harbor or beach from the force of waves.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image is of the</a:t>
            </a:r>
            <a:r>
              <a:rPr lang="en-US" sz="1200" kern="1200" baseline="0" dirty="0" smtClean="0">
                <a:solidFill>
                  <a:schemeClr val="tx1"/>
                </a:solidFill>
                <a:effectLst/>
                <a:latin typeface="+mn-lt"/>
                <a:ea typeface="+mn-ea"/>
                <a:cs typeface="+mn-cs"/>
              </a:rPr>
              <a:t> Children’s Beach in La Jolla..</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Have students add this definition to their vocabulary sheet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commons.wikimedia.org/wiki/File:Waves_lajolla.jpg</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http://hilo.hawaii.edu/academics/hohonu/documents/Vol06x06DefineBreakwater.pdf</a:t>
            </a:r>
            <a:endParaRPr lang="en-US" sz="1200" kern="1200" dirty="0" smtClean="0">
              <a:solidFill>
                <a:schemeClr val="tx1"/>
              </a:solidFill>
              <a:effectLst/>
              <a:latin typeface="+mn-lt"/>
              <a:ea typeface="+mn-ea"/>
              <a:cs typeface="+mn-cs"/>
            </a:endParaRPr>
          </a:p>
          <a:p>
            <a:r>
              <a:rPr lang="en-US" baseline="0" dirty="0" err="1" smtClean="0"/>
              <a:t>http://www.merriam-webster.com/dictionary/breakwater</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This slide</a:t>
            </a:r>
            <a:r>
              <a:rPr lang="en-US" sz="1200" kern="1200" baseline="0" dirty="0" smtClean="0">
                <a:solidFill>
                  <a:schemeClr val="tx1"/>
                </a:solidFill>
                <a:effectLst/>
                <a:latin typeface="+mn-lt"/>
                <a:ea typeface="+mn-ea"/>
                <a:cs typeface="+mn-cs"/>
              </a:rPr>
              <a:t> is to provide students with a definition of seawall</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Seawall: </a:t>
            </a:r>
            <a:r>
              <a:rPr lang="en-US" sz="1200" kern="1200" dirty="0" smtClean="0">
                <a:solidFill>
                  <a:schemeClr val="tx1"/>
                </a:solidFill>
                <a:latin typeface="+mn-lt"/>
                <a:ea typeface="+mn-ea"/>
                <a:cs typeface="+mn-cs"/>
              </a:rPr>
              <a:t>is a form of coastal defense</a:t>
            </a:r>
            <a:r>
              <a:rPr lang="en-US" sz="1200" kern="1200" baseline="0" dirty="0" smtClean="0">
                <a:solidFill>
                  <a:schemeClr val="tx1"/>
                </a:solidFill>
                <a:latin typeface="+mn-lt"/>
                <a:ea typeface="+mn-ea"/>
                <a:cs typeface="+mn-cs"/>
              </a:rPr>
              <a:t> constructed where the sea and associated coastal processes impact directly upon the landforms of the </a:t>
            </a:r>
            <a:r>
              <a:rPr lang="en-US" sz="1200" kern="1200" baseline="0" dirty="0" smtClean="0">
                <a:solidFill>
                  <a:schemeClr val="tx1"/>
                </a:solidFill>
                <a:latin typeface="+mn-lt"/>
                <a:ea typeface="+mn-ea"/>
                <a:cs typeface="+mn-cs"/>
              </a:rPr>
              <a:t>coast.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A good seawall will form a strong coastal defense, and prevent damage to property caused by erosion.  As shown in the image, they can also be used for recreation/tourism.</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Have students add this definition to their vocabulary sheet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commons.wikimedia.org/wiki/File:Seawallventnor.jpg</a:t>
            </a: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This slide</a:t>
            </a:r>
            <a:r>
              <a:rPr lang="en-US" sz="1200" kern="1200" baseline="0" dirty="0" smtClean="0">
                <a:solidFill>
                  <a:schemeClr val="tx1"/>
                </a:solidFill>
                <a:effectLst/>
                <a:latin typeface="+mn-lt"/>
                <a:ea typeface="+mn-ea"/>
                <a:cs typeface="+mn-cs"/>
              </a:rPr>
              <a:t> is to provide students with some disadvantages of seawalls</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r>
              <a:rPr lang="en-US" sz="1200" kern="1200" dirty="0" smtClean="0">
                <a:solidFill>
                  <a:schemeClr val="tx1"/>
                </a:solidFill>
                <a:effectLst/>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image on</a:t>
            </a:r>
            <a:r>
              <a:rPr lang="en-US" sz="1200" kern="1200" baseline="0" dirty="0" smtClean="0">
                <a:solidFill>
                  <a:schemeClr val="tx1"/>
                </a:solidFill>
                <a:effectLst/>
                <a:latin typeface="+mn-lt"/>
                <a:ea typeface="+mn-ea"/>
                <a:cs typeface="+mn-cs"/>
              </a:rPr>
              <a:t> the slide is from seawall construction in Carlsbad, California.  The purpose of the image is to highlight the “protest begins” title.  Although property owners are in favor of seawalls, many other goers recognizes the negative impacts of seawalls and protest </a:t>
            </a:r>
            <a:r>
              <a:rPr lang="en-US" sz="1200" kern="1200" baseline="0" smtClean="0">
                <a:solidFill>
                  <a:schemeClr val="tx1"/>
                </a:solidFill>
                <a:effectLst/>
                <a:latin typeface="+mn-lt"/>
                <a:ea typeface="+mn-ea"/>
                <a:cs typeface="+mn-cs"/>
              </a:rPr>
              <a:t>their construction.</a:t>
            </a:r>
            <a:endParaRPr lang="en-US" sz="1200" kern="120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Discuss with students some of the disadvantages of seawalls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Placement Loss:  Basically, the seawall occupies space</a:t>
            </a:r>
            <a:r>
              <a:rPr lang="en-US" sz="1200" kern="1200" baseline="0" dirty="0" smtClean="0">
                <a:solidFill>
                  <a:schemeClr val="tx1"/>
                </a:solidFill>
                <a:effectLst/>
                <a:latin typeface="+mn-lt"/>
                <a:ea typeface="+mn-ea"/>
                <a:cs typeface="+mn-cs"/>
              </a:rPr>
              <a:t> that was previously beach.  This means less beach area for people to enjoy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Passive Erosion: If there is a hard structure build along a shoreline with long term erosion, eventually the erosion will move landward of the structure.  If the structure were not there this would be okay, the beach would just move, but still exist.  With the seawall however, the public beach will be lost, since it is not allowed to migrate landward.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Active Erosion: In some cases, the addition of a structure actually speeds up the rate at which erosion occurs (students may have observed this during their lab)</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End-around Effect: waves diffract around the end of seawalls and actually worsen the wave erosion there.  Sea walls are only designed to protect what is directly behind them.</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Prevent Natural Erosion:  Beach sand often comes from nearby cliffs or bluff, so although some sand is carried out to the ocean, it is replenished by wind erosion of cliffs.  Seawalls can prevent this, and may lead to an increased cost when a beach has to be replenished with sand.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Discussion for students should reach a point where it must be pointed out that there is some advantage to seawalls.  What is that advantage?  Typically it is that it protects and expensive building or piece of real estate that was built too close to the ocean.</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After showing this slide, students can finish their analysis questions for the lab.</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r>
              <a:rPr lang="en-US" sz="1200" kern="1200" dirty="0" err="1" smtClean="0">
                <a:solidFill>
                  <a:schemeClr val="tx1"/>
                </a:solidFill>
                <a:effectLst/>
                <a:latin typeface="+mn-lt"/>
                <a:ea typeface="+mn-ea"/>
                <a:cs typeface="+mn-cs"/>
              </a:rPr>
              <a:t>http://www.nbcsandiego.com/news/local/Sea-Wall-Goes-Up-Protest-Begins.html</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http://ri.surfrider.org/wp-content/uploads/2012/04/Matunuck-Reclassification-Young.pdf</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pPr>
              <a:buNone/>
              <a:defRPr/>
            </a:pPr>
            <a:r>
              <a:rPr lang="en-US" dirty="0" smtClean="0"/>
              <a:t>.  </a:t>
            </a:r>
            <a:endParaRPr lang="en-US" dirty="0"/>
          </a:p>
          <a:p>
            <a:pPr>
              <a:buNone/>
              <a:defRPr/>
            </a:pPr>
            <a:endParaRPr lang="en-US" dirty="0" smtClean="0"/>
          </a:p>
          <a:p>
            <a:pPr marL="0" indent="0">
              <a:buNone/>
            </a:pP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2" name="Title 1"/>
          <p:cNvSpPr>
            <a:spLocks noGrp="1"/>
          </p:cNvSpPr>
          <p:nvPr>
            <p:ph type="ctrTitle"/>
          </p:nvPr>
        </p:nvSpPr>
        <p:spPr/>
        <p:txBody>
          <a:bodyPr>
            <a:normAutofit/>
          </a:bodyPr>
          <a:lstStyle/>
          <a:p>
            <a:r>
              <a:rPr lang="en-US" dirty="0" smtClean="0"/>
              <a:t>Coastal Erosion and Human Impacts</a:t>
            </a:r>
            <a:endParaRPr lang="en-US" dirty="0"/>
          </a:p>
        </p:txBody>
      </p:sp>
      <p:pic>
        <p:nvPicPr>
          <p:cNvPr id="8" name="Picture 7"/>
          <p:cNvPicPr>
            <a:picLocks noChangeAspect="1"/>
          </p:cNvPicPr>
          <p:nvPr/>
        </p:nvPicPr>
        <p:blipFill>
          <a:blip r:embed="rId3"/>
          <a:stretch>
            <a:fillRect/>
          </a:stretch>
        </p:blipFill>
        <p:spPr>
          <a:xfrm>
            <a:off x="685800" y="3003258"/>
            <a:ext cx="7859303" cy="2966887"/>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Breakwater in La Jolla, California</a:t>
            </a:r>
            <a:endParaRPr lang="en-US" dirty="0"/>
          </a:p>
        </p:txBody>
      </p:sp>
      <p:sp>
        <p:nvSpPr>
          <p:cNvPr id="4" name="Text Placeholder 3"/>
          <p:cNvSpPr>
            <a:spLocks noGrp="1"/>
          </p:cNvSpPr>
          <p:nvPr>
            <p:ph type="body" sz="half" idx="2"/>
          </p:nvPr>
        </p:nvSpPr>
        <p:spPr/>
        <p:txBody>
          <a:bodyPr/>
          <a:lstStyle/>
          <a:p>
            <a:endParaRPr lang="en-US" dirty="0" smtClean="0"/>
          </a:p>
          <a:p>
            <a:endParaRPr lang="en-US" dirty="0" smtClean="0"/>
          </a:p>
          <a:p>
            <a:r>
              <a:rPr lang="en-US" dirty="0" smtClean="0"/>
              <a:t>Breakwater</a:t>
            </a:r>
          </a:p>
          <a:p>
            <a:endParaRPr lang="en-US" dirty="0" smtClean="0"/>
          </a:p>
          <a:p>
            <a:r>
              <a:rPr lang="en-US" dirty="0" smtClean="0"/>
              <a:t>A wall that is built out into the sea to protect a harbor </a:t>
            </a:r>
            <a:r>
              <a:rPr lang="en-US" dirty="0" err="1" smtClean="0"/>
              <a:t>ro</a:t>
            </a:r>
            <a:r>
              <a:rPr lang="en-US" dirty="0" smtClean="0"/>
              <a:t> beach from the force of waves</a:t>
            </a:r>
          </a:p>
          <a:p>
            <a:endParaRPr lang="en-US" dirty="0" smtClean="0"/>
          </a:p>
          <a:p>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8" name="Picture Placeholder 7"/>
          <p:cNvSpPr>
            <a:spLocks noGrp="1"/>
          </p:cNvSpPr>
          <p:nvPr>
            <p:ph type="pic" idx="1"/>
          </p:nvPr>
        </p:nvSpPr>
        <p:spPr/>
      </p:sp>
      <p:pic>
        <p:nvPicPr>
          <p:cNvPr id="11" name="Picture 10"/>
          <p:cNvPicPr>
            <a:picLocks noChangeAspect="1"/>
          </p:cNvPicPr>
          <p:nvPr/>
        </p:nvPicPr>
        <p:blipFill>
          <a:blip r:embed="rId3"/>
          <a:stretch>
            <a:fillRect/>
          </a:stretch>
        </p:blipFill>
        <p:spPr>
          <a:xfrm>
            <a:off x="3000375" y="609600"/>
            <a:ext cx="5689600" cy="42672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Seawall in England</a:t>
            </a:r>
            <a:endParaRPr lang="en-US" dirty="0"/>
          </a:p>
        </p:txBody>
      </p:sp>
      <p:sp>
        <p:nvSpPr>
          <p:cNvPr id="4" name="Text Placeholder 3"/>
          <p:cNvSpPr>
            <a:spLocks noGrp="1"/>
          </p:cNvSpPr>
          <p:nvPr>
            <p:ph type="body" sz="half" idx="2"/>
          </p:nvPr>
        </p:nvSpPr>
        <p:spPr/>
        <p:txBody>
          <a:bodyPr/>
          <a:lstStyle/>
          <a:p>
            <a:r>
              <a:rPr lang="en-US" dirty="0" smtClean="0"/>
              <a:t>Seawall</a:t>
            </a:r>
          </a:p>
          <a:p>
            <a:pPr marL="285750" indent="-285750">
              <a:buFont typeface="Wingdings" charset="2"/>
              <a:buChar char="§"/>
            </a:pPr>
            <a:r>
              <a:rPr lang="en-US" dirty="0" smtClean="0">
                <a:solidFill>
                  <a:schemeClr val="bg1"/>
                </a:solidFill>
              </a:rPr>
              <a:t> a form of coastal defense constructed where the sea and associated coastal processes impact directly upon the landforms of the coast</a:t>
            </a:r>
          </a:p>
          <a:p>
            <a:pPr marL="285750" indent="-285750">
              <a:buFont typeface="Wingdings" charset="2"/>
              <a:buChar char="§"/>
            </a:pPr>
            <a:endParaRPr lang="en-US" dirty="0" smtClean="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10" name="Picture Placeholder 9"/>
          <p:cNvSpPr>
            <a:spLocks noGrp="1"/>
          </p:cNvSpPr>
          <p:nvPr>
            <p:ph type="pic" idx="1"/>
          </p:nvPr>
        </p:nvSpPr>
        <p:spPr/>
      </p:sp>
      <p:pic>
        <p:nvPicPr>
          <p:cNvPr id="12" name="Picture 11"/>
          <p:cNvPicPr>
            <a:picLocks noChangeAspect="1"/>
          </p:cNvPicPr>
          <p:nvPr/>
        </p:nvPicPr>
        <p:blipFill>
          <a:blip r:embed="rId3"/>
          <a:stretch>
            <a:fillRect/>
          </a:stretch>
        </p:blipFill>
        <p:spPr>
          <a:xfrm>
            <a:off x="3000375" y="609600"/>
            <a:ext cx="5490038" cy="4117529"/>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Seawall Construction in Carlsbad, California</a:t>
            </a:r>
            <a:endParaRPr lang="en-US" dirty="0"/>
          </a:p>
        </p:txBody>
      </p:sp>
      <p:sp>
        <p:nvSpPr>
          <p:cNvPr id="4" name="Text Placeholder 3"/>
          <p:cNvSpPr>
            <a:spLocks noGrp="1"/>
          </p:cNvSpPr>
          <p:nvPr>
            <p:ph type="body" sz="half" idx="2"/>
          </p:nvPr>
        </p:nvSpPr>
        <p:spPr/>
        <p:txBody>
          <a:bodyPr/>
          <a:lstStyle/>
          <a:p>
            <a:pPr marL="285750" indent="-285750">
              <a:buFont typeface="Wingdings" charset="2"/>
              <a:buChar char="§"/>
            </a:pPr>
            <a:endParaRPr lang="en-US" dirty="0" smtClean="0"/>
          </a:p>
          <a:p>
            <a:pPr marL="285750" indent="-285750"/>
            <a:r>
              <a:rPr lang="en-US" dirty="0" smtClean="0"/>
              <a:t>There are a number of disadvantages</a:t>
            </a:r>
            <a:endParaRPr lang="en-US" dirty="0" smtClean="0"/>
          </a:p>
          <a:p>
            <a:pPr marL="285750" indent="-285750">
              <a:buFont typeface="Wingdings" charset="2"/>
              <a:buChar char="§"/>
            </a:pPr>
            <a:r>
              <a:rPr lang="en-US" dirty="0" smtClean="0"/>
              <a:t>Placement Loss</a:t>
            </a:r>
          </a:p>
          <a:p>
            <a:pPr marL="285750" indent="-285750">
              <a:buFont typeface="Wingdings" charset="2"/>
              <a:buChar char="§"/>
            </a:pPr>
            <a:r>
              <a:rPr lang="en-US" dirty="0" smtClean="0"/>
              <a:t>Passive Erosion</a:t>
            </a:r>
          </a:p>
          <a:p>
            <a:pPr marL="285750" indent="-285750">
              <a:buFont typeface="Wingdings" charset="2"/>
              <a:buChar char="§"/>
            </a:pPr>
            <a:r>
              <a:rPr lang="en-US" dirty="0" smtClean="0"/>
              <a:t>Active Erosion</a:t>
            </a:r>
          </a:p>
          <a:p>
            <a:pPr marL="285750" indent="-285750">
              <a:buFont typeface="Wingdings" charset="2"/>
              <a:buChar char="§"/>
            </a:pPr>
            <a:r>
              <a:rPr lang="en-US" dirty="0" smtClean="0"/>
              <a:t>End-around effect</a:t>
            </a:r>
          </a:p>
          <a:p>
            <a:pPr marL="285750" indent="-285750">
              <a:buFont typeface="Wingdings" charset="2"/>
              <a:buChar char="§"/>
            </a:pPr>
            <a:r>
              <a:rPr lang="en-US" dirty="0" smtClean="0"/>
              <a:t>Prevent natural </a:t>
            </a:r>
            <a:r>
              <a:rPr lang="en-US" dirty="0" smtClean="0"/>
              <a:t>erosion</a:t>
            </a:r>
          </a:p>
          <a:p>
            <a:pPr marL="285750" indent="-285750">
              <a:buFont typeface="Wingdings" charset="2"/>
              <a:buChar char="§"/>
            </a:pPr>
            <a:endParaRPr lang="en-US" dirty="0" smtClean="0"/>
          </a:p>
          <a:p>
            <a:pPr marL="285750" indent="-285750"/>
            <a:r>
              <a:rPr lang="en-US" dirty="0" smtClean="0"/>
              <a:t>Not everyone wants a seawall!</a:t>
            </a: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9" name="Picture Placeholder 8"/>
          <p:cNvPicPr>
            <a:picLocks noGrp="1" noChangeAspect="1"/>
          </p:cNvPicPr>
          <p:nvPr>
            <p:ph type="pic" idx="1"/>
          </p:nvPr>
        </p:nvPicPr>
        <p:blipFill>
          <a:blip r:embed="rId3"/>
          <a:srcRect l="-7358" r="-7358"/>
          <a:stretch>
            <a:fillRect/>
          </a:stretch>
        </p:blipFill>
        <p:spPr>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7746</TotalTime>
  <Words>1217</Words>
  <Application>Microsoft Macintosh PowerPoint</Application>
  <PresentationFormat>On-screen Show (4:3)</PresentationFormat>
  <Paragraphs>124</Paragraphs>
  <Slides>4</Slides>
  <Notes>4</Notes>
  <HiddenSlides>0</HiddenSlides>
  <MMClips>0</MMClips>
  <ScaleCrop>false</ScaleCrop>
  <HeadingPairs>
    <vt:vector size="4" baseType="variant">
      <vt:variant>
        <vt:lpstr>Design Template</vt:lpstr>
      </vt:variant>
      <vt:variant>
        <vt:i4>1</vt:i4>
      </vt:variant>
      <vt:variant>
        <vt:lpstr>Slide Titles</vt:lpstr>
      </vt:variant>
      <vt:variant>
        <vt:i4>4</vt:i4>
      </vt:variant>
    </vt:vector>
  </HeadingPairs>
  <TitlesOfParts>
    <vt:vector size="5" baseType="lpstr">
      <vt:lpstr>SCC</vt:lpstr>
      <vt:lpstr>Coastal Erosion and Human Impacts</vt:lpstr>
      <vt:lpstr>Breakwater in La Jolla, California</vt:lpstr>
      <vt:lpstr>Seawall in England</vt:lpstr>
      <vt:lpstr>Seawall Construction in Carlsbad, California</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Rachel Marcuson</cp:lastModifiedBy>
  <cp:revision>90</cp:revision>
  <cp:lastPrinted>2011-07-11T02:33:14Z</cp:lastPrinted>
  <dcterms:created xsi:type="dcterms:W3CDTF">2014-08-11T19:20:51Z</dcterms:created>
  <dcterms:modified xsi:type="dcterms:W3CDTF">2014-08-11T19:38:31Z</dcterms:modified>
</cp:coreProperties>
</file>