
<file path=[Content_Types].xml><?xml version="1.0" encoding="utf-8"?>
<Types xmlns="http://schemas.openxmlformats.org/package/2006/content-types">
  <Override PartName="/docProps/core.xml" ContentType="application/vnd.openxmlformats-package.core-properties+xml"/>
  <Override PartName="/ppt/notesSlides/notesSlide2.xml" ContentType="application/vnd.openxmlformats-officedocument.presentationml.notesSlide+xml"/>
  <Override PartName="/ppt/slideLayouts/slideLayout1.xml" ContentType="application/vnd.openxmlformats-officedocument.presentationml.slideLayout+xml"/>
  <Default Extension="png" ContentType="image/png"/>
  <Override PartName="/ppt/slideLayouts/slideLayout3.xml" ContentType="application/vnd.openxmlformats-officedocument.presentationml.slideLayout+xml"/>
  <Default Extension="xml" ContentType="application/xml"/>
  <Override PartName="/ppt/slides/slide2.xml" ContentType="application/vnd.openxmlformats-officedocument.presentationml.slide+xml"/>
  <Override PartName="/docProps/app.xml" ContentType="application/vnd.openxmlformats-officedocument.extended-properties+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theme/theme2.xml" ContentType="application/vnd.openxmlformats-officedocument.theme+xml"/>
  <Override PartName="/ppt/notesMasters/notesMaster1.xml" ContentType="application/vnd.openxmlformats-officedocument.presentationml.notesMaster+xml"/>
  <Override PartName="/ppt/viewProps.xml" ContentType="application/vnd.openxmlformats-officedocument.presentationml.viewProps+xml"/>
  <Override PartName="/ppt/slideLayouts/slideLayout5.xml" ContentType="application/vnd.openxmlformats-officedocument.presentationml.slideLayout+xml"/>
  <Default Extension="jpeg" ContentType="image/jpeg"/>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2.xml" ContentType="application/vnd.openxmlformats-officedocument.presentationml.slideLayout+xml"/>
  <Default Extension="bin" ContentType="application/vnd.openxmlformats-officedocument.presentationml.printerSettings"/>
  <Override PartName="/ppt/slides/slide1.xml" ContentType="application/vnd.openxmlformats-officedocument.presentationml.slide+xml"/>
  <Default Extension="rels" ContentType="application/vnd.openxmlformats-package.relationships+xml"/>
  <Override PartName="/ppt/slideLayouts/slideLayout4.xml" ContentType="application/vnd.openxmlformats-officedocument.presentationml.slideLayout+xml"/>
  <Override PartName="/ppt/tableStyles.xml" ContentType="application/vnd.openxmlformats-officedocument.presentationml.tableStyles+xml"/>
  <Override PartName="/ppt/theme/theme1.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29" r:id="rId1"/>
  </p:sldMasterIdLst>
  <p:notesMasterIdLst>
    <p:notesMasterId r:id="rId4"/>
  </p:notesMasterIdLst>
  <p:sldIdLst>
    <p:sldId id="256" r:id="rId2"/>
    <p:sldId id="257" r:id="rId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clrMru>
    <a:srgbClr val="8B216A"/>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34580" autoAdjust="0"/>
    <p:restoredTop sz="49202" autoAdjust="0"/>
  </p:normalViewPr>
  <p:slideViewPr>
    <p:cSldViewPr snapToGrid="0" snapToObjects="1">
      <p:cViewPr varScale="1">
        <p:scale>
          <a:sx n="51" d="100"/>
          <a:sy n="51" d="100"/>
        </p:scale>
        <p:origin x="-1344" y="-120"/>
      </p:cViewPr>
      <p:guideLst>
        <p:guide orient="horz" pos="2160"/>
        <p:guide pos="2880"/>
      </p:guideLst>
    </p:cSldViewPr>
  </p:slideViewPr>
  <p:outlineViewPr>
    <p:cViewPr>
      <p:scale>
        <a:sx n="33" d="100"/>
        <a:sy n="33" d="100"/>
      </p:scale>
      <p:origin x="0" y="0"/>
    </p:cViewPr>
  </p:outlineViewPr>
  <p:notesTextViewPr>
    <p:cViewPr>
      <p:scale>
        <a:sx n="100" d="100"/>
        <a:sy n="100" d="100"/>
      </p:scale>
      <p:origin x="8" y="1128"/>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notesMaster" Target="notesMasters/notesMaster1.xml"/><Relationship Id="rId5" Type="http://schemas.openxmlformats.org/officeDocument/2006/relationships/printerSettings" Target="printerSettings/printerSettings1.bin"/><Relationship Id="rId6" Type="http://schemas.openxmlformats.org/officeDocument/2006/relationships/presProps" Target="presProps.xml"/><Relationship Id="rId7" Type="http://schemas.openxmlformats.org/officeDocument/2006/relationships/viewProps" Target="viewProps.xml"/><Relationship Id="rId8" Type="http://schemas.openxmlformats.org/officeDocument/2006/relationships/theme" Target="theme/theme1.xml"/><Relationship Id="rId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8/11/14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smtClean="0">
                <a:latin typeface="Calibri" charset="0"/>
              </a:rPr>
              <a:t>AUTHORS:</a:t>
            </a:r>
          </a:p>
          <a:p>
            <a:pPr eaLnBrk="1" hangingPunct="1">
              <a:spcBef>
                <a:spcPct val="0"/>
              </a:spcBef>
            </a:pPr>
            <a:r>
              <a:rPr lang="en-US" dirty="0" smtClean="0">
                <a:latin typeface="Calibri" charset="0"/>
              </a:rPr>
              <a:t>Rachel</a:t>
            </a:r>
            <a:r>
              <a:rPr lang="en-US" baseline="0" dirty="0" smtClean="0">
                <a:latin typeface="Calibri" charset="0"/>
              </a:rPr>
              <a:t> Marcuson, </a:t>
            </a:r>
            <a:r>
              <a:rPr lang="en-US" baseline="0" dirty="0" err="1" smtClean="0">
                <a:latin typeface="Calibri" charset="0"/>
              </a:rPr>
              <a:t>Ph.D</a:t>
            </a:r>
            <a:r>
              <a:rPr lang="en-US" baseline="0" dirty="0" smtClean="0">
                <a:latin typeface="Calibri" charset="0"/>
              </a:rPr>
              <a:t> Student, Scripps Institution of Oceanography</a:t>
            </a:r>
          </a:p>
          <a:p>
            <a:pPr eaLnBrk="1" hangingPunct="1">
              <a:spcBef>
                <a:spcPct val="0"/>
              </a:spcBef>
            </a:pPr>
            <a:r>
              <a:rPr lang="en-US" baseline="0" dirty="0" smtClean="0">
                <a:latin typeface="Calibri" charset="0"/>
              </a:rPr>
              <a:t>Tara Howell, University City High School</a:t>
            </a:r>
            <a:endParaRPr lang="en-US" dirty="0" smtClean="0">
              <a:latin typeface="Calibri" charset="0"/>
            </a:endParaRPr>
          </a:p>
          <a:p>
            <a:pPr eaLnBrk="1" hangingPunct="1">
              <a:spcBef>
                <a:spcPct val="0"/>
              </a:spcBef>
              <a:buFontTx/>
              <a:buAutoNum type="arabicPeriod"/>
            </a:pPr>
            <a:endParaRPr lang="en-US" dirty="0" smtClean="0">
              <a:latin typeface="Calibri" charset="0"/>
            </a:endParaRPr>
          </a:p>
          <a:p>
            <a:pPr marL="0" marR="0" indent="0" algn="l" defTabSz="457200" rtl="0" eaLnBrk="1" fontAlgn="auto" latinLnBrk="0" hangingPunct="1">
              <a:lnSpc>
                <a:spcPct val="100000"/>
              </a:lnSpc>
              <a:spcBef>
                <a:spcPct val="0"/>
              </a:spcBef>
              <a:spcAft>
                <a:spcPts val="0"/>
              </a:spcAft>
              <a:buClrTx/>
              <a:buSzTx/>
              <a:buFontTx/>
              <a:buNone/>
              <a:tabLst/>
              <a:defRPr/>
            </a:pPr>
            <a:r>
              <a:rPr lang="en-US" dirty="0" smtClean="0">
                <a:latin typeface="Calibri" charset="0"/>
              </a:rPr>
              <a:t>CONTEXT FOR USE: </a:t>
            </a:r>
          </a:p>
          <a:p>
            <a:pPr marL="0" marR="0" indent="0" algn="l" defTabSz="457200" rtl="0" eaLnBrk="1" fontAlgn="auto" latinLnBrk="0" hangingPunct="1">
              <a:lnSpc>
                <a:spcPct val="100000"/>
              </a:lnSpc>
              <a:spcBef>
                <a:spcPct val="0"/>
              </a:spcBef>
              <a:spcAft>
                <a:spcPts val="0"/>
              </a:spcAft>
              <a:buClrTx/>
              <a:buSzTx/>
              <a:buFontTx/>
              <a:buNone/>
              <a:tabLst/>
              <a:defRPr/>
            </a:pPr>
            <a:r>
              <a:rPr lang="en-US" dirty="0" smtClean="0">
                <a:latin typeface="Calibri" charset="0"/>
              </a:rPr>
              <a:t>This lesson was designed for</a:t>
            </a:r>
            <a:r>
              <a:rPr lang="en-US" baseline="0" dirty="0" smtClean="0">
                <a:latin typeface="Calibri" charset="0"/>
              </a:rPr>
              <a:t> a senior marine science class (gr.11/12) and is the final lesson in a series of lessons on sediments.  This “lesson” is actually a final evaluation for the students, designed to tie in concepts from the sediments unit, as well as previously learned concepts like plate tectonics and active/passive margins.</a:t>
            </a: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WHY : </a:t>
            </a:r>
          </a:p>
          <a:p>
            <a:pPr eaLnBrk="1" hangingPunct="1">
              <a:spcBef>
                <a:spcPct val="0"/>
              </a:spcBef>
              <a:buFontTx/>
              <a:buNone/>
            </a:pPr>
            <a:r>
              <a:rPr lang="en-US" dirty="0" smtClean="0">
                <a:latin typeface="Calibri" charset="0"/>
              </a:rPr>
              <a:t>The marine science course can be taught so that all important concepts build upon each other.  In</a:t>
            </a:r>
            <a:r>
              <a:rPr lang="en-US" baseline="0" dirty="0" smtClean="0">
                <a:latin typeface="Calibri" charset="0"/>
              </a:rPr>
              <a:t> the course this final evaluation was used in, students learned about earth formation, plate tectonics, margins and seafloor features before reaching the sediment unit.  This final evaluation will not only remind students of the concepts learned earlier in the unit, but will tie the concepts together so that they can begin understanding the ocean environment as a system.  By the end of the course, the marine biology and ecology concepts will also be built on this foundation of knowledge.</a:t>
            </a:r>
          </a:p>
          <a:p>
            <a:pPr eaLnBrk="1" hangingPunct="1">
              <a:spcBef>
                <a:spcPct val="0"/>
              </a:spcBef>
              <a:buFontTx/>
              <a:buNone/>
            </a:pPr>
            <a:endParaRPr lang="en-US" baseline="0" dirty="0" smtClean="0">
              <a:latin typeface="Calibri" charset="0"/>
            </a:endParaRPr>
          </a:p>
          <a:p>
            <a:pPr eaLnBrk="1" hangingPunct="1">
              <a:spcBef>
                <a:spcPct val="0"/>
              </a:spcBef>
              <a:buFontTx/>
              <a:buNone/>
            </a:pPr>
            <a:r>
              <a:rPr lang="en-US" baseline="0" dirty="0" smtClean="0">
                <a:latin typeface="Calibri" charset="0"/>
              </a:rPr>
              <a:t>The image on the slide is of the United States- all states in red have an ocean/gulf coast, those in green have a Great Lakes coast.  You can ask students to explain what the image is before you tell them.  You can also ask more specific questions about which oceans the United States has coastline with.</a:t>
            </a: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SUMMARY: </a:t>
            </a:r>
          </a:p>
          <a:p>
            <a:pPr eaLnBrk="1" hangingPunct="1">
              <a:spcBef>
                <a:spcPct val="0"/>
              </a:spcBef>
              <a:buFontTx/>
              <a:buNone/>
            </a:pPr>
            <a:r>
              <a:rPr lang="en-US" dirty="0" smtClean="0">
                <a:latin typeface="Calibri" charset="0"/>
              </a:rPr>
              <a:t> In this final </a:t>
            </a:r>
            <a:r>
              <a:rPr lang="en-US" dirty="0" smtClean="0">
                <a:latin typeface="Calibri" charset="0"/>
              </a:rPr>
              <a:t>evaluation</a:t>
            </a:r>
            <a:r>
              <a:rPr lang="en-US" baseline="0" dirty="0" smtClean="0">
                <a:latin typeface="Calibri" charset="0"/>
              </a:rPr>
              <a:t> s</a:t>
            </a:r>
            <a:r>
              <a:rPr lang="en-US" sz="1200" kern="1200" dirty="0" smtClean="0">
                <a:solidFill>
                  <a:schemeClr val="tx1"/>
                </a:solidFill>
                <a:latin typeface="+mn-lt"/>
                <a:ea typeface="+mn-ea"/>
                <a:cs typeface="+mn-cs"/>
              </a:rPr>
              <a:t>tudents will carry out internet research on the sedimentary and geological environment at a particular assigned state.  The research will lead to a poster that describes all key elements of the state’s shore line in terms of the type of continental margin, types and thicknesses of sediments, particular geological hazards on their coasts, problems of erosion, human impacts on the coastline, and economic resources available</a:t>
            </a:r>
            <a:r>
              <a:rPr lang="en-US" dirty="0" smtClean="0"/>
              <a:t> </a:t>
            </a:r>
            <a:endParaRPr lang="en-US" dirty="0" smtClean="0">
              <a:latin typeface="Calibri" charset="0"/>
            </a:endParaRPr>
          </a:p>
          <a:p>
            <a:pPr eaLnBrk="1" hangingPunct="1">
              <a:spcBef>
                <a:spcPct val="0"/>
              </a:spcBef>
              <a:buFontTx/>
              <a:buAutoNum type="arabicPeriod"/>
            </a:pPr>
            <a:endParaRPr lang="en-US" dirty="0" smtClean="0">
              <a:latin typeface="Calibri" charset="0"/>
            </a:endParaRPr>
          </a:p>
          <a:p>
            <a:pPr eaLnBrk="1" hangingPunct="1">
              <a:spcBef>
                <a:spcPct val="0"/>
              </a:spcBef>
              <a:buFontTx/>
              <a:buNone/>
            </a:pPr>
            <a:r>
              <a:rPr lang="en-US" dirty="0" smtClean="0">
                <a:latin typeface="Calibri" charset="0"/>
              </a:rPr>
              <a:t>PICTURE/GRAPHICS CREDITS:</a:t>
            </a:r>
          </a:p>
          <a:p>
            <a:pPr eaLnBrk="1" hangingPunct="1">
              <a:spcBef>
                <a:spcPct val="0"/>
              </a:spcBef>
              <a:buFontTx/>
              <a:buNone/>
            </a:pPr>
            <a:r>
              <a:rPr lang="en-US" dirty="0" err="1" smtClean="0">
                <a:latin typeface="Calibri" charset="0"/>
              </a:rPr>
              <a:t>http://commons.wikimedia.org/wiki/File:Map_of_USA_highlighting_coastal_states.svg</a:t>
            </a: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WEBSITES/RESOURCES USED IN THIS PRESENTATION</a:t>
            </a:r>
          </a:p>
          <a:p>
            <a:pPr eaLnBrk="1" hangingPunct="1">
              <a:spcBef>
                <a:spcPct val="0"/>
              </a:spcBef>
              <a:buFontTx/>
              <a:buNone/>
            </a:pPr>
            <a:r>
              <a:rPr lang="en-US" dirty="0" smtClean="0">
                <a:latin typeface="Calibri" charset="0"/>
              </a:rPr>
              <a:t>A</a:t>
            </a:r>
            <a:r>
              <a:rPr lang="en-US" baseline="0" dirty="0" smtClean="0">
                <a:latin typeface="Calibri" charset="0"/>
              </a:rPr>
              <a:t> number of resources are provided as suggestions for students to use to complete their poster.</a:t>
            </a: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ADDITIONAL READING:</a:t>
            </a: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MISCONCEPTIONS:</a:t>
            </a: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EVALUATION TIPS:</a:t>
            </a:r>
          </a:p>
          <a:p>
            <a:pPr eaLnBrk="1" hangingPunct="1">
              <a:spcBef>
                <a:spcPct val="0"/>
              </a:spcBef>
              <a:buFontTx/>
              <a:buNone/>
            </a:pPr>
            <a:endParaRPr lang="en-US" dirty="0" smtClean="0">
              <a:latin typeface="Calibri" charset="0"/>
            </a:endParaRPr>
          </a:p>
          <a:p>
            <a:pPr marL="0" marR="0" indent="0" algn="l" defTabSz="457200" rtl="0" eaLnBrk="1" fontAlgn="auto" latinLnBrk="0" hangingPunct="1">
              <a:lnSpc>
                <a:spcPct val="100000"/>
              </a:lnSpc>
              <a:spcBef>
                <a:spcPct val="0"/>
              </a:spcBef>
              <a:spcAft>
                <a:spcPts val="0"/>
              </a:spcAft>
              <a:buClrTx/>
              <a:buSzTx/>
              <a:buFontTx/>
              <a:buNone/>
              <a:tabLst/>
              <a:defRPr/>
            </a:pPr>
            <a:r>
              <a:rPr lang="en-US" sz="1200" kern="1200" dirty="0" smtClean="0">
                <a:solidFill>
                  <a:schemeClr val="tx1"/>
                </a:solidFill>
                <a:latin typeface="+mn-lt"/>
                <a:ea typeface="+mn-ea"/>
                <a:cs typeface="+mn-cs"/>
              </a:rPr>
              <a:t>Students should design a poster that has a large clear title, with ideas organized so that there is a flow to the poster.  Students should address each of the main concepts from the sediments unit, as well as main concepts from tectonics/margins/seafloor features.  All sources should be cited.</a:t>
            </a:r>
          </a:p>
          <a:p>
            <a:pPr marL="0" marR="0" indent="0" algn="l" defTabSz="457200" rtl="0" eaLnBrk="1" fontAlgn="auto" latinLnBrk="0" hangingPunct="1">
              <a:lnSpc>
                <a:spcPct val="100000"/>
              </a:lnSpc>
              <a:spcBef>
                <a:spcPct val="0"/>
              </a:spcBef>
              <a:spcAft>
                <a:spcPts val="0"/>
              </a:spcAft>
              <a:buClrTx/>
              <a:buSzTx/>
              <a:buFontTx/>
              <a:buNone/>
              <a:tabLst/>
              <a:defRPr/>
            </a:pPr>
            <a:r>
              <a:rPr lang="en-US" sz="1200" kern="1200" dirty="0" smtClean="0">
                <a:solidFill>
                  <a:schemeClr val="tx1"/>
                </a:solidFill>
                <a:latin typeface="+mn-lt"/>
                <a:ea typeface="+mn-ea"/>
                <a:cs typeface="+mn-cs"/>
              </a:rPr>
              <a:t>In</a:t>
            </a:r>
            <a:r>
              <a:rPr lang="en-US" sz="1200" kern="1200" baseline="0" dirty="0" smtClean="0">
                <a:solidFill>
                  <a:schemeClr val="tx1"/>
                </a:solidFill>
                <a:latin typeface="+mn-lt"/>
                <a:ea typeface="+mn-ea"/>
                <a:cs typeface="+mn-cs"/>
              </a:rPr>
              <a:t> the marine science class this was designed for, main concepts include:</a:t>
            </a:r>
          </a:p>
          <a:p>
            <a:pPr marL="0" marR="0" indent="0" algn="l" defTabSz="457200" rtl="0" eaLnBrk="1" fontAlgn="auto" latinLnBrk="0" hangingPunct="1">
              <a:lnSpc>
                <a:spcPct val="100000"/>
              </a:lnSpc>
              <a:spcBef>
                <a:spcPct val="0"/>
              </a:spcBef>
              <a:spcAft>
                <a:spcPts val="0"/>
              </a:spcAft>
              <a:buClrTx/>
              <a:buSzTx/>
              <a:buFontTx/>
              <a:buNone/>
              <a:tabLst/>
              <a:defRPr/>
            </a:pPr>
            <a:r>
              <a:rPr lang="en-US" sz="1200" kern="1200" baseline="0" dirty="0" smtClean="0">
                <a:solidFill>
                  <a:schemeClr val="tx1"/>
                </a:solidFill>
                <a:latin typeface="+mn-lt"/>
                <a:ea typeface="+mn-ea"/>
                <a:cs typeface="+mn-cs"/>
              </a:rPr>
              <a:t>Tectonic setting and Hazards</a:t>
            </a:r>
          </a:p>
          <a:p>
            <a:pPr marL="0" marR="0" indent="0" algn="l" defTabSz="457200" rtl="0" eaLnBrk="1" fontAlgn="auto" latinLnBrk="0" hangingPunct="1">
              <a:lnSpc>
                <a:spcPct val="100000"/>
              </a:lnSpc>
              <a:spcBef>
                <a:spcPct val="0"/>
              </a:spcBef>
              <a:spcAft>
                <a:spcPts val="0"/>
              </a:spcAft>
              <a:buClrTx/>
              <a:buSzTx/>
              <a:buFontTx/>
              <a:buNone/>
              <a:tabLst/>
              <a:defRPr/>
            </a:pPr>
            <a:r>
              <a:rPr lang="en-US" sz="1200" kern="1200" baseline="0" dirty="0" smtClean="0">
                <a:solidFill>
                  <a:schemeClr val="tx1"/>
                </a:solidFill>
                <a:latin typeface="+mn-lt"/>
                <a:ea typeface="+mn-ea"/>
                <a:cs typeface="+mn-cs"/>
              </a:rPr>
              <a:t>Margin type</a:t>
            </a:r>
          </a:p>
          <a:p>
            <a:pPr marL="0" marR="0" indent="0" algn="l" defTabSz="457200" rtl="0" eaLnBrk="1" fontAlgn="auto" latinLnBrk="0" hangingPunct="1">
              <a:lnSpc>
                <a:spcPct val="100000"/>
              </a:lnSpc>
              <a:spcBef>
                <a:spcPct val="0"/>
              </a:spcBef>
              <a:spcAft>
                <a:spcPts val="0"/>
              </a:spcAft>
              <a:buClrTx/>
              <a:buSzTx/>
              <a:buFontTx/>
              <a:buNone/>
              <a:tabLst/>
              <a:defRPr/>
            </a:pPr>
            <a:r>
              <a:rPr lang="en-US" sz="1200" kern="1200" baseline="0" dirty="0" smtClean="0">
                <a:solidFill>
                  <a:schemeClr val="tx1"/>
                </a:solidFill>
                <a:latin typeface="+mn-lt"/>
                <a:ea typeface="+mn-ea"/>
                <a:cs typeface="+mn-cs"/>
              </a:rPr>
              <a:t>Seafloor Features</a:t>
            </a:r>
          </a:p>
          <a:p>
            <a:pPr marL="0" marR="0" indent="0" algn="l" defTabSz="457200" rtl="0" eaLnBrk="1" fontAlgn="auto" latinLnBrk="0" hangingPunct="1">
              <a:lnSpc>
                <a:spcPct val="100000"/>
              </a:lnSpc>
              <a:spcBef>
                <a:spcPct val="0"/>
              </a:spcBef>
              <a:spcAft>
                <a:spcPts val="0"/>
              </a:spcAft>
              <a:buClrTx/>
              <a:buSzTx/>
              <a:buFontTx/>
              <a:buNone/>
              <a:tabLst/>
              <a:defRPr/>
            </a:pPr>
            <a:r>
              <a:rPr lang="en-US" sz="1200" kern="1200" baseline="0" dirty="0" smtClean="0">
                <a:solidFill>
                  <a:schemeClr val="tx1"/>
                </a:solidFill>
                <a:latin typeface="+mn-lt"/>
                <a:ea typeface="+mn-ea"/>
                <a:cs typeface="+mn-cs"/>
              </a:rPr>
              <a:t>Sediment Type</a:t>
            </a:r>
          </a:p>
          <a:p>
            <a:pPr marL="0" marR="0" indent="0" algn="l" defTabSz="457200" rtl="0" eaLnBrk="1" fontAlgn="auto" latinLnBrk="0" hangingPunct="1">
              <a:lnSpc>
                <a:spcPct val="100000"/>
              </a:lnSpc>
              <a:spcBef>
                <a:spcPct val="0"/>
              </a:spcBef>
              <a:spcAft>
                <a:spcPts val="0"/>
              </a:spcAft>
              <a:buClrTx/>
              <a:buSzTx/>
              <a:buFontTx/>
              <a:buNone/>
              <a:tabLst/>
              <a:defRPr/>
            </a:pPr>
            <a:r>
              <a:rPr lang="en-US" sz="1200" kern="1200" baseline="0" dirty="0" smtClean="0">
                <a:solidFill>
                  <a:schemeClr val="tx1"/>
                </a:solidFill>
                <a:latin typeface="+mn-lt"/>
                <a:ea typeface="+mn-ea"/>
                <a:cs typeface="+mn-cs"/>
              </a:rPr>
              <a:t>Sediment Source</a:t>
            </a:r>
          </a:p>
          <a:p>
            <a:pPr marL="0" marR="0" indent="0" algn="l" defTabSz="457200" rtl="0" eaLnBrk="1" fontAlgn="auto" latinLnBrk="0" hangingPunct="1">
              <a:lnSpc>
                <a:spcPct val="100000"/>
              </a:lnSpc>
              <a:spcBef>
                <a:spcPct val="0"/>
              </a:spcBef>
              <a:spcAft>
                <a:spcPts val="0"/>
              </a:spcAft>
              <a:buClrTx/>
              <a:buSzTx/>
              <a:buFontTx/>
              <a:buNone/>
              <a:tabLst/>
              <a:defRPr/>
            </a:pPr>
            <a:r>
              <a:rPr lang="en-US" sz="1200" kern="1200" baseline="0" dirty="0" smtClean="0">
                <a:solidFill>
                  <a:schemeClr val="tx1"/>
                </a:solidFill>
                <a:latin typeface="+mn-lt"/>
                <a:ea typeface="+mn-ea"/>
                <a:cs typeface="+mn-cs"/>
              </a:rPr>
              <a:t>Economic Value (marine resources, fossil fuels etc)</a:t>
            </a:r>
          </a:p>
          <a:p>
            <a:pPr marL="0" marR="0" indent="0" algn="l" defTabSz="457200" rtl="0" eaLnBrk="1" fontAlgn="auto" latinLnBrk="0" hangingPunct="1">
              <a:lnSpc>
                <a:spcPct val="100000"/>
              </a:lnSpc>
              <a:spcBef>
                <a:spcPct val="0"/>
              </a:spcBef>
              <a:spcAft>
                <a:spcPts val="0"/>
              </a:spcAft>
              <a:buClrTx/>
              <a:buSzTx/>
              <a:buFontTx/>
              <a:buNone/>
              <a:tabLst/>
              <a:defRPr/>
            </a:pPr>
            <a:r>
              <a:rPr lang="en-US" sz="1200" kern="1200" baseline="0" dirty="0" smtClean="0">
                <a:solidFill>
                  <a:schemeClr val="tx1"/>
                </a:solidFill>
                <a:latin typeface="+mn-lt"/>
                <a:ea typeface="+mn-ea"/>
                <a:cs typeface="+mn-cs"/>
              </a:rPr>
              <a:t>Causes of Erosion</a:t>
            </a:r>
          </a:p>
          <a:p>
            <a:pPr marL="0" marR="0" indent="0" algn="l" defTabSz="457200" rtl="0" eaLnBrk="1" fontAlgn="auto" latinLnBrk="0" hangingPunct="1">
              <a:lnSpc>
                <a:spcPct val="100000"/>
              </a:lnSpc>
              <a:spcBef>
                <a:spcPct val="0"/>
              </a:spcBef>
              <a:spcAft>
                <a:spcPts val="0"/>
              </a:spcAft>
              <a:buClrTx/>
              <a:buSzTx/>
              <a:buFontTx/>
              <a:buNone/>
              <a:tabLst/>
              <a:defRPr/>
            </a:pPr>
            <a:r>
              <a:rPr lang="en-US" sz="1200" kern="1200" baseline="0" dirty="0" smtClean="0">
                <a:solidFill>
                  <a:schemeClr val="tx1"/>
                </a:solidFill>
                <a:latin typeface="+mn-lt"/>
                <a:ea typeface="+mn-ea"/>
                <a:cs typeface="+mn-cs"/>
              </a:rPr>
              <a:t>Human coastal defenses/impacts</a:t>
            </a:r>
            <a:endParaRPr lang="en-US" sz="1200" kern="1200" dirty="0" smtClean="0">
              <a:solidFill>
                <a:schemeClr val="tx1"/>
              </a:solidFill>
              <a:latin typeface="+mn-lt"/>
              <a:ea typeface="+mn-ea"/>
              <a:cs typeface="+mn-cs"/>
            </a:endParaRPr>
          </a:p>
          <a:p>
            <a:pPr eaLnBrk="1" hangingPunct="1">
              <a:spcBef>
                <a:spcPct val="0"/>
              </a:spcBef>
              <a:buFontTx/>
              <a:buNone/>
            </a:pP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TEACHING NOTES: </a:t>
            </a:r>
          </a:p>
          <a:p>
            <a:pPr eaLnBrk="1" hangingPunct="1">
              <a:spcBef>
                <a:spcPct val="0"/>
              </a:spcBef>
            </a:pPr>
            <a:endParaRPr lang="en-US" dirty="0" smtClean="0">
              <a:latin typeface="Calibri" charset="0"/>
            </a:endParaRPr>
          </a:p>
          <a:p>
            <a:pPr eaLnBrk="1" hangingPunct="1">
              <a:spcBef>
                <a:spcPct val="0"/>
              </a:spcBef>
            </a:pPr>
            <a:r>
              <a:rPr lang="en-US" dirty="0" smtClean="0">
                <a:latin typeface="Calibri" charset="0"/>
              </a:rPr>
              <a:t>You will want to adjust this evaluation to fit</a:t>
            </a:r>
            <a:r>
              <a:rPr lang="en-US" baseline="0" dirty="0" smtClean="0">
                <a:latin typeface="Calibri" charset="0"/>
              </a:rPr>
              <a:t> into your own teaching plan and overall layout for your marine science course.  Design it to include important, interrelated concepts that have already been taught- it will keep concepts fresh in students’ minds and help them understand connections between different sections of the course.</a:t>
            </a:r>
            <a:endParaRPr lang="en-US" dirty="0" smtClean="0">
              <a:latin typeface="Calibri" charset="0"/>
            </a:endParaRPr>
          </a:p>
          <a:p>
            <a:pPr eaLnBrk="1" hangingPunct="1">
              <a:spcBef>
                <a:spcPct val="0"/>
              </a:spcBef>
            </a:pPr>
            <a:endParaRPr lang="en-US" dirty="0" smtClean="0">
              <a:latin typeface="Calibri" charset="0"/>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PURPOSE:</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slide can be shown while you describe the assignment to students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CONTENT:</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image is Big Sur in California.</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Describe the assignment to students, you can use the “key” provided</a:t>
            </a:r>
            <a:r>
              <a:rPr lang="en-US" sz="1200" kern="1200" baseline="0" dirty="0" smtClean="0">
                <a:solidFill>
                  <a:schemeClr val="tx1"/>
                </a:solidFill>
                <a:effectLst/>
                <a:latin typeface="+mn-lt"/>
                <a:ea typeface="+mn-ea"/>
                <a:cs typeface="+mn-cs"/>
              </a:rPr>
              <a:t> to help.  It is easiest to assign students to small groups (about 4 people)- this will allow them to get more research done in less time, but it also means that you can avoid assigning the less interesting coastal states.  You can have students brainstorm some recent news items that are related to the main concepts, and might be relevant for certain states.  Some possibilities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Any recent offshore </a:t>
            </a:r>
            <a:r>
              <a:rPr lang="en-US" sz="1200" kern="1200" baseline="0" dirty="0" smtClean="0">
                <a:solidFill>
                  <a:schemeClr val="tx1"/>
                </a:solidFill>
                <a:effectLst/>
                <a:latin typeface="+mn-lt"/>
                <a:ea typeface="+mn-ea"/>
                <a:cs typeface="+mn-cs"/>
              </a:rPr>
              <a:t>earthquakes (this depends on what background students have- if they have previously taken earth science, or if this was discussed earlier in your class this is worth mentioning)</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Tsunamis- due to underwater avalanche or </a:t>
            </a:r>
            <a:r>
              <a:rPr lang="en-US" sz="1200" kern="1200" baseline="0" smtClean="0">
                <a:solidFill>
                  <a:schemeClr val="tx1"/>
                </a:solidFill>
                <a:effectLst/>
                <a:latin typeface="+mn-lt"/>
                <a:ea typeface="+mn-ea"/>
                <a:cs typeface="+mn-cs"/>
              </a:rPr>
              <a:t>earthquake  ((this depends on what background students have- if they have previously taken earth science, or if this was discussed earlier in your class this is worth mentioning))</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Offshore oil issues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Offshore renewable energy issues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Hurricanes that have cause significant erosion</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Coastal defenses (seawalls, breakwaters) in use</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Underwater volcanoes  </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SOURCES/IMAGES: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http://commons.wikimedia.org/wiki/File:Big_Sur_June_2008.jpg</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65679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003258"/>
            <a:ext cx="7772400" cy="3212983"/>
          </a:xfrm>
        </p:spPr>
        <p:txBody>
          <a:bodyPr>
            <a:noAutofit/>
          </a:bodyPr>
          <a:lstStyle/>
          <a:p>
            <a:pPr>
              <a:buNone/>
              <a:defRPr/>
            </a:pPr>
            <a:r>
              <a:rPr lang="en-US" dirty="0" smtClean="0"/>
              <a:t>.  </a:t>
            </a:r>
            <a:endParaRPr lang="en-US" dirty="0"/>
          </a:p>
          <a:p>
            <a:pPr>
              <a:buNone/>
              <a:defRPr/>
            </a:pPr>
            <a:endParaRPr lang="en-US" dirty="0" smtClean="0"/>
          </a:p>
          <a:p>
            <a:pPr marL="0" indent="0">
              <a:buNone/>
            </a:pP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2" name="Title 1"/>
          <p:cNvSpPr>
            <a:spLocks noGrp="1"/>
          </p:cNvSpPr>
          <p:nvPr>
            <p:ph type="ctrTitle"/>
          </p:nvPr>
        </p:nvSpPr>
        <p:spPr/>
        <p:txBody>
          <a:bodyPr>
            <a:normAutofit/>
          </a:bodyPr>
          <a:lstStyle/>
          <a:p>
            <a:r>
              <a:rPr lang="en-US" dirty="0" smtClean="0"/>
              <a:t>Sediment Unit: Final Evaluation</a:t>
            </a:r>
            <a:endParaRPr lang="en-US" dirty="0"/>
          </a:p>
        </p:txBody>
      </p:sp>
      <p:pic>
        <p:nvPicPr>
          <p:cNvPr id="7" name="Picture 6"/>
          <p:cNvPicPr>
            <a:picLocks noChangeAspect="1"/>
          </p:cNvPicPr>
          <p:nvPr/>
        </p:nvPicPr>
        <p:blipFill>
          <a:blip r:embed="rId3"/>
          <a:stretch>
            <a:fillRect/>
          </a:stretch>
        </p:blipFill>
        <p:spPr>
          <a:xfrm>
            <a:off x="1775961" y="2360888"/>
            <a:ext cx="5574180" cy="3446808"/>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99192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cross between a clown and a bird</a:t>
            </a:r>
            <a:endParaRPr lang="en-US" dirty="0"/>
          </a:p>
        </p:txBody>
      </p:sp>
      <p:sp>
        <p:nvSpPr>
          <p:cNvPr id="4" name="Text Placeholder 3"/>
          <p:cNvSpPr>
            <a:spLocks noGrp="1"/>
          </p:cNvSpPr>
          <p:nvPr>
            <p:ph type="body" sz="half" idx="2"/>
          </p:nvPr>
        </p:nvSpPr>
        <p:spPr/>
        <p:txBody>
          <a:bodyPr/>
          <a:lstStyle/>
          <a:p>
            <a:r>
              <a:rPr lang="en-US" dirty="0" smtClean="0"/>
              <a:t>Coastal States</a:t>
            </a:r>
          </a:p>
          <a:p>
            <a:pPr marL="285750" indent="-285750">
              <a:buFont typeface="Wingdings" charset="2"/>
              <a:buChar char="§"/>
            </a:pPr>
            <a:r>
              <a:rPr lang="en-US" dirty="0" smtClean="0"/>
              <a:t>Atlantic Ocean</a:t>
            </a:r>
          </a:p>
          <a:p>
            <a:pPr marL="285750" indent="-285750">
              <a:buFont typeface="Wingdings" charset="2"/>
              <a:buChar char="§"/>
            </a:pPr>
            <a:r>
              <a:rPr lang="en-US" dirty="0" smtClean="0"/>
              <a:t>Gulf of Mexico</a:t>
            </a:r>
          </a:p>
          <a:p>
            <a:pPr marL="285750" indent="-285750">
              <a:buFont typeface="Wingdings" charset="2"/>
              <a:buChar char="§"/>
            </a:pPr>
            <a:r>
              <a:rPr lang="en-US" dirty="0" smtClean="0"/>
              <a:t>Pacific Ocean</a:t>
            </a:r>
          </a:p>
          <a:p>
            <a:pPr marL="285750" indent="-285750">
              <a:buFont typeface="Wingdings" charset="2"/>
              <a:buChar char="§"/>
            </a:pPr>
            <a:r>
              <a:rPr lang="en-US" dirty="0" smtClean="0"/>
              <a:t>Arctic Ocean</a:t>
            </a:r>
          </a:p>
          <a:p>
            <a:pPr marL="285750" indent="-285750">
              <a:buFont typeface="Wingdings" charset="2"/>
              <a:buChar char="§"/>
            </a:pPr>
            <a:endParaRPr lang="en-US" dirty="0"/>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sp>
        <p:nvSpPr>
          <p:cNvPr id="8" name="Picture Placeholder 7"/>
          <p:cNvSpPr>
            <a:spLocks noGrp="1"/>
          </p:cNvSpPr>
          <p:nvPr>
            <p:ph type="pic" idx="1"/>
          </p:nvPr>
        </p:nvSpPr>
        <p:spPr/>
      </p:sp>
      <p:pic>
        <p:nvPicPr>
          <p:cNvPr id="9" name="Picture 8"/>
          <p:cNvPicPr>
            <a:picLocks noChangeAspect="1"/>
          </p:cNvPicPr>
          <p:nvPr/>
        </p:nvPicPr>
        <p:blipFill>
          <a:blip r:embed="rId3"/>
          <a:stretch>
            <a:fillRect/>
          </a:stretch>
        </p:blipFill>
        <p:spPr>
          <a:xfrm>
            <a:off x="2342486" y="990600"/>
            <a:ext cx="6525289" cy="4893967"/>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780332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9235</TotalTime>
  <Words>822</Words>
  <Application>Microsoft Macintosh PowerPoint</Application>
  <PresentationFormat>On-screen Show (4:3)</PresentationFormat>
  <Paragraphs>80</Paragraphs>
  <Slides>2</Slides>
  <Notes>2</Notes>
  <HiddenSlides>0</HiddenSlides>
  <MMClips>0</MMClips>
  <ScaleCrop>false</ScaleCrop>
  <HeadingPairs>
    <vt:vector size="4" baseType="variant">
      <vt:variant>
        <vt:lpstr>Design Template</vt:lpstr>
      </vt:variant>
      <vt:variant>
        <vt:i4>1</vt:i4>
      </vt:variant>
      <vt:variant>
        <vt:lpstr>Slide Titles</vt:lpstr>
      </vt:variant>
      <vt:variant>
        <vt:i4>2</vt:i4>
      </vt:variant>
    </vt:vector>
  </HeadingPairs>
  <TitlesOfParts>
    <vt:vector size="3" baseType="lpstr">
      <vt:lpstr>SCC</vt:lpstr>
      <vt:lpstr>Sediment Unit: Final Evaluation</vt:lpstr>
      <vt:lpstr>A cross between a clown and a bird</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Rachel Marcuson</cp:lastModifiedBy>
  <cp:revision>85</cp:revision>
  <cp:lastPrinted>2011-07-11T02:33:14Z</cp:lastPrinted>
  <dcterms:created xsi:type="dcterms:W3CDTF">2014-08-11T20:53:28Z</dcterms:created>
  <dcterms:modified xsi:type="dcterms:W3CDTF">2014-08-11T21:12:52Z</dcterms:modified>
</cp:coreProperties>
</file>