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8.xml" ContentType="application/vnd.openxmlformats-officedocument.presentationml.notesSlide+xml"/>
  <Override PartName="/ppt/slides/slide5.xml" ContentType="application/vnd.openxmlformats-officedocument.presentationml.slide+xml"/>
  <Override PartName="/ppt/notesSlides/notesSlide13.xml" ContentType="application/vnd.openxmlformats-officedocument.presentationml.notes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notesSlides/notesSlide11.xml" ContentType="application/vnd.openxmlformats-officedocument.presentationml.notesSlide+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s/slide6.xml" ContentType="application/vnd.openxmlformats-officedocument.presentationml.slide+xml"/>
  <Override PartName="/ppt/notesSlides/notesSlide14.xml" ContentType="application/vnd.openxmlformats-officedocument.presentationml.notes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notesSlides/notesSlide12.xml" ContentType="application/vnd.openxmlformats-officedocument.presentationml.notesSlide+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17"/>
  </p:notesMasterIdLst>
  <p:sldIdLst>
    <p:sldId id="256" r:id="rId2"/>
    <p:sldId id="257" r:id="rId3"/>
    <p:sldId id="262" r:id="rId4"/>
    <p:sldId id="269" r:id="rId5"/>
    <p:sldId id="284" r:id="rId6"/>
    <p:sldId id="277" r:id="rId7"/>
    <p:sldId id="268" r:id="rId8"/>
    <p:sldId id="279" r:id="rId9"/>
    <p:sldId id="278" r:id="rId10"/>
    <p:sldId id="280" r:id="rId11"/>
    <p:sldId id="281" r:id="rId12"/>
    <p:sldId id="282" r:id="rId13"/>
    <p:sldId id="283" r:id="rId14"/>
    <p:sldId id="275" r:id="rId15"/>
    <p:sldId id="27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9885" autoAdjust="0"/>
    <p:restoredTop sz="73459" autoAdjust="0"/>
  </p:normalViewPr>
  <p:slideViewPr>
    <p:cSldViewPr snapToGrid="0" snapToObjects="1">
      <p:cViewPr>
        <p:scale>
          <a:sx n="100" d="100"/>
          <a:sy n="100" d="100"/>
        </p:scale>
        <p:origin x="-392" y="9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Georgia"/>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Georgia"/>
              </a:defRPr>
            </a:lvl1pPr>
          </a:lstStyle>
          <a:p>
            <a:fld id="{04D5A775-8A56-3242-BC07-77EA3C2626C5}" type="datetimeFigureOut">
              <a:rPr lang="en-US" smtClean="0"/>
              <a:pPr/>
              <a:t>10/28/14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Georgia"/>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Georgia"/>
              </a:defRPr>
            </a:lvl1pPr>
          </a:lstStyle>
          <a:p>
            <a:fld id="{A7042766-A344-3D4D-8D86-CC714CB44DA3}"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Georgia"/>
        <a:ea typeface="+mn-ea"/>
        <a:cs typeface="+mn-cs"/>
      </a:defRPr>
    </a:lvl1pPr>
    <a:lvl2pPr marL="457200" algn="l" defTabSz="457200" rtl="0" eaLnBrk="1" latinLnBrk="0" hangingPunct="1">
      <a:defRPr sz="1200" kern="1200">
        <a:solidFill>
          <a:schemeClr val="tx1"/>
        </a:solidFill>
        <a:latin typeface="Georgia"/>
        <a:ea typeface="+mn-ea"/>
        <a:cs typeface="+mn-cs"/>
      </a:defRPr>
    </a:lvl2pPr>
    <a:lvl3pPr marL="914400" algn="l" defTabSz="457200" rtl="0" eaLnBrk="1" latinLnBrk="0" hangingPunct="1">
      <a:defRPr sz="1200" kern="1200">
        <a:solidFill>
          <a:schemeClr val="tx1"/>
        </a:solidFill>
        <a:latin typeface="Georgia"/>
        <a:ea typeface="+mn-ea"/>
        <a:cs typeface="+mn-cs"/>
      </a:defRPr>
    </a:lvl3pPr>
    <a:lvl4pPr marL="1371600" algn="l" defTabSz="457200" rtl="0" eaLnBrk="1" latinLnBrk="0" hangingPunct="1">
      <a:defRPr sz="1200" kern="1200">
        <a:solidFill>
          <a:schemeClr val="tx1"/>
        </a:solidFill>
        <a:latin typeface="Georgia"/>
        <a:ea typeface="+mn-ea"/>
        <a:cs typeface="+mn-cs"/>
      </a:defRPr>
    </a:lvl4pPr>
    <a:lvl5pPr marL="1828800" algn="l" defTabSz="457200" rtl="0" eaLnBrk="1" latinLnBrk="0" hangingPunct="1">
      <a:defRPr sz="1200" kern="1200">
        <a:solidFill>
          <a:schemeClr val="tx1"/>
        </a:solidFill>
        <a:latin typeface="Georgia"/>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smtClean="0"/>
              <a:t>Authors: </a:t>
            </a:r>
            <a:r>
              <a:rPr lang="en-US" b="0" dirty="0" smtClean="0"/>
              <a:t>Amanda</a:t>
            </a:r>
            <a:r>
              <a:rPr lang="en-US" b="0" baseline="0" dirty="0" smtClean="0"/>
              <a:t> Netburn, Scripps Institution of Oceanography; Danny Blas, Kearny High School</a:t>
            </a:r>
            <a:endParaRPr lang="en-US" b="1" dirty="0" smtClean="0"/>
          </a:p>
          <a:p>
            <a:endParaRPr lang="en-US" b="1" dirty="0" smtClean="0"/>
          </a:p>
          <a:p>
            <a:r>
              <a:rPr lang="en-US" b="1" dirty="0" smtClean="0"/>
              <a:t>Why:</a:t>
            </a:r>
            <a:r>
              <a:rPr lang="en-US" b="1" baseline="0" dirty="0" smtClean="0"/>
              <a:t> </a:t>
            </a:r>
            <a:endParaRPr lang="en-US" b="1" dirty="0" smtClean="0"/>
          </a:p>
          <a:p>
            <a:r>
              <a:rPr lang="en-US" dirty="0" smtClean="0"/>
              <a:t>The</a:t>
            </a:r>
            <a:r>
              <a:rPr lang="en-US" baseline="0" dirty="0" smtClean="0"/>
              <a:t> mesopelagic zone harbors great diversity and abundance of animals in the oceans. Despite this, because it is too deep to observe without special equipment (“out of sight, out of mind”), it is poorly studied, and many people do not even know that this environment exists. The mesopelagic environment has very different physical and chemical properties than surface waters, in particular it has very low light levels that cannot support photosynthetic algae that form the base of the food web near the surface. The animals that live in the mesopelagic zone are specialized for life there- they look and behave quite differently from their counterparts in shallower waters. This lesson provides an overview of the physical and chemical properties that change with depth in order to prepare the students for understanding the adaptations of mesopelagic animals that are introduced later in the unit. </a:t>
            </a:r>
          </a:p>
          <a:p>
            <a:endParaRPr lang="en-US" baseline="0" dirty="0" smtClean="0"/>
          </a:p>
          <a:p>
            <a:r>
              <a:rPr lang="en-US" b="1" dirty="0" smtClean="0"/>
              <a:t>Summary: </a:t>
            </a:r>
          </a:p>
          <a:p>
            <a:r>
              <a:rPr lang="en-US" b="0" dirty="0" smtClean="0"/>
              <a:t>This lesson provides an overview of the physical properties of the</a:t>
            </a:r>
            <a:r>
              <a:rPr lang="en-US" b="0" baseline="0" dirty="0" smtClean="0"/>
              <a:t> ocean that change with depth as well as the tools that are used for sampling these properties. Material presented includes: (1) What a CTD is and how it is used to sample water column properties, (2) temperature decreases with depth (students draw on prior knowledge that cold water sinks, and warm rises), (3) oxygen decreases with depth as a result of both physical and biological </a:t>
            </a:r>
            <a:r>
              <a:rPr lang="en-US" b="0" baseline="0" dirty="0" err="1" smtClean="0"/>
              <a:t>forcings</a:t>
            </a:r>
            <a:r>
              <a:rPr lang="en-US" b="0" baseline="0" dirty="0" smtClean="0"/>
              <a:t>, (4)</a:t>
            </a:r>
            <a:r>
              <a:rPr lang="en-US" dirty="0" smtClean="0"/>
              <a:t> Nutrient</a:t>
            </a:r>
            <a:r>
              <a:rPr lang="en-US" baseline="0" dirty="0" smtClean="0"/>
              <a:t> concentrations increase with depth because they are used up by photosynthetic organisms near the surface and released at depth as waste. After the presentation, students plot data and answer questions provided on a handout. </a:t>
            </a:r>
          </a:p>
          <a:p>
            <a:endParaRPr lang="en-US" baseline="0" dirty="0" smtClean="0"/>
          </a:p>
          <a:p>
            <a:r>
              <a:rPr lang="en-US" baseline="0" dirty="0" smtClean="0"/>
              <a:t>The mesopelagic environment has quite different physical and chemical properties than surface waters, in particular it has low </a:t>
            </a:r>
          </a:p>
          <a:p>
            <a:endParaRPr lang="en-US" b="1" dirty="0" smtClean="0"/>
          </a:p>
          <a:p>
            <a:r>
              <a:rPr lang="en-US" b="1" dirty="0" smtClean="0"/>
              <a:t>Image Credit: </a:t>
            </a:r>
            <a:r>
              <a:rPr lang="en-US" dirty="0" smtClean="0"/>
              <a:t>Amanda Netburn </a:t>
            </a:r>
          </a:p>
          <a:p>
            <a:endParaRPr lang="en-US" dirty="0" smtClean="0"/>
          </a:p>
          <a:p>
            <a:r>
              <a:rPr lang="en-US" b="1" dirty="0" smtClean="0"/>
              <a:t>Context for Use: </a:t>
            </a:r>
          </a:p>
          <a:p>
            <a:r>
              <a:rPr lang="en-US" b="0" dirty="0" smtClean="0"/>
              <a:t>This is the first in a 5-lesson</a:t>
            </a:r>
            <a:r>
              <a:rPr lang="en-US" b="0" baseline="0" dirty="0" smtClean="0"/>
              <a:t> unit “Mesopelagic environment, adaptations and human impacts.” The unit was developed for a 9</a:t>
            </a:r>
            <a:r>
              <a:rPr lang="en-US" b="0" baseline="30000" dirty="0" smtClean="0"/>
              <a:t>th</a:t>
            </a:r>
            <a:r>
              <a:rPr lang="en-US" b="0" baseline="0" dirty="0" smtClean="0"/>
              <a:t> grade Earth Science class, but would be applicable for any Marine Science of Environmental Science courses. </a:t>
            </a:r>
          </a:p>
          <a:p>
            <a:endParaRPr lang="en-US" b="0" baseline="0" dirty="0" smtClean="0"/>
          </a:p>
          <a:p>
            <a:r>
              <a:rPr lang="en-US" b="1" baseline="0" dirty="0" smtClean="0"/>
              <a:t>Misconceptions:  </a:t>
            </a:r>
          </a:p>
          <a:p>
            <a:pPr marL="342900" marR="0" lvl="0" indent="-342900">
              <a:spcBef>
                <a:spcPts val="0"/>
              </a:spcBef>
              <a:spcAft>
                <a:spcPts val="0"/>
              </a:spcAft>
              <a:buFont typeface="Symbol"/>
              <a:buChar char=""/>
              <a:tabLst>
                <a:tab pos="228600" algn="l"/>
              </a:tabLst>
            </a:pPr>
            <a:r>
              <a:rPr lang="en-US" sz="1200" dirty="0" smtClean="0">
                <a:latin typeface="Times New Roman"/>
                <a:ea typeface="Times New Roman"/>
                <a:cs typeface="Times New Roman"/>
              </a:rPr>
              <a:t>The ocean environment is the same at all depths </a:t>
            </a:r>
          </a:p>
          <a:p>
            <a:pPr marL="342900" marR="0" lvl="0" indent="-342900">
              <a:spcBef>
                <a:spcPts val="0"/>
              </a:spcBef>
              <a:spcAft>
                <a:spcPts val="0"/>
              </a:spcAft>
              <a:buFont typeface="Symbol"/>
              <a:buNone/>
              <a:tabLst>
                <a:tab pos="228600" algn="l"/>
              </a:tabLst>
            </a:pPr>
            <a:endParaRPr lang="en-US" sz="1200" dirty="0" smtClean="0">
              <a:latin typeface="Times New Roman"/>
              <a:ea typeface="Times New Roman"/>
              <a:cs typeface="Times New Roman"/>
            </a:endParaRPr>
          </a:p>
          <a:p>
            <a:pPr marL="342900" marR="0" lvl="0" indent="-342900">
              <a:spcBef>
                <a:spcPts val="0"/>
              </a:spcBef>
              <a:spcAft>
                <a:spcPts val="0"/>
              </a:spcAft>
              <a:buFont typeface="Symbol"/>
              <a:buNone/>
              <a:tabLst>
                <a:tab pos="228600" algn="l"/>
              </a:tabLst>
            </a:pPr>
            <a:r>
              <a:rPr lang="en-US" sz="1200" b="1" dirty="0" smtClean="0">
                <a:latin typeface="Times New Roman"/>
                <a:ea typeface="Times New Roman"/>
                <a:cs typeface="Times New Roman"/>
              </a:rPr>
              <a:t>Evaluation Tips: </a:t>
            </a:r>
            <a:endParaRPr lang="en-US" sz="1100" b="1" dirty="0" smtClean="0">
              <a:latin typeface="Times New Roman"/>
              <a:ea typeface="Times New Roman"/>
              <a:cs typeface="Times New Roman"/>
            </a:endParaRPr>
          </a:p>
          <a:p>
            <a:r>
              <a:rPr lang="en-US" sz="1100" b="0" dirty="0" smtClean="0">
                <a:latin typeface="Times New Roman"/>
                <a:ea typeface="Times New Roman"/>
                <a:cs typeface="Times New Roman"/>
              </a:rPr>
              <a:t>The</a:t>
            </a:r>
            <a:r>
              <a:rPr lang="en-US" sz="1100" b="0" baseline="0" dirty="0" smtClean="0">
                <a:latin typeface="Times New Roman"/>
                <a:ea typeface="Times New Roman"/>
                <a:cs typeface="Times New Roman"/>
              </a:rPr>
              <a:t> final activity requires a handout, Lesson1_Handout.</a:t>
            </a:r>
          </a:p>
          <a:p>
            <a:r>
              <a:rPr lang="en-US" sz="1100" b="0" baseline="0" dirty="0" smtClean="0">
                <a:latin typeface="Times New Roman"/>
                <a:ea typeface="Times New Roman"/>
                <a:cs typeface="Times New Roman"/>
              </a:rPr>
              <a:t>The answer key to the handout is at Lesson1_Handout_KEY</a:t>
            </a:r>
            <a:endParaRPr lang="en-US" sz="1100" b="0" dirty="0" smtClean="0">
              <a:latin typeface="Times New Roman"/>
              <a:ea typeface="Times New Roman"/>
              <a:cs typeface="Times New Roman"/>
            </a:endParaRPr>
          </a:p>
          <a:p>
            <a:r>
              <a:rPr lang="en-US" b="0" dirty="0" smtClean="0"/>
              <a:t>Graph paper is required</a:t>
            </a:r>
            <a:r>
              <a:rPr lang="en-US" b="0" baseline="0" dirty="0" smtClean="0"/>
              <a:t> for this activity. It may be found at: http://</a:t>
            </a:r>
            <a:r>
              <a:rPr lang="en-US" b="0" baseline="0" dirty="0" err="1" smtClean="0"/>
              <a:t>incompetech.com/graphpaper/plain</a:t>
            </a:r>
            <a:r>
              <a:rPr lang="en-US" b="0" baseline="0" dirty="0" smtClean="0"/>
              <a:t>/</a:t>
            </a:r>
          </a:p>
          <a:p>
            <a:r>
              <a:rPr lang="en-US" b="0" baseline="0" dirty="0" smtClean="0"/>
              <a:t>The graphs and worksheets should be collected for evaluation. </a:t>
            </a:r>
            <a:endParaRPr lang="en-US" b="0"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defines the term </a:t>
            </a:r>
            <a:r>
              <a:rPr lang="en-US" baseline="0" dirty="0" smtClean="0"/>
              <a:t>“water column.” Measurements of seawater properties are typically collected through up and down sampling, effectively sampling a column of water. The ocean is considered to be  stratified, it has distinct layers with different characteristic properties. By conducting vertical sampling in different places, oceanographers are able to compare properties of these layers throughout the world’s oceans. </a:t>
            </a:r>
          </a:p>
          <a:p>
            <a:endParaRPr lang="en-US" baseline="0" dirty="0" smtClean="0"/>
          </a:p>
          <a:p>
            <a:r>
              <a:rPr lang="en-US" baseline="0" dirty="0" smtClean="0"/>
              <a:t>Many properties of seawater change with depth, such as density, temperature, salinity, light and oxygen concentration.</a:t>
            </a:r>
          </a:p>
          <a:p>
            <a:endParaRPr lang="en-US" baseline="0" dirty="0" smtClean="0"/>
          </a:p>
          <a:p>
            <a:r>
              <a:rPr lang="en-US" b="1" baseline="0" dirty="0" smtClean="0"/>
              <a:t>Image Credit: </a:t>
            </a:r>
            <a:r>
              <a:rPr lang="en-US" baseline="0" dirty="0" smtClean="0"/>
              <a:t>http://hqwallbase.com/113884-beautiful-water-photography/</a:t>
            </a:r>
          </a:p>
          <a:p>
            <a:endParaRPr lang="en-US"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The</a:t>
            </a:r>
            <a:r>
              <a:rPr lang="en-US" b="0" baseline="0" dirty="0" smtClean="0"/>
              <a:t> standard instrument for sampling water column properties is called a CTD, which stands for Conductivity Temperature Depth. Conductivity is used as a way of measuring salinity. The CTD is lowered and raised off the side or back of the research vessel. Modern </a:t>
            </a:r>
            <a:r>
              <a:rPr lang="en-US" b="0" baseline="0" dirty="0" err="1" smtClean="0"/>
              <a:t>CTDs</a:t>
            </a:r>
            <a:r>
              <a:rPr lang="en-US" b="0" baseline="0" dirty="0" smtClean="0"/>
              <a:t> may be equipped with a number of different sensors depending on the scientists’ needs, such as oxygen, nutrients, pH, light transmission, and fluorescence (a way to measure chlorophyll concentration). </a:t>
            </a:r>
            <a:r>
              <a:rPr lang="en-US" b="0" baseline="0" dirty="0" err="1" smtClean="0"/>
              <a:t>CTDs</a:t>
            </a:r>
            <a:r>
              <a:rPr lang="en-US" b="0" baseline="0" dirty="0" smtClean="0"/>
              <a:t> are typically fitted with a rosette of bottles that collect water at chosen depths, and can be used to take measurements on bacteria, algae, </a:t>
            </a:r>
            <a:r>
              <a:rPr lang="en-US" b="0" baseline="0" dirty="0" err="1" smtClean="0"/>
              <a:t>microzooplankton</a:t>
            </a:r>
            <a:r>
              <a:rPr lang="en-US" b="0" baseline="0" dirty="0" smtClean="0"/>
              <a:t> (single-celled animals), salinity, oxygen and other properties.</a:t>
            </a:r>
            <a:endParaRPr lang="en-US" b="1" dirty="0" smtClean="0"/>
          </a:p>
          <a:p>
            <a:endParaRPr lang="en-US" b="1" dirty="0" smtClean="0"/>
          </a:p>
          <a:p>
            <a:r>
              <a:rPr lang="en-US" b="0" baseline="0" dirty="0" smtClean="0"/>
              <a:t>In the image on the right, the CTD (and other) sensors can be seen mounted at the bottom of the rosette frame, and the bottles all around the frame. The CTD itself cannot be seen in the image on the left, it is in the center of the bottles. </a:t>
            </a:r>
          </a:p>
          <a:p>
            <a:endParaRPr lang="en-US" b="0" dirty="0" smtClean="0"/>
          </a:p>
          <a:p>
            <a:r>
              <a:rPr lang="en-US" b="1" dirty="0" smtClean="0"/>
              <a:t>Image</a:t>
            </a:r>
            <a:r>
              <a:rPr lang="en-US" b="1" baseline="0" dirty="0" smtClean="0"/>
              <a:t> credits: </a:t>
            </a:r>
          </a:p>
          <a:p>
            <a:r>
              <a:rPr lang="en-US" baseline="0" dirty="0" smtClean="0"/>
              <a:t>Left: Amanda Netburn</a:t>
            </a:r>
          </a:p>
          <a:p>
            <a:r>
              <a:rPr lang="en-US" baseline="0" dirty="0" smtClean="0"/>
              <a:t>Right: </a:t>
            </a:r>
            <a:r>
              <a:rPr lang="en-US" baseline="0" dirty="0" err="1" smtClean="0"/>
              <a:t>http://earthref.org/cgi-bin/erda.cgi?n</a:t>
            </a:r>
            <a:r>
              <a:rPr lang="en-US" baseline="0" dirty="0" smtClean="0"/>
              <a:t>=856</a:t>
            </a:r>
          </a:p>
          <a:p>
            <a:endParaRPr lang="en-US"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This</a:t>
            </a:r>
            <a:r>
              <a:rPr lang="en-US" b="0" baseline="0" dirty="0" smtClean="0"/>
              <a:t> is an overview of some of the properties of the water that change with depth.</a:t>
            </a:r>
            <a:endParaRPr lang="en-US" b="0" dirty="0" smtClean="0"/>
          </a:p>
          <a:p>
            <a:endParaRPr lang="en-US" b="1" dirty="0" smtClean="0"/>
          </a:p>
          <a:p>
            <a:r>
              <a:rPr lang="en-US" b="1" dirty="0" smtClean="0"/>
              <a:t>Image</a:t>
            </a:r>
            <a:r>
              <a:rPr lang="en-US" b="1" baseline="0" dirty="0" smtClean="0"/>
              <a:t> credits: </a:t>
            </a:r>
            <a:endParaRPr lang="en-US" b="1" dirty="0" smtClean="0"/>
          </a:p>
          <a:p>
            <a:r>
              <a:rPr lang="en-US" dirty="0" smtClean="0"/>
              <a:t>Oxygen: http://</a:t>
            </a:r>
            <a:r>
              <a:rPr lang="en-US" dirty="0" err="1" smtClean="0"/>
              <a:t>www.mrwallpaper.com</a:t>
            </a:r>
            <a:r>
              <a:rPr lang="en-US" dirty="0" smtClean="0"/>
              <a:t>/Water-Bubbles-wallpaper/</a:t>
            </a:r>
          </a:p>
          <a:p>
            <a:r>
              <a:rPr lang="en-US" dirty="0" smtClean="0"/>
              <a:t>Chlorophyll: Richard Kirby (accessed</a:t>
            </a:r>
            <a:r>
              <a:rPr lang="en-US" baseline="0" dirty="0" smtClean="0"/>
              <a:t> from </a:t>
            </a:r>
            <a:r>
              <a:rPr lang="en-US" baseline="0" dirty="0" err="1" smtClean="0"/>
              <a:t>http://firstlook.pnas.org/seeking-sailors-to-help-measure-phytoplankton-populations/</a:t>
            </a:r>
            <a:r>
              <a:rPr lang="en-US" baseline="0" dirty="0" smtClean="0"/>
              <a:t>)</a:t>
            </a:r>
          </a:p>
          <a:p>
            <a:r>
              <a:rPr lang="en-US" baseline="0" dirty="0" smtClean="0"/>
              <a:t>Light: http://wallfoy.com/sunset-pictures-41-174976-wallpapers-HD.html</a:t>
            </a:r>
          </a:p>
          <a:p>
            <a:r>
              <a:rPr lang="en-US" baseline="0" dirty="0" smtClean="0"/>
              <a:t>Temperature: http://www.freevectors.net/download/9212</a:t>
            </a:r>
            <a:endParaRPr lang="en-US"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o</a:t>
            </a:r>
            <a:r>
              <a:rPr lang="en-US" dirty="0" smtClean="0"/>
              <a:t>cean</a:t>
            </a:r>
            <a:r>
              <a:rPr lang="en-US" baseline="0" dirty="0" smtClean="0"/>
              <a:t> is stratified, with the densest water sinking to the bottom, and the least dense water at the top.</a:t>
            </a:r>
          </a:p>
          <a:p>
            <a:r>
              <a:rPr lang="en-US" dirty="0" smtClean="0"/>
              <a:t>Temperature and salinity contribute the most to</a:t>
            </a:r>
            <a:r>
              <a:rPr lang="en-US" baseline="0" dirty="0" smtClean="0"/>
              <a:t> the density of water.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Most substances expand when heated, so the the same mass takes up more volume, decreasing the density. </a:t>
            </a:r>
          </a:p>
          <a:p>
            <a:r>
              <a:rPr lang="en-US" baseline="0" dirty="0" smtClean="0"/>
              <a:t>Cold water is denser than warm water, so the coldest waters tend to be in the bottom of the ocean. </a:t>
            </a:r>
          </a:p>
          <a:p>
            <a:r>
              <a:rPr lang="en-US" baseline="0" dirty="0" smtClean="0"/>
              <a:t>Saltier water is heavier (this is because there are more substances dissolved in the water), so denser than freshwater.</a:t>
            </a:r>
          </a:p>
          <a:p>
            <a:endParaRPr lang="en-US" baseline="0" dirty="0" smtClean="0"/>
          </a:p>
          <a:p>
            <a:r>
              <a:rPr lang="en-US" baseline="0" dirty="0" smtClean="0"/>
              <a:t>The top image demonstrates the changes to density with temperature and salinity. Arrows point in the direction of an increase in each of the properties. Orange circles represent mass in each of the figures. </a:t>
            </a:r>
          </a:p>
          <a:p>
            <a:endParaRPr lang="en-US" baseline="0" dirty="0" smtClean="0"/>
          </a:p>
          <a:p>
            <a:r>
              <a:rPr lang="en-US" baseline="0" dirty="0" smtClean="0"/>
              <a:t>Questions: If it rains on the ocean, does that water sink or float?</a:t>
            </a:r>
          </a:p>
          <a:p>
            <a:endParaRPr lang="en-US" baseline="0" dirty="0" smtClean="0"/>
          </a:p>
          <a:p>
            <a:r>
              <a:rPr lang="en-US" b="1" baseline="0" dirty="0" smtClean="0"/>
              <a:t>Image Credit: </a:t>
            </a:r>
            <a:r>
              <a:rPr lang="en-US" baseline="0" dirty="0" smtClean="0"/>
              <a:t>http://hqwallbase.com/113884-beautiful-water-photography/</a:t>
            </a:r>
            <a:endParaRPr lang="en-US" b="1"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baseline="0" dirty="0" smtClean="0"/>
              <a:t>y-axis is depth and the x-axis is temperature in °C.</a:t>
            </a:r>
            <a:endParaRPr lang="en-US" b="0" dirty="0" smtClean="0"/>
          </a:p>
          <a:p>
            <a:endParaRPr lang="en-US" b="0" dirty="0" smtClean="0"/>
          </a:p>
          <a:p>
            <a:r>
              <a:rPr lang="en-US" b="0" dirty="0" smtClean="0"/>
              <a:t>Temperature declines</a:t>
            </a:r>
            <a:r>
              <a:rPr lang="en-US" b="0" baseline="0" dirty="0" smtClean="0"/>
              <a:t> with depth because the coldest water sinks to the bottom while the warmest water rises to the top. The layer near the surface has relatively even temperature due to wind-driven mixing near the sea-air interface. The </a:t>
            </a:r>
            <a:r>
              <a:rPr lang="en-US" b="0" u="sng" baseline="0" dirty="0" err="1" smtClean="0"/>
              <a:t>thermocline</a:t>
            </a:r>
            <a:r>
              <a:rPr lang="en-US" b="0" u="none" baseline="0" dirty="0" smtClean="0"/>
              <a:t> is the layer of water with the strongest gradient in temperature (i.e., temperature changes a lot over the depth of the </a:t>
            </a:r>
            <a:r>
              <a:rPr lang="en-US" b="0" u="none" baseline="0" dirty="0" err="1" smtClean="0"/>
              <a:t>thermocline</a:t>
            </a:r>
            <a:r>
              <a:rPr lang="en-US" b="0" u="none" baseline="0" dirty="0" smtClean="0"/>
              <a:t>). </a:t>
            </a:r>
            <a:endParaRPr lang="en-US" b="0" baseline="0" dirty="0" smtClean="0"/>
          </a:p>
          <a:p>
            <a:endParaRPr lang="en-US" b="1" dirty="0" smtClean="0"/>
          </a:p>
          <a:p>
            <a:r>
              <a:rPr lang="en-US" b="1" dirty="0" smtClean="0"/>
              <a:t>Image credit: </a:t>
            </a:r>
          </a:p>
          <a:p>
            <a:r>
              <a:rPr lang="en-US" dirty="0" smtClean="0"/>
              <a:t>http://www.windows2universe.org/earth/Water/temp.html&amp;edu=high</a:t>
            </a:r>
          </a:p>
          <a:p>
            <a:endParaRPr lang="en-US"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Ask the students: Which of these layers of water is the coldest? Which is the warmest? Why?</a:t>
            </a:r>
          </a:p>
          <a:p>
            <a:endParaRPr lang="en-US" dirty="0" smtClean="0"/>
          </a:p>
          <a:p>
            <a:r>
              <a:rPr lang="en-US" dirty="0" smtClean="0"/>
              <a:t>The</a:t>
            </a:r>
            <a:r>
              <a:rPr lang="en-US" baseline="0" dirty="0" smtClean="0"/>
              <a:t> purpose of this slide is to engage the students’ prior knowledge on how different temperature water would stratify (hotter fluids rise, colder sink).</a:t>
            </a:r>
          </a:p>
          <a:p>
            <a:r>
              <a:rPr lang="en-US" baseline="0" dirty="0" smtClean="0"/>
              <a:t>You can also ask: If the only difference between the layers is salinity, which is the saltiest layer?</a:t>
            </a:r>
          </a:p>
          <a:p>
            <a:endParaRPr lang="en-US" baseline="0" dirty="0" smtClean="0"/>
          </a:p>
          <a:p>
            <a:endParaRPr lang="en-US" baseline="0" dirty="0" smtClean="0"/>
          </a:p>
          <a:p>
            <a:r>
              <a:rPr lang="en-US" b="1" baseline="0" dirty="0" smtClean="0"/>
              <a:t>Image credit: </a:t>
            </a:r>
            <a:r>
              <a:rPr lang="en-US" b="0" baseline="0" dirty="0" err="1" smtClean="0"/>
              <a:t>https</a:t>
            </a:r>
            <a:r>
              <a:rPr lang="en-US" baseline="0" dirty="0" err="1" smtClean="0"/>
              <a:t>://www.sciencelabsupplies.com/Density-of-Liquids-The-Color-Column.html</a:t>
            </a:r>
            <a:endParaRPr lang="en-US" baseline="0" dirty="0" smtClean="0"/>
          </a:p>
        </p:txBody>
      </p:sp>
      <p:sp>
        <p:nvSpPr>
          <p:cNvPr id="4" name="Slide Number Placeholder 3"/>
          <p:cNvSpPr>
            <a:spLocks noGrp="1"/>
          </p:cNvSpPr>
          <p:nvPr>
            <p:ph type="sldNum" sz="quarter" idx="10"/>
          </p:nvPr>
        </p:nvSpPr>
        <p:spPr/>
        <p:txBody>
          <a:bodyPr/>
          <a:lstStyle/>
          <a:p>
            <a:fld id="{A7042766-A344-3D4D-8D86-CC714CB44DA3}"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y-axis is depth; oxygen concentration (in ml/L) is on the x-axis.</a:t>
            </a:r>
          </a:p>
          <a:p>
            <a:endParaRPr lang="en-US" dirty="0" smtClean="0"/>
          </a:p>
          <a:p>
            <a:r>
              <a:rPr lang="en-US" dirty="0" smtClean="0"/>
              <a:t>Oxygen declines</a:t>
            </a:r>
            <a:r>
              <a:rPr lang="en-US" baseline="0" dirty="0" smtClean="0"/>
              <a:t> with depth for the reasons explained</a:t>
            </a:r>
            <a:r>
              <a:rPr lang="en-US" baseline="0" dirty="0" smtClean="0"/>
              <a:t> in </a:t>
            </a:r>
            <a:r>
              <a:rPr lang="en-US" baseline="0" smtClean="0"/>
              <a:t>the next slide</a:t>
            </a:r>
            <a:r>
              <a:rPr lang="en-US" baseline="0" dirty="0" smtClean="0"/>
              <a: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Image credit: </a:t>
            </a:r>
            <a:r>
              <a:rPr lang="en-US" dirty="0" smtClean="0"/>
              <a:t>http://</a:t>
            </a:r>
            <a:r>
              <a:rPr lang="en-US" dirty="0" err="1" smtClean="0"/>
              <a:t>www.oceannetworks.ca</a:t>
            </a:r>
            <a:r>
              <a:rPr lang="en-US" dirty="0" smtClean="0"/>
              <a:t>/ocean-properties</a:t>
            </a:r>
          </a:p>
          <a:p>
            <a:endParaRPr lang="en-US"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explains</a:t>
            </a:r>
            <a:r>
              <a:rPr lang="en-US" baseline="0" dirty="0" smtClean="0"/>
              <a:t> the mechanisms that lead to the oxygen profile that is shown on the following screen. </a:t>
            </a:r>
          </a:p>
          <a:p>
            <a:endParaRPr lang="en-US" baseline="0" dirty="0" smtClean="0"/>
          </a:p>
          <a:p>
            <a:r>
              <a:rPr lang="en-US" baseline="0" dirty="0" smtClean="0"/>
              <a:t>(1) Using the sun as an energy source, phytoplankton convert CO</a:t>
            </a:r>
            <a:r>
              <a:rPr lang="en-US" baseline="-25000" dirty="0" smtClean="0"/>
              <a:t>2 </a:t>
            </a:r>
            <a:r>
              <a:rPr lang="en-US" baseline="0" dirty="0" smtClean="0"/>
              <a:t>(carbon dioxide) into sugars, and release O</a:t>
            </a:r>
            <a:r>
              <a:rPr lang="en-US" baseline="-25000" dirty="0" smtClean="0"/>
              <a:t>2</a:t>
            </a:r>
            <a:r>
              <a:rPr lang="en-US" baseline="0" dirty="0" smtClean="0"/>
              <a:t>. </a:t>
            </a:r>
          </a:p>
          <a:p>
            <a:r>
              <a:rPr lang="en-US" baseline="0" dirty="0" smtClean="0"/>
              <a:t>(2) Oxygen is also introduced into the surface layers of the ocean through mixing caused by wind and waves and direct diffusion at the sea surface.</a:t>
            </a:r>
          </a:p>
          <a:p>
            <a:r>
              <a:rPr lang="en-US" baseline="0" dirty="0" smtClean="0"/>
              <a:t>(3) Heterotrophic animals convert oxygen into carbon dioxide through the process of respiration. In deeper waters, where there is little replenishment of oxygen through the phytoplankton and surface processes, oxygen becomes depleted through respiration.</a:t>
            </a:r>
            <a:endParaRPr lang="en-US" baseline="-25000" dirty="0" smtClean="0"/>
          </a:p>
          <a:p>
            <a:endParaRPr lang="en-US" baseline="0" dirty="0" smtClean="0"/>
          </a:p>
          <a:p>
            <a:r>
              <a:rPr lang="en-US" baseline="0" dirty="0" smtClean="0"/>
              <a:t>Suggestion: Before showing the next slide, the teacher could prompt the students to sketch what they think a typical oxygen profile (oxygen on x-axis, depth on </a:t>
            </a:r>
            <a:r>
              <a:rPr lang="en-US" baseline="0" dirty="0" err="1" smtClean="0"/>
              <a:t>y</a:t>
            </a:r>
            <a:r>
              <a:rPr lang="en-US" baseline="0" dirty="0" smtClean="0"/>
              <a:t>) would look. </a:t>
            </a:r>
            <a:endParaRPr lang="en-US"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Chlorophyll</a:t>
            </a:r>
            <a:r>
              <a:rPr lang="en-US" baseline="0" dirty="0" smtClean="0"/>
              <a:t> is a pigment that is needed for photosynthesis (the conversion of sunlight and carbon dioxide into energy by plants) and its concentration is used as a proxy for primary productivity (or amount of phytoplankton in the water). Chlorophyll is fluorescent, meaning if you shine light on it at a given wavelength, it re-emits light at a different wavelength (this is how “glow-in-the-dark” toys work). Concentrations of chlorophyll are estimated by using a </a:t>
            </a:r>
            <a:r>
              <a:rPr lang="en-US" baseline="0" dirty="0" err="1" smtClean="0"/>
              <a:t>fluorometer</a:t>
            </a:r>
            <a:r>
              <a:rPr lang="en-US" baseline="0" dirty="0" smtClean="0"/>
              <a:t>, which can measure the amount of returned light. The image on the left shows fluoresce of </a:t>
            </a:r>
            <a:r>
              <a:rPr lang="en-US" baseline="0" dirty="0" err="1" smtClean="0"/>
              <a:t>cyanobacteria</a:t>
            </a:r>
            <a:r>
              <a:rPr lang="en-US" baseline="0" dirty="0" smtClean="0"/>
              <a:t> (photosynthetic bacteria that are common in the oceans). The plot is of chlorophyll fluorescence plotted against depth (in </a:t>
            </a:r>
            <a:r>
              <a:rPr lang="en-US" baseline="0" dirty="0" err="1" smtClean="0"/>
              <a:t>m</a:t>
            </a:r>
            <a:r>
              <a:rPr lang="en-US" baseline="0" dirty="0" smtClean="0"/>
              <a:t>).  </a:t>
            </a:r>
            <a:endParaRPr lang="en-US" dirty="0" smtClean="0"/>
          </a:p>
          <a:p>
            <a:endParaRPr lang="en-US" dirty="0" smtClean="0"/>
          </a:p>
          <a:p>
            <a:r>
              <a:rPr lang="en-US" dirty="0" smtClean="0"/>
              <a:t>Ask</a:t>
            </a:r>
            <a:r>
              <a:rPr lang="en-US" baseline="0" dirty="0" smtClean="0"/>
              <a:t> students:</a:t>
            </a:r>
          </a:p>
          <a:p>
            <a:r>
              <a:rPr lang="en-US" baseline="0" dirty="0" smtClean="0"/>
              <a:t>(1) Where do you expect the most fluorescence to be? Why? (expectation: the surface, because it has the greatest amount of sunlight)</a:t>
            </a:r>
          </a:p>
          <a:p>
            <a:r>
              <a:rPr lang="en-US" baseline="0" dirty="0" smtClean="0"/>
              <a:t>(2) Where is the fluorescence the highest? (~20-25 </a:t>
            </a:r>
            <a:r>
              <a:rPr lang="en-US" baseline="0" dirty="0" err="1" smtClean="0"/>
              <a:t>m</a:t>
            </a:r>
            <a:r>
              <a:rPr lang="en-US" baseline="0" dirty="0" smtClean="0"/>
              <a:t>). </a:t>
            </a:r>
          </a:p>
          <a:p>
            <a:r>
              <a:rPr lang="en-US" baseline="0" dirty="0" smtClean="0"/>
              <a:t>(3) Why? (No one knows for sure. Some possibilities include: phytoplankton get “</a:t>
            </a:r>
            <a:r>
              <a:rPr lang="en-US" baseline="0" dirty="0" err="1" smtClean="0"/>
              <a:t>sunburnt</a:t>
            </a:r>
            <a:r>
              <a:rPr lang="en-US" baseline="0" dirty="0" smtClean="0"/>
              <a:t>” near the surface, there is too much wind/waves near the surface, and phytoplankton survive better without all of that movement, phytoplankton get eaten too quickly at the surface, the phytoplankton are there, but they are not fluorescing (called “quenching”).</a:t>
            </a:r>
          </a:p>
          <a:p>
            <a:endParaRPr lang="en-US" b="1" baseline="0" dirty="0" smtClean="0"/>
          </a:p>
          <a:p>
            <a:r>
              <a:rPr lang="en-US" b="1" baseline="0" dirty="0" smtClean="0"/>
              <a:t>Image Credit:</a:t>
            </a:r>
            <a:r>
              <a:rPr lang="en-US" b="0" baseline="0" dirty="0" smtClean="0"/>
              <a:t> Left: http://phys.org/news12068.html  Right: </a:t>
            </a:r>
            <a:r>
              <a:rPr lang="en-US" b="1" baseline="0" dirty="0" smtClean="0"/>
              <a:t> </a:t>
            </a:r>
            <a:r>
              <a:rPr lang="en-US" baseline="0" dirty="0" err="1" smtClean="0"/>
              <a:t>Lehahn</a:t>
            </a:r>
            <a:r>
              <a:rPr lang="en-US" baseline="0" dirty="0" smtClean="0"/>
              <a:t> et al. (2014), http://www.sciencedirect.com/science/article/pii/S0960982214009099</a:t>
            </a:r>
          </a:p>
          <a:p>
            <a:endParaRPr lang="en-US" b="1" baseline="0" dirty="0" smtClean="0"/>
          </a:p>
        </p:txBody>
      </p:sp>
      <p:sp>
        <p:nvSpPr>
          <p:cNvPr id="4" name="Slide Number Placeholder 3"/>
          <p:cNvSpPr>
            <a:spLocks noGrp="1"/>
          </p:cNvSpPr>
          <p:nvPr>
            <p:ph type="sldNum" sz="quarter" idx="10"/>
          </p:nvPr>
        </p:nvSpPr>
        <p:spPr/>
        <p:txBody>
          <a:bodyPr/>
          <a:lstStyle/>
          <a:p>
            <a:fld id="{A7042766-A344-3D4D-8D86-CC714CB44DA3}"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When we talk about “nutrients” in the water, we are talking about dissolved nutrients that can be taken up by phytoplankton. These nutrients are NOT available to consumers that need to feed on other organisms for nutrition (e.g., zooplankton that feed on algae, fish, etc)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y-axes for these plots is depth in meters. The x-axes are different nutrients (nitrate on the left, phosphate on the right). The two profiles are very similar, because both are necessary nutrients for photosynthesizing organisms. The nutrient levels are extremely low in near-surface waters because the nutrients are taken up by photosynthetic organisms. When it is too deep for photosynthesis to occur, nutrient levels rise again.</a:t>
            </a:r>
          </a:p>
          <a:p>
            <a:endParaRPr lang="en-US" b="1" baseline="0" dirty="0" smtClean="0"/>
          </a:p>
          <a:p>
            <a:r>
              <a:rPr lang="en-US" b="1" baseline="0" dirty="0" smtClean="0"/>
              <a:t>Image Credits: </a:t>
            </a:r>
            <a:r>
              <a:rPr lang="en-US" baseline="0" dirty="0" smtClean="0"/>
              <a:t>http://oceansjsu.com/105d/exped_ecosystems/7.html</a:t>
            </a:r>
          </a:p>
          <a:p>
            <a:r>
              <a:rPr lang="en-US" baseline="0" dirty="0" smtClean="0"/>
              <a:t>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Recall from earlier</a:t>
            </a:r>
            <a:r>
              <a:rPr lang="en-US" baseline="0" dirty="0" smtClean="0"/>
              <a:t> slides that the ocean is stratified. </a:t>
            </a:r>
            <a:r>
              <a:rPr lang="en-US" dirty="0" smtClean="0"/>
              <a:t>Scientists</a:t>
            </a:r>
            <a:r>
              <a:rPr lang="en-US" baseline="0" dirty="0" smtClean="0"/>
              <a:t> have given names to different layers, or zones, of the pelagic (open water) ocean based on their characteristic properties. This image shows the major zones, and their depths (in red). </a:t>
            </a:r>
          </a:p>
          <a:p>
            <a:endParaRPr lang="en-US" baseline="0" dirty="0" smtClean="0"/>
          </a:p>
          <a:p>
            <a:r>
              <a:rPr lang="en-US" baseline="0" dirty="0" smtClean="0"/>
              <a:t>The epipelagic zone (0-200 </a:t>
            </a:r>
            <a:r>
              <a:rPr lang="en-US" baseline="0" dirty="0" err="1" smtClean="0"/>
              <a:t>m</a:t>
            </a:r>
            <a:r>
              <a:rPr lang="en-US" baseline="0" dirty="0" smtClean="0"/>
              <a:t>) is well-lit with relatively warm waters, and contains photosynthetic organisms. </a:t>
            </a:r>
          </a:p>
          <a:p>
            <a:r>
              <a:rPr lang="en-US" baseline="0" dirty="0" smtClean="0"/>
              <a:t>The mesopelagic zone (200-1000 </a:t>
            </a:r>
            <a:r>
              <a:rPr lang="en-US" baseline="0" dirty="0" err="1" smtClean="0"/>
              <a:t>m</a:t>
            </a:r>
            <a:r>
              <a:rPr lang="en-US" baseline="0" dirty="0" smtClean="0"/>
              <a:t>) is called “The twilight zone,” because although it is very dark, some light does make into the mesopelagic zone and animals are able to use vision to hunt and search for mates. </a:t>
            </a:r>
          </a:p>
          <a:p>
            <a:r>
              <a:rPr lang="en-US" baseline="0" dirty="0" smtClean="0"/>
              <a:t>Below the mesopelagic zone, virtually no light penetrates at all. </a:t>
            </a:r>
          </a:p>
          <a:p>
            <a:r>
              <a:rPr lang="en-US" baseline="0" dirty="0" smtClean="0"/>
              <a:t>The Bathypelagic Zone is from 1000-4000 </a:t>
            </a:r>
            <a:r>
              <a:rPr lang="en-US" baseline="0" dirty="0" err="1" smtClean="0"/>
              <a:t>m</a:t>
            </a:r>
            <a:r>
              <a:rPr lang="en-US" baseline="0" dirty="0" smtClean="0"/>
              <a:t>, the abyssal zone from 4000-6000, and the </a:t>
            </a:r>
            <a:r>
              <a:rPr lang="en-US" baseline="0" dirty="0" err="1" smtClean="0"/>
              <a:t>Hadal</a:t>
            </a:r>
            <a:r>
              <a:rPr lang="en-US" baseline="0" dirty="0" smtClean="0"/>
              <a:t> Zone is the trenches, below 6000 </a:t>
            </a:r>
            <a:r>
              <a:rPr lang="en-US" baseline="0" dirty="0" err="1" smtClean="0"/>
              <a:t>m</a:t>
            </a:r>
            <a:r>
              <a:rPr lang="en-US" baseline="0" dirty="0" smtClean="0"/>
              <a:t>. </a:t>
            </a:r>
          </a:p>
          <a:p>
            <a:endParaRPr lang="en-US" b="1" baseline="0" dirty="0" smtClean="0"/>
          </a:p>
          <a:p>
            <a:r>
              <a:rPr lang="en-US" b="1" baseline="0" dirty="0" smtClean="0"/>
              <a:t>Image credit: </a:t>
            </a:r>
            <a:r>
              <a:rPr lang="en-US" baseline="0" dirty="0" smtClean="0"/>
              <a:t>http://evolution.berkeley.edu/evolibrary/article/fishtree_05</a:t>
            </a:r>
            <a:endParaRPr lang="en-US"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water column is a conceptual column</a:t>
            </a:r>
            <a:r>
              <a:rPr lang="en-US" baseline="0" dirty="0" smtClean="0"/>
              <a:t> of water from the surface to depth. Physical and chemical properties of the w</a:t>
            </a:r>
            <a:r>
              <a:rPr lang="en-US" dirty="0" smtClean="0"/>
              <a:t>ater column are commonly measured with a CTD,</a:t>
            </a:r>
            <a:r>
              <a:rPr lang="en-US" baseline="0" dirty="0" smtClean="0"/>
              <a:t> which stands for Conductivity, Temperature, and Depth.</a:t>
            </a:r>
            <a:endParaRPr lang="en-US" dirty="0" smtClean="0"/>
          </a:p>
          <a:p>
            <a:endParaRPr lang="en-US" dirty="0" smtClean="0"/>
          </a:p>
          <a:p>
            <a:r>
              <a:rPr lang="en-US" dirty="0" smtClean="0"/>
              <a:t>Many properties change with depth, including:</a:t>
            </a:r>
          </a:p>
          <a:p>
            <a:pPr lvl="1"/>
            <a:endParaRPr lang="en-US" dirty="0" smtClean="0"/>
          </a:p>
          <a:p>
            <a:pPr lvl="1"/>
            <a:r>
              <a:rPr lang="en-US" dirty="0" smtClean="0"/>
              <a:t>Temperature – decreases with depth</a:t>
            </a:r>
          </a:p>
          <a:p>
            <a:pPr lvl="1"/>
            <a:r>
              <a:rPr lang="en-US" dirty="0" smtClean="0"/>
              <a:t>Oxygen concentration – decreases with depth</a:t>
            </a:r>
          </a:p>
          <a:p>
            <a:pPr lvl="1"/>
            <a:r>
              <a:rPr lang="en-US" dirty="0" smtClean="0"/>
              <a:t>Chlorophyll – has a maximum a little below the surface</a:t>
            </a:r>
          </a:p>
          <a:p>
            <a:pPr lvl="1"/>
            <a:r>
              <a:rPr lang="en-US" dirty="0" smtClean="0"/>
              <a:t>Nutrients- increase with depth</a:t>
            </a:r>
          </a:p>
          <a:p>
            <a:endParaRPr lang="en-US" dirty="0"/>
          </a:p>
        </p:txBody>
      </p:sp>
      <p:sp>
        <p:nvSpPr>
          <p:cNvPr id="4" name="Slide Number Placeholder 3"/>
          <p:cNvSpPr>
            <a:spLocks noGrp="1"/>
          </p:cNvSpPr>
          <p:nvPr>
            <p:ph type="sldNum" sz="quarter" idx="10"/>
          </p:nvPr>
        </p:nvSpPr>
        <p:spPr/>
        <p:txBody>
          <a:bodyPr/>
          <a:lstStyle/>
          <a:p>
            <a:fld id="{A7042766-A344-3D4D-8D86-CC714CB44DA3}"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baseline="0" dirty="0" smtClean="0"/>
              <a:t>Oceanography can not be done alone. It requires a team of people working around the clock to run the CTD other instruments, and work up all the samples. When equipment goes overboard, you need to wear hard hats and safety vests to protect yourself, and if it’s going to be a rough day, you wear </a:t>
            </a:r>
            <a:r>
              <a:rPr lang="en-US" b="0" baseline="0" dirty="0" err="1" smtClean="0"/>
              <a:t>rainsuits</a:t>
            </a:r>
            <a:r>
              <a:rPr lang="en-US" b="0" baseline="0" dirty="0" smtClean="0"/>
              <a:t> (occasionally built for two)!</a:t>
            </a:r>
          </a:p>
          <a:p>
            <a:endParaRPr lang="en-US" b="1" baseline="0" dirty="0" smtClean="0"/>
          </a:p>
          <a:p>
            <a:r>
              <a:rPr lang="en-US" b="1" baseline="0" dirty="0" smtClean="0"/>
              <a:t>Image credits: </a:t>
            </a:r>
            <a:r>
              <a:rPr lang="en-US" baseline="0" dirty="0" smtClean="0"/>
              <a:t>Amanda Netburn</a:t>
            </a:r>
          </a:p>
        </p:txBody>
      </p:sp>
      <p:sp>
        <p:nvSpPr>
          <p:cNvPr id="4" name="Slide Number Placeholder 3"/>
          <p:cNvSpPr>
            <a:spLocks noGrp="1"/>
          </p:cNvSpPr>
          <p:nvPr>
            <p:ph type="sldNum" sz="quarter" idx="10"/>
          </p:nvPr>
        </p:nvSpPr>
        <p:spPr/>
        <p:txBody>
          <a:bodyPr/>
          <a:lstStyle/>
          <a:p>
            <a:fld id="{A7042766-A344-3D4D-8D86-CC714CB44DA3}"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Assignment filename</a:t>
            </a:r>
            <a:r>
              <a:rPr lang="en-US" b="0" dirty="0" smtClean="0"/>
              <a:t>:</a:t>
            </a:r>
            <a:r>
              <a:rPr lang="en-US" b="0" baseline="0" dirty="0" smtClean="0"/>
              <a:t> Lesson1_Handout </a:t>
            </a:r>
          </a:p>
          <a:p>
            <a:r>
              <a:rPr lang="en-US" b="1" baseline="0" dirty="0" smtClean="0"/>
              <a:t>Key: </a:t>
            </a:r>
            <a:r>
              <a:rPr lang="en-US" b="0" baseline="0" dirty="0" smtClean="0"/>
              <a:t>Lesson1_Handout_KEY</a:t>
            </a:r>
            <a:endParaRPr lang="en-US" b="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graph paper may be found online at: http://</a:t>
            </a:r>
            <a:r>
              <a:rPr lang="en-US" baseline="0" dirty="0" err="1" smtClean="0"/>
              <a:t>incompetech.com/graphpaper/plain</a:t>
            </a:r>
            <a:r>
              <a:rPr lang="en-US" baseline="0" smtClean="0"/>
              <a:t>/</a:t>
            </a:r>
            <a:endParaRPr lang="en-US" smtClean="0"/>
          </a:p>
          <a:p>
            <a:endParaRPr lang="en-US" b="1" smtClean="0"/>
          </a:p>
          <a:p>
            <a:endParaRPr lang="en-US"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Georgia"/>
                <a:ea typeface="+mn-ea"/>
                <a:cs typeface="+mn-cs"/>
              </a:rPr>
              <a:t>The</a:t>
            </a:r>
            <a:r>
              <a:rPr lang="en-US" sz="1200" kern="1200" baseline="0" dirty="0" smtClean="0">
                <a:solidFill>
                  <a:schemeClr val="tx1"/>
                </a:solidFill>
                <a:latin typeface="Georgia"/>
                <a:ea typeface="+mn-ea"/>
                <a:cs typeface="+mn-cs"/>
              </a:rPr>
              <a:t> data to be plotted was all collected off the coast of California as part of </a:t>
            </a:r>
            <a:r>
              <a:rPr lang="en-US" sz="1200" kern="1200" dirty="0" smtClean="0">
                <a:solidFill>
                  <a:schemeClr val="tx1"/>
                </a:solidFill>
                <a:latin typeface="Georgia"/>
                <a:ea typeface="+mn-ea"/>
                <a:cs typeface="+mn-cs"/>
              </a:rPr>
              <a:t>a long-term oceanographic study, called the California Cooperative Oceanic Fisheries</a:t>
            </a:r>
            <a:r>
              <a:rPr lang="en-US" sz="1200" kern="1200" baseline="0" dirty="0" smtClean="0">
                <a:solidFill>
                  <a:schemeClr val="tx1"/>
                </a:solidFill>
                <a:latin typeface="Georgia"/>
                <a:ea typeface="+mn-ea"/>
                <a:cs typeface="+mn-cs"/>
              </a:rPr>
              <a:t> Investigation (see </a:t>
            </a:r>
            <a:r>
              <a:rPr lang="en-US" sz="1200" kern="1200" baseline="0" dirty="0" err="1" smtClean="0">
                <a:solidFill>
                  <a:schemeClr val="tx1"/>
                </a:solidFill>
                <a:latin typeface="Georgia"/>
                <a:ea typeface="+mn-ea"/>
                <a:cs typeface="+mn-cs"/>
              </a:rPr>
              <a:t>www.calcofi.org</a:t>
            </a:r>
            <a:r>
              <a:rPr lang="en-US" sz="1200" kern="1200" baseline="0" dirty="0" smtClean="0">
                <a:solidFill>
                  <a:schemeClr val="tx1"/>
                </a:solidFill>
                <a:latin typeface="Georgia"/>
                <a:ea typeface="+mn-ea"/>
                <a:cs typeface="+mn-cs"/>
              </a:rPr>
              <a:t> for more information)</a:t>
            </a:r>
            <a:r>
              <a:rPr lang="en-US" sz="1200" kern="1200" dirty="0" smtClean="0">
                <a:solidFill>
                  <a:schemeClr val="tx1"/>
                </a:solidFill>
                <a:latin typeface="Georgia"/>
                <a:ea typeface="+mn-ea"/>
                <a:cs typeface="+mn-cs"/>
              </a:rPr>
              <a:t>. </a:t>
            </a:r>
          </a:p>
          <a:p>
            <a:endParaRPr lang="en-US" b="1" dirty="0" smtClean="0"/>
          </a:p>
          <a:p>
            <a:r>
              <a:rPr lang="en-US" b="1" dirty="0" smtClean="0"/>
              <a:t>Image</a:t>
            </a:r>
            <a:r>
              <a:rPr lang="en-US" b="1" baseline="0" dirty="0" smtClean="0"/>
              <a:t> credit</a:t>
            </a:r>
            <a:r>
              <a:rPr lang="en-US" baseline="0" dirty="0" smtClean="0"/>
              <a:t>: https://</a:t>
            </a:r>
            <a:r>
              <a:rPr lang="en-US" baseline="0" dirty="0" err="1" smtClean="0"/>
              <a:t>scripps.ucsd.edu/ships/melville</a:t>
            </a:r>
            <a:endParaRPr lang="en-US" baseline="0" dirty="0" smtClean="0"/>
          </a:p>
        </p:txBody>
      </p:sp>
      <p:sp>
        <p:nvSpPr>
          <p:cNvPr id="4" name="Slide Number Placeholder 3"/>
          <p:cNvSpPr>
            <a:spLocks noGrp="1"/>
          </p:cNvSpPr>
          <p:nvPr>
            <p:ph type="sldNum" sz="quarter" idx="10"/>
          </p:nvPr>
        </p:nvSpPr>
        <p:spPr/>
        <p:txBody>
          <a:bodyPr/>
          <a:lstStyle/>
          <a:p>
            <a:fld id="{A7042766-A344-3D4D-8D86-CC714CB44DA3}" type="slidenum">
              <a:rPr lang="en-US" smtClean="0"/>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smtClean="0"/>
              <a:t>Click to edit Master subtitle style</a:t>
            </a:r>
            <a:endParaRPr kumimoji="0" lang="en-US" dirty="0"/>
          </a:p>
        </p:txBody>
      </p:sp>
      <p:sp>
        <p:nvSpPr>
          <p:cNvPr id="28" name="Date Placeholder 27"/>
          <p:cNvSpPr>
            <a:spLocks noGrp="1"/>
          </p:cNvSpPr>
          <p:nvPr>
            <p:ph type="dt" sz="half" idx="10"/>
          </p:nvPr>
        </p:nvSpPr>
        <p:spPr/>
        <p:txBody>
          <a:bodyPr/>
          <a:lstStyle/>
          <a:p>
            <a:fld id="{6C00B286-7C24-6845-9F4D-CBB795619C18}" type="datetimeFigureOut">
              <a:rPr lang="en-US" smtClean="0"/>
              <a:pPr/>
              <a:t>10/28/14</a:t>
            </a:fld>
            <a:endParaRPr lang="en-US"/>
          </a:p>
        </p:txBody>
      </p:sp>
      <p:sp>
        <p:nvSpPr>
          <p:cNvPr id="17" name="Footer Placeholder 16"/>
          <p:cNvSpPr>
            <a:spLocks noGrp="1"/>
          </p:cNvSpPr>
          <p:nvPr>
            <p:ph type="ftr" sz="quarter" idx="11"/>
          </p:nvPr>
        </p:nvSpPr>
        <p:spPr/>
        <p:txBody>
          <a:bodyPr/>
          <a:lstStyle>
            <a:lvl1pPr>
              <a:defRPr>
                <a:solidFill>
                  <a:schemeClr val="bg1"/>
                </a:solidFill>
              </a:defRPr>
            </a:lvl1p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EFEE00E3-1C4C-8C45-91C1-AFD0B05B886A}"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6C00B286-7C24-6845-9F4D-CBB795619C18}" type="datetimeFigureOut">
              <a:rPr lang="en-US" smtClean="0"/>
              <a:pPr/>
              <a:t>10/28/14</a:t>
            </a:fld>
            <a:endParaRPr lang="en-US"/>
          </a:p>
        </p:txBody>
      </p:sp>
      <p:sp>
        <p:nvSpPr>
          <p:cNvPr id="10" name="Slide Number Placeholder 9"/>
          <p:cNvSpPr>
            <a:spLocks noGrp="1"/>
          </p:cNvSpPr>
          <p:nvPr>
            <p:ph type="sldNum" sz="quarter" idx="11"/>
          </p:nvPr>
        </p:nvSpPr>
        <p:spPr/>
        <p:txBody>
          <a:bodyPr/>
          <a:lstStyle/>
          <a:p>
            <a:fld id="{EFEE00E3-1C4C-8C45-91C1-AFD0B05B886A}" type="slidenum">
              <a:rPr lang="en-US" smtClean="0"/>
              <a:pPr/>
              <a:t>‹#›</a:t>
            </a:fld>
            <a:endParaRPr lang="en-US"/>
          </a:p>
        </p:txBody>
      </p:sp>
      <p:sp>
        <p:nvSpPr>
          <p:cNvPr id="11" name="Footer Placeholder 10"/>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6C00B286-7C24-6845-9F4D-CBB795619C18}" type="datetimeFigureOut">
              <a:rPr lang="en-US" smtClean="0"/>
              <a:pPr/>
              <a:t>10/28/14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EFEE00E3-1C4C-8C45-91C1-AFD0B05B886A}"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EFEE00E3-1C4C-8C45-91C1-AFD0B05B886A}"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6C00B286-7C24-6845-9F4D-CBB795619C18}" type="datetimeFigureOut">
              <a:rPr lang="en-US" smtClean="0"/>
              <a:pPr/>
              <a:t>10/28/14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EFEE00E3-1C4C-8C45-91C1-AFD0B05B886A}"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6C00B286-7C24-6845-9F4D-CBB795619C18}" type="datetimeFigureOut">
              <a:rPr lang="en-US" smtClean="0"/>
              <a:pPr/>
              <a:t>10/28/14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fld id="{6C00B286-7C24-6845-9F4D-CBB795619C18}" type="datetimeFigureOut">
              <a:rPr lang="en-US" smtClean="0"/>
              <a:pPr/>
              <a:t>10/28/14</a:t>
            </a:fld>
            <a:endParaRPr lang="en-US"/>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EFEE00E3-1C4C-8C45-91C1-AFD0B05B886A}"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a:buNone/>
            </a:pPr>
            <a:endParaRPr lang="en-US" dirty="0" smtClean="0"/>
          </a:p>
        </p:txBody>
      </p:sp>
      <p:sp>
        <p:nvSpPr>
          <p:cNvPr id="2" name="Title 1"/>
          <p:cNvSpPr>
            <a:spLocks noGrp="1"/>
          </p:cNvSpPr>
          <p:nvPr>
            <p:ph type="ctrTitle"/>
          </p:nvPr>
        </p:nvSpPr>
        <p:spPr>
          <a:xfrm>
            <a:off x="499537" y="304807"/>
            <a:ext cx="8153400" cy="1470025"/>
          </a:xfrm>
        </p:spPr>
        <p:txBody>
          <a:bodyPr/>
          <a:lstStyle/>
          <a:p>
            <a:r>
              <a:rPr lang="en-US" dirty="0" smtClean="0">
                <a:cs typeface="Georgia"/>
              </a:rPr>
              <a:t>Water Column Properties</a:t>
            </a:r>
            <a:endParaRPr lang="en-US" dirty="0">
              <a:cs typeface="Georgia"/>
            </a:endParaRPr>
          </a:p>
        </p:txBody>
      </p:sp>
      <p:pic>
        <p:nvPicPr>
          <p:cNvPr id="8194" name="Picture 2"/>
          <p:cNvPicPr>
            <a:picLocks noChangeAspect="1" noChangeArrowheads="1"/>
          </p:cNvPicPr>
          <p:nvPr/>
        </p:nvPicPr>
        <p:blipFill>
          <a:blip r:embed="rId3"/>
          <a:srcRect/>
          <a:stretch>
            <a:fillRect/>
          </a:stretch>
        </p:blipFill>
        <p:spPr bwMode="auto">
          <a:xfrm>
            <a:off x="3383148" y="2861742"/>
            <a:ext cx="2377703" cy="35898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rcRect r="19504"/>
          <a:stretch>
            <a:fillRect/>
          </a:stretch>
        </p:blipFill>
        <p:spPr>
          <a:xfrm>
            <a:off x="622298" y="3162300"/>
            <a:ext cx="4241802" cy="2964141"/>
          </a:xfrm>
          <a:prstGeom prst="rect">
            <a:avLst/>
          </a:prstGeom>
        </p:spPr>
      </p:pic>
      <p:sp>
        <p:nvSpPr>
          <p:cNvPr id="3" name="Content Placeholder 2"/>
          <p:cNvSpPr>
            <a:spLocks noGrp="1"/>
          </p:cNvSpPr>
          <p:nvPr>
            <p:ph sz="quarter" idx="1"/>
          </p:nvPr>
        </p:nvSpPr>
        <p:spPr>
          <a:xfrm>
            <a:off x="457199" y="1600200"/>
            <a:ext cx="8645385" cy="4525963"/>
          </a:xfrm>
        </p:spPr>
        <p:txBody>
          <a:bodyPr/>
          <a:lstStyle/>
          <a:p>
            <a:pPr>
              <a:buNone/>
            </a:pPr>
            <a:endParaRPr lang="en-US" b="1" dirty="0" smtClean="0"/>
          </a:p>
          <a:p>
            <a:pPr>
              <a:buNone/>
            </a:pPr>
            <a:r>
              <a:rPr lang="en-US" b="1" dirty="0" smtClean="0"/>
              <a:t>Water column: </a:t>
            </a:r>
            <a:r>
              <a:rPr lang="en-US" dirty="0" smtClean="0"/>
              <a:t>conceptual column of water from surface to bottom</a:t>
            </a:r>
          </a:p>
        </p:txBody>
      </p:sp>
      <p:sp>
        <p:nvSpPr>
          <p:cNvPr id="2" name="Title 1"/>
          <p:cNvSpPr>
            <a:spLocks noGrp="1"/>
          </p:cNvSpPr>
          <p:nvPr>
            <p:ph type="title"/>
          </p:nvPr>
        </p:nvSpPr>
        <p:spPr/>
        <p:txBody>
          <a:bodyPr>
            <a:normAutofit/>
          </a:bodyPr>
          <a:lstStyle/>
          <a:p>
            <a:r>
              <a:rPr lang="en-US" dirty="0" smtClean="0">
                <a:cs typeface="Georgia"/>
              </a:rPr>
              <a:t>What do we mean “water column”?</a:t>
            </a:r>
            <a:endParaRPr lang="en-US" dirty="0">
              <a:cs typeface="Georgia"/>
            </a:endParaRPr>
          </a:p>
        </p:txBody>
      </p:sp>
      <p:sp>
        <p:nvSpPr>
          <p:cNvPr id="5" name="Can 4"/>
          <p:cNvSpPr/>
          <p:nvPr/>
        </p:nvSpPr>
        <p:spPr>
          <a:xfrm>
            <a:off x="2516631" y="3975943"/>
            <a:ext cx="480655" cy="2116353"/>
          </a:xfrm>
          <a:prstGeom prst="can">
            <a:avLst/>
          </a:prstGeom>
          <a:noFill/>
          <a:ln w="44450" cap="flat">
            <a:solidFill>
              <a:schemeClr val="tx1"/>
            </a:solidFill>
            <a:prstDash val="sysDash"/>
            <a:roun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rot="10800000" flipV="1">
            <a:off x="3308615" y="4916427"/>
            <a:ext cx="1737533" cy="1"/>
          </a:xfrm>
          <a:prstGeom prst="straightConnector1">
            <a:avLst/>
          </a:prstGeom>
          <a:ln w="50800">
            <a:solidFill>
              <a:schemeClr val="tx1"/>
            </a:solidFill>
            <a:prstDash val="solid"/>
            <a:tailEnd type="triangle" w="lg" len="lg"/>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190273" y="4654817"/>
            <a:ext cx="2934693" cy="523220"/>
          </a:xfrm>
          <a:prstGeom prst="rect">
            <a:avLst/>
          </a:prstGeom>
          <a:noFill/>
        </p:spPr>
        <p:txBody>
          <a:bodyPr wrap="none" rtlCol="0">
            <a:spAutoFit/>
          </a:bodyPr>
          <a:lstStyle/>
          <a:p>
            <a:r>
              <a:rPr lang="en-US" sz="2800" dirty="0" smtClean="0"/>
              <a:t>“WATER COLUMN”</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l="3108" t="6609" r="3558"/>
          <a:stretch>
            <a:fillRect/>
          </a:stretch>
        </p:blipFill>
        <p:spPr>
          <a:xfrm>
            <a:off x="4886926" y="1542954"/>
            <a:ext cx="3884542" cy="5101175"/>
          </a:xfrm>
          <a:prstGeom prst="rect">
            <a:avLst/>
          </a:prstGeom>
        </p:spPr>
      </p:pic>
      <p:sp>
        <p:nvSpPr>
          <p:cNvPr id="3" name="Content Placeholder 2"/>
          <p:cNvSpPr>
            <a:spLocks noGrp="1"/>
          </p:cNvSpPr>
          <p:nvPr>
            <p:ph sz="quarter" idx="1"/>
          </p:nvPr>
        </p:nvSpPr>
        <p:spPr>
          <a:xfrm>
            <a:off x="153491" y="899500"/>
            <a:ext cx="4481104" cy="5619840"/>
          </a:xfrm>
        </p:spPr>
        <p:txBody>
          <a:bodyPr vert="horz">
            <a:normAutofit lnSpcReduction="10000"/>
          </a:bodyPr>
          <a:lstStyle/>
          <a:p>
            <a:pPr>
              <a:buNone/>
            </a:pPr>
            <a:endParaRPr lang="en-US" sz="3600" b="1" u="sng" dirty="0" smtClean="0"/>
          </a:p>
          <a:p>
            <a:pPr>
              <a:buNone/>
            </a:pPr>
            <a:r>
              <a:rPr lang="en-US" sz="3600" b="1" u="sng" dirty="0" smtClean="0"/>
              <a:t>CTD</a:t>
            </a:r>
            <a:r>
              <a:rPr lang="en-US" sz="2400" dirty="0" smtClean="0"/>
              <a:t> 	</a:t>
            </a:r>
          </a:p>
          <a:p>
            <a:pPr>
              <a:buNone/>
            </a:pPr>
            <a:r>
              <a:rPr lang="en-US" sz="2400" b="1" u="sng" dirty="0" smtClean="0"/>
              <a:t>C</a:t>
            </a:r>
            <a:r>
              <a:rPr lang="en-US" sz="2400" dirty="0" smtClean="0"/>
              <a:t>onductivity (as a way to measure salinity) 	</a:t>
            </a:r>
          </a:p>
          <a:p>
            <a:pPr>
              <a:buNone/>
            </a:pPr>
            <a:r>
              <a:rPr lang="en-US" sz="2400" b="1" u="sng" dirty="0" smtClean="0"/>
              <a:t>T</a:t>
            </a:r>
            <a:r>
              <a:rPr lang="en-US" sz="2400" dirty="0" smtClean="0"/>
              <a:t>emperature</a:t>
            </a:r>
          </a:p>
          <a:p>
            <a:pPr>
              <a:buNone/>
            </a:pPr>
            <a:r>
              <a:rPr lang="en-US" sz="2400" b="1" u="sng" dirty="0" smtClean="0"/>
              <a:t>D</a:t>
            </a:r>
            <a:r>
              <a:rPr lang="en-US" sz="2400" dirty="0" smtClean="0"/>
              <a:t>epth</a:t>
            </a:r>
          </a:p>
          <a:p>
            <a:pPr>
              <a:buNone/>
            </a:pPr>
            <a:endParaRPr lang="en-US" sz="2400" dirty="0" smtClean="0"/>
          </a:p>
          <a:p>
            <a:pPr>
              <a:buNone/>
            </a:pPr>
            <a:endParaRPr lang="en-US" sz="2400" dirty="0" smtClean="0"/>
          </a:p>
          <a:p>
            <a:pPr>
              <a:buNone/>
            </a:pPr>
            <a:endParaRPr lang="en-US" sz="2400" dirty="0" smtClean="0"/>
          </a:p>
          <a:p>
            <a:r>
              <a:rPr lang="en-US" sz="2400" dirty="0" smtClean="0"/>
              <a:t>equipped with other sensors</a:t>
            </a:r>
          </a:p>
          <a:p>
            <a:r>
              <a:rPr lang="en-US" sz="2400" dirty="0" smtClean="0"/>
              <a:t>ability to collect seawater from different depths</a:t>
            </a:r>
          </a:p>
          <a:p>
            <a:pPr>
              <a:buNone/>
            </a:pPr>
            <a:r>
              <a:rPr lang="en-US" sz="2400" dirty="0" smtClean="0"/>
              <a:t> </a:t>
            </a:r>
            <a:endParaRPr lang="en-US" sz="2400" dirty="0"/>
          </a:p>
        </p:txBody>
      </p:sp>
      <p:sp>
        <p:nvSpPr>
          <p:cNvPr id="2" name="Title 1"/>
          <p:cNvSpPr>
            <a:spLocks noGrp="1"/>
          </p:cNvSpPr>
          <p:nvPr>
            <p:ph type="title"/>
          </p:nvPr>
        </p:nvSpPr>
        <p:spPr>
          <a:xfrm>
            <a:off x="0" y="122241"/>
            <a:ext cx="9144000" cy="1143000"/>
          </a:xfrm>
        </p:spPr>
        <p:txBody>
          <a:bodyPr anchor="ctr">
            <a:normAutofit/>
          </a:bodyPr>
          <a:lstStyle/>
          <a:p>
            <a:r>
              <a:rPr lang="en-US" b="1" dirty="0" smtClean="0">
                <a:latin typeface="Georgia"/>
                <a:cs typeface="Georgia"/>
              </a:rPr>
              <a:t>How to survey the water column</a:t>
            </a:r>
            <a:endParaRPr lang="en-US" b="1" dirty="0">
              <a:latin typeface="Georgia"/>
              <a:cs typeface="Georgia"/>
            </a:endParaRPr>
          </a:p>
        </p:txBody>
      </p:sp>
      <p:pic>
        <p:nvPicPr>
          <p:cNvPr id="6" name="Picture 5"/>
          <p:cNvPicPr>
            <a:picLocks noChangeAspect="1"/>
          </p:cNvPicPr>
          <p:nvPr/>
        </p:nvPicPr>
        <p:blipFill>
          <a:blip r:embed="rId4"/>
          <a:srcRect l="17797" t="23422"/>
          <a:stretch>
            <a:fillRect/>
          </a:stretch>
        </p:blipFill>
        <p:spPr>
          <a:xfrm>
            <a:off x="2998017" y="2492332"/>
            <a:ext cx="1636578" cy="230183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Georgia"/>
                <a:cs typeface="Georgia"/>
              </a:rPr>
              <a:t> A lot of properties change with depth!</a:t>
            </a:r>
            <a:endParaRPr lang="en-US" dirty="0">
              <a:latin typeface="Georgia"/>
              <a:cs typeface="Georgia"/>
            </a:endParaRPr>
          </a:p>
        </p:txBody>
      </p:sp>
      <p:sp>
        <p:nvSpPr>
          <p:cNvPr id="17" name="TextBox 16"/>
          <p:cNvSpPr txBox="1"/>
          <p:nvPr/>
        </p:nvSpPr>
        <p:spPr>
          <a:xfrm rot="20826031">
            <a:off x="222799" y="1574806"/>
            <a:ext cx="5723467" cy="584776"/>
          </a:xfrm>
          <a:prstGeom prst="rect">
            <a:avLst/>
          </a:prstGeom>
          <a:noFill/>
        </p:spPr>
        <p:txBody>
          <a:bodyPr wrap="square" rtlCol="0">
            <a:spAutoFit/>
          </a:bodyPr>
          <a:lstStyle/>
          <a:p>
            <a:r>
              <a:rPr lang="en-US" sz="3200" dirty="0" smtClean="0">
                <a:latin typeface="Georgia"/>
                <a:cs typeface="Georgia"/>
              </a:rPr>
              <a:t>Nutrients</a:t>
            </a:r>
            <a:endParaRPr lang="en-US" sz="3200" dirty="0">
              <a:latin typeface="Georgia"/>
              <a:cs typeface="Georgia"/>
            </a:endParaRPr>
          </a:p>
        </p:txBody>
      </p:sp>
      <p:sp>
        <p:nvSpPr>
          <p:cNvPr id="18" name="TextBox 17"/>
          <p:cNvSpPr txBox="1"/>
          <p:nvPr/>
        </p:nvSpPr>
        <p:spPr>
          <a:xfrm rot="169481">
            <a:off x="3356677" y="1498372"/>
            <a:ext cx="2133330" cy="584776"/>
          </a:xfrm>
          <a:prstGeom prst="rect">
            <a:avLst/>
          </a:prstGeom>
          <a:noFill/>
        </p:spPr>
        <p:txBody>
          <a:bodyPr wrap="square" rtlCol="0">
            <a:spAutoFit/>
          </a:bodyPr>
          <a:lstStyle/>
          <a:p>
            <a:r>
              <a:rPr lang="en-US" sz="3200" dirty="0" smtClean="0">
                <a:latin typeface="Georgia"/>
                <a:cs typeface="Georgia"/>
              </a:rPr>
              <a:t>Oxygen</a:t>
            </a:r>
            <a:endParaRPr lang="en-US" sz="3200" dirty="0">
              <a:latin typeface="Georgia"/>
              <a:cs typeface="Georgia"/>
            </a:endParaRPr>
          </a:p>
        </p:txBody>
      </p:sp>
      <p:sp>
        <p:nvSpPr>
          <p:cNvPr id="19" name="TextBox 18"/>
          <p:cNvSpPr txBox="1"/>
          <p:nvPr/>
        </p:nvSpPr>
        <p:spPr>
          <a:xfrm rot="622538">
            <a:off x="1312348" y="3646755"/>
            <a:ext cx="2961205" cy="584776"/>
          </a:xfrm>
          <a:prstGeom prst="rect">
            <a:avLst/>
          </a:prstGeom>
          <a:noFill/>
        </p:spPr>
        <p:txBody>
          <a:bodyPr wrap="square" rtlCol="0">
            <a:spAutoFit/>
          </a:bodyPr>
          <a:lstStyle/>
          <a:p>
            <a:r>
              <a:rPr lang="en-US" sz="3200" dirty="0" smtClean="0">
                <a:latin typeface="Georgia"/>
                <a:cs typeface="Georgia"/>
              </a:rPr>
              <a:t>Chlorophyll</a:t>
            </a:r>
            <a:endParaRPr lang="en-US" sz="3200" dirty="0">
              <a:latin typeface="Georgia"/>
              <a:cs typeface="Georgia"/>
            </a:endParaRPr>
          </a:p>
        </p:txBody>
      </p:sp>
      <p:sp>
        <p:nvSpPr>
          <p:cNvPr id="20" name="TextBox 19"/>
          <p:cNvSpPr txBox="1"/>
          <p:nvPr/>
        </p:nvSpPr>
        <p:spPr>
          <a:xfrm rot="21316720">
            <a:off x="5816429" y="3836451"/>
            <a:ext cx="1778000" cy="584776"/>
          </a:xfrm>
          <a:prstGeom prst="rect">
            <a:avLst/>
          </a:prstGeom>
          <a:noFill/>
        </p:spPr>
        <p:txBody>
          <a:bodyPr wrap="square" rtlCol="0">
            <a:spAutoFit/>
          </a:bodyPr>
          <a:lstStyle/>
          <a:p>
            <a:r>
              <a:rPr lang="en-US" sz="3200" dirty="0" smtClean="0">
                <a:latin typeface="Georgia"/>
                <a:cs typeface="Georgia"/>
              </a:rPr>
              <a:t>Light</a:t>
            </a:r>
            <a:endParaRPr lang="en-US" sz="3200" dirty="0">
              <a:latin typeface="Georgia"/>
              <a:cs typeface="Georgia"/>
            </a:endParaRPr>
          </a:p>
        </p:txBody>
      </p:sp>
      <p:pic>
        <p:nvPicPr>
          <p:cNvPr id="22" name="Picture 21"/>
          <p:cNvPicPr>
            <a:picLocks noChangeAspect="1"/>
          </p:cNvPicPr>
          <p:nvPr/>
        </p:nvPicPr>
        <p:blipFill>
          <a:blip r:embed="rId3"/>
          <a:stretch>
            <a:fillRect/>
          </a:stretch>
        </p:blipFill>
        <p:spPr>
          <a:xfrm rot="592582">
            <a:off x="609597" y="4267274"/>
            <a:ext cx="3007783" cy="1679128"/>
          </a:xfrm>
          <a:prstGeom prst="rect">
            <a:avLst/>
          </a:prstGeom>
        </p:spPr>
      </p:pic>
      <p:sp>
        <p:nvSpPr>
          <p:cNvPr id="11" name="TextBox 10"/>
          <p:cNvSpPr txBox="1"/>
          <p:nvPr/>
        </p:nvSpPr>
        <p:spPr>
          <a:xfrm rot="21387496">
            <a:off x="5771869" y="1544253"/>
            <a:ext cx="5523834" cy="1077218"/>
          </a:xfrm>
          <a:prstGeom prst="rect">
            <a:avLst/>
          </a:prstGeom>
          <a:noFill/>
        </p:spPr>
        <p:txBody>
          <a:bodyPr wrap="square" rtlCol="0">
            <a:spAutoFit/>
          </a:bodyPr>
          <a:lstStyle/>
          <a:p>
            <a:r>
              <a:rPr lang="en-US" sz="3200" dirty="0" smtClean="0">
                <a:latin typeface="Georgia"/>
                <a:cs typeface="Georgia"/>
              </a:rPr>
              <a:t>Temperature</a:t>
            </a:r>
          </a:p>
          <a:p>
            <a:endParaRPr lang="en-US" sz="3200" dirty="0">
              <a:latin typeface="Georgia"/>
              <a:cs typeface="Georgia"/>
            </a:endParaRPr>
          </a:p>
        </p:txBody>
      </p:sp>
      <p:pic>
        <p:nvPicPr>
          <p:cNvPr id="13" name="Picture 12"/>
          <p:cNvPicPr>
            <a:picLocks noChangeAspect="1"/>
          </p:cNvPicPr>
          <p:nvPr/>
        </p:nvPicPr>
        <p:blipFill>
          <a:blip r:embed="rId4"/>
          <a:stretch>
            <a:fillRect/>
          </a:stretch>
        </p:blipFill>
        <p:spPr>
          <a:xfrm rot="185720">
            <a:off x="2971157" y="2185103"/>
            <a:ext cx="2510056" cy="1568785"/>
          </a:xfrm>
          <a:prstGeom prst="rect">
            <a:avLst/>
          </a:prstGeom>
        </p:spPr>
      </p:pic>
      <p:pic>
        <p:nvPicPr>
          <p:cNvPr id="21" name="Picture 20"/>
          <p:cNvPicPr>
            <a:picLocks noChangeAspect="1"/>
          </p:cNvPicPr>
          <p:nvPr/>
        </p:nvPicPr>
        <p:blipFill>
          <a:blip r:embed="rId5"/>
          <a:stretch>
            <a:fillRect/>
          </a:stretch>
        </p:blipFill>
        <p:spPr>
          <a:xfrm rot="21360382">
            <a:off x="4966548" y="4577875"/>
            <a:ext cx="2993853" cy="1417938"/>
          </a:xfrm>
          <a:prstGeom prst="rect">
            <a:avLst/>
          </a:prstGeom>
        </p:spPr>
      </p:pic>
      <p:pic>
        <p:nvPicPr>
          <p:cNvPr id="23" name="Picture 22"/>
          <p:cNvPicPr>
            <a:picLocks noChangeAspect="1"/>
          </p:cNvPicPr>
          <p:nvPr/>
        </p:nvPicPr>
        <p:blipFill>
          <a:blip r:embed="rId6"/>
          <a:srcRect l="17121" t="3824" r="58581" b="3109"/>
          <a:stretch>
            <a:fillRect/>
          </a:stretch>
        </p:blipFill>
        <p:spPr>
          <a:xfrm rot="21158414">
            <a:off x="6940154" y="2159278"/>
            <a:ext cx="796194" cy="215497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 name="Oval 46"/>
          <p:cNvSpPr>
            <a:spLocks noChangeAspect="1"/>
          </p:cNvSpPr>
          <p:nvPr/>
        </p:nvSpPr>
        <p:spPr>
          <a:xfrm flipV="1">
            <a:off x="7252311" y="2868917"/>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a:spLocks noChangeAspect="1"/>
          </p:cNvSpPr>
          <p:nvPr/>
        </p:nvSpPr>
        <p:spPr>
          <a:xfrm flipV="1">
            <a:off x="2004704" y="31813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a:spLocks noChangeAspect="1"/>
          </p:cNvSpPr>
          <p:nvPr/>
        </p:nvSpPr>
        <p:spPr>
          <a:xfrm flipV="1">
            <a:off x="1454150" y="2450068"/>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Content Placeholder 1"/>
          <p:cNvSpPr>
            <a:spLocks noGrp="1"/>
          </p:cNvSpPr>
          <p:nvPr>
            <p:ph sz="quarter" idx="1"/>
          </p:nvPr>
        </p:nvSpPr>
        <p:spPr/>
        <p:txBody>
          <a:bodyPr>
            <a:normAutofit/>
          </a:bodyPr>
          <a:lstStyle/>
          <a:p>
            <a:pPr algn="ctr">
              <a:buNone/>
            </a:pPr>
            <a:r>
              <a:rPr lang="en-US" dirty="0" smtClean="0"/>
              <a:t>Density = mass/volume</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smtClean="0"/>
          </a:p>
          <a:p>
            <a:pPr>
              <a:buNone/>
            </a:pPr>
            <a:endParaRPr lang="en-US" dirty="0" smtClean="0"/>
          </a:p>
        </p:txBody>
      </p:sp>
      <p:sp>
        <p:nvSpPr>
          <p:cNvPr id="3" name="Title 2"/>
          <p:cNvSpPr>
            <a:spLocks noGrp="1"/>
          </p:cNvSpPr>
          <p:nvPr>
            <p:ph type="title"/>
          </p:nvPr>
        </p:nvSpPr>
        <p:spPr/>
        <p:txBody>
          <a:bodyPr/>
          <a:lstStyle/>
          <a:p>
            <a:r>
              <a:rPr lang="en-US" dirty="0" smtClean="0"/>
              <a:t>Density</a:t>
            </a:r>
            <a:endParaRPr lang="en-US" dirty="0"/>
          </a:p>
        </p:txBody>
      </p:sp>
      <p:cxnSp>
        <p:nvCxnSpPr>
          <p:cNvPr id="10" name="Straight Arrow Connector 9"/>
          <p:cNvCxnSpPr/>
          <p:nvPr/>
        </p:nvCxnSpPr>
        <p:spPr>
          <a:xfrm flipV="1">
            <a:off x="3213100" y="2933700"/>
            <a:ext cx="2336800" cy="12700"/>
          </a:xfrm>
          <a:prstGeom prst="straightConnector1">
            <a:avLst/>
          </a:prstGeom>
          <a:ln w="30480" cap="flat">
            <a:solidFill>
              <a:schemeClr val="tx1"/>
            </a:solidFill>
            <a:prstDash val="solid"/>
            <a:tailEnd type="triangle" w="lg" len="lg"/>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962400" y="2564368"/>
            <a:ext cx="680370" cy="369332"/>
          </a:xfrm>
          <a:prstGeom prst="rect">
            <a:avLst/>
          </a:prstGeom>
          <a:noFill/>
        </p:spPr>
        <p:txBody>
          <a:bodyPr wrap="none" rtlCol="0">
            <a:spAutoFit/>
          </a:bodyPr>
          <a:lstStyle/>
          <a:p>
            <a:r>
              <a:rPr lang="en-US" dirty="0" smtClean="0"/>
              <a:t>Heat</a:t>
            </a:r>
            <a:endParaRPr lang="en-US" dirty="0"/>
          </a:p>
        </p:txBody>
      </p:sp>
      <p:pic>
        <p:nvPicPr>
          <p:cNvPr id="14" name="Picture 13"/>
          <p:cNvPicPr>
            <a:picLocks noChangeAspect="1"/>
          </p:cNvPicPr>
          <p:nvPr/>
        </p:nvPicPr>
        <p:blipFill>
          <a:blip r:embed="rId3"/>
          <a:stretch>
            <a:fillRect/>
          </a:stretch>
        </p:blipFill>
        <p:spPr>
          <a:xfrm>
            <a:off x="957625" y="2063706"/>
            <a:ext cx="1789357" cy="1610421"/>
          </a:xfrm>
          <a:prstGeom prst="rect">
            <a:avLst/>
          </a:prstGeom>
        </p:spPr>
      </p:pic>
      <p:sp>
        <p:nvSpPr>
          <p:cNvPr id="18" name="Oval 17"/>
          <p:cNvSpPr>
            <a:spLocks noChangeAspect="1"/>
          </p:cNvSpPr>
          <p:nvPr/>
        </p:nvSpPr>
        <p:spPr>
          <a:xfrm flipV="1">
            <a:off x="1250950" y="26035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a:spLocks noChangeAspect="1"/>
          </p:cNvSpPr>
          <p:nvPr/>
        </p:nvSpPr>
        <p:spPr>
          <a:xfrm flipV="1">
            <a:off x="1454150" y="27813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a:spLocks noChangeAspect="1"/>
          </p:cNvSpPr>
          <p:nvPr/>
        </p:nvSpPr>
        <p:spPr>
          <a:xfrm flipV="1">
            <a:off x="1250950" y="29781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a:spLocks noChangeAspect="1"/>
          </p:cNvSpPr>
          <p:nvPr/>
        </p:nvSpPr>
        <p:spPr>
          <a:xfrm flipV="1">
            <a:off x="1504318" y="30797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a:spLocks noChangeAspect="1"/>
          </p:cNvSpPr>
          <p:nvPr/>
        </p:nvSpPr>
        <p:spPr>
          <a:xfrm flipV="1">
            <a:off x="1250950" y="33147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a:spLocks noChangeAspect="1"/>
          </p:cNvSpPr>
          <p:nvPr/>
        </p:nvSpPr>
        <p:spPr>
          <a:xfrm flipV="1">
            <a:off x="1701800" y="33147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a:spLocks noChangeAspect="1"/>
          </p:cNvSpPr>
          <p:nvPr/>
        </p:nvSpPr>
        <p:spPr>
          <a:xfrm flipV="1">
            <a:off x="1651632" y="26035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a:spLocks noChangeAspect="1"/>
          </p:cNvSpPr>
          <p:nvPr/>
        </p:nvSpPr>
        <p:spPr>
          <a:xfrm flipV="1">
            <a:off x="1904368" y="26035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a:spLocks noChangeAspect="1"/>
          </p:cNvSpPr>
          <p:nvPr/>
        </p:nvSpPr>
        <p:spPr>
          <a:xfrm flipV="1">
            <a:off x="1956432" y="29083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a:spLocks noChangeAspect="1"/>
          </p:cNvSpPr>
          <p:nvPr/>
        </p:nvSpPr>
        <p:spPr>
          <a:xfrm flipV="1">
            <a:off x="1751968" y="29781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a:spLocks noChangeAspect="1"/>
          </p:cNvSpPr>
          <p:nvPr/>
        </p:nvSpPr>
        <p:spPr>
          <a:xfrm flipV="1">
            <a:off x="1804032" y="27559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a:spLocks noChangeAspect="1"/>
          </p:cNvSpPr>
          <p:nvPr/>
        </p:nvSpPr>
        <p:spPr>
          <a:xfrm flipV="1">
            <a:off x="2157104" y="33337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a:spLocks noChangeAspect="1"/>
          </p:cNvSpPr>
          <p:nvPr/>
        </p:nvSpPr>
        <p:spPr>
          <a:xfrm flipV="1">
            <a:off x="2209168" y="28829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a:spLocks noChangeAspect="1"/>
          </p:cNvSpPr>
          <p:nvPr/>
        </p:nvSpPr>
        <p:spPr>
          <a:xfrm flipV="1">
            <a:off x="2461904" y="25527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a:spLocks noChangeAspect="1"/>
          </p:cNvSpPr>
          <p:nvPr/>
        </p:nvSpPr>
        <p:spPr>
          <a:xfrm flipV="1">
            <a:off x="2361568" y="30797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a:spLocks noChangeAspect="1"/>
          </p:cNvSpPr>
          <p:nvPr/>
        </p:nvSpPr>
        <p:spPr>
          <a:xfrm flipV="1">
            <a:off x="2207272" y="26035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5" name="Picture 34"/>
          <p:cNvPicPr>
            <a:picLocks noChangeAspect="1"/>
          </p:cNvPicPr>
          <p:nvPr/>
        </p:nvPicPr>
        <p:blipFill>
          <a:blip r:embed="rId3"/>
          <a:stretch>
            <a:fillRect/>
          </a:stretch>
        </p:blipFill>
        <p:spPr>
          <a:xfrm>
            <a:off x="6178579" y="2103089"/>
            <a:ext cx="1789357" cy="1610421"/>
          </a:xfrm>
          <a:prstGeom prst="rect">
            <a:avLst/>
          </a:prstGeom>
        </p:spPr>
      </p:pic>
      <p:sp>
        <p:nvSpPr>
          <p:cNvPr id="36" name="Oval 35"/>
          <p:cNvSpPr>
            <a:spLocks noChangeAspect="1"/>
          </p:cNvSpPr>
          <p:nvPr/>
        </p:nvSpPr>
        <p:spPr>
          <a:xfrm flipV="1">
            <a:off x="6498557" y="2640317"/>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a:spLocks noChangeAspect="1"/>
          </p:cNvSpPr>
          <p:nvPr/>
        </p:nvSpPr>
        <p:spPr>
          <a:xfrm flipV="1">
            <a:off x="6701757" y="29845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a:spLocks noChangeAspect="1"/>
          </p:cNvSpPr>
          <p:nvPr/>
        </p:nvSpPr>
        <p:spPr>
          <a:xfrm flipV="1">
            <a:off x="6498557" y="3351517"/>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a:spLocks noChangeAspect="1"/>
          </p:cNvSpPr>
          <p:nvPr/>
        </p:nvSpPr>
        <p:spPr>
          <a:xfrm flipV="1">
            <a:off x="6949407" y="3351517"/>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a:spLocks noChangeAspect="1"/>
          </p:cNvSpPr>
          <p:nvPr/>
        </p:nvSpPr>
        <p:spPr>
          <a:xfrm flipV="1">
            <a:off x="6899239" y="2640317"/>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a:spLocks noChangeAspect="1"/>
          </p:cNvSpPr>
          <p:nvPr/>
        </p:nvSpPr>
        <p:spPr>
          <a:xfrm flipV="1">
            <a:off x="7709511" y="2589517"/>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a:spLocks noChangeAspect="1"/>
          </p:cNvSpPr>
          <p:nvPr/>
        </p:nvSpPr>
        <p:spPr>
          <a:xfrm flipV="1">
            <a:off x="7609175" y="3116567"/>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a:spLocks noChangeAspect="1"/>
          </p:cNvSpPr>
          <p:nvPr/>
        </p:nvSpPr>
        <p:spPr>
          <a:xfrm flipV="1">
            <a:off x="7454879" y="2640317"/>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a:spLocks noChangeAspect="1"/>
          </p:cNvSpPr>
          <p:nvPr/>
        </p:nvSpPr>
        <p:spPr>
          <a:xfrm flipV="1">
            <a:off x="2359672" y="27559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a:spLocks noChangeAspect="1"/>
          </p:cNvSpPr>
          <p:nvPr/>
        </p:nvSpPr>
        <p:spPr>
          <a:xfrm flipV="1">
            <a:off x="1604654" y="2274583"/>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a:spLocks noChangeAspect="1"/>
          </p:cNvSpPr>
          <p:nvPr/>
        </p:nvSpPr>
        <p:spPr>
          <a:xfrm flipV="1">
            <a:off x="1956432" y="2274583"/>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a:spLocks noChangeAspect="1"/>
          </p:cNvSpPr>
          <p:nvPr/>
        </p:nvSpPr>
        <p:spPr>
          <a:xfrm flipV="1">
            <a:off x="2512072" y="29083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Arrow Connector 57"/>
          <p:cNvCxnSpPr/>
          <p:nvPr/>
        </p:nvCxnSpPr>
        <p:spPr>
          <a:xfrm rot="10800000">
            <a:off x="3213100" y="2376183"/>
            <a:ext cx="2336800" cy="1588"/>
          </a:xfrm>
          <a:prstGeom prst="straightConnector1">
            <a:avLst/>
          </a:prstGeom>
          <a:ln w="62230" cap="flat">
            <a:solidFill>
              <a:schemeClr val="tx1"/>
            </a:solidFill>
            <a:prstDash val="solid"/>
            <a:tailEnd type="triangle" w="lg" len="lg"/>
          </a:ln>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3962400" y="2006851"/>
            <a:ext cx="966931" cy="369332"/>
          </a:xfrm>
          <a:prstGeom prst="rect">
            <a:avLst/>
          </a:prstGeom>
          <a:noFill/>
        </p:spPr>
        <p:txBody>
          <a:bodyPr wrap="none" rtlCol="0">
            <a:spAutoFit/>
          </a:bodyPr>
          <a:lstStyle/>
          <a:p>
            <a:r>
              <a:rPr lang="en-US" dirty="0" smtClean="0"/>
              <a:t>Density</a:t>
            </a:r>
            <a:endParaRPr lang="en-US" dirty="0"/>
          </a:p>
        </p:txBody>
      </p:sp>
      <p:cxnSp>
        <p:nvCxnSpPr>
          <p:cNvPr id="61" name="Straight Arrow Connector 60"/>
          <p:cNvCxnSpPr/>
          <p:nvPr/>
        </p:nvCxnSpPr>
        <p:spPr>
          <a:xfrm rot="10800000">
            <a:off x="3213102" y="3482421"/>
            <a:ext cx="2336798" cy="1589"/>
          </a:xfrm>
          <a:prstGeom prst="straightConnector1">
            <a:avLst/>
          </a:prstGeom>
          <a:ln w="30480" cap="flat">
            <a:solidFill>
              <a:schemeClr val="tx1"/>
            </a:solidFill>
            <a:prstDash val="solid"/>
            <a:tailEnd type="triangle" w="lg" len="lg"/>
          </a:ln>
        </p:spPr>
        <p:style>
          <a:lnRef idx="2">
            <a:schemeClr val="accent1"/>
          </a:lnRef>
          <a:fillRef idx="0">
            <a:schemeClr val="accent1"/>
          </a:fillRef>
          <a:effectRef idx="1">
            <a:schemeClr val="accent1"/>
          </a:effectRef>
          <a:fontRef idx="minor">
            <a:schemeClr val="tx1"/>
          </a:fontRef>
        </p:style>
      </p:cxnSp>
      <p:sp>
        <p:nvSpPr>
          <p:cNvPr id="62" name="TextBox 61"/>
          <p:cNvSpPr txBox="1"/>
          <p:nvPr/>
        </p:nvSpPr>
        <p:spPr>
          <a:xfrm>
            <a:off x="1151532" y="4300835"/>
            <a:ext cx="5006449" cy="830997"/>
          </a:xfrm>
          <a:prstGeom prst="rect">
            <a:avLst/>
          </a:prstGeom>
          <a:noFill/>
        </p:spPr>
        <p:txBody>
          <a:bodyPr wrap="none" rtlCol="0">
            <a:spAutoFit/>
          </a:bodyPr>
          <a:lstStyle/>
          <a:p>
            <a:r>
              <a:rPr lang="en-US" sz="2400" dirty="0" smtClean="0"/>
              <a:t>Warmer, fresher water is less dense</a:t>
            </a:r>
          </a:p>
          <a:p>
            <a:r>
              <a:rPr lang="en-US" sz="2400" dirty="0" smtClean="0"/>
              <a:t>&amp; floats  </a:t>
            </a:r>
            <a:endParaRPr lang="en-US" sz="2400" dirty="0"/>
          </a:p>
        </p:txBody>
      </p:sp>
      <p:pic>
        <p:nvPicPr>
          <p:cNvPr id="67" name="Picture 66"/>
          <p:cNvPicPr>
            <a:picLocks noChangeAspect="1"/>
          </p:cNvPicPr>
          <p:nvPr/>
        </p:nvPicPr>
        <p:blipFill>
          <a:blip r:embed="rId4"/>
          <a:srcRect l="55672" t="17009" r="19504"/>
          <a:stretch>
            <a:fillRect/>
          </a:stretch>
        </p:blipFill>
        <p:spPr>
          <a:xfrm>
            <a:off x="6949407" y="3608669"/>
            <a:ext cx="1611004" cy="3029599"/>
          </a:xfrm>
          <a:prstGeom prst="rect">
            <a:avLst/>
          </a:prstGeom>
        </p:spPr>
      </p:pic>
      <p:sp>
        <p:nvSpPr>
          <p:cNvPr id="68" name="Oval 67"/>
          <p:cNvSpPr>
            <a:spLocks noChangeAspect="1"/>
          </p:cNvSpPr>
          <p:nvPr/>
        </p:nvSpPr>
        <p:spPr>
          <a:xfrm flipV="1">
            <a:off x="8116543" y="59626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p:cNvSpPr>
            <a:spLocks noChangeAspect="1"/>
          </p:cNvSpPr>
          <p:nvPr/>
        </p:nvSpPr>
        <p:spPr>
          <a:xfrm flipV="1">
            <a:off x="7863807" y="61658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p:cNvSpPr>
            <a:spLocks noChangeAspect="1"/>
          </p:cNvSpPr>
          <p:nvPr/>
        </p:nvSpPr>
        <p:spPr>
          <a:xfrm flipV="1">
            <a:off x="7913975" y="59118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a:spLocks noChangeAspect="1"/>
          </p:cNvSpPr>
          <p:nvPr/>
        </p:nvSpPr>
        <p:spPr>
          <a:xfrm flipV="1">
            <a:off x="8168607" y="57086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a:spLocks noChangeAspect="1"/>
          </p:cNvSpPr>
          <p:nvPr/>
        </p:nvSpPr>
        <p:spPr>
          <a:xfrm flipV="1">
            <a:off x="8321007" y="58610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a:spLocks noChangeAspect="1"/>
          </p:cNvSpPr>
          <p:nvPr/>
        </p:nvSpPr>
        <p:spPr>
          <a:xfrm flipV="1">
            <a:off x="8409907" y="60261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a:spLocks noChangeAspect="1"/>
          </p:cNvSpPr>
          <p:nvPr/>
        </p:nvSpPr>
        <p:spPr>
          <a:xfrm flipV="1">
            <a:off x="8218775" y="61658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a:spLocks noChangeAspect="1"/>
          </p:cNvSpPr>
          <p:nvPr/>
        </p:nvSpPr>
        <p:spPr>
          <a:xfrm flipV="1">
            <a:off x="7254207" y="61150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a:spLocks noChangeAspect="1"/>
          </p:cNvSpPr>
          <p:nvPr/>
        </p:nvSpPr>
        <p:spPr>
          <a:xfrm flipV="1">
            <a:off x="7456775" y="57594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Oval 76"/>
          <p:cNvSpPr>
            <a:spLocks noChangeAspect="1"/>
          </p:cNvSpPr>
          <p:nvPr/>
        </p:nvSpPr>
        <p:spPr>
          <a:xfrm flipV="1">
            <a:off x="7354543" y="59118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p:cNvSpPr>
            <a:spLocks noChangeAspect="1"/>
          </p:cNvSpPr>
          <p:nvPr/>
        </p:nvSpPr>
        <p:spPr>
          <a:xfrm flipV="1">
            <a:off x="7506943" y="60642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Oval 78"/>
          <p:cNvSpPr>
            <a:spLocks noChangeAspect="1"/>
          </p:cNvSpPr>
          <p:nvPr/>
        </p:nvSpPr>
        <p:spPr>
          <a:xfrm flipV="1">
            <a:off x="7659343" y="62166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p:cNvSpPr>
            <a:spLocks noChangeAspect="1"/>
          </p:cNvSpPr>
          <p:nvPr/>
        </p:nvSpPr>
        <p:spPr>
          <a:xfrm flipV="1">
            <a:off x="7811743" y="63690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p:cNvSpPr>
            <a:spLocks noChangeAspect="1"/>
          </p:cNvSpPr>
          <p:nvPr/>
        </p:nvSpPr>
        <p:spPr>
          <a:xfrm flipV="1">
            <a:off x="7049743" y="56070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p:cNvSpPr>
            <a:spLocks noChangeAspect="1"/>
          </p:cNvSpPr>
          <p:nvPr/>
        </p:nvSpPr>
        <p:spPr>
          <a:xfrm flipV="1">
            <a:off x="7659343" y="59626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p:cNvSpPr>
            <a:spLocks noChangeAspect="1"/>
          </p:cNvSpPr>
          <p:nvPr/>
        </p:nvSpPr>
        <p:spPr>
          <a:xfrm flipV="1">
            <a:off x="7049743" y="59118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Oval 83"/>
          <p:cNvSpPr>
            <a:spLocks noChangeAspect="1"/>
          </p:cNvSpPr>
          <p:nvPr/>
        </p:nvSpPr>
        <p:spPr>
          <a:xfrm flipV="1">
            <a:off x="7506943" y="60642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84"/>
          <p:cNvSpPr>
            <a:spLocks noChangeAspect="1"/>
          </p:cNvSpPr>
          <p:nvPr/>
        </p:nvSpPr>
        <p:spPr>
          <a:xfrm flipV="1">
            <a:off x="7202143" y="57594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p:cNvSpPr>
            <a:spLocks noChangeAspect="1"/>
          </p:cNvSpPr>
          <p:nvPr/>
        </p:nvSpPr>
        <p:spPr>
          <a:xfrm flipV="1">
            <a:off x="7406607" y="62674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p:cNvSpPr>
            <a:spLocks noChangeAspect="1"/>
          </p:cNvSpPr>
          <p:nvPr/>
        </p:nvSpPr>
        <p:spPr>
          <a:xfrm flipV="1">
            <a:off x="8103211" y="47117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a:spLocks noChangeAspect="1"/>
          </p:cNvSpPr>
          <p:nvPr/>
        </p:nvSpPr>
        <p:spPr>
          <a:xfrm flipV="1">
            <a:off x="8409907" y="55054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a:spLocks noChangeAspect="1"/>
          </p:cNvSpPr>
          <p:nvPr/>
        </p:nvSpPr>
        <p:spPr>
          <a:xfrm flipV="1">
            <a:off x="7848579" y="42545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a:spLocks noChangeAspect="1"/>
          </p:cNvSpPr>
          <p:nvPr/>
        </p:nvSpPr>
        <p:spPr>
          <a:xfrm flipV="1">
            <a:off x="8373071" y="42545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a:spLocks noChangeAspect="1"/>
          </p:cNvSpPr>
          <p:nvPr/>
        </p:nvSpPr>
        <p:spPr>
          <a:xfrm flipV="1">
            <a:off x="7948915" y="6536668"/>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p:cNvSpPr>
            <a:spLocks noChangeAspect="1"/>
          </p:cNvSpPr>
          <p:nvPr/>
        </p:nvSpPr>
        <p:spPr>
          <a:xfrm flipV="1">
            <a:off x="8460075" y="46101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p:cNvSpPr>
            <a:spLocks noChangeAspect="1"/>
          </p:cNvSpPr>
          <p:nvPr/>
        </p:nvSpPr>
        <p:spPr>
          <a:xfrm flipV="1">
            <a:off x="8103211" y="63690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93"/>
          <p:cNvSpPr>
            <a:spLocks noChangeAspect="1"/>
          </p:cNvSpPr>
          <p:nvPr/>
        </p:nvSpPr>
        <p:spPr>
          <a:xfrm flipV="1">
            <a:off x="7559007" y="64706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p:cNvSpPr>
            <a:spLocks noChangeAspect="1"/>
          </p:cNvSpPr>
          <p:nvPr/>
        </p:nvSpPr>
        <p:spPr>
          <a:xfrm flipV="1">
            <a:off x="8371175" y="62674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p:cNvSpPr>
            <a:spLocks noChangeAspect="1"/>
          </p:cNvSpPr>
          <p:nvPr/>
        </p:nvSpPr>
        <p:spPr>
          <a:xfrm flipV="1">
            <a:off x="7443443" y="45085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96"/>
          <p:cNvSpPr>
            <a:spLocks noChangeAspect="1"/>
          </p:cNvSpPr>
          <p:nvPr/>
        </p:nvSpPr>
        <p:spPr>
          <a:xfrm flipV="1">
            <a:off x="8357843" y="64706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p:cNvSpPr>
            <a:spLocks noChangeAspect="1"/>
          </p:cNvSpPr>
          <p:nvPr/>
        </p:nvSpPr>
        <p:spPr>
          <a:xfrm flipV="1">
            <a:off x="7763471" y="57086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p:cNvSpPr>
            <a:spLocks noChangeAspect="1"/>
          </p:cNvSpPr>
          <p:nvPr/>
        </p:nvSpPr>
        <p:spPr>
          <a:xfrm flipV="1">
            <a:off x="7036411" y="42037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a:spLocks noChangeAspect="1"/>
          </p:cNvSpPr>
          <p:nvPr/>
        </p:nvSpPr>
        <p:spPr>
          <a:xfrm flipV="1">
            <a:off x="7646011" y="48133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p:cNvSpPr>
            <a:spLocks noChangeAspect="1"/>
          </p:cNvSpPr>
          <p:nvPr/>
        </p:nvSpPr>
        <p:spPr>
          <a:xfrm flipV="1">
            <a:off x="6999575" y="61658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a:spLocks noChangeAspect="1"/>
          </p:cNvSpPr>
          <p:nvPr/>
        </p:nvSpPr>
        <p:spPr>
          <a:xfrm flipV="1">
            <a:off x="6999575" y="50673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p:cNvSpPr>
            <a:spLocks noChangeAspect="1"/>
          </p:cNvSpPr>
          <p:nvPr/>
        </p:nvSpPr>
        <p:spPr>
          <a:xfrm flipV="1">
            <a:off x="7150079" y="64198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Oval 104"/>
          <p:cNvSpPr>
            <a:spLocks noChangeAspect="1"/>
          </p:cNvSpPr>
          <p:nvPr/>
        </p:nvSpPr>
        <p:spPr>
          <a:xfrm flipV="1">
            <a:off x="7443443" y="52768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105"/>
          <p:cNvSpPr>
            <a:spLocks noChangeAspect="1"/>
          </p:cNvSpPr>
          <p:nvPr/>
        </p:nvSpPr>
        <p:spPr>
          <a:xfrm flipV="1">
            <a:off x="7917768" y="52260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a:spLocks noChangeAspect="1"/>
          </p:cNvSpPr>
          <p:nvPr/>
        </p:nvSpPr>
        <p:spPr>
          <a:xfrm flipV="1">
            <a:off x="8322903" y="522605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a:spLocks noChangeAspect="1"/>
          </p:cNvSpPr>
          <p:nvPr/>
        </p:nvSpPr>
        <p:spPr>
          <a:xfrm flipV="1">
            <a:off x="7252311" y="4762500"/>
            <a:ext cx="100336" cy="10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9" name="Straight Arrow Connector 108"/>
          <p:cNvCxnSpPr/>
          <p:nvPr/>
        </p:nvCxnSpPr>
        <p:spPr>
          <a:xfrm>
            <a:off x="6178579" y="4508500"/>
            <a:ext cx="1087552" cy="1588"/>
          </a:xfrm>
          <a:prstGeom prst="straightConnector1">
            <a:avLst/>
          </a:prstGeom>
          <a:ln w="30480" cap="flat">
            <a:solidFill>
              <a:schemeClr val="tx1"/>
            </a:solidFill>
            <a:prstDash val="solid"/>
            <a:tailEnd type="triangle" w="lg" len="lg"/>
          </a:ln>
        </p:spPr>
        <p:style>
          <a:lnRef idx="2">
            <a:schemeClr val="accent1"/>
          </a:lnRef>
          <a:fillRef idx="0">
            <a:schemeClr val="accent1"/>
          </a:fillRef>
          <a:effectRef idx="1">
            <a:schemeClr val="accent1"/>
          </a:effectRef>
          <a:fontRef idx="minor">
            <a:schemeClr val="tx1"/>
          </a:fontRef>
        </p:style>
      </p:cxnSp>
      <p:cxnSp>
        <p:nvCxnSpPr>
          <p:cNvPr id="112" name="Straight Arrow Connector 111"/>
          <p:cNvCxnSpPr/>
          <p:nvPr/>
        </p:nvCxnSpPr>
        <p:spPr>
          <a:xfrm>
            <a:off x="6157981" y="6127750"/>
            <a:ext cx="1087552" cy="1588"/>
          </a:xfrm>
          <a:prstGeom prst="straightConnector1">
            <a:avLst/>
          </a:prstGeom>
          <a:ln w="30480" cap="flat">
            <a:solidFill>
              <a:schemeClr val="tx1"/>
            </a:solidFill>
            <a:prstDash val="solid"/>
            <a:tailEnd type="triangle" w="lg" len="lg"/>
          </a:ln>
        </p:spPr>
        <p:style>
          <a:lnRef idx="2">
            <a:schemeClr val="accent1"/>
          </a:lnRef>
          <a:fillRef idx="0">
            <a:schemeClr val="accent1"/>
          </a:fillRef>
          <a:effectRef idx="1">
            <a:schemeClr val="accent1"/>
          </a:effectRef>
          <a:fontRef idx="minor">
            <a:schemeClr val="tx1"/>
          </a:fontRef>
        </p:style>
      </p:cxnSp>
      <p:sp>
        <p:nvSpPr>
          <p:cNvPr id="113" name="TextBox 112"/>
          <p:cNvSpPr txBox="1"/>
          <p:nvPr/>
        </p:nvSpPr>
        <p:spPr>
          <a:xfrm>
            <a:off x="3975100" y="3149600"/>
            <a:ext cx="966931" cy="369332"/>
          </a:xfrm>
          <a:prstGeom prst="rect">
            <a:avLst/>
          </a:prstGeom>
          <a:noFill/>
        </p:spPr>
        <p:txBody>
          <a:bodyPr wrap="none" rtlCol="0">
            <a:spAutoFit/>
          </a:bodyPr>
          <a:lstStyle/>
          <a:p>
            <a:r>
              <a:rPr lang="en-US" dirty="0" smtClean="0"/>
              <a:t>Salinity</a:t>
            </a:r>
            <a:endParaRPr lang="en-US" dirty="0"/>
          </a:p>
        </p:txBody>
      </p:sp>
      <p:sp>
        <p:nvSpPr>
          <p:cNvPr id="114" name="TextBox 113"/>
          <p:cNvSpPr txBox="1"/>
          <p:nvPr/>
        </p:nvSpPr>
        <p:spPr>
          <a:xfrm>
            <a:off x="1114064" y="5602585"/>
            <a:ext cx="4876755" cy="830997"/>
          </a:xfrm>
          <a:prstGeom prst="rect">
            <a:avLst/>
          </a:prstGeom>
          <a:noFill/>
        </p:spPr>
        <p:txBody>
          <a:bodyPr wrap="none" rtlCol="0">
            <a:spAutoFit/>
          </a:bodyPr>
          <a:lstStyle/>
          <a:p>
            <a:r>
              <a:rPr lang="en-US" sz="2400" dirty="0" smtClean="0"/>
              <a:t>Colder, saltier water is more dense</a:t>
            </a:r>
          </a:p>
          <a:p>
            <a:r>
              <a:rPr lang="en-US" sz="2400" dirty="0" smtClean="0"/>
              <a:t>&amp; sinks  </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eorgia"/>
                <a:cs typeface="Georgia"/>
              </a:rPr>
              <a:t>Temperature</a:t>
            </a:r>
            <a:r>
              <a:rPr lang="en-US" dirty="0" smtClean="0"/>
              <a:t> </a:t>
            </a:r>
            <a:r>
              <a:rPr lang="en-US" dirty="0" smtClean="0">
                <a:latin typeface="Georgia"/>
                <a:cs typeface="Georgia"/>
              </a:rPr>
              <a:t>Profile</a:t>
            </a:r>
          </a:p>
        </p:txBody>
      </p:sp>
      <p:pic>
        <p:nvPicPr>
          <p:cNvPr id="4" name="Picture 3"/>
          <p:cNvPicPr>
            <a:picLocks noChangeAspect="1"/>
          </p:cNvPicPr>
          <p:nvPr/>
        </p:nvPicPr>
        <p:blipFill>
          <a:blip r:embed="rId3"/>
          <a:stretch>
            <a:fillRect/>
          </a:stretch>
        </p:blipFill>
        <p:spPr>
          <a:xfrm>
            <a:off x="2666999" y="1560128"/>
            <a:ext cx="4083581" cy="497516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dirty="0" smtClean="0"/>
              <a:t>If the only difference between these layers is temperature, which is coldest?</a:t>
            </a:r>
          </a:p>
          <a:p>
            <a:r>
              <a:rPr lang="en-US" dirty="0" smtClean="0"/>
              <a:t>Which is the warmest?</a:t>
            </a:r>
            <a:endParaRPr lang="en-US" dirty="0"/>
          </a:p>
        </p:txBody>
      </p:sp>
      <p:sp>
        <p:nvSpPr>
          <p:cNvPr id="2" name="Title 1"/>
          <p:cNvSpPr>
            <a:spLocks noGrp="1"/>
          </p:cNvSpPr>
          <p:nvPr>
            <p:ph type="title"/>
          </p:nvPr>
        </p:nvSpPr>
        <p:spPr/>
        <p:txBody>
          <a:bodyPr>
            <a:normAutofit/>
          </a:bodyPr>
          <a:lstStyle/>
          <a:p>
            <a:r>
              <a:rPr lang="en-US" dirty="0" smtClean="0">
                <a:latin typeface="Georgia"/>
                <a:cs typeface="Georgia"/>
              </a:rPr>
              <a:t>Temperature</a:t>
            </a:r>
            <a:endParaRPr lang="en-US" dirty="0">
              <a:latin typeface="Georgia"/>
              <a:cs typeface="Georgia"/>
            </a:endParaRPr>
          </a:p>
        </p:txBody>
      </p:sp>
      <p:pic>
        <p:nvPicPr>
          <p:cNvPr id="6" name="Picture 5"/>
          <p:cNvPicPr>
            <a:picLocks noChangeAspect="1"/>
          </p:cNvPicPr>
          <p:nvPr/>
        </p:nvPicPr>
        <p:blipFill>
          <a:blip r:embed="rId3"/>
          <a:stretch>
            <a:fillRect/>
          </a:stretch>
        </p:blipFill>
        <p:spPr>
          <a:xfrm>
            <a:off x="5983414" y="2235200"/>
            <a:ext cx="2303336" cy="43053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None/>
            </a:pPr>
            <a:endParaRPr lang="en-US" dirty="0" smtClean="0"/>
          </a:p>
          <a:p>
            <a:pPr>
              <a:buNone/>
            </a:pPr>
            <a:endParaRPr lang="en-US" dirty="0"/>
          </a:p>
        </p:txBody>
      </p:sp>
      <p:sp>
        <p:nvSpPr>
          <p:cNvPr id="2" name="Title 1"/>
          <p:cNvSpPr>
            <a:spLocks noGrp="1"/>
          </p:cNvSpPr>
          <p:nvPr>
            <p:ph type="title"/>
          </p:nvPr>
        </p:nvSpPr>
        <p:spPr/>
        <p:txBody>
          <a:bodyPr/>
          <a:lstStyle/>
          <a:p>
            <a:r>
              <a:rPr lang="en-US" dirty="0" smtClean="0">
                <a:latin typeface="Georgia"/>
                <a:cs typeface="Georgia"/>
              </a:rPr>
              <a:t>Oxygen </a:t>
            </a:r>
            <a:endParaRPr lang="en-US" dirty="0">
              <a:latin typeface="Georgia"/>
              <a:cs typeface="Georgia"/>
            </a:endParaRPr>
          </a:p>
        </p:txBody>
      </p:sp>
      <p:pic>
        <p:nvPicPr>
          <p:cNvPr id="4" name="Picture 3"/>
          <p:cNvPicPr>
            <a:picLocks noChangeAspect="1"/>
          </p:cNvPicPr>
          <p:nvPr/>
        </p:nvPicPr>
        <p:blipFill>
          <a:blip r:embed="rId3"/>
          <a:stretch>
            <a:fillRect/>
          </a:stretch>
        </p:blipFill>
        <p:spPr>
          <a:xfrm>
            <a:off x="2183130" y="1645580"/>
            <a:ext cx="4777740" cy="45720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dirty="0" smtClean="0"/>
              <a:t> Phytoplankton near the surface produce oxygen</a:t>
            </a:r>
          </a:p>
          <a:p>
            <a:endParaRPr lang="en-US" dirty="0" smtClean="0"/>
          </a:p>
          <a:p>
            <a:r>
              <a:rPr lang="en-US" dirty="0" smtClean="0"/>
              <a:t>Mixing from the air also brings oxygen into surface waters</a:t>
            </a:r>
          </a:p>
          <a:p>
            <a:endParaRPr lang="en-US" dirty="0" smtClean="0"/>
          </a:p>
          <a:p>
            <a:r>
              <a:rPr lang="en-US" dirty="0" smtClean="0"/>
              <a:t>Animals use the oxygen for respiration in deeper waters</a:t>
            </a:r>
          </a:p>
          <a:p>
            <a:pPr>
              <a:buNone/>
            </a:pPr>
            <a:endParaRPr lang="en-US" dirty="0" smtClean="0"/>
          </a:p>
          <a:p>
            <a:pPr>
              <a:buNone/>
            </a:pPr>
            <a:endParaRPr lang="en-US" dirty="0"/>
          </a:p>
        </p:txBody>
      </p:sp>
      <p:sp>
        <p:nvSpPr>
          <p:cNvPr id="2" name="Title 1"/>
          <p:cNvSpPr>
            <a:spLocks noGrp="1"/>
          </p:cNvSpPr>
          <p:nvPr>
            <p:ph type="title"/>
          </p:nvPr>
        </p:nvSpPr>
        <p:spPr/>
        <p:txBody>
          <a:bodyPr/>
          <a:lstStyle/>
          <a:p>
            <a:r>
              <a:rPr lang="en-US" dirty="0" smtClean="0">
                <a:latin typeface="Georgia"/>
                <a:cs typeface="Georgia"/>
              </a:rPr>
              <a:t>Oxygen </a:t>
            </a:r>
            <a:endParaRPr lang="en-US" dirty="0">
              <a:latin typeface="Georgia"/>
              <a:cs typeface="Georgi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Georgia"/>
                <a:cs typeface="Georgia"/>
              </a:rPr>
              <a:t>Chlorophyll</a:t>
            </a:r>
            <a:endParaRPr lang="en-US" dirty="0">
              <a:latin typeface="Georgia"/>
              <a:cs typeface="Georgia"/>
            </a:endParaRPr>
          </a:p>
        </p:txBody>
      </p:sp>
      <p:sp>
        <p:nvSpPr>
          <p:cNvPr id="6" name="TextBox 5"/>
          <p:cNvSpPr txBox="1"/>
          <p:nvPr/>
        </p:nvSpPr>
        <p:spPr>
          <a:xfrm>
            <a:off x="486024" y="5630288"/>
            <a:ext cx="8171953" cy="523220"/>
          </a:xfrm>
          <a:prstGeom prst="rect">
            <a:avLst/>
          </a:prstGeom>
          <a:noFill/>
        </p:spPr>
        <p:txBody>
          <a:bodyPr wrap="none" rtlCol="0">
            <a:spAutoFit/>
          </a:bodyPr>
          <a:lstStyle/>
          <a:p>
            <a:pPr algn="ctr"/>
            <a:r>
              <a:rPr lang="en-US" sz="2800" b="1" dirty="0" smtClean="0"/>
              <a:t>Why is peak chlorophyll below the surface? </a:t>
            </a:r>
            <a:endParaRPr lang="en-US" sz="2800" b="1" dirty="0"/>
          </a:p>
        </p:txBody>
      </p:sp>
      <p:grpSp>
        <p:nvGrpSpPr>
          <p:cNvPr id="7" name="Group 6"/>
          <p:cNvGrpSpPr>
            <a:grpSpLocks noChangeAspect="1"/>
          </p:cNvGrpSpPr>
          <p:nvPr/>
        </p:nvGrpSpPr>
        <p:grpSpPr>
          <a:xfrm>
            <a:off x="5118230" y="1292134"/>
            <a:ext cx="2362070" cy="4338154"/>
            <a:chOff x="965410" y="-3581400"/>
            <a:chExt cx="2717590" cy="4991100"/>
          </a:xfrm>
        </p:grpSpPr>
        <p:pic>
          <p:nvPicPr>
            <p:cNvPr id="4" name="Picture 3"/>
            <p:cNvPicPr>
              <a:picLocks noChangeAspect="1"/>
            </p:cNvPicPr>
            <p:nvPr/>
          </p:nvPicPr>
          <p:blipFill>
            <a:blip r:embed="rId3"/>
            <a:srcRect r="64874" b="51601"/>
            <a:stretch>
              <a:fillRect/>
            </a:stretch>
          </p:blipFill>
          <p:spPr>
            <a:xfrm>
              <a:off x="965410" y="-3581400"/>
              <a:ext cx="2590590" cy="4991100"/>
            </a:xfrm>
            <a:prstGeom prst="rect">
              <a:avLst/>
            </a:prstGeom>
          </p:spPr>
        </p:pic>
        <p:pic>
          <p:nvPicPr>
            <p:cNvPr id="5" name="Picture 4"/>
            <p:cNvPicPr>
              <a:picLocks noChangeAspect="1"/>
            </p:cNvPicPr>
            <p:nvPr/>
          </p:nvPicPr>
          <p:blipFill>
            <a:blip r:embed="rId3"/>
            <a:srcRect l="38486" r="32067" b="51601"/>
            <a:stretch>
              <a:fillRect/>
            </a:stretch>
          </p:blipFill>
          <p:spPr>
            <a:xfrm>
              <a:off x="1511300" y="-3581400"/>
              <a:ext cx="2171700" cy="4991100"/>
            </a:xfrm>
            <a:prstGeom prst="rect">
              <a:avLst/>
            </a:prstGeom>
          </p:spPr>
        </p:pic>
      </p:grpSp>
      <p:pic>
        <p:nvPicPr>
          <p:cNvPr id="8" name="Picture 7"/>
          <p:cNvPicPr>
            <a:picLocks noChangeAspect="1"/>
          </p:cNvPicPr>
          <p:nvPr/>
        </p:nvPicPr>
        <p:blipFill>
          <a:blip r:embed="rId4"/>
          <a:srcRect t="15172"/>
          <a:stretch>
            <a:fillRect/>
          </a:stretch>
        </p:blipFill>
        <p:spPr>
          <a:xfrm>
            <a:off x="847852" y="2070100"/>
            <a:ext cx="3010365" cy="26543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8378952" cy="4525963"/>
          </a:xfrm>
        </p:spPr>
        <p:txBody>
          <a:bodyPr/>
          <a:lstStyle/>
          <a:p>
            <a:r>
              <a:rPr lang="en-US" dirty="0" smtClean="0"/>
              <a:t>taken up by phytoplankton near the surface </a:t>
            </a:r>
            <a:endParaRPr lang="en-US" dirty="0"/>
          </a:p>
        </p:txBody>
      </p:sp>
      <p:sp>
        <p:nvSpPr>
          <p:cNvPr id="2" name="Title 1"/>
          <p:cNvSpPr>
            <a:spLocks noGrp="1"/>
          </p:cNvSpPr>
          <p:nvPr>
            <p:ph type="title"/>
          </p:nvPr>
        </p:nvSpPr>
        <p:spPr/>
        <p:txBody>
          <a:bodyPr/>
          <a:lstStyle/>
          <a:p>
            <a:r>
              <a:rPr lang="en-US" dirty="0" smtClean="0">
                <a:latin typeface="Georgia"/>
                <a:cs typeface="Georgia"/>
              </a:rPr>
              <a:t>Nutrients</a:t>
            </a:r>
            <a:endParaRPr lang="en-US" dirty="0">
              <a:latin typeface="Georgia"/>
              <a:cs typeface="Georgia"/>
            </a:endParaRPr>
          </a:p>
        </p:txBody>
      </p:sp>
      <p:pic>
        <p:nvPicPr>
          <p:cNvPr id="5" name="Picture 4"/>
          <p:cNvPicPr>
            <a:picLocks noChangeAspect="1"/>
          </p:cNvPicPr>
          <p:nvPr/>
        </p:nvPicPr>
        <p:blipFill>
          <a:blip r:embed="rId3"/>
          <a:srcRect t="2894"/>
          <a:stretch>
            <a:fillRect/>
          </a:stretch>
        </p:blipFill>
        <p:spPr>
          <a:xfrm>
            <a:off x="1692734" y="2095500"/>
            <a:ext cx="2546955" cy="4606298"/>
          </a:xfrm>
          <a:prstGeom prst="rect">
            <a:avLst/>
          </a:prstGeom>
        </p:spPr>
      </p:pic>
      <p:pic>
        <p:nvPicPr>
          <p:cNvPr id="6" name="Picture 5"/>
          <p:cNvPicPr>
            <a:picLocks noChangeAspect="1"/>
          </p:cNvPicPr>
          <p:nvPr/>
        </p:nvPicPr>
        <p:blipFill>
          <a:blip r:embed="rId4"/>
          <a:stretch>
            <a:fillRect/>
          </a:stretch>
        </p:blipFill>
        <p:spPr>
          <a:xfrm>
            <a:off x="4986274" y="2070100"/>
            <a:ext cx="2455926" cy="459911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Zones in the ocean</a:t>
            </a:r>
            <a:endParaRPr lang="en-US" dirty="0"/>
          </a:p>
        </p:txBody>
      </p:sp>
      <p:pic>
        <p:nvPicPr>
          <p:cNvPr id="5" name="Picture 4"/>
          <p:cNvPicPr>
            <a:picLocks noChangeAspect="1"/>
          </p:cNvPicPr>
          <p:nvPr/>
        </p:nvPicPr>
        <p:blipFill>
          <a:blip r:embed="rId3"/>
          <a:stretch>
            <a:fillRect/>
          </a:stretch>
        </p:blipFill>
        <p:spPr>
          <a:xfrm>
            <a:off x="1055209" y="1611714"/>
            <a:ext cx="7033582" cy="448733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lvl="1"/>
            <a:endParaRPr lang="en-US" dirty="0" smtClean="0"/>
          </a:p>
          <a:p>
            <a:pPr lvl="1"/>
            <a:r>
              <a:rPr lang="en-US" dirty="0" smtClean="0"/>
              <a:t>The ocean is stratified</a:t>
            </a:r>
          </a:p>
          <a:p>
            <a:pPr lvl="1"/>
            <a:r>
              <a:rPr lang="en-US" dirty="0" smtClean="0"/>
              <a:t>Temperature decreases with depth</a:t>
            </a:r>
          </a:p>
          <a:p>
            <a:pPr lvl="1"/>
            <a:r>
              <a:rPr lang="en-US" dirty="0" smtClean="0"/>
              <a:t>Oxygen concentration decreases with depth</a:t>
            </a:r>
          </a:p>
          <a:p>
            <a:pPr lvl="1"/>
            <a:r>
              <a:rPr lang="en-US" dirty="0" smtClean="0"/>
              <a:t>Chlorophyll has a maximum a little below the surface</a:t>
            </a:r>
          </a:p>
          <a:p>
            <a:pPr lvl="1"/>
            <a:r>
              <a:rPr lang="en-US" dirty="0" smtClean="0"/>
              <a:t>Nutrient levels increase with depth</a:t>
            </a:r>
          </a:p>
          <a:p>
            <a:pPr lvl="1"/>
            <a:endParaRPr lang="en-US" dirty="0" smtClean="0"/>
          </a:p>
          <a:p>
            <a:pPr lvl="1"/>
            <a:endParaRPr lang="en-US" dirty="0" smtClean="0"/>
          </a:p>
          <a:p>
            <a:pPr lvl="1"/>
            <a:endParaRPr lang="en-US" dirty="0" smtClean="0"/>
          </a:p>
          <a:p>
            <a:pPr lvl="1"/>
            <a:endParaRPr lang="en-US" dirty="0"/>
          </a:p>
        </p:txBody>
      </p:sp>
      <p:sp>
        <p:nvSpPr>
          <p:cNvPr id="3" name="Title 2"/>
          <p:cNvSpPr>
            <a:spLocks noGrp="1"/>
          </p:cNvSpPr>
          <p:nvPr>
            <p:ph type="title"/>
          </p:nvPr>
        </p:nvSpPr>
        <p:spPr/>
        <p:txBody>
          <a:bodyPr/>
          <a:lstStyle/>
          <a:p>
            <a:r>
              <a:rPr lang="en-US" dirty="0" smtClean="0"/>
              <a:t>Conclusions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dirty="0"/>
          </a:p>
        </p:txBody>
      </p:sp>
      <p:sp>
        <p:nvSpPr>
          <p:cNvPr id="2" name="Title 1"/>
          <p:cNvSpPr>
            <a:spLocks noGrp="1"/>
          </p:cNvSpPr>
          <p:nvPr>
            <p:ph type="title"/>
          </p:nvPr>
        </p:nvSpPr>
        <p:spPr/>
        <p:txBody>
          <a:bodyPr>
            <a:normAutofit/>
          </a:bodyPr>
          <a:lstStyle/>
          <a:p>
            <a:r>
              <a:rPr lang="en-US" dirty="0" smtClean="0">
                <a:latin typeface="Georgia"/>
                <a:cs typeface="Georgia"/>
              </a:rPr>
              <a:t>Your assignment: Be an Oceanographer</a:t>
            </a:r>
            <a:endParaRPr lang="en-US" dirty="0">
              <a:latin typeface="Georgia"/>
              <a:cs typeface="Georgia"/>
            </a:endParaRPr>
          </a:p>
        </p:txBody>
      </p:sp>
      <p:pic>
        <p:nvPicPr>
          <p:cNvPr id="5" name="Picture 4"/>
          <p:cNvPicPr>
            <a:picLocks noChangeAspect="1"/>
          </p:cNvPicPr>
          <p:nvPr/>
        </p:nvPicPr>
        <p:blipFill>
          <a:blip r:embed="rId3"/>
          <a:stretch>
            <a:fillRect/>
          </a:stretch>
        </p:blipFill>
        <p:spPr>
          <a:xfrm>
            <a:off x="5688627" y="1582805"/>
            <a:ext cx="3020456" cy="4027275"/>
          </a:xfrm>
          <a:prstGeom prst="rect">
            <a:avLst/>
          </a:prstGeom>
        </p:spPr>
      </p:pic>
      <p:pic>
        <p:nvPicPr>
          <p:cNvPr id="6" name="Picture 5"/>
          <p:cNvPicPr>
            <a:picLocks noChangeAspect="1"/>
          </p:cNvPicPr>
          <p:nvPr/>
        </p:nvPicPr>
        <p:blipFill>
          <a:blip r:embed="rId4"/>
          <a:srcRect t="15766" r="13527"/>
          <a:stretch>
            <a:fillRect/>
          </a:stretch>
        </p:blipFill>
        <p:spPr>
          <a:xfrm>
            <a:off x="1275972" y="3503648"/>
            <a:ext cx="5199034" cy="3354352"/>
          </a:xfrm>
          <a:prstGeom prst="rect">
            <a:avLst/>
          </a:prstGeom>
        </p:spPr>
      </p:pic>
      <p:pic>
        <p:nvPicPr>
          <p:cNvPr id="4" name="Picture 3"/>
          <p:cNvPicPr>
            <a:picLocks noChangeAspect="1"/>
          </p:cNvPicPr>
          <p:nvPr/>
        </p:nvPicPr>
        <p:blipFill>
          <a:blip r:embed="rId5"/>
          <a:srcRect b="20684"/>
          <a:stretch>
            <a:fillRect/>
          </a:stretch>
        </p:blipFill>
        <p:spPr>
          <a:xfrm>
            <a:off x="457200" y="1500628"/>
            <a:ext cx="4195263" cy="2495639"/>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51000"/>
          </a:blip>
          <a:stretch>
            <a:fillRect/>
          </a:stretch>
        </p:blipFill>
        <p:spPr>
          <a:xfrm>
            <a:off x="0" y="0"/>
            <a:ext cx="9144000" cy="6858000"/>
          </a:xfrm>
          <a:prstGeom prst="rect">
            <a:avLst/>
          </a:prstGeom>
        </p:spPr>
      </p:pic>
      <p:sp>
        <p:nvSpPr>
          <p:cNvPr id="3" name="Content Placeholder 2"/>
          <p:cNvSpPr>
            <a:spLocks noGrp="1"/>
          </p:cNvSpPr>
          <p:nvPr>
            <p:ph sz="quarter" idx="1"/>
          </p:nvPr>
        </p:nvSpPr>
        <p:spPr/>
        <p:txBody>
          <a:bodyPr/>
          <a:lstStyle/>
          <a:p>
            <a:pPr>
              <a:buNone/>
            </a:pPr>
            <a:r>
              <a:rPr lang="en-US" dirty="0" smtClean="0"/>
              <a:t>Plot real data to see how temperature, nitrate (an important nutrient), chlorophyll, and oxygen all change with depth</a:t>
            </a:r>
          </a:p>
          <a:p>
            <a:pPr>
              <a:buNone/>
            </a:pPr>
            <a:endParaRPr lang="en-US" dirty="0"/>
          </a:p>
        </p:txBody>
      </p:sp>
      <p:sp>
        <p:nvSpPr>
          <p:cNvPr id="2" name="Title 1"/>
          <p:cNvSpPr>
            <a:spLocks noGrp="1"/>
          </p:cNvSpPr>
          <p:nvPr>
            <p:ph type="title"/>
          </p:nvPr>
        </p:nvSpPr>
        <p:spPr/>
        <p:txBody>
          <a:bodyPr/>
          <a:lstStyle/>
          <a:p>
            <a:r>
              <a:rPr lang="en-US" dirty="0" smtClean="0">
                <a:latin typeface="Georgia"/>
                <a:cs typeface="Georgia"/>
              </a:rPr>
              <a:t>Assignment</a:t>
            </a:r>
            <a:endParaRPr lang="en-US" dirty="0">
              <a:latin typeface="Georgia"/>
              <a:cs typeface="Georgia"/>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58792</TotalTime>
  <Words>2516</Words>
  <Application>Microsoft Macintosh PowerPoint</Application>
  <PresentationFormat>On-screen Show (4:3)</PresentationFormat>
  <Paragraphs>201</Paragraphs>
  <Slides>15</Slides>
  <Notes>15</Notes>
  <HiddenSlides>0</HiddenSlides>
  <MMClips>0</MMClips>
  <ScaleCrop>false</ScaleCrop>
  <HeadingPairs>
    <vt:vector size="4" baseType="variant">
      <vt:variant>
        <vt:lpstr>Design Template</vt:lpstr>
      </vt:variant>
      <vt:variant>
        <vt:i4>1</vt:i4>
      </vt:variant>
      <vt:variant>
        <vt:lpstr>Slide Titles</vt:lpstr>
      </vt:variant>
      <vt:variant>
        <vt:i4>15</vt:i4>
      </vt:variant>
    </vt:vector>
  </HeadingPairs>
  <TitlesOfParts>
    <vt:vector size="16" baseType="lpstr">
      <vt:lpstr>SCC</vt:lpstr>
      <vt:lpstr>Water Column Properties</vt:lpstr>
      <vt:lpstr>What do we mean “water column”?</vt:lpstr>
      <vt:lpstr>How to survey the water column</vt:lpstr>
      <vt:lpstr> A lot of properties change with depth!</vt:lpstr>
      <vt:lpstr>Density</vt:lpstr>
      <vt:lpstr>Temperature Profile</vt:lpstr>
      <vt:lpstr>Temperature</vt:lpstr>
      <vt:lpstr>Oxygen </vt:lpstr>
      <vt:lpstr>Oxygen </vt:lpstr>
      <vt:lpstr>Chlorophyll</vt:lpstr>
      <vt:lpstr>Nutrients</vt:lpstr>
      <vt:lpstr>Zones in the ocean</vt:lpstr>
      <vt:lpstr>Conclusions</vt:lpstr>
      <vt:lpstr>Your assignment: Be an Oceanographer</vt:lpstr>
      <vt:lpstr>Assignment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California Current Ecosystem</dc:title>
  <dc:creator>Amanda Netburn</dc:creator>
  <cp:lastModifiedBy>Amanda Netburn</cp:lastModifiedBy>
  <cp:revision>105</cp:revision>
  <dcterms:created xsi:type="dcterms:W3CDTF">2014-10-28T23:43:52Z</dcterms:created>
  <dcterms:modified xsi:type="dcterms:W3CDTF">2014-10-28T23:44:16Z</dcterms:modified>
</cp:coreProperties>
</file>