
<file path=[Content_Types].xml><?xml version="1.0" encoding="utf-8"?>
<Types xmlns="http://schemas.openxmlformats.org/package/2006/content-types">
  <Override PartName="/ppt/notesSlides/notesSlide5.xml" ContentType="application/vnd.openxmlformats-officedocument.presentationml.notesSlide+xml"/>
  <Override PartName="/ppt/slideLayouts/slideLayout1.xml" ContentType="application/vnd.openxmlformats-officedocument.presentationml.slideLayout+xml"/>
  <Default Extension="png" ContentType="image/png"/>
  <Default Extension="rels" ContentType="application/vnd.openxmlformats-package.relationships+xml"/>
  <Default Extension="jpeg" ContentType="image/jpeg"/>
  <Default Extension="xml" ContentType="application/xml"/>
  <Override PartName="/ppt/slides/slide9.xml" ContentType="application/vnd.openxmlformats-officedocument.presentationml.slide+xml"/>
  <Override PartName="/ppt/notesSlides/notesSlide3.xml" ContentType="application/vnd.openxmlformats-officedocument.presentationml.notesSlide+xml"/>
  <Override PartName="/ppt/tableStyles.xml" ContentType="application/vnd.openxmlformats-officedocument.presentationml.tableStyles+xml"/>
  <Override PartName="/ppt/slides/slide7.xml" ContentType="application/vnd.openxmlformats-officedocument.presentationml.slide+xml"/>
  <Override PartName="/ppt/notesSlides/notesSlide1.xml" ContentType="application/vnd.openxmlformats-officedocument.presentationml.notesSlide+xml"/>
  <Override PartName="/ppt/notesSlides/notesSlide8.xml" ContentType="application/vnd.openxmlformats-officedocument.presentationml.notesSlide+xml"/>
  <Override PartName="/ppt/slides/slide5.xml" ContentType="application/vnd.openxmlformats-officedocument.presentationml.slide+xml"/>
  <Override PartName="/ppt/theme/theme2.xml" ContentType="application/vnd.openxmlformats-officedocument.them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notesSlides/notesSlide6.xml" ContentType="application/vnd.openxmlformats-officedocument.presentationml.notesSlide+xml"/>
  <Override PartName="/ppt/slideLayouts/slideLayout2.xml" ContentType="application/vnd.openxmlformats-officedocument.presentationml.slideLayout+xml"/>
  <Override PartName="/ppt/slides/slide1.xml" ContentType="application/vnd.openxmlformats-officedocument.presentationml.slide+xml"/>
  <Default Extension="bin" ContentType="application/vnd.openxmlformats-officedocument.presentationml.printerSettings"/>
  <Override PartName="/ppt/notesSlides/notesSlide4.xml" ContentType="application/vnd.openxmlformats-officedocument.presentationml.notesSlide+xml"/>
  <Override PartName="/ppt/viewProps.xml" ContentType="application/vnd.openxmlformats-officedocument.presentationml.viewProps+xml"/>
  <Override PartName="/ppt/slides/slide8.xml" ContentType="application/vnd.openxmlformats-officedocument.presentationml.slide+xml"/>
  <Override PartName="/ppt/notesSlides/notesSlide2.xml" ContentType="application/vnd.openxmlformats-officedocument.presentationml.notesSlide+xml"/>
  <Override PartName="/ppt/presentation.xml" ContentType="application/vnd.openxmlformats-officedocument.presentationml.presentation.main+xml"/>
  <Override PartName="/ppt/notesSlides/notesSlide9.xml" ContentType="application/vnd.openxmlformats-officedocument.presentationml.notesSlide+xml"/>
  <Override PartName="/ppt/slides/slide6.xml" ContentType="application/vnd.openxmlformats-officedocument.presentationml.slide+xml"/>
  <Override PartName="/ppt/notesMasters/notesMaster1.xml" ContentType="application/vnd.openxmlformats-officedocument.presentationml.notesMaster+xml"/>
  <Override PartName="/ppt/slideLayouts/slideLayout5.xml" ContentType="application/vnd.openxmlformats-officedocument.presentationml.slideLayout+xml"/>
  <Override PartName="/ppt/slides/slide4.xml" ContentType="application/vnd.openxmlformats-officedocument.presentationml.slide+xml"/>
  <Override PartName="/ppt/theme/theme1.xml" ContentType="application/vnd.openxmlformats-officedocument.theme+xml"/>
  <Override PartName="/ppt/presProps.xml" ContentType="application/vnd.openxmlformats-officedocument.presentationml.presProps+xml"/>
  <Override PartName="/ppt/notesSlides/notesSlide7.xml" ContentType="application/vnd.openxmlformats-officedocument.presentationml.notesSlide+xml"/>
  <Override PartName="/ppt/slideLayouts/slideLayout3.xml" ContentType="application/vnd.openxmlformats-officedocument.presentationml.slideLayout+xml"/>
  <Override PartName="/ppt/slides/slide2.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60" r:id="rId1"/>
  </p:sldMasterIdLst>
  <p:notesMasterIdLst>
    <p:notesMasterId r:id="rId11"/>
  </p:notesMasterIdLst>
  <p:sldIdLst>
    <p:sldId id="256" r:id="rId2"/>
    <p:sldId id="265" r:id="rId3"/>
    <p:sldId id="262" r:id="rId4"/>
    <p:sldId id="259" r:id="rId5"/>
    <p:sldId id="267" r:id="rId6"/>
    <p:sldId id="261" r:id="rId7"/>
    <p:sldId id="266" r:id="rId8"/>
    <p:sldId id="268" r:id="rId9"/>
    <p:sldId id="269" r:id="rId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00FF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4986" autoAdjust="0"/>
    <p:restoredTop sz="68151" autoAdjust="0"/>
  </p:normalViewPr>
  <p:slideViewPr>
    <p:cSldViewPr snapToGrid="0" snapToObjects="1">
      <p:cViewPr>
        <p:scale>
          <a:sx n="100" d="100"/>
          <a:sy n="100" d="100"/>
        </p:scale>
        <p:origin x="-600" y="20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1" Type="http://schemas.openxmlformats.org/officeDocument/2006/relationships/notesMaster" Target="notesMasters/notesMaster1.xml"/><Relationship Id="rId12" Type="http://schemas.openxmlformats.org/officeDocument/2006/relationships/printerSettings" Target="printerSettings/printerSettings1.bin"/><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A559BF5-8DE3-7D4F-8625-BC48DA6CFFB1}" type="datetimeFigureOut">
              <a:rPr lang="en-US" smtClean="0"/>
              <a:pPr/>
              <a:t>10/24/14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CFD35B5-89DD-864B-A284-990BC51249EE}"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 Id="rId3" Type="http://schemas.openxmlformats.org/officeDocument/2006/relationships/hyperlink" Target="http://www.youtube.com/watch?v=3HzFiQFFQYw"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Authors: </a:t>
            </a:r>
            <a:r>
              <a:rPr lang="en-US" b="0" dirty="0" smtClean="0"/>
              <a:t>Amanda</a:t>
            </a:r>
            <a:r>
              <a:rPr lang="en-US" b="0" baseline="0" dirty="0" smtClean="0"/>
              <a:t> Netburn, Scripps Institution of Oceanography; Danny Blas, Kearny High School </a:t>
            </a:r>
          </a:p>
          <a:p>
            <a:endParaRPr lang="en-US" b="0" baseline="0" dirty="0" smtClean="0"/>
          </a:p>
          <a:p>
            <a:r>
              <a:rPr lang="en-US" b="1" baseline="0" dirty="0" smtClean="0"/>
              <a:t>Why: </a:t>
            </a:r>
          </a:p>
          <a:p>
            <a:r>
              <a:rPr lang="en-US" b="0" baseline="0" dirty="0" smtClean="0"/>
              <a:t>The mesopelagic environment is a very unique place filled with cool and unusual life forms. The mesopelagic zone is a cold and dark place, with limited food source due to the lack of photosynthetic algae to form the base of the food web. The animals that live there have therefore evolved specialized features to allow them to cope with these extremes. This lesson focuses on mesopelagic fishes, which look really different than the marine fishes with which the students may already be familiar.  Many have the ability to produce light with specialized organs, have large eyes to be able to see in the very dim environment, are relatively small so that they don’t require a lot of food, and have large mouths compared to their body size so that they can take advantage of what prey are available to them. This lesson prompts students to make connections between the mesopelagic environment that they learned about in lesson 1, and the adaptations of the animals that live there.</a:t>
            </a:r>
          </a:p>
          <a:p>
            <a:endParaRPr lang="en-US" b="0" baseline="0" dirty="0" smtClean="0"/>
          </a:p>
          <a:p>
            <a:r>
              <a:rPr lang="en-US" b="1" baseline="0" dirty="0" smtClean="0"/>
              <a:t>Summary: </a:t>
            </a:r>
          </a:p>
          <a:p>
            <a:r>
              <a:rPr lang="en-US" b="0" baseline="0" dirty="0" smtClean="0"/>
              <a:t>This lesson introduces some of the key adaptations that mesopelagic animals have for living in the deep open ocean. These include: (1) Large mouths in order to effectively catch what little prey is available, (2) the ability to produce light  and (3) camouflaging by being transparent, black, red or silver.  The lesson is followed by an activity in which students look at images of different mesopelagic animals and observe the different adaptations.</a:t>
            </a:r>
          </a:p>
          <a:p>
            <a:endParaRPr lang="en-US" b="0" baseline="0" dirty="0" smtClean="0"/>
          </a:p>
          <a:p>
            <a:r>
              <a:rPr lang="en-US" b="1" baseline="0" dirty="0" smtClean="0"/>
              <a:t>Image Credit: </a:t>
            </a:r>
            <a:r>
              <a:rPr lang="en-US" b="0" baseline="0" dirty="0" smtClean="0"/>
              <a:t>Wiki Commons</a:t>
            </a:r>
            <a:r>
              <a:rPr lang="en-US" b="1" baseline="0" dirty="0" smtClean="0"/>
              <a:t> (</a:t>
            </a:r>
            <a:r>
              <a:rPr lang="en-US" b="0" baseline="0" dirty="0" err="1" smtClean="0"/>
              <a:t>http://commons.wikimedia.org/wiki/File:Pez_Cabeza_Transparente.jpg</a:t>
            </a:r>
            <a:r>
              <a:rPr lang="en-US" b="0" baseline="0" dirty="0" smtClean="0"/>
              <a:t>)</a:t>
            </a:r>
          </a:p>
          <a:p>
            <a:endParaRPr lang="en-US" b="0" baseline="0" dirty="0" smtClean="0"/>
          </a:p>
          <a:p>
            <a:r>
              <a:rPr lang="en-US" b="1" dirty="0" smtClean="0"/>
              <a:t>Context for Use: </a:t>
            </a:r>
          </a:p>
          <a:p>
            <a:r>
              <a:rPr lang="en-US" b="0" dirty="0" smtClean="0"/>
              <a:t>This is the thir</a:t>
            </a:r>
            <a:r>
              <a:rPr lang="en-US" b="0" baseline="0" dirty="0" smtClean="0"/>
              <a:t>d </a:t>
            </a:r>
            <a:r>
              <a:rPr lang="en-US" b="0" dirty="0" smtClean="0"/>
              <a:t>in a 5-lesson</a:t>
            </a:r>
            <a:r>
              <a:rPr lang="en-US" b="0" baseline="0" dirty="0" smtClean="0"/>
              <a:t> unit “Mesopelagic environment, adaptations and human impacts.” The unit was developed for a 9</a:t>
            </a:r>
            <a:r>
              <a:rPr lang="en-US" b="0" baseline="30000" dirty="0" smtClean="0"/>
              <a:t>th</a:t>
            </a:r>
            <a:r>
              <a:rPr lang="en-US" b="0" baseline="0" dirty="0" smtClean="0"/>
              <a:t> grade Earth Science class, but would be applicable for any Marine Science of Environmental Science courses. </a:t>
            </a:r>
          </a:p>
          <a:p>
            <a:endParaRPr lang="en-US" b="0" baseline="0" dirty="0" smtClean="0"/>
          </a:p>
          <a:p>
            <a:r>
              <a:rPr lang="en-US" b="1" baseline="0" dirty="0" smtClean="0"/>
              <a:t>Additional Resources:</a:t>
            </a:r>
          </a:p>
          <a:p>
            <a:r>
              <a:rPr lang="en-US" b="0" baseline="0" dirty="0" smtClean="0"/>
              <a:t>MBARI has some really neat video of live animals that was recorded using </a:t>
            </a:r>
            <a:r>
              <a:rPr lang="en-US" b="0" baseline="0" dirty="0" err="1" smtClean="0"/>
              <a:t>ROVs</a:t>
            </a:r>
            <a:r>
              <a:rPr lang="en-US" b="0" baseline="0" dirty="0" smtClean="0"/>
              <a:t>. </a:t>
            </a:r>
          </a:p>
          <a:p>
            <a:r>
              <a:rPr lang="en-US" b="0" baseline="0" dirty="0" smtClean="0"/>
              <a:t>These are some of my favorites:</a:t>
            </a:r>
          </a:p>
          <a:p>
            <a:endParaRPr lang="en-US" b="0"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hlinkClick r:id="rId3"/>
              </a:rPr>
              <a:t>http://www.youtube.com/watch?v=dFhoIu4VKms </a:t>
            </a:r>
            <a:r>
              <a:rPr lang="en-US" b="0" baseline="0" dirty="0" smtClean="0"/>
              <a:t>(Eerie Critters from the Deep)</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hlinkClick r:id="rId3"/>
              </a:rPr>
              <a:t>http://www.youtube.com/watch?v=RM9o4VnfHJU </a:t>
            </a:r>
            <a:r>
              <a:rPr lang="en-US" b="0" baseline="0" dirty="0" smtClean="0"/>
              <a:t>(</a:t>
            </a:r>
            <a:r>
              <a:rPr lang="en-US" b="0" baseline="0" dirty="0" err="1" smtClean="0"/>
              <a:t>Barreleye</a:t>
            </a:r>
            <a:r>
              <a:rPr lang="en-US" b="0" baseline="0" dirty="0" smtClean="0"/>
              <a:t> footage)</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hlinkClick r:id="rId3"/>
              </a:rPr>
              <a:t>http://www.youtube.com/watch?v=3HzFiQFFQYw</a:t>
            </a:r>
            <a:r>
              <a:rPr lang="en-US" dirty="0" smtClean="0"/>
              <a:t> </a:t>
            </a:r>
            <a:r>
              <a:rPr lang="en-US" b="0" baseline="0" dirty="0" smtClean="0"/>
              <a:t>(There’s no such thing as a jellyfish)</a:t>
            </a:r>
          </a:p>
          <a:p>
            <a:endParaRPr lang="en-US" b="0" baseline="0" dirty="0" smtClean="0"/>
          </a:p>
          <a:p>
            <a:r>
              <a:rPr lang="en-US" b="1" baseline="0" dirty="0" smtClean="0"/>
              <a:t>Misconceptions:</a:t>
            </a:r>
          </a:p>
          <a:p>
            <a:pPr lvl="0">
              <a:buFont typeface="Arial"/>
              <a:buChar char="•"/>
            </a:pPr>
            <a:r>
              <a:rPr lang="en-US" sz="1200" kern="1200" dirty="0" smtClean="0">
                <a:solidFill>
                  <a:schemeClr val="tx1"/>
                </a:solidFill>
                <a:latin typeface="+mn-lt"/>
                <a:ea typeface="+mn-ea"/>
                <a:cs typeface="+mn-cs"/>
              </a:rPr>
              <a:t>There are no or few animals living in the deep open ocean</a:t>
            </a:r>
          </a:p>
          <a:p>
            <a:pPr lvl="0">
              <a:buFont typeface="Arial"/>
              <a:buChar char="•"/>
            </a:pPr>
            <a:r>
              <a:rPr lang="en-US" sz="1200" kern="1200" dirty="0" smtClean="0">
                <a:solidFill>
                  <a:schemeClr val="tx1"/>
                </a:solidFill>
                <a:latin typeface="+mn-lt"/>
                <a:ea typeface="+mn-ea"/>
                <a:cs typeface="+mn-cs"/>
              </a:rPr>
              <a:t>Most animals in the oceans live close to the surface</a:t>
            </a:r>
          </a:p>
          <a:p>
            <a:pPr lvl="0">
              <a:buFont typeface="Arial"/>
              <a:buChar char="•"/>
            </a:pPr>
            <a:r>
              <a:rPr lang="en-US" sz="1200" kern="1200" dirty="0" smtClean="0">
                <a:solidFill>
                  <a:schemeClr val="tx1"/>
                </a:solidFill>
                <a:latin typeface="+mn-lt"/>
                <a:ea typeface="+mn-ea"/>
                <a:cs typeface="+mn-cs"/>
              </a:rPr>
              <a:t>All fish are big</a:t>
            </a:r>
            <a:endParaRPr lang="en-US" b="0" baseline="0" dirty="0" smtClean="0"/>
          </a:p>
          <a:p>
            <a:endParaRPr lang="en-US" b="1" baseline="0" dirty="0" smtClean="0"/>
          </a:p>
          <a:p>
            <a:r>
              <a:rPr lang="en-US" b="1" baseline="0" dirty="0" smtClean="0"/>
              <a:t>Evaluation Tips:</a:t>
            </a:r>
          </a:p>
          <a:p>
            <a:r>
              <a:rPr lang="en-US" b="0" baseline="0" dirty="0" smtClean="0"/>
              <a:t>The following materials are required to complete the activity for this lesson:</a:t>
            </a:r>
          </a:p>
          <a:p>
            <a:r>
              <a:rPr lang="en-US" b="0" baseline="0" dirty="0" smtClean="0"/>
              <a:t>Lesson3_FishCards.pdf</a:t>
            </a:r>
          </a:p>
          <a:p>
            <a:r>
              <a:rPr lang="en-US" b="0" baseline="0" dirty="0" smtClean="0"/>
              <a:t>Lesson3_MesoAdaptationAsst</a:t>
            </a:r>
          </a:p>
          <a:p>
            <a:endParaRPr lang="en-US" b="0" baseline="0" dirty="0" smtClean="0"/>
          </a:p>
          <a:p>
            <a:r>
              <a:rPr lang="en-US" b="0" baseline="0" dirty="0" smtClean="0"/>
              <a:t>The fish cards need to be prepared by the instructor before the start of the class. They are set up to be printed 2-sided, so that the appropriate information matches up with the appropriate pictures. </a:t>
            </a:r>
          </a:p>
          <a:p>
            <a:endParaRPr lang="en-US" b="0" baseline="0" dirty="0" smtClean="0"/>
          </a:p>
          <a:p>
            <a:r>
              <a:rPr lang="en-US" b="0" baseline="0" dirty="0" smtClean="0"/>
              <a:t>The assignment sheet should be reviewed, and used for assessment of students understanding of the concepts in this lesson.</a:t>
            </a:r>
          </a:p>
          <a:p>
            <a:endParaRPr lang="en-US" b="0" baseline="0" dirty="0" smtClean="0"/>
          </a:p>
          <a:p>
            <a:endParaRPr lang="en-US" dirty="0" smtClean="0"/>
          </a:p>
          <a:p>
            <a:endParaRPr lang="en-US" b="0" baseline="0" dirty="0" smtClean="0"/>
          </a:p>
          <a:p>
            <a:r>
              <a:rPr lang="en-US" b="0" baseline="0" dirty="0" smtClean="0"/>
              <a:t> </a:t>
            </a:r>
            <a:endParaRPr lang="en-US" b="1" dirty="0" smtClean="0"/>
          </a:p>
        </p:txBody>
      </p:sp>
      <p:sp>
        <p:nvSpPr>
          <p:cNvPr id="4" name="Slide Number Placeholder 3"/>
          <p:cNvSpPr>
            <a:spLocks noGrp="1"/>
          </p:cNvSpPr>
          <p:nvPr>
            <p:ph type="sldNum" sz="quarter" idx="10"/>
          </p:nvPr>
        </p:nvSpPr>
        <p:spPr/>
        <p:txBody>
          <a:bodyPr/>
          <a:lstStyle/>
          <a:p>
            <a:fld id="{6CFD35B5-89DD-864B-A284-990BC51249EE}"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0" dirty="0" smtClean="0"/>
              <a:t>The definition of </a:t>
            </a:r>
            <a:r>
              <a:rPr lang="en-US" b="1" i="1" dirty="0" smtClean="0"/>
              <a:t>Adaptation</a:t>
            </a:r>
            <a:r>
              <a:rPr lang="en-US" b="0" dirty="0" smtClean="0"/>
              <a:t> is:</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structure or function of an organism that results from natural selection and by which the organism becomes better fitted to survive and multiply in its environment.</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The</a:t>
            </a:r>
            <a:r>
              <a:rPr lang="en-US" baseline="0" dirty="0" smtClean="0"/>
              <a:t> link between the environment and the adaptation is very important. You can use these images as prompts to ask the students about how penguins and giraffes are suited for their environment (e.g., penguins are chubby and have very thick feathers to stay warm, giraffes have long necks to be able to eat the leaves, above where most other animals can reach). </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To lead into the next set of slides, you can ask the students here to describe the mesopelagic environment, and hypothesize what kinds of adaptations that animals may have evolved for living there. </a:t>
            </a:r>
          </a:p>
          <a:p>
            <a:pPr marL="0" marR="0" indent="0" algn="l" defTabSz="457200" rtl="0" eaLnBrk="1" fontAlgn="auto" latinLnBrk="0" hangingPunct="1">
              <a:lnSpc>
                <a:spcPct val="100000"/>
              </a:lnSpc>
              <a:spcBef>
                <a:spcPts val="0"/>
              </a:spcBef>
              <a:spcAft>
                <a:spcPts val="0"/>
              </a:spcAft>
              <a:buClrTx/>
              <a:buSzTx/>
              <a:buFontTx/>
              <a:buNone/>
              <a:tabLst/>
              <a:defRPr/>
            </a:pPr>
            <a:endParaRPr lang="en-US" b="1" dirty="0" smtClean="0"/>
          </a:p>
          <a:p>
            <a:r>
              <a:rPr lang="en-US" b="1" dirty="0" smtClean="0"/>
              <a:t>Image Credit: </a:t>
            </a:r>
          </a:p>
          <a:p>
            <a:r>
              <a:rPr lang="en-US" dirty="0" smtClean="0"/>
              <a:t>Left: </a:t>
            </a:r>
            <a:r>
              <a:rPr lang="en-US" baseline="0" dirty="0" smtClean="0"/>
              <a:t>http://</a:t>
            </a:r>
            <a:r>
              <a:rPr lang="en-US" baseline="0" dirty="0" err="1" smtClean="0"/>
              <a:t>fourwallsonly.com</a:t>
            </a:r>
            <a:r>
              <a:rPr lang="en-US" baseline="0" dirty="0" smtClean="0"/>
              <a:t>/baby-emperor-penguins-pictures/</a:t>
            </a:r>
          </a:p>
          <a:p>
            <a:r>
              <a:rPr lang="en-US" baseline="0" dirty="0" smtClean="0"/>
              <a:t>Right: http://www.hdwallpaperscool.com/wp-content/uploads/2014/03/Giraffe-high-definition-wallpapers-free-download-marvelous-hd-wallpapers-of-giraffe.jpg</a:t>
            </a:r>
            <a:endParaRPr lang="en-US" dirty="0"/>
          </a:p>
        </p:txBody>
      </p:sp>
      <p:sp>
        <p:nvSpPr>
          <p:cNvPr id="4" name="Slide Number Placeholder 3"/>
          <p:cNvSpPr>
            <a:spLocks noGrp="1"/>
          </p:cNvSpPr>
          <p:nvPr>
            <p:ph type="sldNum" sz="quarter" idx="10"/>
          </p:nvPr>
        </p:nvSpPr>
        <p:spPr/>
        <p:txBody>
          <a:bodyPr/>
          <a:lstStyle/>
          <a:p>
            <a:fld id="{6CFD35B5-89DD-864B-A284-990BC51249EE}"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a</a:t>
            </a:r>
            <a:r>
              <a:rPr lang="en-US" baseline="0" dirty="0" smtClean="0"/>
              <a:t> typical catch of mesopelagic fishes with a </a:t>
            </a:r>
            <a:r>
              <a:rPr lang="en-US" baseline="0" dirty="0" err="1" smtClean="0"/>
              <a:t>midwater</a:t>
            </a:r>
            <a:r>
              <a:rPr lang="en-US" baseline="0" dirty="0" smtClean="0"/>
              <a:t> trawl.  </a:t>
            </a:r>
          </a:p>
          <a:p>
            <a:endParaRPr lang="en-US" baseline="0" dirty="0" smtClean="0"/>
          </a:p>
          <a:p>
            <a:r>
              <a:rPr lang="en-US" baseline="0" dirty="0" smtClean="0"/>
              <a:t>Ask students: What kinds of things do you notice about the fish in here? (some things: silver/reflective, black/dark, large eyes, relatively small fish, have </a:t>
            </a:r>
            <a:r>
              <a:rPr lang="en-US" baseline="0" dirty="0" err="1" smtClean="0"/>
              <a:t>photophores</a:t>
            </a:r>
            <a:r>
              <a:rPr lang="en-US" baseline="0" dirty="0" smtClean="0"/>
              <a:t>.)</a:t>
            </a:r>
          </a:p>
          <a:p>
            <a:endParaRPr lang="en-US" baseline="0" dirty="0" smtClean="0"/>
          </a:p>
          <a:p>
            <a:r>
              <a:rPr lang="en-US" baseline="0" dirty="0" smtClean="0"/>
              <a:t>Note: Most of these fishes are </a:t>
            </a:r>
            <a:r>
              <a:rPr lang="en-US" baseline="0" dirty="0" err="1" smtClean="0"/>
              <a:t>myctophids/lanternfish</a:t>
            </a:r>
            <a:r>
              <a:rPr lang="en-US" baseline="0" dirty="0" smtClean="0"/>
              <a:t>. There is a </a:t>
            </a:r>
            <a:r>
              <a:rPr lang="en-US" baseline="0" dirty="0" err="1" smtClean="0"/>
              <a:t>hatchetfish</a:t>
            </a:r>
            <a:r>
              <a:rPr lang="en-US" baseline="0" dirty="0" smtClean="0"/>
              <a:t> in the image (silvery one toward the bottom left corner). The gelatinous animals that are in the </a:t>
            </a:r>
            <a:r>
              <a:rPr lang="en-US" baseline="0" dirty="0" err="1" smtClean="0"/>
              <a:t>backround</a:t>
            </a:r>
            <a:r>
              <a:rPr lang="en-US" baseline="0" dirty="0" smtClean="0"/>
              <a:t> are </a:t>
            </a:r>
            <a:r>
              <a:rPr lang="en-US" baseline="0" dirty="0" err="1" smtClean="0"/>
              <a:t>salps</a:t>
            </a:r>
            <a:r>
              <a:rPr lang="en-US" baseline="0" dirty="0" smtClean="0"/>
              <a:t>.</a:t>
            </a:r>
          </a:p>
          <a:p>
            <a:endParaRPr lang="en-US" b="1" baseline="0" dirty="0" smtClean="0"/>
          </a:p>
          <a:p>
            <a:r>
              <a:rPr lang="en-US" b="1" baseline="0" dirty="0" smtClean="0"/>
              <a:t>Image Credit:</a:t>
            </a:r>
          </a:p>
          <a:p>
            <a:r>
              <a:rPr lang="en-US" b="0" baseline="0" dirty="0" smtClean="0"/>
              <a:t>Amanda Netburn</a:t>
            </a:r>
          </a:p>
        </p:txBody>
      </p:sp>
      <p:sp>
        <p:nvSpPr>
          <p:cNvPr id="4" name="Slide Number Placeholder 3"/>
          <p:cNvSpPr>
            <a:spLocks noGrp="1"/>
          </p:cNvSpPr>
          <p:nvPr>
            <p:ph type="sldNum" sz="quarter" idx="10"/>
          </p:nvPr>
        </p:nvSpPr>
        <p:spPr/>
        <p:txBody>
          <a:bodyPr/>
          <a:lstStyle/>
          <a:p>
            <a:fld id="{6CFD35B5-89DD-864B-A284-990BC51249EE}"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a:t>
            </a:r>
            <a:r>
              <a:rPr lang="en-US" baseline="0" dirty="0" smtClean="0"/>
              <a:t> following slides provide an overview of some of the traits of these animals.</a:t>
            </a:r>
          </a:p>
          <a:p>
            <a:endParaRPr lang="en-US" baseline="0" dirty="0" smtClean="0"/>
          </a:p>
          <a:p>
            <a:r>
              <a:rPr lang="en-US" baseline="0" dirty="0" smtClean="0"/>
              <a:t>Many mesopelagic fishes have very large mouths compared to their body sizes. This because their environment does not have a lot of food, and they need to be be opportunistic feeders, and be able to feed on any prey that comes their way.</a:t>
            </a:r>
          </a:p>
          <a:p>
            <a:endParaRPr lang="en-US" b="1" baseline="0" dirty="0" smtClean="0"/>
          </a:p>
          <a:p>
            <a:r>
              <a:rPr lang="en-US" b="1" baseline="0" dirty="0" smtClean="0"/>
              <a:t>Image credits: </a:t>
            </a:r>
          </a:p>
          <a:p>
            <a:r>
              <a:rPr lang="en-US" baseline="0" dirty="0" smtClean="0"/>
              <a:t>Anglerfish: http://nature.ca/explore/di-ef/dsfe-3_e.cfm</a:t>
            </a:r>
          </a:p>
          <a:p>
            <a:r>
              <a:rPr lang="en-US" baseline="0" dirty="0" err="1" smtClean="0"/>
              <a:t>Dragonfish</a:t>
            </a:r>
            <a:r>
              <a:rPr lang="en-US" baseline="0" dirty="0" smtClean="0"/>
              <a:t>: (top) http://fishindex.blogspot.com/2008/06/scaly-dragonfish.html (bottom) Wikipedia</a:t>
            </a:r>
          </a:p>
        </p:txBody>
      </p:sp>
      <p:sp>
        <p:nvSpPr>
          <p:cNvPr id="4" name="Slide Number Placeholder 3"/>
          <p:cNvSpPr>
            <a:spLocks noGrp="1"/>
          </p:cNvSpPr>
          <p:nvPr>
            <p:ph type="sldNum" sz="quarter" idx="10"/>
          </p:nvPr>
        </p:nvSpPr>
        <p:spPr/>
        <p:txBody>
          <a:bodyPr/>
          <a:lstStyle/>
          <a:p>
            <a:fld id="{6CFD35B5-89DD-864B-A284-990BC51249EE}"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None/>
            </a:pPr>
            <a:r>
              <a:rPr lang="en-US" dirty="0" smtClean="0"/>
              <a:t>The small</a:t>
            </a:r>
            <a:r>
              <a:rPr lang="en-US" baseline="0" dirty="0" smtClean="0"/>
              <a:t> light-producing organs on the skin of these fish are called </a:t>
            </a:r>
            <a:r>
              <a:rPr lang="en-US" baseline="0" dirty="0" err="1" smtClean="0"/>
              <a:t>photophores</a:t>
            </a:r>
            <a:r>
              <a:rPr lang="en-US" baseline="0" dirty="0" smtClean="0"/>
              <a:t>.</a:t>
            </a:r>
            <a:endParaRPr lang="en-US" dirty="0" smtClean="0"/>
          </a:p>
          <a:p>
            <a:pPr marL="228600" indent="-228600">
              <a:buNone/>
            </a:pPr>
            <a:endParaRPr lang="en-US" dirty="0" smtClean="0"/>
          </a:p>
          <a:p>
            <a:pPr marL="228600" indent="-228600">
              <a:buAutoNum type="arabicParenBoth"/>
            </a:pPr>
            <a:r>
              <a:rPr lang="en-US" dirty="0" err="1" smtClean="0"/>
              <a:t>Countershading</a:t>
            </a:r>
            <a:r>
              <a:rPr lang="en-US" baseline="0" dirty="0" smtClean="0"/>
              <a:t>: Most of the </a:t>
            </a:r>
            <a:r>
              <a:rPr lang="en-US" baseline="0" dirty="0" err="1" smtClean="0"/>
              <a:t>photophores</a:t>
            </a:r>
            <a:r>
              <a:rPr lang="en-US" baseline="0" dirty="0" smtClean="0"/>
              <a:t> on most  of the fish species are on the bottom (ventral) side of the animal. In this case, if a predator looks at them from below, the light emitted from their bellies will help them camouflage with the weak light coming down from above (from the sun). with few or no </a:t>
            </a:r>
            <a:r>
              <a:rPr lang="en-US" baseline="0" dirty="0" err="1" smtClean="0"/>
              <a:t>photophores</a:t>
            </a:r>
            <a:r>
              <a:rPr lang="en-US" baseline="0" dirty="0" smtClean="0"/>
              <a:t> on top, from above these animals will blend in with the darkness below them. </a:t>
            </a:r>
          </a:p>
          <a:p>
            <a:pPr marL="228600" indent="-228600">
              <a:buAutoNum type="arabicParenBoth"/>
            </a:pPr>
            <a:endParaRPr lang="en-US" baseline="0" dirty="0" smtClean="0"/>
          </a:p>
          <a:p>
            <a:pPr marL="228600" indent="-228600">
              <a:buNone/>
            </a:pPr>
            <a:r>
              <a:rPr lang="en-US" dirty="0" smtClean="0"/>
              <a:t>(2) The</a:t>
            </a:r>
            <a:r>
              <a:rPr lang="en-US" baseline="0" dirty="0" smtClean="0"/>
              <a:t> animals in these photos are both </a:t>
            </a:r>
            <a:r>
              <a:rPr lang="en-US" baseline="0" dirty="0" err="1" smtClean="0"/>
              <a:t>lanternfish</a:t>
            </a:r>
            <a:r>
              <a:rPr lang="en-US" baseline="0" dirty="0" smtClean="0"/>
              <a:t> (aka </a:t>
            </a:r>
            <a:r>
              <a:rPr lang="en-US" baseline="0" dirty="0" err="1" smtClean="0"/>
              <a:t>myctophids</a:t>
            </a:r>
            <a:r>
              <a:rPr lang="en-US" baseline="0" dirty="0" smtClean="0"/>
              <a:t>). There are ~250 species of </a:t>
            </a:r>
            <a:r>
              <a:rPr lang="en-US" baseline="0" dirty="0" err="1" smtClean="0"/>
              <a:t>myctophids</a:t>
            </a:r>
            <a:r>
              <a:rPr lang="en-US" baseline="0" dirty="0" smtClean="0"/>
              <a:t> in the world, each of which has a different pattern of </a:t>
            </a:r>
            <a:r>
              <a:rPr lang="en-US" baseline="0" dirty="0" err="1" smtClean="0"/>
              <a:t>photophores</a:t>
            </a:r>
            <a:r>
              <a:rPr lang="en-US" baseline="0" dirty="0" smtClean="0"/>
              <a:t> on their bodies. It is believed that they are able to recognize other members of their species by the arrangement of </a:t>
            </a:r>
            <a:r>
              <a:rPr lang="en-US" baseline="0" dirty="0" err="1" smtClean="0"/>
              <a:t>photophores</a:t>
            </a:r>
            <a:r>
              <a:rPr lang="en-US" baseline="0" dirty="0" smtClean="0"/>
              <a:t> on each other. This is important for finding appropriate mates for reproducing.</a:t>
            </a:r>
          </a:p>
          <a:p>
            <a:pPr marL="228600" indent="-228600">
              <a:buNone/>
            </a:pPr>
            <a:endParaRPr lang="en-US" baseline="0" dirty="0" smtClean="0"/>
          </a:p>
          <a:p>
            <a:pPr marL="228600" indent="-228600">
              <a:buNone/>
            </a:pPr>
            <a:r>
              <a:rPr lang="en-US" baseline="0" dirty="0" smtClean="0"/>
              <a:t>(3) Some fish have </a:t>
            </a:r>
            <a:r>
              <a:rPr lang="en-US" baseline="0" dirty="0" err="1" smtClean="0"/>
              <a:t>photophores</a:t>
            </a:r>
            <a:r>
              <a:rPr lang="en-US" baseline="0" dirty="0" smtClean="0"/>
              <a:t> near their eyes, that shine light ahead of the animal in order to help them see what is ahead of them, like a flashlight. </a:t>
            </a:r>
          </a:p>
          <a:p>
            <a:pPr marL="228600" indent="-228600">
              <a:buNone/>
            </a:pPr>
            <a:endParaRPr lang="en-US" baseline="0" dirty="0" smtClean="0"/>
          </a:p>
          <a:p>
            <a:pPr marL="228600" indent="-228600">
              <a:buNone/>
            </a:pPr>
            <a:r>
              <a:rPr lang="en-US" b="1" baseline="0" dirty="0" smtClean="0"/>
              <a:t>Image credits: </a:t>
            </a:r>
            <a:r>
              <a:rPr lang="en-US" b="0" baseline="0" dirty="0" smtClean="0"/>
              <a:t>Left: Steve Haddock (http://</a:t>
            </a:r>
            <a:r>
              <a:rPr lang="en-US" b="0" baseline="0" dirty="0" err="1" smtClean="0"/>
              <a:t>biolum.eemb.ucsb.edu/organism/pictures/myctophid.html</a:t>
            </a:r>
            <a:r>
              <a:rPr lang="en-US" b="0" baseline="0" dirty="0" smtClean="0"/>
              <a:t>), Right: http://</a:t>
            </a:r>
            <a:r>
              <a:rPr lang="en-US" b="0" baseline="0" dirty="0" err="1" smtClean="0"/>
              <a:t>www.naturamediterraneo.com/forum/topic.asp?TOPIC_ID</a:t>
            </a:r>
            <a:r>
              <a:rPr lang="en-US" b="0" baseline="0" dirty="0" smtClean="0"/>
              <a:t>=65062</a:t>
            </a:r>
            <a:endParaRPr lang="en-US" b="1" dirty="0" smtClean="0"/>
          </a:p>
        </p:txBody>
      </p:sp>
      <p:sp>
        <p:nvSpPr>
          <p:cNvPr id="4" name="Slide Number Placeholder 3"/>
          <p:cNvSpPr>
            <a:spLocks noGrp="1"/>
          </p:cNvSpPr>
          <p:nvPr>
            <p:ph type="sldNum" sz="quarter" idx="10"/>
          </p:nvPr>
        </p:nvSpPr>
        <p:spPr/>
        <p:txBody>
          <a:bodyPr/>
          <a:lstStyle/>
          <a:p>
            <a:fld id="{6CFD35B5-89DD-864B-A284-990BC51249EE}"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0" dirty="0" smtClean="0"/>
              <a:t>There </a:t>
            </a:r>
            <a:r>
              <a:rPr lang="en-US" b="0" baseline="0" dirty="0" smtClean="0"/>
              <a:t>are no places, like rocks, coral reefs, or kelp, for the mesopelagic animals to hide from their predators, so many use camouflage. Being transparent (see-through) is one way to hide. Others are colored either black or red. Because red light is absorbed quickly near the surface, red appears black in the mesopelagic zone. Silver-colored animals act like mirrors to reflect light at certain angles and confuse their predators.</a:t>
            </a:r>
            <a:endParaRPr lang="en-US" b="0" dirty="0" smtClean="0"/>
          </a:p>
          <a:p>
            <a:r>
              <a:rPr lang="en-US" b="1" dirty="0" smtClean="0"/>
              <a:t> </a:t>
            </a:r>
          </a:p>
          <a:p>
            <a:r>
              <a:rPr lang="en-US" b="1" dirty="0" smtClean="0"/>
              <a:t>Image Credits: </a:t>
            </a:r>
          </a:p>
          <a:p>
            <a:r>
              <a:rPr lang="en-US" b="0" dirty="0" smtClean="0"/>
              <a:t>Deep sea</a:t>
            </a:r>
            <a:r>
              <a:rPr lang="en-US" b="0" baseline="0" dirty="0" smtClean="0"/>
              <a:t> smelt: Pete Davison (</a:t>
            </a:r>
            <a:r>
              <a:rPr lang="en-US" b="0" baseline="0" dirty="0" err="1" smtClean="0"/>
              <a:t>Farallon</a:t>
            </a:r>
            <a:r>
              <a:rPr lang="en-US" b="0" baseline="0" dirty="0" smtClean="0"/>
              <a:t> Institute)</a:t>
            </a:r>
          </a:p>
          <a:p>
            <a:r>
              <a:rPr lang="en-US" b="0" baseline="0" dirty="0" err="1" smtClean="0"/>
              <a:t>Mysid</a:t>
            </a:r>
            <a:r>
              <a:rPr lang="en-US" b="0" baseline="0" dirty="0" smtClean="0"/>
              <a:t>: </a:t>
            </a:r>
            <a:r>
              <a:rPr lang="en-US" b="0" baseline="0" dirty="0" err="1" smtClean="0"/>
              <a:t>http://www.mbari.org/news/feature-image/gnath.html</a:t>
            </a:r>
            <a:endParaRPr lang="en-US" b="0" baseline="0" dirty="0" smtClean="0"/>
          </a:p>
          <a:p>
            <a:r>
              <a:rPr lang="en-US" b="0" baseline="0" dirty="0" err="1" smtClean="0"/>
              <a:t>Bristlemouth</a:t>
            </a:r>
            <a:r>
              <a:rPr lang="en-US" b="0" baseline="0" dirty="0" smtClean="0"/>
              <a:t>: (top) </a:t>
            </a:r>
            <a:r>
              <a:rPr lang="en-US" b="0" baseline="0" dirty="0" err="1" smtClean="0"/>
              <a:t>Dabid</a:t>
            </a:r>
            <a:r>
              <a:rPr lang="en-US" b="0" baseline="0" dirty="0" smtClean="0"/>
              <a:t> </a:t>
            </a:r>
            <a:r>
              <a:rPr lang="en-US" b="0" baseline="0" dirty="0" err="1" smtClean="0"/>
              <a:t>Wrobel</a:t>
            </a:r>
            <a:r>
              <a:rPr lang="en-US" b="0" baseline="0" dirty="0" smtClean="0"/>
              <a:t> (http://www.wrobelphoto.com/gallery/main.php?g2_itemId=1256), (bottom) Amanda Netburn</a:t>
            </a:r>
          </a:p>
          <a:p>
            <a:r>
              <a:rPr lang="en-US" b="0" baseline="0" dirty="0" err="1" smtClean="0"/>
              <a:t>Siphonophore</a:t>
            </a:r>
            <a:r>
              <a:rPr lang="en-US" b="0" baseline="0" dirty="0" smtClean="0"/>
              <a:t>: MBARI (courtesy of Bruce Robison)</a:t>
            </a:r>
            <a:endParaRPr lang="en-US" b="0" dirty="0" smtClean="0"/>
          </a:p>
          <a:p>
            <a:endParaRPr lang="en-US" b="0" dirty="0"/>
          </a:p>
        </p:txBody>
      </p:sp>
      <p:sp>
        <p:nvSpPr>
          <p:cNvPr id="4" name="Slide Number Placeholder 3"/>
          <p:cNvSpPr>
            <a:spLocks noGrp="1"/>
          </p:cNvSpPr>
          <p:nvPr>
            <p:ph type="sldNum" sz="quarter" idx="10"/>
          </p:nvPr>
        </p:nvSpPr>
        <p:spPr/>
        <p:txBody>
          <a:bodyPr/>
          <a:lstStyle/>
          <a:p>
            <a:fld id="{6CFD35B5-89DD-864B-A284-990BC51249EE}"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0" dirty="0" smtClean="0"/>
              <a:t>Many</a:t>
            </a:r>
            <a:r>
              <a:rPr lang="en-US" b="0" baseline="0" dirty="0" smtClean="0"/>
              <a:t> of the animals in the mesopelagic have extremely large eyes compared to the size of their bodies. These large eyes allow them to collect as much light as possible in order to see in the very dim environment of the mesopelagic zone. Note that the </a:t>
            </a:r>
            <a:r>
              <a:rPr lang="en-US" b="0" baseline="0" dirty="0" err="1" smtClean="0"/>
              <a:t>barreleye’s</a:t>
            </a:r>
            <a:r>
              <a:rPr lang="en-US" b="0" baseline="0" dirty="0" smtClean="0"/>
              <a:t> head is transparent, and the eyeballs are actually the green spheres that are facing upward. What looks like eyes facing forward are actually nostrils. </a:t>
            </a:r>
            <a:endParaRPr lang="en-US" b="0" dirty="0" smtClean="0"/>
          </a:p>
          <a:p>
            <a:endParaRPr lang="en-US" b="1" dirty="0" smtClean="0"/>
          </a:p>
          <a:p>
            <a:r>
              <a:rPr lang="en-US" b="1" dirty="0" smtClean="0"/>
              <a:t>Image Credits: </a:t>
            </a:r>
          </a:p>
          <a:p>
            <a:r>
              <a:rPr lang="en-US" dirty="0" smtClean="0"/>
              <a:t>(Clockwise from top) Pete Davison (</a:t>
            </a:r>
            <a:r>
              <a:rPr lang="en-US" dirty="0" err="1" smtClean="0"/>
              <a:t>Farallon</a:t>
            </a:r>
            <a:r>
              <a:rPr lang="en-US" baseline="0" dirty="0" smtClean="0"/>
              <a:t> Institute)</a:t>
            </a:r>
            <a:r>
              <a:rPr lang="en-US" dirty="0" smtClean="0"/>
              <a:t>, Pete Davison (</a:t>
            </a:r>
            <a:r>
              <a:rPr lang="en-US" dirty="0" err="1" smtClean="0"/>
              <a:t>Farallon</a:t>
            </a:r>
            <a:r>
              <a:rPr lang="en-US" baseline="0" dirty="0" smtClean="0"/>
              <a:t> Institute)</a:t>
            </a:r>
            <a:r>
              <a:rPr lang="en-US" dirty="0" smtClean="0"/>
              <a:t>, </a:t>
            </a:r>
            <a:r>
              <a:rPr lang="en-US" b="0" baseline="0" dirty="0" smtClean="0"/>
              <a:t>Wiki Commons</a:t>
            </a:r>
            <a:r>
              <a:rPr lang="en-US" b="1" baseline="0" dirty="0" smtClean="0"/>
              <a:t> (</a:t>
            </a:r>
            <a:r>
              <a:rPr lang="en-US" b="0" baseline="0" dirty="0" err="1" smtClean="0"/>
              <a:t>http://commons.wikimedia.org/wiki/File:Pez_Cabeza_Transparente.jpg</a:t>
            </a:r>
            <a:r>
              <a:rPr lang="en-US" b="0" baseline="0" dirty="0" smtClean="0"/>
              <a:t>)</a:t>
            </a:r>
            <a:endParaRPr lang="en-US" dirty="0"/>
          </a:p>
        </p:txBody>
      </p:sp>
      <p:sp>
        <p:nvSpPr>
          <p:cNvPr id="4" name="Slide Number Placeholder 3"/>
          <p:cNvSpPr>
            <a:spLocks noGrp="1"/>
          </p:cNvSpPr>
          <p:nvPr>
            <p:ph type="sldNum" sz="quarter" idx="10"/>
          </p:nvPr>
        </p:nvSpPr>
        <p:spPr/>
        <p:txBody>
          <a:bodyPr/>
          <a:lstStyle/>
          <a:p>
            <a:fld id="{6CFD35B5-89DD-864B-A284-990BC51249EE}"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Prompt</a:t>
            </a:r>
            <a:r>
              <a:rPr lang="en-US" baseline="0" dirty="0" smtClean="0"/>
              <a:t> the students to elaborate on each of these traits, and explain why they are special adaptations to the mesopelagic environment.</a:t>
            </a:r>
          </a:p>
          <a:p>
            <a:endParaRPr lang="en-US" baseline="0" dirty="0" smtClean="0"/>
          </a:p>
          <a:p>
            <a:endParaRPr lang="en-US" baseline="0" dirty="0" smtClean="0"/>
          </a:p>
          <a:p>
            <a:r>
              <a:rPr lang="en-US" b="1" baseline="0" dirty="0" smtClean="0"/>
              <a:t>Image Credits: </a:t>
            </a:r>
            <a:r>
              <a:rPr lang="en-US" baseline="0" dirty="0" smtClean="0"/>
              <a:t>Amanda Netburn</a:t>
            </a:r>
          </a:p>
        </p:txBody>
      </p:sp>
      <p:sp>
        <p:nvSpPr>
          <p:cNvPr id="4" name="Slide Number Placeholder 3"/>
          <p:cNvSpPr>
            <a:spLocks noGrp="1"/>
          </p:cNvSpPr>
          <p:nvPr>
            <p:ph type="sldNum" sz="quarter" idx="10"/>
          </p:nvPr>
        </p:nvSpPr>
        <p:spPr/>
        <p:txBody>
          <a:bodyPr/>
          <a:lstStyle/>
          <a:p>
            <a:fld id="{6CFD35B5-89DD-864B-A284-990BC51249EE}"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Distribute</a:t>
            </a:r>
            <a:r>
              <a:rPr lang="en-US" baseline="0" dirty="0" smtClean="0"/>
              <a:t> the fish cards and the worksheet. Fish cards need to be prepared by the instructor before the start </a:t>
            </a:r>
            <a:r>
              <a:rPr lang="en-US" baseline="0" smtClean="0"/>
              <a:t>of class. </a:t>
            </a:r>
          </a:p>
          <a:p>
            <a:endParaRPr lang="en-US" b="0" baseline="0" dirty="0" smtClean="0"/>
          </a:p>
          <a:p>
            <a:r>
              <a:rPr lang="en-US" b="0" baseline="0" dirty="0" smtClean="0"/>
              <a:t>The following materials are required to complete the activity for this lesson:</a:t>
            </a:r>
          </a:p>
          <a:p>
            <a:r>
              <a:rPr lang="en-US" b="0" baseline="0" dirty="0" smtClean="0"/>
              <a:t>Lesson3_FishCards.pdf </a:t>
            </a:r>
          </a:p>
          <a:p>
            <a:r>
              <a:rPr lang="en-US" b="0" baseline="0" dirty="0" smtClean="0"/>
              <a:t>Lesson3_MesoAdaptationAsst</a:t>
            </a:r>
          </a:p>
          <a:p>
            <a:endParaRPr lang="en-US" baseline="0" dirty="0" smtClean="0"/>
          </a:p>
        </p:txBody>
      </p:sp>
      <p:sp>
        <p:nvSpPr>
          <p:cNvPr id="4" name="Slide Number Placeholder 3"/>
          <p:cNvSpPr>
            <a:spLocks noGrp="1"/>
          </p:cNvSpPr>
          <p:nvPr>
            <p:ph type="sldNum" sz="quarter" idx="10"/>
          </p:nvPr>
        </p:nvSpPr>
        <p:spPr/>
        <p:txBody>
          <a:bodyPr/>
          <a:lstStyle/>
          <a:p>
            <a:fld id="{6CFD35B5-89DD-864B-A284-990BC51249EE}" type="slidenum">
              <a:rPr lang="en-US" smtClean="0"/>
              <a:pPr/>
              <a:t>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smtClean="0"/>
              <a:t>Click to edit Master subtitle style</a:t>
            </a:r>
            <a:endParaRPr kumimoji="0" lang="en-US" dirty="0"/>
          </a:p>
        </p:txBody>
      </p:sp>
      <p:sp>
        <p:nvSpPr>
          <p:cNvPr id="28" name="Date Placeholder 27"/>
          <p:cNvSpPr>
            <a:spLocks noGrp="1"/>
          </p:cNvSpPr>
          <p:nvPr>
            <p:ph type="dt" sz="half" idx="10"/>
          </p:nvPr>
        </p:nvSpPr>
        <p:spPr/>
        <p:txBody>
          <a:bodyPr/>
          <a:lstStyle/>
          <a:p>
            <a:fld id="{167D9DD6-F933-3348-96F5-9EFF4427EEE1}" type="datetimeFigureOut">
              <a:rPr lang="en-US" smtClean="0"/>
              <a:pPr/>
              <a:t>10/24/14</a:t>
            </a:fld>
            <a:endParaRPr lang="en-US"/>
          </a:p>
        </p:txBody>
      </p:sp>
      <p:sp>
        <p:nvSpPr>
          <p:cNvPr id="17" name="Footer Placeholder 16"/>
          <p:cNvSpPr>
            <a:spLocks noGrp="1"/>
          </p:cNvSpPr>
          <p:nvPr>
            <p:ph type="ftr" sz="quarter" idx="11"/>
          </p:nvPr>
        </p:nvSpPr>
        <p:spPr/>
        <p:txBody>
          <a:bodyPr/>
          <a:lstStyle>
            <a:lvl1pPr>
              <a:defRPr>
                <a:solidFill>
                  <a:schemeClr val="bg1"/>
                </a:solidFill>
              </a:defRPr>
            </a:lvl1p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CE040511-1BDE-A449-A1A3-D1E3CE92882B}"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fld id="{167D9DD6-F933-3348-96F5-9EFF4427EEE1}" type="datetimeFigureOut">
              <a:rPr lang="en-US" smtClean="0"/>
              <a:pPr/>
              <a:t>10/24/14</a:t>
            </a:fld>
            <a:endParaRPr lang="en-US"/>
          </a:p>
        </p:txBody>
      </p:sp>
      <p:sp>
        <p:nvSpPr>
          <p:cNvPr id="10" name="Slide Number Placeholder 9"/>
          <p:cNvSpPr>
            <a:spLocks noGrp="1"/>
          </p:cNvSpPr>
          <p:nvPr>
            <p:ph type="sldNum" sz="quarter" idx="11"/>
          </p:nvPr>
        </p:nvSpPr>
        <p:spPr/>
        <p:txBody>
          <a:bodyPr/>
          <a:lstStyle/>
          <a:p>
            <a:fld id="{CE040511-1BDE-A449-A1A3-D1E3CE92882B}" type="slidenum">
              <a:rPr lang="en-US" smtClean="0"/>
              <a:pPr/>
              <a:t>‹#›</a:t>
            </a:fld>
            <a:endParaRPr lang="en-US"/>
          </a:p>
        </p:txBody>
      </p:sp>
      <p:sp>
        <p:nvSpPr>
          <p:cNvPr id="11" name="Footer Placeholder 10"/>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fld id="{167D9DD6-F933-3348-96F5-9EFF4427EEE1}" type="datetimeFigureOut">
              <a:rPr lang="en-US" smtClean="0"/>
              <a:pPr/>
              <a:t>10/24/14</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CE040511-1BDE-A449-A1A3-D1E3CE92882B}"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CE040511-1BDE-A449-A1A3-D1E3CE92882B}"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fld id="{167D9DD6-F933-3348-96F5-9EFF4427EEE1}" type="datetimeFigureOut">
              <a:rPr lang="en-US" smtClean="0"/>
              <a:pPr/>
              <a:t>10/24/14</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CE040511-1BDE-A449-A1A3-D1E3CE92882B}"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fld id="{167D9DD6-F933-3348-96F5-9EFF4427EEE1}" type="datetimeFigureOut">
              <a:rPr lang="en-US" smtClean="0"/>
              <a:pPr/>
              <a:t>10/24/14</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fld id="{167D9DD6-F933-3348-96F5-9EFF4427EEE1}" type="datetimeFigureOut">
              <a:rPr lang="en-US" smtClean="0"/>
              <a:pPr/>
              <a:t>10/24/14</a:t>
            </a:fld>
            <a:endParaRPr lang="en-US"/>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fld id="{CE040511-1BDE-A449-A1A3-D1E3CE92882B}"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14.png"/><Relationship Id="rId6" Type="http://schemas.openxmlformats.org/officeDocument/2006/relationships/image" Target="../media/image15.png"/><Relationship Id="rId7" Type="http://schemas.openxmlformats.org/officeDocument/2006/relationships/image" Target="../media/image16.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7.png"/><Relationship Id="rId5"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0.png"/><Relationship Id="rId6"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Adaptations of Mesopelagic Animals</a:t>
            </a:r>
            <a:endParaRPr lang="en-US" dirty="0"/>
          </a:p>
        </p:txBody>
      </p:sp>
      <p:pic>
        <p:nvPicPr>
          <p:cNvPr id="6" name="Picture 5"/>
          <p:cNvPicPr>
            <a:picLocks noChangeAspect="1"/>
          </p:cNvPicPr>
          <p:nvPr/>
        </p:nvPicPr>
        <p:blipFill>
          <a:blip r:embed="rId3"/>
          <a:stretch>
            <a:fillRect/>
          </a:stretch>
        </p:blipFill>
        <p:spPr>
          <a:xfrm>
            <a:off x="2854845" y="3357703"/>
            <a:ext cx="3434311" cy="243084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pPr>
              <a:buNone/>
            </a:pPr>
            <a:r>
              <a:rPr lang="en-US" dirty="0" smtClean="0"/>
              <a:t>trait that evolved to allow the animal to survive and</a:t>
            </a:r>
            <a:r>
              <a:rPr lang="en-US" dirty="0" smtClean="0"/>
              <a:t> reproduce </a:t>
            </a:r>
            <a:r>
              <a:rPr lang="en-US" dirty="0" smtClean="0"/>
              <a:t>in its environment</a:t>
            </a:r>
            <a:endParaRPr lang="en-US" dirty="0"/>
          </a:p>
        </p:txBody>
      </p:sp>
      <p:sp>
        <p:nvSpPr>
          <p:cNvPr id="2" name="Title 1"/>
          <p:cNvSpPr>
            <a:spLocks noGrp="1"/>
          </p:cNvSpPr>
          <p:nvPr>
            <p:ph type="title"/>
          </p:nvPr>
        </p:nvSpPr>
        <p:spPr/>
        <p:txBody>
          <a:bodyPr>
            <a:normAutofit/>
          </a:bodyPr>
          <a:lstStyle/>
          <a:p>
            <a:r>
              <a:rPr lang="en-US" sz="4000" b="1" dirty="0" smtClean="0"/>
              <a:t>Adaptation</a:t>
            </a:r>
            <a:endParaRPr lang="en-US" sz="4000" b="1" dirty="0"/>
          </a:p>
        </p:txBody>
      </p:sp>
      <p:pic>
        <p:nvPicPr>
          <p:cNvPr id="4" name="Picture 3"/>
          <p:cNvPicPr>
            <a:picLocks noChangeAspect="1"/>
          </p:cNvPicPr>
          <p:nvPr/>
        </p:nvPicPr>
        <p:blipFill>
          <a:blip r:embed="rId3"/>
          <a:stretch>
            <a:fillRect/>
          </a:stretch>
        </p:blipFill>
        <p:spPr>
          <a:xfrm>
            <a:off x="4231800" y="3063875"/>
            <a:ext cx="4741331" cy="2666999"/>
          </a:xfrm>
          <a:prstGeom prst="rect">
            <a:avLst/>
          </a:prstGeom>
        </p:spPr>
      </p:pic>
      <p:pic>
        <p:nvPicPr>
          <p:cNvPr id="5" name="Picture 4"/>
          <p:cNvPicPr>
            <a:picLocks noChangeAspect="1"/>
          </p:cNvPicPr>
          <p:nvPr/>
        </p:nvPicPr>
        <p:blipFill>
          <a:blip r:embed="rId4"/>
          <a:stretch>
            <a:fillRect/>
          </a:stretch>
        </p:blipFill>
        <p:spPr>
          <a:xfrm>
            <a:off x="172686" y="3063875"/>
            <a:ext cx="4059115" cy="2667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endParaRPr lang="en-US"/>
          </a:p>
        </p:txBody>
      </p:sp>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3">
            <a:alphaModFix/>
          </a:blip>
          <a:srcRect l="12104"/>
          <a:stretch>
            <a:fillRect/>
          </a:stretch>
        </p:blipFill>
        <p:spPr>
          <a:xfrm>
            <a:off x="-528" y="-13781"/>
            <a:ext cx="9144000" cy="689042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0" y="165669"/>
            <a:ext cx="9144000" cy="1796223"/>
          </a:xfrm>
        </p:spPr>
        <p:txBody>
          <a:bodyPr>
            <a:normAutofit fontScale="90000"/>
          </a:bodyPr>
          <a:lstStyle/>
          <a:p>
            <a:r>
              <a:rPr lang="en-US" sz="5333" b="1" dirty="0" smtClean="0"/>
              <a:t>Large mouths/Big Teeth</a:t>
            </a:r>
            <a:r>
              <a:rPr lang="en-US" dirty="0" smtClean="0"/>
              <a:t/>
            </a:r>
            <a:br>
              <a:rPr lang="en-US" dirty="0" smtClean="0"/>
            </a:br>
            <a:r>
              <a:rPr lang="en-US" dirty="0" smtClean="0"/>
              <a:t/>
            </a:r>
            <a:br>
              <a:rPr lang="en-US" dirty="0" smtClean="0"/>
            </a:br>
            <a:endParaRPr lang="en-US" dirty="0"/>
          </a:p>
        </p:txBody>
      </p:sp>
      <p:pic>
        <p:nvPicPr>
          <p:cNvPr id="4" name="Picture 3"/>
          <p:cNvPicPr>
            <a:picLocks noChangeAspect="1"/>
          </p:cNvPicPr>
          <p:nvPr/>
        </p:nvPicPr>
        <p:blipFill>
          <a:blip r:embed="rId3"/>
          <a:stretch>
            <a:fillRect/>
          </a:stretch>
        </p:blipFill>
        <p:spPr>
          <a:xfrm>
            <a:off x="457200" y="1956954"/>
            <a:ext cx="3649451" cy="2457297"/>
          </a:xfrm>
          <a:prstGeom prst="rect">
            <a:avLst/>
          </a:prstGeom>
        </p:spPr>
      </p:pic>
      <p:pic>
        <p:nvPicPr>
          <p:cNvPr id="5" name="Picture 4"/>
          <p:cNvPicPr>
            <a:picLocks noChangeAspect="1"/>
          </p:cNvPicPr>
          <p:nvPr/>
        </p:nvPicPr>
        <p:blipFill>
          <a:blip r:embed="rId4"/>
          <a:srcRect l="1108" t="1674" r="1108" b="1674"/>
          <a:stretch>
            <a:fillRect/>
          </a:stretch>
        </p:blipFill>
        <p:spPr>
          <a:xfrm>
            <a:off x="4480993" y="2004184"/>
            <a:ext cx="4171256" cy="2727482"/>
          </a:xfrm>
          <a:prstGeom prst="rect">
            <a:avLst/>
          </a:prstGeom>
        </p:spPr>
      </p:pic>
      <p:pic>
        <p:nvPicPr>
          <p:cNvPr id="6" name="Picture 5"/>
          <p:cNvPicPr>
            <a:picLocks noChangeAspect="1"/>
          </p:cNvPicPr>
          <p:nvPr/>
        </p:nvPicPr>
        <p:blipFill>
          <a:blip r:embed="rId5"/>
          <a:stretch>
            <a:fillRect/>
          </a:stretch>
        </p:blipFill>
        <p:spPr>
          <a:xfrm>
            <a:off x="2551776" y="4763781"/>
            <a:ext cx="4517989" cy="1897555"/>
          </a:xfrm>
          <a:prstGeom prst="rect">
            <a:avLst/>
          </a:prstGeom>
        </p:spPr>
      </p:pic>
      <p:sp>
        <p:nvSpPr>
          <p:cNvPr id="8" name="TextBox 7"/>
          <p:cNvSpPr txBox="1"/>
          <p:nvPr/>
        </p:nvSpPr>
        <p:spPr>
          <a:xfrm>
            <a:off x="2551776" y="6230449"/>
            <a:ext cx="1582484" cy="430887"/>
          </a:xfrm>
          <a:prstGeom prst="rect">
            <a:avLst/>
          </a:prstGeom>
          <a:noFill/>
        </p:spPr>
        <p:txBody>
          <a:bodyPr wrap="none" rtlCol="0">
            <a:spAutoFit/>
          </a:bodyPr>
          <a:lstStyle/>
          <a:p>
            <a:r>
              <a:rPr lang="en-US" sz="2200" b="1" dirty="0" err="1" smtClean="0">
                <a:latin typeface="Papyrus"/>
                <a:cs typeface="Papyrus"/>
              </a:rPr>
              <a:t>Dragonfish</a:t>
            </a:r>
            <a:endParaRPr lang="en-US" sz="2200" b="1" dirty="0">
              <a:latin typeface="Papyrus"/>
              <a:cs typeface="Papyrus"/>
            </a:endParaRPr>
          </a:p>
        </p:txBody>
      </p:sp>
      <p:sp>
        <p:nvSpPr>
          <p:cNvPr id="7" name="TextBox 6"/>
          <p:cNvSpPr txBox="1"/>
          <p:nvPr/>
        </p:nvSpPr>
        <p:spPr>
          <a:xfrm>
            <a:off x="457200" y="3983364"/>
            <a:ext cx="1467068" cy="430887"/>
          </a:xfrm>
          <a:prstGeom prst="rect">
            <a:avLst/>
          </a:prstGeom>
          <a:noFill/>
        </p:spPr>
        <p:txBody>
          <a:bodyPr wrap="none" rtlCol="0">
            <a:spAutoFit/>
          </a:bodyPr>
          <a:lstStyle/>
          <a:p>
            <a:r>
              <a:rPr lang="en-US" sz="2200" b="1" dirty="0" smtClean="0">
                <a:solidFill>
                  <a:schemeClr val="bg1"/>
                </a:solidFill>
                <a:latin typeface="Papyrus"/>
                <a:cs typeface="Papyrus"/>
              </a:rPr>
              <a:t>Anglerfish</a:t>
            </a:r>
            <a:endParaRPr lang="en-US" sz="2200" b="1" dirty="0">
              <a:solidFill>
                <a:schemeClr val="bg1"/>
              </a:solidFill>
              <a:latin typeface="Papyrus"/>
              <a:cs typeface="Papyrus"/>
            </a:endParaRPr>
          </a:p>
        </p:txBody>
      </p:sp>
      <p:sp>
        <p:nvSpPr>
          <p:cNvPr id="9" name="TextBox 8"/>
          <p:cNvSpPr txBox="1"/>
          <p:nvPr/>
        </p:nvSpPr>
        <p:spPr>
          <a:xfrm>
            <a:off x="4756216" y="4198807"/>
            <a:ext cx="1582484" cy="430887"/>
          </a:xfrm>
          <a:prstGeom prst="rect">
            <a:avLst/>
          </a:prstGeom>
          <a:noFill/>
        </p:spPr>
        <p:txBody>
          <a:bodyPr wrap="none" rtlCol="0">
            <a:spAutoFit/>
          </a:bodyPr>
          <a:lstStyle/>
          <a:p>
            <a:r>
              <a:rPr lang="en-US" sz="2200" b="1" dirty="0" err="1" smtClean="0">
                <a:solidFill>
                  <a:schemeClr val="bg1"/>
                </a:solidFill>
                <a:latin typeface="Papyrus"/>
                <a:cs typeface="Papyrus"/>
              </a:rPr>
              <a:t>Dragonfish</a:t>
            </a:r>
            <a:endParaRPr lang="en-US" sz="2200" b="1" dirty="0">
              <a:solidFill>
                <a:schemeClr val="bg1"/>
              </a:solidFill>
              <a:latin typeface="Papyrus"/>
              <a:cs typeface="Papyrus"/>
            </a:endParaRPr>
          </a:p>
        </p:txBody>
      </p:sp>
      <p:sp>
        <p:nvSpPr>
          <p:cNvPr id="10" name="TextBox 9"/>
          <p:cNvSpPr txBox="1"/>
          <p:nvPr/>
        </p:nvSpPr>
        <p:spPr>
          <a:xfrm>
            <a:off x="968758" y="1463614"/>
            <a:ext cx="7567809" cy="553998"/>
          </a:xfrm>
          <a:prstGeom prst="rect">
            <a:avLst/>
          </a:prstGeom>
          <a:noFill/>
        </p:spPr>
        <p:txBody>
          <a:bodyPr wrap="none" rtlCol="0">
            <a:spAutoFit/>
          </a:bodyPr>
          <a:lstStyle/>
          <a:p>
            <a:r>
              <a:rPr lang="en-US" sz="3000" dirty="0" smtClean="0">
                <a:solidFill>
                  <a:srgbClr val="8B216A"/>
                </a:solidFill>
                <a:ea typeface="+mj-ea"/>
                <a:cs typeface="+mj-cs"/>
              </a:rPr>
              <a:t>- can eat anything smaller than their mouth</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a:xfrm>
            <a:off x="230304" y="914400"/>
            <a:ext cx="2743200" cy="990600"/>
          </a:xfrm>
        </p:spPr>
        <p:txBody>
          <a:bodyPr/>
          <a:lstStyle/>
          <a:p>
            <a:r>
              <a:rPr lang="en-US" dirty="0" smtClean="0"/>
              <a:t>Bioluminescence	</a:t>
            </a:r>
            <a:endParaRPr lang="en-US" dirty="0"/>
          </a:p>
        </p:txBody>
      </p:sp>
      <p:sp>
        <p:nvSpPr>
          <p:cNvPr id="6" name="Text Placeholder 5"/>
          <p:cNvSpPr>
            <a:spLocks noGrp="1"/>
          </p:cNvSpPr>
          <p:nvPr>
            <p:ph type="body" idx="2"/>
          </p:nvPr>
        </p:nvSpPr>
        <p:spPr>
          <a:xfrm>
            <a:off x="230304" y="1981200"/>
            <a:ext cx="2743200" cy="4144963"/>
          </a:xfrm>
        </p:spPr>
        <p:txBody>
          <a:bodyPr>
            <a:normAutofit/>
          </a:bodyPr>
          <a:lstStyle/>
          <a:p>
            <a:r>
              <a:rPr lang="en-US" sz="2400" dirty="0" smtClean="0"/>
              <a:t>Most mesopelagic animals produce light for:</a:t>
            </a:r>
          </a:p>
          <a:p>
            <a:pPr marL="342900" indent="-342900">
              <a:buAutoNum type="arabicParenBoth"/>
            </a:pPr>
            <a:r>
              <a:rPr lang="en-US" sz="2400" dirty="0" smtClean="0"/>
              <a:t>camouflage</a:t>
            </a:r>
          </a:p>
          <a:p>
            <a:pPr marL="342900" indent="-342900">
              <a:buAutoNum type="arabicParenBoth"/>
            </a:pPr>
            <a:r>
              <a:rPr lang="en-US" sz="2400" dirty="0" smtClean="0"/>
              <a:t> recognition</a:t>
            </a:r>
          </a:p>
          <a:p>
            <a:pPr marL="342900" indent="-342900">
              <a:buAutoNum type="arabicParenBoth"/>
            </a:pPr>
            <a:r>
              <a:rPr lang="en-US" sz="2400" dirty="0" smtClean="0"/>
              <a:t> to see</a:t>
            </a:r>
          </a:p>
          <a:p>
            <a:endParaRPr lang="en-US" sz="2400" dirty="0"/>
          </a:p>
        </p:txBody>
      </p:sp>
      <p:pic>
        <p:nvPicPr>
          <p:cNvPr id="8" name="Picture 7"/>
          <p:cNvPicPr>
            <a:picLocks noChangeAspect="1"/>
          </p:cNvPicPr>
          <p:nvPr/>
        </p:nvPicPr>
        <p:blipFill>
          <a:blip r:embed="rId3"/>
          <a:stretch>
            <a:fillRect/>
          </a:stretch>
        </p:blipFill>
        <p:spPr>
          <a:xfrm>
            <a:off x="3012289" y="1029408"/>
            <a:ext cx="5754713" cy="2801817"/>
          </a:xfrm>
          <a:prstGeom prst="rect">
            <a:avLst/>
          </a:prstGeom>
        </p:spPr>
      </p:pic>
      <p:pic>
        <p:nvPicPr>
          <p:cNvPr id="7" name="Picture 6"/>
          <p:cNvPicPr>
            <a:picLocks noChangeAspect="1"/>
          </p:cNvPicPr>
          <p:nvPr/>
        </p:nvPicPr>
        <p:blipFill>
          <a:blip r:embed="rId4"/>
          <a:srcRect l="34386" t="11087" r="21410"/>
          <a:stretch>
            <a:fillRect/>
          </a:stretch>
        </p:blipFill>
        <p:spPr>
          <a:xfrm>
            <a:off x="6501443" y="3066441"/>
            <a:ext cx="2179447" cy="2973626"/>
          </a:xfrm>
          <a:prstGeom prst="rect">
            <a:avLst/>
          </a:prstGeom>
          <a:ln w="15875">
            <a:solidFill>
              <a:schemeClr val="bg1"/>
            </a:solid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Colors – black, silver, red, transparent</a:t>
            </a:r>
            <a:endParaRPr lang="en-US" b="1" dirty="0"/>
          </a:p>
        </p:txBody>
      </p:sp>
      <p:pic>
        <p:nvPicPr>
          <p:cNvPr id="4" name="Picture 3"/>
          <p:cNvPicPr>
            <a:picLocks noChangeAspect="1"/>
          </p:cNvPicPr>
          <p:nvPr/>
        </p:nvPicPr>
        <p:blipFill>
          <a:blip r:embed="rId3"/>
          <a:stretch>
            <a:fillRect/>
          </a:stretch>
        </p:blipFill>
        <p:spPr>
          <a:xfrm>
            <a:off x="271634" y="1957506"/>
            <a:ext cx="4930055" cy="1108533"/>
          </a:xfrm>
          <a:prstGeom prst="rect">
            <a:avLst/>
          </a:prstGeom>
        </p:spPr>
      </p:pic>
      <p:pic>
        <p:nvPicPr>
          <p:cNvPr id="5" name="Picture 4"/>
          <p:cNvPicPr>
            <a:picLocks noChangeAspect="1"/>
          </p:cNvPicPr>
          <p:nvPr/>
        </p:nvPicPr>
        <p:blipFill>
          <a:blip r:embed="rId4"/>
          <a:srcRect b="10510"/>
          <a:stretch>
            <a:fillRect/>
          </a:stretch>
        </p:blipFill>
        <p:spPr>
          <a:xfrm>
            <a:off x="5201689" y="4035141"/>
            <a:ext cx="2851360" cy="1531011"/>
          </a:xfrm>
          <a:prstGeom prst="rect">
            <a:avLst/>
          </a:prstGeom>
        </p:spPr>
      </p:pic>
      <p:sp>
        <p:nvSpPr>
          <p:cNvPr id="6" name="TextBox 5"/>
          <p:cNvSpPr txBox="1"/>
          <p:nvPr/>
        </p:nvSpPr>
        <p:spPr>
          <a:xfrm>
            <a:off x="5180135" y="5987791"/>
            <a:ext cx="1800493" cy="430887"/>
          </a:xfrm>
          <a:prstGeom prst="rect">
            <a:avLst/>
          </a:prstGeom>
          <a:noFill/>
        </p:spPr>
        <p:txBody>
          <a:bodyPr wrap="square" rtlCol="0">
            <a:spAutoFit/>
          </a:bodyPr>
          <a:lstStyle/>
          <a:p>
            <a:r>
              <a:rPr lang="en-US" sz="2200" b="1" dirty="0" err="1" smtClean="0">
                <a:latin typeface="Papyrus"/>
                <a:cs typeface="Papyrus"/>
              </a:rPr>
              <a:t>Bristlemouth</a:t>
            </a:r>
            <a:endParaRPr lang="en-US" sz="2200" b="1" dirty="0">
              <a:latin typeface="Papyrus"/>
              <a:cs typeface="Papyrus"/>
            </a:endParaRPr>
          </a:p>
        </p:txBody>
      </p:sp>
      <p:pic>
        <p:nvPicPr>
          <p:cNvPr id="7" name="Picture 6"/>
          <p:cNvPicPr>
            <a:picLocks noChangeAspect="1"/>
          </p:cNvPicPr>
          <p:nvPr/>
        </p:nvPicPr>
        <p:blipFill>
          <a:blip r:embed="rId5"/>
          <a:stretch>
            <a:fillRect/>
          </a:stretch>
        </p:blipFill>
        <p:spPr>
          <a:xfrm>
            <a:off x="3951978" y="5314305"/>
            <a:ext cx="2456314" cy="485198"/>
          </a:xfrm>
          <a:prstGeom prst="rect">
            <a:avLst/>
          </a:prstGeom>
        </p:spPr>
      </p:pic>
      <p:sp>
        <p:nvSpPr>
          <p:cNvPr id="8" name="TextBox 7"/>
          <p:cNvSpPr txBox="1"/>
          <p:nvPr/>
        </p:nvSpPr>
        <p:spPr>
          <a:xfrm>
            <a:off x="271635" y="3101677"/>
            <a:ext cx="3131826" cy="430887"/>
          </a:xfrm>
          <a:prstGeom prst="rect">
            <a:avLst/>
          </a:prstGeom>
          <a:noFill/>
        </p:spPr>
        <p:txBody>
          <a:bodyPr wrap="square" rtlCol="0">
            <a:spAutoFit/>
          </a:bodyPr>
          <a:lstStyle/>
          <a:p>
            <a:r>
              <a:rPr lang="en-US" sz="2200" b="1" dirty="0" smtClean="0">
                <a:latin typeface="Papyrus"/>
                <a:cs typeface="Papyrus"/>
              </a:rPr>
              <a:t>Deep sea smelts</a:t>
            </a:r>
            <a:endParaRPr lang="en-US" sz="2200" b="1" dirty="0">
              <a:latin typeface="Papyrus"/>
              <a:cs typeface="Papyrus"/>
            </a:endParaRPr>
          </a:p>
        </p:txBody>
      </p:sp>
      <p:pic>
        <p:nvPicPr>
          <p:cNvPr id="9" name="Picture 8"/>
          <p:cNvPicPr>
            <a:picLocks noChangeAspect="1"/>
          </p:cNvPicPr>
          <p:nvPr/>
        </p:nvPicPr>
        <p:blipFill>
          <a:blip r:embed="rId6"/>
          <a:srcRect t="23507" b="29799"/>
          <a:stretch>
            <a:fillRect/>
          </a:stretch>
        </p:blipFill>
        <p:spPr>
          <a:xfrm>
            <a:off x="457200" y="4035141"/>
            <a:ext cx="2851285" cy="900011"/>
          </a:xfrm>
          <a:prstGeom prst="rect">
            <a:avLst/>
          </a:prstGeom>
        </p:spPr>
      </p:pic>
      <p:sp>
        <p:nvSpPr>
          <p:cNvPr id="10" name="TextBox 9"/>
          <p:cNvSpPr txBox="1"/>
          <p:nvPr/>
        </p:nvSpPr>
        <p:spPr>
          <a:xfrm>
            <a:off x="301752" y="4935152"/>
            <a:ext cx="2848266" cy="430887"/>
          </a:xfrm>
          <a:prstGeom prst="rect">
            <a:avLst/>
          </a:prstGeom>
          <a:noFill/>
        </p:spPr>
        <p:txBody>
          <a:bodyPr wrap="square" rtlCol="0">
            <a:spAutoFit/>
          </a:bodyPr>
          <a:lstStyle/>
          <a:p>
            <a:r>
              <a:rPr lang="en-US" sz="2200" b="1" dirty="0" err="1" smtClean="0">
                <a:latin typeface="Papyrus"/>
                <a:cs typeface="Papyrus"/>
              </a:rPr>
              <a:t>Siphonophore</a:t>
            </a:r>
            <a:endParaRPr lang="en-US" sz="2200" b="1" dirty="0">
              <a:latin typeface="Papyrus"/>
              <a:cs typeface="Papyrus"/>
            </a:endParaRPr>
          </a:p>
        </p:txBody>
      </p:sp>
      <p:pic>
        <p:nvPicPr>
          <p:cNvPr id="11" name="Picture 10"/>
          <p:cNvPicPr>
            <a:picLocks noChangeAspect="1"/>
          </p:cNvPicPr>
          <p:nvPr/>
        </p:nvPicPr>
        <p:blipFill>
          <a:blip r:embed="rId7"/>
          <a:srcRect t="10559"/>
          <a:stretch>
            <a:fillRect/>
          </a:stretch>
        </p:blipFill>
        <p:spPr>
          <a:xfrm>
            <a:off x="6551354" y="1492752"/>
            <a:ext cx="2037010" cy="2477817"/>
          </a:xfrm>
          <a:prstGeom prst="rect">
            <a:avLst/>
          </a:prstGeom>
        </p:spPr>
      </p:pic>
      <p:sp>
        <p:nvSpPr>
          <p:cNvPr id="12" name="TextBox 11"/>
          <p:cNvSpPr txBox="1"/>
          <p:nvPr/>
        </p:nvSpPr>
        <p:spPr>
          <a:xfrm>
            <a:off x="5180135" y="3000090"/>
            <a:ext cx="1657431" cy="769441"/>
          </a:xfrm>
          <a:prstGeom prst="rect">
            <a:avLst/>
          </a:prstGeom>
          <a:noFill/>
        </p:spPr>
        <p:txBody>
          <a:bodyPr wrap="square" rtlCol="0">
            <a:spAutoFit/>
          </a:bodyPr>
          <a:lstStyle/>
          <a:p>
            <a:r>
              <a:rPr lang="en-US" sz="2200" b="1" dirty="0" smtClean="0">
                <a:latin typeface="Papyrus"/>
                <a:cs typeface="Papyrus"/>
              </a:rPr>
              <a:t>Deep Sea </a:t>
            </a:r>
            <a:r>
              <a:rPr lang="en-US" sz="2200" b="1" dirty="0" err="1" smtClean="0">
                <a:latin typeface="Papyrus"/>
                <a:cs typeface="Papyrus"/>
              </a:rPr>
              <a:t>Mysid</a:t>
            </a:r>
            <a:endParaRPr lang="en-US" sz="2200" b="1" dirty="0">
              <a:latin typeface="Papyrus"/>
              <a:cs typeface="Papyrus"/>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4572"/>
            <a:ext cx="3995282" cy="1143000"/>
          </a:xfrm>
        </p:spPr>
        <p:txBody>
          <a:bodyPr>
            <a:normAutofit/>
          </a:bodyPr>
          <a:lstStyle/>
          <a:p>
            <a:pPr algn="l"/>
            <a:r>
              <a:rPr lang="en-US" sz="4400" b="1" dirty="0" smtClean="0"/>
              <a:t>Large Eyes</a:t>
            </a:r>
            <a:endParaRPr lang="en-US" sz="4400" b="1" dirty="0"/>
          </a:p>
        </p:txBody>
      </p:sp>
      <p:pic>
        <p:nvPicPr>
          <p:cNvPr id="4" name="Picture 3"/>
          <p:cNvPicPr>
            <a:picLocks noChangeAspect="1"/>
          </p:cNvPicPr>
          <p:nvPr/>
        </p:nvPicPr>
        <p:blipFill>
          <a:blip r:embed="rId3"/>
          <a:stretch>
            <a:fillRect/>
          </a:stretch>
        </p:blipFill>
        <p:spPr>
          <a:xfrm>
            <a:off x="271634" y="1957506"/>
            <a:ext cx="4930055" cy="1108533"/>
          </a:xfrm>
          <a:prstGeom prst="rect">
            <a:avLst/>
          </a:prstGeom>
        </p:spPr>
      </p:pic>
      <p:pic>
        <p:nvPicPr>
          <p:cNvPr id="5" name="Picture 4"/>
          <p:cNvPicPr>
            <a:picLocks noChangeAspect="1"/>
          </p:cNvPicPr>
          <p:nvPr/>
        </p:nvPicPr>
        <p:blipFill>
          <a:blip r:embed="rId4"/>
          <a:srcRect l="9044" t="46363" b="15069"/>
          <a:stretch>
            <a:fillRect/>
          </a:stretch>
        </p:blipFill>
        <p:spPr>
          <a:xfrm flipH="1">
            <a:off x="3953004" y="3237266"/>
            <a:ext cx="4733795" cy="1486824"/>
          </a:xfrm>
          <a:prstGeom prst="rect">
            <a:avLst/>
          </a:prstGeom>
        </p:spPr>
      </p:pic>
      <p:pic>
        <p:nvPicPr>
          <p:cNvPr id="6" name="Picture 5"/>
          <p:cNvPicPr>
            <a:picLocks noChangeAspect="1"/>
          </p:cNvPicPr>
          <p:nvPr/>
        </p:nvPicPr>
        <p:blipFill>
          <a:blip r:embed="rId5"/>
          <a:stretch>
            <a:fillRect/>
          </a:stretch>
        </p:blipFill>
        <p:spPr>
          <a:xfrm>
            <a:off x="271634" y="3874702"/>
            <a:ext cx="3434311" cy="2430848"/>
          </a:xfrm>
          <a:prstGeom prst="rect">
            <a:avLst/>
          </a:prstGeom>
        </p:spPr>
      </p:pic>
      <p:sp>
        <p:nvSpPr>
          <p:cNvPr id="9" name="TextBox 8"/>
          <p:cNvSpPr txBox="1"/>
          <p:nvPr/>
        </p:nvSpPr>
        <p:spPr>
          <a:xfrm>
            <a:off x="2314987" y="1403508"/>
            <a:ext cx="6705381" cy="553998"/>
          </a:xfrm>
          <a:prstGeom prst="rect">
            <a:avLst/>
          </a:prstGeom>
          <a:noFill/>
        </p:spPr>
        <p:txBody>
          <a:bodyPr wrap="none" rtlCol="0">
            <a:spAutoFit/>
          </a:bodyPr>
          <a:lstStyle/>
          <a:p>
            <a:r>
              <a:rPr lang="en-US" sz="3000" dirty="0" smtClean="0">
                <a:solidFill>
                  <a:srgbClr val="8B216A"/>
                </a:solidFill>
                <a:ea typeface="+mj-ea"/>
                <a:cs typeface="+mj-cs"/>
              </a:rPr>
              <a:t>- to collect as much as light as possible</a:t>
            </a:r>
            <a:endParaRPr lang="en-US" dirty="0"/>
          </a:p>
        </p:txBody>
      </p:sp>
      <p:sp>
        <p:nvSpPr>
          <p:cNvPr id="7" name="TextBox 6"/>
          <p:cNvSpPr txBox="1"/>
          <p:nvPr/>
        </p:nvSpPr>
        <p:spPr>
          <a:xfrm>
            <a:off x="3953004" y="4724090"/>
            <a:ext cx="1800493" cy="430887"/>
          </a:xfrm>
          <a:prstGeom prst="rect">
            <a:avLst/>
          </a:prstGeom>
          <a:noFill/>
        </p:spPr>
        <p:txBody>
          <a:bodyPr wrap="square" rtlCol="0">
            <a:spAutoFit/>
          </a:bodyPr>
          <a:lstStyle/>
          <a:p>
            <a:r>
              <a:rPr lang="en-US" sz="2200" b="1" dirty="0" err="1" smtClean="0">
                <a:latin typeface="Papyrus"/>
                <a:cs typeface="Papyrus"/>
              </a:rPr>
              <a:t>Lanternfish</a:t>
            </a:r>
            <a:endParaRPr lang="en-US" sz="2200" b="1" dirty="0">
              <a:latin typeface="Papyrus"/>
              <a:cs typeface="Papyrus"/>
            </a:endParaRPr>
          </a:p>
        </p:txBody>
      </p:sp>
      <p:sp>
        <p:nvSpPr>
          <p:cNvPr id="8" name="TextBox 7"/>
          <p:cNvSpPr txBox="1"/>
          <p:nvPr/>
        </p:nvSpPr>
        <p:spPr>
          <a:xfrm>
            <a:off x="5201689" y="2333625"/>
            <a:ext cx="3069186" cy="430887"/>
          </a:xfrm>
          <a:prstGeom prst="rect">
            <a:avLst/>
          </a:prstGeom>
          <a:noFill/>
        </p:spPr>
        <p:txBody>
          <a:bodyPr wrap="square" rtlCol="0">
            <a:spAutoFit/>
          </a:bodyPr>
          <a:lstStyle/>
          <a:p>
            <a:r>
              <a:rPr lang="en-US" sz="2200" b="1" dirty="0" smtClean="0">
                <a:latin typeface="Papyrus"/>
                <a:cs typeface="Papyrus"/>
              </a:rPr>
              <a:t>Deep Sea Smelt</a:t>
            </a:r>
            <a:endParaRPr lang="en-US" sz="2200" b="1" dirty="0">
              <a:latin typeface="Papyrus"/>
              <a:cs typeface="Papyrus"/>
            </a:endParaRPr>
          </a:p>
        </p:txBody>
      </p:sp>
      <p:sp>
        <p:nvSpPr>
          <p:cNvPr id="10" name="TextBox 9"/>
          <p:cNvSpPr txBox="1"/>
          <p:nvPr/>
        </p:nvSpPr>
        <p:spPr>
          <a:xfrm>
            <a:off x="3705945" y="5772347"/>
            <a:ext cx="1800493" cy="430887"/>
          </a:xfrm>
          <a:prstGeom prst="rect">
            <a:avLst/>
          </a:prstGeom>
          <a:noFill/>
        </p:spPr>
        <p:txBody>
          <a:bodyPr wrap="square" rtlCol="0">
            <a:spAutoFit/>
          </a:bodyPr>
          <a:lstStyle/>
          <a:p>
            <a:r>
              <a:rPr lang="en-US" sz="2200" b="1" dirty="0" err="1" smtClean="0">
                <a:latin typeface="Papyrus"/>
                <a:cs typeface="Papyrus"/>
              </a:rPr>
              <a:t>Barreleye</a:t>
            </a:r>
            <a:endParaRPr lang="en-US" sz="2200" b="1" dirty="0">
              <a:latin typeface="Papyrus"/>
              <a:cs typeface="Papyru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Summary- Mesopelagic Adaptations</a:t>
            </a:r>
            <a:endParaRPr lang="en-US" dirty="0"/>
          </a:p>
        </p:txBody>
      </p:sp>
      <p:pic>
        <p:nvPicPr>
          <p:cNvPr id="4" name="Picture 3"/>
          <p:cNvPicPr>
            <a:picLocks noChangeAspect="1"/>
          </p:cNvPicPr>
          <p:nvPr/>
        </p:nvPicPr>
        <p:blipFill>
          <a:blip r:embed="rId3"/>
          <a:stretch>
            <a:fillRect/>
          </a:stretch>
        </p:blipFill>
        <p:spPr>
          <a:xfrm>
            <a:off x="4638040" y="1622145"/>
            <a:ext cx="4505960" cy="2984602"/>
          </a:xfrm>
          <a:prstGeom prst="rect">
            <a:avLst/>
          </a:prstGeom>
        </p:spPr>
      </p:pic>
      <p:sp>
        <p:nvSpPr>
          <p:cNvPr id="2" name="Content Placeholder 1"/>
          <p:cNvSpPr>
            <a:spLocks noGrp="1"/>
          </p:cNvSpPr>
          <p:nvPr>
            <p:ph sz="quarter" idx="1"/>
          </p:nvPr>
        </p:nvSpPr>
        <p:spPr>
          <a:xfrm>
            <a:off x="174752" y="1527048"/>
            <a:ext cx="8503920" cy="4572000"/>
          </a:xfrm>
        </p:spPr>
        <p:txBody>
          <a:bodyPr/>
          <a:lstStyle/>
          <a:p>
            <a:r>
              <a:rPr lang="en-US" dirty="0" smtClean="0"/>
              <a:t>Large mouths</a:t>
            </a:r>
          </a:p>
          <a:p>
            <a:endParaRPr lang="en-US" dirty="0" smtClean="0"/>
          </a:p>
          <a:p>
            <a:r>
              <a:rPr lang="en-US" dirty="0" smtClean="0"/>
              <a:t>Bioluminescent</a:t>
            </a:r>
          </a:p>
          <a:p>
            <a:endParaRPr lang="en-US" dirty="0" smtClean="0"/>
          </a:p>
          <a:p>
            <a:r>
              <a:rPr lang="en-US" dirty="0" smtClean="0"/>
              <a:t>Coloration- red, silver, black</a:t>
            </a:r>
          </a:p>
          <a:p>
            <a:endParaRPr lang="en-US" dirty="0" smtClean="0"/>
          </a:p>
          <a:p>
            <a:r>
              <a:rPr lang="en-US" dirty="0" smtClean="0"/>
              <a:t>Large eyes</a:t>
            </a:r>
          </a:p>
          <a:p>
            <a:pPr>
              <a:buNone/>
            </a:pPr>
            <a:endParaRPr lang="en-US" dirty="0" smtClean="0"/>
          </a:p>
          <a:p>
            <a:endParaRPr lang="en-US" dirty="0"/>
          </a:p>
        </p:txBody>
      </p:sp>
      <p:pic>
        <p:nvPicPr>
          <p:cNvPr id="5" name="Picture 4"/>
          <p:cNvPicPr>
            <a:picLocks noChangeAspect="1"/>
          </p:cNvPicPr>
          <p:nvPr/>
        </p:nvPicPr>
        <p:blipFill>
          <a:blip r:embed="rId4"/>
          <a:stretch>
            <a:fillRect/>
          </a:stretch>
        </p:blipFill>
        <p:spPr>
          <a:xfrm>
            <a:off x="6225795" y="4270376"/>
            <a:ext cx="2109215" cy="1397076"/>
          </a:xfrm>
          <a:prstGeom prst="rect">
            <a:avLst/>
          </a:prstGeom>
        </p:spPr>
      </p:pic>
      <p:pic>
        <p:nvPicPr>
          <p:cNvPr id="6" name="Picture 5"/>
          <p:cNvPicPr>
            <a:picLocks noChangeAspect="1"/>
          </p:cNvPicPr>
          <p:nvPr/>
        </p:nvPicPr>
        <p:blipFill>
          <a:blip r:embed="rId5"/>
          <a:srcRect l="22238" b="18724"/>
          <a:stretch>
            <a:fillRect/>
          </a:stretch>
        </p:blipFill>
        <p:spPr>
          <a:xfrm>
            <a:off x="2670499" y="4606747"/>
            <a:ext cx="2989300" cy="2069493"/>
          </a:xfrm>
          <a:prstGeom prst="rect">
            <a:avLst/>
          </a:prstGeom>
        </p:spPr>
      </p:pic>
      <p:pic>
        <p:nvPicPr>
          <p:cNvPr id="7" name="Picture 6"/>
          <p:cNvPicPr>
            <a:picLocks noChangeAspect="1"/>
          </p:cNvPicPr>
          <p:nvPr/>
        </p:nvPicPr>
        <p:blipFill>
          <a:blip r:embed="rId6"/>
          <a:srcRect l="26323" t="11781" r="16595"/>
          <a:stretch>
            <a:fillRect/>
          </a:stretch>
        </p:blipFill>
        <p:spPr>
          <a:xfrm>
            <a:off x="672349" y="5046776"/>
            <a:ext cx="1562858" cy="1599857"/>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pPr>
              <a:buNone/>
            </a:pPr>
            <a:r>
              <a:rPr lang="en-US" dirty="0" smtClean="0"/>
              <a:t>Observe and sketch mesopelagic fish specimens (and other mesopelagic animals), and describe their adaptations to the environment.</a:t>
            </a:r>
          </a:p>
          <a:p>
            <a:pPr>
              <a:buNone/>
            </a:pPr>
            <a:endParaRPr lang="en-US" dirty="0" smtClean="0"/>
          </a:p>
        </p:txBody>
      </p:sp>
      <p:sp>
        <p:nvSpPr>
          <p:cNvPr id="3" name="Title 2"/>
          <p:cNvSpPr>
            <a:spLocks noGrp="1"/>
          </p:cNvSpPr>
          <p:nvPr>
            <p:ph type="title"/>
          </p:nvPr>
        </p:nvSpPr>
        <p:spPr/>
        <p:txBody>
          <a:bodyPr/>
          <a:lstStyle/>
          <a:p>
            <a:r>
              <a:rPr lang="en-US" dirty="0" smtClean="0"/>
              <a:t>Assignment</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GK_12Template.potx</Template>
  <TotalTime>30735</TotalTime>
  <Words>1634</Words>
  <Application>Microsoft Macintosh PowerPoint</Application>
  <PresentationFormat>On-screen Show (4:3)</PresentationFormat>
  <Paragraphs>134</Paragraphs>
  <Slides>9</Slides>
  <Notes>9</Notes>
  <HiddenSlides>0</HiddenSlides>
  <MMClips>0</MMClips>
  <ScaleCrop>false</ScaleCrop>
  <HeadingPairs>
    <vt:vector size="4" baseType="variant">
      <vt:variant>
        <vt:lpstr>Design Template</vt:lpstr>
      </vt:variant>
      <vt:variant>
        <vt:i4>1</vt:i4>
      </vt:variant>
      <vt:variant>
        <vt:lpstr>Slide Titles</vt:lpstr>
      </vt:variant>
      <vt:variant>
        <vt:i4>9</vt:i4>
      </vt:variant>
    </vt:vector>
  </HeadingPairs>
  <TitlesOfParts>
    <vt:vector size="10" baseType="lpstr">
      <vt:lpstr>SCC</vt:lpstr>
      <vt:lpstr>Adaptations of Mesopelagic Animals</vt:lpstr>
      <vt:lpstr>Adaptation</vt:lpstr>
      <vt:lpstr>Slide 3</vt:lpstr>
      <vt:lpstr>Large mouths/Big Teeth  </vt:lpstr>
      <vt:lpstr>Bioluminescence </vt:lpstr>
      <vt:lpstr>Colors – black, silver, red, transparent</vt:lpstr>
      <vt:lpstr>Large Eyes</vt:lpstr>
      <vt:lpstr>Summary- Mesopelagic Adaptations</vt:lpstr>
      <vt:lpstr>Assignment</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Mesopelagic Zone</dc:title>
  <dc:creator>Amanda Netburn</dc:creator>
  <cp:lastModifiedBy>Amanda Netburn</cp:lastModifiedBy>
  <cp:revision>62</cp:revision>
  <dcterms:created xsi:type="dcterms:W3CDTF">2014-10-25T00:07:08Z</dcterms:created>
  <dcterms:modified xsi:type="dcterms:W3CDTF">2014-10-25T00:07:54Z</dcterms:modified>
</cp:coreProperties>
</file>