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Default Extension="jpeg" ContentType="image/jpeg"/>
  <Default Extension="xml" ContentType="application/xml"/>
  <Override PartName="/ppt/slides/slide9.xml" ContentType="application/vnd.openxmlformats-officedocument.presentationml.slide+xml"/>
  <Override PartName="/ppt/notesSlides/notesSlide3.xml" ContentType="application/vnd.openxmlformats-officedocument.presentationml.notesSlide+xml"/>
  <Override PartName="/ppt/slides/slide11.xml" ContentType="application/vnd.openxmlformats-officedocument.presentationml.slide+xml"/>
  <Override PartName="/ppt/notesSlides/notesSlide10.xml" ContentType="application/vnd.openxmlformats-officedocument.presentationml.notesSlide+xml"/>
  <Override PartName="/ppt/tableStyles.xml" ContentType="application/vnd.openxmlformats-officedocument.presentationml.tableStyles+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notesSlides/notesSlide2.xml" ContentType="application/vnd.openxmlformats-officedocument.presentationml.notesSlide+xml"/>
  <Override PartName="/ppt/presentation.xml" ContentType="application/vnd.openxmlformats-officedocument.presentationml.presentation.main+xml"/>
  <Override PartName="/ppt/notesSlides/notesSlide9.xml" ContentType="application/vnd.openxmlformats-officedocument.presentationml.notesSlide+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0" r:id="rId1"/>
  </p:sldMasterIdLst>
  <p:notesMasterIdLst>
    <p:notesMasterId r:id="rId13"/>
  </p:notesMasterIdLst>
  <p:sldIdLst>
    <p:sldId id="256" r:id="rId2"/>
    <p:sldId id="262" r:id="rId3"/>
    <p:sldId id="264" r:id="rId4"/>
    <p:sldId id="265" r:id="rId5"/>
    <p:sldId id="259" r:id="rId6"/>
    <p:sldId id="260" r:id="rId7"/>
    <p:sldId id="257" r:id="rId8"/>
    <p:sldId id="258" r:id="rId9"/>
    <p:sldId id="261" r:id="rId10"/>
    <p:sldId id="266" r:id="rId11"/>
    <p:sldId id="267"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75136" autoAdjust="0"/>
  </p:normalViewPr>
  <p:slideViewPr>
    <p:cSldViewPr snapToGrid="0" snapToObjects="1">
      <p:cViewPr>
        <p:scale>
          <a:sx n="90" d="100"/>
          <a:sy n="90" d="100"/>
        </p:scale>
        <p:origin x="-856" y="34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018104-AC30-2445-A03B-9F60397ADA2E}" type="datetimeFigureOut">
              <a:rPr lang="en-US" smtClean="0"/>
              <a:pPr/>
              <a:t>10/24/14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D160D4-4523-754A-8A54-20E18F4A507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Authors: </a:t>
            </a:r>
            <a:r>
              <a:rPr lang="en-US" b="0" dirty="0" smtClean="0"/>
              <a:t>Amanda</a:t>
            </a:r>
            <a:r>
              <a:rPr lang="en-US" b="0" baseline="0" dirty="0" smtClean="0"/>
              <a:t> Netburn, Scripps Institution of Oceanography; Danny Blas, Kearny High School</a:t>
            </a:r>
          </a:p>
          <a:p>
            <a:endParaRPr lang="en-US" b="0" baseline="0" dirty="0" smtClean="0"/>
          </a:p>
          <a:p>
            <a:r>
              <a:rPr lang="en-US" b="1" baseline="0" dirty="0" smtClean="0"/>
              <a:t>Why: </a:t>
            </a:r>
            <a:r>
              <a:rPr lang="en-US" b="0" baseline="0" dirty="0" smtClean="0"/>
              <a:t>Human activity has an important impact on all submarine environments, including the mesopelagic zone. This lesson introduces students to the different impacts that humans have on deep sea environments, challenging them to connect the link between human actions on land to remote deep-sea environments. The deep sea is hard to see and study, and therefore commonly overlooked or ignored, but is increasingly impacted negatively by human actions. The students are further called upon to develop their own creative solutions to address human impacts in the deep sea.</a:t>
            </a:r>
          </a:p>
          <a:p>
            <a:endParaRPr lang="en-US" b="0" baseline="0" dirty="0" smtClean="0"/>
          </a:p>
          <a:p>
            <a:r>
              <a:rPr lang="en-US" b="1" baseline="0" dirty="0" smtClean="0"/>
              <a:t>Summary:</a:t>
            </a:r>
            <a:r>
              <a:rPr lang="en-US" b="0" baseline="0" dirty="0" smtClean="0"/>
              <a:t>  </a:t>
            </a:r>
          </a:p>
          <a:p>
            <a:r>
              <a:rPr lang="en-US" b="0" baseline="0" dirty="0" smtClean="0"/>
              <a:t>Previous lessons in this unit have focused on the mesopelagic environment only, which is only one part of the deep sea. This lesson expands on this, focusing on a number of deep sea environments, including the benthos (the bottom), where many of the human impacts are evident. This lesson dispels the common misconceptions that the deep sea is the same everywhere and that it is far enough removed from human activities to be impacted by them. The following impacts are then introduced: (1) pollution (2) fishing, (3) mining, (4) oil and gas exploration, and (5) climate change. </a:t>
            </a:r>
          </a:p>
          <a:p>
            <a:endParaRPr lang="en-US" b="1" dirty="0" smtClean="0"/>
          </a:p>
          <a:p>
            <a:r>
              <a:rPr lang="en-US" b="1" dirty="0" smtClean="0"/>
              <a:t>Image Credit</a:t>
            </a:r>
            <a:r>
              <a:rPr lang="en-US" dirty="0" smtClean="0"/>
              <a:t>: Deep</a:t>
            </a:r>
            <a:r>
              <a:rPr lang="en-US" baseline="0" dirty="0" smtClean="0"/>
              <a:t> East 2001, NOAA/OER (accessed via http://</a:t>
            </a:r>
            <a:r>
              <a:rPr lang="en-US" baseline="0" dirty="0" err="1" smtClean="0"/>
              <a:t>oceanexplorer.noaa.gov</a:t>
            </a:r>
            <a:r>
              <a:rPr lang="en-US" baseline="0" dirty="0" smtClean="0"/>
              <a:t>/)</a:t>
            </a:r>
          </a:p>
          <a:p>
            <a:endParaRPr lang="en-US" b="1" dirty="0" smtClean="0"/>
          </a:p>
          <a:p>
            <a:r>
              <a:rPr lang="en-US" b="1" dirty="0" smtClean="0"/>
              <a:t>Context for Use: </a:t>
            </a:r>
          </a:p>
          <a:p>
            <a:r>
              <a:rPr lang="en-US" b="0" dirty="0" smtClean="0"/>
              <a:t>This is</a:t>
            </a:r>
            <a:r>
              <a:rPr lang="en-US" b="0" baseline="0" dirty="0" smtClean="0"/>
              <a:t> the fourth </a:t>
            </a:r>
            <a:r>
              <a:rPr lang="en-US" b="0" dirty="0" smtClean="0"/>
              <a:t>in a 5-lesson</a:t>
            </a:r>
            <a:r>
              <a:rPr lang="en-US" b="0" baseline="0" dirty="0" smtClean="0"/>
              <a:t> unit “Mesopelagic environment, adaptations and human impacts.” The unit was developed for a 9</a:t>
            </a:r>
            <a:r>
              <a:rPr lang="en-US" b="0" baseline="30000" dirty="0" smtClean="0"/>
              <a:t>th</a:t>
            </a:r>
            <a:r>
              <a:rPr lang="en-US" b="0" baseline="0" dirty="0" smtClean="0"/>
              <a:t> grade Earth Science class, but would be applicable for any Marine Science or Environmental Science courses. </a:t>
            </a:r>
            <a:endParaRPr lang="en-US" baseline="0" dirty="0" smtClean="0"/>
          </a:p>
          <a:p>
            <a:endParaRPr lang="en-US" dirty="0" smtClean="0"/>
          </a:p>
          <a:p>
            <a:r>
              <a:rPr lang="en-US" b="1" dirty="0" smtClean="0"/>
              <a:t>Misconceptions:</a:t>
            </a:r>
            <a:r>
              <a:rPr lang="en-US" b="1" baseline="0" dirty="0" smtClean="0"/>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deep sea is so far removed from human impacts that we do not negatively affect deep sea environments.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Evaluation Tips: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mn-lt"/>
                <a:ea typeface="+mn-ea"/>
                <a:cs typeface="+mn-cs"/>
              </a:rPr>
              <a:t>The</a:t>
            </a:r>
            <a:r>
              <a:rPr lang="en-US" sz="1200" b="0" kern="1200" baseline="0" dirty="0" smtClean="0">
                <a:solidFill>
                  <a:schemeClr val="tx1"/>
                </a:solidFill>
                <a:latin typeface="+mn-lt"/>
                <a:ea typeface="+mn-ea"/>
                <a:cs typeface="+mn-cs"/>
              </a:rPr>
              <a:t> assignment for this lesson is to create a blog post  (this could instead be a written essay) that addresses the following:</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kern="1200" baseline="0" dirty="0" smtClean="0">
              <a:solidFill>
                <a:schemeClr val="tx1"/>
              </a:solidFill>
              <a:latin typeface="+mn-lt"/>
              <a:ea typeface="+mn-ea"/>
              <a:cs typeface="+mn-cs"/>
            </a:endParaRPr>
          </a:p>
          <a:p>
            <a:r>
              <a:rPr lang="en-US" dirty="0" smtClean="0"/>
              <a:t>(1)</a:t>
            </a:r>
            <a:r>
              <a:rPr lang="en-US" baseline="0" dirty="0" smtClean="0"/>
              <a:t> </a:t>
            </a:r>
            <a:r>
              <a:rPr lang="en-US" dirty="0" smtClean="0"/>
              <a:t>How has scientists’ understanding of the deep sea changed since the first deep sea expedition?</a:t>
            </a:r>
          </a:p>
          <a:p>
            <a:r>
              <a:rPr lang="en-US" dirty="0" smtClean="0"/>
              <a:t>(2) In what ways are the deep seas being impacted by humans?</a:t>
            </a:r>
          </a:p>
          <a:p>
            <a:r>
              <a:rPr lang="en-US" dirty="0" smtClean="0"/>
              <a:t>(3)</a:t>
            </a:r>
            <a:r>
              <a:rPr lang="en-US" baseline="0" dirty="0" smtClean="0"/>
              <a:t> </a:t>
            </a:r>
            <a:r>
              <a:rPr lang="en-US" dirty="0" smtClean="0"/>
              <a:t>Choose three impacts. Suggest a solution for each, and explain why you think it will be effective.</a:t>
            </a:r>
          </a:p>
          <a:p>
            <a:endParaRPr lang="en-US" dirty="0" smtClean="0"/>
          </a:p>
          <a:p>
            <a:r>
              <a:rPr lang="en-US" dirty="0" smtClean="0"/>
              <a:t>These should be read and evaluated</a:t>
            </a:r>
            <a:r>
              <a:rPr lang="en-US" baseline="0" dirty="0" smtClean="0"/>
              <a:t> for understanding. </a:t>
            </a:r>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kern="1200" dirty="0" smtClean="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kern="1200" dirty="0" smtClean="0">
              <a:solidFill>
                <a:schemeClr val="tx1"/>
              </a:solidFill>
              <a:latin typeface="+mn-lt"/>
              <a:ea typeface="+mn-ea"/>
              <a:cs typeface="+mn-cs"/>
            </a:endParaRPr>
          </a:p>
          <a:p>
            <a:endParaRPr lang="en-US" b="1" dirty="0"/>
          </a:p>
        </p:txBody>
      </p:sp>
      <p:sp>
        <p:nvSpPr>
          <p:cNvPr id="4" name="Slide Number Placeholder 3"/>
          <p:cNvSpPr>
            <a:spLocks noGrp="1"/>
          </p:cNvSpPr>
          <p:nvPr>
            <p:ph type="sldNum" sz="quarter" idx="10"/>
          </p:nvPr>
        </p:nvSpPr>
        <p:spPr/>
        <p:txBody>
          <a:bodyPr/>
          <a:lstStyle/>
          <a:p>
            <a:fld id="{11D160D4-4523-754A-8A54-20E18F4A507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Before the late 1800s, scientists thought the deep sea had no life, and was just a flat bottom</a:t>
            </a:r>
            <a:r>
              <a:rPr lang="en-US" baseline="0" dirty="0" smtClean="0"/>
              <a:t> with no structure, and no variation </a:t>
            </a:r>
            <a:endParaRPr lang="en-US" dirty="0" smtClean="0"/>
          </a:p>
          <a:p>
            <a:endParaRPr lang="en-US" b="1" dirty="0" smtClean="0"/>
          </a:p>
          <a:p>
            <a:r>
              <a:rPr lang="en-US" b="1" dirty="0" smtClean="0"/>
              <a:t>Image Credit: </a:t>
            </a:r>
            <a:r>
              <a:rPr lang="en-US" b="0" dirty="0" smtClean="0"/>
              <a:t>http://</a:t>
            </a:r>
            <a:r>
              <a:rPr lang="en-US" b="0" dirty="0" err="1" smtClean="0"/>
              <a:t>flowergarden.noaa.gov/image_library/brineimages.html</a:t>
            </a:r>
            <a:endParaRPr lang="en-US" b="0" dirty="0" smtClean="0"/>
          </a:p>
          <a:p>
            <a:r>
              <a:rPr lang="en-US" b="0" dirty="0" smtClean="0"/>
              <a:t>(Note: This image is from a brine seep.</a:t>
            </a:r>
            <a:r>
              <a:rPr lang="en-US" b="0" baseline="0" dirty="0" smtClean="0"/>
              <a:t> the white in the image is from salt encrustation and bacteria at the Flower Garden Banks in the Gulf of Mexico. For more information on this unique habitat, check out this website: http://</a:t>
            </a:r>
            <a:r>
              <a:rPr lang="en-US" b="0" baseline="0" dirty="0" err="1" smtClean="0"/>
              <a:t>flowergarden.noaa.gov/welcome.html</a:t>
            </a:r>
            <a:r>
              <a:rPr lang="en-US" b="0" baseline="0" dirty="0" smtClean="0"/>
              <a:t>)</a:t>
            </a:r>
            <a:endParaRPr lang="en-US" b="0" dirty="0"/>
          </a:p>
        </p:txBody>
      </p:sp>
      <p:sp>
        <p:nvSpPr>
          <p:cNvPr id="4" name="Slide Number Placeholder 3"/>
          <p:cNvSpPr>
            <a:spLocks noGrp="1"/>
          </p:cNvSpPr>
          <p:nvPr>
            <p:ph type="sldNum" sz="quarter" idx="10"/>
          </p:nvPr>
        </p:nvSpPr>
        <p:spPr/>
        <p:txBody>
          <a:bodyPr/>
          <a:lstStyle/>
          <a:p>
            <a:fld id="{11D160D4-4523-754A-8A54-20E18F4A507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Methane seeps are</a:t>
            </a:r>
            <a:r>
              <a:rPr lang="en-US" baseline="0" dirty="0" smtClean="0"/>
              <a:t> places at the bottom of the ocean where methane and other chemicals seep out of the ground. </a:t>
            </a:r>
          </a:p>
          <a:p>
            <a:r>
              <a:rPr lang="en-US" baseline="0" dirty="0" smtClean="0"/>
              <a:t>Hydrothermal vents are areas where hot water (up to 400 degrees C) and gases seep out of the seafloor.</a:t>
            </a:r>
          </a:p>
          <a:p>
            <a:r>
              <a:rPr lang="en-US" baseline="0" dirty="0" smtClean="0"/>
              <a:t>Both environments are home to bacteria that are able to convert energy from the chemicals to support the base of the food web (unlike most food webs that use sunlight as their energy source through the process of photosynthesis). </a:t>
            </a:r>
          </a:p>
          <a:p>
            <a:r>
              <a:rPr lang="en-US" baseline="0" dirty="0" smtClean="0"/>
              <a:t>Because of this input, there is large amount of life living at these environments. A common animal are tube worms, such as those shown on the right. They actually have chemosynthetic bacteria living inside of them to get their food. </a:t>
            </a:r>
          </a:p>
          <a:p>
            <a:endParaRPr lang="en-US" baseline="0" dirty="0" smtClean="0"/>
          </a:p>
          <a:p>
            <a:r>
              <a:rPr lang="en-US" b="1" baseline="0" dirty="0" smtClean="0"/>
              <a:t>Image credit: </a:t>
            </a:r>
          </a:p>
          <a:p>
            <a:r>
              <a:rPr lang="en-US" dirty="0" smtClean="0"/>
              <a:t>Left: http://oceanexplorer.noaa.gov/okeanos/explorations/ex1304/background/coldseeps/welcome.html</a:t>
            </a:r>
          </a:p>
          <a:p>
            <a:r>
              <a:rPr lang="en-US" dirty="0" smtClean="0"/>
              <a:t>Center: http://</a:t>
            </a:r>
            <a:r>
              <a:rPr lang="en-US" dirty="0" err="1" smtClean="0"/>
              <a:t>archive.noc.ac.uk/chess/education/edu_htv.php</a:t>
            </a:r>
            <a:endParaRPr lang="en-US" dirty="0" smtClean="0"/>
          </a:p>
          <a:p>
            <a:r>
              <a:rPr lang="en-US" dirty="0" smtClean="0"/>
              <a:t>Right: http://oceanexplorer.noaa.gov/explorations/06mexico/logs/may16/media/riftia_600.html</a:t>
            </a:r>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11D160D4-4523-754A-8A54-20E18F4A5073}"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Until about 10 years ago, people thought that the deep sea was not affected by human activities. The</a:t>
            </a:r>
            <a:r>
              <a:rPr lang="en-US" baseline="0" dirty="0" smtClean="0"/>
              <a:t> deep sea environment has typically been “out of sight, out of mind”. </a:t>
            </a:r>
            <a:r>
              <a:rPr lang="en-US" dirty="0" smtClean="0"/>
              <a:t>But,</a:t>
            </a:r>
            <a:r>
              <a:rPr lang="en-US" baseline="0" dirty="0" smtClean="0"/>
              <a:t> we do i</a:t>
            </a:r>
            <a:r>
              <a:rPr lang="en-US" dirty="0" smtClean="0"/>
              <a:t>n fact affect the deep oceans through pollution, fishing, mining, drilling for oil and causing climate change. </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Image Credits: </a:t>
            </a:r>
            <a:r>
              <a:rPr lang="en-US" dirty="0" smtClean="0"/>
              <a:t>(Left)</a:t>
            </a:r>
            <a:r>
              <a:rPr lang="en-US" baseline="0" dirty="0" smtClean="0"/>
              <a:t> Mario Aguilera/Scripps Institution of Oceanography/AP Photo, Right: Wiki Commons (http://commons.wikimedia.org/wiki/File:Berlin-_An_electricity_power_plant_smokestack_in_-_3982.jpg)</a:t>
            </a:r>
          </a:p>
          <a:p>
            <a:endParaRPr lang="en-US" dirty="0"/>
          </a:p>
        </p:txBody>
      </p:sp>
      <p:sp>
        <p:nvSpPr>
          <p:cNvPr id="4" name="Slide Number Placeholder 3"/>
          <p:cNvSpPr>
            <a:spLocks noGrp="1"/>
          </p:cNvSpPr>
          <p:nvPr>
            <p:ph type="sldNum" sz="quarter" idx="10"/>
          </p:nvPr>
        </p:nvSpPr>
        <p:spPr/>
        <p:txBody>
          <a:bodyPr/>
          <a:lstStyle/>
          <a:p>
            <a:fld id="{11D160D4-4523-754A-8A54-20E18F4A5073}"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Plastics are introduced</a:t>
            </a:r>
            <a:r>
              <a:rPr lang="en-US" b="0" baseline="0" dirty="0" smtClean="0"/>
              <a:t> into the ocean from garbage deposited on land, but also a lot comes from fishing gear that has been abandoned at sea, as in the photograph to the left. Plastics break down over the years into small particles called “</a:t>
            </a:r>
            <a:r>
              <a:rPr lang="en-US" b="0" baseline="0" dirty="0" err="1" smtClean="0"/>
              <a:t>microplastics</a:t>
            </a:r>
            <a:r>
              <a:rPr lang="en-US" b="0" baseline="0" dirty="0" smtClean="0"/>
              <a:t>”. Mesopelagic fish, such as the </a:t>
            </a:r>
            <a:r>
              <a:rPr lang="en-US" b="0" baseline="0" dirty="0" err="1" smtClean="0"/>
              <a:t>myctophids</a:t>
            </a:r>
            <a:r>
              <a:rPr lang="en-US" b="0" baseline="0" dirty="0" smtClean="0"/>
              <a:t> on the right have been found with plastics in their stomachs; they were probably mistaking them for the similarly-sized zooplankton that they feed on.</a:t>
            </a:r>
            <a:r>
              <a:rPr lang="en-US" b="0" baseline="0" dirty="0" smtClean="0"/>
              <a:t> The plastic fill up their stomachs without providing any nutrition, and could therefore cause the fish to starve to death.</a:t>
            </a:r>
            <a:endParaRPr lang="en-US" b="0" dirty="0" smtClean="0"/>
          </a:p>
          <a:p>
            <a:endParaRPr lang="en-US" b="1" dirty="0" smtClean="0"/>
          </a:p>
          <a:p>
            <a:r>
              <a:rPr lang="en-US" b="1" dirty="0" smtClean="0"/>
              <a:t>Image Credit:</a:t>
            </a:r>
          </a:p>
          <a:p>
            <a:r>
              <a:rPr lang="en-US" dirty="0" smtClean="0"/>
              <a:t>(Left)</a:t>
            </a:r>
            <a:r>
              <a:rPr lang="en-US" baseline="0" dirty="0" smtClean="0"/>
              <a:t> Mario Aguilera/Scripps Institution of Oceanography/AP Photo</a:t>
            </a:r>
          </a:p>
          <a:p>
            <a:r>
              <a:rPr lang="en-US" baseline="0" dirty="0" smtClean="0"/>
              <a:t>(Right) Pete Davison (</a:t>
            </a:r>
            <a:r>
              <a:rPr lang="en-US" baseline="0" dirty="0" err="1" smtClean="0"/>
              <a:t>Farallon</a:t>
            </a:r>
            <a:r>
              <a:rPr lang="en-US" baseline="0" dirty="0" smtClean="0"/>
              <a:t> Institute)</a:t>
            </a:r>
            <a:endParaRPr lang="en-US" dirty="0"/>
          </a:p>
        </p:txBody>
      </p:sp>
      <p:sp>
        <p:nvSpPr>
          <p:cNvPr id="4" name="Slide Number Placeholder 3"/>
          <p:cNvSpPr>
            <a:spLocks noGrp="1"/>
          </p:cNvSpPr>
          <p:nvPr>
            <p:ph type="sldNum" sz="quarter" idx="10"/>
          </p:nvPr>
        </p:nvSpPr>
        <p:spPr/>
        <p:txBody>
          <a:bodyPr/>
          <a:lstStyle/>
          <a:p>
            <a:fld id="{11D160D4-4523-754A-8A54-20E18F4A507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Different kinds of fishing occurs in the deep ocean. Bottom trawls</a:t>
            </a:r>
            <a:r>
              <a:rPr lang="en-US" baseline="0" dirty="0" smtClean="0"/>
              <a:t> collect everything that are on the seafloor, including slow-growing deep sea corals and sponges. It can take decades for an environment to recover from the damage from bottom trawler. The image here is of a bottom trawl. </a:t>
            </a:r>
          </a:p>
          <a:p>
            <a:endParaRPr lang="en-US" baseline="0" dirty="0" smtClean="0"/>
          </a:p>
          <a:p>
            <a:r>
              <a:rPr lang="en-US" baseline="0" dirty="0" smtClean="0"/>
              <a:t>Fishing for mesopelagic species, particularly for </a:t>
            </a:r>
            <a:r>
              <a:rPr lang="en-US" baseline="0" dirty="0" err="1" smtClean="0"/>
              <a:t>lanternfish</a:t>
            </a:r>
            <a:r>
              <a:rPr lang="en-US" baseline="0" dirty="0" smtClean="0"/>
              <a:t>, is a relatively new industry. They are primarily fished to be turned into fish feed and not for human consumption.</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1D160D4-4523-754A-8A54-20E18F4A5073}"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In the deep sea, there are deposits of various metals such as silver,</a:t>
            </a:r>
            <a:r>
              <a:rPr lang="en-US" b="0" baseline="0" dirty="0" smtClean="0"/>
              <a:t> gold, copper, manganese, cobalt, and zinc. </a:t>
            </a:r>
            <a:r>
              <a:rPr lang="en-US" b="0" dirty="0" smtClean="0"/>
              <a:t>Technologies</a:t>
            </a:r>
            <a:r>
              <a:rPr lang="en-US" b="0" baseline="0" dirty="0" smtClean="0"/>
              <a:t> for mining the deep sea floor are in development, and permits have been granted for leases of mining sites in the oceans. Deep sea mining operations will likely begin in the next few years. These operations create a lot of pollution and disturb sensitive deep sea environments.</a:t>
            </a:r>
          </a:p>
          <a:p>
            <a:endParaRPr lang="en-US" b="1" dirty="0" smtClean="0"/>
          </a:p>
          <a:p>
            <a:r>
              <a:rPr lang="en-US" b="1" dirty="0" smtClean="0"/>
              <a:t>Image</a:t>
            </a:r>
            <a:r>
              <a:rPr lang="en-US" b="1" baseline="0" dirty="0" smtClean="0"/>
              <a:t> credit: </a:t>
            </a:r>
            <a:r>
              <a:rPr lang="en-US" baseline="0" dirty="0" err="1" smtClean="0"/>
              <a:t>http://oilprice.com/Metals/Commodities/Tapping-The-Oceans-Mineral-Wealth-With-Deep-Sea-Mining.html</a:t>
            </a:r>
            <a:endParaRPr lang="en-US" baseline="0" dirty="0" smtClean="0"/>
          </a:p>
          <a:p>
            <a:endParaRPr lang="en-US" dirty="0" smtClean="0"/>
          </a:p>
          <a:p>
            <a:r>
              <a:rPr lang="en-US" dirty="0" smtClean="0"/>
              <a:t>More information:</a:t>
            </a:r>
            <a:r>
              <a:rPr lang="en-US" baseline="0" dirty="0" smtClean="0"/>
              <a:t> </a:t>
            </a:r>
            <a:r>
              <a:rPr lang="en-US" dirty="0" err="1" smtClean="0"/>
              <a:t>www.nautilusminerals.</a:t>
            </a:r>
            <a:r>
              <a:rPr lang="en-US" baseline="0" dirty="0" err="1" smtClean="0"/>
              <a:t>com/s/Home.asp</a:t>
            </a:r>
            <a:endParaRPr lang="en-US" dirty="0"/>
          </a:p>
        </p:txBody>
      </p:sp>
      <p:sp>
        <p:nvSpPr>
          <p:cNvPr id="4" name="Slide Number Placeholder 3"/>
          <p:cNvSpPr>
            <a:spLocks noGrp="1"/>
          </p:cNvSpPr>
          <p:nvPr>
            <p:ph type="sldNum" sz="quarter" idx="10"/>
          </p:nvPr>
        </p:nvSpPr>
        <p:spPr/>
        <p:txBody>
          <a:bodyPr/>
          <a:lstStyle/>
          <a:p>
            <a:fld id="{11D160D4-4523-754A-8A54-20E18F4A5073}"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Prompt:</a:t>
            </a:r>
            <a:r>
              <a:rPr lang="en-US" baseline="0" dirty="0" smtClean="0"/>
              <a:t> Ask students what is going on in this picture (it is the Deepwater Horizon oil spill). Prompt the students to discuss what types of impacts this had on ocean life and in the deep sea. </a:t>
            </a:r>
          </a:p>
          <a:p>
            <a:endParaRPr lang="en-US" baseline="0" dirty="0" smtClean="0"/>
          </a:p>
          <a:p>
            <a:r>
              <a:rPr lang="en-US" baseline="0" dirty="0" smtClean="0"/>
              <a:t>Some possible responses:</a:t>
            </a:r>
          </a:p>
          <a:p>
            <a:pPr>
              <a:buFontTx/>
              <a:buChar char="-"/>
            </a:pPr>
            <a:r>
              <a:rPr lang="en-US" baseline="0" dirty="0" smtClean="0"/>
              <a:t> suffocated birds, marine mammals</a:t>
            </a:r>
          </a:p>
          <a:p>
            <a:pPr>
              <a:buFontTx/>
              <a:buChar char="-"/>
            </a:pPr>
            <a:r>
              <a:rPr lang="en-US" baseline="0" dirty="0" smtClean="0"/>
              <a:t> suffocated fish by smothering their gills</a:t>
            </a:r>
          </a:p>
          <a:p>
            <a:pPr>
              <a:buFontTx/>
              <a:buChar char="-"/>
            </a:pPr>
            <a:r>
              <a:rPr lang="en-US" baseline="0" dirty="0" smtClean="0"/>
              <a:t> oil droplets mistaken as food and eaten by animals</a:t>
            </a:r>
          </a:p>
          <a:p>
            <a:pPr>
              <a:buFontTx/>
              <a:buChar char="-"/>
            </a:pPr>
            <a:r>
              <a:rPr lang="en-US" baseline="0" dirty="0" smtClean="0"/>
              <a:t> oil dropped to deep sea and smothered animals living on the bottom</a:t>
            </a:r>
          </a:p>
          <a:p>
            <a:endParaRPr lang="en-US" baseline="0" dirty="0" smtClean="0"/>
          </a:p>
          <a:p>
            <a:r>
              <a:rPr lang="en-US" baseline="0" dirty="0" smtClean="0"/>
              <a:t>Oil and gas extraction is moving into increasingly deeper waters, and also into the Arctic for the first time. The deeper the site, the harder it is to access for maintenance and repairs, increasing the likelihood of disaster like the Deepwater Horizon oil spill. It took months to plug up the leak at that spill.  </a:t>
            </a:r>
          </a:p>
          <a:p>
            <a:endParaRPr lang="en-US" baseline="0" dirty="0" smtClean="0"/>
          </a:p>
          <a:p>
            <a:r>
              <a:rPr lang="en-US" b="1" baseline="0" dirty="0" smtClean="0"/>
              <a:t>Image credits: </a:t>
            </a:r>
          </a:p>
          <a:p>
            <a:r>
              <a:rPr lang="en-US" b="0" baseline="0" dirty="0" smtClean="0"/>
              <a:t>Left: </a:t>
            </a:r>
            <a:r>
              <a:rPr lang="en-US" baseline="0" dirty="0" smtClean="0"/>
              <a:t>https://www.hsdl.org/blog/newpost/view/u-s-chemical-safety-board-releases-final-investigative-report-on-2010-deepwater-horizon-oil-spill</a:t>
            </a:r>
          </a:p>
          <a:p>
            <a:r>
              <a:rPr lang="en-US" baseline="0" dirty="0" smtClean="0"/>
              <a:t>Right: http://</a:t>
            </a:r>
            <a:r>
              <a:rPr lang="en-US" baseline="0" dirty="0" err="1" smtClean="0"/>
              <a:t>www.nature.com/news/specials/deepwater/index.html</a:t>
            </a:r>
            <a:endParaRPr lang="en-US" baseline="0" dirty="0" smtClean="0"/>
          </a:p>
          <a:p>
            <a:endParaRPr lang="en-US" u="none" baseline="0" dirty="0" smtClean="0"/>
          </a:p>
          <a:p>
            <a:r>
              <a:rPr lang="en-US" u="none" baseline="0" dirty="0" smtClean="0"/>
              <a:t>For more information on the Deepwater Horizon oil spill and response, see the links at : http://</a:t>
            </a:r>
            <a:r>
              <a:rPr lang="en-US" u="none" baseline="0" dirty="0" err="1" smtClean="0"/>
              <a:t>response.restoration.noaa.gov/deepwaterhorizon</a:t>
            </a:r>
            <a:endParaRPr lang="en-US" u="none" baseline="0" dirty="0" smtClean="0"/>
          </a:p>
        </p:txBody>
      </p:sp>
      <p:sp>
        <p:nvSpPr>
          <p:cNvPr id="4" name="Slide Number Placeholder 3"/>
          <p:cNvSpPr>
            <a:spLocks noGrp="1"/>
          </p:cNvSpPr>
          <p:nvPr>
            <p:ph type="sldNum" sz="quarter" idx="10"/>
          </p:nvPr>
        </p:nvSpPr>
        <p:spPr/>
        <p:txBody>
          <a:bodyPr/>
          <a:lstStyle/>
          <a:p>
            <a:fld id="{11D160D4-4523-754A-8A54-20E18F4A5073}"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i="0" dirty="0" smtClean="0"/>
              <a:t>Climate</a:t>
            </a:r>
            <a:r>
              <a:rPr lang="en-US" b="0" i="0" baseline="0" dirty="0" smtClean="0"/>
              <a:t> change impacts in the ocean include warming, ocean acidification, and ocean deoxygenation. The </a:t>
            </a:r>
            <a:r>
              <a:rPr lang="en-US" dirty="0" smtClean="0"/>
              <a:t>effects of acidification and deoxygenation especially strong in mesopelagic zone.</a:t>
            </a:r>
            <a:endParaRPr lang="en-US" b="1" i="1" dirty="0" smtClean="0"/>
          </a:p>
          <a:p>
            <a:endParaRPr lang="en-US" b="1" i="1" dirty="0" smtClean="0"/>
          </a:p>
          <a:p>
            <a:r>
              <a:rPr lang="en-US" b="1" i="1" dirty="0" smtClean="0"/>
              <a:t>Warming:</a:t>
            </a:r>
            <a:r>
              <a:rPr lang="en-US" b="1" i="1" baseline="0" dirty="0" smtClean="0"/>
              <a:t> </a:t>
            </a:r>
            <a:r>
              <a:rPr lang="en-US" b="0" dirty="0" smtClean="0"/>
              <a:t>The</a:t>
            </a:r>
            <a:r>
              <a:rPr lang="en-US" b="0" baseline="0" dirty="0" smtClean="0"/>
              <a:t> image on the upper right shows the changes in surface temperature across the globe from 1955 to 2005 (difference from long-term average temperature) in recent decades. The change is given in degrees Celsius, indicated on the </a:t>
            </a:r>
            <a:r>
              <a:rPr lang="en-US" b="0" baseline="0" dirty="0" err="1" smtClean="0"/>
              <a:t>colorbar</a:t>
            </a:r>
            <a:r>
              <a:rPr lang="en-US" b="0" baseline="0" dirty="0" smtClean="0"/>
              <a:t> at the bottom  of the image. </a:t>
            </a:r>
            <a:endParaRPr lang="en-US" b="0" dirty="0" smtClean="0"/>
          </a:p>
          <a:p>
            <a:endParaRPr lang="en-US" b="0" dirty="0" smtClean="0"/>
          </a:p>
          <a:p>
            <a:r>
              <a:rPr lang="en-US" b="1" i="1" dirty="0" smtClean="0"/>
              <a:t>Ocean</a:t>
            </a:r>
            <a:r>
              <a:rPr lang="en-US" b="1" i="1" baseline="0" dirty="0" smtClean="0"/>
              <a:t> Acidification: </a:t>
            </a:r>
            <a:r>
              <a:rPr lang="en-US" b="0" baseline="0" dirty="0" smtClean="0"/>
              <a:t>The image shows the following: (1) CO2 is absorbed from the atmosphere at the  sea surface (2) It is converted into bicarbonate through a chemical reaction with carbonate, (3) The loss of carbonate in seawater means reduces material for shelled animals to build their shells, and they start to dissolve. The shell in this image is a </a:t>
            </a:r>
            <a:r>
              <a:rPr lang="en-US" b="0" baseline="0" dirty="0" err="1" smtClean="0"/>
              <a:t>pteropod</a:t>
            </a:r>
            <a:r>
              <a:rPr lang="en-US" b="0" baseline="0" dirty="0" smtClean="0"/>
              <a:t>, which is a kind of zooplankton. </a:t>
            </a:r>
            <a:endParaRPr lang="en-US" b="0" dirty="0" smtClean="0"/>
          </a:p>
          <a:p>
            <a:endParaRPr lang="en-US" b="1" dirty="0" smtClean="0"/>
          </a:p>
          <a:p>
            <a:r>
              <a:rPr lang="en-US" b="1" i="1" dirty="0" smtClean="0"/>
              <a:t>Oxygen:</a:t>
            </a:r>
            <a:r>
              <a:rPr lang="en-US" b="1" i="1" baseline="0" dirty="0" smtClean="0"/>
              <a:t> </a:t>
            </a:r>
            <a:r>
              <a:rPr lang="en-US" b="0" i="0" baseline="0" dirty="0" smtClean="0"/>
              <a:t>This figure shows a typical plot of oxygen content (x-axis) against depth (y-axis). In the mesopelagic zone there is generally a zone of hypoxic (low oxygen) waters, which in some places is completely anoxic (no oxygen). This pattern is natural, however climate change impacts cause these hypoxic areas to expand because warmer water holds less oxygen, is harder to mix, and ocean circulations are changing due to climate change. </a:t>
            </a:r>
          </a:p>
          <a:p>
            <a:endParaRPr lang="en-US" b="0" i="0" baseline="0" dirty="0" smtClean="0"/>
          </a:p>
          <a:p>
            <a:endParaRPr lang="en-US" b="0" i="1" dirty="0" smtClean="0"/>
          </a:p>
          <a:p>
            <a:r>
              <a:rPr lang="en-US" b="1" dirty="0" smtClean="0"/>
              <a:t>Image credits: </a:t>
            </a:r>
          </a:p>
          <a:p>
            <a:r>
              <a:rPr lang="en-US" b="0" dirty="0" smtClean="0"/>
              <a:t>Ocean</a:t>
            </a:r>
            <a:r>
              <a:rPr lang="en-US" b="0" baseline="0" dirty="0" smtClean="0"/>
              <a:t> Acidification: http://www.pmel.noaa.gov/co2/story/Ocean+Acidification</a:t>
            </a:r>
          </a:p>
          <a:p>
            <a:r>
              <a:rPr lang="en-US" b="0" baseline="0" dirty="0" smtClean="0"/>
              <a:t>Warming: http://data.giss.nasa.gov/gistemp/2005/</a:t>
            </a:r>
          </a:p>
          <a:p>
            <a:r>
              <a:rPr lang="en-US" b="0" dirty="0" smtClean="0"/>
              <a:t>Oxygen content: http://earthguide.ucsd.edu/virtualmuseum/climatechange1/06_2.shtml</a:t>
            </a:r>
            <a:endParaRPr lang="en-US" b="0" dirty="0"/>
          </a:p>
        </p:txBody>
      </p:sp>
      <p:sp>
        <p:nvSpPr>
          <p:cNvPr id="4" name="Slide Number Placeholder 3"/>
          <p:cNvSpPr>
            <a:spLocks noGrp="1"/>
          </p:cNvSpPr>
          <p:nvPr>
            <p:ph type="sldNum" sz="quarter" idx="10"/>
          </p:nvPr>
        </p:nvSpPr>
        <p:spPr/>
        <p:txBody>
          <a:bodyPr/>
          <a:lstStyle/>
          <a:p>
            <a:fld id="{11D160D4-4523-754A-8A54-20E18F4A5073}"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mn-lt"/>
                <a:ea typeface="+mn-ea"/>
                <a:cs typeface="+mn-cs"/>
              </a:rPr>
              <a:t>The</a:t>
            </a:r>
            <a:r>
              <a:rPr lang="en-US" sz="1200" b="0" kern="1200" baseline="0" dirty="0" smtClean="0">
                <a:solidFill>
                  <a:schemeClr val="tx1"/>
                </a:solidFill>
                <a:latin typeface="+mn-lt"/>
                <a:ea typeface="+mn-ea"/>
                <a:cs typeface="+mn-cs"/>
              </a:rPr>
              <a:t> assignment for this lesson is to create a blog post  (this could instead be a written essay) that addresses the following:</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kern="1200" baseline="0" dirty="0" smtClean="0">
              <a:solidFill>
                <a:schemeClr val="tx1"/>
              </a:solidFill>
              <a:latin typeface="+mn-lt"/>
              <a:ea typeface="+mn-ea"/>
              <a:cs typeface="+mn-cs"/>
            </a:endParaRPr>
          </a:p>
          <a:p>
            <a:r>
              <a:rPr lang="en-US" dirty="0" smtClean="0"/>
              <a:t>(1)</a:t>
            </a:r>
            <a:r>
              <a:rPr lang="en-US" baseline="0" dirty="0" smtClean="0"/>
              <a:t> </a:t>
            </a:r>
            <a:r>
              <a:rPr lang="en-US" dirty="0" smtClean="0"/>
              <a:t>How has scientists’ understanding of the deep sea changed since the first deep sea expedition?</a:t>
            </a:r>
          </a:p>
          <a:p>
            <a:r>
              <a:rPr lang="en-US" dirty="0" smtClean="0"/>
              <a:t>(2) In what ways are the deep seas being impacted by humans?</a:t>
            </a:r>
          </a:p>
          <a:p>
            <a:r>
              <a:rPr lang="en-US" dirty="0" smtClean="0"/>
              <a:t>(3)</a:t>
            </a:r>
            <a:r>
              <a:rPr lang="en-US" baseline="0" dirty="0" smtClean="0"/>
              <a:t> </a:t>
            </a:r>
            <a:r>
              <a:rPr lang="en-US" dirty="0" smtClean="0"/>
              <a:t>Choose three impacts. </a:t>
            </a:r>
            <a:r>
              <a:rPr lang="en-US" smtClean="0"/>
              <a:t>Suggest a solution for each, and explain why you think it will be effective.</a:t>
            </a:r>
            <a:endParaRPr lang="en-US"/>
          </a:p>
        </p:txBody>
      </p:sp>
      <p:sp>
        <p:nvSpPr>
          <p:cNvPr id="4" name="Slide Number Placeholder 3"/>
          <p:cNvSpPr>
            <a:spLocks noGrp="1"/>
          </p:cNvSpPr>
          <p:nvPr>
            <p:ph type="sldNum" sz="quarter" idx="10"/>
          </p:nvPr>
        </p:nvSpPr>
        <p:spPr/>
        <p:txBody>
          <a:bodyPr/>
          <a:lstStyle/>
          <a:p>
            <a:fld id="{11D160D4-4523-754A-8A54-20E18F4A5073}"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smtClean="0"/>
              <a:t>Click to edit Master subtitle style</a:t>
            </a:r>
            <a:endParaRPr kumimoji="0" lang="en-US" dirty="0"/>
          </a:p>
        </p:txBody>
      </p:sp>
      <p:sp>
        <p:nvSpPr>
          <p:cNvPr id="28" name="Date Placeholder 27"/>
          <p:cNvSpPr>
            <a:spLocks noGrp="1"/>
          </p:cNvSpPr>
          <p:nvPr>
            <p:ph type="dt" sz="half" idx="10"/>
          </p:nvPr>
        </p:nvSpPr>
        <p:spPr/>
        <p:txBody>
          <a:bodyPr/>
          <a:lstStyle/>
          <a:p>
            <a:fld id="{33EBD174-5B97-FC45-9C68-5785869EC4A2}" type="datetimeFigureOut">
              <a:rPr lang="en-US" smtClean="0"/>
              <a:pPr/>
              <a:t>10/24/14</a:t>
            </a:fld>
            <a:endParaRPr lang="en-US"/>
          </a:p>
        </p:txBody>
      </p:sp>
      <p:sp>
        <p:nvSpPr>
          <p:cNvPr id="17" name="Footer Placeholder 16"/>
          <p:cNvSpPr>
            <a:spLocks noGrp="1"/>
          </p:cNvSpPr>
          <p:nvPr>
            <p:ph type="ftr" sz="quarter" idx="11"/>
          </p:nvPr>
        </p:nvSpPr>
        <p:spPr/>
        <p:txBody>
          <a:bodyPr/>
          <a:lstStyle>
            <a:lvl1pPr>
              <a:defRPr>
                <a:solidFill>
                  <a:schemeClr val="bg1"/>
                </a:solidFill>
              </a:defRPr>
            </a:lvl1p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99C7DBEF-BB4B-2143-BC83-E25367830339}"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fld id="{33EBD174-5B97-FC45-9C68-5785869EC4A2}" type="datetimeFigureOut">
              <a:rPr lang="en-US" smtClean="0"/>
              <a:pPr/>
              <a:t>10/24/14</a:t>
            </a:fld>
            <a:endParaRPr lang="en-US"/>
          </a:p>
        </p:txBody>
      </p:sp>
      <p:sp>
        <p:nvSpPr>
          <p:cNvPr id="10" name="Slide Number Placeholder 9"/>
          <p:cNvSpPr>
            <a:spLocks noGrp="1"/>
          </p:cNvSpPr>
          <p:nvPr>
            <p:ph type="sldNum" sz="quarter" idx="11"/>
          </p:nvPr>
        </p:nvSpPr>
        <p:spPr/>
        <p:txBody>
          <a:bodyPr/>
          <a:lstStyle/>
          <a:p>
            <a:fld id="{99C7DBEF-BB4B-2143-BC83-E25367830339}" type="slidenum">
              <a:rPr lang="en-US" smtClean="0"/>
              <a:pPr/>
              <a:t>‹#›</a:t>
            </a:fld>
            <a:endParaRPr lang="en-US"/>
          </a:p>
        </p:txBody>
      </p:sp>
      <p:sp>
        <p:nvSpPr>
          <p:cNvPr id="11" name="Footer Placeholder 10"/>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fld id="{33EBD174-5B97-FC45-9C68-5785869EC4A2}" type="datetimeFigureOut">
              <a:rPr lang="en-US" smtClean="0"/>
              <a:pPr/>
              <a:t>10/24/14</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99C7DBEF-BB4B-2143-BC83-E25367830339}"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99C7DBEF-BB4B-2143-BC83-E25367830339}"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fld id="{33EBD174-5B97-FC45-9C68-5785869EC4A2}" type="datetimeFigureOut">
              <a:rPr lang="en-US" smtClean="0"/>
              <a:pPr/>
              <a:t>10/24/14</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99C7DBEF-BB4B-2143-BC83-E25367830339}"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fld id="{33EBD174-5B97-FC45-9C68-5785869EC4A2}" type="datetimeFigureOut">
              <a:rPr lang="en-US" smtClean="0"/>
              <a:pPr/>
              <a:t>10/24/14</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fld id="{33EBD174-5B97-FC45-9C68-5785869EC4A2}" type="datetimeFigureOut">
              <a:rPr lang="en-US" smtClean="0"/>
              <a:pPr/>
              <a:t>10/24/14</a:t>
            </a:fld>
            <a:endParaRPr lang="en-US"/>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99C7DBEF-BB4B-2143-BC83-E25367830339}"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alphaModFix/>
          </a:blip>
          <a:stretch>
            <a:fillRect/>
          </a:stretch>
        </p:blipFill>
        <p:spPr>
          <a:xfrm>
            <a:off x="2110712" y="2849118"/>
            <a:ext cx="4922576" cy="3359658"/>
          </a:xfrm>
          <a:prstGeom prst="rect">
            <a:avLst/>
          </a:prstGeom>
        </p:spPr>
      </p:pic>
      <p:sp>
        <p:nvSpPr>
          <p:cNvPr id="2" name="Title 1"/>
          <p:cNvSpPr>
            <a:spLocks noGrp="1"/>
          </p:cNvSpPr>
          <p:nvPr>
            <p:ph type="ctrTitle"/>
          </p:nvPr>
        </p:nvSpPr>
        <p:spPr/>
        <p:txBody>
          <a:bodyPr/>
          <a:lstStyle/>
          <a:p>
            <a:r>
              <a:rPr lang="en-US" dirty="0" smtClean="0"/>
              <a:t>Human Impacts in the Deep Sea</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r>
              <a:rPr lang="en-US" dirty="0" smtClean="0"/>
              <a:t>People used to think there was nothing in the deep sea</a:t>
            </a:r>
            <a:endParaRPr lang="en-US" dirty="0"/>
          </a:p>
        </p:txBody>
      </p:sp>
      <p:sp>
        <p:nvSpPr>
          <p:cNvPr id="2" name="Title 1"/>
          <p:cNvSpPr>
            <a:spLocks noGrp="1"/>
          </p:cNvSpPr>
          <p:nvPr>
            <p:ph type="title"/>
          </p:nvPr>
        </p:nvSpPr>
        <p:spPr/>
        <p:txBody>
          <a:bodyPr/>
          <a:lstStyle/>
          <a:p>
            <a:r>
              <a:rPr lang="en-US" dirty="0" smtClean="0"/>
              <a:t>Deep Sea Environment	</a:t>
            </a:r>
            <a:endParaRPr lang="en-US" dirty="0"/>
          </a:p>
        </p:txBody>
      </p:sp>
      <p:pic>
        <p:nvPicPr>
          <p:cNvPr id="5" name="Picture 4"/>
          <p:cNvPicPr>
            <a:picLocks noChangeAspect="1"/>
          </p:cNvPicPr>
          <p:nvPr/>
        </p:nvPicPr>
        <p:blipFill>
          <a:blip r:embed="rId3"/>
          <a:stretch>
            <a:fillRect/>
          </a:stretch>
        </p:blipFill>
        <p:spPr>
          <a:xfrm>
            <a:off x="1600200" y="2304221"/>
            <a:ext cx="5943600" cy="3343275"/>
          </a:xfrm>
          <a:prstGeom prst="rect">
            <a:avLst/>
          </a:prstGeom>
        </p:spPr>
      </p:pic>
      <p:sp>
        <p:nvSpPr>
          <p:cNvPr id="6" name="TextBox 5"/>
          <p:cNvSpPr txBox="1"/>
          <p:nvPr/>
        </p:nvSpPr>
        <p:spPr>
          <a:xfrm>
            <a:off x="301752" y="5647496"/>
            <a:ext cx="1406204" cy="707886"/>
          </a:xfrm>
          <a:prstGeom prst="rect">
            <a:avLst/>
          </a:prstGeom>
          <a:noFill/>
        </p:spPr>
        <p:txBody>
          <a:bodyPr wrap="none" rtlCol="0">
            <a:spAutoFit/>
          </a:bodyPr>
          <a:lstStyle/>
          <a:p>
            <a:r>
              <a:rPr lang="en-US" sz="4000" dirty="0" smtClean="0"/>
              <a:t>But…</a:t>
            </a:r>
            <a:endParaRPr lang="en-US" sz="4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buNone/>
            </a:pPr>
            <a:r>
              <a:rPr lang="en-US" dirty="0" smtClean="0"/>
              <a:t>That is not true! There are a lot of different kinds of environments in the deep sea</a:t>
            </a:r>
          </a:p>
          <a:p>
            <a:pPr>
              <a:buNone/>
            </a:pPr>
            <a:r>
              <a:rPr lang="en-US" dirty="0" smtClean="0"/>
              <a:t>like… </a:t>
            </a:r>
          </a:p>
          <a:p>
            <a:endParaRPr lang="en-US" dirty="0"/>
          </a:p>
        </p:txBody>
      </p:sp>
      <p:sp>
        <p:nvSpPr>
          <p:cNvPr id="2" name="Title 1"/>
          <p:cNvSpPr>
            <a:spLocks noGrp="1"/>
          </p:cNvSpPr>
          <p:nvPr>
            <p:ph type="title"/>
          </p:nvPr>
        </p:nvSpPr>
        <p:spPr/>
        <p:txBody>
          <a:bodyPr/>
          <a:lstStyle/>
          <a:p>
            <a:r>
              <a:rPr lang="en-US" dirty="0" smtClean="0"/>
              <a:t>Distinct Deep Sea Environments</a:t>
            </a:r>
            <a:endParaRPr lang="en-US" dirty="0"/>
          </a:p>
        </p:txBody>
      </p:sp>
      <p:sp>
        <p:nvSpPr>
          <p:cNvPr id="7" name="TextBox 6"/>
          <p:cNvSpPr txBox="1"/>
          <p:nvPr/>
        </p:nvSpPr>
        <p:spPr>
          <a:xfrm>
            <a:off x="659974" y="3026602"/>
            <a:ext cx="2640051" cy="461665"/>
          </a:xfrm>
          <a:prstGeom prst="rect">
            <a:avLst/>
          </a:prstGeom>
          <a:noFill/>
        </p:spPr>
        <p:txBody>
          <a:bodyPr wrap="none" rtlCol="0">
            <a:spAutoFit/>
          </a:bodyPr>
          <a:lstStyle/>
          <a:p>
            <a:r>
              <a:rPr lang="en-US" sz="2400" dirty="0" smtClean="0">
                <a:latin typeface="Chalkduster"/>
                <a:cs typeface="Chalkduster"/>
              </a:rPr>
              <a:t>Methane Seeps</a:t>
            </a:r>
            <a:endParaRPr lang="en-US" sz="2400" dirty="0">
              <a:latin typeface="Chalkduster"/>
              <a:cs typeface="Chalkduster"/>
            </a:endParaRPr>
          </a:p>
        </p:txBody>
      </p:sp>
      <p:sp>
        <p:nvSpPr>
          <p:cNvPr id="8" name="TextBox 7"/>
          <p:cNvSpPr txBox="1"/>
          <p:nvPr/>
        </p:nvSpPr>
        <p:spPr>
          <a:xfrm>
            <a:off x="5051214" y="2564937"/>
            <a:ext cx="3556224" cy="461665"/>
          </a:xfrm>
          <a:prstGeom prst="rect">
            <a:avLst/>
          </a:prstGeom>
          <a:noFill/>
        </p:spPr>
        <p:txBody>
          <a:bodyPr wrap="none" rtlCol="0">
            <a:spAutoFit/>
          </a:bodyPr>
          <a:lstStyle/>
          <a:p>
            <a:r>
              <a:rPr lang="en-US" sz="2400" dirty="0" smtClean="0">
                <a:latin typeface="Chalkduster"/>
                <a:cs typeface="Chalkduster"/>
              </a:rPr>
              <a:t>Hydrothermal Vents</a:t>
            </a:r>
            <a:endParaRPr lang="en-US" sz="2400" dirty="0">
              <a:latin typeface="Chalkduster"/>
              <a:cs typeface="Chalkduster"/>
            </a:endParaRPr>
          </a:p>
        </p:txBody>
      </p:sp>
      <p:pic>
        <p:nvPicPr>
          <p:cNvPr id="9" name="Picture 8"/>
          <p:cNvPicPr>
            <a:picLocks noChangeAspect="1"/>
          </p:cNvPicPr>
          <p:nvPr/>
        </p:nvPicPr>
        <p:blipFill>
          <a:blip r:embed="rId3"/>
          <a:stretch>
            <a:fillRect/>
          </a:stretch>
        </p:blipFill>
        <p:spPr>
          <a:xfrm>
            <a:off x="228176" y="3707150"/>
            <a:ext cx="3810000" cy="2146300"/>
          </a:xfrm>
          <a:prstGeom prst="rect">
            <a:avLst/>
          </a:prstGeom>
        </p:spPr>
      </p:pic>
      <p:pic>
        <p:nvPicPr>
          <p:cNvPr id="10" name="Picture 9"/>
          <p:cNvPicPr>
            <a:picLocks noChangeAspect="1"/>
          </p:cNvPicPr>
          <p:nvPr/>
        </p:nvPicPr>
        <p:blipFill>
          <a:blip r:embed="rId4"/>
          <a:srcRect l="8358" r="18163"/>
          <a:stretch>
            <a:fillRect/>
          </a:stretch>
        </p:blipFill>
        <p:spPr>
          <a:xfrm>
            <a:off x="4258716" y="3102805"/>
            <a:ext cx="2260600" cy="2307398"/>
          </a:xfrm>
          <a:prstGeom prst="rect">
            <a:avLst/>
          </a:prstGeom>
        </p:spPr>
      </p:pic>
      <p:pic>
        <p:nvPicPr>
          <p:cNvPr id="11" name="Picture 10"/>
          <p:cNvPicPr>
            <a:picLocks noChangeAspect="1"/>
          </p:cNvPicPr>
          <p:nvPr/>
        </p:nvPicPr>
        <p:blipFill>
          <a:blip r:embed="rId5"/>
          <a:stretch>
            <a:fillRect/>
          </a:stretch>
        </p:blipFill>
        <p:spPr>
          <a:xfrm>
            <a:off x="6194357" y="4504947"/>
            <a:ext cx="2611315" cy="1810512"/>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buNone/>
            </a:pPr>
            <a:r>
              <a:rPr lang="en-US" dirty="0" smtClean="0"/>
              <a:t>People thought that the deep sea was not affected by human activities</a:t>
            </a:r>
          </a:p>
          <a:p>
            <a:pPr>
              <a:buNone/>
            </a:pPr>
            <a:endParaRPr lang="en-US" dirty="0" smtClean="0"/>
          </a:p>
          <a:p>
            <a:pPr>
              <a:buNone/>
            </a:pPr>
            <a:endParaRPr lang="en-US" dirty="0" smtClean="0"/>
          </a:p>
          <a:p>
            <a:pPr>
              <a:buNone/>
            </a:pPr>
            <a:r>
              <a:rPr lang="en-US" dirty="0" smtClean="0"/>
              <a:t>BUT… we </a:t>
            </a:r>
            <a:r>
              <a:rPr lang="en-US" b="1" dirty="0" smtClean="0">
                <a:latin typeface="Chalkduster"/>
                <a:cs typeface="Chalkduster"/>
              </a:rPr>
              <a:t>pollute</a:t>
            </a:r>
            <a:r>
              <a:rPr lang="en-US" dirty="0" smtClean="0"/>
              <a:t>, </a:t>
            </a:r>
          </a:p>
          <a:p>
            <a:pPr>
              <a:buNone/>
            </a:pPr>
            <a:r>
              <a:rPr lang="en-US" dirty="0" smtClean="0"/>
              <a:t>			     </a:t>
            </a:r>
            <a:r>
              <a:rPr lang="en-US" b="1" dirty="0" smtClean="0">
                <a:latin typeface="Chalkduster"/>
                <a:cs typeface="Chalkduster"/>
              </a:rPr>
              <a:t>fish</a:t>
            </a:r>
            <a:r>
              <a:rPr lang="en-US" dirty="0" smtClean="0"/>
              <a:t>, </a:t>
            </a:r>
          </a:p>
          <a:p>
            <a:pPr>
              <a:buNone/>
            </a:pPr>
            <a:r>
              <a:rPr lang="en-US" dirty="0" smtClean="0"/>
              <a:t>				</a:t>
            </a:r>
            <a:r>
              <a:rPr lang="en-US" b="1" dirty="0" smtClean="0">
                <a:latin typeface="Chalkduster"/>
                <a:cs typeface="Chalkduster"/>
              </a:rPr>
              <a:t>mine</a:t>
            </a:r>
            <a:r>
              <a:rPr lang="en-US" dirty="0" smtClean="0"/>
              <a:t>, </a:t>
            </a:r>
          </a:p>
          <a:p>
            <a:pPr>
              <a:buNone/>
            </a:pPr>
            <a:r>
              <a:rPr lang="en-US" dirty="0" smtClean="0"/>
              <a:t>				       </a:t>
            </a:r>
            <a:r>
              <a:rPr lang="en-US" b="1" dirty="0" smtClean="0">
                <a:latin typeface="Chalkduster"/>
                <a:cs typeface="Chalkduster"/>
              </a:rPr>
              <a:t>drill for oil</a:t>
            </a:r>
            <a:r>
              <a:rPr lang="en-US" dirty="0" smtClean="0"/>
              <a:t>, 			</a:t>
            </a:r>
          </a:p>
          <a:p>
            <a:pPr>
              <a:buNone/>
            </a:pPr>
            <a:r>
              <a:rPr lang="en-US" dirty="0" smtClean="0"/>
              <a:t>						and </a:t>
            </a:r>
            <a:r>
              <a:rPr lang="en-US" b="1" dirty="0" smtClean="0">
                <a:latin typeface="Chalkduster"/>
                <a:cs typeface="Chalkduster"/>
              </a:rPr>
              <a:t>emit CO</a:t>
            </a:r>
            <a:r>
              <a:rPr lang="en-US" b="1" baseline="-25000" dirty="0" smtClean="0">
                <a:latin typeface="Chalkduster"/>
                <a:cs typeface="Chalkduster"/>
              </a:rPr>
              <a:t>2</a:t>
            </a:r>
          </a:p>
          <a:p>
            <a:pPr>
              <a:buNone/>
            </a:pPr>
            <a:endParaRPr lang="en-US" dirty="0" smtClean="0"/>
          </a:p>
          <a:p>
            <a:endParaRPr lang="en-US" dirty="0"/>
          </a:p>
        </p:txBody>
      </p:sp>
      <p:sp>
        <p:nvSpPr>
          <p:cNvPr id="2" name="Title 1"/>
          <p:cNvSpPr>
            <a:spLocks noGrp="1"/>
          </p:cNvSpPr>
          <p:nvPr>
            <p:ph type="title"/>
          </p:nvPr>
        </p:nvSpPr>
        <p:spPr/>
        <p:txBody>
          <a:bodyPr/>
          <a:lstStyle/>
          <a:p>
            <a:r>
              <a:rPr lang="en-US" dirty="0" smtClean="0"/>
              <a:t>Human Effects Overview	</a:t>
            </a:r>
            <a:endParaRPr lang="en-US" dirty="0"/>
          </a:p>
        </p:txBody>
      </p:sp>
      <p:pic>
        <p:nvPicPr>
          <p:cNvPr id="4" name="Picture 3"/>
          <p:cNvPicPr>
            <a:picLocks noChangeAspect="1"/>
          </p:cNvPicPr>
          <p:nvPr/>
        </p:nvPicPr>
        <p:blipFill>
          <a:blip r:embed="rId3"/>
          <a:stretch>
            <a:fillRect/>
          </a:stretch>
        </p:blipFill>
        <p:spPr>
          <a:xfrm>
            <a:off x="6432606" y="3414886"/>
            <a:ext cx="2403546" cy="1547283"/>
          </a:xfrm>
          <a:prstGeom prst="rect">
            <a:avLst/>
          </a:prstGeom>
        </p:spPr>
      </p:pic>
      <p:pic>
        <p:nvPicPr>
          <p:cNvPr id="5" name="Picture 4"/>
          <p:cNvPicPr>
            <a:picLocks noChangeAspect="1"/>
          </p:cNvPicPr>
          <p:nvPr/>
        </p:nvPicPr>
        <p:blipFill>
          <a:blip r:embed="rId4"/>
          <a:stretch>
            <a:fillRect/>
          </a:stretch>
        </p:blipFill>
        <p:spPr>
          <a:xfrm>
            <a:off x="301752" y="4704526"/>
            <a:ext cx="2625525" cy="1230715"/>
          </a:xfrm>
          <a:prstGeom prst="rect">
            <a:avLst/>
          </a:prstGeom>
        </p:spPr>
      </p:pic>
      <p:pic>
        <p:nvPicPr>
          <p:cNvPr id="6" name="Picture 5"/>
          <p:cNvPicPr>
            <a:picLocks noChangeAspect="1"/>
          </p:cNvPicPr>
          <p:nvPr/>
        </p:nvPicPr>
        <p:blipFill>
          <a:blip r:embed="rId5"/>
          <a:stretch>
            <a:fillRect/>
          </a:stretch>
        </p:blipFill>
        <p:spPr>
          <a:xfrm>
            <a:off x="3938381" y="2381530"/>
            <a:ext cx="2221184" cy="1665888"/>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r>
              <a:rPr lang="en-US" dirty="0" smtClean="0"/>
              <a:t>plastics, fishing gear, sewage</a:t>
            </a:r>
          </a:p>
          <a:p>
            <a:pPr>
              <a:buNone/>
            </a:pPr>
            <a:endParaRPr lang="en-US" dirty="0"/>
          </a:p>
        </p:txBody>
      </p:sp>
      <p:sp>
        <p:nvSpPr>
          <p:cNvPr id="2" name="Title 1"/>
          <p:cNvSpPr>
            <a:spLocks noGrp="1"/>
          </p:cNvSpPr>
          <p:nvPr>
            <p:ph type="title"/>
          </p:nvPr>
        </p:nvSpPr>
        <p:spPr/>
        <p:txBody>
          <a:bodyPr/>
          <a:lstStyle/>
          <a:p>
            <a:r>
              <a:rPr lang="en-US" dirty="0" smtClean="0"/>
              <a:t>Pollution</a:t>
            </a:r>
            <a:endParaRPr lang="en-US" dirty="0"/>
          </a:p>
        </p:txBody>
      </p:sp>
      <p:pic>
        <p:nvPicPr>
          <p:cNvPr id="4" name="Picture 3"/>
          <p:cNvPicPr>
            <a:picLocks noChangeAspect="1"/>
          </p:cNvPicPr>
          <p:nvPr/>
        </p:nvPicPr>
        <p:blipFill>
          <a:blip r:embed="rId3"/>
          <a:stretch>
            <a:fillRect/>
          </a:stretch>
        </p:blipFill>
        <p:spPr>
          <a:xfrm>
            <a:off x="4573744" y="3673348"/>
            <a:ext cx="3810000" cy="2425700"/>
          </a:xfrm>
          <a:prstGeom prst="rect">
            <a:avLst/>
          </a:prstGeom>
        </p:spPr>
      </p:pic>
      <p:pic>
        <p:nvPicPr>
          <p:cNvPr id="7" name="Picture 6"/>
          <p:cNvPicPr>
            <a:picLocks noChangeAspect="1"/>
          </p:cNvPicPr>
          <p:nvPr/>
        </p:nvPicPr>
        <p:blipFill>
          <a:blip r:embed="rId4"/>
          <a:stretch>
            <a:fillRect/>
          </a:stretch>
        </p:blipFill>
        <p:spPr>
          <a:xfrm>
            <a:off x="762000" y="2276348"/>
            <a:ext cx="2540000" cy="3822700"/>
          </a:xfrm>
          <a:prstGeom prst="rect">
            <a:avLst/>
          </a:prstGeom>
        </p:spPr>
      </p:pic>
      <p:sp>
        <p:nvSpPr>
          <p:cNvPr id="9" name="Content Placeholder 2"/>
          <p:cNvSpPr txBox="1">
            <a:spLocks/>
          </p:cNvSpPr>
          <p:nvPr/>
        </p:nvSpPr>
        <p:spPr>
          <a:xfrm>
            <a:off x="3853844" y="2286000"/>
            <a:ext cx="5290156" cy="457200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rgbClr val="8B216A"/>
              </a:buClr>
              <a:buSzPct val="85000"/>
              <a:buFont typeface="Georgia" pitchFamily="18" charset="0"/>
              <a:buChar char="●"/>
              <a:tabLst/>
              <a:defRPr/>
            </a:pPr>
            <a:r>
              <a:rPr kumimoji="0" lang="en-US" sz="2700" b="0" i="0" u="none" strike="noStrike" kern="1200" cap="none" spc="0" normalizeH="0" baseline="0" noProof="0" dirty="0" smtClean="0">
                <a:ln>
                  <a:noFill/>
                </a:ln>
                <a:solidFill>
                  <a:schemeClr val="tx1"/>
                </a:solidFill>
                <a:effectLst/>
                <a:uLnTx/>
                <a:uFillTx/>
                <a:latin typeface="+mn-lt"/>
                <a:ea typeface="+mn-ea"/>
                <a:cs typeface="+mn-cs"/>
              </a:rPr>
              <a:t>animals eat plastic</a:t>
            </a:r>
          </a:p>
          <a:p>
            <a:pPr marL="274320" marR="0" lvl="0" indent="-274320" algn="l" defTabSz="914400" rtl="0" eaLnBrk="1" fontAlgn="auto" latinLnBrk="0" hangingPunct="1">
              <a:lnSpc>
                <a:spcPct val="100000"/>
              </a:lnSpc>
              <a:spcBef>
                <a:spcPct val="20000"/>
              </a:spcBef>
              <a:spcAft>
                <a:spcPts val="0"/>
              </a:spcAft>
              <a:buClr>
                <a:srgbClr val="8B216A"/>
              </a:buClr>
              <a:buSzPct val="85000"/>
              <a:buFont typeface="Georgia" pitchFamily="18" charset="0"/>
              <a:buNone/>
              <a:tabLst/>
              <a:defRPr/>
            </a:pPr>
            <a:endParaRPr kumimoji="0" lang="en-US" sz="27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45563"/>
            <a:ext cx="2362200" cy="990600"/>
          </a:xfrm>
        </p:spPr>
        <p:txBody>
          <a:bodyPr/>
          <a:lstStyle/>
          <a:p>
            <a:r>
              <a:rPr lang="en-US" sz="3200" dirty="0" smtClean="0"/>
              <a:t>Fishing</a:t>
            </a:r>
            <a:endParaRPr lang="en-US" sz="3200" dirty="0"/>
          </a:p>
        </p:txBody>
      </p:sp>
      <p:pic>
        <p:nvPicPr>
          <p:cNvPr id="4" name="Content Placeholder 3"/>
          <p:cNvPicPr>
            <a:picLocks noGrp="1"/>
          </p:cNvPicPr>
          <p:nvPr>
            <p:ph sz="quarter" idx="1"/>
          </p:nvPr>
        </p:nvPicPr>
        <p:blipFill>
          <a:blip r:embed="rId3"/>
          <a:srcRect l="-273" r="-273"/>
          <a:stretch>
            <a:fillRect/>
          </a:stretch>
        </p:blipFill>
        <p:spPr bwMode="auto">
          <a:prstGeom prst="rect">
            <a:avLst/>
          </a:prstGeom>
          <a:noFill/>
          <a:ln w="9525">
            <a:noFill/>
            <a:miter lim="800000"/>
            <a:headEnd/>
            <a:tailEnd/>
          </a:ln>
        </p:spPr>
      </p:pic>
      <p:sp>
        <p:nvSpPr>
          <p:cNvPr id="5" name="TextBox 4"/>
          <p:cNvSpPr txBox="1"/>
          <p:nvPr/>
        </p:nvSpPr>
        <p:spPr>
          <a:xfrm>
            <a:off x="156565" y="1981200"/>
            <a:ext cx="2967636" cy="4154983"/>
          </a:xfrm>
          <a:prstGeom prst="rect">
            <a:avLst/>
          </a:prstGeom>
          <a:noFill/>
        </p:spPr>
        <p:txBody>
          <a:bodyPr wrap="square" rtlCol="0">
            <a:spAutoFit/>
          </a:bodyPr>
          <a:lstStyle/>
          <a:p>
            <a:r>
              <a:rPr lang="en-US" sz="2400" dirty="0" smtClean="0"/>
              <a:t>Bottom trawling is like clear-cutting a forest- it takes everything!</a:t>
            </a:r>
          </a:p>
          <a:p>
            <a:endParaRPr lang="en-US" sz="2400" dirty="0" smtClean="0"/>
          </a:p>
          <a:p>
            <a:r>
              <a:rPr lang="en-US" sz="2400" dirty="0" smtClean="0"/>
              <a:t>Fishing for mesopelagic fishes</a:t>
            </a:r>
          </a:p>
          <a:p>
            <a:r>
              <a:rPr lang="en-US" sz="2400" dirty="0" smtClean="0"/>
              <a:t>is brand new- we don’t even know the effects yet!</a:t>
            </a:r>
          </a:p>
          <a:p>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600200"/>
            <a:ext cx="3768849" cy="4525963"/>
          </a:xfrm>
        </p:spPr>
        <p:txBody>
          <a:bodyPr/>
          <a:lstStyle/>
          <a:p>
            <a:r>
              <a:rPr lang="en-US" dirty="0" smtClean="0"/>
              <a:t>creates pollution</a:t>
            </a:r>
          </a:p>
          <a:p>
            <a:r>
              <a:rPr lang="en-US" dirty="0" smtClean="0"/>
              <a:t>occurs in sensitive areas</a:t>
            </a:r>
            <a:endParaRPr lang="en-US" dirty="0"/>
          </a:p>
        </p:txBody>
      </p:sp>
      <p:sp>
        <p:nvSpPr>
          <p:cNvPr id="2" name="Title 1"/>
          <p:cNvSpPr>
            <a:spLocks noGrp="1"/>
          </p:cNvSpPr>
          <p:nvPr>
            <p:ph type="title"/>
          </p:nvPr>
        </p:nvSpPr>
        <p:spPr/>
        <p:txBody>
          <a:bodyPr/>
          <a:lstStyle/>
          <a:p>
            <a:r>
              <a:rPr lang="en-US" dirty="0" smtClean="0"/>
              <a:t>Mining</a:t>
            </a:r>
            <a:endParaRPr lang="en-US" dirty="0"/>
          </a:p>
        </p:txBody>
      </p:sp>
      <p:pic>
        <p:nvPicPr>
          <p:cNvPr id="4" name="Picture 3"/>
          <p:cNvPicPr>
            <a:picLocks noChangeAspect="1"/>
          </p:cNvPicPr>
          <p:nvPr/>
        </p:nvPicPr>
        <p:blipFill>
          <a:blip r:embed="rId3"/>
          <a:stretch>
            <a:fillRect/>
          </a:stretch>
        </p:blipFill>
        <p:spPr>
          <a:xfrm>
            <a:off x="4226049" y="1600200"/>
            <a:ext cx="4153302" cy="485616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099252" y="1417638"/>
            <a:ext cx="3587548" cy="2365135"/>
          </a:xfrm>
        </p:spPr>
        <p:txBody>
          <a:bodyPr/>
          <a:lstStyle/>
          <a:p>
            <a:pPr>
              <a:buNone/>
            </a:pPr>
            <a:endParaRPr lang="en-US" dirty="0"/>
          </a:p>
        </p:txBody>
      </p:sp>
      <p:sp>
        <p:nvSpPr>
          <p:cNvPr id="2" name="Title 1"/>
          <p:cNvSpPr>
            <a:spLocks noGrp="1"/>
          </p:cNvSpPr>
          <p:nvPr>
            <p:ph type="title"/>
          </p:nvPr>
        </p:nvSpPr>
        <p:spPr/>
        <p:txBody>
          <a:bodyPr/>
          <a:lstStyle/>
          <a:p>
            <a:r>
              <a:rPr lang="en-US" dirty="0" smtClean="0"/>
              <a:t>Oil and Gas exploration</a:t>
            </a:r>
            <a:endParaRPr lang="en-US" dirty="0"/>
          </a:p>
        </p:txBody>
      </p:sp>
      <p:pic>
        <p:nvPicPr>
          <p:cNvPr id="4" name="Picture 3"/>
          <p:cNvPicPr>
            <a:picLocks noChangeAspect="1"/>
          </p:cNvPicPr>
          <p:nvPr/>
        </p:nvPicPr>
        <p:blipFill>
          <a:blip r:embed="rId3"/>
          <a:stretch>
            <a:fillRect/>
          </a:stretch>
        </p:blipFill>
        <p:spPr>
          <a:xfrm>
            <a:off x="414867" y="1629303"/>
            <a:ext cx="4642052" cy="3477058"/>
          </a:xfrm>
          <a:prstGeom prst="rect">
            <a:avLst/>
          </a:prstGeom>
        </p:spPr>
      </p:pic>
      <p:pic>
        <p:nvPicPr>
          <p:cNvPr id="7" name="Picture 6"/>
          <p:cNvPicPr>
            <a:picLocks noChangeAspect="1"/>
          </p:cNvPicPr>
          <p:nvPr/>
        </p:nvPicPr>
        <p:blipFill>
          <a:blip r:embed="rId4"/>
          <a:stretch>
            <a:fillRect/>
          </a:stretch>
        </p:blipFill>
        <p:spPr>
          <a:xfrm>
            <a:off x="5155696" y="3795146"/>
            <a:ext cx="3587548" cy="249135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Climate Change</a:t>
            </a:r>
            <a:endParaRPr lang="en-US" dirty="0"/>
          </a:p>
        </p:txBody>
      </p:sp>
      <p:pic>
        <p:nvPicPr>
          <p:cNvPr id="4" name="Picture 3"/>
          <p:cNvPicPr>
            <a:picLocks noChangeAspect="1"/>
          </p:cNvPicPr>
          <p:nvPr/>
        </p:nvPicPr>
        <p:blipFill>
          <a:blip r:embed="rId3"/>
          <a:stretch>
            <a:fillRect/>
          </a:stretch>
        </p:blipFill>
        <p:spPr>
          <a:xfrm>
            <a:off x="5658556" y="1806718"/>
            <a:ext cx="3177596" cy="3489124"/>
          </a:xfrm>
          <a:prstGeom prst="rect">
            <a:avLst/>
          </a:prstGeom>
        </p:spPr>
      </p:pic>
      <p:pic>
        <p:nvPicPr>
          <p:cNvPr id="5" name="Picture 4"/>
          <p:cNvPicPr>
            <a:picLocks noChangeAspect="1"/>
          </p:cNvPicPr>
          <p:nvPr/>
        </p:nvPicPr>
        <p:blipFill>
          <a:blip r:embed="rId4"/>
          <a:stretch>
            <a:fillRect/>
          </a:stretch>
        </p:blipFill>
        <p:spPr>
          <a:xfrm>
            <a:off x="669849" y="3936011"/>
            <a:ext cx="4746030" cy="2669642"/>
          </a:xfrm>
          <a:prstGeom prst="rect">
            <a:avLst/>
          </a:prstGeom>
        </p:spPr>
      </p:pic>
      <p:pic>
        <p:nvPicPr>
          <p:cNvPr id="9" name="Picture 8"/>
          <p:cNvPicPr>
            <a:picLocks noChangeAspect="1"/>
          </p:cNvPicPr>
          <p:nvPr/>
        </p:nvPicPr>
        <p:blipFill>
          <a:blip r:embed="rId5"/>
          <a:srcRect r="40494" b="59870"/>
          <a:stretch>
            <a:fillRect/>
          </a:stretch>
        </p:blipFill>
        <p:spPr>
          <a:xfrm>
            <a:off x="585183" y="1105324"/>
            <a:ext cx="3667379" cy="2633133"/>
          </a:xfrm>
          <a:prstGeom prst="rect">
            <a:avLst/>
          </a:prstGeom>
          <a:ln>
            <a:solidFill>
              <a:schemeClr val="tx1"/>
            </a:solid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Human impacts:</a:t>
            </a:r>
          </a:p>
          <a:p>
            <a:pPr lvl="1"/>
            <a:r>
              <a:rPr lang="en-US" dirty="0" smtClean="0"/>
              <a:t>Pollution</a:t>
            </a:r>
          </a:p>
          <a:p>
            <a:pPr lvl="1"/>
            <a:r>
              <a:rPr lang="en-US" dirty="0" smtClean="0"/>
              <a:t>Fishing</a:t>
            </a:r>
          </a:p>
          <a:p>
            <a:pPr lvl="1"/>
            <a:r>
              <a:rPr lang="en-US" dirty="0" smtClean="0"/>
              <a:t>Mining</a:t>
            </a:r>
          </a:p>
          <a:p>
            <a:pPr lvl="1"/>
            <a:r>
              <a:rPr lang="en-US" dirty="0" smtClean="0"/>
              <a:t>Oil and gas exploration</a:t>
            </a:r>
          </a:p>
          <a:p>
            <a:pPr lvl="1"/>
            <a:r>
              <a:rPr lang="en-US" dirty="0" smtClean="0"/>
              <a:t>Climate change</a:t>
            </a:r>
          </a:p>
          <a:p>
            <a:pPr lvl="1"/>
            <a:endParaRPr lang="en-US" dirty="0" smtClean="0"/>
          </a:p>
          <a:p>
            <a:pPr lvl="1"/>
            <a:endParaRPr lang="en-US" dirty="0" smtClean="0"/>
          </a:p>
          <a:p>
            <a:endParaRPr lang="en-US" dirty="0"/>
          </a:p>
        </p:txBody>
      </p:sp>
      <p:sp>
        <p:nvSpPr>
          <p:cNvPr id="3" name="Title 2"/>
          <p:cNvSpPr>
            <a:spLocks noGrp="1"/>
          </p:cNvSpPr>
          <p:nvPr>
            <p:ph type="title"/>
          </p:nvPr>
        </p:nvSpPr>
        <p:spPr/>
        <p:txBody>
          <a:bodyPr/>
          <a:lstStyle/>
          <a:p>
            <a:r>
              <a:rPr lang="en-US" dirty="0" smtClean="0"/>
              <a:t>Conclusions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How has scientists’ understanding of the deep sea changed since the first deep sea expedition?</a:t>
            </a:r>
          </a:p>
          <a:p>
            <a:r>
              <a:rPr lang="en-US" dirty="0" smtClean="0"/>
              <a:t>In what ways are the deep seas being impacted by humans?</a:t>
            </a:r>
          </a:p>
          <a:p>
            <a:r>
              <a:rPr lang="en-US" dirty="0" smtClean="0"/>
              <a:t>Choose three impacts. Suggest a solution for each, and explain why you think it will be effective.</a:t>
            </a:r>
          </a:p>
          <a:p>
            <a:pPr>
              <a:buNone/>
            </a:pPr>
            <a:endParaRPr lang="en-US" dirty="0"/>
          </a:p>
        </p:txBody>
      </p:sp>
      <p:sp>
        <p:nvSpPr>
          <p:cNvPr id="3" name="Title 2"/>
          <p:cNvSpPr>
            <a:spLocks noGrp="1"/>
          </p:cNvSpPr>
          <p:nvPr>
            <p:ph type="title"/>
          </p:nvPr>
        </p:nvSpPr>
        <p:spPr>
          <a:xfrm>
            <a:off x="301752" y="313266"/>
            <a:ext cx="8534400" cy="758952"/>
          </a:xfrm>
        </p:spPr>
        <p:txBody>
          <a:bodyPr>
            <a:normAutofit fontScale="90000"/>
          </a:bodyPr>
          <a:lstStyle/>
          <a:p>
            <a:r>
              <a:rPr lang="en-US" dirty="0" smtClean="0"/>
              <a:t>Assignment: Create a blog </a:t>
            </a:r>
            <a:br>
              <a:rPr lang="en-US" dirty="0" smtClean="0"/>
            </a:br>
            <a:r>
              <a:rPr lang="en-US" dirty="0" smtClean="0"/>
              <a:t>post that addresses the following:</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GK_12Template.potx</Template>
  <TotalTime>297</TotalTime>
  <Words>1986</Words>
  <Application>Microsoft Macintosh PowerPoint</Application>
  <PresentationFormat>On-screen Show (4:3)</PresentationFormat>
  <Paragraphs>140</Paragraphs>
  <Slides>11</Slides>
  <Notes>10</Notes>
  <HiddenSlides>0</HiddenSlides>
  <MMClips>0</MMClips>
  <ScaleCrop>false</ScaleCrop>
  <HeadingPairs>
    <vt:vector size="4" baseType="variant">
      <vt:variant>
        <vt:lpstr>Design Template</vt:lpstr>
      </vt:variant>
      <vt:variant>
        <vt:i4>1</vt:i4>
      </vt:variant>
      <vt:variant>
        <vt:lpstr>Slide Titles</vt:lpstr>
      </vt:variant>
      <vt:variant>
        <vt:i4>11</vt:i4>
      </vt:variant>
    </vt:vector>
  </HeadingPairs>
  <TitlesOfParts>
    <vt:vector size="12" baseType="lpstr">
      <vt:lpstr>SCC</vt:lpstr>
      <vt:lpstr>Human Impacts in the Deep Sea</vt:lpstr>
      <vt:lpstr>Deep Sea Environment </vt:lpstr>
      <vt:lpstr>Distinct Deep Sea Environments</vt:lpstr>
      <vt:lpstr>Human Effects Overview </vt:lpstr>
      <vt:lpstr>Pollution</vt:lpstr>
      <vt:lpstr>Fishing</vt:lpstr>
      <vt:lpstr>Mining</vt:lpstr>
      <vt:lpstr>Oil and Gas exploration</vt:lpstr>
      <vt:lpstr>Climate Change</vt:lpstr>
      <vt:lpstr>Conclusions </vt:lpstr>
      <vt:lpstr>Assignment: Create a blog  post that addresses the following:</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Impacts in the Deep Sea</dc:title>
  <dc:creator>Amanda Netburn</dc:creator>
  <cp:lastModifiedBy>Amanda Netburn</cp:lastModifiedBy>
  <cp:revision>34</cp:revision>
  <dcterms:created xsi:type="dcterms:W3CDTF">2014-10-25T00:08:04Z</dcterms:created>
  <dcterms:modified xsi:type="dcterms:W3CDTF">2014-10-25T00:09:16Z</dcterms:modified>
</cp:coreProperties>
</file>