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notesSlides/notesSlide13.xml" ContentType="application/vnd.openxmlformats-officedocument.presentationml.notesSlide+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notesSlides/notesSlide11.xml" ContentType="application/vnd.openxmlformats-officedocument.presentationml.notesSlide+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s/slide6.xml" ContentType="application/vnd.openxmlformats-officedocument.presentationml.slide+xml"/>
  <Override PartName="/ppt/notesSlides/notesSlide14.xml" ContentType="application/vnd.openxmlformats-officedocument.presentationml.notesSlide+xml"/>
  <Default Extension="pdf" ContentType="application/pdf"/>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notesSlides/notesSlide12.xml" ContentType="application/vnd.openxmlformats-officedocument.presentationml.notesSlide+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18"/>
  </p:notesMasterIdLst>
  <p:sldIdLst>
    <p:sldId id="256" r:id="rId2"/>
    <p:sldId id="261" r:id="rId3"/>
    <p:sldId id="262" r:id="rId4"/>
    <p:sldId id="259" r:id="rId5"/>
    <p:sldId id="263" r:id="rId6"/>
    <p:sldId id="268" r:id="rId7"/>
    <p:sldId id="267" r:id="rId8"/>
    <p:sldId id="269" r:id="rId9"/>
    <p:sldId id="270" r:id="rId10"/>
    <p:sldId id="257" r:id="rId11"/>
    <p:sldId id="264" r:id="rId12"/>
    <p:sldId id="260" r:id="rId13"/>
    <p:sldId id="272" r:id="rId14"/>
    <p:sldId id="273" r:id="rId15"/>
    <p:sldId id="271" r:id="rId16"/>
    <p:sldId id="274"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74486" autoAdjust="0"/>
  </p:normalViewPr>
  <p:slideViewPr>
    <p:cSldViewPr snapToGrid="0" snapToObjects="1">
      <p:cViewPr>
        <p:scale>
          <a:sx n="75" d="100"/>
          <a:sy n="75" d="100"/>
        </p:scale>
        <p:origin x="-1288"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31390B-9102-2041-A257-B1EC0055E323}" type="datetimeFigureOut">
              <a:rPr lang="en-US" smtClean="0"/>
              <a:pPr/>
              <a:t>10/24/14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94823F-9F74-054B-8014-6949F9B0651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Authors: </a:t>
            </a:r>
            <a:r>
              <a:rPr lang="en-US" b="0" dirty="0" smtClean="0"/>
              <a:t>Amanda</a:t>
            </a:r>
            <a:r>
              <a:rPr lang="en-US" b="0" baseline="0" dirty="0" smtClean="0"/>
              <a:t> Netburn, Scripps Institution of Oceanography; Danny Blas, Kearny High School</a:t>
            </a:r>
          </a:p>
          <a:p>
            <a:endParaRPr lang="en-US" b="0" baseline="0" dirty="0" smtClean="0"/>
          </a:p>
          <a:p>
            <a:r>
              <a:rPr lang="en-US" b="1" baseline="0" dirty="0" smtClean="0"/>
              <a:t>Why: </a:t>
            </a:r>
            <a:r>
              <a:rPr lang="en-US" b="0" baseline="0" dirty="0" smtClean="0"/>
              <a:t>Students have previously learned about the mesopelagic environment, the animals that live there, and human impacts on this environment. This lesson synthesizes much of the information from the previous lesson. The lesson first introduces students to the role of mesopelagic fishes in the marine food web, and then challenges them to consider the interactions between humans and the marine environment, introduces them to the idea of managing wild-catch fisheries, and invokes them to make their own management decisions based on different scenarios. </a:t>
            </a:r>
          </a:p>
          <a:p>
            <a:endParaRPr lang="en-US" b="1" baseline="0" dirty="0" smtClean="0"/>
          </a:p>
          <a:p>
            <a:r>
              <a:rPr lang="en-US" b="1" baseline="0" dirty="0" smtClean="0"/>
              <a:t>Summary: </a:t>
            </a:r>
            <a:r>
              <a:rPr lang="en-US" b="0" baseline="0" dirty="0" smtClean="0"/>
              <a:t>The terms “fishery management” and “ecosystem-based management” are  introduced, followed by further descriptions of ecosystem-based management and how it is enacted. An example of ecosystem-based management is provided. There is a description of forage fish, and students are prompted to discuss how ecosystem-based management applies to mesopelagic fishes. The accompanying activity walks students through various scenarios in which they must make the management decisions. </a:t>
            </a:r>
            <a:endParaRPr lang="en-US" b="1" baseline="0" dirty="0" smtClean="0"/>
          </a:p>
          <a:p>
            <a:endParaRPr lang="en-US" b="1" dirty="0" smtClean="0"/>
          </a:p>
          <a:p>
            <a:r>
              <a:rPr lang="en-US" b="1" dirty="0" smtClean="0"/>
              <a:t>Image</a:t>
            </a:r>
            <a:r>
              <a:rPr lang="en-US" b="1" baseline="0" dirty="0" smtClean="0"/>
              <a:t> credit: </a:t>
            </a:r>
            <a:r>
              <a:rPr lang="en-US" baseline="0" dirty="0" smtClean="0"/>
              <a:t>http://pats0n.livejournal.com/tag/week017</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smtClean="0"/>
              <a:t>Context for Use: </a:t>
            </a:r>
            <a:r>
              <a:rPr lang="en-US" b="0" dirty="0" smtClean="0"/>
              <a:t>This is</a:t>
            </a:r>
            <a:r>
              <a:rPr lang="en-US" b="0" baseline="0" dirty="0" smtClean="0"/>
              <a:t> the final lesson </a:t>
            </a:r>
            <a:r>
              <a:rPr lang="en-US" b="0" dirty="0" smtClean="0"/>
              <a:t>in a 5-lesson</a:t>
            </a:r>
            <a:r>
              <a:rPr lang="en-US" b="0" baseline="0" dirty="0" smtClean="0"/>
              <a:t> unit “Mesopelagic environment, adaptations and human impacts.” The unit was developed for a 9</a:t>
            </a:r>
            <a:r>
              <a:rPr lang="en-US" b="0" baseline="30000" dirty="0" smtClean="0"/>
              <a:t>th</a:t>
            </a:r>
            <a:r>
              <a:rPr lang="en-US" b="0" baseline="0" dirty="0" smtClean="0"/>
              <a:t> grade Earth Science class, but would be applicable for any Marine Science or Environmental Science courses.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smtClean="0"/>
              <a:t>Misconceptions:  </a:t>
            </a:r>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en-US" b="0" baseline="0" dirty="0" smtClean="0"/>
              <a:t>Mesopelagic fishes are not important to marine food webs</a:t>
            </a:r>
          </a:p>
          <a:p>
            <a:pPr marL="0" marR="0" indent="0" algn="l" defTabSz="457200" rtl="0" eaLnBrk="1" fontAlgn="auto" latinLnBrk="0" hangingPunct="1">
              <a:lnSpc>
                <a:spcPct val="100000"/>
              </a:lnSpc>
              <a:spcBef>
                <a:spcPts val="0"/>
              </a:spcBef>
              <a:spcAft>
                <a:spcPts val="0"/>
              </a:spcAft>
              <a:buClrTx/>
              <a:buSzTx/>
              <a:buFont typeface="Arial"/>
              <a:buChar char="•"/>
              <a:tabLst/>
              <a:defRPr/>
            </a:pPr>
            <a:r>
              <a:rPr lang="en-US" b="0" baseline="0" dirty="0" smtClean="0"/>
              <a:t>Wild- caught fisheries are not managed</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1" baseline="0"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b="1" baseline="0" dirty="0" smtClean="0"/>
              <a:t>Evaluation Tips: </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baseline="0" dirty="0" smtClean="0"/>
              <a:t>The accompanying handout is required for the activity: Lesson5_EBMactivity</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baseline="0" dirty="0" smtClean="0"/>
              <a:t>Students will work in groups of 2 to complete the ecosystem-based management simulation. </a:t>
            </a:r>
          </a:p>
          <a:p>
            <a:endParaRPr lang="en-US" b="1"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baseline="0" dirty="0" smtClean="0"/>
              <a:t>The image shows the direction of energy flow from the plankton to the predators. The “forage fish” includes small fishes like anchovies and sardines, as well as squid and larger shrimp-like animals (neither squid or crustaceans are “fish” but they are included in this category). </a:t>
            </a:r>
            <a:r>
              <a:rPr lang="en-US" b="0" dirty="0" smtClean="0"/>
              <a:t>Forage fish eat zooplankton and</a:t>
            </a:r>
            <a:r>
              <a:rPr lang="en-US" b="0" baseline="0" dirty="0" smtClean="0"/>
              <a:t> are eaten by larger predators, such as sharks, large fishes, and marine mammals. They are therefore very important to transferring energy from low (e.g., zooplankton) to high (e.g., top predators) trophic levels. Common zooplankton (very small animals) are things like copepods and krill (small crustaceans related to shrimps and crabs), although include many different types of animals. </a:t>
            </a:r>
          </a:p>
          <a:p>
            <a:endParaRPr lang="en-US" b="0" baseline="0" dirty="0" smtClean="0"/>
          </a:p>
          <a:p>
            <a:r>
              <a:rPr lang="en-US" b="1" baseline="0" dirty="0" smtClean="0"/>
              <a:t>Ask students: </a:t>
            </a:r>
            <a:r>
              <a:rPr lang="en-US" b="0" baseline="0" dirty="0" smtClean="0"/>
              <a:t>Where do the plankton get their energy from? (Answer: The zooplankton get their energy from phytoplankton- the small photosynthetic </a:t>
            </a:r>
            <a:r>
              <a:rPr lang="en-US" b="0" baseline="0" dirty="0" err="1" smtClean="0"/>
              <a:t>algaes</a:t>
            </a:r>
            <a:r>
              <a:rPr lang="en-US" b="0" baseline="0" dirty="0" smtClean="0"/>
              <a:t> that harvest their energy from sunlight. </a:t>
            </a:r>
            <a:endParaRPr lang="en-US" b="0" dirty="0" smtClean="0"/>
          </a:p>
          <a:p>
            <a:endParaRPr lang="en-US" b="1" dirty="0" smtClean="0"/>
          </a:p>
          <a:p>
            <a:r>
              <a:rPr lang="en-US" b="1" dirty="0" smtClean="0"/>
              <a:t>Image Credit: </a:t>
            </a:r>
            <a:r>
              <a:rPr lang="en-US" dirty="0" smtClean="0"/>
              <a:t>http://www.pewtrusts.org/en/multimedia/data-visualizations/2013/forage-fish-faq</a:t>
            </a:r>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For</a:t>
            </a:r>
            <a:r>
              <a:rPr lang="en-US" baseline="0" dirty="0" smtClean="0"/>
              <a:t> a long time the role of mesopelagic fish in transferring energy in the marine environment was ignored, but they are quite abundant and an important food source to many different top predators. </a:t>
            </a:r>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food</a:t>
            </a:r>
            <a:r>
              <a:rPr lang="en-US" sz="1200" kern="1200" baseline="0" dirty="0" smtClean="0">
                <a:solidFill>
                  <a:schemeClr val="tx1"/>
                </a:solidFill>
                <a:latin typeface="+mn-lt"/>
                <a:ea typeface="+mn-ea"/>
                <a:cs typeface="+mn-cs"/>
              </a:rPr>
              <a:t> web that shows the role of a common species of mesopelagic fish</a:t>
            </a:r>
            <a:r>
              <a:rPr lang="en-US" sz="1200" i="1" kern="1200" baseline="0" dirty="0" smtClean="0">
                <a:solidFill>
                  <a:schemeClr val="tx1"/>
                </a:solidFill>
                <a:latin typeface="+mn-lt"/>
                <a:ea typeface="+mn-ea"/>
                <a:cs typeface="+mn-cs"/>
              </a:rPr>
              <a:t>, </a:t>
            </a:r>
            <a:r>
              <a:rPr lang="en-US" sz="1200" i="1" kern="1200" baseline="0" dirty="0" err="1" smtClean="0">
                <a:solidFill>
                  <a:schemeClr val="tx1"/>
                </a:solidFill>
                <a:latin typeface="+mn-lt"/>
                <a:ea typeface="+mn-ea"/>
                <a:cs typeface="+mn-cs"/>
              </a:rPr>
              <a:t>Stenobrachius</a:t>
            </a:r>
            <a:r>
              <a:rPr lang="en-US" sz="1200" i="1" kern="1200" baseline="0" dirty="0" smtClean="0">
                <a:solidFill>
                  <a:schemeClr val="tx1"/>
                </a:solidFill>
                <a:latin typeface="+mn-lt"/>
                <a:ea typeface="+mn-ea"/>
                <a:cs typeface="+mn-cs"/>
              </a:rPr>
              <a:t> </a:t>
            </a:r>
            <a:r>
              <a:rPr lang="en-US" sz="1200" i="1" kern="1200" baseline="0" dirty="0" err="1" smtClean="0">
                <a:solidFill>
                  <a:schemeClr val="tx1"/>
                </a:solidFill>
                <a:latin typeface="+mn-lt"/>
                <a:ea typeface="+mn-ea"/>
                <a:cs typeface="+mn-cs"/>
              </a:rPr>
              <a:t>leucopsarus</a:t>
            </a:r>
            <a:r>
              <a:rPr lang="en-US" sz="1200" i="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(pictured in the middle) in the oceanic food webs. All animals shown below the broken grey line are prey to S. </a:t>
            </a:r>
            <a:r>
              <a:rPr lang="en-US" sz="1200" kern="1200" baseline="0" dirty="0" err="1" smtClean="0">
                <a:solidFill>
                  <a:schemeClr val="tx1"/>
                </a:solidFill>
                <a:latin typeface="+mn-lt"/>
                <a:ea typeface="+mn-ea"/>
                <a:cs typeface="+mn-cs"/>
              </a:rPr>
              <a:t>leucopsarus</a:t>
            </a:r>
            <a:r>
              <a:rPr lang="en-US" sz="1200" kern="1200" baseline="0" dirty="0" smtClean="0">
                <a:solidFill>
                  <a:schemeClr val="tx1"/>
                </a:solidFill>
                <a:latin typeface="+mn-lt"/>
                <a:ea typeface="+mn-ea"/>
                <a:cs typeface="+mn-cs"/>
              </a:rPr>
              <a:t> and those above are their predators. As you can see, these mesopelagic fish link a huge range of zooplankton to a huge range of top predators. Their loss in the system could potentially cause serious problems for the animals that eat them.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Note: It may seem odd that there is a seabird in this food web. A portion of this species of fish (and a number of other species) migrate into the surface waters during the nighttime where they feed. This is likely when they are fed upon by seabirds, which have been found to have mesopelagic fish in their stomachs. </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5727B7C-981B-F54D-9866-F2EB1B50763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Prompt</a:t>
            </a:r>
            <a:r>
              <a:rPr lang="en-US" baseline="0" dirty="0" smtClean="0"/>
              <a:t> the student to come up with answers to this question.</a:t>
            </a:r>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At</a:t>
            </a:r>
            <a:r>
              <a:rPr lang="en-US" baseline="0" dirty="0" smtClean="0"/>
              <a:t> present, mesopelagic fishes (at least in the US) are not under fishing pressure because we do not harvest them commercially. However, students learned in the previous lesson that there are threats to these animals that could affect their numbers.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Prompt</a:t>
            </a:r>
            <a:r>
              <a:rPr lang="en-US" baseline="0" dirty="0" smtClean="0"/>
              <a:t> the student to come up with answers to this question *Note: this is review from the last lesson, but important to emphasize here when thinking about why we may need to conserve these kinds of fish, even though they are not what fisherman are typically fishing for.</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The</a:t>
            </a:r>
            <a:r>
              <a:rPr lang="en-US" b="0" baseline="0" dirty="0" smtClean="0"/>
              <a:t> figures are photos of microscopic pieces of plastic found in the stomachs of some mesopelagic fishes. </a:t>
            </a:r>
            <a:endParaRPr lang="en-US" b="0" dirty="0" smtClean="0"/>
          </a:p>
          <a:p>
            <a:endParaRPr lang="en-US" b="1" dirty="0" smtClean="0"/>
          </a:p>
          <a:p>
            <a:r>
              <a:rPr lang="en-US" b="1" dirty="0" smtClean="0"/>
              <a:t>Image credit: </a:t>
            </a:r>
            <a:r>
              <a:rPr lang="en-US" dirty="0" smtClean="0"/>
              <a:t>Davison and Asch 2011 (http://www.int-res.com/abstracts/meps/v432/p173-180/)</a:t>
            </a:r>
          </a:p>
        </p:txBody>
      </p:sp>
      <p:sp>
        <p:nvSpPr>
          <p:cNvPr id="4" name="Slide Number Placeholder 3"/>
          <p:cNvSpPr>
            <a:spLocks noGrp="1"/>
          </p:cNvSpPr>
          <p:nvPr>
            <p:ph type="sldNum" sz="quarter" idx="10"/>
          </p:nvPr>
        </p:nvSpPr>
        <p:spPr/>
        <p:txBody>
          <a:bodyPr/>
          <a:lstStyle/>
          <a:p>
            <a:fld id="{0894823F-9F74-054B-8014-6949F9B0651D}"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Definition of fisheries</a:t>
            </a:r>
            <a:r>
              <a:rPr lang="en-US" baseline="0" dirty="0" smtClean="0"/>
              <a:t> management.</a:t>
            </a:r>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baseline="0" dirty="0" smtClean="0"/>
              <a:t>It does not make much sense to manage individual species of fish without considering the availability of their prey, pressure from their predators, and population responses to environmental variability, which all, in addition to fishing pressure, affect how many fish are available at any one time.  Scientists have recently come up with the concept of “Ecosystem-based management” which aims to take all these factors into consideration when setting limitations on how many of each species can be fished. </a:t>
            </a:r>
          </a:p>
          <a:p>
            <a:endParaRPr lang="en-US" b="1" dirty="0" smtClean="0"/>
          </a:p>
          <a:p>
            <a:r>
              <a:rPr lang="en-US" b="1" dirty="0" smtClean="0"/>
              <a:t>Image credit:</a:t>
            </a:r>
            <a:r>
              <a:rPr lang="en-US" b="1" baseline="0" dirty="0" smtClean="0"/>
              <a:t> </a:t>
            </a:r>
            <a:r>
              <a:rPr lang="en-US" b="0" baseline="0" dirty="0" smtClean="0"/>
              <a:t>http://newswatch.nationalgeographic.com/files/2013/08/sardines.jpg</a:t>
            </a:r>
            <a:endParaRPr lang="en-US" b="0"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Further elaboration</a:t>
            </a:r>
            <a:r>
              <a:rPr lang="en-US" baseline="0" dirty="0" smtClean="0"/>
              <a:t> on EBM. </a:t>
            </a:r>
            <a:r>
              <a:rPr lang="en-US" dirty="0" smtClean="0"/>
              <a:t>Emphasize</a:t>
            </a:r>
            <a:r>
              <a:rPr lang="en-US" baseline="0" dirty="0" smtClean="0"/>
              <a:t> that in EBM, conserving the environment is as important as economic and social interests, such as fishing. In EBM, it is not only  important to conserve the environment, but also to preserve jobs and a “way of life” that is a important in fishing communities.  </a:t>
            </a:r>
            <a:endParaRPr lang="en-US" dirty="0" smtClean="0"/>
          </a:p>
          <a:p>
            <a:endParaRPr lang="en-US" dirty="0" smtClean="0"/>
          </a:p>
          <a:p>
            <a:r>
              <a:rPr lang="en-US" b="1" dirty="0" smtClean="0"/>
              <a:t>Image credits: </a:t>
            </a:r>
          </a:p>
          <a:p>
            <a:r>
              <a:rPr lang="en-US" dirty="0" smtClean="0"/>
              <a:t>food web: Encyclopedia Britannica (http://www.britannica.com/EBchecked/media/119100/A-food-chain-in-the-ocean-begins-with-tiny-one)</a:t>
            </a:r>
            <a:endParaRPr lang="en-US" baseline="0" dirty="0" smtClean="0"/>
          </a:p>
          <a:p>
            <a:r>
              <a:rPr lang="en-US" dirty="0" smtClean="0"/>
              <a:t>fisherman: Wikipedia Commons</a:t>
            </a:r>
          </a:p>
          <a:p>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 example</a:t>
            </a:r>
            <a:r>
              <a:rPr lang="en-US" baseline="0" dirty="0" smtClean="0"/>
              <a:t> of a time when EBM was used. In 2013, sea lion pups stranded on California beaches, and seemed to be starving. Scientists believe that they did not have enough of their favorite food, sardines available because of overfishing for sardines.  </a:t>
            </a:r>
            <a:endParaRPr lang="en-US" dirty="0" smtClean="0"/>
          </a:p>
          <a:p>
            <a:endParaRPr lang="en-US" b="1" dirty="0" smtClean="0"/>
          </a:p>
          <a:p>
            <a:r>
              <a:rPr lang="en-US" b="1" dirty="0" smtClean="0"/>
              <a:t>Image credit: </a:t>
            </a:r>
            <a:r>
              <a:rPr lang="en-US" baseline="0" dirty="0" err="1" smtClean="0"/>
              <a:t>http://waittfoundation.org/baby-sea-lion-crisis-in-california</a:t>
            </a:r>
            <a:endParaRPr lang="en-US" baseline="0" dirty="0" smtClean="0"/>
          </a:p>
          <a:p>
            <a:r>
              <a:rPr lang="en-US" b="1" baseline="0" dirty="0" smtClean="0"/>
              <a:t>More information: </a:t>
            </a:r>
            <a:r>
              <a:rPr lang="en-US" baseline="0" dirty="0" smtClean="0"/>
              <a:t>http://www.nmfs.noaa.gov/pr/health/mmume/californiasealions2013.htm</a:t>
            </a:r>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 example</a:t>
            </a:r>
            <a:r>
              <a:rPr lang="en-US" baseline="0" dirty="0" smtClean="0"/>
              <a:t> of a time when EBM was used. In 2013, sea lion pups stranded on California beaches, and seemed to be starving. Scientists believe that they did not have enough of their favorite food, sardines available because of overfishing for sardines.  </a:t>
            </a:r>
            <a:endParaRPr lang="en-US" dirty="0" smtClean="0"/>
          </a:p>
        </p:txBody>
      </p:sp>
      <p:sp>
        <p:nvSpPr>
          <p:cNvPr id="4" name="Slide Number Placeholder 3"/>
          <p:cNvSpPr>
            <a:spLocks noGrp="1"/>
          </p:cNvSpPr>
          <p:nvPr>
            <p:ph type="sldNum" sz="quarter" idx="10"/>
          </p:nvPr>
        </p:nvSpPr>
        <p:spPr/>
        <p:txBody>
          <a:bodyPr/>
          <a:lstStyle/>
          <a:p>
            <a:fld id="{0894823F-9F74-054B-8014-6949F9B0651D}"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 example</a:t>
            </a:r>
            <a:r>
              <a:rPr lang="en-US" baseline="0" dirty="0" smtClean="0"/>
              <a:t> of a time when EBM was used. In 2013, sea lion pups stranded on California beaches, and seemed to be starving. Scientists believe that they did not have enough of their favorite food, sardines available because of overfishing for sardines.  </a:t>
            </a:r>
            <a:endParaRPr lang="en-US" dirty="0" smtClean="0"/>
          </a:p>
          <a:p>
            <a:endParaRPr lang="en-US" b="1" dirty="0" smtClean="0"/>
          </a:p>
        </p:txBody>
      </p:sp>
      <p:sp>
        <p:nvSpPr>
          <p:cNvPr id="4" name="Slide Number Placeholder 3"/>
          <p:cNvSpPr>
            <a:spLocks noGrp="1"/>
          </p:cNvSpPr>
          <p:nvPr>
            <p:ph type="sldNum" sz="quarter" idx="10"/>
          </p:nvPr>
        </p:nvSpPr>
        <p:spPr/>
        <p:txBody>
          <a:bodyPr/>
          <a:lstStyle/>
          <a:p>
            <a:fld id="{0894823F-9F74-054B-8014-6949F9B0651D}"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baseline="0" dirty="0" smtClean="0"/>
              <a:t>Forage fish are key to transferring energy from the lower trophic levels (i.e., the plankton) to top predators in the oceans. They are a key food source for many of the animals that are important for commercial fishing and for animals with conservation concern (e.g., dolphins, sea lions). </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0" baseline="0"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baseline="0" dirty="0" smtClean="0"/>
              <a:t>The mesopelagic fish are a key forage fish, and are fed on by many important top oceanic predators. </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0" baseline="0"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baseline="0" dirty="0" smtClean="0"/>
              <a:t>It is important to take into account the whole ecosystem in order to conserve the resources of the ocean. Fishery management has traditionally ignored the environment, but ecosystem-based management takes into account the availability of prey as well as the environmental conditions. </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baseline="0" dirty="0" smtClean="0"/>
              <a:t>The accompanying handout is required for the activity: Lesson5_EBMactivity</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baseline="0" dirty="0" smtClean="0"/>
              <a:t>Students will work in groups of 2 to complete the ecosystem-based management simulation. </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baseline="0" dirty="0" smtClean="0"/>
              <a:t>It is useful to go over the first couple of questions together as a class to make sure students understand what is being asked of them. </a:t>
            </a:r>
          </a:p>
          <a:p>
            <a:endParaRPr lang="en-US" dirty="0"/>
          </a:p>
        </p:txBody>
      </p:sp>
      <p:sp>
        <p:nvSpPr>
          <p:cNvPr id="4" name="Slide Number Placeholder 3"/>
          <p:cNvSpPr>
            <a:spLocks noGrp="1"/>
          </p:cNvSpPr>
          <p:nvPr>
            <p:ph type="sldNum" sz="quarter" idx="10"/>
          </p:nvPr>
        </p:nvSpPr>
        <p:spPr/>
        <p:txBody>
          <a:bodyPr/>
          <a:lstStyle/>
          <a:p>
            <a:fld id="{0894823F-9F74-054B-8014-6949F9B0651D}"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fld id="{EF0E74D8-AFB1-2743-9312-AD2BBE1C5883}" type="datetimeFigureOut">
              <a:rPr lang="en-US" smtClean="0"/>
              <a:pPr/>
              <a:t>10/24/14</a:t>
            </a:fld>
            <a:endParaRPr lang="en-US"/>
          </a:p>
        </p:txBody>
      </p:sp>
      <p:sp>
        <p:nvSpPr>
          <p:cNvPr id="17" name="Footer Placeholder 16"/>
          <p:cNvSpPr>
            <a:spLocks noGrp="1"/>
          </p:cNvSpPr>
          <p:nvPr>
            <p:ph type="ftr" sz="quarter" idx="11"/>
          </p:nvPr>
        </p:nvSpPr>
        <p:spPr/>
        <p:txBody>
          <a:bodyPr/>
          <a:lstStyle>
            <a:lvl1pPr>
              <a:defRPr>
                <a:solidFill>
                  <a:schemeClr val="bg1"/>
                </a:solidFill>
              </a:defRPr>
            </a:lvl1p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DE2095C3-1866-D541-BC2A-D58548E1F93C}"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EF0E74D8-AFB1-2743-9312-AD2BBE1C5883}" type="datetimeFigureOut">
              <a:rPr lang="en-US" smtClean="0"/>
              <a:pPr/>
              <a:t>10/24/14</a:t>
            </a:fld>
            <a:endParaRPr lang="en-US"/>
          </a:p>
        </p:txBody>
      </p:sp>
      <p:sp>
        <p:nvSpPr>
          <p:cNvPr id="10" name="Slide Number Placeholder 9"/>
          <p:cNvSpPr>
            <a:spLocks noGrp="1"/>
          </p:cNvSpPr>
          <p:nvPr>
            <p:ph type="sldNum" sz="quarter" idx="11"/>
          </p:nvPr>
        </p:nvSpPr>
        <p:spPr/>
        <p:txBody>
          <a:bodyPr/>
          <a:lstStyle/>
          <a:p>
            <a:fld id="{DE2095C3-1866-D541-BC2A-D58548E1F93C}" type="slidenum">
              <a:rPr lang="en-US" smtClean="0"/>
              <a:pPr/>
              <a:t>‹#›</a:t>
            </a:fld>
            <a:endParaRPr lang="en-US"/>
          </a:p>
        </p:txBody>
      </p:sp>
      <p:sp>
        <p:nvSpPr>
          <p:cNvPr id="11" name="Footer Placeholder 10"/>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EF0E74D8-AFB1-2743-9312-AD2BBE1C5883}" type="datetimeFigureOut">
              <a:rPr lang="en-US" smtClean="0"/>
              <a:pPr/>
              <a:t>10/24/14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DE2095C3-1866-D541-BC2A-D58548E1F93C}"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DE2095C3-1866-D541-BC2A-D58548E1F93C}"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EF0E74D8-AFB1-2743-9312-AD2BBE1C5883}" type="datetimeFigureOut">
              <a:rPr lang="en-US" smtClean="0"/>
              <a:pPr/>
              <a:t>10/24/14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DE2095C3-1866-D541-BC2A-D58548E1F93C}"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EF0E74D8-AFB1-2743-9312-AD2BBE1C5883}" type="datetimeFigureOut">
              <a:rPr lang="en-US" smtClean="0"/>
              <a:pPr/>
              <a:t>10/24/14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fld id="{EF0E74D8-AFB1-2743-9312-AD2BBE1C5883}" type="datetimeFigureOut">
              <a:rPr lang="en-US" smtClean="0"/>
              <a:pPr/>
              <a:t>10/24/14</a:t>
            </a:fld>
            <a:endParaRPr lang="en-US"/>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DE2095C3-1866-D541-BC2A-D58548E1F93C}" type="slidenum">
              <a:rPr lang="en-US" smtClean="0"/>
              <a:pPr/>
              <a:t>‹#›</a:t>
            </a:fld>
            <a:endParaRPr lang="en-US"/>
          </a:p>
        </p:txBody>
      </p:sp>
      <p:sp>
        <p:nvSpPr>
          <p:cNvPr id="22" name="Title Placeholder 21"/>
          <p:cNvSpPr>
            <a:spLocks noGrp="1"/>
          </p:cNvSpPr>
          <p:nvPr>
            <p:ph type="title"/>
          </p:nvPr>
        </p:nvSpPr>
        <p:spPr>
          <a:xfrm>
            <a:off x="301752" y="291572"/>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9" Type="http://schemas.openxmlformats.org/officeDocument/2006/relationships/image" Target="../media/image11.png"/><Relationship Id="rId20" Type="http://schemas.openxmlformats.org/officeDocument/2006/relationships/image" Target="../media/image22.png"/><Relationship Id="rId21" Type="http://schemas.openxmlformats.org/officeDocument/2006/relationships/image" Target="../media/image23.png"/><Relationship Id="rId22" Type="http://schemas.openxmlformats.org/officeDocument/2006/relationships/image" Target="../media/image24.png"/><Relationship Id="rId23" Type="http://schemas.openxmlformats.org/officeDocument/2006/relationships/image" Target="../media/image25.png"/><Relationship Id="rId24" Type="http://schemas.openxmlformats.org/officeDocument/2006/relationships/image" Target="../media/image26.png"/><Relationship Id="rId25" Type="http://schemas.openxmlformats.org/officeDocument/2006/relationships/image" Target="../media/image27.png"/><Relationship Id="rId26" Type="http://schemas.openxmlformats.org/officeDocument/2006/relationships/image" Target="../media/image28.png"/><Relationship Id="rId10" Type="http://schemas.openxmlformats.org/officeDocument/2006/relationships/image" Target="../media/image12.png"/><Relationship Id="rId11" Type="http://schemas.openxmlformats.org/officeDocument/2006/relationships/image" Target="../media/image13.png"/><Relationship Id="rId12" Type="http://schemas.openxmlformats.org/officeDocument/2006/relationships/image" Target="../media/image14.png"/><Relationship Id="rId13" Type="http://schemas.openxmlformats.org/officeDocument/2006/relationships/image" Target="../media/image15.png"/><Relationship Id="rId14" Type="http://schemas.openxmlformats.org/officeDocument/2006/relationships/image" Target="../media/image16.png"/><Relationship Id="rId15" Type="http://schemas.openxmlformats.org/officeDocument/2006/relationships/image" Target="../media/image17.png"/><Relationship Id="rId16" Type="http://schemas.openxmlformats.org/officeDocument/2006/relationships/image" Target="../media/image18.png"/><Relationship Id="rId17" Type="http://schemas.openxmlformats.org/officeDocument/2006/relationships/image" Target="../media/image19.png"/><Relationship Id="rId18" Type="http://schemas.openxmlformats.org/officeDocument/2006/relationships/image" Target="../media/image20.png"/><Relationship Id="rId19"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6.pdf"/><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Role of mesopelagic fishes in the marine ecosystem	</a:t>
            </a:r>
            <a:endParaRPr lang="en-US" dirty="0"/>
          </a:p>
        </p:txBody>
      </p:sp>
      <p:pic>
        <p:nvPicPr>
          <p:cNvPr id="4" name="Picture 3"/>
          <p:cNvPicPr>
            <a:picLocks noChangeAspect="1"/>
          </p:cNvPicPr>
          <p:nvPr/>
        </p:nvPicPr>
        <p:blipFill>
          <a:blip r:embed="rId3">
            <a:alphaModFix amt="38000"/>
          </a:blip>
          <a:srcRect/>
          <a:stretch>
            <a:fillRect/>
          </a:stretch>
        </p:blipFill>
        <p:spPr>
          <a:xfrm>
            <a:off x="2048933" y="2743124"/>
            <a:ext cx="5046133" cy="33528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93170"/>
            <a:ext cx="8534400" cy="758952"/>
          </a:xfrm>
        </p:spPr>
        <p:txBody>
          <a:bodyPr>
            <a:normAutofit fontScale="90000"/>
          </a:bodyPr>
          <a:lstStyle/>
          <a:p>
            <a:r>
              <a:rPr lang="en-US" dirty="0" smtClean="0"/>
              <a:t>Forage fish are an important link in the ecosystem</a:t>
            </a:r>
            <a:endParaRPr lang="en-US" dirty="0"/>
          </a:p>
        </p:txBody>
      </p:sp>
      <p:sp>
        <p:nvSpPr>
          <p:cNvPr id="5" name="TextBox 4"/>
          <p:cNvSpPr txBox="1"/>
          <p:nvPr/>
        </p:nvSpPr>
        <p:spPr>
          <a:xfrm>
            <a:off x="301753" y="5934855"/>
            <a:ext cx="8534400" cy="769441"/>
          </a:xfrm>
          <a:prstGeom prst="rect">
            <a:avLst/>
          </a:prstGeom>
          <a:noFill/>
        </p:spPr>
        <p:txBody>
          <a:bodyPr wrap="square" rtlCol="0">
            <a:spAutoFit/>
          </a:bodyPr>
          <a:lstStyle/>
          <a:p>
            <a:r>
              <a:rPr lang="en-US" sz="2200" b="1" dirty="0" smtClean="0"/>
              <a:t>Forage fish </a:t>
            </a:r>
            <a:r>
              <a:rPr lang="en-US" sz="2200" dirty="0" smtClean="0"/>
              <a:t>are small fish that transfer energy from zooplankton to large predators</a:t>
            </a:r>
            <a:endParaRPr lang="en-US" sz="2200" dirty="0"/>
          </a:p>
        </p:txBody>
      </p:sp>
      <p:pic>
        <p:nvPicPr>
          <p:cNvPr id="6" name="Picture 5"/>
          <p:cNvPicPr>
            <a:picLocks noChangeAspect="1"/>
          </p:cNvPicPr>
          <p:nvPr/>
        </p:nvPicPr>
        <p:blipFill>
          <a:blip r:embed="rId3"/>
          <a:stretch>
            <a:fillRect/>
          </a:stretch>
        </p:blipFill>
        <p:spPr>
          <a:xfrm>
            <a:off x="318685" y="1532467"/>
            <a:ext cx="8450580" cy="4267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r>
              <a:rPr lang="en-US" sz="3600" dirty="0" smtClean="0">
                <a:latin typeface="Chalkduster"/>
                <a:cs typeface="Chalkduster"/>
              </a:rPr>
              <a:t>MESOPELAGIC FISH ARE FORAGE FISH TOO!</a:t>
            </a:r>
            <a:endParaRPr lang="en-US" sz="3600" dirty="0">
              <a:latin typeface="Chalkduster"/>
              <a:cs typeface="Chalkduster"/>
            </a:endParaRPr>
          </a:p>
        </p:txBody>
      </p:sp>
      <p:sp>
        <p:nvSpPr>
          <p:cNvPr id="2" name="Title 1"/>
          <p:cNvSpPr>
            <a:spLocks noGrp="1"/>
          </p:cNvSpPr>
          <p:nvPr>
            <p:ph type="title"/>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8"/>
          <p:cNvGrpSpPr/>
          <p:nvPr/>
        </p:nvGrpSpPr>
        <p:grpSpPr>
          <a:xfrm>
            <a:off x="6308052" y="2800278"/>
            <a:ext cx="1888900" cy="480410"/>
            <a:chOff x="6328354" y="3313918"/>
            <a:chExt cx="1888900" cy="480410"/>
          </a:xfrm>
        </p:grpSpPr>
        <p:pic>
          <p:nvPicPr>
            <p:cNvPr id="16" name="Picture 15"/>
            <p:cNvPicPr>
              <a:picLocks noChangeAspect="1"/>
            </p:cNvPicPr>
            <p:nvPr/>
          </p:nvPicPr>
          <p:blipFill>
            <a:blip r:embed="rId3"/>
            <a:srcRect b="8623"/>
            <a:stretch>
              <a:fillRect/>
            </a:stretch>
          </p:blipFill>
          <p:spPr>
            <a:xfrm>
              <a:off x="6328354" y="3313918"/>
              <a:ext cx="1888900" cy="480410"/>
            </a:xfrm>
            <a:prstGeom prst="rect">
              <a:avLst/>
            </a:prstGeom>
          </p:spPr>
        </p:pic>
        <p:sp>
          <p:nvSpPr>
            <p:cNvPr id="18" name="Rectangle 17"/>
            <p:cNvSpPr/>
            <p:nvPr/>
          </p:nvSpPr>
          <p:spPr>
            <a:xfrm>
              <a:off x="6328354" y="3313918"/>
              <a:ext cx="456035" cy="138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mc:AlternateContent>
          <mc:Choice xmlns:ma="http://schemas.microsoft.com/office/mac/drawingml/2008/main" Requires="ma">
            <p:blipFill>
              <a:blip r:embed="rId4"/>
              <a:srcRect b="8077"/>
              <a:stretch>
                <a:fillRect/>
              </a:stretch>
            </p:blipFill>
          </mc:Choice>
          <mc:Fallback>
            <p:blipFill>
              <a:blip r:embed="rId5"/>
              <a:srcRect b="8077"/>
              <a:stretch>
                <a:fillRect/>
              </a:stretch>
            </p:blipFill>
          </mc:Fallback>
        </mc:AlternateContent>
        <p:spPr bwMode="auto">
          <a:xfrm>
            <a:off x="1481966" y="112239"/>
            <a:ext cx="6795194" cy="6145980"/>
          </a:xfrm>
          <a:prstGeom prst="rect">
            <a:avLst/>
          </a:prstGeom>
          <a:noFill/>
          <a:ln w="9525">
            <a:noFill/>
            <a:miter lim="800000"/>
            <a:headEnd/>
            <a:tailEnd/>
          </a:ln>
          <a:effectLst/>
        </p:spPr>
      </p:pic>
      <p:pic>
        <p:nvPicPr>
          <p:cNvPr id="9" name="Picture 8"/>
          <p:cNvPicPr>
            <a:picLocks noChangeAspect="1"/>
          </p:cNvPicPr>
          <p:nvPr/>
        </p:nvPicPr>
        <p:blipFill>
          <a:blip r:embed="rId6"/>
          <a:stretch>
            <a:fillRect/>
          </a:stretch>
        </p:blipFill>
        <p:spPr>
          <a:xfrm>
            <a:off x="1608323" y="2448540"/>
            <a:ext cx="1575920" cy="877262"/>
          </a:xfrm>
          <a:prstGeom prst="rect">
            <a:avLst/>
          </a:prstGeom>
        </p:spPr>
      </p:pic>
      <p:pic>
        <p:nvPicPr>
          <p:cNvPr id="6" name="Picture 5"/>
          <p:cNvPicPr>
            <a:picLocks noChangeAspect="1"/>
          </p:cNvPicPr>
          <p:nvPr/>
        </p:nvPicPr>
        <p:blipFill>
          <a:blip r:embed="rId7"/>
          <a:stretch>
            <a:fillRect/>
          </a:stretch>
        </p:blipFill>
        <p:spPr>
          <a:xfrm>
            <a:off x="766490" y="314811"/>
            <a:ext cx="1430952" cy="563795"/>
          </a:xfrm>
          <a:prstGeom prst="rect">
            <a:avLst/>
          </a:prstGeom>
        </p:spPr>
      </p:pic>
      <p:pic>
        <p:nvPicPr>
          <p:cNvPr id="8" name="Picture 7"/>
          <p:cNvPicPr>
            <a:picLocks noChangeAspect="1"/>
          </p:cNvPicPr>
          <p:nvPr/>
        </p:nvPicPr>
        <p:blipFill>
          <a:blip r:embed="rId8"/>
          <a:stretch>
            <a:fillRect/>
          </a:stretch>
        </p:blipFill>
        <p:spPr>
          <a:xfrm>
            <a:off x="840208" y="1173848"/>
            <a:ext cx="1809592" cy="695562"/>
          </a:xfrm>
          <a:prstGeom prst="rect">
            <a:avLst/>
          </a:prstGeom>
        </p:spPr>
      </p:pic>
      <p:pic>
        <p:nvPicPr>
          <p:cNvPr id="10" name="Picture 9"/>
          <p:cNvPicPr>
            <a:picLocks noChangeAspect="1"/>
          </p:cNvPicPr>
          <p:nvPr/>
        </p:nvPicPr>
        <p:blipFill>
          <a:blip r:embed="rId9"/>
          <a:stretch>
            <a:fillRect/>
          </a:stretch>
        </p:blipFill>
        <p:spPr>
          <a:xfrm>
            <a:off x="4263083" y="166519"/>
            <a:ext cx="1221365" cy="525381"/>
          </a:xfrm>
          <a:prstGeom prst="rect">
            <a:avLst/>
          </a:prstGeom>
        </p:spPr>
      </p:pic>
      <p:sp>
        <p:nvSpPr>
          <p:cNvPr id="5" name="TextBox 4"/>
          <p:cNvSpPr txBox="1"/>
          <p:nvPr/>
        </p:nvSpPr>
        <p:spPr>
          <a:xfrm>
            <a:off x="7543605" y="6424004"/>
            <a:ext cx="1509889" cy="276999"/>
          </a:xfrm>
          <a:prstGeom prst="rect">
            <a:avLst/>
          </a:prstGeom>
          <a:noFill/>
        </p:spPr>
        <p:txBody>
          <a:bodyPr wrap="square" rtlCol="0">
            <a:spAutoFit/>
          </a:bodyPr>
          <a:lstStyle/>
          <a:p>
            <a:r>
              <a:rPr lang="en-US" sz="1200" dirty="0" smtClean="0"/>
              <a:t>Beamish et al. 1999</a:t>
            </a:r>
            <a:endParaRPr lang="en-US" sz="1200" dirty="0"/>
          </a:p>
        </p:txBody>
      </p:sp>
      <p:pic>
        <p:nvPicPr>
          <p:cNvPr id="12" name="Picture 11"/>
          <p:cNvPicPr>
            <a:picLocks noChangeAspect="1"/>
          </p:cNvPicPr>
          <p:nvPr/>
        </p:nvPicPr>
        <p:blipFill>
          <a:blip r:embed="rId10"/>
          <a:stretch>
            <a:fillRect/>
          </a:stretch>
        </p:blipFill>
        <p:spPr>
          <a:xfrm>
            <a:off x="3463298" y="1021867"/>
            <a:ext cx="799785" cy="343908"/>
          </a:xfrm>
          <a:prstGeom prst="rect">
            <a:avLst/>
          </a:prstGeom>
        </p:spPr>
      </p:pic>
      <p:pic>
        <p:nvPicPr>
          <p:cNvPr id="13" name="Picture 12"/>
          <p:cNvPicPr>
            <a:picLocks noChangeAspect="1"/>
          </p:cNvPicPr>
          <p:nvPr/>
        </p:nvPicPr>
        <p:blipFill>
          <a:blip r:embed="rId11"/>
          <a:stretch>
            <a:fillRect/>
          </a:stretch>
        </p:blipFill>
        <p:spPr>
          <a:xfrm>
            <a:off x="7807242" y="166519"/>
            <a:ext cx="939836" cy="626557"/>
          </a:xfrm>
          <a:prstGeom prst="rect">
            <a:avLst/>
          </a:prstGeom>
        </p:spPr>
      </p:pic>
      <p:pic>
        <p:nvPicPr>
          <p:cNvPr id="14" name="Picture 13"/>
          <p:cNvPicPr>
            <a:picLocks noChangeAspect="1"/>
          </p:cNvPicPr>
          <p:nvPr/>
        </p:nvPicPr>
        <p:blipFill>
          <a:blip r:embed="rId12"/>
          <a:stretch>
            <a:fillRect/>
          </a:stretch>
        </p:blipFill>
        <p:spPr>
          <a:xfrm flipH="1">
            <a:off x="7539829" y="1224647"/>
            <a:ext cx="1207249" cy="476001"/>
          </a:xfrm>
          <a:prstGeom prst="rect">
            <a:avLst/>
          </a:prstGeom>
        </p:spPr>
      </p:pic>
      <p:pic>
        <p:nvPicPr>
          <p:cNvPr id="15" name="Picture 14"/>
          <p:cNvPicPr>
            <a:picLocks noChangeAspect="1"/>
          </p:cNvPicPr>
          <p:nvPr/>
        </p:nvPicPr>
        <p:blipFill>
          <a:blip r:embed="rId13"/>
          <a:srcRect l="30375" t="18000" r="19125" b="7500"/>
          <a:stretch>
            <a:fillRect/>
          </a:stretch>
        </p:blipFill>
        <p:spPr>
          <a:xfrm>
            <a:off x="7807242" y="1920209"/>
            <a:ext cx="672613" cy="744202"/>
          </a:xfrm>
          <a:prstGeom prst="rect">
            <a:avLst/>
          </a:prstGeom>
        </p:spPr>
      </p:pic>
      <p:pic>
        <p:nvPicPr>
          <p:cNvPr id="20" name="Picture 19"/>
          <p:cNvPicPr>
            <a:picLocks noChangeAspect="1"/>
          </p:cNvPicPr>
          <p:nvPr/>
        </p:nvPicPr>
        <p:blipFill>
          <a:blip r:embed="rId14"/>
          <a:srcRect l="14400" t="6050" r="14400" b="6050"/>
          <a:stretch>
            <a:fillRect/>
          </a:stretch>
        </p:blipFill>
        <p:spPr>
          <a:xfrm>
            <a:off x="1589790" y="3856371"/>
            <a:ext cx="560680" cy="549129"/>
          </a:xfrm>
          <a:prstGeom prst="rect">
            <a:avLst/>
          </a:prstGeom>
        </p:spPr>
      </p:pic>
      <p:pic>
        <p:nvPicPr>
          <p:cNvPr id="21" name="Picture 20"/>
          <p:cNvPicPr>
            <a:picLocks noChangeAspect="1"/>
          </p:cNvPicPr>
          <p:nvPr/>
        </p:nvPicPr>
        <p:blipFill>
          <a:blip r:embed="rId15"/>
          <a:stretch>
            <a:fillRect/>
          </a:stretch>
        </p:blipFill>
        <p:spPr>
          <a:xfrm>
            <a:off x="7539828" y="3763666"/>
            <a:ext cx="1438987" cy="641834"/>
          </a:xfrm>
          <a:prstGeom prst="rect">
            <a:avLst/>
          </a:prstGeom>
        </p:spPr>
      </p:pic>
      <p:pic>
        <p:nvPicPr>
          <p:cNvPr id="22" name="Picture 21"/>
          <p:cNvPicPr>
            <a:picLocks noChangeAspect="1"/>
          </p:cNvPicPr>
          <p:nvPr/>
        </p:nvPicPr>
        <p:blipFill>
          <a:blip r:embed="rId16"/>
          <a:stretch>
            <a:fillRect/>
          </a:stretch>
        </p:blipFill>
        <p:spPr>
          <a:xfrm>
            <a:off x="7327580" y="4757252"/>
            <a:ext cx="959324" cy="703504"/>
          </a:xfrm>
          <a:prstGeom prst="rect">
            <a:avLst/>
          </a:prstGeom>
        </p:spPr>
      </p:pic>
      <p:pic>
        <p:nvPicPr>
          <p:cNvPr id="23" name="Picture 22"/>
          <p:cNvPicPr>
            <a:picLocks noChangeAspect="1"/>
          </p:cNvPicPr>
          <p:nvPr/>
        </p:nvPicPr>
        <p:blipFill>
          <a:blip r:embed="rId17"/>
          <a:stretch>
            <a:fillRect/>
          </a:stretch>
        </p:blipFill>
        <p:spPr>
          <a:xfrm>
            <a:off x="6838655" y="5769294"/>
            <a:ext cx="765753" cy="765753"/>
          </a:xfrm>
          <a:prstGeom prst="rect">
            <a:avLst/>
          </a:prstGeom>
        </p:spPr>
      </p:pic>
      <p:pic>
        <p:nvPicPr>
          <p:cNvPr id="24" name="Picture 23"/>
          <p:cNvPicPr>
            <a:picLocks noChangeAspect="1"/>
          </p:cNvPicPr>
          <p:nvPr/>
        </p:nvPicPr>
        <p:blipFill>
          <a:blip r:embed="rId18"/>
          <a:srcRect l="13058" t="9727" r="15277" b="7864"/>
          <a:stretch>
            <a:fillRect/>
          </a:stretch>
        </p:blipFill>
        <p:spPr>
          <a:xfrm>
            <a:off x="4886501" y="5780150"/>
            <a:ext cx="393171" cy="678163"/>
          </a:xfrm>
          <a:prstGeom prst="rect">
            <a:avLst/>
          </a:prstGeom>
        </p:spPr>
      </p:pic>
      <p:pic>
        <p:nvPicPr>
          <p:cNvPr id="25" name="Picture 24"/>
          <p:cNvPicPr>
            <a:picLocks noChangeAspect="1"/>
          </p:cNvPicPr>
          <p:nvPr/>
        </p:nvPicPr>
        <p:blipFill>
          <a:blip r:embed="rId19"/>
          <a:srcRect l="23664" r="9885" b="3517"/>
          <a:stretch>
            <a:fillRect/>
          </a:stretch>
        </p:blipFill>
        <p:spPr>
          <a:xfrm>
            <a:off x="5766952" y="6258219"/>
            <a:ext cx="406614" cy="442784"/>
          </a:xfrm>
          <a:prstGeom prst="rect">
            <a:avLst/>
          </a:prstGeom>
        </p:spPr>
      </p:pic>
      <p:pic>
        <p:nvPicPr>
          <p:cNvPr id="27" name="Picture 26"/>
          <p:cNvPicPr>
            <a:picLocks noChangeAspect="1"/>
          </p:cNvPicPr>
          <p:nvPr/>
        </p:nvPicPr>
        <p:blipFill>
          <a:blip r:embed="rId20"/>
          <a:stretch>
            <a:fillRect/>
          </a:stretch>
        </p:blipFill>
        <p:spPr>
          <a:xfrm>
            <a:off x="5766952" y="5460756"/>
            <a:ext cx="376600" cy="460708"/>
          </a:xfrm>
          <a:prstGeom prst="rect">
            <a:avLst/>
          </a:prstGeom>
        </p:spPr>
      </p:pic>
      <p:pic>
        <p:nvPicPr>
          <p:cNvPr id="28" name="Picture 27"/>
          <p:cNvPicPr>
            <a:picLocks noChangeAspect="1"/>
          </p:cNvPicPr>
          <p:nvPr/>
        </p:nvPicPr>
        <p:blipFill>
          <a:blip r:embed="rId21"/>
          <a:srcRect l="8368" t="7424" r="5378" b="18889"/>
          <a:stretch>
            <a:fillRect/>
          </a:stretch>
        </p:blipFill>
        <p:spPr>
          <a:xfrm>
            <a:off x="4119960" y="4893049"/>
            <a:ext cx="814262" cy="448291"/>
          </a:xfrm>
          <a:prstGeom prst="rect">
            <a:avLst/>
          </a:prstGeom>
        </p:spPr>
      </p:pic>
      <p:pic>
        <p:nvPicPr>
          <p:cNvPr id="29" name="Picture 28"/>
          <p:cNvPicPr>
            <a:picLocks noChangeAspect="1"/>
          </p:cNvPicPr>
          <p:nvPr/>
        </p:nvPicPr>
        <p:blipFill>
          <a:blip r:embed="rId22"/>
          <a:stretch>
            <a:fillRect/>
          </a:stretch>
        </p:blipFill>
        <p:spPr>
          <a:xfrm>
            <a:off x="1744095" y="4967096"/>
            <a:ext cx="812750" cy="493660"/>
          </a:xfrm>
          <a:prstGeom prst="rect">
            <a:avLst/>
          </a:prstGeom>
        </p:spPr>
      </p:pic>
      <p:pic>
        <p:nvPicPr>
          <p:cNvPr id="30" name="Picture 29"/>
          <p:cNvPicPr>
            <a:picLocks noChangeAspect="1"/>
          </p:cNvPicPr>
          <p:nvPr/>
        </p:nvPicPr>
        <p:blipFill>
          <a:blip r:embed="rId23"/>
          <a:srcRect t="9047"/>
          <a:stretch>
            <a:fillRect/>
          </a:stretch>
        </p:blipFill>
        <p:spPr>
          <a:xfrm>
            <a:off x="2150470" y="5918868"/>
            <a:ext cx="608182" cy="469566"/>
          </a:xfrm>
          <a:prstGeom prst="rect">
            <a:avLst/>
          </a:prstGeom>
        </p:spPr>
      </p:pic>
      <p:pic>
        <p:nvPicPr>
          <p:cNvPr id="31" name="Picture 30"/>
          <p:cNvPicPr>
            <a:picLocks noChangeAspect="1"/>
          </p:cNvPicPr>
          <p:nvPr/>
        </p:nvPicPr>
        <p:blipFill>
          <a:blip r:embed="rId24"/>
          <a:srcRect l="13125" r="39786"/>
          <a:stretch>
            <a:fillRect/>
          </a:stretch>
        </p:blipFill>
        <p:spPr>
          <a:xfrm flipH="1">
            <a:off x="4263083" y="5769294"/>
            <a:ext cx="369162" cy="1045289"/>
          </a:xfrm>
          <a:prstGeom prst="rect">
            <a:avLst/>
          </a:prstGeom>
        </p:spPr>
      </p:pic>
      <p:pic>
        <p:nvPicPr>
          <p:cNvPr id="32" name="Picture 31"/>
          <p:cNvPicPr>
            <a:picLocks noChangeAspect="1"/>
          </p:cNvPicPr>
          <p:nvPr/>
        </p:nvPicPr>
        <p:blipFill>
          <a:blip r:embed="rId25"/>
          <a:stretch>
            <a:fillRect/>
          </a:stretch>
        </p:blipFill>
        <p:spPr>
          <a:xfrm>
            <a:off x="4000613" y="4043331"/>
            <a:ext cx="590069" cy="463794"/>
          </a:xfrm>
          <a:prstGeom prst="rect">
            <a:avLst/>
          </a:prstGeom>
        </p:spPr>
      </p:pic>
      <p:pic>
        <p:nvPicPr>
          <p:cNvPr id="33" name="Picture 32"/>
          <p:cNvPicPr>
            <a:picLocks noChangeAspect="1"/>
          </p:cNvPicPr>
          <p:nvPr/>
        </p:nvPicPr>
        <p:blipFill>
          <a:blip r:embed="rId26"/>
          <a:srcRect t="29999" b="33929"/>
          <a:stretch>
            <a:fillRect/>
          </a:stretch>
        </p:blipFill>
        <p:spPr>
          <a:xfrm flipH="1">
            <a:off x="3948240" y="2798753"/>
            <a:ext cx="2142939" cy="501449"/>
          </a:xfrm>
          <a:prstGeom prst="rect">
            <a:avLst/>
          </a:prstGeom>
        </p:spPr>
      </p:pic>
      <p:cxnSp>
        <p:nvCxnSpPr>
          <p:cNvPr id="38" name="Straight Connector 37"/>
          <p:cNvCxnSpPr/>
          <p:nvPr/>
        </p:nvCxnSpPr>
        <p:spPr>
          <a:xfrm rot="10800000">
            <a:off x="368070" y="3454472"/>
            <a:ext cx="3218857" cy="1588"/>
          </a:xfrm>
          <a:prstGeom prst="line">
            <a:avLst/>
          </a:prstGeom>
          <a:ln w="698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rot="10800000">
            <a:off x="6172900" y="3452884"/>
            <a:ext cx="3218857" cy="1588"/>
          </a:xfrm>
          <a:prstGeom prst="line">
            <a:avLst/>
          </a:prstGeom>
          <a:ln w="698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264203" y="2798753"/>
            <a:ext cx="1479892" cy="461665"/>
          </a:xfrm>
          <a:prstGeom prst="rect">
            <a:avLst/>
          </a:prstGeom>
          <a:noFill/>
        </p:spPr>
        <p:txBody>
          <a:bodyPr wrap="none" rtlCol="0">
            <a:spAutoFit/>
          </a:bodyPr>
          <a:lstStyle/>
          <a:p>
            <a:r>
              <a:rPr lang="en-US" sz="2400" b="1" dirty="0" smtClean="0">
                <a:solidFill>
                  <a:schemeClr val="tx2"/>
                </a:solidFill>
                <a:latin typeface="Apple Casual"/>
                <a:cs typeface="Apple Casual"/>
              </a:rPr>
              <a:t>Predators</a:t>
            </a:r>
            <a:endParaRPr lang="en-US" sz="2400" b="1" dirty="0">
              <a:solidFill>
                <a:schemeClr val="tx2"/>
              </a:solidFill>
              <a:latin typeface="Apple Casual"/>
              <a:cs typeface="Apple Casual"/>
            </a:endParaRPr>
          </a:p>
        </p:txBody>
      </p:sp>
      <p:sp>
        <p:nvSpPr>
          <p:cNvPr id="44" name="TextBox 43"/>
          <p:cNvSpPr txBox="1"/>
          <p:nvPr/>
        </p:nvSpPr>
        <p:spPr>
          <a:xfrm>
            <a:off x="264203" y="3581666"/>
            <a:ext cx="779183" cy="461665"/>
          </a:xfrm>
          <a:prstGeom prst="rect">
            <a:avLst/>
          </a:prstGeom>
          <a:noFill/>
        </p:spPr>
        <p:txBody>
          <a:bodyPr wrap="none" rtlCol="0">
            <a:spAutoFit/>
          </a:bodyPr>
          <a:lstStyle/>
          <a:p>
            <a:r>
              <a:rPr lang="en-US" sz="2400" b="1" dirty="0" smtClean="0">
                <a:solidFill>
                  <a:srgbClr val="1F497D"/>
                </a:solidFill>
                <a:latin typeface="Apple Casual"/>
                <a:cs typeface="Apple Casual"/>
              </a:rPr>
              <a:t>Prey</a:t>
            </a:r>
            <a:endParaRPr lang="en-US" sz="2400" b="1" dirty="0">
              <a:solidFill>
                <a:srgbClr val="1F497D"/>
              </a:solidFill>
              <a:latin typeface="Apple Casual"/>
              <a:cs typeface="Apple Casual"/>
            </a:endParaRPr>
          </a:p>
        </p:txBody>
      </p:sp>
      <p:sp>
        <p:nvSpPr>
          <p:cNvPr id="47" name="Isosceles Triangle 46"/>
          <p:cNvSpPr>
            <a:spLocks noChangeAspect="1"/>
          </p:cNvSpPr>
          <p:nvPr/>
        </p:nvSpPr>
        <p:spPr>
          <a:xfrm rot="19080000">
            <a:off x="2324791" y="2023996"/>
            <a:ext cx="148030" cy="149698"/>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Isosceles Triangle 51"/>
          <p:cNvSpPr>
            <a:spLocks noChangeAspect="1"/>
          </p:cNvSpPr>
          <p:nvPr/>
        </p:nvSpPr>
        <p:spPr>
          <a:xfrm rot="19680000" flipH="1">
            <a:off x="2654657" y="1135177"/>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Isosceles Triangle 52"/>
          <p:cNvSpPr>
            <a:spLocks noChangeAspect="1"/>
          </p:cNvSpPr>
          <p:nvPr/>
        </p:nvSpPr>
        <p:spPr>
          <a:xfrm rot="20580000" flipH="1">
            <a:off x="3886355" y="1586970"/>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Isosceles Triangle 53"/>
          <p:cNvSpPr>
            <a:spLocks noChangeAspect="1"/>
          </p:cNvSpPr>
          <p:nvPr/>
        </p:nvSpPr>
        <p:spPr>
          <a:xfrm flipH="1">
            <a:off x="4864720" y="1004024"/>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Isosceles Triangle 54"/>
          <p:cNvSpPr>
            <a:spLocks noChangeAspect="1"/>
          </p:cNvSpPr>
          <p:nvPr/>
        </p:nvSpPr>
        <p:spPr>
          <a:xfrm rot="1080000" flipH="1">
            <a:off x="5678330" y="1581661"/>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Isosceles Triangle 55"/>
          <p:cNvSpPr>
            <a:spLocks noChangeAspect="1"/>
          </p:cNvSpPr>
          <p:nvPr/>
        </p:nvSpPr>
        <p:spPr>
          <a:xfrm rot="1680000" flipH="1">
            <a:off x="6978801" y="703606"/>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Isosceles Triangle 56"/>
          <p:cNvSpPr>
            <a:spLocks noChangeAspect="1"/>
          </p:cNvSpPr>
          <p:nvPr/>
        </p:nvSpPr>
        <p:spPr>
          <a:xfrm rot="19680000" flipH="1">
            <a:off x="3571675" y="3027411"/>
            <a:ext cx="129437" cy="130895"/>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Isosceles Triangle 57"/>
          <p:cNvSpPr>
            <a:spLocks noChangeAspect="1"/>
          </p:cNvSpPr>
          <p:nvPr/>
        </p:nvSpPr>
        <p:spPr>
          <a:xfrm rot="1920000" flipH="1">
            <a:off x="6163126" y="2769814"/>
            <a:ext cx="129437" cy="130895"/>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a:spLocks noChangeAspect="1"/>
          </p:cNvSpPr>
          <p:nvPr/>
        </p:nvSpPr>
        <p:spPr>
          <a:xfrm rot="2400000" flipH="1">
            <a:off x="7040869" y="2296651"/>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a:spLocks noChangeAspect="1"/>
          </p:cNvSpPr>
          <p:nvPr/>
        </p:nvSpPr>
        <p:spPr>
          <a:xfrm rot="17520000" flipH="1">
            <a:off x="6121466" y="3558763"/>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Isosceles Triangle 60"/>
          <p:cNvSpPr>
            <a:spLocks noChangeAspect="1"/>
          </p:cNvSpPr>
          <p:nvPr/>
        </p:nvSpPr>
        <p:spPr>
          <a:xfrm rot="18780000" flipH="1">
            <a:off x="5746682" y="3580413"/>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Isosceles Triangle 61"/>
          <p:cNvSpPr>
            <a:spLocks noChangeAspect="1"/>
          </p:cNvSpPr>
          <p:nvPr/>
        </p:nvSpPr>
        <p:spPr>
          <a:xfrm rot="1320000" flipH="1">
            <a:off x="3915879" y="3578888"/>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Isosceles Triangle 62"/>
          <p:cNvSpPr>
            <a:spLocks noChangeAspect="1"/>
          </p:cNvSpPr>
          <p:nvPr/>
        </p:nvSpPr>
        <p:spPr>
          <a:xfrm rot="1320000" flipH="1">
            <a:off x="4175223" y="3584240"/>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Isosceles Triangle 63"/>
          <p:cNvSpPr>
            <a:spLocks noChangeAspect="1"/>
          </p:cNvSpPr>
          <p:nvPr/>
        </p:nvSpPr>
        <p:spPr>
          <a:xfrm rot="4080000" flipH="1">
            <a:off x="3511674" y="3525592"/>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Isosceles Triangle 64"/>
          <p:cNvSpPr>
            <a:spLocks noChangeAspect="1"/>
          </p:cNvSpPr>
          <p:nvPr/>
        </p:nvSpPr>
        <p:spPr>
          <a:xfrm rot="1920000" flipH="1">
            <a:off x="3744282" y="3571048"/>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Isosceles Triangle 65"/>
          <p:cNvSpPr>
            <a:spLocks noChangeAspect="1"/>
          </p:cNvSpPr>
          <p:nvPr/>
        </p:nvSpPr>
        <p:spPr>
          <a:xfrm rot="2700000" flipH="1">
            <a:off x="3562482" y="3576400"/>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Isosceles Triangle 66"/>
          <p:cNvSpPr>
            <a:spLocks noChangeAspect="1"/>
          </p:cNvSpPr>
          <p:nvPr/>
        </p:nvSpPr>
        <p:spPr>
          <a:xfrm rot="1320000" flipH="1">
            <a:off x="4407831" y="3589592"/>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Isosceles Triangle 67"/>
          <p:cNvSpPr>
            <a:spLocks noChangeAspect="1"/>
          </p:cNvSpPr>
          <p:nvPr/>
        </p:nvSpPr>
        <p:spPr>
          <a:xfrm rot="120000" flipH="1">
            <a:off x="4701927" y="3602960"/>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a:spLocks noChangeAspect="1"/>
          </p:cNvSpPr>
          <p:nvPr/>
        </p:nvSpPr>
        <p:spPr>
          <a:xfrm rot="120000" flipH="1">
            <a:off x="4800855" y="3594944"/>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Isosceles Triangle 69"/>
          <p:cNvSpPr>
            <a:spLocks noChangeAspect="1"/>
          </p:cNvSpPr>
          <p:nvPr/>
        </p:nvSpPr>
        <p:spPr>
          <a:xfrm rot="20880000" flipH="1">
            <a:off x="4894431" y="3594944"/>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Isosceles Triangle 70"/>
          <p:cNvSpPr>
            <a:spLocks noChangeAspect="1"/>
          </p:cNvSpPr>
          <p:nvPr/>
        </p:nvSpPr>
        <p:spPr>
          <a:xfrm rot="20820000" flipH="1">
            <a:off x="5127039" y="3600296"/>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Isosceles Triangle 71"/>
          <p:cNvSpPr>
            <a:spLocks noChangeAspect="1"/>
          </p:cNvSpPr>
          <p:nvPr/>
        </p:nvSpPr>
        <p:spPr>
          <a:xfrm rot="20820000" flipH="1">
            <a:off x="5466591" y="3592280"/>
            <a:ext cx="150507" cy="152203"/>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a:p>
        </p:txBody>
      </p:sp>
      <p:sp>
        <p:nvSpPr>
          <p:cNvPr id="2" name="Title 1"/>
          <p:cNvSpPr>
            <a:spLocks noGrp="1"/>
          </p:cNvSpPr>
          <p:nvPr>
            <p:ph type="title"/>
          </p:nvPr>
        </p:nvSpPr>
        <p:spPr>
          <a:xfrm>
            <a:off x="301752" y="359304"/>
            <a:ext cx="8534400" cy="758952"/>
          </a:xfrm>
        </p:spPr>
        <p:txBody>
          <a:bodyPr>
            <a:normAutofit fontScale="90000"/>
          </a:bodyPr>
          <a:lstStyle/>
          <a:p>
            <a:r>
              <a:rPr lang="en-US" dirty="0" smtClean="0"/>
              <a:t>What will happen if populations of mesopelagic fishes decline?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smtClean="0"/>
          </a:p>
          <a:p>
            <a:pPr>
              <a:buNone/>
            </a:pPr>
            <a:r>
              <a:rPr lang="en-US" dirty="0">
                <a:solidFill>
                  <a:srgbClr val="FF0000"/>
                </a:solidFill>
              </a:rPr>
              <a:t>I</a:t>
            </a:r>
            <a:r>
              <a:rPr lang="en-US" dirty="0" smtClean="0">
                <a:solidFill>
                  <a:srgbClr val="FF0000"/>
                </a:solidFill>
              </a:rPr>
              <a:t>t could cause declines of seabirds, tunas and sharks, and dolphins (because they don’t have enough food).</a:t>
            </a:r>
          </a:p>
          <a:p>
            <a:pPr>
              <a:buNone/>
            </a:pPr>
            <a:r>
              <a:rPr lang="en-US" dirty="0" smtClean="0">
                <a:solidFill>
                  <a:srgbClr val="FF0000"/>
                </a:solidFill>
              </a:rPr>
              <a:t>Could increase populations of zooplankton (because it would decrease predation on them).</a:t>
            </a:r>
            <a:endParaRPr lang="en-US" dirty="0">
              <a:solidFill>
                <a:srgbClr val="FF0000"/>
              </a:solidFill>
            </a:endParaRPr>
          </a:p>
        </p:txBody>
      </p:sp>
      <p:sp>
        <p:nvSpPr>
          <p:cNvPr id="2" name="Title 1"/>
          <p:cNvSpPr>
            <a:spLocks noGrp="1"/>
          </p:cNvSpPr>
          <p:nvPr>
            <p:ph type="title"/>
          </p:nvPr>
        </p:nvSpPr>
        <p:spPr>
          <a:xfrm>
            <a:off x="301752" y="376237"/>
            <a:ext cx="8534400" cy="758952"/>
          </a:xfrm>
        </p:spPr>
        <p:txBody>
          <a:bodyPr>
            <a:normAutofit fontScale="90000"/>
          </a:bodyPr>
          <a:lstStyle/>
          <a:p>
            <a:r>
              <a:rPr lang="en-US" dirty="0" smtClean="0"/>
              <a:t>What will happen if populations of mesopelagic fishes decline?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a:p>
        </p:txBody>
      </p:sp>
      <p:sp>
        <p:nvSpPr>
          <p:cNvPr id="2" name="Title 1"/>
          <p:cNvSpPr>
            <a:spLocks noGrp="1"/>
          </p:cNvSpPr>
          <p:nvPr>
            <p:ph type="title"/>
          </p:nvPr>
        </p:nvSpPr>
        <p:spPr>
          <a:xfrm>
            <a:off x="301752" y="359304"/>
            <a:ext cx="8534400" cy="758952"/>
          </a:xfrm>
        </p:spPr>
        <p:txBody>
          <a:bodyPr>
            <a:normAutofit fontScale="90000"/>
          </a:bodyPr>
          <a:lstStyle/>
          <a:p>
            <a:r>
              <a:rPr lang="en-US" dirty="0" smtClean="0"/>
              <a:t>What could cause mesopelagic fish </a:t>
            </a:r>
            <a:br>
              <a:rPr lang="en-US" dirty="0" smtClean="0"/>
            </a:br>
            <a:r>
              <a:rPr lang="en-US" dirty="0" smtClean="0"/>
              <a:t>populations to decline?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dirty="0" smtClean="0">
                <a:solidFill>
                  <a:srgbClr val="FF0000"/>
                </a:solidFill>
              </a:rPr>
              <a:t>eating </a:t>
            </a:r>
            <a:r>
              <a:rPr lang="en-US" dirty="0" err="1" smtClean="0">
                <a:solidFill>
                  <a:srgbClr val="FF0000"/>
                </a:solidFill>
              </a:rPr>
              <a:t>microplastic</a:t>
            </a:r>
            <a:endParaRPr lang="en-US" dirty="0" smtClean="0">
              <a:solidFill>
                <a:srgbClr val="FF0000"/>
              </a:solidFill>
            </a:endParaRPr>
          </a:p>
          <a:p>
            <a:r>
              <a:rPr lang="en-US" dirty="0" smtClean="0">
                <a:solidFill>
                  <a:srgbClr val="FF0000"/>
                </a:solidFill>
              </a:rPr>
              <a:t>climate change, acidification, decreasing oxygen levels</a:t>
            </a:r>
          </a:p>
          <a:p>
            <a:r>
              <a:rPr lang="en-US" dirty="0" smtClean="0">
                <a:solidFill>
                  <a:srgbClr val="FF0000"/>
                </a:solidFill>
              </a:rPr>
              <a:t>pollution</a:t>
            </a:r>
          </a:p>
          <a:p>
            <a:r>
              <a:rPr lang="en-US" dirty="0" smtClean="0">
                <a:solidFill>
                  <a:srgbClr val="FF0000"/>
                </a:solidFill>
              </a:rPr>
              <a:t>oil spills</a:t>
            </a:r>
          </a:p>
          <a:p>
            <a:r>
              <a:rPr lang="en-US" dirty="0" smtClean="0">
                <a:solidFill>
                  <a:srgbClr val="FF0000"/>
                </a:solidFill>
              </a:rPr>
              <a:t>fishing</a:t>
            </a:r>
            <a:endParaRPr lang="en-US" dirty="0">
              <a:solidFill>
                <a:srgbClr val="FF0000"/>
              </a:solidFill>
            </a:endParaRPr>
          </a:p>
        </p:txBody>
      </p:sp>
      <p:pic>
        <p:nvPicPr>
          <p:cNvPr id="4" name="Picture 3"/>
          <p:cNvPicPr>
            <a:picLocks noChangeAspect="1"/>
          </p:cNvPicPr>
          <p:nvPr/>
        </p:nvPicPr>
        <p:blipFill>
          <a:blip r:embed="rId3"/>
          <a:stretch>
            <a:fillRect/>
          </a:stretch>
        </p:blipFill>
        <p:spPr>
          <a:xfrm>
            <a:off x="6627726" y="3009650"/>
            <a:ext cx="1763735" cy="3340634"/>
          </a:xfrm>
          <a:prstGeom prst="rect">
            <a:avLst/>
          </a:prstGeom>
        </p:spPr>
      </p:pic>
      <p:sp>
        <p:nvSpPr>
          <p:cNvPr id="5" name="TextBox 4"/>
          <p:cNvSpPr txBox="1"/>
          <p:nvPr/>
        </p:nvSpPr>
        <p:spPr>
          <a:xfrm>
            <a:off x="3975803" y="3727549"/>
            <a:ext cx="2517688" cy="646331"/>
          </a:xfrm>
          <a:prstGeom prst="rect">
            <a:avLst/>
          </a:prstGeom>
          <a:noFill/>
        </p:spPr>
        <p:txBody>
          <a:bodyPr wrap="square" rtlCol="0">
            <a:spAutoFit/>
          </a:bodyPr>
          <a:lstStyle/>
          <a:p>
            <a:r>
              <a:rPr lang="en-US" dirty="0" smtClean="0">
                <a:latin typeface="Chalkduster"/>
                <a:cs typeface="Chalkduster"/>
              </a:rPr>
              <a:t>Plastics found in mesopelagic fish</a:t>
            </a:r>
            <a:endParaRPr lang="en-US" dirty="0">
              <a:latin typeface="Chalkduster"/>
              <a:cs typeface="Chalkduster"/>
            </a:endParaRPr>
          </a:p>
        </p:txBody>
      </p:sp>
      <p:sp>
        <p:nvSpPr>
          <p:cNvPr id="8" name="Title 1"/>
          <p:cNvSpPr>
            <a:spLocks noGrp="1"/>
          </p:cNvSpPr>
          <p:nvPr>
            <p:ph type="title"/>
          </p:nvPr>
        </p:nvSpPr>
        <p:spPr>
          <a:xfrm>
            <a:off x="301752" y="359304"/>
            <a:ext cx="8534400" cy="758952"/>
          </a:xfrm>
        </p:spPr>
        <p:txBody>
          <a:bodyPr>
            <a:normAutofit fontScale="90000"/>
          </a:bodyPr>
          <a:lstStyle/>
          <a:p>
            <a:r>
              <a:rPr lang="en-US" dirty="0" smtClean="0"/>
              <a:t>What could cause mesopelagic fish </a:t>
            </a:r>
            <a:br>
              <a:rPr lang="en-US" dirty="0" smtClean="0"/>
            </a:br>
            <a:r>
              <a:rPr lang="en-US" dirty="0" smtClean="0"/>
              <a:t>populations to decline?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ctr">
              <a:buNone/>
            </a:pPr>
            <a:r>
              <a:rPr lang="en-US" sz="3200" dirty="0" smtClean="0">
                <a:latin typeface="Chalkduster"/>
                <a:cs typeface="Chalkduster"/>
              </a:rPr>
              <a:t>Limit fishery harvests by government agencies</a:t>
            </a:r>
          </a:p>
          <a:p>
            <a:pPr>
              <a:buNone/>
            </a:pPr>
            <a:endParaRPr lang="en-US" dirty="0" smtClean="0"/>
          </a:p>
          <a:p>
            <a:pPr>
              <a:buNone/>
            </a:pPr>
            <a:r>
              <a:rPr lang="en-US" dirty="0" smtClean="0"/>
              <a:t>Traditionally, each species was managed completed separately from each other</a:t>
            </a:r>
            <a:endParaRPr lang="en-US" dirty="0"/>
          </a:p>
        </p:txBody>
      </p:sp>
      <p:sp>
        <p:nvSpPr>
          <p:cNvPr id="2" name="Title 1"/>
          <p:cNvSpPr>
            <a:spLocks noGrp="1"/>
          </p:cNvSpPr>
          <p:nvPr>
            <p:ph type="title"/>
          </p:nvPr>
        </p:nvSpPr>
        <p:spPr/>
        <p:txBody>
          <a:bodyPr/>
          <a:lstStyle/>
          <a:p>
            <a:r>
              <a:rPr lang="en-US" dirty="0" smtClean="0"/>
              <a:t>Fisheries management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r>
              <a:rPr lang="en-US" b="1" dirty="0" smtClean="0"/>
              <a:t>Place-based </a:t>
            </a:r>
            <a:r>
              <a:rPr lang="en-US" dirty="0" smtClean="0"/>
              <a:t>approach to natural resource use that aims to restore and protect the </a:t>
            </a:r>
            <a:r>
              <a:rPr lang="en-US" b="1" dirty="0" smtClean="0"/>
              <a:t>health</a:t>
            </a:r>
            <a:r>
              <a:rPr lang="en-US" dirty="0" smtClean="0"/>
              <a:t>, </a:t>
            </a:r>
            <a:r>
              <a:rPr lang="en-US" b="1" dirty="0"/>
              <a:t>f</a:t>
            </a:r>
            <a:r>
              <a:rPr lang="en-US" b="1" dirty="0" smtClean="0"/>
              <a:t>unction</a:t>
            </a:r>
            <a:r>
              <a:rPr lang="en-US" dirty="0" smtClean="0"/>
              <a:t> and </a:t>
            </a:r>
            <a:r>
              <a:rPr lang="en-US" b="1" dirty="0" smtClean="0"/>
              <a:t>resilience </a:t>
            </a:r>
            <a:r>
              <a:rPr lang="en-US" dirty="0" smtClean="0"/>
              <a:t>of entire ecosystems for the benefit of all organisms</a:t>
            </a:r>
          </a:p>
          <a:p>
            <a:pPr>
              <a:buNone/>
            </a:pPr>
            <a:endParaRPr lang="en-US" dirty="0" smtClean="0"/>
          </a:p>
          <a:p>
            <a:pPr>
              <a:buNone/>
            </a:pPr>
            <a:endParaRPr lang="en-US" dirty="0"/>
          </a:p>
        </p:txBody>
      </p:sp>
      <p:sp>
        <p:nvSpPr>
          <p:cNvPr id="2" name="Title 1"/>
          <p:cNvSpPr>
            <a:spLocks noGrp="1"/>
          </p:cNvSpPr>
          <p:nvPr>
            <p:ph type="title"/>
          </p:nvPr>
        </p:nvSpPr>
        <p:spPr/>
        <p:txBody>
          <a:bodyPr>
            <a:normAutofit/>
          </a:bodyPr>
          <a:lstStyle/>
          <a:p>
            <a:r>
              <a:rPr lang="en-US" dirty="0" smtClean="0"/>
              <a:t>Ecosystem-based Management</a:t>
            </a:r>
            <a:endParaRPr lang="en-US" dirty="0"/>
          </a:p>
        </p:txBody>
      </p:sp>
      <p:pic>
        <p:nvPicPr>
          <p:cNvPr id="6" name="Picture 5"/>
          <p:cNvPicPr>
            <a:picLocks noChangeAspect="1"/>
          </p:cNvPicPr>
          <p:nvPr/>
        </p:nvPicPr>
        <p:blipFill>
          <a:blip r:embed="rId3"/>
          <a:stretch>
            <a:fillRect/>
          </a:stretch>
        </p:blipFill>
        <p:spPr>
          <a:xfrm>
            <a:off x="2015074" y="3420533"/>
            <a:ext cx="4985173" cy="3115733"/>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endParaRPr lang="en-US" dirty="0" smtClean="0"/>
          </a:p>
          <a:p>
            <a:pPr>
              <a:buNone/>
            </a:pPr>
            <a:r>
              <a:rPr lang="en-US" dirty="0" smtClean="0"/>
              <a:t>Takes into account the </a:t>
            </a:r>
            <a:r>
              <a:rPr lang="en-US" b="1" dirty="0" smtClean="0"/>
              <a:t>environment</a:t>
            </a:r>
            <a:r>
              <a:rPr lang="en-US" dirty="0" smtClean="0"/>
              <a:t>, the </a:t>
            </a:r>
            <a:r>
              <a:rPr lang="en-US" b="1" dirty="0" smtClean="0"/>
              <a:t>food web</a:t>
            </a:r>
            <a:r>
              <a:rPr lang="en-US" dirty="0" smtClean="0"/>
              <a:t>, and </a:t>
            </a:r>
            <a:r>
              <a:rPr lang="en-US" b="1" dirty="0" smtClean="0"/>
              <a:t>human interests </a:t>
            </a:r>
            <a:r>
              <a:rPr lang="en-US" dirty="0" smtClean="0"/>
              <a:t>(e.g., fishing, conservation)</a:t>
            </a:r>
            <a:endParaRPr lang="en-US" b="1" dirty="0" smtClean="0"/>
          </a:p>
          <a:p>
            <a:endParaRPr lang="en-US" dirty="0"/>
          </a:p>
        </p:txBody>
      </p:sp>
      <p:sp>
        <p:nvSpPr>
          <p:cNvPr id="2" name="Title 1"/>
          <p:cNvSpPr>
            <a:spLocks noGrp="1"/>
          </p:cNvSpPr>
          <p:nvPr>
            <p:ph type="title"/>
          </p:nvPr>
        </p:nvSpPr>
        <p:spPr/>
        <p:txBody>
          <a:bodyPr/>
          <a:lstStyle/>
          <a:p>
            <a:r>
              <a:rPr lang="en-US" dirty="0" smtClean="0"/>
              <a:t>Ecosystem-based Management</a:t>
            </a:r>
            <a:endParaRPr lang="en-US" dirty="0"/>
          </a:p>
        </p:txBody>
      </p:sp>
      <p:pic>
        <p:nvPicPr>
          <p:cNvPr id="5" name="Picture 4"/>
          <p:cNvPicPr>
            <a:picLocks noChangeAspect="1"/>
          </p:cNvPicPr>
          <p:nvPr/>
        </p:nvPicPr>
        <p:blipFill>
          <a:blip r:embed="rId3"/>
          <a:stretch>
            <a:fillRect/>
          </a:stretch>
        </p:blipFill>
        <p:spPr>
          <a:xfrm>
            <a:off x="548466" y="3413851"/>
            <a:ext cx="4169620" cy="2685197"/>
          </a:xfrm>
          <a:prstGeom prst="rect">
            <a:avLst/>
          </a:prstGeom>
        </p:spPr>
      </p:pic>
      <p:pic>
        <p:nvPicPr>
          <p:cNvPr id="6" name="Picture 5"/>
          <p:cNvPicPr>
            <a:picLocks noChangeAspect="1"/>
          </p:cNvPicPr>
          <p:nvPr/>
        </p:nvPicPr>
        <p:blipFill>
          <a:blip r:embed="rId4"/>
          <a:stretch>
            <a:fillRect/>
          </a:stretch>
        </p:blipFill>
        <p:spPr>
          <a:xfrm>
            <a:off x="5242933" y="3413851"/>
            <a:ext cx="3081953" cy="231146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93170"/>
            <a:ext cx="8534400" cy="758952"/>
          </a:xfrm>
        </p:spPr>
        <p:txBody>
          <a:bodyPr>
            <a:normAutofit/>
          </a:bodyPr>
          <a:lstStyle/>
          <a:p>
            <a:r>
              <a:rPr lang="en-US" dirty="0" smtClean="0"/>
              <a:t>Example of Ecosystem-Based Management</a:t>
            </a:r>
            <a:endParaRPr lang="en-US" dirty="0"/>
          </a:p>
        </p:txBody>
      </p:sp>
      <p:pic>
        <p:nvPicPr>
          <p:cNvPr id="5" name="Picture 4"/>
          <p:cNvPicPr>
            <a:picLocks noChangeAspect="1"/>
          </p:cNvPicPr>
          <p:nvPr/>
        </p:nvPicPr>
        <p:blipFill>
          <a:blip r:embed="rId3"/>
          <a:stretch>
            <a:fillRect/>
          </a:stretch>
        </p:blipFill>
        <p:spPr>
          <a:xfrm>
            <a:off x="816126" y="2168689"/>
            <a:ext cx="3626261" cy="1992451"/>
          </a:xfrm>
          <a:prstGeom prst="rect">
            <a:avLst/>
          </a:prstGeom>
        </p:spPr>
      </p:pic>
      <p:sp>
        <p:nvSpPr>
          <p:cNvPr id="6" name="TextBox 5"/>
          <p:cNvSpPr txBox="1"/>
          <p:nvPr/>
        </p:nvSpPr>
        <p:spPr>
          <a:xfrm>
            <a:off x="4790290" y="2050348"/>
            <a:ext cx="4143216" cy="1938992"/>
          </a:xfrm>
          <a:prstGeom prst="rect">
            <a:avLst/>
          </a:prstGeom>
          <a:noFill/>
        </p:spPr>
        <p:txBody>
          <a:bodyPr wrap="square" rtlCol="0">
            <a:spAutoFit/>
          </a:bodyPr>
          <a:lstStyle/>
          <a:p>
            <a:r>
              <a:rPr lang="en-US" sz="2400" dirty="0" smtClean="0">
                <a:latin typeface="Chalkduster"/>
                <a:cs typeface="Chalkduster"/>
              </a:rPr>
              <a:t>In 2013, sea lion pups were found stranding on beaches. They were starving.</a:t>
            </a:r>
            <a:endParaRPr lang="en-US" sz="2400" dirty="0" smtClean="0">
              <a:solidFill>
                <a:srgbClr val="FF0000"/>
              </a:solidFill>
              <a:latin typeface="Chalkduster"/>
              <a:cs typeface="Chalkduster"/>
            </a:endParaRPr>
          </a:p>
          <a:p>
            <a:endParaRPr lang="en-US" sz="2400" dirty="0">
              <a:latin typeface="Chalkduster"/>
              <a:cs typeface="Chalkduster"/>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93170"/>
            <a:ext cx="8534400" cy="758952"/>
          </a:xfrm>
        </p:spPr>
        <p:txBody>
          <a:bodyPr>
            <a:normAutofit/>
          </a:bodyPr>
          <a:lstStyle/>
          <a:p>
            <a:r>
              <a:rPr lang="en-US" dirty="0" smtClean="0"/>
              <a:t>Example of Ecosystem-Based Management</a:t>
            </a:r>
            <a:endParaRPr lang="en-US" dirty="0"/>
          </a:p>
        </p:txBody>
      </p:sp>
      <p:pic>
        <p:nvPicPr>
          <p:cNvPr id="5" name="Picture 4"/>
          <p:cNvPicPr>
            <a:picLocks noChangeAspect="1"/>
          </p:cNvPicPr>
          <p:nvPr/>
        </p:nvPicPr>
        <p:blipFill>
          <a:blip r:embed="rId3"/>
          <a:stretch>
            <a:fillRect/>
          </a:stretch>
        </p:blipFill>
        <p:spPr>
          <a:xfrm>
            <a:off x="816126" y="2168689"/>
            <a:ext cx="3626261" cy="1992451"/>
          </a:xfrm>
          <a:prstGeom prst="rect">
            <a:avLst/>
          </a:prstGeom>
        </p:spPr>
      </p:pic>
      <p:sp>
        <p:nvSpPr>
          <p:cNvPr id="6" name="TextBox 5"/>
          <p:cNvSpPr txBox="1"/>
          <p:nvPr/>
        </p:nvSpPr>
        <p:spPr>
          <a:xfrm>
            <a:off x="4790290" y="2050348"/>
            <a:ext cx="4143216" cy="1938992"/>
          </a:xfrm>
          <a:prstGeom prst="rect">
            <a:avLst/>
          </a:prstGeom>
          <a:noFill/>
        </p:spPr>
        <p:txBody>
          <a:bodyPr wrap="square" rtlCol="0">
            <a:spAutoFit/>
          </a:bodyPr>
          <a:lstStyle/>
          <a:p>
            <a:r>
              <a:rPr lang="en-US" sz="2400" dirty="0" smtClean="0">
                <a:latin typeface="Chalkduster"/>
                <a:cs typeface="Chalkduster"/>
              </a:rPr>
              <a:t>It turns out there was not enough of their favorite food, the forage fish </a:t>
            </a:r>
            <a:r>
              <a:rPr lang="en-US" sz="2400" dirty="0" smtClean="0">
                <a:solidFill>
                  <a:srgbClr val="FF0000"/>
                </a:solidFill>
                <a:latin typeface="Chalkduster"/>
                <a:cs typeface="Chalkduster"/>
              </a:rPr>
              <a:t>sardines</a:t>
            </a:r>
          </a:p>
          <a:p>
            <a:endParaRPr lang="en-US" sz="2400" dirty="0">
              <a:latin typeface="Chalkduster"/>
              <a:cs typeface="Chalkduste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93170"/>
            <a:ext cx="8534400" cy="758952"/>
          </a:xfrm>
        </p:spPr>
        <p:txBody>
          <a:bodyPr>
            <a:normAutofit/>
          </a:bodyPr>
          <a:lstStyle/>
          <a:p>
            <a:r>
              <a:rPr lang="en-US" dirty="0" smtClean="0"/>
              <a:t>Example of Ecosystem-Based Management</a:t>
            </a:r>
            <a:endParaRPr lang="en-US" dirty="0"/>
          </a:p>
        </p:txBody>
      </p:sp>
      <p:pic>
        <p:nvPicPr>
          <p:cNvPr id="5" name="Picture 4"/>
          <p:cNvPicPr>
            <a:picLocks noChangeAspect="1"/>
          </p:cNvPicPr>
          <p:nvPr/>
        </p:nvPicPr>
        <p:blipFill>
          <a:blip r:embed="rId3"/>
          <a:stretch>
            <a:fillRect/>
          </a:stretch>
        </p:blipFill>
        <p:spPr>
          <a:xfrm>
            <a:off x="816126" y="2168689"/>
            <a:ext cx="3626261" cy="1992451"/>
          </a:xfrm>
          <a:prstGeom prst="rect">
            <a:avLst/>
          </a:prstGeom>
        </p:spPr>
      </p:pic>
      <p:sp>
        <p:nvSpPr>
          <p:cNvPr id="6" name="TextBox 5"/>
          <p:cNvSpPr txBox="1"/>
          <p:nvPr/>
        </p:nvSpPr>
        <p:spPr>
          <a:xfrm>
            <a:off x="4790290" y="2050348"/>
            <a:ext cx="4143216" cy="1938992"/>
          </a:xfrm>
          <a:prstGeom prst="rect">
            <a:avLst/>
          </a:prstGeom>
          <a:noFill/>
        </p:spPr>
        <p:txBody>
          <a:bodyPr wrap="square" rtlCol="0">
            <a:spAutoFit/>
          </a:bodyPr>
          <a:lstStyle/>
          <a:p>
            <a:r>
              <a:rPr lang="en-US" sz="2400" dirty="0" smtClean="0">
                <a:latin typeface="Chalkduster"/>
                <a:cs typeface="Chalkduster"/>
              </a:rPr>
              <a:t>It turns out there was not enough of their favorite food, the forage fish </a:t>
            </a:r>
            <a:r>
              <a:rPr lang="en-US" sz="2400" dirty="0" smtClean="0">
                <a:solidFill>
                  <a:srgbClr val="FF0000"/>
                </a:solidFill>
                <a:latin typeface="Chalkduster"/>
                <a:cs typeface="Chalkduster"/>
              </a:rPr>
              <a:t>sardines</a:t>
            </a:r>
          </a:p>
          <a:p>
            <a:endParaRPr lang="en-US" sz="2400" dirty="0">
              <a:latin typeface="Chalkduster"/>
              <a:cs typeface="Chalkduster"/>
            </a:endParaRPr>
          </a:p>
        </p:txBody>
      </p:sp>
      <p:sp>
        <p:nvSpPr>
          <p:cNvPr id="8" name="TextBox 7"/>
          <p:cNvSpPr txBox="1"/>
          <p:nvPr/>
        </p:nvSpPr>
        <p:spPr>
          <a:xfrm>
            <a:off x="485793" y="4673600"/>
            <a:ext cx="7913187" cy="1200328"/>
          </a:xfrm>
          <a:prstGeom prst="rect">
            <a:avLst/>
          </a:prstGeom>
          <a:noFill/>
        </p:spPr>
        <p:txBody>
          <a:bodyPr wrap="square" rtlCol="0">
            <a:spAutoFit/>
          </a:bodyPr>
          <a:lstStyle/>
          <a:p>
            <a:r>
              <a:rPr lang="en-US" sz="2400" dirty="0" smtClean="0">
                <a:solidFill>
                  <a:srgbClr val="0000FF"/>
                </a:solidFill>
                <a:latin typeface="Chalkduster"/>
                <a:cs typeface="Chalkduster"/>
              </a:rPr>
              <a:t>Response: </a:t>
            </a:r>
            <a:r>
              <a:rPr lang="en-US" sz="2400" dirty="0" smtClean="0">
                <a:latin typeface="Chalkduster"/>
                <a:cs typeface="Chalkduster"/>
              </a:rPr>
              <a:t>Managers decreased the amount of sardines that fishermen can take, so the population could recover</a:t>
            </a:r>
            <a:endParaRPr lang="en-US" sz="2400" dirty="0">
              <a:latin typeface="Chalkduster"/>
              <a:cs typeface="Chalkduste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b="1" dirty="0" smtClean="0"/>
              <a:t>Forage fish </a:t>
            </a:r>
            <a:r>
              <a:rPr lang="en-US" dirty="0" smtClean="0"/>
              <a:t>are a key link in marine ecosystems</a:t>
            </a:r>
          </a:p>
          <a:p>
            <a:endParaRPr lang="en-US" dirty="0" smtClean="0"/>
          </a:p>
          <a:p>
            <a:r>
              <a:rPr lang="en-US" b="1" dirty="0" smtClean="0"/>
              <a:t>Mesopelagic fish are forage fish</a:t>
            </a:r>
            <a:r>
              <a:rPr lang="en-US" dirty="0" smtClean="0"/>
              <a:t> that are threatened by human activities</a:t>
            </a:r>
          </a:p>
          <a:p>
            <a:pPr>
              <a:buNone/>
            </a:pPr>
            <a:endParaRPr lang="en-US" b="1" dirty="0" smtClean="0"/>
          </a:p>
          <a:p>
            <a:r>
              <a:rPr lang="en-US" b="1" dirty="0" smtClean="0"/>
              <a:t>Ecosystem-based management </a:t>
            </a:r>
            <a:r>
              <a:rPr lang="en-US" dirty="0" smtClean="0"/>
              <a:t>aims to restore and protect the health, function and resilience of entire ecosystems for the benefit of the environment and humans</a:t>
            </a:r>
          </a:p>
          <a:p>
            <a:endParaRPr lang="en-US" dirty="0" smtClean="0"/>
          </a:p>
          <a:p>
            <a:endParaRPr lang="en-US" dirty="0" smtClean="0"/>
          </a:p>
        </p:txBody>
      </p:sp>
      <p:sp>
        <p:nvSpPr>
          <p:cNvPr id="3" name="Title 2"/>
          <p:cNvSpPr>
            <a:spLocks noGrp="1"/>
          </p:cNvSpPr>
          <p:nvPr>
            <p:ph type="title"/>
          </p:nvPr>
        </p:nvSpPr>
        <p:spPr/>
        <p:txBody>
          <a:bodyPr/>
          <a:lstStyle/>
          <a:p>
            <a:r>
              <a:rPr lang="en-US" dirty="0" smtClean="0"/>
              <a:t>Conclusions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b="1" dirty="0" smtClean="0"/>
              <a:t>You </a:t>
            </a:r>
            <a:r>
              <a:rPr lang="en-US" dirty="0" smtClean="0"/>
              <a:t>will become a fisheries manager</a:t>
            </a:r>
          </a:p>
          <a:p>
            <a:endParaRPr lang="en-US" smtClean="0"/>
          </a:p>
          <a:p>
            <a:r>
              <a:rPr lang="en-US" smtClean="0"/>
              <a:t>Scenarios </a:t>
            </a:r>
            <a:r>
              <a:rPr lang="en-US" dirty="0" smtClean="0"/>
              <a:t>are presented, and you have to make decisions to make sure that the health of the ecosystem and fisherman’s interests are well-balanced</a:t>
            </a:r>
            <a:endParaRPr lang="en-US" dirty="0"/>
          </a:p>
        </p:txBody>
      </p:sp>
      <p:sp>
        <p:nvSpPr>
          <p:cNvPr id="3" name="Title 2"/>
          <p:cNvSpPr>
            <a:spLocks noGrp="1"/>
          </p:cNvSpPr>
          <p:nvPr>
            <p:ph type="title"/>
          </p:nvPr>
        </p:nvSpPr>
        <p:spPr/>
        <p:txBody>
          <a:bodyPr/>
          <a:lstStyle/>
          <a:p>
            <a:r>
              <a:rPr lang="en-US" dirty="0" smtClean="0"/>
              <a:t>Assignment</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GK_12Template.potx</Template>
  <TotalTime>257</TotalTime>
  <Words>1829</Words>
  <Application>Microsoft Macintosh PowerPoint</Application>
  <PresentationFormat>On-screen Show (4:3)</PresentationFormat>
  <Paragraphs>117</Paragraphs>
  <Slides>16</Slides>
  <Notes>15</Notes>
  <HiddenSlides>0</HiddenSlides>
  <MMClips>0</MMClips>
  <ScaleCrop>false</ScaleCrop>
  <HeadingPairs>
    <vt:vector size="4" baseType="variant">
      <vt:variant>
        <vt:lpstr>Design Template</vt:lpstr>
      </vt:variant>
      <vt:variant>
        <vt:i4>1</vt:i4>
      </vt:variant>
      <vt:variant>
        <vt:lpstr>Slide Titles</vt:lpstr>
      </vt:variant>
      <vt:variant>
        <vt:i4>16</vt:i4>
      </vt:variant>
    </vt:vector>
  </HeadingPairs>
  <TitlesOfParts>
    <vt:vector size="17" baseType="lpstr">
      <vt:lpstr>SCC</vt:lpstr>
      <vt:lpstr>Role of mesopelagic fishes in the marine ecosystem </vt:lpstr>
      <vt:lpstr>Forage fish are an important link in the ecosystem</vt:lpstr>
      <vt:lpstr>Slide 3</vt:lpstr>
      <vt:lpstr>Slide 4</vt:lpstr>
      <vt:lpstr>What will happen if populations of mesopelagic fishes decline? </vt:lpstr>
      <vt:lpstr>What will happen if populations of mesopelagic fishes decline? </vt:lpstr>
      <vt:lpstr>What could cause mesopelagic fish  populations to decline?</vt:lpstr>
      <vt:lpstr>What could cause mesopelagic fish  populations to decline?</vt:lpstr>
      <vt:lpstr>Fisheries management </vt:lpstr>
      <vt:lpstr>Ecosystem-based Management</vt:lpstr>
      <vt:lpstr>Ecosystem-based Management</vt:lpstr>
      <vt:lpstr>Example of Ecosystem-Based Management</vt:lpstr>
      <vt:lpstr>Example of Ecosystem-Based Management</vt:lpstr>
      <vt:lpstr>Example of Ecosystem-Based Management</vt:lpstr>
      <vt:lpstr>Conclusions </vt:lpstr>
      <vt:lpstr>Assignment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Ecosystem-based management </dc:title>
  <dc:creator>Amanda Netburn</dc:creator>
  <cp:lastModifiedBy>Amanda Netburn</cp:lastModifiedBy>
  <cp:revision>37</cp:revision>
  <dcterms:created xsi:type="dcterms:W3CDTF">2014-10-24T23:39:26Z</dcterms:created>
  <dcterms:modified xsi:type="dcterms:W3CDTF">2014-10-24T23:53:01Z</dcterms:modified>
</cp:coreProperties>
</file>