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9"/>
  </p:notesMasterIdLst>
  <p:sldIdLst>
    <p:sldId id="260" r:id="rId2"/>
    <p:sldId id="285" r:id="rId3"/>
    <p:sldId id="261" r:id="rId4"/>
    <p:sldId id="262" r:id="rId5"/>
    <p:sldId id="282" r:id="rId6"/>
    <p:sldId id="284" r:id="rId7"/>
    <p:sldId id="267" r:id="rId8"/>
    <p:sldId id="266" r:id="rId9"/>
    <p:sldId id="270" r:id="rId10"/>
    <p:sldId id="271" r:id="rId11"/>
    <p:sldId id="272" r:id="rId12"/>
    <p:sldId id="273" r:id="rId13"/>
    <p:sldId id="274" r:id="rId14"/>
    <p:sldId id="276" r:id="rId15"/>
    <p:sldId id="286" r:id="rId16"/>
    <p:sldId id="277" r:id="rId17"/>
    <p:sldId id="27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71" autoAdjust="0"/>
    <p:restoredTop sz="42040" autoAdjust="0"/>
  </p:normalViewPr>
  <p:slideViewPr>
    <p:cSldViewPr snapToGrid="0" snapToObjects="1">
      <p:cViewPr varScale="1">
        <p:scale>
          <a:sx n="45" d="100"/>
          <a:sy n="45" d="100"/>
        </p:scale>
        <p:origin x="-15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11/10/14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mailto:MShane@hswri.org"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William Jones - Graduate Student, Scripps Institution of Oceanography</a:t>
            </a:r>
          </a:p>
          <a:p>
            <a:r>
              <a:rPr lang="en-US" sz="1200" kern="1200" dirty="0" smtClean="0">
                <a:solidFill>
                  <a:schemeClr val="tx1"/>
                </a:solidFill>
                <a:effectLst/>
                <a:latin typeface="+mn-lt"/>
                <a:ea typeface="+mn-ea"/>
                <a:cs typeface="+mn-cs"/>
              </a:rPr>
              <a:t>Steve Walters - Teacher, Mission Bay High School, San Diego, CA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power point is for the teacher to use as an introduction to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lesson (lesson 1).</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All slides presented to class by the teacher.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1. WHY:  Fish is an important food worldwide, providing billions of people with essential nutrients, including high quality protein and a wide variety of vitamins and minerals.  Fatty acids in fish have been found to be vital to normal brain development of unborn and infants.  Up until the early to mid-1900s, many people considered the world’s oceans to be limitless. They believed the oceans would be able to produce enough fish to feed the growing human population.  Today, however, we know the opposite to be true.  The oceans are not limitless, but instead are very vulnerable to overfishing.  </a:t>
            </a:r>
          </a:p>
          <a:p>
            <a:r>
              <a:rPr lang="en-US" sz="1200" kern="1200" dirty="0" smtClean="0">
                <a:solidFill>
                  <a:schemeClr val="tx1"/>
                </a:solidFill>
                <a:effectLst/>
                <a:latin typeface="+mn-lt"/>
                <a:ea typeface="+mn-ea"/>
                <a:cs typeface="+mn-cs"/>
              </a:rPr>
              <a:t>	Overfishing is the act of removing fish from the environment at a rater faster than the species can naturally replace themselves.  One of the earliest and most devastating occurrences of overfishing took place in the 1800s, when humans decimated the whale populations.  By the mid-1900s, overfishing contributed to the catastrophic declines in Atlantic cod, herring and California’s sardine (to name a few).  This was followed by the collapse of many more highly desirable species like orange </a:t>
            </a:r>
            <a:r>
              <a:rPr lang="en-US" sz="1200" kern="1200" dirty="0" err="1" smtClean="0">
                <a:solidFill>
                  <a:schemeClr val="tx1"/>
                </a:solidFill>
                <a:effectLst/>
                <a:latin typeface="+mn-lt"/>
                <a:ea typeface="+mn-ea"/>
                <a:cs typeface="+mn-cs"/>
              </a:rPr>
              <a:t>roughy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Chilaean</a:t>
            </a:r>
            <a:r>
              <a:rPr lang="en-US" sz="1200" kern="1200" dirty="0" smtClean="0">
                <a:solidFill>
                  <a:schemeClr val="tx1"/>
                </a:solidFill>
                <a:effectLst/>
                <a:latin typeface="+mn-lt"/>
                <a:ea typeface="+mn-ea"/>
                <a:cs typeface="+mn-cs"/>
              </a:rPr>
              <a:t> sea bass, and Bluefin tuna.  By 2003, a scientific report estimated that industrial fishing had reduced large ocean fish to just 10 percent of their pre-industrial population sizes.  Yet, there is hope.  There are success stories and high school students can do something to help!</a:t>
            </a:r>
          </a:p>
          <a:p>
            <a:r>
              <a:rPr lang="en-US" sz="1200" kern="1200" dirty="0" smtClean="0">
                <a:solidFill>
                  <a:schemeClr val="tx1"/>
                </a:solidFill>
                <a:effectLst/>
                <a:latin typeface="+mn-lt"/>
                <a:ea typeface="+mn-ea"/>
                <a:cs typeface="+mn-cs"/>
              </a:rPr>
              <a:t>	This lesson uses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as a lens to help high students gain an understanding of overfishing and what can be done to counter it.  Through a role-playing activity, the students will get introduced to the science and processes behind making responsible fisheries management decisions and developing sustainable fisheries.  Additionally, if pursued by the teacher/school, the students will become part of the solution by raising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their own classroom through the </a:t>
            </a:r>
            <a:r>
              <a:rPr lang="en-US" sz="1200" kern="1200" dirty="0" err="1" smtClean="0">
                <a:solidFill>
                  <a:schemeClr val="tx1"/>
                </a:solidFill>
                <a:effectLst/>
                <a:latin typeface="+mn-lt"/>
                <a:ea typeface="+mn-ea"/>
                <a:cs typeface="+mn-cs"/>
              </a:rPr>
              <a:t>Hubbs-Seaworld</a:t>
            </a:r>
            <a:r>
              <a:rPr lang="en-US" sz="1200" kern="1200" dirty="0" smtClean="0">
                <a:solidFill>
                  <a:schemeClr val="tx1"/>
                </a:solidFill>
                <a:effectLst/>
                <a:latin typeface="+mn-lt"/>
                <a:ea typeface="+mn-ea"/>
                <a:cs typeface="+mn-cs"/>
              </a:rPr>
              <a:t> Research Institute stock enhancement program.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 SUMMARY: </a:t>
            </a:r>
          </a:p>
          <a:p>
            <a:r>
              <a:rPr lang="en-US" sz="1200" kern="1200" dirty="0" smtClean="0">
                <a:solidFill>
                  <a:schemeClr val="tx1"/>
                </a:solidFill>
                <a:effectLst/>
                <a:latin typeface="+mn-lt"/>
                <a:ea typeface="+mn-ea"/>
                <a:cs typeface="+mn-cs"/>
              </a:rPr>
              <a:t>Students will be doing group research projects on the California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fishery.  They will present their research to the rest of the class in the form of a poster.  Students will also have a chance to get involved with raising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The main concepts of the lesson are (1) overfishing has endanger many fish species across the worlds oceans threatening the livelihood and health of millions of people, (2), fisheries management is not always easy or straight forward (they will find this out in their role-play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research project),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(3) fishery hatcheries and stock enhancement programs have been developed to as one method to help mitigate overfishing (it should be noted, however, that it is not the silver bullet) (4) high school students become part of the stock enhancement efforts and help counter overfishing by raising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their classroom.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  PICTURE/GRAPHICS CREDITS: Images in this PPT all from W. Jones unless otherwise noted.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4. WEBSITES/RESOURCES USED IN THIS PRESENTATION:</a:t>
            </a:r>
          </a:p>
          <a:p>
            <a:r>
              <a:rPr lang="en-US" sz="1200" kern="1200" dirty="0" smtClean="0">
                <a:solidFill>
                  <a:schemeClr val="tx1"/>
                </a:solidFill>
                <a:effectLst/>
                <a:latin typeface="+mn-lt"/>
                <a:ea typeface="+mn-ea"/>
                <a:cs typeface="+mn-cs"/>
              </a:rPr>
              <a:t>-California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FISHERIES REVIEW, </a:t>
            </a:r>
            <a:r>
              <a:rPr lang="en-US" sz="1200" kern="1200" dirty="0" err="1" smtClean="0">
                <a:solidFill>
                  <a:schemeClr val="tx1"/>
                </a:solidFill>
                <a:effectLst/>
                <a:latin typeface="+mn-lt"/>
                <a:ea typeface="+mn-ea"/>
                <a:cs typeface="+mn-cs"/>
              </a:rPr>
              <a:t>CalCOFI</a:t>
            </a:r>
            <a:r>
              <a:rPr lang="en-US" sz="1200" kern="1200" dirty="0" smtClean="0">
                <a:solidFill>
                  <a:schemeClr val="tx1"/>
                </a:solidFill>
                <a:effectLst/>
                <a:latin typeface="+mn-lt"/>
                <a:ea typeface="+mn-ea"/>
                <a:cs typeface="+mn-cs"/>
              </a:rPr>
              <a:t> Rep., Vol. 50, 2009. </a:t>
            </a:r>
          </a:p>
          <a:p>
            <a:r>
              <a:rPr lang="en-US" sz="1200" kern="1200" dirty="0" smtClean="0">
                <a:solidFill>
                  <a:schemeClr val="tx1"/>
                </a:solidFill>
                <a:effectLst/>
                <a:latin typeface="+mn-lt"/>
                <a:ea typeface="+mn-ea"/>
                <a:cs typeface="+mn-cs"/>
              </a:rPr>
              <a:t>-White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Fishery Management Program from the California Department of Fish and Game, 2002.</a:t>
            </a:r>
          </a:p>
          <a:p>
            <a:r>
              <a:rPr lang="en-US" sz="1200" kern="1200" dirty="0" smtClean="0">
                <a:solidFill>
                  <a:schemeClr val="tx1"/>
                </a:solidFill>
                <a:effectLst/>
                <a:latin typeface="+mn-lt"/>
                <a:ea typeface="+mn-ea"/>
                <a:cs typeface="+mn-cs"/>
              </a:rPr>
              <a:t>-White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Enhancement Plan, California Department of Fish and Game, 2010.</a:t>
            </a:r>
          </a:p>
          <a:p>
            <a:r>
              <a:rPr lang="en-US" sz="1200" kern="1200" dirty="0" smtClean="0">
                <a:solidFill>
                  <a:schemeClr val="tx1"/>
                </a:solidFill>
                <a:effectLst/>
                <a:latin typeface="+mn-lt"/>
                <a:ea typeface="+mn-ea"/>
                <a:cs typeface="+mn-cs"/>
              </a:rPr>
              <a:t>-White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information brochure provided by California Department of Fish and Game.</a:t>
            </a:r>
          </a:p>
          <a:p>
            <a:r>
              <a:rPr lang="en-US" sz="1200" kern="1200" dirty="0" smtClean="0">
                <a:solidFill>
                  <a:schemeClr val="tx1"/>
                </a:solidFill>
                <a:effectLst/>
                <a:latin typeface="+mn-lt"/>
                <a:ea typeface="+mn-ea"/>
                <a:cs typeface="+mn-cs"/>
              </a:rPr>
              <a:t>-White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fishery Management Plan, 2007-2008 Annual review, California Department of Fish and Game.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 ADDITIONAL READING: See “Additional Resources” folder on the website. The folder contains 6 additional readings. </a:t>
            </a:r>
          </a:p>
          <a:p>
            <a:r>
              <a:rPr lang="en-US" sz="1200" kern="1200" dirty="0" smtClean="0">
                <a:solidFill>
                  <a:schemeClr val="tx1"/>
                </a:solidFill>
                <a:effectLst/>
                <a:latin typeface="+mn-lt"/>
                <a:ea typeface="+mn-ea"/>
                <a:cs typeface="+mn-cs"/>
              </a:rPr>
              <a:t>1. A brief review of the California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from the 2009 </a:t>
            </a:r>
            <a:r>
              <a:rPr lang="en-US" sz="1200" kern="1200" dirty="0" err="1" smtClean="0">
                <a:solidFill>
                  <a:schemeClr val="tx1"/>
                </a:solidFill>
                <a:effectLst/>
                <a:latin typeface="+mn-lt"/>
                <a:ea typeface="+mn-ea"/>
                <a:cs typeface="+mn-cs"/>
              </a:rPr>
              <a:t>CalCOFI</a:t>
            </a:r>
            <a:r>
              <a:rPr lang="en-US" sz="1200" kern="1200" dirty="0" smtClean="0">
                <a:solidFill>
                  <a:schemeClr val="tx1"/>
                </a:solidFill>
                <a:effectLst/>
                <a:latin typeface="+mn-lt"/>
                <a:ea typeface="+mn-ea"/>
                <a:cs typeface="+mn-cs"/>
              </a:rPr>
              <a:t> reports (FISHERIES REVIEW, </a:t>
            </a:r>
            <a:r>
              <a:rPr lang="en-US" sz="1200" kern="1200" dirty="0" err="1" smtClean="0">
                <a:solidFill>
                  <a:schemeClr val="tx1"/>
                </a:solidFill>
                <a:effectLst/>
                <a:latin typeface="+mn-lt"/>
                <a:ea typeface="+mn-ea"/>
                <a:cs typeface="+mn-cs"/>
              </a:rPr>
              <a:t>CalCOFI</a:t>
            </a:r>
            <a:r>
              <a:rPr lang="en-US" sz="1200" kern="1200" dirty="0" smtClean="0">
                <a:solidFill>
                  <a:schemeClr val="tx1"/>
                </a:solidFill>
                <a:effectLst/>
                <a:latin typeface="+mn-lt"/>
                <a:ea typeface="+mn-ea"/>
                <a:cs typeface="+mn-cs"/>
              </a:rPr>
              <a:t> Rep., Vol. 50, 2009). </a:t>
            </a:r>
          </a:p>
          <a:p>
            <a:r>
              <a:rPr lang="en-US" sz="1200" kern="1200" dirty="0" smtClean="0">
                <a:solidFill>
                  <a:schemeClr val="tx1"/>
                </a:solidFill>
                <a:effectLst/>
                <a:latin typeface="+mn-lt"/>
                <a:ea typeface="+mn-ea"/>
                <a:cs typeface="+mn-cs"/>
              </a:rPr>
              <a:t>2.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Fishery Management Program from the California Department of Fish and Game, 2002.</a:t>
            </a:r>
          </a:p>
          <a:p>
            <a:r>
              <a:rPr lang="en-US" sz="1200" kern="1200" dirty="0" smtClean="0">
                <a:solidFill>
                  <a:schemeClr val="tx1"/>
                </a:solidFill>
                <a:effectLst/>
                <a:latin typeface="+mn-lt"/>
                <a:ea typeface="+mn-ea"/>
                <a:cs typeface="+mn-cs"/>
              </a:rPr>
              <a:t>3.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Enhancement Plan, California Department of Fish and Game, 2010.</a:t>
            </a:r>
          </a:p>
          <a:p>
            <a:r>
              <a:rPr lang="en-US" sz="1200" kern="1200" dirty="0" smtClean="0">
                <a:solidFill>
                  <a:schemeClr val="tx1"/>
                </a:solidFill>
                <a:effectLst/>
                <a:latin typeface="+mn-lt"/>
                <a:ea typeface="+mn-ea"/>
                <a:cs typeface="+mn-cs"/>
              </a:rPr>
              <a:t>4.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information brochure provided by California Department of Fish and Game.</a:t>
            </a:r>
          </a:p>
          <a:p>
            <a:r>
              <a:rPr lang="en-US" sz="1200" kern="1200" dirty="0" smtClean="0">
                <a:solidFill>
                  <a:schemeClr val="tx1"/>
                </a:solidFill>
                <a:effectLst/>
                <a:latin typeface="+mn-lt"/>
                <a:ea typeface="+mn-ea"/>
                <a:cs typeface="+mn-cs"/>
              </a:rPr>
              <a:t>5.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fishery Management Plan, 2007-2008 Annual review, California Department of Fish and Game.</a:t>
            </a:r>
          </a:p>
          <a:p>
            <a:r>
              <a:rPr lang="en-US" sz="1200" kern="1200" dirty="0" smtClean="0">
                <a:solidFill>
                  <a:schemeClr val="tx1"/>
                </a:solidFill>
                <a:effectLst/>
                <a:latin typeface="+mn-lt"/>
                <a:ea typeface="+mn-ea"/>
                <a:cs typeface="+mn-cs"/>
              </a:rPr>
              <a:t>6. 1 page brief description of the </a:t>
            </a:r>
            <a:r>
              <a:rPr lang="en-US" sz="1200" kern="1200" dirty="0" err="1" smtClean="0">
                <a:solidFill>
                  <a:schemeClr val="tx1"/>
                </a:solidFill>
                <a:effectLst/>
                <a:latin typeface="+mn-lt"/>
                <a:ea typeface="+mn-ea"/>
                <a:cs typeface="+mn-cs"/>
              </a:rPr>
              <a:t>Hubbs-Seaworld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program.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6. CONTEXT FOR USE: This is meant for a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marine science / introductory biology classroom, but could easily be adopted for advanced biology.  This lesson is designed for 90min periods.  The lesson is divided into two main activities.  The first activity is a role-playing activity, where students act as  “Fisherman”, “Fisheries Scientists”, or “Concerned Citizens”, assess the current management plan on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and make recommendations based on their role on whether they think that current management is effective and should be changed.   The second activity is raising juvenile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in collaboration with </a:t>
            </a:r>
            <a:r>
              <a:rPr lang="en-US" sz="1200" kern="1200" dirty="0" err="1" smtClean="0">
                <a:solidFill>
                  <a:schemeClr val="tx1"/>
                </a:solidFill>
                <a:effectLst/>
                <a:latin typeface="+mn-lt"/>
                <a:ea typeface="+mn-ea"/>
                <a:cs typeface="+mn-cs"/>
              </a:rPr>
              <a:t>Hubbs-Seaworld</a:t>
            </a:r>
            <a:r>
              <a:rPr lang="en-US" sz="1200" kern="1200" dirty="0" smtClean="0">
                <a:solidFill>
                  <a:schemeClr val="tx1"/>
                </a:solidFill>
                <a:effectLst/>
                <a:latin typeface="+mn-lt"/>
                <a:ea typeface="+mn-ea"/>
                <a:cs typeface="+mn-cs"/>
              </a:rPr>
              <a:t> Research Institute.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The first activity in lesson 1: Fisheries management role-playing activity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Activity 1 will likely take 2-3 full days (90min periods).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Day 1 – Teacher introduces the topic with the Lesson 1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PowerPoint presentation.  Next, students read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Background Information” (pages 2-4 in “</a:t>
            </a:r>
            <a:r>
              <a:rPr lang="en-US" sz="1200" kern="1200" dirty="0" err="1" smtClean="0">
                <a:solidFill>
                  <a:schemeClr val="tx1"/>
                </a:solidFill>
                <a:effectLst/>
                <a:latin typeface="+mn-lt"/>
                <a:ea typeface="+mn-ea"/>
                <a:cs typeface="+mn-cs"/>
              </a:rPr>
              <a:t>Student_Resources.pdf</a:t>
            </a:r>
            <a:r>
              <a:rPr lang="en-US" sz="1200" kern="1200" dirty="0" smtClean="0">
                <a:solidFill>
                  <a:schemeClr val="tx1"/>
                </a:solidFill>
                <a:effectLst/>
                <a:latin typeface="+mn-lt"/>
                <a:ea typeface="+mn-ea"/>
                <a:cs typeface="+mn-cs"/>
              </a:rPr>
              <a:t>”) and answer the associated questions (“White </a:t>
            </a:r>
            <a:r>
              <a:rPr lang="en-US" sz="1200" kern="1200" dirty="0" err="1" smtClean="0">
                <a:solidFill>
                  <a:schemeClr val="tx1"/>
                </a:solidFill>
                <a:effectLst/>
                <a:latin typeface="+mn-lt"/>
                <a:ea typeface="+mn-ea"/>
                <a:cs typeface="+mn-cs"/>
              </a:rPr>
              <a:t>Sebass</a:t>
            </a:r>
            <a:r>
              <a:rPr lang="en-US" sz="1200" kern="1200" dirty="0" smtClean="0">
                <a:solidFill>
                  <a:schemeClr val="tx1"/>
                </a:solidFill>
                <a:effectLst/>
                <a:latin typeface="+mn-lt"/>
                <a:ea typeface="+mn-ea"/>
                <a:cs typeface="+mn-cs"/>
              </a:rPr>
              <a:t> Reading Questions”).  The teacher should also introduce the poster presentation guidelines and requirements.  If students finish the reading questions, the class can be divided up into groups of 4-5 students per group and assigned to role-play as “Fisherman”, “Fisheries Scientists”, or “Concerned Citizens”.   Each group has specific requirements for their presentation based on their role as noted in “Lesson 1 Activity Student Roles.”  Once they are assigned to a group and a role, they can begin their ‘research’, which involves reading and taking notes on the provided resources. Each group gets a specific set of resources outlined in the “Lesson 1 Activity Student Roles”.   All the resources can be found in the “</a:t>
            </a:r>
            <a:r>
              <a:rPr lang="en-US" sz="1200" kern="1200" dirty="0" err="1" smtClean="0">
                <a:solidFill>
                  <a:schemeClr val="tx1"/>
                </a:solidFill>
                <a:effectLst/>
                <a:latin typeface="+mn-lt"/>
                <a:ea typeface="+mn-ea"/>
                <a:cs typeface="+mn-cs"/>
              </a:rPr>
              <a:t>Student_Resources.pdf</a:t>
            </a:r>
            <a:r>
              <a:rPr lang="en-US" sz="1200" kern="1200" dirty="0" smtClean="0">
                <a:solidFill>
                  <a:schemeClr val="tx1"/>
                </a:solidFill>
                <a:effectLst/>
                <a:latin typeface="+mn-lt"/>
                <a:ea typeface="+mn-ea"/>
                <a:cs typeface="+mn-cs"/>
              </a:rPr>
              <a:t>”.  If the students do not finish the questions, it is homework due the next class period and they will begin work on their presentation on day 2.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Day 2 – Students continue their research and begin working on their poster presentation. Before students begin working on their poster, they must have a clear group consensus on what think about the current management of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and what changes (if any) they want to make. They must support their opinion with information they found in the resources provided to them.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Day 3 – Student groups give their poster presentations as a group.  Each student in the group is required to participate in the presentation.  Presentations should be ~3-5 minutes per group.  Day 2 and 3 may be combined if students are efficient at making posters.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Activity two: Raising white </a:t>
            </a:r>
            <a:r>
              <a:rPr lang="en-US" sz="1200" b="1" kern="1200" dirty="0" err="1" smtClean="0">
                <a:solidFill>
                  <a:schemeClr val="tx1"/>
                </a:solidFill>
                <a:effectLst/>
                <a:latin typeface="+mn-lt"/>
                <a:ea typeface="+mn-ea"/>
                <a:cs typeface="+mn-cs"/>
              </a:rPr>
              <a:t>seabass</a:t>
            </a:r>
            <a:r>
              <a:rPr lang="en-US" sz="1200" b="1" kern="1200" dirty="0" smtClean="0">
                <a:solidFill>
                  <a:schemeClr val="tx1"/>
                </a:solidFill>
                <a:effectLst/>
                <a:latin typeface="+mn-lt"/>
                <a:ea typeface="+mn-ea"/>
                <a:cs typeface="+mn-cs"/>
              </a:rPr>
              <a:t> in the classroom.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Many additional days will need to be planed if pursuing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project with </a:t>
            </a:r>
            <a:r>
              <a:rPr lang="en-US" sz="1200" kern="1200" dirty="0" err="1" smtClean="0">
                <a:solidFill>
                  <a:schemeClr val="tx1"/>
                </a:solidFill>
                <a:effectLst/>
                <a:latin typeface="+mn-lt"/>
                <a:ea typeface="+mn-ea"/>
                <a:cs typeface="+mn-cs"/>
              </a:rPr>
              <a:t>Hubbs-Seaworld</a:t>
            </a:r>
            <a:r>
              <a:rPr lang="en-US" sz="1200" kern="1200" dirty="0" smtClean="0">
                <a:solidFill>
                  <a:schemeClr val="tx1"/>
                </a:solidFill>
                <a:effectLst/>
                <a:latin typeface="+mn-lt"/>
                <a:ea typeface="+mn-ea"/>
                <a:cs typeface="+mn-cs"/>
              </a:rPr>
              <a:t> Research Institute.  See the “</a:t>
            </a:r>
            <a:r>
              <a:rPr lang="en-US" sz="1200" kern="1200" dirty="0" err="1" smtClean="0">
                <a:solidFill>
                  <a:schemeClr val="tx1"/>
                </a:solidFill>
                <a:effectLst/>
                <a:latin typeface="+mn-lt"/>
                <a:ea typeface="+mn-ea"/>
                <a:cs typeface="+mn-cs"/>
              </a:rPr>
              <a:t>HSWRI_Seabass_inthe_Classroom.pdf</a:t>
            </a:r>
            <a:r>
              <a:rPr lang="en-US" sz="1200" kern="1200" dirty="0" smtClean="0">
                <a:solidFill>
                  <a:schemeClr val="tx1"/>
                </a:solidFill>
                <a:effectLst/>
                <a:latin typeface="+mn-lt"/>
                <a:ea typeface="+mn-ea"/>
                <a:cs typeface="+mn-cs"/>
              </a:rPr>
              <a:t>” for information provided by HSWRI about the program.  The estimated costs are $5000-6000 (mainly for building the tank), which is one reason not all classrooms will be able to raise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For complete lesson instructions about raising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see the “</a:t>
            </a:r>
            <a:r>
              <a:rPr lang="en-US" sz="1200" kern="1200" dirty="0" err="1" smtClean="0">
                <a:solidFill>
                  <a:schemeClr val="tx1"/>
                </a:solidFill>
                <a:effectLst/>
                <a:latin typeface="+mn-lt"/>
                <a:ea typeface="+mn-ea"/>
                <a:cs typeface="+mn-cs"/>
              </a:rPr>
              <a:t>Seabass_in_the_Classroom_Guide.docx</a:t>
            </a:r>
            <a:r>
              <a:rPr lang="en-US" sz="1200" kern="1200" dirty="0" smtClean="0">
                <a:solidFill>
                  <a:schemeClr val="tx1"/>
                </a:solidFill>
                <a:effectLst/>
                <a:latin typeface="+mn-lt"/>
                <a:ea typeface="+mn-ea"/>
                <a:cs typeface="+mn-cs"/>
              </a:rPr>
              <a:t>” document.  Major activities of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lesson include; </a:t>
            </a:r>
          </a:p>
          <a:p>
            <a:r>
              <a:rPr lang="en-US" sz="1200" kern="1200" dirty="0" smtClean="0">
                <a:solidFill>
                  <a:schemeClr val="tx1"/>
                </a:solidFill>
                <a:effectLst/>
                <a:latin typeface="+mn-lt"/>
                <a:ea typeface="+mn-ea"/>
                <a:cs typeface="+mn-cs"/>
              </a:rPr>
              <a:t>1) Fundraising money to build the tank, </a:t>
            </a:r>
          </a:p>
          <a:p>
            <a:r>
              <a:rPr lang="en-US" sz="1200" kern="1200" dirty="0" smtClean="0">
                <a:solidFill>
                  <a:schemeClr val="tx1"/>
                </a:solidFill>
                <a:effectLst/>
                <a:latin typeface="+mn-lt"/>
                <a:ea typeface="+mn-ea"/>
                <a:cs typeface="+mn-cs"/>
              </a:rPr>
              <a:t>2) Building/setting up the tank, </a:t>
            </a:r>
          </a:p>
          <a:p>
            <a:r>
              <a:rPr lang="en-US" sz="1200" kern="1200" dirty="0" smtClean="0">
                <a:solidFill>
                  <a:schemeClr val="tx1"/>
                </a:solidFill>
                <a:effectLst/>
                <a:latin typeface="+mn-lt"/>
                <a:ea typeface="+mn-ea"/>
                <a:cs typeface="+mn-cs"/>
              </a:rPr>
              <a:t>3) fish arrival day, </a:t>
            </a:r>
          </a:p>
          <a:p>
            <a:r>
              <a:rPr lang="en-US" sz="1200" kern="1200" dirty="0" smtClean="0">
                <a:solidFill>
                  <a:schemeClr val="tx1"/>
                </a:solidFill>
                <a:effectLst/>
                <a:latin typeface="+mn-lt"/>
                <a:ea typeface="+mn-ea"/>
                <a:cs typeface="+mn-cs"/>
              </a:rPr>
              <a:t>4) daily feeding and water quality measurements, </a:t>
            </a:r>
          </a:p>
          <a:p>
            <a:r>
              <a:rPr lang="en-US" sz="1200" kern="1200" dirty="0" smtClean="0">
                <a:solidFill>
                  <a:schemeClr val="tx1"/>
                </a:solidFill>
                <a:effectLst/>
                <a:latin typeface="+mn-lt"/>
                <a:ea typeface="+mn-ea"/>
                <a:cs typeface="+mn-cs"/>
              </a:rPr>
              <a:t>5) fish tagging day</a:t>
            </a:r>
          </a:p>
          <a:p>
            <a:r>
              <a:rPr lang="en-US" sz="1200" kern="1200" dirty="0" smtClean="0">
                <a:solidFill>
                  <a:schemeClr val="tx1"/>
                </a:solidFill>
                <a:effectLst/>
                <a:latin typeface="+mn-lt"/>
                <a:ea typeface="+mn-ea"/>
                <a:cs typeface="+mn-cs"/>
              </a:rPr>
              <a:t>6)</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Hubbs-Seaworld</a:t>
            </a:r>
            <a:r>
              <a:rPr lang="en-US" sz="1200" kern="1200" baseline="0" dirty="0" smtClean="0">
                <a:solidFill>
                  <a:schemeClr val="tx1"/>
                </a:solidFill>
                <a:effectLst/>
                <a:latin typeface="+mn-lt"/>
                <a:ea typeface="+mn-ea"/>
                <a:cs typeface="+mn-cs"/>
              </a:rPr>
              <a:t> Hatchery visit in Carlsbad (please coordinate with Mike Shane)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7) Student projects </a:t>
            </a:r>
          </a:p>
          <a:p>
            <a:r>
              <a:rPr lang="en-US" sz="1200" kern="1200" dirty="0" smtClean="0">
                <a:solidFill>
                  <a:schemeClr val="tx1"/>
                </a:solidFill>
                <a:effectLst/>
                <a:latin typeface="+mn-lt"/>
                <a:ea typeface="+mn-ea"/>
                <a:cs typeface="+mn-cs"/>
              </a:rPr>
              <a:t>8</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fish release day.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the</a:t>
            </a:r>
            <a:r>
              <a:rPr lang="en-US" sz="1200" kern="1200" baseline="0" dirty="0" smtClean="0">
                <a:solidFill>
                  <a:schemeClr val="tx1"/>
                </a:solidFill>
                <a:effectLst/>
                <a:latin typeface="+mn-lt"/>
                <a:ea typeface="+mn-ea"/>
                <a:cs typeface="+mn-cs"/>
              </a:rPr>
              <a:t> student projects, the teacher will have to help students decide on a topic.</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7. MISCONCEPTIONS:</a:t>
            </a:r>
          </a:p>
          <a:p>
            <a:r>
              <a:rPr lang="en-US" sz="1200" kern="1200" dirty="0" smtClean="0">
                <a:solidFill>
                  <a:schemeClr val="tx1"/>
                </a:solidFill>
                <a:effectLst/>
                <a:latin typeface="+mn-lt"/>
                <a:ea typeface="+mn-ea"/>
                <a:cs typeface="+mn-cs"/>
              </a:rPr>
              <a:t>There are no regulations for fisheries</a:t>
            </a:r>
          </a:p>
          <a:p>
            <a:r>
              <a:rPr lang="en-US" sz="1200" kern="1200" dirty="0" smtClean="0">
                <a:solidFill>
                  <a:schemeClr val="tx1"/>
                </a:solidFill>
                <a:effectLst/>
                <a:latin typeface="+mn-lt"/>
                <a:ea typeface="+mn-ea"/>
                <a:cs typeface="+mn-cs"/>
              </a:rPr>
              <a:t>All fisheries are overfished</a:t>
            </a:r>
          </a:p>
          <a:p>
            <a:r>
              <a:rPr lang="en-US" sz="1200" kern="1200" dirty="0" smtClean="0">
                <a:solidFill>
                  <a:schemeClr val="tx1"/>
                </a:solidFill>
                <a:effectLst/>
                <a:latin typeface="+mn-lt"/>
                <a:ea typeface="+mn-ea"/>
                <a:cs typeface="+mn-cs"/>
              </a:rPr>
              <a:t>The oceans are limitless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8. EVALUATION TIPS: Students are evaluated on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worksheet, poster, lesson 1 poster presentation,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project/presentation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9. TEACHING NOTES:</a:t>
            </a:r>
          </a:p>
          <a:p>
            <a:r>
              <a:rPr lang="en-US" sz="1200" kern="1200" dirty="0" smtClean="0">
                <a:solidFill>
                  <a:schemeClr val="tx1"/>
                </a:solidFill>
                <a:effectLst/>
                <a:latin typeface="+mn-lt"/>
                <a:ea typeface="+mn-ea"/>
                <a:cs typeface="+mn-cs"/>
              </a:rPr>
              <a:t>- Read entire activity and review all background materials and resources</a:t>
            </a:r>
          </a:p>
          <a:p>
            <a:r>
              <a:rPr lang="en-US" sz="1200" kern="1200" dirty="0" smtClean="0">
                <a:solidFill>
                  <a:schemeClr val="tx1"/>
                </a:solidFill>
                <a:effectLst/>
                <a:latin typeface="+mn-lt"/>
                <a:ea typeface="+mn-ea"/>
                <a:cs typeface="+mn-cs"/>
              </a:rPr>
              <a:t>- Determine amount of time you would like to dedicate to this activity.</a:t>
            </a:r>
          </a:p>
          <a:p>
            <a:r>
              <a:rPr lang="en-US" sz="1200" kern="1200" dirty="0" smtClean="0">
                <a:solidFill>
                  <a:schemeClr val="tx1"/>
                </a:solidFill>
                <a:effectLst/>
                <a:latin typeface="+mn-lt"/>
                <a:ea typeface="+mn-ea"/>
                <a:cs typeface="+mn-cs"/>
              </a:rPr>
              <a:t>- Determine the best assessment strategy for your class based on suggestions provided (worksheet, poster, poster presentation).</a:t>
            </a:r>
          </a:p>
          <a:p>
            <a:r>
              <a:rPr lang="en-US" sz="1200" kern="1200" dirty="0" smtClean="0">
                <a:solidFill>
                  <a:schemeClr val="tx1"/>
                </a:solidFill>
                <a:effectLst/>
                <a:latin typeface="+mn-lt"/>
                <a:ea typeface="+mn-ea"/>
                <a:cs typeface="+mn-cs"/>
              </a:rPr>
              <a:t>- Determine of your school has the resources to raise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For details on what is involved with raising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read through the “</a:t>
            </a:r>
            <a:r>
              <a:rPr lang="en-US" sz="1200" kern="1200" dirty="0" err="1" smtClean="0">
                <a:solidFill>
                  <a:schemeClr val="tx1"/>
                </a:solidFill>
                <a:effectLst/>
                <a:latin typeface="+mn-lt"/>
                <a:ea typeface="+mn-ea"/>
                <a:cs typeface="+mn-cs"/>
              </a:rPr>
              <a:t>Seabass_in_the_Classroom.docx</a:t>
            </a:r>
            <a:r>
              <a:rPr lang="en-US" sz="1200" kern="1200" dirty="0" smtClean="0">
                <a:solidFill>
                  <a:schemeClr val="tx1"/>
                </a:solidFill>
                <a:effectLst/>
                <a:latin typeface="+mn-lt"/>
                <a:ea typeface="+mn-ea"/>
                <a:cs typeface="+mn-cs"/>
              </a:rPr>
              <a:t>” document. </a:t>
            </a:r>
          </a:p>
          <a:p>
            <a:r>
              <a:rPr lang="en-US" sz="1200" kern="1200" dirty="0" smtClean="0">
                <a:solidFill>
                  <a:schemeClr val="tx1"/>
                </a:solidFill>
                <a:effectLst/>
                <a:latin typeface="+mn-lt"/>
                <a:ea typeface="+mn-ea"/>
                <a:cs typeface="+mn-cs"/>
              </a:rPr>
              <a:t>- This lesson can be done without actually raising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Vocabulary: </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Stock Assessment</a:t>
            </a:r>
            <a:r>
              <a:rPr lang="en-US" sz="1200" kern="1200" dirty="0" smtClean="0">
                <a:solidFill>
                  <a:schemeClr val="tx1"/>
                </a:solidFill>
                <a:effectLst/>
                <a:latin typeface="+mn-lt"/>
                <a:ea typeface="+mn-ea"/>
                <a:cs typeface="+mn-cs"/>
              </a:rPr>
              <a:t>: collecting, analyzing, and reporting demographic information for the purpose of determining the effects of fishing on fish populations</a:t>
            </a:r>
          </a:p>
          <a:p>
            <a:r>
              <a:rPr lang="en-US" sz="1200" b="1" i="1" kern="1200" dirty="0" smtClean="0">
                <a:solidFill>
                  <a:schemeClr val="tx1"/>
                </a:solidFill>
                <a:effectLst/>
                <a:latin typeface="+mn-lt"/>
                <a:ea typeface="+mn-ea"/>
                <a:cs typeface="+mn-cs"/>
              </a:rPr>
              <a:t>Total Allowable Catch (TAC): </a:t>
            </a:r>
            <a:r>
              <a:rPr lang="en-US" sz="1200" kern="1200" dirty="0" smtClean="0">
                <a:solidFill>
                  <a:schemeClr val="tx1"/>
                </a:solidFill>
                <a:effectLst/>
                <a:latin typeface="+mn-lt"/>
                <a:ea typeface="+mn-ea"/>
                <a:cs typeface="+mn-cs"/>
              </a:rPr>
              <a:t>The amount of fish that can be sustainably harvested from a fishery. </a:t>
            </a:r>
          </a:p>
          <a:p>
            <a:r>
              <a:rPr lang="en-US" sz="1200" b="1" i="1" kern="1200" dirty="0" smtClean="0">
                <a:solidFill>
                  <a:schemeClr val="tx1"/>
                </a:solidFill>
                <a:effectLst/>
                <a:latin typeface="+mn-lt"/>
                <a:ea typeface="+mn-ea"/>
                <a:cs typeface="+mn-cs"/>
              </a:rPr>
              <a:t>Sustainable Seafood</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fishery that is managed in a way to minimize the impact on the environment (method of fishing, </a:t>
            </a:r>
            <a:r>
              <a:rPr lang="en-US" sz="1200" kern="1200" dirty="0" err="1" smtClean="0">
                <a:solidFill>
                  <a:schemeClr val="tx1"/>
                </a:solidFill>
                <a:effectLst/>
                <a:latin typeface="+mn-lt"/>
                <a:ea typeface="+mn-ea"/>
                <a:cs typeface="+mn-cs"/>
              </a:rPr>
              <a:t>bycatch</a:t>
            </a:r>
            <a:r>
              <a:rPr lang="en-US" sz="1200" kern="1200" dirty="0" smtClean="0">
                <a:solidFill>
                  <a:schemeClr val="tx1"/>
                </a:solidFill>
                <a:effectLst/>
                <a:latin typeface="+mn-lt"/>
                <a:ea typeface="+mn-ea"/>
                <a:cs typeface="+mn-cs"/>
              </a:rPr>
              <a:t>, transporting/fuel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and leaves enough fish for the population to sustain itself.</a:t>
            </a:r>
          </a:p>
          <a:p>
            <a:r>
              <a:rPr lang="en-US" sz="1200" b="1" i="1" kern="1200" dirty="0" smtClean="0">
                <a:solidFill>
                  <a:schemeClr val="tx1"/>
                </a:solidFill>
                <a:effectLst/>
                <a:latin typeface="+mn-lt"/>
                <a:ea typeface="+mn-ea"/>
                <a:cs typeface="+mn-cs"/>
              </a:rPr>
              <a:t>Stock Replenishment: </a:t>
            </a:r>
            <a:r>
              <a:rPr lang="en-US" sz="1200" kern="1200" dirty="0" smtClean="0">
                <a:solidFill>
                  <a:schemeClr val="tx1"/>
                </a:solidFill>
                <a:effectLst/>
                <a:latin typeface="+mn-lt"/>
                <a:ea typeface="+mn-ea"/>
                <a:cs typeface="+mn-cs"/>
              </a:rPr>
              <a:t>A management practice of enhancing a population (‘stock’) by releasing reared young or juvenile fish into the wild.</a:t>
            </a:r>
          </a:p>
          <a:p>
            <a:r>
              <a:rPr lang="en-US" sz="1200" b="1" i="1" kern="1200" dirty="0" smtClean="0">
                <a:solidFill>
                  <a:schemeClr val="tx1"/>
                </a:solidFill>
                <a:effectLst/>
                <a:latin typeface="+mn-lt"/>
                <a:ea typeface="+mn-ea"/>
                <a:cs typeface="+mn-cs"/>
              </a:rPr>
              <a:t>Fisheries science: </a:t>
            </a:r>
            <a:r>
              <a:rPr lang="en-US" sz="1200" kern="1200" dirty="0" smtClean="0">
                <a:solidFill>
                  <a:schemeClr val="tx1"/>
                </a:solidFill>
                <a:effectLst/>
                <a:latin typeface="+mn-lt"/>
                <a:ea typeface="+mn-ea"/>
                <a:cs typeface="+mn-cs"/>
              </a:rPr>
              <a:t>Science focused on determine the amount of fish to harvest that minimizes environment harm and leaves enough fish in the water for the population to renew itself.</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1039235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b="1" dirty="0" smtClean="0"/>
              <a:t>Teacher: </a:t>
            </a:r>
            <a:r>
              <a:rPr lang="en-US" baseline="0" dirty="0" smtClean="0"/>
              <a:t>Engage. </a:t>
            </a:r>
            <a:r>
              <a:rPr lang="en-US" dirty="0" smtClean="0"/>
              <a:t>Present this comic on the front</a:t>
            </a:r>
            <a:r>
              <a:rPr lang="en-US" baseline="0" dirty="0" smtClean="0"/>
              <a:t> board to the students as they are entering the classroom. Have them read it.  Ask the students to explain what is going on. </a:t>
            </a:r>
          </a:p>
          <a:p>
            <a:endParaRPr lang="en-US" baseline="0" dirty="0" smtClean="0"/>
          </a:p>
          <a:p>
            <a:r>
              <a:rPr lang="en-US" baseline="0" dirty="0" smtClean="0"/>
              <a:t>(notes for teacher to present to students)</a:t>
            </a:r>
          </a:p>
          <a:p>
            <a:r>
              <a:rPr lang="en-US" b="1" baseline="0" dirty="0" smtClean="0"/>
              <a:t>Main concept for students to grasp: </a:t>
            </a:r>
            <a:r>
              <a:rPr lang="en-US" baseline="0" dirty="0" smtClean="0"/>
              <a:t>The shark (“Fat Boy”) is the ‘fisherman’, while the lobster is the ‘fisheries managers’. The managers are telling the fisherman that they can and cannot catch. Since fish species reproduce at different rates, they require different catch regulations. The main concept of this comic for the students to grasp is that fishing must be regulated. However, regulations must be set with proper science. </a:t>
            </a:r>
          </a:p>
          <a:p>
            <a:endParaRPr lang="en-US" b="1" baseline="0" dirty="0" smtClean="0"/>
          </a:p>
          <a:p>
            <a:r>
              <a:rPr lang="en-US" sz="1200" b="1" kern="1200" dirty="0" smtClean="0">
                <a:solidFill>
                  <a:schemeClr val="tx1"/>
                </a:solidFill>
                <a:effectLst/>
                <a:latin typeface="+mn-lt"/>
                <a:ea typeface="+mn-ea"/>
                <a:cs typeface="+mn-cs"/>
              </a:rPr>
              <a:t>The goal of fishery science is to determine the amount of fish to harvest that does little to no harm to the environment and leaves enough fish in the water for the population to renew itself</a:t>
            </a:r>
            <a:r>
              <a:rPr lang="en-US" sz="1200" kern="1200" dirty="0" smtClean="0">
                <a:solidFill>
                  <a:schemeClr val="tx1"/>
                </a:solidFill>
                <a:effectLst/>
                <a:latin typeface="+mn-lt"/>
                <a:ea typeface="+mn-ea"/>
                <a:cs typeface="+mn-cs"/>
              </a:rPr>
              <a:t>. This is no easy task. It will take many different types of scientists to conduct the research to have the scientific knowledge necessary to responsibly manage a fishery. A mathematician will work on estimating fish population size; a biologist will find out things like how old a fish gets, or how many eggs survive to adulthood during a fish’s life cycle and a group of scientists including oceanographers, mathematicians and biologists work together to determine what influences an ecosystem.</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042655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Engage</a:t>
            </a:r>
            <a:r>
              <a:rPr lang="en-US" baseline="0" dirty="0" smtClean="0"/>
              <a:t> activity;  </a:t>
            </a:r>
            <a:r>
              <a:rPr lang="en-US" dirty="0" smtClean="0"/>
              <a:t>After</a:t>
            </a:r>
            <a:r>
              <a:rPr lang="en-US" baseline="0" dirty="0" smtClean="0"/>
              <a:t> they have time to answer the question, have the kids shout out answers. Write answers on the board. </a:t>
            </a:r>
          </a:p>
          <a:p>
            <a:endParaRPr lang="en-US" baseline="0" dirty="0" smtClean="0"/>
          </a:p>
          <a:p>
            <a:r>
              <a:rPr lang="en-US" baseline="0" dirty="0" smtClean="0"/>
              <a:t>(notes for teacher to present to present to students)</a:t>
            </a:r>
          </a:p>
          <a:p>
            <a:r>
              <a:rPr lang="en-US" b="1" baseline="0" dirty="0" smtClean="0"/>
              <a:t>Introduction to Sustainable fisheries:</a:t>
            </a:r>
          </a:p>
          <a:p>
            <a:r>
              <a:rPr lang="en-US" sz="1200" kern="1200" dirty="0" smtClean="0">
                <a:solidFill>
                  <a:schemeClr val="tx1"/>
                </a:solidFill>
                <a:effectLst/>
                <a:latin typeface="+mn-lt"/>
                <a:ea typeface="+mn-ea"/>
                <a:cs typeface="+mn-cs"/>
              </a:rPr>
              <a:t>Seafood is good for your health. The U.S. is the third largest consumer of seafood in the world. Americans consume 15 pounds of seafood per person per year, which is good news because seafood is a healthy source of protein, vitamins and minerals. That’s why the USDA recommends eating it twice a week.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It’s healthy for the economy. Commercial, sport and subsistence fisheries contribute significantly to the local and national economy. In 2011 seafood harvested by U.S. fishermen at ports in the 50 states were valued at $5.3 billion. The U.S. is the largest importer of seafood in the world, valued at over $16.6 billion, and the fifth largest exporter of seafood in the world, valued at over $5.4 billion. The seafood industry provides employment opportunities for many people, especially in coastal</a:t>
            </a:r>
            <a:r>
              <a:rPr lang="en-US" sz="1200" kern="1200" baseline="0" dirty="0" smtClean="0">
                <a:solidFill>
                  <a:schemeClr val="tx1"/>
                </a:solidFill>
                <a:effectLst/>
                <a:latin typeface="+mn-lt"/>
                <a:ea typeface="+mn-ea"/>
                <a:cs typeface="+mn-cs"/>
              </a:rPr>
              <a:t> regions like San Diego/California.</a:t>
            </a:r>
          </a:p>
          <a:p>
            <a:endParaRPr lang="en-US" sz="1200" kern="1200" baseline="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Sustainable Seafood: It’s all about balance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Conserving our natural resources, whether on land or at sea, is something we are all concerned about. For this reason, laws were created that ensure these resources are available for future generations. The Magnuson-Stevens Fishery Conservation and Management Act (MSA) is the principle law governing U.S. marine fisheries. The MSA mandates that NOAA Fisheries limit the amount of fish harvested to prevent or end overfishing. Limiting the amount of fish harvested may sound easy but it is a challenging balancing act. Factors like the need for jobs and food are considered as well as ensuring healthy fish populations and ecosystems.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Fortunately, there is a process that brings in a team of people such as scientists, fishermen, resource managers, tribes and citizens to work together in what are called Fishery Management Councils. At Council meetings scientists give their recommendation for a harvest limit and then others can discuss whether that number should be lowered based on economic, social or environmental factors. If any one of these things is out of balance, then a fishery could be considered unsustainable.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9B998F-1824-C846-AF8C-EEE67AF7ECCC}" type="slidenum">
              <a:rPr lang="en-US" smtClean="0"/>
              <a:t>3</a:t>
            </a:fld>
            <a:endParaRPr lang="en-US"/>
          </a:p>
        </p:txBody>
      </p:sp>
    </p:spTree>
    <p:extLst>
      <p:ext uri="{BB962C8B-B14F-4D97-AF65-F5344CB8AC3E}">
        <p14:creationId xmlns:p14="http://schemas.microsoft.com/office/powerpoint/2010/main" val="3404762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design to generate a discussion of why the student’s think we should raise white </a:t>
            </a:r>
            <a:r>
              <a:rPr lang="en-US" baseline="0" dirty="0" err="1" smtClean="0"/>
              <a:t>seabass</a:t>
            </a:r>
            <a:r>
              <a:rPr lang="en-US" baseline="0" dirty="0" smtClean="0"/>
              <a:t>.  There are no right or wrong answers. </a:t>
            </a:r>
          </a:p>
          <a:p>
            <a:endParaRPr lang="en-US" baseline="0" dirty="0" smtClean="0"/>
          </a:p>
          <a:p>
            <a:r>
              <a:rPr lang="en-US" baseline="0" dirty="0" smtClean="0"/>
              <a:t>This discussion may bring out some possible misconceptions (e.g. “so we can eat them”). </a:t>
            </a:r>
          </a:p>
          <a:p>
            <a:endParaRPr lang="en-US" baseline="0" dirty="0" smtClean="0"/>
          </a:p>
          <a:p>
            <a:r>
              <a:rPr lang="en-US" baseline="0" dirty="0" smtClean="0"/>
              <a:t>(notes for teacher to present)</a:t>
            </a:r>
          </a:p>
          <a:p>
            <a:r>
              <a:rPr lang="en-US" sz="1200" kern="1200" dirty="0" smtClean="0">
                <a:solidFill>
                  <a:schemeClr val="tx1"/>
                </a:solidFill>
                <a:effectLst/>
                <a:latin typeface="+mn-lt"/>
                <a:ea typeface="+mn-ea"/>
                <a:cs typeface="+mn-cs"/>
              </a:rPr>
              <a:t>Fish is an important worldwide</a:t>
            </a:r>
            <a:r>
              <a:rPr lang="en-US" sz="1200" kern="1200" baseline="0" dirty="0" smtClean="0">
                <a:solidFill>
                  <a:schemeClr val="tx1"/>
                </a:solidFill>
                <a:effectLst/>
                <a:latin typeface="+mn-lt"/>
                <a:ea typeface="+mn-ea"/>
                <a:cs typeface="+mn-cs"/>
              </a:rPr>
              <a:t> for food and providing jobs in coastal regions. </a:t>
            </a:r>
            <a:r>
              <a:rPr lang="en-US" sz="1200" kern="1200" dirty="0" smtClean="0">
                <a:solidFill>
                  <a:schemeClr val="tx1"/>
                </a:solidFill>
                <a:effectLst/>
                <a:latin typeface="+mn-lt"/>
                <a:ea typeface="+mn-ea"/>
                <a:cs typeface="+mn-cs"/>
              </a:rPr>
              <a:t> Billions of people,</a:t>
            </a:r>
            <a:r>
              <a:rPr lang="en-US" sz="1200" kern="1200" baseline="0" dirty="0" smtClean="0">
                <a:solidFill>
                  <a:schemeClr val="tx1"/>
                </a:solidFill>
                <a:effectLst/>
                <a:latin typeface="+mn-lt"/>
                <a:ea typeface="+mn-ea"/>
                <a:cs typeface="+mn-cs"/>
              </a:rPr>
              <a:t> especially in developing coastal regions, rely on fish for</a:t>
            </a:r>
            <a:r>
              <a:rPr lang="en-US" sz="1200" kern="1200" dirty="0" smtClean="0">
                <a:solidFill>
                  <a:schemeClr val="tx1"/>
                </a:solidFill>
                <a:effectLst/>
                <a:latin typeface="+mn-lt"/>
                <a:ea typeface="+mn-ea"/>
                <a:cs typeface="+mn-cs"/>
              </a:rPr>
              <a:t> essential nutrients, including high quality protein and a wide variety of vitamins and minerals.  Fatty acids in fish have been found to be vital to normal brain development of unborn and infants.  Up until the early to mid-1900s, many people considered the world’s oceans to be limitless. They believed the oceans would be able to produce enough fish to feed the growing human population.  Today, however, we know the opposite to be true.  The oceans are not limitless, but instead are very vulnerable to overfishing.  </a:t>
            </a:r>
          </a:p>
          <a:p>
            <a:r>
              <a:rPr lang="en-US" sz="1200" kern="1200" dirty="0" smtClean="0">
                <a:solidFill>
                  <a:schemeClr val="tx1"/>
                </a:solidFill>
                <a:effectLst/>
                <a:latin typeface="+mn-lt"/>
                <a:ea typeface="+mn-ea"/>
                <a:cs typeface="+mn-cs"/>
              </a:rPr>
              <a:t>	Overfishing is the act of removing fish from the environment at a rater faster than the species can naturally replace themselves.  One of the earliest and most devastating occurrences of overfishing took place in the 1800s, when humans decimated the whale populations.  By the mid-1900s, overfishing contributed to the catastrophic declines in Atlantic cod, herring and California’s sardine (to name a few).  This was followed by the collapse of many more highly desirable species like orange </a:t>
            </a:r>
            <a:r>
              <a:rPr lang="en-US" sz="1200" kern="1200" dirty="0" err="1" smtClean="0">
                <a:solidFill>
                  <a:schemeClr val="tx1"/>
                </a:solidFill>
                <a:effectLst/>
                <a:latin typeface="+mn-lt"/>
                <a:ea typeface="+mn-ea"/>
                <a:cs typeface="+mn-cs"/>
              </a:rPr>
              <a:t>roughy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Chilaean</a:t>
            </a:r>
            <a:r>
              <a:rPr lang="en-US" sz="1200" kern="1200" dirty="0" smtClean="0">
                <a:solidFill>
                  <a:schemeClr val="tx1"/>
                </a:solidFill>
                <a:effectLst/>
                <a:latin typeface="+mn-lt"/>
                <a:ea typeface="+mn-ea"/>
                <a:cs typeface="+mn-cs"/>
              </a:rPr>
              <a:t> sea bass, and Bluefin tuna.  By 2003, a scientific report estimated that industrial fishing had reduced large ocean fish to just 10 percent of their pre-industrial population sizes.  Yet, there is hope.  There are success stories and high school students can do something to help!</a:t>
            </a:r>
          </a:p>
          <a:p>
            <a:r>
              <a:rPr lang="en-US" baseline="0" dirty="0" smtClean="0"/>
              <a:t>Raising white </a:t>
            </a:r>
            <a:r>
              <a:rPr lang="en-US" baseline="0" dirty="0" err="1" smtClean="0"/>
              <a:t>seabass</a:t>
            </a:r>
            <a:r>
              <a:rPr lang="en-US" baseline="0" dirty="0" smtClean="0"/>
              <a:t> in the classroom is one of these success stories. This </a:t>
            </a:r>
            <a:r>
              <a:rPr lang="en-US" baseline="0" dirty="0" err="1" smtClean="0"/>
              <a:t>powerpoint</a:t>
            </a:r>
            <a:r>
              <a:rPr lang="en-US" baseline="0" dirty="0" smtClean="0"/>
              <a:t> will help to explain why.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1491326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is an introduction to the “target species” being used in this lesson. </a:t>
            </a:r>
          </a:p>
          <a:p>
            <a:endParaRPr lang="en-US" baseline="0" dirty="0" smtClean="0"/>
          </a:p>
          <a:p>
            <a:endParaRPr lang="en-US" baseline="0" dirty="0" smtClean="0"/>
          </a:p>
          <a:p>
            <a:r>
              <a:rPr lang="en-US" baseline="0" dirty="0" smtClean="0"/>
              <a:t>Image: W. Jones</a:t>
            </a:r>
          </a:p>
          <a:p>
            <a:endParaRPr lang="en-US" baseline="0" dirty="0" smtClean="0"/>
          </a:p>
          <a:p>
            <a:r>
              <a:rPr lang="en-US" baseline="0" dirty="0" smtClean="0"/>
              <a:t>(notes for teacher to present)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\White </a:t>
            </a:r>
            <a:r>
              <a:rPr lang="en-US" baseline="0" dirty="0" err="1" smtClean="0"/>
              <a:t>Seabass</a:t>
            </a:r>
            <a:r>
              <a:rPr lang="en-US" baseline="0" dirty="0" smtClean="0"/>
              <a:t> are a highly desirable sport fish caught off the coast of California. Teacher can ask the students if anyone has ever fished for or eaten white </a:t>
            </a:r>
            <a:r>
              <a:rPr lang="en-US" baseline="0" dirty="0" err="1" smtClean="0"/>
              <a:t>seabass</a:t>
            </a: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Atractoscion</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nobilis</a:t>
            </a:r>
            <a:r>
              <a:rPr lang="en-US" sz="1200" kern="1200" dirty="0" smtClean="0">
                <a:solidFill>
                  <a:schemeClr val="tx1"/>
                </a:solidFill>
                <a:effectLst/>
                <a:latin typeface="+mn-lt"/>
                <a:ea typeface="+mn-ea"/>
                <a:cs typeface="+mn-cs"/>
              </a:rPr>
              <a:t>) is the largest member of the Sciaenid (croaker) family found in California waters. Seven species of croakers (Family </a:t>
            </a:r>
            <a:r>
              <a:rPr lang="en-US" sz="1200" kern="1200" dirty="0" err="1" smtClean="0">
                <a:solidFill>
                  <a:schemeClr val="tx1"/>
                </a:solidFill>
                <a:effectLst/>
                <a:latin typeface="+mn-lt"/>
                <a:ea typeface="+mn-ea"/>
                <a:cs typeface="+mn-cs"/>
              </a:rPr>
              <a:t>Sciaenidae</a:t>
            </a:r>
            <a:r>
              <a:rPr lang="en-US" sz="1200" kern="1200" dirty="0" smtClean="0">
                <a:solidFill>
                  <a:schemeClr val="tx1"/>
                </a:solidFill>
                <a:effectLst/>
                <a:latin typeface="+mn-lt"/>
                <a:ea typeface="+mn-ea"/>
                <a:cs typeface="+mn-cs"/>
              </a:rPr>
              <a:t>) are native to the West Coast of the United States and off Baja California (Collins 1981). As a group, croakers exhibit strong estuarine ties during all or part of their lifecycle (Weinstein 1981). Most croakers emit sounds, which have been variously described as ‘drumming’, ‘croaking’, ‘grunting’, ‘snoring’, ‘bellowing’, ‘purring’, ‘buzzing’ and ‘whistling’ (Welsh and </a:t>
            </a:r>
            <a:r>
              <a:rPr lang="en-US" sz="1200" kern="1200" dirty="0" err="1" smtClean="0">
                <a:solidFill>
                  <a:schemeClr val="tx1"/>
                </a:solidFill>
                <a:effectLst/>
                <a:latin typeface="+mn-lt"/>
                <a:ea typeface="+mn-ea"/>
                <a:cs typeface="+mn-cs"/>
              </a:rPr>
              <a:t>Breder</a:t>
            </a:r>
            <a:r>
              <a:rPr lang="en-US" sz="1200" kern="1200" dirty="0" smtClean="0">
                <a:solidFill>
                  <a:schemeClr val="tx1"/>
                </a:solidFill>
                <a:effectLst/>
                <a:latin typeface="+mn-lt"/>
                <a:ea typeface="+mn-ea"/>
                <a:cs typeface="+mn-cs"/>
              </a:rPr>
              <a:t> 1923).  These sounds are produced by vibrations of the swim bladder. The adult sea bass spends most of its life traveling in schools in the open ocean. It returns to shallow coastal regions in the spring to spawn in the kelp beds off the western coast of the United States. </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range over the continental shelf of the Eastern North Pacific Ocean from Juneau, Alaska, to Magdalena Bay, Baja California, Mexico</a:t>
            </a:r>
            <a:r>
              <a:rPr lang="en-US" dirty="0" smtClean="0">
                <a:effectLst/>
              </a:rPr>
              <a: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slide is an introduction to the general “problem” with the white </a:t>
            </a:r>
            <a:r>
              <a:rPr lang="en-US" baseline="0" dirty="0" err="1" smtClean="0"/>
              <a:t>seabass</a:t>
            </a:r>
            <a:r>
              <a:rPr lang="en-US" baseline="0" dirty="0" smtClean="0"/>
              <a:t> fishery. This problem is that they have been overfished in the past and, currently, it is</a:t>
            </a:r>
            <a:r>
              <a:rPr lang="en-US" b="0" baseline="0" dirty="0" smtClean="0"/>
              <a:t> </a:t>
            </a:r>
            <a:r>
              <a:rPr lang="en-US" sz="1200" b="0" kern="1200" dirty="0" smtClean="0">
                <a:solidFill>
                  <a:schemeClr val="tx1"/>
                </a:solidFill>
                <a:effectLst/>
                <a:latin typeface="+mn-lt"/>
                <a:ea typeface="+mn-ea"/>
                <a:cs typeface="+mn-cs"/>
              </a:rPr>
              <a:t>difficult to determine whether or not current fishing is at sustainable levels.</a:t>
            </a:r>
          </a:p>
          <a:p>
            <a:endParaRPr lang="en-US" baseline="0" dirty="0" smtClean="0"/>
          </a:p>
          <a:p>
            <a:r>
              <a:rPr lang="en-US" baseline="0" dirty="0" smtClean="0"/>
              <a:t>(note for teacher to present)</a:t>
            </a:r>
          </a:p>
          <a:p>
            <a:r>
              <a:rPr lang="en-US" baseline="0" dirty="0" smtClean="0"/>
              <a:t>Commercial white </a:t>
            </a:r>
            <a:r>
              <a:rPr lang="en-US" baseline="0" dirty="0" err="1" smtClean="0"/>
              <a:t>seabass</a:t>
            </a:r>
            <a:r>
              <a:rPr lang="en-US" baseline="0" dirty="0" smtClean="0"/>
              <a:t> landings in California waters from 1936 – 2005. Year on the x-axis and metric tons of fish caught (</a:t>
            </a:r>
            <a:r>
              <a:rPr lang="en-US" baseline="0" dirty="0" err="1" smtClean="0"/>
              <a:t>mt</a:t>
            </a:r>
            <a:r>
              <a:rPr lang="en-US" baseline="0" dirty="0" smtClean="0"/>
              <a:t>) on the y-axis. </a:t>
            </a:r>
            <a:r>
              <a:rPr lang="en-US" sz="1200" kern="1200" dirty="0" smtClean="0">
                <a:solidFill>
                  <a:schemeClr val="tx1"/>
                </a:solidFill>
                <a:effectLst/>
                <a:latin typeface="+mn-lt"/>
                <a:ea typeface="+mn-ea"/>
                <a:cs typeface="+mn-cs"/>
              </a:rPr>
              <a:t>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catches peaked during the 1940-1960s and declined through the 1970s, 1980s and most of the 1990s due to changing ocean conditions and overfishing.  Although a current stock assessment has not been done for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there are indications that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population in California is recovering from low levels seen in the 1970s, 1980s, and most of the 1990s. It appears that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may be entering a pattern similar to the 1940s, where abundance increased following a shift from a period of warmer to colder ocean waters, which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prefer. In addition to increased catches of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there has been a steady increase in the size of fish taken. For example, the weight of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caught by the recreational fishery averaged about 2.4 kilograms (5 </a:t>
            </a:r>
            <a:r>
              <a:rPr lang="en-US" sz="1200" kern="1200" dirty="0" err="1" smtClean="0">
                <a:solidFill>
                  <a:schemeClr val="tx1"/>
                </a:solidFill>
                <a:effectLst/>
                <a:latin typeface="+mn-lt"/>
                <a:ea typeface="+mn-ea"/>
                <a:cs typeface="+mn-cs"/>
              </a:rPr>
              <a:t>lbs</a:t>
            </a:r>
            <a:r>
              <a:rPr lang="en-US" sz="1200" kern="1200" dirty="0" smtClean="0">
                <a:solidFill>
                  <a:schemeClr val="tx1"/>
                </a:solidFill>
                <a:effectLst/>
                <a:latin typeface="+mn-lt"/>
                <a:ea typeface="+mn-ea"/>
                <a:cs typeface="+mn-cs"/>
              </a:rPr>
              <a:t>) in the 1980s but increased to 6.2 kilograms (14 </a:t>
            </a:r>
            <a:r>
              <a:rPr lang="en-US" sz="1200" kern="1200" dirty="0" err="1" smtClean="0">
                <a:solidFill>
                  <a:schemeClr val="tx1"/>
                </a:solidFill>
                <a:effectLst/>
                <a:latin typeface="+mn-lt"/>
                <a:ea typeface="+mn-ea"/>
                <a:cs typeface="+mn-cs"/>
              </a:rPr>
              <a:t>lbs</a:t>
            </a:r>
            <a:r>
              <a:rPr lang="en-US" sz="1200" kern="1200" dirty="0" smtClean="0">
                <a:solidFill>
                  <a:schemeClr val="tx1"/>
                </a:solidFill>
                <a:effectLst/>
                <a:latin typeface="+mn-lt"/>
                <a:ea typeface="+mn-ea"/>
                <a:cs typeface="+mn-cs"/>
              </a:rPr>
              <a:t>) in the 1990s.</a:t>
            </a:r>
            <a:r>
              <a:rPr lang="en-US" sz="1200" kern="1200" baseline="0" dirty="0" smtClean="0">
                <a:solidFill>
                  <a:schemeClr val="tx1"/>
                </a:solidFill>
                <a:effectLst/>
                <a:latin typeface="+mn-lt"/>
                <a:ea typeface="+mn-ea"/>
                <a:cs typeface="+mn-cs"/>
              </a:rPr>
              <a:t>  </a:t>
            </a:r>
            <a:r>
              <a:rPr lang="en-US" baseline="0" dirty="0" smtClean="0"/>
              <a:t>The arrow represents the first real regulations on the commercial fishery. The point of showing this is to illustrate that the white </a:t>
            </a:r>
            <a:r>
              <a:rPr lang="en-US" baseline="0" dirty="0" err="1" smtClean="0"/>
              <a:t>seabass</a:t>
            </a:r>
            <a:r>
              <a:rPr lang="en-US" baseline="0" dirty="0" smtClean="0"/>
              <a:t> was overfished and the only after regulations were put in place did the population start to increase again. </a:t>
            </a:r>
          </a:p>
          <a:p>
            <a:endParaRPr lang="en-US" baseline="0" dirty="0" smtClean="0"/>
          </a:p>
          <a:p>
            <a:r>
              <a:rPr lang="en-US" b="1" baseline="0" dirty="0" smtClean="0"/>
              <a:t>Additional information for the teacher to present: </a:t>
            </a:r>
          </a:p>
          <a:p>
            <a:r>
              <a:rPr lang="en-US" sz="1200" kern="1200" dirty="0" smtClean="0">
                <a:solidFill>
                  <a:schemeClr val="tx1"/>
                </a:solidFill>
                <a:effectLst/>
                <a:latin typeface="+mn-lt"/>
                <a:ea typeface="+mn-ea"/>
                <a:cs typeface="+mn-cs"/>
              </a:rPr>
              <a:t>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which are targeted by both recreational and commercial fisheries, have great economic and intrinsic value to the people of California. The fisheries for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have existed since the late 1800s, but increased fishing pressure, oceanographic fluctuations, and habitat degradation have resulted in reductions of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populations</a:t>
            </a:r>
            <a:r>
              <a:rPr lang="en-US" sz="1200" kern="1200" baseline="0" dirty="0" smtClean="0">
                <a:solidFill>
                  <a:schemeClr val="tx1"/>
                </a:solidFill>
                <a:effectLst/>
                <a:latin typeface="+mn-lt"/>
                <a:ea typeface="+mn-ea"/>
                <a:cs typeface="+mn-cs"/>
              </a:rPr>
              <a:t> (see graph above – major decline from the 1960s to 1980s).</a:t>
            </a:r>
            <a:endParaRPr lang="en-US" sz="1200" kern="120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During the late 1980s and early 1990s, concern over the decline in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landings and conflict between recreational and commercial fishermen over this resource lead concerned citizens to ask the Legislature for management improvements. The resulting legislation required the development of a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fisheries management plan (WSFMP), which was developed in 1995. The plan was adopted by the Fish and Game Commission (Commission) in 1996; however, no regulations were adopted at that time, so the plan was not implemented.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1998, the Marine Life Management Act (MLMA) was enacted and changed the way in which recreational and commercial fisheries are managed in the State of California. Under MLMA, the Commission was granted authority to regulate specific commercial fisheries, including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fishery.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the 1980s, a stock enhancement program also</a:t>
            </a:r>
            <a:r>
              <a:rPr lang="en-US" sz="1200" kern="1200" baseline="0" dirty="0" smtClean="0">
                <a:solidFill>
                  <a:schemeClr val="tx1"/>
                </a:solidFill>
                <a:effectLst/>
                <a:latin typeface="+mn-lt"/>
                <a:ea typeface="+mn-ea"/>
                <a:cs typeface="+mn-cs"/>
              </a:rPr>
              <a:t> started, where </a:t>
            </a:r>
            <a:r>
              <a:rPr lang="en-US" sz="1200" kern="1200" baseline="0" dirty="0" err="1" smtClean="0">
                <a:solidFill>
                  <a:schemeClr val="tx1"/>
                </a:solidFill>
                <a:effectLst/>
                <a:latin typeface="+mn-lt"/>
                <a:ea typeface="+mn-ea"/>
                <a:cs typeface="+mn-cs"/>
              </a:rPr>
              <a:t>Hubbs-Seaworld</a:t>
            </a:r>
            <a:r>
              <a:rPr lang="en-US" sz="1200" kern="1200" baseline="0" dirty="0" smtClean="0">
                <a:solidFill>
                  <a:schemeClr val="tx1"/>
                </a:solidFill>
                <a:effectLst/>
                <a:latin typeface="+mn-lt"/>
                <a:ea typeface="+mn-ea"/>
                <a:cs typeface="+mn-cs"/>
              </a:rPr>
              <a:t> Research Institute started releasing juvenile white-</a:t>
            </a:r>
            <a:r>
              <a:rPr lang="en-US" sz="1200" kern="1200" baseline="0" dirty="0" err="1" smtClean="0">
                <a:solidFill>
                  <a:schemeClr val="tx1"/>
                </a:solidFill>
                <a:effectLst/>
                <a:latin typeface="+mn-lt"/>
                <a:ea typeface="+mn-ea"/>
                <a:cs typeface="+mn-cs"/>
              </a:rPr>
              <a:t>seabass</a:t>
            </a:r>
            <a:r>
              <a:rPr lang="en-US" sz="1200" kern="1200" baseline="0" dirty="0" smtClean="0">
                <a:solidFill>
                  <a:schemeClr val="tx1"/>
                </a:solidFill>
                <a:effectLst/>
                <a:latin typeface="+mn-lt"/>
                <a:ea typeface="+mn-ea"/>
                <a:cs typeface="+mn-cs"/>
              </a:rPr>
              <a:t> that had been reared from eggs back into the wild (more details on this later).</a:t>
            </a:r>
          </a:p>
          <a:p>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Problem Statement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knowledge of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population dynamics and the role this species plays in the </a:t>
            </a:r>
            <a:r>
              <a:rPr lang="en-US" sz="1200" kern="1200" dirty="0" err="1" smtClean="0">
                <a:solidFill>
                  <a:schemeClr val="tx1"/>
                </a:solidFill>
                <a:effectLst/>
                <a:latin typeface="+mn-lt"/>
                <a:ea typeface="+mn-ea"/>
                <a:cs typeface="+mn-cs"/>
              </a:rPr>
              <a:t>nearshore</a:t>
            </a:r>
            <a:r>
              <a:rPr lang="en-US" sz="1200" kern="1200" dirty="0" smtClean="0">
                <a:solidFill>
                  <a:schemeClr val="tx1"/>
                </a:solidFill>
                <a:effectLst/>
                <a:latin typeface="+mn-lt"/>
                <a:ea typeface="+mn-ea"/>
                <a:cs typeface="+mn-cs"/>
              </a:rPr>
              <a:t> ecosystem is limited.  Further, there is an urgent need to acquire essential fisheries information, which can only be obtained gradually, over a period of several years, and at a considerable cost.  As a result, management decisions have lagged behind the development of the fishery and it is </a:t>
            </a:r>
            <a:r>
              <a:rPr lang="en-US" sz="1200" b="1" kern="1200" dirty="0" smtClean="0">
                <a:solidFill>
                  <a:schemeClr val="tx1"/>
                </a:solidFill>
                <a:effectLst/>
                <a:latin typeface="+mn-lt"/>
                <a:ea typeface="+mn-ea"/>
                <a:cs typeface="+mn-cs"/>
              </a:rPr>
              <a:t>difficult to determine whether or not current fishing is at sustainable levels. </a:t>
            </a:r>
          </a:p>
          <a:p>
            <a:endParaRPr lang="en-US" sz="1200" kern="120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Information and graph from: </a:t>
            </a:r>
            <a:r>
              <a:rPr lang="en-US" sz="1200" b="1" kern="1200" dirty="0" smtClean="0">
                <a:solidFill>
                  <a:schemeClr val="tx1"/>
                </a:solidFill>
                <a:effectLst/>
                <a:latin typeface="+mn-lt"/>
                <a:ea typeface="+mn-ea"/>
                <a:cs typeface="+mn-cs"/>
              </a:rPr>
              <a:t> </a:t>
            </a:r>
          </a:p>
          <a:p>
            <a:r>
              <a:rPr lang="en-US" sz="1200" b="0" kern="1200" dirty="0" smtClean="0">
                <a:solidFill>
                  <a:schemeClr val="tx1"/>
                </a:solidFill>
                <a:effectLst/>
                <a:latin typeface="+mn-lt"/>
                <a:ea typeface="+mn-ea"/>
                <a:cs typeface="+mn-cs"/>
              </a:rPr>
              <a:t>California Department of Fish and Game. White </a:t>
            </a:r>
            <a:r>
              <a:rPr lang="en-US" sz="1200" b="0" kern="1200" dirty="0" err="1" smtClean="0">
                <a:solidFill>
                  <a:schemeClr val="tx1"/>
                </a:solidFill>
                <a:effectLst/>
                <a:latin typeface="+mn-lt"/>
                <a:ea typeface="+mn-ea"/>
                <a:cs typeface="+mn-cs"/>
              </a:rPr>
              <a:t>Seabass</a:t>
            </a:r>
            <a:r>
              <a:rPr lang="en-US" sz="1200" b="0" kern="1200" dirty="0" smtClean="0">
                <a:solidFill>
                  <a:schemeClr val="tx1"/>
                </a:solidFill>
                <a:effectLst/>
                <a:latin typeface="+mn-lt"/>
                <a:ea typeface="+mn-ea"/>
                <a:cs typeface="+mn-cs"/>
              </a:rPr>
              <a:t> Fishery Management Plan. 2002.</a:t>
            </a:r>
            <a:r>
              <a:rPr lang="en-US" sz="1200" b="0" kern="1200" baseline="0" dirty="0" smtClean="0">
                <a:solidFill>
                  <a:schemeClr val="tx1"/>
                </a:solidFill>
                <a:effectLst/>
                <a:latin typeface="+mn-lt"/>
                <a:ea typeface="+mn-ea"/>
                <a:cs typeface="+mn-cs"/>
              </a:rPr>
              <a:t> State of California Resources Agency. </a:t>
            </a:r>
            <a:endParaRPr lang="en-US" sz="1200" b="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to hatchery</a:t>
            </a:r>
            <a:r>
              <a:rPr lang="en-US" baseline="0" dirty="0" smtClean="0"/>
              <a:t> slide. </a:t>
            </a:r>
          </a:p>
          <a:p>
            <a:endParaRPr lang="en-US" baseline="0" dirty="0" smtClean="0"/>
          </a:p>
          <a:p>
            <a:r>
              <a:rPr lang="en-US" baseline="0" dirty="0" smtClean="0"/>
              <a:t>The connection with previous slides is that hatcheries can help fish populations that are in trouble, such as the white </a:t>
            </a:r>
            <a:r>
              <a:rPr lang="en-US" baseline="0" dirty="0" err="1" smtClean="0"/>
              <a:t>seabass</a:t>
            </a:r>
            <a:r>
              <a:rPr lang="en-US" baseline="0" dirty="0" smtClean="0"/>
              <a:t>.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(Notes for teacher to</a:t>
            </a:r>
            <a:r>
              <a:rPr lang="en-US" baseline="0" dirty="0" smtClean="0"/>
              <a:t> present)</a:t>
            </a:r>
            <a:br>
              <a:rPr lang="en-US" baseline="0" dirty="0" smtClean="0"/>
            </a:br>
            <a:r>
              <a:rPr lang="en-US" sz="1200" kern="1200" dirty="0" smtClean="0">
                <a:solidFill>
                  <a:schemeClr val="tx1"/>
                </a:solidFill>
                <a:effectLst/>
                <a:latin typeface="+mn-lt"/>
                <a:ea typeface="+mn-ea"/>
                <a:cs typeface="+mn-cs"/>
              </a:rPr>
              <a:t>What is a hatchery?</a:t>
            </a:r>
            <a:r>
              <a:rPr lang="en-US"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a:t>
            </a:r>
            <a:r>
              <a:rPr lang="en-US" baseline="0" dirty="0" smtClean="0"/>
              <a:t> hatchery is </a:t>
            </a:r>
            <a:r>
              <a:rPr lang="en-US" dirty="0" smtClean="0"/>
              <a:t>where fish species such as salmon, white </a:t>
            </a:r>
            <a:r>
              <a:rPr lang="en-US" dirty="0" err="1" smtClean="0"/>
              <a:t>seabass</a:t>
            </a:r>
            <a:r>
              <a:rPr lang="en-US" dirty="0" smtClean="0"/>
              <a:t>, trout, bass, and catfish are hatched, raised and then released to enhance natural populations.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sz="1200" kern="1200" dirty="0" smtClean="0">
                <a:solidFill>
                  <a:schemeClr val="tx1"/>
                </a:solidFill>
                <a:effectLst/>
                <a:latin typeface="+mn-lt"/>
                <a:ea typeface="+mn-ea"/>
                <a:cs typeface="+mn-cs"/>
              </a:rPr>
              <a:t>Why are hatcheries important?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Fisheries managers nationwide acknowledge hatcheries as valuable tools for the preservation of our nation’s fish resources. Fish are stocked for several reasons. Some are stocked to enhance recreational or commercial fishing, to restore native species to waters they formerly occupied, or to help a declining population. </a:t>
            </a:r>
            <a:r>
              <a:rPr lang="en-US" dirty="0" smtClean="0"/>
              <a:t>Hatcheries</a:t>
            </a:r>
            <a:r>
              <a:rPr lang="en-US" baseline="0" dirty="0" smtClean="0"/>
              <a:t> can counter </a:t>
            </a:r>
            <a:r>
              <a:rPr lang="en-US" dirty="0" smtClean="0"/>
              <a:t>overfishing by by</a:t>
            </a:r>
            <a:r>
              <a:rPr lang="en-US" baseline="0" dirty="0" smtClean="0"/>
              <a:t> </a:t>
            </a:r>
            <a:r>
              <a:rPr lang="en-US" dirty="0" smtClean="0"/>
              <a:t>enhancing natural populations.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1459293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This</a:t>
            </a:r>
            <a:r>
              <a:rPr lang="en-US" b="0" baseline="0" dirty="0" smtClean="0"/>
              <a:t> slide is to illustrate the efforts being made to help the white </a:t>
            </a:r>
            <a:r>
              <a:rPr lang="en-US" b="0" baseline="0" dirty="0" err="1" smtClean="0"/>
              <a:t>seabass</a:t>
            </a:r>
            <a:r>
              <a:rPr lang="en-US" b="0" baseline="0" dirty="0" smtClean="0"/>
              <a:t> population recover.  HSWRI started a stock enhancement program in the 1980s to raise white </a:t>
            </a:r>
            <a:r>
              <a:rPr lang="en-US" b="0" baseline="0" dirty="0" err="1" smtClean="0"/>
              <a:t>seabass</a:t>
            </a:r>
            <a:r>
              <a:rPr lang="en-US" b="0" baseline="0" dirty="0" smtClean="0"/>
              <a:t> and release them in the wild to increase the population size. </a:t>
            </a:r>
          </a:p>
          <a:p>
            <a:endParaRPr lang="en-US" b="0" baseline="0" dirty="0" smtClean="0"/>
          </a:p>
          <a:p>
            <a:r>
              <a:rPr lang="en-US" b="1" dirty="0" smtClean="0"/>
              <a:t>HSWRI</a:t>
            </a:r>
            <a:r>
              <a:rPr lang="en-US" b="1" baseline="0" dirty="0" smtClean="0"/>
              <a:t> </a:t>
            </a:r>
            <a:r>
              <a:rPr lang="en-US" b="0" baseline="0" dirty="0" smtClean="0"/>
              <a:t>contact for white </a:t>
            </a:r>
            <a:r>
              <a:rPr lang="en-US" b="0" baseline="0" dirty="0" err="1" smtClean="0"/>
              <a:t>seabass</a:t>
            </a:r>
            <a:r>
              <a:rPr lang="en-US" b="0" baseline="0" dirty="0" smtClean="0"/>
              <a:t> in the classroom program: Mike Shane - </a:t>
            </a:r>
            <a:r>
              <a:rPr lang="en-US" b="0" baseline="0" dirty="0" err="1" smtClean="0"/>
              <a:t>MShane@hswri.org</a:t>
            </a:r>
            <a:endParaRPr lang="en-US" b="0" baseline="0" dirty="0" smtClean="0"/>
          </a:p>
          <a:p>
            <a:r>
              <a:rPr lang="en-US" b="0" baseline="0" dirty="0" smtClean="0"/>
              <a:t>Also see the “Raising White </a:t>
            </a:r>
            <a:r>
              <a:rPr lang="en-US" b="0" baseline="0" dirty="0" err="1" smtClean="0"/>
              <a:t>Seabass</a:t>
            </a:r>
            <a:r>
              <a:rPr lang="en-US" b="0" baseline="0" dirty="0" smtClean="0"/>
              <a:t>” word document for additional information.</a:t>
            </a:r>
            <a:endParaRPr lang="en-US" b="1" dirty="0" smtClean="0"/>
          </a:p>
          <a:p>
            <a:endParaRPr lang="en-US" b="1" dirty="0" smtClean="0"/>
          </a:p>
          <a:p>
            <a:r>
              <a:rPr lang="en-US" b="0" dirty="0" smtClean="0"/>
              <a:t>(Notes</a:t>
            </a:r>
            <a:r>
              <a:rPr lang="en-US" b="0" baseline="0" dirty="0" smtClean="0"/>
              <a:t> for teacher to present)</a:t>
            </a:r>
            <a:endParaRPr lang="en-US" b="0" dirty="0" smtClean="0"/>
          </a:p>
          <a:p>
            <a:r>
              <a:rPr lang="en-US" dirty="0" smtClean="0"/>
              <a:t>Stock enhancement is the rearing of aquatic organisms during part of their life cycle for subsequent release in open waters to replenish natural populations. It is an important tool for sustainable fisheries management. The most famous</a:t>
            </a:r>
            <a:r>
              <a:rPr lang="en-US" baseline="0" dirty="0" smtClean="0"/>
              <a:t> stock enhancement program is that of Salmon, however, hundreds exist world-wide.</a:t>
            </a:r>
            <a:r>
              <a:rPr lang="en-US" dirty="0" smtClean="0"/>
              <a:t> Stock enhancement of both inland and coastal fisheries is a complex undertaking and requires significant scientific knowledge in a diverse array of fields, high levels of several technological skills, and finally sensitive application to put it into practice. </a:t>
            </a:r>
          </a:p>
          <a:p>
            <a:endParaRPr lang="en-US" dirty="0" smtClean="0"/>
          </a:p>
          <a:p>
            <a:r>
              <a:rPr lang="en-US" dirty="0" smtClean="0"/>
              <a:t>Aquaculture research projects at HSWRI all have the highest goal in common - to feed people by making the best use of ocean resources and to replenish those resources. Raising</a:t>
            </a:r>
            <a:r>
              <a:rPr lang="en-US" baseline="0" dirty="0" smtClean="0"/>
              <a:t> white </a:t>
            </a:r>
            <a:r>
              <a:rPr lang="en-US" baseline="0" dirty="0" err="1" smtClean="0"/>
              <a:t>seabass</a:t>
            </a:r>
            <a:r>
              <a:rPr lang="en-US" baseline="0" dirty="0" smtClean="0"/>
              <a:t> helps achieve this goal.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program got started in the early 1980s, when white</a:t>
            </a:r>
            <a:r>
              <a:rPr lang="en-US" baseline="0" dirty="0" smtClean="0"/>
              <a:t> </a:t>
            </a:r>
            <a:r>
              <a:rPr lang="en-US" baseline="0" dirty="0" err="1" smtClean="0"/>
              <a:t>seabass</a:t>
            </a:r>
            <a:r>
              <a:rPr lang="en-US" baseline="0" dirty="0" smtClean="0"/>
              <a:t> catches fell to less than 1000 fish per year (down from 50,000 in the 1950s). Each fish is tagged with a metal chip the size of a pin head. The chip contains a small ID number and goes inside of the cheek muscle. </a:t>
            </a:r>
            <a:r>
              <a:rPr lang="en-US" baseline="0" dirty="0" err="1" smtClean="0"/>
              <a:t>Hubbs</a:t>
            </a:r>
            <a:r>
              <a:rPr lang="en-US" baseline="0" dirty="0" smtClean="0"/>
              <a:t> scientists collect commercially caught white </a:t>
            </a:r>
            <a:r>
              <a:rPr lang="en-US" baseline="0" dirty="0" err="1" smtClean="0"/>
              <a:t>seabass</a:t>
            </a:r>
            <a:r>
              <a:rPr lang="en-US" baseline="0" dirty="0" smtClean="0"/>
              <a:t> adults and scan them (with a magnetic sensor) to find fish that were raised in the stock enhancement program.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sz="1200" kern="1200" dirty="0" smtClean="0">
                <a:solidFill>
                  <a:schemeClr val="tx1"/>
                </a:solidFill>
                <a:effectLst/>
                <a:latin typeface="+mn-lt"/>
                <a:ea typeface="+mn-ea"/>
                <a:cs typeface="+mn-cs"/>
              </a:rPr>
              <a:t>At present, fish are released when they are 200 to 250 mm (8 to10 in.) total length (TL), based on the results of the </a:t>
            </a:r>
            <a:r>
              <a:rPr lang="en-US" sz="1200" kern="1200" dirty="0" err="1" smtClean="0">
                <a:solidFill>
                  <a:schemeClr val="tx1"/>
                </a:solidFill>
                <a:effectLst/>
                <a:latin typeface="+mn-lt"/>
                <a:ea typeface="+mn-ea"/>
                <a:cs typeface="+mn-cs"/>
              </a:rPr>
              <a:t>bioeconomic</a:t>
            </a:r>
            <a:r>
              <a:rPr lang="en-US" sz="1200" kern="1200" dirty="0" smtClean="0">
                <a:solidFill>
                  <a:schemeClr val="tx1"/>
                </a:solidFill>
                <a:effectLst/>
                <a:latin typeface="+mn-lt"/>
                <a:ea typeface="+mn-ea"/>
                <a:cs typeface="+mn-cs"/>
              </a:rPr>
              <a:t> model (Section 1.2.9), which suggests that this size yields the greatest return for the investment. Additionally, fish of this size are less vulnerable to disease when stressed than smaller fish.</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Carlsbad hatchery was designed and constructed to support the production of more than 350,000 tagged juveniles per year if they have a breeding population of 200 adult fish (fewer juvenile can be raised and released if the breeding population is smaller than 200).</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B9B998F-1824-C846-AF8C-EEE67AF7ECCC}" type="slidenum">
              <a:rPr lang="en-US" smtClean="0"/>
              <a:t>8</a:t>
            </a:fld>
            <a:endParaRPr lang="en-US"/>
          </a:p>
        </p:txBody>
      </p:sp>
    </p:spTree>
    <p:extLst>
      <p:ext uri="{BB962C8B-B14F-4D97-AF65-F5344CB8AC3E}">
        <p14:creationId xmlns:p14="http://schemas.microsoft.com/office/powerpoint/2010/main" val="1418609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to raising white </a:t>
            </a:r>
            <a:r>
              <a:rPr lang="en-US" dirty="0" err="1" smtClean="0"/>
              <a:t>seabass</a:t>
            </a:r>
            <a:r>
              <a:rPr lang="en-US" baseline="0" dirty="0" smtClean="0"/>
              <a:t> in the classroom!  These are the major tasks/steps involved.  </a:t>
            </a:r>
          </a:p>
          <a:p>
            <a:endParaRPr lang="en-US" baseline="0" dirty="0" smtClean="0"/>
          </a:p>
          <a:p>
            <a:r>
              <a:rPr lang="en-US" baseline="0" dirty="0" smtClean="0"/>
              <a:t>Mike Shane will provide the teacher with all the necessary instructions for raising white </a:t>
            </a:r>
            <a:r>
              <a:rPr lang="en-US" baseline="0" dirty="0" err="1" smtClean="0"/>
              <a:t>seabass</a:t>
            </a:r>
            <a:r>
              <a:rPr lang="en-US" baseline="0" dirty="0" smtClean="0"/>
              <a:t>.  This lesson can still be taught without actually raising the white </a:t>
            </a:r>
            <a:r>
              <a:rPr lang="en-US" baseline="0" dirty="0" err="1" smtClean="0"/>
              <a:t>seabass</a:t>
            </a:r>
            <a:r>
              <a:rPr lang="en-US" baseline="0" dirty="0" smtClean="0"/>
              <a:t>.  Picture shows a juvenile white </a:t>
            </a:r>
            <a:r>
              <a:rPr lang="en-US" baseline="0" dirty="0" err="1" smtClean="0"/>
              <a:t>seabass</a:t>
            </a:r>
            <a:r>
              <a:rPr lang="en-US" baseline="0" dirty="0" smtClean="0"/>
              <a:t> being measured. </a:t>
            </a:r>
          </a:p>
          <a:p>
            <a:endParaRPr lang="en-US" baseline="0" dirty="0" smtClean="0"/>
          </a:p>
          <a:p>
            <a:r>
              <a:rPr lang="en-US" baseline="0" dirty="0" smtClean="0"/>
              <a:t>The information below is from the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Seabass_in_the_Classroom.docx</a:t>
            </a:r>
            <a:r>
              <a:rPr lang="en-US" sz="1200" kern="1200" dirty="0" smtClean="0">
                <a:solidFill>
                  <a:schemeClr val="tx1"/>
                </a:solidFill>
                <a:effectLst/>
                <a:latin typeface="+mn-lt"/>
                <a:ea typeface="+mn-ea"/>
                <a:cs typeface="+mn-cs"/>
              </a:rPr>
              <a:t>” document.</a:t>
            </a:r>
          </a:p>
          <a:p>
            <a:endParaRPr lang="en-US" baseline="0" dirty="0" smtClean="0">
              <a:effectLst/>
            </a:endParaRPr>
          </a:p>
          <a:p>
            <a:r>
              <a:rPr lang="en-US" sz="1200" b="1" kern="1200" dirty="0" smtClean="0">
                <a:solidFill>
                  <a:schemeClr val="tx1"/>
                </a:solidFill>
                <a:effectLst/>
                <a:latin typeface="+mn-lt"/>
                <a:ea typeface="+mn-ea"/>
                <a:cs typeface="+mn-cs"/>
              </a:rPr>
              <a:t>Raising White </a:t>
            </a:r>
            <a:r>
              <a:rPr lang="en-US" sz="1200" b="1" kern="1200" dirty="0" err="1" smtClean="0">
                <a:solidFill>
                  <a:schemeClr val="tx1"/>
                </a:solidFill>
                <a:effectLst/>
                <a:latin typeface="+mn-lt"/>
                <a:ea typeface="+mn-ea"/>
                <a:cs typeface="+mn-cs"/>
              </a:rPr>
              <a:t>Seabass</a:t>
            </a:r>
            <a:r>
              <a:rPr lang="en-US" sz="1200" b="1" kern="1200" dirty="0" smtClean="0">
                <a:solidFill>
                  <a:schemeClr val="tx1"/>
                </a:solidFill>
                <a:effectLst/>
                <a:latin typeface="+mn-lt"/>
                <a:ea typeface="+mn-ea"/>
                <a:cs typeface="+mn-cs"/>
              </a:rPr>
              <a:t> In the Classroom Instruction Guide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Getting Started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Contact Mike Shane at </a:t>
            </a:r>
            <a:r>
              <a:rPr lang="en-US" sz="1200" kern="1200" dirty="0" err="1" smtClean="0">
                <a:solidFill>
                  <a:schemeClr val="tx1"/>
                </a:solidFill>
                <a:effectLst/>
                <a:latin typeface="+mn-lt"/>
                <a:ea typeface="+mn-ea"/>
                <a:cs typeface="+mn-cs"/>
              </a:rPr>
              <a:t>Hubbs-Seaworld</a:t>
            </a:r>
            <a:r>
              <a:rPr lang="en-US" sz="1200" kern="1200" dirty="0" smtClean="0">
                <a:solidFill>
                  <a:schemeClr val="tx1"/>
                </a:solidFill>
                <a:effectLst/>
                <a:latin typeface="+mn-lt"/>
                <a:ea typeface="+mn-ea"/>
                <a:cs typeface="+mn-cs"/>
              </a:rPr>
              <a:t> Research Institute. He is the coordinate of their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program (see </a:t>
            </a:r>
            <a:r>
              <a:rPr lang="en-US" sz="1200" kern="1200" dirty="0" err="1" smtClean="0">
                <a:solidFill>
                  <a:schemeClr val="tx1"/>
                </a:solidFill>
                <a:effectLst/>
                <a:latin typeface="+mn-lt"/>
                <a:ea typeface="+mn-ea"/>
                <a:cs typeface="+mn-cs"/>
              </a:rPr>
              <a:t>HSWRI_Seabass_inthe_classroom.pdf</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3"/>
              </a:rPr>
              <a:t>MShane@hswri.org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biggest obstacle with getting started is getting the fish tank built.  The cost is not insignificant at ~$6,000.  Teachers should talk to their administrators about raising this money.</a:t>
            </a:r>
          </a:p>
          <a:p>
            <a:r>
              <a:rPr lang="en-US" sz="1200" kern="1200" dirty="0" smtClean="0">
                <a:solidFill>
                  <a:schemeClr val="tx1"/>
                </a:solidFill>
                <a:effectLst/>
                <a:latin typeface="+mn-lt"/>
                <a:ea typeface="+mn-ea"/>
                <a:cs typeface="+mn-cs"/>
              </a:rPr>
              <a:t>Mike Shane will provide close guidance throughout the entire program.  He has been helping several schools in San Diego and Orange County raise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for several years now.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Setup</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Mike Shane hires a contractor to build the 100-gallon fish tank.  The itemized cost of each of the components is listed at the bottom of this document. This is a rough estimate, however, as the actual cost is now closer to $6,000. Setting up the tank may provide an opportunity to get students interested in engineering involved.  Several student projects can be designed around the tank building process. For example, students could diagram on a poster the entire tank, researching and labeling the function of each main component.  It would be important for the students to understand how each main component (“bio-balls, sump tank, protein skimmer, nitrogen de-</a:t>
            </a:r>
            <a:r>
              <a:rPr lang="en-US" sz="1200" kern="1200" dirty="0" err="1" smtClean="0">
                <a:solidFill>
                  <a:schemeClr val="tx1"/>
                </a:solidFill>
                <a:effectLst/>
                <a:latin typeface="+mn-lt"/>
                <a:ea typeface="+mn-ea"/>
                <a:cs typeface="+mn-cs"/>
              </a:rPr>
              <a:t>gaser</a:t>
            </a:r>
            <a:r>
              <a:rPr lang="en-US" sz="1200" kern="1200" dirty="0" smtClean="0">
                <a:solidFill>
                  <a:schemeClr val="tx1"/>
                </a:solidFill>
                <a:effectLst/>
                <a:latin typeface="+mn-lt"/>
                <a:ea typeface="+mn-ea"/>
                <a:cs typeface="+mn-cs"/>
              </a:rPr>
              <a:t>, filter, temperature regulator,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is important to the fish.  Students can also label each of the components on the actual tank set-up with index cards describing their function and importance (this would be useful when other non-science teachers or administrators view the tank). </a:t>
            </a:r>
          </a:p>
          <a:p>
            <a:r>
              <a:rPr lang="en-US" sz="1200" kern="1200" dirty="0" smtClean="0">
                <a:solidFill>
                  <a:schemeClr val="tx1"/>
                </a:solidFill>
                <a:effectLst/>
                <a:latin typeface="+mn-lt"/>
                <a:ea typeface="+mn-ea"/>
                <a:cs typeface="+mn-cs"/>
              </a:rPr>
              <a:t>	Once the tank is built, it must run for approximately two weeks before the fish arrive. Mike will provide direction on this. Daily measurements of the water quality will be required to make sure the environment is stable before the fish arrive.  This would be the best time to get students trained on taking water quality measurements. Mike will set up a </a:t>
            </a:r>
            <a:r>
              <a:rPr lang="en-US" sz="1200" kern="1200" dirty="0" err="1" smtClean="0">
                <a:solidFill>
                  <a:schemeClr val="tx1"/>
                </a:solidFill>
                <a:effectLst/>
                <a:latin typeface="+mn-lt"/>
                <a:ea typeface="+mn-ea"/>
                <a:cs typeface="+mn-cs"/>
              </a:rPr>
              <a:t>google</a:t>
            </a:r>
            <a:r>
              <a:rPr lang="en-US" sz="1200" kern="1200" dirty="0" smtClean="0">
                <a:solidFill>
                  <a:schemeClr val="tx1"/>
                </a:solidFill>
                <a:effectLst/>
                <a:latin typeface="+mn-lt"/>
                <a:ea typeface="+mn-ea"/>
                <a:cs typeface="+mn-cs"/>
              </a:rPr>
              <a:t> document were the students will record water quality measurements (temperature, nitrogen, oxygen,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This is a great opportunity to get students thinking about the chemistry aspect of the project.  Student projects range from organic nitrogen/nutrient cycling within the tank system or inorganic compound cycling (salinity, oxygen, pH, nitrogen gas), to the relationship between the daily measurements of nutrient/pH/oxygen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and the health or activity levels of the fish (Hopefully the fish stay healthy!).  Mike will also provide a list of tools/instruments needed to make the necessary water quality measurements.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Water temps will be kept between 17-18 C, salinity between 33-35 </a:t>
            </a:r>
            <a:r>
              <a:rPr lang="en-US" sz="1200" kern="1200" dirty="0" err="1" smtClean="0">
                <a:solidFill>
                  <a:schemeClr val="tx1"/>
                </a:solidFill>
                <a:effectLst/>
                <a:latin typeface="+mn-lt"/>
                <a:ea typeface="+mn-ea"/>
                <a:cs typeface="+mn-cs"/>
              </a:rPr>
              <a:t>ppt</a:t>
            </a:r>
            <a:r>
              <a:rPr lang="en-US" sz="1200" kern="1200" dirty="0" smtClean="0">
                <a:solidFill>
                  <a:schemeClr val="tx1"/>
                </a:solidFill>
                <a:effectLst/>
                <a:latin typeface="+mn-lt"/>
                <a:ea typeface="+mn-ea"/>
                <a:cs typeface="+mn-cs"/>
              </a:rPr>
              <a:t>, dissolved oxygen 90-100% saturation (8-9 mg/L), and pH 7.5-8.  Nitrogen and ammonia will be monitored daily to make sure they do not exceed certain values (see “</a:t>
            </a:r>
            <a:r>
              <a:rPr lang="en-US" sz="1200" kern="1200" dirty="0" err="1" smtClean="0">
                <a:solidFill>
                  <a:schemeClr val="tx1"/>
                </a:solidFill>
                <a:effectLst/>
                <a:latin typeface="+mn-lt"/>
                <a:ea typeface="+mn-ea"/>
                <a:cs typeface="+mn-cs"/>
              </a:rPr>
              <a:t>Water_Quality_parameters.pdf</a:t>
            </a:r>
            <a:r>
              <a:rPr lang="en-US" sz="1200" kern="1200" dirty="0" smtClean="0">
                <a:solidFill>
                  <a:schemeClr val="tx1"/>
                </a:solidFill>
                <a:effectLst/>
                <a:latin typeface="+mn-lt"/>
                <a:ea typeface="+mn-ea"/>
                <a:cs typeface="+mn-cs"/>
              </a:rPr>
              <a:t>”).  Water exchanges and cleaning of the tank must also be performed.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Fish Arrival Day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approach we took for raising/monitoring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was getting a group of 25-30 of the most interested / highest achieving students together.  We picked out a couple of students from each of the 6 class periods. We called them our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students” and, in general, they were in charge of the entire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operation – from helping with arrival day, daily measurements, water exchanges, to release day.  It would have been very chaotic to have 200 students all trying to take care of the fish.</a:t>
            </a:r>
          </a:p>
          <a:p>
            <a:r>
              <a:rPr lang="en-US" sz="1200" kern="1200" dirty="0" smtClean="0">
                <a:solidFill>
                  <a:schemeClr val="tx1"/>
                </a:solidFill>
                <a:effectLst/>
                <a:latin typeface="+mn-lt"/>
                <a:ea typeface="+mn-ea"/>
                <a:cs typeface="+mn-cs"/>
              </a:rPr>
              <a:t>Arrival day will take approximately 90 minutes and requires the group of ~25-30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students.  Mike will bring the fish in, give the students a short talk and show them how to measure and weigh the fish, which the students will do before releasing the fish into the tank. During this time, he will also go over measuring water quality, feeding of the fish, and recording all information in an online </a:t>
            </a:r>
            <a:r>
              <a:rPr lang="en-US" sz="1200" kern="1200" dirty="0" err="1" smtClean="0">
                <a:solidFill>
                  <a:schemeClr val="tx1"/>
                </a:solidFill>
                <a:effectLst/>
                <a:latin typeface="+mn-lt"/>
                <a:ea typeface="+mn-ea"/>
                <a:cs typeface="+mn-cs"/>
              </a:rPr>
              <a:t>google</a:t>
            </a:r>
            <a:r>
              <a:rPr lang="en-US" sz="1200" kern="1200" dirty="0" smtClean="0">
                <a:solidFill>
                  <a:schemeClr val="tx1"/>
                </a:solidFill>
                <a:effectLst/>
                <a:latin typeface="+mn-lt"/>
                <a:ea typeface="+mn-ea"/>
                <a:cs typeface="+mn-cs"/>
              </a:rPr>
              <a:t> document.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Feeding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fish will be trained to eat pellets before they arrive to the classroom.  Mike will provide the food for the fish.  Generally, they will consume 3-5% of their own body weight per day.  A scale for measuring out the food will be needed.  It is recommended to slowly hand feed the fish 5-10 pellets at a time.  If too many pellets are placed in the tank at once, they will fall to the bottom.  The fish generally do not eat off the bottom.  It is important that excess food be removed from the tank so that ammonia levels rise.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Daily Monitoring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describe above, students will be required to make daily measurements and record these measurements in an online </a:t>
            </a:r>
            <a:r>
              <a:rPr lang="en-US" sz="1200" kern="1200" dirty="0" err="1" smtClean="0">
                <a:solidFill>
                  <a:schemeClr val="tx1"/>
                </a:solidFill>
                <a:effectLst/>
                <a:latin typeface="+mn-lt"/>
                <a:ea typeface="+mn-ea"/>
                <a:cs typeface="+mn-cs"/>
              </a:rPr>
              <a:t>google</a:t>
            </a:r>
            <a:r>
              <a:rPr lang="en-US" sz="1200" kern="1200" dirty="0" smtClean="0">
                <a:solidFill>
                  <a:schemeClr val="tx1"/>
                </a:solidFill>
                <a:effectLst/>
                <a:latin typeface="+mn-lt"/>
                <a:ea typeface="+mn-ea"/>
                <a:cs typeface="+mn-cs"/>
              </a:rPr>
              <a:t> document. Our experience is that having one or two students who record the measurements into the </a:t>
            </a:r>
            <a:r>
              <a:rPr lang="en-US" sz="1200" kern="1200" dirty="0" err="1" smtClean="0">
                <a:solidFill>
                  <a:schemeClr val="tx1"/>
                </a:solidFill>
                <a:effectLst/>
                <a:latin typeface="+mn-lt"/>
                <a:ea typeface="+mn-ea"/>
                <a:cs typeface="+mn-cs"/>
              </a:rPr>
              <a:t>google</a:t>
            </a:r>
            <a:r>
              <a:rPr lang="en-US" sz="1200" kern="1200" dirty="0" smtClean="0">
                <a:solidFill>
                  <a:schemeClr val="tx1"/>
                </a:solidFill>
                <a:effectLst/>
                <a:latin typeface="+mn-lt"/>
                <a:ea typeface="+mn-ea"/>
                <a:cs typeface="+mn-cs"/>
              </a:rPr>
              <a:t> doc works effectively.  Students will note all the water quality parameters, any interesting notes about the fish (such as deaths, ones that appear sick, or how well they fed).  They will also record the amount of food given to the fish each time they are fed.  Also see “</a:t>
            </a:r>
            <a:r>
              <a:rPr lang="en-US" sz="1200" kern="1200" dirty="0" err="1" smtClean="0">
                <a:solidFill>
                  <a:schemeClr val="tx1"/>
                </a:solidFill>
                <a:effectLst/>
                <a:latin typeface="+mn-lt"/>
                <a:ea typeface="+mn-ea"/>
                <a:cs typeface="+mn-cs"/>
              </a:rPr>
              <a:t>Water_Quality_parameters.pdf</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Exchanging water</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teacher and/or students must have a way to transport large carboys of water.  We used 2-3 x 100 gallon plastic garbage bins (with lids) and a pick-up truck. We obtained our water from Scripps Institution of Oceanography (free seawater available near the base of the Pier). Water can also be obtained at </a:t>
            </a:r>
            <a:r>
              <a:rPr lang="en-US" sz="1200" kern="1200" dirty="0" err="1" smtClean="0">
                <a:solidFill>
                  <a:schemeClr val="tx1"/>
                </a:solidFill>
                <a:effectLst/>
                <a:latin typeface="+mn-lt"/>
                <a:ea typeface="+mn-ea"/>
                <a:cs typeface="+mn-cs"/>
              </a:rPr>
              <a:t>Hubbs-Seaworld</a:t>
            </a:r>
            <a:r>
              <a:rPr lang="en-US" sz="1200" kern="1200" dirty="0" smtClean="0">
                <a:solidFill>
                  <a:schemeClr val="tx1"/>
                </a:solidFill>
                <a:effectLst/>
                <a:latin typeface="+mn-lt"/>
                <a:ea typeface="+mn-ea"/>
                <a:cs typeface="+mn-cs"/>
              </a:rPr>
              <a:t> Research </a:t>
            </a:r>
            <a:r>
              <a:rPr lang="en-US" sz="1200" kern="1200" dirty="0" err="1" smtClean="0">
                <a:solidFill>
                  <a:schemeClr val="tx1"/>
                </a:solidFill>
                <a:effectLst/>
                <a:latin typeface="+mn-lt"/>
                <a:ea typeface="+mn-ea"/>
                <a:cs typeface="+mn-cs"/>
              </a:rPr>
              <a:t>Institude</a:t>
            </a:r>
            <a:r>
              <a:rPr lang="en-US" sz="1200" kern="1200" dirty="0" smtClean="0">
                <a:solidFill>
                  <a:schemeClr val="tx1"/>
                </a:solidFill>
                <a:effectLst/>
                <a:latin typeface="+mn-lt"/>
                <a:ea typeface="+mn-ea"/>
                <a:cs typeface="+mn-cs"/>
              </a:rPr>
              <a:t> in Mission Bay.</a:t>
            </a:r>
          </a:p>
          <a:p>
            <a:r>
              <a:rPr lang="en-US" sz="1200" kern="1200" dirty="0" smtClean="0">
                <a:solidFill>
                  <a:schemeClr val="tx1"/>
                </a:solidFill>
                <a:effectLst/>
                <a:latin typeface="+mn-lt"/>
                <a:ea typeface="+mn-ea"/>
                <a:cs typeface="+mn-cs"/>
              </a:rPr>
              <a:t>	The amount and frequency of water exchanges will depend on the measured nutrient/nitrogen levels.  Mike will provide assistance with this. Also see “</a:t>
            </a:r>
            <a:r>
              <a:rPr lang="en-US" sz="1200" kern="1200" dirty="0" err="1" smtClean="0">
                <a:solidFill>
                  <a:schemeClr val="tx1"/>
                </a:solidFill>
                <a:effectLst/>
                <a:latin typeface="+mn-lt"/>
                <a:ea typeface="+mn-ea"/>
                <a:cs typeface="+mn-cs"/>
              </a:rPr>
              <a:t>Water_Quality_parameters.pdf</a:t>
            </a:r>
            <a:r>
              <a:rPr lang="en-US" sz="1200" kern="1200" dirty="0" smtClean="0">
                <a:solidFill>
                  <a:schemeClr val="tx1"/>
                </a:solidFill>
                <a:effectLst/>
                <a:latin typeface="+mn-lt"/>
                <a:ea typeface="+mn-ea"/>
                <a:cs typeface="+mn-cs"/>
              </a:rPr>
              <a:t>”.</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Tank Cost Estimates (this is a low estimate – out tank at Mission Bay HS cost closer to $6000.</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1704302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of 100gallon</a:t>
            </a:r>
            <a:r>
              <a:rPr lang="en-US" baseline="0" dirty="0" smtClean="0"/>
              <a:t> white </a:t>
            </a:r>
            <a:r>
              <a:rPr lang="en-US" baseline="0" dirty="0" err="1" smtClean="0"/>
              <a:t>seabass</a:t>
            </a:r>
            <a:r>
              <a:rPr lang="en-US" baseline="0" dirty="0" smtClean="0"/>
              <a:t> tank. Estimated cost ~$6,000.  HSWRI has a contractor that will build the tank specific to each classroom. </a:t>
            </a:r>
          </a:p>
          <a:p>
            <a:endParaRPr lang="en-US" baseline="0" dirty="0" smtClean="0"/>
          </a:p>
          <a:p>
            <a:r>
              <a:rPr lang="en-US" baseline="0" dirty="0" smtClean="0"/>
              <a:t>The tank is extremely important because it will be the home of the juvenile white </a:t>
            </a:r>
            <a:r>
              <a:rPr lang="en-US" baseline="0" dirty="0" err="1" smtClean="0"/>
              <a:t>seabass</a:t>
            </a:r>
            <a:r>
              <a:rPr lang="en-US" baseline="0" dirty="0" smtClean="0"/>
              <a:t> for several months. The tank must be monitored daily and regulated to ensure the environment for the fish is optimum.  Water temps are kept around 17-18 C. Students will measure the dissolved oxygen, temp, nitrogen, and pH of the tank daily.  We will also perform water changes and feed the tank.  All the tanks are seeded with “bio-balls”. These are small plastic balls that house bacteria which break down the excess nitrogen (from fish poop and left over food). These are extremely important components of the nitrogen cycle in the semi-closed tank system. It is only semi-closed because we’ll be exchanging water weekly and if nitrogen levels become too high.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1190595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salinity, water </a:t>
            </a:r>
            <a:r>
              <a:rPr lang="en-US" dirty="0" err="1" smtClean="0"/>
              <a:t>tempurature</a:t>
            </a:r>
            <a:r>
              <a:rPr lang="en-US" dirty="0" smtClean="0"/>
              <a:t>, total ammonia nitrogen (TAN), alkalinity,</a:t>
            </a:r>
            <a:r>
              <a:rPr lang="en-US" baseline="0" dirty="0" smtClean="0"/>
              <a:t> pH, and nitrate/nitrite measurements will be done by the students. All of these parameters must be monitored before the fish enter the tank and each day the fish are in the tank. They will record these values in an online </a:t>
            </a:r>
            <a:r>
              <a:rPr lang="en-US" baseline="0" dirty="0" err="1" smtClean="0"/>
              <a:t>google</a:t>
            </a:r>
            <a:r>
              <a:rPr lang="en-US" baseline="0" dirty="0" smtClean="0"/>
              <a:t> doc that HSWRI can monitor.  They will let us know if values fall outside of the desired range and advise us on how to mitigate the issue.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2116997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a:t>
            </a:r>
            <a:r>
              <a:rPr lang="en-US" baseline="0" dirty="0" smtClean="0"/>
              <a:t> 1 month before release, the students will tag the fish.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Tagging day will take approximately 90 minutes and requires the group of ~25-30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students. Mike will show the students how to insert a small metal chip into the cheek muscle of the fish. The students will also measure and weight the fish again.  The</a:t>
            </a:r>
            <a:r>
              <a:rPr lang="en-US" sz="1200" kern="1200" baseline="0" dirty="0" smtClean="0">
                <a:solidFill>
                  <a:schemeClr val="tx1"/>
                </a:solidFill>
                <a:effectLst/>
                <a:latin typeface="+mn-lt"/>
                <a:ea typeface="+mn-ea"/>
                <a:cs typeface="+mn-cs"/>
              </a:rPr>
              <a:t> chip </a:t>
            </a:r>
            <a:r>
              <a:rPr lang="en-US" sz="1200" kern="1200" dirty="0" smtClean="0">
                <a:solidFill>
                  <a:schemeClr val="tx1"/>
                </a:solidFill>
                <a:effectLst/>
                <a:latin typeface="+mn-lt"/>
                <a:ea typeface="+mn-ea"/>
                <a:cs typeface="+mn-cs"/>
              </a:rPr>
              <a:t>will allow HSWRI researchers to determine if an adult fish has come through the stock enhancement program.  The researchers collect the adult heads from commercial fisherman – and can even scan live fish.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3654598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end of the school year,</a:t>
            </a:r>
            <a:r>
              <a:rPr lang="en-US" baseline="0" dirty="0" smtClean="0"/>
              <a:t> the fish are released into the wild!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fish will be kept for several months (generally 3-6mo).  The total duration depends on the fish arrived, the age of the fish upon arrival, and the target release age set by HSWRI. We released our fish in to Mission Bay after school the first week of June. Mike will ultimately determine where and when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get released.  Our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students’ release the fish. </a:t>
            </a:r>
          </a:p>
          <a:p>
            <a:endParaRPr lang="en-US" dirty="0" smtClean="0"/>
          </a:p>
          <a:p>
            <a:r>
              <a:rPr lang="en-US" dirty="0" smtClean="0"/>
              <a:t>Note to teacher:</a:t>
            </a:r>
            <a:r>
              <a:rPr lang="en-US" baseline="0" dirty="0" smtClean="0"/>
              <a:t> The teacher should mention to the students that they will have to do presentations on the white </a:t>
            </a:r>
            <a:r>
              <a:rPr lang="en-US" baseline="0" dirty="0" err="1" smtClean="0"/>
              <a:t>seabass</a:t>
            </a:r>
            <a:r>
              <a:rPr lang="en-US" baseline="0" dirty="0" smtClean="0"/>
              <a:t> in the classroom project. This is separate from the white </a:t>
            </a:r>
            <a:r>
              <a:rPr lang="en-US" baseline="0" dirty="0" err="1" smtClean="0"/>
              <a:t>seabass</a:t>
            </a:r>
            <a:r>
              <a:rPr lang="en-US" baseline="0" dirty="0" smtClean="0"/>
              <a:t> management poster/presentation.  The teach will likely want to save the fine details about the presentations for a later date. A good timing for doing the projects would be after tagging day – when the students have a second series of weight/length measurements. The students should think about possible topics (in addition to the ideas provided by the teacher) throughout the duration of the program. </a:t>
            </a:r>
          </a:p>
          <a:p>
            <a:endParaRPr lang="en-US" dirty="0" smtClean="0"/>
          </a:p>
          <a:p>
            <a:r>
              <a:rPr lang="en-US" sz="1200" b="1" kern="1200" dirty="0" smtClean="0">
                <a:solidFill>
                  <a:schemeClr val="tx1"/>
                </a:solidFill>
                <a:effectLst/>
                <a:latin typeface="+mn-lt"/>
                <a:ea typeface="+mn-ea"/>
                <a:cs typeface="+mn-cs"/>
              </a:rPr>
              <a:t>Student Projects Topics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Toward the end of the year, students will wrap up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unit by doing a poster project on one aspect of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project. Students can analyze and graph the data recorded (fish/water measurements) or focus one particular aspect of the project (e.g. tank). A list of potential ideas is described below.  Teachers/students are encouraged to come up with other projects centered on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unit.  The number of possible topics is limitless. Students should be broken up into groups of 2-3 students per group assigned a research topic (or they can choose depending on their interest level).  Students should get at least 2 full class periods to work on their poster, depending on how often and efficient they are with making posters.  The first day should be primarily analyzing the data or system (like the tank), while day two should be constructing the poster.  Presentations should be ~3-5min long on the third day. </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Feeding assimilation</a:t>
            </a:r>
            <a:r>
              <a:rPr lang="en-US" sz="1200" kern="1200" dirty="0" smtClean="0">
                <a:solidFill>
                  <a:schemeClr val="tx1"/>
                </a:solidFill>
                <a:effectLst/>
                <a:latin typeface="+mn-lt"/>
                <a:ea typeface="+mn-ea"/>
                <a:cs typeface="+mn-cs"/>
              </a:rPr>
              <a:t>: How much of the food that was given to the fish was actually assimilated into biomass?  Students will know the beginning weight of each of the fish, their final weight, as well as the total amount of food that was fed to the fish. </a:t>
            </a:r>
          </a:p>
          <a:p>
            <a:r>
              <a:rPr lang="en-US" sz="1200" u="sng" kern="1200" dirty="0" smtClean="0">
                <a:solidFill>
                  <a:schemeClr val="tx1"/>
                </a:solidFill>
                <a:effectLst/>
                <a:latin typeface="+mn-lt"/>
                <a:ea typeface="+mn-ea"/>
                <a:cs typeface="+mn-cs"/>
              </a:rPr>
              <a:t>Diet Analysis:</a:t>
            </a:r>
            <a:r>
              <a:rPr lang="en-US" sz="1200" kern="1200" dirty="0" smtClean="0">
                <a:solidFill>
                  <a:schemeClr val="tx1"/>
                </a:solidFill>
                <a:effectLst/>
                <a:latin typeface="+mn-lt"/>
                <a:ea typeface="+mn-ea"/>
                <a:cs typeface="+mn-cs"/>
              </a:rPr>
              <a:t> what is in the fish food and why? Students can investigate what is in the fish food pellets provided by HSWRI and why each component is important to the fish. They can also investigate what juvenile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would traditionally eat in the wild.</a:t>
            </a:r>
          </a:p>
          <a:p>
            <a:r>
              <a:rPr lang="en-US" sz="1200" u="sng" kern="1200" dirty="0" smtClean="0">
                <a:solidFill>
                  <a:schemeClr val="tx1"/>
                </a:solidFill>
                <a:effectLst/>
                <a:latin typeface="+mn-lt"/>
                <a:ea typeface="+mn-ea"/>
                <a:cs typeface="+mn-cs"/>
              </a:rPr>
              <a:t>Growth rates:</a:t>
            </a:r>
            <a:r>
              <a:rPr lang="en-US" sz="1200" kern="1200" dirty="0" smtClean="0">
                <a:solidFill>
                  <a:schemeClr val="tx1"/>
                </a:solidFill>
                <a:effectLst/>
                <a:latin typeface="+mn-lt"/>
                <a:ea typeface="+mn-ea"/>
                <a:cs typeface="+mn-cs"/>
              </a:rPr>
              <a:t> Measuring the fish every 3-4 weeks would allow the students to monitor the growth rates over time. Students can also investigate if all the fish grow at the same rate.</a:t>
            </a:r>
          </a:p>
          <a:p>
            <a:r>
              <a:rPr lang="en-US" sz="1200" u="sng" kern="1200" dirty="0" smtClean="0">
                <a:solidFill>
                  <a:schemeClr val="tx1"/>
                </a:solidFill>
                <a:effectLst/>
                <a:latin typeface="+mn-lt"/>
                <a:ea typeface="+mn-ea"/>
                <a:cs typeface="+mn-cs"/>
              </a:rPr>
              <a:t>Chemistry:</a:t>
            </a:r>
            <a:r>
              <a:rPr lang="en-US" sz="1200" kern="1200" dirty="0" smtClean="0">
                <a:solidFill>
                  <a:schemeClr val="tx1"/>
                </a:solidFill>
                <a:effectLst/>
                <a:latin typeface="+mn-lt"/>
                <a:ea typeface="+mn-ea"/>
                <a:cs typeface="+mn-cs"/>
              </a:rPr>
              <a:t> Water quality measurements – temperature, pH, nitrogen gas, oxygen, nitrates, salinity. </a:t>
            </a:r>
          </a:p>
          <a:p>
            <a:r>
              <a:rPr lang="en-US" sz="1200" u="sng" kern="1200" dirty="0" smtClean="0">
                <a:solidFill>
                  <a:schemeClr val="tx1"/>
                </a:solidFill>
                <a:effectLst/>
                <a:latin typeface="+mn-lt"/>
                <a:ea typeface="+mn-ea"/>
                <a:cs typeface="+mn-cs"/>
              </a:rPr>
              <a:t>Nutrient cycling</a:t>
            </a:r>
            <a:r>
              <a:rPr lang="en-US" sz="1200" kern="1200" dirty="0" smtClean="0">
                <a:solidFill>
                  <a:schemeClr val="tx1"/>
                </a:solidFill>
                <a:effectLst/>
                <a:latin typeface="+mn-lt"/>
                <a:ea typeface="+mn-ea"/>
                <a:cs typeface="+mn-cs"/>
              </a:rPr>
              <a:t>: nitrogen cycle within the tank.</a:t>
            </a:r>
          </a:p>
          <a:p>
            <a:r>
              <a:rPr lang="en-US" sz="1200" u="sng" kern="1200" dirty="0" smtClean="0">
                <a:solidFill>
                  <a:schemeClr val="tx1"/>
                </a:solidFill>
                <a:effectLst/>
                <a:latin typeface="+mn-lt"/>
                <a:ea typeface="+mn-ea"/>
                <a:cs typeface="+mn-cs"/>
              </a:rPr>
              <a:t>Engineering:</a:t>
            </a:r>
            <a:r>
              <a:rPr lang="en-US" sz="1200" kern="1200" dirty="0" smtClean="0">
                <a:solidFill>
                  <a:schemeClr val="tx1"/>
                </a:solidFill>
                <a:effectLst/>
                <a:latin typeface="+mn-lt"/>
                <a:ea typeface="+mn-ea"/>
                <a:cs typeface="+mn-cs"/>
              </a:rPr>
              <a:t> Diagraming the fish tank and the function of each main component. </a:t>
            </a:r>
          </a:p>
          <a:p>
            <a:r>
              <a:rPr lang="en-US" sz="1200" u="sng" kern="1200" dirty="0" smtClean="0">
                <a:solidFill>
                  <a:schemeClr val="tx1"/>
                </a:solidFill>
                <a:effectLst/>
                <a:latin typeface="+mn-lt"/>
                <a:ea typeface="+mn-ea"/>
                <a:cs typeface="+mn-cs"/>
              </a:rPr>
              <a:t>Life cycle:</a:t>
            </a:r>
            <a:r>
              <a:rPr lang="en-US" sz="1200" kern="1200" dirty="0" smtClean="0">
                <a:solidFill>
                  <a:schemeClr val="tx1"/>
                </a:solidFill>
                <a:effectLst/>
                <a:latin typeface="+mn-lt"/>
                <a:ea typeface="+mn-ea"/>
                <a:cs typeface="+mn-cs"/>
              </a:rPr>
              <a:t> Diagram, in fine detail, the life cycle of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2049416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The</a:t>
            </a:r>
            <a:r>
              <a:rPr lang="en-US" sz="1200" b="0" kern="1200" baseline="0" dirty="0" smtClean="0">
                <a:solidFill>
                  <a:schemeClr val="tx1"/>
                </a:solidFill>
                <a:effectLst/>
                <a:latin typeface="+mn-lt"/>
                <a:ea typeface="+mn-ea"/>
                <a:cs typeface="+mn-cs"/>
              </a:rPr>
              <a:t> purpose of this slide is to introduce lesson one activity: </a:t>
            </a:r>
            <a:r>
              <a:rPr lang="en-US" sz="1200" b="1" kern="1200" dirty="0" smtClean="0">
                <a:solidFill>
                  <a:schemeClr val="tx1"/>
                </a:solidFill>
                <a:effectLst/>
                <a:latin typeface="+mn-lt"/>
                <a:ea typeface="+mn-ea"/>
                <a:cs typeface="+mn-cs"/>
              </a:rPr>
              <a:t>Fisheries management role-playing activity</a:t>
            </a:r>
            <a:r>
              <a:rPr lang="en-US" sz="1200" b="0" kern="1200" dirty="0" smtClean="0">
                <a:solidFill>
                  <a:schemeClr val="tx1"/>
                </a:solidFill>
                <a:effectLst/>
                <a:latin typeface="+mn-lt"/>
                <a:ea typeface="+mn-ea"/>
                <a:cs typeface="+mn-cs"/>
              </a:rPr>
              <a:t>.</a:t>
            </a:r>
          </a:p>
          <a:p>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First, students will answer a series of questions about the</a:t>
            </a:r>
            <a:r>
              <a:rPr lang="en-US" sz="1200" kern="1200" baseline="0" dirty="0" smtClean="0">
                <a:solidFill>
                  <a:schemeClr val="tx1"/>
                </a:solidFill>
                <a:effectLst/>
                <a:latin typeface="+mn-lt"/>
                <a:ea typeface="+mn-ea"/>
                <a:cs typeface="+mn-cs"/>
              </a:rPr>
              <a:t> white </a:t>
            </a:r>
            <a:r>
              <a:rPr lang="en-US" sz="1200" kern="1200" baseline="0" dirty="0" err="1" smtClean="0">
                <a:solidFill>
                  <a:schemeClr val="tx1"/>
                </a:solidFill>
                <a:effectLst/>
                <a:latin typeface="+mn-lt"/>
                <a:ea typeface="+mn-ea"/>
                <a:cs typeface="+mn-cs"/>
              </a:rPr>
              <a:t>seabass</a:t>
            </a:r>
            <a:r>
              <a:rPr lang="en-US" sz="1200" kern="1200" baseline="0" dirty="0" smtClean="0">
                <a:solidFill>
                  <a:schemeClr val="tx1"/>
                </a:solidFill>
                <a:effectLst/>
                <a:latin typeface="+mn-lt"/>
                <a:ea typeface="+mn-ea"/>
                <a:cs typeface="+mn-cs"/>
              </a:rPr>
              <a:t> using the “White </a:t>
            </a:r>
            <a:r>
              <a:rPr lang="en-US" sz="1200" kern="1200" baseline="0" dirty="0" err="1" smtClean="0">
                <a:solidFill>
                  <a:schemeClr val="tx1"/>
                </a:solidFill>
                <a:effectLst/>
                <a:latin typeface="+mn-lt"/>
                <a:ea typeface="+mn-ea"/>
                <a:cs typeface="+mn-cs"/>
              </a:rPr>
              <a:t>Seabass</a:t>
            </a:r>
            <a:r>
              <a:rPr lang="en-US" sz="1200" kern="1200" baseline="0" dirty="0" smtClean="0">
                <a:solidFill>
                  <a:schemeClr val="tx1"/>
                </a:solidFill>
                <a:effectLst/>
                <a:latin typeface="+mn-lt"/>
                <a:ea typeface="+mn-ea"/>
                <a:cs typeface="+mn-cs"/>
              </a:rPr>
              <a:t> Background Information” handout found in the “Student Resources” PDF.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class</a:t>
            </a:r>
            <a:r>
              <a:rPr lang="en-US" sz="1200" kern="1200" baseline="0" dirty="0" smtClean="0">
                <a:solidFill>
                  <a:schemeClr val="tx1"/>
                </a:solidFill>
                <a:effectLst/>
                <a:latin typeface="+mn-lt"/>
                <a:ea typeface="+mn-ea"/>
                <a:cs typeface="+mn-cs"/>
              </a:rPr>
              <a:t> will</a:t>
            </a:r>
            <a:r>
              <a:rPr lang="en-US" sz="1200" kern="1200" dirty="0" smtClean="0">
                <a:solidFill>
                  <a:schemeClr val="tx1"/>
                </a:solidFill>
                <a:effectLst/>
                <a:latin typeface="+mn-lt"/>
                <a:ea typeface="+mn-ea"/>
                <a:cs typeface="+mn-cs"/>
              </a:rPr>
              <a:t> then be divided up into groups of 4-5 students per group and assigned to role-play as “Fisherman”, “Fisheries Scientists”, or “Concerned Citizens”.   Groups will each perform a research project and do a presentation.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Each group has specific requirement sand resources for their presentation based on their role.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Multiple groups may exist of the same category (e.g. two groups of concerned citizens) – these groups may have different opinions, but they must back it up with research support.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2196669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major question each group will try to answer</a:t>
            </a:r>
            <a:r>
              <a:rPr lang="en-US" baseline="0" dirty="0" smtClean="0"/>
              <a:t> is:</a:t>
            </a:r>
            <a:r>
              <a:rPr lang="en-US" b="1" baseline="0" dirty="0" smtClean="0"/>
              <a:t> </a:t>
            </a:r>
            <a:r>
              <a:rPr lang="en-US" b="1" dirty="0" smtClean="0"/>
              <a:t>Should the current regulations be changed to allow for more or fewer white </a:t>
            </a:r>
            <a:r>
              <a:rPr lang="en-US" b="1" dirty="0" err="1" smtClean="0"/>
              <a:t>seabass</a:t>
            </a:r>
            <a:r>
              <a:rPr lang="en-US" b="1" dirty="0" smtClean="0"/>
              <a:t> to be caught (or should they remain the same)?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t>They must do research and come up with a position</a:t>
            </a:r>
            <a:r>
              <a:rPr lang="en-US" sz="1200" b="0" baseline="0" dirty="0" smtClean="0"/>
              <a:t> this question. Everyone in the group must agree with the same position. During the final presentation, they will state their position and provide evidence for their position based on their research and what they put on their posters.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baseline="0" dirty="0" smtClean="0"/>
              <a:t>The position of the group should reflect their role (fisherman, citizens, scientists).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baseline="0" dirty="0" smtClean="0"/>
              <a:t>The main question above requires (at minimum) students to understand the current status of the California white </a:t>
            </a:r>
            <a:r>
              <a:rPr lang="en-US" sz="1200" b="0" baseline="0" dirty="0" err="1" smtClean="0"/>
              <a:t>seabass</a:t>
            </a:r>
            <a:r>
              <a:rPr lang="en-US" sz="1200" b="0" baseline="0" dirty="0" smtClean="0"/>
              <a:t> fishery as well as the current regulations.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3194504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Once they are assigned to a group and a role, they can begin their ‘research’, which involves reading and taking notes on the provided resources.  Each group gets a specific set of resources outlined in the “Lesson 1 Activity Student Roles”.   All the resources can be found in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Student_Resources.pdf</a:t>
            </a:r>
            <a:r>
              <a:rPr lang="en-US" sz="1200" kern="120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During</a:t>
            </a:r>
            <a:r>
              <a:rPr lang="en-US" sz="1200" kern="1200" baseline="0" dirty="0" smtClean="0">
                <a:solidFill>
                  <a:schemeClr val="tx1"/>
                </a:solidFill>
                <a:effectLst/>
                <a:latin typeface="+mn-lt"/>
                <a:ea typeface="+mn-ea"/>
                <a:cs typeface="+mn-cs"/>
              </a:rPr>
              <a:t> their ‘research’ the group should come to a consensus on what they if they want to make changes to the current management of the white </a:t>
            </a:r>
            <a:r>
              <a:rPr lang="en-US" sz="1200" kern="1200" baseline="0" dirty="0" err="1" smtClean="0">
                <a:solidFill>
                  <a:schemeClr val="tx1"/>
                </a:solidFill>
                <a:effectLst/>
                <a:latin typeface="+mn-lt"/>
                <a:ea typeface="+mn-ea"/>
                <a:cs typeface="+mn-cs"/>
              </a:rPr>
              <a:t>seabass</a:t>
            </a:r>
            <a:r>
              <a:rPr lang="en-US" sz="1200" kern="1200" baseline="0" dirty="0" smtClean="0">
                <a:solidFill>
                  <a:schemeClr val="tx1"/>
                </a:solidFill>
                <a:effectLst/>
                <a:latin typeface="+mn-lt"/>
                <a:ea typeface="+mn-ea"/>
                <a:cs typeface="+mn-cs"/>
              </a:rPr>
              <a:t>.</a:t>
            </a:r>
            <a:r>
              <a:rPr lang="en-US" dirty="0" smtClean="0"/>
              <a:t>  If they want to make changes, they</a:t>
            </a:r>
            <a:r>
              <a:rPr lang="en-US" baseline="0" dirty="0" smtClean="0"/>
              <a:t> should be able to explain what changes they want to make. The students should use their </a:t>
            </a:r>
            <a:r>
              <a:rPr lang="en-US" dirty="0" smtClean="0"/>
              <a:t>research to support and explain why they choose their position (providing evidence for their reasoning).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2155254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(Notes for teacher</a:t>
            </a:r>
            <a:r>
              <a:rPr lang="en-US" sz="1200" kern="1200" baseline="0" dirty="0" smtClean="0">
                <a:solidFill>
                  <a:schemeClr val="tx1"/>
                </a:solidFill>
                <a:effectLst/>
                <a:latin typeface="+mn-lt"/>
                <a:ea typeface="+mn-ea"/>
                <a:cs typeface="+mn-cs"/>
              </a:rPr>
              <a:t> to present)</a:t>
            </a:r>
          </a:p>
          <a:p>
            <a:r>
              <a:rPr lang="en-US" sz="1200" kern="1200" dirty="0" smtClean="0">
                <a:solidFill>
                  <a:schemeClr val="tx1"/>
                </a:solidFill>
                <a:effectLst/>
                <a:latin typeface="+mn-lt"/>
                <a:ea typeface="+mn-ea"/>
                <a:cs typeface="+mn-cs"/>
              </a:rPr>
              <a:t>Students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will construct a poster, which will be presented to the class. Each group has specific requirements for their</a:t>
            </a:r>
            <a:r>
              <a:rPr lang="en-US" sz="1200" kern="1200" baseline="0" dirty="0" smtClean="0">
                <a:solidFill>
                  <a:schemeClr val="tx1"/>
                </a:solidFill>
                <a:effectLst/>
                <a:latin typeface="+mn-lt"/>
                <a:ea typeface="+mn-ea"/>
                <a:cs typeface="+mn-cs"/>
              </a:rPr>
              <a:t> poster (these are the minimum requirements – the can put more on their poster if they want).  </a:t>
            </a:r>
            <a:r>
              <a:rPr lang="en-US" sz="1200" kern="1200" dirty="0" smtClean="0">
                <a:solidFill>
                  <a:schemeClr val="tx1"/>
                </a:solidFill>
                <a:effectLst/>
                <a:latin typeface="+mn-lt"/>
                <a:ea typeface="+mn-ea"/>
                <a:cs typeface="+mn-cs"/>
              </a:rPr>
              <a:t>The poster will contain research that backs up their position on the current management.</a:t>
            </a:r>
            <a:r>
              <a:rPr lang="en-US" sz="1200" kern="1200" baseline="0" dirty="0" smtClean="0">
                <a:solidFill>
                  <a:schemeClr val="tx1"/>
                </a:solidFill>
                <a:effectLst/>
                <a:latin typeface="+mn-lt"/>
                <a:ea typeface="+mn-ea"/>
                <a:cs typeface="+mn-cs"/>
              </a:rPr>
              <a:t>  They must present their position in a clear and concise manor using evidence from their research as support.</a:t>
            </a:r>
          </a:p>
          <a:p>
            <a:endParaRPr lang="en-US" sz="1200" kern="1200" dirty="0" smtClean="0">
              <a:solidFill>
                <a:schemeClr val="tx1"/>
              </a:solidFill>
              <a:effectLst/>
              <a:latin typeface="+mn-lt"/>
              <a:ea typeface="+mn-ea"/>
              <a:cs typeface="+mn-cs"/>
            </a:endParaRPr>
          </a:p>
          <a:p>
            <a:pPr fontAlgn="auto">
              <a:spcAft>
                <a:spcPts val="0"/>
              </a:spcAft>
              <a:buFont typeface="Arial"/>
              <a:buChar char="•"/>
              <a:defRPr/>
            </a:pPr>
            <a:r>
              <a:rPr lang="en-US" b="1" dirty="0" smtClean="0">
                <a:solidFill>
                  <a:srgbClr val="0D0D0D"/>
                </a:solidFill>
                <a:ea typeface="+mn-ea"/>
              </a:rPr>
              <a:t>Step 3:  </a:t>
            </a:r>
            <a:r>
              <a:rPr lang="en-US" b="1" dirty="0" smtClean="0">
                <a:solidFill>
                  <a:srgbClr val="0D0D0D"/>
                </a:solidFill>
              </a:rPr>
              <a:t>Poster Preparation</a:t>
            </a:r>
          </a:p>
          <a:p>
            <a:pPr lvl="1" fontAlgn="auto">
              <a:spcAft>
                <a:spcPts val="0"/>
              </a:spcAft>
              <a:buFont typeface="Arial"/>
              <a:buChar char="•"/>
              <a:defRPr/>
            </a:pPr>
            <a:r>
              <a:rPr lang="en-US" dirty="0" smtClean="0">
                <a:solidFill>
                  <a:srgbClr val="0D0D0D"/>
                </a:solidFill>
                <a:ea typeface="+mn-ea"/>
              </a:rPr>
              <a:t>Each team will create a poster with the specific details outline </a:t>
            </a:r>
            <a:r>
              <a:rPr lang="en-US" dirty="0" smtClean="0">
                <a:solidFill>
                  <a:srgbClr val="0D0D0D"/>
                </a:solidFill>
              </a:rPr>
              <a:t>for your group.  This will help you ‘research’ your position on the current regulations.</a:t>
            </a:r>
          </a:p>
          <a:p>
            <a:pPr fontAlgn="auto">
              <a:spcAft>
                <a:spcPts val="0"/>
              </a:spcAft>
              <a:buFont typeface="Arial"/>
              <a:buChar char="•"/>
              <a:defRPr/>
            </a:pPr>
            <a:r>
              <a:rPr lang="en-US" b="1" dirty="0" smtClean="0">
                <a:solidFill>
                  <a:srgbClr val="0D0D0D"/>
                </a:solidFill>
                <a:ea typeface="+mn-ea"/>
              </a:rPr>
              <a:t>Step 4:</a:t>
            </a:r>
            <a:r>
              <a:rPr lang="en-US" dirty="0" smtClean="0">
                <a:solidFill>
                  <a:srgbClr val="0D0D0D"/>
                </a:solidFill>
                <a:ea typeface="+mn-ea"/>
              </a:rPr>
              <a:t> </a:t>
            </a:r>
            <a:r>
              <a:rPr lang="en-US" b="1" dirty="0" smtClean="0">
                <a:solidFill>
                  <a:srgbClr val="0D0D0D"/>
                </a:solidFill>
                <a:ea typeface="+mn-ea"/>
              </a:rPr>
              <a:t>Presentation Preparation </a:t>
            </a:r>
          </a:p>
          <a:p>
            <a:pPr lvl="1" fontAlgn="auto">
              <a:spcAft>
                <a:spcPts val="0"/>
              </a:spcAft>
              <a:buFont typeface="Arial"/>
              <a:buChar char="•"/>
              <a:defRPr/>
            </a:pPr>
            <a:r>
              <a:rPr lang="en-US" dirty="0" smtClean="0">
                <a:solidFill>
                  <a:srgbClr val="0D0D0D"/>
                </a:solidFill>
                <a:ea typeface="+mn-ea"/>
              </a:rPr>
              <a:t>Each home team will work on a presentation of their findings to present to the rest of the class. </a:t>
            </a:r>
          </a:p>
          <a:p>
            <a:pPr lvl="2" fontAlgn="auto">
              <a:spcAft>
                <a:spcPts val="0"/>
              </a:spcAft>
              <a:buFont typeface="Arial"/>
              <a:buChar char="•"/>
              <a:defRPr/>
            </a:pPr>
            <a:r>
              <a:rPr lang="en-US" dirty="0" smtClean="0">
                <a:solidFill>
                  <a:srgbClr val="0D0D0D"/>
                </a:solidFill>
                <a:ea typeface="+mn-ea"/>
              </a:rPr>
              <a:t>Presentation will graded on the content of poster as well as</a:t>
            </a:r>
            <a:r>
              <a:rPr lang="en-US" dirty="0" smtClean="0">
                <a:solidFill>
                  <a:srgbClr val="0D0D0D"/>
                </a:solidFill>
              </a:rPr>
              <a:t> your group’s</a:t>
            </a:r>
            <a:r>
              <a:rPr lang="en-US" dirty="0" smtClean="0">
                <a:solidFill>
                  <a:srgbClr val="0D0D0D"/>
                </a:solidFill>
                <a:ea typeface="+mn-ea"/>
              </a:rPr>
              <a:t> position and reasoning.</a:t>
            </a:r>
          </a:p>
          <a:p>
            <a:pPr marL="914400" lvl="2" indent="0" fontAlgn="auto">
              <a:spcAft>
                <a:spcPts val="0"/>
              </a:spcAft>
              <a:buNone/>
              <a:defRPr/>
            </a:pPr>
            <a:endParaRPr lang="en-US" dirty="0" smtClean="0">
              <a:solidFill>
                <a:srgbClr val="0D0D0D"/>
              </a:solidFill>
              <a:ea typeface="+mn-ea"/>
            </a:endParaRPr>
          </a:p>
          <a:p>
            <a:pPr lvl="1" fontAlgn="auto">
              <a:spcAft>
                <a:spcPts val="0"/>
              </a:spcAft>
              <a:buFont typeface="Arial"/>
              <a:buChar char="•"/>
              <a:defRPr/>
            </a:pPr>
            <a:r>
              <a:rPr lang="en-US" dirty="0" smtClean="0">
                <a:solidFill>
                  <a:srgbClr val="0D0D0D"/>
                </a:solidFill>
                <a:ea typeface="+mn-ea"/>
              </a:rPr>
              <a:t>It is the responsibility of each team to make sure that </a:t>
            </a:r>
            <a:r>
              <a:rPr lang="en-US" b="1" u="sng" dirty="0" smtClean="0">
                <a:solidFill>
                  <a:srgbClr val="0D0D0D"/>
                </a:solidFill>
                <a:ea typeface="+mn-ea"/>
              </a:rPr>
              <a:t>all </a:t>
            </a:r>
            <a:r>
              <a:rPr lang="en-US" dirty="0" smtClean="0">
                <a:solidFill>
                  <a:srgbClr val="0D0D0D"/>
                </a:solidFill>
                <a:ea typeface="+mn-ea"/>
              </a:rPr>
              <a:t>of its members understand the material thoroughly and are prepared to teach it.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17</a:t>
            </a:fld>
            <a:endParaRPr lang="en-US"/>
          </a:p>
        </p:txBody>
      </p:sp>
    </p:spTree>
    <p:extLst>
      <p:ext uri="{BB962C8B-B14F-4D97-AF65-F5344CB8AC3E}">
        <p14:creationId xmlns:p14="http://schemas.microsoft.com/office/powerpoint/2010/main" val="574917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794125"/>
            <a:ext cx="7772400" cy="1470025"/>
          </a:xfrm>
        </p:spPr>
        <p:txBody>
          <a:bodyPr>
            <a:normAutofit/>
          </a:bodyPr>
          <a:lstStyle/>
          <a:p>
            <a:r>
              <a:rPr lang="en-US" dirty="0" smtClean="0"/>
              <a:t>White </a:t>
            </a:r>
            <a:r>
              <a:rPr lang="en-US" dirty="0" err="1" smtClean="0"/>
              <a:t>Seabass</a:t>
            </a:r>
            <a:r>
              <a:rPr lang="en-US" dirty="0" smtClean="0"/>
              <a:t> Lesson</a:t>
            </a:r>
            <a:endParaRPr lang="en-US" dirty="0"/>
          </a:p>
        </p:txBody>
      </p:sp>
      <p:sp>
        <p:nvSpPr>
          <p:cNvPr id="3"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4"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pic>
        <p:nvPicPr>
          <p:cNvPr id="5" name="Picture 4" descr="IMG_5104.JPG"/>
          <p:cNvPicPr>
            <a:picLocks noChangeAspect="1"/>
          </p:cNvPicPr>
          <p:nvPr/>
        </p:nvPicPr>
        <p:blipFill rotWithShape="1">
          <a:blip r:embed="rId3">
            <a:extLst>
              <a:ext uri="{28A0092B-C50C-407E-A947-70E740481C1C}">
                <a14:useLocalDpi xmlns:a14="http://schemas.microsoft.com/office/drawing/2010/main" val="0"/>
              </a:ext>
            </a:extLst>
          </a:blip>
          <a:srcRect l="3300" t="55324" b="9342"/>
          <a:stretch/>
        </p:blipFill>
        <p:spPr>
          <a:xfrm>
            <a:off x="165096" y="184065"/>
            <a:ext cx="8842248" cy="2668328"/>
          </a:xfrm>
          <a:prstGeom prst="rect">
            <a:avLst/>
          </a:prstGeom>
        </p:spPr>
      </p:pic>
    </p:spTree>
    <p:extLst>
      <p:ext uri="{BB962C8B-B14F-4D97-AF65-F5344CB8AC3E}">
        <p14:creationId xmlns:p14="http://schemas.microsoft.com/office/powerpoint/2010/main" val="474639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Content Placeholder 5" descr="ttp://www.afsc.noaa.gov/education/activities/images/SBSS_Lesson1_toomey_cartoon.jpg"/>
          <p:cNvPicPr>
            <a:picLocks noGrp="1"/>
          </p:cNvPicPr>
          <p:nvPr>
            <p:ph sz="quarter" idx="1"/>
          </p:nvPr>
        </p:nvPicPr>
        <p:blipFill rotWithShape="1">
          <a:blip r:embed="rId3">
            <a:extLst>
              <a:ext uri="{28A0092B-C50C-407E-A947-70E740481C1C}">
                <a14:useLocalDpi xmlns:a14="http://schemas.microsoft.com/office/drawing/2010/main" val="0"/>
              </a:ext>
            </a:extLst>
          </a:blip>
          <a:srcRect l="-3442" r="222"/>
          <a:stretch/>
        </p:blipFill>
        <p:spPr bwMode="auto">
          <a:xfrm>
            <a:off x="0" y="1661980"/>
            <a:ext cx="8836152" cy="4437068"/>
          </a:xfrm>
          <a:prstGeom prst="rect">
            <a:avLst/>
          </a:prstGeom>
          <a:noFill/>
          <a:ln>
            <a:noFill/>
          </a:ln>
        </p:spPr>
      </p:pic>
    </p:spTree>
    <p:extLst>
      <p:ext uri="{BB962C8B-B14F-4D97-AF65-F5344CB8AC3E}">
        <p14:creationId xmlns:p14="http://schemas.microsoft.com/office/powerpoint/2010/main" val="155534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 Question</a:t>
            </a:r>
            <a:endParaRPr lang="en-US" dirty="0"/>
          </a:p>
        </p:txBody>
      </p:sp>
      <p:sp>
        <p:nvSpPr>
          <p:cNvPr id="3" name="Content Placeholder 2"/>
          <p:cNvSpPr>
            <a:spLocks noGrp="1"/>
          </p:cNvSpPr>
          <p:nvPr>
            <p:ph idx="1"/>
          </p:nvPr>
        </p:nvSpPr>
        <p:spPr/>
        <p:txBody>
          <a:bodyPr/>
          <a:lstStyle/>
          <a:p>
            <a:pPr marL="514350" indent="-514350">
              <a:buAutoNum type="arabicPeriod"/>
            </a:pPr>
            <a:r>
              <a:rPr lang="en-US" sz="4400" dirty="0" smtClean="0"/>
              <a:t>What is sustainable seafood? </a:t>
            </a:r>
          </a:p>
          <a:p>
            <a:pPr marL="0" indent="0">
              <a:buNone/>
            </a:pPr>
            <a:endParaRPr lang="en-US" dirty="0"/>
          </a:p>
          <a:p>
            <a:pPr marL="0" indent="0">
              <a:buNone/>
            </a:pPr>
            <a:endParaRPr lang="en-US" dirty="0"/>
          </a:p>
          <a:p>
            <a:pPr marL="514350" indent="-514350">
              <a:buAutoNum type="arabicPeriod"/>
            </a:pPr>
            <a:endParaRPr lang="en-US" dirty="0" smtClean="0"/>
          </a:p>
          <a:p>
            <a:pPr marL="0" indent="0">
              <a:buNone/>
            </a:pPr>
            <a:r>
              <a:rPr lang="en-US" dirty="0" smtClean="0"/>
              <a:t>Do your best to brainstorm some answers – there is no wrong or right!</a:t>
            </a:r>
            <a:endParaRPr lang="en-US" dirty="0"/>
          </a:p>
        </p:txBody>
      </p:sp>
      <p:sp>
        <p:nvSpPr>
          <p:cNvPr id="4" name="Date Placeholder 6"/>
          <p:cNvSpPr>
            <a:spLocks noGrp="1"/>
          </p:cNvSpPr>
          <p:nvPr>
            <p:ph type="dt" sz="half" idx="10"/>
          </p:nvPr>
        </p:nvSpPr>
        <p:spPr>
          <a:xfrm>
            <a:off x="5788152" y="6358802"/>
            <a:ext cx="3044952" cy="365760"/>
          </a:xfrm>
        </p:spPr>
        <p:txBody>
          <a:bodyPr/>
          <a:lstStyle/>
          <a:p>
            <a:r>
              <a:rPr lang="en-US" smtClean="0">
                <a:solidFill>
                  <a:schemeClr val="bg1"/>
                </a:solidFill>
              </a:rPr>
              <a:t>Scripps Classroom Connection</a:t>
            </a:r>
            <a:endParaRPr lang="en-US" dirty="0">
              <a:solidFill>
                <a:schemeClr val="bg1"/>
              </a:solidFill>
            </a:endParaRPr>
          </a:p>
        </p:txBody>
      </p:sp>
      <p:sp>
        <p:nvSpPr>
          <p:cNvPr id="5" name="Footer Placeholder 5"/>
          <p:cNvSpPr>
            <a:spLocks noGrp="1"/>
          </p:cNvSpPr>
          <p:nvPr>
            <p:ph type="ftr" sz="quarter" idx="11"/>
          </p:nvPr>
        </p:nvSpPr>
        <p:spPr>
          <a:xfrm>
            <a:off x="301752" y="6364666"/>
            <a:ext cx="3584448" cy="365760"/>
          </a:xfrm>
        </p:spPr>
        <p:txBody>
          <a:bodyPr/>
          <a:lstStyle/>
          <a:p>
            <a:r>
              <a:rPr lang="en-US" smtClean="0">
                <a:solidFill>
                  <a:schemeClr val="bg1"/>
                </a:solidFill>
              </a:rPr>
              <a:t>http://earthref.org/SCC</a:t>
            </a:r>
            <a:endParaRPr lang="en-US" dirty="0" smtClean="0">
              <a:solidFill>
                <a:schemeClr val="bg1"/>
              </a:solidFill>
            </a:endParaRPr>
          </a:p>
        </p:txBody>
      </p:sp>
    </p:spTree>
    <p:extLst>
      <p:ext uri="{BB962C8B-B14F-4D97-AF65-F5344CB8AC3E}">
        <p14:creationId xmlns:p14="http://schemas.microsoft.com/office/powerpoint/2010/main" val="3935186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938"/>
            <a:ext cx="8229600" cy="1143000"/>
          </a:xfrm>
        </p:spPr>
        <p:txBody>
          <a:bodyPr>
            <a:noAutofit/>
          </a:bodyPr>
          <a:lstStyle/>
          <a:p>
            <a:r>
              <a:rPr lang="en-US" sz="4000" dirty="0" smtClean="0">
                <a:solidFill>
                  <a:schemeClr val="tx1"/>
                </a:solidFill>
              </a:rPr>
              <a:t>Why do you think we should raise white </a:t>
            </a:r>
            <a:r>
              <a:rPr lang="en-US" sz="4000" dirty="0" err="1">
                <a:solidFill>
                  <a:schemeClr val="tx1"/>
                </a:solidFill>
              </a:rPr>
              <a:t>s</a:t>
            </a:r>
            <a:r>
              <a:rPr lang="en-US" sz="4000" dirty="0" err="1" smtClean="0">
                <a:solidFill>
                  <a:schemeClr val="tx1"/>
                </a:solidFill>
              </a:rPr>
              <a:t>eabass</a:t>
            </a:r>
            <a:r>
              <a:rPr lang="en-US" sz="4000" dirty="0" smtClean="0">
                <a:solidFill>
                  <a:schemeClr val="tx1"/>
                </a:solidFill>
              </a:rPr>
              <a:t> in our classroom?</a:t>
            </a:r>
            <a:endParaRPr lang="en-US" sz="4000" dirty="0">
              <a:solidFill>
                <a:schemeClr val="tx1"/>
              </a:solidFill>
            </a:endParaRPr>
          </a:p>
        </p:txBody>
      </p:sp>
      <p:sp>
        <p:nvSpPr>
          <p:cNvPr id="3" name="Date Placeholder 6"/>
          <p:cNvSpPr>
            <a:spLocks noGrp="1"/>
          </p:cNvSpPr>
          <p:nvPr>
            <p:ph type="dt" sz="half" idx="10"/>
          </p:nvPr>
        </p:nvSpPr>
        <p:spPr>
          <a:xfrm>
            <a:off x="5788152" y="6358802"/>
            <a:ext cx="3044952" cy="365760"/>
          </a:xfrm>
        </p:spPr>
        <p:txBody>
          <a:bodyPr/>
          <a:lstStyle/>
          <a:p>
            <a:r>
              <a:rPr lang="en-US" smtClean="0"/>
              <a:t>Scripps Classroom Connection</a:t>
            </a:r>
            <a:endParaRPr lang="en-US" dirty="0"/>
          </a:p>
        </p:txBody>
      </p:sp>
      <p:sp>
        <p:nvSpPr>
          <p:cNvPr id="4" name="Footer Placeholder 5"/>
          <p:cNvSpPr>
            <a:spLocks noGrp="1"/>
          </p:cNvSpPr>
          <p:nvPr>
            <p:ph type="ftr" sz="quarter" idx="11"/>
          </p:nvPr>
        </p:nvSpPr>
        <p:spPr>
          <a:xfrm>
            <a:off x="301752" y="6364666"/>
            <a:ext cx="3584448" cy="365760"/>
          </a:xfrm>
        </p:spPr>
        <p:txBody>
          <a:bodyPr/>
          <a:lstStyle/>
          <a:p>
            <a:r>
              <a:rPr lang="en-US" smtClean="0">
                <a:solidFill>
                  <a:srgbClr val="FFFFFF"/>
                </a:solidFill>
              </a:rPr>
              <a:t>http://earthref.org/SCC</a:t>
            </a:r>
            <a:endParaRPr lang="en-US" dirty="0" smtClean="0">
              <a:solidFill>
                <a:srgbClr val="FFFFFF"/>
              </a:solidFill>
            </a:endParaRPr>
          </a:p>
        </p:txBody>
      </p:sp>
      <p:sp>
        <p:nvSpPr>
          <p:cNvPr id="5" name="Title 1"/>
          <p:cNvSpPr txBox="1">
            <a:spLocks/>
          </p:cNvSpPr>
          <p:nvPr/>
        </p:nvSpPr>
        <p:spPr>
          <a:xfrm>
            <a:off x="301752" y="228600"/>
            <a:ext cx="8534400" cy="758952"/>
          </a:xfrm>
          <a:prstGeom prst="rect">
            <a:avLst/>
          </a:prstGeom>
        </p:spPr>
        <p:txBody>
          <a:bodyPr vert="horz" anchor="b">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dirty="0" smtClean="0"/>
              <a:t>Discussion Questions</a:t>
            </a:r>
            <a:endParaRPr lang="en-US" dirty="0"/>
          </a:p>
        </p:txBody>
      </p:sp>
    </p:spTree>
    <p:extLst>
      <p:ext uri="{BB962C8B-B14F-4D97-AF65-F5344CB8AC3E}">
        <p14:creationId xmlns:p14="http://schemas.microsoft.com/office/powerpoint/2010/main" val="197840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pPr marL="285750" indent="-285750">
              <a:buFont typeface="Wingdings" charset="2"/>
              <a:buChar char="§"/>
            </a:pPr>
            <a:r>
              <a:rPr lang="en-US" sz="2000" dirty="0" smtClean="0"/>
              <a:t>White </a:t>
            </a:r>
            <a:r>
              <a:rPr lang="en-US" sz="2000" dirty="0" err="1" smtClean="0"/>
              <a:t>Seabass</a:t>
            </a:r>
            <a:endParaRPr lang="en-US" sz="2000" dirty="0" smtClean="0"/>
          </a:p>
          <a:p>
            <a:pPr marL="285750" indent="-285750">
              <a:buFont typeface="Wingdings" charset="2"/>
              <a:buChar char="§"/>
            </a:pPr>
            <a:r>
              <a:rPr lang="en-US" sz="2000" dirty="0" smtClean="0"/>
              <a:t>Max Size: 5ft / 90 </a:t>
            </a:r>
            <a:r>
              <a:rPr lang="en-US" sz="2000" dirty="0" err="1" smtClean="0"/>
              <a:t>lbs</a:t>
            </a:r>
            <a:endParaRPr lang="en-US" sz="2000" dirty="0" smtClean="0"/>
          </a:p>
          <a:p>
            <a:pPr marL="285750" indent="-285750">
              <a:buFont typeface="Wingdings" charset="2"/>
              <a:buChar char="§"/>
            </a:pPr>
            <a:r>
              <a:rPr lang="en-US" sz="2000" dirty="0" smtClean="0"/>
              <a:t>Max age: 27 </a:t>
            </a:r>
            <a:r>
              <a:rPr lang="en-US" sz="2000" dirty="0" err="1" smtClean="0"/>
              <a:t>yrs</a:t>
            </a:r>
            <a:endParaRPr lang="en-US" sz="2000" dirty="0" smtClean="0"/>
          </a:p>
          <a:p>
            <a:pPr marL="285750" indent="-285750">
              <a:buFont typeface="Wingdings" charset="2"/>
              <a:buChar char="§"/>
            </a:pPr>
            <a:r>
              <a:rPr lang="en-US" sz="2000" dirty="0" smtClean="0"/>
              <a:t>Range: Pacific coast - Baja to Alaska.</a:t>
            </a:r>
          </a:p>
          <a:p>
            <a:endParaRPr lang="en-US" sz="2000" dirty="0"/>
          </a:p>
        </p:txBody>
      </p:sp>
      <p:sp>
        <p:nvSpPr>
          <p:cNvPr id="7"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a:t>
            </a:r>
            <a:r>
              <a:rPr lang="en-US" dirty="0" err="1" smtClean="0"/>
              <a:t>earthref.org</a:t>
            </a:r>
            <a:r>
              <a:rPr lang="en-US" dirty="0" smtClean="0"/>
              <a:t>/SCC</a:t>
            </a:r>
          </a:p>
        </p:txBody>
      </p:sp>
      <p:sp>
        <p:nvSpPr>
          <p:cNvPr id="5" name="Title 4"/>
          <p:cNvSpPr>
            <a:spLocks noGrp="1"/>
          </p:cNvSpPr>
          <p:nvPr>
            <p:ph type="title"/>
          </p:nvPr>
        </p:nvSpPr>
        <p:spPr/>
        <p:txBody>
          <a:bodyPr/>
          <a:lstStyle/>
          <a:p>
            <a:r>
              <a:rPr lang="en-US" dirty="0" smtClean="0"/>
              <a:t>White </a:t>
            </a:r>
            <a:r>
              <a:rPr lang="en-US" dirty="0" err="1" smtClean="0"/>
              <a:t>Seabass</a:t>
            </a:r>
            <a:r>
              <a:rPr lang="en-US" dirty="0" smtClean="0"/>
              <a:t> caught off the shore of San Diego</a:t>
            </a:r>
            <a:endParaRPr lang="en-US" dirty="0"/>
          </a:p>
        </p:txBody>
      </p:sp>
      <p:pic>
        <p:nvPicPr>
          <p:cNvPr id="10" name="Content Placeholder 3"/>
          <p:cNvPicPr>
            <a:picLocks noGrp="1" noChangeAspect="1"/>
          </p:cNvPicPr>
          <p:nvPr>
            <p:ph type="pic" idx="1"/>
          </p:nvPr>
        </p:nvPicPr>
        <p:blipFill>
          <a:blip r:embed="rId3"/>
          <a:srcRect t="1515" b="1515"/>
          <a:stretch>
            <a:fillRect/>
          </a:stretch>
        </p:blipFill>
        <p:spPr/>
      </p:pic>
    </p:spTree>
    <p:extLst>
      <p:ext uri="{BB962C8B-B14F-4D97-AF65-F5344CB8AC3E}">
        <p14:creationId xmlns:p14="http://schemas.microsoft.com/office/powerpoint/2010/main" val="4352261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Placeholder 8" descr="Screen Shot 2013-10-07 at 1.37.31 PM.png"/>
          <p:cNvPicPr>
            <a:picLocks noGrp="1" noChangeAspect="1"/>
          </p:cNvPicPr>
          <p:nvPr>
            <p:ph type="pic" idx="1"/>
          </p:nvPr>
        </p:nvPicPr>
        <p:blipFill>
          <a:blip r:embed="rId3">
            <a:extLst>
              <a:ext uri="{28A0092B-C50C-407E-A947-70E740481C1C}">
                <a14:useLocalDpi xmlns:a14="http://schemas.microsoft.com/office/drawing/2010/main" val="0"/>
              </a:ext>
            </a:extLst>
          </a:blip>
          <a:srcRect l="11852" r="11852"/>
          <a:stretch>
            <a:fillRect/>
          </a:stretch>
        </p:blipFill>
        <p:spPr>
          <a:xfrm>
            <a:off x="301752" y="609600"/>
            <a:ext cx="8566023" cy="5795384"/>
          </a:xfrm>
          <a:prstGeom prst="rect">
            <a:avLst/>
          </a:prstGeom>
        </p:spPr>
      </p:pic>
      <p:sp>
        <p:nvSpPr>
          <p:cNvPr id="5" name="Title 4"/>
          <p:cNvSpPr>
            <a:spLocks noGrp="1"/>
          </p:cNvSpPr>
          <p:nvPr>
            <p:ph type="title"/>
          </p:nvPr>
        </p:nvSpPr>
        <p:spPr>
          <a:xfrm>
            <a:off x="4016932" y="2336800"/>
            <a:ext cx="5867400" cy="1219200"/>
          </a:xfrm>
        </p:spPr>
        <p:txBody>
          <a:bodyPr/>
          <a:lstStyle/>
          <a:p>
            <a:r>
              <a:rPr lang="en-US" dirty="0" smtClean="0"/>
              <a:t>White </a:t>
            </a:r>
            <a:r>
              <a:rPr lang="en-US" dirty="0" err="1" smtClean="0"/>
              <a:t>Seabass</a:t>
            </a:r>
            <a:r>
              <a:rPr lang="en-US" dirty="0" smtClean="0"/>
              <a:t> commercial </a:t>
            </a:r>
            <a:br>
              <a:rPr lang="en-US" dirty="0" smtClean="0"/>
            </a:br>
            <a:r>
              <a:rPr lang="en-US" dirty="0" smtClean="0"/>
              <a:t>catch off the California coast.</a:t>
            </a:r>
            <a:endParaRPr lang="en-US" dirty="0"/>
          </a:p>
        </p:txBody>
      </p:sp>
    </p:spTree>
    <p:extLst>
      <p:ext uri="{BB962C8B-B14F-4D97-AF65-F5344CB8AC3E}">
        <p14:creationId xmlns:p14="http://schemas.microsoft.com/office/powerpoint/2010/main" val="327625841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be done to help the white </a:t>
            </a:r>
            <a:r>
              <a:rPr lang="en-US" dirty="0" err="1" smtClean="0"/>
              <a:t>seabass</a:t>
            </a:r>
            <a:r>
              <a:rPr lang="en-US" dirty="0" smtClean="0"/>
              <a:t>?</a:t>
            </a:r>
            <a:endParaRPr lang="en-US" dirty="0"/>
          </a:p>
        </p:txBody>
      </p:sp>
      <p:sp>
        <p:nvSpPr>
          <p:cNvPr id="3" name="Content Placeholder 2"/>
          <p:cNvSpPr>
            <a:spLocks noGrp="1"/>
          </p:cNvSpPr>
          <p:nvPr>
            <p:ph idx="1"/>
          </p:nvPr>
        </p:nvSpPr>
        <p:spPr/>
        <p:txBody>
          <a:bodyPr>
            <a:normAutofit/>
          </a:bodyPr>
          <a:lstStyle/>
          <a:p>
            <a:r>
              <a:rPr lang="en-US" b="1" u="sng" dirty="0" smtClean="0"/>
              <a:t>Hatchery</a:t>
            </a:r>
            <a:r>
              <a:rPr lang="en-US" dirty="0" smtClean="0"/>
              <a:t>; where </a:t>
            </a:r>
            <a:r>
              <a:rPr lang="en-US" dirty="0"/>
              <a:t>fish species such </a:t>
            </a:r>
            <a:r>
              <a:rPr lang="en-US" dirty="0" smtClean="0"/>
              <a:t>as salmon, white </a:t>
            </a:r>
            <a:r>
              <a:rPr lang="en-US" dirty="0" err="1" smtClean="0"/>
              <a:t>seabass</a:t>
            </a:r>
            <a:r>
              <a:rPr lang="en-US" dirty="0" smtClean="0"/>
              <a:t>, trout, </a:t>
            </a:r>
            <a:r>
              <a:rPr lang="en-US" dirty="0"/>
              <a:t>bass</a:t>
            </a:r>
            <a:r>
              <a:rPr lang="en-US" dirty="0" smtClean="0"/>
              <a:t>, and catfish are hatched</a:t>
            </a:r>
            <a:r>
              <a:rPr lang="en-US" dirty="0"/>
              <a:t>, raised and then </a:t>
            </a:r>
            <a:r>
              <a:rPr lang="en-US" dirty="0" smtClean="0"/>
              <a:t>released to </a:t>
            </a:r>
            <a:r>
              <a:rPr lang="en-US" dirty="0"/>
              <a:t>enhance natural populations</a:t>
            </a:r>
            <a:r>
              <a:rPr lang="en-US" dirty="0" smtClean="0"/>
              <a:t>.</a:t>
            </a:r>
          </a:p>
          <a:p>
            <a:endParaRPr lang="en-US" dirty="0" smtClean="0"/>
          </a:p>
          <a:p>
            <a:pPr marL="0" indent="0">
              <a:buNone/>
            </a:pPr>
            <a:endParaRPr lang="en-US" dirty="0" smtClean="0"/>
          </a:p>
          <a:p>
            <a:r>
              <a:rPr lang="en-US" dirty="0" smtClean="0"/>
              <a:t>HUBBS-</a:t>
            </a:r>
            <a:r>
              <a:rPr lang="en-US" dirty="0" err="1" smtClean="0"/>
              <a:t>Seaworld</a:t>
            </a:r>
            <a:r>
              <a:rPr lang="en-US" dirty="0" smtClean="0"/>
              <a:t> </a:t>
            </a:r>
          </a:p>
          <a:p>
            <a:pPr marL="0" indent="0">
              <a:buNone/>
            </a:pPr>
            <a:r>
              <a:rPr lang="en-US" dirty="0" smtClean="0"/>
              <a:t>Research Institute (HSWRI)</a:t>
            </a:r>
            <a:endParaRPr lang="en-US" dirty="0"/>
          </a:p>
        </p:txBody>
      </p:sp>
      <p:pic>
        <p:nvPicPr>
          <p:cNvPr id="4" name="Picture 3"/>
          <p:cNvPicPr>
            <a:picLocks noChangeAspect="1"/>
          </p:cNvPicPr>
          <p:nvPr/>
        </p:nvPicPr>
        <p:blipFill>
          <a:blip r:embed="rId3"/>
          <a:stretch>
            <a:fillRect/>
          </a:stretch>
        </p:blipFill>
        <p:spPr>
          <a:xfrm>
            <a:off x="4739864" y="3215066"/>
            <a:ext cx="4199467" cy="3149600"/>
          </a:xfrm>
          <a:prstGeom prst="rect">
            <a:avLst/>
          </a:prstGeom>
        </p:spPr>
      </p:pic>
      <p:sp>
        <p:nvSpPr>
          <p:cNvPr id="5" name="Date Placeholder 6"/>
          <p:cNvSpPr>
            <a:spLocks noGrp="1"/>
          </p:cNvSpPr>
          <p:nvPr>
            <p:ph type="dt" sz="half" idx="10"/>
          </p:nvPr>
        </p:nvSpPr>
        <p:spPr>
          <a:xfrm>
            <a:off x="5788152" y="6358802"/>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364666"/>
            <a:ext cx="3584448" cy="365760"/>
          </a:xfrm>
        </p:spPr>
        <p:txBody>
          <a:bodyPr/>
          <a:lstStyle/>
          <a:p>
            <a:r>
              <a:rPr lang="en-US" smtClean="0">
                <a:solidFill>
                  <a:srgbClr val="FFFFFF"/>
                </a:solidFill>
              </a:rPr>
              <a:t>http://earthref.org/SCC</a:t>
            </a:r>
            <a:endParaRPr lang="en-US" dirty="0" smtClean="0">
              <a:solidFill>
                <a:srgbClr val="FFFFFF"/>
              </a:solidFill>
            </a:endParaRPr>
          </a:p>
        </p:txBody>
      </p:sp>
    </p:spTree>
    <p:extLst>
      <p:ext uri="{BB962C8B-B14F-4D97-AF65-F5344CB8AC3E}">
        <p14:creationId xmlns:p14="http://schemas.microsoft.com/office/powerpoint/2010/main" val="28749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164091"/>
            <a:ext cx="8229600" cy="1143000"/>
          </a:xfrm>
        </p:spPr>
        <p:txBody>
          <a:bodyPr>
            <a:normAutofit/>
          </a:bodyPr>
          <a:lstStyle/>
          <a:p>
            <a:r>
              <a:rPr lang="en-US" sz="4000" b="1" dirty="0"/>
              <a:t>HSWRI</a:t>
            </a:r>
            <a:r>
              <a:rPr lang="en-US" sz="4000" dirty="0" smtClean="0"/>
              <a:t> </a:t>
            </a:r>
            <a:r>
              <a:rPr lang="en-US" sz="4000" dirty="0"/>
              <a:t>Aquaculture Program</a:t>
            </a:r>
          </a:p>
        </p:txBody>
      </p:sp>
      <p:sp>
        <p:nvSpPr>
          <p:cNvPr id="3" name="Content Placeholder 2"/>
          <p:cNvSpPr>
            <a:spLocks noGrp="1"/>
          </p:cNvSpPr>
          <p:nvPr>
            <p:ph idx="1"/>
          </p:nvPr>
        </p:nvSpPr>
        <p:spPr>
          <a:xfrm>
            <a:off x="457200" y="1600200"/>
            <a:ext cx="8382000" cy="4991100"/>
          </a:xfrm>
        </p:spPr>
        <p:txBody>
          <a:bodyPr>
            <a:normAutofit/>
          </a:bodyPr>
          <a:lstStyle/>
          <a:p>
            <a:r>
              <a:rPr lang="en-US" dirty="0"/>
              <a:t>Ocean Resources Enhancement and Hatchery Program (OREHP</a:t>
            </a:r>
            <a:r>
              <a:rPr lang="en-US" dirty="0" smtClean="0"/>
              <a:t>)</a:t>
            </a:r>
          </a:p>
          <a:p>
            <a:endParaRPr lang="en-US" dirty="0" smtClean="0"/>
          </a:p>
          <a:p>
            <a:r>
              <a:rPr lang="en-US" dirty="0" smtClean="0"/>
              <a:t>Releases ~350,000 </a:t>
            </a:r>
            <a:r>
              <a:rPr lang="en-US" dirty="0"/>
              <a:t>juvenile white </a:t>
            </a:r>
            <a:r>
              <a:rPr lang="en-US" dirty="0" err="1"/>
              <a:t>seabass</a:t>
            </a:r>
            <a:r>
              <a:rPr lang="en-US" dirty="0"/>
              <a:t> annually. </a:t>
            </a:r>
            <a:endParaRPr lang="en-US" dirty="0" smtClean="0"/>
          </a:p>
          <a:p>
            <a:endParaRPr lang="en-US" dirty="0"/>
          </a:p>
          <a:p>
            <a:r>
              <a:rPr lang="en-US" dirty="0"/>
              <a:t>S</a:t>
            </a:r>
            <a:r>
              <a:rPr lang="en-US" dirty="0" smtClean="0"/>
              <a:t>tarted in the 1980s, when white </a:t>
            </a:r>
            <a:r>
              <a:rPr lang="en-US" dirty="0" err="1" smtClean="0"/>
              <a:t>seabass</a:t>
            </a:r>
            <a:r>
              <a:rPr lang="en-US" dirty="0" smtClean="0"/>
              <a:t> populations were at an all time low.</a:t>
            </a:r>
            <a:endParaRPr lang="en-US" dirty="0"/>
          </a:p>
          <a:p>
            <a:endParaRPr lang="en-US" dirty="0"/>
          </a:p>
        </p:txBody>
      </p:sp>
      <p:sp>
        <p:nvSpPr>
          <p:cNvPr id="4" name="Rectangle 3"/>
          <p:cNvSpPr/>
          <p:nvPr/>
        </p:nvSpPr>
        <p:spPr>
          <a:xfrm>
            <a:off x="0" y="0"/>
            <a:ext cx="1778000" cy="1600200"/>
          </a:xfrm>
          <a:prstGeom prst="rect">
            <a:avLst/>
          </a:prstGeom>
          <a:solidFill>
            <a:schemeClr val="tx1"/>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50800" y="182479"/>
            <a:ext cx="1702110" cy="1235159"/>
          </a:xfrm>
          <a:prstGeom prst="rect">
            <a:avLst/>
          </a:prstGeom>
        </p:spPr>
      </p:pic>
      <p:sp>
        <p:nvSpPr>
          <p:cNvPr id="6" name="Date Placeholder 6"/>
          <p:cNvSpPr>
            <a:spLocks noGrp="1"/>
          </p:cNvSpPr>
          <p:nvPr>
            <p:ph type="dt" sz="half" idx="10"/>
          </p:nvPr>
        </p:nvSpPr>
        <p:spPr>
          <a:xfrm>
            <a:off x="5788152" y="6358802"/>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364666"/>
            <a:ext cx="3584448" cy="365760"/>
          </a:xfrm>
        </p:spPr>
        <p:txBody>
          <a:bodyPr/>
          <a:lstStyle/>
          <a:p>
            <a:r>
              <a:rPr lang="en-US" smtClean="0">
                <a:solidFill>
                  <a:srgbClr val="FFFFFF"/>
                </a:solidFill>
              </a:rPr>
              <a:t>http://earthref.org/SCC</a:t>
            </a:r>
            <a:endParaRPr lang="en-US" dirty="0" smtClean="0">
              <a:solidFill>
                <a:srgbClr val="FFFFFF"/>
              </a:solidFill>
            </a:endParaRPr>
          </a:p>
        </p:txBody>
      </p:sp>
    </p:spTree>
    <p:extLst>
      <p:ext uri="{BB962C8B-B14F-4D97-AF65-F5344CB8AC3E}">
        <p14:creationId xmlns:p14="http://schemas.microsoft.com/office/powerpoint/2010/main" val="1370753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Raising White </a:t>
            </a:r>
            <a:r>
              <a:rPr lang="en-US" dirty="0" err="1" smtClean="0"/>
              <a:t>Seabass</a:t>
            </a:r>
            <a:r>
              <a:rPr lang="en-US" dirty="0" smtClean="0"/>
              <a:t> in OUR classroom</a:t>
            </a:r>
            <a:endParaRPr lang="en-US" dirty="0"/>
          </a:p>
        </p:txBody>
      </p:sp>
      <p:sp>
        <p:nvSpPr>
          <p:cNvPr id="3" name="Content Placeholder 2"/>
          <p:cNvSpPr>
            <a:spLocks noGrp="1"/>
          </p:cNvSpPr>
          <p:nvPr>
            <p:ph idx="1"/>
          </p:nvPr>
        </p:nvSpPr>
        <p:spPr>
          <a:xfrm>
            <a:off x="228600" y="1600200"/>
            <a:ext cx="8432800" cy="4525963"/>
          </a:xfrm>
        </p:spPr>
        <p:txBody>
          <a:bodyPr/>
          <a:lstStyle/>
          <a:p>
            <a:r>
              <a:rPr lang="en-US" dirty="0" smtClean="0"/>
              <a:t>Tank set-up</a:t>
            </a:r>
          </a:p>
          <a:p>
            <a:r>
              <a:rPr lang="en-US" dirty="0" smtClean="0"/>
              <a:t>Measuring / tagging </a:t>
            </a:r>
            <a:r>
              <a:rPr lang="en-US" dirty="0"/>
              <a:t>f</a:t>
            </a:r>
            <a:r>
              <a:rPr lang="en-US" dirty="0" smtClean="0"/>
              <a:t>ish</a:t>
            </a:r>
          </a:p>
          <a:p>
            <a:r>
              <a:rPr lang="en-US" dirty="0" smtClean="0"/>
              <a:t>Monitoring the fish/water quality</a:t>
            </a:r>
          </a:p>
          <a:p>
            <a:r>
              <a:rPr lang="en-US" dirty="0" smtClean="0"/>
              <a:t>Student presentations</a:t>
            </a:r>
          </a:p>
          <a:p>
            <a:r>
              <a:rPr lang="en-US" dirty="0" smtClean="0"/>
              <a:t>Releasing the fish</a:t>
            </a:r>
          </a:p>
          <a:p>
            <a:endParaRPr lang="en-US" dirty="0"/>
          </a:p>
        </p:txBody>
      </p:sp>
      <p:sp>
        <p:nvSpPr>
          <p:cNvPr id="5" name="Date Placeholder 6"/>
          <p:cNvSpPr>
            <a:spLocks noGrp="1"/>
          </p:cNvSpPr>
          <p:nvPr>
            <p:ph type="dt" sz="half" idx="10"/>
          </p:nvPr>
        </p:nvSpPr>
        <p:spPr>
          <a:xfrm>
            <a:off x="5788152" y="6358802"/>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364666"/>
            <a:ext cx="3584448" cy="365760"/>
          </a:xfrm>
        </p:spPr>
        <p:txBody>
          <a:bodyPr/>
          <a:lstStyle/>
          <a:p>
            <a:r>
              <a:rPr lang="en-US" smtClean="0">
                <a:solidFill>
                  <a:srgbClr val="FFFFFF"/>
                </a:solidFill>
              </a:rPr>
              <a:t>http://earthref.org/SCC</a:t>
            </a:r>
            <a:endParaRPr lang="en-US" dirty="0" smtClean="0">
              <a:solidFill>
                <a:srgbClr val="FFFFFF"/>
              </a:solidFill>
            </a:endParaRPr>
          </a:p>
        </p:txBody>
      </p:sp>
      <p:pic>
        <p:nvPicPr>
          <p:cNvPr id="7" name="Picture 6" descr="IMG_5086.JPG"/>
          <p:cNvPicPr>
            <a:picLocks noChangeAspect="1"/>
          </p:cNvPicPr>
          <p:nvPr/>
        </p:nvPicPr>
        <p:blipFill rotWithShape="1">
          <a:blip r:embed="rId3">
            <a:extLst>
              <a:ext uri="{28A0092B-C50C-407E-A947-70E740481C1C}">
                <a14:useLocalDpi xmlns:a14="http://schemas.microsoft.com/office/drawing/2010/main" val="0"/>
              </a:ext>
            </a:extLst>
          </a:blip>
          <a:srcRect l="12915" t="23334" r="5277" b="30463"/>
          <a:stretch/>
        </p:blipFill>
        <p:spPr>
          <a:xfrm rot="10800000">
            <a:off x="4636665" y="3662816"/>
            <a:ext cx="4335177" cy="1836338"/>
          </a:xfrm>
          <a:prstGeom prst="rect">
            <a:avLst/>
          </a:prstGeom>
        </p:spPr>
      </p:pic>
    </p:spTree>
    <p:extLst>
      <p:ext uri="{BB962C8B-B14F-4D97-AF65-F5344CB8AC3E}">
        <p14:creationId xmlns:p14="http://schemas.microsoft.com/office/powerpoint/2010/main" val="2542550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Fish Tank – 100 gallons</a:t>
            </a:r>
            <a:endParaRPr lang="en-US" dirty="0"/>
          </a:p>
        </p:txBody>
      </p:sp>
      <p:pic>
        <p:nvPicPr>
          <p:cNvPr id="3" name="Picture 2" descr="Screen Shot 2014-01-09 at 10.18.3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6051" y="1612727"/>
            <a:ext cx="6350387" cy="4762791"/>
          </a:xfrm>
          <a:prstGeom prst="rect">
            <a:avLst/>
          </a:prstGeom>
        </p:spPr>
      </p:pic>
      <p:sp>
        <p:nvSpPr>
          <p:cNvPr id="5" name="Date Placeholder 6"/>
          <p:cNvSpPr>
            <a:spLocks noGrp="1"/>
          </p:cNvSpPr>
          <p:nvPr>
            <p:ph type="dt" sz="half" idx="10"/>
          </p:nvPr>
        </p:nvSpPr>
        <p:spPr>
          <a:xfrm>
            <a:off x="5788152" y="6404984"/>
            <a:ext cx="3044952" cy="365760"/>
          </a:xfrm>
        </p:spPr>
        <p:txBody>
          <a:bodyPr/>
          <a:lstStyle/>
          <a:p>
            <a:r>
              <a:rPr lang="en-US" smtClean="0">
                <a:solidFill>
                  <a:schemeClr val="bg1"/>
                </a:solidFill>
              </a:rPr>
              <a:t>Scripps Classroom Connection</a:t>
            </a:r>
            <a:endParaRPr lang="en-US" dirty="0">
              <a:solidFill>
                <a:schemeClr val="bg1"/>
              </a:solidFill>
            </a:endParaRPr>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solidFill>
                  <a:schemeClr val="bg1"/>
                </a:solidFill>
              </a:rPr>
              <a:t>http://</a:t>
            </a:r>
            <a:r>
              <a:rPr lang="en-US" dirty="0" err="1" smtClean="0">
                <a:solidFill>
                  <a:schemeClr val="bg1"/>
                </a:solidFill>
              </a:rPr>
              <a:t>earthref.org</a:t>
            </a:r>
            <a:r>
              <a:rPr lang="en-US" dirty="0" smtClean="0">
                <a:solidFill>
                  <a:schemeClr val="bg1"/>
                </a:solidFill>
              </a:rPr>
              <a:t>/SCC</a:t>
            </a:r>
          </a:p>
        </p:txBody>
      </p:sp>
    </p:spTree>
    <p:extLst>
      <p:ext uri="{BB962C8B-B14F-4D97-AF65-F5344CB8AC3E}">
        <p14:creationId xmlns:p14="http://schemas.microsoft.com/office/powerpoint/2010/main" val="260856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Monitoring </a:t>
            </a:r>
            <a:r>
              <a:rPr lang="en-US" dirty="0"/>
              <a:t>w</a:t>
            </a:r>
            <a:r>
              <a:rPr lang="en-US" dirty="0" smtClean="0"/>
              <a:t>ater quality</a:t>
            </a:r>
            <a:endParaRPr lang="en-US" dirty="0"/>
          </a:p>
        </p:txBody>
      </p:sp>
      <p:sp>
        <p:nvSpPr>
          <p:cNvPr id="3" name="Content Placeholder 2"/>
          <p:cNvSpPr>
            <a:spLocks noGrp="1"/>
          </p:cNvSpPr>
          <p:nvPr>
            <p:ph idx="1"/>
          </p:nvPr>
        </p:nvSpPr>
        <p:spPr/>
        <p:txBody>
          <a:bodyPr>
            <a:normAutofit/>
          </a:bodyPr>
          <a:lstStyle/>
          <a:p>
            <a:r>
              <a:rPr lang="en-US" dirty="0" smtClean="0"/>
              <a:t>DO – Dissolved oxygen in water</a:t>
            </a:r>
          </a:p>
          <a:p>
            <a:endParaRPr lang="en-US" dirty="0" smtClean="0"/>
          </a:p>
          <a:p>
            <a:r>
              <a:rPr lang="en-US" dirty="0" smtClean="0"/>
              <a:t>pH – acidity or alkalinity of water</a:t>
            </a:r>
          </a:p>
          <a:p>
            <a:endParaRPr lang="en-US" dirty="0" smtClean="0"/>
          </a:p>
          <a:p>
            <a:r>
              <a:rPr lang="en-US" dirty="0" smtClean="0"/>
              <a:t>Nitrogen (NO2, NO3, NH3, NH4+)  – Waste and excess nutrients</a:t>
            </a:r>
          </a:p>
          <a:p>
            <a:endParaRPr lang="en-US" dirty="0" smtClean="0"/>
          </a:p>
          <a:p>
            <a:r>
              <a:rPr lang="en-US" dirty="0" smtClean="0"/>
              <a:t>Temperature </a:t>
            </a:r>
          </a:p>
          <a:p>
            <a:endParaRPr lang="en-US" dirty="0"/>
          </a:p>
        </p:txBody>
      </p:sp>
      <p:sp>
        <p:nvSpPr>
          <p:cNvPr id="4" name="Date Placeholder 6"/>
          <p:cNvSpPr>
            <a:spLocks noGrp="1"/>
          </p:cNvSpPr>
          <p:nvPr>
            <p:ph type="dt" sz="half" idx="10"/>
          </p:nvPr>
        </p:nvSpPr>
        <p:spPr>
          <a:xfrm>
            <a:off x="5788152" y="6382700"/>
            <a:ext cx="3044952" cy="365760"/>
          </a:xfrm>
        </p:spPr>
        <p:txBody>
          <a:bodyPr/>
          <a:lstStyle/>
          <a:p>
            <a:r>
              <a:rPr lang="en-US" smtClean="0"/>
              <a:t>Scripps Classroom Connection</a:t>
            </a:r>
            <a:endParaRPr lang="en-US" dirty="0"/>
          </a:p>
        </p:txBody>
      </p:sp>
      <p:sp>
        <p:nvSpPr>
          <p:cNvPr id="5" name="Footer Placeholder 5"/>
          <p:cNvSpPr>
            <a:spLocks noGrp="1"/>
          </p:cNvSpPr>
          <p:nvPr>
            <p:ph type="ftr" sz="quarter" idx="11"/>
          </p:nvPr>
        </p:nvSpPr>
        <p:spPr>
          <a:xfrm>
            <a:off x="301752" y="6388564"/>
            <a:ext cx="3584448" cy="365760"/>
          </a:xfrm>
        </p:spPr>
        <p:txBody>
          <a:bodyPr/>
          <a:lstStyle/>
          <a:p>
            <a:r>
              <a:rPr lang="en-US" dirty="0" smtClean="0">
                <a:solidFill>
                  <a:srgbClr val="FFFFFF"/>
                </a:solidFill>
              </a:rPr>
              <a:t>http://</a:t>
            </a:r>
            <a:r>
              <a:rPr lang="en-US" dirty="0" err="1" smtClean="0">
                <a:solidFill>
                  <a:srgbClr val="FFFFFF"/>
                </a:solidFill>
              </a:rPr>
              <a:t>earthref.org</a:t>
            </a:r>
            <a:r>
              <a:rPr lang="en-US" dirty="0" smtClean="0">
                <a:solidFill>
                  <a:srgbClr val="FFFFFF"/>
                </a:solidFill>
              </a:rPr>
              <a:t>/SCC</a:t>
            </a:r>
          </a:p>
        </p:txBody>
      </p:sp>
      <p:pic>
        <p:nvPicPr>
          <p:cNvPr id="6" name="Picture 5" descr="IMG_5087.JPG"/>
          <p:cNvPicPr>
            <a:picLocks noChangeAspect="1"/>
          </p:cNvPicPr>
          <p:nvPr/>
        </p:nvPicPr>
        <p:blipFill rotWithShape="1">
          <a:blip r:embed="rId3">
            <a:extLst>
              <a:ext uri="{28A0092B-C50C-407E-A947-70E740481C1C}">
                <a14:useLocalDpi xmlns:a14="http://schemas.microsoft.com/office/drawing/2010/main" val="0"/>
              </a:ext>
            </a:extLst>
          </a:blip>
          <a:srcRect l="32409" t="32169" r="14957" b="23314"/>
          <a:stretch/>
        </p:blipFill>
        <p:spPr>
          <a:xfrm>
            <a:off x="4208447" y="4161812"/>
            <a:ext cx="3159410" cy="2004088"/>
          </a:xfrm>
          <a:prstGeom prst="rect">
            <a:avLst/>
          </a:prstGeom>
        </p:spPr>
      </p:pic>
    </p:spTree>
    <p:extLst>
      <p:ext uri="{BB962C8B-B14F-4D97-AF65-F5344CB8AC3E}">
        <p14:creationId xmlns:p14="http://schemas.microsoft.com/office/powerpoint/2010/main" val="1714707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the Fish</a:t>
            </a:r>
            <a:endParaRPr lang="en-US" dirty="0"/>
          </a:p>
        </p:txBody>
      </p:sp>
      <p:pic>
        <p:nvPicPr>
          <p:cNvPr id="3" name="Picture 2" descr="IMG_51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270076" y="1503984"/>
            <a:ext cx="6425589" cy="4819192"/>
          </a:xfrm>
          <a:prstGeom prst="rect">
            <a:avLst/>
          </a:prstGeom>
        </p:spPr>
      </p:pic>
      <p:sp>
        <p:nvSpPr>
          <p:cNvPr id="6" name="Date Placeholder 6"/>
          <p:cNvSpPr>
            <a:spLocks noGrp="1"/>
          </p:cNvSpPr>
          <p:nvPr>
            <p:ph type="dt" sz="half" idx="10"/>
          </p:nvPr>
        </p:nvSpPr>
        <p:spPr>
          <a:xfrm>
            <a:off x="5788152" y="6360416"/>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366280"/>
            <a:ext cx="3584448" cy="365760"/>
          </a:xfrm>
        </p:spPr>
        <p:txBody>
          <a:bodyPr/>
          <a:lstStyle/>
          <a:p>
            <a:r>
              <a:rPr lang="en-US" dirty="0" smtClean="0">
                <a:solidFill>
                  <a:srgbClr val="FFFFFF"/>
                </a:solidFill>
              </a:rPr>
              <a:t>http://</a:t>
            </a:r>
            <a:r>
              <a:rPr lang="en-US" dirty="0" err="1" smtClean="0">
                <a:solidFill>
                  <a:srgbClr val="FFFFFF"/>
                </a:solidFill>
              </a:rPr>
              <a:t>earthref.org</a:t>
            </a:r>
            <a:r>
              <a:rPr lang="en-US" dirty="0" smtClean="0">
                <a:solidFill>
                  <a:srgbClr val="FFFFFF"/>
                </a:solidFill>
              </a:rPr>
              <a:t>/SCC</a:t>
            </a:r>
          </a:p>
        </p:txBody>
      </p:sp>
    </p:spTree>
    <p:extLst>
      <p:ext uri="{BB962C8B-B14F-4D97-AF65-F5344CB8AC3E}">
        <p14:creationId xmlns:p14="http://schemas.microsoft.com/office/powerpoint/2010/main" val="2455222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Releasing the Fish / Student Projects</a:t>
            </a:r>
            <a:endParaRPr lang="en-US" dirty="0"/>
          </a:p>
        </p:txBody>
      </p:sp>
      <p:pic>
        <p:nvPicPr>
          <p:cNvPr id="4" name="Picture 3"/>
          <p:cNvPicPr>
            <a:picLocks noChangeAspect="1"/>
          </p:cNvPicPr>
          <p:nvPr/>
        </p:nvPicPr>
        <p:blipFill>
          <a:blip r:embed="rId3"/>
          <a:stretch>
            <a:fillRect/>
          </a:stretch>
        </p:blipFill>
        <p:spPr>
          <a:xfrm>
            <a:off x="1511300" y="1610090"/>
            <a:ext cx="5735670" cy="4524010"/>
          </a:xfrm>
          <a:prstGeom prst="rect">
            <a:avLst/>
          </a:prstGeom>
        </p:spPr>
      </p:pic>
      <p:sp>
        <p:nvSpPr>
          <p:cNvPr id="5" name="Date Placeholder 6"/>
          <p:cNvSpPr>
            <a:spLocks noGrp="1"/>
          </p:cNvSpPr>
          <p:nvPr>
            <p:ph type="dt" sz="half" idx="10"/>
          </p:nvPr>
        </p:nvSpPr>
        <p:spPr>
          <a:xfrm>
            <a:off x="5788152" y="6360416"/>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366280"/>
            <a:ext cx="3584448" cy="365760"/>
          </a:xfrm>
        </p:spPr>
        <p:txBody>
          <a:bodyPr/>
          <a:lstStyle/>
          <a:p>
            <a:r>
              <a:rPr lang="en-US" dirty="0" smtClean="0">
                <a:solidFill>
                  <a:srgbClr val="FFFFFF"/>
                </a:solidFill>
              </a:rPr>
              <a:t>http://</a:t>
            </a:r>
            <a:r>
              <a:rPr lang="en-US" dirty="0" err="1" smtClean="0">
                <a:solidFill>
                  <a:srgbClr val="FFFFFF"/>
                </a:solidFill>
              </a:rPr>
              <a:t>earthref.org</a:t>
            </a:r>
            <a:r>
              <a:rPr lang="en-US" dirty="0" smtClean="0">
                <a:solidFill>
                  <a:srgbClr val="FFFFFF"/>
                </a:solidFill>
              </a:rPr>
              <a:t>/SCC</a:t>
            </a:r>
          </a:p>
        </p:txBody>
      </p:sp>
    </p:spTree>
    <p:extLst>
      <p:ext uri="{BB962C8B-B14F-4D97-AF65-F5344CB8AC3E}">
        <p14:creationId xmlns:p14="http://schemas.microsoft.com/office/powerpoint/2010/main" val="3666961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80000"/>
              </a:lnSpc>
            </a:pPr>
            <a:r>
              <a:rPr lang="en-US" sz="2500" b="1" u="sng" dirty="0" smtClean="0"/>
              <a:t>Fisherman</a:t>
            </a:r>
            <a:r>
              <a:rPr lang="en-US" sz="2500" dirty="0" smtClean="0"/>
              <a:t>– Recreational and Commercial fisherman.</a:t>
            </a:r>
          </a:p>
          <a:p>
            <a:pPr>
              <a:lnSpc>
                <a:spcPct val="80000"/>
              </a:lnSpc>
            </a:pPr>
            <a:endParaRPr lang="en-US" sz="2500" dirty="0"/>
          </a:p>
          <a:p>
            <a:pPr>
              <a:lnSpc>
                <a:spcPct val="80000"/>
              </a:lnSpc>
            </a:pPr>
            <a:r>
              <a:rPr lang="en-US" sz="2500" b="1" u="sng" dirty="0" smtClean="0"/>
              <a:t>Concerned </a:t>
            </a:r>
            <a:r>
              <a:rPr lang="en-US" sz="2500" b="1" u="sng" dirty="0"/>
              <a:t>Citizens </a:t>
            </a:r>
            <a:r>
              <a:rPr lang="en-US" sz="2500" dirty="0"/>
              <a:t>- You are a group of concerned citizens representing various non-profit/non-governmental organizations (NGO</a:t>
            </a:r>
            <a:r>
              <a:rPr lang="en-US" sz="2500" dirty="0" smtClean="0"/>
              <a:t>). Concerned about the environment.</a:t>
            </a:r>
          </a:p>
          <a:p>
            <a:pPr>
              <a:lnSpc>
                <a:spcPct val="80000"/>
              </a:lnSpc>
            </a:pPr>
            <a:endParaRPr lang="en-US" sz="2500" dirty="0"/>
          </a:p>
          <a:p>
            <a:pPr>
              <a:lnSpc>
                <a:spcPct val="80000"/>
              </a:lnSpc>
            </a:pPr>
            <a:r>
              <a:rPr lang="en-US" sz="2500" b="1" u="sng" dirty="0"/>
              <a:t>Scientists</a:t>
            </a:r>
            <a:r>
              <a:rPr lang="en-US" sz="2500" b="1" dirty="0"/>
              <a:t> - </a:t>
            </a:r>
            <a:r>
              <a:rPr lang="en-US" sz="2500" dirty="0"/>
              <a:t>A</a:t>
            </a:r>
            <a:r>
              <a:rPr lang="en-US" sz="2500" dirty="0" smtClean="0"/>
              <a:t>nalyzed scientific </a:t>
            </a:r>
            <a:r>
              <a:rPr lang="en-US" sz="2500" dirty="0"/>
              <a:t>data and came up with </a:t>
            </a:r>
            <a:r>
              <a:rPr lang="en-US" sz="2500" dirty="0" smtClean="0"/>
              <a:t>a science-based regulations for the fishery. </a:t>
            </a:r>
            <a:endParaRPr lang="en-US" sz="2500" dirty="0"/>
          </a:p>
        </p:txBody>
      </p:sp>
      <p:sp>
        <p:nvSpPr>
          <p:cNvPr id="19459" name="Title 2"/>
          <p:cNvSpPr>
            <a:spLocks noGrp="1"/>
          </p:cNvSpPr>
          <p:nvPr>
            <p:ph type="title"/>
          </p:nvPr>
        </p:nvSpPr>
        <p:spPr/>
        <p:txBody>
          <a:bodyPr/>
          <a:lstStyle/>
          <a:p>
            <a:r>
              <a:rPr lang="en-US" dirty="0" smtClean="0">
                <a:cs typeface="Arial Narrow Bold" charset="0"/>
              </a:rPr>
              <a:t>Research and Poster Project</a:t>
            </a:r>
            <a:endParaRPr lang="en-US" dirty="0">
              <a:cs typeface="Arial Narrow Bold" charset="0"/>
            </a:endParaRPr>
          </a:p>
        </p:txBody>
      </p:sp>
      <p:sp>
        <p:nvSpPr>
          <p:cNvPr id="4" name="Date Placeholder 6"/>
          <p:cNvSpPr>
            <a:spLocks noGrp="1"/>
          </p:cNvSpPr>
          <p:nvPr>
            <p:ph type="dt" sz="half" idx="10"/>
          </p:nvPr>
        </p:nvSpPr>
        <p:spPr>
          <a:xfrm>
            <a:off x="5788152" y="6360416"/>
            <a:ext cx="3044952" cy="365760"/>
          </a:xfrm>
        </p:spPr>
        <p:txBody>
          <a:bodyPr/>
          <a:lstStyle/>
          <a:p>
            <a:r>
              <a:rPr lang="en-US" smtClean="0"/>
              <a:t>Scripps Classroom Connection</a:t>
            </a:r>
            <a:endParaRPr lang="en-US" dirty="0"/>
          </a:p>
        </p:txBody>
      </p:sp>
      <p:sp>
        <p:nvSpPr>
          <p:cNvPr id="5" name="Footer Placeholder 5"/>
          <p:cNvSpPr>
            <a:spLocks noGrp="1"/>
          </p:cNvSpPr>
          <p:nvPr>
            <p:ph type="ftr" sz="quarter" idx="11"/>
          </p:nvPr>
        </p:nvSpPr>
        <p:spPr>
          <a:xfrm>
            <a:off x="301752" y="6366280"/>
            <a:ext cx="3584448" cy="365760"/>
          </a:xfrm>
        </p:spPr>
        <p:txBody>
          <a:bodyPr/>
          <a:lstStyle/>
          <a:p>
            <a:r>
              <a:rPr lang="en-US" dirty="0" smtClean="0">
                <a:solidFill>
                  <a:srgbClr val="FFFFFF"/>
                </a:solidFill>
              </a:rPr>
              <a:t>http://</a:t>
            </a:r>
            <a:r>
              <a:rPr lang="en-US" dirty="0" err="1" smtClean="0">
                <a:solidFill>
                  <a:srgbClr val="FFFFFF"/>
                </a:solidFill>
              </a:rPr>
              <a:t>earthref.org</a:t>
            </a:r>
            <a:r>
              <a:rPr lang="en-US" dirty="0" smtClean="0">
                <a:solidFill>
                  <a:srgbClr val="FFFFFF"/>
                </a:solidFill>
              </a:rPr>
              <a:t>/SCC</a:t>
            </a:r>
          </a:p>
        </p:txBody>
      </p:sp>
    </p:spTree>
    <p:extLst>
      <p:ext uri="{BB962C8B-B14F-4D97-AF65-F5344CB8AC3E}">
        <p14:creationId xmlns:p14="http://schemas.microsoft.com/office/powerpoint/2010/main" val="3283120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marL="0" indent="0">
              <a:buNone/>
            </a:pPr>
            <a:endParaRPr lang="en-US" dirty="0"/>
          </a:p>
          <a:p>
            <a:pPr marL="0" indent="0">
              <a:buNone/>
            </a:pPr>
            <a:r>
              <a:rPr lang="en-US" dirty="0" smtClean="0"/>
              <a:t>Should </a:t>
            </a:r>
            <a:r>
              <a:rPr lang="en-US" dirty="0"/>
              <a:t>the current regulations be changed to allow for more or fewer white </a:t>
            </a:r>
            <a:r>
              <a:rPr lang="en-US" dirty="0" err="1"/>
              <a:t>seabass</a:t>
            </a:r>
            <a:r>
              <a:rPr lang="en-US" dirty="0"/>
              <a:t> to be caught (or should they remain the same)</a:t>
            </a:r>
            <a:r>
              <a:rPr lang="en-US" dirty="0" smtClean="0"/>
              <a:t>?</a:t>
            </a:r>
          </a:p>
          <a:p>
            <a:pPr marL="0" indent="0">
              <a:buNone/>
            </a:pPr>
            <a:endParaRPr lang="en-US" dirty="0"/>
          </a:p>
        </p:txBody>
      </p:sp>
      <p:sp>
        <p:nvSpPr>
          <p:cNvPr id="3" name="Title 2"/>
          <p:cNvSpPr>
            <a:spLocks noGrp="1"/>
          </p:cNvSpPr>
          <p:nvPr>
            <p:ph type="title"/>
          </p:nvPr>
        </p:nvSpPr>
        <p:spPr/>
        <p:txBody>
          <a:bodyPr>
            <a:normAutofit/>
          </a:bodyPr>
          <a:lstStyle/>
          <a:p>
            <a:r>
              <a:rPr lang="en-US" dirty="0"/>
              <a:t>Major q</a:t>
            </a:r>
            <a:r>
              <a:rPr lang="en-US" dirty="0" smtClean="0"/>
              <a:t>uestion for each group</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237141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a:bodyPr>
          <a:lstStyle/>
          <a:p>
            <a:pPr fontAlgn="auto">
              <a:spcAft>
                <a:spcPts val="0"/>
              </a:spcAft>
              <a:buFont typeface="Arial"/>
              <a:buChar char="•"/>
              <a:defRPr/>
            </a:pPr>
            <a:r>
              <a:rPr lang="en-US" b="1" dirty="0">
                <a:solidFill>
                  <a:schemeClr val="tx1">
                    <a:lumMod val="95000"/>
                    <a:lumOff val="5000"/>
                  </a:schemeClr>
                </a:solidFill>
                <a:ea typeface="+mn-ea"/>
              </a:rPr>
              <a:t>Step </a:t>
            </a:r>
            <a:r>
              <a:rPr lang="en-US" b="1" dirty="0" smtClean="0">
                <a:solidFill>
                  <a:schemeClr val="tx1">
                    <a:lumMod val="95000"/>
                    <a:lumOff val="5000"/>
                  </a:schemeClr>
                </a:solidFill>
                <a:ea typeface="+mn-ea"/>
              </a:rPr>
              <a:t>1</a:t>
            </a:r>
            <a:r>
              <a:rPr lang="en-US" dirty="0" smtClean="0">
                <a:solidFill>
                  <a:schemeClr val="tx1">
                    <a:lumMod val="95000"/>
                    <a:lumOff val="5000"/>
                  </a:schemeClr>
                </a:solidFill>
                <a:ea typeface="+mn-ea"/>
              </a:rPr>
              <a:t>: Research</a:t>
            </a:r>
          </a:p>
          <a:p>
            <a:pPr lvl="1">
              <a:buFont typeface="Arial"/>
              <a:buChar char="•"/>
              <a:defRPr/>
            </a:pPr>
            <a:endParaRPr lang="en-US" dirty="0" smtClean="0">
              <a:solidFill>
                <a:schemeClr val="tx1">
                  <a:lumMod val="95000"/>
                  <a:lumOff val="5000"/>
                </a:schemeClr>
              </a:solidFill>
              <a:ea typeface="+mn-ea"/>
            </a:endParaRPr>
          </a:p>
          <a:p>
            <a:pPr lvl="1" fontAlgn="auto">
              <a:spcAft>
                <a:spcPts val="0"/>
              </a:spcAft>
              <a:buFont typeface="Arial"/>
              <a:buChar char="•"/>
              <a:defRPr/>
            </a:pPr>
            <a:endParaRPr lang="en-US" dirty="0" smtClean="0">
              <a:solidFill>
                <a:schemeClr val="tx1">
                  <a:lumMod val="95000"/>
                  <a:lumOff val="5000"/>
                </a:schemeClr>
              </a:solidFill>
              <a:ea typeface="+mn-ea"/>
            </a:endParaRPr>
          </a:p>
          <a:p>
            <a:pPr fontAlgn="auto">
              <a:spcAft>
                <a:spcPts val="0"/>
              </a:spcAft>
              <a:buFont typeface="Arial"/>
              <a:buChar char="•"/>
              <a:defRPr/>
            </a:pPr>
            <a:r>
              <a:rPr lang="en-US" b="1" dirty="0" smtClean="0">
                <a:solidFill>
                  <a:schemeClr val="tx1">
                    <a:lumMod val="95000"/>
                    <a:lumOff val="5000"/>
                  </a:schemeClr>
                </a:solidFill>
                <a:ea typeface="+mn-ea"/>
              </a:rPr>
              <a:t>Step 2</a:t>
            </a:r>
            <a:r>
              <a:rPr lang="en-US" dirty="0" smtClean="0">
                <a:solidFill>
                  <a:schemeClr val="tx1">
                    <a:lumMod val="95000"/>
                    <a:lumOff val="5000"/>
                  </a:schemeClr>
                </a:solidFill>
                <a:ea typeface="+mn-ea"/>
              </a:rPr>
              <a:t>: </a:t>
            </a:r>
            <a:r>
              <a:rPr lang="en-US" dirty="0" smtClean="0">
                <a:solidFill>
                  <a:schemeClr val="tx1">
                    <a:lumMod val="95000"/>
                    <a:lumOff val="5000"/>
                  </a:schemeClr>
                </a:solidFill>
              </a:rPr>
              <a:t>Group c</a:t>
            </a:r>
            <a:r>
              <a:rPr lang="en-US" dirty="0" smtClean="0">
                <a:solidFill>
                  <a:schemeClr val="tx1">
                    <a:lumMod val="95000"/>
                    <a:lumOff val="5000"/>
                  </a:schemeClr>
                </a:solidFill>
                <a:ea typeface="+mn-ea"/>
              </a:rPr>
              <a:t>onsensus on white </a:t>
            </a:r>
            <a:r>
              <a:rPr lang="en-US" dirty="0" err="1" smtClean="0">
                <a:solidFill>
                  <a:schemeClr val="tx1">
                    <a:lumMod val="95000"/>
                    <a:lumOff val="5000"/>
                  </a:schemeClr>
                </a:solidFill>
                <a:ea typeface="+mn-ea"/>
              </a:rPr>
              <a:t>seabass</a:t>
            </a:r>
            <a:r>
              <a:rPr lang="en-US" dirty="0" smtClean="0">
                <a:solidFill>
                  <a:schemeClr val="tx1">
                    <a:lumMod val="95000"/>
                    <a:lumOff val="5000"/>
                  </a:schemeClr>
                </a:solidFill>
                <a:ea typeface="+mn-ea"/>
              </a:rPr>
              <a:t> regulations</a:t>
            </a:r>
          </a:p>
        </p:txBody>
      </p:sp>
      <p:sp>
        <p:nvSpPr>
          <p:cNvPr id="4" name="Date Placeholder 6"/>
          <p:cNvSpPr>
            <a:spLocks noGrp="1"/>
          </p:cNvSpPr>
          <p:nvPr>
            <p:ph type="dt" sz="half" idx="10"/>
          </p:nvPr>
        </p:nvSpPr>
        <p:spPr>
          <a:xfrm>
            <a:off x="5788152" y="6360416"/>
            <a:ext cx="3044952" cy="365760"/>
          </a:xfrm>
        </p:spPr>
        <p:txBody>
          <a:bodyPr/>
          <a:lstStyle/>
          <a:p>
            <a:r>
              <a:rPr lang="en-US" smtClean="0"/>
              <a:t>Scripps Classroom Connection</a:t>
            </a:r>
            <a:endParaRPr lang="en-US" dirty="0"/>
          </a:p>
        </p:txBody>
      </p:sp>
      <p:sp>
        <p:nvSpPr>
          <p:cNvPr id="5" name="Footer Placeholder 5"/>
          <p:cNvSpPr>
            <a:spLocks noGrp="1"/>
          </p:cNvSpPr>
          <p:nvPr>
            <p:ph type="ftr" sz="quarter" idx="11"/>
          </p:nvPr>
        </p:nvSpPr>
        <p:spPr>
          <a:xfrm>
            <a:off x="301752" y="6366280"/>
            <a:ext cx="3584448" cy="365760"/>
          </a:xfrm>
        </p:spPr>
        <p:txBody>
          <a:bodyPr/>
          <a:lstStyle/>
          <a:p>
            <a:r>
              <a:rPr lang="en-US" dirty="0" smtClean="0">
                <a:solidFill>
                  <a:srgbClr val="FFFFFF"/>
                </a:solidFill>
              </a:rPr>
              <a:t>http://</a:t>
            </a:r>
            <a:r>
              <a:rPr lang="en-US" dirty="0" err="1" smtClean="0">
                <a:solidFill>
                  <a:srgbClr val="FFFFFF"/>
                </a:solidFill>
              </a:rPr>
              <a:t>earthref.org</a:t>
            </a:r>
            <a:r>
              <a:rPr lang="en-US" dirty="0" smtClean="0">
                <a:solidFill>
                  <a:srgbClr val="FFFFFF"/>
                </a:solidFill>
              </a:rPr>
              <a:t>/SCC</a:t>
            </a:r>
          </a:p>
        </p:txBody>
      </p:sp>
      <p:sp>
        <p:nvSpPr>
          <p:cNvPr id="6" name="Title 2"/>
          <p:cNvSpPr>
            <a:spLocks noGrp="1"/>
          </p:cNvSpPr>
          <p:nvPr>
            <p:ph type="title"/>
          </p:nvPr>
        </p:nvSpPr>
        <p:spPr>
          <a:xfrm>
            <a:off x="301752" y="228600"/>
            <a:ext cx="8534400" cy="758952"/>
          </a:xfrm>
        </p:spPr>
        <p:txBody>
          <a:bodyPr>
            <a:normAutofit/>
          </a:bodyPr>
          <a:lstStyle/>
          <a:p>
            <a:r>
              <a:rPr lang="en-US" dirty="0" smtClean="0"/>
              <a:t>Project Steps</a:t>
            </a:r>
            <a:endParaRPr lang="en-US" dirty="0"/>
          </a:p>
        </p:txBody>
      </p:sp>
    </p:spTree>
    <p:extLst>
      <p:ext uri="{BB962C8B-B14F-4D97-AF65-F5344CB8AC3E}">
        <p14:creationId xmlns:p14="http://schemas.microsoft.com/office/powerpoint/2010/main" val="3829443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a:bodyPr>
          <a:lstStyle/>
          <a:p>
            <a:pPr fontAlgn="auto">
              <a:spcAft>
                <a:spcPts val="0"/>
              </a:spcAft>
              <a:buFont typeface="Arial"/>
              <a:buChar char="•"/>
              <a:defRPr/>
            </a:pPr>
            <a:r>
              <a:rPr lang="en-US" b="1" dirty="0" smtClean="0">
                <a:solidFill>
                  <a:srgbClr val="0D0D0D"/>
                </a:solidFill>
                <a:ea typeface="+mn-ea"/>
              </a:rPr>
              <a:t>Step </a:t>
            </a:r>
            <a:r>
              <a:rPr lang="en-US" b="1" dirty="0">
                <a:solidFill>
                  <a:srgbClr val="0D0D0D"/>
                </a:solidFill>
                <a:ea typeface="+mn-ea"/>
              </a:rPr>
              <a:t>3</a:t>
            </a:r>
            <a:r>
              <a:rPr lang="en-US" b="1" dirty="0" smtClean="0">
                <a:solidFill>
                  <a:srgbClr val="0D0D0D"/>
                </a:solidFill>
                <a:ea typeface="+mn-ea"/>
              </a:rPr>
              <a:t>:  </a:t>
            </a:r>
            <a:r>
              <a:rPr lang="en-US" dirty="0" smtClean="0">
                <a:solidFill>
                  <a:srgbClr val="0D0D0D"/>
                </a:solidFill>
              </a:rPr>
              <a:t>Poster Preparation</a:t>
            </a:r>
          </a:p>
          <a:p>
            <a:pPr fontAlgn="auto">
              <a:spcAft>
                <a:spcPts val="0"/>
              </a:spcAft>
              <a:buFont typeface="Arial"/>
              <a:buChar char="•"/>
              <a:defRPr/>
            </a:pPr>
            <a:endParaRPr lang="en-US" b="1" dirty="0" smtClean="0">
              <a:solidFill>
                <a:srgbClr val="0D0D0D"/>
              </a:solidFill>
              <a:ea typeface="+mn-ea"/>
            </a:endParaRPr>
          </a:p>
          <a:p>
            <a:pPr fontAlgn="auto">
              <a:spcAft>
                <a:spcPts val="0"/>
              </a:spcAft>
              <a:buFont typeface="Arial"/>
              <a:buChar char="•"/>
              <a:defRPr/>
            </a:pPr>
            <a:endParaRPr lang="en-US" b="1" dirty="0" smtClean="0">
              <a:solidFill>
                <a:srgbClr val="0D0D0D"/>
              </a:solidFill>
              <a:ea typeface="+mn-ea"/>
            </a:endParaRPr>
          </a:p>
          <a:p>
            <a:pPr fontAlgn="auto">
              <a:spcAft>
                <a:spcPts val="0"/>
              </a:spcAft>
              <a:buFont typeface="Arial"/>
              <a:buChar char="•"/>
              <a:defRPr/>
            </a:pPr>
            <a:r>
              <a:rPr lang="en-US" b="1" dirty="0" smtClean="0">
                <a:solidFill>
                  <a:srgbClr val="0D0D0D"/>
                </a:solidFill>
                <a:ea typeface="+mn-ea"/>
              </a:rPr>
              <a:t>Step 4:</a:t>
            </a:r>
            <a:r>
              <a:rPr lang="en-US" dirty="0" smtClean="0">
                <a:solidFill>
                  <a:srgbClr val="0D0D0D"/>
                </a:solidFill>
                <a:ea typeface="+mn-ea"/>
              </a:rPr>
              <a:t> Presentation</a:t>
            </a:r>
          </a:p>
          <a:p>
            <a:pPr lvl="1" fontAlgn="auto">
              <a:spcAft>
                <a:spcPts val="0"/>
              </a:spcAft>
              <a:buFont typeface="Arial"/>
              <a:buChar char="•"/>
              <a:defRPr/>
            </a:pPr>
            <a:r>
              <a:rPr lang="en-US" dirty="0" smtClean="0">
                <a:solidFill>
                  <a:srgbClr val="0D0D0D"/>
                </a:solidFill>
                <a:ea typeface="+mn-ea"/>
              </a:rPr>
              <a:t>graded on the content of poster as well as</a:t>
            </a:r>
            <a:r>
              <a:rPr lang="en-US" dirty="0" smtClean="0">
                <a:solidFill>
                  <a:srgbClr val="0D0D0D"/>
                </a:solidFill>
              </a:rPr>
              <a:t> your group’s</a:t>
            </a:r>
            <a:r>
              <a:rPr lang="en-US" dirty="0" smtClean="0">
                <a:solidFill>
                  <a:srgbClr val="0D0D0D"/>
                </a:solidFill>
                <a:ea typeface="+mn-ea"/>
              </a:rPr>
              <a:t> position and reasoning.</a:t>
            </a:r>
          </a:p>
          <a:p>
            <a:pPr marL="914400" lvl="2" indent="0" fontAlgn="auto">
              <a:spcAft>
                <a:spcPts val="0"/>
              </a:spcAft>
              <a:buNone/>
              <a:defRPr/>
            </a:pPr>
            <a:endParaRPr lang="en-US" dirty="0" smtClean="0">
              <a:solidFill>
                <a:srgbClr val="0D0D0D"/>
              </a:solidFill>
              <a:ea typeface="+mn-ea"/>
            </a:endParaRPr>
          </a:p>
        </p:txBody>
      </p:sp>
      <p:sp>
        <p:nvSpPr>
          <p:cNvPr id="21507" name="Title 2"/>
          <p:cNvSpPr>
            <a:spLocks noGrp="1"/>
          </p:cNvSpPr>
          <p:nvPr>
            <p:ph type="title"/>
          </p:nvPr>
        </p:nvSpPr>
        <p:spPr/>
        <p:txBody>
          <a:bodyPr/>
          <a:lstStyle/>
          <a:p>
            <a:r>
              <a:rPr lang="en-US" dirty="0" smtClean="0">
                <a:cs typeface="Arial Narrow Bold" charset="0"/>
              </a:rPr>
              <a:t>Poster Presentation</a:t>
            </a:r>
            <a:endParaRPr lang="en-US" dirty="0">
              <a:cs typeface="Arial Narrow Bold" charset="0"/>
            </a:endParaRPr>
          </a:p>
        </p:txBody>
      </p:sp>
      <p:sp>
        <p:nvSpPr>
          <p:cNvPr id="4" name="Date Placeholder 6"/>
          <p:cNvSpPr>
            <a:spLocks noGrp="1"/>
          </p:cNvSpPr>
          <p:nvPr>
            <p:ph type="dt" sz="half" idx="10"/>
          </p:nvPr>
        </p:nvSpPr>
        <p:spPr>
          <a:xfrm>
            <a:off x="5788152" y="6360416"/>
            <a:ext cx="3044952" cy="365760"/>
          </a:xfrm>
        </p:spPr>
        <p:txBody>
          <a:bodyPr/>
          <a:lstStyle/>
          <a:p>
            <a:r>
              <a:rPr lang="en-US" smtClean="0"/>
              <a:t>Scripps Classroom Connection</a:t>
            </a:r>
            <a:endParaRPr lang="en-US" dirty="0"/>
          </a:p>
        </p:txBody>
      </p:sp>
      <p:sp>
        <p:nvSpPr>
          <p:cNvPr id="5" name="Footer Placeholder 5"/>
          <p:cNvSpPr>
            <a:spLocks noGrp="1"/>
          </p:cNvSpPr>
          <p:nvPr>
            <p:ph type="ftr" sz="quarter" idx="11"/>
          </p:nvPr>
        </p:nvSpPr>
        <p:spPr>
          <a:xfrm>
            <a:off x="301752" y="6366280"/>
            <a:ext cx="3584448" cy="365760"/>
          </a:xfrm>
        </p:spPr>
        <p:txBody>
          <a:bodyPr/>
          <a:lstStyle/>
          <a:p>
            <a:r>
              <a:rPr lang="en-US" dirty="0" smtClean="0">
                <a:solidFill>
                  <a:srgbClr val="FFFFFF"/>
                </a:solidFill>
              </a:rPr>
              <a:t>http://</a:t>
            </a:r>
            <a:r>
              <a:rPr lang="en-US" dirty="0" err="1" smtClean="0">
                <a:solidFill>
                  <a:srgbClr val="FFFFFF"/>
                </a:solidFill>
              </a:rPr>
              <a:t>earthref.org</a:t>
            </a:r>
            <a:r>
              <a:rPr lang="en-US" dirty="0" smtClean="0">
                <a:solidFill>
                  <a:srgbClr val="FFFFFF"/>
                </a:solidFill>
              </a:rPr>
              <a:t>/SCC</a:t>
            </a:r>
          </a:p>
        </p:txBody>
      </p:sp>
    </p:spTree>
    <p:extLst>
      <p:ext uri="{BB962C8B-B14F-4D97-AF65-F5344CB8AC3E}">
        <p14:creationId xmlns:p14="http://schemas.microsoft.com/office/powerpoint/2010/main" val="20565631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20057</TotalTime>
  <Words>3082</Words>
  <Application>Microsoft Macintosh PowerPoint</Application>
  <PresentationFormat>On-screen Show (4:3)</PresentationFormat>
  <Paragraphs>359</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SCC</vt:lpstr>
      <vt:lpstr>White Seabass Lesson</vt:lpstr>
      <vt:lpstr>PowerPoint Presentation</vt:lpstr>
      <vt:lpstr>Journal Question</vt:lpstr>
      <vt:lpstr>Why do you think we should raise white seabass in our classroom?</vt:lpstr>
      <vt:lpstr>White Seabass caught off the shore of San Diego</vt:lpstr>
      <vt:lpstr>White Seabass commercial  catch off the California coast.</vt:lpstr>
      <vt:lpstr>What can be done to help the white seabass?</vt:lpstr>
      <vt:lpstr>HSWRI Aquaculture Program</vt:lpstr>
      <vt:lpstr>Raising White Seabass in OUR classroom</vt:lpstr>
      <vt:lpstr>The Fish Tank – 100 gallons</vt:lpstr>
      <vt:lpstr>Monitoring water quality</vt:lpstr>
      <vt:lpstr>Monitoring the Fish</vt:lpstr>
      <vt:lpstr>Releasing the Fish / Student Projects</vt:lpstr>
      <vt:lpstr>Research and Poster Project</vt:lpstr>
      <vt:lpstr>Major question for each group</vt:lpstr>
      <vt:lpstr>Project Steps</vt:lpstr>
      <vt:lpstr>Poster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William  Jones</cp:lastModifiedBy>
  <cp:revision>167</cp:revision>
  <cp:lastPrinted>2011-07-11T02:33:14Z</cp:lastPrinted>
  <dcterms:created xsi:type="dcterms:W3CDTF">2014-04-22T17:02:07Z</dcterms:created>
  <dcterms:modified xsi:type="dcterms:W3CDTF">2014-11-10T15:48:33Z</dcterms:modified>
</cp:coreProperties>
</file>