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2"/>
  </p:notesMasterIdLst>
  <p:sldIdLst>
    <p:sldId id="256" r:id="rId2"/>
    <p:sldId id="286" r:id="rId3"/>
    <p:sldId id="287" r:id="rId4"/>
    <p:sldId id="288" r:id="rId5"/>
    <p:sldId id="275" r:id="rId6"/>
    <p:sldId id="289" r:id="rId7"/>
    <p:sldId id="276" r:id="rId8"/>
    <p:sldId id="290" r:id="rId9"/>
    <p:sldId id="278" r:id="rId10"/>
    <p:sldId id="291" r:id="rId11"/>
    <p:sldId id="279" r:id="rId12"/>
    <p:sldId id="292" r:id="rId13"/>
    <p:sldId id="260" r:id="rId14"/>
    <p:sldId id="282" r:id="rId15"/>
    <p:sldId id="267" r:id="rId16"/>
    <p:sldId id="293" r:id="rId17"/>
    <p:sldId id="284" r:id="rId18"/>
    <p:sldId id="298" r:id="rId19"/>
    <p:sldId id="294" r:id="rId20"/>
    <p:sldId id="29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45" autoAdjust="0"/>
    <p:restoredTop sz="57805" autoAdjust="0"/>
  </p:normalViewPr>
  <p:slideViewPr>
    <p:cSldViewPr snapToGrid="0" snapToObjects="1">
      <p:cViewPr varScale="1">
        <p:scale>
          <a:sx n="63" d="100"/>
          <a:sy n="63" d="100"/>
        </p:scale>
        <p:origin x="-238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7/30/14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William Jones (Graduate Student, Scripps Institution of Oceanography)</a:t>
            </a:r>
          </a:p>
          <a:p>
            <a:r>
              <a:rPr lang="en-US" sz="1200" kern="1200" dirty="0" smtClean="0">
                <a:solidFill>
                  <a:schemeClr val="tx1"/>
                </a:solidFill>
                <a:effectLst/>
                <a:latin typeface="+mn-lt"/>
                <a:ea typeface="+mn-ea"/>
                <a:cs typeface="+mn-cs"/>
              </a:rPr>
              <a:t>Steve Walters (Teacher, Mission Bay High School, San Diego, 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Slide Description</a:t>
            </a:r>
            <a:r>
              <a:rPr lang="en-US" sz="1200" kern="1200" dirty="0" smtClean="0">
                <a:solidFill>
                  <a:schemeClr val="tx1"/>
                </a:solidFill>
                <a:effectLst/>
                <a:latin typeface="+mn-lt"/>
                <a:ea typeface="+mn-ea"/>
                <a:cs typeface="+mn-cs"/>
              </a:rPr>
              <a:t>: The graph shows the otolith deposition rate (number of otoliths that have fallen in 100 cm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per 10 years) over two thousand years.   What is very striking about this record is that it shows very high variability.  Assuming otolith deposition rate reflects the abundance of fish in the water column at the time, this shows that the populations of fish vary considerably on the decadal to multi-decadal scale.  This graph could not be created from fishing records since reliable fishing records to not extend back more than 100 years. This graph is part of William’s PhD research.  </a:t>
            </a:r>
          </a:p>
          <a:p>
            <a:r>
              <a:rPr lang="en-US" sz="1200" kern="1200" dirty="0" smtClean="0">
                <a:solidFill>
                  <a:schemeClr val="tx1"/>
                </a:solidFill>
                <a:effectLst/>
                <a:latin typeface="+mn-lt"/>
                <a:ea typeface="+mn-ea"/>
                <a:cs typeface="+mn-cs"/>
              </a:rPr>
              <a:t>The fish pictures at the top are common fish found in the California current (from left to right, deep-sea </a:t>
            </a:r>
            <a:r>
              <a:rPr lang="en-US" sz="1200" kern="1200" dirty="0" err="1" smtClean="0">
                <a:solidFill>
                  <a:schemeClr val="tx1"/>
                </a:solidFill>
                <a:effectLst/>
                <a:latin typeface="+mn-lt"/>
                <a:ea typeface="+mn-ea"/>
                <a:cs typeface="+mn-cs"/>
              </a:rPr>
              <a:t>smelth</a:t>
            </a:r>
            <a:r>
              <a:rPr lang="en-US" sz="1200" kern="1200" dirty="0" smtClean="0">
                <a:solidFill>
                  <a:schemeClr val="tx1"/>
                </a:solidFill>
                <a:effectLst/>
                <a:latin typeface="+mn-lt"/>
                <a:ea typeface="+mn-ea"/>
                <a:cs typeface="+mn-cs"/>
              </a:rPr>
              <a:t>, anchovy, lantern fish. Images from P. Davison).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WHY : </a:t>
            </a:r>
          </a:p>
          <a:p>
            <a:r>
              <a:rPr lang="en-US" sz="1200" kern="1200" dirty="0" smtClean="0">
                <a:solidFill>
                  <a:schemeClr val="tx1"/>
                </a:solidFill>
                <a:effectLst/>
                <a:latin typeface="+mn-lt"/>
                <a:ea typeface="+mn-ea"/>
                <a:cs typeface="+mn-cs"/>
              </a:rPr>
              <a:t>Marine fish populations fluctuate naturally in abundance on multiple timescales. Pelagic fish spawning and recruitment success, for example, can vary with seasonal upwelling.  Fish populations can also vary on an inter-annual to decadal scale in response to large-scale climate variability such as El Niño and the Pacific Decadal Oscillation (PDO). </a:t>
            </a:r>
          </a:p>
          <a:p>
            <a:r>
              <a:rPr lang="en-US" sz="1200" kern="1200" dirty="0" smtClean="0">
                <a:solidFill>
                  <a:schemeClr val="tx1"/>
                </a:solidFill>
                <a:effectLst/>
                <a:latin typeface="+mn-lt"/>
                <a:ea typeface="+mn-ea"/>
                <a:cs typeface="+mn-cs"/>
              </a:rPr>
              <a:t>The response of fish populations to natural climate variability has become increasingly affected directly and indirectly by human activities.  Anthropogenic climate change and fishing can stress fish populations by altering growth rates, abundance, age structure, geographic range, and responsiveness to natural climate variability.  One approach scientists use in order to parse natural variability and effects of human-caused climate change on fish is by studying fossil remains of fish found in marine sediments.  Following this, students will learn WHY and HOW scientists study historic fish populations in this lab.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SUMMARY:  </a:t>
            </a:r>
          </a:p>
          <a:p>
            <a:r>
              <a:rPr lang="en-US" sz="1200" kern="1200" dirty="0" smtClean="0">
                <a:solidFill>
                  <a:schemeClr val="tx1"/>
                </a:solidFill>
                <a:effectLst/>
                <a:latin typeface="+mn-lt"/>
                <a:ea typeface="+mn-ea"/>
                <a:cs typeface="+mn-cs"/>
              </a:rPr>
              <a:t>The Marine Sediment and Fossil Lab is a one-day lesson that gives students hands-on experience as a </a:t>
            </a:r>
            <a:r>
              <a:rPr lang="en-US" sz="1200" kern="1200" dirty="0" err="1" smtClean="0">
                <a:solidFill>
                  <a:schemeClr val="tx1"/>
                </a:solidFill>
                <a:effectLst/>
                <a:latin typeface="+mn-lt"/>
                <a:ea typeface="+mn-ea"/>
                <a:cs typeface="+mn-cs"/>
              </a:rPr>
              <a:t>paleobiologist</a:t>
            </a:r>
            <a:r>
              <a:rPr lang="en-US" sz="1200" kern="1200" dirty="0" smtClean="0">
                <a:solidFill>
                  <a:schemeClr val="tx1"/>
                </a:solidFill>
                <a:effectLst/>
                <a:latin typeface="+mn-lt"/>
                <a:ea typeface="+mn-ea"/>
                <a:cs typeface="+mn-cs"/>
              </a:rPr>
              <a:t>.  The lesson begins with this PowerPoint, which explains how and why scientists study past populations.  The class is then broken into 5 groups that rotate between one of five stations during the class period. Approximately 10-12 minutes per station.  Each student works independently to fill out the Marine Sediments and Fossils Worksheet as they move from station to station.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PICTURE/GRAPHICS CREDITS: </a:t>
            </a:r>
          </a:p>
          <a:p>
            <a:r>
              <a:rPr lang="en-US" sz="1200" kern="1200" dirty="0" smtClean="0">
                <a:solidFill>
                  <a:schemeClr val="tx1"/>
                </a:solidFill>
                <a:effectLst/>
                <a:latin typeface="+mn-lt"/>
                <a:ea typeface="+mn-ea"/>
                <a:cs typeface="+mn-cs"/>
              </a:rPr>
              <a:t>Pictures from P. Davison and W. Jones. Graph from W. Jones.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WEBSITES/RESOURCES USED IN THIS PRESENTATION:</a:t>
            </a:r>
          </a:p>
          <a:p>
            <a:pPr lvl="0"/>
            <a:r>
              <a:rPr lang="en-US" sz="1200" kern="1200" dirty="0" smtClean="0">
                <a:solidFill>
                  <a:schemeClr val="tx1"/>
                </a:solidFill>
                <a:effectLst/>
                <a:latin typeface="+mn-lt"/>
                <a:ea typeface="+mn-ea"/>
                <a:cs typeface="+mn-cs"/>
              </a:rPr>
              <a:t>Baumgartner et al. 1992. Reconstruction of the history of Pacific sardine and northern anchovy</a:t>
            </a:r>
            <a:r>
              <a:rPr lang="en-US" sz="1200" kern="1200" baseline="0" dirty="0" smtClean="0">
                <a:solidFill>
                  <a:schemeClr val="tx1"/>
                </a:solidFill>
                <a:effectLst/>
                <a:latin typeface="+mn-lt"/>
                <a:ea typeface="+mn-ea"/>
                <a:cs typeface="+mn-cs"/>
              </a:rPr>
              <a:t> populations over the past two </a:t>
            </a:r>
            <a:r>
              <a:rPr lang="en-US" sz="1200" kern="1200" baseline="0" dirty="0" err="1" smtClean="0">
                <a:solidFill>
                  <a:schemeClr val="tx1"/>
                </a:solidFill>
                <a:effectLst/>
                <a:latin typeface="+mn-lt"/>
                <a:ea typeface="+mn-ea"/>
                <a:cs typeface="+mn-cs"/>
              </a:rPr>
              <a:t>millenia</a:t>
            </a:r>
            <a:r>
              <a:rPr lang="en-US" sz="1200" kern="1200" baseline="0" dirty="0" smtClean="0">
                <a:solidFill>
                  <a:schemeClr val="tx1"/>
                </a:solidFill>
                <a:effectLst/>
                <a:latin typeface="+mn-lt"/>
                <a:ea typeface="+mn-ea"/>
                <a:cs typeface="+mn-cs"/>
              </a:rPr>
              <a:t> form sediments of the Santa Barbara Basin, California. </a:t>
            </a:r>
            <a:r>
              <a:rPr lang="en-US" sz="1200" kern="1200" baseline="0" dirty="0" err="1" smtClean="0">
                <a:solidFill>
                  <a:schemeClr val="tx1"/>
                </a:solidFill>
                <a:effectLst/>
                <a:latin typeface="+mn-lt"/>
                <a:ea typeface="+mn-ea"/>
                <a:cs typeface="+mn-cs"/>
              </a:rPr>
              <a:t>CalCOFI</a:t>
            </a:r>
            <a:r>
              <a:rPr lang="en-US" sz="1200" kern="1200" baseline="0" dirty="0" smtClean="0">
                <a:solidFill>
                  <a:schemeClr val="tx1"/>
                </a:solidFill>
                <a:effectLst/>
                <a:latin typeface="+mn-lt"/>
                <a:ea typeface="+mn-ea"/>
                <a:cs typeface="+mn-cs"/>
              </a:rPr>
              <a:t> Rep., </a:t>
            </a:r>
            <a:r>
              <a:rPr lang="en-US" sz="1200" kern="1200" baseline="0" dirty="0" err="1" smtClean="0">
                <a:solidFill>
                  <a:schemeClr val="tx1"/>
                </a:solidFill>
                <a:effectLst/>
                <a:latin typeface="+mn-lt"/>
                <a:ea typeface="+mn-ea"/>
                <a:cs typeface="+mn-cs"/>
              </a:rPr>
              <a:t>Vol</a:t>
            </a:r>
            <a:r>
              <a:rPr lang="en-US" sz="1200" kern="1200" baseline="0" dirty="0" smtClean="0">
                <a:solidFill>
                  <a:schemeClr val="tx1"/>
                </a:solidFill>
                <a:effectLst/>
                <a:latin typeface="+mn-lt"/>
                <a:ea typeface="+mn-ea"/>
                <a:cs typeface="+mn-cs"/>
              </a:rPr>
              <a:t> 33.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PhD</a:t>
            </a:r>
            <a:r>
              <a:rPr lang="en-US" sz="1200" kern="1200" baseline="0" dirty="0" smtClean="0">
                <a:solidFill>
                  <a:schemeClr val="tx1"/>
                </a:solidFill>
                <a:effectLst/>
                <a:latin typeface="+mn-lt"/>
                <a:ea typeface="+mn-ea"/>
                <a:cs typeface="+mn-cs"/>
              </a:rPr>
              <a:t> research of William Jones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ADDITIONAL READING: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Baumgartner et al. 1992. Reconstruction of the history of Pacific sardine and northern anchovy</a:t>
            </a:r>
            <a:r>
              <a:rPr lang="en-US" sz="1200" kern="1200" baseline="0" dirty="0" smtClean="0">
                <a:solidFill>
                  <a:schemeClr val="tx1"/>
                </a:solidFill>
                <a:effectLst/>
                <a:latin typeface="+mn-lt"/>
                <a:ea typeface="+mn-ea"/>
                <a:cs typeface="+mn-cs"/>
              </a:rPr>
              <a:t> populations over the past two </a:t>
            </a:r>
            <a:r>
              <a:rPr lang="en-US" sz="1200" kern="1200" baseline="0" dirty="0" err="1" smtClean="0">
                <a:solidFill>
                  <a:schemeClr val="tx1"/>
                </a:solidFill>
                <a:effectLst/>
                <a:latin typeface="+mn-lt"/>
                <a:ea typeface="+mn-ea"/>
                <a:cs typeface="+mn-cs"/>
              </a:rPr>
              <a:t>millenia</a:t>
            </a:r>
            <a:r>
              <a:rPr lang="en-US" sz="1200" kern="1200" baseline="0" dirty="0" smtClean="0">
                <a:solidFill>
                  <a:schemeClr val="tx1"/>
                </a:solidFill>
                <a:effectLst/>
                <a:latin typeface="+mn-lt"/>
                <a:ea typeface="+mn-ea"/>
                <a:cs typeface="+mn-cs"/>
              </a:rPr>
              <a:t> form sediments of the Santa Barbara Basin, California. </a:t>
            </a:r>
            <a:r>
              <a:rPr lang="en-US" sz="1200" kern="1200" baseline="0" dirty="0" err="1" smtClean="0">
                <a:solidFill>
                  <a:schemeClr val="tx1"/>
                </a:solidFill>
                <a:effectLst/>
                <a:latin typeface="+mn-lt"/>
                <a:ea typeface="+mn-ea"/>
                <a:cs typeface="+mn-cs"/>
              </a:rPr>
              <a:t>CalCOFI</a:t>
            </a:r>
            <a:r>
              <a:rPr lang="en-US" sz="1200" kern="1200" baseline="0" dirty="0" smtClean="0">
                <a:solidFill>
                  <a:schemeClr val="tx1"/>
                </a:solidFill>
                <a:effectLst/>
                <a:latin typeface="+mn-lt"/>
                <a:ea typeface="+mn-ea"/>
                <a:cs typeface="+mn-cs"/>
              </a:rPr>
              <a:t> Rep., </a:t>
            </a:r>
            <a:r>
              <a:rPr lang="en-US" sz="1200" kern="1200" baseline="0" dirty="0" err="1" smtClean="0">
                <a:solidFill>
                  <a:schemeClr val="tx1"/>
                </a:solidFill>
                <a:effectLst/>
                <a:latin typeface="+mn-lt"/>
                <a:ea typeface="+mn-ea"/>
                <a:cs typeface="+mn-cs"/>
              </a:rPr>
              <a:t>Vol</a:t>
            </a:r>
            <a:r>
              <a:rPr lang="en-US" sz="1200" kern="1200" baseline="0" dirty="0" smtClean="0">
                <a:solidFill>
                  <a:schemeClr val="tx1"/>
                </a:solidFill>
                <a:effectLst/>
                <a:latin typeface="+mn-lt"/>
                <a:ea typeface="+mn-ea"/>
                <a:cs typeface="+mn-cs"/>
              </a:rPr>
              <a:t> 33. </a:t>
            </a:r>
          </a:p>
          <a:p>
            <a:pPr lvl="0"/>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Louis W. </a:t>
            </a:r>
            <a:r>
              <a:rPr lang="en-US" dirty="0" err="1" smtClean="0"/>
              <a:t>Botsford</a:t>
            </a:r>
            <a:r>
              <a:rPr lang="en-US" dirty="0" smtClean="0"/>
              <a:t>. Human activities, climate changes affect marine populations.</a:t>
            </a:r>
            <a:r>
              <a:rPr lang="en-US" baseline="0" dirty="0" smtClean="0"/>
              <a:t> </a:t>
            </a:r>
            <a:r>
              <a:rPr lang="en-US" i="1" dirty="0" smtClean="0"/>
              <a:t>California Agriculture</a:t>
            </a:r>
            <a:r>
              <a:rPr lang="en-US" dirty="0" smtClean="0"/>
              <a:t> 51(4):36-44. DOI: 10.3733/ca.v051n04p36. July-August 1997.</a:t>
            </a:r>
            <a:r>
              <a:rPr lang="en-US" baseline="0" dirty="0" smtClean="0"/>
              <a:t>  Link: </a:t>
            </a: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californiaagriculture.ucanr.edu</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landingpage.cfm?article</a:t>
            </a:r>
            <a:r>
              <a:rPr lang="en-US" sz="1200" kern="1200" dirty="0" smtClean="0">
                <a:solidFill>
                  <a:schemeClr val="tx1"/>
                </a:solidFill>
                <a:effectLst/>
                <a:latin typeface="+mn-lt"/>
                <a:ea typeface="+mn-ea"/>
                <a:cs typeface="+mn-cs"/>
              </a:rPr>
              <a:t>=ca.v051n04p36&amp;fulltext=</a:t>
            </a:r>
            <a:r>
              <a:rPr lang="en-US" sz="1200" kern="1200" dirty="0" smtClean="0">
                <a:solidFill>
                  <a:schemeClr val="tx1"/>
                </a:solidFill>
                <a:effectLst/>
                <a:latin typeface="+mn-lt"/>
                <a:ea typeface="+mn-ea"/>
                <a:cs typeface="+mn-cs"/>
              </a:rPr>
              <a:t>yes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CONTEXT OR USE:  </a:t>
            </a:r>
          </a:p>
          <a:p>
            <a:pPr lvl="0"/>
            <a:r>
              <a:rPr lang="en-US" sz="1200" kern="1200" dirty="0" smtClean="0">
                <a:solidFill>
                  <a:schemeClr val="tx1"/>
                </a:solidFill>
                <a:effectLst/>
                <a:latin typeface="+mn-lt"/>
                <a:ea typeface="+mn-ea"/>
                <a:cs typeface="+mn-cs"/>
              </a:rPr>
              <a:t>This activity is designed for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biology or higher.  It would also work for an Earth Science class.</a:t>
            </a:r>
          </a:p>
          <a:p>
            <a:pPr lvl="0"/>
            <a:r>
              <a:rPr lang="en-US" sz="1200" kern="1200" dirty="0" smtClean="0">
                <a:solidFill>
                  <a:schemeClr val="tx1"/>
                </a:solidFill>
                <a:effectLst/>
                <a:latin typeface="+mn-lt"/>
                <a:ea typeface="+mn-ea"/>
                <a:cs typeface="+mn-cs"/>
              </a:rPr>
              <a:t>This activity will take a minimum of one 90 minute class period.</a:t>
            </a:r>
          </a:p>
          <a:p>
            <a:pPr lvl="0"/>
            <a:r>
              <a:rPr lang="en-US" sz="1200" kern="1200" dirty="0" smtClean="0">
                <a:solidFill>
                  <a:schemeClr val="tx1"/>
                </a:solidFill>
                <a:effectLst/>
                <a:latin typeface="+mn-lt"/>
                <a:ea typeface="+mn-ea"/>
                <a:cs typeface="+mn-cs"/>
              </a:rPr>
              <a:t>This is the second lesson in the series out of four.  This lesson could, however, be moved to later in the series.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MISCONCEPTIONS:</a:t>
            </a:r>
          </a:p>
          <a:p>
            <a:r>
              <a:rPr lang="en-US" sz="1200" kern="1200" dirty="0" smtClean="0">
                <a:solidFill>
                  <a:schemeClr val="tx1"/>
                </a:solidFill>
                <a:effectLst/>
                <a:latin typeface="+mn-lt"/>
                <a:ea typeface="+mn-ea"/>
                <a:cs typeface="+mn-cs"/>
              </a:rPr>
              <a:t>Fossils are all very </a:t>
            </a:r>
            <a:r>
              <a:rPr lang="en-US" sz="1200" kern="1200" dirty="0" smtClean="0">
                <a:solidFill>
                  <a:schemeClr val="tx1"/>
                </a:solidFill>
                <a:effectLst/>
                <a:latin typeface="+mn-lt"/>
                <a:ea typeface="+mn-ea"/>
                <a:cs typeface="+mn-cs"/>
              </a:rPr>
              <a:t>old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Fish populations do not </a:t>
            </a:r>
            <a:r>
              <a:rPr lang="en-US" sz="1200" kern="1200" dirty="0" smtClean="0">
                <a:solidFill>
                  <a:schemeClr val="tx1"/>
                </a:solidFill>
                <a:effectLst/>
                <a:latin typeface="+mn-lt"/>
                <a:ea typeface="+mn-ea"/>
                <a:cs typeface="+mn-cs"/>
              </a:rPr>
              <a:t>fluctuate over time</a:t>
            </a:r>
          </a:p>
          <a:p>
            <a:r>
              <a:rPr lang="en-US" sz="1200" kern="1200" dirty="0" smtClean="0">
                <a:solidFill>
                  <a:schemeClr val="tx1"/>
                </a:solidFill>
                <a:effectLst/>
                <a:latin typeface="+mn-lt"/>
                <a:ea typeface="+mn-ea"/>
                <a:cs typeface="+mn-cs"/>
              </a:rPr>
              <a:t>It is impossible</a:t>
            </a:r>
            <a:r>
              <a:rPr lang="en-US" sz="1200" kern="1200" baseline="0" dirty="0" smtClean="0">
                <a:solidFill>
                  <a:schemeClr val="tx1"/>
                </a:solidFill>
                <a:effectLst/>
                <a:latin typeface="+mn-lt"/>
                <a:ea typeface="+mn-ea"/>
                <a:cs typeface="+mn-cs"/>
              </a:rPr>
              <a:t> to study historic fish populations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EVALUATION TIPS:</a:t>
            </a:r>
          </a:p>
          <a:p>
            <a:r>
              <a:rPr lang="en-US" sz="1200" kern="1200" dirty="0" smtClean="0">
                <a:solidFill>
                  <a:schemeClr val="tx1"/>
                </a:solidFill>
                <a:effectLst/>
                <a:latin typeface="+mn-lt"/>
                <a:ea typeface="+mn-ea"/>
                <a:cs typeface="+mn-cs"/>
              </a:rPr>
              <a:t>Have the lab set up before students arrive to the classroom. It would also be helpful to complete each task before the students arrive, so you will have an estimate of how long each activity will take.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TEACHING NOTES.</a:t>
            </a:r>
          </a:p>
          <a:p>
            <a:r>
              <a:rPr lang="en-US" sz="1200" b="1" kern="1200" dirty="0" smtClean="0">
                <a:solidFill>
                  <a:schemeClr val="tx1"/>
                </a:solidFill>
                <a:effectLst/>
                <a:latin typeface="+mn-lt"/>
                <a:ea typeface="+mn-ea"/>
                <a:cs typeface="+mn-cs"/>
              </a:rPr>
              <a:t>Marine Sediments and Fossils Lesson Overview - Teacher Notes / Lab Setup</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 Teaching Materials</a:t>
            </a:r>
          </a:p>
          <a:p>
            <a:pPr lvl="0"/>
            <a:r>
              <a:rPr lang="en-US" sz="1200" kern="1200" dirty="0" smtClean="0">
                <a:solidFill>
                  <a:schemeClr val="tx1"/>
                </a:solidFill>
                <a:effectLst/>
                <a:latin typeface="+mn-lt"/>
                <a:ea typeface="+mn-ea"/>
                <a:cs typeface="+mn-cs"/>
              </a:rPr>
              <a:t>Marine sediment samples were obtained from the </a:t>
            </a:r>
            <a:r>
              <a:rPr lang="en-US" sz="1200" kern="1200" dirty="0" err="1" smtClean="0">
                <a:solidFill>
                  <a:schemeClr val="tx1"/>
                </a:solidFill>
                <a:effectLst/>
                <a:latin typeface="+mn-lt"/>
                <a:ea typeface="+mn-ea"/>
                <a:cs typeface="+mn-cs"/>
              </a:rPr>
              <a:t>CalECHOES</a:t>
            </a:r>
            <a:r>
              <a:rPr lang="en-US" sz="1200" kern="1200" dirty="0" smtClean="0">
                <a:solidFill>
                  <a:schemeClr val="tx1"/>
                </a:solidFill>
                <a:effectLst/>
                <a:latin typeface="+mn-lt"/>
                <a:ea typeface="+mn-ea"/>
                <a:cs typeface="+mn-cs"/>
              </a:rPr>
              <a:t> Research </a:t>
            </a:r>
            <a:r>
              <a:rPr lang="en-US" sz="1200" kern="1200" dirty="0" smtClean="0">
                <a:solidFill>
                  <a:schemeClr val="tx1"/>
                </a:solidFill>
                <a:effectLst/>
                <a:latin typeface="+mn-lt"/>
                <a:ea typeface="+mn-ea"/>
                <a:cs typeface="+mn-cs"/>
              </a:rPr>
              <a:t>Cruise, which collected the sediments from the</a:t>
            </a:r>
            <a:r>
              <a:rPr lang="en-US" sz="1200" kern="1200" baseline="0" dirty="0" smtClean="0">
                <a:solidFill>
                  <a:schemeClr val="tx1"/>
                </a:solidFill>
                <a:effectLst/>
                <a:latin typeface="+mn-lt"/>
                <a:ea typeface="+mn-ea"/>
                <a:cs typeface="+mn-cs"/>
              </a:rPr>
              <a:t> Santa Barbara Basin.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Fine </a:t>
            </a:r>
            <a:r>
              <a:rPr lang="en-US" sz="1200" kern="1200" dirty="0" smtClean="0">
                <a:solidFill>
                  <a:schemeClr val="tx1"/>
                </a:solidFill>
                <a:effectLst/>
                <a:latin typeface="+mn-lt"/>
                <a:ea typeface="+mn-ea"/>
                <a:cs typeface="+mn-cs"/>
              </a:rPr>
              <a:t>mesh </a:t>
            </a:r>
            <a:r>
              <a:rPr lang="en-US" sz="1200" kern="1200" dirty="0" smtClean="0">
                <a:solidFill>
                  <a:schemeClr val="tx1"/>
                </a:solidFill>
                <a:effectLst/>
                <a:latin typeface="+mn-lt"/>
                <a:ea typeface="+mn-ea"/>
                <a:cs typeface="+mn-cs"/>
              </a:rPr>
              <a:t>sieves (100 to 500</a:t>
            </a:r>
            <a:r>
              <a:rPr lang="en-US" sz="1200" kern="1200" baseline="0" dirty="0" smtClean="0">
                <a:solidFill>
                  <a:schemeClr val="tx1"/>
                </a:solidFill>
                <a:effectLst/>
                <a:latin typeface="+mn-lt"/>
                <a:ea typeface="+mn-ea"/>
                <a:cs typeface="+mn-cs"/>
              </a:rPr>
              <a:t> micron)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Dissecting microscopes</a:t>
            </a:r>
          </a:p>
          <a:p>
            <a:pPr lvl="0"/>
            <a:r>
              <a:rPr lang="en-US" sz="1200" kern="1200" dirty="0" smtClean="0">
                <a:solidFill>
                  <a:schemeClr val="tx1"/>
                </a:solidFill>
                <a:effectLst/>
                <a:latin typeface="+mn-lt"/>
                <a:ea typeface="+mn-ea"/>
                <a:cs typeface="+mn-cs"/>
              </a:rPr>
              <a:t>Fine</a:t>
            </a:r>
            <a:r>
              <a:rPr lang="en-US" sz="1200" kern="1200" baseline="0" dirty="0" smtClean="0">
                <a:solidFill>
                  <a:schemeClr val="tx1"/>
                </a:solidFill>
                <a:effectLst/>
                <a:latin typeface="+mn-lt"/>
                <a:ea typeface="+mn-ea"/>
                <a:cs typeface="+mn-cs"/>
              </a:rPr>
              <a:t> tip</a:t>
            </a:r>
            <a:r>
              <a:rPr lang="en-US" sz="1200" kern="1200" dirty="0" smtClean="0">
                <a:solidFill>
                  <a:schemeClr val="tx1"/>
                </a:solidFill>
                <a:effectLst/>
                <a:latin typeface="+mn-lt"/>
                <a:ea typeface="+mn-ea"/>
                <a:cs typeface="+mn-cs"/>
              </a:rPr>
              <a:t> Forceps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Marine fossils (scales, otoliths, foraminifera, fish bones). </a:t>
            </a:r>
          </a:p>
          <a:p>
            <a:pPr lvl="0"/>
            <a:r>
              <a:rPr lang="en-US" sz="1200" kern="1200" dirty="0" smtClean="0">
                <a:solidFill>
                  <a:schemeClr val="tx1"/>
                </a:solidFill>
                <a:effectLst/>
                <a:latin typeface="+mn-lt"/>
                <a:ea typeface="+mn-ea"/>
                <a:cs typeface="+mn-cs"/>
              </a:rPr>
              <a:t>Unsorted Marine Fossil </a:t>
            </a:r>
            <a:r>
              <a:rPr lang="en-US" sz="1200" kern="1200" dirty="0" smtClean="0">
                <a:solidFill>
                  <a:schemeClr val="tx1"/>
                </a:solidFill>
                <a:effectLst/>
                <a:latin typeface="+mn-lt"/>
                <a:ea typeface="+mn-ea"/>
                <a:cs typeface="+mn-cs"/>
              </a:rPr>
              <a:t>material</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500ml beakers</a:t>
            </a:r>
          </a:p>
          <a:p>
            <a:pPr lvl="0"/>
            <a:r>
              <a:rPr lang="en-US" sz="1200" kern="1200" dirty="0" smtClean="0">
                <a:solidFill>
                  <a:schemeClr val="tx1"/>
                </a:solidFill>
                <a:effectLst/>
                <a:latin typeface="+mn-lt"/>
                <a:ea typeface="+mn-ea"/>
                <a:cs typeface="+mn-cs"/>
              </a:rPr>
              <a:t>filter paper (or coffee filters)</a:t>
            </a:r>
          </a:p>
          <a:p>
            <a:pPr lvl="0"/>
            <a:r>
              <a:rPr lang="en-US" sz="1200" kern="1200" dirty="0" smtClean="0">
                <a:solidFill>
                  <a:schemeClr val="tx1"/>
                </a:solidFill>
                <a:effectLst/>
                <a:latin typeface="+mn-lt"/>
                <a:ea typeface="+mn-ea"/>
                <a:cs typeface="+mn-cs"/>
              </a:rPr>
              <a:t>Marine Fossils – or photographs of them (photographs available in provided PowerPoint).</a:t>
            </a:r>
          </a:p>
          <a:p>
            <a:pPr lvl="0"/>
            <a:r>
              <a:rPr lang="en-US" sz="1200" kern="1200" dirty="0" smtClean="0">
                <a:solidFill>
                  <a:schemeClr val="tx1"/>
                </a:solidFill>
                <a:effectLst/>
                <a:latin typeface="+mn-lt"/>
                <a:ea typeface="+mn-ea"/>
                <a:cs typeface="+mn-cs"/>
              </a:rPr>
              <a:t>Marine Fossil Identification Key (PowerPoint provided)</a:t>
            </a:r>
          </a:p>
          <a:p>
            <a:pPr lvl="0"/>
            <a:r>
              <a:rPr lang="en-US" sz="1200" kern="1200" dirty="0" smtClean="0">
                <a:solidFill>
                  <a:schemeClr val="tx1"/>
                </a:solidFill>
                <a:effectLst/>
                <a:latin typeface="+mn-lt"/>
                <a:ea typeface="+mn-ea"/>
                <a:cs typeface="+mn-cs"/>
              </a:rPr>
              <a:t>Box Core Photograph with varve increments (provided)</a:t>
            </a:r>
          </a:p>
          <a:p>
            <a:pPr lvl="0"/>
            <a:r>
              <a:rPr lang="en-US" sz="1200" kern="1200" dirty="0" smtClean="0">
                <a:solidFill>
                  <a:schemeClr val="tx1"/>
                </a:solidFill>
                <a:effectLst/>
                <a:latin typeface="+mn-lt"/>
                <a:ea typeface="+mn-ea"/>
                <a:cs typeface="+mn-cs"/>
              </a:rPr>
              <a:t>Marine Sediments and Fossils Worksheet</a:t>
            </a:r>
          </a:p>
          <a:p>
            <a:pPr lvl="0"/>
            <a:r>
              <a:rPr lang="en-US" sz="1200" kern="1200" dirty="0" smtClean="0">
                <a:solidFill>
                  <a:schemeClr val="tx1"/>
                </a:solidFill>
                <a:effectLst/>
                <a:latin typeface="+mn-lt"/>
                <a:ea typeface="+mn-ea"/>
                <a:cs typeface="+mn-cs"/>
              </a:rPr>
              <a:t>Small paintbrushes (for sorting sediment material</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Activity Description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Marine Sediment and Fossil Lab is a one-day lesson that gives students hands on experience as a </a:t>
            </a:r>
            <a:r>
              <a:rPr lang="en-US" sz="1200" kern="1200" dirty="0" err="1" smtClean="0">
                <a:solidFill>
                  <a:schemeClr val="tx1"/>
                </a:solidFill>
                <a:effectLst/>
                <a:latin typeface="+mn-lt"/>
                <a:ea typeface="+mn-ea"/>
                <a:cs typeface="+mn-cs"/>
              </a:rPr>
              <a:t>paleobiologist</a:t>
            </a:r>
            <a:r>
              <a:rPr lang="en-US" sz="1200" kern="1200" dirty="0" smtClean="0">
                <a:solidFill>
                  <a:schemeClr val="tx1"/>
                </a:solidFill>
                <a:effectLst/>
                <a:latin typeface="+mn-lt"/>
                <a:ea typeface="+mn-ea"/>
                <a:cs typeface="+mn-cs"/>
              </a:rPr>
              <a:t>.  The lesson begins with a short PowerPoint (Marine Sediment and Fossil PowerPoint), which explains how and why scientists study the past.  The class is then broken into 5 groups that rotate between one of five stations during the class period. Approximately 10-12 minutes per station.  Each student works independently to fill out the Marine Sediments and Fossils Worksheet as they move from station to station.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Lab Setup.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1.</a:t>
            </a:r>
            <a:r>
              <a:rPr lang="en-US" sz="1200" kern="1200" dirty="0" smtClean="0">
                <a:solidFill>
                  <a:schemeClr val="tx1"/>
                </a:solidFill>
                <a:effectLst/>
                <a:latin typeface="+mn-lt"/>
                <a:ea typeface="+mn-ea"/>
                <a:cs typeface="+mn-cs"/>
              </a:rPr>
              <a:t> Sample Processing: Washing Stations</a:t>
            </a:r>
          </a:p>
          <a:p>
            <a:r>
              <a:rPr lang="en-US" sz="1200" kern="1200" dirty="0" smtClean="0">
                <a:solidFill>
                  <a:schemeClr val="tx1"/>
                </a:solidFill>
                <a:effectLst/>
                <a:latin typeface="+mn-lt"/>
                <a:ea typeface="+mn-ea"/>
                <a:cs typeface="+mn-cs"/>
              </a:rPr>
              <a:t>Students wash a small amount of marine sediments using a sieve and running water in the sink.  The object is to wash away the sediments so that only the fossils are left (foraminifera shells, gastropod shells, fish scales and bones, otoliths).  If washed properly, the there should not be any ‘mud’ left in the sample – only a very small amount of fossils.  Once sieved, the fossils are gently washed onto filter paper (coffee filters work great!) over a 500ml beaker and left to dry overnight.  Mesh size from 500micron to 100 micron should work.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2</a:t>
            </a:r>
            <a:r>
              <a:rPr lang="en-US" sz="1200" kern="1200" dirty="0" smtClean="0">
                <a:solidFill>
                  <a:schemeClr val="tx1"/>
                </a:solidFill>
                <a:effectLst/>
                <a:latin typeface="+mn-lt"/>
                <a:ea typeface="+mn-ea"/>
                <a:cs typeface="+mn-cs"/>
              </a:rPr>
              <a:t>: Sample Processing: Picking Scales Station</a:t>
            </a:r>
          </a:p>
          <a:p>
            <a:r>
              <a:rPr lang="en-US" sz="1200" kern="1200" dirty="0" smtClean="0">
                <a:solidFill>
                  <a:schemeClr val="tx1"/>
                </a:solidFill>
                <a:effectLst/>
                <a:latin typeface="+mn-lt"/>
                <a:ea typeface="+mn-ea"/>
                <a:cs typeface="+mn-cs"/>
              </a:rPr>
              <a:t>Using a dissecting microscope, students pick fish scales out of pre-sieved marine sediments.  </a:t>
            </a:r>
            <a:r>
              <a:rPr lang="en-US" sz="1200" kern="1200" dirty="0" smtClean="0">
                <a:solidFill>
                  <a:schemeClr val="tx1"/>
                </a:solidFill>
                <a:effectLst/>
                <a:latin typeface="+mn-lt"/>
                <a:ea typeface="+mn-ea"/>
                <a:cs typeface="+mn-cs"/>
              </a:rPr>
              <a:t>To make the lesson more efficient. The sediments at this station should be pre-washed and dried.  Do not use the </a:t>
            </a:r>
            <a:r>
              <a:rPr lang="en-US" sz="1200" kern="1200" dirty="0" err="1" smtClean="0">
                <a:solidFill>
                  <a:schemeClr val="tx1"/>
                </a:solidFill>
                <a:effectLst/>
                <a:latin typeface="+mn-lt"/>
                <a:ea typeface="+mn-ea"/>
                <a:cs typeface="+mn-cs"/>
              </a:rPr>
              <a:t>seive</a:t>
            </a:r>
            <a:r>
              <a:rPr lang="en-US" sz="1200" kern="1200" baseline="0" dirty="0" err="1" smtClean="0">
                <a:solidFill>
                  <a:schemeClr val="tx1"/>
                </a:solidFill>
                <a:effectLst/>
                <a:latin typeface="+mn-lt"/>
                <a:ea typeface="+mn-ea"/>
                <a:cs typeface="+mn-cs"/>
              </a:rPr>
              <a:t>d</a:t>
            </a:r>
            <a:r>
              <a:rPr lang="en-US" sz="1200" kern="1200" baseline="0" dirty="0" smtClean="0">
                <a:solidFill>
                  <a:schemeClr val="tx1"/>
                </a:solidFill>
                <a:effectLst/>
                <a:latin typeface="+mn-lt"/>
                <a:ea typeface="+mn-ea"/>
                <a:cs typeface="+mn-cs"/>
              </a:rPr>
              <a:t> sediments</a:t>
            </a:r>
            <a:r>
              <a:rPr lang="en-US" sz="1200" kern="1200" dirty="0" smtClean="0">
                <a:solidFill>
                  <a:schemeClr val="tx1"/>
                </a:solidFill>
                <a:effectLst/>
                <a:latin typeface="+mn-lt"/>
                <a:ea typeface="+mn-ea"/>
                <a:cs typeface="+mn-cs"/>
              </a:rPr>
              <a:t> that the students wash at station 1 because they</a:t>
            </a:r>
            <a:r>
              <a:rPr lang="en-US" sz="1200" kern="1200" baseline="0" dirty="0" smtClean="0">
                <a:solidFill>
                  <a:schemeClr val="tx1"/>
                </a:solidFill>
                <a:effectLst/>
                <a:latin typeface="+mn-lt"/>
                <a:ea typeface="+mn-ea"/>
                <a:cs typeface="+mn-cs"/>
              </a:rPr>
              <a:t> will not be dry.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3:</a:t>
            </a:r>
            <a:r>
              <a:rPr lang="en-US" sz="1200" kern="1200" dirty="0" smtClean="0">
                <a:solidFill>
                  <a:schemeClr val="tx1"/>
                </a:solidFill>
                <a:effectLst/>
                <a:latin typeface="+mn-lt"/>
                <a:ea typeface="+mn-ea"/>
                <a:cs typeface="+mn-cs"/>
              </a:rPr>
              <a:t>  Aging the Core: Counting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Station</a:t>
            </a:r>
          </a:p>
          <a:p>
            <a:r>
              <a:rPr lang="en-US" sz="1200" kern="1200" dirty="0" smtClean="0">
                <a:solidFill>
                  <a:schemeClr val="tx1"/>
                </a:solidFill>
                <a:effectLst/>
                <a:latin typeface="+mn-lt"/>
                <a:ea typeface="+mn-ea"/>
                <a:cs typeface="+mn-cs"/>
              </a:rPr>
              <a:t>Students attempt to count the correct number of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(yearly / seasonal layers) in a core photograph (labeled “</a:t>
            </a:r>
            <a:r>
              <a:rPr lang="en-US" sz="1200" kern="1200" dirty="0" err="1" smtClean="0">
                <a:solidFill>
                  <a:schemeClr val="tx1"/>
                </a:solidFill>
                <a:effectLst/>
                <a:latin typeface="+mn-lt"/>
                <a:ea typeface="+mn-ea"/>
                <a:cs typeface="+mn-cs"/>
              </a:rPr>
              <a:t>BoxCorePhoto.docx</a:t>
            </a:r>
            <a:r>
              <a:rPr lang="en-US" sz="1200" kern="1200" dirty="0" smtClean="0">
                <a:solidFill>
                  <a:schemeClr val="tx1"/>
                </a:solidFill>
                <a:effectLst/>
                <a:latin typeface="+mn-lt"/>
                <a:ea typeface="+mn-ea"/>
                <a:cs typeface="+mn-cs"/>
              </a:rPr>
              <a:t> “– the answer key is “</a:t>
            </a:r>
            <a:r>
              <a:rPr lang="en-US" sz="1200" kern="1200" dirty="0" err="1" smtClean="0">
                <a:solidFill>
                  <a:schemeClr val="tx1"/>
                </a:solidFill>
                <a:effectLst/>
                <a:latin typeface="+mn-lt"/>
                <a:ea typeface="+mn-ea"/>
                <a:cs typeface="+mn-cs"/>
              </a:rPr>
              <a:t>BoxCorePhoto_Key.docx</a:t>
            </a:r>
            <a:r>
              <a:rPr lang="en-US" sz="1200" kern="1200" dirty="0" smtClean="0">
                <a:solidFill>
                  <a:schemeClr val="tx1"/>
                </a:solidFill>
                <a:effectLst/>
                <a:latin typeface="+mn-lt"/>
                <a:ea typeface="+mn-ea"/>
                <a:cs typeface="+mn-cs"/>
              </a:rPr>
              <a:t>”).  The photo is a close-up x-ray of the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in a box core from the Santa Barbara Basin.  The dark layers are dark because they are denser.  These layers have high amounts of clay from the terrestrial environment, deposited during storm events that occur during the winter months in Southern California.  The light layers are deposited during the spring / summer from biological production. The Santa Barbara Basin is highly productive due to upwelled nutrient-rich waters entering the basin from the north.  One light and dark increment together represent one </a:t>
            </a:r>
            <a:r>
              <a:rPr lang="en-US" sz="1200" kern="1200" dirty="0" smtClean="0">
                <a:solidFill>
                  <a:schemeClr val="tx1"/>
                </a:solidFill>
                <a:effectLst/>
                <a:latin typeface="+mn-lt"/>
                <a:ea typeface="+mn-ea"/>
                <a:cs typeface="+mn-cs"/>
              </a:rPr>
              <a:t>year.. </a:t>
            </a:r>
            <a:r>
              <a:rPr lang="en-US" sz="1200" kern="1200" dirty="0" smtClean="0">
                <a:solidFill>
                  <a:schemeClr val="tx1"/>
                </a:solidFill>
                <a:effectLst/>
                <a:latin typeface="+mn-lt"/>
                <a:ea typeface="+mn-ea"/>
                <a:cs typeface="+mn-cs"/>
              </a:rPr>
              <a:t>This is what the students should look for when counting the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and assigning ages.  In this way, each of the layers can be assigned a date. Because biological production and the amount of rain fall that occurs in a year varies, the layers are not all the same size.  As a reference, the very first varve at the top is from 2009 (the top most varve from 2010, when the core was collected, was not dense enough to be preserved).  Students should work their way down from 2009 by counting the alternating dark and light layers as one year. </a:t>
            </a:r>
            <a:r>
              <a:rPr lang="en-US" sz="1200" kern="1200" baseline="0" dirty="0" smtClean="0">
                <a:solidFill>
                  <a:schemeClr val="tx1"/>
                </a:solidFill>
                <a:effectLst/>
                <a:latin typeface="+mn-lt"/>
                <a:ea typeface="+mn-ea"/>
                <a:cs typeface="+mn-cs"/>
              </a:rPr>
              <a:t>The teacher should look at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BoxCorePhoto_Key.docx</a:t>
            </a:r>
            <a:r>
              <a:rPr lang="en-US" sz="1200" kern="1200" dirty="0" smtClean="0">
                <a:solidFill>
                  <a:schemeClr val="tx1"/>
                </a:solidFill>
                <a:effectLst/>
                <a:latin typeface="+mn-lt"/>
                <a:ea typeface="+mn-ea"/>
                <a:cs typeface="+mn-cs"/>
              </a:rPr>
              <a:t>” before starting the lesson to familiarize themselves</a:t>
            </a:r>
            <a:r>
              <a:rPr lang="en-US" sz="1200" kern="1200" baseline="0" dirty="0" smtClean="0">
                <a:solidFill>
                  <a:schemeClr val="tx1"/>
                </a:solidFill>
                <a:effectLst/>
                <a:latin typeface="+mn-lt"/>
                <a:ea typeface="+mn-ea"/>
                <a:cs typeface="+mn-cs"/>
              </a:rPr>
              <a:t> with counting the </a:t>
            </a:r>
            <a:r>
              <a:rPr lang="en-US" sz="1200" kern="1200" baseline="0" dirty="0" err="1" smtClean="0">
                <a:solidFill>
                  <a:schemeClr val="tx1"/>
                </a:solidFill>
                <a:effectLst/>
                <a:latin typeface="+mn-lt"/>
                <a:ea typeface="+mn-ea"/>
                <a:cs typeface="+mn-cs"/>
              </a:rPr>
              <a:t>varves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4:</a:t>
            </a:r>
            <a:r>
              <a:rPr lang="en-US" sz="1200" kern="1200" dirty="0" smtClean="0">
                <a:solidFill>
                  <a:schemeClr val="tx1"/>
                </a:solidFill>
                <a:effectLst/>
                <a:latin typeface="+mn-lt"/>
                <a:ea typeface="+mn-ea"/>
                <a:cs typeface="+mn-cs"/>
              </a:rPr>
              <a:t> Fossil Sketching Station</a:t>
            </a:r>
          </a:p>
          <a:p>
            <a:pPr lvl="0"/>
            <a:r>
              <a:rPr lang="en-US" sz="1200" kern="1200" dirty="0" smtClean="0">
                <a:solidFill>
                  <a:schemeClr val="tx1"/>
                </a:solidFill>
                <a:effectLst/>
                <a:latin typeface="+mn-lt"/>
                <a:ea typeface="+mn-ea"/>
                <a:cs typeface="+mn-cs"/>
              </a:rPr>
              <a:t>Students examine several marine sediment fossils under a dissecting microscope and sketch them.  If the teacher does not have access to actual marine sediment fossils (fish scales, otoliths, foraminifera, fish bones,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the students can sketch them from unlabeled photographs. The students do not yet know what the fossil is at the time that they are sketching – they are making their own “ID guide”. </a:t>
            </a:r>
          </a:p>
          <a:p>
            <a:pPr lvl="0"/>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5</a:t>
            </a:r>
            <a:r>
              <a:rPr lang="en-US" sz="1200" kern="1200" dirty="0" smtClean="0">
                <a:solidFill>
                  <a:schemeClr val="tx1"/>
                </a:solidFill>
                <a:effectLst/>
                <a:latin typeface="+mn-lt"/>
                <a:ea typeface="+mn-ea"/>
                <a:cs typeface="+mn-cs"/>
              </a:rPr>
              <a:t>: Fossil Identification station</a:t>
            </a:r>
          </a:p>
          <a:p>
            <a:pPr lvl="0"/>
            <a:r>
              <a:rPr lang="en-US" sz="1200" kern="1200" dirty="0" smtClean="0">
                <a:solidFill>
                  <a:schemeClr val="tx1"/>
                </a:solidFill>
                <a:effectLst/>
                <a:latin typeface="+mn-lt"/>
                <a:ea typeface="+mn-ea"/>
                <a:cs typeface="+mn-cs"/>
              </a:rPr>
              <a:t>Students use a reference catalogue to identify the fossils that they drew. The better their drawings, the easier they will be able to identify their fossils.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may be is helpful to have a helping hand during the class period (more than one teacher or aid present).</a:t>
            </a: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r>
              <a:rPr lang="en-US" baseline="0" dirty="0" smtClean="0"/>
              <a:t> </a:t>
            </a:r>
          </a:p>
          <a:p>
            <a:r>
              <a:rPr lang="en-US" baseline="0" dirty="0" smtClean="0"/>
              <a:t>The purpose of this slide it to get students engaged thinking about climate change and the impact it may have on marine organisms (fish).  It is assumed that students have been introduced to and have a general grasp on climate change. This slide also assumes they are familiar with making scientific hypotheses. The teacher can have the students write down a hypothesis (or a few) in their journal.  After they have written something down, have the students share their ideas in a class discussion. Have students explain why they believe in their hypothesis. </a:t>
            </a:r>
          </a:p>
          <a:p>
            <a:endParaRPr lang="en-US" baseline="0" dirty="0" smtClean="0"/>
          </a:p>
          <a:p>
            <a:r>
              <a:rPr lang="en-US" baseline="0" dirty="0" smtClean="0"/>
              <a:t>For example, if a student says there will be fewer fish, they must be able to say why they think there will be fewer fish.  There are really no wrong answers here. The truth is, the reaction of fish to climate change is not really known, although scientists can make educated guesses.  Warm water fish species might increase in abundance and/or increase their ranges northward.  Conversely, cool water species might decrease their populations and/or  Changing water temperatures will also impact the timing of events in a fish’s life (phenology). For example, many species of fish will spawn in spring once the water temp reaches a certain temperature.  Climate change may cause the waters to warm-up sooner, resulting in an earlier spawning time for these fish species.</a:t>
            </a: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03492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After students share some hypothesis ideas and why they believe their hypothesis, have them try to explain HOW this hypothesis would be tested (experimental design).  This is not an easy questions and the students will likely struggle.  Possible answers include looking at fossils, fishing records, or setting up long-term observations studies.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Long term observation would be one way to test most hypotheses, but it would not be very meaningful if we did not know fish populations fluctuate naturally on a long time scale.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807084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solidFill>
                  <a:srgbClr val="000000"/>
                </a:solidFill>
              </a:rPr>
              <a:t>Purpose of the slide: The purpose of this slide is to demonstrate that m</a:t>
            </a:r>
            <a:r>
              <a:rPr lang="en-US" sz="1200" dirty="0" smtClean="0">
                <a:solidFill>
                  <a:srgbClr val="000000"/>
                </a:solidFill>
              </a:rPr>
              <a:t>odern fishing</a:t>
            </a:r>
            <a:r>
              <a:rPr lang="en-US" sz="1200" baseline="0" dirty="0" smtClean="0">
                <a:solidFill>
                  <a:srgbClr val="000000"/>
                </a:solidFill>
              </a:rPr>
              <a:t> records do not extend back far enough to capture more than one or two natural cycles in many fish populations (including sardine and anchovy). Therefore, in order to study population variability on the scale of thousands of years, we can study fish remains in the sediment record.  This is exactly what Baumgartner did in 1992.</a:t>
            </a:r>
            <a:r>
              <a:rPr lang="en-US" sz="1200" dirty="0" smtClean="0">
                <a:solidFill>
                  <a:srgbClr val="000000"/>
                </a:solidFill>
              </a:rPr>
              <a:t> The</a:t>
            </a:r>
            <a:r>
              <a:rPr lang="en-US" sz="1200" baseline="0" dirty="0" smtClean="0">
                <a:solidFill>
                  <a:srgbClr val="000000"/>
                </a:solidFill>
              </a:rPr>
              <a:t> graph shows scale deposition rates converted to biomass from Baumgartner et al. 1992.  Baumgartner removed the scales from the sediments of the </a:t>
            </a:r>
            <a:r>
              <a:rPr lang="en-US" sz="1200" baseline="0" dirty="0" err="1" smtClean="0">
                <a:solidFill>
                  <a:srgbClr val="000000"/>
                </a:solidFill>
              </a:rPr>
              <a:t>santa</a:t>
            </a:r>
            <a:r>
              <a:rPr lang="en-US" sz="1200" baseline="0" dirty="0" smtClean="0">
                <a:solidFill>
                  <a:srgbClr val="000000"/>
                </a:solidFill>
              </a:rPr>
              <a:t> </a:t>
            </a:r>
            <a:r>
              <a:rPr lang="en-US" sz="1200" baseline="0" dirty="0" err="1" smtClean="0">
                <a:solidFill>
                  <a:srgbClr val="000000"/>
                </a:solidFill>
              </a:rPr>
              <a:t>barbara</a:t>
            </a:r>
            <a:r>
              <a:rPr lang="en-US" sz="1200" baseline="0" dirty="0" smtClean="0">
                <a:solidFill>
                  <a:srgbClr val="000000"/>
                </a:solidFill>
              </a:rPr>
              <a:t> basin and ‘calibrated’ the record by comparing the scale deposition rate from 1950 to 1990 to the abundance records of sardine / anchovy during this time. He then used the calibration to calculate biomass back in time based on the 2000 year scale record. The biomass is for the Santa Barbara Basin region only.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dirty="0" smtClean="0">
                <a:solidFill>
                  <a:srgbClr val="000000"/>
                </a:solidFill>
              </a:rPr>
              <a:t>Main</a:t>
            </a:r>
            <a:r>
              <a:rPr lang="en-US" sz="1200" baseline="0" dirty="0" smtClean="0">
                <a:solidFill>
                  <a:srgbClr val="000000"/>
                </a:solidFill>
              </a:rPr>
              <a:t> Point for the students to understand: We can study long-term fish population changes by using fossil remains.  Once we know how fish populations vary / change naturally over a long period of time, we can have a better understanding of how humans have impacted fish populations in the last ~100 years.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solidFill>
                  <a:srgbClr val="000000"/>
                </a:solidFill>
              </a:rPr>
              <a:t>If you look at the graph above for Sardine, there was a crash in the population in the mid 20</a:t>
            </a:r>
            <a:r>
              <a:rPr lang="en-US" sz="1200" baseline="30000" dirty="0" smtClean="0">
                <a:solidFill>
                  <a:srgbClr val="000000"/>
                </a:solidFill>
              </a:rPr>
              <a:t>th</a:t>
            </a:r>
            <a:r>
              <a:rPr lang="en-US" sz="1200" baseline="0" dirty="0" smtClean="0">
                <a:solidFill>
                  <a:srgbClr val="000000"/>
                </a:solidFill>
              </a:rPr>
              <a:t> century (late 1940s).  Before the crash, there was a large fishery off the coast of California for the species. This is when John Steinbeck wrote “Cannery Row ” (1945).  When the population crashed, we did not know if it was due to overfishing or natural variability in the population.  Once Baumgartner </a:t>
            </a:r>
            <a:r>
              <a:rPr lang="en-US" sz="1200" baseline="0" dirty="0" err="1" smtClean="0">
                <a:solidFill>
                  <a:srgbClr val="000000"/>
                </a:solidFill>
              </a:rPr>
              <a:t>puplished</a:t>
            </a:r>
            <a:r>
              <a:rPr lang="en-US" sz="1200" baseline="0" dirty="0" smtClean="0">
                <a:solidFill>
                  <a:srgbClr val="000000"/>
                </a:solidFill>
              </a:rPr>
              <a:t> his research, it was understood that the sardine population naturally goes through ‘boom and bust’ cycles, so the crash in the late 1940s was likely not due entirely to overfishing (although overfishing may have sped up the process).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solidFill>
                  <a:srgbClr val="000000"/>
                </a:solidFill>
              </a:rPr>
              <a:t>Side note: the is a weak correlation between the sardine and anchovy fluctuations. </a:t>
            </a:r>
          </a:p>
          <a:p>
            <a:pPr marL="0" indent="0">
              <a:buFont typeface="Arial"/>
              <a:buNone/>
            </a:pPr>
            <a:endParaRPr lang="en-US" sz="1200" dirty="0" smtClean="0">
              <a:solidFill>
                <a:srgbClr val="000000"/>
              </a:solidFill>
            </a:endParaRPr>
          </a:p>
          <a:p>
            <a:pPr marL="0" indent="0">
              <a:buFont typeface="Arial"/>
              <a:buNone/>
            </a:pPr>
            <a:endParaRPr lang="en-US" sz="1200" baseline="0" dirty="0" smtClean="0">
              <a:solidFill>
                <a:srgbClr val="000000"/>
              </a:solidFill>
            </a:endParaRPr>
          </a:p>
        </p:txBody>
      </p:sp>
      <p:sp>
        <p:nvSpPr>
          <p:cNvPr id="4" name="Slide Number Placeholder 3"/>
          <p:cNvSpPr>
            <a:spLocks noGrp="1"/>
          </p:cNvSpPr>
          <p:nvPr>
            <p:ph type="sldNum" sz="quarter" idx="10"/>
          </p:nvPr>
        </p:nvSpPr>
        <p:spPr/>
        <p:txBody>
          <a:bodyPr/>
          <a:lstStyle/>
          <a:p>
            <a:fld id="{DE8BA95C-28DB-1E4D-932D-A51448593B30}" type="slidenum">
              <a:rPr lang="en-US" smtClean="0"/>
              <a:t>4</a:t>
            </a:fld>
            <a:endParaRPr lang="en-US"/>
          </a:p>
        </p:txBody>
      </p:sp>
    </p:spTree>
    <p:extLst>
      <p:ext uri="{BB962C8B-B14F-4D97-AF65-F5344CB8AC3E}">
        <p14:creationId xmlns:p14="http://schemas.microsoft.com/office/powerpoint/2010/main" val="2346398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(This is a transition slide that the</a:t>
            </a:r>
            <a:r>
              <a:rPr lang="en-US" baseline="0" dirty="0" smtClean="0">
                <a:solidFill>
                  <a:srgbClr val="000000"/>
                </a:solidFill>
              </a:rPr>
              <a:t> teacher won’t spend much time explaining as each step is explained later in this </a:t>
            </a:r>
            <a:r>
              <a:rPr lang="en-US" baseline="0" dirty="0" err="1" smtClean="0">
                <a:solidFill>
                  <a:srgbClr val="000000"/>
                </a:solidFill>
              </a:rPr>
              <a:t>powerpoint</a:t>
            </a:r>
            <a:r>
              <a:rPr lang="en-US" baseline="0" dirty="0" smtClean="0">
                <a:solidFill>
                  <a:srgbClr val="000000"/>
                </a:solidFill>
              </a:rPr>
              <a:t>)</a:t>
            </a:r>
          </a:p>
          <a:p>
            <a:endParaRPr lang="en-US" dirty="0" smtClean="0">
              <a:solidFill>
                <a:srgbClr val="000000"/>
              </a:solidFill>
            </a:endParaRPr>
          </a:p>
          <a:p>
            <a:r>
              <a:rPr lang="en-US" dirty="0" smtClean="0"/>
              <a:t>This is a simple schematic showing how scientists study past fish populations.  </a:t>
            </a:r>
          </a:p>
          <a:p>
            <a:endParaRPr lang="en-US" dirty="0" smtClean="0"/>
          </a:p>
          <a:p>
            <a:r>
              <a:rPr lang="en-US" dirty="0" smtClean="0"/>
              <a:t>Overview of the next several slides:</a:t>
            </a:r>
          </a:p>
          <a:p>
            <a:endParaRPr lang="en-US" dirty="0" smtClean="0"/>
          </a:p>
          <a:p>
            <a:pPr marL="228600" indent="-228600">
              <a:buAutoNum type="arabicPeriod"/>
            </a:pPr>
            <a:r>
              <a:rPr lang="en-US" baseline="0" dirty="0" smtClean="0"/>
              <a:t>Sediment s</a:t>
            </a:r>
            <a:r>
              <a:rPr lang="en-US" dirty="0" smtClean="0"/>
              <a:t>amples must be</a:t>
            </a:r>
            <a:r>
              <a:rPr lang="en-US" baseline="0" dirty="0" smtClean="0"/>
              <a:t> collected.</a:t>
            </a:r>
          </a:p>
          <a:p>
            <a:pPr marL="0" indent="0">
              <a:buNone/>
            </a:pPr>
            <a:r>
              <a:rPr lang="en-US" baseline="0" dirty="0" smtClean="0"/>
              <a:t>The first step in how scientists study past fish populations is collecting the sediments. </a:t>
            </a:r>
          </a:p>
          <a:p>
            <a:pPr marL="228600" indent="-228600">
              <a:buAutoNum type="arabicPeriod"/>
            </a:pPr>
            <a:endParaRPr lang="en-US" baseline="0" dirty="0" smtClean="0"/>
          </a:p>
          <a:p>
            <a:pPr marL="0" indent="0">
              <a:buNone/>
            </a:pPr>
            <a:r>
              <a:rPr lang="en-US" baseline="0" dirty="0" smtClean="0"/>
              <a:t>2. The sediment cores must be dated chronologically.</a:t>
            </a:r>
          </a:p>
          <a:p>
            <a:pPr marL="0" indent="0">
              <a:buNone/>
            </a:pPr>
            <a:r>
              <a:rPr lang="en-US" baseline="0" dirty="0" smtClean="0"/>
              <a:t>Once the sediments are collected, the individual </a:t>
            </a:r>
            <a:r>
              <a:rPr lang="en-US" baseline="0" dirty="0" err="1" smtClean="0"/>
              <a:t>varves</a:t>
            </a:r>
            <a:r>
              <a:rPr lang="en-US" baseline="0" dirty="0" smtClean="0"/>
              <a:t> in the sediment cores much be assigned a date.  This is a very important step because the accurate dating is critical in order to be able to compare the results to existing time series data. If errors in dating are made, the result may be no correlation with existing proxies (such as temperature or productivity), when in reality the error is in dating and there may actually be a correlation. </a:t>
            </a:r>
          </a:p>
          <a:p>
            <a:pPr marL="0" indent="0">
              <a:buNone/>
            </a:pPr>
            <a:endParaRPr lang="en-US" baseline="0" dirty="0" smtClean="0"/>
          </a:p>
          <a:p>
            <a:pPr marL="0" indent="0">
              <a:buNone/>
            </a:pPr>
            <a:r>
              <a:rPr lang="en-US" baseline="0" dirty="0" smtClean="0"/>
              <a:t>3. The core is process to removed fossil by washing and weighing the sediment samples.</a:t>
            </a:r>
          </a:p>
          <a:p>
            <a:pPr marL="0" indent="0">
              <a:buNone/>
            </a:pPr>
            <a:r>
              <a:rPr lang="en-US" baseline="0" dirty="0" smtClean="0"/>
              <a:t>The next step is processing the samples by removing the fossils from the sediments. </a:t>
            </a:r>
          </a:p>
          <a:p>
            <a:pPr marL="0" indent="0">
              <a:buNone/>
            </a:pPr>
            <a:r>
              <a:rPr lang="en-US" baseline="0" dirty="0" smtClean="0"/>
              <a:t> </a:t>
            </a:r>
          </a:p>
          <a:p>
            <a:pPr marL="0" indent="0">
              <a:buNone/>
            </a:pPr>
            <a:r>
              <a:rPr lang="en-US" baseline="0" dirty="0" smtClean="0"/>
              <a:t>4. After the fossils are removed, they are taxonomically classified and counted. </a:t>
            </a:r>
          </a:p>
          <a:p>
            <a:pPr marL="0" indent="0">
              <a:buNone/>
            </a:pPr>
            <a:endParaRPr lang="en-US" baseline="0" dirty="0" smtClean="0"/>
          </a:p>
          <a:p>
            <a:pPr marL="0" indent="0">
              <a:buNone/>
            </a:pPr>
            <a:r>
              <a:rPr lang="en-US" baseline="0" dirty="0" smtClean="0"/>
              <a:t>5. A time series using the collected data.</a:t>
            </a:r>
          </a:p>
          <a:p>
            <a:pPr marL="0" indent="0">
              <a:buNone/>
            </a:pPr>
            <a:r>
              <a:rPr lang="en-US" baseline="0" dirty="0" smtClean="0"/>
              <a:t>The final step is creating a time series with the data collected. If otoliths were collected, each otolith should have been assigned a date (from step 2) based on where it was removed from the core.  This data can then be graphed for each otolith found. </a:t>
            </a:r>
            <a:endParaRPr lang="en-US" dirty="0"/>
          </a:p>
        </p:txBody>
      </p:sp>
      <p:sp>
        <p:nvSpPr>
          <p:cNvPr id="4" name="Slide Number Placeholder 3"/>
          <p:cNvSpPr>
            <a:spLocks noGrp="1"/>
          </p:cNvSpPr>
          <p:nvPr>
            <p:ph type="sldNum" sz="quarter" idx="10"/>
          </p:nvPr>
        </p:nvSpPr>
        <p:spPr/>
        <p:txBody>
          <a:bodyPr/>
          <a:lstStyle/>
          <a:p>
            <a:fld id="{82D47FA2-CCB2-4E47-AB49-33F619F85FEE}" type="slidenum">
              <a:rPr lang="en-US" smtClean="0"/>
              <a:t>5</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000000"/>
              </a:solidFill>
            </a:endParaRPr>
          </a:p>
          <a:p>
            <a:r>
              <a:rPr lang="en-US" dirty="0" smtClean="0"/>
              <a:t>Step 1. collecting</a:t>
            </a:r>
            <a:r>
              <a:rPr lang="en-US" baseline="0" dirty="0" smtClean="0"/>
              <a:t> the sediment samples.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first step in how scientists study past fish populations is collecting the sediments. </a:t>
            </a:r>
          </a:p>
          <a:p>
            <a:endParaRPr lang="en-US" dirty="0"/>
          </a:p>
        </p:txBody>
      </p:sp>
      <p:sp>
        <p:nvSpPr>
          <p:cNvPr id="4" name="Slide Number Placeholder 3"/>
          <p:cNvSpPr>
            <a:spLocks noGrp="1"/>
          </p:cNvSpPr>
          <p:nvPr>
            <p:ph type="sldNum" sz="quarter" idx="10"/>
          </p:nvPr>
        </p:nvSpPr>
        <p:spPr/>
        <p:txBody>
          <a:bodyPr/>
          <a:lstStyle/>
          <a:p>
            <a:fld id="{82D47FA2-CCB2-4E47-AB49-33F619F85FEE}" type="slidenum">
              <a:rPr lang="en-US" smtClean="0"/>
              <a:t>6</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2" indent="-342900"/>
            <a:r>
              <a:rPr lang="en-US" dirty="0" smtClean="0"/>
              <a:t>Collecting samples often involves going out on a large research ship.</a:t>
            </a:r>
            <a:r>
              <a:rPr lang="en-US" baseline="0" dirty="0" smtClean="0"/>
              <a:t>  In this case, William and Steve both participated in the </a:t>
            </a:r>
            <a:r>
              <a:rPr lang="en-US" dirty="0" err="1" smtClean="0"/>
              <a:t>CalECHOES</a:t>
            </a:r>
            <a:r>
              <a:rPr lang="en-US" dirty="0" smtClean="0"/>
              <a:t> Student Cruise on the R.V. Melville in Oct. 2010.  During</a:t>
            </a:r>
            <a:r>
              <a:rPr lang="en-US" baseline="0" dirty="0" smtClean="0"/>
              <a:t> the cruise, they helped</a:t>
            </a:r>
            <a:r>
              <a:rPr lang="en-US" dirty="0" smtClean="0"/>
              <a:t> collect 3</a:t>
            </a:r>
            <a:r>
              <a:rPr lang="en-US" baseline="0" dirty="0" smtClean="0"/>
              <a:t> </a:t>
            </a:r>
            <a:r>
              <a:rPr lang="en-US" baseline="0" dirty="0" err="1" smtClean="0"/>
              <a:t>kasten</a:t>
            </a:r>
            <a:r>
              <a:rPr lang="en-US" baseline="0" dirty="0" smtClean="0"/>
              <a:t> cores, 1 box core from the Santa Barbara Basin.  These cores were used by William in his dissertation research. </a:t>
            </a:r>
          </a:p>
          <a:p>
            <a:pPr marL="742950" lvl="2" indent="-342900"/>
            <a:endParaRPr lang="en-US" baseline="0" dirty="0" smtClean="0"/>
          </a:p>
          <a:p>
            <a:pPr marL="742950" lvl="2" indent="-342900"/>
            <a:r>
              <a:rPr lang="en-US" baseline="0" dirty="0" smtClean="0"/>
              <a:t>Images –left; </a:t>
            </a:r>
            <a:r>
              <a:rPr lang="en-US" baseline="0" dirty="0" err="1" smtClean="0"/>
              <a:t>google</a:t>
            </a:r>
            <a:r>
              <a:rPr lang="en-US" baseline="0" dirty="0" smtClean="0"/>
              <a:t> earth, Right; W. jones</a:t>
            </a:r>
          </a:p>
          <a:p>
            <a:pPr marL="742950" lvl="2" indent="-342900"/>
            <a:endParaRPr lang="en-US" baseline="0" dirty="0" smtClean="0"/>
          </a:p>
          <a:p>
            <a:pPr marL="742950" lvl="2" indent="-342900"/>
            <a:r>
              <a:rPr lang="en-US" b="1" baseline="0" dirty="0" smtClean="0"/>
              <a:t>Santa Barbara Basin Background:</a:t>
            </a:r>
          </a:p>
          <a:p>
            <a:pPr marL="742950" lvl="2" indent="-342900"/>
            <a:r>
              <a:rPr lang="en-US" sz="1200" kern="1200" dirty="0" smtClean="0">
                <a:solidFill>
                  <a:schemeClr val="tx1"/>
                </a:solidFill>
                <a:effectLst/>
                <a:latin typeface="+mn-lt"/>
                <a:ea typeface="+mn-ea"/>
                <a:cs typeface="+mn-cs"/>
              </a:rPr>
              <a:t>In the North Pacific, one of the most extensive and best-laminated sediment systems useful for reconstructing </a:t>
            </a:r>
            <a:r>
              <a:rPr lang="en-US" sz="1200" kern="1200" dirty="0" err="1" smtClean="0">
                <a:solidFill>
                  <a:schemeClr val="tx1"/>
                </a:solidFill>
                <a:effectLst/>
                <a:latin typeface="+mn-lt"/>
                <a:ea typeface="+mn-ea"/>
                <a:cs typeface="+mn-cs"/>
              </a:rPr>
              <a:t>paleoclimate</a:t>
            </a:r>
            <a:r>
              <a:rPr lang="en-US" sz="1200" kern="1200" dirty="0" smtClean="0">
                <a:solidFill>
                  <a:schemeClr val="tx1"/>
                </a:solidFill>
                <a:effectLst/>
                <a:latin typeface="+mn-lt"/>
                <a:ea typeface="+mn-ea"/>
                <a:cs typeface="+mn-cs"/>
              </a:rPr>
              <a:t> variability lies within the SBB.  Most water below approximately 500 m is anaerobic, minimizing </a:t>
            </a:r>
            <a:r>
              <a:rPr lang="en-US" sz="1200" kern="1200" dirty="0" err="1" smtClean="0">
                <a:solidFill>
                  <a:schemeClr val="tx1"/>
                </a:solidFill>
                <a:effectLst/>
                <a:latin typeface="+mn-lt"/>
                <a:ea typeface="+mn-ea"/>
                <a:cs typeface="+mn-cs"/>
              </a:rPr>
              <a:t>bioturbation</a:t>
            </a:r>
            <a:r>
              <a:rPr lang="en-US" sz="1200" kern="1200" dirty="0" smtClean="0">
                <a:solidFill>
                  <a:schemeClr val="tx1"/>
                </a:solidFill>
                <a:effectLst/>
                <a:latin typeface="+mn-lt"/>
                <a:ea typeface="+mn-ea"/>
                <a:cs typeface="+mn-cs"/>
              </a:rPr>
              <a:t> and allowing for the preservation of millimeter-scale seasonal lamina.  The SBB </a:t>
            </a:r>
            <a:r>
              <a:rPr lang="en-US" sz="1200" kern="1200" dirty="0" err="1" smtClean="0">
                <a:solidFill>
                  <a:schemeClr val="tx1"/>
                </a:solidFill>
                <a:effectLst/>
                <a:latin typeface="+mn-lt"/>
                <a:ea typeface="+mn-ea"/>
                <a:cs typeface="+mn-cs"/>
              </a:rPr>
              <a:t>varved</a:t>
            </a:r>
            <a:r>
              <a:rPr lang="en-US" sz="1200" kern="1200" dirty="0" smtClean="0">
                <a:solidFill>
                  <a:schemeClr val="tx1"/>
                </a:solidFill>
                <a:effectLst/>
                <a:latin typeface="+mn-lt"/>
                <a:ea typeface="+mn-ea"/>
                <a:cs typeface="+mn-cs"/>
              </a:rPr>
              <a:t> sediment record is sensitive to changes in the overlying water column, allowing researchers to use microfossil assemblages, oxygen and carbon isotopes, biomarkers, and other proxies to generate high-resolution records of climate variability on a wide range of time scales, including the glacial-interglacial, millennial, </a:t>
            </a:r>
            <a:r>
              <a:rPr lang="en-US" sz="1200" kern="1200" dirty="0" err="1" smtClean="0">
                <a:solidFill>
                  <a:schemeClr val="tx1"/>
                </a:solidFill>
                <a:effectLst/>
                <a:latin typeface="+mn-lt"/>
                <a:ea typeface="+mn-ea"/>
                <a:cs typeface="+mn-cs"/>
              </a:rPr>
              <a:t>multidecadal</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subdecadal</a:t>
            </a:r>
            <a:r>
              <a:rPr lang="en-US" sz="1200" kern="1200" dirty="0" smtClean="0">
                <a:solidFill>
                  <a:schemeClr val="tx1"/>
                </a:solidFill>
                <a:effectLst/>
                <a:latin typeface="+mn-lt"/>
                <a:ea typeface="+mn-ea"/>
                <a:cs typeface="+mn-cs"/>
              </a:rPr>
              <a:t>.</a:t>
            </a:r>
            <a:endParaRPr lang="en-US" baseline="0" dirty="0" smtClean="0"/>
          </a:p>
        </p:txBody>
      </p:sp>
      <p:sp>
        <p:nvSpPr>
          <p:cNvPr id="4" name="Slide Number Placeholder 3"/>
          <p:cNvSpPr>
            <a:spLocks noGrp="1"/>
          </p:cNvSpPr>
          <p:nvPr>
            <p:ph type="sldNum" sz="quarter" idx="10"/>
          </p:nvPr>
        </p:nvSpPr>
        <p:spPr/>
        <p:txBody>
          <a:bodyPr/>
          <a:lstStyle/>
          <a:p>
            <a:fld id="{DE8BA95C-28DB-1E4D-932D-A51448593B30}" type="slidenum">
              <a:rPr lang="en-US" smtClean="0"/>
              <a:t>7</a:t>
            </a:fld>
            <a:endParaRPr lang="en-US"/>
          </a:p>
        </p:txBody>
      </p:sp>
    </p:spTree>
    <p:extLst>
      <p:ext uri="{BB962C8B-B14F-4D97-AF65-F5344CB8AC3E}">
        <p14:creationId xmlns:p14="http://schemas.microsoft.com/office/powerpoint/2010/main" val="3390244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000000"/>
              </a:solidFill>
            </a:endParaRPr>
          </a:p>
          <a:p>
            <a:pPr marL="0" indent="0">
              <a:buNone/>
            </a:pPr>
            <a:r>
              <a:rPr lang="en-US" baseline="0" dirty="0" smtClean="0"/>
              <a:t>2. The sediment cores must be dated chronologically.</a:t>
            </a:r>
          </a:p>
          <a:p>
            <a:pPr marL="0" indent="0">
              <a:buNone/>
            </a:pPr>
            <a:r>
              <a:rPr lang="en-US" baseline="0" dirty="0" smtClean="0"/>
              <a:t>Once the sediments are collected, the individual </a:t>
            </a:r>
            <a:r>
              <a:rPr lang="en-US" baseline="0" dirty="0" err="1" smtClean="0"/>
              <a:t>varves</a:t>
            </a:r>
            <a:r>
              <a:rPr lang="en-US" baseline="0" dirty="0" smtClean="0"/>
              <a:t> in the sediment cores much be assigned a date.  This is a very important step because the accurate dating is critical in order to be able to compare the results to existing time series data. If errors in dating are made, the result may be no correlation with existing proxies (such as temperature or productivity), when in reality the error is in dating and there may actually be a correlation. </a:t>
            </a:r>
          </a:p>
          <a:p>
            <a:endParaRPr lang="en-US" dirty="0"/>
          </a:p>
        </p:txBody>
      </p:sp>
      <p:sp>
        <p:nvSpPr>
          <p:cNvPr id="4" name="Slide Number Placeholder 3"/>
          <p:cNvSpPr>
            <a:spLocks noGrp="1"/>
          </p:cNvSpPr>
          <p:nvPr>
            <p:ph type="sldNum" sz="quarter" idx="10"/>
          </p:nvPr>
        </p:nvSpPr>
        <p:spPr/>
        <p:txBody>
          <a:bodyPr/>
          <a:lstStyle/>
          <a:p>
            <a:fld id="{82D47FA2-CCB2-4E47-AB49-33F619F85FEE}" type="slidenum">
              <a:rPr lang="en-US" smtClean="0"/>
              <a:t>8</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illustrates how dates are assigned to individual </a:t>
            </a:r>
            <a:r>
              <a:rPr lang="en-US" baseline="0" dirty="0" err="1" smtClean="0"/>
              <a:t>varves</a:t>
            </a:r>
            <a:r>
              <a:rPr lang="en-US" baseline="0" dirty="0" smtClean="0"/>
              <a:t> (or increments). </a:t>
            </a:r>
          </a:p>
          <a:p>
            <a:endParaRPr lang="en-US" baseline="0" dirty="0" smtClean="0"/>
          </a:p>
          <a:p>
            <a:r>
              <a:rPr lang="en-US" baseline="0" dirty="0" smtClean="0"/>
              <a:t>The photo to the left is a close-up x-ray of a sediment core. The dark layers are dark because they are denser.  These layers have high amounts of clay from the terrestrial environment and are deposited during the winter when storm events occur.  The light layers are deposited during the spring / summer from biological organisms (plankton). These layers are less dense. One light and dark increment together represent one year.  In this way, each of the layers can be assigned a date. Because biological production and the amount of rain fall that occurs in a year varies, the layers are not all the same size. </a:t>
            </a:r>
          </a:p>
          <a:p>
            <a:endParaRPr lang="en-US" baseline="0" dirty="0" smtClean="0"/>
          </a:p>
          <a:p>
            <a:r>
              <a:rPr lang="en-US" baseline="0" dirty="0" smtClean="0"/>
              <a:t>The two cores shown on the left are color photographs.  The gray layers are now the dense clay layers.  </a:t>
            </a:r>
          </a:p>
          <a:p>
            <a:endParaRPr lang="en-US" baseline="0" dirty="0" smtClean="0"/>
          </a:p>
          <a:p>
            <a:r>
              <a:rPr lang="en-US" baseline="0" dirty="0" smtClean="0"/>
              <a:t>The red-dotted lines point out the major flood events in the two cores. Again, they are grey because of the high amount of terrestrial clay.  These flood events have known ages based on the flood history of California and from carbon 14 isotope dating. The increments between the flood events are then counted and assigned individual dates.  By comparing more than one core, the chronology is more robust (this technique is called cross-dating and is also used in dating tree rings). </a:t>
            </a:r>
          </a:p>
          <a:p>
            <a:endParaRPr lang="en-US" baseline="0" dirty="0" smtClean="0"/>
          </a:p>
          <a:p>
            <a:r>
              <a:rPr lang="en-US" baseline="0" dirty="0" smtClean="0"/>
              <a:t>For William’s PhD research, he assigned dates to the cores he helped collected in 2010 by comparing the x-ray and color photographs to those of cores which had been already been dated and published in the literature. </a:t>
            </a:r>
          </a:p>
          <a:p>
            <a:endParaRPr lang="en-US" baseline="0" dirty="0" smtClean="0"/>
          </a:p>
          <a:p>
            <a:r>
              <a:rPr lang="en-US" baseline="0" dirty="0" smtClean="0"/>
              <a:t>Images: w. jones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2175406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000000"/>
              </a:solidFill>
            </a:endParaRPr>
          </a:p>
          <a:p>
            <a:pPr marL="0" indent="0">
              <a:buNone/>
            </a:pPr>
            <a:r>
              <a:rPr lang="en-US" baseline="0" dirty="0" smtClean="0"/>
              <a:t>3. The core is process to removed fossil by washing and weighing the sediment samples.</a:t>
            </a:r>
          </a:p>
          <a:p>
            <a:pPr marL="0" indent="0">
              <a:buNone/>
            </a:pPr>
            <a:r>
              <a:rPr lang="en-US" baseline="0" dirty="0" smtClean="0"/>
              <a:t>The next step is processing the samples by removing the fossils from the sediments. </a:t>
            </a:r>
          </a:p>
          <a:p>
            <a:endParaRPr lang="en-US" dirty="0"/>
          </a:p>
        </p:txBody>
      </p:sp>
      <p:sp>
        <p:nvSpPr>
          <p:cNvPr id="4" name="Slide Number Placeholder 3"/>
          <p:cNvSpPr>
            <a:spLocks noGrp="1"/>
          </p:cNvSpPr>
          <p:nvPr>
            <p:ph type="sldNum" sz="quarter" idx="10"/>
          </p:nvPr>
        </p:nvSpPr>
        <p:spPr/>
        <p:txBody>
          <a:bodyPr/>
          <a:lstStyle/>
          <a:p>
            <a:fld id="{82D47FA2-CCB2-4E47-AB49-33F619F85FEE}" type="slidenum">
              <a:rPr lang="en-US" smtClean="0"/>
              <a:t>10</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sediment cores have been</a:t>
            </a:r>
            <a:r>
              <a:rPr lang="en-US" baseline="0" dirty="0" smtClean="0"/>
              <a:t> accurately dated, the next step is to remove the fossils from the sediments.  </a:t>
            </a:r>
            <a:endParaRPr lang="en-US" dirty="0" smtClean="0"/>
          </a:p>
          <a:p>
            <a:endParaRPr lang="en-US" dirty="0" smtClean="0"/>
          </a:p>
          <a:p>
            <a:r>
              <a:rPr lang="en-US" dirty="0" smtClean="0"/>
              <a:t>Steps for processing marine sediment cores.</a:t>
            </a:r>
          </a:p>
          <a:p>
            <a:endParaRPr lang="en-US" baseline="0" dirty="0" smtClean="0"/>
          </a:p>
          <a:p>
            <a:pPr marL="228600" indent="-228600">
              <a:buAutoNum type="arabicPeriod"/>
            </a:pPr>
            <a:r>
              <a:rPr lang="en-US" baseline="0" dirty="0" smtClean="0"/>
              <a:t>The first step is to cut sediment cores into manageable slabs as shown in the upper left corner. The most common technique is to cut them into 0.5 to 1cm deep sections.  For a 3 meter core, this would produce 300 – 600 ‘samples’. </a:t>
            </a:r>
          </a:p>
          <a:p>
            <a:pPr marL="228600" indent="-228600">
              <a:buAutoNum type="arabicPeriod"/>
            </a:pPr>
            <a:r>
              <a:rPr lang="en-US" baseline="0" dirty="0" smtClean="0"/>
              <a:t>Each sample is then dried and weighed. This step is important for calculating the water weight of each of the sample (samples are weighed before and after drying)</a:t>
            </a:r>
          </a:p>
          <a:p>
            <a:pPr marL="228600" indent="-228600">
              <a:buAutoNum type="arabicPeriod"/>
            </a:pPr>
            <a:r>
              <a:rPr lang="en-US" baseline="0" dirty="0" smtClean="0"/>
              <a:t>After weighing, samples are re-suspended in water and sieve in a fine mesh to remove fine-grain particles (~100 micron mesh). </a:t>
            </a:r>
          </a:p>
          <a:p>
            <a:pPr marL="228600" indent="-228600">
              <a:buAutoNum type="arabicPeriod"/>
            </a:pPr>
            <a:r>
              <a:rPr lang="en-US" baseline="0" dirty="0" smtClean="0"/>
              <a:t>Remaining sample is then filtered out on filter paper.  Only fossils remain (fish bones, otoliths, fish scales, foraminifera, teeth, squid beaks, </a:t>
            </a:r>
            <a:r>
              <a:rPr lang="en-US" baseline="0" dirty="0" err="1" smtClean="0"/>
              <a:t>etc</a:t>
            </a:r>
            <a:r>
              <a:rPr lang="en-US" baseline="0" dirty="0" smtClean="0"/>
              <a:t>).  </a:t>
            </a:r>
          </a:p>
          <a:p>
            <a:pPr marL="228600" indent="-228600">
              <a:buAutoNum type="arabicPeriod"/>
            </a:pPr>
            <a:endParaRPr lang="en-US" baseline="0" dirty="0" smtClean="0"/>
          </a:p>
          <a:p>
            <a:endParaRPr lang="en-US" baseline="0" dirty="0" smtClean="0"/>
          </a:p>
          <a:p>
            <a:endParaRPr lang="en-US" baseline="0" dirty="0" smtClean="0"/>
          </a:p>
          <a:p>
            <a:r>
              <a:rPr lang="en-US" baseline="0" dirty="0" smtClean="0"/>
              <a:t>Images: w. jones</a:t>
            </a:r>
          </a:p>
        </p:txBody>
      </p:sp>
      <p:sp>
        <p:nvSpPr>
          <p:cNvPr id="4" name="Slide Number Placeholder 3"/>
          <p:cNvSpPr>
            <a:spLocks noGrp="1"/>
          </p:cNvSpPr>
          <p:nvPr>
            <p:ph type="sldNum" sz="quarter" idx="10"/>
          </p:nvPr>
        </p:nvSpPr>
        <p:spPr/>
        <p:txBody>
          <a:bodyPr/>
          <a:lstStyle/>
          <a:p>
            <a:fld id="{DE8BA95C-28DB-1E4D-932D-A51448593B30}" type="slidenum">
              <a:rPr lang="en-US" smtClean="0"/>
              <a:t>11</a:t>
            </a:fld>
            <a:endParaRPr lang="en-US"/>
          </a:p>
        </p:txBody>
      </p:sp>
    </p:spTree>
    <p:extLst>
      <p:ext uri="{BB962C8B-B14F-4D97-AF65-F5344CB8AC3E}">
        <p14:creationId xmlns:p14="http://schemas.microsoft.com/office/powerpoint/2010/main" val="3354241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000000"/>
              </a:solidFill>
            </a:endParaRPr>
          </a:p>
          <a:p>
            <a:r>
              <a:rPr lang="en-US" dirty="0" smtClean="0"/>
              <a:t>After the fossils are removed, they must be identified</a:t>
            </a:r>
            <a:r>
              <a:rPr lang="en-US" baseline="0" dirty="0" smtClean="0"/>
              <a:t> using a microscope and identification guide. </a:t>
            </a:r>
            <a:endParaRPr lang="en-US" dirty="0"/>
          </a:p>
        </p:txBody>
      </p:sp>
      <p:sp>
        <p:nvSpPr>
          <p:cNvPr id="4" name="Slide Number Placeholder 3"/>
          <p:cNvSpPr>
            <a:spLocks noGrp="1"/>
          </p:cNvSpPr>
          <p:nvPr>
            <p:ph type="sldNum" sz="quarter" idx="10"/>
          </p:nvPr>
        </p:nvSpPr>
        <p:spPr/>
        <p:txBody>
          <a:bodyPr/>
          <a:lstStyle/>
          <a:p>
            <a:fld id="{82D47FA2-CCB2-4E47-AB49-33F619F85FEE}" type="slidenum">
              <a:rPr lang="en-US" smtClean="0"/>
              <a:t>12</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a:t>
            </a:r>
            <a:r>
              <a:rPr lang="en-US" baseline="0" dirty="0" smtClean="0"/>
              <a:t> of the marine fossils (90% by mass) removed from Santa </a:t>
            </a:r>
            <a:r>
              <a:rPr lang="en-US" baseline="0" dirty="0" smtClean="0"/>
              <a:t>Barbara </a:t>
            </a:r>
            <a:r>
              <a:rPr lang="en-US" baseline="0" dirty="0" smtClean="0"/>
              <a:t>sediment cores would fall one of the 5 categories above – foraminifera/plankton remains, fish bones, fish scale, fish otoliths, or squid remains.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899091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Example of what is removed from the sediments.</a:t>
            </a:r>
            <a:r>
              <a:rPr lang="en-US" baseline="0" dirty="0" smtClean="0"/>
              <a:t> </a:t>
            </a:r>
          </a:p>
          <a:p>
            <a:endParaRPr lang="en-US" baseline="0" dirty="0" smtClean="0"/>
          </a:p>
          <a:p>
            <a:r>
              <a:rPr lang="en-US" baseline="0" dirty="0" smtClean="0"/>
              <a:t>Upper left: Shark tool (likely from a “Dogfish” shark)</a:t>
            </a:r>
          </a:p>
          <a:p>
            <a:r>
              <a:rPr lang="en-US" baseline="0" dirty="0" smtClean="0"/>
              <a:t>Upper Right: Squid beak – possibly from a market squid</a:t>
            </a:r>
          </a:p>
          <a:p>
            <a:r>
              <a:rPr lang="en-US" baseline="0" dirty="0" smtClean="0"/>
              <a:t>Lower Left: Squid </a:t>
            </a:r>
            <a:r>
              <a:rPr lang="en-US" baseline="0" dirty="0" err="1" smtClean="0"/>
              <a:t>statolith</a:t>
            </a:r>
            <a:endParaRPr lang="en-US" baseline="0" dirty="0" smtClean="0"/>
          </a:p>
          <a:p>
            <a:r>
              <a:rPr lang="en-US" baseline="0" dirty="0" smtClean="0"/>
              <a:t>Lower Right: Fish jaw bone</a:t>
            </a:r>
            <a:endParaRPr lang="en-US" dirty="0" smtClean="0"/>
          </a:p>
          <a:p>
            <a:endParaRPr lang="en-US" dirty="0" smtClean="0"/>
          </a:p>
          <a:p>
            <a:r>
              <a:rPr lang="en-US" dirty="0" smtClean="0"/>
              <a:t>images:</a:t>
            </a:r>
            <a:r>
              <a:rPr lang="en-US" baseline="0" dirty="0" smtClean="0"/>
              <a:t> w. jones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3906225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Foraminifera shells. </a:t>
            </a:r>
          </a:p>
          <a:p>
            <a:endParaRPr lang="en-US" dirty="0" smtClean="0"/>
          </a:p>
          <a:p>
            <a:r>
              <a:rPr lang="en-US" dirty="0" smtClean="0"/>
              <a:t>Image: w.</a:t>
            </a:r>
            <a:r>
              <a:rPr lang="en-US" baseline="0" dirty="0" smtClean="0"/>
              <a:t> jones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673109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solidFill>
                <a:srgbClr val="000000"/>
              </a:solidFill>
            </a:endParaRPr>
          </a:p>
          <a:p>
            <a:r>
              <a:rPr lang="en-US" dirty="0" smtClean="0"/>
              <a:t>After</a:t>
            </a:r>
            <a:r>
              <a:rPr lang="en-US" baseline="0" dirty="0" smtClean="0"/>
              <a:t> the fossil are removed and identified from the sediment cores, then a time series can be constructed using the core chronology.  Since the location where each fossil came from within the core is known (accuracy is dependent on the width of the sub-sample slabs – 0.5cm slabs would have higher accuracy than 1cm slabs), each fossil can be assigned a fairly specific date. Counts of the fossils can then be graphed as a time series.</a:t>
            </a:r>
            <a:endParaRPr lang="en-US" dirty="0"/>
          </a:p>
        </p:txBody>
      </p:sp>
      <p:sp>
        <p:nvSpPr>
          <p:cNvPr id="4" name="Slide Number Placeholder 3"/>
          <p:cNvSpPr>
            <a:spLocks noGrp="1"/>
          </p:cNvSpPr>
          <p:nvPr>
            <p:ph type="sldNum" sz="quarter" idx="10"/>
          </p:nvPr>
        </p:nvSpPr>
        <p:spPr/>
        <p:txBody>
          <a:bodyPr/>
          <a:lstStyle/>
          <a:p>
            <a:fld id="{82D47FA2-CCB2-4E47-AB49-33F619F85FEE}" type="slidenum">
              <a:rPr lang="en-US" smtClean="0"/>
              <a:t>16</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Otolith</a:t>
            </a:r>
            <a:r>
              <a:rPr lang="en-US" baseline="0" dirty="0" smtClean="0"/>
              <a:t> count vs. time from a </a:t>
            </a:r>
            <a:r>
              <a:rPr lang="en-US" baseline="0" dirty="0" err="1" smtClean="0"/>
              <a:t>Kasten</a:t>
            </a:r>
            <a:r>
              <a:rPr lang="en-US" baseline="0" dirty="0" smtClean="0"/>
              <a:t> core taken from the Santa Barbara Basin (same as shown on the first slide).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graph shows the otolith deposition rate (number of otoliths that have fallen in 100 cm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per 10 years) over two thousand years.   What is very striking about this record is that it shows very high variability.  Assuming otolith deposition rate reflects the abundance of fish in the water column at the time, this shows that the populations of fish vary considerably on the decadal to multi-decadal scale.  This graph could not be created from fishing records since reliable fishing records to not extend back more than 100 years. This graph is part of William’s PhD research.  </a:t>
            </a:r>
          </a:p>
          <a:p>
            <a:endParaRPr lang="en-US" baseline="0" dirty="0" smtClean="0"/>
          </a:p>
          <a:p>
            <a:r>
              <a:rPr lang="en-US" baseline="0" dirty="0" smtClean="0"/>
              <a:t>This time series can now be compared to other existing time series from the Santa Barbara Basin or region.  Other time series include tree ring data, precipitation, productivity, upwelling index, temperature, abundance of other fossils (such as foraminifera or squid), and reconstructions of long-term environmental fluctuations such as the Pacific Decadal Oscillation.</a:t>
            </a:r>
          </a:p>
          <a:p>
            <a:endParaRPr lang="en-US" baseline="0" dirty="0" smtClean="0"/>
          </a:p>
          <a:p>
            <a:r>
              <a:rPr lang="en-US" sz="1200" b="1" kern="1200" dirty="0" smtClean="0">
                <a:solidFill>
                  <a:schemeClr val="tx1"/>
                </a:solidFill>
                <a:effectLst/>
                <a:latin typeface="+mn-lt"/>
                <a:ea typeface="+mn-ea"/>
                <a:cs typeface="+mn-cs"/>
              </a:rPr>
              <a:t>In summary</a:t>
            </a:r>
            <a:r>
              <a:rPr lang="en-US" sz="1200" kern="1200" dirty="0" smtClean="0">
                <a:solidFill>
                  <a:schemeClr val="tx1"/>
                </a:solidFill>
                <a:effectLst/>
                <a:latin typeface="+mn-lt"/>
                <a:ea typeface="+mn-ea"/>
                <a:cs typeface="+mn-cs"/>
              </a:rPr>
              <a:t>, the long-term variability of the entire fish assemblage off the coast of Southern California remains largely unknown.  Without an understanding of natural variability in marine fish assemblages, impacts of recent and future perturbations, both natural and human induced (climate change), are difficult to assess.  Traditional fish</a:t>
            </a:r>
            <a:r>
              <a:rPr lang="en-US" sz="1200" kern="1200" baseline="0" dirty="0" smtClean="0">
                <a:solidFill>
                  <a:schemeClr val="tx1"/>
                </a:solidFill>
                <a:effectLst/>
                <a:latin typeface="+mn-lt"/>
                <a:ea typeface="+mn-ea"/>
                <a:cs typeface="+mn-cs"/>
              </a:rPr>
              <a:t> records and scientific observation do not extend back far enough to study the long-term variability of many fish populations.  Thus, scientists study the remains of fish from marine sediments.</a:t>
            </a:r>
            <a:endParaRPr lang="en-US" baseline="0" dirty="0" smtClean="0"/>
          </a:p>
        </p:txBody>
      </p:sp>
      <p:sp>
        <p:nvSpPr>
          <p:cNvPr id="4" name="Slide Number Placeholder 3"/>
          <p:cNvSpPr>
            <a:spLocks noGrp="1"/>
          </p:cNvSpPr>
          <p:nvPr>
            <p:ph type="sldNum" sz="quarter" idx="10"/>
          </p:nvPr>
        </p:nvSpPr>
        <p:spPr/>
        <p:txBody>
          <a:bodyPr/>
          <a:lstStyle/>
          <a:p>
            <a:fld id="{82D47FA2-CCB2-4E47-AB49-33F619F85FEE}" type="slidenum">
              <a:rPr lang="en-US" smtClean="0"/>
              <a:t>17</a:t>
            </a:fld>
            <a:endParaRPr lang="en-US"/>
          </a:p>
        </p:txBody>
      </p:sp>
    </p:spTree>
    <p:extLst>
      <p:ext uri="{BB962C8B-B14F-4D97-AF65-F5344CB8AC3E}">
        <p14:creationId xmlns:p14="http://schemas.microsoft.com/office/powerpoint/2010/main" val="632039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In</a:t>
            </a:r>
            <a:r>
              <a:rPr lang="en-US" baseline="0" dirty="0" smtClean="0">
                <a:solidFill>
                  <a:srgbClr val="000000"/>
                </a:solidFill>
              </a:rPr>
              <a:t> t</a:t>
            </a:r>
            <a:r>
              <a:rPr lang="en-US" dirty="0" smtClean="0">
                <a:solidFill>
                  <a:srgbClr val="000000"/>
                </a:solidFill>
              </a:rPr>
              <a:t>oday’s lab,</a:t>
            </a:r>
            <a:r>
              <a:rPr lang="en-US" baseline="0" dirty="0" smtClean="0">
                <a:solidFill>
                  <a:srgbClr val="000000"/>
                </a:solidFill>
              </a:rPr>
              <a:t> students will get the opportunity to go through 3 of the 5 steps of how scientists study historic (fish) populations.  The lab will be conducted in 5 stations (see next slide). </a:t>
            </a:r>
          </a:p>
        </p:txBody>
      </p:sp>
      <p:sp>
        <p:nvSpPr>
          <p:cNvPr id="4" name="Slide Number Placeholder 3"/>
          <p:cNvSpPr>
            <a:spLocks noGrp="1"/>
          </p:cNvSpPr>
          <p:nvPr>
            <p:ph type="sldNum" sz="quarter" idx="10"/>
          </p:nvPr>
        </p:nvSpPr>
        <p:spPr/>
        <p:txBody>
          <a:bodyPr/>
          <a:lstStyle/>
          <a:p>
            <a:fld id="{82D47FA2-CCB2-4E47-AB49-33F619F85FEE}" type="slidenum">
              <a:rPr lang="en-US" smtClean="0"/>
              <a:t>18</a:t>
            </a:fld>
            <a:endParaRPr lang="en-US"/>
          </a:p>
        </p:txBody>
      </p:sp>
    </p:spTree>
    <p:extLst>
      <p:ext uri="{BB962C8B-B14F-4D97-AF65-F5344CB8AC3E}">
        <p14:creationId xmlns:p14="http://schemas.microsoft.com/office/powerpoint/2010/main" val="3925690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Instructions for the 5 stations that the students will each visit. </a:t>
            </a:r>
          </a:p>
          <a:p>
            <a:endParaRPr lang="en-US" dirty="0" smtClean="0"/>
          </a:p>
          <a:p>
            <a:r>
              <a:rPr lang="en-US" sz="1200" u="sng" kern="1200" dirty="0" smtClean="0">
                <a:solidFill>
                  <a:schemeClr val="tx1"/>
                </a:solidFill>
                <a:effectLst/>
                <a:latin typeface="+mn-lt"/>
                <a:ea typeface="+mn-ea"/>
                <a:cs typeface="+mn-cs"/>
              </a:rPr>
              <a:t>Station 1.</a:t>
            </a:r>
            <a:r>
              <a:rPr lang="en-US" sz="1200" kern="1200" dirty="0" smtClean="0">
                <a:solidFill>
                  <a:schemeClr val="tx1"/>
                </a:solidFill>
                <a:effectLst/>
                <a:latin typeface="+mn-lt"/>
                <a:ea typeface="+mn-ea"/>
                <a:cs typeface="+mn-cs"/>
              </a:rPr>
              <a:t> Sample Processing: Washing Stations</a:t>
            </a:r>
          </a:p>
          <a:p>
            <a:r>
              <a:rPr lang="en-US" sz="1200" kern="1200" dirty="0" smtClean="0">
                <a:solidFill>
                  <a:schemeClr val="tx1"/>
                </a:solidFill>
                <a:effectLst/>
                <a:latin typeface="+mn-lt"/>
                <a:ea typeface="+mn-ea"/>
                <a:cs typeface="+mn-cs"/>
              </a:rPr>
              <a:t>Students wash a small amount of marine sediments using a sieve and running water in the sink.  The object is to wash away the sediments so that only the fossils are left (foraminifera shells, gastropod shells, fish scales and bones, otoliths).  If washed properly, the there should not be any ‘mud’ left in the sample – only a very small amount of fossils.  Once sieved, the fossils are gently washed onto filter paper (coffee filters work great!) over a 500ml beaker and left to dry overnight.  Mesh size from 500micron to 100 micron should work.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2</a:t>
            </a:r>
            <a:r>
              <a:rPr lang="en-US" sz="1200" kern="1200" dirty="0" smtClean="0">
                <a:solidFill>
                  <a:schemeClr val="tx1"/>
                </a:solidFill>
                <a:effectLst/>
                <a:latin typeface="+mn-lt"/>
                <a:ea typeface="+mn-ea"/>
                <a:cs typeface="+mn-cs"/>
              </a:rPr>
              <a:t>: Sample Processing: Picking Scales Station</a:t>
            </a:r>
          </a:p>
          <a:p>
            <a:r>
              <a:rPr lang="en-US" sz="1200" kern="1200" dirty="0" smtClean="0">
                <a:solidFill>
                  <a:schemeClr val="tx1"/>
                </a:solidFill>
                <a:effectLst/>
                <a:latin typeface="+mn-lt"/>
                <a:ea typeface="+mn-ea"/>
                <a:cs typeface="+mn-cs"/>
              </a:rPr>
              <a:t>Using a dissecting microscope, students pick fish scales out of pre-sieved marine sediments.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3:</a:t>
            </a:r>
            <a:r>
              <a:rPr lang="en-US" sz="1200" kern="1200" dirty="0" smtClean="0">
                <a:solidFill>
                  <a:schemeClr val="tx1"/>
                </a:solidFill>
                <a:effectLst/>
                <a:latin typeface="+mn-lt"/>
                <a:ea typeface="+mn-ea"/>
                <a:cs typeface="+mn-cs"/>
              </a:rPr>
              <a:t>  Aging the Core: Counting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Station</a:t>
            </a:r>
          </a:p>
          <a:p>
            <a:r>
              <a:rPr lang="en-US" sz="1200" kern="1200" dirty="0" smtClean="0">
                <a:solidFill>
                  <a:schemeClr val="tx1"/>
                </a:solidFill>
                <a:effectLst/>
                <a:latin typeface="+mn-lt"/>
                <a:ea typeface="+mn-ea"/>
                <a:cs typeface="+mn-cs"/>
              </a:rPr>
              <a:t>Students attempt to count the correct number of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(yearly / seasonal layers) in a core photograph (labeled “</a:t>
            </a:r>
            <a:r>
              <a:rPr lang="en-US" sz="1200" kern="1200" dirty="0" err="1" smtClean="0">
                <a:solidFill>
                  <a:schemeClr val="tx1"/>
                </a:solidFill>
                <a:effectLst/>
                <a:latin typeface="+mn-lt"/>
                <a:ea typeface="+mn-ea"/>
                <a:cs typeface="+mn-cs"/>
              </a:rPr>
              <a:t>BoxCorePhoto.docx</a:t>
            </a:r>
            <a:r>
              <a:rPr lang="en-US" sz="1200" kern="1200" dirty="0" smtClean="0">
                <a:solidFill>
                  <a:schemeClr val="tx1"/>
                </a:solidFill>
                <a:effectLst/>
                <a:latin typeface="+mn-lt"/>
                <a:ea typeface="+mn-ea"/>
                <a:cs typeface="+mn-cs"/>
              </a:rPr>
              <a:t> “– the answer key is “</a:t>
            </a:r>
            <a:r>
              <a:rPr lang="en-US" sz="1200" kern="1200" dirty="0" err="1" smtClean="0">
                <a:solidFill>
                  <a:schemeClr val="tx1"/>
                </a:solidFill>
                <a:effectLst/>
                <a:latin typeface="+mn-lt"/>
                <a:ea typeface="+mn-ea"/>
                <a:cs typeface="+mn-cs"/>
              </a:rPr>
              <a:t>BoxCorePhoto_Key.docx</a:t>
            </a:r>
            <a:r>
              <a:rPr lang="en-US" sz="1200" kern="1200" dirty="0" smtClean="0">
                <a:solidFill>
                  <a:schemeClr val="tx1"/>
                </a:solidFill>
                <a:effectLst/>
                <a:latin typeface="+mn-lt"/>
                <a:ea typeface="+mn-ea"/>
                <a:cs typeface="+mn-cs"/>
              </a:rPr>
              <a:t>”).  The photo is a close-up x-ray of the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in a box core from the Santa Barbara Basin.  The dark layers are dark because they are denser.  These layers have high amounts of clay from the terrestrial environment, deposited during storm events that occur during the winter months in Southern California.  The light layers are deposited during the spring / summer from biological production. The Santa Barbara Basin is highly productive due to upwelled nutrient-rich waters entering the basin from the north.  One light and dark increment together represent one year. This is what the students should look for when counting the </a:t>
            </a:r>
            <a:r>
              <a:rPr lang="en-US" sz="1200" kern="1200" dirty="0" err="1" smtClean="0">
                <a:solidFill>
                  <a:schemeClr val="tx1"/>
                </a:solidFill>
                <a:effectLst/>
                <a:latin typeface="+mn-lt"/>
                <a:ea typeface="+mn-ea"/>
                <a:cs typeface="+mn-cs"/>
              </a:rPr>
              <a:t>varves</a:t>
            </a:r>
            <a:r>
              <a:rPr lang="en-US" sz="1200" kern="1200" dirty="0" smtClean="0">
                <a:solidFill>
                  <a:schemeClr val="tx1"/>
                </a:solidFill>
                <a:effectLst/>
                <a:latin typeface="+mn-lt"/>
                <a:ea typeface="+mn-ea"/>
                <a:cs typeface="+mn-cs"/>
              </a:rPr>
              <a:t> and assigning ages.  In this way, each of the layers can be assigned a date. Because biological production and the amount of rain fall that occurs in a year varies, the layers are not all the same size.  As a reference, the very first varve at the top is from 2009 (the top most varve from 2010, when the core was collected, was not dense enough to be preserved).  Students should work their way down from 2009 by counting the alternating dark and light layers as one year.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4:</a:t>
            </a:r>
            <a:r>
              <a:rPr lang="en-US" sz="1200" kern="1200" dirty="0" smtClean="0">
                <a:solidFill>
                  <a:schemeClr val="tx1"/>
                </a:solidFill>
                <a:effectLst/>
                <a:latin typeface="+mn-lt"/>
                <a:ea typeface="+mn-ea"/>
                <a:cs typeface="+mn-cs"/>
              </a:rPr>
              <a:t> Fossil Sketching Station</a:t>
            </a:r>
          </a:p>
          <a:p>
            <a:pPr lvl="0"/>
            <a:r>
              <a:rPr lang="en-US" sz="1200" kern="1200" dirty="0" smtClean="0">
                <a:solidFill>
                  <a:schemeClr val="tx1"/>
                </a:solidFill>
                <a:effectLst/>
                <a:latin typeface="+mn-lt"/>
                <a:ea typeface="+mn-ea"/>
                <a:cs typeface="+mn-cs"/>
              </a:rPr>
              <a:t>Students examine several marine sediment fossils under a dissecting microscope and sketch them.  If the teacher does not have access to actual marine sediment fossils (fish scales, otoliths, foraminifera, fish bones,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the students can sketch them from unlabeled photographs. The students do not yet know what the fossil is at the time that they are sketching – they are making their own “ID guide”. </a:t>
            </a:r>
          </a:p>
          <a:p>
            <a:pPr lvl="0"/>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5</a:t>
            </a:r>
            <a:r>
              <a:rPr lang="en-US" sz="1200" kern="1200" dirty="0" smtClean="0">
                <a:solidFill>
                  <a:schemeClr val="tx1"/>
                </a:solidFill>
                <a:effectLst/>
                <a:latin typeface="+mn-lt"/>
                <a:ea typeface="+mn-ea"/>
                <a:cs typeface="+mn-cs"/>
              </a:rPr>
              <a:t>: Fossil Identification station</a:t>
            </a:r>
          </a:p>
          <a:p>
            <a:pPr lvl="0"/>
            <a:r>
              <a:rPr lang="en-US" sz="1200" kern="1200" dirty="0" smtClean="0">
                <a:solidFill>
                  <a:schemeClr val="tx1"/>
                </a:solidFill>
                <a:effectLst/>
                <a:latin typeface="+mn-lt"/>
                <a:ea typeface="+mn-ea"/>
                <a:cs typeface="+mn-cs"/>
              </a:rPr>
              <a:t>Students use a reference catalogue to identify the fossils that they drew. The better their drawings, the easier they will be able to identify their fossils.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19</a:t>
            </a:fld>
            <a:endParaRPr lang="en-US"/>
          </a:p>
        </p:txBody>
      </p:sp>
    </p:spTree>
    <p:extLst>
      <p:ext uri="{BB962C8B-B14F-4D97-AF65-F5344CB8AC3E}">
        <p14:creationId xmlns:p14="http://schemas.microsoft.com/office/powerpoint/2010/main" val="1580199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Instructions for the 5 stations that the students will each visit.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4:</a:t>
            </a:r>
            <a:r>
              <a:rPr lang="en-US" sz="1200" kern="1200" dirty="0" smtClean="0">
                <a:solidFill>
                  <a:schemeClr val="tx1"/>
                </a:solidFill>
                <a:effectLst/>
                <a:latin typeface="+mn-lt"/>
                <a:ea typeface="+mn-ea"/>
                <a:cs typeface="+mn-cs"/>
              </a:rPr>
              <a:t> Fossil Sketching Station</a:t>
            </a:r>
          </a:p>
          <a:p>
            <a:pPr lvl="0"/>
            <a:r>
              <a:rPr lang="en-US" sz="1200" kern="1200" dirty="0" smtClean="0">
                <a:solidFill>
                  <a:schemeClr val="tx1"/>
                </a:solidFill>
                <a:effectLst/>
                <a:latin typeface="+mn-lt"/>
                <a:ea typeface="+mn-ea"/>
                <a:cs typeface="+mn-cs"/>
              </a:rPr>
              <a:t>Students examine several marine sediment fossils under a dissecting microscope and sketch them.  If the teacher does not have access to actual marine sediment fossils (fish scales, otoliths, foraminifera, fish bones,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the students can sketch them from unlabeled photographs. The students do not yet know what the fossil is at the time that they are sketching – they are making their own “ID guide”. </a:t>
            </a:r>
          </a:p>
          <a:p>
            <a:pPr lvl="0"/>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Station 5</a:t>
            </a:r>
            <a:r>
              <a:rPr lang="en-US" sz="1200" kern="1200" dirty="0" smtClean="0">
                <a:solidFill>
                  <a:schemeClr val="tx1"/>
                </a:solidFill>
                <a:effectLst/>
                <a:latin typeface="+mn-lt"/>
                <a:ea typeface="+mn-ea"/>
                <a:cs typeface="+mn-cs"/>
              </a:rPr>
              <a:t>: Fossil Identification station</a:t>
            </a:r>
          </a:p>
          <a:p>
            <a:pPr lvl="0"/>
            <a:r>
              <a:rPr lang="en-US" sz="1200" kern="1200" dirty="0" smtClean="0">
                <a:solidFill>
                  <a:schemeClr val="tx1"/>
                </a:solidFill>
                <a:effectLst/>
                <a:latin typeface="+mn-lt"/>
                <a:ea typeface="+mn-ea"/>
                <a:cs typeface="+mn-cs"/>
              </a:rPr>
              <a:t>Students use a reference catalogue to identify the fossils that they drew. The better their drawings, the easier they will be able to identify their fossils.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20</a:t>
            </a:fld>
            <a:endParaRPr lang="en-US"/>
          </a:p>
        </p:txBody>
      </p:sp>
    </p:spTree>
    <p:extLst>
      <p:ext uri="{BB962C8B-B14F-4D97-AF65-F5344CB8AC3E}">
        <p14:creationId xmlns:p14="http://schemas.microsoft.com/office/powerpoint/2010/main" val="1580199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2573756"/>
            <a:ext cx="7772400" cy="3212983"/>
          </a:xfrm>
        </p:spPr>
        <p:txBody>
          <a:bodyPr>
            <a:noAutofit/>
          </a:bodyPr>
          <a:lstStyle/>
          <a:p>
            <a:pPr>
              <a:buNone/>
              <a:defRPr/>
            </a:pPr>
            <a:endParaRPr lang="en-US" dirty="0"/>
          </a:p>
          <a:p>
            <a:pPr marL="0" indent="0">
              <a:buNone/>
            </a:pPr>
            <a:endParaRPr lang="en-US" dirty="0"/>
          </a:p>
        </p:txBody>
      </p:sp>
      <p:sp>
        <p:nvSpPr>
          <p:cNvPr id="2" name="Title 1"/>
          <p:cNvSpPr>
            <a:spLocks noGrp="1"/>
          </p:cNvSpPr>
          <p:nvPr>
            <p:ph type="ctrTitle"/>
          </p:nvPr>
        </p:nvSpPr>
        <p:spPr>
          <a:xfrm>
            <a:off x="685800" y="188100"/>
            <a:ext cx="7772400" cy="807591"/>
          </a:xfrm>
        </p:spPr>
        <p:txBody>
          <a:bodyPr>
            <a:normAutofit/>
          </a:bodyPr>
          <a:lstStyle/>
          <a:p>
            <a:r>
              <a:rPr lang="en-US" dirty="0" smtClean="0"/>
              <a:t>Marine Sediments and Fossils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7" name="Picture 6"/>
          <p:cNvPicPr>
            <a:picLocks noChangeAspect="1"/>
          </p:cNvPicPr>
          <p:nvPr/>
        </p:nvPicPr>
        <p:blipFill rotWithShape="1">
          <a:blip r:embed="rId3"/>
          <a:srcRect l="8199" t="2929" r="5509" b="65826"/>
          <a:stretch/>
        </p:blipFill>
        <p:spPr>
          <a:xfrm>
            <a:off x="354516" y="3477702"/>
            <a:ext cx="8502489" cy="2124511"/>
          </a:xfrm>
          <a:prstGeom prst="rect">
            <a:avLst/>
          </a:prstGeom>
        </p:spPr>
      </p:pic>
      <p:pic>
        <p:nvPicPr>
          <p:cNvPr id="8" name="Picture 3"/>
          <p:cNvPicPr>
            <a:picLocks noChangeAspect="1" noChangeArrowheads="1"/>
          </p:cNvPicPr>
          <p:nvPr/>
        </p:nvPicPr>
        <p:blipFill>
          <a:blip r:embed="rId4" cstate="print"/>
          <a:srcRect/>
          <a:stretch>
            <a:fillRect/>
          </a:stretch>
        </p:blipFill>
        <p:spPr bwMode="auto">
          <a:xfrm>
            <a:off x="163041" y="1626190"/>
            <a:ext cx="2679916" cy="647549"/>
          </a:xfrm>
          <a:prstGeom prst="rect">
            <a:avLst/>
          </a:prstGeom>
          <a:noFill/>
          <a:ln w="9525">
            <a:noFill/>
            <a:miter lim="800000"/>
            <a:headEnd/>
            <a:tailEnd/>
          </a:ln>
        </p:spPr>
      </p:pic>
      <p:pic>
        <p:nvPicPr>
          <p:cNvPr id="9" name="Picture 8"/>
          <p:cNvPicPr/>
          <p:nvPr/>
        </p:nvPicPr>
        <p:blipFill>
          <a:blip r:embed="rId5"/>
          <a:srcRect/>
          <a:stretch>
            <a:fillRect/>
          </a:stretch>
        </p:blipFill>
        <p:spPr bwMode="auto">
          <a:xfrm>
            <a:off x="5564717" y="1356447"/>
            <a:ext cx="3413195" cy="917291"/>
          </a:xfrm>
          <a:prstGeom prst="rect">
            <a:avLst/>
          </a:prstGeom>
          <a:noFill/>
          <a:ln w="9525">
            <a:noFill/>
            <a:miter lim="800000"/>
            <a:headEnd/>
            <a:tailEnd/>
          </a:ln>
        </p:spPr>
      </p:pic>
      <p:pic>
        <p:nvPicPr>
          <p:cNvPr id="10" name="Picture 9" descr="northern anchovy"/>
          <p:cNvPicPr>
            <a:picLocks noChangeAspect="1" noChangeArrowheads="1"/>
          </p:cNvPicPr>
          <p:nvPr/>
        </p:nvPicPr>
        <p:blipFill>
          <a:blip r:embed="rId6">
            <a:extLst>
              <a:ext uri="{28A0092B-C50C-407E-A947-70E740481C1C}">
                <a14:useLocalDpi xmlns:a14="http://schemas.microsoft.com/office/drawing/2010/main" val="0"/>
              </a:ext>
            </a:extLst>
          </a:blip>
          <a:srcRect t="10526" b="25835"/>
          <a:stretch>
            <a:fillRect/>
          </a:stretch>
        </p:blipFill>
        <p:spPr bwMode="auto">
          <a:xfrm>
            <a:off x="2842957" y="1460719"/>
            <a:ext cx="2740025" cy="81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How will fish populations respond to future climate change? </a:t>
            </a:r>
            <a:endParaRPr lang="en-US" dirty="0"/>
          </a:p>
          <a:p>
            <a:endParaRPr lang="en-US" dirty="0" smtClean="0"/>
          </a:p>
          <a:p>
            <a:r>
              <a:rPr lang="en-US" dirty="0" smtClean="0"/>
              <a:t>Hypothesis:</a:t>
            </a:r>
            <a:endParaRPr lang="en-US" dirty="0"/>
          </a:p>
        </p:txBody>
      </p:sp>
      <p:sp>
        <p:nvSpPr>
          <p:cNvPr id="3" name="Title 2"/>
          <p:cNvSpPr>
            <a:spLocks noGrp="1"/>
          </p:cNvSpPr>
          <p:nvPr>
            <p:ph type="title"/>
          </p:nvPr>
        </p:nvSpPr>
        <p:spPr/>
        <p:txBody>
          <a:bodyPr>
            <a:noAutofit/>
          </a:bodyPr>
          <a:lstStyle/>
          <a:p>
            <a:r>
              <a:rPr lang="en-US" sz="3200" dirty="0" smtClean="0"/>
              <a:t>Identify A Problem and Create Hypothesis</a:t>
            </a:r>
            <a:endParaRPr lang="en-US" sz="32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07750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How will fish populations respond to climate change? </a:t>
            </a:r>
            <a:endParaRPr lang="en-US" dirty="0"/>
          </a:p>
          <a:p>
            <a:endParaRPr lang="en-US" dirty="0" smtClean="0"/>
          </a:p>
          <a:p>
            <a:r>
              <a:rPr lang="en-US" dirty="0" smtClean="0"/>
              <a:t>Hypothesis: Warm water species of fish will increase their geographic range northward. </a:t>
            </a:r>
            <a:endParaRPr lang="en-US" dirty="0"/>
          </a:p>
        </p:txBody>
      </p:sp>
      <p:sp>
        <p:nvSpPr>
          <p:cNvPr id="3" name="Title 2"/>
          <p:cNvSpPr>
            <a:spLocks noGrp="1"/>
          </p:cNvSpPr>
          <p:nvPr>
            <p:ph type="title"/>
          </p:nvPr>
        </p:nvSpPr>
        <p:spPr/>
        <p:txBody>
          <a:bodyPr>
            <a:noAutofit/>
          </a:bodyPr>
          <a:lstStyle/>
          <a:p>
            <a:r>
              <a:rPr lang="en-US" sz="3200" dirty="0" smtClean="0"/>
              <a:t>Form A Hypothesis</a:t>
            </a:r>
            <a:endParaRPr lang="en-US" sz="32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454556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711483" y="1578045"/>
            <a:ext cx="2683622" cy="523220"/>
          </a:xfrm>
          <a:prstGeom prst="rect">
            <a:avLst/>
          </a:prstGeom>
          <a:noFill/>
        </p:spPr>
        <p:txBody>
          <a:bodyPr wrap="none" rtlCol="0">
            <a:spAutoFit/>
          </a:bodyPr>
          <a:lstStyle/>
          <a:p>
            <a:r>
              <a:rPr lang="en-US" sz="2800" dirty="0" smtClean="0"/>
              <a:t>Sediment Record</a:t>
            </a:r>
            <a:endParaRPr lang="en-US" sz="2800" dirty="0"/>
          </a:p>
        </p:txBody>
      </p:sp>
      <p:pic>
        <p:nvPicPr>
          <p:cNvPr id="6" name="Picture 5"/>
          <p:cNvPicPr>
            <a:picLocks noChangeAspect="1"/>
          </p:cNvPicPr>
          <p:nvPr/>
        </p:nvPicPr>
        <p:blipFill>
          <a:blip r:embed="rId3"/>
          <a:stretch>
            <a:fillRect/>
          </a:stretch>
        </p:blipFill>
        <p:spPr>
          <a:xfrm>
            <a:off x="79243" y="2428614"/>
            <a:ext cx="6511473" cy="4380546"/>
          </a:xfrm>
          <a:prstGeom prst="rect">
            <a:avLst/>
          </a:prstGeom>
        </p:spPr>
      </p:pic>
      <p:sp>
        <p:nvSpPr>
          <p:cNvPr id="7" name="TextBox 6"/>
          <p:cNvSpPr txBox="1"/>
          <p:nvPr/>
        </p:nvSpPr>
        <p:spPr>
          <a:xfrm>
            <a:off x="1461975" y="2467152"/>
            <a:ext cx="2973590" cy="369332"/>
          </a:xfrm>
          <a:prstGeom prst="rect">
            <a:avLst/>
          </a:prstGeom>
          <a:noFill/>
        </p:spPr>
        <p:txBody>
          <a:bodyPr wrap="none" rtlCol="0">
            <a:spAutoFit/>
          </a:bodyPr>
          <a:lstStyle/>
          <a:p>
            <a:r>
              <a:rPr lang="en-US" dirty="0" smtClean="0"/>
              <a:t>Sardine Scale Deposition Rate </a:t>
            </a:r>
            <a:endParaRPr lang="en-US" dirty="0"/>
          </a:p>
        </p:txBody>
      </p:sp>
      <p:sp>
        <p:nvSpPr>
          <p:cNvPr id="8" name="TextBox 7"/>
          <p:cNvSpPr txBox="1"/>
          <p:nvPr/>
        </p:nvSpPr>
        <p:spPr>
          <a:xfrm>
            <a:off x="1365268" y="4535596"/>
            <a:ext cx="3070297" cy="369332"/>
          </a:xfrm>
          <a:prstGeom prst="rect">
            <a:avLst/>
          </a:prstGeom>
          <a:noFill/>
        </p:spPr>
        <p:txBody>
          <a:bodyPr wrap="none" rtlCol="0">
            <a:spAutoFit/>
          </a:bodyPr>
          <a:lstStyle/>
          <a:p>
            <a:r>
              <a:rPr lang="en-US" dirty="0" smtClean="0"/>
              <a:t>Anchovy Scale Deposition Rate</a:t>
            </a:r>
            <a:endParaRPr lang="en-US" dirty="0"/>
          </a:p>
        </p:txBody>
      </p:sp>
      <p:sp>
        <p:nvSpPr>
          <p:cNvPr id="12" name="TextBox 11"/>
          <p:cNvSpPr txBox="1"/>
          <p:nvPr/>
        </p:nvSpPr>
        <p:spPr>
          <a:xfrm>
            <a:off x="668240" y="6488668"/>
            <a:ext cx="2458613" cy="369332"/>
          </a:xfrm>
          <a:prstGeom prst="rect">
            <a:avLst/>
          </a:prstGeom>
          <a:noFill/>
        </p:spPr>
        <p:txBody>
          <a:bodyPr wrap="none" rtlCol="0">
            <a:spAutoFit/>
          </a:bodyPr>
          <a:lstStyle/>
          <a:p>
            <a:r>
              <a:rPr lang="en-US" dirty="0" smtClean="0"/>
              <a:t>Baumgartner et al. 1992</a:t>
            </a:r>
            <a:endParaRPr lang="en-US" dirty="0"/>
          </a:p>
        </p:txBody>
      </p:sp>
      <p:cxnSp>
        <p:nvCxnSpPr>
          <p:cNvPr id="14" name="Straight Connector 13"/>
          <p:cNvCxnSpPr/>
          <p:nvPr/>
        </p:nvCxnSpPr>
        <p:spPr>
          <a:xfrm>
            <a:off x="6024802" y="2874917"/>
            <a:ext cx="0" cy="340020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Down Arrow 1"/>
          <p:cNvSpPr/>
          <p:nvPr/>
        </p:nvSpPr>
        <p:spPr>
          <a:xfrm>
            <a:off x="2900417" y="2036732"/>
            <a:ext cx="307858" cy="424248"/>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3" name="Down Arrow 12"/>
          <p:cNvSpPr/>
          <p:nvPr/>
        </p:nvSpPr>
        <p:spPr>
          <a:xfrm>
            <a:off x="6024802" y="2053207"/>
            <a:ext cx="307858" cy="424248"/>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7" name="Title 1"/>
          <p:cNvSpPr txBox="1">
            <a:spLocks/>
          </p:cNvSpPr>
          <p:nvPr/>
        </p:nvSpPr>
        <p:spPr>
          <a:xfrm>
            <a:off x="79243" y="-259740"/>
            <a:ext cx="9064757" cy="170566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rgbClr val="000000"/>
                </a:solidFill>
              </a:rPr>
              <a:t>Understanding </a:t>
            </a:r>
            <a:r>
              <a:rPr lang="en-US" sz="3200" dirty="0">
                <a:solidFill>
                  <a:srgbClr val="000000"/>
                </a:solidFill>
              </a:rPr>
              <a:t>Long-Term Variability in Fish Populations</a:t>
            </a:r>
          </a:p>
        </p:txBody>
      </p:sp>
      <p:sp>
        <p:nvSpPr>
          <p:cNvPr id="3" name="Content Placeholder 2"/>
          <p:cNvSpPr>
            <a:spLocks noGrp="1"/>
          </p:cNvSpPr>
          <p:nvPr>
            <p:ph idx="1"/>
          </p:nvPr>
        </p:nvSpPr>
        <p:spPr>
          <a:xfrm>
            <a:off x="5349445" y="1288141"/>
            <a:ext cx="3482480" cy="2280946"/>
          </a:xfrm>
        </p:spPr>
        <p:txBody>
          <a:bodyPr>
            <a:normAutofit/>
          </a:bodyPr>
          <a:lstStyle/>
          <a:p>
            <a:endParaRPr lang="en-US" sz="2800" dirty="0" smtClean="0">
              <a:solidFill>
                <a:srgbClr val="000000"/>
              </a:solidFill>
            </a:endParaRPr>
          </a:p>
          <a:p>
            <a:pPr marL="0" indent="0" algn="r">
              <a:buNone/>
            </a:pPr>
            <a:r>
              <a:rPr lang="en-US" sz="2800" dirty="0" smtClean="0">
                <a:solidFill>
                  <a:srgbClr val="000000"/>
                </a:solidFill>
              </a:rPr>
              <a:t>Modern fishing record</a:t>
            </a:r>
          </a:p>
          <a:p>
            <a:pPr marL="0" indent="0" algn="r">
              <a:buNone/>
            </a:pPr>
            <a:r>
              <a:rPr lang="en-US" sz="2800" dirty="0" smtClean="0">
                <a:solidFill>
                  <a:srgbClr val="000000"/>
                </a:solidFill>
              </a:rPr>
              <a:t>(~100 years)</a:t>
            </a:r>
          </a:p>
        </p:txBody>
      </p:sp>
      <p:pic>
        <p:nvPicPr>
          <p:cNvPr id="4" name="Picture 3" descr="Screen Shot 2014-07-22 at 2.08.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0357" y="3569087"/>
            <a:ext cx="1831568" cy="1953072"/>
          </a:xfrm>
          <a:prstGeom prst="rect">
            <a:avLst/>
          </a:prstGeom>
        </p:spPr>
      </p:pic>
      <p:sp>
        <p:nvSpPr>
          <p:cNvPr id="5" name="TextBox 4"/>
          <p:cNvSpPr txBox="1"/>
          <p:nvPr/>
        </p:nvSpPr>
        <p:spPr>
          <a:xfrm>
            <a:off x="7000357" y="5674902"/>
            <a:ext cx="1208647" cy="369332"/>
          </a:xfrm>
          <a:prstGeom prst="rect">
            <a:avLst/>
          </a:prstGeom>
          <a:noFill/>
        </p:spPr>
        <p:txBody>
          <a:bodyPr wrap="none" rtlCol="0">
            <a:spAutoFit/>
          </a:bodyPr>
          <a:lstStyle/>
          <a:p>
            <a:r>
              <a:rPr lang="en-US" dirty="0" smtClean="0"/>
              <a:t>Fish Scale</a:t>
            </a:r>
            <a:endParaRPr lang="en-US" dirty="0"/>
          </a:p>
        </p:txBody>
      </p:sp>
    </p:spTree>
    <p:extLst>
      <p:ext uri="{BB962C8B-B14F-4D97-AF65-F5344CB8AC3E}">
        <p14:creationId xmlns:p14="http://schemas.microsoft.com/office/powerpoint/2010/main" val="40907579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000090"/>
                </a:solidFill>
              </a:rPr>
              <a:t>Collect Sediment Cores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000090"/>
                </a:solidFill>
              </a:rPr>
              <a:t>“Date” the Sediment Increments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000090"/>
                </a:solidFill>
              </a:rPr>
              <a:t>Weighing and Washing Sediments</a:t>
            </a:r>
          </a:p>
          <a:p>
            <a:pPr marL="0" indent="0">
              <a:buNone/>
            </a:pPr>
            <a:endParaRPr lang="en-US" dirty="0" smtClean="0">
              <a:solidFill>
                <a:schemeClr val="tx2">
                  <a:lumMod val="40000"/>
                  <a:lumOff val="60000"/>
                </a:schemeClr>
              </a:solidFill>
            </a:endParaRPr>
          </a:p>
          <a:p>
            <a:pPr marL="0" indent="0" algn="ctr">
              <a:buNone/>
            </a:pPr>
            <a:r>
              <a:rPr lang="en-US" dirty="0" smtClean="0">
                <a:solidFill>
                  <a:srgbClr val="000090"/>
                </a:solidFill>
              </a:rPr>
              <a:t>Classify and Count the Fossils</a:t>
            </a:r>
          </a:p>
          <a:p>
            <a:pPr marL="0" indent="0" algn="ctr">
              <a:buNone/>
            </a:pPr>
            <a:endParaRPr lang="en-US" dirty="0" smtClean="0">
              <a:solidFill>
                <a:schemeClr val="tx2">
                  <a:lumMod val="40000"/>
                  <a:lumOff val="60000"/>
                </a:schemeClr>
              </a:solidFill>
            </a:endParaRPr>
          </a:p>
          <a:p>
            <a:pPr marL="0" indent="0" algn="ctr">
              <a:buNone/>
            </a:pPr>
            <a:r>
              <a:rPr lang="en-US" dirty="0" smtClean="0">
                <a:solidFill>
                  <a:srgbClr val="000090"/>
                </a:solidFill>
              </a:rPr>
              <a:t>Construct Time Series </a:t>
            </a:r>
          </a:p>
        </p:txBody>
      </p:sp>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176647" cy="707886"/>
          </a:xfrm>
          <a:prstGeom prst="rect">
            <a:avLst/>
          </a:prstGeom>
          <a:noFill/>
        </p:spPr>
        <p:txBody>
          <a:bodyPr wrap="none" rtlCol="0">
            <a:spAutoFit/>
          </a:bodyPr>
          <a:lstStyle/>
          <a:p>
            <a:r>
              <a:rPr lang="en-US" sz="4000" dirty="0" smtClean="0"/>
              <a:t>Methods</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47947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176647" cy="707886"/>
          </a:xfrm>
          <a:prstGeom prst="rect">
            <a:avLst/>
          </a:prstGeom>
          <a:noFill/>
        </p:spPr>
        <p:txBody>
          <a:bodyPr wrap="none" rtlCol="0">
            <a:spAutoFit/>
          </a:bodyPr>
          <a:lstStyle/>
          <a:p>
            <a:r>
              <a:rPr lang="en-US" sz="4000" dirty="0" smtClean="0"/>
              <a:t>Methods</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13"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000090"/>
                </a:solidFill>
              </a:rPr>
              <a:t>Collect Sediment Cores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chemeClr val="bg2">
                    <a:lumMod val="75000"/>
                  </a:schemeClr>
                </a:solidFill>
              </a:rPr>
              <a:t>“Date” the Sediment Increments</a:t>
            </a:r>
          </a:p>
          <a:p>
            <a:pPr marL="0" indent="0" algn="ctr">
              <a:buNone/>
            </a:pPr>
            <a:endParaRPr lang="en-US" dirty="0" smtClean="0">
              <a:solidFill>
                <a:schemeClr val="bg2">
                  <a:lumMod val="75000"/>
                </a:schemeClr>
              </a:solidFill>
            </a:endParaRPr>
          </a:p>
          <a:p>
            <a:pPr marL="0" indent="0" algn="ctr">
              <a:buNone/>
            </a:pPr>
            <a:endParaRPr lang="en-US" dirty="0" smtClean="0">
              <a:solidFill>
                <a:schemeClr val="bg2">
                  <a:lumMod val="75000"/>
                </a:schemeClr>
              </a:solidFill>
            </a:endParaRPr>
          </a:p>
          <a:p>
            <a:pPr marL="0" indent="0" algn="ctr">
              <a:buNone/>
            </a:pPr>
            <a:r>
              <a:rPr lang="en-US" dirty="0" smtClean="0">
                <a:solidFill>
                  <a:schemeClr val="bg2">
                    <a:lumMod val="75000"/>
                  </a:schemeClr>
                </a:solidFill>
              </a:rPr>
              <a:t>Weighing and Washing Sediments</a:t>
            </a:r>
          </a:p>
          <a:p>
            <a:pPr marL="0" indent="0">
              <a:buNone/>
            </a:pPr>
            <a:endParaRPr lang="en-US" dirty="0" smtClean="0">
              <a:solidFill>
                <a:schemeClr val="bg2">
                  <a:lumMod val="75000"/>
                </a:schemeClr>
              </a:solidFill>
            </a:endParaRPr>
          </a:p>
          <a:p>
            <a:pPr marL="0" indent="0" algn="ctr">
              <a:buNone/>
            </a:pPr>
            <a:r>
              <a:rPr lang="en-US" dirty="0" smtClean="0">
                <a:solidFill>
                  <a:schemeClr val="bg2">
                    <a:lumMod val="75000"/>
                  </a:schemeClr>
                </a:solidFill>
              </a:rPr>
              <a:t>Classify and Count the Fossils</a:t>
            </a:r>
          </a:p>
          <a:p>
            <a:pPr marL="0" indent="0" algn="ctr">
              <a:buNone/>
            </a:pPr>
            <a:endParaRPr lang="en-US" dirty="0" smtClean="0">
              <a:solidFill>
                <a:schemeClr val="bg2">
                  <a:lumMod val="75000"/>
                </a:schemeClr>
              </a:solidFill>
            </a:endParaRPr>
          </a:p>
          <a:p>
            <a:pPr marL="0" indent="0" algn="ctr">
              <a:buNone/>
            </a:pPr>
            <a:r>
              <a:rPr lang="en-US" dirty="0" smtClean="0">
                <a:solidFill>
                  <a:schemeClr val="bg2">
                    <a:lumMod val="75000"/>
                  </a:schemeClr>
                </a:solidFill>
              </a:rPr>
              <a:t>Construct Time Series </a:t>
            </a:r>
          </a:p>
        </p:txBody>
      </p:sp>
    </p:spTree>
    <p:extLst>
      <p:ext uri="{BB962C8B-B14F-4D97-AF65-F5344CB8AC3E}">
        <p14:creationId xmlns:p14="http://schemas.microsoft.com/office/powerpoint/2010/main" val="66601516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445" y="1417638"/>
            <a:ext cx="3906880" cy="4525963"/>
          </a:xfrm>
        </p:spPr>
        <p:txBody>
          <a:bodyPr/>
          <a:lstStyle/>
          <a:p>
            <a:pPr marL="457200" lvl="1" indent="0">
              <a:buNone/>
            </a:pPr>
            <a:endParaRPr lang="en-US" dirty="0" smtClean="0">
              <a:solidFill>
                <a:schemeClr val="tx1"/>
              </a:solidFill>
            </a:endParaRPr>
          </a:p>
          <a:p>
            <a:endParaRPr lang="en-US" dirty="0" smtClean="0"/>
          </a:p>
        </p:txBody>
      </p:sp>
      <p:pic>
        <p:nvPicPr>
          <p:cNvPr id="5" name="Picture 4"/>
          <p:cNvPicPr/>
          <p:nvPr/>
        </p:nvPicPr>
        <p:blipFill>
          <a:blip r:embed="rId3"/>
          <a:srcRect/>
          <a:stretch>
            <a:fillRect/>
          </a:stretch>
        </p:blipFill>
        <p:spPr bwMode="auto">
          <a:xfrm>
            <a:off x="3358445" y="951463"/>
            <a:ext cx="6096000" cy="4861805"/>
          </a:xfrm>
          <a:prstGeom prst="rect">
            <a:avLst/>
          </a:prstGeom>
          <a:noFill/>
          <a:ln w="9525">
            <a:noFill/>
            <a:miter lim="800000"/>
            <a:headEnd/>
            <a:tailEnd/>
          </a:ln>
        </p:spPr>
      </p:pic>
      <p:sp>
        <p:nvSpPr>
          <p:cNvPr id="8" name="Oval 7"/>
          <p:cNvSpPr/>
          <p:nvPr/>
        </p:nvSpPr>
        <p:spPr>
          <a:xfrm flipH="1">
            <a:off x="5771445" y="3266553"/>
            <a:ext cx="197556" cy="192965"/>
          </a:xfrm>
          <a:prstGeom prst="ellipse">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053668" y="3062111"/>
            <a:ext cx="1297651" cy="461665"/>
          </a:xfrm>
          <a:prstGeom prst="rect">
            <a:avLst/>
          </a:prstGeom>
          <a:noFill/>
        </p:spPr>
        <p:txBody>
          <a:bodyPr wrap="none" rtlCol="0">
            <a:spAutoFit/>
          </a:bodyPr>
          <a:lstStyle/>
          <a:p>
            <a:r>
              <a:rPr lang="en-US" sz="2400" dirty="0" smtClean="0"/>
              <a:t>Station 1</a:t>
            </a:r>
            <a:endParaRPr lang="en-US" sz="2400" dirty="0"/>
          </a:p>
        </p:txBody>
      </p:sp>
      <p:sp>
        <p:nvSpPr>
          <p:cNvPr id="14" name="TextBox 13"/>
          <p:cNvSpPr txBox="1"/>
          <p:nvPr/>
        </p:nvSpPr>
        <p:spPr>
          <a:xfrm>
            <a:off x="3852333" y="5682420"/>
            <a:ext cx="3925323" cy="646331"/>
          </a:xfrm>
          <a:prstGeom prst="rect">
            <a:avLst/>
          </a:prstGeom>
          <a:noFill/>
        </p:spPr>
        <p:txBody>
          <a:bodyPr wrap="none" rtlCol="0">
            <a:spAutoFit/>
          </a:bodyPr>
          <a:lstStyle/>
          <a:p>
            <a:r>
              <a:rPr lang="en-US" sz="3600" dirty="0" smtClean="0"/>
              <a:t>Santa Barbara Basin</a:t>
            </a:r>
            <a:endParaRPr lang="en-US" sz="3600" dirty="0"/>
          </a:p>
        </p:txBody>
      </p:sp>
      <p:pic>
        <p:nvPicPr>
          <p:cNvPr id="6" name="Picture 5"/>
          <p:cNvPicPr>
            <a:picLocks noChangeAspect="1"/>
          </p:cNvPicPr>
          <p:nvPr/>
        </p:nvPicPr>
        <p:blipFill>
          <a:blip r:embed="rId4"/>
          <a:stretch>
            <a:fillRect/>
          </a:stretch>
        </p:blipFill>
        <p:spPr>
          <a:xfrm>
            <a:off x="402246" y="255411"/>
            <a:ext cx="2499148" cy="5635834"/>
          </a:xfrm>
          <a:prstGeom prst="rect">
            <a:avLst/>
          </a:prstGeom>
        </p:spPr>
      </p:pic>
      <p:sp>
        <p:nvSpPr>
          <p:cNvPr id="15" name="5-Point Star 14"/>
          <p:cNvSpPr/>
          <p:nvPr/>
        </p:nvSpPr>
        <p:spPr>
          <a:xfrm>
            <a:off x="1632034" y="3614171"/>
            <a:ext cx="213895" cy="192965"/>
          </a:xfrm>
          <a:prstGeom prst="star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29686" y="-146464"/>
            <a:ext cx="5909436" cy="965716"/>
          </a:xfrm>
        </p:spPr>
        <p:txBody>
          <a:bodyPr>
            <a:normAutofit/>
          </a:bodyPr>
          <a:lstStyle/>
          <a:p>
            <a:r>
              <a:rPr lang="en-US" dirty="0" smtClean="0">
                <a:solidFill>
                  <a:srgbClr val="000000"/>
                </a:solidFill>
              </a:rPr>
              <a:t>Sample Collection</a:t>
            </a:r>
            <a:endParaRPr lang="en-US" dirty="0">
              <a:solidFill>
                <a:srgbClr val="000000"/>
              </a:solidFill>
            </a:endParaRPr>
          </a:p>
        </p:txBody>
      </p:sp>
      <p:sp>
        <p:nvSpPr>
          <p:cNvPr id="25" name="TextBox 24"/>
          <p:cNvSpPr txBox="1"/>
          <p:nvPr/>
        </p:nvSpPr>
        <p:spPr>
          <a:xfrm rot="2518385">
            <a:off x="7509433" y="2280653"/>
            <a:ext cx="1807256" cy="461665"/>
          </a:xfrm>
          <a:prstGeom prst="rect">
            <a:avLst/>
          </a:prstGeom>
          <a:noFill/>
        </p:spPr>
        <p:txBody>
          <a:bodyPr wrap="none" rtlCol="0">
            <a:spAutoFit/>
          </a:bodyPr>
          <a:lstStyle/>
          <a:p>
            <a:r>
              <a:rPr lang="en-US" sz="2400" dirty="0" smtClean="0"/>
              <a:t>Los Angeles</a:t>
            </a:r>
            <a:endParaRPr lang="en-US" sz="2400" dirty="0"/>
          </a:p>
        </p:txBody>
      </p:sp>
    </p:spTree>
    <p:extLst>
      <p:ext uri="{BB962C8B-B14F-4D97-AF65-F5344CB8AC3E}">
        <p14:creationId xmlns:p14="http://schemas.microsoft.com/office/powerpoint/2010/main" val="15157651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176647" cy="707886"/>
          </a:xfrm>
          <a:prstGeom prst="rect">
            <a:avLst/>
          </a:prstGeom>
          <a:noFill/>
        </p:spPr>
        <p:txBody>
          <a:bodyPr wrap="none" rtlCol="0">
            <a:spAutoFit/>
          </a:bodyPr>
          <a:lstStyle/>
          <a:p>
            <a:r>
              <a:rPr lang="en-US" sz="4000" dirty="0" smtClean="0"/>
              <a:t>Methods</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88A1AD"/>
                </a:solidFill>
              </a:rPr>
              <a:t>Collect Sediment Cores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000090"/>
                </a:solidFill>
              </a:rPr>
              <a:t>“Date” the Sediment Increments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88A1AD"/>
                </a:solidFill>
              </a:rPr>
              <a:t>Weighing and Washing Sediments</a:t>
            </a:r>
          </a:p>
          <a:p>
            <a:pPr marL="0" indent="0">
              <a:buNone/>
            </a:pPr>
            <a:endParaRPr lang="en-US" dirty="0" smtClean="0">
              <a:solidFill>
                <a:srgbClr val="88A1AD"/>
              </a:solidFill>
            </a:endParaRPr>
          </a:p>
          <a:p>
            <a:pPr marL="0" indent="0" algn="ctr">
              <a:buNone/>
            </a:pPr>
            <a:r>
              <a:rPr lang="en-US" dirty="0" smtClean="0">
                <a:solidFill>
                  <a:srgbClr val="88A1AD"/>
                </a:solidFill>
              </a:rPr>
              <a:t>Classify and Count the Fossils</a:t>
            </a:r>
          </a:p>
          <a:p>
            <a:pPr marL="0" indent="0" algn="ctr">
              <a:buNone/>
            </a:pPr>
            <a:endParaRPr lang="en-US" dirty="0" smtClean="0">
              <a:solidFill>
                <a:srgbClr val="88A1AD"/>
              </a:solidFill>
            </a:endParaRPr>
          </a:p>
          <a:p>
            <a:pPr marL="0" indent="0" algn="ctr">
              <a:buNone/>
            </a:pPr>
            <a:r>
              <a:rPr lang="en-US" dirty="0" smtClean="0">
                <a:solidFill>
                  <a:srgbClr val="88A1AD"/>
                </a:solidFill>
              </a:rPr>
              <a:t>Construct Time Series </a:t>
            </a:r>
          </a:p>
        </p:txBody>
      </p:sp>
    </p:spTree>
    <p:extLst>
      <p:ext uri="{BB962C8B-B14F-4D97-AF65-F5344CB8AC3E}">
        <p14:creationId xmlns:p14="http://schemas.microsoft.com/office/powerpoint/2010/main" val="14631678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5611000" y="1527048"/>
            <a:ext cx="3194672" cy="4572000"/>
          </a:xfrm>
        </p:spPr>
        <p:txBody>
          <a:bodyPr>
            <a:normAutofit lnSpcReduction="10000"/>
          </a:bodyPr>
          <a:lstStyle/>
          <a:p>
            <a:r>
              <a:rPr lang="en-US" dirty="0" smtClean="0"/>
              <a:t>Identify major events with known ages.</a:t>
            </a:r>
          </a:p>
          <a:p>
            <a:endParaRPr lang="en-US" dirty="0" smtClean="0"/>
          </a:p>
          <a:p>
            <a:r>
              <a:rPr lang="en-US" dirty="0" smtClean="0"/>
              <a:t>Count increments/</a:t>
            </a:r>
            <a:r>
              <a:rPr lang="en-US" dirty="0" err="1" smtClean="0"/>
              <a:t>varves</a:t>
            </a:r>
            <a:r>
              <a:rPr lang="en-US" dirty="0" smtClean="0"/>
              <a:t>.</a:t>
            </a:r>
          </a:p>
          <a:p>
            <a:endParaRPr lang="en-US" dirty="0"/>
          </a:p>
          <a:p>
            <a:r>
              <a:rPr lang="en-US" dirty="0" smtClean="0"/>
              <a:t>Compare to cores that have already been ‘dated’. </a:t>
            </a:r>
            <a:endParaRPr lang="en-US" dirty="0"/>
          </a:p>
        </p:txBody>
      </p:sp>
      <p:sp>
        <p:nvSpPr>
          <p:cNvPr id="3" name="Title 2"/>
          <p:cNvSpPr>
            <a:spLocks noGrp="1"/>
          </p:cNvSpPr>
          <p:nvPr>
            <p:ph type="title"/>
          </p:nvPr>
        </p:nvSpPr>
        <p:spPr>
          <a:xfrm>
            <a:off x="1516042" y="269425"/>
            <a:ext cx="5842292" cy="758952"/>
          </a:xfrm>
        </p:spPr>
        <p:txBody>
          <a:bodyPr/>
          <a:lstStyle/>
          <a:p>
            <a:r>
              <a:rPr lang="en-US" dirty="0" smtClean="0"/>
              <a:t>Dating the Sediment Core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a:blip r:embed="rId3"/>
          <a:stretch>
            <a:fillRect/>
          </a:stretch>
        </p:blipFill>
        <p:spPr>
          <a:xfrm>
            <a:off x="4807495" y="1386734"/>
            <a:ext cx="438757" cy="4852737"/>
          </a:xfrm>
          <a:prstGeom prst="rect">
            <a:avLst/>
          </a:prstGeom>
        </p:spPr>
      </p:pic>
      <p:pic>
        <p:nvPicPr>
          <p:cNvPr id="7" name="Picture 6"/>
          <p:cNvPicPr>
            <a:picLocks noChangeAspect="1"/>
          </p:cNvPicPr>
          <p:nvPr/>
        </p:nvPicPr>
        <p:blipFill>
          <a:blip r:embed="rId4"/>
          <a:stretch>
            <a:fillRect/>
          </a:stretch>
        </p:blipFill>
        <p:spPr>
          <a:xfrm>
            <a:off x="3881359" y="1386734"/>
            <a:ext cx="371435" cy="4852737"/>
          </a:xfrm>
          <a:prstGeom prst="rect">
            <a:avLst/>
          </a:prstGeom>
        </p:spPr>
      </p:pic>
      <p:cxnSp>
        <p:nvCxnSpPr>
          <p:cNvPr id="8" name="Straight Connector 7"/>
          <p:cNvCxnSpPr/>
          <p:nvPr/>
        </p:nvCxnSpPr>
        <p:spPr>
          <a:xfrm flipH="1" flipV="1">
            <a:off x="4252796" y="2660671"/>
            <a:ext cx="554701" cy="16148"/>
          </a:xfrm>
          <a:prstGeom prst="line">
            <a:avLst/>
          </a:prstGeom>
          <a:ln w="28575"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flipV="1">
            <a:off x="4252796" y="3365643"/>
            <a:ext cx="554701" cy="44563"/>
          </a:xfrm>
          <a:prstGeom prst="line">
            <a:avLst/>
          </a:prstGeom>
          <a:ln w="28575"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flipV="1">
            <a:off x="4252795" y="5011603"/>
            <a:ext cx="554702" cy="198166"/>
          </a:xfrm>
          <a:prstGeom prst="line">
            <a:avLst/>
          </a:prstGeom>
          <a:ln w="28575"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flipV="1">
            <a:off x="4252794" y="1780950"/>
            <a:ext cx="554701" cy="16148"/>
          </a:xfrm>
          <a:prstGeom prst="line">
            <a:avLst/>
          </a:prstGeom>
          <a:ln w="28575"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flipV="1">
            <a:off x="4252794" y="5506234"/>
            <a:ext cx="554702" cy="176186"/>
          </a:xfrm>
          <a:prstGeom prst="line">
            <a:avLst/>
          </a:prstGeom>
          <a:ln w="28575" cmpd="sng">
            <a:solidFill>
              <a:srgbClr val="FF0000"/>
            </a:solidFill>
          </a:ln>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p:nvPicPr>
        <p:blipFill>
          <a:blip r:embed="rId5"/>
          <a:stretch>
            <a:fillRect/>
          </a:stretch>
        </p:blipFill>
        <p:spPr>
          <a:xfrm>
            <a:off x="163040" y="1455915"/>
            <a:ext cx="3523385" cy="4643133"/>
          </a:xfrm>
          <a:prstGeom prst="rect">
            <a:avLst/>
          </a:prstGeom>
        </p:spPr>
      </p:pic>
    </p:spTree>
    <p:extLst>
      <p:ext uri="{BB962C8B-B14F-4D97-AF65-F5344CB8AC3E}">
        <p14:creationId xmlns:p14="http://schemas.microsoft.com/office/powerpoint/2010/main" val="4115459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176647" cy="707886"/>
          </a:xfrm>
          <a:prstGeom prst="rect">
            <a:avLst/>
          </a:prstGeom>
          <a:noFill/>
        </p:spPr>
        <p:txBody>
          <a:bodyPr wrap="none" rtlCol="0">
            <a:spAutoFit/>
          </a:bodyPr>
          <a:lstStyle/>
          <a:p>
            <a:r>
              <a:rPr lang="en-US" sz="4000" dirty="0" smtClean="0"/>
              <a:t>Methods</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88A1AD"/>
                </a:solidFill>
              </a:rPr>
              <a:t>Collect Sediment Cores</a:t>
            </a:r>
          </a:p>
          <a:p>
            <a:pPr marL="0" indent="0" algn="ctr">
              <a:buNone/>
            </a:pPr>
            <a:endParaRPr lang="en-US" dirty="0" smtClean="0">
              <a:solidFill>
                <a:srgbClr val="88A1AD"/>
              </a:solidFill>
            </a:endParaRPr>
          </a:p>
          <a:p>
            <a:pPr marL="0" indent="0" algn="ctr">
              <a:buNone/>
            </a:pPr>
            <a:endParaRPr lang="en-US" dirty="0" smtClean="0">
              <a:solidFill>
                <a:srgbClr val="88A1AD"/>
              </a:solidFill>
            </a:endParaRPr>
          </a:p>
          <a:p>
            <a:pPr marL="0" indent="0" algn="ctr">
              <a:buNone/>
            </a:pPr>
            <a:r>
              <a:rPr lang="en-US" dirty="0" smtClean="0">
                <a:solidFill>
                  <a:srgbClr val="88A1AD"/>
                </a:solidFill>
              </a:rPr>
              <a:t>“Date” the Sediment Increments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000090"/>
                </a:solidFill>
              </a:rPr>
              <a:t>Weighing and Washing Sediments</a:t>
            </a:r>
          </a:p>
          <a:p>
            <a:pPr marL="0" indent="0">
              <a:buNone/>
            </a:pPr>
            <a:endParaRPr lang="en-US" dirty="0" smtClean="0">
              <a:solidFill>
                <a:schemeClr val="tx2">
                  <a:lumMod val="40000"/>
                  <a:lumOff val="60000"/>
                </a:schemeClr>
              </a:solidFill>
            </a:endParaRPr>
          </a:p>
          <a:p>
            <a:pPr marL="0" indent="0" algn="ctr">
              <a:buNone/>
            </a:pPr>
            <a:r>
              <a:rPr lang="en-US" dirty="0" smtClean="0">
                <a:solidFill>
                  <a:srgbClr val="88A1AD"/>
                </a:solidFill>
              </a:rPr>
              <a:t>Classify and Count the Fossils</a:t>
            </a:r>
          </a:p>
          <a:p>
            <a:pPr marL="0" indent="0" algn="ctr">
              <a:buNone/>
            </a:pPr>
            <a:endParaRPr lang="en-US" dirty="0" smtClean="0">
              <a:solidFill>
                <a:srgbClr val="88A1AD"/>
              </a:solidFill>
            </a:endParaRPr>
          </a:p>
          <a:p>
            <a:pPr marL="0" indent="0" algn="ctr">
              <a:buNone/>
            </a:pPr>
            <a:r>
              <a:rPr lang="en-US" dirty="0" smtClean="0">
                <a:solidFill>
                  <a:srgbClr val="88A1AD"/>
                </a:solidFill>
              </a:rPr>
              <a:t>Construct Time Series </a:t>
            </a:r>
          </a:p>
        </p:txBody>
      </p:sp>
    </p:spTree>
    <p:extLst>
      <p:ext uri="{BB962C8B-B14F-4D97-AF65-F5344CB8AC3E}">
        <p14:creationId xmlns:p14="http://schemas.microsoft.com/office/powerpoint/2010/main" val="15088982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03523" y="4388692"/>
            <a:ext cx="3723435" cy="2755786"/>
          </a:xfrm>
          <a:prstGeom prst="rect">
            <a:avLst/>
          </a:prstGeom>
        </p:spPr>
      </p:pic>
      <p:pic>
        <p:nvPicPr>
          <p:cNvPr id="7" name="Picture 6"/>
          <p:cNvPicPr>
            <a:picLocks noChangeAspect="1"/>
          </p:cNvPicPr>
          <p:nvPr/>
        </p:nvPicPr>
        <p:blipFill>
          <a:blip r:embed="rId4"/>
          <a:stretch>
            <a:fillRect/>
          </a:stretch>
        </p:blipFill>
        <p:spPr>
          <a:xfrm>
            <a:off x="4883925" y="3821329"/>
            <a:ext cx="3484552" cy="3728104"/>
          </a:xfrm>
          <a:prstGeom prst="rect">
            <a:avLst/>
          </a:prstGeom>
        </p:spPr>
      </p:pic>
      <p:pic>
        <p:nvPicPr>
          <p:cNvPr id="8" name="Picture 7"/>
          <p:cNvPicPr>
            <a:picLocks noChangeAspect="1"/>
          </p:cNvPicPr>
          <p:nvPr/>
        </p:nvPicPr>
        <p:blipFill>
          <a:blip r:embed="rId5"/>
          <a:stretch>
            <a:fillRect/>
          </a:stretch>
        </p:blipFill>
        <p:spPr>
          <a:xfrm>
            <a:off x="4883925" y="710879"/>
            <a:ext cx="3484552" cy="3677813"/>
          </a:xfrm>
          <a:prstGeom prst="rect">
            <a:avLst/>
          </a:prstGeom>
        </p:spPr>
      </p:pic>
      <p:sp>
        <p:nvSpPr>
          <p:cNvPr id="12" name="Title 1"/>
          <p:cNvSpPr>
            <a:spLocks noGrp="1"/>
          </p:cNvSpPr>
          <p:nvPr>
            <p:ph type="title"/>
          </p:nvPr>
        </p:nvSpPr>
        <p:spPr>
          <a:xfrm>
            <a:off x="457200" y="-467419"/>
            <a:ext cx="8229600" cy="1143000"/>
          </a:xfrm>
        </p:spPr>
        <p:txBody>
          <a:bodyPr>
            <a:noAutofit/>
          </a:bodyPr>
          <a:lstStyle/>
          <a:p>
            <a:r>
              <a:rPr lang="en-US" sz="3200" dirty="0" smtClean="0">
                <a:solidFill>
                  <a:srgbClr val="000000"/>
                </a:solidFill>
              </a:rPr>
              <a:t>Sample Processing: Weighing and Washing</a:t>
            </a:r>
            <a:endParaRPr lang="en-US" sz="3200" dirty="0">
              <a:solidFill>
                <a:srgbClr val="000000"/>
              </a:solidFill>
            </a:endParaRPr>
          </a:p>
        </p:txBody>
      </p:sp>
      <p:pic>
        <p:nvPicPr>
          <p:cNvPr id="9" name="Picture 8"/>
          <p:cNvPicPr/>
          <p:nvPr/>
        </p:nvPicPr>
        <p:blipFill>
          <a:blip r:embed="rId6"/>
          <a:stretch>
            <a:fillRect/>
          </a:stretch>
        </p:blipFill>
        <p:spPr>
          <a:xfrm>
            <a:off x="603523" y="710879"/>
            <a:ext cx="3723435" cy="3793593"/>
          </a:xfrm>
          <a:prstGeom prst="rect">
            <a:avLst/>
          </a:prstGeom>
        </p:spPr>
      </p:pic>
      <p:sp>
        <p:nvSpPr>
          <p:cNvPr id="2" name="TextBox 1"/>
          <p:cNvSpPr txBox="1"/>
          <p:nvPr/>
        </p:nvSpPr>
        <p:spPr>
          <a:xfrm>
            <a:off x="1082842" y="1637008"/>
            <a:ext cx="1569999" cy="646331"/>
          </a:xfrm>
          <a:prstGeom prst="rect">
            <a:avLst/>
          </a:prstGeom>
          <a:noFill/>
        </p:spPr>
        <p:txBody>
          <a:bodyPr wrap="none" rtlCol="0">
            <a:spAutoFit/>
          </a:bodyPr>
          <a:lstStyle/>
          <a:p>
            <a:r>
              <a:rPr lang="en-US" dirty="0" smtClean="0">
                <a:solidFill>
                  <a:schemeClr val="bg1"/>
                </a:solidFill>
              </a:rPr>
              <a:t>Sediment Core</a:t>
            </a:r>
          </a:p>
          <a:p>
            <a:r>
              <a:rPr lang="en-US" dirty="0" smtClean="0">
                <a:solidFill>
                  <a:schemeClr val="bg1"/>
                </a:solidFill>
              </a:rPr>
              <a:t>sectioning</a:t>
            </a:r>
            <a:endParaRPr lang="en-US" dirty="0">
              <a:solidFill>
                <a:schemeClr val="bg1"/>
              </a:solidFill>
            </a:endParaRPr>
          </a:p>
        </p:txBody>
      </p:sp>
      <p:sp>
        <p:nvSpPr>
          <p:cNvPr id="3" name="TextBox 2"/>
          <p:cNvSpPr txBox="1"/>
          <p:nvPr/>
        </p:nvSpPr>
        <p:spPr>
          <a:xfrm>
            <a:off x="5975684" y="1960174"/>
            <a:ext cx="1723511" cy="369332"/>
          </a:xfrm>
          <a:prstGeom prst="rect">
            <a:avLst/>
          </a:prstGeom>
          <a:noFill/>
        </p:spPr>
        <p:txBody>
          <a:bodyPr wrap="none" rtlCol="0">
            <a:spAutoFit/>
          </a:bodyPr>
          <a:lstStyle/>
          <a:p>
            <a:r>
              <a:rPr lang="en-US" dirty="0" smtClean="0">
                <a:solidFill>
                  <a:srgbClr val="FFFFFF"/>
                </a:solidFill>
              </a:rPr>
              <a:t>104micron sieve</a:t>
            </a:r>
            <a:endParaRPr lang="en-US" dirty="0">
              <a:solidFill>
                <a:srgbClr val="FFFFFF"/>
              </a:solidFill>
            </a:endParaRPr>
          </a:p>
        </p:txBody>
      </p:sp>
      <p:sp>
        <p:nvSpPr>
          <p:cNvPr id="4" name="TextBox 3"/>
          <p:cNvSpPr txBox="1"/>
          <p:nvPr/>
        </p:nvSpPr>
        <p:spPr>
          <a:xfrm>
            <a:off x="895306" y="4892842"/>
            <a:ext cx="1203913" cy="369332"/>
          </a:xfrm>
          <a:prstGeom prst="rect">
            <a:avLst/>
          </a:prstGeom>
          <a:noFill/>
        </p:spPr>
        <p:txBody>
          <a:bodyPr wrap="none" rtlCol="0">
            <a:spAutoFit/>
          </a:bodyPr>
          <a:lstStyle/>
          <a:p>
            <a:r>
              <a:rPr lang="en-US" dirty="0" smtClean="0">
                <a:solidFill>
                  <a:srgbClr val="FFFFFF"/>
                </a:solidFill>
              </a:rPr>
              <a:t>Dry weight</a:t>
            </a:r>
            <a:endParaRPr lang="en-US" dirty="0">
              <a:solidFill>
                <a:srgbClr val="FFFFFF"/>
              </a:solidFill>
            </a:endParaRPr>
          </a:p>
        </p:txBody>
      </p:sp>
      <p:sp>
        <p:nvSpPr>
          <p:cNvPr id="5" name="TextBox 4"/>
          <p:cNvSpPr txBox="1"/>
          <p:nvPr/>
        </p:nvSpPr>
        <p:spPr>
          <a:xfrm>
            <a:off x="5320631" y="5856627"/>
            <a:ext cx="1176975" cy="646331"/>
          </a:xfrm>
          <a:prstGeom prst="rect">
            <a:avLst/>
          </a:prstGeom>
          <a:noFill/>
        </p:spPr>
        <p:txBody>
          <a:bodyPr wrap="none" rtlCol="0">
            <a:spAutoFit/>
          </a:bodyPr>
          <a:lstStyle/>
          <a:p>
            <a:r>
              <a:rPr lang="en-US" dirty="0" smtClean="0"/>
              <a:t>Remaining</a:t>
            </a:r>
          </a:p>
          <a:p>
            <a:r>
              <a:rPr lang="en-US" dirty="0" smtClean="0"/>
              <a:t> sample</a:t>
            </a:r>
            <a:endParaRPr lang="en-US" dirty="0"/>
          </a:p>
        </p:txBody>
      </p:sp>
      <p:cxnSp>
        <p:nvCxnSpPr>
          <p:cNvPr id="11" name="Straight Arrow Connector 10"/>
          <p:cNvCxnSpPr/>
          <p:nvPr/>
        </p:nvCxnSpPr>
        <p:spPr>
          <a:xfrm flipV="1">
            <a:off x="4131365" y="4122938"/>
            <a:ext cx="1189266" cy="75323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917642" y="4313412"/>
            <a:ext cx="0" cy="579430"/>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2430613" y="4122938"/>
            <a:ext cx="0" cy="763068"/>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287242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176647" cy="707886"/>
          </a:xfrm>
          <a:prstGeom prst="rect">
            <a:avLst/>
          </a:prstGeom>
          <a:noFill/>
        </p:spPr>
        <p:txBody>
          <a:bodyPr wrap="none" rtlCol="0">
            <a:spAutoFit/>
          </a:bodyPr>
          <a:lstStyle/>
          <a:p>
            <a:r>
              <a:rPr lang="en-US" sz="4000" dirty="0" smtClean="0"/>
              <a:t>Methods</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88A1AD"/>
                </a:solidFill>
              </a:rPr>
              <a:t>Collect Sediment Cores</a:t>
            </a:r>
          </a:p>
          <a:p>
            <a:pPr marL="0" indent="0" algn="ctr">
              <a:buNone/>
            </a:pPr>
            <a:endParaRPr lang="en-US" dirty="0" smtClean="0">
              <a:solidFill>
                <a:srgbClr val="88A1AD"/>
              </a:solidFill>
            </a:endParaRPr>
          </a:p>
          <a:p>
            <a:pPr marL="0" indent="0" algn="ctr">
              <a:buNone/>
            </a:pPr>
            <a:endParaRPr lang="en-US" dirty="0" smtClean="0">
              <a:solidFill>
                <a:srgbClr val="88A1AD"/>
              </a:solidFill>
            </a:endParaRPr>
          </a:p>
          <a:p>
            <a:pPr marL="0" indent="0" algn="ctr">
              <a:buNone/>
            </a:pPr>
            <a:r>
              <a:rPr lang="en-US" dirty="0" smtClean="0">
                <a:solidFill>
                  <a:srgbClr val="88A1AD"/>
                </a:solidFill>
              </a:rPr>
              <a:t>“Date” the Sediment Increments</a:t>
            </a:r>
          </a:p>
          <a:p>
            <a:pPr marL="0" indent="0" algn="ctr">
              <a:buNone/>
            </a:pPr>
            <a:endParaRPr lang="en-US" dirty="0" smtClean="0">
              <a:solidFill>
                <a:srgbClr val="88A1AD"/>
              </a:solidFill>
            </a:endParaRPr>
          </a:p>
          <a:p>
            <a:pPr marL="0" indent="0" algn="ctr">
              <a:buNone/>
            </a:pPr>
            <a:endParaRPr lang="en-US" dirty="0" smtClean="0">
              <a:solidFill>
                <a:srgbClr val="88A1AD"/>
              </a:solidFill>
            </a:endParaRPr>
          </a:p>
          <a:p>
            <a:pPr marL="0" indent="0" algn="ctr">
              <a:buNone/>
            </a:pPr>
            <a:r>
              <a:rPr lang="en-US" dirty="0" smtClean="0">
                <a:solidFill>
                  <a:srgbClr val="88A1AD"/>
                </a:solidFill>
              </a:rPr>
              <a:t>Weighing and Washing Sediments</a:t>
            </a:r>
          </a:p>
          <a:p>
            <a:pPr marL="0" indent="0">
              <a:buNone/>
            </a:pPr>
            <a:endParaRPr lang="en-US" dirty="0" smtClean="0">
              <a:solidFill>
                <a:schemeClr val="tx2">
                  <a:lumMod val="40000"/>
                  <a:lumOff val="60000"/>
                </a:schemeClr>
              </a:solidFill>
            </a:endParaRPr>
          </a:p>
          <a:p>
            <a:pPr marL="0" indent="0" algn="ctr">
              <a:buNone/>
            </a:pPr>
            <a:r>
              <a:rPr lang="en-US" dirty="0" smtClean="0">
                <a:solidFill>
                  <a:srgbClr val="000090"/>
                </a:solidFill>
              </a:rPr>
              <a:t>Classify and Count the Fossils</a:t>
            </a:r>
          </a:p>
          <a:p>
            <a:pPr marL="0" indent="0" algn="ctr">
              <a:buNone/>
            </a:pPr>
            <a:endParaRPr lang="en-US" dirty="0" smtClean="0">
              <a:solidFill>
                <a:schemeClr val="tx2">
                  <a:lumMod val="40000"/>
                  <a:lumOff val="60000"/>
                </a:schemeClr>
              </a:solidFill>
            </a:endParaRPr>
          </a:p>
          <a:p>
            <a:pPr marL="0" indent="0" algn="ctr">
              <a:buNone/>
            </a:pPr>
            <a:r>
              <a:rPr lang="en-US" dirty="0" smtClean="0">
                <a:solidFill>
                  <a:srgbClr val="88A1AD"/>
                </a:solidFill>
              </a:rPr>
              <a:t>Construct Time Series </a:t>
            </a:r>
          </a:p>
        </p:txBody>
      </p:sp>
    </p:spTree>
    <p:extLst>
      <p:ext uri="{BB962C8B-B14F-4D97-AF65-F5344CB8AC3E}">
        <p14:creationId xmlns:p14="http://schemas.microsoft.com/office/powerpoint/2010/main" val="23123556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503920" cy="4863760"/>
          </a:xfrm>
        </p:spPr>
        <p:txBody>
          <a:bodyPr>
            <a:normAutofit/>
          </a:bodyPr>
          <a:lstStyle/>
          <a:p>
            <a:pPr marL="514350" indent="-514350">
              <a:buAutoNum type="arabicParenR"/>
            </a:pPr>
            <a:r>
              <a:rPr lang="en-US" dirty="0" smtClean="0"/>
              <a:t>Foraminifera / plankton</a:t>
            </a:r>
          </a:p>
          <a:p>
            <a:pPr marL="514350" indent="-514350">
              <a:buAutoNum type="arabicParenR"/>
            </a:pPr>
            <a:r>
              <a:rPr lang="en-US" dirty="0" smtClean="0"/>
              <a:t>Fish bones</a:t>
            </a:r>
          </a:p>
          <a:p>
            <a:pPr marL="514350" indent="-514350">
              <a:buAutoNum type="arabicParenR"/>
            </a:pPr>
            <a:r>
              <a:rPr lang="en-US" dirty="0" smtClean="0"/>
              <a:t>Fish Scales</a:t>
            </a:r>
          </a:p>
          <a:p>
            <a:pPr marL="514350" indent="-514350">
              <a:buAutoNum type="arabicParenR"/>
            </a:pPr>
            <a:r>
              <a:rPr lang="en-US" dirty="0" smtClean="0"/>
              <a:t>Fish Otoliths (ear bones)</a:t>
            </a:r>
          </a:p>
          <a:p>
            <a:pPr marL="514350" indent="-514350">
              <a:buAutoNum type="arabicParenR"/>
            </a:pPr>
            <a:r>
              <a:rPr lang="en-US" dirty="0" smtClean="0"/>
              <a:t>Squid beak / </a:t>
            </a:r>
            <a:r>
              <a:rPr lang="en-US" dirty="0" err="1" smtClean="0"/>
              <a:t>statoliths</a:t>
            </a:r>
            <a:r>
              <a:rPr lang="en-US" dirty="0" smtClean="0"/>
              <a:t> (squid equivalent to otolith)</a:t>
            </a:r>
          </a:p>
          <a:p>
            <a:pPr marL="514350" indent="-514350">
              <a:buAutoNum type="arabicParenR"/>
            </a:pPr>
            <a:r>
              <a:rPr lang="en-US" dirty="0" smtClean="0"/>
              <a:t>What else is there? </a:t>
            </a:r>
            <a:endParaRPr lang="en-US" dirty="0"/>
          </a:p>
        </p:txBody>
      </p:sp>
      <p:sp>
        <p:nvSpPr>
          <p:cNvPr id="3" name="Title 2"/>
          <p:cNvSpPr>
            <a:spLocks noGrp="1"/>
          </p:cNvSpPr>
          <p:nvPr>
            <p:ph type="title"/>
          </p:nvPr>
        </p:nvSpPr>
        <p:spPr/>
        <p:txBody>
          <a:bodyPr/>
          <a:lstStyle/>
          <a:p>
            <a:r>
              <a:rPr lang="en-US" dirty="0" smtClean="0"/>
              <a:t>Fossil Identification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8535565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29906" y="573456"/>
            <a:ext cx="4112249" cy="2814230"/>
          </a:xfrm>
          <a:prstGeom prst="rect">
            <a:avLst/>
          </a:prstGeom>
        </p:spPr>
      </p:pic>
      <p:pic>
        <p:nvPicPr>
          <p:cNvPr id="5" name="Picture 4"/>
          <p:cNvPicPr>
            <a:picLocks noChangeAspect="1"/>
          </p:cNvPicPr>
          <p:nvPr/>
        </p:nvPicPr>
        <p:blipFill>
          <a:blip r:embed="rId4"/>
          <a:stretch>
            <a:fillRect/>
          </a:stretch>
        </p:blipFill>
        <p:spPr>
          <a:xfrm rot="5400000">
            <a:off x="4680127" y="694829"/>
            <a:ext cx="3866442" cy="3249387"/>
          </a:xfrm>
          <a:prstGeom prst="rect">
            <a:avLst/>
          </a:prstGeom>
        </p:spPr>
      </p:pic>
      <p:pic>
        <p:nvPicPr>
          <p:cNvPr id="6" name="Picture 5"/>
          <p:cNvPicPr>
            <a:picLocks noChangeAspect="1"/>
          </p:cNvPicPr>
          <p:nvPr/>
        </p:nvPicPr>
        <p:blipFill>
          <a:blip r:embed="rId5"/>
          <a:stretch>
            <a:fillRect/>
          </a:stretch>
        </p:blipFill>
        <p:spPr>
          <a:xfrm>
            <a:off x="4542155" y="4509007"/>
            <a:ext cx="4080476" cy="2086644"/>
          </a:xfrm>
          <a:prstGeom prst="rect">
            <a:avLst/>
          </a:prstGeom>
        </p:spPr>
      </p:pic>
      <p:pic>
        <p:nvPicPr>
          <p:cNvPr id="7" name="Picture 6"/>
          <p:cNvPicPr>
            <a:picLocks noChangeAspect="1"/>
          </p:cNvPicPr>
          <p:nvPr/>
        </p:nvPicPr>
        <p:blipFill>
          <a:blip r:embed="rId6"/>
          <a:stretch>
            <a:fillRect/>
          </a:stretch>
        </p:blipFill>
        <p:spPr>
          <a:xfrm>
            <a:off x="153456" y="3856382"/>
            <a:ext cx="4129175" cy="2565479"/>
          </a:xfrm>
          <a:prstGeom prst="rect">
            <a:avLst/>
          </a:prstGeom>
        </p:spPr>
      </p:pic>
      <p:sp>
        <p:nvSpPr>
          <p:cNvPr id="8" name="TextBox 7"/>
          <p:cNvSpPr txBox="1"/>
          <p:nvPr/>
        </p:nvSpPr>
        <p:spPr>
          <a:xfrm>
            <a:off x="5273460" y="3856382"/>
            <a:ext cx="1215635" cy="369332"/>
          </a:xfrm>
          <a:prstGeom prst="rect">
            <a:avLst/>
          </a:prstGeom>
          <a:noFill/>
        </p:spPr>
        <p:txBody>
          <a:bodyPr wrap="none" rtlCol="0">
            <a:spAutoFit/>
          </a:bodyPr>
          <a:lstStyle/>
          <a:p>
            <a:r>
              <a:rPr lang="en-US" dirty="0" smtClean="0">
                <a:solidFill>
                  <a:schemeClr val="bg1"/>
                </a:solidFill>
              </a:rPr>
              <a:t>Squid Beak</a:t>
            </a:r>
            <a:endParaRPr lang="en-US" dirty="0">
              <a:solidFill>
                <a:schemeClr val="bg1"/>
              </a:solidFill>
            </a:endParaRPr>
          </a:p>
        </p:txBody>
      </p:sp>
      <p:sp>
        <p:nvSpPr>
          <p:cNvPr id="9" name="TextBox 8"/>
          <p:cNvSpPr txBox="1"/>
          <p:nvPr/>
        </p:nvSpPr>
        <p:spPr>
          <a:xfrm>
            <a:off x="731658" y="2995845"/>
            <a:ext cx="1279542" cy="369332"/>
          </a:xfrm>
          <a:prstGeom prst="rect">
            <a:avLst/>
          </a:prstGeom>
          <a:noFill/>
        </p:spPr>
        <p:txBody>
          <a:bodyPr wrap="none" rtlCol="0">
            <a:spAutoFit/>
          </a:bodyPr>
          <a:lstStyle/>
          <a:p>
            <a:r>
              <a:rPr lang="en-US" dirty="0" smtClean="0">
                <a:solidFill>
                  <a:srgbClr val="FFFFFF"/>
                </a:solidFill>
              </a:rPr>
              <a:t>Shark tooth</a:t>
            </a:r>
            <a:endParaRPr lang="en-US" dirty="0">
              <a:solidFill>
                <a:srgbClr val="FFFFFF"/>
              </a:solidFill>
            </a:endParaRPr>
          </a:p>
        </p:txBody>
      </p:sp>
      <p:sp>
        <p:nvSpPr>
          <p:cNvPr id="10" name="TextBox 9"/>
          <p:cNvSpPr txBox="1"/>
          <p:nvPr/>
        </p:nvSpPr>
        <p:spPr>
          <a:xfrm>
            <a:off x="6847215" y="6240193"/>
            <a:ext cx="1886153" cy="369332"/>
          </a:xfrm>
          <a:prstGeom prst="rect">
            <a:avLst/>
          </a:prstGeom>
          <a:noFill/>
        </p:spPr>
        <p:txBody>
          <a:bodyPr wrap="none" rtlCol="0">
            <a:spAutoFit/>
          </a:bodyPr>
          <a:lstStyle/>
          <a:p>
            <a:r>
              <a:rPr lang="en-US" dirty="0" smtClean="0">
                <a:solidFill>
                  <a:srgbClr val="FFFFFF"/>
                </a:solidFill>
              </a:rPr>
              <a:t>Fish Bones (jaw)</a:t>
            </a:r>
            <a:endParaRPr lang="en-US" dirty="0">
              <a:solidFill>
                <a:srgbClr val="FFFFFF"/>
              </a:solidFill>
            </a:endParaRPr>
          </a:p>
        </p:txBody>
      </p:sp>
      <p:sp>
        <p:nvSpPr>
          <p:cNvPr id="11" name="TextBox 10"/>
          <p:cNvSpPr txBox="1"/>
          <p:nvPr/>
        </p:nvSpPr>
        <p:spPr>
          <a:xfrm>
            <a:off x="2291608" y="6074524"/>
            <a:ext cx="1541483" cy="369332"/>
          </a:xfrm>
          <a:prstGeom prst="rect">
            <a:avLst/>
          </a:prstGeom>
          <a:noFill/>
        </p:spPr>
        <p:txBody>
          <a:bodyPr wrap="none" rtlCol="0">
            <a:spAutoFit/>
          </a:bodyPr>
          <a:lstStyle/>
          <a:p>
            <a:r>
              <a:rPr lang="en-US" dirty="0" smtClean="0">
                <a:solidFill>
                  <a:srgbClr val="FFFFFF"/>
                </a:solidFill>
              </a:rPr>
              <a:t>Squid </a:t>
            </a:r>
            <a:r>
              <a:rPr lang="en-US" dirty="0" err="1" smtClean="0">
                <a:solidFill>
                  <a:srgbClr val="FFFFFF"/>
                </a:solidFill>
              </a:rPr>
              <a:t>statolith</a:t>
            </a:r>
            <a:endParaRPr lang="en-US" dirty="0">
              <a:solidFill>
                <a:srgbClr val="FFFFFF"/>
              </a:solidFill>
            </a:endParaRPr>
          </a:p>
        </p:txBody>
      </p:sp>
      <p:cxnSp>
        <p:nvCxnSpPr>
          <p:cNvPr id="3" name="Straight Connector 2"/>
          <p:cNvCxnSpPr/>
          <p:nvPr/>
        </p:nvCxnSpPr>
        <p:spPr>
          <a:xfrm flipV="1">
            <a:off x="7025450" y="3941046"/>
            <a:ext cx="1163025" cy="12096"/>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19249" y="4666767"/>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cxnSp>
        <p:nvCxnSpPr>
          <p:cNvPr id="13" name="Straight Connector 12"/>
          <p:cNvCxnSpPr/>
          <p:nvPr/>
        </p:nvCxnSpPr>
        <p:spPr>
          <a:xfrm flipV="1">
            <a:off x="2946400" y="3055253"/>
            <a:ext cx="1463524" cy="12096"/>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672697" y="3065351"/>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cxnSp>
        <p:nvCxnSpPr>
          <p:cNvPr id="15" name="Straight Connector 14"/>
          <p:cNvCxnSpPr/>
          <p:nvPr/>
        </p:nvCxnSpPr>
        <p:spPr>
          <a:xfrm flipV="1">
            <a:off x="4688116" y="4651829"/>
            <a:ext cx="1463524" cy="12096"/>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019978" y="4011399"/>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cxnSp>
        <p:nvCxnSpPr>
          <p:cNvPr id="17" name="Straight Connector 16"/>
          <p:cNvCxnSpPr>
            <a:endCxn id="16" idx="0"/>
          </p:cNvCxnSpPr>
          <p:nvPr/>
        </p:nvCxnSpPr>
        <p:spPr>
          <a:xfrm>
            <a:off x="288216" y="3994828"/>
            <a:ext cx="1130613" cy="16571"/>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427058" y="3916856"/>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spTree>
    <p:extLst>
      <p:ext uri="{BB962C8B-B14F-4D97-AF65-F5344CB8AC3E}">
        <p14:creationId xmlns:p14="http://schemas.microsoft.com/office/powerpoint/2010/main" val="374798187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3" y="1545722"/>
            <a:ext cx="5631208" cy="4572000"/>
          </a:xfrm>
        </p:spPr>
        <p:txBody>
          <a:bodyPr>
            <a:normAutofit/>
          </a:bodyPr>
          <a:lstStyle/>
          <a:p>
            <a:endParaRPr lang="en-US" dirty="0" smtClean="0"/>
          </a:p>
          <a:p>
            <a:endParaRPr lang="en-US" dirty="0" smtClean="0"/>
          </a:p>
          <a:p>
            <a:pPr marL="274320" lvl="1" indent="0">
              <a:buNone/>
            </a:pPr>
            <a:endParaRPr lang="en-US" dirty="0" smtClean="0">
              <a:solidFill>
                <a:srgbClr val="404040"/>
              </a:solidFill>
            </a:endParaRPr>
          </a:p>
        </p:txBody>
      </p:sp>
      <p:sp>
        <p:nvSpPr>
          <p:cNvPr id="3" name="Title 2"/>
          <p:cNvSpPr>
            <a:spLocks noGrp="1"/>
          </p:cNvSpPr>
          <p:nvPr>
            <p:ph type="title"/>
          </p:nvPr>
        </p:nvSpPr>
        <p:spPr/>
        <p:txBody>
          <a:bodyPr>
            <a:noAutofit/>
          </a:bodyPr>
          <a:lstStyle/>
          <a:p>
            <a:endParaRPr lang="en-US" sz="28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Rectangle 6"/>
          <p:cNvSpPr/>
          <p:nvPr/>
        </p:nvSpPr>
        <p:spPr>
          <a:xfrm>
            <a:off x="3542337" y="2644260"/>
            <a:ext cx="1564025" cy="369332"/>
          </a:xfrm>
          <a:prstGeom prst="rect">
            <a:avLst/>
          </a:prstGeom>
        </p:spPr>
        <p:txBody>
          <a:bodyPr wrap="none">
            <a:spAutoFit/>
          </a:bodyPr>
          <a:lstStyle/>
          <a:p>
            <a:r>
              <a:rPr lang="en-US" dirty="0" err="1"/>
              <a:t>Bseminuda_t</a:t>
            </a:r>
            <a:endParaRPr lang="en-US" dirty="0"/>
          </a:p>
        </p:txBody>
      </p:sp>
      <p:pic>
        <p:nvPicPr>
          <p:cNvPr id="8" name="Picture 7" descr="Bseminuda_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1031" y="0"/>
            <a:ext cx="6172200" cy="6858000"/>
          </a:xfrm>
          <a:prstGeom prst="rect">
            <a:avLst/>
          </a:prstGeom>
        </p:spPr>
      </p:pic>
      <p:sp>
        <p:nvSpPr>
          <p:cNvPr id="9" name="TextBox 8"/>
          <p:cNvSpPr txBox="1"/>
          <p:nvPr/>
        </p:nvSpPr>
        <p:spPr>
          <a:xfrm>
            <a:off x="2255812" y="6390808"/>
            <a:ext cx="779994" cy="307777"/>
          </a:xfrm>
          <a:prstGeom prst="rect">
            <a:avLst/>
          </a:prstGeom>
          <a:noFill/>
        </p:spPr>
        <p:txBody>
          <a:bodyPr wrap="none" rtlCol="0">
            <a:spAutoFit/>
          </a:bodyPr>
          <a:lstStyle/>
          <a:p>
            <a:r>
              <a:rPr lang="en-US" sz="1400" dirty="0" smtClean="0">
                <a:solidFill>
                  <a:schemeClr val="bg1"/>
                </a:solidFill>
              </a:rPr>
              <a:t>0.1 mm</a:t>
            </a:r>
            <a:endParaRPr lang="en-US" sz="1400" dirty="0">
              <a:solidFill>
                <a:schemeClr val="bg1"/>
              </a:solidFill>
            </a:endParaRPr>
          </a:p>
        </p:txBody>
      </p:sp>
      <p:cxnSp>
        <p:nvCxnSpPr>
          <p:cNvPr id="10" name="Straight Connector 9"/>
          <p:cNvCxnSpPr/>
          <p:nvPr/>
        </p:nvCxnSpPr>
        <p:spPr>
          <a:xfrm>
            <a:off x="2255812" y="6247853"/>
            <a:ext cx="2264127" cy="0"/>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699019" y="819273"/>
            <a:ext cx="2577749" cy="1354217"/>
          </a:xfrm>
          <a:prstGeom prst="rect">
            <a:avLst/>
          </a:prstGeom>
          <a:noFill/>
        </p:spPr>
        <p:txBody>
          <a:bodyPr wrap="none" rtlCol="0">
            <a:spAutoFit/>
          </a:bodyPr>
          <a:lstStyle/>
          <a:p>
            <a:pPr algn="ctr"/>
            <a:r>
              <a:rPr lang="en-US" sz="3200" dirty="0">
                <a:solidFill>
                  <a:srgbClr val="FFFFFF"/>
                </a:solidFill>
              </a:rPr>
              <a:t>Foraminifera </a:t>
            </a:r>
            <a:endParaRPr lang="en-US" sz="3200" dirty="0" smtClean="0">
              <a:solidFill>
                <a:srgbClr val="FFFFFF"/>
              </a:solidFill>
            </a:endParaRPr>
          </a:p>
          <a:p>
            <a:pPr algn="ctr"/>
            <a:r>
              <a:rPr lang="en-US" sz="3200" dirty="0" smtClean="0">
                <a:solidFill>
                  <a:srgbClr val="FFFFFF"/>
                </a:solidFill>
              </a:rPr>
              <a:t>shells</a:t>
            </a:r>
            <a:endParaRPr lang="en-US" sz="3200" dirty="0">
              <a:solidFill>
                <a:srgbClr val="FFFFFF"/>
              </a:solidFill>
            </a:endParaRPr>
          </a:p>
          <a:p>
            <a:endParaRPr lang="en-US" dirty="0"/>
          </a:p>
        </p:txBody>
      </p:sp>
    </p:spTree>
    <p:extLst>
      <p:ext uri="{BB962C8B-B14F-4D97-AF65-F5344CB8AC3E}">
        <p14:creationId xmlns:p14="http://schemas.microsoft.com/office/powerpoint/2010/main" val="27334210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176647" cy="707886"/>
          </a:xfrm>
          <a:prstGeom prst="rect">
            <a:avLst/>
          </a:prstGeom>
          <a:noFill/>
        </p:spPr>
        <p:txBody>
          <a:bodyPr wrap="none" rtlCol="0">
            <a:spAutoFit/>
          </a:bodyPr>
          <a:lstStyle/>
          <a:p>
            <a:r>
              <a:rPr lang="en-US" sz="4000" dirty="0" smtClean="0"/>
              <a:t>Methods</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88A1AD"/>
                </a:solidFill>
              </a:rPr>
              <a:t>Collect Sediment Cores</a:t>
            </a:r>
          </a:p>
          <a:p>
            <a:pPr marL="0" indent="0" algn="ctr">
              <a:buNone/>
            </a:pPr>
            <a:endParaRPr lang="en-US" dirty="0" smtClean="0">
              <a:solidFill>
                <a:srgbClr val="88A1AD"/>
              </a:solidFill>
            </a:endParaRPr>
          </a:p>
          <a:p>
            <a:pPr marL="0" indent="0" algn="ctr">
              <a:buNone/>
            </a:pPr>
            <a:endParaRPr lang="en-US" dirty="0" smtClean="0">
              <a:solidFill>
                <a:srgbClr val="88A1AD"/>
              </a:solidFill>
            </a:endParaRPr>
          </a:p>
          <a:p>
            <a:pPr marL="0" indent="0" algn="ctr">
              <a:buNone/>
            </a:pPr>
            <a:r>
              <a:rPr lang="en-US" dirty="0" smtClean="0">
                <a:solidFill>
                  <a:srgbClr val="88A1AD"/>
                </a:solidFill>
              </a:rPr>
              <a:t>“Date” the Sediment Increments</a:t>
            </a:r>
          </a:p>
          <a:p>
            <a:pPr marL="0" indent="0" algn="ctr">
              <a:buNone/>
            </a:pPr>
            <a:endParaRPr lang="en-US" dirty="0" smtClean="0">
              <a:solidFill>
                <a:srgbClr val="88A1AD"/>
              </a:solidFill>
            </a:endParaRPr>
          </a:p>
          <a:p>
            <a:pPr marL="0" indent="0" algn="ctr">
              <a:buNone/>
            </a:pPr>
            <a:endParaRPr lang="en-US" dirty="0" smtClean="0">
              <a:solidFill>
                <a:srgbClr val="88A1AD"/>
              </a:solidFill>
            </a:endParaRPr>
          </a:p>
          <a:p>
            <a:pPr marL="0" indent="0" algn="ctr">
              <a:buNone/>
            </a:pPr>
            <a:r>
              <a:rPr lang="en-US" dirty="0" smtClean="0">
                <a:solidFill>
                  <a:srgbClr val="88A1AD"/>
                </a:solidFill>
              </a:rPr>
              <a:t>Weighing and Washing Sediments</a:t>
            </a:r>
          </a:p>
          <a:p>
            <a:pPr marL="0" indent="0">
              <a:buNone/>
            </a:pPr>
            <a:endParaRPr lang="en-US" dirty="0" smtClean="0">
              <a:solidFill>
                <a:srgbClr val="88A1AD"/>
              </a:solidFill>
            </a:endParaRPr>
          </a:p>
          <a:p>
            <a:pPr marL="0" indent="0" algn="ctr">
              <a:buNone/>
            </a:pPr>
            <a:r>
              <a:rPr lang="en-US" dirty="0" smtClean="0">
                <a:solidFill>
                  <a:srgbClr val="88A1AD"/>
                </a:solidFill>
              </a:rPr>
              <a:t>Classify and Count the Fossils</a:t>
            </a:r>
          </a:p>
          <a:p>
            <a:pPr marL="0" indent="0" algn="ctr">
              <a:buNone/>
            </a:pPr>
            <a:endParaRPr lang="en-US" dirty="0" smtClean="0">
              <a:solidFill>
                <a:schemeClr val="tx2">
                  <a:lumMod val="40000"/>
                  <a:lumOff val="60000"/>
                </a:schemeClr>
              </a:solidFill>
            </a:endParaRPr>
          </a:p>
          <a:p>
            <a:pPr marL="0" indent="0" algn="ctr">
              <a:buNone/>
            </a:pPr>
            <a:r>
              <a:rPr lang="en-US" dirty="0" smtClean="0">
                <a:solidFill>
                  <a:srgbClr val="000090"/>
                </a:solidFill>
              </a:rPr>
              <a:t>Construct Time Series </a:t>
            </a:r>
          </a:p>
        </p:txBody>
      </p:sp>
    </p:spTree>
    <p:extLst>
      <p:ext uri="{BB962C8B-B14F-4D97-AF65-F5344CB8AC3E}">
        <p14:creationId xmlns:p14="http://schemas.microsoft.com/office/powerpoint/2010/main" val="30786584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8199" t="2929" r="5509" b="65826"/>
          <a:stretch/>
        </p:blipFill>
        <p:spPr>
          <a:xfrm>
            <a:off x="138048" y="2240769"/>
            <a:ext cx="9005952" cy="2250311"/>
          </a:xfrm>
          <a:prstGeom prst="rect">
            <a:avLst/>
          </a:prstGeom>
        </p:spPr>
      </p:pic>
      <p:sp>
        <p:nvSpPr>
          <p:cNvPr id="3" name="Title 2"/>
          <p:cNvSpPr>
            <a:spLocks noGrp="1"/>
          </p:cNvSpPr>
          <p:nvPr>
            <p:ph type="title"/>
          </p:nvPr>
        </p:nvSpPr>
        <p:spPr>
          <a:xfrm>
            <a:off x="301752" y="228600"/>
            <a:ext cx="8534400" cy="758952"/>
          </a:xfrm>
        </p:spPr>
        <p:txBody>
          <a:bodyPr/>
          <a:lstStyle/>
          <a:p>
            <a:r>
              <a:rPr lang="en-US" dirty="0" smtClean="0"/>
              <a:t>Otolith Time Series</a:t>
            </a:r>
            <a:endParaRPr lang="en-US" dirty="0"/>
          </a:p>
        </p:txBody>
      </p:sp>
    </p:spTree>
    <p:extLst>
      <p:ext uri="{BB962C8B-B14F-4D97-AF65-F5344CB8AC3E}">
        <p14:creationId xmlns:p14="http://schemas.microsoft.com/office/powerpoint/2010/main" val="89011394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p:cNvCxnSpPr/>
          <p:nvPr/>
        </p:nvCxnSpPr>
        <p:spPr>
          <a:xfrm>
            <a:off x="4576720" y="198154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3327676" y="218151"/>
            <a:ext cx="2901004" cy="707886"/>
          </a:xfrm>
          <a:prstGeom prst="rect">
            <a:avLst/>
          </a:prstGeom>
          <a:noFill/>
        </p:spPr>
        <p:txBody>
          <a:bodyPr wrap="none" rtlCol="0">
            <a:spAutoFit/>
          </a:bodyPr>
          <a:lstStyle/>
          <a:p>
            <a:r>
              <a:rPr lang="en-US" sz="4000" dirty="0" smtClean="0"/>
              <a:t>Today’s Lab</a:t>
            </a:r>
            <a:endParaRPr lang="en-US" sz="4000" dirty="0"/>
          </a:p>
        </p:txBody>
      </p:sp>
      <p:cxnSp>
        <p:nvCxnSpPr>
          <p:cNvPr id="16" name="Straight Arrow Connector 15"/>
          <p:cNvCxnSpPr/>
          <p:nvPr/>
        </p:nvCxnSpPr>
        <p:spPr>
          <a:xfrm flipH="1">
            <a:off x="4576712" y="5514900"/>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576728" y="3304176"/>
            <a:ext cx="8" cy="874323"/>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a:off x="4576704" y="4657179"/>
            <a:ext cx="8" cy="513552"/>
          </a:xfrm>
          <a:prstGeom prst="straightConnector1">
            <a:avLst/>
          </a:prstGeom>
          <a:ln w="76200" cmpd="sng">
            <a:solidFill>
              <a:srgbClr val="000090"/>
            </a:solidFill>
            <a:tailEnd type="arrow"/>
          </a:ln>
        </p:spPr>
        <p:style>
          <a:lnRef idx="2">
            <a:schemeClr val="accent1"/>
          </a:lnRef>
          <a:fillRef idx="0">
            <a:schemeClr val="accent1"/>
          </a:fillRef>
          <a:effectRef idx="1">
            <a:schemeClr val="accent1"/>
          </a:effectRef>
          <a:fontRef idx="minor">
            <a:schemeClr val="tx1"/>
          </a:fontRef>
        </p:style>
      </p:cxnSp>
      <p:sp>
        <p:nvSpPr>
          <p:cNvPr id="9" name="Content Placeholder 2"/>
          <p:cNvSpPr>
            <a:spLocks noGrp="1"/>
          </p:cNvSpPr>
          <p:nvPr>
            <p:ph idx="1"/>
          </p:nvPr>
        </p:nvSpPr>
        <p:spPr>
          <a:xfrm>
            <a:off x="467382" y="1488770"/>
            <a:ext cx="8229600" cy="5178279"/>
          </a:xfrm>
          <a:ln>
            <a:noFill/>
          </a:ln>
          <a:effectLst/>
        </p:spPr>
        <p:txBody>
          <a:bodyPr>
            <a:normAutofit lnSpcReduction="10000"/>
          </a:bodyPr>
          <a:lstStyle/>
          <a:p>
            <a:pPr marL="0" indent="0" algn="ctr">
              <a:buNone/>
            </a:pPr>
            <a:r>
              <a:rPr lang="en-US" dirty="0" smtClean="0">
                <a:solidFill>
                  <a:srgbClr val="88A1AD"/>
                </a:solidFill>
              </a:rPr>
              <a:t>Collect Sediment Cores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000090"/>
                </a:solidFill>
              </a:rPr>
              <a:t>“Date” the Sediment Increments</a:t>
            </a:r>
          </a:p>
          <a:p>
            <a:pPr marL="0" indent="0" algn="ctr">
              <a:buNone/>
            </a:pPr>
            <a:endParaRPr lang="en-US" dirty="0" smtClean="0">
              <a:solidFill>
                <a:srgbClr val="000090"/>
              </a:solidFill>
            </a:endParaRPr>
          </a:p>
          <a:p>
            <a:pPr marL="0" indent="0" algn="ctr">
              <a:buNone/>
            </a:pPr>
            <a:endParaRPr lang="en-US" dirty="0" smtClean="0">
              <a:solidFill>
                <a:srgbClr val="000090"/>
              </a:solidFill>
            </a:endParaRPr>
          </a:p>
          <a:p>
            <a:pPr marL="0" indent="0" algn="ctr">
              <a:buNone/>
            </a:pPr>
            <a:r>
              <a:rPr lang="en-US" dirty="0" smtClean="0">
                <a:solidFill>
                  <a:srgbClr val="000090"/>
                </a:solidFill>
              </a:rPr>
              <a:t>Weighing and Washing Sediments</a:t>
            </a:r>
          </a:p>
          <a:p>
            <a:pPr marL="0" indent="0">
              <a:buNone/>
            </a:pPr>
            <a:endParaRPr lang="en-US" dirty="0" smtClean="0">
              <a:solidFill>
                <a:schemeClr val="tx2">
                  <a:lumMod val="40000"/>
                  <a:lumOff val="60000"/>
                </a:schemeClr>
              </a:solidFill>
            </a:endParaRPr>
          </a:p>
          <a:p>
            <a:pPr marL="0" indent="0" algn="ctr">
              <a:buNone/>
            </a:pPr>
            <a:r>
              <a:rPr lang="en-US" dirty="0" smtClean="0">
                <a:solidFill>
                  <a:srgbClr val="000090"/>
                </a:solidFill>
              </a:rPr>
              <a:t>Classify and Count the Fossils</a:t>
            </a:r>
          </a:p>
          <a:p>
            <a:pPr marL="0" indent="0" algn="ctr">
              <a:buNone/>
            </a:pPr>
            <a:endParaRPr lang="en-US" dirty="0" smtClean="0">
              <a:solidFill>
                <a:schemeClr val="tx2">
                  <a:lumMod val="40000"/>
                  <a:lumOff val="60000"/>
                </a:schemeClr>
              </a:solidFill>
            </a:endParaRPr>
          </a:p>
          <a:p>
            <a:pPr marL="0" indent="0" algn="ctr">
              <a:buNone/>
            </a:pPr>
            <a:r>
              <a:rPr lang="en-US" dirty="0" smtClean="0">
                <a:solidFill>
                  <a:srgbClr val="88A1AD"/>
                </a:solidFill>
              </a:rPr>
              <a:t>Construct Time Series </a:t>
            </a:r>
          </a:p>
        </p:txBody>
      </p:sp>
    </p:spTree>
    <p:extLst>
      <p:ext uri="{BB962C8B-B14F-4D97-AF65-F5344CB8AC3E}">
        <p14:creationId xmlns:p14="http://schemas.microsoft.com/office/powerpoint/2010/main" val="71913397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429154" cy="4572000"/>
          </a:xfrm>
        </p:spPr>
        <p:txBody>
          <a:bodyPr>
            <a:normAutofit/>
          </a:bodyPr>
          <a:lstStyle/>
          <a:p>
            <a:pPr marL="731520" lvl="1" indent="-457200">
              <a:buAutoNum type="arabicPeriod"/>
            </a:pPr>
            <a:r>
              <a:rPr lang="en-US" dirty="0" smtClean="0">
                <a:solidFill>
                  <a:srgbClr val="404040"/>
                </a:solidFill>
              </a:rPr>
              <a:t>‘</a:t>
            </a:r>
            <a:r>
              <a:rPr lang="en-US" dirty="0">
                <a:solidFill>
                  <a:srgbClr val="404040"/>
                </a:solidFill>
              </a:rPr>
              <a:t>Washing’ station – wash a pinch of sediment through the sieve at the </a:t>
            </a:r>
            <a:r>
              <a:rPr lang="en-US" dirty="0" smtClean="0">
                <a:solidFill>
                  <a:srgbClr val="404040"/>
                </a:solidFill>
              </a:rPr>
              <a:t>sink</a:t>
            </a:r>
            <a:r>
              <a:rPr lang="en-US" dirty="0">
                <a:solidFill>
                  <a:srgbClr val="404040"/>
                </a:solidFill>
              </a:rPr>
              <a:t> </a:t>
            </a:r>
            <a:r>
              <a:rPr lang="en-US" dirty="0" smtClean="0">
                <a:solidFill>
                  <a:srgbClr val="404040"/>
                </a:solidFill>
              </a:rPr>
              <a:t>to obtain the fossils. </a:t>
            </a:r>
          </a:p>
          <a:p>
            <a:pPr marL="731520" lvl="1" indent="-457200">
              <a:buAutoNum type="arabicPeriod"/>
            </a:pPr>
            <a:endParaRPr lang="en-US" dirty="0" smtClean="0">
              <a:solidFill>
                <a:srgbClr val="404040"/>
              </a:solidFill>
            </a:endParaRPr>
          </a:p>
          <a:p>
            <a:pPr marL="731520" lvl="1" indent="-457200">
              <a:buAutoNum type="arabicPeriod"/>
            </a:pPr>
            <a:endParaRPr lang="en-US" dirty="0" smtClean="0">
              <a:solidFill>
                <a:srgbClr val="404040"/>
              </a:solidFill>
            </a:endParaRPr>
          </a:p>
          <a:p>
            <a:pPr marL="731520" lvl="1" indent="-457200">
              <a:buAutoNum type="arabicPeriod"/>
            </a:pPr>
            <a:r>
              <a:rPr lang="en-US" dirty="0">
                <a:solidFill>
                  <a:srgbClr val="404040"/>
                </a:solidFill>
              </a:rPr>
              <a:t>Picking </a:t>
            </a:r>
            <a:r>
              <a:rPr lang="en-US" dirty="0" smtClean="0">
                <a:solidFill>
                  <a:srgbClr val="404040"/>
                </a:solidFill>
              </a:rPr>
              <a:t>fish scales out</a:t>
            </a:r>
            <a:r>
              <a:rPr lang="en-US" dirty="0">
                <a:solidFill>
                  <a:srgbClr val="404040"/>
                </a:solidFill>
              </a:rPr>
              <a:t> </a:t>
            </a:r>
            <a:r>
              <a:rPr lang="en-US" dirty="0" smtClean="0">
                <a:solidFill>
                  <a:srgbClr val="404040"/>
                </a:solidFill>
              </a:rPr>
              <a:t>out of washed sediments. </a:t>
            </a:r>
          </a:p>
          <a:p>
            <a:pPr marL="274320" lvl="1" indent="0">
              <a:buNone/>
            </a:pPr>
            <a:endParaRPr lang="en-US" dirty="0" smtClean="0">
              <a:solidFill>
                <a:srgbClr val="404040"/>
              </a:solidFill>
            </a:endParaRPr>
          </a:p>
          <a:p>
            <a:pPr marL="274320" lvl="1" indent="0">
              <a:buNone/>
            </a:pPr>
            <a:endParaRPr lang="en-US" dirty="0" smtClean="0">
              <a:solidFill>
                <a:srgbClr val="404040"/>
              </a:solidFill>
            </a:endParaRPr>
          </a:p>
          <a:p>
            <a:pPr marL="731520" lvl="1" indent="-457200">
              <a:buAutoNum type="arabicPeriod"/>
            </a:pPr>
            <a:r>
              <a:rPr lang="en-US" dirty="0" smtClean="0">
                <a:solidFill>
                  <a:srgbClr val="404040"/>
                </a:solidFill>
              </a:rPr>
              <a:t>Counting yearly increments (</a:t>
            </a:r>
            <a:r>
              <a:rPr lang="en-US" dirty="0" err="1" smtClean="0">
                <a:solidFill>
                  <a:srgbClr val="404040"/>
                </a:solidFill>
              </a:rPr>
              <a:t>varves</a:t>
            </a:r>
            <a:r>
              <a:rPr lang="en-US" dirty="0" smtClean="0">
                <a:solidFill>
                  <a:srgbClr val="404040"/>
                </a:solidFill>
              </a:rPr>
              <a:t>) in Santa Barbara Core – picture and in the real sediment slab. </a:t>
            </a:r>
          </a:p>
          <a:p>
            <a:pPr marL="731520" lvl="1" indent="-457200">
              <a:buAutoNum type="arabicPeriod"/>
            </a:pPr>
            <a:endParaRPr lang="en-US" dirty="0" smtClean="0">
              <a:solidFill>
                <a:srgbClr val="404040"/>
              </a:solidFill>
            </a:endParaRPr>
          </a:p>
        </p:txBody>
      </p:sp>
      <p:sp>
        <p:nvSpPr>
          <p:cNvPr id="3" name="Title 2"/>
          <p:cNvSpPr>
            <a:spLocks noGrp="1"/>
          </p:cNvSpPr>
          <p:nvPr>
            <p:ph type="title"/>
          </p:nvPr>
        </p:nvSpPr>
        <p:spPr/>
        <p:txBody>
          <a:bodyPr>
            <a:noAutofit/>
          </a:bodyPr>
          <a:lstStyle/>
          <a:p>
            <a:r>
              <a:rPr lang="en-US" sz="2800" dirty="0" smtClean="0"/>
              <a:t>Station Activities: ~10-12 min at each station</a:t>
            </a:r>
            <a:endParaRPr lang="en-US" sz="28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879182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429154" cy="4572000"/>
          </a:xfrm>
        </p:spPr>
        <p:txBody>
          <a:bodyPr>
            <a:normAutofit/>
          </a:bodyPr>
          <a:lstStyle/>
          <a:p>
            <a:pPr marL="731520" lvl="1" indent="-457200">
              <a:buAutoNum type="arabicPeriod"/>
            </a:pPr>
            <a:endParaRPr lang="en-US" dirty="0" smtClean="0">
              <a:solidFill>
                <a:srgbClr val="404040"/>
              </a:solidFill>
            </a:endParaRPr>
          </a:p>
          <a:p>
            <a:pPr marL="274320" lvl="1" indent="0">
              <a:buNone/>
            </a:pPr>
            <a:r>
              <a:rPr lang="en-US" dirty="0" smtClean="0">
                <a:solidFill>
                  <a:srgbClr val="404040"/>
                </a:solidFill>
              </a:rPr>
              <a:t>4. </a:t>
            </a:r>
            <a:r>
              <a:rPr lang="en-US" dirty="0" smtClean="0">
                <a:solidFill>
                  <a:srgbClr val="404040"/>
                </a:solidFill>
              </a:rPr>
              <a:t>Fossil </a:t>
            </a:r>
            <a:r>
              <a:rPr lang="en-US" dirty="0" smtClean="0">
                <a:solidFill>
                  <a:srgbClr val="404040"/>
                </a:solidFill>
              </a:rPr>
              <a:t>Sketching Station: Draw what you see: </a:t>
            </a:r>
            <a:r>
              <a:rPr lang="en-US" dirty="0" err="1">
                <a:solidFill>
                  <a:srgbClr val="404040"/>
                </a:solidFill>
              </a:rPr>
              <a:t>Forams</a:t>
            </a:r>
            <a:r>
              <a:rPr lang="en-US" dirty="0">
                <a:solidFill>
                  <a:srgbClr val="404040"/>
                </a:solidFill>
              </a:rPr>
              <a:t>, Bones, Shells, scales, </a:t>
            </a:r>
            <a:r>
              <a:rPr lang="en-US" dirty="0" smtClean="0">
                <a:solidFill>
                  <a:srgbClr val="404040"/>
                </a:solidFill>
              </a:rPr>
              <a:t>otoliths. you must draw 3 of them. </a:t>
            </a:r>
          </a:p>
          <a:p>
            <a:pPr marL="731520" lvl="1" indent="-457200">
              <a:buAutoNum type="arabicPeriod"/>
            </a:pPr>
            <a:endParaRPr lang="en-US" dirty="0" smtClean="0">
              <a:solidFill>
                <a:srgbClr val="404040"/>
              </a:solidFill>
            </a:endParaRPr>
          </a:p>
          <a:p>
            <a:pPr marL="731520" lvl="1" indent="-457200">
              <a:buAutoNum type="arabicPeriod"/>
            </a:pPr>
            <a:endParaRPr lang="en-US" dirty="0">
              <a:solidFill>
                <a:srgbClr val="404040"/>
              </a:solidFill>
            </a:endParaRPr>
          </a:p>
          <a:p>
            <a:pPr marL="731520" lvl="1" indent="-457200">
              <a:buAutoNum type="arabicPeriod"/>
            </a:pPr>
            <a:endParaRPr lang="en-US" dirty="0" smtClean="0">
              <a:solidFill>
                <a:srgbClr val="404040"/>
              </a:solidFill>
            </a:endParaRPr>
          </a:p>
          <a:p>
            <a:pPr marL="274320" lvl="1" indent="0">
              <a:buNone/>
            </a:pPr>
            <a:r>
              <a:rPr lang="en-US" dirty="0" smtClean="0">
                <a:solidFill>
                  <a:srgbClr val="404040"/>
                </a:solidFill>
              </a:rPr>
              <a:t>5. Identify </a:t>
            </a:r>
            <a:r>
              <a:rPr lang="en-US" dirty="0" smtClean="0">
                <a:solidFill>
                  <a:srgbClr val="404040"/>
                </a:solidFill>
              </a:rPr>
              <a:t>what you sketched using reference notebook.</a:t>
            </a:r>
          </a:p>
        </p:txBody>
      </p:sp>
      <p:sp>
        <p:nvSpPr>
          <p:cNvPr id="3" name="Title 2"/>
          <p:cNvSpPr>
            <a:spLocks noGrp="1"/>
          </p:cNvSpPr>
          <p:nvPr>
            <p:ph type="title"/>
          </p:nvPr>
        </p:nvSpPr>
        <p:spPr/>
        <p:txBody>
          <a:bodyPr>
            <a:noAutofit/>
          </a:bodyPr>
          <a:lstStyle/>
          <a:p>
            <a:r>
              <a:rPr lang="en-US" sz="2800" dirty="0" smtClean="0"/>
              <a:t>Station Activities: ~10-12 min at each station</a:t>
            </a:r>
            <a:endParaRPr lang="en-US" sz="28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33071166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21501</TotalTime>
  <Words>3063</Words>
  <Application>Microsoft Macintosh PowerPoint</Application>
  <PresentationFormat>On-screen Show (4:3)</PresentationFormat>
  <Paragraphs>390</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SCC</vt:lpstr>
      <vt:lpstr>Marine Sediments and Fossils</vt:lpstr>
      <vt:lpstr>Identify A Problem and Create Hypothesis</vt:lpstr>
      <vt:lpstr>Form A Hypothesis</vt:lpstr>
      <vt:lpstr>PowerPoint Presentation</vt:lpstr>
      <vt:lpstr>PowerPoint Presentation</vt:lpstr>
      <vt:lpstr>PowerPoint Presentation</vt:lpstr>
      <vt:lpstr>Sample Collection</vt:lpstr>
      <vt:lpstr>PowerPoint Presentation</vt:lpstr>
      <vt:lpstr>Dating the Sediment Core</vt:lpstr>
      <vt:lpstr>PowerPoint Presentation</vt:lpstr>
      <vt:lpstr>Sample Processing: Weighing and Washing</vt:lpstr>
      <vt:lpstr>PowerPoint Presentation</vt:lpstr>
      <vt:lpstr>Fossil Identification</vt:lpstr>
      <vt:lpstr>PowerPoint Presentation</vt:lpstr>
      <vt:lpstr>PowerPoint Presentation</vt:lpstr>
      <vt:lpstr>PowerPoint Presentation</vt:lpstr>
      <vt:lpstr>Otolith Time Series</vt:lpstr>
      <vt:lpstr>PowerPoint Presentation</vt:lpstr>
      <vt:lpstr>Station Activities: ~10-12 min at each station</vt:lpstr>
      <vt:lpstr>Station Activities: ~10-12 min at each station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William  Jones</cp:lastModifiedBy>
  <cp:revision>148</cp:revision>
  <cp:lastPrinted>2011-07-11T02:33:14Z</cp:lastPrinted>
  <dcterms:created xsi:type="dcterms:W3CDTF">2011-06-23T20:06:11Z</dcterms:created>
  <dcterms:modified xsi:type="dcterms:W3CDTF">2014-07-30T20:10:59Z</dcterms:modified>
</cp:coreProperties>
</file>