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3" r:id="rId3"/>
    <p:sldId id="257" r:id="rId4"/>
    <p:sldId id="258" r:id="rId5"/>
    <p:sldId id="259" r:id="rId6"/>
    <p:sldId id="264" r:id="rId7"/>
    <p:sldId id="265" r:id="rId8"/>
    <p:sldId id="260" r:id="rId9"/>
    <p:sldId id="261" r:id="rId10"/>
    <p:sldId id="26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469" autoAdjust="0"/>
  </p:normalViewPr>
  <p:slideViewPr>
    <p:cSldViewPr snapToGrid="0" snapToObjects="1">
      <p:cViewPr varScale="1">
        <p:scale>
          <a:sx n="78" d="100"/>
          <a:sy n="78" d="100"/>
        </p:scale>
        <p:origin x="-2256"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120CA0-3E86-244B-87CB-9715887A361B}" type="datetimeFigureOut">
              <a:rPr lang="en-US" smtClean="0"/>
              <a:t>7/30/14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75ABE1-59B3-BB4F-A2CD-B61773DCA9DB}" type="slidenum">
              <a:rPr lang="en-US" smtClean="0"/>
              <a:t>‹#›</a:t>
            </a:fld>
            <a:endParaRPr lang="en-US"/>
          </a:p>
        </p:txBody>
      </p:sp>
    </p:spTree>
    <p:extLst>
      <p:ext uri="{BB962C8B-B14F-4D97-AF65-F5344CB8AC3E}">
        <p14:creationId xmlns:p14="http://schemas.microsoft.com/office/powerpoint/2010/main" val="111175150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images </a:t>
            </a:r>
            <a:r>
              <a:rPr lang="en-US" dirty="0" smtClean="0"/>
              <a:t>taken</a:t>
            </a:r>
            <a:r>
              <a:rPr lang="en-US" baseline="0" dirty="0" smtClean="0"/>
              <a:t> by</a:t>
            </a:r>
            <a:r>
              <a:rPr lang="en-US" dirty="0" smtClean="0"/>
              <a:t> </a:t>
            </a:r>
            <a:r>
              <a:rPr lang="en-US" dirty="0" smtClean="0"/>
              <a:t>W.</a:t>
            </a:r>
            <a:r>
              <a:rPr lang="en-US" baseline="0" dirty="0" smtClean="0"/>
              <a:t> Jones, unless otherwise noted. </a:t>
            </a:r>
          </a:p>
          <a:p>
            <a:endParaRPr lang="en-US" baseline="0" dirty="0" smtClean="0"/>
          </a:p>
          <a:p>
            <a:r>
              <a:rPr lang="en-US" baseline="0" dirty="0" smtClean="0"/>
              <a:t>Teacher Note: Print a couple of these guide and put them in a spiral bound note book.  The guide will be used at station 5, where students will attempt to identify the fossils they drew at station 4.  If actual marine fossils are not available for station 4, the teacher can pick out a few of the images in this </a:t>
            </a:r>
            <a:r>
              <a:rPr lang="en-US" baseline="0" dirty="0" err="1" smtClean="0"/>
              <a:t>powerpoint</a:t>
            </a:r>
            <a:r>
              <a:rPr lang="en-US" baseline="0" dirty="0" smtClean="0"/>
              <a:t> and have the students draw them at station 4. </a:t>
            </a:r>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1</a:t>
            </a:fld>
            <a:endParaRPr lang="en-US"/>
          </a:p>
        </p:txBody>
      </p:sp>
    </p:spTree>
    <p:extLst>
      <p:ext uri="{BB962C8B-B14F-4D97-AF65-F5344CB8AC3E}">
        <p14:creationId xmlns:p14="http://schemas.microsoft.com/office/powerpoint/2010/main" val="1182275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Fish scales are transparent</a:t>
            </a:r>
            <a:r>
              <a:rPr lang="en-US" baseline="0" dirty="0" smtClean="0"/>
              <a:t> with a slight gold color.  They also have very find microstructure / rings if viewed under the microscope </a:t>
            </a:r>
            <a:r>
              <a:rPr lang="en-US" baseline="0" dirty="0" smtClean="0"/>
              <a:t>(e.g. bottom </a:t>
            </a:r>
            <a:r>
              <a:rPr lang="en-US" baseline="0" dirty="0" smtClean="0"/>
              <a:t>right). Many of the scales will be broken and fragmented like the one pictured in the top left panel.  The top right shows a whole fish scale. Whole fish scales are typically several mm across (2-3mm). Broken pieces can be very small. </a:t>
            </a:r>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2</a:t>
            </a:fld>
            <a:endParaRPr lang="en-US"/>
          </a:p>
        </p:txBody>
      </p:sp>
    </p:spTree>
    <p:extLst>
      <p:ext uri="{BB962C8B-B14F-4D97-AF65-F5344CB8AC3E}">
        <p14:creationId xmlns:p14="http://schemas.microsoft.com/office/powerpoint/2010/main" val="3299673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beaks are from approximately 6 small</a:t>
            </a:r>
            <a:r>
              <a:rPr lang="en-US" baseline="0" dirty="0" smtClean="0"/>
              <a:t> species of squid found in the California Current Region (e.g., market squid).  They are typically about 1mm long, but can be much larger. </a:t>
            </a:r>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3</a:t>
            </a:fld>
            <a:endParaRPr lang="en-US"/>
          </a:p>
        </p:txBody>
      </p:sp>
    </p:spTree>
    <p:extLst>
      <p:ext uri="{BB962C8B-B14F-4D97-AF65-F5344CB8AC3E}">
        <p14:creationId xmlns:p14="http://schemas.microsoft.com/office/powerpoint/2010/main" val="222412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Statoliths</a:t>
            </a:r>
            <a:r>
              <a:rPr lang="en-US" dirty="0" smtClean="0"/>
              <a:t> function like the otolith of a fish. They are found in the inner ear of squid and help with hearing and movement/balance.  Also</a:t>
            </a:r>
            <a:r>
              <a:rPr lang="en-US" baseline="0" dirty="0" smtClean="0"/>
              <a:t> like otoliths, they are made of aragonite. They are typically about 1mm long. </a:t>
            </a:r>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4</a:t>
            </a:fld>
            <a:endParaRPr lang="en-US"/>
          </a:p>
        </p:txBody>
      </p:sp>
    </p:spTree>
    <p:extLst>
      <p:ext uri="{BB962C8B-B14F-4D97-AF65-F5344CB8AC3E}">
        <p14:creationId xmlns:p14="http://schemas.microsoft.com/office/powerpoint/2010/main" val="1867049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fish bones are present in the Santa Barbara basin. Most are simple spines or fragments.  The more identifiable bone fragments include jaw bones and vertebra (next slide). </a:t>
            </a:r>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5</a:t>
            </a:fld>
            <a:endParaRPr lang="en-US"/>
          </a:p>
        </p:txBody>
      </p:sp>
    </p:spTree>
    <p:extLst>
      <p:ext uri="{BB962C8B-B14F-4D97-AF65-F5344CB8AC3E}">
        <p14:creationId xmlns:p14="http://schemas.microsoft.com/office/powerpoint/2010/main" val="3844356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Fish vertebrae are among</a:t>
            </a:r>
            <a:r>
              <a:rPr lang="en-US" baseline="0" dirty="0" smtClean="0"/>
              <a:t> the most common and easily identified fish bone remains found in the sediments. Other fish bones that are easy to identify include fish jaw bones and fish spines. </a:t>
            </a:r>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6</a:t>
            </a:fld>
            <a:endParaRPr lang="en-US"/>
          </a:p>
        </p:txBody>
      </p:sp>
    </p:spTree>
    <p:extLst>
      <p:ext uri="{BB962C8B-B14F-4D97-AF65-F5344CB8AC3E}">
        <p14:creationId xmlns:p14="http://schemas.microsoft.com/office/powerpoint/2010/main" val="131891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Fish teeth can very greatly in</a:t>
            </a:r>
            <a:r>
              <a:rPr lang="en-US" baseline="0" dirty="0" smtClean="0"/>
              <a:t> size.  Small ones from </a:t>
            </a:r>
            <a:r>
              <a:rPr lang="en-US" baseline="0" dirty="0" err="1" smtClean="0"/>
              <a:t>midwater</a:t>
            </a:r>
            <a:r>
              <a:rPr lang="en-US" baseline="0" dirty="0" smtClean="0"/>
              <a:t> fish can be 100 microns, while larger teeth can be almost 1mm in length. </a:t>
            </a:r>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7</a:t>
            </a:fld>
            <a:endParaRPr lang="en-US"/>
          </a:p>
        </p:txBody>
      </p:sp>
    </p:spTree>
    <p:extLst>
      <p:ext uri="{BB962C8B-B14F-4D97-AF65-F5344CB8AC3E}">
        <p14:creationId xmlns:p14="http://schemas.microsoft.com/office/powerpoint/2010/main" val="467444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a:t>
            </a:r>
            <a:r>
              <a:rPr lang="en-US" baseline="0" dirty="0" smtClean="0"/>
              <a:t> </a:t>
            </a:r>
            <a:r>
              <a:rPr lang="en-US" baseline="0" dirty="0" smtClean="0"/>
              <a:t>fish, </a:t>
            </a:r>
            <a:r>
              <a:rPr lang="en-US" baseline="0" dirty="0" smtClean="0"/>
              <a:t>teeth s</a:t>
            </a:r>
            <a:r>
              <a:rPr lang="en-US" dirty="0" smtClean="0"/>
              <a:t>hark teeth are very</a:t>
            </a:r>
            <a:r>
              <a:rPr lang="en-US" baseline="0" dirty="0" smtClean="0"/>
              <a:t> rare, but very cool to find!  </a:t>
            </a:r>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8</a:t>
            </a:fld>
            <a:endParaRPr lang="en-US"/>
          </a:p>
        </p:txBody>
      </p:sp>
    </p:spTree>
    <p:extLst>
      <p:ext uri="{BB962C8B-B14F-4D97-AF65-F5344CB8AC3E}">
        <p14:creationId xmlns:p14="http://schemas.microsoft.com/office/powerpoint/2010/main" val="65930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Foraminifera shells</a:t>
            </a:r>
            <a:r>
              <a:rPr lang="en-US" baseline="0" dirty="0" smtClean="0"/>
              <a:t> often make up the bulk of the mass of the fossil remains. There are several species, the most common ones shown above. The shells are aragonite and very fragile.  </a:t>
            </a:r>
            <a:r>
              <a:rPr lang="en-US" baseline="0" dirty="0" smtClean="0"/>
              <a:t>Handle </a:t>
            </a:r>
            <a:r>
              <a:rPr lang="en-US" baseline="0" dirty="0" smtClean="0"/>
              <a:t>them </a:t>
            </a:r>
            <a:r>
              <a:rPr lang="en-US" baseline="0" dirty="0" smtClean="0"/>
              <a:t>with care.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975ABE1-59B3-BB4F-A2CD-B61773DCA9DB}" type="slidenum">
              <a:rPr lang="en-US" smtClean="0"/>
              <a:t>9</a:t>
            </a:fld>
            <a:endParaRPr lang="en-US"/>
          </a:p>
        </p:txBody>
      </p:sp>
    </p:spTree>
    <p:extLst>
      <p:ext uri="{BB962C8B-B14F-4D97-AF65-F5344CB8AC3E}">
        <p14:creationId xmlns:p14="http://schemas.microsoft.com/office/powerpoint/2010/main" val="445057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Fish</a:t>
            </a:r>
            <a:r>
              <a:rPr lang="en-US" sz="1200" kern="1200" baseline="0" dirty="0" smtClean="0">
                <a:solidFill>
                  <a:schemeClr val="tx1"/>
                </a:solidFill>
                <a:effectLst/>
                <a:latin typeface="+mn-lt"/>
                <a:ea typeface="+mn-ea"/>
                <a:cs typeface="+mn-cs"/>
              </a:rPr>
              <a:t> otoliths (more info on otoliths in the next lesson) are aragonite protein structures used for hearing and balance in fish (like our inner ear).   The shape is species specific, so the species of fish can be identified based on the shape of the otolith (assuming the otolith is not altered from degradation processes).  Pictured above are the five most common groups of fish otoliths found in the Santa Barbara Basin </a:t>
            </a:r>
            <a:r>
              <a:rPr lang="en-US" sz="1200" kern="1200" baseline="0" dirty="0" smtClean="0">
                <a:solidFill>
                  <a:schemeClr val="tx1"/>
                </a:solidFill>
                <a:effectLst/>
                <a:latin typeface="+mn-lt"/>
                <a:ea typeface="+mn-ea"/>
                <a:cs typeface="+mn-cs"/>
              </a:rPr>
              <a:t>otoliths (W. Jones, unpublished).  The average size of an otolith found in the sediments of the Santa Barbara Basin is ~300 microns (W. </a:t>
            </a:r>
            <a:r>
              <a:rPr lang="en-US" sz="1200" kern="1200" baseline="0" smtClean="0">
                <a:solidFill>
                  <a:schemeClr val="tx1"/>
                </a:solidFill>
                <a:effectLst/>
                <a:latin typeface="+mn-lt"/>
                <a:ea typeface="+mn-ea"/>
                <a:cs typeface="+mn-cs"/>
              </a:rPr>
              <a:t>Jones, unpublished).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Fish Images – P. Davison.</a:t>
            </a:r>
            <a:r>
              <a:rPr lang="en-US" dirty="0" smtClean="0">
                <a:effectLst/>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effectLst/>
              </a:rPr>
              <a:t>Otolith Images – W.</a:t>
            </a:r>
            <a:r>
              <a:rPr lang="en-US" baseline="0" dirty="0" smtClean="0">
                <a:effectLst/>
              </a:rPr>
              <a:t> Jones</a:t>
            </a:r>
            <a:endParaRPr lang="en-US" dirty="0" smtClean="0"/>
          </a:p>
          <a:p>
            <a:endParaRPr lang="en-US" dirty="0"/>
          </a:p>
        </p:txBody>
      </p:sp>
      <p:sp>
        <p:nvSpPr>
          <p:cNvPr id="4" name="Slide Number Placeholder 3"/>
          <p:cNvSpPr>
            <a:spLocks noGrp="1"/>
          </p:cNvSpPr>
          <p:nvPr>
            <p:ph type="sldNum" sz="quarter" idx="10"/>
          </p:nvPr>
        </p:nvSpPr>
        <p:spPr/>
        <p:txBody>
          <a:bodyPr/>
          <a:lstStyle/>
          <a:p>
            <a:fld id="{DE8BA95C-28DB-1E4D-932D-A51448593B30}" type="slidenum">
              <a:rPr lang="en-US" smtClean="0"/>
              <a:t>10</a:t>
            </a:fld>
            <a:endParaRPr lang="en-US"/>
          </a:p>
        </p:txBody>
      </p:sp>
    </p:spTree>
    <p:extLst>
      <p:ext uri="{BB962C8B-B14F-4D97-AF65-F5344CB8AC3E}">
        <p14:creationId xmlns:p14="http://schemas.microsoft.com/office/powerpoint/2010/main" val="4067588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22AF51-F51F-A146-9B49-AD2D9FDC7B57}" type="datetimeFigureOut">
              <a:rPr lang="en-US" smtClean="0"/>
              <a:t>7/30/14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448808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22AF51-F51F-A146-9B49-AD2D9FDC7B57}" type="datetimeFigureOut">
              <a:rPr lang="en-US" smtClean="0"/>
              <a:t>7/30/14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266266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22AF51-F51F-A146-9B49-AD2D9FDC7B57}" type="datetimeFigureOut">
              <a:rPr lang="en-US" smtClean="0"/>
              <a:t>7/30/14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4158798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22AF51-F51F-A146-9B49-AD2D9FDC7B57}" type="datetimeFigureOut">
              <a:rPr lang="en-US" smtClean="0"/>
              <a:t>7/30/14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3141650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22AF51-F51F-A146-9B49-AD2D9FDC7B57}" type="datetimeFigureOut">
              <a:rPr lang="en-US" smtClean="0"/>
              <a:t>7/30/14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190672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22AF51-F51F-A146-9B49-AD2D9FDC7B57}" type="datetimeFigureOut">
              <a:rPr lang="en-US" smtClean="0"/>
              <a:t>7/30/14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3726076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2AF51-F51F-A146-9B49-AD2D9FDC7B57}" type="datetimeFigureOut">
              <a:rPr lang="en-US" smtClean="0"/>
              <a:t>7/30/14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3856306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22AF51-F51F-A146-9B49-AD2D9FDC7B57}" type="datetimeFigureOut">
              <a:rPr lang="en-US" smtClean="0"/>
              <a:t>7/30/14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3625676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22AF51-F51F-A146-9B49-AD2D9FDC7B57}" type="datetimeFigureOut">
              <a:rPr lang="en-US" smtClean="0"/>
              <a:t>7/30/14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3353137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22AF51-F51F-A146-9B49-AD2D9FDC7B57}" type="datetimeFigureOut">
              <a:rPr lang="en-US" smtClean="0"/>
              <a:t>7/30/14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3129827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22AF51-F51F-A146-9B49-AD2D9FDC7B57}" type="datetimeFigureOut">
              <a:rPr lang="en-US" smtClean="0"/>
              <a:t>7/30/14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66D0A8-F9A5-114C-885E-24116488F329}" type="slidenum">
              <a:rPr lang="en-US" smtClean="0"/>
              <a:t>‹#›</a:t>
            </a:fld>
            <a:endParaRPr lang="en-US"/>
          </a:p>
        </p:txBody>
      </p:sp>
    </p:spTree>
    <p:extLst>
      <p:ext uri="{BB962C8B-B14F-4D97-AF65-F5344CB8AC3E}">
        <p14:creationId xmlns:p14="http://schemas.microsoft.com/office/powerpoint/2010/main" val="41337184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22AF51-F51F-A146-9B49-AD2D9FDC7B57}" type="datetimeFigureOut">
              <a:rPr lang="en-US" smtClean="0"/>
              <a:t>7/30/14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66D0A8-F9A5-114C-885E-24116488F329}" type="slidenum">
              <a:rPr lang="en-US" smtClean="0"/>
              <a:t>‹#›</a:t>
            </a:fld>
            <a:endParaRPr lang="en-US"/>
          </a:p>
        </p:txBody>
      </p:sp>
    </p:spTree>
    <p:extLst>
      <p:ext uri="{BB962C8B-B14F-4D97-AF65-F5344CB8AC3E}">
        <p14:creationId xmlns:p14="http://schemas.microsoft.com/office/powerpoint/2010/main" val="2362391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g"/><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16.jp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1" Type="http://schemas.openxmlformats.org/officeDocument/2006/relationships/image" Target="../media/image25.jpeg"/><Relationship Id="rId12"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jpeg"/><Relationship Id="rId10"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Santa Barbara Basin Sediment</a:t>
            </a:r>
            <a:br>
              <a:rPr lang="en-US" dirty="0" smtClean="0"/>
            </a:br>
            <a:r>
              <a:rPr lang="en-US" dirty="0" smtClean="0"/>
              <a:t>Reference Fossil Photographs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97464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KC1.1-69.25x.scale.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074" y="649582"/>
            <a:ext cx="3548610" cy="2661458"/>
          </a:xfrm>
          <a:prstGeom prst="rect">
            <a:avLst/>
          </a:prstGeom>
        </p:spPr>
      </p:pic>
      <p:pic>
        <p:nvPicPr>
          <p:cNvPr id="7" name="Picture 6" descr="KC-1.scal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074" y="3788521"/>
            <a:ext cx="3449918" cy="2587439"/>
          </a:xfrm>
          <a:prstGeom prst="rect">
            <a:avLst/>
          </a:prstGeom>
        </p:spPr>
      </p:pic>
      <p:sp>
        <p:nvSpPr>
          <p:cNvPr id="2" name="Title 1"/>
          <p:cNvSpPr>
            <a:spLocks noGrp="1"/>
          </p:cNvSpPr>
          <p:nvPr>
            <p:ph type="title"/>
          </p:nvPr>
        </p:nvSpPr>
        <p:spPr>
          <a:xfrm>
            <a:off x="745728" y="155671"/>
            <a:ext cx="8229600" cy="1143000"/>
          </a:xfrm>
        </p:spPr>
        <p:txBody>
          <a:bodyPr>
            <a:normAutofit fontScale="90000"/>
          </a:bodyPr>
          <a:lstStyle/>
          <a:p>
            <a:r>
              <a:rPr lang="en-US" dirty="0" smtClean="0"/>
              <a:t>Fish </a:t>
            </a:r>
            <a:br>
              <a:rPr lang="en-US" dirty="0" smtClean="0"/>
            </a:br>
            <a:r>
              <a:rPr lang="en-US" dirty="0" smtClean="0"/>
              <a:t>Scales</a:t>
            </a:r>
            <a:endParaRPr lang="en-US" dirty="0"/>
          </a:p>
        </p:txBody>
      </p:sp>
      <p:pic>
        <p:nvPicPr>
          <p:cNvPr id="8" name="Picture 7" descr="KC1.1-114.25x.scal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4953" y="3369692"/>
            <a:ext cx="4110081" cy="3082561"/>
          </a:xfrm>
          <a:prstGeom prst="rect">
            <a:avLst/>
          </a:prstGeom>
        </p:spPr>
      </p:pic>
      <p:pic>
        <p:nvPicPr>
          <p:cNvPr id="9" name="Picture 8" descr="Screen Shot 2014-07-22 at 2.08.53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2756" y="649582"/>
            <a:ext cx="2397643" cy="2556700"/>
          </a:xfrm>
          <a:prstGeom prst="rect">
            <a:avLst/>
          </a:prstGeom>
        </p:spPr>
      </p:pic>
    </p:spTree>
    <p:extLst>
      <p:ext uri="{BB962C8B-B14F-4D97-AF65-F5344CB8AC3E}">
        <p14:creationId xmlns:p14="http://schemas.microsoft.com/office/powerpoint/2010/main" val="3279332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rot="5400000">
            <a:off x="3416386" y="547281"/>
            <a:ext cx="6858463" cy="5763904"/>
          </a:xfrm>
          <a:prstGeom prst="rect">
            <a:avLst/>
          </a:prstGeom>
        </p:spPr>
      </p:pic>
      <p:sp>
        <p:nvSpPr>
          <p:cNvPr id="5" name="TextBox 4"/>
          <p:cNvSpPr txBox="1"/>
          <p:nvPr/>
        </p:nvSpPr>
        <p:spPr>
          <a:xfrm>
            <a:off x="6035860" y="238961"/>
            <a:ext cx="2156346" cy="523220"/>
          </a:xfrm>
          <a:prstGeom prst="rect">
            <a:avLst/>
          </a:prstGeom>
          <a:noFill/>
        </p:spPr>
        <p:txBody>
          <a:bodyPr wrap="square" rtlCol="0">
            <a:spAutoFit/>
          </a:bodyPr>
          <a:lstStyle/>
          <a:p>
            <a:r>
              <a:rPr lang="en-US" sz="2800" dirty="0" smtClean="0">
                <a:solidFill>
                  <a:schemeClr val="bg1"/>
                </a:solidFill>
              </a:rPr>
              <a:t>Squid Beak</a:t>
            </a:r>
            <a:endParaRPr lang="en-US" sz="2800" dirty="0">
              <a:solidFill>
                <a:schemeClr val="bg1"/>
              </a:solidFill>
            </a:endParaRPr>
          </a:p>
        </p:txBody>
      </p:sp>
      <p:pic>
        <p:nvPicPr>
          <p:cNvPr id="6" name="Picture 5" descr="KC1.1-69.25x.beak.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278865" cy="3209149"/>
          </a:xfrm>
          <a:prstGeom prst="rect">
            <a:avLst/>
          </a:prstGeom>
        </p:spPr>
      </p:pic>
      <p:pic>
        <p:nvPicPr>
          <p:cNvPr id="7" name="Picture 6" descr="KC1.2-25.25x.beak.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50624"/>
            <a:ext cx="4943167" cy="3707375"/>
          </a:xfrm>
          <a:prstGeom prst="rect">
            <a:avLst/>
          </a:prstGeom>
        </p:spPr>
      </p:pic>
      <p:cxnSp>
        <p:nvCxnSpPr>
          <p:cNvPr id="8" name="Straight Connector 7"/>
          <p:cNvCxnSpPr/>
          <p:nvPr/>
        </p:nvCxnSpPr>
        <p:spPr>
          <a:xfrm flipV="1">
            <a:off x="7433733" y="6323386"/>
            <a:ext cx="1649792" cy="10098"/>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8346298" y="6333484"/>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cxnSp>
        <p:nvCxnSpPr>
          <p:cNvPr id="10" name="Straight Connector 9"/>
          <p:cNvCxnSpPr/>
          <p:nvPr/>
        </p:nvCxnSpPr>
        <p:spPr>
          <a:xfrm flipV="1">
            <a:off x="3345251" y="6353812"/>
            <a:ext cx="1463524" cy="12096"/>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071548" y="6363910"/>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cxnSp>
        <p:nvCxnSpPr>
          <p:cNvPr id="12" name="Straight Connector 11"/>
          <p:cNvCxnSpPr/>
          <p:nvPr/>
        </p:nvCxnSpPr>
        <p:spPr>
          <a:xfrm flipV="1">
            <a:off x="135467" y="227283"/>
            <a:ext cx="1463524" cy="12096"/>
          </a:xfrm>
          <a:prstGeom prst="line">
            <a:avLst/>
          </a:prstGeom>
          <a:ln w="57150" cmpd="sng">
            <a:solidFill>
              <a:schemeClr val="tx1"/>
            </a:solidFill>
            <a:prstDash val="solid"/>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859586" y="239797"/>
            <a:ext cx="739405" cy="307777"/>
          </a:xfrm>
          <a:prstGeom prst="rect">
            <a:avLst/>
          </a:prstGeom>
          <a:noFill/>
          <a:ln>
            <a:noFill/>
          </a:ln>
        </p:spPr>
        <p:txBody>
          <a:bodyPr wrap="none" rtlCol="0">
            <a:spAutoFit/>
          </a:bodyPr>
          <a:lstStyle/>
          <a:p>
            <a:r>
              <a:rPr lang="en-US" sz="1400" dirty="0" smtClean="0"/>
              <a:t>0.5 mm</a:t>
            </a:r>
            <a:endParaRPr lang="en-US" sz="1400" dirty="0"/>
          </a:p>
        </p:txBody>
      </p:sp>
    </p:spTree>
    <p:extLst>
      <p:ext uri="{BB962C8B-B14F-4D97-AF65-F5344CB8AC3E}">
        <p14:creationId xmlns:p14="http://schemas.microsoft.com/office/powerpoint/2010/main" val="1389957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8124" y="356267"/>
            <a:ext cx="9203616" cy="5718257"/>
          </a:xfrm>
          <a:prstGeom prst="rect">
            <a:avLst/>
          </a:prstGeom>
        </p:spPr>
      </p:pic>
      <p:sp>
        <p:nvSpPr>
          <p:cNvPr id="11" name="TextBox 10"/>
          <p:cNvSpPr txBox="1"/>
          <p:nvPr/>
        </p:nvSpPr>
        <p:spPr>
          <a:xfrm>
            <a:off x="1931164" y="5422406"/>
            <a:ext cx="2898299" cy="646331"/>
          </a:xfrm>
          <a:prstGeom prst="rect">
            <a:avLst/>
          </a:prstGeom>
          <a:noFill/>
        </p:spPr>
        <p:txBody>
          <a:bodyPr wrap="none" rtlCol="0">
            <a:spAutoFit/>
          </a:bodyPr>
          <a:lstStyle/>
          <a:p>
            <a:r>
              <a:rPr lang="en-US" sz="3600" dirty="0" smtClean="0">
                <a:solidFill>
                  <a:srgbClr val="FFFFFF"/>
                </a:solidFill>
              </a:rPr>
              <a:t>Squid </a:t>
            </a:r>
            <a:r>
              <a:rPr lang="en-US" sz="3600" dirty="0" err="1" smtClean="0">
                <a:solidFill>
                  <a:srgbClr val="FFFFFF"/>
                </a:solidFill>
              </a:rPr>
              <a:t>statolith</a:t>
            </a:r>
            <a:endParaRPr lang="en-US" sz="3600" dirty="0">
              <a:solidFill>
                <a:srgbClr val="FFFFFF"/>
              </a:solidFill>
            </a:endParaRPr>
          </a:p>
        </p:txBody>
      </p:sp>
      <p:cxnSp>
        <p:nvCxnSpPr>
          <p:cNvPr id="4" name="Straight Connector 3"/>
          <p:cNvCxnSpPr/>
          <p:nvPr/>
        </p:nvCxnSpPr>
        <p:spPr>
          <a:xfrm flipV="1">
            <a:off x="220898" y="680166"/>
            <a:ext cx="2217502" cy="1998"/>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947195" y="680166"/>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spTree>
    <p:extLst>
      <p:ext uri="{BB962C8B-B14F-4D97-AF65-F5344CB8AC3E}">
        <p14:creationId xmlns:p14="http://schemas.microsoft.com/office/powerpoint/2010/main" val="179797201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164" y="1020954"/>
            <a:ext cx="9144000" cy="4748156"/>
          </a:xfrm>
          <a:prstGeom prst="rect">
            <a:avLst/>
          </a:prstGeom>
        </p:spPr>
      </p:pic>
      <p:sp>
        <p:nvSpPr>
          <p:cNvPr id="5" name="TextBox 4"/>
          <p:cNvSpPr txBox="1"/>
          <p:nvPr/>
        </p:nvSpPr>
        <p:spPr>
          <a:xfrm>
            <a:off x="6408924" y="4942569"/>
            <a:ext cx="2986931" cy="584776"/>
          </a:xfrm>
          <a:prstGeom prst="rect">
            <a:avLst/>
          </a:prstGeom>
          <a:noFill/>
        </p:spPr>
        <p:txBody>
          <a:bodyPr wrap="square" rtlCol="0">
            <a:spAutoFit/>
          </a:bodyPr>
          <a:lstStyle/>
          <a:p>
            <a:r>
              <a:rPr lang="en-US" sz="3200" dirty="0" smtClean="0">
                <a:solidFill>
                  <a:srgbClr val="FFFFFF"/>
                </a:solidFill>
              </a:rPr>
              <a:t>Fish jaw</a:t>
            </a:r>
            <a:endParaRPr lang="en-US" sz="3200" dirty="0">
              <a:solidFill>
                <a:srgbClr val="FFFFFF"/>
              </a:solidFill>
            </a:endParaRPr>
          </a:p>
        </p:txBody>
      </p:sp>
      <p:cxnSp>
        <p:nvCxnSpPr>
          <p:cNvPr id="6" name="Straight Connector 5"/>
          <p:cNvCxnSpPr/>
          <p:nvPr/>
        </p:nvCxnSpPr>
        <p:spPr>
          <a:xfrm flipV="1">
            <a:off x="321733" y="1277253"/>
            <a:ext cx="3115734" cy="12096"/>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048030" y="1287351"/>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spTree>
    <p:extLst>
      <p:ext uri="{BB962C8B-B14F-4D97-AF65-F5344CB8AC3E}">
        <p14:creationId xmlns:p14="http://schemas.microsoft.com/office/powerpoint/2010/main" val="2363570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0192"/>
            <a:ext cx="8229600" cy="1143000"/>
          </a:xfrm>
        </p:spPr>
        <p:txBody>
          <a:bodyPr/>
          <a:lstStyle/>
          <a:p>
            <a:r>
              <a:rPr lang="en-US" dirty="0" smtClean="0"/>
              <a:t>Fish Vertebrae</a:t>
            </a:r>
            <a:endParaRPr lang="en-US" dirty="0"/>
          </a:p>
        </p:txBody>
      </p:sp>
      <p:pic>
        <p:nvPicPr>
          <p:cNvPr id="8" name="Picture 7" descr="KC1.1-64.25x.ver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249" y="1194483"/>
            <a:ext cx="6787211" cy="5090408"/>
          </a:xfrm>
          <a:prstGeom prst="rect">
            <a:avLst/>
          </a:prstGeom>
        </p:spPr>
      </p:pic>
      <p:cxnSp>
        <p:nvCxnSpPr>
          <p:cNvPr id="4" name="Straight Connector 3"/>
          <p:cNvCxnSpPr/>
          <p:nvPr/>
        </p:nvCxnSpPr>
        <p:spPr>
          <a:xfrm>
            <a:off x="1236133" y="5658149"/>
            <a:ext cx="2794000" cy="0"/>
          </a:xfrm>
          <a:prstGeom prst="line">
            <a:avLst/>
          </a:prstGeom>
          <a:ln w="57150" cmpd="sng">
            <a:solidFill>
              <a:schemeClr val="tx1"/>
            </a:solidFill>
            <a:prstDash val="soli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962430" y="5656151"/>
            <a:ext cx="739405" cy="307777"/>
          </a:xfrm>
          <a:prstGeom prst="rect">
            <a:avLst/>
          </a:prstGeom>
          <a:noFill/>
        </p:spPr>
        <p:txBody>
          <a:bodyPr wrap="none" rtlCol="0">
            <a:spAutoFit/>
          </a:bodyPr>
          <a:lstStyle/>
          <a:p>
            <a:r>
              <a:rPr lang="en-US" sz="1400" dirty="0" smtClean="0">
                <a:solidFill>
                  <a:srgbClr val="000000"/>
                </a:solidFill>
              </a:rPr>
              <a:t>0.5 mm</a:t>
            </a:r>
            <a:endParaRPr lang="en-US" sz="1400" dirty="0">
              <a:solidFill>
                <a:srgbClr val="000000"/>
              </a:solidFill>
            </a:endParaRPr>
          </a:p>
        </p:txBody>
      </p:sp>
    </p:spTree>
    <p:extLst>
      <p:ext uri="{BB962C8B-B14F-4D97-AF65-F5344CB8AC3E}">
        <p14:creationId xmlns:p14="http://schemas.microsoft.com/office/powerpoint/2010/main" val="983041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C1.1-47.25x.toot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r>
              <a:rPr lang="en-US" dirty="0" smtClean="0"/>
              <a:t>Fish Tooth</a:t>
            </a:r>
            <a:endParaRPr lang="en-US" dirty="0"/>
          </a:p>
        </p:txBody>
      </p:sp>
      <p:cxnSp>
        <p:nvCxnSpPr>
          <p:cNvPr id="5" name="Straight Connector 4"/>
          <p:cNvCxnSpPr/>
          <p:nvPr/>
        </p:nvCxnSpPr>
        <p:spPr>
          <a:xfrm>
            <a:off x="1354667" y="6187919"/>
            <a:ext cx="7694192" cy="0"/>
          </a:xfrm>
          <a:prstGeom prst="line">
            <a:avLst/>
          </a:prstGeom>
          <a:ln w="57150" cmpd="sng">
            <a:solidFill>
              <a:srgbClr val="000000"/>
            </a:solidFill>
            <a:prstDash val="solid"/>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8317097" y="6367351"/>
            <a:ext cx="739405" cy="307777"/>
          </a:xfrm>
          <a:prstGeom prst="rect">
            <a:avLst/>
          </a:prstGeom>
          <a:noFill/>
        </p:spPr>
        <p:txBody>
          <a:bodyPr wrap="none" rtlCol="0">
            <a:spAutoFit/>
          </a:bodyPr>
          <a:lstStyle/>
          <a:p>
            <a:r>
              <a:rPr lang="en-US" sz="1400" dirty="0" smtClean="0">
                <a:solidFill>
                  <a:srgbClr val="000000"/>
                </a:solidFill>
              </a:rPr>
              <a:t>0.5 mm</a:t>
            </a:r>
            <a:endParaRPr lang="en-US" sz="1400" dirty="0">
              <a:solidFill>
                <a:srgbClr val="000000"/>
              </a:solidFill>
            </a:endParaRPr>
          </a:p>
        </p:txBody>
      </p:sp>
    </p:spTree>
    <p:extLst>
      <p:ext uri="{BB962C8B-B14F-4D97-AF65-F5344CB8AC3E}">
        <p14:creationId xmlns:p14="http://schemas.microsoft.com/office/powerpoint/2010/main" val="4143996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57416"/>
            <a:ext cx="9175902" cy="6279556"/>
          </a:xfrm>
          <a:prstGeom prst="rect">
            <a:avLst/>
          </a:prstGeom>
        </p:spPr>
      </p:pic>
      <p:sp>
        <p:nvSpPr>
          <p:cNvPr id="5" name="TextBox 4"/>
          <p:cNvSpPr txBox="1"/>
          <p:nvPr/>
        </p:nvSpPr>
        <p:spPr>
          <a:xfrm>
            <a:off x="252190" y="5773528"/>
            <a:ext cx="2845191" cy="523220"/>
          </a:xfrm>
          <a:prstGeom prst="rect">
            <a:avLst/>
          </a:prstGeom>
          <a:noFill/>
        </p:spPr>
        <p:txBody>
          <a:bodyPr wrap="square" rtlCol="0">
            <a:spAutoFit/>
          </a:bodyPr>
          <a:lstStyle/>
          <a:p>
            <a:r>
              <a:rPr lang="en-US" sz="2800" dirty="0" smtClean="0">
                <a:solidFill>
                  <a:srgbClr val="FFFFFF"/>
                </a:solidFill>
              </a:rPr>
              <a:t>Shark tooth</a:t>
            </a:r>
            <a:endParaRPr lang="en-US" sz="2800" dirty="0">
              <a:solidFill>
                <a:srgbClr val="FFFFFF"/>
              </a:solidFill>
            </a:endParaRPr>
          </a:p>
        </p:txBody>
      </p:sp>
      <p:cxnSp>
        <p:nvCxnSpPr>
          <p:cNvPr id="6" name="Straight Connector 5"/>
          <p:cNvCxnSpPr/>
          <p:nvPr/>
        </p:nvCxnSpPr>
        <p:spPr>
          <a:xfrm flipV="1">
            <a:off x="5858933" y="5978873"/>
            <a:ext cx="3089124" cy="12096"/>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8210830" y="5988971"/>
            <a:ext cx="797702" cy="307777"/>
          </a:xfrm>
          <a:prstGeom prst="rect">
            <a:avLst/>
          </a:prstGeom>
          <a:noFill/>
        </p:spPr>
        <p:txBody>
          <a:bodyPr wrap="none" rtlCol="0">
            <a:spAutoFit/>
          </a:bodyPr>
          <a:lstStyle/>
          <a:p>
            <a:r>
              <a:rPr lang="en-US" sz="1400" dirty="0" smtClean="0">
                <a:solidFill>
                  <a:schemeClr val="bg1"/>
                </a:solidFill>
              </a:rPr>
              <a:t>0.5 mm</a:t>
            </a:r>
            <a:endParaRPr lang="en-US" sz="1400" dirty="0">
              <a:solidFill>
                <a:schemeClr val="bg1"/>
              </a:solidFill>
            </a:endParaRPr>
          </a:p>
        </p:txBody>
      </p:sp>
    </p:spTree>
    <p:extLst>
      <p:ext uri="{BB962C8B-B14F-4D97-AF65-F5344CB8AC3E}">
        <p14:creationId xmlns:p14="http://schemas.microsoft.com/office/powerpoint/2010/main" val="1078659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Foraminifera Shells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Picture 7" descr="nstella2a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752" y="1645055"/>
            <a:ext cx="3160443" cy="2708951"/>
          </a:xfrm>
          <a:prstGeom prst="rect">
            <a:avLst/>
          </a:prstGeom>
        </p:spPr>
      </p:pic>
      <p:pic>
        <p:nvPicPr>
          <p:cNvPr id="9" name="Picture 8" descr="Seckisi_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4440" y="1645055"/>
            <a:ext cx="2590887" cy="1671122"/>
          </a:xfrm>
          <a:prstGeom prst="rect">
            <a:avLst/>
          </a:prstGeom>
        </p:spPr>
      </p:pic>
      <p:pic>
        <p:nvPicPr>
          <p:cNvPr id="10" name="Content Placeholder 7" descr="Ccornutaa_t.jpg"/>
          <p:cNvPicPr>
            <a:picLocks noGrp="1" noChangeAspect="1"/>
          </p:cNvPicPr>
          <p:nvPr>
            <p:ph sz="quarter" idx="1"/>
          </p:nvPr>
        </p:nvPicPr>
        <p:blipFill>
          <a:blip r:embed="rId5">
            <a:extLst>
              <a:ext uri="{28A0092B-C50C-407E-A947-70E740481C1C}">
                <a14:useLocalDpi xmlns:a14="http://schemas.microsoft.com/office/drawing/2010/main" val="0"/>
              </a:ext>
            </a:extLst>
          </a:blip>
          <a:srcRect l="4602" r="4602"/>
          <a:stretch>
            <a:fillRect/>
          </a:stretch>
        </p:blipFill>
        <p:spPr>
          <a:xfrm>
            <a:off x="6435927" y="1645055"/>
            <a:ext cx="2400225" cy="2534891"/>
          </a:xfrm>
        </p:spPr>
      </p:pic>
      <p:pic>
        <p:nvPicPr>
          <p:cNvPr id="11" name="Picture 10" descr="Btenuata_t.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80265" y="4126495"/>
            <a:ext cx="4744778" cy="2270177"/>
          </a:xfrm>
          <a:prstGeom prst="rect">
            <a:avLst/>
          </a:prstGeom>
        </p:spPr>
      </p:pic>
      <p:cxnSp>
        <p:nvCxnSpPr>
          <p:cNvPr id="12" name="Straight Connector 11"/>
          <p:cNvCxnSpPr/>
          <p:nvPr/>
        </p:nvCxnSpPr>
        <p:spPr>
          <a:xfrm>
            <a:off x="2590800" y="1869920"/>
            <a:ext cx="737227" cy="0"/>
          </a:xfrm>
          <a:prstGeom prst="line">
            <a:avLst/>
          </a:prstGeom>
          <a:ln w="57150"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590800" y="1880018"/>
            <a:ext cx="739405" cy="307777"/>
          </a:xfrm>
          <a:prstGeom prst="rect">
            <a:avLst/>
          </a:prstGeom>
          <a:noFill/>
        </p:spPr>
        <p:txBody>
          <a:bodyPr wrap="none" rtlCol="0">
            <a:spAutoFit/>
          </a:bodyPr>
          <a:lstStyle/>
          <a:p>
            <a:r>
              <a:rPr lang="en-US" sz="1400" dirty="0" smtClean="0">
                <a:solidFill>
                  <a:schemeClr val="bg1"/>
                </a:solidFill>
              </a:rPr>
              <a:t>0.1 mm</a:t>
            </a:r>
            <a:endParaRPr lang="en-US" sz="1400" dirty="0">
              <a:solidFill>
                <a:schemeClr val="bg1"/>
              </a:solidFill>
            </a:endParaRPr>
          </a:p>
        </p:txBody>
      </p:sp>
    </p:spTree>
    <p:extLst>
      <p:ext uri="{BB962C8B-B14F-4D97-AF65-F5344CB8AC3E}">
        <p14:creationId xmlns:p14="http://schemas.microsoft.com/office/powerpoint/2010/main" val="301282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p:cNvPicPr>
            <a:picLocks noChangeAspect="1" noChangeArrowheads="1"/>
          </p:cNvPicPr>
          <p:nvPr/>
        </p:nvPicPr>
        <p:blipFill>
          <a:blip r:embed="rId3" cstate="print"/>
          <a:srcRect/>
          <a:stretch>
            <a:fillRect/>
          </a:stretch>
        </p:blipFill>
        <p:spPr bwMode="auto">
          <a:xfrm>
            <a:off x="5259655" y="5594383"/>
            <a:ext cx="3030609" cy="1456266"/>
          </a:xfrm>
          <a:prstGeom prst="rect">
            <a:avLst/>
          </a:prstGeom>
          <a:noFill/>
          <a:ln w="9525">
            <a:noFill/>
            <a:miter lim="800000"/>
            <a:headEnd/>
            <a:tailEnd/>
          </a:ln>
        </p:spPr>
      </p:pic>
      <p:pic>
        <p:nvPicPr>
          <p:cNvPr id="19" name="Picture 3"/>
          <p:cNvPicPr>
            <a:picLocks noChangeAspect="1" noChangeArrowheads="1"/>
          </p:cNvPicPr>
          <p:nvPr/>
        </p:nvPicPr>
        <p:blipFill>
          <a:blip r:embed="rId4" cstate="print"/>
          <a:srcRect/>
          <a:stretch>
            <a:fillRect/>
          </a:stretch>
        </p:blipFill>
        <p:spPr bwMode="auto">
          <a:xfrm>
            <a:off x="5022490" y="2189721"/>
            <a:ext cx="3378949" cy="816456"/>
          </a:xfrm>
          <a:prstGeom prst="rect">
            <a:avLst/>
          </a:prstGeom>
          <a:noFill/>
          <a:ln w="9525">
            <a:noFill/>
            <a:miter lim="800000"/>
            <a:headEnd/>
            <a:tailEnd/>
          </a:ln>
        </p:spPr>
      </p:pic>
      <p:pic>
        <p:nvPicPr>
          <p:cNvPr id="15" name="Picture 14"/>
          <p:cNvPicPr>
            <a:picLocks noChangeAspect="1"/>
          </p:cNvPicPr>
          <p:nvPr/>
        </p:nvPicPr>
        <p:blipFill>
          <a:blip r:embed="rId5"/>
          <a:stretch>
            <a:fillRect/>
          </a:stretch>
        </p:blipFill>
        <p:spPr>
          <a:xfrm>
            <a:off x="5085821" y="3097737"/>
            <a:ext cx="2988936" cy="1272023"/>
          </a:xfrm>
          <a:prstGeom prst="rect">
            <a:avLst/>
          </a:prstGeom>
        </p:spPr>
      </p:pic>
      <p:pic>
        <p:nvPicPr>
          <p:cNvPr id="18" name="Picture 17"/>
          <p:cNvPicPr/>
          <p:nvPr/>
        </p:nvPicPr>
        <p:blipFill>
          <a:blip r:embed="rId6"/>
          <a:srcRect/>
          <a:stretch>
            <a:fillRect/>
          </a:stretch>
        </p:blipFill>
        <p:spPr bwMode="auto">
          <a:xfrm>
            <a:off x="4918629" y="4509733"/>
            <a:ext cx="3579283" cy="1084650"/>
          </a:xfrm>
          <a:prstGeom prst="rect">
            <a:avLst/>
          </a:prstGeom>
          <a:noFill/>
          <a:ln w="9525">
            <a:noFill/>
            <a:miter lim="800000"/>
            <a:headEnd/>
            <a:tailEnd/>
          </a:ln>
        </p:spPr>
      </p:pic>
      <p:sp>
        <p:nvSpPr>
          <p:cNvPr id="2" name="Title 1"/>
          <p:cNvSpPr>
            <a:spLocks noGrp="1"/>
          </p:cNvSpPr>
          <p:nvPr>
            <p:ph type="title"/>
          </p:nvPr>
        </p:nvSpPr>
        <p:spPr>
          <a:xfrm>
            <a:off x="2155442" y="116716"/>
            <a:ext cx="8229600" cy="1143000"/>
          </a:xfrm>
        </p:spPr>
        <p:txBody>
          <a:bodyPr>
            <a:normAutofit/>
          </a:bodyPr>
          <a:lstStyle/>
          <a:p>
            <a:r>
              <a:rPr lang="en-US" sz="2400" dirty="0" smtClean="0">
                <a:solidFill>
                  <a:srgbClr val="000000"/>
                </a:solidFill>
              </a:rPr>
              <a:t>E. </a:t>
            </a:r>
            <a:r>
              <a:rPr lang="en-US" sz="2400" dirty="0" err="1" smtClean="0">
                <a:solidFill>
                  <a:srgbClr val="000000"/>
                </a:solidFill>
              </a:rPr>
              <a:t>Mordax</a:t>
            </a:r>
            <a:r>
              <a:rPr lang="en-US" sz="2800" dirty="0">
                <a:solidFill>
                  <a:srgbClr val="000000"/>
                </a:solidFill>
              </a:rPr>
              <a:t> </a:t>
            </a:r>
            <a:r>
              <a:rPr lang="en-US" sz="2400" dirty="0" smtClean="0">
                <a:solidFill>
                  <a:srgbClr val="000000"/>
                </a:solidFill>
              </a:rPr>
              <a:t>(Anchovy)</a:t>
            </a:r>
            <a:endParaRPr lang="en-US" sz="1600" dirty="0">
              <a:solidFill>
                <a:srgbClr val="000000"/>
              </a:solidFill>
            </a:endParaRPr>
          </a:p>
        </p:txBody>
      </p:sp>
      <p:sp>
        <p:nvSpPr>
          <p:cNvPr id="7" name="Title 1"/>
          <p:cNvSpPr txBox="1">
            <a:spLocks/>
          </p:cNvSpPr>
          <p:nvPr/>
        </p:nvSpPr>
        <p:spPr>
          <a:xfrm>
            <a:off x="2549577" y="1473179"/>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err="1" smtClean="0">
                <a:solidFill>
                  <a:srgbClr val="000000"/>
                </a:solidFill>
              </a:rPr>
              <a:t>Bathylagidae</a:t>
            </a:r>
            <a:r>
              <a:rPr lang="en-US" sz="2400" dirty="0" smtClean="0">
                <a:solidFill>
                  <a:srgbClr val="000000"/>
                </a:solidFill>
              </a:rPr>
              <a:t> (deep sea smelt)</a:t>
            </a:r>
            <a:endParaRPr lang="en-US" sz="2400" dirty="0">
              <a:solidFill>
                <a:srgbClr val="000000"/>
              </a:solidFill>
            </a:endParaRPr>
          </a:p>
        </p:txBody>
      </p:sp>
      <p:pic>
        <p:nvPicPr>
          <p:cNvPr id="9" name="Picture 8"/>
          <p:cNvPicPr>
            <a:picLocks noChangeAspect="1"/>
          </p:cNvPicPr>
          <p:nvPr/>
        </p:nvPicPr>
        <p:blipFill>
          <a:blip r:embed="rId7"/>
          <a:stretch>
            <a:fillRect/>
          </a:stretch>
        </p:blipFill>
        <p:spPr>
          <a:xfrm>
            <a:off x="1733539" y="1967790"/>
            <a:ext cx="2511614" cy="1229733"/>
          </a:xfrm>
          <a:prstGeom prst="rect">
            <a:avLst/>
          </a:prstGeom>
        </p:spPr>
      </p:pic>
      <p:pic>
        <p:nvPicPr>
          <p:cNvPr id="11" name="Picture 10"/>
          <p:cNvPicPr>
            <a:picLocks noChangeAspect="1"/>
          </p:cNvPicPr>
          <p:nvPr/>
        </p:nvPicPr>
        <p:blipFill>
          <a:blip r:embed="rId8"/>
          <a:stretch>
            <a:fillRect/>
          </a:stretch>
        </p:blipFill>
        <p:spPr>
          <a:xfrm rot="5400000">
            <a:off x="2872279" y="4380157"/>
            <a:ext cx="1311758" cy="1433990"/>
          </a:xfrm>
          <a:prstGeom prst="rect">
            <a:avLst/>
          </a:prstGeom>
        </p:spPr>
      </p:pic>
      <p:sp>
        <p:nvSpPr>
          <p:cNvPr id="13" name="Title 1"/>
          <p:cNvSpPr txBox="1">
            <a:spLocks/>
          </p:cNvSpPr>
          <p:nvPr/>
        </p:nvSpPr>
        <p:spPr>
          <a:xfrm>
            <a:off x="2699005" y="395415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err="1" smtClean="0">
                <a:solidFill>
                  <a:srgbClr val="000000"/>
                </a:solidFill>
              </a:rPr>
              <a:t>Myctophidae</a:t>
            </a:r>
            <a:r>
              <a:rPr lang="en-US" sz="2400" dirty="0" smtClean="0">
                <a:solidFill>
                  <a:srgbClr val="000000"/>
                </a:solidFill>
              </a:rPr>
              <a:t> (lantern fish)</a:t>
            </a:r>
            <a:endParaRPr lang="en-US" sz="2000" dirty="0">
              <a:solidFill>
                <a:srgbClr val="000000"/>
              </a:solidFill>
            </a:endParaRPr>
          </a:p>
        </p:txBody>
      </p:sp>
      <p:sp>
        <p:nvSpPr>
          <p:cNvPr id="14" name="Title 1"/>
          <p:cNvSpPr txBox="1">
            <a:spLocks/>
          </p:cNvSpPr>
          <p:nvPr/>
        </p:nvSpPr>
        <p:spPr>
          <a:xfrm>
            <a:off x="2935563" y="5146505"/>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i="1" dirty="0" smtClean="0">
                <a:solidFill>
                  <a:srgbClr val="000000"/>
                </a:solidFill>
              </a:rPr>
              <a:t>M. </a:t>
            </a:r>
            <a:r>
              <a:rPr lang="en-US" sz="2400" i="1" dirty="0" err="1">
                <a:solidFill>
                  <a:srgbClr val="000000"/>
                </a:solidFill>
              </a:rPr>
              <a:t>p</a:t>
            </a:r>
            <a:r>
              <a:rPr lang="en-US" sz="2400" i="1" dirty="0" err="1" smtClean="0">
                <a:solidFill>
                  <a:srgbClr val="000000"/>
                </a:solidFill>
              </a:rPr>
              <a:t>roductus</a:t>
            </a:r>
            <a:r>
              <a:rPr lang="en-US" sz="2400" i="1" dirty="0" smtClean="0">
                <a:solidFill>
                  <a:srgbClr val="000000"/>
                </a:solidFill>
              </a:rPr>
              <a:t> </a:t>
            </a:r>
            <a:r>
              <a:rPr lang="en-US" sz="2400" dirty="0" smtClean="0">
                <a:solidFill>
                  <a:srgbClr val="000000"/>
                </a:solidFill>
              </a:rPr>
              <a:t>(Hake)</a:t>
            </a:r>
            <a:endParaRPr lang="en-US" sz="2400" dirty="0">
              <a:solidFill>
                <a:srgbClr val="000000"/>
              </a:solidFill>
            </a:endParaRPr>
          </a:p>
        </p:txBody>
      </p:sp>
      <p:pic>
        <p:nvPicPr>
          <p:cNvPr id="16" name="Picture 3" descr="C:\data\bill\Santa Barbara Basin Otoliths\SSBotolithwork\KC1.1\sortedjpeg\Engraulis mordax (northern anchovy\KC1.1-69.25x.Snapshot.jpg"/>
          <p:cNvPicPr>
            <a:picLocks noChangeAspect="1" noChangeArrowheads="1"/>
          </p:cNvPicPr>
          <p:nvPr/>
        </p:nvPicPr>
        <p:blipFill rotWithShape="1">
          <a:blip r:embed="rId9" cstate="print"/>
          <a:srcRect l="-3035" r="6335" b="13256"/>
          <a:stretch/>
        </p:blipFill>
        <p:spPr bwMode="auto">
          <a:xfrm flipH="1">
            <a:off x="1344371" y="556442"/>
            <a:ext cx="3182383" cy="1427356"/>
          </a:xfrm>
          <a:prstGeom prst="rect">
            <a:avLst/>
          </a:prstGeom>
          <a:noFill/>
        </p:spPr>
      </p:pic>
      <p:pic>
        <p:nvPicPr>
          <p:cNvPr id="17" name="Picture 2" descr="C:\data\bill\Santa Barbara Basin Otoliths\SSBotolithwork\KC1.1\sortedjpeg\Hake\KC1.1-120.25x.6.Snapshot.jpg"/>
          <p:cNvPicPr>
            <a:picLocks noGrp="1" noChangeAspect="1" noChangeArrowheads="1"/>
          </p:cNvPicPr>
          <p:nvPr>
            <p:ph idx="1"/>
          </p:nvPr>
        </p:nvPicPr>
        <p:blipFill rotWithShape="1">
          <a:blip r:embed="rId10" cstate="print"/>
          <a:srcRect l="3212" t="9149" r="3707" b="11628"/>
          <a:stretch/>
        </p:blipFill>
        <p:spPr bwMode="auto">
          <a:xfrm>
            <a:off x="1764171" y="5680188"/>
            <a:ext cx="2515747" cy="1213348"/>
          </a:xfrm>
          <a:prstGeom prst="rect">
            <a:avLst/>
          </a:prstGeom>
          <a:noFill/>
        </p:spPr>
      </p:pic>
      <p:pic>
        <p:nvPicPr>
          <p:cNvPr id="21" name="Picture 20" descr="northern anchovy"/>
          <p:cNvPicPr>
            <a:picLocks noChangeAspect="1" noChangeArrowheads="1"/>
          </p:cNvPicPr>
          <p:nvPr/>
        </p:nvPicPr>
        <p:blipFill>
          <a:blip r:embed="rId11">
            <a:extLst>
              <a:ext uri="{28A0092B-C50C-407E-A947-70E740481C1C}">
                <a14:useLocalDpi xmlns:a14="http://schemas.microsoft.com/office/drawing/2010/main" val="0"/>
              </a:ext>
            </a:extLst>
          </a:blip>
          <a:srcRect t="10526" b="25835"/>
          <a:stretch>
            <a:fillRect/>
          </a:stretch>
        </p:blipFill>
        <p:spPr bwMode="auto">
          <a:xfrm>
            <a:off x="5022490" y="967979"/>
            <a:ext cx="2740025" cy="81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pic>
        <p:nvPicPr>
          <p:cNvPr id="22" name="Picture 21"/>
          <p:cNvPicPr>
            <a:picLocks noChangeAspect="1"/>
          </p:cNvPicPr>
          <p:nvPr/>
        </p:nvPicPr>
        <p:blipFill>
          <a:blip r:embed="rId12"/>
          <a:stretch>
            <a:fillRect/>
          </a:stretch>
        </p:blipFill>
        <p:spPr>
          <a:xfrm>
            <a:off x="2155442" y="3097737"/>
            <a:ext cx="2089711" cy="1350453"/>
          </a:xfrm>
          <a:prstGeom prst="rect">
            <a:avLst/>
          </a:prstGeom>
        </p:spPr>
      </p:pic>
      <p:sp>
        <p:nvSpPr>
          <p:cNvPr id="10" name="TextBox 9"/>
          <p:cNvSpPr txBox="1"/>
          <p:nvPr/>
        </p:nvSpPr>
        <p:spPr>
          <a:xfrm>
            <a:off x="5204435" y="3848819"/>
            <a:ext cx="2870322" cy="400110"/>
          </a:xfrm>
          <a:prstGeom prst="rect">
            <a:avLst/>
          </a:prstGeom>
          <a:noFill/>
        </p:spPr>
        <p:txBody>
          <a:bodyPr wrap="none" rtlCol="0">
            <a:spAutoFit/>
          </a:bodyPr>
          <a:lstStyle/>
          <a:p>
            <a:r>
              <a:rPr lang="en-US" sz="2000" dirty="0" err="1" smtClean="0">
                <a:solidFill>
                  <a:srgbClr val="FFFFFF"/>
                </a:solidFill>
              </a:rPr>
              <a:t>Sebastes</a:t>
            </a:r>
            <a:r>
              <a:rPr lang="en-US" sz="2000" dirty="0" smtClean="0">
                <a:solidFill>
                  <a:srgbClr val="FFFFFF"/>
                </a:solidFill>
              </a:rPr>
              <a:t> </a:t>
            </a:r>
            <a:r>
              <a:rPr lang="en-US" sz="2000" dirty="0" err="1" smtClean="0">
                <a:solidFill>
                  <a:srgbClr val="FFFFFF"/>
                </a:solidFill>
              </a:rPr>
              <a:t>spp</a:t>
            </a:r>
            <a:r>
              <a:rPr lang="en-US" sz="2000" dirty="0" smtClean="0">
                <a:solidFill>
                  <a:srgbClr val="FFFFFF"/>
                </a:solidFill>
              </a:rPr>
              <a:t> (Rockfish)</a:t>
            </a:r>
            <a:endParaRPr lang="en-US" sz="2000" dirty="0">
              <a:solidFill>
                <a:srgbClr val="FFFFFF"/>
              </a:solidFill>
            </a:endParaRPr>
          </a:p>
        </p:txBody>
      </p:sp>
      <p:sp>
        <p:nvSpPr>
          <p:cNvPr id="23" name="TextBox 22"/>
          <p:cNvSpPr txBox="1"/>
          <p:nvPr/>
        </p:nvSpPr>
        <p:spPr>
          <a:xfrm>
            <a:off x="1733539" y="-54894"/>
            <a:ext cx="2263761" cy="584776"/>
          </a:xfrm>
          <a:prstGeom prst="rect">
            <a:avLst/>
          </a:prstGeom>
          <a:noFill/>
        </p:spPr>
        <p:txBody>
          <a:bodyPr wrap="none" rtlCol="0">
            <a:spAutoFit/>
          </a:bodyPr>
          <a:lstStyle/>
          <a:p>
            <a:r>
              <a:rPr lang="en-US" sz="3200" dirty="0" smtClean="0"/>
              <a:t>Fish Otoliths</a:t>
            </a:r>
            <a:endParaRPr lang="en-US" sz="3200" dirty="0"/>
          </a:p>
        </p:txBody>
      </p:sp>
    </p:spTree>
    <p:extLst>
      <p:ext uri="{BB962C8B-B14F-4D97-AF65-F5344CB8AC3E}">
        <p14:creationId xmlns:p14="http://schemas.microsoft.com/office/powerpoint/2010/main" val="84700000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535</TotalTime>
  <Words>615</Words>
  <Application>Microsoft Macintosh PowerPoint</Application>
  <PresentationFormat>On-screen Show (4:3)</PresentationFormat>
  <Paragraphs>52</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Santa Barbara Basin Sediment Reference Fossil Photographs</vt:lpstr>
      <vt:lpstr>Fish  Scales</vt:lpstr>
      <vt:lpstr>PowerPoint Presentation</vt:lpstr>
      <vt:lpstr>PowerPoint Presentation</vt:lpstr>
      <vt:lpstr>PowerPoint Presentation</vt:lpstr>
      <vt:lpstr>Fish Vertebrae</vt:lpstr>
      <vt:lpstr>Fish Tooth</vt:lpstr>
      <vt:lpstr>PowerPoint Presentation</vt:lpstr>
      <vt:lpstr>Foraminifera Shells</vt:lpstr>
      <vt:lpstr>E. Mordax (Anchovy)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Santa Barbara Basin Sediment Reference Fossils</dc:title>
  <dc:creator>William  Jones</dc:creator>
  <cp:lastModifiedBy>William  Jones</cp:lastModifiedBy>
  <cp:revision>13</cp:revision>
  <cp:lastPrinted>2013-12-09T01:35:13Z</cp:lastPrinted>
  <dcterms:created xsi:type="dcterms:W3CDTF">2013-12-09T00:16:31Z</dcterms:created>
  <dcterms:modified xsi:type="dcterms:W3CDTF">2014-07-30T19:58:11Z</dcterms:modified>
</cp:coreProperties>
</file>